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20"/>
  </p:notesMasterIdLst>
  <p:handoutMasterIdLst>
    <p:handoutMasterId r:id="rId21"/>
  </p:handoutMasterIdLst>
  <p:sldIdLst>
    <p:sldId id="256" r:id="rId5"/>
    <p:sldId id="281" r:id="rId6"/>
    <p:sldId id="285" r:id="rId7"/>
    <p:sldId id="306" r:id="rId8"/>
    <p:sldId id="287" r:id="rId9"/>
    <p:sldId id="284" r:id="rId10"/>
    <p:sldId id="295" r:id="rId11"/>
    <p:sldId id="296" r:id="rId12"/>
    <p:sldId id="307" r:id="rId13"/>
    <p:sldId id="298" r:id="rId14"/>
    <p:sldId id="300" r:id="rId15"/>
    <p:sldId id="301" r:id="rId16"/>
    <p:sldId id="293" r:id="rId17"/>
    <p:sldId id="278" r:id="rId18"/>
    <p:sldId id="280" r:id="rId19"/>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71" userDrawn="1">
          <p15:clr>
            <a:srgbClr val="A4A3A4"/>
          </p15:clr>
        </p15:guide>
        <p15:guide id="2" pos="3424" userDrawn="1">
          <p15:clr>
            <a:srgbClr val="A4A3A4"/>
          </p15:clr>
        </p15:guide>
        <p15:guide id="3" pos="385" userDrawn="1">
          <p15:clr>
            <a:srgbClr val="A4A3A4"/>
          </p15:clr>
        </p15:guide>
        <p15:guide id="4" orient="horz" pos="4042"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ward Donohue" initials="HD" lastIdx="54" clrIdx="0">
    <p:extLst>
      <p:ext uri="{19B8F6BF-5375-455C-9EA6-DF929625EA0E}">
        <p15:presenceInfo xmlns:p15="http://schemas.microsoft.com/office/powerpoint/2012/main" userId="4648ce945642090e" providerId="Windows Live"/>
      </p:ext>
    </p:extLst>
  </p:cmAuthor>
  <p:cmAuthor id="2" name="Marc Fellous" initials="MF" lastIdx="3" clrIdx="1">
    <p:extLst>
      <p:ext uri="{19B8F6BF-5375-455C-9EA6-DF929625EA0E}">
        <p15:presenceInfo xmlns:p15="http://schemas.microsoft.com/office/powerpoint/2012/main" userId="S::marc.fellous@bayer.com::af674568-c911-43cc-ac48-d99a75bff0a5" providerId="AD"/>
      </p:ext>
    </p:extLst>
  </p:cmAuthor>
  <p:cmAuthor id="3" name="Iain Murdoch" initials="IM" lastIdx="10" clrIdx="2">
    <p:extLst>
      <p:ext uri="{19B8F6BF-5375-455C-9EA6-DF929625EA0E}">
        <p15:presenceInfo xmlns:p15="http://schemas.microsoft.com/office/powerpoint/2012/main" userId="6b5015b24b194248" providerId="Windows Live"/>
      </p:ext>
    </p:extLst>
  </p:cmAuthor>
  <p:cmAuthor id="4" name="Mahir Karababa" initials="MK" lastIdx="5" clrIdx="3">
    <p:extLst>
      <p:ext uri="{19B8F6BF-5375-455C-9EA6-DF929625EA0E}">
        <p15:presenceInfo xmlns:p15="http://schemas.microsoft.com/office/powerpoint/2012/main" userId="021022b4e12e8c8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48A54"/>
    <a:srgbClr val="297383"/>
    <a:srgbClr val="526C38"/>
    <a:srgbClr val="C0504D"/>
    <a:srgbClr val="9CB4C3"/>
    <a:srgbClr val="80A957"/>
    <a:srgbClr val="5D8298"/>
    <a:srgbClr val="8B878B"/>
    <a:srgbClr val="FFFFFF"/>
    <a:srgbClr val="5DA4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Style moyen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5" autoAdjust="0"/>
    <p:restoredTop sz="93769" autoAdjust="0"/>
  </p:normalViewPr>
  <p:slideViewPr>
    <p:cSldViewPr snapToGrid="0" snapToObjects="1">
      <p:cViewPr varScale="1">
        <p:scale>
          <a:sx n="68" d="100"/>
          <a:sy n="68" d="100"/>
        </p:scale>
        <p:origin x="1488" y="48"/>
      </p:cViewPr>
      <p:guideLst>
        <p:guide orient="horz" pos="1071"/>
        <p:guide pos="3424"/>
        <p:guide pos="385"/>
        <p:guide orient="horz" pos="4042"/>
      </p:guideLst>
    </p:cSldViewPr>
  </p:slideViewPr>
  <p:outlineViewPr>
    <p:cViewPr>
      <p:scale>
        <a:sx n="33" d="100"/>
        <a:sy n="33" d="100"/>
      </p:scale>
      <p:origin x="0" y="-14660"/>
    </p:cViewPr>
  </p:outlineViewPr>
  <p:notesTextViewPr>
    <p:cViewPr>
      <p:scale>
        <a:sx n="100" d="100"/>
        <a:sy n="100" d="100"/>
      </p:scale>
      <p:origin x="0" y="0"/>
    </p:cViewPr>
  </p:notesTextViewPr>
  <p:sorterViewPr>
    <p:cViewPr varScale="1">
      <p:scale>
        <a:sx n="1" d="1"/>
        <a:sy n="1" d="1"/>
      </p:scale>
      <p:origin x="0" y="0"/>
    </p:cViewPr>
  </p:sorterViewPr>
  <p:notesViewPr>
    <p:cSldViewPr snapToGrid="0"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5/28/2020</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dirty="0"/>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5/28/2020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dirty="0"/>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dirty="0"/>
          </a:p>
        </p:txBody>
      </p:sp>
      <p:sp>
        <p:nvSpPr>
          <p:cNvPr id="5" name="Slide Number Placeholder 4"/>
          <p:cNvSpPr>
            <a:spLocks noGrp="1"/>
          </p:cNvSpPr>
          <p:nvPr>
            <p:ph type="sldNum" sz="quarter" idx="11"/>
          </p:nvPr>
        </p:nvSpPr>
        <p:spPr/>
        <p:txBody>
          <a:bodyPr/>
          <a:lstStyle/>
          <a:p>
            <a:fld id="{3C53626E-BC0F-674C-9570-A9D62C09EB52}" type="slidenum">
              <a:rPr lang="fr-FR" smtClean="0"/>
              <a:pPr/>
              <a:t>1</a:t>
            </a:fld>
            <a:endParaRPr lang="fr-FR" dirty="0"/>
          </a:p>
        </p:txBody>
      </p:sp>
    </p:spTree>
    <p:extLst>
      <p:ext uri="{BB962C8B-B14F-4D97-AF65-F5344CB8AC3E}">
        <p14:creationId xmlns:p14="http://schemas.microsoft.com/office/powerpoint/2010/main" val="7537933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Footer Placeholder 3"/>
          <p:cNvSpPr>
            <a:spLocks noGrp="1"/>
          </p:cNvSpPr>
          <p:nvPr>
            <p:ph type="ftr" sz="quarter" idx="4"/>
          </p:nvPr>
        </p:nvSpPr>
        <p:spPr/>
        <p:txBody>
          <a:bodyPr/>
          <a:lstStyle/>
          <a:p>
            <a:endParaRPr lang="fr-FR" dirty="0"/>
          </a:p>
        </p:txBody>
      </p:sp>
      <p:sp>
        <p:nvSpPr>
          <p:cNvPr id="5" name="Slide Number Placeholder 4"/>
          <p:cNvSpPr>
            <a:spLocks noGrp="1"/>
          </p:cNvSpPr>
          <p:nvPr>
            <p:ph type="sldNum" sz="quarter" idx="5"/>
          </p:nvPr>
        </p:nvSpPr>
        <p:spPr/>
        <p:txBody>
          <a:bodyPr/>
          <a:lstStyle/>
          <a:p>
            <a:fld id="{3C53626E-BC0F-674C-9570-A9D62C09EB52}" type="slidenum">
              <a:rPr lang="fr-FR" smtClean="0"/>
              <a:pPr/>
              <a:t>14</a:t>
            </a:fld>
            <a:endParaRPr lang="fr-FR" dirty="0"/>
          </a:p>
        </p:txBody>
      </p:sp>
    </p:spTree>
    <p:extLst>
      <p:ext uri="{BB962C8B-B14F-4D97-AF65-F5344CB8AC3E}">
        <p14:creationId xmlns:p14="http://schemas.microsoft.com/office/powerpoint/2010/main" val="304070902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8608" y="1988840"/>
            <a:ext cx="7006784" cy="2822712"/>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buClr>
                <a:schemeClr val="accent5"/>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81279573-BFE8-6048-816E-574711076B05}"/>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buClr>
                <a:schemeClr val="accent5"/>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buClr>
                <a:schemeClr val="accent5"/>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9" name="Content Placeholder 5">
            <a:extLst>
              <a:ext uri="{FF2B5EF4-FFF2-40B4-BE49-F238E27FC236}">
                <a16:creationId xmlns:a16="http://schemas.microsoft.com/office/drawing/2014/main" id="{9D56DFA9-9B30-7E49-A735-C2D4CCD39BFA}"/>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3" name="Content Placeholder 5">
            <a:extLst>
              <a:ext uri="{FF2B5EF4-FFF2-40B4-BE49-F238E27FC236}">
                <a16:creationId xmlns:a16="http://schemas.microsoft.com/office/drawing/2014/main" id="{8671D05C-308F-7B40-AEB9-9359F0B130F6}"/>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15" name="Picture 14" descr="A necklace with a black background&#10;&#10;Description automatically generated">
            <a:extLst>
              <a:ext uri="{FF2B5EF4-FFF2-40B4-BE49-F238E27FC236}">
                <a16:creationId xmlns:a16="http://schemas.microsoft.com/office/drawing/2014/main" id="{69689A66-F368-1E47-AE25-95B0089E4E3A}"/>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979712" y="0"/>
            <a:ext cx="7164288" cy="6858000"/>
          </a:xfrm>
          <a:prstGeom prst="rect">
            <a:avLst/>
          </a:prstGeom>
        </p:spPr>
      </p:pic>
      <p:sp>
        <p:nvSpPr>
          <p:cNvPr id="16" name="Titre 1">
            <a:extLst>
              <a:ext uri="{FF2B5EF4-FFF2-40B4-BE49-F238E27FC236}">
                <a16:creationId xmlns:a16="http://schemas.microsoft.com/office/drawing/2014/main" id="{6799C4F6-F6F4-C14F-8ADA-03BAC2C93FD5}"/>
              </a:ext>
            </a:extLst>
          </p:cNvPr>
          <p:cNvSpPr txBox="1">
            <a:spLocks/>
          </p:cNvSpPr>
          <p:nvPr userDrawn="1"/>
        </p:nvSpPr>
        <p:spPr>
          <a:xfrm>
            <a:off x="323528" y="4587992"/>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Dr. Antoine Lacombe </a:t>
            </a:r>
            <a:r>
              <a:rPr lang="en-GB" sz="1400" b="1" noProof="0" dirty="0">
                <a:solidFill>
                  <a:schemeClr val="accent1"/>
                </a:solidFill>
                <a:latin typeface="Calibri" charset="0"/>
                <a:ea typeface="Calibri" charset="0"/>
                <a:cs typeface="Calibri" charset="0"/>
              </a:rPr>
              <a:t>Pharm D, MBA</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7" name="Titre 1">
            <a:extLst>
              <a:ext uri="{FF2B5EF4-FFF2-40B4-BE49-F238E27FC236}">
                <a16:creationId xmlns:a16="http://schemas.microsoft.com/office/drawing/2014/main" id="{BA6F4DCC-B16B-964A-8F56-7B5B6514C985}"/>
              </a:ext>
            </a:extLst>
          </p:cNvPr>
          <p:cNvSpPr txBox="1">
            <a:spLocks/>
          </p:cNvSpPr>
          <p:nvPr userDrawn="1"/>
        </p:nvSpPr>
        <p:spPr>
          <a:xfrm>
            <a:off x="787828" y="499767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+41 79 529 42 79</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8" name="Titre 1">
            <a:extLst>
              <a:ext uri="{FF2B5EF4-FFF2-40B4-BE49-F238E27FC236}">
                <a16:creationId xmlns:a16="http://schemas.microsoft.com/office/drawing/2014/main" id="{C693FF03-5327-3D49-B12F-E70F0E6DFFB0}"/>
              </a:ext>
            </a:extLst>
          </p:cNvPr>
          <p:cNvSpPr txBox="1">
            <a:spLocks/>
          </p:cNvSpPr>
          <p:nvPr userDrawn="1"/>
        </p:nvSpPr>
        <p:spPr>
          <a:xfrm>
            <a:off x="787828" y="5440904"/>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antoine.lacombe@cor2ed.com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9" name="Titre 1">
            <a:extLst>
              <a:ext uri="{FF2B5EF4-FFF2-40B4-BE49-F238E27FC236}">
                <a16:creationId xmlns:a16="http://schemas.microsoft.com/office/drawing/2014/main" id="{6CF4227E-C330-2D45-9E62-F7E02718BD1D}"/>
              </a:ext>
            </a:extLst>
          </p:cNvPr>
          <p:cNvSpPr txBox="1">
            <a:spLocks/>
          </p:cNvSpPr>
          <p:nvPr userDrawn="1"/>
        </p:nvSpPr>
        <p:spPr>
          <a:xfrm>
            <a:off x="348739" y="175850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NTRK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Bodenackerstrasse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SWITZERLAND</a:t>
            </a:r>
          </a:p>
        </p:txBody>
      </p:sp>
      <p:sp>
        <p:nvSpPr>
          <p:cNvPr id="20" name="Rectangle 19">
            <a:extLst>
              <a:ext uri="{FF2B5EF4-FFF2-40B4-BE49-F238E27FC236}">
                <a16:creationId xmlns:a16="http://schemas.microsoft.com/office/drawing/2014/main" id="{22A474F9-CA60-8A49-9356-0C6C8E9895A9}"/>
              </a:ext>
            </a:extLst>
          </p:cNvPr>
          <p:cNvSpPr/>
          <p:nvPr userDrawn="1"/>
        </p:nvSpPr>
        <p:spPr>
          <a:xfrm>
            <a:off x="0" y="0"/>
            <a:ext cx="9144000" cy="6858000"/>
          </a:xfrm>
          <a:prstGeom prst="rect">
            <a:avLst/>
          </a:prstGeom>
          <a:noFill/>
          <a:ln w="127000" cap="flat" cmpd="sng" algn="ctr">
            <a:solidFill>
              <a:srgbClr val="5D8298"/>
            </a:solidFill>
            <a:prstDash val="solid"/>
            <a:round/>
            <a:headEnd type="none" w="med" len="med"/>
            <a:tailEnd type="none" w="med" len="med"/>
          </a:ln>
          <a:effectLst/>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fr-FR" sz="1800" dirty="0"/>
          </a:p>
        </p:txBody>
      </p:sp>
      <p:sp>
        <p:nvSpPr>
          <p:cNvPr id="21" name="Titre 1">
            <a:extLst>
              <a:ext uri="{FF2B5EF4-FFF2-40B4-BE49-F238E27FC236}">
                <a16:creationId xmlns:a16="http://schemas.microsoft.com/office/drawing/2014/main" id="{9AE4B00B-3E13-D946-9B01-93F63BF1EA1F}"/>
              </a:ext>
            </a:extLst>
          </p:cNvPr>
          <p:cNvSpPr txBox="1">
            <a:spLocks/>
          </p:cNvSpPr>
          <p:nvPr userDrawn="1"/>
        </p:nvSpPr>
        <p:spPr>
          <a:xfrm>
            <a:off x="2051720"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22" name="Titre 1">
            <a:extLst>
              <a:ext uri="{FF2B5EF4-FFF2-40B4-BE49-F238E27FC236}">
                <a16:creationId xmlns:a16="http://schemas.microsoft.com/office/drawing/2014/main" id="{D7B6DECB-B916-4047-899C-CDC8854E407C}"/>
              </a:ext>
            </a:extLst>
          </p:cNvPr>
          <p:cNvSpPr txBox="1">
            <a:spLocks/>
          </p:cNvSpPr>
          <p:nvPr userDrawn="1"/>
        </p:nvSpPr>
        <p:spPr>
          <a:xfrm>
            <a:off x="323528" y="2942991"/>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Dr. Froukje Sosef </a:t>
            </a:r>
            <a:r>
              <a:rPr lang="en-GB" sz="1400" b="1" noProof="0" dirty="0">
                <a:solidFill>
                  <a:schemeClr val="accent1"/>
                </a:solidFill>
                <a:latin typeface="Calibri" charset="0"/>
                <a:ea typeface="Calibri" charset="0"/>
                <a:cs typeface="Calibri" charset="0"/>
              </a:rPr>
              <a:t>MD</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23" name="Titre 1">
            <a:extLst>
              <a:ext uri="{FF2B5EF4-FFF2-40B4-BE49-F238E27FC236}">
                <a16:creationId xmlns:a16="http://schemas.microsoft.com/office/drawing/2014/main" id="{5513CCCC-523F-044F-87AD-340D89EF2BD4}"/>
              </a:ext>
            </a:extLst>
          </p:cNvPr>
          <p:cNvSpPr txBox="1">
            <a:spLocks/>
          </p:cNvSpPr>
          <p:nvPr userDrawn="1"/>
        </p:nvSpPr>
        <p:spPr>
          <a:xfrm>
            <a:off x="787828" y="335267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+31 6 2324 3636</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24" name="Titre 1">
            <a:extLst>
              <a:ext uri="{FF2B5EF4-FFF2-40B4-BE49-F238E27FC236}">
                <a16:creationId xmlns:a16="http://schemas.microsoft.com/office/drawing/2014/main" id="{3579B21B-1041-5847-9360-DB7DEC4F9F61}"/>
              </a:ext>
            </a:extLst>
          </p:cNvPr>
          <p:cNvSpPr txBox="1">
            <a:spLocks/>
          </p:cNvSpPr>
          <p:nvPr userDrawn="1"/>
        </p:nvSpPr>
        <p:spPr>
          <a:xfrm>
            <a:off x="787828" y="379590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froukje.sosef@cor2ed.com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grpSp>
        <p:nvGrpSpPr>
          <p:cNvPr id="25" name="Group 24">
            <a:extLst>
              <a:ext uri="{FF2B5EF4-FFF2-40B4-BE49-F238E27FC236}">
                <a16:creationId xmlns:a16="http://schemas.microsoft.com/office/drawing/2014/main" id="{49FDAAAA-5111-A246-8062-B7AE470F533F}"/>
              </a:ext>
            </a:extLst>
          </p:cNvPr>
          <p:cNvGrpSpPr/>
          <p:nvPr userDrawn="1"/>
        </p:nvGrpSpPr>
        <p:grpSpPr>
          <a:xfrm>
            <a:off x="418902" y="3378306"/>
            <a:ext cx="356400" cy="356400"/>
            <a:chOff x="761970" y="3386221"/>
            <a:chExt cx="356400" cy="356400"/>
          </a:xfrm>
        </p:grpSpPr>
        <p:sp>
          <p:nvSpPr>
            <p:cNvPr id="26" name="Oval 25">
              <a:extLst>
                <a:ext uri="{FF2B5EF4-FFF2-40B4-BE49-F238E27FC236}">
                  <a16:creationId xmlns:a16="http://schemas.microsoft.com/office/drawing/2014/main" id="{D4FAB279-822D-A549-BE37-0D749A9BF9C9}"/>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7" name="Graphic 26" descr="Speaker Phone">
              <a:extLst>
                <a:ext uri="{FF2B5EF4-FFF2-40B4-BE49-F238E27FC236}">
                  <a16:creationId xmlns:a16="http://schemas.microsoft.com/office/drawing/2014/main" id="{C6FFCBA9-13EA-5D47-9889-D3ED94BB536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3725" y="3406712"/>
              <a:ext cx="310320" cy="310320"/>
            </a:xfrm>
            <a:prstGeom prst="rect">
              <a:avLst/>
            </a:prstGeom>
          </p:spPr>
        </p:pic>
      </p:grpSp>
      <p:sp>
        <p:nvSpPr>
          <p:cNvPr id="28" name="Oval 27">
            <a:extLst>
              <a:ext uri="{FF2B5EF4-FFF2-40B4-BE49-F238E27FC236}">
                <a16:creationId xmlns:a16="http://schemas.microsoft.com/office/drawing/2014/main" id="{4563D6ED-AEC1-FA4D-9F95-87CC02C15478}"/>
              </a:ext>
            </a:extLst>
          </p:cNvPr>
          <p:cNvSpPr/>
          <p:nvPr userDrawn="1"/>
        </p:nvSpPr>
        <p:spPr>
          <a:xfrm>
            <a:off x="417732" y="3810727"/>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29" name="Graphic 28" descr="Envelope">
            <a:extLst>
              <a:ext uri="{FF2B5EF4-FFF2-40B4-BE49-F238E27FC236}">
                <a16:creationId xmlns:a16="http://schemas.microsoft.com/office/drawing/2014/main" id="{DC844FB2-DA91-F94B-846C-DD0F60117C7D}"/>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75066" y="3867430"/>
            <a:ext cx="239704" cy="239704"/>
          </a:xfrm>
          <a:prstGeom prst="rect">
            <a:avLst/>
          </a:prstGeom>
        </p:spPr>
      </p:pic>
      <p:grpSp>
        <p:nvGrpSpPr>
          <p:cNvPr id="30" name="Group 29">
            <a:extLst>
              <a:ext uri="{FF2B5EF4-FFF2-40B4-BE49-F238E27FC236}">
                <a16:creationId xmlns:a16="http://schemas.microsoft.com/office/drawing/2014/main" id="{4B731F3A-DD83-C940-B14F-693A64D86FD3}"/>
              </a:ext>
            </a:extLst>
          </p:cNvPr>
          <p:cNvGrpSpPr/>
          <p:nvPr userDrawn="1"/>
        </p:nvGrpSpPr>
        <p:grpSpPr>
          <a:xfrm>
            <a:off x="423995" y="5024095"/>
            <a:ext cx="356400" cy="356400"/>
            <a:chOff x="761970" y="3386221"/>
            <a:chExt cx="356400" cy="356400"/>
          </a:xfrm>
        </p:grpSpPr>
        <p:sp>
          <p:nvSpPr>
            <p:cNvPr id="31" name="Oval 30">
              <a:extLst>
                <a:ext uri="{FF2B5EF4-FFF2-40B4-BE49-F238E27FC236}">
                  <a16:creationId xmlns:a16="http://schemas.microsoft.com/office/drawing/2014/main" id="{54967FE3-3933-F645-82FD-D3A6C760C98B}"/>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2" name="Graphic 31" descr="Speaker Phone">
              <a:extLst>
                <a:ext uri="{FF2B5EF4-FFF2-40B4-BE49-F238E27FC236}">
                  <a16:creationId xmlns:a16="http://schemas.microsoft.com/office/drawing/2014/main" id="{BE175146-1432-A444-81B6-97EC491B561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783725" y="3406712"/>
              <a:ext cx="310320" cy="310320"/>
            </a:xfrm>
            <a:prstGeom prst="rect">
              <a:avLst/>
            </a:prstGeom>
          </p:spPr>
        </p:pic>
      </p:grpSp>
      <p:sp>
        <p:nvSpPr>
          <p:cNvPr id="33" name="Oval 32">
            <a:extLst>
              <a:ext uri="{FF2B5EF4-FFF2-40B4-BE49-F238E27FC236}">
                <a16:creationId xmlns:a16="http://schemas.microsoft.com/office/drawing/2014/main" id="{9D5BA16B-36FB-094D-BBB9-9E92193ED949}"/>
              </a:ext>
            </a:extLst>
          </p:cNvPr>
          <p:cNvSpPr/>
          <p:nvPr userDrawn="1"/>
        </p:nvSpPr>
        <p:spPr>
          <a:xfrm>
            <a:off x="422825" y="5456516"/>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34" name="Graphic 33" descr="Envelope">
            <a:extLst>
              <a:ext uri="{FF2B5EF4-FFF2-40B4-BE49-F238E27FC236}">
                <a16:creationId xmlns:a16="http://schemas.microsoft.com/office/drawing/2014/main" id="{8599D4B5-635F-354C-8237-0970DF62B66A}"/>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82343" y="5512255"/>
            <a:ext cx="239704" cy="239704"/>
          </a:xfrm>
          <a:prstGeom prst="rect">
            <a:avLst/>
          </a:prstGeom>
        </p:spPr>
      </p:pic>
      <p:pic>
        <p:nvPicPr>
          <p:cNvPr id="35" name="Picture 34">
            <a:extLst>
              <a:ext uri="{FF2B5EF4-FFF2-40B4-BE49-F238E27FC236}">
                <a16:creationId xmlns:a16="http://schemas.microsoft.com/office/drawing/2014/main" id="{486BBDC9-E71F-ED45-8CD0-802D52F4146C}"/>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323528" y="589875"/>
            <a:ext cx="2578909" cy="1038925"/>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3AAC88ED-6302-45D5-8377-29E39A92BD3A}"/>
              </a:ext>
            </a:extLst>
          </p:cNvPr>
          <p:cNvGrpSpPr/>
          <p:nvPr userDrawn="1"/>
        </p:nvGrpSpPr>
        <p:grpSpPr>
          <a:xfrm>
            <a:off x="0" y="0"/>
            <a:ext cx="9144000" cy="6858000"/>
            <a:chOff x="0" y="0"/>
            <a:chExt cx="9144000" cy="6858000"/>
          </a:xfrm>
        </p:grpSpPr>
        <p:sp>
          <p:nvSpPr>
            <p:cNvPr id="4" name="Rectangle 3">
              <a:extLst>
                <a:ext uri="{FF2B5EF4-FFF2-40B4-BE49-F238E27FC236}">
                  <a16:creationId xmlns:a16="http://schemas.microsoft.com/office/drawing/2014/main" id="{E2B44473-232D-4C52-97EC-1CC80013E401}"/>
                </a:ext>
              </a:extLst>
            </p:cNvPr>
            <p:cNvSpPr/>
            <p:nvPr userDrawn="1"/>
          </p:nvSpPr>
          <p:spPr>
            <a:xfrm>
              <a:off x="0" y="0"/>
              <a:ext cx="9144000" cy="6858000"/>
            </a:xfrm>
            <a:prstGeom prst="rect">
              <a:avLst/>
            </a:prstGeom>
            <a:solidFill>
              <a:srgbClr val="5A3197">
                <a:alpha val="15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5" name="Picture 4">
              <a:extLst>
                <a:ext uri="{FF2B5EF4-FFF2-40B4-BE49-F238E27FC236}">
                  <a16:creationId xmlns:a16="http://schemas.microsoft.com/office/drawing/2014/main" id="{4DCCBA9B-F510-4283-BFDE-52C4ADAB0546}"/>
                </a:ext>
              </a:extLst>
            </p:cNvPr>
            <p:cNvPicPr>
              <a:picLocks noChangeAspect="1"/>
            </p:cNvPicPr>
            <p:nvPr userDrawn="1"/>
          </p:nvPicPr>
          <p:blipFill>
            <a:blip r:embed="rId2"/>
            <a:stretch>
              <a:fillRect/>
            </a:stretch>
          </p:blipFill>
          <p:spPr>
            <a:xfrm>
              <a:off x="2373038" y="980728"/>
              <a:ext cx="4397923" cy="4320480"/>
            </a:xfrm>
            <a:prstGeom prst="rect">
              <a:avLst/>
            </a:prstGeom>
          </p:spPr>
        </p:pic>
      </p:grpSp>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6"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0489C48-FF93-4AB2-91BD-1C7FAEAA7DB4}"/>
              </a:ext>
            </a:extLst>
          </p:cNvPr>
          <p:cNvGrpSpPr/>
          <p:nvPr userDrawn="1"/>
        </p:nvGrpSpPr>
        <p:grpSpPr>
          <a:xfrm>
            <a:off x="0" y="0"/>
            <a:ext cx="9144000" cy="6858000"/>
            <a:chOff x="0" y="0"/>
            <a:chExt cx="9144000" cy="6858000"/>
          </a:xfrm>
        </p:grpSpPr>
        <p:sp>
          <p:nvSpPr>
            <p:cNvPr id="9" name="Rectangle 8">
              <a:extLst>
                <a:ext uri="{FF2B5EF4-FFF2-40B4-BE49-F238E27FC236}">
                  <a16:creationId xmlns:a16="http://schemas.microsoft.com/office/drawing/2014/main" id="{471D69D2-4F22-4189-9C37-0AFDB44FCF82}"/>
                </a:ext>
              </a:extLst>
            </p:cNvPr>
            <p:cNvSpPr/>
            <p:nvPr userDrawn="1"/>
          </p:nvSpPr>
          <p:spPr>
            <a:xfrm>
              <a:off x="0" y="0"/>
              <a:ext cx="9144000" cy="6858000"/>
            </a:xfrm>
            <a:prstGeom prst="rect">
              <a:avLst/>
            </a:prstGeom>
            <a:solidFill>
              <a:schemeClr val="accent1">
                <a:alpha val="1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pic>
          <p:nvPicPr>
            <p:cNvPr id="10" name="Picture 9">
              <a:extLst>
                <a:ext uri="{FF2B5EF4-FFF2-40B4-BE49-F238E27FC236}">
                  <a16:creationId xmlns:a16="http://schemas.microsoft.com/office/drawing/2014/main" id="{F69336F6-3EE7-4EC1-A23E-2D253C562A97}"/>
                </a:ext>
              </a:extLst>
            </p:cNvPr>
            <p:cNvPicPr>
              <a:picLocks noChangeAspect="1"/>
            </p:cNvPicPr>
            <p:nvPr userDrawn="1"/>
          </p:nvPicPr>
          <p:blipFill>
            <a:blip r:embed="rId2"/>
            <a:stretch>
              <a:fillRect/>
            </a:stretch>
          </p:blipFill>
          <p:spPr>
            <a:xfrm>
              <a:off x="2373038" y="980728"/>
              <a:ext cx="4397923" cy="4320480"/>
            </a:xfrm>
            <a:prstGeom prst="rect">
              <a:avLst/>
            </a:prstGeom>
          </p:spPr>
        </p:pic>
      </p:grpSp>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buClr>
                <a:schemeClr val="accent5"/>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a16="http://schemas.microsoft.com/office/drawing/2014/main" id="{9E1F142E-B950-0942-99EE-0BC1E830AAF7}"/>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a16="http://schemas.microsoft.com/office/drawing/2014/main" id="{7CE8F5EE-9619-B340-930E-DF2FBC740CD4}"/>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buClr>
                <a:schemeClr val="accent5"/>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BA5B9F14-4C65-F849-BD3F-29F1721A672E}"/>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a16="http://schemas.microsoft.com/office/drawing/2014/main" id="{16D4B897-681C-DB40-9233-43F262BC8C15}"/>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11" name="Picture 10"/>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6989478" y="254977"/>
            <a:ext cx="1854976" cy="74728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5"/>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5"/>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5"/>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5"/>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5"/>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13"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ncologypro.esmo.org/oncology-in-practice/anti-cancer-agents-and-biological-therapy/targeting-ntrk-gene-fusions" TargetMode="External"/><Relationship Id="rId2" Type="http://schemas.openxmlformats.org/officeDocument/2006/relationships/hyperlink" Target="https://ntrkconnect.info/ntrk-gene-fusions-trk-inhibitors-and-testing-approaches-blueprint/"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8" Type="http://schemas.openxmlformats.org/officeDocument/2006/relationships/image" Target="../media/image9.wmf"/><Relationship Id="rId3" Type="http://schemas.openxmlformats.org/officeDocument/2006/relationships/hyperlink" Target="https://twitter.com/ntrkconnectinfo" TargetMode="External"/><Relationship Id="rId7" Type="http://schemas.openxmlformats.org/officeDocument/2006/relationships/hyperlink" Target="http://www.ntrkconnect.info/"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vimeo.com/channels/1504488" TargetMode="External"/><Relationship Id="rId11" Type="http://schemas.openxmlformats.org/officeDocument/2006/relationships/image" Target="../media/image12.wmf"/><Relationship Id="rId5" Type="http://schemas.openxmlformats.org/officeDocument/2006/relationships/hyperlink" Target="mailto:froukje.sosef1@cor2ed.com" TargetMode="External"/><Relationship Id="rId10" Type="http://schemas.openxmlformats.org/officeDocument/2006/relationships/image" Target="../media/image11.wmf"/><Relationship Id="rId4" Type="http://schemas.openxmlformats.org/officeDocument/2006/relationships/hyperlink" Target="https://www.linkedin.com/company/28472044" TargetMode="External"/><Relationship Id="rId9" Type="http://schemas.openxmlformats.org/officeDocument/2006/relationships/image" Target="../media/image10.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ntrkconnect.info/ntrk-connect-key-publication-snapshot-1-larotrectinib-and-entrectinib-efficacy-and-safety-profile-in-solid-tumours/"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oncologypro.esmo.org/oncology-in-practice/anti-cancer-agents-and-biological-therapy/targeting-ntrk-gene-fusions" TargetMode="External"/><Relationship Id="rId2" Type="http://schemas.openxmlformats.org/officeDocument/2006/relationships/hyperlink" Target="https://ntrkconnect.info/ntrk-gene-fusions-trk-inhibitors-and-testing-approaches-blueprint/" TargetMode="Externa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hyperlink" Target="https://oncologypro.esmo.org/oncology-in-practice/anti-cancer-agents-and-biological-therapy/targeting-ntrk-gene-fusions" TargetMode="External"/><Relationship Id="rId2" Type="http://schemas.openxmlformats.org/officeDocument/2006/relationships/hyperlink" Target="https://ntrkconnect.info/ntrk-gene-fusions-trk-inhibitors-and-testing-approaches-blueprint/"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oncologypro.esmo.org/oncology-in-practice/anti-cancer-agents-and-biological-therapy/targeting-ntrk-gene-fusions" TargetMode="External"/><Relationship Id="rId2" Type="http://schemas.openxmlformats.org/officeDocument/2006/relationships/hyperlink" Target="https://ntrkconnect.info/ntrk-gene-fusions-trk-inhibitors-and-testing-approaches-blueprint/"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 coins arrondis 5">
            <a:extLst>
              <a:ext uri="{FF2B5EF4-FFF2-40B4-BE49-F238E27FC236}">
                <a16:creationId xmlns:a16="http://schemas.microsoft.com/office/drawing/2014/main" id="{1341D2BF-D1F3-4915-9DE2-11E764447AB4}"/>
              </a:ext>
            </a:extLst>
          </p:cNvPr>
          <p:cNvSpPr/>
          <p:nvPr/>
        </p:nvSpPr>
        <p:spPr>
          <a:xfrm>
            <a:off x="1246066" y="1177177"/>
            <a:ext cx="7453928" cy="453913"/>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a:xfrm>
            <a:off x="464400" y="246565"/>
            <a:ext cx="6554238" cy="807285"/>
          </a:xfrm>
        </p:spPr>
        <p:txBody>
          <a:bodyPr/>
          <a:lstStyle/>
          <a:p>
            <a:r>
              <a:rPr lang="en-GB" dirty="0"/>
              <a:t>Method for detection:</a:t>
            </a:r>
            <a:br>
              <a:rPr lang="en-GB" dirty="0"/>
            </a:br>
            <a:r>
              <a:rPr lang="en-GB" dirty="0"/>
              <a:t>“DNA &amp; RNA”-based NGS</a:t>
            </a:r>
            <a:endParaRPr lang="en-GB" noProof="0" dirty="0"/>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10</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5138" y="6290562"/>
            <a:ext cx="8023954" cy="365125"/>
          </a:xfrm>
        </p:spPr>
        <p:txBody>
          <a:bodyPr/>
          <a:lstStyle/>
          <a:p>
            <a:r>
              <a:rPr lang="en-GB" dirty="0"/>
              <a:t>DNA, </a:t>
            </a:r>
            <a:r>
              <a:rPr lang="fr-CH" dirty="0"/>
              <a:t>deoxyribonucleic </a:t>
            </a:r>
            <a:r>
              <a:rPr lang="fr-CH" dirty="0" err="1"/>
              <a:t>acid</a:t>
            </a:r>
            <a:r>
              <a:rPr lang="fr-CH" dirty="0"/>
              <a:t>;</a:t>
            </a:r>
            <a:r>
              <a:rPr lang="en-GB" dirty="0"/>
              <a:t> FFPE, </a:t>
            </a:r>
            <a:r>
              <a:rPr lang="fr-CH" dirty="0" err="1"/>
              <a:t>formalin-fixed</a:t>
            </a:r>
            <a:r>
              <a:rPr lang="fr-CH" dirty="0"/>
              <a:t> </a:t>
            </a:r>
            <a:r>
              <a:rPr lang="fr-CH" dirty="0" err="1"/>
              <a:t>paraffin-embedded</a:t>
            </a:r>
            <a:r>
              <a:rPr lang="en-GB" dirty="0"/>
              <a:t>; NGS, next-generation sequencing; RNA, </a:t>
            </a:r>
            <a:r>
              <a:rPr lang="fr-CH" dirty="0" err="1"/>
              <a:t>ribonucleic</a:t>
            </a:r>
            <a:r>
              <a:rPr lang="fr-CH" dirty="0"/>
              <a:t> </a:t>
            </a:r>
            <a:r>
              <a:rPr lang="fr-CH" dirty="0" err="1"/>
              <a:t>acid</a:t>
            </a:r>
            <a:endParaRPr lang="fr-CH" dirty="0"/>
          </a:p>
          <a:p>
            <a:pPr>
              <a:spcBef>
                <a:spcPts val="0"/>
              </a:spcBef>
            </a:pPr>
            <a:r>
              <a:rPr lang="en-GB" dirty="0"/>
              <a:t>Additional references: </a:t>
            </a:r>
          </a:p>
          <a:p>
            <a:pPr>
              <a:spcBef>
                <a:spcPts val="0"/>
              </a:spcBef>
            </a:pPr>
            <a:r>
              <a:rPr lang="en-GB" dirty="0">
                <a:hlinkClick r:id="rId2"/>
              </a:rPr>
              <a:t>https://ntrkconnect.info/ntrk-gene-fusions-trk-inhibitors-and-testing-approaches-blueprint/</a:t>
            </a:r>
            <a:endParaRPr lang="en-GB" dirty="0"/>
          </a:p>
          <a:p>
            <a:pPr>
              <a:spcBef>
                <a:spcPts val="0"/>
              </a:spcBef>
            </a:pPr>
            <a:r>
              <a:rPr lang="en-GB" dirty="0">
                <a:hlinkClick r:id="rId3"/>
              </a:rPr>
              <a:t>https://oncologypro.esmo.org/oncology-in-practice/anti-cancer-agents-and-biological-therapy/targeting-ntrk-gene-fusions</a:t>
            </a:r>
            <a:endParaRPr lang="en-GB" dirty="0"/>
          </a:p>
        </p:txBody>
      </p:sp>
      <p:sp>
        <p:nvSpPr>
          <p:cNvPr id="9" name="Content Placeholder 1">
            <a:extLst>
              <a:ext uri="{FF2B5EF4-FFF2-40B4-BE49-F238E27FC236}">
                <a16:creationId xmlns:a16="http://schemas.microsoft.com/office/drawing/2014/main" id="{CC14ABD8-BFC3-B549-8580-98F881E6759C}"/>
              </a:ext>
            </a:extLst>
          </p:cNvPr>
          <p:cNvSpPr>
            <a:spLocks noGrp="1"/>
          </p:cNvSpPr>
          <p:nvPr>
            <p:ph sz="quarter" idx="12"/>
          </p:nvPr>
        </p:nvSpPr>
        <p:spPr>
          <a:xfrm>
            <a:off x="453531" y="1234381"/>
            <a:ext cx="8324595" cy="453913"/>
          </a:xfrm>
        </p:spPr>
        <p:txBody>
          <a:bodyPr/>
          <a:lstStyle/>
          <a:p>
            <a:pPr>
              <a:buClr>
                <a:schemeClr val="tx2"/>
              </a:buClr>
            </a:pPr>
            <a:r>
              <a:rPr lang="en-GB" dirty="0"/>
              <a:t>USE:</a:t>
            </a:r>
            <a:r>
              <a:rPr lang="en-GB" b="1" dirty="0">
                <a:solidFill>
                  <a:schemeClr val="accent1"/>
                </a:solidFill>
              </a:rPr>
              <a:t> </a:t>
            </a:r>
            <a:r>
              <a:rPr lang="en-GB" b="1" spc="-40" dirty="0">
                <a:solidFill>
                  <a:schemeClr val="accent1"/>
                </a:solidFill>
              </a:rPr>
              <a:t>To detect the presence of </a:t>
            </a:r>
            <a:r>
              <a:rPr lang="fr-CH" b="1" spc="-40" dirty="0" err="1">
                <a:solidFill>
                  <a:schemeClr val="accent1"/>
                </a:solidFill>
              </a:rPr>
              <a:t>sequence</a:t>
            </a:r>
            <a:r>
              <a:rPr lang="fr-CH" b="1" spc="-40" dirty="0">
                <a:solidFill>
                  <a:schemeClr val="accent1"/>
                </a:solidFill>
              </a:rPr>
              <a:t> </a:t>
            </a:r>
            <a:r>
              <a:rPr lang="fr-CH" b="1" spc="-40" dirty="0" err="1">
                <a:solidFill>
                  <a:schemeClr val="accent1"/>
                </a:solidFill>
              </a:rPr>
              <a:t>variants</a:t>
            </a:r>
            <a:r>
              <a:rPr lang="fr-CH" b="1" spc="-40" dirty="0">
                <a:solidFill>
                  <a:schemeClr val="accent1"/>
                </a:solidFill>
              </a:rPr>
              <a:t>/mutations at DNA/RNA </a:t>
            </a:r>
            <a:r>
              <a:rPr lang="fr-CH" b="1" spc="-40" dirty="0" err="1">
                <a:solidFill>
                  <a:schemeClr val="accent1"/>
                </a:solidFill>
              </a:rPr>
              <a:t>level</a:t>
            </a:r>
            <a:endParaRPr lang="en-GB" b="1" spc="-40" dirty="0">
              <a:solidFill>
                <a:schemeClr val="accent1"/>
              </a:solidFill>
            </a:endParaRPr>
          </a:p>
        </p:txBody>
      </p:sp>
      <p:graphicFrame>
        <p:nvGraphicFramePr>
          <p:cNvPr id="10" name="Tableau 8">
            <a:extLst>
              <a:ext uri="{FF2B5EF4-FFF2-40B4-BE49-F238E27FC236}">
                <a16:creationId xmlns:a16="http://schemas.microsoft.com/office/drawing/2014/main" id="{E8040D70-3434-4B2A-BDC4-F329D4A2EBB2}"/>
              </a:ext>
            </a:extLst>
          </p:cNvPr>
          <p:cNvGraphicFramePr>
            <a:graphicFrameLocks noGrp="1"/>
          </p:cNvGraphicFramePr>
          <p:nvPr>
            <p:extLst>
              <p:ext uri="{D42A27DB-BD31-4B8C-83A1-F6EECF244321}">
                <p14:modId xmlns:p14="http://schemas.microsoft.com/office/powerpoint/2010/main" val="647837314"/>
              </p:ext>
            </p:extLst>
          </p:nvPr>
        </p:nvGraphicFramePr>
        <p:xfrm>
          <a:off x="455994" y="1819654"/>
          <a:ext cx="8244000" cy="3192880"/>
        </p:xfrm>
        <a:graphic>
          <a:graphicData uri="http://schemas.openxmlformats.org/drawingml/2006/table">
            <a:tbl>
              <a:tblPr firstCol="1" bandRow="1">
                <a:tableStyleId>{5C22544A-7EE6-4342-B048-85BDC9FD1C3A}</a:tableStyleId>
              </a:tblPr>
              <a:tblGrid>
                <a:gridCol w="1332000">
                  <a:extLst>
                    <a:ext uri="{9D8B030D-6E8A-4147-A177-3AD203B41FA5}">
                      <a16:colId xmlns:a16="http://schemas.microsoft.com/office/drawing/2014/main" val="2782501078"/>
                    </a:ext>
                  </a:extLst>
                </a:gridCol>
                <a:gridCol w="6912000">
                  <a:extLst>
                    <a:ext uri="{9D8B030D-6E8A-4147-A177-3AD203B41FA5}">
                      <a16:colId xmlns:a16="http://schemas.microsoft.com/office/drawing/2014/main" val="504769378"/>
                    </a:ext>
                  </a:extLst>
                </a:gridCol>
              </a:tblGrid>
              <a:tr h="370840">
                <a:tc>
                  <a:txBody>
                    <a:bodyPr/>
                    <a:lstStyle/>
                    <a:p>
                      <a:r>
                        <a:rPr lang="fr-FR" sz="1600" dirty="0" err="1">
                          <a:latin typeface="+mn-lt"/>
                        </a:rPr>
                        <a:t>Characteristics</a:t>
                      </a:r>
                      <a:endParaRPr lang="fr-FR" sz="1600" dirty="0">
                        <a:latin typeface="+mn-lt"/>
                      </a:endParaRPr>
                    </a:p>
                  </a:txBody>
                  <a:tcPr marL="36000" marR="36000" marT="36000" marB="36000"/>
                </a:tc>
                <a:tc>
                  <a:txBody>
                    <a:bodyPr/>
                    <a:lstStyle/>
                    <a:p>
                      <a:pPr marL="296863" lvl="2" indent="-285750">
                        <a:buClr>
                          <a:schemeClr val="tx2"/>
                        </a:buClr>
                        <a:buFont typeface="Arial" panose="020B0604020202020204" pitchFamily="34" charset="0"/>
                        <a:buChar char="•"/>
                        <a:tabLst/>
                      </a:pPr>
                      <a:r>
                        <a:rPr lang="fr-CH" sz="1600" kern="1200" dirty="0" err="1">
                          <a:solidFill>
                            <a:schemeClr val="tx2"/>
                          </a:solidFill>
                          <a:effectLst/>
                          <a:latin typeface="+mn-lt"/>
                          <a:ea typeface="+mn-ea"/>
                          <a:cs typeface="Calibri" panose="020F0502020204030204" pitchFamily="34" charset="0"/>
                        </a:rPr>
                        <a:t>Sequence</a:t>
                      </a:r>
                      <a:r>
                        <a:rPr lang="fr-CH" sz="1600" kern="1200" dirty="0">
                          <a:solidFill>
                            <a:schemeClr val="tx2"/>
                          </a:solidFill>
                          <a:effectLst/>
                          <a:latin typeface="+mn-lt"/>
                          <a:ea typeface="+mn-ea"/>
                          <a:cs typeface="Calibri" panose="020F0502020204030204" pitchFamily="34" charset="0"/>
                        </a:rPr>
                        <a:t> </a:t>
                      </a:r>
                      <a:r>
                        <a:rPr lang="fr-CH" sz="1600" kern="1200" dirty="0" err="1">
                          <a:solidFill>
                            <a:schemeClr val="tx2"/>
                          </a:solidFill>
                          <a:effectLst/>
                          <a:latin typeface="+mn-lt"/>
                          <a:ea typeface="+mn-ea"/>
                          <a:cs typeface="Calibri" panose="020F0502020204030204" pitchFamily="34" charset="0"/>
                        </a:rPr>
                        <a:t>hundreds</a:t>
                      </a:r>
                      <a:r>
                        <a:rPr lang="fr-CH" sz="1600" kern="1200" dirty="0">
                          <a:solidFill>
                            <a:schemeClr val="tx2"/>
                          </a:solidFill>
                          <a:effectLst/>
                          <a:latin typeface="+mn-lt"/>
                          <a:ea typeface="+mn-ea"/>
                          <a:cs typeface="Calibri" panose="020F0502020204030204" pitchFamily="34" charset="0"/>
                        </a:rPr>
                        <a:t> and </a:t>
                      </a:r>
                      <a:r>
                        <a:rPr lang="fr-CH" sz="1600" kern="1200" dirty="0" err="1">
                          <a:solidFill>
                            <a:schemeClr val="tx2"/>
                          </a:solidFill>
                          <a:effectLst/>
                          <a:latin typeface="+mn-lt"/>
                          <a:ea typeface="+mn-ea"/>
                          <a:cs typeface="Calibri" panose="020F0502020204030204" pitchFamily="34" charset="0"/>
                        </a:rPr>
                        <a:t>thousands</a:t>
                      </a:r>
                      <a:r>
                        <a:rPr lang="fr-CH" sz="1600" kern="1200" dirty="0">
                          <a:solidFill>
                            <a:schemeClr val="tx2"/>
                          </a:solidFill>
                          <a:effectLst/>
                          <a:latin typeface="+mn-lt"/>
                          <a:ea typeface="+mn-ea"/>
                          <a:cs typeface="Calibri" panose="020F0502020204030204" pitchFamily="34" charset="0"/>
                        </a:rPr>
                        <a:t> of </a:t>
                      </a:r>
                      <a:r>
                        <a:rPr lang="fr-CH" sz="1600" kern="1200" dirty="0" err="1">
                          <a:solidFill>
                            <a:schemeClr val="tx2"/>
                          </a:solidFill>
                          <a:effectLst/>
                          <a:latin typeface="+mn-lt"/>
                          <a:ea typeface="+mn-ea"/>
                          <a:cs typeface="Calibri" panose="020F0502020204030204" pitchFamily="34" charset="0"/>
                        </a:rPr>
                        <a:t>genes</a:t>
                      </a:r>
                      <a:r>
                        <a:rPr lang="fr-CH" sz="1600" kern="1200" dirty="0">
                          <a:solidFill>
                            <a:schemeClr val="tx2"/>
                          </a:solidFill>
                          <a:effectLst/>
                          <a:latin typeface="+mn-lt"/>
                          <a:ea typeface="+mn-ea"/>
                          <a:cs typeface="Calibri" panose="020F0502020204030204" pitchFamily="34" charset="0"/>
                        </a:rPr>
                        <a:t> or </a:t>
                      </a:r>
                      <a:r>
                        <a:rPr lang="fr-CH" sz="1600" kern="1200" dirty="0" err="1">
                          <a:solidFill>
                            <a:schemeClr val="tx2"/>
                          </a:solidFill>
                          <a:effectLst/>
                          <a:latin typeface="+mn-lt"/>
                          <a:ea typeface="+mn-ea"/>
                          <a:cs typeface="Calibri" panose="020F0502020204030204" pitchFamily="34" charset="0"/>
                        </a:rPr>
                        <a:t>whole</a:t>
                      </a:r>
                      <a:r>
                        <a:rPr lang="fr-CH" sz="1600" kern="1200" dirty="0">
                          <a:solidFill>
                            <a:schemeClr val="tx2"/>
                          </a:solidFill>
                          <a:effectLst/>
                          <a:latin typeface="+mn-lt"/>
                          <a:ea typeface="+mn-ea"/>
                          <a:cs typeface="Calibri" panose="020F0502020204030204" pitchFamily="34" charset="0"/>
                        </a:rPr>
                        <a:t> </a:t>
                      </a:r>
                      <a:r>
                        <a:rPr lang="fr-CH" sz="1600" kern="1200" dirty="0" err="1">
                          <a:solidFill>
                            <a:schemeClr val="tx2"/>
                          </a:solidFill>
                          <a:effectLst/>
                          <a:latin typeface="+mn-lt"/>
                          <a:ea typeface="+mn-ea"/>
                          <a:cs typeface="Calibri" panose="020F0502020204030204" pitchFamily="34" charset="0"/>
                        </a:rPr>
                        <a:t>genome</a:t>
                      </a:r>
                      <a:r>
                        <a:rPr lang="fr-CH" sz="1600" kern="1200" dirty="0">
                          <a:solidFill>
                            <a:schemeClr val="tx2"/>
                          </a:solidFill>
                          <a:effectLst/>
                          <a:latin typeface="+mn-lt"/>
                          <a:ea typeface="+mn-ea"/>
                          <a:cs typeface="Calibri" panose="020F0502020204030204" pitchFamily="34" charset="0"/>
                        </a:rPr>
                        <a:t> in a short </a:t>
                      </a:r>
                      <a:r>
                        <a:rPr lang="fr-CH" sz="1600" kern="1200" dirty="0" err="1">
                          <a:solidFill>
                            <a:schemeClr val="tx2"/>
                          </a:solidFill>
                          <a:effectLst/>
                          <a:latin typeface="+mn-lt"/>
                          <a:ea typeface="+mn-ea"/>
                          <a:cs typeface="Calibri" panose="020F0502020204030204" pitchFamily="34" charset="0"/>
                        </a:rPr>
                        <a:t>period</a:t>
                      </a:r>
                      <a:r>
                        <a:rPr lang="fr-CH" sz="1600" kern="1200" dirty="0">
                          <a:solidFill>
                            <a:schemeClr val="tx2"/>
                          </a:solidFill>
                          <a:effectLst/>
                          <a:latin typeface="+mn-lt"/>
                          <a:ea typeface="+mn-ea"/>
                          <a:cs typeface="Calibri" panose="020F0502020204030204" pitchFamily="34" charset="0"/>
                        </a:rPr>
                        <a:t> of time</a:t>
                      </a:r>
                      <a:endParaRPr lang="fr-FR" sz="1600" kern="1200" dirty="0">
                        <a:solidFill>
                          <a:schemeClr val="tx2"/>
                        </a:solidFill>
                        <a:effectLst/>
                        <a:latin typeface="+mn-lt"/>
                        <a:ea typeface="+mn-ea"/>
                        <a:cs typeface="Calibri" panose="020F0502020204030204" pitchFamily="34" charset="0"/>
                      </a:endParaRPr>
                    </a:p>
                  </a:txBody>
                  <a:tcPr marL="36000" marR="36000" marT="36000" marB="36000"/>
                </a:tc>
                <a:extLst>
                  <a:ext uri="{0D108BD9-81ED-4DB2-BD59-A6C34878D82A}">
                    <a16:rowId xmlns:a16="http://schemas.microsoft.com/office/drawing/2014/main" val="3248671119"/>
                  </a:ext>
                </a:extLst>
              </a:tr>
              <a:tr h="370840">
                <a:tc>
                  <a:txBody>
                    <a:bodyPr/>
                    <a:lstStyle/>
                    <a:p>
                      <a:r>
                        <a:rPr lang="fr-FR" sz="1600" dirty="0">
                          <a:latin typeface="+mn-lt"/>
                        </a:rPr>
                        <a:t>Advantages</a:t>
                      </a:r>
                    </a:p>
                  </a:txBody>
                  <a:tcPr marL="36000" marR="36000" marT="36000" marB="36000"/>
                </a:tc>
                <a:tc>
                  <a:txBody>
                    <a:bodyPr/>
                    <a:lstStyle/>
                    <a:p>
                      <a:pPr marL="184150" indent="-184150">
                        <a:buClr>
                          <a:schemeClr val="tx2"/>
                        </a:buClr>
                        <a:buFont typeface="Arial" panose="020B0604020202020204" pitchFamily="34" charset="0"/>
                        <a:buChar char="•"/>
                        <a:tabLst/>
                      </a:pPr>
                      <a:r>
                        <a:rPr lang="en-GB" sz="1600" kern="1200" dirty="0">
                          <a:solidFill>
                            <a:schemeClr val="tx2"/>
                          </a:solidFill>
                          <a:effectLst/>
                          <a:latin typeface="+mn-lt"/>
                          <a:ea typeface="+mn-ea"/>
                          <a:cs typeface="Calibri" panose="020F0502020204030204" pitchFamily="34" charset="0"/>
                        </a:rPr>
                        <a:t>Comprehensive interrogation of </a:t>
                      </a:r>
                      <a:r>
                        <a:rPr lang="en-GB" sz="1600" b="1" kern="1200" dirty="0">
                          <a:solidFill>
                            <a:schemeClr val="accent1"/>
                          </a:solidFill>
                          <a:effectLst/>
                          <a:latin typeface="+mn-lt"/>
                          <a:ea typeface="+mn-ea"/>
                          <a:cs typeface="Calibri" panose="020F0502020204030204" pitchFamily="34" charset="0"/>
                        </a:rPr>
                        <a:t>many genomic events</a:t>
                      </a:r>
                    </a:p>
                    <a:p>
                      <a:pPr marL="184150" lvl="0" indent="-184150">
                        <a:spcAft>
                          <a:spcPts val="200"/>
                        </a:spcAft>
                        <a:buClr>
                          <a:schemeClr val="tx2"/>
                        </a:buClr>
                        <a:buFont typeface="Arial" panose="020B0604020202020204" pitchFamily="34" charset="0"/>
                        <a:buChar char="•"/>
                        <a:tabLst/>
                      </a:pPr>
                      <a:r>
                        <a:rPr lang="en-GB" sz="1600" b="1" kern="1200" dirty="0">
                          <a:solidFill>
                            <a:schemeClr val="accent1"/>
                          </a:solidFill>
                          <a:effectLst/>
                          <a:latin typeface="Calibri" panose="020F0502020204030204" pitchFamily="34" charset="0"/>
                          <a:ea typeface="+mn-ea"/>
                          <a:cs typeface="Calibri" panose="020F0502020204030204" pitchFamily="34" charset="0"/>
                        </a:rPr>
                        <a:t>Detects rearrangements </a:t>
                      </a:r>
                      <a:r>
                        <a:rPr lang="en-GB" sz="1600" kern="1200" dirty="0">
                          <a:solidFill>
                            <a:schemeClr val="tx2"/>
                          </a:solidFill>
                          <a:effectLst/>
                          <a:latin typeface="Calibri" panose="020F0502020204030204" pitchFamily="34" charset="0"/>
                          <a:ea typeface="+mn-ea"/>
                          <a:cs typeface="Calibri" panose="020F0502020204030204" pitchFamily="34" charset="0"/>
                        </a:rPr>
                        <a:t>in multiple genes and introns</a:t>
                      </a:r>
                      <a:endParaRPr lang="fr-CH" sz="1600" kern="1200" dirty="0">
                        <a:solidFill>
                          <a:schemeClr val="tx2"/>
                        </a:solidFill>
                        <a:effectLst/>
                        <a:latin typeface="Calibri" panose="020F0502020204030204" pitchFamily="34" charset="0"/>
                        <a:ea typeface="+mn-ea"/>
                        <a:cs typeface="Calibri" panose="020F0502020204030204" pitchFamily="34" charset="0"/>
                      </a:endParaRPr>
                    </a:p>
                    <a:p>
                      <a:pPr marL="184150" indent="-184150">
                        <a:spcAft>
                          <a:spcPts val="200"/>
                        </a:spcAft>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Can </a:t>
                      </a:r>
                      <a:r>
                        <a:rPr lang="en-GB" sz="1600" b="1" kern="1200" dirty="0">
                          <a:solidFill>
                            <a:schemeClr val="accent1"/>
                          </a:solidFill>
                          <a:effectLst/>
                          <a:latin typeface="Calibri" panose="020F0502020204030204" pitchFamily="34" charset="0"/>
                          <a:ea typeface="+mn-ea"/>
                          <a:cs typeface="Calibri" panose="020F0502020204030204" pitchFamily="34" charset="0"/>
                        </a:rPr>
                        <a:t>identify translocation </a:t>
                      </a:r>
                      <a:r>
                        <a:rPr lang="en-GB" sz="1600" kern="1200" dirty="0">
                          <a:solidFill>
                            <a:schemeClr val="tx2"/>
                          </a:solidFill>
                          <a:effectLst/>
                          <a:latin typeface="Calibri" panose="020F0502020204030204" pitchFamily="34" charset="0"/>
                          <a:ea typeface="+mn-ea"/>
                          <a:cs typeface="Calibri" panose="020F0502020204030204" pitchFamily="34" charset="0"/>
                        </a:rPr>
                        <a:t>partners without direct targeting of these partners</a:t>
                      </a:r>
                      <a:endParaRPr lang="en-GB" sz="1600" kern="1200" dirty="0">
                        <a:solidFill>
                          <a:schemeClr val="tx2"/>
                        </a:solidFill>
                        <a:effectLst/>
                        <a:latin typeface="+mn-lt"/>
                        <a:ea typeface="+mn-ea"/>
                        <a:cs typeface="Calibri" panose="020F0502020204030204" pitchFamily="34" charset="0"/>
                      </a:endParaRPr>
                    </a:p>
                    <a:p>
                      <a:pPr marL="184150" indent="-184150">
                        <a:buClr>
                          <a:schemeClr val="tx2"/>
                        </a:buClr>
                        <a:buFont typeface="Arial" panose="020B0604020202020204" pitchFamily="34" charset="0"/>
                        <a:buChar char="•"/>
                        <a:tabLst/>
                      </a:pPr>
                      <a:r>
                        <a:rPr lang="en-GB" sz="1600" kern="1200" dirty="0">
                          <a:solidFill>
                            <a:schemeClr val="tx2"/>
                          </a:solidFill>
                          <a:effectLst/>
                          <a:latin typeface="+mn-lt"/>
                          <a:ea typeface="+mn-ea"/>
                          <a:cs typeface="Calibri" panose="020F0502020204030204" pitchFamily="34" charset="0"/>
                        </a:rPr>
                        <a:t>Commercially available platforms that assess both DNA and RNA:</a:t>
                      </a:r>
                    </a:p>
                    <a:p>
                      <a:pPr marL="900000" lvl="2" indent="-285750">
                        <a:buClr>
                          <a:schemeClr val="tx2"/>
                        </a:buClr>
                        <a:buFont typeface="Wingdings" pitchFamily="2" charset="2"/>
                        <a:buChar char="§"/>
                      </a:pPr>
                      <a:r>
                        <a:rPr lang="en-GB" sz="1600" kern="1200" dirty="0" err="1">
                          <a:solidFill>
                            <a:schemeClr val="tx2"/>
                          </a:solidFill>
                          <a:effectLst/>
                          <a:latin typeface="+mn-lt"/>
                          <a:ea typeface="+mn-ea"/>
                          <a:cs typeface="Calibri" panose="020F0502020204030204" pitchFamily="34" charset="0"/>
                        </a:rPr>
                        <a:t>Oncomine</a:t>
                      </a:r>
                      <a:r>
                        <a:rPr lang="en-GB" sz="1600" kern="1200" dirty="0">
                          <a:solidFill>
                            <a:schemeClr val="tx2"/>
                          </a:solidFill>
                          <a:effectLst/>
                          <a:latin typeface="+mn-lt"/>
                          <a:ea typeface="+mn-ea"/>
                          <a:cs typeface="Calibri" panose="020F0502020204030204" pitchFamily="34" charset="0"/>
                        </a:rPr>
                        <a:t> Comprehensive Assay (</a:t>
                      </a:r>
                      <a:r>
                        <a:rPr lang="en-GB" sz="1600" kern="1200" dirty="0" err="1">
                          <a:solidFill>
                            <a:schemeClr val="tx2"/>
                          </a:solidFill>
                          <a:effectLst/>
                          <a:latin typeface="+mn-lt"/>
                          <a:ea typeface="+mn-ea"/>
                          <a:cs typeface="Calibri" panose="020F0502020204030204" pitchFamily="34" charset="0"/>
                        </a:rPr>
                        <a:t>ThermoFisher</a:t>
                      </a:r>
                      <a:r>
                        <a:rPr lang="en-GB" sz="1600" kern="1200" dirty="0">
                          <a:solidFill>
                            <a:schemeClr val="tx2"/>
                          </a:solidFill>
                          <a:effectLst/>
                          <a:latin typeface="+mn-lt"/>
                          <a:ea typeface="+mn-ea"/>
                          <a:cs typeface="Calibri" panose="020F0502020204030204" pitchFamily="34" charset="0"/>
                        </a:rPr>
                        <a:t>)</a:t>
                      </a:r>
                    </a:p>
                    <a:p>
                      <a:pPr marL="900000" lvl="2" indent="-285750">
                        <a:buClr>
                          <a:schemeClr val="tx2"/>
                        </a:buClr>
                        <a:buFont typeface="Wingdings" pitchFamily="2" charset="2"/>
                        <a:buChar char="§"/>
                      </a:pPr>
                      <a:r>
                        <a:rPr lang="en-GB" sz="1600" kern="1200" dirty="0" err="1">
                          <a:solidFill>
                            <a:schemeClr val="tx2"/>
                          </a:solidFill>
                          <a:effectLst/>
                          <a:latin typeface="+mn-lt"/>
                          <a:ea typeface="+mn-ea"/>
                          <a:cs typeface="Calibri" panose="020F0502020204030204" pitchFamily="34" charset="0"/>
                        </a:rPr>
                        <a:t>TruSight</a:t>
                      </a:r>
                      <a:r>
                        <a:rPr lang="en-GB" sz="1600" kern="1200" dirty="0">
                          <a:solidFill>
                            <a:schemeClr val="tx2"/>
                          </a:solidFill>
                          <a:effectLst/>
                          <a:latin typeface="+mn-lt"/>
                          <a:ea typeface="+mn-ea"/>
                          <a:cs typeface="Calibri" panose="020F0502020204030204" pitchFamily="34" charset="0"/>
                        </a:rPr>
                        <a:t> Oncology 500 Assay (Illumina)</a:t>
                      </a:r>
                    </a:p>
                  </a:txBody>
                  <a:tcPr marL="36000" marR="36000" marT="36000" marB="36000"/>
                </a:tc>
                <a:extLst>
                  <a:ext uri="{0D108BD9-81ED-4DB2-BD59-A6C34878D82A}">
                    <a16:rowId xmlns:a16="http://schemas.microsoft.com/office/drawing/2014/main" val="1566500680"/>
                  </a:ext>
                </a:extLst>
              </a:tr>
              <a:tr h="370840">
                <a:tc>
                  <a:txBody>
                    <a:bodyPr/>
                    <a:lstStyle/>
                    <a:p>
                      <a:r>
                        <a:rPr lang="fr-FR" sz="1600" dirty="0">
                          <a:latin typeface="+mn-lt"/>
                        </a:rPr>
                        <a:t>Challenges</a:t>
                      </a:r>
                    </a:p>
                  </a:txBody>
                  <a:tcPr marL="36000" marR="36000" marT="36000" marB="36000"/>
                </a:tc>
                <a:tc>
                  <a:txBody>
                    <a:bodyPr/>
                    <a:lstStyle/>
                    <a:p>
                      <a:pPr marL="184150" indent="-184150" algn="l" defTabSz="457200" rtl="0" eaLnBrk="1" latinLnBrk="0" hangingPunct="1">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Longer turnaround time</a:t>
                      </a:r>
                    </a:p>
                    <a:p>
                      <a:pPr marL="184150" indent="-184150" algn="l" defTabSz="457200" rtl="0" eaLnBrk="1" latinLnBrk="0" hangingPunct="1">
                        <a:buClr>
                          <a:schemeClr val="tx2"/>
                        </a:buClr>
                        <a:buFont typeface="Arial" panose="020B0604020202020204" pitchFamily="34" charset="0"/>
                        <a:buChar char="•"/>
                        <a:tabLst/>
                      </a:pPr>
                      <a:r>
                        <a:rPr lang="en-GB" sz="1600" kern="1200" dirty="0">
                          <a:solidFill>
                            <a:schemeClr val="tx2"/>
                          </a:solidFill>
                          <a:effectLst/>
                          <a:latin typeface="+mn-lt"/>
                          <a:ea typeface="+mn-ea"/>
                          <a:cs typeface="Calibri" panose="020F0502020204030204" pitchFamily="34" charset="0"/>
                        </a:rPr>
                        <a:t>Reduced sensitivity of DNA-only NGS</a:t>
                      </a:r>
                    </a:p>
                    <a:p>
                      <a:pPr marL="184150" indent="-184150" algn="l" defTabSz="457200" rtl="0" eaLnBrk="1" latinLnBrk="0" hangingPunct="1">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RNA failure rate </a:t>
                      </a:r>
                      <a:r>
                        <a:rPr lang="en-GB" sz="1600" kern="1200" dirty="0">
                          <a:solidFill>
                            <a:schemeClr val="tx2"/>
                          </a:solidFill>
                          <a:effectLst/>
                          <a:latin typeface="+mn-lt"/>
                          <a:ea typeface="+mn-ea"/>
                          <a:cs typeface="Calibri" panose="020F0502020204030204" pitchFamily="34" charset="0"/>
                        </a:rPr>
                        <a:t>when using FFPE tissue</a:t>
                      </a:r>
                    </a:p>
                    <a:p>
                      <a:pPr marL="184150" marR="0" lvl="0" indent="-184150" algn="l" defTabSz="457200" rtl="0" eaLnBrk="1" fontAlgn="auto" latinLnBrk="0" hangingPunct="1">
                        <a:lnSpc>
                          <a:spcPct val="100000"/>
                        </a:lnSpc>
                        <a:spcBef>
                          <a:spcPts val="0"/>
                        </a:spcBef>
                        <a:spcAft>
                          <a:spcPts val="0"/>
                        </a:spcAft>
                        <a:buClr>
                          <a:schemeClr val="tx2"/>
                        </a:buClr>
                        <a:buSzTx/>
                        <a:buFont typeface="Arial" panose="020B0604020202020204" pitchFamily="34" charset="0"/>
                        <a:buChar char="•"/>
                        <a:tabLst/>
                        <a:defRPr/>
                      </a:pPr>
                      <a:r>
                        <a:rPr lang="en-GB" sz="1600" kern="1200" dirty="0">
                          <a:solidFill>
                            <a:schemeClr val="tx2"/>
                          </a:solidFill>
                          <a:effectLst/>
                          <a:latin typeface="Calibri" panose="020F0502020204030204" pitchFamily="34" charset="0"/>
                          <a:ea typeface="+mn-ea"/>
                          <a:cs typeface="Calibri" panose="020F0502020204030204" pitchFamily="34" charset="0"/>
                        </a:rPr>
                        <a:t>The amount of data produced places </a:t>
                      </a:r>
                      <a:r>
                        <a:rPr lang="en-GB" sz="1600" b="1" kern="1200" dirty="0">
                          <a:solidFill>
                            <a:schemeClr val="accent1"/>
                          </a:solidFill>
                          <a:effectLst/>
                          <a:latin typeface="Calibri" panose="020F0502020204030204" pitchFamily="34" charset="0"/>
                          <a:ea typeface="+mn-ea"/>
                          <a:cs typeface="Calibri" panose="020F0502020204030204" pitchFamily="34" charset="0"/>
                        </a:rPr>
                        <a:t>substantial demands on bioinformatics</a:t>
                      </a:r>
                      <a:endParaRPr lang="fr-FR" sz="1600" kern="1200" dirty="0">
                        <a:solidFill>
                          <a:schemeClr val="tx2"/>
                        </a:solidFill>
                        <a:effectLst/>
                        <a:latin typeface="Calibri" panose="020F0502020204030204" pitchFamily="34" charset="0"/>
                        <a:cs typeface="Calibri" panose="020F0502020204030204" pitchFamily="34" charset="0"/>
                      </a:endParaRPr>
                    </a:p>
                  </a:txBody>
                  <a:tcPr marL="36000" marR="36000" marT="36000" marB="36000"/>
                </a:tc>
                <a:extLst>
                  <a:ext uri="{0D108BD9-81ED-4DB2-BD59-A6C34878D82A}">
                    <a16:rowId xmlns:a16="http://schemas.microsoft.com/office/drawing/2014/main" val="3732070051"/>
                  </a:ext>
                </a:extLst>
              </a:tr>
            </a:tbl>
          </a:graphicData>
        </a:graphic>
      </p:graphicFrame>
    </p:spTree>
    <p:extLst>
      <p:ext uri="{BB962C8B-B14F-4D97-AF65-F5344CB8AC3E}">
        <p14:creationId xmlns:p14="http://schemas.microsoft.com/office/powerpoint/2010/main" val="22105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noProof="0" dirty="0"/>
              <a:t>Testing algorithm:</a:t>
            </a:r>
            <a:br>
              <a:rPr lang="en-GB" noProof="0" dirty="0"/>
            </a:br>
            <a:r>
              <a:rPr lang="en-GB" noProof="0" dirty="0"/>
              <a:t>Histology-based algorithm</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11</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8312" y="6094723"/>
            <a:ext cx="8565197" cy="553209"/>
          </a:xfrm>
        </p:spPr>
        <p:txBody>
          <a:bodyPr/>
          <a:lstStyle/>
          <a:p>
            <a:r>
              <a:rPr lang="fr-CH" dirty="0"/>
              <a:t>FISH, </a:t>
            </a:r>
            <a:r>
              <a:rPr lang="en-GB" dirty="0"/>
              <a:t>Fluorescence </a:t>
            </a:r>
            <a:r>
              <a:rPr lang="en-GB" i="1" dirty="0"/>
              <a:t>in situ </a:t>
            </a:r>
            <a:r>
              <a:rPr lang="en-GB" dirty="0"/>
              <a:t>hybridisation</a:t>
            </a:r>
            <a:r>
              <a:rPr lang="fr-CH" dirty="0"/>
              <a:t>; IHC, </a:t>
            </a:r>
            <a:r>
              <a:rPr lang="fr-CH" dirty="0" err="1"/>
              <a:t>immunohistochemistry</a:t>
            </a:r>
            <a:r>
              <a:rPr lang="fr-CH" dirty="0"/>
              <a:t>; </a:t>
            </a:r>
            <a:r>
              <a:rPr lang="en-GB" dirty="0"/>
              <a:t>NTRK, neurotrophic tyrosine receptor kinase; RNA, </a:t>
            </a:r>
            <a:r>
              <a:rPr lang="fr-CH" dirty="0" err="1"/>
              <a:t>ribonucleic</a:t>
            </a:r>
            <a:r>
              <a:rPr lang="fr-CH" dirty="0"/>
              <a:t> </a:t>
            </a:r>
            <a:r>
              <a:rPr lang="fr-CH" dirty="0" err="1"/>
              <a:t>acid</a:t>
            </a:r>
            <a:endParaRPr lang="en-US" dirty="0"/>
          </a:p>
        </p:txBody>
      </p:sp>
      <p:grpSp>
        <p:nvGrpSpPr>
          <p:cNvPr id="13" name="Groupe 13">
            <a:extLst>
              <a:ext uri="{FF2B5EF4-FFF2-40B4-BE49-F238E27FC236}">
                <a16:creationId xmlns:a16="http://schemas.microsoft.com/office/drawing/2014/main" id="{70B1B164-1BAD-4338-8432-27328F5C27E7}"/>
              </a:ext>
            </a:extLst>
          </p:cNvPr>
          <p:cNvGrpSpPr/>
          <p:nvPr/>
        </p:nvGrpSpPr>
        <p:grpSpPr>
          <a:xfrm>
            <a:off x="3091935" y="1423084"/>
            <a:ext cx="2705100" cy="646331"/>
            <a:chOff x="-153613" y="1397757"/>
            <a:chExt cx="2705100" cy="646331"/>
          </a:xfrm>
        </p:grpSpPr>
        <p:sp>
          <p:nvSpPr>
            <p:cNvPr id="14" name="Rectangle : coins arrondis 10">
              <a:extLst>
                <a:ext uri="{FF2B5EF4-FFF2-40B4-BE49-F238E27FC236}">
                  <a16:creationId xmlns:a16="http://schemas.microsoft.com/office/drawing/2014/main" id="{A8A246E8-D444-404F-8C2C-D6FEF894C592}"/>
                </a:ext>
              </a:extLst>
            </p:cNvPr>
            <p:cNvSpPr/>
            <p:nvPr/>
          </p:nvSpPr>
          <p:spPr>
            <a:xfrm>
              <a:off x="-153613" y="1397757"/>
              <a:ext cx="2705100" cy="646331"/>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5" name="ZoneTexte 6">
              <a:extLst>
                <a:ext uri="{FF2B5EF4-FFF2-40B4-BE49-F238E27FC236}">
                  <a16:creationId xmlns:a16="http://schemas.microsoft.com/office/drawing/2014/main" id="{F4B0D53F-2C81-401E-AF64-818A33B839E8}"/>
                </a:ext>
              </a:extLst>
            </p:cNvPr>
            <p:cNvSpPr txBox="1"/>
            <p:nvPr/>
          </p:nvSpPr>
          <p:spPr>
            <a:xfrm>
              <a:off x="-83562" y="1557736"/>
              <a:ext cx="2564998" cy="333168"/>
            </a:xfrm>
            <a:prstGeom prst="rect">
              <a:avLst/>
            </a:prstGeom>
            <a:noFill/>
          </p:spPr>
          <p:txBody>
            <a:bodyPr wrap="none" rtlCol="0">
              <a:spAutoFit/>
            </a:bodyPr>
            <a:lstStyle/>
            <a:p>
              <a:pPr algn="ctr">
                <a:lnSpc>
                  <a:spcPts val="1800"/>
                </a:lnSpc>
              </a:pPr>
              <a:r>
                <a:rPr lang="en-GB" sz="2000" b="1" dirty="0">
                  <a:solidFill>
                    <a:schemeClr val="bg1"/>
                  </a:solidFill>
                  <a:latin typeface="+mj-lt"/>
                </a:rPr>
                <a:t>Histology-based triage</a:t>
              </a:r>
            </a:p>
          </p:txBody>
        </p:sp>
      </p:grpSp>
      <p:sp>
        <p:nvSpPr>
          <p:cNvPr id="17" name="ZoneTexte 6">
            <a:extLst>
              <a:ext uri="{FF2B5EF4-FFF2-40B4-BE49-F238E27FC236}">
                <a16:creationId xmlns:a16="http://schemas.microsoft.com/office/drawing/2014/main" id="{E6DC8AC6-AEFB-4D1D-99AE-1F9CB3B780BD}"/>
              </a:ext>
            </a:extLst>
          </p:cNvPr>
          <p:cNvSpPr txBox="1"/>
          <p:nvPr/>
        </p:nvSpPr>
        <p:spPr>
          <a:xfrm>
            <a:off x="482434" y="3931332"/>
            <a:ext cx="824008" cy="312843"/>
          </a:xfrm>
          <a:prstGeom prst="rect">
            <a:avLst/>
          </a:prstGeom>
          <a:noFill/>
        </p:spPr>
        <p:txBody>
          <a:bodyPr wrap="none" rtlCol="0">
            <a:spAutoFit/>
          </a:bodyPr>
          <a:lstStyle/>
          <a:p>
            <a:pPr algn="ctr">
              <a:lnSpc>
                <a:spcPts val="1800"/>
              </a:lnSpc>
            </a:pPr>
            <a:r>
              <a:rPr lang="en-GB" sz="1400" b="1" dirty="0">
                <a:solidFill>
                  <a:schemeClr val="tx2"/>
                </a:solidFill>
                <a:latin typeface="+mj-lt"/>
              </a:rPr>
              <a:t>Sarcoma</a:t>
            </a:r>
          </a:p>
        </p:txBody>
      </p:sp>
      <p:sp>
        <p:nvSpPr>
          <p:cNvPr id="18" name="ZoneTexte 6">
            <a:extLst>
              <a:ext uri="{FF2B5EF4-FFF2-40B4-BE49-F238E27FC236}">
                <a16:creationId xmlns:a16="http://schemas.microsoft.com/office/drawing/2014/main" id="{3EE79D3E-257C-46BD-91D2-63DF570B36F2}"/>
              </a:ext>
            </a:extLst>
          </p:cNvPr>
          <p:cNvSpPr txBox="1"/>
          <p:nvPr/>
        </p:nvSpPr>
        <p:spPr>
          <a:xfrm>
            <a:off x="3250169" y="3610732"/>
            <a:ext cx="1022075" cy="633443"/>
          </a:xfrm>
          <a:prstGeom prst="rect">
            <a:avLst/>
          </a:prstGeom>
          <a:noFill/>
        </p:spPr>
        <p:txBody>
          <a:bodyPr wrap="square" rtlCol="0">
            <a:spAutoFit/>
          </a:bodyPr>
          <a:lstStyle/>
          <a:p>
            <a:pPr>
              <a:lnSpc>
                <a:spcPts val="1400"/>
              </a:lnSpc>
            </a:pPr>
            <a:r>
              <a:rPr lang="en-GB" sz="1400" b="1" dirty="0">
                <a:solidFill>
                  <a:schemeClr val="tx2"/>
                </a:solidFill>
                <a:latin typeface="+mj-lt"/>
              </a:rPr>
              <a:t>Carcinoma,</a:t>
            </a:r>
            <a:br>
              <a:rPr lang="en-GB" sz="1400" b="1" dirty="0">
                <a:solidFill>
                  <a:schemeClr val="tx2"/>
                </a:solidFill>
                <a:latin typeface="+mj-lt"/>
              </a:rPr>
            </a:br>
            <a:r>
              <a:rPr lang="en-GB" sz="1400" b="1" dirty="0">
                <a:solidFill>
                  <a:schemeClr val="tx2"/>
                </a:solidFill>
                <a:latin typeface="+mj-lt"/>
              </a:rPr>
              <a:t>glioma,</a:t>
            </a:r>
            <a:br>
              <a:rPr lang="en-GB" sz="1400" b="1" dirty="0">
                <a:solidFill>
                  <a:schemeClr val="tx2"/>
                </a:solidFill>
                <a:latin typeface="+mj-lt"/>
              </a:rPr>
            </a:br>
            <a:r>
              <a:rPr lang="en-GB" sz="1400" b="1" dirty="0">
                <a:solidFill>
                  <a:schemeClr val="tx2"/>
                </a:solidFill>
                <a:latin typeface="+mj-lt"/>
              </a:rPr>
              <a:t>melanoma</a:t>
            </a:r>
          </a:p>
        </p:txBody>
      </p:sp>
      <p:sp>
        <p:nvSpPr>
          <p:cNvPr id="22" name="ZoneTexte 6">
            <a:extLst>
              <a:ext uri="{FF2B5EF4-FFF2-40B4-BE49-F238E27FC236}">
                <a16:creationId xmlns:a16="http://schemas.microsoft.com/office/drawing/2014/main" id="{323C846F-5C28-449C-8F38-89258D1BE39F}"/>
              </a:ext>
            </a:extLst>
          </p:cNvPr>
          <p:cNvSpPr txBox="1"/>
          <p:nvPr/>
        </p:nvSpPr>
        <p:spPr>
          <a:xfrm>
            <a:off x="4827738" y="3902188"/>
            <a:ext cx="975588" cy="312843"/>
          </a:xfrm>
          <a:prstGeom prst="rect">
            <a:avLst/>
          </a:prstGeom>
          <a:noFill/>
        </p:spPr>
        <p:txBody>
          <a:bodyPr wrap="none" rtlCol="0">
            <a:spAutoFit/>
          </a:bodyPr>
          <a:lstStyle/>
          <a:p>
            <a:pPr>
              <a:lnSpc>
                <a:spcPts val="1800"/>
              </a:lnSpc>
            </a:pPr>
            <a:r>
              <a:rPr lang="en-GB" sz="1400" b="1" dirty="0">
                <a:solidFill>
                  <a:schemeClr val="tx2"/>
                </a:solidFill>
                <a:latin typeface="+mj-lt"/>
              </a:rPr>
              <a:t>Carcinoma</a:t>
            </a:r>
          </a:p>
        </p:txBody>
      </p:sp>
      <p:sp>
        <p:nvSpPr>
          <p:cNvPr id="23" name="ZoneTexte 6">
            <a:extLst>
              <a:ext uri="{FF2B5EF4-FFF2-40B4-BE49-F238E27FC236}">
                <a16:creationId xmlns:a16="http://schemas.microsoft.com/office/drawing/2014/main" id="{053ED1A8-AAC2-4C50-A8F5-DAF2844DC498}"/>
              </a:ext>
            </a:extLst>
          </p:cNvPr>
          <p:cNvSpPr txBox="1"/>
          <p:nvPr/>
        </p:nvSpPr>
        <p:spPr>
          <a:xfrm>
            <a:off x="7775355" y="3902188"/>
            <a:ext cx="824008" cy="312843"/>
          </a:xfrm>
          <a:prstGeom prst="rect">
            <a:avLst/>
          </a:prstGeom>
          <a:noFill/>
        </p:spPr>
        <p:txBody>
          <a:bodyPr wrap="none" rtlCol="0">
            <a:spAutoFit/>
          </a:bodyPr>
          <a:lstStyle/>
          <a:p>
            <a:pPr algn="ctr">
              <a:lnSpc>
                <a:spcPts val="1800"/>
              </a:lnSpc>
            </a:pPr>
            <a:r>
              <a:rPr lang="en-GB" sz="1400" b="1" dirty="0">
                <a:solidFill>
                  <a:schemeClr val="tx2"/>
                </a:solidFill>
                <a:latin typeface="+mj-lt"/>
              </a:rPr>
              <a:t>Sarcoma</a:t>
            </a:r>
          </a:p>
        </p:txBody>
      </p:sp>
      <p:grpSp>
        <p:nvGrpSpPr>
          <p:cNvPr id="49" name="Group 48">
            <a:extLst>
              <a:ext uri="{FF2B5EF4-FFF2-40B4-BE49-F238E27FC236}">
                <a16:creationId xmlns:a16="http://schemas.microsoft.com/office/drawing/2014/main" id="{3DD827C0-6B24-4410-9539-E8A008628F23}"/>
              </a:ext>
            </a:extLst>
          </p:cNvPr>
          <p:cNvGrpSpPr/>
          <p:nvPr/>
        </p:nvGrpSpPr>
        <p:grpSpPr>
          <a:xfrm>
            <a:off x="2261879" y="2069415"/>
            <a:ext cx="4515513" cy="346450"/>
            <a:chOff x="2261879" y="2069415"/>
            <a:chExt cx="4758121" cy="206566"/>
          </a:xfrm>
        </p:grpSpPr>
        <p:cxnSp>
          <p:nvCxnSpPr>
            <p:cNvPr id="41" name="Straight Connector 40">
              <a:extLst>
                <a:ext uri="{FF2B5EF4-FFF2-40B4-BE49-F238E27FC236}">
                  <a16:creationId xmlns:a16="http://schemas.microsoft.com/office/drawing/2014/main" id="{BE9D703F-915E-486D-AB74-809A555351E6}"/>
                </a:ext>
              </a:extLst>
            </p:cNvPr>
            <p:cNvCxnSpPr>
              <a:cxnSpLocks/>
            </p:cNvCxnSpPr>
            <p:nvPr/>
          </p:nvCxnSpPr>
          <p:spPr>
            <a:xfrm>
              <a:off x="2261879" y="2167981"/>
              <a:ext cx="4758121"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819A5BB6-56AD-405D-8D05-983741752C02}"/>
                </a:ext>
              </a:extLst>
            </p:cNvPr>
            <p:cNvCxnSpPr>
              <a:cxnSpLocks/>
              <a:stCxn id="14" idx="2"/>
            </p:cNvCxnSpPr>
            <p:nvPr/>
          </p:nvCxnSpPr>
          <p:spPr>
            <a:xfrm>
              <a:off x="4561751" y="2069415"/>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7" name="Straight Connector 46">
              <a:extLst>
                <a:ext uri="{FF2B5EF4-FFF2-40B4-BE49-F238E27FC236}">
                  <a16:creationId xmlns:a16="http://schemas.microsoft.com/office/drawing/2014/main" id="{AB28EBB8-A1F1-4D55-A95B-4212B7B80E5A}"/>
                </a:ext>
              </a:extLst>
            </p:cNvPr>
            <p:cNvCxnSpPr>
              <a:cxnSpLocks/>
            </p:cNvCxnSpPr>
            <p:nvPr/>
          </p:nvCxnSpPr>
          <p:spPr>
            <a:xfrm>
              <a:off x="2274115" y="2167981"/>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8" name="Straight Connector 47">
              <a:extLst>
                <a:ext uri="{FF2B5EF4-FFF2-40B4-BE49-F238E27FC236}">
                  <a16:creationId xmlns:a16="http://schemas.microsoft.com/office/drawing/2014/main" id="{3698D2FD-7582-4535-8086-96458749D440}"/>
                </a:ext>
              </a:extLst>
            </p:cNvPr>
            <p:cNvCxnSpPr>
              <a:cxnSpLocks/>
            </p:cNvCxnSpPr>
            <p:nvPr/>
          </p:nvCxnSpPr>
          <p:spPr>
            <a:xfrm>
              <a:off x="7010579" y="2167890"/>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50" name="Group 49">
            <a:extLst>
              <a:ext uri="{FF2B5EF4-FFF2-40B4-BE49-F238E27FC236}">
                <a16:creationId xmlns:a16="http://schemas.microsoft.com/office/drawing/2014/main" id="{BB3C54A5-898D-442C-BEF4-1C69843A3266}"/>
              </a:ext>
            </a:extLst>
          </p:cNvPr>
          <p:cNvGrpSpPr/>
          <p:nvPr/>
        </p:nvGrpSpPr>
        <p:grpSpPr>
          <a:xfrm>
            <a:off x="1300481" y="3337172"/>
            <a:ext cx="1981640" cy="872974"/>
            <a:chOff x="2261879" y="2059890"/>
            <a:chExt cx="4758121" cy="216091"/>
          </a:xfrm>
        </p:grpSpPr>
        <p:cxnSp>
          <p:nvCxnSpPr>
            <p:cNvPr id="51" name="Straight Connector 50">
              <a:extLst>
                <a:ext uri="{FF2B5EF4-FFF2-40B4-BE49-F238E27FC236}">
                  <a16:creationId xmlns:a16="http://schemas.microsoft.com/office/drawing/2014/main" id="{49AB5733-5A1B-489C-8DC8-D1DC13F1CAFC}"/>
                </a:ext>
              </a:extLst>
            </p:cNvPr>
            <p:cNvCxnSpPr>
              <a:cxnSpLocks/>
            </p:cNvCxnSpPr>
            <p:nvPr/>
          </p:nvCxnSpPr>
          <p:spPr>
            <a:xfrm>
              <a:off x="2261879" y="2167981"/>
              <a:ext cx="4758121"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A3BDB43D-6D3A-46F7-8A09-5746CF7AE829}"/>
                </a:ext>
              </a:extLst>
            </p:cNvPr>
            <p:cNvCxnSpPr>
              <a:cxnSpLocks/>
            </p:cNvCxnSpPr>
            <p:nvPr/>
          </p:nvCxnSpPr>
          <p:spPr>
            <a:xfrm>
              <a:off x="4564619" y="2059890"/>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A29E332C-BD3C-4669-A2D6-222A335EFCF0}"/>
                </a:ext>
              </a:extLst>
            </p:cNvPr>
            <p:cNvCxnSpPr>
              <a:cxnSpLocks/>
            </p:cNvCxnSpPr>
            <p:nvPr/>
          </p:nvCxnSpPr>
          <p:spPr>
            <a:xfrm>
              <a:off x="2290875" y="2167981"/>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54" name="Straight Connector 53">
              <a:extLst>
                <a:ext uri="{FF2B5EF4-FFF2-40B4-BE49-F238E27FC236}">
                  <a16:creationId xmlns:a16="http://schemas.microsoft.com/office/drawing/2014/main" id="{5ECCDD9E-5B20-4B0A-81BF-80BF78BBA6DA}"/>
                </a:ext>
              </a:extLst>
            </p:cNvPr>
            <p:cNvCxnSpPr>
              <a:cxnSpLocks/>
            </p:cNvCxnSpPr>
            <p:nvPr/>
          </p:nvCxnSpPr>
          <p:spPr>
            <a:xfrm>
              <a:off x="6993819" y="2167890"/>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6" name="Groupe 13">
            <a:extLst>
              <a:ext uri="{FF2B5EF4-FFF2-40B4-BE49-F238E27FC236}">
                <a16:creationId xmlns:a16="http://schemas.microsoft.com/office/drawing/2014/main" id="{B6EE7A2C-CE50-46A8-B1A2-5F3C0B1F6506}"/>
              </a:ext>
            </a:extLst>
          </p:cNvPr>
          <p:cNvGrpSpPr/>
          <p:nvPr/>
        </p:nvGrpSpPr>
        <p:grpSpPr>
          <a:xfrm>
            <a:off x="2336339" y="4211971"/>
            <a:ext cx="1843393" cy="646331"/>
            <a:chOff x="137807" y="1397757"/>
            <a:chExt cx="1843393" cy="646331"/>
          </a:xfrm>
          <a:solidFill>
            <a:srgbClr val="948A54"/>
          </a:solidFill>
        </p:grpSpPr>
        <p:sp>
          <p:nvSpPr>
            <p:cNvPr id="7" name="Rectangle : coins arrondis 10">
              <a:extLst>
                <a:ext uri="{FF2B5EF4-FFF2-40B4-BE49-F238E27FC236}">
                  <a16:creationId xmlns:a16="http://schemas.microsoft.com/office/drawing/2014/main" id="{22F42DE1-D2A7-4BA9-B95D-A58296CD8425}"/>
                </a:ext>
              </a:extLst>
            </p:cNvPr>
            <p:cNvSpPr/>
            <p:nvPr/>
          </p:nvSpPr>
          <p:spPr>
            <a:xfrm>
              <a:off x="137807" y="1397757"/>
              <a:ext cx="1843393" cy="646331"/>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9" name="ZoneTexte 6">
              <a:extLst>
                <a:ext uri="{FF2B5EF4-FFF2-40B4-BE49-F238E27FC236}">
                  <a16:creationId xmlns:a16="http://schemas.microsoft.com/office/drawing/2014/main" id="{E5C43CC6-A544-4908-91D5-2D6B2FDDF3A2}"/>
                </a:ext>
              </a:extLst>
            </p:cNvPr>
            <p:cNvSpPr txBox="1"/>
            <p:nvPr/>
          </p:nvSpPr>
          <p:spPr>
            <a:xfrm>
              <a:off x="223376" y="1441408"/>
              <a:ext cx="1672253" cy="557204"/>
            </a:xfrm>
            <a:prstGeom prst="rect">
              <a:avLst/>
            </a:prstGeom>
            <a:grpFill/>
          </p:spPr>
          <p:txBody>
            <a:bodyPr wrap="none" rtlCol="0">
              <a:spAutoFit/>
            </a:bodyPr>
            <a:lstStyle/>
            <a:p>
              <a:pPr algn="ctr">
                <a:lnSpc>
                  <a:spcPts val="1800"/>
                </a:lnSpc>
              </a:pPr>
              <a:r>
                <a:rPr lang="en-GB" dirty="0">
                  <a:solidFill>
                    <a:schemeClr val="bg1"/>
                  </a:solidFill>
                  <a:latin typeface="+mj-lt"/>
                </a:rPr>
                <a:t>Genomic-based</a:t>
              </a:r>
              <a:br>
                <a:rPr lang="en-GB" dirty="0">
                  <a:solidFill>
                    <a:schemeClr val="bg1"/>
                  </a:solidFill>
                  <a:latin typeface="+mj-lt"/>
                </a:rPr>
              </a:br>
              <a:r>
                <a:rPr lang="en-GB" dirty="0">
                  <a:solidFill>
                    <a:schemeClr val="bg1"/>
                  </a:solidFill>
                  <a:latin typeface="+mj-lt"/>
                </a:rPr>
                <a:t>triage</a:t>
              </a:r>
            </a:p>
          </p:txBody>
        </p:sp>
      </p:grpSp>
      <p:grpSp>
        <p:nvGrpSpPr>
          <p:cNvPr id="10" name="Groupe 13">
            <a:extLst>
              <a:ext uri="{FF2B5EF4-FFF2-40B4-BE49-F238E27FC236}">
                <a16:creationId xmlns:a16="http://schemas.microsoft.com/office/drawing/2014/main" id="{2BA33665-74C7-4424-9993-99CA7959F4AB}"/>
              </a:ext>
            </a:extLst>
          </p:cNvPr>
          <p:cNvGrpSpPr/>
          <p:nvPr/>
        </p:nvGrpSpPr>
        <p:grpSpPr>
          <a:xfrm>
            <a:off x="407375" y="4211971"/>
            <a:ext cx="1843393" cy="646331"/>
            <a:chOff x="137807" y="1397757"/>
            <a:chExt cx="1843393" cy="646331"/>
          </a:xfrm>
        </p:grpSpPr>
        <p:sp>
          <p:nvSpPr>
            <p:cNvPr id="11" name="Rectangle : coins arrondis 10">
              <a:extLst>
                <a:ext uri="{FF2B5EF4-FFF2-40B4-BE49-F238E27FC236}">
                  <a16:creationId xmlns:a16="http://schemas.microsoft.com/office/drawing/2014/main" id="{BE593AAB-A1CD-4355-BBAE-319C0CA35DFA}"/>
                </a:ext>
              </a:extLst>
            </p:cNvPr>
            <p:cNvSpPr/>
            <p:nvPr/>
          </p:nvSpPr>
          <p:spPr>
            <a:xfrm>
              <a:off x="137807" y="1397757"/>
              <a:ext cx="1843393" cy="646331"/>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2" name="ZoneTexte 6">
              <a:extLst>
                <a:ext uri="{FF2B5EF4-FFF2-40B4-BE49-F238E27FC236}">
                  <a16:creationId xmlns:a16="http://schemas.microsoft.com/office/drawing/2014/main" id="{4FDF8AE6-BC00-42EB-8745-515875A35920}"/>
                </a:ext>
              </a:extLst>
            </p:cNvPr>
            <p:cNvSpPr txBox="1"/>
            <p:nvPr/>
          </p:nvSpPr>
          <p:spPr>
            <a:xfrm>
              <a:off x="174520" y="1441408"/>
              <a:ext cx="1769972" cy="557204"/>
            </a:xfrm>
            <a:prstGeom prst="rect">
              <a:avLst/>
            </a:prstGeom>
            <a:noFill/>
          </p:spPr>
          <p:txBody>
            <a:bodyPr wrap="none" rtlCol="0">
              <a:spAutoFit/>
            </a:bodyPr>
            <a:lstStyle/>
            <a:p>
              <a:pPr algn="ctr">
                <a:lnSpc>
                  <a:spcPts val="1800"/>
                </a:lnSpc>
              </a:pPr>
              <a:r>
                <a:rPr lang="en-GB" dirty="0">
                  <a:solidFill>
                    <a:schemeClr val="bg1"/>
                  </a:solidFill>
                  <a:latin typeface="+mj-lt"/>
                </a:rPr>
                <a:t>RNA-level fusion</a:t>
              </a:r>
              <a:br>
                <a:rPr lang="en-GB" dirty="0">
                  <a:solidFill>
                    <a:schemeClr val="bg1"/>
                  </a:solidFill>
                  <a:latin typeface="+mj-lt"/>
                </a:rPr>
              </a:br>
              <a:r>
                <a:rPr lang="en-GB" dirty="0">
                  <a:solidFill>
                    <a:schemeClr val="bg1"/>
                  </a:solidFill>
                  <a:latin typeface="+mj-lt"/>
                </a:rPr>
                <a:t>testing (panel)</a:t>
              </a:r>
            </a:p>
          </p:txBody>
        </p:sp>
      </p:grpSp>
      <p:grpSp>
        <p:nvGrpSpPr>
          <p:cNvPr id="55" name="Group 54">
            <a:extLst>
              <a:ext uri="{FF2B5EF4-FFF2-40B4-BE49-F238E27FC236}">
                <a16:creationId xmlns:a16="http://schemas.microsoft.com/office/drawing/2014/main" id="{6898600D-5E26-47C8-B898-899F09A3E317}"/>
              </a:ext>
            </a:extLst>
          </p:cNvPr>
          <p:cNvGrpSpPr/>
          <p:nvPr/>
        </p:nvGrpSpPr>
        <p:grpSpPr>
          <a:xfrm>
            <a:off x="5815390" y="3621651"/>
            <a:ext cx="1943179" cy="588492"/>
            <a:chOff x="2261879" y="2130309"/>
            <a:chExt cx="4758121" cy="145672"/>
          </a:xfrm>
        </p:grpSpPr>
        <p:cxnSp>
          <p:nvCxnSpPr>
            <p:cNvPr id="56" name="Straight Connector 55">
              <a:extLst>
                <a:ext uri="{FF2B5EF4-FFF2-40B4-BE49-F238E27FC236}">
                  <a16:creationId xmlns:a16="http://schemas.microsoft.com/office/drawing/2014/main" id="{7C51DD31-F120-4CBF-B389-EFAA33DAB534}"/>
                </a:ext>
              </a:extLst>
            </p:cNvPr>
            <p:cNvCxnSpPr>
              <a:cxnSpLocks/>
            </p:cNvCxnSpPr>
            <p:nvPr/>
          </p:nvCxnSpPr>
          <p:spPr>
            <a:xfrm>
              <a:off x="2261879" y="2198632"/>
              <a:ext cx="4758121"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57" name="Straight Connector 56">
              <a:extLst>
                <a:ext uri="{FF2B5EF4-FFF2-40B4-BE49-F238E27FC236}">
                  <a16:creationId xmlns:a16="http://schemas.microsoft.com/office/drawing/2014/main" id="{5C2B21C0-EE05-42B3-B541-81B56C3DE5A0}"/>
                </a:ext>
              </a:extLst>
            </p:cNvPr>
            <p:cNvCxnSpPr>
              <a:cxnSpLocks/>
            </p:cNvCxnSpPr>
            <p:nvPr/>
          </p:nvCxnSpPr>
          <p:spPr>
            <a:xfrm>
              <a:off x="4564617" y="2130309"/>
              <a:ext cx="0" cy="68323"/>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58" name="Straight Connector 57">
              <a:extLst>
                <a:ext uri="{FF2B5EF4-FFF2-40B4-BE49-F238E27FC236}">
                  <a16:creationId xmlns:a16="http://schemas.microsoft.com/office/drawing/2014/main" id="{69D1949C-E1F2-4F9B-BF3D-95DC713C45D4}"/>
                </a:ext>
              </a:extLst>
            </p:cNvPr>
            <p:cNvCxnSpPr>
              <a:cxnSpLocks/>
            </p:cNvCxnSpPr>
            <p:nvPr/>
          </p:nvCxnSpPr>
          <p:spPr>
            <a:xfrm>
              <a:off x="2281955" y="2198632"/>
              <a:ext cx="0" cy="77349"/>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59" name="Straight Connector 58">
              <a:extLst>
                <a:ext uri="{FF2B5EF4-FFF2-40B4-BE49-F238E27FC236}">
                  <a16:creationId xmlns:a16="http://schemas.microsoft.com/office/drawing/2014/main" id="{DB431BBF-52D7-485C-AB9D-DA9727BFEB0D}"/>
                </a:ext>
              </a:extLst>
            </p:cNvPr>
            <p:cNvCxnSpPr>
              <a:cxnSpLocks/>
            </p:cNvCxnSpPr>
            <p:nvPr/>
          </p:nvCxnSpPr>
          <p:spPr>
            <a:xfrm>
              <a:off x="6993819" y="2198632"/>
              <a:ext cx="0" cy="7725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71" name="Group 70">
            <a:extLst>
              <a:ext uri="{FF2B5EF4-FFF2-40B4-BE49-F238E27FC236}">
                <a16:creationId xmlns:a16="http://schemas.microsoft.com/office/drawing/2014/main" id="{4D9EC2F5-A439-4C34-9E41-436665D777E8}"/>
              </a:ext>
            </a:extLst>
          </p:cNvPr>
          <p:cNvGrpSpPr/>
          <p:nvPr/>
        </p:nvGrpSpPr>
        <p:grpSpPr>
          <a:xfrm>
            <a:off x="4885473" y="4827438"/>
            <a:ext cx="1943179" cy="588492"/>
            <a:chOff x="2261879" y="2130309"/>
            <a:chExt cx="4758121" cy="145672"/>
          </a:xfrm>
        </p:grpSpPr>
        <p:cxnSp>
          <p:nvCxnSpPr>
            <p:cNvPr id="72" name="Straight Connector 71">
              <a:extLst>
                <a:ext uri="{FF2B5EF4-FFF2-40B4-BE49-F238E27FC236}">
                  <a16:creationId xmlns:a16="http://schemas.microsoft.com/office/drawing/2014/main" id="{DA7FA3B7-B399-4EF3-BACD-C11125DBB3B1}"/>
                </a:ext>
              </a:extLst>
            </p:cNvPr>
            <p:cNvCxnSpPr>
              <a:cxnSpLocks/>
            </p:cNvCxnSpPr>
            <p:nvPr/>
          </p:nvCxnSpPr>
          <p:spPr>
            <a:xfrm>
              <a:off x="2261879" y="2198632"/>
              <a:ext cx="4758121"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3" name="Straight Connector 72">
              <a:extLst>
                <a:ext uri="{FF2B5EF4-FFF2-40B4-BE49-F238E27FC236}">
                  <a16:creationId xmlns:a16="http://schemas.microsoft.com/office/drawing/2014/main" id="{7F4D57E3-1579-4C47-8AF5-98E19474777A}"/>
                </a:ext>
              </a:extLst>
            </p:cNvPr>
            <p:cNvCxnSpPr>
              <a:cxnSpLocks/>
            </p:cNvCxnSpPr>
            <p:nvPr/>
          </p:nvCxnSpPr>
          <p:spPr>
            <a:xfrm>
              <a:off x="4564617" y="2130309"/>
              <a:ext cx="0" cy="68323"/>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4" name="Straight Connector 73">
              <a:extLst>
                <a:ext uri="{FF2B5EF4-FFF2-40B4-BE49-F238E27FC236}">
                  <a16:creationId xmlns:a16="http://schemas.microsoft.com/office/drawing/2014/main" id="{C54F8BC5-CB55-4FC5-85E5-6E8F0C3AE8AC}"/>
                </a:ext>
              </a:extLst>
            </p:cNvPr>
            <p:cNvCxnSpPr>
              <a:cxnSpLocks/>
            </p:cNvCxnSpPr>
            <p:nvPr/>
          </p:nvCxnSpPr>
          <p:spPr>
            <a:xfrm>
              <a:off x="2281955" y="2198632"/>
              <a:ext cx="0" cy="77349"/>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a:extLst>
                <a:ext uri="{FF2B5EF4-FFF2-40B4-BE49-F238E27FC236}">
                  <a16:creationId xmlns:a16="http://schemas.microsoft.com/office/drawing/2014/main" id="{924F2946-F57E-49B6-A68B-4053F46C7883}"/>
                </a:ext>
              </a:extLst>
            </p:cNvPr>
            <p:cNvCxnSpPr>
              <a:cxnSpLocks/>
            </p:cNvCxnSpPr>
            <p:nvPr/>
          </p:nvCxnSpPr>
          <p:spPr>
            <a:xfrm>
              <a:off x="6993819" y="2198632"/>
              <a:ext cx="0" cy="77258"/>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grpSp>
        <p:nvGrpSpPr>
          <p:cNvPr id="35" name="Groupe 13">
            <a:extLst>
              <a:ext uri="{FF2B5EF4-FFF2-40B4-BE49-F238E27FC236}">
                <a16:creationId xmlns:a16="http://schemas.microsoft.com/office/drawing/2014/main" id="{E9A2C2EE-15B6-4656-8DAB-AF3DD5A9EFBA}"/>
              </a:ext>
            </a:extLst>
          </p:cNvPr>
          <p:cNvGrpSpPr/>
          <p:nvPr/>
        </p:nvGrpSpPr>
        <p:grpSpPr>
          <a:xfrm>
            <a:off x="6832295" y="4182827"/>
            <a:ext cx="1843393" cy="646331"/>
            <a:chOff x="137807" y="1397757"/>
            <a:chExt cx="1843393" cy="646331"/>
          </a:xfrm>
        </p:grpSpPr>
        <p:sp>
          <p:nvSpPr>
            <p:cNvPr id="36" name="Rectangle : coins arrondis 10">
              <a:extLst>
                <a:ext uri="{FF2B5EF4-FFF2-40B4-BE49-F238E27FC236}">
                  <a16:creationId xmlns:a16="http://schemas.microsoft.com/office/drawing/2014/main" id="{3DE0F249-339B-4545-98AD-E08432C2C7FE}"/>
                </a:ext>
              </a:extLst>
            </p:cNvPr>
            <p:cNvSpPr/>
            <p:nvPr/>
          </p:nvSpPr>
          <p:spPr>
            <a:xfrm>
              <a:off x="137807" y="1397757"/>
              <a:ext cx="1843393" cy="646331"/>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7" name="ZoneTexte 6">
              <a:extLst>
                <a:ext uri="{FF2B5EF4-FFF2-40B4-BE49-F238E27FC236}">
                  <a16:creationId xmlns:a16="http://schemas.microsoft.com/office/drawing/2014/main" id="{62575C6F-0807-454C-A632-C23B75599923}"/>
                </a:ext>
              </a:extLst>
            </p:cNvPr>
            <p:cNvSpPr txBox="1"/>
            <p:nvPr/>
          </p:nvSpPr>
          <p:spPr>
            <a:xfrm>
              <a:off x="137807" y="1481333"/>
              <a:ext cx="1843393" cy="557204"/>
            </a:xfrm>
            <a:prstGeom prst="rect">
              <a:avLst/>
            </a:prstGeom>
            <a:noFill/>
          </p:spPr>
          <p:txBody>
            <a:bodyPr wrap="square" rtlCol="0">
              <a:spAutoFit/>
            </a:bodyPr>
            <a:lstStyle/>
            <a:p>
              <a:pPr algn="ctr">
                <a:lnSpc>
                  <a:spcPts val="1800"/>
                </a:lnSpc>
              </a:pPr>
              <a:r>
                <a:rPr lang="en-GB" dirty="0">
                  <a:solidFill>
                    <a:schemeClr val="bg1"/>
                  </a:solidFill>
                  <a:latin typeface="+mj-lt"/>
                </a:rPr>
                <a:t>FISH or RNA-level </a:t>
              </a:r>
              <a:br>
                <a:rPr lang="en-GB" dirty="0">
                  <a:solidFill>
                    <a:schemeClr val="bg1"/>
                  </a:solidFill>
                  <a:latin typeface="+mj-lt"/>
                </a:rPr>
              </a:br>
              <a:r>
                <a:rPr lang="en-GB" dirty="0">
                  <a:solidFill>
                    <a:schemeClr val="bg1"/>
                  </a:solidFill>
                  <a:latin typeface="+mj-lt"/>
                </a:rPr>
                <a:t>fusion testing</a:t>
              </a:r>
            </a:p>
          </p:txBody>
        </p:sp>
      </p:grpSp>
      <p:grpSp>
        <p:nvGrpSpPr>
          <p:cNvPr id="38" name="Groupe 13">
            <a:extLst>
              <a:ext uri="{FF2B5EF4-FFF2-40B4-BE49-F238E27FC236}">
                <a16:creationId xmlns:a16="http://schemas.microsoft.com/office/drawing/2014/main" id="{66BC46BA-1E74-4839-B8FD-5046E4A0FE7E}"/>
              </a:ext>
            </a:extLst>
          </p:cNvPr>
          <p:cNvGrpSpPr/>
          <p:nvPr/>
        </p:nvGrpSpPr>
        <p:grpSpPr>
          <a:xfrm>
            <a:off x="4903331" y="4182827"/>
            <a:ext cx="1843393" cy="646331"/>
            <a:chOff x="137807" y="1397757"/>
            <a:chExt cx="1843393" cy="646331"/>
          </a:xfrm>
        </p:grpSpPr>
        <p:sp>
          <p:nvSpPr>
            <p:cNvPr id="39" name="Rectangle : coins arrondis 10">
              <a:extLst>
                <a:ext uri="{FF2B5EF4-FFF2-40B4-BE49-F238E27FC236}">
                  <a16:creationId xmlns:a16="http://schemas.microsoft.com/office/drawing/2014/main" id="{FCEC2699-11AA-4BA8-9642-6A7539AB10A7}"/>
                </a:ext>
              </a:extLst>
            </p:cNvPr>
            <p:cNvSpPr/>
            <p:nvPr/>
          </p:nvSpPr>
          <p:spPr>
            <a:xfrm>
              <a:off x="137807" y="1397757"/>
              <a:ext cx="1843393" cy="646331"/>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40" name="ZoneTexte 6">
              <a:extLst>
                <a:ext uri="{FF2B5EF4-FFF2-40B4-BE49-F238E27FC236}">
                  <a16:creationId xmlns:a16="http://schemas.microsoft.com/office/drawing/2014/main" id="{E2C75972-E128-4786-BE33-F680E0E5B769}"/>
                </a:ext>
              </a:extLst>
            </p:cNvPr>
            <p:cNvSpPr txBox="1"/>
            <p:nvPr/>
          </p:nvSpPr>
          <p:spPr>
            <a:xfrm>
              <a:off x="137807" y="1481333"/>
              <a:ext cx="1843393" cy="557204"/>
            </a:xfrm>
            <a:prstGeom prst="rect">
              <a:avLst/>
            </a:prstGeom>
            <a:noFill/>
          </p:spPr>
          <p:txBody>
            <a:bodyPr wrap="square" rtlCol="0">
              <a:spAutoFit/>
            </a:bodyPr>
            <a:lstStyle/>
            <a:p>
              <a:pPr algn="ctr">
                <a:lnSpc>
                  <a:spcPts val="1800"/>
                </a:lnSpc>
              </a:pPr>
              <a:r>
                <a:rPr lang="en-GB" dirty="0">
                  <a:solidFill>
                    <a:schemeClr val="bg1"/>
                  </a:solidFill>
                  <a:latin typeface="+mj-lt"/>
                </a:rPr>
                <a:t>Pan-TRK</a:t>
              </a:r>
              <a:br>
                <a:rPr lang="en-GB" dirty="0">
                  <a:solidFill>
                    <a:schemeClr val="bg1"/>
                  </a:solidFill>
                  <a:latin typeface="+mj-lt"/>
                </a:rPr>
              </a:br>
              <a:r>
                <a:rPr lang="en-GB" dirty="0">
                  <a:solidFill>
                    <a:schemeClr val="bg1"/>
                  </a:solidFill>
                  <a:latin typeface="+mj-lt"/>
                </a:rPr>
                <a:t>IHC</a:t>
              </a:r>
            </a:p>
          </p:txBody>
        </p:sp>
      </p:grpSp>
      <p:sp>
        <p:nvSpPr>
          <p:cNvPr id="24" name="ZoneTexte 6">
            <a:extLst>
              <a:ext uri="{FF2B5EF4-FFF2-40B4-BE49-F238E27FC236}">
                <a16:creationId xmlns:a16="http://schemas.microsoft.com/office/drawing/2014/main" id="{1690BCC6-A774-4E72-920A-8BF7FD3A0549}"/>
              </a:ext>
            </a:extLst>
          </p:cNvPr>
          <p:cNvSpPr txBox="1"/>
          <p:nvPr/>
        </p:nvSpPr>
        <p:spPr>
          <a:xfrm>
            <a:off x="6841127" y="5079483"/>
            <a:ext cx="841897" cy="312843"/>
          </a:xfrm>
          <a:prstGeom prst="rect">
            <a:avLst/>
          </a:prstGeom>
          <a:noFill/>
        </p:spPr>
        <p:txBody>
          <a:bodyPr wrap="none" rtlCol="0">
            <a:spAutoFit/>
          </a:bodyPr>
          <a:lstStyle/>
          <a:p>
            <a:pPr algn="ctr">
              <a:lnSpc>
                <a:spcPts val="1800"/>
              </a:lnSpc>
            </a:pPr>
            <a:r>
              <a:rPr lang="en-GB" sz="1400" b="1" dirty="0">
                <a:solidFill>
                  <a:schemeClr val="tx2"/>
                </a:solidFill>
                <a:latin typeface="+mj-lt"/>
              </a:rPr>
              <a:t>Negative</a:t>
            </a:r>
          </a:p>
        </p:txBody>
      </p:sp>
      <p:sp>
        <p:nvSpPr>
          <p:cNvPr id="25" name="ZoneTexte 6">
            <a:extLst>
              <a:ext uri="{FF2B5EF4-FFF2-40B4-BE49-F238E27FC236}">
                <a16:creationId xmlns:a16="http://schemas.microsoft.com/office/drawing/2014/main" id="{EAD20EFE-892E-460F-BA0E-B9BEA2ADBE5A}"/>
              </a:ext>
            </a:extLst>
          </p:cNvPr>
          <p:cNvSpPr txBox="1"/>
          <p:nvPr/>
        </p:nvSpPr>
        <p:spPr>
          <a:xfrm>
            <a:off x="4111812" y="5079483"/>
            <a:ext cx="771621" cy="312843"/>
          </a:xfrm>
          <a:prstGeom prst="rect">
            <a:avLst/>
          </a:prstGeom>
          <a:noFill/>
        </p:spPr>
        <p:txBody>
          <a:bodyPr wrap="none" rtlCol="0">
            <a:spAutoFit/>
          </a:bodyPr>
          <a:lstStyle/>
          <a:p>
            <a:pPr algn="ctr">
              <a:lnSpc>
                <a:spcPts val="1800"/>
              </a:lnSpc>
            </a:pPr>
            <a:r>
              <a:rPr lang="en-GB" sz="1400" b="1" dirty="0">
                <a:solidFill>
                  <a:schemeClr val="tx2"/>
                </a:solidFill>
                <a:latin typeface="+mj-lt"/>
              </a:rPr>
              <a:t>Positive</a:t>
            </a:r>
          </a:p>
        </p:txBody>
      </p:sp>
      <p:grpSp>
        <p:nvGrpSpPr>
          <p:cNvPr id="29" name="Groupe 13">
            <a:extLst>
              <a:ext uri="{FF2B5EF4-FFF2-40B4-BE49-F238E27FC236}">
                <a16:creationId xmlns:a16="http://schemas.microsoft.com/office/drawing/2014/main" id="{0F82C49D-6E32-4C9F-94B7-43C2226ED023}"/>
              </a:ext>
            </a:extLst>
          </p:cNvPr>
          <p:cNvGrpSpPr/>
          <p:nvPr/>
        </p:nvGrpSpPr>
        <p:grpSpPr>
          <a:xfrm>
            <a:off x="3970296" y="5367965"/>
            <a:ext cx="1843393" cy="646331"/>
            <a:chOff x="137807" y="1397757"/>
            <a:chExt cx="1843393" cy="646331"/>
          </a:xfrm>
        </p:grpSpPr>
        <p:sp>
          <p:nvSpPr>
            <p:cNvPr id="30" name="Rectangle : coins arrondis 10">
              <a:extLst>
                <a:ext uri="{FF2B5EF4-FFF2-40B4-BE49-F238E27FC236}">
                  <a16:creationId xmlns:a16="http://schemas.microsoft.com/office/drawing/2014/main" id="{B71CA413-3B58-4CAB-8C43-7C10139A0BE9}"/>
                </a:ext>
              </a:extLst>
            </p:cNvPr>
            <p:cNvSpPr/>
            <p:nvPr/>
          </p:nvSpPr>
          <p:spPr>
            <a:xfrm>
              <a:off x="137807" y="1397757"/>
              <a:ext cx="1843393" cy="646331"/>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1" name="ZoneTexte 6">
              <a:extLst>
                <a:ext uri="{FF2B5EF4-FFF2-40B4-BE49-F238E27FC236}">
                  <a16:creationId xmlns:a16="http://schemas.microsoft.com/office/drawing/2014/main" id="{3CB37789-22A3-423F-BDC3-646ADC46C63F}"/>
                </a:ext>
              </a:extLst>
            </p:cNvPr>
            <p:cNvSpPr txBox="1"/>
            <p:nvPr/>
          </p:nvSpPr>
          <p:spPr>
            <a:xfrm>
              <a:off x="383682" y="1441408"/>
              <a:ext cx="1351652" cy="557204"/>
            </a:xfrm>
            <a:prstGeom prst="rect">
              <a:avLst/>
            </a:prstGeom>
            <a:noFill/>
          </p:spPr>
          <p:txBody>
            <a:bodyPr wrap="none" rtlCol="0">
              <a:spAutoFit/>
            </a:bodyPr>
            <a:lstStyle/>
            <a:p>
              <a:pPr algn="ctr">
                <a:lnSpc>
                  <a:spcPts val="1800"/>
                </a:lnSpc>
              </a:pPr>
              <a:r>
                <a:rPr lang="en-GB" i="1" dirty="0">
                  <a:solidFill>
                    <a:schemeClr val="bg1"/>
                  </a:solidFill>
                  <a:latin typeface="+mj-lt"/>
                </a:rPr>
                <a:t>NTRK</a:t>
              </a:r>
              <a:r>
                <a:rPr lang="en-GB" dirty="0">
                  <a:solidFill>
                    <a:schemeClr val="bg1"/>
                  </a:solidFill>
                  <a:latin typeface="+mj-lt"/>
                </a:rPr>
                <a:t> fusion</a:t>
              </a:r>
            </a:p>
            <a:p>
              <a:pPr algn="ctr">
                <a:lnSpc>
                  <a:spcPts val="1800"/>
                </a:lnSpc>
              </a:pPr>
              <a:r>
                <a:rPr lang="en-GB" dirty="0">
                  <a:solidFill>
                    <a:schemeClr val="bg1"/>
                  </a:solidFill>
                  <a:latin typeface="+mj-lt"/>
                </a:rPr>
                <a:t>positive</a:t>
              </a:r>
            </a:p>
          </p:txBody>
        </p:sp>
      </p:grpSp>
      <p:grpSp>
        <p:nvGrpSpPr>
          <p:cNvPr id="32" name="Groupe 13">
            <a:extLst>
              <a:ext uri="{FF2B5EF4-FFF2-40B4-BE49-F238E27FC236}">
                <a16:creationId xmlns:a16="http://schemas.microsoft.com/office/drawing/2014/main" id="{5D91E48E-F787-4807-B3EC-2D350D4B95F5}"/>
              </a:ext>
            </a:extLst>
          </p:cNvPr>
          <p:cNvGrpSpPr/>
          <p:nvPr/>
        </p:nvGrpSpPr>
        <p:grpSpPr>
          <a:xfrm>
            <a:off x="5915176" y="5354135"/>
            <a:ext cx="1843393" cy="646331"/>
            <a:chOff x="137807" y="1397757"/>
            <a:chExt cx="1843393" cy="646331"/>
          </a:xfrm>
        </p:grpSpPr>
        <p:sp>
          <p:nvSpPr>
            <p:cNvPr id="33" name="Rectangle : coins arrondis 10">
              <a:extLst>
                <a:ext uri="{FF2B5EF4-FFF2-40B4-BE49-F238E27FC236}">
                  <a16:creationId xmlns:a16="http://schemas.microsoft.com/office/drawing/2014/main" id="{A6C5BBAD-CF26-4DBE-A34C-97B974748C5C}"/>
                </a:ext>
              </a:extLst>
            </p:cNvPr>
            <p:cNvSpPr/>
            <p:nvPr/>
          </p:nvSpPr>
          <p:spPr>
            <a:xfrm>
              <a:off x="137807" y="1397757"/>
              <a:ext cx="1843393" cy="646331"/>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4" name="ZoneTexte 6">
              <a:extLst>
                <a:ext uri="{FF2B5EF4-FFF2-40B4-BE49-F238E27FC236}">
                  <a16:creationId xmlns:a16="http://schemas.microsoft.com/office/drawing/2014/main" id="{E05737BB-76F5-4F46-B417-9F284895B20C}"/>
                </a:ext>
              </a:extLst>
            </p:cNvPr>
            <p:cNvSpPr txBox="1"/>
            <p:nvPr/>
          </p:nvSpPr>
          <p:spPr>
            <a:xfrm>
              <a:off x="137807" y="1481333"/>
              <a:ext cx="1843393" cy="557204"/>
            </a:xfrm>
            <a:prstGeom prst="rect">
              <a:avLst/>
            </a:prstGeom>
            <a:noFill/>
          </p:spPr>
          <p:txBody>
            <a:bodyPr wrap="square" rtlCol="0">
              <a:spAutoFit/>
            </a:bodyPr>
            <a:lstStyle/>
            <a:p>
              <a:pPr algn="ctr">
                <a:lnSpc>
                  <a:spcPts val="1800"/>
                </a:lnSpc>
              </a:pPr>
              <a:r>
                <a:rPr lang="en-GB" dirty="0">
                  <a:solidFill>
                    <a:schemeClr val="bg1"/>
                  </a:solidFill>
                  <a:latin typeface="+mj-lt"/>
                </a:rPr>
                <a:t>FISH or RNA-level </a:t>
              </a:r>
              <a:br>
                <a:rPr lang="en-GB" dirty="0">
                  <a:solidFill>
                    <a:schemeClr val="bg1"/>
                  </a:solidFill>
                  <a:latin typeface="+mj-lt"/>
                </a:rPr>
              </a:br>
              <a:r>
                <a:rPr lang="en-GB" dirty="0">
                  <a:solidFill>
                    <a:schemeClr val="bg1"/>
                  </a:solidFill>
                  <a:latin typeface="+mj-lt"/>
                </a:rPr>
                <a:t>fusion testing</a:t>
              </a:r>
            </a:p>
          </p:txBody>
        </p:sp>
      </p:grpSp>
      <p:grpSp>
        <p:nvGrpSpPr>
          <p:cNvPr id="26" name="Groupe 13">
            <a:extLst>
              <a:ext uri="{FF2B5EF4-FFF2-40B4-BE49-F238E27FC236}">
                <a16:creationId xmlns:a16="http://schemas.microsoft.com/office/drawing/2014/main" id="{47C5DA70-20BF-4BE0-92DE-7A4E1BD872FF}"/>
              </a:ext>
            </a:extLst>
          </p:cNvPr>
          <p:cNvGrpSpPr/>
          <p:nvPr/>
        </p:nvGrpSpPr>
        <p:grpSpPr>
          <a:xfrm>
            <a:off x="5306760" y="2400676"/>
            <a:ext cx="2912400" cy="1220978"/>
            <a:chOff x="-289543" y="1397757"/>
            <a:chExt cx="2912400" cy="1310746"/>
          </a:xfrm>
        </p:grpSpPr>
        <p:sp>
          <p:nvSpPr>
            <p:cNvPr id="27" name="Rectangle : coins arrondis 10">
              <a:extLst>
                <a:ext uri="{FF2B5EF4-FFF2-40B4-BE49-F238E27FC236}">
                  <a16:creationId xmlns:a16="http://schemas.microsoft.com/office/drawing/2014/main" id="{B8589F4F-0370-4258-930C-9AA5A55C0A7C}"/>
                </a:ext>
              </a:extLst>
            </p:cNvPr>
            <p:cNvSpPr/>
            <p:nvPr/>
          </p:nvSpPr>
          <p:spPr>
            <a:xfrm>
              <a:off x="-289543" y="1397757"/>
              <a:ext cx="2912400" cy="1310746"/>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ZoneTexte 6">
              <a:extLst>
                <a:ext uri="{FF2B5EF4-FFF2-40B4-BE49-F238E27FC236}">
                  <a16:creationId xmlns:a16="http://schemas.microsoft.com/office/drawing/2014/main" id="{CED397FD-D465-4F38-AA2D-53EA6BB03AF0}"/>
                </a:ext>
              </a:extLst>
            </p:cNvPr>
            <p:cNvSpPr txBox="1"/>
            <p:nvPr/>
          </p:nvSpPr>
          <p:spPr>
            <a:xfrm>
              <a:off x="-263767" y="1451881"/>
              <a:ext cx="2860847" cy="1230689"/>
            </a:xfrm>
            <a:prstGeom prst="rect">
              <a:avLst/>
            </a:prstGeom>
            <a:noFill/>
          </p:spPr>
          <p:txBody>
            <a:bodyPr wrap="none" rtlCol="0">
              <a:spAutoFit/>
            </a:bodyPr>
            <a:lstStyle/>
            <a:p>
              <a:pPr algn="ctr">
                <a:lnSpc>
                  <a:spcPts val="1800"/>
                </a:lnSpc>
              </a:pPr>
              <a:r>
                <a:rPr lang="en-GB" dirty="0">
                  <a:solidFill>
                    <a:schemeClr val="bg1"/>
                  </a:solidFill>
                  <a:latin typeface="+mj-lt"/>
                </a:rPr>
                <a:t>High </a:t>
              </a:r>
              <a:r>
                <a:rPr lang="en-GB" dirty="0" err="1">
                  <a:solidFill>
                    <a:schemeClr val="bg1"/>
                  </a:solidFill>
                  <a:latin typeface="+mj-lt"/>
                </a:rPr>
                <a:t>pretest</a:t>
              </a:r>
              <a:r>
                <a:rPr lang="en-GB" dirty="0">
                  <a:solidFill>
                    <a:schemeClr val="bg1"/>
                  </a:solidFill>
                  <a:latin typeface="+mj-lt"/>
                </a:rPr>
                <a:t> probability</a:t>
              </a:r>
              <a:br>
                <a:rPr lang="en-GB" dirty="0">
                  <a:solidFill>
                    <a:schemeClr val="bg1"/>
                  </a:solidFill>
                  <a:latin typeface="+mj-lt"/>
                </a:rPr>
              </a:br>
              <a:r>
                <a:rPr lang="en-GB" dirty="0">
                  <a:solidFill>
                    <a:schemeClr val="bg1"/>
                  </a:solidFill>
                  <a:latin typeface="+mj-lt"/>
                </a:rPr>
                <a:t>that the tumour has</a:t>
              </a:r>
              <a:br>
                <a:rPr lang="en-GB" dirty="0">
                  <a:solidFill>
                    <a:schemeClr val="bg1"/>
                  </a:solidFill>
                  <a:latin typeface="+mj-lt"/>
                </a:rPr>
              </a:br>
              <a:r>
                <a:rPr lang="en-GB" i="1" dirty="0">
                  <a:solidFill>
                    <a:schemeClr val="bg1"/>
                  </a:solidFill>
                  <a:latin typeface="+mj-lt"/>
                </a:rPr>
                <a:t>NTRK</a:t>
              </a:r>
              <a:r>
                <a:rPr lang="en-GB" dirty="0">
                  <a:solidFill>
                    <a:schemeClr val="bg1"/>
                  </a:solidFill>
                  <a:latin typeface="+mj-lt"/>
                </a:rPr>
                <a:t> fusion</a:t>
              </a:r>
            </a:p>
            <a:p>
              <a:pPr algn="ctr">
                <a:lnSpc>
                  <a:spcPts val="1400"/>
                </a:lnSpc>
              </a:pPr>
              <a:r>
                <a:rPr lang="en-GB" sz="1400" dirty="0">
                  <a:solidFill>
                    <a:schemeClr val="bg1"/>
                  </a:solidFill>
                  <a:latin typeface="+mj-lt"/>
                </a:rPr>
                <a:t>(e.g. histologic features </a:t>
              </a:r>
              <a:r>
                <a:rPr lang="en-GB" sz="1400" dirty="0" err="1">
                  <a:solidFill>
                    <a:schemeClr val="bg1"/>
                  </a:solidFill>
                  <a:latin typeface="+mj-lt"/>
                </a:rPr>
                <a:t>ofinfantile</a:t>
              </a:r>
              <a:br>
                <a:rPr lang="en-GB" sz="1400" dirty="0">
                  <a:solidFill>
                    <a:schemeClr val="bg1"/>
                  </a:solidFill>
                  <a:latin typeface="+mj-lt"/>
                </a:rPr>
              </a:br>
              <a:r>
                <a:rPr lang="en-GB" sz="1400" dirty="0">
                  <a:solidFill>
                    <a:schemeClr val="bg1"/>
                  </a:solidFill>
                  <a:latin typeface="+mj-lt"/>
                </a:rPr>
                <a:t>fibrosarcoma or secretory carcinoma</a:t>
              </a:r>
            </a:p>
          </p:txBody>
        </p:sp>
      </p:grpSp>
      <p:grpSp>
        <p:nvGrpSpPr>
          <p:cNvPr id="19" name="Groupe 13">
            <a:extLst>
              <a:ext uri="{FF2B5EF4-FFF2-40B4-BE49-F238E27FC236}">
                <a16:creationId xmlns:a16="http://schemas.microsoft.com/office/drawing/2014/main" id="{96DF8310-C680-4528-AB8A-FB422AD780E7}"/>
              </a:ext>
            </a:extLst>
          </p:cNvPr>
          <p:cNvGrpSpPr/>
          <p:nvPr/>
        </p:nvGrpSpPr>
        <p:grpSpPr>
          <a:xfrm>
            <a:off x="817748" y="2400676"/>
            <a:ext cx="2912400" cy="937185"/>
            <a:chOff x="-350195" y="1397757"/>
            <a:chExt cx="2912400" cy="937185"/>
          </a:xfrm>
        </p:grpSpPr>
        <p:sp>
          <p:nvSpPr>
            <p:cNvPr id="20" name="Rectangle : coins arrondis 10">
              <a:extLst>
                <a:ext uri="{FF2B5EF4-FFF2-40B4-BE49-F238E27FC236}">
                  <a16:creationId xmlns:a16="http://schemas.microsoft.com/office/drawing/2014/main" id="{76919E98-D360-47B6-8690-2378CCD93810}"/>
                </a:ext>
              </a:extLst>
            </p:cNvPr>
            <p:cNvSpPr/>
            <p:nvPr/>
          </p:nvSpPr>
          <p:spPr>
            <a:xfrm>
              <a:off x="-350195" y="1397757"/>
              <a:ext cx="2912400" cy="937185"/>
            </a:xfrm>
            <a:prstGeom prst="roundRect">
              <a:avLst/>
            </a:prstGeom>
            <a:solidFill>
              <a:srgbClr val="56378D"/>
            </a:solid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1" name="ZoneTexte 6">
              <a:extLst>
                <a:ext uri="{FF2B5EF4-FFF2-40B4-BE49-F238E27FC236}">
                  <a16:creationId xmlns:a16="http://schemas.microsoft.com/office/drawing/2014/main" id="{24CA70CD-67CA-45F0-B859-8162415850C8}"/>
                </a:ext>
              </a:extLst>
            </p:cNvPr>
            <p:cNvSpPr txBox="1"/>
            <p:nvPr/>
          </p:nvSpPr>
          <p:spPr>
            <a:xfrm>
              <a:off x="-102441" y="1472331"/>
              <a:ext cx="2404826" cy="788036"/>
            </a:xfrm>
            <a:prstGeom prst="rect">
              <a:avLst/>
            </a:prstGeom>
            <a:noFill/>
          </p:spPr>
          <p:txBody>
            <a:bodyPr wrap="none" rtlCol="0">
              <a:spAutoFit/>
            </a:bodyPr>
            <a:lstStyle/>
            <a:p>
              <a:pPr algn="ctr">
                <a:lnSpc>
                  <a:spcPts val="1800"/>
                </a:lnSpc>
              </a:pPr>
              <a:r>
                <a:rPr lang="en-GB" dirty="0">
                  <a:solidFill>
                    <a:schemeClr val="bg1"/>
                  </a:solidFill>
                  <a:latin typeface="+mj-lt"/>
                </a:rPr>
                <a:t>Low </a:t>
              </a:r>
              <a:r>
                <a:rPr lang="en-GB" dirty="0" err="1">
                  <a:solidFill>
                    <a:schemeClr val="bg1"/>
                  </a:solidFill>
                  <a:latin typeface="+mj-lt"/>
                </a:rPr>
                <a:t>pretest</a:t>
              </a:r>
              <a:r>
                <a:rPr lang="en-GB" dirty="0">
                  <a:solidFill>
                    <a:schemeClr val="bg1"/>
                  </a:solidFill>
                  <a:latin typeface="+mj-lt"/>
                </a:rPr>
                <a:t> probability</a:t>
              </a:r>
              <a:br>
                <a:rPr lang="en-GB" dirty="0">
                  <a:solidFill>
                    <a:schemeClr val="bg1"/>
                  </a:solidFill>
                  <a:latin typeface="+mj-lt"/>
                </a:rPr>
              </a:br>
              <a:r>
                <a:rPr lang="en-GB" dirty="0">
                  <a:solidFill>
                    <a:schemeClr val="bg1"/>
                  </a:solidFill>
                  <a:latin typeface="+mj-lt"/>
                </a:rPr>
                <a:t>that the tumour has</a:t>
              </a:r>
              <a:br>
                <a:rPr lang="en-GB" dirty="0">
                  <a:solidFill>
                    <a:schemeClr val="bg1"/>
                  </a:solidFill>
                  <a:latin typeface="+mj-lt"/>
                </a:rPr>
              </a:br>
              <a:r>
                <a:rPr lang="en-GB" i="1" dirty="0">
                  <a:solidFill>
                    <a:schemeClr val="bg1"/>
                  </a:solidFill>
                  <a:latin typeface="+mj-lt"/>
                </a:rPr>
                <a:t>NTRK</a:t>
              </a:r>
              <a:r>
                <a:rPr lang="en-GB" dirty="0">
                  <a:solidFill>
                    <a:schemeClr val="bg1"/>
                  </a:solidFill>
                  <a:latin typeface="+mj-lt"/>
                </a:rPr>
                <a:t> fusion</a:t>
              </a:r>
            </a:p>
          </p:txBody>
        </p:sp>
      </p:grpSp>
    </p:spTree>
    <p:extLst>
      <p:ext uri="{BB962C8B-B14F-4D97-AF65-F5344CB8AC3E}">
        <p14:creationId xmlns:p14="http://schemas.microsoft.com/office/powerpoint/2010/main" val="41671763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noProof="0" dirty="0"/>
              <a:t>Testing algorithm:</a:t>
            </a:r>
            <a:br>
              <a:rPr lang="en-GB" noProof="0" dirty="0"/>
            </a:br>
            <a:r>
              <a:rPr lang="en-GB" noProof="0" dirty="0"/>
              <a:t>Genomic-based algorithm</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12</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4400" y="6188295"/>
            <a:ext cx="6088338" cy="365125"/>
          </a:xfrm>
        </p:spPr>
        <p:txBody>
          <a:bodyPr/>
          <a:lstStyle/>
          <a:p>
            <a:r>
              <a:rPr lang="en-GB" dirty="0"/>
              <a:t>NTRK, neurotrophic tyrosine receptor kinase</a:t>
            </a:r>
            <a:endParaRPr lang="en-US" dirty="0"/>
          </a:p>
        </p:txBody>
      </p:sp>
      <p:grpSp>
        <p:nvGrpSpPr>
          <p:cNvPr id="7" name="Groupe 13">
            <a:extLst>
              <a:ext uri="{FF2B5EF4-FFF2-40B4-BE49-F238E27FC236}">
                <a16:creationId xmlns:a16="http://schemas.microsoft.com/office/drawing/2014/main" id="{28E4850F-E260-4CBE-BDE5-40FC849C6379}"/>
              </a:ext>
            </a:extLst>
          </p:cNvPr>
          <p:cNvGrpSpPr/>
          <p:nvPr/>
        </p:nvGrpSpPr>
        <p:grpSpPr>
          <a:xfrm>
            <a:off x="3091935" y="1423084"/>
            <a:ext cx="2705100" cy="646331"/>
            <a:chOff x="-153613" y="1397757"/>
            <a:chExt cx="2705100" cy="646331"/>
          </a:xfrm>
          <a:solidFill>
            <a:srgbClr val="948A54"/>
          </a:solidFill>
        </p:grpSpPr>
        <p:sp>
          <p:nvSpPr>
            <p:cNvPr id="9" name="Rectangle : coins arrondis 10">
              <a:extLst>
                <a:ext uri="{FF2B5EF4-FFF2-40B4-BE49-F238E27FC236}">
                  <a16:creationId xmlns:a16="http://schemas.microsoft.com/office/drawing/2014/main" id="{276E2964-0F83-4E4A-AB30-9A88B35C60F2}"/>
                </a:ext>
              </a:extLst>
            </p:cNvPr>
            <p:cNvSpPr/>
            <p:nvPr/>
          </p:nvSpPr>
          <p:spPr>
            <a:xfrm>
              <a:off x="-153613" y="1397757"/>
              <a:ext cx="2705100" cy="646331"/>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ZoneTexte 6">
              <a:extLst>
                <a:ext uri="{FF2B5EF4-FFF2-40B4-BE49-F238E27FC236}">
                  <a16:creationId xmlns:a16="http://schemas.microsoft.com/office/drawing/2014/main" id="{F75FB539-9F97-4180-9821-1C099487A861}"/>
                </a:ext>
              </a:extLst>
            </p:cNvPr>
            <p:cNvSpPr txBox="1"/>
            <p:nvPr/>
          </p:nvSpPr>
          <p:spPr>
            <a:xfrm>
              <a:off x="-61405" y="1557736"/>
              <a:ext cx="2520691" cy="333168"/>
            </a:xfrm>
            <a:prstGeom prst="rect">
              <a:avLst/>
            </a:prstGeom>
            <a:grp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fr-FR"/>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GB" sz="2000" b="1" dirty="0"/>
                <a:t>Genomic-based triage</a:t>
              </a:r>
            </a:p>
          </p:txBody>
        </p:sp>
      </p:grpSp>
      <p:sp>
        <p:nvSpPr>
          <p:cNvPr id="23" name="ZoneTexte 6">
            <a:extLst>
              <a:ext uri="{FF2B5EF4-FFF2-40B4-BE49-F238E27FC236}">
                <a16:creationId xmlns:a16="http://schemas.microsoft.com/office/drawing/2014/main" id="{7727533B-22B6-42FB-B01B-EDDB0DA6ED2A}"/>
              </a:ext>
            </a:extLst>
          </p:cNvPr>
          <p:cNvSpPr txBox="1"/>
          <p:nvPr/>
        </p:nvSpPr>
        <p:spPr>
          <a:xfrm>
            <a:off x="340021" y="3202538"/>
            <a:ext cx="1168888" cy="543675"/>
          </a:xfrm>
          <a:prstGeom prst="rect">
            <a:avLst/>
          </a:prstGeom>
          <a:noFill/>
        </p:spPr>
        <p:txBody>
          <a:bodyPr wrap="square" rtlCol="0">
            <a:spAutoFit/>
          </a:bodyPr>
          <a:lstStyle/>
          <a:p>
            <a:pPr algn="ctr">
              <a:lnSpc>
                <a:spcPts val="1800"/>
              </a:lnSpc>
            </a:pPr>
            <a:r>
              <a:rPr lang="en-GB" sz="1400" b="1" dirty="0">
                <a:solidFill>
                  <a:schemeClr val="tx2"/>
                </a:solidFill>
                <a:latin typeface="+mj-lt"/>
              </a:rPr>
              <a:t>Cancer gene</a:t>
            </a:r>
          </a:p>
          <a:p>
            <a:pPr algn="ctr">
              <a:lnSpc>
                <a:spcPts val="1800"/>
              </a:lnSpc>
            </a:pPr>
            <a:r>
              <a:rPr lang="en-GB" sz="1400" b="1" dirty="0">
                <a:solidFill>
                  <a:schemeClr val="tx2"/>
                </a:solidFill>
                <a:latin typeface="+mj-lt"/>
              </a:rPr>
              <a:t>Panel testing</a:t>
            </a:r>
          </a:p>
        </p:txBody>
      </p:sp>
      <p:sp>
        <p:nvSpPr>
          <p:cNvPr id="24" name="ZoneTexte 6">
            <a:extLst>
              <a:ext uri="{FF2B5EF4-FFF2-40B4-BE49-F238E27FC236}">
                <a16:creationId xmlns:a16="http://schemas.microsoft.com/office/drawing/2014/main" id="{A4FB4790-9C60-4118-AC96-CA89EB42B6F5}"/>
              </a:ext>
            </a:extLst>
          </p:cNvPr>
          <p:cNvSpPr txBox="1"/>
          <p:nvPr/>
        </p:nvSpPr>
        <p:spPr>
          <a:xfrm>
            <a:off x="3287713" y="3202538"/>
            <a:ext cx="1145185" cy="543675"/>
          </a:xfrm>
          <a:prstGeom prst="rect">
            <a:avLst/>
          </a:prstGeom>
          <a:noFill/>
        </p:spPr>
        <p:txBody>
          <a:bodyPr wrap="none" rtlCol="0">
            <a:spAutoFit/>
          </a:bodyPr>
          <a:lstStyle/>
          <a:p>
            <a:pPr algn="ctr">
              <a:lnSpc>
                <a:spcPts val="1800"/>
              </a:lnSpc>
            </a:pPr>
            <a:r>
              <a:rPr lang="en-GB" sz="1400" b="1" dirty="0">
                <a:solidFill>
                  <a:schemeClr val="tx2"/>
                </a:solidFill>
                <a:latin typeface="+mj-lt"/>
              </a:rPr>
              <a:t>Cancer gene</a:t>
            </a:r>
          </a:p>
          <a:p>
            <a:pPr algn="ctr">
              <a:lnSpc>
                <a:spcPts val="1800"/>
              </a:lnSpc>
            </a:pPr>
            <a:r>
              <a:rPr lang="en-GB" sz="1400" b="1" dirty="0">
                <a:solidFill>
                  <a:schemeClr val="tx2"/>
                </a:solidFill>
                <a:latin typeface="+mj-lt"/>
              </a:rPr>
              <a:t>Panel testing</a:t>
            </a:r>
          </a:p>
        </p:txBody>
      </p:sp>
      <p:sp>
        <p:nvSpPr>
          <p:cNvPr id="25" name="ZoneTexte 6">
            <a:extLst>
              <a:ext uri="{FF2B5EF4-FFF2-40B4-BE49-F238E27FC236}">
                <a16:creationId xmlns:a16="http://schemas.microsoft.com/office/drawing/2014/main" id="{C76A1C81-4B08-4352-8010-B970866EB5CC}"/>
              </a:ext>
            </a:extLst>
          </p:cNvPr>
          <p:cNvSpPr txBox="1"/>
          <p:nvPr/>
        </p:nvSpPr>
        <p:spPr>
          <a:xfrm>
            <a:off x="6511630" y="3202538"/>
            <a:ext cx="1145185" cy="543675"/>
          </a:xfrm>
          <a:prstGeom prst="rect">
            <a:avLst/>
          </a:prstGeom>
          <a:noFill/>
        </p:spPr>
        <p:txBody>
          <a:bodyPr wrap="none" rtlCol="0">
            <a:spAutoFit/>
          </a:bodyPr>
          <a:lstStyle/>
          <a:p>
            <a:pPr algn="ctr">
              <a:lnSpc>
                <a:spcPts val="1800"/>
              </a:lnSpc>
            </a:pPr>
            <a:r>
              <a:rPr lang="en-GB" sz="1400" b="1" dirty="0">
                <a:solidFill>
                  <a:schemeClr val="tx2"/>
                </a:solidFill>
                <a:latin typeface="+mj-lt"/>
              </a:rPr>
              <a:t>Cancer gene</a:t>
            </a:r>
          </a:p>
          <a:p>
            <a:pPr algn="ctr">
              <a:lnSpc>
                <a:spcPts val="1800"/>
              </a:lnSpc>
            </a:pPr>
            <a:r>
              <a:rPr lang="en-GB" sz="1400" b="1" dirty="0">
                <a:solidFill>
                  <a:schemeClr val="tx2"/>
                </a:solidFill>
                <a:latin typeface="+mj-lt"/>
              </a:rPr>
              <a:t>Panel testing</a:t>
            </a:r>
          </a:p>
        </p:txBody>
      </p:sp>
      <p:grpSp>
        <p:nvGrpSpPr>
          <p:cNvPr id="41" name="Group 40">
            <a:extLst>
              <a:ext uri="{FF2B5EF4-FFF2-40B4-BE49-F238E27FC236}">
                <a16:creationId xmlns:a16="http://schemas.microsoft.com/office/drawing/2014/main" id="{4FDCC8E8-226E-4008-89AD-2F3601F37327}"/>
              </a:ext>
            </a:extLst>
          </p:cNvPr>
          <p:cNvGrpSpPr/>
          <p:nvPr/>
        </p:nvGrpSpPr>
        <p:grpSpPr>
          <a:xfrm>
            <a:off x="1485900" y="2069416"/>
            <a:ext cx="6161389" cy="515123"/>
            <a:chOff x="2261879" y="2069415"/>
            <a:chExt cx="4758121" cy="214304"/>
          </a:xfrm>
        </p:grpSpPr>
        <p:cxnSp>
          <p:nvCxnSpPr>
            <p:cNvPr id="42" name="Straight Connector 41">
              <a:extLst>
                <a:ext uri="{FF2B5EF4-FFF2-40B4-BE49-F238E27FC236}">
                  <a16:creationId xmlns:a16="http://schemas.microsoft.com/office/drawing/2014/main" id="{1BF672BE-AE3E-44C7-B5B9-F830AA9F325B}"/>
                </a:ext>
              </a:extLst>
            </p:cNvPr>
            <p:cNvCxnSpPr>
              <a:cxnSpLocks/>
            </p:cNvCxnSpPr>
            <p:nvPr/>
          </p:nvCxnSpPr>
          <p:spPr>
            <a:xfrm>
              <a:off x="2261879" y="2167981"/>
              <a:ext cx="4758121" cy="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a:extLst>
                <a:ext uri="{FF2B5EF4-FFF2-40B4-BE49-F238E27FC236}">
                  <a16:creationId xmlns:a16="http://schemas.microsoft.com/office/drawing/2014/main" id="{C4ED2569-9537-4C7B-8A57-AB5ADDD5DA5E}"/>
                </a:ext>
              </a:extLst>
            </p:cNvPr>
            <p:cNvCxnSpPr>
              <a:cxnSpLocks/>
              <a:endCxn id="16" idx="0"/>
            </p:cNvCxnSpPr>
            <p:nvPr/>
          </p:nvCxnSpPr>
          <p:spPr>
            <a:xfrm flipH="1">
              <a:off x="4551536" y="2069415"/>
              <a:ext cx="0" cy="214304"/>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DE10ADBB-5F38-4366-827B-1BE9FE348ED5}"/>
                </a:ext>
              </a:extLst>
            </p:cNvPr>
            <p:cNvCxnSpPr>
              <a:cxnSpLocks/>
            </p:cNvCxnSpPr>
            <p:nvPr/>
          </p:nvCxnSpPr>
          <p:spPr>
            <a:xfrm>
              <a:off x="2274115" y="2167981"/>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45" name="Straight Connector 44">
              <a:extLst>
                <a:ext uri="{FF2B5EF4-FFF2-40B4-BE49-F238E27FC236}">
                  <a16:creationId xmlns:a16="http://schemas.microsoft.com/office/drawing/2014/main" id="{1A4C361F-180F-4A81-8B9E-B39A5232487F}"/>
                </a:ext>
              </a:extLst>
            </p:cNvPr>
            <p:cNvCxnSpPr>
              <a:cxnSpLocks/>
            </p:cNvCxnSpPr>
            <p:nvPr/>
          </p:nvCxnSpPr>
          <p:spPr>
            <a:xfrm>
              <a:off x="7010579" y="2167890"/>
              <a:ext cx="0" cy="108000"/>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grpSp>
      <p:cxnSp>
        <p:nvCxnSpPr>
          <p:cNvPr id="48" name="Straight Connector 47">
            <a:extLst>
              <a:ext uri="{FF2B5EF4-FFF2-40B4-BE49-F238E27FC236}">
                <a16:creationId xmlns:a16="http://schemas.microsoft.com/office/drawing/2014/main" id="{6D2D5236-FA30-4E4B-B26F-AF1C0BFD3604}"/>
              </a:ext>
            </a:extLst>
          </p:cNvPr>
          <p:cNvCxnSpPr>
            <a:cxnSpLocks/>
            <a:endCxn id="21" idx="0"/>
          </p:cNvCxnSpPr>
          <p:nvPr/>
        </p:nvCxnSpPr>
        <p:spPr>
          <a:xfrm>
            <a:off x="1485900" y="3187218"/>
            <a:ext cx="0" cy="514449"/>
          </a:xfrm>
          <a:prstGeom prst="line">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0" name="Straight Connector 49">
            <a:extLst>
              <a:ext uri="{FF2B5EF4-FFF2-40B4-BE49-F238E27FC236}">
                <a16:creationId xmlns:a16="http://schemas.microsoft.com/office/drawing/2014/main" id="{02236BF6-B52E-450E-A281-32DEE476BA8D}"/>
              </a:ext>
            </a:extLst>
          </p:cNvPr>
          <p:cNvCxnSpPr>
            <a:cxnSpLocks/>
          </p:cNvCxnSpPr>
          <p:nvPr/>
        </p:nvCxnSpPr>
        <p:spPr>
          <a:xfrm>
            <a:off x="1485900" y="4730400"/>
            <a:ext cx="0" cy="514449"/>
          </a:xfrm>
          <a:prstGeom prst="line">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1" name="Straight Connector 50">
            <a:extLst>
              <a:ext uri="{FF2B5EF4-FFF2-40B4-BE49-F238E27FC236}">
                <a16:creationId xmlns:a16="http://schemas.microsoft.com/office/drawing/2014/main" id="{EB2A0B8F-EBCA-4787-BC76-5FA1BAA6D8D8}"/>
              </a:ext>
            </a:extLst>
          </p:cNvPr>
          <p:cNvCxnSpPr>
            <a:cxnSpLocks/>
          </p:cNvCxnSpPr>
          <p:nvPr/>
        </p:nvCxnSpPr>
        <p:spPr>
          <a:xfrm>
            <a:off x="4450824" y="3187218"/>
            <a:ext cx="0" cy="514449"/>
          </a:xfrm>
          <a:prstGeom prst="line">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2" name="Straight Connector 51">
            <a:extLst>
              <a:ext uri="{FF2B5EF4-FFF2-40B4-BE49-F238E27FC236}">
                <a16:creationId xmlns:a16="http://schemas.microsoft.com/office/drawing/2014/main" id="{536222DD-65D9-41DA-8CAA-F83E4069D28B}"/>
              </a:ext>
            </a:extLst>
          </p:cNvPr>
          <p:cNvCxnSpPr>
            <a:cxnSpLocks/>
            <a:endCxn id="30" idx="0"/>
          </p:cNvCxnSpPr>
          <p:nvPr/>
        </p:nvCxnSpPr>
        <p:spPr>
          <a:xfrm>
            <a:off x="7635090" y="3171775"/>
            <a:ext cx="0" cy="724054"/>
          </a:xfrm>
          <a:prstGeom prst="line">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3" name="Straight Connector 52">
            <a:extLst>
              <a:ext uri="{FF2B5EF4-FFF2-40B4-BE49-F238E27FC236}">
                <a16:creationId xmlns:a16="http://schemas.microsoft.com/office/drawing/2014/main" id="{3F3C9E54-5EF5-48CF-B34E-B58943218C68}"/>
              </a:ext>
            </a:extLst>
          </p:cNvPr>
          <p:cNvCxnSpPr>
            <a:cxnSpLocks/>
          </p:cNvCxnSpPr>
          <p:nvPr/>
        </p:nvCxnSpPr>
        <p:spPr>
          <a:xfrm>
            <a:off x="4450824" y="4733006"/>
            <a:ext cx="0" cy="514449"/>
          </a:xfrm>
          <a:prstGeom prst="line">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55" name="Straight Connector 54">
            <a:extLst>
              <a:ext uri="{FF2B5EF4-FFF2-40B4-BE49-F238E27FC236}">
                <a16:creationId xmlns:a16="http://schemas.microsoft.com/office/drawing/2014/main" id="{0C133EBD-7C86-4FA5-9DBA-051EAA2B0992}"/>
              </a:ext>
            </a:extLst>
          </p:cNvPr>
          <p:cNvCxnSpPr>
            <a:cxnSpLocks/>
          </p:cNvCxnSpPr>
          <p:nvPr/>
        </p:nvCxnSpPr>
        <p:spPr>
          <a:xfrm>
            <a:off x="7647289" y="4536237"/>
            <a:ext cx="0" cy="724054"/>
          </a:xfrm>
          <a:prstGeom prst="line">
            <a:avLst/>
          </a:prstGeom>
          <a:ln>
            <a:solidFill>
              <a:schemeClr val="tx2"/>
            </a:solidFill>
            <a:tailEnd type="triangle"/>
          </a:ln>
          <a:effectLst/>
        </p:spPr>
        <p:style>
          <a:lnRef idx="2">
            <a:schemeClr val="accent1"/>
          </a:lnRef>
          <a:fillRef idx="0">
            <a:schemeClr val="accent1"/>
          </a:fillRef>
          <a:effectRef idx="1">
            <a:schemeClr val="accent1"/>
          </a:effectRef>
          <a:fontRef idx="minor">
            <a:schemeClr val="tx1"/>
          </a:fontRef>
        </p:style>
      </p:cxnSp>
      <p:grpSp>
        <p:nvGrpSpPr>
          <p:cNvPr id="2" name="Group 1">
            <a:extLst>
              <a:ext uri="{FF2B5EF4-FFF2-40B4-BE49-F238E27FC236}">
                <a16:creationId xmlns:a16="http://schemas.microsoft.com/office/drawing/2014/main" id="{E4A1255D-E8BF-432C-A09C-D7EA1351610C}"/>
              </a:ext>
            </a:extLst>
          </p:cNvPr>
          <p:cNvGrpSpPr/>
          <p:nvPr/>
        </p:nvGrpSpPr>
        <p:grpSpPr>
          <a:xfrm>
            <a:off x="464400" y="3699061"/>
            <a:ext cx="8214947" cy="1033946"/>
            <a:chOff x="464400" y="3902224"/>
            <a:chExt cx="8214947" cy="1033946"/>
          </a:xfrm>
          <a:solidFill>
            <a:srgbClr val="948A54"/>
          </a:solidFill>
        </p:grpSpPr>
        <p:grpSp>
          <p:nvGrpSpPr>
            <p:cNvPr id="20" name="Groupe 13">
              <a:extLst>
                <a:ext uri="{FF2B5EF4-FFF2-40B4-BE49-F238E27FC236}">
                  <a16:creationId xmlns:a16="http://schemas.microsoft.com/office/drawing/2014/main" id="{3E9D2919-3D3A-4334-852C-51C8126B223E}"/>
                </a:ext>
              </a:extLst>
            </p:cNvPr>
            <p:cNvGrpSpPr/>
            <p:nvPr/>
          </p:nvGrpSpPr>
          <p:grpSpPr>
            <a:xfrm>
              <a:off x="464400" y="3904830"/>
              <a:ext cx="2048924" cy="1028733"/>
              <a:chOff x="97103" y="1397757"/>
              <a:chExt cx="2048924" cy="1028733"/>
            </a:xfrm>
            <a:grpFill/>
          </p:grpSpPr>
          <p:sp>
            <p:nvSpPr>
              <p:cNvPr id="21" name="Rectangle : coins arrondis 10">
                <a:extLst>
                  <a:ext uri="{FF2B5EF4-FFF2-40B4-BE49-F238E27FC236}">
                    <a16:creationId xmlns:a16="http://schemas.microsoft.com/office/drawing/2014/main" id="{FCA3C24A-8958-491E-A116-27B99DD1AC43}"/>
                  </a:ext>
                </a:extLst>
              </p:cNvPr>
              <p:cNvSpPr/>
              <p:nvPr/>
            </p:nvSpPr>
            <p:spPr>
              <a:xfrm>
                <a:off x="97103" y="1397757"/>
                <a:ext cx="2048924" cy="1028733"/>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2" name="ZoneTexte 6">
                <a:extLst>
                  <a:ext uri="{FF2B5EF4-FFF2-40B4-BE49-F238E27FC236}">
                    <a16:creationId xmlns:a16="http://schemas.microsoft.com/office/drawing/2014/main" id="{1876A72D-456A-417E-9EC0-BCC1F80D8DE0}"/>
                  </a:ext>
                </a:extLst>
              </p:cNvPr>
              <p:cNvSpPr txBox="1"/>
              <p:nvPr/>
            </p:nvSpPr>
            <p:spPr>
              <a:xfrm>
                <a:off x="116153" y="1546183"/>
                <a:ext cx="2000250" cy="792414"/>
              </a:xfrm>
              <a:prstGeom prst="rect">
                <a:avLst/>
              </a:prstGeom>
              <a:grpFill/>
            </p:spPr>
            <p:txBody>
              <a:bodyPr wrap="square" rtlCol="0">
                <a:spAutoFit/>
              </a:bodyPr>
              <a:lstStyle/>
              <a:p>
                <a:pPr algn="ctr">
                  <a:lnSpc>
                    <a:spcPts val="1800"/>
                  </a:lnSpc>
                </a:pPr>
                <a:r>
                  <a:rPr lang="en-GB" dirty="0">
                    <a:solidFill>
                      <a:schemeClr val="bg1"/>
                    </a:solidFill>
                    <a:latin typeface="+mj-lt"/>
                  </a:rPr>
                  <a:t>Driver negative and</a:t>
                </a:r>
                <a:br>
                  <a:rPr lang="en-GB" dirty="0">
                    <a:solidFill>
                      <a:schemeClr val="bg1"/>
                    </a:solidFill>
                    <a:latin typeface="+mj-lt"/>
                  </a:rPr>
                </a:br>
                <a:r>
                  <a:rPr lang="en-GB" dirty="0">
                    <a:solidFill>
                      <a:schemeClr val="bg1"/>
                    </a:solidFill>
                    <a:latin typeface="+mj-lt"/>
                  </a:rPr>
                  <a:t>low tumour mutation burden</a:t>
                </a:r>
              </a:p>
            </p:txBody>
          </p:sp>
        </p:grpSp>
        <p:grpSp>
          <p:nvGrpSpPr>
            <p:cNvPr id="26" name="Groupe 13">
              <a:extLst>
                <a:ext uri="{FF2B5EF4-FFF2-40B4-BE49-F238E27FC236}">
                  <a16:creationId xmlns:a16="http://schemas.microsoft.com/office/drawing/2014/main" id="{D1184AE5-7084-446A-968B-F12FC9E858BD}"/>
                </a:ext>
              </a:extLst>
            </p:cNvPr>
            <p:cNvGrpSpPr/>
            <p:nvPr/>
          </p:nvGrpSpPr>
          <p:grpSpPr>
            <a:xfrm>
              <a:off x="3426358" y="3902224"/>
              <a:ext cx="2048924" cy="1033946"/>
              <a:chOff x="97103" y="1397757"/>
              <a:chExt cx="2048924" cy="1033946"/>
            </a:xfrm>
            <a:grpFill/>
          </p:grpSpPr>
          <p:sp>
            <p:nvSpPr>
              <p:cNvPr id="27" name="Rectangle : coins arrondis 10">
                <a:extLst>
                  <a:ext uri="{FF2B5EF4-FFF2-40B4-BE49-F238E27FC236}">
                    <a16:creationId xmlns:a16="http://schemas.microsoft.com/office/drawing/2014/main" id="{281E9708-E76B-4593-9C59-AD36E0555530}"/>
                  </a:ext>
                </a:extLst>
              </p:cNvPr>
              <p:cNvSpPr/>
              <p:nvPr/>
            </p:nvSpPr>
            <p:spPr>
              <a:xfrm>
                <a:off x="97103" y="1397757"/>
                <a:ext cx="2048924" cy="1033945"/>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28" name="ZoneTexte 6">
                <a:extLst>
                  <a:ext uri="{FF2B5EF4-FFF2-40B4-BE49-F238E27FC236}">
                    <a16:creationId xmlns:a16="http://schemas.microsoft.com/office/drawing/2014/main" id="{0548540B-527B-497E-BBA8-88E05C6A6EB4}"/>
                  </a:ext>
                </a:extLst>
              </p:cNvPr>
              <p:cNvSpPr txBox="1"/>
              <p:nvPr/>
            </p:nvSpPr>
            <p:spPr>
              <a:xfrm>
                <a:off x="237189" y="1412834"/>
                <a:ext cx="1827923" cy="1018869"/>
              </a:xfrm>
              <a:prstGeom prst="rect">
                <a:avLst/>
              </a:prstGeom>
              <a:grpFill/>
            </p:spPr>
            <p:txBody>
              <a:bodyPr wrap="square" rtlCol="0">
                <a:spAutoFit/>
              </a:bodyPr>
              <a:lstStyle/>
              <a:p>
                <a:pPr algn="ctr">
                  <a:lnSpc>
                    <a:spcPts val="1800"/>
                  </a:lnSpc>
                </a:pPr>
                <a:r>
                  <a:rPr lang="en-GB" dirty="0">
                    <a:solidFill>
                      <a:schemeClr val="bg1"/>
                    </a:solidFill>
                    <a:latin typeface="+mj-lt"/>
                  </a:rPr>
                  <a:t>Driver negative &amp;</a:t>
                </a:r>
                <a:br>
                  <a:rPr lang="en-GB" dirty="0">
                    <a:solidFill>
                      <a:schemeClr val="bg1"/>
                    </a:solidFill>
                    <a:latin typeface="+mj-lt"/>
                  </a:rPr>
                </a:br>
                <a:r>
                  <a:rPr lang="en-GB" dirty="0">
                    <a:solidFill>
                      <a:schemeClr val="bg1"/>
                    </a:solidFill>
                    <a:latin typeface="+mj-lt"/>
                  </a:rPr>
                  <a:t>sporadic microsatellite instability-high</a:t>
                </a:r>
              </a:p>
            </p:txBody>
          </p:sp>
        </p:grpSp>
        <p:grpSp>
          <p:nvGrpSpPr>
            <p:cNvPr id="29" name="Groupe 13">
              <a:extLst>
                <a:ext uri="{FF2B5EF4-FFF2-40B4-BE49-F238E27FC236}">
                  <a16:creationId xmlns:a16="http://schemas.microsoft.com/office/drawing/2014/main" id="{BC3EB176-641D-4A5E-82FC-2D9AD0807E5E}"/>
                </a:ext>
              </a:extLst>
            </p:cNvPr>
            <p:cNvGrpSpPr/>
            <p:nvPr/>
          </p:nvGrpSpPr>
          <p:grpSpPr>
            <a:xfrm>
              <a:off x="6630423" y="4098992"/>
              <a:ext cx="2048924" cy="640408"/>
              <a:chOff x="97103" y="1397758"/>
              <a:chExt cx="2048924" cy="640408"/>
            </a:xfrm>
            <a:grpFill/>
          </p:grpSpPr>
          <p:sp>
            <p:nvSpPr>
              <p:cNvPr id="30" name="Rectangle : coins arrondis 10">
                <a:extLst>
                  <a:ext uri="{FF2B5EF4-FFF2-40B4-BE49-F238E27FC236}">
                    <a16:creationId xmlns:a16="http://schemas.microsoft.com/office/drawing/2014/main" id="{2556694D-96E5-48A6-888E-BA96C8842F1B}"/>
                  </a:ext>
                </a:extLst>
              </p:cNvPr>
              <p:cNvSpPr/>
              <p:nvPr/>
            </p:nvSpPr>
            <p:spPr>
              <a:xfrm>
                <a:off x="97103" y="1397758"/>
                <a:ext cx="2048924" cy="640408"/>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1" name="ZoneTexte 6">
                <a:extLst>
                  <a:ext uri="{FF2B5EF4-FFF2-40B4-BE49-F238E27FC236}">
                    <a16:creationId xmlns:a16="http://schemas.microsoft.com/office/drawing/2014/main" id="{8B6E10E0-D2FD-4B8D-9FB1-0CFFFFEC98CE}"/>
                  </a:ext>
                </a:extLst>
              </p:cNvPr>
              <p:cNvSpPr txBox="1"/>
              <p:nvPr/>
            </p:nvSpPr>
            <p:spPr>
              <a:xfrm>
                <a:off x="116153" y="1565233"/>
                <a:ext cx="2019300" cy="326371"/>
              </a:xfrm>
              <a:prstGeom prst="rect">
                <a:avLst/>
              </a:prstGeom>
              <a:grpFill/>
            </p:spPr>
            <p:txBody>
              <a:bodyPr wrap="square" rtlCol="0">
                <a:spAutoFit/>
              </a:bodyPr>
              <a:lstStyle/>
              <a:p>
                <a:pPr algn="ctr">
                  <a:lnSpc>
                    <a:spcPts val="1800"/>
                  </a:lnSpc>
                </a:pPr>
                <a:r>
                  <a:rPr lang="en-GB" dirty="0">
                    <a:solidFill>
                      <a:schemeClr val="bg1"/>
                    </a:solidFill>
                    <a:latin typeface="+mj-lt"/>
                  </a:rPr>
                  <a:t>Driver negative</a:t>
                </a:r>
              </a:p>
            </p:txBody>
          </p:sp>
        </p:grpSp>
      </p:grpSp>
      <p:grpSp>
        <p:nvGrpSpPr>
          <p:cNvPr id="4" name="Group 3">
            <a:extLst>
              <a:ext uri="{FF2B5EF4-FFF2-40B4-BE49-F238E27FC236}">
                <a16:creationId xmlns:a16="http://schemas.microsoft.com/office/drawing/2014/main" id="{708523D2-1ECC-41B6-A850-0D977AE3AE90}"/>
              </a:ext>
            </a:extLst>
          </p:cNvPr>
          <p:cNvGrpSpPr/>
          <p:nvPr/>
        </p:nvGrpSpPr>
        <p:grpSpPr>
          <a:xfrm>
            <a:off x="464400" y="5244849"/>
            <a:ext cx="8214947" cy="640408"/>
            <a:chOff x="464400" y="5244849"/>
            <a:chExt cx="8214947" cy="640408"/>
          </a:xfrm>
          <a:solidFill>
            <a:srgbClr val="948A54"/>
          </a:solidFill>
        </p:grpSpPr>
        <p:grpSp>
          <p:nvGrpSpPr>
            <p:cNvPr id="32" name="Groupe 13">
              <a:extLst>
                <a:ext uri="{FF2B5EF4-FFF2-40B4-BE49-F238E27FC236}">
                  <a16:creationId xmlns:a16="http://schemas.microsoft.com/office/drawing/2014/main" id="{A0A40681-41C5-4ED2-A235-E967CB19D576}"/>
                </a:ext>
              </a:extLst>
            </p:cNvPr>
            <p:cNvGrpSpPr/>
            <p:nvPr/>
          </p:nvGrpSpPr>
          <p:grpSpPr>
            <a:xfrm>
              <a:off x="6630423" y="5244849"/>
              <a:ext cx="2048924" cy="640408"/>
              <a:chOff x="97103" y="1397758"/>
              <a:chExt cx="2048924" cy="640408"/>
            </a:xfrm>
            <a:grpFill/>
          </p:grpSpPr>
          <p:sp>
            <p:nvSpPr>
              <p:cNvPr id="33" name="Rectangle : coins arrondis 10">
                <a:extLst>
                  <a:ext uri="{FF2B5EF4-FFF2-40B4-BE49-F238E27FC236}">
                    <a16:creationId xmlns:a16="http://schemas.microsoft.com/office/drawing/2014/main" id="{B904E73E-AC58-4C0F-921B-867A3920C129}"/>
                  </a:ext>
                </a:extLst>
              </p:cNvPr>
              <p:cNvSpPr/>
              <p:nvPr/>
            </p:nvSpPr>
            <p:spPr>
              <a:xfrm>
                <a:off x="97103" y="1397758"/>
                <a:ext cx="2048924" cy="640408"/>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4" name="ZoneTexte 6">
                <a:extLst>
                  <a:ext uri="{FF2B5EF4-FFF2-40B4-BE49-F238E27FC236}">
                    <a16:creationId xmlns:a16="http://schemas.microsoft.com/office/drawing/2014/main" id="{9023127F-5B2A-44D6-8415-9A40B214CAE0}"/>
                  </a:ext>
                </a:extLst>
              </p:cNvPr>
              <p:cNvSpPr txBox="1"/>
              <p:nvPr/>
            </p:nvSpPr>
            <p:spPr>
              <a:xfrm>
                <a:off x="116153" y="1431883"/>
                <a:ext cx="2019300" cy="557204"/>
              </a:xfrm>
              <a:prstGeom prst="rect">
                <a:avLst/>
              </a:prstGeom>
              <a:grpFill/>
            </p:spPr>
            <p:txBody>
              <a:bodyPr wrap="square" rtlCol="0">
                <a:spAutoFit/>
              </a:bodyPr>
              <a:lstStyle/>
              <a:p>
                <a:pPr algn="ctr">
                  <a:lnSpc>
                    <a:spcPts val="1800"/>
                  </a:lnSpc>
                </a:pPr>
                <a:r>
                  <a:rPr lang="en-GB" dirty="0">
                    <a:solidFill>
                      <a:schemeClr val="bg1"/>
                    </a:solidFill>
                    <a:latin typeface="+mj-lt"/>
                  </a:rPr>
                  <a:t>Screen for</a:t>
                </a:r>
                <a:br>
                  <a:rPr lang="en-GB" dirty="0">
                    <a:solidFill>
                      <a:schemeClr val="bg1"/>
                    </a:solidFill>
                    <a:latin typeface="+mj-lt"/>
                  </a:rPr>
                </a:br>
                <a:r>
                  <a:rPr lang="en-GB" i="1" dirty="0">
                    <a:solidFill>
                      <a:schemeClr val="bg1"/>
                    </a:solidFill>
                    <a:latin typeface="+mj-lt"/>
                  </a:rPr>
                  <a:t>NTRK</a:t>
                </a:r>
                <a:r>
                  <a:rPr lang="en-GB" dirty="0">
                    <a:solidFill>
                      <a:schemeClr val="bg1"/>
                    </a:solidFill>
                    <a:latin typeface="+mj-lt"/>
                  </a:rPr>
                  <a:t> fusion</a:t>
                </a:r>
              </a:p>
            </p:txBody>
          </p:sp>
        </p:grpSp>
        <p:grpSp>
          <p:nvGrpSpPr>
            <p:cNvPr id="35" name="Groupe 13">
              <a:extLst>
                <a:ext uri="{FF2B5EF4-FFF2-40B4-BE49-F238E27FC236}">
                  <a16:creationId xmlns:a16="http://schemas.microsoft.com/office/drawing/2014/main" id="{7FA229B1-1001-4758-AE08-7BCACF079C4B}"/>
                </a:ext>
              </a:extLst>
            </p:cNvPr>
            <p:cNvGrpSpPr/>
            <p:nvPr/>
          </p:nvGrpSpPr>
          <p:grpSpPr>
            <a:xfrm>
              <a:off x="3426358" y="5244849"/>
              <a:ext cx="2048924" cy="640408"/>
              <a:chOff x="97103" y="1397758"/>
              <a:chExt cx="2048924" cy="640408"/>
            </a:xfrm>
            <a:grpFill/>
          </p:grpSpPr>
          <p:sp>
            <p:nvSpPr>
              <p:cNvPr id="36" name="Rectangle : coins arrondis 10">
                <a:extLst>
                  <a:ext uri="{FF2B5EF4-FFF2-40B4-BE49-F238E27FC236}">
                    <a16:creationId xmlns:a16="http://schemas.microsoft.com/office/drawing/2014/main" id="{4914F731-11DD-40B2-A0A6-3928F8B2DC12}"/>
                  </a:ext>
                </a:extLst>
              </p:cNvPr>
              <p:cNvSpPr/>
              <p:nvPr/>
            </p:nvSpPr>
            <p:spPr>
              <a:xfrm>
                <a:off x="97103" y="1397758"/>
                <a:ext cx="2048924" cy="640408"/>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37" name="ZoneTexte 6">
                <a:extLst>
                  <a:ext uri="{FF2B5EF4-FFF2-40B4-BE49-F238E27FC236}">
                    <a16:creationId xmlns:a16="http://schemas.microsoft.com/office/drawing/2014/main" id="{0078A029-DC35-41AD-AECE-5105789621A9}"/>
                  </a:ext>
                </a:extLst>
              </p:cNvPr>
              <p:cNvSpPr txBox="1"/>
              <p:nvPr/>
            </p:nvSpPr>
            <p:spPr>
              <a:xfrm>
                <a:off x="116153" y="1431883"/>
                <a:ext cx="2019300" cy="557204"/>
              </a:xfrm>
              <a:prstGeom prst="rect">
                <a:avLst/>
              </a:prstGeom>
              <a:grpFill/>
            </p:spPr>
            <p:txBody>
              <a:bodyPr wrap="square" rtlCol="0">
                <a:spAutoFit/>
              </a:bodyPr>
              <a:lstStyle/>
              <a:p>
                <a:pPr algn="ctr">
                  <a:lnSpc>
                    <a:spcPts val="1800"/>
                  </a:lnSpc>
                </a:pPr>
                <a:r>
                  <a:rPr lang="en-GB" dirty="0">
                    <a:solidFill>
                      <a:schemeClr val="bg1"/>
                    </a:solidFill>
                    <a:latin typeface="+mj-lt"/>
                  </a:rPr>
                  <a:t>Screen for</a:t>
                </a:r>
                <a:br>
                  <a:rPr lang="en-GB" dirty="0">
                    <a:solidFill>
                      <a:schemeClr val="bg1"/>
                    </a:solidFill>
                    <a:latin typeface="+mj-lt"/>
                  </a:rPr>
                </a:br>
                <a:r>
                  <a:rPr lang="en-GB" i="1" dirty="0">
                    <a:solidFill>
                      <a:schemeClr val="bg1"/>
                    </a:solidFill>
                    <a:latin typeface="+mj-lt"/>
                  </a:rPr>
                  <a:t>NTRK</a:t>
                </a:r>
                <a:r>
                  <a:rPr lang="en-GB" dirty="0">
                    <a:solidFill>
                      <a:schemeClr val="bg1"/>
                    </a:solidFill>
                    <a:latin typeface="+mj-lt"/>
                  </a:rPr>
                  <a:t> fusion</a:t>
                </a:r>
              </a:p>
            </p:txBody>
          </p:sp>
        </p:grpSp>
        <p:grpSp>
          <p:nvGrpSpPr>
            <p:cNvPr id="38" name="Groupe 13">
              <a:extLst>
                <a:ext uri="{FF2B5EF4-FFF2-40B4-BE49-F238E27FC236}">
                  <a16:creationId xmlns:a16="http://schemas.microsoft.com/office/drawing/2014/main" id="{3CFD5ED0-8C7F-4D89-B32B-C63C758FF77E}"/>
                </a:ext>
              </a:extLst>
            </p:cNvPr>
            <p:cNvGrpSpPr/>
            <p:nvPr/>
          </p:nvGrpSpPr>
          <p:grpSpPr>
            <a:xfrm>
              <a:off x="464400" y="5244849"/>
              <a:ext cx="2048924" cy="640408"/>
              <a:chOff x="97103" y="1397758"/>
              <a:chExt cx="2048924" cy="640408"/>
            </a:xfrm>
            <a:grpFill/>
          </p:grpSpPr>
          <p:sp>
            <p:nvSpPr>
              <p:cNvPr id="39" name="Rectangle : coins arrondis 10">
                <a:extLst>
                  <a:ext uri="{FF2B5EF4-FFF2-40B4-BE49-F238E27FC236}">
                    <a16:creationId xmlns:a16="http://schemas.microsoft.com/office/drawing/2014/main" id="{BE115990-A532-44E6-8323-6C446CD558F0}"/>
                  </a:ext>
                </a:extLst>
              </p:cNvPr>
              <p:cNvSpPr/>
              <p:nvPr/>
            </p:nvSpPr>
            <p:spPr>
              <a:xfrm>
                <a:off x="97103" y="1397758"/>
                <a:ext cx="2048924" cy="640408"/>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40" name="ZoneTexte 6">
                <a:extLst>
                  <a:ext uri="{FF2B5EF4-FFF2-40B4-BE49-F238E27FC236}">
                    <a16:creationId xmlns:a16="http://schemas.microsoft.com/office/drawing/2014/main" id="{083FE96C-AE62-4644-8866-8A84F5CAD4F1}"/>
                  </a:ext>
                </a:extLst>
              </p:cNvPr>
              <p:cNvSpPr txBox="1"/>
              <p:nvPr/>
            </p:nvSpPr>
            <p:spPr>
              <a:xfrm>
                <a:off x="116153" y="1431883"/>
                <a:ext cx="2019300" cy="557204"/>
              </a:xfrm>
              <a:prstGeom prst="rect">
                <a:avLst/>
              </a:prstGeom>
              <a:grpFill/>
            </p:spPr>
            <p:txBody>
              <a:bodyPr wrap="square" rtlCol="0">
                <a:spAutoFit/>
              </a:bodyPr>
              <a:lstStyle/>
              <a:p>
                <a:pPr algn="ctr">
                  <a:lnSpc>
                    <a:spcPts val="1800"/>
                  </a:lnSpc>
                </a:pPr>
                <a:r>
                  <a:rPr lang="en-GB" dirty="0">
                    <a:solidFill>
                      <a:schemeClr val="bg1"/>
                    </a:solidFill>
                    <a:latin typeface="+mj-lt"/>
                  </a:rPr>
                  <a:t>Screen for</a:t>
                </a:r>
                <a:br>
                  <a:rPr lang="en-GB" dirty="0">
                    <a:solidFill>
                      <a:schemeClr val="bg1"/>
                    </a:solidFill>
                    <a:latin typeface="+mj-lt"/>
                  </a:rPr>
                </a:br>
                <a:r>
                  <a:rPr lang="en-GB" i="1" dirty="0">
                    <a:solidFill>
                      <a:schemeClr val="bg1"/>
                    </a:solidFill>
                    <a:latin typeface="+mj-lt"/>
                  </a:rPr>
                  <a:t>NTRK</a:t>
                </a:r>
                <a:r>
                  <a:rPr lang="en-GB" dirty="0">
                    <a:solidFill>
                      <a:schemeClr val="bg1"/>
                    </a:solidFill>
                    <a:latin typeface="+mj-lt"/>
                  </a:rPr>
                  <a:t> fusion</a:t>
                </a:r>
              </a:p>
            </p:txBody>
          </p:sp>
        </p:grpSp>
      </p:grpSp>
      <p:grpSp>
        <p:nvGrpSpPr>
          <p:cNvPr id="46" name="Group 45">
            <a:extLst>
              <a:ext uri="{FF2B5EF4-FFF2-40B4-BE49-F238E27FC236}">
                <a16:creationId xmlns:a16="http://schemas.microsoft.com/office/drawing/2014/main" id="{C1E85248-9D94-431D-9E58-D4EF71D18BB1}"/>
              </a:ext>
            </a:extLst>
          </p:cNvPr>
          <p:cNvGrpSpPr/>
          <p:nvPr/>
        </p:nvGrpSpPr>
        <p:grpSpPr>
          <a:xfrm>
            <a:off x="464400" y="2540887"/>
            <a:ext cx="8214947" cy="646331"/>
            <a:chOff x="464400" y="2540887"/>
            <a:chExt cx="8214947" cy="646331"/>
          </a:xfrm>
          <a:solidFill>
            <a:srgbClr val="948A54"/>
          </a:solidFill>
        </p:grpSpPr>
        <p:grpSp>
          <p:nvGrpSpPr>
            <p:cNvPr id="11" name="Groupe 13">
              <a:extLst>
                <a:ext uri="{FF2B5EF4-FFF2-40B4-BE49-F238E27FC236}">
                  <a16:creationId xmlns:a16="http://schemas.microsoft.com/office/drawing/2014/main" id="{F3657FF6-D486-42A3-A375-A12AE0911A33}"/>
                </a:ext>
              </a:extLst>
            </p:cNvPr>
            <p:cNvGrpSpPr/>
            <p:nvPr/>
          </p:nvGrpSpPr>
          <p:grpSpPr>
            <a:xfrm>
              <a:off x="464400" y="2540887"/>
              <a:ext cx="2048924" cy="646331"/>
              <a:chOff x="137807" y="1397757"/>
              <a:chExt cx="1843393" cy="646331"/>
            </a:xfrm>
            <a:grpFill/>
          </p:grpSpPr>
          <p:sp>
            <p:nvSpPr>
              <p:cNvPr id="12" name="Rectangle : coins arrondis 10">
                <a:extLst>
                  <a:ext uri="{FF2B5EF4-FFF2-40B4-BE49-F238E27FC236}">
                    <a16:creationId xmlns:a16="http://schemas.microsoft.com/office/drawing/2014/main" id="{B1B463B6-46A5-4D0D-9EFA-0FA134D21B84}"/>
                  </a:ext>
                </a:extLst>
              </p:cNvPr>
              <p:cNvSpPr/>
              <p:nvPr/>
            </p:nvSpPr>
            <p:spPr>
              <a:xfrm>
                <a:off x="137807" y="1397757"/>
                <a:ext cx="1843393" cy="646331"/>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3" name="ZoneTexte 6">
                <a:extLst>
                  <a:ext uri="{FF2B5EF4-FFF2-40B4-BE49-F238E27FC236}">
                    <a16:creationId xmlns:a16="http://schemas.microsoft.com/office/drawing/2014/main" id="{406F51C4-D1BC-4B81-9CFA-647DA1F9ABBF}"/>
                  </a:ext>
                </a:extLst>
              </p:cNvPr>
              <p:cNvSpPr txBox="1"/>
              <p:nvPr/>
            </p:nvSpPr>
            <p:spPr>
              <a:xfrm>
                <a:off x="480918" y="1441408"/>
                <a:ext cx="1157176" cy="557204"/>
              </a:xfrm>
              <a:prstGeom prst="rect">
                <a:avLst/>
              </a:prstGeom>
              <a:grpFill/>
            </p:spPr>
            <p:txBody>
              <a:bodyPr wrap="none" rtlCol="0">
                <a:spAutoFit/>
              </a:bodyPr>
              <a:lstStyle/>
              <a:p>
                <a:pPr algn="ctr">
                  <a:lnSpc>
                    <a:spcPts val="1800"/>
                  </a:lnSpc>
                </a:pPr>
                <a:r>
                  <a:rPr lang="en-GB" dirty="0">
                    <a:solidFill>
                      <a:schemeClr val="bg1"/>
                    </a:solidFill>
                    <a:latin typeface="+mj-lt"/>
                  </a:rPr>
                  <a:t>Lung</a:t>
                </a:r>
                <a:br>
                  <a:rPr lang="en-GB" dirty="0">
                    <a:solidFill>
                      <a:schemeClr val="bg1"/>
                    </a:solidFill>
                    <a:latin typeface="+mj-lt"/>
                  </a:rPr>
                </a:br>
                <a:r>
                  <a:rPr lang="en-GB" dirty="0">
                    <a:solidFill>
                      <a:schemeClr val="bg1"/>
                    </a:solidFill>
                    <a:latin typeface="+mj-lt"/>
                  </a:rPr>
                  <a:t>carcinoma</a:t>
                </a:r>
              </a:p>
            </p:txBody>
          </p:sp>
        </p:grpSp>
        <p:grpSp>
          <p:nvGrpSpPr>
            <p:cNvPr id="14" name="Groupe 13">
              <a:extLst>
                <a:ext uri="{FF2B5EF4-FFF2-40B4-BE49-F238E27FC236}">
                  <a16:creationId xmlns:a16="http://schemas.microsoft.com/office/drawing/2014/main" id="{8796CA67-986D-435D-9BA2-D84371C3F52C}"/>
                </a:ext>
              </a:extLst>
            </p:cNvPr>
            <p:cNvGrpSpPr/>
            <p:nvPr/>
          </p:nvGrpSpPr>
          <p:grpSpPr>
            <a:xfrm>
              <a:off x="3426358" y="2540887"/>
              <a:ext cx="2048924" cy="646331"/>
              <a:chOff x="137807" y="1397757"/>
              <a:chExt cx="1843393" cy="646331"/>
            </a:xfrm>
            <a:grpFill/>
          </p:grpSpPr>
          <p:sp>
            <p:nvSpPr>
              <p:cNvPr id="15" name="Rectangle : coins arrondis 10">
                <a:extLst>
                  <a:ext uri="{FF2B5EF4-FFF2-40B4-BE49-F238E27FC236}">
                    <a16:creationId xmlns:a16="http://schemas.microsoft.com/office/drawing/2014/main" id="{81B8BAF5-FA0D-4F86-B54B-E690ECF705FE}"/>
                  </a:ext>
                </a:extLst>
              </p:cNvPr>
              <p:cNvSpPr/>
              <p:nvPr/>
            </p:nvSpPr>
            <p:spPr>
              <a:xfrm>
                <a:off x="137807" y="1397757"/>
                <a:ext cx="1843393" cy="646331"/>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6" name="ZoneTexte 6">
                <a:extLst>
                  <a:ext uri="{FF2B5EF4-FFF2-40B4-BE49-F238E27FC236}">
                    <a16:creationId xmlns:a16="http://schemas.microsoft.com/office/drawing/2014/main" id="{2B525C9B-A6FB-4134-89D7-2DF9FFB6F307}"/>
                  </a:ext>
                </a:extLst>
              </p:cNvPr>
              <p:cNvSpPr txBox="1"/>
              <p:nvPr/>
            </p:nvSpPr>
            <p:spPr>
              <a:xfrm>
                <a:off x="480918" y="1441408"/>
                <a:ext cx="1157176" cy="557204"/>
              </a:xfrm>
              <a:prstGeom prst="rect">
                <a:avLst/>
              </a:prstGeom>
              <a:grpFill/>
            </p:spPr>
            <p:txBody>
              <a:bodyPr wrap="none" rtlCol="0">
                <a:spAutoFit/>
              </a:bodyPr>
              <a:lstStyle/>
              <a:p>
                <a:pPr algn="ctr">
                  <a:lnSpc>
                    <a:spcPts val="1800"/>
                  </a:lnSpc>
                </a:pPr>
                <a:r>
                  <a:rPr lang="en-GB" dirty="0">
                    <a:solidFill>
                      <a:schemeClr val="bg1"/>
                    </a:solidFill>
                    <a:latin typeface="+mj-lt"/>
                  </a:rPr>
                  <a:t>Colorectal</a:t>
                </a:r>
                <a:br>
                  <a:rPr lang="en-GB" dirty="0">
                    <a:solidFill>
                      <a:schemeClr val="bg1"/>
                    </a:solidFill>
                    <a:latin typeface="+mj-lt"/>
                  </a:rPr>
                </a:br>
                <a:r>
                  <a:rPr lang="en-GB" dirty="0">
                    <a:solidFill>
                      <a:schemeClr val="bg1"/>
                    </a:solidFill>
                    <a:latin typeface="+mj-lt"/>
                  </a:rPr>
                  <a:t>carcinoma</a:t>
                </a:r>
              </a:p>
            </p:txBody>
          </p:sp>
        </p:grpSp>
        <p:grpSp>
          <p:nvGrpSpPr>
            <p:cNvPr id="17" name="Groupe 13">
              <a:extLst>
                <a:ext uri="{FF2B5EF4-FFF2-40B4-BE49-F238E27FC236}">
                  <a16:creationId xmlns:a16="http://schemas.microsoft.com/office/drawing/2014/main" id="{62647E4E-E873-4EAF-97A7-8E25B6D7E03D}"/>
                </a:ext>
              </a:extLst>
            </p:cNvPr>
            <p:cNvGrpSpPr/>
            <p:nvPr/>
          </p:nvGrpSpPr>
          <p:grpSpPr>
            <a:xfrm>
              <a:off x="6630423" y="2540887"/>
              <a:ext cx="2048924" cy="646331"/>
              <a:chOff x="137807" y="1397757"/>
              <a:chExt cx="1843393" cy="646331"/>
            </a:xfrm>
            <a:grpFill/>
          </p:grpSpPr>
          <p:sp>
            <p:nvSpPr>
              <p:cNvPr id="18" name="Rectangle : coins arrondis 10">
                <a:extLst>
                  <a:ext uri="{FF2B5EF4-FFF2-40B4-BE49-F238E27FC236}">
                    <a16:creationId xmlns:a16="http://schemas.microsoft.com/office/drawing/2014/main" id="{E58AC5B3-785C-409D-90F2-357374E7576A}"/>
                  </a:ext>
                </a:extLst>
              </p:cNvPr>
              <p:cNvSpPr/>
              <p:nvPr/>
            </p:nvSpPr>
            <p:spPr>
              <a:xfrm>
                <a:off x="137807" y="1397757"/>
                <a:ext cx="1843393" cy="646331"/>
              </a:xfrm>
              <a:prstGeom prst="roundRect">
                <a:avLst/>
              </a:prstGeom>
              <a:grpFill/>
              <a:ln>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9" name="ZoneTexte 6">
                <a:extLst>
                  <a:ext uri="{FF2B5EF4-FFF2-40B4-BE49-F238E27FC236}">
                    <a16:creationId xmlns:a16="http://schemas.microsoft.com/office/drawing/2014/main" id="{BE25972A-6ED0-4B83-A9C7-2802F9798408}"/>
                  </a:ext>
                </a:extLst>
              </p:cNvPr>
              <p:cNvSpPr txBox="1"/>
              <p:nvPr/>
            </p:nvSpPr>
            <p:spPr>
              <a:xfrm>
                <a:off x="693858" y="1574758"/>
                <a:ext cx="731290" cy="326371"/>
              </a:xfrm>
              <a:prstGeom prst="rect">
                <a:avLst/>
              </a:prstGeom>
              <a:grpFill/>
            </p:spPr>
            <p:txBody>
              <a:bodyPr wrap="none" rtlCol="0">
                <a:spAutoFit/>
              </a:bodyPr>
              <a:lstStyle/>
              <a:p>
                <a:pPr algn="ctr">
                  <a:lnSpc>
                    <a:spcPts val="1800"/>
                  </a:lnSpc>
                </a:pPr>
                <a:r>
                  <a:rPr lang="en-GB" dirty="0">
                    <a:solidFill>
                      <a:schemeClr val="bg1"/>
                    </a:solidFill>
                    <a:latin typeface="+mj-lt"/>
                  </a:rPr>
                  <a:t>Other</a:t>
                </a:r>
              </a:p>
            </p:txBody>
          </p:sp>
        </p:grpSp>
      </p:grpSp>
    </p:spTree>
    <p:extLst>
      <p:ext uri="{BB962C8B-B14F-4D97-AF65-F5344CB8AC3E}">
        <p14:creationId xmlns:p14="http://schemas.microsoft.com/office/powerpoint/2010/main" val="3652842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 coins arrondis 5">
            <a:extLst>
              <a:ext uri="{FF2B5EF4-FFF2-40B4-BE49-F238E27FC236}">
                <a16:creationId xmlns:a16="http://schemas.microsoft.com/office/drawing/2014/main" id="{5A484604-EA0E-4D83-9B44-D07F29A01014}"/>
              </a:ext>
            </a:extLst>
          </p:cNvPr>
          <p:cNvSpPr/>
          <p:nvPr/>
        </p:nvSpPr>
        <p:spPr>
          <a:xfrm>
            <a:off x="457199" y="4395487"/>
            <a:ext cx="2238376" cy="365125"/>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6" name="Rectangle : coins arrondis 5">
            <a:extLst>
              <a:ext uri="{FF2B5EF4-FFF2-40B4-BE49-F238E27FC236}">
                <a16:creationId xmlns:a16="http://schemas.microsoft.com/office/drawing/2014/main" id="{FB9E61D0-5A89-4C77-B8CE-E22A9E950FAF}"/>
              </a:ext>
            </a:extLst>
          </p:cNvPr>
          <p:cNvSpPr/>
          <p:nvPr/>
        </p:nvSpPr>
        <p:spPr>
          <a:xfrm>
            <a:off x="468314" y="1205752"/>
            <a:ext cx="1617662" cy="365125"/>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9" name="Text Placeholder 8"/>
          <p:cNvSpPr>
            <a:spLocks noGrp="1"/>
          </p:cNvSpPr>
          <p:nvPr>
            <p:ph type="body" idx="1"/>
          </p:nvPr>
        </p:nvSpPr>
        <p:spPr>
          <a:xfrm>
            <a:off x="457199" y="1274537"/>
            <a:ext cx="8414951" cy="5262936"/>
          </a:xfrm>
        </p:spPr>
        <p:txBody>
          <a:bodyPr>
            <a:noAutofit/>
          </a:bodyPr>
          <a:lstStyle/>
          <a:p>
            <a:pPr>
              <a:spcBef>
                <a:spcPts val="1800"/>
              </a:spcBef>
            </a:pPr>
            <a:r>
              <a:rPr lang="en-GB" sz="1800" spc="0" dirty="0">
                <a:ea typeface="+mn-ea"/>
              </a:rPr>
              <a:t>Conclusions</a:t>
            </a:r>
            <a:r>
              <a:rPr lang="en-GB" sz="1800" spc="0" dirty="0">
                <a:solidFill>
                  <a:srgbClr val="7030A0"/>
                </a:solidFill>
                <a:ea typeface="+mn-ea"/>
              </a:rPr>
              <a:t>:</a:t>
            </a:r>
          </a:p>
          <a:p>
            <a:pPr marL="342900" indent="-342900">
              <a:buClrTx/>
              <a:buFont typeface="Arial" panose="020B0604020202020204" pitchFamily="34" charset="0"/>
              <a:buChar char="•"/>
            </a:pPr>
            <a:r>
              <a:rPr lang="en-GB" cap="none" spc="0" dirty="0">
                <a:ea typeface="+mn-ea"/>
              </a:rPr>
              <a:t>Awareness of the advantages and disadvantages </a:t>
            </a:r>
            <a:r>
              <a:rPr lang="en-GB" b="0" cap="none" spc="0" dirty="0">
                <a:solidFill>
                  <a:srgbClr val="5D8298"/>
                </a:solidFill>
                <a:ea typeface="+mn-ea"/>
              </a:rPr>
              <a:t>of the different </a:t>
            </a:r>
            <a:r>
              <a:rPr lang="en-GB" b="0" i="1" cap="none" spc="0" dirty="0">
                <a:solidFill>
                  <a:srgbClr val="5D8298"/>
                </a:solidFill>
                <a:ea typeface="+mn-ea"/>
              </a:rPr>
              <a:t>NTRK</a:t>
            </a:r>
            <a:r>
              <a:rPr lang="en-GB" b="0" cap="none" spc="0" dirty="0">
                <a:solidFill>
                  <a:srgbClr val="5D8298"/>
                </a:solidFill>
                <a:ea typeface="+mn-ea"/>
              </a:rPr>
              <a:t> testing methods and </a:t>
            </a:r>
            <a:r>
              <a:rPr lang="en-GB" cap="none" spc="0" dirty="0">
                <a:ea typeface="+mn-ea"/>
              </a:rPr>
              <a:t>their availability </a:t>
            </a:r>
            <a:r>
              <a:rPr lang="en-GB" b="0" cap="none" spc="0" dirty="0">
                <a:solidFill>
                  <a:srgbClr val="5D8298"/>
                </a:solidFill>
                <a:ea typeface="+mn-ea"/>
              </a:rPr>
              <a:t>can improve the diagnostic algorithm in this setting</a:t>
            </a:r>
          </a:p>
          <a:p>
            <a:pPr marL="342900" indent="-342900">
              <a:spcBef>
                <a:spcPts val="600"/>
              </a:spcBef>
              <a:buClrTx/>
              <a:buFont typeface="Arial" panose="020B0604020202020204" pitchFamily="34" charset="0"/>
              <a:buChar char="•"/>
            </a:pPr>
            <a:r>
              <a:rPr lang="en-GB" b="0" cap="none" spc="0" dirty="0">
                <a:solidFill>
                  <a:srgbClr val="5D8298"/>
                </a:solidFill>
                <a:ea typeface="+mn-ea"/>
              </a:rPr>
              <a:t>Identifying patients with </a:t>
            </a:r>
            <a:r>
              <a:rPr lang="en-GB" b="0" i="1" cap="none" spc="0" dirty="0">
                <a:solidFill>
                  <a:srgbClr val="5D8298"/>
                </a:solidFill>
                <a:ea typeface="+mn-ea"/>
              </a:rPr>
              <a:t>NTRK</a:t>
            </a:r>
            <a:r>
              <a:rPr lang="en-GB" b="0" cap="none" spc="0" dirty="0">
                <a:solidFill>
                  <a:srgbClr val="5D8298"/>
                </a:solidFill>
                <a:ea typeface="+mn-ea"/>
              </a:rPr>
              <a:t> gene fusions positive cancer may require both:</a:t>
            </a:r>
          </a:p>
          <a:p>
            <a:pPr marL="800100" lvl="1" indent="-342900">
              <a:spcBef>
                <a:spcPts val="0"/>
              </a:spcBef>
              <a:buClrTx/>
              <a:buFont typeface="Arial" panose="020B0604020202020204" pitchFamily="34" charset="0"/>
              <a:buChar char="•"/>
            </a:pPr>
            <a:r>
              <a:rPr lang="en-GB" cap="none" spc="0" dirty="0">
                <a:solidFill>
                  <a:schemeClr val="accent1"/>
                </a:solidFill>
                <a:ea typeface="+mn-ea"/>
              </a:rPr>
              <a:t>histology-based</a:t>
            </a:r>
            <a:r>
              <a:rPr lang="en-GB" cap="none" spc="0" dirty="0">
                <a:ea typeface="+mn-ea"/>
              </a:rPr>
              <a:t> </a:t>
            </a:r>
            <a:r>
              <a:rPr lang="en-GB" b="0" cap="none" spc="0" dirty="0">
                <a:solidFill>
                  <a:srgbClr val="5D8298"/>
                </a:solidFill>
                <a:ea typeface="+mn-ea"/>
              </a:rPr>
              <a:t>(specifically for enriching the patients with </a:t>
            </a:r>
            <a:r>
              <a:rPr lang="en-GB" cap="none" spc="0" dirty="0">
                <a:solidFill>
                  <a:schemeClr val="accent1"/>
                </a:solidFill>
                <a:ea typeface="+mn-ea"/>
              </a:rPr>
              <a:t>rare cancer types harbouring commonly </a:t>
            </a:r>
            <a:r>
              <a:rPr lang="en-GB" i="1" cap="none" spc="0" dirty="0">
                <a:solidFill>
                  <a:schemeClr val="accent1"/>
                </a:solidFill>
                <a:ea typeface="+mn-ea"/>
              </a:rPr>
              <a:t>NTRK</a:t>
            </a:r>
            <a:r>
              <a:rPr lang="en-GB" cap="none" spc="0" dirty="0">
                <a:solidFill>
                  <a:schemeClr val="accent1"/>
                </a:solidFill>
                <a:ea typeface="+mn-ea"/>
              </a:rPr>
              <a:t> gene fusions</a:t>
            </a:r>
            <a:r>
              <a:rPr lang="en-GB" b="0" cap="none" spc="0" dirty="0">
                <a:solidFill>
                  <a:srgbClr val="5D8298"/>
                </a:solidFill>
                <a:ea typeface="+mn-ea"/>
              </a:rPr>
              <a:t>) and,</a:t>
            </a:r>
          </a:p>
          <a:p>
            <a:pPr marL="800100" lvl="1" indent="-342900">
              <a:spcBef>
                <a:spcPts val="0"/>
              </a:spcBef>
              <a:buClrTx/>
              <a:buFont typeface="Arial" panose="020B0604020202020204" pitchFamily="34" charset="0"/>
              <a:buChar char="•"/>
            </a:pPr>
            <a:r>
              <a:rPr lang="en-GB" cap="none" spc="0" dirty="0">
                <a:solidFill>
                  <a:schemeClr val="accent1"/>
                </a:solidFill>
                <a:ea typeface="+mn-ea"/>
              </a:rPr>
              <a:t>genomic-based triaging </a:t>
            </a:r>
            <a:r>
              <a:rPr lang="en-GB" b="0" cap="none" spc="0" dirty="0">
                <a:solidFill>
                  <a:srgbClr val="5D8298"/>
                </a:solidFill>
                <a:ea typeface="+mn-ea"/>
              </a:rPr>
              <a:t>(for patients with </a:t>
            </a:r>
            <a:r>
              <a:rPr lang="en-GB" cap="none" spc="0" dirty="0">
                <a:solidFill>
                  <a:schemeClr val="accent1"/>
                </a:solidFill>
                <a:ea typeface="+mn-ea"/>
              </a:rPr>
              <a:t>common cancer types harbouring a low probability of </a:t>
            </a:r>
            <a:r>
              <a:rPr lang="en-GB" i="1" cap="none" spc="0" dirty="0">
                <a:solidFill>
                  <a:schemeClr val="accent1"/>
                </a:solidFill>
                <a:ea typeface="+mn-ea"/>
              </a:rPr>
              <a:t>NTRK</a:t>
            </a:r>
            <a:r>
              <a:rPr lang="en-GB" cap="none" spc="0" dirty="0">
                <a:solidFill>
                  <a:schemeClr val="accent1"/>
                </a:solidFill>
                <a:ea typeface="+mn-ea"/>
              </a:rPr>
              <a:t> gene fusions</a:t>
            </a:r>
            <a:r>
              <a:rPr lang="en-GB" b="0" cap="none" spc="0" dirty="0">
                <a:solidFill>
                  <a:srgbClr val="5D8298"/>
                </a:solidFill>
                <a:ea typeface="+mn-ea"/>
              </a:rPr>
              <a:t>) </a:t>
            </a:r>
            <a:endParaRPr lang="en-GB" sz="1200" b="0" cap="none" spc="0" dirty="0">
              <a:solidFill>
                <a:srgbClr val="5D8298"/>
              </a:solidFill>
              <a:ea typeface="+mn-ea"/>
            </a:endParaRPr>
          </a:p>
          <a:p>
            <a:pPr>
              <a:spcBef>
                <a:spcPts val="1800"/>
              </a:spcBef>
            </a:pPr>
            <a:r>
              <a:rPr lang="en-GB" sz="1800" spc="0" dirty="0">
                <a:ea typeface="+mn-ea"/>
              </a:rPr>
              <a:t>Next developments:</a:t>
            </a:r>
          </a:p>
          <a:p>
            <a:pPr marL="342900" indent="-342900">
              <a:buClrTx/>
              <a:buFont typeface="Arial" panose="020B0604020202020204" pitchFamily="34" charset="0"/>
              <a:buChar char="•"/>
            </a:pPr>
            <a:r>
              <a:rPr lang="en-GB" cap="none" spc="0" dirty="0">
                <a:ea typeface="+mn-ea"/>
              </a:rPr>
              <a:t>Validation</a:t>
            </a:r>
            <a:r>
              <a:rPr lang="en-GB" b="0" cap="none" spc="0" dirty="0">
                <a:solidFill>
                  <a:srgbClr val="5D8298"/>
                </a:solidFill>
                <a:ea typeface="+mn-ea"/>
              </a:rPr>
              <a:t> of the proposed </a:t>
            </a:r>
            <a:r>
              <a:rPr lang="en-GB" cap="none" spc="0" dirty="0">
                <a:ea typeface="+mn-ea"/>
              </a:rPr>
              <a:t>testing algorithm </a:t>
            </a:r>
            <a:r>
              <a:rPr lang="en-GB" b="0" cap="none" spc="0" dirty="0">
                <a:solidFill>
                  <a:srgbClr val="5D8298"/>
                </a:solidFill>
                <a:ea typeface="+mn-ea"/>
              </a:rPr>
              <a:t>with </a:t>
            </a:r>
            <a:r>
              <a:rPr lang="en-GB" cap="none" spc="0" dirty="0">
                <a:ea typeface="+mn-ea"/>
              </a:rPr>
              <a:t>real-world data </a:t>
            </a:r>
            <a:r>
              <a:rPr lang="en-GB" b="0" cap="none" spc="0" dirty="0">
                <a:solidFill>
                  <a:srgbClr val="5D8298"/>
                </a:solidFill>
                <a:ea typeface="+mn-ea"/>
              </a:rPr>
              <a:t>on feasibility and efficacy</a:t>
            </a:r>
          </a:p>
          <a:p>
            <a:pPr marL="342900" indent="-342900">
              <a:spcBef>
                <a:spcPts val="600"/>
              </a:spcBef>
              <a:buClrTx/>
              <a:buFont typeface="Arial" panose="020B0604020202020204" pitchFamily="34" charset="0"/>
              <a:buChar char="•"/>
            </a:pPr>
            <a:r>
              <a:rPr lang="en-GB" b="0" cap="none" spc="0" dirty="0">
                <a:solidFill>
                  <a:srgbClr val="5D8298"/>
                </a:solidFill>
                <a:ea typeface="+mn-ea"/>
              </a:rPr>
              <a:t>Continue to improve </a:t>
            </a:r>
            <a:r>
              <a:rPr lang="en-GB" cap="none" spc="0" dirty="0">
                <a:ea typeface="+mn-ea"/>
              </a:rPr>
              <a:t>comprehensive genomic profiling </a:t>
            </a:r>
            <a:r>
              <a:rPr lang="en-GB" b="0" cap="none" spc="0" dirty="0">
                <a:solidFill>
                  <a:srgbClr val="5D8298"/>
                </a:solidFill>
                <a:ea typeface="+mn-ea"/>
              </a:rPr>
              <a:t>of tumours</a:t>
            </a:r>
            <a:endParaRPr lang="en-GB" cap="none" spc="0" dirty="0">
              <a:solidFill>
                <a:srgbClr val="7030A0"/>
              </a:solidFill>
              <a:ea typeface="+mn-ea"/>
            </a:endParaRPr>
          </a:p>
        </p:txBody>
      </p:sp>
      <p:sp>
        <p:nvSpPr>
          <p:cNvPr id="4" name="Title 3">
            <a:extLst>
              <a:ext uri="{FF2B5EF4-FFF2-40B4-BE49-F238E27FC236}">
                <a16:creationId xmlns:a16="http://schemas.microsoft.com/office/drawing/2014/main" id="{53D4A09B-8521-459A-90F5-7AFEEE8D3295}"/>
              </a:ext>
            </a:extLst>
          </p:cNvPr>
          <p:cNvSpPr>
            <a:spLocks noGrp="1"/>
          </p:cNvSpPr>
          <p:nvPr>
            <p:ph type="title"/>
          </p:nvPr>
        </p:nvSpPr>
        <p:spPr/>
        <p:txBody>
          <a:bodyPr/>
          <a:lstStyle/>
          <a:p>
            <a:r>
              <a:rPr lang="en-GB" noProof="0" dirty="0"/>
              <a:t>Conclusions - discussions </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13</a:t>
            </a:fld>
            <a:endParaRPr lang="en-GB" noProof="0" dirty="0"/>
          </a:p>
        </p:txBody>
      </p:sp>
      <p:sp>
        <p:nvSpPr>
          <p:cNvPr id="10" name="Content Placeholder 7">
            <a:extLst>
              <a:ext uri="{FF2B5EF4-FFF2-40B4-BE49-F238E27FC236}">
                <a16:creationId xmlns:a16="http://schemas.microsoft.com/office/drawing/2014/main" id="{74F98076-351F-4C6B-96C1-A8948F3C7527}"/>
              </a:ext>
            </a:extLst>
          </p:cNvPr>
          <p:cNvSpPr txBox="1">
            <a:spLocks/>
          </p:cNvSpPr>
          <p:nvPr/>
        </p:nvSpPr>
        <p:spPr>
          <a:xfrm>
            <a:off x="464400" y="6188295"/>
            <a:ext cx="6088338" cy="365125"/>
          </a:xfrm>
          <a:prstGeom prst="rect">
            <a:avLst/>
          </a:prstGeom>
        </p:spPr>
        <p:txBody>
          <a:bodyPr vert="horz" lIns="0" tIns="0" rIns="0" bIns="0" rtlCol="0" anchor="ctr" anchorCtr="0">
            <a:noAutofit/>
          </a:bodyPr>
          <a:lstStyle>
            <a:lvl1pPr marL="0" indent="0" algn="l" defTabSz="457200" rtl="0" eaLnBrk="1" latinLnBrk="0" hangingPunct="1">
              <a:spcBef>
                <a:spcPts val="1200"/>
              </a:spcBef>
              <a:buClr>
                <a:schemeClr val="accent5"/>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5"/>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5"/>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5"/>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5"/>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a:t>NTRK, neurotrophic tyrosine receptor kinase</a:t>
            </a:r>
            <a:endParaRPr lang="en-US" dirty="0"/>
          </a:p>
        </p:txBody>
      </p:sp>
    </p:spTree>
    <p:extLst>
      <p:ext uri="{BB962C8B-B14F-4D97-AF65-F5344CB8AC3E}">
        <p14:creationId xmlns:p14="http://schemas.microsoft.com/office/powerpoint/2010/main" val="1183052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539552" y="5336166"/>
            <a:ext cx="1724768" cy="553998"/>
          </a:xfrm>
          <a:prstGeom prst="rect">
            <a:avLst/>
          </a:prstGeom>
          <a:noFill/>
        </p:spPr>
        <p:txBody>
          <a:bodyPr wrap="none" rtlCol="0">
            <a:spAutoFit/>
          </a:bodyPr>
          <a:lstStyle/>
          <a:p>
            <a:pPr algn="ctr"/>
            <a:r>
              <a:rPr lang="en-GB" sz="1400" dirty="0">
                <a:solidFill>
                  <a:schemeClr val="accent1"/>
                </a:solidFill>
                <a:ea typeface="Aileron" charset="0"/>
                <a:cs typeface="PT Sans Narrow"/>
              </a:rPr>
              <a:t>Follow us on Twitter </a:t>
            </a:r>
            <a:br>
              <a:rPr lang="en-GB" sz="1600" dirty="0">
                <a:solidFill>
                  <a:schemeClr val="accent1"/>
                </a:solidFill>
                <a:ea typeface="Aileron" charset="0"/>
                <a:cs typeface="PT Sans Narrow"/>
              </a:rPr>
            </a:br>
            <a:r>
              <a:rPr lang="en-GB" sz="1600" b="1" u="sng" dirty="0">
                <a:solidFill>
                  <a:schemeClr val="accent1"/>
                </a:solidFill>
                <a:ea typeface="Aileron" charset="0"/>
                <a:cs typeface="PT Sans Narrow"/>
                <a:hlinkClick r:id="rId3">
                  <a:extLst>
                    <a:ext uri="{A12FA001-AC4F-418D-AE19-62706E023703}">
                      <ahyp:hlinkClr xmlns:ahyp="http://schemas.microsoft.com/office/drawing/2018/hyperlinkcolor" val="tx"/>
                    </a:ext>
                  </a:extLst>
                </a:hlinkClick>
              </a:rPr>
              <a:t>@ntrkconnectinfo</a:t>
            </a:r>
            <a:endParaRPr lang="en-GB" sz="1600" b="1" u="sng" dirty="0">
              <a:solidFill>
                <a:schemeClr val="accent1"/>
              </a:solidFill>
              <a:ea typeface="Aileron" charset="0"/>
              <a:cs typeface="PT Sans Narrow"/>
            </a:endParaRPr>
          </a:p>
        </p:txBody>
      </p:sp>
      <p:sp>
        <p:nvSpPr>
          <p:cNvPr id="17" name="TextBox 16"/>
          <p:cNvSpPr txBox="1"/>
          <p:nvPr/>
        </p:nvSpPr>
        <p:spPr>
          <a:xfrm>
            <a:off x="2478038" y="5336166"/>
            <a:ext cx="2084815" cy="701731"/>
          </a:xfrm>
          <a:prstGeom prst="rect">
            <a:avLst/>
          </a:prstGeom>
          <a:noFill/>
        </p:spPr>
        <p:txBody>
          <a:bodyPr wrap="square" rtlCol="0">
            <a:spAutoFit/>
          </a:bodyPr>
          <a:lstStyle/>
          <a:p>
            <a:pPr algn="ctr">
              <a:lnSpc>
                <a:spcPct val="90000"/>
              </a:lnSpc>
            </a:pPr>
            <a:r>
              <a:rPr lang="en-GB" sz="1400" dirty="0">
                <a:solidFill>
                  <a:schemeClr val="accent1"/>
                </a:solidFill>
                <a:ea typeface="Aileron" charset="0"/>
                <a:cs typeface="PT Sans Narrow"/>
              </a:rPr>
              <a:t>Follow the </a:t>
            </a:r>
            <a:br>
              <a:rPr lang="en-GB" sz="1600" dirty="0">
                <a:solidFill>
                  <a:schemeClr val="accent1"/>
                </a:solidFill>
                <a:ea typeface="Aileron" charset="0"/>
                <a:cs typeface="PT Sans Narrow"/>
              </a:rPr>
            </a:br>
            <a:r>
              <a:rPr lang="en-GB" sz="1600" b="1" u="sng" dirty="0">
                <a:solidFill>
                  <a:schemeClr val="accent1"/>
                </a:solidFill>
                <a:ea typeface="Aileron" charset="0"/>
                <a:cs typeface="PT Sans Narrow"/>
                <a:hlinkClick r:id="rId4">
                  <a:extLst>
                    <a:ext uri="{A12FA001-AC4F-418D-AE19-62706E023703}">
                      <ahyp:hlinkClr xmlns:ahyp="http://schemas.microsoft.com/office/drawing/2018/hyperlinkcolor" val="tx"/>
                    </a:ext>
                  </a:extLst>
                </a:hlinkClick>
              </a:rPr>
              <a:t>NTRK CONNECT</a:t>
            </a:r>
            <a:br>
              <a:rPr lang="en-GB" sz="1600" b="1" dirty="0">
                <a:solidFill>
                  <a:schemeClr val="accent5"/>
                </a:solidFill>
                <a:ea typeface="Aileron" charset="0"/>
                <a:cs typeface="PT Sans Narrow"/>
              </a:rPr>
            </a:br>
            <a:r>
              <a:rPr lang="en-GB" sz="1400" dirty="0">
                <a:solidFill>
                  <a:schemeClr val="accent1"/>
                </a:solidFill>
                <a:ea typeface="Aileron" charset="0"/>
                <a:cs typeface="PT Sans Narrow"/>
              </a:rPr>
              <a:t>group on LinkedIn</a:t>
            </a:r>
            <a:endParaRPr lang="en-GB" sz="1600" dirty="0">
              <a:solidFill>
                <a:schemeClr val="accent1"/>
              </a:solidFill>
              <a:ea typeface="Aileron" charset="0"/>
              <a:cs typeface="PT Sans Narrow"/>
            </a:endParaRPr>
          </a:p>
        </p:txBody>
      </p:sp>
      <p:sp>
        <p:nvSpPr>
          <p:cNvPr id="18" name="TextBox 17"/>
          <p:cNvSpPr txBox="1"/>
          <p:nvPr/>
        </p:nvSpPr>
        <p:spPr>
          <a:xfrm>
            <a:off x="6255549" y="5336166"/>
            <a:ext cx="2843808" cy="729430"/>
          </a:xfrm>
          <a:prstGeom prst="rect">
            <a:avLst/>
          </a:prstGeom>
          <a:noFill/>
        </p:spPr>
        <p:txBody>
          <a:bodyPr wrap="square" rtlCol="0">
            <a:spAutoFit/>
          </a:bodyPr>
          <a:lstStyle/>
          <a:p>
            <a:pPr algn="ctr">
              <a:lnSpc>
                <a:spcPct val="90000"/>
              </a:lnSpc>
            </a:pPr>
            <a:r>
              <a:rPr lang="en-US" sz="1400" dirty="0">
                <a:solidFill>
                  <a:schemeClr val="accent1"/>
                </a:solidFill>
                <a:cs typeface="PT Sans Narrow"/>
              </a:rPr>
              <a:t>Email</a:t>
            </a:r>
            <a:br>
              <a:rPr lang="en-US" sz="1600" dirty="0">
                <a:solidFill>
                  <a:schemeClr val="accent1"/>
                </a:solidFill>
                <a:cs typeface="PT Sans Narrow"/>
              </a:rPr>
            </a:br>
            <a:r>
              <a:rPr lang="en-GB" sz="1600" b="1" dirty="0">
                <a:solidFill>
                  <a:schemeClr val="accent1"/>
                </a:solidFill>
                <a:hlinkClick r:id="rId5">
                  <a:extLst>
                    <a:ext uri="{A12FA001-AC4F-418D-AE19-62706E023703}">
                      <ahyp:hlinkClr xmlns:ahyp="http://schemas.microsoft.com/office/drawing/2018/hyperlinkcolor" val="tx"/>
                    </a:ext>
                  </a:extLst>
                </a:hlinkClick>
              </a:rPr>
              <a:t>froukje.sosef</a:t>
            </a:r>
            <a:br>
              <a:rPr lang="en-GB" sz="1600" b="1" dirty="0">
                <a:solidFill>
                  <a:schemeClr val="accent1"/>
                </a:solidFill>
                <a:hlinkClick r:id="rId5">
                  <a:extLst>
                    <a:ext uri="{A12FA001-AC4F-418D-AE19-62706E023703}">
                      <ahyp:hlinkClr xmlns:ahyp="http://schemas.microsoft.com/office/drawing/2018/hyperlinkcolor" val="tx"/>
                    </a:ext>
                  </a:extLst>
                </a:hlinkClick>
              </a:rPr>
            </a:br>
            <a:r>
              <a:rPr lang="en-GB" sz="1600" b="1" dirty="0">
                <a:solidFill>
                  <a:schemeClr val="accent1"/>
                </a:solidFill>
                <a:hlinkClick r:id="rId5">
                  <a:extLst>
                    <a:ext uri="{A12FA001-AC4F-418D-AE19-62706E023703}">
                      <ahyp:hlinkClr xmlns:ahyp="http://schemas.microsoft.com/office/drawing/2018/hyperlinkcolor" val="tx"/>
                    </a:ext>
                  </a:extLst>
                </a:hlinkClick>
              </a:rPr>
              <a:t>@cor2ed.com</a:t>
            </a:r>
            <a:endParaRPr lang="en-GB" sz="1600" b="1" dirty="0">
              <a:solidFill>
                <a:schemeClr val="accent1"/>
              </a:solidFill>
            </a:endParaRPr>
          </a:p>
        </p:txBody>
      </p:sp>
      <p:sp>
        <p:nvSpPr>
          <p:cNvPr id="19" name="TextBox 18"/>
          <p:cNvSpPr txBox="1"/>
          <p:nvPr/>
        </p:nvSpPr>
        <p:spPr>
          <a:xfrm>
            <a:off x="4490845" y="5336166"/>
            <a:ext cx="2084815" cy="757130"/>
          </a:xfrm>
          <a:prstGeom prst="rect">
            <a:avLst/>
          </a:prstGeom>
          <a:noFill/>
        </p:spPr>
        <p:txBody>
          <a:bodyPr wrap="square" rtlCol="0">
            <a:spAutoFit/>
          </a:bodyPr>
          <a:lstStyle/>
          <a:p>
            <a:pPr algn="ctr">
              <a:lnSpc>
                <a:spcPct val="90000"/>
              </a:lnSpc>
            </a:pPr>
            <a:r>
              <a:rPr lang="en-GB" sz="1400" dirty="0">
                <a:solidFill>
                  <a:schemeClr val="accent1"/>
                </a:solidFill>
                <a:ea typeface="Aileron" charset="0"/>
                <a:cs typeface="PT Sans Narrow"/>
              </a:rPr>
              <a:t>Watch us on the</a:t>
            </a:r>
            <a:br>
              <a:rPr lang="en-GB" sz="1400" dirty="0">
                <a:solidFill>
                  <a:schemeClr val="accent1"/>
                </a:solidFill>
                <a:ea typeface="Aileron" charset="0"/>
                <a:cs typeface="PT Sans Narrow"/>
              </a:rPr>
            </a:br>
            <a:r>
              <a:rPr lang="en-GB" sz="1400" dirty="0">
                <a:solidFill>
                  <a:schemeClr val="accent1"/>
                </a:solidFill>
                <a:ea typeface="Aileron" charset="0"/>
                <a:cs typeface="PT Sans Narrow"/>
              </a:rPr>
              <a:t>Vimeo Channe</a:t>
            </a:r>
            <a:r>
              <a:rPr lang="en-GB" sz="1600" dirty="0">
                <a:solidFill>
                  <a:schemeClr val="accent1"/>
                </a:solidFill>
                <a:ea typeface="Aileron" charset="0"/>
                <a:cs typeface="PT Sans Narrow"/>
              </a:rPr>
              <a:t>l</a:t>
            </a:r>
            <a:br>
              <a:rPr lang="en-GB" sz="1600" dirty="0">
                <a:solidFill>
                  <a:schemeClr val="accent1"/>
                </a:solidFill>
                <a:ea typeface="Aileron" charset="0"/>
                <a:cs typeface="PT Sans Narrow"/>
              </a:rPr>
            </a:br>
            <a:r>
              <a:rPr lang="en-GB" sz="1600" b="1" dirty="0">
                <a:solidFill>
                  <a:schemeClr val="accent1"/>
                </a:solidFill>
                <a:ea typeface="Aileron" charset="0"/>
                <a:cs typeface="PT Sans Narrow"/>
                <a:hlinkClick r:id="rId6">
                  <a:extLst>
                    <a:ext uri="{A12FA001-AC4F-418D-AE19-62706E023703}">
                      <ahyp:hlinkClr xmlns:ahyp="http://schemas.microsoft.com/office/drawing/2018/hyperlinkcolor" val="tx"/>
                    </a:ext>
                  </a:extLst>
                </a:hlinkClick>
              </a:rPr>
              <a:t>NTRK CONNECT</a:t>
            </a:r>
            <a:endParaRPr lang="en-GB" sz="1600" b="1" dirty="0">
              <a:solidFill>
                <a:schemeClr val="accent1"/>
              </a:solidFill>
              <a:ea typeface="Aileron" charset="0"/>
              <a:cs typeface="PT Sans Narrow"/>
            </a:endParaRPr>
          </a:p>
        </p:txBody>
      </p:sp>
      <p:sp>
        <p:nvSpPr>
          <p:cNvPr id="15" name="Title 8">
            <a:extLst>
              <a:ext uri="{FF2B5EF4-FFF2-40B4-BE49-F238E27FC236}">
                <a16:creationId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GB" sz="3600" cap="none" noProof="0" dirty="0">
                <a:solidFill>
                  <a:schemeClr val="accent1"/>
                </a:solidFill>
              </a:rPr>
              <a:t>REACH </a:t>
            </a:r>
            <a:r>
              <a:rPr lang="en-GB" sz="3600" cap="none" noProof="0" dirty="0"/>
              <a:t>NTRK CONNECT </a:t>
            </a:r>
            <a:r>
              <a:rPr lang="en-GB" sz="3600" cap="none" noProof="0" dirty="0">
                <a:solidFill>
                  <a:schemeClr val="accent1"/>
                </a:solidFill>
              </a:rPr>
              <a:t>VIA </a:t>
            </a:r>
            <a:br>
              <a:rPr lang="en-GB" sz="3600" cap="none" noProof="0" dirty="0">
                <a:solidFill>
                  <a:schemeClr val="accent1"/>
                </a:solidFill>
              </a:rPr>
            </a:br>
            <a:r>
              <a:rPr lang="en-GB" sz="3600" cap="none" spc="-50" noProof="0" dirty="0">
                <a:solidFill>
                  <a:schemeClr val="accent1"/>
                </a:solidFill>
              </a:rPr>
              <a:t>TWITTER, LINKEDIN, VIMEO &amp; EMAIL</a:t>
            </a:r>
            <a:br>
              <a:rPr lang="en-GB" sz="3600" cap="none" noProof="0" dirty="0">
                <a:solidFill>
                  <a:schemeClr val="accent1"/>
                </a:solidFill>
              </a:rPr>
            </a:br>
            <a:r>
              <a:rPr lang="en-GB" sz="3600" cap="none" noProof="0" dirty="0">
                <a:solidFill>
                  <a:schemeClr val="accent1"/>
                </a:solidFill>
              </a:rPr>
              <a:t>OR VISIT THE GROUP’S WEBSITE</a:t>
            </a:r>
            <a:br>
              <a:rPr lang="en-GB" sz="3600" noProof="0" dirty="0">
                <a:solidFill>
                  <a:schemeClr val="tx2"/>
                </a:solidFill>
              </a:rPr>
            </a:br>
            <a:r>
              <a:rPr lang="en-GB" sz="3600" u="sng" cap="none" noProof="0" dirty="0">
                <a:hlinkClick r:id="rId7">
                  <a:extLst>
                    <a:ext uri="{A12FA001-AC4F-418D-AE19-62706E023703}">
                      <ahyp:hlinkClr xmlns:ahyp="http://schemas.microsoft.com/office/drawing/2018/hyperlinkcolor" val="tx"/>
                    </a:ext>
                  </a:extLst>
                </a:hlinkClick>
              </a:rPr>
              <a:t>http://www.ntrkconnect.info</a:t>
            </a:r>
            <a:endParaRPr lang="en-GB" sz="3600" cap="none" noProof="0" dirty="0"/>
          </a:p>
        </p:txBody>
      </p:sp>
      <p:pic>
        <p:nvPicPr>
          <p:cNvPr id="3" name="Picture 2">
            <a:hlinkClick r:id="rId6"/>
            <a:extLst>
              <a:ext uri="{FF2B5EF4-FFF2-40B4-BE49-F238E27FC236}">
                <a16:creationId xmlns:a16="http://schemas.microsoft.com/office/drawing/2014/main" id="{E10C5C84-EC62-432B-80C7-ECCD3CBF66A7}"/>
              </a:ext>
            </a:extLst>
          </p:cNvPr>
          <p:cNvPicPr>
            <a:picLocks noChangeAspect="1"/>
          </p:cNvPicPr>
          <p:nvPr/>
        </p:nvPicPr>
        <p:blipFill>
          <a:blip r:embed="rId8"/>
          <a:stretch>
            <a:fillRect/>
          </a:stretch>
        </p:blipFill>
        <p:spPr>
          <a:xfrm>
            <a:off x="4911393" y="4050497"/>
            <a:ext cx="1259268" cy="1260000"/>
          </a:xfrm>
          <a:prstGeom prst="rect">
            <a:avLst/>
          </a:prstGeom>
        </p:spPr>
      </p:pic>
      <p:pic>
        <p:nvPicPr>
          <p:cNvPr id="5" name="Picture 4">
            <a:hlinkClick r:id="rId5"/>
            <a:extLst>
              <a:ext uri="{FF2B5EF4-FFF2-40B4-BE49-F238E27FC236}">
                <a16:creationId xmlns:a16="http://schemas.microsoft.com/office/drawing/2014/main" id="{C82D04D1-4906-42DD-907A-F5AF75FDBB47}"/>
              </a:ext>
            </a:extLst>
          </p:cNvPr>
          <p:cNvPicPr>
            <a:picLocks noChangeAspect="1"/>
          </p:cNvPicPr>
          <p:nvPr/>
        </p:nvPicPr>
        <p:blipFill>
          <a:blip r:embed="rId9"/>
          <a:stretch>
            <a:fillRect/>
          </a:stretch>
        </p:blipFill>
        <p:spPr>
          <a:xfrm>
            <a:off x="7002954" y="4050497"/>
            <a:ext cx="1259268" cy="1260000"/>
          </a:xfrm>
          <a:prstGeom prst="rect">
            <a:avLst/>
          </a:prstGeom>
        </p:spPr>
      </p:pic>
      <p:pic>
        <p:nvPicPr>
          <p:cNvPr id="7" name="Picture 6">
            <a:hlinkClick r:id="rId4"/>
            <a:extLst>
              <a:ext uri="{FF2B5EF4-FFF2-40B4-BE49-F238E27FC236}">
                <a16:creationId xmlns:a16="http://schemas.microsoft.com/office/drawing/2014/main" id="{318C0DBA-C408-4E45-A02E-87489D4F89A0}"/>
              </a:ext>
            </a:extLst>
          </p:cNvPr>
          <p:cNvPicPr>
            <a:picLocks noChangeAspect="1"/>
          </p:cNvPicPr>
          <p:nvPr/>
        </p:nvPicPr>
        <p:blipFill>
          <a:blip r:embed="rId10"/>
          <a:stretch>
            <a:fillRect/>
          </a:stretch>
        </p:blipFill>
        <p:spPr>
          <a:xfrm>
            <a:off x="2841847" y="4050497"/>
            <a:ext cx="1259268" cy="1260000"/>
          </a:xfrm>
          <a:prstGeom prst="rect">
            <a:avLst/>
          </a:prstGeom>
        </p:spPr>
      </p:pic>
      <p:pic>
        <p:nvPicPr>
          <p:cNvPr id="9" name="Picture 8">
            <a:hlinkClick r:id="rId3"/>
            <a:extLst>
              <a:ext uri="{FF2B5EF4-FFF2-40B4-BE49-F238E27FC236}">
                <a16:creationId xmlns:a16="http://schemas.microsoft.com/office/drawing/2014/main" id="{D6A72BC0-F82A-42A8-A07E-FEF293DC6029}"/>
              </a:ext>
            </a:extLst>
          </p:cNvPr>
          <p:cNvPicPr>
            <a:picLocks noChangeAspect="1"/>
          </p:cNvPicPr>
          <p:nvPr/>
        </p:nvPicPr>
        <p:blipFill>
          <a:blip r:embed="rId11"/>
          <a:stretch>
            <a:fillRect/>
          </a:stretch>
        </p:blipFill>
        <p:spPr>
          <a:xfrm>
            <a:off x="772302" y="4050497"/>
            <a:ext cx="1259268" cy="1260000"/>
          </a:xfrm>
          <a:prstGeom prst="rect">
            <a:avLst/>
          </a:prstGeom>
        </p:spPr>
      </p:pic>
      <p:sp>
        <p:nvSpPr>
          <p:cNvPr id="2" name="Slide Number Placeholder 1"/>
          <p:cNvSpPr>
            <a:spLocks noGrp="1"/>
          </p:cNvSpPr>
          <p:nvPr>
            <p:ph type="sldNum" sz="quarter" idx="4"/>
          </p:nvPr>
        </p:nvSpPr>
        <p:spPr/>
        <p:txBody>
          <a:bodyPr/>
          <a:lstStyle/>
          <a:p>
            <a:fld id="{FCE43C0F-8A7B-3A4B-9DB5-B3472E36E833}" type="slidenum">
              <a:rPr lang="en-GB" smtClean="0"/>
              <a:pPr/>
              <a:t>14</a:t>
            </a:fld>
            <a:endParaRPr lang="en-GB" dirty="0"/>
          </a:p>
        </p:txBody>
      </p:sp>
    </p:spTree>
    <p:extLst>
      <p:ext uri="{BB962C8B-B14F-4D97-AF65-F5344CB8AC3E}">
        <p14:creationId xmlns:p14="http://schemas.microsoft.com/office/powerpoint/2010/main" val="1468450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DFC1-14C9-46EB-AAE1-4ED58FD77AA7}"/>
              </a:ext>
            </a:extLst>
          </p:cNvPr>
          <p:cNvSpPr>
            <a:spLocks noGrp="1"/>
          </p:cNvSpPr>
          <p:nvPr>
            <p:ph type="title"/>
          </p:nvPr>
        </p:nvSpPr>
        <p:spPr/>
        <p:txBody>
          <a:bodyPr/>
          <a:lstStyle/>
          <a:p>
            <a:r>
              <a:rPr lang="en-GB" noProof="0" dirty="0"/>
              <a:t>Publication snapshot #2</a:t>
            </a:r>
            <a:br>
              <a:rPr lang="en-GB" noProof="0" dirty="0"/>
            </a:br>
            <a:br>
              <a:rPr lang="en-GB" noProof="0" dirty="0"/>
            </a:br>
            <a:r>
              <a:rPr lang="en-GB" sz="3200" cap="none" noProof="0" dirty="0" err="1"/>
              <a:t>Prof.</a:t>
            </a:r>
            <a:r>
              <a:rPr lang="en-GB" sz="3200" cap="none" noProof="0" dirty="0"/>
              <a:t> </a:t>
            </a:r>
            <a:r>
              <a:rPr lang="en-GB" sz="3200" cap="none" dirty="0"/>
              <a:t>Fernando López-Ríos</a:t>
            </a:r>
            <a:br>
              <a:rPr lang="en-GB" sz="3200" cap="none" noProof="0" dirty="0"/>
            </a:br>
            <a:r>
              <a:rPr lang="en-GB" sz="2000" cap="none" noProof="0" dirty="0"/>
              <a:t>Pathology-Targeted </a:t>
            </a:r>
            <a:r>
              <a:rPr lang="en-GB" sz="2000" cap="none" dirty="0"/>
              <a:t>T</a:t>
            </a:r>
            <a:r>
              <a:rPr lang="en-GB" sz="2000" cap="none" noProof="0" dirty="0" err="1"/>
              <a:t>herapies</a:t>
            </a:r>
            <a:r>
              <a:rPr lang="en-GB" sz="2000" cap="none" noProof="0" dirty="0"/>
              <a:t> Laboratory, HM </a:t>
            </a:r>
            <a:r>
              <a:rPr lang="en-GB" sz="2000" cap="none" noProof="0" dirty="0" err="1"/>
              <a:t>Hospitales</a:t>
            </a:r>
            <a:r>
              <a:rPr lang="en-GB" sz="2000" cap="none" noProof="0" dirty="0"/>
              <a:t>,</a:t>
            </a:r>
            <a:br>
              <a:rPr lang="en-GB" sz="2000" cap="none" noProof="0" dirty="0"/>
            </a:br>
            <a:r>
              <a:rPr lang="en-GB" sz="2000" cap="none" dirty="0"/>
              <a:t>Madrid, Spain</a:t>
            </a:r>
            <a:endParaRPr lang="en-GB" sz="2000" cap="none" noProof="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284903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p:txBody>
          <a:bodyPr/>
          <a:lstStyle/>
          <a:p>
            <a:pPr marL="0" indent="0">
              <a:buNone/>
            </a:pPr>
            <a:r>
              <a:rPr lang="en-GB" b="1" noProof="0" dirty="0"/>
              <a:t>Please note: </a:t>
            </a:r>
          </a:p>
          <a:p>
            <a:pPr marL="0" indent="0" algn="just">
              <a:buNone/>
            </a:pPr>
            <a:r>
              <a:rPr lang="en-GB" noProof="0" dirty="0"/>
              <a:t>Views expressed within this presentation are the personal opinions of the author.  They do not necessarily represent the views of the author’s academic institution or the rest of NTRK Connect group.</a:t>
            </a:r>
          </a:p>
          <a:p>
            <a:pPr marL="0" indent="0" algn="just">
              <a:buNone/>
            </a:pPr>
            <a:r>
              <a:rPr lang="en-GB" noProof="0" dirty="0"/>
              <a:t>This content is supported by an Independent Educational Grant from Bayer.</a:t>
            </a:r>
            <a:r>
              <a:rPr lang="en-GB" i="1" noProof="0" dirty="0"/>
              <a:t> </a:t>
            </a:r>
            <a:endParaRPr lang="en-GB" noProof="0" dirty="0"/>
          </a:p>
          <a:p>
            <a:pPr marL="0" indent="0" algn="just">
              <a:buNone/>
            </a:pPr>
            <a:endParaRPr lang="en-GB" noProof="0" dirty="0"/>
          </a:p>
          <a:p>
            <a:pPr marL="0" indent="0" algn="just">
              <a:buNone/>
            </a:pPr>
            <a:r>
              <a:rPr lang="en-GB" b="1" noProof="0" dirty="0"/>
              <a:t>Disclosures:</a:t>
            </a:r>
          </a:p>
          <a:p>
            <a:pPr marL="0" indent="0" algn="just">
              <a:buNone/>
            </a:pPr>
            <a:r>
              <a:rPr lang="en-GB" noProof="0" dirty="0" err="1"/>
              <a:t>Prof.</a:t>
            </a:r>
            <a:r>
              <a:rPr lang="en-GB" noProof="0" dirty="0"/>
              <a:t> </a:t>
            </a:r>
            <a:r>
              <a:rPr lang="en-GB" dirty="0"/>
              <a:t>Fernando </a:t>
            </a:r>
            <a:r>
              <a:rPr lang="en-GB" dirty="0" err="1"/>
              <a:t>López</a:t>
            </a:r>
            <a:r>
              <a:rPr lang="en-GB" dirty="0"/>
              <a:t>-Ríos</a:t>
            </a:r>
            <a:r>
              <a:rPr lang="en-GB" noProof="0" dirty="0"/>
              <a:t> has received honoraria from the following: Astra Zeneca, Bayer, BMS, Lilly, MSD, Pfizer, Roche</a:t>
            </a:r>
            <a:r>
              <a:rPr lang="en-GB" dirty="0"/>
              <a:t> and </a:t>
            </a:r>
            <a:r>
              <a:rPr lang="en-GB" dirty="0" err="1"/>
              <a:t>Thermo</a:t>
            </a:r>
            <a:r>
              <a:rPr lang="en-GB" dirty="0"/>
              <a:t> Fisher.</a:t>
            </a:r>
            <a:endParaRPr lang="en-GB" noProof="0" dirty="0"/>
          </a:p>
          <a:p>
            <a:pPr marL="0" indent="0">
              <a:buNone/>
            </a:pPr>
            <a:endParaRPr lang="en-GB" noProof="0"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noProof="0" dirty="0"/>
              <a:t>Disclaimer</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3</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p:txBody>
          <a:bodyPr/>
          <a:lstStyle/>
          <a:p>
            <a:endParaRPr lang="en-US" dirty="0"/>
          </a:p>
        </p:txBody>
      </p:sp>
    </p:spTree>
    <p:extLst>
      <p:ext uri="{BB962C8B-B14F-4D97-AF65-F5344CB8AC3E}">
        <p14:creationId xmlns:p14="http://schemas.microsoft.com/office/powerpoint/2010/main" val="3775596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noProof="0" dirty="0"/>
              <a:t>Identifying patients with </a:t>
            </a:r>
            <a:r>
              <a:rPr lang="en-GB" i="1" noProof="0" dirty="0"/>
              <a:t>NTRK</a:t>
            </a:r>
            <a:r>
              <a:rPr lang="en-GB" noProof="0" dirty="0"/>
              <a:t> fusion cancer</a:t>
            </a:r>
          </a:p>
        </p:txBody>
      </p:sp>
      <p:sp>
        <p:nvSpPr>
          <p:cNvPr id="3" name="Subtitle 2"/>
          <p:cNvSpPr>
            <a:spLocks noGrp="1"/>
          </p:cNvSpPr>
          <p:nvPr>
            <p:ph type="subTitle" idx="1"/>
          </p:nvPr>
        </p:nvSpPr>
        <p:spPr>
          <a:xfrm>
            <a:off x="179512" y="4653136"/>
            <a:ext cx="8712968" cy="697340"/>
          </a:xfrm>
        </p:spPr>
        <p:txBody>
          <a:bodyPr>
            <a:normAutofit/>
          </a:bodyPr>
          <a:lstStyle/>
          <a:p>
            <a:r>
              <a:rPr lang="en-GB" sz="2800" noProof="0" dirty="0"/>
              <a:t>Solomon JP, et al. Ann. Oncol. 2019;30(Suppl_8):viii16-viii22</a:t>
            </a:r>
          </a:p>
        </p:txBody>
      </p:sp>
      <p:sp>
        <p:nvSpPr>
          <p:cNvPr id="4" name="Slide Number Placeholder 3"/>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17497994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 coins arrondis 18">
            <a:extLst>
              <a:ext uri="{FF2B5EF4-FFF2-40B4-BE49-F238E27FC236}">
                <a16:creationId xmlns:a16="http://schemas.microsoft.com/office/drawing/2014/main" id="{D845C293-7946-9846-92D1-237D3F6CB818}"/>
              </a:ext>
            </a:extLst>
          </p:cNvPr>
          <p:cNvSpPr/>
          <p:nvPr/>
        </p:nvSpPr>
        <p:spPr>
          <a:xfrm>
            <a:off x="4710924" y="4821221"/>
            <a:ext cx="3927285" cy="1222932"/>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noProof="0" dirty="0"/>
              <a:t>Background</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5</a:t>
            </a:fld>
            <a:endParaRPr lang="en-GB" dirty="0"/>
          </a:p>
        </p:txBody>
      </p:sp>
      <p:sp>
        <p:nvSpPr>
          <p:cNvPr id="9" name="Content Placeholder 1">
            <a:extLst>
              <a:ext uri="{FF2B5EF4-FFF2-40B4-BE49-F238E27FC236}">
                <a16:creationId xmlns:a16="http://schemas.microsoft.com/office/drawing/2014/main" id="{0698B624-1691-2340-B610-8796D978433B}"/>
              </a:ext>
            </a:extLst>
          </p:cNvPr>
          <p:cNvSpPr>
            <a:spLocks noGrp="1"/>
          </p:cNvSpPr>
          <p:nvPr>
            <p:ph sz="quarter" idx="12"/>
          </p:nvPr>
        </p:nvSpPr>
        <p:spPr>
          <a:xfrm>
            <a:off x="4739555" y="1504902"/>
            <a:ext cx="3947246" cy="4399786"/>
          </a:xfrm>
        </p:spPr>
        <p:txBody>
          <a:bodyPr/>
          <a:lstStyle/>
          <a:p>
            <a:pPr>
              <a:spcBef>
                <a:spcPts val="3600"/>
              </a:spcBef>
              <a:buClr>
                <a:srgbClr val="7030A0"/>
              </a:buClr>
            </a:pPr>
            <a:r>
              <a:rPr lang="en-GB" sz="1800" b="1" dirty="0">
                <a:solidFill>
                  <a:srgbClr val="7030A0"/>
                </a:solidFill>
              </a:rPr>
              <a:t>Two TRK inhibitors </a:t>
            </a:r>
            <a:r>
              <a:rPr lang="en-GB" sz="1800" dirty="0"/>
              <a:t>are currently </a:t>
            </a:r>
            <a:r>
              <a:rPr lang="en-GB" sz="1800" b="1" dirty="0">
                <a:solidFill>
                  <a:srgbClr val="7030A0"/>
                </a:solidFill>
              </a:rPr>
              <a:t>approved</a:t>
            </a:r>
            <a:r>
              <a:rPr lang="en-GB" sz="1800" dirty="0"/>
              <a:t> for use in clinical practice: </a:t>
            </a:r>
            <a:r>
              <a:rPr lang="en-GB" sz="1800" b="1" dirty="0">
                <a:solidFill>
                  <a:srgbClr val="7030A0"/>
                </a:solidFill>
              </a:rPr>
              <a:t>Larotrectinib </a:t>
            </a:r>
            <a:r>
              <a:rPr lang="en-GB" sz="1800" dirty="0"/>
              <a:t>approved on November 2018 and </a:t>
            </a:r>
            <a:r>
              <a:rPr lang="en-GB" sz="1800" b="1" dirty="0" err="1">
                <a:solidFill>
                  <a:srgbClr val="7030A0"/>
                </a:solidFill>
              </a:rPr>
              <a:t>entrectinib</a:t>
            </a:r>
            <a:r>
              <a:rPr lang="en-GB" sz="1800" dirty="0"/>
              <a:t> on August 2019 in the US* </a:t>
            </a:r>
          </a:p>
          <a:p>
            <a:pPr>
              <a:spcBef>
                <a:spcPts val="3600"/>
              </a:spcBef>
              <a:buClr>
                <a:srgbClr val="7030A0"/>
              </a:buClr>
            </a:pPr>
            <a:r>
              <a:rPr lang="en-GB" sz="1800" dirty="0"/>
              <a:t>Approvals of both products are based on </a:t>
            </a:r>
            <a:r>
              <a:rPr lang="en-GB" sz="1800" b="1" dirty="0">
                <a:solidFill>
                  <a:srgbClr val="7030A0"/>
                </a:solidFill>
              </a:rPr>
              <a:t>efficacy</a:t>
            </a:r>
            <a:r>
              <a:rPr lang="en-GB" sz="1800" dirty="0"/>
              <a:t> and a </a:t>
            </a:r>
            <a:r>
              <a:rPr lang="en-GB" sz="1800" b="1" dirty="0">
                <a:solidFill>
                  <a:srgbClr val="7030A0"/>
                </a:solidFill>
              </a:rPr>
              <a:t>manageable safety profile </a:t>
            </a:r>
            <a:r>
              <a:rPr lang="en-GB" sz="1800" dirty="0"/>
              <a:t>in patients with TRK fusion-positive solid tumours</a:t>
            </a:r>
            <a:r>
              <a:rPr lang="en-GB" sz="1800" baseline="30000" dirty="0"/>
              <a:t>2</a:t>
            </a:r>
            <a:r>
              <a:rPr lang="en-GB" sz="1800" noProof="0" dirty="0">
                <a:sym typeface="Wingdings" pitchFamily="2" charset="2"/>
              </a:rPr>
              <a:t>.</a:t>
            </a:r>
          </a:p>
          <a:p>
            <a:pPr>
              <a:spcBef>
                <a:spcPts val="3600"/>
              </a:spcBef>
              <a:buClr>
                <a:srgbClr val="7030A0"/>
              </a:buClr>
              <a:buFont typeface="Wingdings" pitchFamily="2" charset="2"/>
              <a:buChar char="à"/>
            </a:pPr>
            <a:r>
              <a:rPr lang="en-GB" sz="1800" b="1" dirty="0">
                <a:solidFill>
                  <a:srgbClr val="7030A0"/>
                </a:solidFill>
                <a:sym typeface="Wingdings" pitchFamily="2" charset="2"/>
              </a:rPr>
              <a:t>require accurate identification of patients with TRK fusion-positive tumours </a:t>
            </a:r>
            <a:r>
              <a:rPr lang="en-GB" sz="1800" noProof="0" dirty="0">
                <a:sym typeface="Wingdings" pitchFamily="2" charset="2"/>
              </a:rPr>
              <a:t>who could benefit from this targeted therapy</a:t>
            </a:r>
            <a:endParaRPr lang="en-GB" sz="1800" noProof="0" dirty="0"/>
          </a:p>
        </p:txBody>
      </p:sp>
      <p:sp>
        <p:nvSpPr>
          <p:cNvPr id="8" name="Content Placeholder 7">
            <a:extLst>
              <a:ext uri="{FF2B5EF4-FFF2-40B4-BE49-F238E27FC236}">
                <a16:creationId xmlns:a16="http://schemas.microsoft.com/office/drawing/2014/main" id="{3F6E0A95-5CBF-4869-BB8D-676A2DCA139E}"/>
              </a:ext>
            </a:extLst>
          </p:cNvPr>
          <p:cNvSpPr>
            <a:spLocks noGrp="1"/>
          </p:cNvSpPr>
          <p:nvPr>
            <p:ph sz="quarter" idx="15"/>
          </p:nvPr>
        </p:nvSpPr>
        <p:spPr>
          <a:xfrm>
            <a:off x="465138" y="6050118"/>
            <a:ext cx="8067302" cy="807285"/>
          </a:xfrm>
        </p:spPr>
        <p:txBody>
          <a:bodyPr/>
          <a:lstStyle/>
          <a:p>
            <a:pPr>
              <a:spcBef>
                <a:spcPts val="0"/>
              </a:spcBef>
            </a:pPr>
            <a:r>
              <a:rPr lang="en-GB" sz="1100" dirty="0"/>
              <a:t>NTRK, neurotrophic tyrosine receptor kinase; TRK, tropomyosin receptor kinase</a:t>
            </a:r>
          </a:p>
          <a:p>
            <a:pPr>
              <a:spcBef>
                <a:spcPts val="0"/>
              </a:spcBef>
            </a:pPr>
            <a:r>
              <a:rPr lang="en-GB" sz="1100" dirty="0"/>
              <a:t>*: Larotrectinib is also approved in Canada, Brazil, European Union, Hong-Kong, Saudi Arabia and Israel; </a:t>
            </a:r>
            <a:r>
              <a:rPr lang="en-GB" sz="1100" dirty="0" err="1"/>
              <a:t>Entrectinib</a:t>
            </a:r>
            <a:r>
              <a:rPr lang="en-GB" sz="1100" dirty="0"/>
              <a:t> is also approved in Japan</a:t>
            </a:r>
          </a:p>
          <a:p>
            <a:pPr>
              <a:spcBef>
                <a:spcPts val="0"/>
              </a:spcBef>
            </a:pPr>
            <a:r>
              <a:rPr lang="en-GB" sz="1100" baseline="30000" dirty="0"/>
              <a:t>1</a:t>
            </a:r>
            <a:r>
              <a:rPr lang="en-GB" sz="1100" dirty="0"/>
              <a:t>: </a:t>
            </a:r>
            <a:r>
              <a:rPr lang="fr-CH" sz="1100" dirty="0" err="1"/>
              <a:t>Hsiao</a:t>
            </a:r>
            <a:r>
              <a:rPr lang="fr-CH" sz="1100" dirty="0"/>
              <a:t> SJ, et al. J Mol Diagn. 2019;21(4):553-571</a:t>
            </a:r>
            <a:endParaRPr lang="en-GB" sz="1100" dirty="0"/>
          </a:p>
          <a:p>
            <a:pPr>
              <a:spcBef>
                <a:spcPts val="0"/>
              </a:spcBef>
            </a:pPr>
            <a:r>
              <a:rPr lang="en-GB" sz="1100" baseline="30000" dirty="0"/>
              <a:t>2</a:t>
            </a:r>
            <a:r>
              <a:rPr lang="en-GB" sz="1100" dirty="0"/>
              <a:t>: Refer to Snapshot #1 click </a:t>
            </a:r>
            <a:r>
              <a:rPr lang="en-GB" sz="1100" dirty="0">
                <a:hlinkClick r:id="rId2"/>
              </a:rPr>
              <a:t>here </a:t>
            </a:r>
            <a:r>
              <a:rPr lang="en-GB" sz="1100" dirty="0"/>
              <a:t>for more information or visit </a:t>
            </a:r>
            <a:r>
              <a:rPr lang="en-GB" sz="1100" dirty="0" err="1"/>
              <a:t>ntrkconnect.info</a:t>
            </a:r>
            <a:endParaRPr lang="en-GB" sz="1100" dirty="0"/>
          </a:p>
        </p:txBody>
      </p:sp>
      <p:pic>
        <p:nvPicPr>
          <p:cNvPr id="14" name="Picture 16" descr="A picture containing clock&#10;&#10;Description automatically generated">
            <a:extLst>
              <a:ext uri="{FF2B5EF4-FFF2-40B4-BE49-F238E27FC236}">
                <a16:creationId xmlns:a16="http://schemas.microsoft.com/office/drawing/2014/main" id="{7FA8EF6D-592C-DA46-A610-339F2B782C94}"/>
              </a:ext>
            </a:extLst>
          </p:cNvPr>
          <p:cNvPicPr>
            <a:picLocks noChangeAspect="1"/>
          </p:cNvPicPr>
          <p:nvPr/>
        </p:nvPicPr>
        <p:blipFill rotWithShape="1">
          <a:blip r:embed="rId3"/>
          <a:srcRect t="14301" b="18794"/>
          <a:stretch/>
        </p:blipFill>
        <p:spPr>
          <a:xfrm>
            <a:off x="480886" y="1516814"/>
            <a:ext cx="3466041" cy="808860"/>
          </a:xfrm>
          <a:prstGeom prst="rect">
            <a:avLst/>
          </a:prstGeom>
        </p:spPr>
      </p:pic>
      <p:sp>
        <p:nvSpPr>
          <p:cNvPr id="15" name="Rectangle 14">
            <a:extLst>
              <a:ext uri="{FF2B5EF4-FFF2-40B4-BE49-F238E27FC236}">
                <a16:creationId xmlns:a16="http://schemas.microsoft.com/office/drawing/2014/main" id="{1E33B522-FA08-8F44-9A8A-5EA380FCB6A0}"/>
              </a:ext>
            </a:extLst>
          </p:cNvPr>
          <p:cNvSpPr/>
          <p:nvPr/>
        </p:nvSpPr>
        <p:spPr>
          <a:xfrm>
            <a:off x="490586" y="1055591"/>
            <a:ext cx="2829696" cy="523220"/>
          </a:xfrm>
          <a:prstGeom prst="rect">
            <a:avLst/>
          </a:prstGeom>
        </p:spPr>
        <p:txBody>
          <a:bodyPr wrap="square">
            <a:spAutoFit/>
          </a:bodyPr>
          <a:lstStyle/>
          <a:p>
            <a:r>
              <a:rPr lang="en-GB" sz="2800" b="1" i="1" dirty="0">
                <a:solidFill>
                  <a:schemeClr val="accent1"/>
                </a:solidFill>
              </a:rPr>
              <a:t>NTRK</a:t>
            </a:r>
            <a:r>
              <a:rPr lang="en-GB" sz="2800" b="1" dirty="0">
                <a:solidFill>
                  <a:schemeClr val="accent1"/>
                </a:solidFill>
              </a:rPr>
              <a:t> gene fusion</a:t>
            </a:r>
          </a:p>
        </p:txBody>
      </p:sp>
      <p:sp>
        <p:nvSpPr>
          <p:cNvPr id="16" name="Rectangle 15">
            <a:extLst>
              <a:ext uri="{FF2B5EF4-FFF2-40B4-BE49-F238E27FC236}">
                <a16:creationId xmlns:a16="http://schemas.microsoft.com/office/drawing/2014/main" id="{0BA7AF44-E1F2-4A49-8F90-4ABE9762AE37}"/>
              </a:ext>
            </a:extLst>
          </p:cNvPr>
          <p:cNvSpPr/>
          <p:nvPr/>
        </p:nvSpPr>
        <p:spPr>
          <a:xfrm>
            <a:off x="694891" y="2272450"/>
            <a:ext cx="1516192" cy="584775"/>
          </a:xfrm>
          <a:prstGeom prst="rect">
            <a:avLst/>
          </a:prstGeom>
        </p:spPr>
        <p:txBody>
          <a:bodyPr wrap="square">
            <a:spAutoFit/>
          </a:bodyPr>
          <a:lstStyle/>
          <a:p>
            <a:r>
              <a:rPr lang="en-GB" sz="1600" dirty="0">
                <a:solidFill>
                  <a:schemeClr val="tx2"/>
                </a:solidFill>
              </a:rPr>
              <a:t>5’ upstream gene partner</a:t>
            </a:r>
          </a:p>
        </p:txBody>
      </p:sp>
      <p:sp>
        <p:nvSpPr>
          <p:cNvPr id="17" name="Rectangle 16">
            <a:extLst>
              <a:ext uri="{FF2B5EF4-FFF2-40B4-BE49-F238E27FC236}">
                <a16:creationId xmlns:a16="http://schemas.microsoft.com/office/drawing/2014/main" id="{A174B329-9A35-D840-B436-3BF97178F0FC}"/>
              </a:ext>
            </a:extLst>
          </p:cNvPr>
          <p:cNvSpPr/>
          <p:nvPr/>
        </p:nvSpPr>
        <p:spPr>
          <a:xfrm>
            <a:off x="2280973" y="2272450"/>
            <a:ext cx="1844618" cy="584775"/>
          </a:xfrm>
          <a:prstGeom prst="rect">
            <a:avLst/>
          </a:prstGeom>
        </p:spPr>
        <p:txBody>
          <a:bodyPr wrap="square">
            <a:spAutoFit/>
          </a:bodyPr>
          <a:lstStyle/>
          <a:p>
            <a:r>
              <a:rPr lang="en-GB" sz="1600" dirty="0">
                <a:solidFill>
                  <a:schemeClr val="accent2"/>
                </a:solidFill>
              </a:rPr>
              <a:t>3’ </a:t>
            </a:r>
            <a:r>
              <a:rPr lang="en-GB" sz="1600" i="1" dirty="0">
                <a:solidFill>
                  <a:schemeClr val="accent2"/>
                </a:solidFill>
              </a:rPr>
              <a:t>NTRK1</a:t>
            </a:r>
            <a:r>
              <a:rPr lang="en-GB" sz="1600" dirty="0">
                <a:solidFill>
                  <a:schemeClr val="accent2"/>
                </a:solidFill>
              </a:rPr>
              <a:t>, </a:t>
            </a:r>
            <a:r>
              <a:rPr lang="en-GB" sz="1600" i="1" dirty="0">
                <a:solidFill>
                  <a:schemeClr val="accent2"/>
                </a:solidFill>
              </a:rPr>
              <a:t>NTRK2</a:t>
            </a:r>
            <a:r>
              <a:rPr lang="en-GB" sz="1600" dirty="0">
                <a:solidFill>
                  <a:schemeClr val="accent2"/>
                </a:solidFill>
              </a:rPr>
              <a:t> or </a:t>
            </a:r>
            <a:r>
              <a:rPr lang="en-GB" sz="1600" i="1" dirty="0">
                <a:solidFill>
                  <a:schemeClr val="accent2"/>
                </a:solidFill>
              </a:rPr>
              <a:t>NTRK3</a:t>
            </a:r>
          </a:p>
        </p:txBody>
      </p:sp>
      <p:sp>
        <p:nvSpPr>
          <p:cNvPr id="2" name="Rectangle 1">
            <a:extLst>
              <a:ext uri="{FF2B5EF4-FFF2-40B4-BE49-F238E27FC236}">
                <a16:creationId xmlns:a16="http://schemas.microsoft.com/office/drawing/2014/main" id="{C1A1DC42-A48D-874F-9184-BBD771F41359}"/>
              </a:ext>
            </a:extLst>
          </p:cNvPr>
          <p:cNvSpPr/>
          <p:nvPr/>
        </p:nvSpPr>
        <p:spPr>
          <a:xfrm>
            <a:off x="196402" y="2922033"/>
            <a:ext cx="4463156" cy="3046988"/>
          </a:xfrm>
          <a:prstGeom prst="rect">
            <a:avLst/>
          </a:prstGeom>
        </p:spPr>
        <p:txBody>
          <a:bodyPr wrap="square">
            <a:spAutoFit/>
          </a:bodyPr>
          <a:lstStyle/>
          <a:p>
            <a:pPr algn="ctr"/>
            <a:r>
              <a:rPr lang="fr-CH" sz="1600" spc="-50" dirty="0" err="1">
                <a:solidFill>
                  <a:srgbClr val="5D8298"/>
                </a:solidFill>
                <a:latin typeface="+mj-lt"/>
              </a:rPr>
              <a:t>Some</a:t>
            </a:r>
            <a:r>
              <a:rPr lang="fr-CH" sz="1600" spc="-50" dirty="0">
                <a:solidFill>
                  <a:srgbClr val="5D8298"/>
                </a:solidFill>
                <a:latin typeface="+mj-lt"/>
              </a:rPr>
              <a:t> </a:t>
            </a:r>
            <a:r>
              <a:rPr lang="fr-CH" sz="1600" spc="-50" dirty="0" err="1">
                <a:solidFill>
                  <a:srgbClr val="5D8298"/>
                </a:solidFill>
                <a:latin typeface="+mj-lt"/>
              </a:rPr>
              <a:t>identified</a:t>
            </a:r>
            <a:r>
              <a:rPr lang="fr-CH" sz="1600" spc="-50" dirty="0">
                <a:solidFill>
                  <a:srgbClr val="5D8298"/>
                </a:solidFill>
                <a:latin typeface="+mj-lt"/>
              </a:rPr>
              <a:t> </a:t>
            </a:r>
            <a:r>
              <a:rPr lang="fr-CH" sz="1600" i="1" spc="-50" dirty="0">
                <a:solidFill>
                  <a:srgbClr val="5D8298"/>
                </a:solidFill>
                <a:latin typeface="+mj-lt"/>
              </a:rPr>
              <a:t>NTRK</a:t>
            </a:r>
            <a:r>
              <a:rPr lang="fr-CH" sz="1600" spc="-50" dirty="0">
                <a:solidFill>
                  <a:srgbClr val="5D8298"/>
                </a:solidFill>
                <a:latin typeface="+mj-lt"/>
              </a:rPr>
              <a:t> </a:t>
            </a:r>
            <a:r>
              <a:rPr lang="fr-CH" sz="1600" spc="-50" dirty="0" err="1">
                <a:solidFill>
                  <a:srgbClr val="5D8298"/>
                </a:solidFill>
                <a:latin typeface="+mj-lt"/>
              </a:rPr>
              <a:t>gene</a:t>
            </a:r>
            <a:r>
              <a:rPr lang="fr-CH" sz="1600" spc="-50" dirty="0">
                <a:solidFill>
                  <a:srgbClr val="5D8298"/>
                </a:solidFill>
                <a:latin typeface="+mj-lt"/>
              </a:rPr>
              <a:t> fusions in </a:t>
            </a:r>
            <a:r>
              <a:rPr lang="fr-CH" sz="1600" spc="-50" dirty="0" err="1">
                <a:solidFill>
                  <a:srgbClr val="5D8298"/>
                </a:solidFill>
                <a:latin typeface="+mj-lt"/>
              </a:rPr>
              <a:t>human</a:t>
            </a:r>
            <a:r>
              <a:rPr lang="fr-CH" sz="1600" spc="-50" dirty="0">
                <a:solidFill>
                  <a:srgbClr val="5D8298"/>
                </a:solidFill>
                <a:latin typeface="+mj-lt"/>
              </a:rPr>
              <a:t> tumours</a:t>
            </a:r>
            <a:r>
              <a:rPr lang="fr-CH" sz="1600" spc="-50" baseline="30000" dirty="0">
                <a:solidFill>
                  <a:srgbClr val="5D8298"/>
                </a:solidFill>
                <a:latin typeface="+mj-lt"/>
              </a:rPr>
              <a:t>1</a:t>
            </a:r>
          </a:p>
          <a:p>
            <a:r>
              <a:rPr lang="fr-CH" sz="1600" dirty="0">
                <a:solidFill>
                  <a:srgbClr val="5D8298"/>
                </a:solidFill>
                <a:latin typeface="+mj-lt"/>
              </a:rPr>
              <a:t>		</a:t>
            </a:r>
            <a:r>
              <a:rPr lang="fr-CH" sz="1600" i="1" dirty="0">
                <a:solidFill>
                  <a:srgbClr val="5D8298"/>
                </a:solidFill>
                <a:latin typeface="+mj-lt"/>
              </a:rPr>
              <a:t>CD74		</a:t>
            </a:r>
            <a:r>
              <a:rPr lang="fr-CH" sz="1600" b="1" i="1" dirty="0">
                <a:solidFill>
                  <a:srgbClr val="5D8298"/>
                </a:solidFill>
                <a:latin typeface="+mj-lt"/>
              </a:rPr>
              <a:t>--</a:t>
            </a:r>
            <a:r>
              <a:rPr lang="fr-CH" sz="1600" b="1" i="1" dirty="0">
                <a:solidFill>
                  <a:schemeClr val="accent2"/>
                </a:solidFill>
                <a:latin typeface="+mj-lt"/>
              </a:rPr>
              <a:t>-</a:t>
            </a:r>
            <a:r>
              <a:rPr lang="fr-CH" sz="1600" i="1" dirty="0">
                <a:solidFill>
                  <a:srgbClr val="5D8298"/>
                </a:solidFill>
                <a:latin typeface="+mj-lt"/>
              </a:rPr>
              <a:t>	</a:t>
            </a:r>
            <a:r>
              <a:rPr lang="fr-CH" sz="1600" i="1" dirty="0">
                <a:solidFill>
                  <a:schemeClr val="accent2"/>
                </a:solidFill>
                <a:latin typeface="+mj-lt"/>
              </a:rPr>
              <a:t>NTRK1</a:t>
            </a:r>
          </a:p>
          <a:p>
            <a:r>
              <a:rPr lang="fr-CH" sz="1600" i="1" dirty="0">
                <a:solidFill>
                  <a:srgbClr val="5D8298"/>
                </a:solidFill>
                <a:latin typeface="+mj-lt"/>
              </a:rPr>
              <a:t>		LMNA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NTRK1</a:t>
            </a:r>
          </a:p>
          <a:p>
            <a:r>
              <a:rPr lang="fr-CH" sz="1600" i="1" dirty="0">
                <a:solidFill>
                  <a:srgbClr val="5D8298"/>
                </a:solidFill>
                <a:latin typeface="+mj-lt"/>
              </a:rPr>
              <a:t>		MPRIP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NTRK1</a:t>
            </a:r>
          </a:p>
          <a:p>
            <a:r>
              <a:rPr lang="fr-CH" sz="1600" i="1" dirty="0">
                <a:solidFill>
                  <a:srgbClr val="5D8298"/>
                </a:solidFill>
                <a:latin typeface="+mj-lt"/>
              </a:rPr>
              <a:t>		TPM3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NTRK1</a:t>
            </a:r>
          </a:p>
          <a:p>
            <a:r>
              <a:rPr lang="fr-CH" sz="1600" i="1" dirty="0">
                <a:solidFill>
                  <a:srgbClr val="5D8298"/>
                </a:solidFill>
                <a:latin typeface="+mj-lt"/>
              </a:rPr>
              <a:t>		SQSTM1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chemeClr val="accent2"/>
                </a:solidFill>
                <a:latin typeface="+mj-lt"/>
              </a:rPr>
              <a:t>NTRK1</a:t>
            </a:r>
          </a:p>
          <a:p>
            <a:r>
              <a:rPr lang="fr-CH" sz="1600" i="1" dirty="0">
                <a:solidFill>
                  <a:srgbClr val="5D8298"/>
                </a:solidFill>
                <a:latin typeface="+mj-lt"/>
              </a:rPr>
              <a:t>		PPL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NTRK1</a:t>
            </a:r>
          </a:p>
          <a:p>
            <a:r>
              <a:rPr lang="fr-CH" sz="1600" i="1" dirty="0">
                <a:solidFill>
                  <a:srgbClr val="5D8298"/>
                </a:solidFill>
                <a:latin typeface="+mj-lt"/>
              </a:rPr>
              <a:t>		AFAP1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NTRK2</a:t>
            </a:r>
          </a:p>
          <a:p>
            <a:r>
              <a:rPr lang="fr-CH" sz="1600" i="1" dirty="0">
                <a:solidFill>
                  <a:srgbClr val="5D8298"/>
                </a:solidFill>
                <a:latin typeface="+mj-lt"/>
              </a:rPr>
              <a:t>		PAN3		</a:t>
            </a:r>
            <a:r>
              <a:rPr lang="fr-CH" sz="1600" b="1" i="1" dirty="0">
                <a:solidFill>
                  <a:schemeClr val="accent2"/>
                </a:solidFill>
              </a:rPr>
              <a:t>---</a:t>
            </a:r>
            <a:r>
              <a:rPr lang="fr-CH" sz="1600" b="1" i="1" dirty="0">
                <a:solidFill>
                  <a:srgbClr val="5D8298"/>
                </a:solidFill>
              </a:rPr>
              <a:t> 	</a:t>
            </a:r>
            <a:r>
              <a:rPr lang="fr-CH" sz="1600" i="1" dirty="0">
                <a:solidFill>
                  <a:schemeClr val="accent2"/>
                </a:solidFill>
                <a:latin typeface="+mj-lt"/>
              </a:rPr>
              <a:t>NTRK2</a:t>
            </a:r>
          </a:p>
          <a:p>
            <a:r>
              <a:rPr lang="fr-CH" sz="1600" i="1" dirty="0">
                <a:solidFill>
                  <a:srgbClr val="5D8298"/>
                </a:solidFill>
                <a:latin typeface="+mj-lt"/>
              </a:rPr>
              <a:t>		TRIM24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chemeClr val="accent2"/>
                </a:solidFill>
                <a:latin typeface="+mj-lt"/>
              </a:rPr>
              <a:t>NTRK2</a:t>
            </a:r>
          </a:p>
          <a:p>
            <a:r>
              <a:rPr lang="fr-CH" sz="1600" i="1" dirty="0">
                <a:solidFill>
                  <a:srgbClr val="5D8298"/>
                </a:solidFill>
                <a:latin typeface="+mj-lt"/>
              </a:rPr>
              <a:t>		BTBD1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NTRK3</a:t>
            </a:r>
          </a:p>
          <a:p>
            <a:r>
              <a:rPr lang="fr-CH" sz="1600" i="1" dirty="0">
                <a:solidFill>
                  <a:srgbClr val="5D8298"/>
                </a:solidFill>
                <a:latin typeface="+mj-lt"/>
              </a:rPr>
              <a:t>		ETV6		</a:t>
            </a:r>
            <a:r>
              <a:rPr lang="fr-CH" sz="1600" b="1" i="1" dirty="0">
                <a:solidFill>
                  <a:srgbClr val="5D8298"/>
                </a:solidFill>
              </a:rPr>
              <a:t>--</a:t>
            </a:r>
            <a:r>
              <a:rPr lang="fr-CH" sz="1600" b="1" i="1" dirty="0">
                <a:solidFill>
                  <a:schemeClr val="accent2"/>
                </a:solidFill>
              </a:rPr>
              <a:t>-</a:t>
            </a:r>
            <a:r>
              <a:rPr lang="fr-CH" sz="1600" b="1" i="1" dirty="0">
                <a:solidFill>
                  <a:srgbClr val="5D8298"/>
                </a:solidFill>
              </a:rPr>
              <a:t> </a:t>
            </a:r>
            <a:r>
              <a:rPr lang="fr-CH" sz="1600" i="1" dirty="0">
                <a:solidFill>
                  <a:srgbClr val="5D8298"/>
                </a:solidFill>
                <a:latin typeface="+mj-lt"/>
              </a:rPr>
              <a:t>	</a:t>
            </a:r>
            <a:r>
              <a:rPr lang="fr-CH" sz="1600" i="1" dirty="0">
                <a:solidFill>
                  <a:schemeClr val="accent2"/>
                </a:solidFill>
                <a:latin typeface="+mj-lt"/>
              </a:rPr>
              <a:t>NTRK3</a:t>
            </a:r>
            <a:endParaRPr lang="en-GB" sz="1600" i="1" dirty="0">
              <a:solidFill>
                <a:schemeClr val="accent2"/>
              </a:solidFill>
              <a:latin typeface="+mj-lt"/>
            </a:endParaRPr>
          </a:p>
        </p:txBody>
      </p:sp>
      <p:cxnSp>
        <p:nvCxnSpPr>
          <p:cNvPr id="6" name="Connecteur droit 5">
            <a:extLst>
              <a:ext uri="{FF2B5EF4-FFF2-40B4-BE49-F238E27FC236}">
                <a16:creationId xmlns:a16="http://schemas.microsoft.com/office/drawing/2014/main" id="{4F66E880-D802-D044-AC70-7019CAACE9A3}"/>
              </a:ext>
            </a:extLst>
          </p:cNvPr>
          <p:cNvCxnSpPr>
            <a:cxnSpLocks/>
          </p:cNvCxnSpPr>
          <p:nvPr/>
        </p:nvCxnSpPr>
        <p:spPr>
          <a:xfrm flipH="1">
            <a:off x="2202347" y="1587679"/>
            <a:ext cx="6302" cy="4196676"/>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1" name="Connecteur droit 20">
            <a:extLst>
              <a:ext uri="{FF2B5EF4-FFF2-40B4-BE49-F238E27FC236}">
                <a16:creationId xmlns:a16="http://schemas.microsoft.com/office/drawing/2014/main" id="{FB3B83A9-168B-1145-B971-EB2D17402F6C}"/>
              </a:ext>
            </a:extLst>
          </p:cNvPr>
          <p:cNvCxnSpPr>
            <a:cxnSpLocks/>
          </p:cNvCxnSpPr>
          <p:nvPr/>
        </p:nvCxnSpPr>
        <p:spPr>
          <a:xfrm>
            <a:off x="4633785" y="1412875"/>
            <a:ext cx="0" cy="4663151"/>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80070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a:xfrm>
            <a:off x="455994" y="1302030"/>
            <a:ext cx="8222400" cy="4525200"/>
          </a:xfrm>
        </p:spPr>
        <p:txBody>
          <a:bodyPr/>
          <a:lstStyle/>
          <a:p>
            <a:pPr marL="0" indent="0">
              <a:buClr>
                <a:schemeClr val="tx1"/>
              </a:buClr>
              <a:buNone/>
            </a:pPr>
            <a:r>
              <a:rPr lang="en-GB" b="1" dirty="0">
                <a:solidFill>
                  <a:srgbClr val="7030A0"/>
                </a:solidFill>
              </a:rPr>
              <a:t>To review the different </a:t>
            </a:r>
            <a:r>
              <a:rPr lang="en-GB" b="1" i="1" dirty="0">
                <a:solidFill>
                  <a:srgbClr val="7030A0"/>
                </a:solidFill>
              </a:rPr>
              <a:t>NTRK</a:t>
            </a:r>
            <a:r>
              <a:rPr lang="en-GB" b="1" dirty="0">
                <a:solidFill>
                  <a:srgbClr val="7030A0"/>
                </a:solidFill>
              </a:rPr>
              <a:t> testing approaches</a:t>
            </a:r>
          </a:p>
          <a:p>
            <a:pPr lvl="1">
              <a:buClr>
                <a:schemeClr val="tx2"/>
              </a:buClr>
            </a:pPr>
            <a:r>
              <a:rPr lang="en-GB" sz="2000" dirty="0"/>
              <a:t>Immunohistochemistry</a:t>
            </a:r>
          </a:p>
          <a:p>
            <a:pPr lvl="1">
              <a:buClr>
                <a:schemeClr val="tx2"/>
              </a:buClr>
            </a:pPr>
            <a:r>
              <a:rPr lang="en-GB" sz="2000" dirty="0"/>
              <a:t>Fluorescence </a:t>
            </a:r>
            <a:r>
              <a:rPr lang="en-GB" sz="2000" i="1" dirty="0"/>
              <a:t>in situ </a:t>
            </a:r>
            <a:r>
              <a:rPr lang="en-GB" sz="2000" dirty="0"/>
              <a:t>hybridization</a:t>
            </a:r>
          </a:p>
          <a:p>
            <a:pPr lvl="1">
              <a:buClr>
                <a:schemeClr val="tx2"/>
              </a:buClr>
            </a:pPr>
            <a:r>
              <a:rPr lang="en-GB" sz="2000" dirty="0"/>
              <a:t>Reverse transcriptase polymerase chain reaction</a:t>
            </a:r>
          </a:p>
          <a:p>
            <a:pPr lvl="1">
              <a:buClr>
                <a:schemeClr val="tx2"/>
              </a:buClr>
            </a:pPr>
            <a:r>
              <a:rPr lang="en-GB" sz="2000" dirty="0"/>
              <a:t>DNA-based next-generation sequencing</a:t>
            </a:r>
          </a:p>
          <a:p>
            <a:pPr lvl="1">
              <a:buClr>
                <a:schemeClr val="tx2"/>
              </a:buClr>
            </a:pPr>
            <a:r>
              <a:rPr lang="en-GB" sz="2000" dirty="0"/>
              <a:t>RNA-based next generation sequencing</a:t>
            </a:r>
          </a:p>
          <a:p>
            <a:pPr>
              <a:buClr>
                <a:schemeClr val="tx2"/>
              </a:buClr>
            </a:pPr>
            <a:endParaRPr lang="en-GB" noProof="0" dirty="0"/>
          </a:p>
          <a:p>
            <a:pPr marL="0" indent="0">
              <a:spcBef>
                <a:spcPts val="600"/>
              </a:spcBef>
              <a:buClr>
                <a:schemeClr val="tx1"/>
              </a:buClr>
              <a:buNone/>
            </a:pPr>
            <a:r>
              <a:rPr lang="en-GB" b="1" dirty="0">
                <a:solidFill>
                  <a:srgbClr val="7030A0"/>
                </a:solidFill>
              </a:rPr>
              <a:t>To propose testing algorithms</a:t>
            </a:r>
          </a:p>
          <a:p>
            <a:pPr lvl="1">
              <a:buClr>
                <a:schemeClr val="tx2"/>
              </a:buClr>
            </a:pPr>
            <a:r>
              <a:rPr lang="en-GB" sz="2000" dirty="0"/>
              <a:t>Histology-based</a:t>
            </a:r>
          </a:p>
          <a:p>
            <a:pPr lvl="1">
              <a:buClr>
                <a:schemeClr val="tx2"/>
              </a:buClr>
            </a:pPr>
            <a:r>
              <a:rPr lang="en-GB" sz="2000" dirty="0"/>
              <a:t>Genomic-based</a:t>
            </a:r>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noProof="0" dirty="0"/>
              <a:t>Objectives of the paper</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6</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5138" y="6228777"/>
            <a:ext cx="6087600" cy="365125"/>
          </a:xfrm>
        </p:spPr>
        <p:txBody>
          <a:bodyPr/>
          <a:lstStyle/>
          <a:p>
            <a:r>
              <a:rPr lang="en-GB" dirty="0"/>
              <a:t>NTRK, neurotrophic tyrosine receptor kinase</a:t>
            </a:r>
            <a:endParaRPr lang="en-US" dirty="0"/>
          </a:p>
        </p:txBody>
      </p:sp>
    </p:spTree>
    <p:extLst>
      <p:ext uri="{BB962C8B-B14F-4D97-AF65-F5344CB8AC3E}">
        <p14:creationId xmlns:p14="http://schemas.microsoft.com/office/powerpoint/2010/main" val="132236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 coins arrondis 5">
            <a:extLst>
              <a:ext uri="{FF2B5EF4-FFF2-40B4-BE49-F238E27FC236}">
                <a16:creationId xmlns:a16="http://schemas.microsoft.com/office/drawing/2014/main" id="{B236AEA1-7F77-6446-BE6E-5CDC941F6A62}"/>
              </a:ext>
            </a:extLst>
          </p:cNvPr>
          <p:cNvSpPr/>
          <p:nvPr/>
        </p:nvSpPr>
        <p:spPr>
          <a:xfrm>
            <a:off x="1246066" y="1177177"/>
            <a:ext cx="6685005" cy="453913"/>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a:xfrm>
            <a:off x="455994" y="1240245"/>
            <a:ext cx="8222400" cy="440273"/>
          </a:xfrm>
        </p:spPr>
        <p:txBody>
          <a:bodyPr/>
          <a:lstStyle/>
          <a:p>
            <a:pPr>
              <a:buClr>
                <a:schemeClr val="tx2"/>
              </a:buClr>
            </a:pPr>
            <a:r>
              <a:rPr lang="en-GB" dirty="0"/>
              <a:t>USE: </a:t>
            </a:r>
            <a:r>
              <a:rPr lang="en-GB" b="1" dirty="0">
                <a:solidFill>
                  <a:schemeClr val="accent1"/>
                </a:solidFill>
              </a:rPr>
              <a:t>to detect TRK protein expression in histological tissue sections</a:t>
            </a:r>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dirty="0"/>
              <a:t>Method for detection:</a:t>
            </a:r>
            <a:br>
              <a:rPr lang="en-GB" dirty="0"/>
            </a:br>
            <a:r>
              <a:rPr lang="en-GB" dirty="0"/>
              <a:t>Immunohistochemistry</a:t>
            </a:r>
            <a:endParaRPr lang="en-GB" noProof="0" dirty="0"/>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7</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8312" y="6268680"/>
            <a:ext cx="7996063" cy="446445"/>
          </a:xfrm>
        </p:spPr>
        <p:txBody>
          <a:bodyPr/>
          <a:lstStyle/>
          <a:p>
            <a:pPr>
              <a:spcBef>
                <a:spcPts val="0"/>
              </a:spcBef>
            </a:pPr>
            <a:r>
              <a:rPr lang="en-GB" dirty="0"/>
              <a:t>MASC, </a:t>
            </a:r>
            <a:r>
              <a:rPr lang="fr-CH" dirty="0" err="1"/>
              <a:t>Mammary</a:t>
            </a:r>
            <a:r>
              <a:rPr lang="fr-CH" dirty="0"/>
              <a:t> analogue </a:t>
            </a:r>
            <a:r>
              <a:rPr lang="fr-CH" dirty="0" err="1"/>
              <a:t>secretory</a:t>
            </a:r>
            <a:r>
              <a:rPr lang="fr-CH" dirty="0"/>
              <a:t> </a:t>
            </a:r>
            <a:r>
              <a:rPr lang="fr-CH" dirty="0" err="1"/>
              <a:t>carcinoma</a:t>
            </a:r>
            <a:r>
              <a:rPr lang="fr-CH" dirty="0"/>
              <a:t>; </a:t>
            </a:r>
            <a:r>
              <a:rPr lang="en-GB" dirty="0"/>
              <a:t>NTRK, neurotrophic tyrosine receptor kinase; TRK, tropomyosin receptor kinase</a:t>
            </a:r>
          </a:p>
          <a:p>
            <a:pPr>
              <a:spcBef>
                <a:spcPts val="0"/>
              </a:spcBef>
            </a:pPr>
            <a:r>
              <a:rPr lang="en-GB" dirty="0"/>
              <a:t>Additional references: </a:t>
            </a:r>
          </a:p>
          <a:p>
            <a:pPr>
              <a:spcBef>
                <a:spcPts val="0"/>
              </a:spcBef>
            </a:pPr>
            <a:r>
              <a:rPr lang="en-GB" dirty="0">
                <a:hlinkClick r:id="rId2"/>
              </a:rPr>
              <a:t>https://ntrkconnect.info/ntrk-gene-fusions-trk-inhibitors-and-testing-approaches-blueprint/</a:t>
            </a:r>
            <a:endParaRPr lang="en-GB" dirty="0"/>
          </a:p>
          <a:p>
            <a:pPr>
              <a:spcBef>
                <a:spcPts val="0"/>
              </a:spcBef>
            </a:pPr>
            <a:r>
              <a:rPr lang="en-GB" dirty="0">
                <a:hlinkClick r:id="rId3"/>
              </a:rPr>
              <a:t>https://oncologypro.esmo.org/oncology-in-practice/anti-cancer-agents-and-biological-therapy/targeting-ntrk-gene-fusions</a:t>
            </a:r>
            <a:endParaRPr lang="en-GB" dirty="0"/>
          </a:p>
        </p:txBody>
      </p:sp>
      <p:graphicFrame>
        <p:nvGraphicFramePr>
          <p:cNvPr id="9" name="Tableau 8">
            <a:extLst>
              <a:ext uri="{FF2B5EF4-FFF2-40B4-BE49-F238E27FC236}">
                <a16:creationId xmlns:a16="http://schemas.microsoft.com/office/drawing/2014/main" id="{E0DE0B12-5BC2-7C47-AB12-A8EA002230C7}"/>
              </a:ext>
            </a:extLst>
          </p:cNvPr>
          <p:cNvGraphicFramePr>
            <a:graphicFrameLocks noGrp="1"/>
          </p:cNvGraphicFramePr>
          <p:nvPr>
            <p:extLst>
              <p:ext uri="{D42A27DB-BD31-4B8C-83A1-F6EECF244321}">
                <p14:modId xmlns:p14="http://schemas.microsoft.com/office/powerpoint/2010/main" val="3372345354"/>
              </p:ext>
            </p:extLst>
          </p:nvPr>
        </p:nvGraphicFramePr>
        <p:xfrm>
          <a:off x="455994" y="1807297"/>
          <a:ext cx="8244000" cy="3487520"/>
        </p:xfrm>
        <a:graphic>
          <a:graphicData uri="http://schemas.openxmlformats.org/drawingml/2006/table">
            <a:tbl>
              <a:tblPr firstCol="1" bandRow="1">
                <a:tableStyleId>{5C22544A-7EE6-4342-B048-85BDC9FD1C3A}</a:tableStyleId>
              </a:tblPr>
              <a:tblGrid>
                <a:gridCol w="1332000">
                  <a:extLst>
                    <a:ext uri="{9D8B030D-6E8A-4147-A177-3AD203B41FA5}">
                      <a16:colId xmlns:a16="http://schemas.microsoft.com/office/drawing/2014/main" val="2782501078"/>
                    </a:ext>
                  </a:extLst>
                </a:gridCol>
                <a:gridCol w="6912000">
                  <a:extLst>
                    <a:ext uri="{9D8B030D-6E8A-4147-A177-3AD203B41FA5}">
                      <a16:colId xmlns:a16="http://schemas.microsoft.com/office/drawing/2014/main" val="504769378"/>
                    </a:ext>
                  </a:extLst>
                </a:gridCol>
              </a:tblGrid>
              <a:tr h="370840">
                <a:tc>
                  <a:txBody>
                    <a:bodyPr/>
                    <a:lstStyle/>
                    <a:p>
                      <a:r>
                        <a:rPr lang="fr-FR" sz="1600" dirty="0" err="1">
                          <a:latin typeface="+mn-lt"/>
                        </a:rPr>
                        <a:t>Characteristics</a:t>
                      </a:r>
                      <a:endParaRPr lang="fr-FR" sz="1600" dirty="0">
                        <a:latin typeface="+mn-lt"/>
                      </a:endParaRPr>
                    </a:p>
                  </a:txBody>
                  <a:tcPr marL="36000" marR="36000" marT="36000" marB="36000"/>
                </a:tc>
                <a:tc>
                  <a:txBody>
                    <a:bodyPr/>
                    <a:lstStyle/>
                    <a:p>
                      <a:pPr marL="184150" lvl="2" indent="-173038">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pan-TRK</a:t>
                      </a:r>
                      <a:r>
                        <a:rPr lang="en-GB" sz="1600" kern="1200" dirty="0">
                          <a:solidFill>
                            <a:schemeClr val="tx2"/>
                          </a:solidFill>
                          <a:effectLst/>
                          <a:latin typeface="+mn-lt"/>
                          <a:ea typeface="+mn-ea"/>
                          <a:cs typeface="Calibri" panose="020F0502020204030204" pitchFamily="34" charset="0"/>
                        </a:rPr>
                        <a:t> (targets a conserved C-terminus region of all TRKA, TRKB and TRKC)</a:t>
                      </a:r>
                    </a:p>
                    <a:p>
                      <a:pPr marL="184150" indent="-173038">
                        <a:buClr>
                          <a:schemeClr val="tx2"/>
                        </a:buClr>
                        <a:buFont typeface="Arial" panose="020B0604020202020204" pitchFamily="34" charset="0"/>
                        <a:buChar char="•"/>
                        <a:tabLst/>
                      </a:pPr>
                      <a:r>
                        <a:rPr lang="en-GB" sz="1600" kern="1200" dirty="0">
                          <a:solidFill>
                            <a:schemeClr val="tx2"/>
                          </a:solidFill>
                          <a:effectLst/>
                          <a:latin typeface="+mn-lt"/>
                          <a:ea typeface="+mn-ea"/>
                          <a:cs typeface="Calibri" panose="020F0502020204030204" pitchFamily="34" charset="0"/>
                        </a:rPr>
                        <a:t>Positive: cytoplasmic, 1% stained cells above background</a:t>
                      </a:r>
                    </a:p>
                    <a:p>
                      <a:pPr marL="184150" indent="-173038">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Sensitivity: 75%-96.7%</a:t>
                      </a:r>
                      <a:r>
                        <a:rPr lang="en-GB" sz="1600" b="0" kern="1200" dirty="0">
                          <a:solidFill>
                            <a:schemeClr val="accent1"/>
                          </a:solidFill>
                          <a:effectLst/>
                          <a:latin typeface="+mn-lt"/>
                          <a:ea typeface="+mn-ea"/>
                          <a:cs typeface="Calibri" panose="020F0502020204030204" pitchFamily="34" charset="0"/>
                        </a:rPr>
                        <a:t>, </a:t>
                      </a:r>
                      <a:r>
                        <a:rPr lang="en-GB" sz="1600" kern="1200" dirty="0">
                          <a:solidFill>
                            <a:schemeClr val="tx2"/>
                          </a:solidFill>
                          <a:effectLst/>
                          <a:latin typeface="+mn-lt"/>
                          <a:ea typeface="+mn-ea"/>
                          <a:cs typeface="Calibri" panose="020F0502020204030204" pitchFamily="34" charset="0"/>
                        </a:rPr>
                        <a:t>decreased for </a:t>
                      </a:r>
                      <a:r>
                        <a:rPr lang="en-GB" sz="1600" i="1" kern="1200" dirty="0">
                          <a:solidFill>
                            <a:schemeClr val="tx2"/>
                          </a:solidFill>
                          <a:effectLst/>
                          <a:latin typeface="+mn-lt"/>
                          <a:ea typeface="+mn-ea"/>
                          <a:cs typeface="Calibri" panose="020F0502020204030204" pitchFamily="34" charset="0"/>
                        </a:rPr>
                        <a:t>NTRK3</a:t>
                      </a:r>
                    </a:p>
                    <a:p>
                      <a:pPr marL="184150" indent="-173038">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Specificity: 92%-100%</a:t>
                      </a:r>
                      <a:r>
                        <a:rPr lang="en-GB" sz="1600" kern="1200" dirty="0">
                          <a:solidFill>
                            <a:schemeClr val="tx2"/>
                          </a:solidFill>
                          <a:effectLst/>
                          <a:latin typeface="+mn-lt"/>
                          <a:ea typeface="+mn-ea"/>
                          <a:cs typeface="Calibri" panose="020F0502020204030204" pitchFamily="34" charset="0"/>
                        </a:rPr>
                        <a:t>, decreased for secretory breast carcinomas, MASC and sarcomas</a:t>
                      </a:r>
                    </a:p>
                    <a:p>
                      <a:pPr marL="184150" indent="-173038">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Staining pattern correlates with fusion partner</a:t>
                      </a:r>
                      <a:r>
                        <a:rPr lang="en-GB" sz="1600" kern="1200" dirty="0">
                          <a:solidFill>
                            <a:schemeClr val="tx2"/>
                          </a:solidFill>
                          <a:effectLst/>
                          <a:latin typeface="+mn-lt"/>
                          <a:ea typeface="+mn-ea"/>
                          <a:cs typeface="Calibri" panose="020F0502020204030204" pitchFamily="34" charset="0"/>
                        </a:rPr>
                        <a:t>: ETV6: </a:t>
                      </a:r>
                      <a:r>
                        <a:rPr lang="en-GB" sz="1600" kern="1200" dirty="0" err="1">
                          <a:solidFill>
                            <a:schemeClr val="tx2"/>
                          </a:solidFill>
                          <a:effectLst/>
                          <a:latin typeface="+mn-lt"/>
                          <a:ea typeface="+mn-ea"/>
                          <a:cs typeface="Calibri" panose="020F0502020204030204" pitchFamily="34" charset="0"/>
                        </a:rPr>
                        <a:t>cytoplasmic+nuclear</a:t>
                      </a:r>
                      <a:r>
                        <a:rPr lang="en-GB" sz="1600" kern="1200" dirty="0">
                          <a:solidFill>
                            <a:schemeClr val="tx2"/>
                          </a:solidFill>
                          <a:effectLst/>
                          <a:latin typeface="+mn-lt"/>
                          <a:ea typeface="+mn-ea"/>
                          <a:cs typeface="Calibri" panose="020F0502020204030204" pitchFamily="34" charset="0"/>
                        </a:rPr>
                        <a:t> / LMNA: </a:t>
                      </a:r>
                      <a:r>
                        <a:rPr lang="en-GB" sz="1600" kern="1200" dirty="0" err="1">
                          <a:solidFill>
                            <a:schemeClr val="tx2"/>
                          </a:solidFill>
                          <a:effectLst/>
                          <a:latin typeface="+mn-lt"/>
                          <a:ea typeface="+mn-ea"/>
                          <a:cs typeface="Calibri" panose="020F0502020204030204" pitchFamily="34" charset="0"/>
                        </a:rPr>
                        <a:t>cytoplasmic+perinuclear</a:t>
                      </a:r>
                      <a:r>
                        <a:rPr lang="en-GB" sz="1600" kern="1200" dirty="0">
                          <a:solidFill>
                            <a:schemeClr val="tx2"/>
                          </a:solidFill>
                          <a:effectLst/>
                          <a:latin typeface="+mn-lt"/>
                          <a:ea typeface="+mn-ea"/>
                          <a:cs typeface="Calibri" panose="020F0502020204030204" pitchFamily="34" charset="0"/>
                        </a:rPr>
                        <a:t> /TPM3: </a:t>
                      </a:r>
                      <a:r>
                        <a:rPr lang="en-GB" sz="1600" kern="1200" dirty="0" err="1">
                          <a:solidFill>
                            <a:schemeClr val="tx2"/>
                          </a:solidFill>
                          <a:effectLst/>
                          <a:latin typeface="+mn-lt"/>
                          <a:ea typeface="+mn-ea"/>
                          <a:cs typeface="Calibri" panose="020F0502020204030204" pitchFamily="34" charset="0"/>
                        </a:rPr>
                        <a:t>cytoplasmic+membranous</a:t>
                      </a:r>
                      <a:endParaRPr lang="fr-FR" sz="1600" kern="1200" dirty="0">
                        <a:solidFill>
                          <a:schemeClr val="tx2"/>
                        </a:solidFill>
                        <a:effectLst/>
                        <a:latin typeface="+mn-lt"/>
                        <a:ea typeface="+mn-ea"/>
                        <a:cs typeface="Calibri" panose="020F0502020204030204" pitchFamily="34" charset="0"/>
                      </a:endParaRPr>
                    </a:p>
                  </a:txBody>
                  <a:tcPr marL="36000" marR="36000" marT="36000" marB="36000"/>
                </a:tc>
                <a:extLst>
                  <a:ext uri="{0D108BD9-81ED-4DB2-BD59-A6C34878D82A}">
                    <a16:rowId xmlns:a16="http://schemas.microsoft.com/office/drawing/2014/main" val="3248671119"/>
                  </a:ext>
                </a:extLst>
              </a:tr>
              <a:tr h="370840">
                <a:tc>
                  <a:txBody>
                    <a:bodyPr/>
                    <a:lstStyle/>
                    <a:p>
                      <a:r>
                        <a:rPr lang="fr-FR" sz="1600" dirty="0">
                          <a:latin typeface="+mn-lt"/>
                        </a:rPr>
                        <a:t>Advantages</a:t>
                      </a:r>
                    </a:p>
                  </a:txBody>
                  <a:tcPr marL="36000" marR="36000" marT="36000" marB="36000"/>
                </a:tc>
                <a:tc>
                  <a:txBody>
                    <a:bodyPr/>
                    <a:lstStyle/>
                    <a:p>
                      <a:pPr marL="184150" lvl="0" indent="-184150">
                        <a:spcBef>
                          <a:spcPts val="0"/>
                        </a:spcBef>
                        <a:spcAft>
                          <a:spcPts val="200"/>
                        </a:spcAft>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Useful for screening </a:t>
                      </a:r>
                      <a:r>
                        <a:rPr lang="en-GB" sz="1600" kern="1200" dirty="0">
                          <a:solidFill>
                            <a:schemeClr val="tx2"/>
                          </a:solidFill>
                          <a:effectLst/>
                          <a:latin typeface="+mn-lt"/>
                          <a:ea typeface="+mn-ea"/>
                          <a:cs typeface="Calibri" panose="020F0502020204030204" pitchFamily="34" charset="0"/>
                        </a:rPr>
                        <a:t>as it is sensitive</a:t>
                      </a:r>
                      <a:endParaRPr lang="fr-CH" sz="1600" kern="1200" dirty="0">
                        <a:solidFill>
                          <a:schemeClr val="tx2"/>
                        </a:solidFill>
                        <a:effectLst/>
                        <a:latin typeface="+mn-lt"/>
                        <a:ea typeface="+mn-ea"/>
                        <a:cs typeface="Calibri" panose="020F0502020204030204" pitchFamily="34" charset="0"/>
                      </a:endParaRPr>
                    </a:p>
                    <a:p>
                      <a:pPr marL="184150" lvl="0" indent="-184150">
                        <a:spcBef>
                          <a:spcPts val="0"/>
                        </a:spcBef>
                        <a:spcAft>
                          <a:spcPts val="200"/>
                        </a:spcAft>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Low cost</a:t>
                      </a:r>
                      <a:endParaRPr lang="fr-CH" sz="1600" b="1" kern="1200" dirty="0">
                        <a:solidFill>
                          <a:schemeClr val="accent1"/>
                        </a:solidFill>
                        <a:effectLst/>
                        <a:latin typeface="+mn-lt"/>
                        <a:ea typeface="+mn-ea"/>
                        <a:cs typeface="Calibri" panose="020F0502020204030204" pitchFamily="34" charset="0"/>
                      </a:endParaRPr>
                    </a:p>
                    <a:p>
                      <a:pPr marL="184150" lvl="0" indent="-184150">
                        <a:spcBef>
                          <a:spcPts val="0"/>
                        </a:spcBef>
                        <a:spcAft>
                          <a:spcPts val="200"/>
                        </a:spcAft>
                        <a:buFont typeface="Arial" panose="020B0604020202020204" pitchFamily="34" charset="0"/>
                        <a:buChar char="•"/>
                        <a:tabLst/>
                      </a:pPr>
                      <a:r>
                        <a:rPr lang="en-GB" sz="1600" kern="1200" dirty="0">
                          <a:solidFill>
                            <a:schemeClr val="tx2"/>
                          </a:solidFill>
                          <a:effectLst/>
                          <a:latin typeface="+mn-lt"/>
                          <a:ea typeface="+mn-ea"/>
                          <a:cs typeface="Calibri" panose="020F0502020204030204" pitchFamily="34" charset="0"/>
                        </a:rPr>
                        <a:t>Can be used even </a:t>
                      </a:r>
                      <a:r>
                        <a:rPr lang="en-GB" sz="1600" b="1" kern="1200" dirty="0">
                          <a:solidFill>
                            <a:schemeClr val="accent1"/>
                          </a:solidFill>
                          <a:effectLst/>
                          <a:latin typeface="+mn-lt"/>
                          <a:ea typeface="+mn-ea"/>
                          <a:cs typeface="Calibri" panose="020F0502020204030204" pitchFamily="34" charset="0"/>
                        </a:rPr>
                        <a:t>in low-prevalence tumours</a:t>
                      </a:r>
                      <a:endParaRPr lang="fr-CH" sz="1600" b="1" kern="1200" dirty="0">
                        <a:solidFill>
                          <a:schemeClr val="accent1"/>
                        </a:solidFill>
                        <a:effectLst/>
                        <a:latin typeface="+mn-lt"/>
                        <a:ea typeface="+mn-ea"/>
                        <a:cs typeface="Calibri" panose="020F0502020204030204" pitchFamily="34" charset="0"/>
                      </a:endParaRPr>
                    </a:p>
                    <a:p>
                      <a:pPr marL="184150" indent="-184150">
                        <a:spcBef>
                          <a:spcPts val="0"/>
                        </a:spcBef>
                        <a:spcAft>
                          <a:spcPts val="200"/>
                        </a:spcAft>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Fast turnaround time</a:t>
                      </a:r>
                      <a:r>
                        <a:rPr lang="fr-CH" sz="1600" b="1" dirty="0">
                          <a:solidFill>
                            <a:schemeClr val="accent1"/>
                          </a:solidFill>
                          <a:effectLst/>
                          <a:latin typeface="+mn-lt"/>
                          <a:cs typeface="Calibri" panose="020F0502020204030204" pitchFamily="34" charset="0"/>
                        </a:rPr>
                        <a:t> </a:t>
                      </a:r>
                      <a:endParaRPr lang="fr-FR" sz="1600" b="1" dirty="0">
                        <a:solidFill>
                          <a:schemeClr val="accent1"/>
                        </a:solidFill>
                        <a:latin typeface="+mn-lt"/>
                        <a:cs typeface="Calibri" panose="020F0502020204030204" pitchFamily="34" charset="0"/>
                      </a:endParaRPr>
                    </a:p>
                  </a:txBody>
                  <a:tcPr marL="36000" marR="36000" marT="36000" marB="36000"/>
                </a:tc>
                <a:extLst>
                  <a:ext uri="{0D108BD9-81ED-4DB2-BD59-A6C34878D82A}">
                    <a16:rowId xmlns:a16="http://schemas.microsoft.com/office/drawing/2014/main" val="1566500680"/>
                  </a:ext>
                </a:extLst>
              </a:tr>
              <a:tr h="370840">
                <a:tc>
                  <a:txBody>
                    <a:bodyPr/>
                    <a:lstStyle/>
                    <a:p>
                      <a:r>
                        <a:rPr lang="fr-FR" sz="1600" dirty="0">
                          <a:latin typeface="+mn-lt"/>
                        </a:rPr>
                        <a:t>Challenges</a:t>
                      </a:r>
                    </a:p>
                  </a:txBody>
                  <a:tcPr marL="36000" marR="36000" marT="36000" marB="36000"/>
                </a:tc>
                <a:tc>
                  <a:txBody>
                    <a:bodyPr/>
                    <a:lstStyle/>
                    <a:p>
                      <a:pPr marL="184150" marR="0" lvl="0" indent="-1841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600" kern="1200" dirty="0">
                          <a:solidFill>
                            <a:schemeClr val="tx2"/>
                          </a:solidFill>
                          <a:effectLst/>
                          <a:latin typeface="+mn-lt"/>
                          <a:ea typeface="+mn-ea"/>
                          <a:cs typeface="Calibri" panose="020F0502020204030204" pitchFamily="34" charset="0"/>
                        </a:rPr>
                        <a:t>Variable specificity according to tumour type</a:t>
                      </a:r>
                    </a:p>
                    <a:p>
                      <a:pPr marL="184150" lvl="0" indent="-184150">
                        <a:spcBef>
                          <a:spcPts val="0"/>
                        </a:spcBef>
                        <a:spcAft>
                          <a:spcPts val="200"/>
                        </a:spcAft>
                        <a:buFont typeface="Arial" panose="020B0604020202020204" pitchFamily="34" charset="0"/>
                        <a:buChar char="•"/>
                        <a:tabLst/>
                      </a:pPr>
                      <a:r>
                        <a:rPr lang="en-GB" sz="1600" kern="1200" spc="-40" baseline="0" dirty="0">
                          <a:solidFill>
                            <a:schemeClr val="tx2"/>
                          </a:solidFill>
                          <a:effectLst/>
                          <a:latin typeface="+mn-lt"/>
                          <a:ea typeface="+mn-ea"/>
                          <a:cs typeface="Calibri" panose="020F0502020204030204" pitchFamily="34" charset="0"/>
                        </a:rPr>
                        <a:t>Confirmation of fusion by a </a:t>
                      </a:r>
                      <a:r>
                        <a:rPr lang="en-GB" sz="1600" b="1" kern="1200" spc="-40" baseline="0" dirty="0">
                          <a:solidFill>
                            <a:schemeClr val="accent1"/>
                          </a:solidFill>
                          <a:effectLst/>
                          <a:latin typeface="+mn-lt"/>
                          <a:ea typeface="+mn-ea"/>
                          <a:cs typeface="Calibri" panose="020F0502020204030204" pitchFamily="34" charset="0"/>
                        </a:rPr>
                        <a:t>second assay is always recommended</a:t>
                      </a:r>
                      <a:endParaRPr lang="fr-CH" sz="1600" kern="1200" dirty="0">
                        <a:solidFill>
                          <a:schemeClr val="tx2"/>
                        </a:solidFill>
                        <a:effectLst/>
                        <a:latin typeface="+mn-lt"/>
                        <a:ea typeface="+mn-ea"/>
                        <a:cs typeface="Calibri" panose="020F0502020204030204" pitchFamily="34" charset="0"/>
                      </a:endParaRPr>
                    </a:p>
                  </a:txBody>
                  <a:tcPr marL="36000" marR="36000" marT="36000" marB="36000"/>
                </a:tc>
                <a:extLst>
                  <a:ext uri="{0D108BD9-81ED-4DB2-BD59-A6C34878D82A}">
                    <a16:rowId xmlns:a16="http://schemas.microsoft.com/office/drawing/2014/main" val="3732070051"/>
                  </a:ext>
                </a:extLst>
              </a:tr>
            </a:tbl>
          </a:graphicData>
        </a:graphic>
      </p:graphicFrame>
    </p:spTree>
    <p:extLst>
      <p:ext uri="{BB962C8B-B14F-4D97-AF65-F5344CB8AC3E}">
        <p14:creationId xmlns:p14="http://schemas.microsoft.com/office/powerpoint/2010/main" val="1201149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 coins arrondis 5">
            <a:extLst>
              <a:ext uri="{FF2B5EF4-FFF2-40B4-BE49-F238E27FC236}">
                <a16:creationId xmlns:a16="http://schemas.microsoft.com/office/drawing/2014/main" id="{4331F25D-37FF-4AE8-A8BB-0C4CBAC722A7}"/>
              </a:ext>
            </a:extLst>
          </p:cNvPr>
          <p:cNvSpPr/>
          <p:nvPr/>
        </p:nvSpPr>
        <p:spPr>
          <a:xfrm>
            <a:off x="1246066" y="1177177"/>
            <a:ext cx="5378139" cy="453913"/>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a:xfrm>
            <a:off x="455605" y="1239640"/>
            <a:ext cx="8222400" cy="567115"/>
          </a:xfrm>
        </p:spPr>
        <p:txBody>
          <a:bodyPr/>
          <a:lstStyle/>
          <a:p>
            <a:pPr>
              <a:buClr>
                <a:schemeClr val="tx2"/>
              </a:buClr>
            </a:pPr>
            <a:r>
              <a:rPr lang="en-GB" dirty="0"/>
              <a:t>USE: </a:t>
            </a:r>
            <a:r>
              <a:rPr lang="en-GB" b="1" dirty="0">
                <a:solidFill>
                  <a:schemeClr val="accent1"/>
                </a:solidFill>
              </a:rPr>
              <a:t>to detect large structure variants at the DNA level</a:t>
            </a:r>
          </a:p>
          <a:p>
            <a:pPr lvl="1">
              <a:buClr>
                <a:schemeClr val="tx2"/>
              </a:buClr>
            </a:pPr>
            <a:endParaRPr lang="en-GB"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dirty="0"/>
              <a:t>Method for detection:</a:t>
            </a:r>
            <a:br>
              <a:rPr lang="en-GB" dirty="0"/>
            </a:br>
            <a:r>
              <a:rPr lang="en-GB" dirty="0"/>
              <a:t>Fluorescence </a:t>
            </a:r>
            <a:r>
              <a:rPr lang="en-GB" i="1" dirty="0"/>
              <a:t>in situ </a:t>
            </a:r>
            <a:r>
              <a:rPr lang="en-GB" dirty="0"/>
              <a:t>hybridisation</a:t>
            </a:r>
            <a:endParaRPr lang="en-GB" noProof="0" dirty="0"/>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8</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8313" y="5971071"/>
            <a:ext cx="8264317" cy="1033283"/>
          </a:xfrm>
        </p:spPr>
        <p:txBody>
          <a:bodyPr/>
          <a:lstStyle/>
          <a:p>
            <a:r>
              <a:rPr lang="en-GB" dirty="0"/>
              <a:t>DNA, </a:t>
            </a:r>
            <a:r>
              <a:rPr lang="fr-CH" dirty="0"/>
              <a:t>deoxyribonucleic </a:t>
            </a:r>
            <a:r>
              <a:rPr lang="fr-CH" dirty="0" err="1"/>
              <a:t>acid</a:t>
            </a:r>
            <a:r>
              <a:rPr lang="fr-CH" dirty="0"/>
              <a:t>;</a:t>
            </a:r>
            <a:r>
              <a:rPr lang="en-GB" dirty="0"/>
              <a:t> NTRK, neurotrophic tyrosine receptor kinase; RNA, </a:t>
            </a:r>
            <a:r>
              <a:rPr lang="fr-CH" dirty="0" err="1"/>
              <a:t>ribonucleic</a:t>
            </a:r>
            <a:r>
              <a:rPr lang="fr-CH" dirty="0"/>
              <a:t> </a:t>
            </a:r>
            <a:r>
              <a:rPr lang="fr-CH" dirty="0" err="1"/>
              <a:t>acid</a:t>
            </a:r>
            <a:endParaRPr lang="fr-CH" dirty="0"/>
          </a:p>
          <a:p>
            <a:pPr>
              <a:spcBef>
                <a:spcPts val="0"/>
              </a:spcBef>
            </a:pPr>
            <a:r>
              <a:rPr lang="en-GB" dirty="0"/>
              <a:t>Additional references: </a:t>
            </a:r>
          </a:p>
          <a:p>
            <a:pPr>
              <a:spcBef>
                <a:spcPts val="0"/>
              </a:spcBef>
            </a:pPr>
            <a:r>
              <a:rPr lang="en-GB" dirty="0">
                <a:hlinkClick r:id="rId2"/>
              </a:rPr>
              <a:t>https://ntrkconnect.info/ntrk-gene-fusions-trk-inhibitors-and-testing-approaches-blueprint/</a:t>
            </a:r>
            <a:endParaRPr lang="en-GB" dirty="0"/>
          </a:p>
          <a:p>
            <a:pPr>
              <a:spcBef>
                <a:spcPts val="0"/>
              </a:spcBef>
            </a:pPr>
            <a:r>
              <a:rPr lang="en-GB" dirty="0">
                <a:hlinkClick r:id="rId3"/>
              </a:rPr>
              <a:t>https://oncologypro.esmo.org/oncology-in-practice/anti-cancer-agents-and-biological-therapy/targeting-ntrk-gene-fusions</a:t>
            </a:r>
            <a:endParaRPr lang="en-GB" dirty="0"/>
          </a:p>
        </p:txBody>
      </p:sp>
      <p:graphicFrame>
        <p:nvGraphicFramePr>
          <p:cNvPr id="10" name="Tableau 8">
            <a:extLst>
              <a:ext uri="{FF2B5EF4-FFF2-40B4-BE49-F238E27FC236}">
                <a16:creationId xmlns:a16="http://schemas.microsoft.com/office/drawing/2014/main" id="{4F251622-D591-44F8-B08B-71412CBED015}"/>
              </a:ext>
            </a:extLst>
          </p:cNvPr>
          <p:cNvGraphicFramePr>
            <a:graphicFrameLocks noGrp="1"/>
          </p:cNvGraphicFramePr>
          <p:nvPr>
            <p:extLst>
              <p:ext uri="{D42A27DB-BD31-4B8C-83A1-F6EECF244321}">
                <p14:modId xmlns:p14="http://schemas.microsoft.com/office/powerpoint/2010/main" val="1048748273"/>
              </p:ext>
            </p:extLst>
          </p:nvPr>
        </p:nvGraphicFramePr>
        <p:xfrm>
          <a:off x="455994" y="1856725"/>
          <a:ext cx="8244000" cy="4055600"/>
        </p:xfrm>
        <a:graphic>
          <a:graphicData uri="http://schemas.openxmlformats.org/drawingml/2006/table">
            <a:tbl>
              <a:tblPr firstCol="1" bandRow="1">
                <a:tableStyleId>{5C22544A-7EE6-4342-B048-85BDC9FD1C3A}</a:tableStyleId>
              </a:tblPr>
              <a:tblGrid>
                <a:gridCol w="1332000">
                  <a:extLst>
                    <a:ext uri="{9D8B030D-6E8A-4147-A177-3AD203B41FA5}">
                      <a16:colId xmlns:a16="http://schemas.microsoft.com/office/drawing/2014/main" val="2782501078"/>
                    </a:ext>
                  </a:extLst>
                </a:gridCol>
                <a:gridCol w="6912000">
                  <a:extLst>
                    <a:ext uri="{9D8B030D-6E8A-4147-A177-3AD203B41FA5}">
                      <a16:colId xmlns:a16="http://schemas.microsoft.com/office/drawing/2014/main" val="504769378"/>
                    </a:ext>
                  </a:extLst>
                </a:gridCol>
              </a:tblGrid>
              <a:tr h="370840">
                <a:tc>
                  <a:txBody>
                    <a:bodyPr/>
                    <a:lstStyle/>
                    <a:p>
                      <a:r>
                        <a:rPr lang="fr-FR" sz="1600" dirty="0" err="1">
                          <a:latin typeface="+mn-lt"/>
                        </a:rPr>
                        <a:t>Characteristics</a:t>
                      </a:r>
                      <a:endParaRPr lang="fr-FR" sz="1600" dirty="0">
                        <a:latin typeface="+mn-lt"/>
                      </a:endParaRPr>
                    </a:p>
                  </a:txBody>
                  <a:tcPr marL="36000" marR="36000" marT="36000" marB="36000"/>
                </a:tc>
                <a:tc>
                  <a:txBody>
                    <a:bodyPr/>
                    <a:lstStyle/>
                    <a:p>
                      <a:pPr marL="184150" indent="-184150">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Break-apart probes</a:t>
                      </a:r>
                      <a:r>
                        <a:rPr lang="en-GB" sz="1600" kern="1200" dirty="0">
                          <a:solidFill>
                            <a:schemeClr val="accent1"/>
                          </a:solidFill>
                          <a:effectLst/>
                          <a:latin typeface="+mn-lt"/>
                          <a:ea typeface="+mn-ea"/>
                          <a:cs typeface="Calibri" panose="020F0502020204030204" pitchFamily="34" charset="0"/>
                        </a:rPr>
                        <a:t> </a:t>
                      </a:r>
                      <a:r>
                        <a:rPr lang="en-GB" sz="1600" kern="1200" dirty="0">
                          <a:solidFill>
                            <a:schemeClr val="tx2"/>
                          </a:solidFill>
                          <a:effectLst/>
                          <a:latin typeface="+mn-lt"/>
                          <a:ea typeface="+mn-ea"/>
                          <a:cs typeface="Calibri" panose="020F0502020204030204" pitchFamily="34" charset="0"/>
                        </a:rPr>
                        <a:t>for the three </a:t>
                      </a:r>
                      <a:r>
                        <a:rPr lang="en-GB" sz="1600" i="1" kern="1200" dirty="0">
                          <a:solidFill>
                            <a:schemeClr val="tx2"/>
                          </a:solidFill>
                          <a:effectLst/>
                          <a:latin typeface="+mn-lt"/>
                          <a:ea typeface="+mn-ea"/>
                          <a:cs typeface="Calibri" panose="020F0502020204030204" pitchFamily="34" charset="0"/>
                        </a:rPr>
                        <a:t>NTRK</a:t>
                      </a:r>
                      <a:r>
                        <a:rPr lang="en-GB" sz="1600" kern="1200" dirty="0">
                          <a:solidFill>
                            <a:schemeClr val="tx2"/>
                          </a:solidFill>
                          <a:effectLst/>
                          <a:latin typeface="+mn-lt"/>
                          <a:ea typeface="+mn-ea"/>
                          <a:cs typeface="Calibri" panose="020F0502020204030204" pitchFamily="34" charset="0"/>
                        </a:rPr>
                        <a:t> genes</a:t>
                      </a:r>
                    </a:p>
                  </a:txBody>
                  <a:tcPr marL="36000" marR="36000" marT="36000" marB="36000"/>
                </a:tc>
                <a:extLst>
                  <a:ext uri="{0D108BD9-81ED-4DB2-BD59-A6C34878D82A}">
                    <a16:rowId xmlns:a16="http://schemas.microsoft.com/office/drawing/2014/main" val="3248671119"/>
                  </a:ext>
                </a:extLst>
              </a:tr>
              <a:tr h="370840">
                <a:tc>
                  <a:txBody>
                    <a:bodyPr/>
                    <a:lstStyle/>
                    <a:p>
                      <a:r>
                        <a:rPr lang="fr-FR" sz="1600" dirty="0">
                          <a:latin typeface="+mn-lt"/>
                        </a:rPr>
                        <a:t>Advantages</a:t>
                      </a:r>
                    </a:p>
                  </a:txBody>
                  <a:tcPr marL="36000" marR="36000" marT="36000" marB="36000"/>
                </a:tc>
                <a:tc>
                  <a:txBody>
                    <a:bodyPr/>
                    <a:lstStyle/>
                    <a:p>
                      <a:pPr marL="184150" lvl="0" indent="-184150">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Low input material </a:t>
                      </a:r>
                      <a:r>
                        <a:rPr lang="en-GB" sz="1600" kern="1200" dirty="0">
                          <a:solidFill>
                            <a:schemeClr val="tx2"/>
                          </a:solidFill>
                          <a:effectLst/>
                          <a:latin typeface="+mn-lt"/>
                          <a:ea typeface="+mn-ea"/>
                          <a:cs typeface="Calibri" panose="020F0502020204030204" pitchFamily="34" charset="0"/>
                        </a:rPr>
                        <a:t>(few unstained slides)</a:t>
                      </a:r>
                    </a:p>
                    <a:p>
                      <a:pPr marL="184150" lvl="0" indent="-184150">
                        <a:buClr>
                          <a:schemeClr val="tx2"/>
                        </a:buClr>
                        <a:buFont typeface="Arial" panose="020B0604020202020204" pitchFamily="34" charset="0"/>
                        <a:buChar char="•"/>
                        <a:tabLst/>
                      </a:pPr>
                      <a:r>
                        <a:rPr lang="en-GB" sz="1600" b="1" kern="1200" dirty="0">
                          <a:solidFill>
                            <a:schemeClr val="accent1"/>
                          </a:solidFill>
                          <a:effectLst/>
                          <a:latin typeface="+mn-lt"/>
                          <a:ea typeface="+mn-ea"/>
                          <a:cs typeface="Calibri" panose="020F0502020204030204" pitchFamily="34" charset="0"/>
                        </a:rPr>
                        <a:t>Short turnaround time</a:t>
                      </a:r>
                    </a:p>
                    <a:p>
                      <a:pPr marL="184150" lvl="0" indent="-184150" algn="l" defTabSz="457200" rtl="0" eaLnBrk="1" latinLnBrk="0" hangingPunct="1">
                        <a:spcAft>
                          <a:spcPts val="200"/>
                        </a:spcAft>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Does </a:t>
                      </a:r>
                      <a:r>
                        <a:rPr lang="en-GB" sz="1600" b="1" kern="1200" dirty="0">
                          <a:solidFill>
                            <a:schemeClr val="accent1"/>
                          </a:solidFill>
                          <a:effectLst/>
                          <a:latin typeface="Calibri" panose="020F0502020204030204" pitchFamily="34" charset="0"/>
                          <a:ea typeface="+mn-ea"/>
                          <a:cs typeface="Calibri" panose="020F0502020204030204" pitchFamily="34" charset="0"/>
                        </a:rPr>
                        <a:t>not require much tumour tissue </a:t>
                      </a:r>
                      <a:r>
                        <a:rPr lang="en-GB" sz="1600" kern="1200" dirty="0">
                          <a:solidFill>
                            <a:schemeClr val="tx2"/>
                          </a:solidFill>
                          <a:effectLst/>
                          <a:latin typeface="Calibri" panose="020F0502020204030204" pitchFamily="34" charset="0"/>
                          <a:ea typeface="+mn-ea"/>
                          <a:cs typeface="Calibri" panose="020F0502020204030204" pitchFamily="34" charset="0"/>
                        </a:rPr>
                        <a:t>or high tumour content for a single test</a:t>
                      </a:r>
                      <a:endParaRPr lang="fr-CH" sz="1600" kern="1200" dirty="0">
                        <a:solidFill>
                          <a:schemeClr val="tx2"/>
                        </a:solidFill>
                        <a:effectLst/>
                        <a:latin typeface="Calibri" panose="020F0502020204030204" pitchFamily="34" charset="0"/>
                        <a:ea typeface="+mn-ea"/>
                        <a:cs typeface="Calibri" panose="020F0502020204030204" pitchFamily="34" charset="0"/>
                      </a:endParaRPr>
                    </a:p>
                    <a:p>
                      <a:pPr marL="184150" lvl="0" indent="-184150" algn="l" defTabSz="457200" rtl="0" eaLnBrk="1" latinLnBrk="0" hangingPunct="1">
                        <a:spcAft>
                          <a:spcPts val="200"/>
                        </a:spcAft>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Usually </a:t>
                      </a:r>
                      <a:r>
                        <a:rPr lang="en-GB" sz="1600" b="1" kern="1200" dirty="0">
                          <a:solidFill>
                            <a:schemeClr val="accent1"/>
                          </a:solidFill>
                          <a:effectLst/>
                          <a:latin typeface="Calibri" panose="020F0502020204030204" pitchFamily="34" charset="0"/>
                          <a:ea typeface="+mn-ea"/>
                          <a:cs typeface="Calibri" panose="020F0502020204030204" pitchFamily="34" charset="0"/>
                        </a:rPr>
                        <a:t>high specificity and sensitivity </a:t>
                      </a:r>
                      <a:r>
                        <a:rPr lang="en-GB" sz="1600" kern="1200" dirty="0">
                          <a:solidFill>
                            <a:schemeClr val="tx2"/>
                          </a:solidFill>
                          <a:effectLst/>
                          <a:latin typeface="Calibri" panose="020F0502020204030204" pitchFamily="34" charset="0"/>
                          <a:ea typeface="+mn-ea"/>
                          <a:cs typeface="Calibri" panose="020F0502020204030204" pitchFamily="34" charset="0"/>
                        </a:rPr>
                        <a:t>for DNA level rearrangements within a single given gene</a:t>
                      </a:r>
                      <a:endParaRPr lang="fr-CH" sz="1600" kern="1200" dirty="0">
                        <a:solidFill>
                          <a:schemeClr val="tx2"/>
                        </a:solidFill>
                        <a:effectLst/>
                        <a:latin typeface="Calibri" panose="020F0502020204030204" pitchFamily="34" charset="0"/>
                        <a:ea typeface="+mn-ea"/>
                        <a:cs typeface="Calibri" panose="020F0502020204030204" pitchFamily="34" charset="0"/>
                      </a:endParaRPr>
                    </a:p>
                    <a:p>
                      <a:pPr marL="184150" indent="-184150" algn="l" defTabSz="457200" rtl="0" eaLnBrk="1" latinLnBrk="0" hangingPunct="1">
                        <a:spcAft>
                          <a:spcPts val="200"/>
                        </a:spcAft>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Can be </a:t>
                      </a:r>
                      <a:r>
                        <a:rPr lang="en-GB" sz="1600" b="1" kern="1200" dirty="0">
                          <a:solidFill>
                            <a:schemeClr val="accent1"/>
                          </a:solidFill>
                          <a:effectLst/>
                          <a:latin typeface="Calibri" panose="020F0502020204030204" pitchFamily="34" charset="0"/>
                          <a:ea typeface="+mn-ea"/>
                          <a:cs typeface="Calibri" panose="020F0502020204030204" pitchFamily="34" charset="0"/>
                        </a:rPr>
                        <a:t>performed on many types of biopsy specimens </a:t>
                      </a:r>
                      <a:r>
                        <a:rPr lang="en-GB" sz="1600" kern="1200" dirty="0">
                          <a:solidFill>
                            <a:schemeClr val="tx2"/>
                          </a:solidFill>
                          <a:effectLst/>
                          <a:latin typeface="Calibri" panose="020F0502020204030204" pitchFamily="34" charset="0"/>
                          <a:ea typeface="+mn-ea"/>
                          <a:cs typeface="Calibri" panose="020F0502020204030204" pitchFamily="34" charset="0"/>
                        </a:rPr>
                        <a:t>including formalin-fixed paraffin-embedded tissue sections</a:t>
                      </a:r>
                      <a:endParaRPr lang="fr-FR" sz="1600" kern="1200" dirty="0">
                        <a:solidFill>
                          <a:schemeClr val="tx2"/>
                        </a:solidFill>
                        <a:effectLst/>
                        <a:latin typeface="Calibri" panose="020F0502020204030204" pitchFamily="34" charset="0"/>
                        <a:ea typeface="+mn-ea"/>
                        <a:cs typeface="Calibri" panose="020F0502020204030204" pitchFamily="34" charset="0"/>
                      </a:endParaRPr>
                    </a:p>
                  </a:txBody>
                  <a:tcPr marL="36000" marR="36000" marT="36000" marB="36000"/>
                </a:tc>
                <a:extLst>
                  <a:ext uri="{0D108BD9-81ED-4DB2-BD59-A6C34878D82A}">
                    <a16:rowId xmlns:a16="http://schemas.microsoft.com/office/drawing/2014/main" val="1566500680"/>
                  </a:ext>
                </a:extLst>
              </a:tr>
              <a:tr h="370840">
                <a:tc>
                  <a:txBody>
                    <a:bodyPr/>
                    <a:lstStyle/>
                    <a:p>
                      <a:r>
                        <a:rPr lang="fr-FR" sz="1600" dirty="0">
                          <a:latin typeface="+mn-lt"/>
                        </a:rPr>
                        <a:t>Challenges</a:t>
                      </a:r>
                    </a:p>
                  </a:txBody>
                  <a:tcPr marL="36000" marR="36000" marT="36000" marB="36000"/>
                </a:tc>
                <a:tc>
                  <a:txBody>
                    <a:bodyPr/>
                    <a:lstStyle/>
                    <a:p>
                      <a:pPr marL="184150" marR="0" lvl="0" indent="-184150" algn="l" defTabSz="457200" rtl="0" eaLnBrk="1" fontAlgn="auto" latinLnBrk="0" hangingPunct="1">
                        <a:lnSpc>
                          <a:spcPct val="100000"/>
                        </a:lnSpc>
                        <a:spcBef>
                          <a:spcPts val="0"/>
                        </a:spcBef>
                        <a:spcAft>
                          <a:spcPts val="200"/>
                        </a:spcAft>
                        <a:buClr>
                          <a:schemeClr val="tx2"/>
                        </a:buClr>
                        <a:buSzTx/>
                        <a:buFont typeface="Arial" panose="020B0604020202020204" pitchFamily="34" charset="0"/>
                        <a:buChar char="•"/>
                        <a:tabLst/>
                        <a:defRPr/>
                      </a:pPr>
                      <a:r>
                        <a:rPr lang="en-GB" sz="1600" b="1" kern="1200" dirty="0">
                          <a:solidFill>
                            <a:schemeClr val="accent1"/>
                          </a:solidFill>
                          <a:effectLst/>
                          <a:latin typeface="+mn-lt"/>
                          <a:ea typeface="+mn-ea"/>
                          <a:cs typeface="Calibri" panose="020F0502020204030204" pitchFamily="34" charset="0"/>
                        </a:rPr>
                        <a:t>Risk of false negatives</a:t>
                      </a:r>
                      <a:r>
                        <a:rPr lang="en-GB" sz="1600" kern="1200" dirty="0">
                          <a:solidFill>
                            <a:schemeClr val="tx2"/>
                          </a:solidFill>
                          <a:effectLst/>
                          <a:latin typeface="+mn-lt"/>
                          <a:ea typeface="+mn-ea"/>
                          <a:cs typeface="Calibri" panose="020F0502020204030204" pitchFamily="34" charset="0"/>
                        </a:rPr>
                        <a:t>, particularly for </a:t>
                      </a:r>
                      <a:r>
                        <a:rPr lang="en-GB" sz="1600" i="1" kern="1200" dirty="0">
                          <a:solidFill>
                            <a:schemeClr val="tx2"/>
                          </a:solidFill>
                          <a:effectLst/>
                          <a:latin typeface="+mn-lt"/>
                          <a:ea typeface="+mn-ea"/>
                          <a:cs typeface="Calibri" panose="020F0502020204030204" pitchFamily="34" charset="0"/>
                        </a:rPr>
                        <a:t>NTRK1</a:t>
                      </a:r>
                      <a:r>
                        <a:rPr lang="en-GB" sz="1600" kern="1200" dirty="0">
                          <a:solidFill>
                            <a:schemeClr val="tx2"/>
                          </a:solidFill>
                          <a:effectLst/>
                          <a:latin typeface="+mn-lt"/>
                          <a:ea typeface="+mn-ea"/>
                          <a:cs typeface="Calibri" panose="020F0502020204030204" pitchFamily="34" charset="0"/>
                        </a:rPr>
                        <a:t> (intrachromosomal deletion results in short split lengths)</a:t>
                      </a:r>
                    </a:p>
                    <a:p>
                      <a:pPr marL="184150" lvl="0" indent="-184150" algn="l" defTabSz="457200" rtl="0" eaLnBrk="1" latinLnBrk="0" hangingPunct="1">
                        <a:spcAft>
                          <a:spcPts val="200"/>
                        </a:spcAft>
                        <a:buClr>
                          <a:schemeClr val="tx2"/>
                        </a:buClr>
                        <a:buFont typeface="Arial" panose="020B0604020202020204" pitchFamily="34" charset="0"/>
                        <a:buChar char="•"/>
                        <a:tabLst/>
                      </a:pPr>
                      <a:r>
                        <a:rPr lang="en-GB" sz="1600" b="1" kern="1200" dirty="0">
                          <a:solidFill>
                            <a:schemeClr val="accent1"/>
                          </a:solidFill>
                          <a:effectLst/>
                          <a:latin typeface="Calibri" panose="020F0502020204030204" pitchFamily="34" charset="0"/>
                          <a:ea typeface="+mn-ea"/>
                          <a:cs typeface="Calibri" panose="020F0502020204030204" pitchFamily="34" charset="0"/>
                        </a:rPr>
                        <a:t>Multiple tests are required </a:t>
                      </a:r>
                      <a:r>
                        <a:rPr lang="en-GB" sz="1600" kern="1200" dirty="0">
                          <a:solidFill>
                            <a:schemeClr val="tx2"/>
                          </a:solidFill>
                          <a:effectLst/>
                          <a:latin typeface="Calibri" panose="020F0502020204030204" pitchFamily="34" charset="0"/>
                          <a:ea typeface="+mn-ea"/>
                          <a:cs typeface="Calibri" panose="020F0502020204030204" pitchFamily="34" charset="0"/>
                        </a:rPr>
                        <a:t>as most commercial labs perform single gene, break-apart FISH</a:t>
                      </a:r>
                      <a:endParaRPr lang="fr-CH" sz="1600" kern="1200" dirty="0">
                        <a:solidFill>
                          <a:schemeClr val="tx2"/>
                        </a:solidFill>
                        <a:effectLst/>
                        <a:latin typeface="Calibri" panose="020F0502020204030204" pitchFamily="34" charset="0"/>
                        <a:ea typeface="+mn-ea"/>
                        <a:cs typeface="Calibri" panose="020F0502020204030204" pitchFamily="34" charset="0"/>
                      </a:endParaRPr>
                    </a:p>
                    <a:p>
                      <a:pPr marL="184150" lvl="0" indent="-184150" algn="l" defTabSz="457200" rtl="0" eaLnBrk="1" latinLnBrk="0" hangingPunct="1">
                        <a:spcAft>
                          <a:spcPts val="200"/>
                        </a:spcAft>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DNA level rearrangements are not confirmed to be transcribed (RNA) or expressed (protein) fusions (e.g. may detect ‘passenger’ alterations)</a:t>
                      </a:r>
                      <a:endParaRPr lang="fr-CH" sz="1600" kern="1200" dirty="0">
                        <a:solidFill>
                          <a:schemeClr val="tx2"/>
                        </a:solidFill>
                        <a:effectLst/>
                        <a:latin typeface="Calibri" panose="020F0502020204030204" pitchFamily="34" charset="0"/>
                        <a:ea typeface="+mn-ea"/>
                        <a:cs typeface="Calibri" panose="020F0502020204030204" pitchFamily="34" charset="0"/>
                      </a:endParaRPr>
                    </a:p>
                    <a:p>
                      <a:pPr marL="184150" lvl="0" indent="-184150" algn="l" defTabSz="457200" rtl="0" eaLnBrk="1" latinLnBrk="0" hangingPunct="1">
                        <a:spcAft>
                          <a:spcPts val="200"/>
                        </a:spcAft>
                        <a:buClr>
                          <a:schemeClr val="tx2"/>
                        </a:buClr>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Requires that the </a:t>
                      </a:r>
                      <a:r>
                        <a:rPr lang="en-GB" sz="1600" b="1" kern="1200" dirty="0">
                          <a:solidFill>
                            <a:schemeClr val="accent1"/>
                          </a:solidFill>
                          <a:effectLst/>
                          <a:latin typeface="Calibri" panose="020F0502020204030204" pitchFamily="34" charset="0"/>
                          <a:ea typeface="+mn-ea"/>
                          <a:cs typeface="Calibri" panose="020F0502020204030204" pitchFamily="34" charset="0"/>
                        </a:rPr>
                        <a:t>target gene is known </a:t>
                      </a:r>
                      <a:endParaRPr lang="fr-CH" sz="1600" b="1" kern="1200" dirty="0">
                        <a:solidFill>
                          <a:schemeClr val="accent1"/>
                        </a:solidFill>
                        <a:effectLst/>
                        <a:latin typeface="Calibri" panose="020F0502020204030204" pitchFamily="34" charset="0"/>
                        <a:ea typeface="+mn-ea"/>
                        <a:cs typeface="Calibri" panose="020F0502020204030204" pitchFamily="34" charset="0"/>
                      </a:endParaRPr>
                    </a:p>
                  </a:txBody>
                  <a:tcPr marL="36000" marR="36000" marT="36000" marB="36000"/>
                </a:tc>
                <a:extLst>
                  <a:ext uri="{0D108BD9-81ED-4DB2-BD59-A6C34878D82A}">
                    <a16:rowId xmlns:a16="http://schemas.microsoft.com/office/drawing/2014/main" val="3732070051"/>
                  </a:ext>
                </a:extLst>
              </a:tr>
            </a:tbl>
          </a:graphicData>
        </a:graphic>
      </p:graphicFrame>
    </p:spTree>
    <p:extLst>
      <p:ext uri="{BB962C8B-B14F-4D97-AF65-F5344CB8AC3E}">
        <p14:creationId xmlns:p14="http://schemas.microsoft.com/office/powerpoint/2010/main" val="2270899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 coins arrondis 5">
            <a:extLst>
              <a:ext uri="{FF2B5EF4-FFF2-40B4-BE49-F238E27FC236}">
                <a16:creationId xmlns:a16="http://schemas.microsoft.com/office/drawing/2014/main" id="{481894C9-EC08-495B-9DE6-E33DA8825B4A}"/>
              </a:ext>
            </a:extLst>
          </p:cNvPr>
          <p:cNvSpPr/>
          <p:nvPr/>
        </p:nvSpPr>
        <p:spPr>
          <a:xfrm>
            <a:off x="1246066" y="1177177"/>
            <a:ext cx="5378139" cy="453913"/>
          </a:xfrm>
          <a:prstGeom prst="roundRect">
            <a:avLst/>
          </a:prstGeom>
          <a:solidFill>
            <a:schemeClr val="tx2">
              <a:lumMod val="20000"/>
              <a:lumOff val="80000"/>
              <a:alpha val="50196"/>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dirty="0"/>
              <a:t>Method for detection:</a:t>
            </a:r>
            <a:br>
              <a:rPr lang="en-GB" dirty="0"/>
            </a:br>
            <a:r>
              <a:rPr lang="en-GB" dirty="0" err="1"/>
              <a:t>rT</a:t>
            </a:r>
            <a:r>
              <a:rPr lang="en-GB" dirty="0"/>
              <a:t>-PCR</a:t>
            </a:r>
            <a:endParaRPr lang="en-GB" noProof="0" dirty="0"/>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9</a:t>
            </a:fld>
            <a:endParaRPr lang="en-GB" dirty="0"/>
          </a:p>
        </p:txBody>
      </p:sp>
      <p:sp>
        <p:nvSpPr>
          <p:cNvPr id="8" name="Content Placeholder 7">
            <a:extLst>
              <a:ext uri="{FF2B5EF4-FFF2-40B4-BE49-F238E27FC236}">
                <a16:creationId xmlns:a16="http://schemas.microsoft.com/office/drawing/2014/main" id="{24270B1A-0284-664E-9C2D-17546129987F}"/>
              </a:ext>
            </a:extLst>
          </p:cNvPr>
          <p:cNvSpPr>
            <a:spLocks noGrp="1"/>
          </p:cNvSpPr>
          <p:nvPr>
            <p:ph sz="quarter" idx="15"/>
          </p:nvPr>
        </p:nvSpPr>
        <p:spPr>
          <a:xfrm>
            <a:off x="468313" y="5968316"/>
            <a:ext cx="8737472" cy="1035236"/>
          </a:xfrm>
        </p:spPr>
        <p:txBody>
          <a:bodyPr/>
          <a:lstStyle/>
          <a:p>
            <a:r>
              <a:rPr lang="fr-CH" spc="-80" dirty="0"/>
              <a:t>FISH, </a:t>
            </a:r>
            <a:r>
              <a:rPr lang="en-GB" spc="-80" dirty="0"/>
              <a:t>Fluorescence </a:t>
            </a:r>
            <a:r>
              <a:rPr lang="en-GB" i="1" spc="-80" dirty="0"/>
              <a:t>in situ </a:t>
            </a:r>
            <a:r>
              <a:rPr lang="en-GB" spc="-80" dirty="0"/>
              <a:t>hybridisation</a:t>
            </a:r>
            <a:r>
              <a:rPr lang="fr-CH" spc="-80" dirty="0"/>
              <a:t>; </a:t>
            </a:r>
            <a:r>
              <a:rPr lang="en-GB" spc="-80" dirty="0"/>
              <a:t>NTRK, neurotrophic tyrosine receptor kinase; RNA, </a:t>
            </a:r>
            <a:r>
              <a:rPr lang="fr-CH" spc="-80" dirty="0" err="1"/>
              <a:t>ribonucleic</a:t>
            </a:r>
            <a:r>
              <a:rPr lang="fr-CH" spc="-80" dirty="0"/>
              <a:t> </a:t>
            </a:r>
            <a:r>
              <a:rPr lang="fr-CH" spc="-80" dirty="0" err="1"/>
              <a:t>acid</a:t>
            </a:r>
            <a:r>
              <a:rPr lang="fr-CH" spc="-80" dirty="0"/>
              <a:t>; RT-PCR, Reverse transcription </a:t>
            </a:r>
            <a:r>
              <a:rPr lang="fr-CH" spc="-80" dirty="0" err="1"/>
              <a:t>polymerase</a:t>
            </a:r>
            <a:r>
              <a:rPr lang="fr-CH" spc="-80" dirty="0"/>
              <a:t> </a:t>
            </a:r>
            <a:r>
              <a:rPr lang="fr-CH" spc="-80" dirty="0" err="1"/>
              <a:t>chain</a:t>
            </a:r>
            <a:r>
              <a:rPr lang="fr-CH" spc="-80" dirty="0"/>
              <a:t> </a:t>
            </a:r>
            <a:r>
              <a:rPr lang="fr-CH" spc="-80" dirty="0" err="1"/>
              <a:t>reaction</a:t>
            </a:r>
            <a:endParaRPr lang="fr-CH" spc="-80" dirty="0"/>
          </a:p>
          <a:p>
            <a:pPr>
              <a:spcBef>
                <a:spcPts val="0"/>
              </a:spcBef>
            </a:pPr>
            <a:r>
              <a:rPr lang="en-GB" dirty="0"/>
              <a:t>Additional references: </a:t>
            </a:r>
          </a:p>
          <a:p>
            <a:pPr>
              <a:spcBef>
                <a:spcPts val="0"/>
              </a:spcBef>
            </a:pPr>
            <a:r>
              <a:rPr lang="en-GB" dirty="0">
                <a:hlinkClick r:id="rId2"/>
              </a:rPr>
              <a:t>https://ntrkconnect.info/ntrk-gene-fusions-trk-inhibitors-and-testing-approaches-blueprint/</a:t>
            </a:r>
            <a:endParaRPr lang="en-GB" dirty="0"/>
          </a:p>
          <a:p>
            <a:pPr>
              <a:spcBef>
                <a:spcPts val="0"/>
              </a:spcBef>
            </a:pPr>
            <a:r>
              <a:rPr lang="en-GB" dirty="0">
                <a:hlinkClick r:id="rId3"/>
              </a:rPr>
              <a:t>https://oncologypro.esmo.org/oncology-in-practice/anti-cancer-agents-and-biological-therapy/targeting-ntrk-gene-fusions</a:t>
            </a:r>
            <a:endParaRPr lang="en-GB" dirty="0"/>
          </a:p>
        </p:txBody>
      </p:sp>
      <p:sp>
        <p:nvSpPr>
          <p:cNvPr id="9" name="Content Placeholder 1">
            <a:extLst>
              <a:ext uri="{FF2B5EF4-FFF2-40B4-BE49-F238E27FC236}">
                <a16:creationId xmlns:a16="http://schemas.microsoft.com/office/drawing/2014/main" id="{5865FE95-C9F1-4F4A-B7EE-E2780958B485}"/>
              </a:ext>
            </a:extLst>
          </p:cNvPr>
          <p:cNvSpPr>
            <a:spLocks noGrp="1"/>
          </p:cNvSpPr>
          <p:nvPr>
            <p:ph sz="quarter" idx="12"/>
          </p:nvPr>
        </p:nvSpPr>
        <p:spPr>
          <a:xfrm>
            <a:off x="455994" y="1235355"/>
            <a:ext cx="8222400" cy="1033398"/>
          </a:xfrm>
        </p:spPr>
        <p:txBody>
          <a:bodyPr/>
          <a:lstStyle/>
          <a:p>
            <a:pPr>
              <a:buClr>
                <a:schemeClr val="tx2"/>
              </a:buClr>
            </a:pPr>
            <a:r>
              <a:rPr lang="en-GB" dirty="0"/>
              <a:t>USE:</a:t>
            </a:r>
            <a:r>
              <a:rPr lang="en-GB" b="1" dirty="0">
                <a:solidFill>
                  <a:schemeClr val="accent1"/>
                </a:solidFill>
              </a:rPr>
              <a:t> To detect the presence of transcribed RNA</a:t>
            </a:r>
          </a:p>
        </p:txBody>
      </p:sp>
      <p:graphicFrame>
        <p:nvGraphicFramePr>
          <p:cNvPr id="11" name="Tableau 8">
            <a:extLst>
              <a:ext uri="{FF2B5EF4-FFF2-40B4-BE49-F238E27FC236}">
                <a16:creationId xmlns:a16="http://schemas.microsoft.com/office/drawing/2014/main" id="{46DE9B96-8262-4760-91A0-667FE2B3648F}"/>
              </a:ext>
            </a:extLst>
          </p:cNvPr>
          <p:cNvGraphicFramePr>
            <a:graphicFrameLocks noGrp="1"/>
          </p:cNvGraphicFramePr>
          <p:nvPr>
            <p:extLst>
              <p:ext uri="{D42A27DB-BD31-4B8C-83A1-F6EECF244321}">
                <p14:modId xmlns:p14="http://schemas.microsoft.com/office/powerpoint/2010/main" val="2253858416"/>
              </p:ext>
            </p:extLst>
          </p:nvPr>
        </p:nvGraphicFramePr>
        <p:xfrm>
          <a:off x="455994" y="1844368"/>
          <a:ext cx="8244000" cy="2465560"/>
        </p:xfrm>
        <a:graphic>
          <a:graphicData uri="http://schemas.openxmlformats.org/drawingml/2006/table">
            <a:tbl>
              <a:tblPr firstCol="1" bandRow="1">
                <a:tableStyleId>{5C22544A-7EE6-4342-B048-85BDC9FD1C3A}</a:tableStyleId>
              </a:tblPr>
              <a:tblGrid>
                <a:gridCol w="1332000">
                  <a:extLst>
                    <a:ext uri="{9D8B030D-6E8A-4147-A177-3AD203B41FA5}">
                      <a16:colId xmlns:a16="http://schemas.microsoft.com/office/drawing/2014/main" val="2782501078"/>
                    </a:ext>
                  </a:extLst>
                </a:gridCol>
                <a:gridCol w="6912000">
                  <a:extLst>
                    <a:ext uri="{9D8B030D-6E8A-4147-A177-3AD203B41FA5}">
                      <a16:colId xmlns:a16="http://schemas.microsoft.com/office/drawing/2014/main" val="504769378"/>
                    </a:ext>
                  </a:extLst>
                </a:gridCol>
              </a:tblGrid>
              <a:tr h="370840">
                <a:tc>
                  <a:txBody>
                    <a:bodyPr/>
                    <a:lstStyle/>
                    <a:p>
                      <a:r>
                        <a:rPr lang="fr-FR" sz="1600" dirty="0" err="1">
                          <a:latin typeface="+mn-lt"/>
                        </a:rPr>
                        <a:t>Characteristics</a:t>
                      </a:r>
                      <a:endParaRPr lang="fr-FR" sz="1600" dirty="0">
                        <a:latin typeface="+mn-lt"/>
                      </a:endParaRPr>
                    </a:p>
                  </a:txBody>
                  <a:tcPr marL="36000" marR="36000" marT="36000" marB="36000"/>
                </a:tc>
                <a:tc>
                  <a:txBody>
                    <a:bodyPr/>
                    <a:lstStyle/>
                    <a:p>
                      <a:pPr marL="184150" indent="-184150">
                        <a:buClr>
                          <a:schemeClr val="tx2"/>
                        </a:buClr>
                        <a:buFont typeface="Arial" panose="020B0604020202020204" pitchFamily="34" charset="0"/>
                        <a:buChar char="•"/>
                        <a:tabLst/>
                      </a:pPr>
                      <a:r>
                        <a:rPr lang="en-GB" sz="1600" kern="1200" dirty="0">
                          <a:solidFill>
                            <a:schemeClr val="tx2"/>
                          </a:solidFill>
                          <a:effectLst/>
                          <a:latin typeface="Calibri" panose="020F0502020204030204" pitchFamily="34" charset="0"/>
                          <a:ea typeface="+mn-ea"/>
                          <a:cs typeface="Calibri" panose="020F0502020204030204" pitchFamily="34" charset="0"/>
                        </a:rPr>
                        <a:t>Qualitative and quantitative detection of a single oncogene</a:t>
                      </a:r>
                    </a:p>
                  </a:txBody>
                  <a:tcPr marL="36000" marR="36000" marT="36000" marB="36000"/>
                </a:tc>
                <a:extLst>
                  <a:ext uri="{0D108BD9-81ED-4DB2-BD59-A6C34878D82A}">
                    <a16:rowId xmlns:a16="http://schemas.microsoft.com/office/drawing/2014/main" val="3248671119"/>
                  </a:ext>
                </a:extLst>
              </a:tr>
              <a:tr h="370840">
                <a:tc>
                  <a:txBody>
                    <a:bodyPr/>
                    <a:lstStyle/>
                    <a:p>
                      <a:r>
                        <a:rPr lang="fr-FR" sz="1600" dirty="0">
                          <a:latin typeface="+mn-lt"/>
                        </a:rPr>
                        <a:t>Advantages</a:t>
                      </a:r>
                    </a:p>
                  </a:txBody>
                  <a:tcPr marL="36000" marR="36000" marT="36000" marB="36000"/>
                </a:tc>
                <a:tc>
                  <a:txBody>
                    <a:bodyPr/>
                    <a:lstStyle/>
                    <a:p>
                      <a:pPr marL="184150" marR="0" lvl="0" indent="-184150" algn="l" defTabSz="457200" rtl="0" eaLnBrk="1" fontAlgn="auto" latinLnBrk="0" hangingPunct="1">
                        <a:lnSpc>
                          <a:spcPct val="100000"/>
                        </a:lnSpc>
                        <a:spcBef>
                          <a:spcPts val="0"/>
                        </a:spcBef>
                        <a:spcAft>
                          <a:spcPts val="0"/>
                        </a:spcAft>
                        <a:buClr>
                          <a:schemeClr val="tx2"/>
                        </a:buClr>
                        <a:buSzTx/>
                        <a:buFont typeface="Arial" panose="020B0604020202020204" pitchFamily="34" charset="0"/>
                        <a:buChar char="•"/>
                        <a:tabLst/>
                        <a:defRPr/>
                      </a:pPr>
                      <a:r>
                        <a:rPr lang="en-GB" sz="1600" b="1" kern="1200" dirty="0">
                          <a:solidFill>
                            <a:schemeClr val="accent1"/>
                          </a:solidFill>
                          <a:effectLst/>
                          <a:latin typeface="Calibri" panose="020F0502020204030204" pitchFamily="34" charset="0"/>
                          <a:ea typeface="+mn-ea"/>
                          <a:cs typeface="Calibri" panose="020F0502020204030204" pitchFamily="34" charset="0"/>
                        </a:rPr>
                        <a:t>High sensitivity and specificity </a:t>
                      </a:r>
                      <a:r>
                        <a:rPr lang="en-GB" sz="1600" kern="1200" dirty="0">
                          <a:solidFill>
                            <a:schemeClr val="tx2"/>
                          </a:solidFill>
                          <a:effectLst/>
                          <a:latin typeface="Calibri" panose="020F0502020204030204" pitchFamily="34" charset="0"/>
                          <a:ea typeface="+mn-ea"/>
                          <a:cs typeface="Calibri" panose="020F0502020204030204" pitchFamily="34" charset="0"/>
                        </a:rPr>
                        <a:t>for a known fusion transcript</a:t>
                      </a:r>
                    </a:p>
                    <a:p>
                      <a:pPr marL="184150" marR="0" lvl="0" indent="-1841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2"/>
                          </a:solidFill>
                          <a:effectLst/>
                          <a:latin typeface="Calibri" panose="020F0502020204030204" pitchFamily="34" charset="0"/>
                          <a:ea typeface="+mn-ea"/>
                          <a:cs typeface="Calibri" panose="020F0502020204030204" pitchFamily="34" charset="0"/>
                        </a:rPr>
                        <a:t>Relatively </a:t>
                      </a:r>
                      <a:r>
                        <a:rPr lang="en-GB" sz="1600" b="1" kern="1200" dirty="0">
                          <a:solidFill>
                            <a:schemeClr val="accent1"/>
                          </a:solidFill>
                          <a:effectLst/>
                          <a:latin typeface="Calibri" panose="020F0502020204030204" pitchFamily="34" charset="0"/>
                          <a:ea typeface="+mn-ea"/>
                          <a:cs typeface="Calibri" panose="020F0502020204030204" pitchFamily="34" charset="0"/>
                        </a:rPr>
                        <a:t>fast</a:t>
                      </a:r>
                    </a:p>
                    <a:p>
                      <a:pPr marL="184150" marR="0" lvl="0" indent="-184150" algn="l" defTabSz="457200" rtl="0" eaLnBrk="1" fontAlgn="auto" latinLnBrk="0" hangingPunct="1">
                        <a:lnSpc>
                          <a:spcPct val="100000"/>
                        </a:lnSpc>
                        <a:spcBef>
                          <a:spcPts val="0"/>
                        </a:spcBef>
                        <a:spcAft>
                          <a:spcPts val="0"/>
                        </a:spcAft>
                        <a:buClr>
                          <a:schemeClr val="tx2"/>
                        </a:buClr>
                        <a:buSzTx/>
                        <a:buFont typeface="Arial" panose="020B0604020202020204" pitchFamily="34" charset="0"/>
                        <a:buChar char="•"/>
                        <a:tabLst/>
                        <a:defRPr/>
                      </a:pPr>
                      <a:r>
                        <a:rPr lang="en-GB" sz="1600" b="1" kern="1200" dirty="0">
                          <a:solidFill>
                            <a:schemeClr val="accent1"/>
                          </a:solidFill>
                          <a:effectLst/>
                          <a:latin typeface="Calibri" panose="020F0502020204030204" pitchFamily="34" charset="0"/>
                          <a:ea typeface="+mn-ea"/>
                          <a:cs typeface="Calibri" panose="020F0502020204030204" pitchFamily="34" charset="0"/>
                        </a:rPr>
                        <a:t>Low cost</a:t>
                      </a:r>
                      <a:endParaRPr lang="fr-CH" sz="1600" b="1" kern="1200" dirty="0">
                        <a:solidFill>
                          <a:schemeClr val="accent1"/>
                        </a:solidFill>
                        <a:effectLst/>
                        <a:latin typeface="Calibri" panose="020F0502020204030204" pitchFamily="34" charset="0"/>
                        <a:ea typeface="+mn-ea"/>
                        <a:cs typeface="Calibri" panose="020F0502020204030204" pitchFamily="34" charset="0"/>
                      </a:endParaRPr>
                    </a:p>
                    <a:p>
                      <a:pPr marL="184150" indent="-184150">
                        <a:buClr>
                          <a:schemeClr val="tx2"/>
                        </a:buClr>
                        <a:buFont typeface="Arial" panose="020B0604020202020204" pitchFamily="34" charset="0"/>
                        <a:buChar char="•"/>
                        <a:tabLst/>
                      </a:pPr>
                      <a:r>
                        <a:rPr lang="en-GB" sz="1600" kern="1200" dirty="0">
                          <a:solidFill>
                            <a:schemeClr val="tx2"/>
                          </a:solidFill>
                          <a:effectLst/>
                          <a:latin typeface="+mn-lt"/>
                          <a:ea typeface="+mn-ea"/>
                          <a:cs typeface="Calibri" panose="020F0502020204030204" pitchFamily="34" charset="0"/>
                        </a:rPr>
                        <a:t>Like FISH can be a good choice to detect </a:t>
                      </a:r>
                      <a:r>
                        <a:rPr lang="en-GB" sz="1600" b="1" kern="1200" dirty="0">
                          <a:solidFill>
                            <a:schemeClr val="accent1"/>
                          </a:solidFill>
                          <a:effectLst/>
                          <a:latin typeface="+mn-lt"/>
                          <a:ea typeface="+mn-ea"/>
                          <a:cs typeface="Calibri" panose="020F0502020204030204" pitchFamily="34" charset="0"/>
                        </a:rPr>
                        <a:t>canonical fusions </a:t>
                      </a:r>
                      <a:r>
                        <a:rPr lang="en-GB" sz="1600" kern="1200" dirty="0">
                          <a:solidFill>
                            <a:schemeClr val="tx2"/>
                          </a:solidFill>
                          <a:effectLst/>
                          <a:latin typeface="+mn-lt"/>
                          <a:ea typeface="+mn-ea"/>
                          <a:cs typeface="Calibri" panose="020F0502020204030204" pitchFamily="34" charset="0"/>
                        </a:rPr>
                        <a:t>(for example, </a:t>
                      </a:r>
                      <a:r>
                        <a:rPr lang="en-GB" sz="1600" i="1" kern="1200" dirty="0">
                          <a:solidFill>
                            <a:schemeClr val="tx2"/>
                          </a:solidFill>
                          <a:effectLst/>
                          <a:latin typeface="+mn-lt"/>
                          <a:ea typeface="+mn-ea"/>
                          <a:cs typeface="Calibri" panose="020F0502020204030204" pitchFamily="34" charset="0"/>
                        </a:rPr>
                        <a:t>ETV6-NTRK3</a:t>
                      </a:r>
                      <a:r>
                        <a:rPr lang="en-GB" sz="1600" kern="1200" dirty="0">
                          <a:solidFill>
                            <a:schemeClr val="tx2"/>
                          </a:solidFill>
                          <a:effectLst/>
                          <a:latin typeface="+mn-lt"/>
                          <a:ea typeface="+mn-ea"/>
                          <a:cs typeface="Calibri" panose="020F0502020204030204" pitchFamily="34" charset="0"/>
                        </a:rPr>
                        <a:t>)</a:t>
                      </a:r>
                    </a:p>
                  </a:txBody>
                  <a:tcPr marL="36000" marR="36000" marT="36000" marB="36000"/>
                </a:tc>
                <a:extLst>
                  <a:ext uri="{0D108BD9-81ED-4DB2-BD59-A6C34878D82A}">
                    <a16:rowId xmlns:a16="http://schemas.microsoft.com/office/drawing/2014/main" val="1566500680"/>
                  </a:ext>
                </a:extLst>
              </a:tr>
              <a:tr h="370840">
                <a:tc>
                  <a:txBody>
                    <a:bodyPr/>
                    <a:lstStyle/>
                    <a:p>
                      <a:r>
                        <a:rPr lang="fr-FR" sz="1600" dirty="0">
                          <a:latin typeface="+mn-lt"/>
                        </a:rPr>
                        <a:t>Challenges</a:t>
                      </a:r>
                    </a:p>
                  </a:txBody>
                  <a:tcPr marL="36000" marR="36000" marT="36000" marB="36000"/>
                </a:tc>
                <a:tc>
                  <a:txBody>
                    <a:bodyPr/>
                    <a:lstStyle/>
                    <a:p>
                      <a:pPr marL="184150" marR="0" lvl="0" indent="-1841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600" kern="1200" dirty="0">
                          <a:solidFill>
                            <a:schemeClr val="tx2"/>
                          </a:solidFill>
                          <a:effectLst/>
                          <a:latin typeface="Calibri" panose="020F0502020204030204" pitchFamily="34" charset="0"/>
                          <a:ea typeface="+mn-ea"/>
                          <a:cs typeface="Calibri" panose="020F0502020204030204" pitchFamily="34" charset="0"/>
                        </a:rPr>
                        <a:t>RT-PCR uses RNA, which may not always be of </a:t>
                      </a:r>
                      <a:r>
                        <a:rPr lang="en-GB" sz="1600" b="1" kern="1200" dirty="0">
                          <a:solidFill>
                            <a:schemeClr val="accent1"/>
                          </a:solidFill>
                          <a:effectLst/>
                          <a:latin typeface="Calibri" panose="020F0502020204030204" pitchFamily="34" charset="0"/>
                          <a:ea typeface="+mn-ea"/>
                          <a:cs typeface="Calibri" panose="020F0502020204030204" pitchFamily="34" charset="0"/>
                        </a:rPr>
                        <a:t>sufficient quality </a:t>
                      </a:r>
                      <a:r>
                        <a:rPr lang="en-GB" sz="1600" kern="1200" dirty="0">
                          <a:solidFill>
                            <a:schemeClr val="tx2"/>
                          </a:solidFill>
                          <a:effectLst/>
                          <a:latin typeface="Calibri" panose="020F0502020204030204" pitchFamily="34" charset="0"/>
                          <a:ea typeface="+mn-ea"/>
                          <a:cs typeface="Calibri" panose="020F0502020204030204" pitchFamily="34" charset="0"/>
                        </a:rPr>
                        <a:t>due to its labile nature</a:t>
                      </a:r>
                    </a:p>
                    <a:p>
                      <a:pPr marL="184150" marR="0" lvl="0" indent="-184150" algn="l" defTabSz="457200" rtl="0" eaLnBrk="1" fontAlgn="auto" latinLnBrk="0" hangingPunct="1">
                        <a:lnSpc>
                          <a:spcPct val="100000"/>
                        </a:lnSpc>
                        <a:spcBef>
                          <a:spcPts val="0"/>
                        </a:spcBef>
                        <a:spcAft>
                          <a:spcPts val="200"/>
                        </a:spcAft>
                        <a:buClr>
                          <a:schemeClr val="tx2"/>
                        </a:buClr>
                        <a:buSzTx/>
                        <a:buFont typeface="Arial" panose="020B0604020202020204" pitchFamily="34" charset="0"/>
                        <a:buChar char="•"/>
                        <a:tabLst/>
                        <a:defRPr/>
                      </a:pPr>
                      <a:r>
                        <a:rPr lang="en-GB" sz="1600" b="1" kern="1200" dirty="0">
                          <a:solidFill>
                            <a:schemeClr val="accent1"/>
                          </a:solidFill>
                          <a:effectLst/>
                          <a:latin typeface="+mn-lt"/>
                          <a:ea typeface="+mn-ea"/>
                          <a:cs typeface="Calibri" panose="020F0502020204030204" pitchFamily="34" charset="0"/>
                        </a:rPr>
                        <a:t>Limited</a:t>
                      </a:r>
                      <a:r>
                        <a:rPr lang="en-GB" sz="1600" kern="1200" dirty="0">
                          <a:solidFill>
                            <a:schemeClr val="accent1"/>
                          </a:solidFill>
                          <a:effectLst/>
                          <a:latin typeface="+mn-lt"/>
                          <a:ea typeface="+mn-ea"/>
                          <a:cs typeface="Calibri" panose="020F0502020204030204" pitchFamily="34" charset="0"/>
                        </a:rPr>
                        <a:t> </a:t>
                      </a:r>
                      <a:r>
                        <a:rPr lang="en-GB" sz="1600" b="1" kern="1200" dirty="0">
                          <a:solidFill>
                            <a:schemeClr val="accent1"/>
                          </a:solidFill>
                          <a:effectLst/>
                          <a:latin typeface="+mn-lt"/>
                          <a:ea typeface="+mn-ea"/>
                          <a:cs typeface="Calibri" panose="020F0502020204030204" pitchFamily="34" charset="0"/>
                        </a:rPr>
                        <a:t>utility </a:t>
                      </a:r>
                      <a:r>
                        <a:rPr lang="en-GB" sz="1600" kern="1200" dirty="0">
                          <a:solidFill>
                            <a:schemeClr val="tx2"/>
                          </a:solidFill>
                          <a:effectLst/>
                          <a:latin typeface="+mn-lt"/>
                          <a:ea typeface="+mn-ea"/>
                          <a:cs typeface="Calibri" panose="020F0502020204030204" pitchFamily="34" charset="0"/>
                        </a:rPr>
                        <a:t>due to the </a:t>
                      </a:r>
                      <a:r>
                        <a:rPr lang="en-GB" sz="1600" b="1" kern="1200" dirty="0">
                          <a:solidFill>
                            <a:schemeClr val="accent1"/>
                          </a:solidFill>
                          <a:effectLst/>
                          <a:latin typeface="+mn-lt"/>
                          <a:ea typeface="+mn-ea"/>
                          <a:cs typeface="Calibri" panose="020F0502020204030204" pitchFamily="34" charset="0"/>
                        </a:rPr>
                        <a:t>large number of fusion partners</a:t>
                      </a:r>
                    </a:p>
                  </a:txBody>
                  <a:tcPr marL="36000" marR="36000" marT="36000" marB="36000"/>
                </a:tc>
                <a:extLst>
                  <a:ext uri="{0D108BD9-81ED-4DB2-BD59-A6C34878D82A}">
                    <a16:rowId xmlns:a16="http://schemas.microsoft.com/office/drawing/2014/main" val="3732070051"/>
                  </a:ext>
                </a:extLst>
              </a:tr>
            </a:tbl>
          </a:graphicData>
        </a:graphic>
      </p:graphicFrame>
    </p:spTree>
    <p:extLst>
      <p:ext uri="{BB962C8B-B14F-4D97-AF65-F5344CB8AC3E}">
        <p14:creationId xmlns:p14="http://schemas.microsoft.com/office/powerpoint/2010/main" val="995428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Cor2Ed - NTRK Connect Colour Palette">
      <a:dk1>
        <a:srgbClr val="000000"/>
      </a:dk1>
      <a:lt1>
        <a:srgbClr val="FFFFFF"/>
      </a:lt1>
      <a:dk2>
        <a:srgbClr val="5D8298"/>
      </a:dk2>
      <a:lt2>
        <a:srgbClr val="EEECE1"/>
      </a:lt2>
      <a:accent1>
        <a:srgbClr val="56378D"/>
      </a:accent1>
      <a:accent2>
        <a:srgbClr val="C0504D"/>
      </a:accent2>
      <a:accent3>
        <a:srgbClr val="E9D0CD"/>
      </a:accent3>
      <a:accent4>
        <a:srgbClr val="F3EAE7"/>
      </a:accent4>
      <a:accent5>
        <a:srgbClr val="ECE6ED"/>
      </a:accent5>
      <a:accent6>
        <a:srgbClr val="8B878B"/>
      </a:accent6>
      <a:hlink>
        <a:srgbClr val="56378D"/>
      </a:hlink>
      <a:folHlink>
        <a:srgbClr val="56378D"/>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45F6C6FEA8EB14D8A72B05F9F85FD1A" ma:contentTypeVersion="10" ma:contentTypeDescription="Create a new document." ma:contentTypeScope="" ma:versionID="9865d4bf73c384bcba2284838a6ed89b">
  <xsd:schema xmlns:xsd="http://www.w3.org/2001/XMLSchema" xmlns:xs="http://www.w3.org/2001/XMLSchema" xmlns:p="http://schemas.microsoft.com/office/2006/metadata/properties" xmlns:ns3="0c591842-cf0a-4a58-a072-ee5ac1c7b4ea" targetNamespace="http://schemas.microsoft.com/office/2006/metadata/properties" ma:root="true" ma:fieldsID="b7de798737fd1a5f495a12dae0fbb9f9" ns3:_="">
    <xsd:import namespace="0c591842-cf0a-4a58-a072-ee5ac1c7b4e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591842-cf0a-4a58-a072-ee5ac1c7b4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5E0A44E-DBE9-4F82-9438-2DD57C6C2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591842-cf0a-4a58-a072-ee5ac1c7b4e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0A3198-F79E-4D6A-B40A-74FF47BAA60F}">
  <ds:schemaRefs>
    <ds:schemaRef ds:uri="http://schemas.microsoft.com/sharepoint/v3/contenttype/forms"/>
  </ds:schemaRefs>
</ds:datastoreItem>
</file>

<file path=customXml/itemProps3.xml><?xml version="1.0" encoding="utf-8"?>
<ds:datastoreItem xmlns:ds="http://schemas.openxmlformats.org/officeDocument/2006/customXml" ds:itemID="{3B1AF18C-DA87-4145-B78B-31DB67393137}">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0c591842-cf0a-4a58-a072-ee5ac1c7b4ea"/>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1956</TotalTime>
  <Words>1412</Words>
  <Application>Microsoft Office PowerPoint</Application>
  <PresentationFormat>On-screen Show (4:3)</PresentationFormat>
  <Paragraphs>187</Paragraphs>
  <Slides>15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Lucida Grande</vt:lpstr>
      <vt:lpstr>PT Sans Narrow</vt:lpstr>
      <vt:lpstr>Wingdings</vt:lpstr>
      <vt:lpstr>Thème Office</vt:lpstr>
      <vt:lpstr>PowerPoint Presentation</vt:lpstr>
      <vt:lpstr>Publication snapshot #2  Prof. Fernando López-Ríos Pathology-Targeted Therapies Laboratory, HM Hospitales, Madrid, Spain</vt:lpstr>
      <vt:lpstr>Disclaimer</vt:lpstr>
      <vt:lpstr>Identifying patients with NTRK fusion cancer</vt:lpstr>
      <vt:lpstr>Background</vt:lpstr>
      <vt:lpstr>Objectives of the paper</vt:lpstr>
      <vt:lpstr>Method for detection: Immunohistochemistry</vt:lpstr>
      <vt:lpstr>Method for detection: Fluorescence in situ hybridisation</vt:lpstr>
      <vt:lpstr>Method for detection: rT-PCR</vt:lpstr>
      <vt:lpstr>Method for detection: “DNA &amp; RNA”-based NGS</vt:lpstr>
      <vt:lpstr>Testing algorithm: Histology-based algorithm</vt:lpstr>
      <vt:lpstr>Testing algorithm: Genomic-based algorithm</vt:lpstr>
      <vt:lpstr>Conclusions - discussions </vt:lpstr>
      <vt:lpstr>REACH NTRK CONNECT VIA  TWITTER, LINKEDIN, VIMEO &amp; EMAIL OR VISIT THE GROUP’S WEBSITE http://www.ntrkconnect.info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Mahir Karababa</dc:creator>
  <cp:lastModifiedBy>Iain Murdoch</cp:lastModifiedBy>
  <cp:revision>161</cp:revision>
  <dcterms:created xsi:type="dcterms:W3CDTF">2020-04-24T12:10:13Z</dcterms:created>
  <dcterms:modified xsi:type="dcterms:W3CDTF">2020-05-28T15:03:31Z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c76c141-ac86-40e5-abf2-c6f60e474cee_Enabled">
    <vt:lpwstr>True</vt:lpwstr>
  </property>
  <property fmtid="{D5CDD505-2E9C-101B-9397-08002B2CF9AE}" pid="3" name="MSIP_Label_2c76c141-ac86-40e5-abf2-c6f60e474cee_SiteId">
    <vt:lpwstr>fcb2b37b-5da0-466b-9b83-0014b67a7c78</vt:lpwstr>
  </property>
  <property fmtid="{D5CDD505-2E9C-101B-9397-08002B2CF9AE}" pid="4" name="MSIP_Label_2c76c141-ac86-40e5-abf2-c6f60e474cee_Owner">
    <vt:lpwstr>marc.fellous@bayer.com</vt:lpwstr>
  </property>
  <property fmtid="{D5CDD505-2E9C-101B-9397-08002B2CF9AE}" pid="5" name="MSIP_Label_2c76c141-ac86-40e5-abf2-c6f60e474cee_SetDate">
    <vt:lpwstr>2020-05-05T11:47:50.7908273Z</vt:lpwstr>
  </property>
  <property fmtid="{D5CDD505-2E9C-101B-9397-08002B2CF9AE}" pid="6" name="MSIP_Label_2c76c141-ac86-40e5-abf2-c6f60e474cee_Name">
    <vt:lpwstr>RESTRICTED</vt:lpwstr>
  </property>
  <property fmtid="{D5CDD505-2E9C-101B-9397-08002B2CF9AE}" pid="7" name="MSIP_Label_2c76c141-ac86-40e5-abf2-c6f60e474cee_Application">
    <vt:lpwstr>Microsoft Azure Information Protection</vt:lpwstr>
  </property>
  <property fmtid="{D5CDD505-2E9C-101B-9397-08002B2CF9AE}" pid="8" name="MSIP_Label_2c76c141-ac86-40e5-abf2-c6f60e474cee_Extended_MSFT_Method">
    <vt:lpwstr>Automatic</vt:lpwstr>
  </property>
  <property fmtid="{D5CDD505-2E9C-101B-9397-08002B2CF9AE}" pid="9" name="Sensitivity">
    <vt:lpwstr>RESTRICTED</vt:lpwstr>
  </property>
  <property fmtid="{D5CDD505-2E9C-101B-9397-08002B2CF9AE}" pid="10" name="ContentTypeId">
    <vt:lpwstr>0x010100245F6C6FEA8EB14D8A72B05F9F85FD1A</vt:lpwstr>
  </property>
</Properties>
</file>