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373" r:id="rId3"/>
    <p:sldId id="389" r:id="rId4"/>
    <p:sldId id="385" r:id="rId5"/>
    <p:sldId id="363" r:id="rId6"/>
    <p:sldId id="390" r:id="rId7"/>
    <p:sldId id="391" r:id="rId8"/>
    <p:sldId id="305" r:id="rId9"/>
    <p:sldId id="273" r:id="rId10"/>
    <p:sldId id="392" r:id="rId11"/>
    <p:sldId id="393" r:id="rId12"/>
    <p:sldId id="357" r:id="rId13"/>
    <p:sldId id="387" r:id="rId14"/>
    <p:sldId id="388" r:id="rId15"/>
    <p:sldId id="374" r:id="rId16"/>
    <p:sldId id="259" r:id="rId17"/>
    <p:sldId id="375" r:id="rId18"/>
    <p:sldId id="376" r:id="rId19"/>
    <p:sldId id="278" r:id="rId20"/>
    <p:sldId id="280"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0" userDrawn="1">
          <p15:clr>
            <a:srgbClr val="A4A3A4"/>
          </p15:clr>
        </p15:guide>
        <p15:guide id="2" pos="3424" userDrawn="1">
          <p15:clr>
            <a:srgbClr val="A4A3A4"/>
          </p15:clr>
        </p15:guide>
        <p15:guide id="3" pos="385" userDrawn="1">
          <p15:clr>
            <a:srgbClr val="A4A3A4"/>
          </p15:clr>
        </p15:guide>
        <p15:guide id="4" pos="4592" userDrawn="1">
          <p15:clr>
            <a:srgbClr val="A4A3A4"/>
          </p15:clr>
        </p15:guide>
        <p15:guide id="5" orient="horz" pos="296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750"/>
    <a:srgbClr val="FA7C2E"/>
    <a:srgbClr val="FFA402"/>
    <a:srgbClr val="F5EAE8"/>
    <a:srgbClr val="EAD1CE"/>
    <a:srgbClr val="E7F5E9"/>
    <a:srgbClr val="CBEBD0"/>
    <a:srgbClr val="2E7B8E"/>
    <a:srgbClr val="C7573C"/>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59" autoAdjust="0"/>
    <p:restoredTop sz="95400" autoAdjust="0"/>
  </p:normalViewPr>
  <p:slideViewPr>
    <p:cSldViewPr snapToObjects="1">
      <p:cViewPr varScale="1">
        <p:scale>
          <a:sx n="85" d="100"/>
          <a:sy n="85" d="100"/>
        </p:scale>
        <p:origin x="1042" y="72"/>
      </p:cViewPr>
      <p:guideLst>
        <p:guide orient="horz" pos="1240"/>
        <p:guide pos="3424"/>
        <p:guide pos="385"/>
        <p:guide pos="4592"/>
        <p:guide orient="horz" pos="29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3/31/2020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3/31/2020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4206351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was considered positive because pembrolizumab was deemed non-inferior to chemotherapy,</a:t>
            </a:r>
            <a:r>
              <a:rPr lang="en-US" baseline="0" dirty="0"/>
              <a:t> meeting the criteria for the first hypothesis.  Pembrolizumab demonstrated a median overall survival of 10.6 months, similar to the overall survival seen with platinum/</a:t>
            </a:r>
            <a:r>
              <a:rPr lang="en-US" baseline="0" dirty="0" err="1"/>
              <a:t>fluoropyrimidine</a:t>
            </a:r>
            <a:r>
              <a:rPr lang="en-US" baseline="0" dirty="0"/>
              <a:t>-based chemotherapy of 11.1 months.  Based on </a:t>
            </a:r>
            <a:r>
              <a:rPr lang="en-US" baseline="0" dirty="0" err="1"/>
              <a:t>prespecified</a:t>
            </a:r>
            <a:r>
              <a:rPr lang="en-US" baseline="0" dirty="0"/>
              <a:t> criteria, the non-inferiority hazard ratio boundaries fell below 1.2, the </a:t>
            </a:r>
            <a:r>
              <a:rPr lang="en-US" baseline="0" dirty="0" err="1"/>
              <a:t>prespecified</a:t>
            </a:r>
            <a:r>
              <a:rPr lang="en-US" baseline="0" dirty="0"/>
              <a:t> boundary.  Interestingly, pembrolizumab performed poorer than chemotherapy in the early months of treatment, but by 12 months, overall survival rates were the same, slightly less than 50% while 2-year OS rates were higher in pembrolizumab-treated patients, suggesting that those who did obtain a benefit maintained it for longer than that seen with chemotherapy.  When high PD-L1 </a:t>
            </a:r>
            <a:r>
              <a:rPr lang="en-US" baseline="0" dirty="0" err="1"/>
              <a:t>expressors</a:t>
            </a:r>
            <a:r>
              <a:rPr lang="en-US" baseline="0" dirty="0"/>
              <a:t> were evaluated, there was a more favorable overall survival for pembrolizumab with a median OS of 17.4 months for pembrolizumab versus 10.8 months for chemotherapy and a bigger difference in survival rates at 12 and 24 months.  </a:t>
            </a:r>
            <a:endParaRPr lang="en-US" dirty="0"/>
          </a:p>
        </p:txBody>
      </p:sp>
      <p:sp>
        <p:nvSpPr>
          <p:cNvPr id="4" name="Slide Number Placeholder 3"/>
          <p:cNvSpPr>
            <a:spLocks noGrp="1"/>
          </p:cNvSpPr>
          <p:nvPr>
            <p:ph type="sldNum" sz="quarter" idx="10"/>
          </p:nvPr>
        </p:nvSpPr>
        <p:spPr/>
        <p:txBody>
          <a:bodyPr/>
          <a:lstStyle/>
          <a:p>
            <a:fld id="{CF932A3D-0391-4805-8CEF-25DB40B3B951}" type="slidenum">
              <a:rPr lang="en-US" smtClean="0"/>
              <a:t>10</a:t>
            </a:fld>
            <a:endParaRPr lang="en-US"/>
          </a:p>
        </p:txBody>
      </p:sp>
    </p:spTree>
    <p:extLst>
      <p:ext uri="{BB962C8B-B14F-4D97-AF65-F5344CB8AC3E}">
        <p14:creationId xmlns:p14="http://schemas.microsoft.com/office/powerpoint/2010/main" val="311870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the comparison between chemotherapy and pembrolizumab versus chemotherapy</a:t>
            </a:r>
            <a:r>
              <a:rPr lang="en-US" baseline="0" dirty="0"/>
              <a:t> alone, the study did not meet the primary endpoint of superiority for the combination.  In fact, the chemotherapy alone arm performed quite well, with a median overall survival of 11.1 months and 12.5 months for chemotherapy alone and chemotherapy plus pembrolizumab.  Even in the population with a CPS </a:t>
            </a:r>
            <a:r>
              <a:rPr lang="en-US" u="none" baseline="0" dirty="0"/>
              <a:t>≥ </a:t>
            </a:r>
            <a:r>
              <a:rPr lang="en-US" baseline="0" dirty="0"/>
              <a:t>10, there was no significant difference between the two arms, with similar survival rates at 12 and 24 months.  Progression-free survival was also quite similar between the two arms, although there appears to be a trend favoring pembrolizumab with longer time from treatment initiation.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F932A3D-0391-4805-8CEF-25DB40B3B951}" type="slidenum">
              <a:rPr lang="en-US" smtClean="0"/>
              <a:t>11</a:t>
            </a:fld>
            <a:endParaRPr lang="en-US"/>
          </a:p>
        </p:txBody>
      </p:sp>
    </p:spTree>
    <p:extLst>
      <p:ext uri="{BB962C8B-B14F-4D97-AF65-F5344CB8AC3E}">
        <p14:creationId xmlns:p14="http://schemas.microsoft.com/office/powerpoint/2010/main" val="201539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year’s ESMO meeting in Barcelona, data on the MSI-high population from KEYNOTE-062 was presented.  This was a small population in each arm of the trial, less than 20 patients in each arm and the majority having a CPS </a:t>
            </a:r>
            <a:r>
              <a:rPr lang="en-US" u="none" baseline="0" dirty="0"/>
              <a:t>≥</a:t>
            </a:r>
            <a:r>
              <a:rPr lang="en-US" dirty="0"/>
              <a:t>10.  The microsatellite stable patients had a median survival that ranged from 9.5 months with pembrolizumab to 11.2 months with chemotherapy.  However, the overall survival was not reached in the microsatellite high population, regardless of whether the CPS cutoff was </a:t>
            </a:r>
            <a:r>
              <a:rPr lang="en-US" u="none" baseline="0" dirty="0"/>
              <a:t>≥</a:t>
            </a:r>
            <a:r>
              <a:rPr lang="en-US" dirty="0"/>
              <a:t>1 or </a:t>
            </a:r>
            <a:r>
              <a:rPr lang="en-US" u="none" baseline="0" dirty="0"/>
              <a:t>≥</a:t>
            </a:r>
            <a:r>
              <a:rPr lang="en-US" dirty="0"/>
              <a:t>10.  In considering the MSI-high population from the intent to treat analysis (CPS </a:t>
            </a:r>
            <a:r>
              <a:rPr lang="en-US" u="none" baseline="0" dirty="0"/>
              <a:t>≥1</a:t>
            </a:r>
            <a:r>
              <a:rPr lang="en-US" dirty="0"/>
              <a:t>), response rate with pembrolizumab alone was 57.1% with a median duration of response of 21.2 months and median PFS of 11.2 months.  When chemotherapy and pembrolizumab were given together, the overall response rate increased to 64.7% and the duration of response and median progression-free survival had not been reached at the time of data cutoff.</a:t>
            </a:r>
          </a:p>
          <a:p>
            <a:endParaRPr lang="en-US" dirty="0"/>
          </a:p>
        </p:txBody>
      </p:sp>
      <p:sp>
        <p:nvSpPr>
          <p:cNvPr id="4" name="Slide Number Placeholder 3"/>
          <p:cNvSpPr>
            <a:spLocks noGrp="1"/>
          </p:cNvSpPr>
          <p:nvPr>
            <p:ph type="sldNum" sz="quarter" idx="5"/>
          </p:nvPr>
        </p:nvSpPr>
        <p:spPr/>
        <p:txBody>
          <a:bodyPr/>
          <a:lstStyle/>
          <a:p>
            <a:fld id="{6EC48551-ACB7-4672-87BB-9E1D8A7CE9E4}" type="slidenum">
              <a:rPr lang="en-US" smtClean="0"/>
              <a:t>12</a:t>
            </a:fld>
            <a:endParaRPr lang="en-US"/>
          </a:p>
        </p:txBody>
      </p:sp>
    </p:spTree>
    <p:extLst>
      <p:ext uri="{BB962C8B-B14F-4D97-AF65-F5344CB8AC3E}">
        <p14:creationId xmlns:p14="http://schemas.microsoft.com/office/powerpoint/2010/main" val="184965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comparing pembrolizumab to chemotherapy, the</a:t>
            </a:r>
            <a:r>
              <a:rPr lang="en-US" baseline="0" dirty="0"/>
              <a:t> study demonstrated non-inferiority between pembrolizumab and chemotherapy.  Pembrolizumab improved overall survival in the CPS </a:t>
            </a:r>
            <a:r>
              <a:rPr lang="en-US" u="none" baseline="0" dirty="0"/>
              <a:t>≥</a:t>
            </a:r>
            <a:r>
              <a:rPr lang="en-US" baseline="0" dirty="0"/>
              <a:t> 10 group, but this was not a planned analysis.  However, if you look closely at these curves, the pembrolizumab arm initially does worse, with the curves crossing at approximately 12 months in the CPS </a:t>
            </a:r>
            <a:r>
              <a:rPr lang="en-US" u="none" baseline="0" dirty="0"/>
              <a:t>≥</a:t>
            </a:r>
            <a:r>
              <a:rPr lang="en-US" baseline="0" dirty="0"/>
              <a:t> 1 group and between 6 and 9 months in the CPS </a:t>
            </a:r>
            <a:r>
              <a:rPr lang="en-US" u="none" baseline="0" dirty="0"/>
              <a:t>≥</a:t>
            </a:r>
            <a:r>
              <a:rPr lang="en-US" baseline="0" dirty="0"/>
              <a:t> 10 group, suggesting that chemotherapy may be more beneficial in the initial months of systemic therapy in this disease. Excluding the MSI-high population from the overall study population does not significantly alter the outcomes in CPS </a:t>
            </a:r>
            <a:r>
              <a:rPr lang="en-US" u="none" baseline="0" dirty="0"/>
              <a:t>≥</a:t>
            </a:r>
            <a:r>
              <a:rPr lang="en-US" baseline="0" dirty="0"/>
              <a:t> 1 and CPS </a:t>
            </a:r>
            <a:r>
              <a:rPr lang="en-US" u="none" baseline="0" dirty="0"/>
              <a:t>≥</a:t>
            </a:r>
            <a:r>
              <a:rPr lang="en-US" baseline="0" dirty="0"/>
              <a:t> 10 groups.  In the MSI-high population, however, pembrolizumab significantly improved survival in both the CPS </a:t>
            </a:r>
            <a:r>
              <a:rPr lang="en-US" u="none" baseline="0" dirty="0"/>
              <a:t>≥</a:t>
            </a:r>
            <a:r>
              <a:rPr lang="en-US" baseline="0" dirty="0"/>
              <a:t> 1 and CPS </a:t>
            </a:r>
            <a:r>
              <a:rPr lang="en-US" u="none" baseline="0" dirty="0"/>
              <a:t>≥</a:t>
            </a:r>
            <a:r>
              <a:rPr lang="en-US" baseline="0" dirty="0"/>
              <a:t> 10 groups, where median overall survival was not reached in the MSI-high group treated with pembrolizumab.  There was less of an early separation of the curves in this subset, but this was a very small group and too small to draw conclusions. Overall response rate was also higher in the MSI-high cohort with a CPS </a:t>
            </a:r>
            <a:r>
              <a:rPr lang="en-US" u="none" baseline="0" dirty="0"/>
              <a:t>≥</a:t>
            </a:r>
            <a:r>
              <a:rPr lang="en-US" baseline="0" dirty="0"/>
              <a:t> 10, but not in the CPS </a:t>
            </a:r>
            <a:r>
              <a:rPr lang="en-US" u="none" baseline="0" dirty="0"/>
              <a:t>≥</a:t>
            </a:r>
            <a:r>
              <a:rPr lang="en-US" baseline="0" dirty="0"/>
              <a:t> 1 cohort.  PFS was not different between the two arms, but with a faster drop-off in the pembrolizumab arm early in follow-up. </a:t>
            </a:r>
          </a:p>
          <a:p>
            <a:endParaRPr lang="en-US" baseline="0" dirty="0"/>
          </a:p>
        </p:txBody>
      </p:sp>
      <p:sp>
        <p:nvSpPr>
          <p:cNvPr id="4" name="Slide Number Placeholder 3"/>
          <p:cNvSpPr>
            <a:spLocks noGrp="1"/>
          </p:cNvSpPr>
          <p:nvPr>
            <p:ph type="sldNum" sz="quarter" idx="5"/>
          </p:nvPr>
        </p:nvSpPr>
        <p:spPr/>
        <p:txBody>
          <a:bodyPr/>
          <a:lstStyle/>
          <a:p>
            <a:fld id="{A55D746D-B8CB-46D6-BA9F-76A3ED455D7B}" type="slidenum">
              <a:rPr lang="en-US" smtClean="0"/>
              <a:t>13</a:t>
            </a:fld>
            <a:endParaRPr lang="en-US"/>
          </a:p>
        </p:txBody>
      </p:sp>
    </p:spTree>
    <p:extLst>
      <p:ext uri="{BB962C8B-B14F-4D97-AF65-F5344CB8AC3E}">
        <p14:creationId xmlns:p14="http://schemas.microsoft.com/office/powerpoint/2010/main" val="3136057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combination of pembrolizumab plus chemotherapy versus</a:t>
            </a:r>
            <a:r>
              <a:rPr lang="en-US" baseline="0" dirty="0"/>
              <a:t> chemotherapy alone, while there was a trend toward improved overall survival </a:t>
            </a:r>
            <a:r>
              <a:rPr lang="en-US" dirty="0"/>
              <a:t>with the combination of pembrolizumab plus chemotherapy </a:t>
            </a:r>
            <a:r>
              <a:rPr lang="en-US" baseline="0" dirty="0"/>
              <a:t>in the CPS </a:t>
            </a:r>
            <a:r>
              <a:rPr lang="en-US" u="none" baseline="0" dirty="0"/>
              <a:t>≥</a:t>
            </a:r>
            <a:r>
              <a:rPr lang="en-US" baseline="0" dirty="0"/>
              <a:t> 1 and CPS  </a:t>
            </a:r>
            <a:r>
              <a:rPr lang="en-US" u="none" baseline="0" dirty="0"/>
              <a:t>≥</a:t>
            </a:r>
            <a:r>
              <a:rPr lang="en-US" baseline="0" dirty="0"/>
              <a:t> 10 groups, this did not meet statistical significance in either group and therefore was not superior in either arm. However, when you look at the MSI-high subgroups in each CPS cohort, median overall survival was not reached with pembrolizumab versus 8.5 months with chemotherapy in the CPS </a:t>
            </a:r>
            <a:r>
              <a:rPr lang="en-US" u="none" baseline="0" dirty="0"/>
              <a:t>≥</a:t>
            </a:r>
            <a:r>
              <a:rPr lang="en-US" baseline="0" dirty="0"/>
              <a:t> 1 and 13.6 months in the CPS </a:t>
            </a:r>
            <a:r>
              <a:rPr lang="en-US" u="none" baseline="0" dirty="0"/>
              <a:t>≥</a:t>
            </a:r>
            <a:r>
              <a:rPr lang="en-US" baseline="0" dirty="0"/>
              <a:t> 10 months. Excluding the MSI-high population from the overall study population does not significantly alter the outcomes in CPS </a:t>
            </a:r>
            <a:r>
              <a:rPr lang="en-US" u="none" baseline="0" dirty="0"/>
              <a:t>≥</a:t>
            </a:r>
            <a:r>
              <a:rPr lang="en-US" baseline="0" dirty="0"/>
              <a:t> 1 and CPS </a:t>
            </a:r>
            <a:r>
              <a:rPr lang="en-US" u="none" baseline="0" dirty="0"/>
              <a:t>≥</a:t>
            </a:r>
            <a:r>
              <a:rPr lang="en-US" baseline="0" dirty="0"/>
              <a:t> 10 groups.  Adding pembrolizumab to chemotherapy did not significantly improve progression-free survival in either arm.</a:t>
            </a:r>
          </a:p>
          <a:p>
            <a:endParaRPr lang="en-US" baseline="0" dirty="0"/>
          </a:p>
          <a:p>
            <a:endParaRPr lang="en-US" dirty="0"/>
          </a:p>
        </p:txBody>
      </p:sp>
      <p:sp>
        <p:nvSpPr>
          <p:cNvPr id="4" name="Slide Number Placeholder 3"/>
          <p:cNvSpPr>
            <a:spLocks noGrp="1"/>
          </p:cNvSpPr>
          <p:nvPr>
            <p:ph type="sldNum" sz="quarter" idx="5"/>
          </p:nvPr>
        </p:nvSpPr>
        <p:spPr/>
        <p:txBody>
          <a:bodyPr/>
          <a:lstStyle/>
          <a:p>
            <a:fld id="{A55D746D-B8CB-46D6-BA9F-76A3ED455D7B}" type="slidenum">
              <a:rPr lang="en-US" smtClean="0"/>
              <a:t>14</a:t>
            </a:fld>
            <a:endParaRPr lang="en-US"/>
          </a:p>
        </p:txBody>
      </p:sp>
    </p:spTree>
    <p:extLst>
      <p:ext uri="{BB962C8B-B14F-4D97-AF65-F5344CB8AC3E}">
        <p14:creationId xmlns:p14="http://schemas.microsoft.com/office/powerpoint/2010/main" val="255468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15</a:t>
            </a:fld>
            <a:endParaRPr lang="fr-FR"/>
          </a:p>
        </p:txBody>
      </p:sp>
    </p:spTree>
    <p:extLst>
      <p:ext uri="{BB962C8B-B14F-4D97-AF65-F5344CB8AC3E}">
        <p14:creationId xmlns:p14="http://schemas.microsoft.com/office/powerpoint/2010/main" val="139183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design – randomized phase III study </a:t>
            </a:r>
          </a:p>
          <a:p>
            <a:r>
              <a:rPr lang="en-US" dirty="0"/>
              <a:t>Patient with HER2 negative </a:t>
            </a:r>
            <a:r>
              <a:rPr lang="en-US" dirty="0" err="1"/>
              <a:t>mGC</a:t>
            </a:r>
            <a:r>
              <a:rPr lang="en-US" dirty="0"/>
              <a:t> received 5-FU</a:t>
            </a:r>
            <a:r>
              <a:rPr lang="en-US" baseline="0" dirty="0"/>
              <a:t> </a:t>
            </a:r>
            <a:r>
              <a:rPr lang="en-US" dirty="0"/>
              <a:t>based therapy + </a:t>
            </a:r>
            <a:r>
              <a:rPr lang="en-US" dirty="0" err="1"/>
              <a:t>oxaliplatin</a:t>
            </a:r>
            <a:r>
              <a:rPr lang="en-US" dirty="0"/>
              <a:t> for 12 weeks. Patients without PD were randomized between </a:t>
            </a:r>
            <a:r>
              <a:rPr lang="en-US" dirty="0" err="1"/>
              <a:t>avelumab</a:t>
            </a:r>
            <a:r>
              <a:rPr lang="en-US" dirty="0"/>
              <a:t> and chemo or BSC. </a:t>
            </a:r>
          </a:p>
          <a:p>
            <a:r>
              <a:rPr lang="en-US" dirty="0"/>
              <a:t>Primary end point was OS</a:t>
            </a:r>
          </a:p>
          <a:p>
            <a:endParaRPr lang="en-US" dirty="0"/>
          </a:p>
        </p:txBody>
      </p:sp>
      <p:sp>
        <p:nvSpPr>
          <p:cNvPr id="4" name="Slide Number Placeholder 3"/>
          <p:cNvSpPr>
            <a:spLocks noGrp="1"/>
          </p:cNvSpPr>
          <p:nvPr>
            <p:ph type="sldNum" sz="quarter" idx="5"/>
          </p:nvPr>
        </p:nvSpPr>
        <p:spPr/>
        <p:txBody>
          <a:bodyPr/>
          <a:lstStyle/>
          <a:p>
            <a:fld id="{6EC48551-ACB7-4672-87BB-9E1D8A7CE9E4}" type="slidenum">
              <a:rPr lang="en-US" smtClean="0"/>
              <a:t>16</a:t>
            </a:fld>
            <a:endParaRPr lang="en-US"/>
          </a:p>
        </p:txBody>
      </p:sp>
    </p:spTree>
    <p:extLst>
      <p:ext uri="{BB962C8B-B14F-4D97-AF65-F5344CB8AC3E}">
        <p14:creationId xmlns:p14="http://schemas.microsoft.com/office/powerpoint/2010/main" val="782446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17</a:t>
            </a:fld>
            <a:endParaRPr lang="fr-FR"/>
          </a:p>
        </p:txBody>
      </p:sp>
    </p:spTree>
    <p:extLst>
      <p:ext uri="{BB962C8B-B14F-4D97-AF65-F5344CB8AC3E}">
        <p14:creationId xmlns:p14="http://schemas.microsoft.com/office/powerpoint/2010/main" val="1477971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18</a:t>
            </a:fld>
            <a:endParaRPr lang="fr-FR"/>
          </a:p>
        </p:txBody>
      </p:sp>
    </p:spTree>
    <p:extLst>
      <p:ext uri="{BB962C8B-B14F-4D97-AF65-F5344CB8AC3E}">
        <p14:creationId xmlns:p14="http://schemas.microsoft.com/office/powerpoint/2010/main" val="8831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19</a:t>
            </a:fld>
            <a:endParaRPr lang="fr-FR"/>
          </a:p>
        </p:txBody>
      </p:sp>
    </p:spTree>
    <p:extLst>
      <p:ext uri="{BB962C8B-B14F-4D97-AF65-F5344CB8AC3E}">
        <p14:creationId xmlns:p14="http://schemas.microsoft.com/office/powerpoint/2010/main" val="137635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2029982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20</a:t>
            </a:fld>
            <a:endParaRPr lang="fr-FR"/>
          </a:p>
        </p:txBody>
      </p:sp>
    </p:spTree>
    <p:extLst>
      <p:ext uri="{BB962C8B-B14F-4D97-AF65-F5344CB8AC3E}">
        <p14:creationId xmlns:p14="http://schemas.microsoft.com/office/powerpoint/2010/main" val="389094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a:t>
            </a:fld>
            <a:endParaRPr lang="fr-FR"/>
          </a:p>
        </p:txBody>
      </p:sp>
    </p:spTree>
    <p:extLst>
      <p:ext uri="{BB962C8B-B14F-4D97-AF65-F5344CB8AC3E}">
        <p14:creationId xmlns:p14="http://schemas.microsoft.com/office/powerpoint/2010/main" val="403455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C48551-ACB7-4672-87BB-9E1D8A7CE9E4}" type="slidenum">
              <a:rPr lang="en-US" smtClean="0"/>
              <a:t>4</a:t>
            </a:fld>
            <a:endParaRPr lang="en-US"/>
          </a:p>
        </p:txBody>
      </p:sp>
    </p:spTree>
    <p:extLst>
      <p:ext uri="{BB962C8B-B14F-4D97-AF65-F5344CB8AC3E}">
        <p14:creationId xmlns:p14="http://schemas.microsoft.com/office/powerpoint/2010/main" val="137596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studies led to the approval of checkpoint inhibitors in the 3</a:t>
            </a:r>
            <a:r>
              <a:rPr lang="en-US" baseline="30000" dirty="0"/>
              <a:t>rd</a:t>
            </a:r>
            <a:r>
              <a:rPr lang="en-US" dirty="0"/>
              <a:t> line setting and beyond. Both Pembrolizumab and Nivolumab showed improvement in RR and OS compared to PSC</a:t>
            </a:r>
          </a:p>
          <a:p>
            <a:r>
              <a:rPr lang="en-US" dirty="0"/>
              <a:t>The Keynote 059 study stratified patients based on PDL-1 status and showed greater benefit among patients with PDL1+ disease in terms of response rate, DCR and OS. </a:t>
            </a:r>
          </a:p>
          <a:p>
            <a:endParaRPr lang="en-US" dirty="0"/>
          </a:p>
          <a:p>
            <a:endParaRPr lang="en-US" dirty="0"/>
          </a:p>
        </p:txBody>
      </p:sp>
      <p:sp>
        <p:nvSpPr>
          <p:cNvPr id="4" name="Slide Number Placeholder 3"/>
          <p:cNvSpPr>
            <a:spLocks noGrp="1"/>
          </p:cNvSpPr>
          <p:nvPr>
            <p:ph type="sldNum" sz="quarter" idx="5"/>
          </p:nvPr>
        </p:nvSpPr>
        <p:spPr/>
        <p:txBody>
          <a:bodyPr/>
          <a:lstStyle/>
          <a:p>
            <a:fld id="{6EC48551-ACB7-4672-87BB-9E1D8A7CE9E4}" type="slidenum">
              <a:rPr lang="en-US" smtClean="0"/>
              <a:t>5</a:t>
            </a:fld>
            <a:endParaRPr lang="en-US"/>
          </a:p>
        </p:txBody>
      </p:sp>
    </p:spTree>
    <p:extLst>
      <p:ext uri="{BB962C8B-B14F-4D97-AF65-F5344CB8AC3E}">
        <p14:creationId xmlns:p14="http://schemas.microsoft.com/office/powerpoint/2010/main" val="238847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we know that immune checkpoint inhibitors may be better than best supportive care in 3</a:t>
            </a:r>
            <a:r>
              <a:rPr lang="en-US" baseline="30000" dirty="0"/>
              <a:t>rd</a:t>
            </a:r>
            <a:r>
              <a:rPr lang="en-US" baseline="0" dirty="0"/>
              <a:t> line gastric cancer, the JAVELIN 300 study suggests that they may not be better than chemotherapy in this setting.  In this international randomized phase 3 study of patients who had received two prior lines of therapy were randomized to either </a:t>
            </a:r>
            <a:r>
              <a:rPr lang="en-US" baseline="0" dirty="0" err="1"/>
              <a:t>avelumab</a:t>
            </a:r>
            <a:r>
              <a:rPr lang="en-US" baseline="0" dirty="0"/>
              <a:t> or physician’s choice of paclitaxel or irinotecan.  The study did not meet its primary overall survival endpoint, as </a:t>
            </a:r>
            <a:r>
              <a:rPr lang="en-US" baseline="0" dirty="0" err="1"/>
              <a:t>avelumab</a:t>
            </a:r>
            <a:r>
              <a:rPr lang="en-US" baseline="0" dirty="0"/>
              <a:t> did not improve survival over chemotherapy.  In fact, disease control rates were higher with chemotherapy, but </a:t>
            </a:r>
            <a:r>
              <a:rPr lang="en-US" baseline="0" dirty="0" err="1"/>
              <a:t>avelumab</a:t>
            </a:r>
            <a:r>
              <a:rPr lang="en-US" baseline="0" dirty="0"/>
              <a:t> had a better side effect profile.  Thus, this study suggests that immunotherapy is an option in this setting, and deciding between chemotherapy and immunotherapy may be patient-specific based on prior toxicities and disease burden.</a:t>
            </a:r>
            <a:endParaRPr lang="en-US" dirty="0"/>
          </a:p>
        </p:txBody>
      </p:sp>
      <p:sp>
        <p:nvSpPr>
          <p:cNvPr id="4" name="Slide Number Placeholder 3"/>
          <p:cNvSpPr>
            <a:spLocks noGrp="1"/>
          </p:cNvSpPr>
          <p:nvPr>
            <p:ph type="sldNum" sz="quarter" idx="10"/>
          </p:nvPr>
        </p:nvSpPr>
        <p:spPr/>
        <p:txBody>
          <a:bodyPr/>
          <a:lstStyle/>
          <a:p>
            <a:fld id="{CF932A3D-0391-4805-8CEF-25DB40B3B951}" type="slidenum">
              <a:rPr lang="en-US" smtClean="0"/>
              <a:t>6</a:t>
            </a:fld>
            <a:endParaRPr lang="en-US"/>
          </a:p>
        </p:txBody>
      </p:sp>
    </p:spTree>
    <p:extLst>
      <p:ext uri="{BB962C8B-B14F-4D97-AF65-F5344CB8AC3E}">
        <p14:creationId xmlns:p14="http://schemas.microsoft.com/office/powerpoint/2010/main" val="278563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Pembrolizumab has also been evaluated in the second-line setting versus weekly paclitaxel.  </a:t>
            </a:r>
            <a:r>
              <a:rPr lang="en-US" baseline="0" dirty="0"/>
              <a:t>Keynote-061 was a randomized phase 3 study of pembrolizumab versus weekly paclitaxel in GEJ/gastric cancer adenocarcinoma patients who had progressed on front-line platinum/</a:t>
            </a:r>
            <a:r>
              <a:rPr lang="en-US" baseline="0" dirty="0" err="1"/>
              <a:t>fluoropyrimidine</a:t>
            </a:r>
            <a:r>
              <a:rPr lang="en-US" baseline="0" dirty="0"/>
              <a:t> therapy.  Although it initially enrolled patients regardless of PD-L1 status, after the enrollment of 489 patients, the IDMC recommended restricting enrollment to PD-L1 positive patients. The primary endpoint was overall survival and PFS in the </a:t>
            </a:r>
            <a:r>
              <a:rPr lang="en-US" u="none" baseline="0" dirty="0"/>
              <a:t>CPS ≥ 1 group</a:t>
            </a:r>
            <a:r>
              <a:rPr lang="en-US" baseline="0" dirty="0"/>
              <a:t>, the middle curve in this slide.  In the intent to treat population, there was no difference in survival between the two arms.  A post-hoc analysis of patients whose tumors had a CPS </a:t>
            </a:r>
            <a:r>
              <a:rPr lang="en-US" u="none" baseline="0" dirty="0"/>
              <a:t>≥</a:t>
            </a:r>
            <a:r>
              <a:rPr lang="en-US" baseline="0" dirty="0"/>
              <a:t> 10, demonstrated a trend toward improvement in survival, with a 2.4 month improvement seen in those treated with pembrolizumab.  In those whose tumors were negative with a CPS &lt; 1, treatment with chemotherapy was better than that seen with pembrolizumab.</a:t>
            </a:r>
          </a:p>
          <a:p>
            <a:endParaRPr lang="en-US" baseline="0" dirty="0"/>
          </a:p>
        </p:txBody>
      </p:sp>
      <p:sp>
        <p:nvSpPr>
          <p:cNvPr id="4" name="Slide Number Placeholder 3"/>
          <p:cNvSpPr>
            <a:spLocks noGrp="1"/>
          </p:cNvSpPr>
          <p:nvPr>
            <p:ph type="sldNum" sz="quarter" idx="10"/>
          </p:nvPr>
        </p:nvSpPr>
        <p:spPr/>
        <p:txBody>
          <a:bodyPr/>
          <a:lstStyle/>
          <a:p>
            <a:fld id="{5018F695-A165-4C69-B695-041D83106E8C}" type="slidenum">
              <a:rPr lang="en-US" smtClean="0"/>
              <a:t>7</a:t>
            </a:fld>
            <a:endParaRPr lang="en-US"/>
          </a:p>
        </p:txBody>
      </p:sp>
    </p:spTree>
    <p:extLst>
      <p:ext uri="{BB962C8B-B14F-4D97-AF65-F5344CB8AC3E}">
        <p14:creationId xmlns:p14="http://schemas.microsoft.com/office/powerpoint/2010/main" val="2832120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of patients enrolled on the trial were microsatellite</a:t>
            </a:r>
            <a:r>
              <a:rPr lang="en-US" baseline="0" dirty="0"/>
              <a:t> high, as centrally assessed by PCR.  Greater effect of pembrolizumab was seen in this group of patients, with an overall survival that was not reached in the pembrolizumab arm versus 8.1 months with chemotherapy.  Pembrolizumab also resulted in a higher response rate than paclitaxel, with a duration of response that was not reached in the pembrolizumab arm.  </a:t>
            </a:r>
          </a:p>
          <a:p>
            <a:endParaRPr lang="en-US" baseline="0" dirty="0"/>
          </a:p>
        </p:txBody>
      </p:sp>
      <p:sp>
        <p:nvSpPr>
          <p:cNvPr id="4" name="Slide Number Placeholder 3"/>
          <p:cNvSpPr>
            <a:spLocks noGrp="1"/>
          </p:cNvSpPr>
          <p:nvPr>
            <p:ph type="sldNum" sz="quarter" idx="10"/>
          </p:nvPr>
        </p:nvSpPr>
        <p:spPr/>
        <p:txBody>
          <a:bodyPr/>
          <a:lstStyle/>
          <a:p>
            <a:fld id="{CF932A3D-0391-4805-8CEF-25DB40B3B951}" type="slidenum">
              <a:rPr lang="en-US" smtClean="0"/>
              <a:t>8</a:t>
            </a:fld>
            <a:endParaRPr lang="en-US"/>
          </a:p>
        </p:txBody>
      </p:sp>
    </p:spTree>
    <p:extLst>
      <p:ext uri="{BB962C8B-B14F-4D97-AF65-F5344CB8AC3E}">
        <p14:creationId xmlns:p14="http://schemas.microsoft.com/office/powerpoint/2010/main" val="121285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a:t>
            </a:r>
            <a:r>
              <a:rPr lang="en-US" baseline="0" dirty="0"/>
              <a:t> year’s ASCO Annual Meeting, the results of KEYNOTE-062 were presented.  This study evaluated pembrolizumab in treatment-naïve, PD-L1 positive gastric and GEJ cancers and had three different arms: one evaluating pembrolizumab alone, one combining pembrolizumab with platinum/</a:t>
            </a:r>
            <a:r>
              <a:rPr lang="en-US" baseline="0" dirty="0" err="1"/>
              <a:t>fluoropyrimidine</a:t>
            </a:r>
            <a:r>
              <a:rPr lang="en-US" baseline="0" dirty="0"/>
              <a:t> standard chemotherapy, and one arm including standard chemotherapy and placebo.  The study had complex statistics.  With initial analysis of non inferiority between </a:t>
            </a:r>
            <a:r>
              <a:rPr lang="en-US" baseline="0" dirty="0" err="1"/>
              <a:t>Pem</a:t>
            </a:r>
            <a:r>
              <a:rPr lang="en-US" baseline="0" dirty="0"/>
              <a:t> vs. Chemo, and then superiority for the combination vs. chemo. Study was considered positive if any of the OS or PFS hypotheses were positive.</a:t>
            </a:r>
          </a:p>
          <a:p>
            <a:endParaRPr lang="en-US" baseline="0" dirty="0"/>
          </a:p>
        </p:txBody>
      </p:sp>
      <p:sp>
        <p:nvSpPr>
          <p:cNvPr id="4" name="Slide Number Placeholder 3"/>
          <p:cNvSpPr>
            <a:spLocks noGrp="1"/>
          </p:cNvSpPr>
          <p:nvPr>
            <p:ph type="sldNum" sz="quarter" idx="10"/>
          </p:nvPr>
        </p:nvSpPr>
        <p:spPr/>
        <p:txBody>
          <a:bodyPr/>
          <a:lstStyle/>
          <a:p>
            <a:fld id="{CF932A3D-0391-4805-8CEF-25DB40B3B951}" type="slidenum">
              <a:rPr lang="en-US" smtClean="0"/>
              <a:t>9</a:t>
            </a:fld>
            <a:endParaRPr lang="en-US"/>
          </a:p>
        </p:txBody>
      </p:sp>
    </p:spTree>
    <p:extLst>
      <p:ext uri="{BB962C8B-B14F-4D97-AF65-F5344CB8AC3E}">
        <p14:creationId xmlns:p14="http://schemas.microsoft.com/office/powerpoint/2010/main" val="2020526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616" y="1997765"/>
            <a:ext cx="6948518" cy="2799239"/>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457200" y="1412875"/>
            <a:ext cx="38862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xmlns="" id="{7C4DDB2A-D091-4603-B954-F1F7415B5854}"/>
              </a:ext>
            </a:extLst>
          </p:cNvPr>
          <p:cNvSpPr>
            <a:spLocks noGrp="1"/>
          </p:cNvSpPr>
          <p:nvPr>
            <p:ph sz="quarter" idx="17"/>
          </p:nvPr>
        </p:nvSpPr>
        <p:spPr>
          <a:xfrm>
            <a:off x="4621089" y="1412875"/>
            <a:ext cx="3890066"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xmlns="" id="{466B5AD6-CE67-4BBC-9EB2-93460D1CB785}"/>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xmlns="" id="{0221FD13-185B-46DF-BA72-E12DA2E55F09}"/>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3162B263-5EE9-4AEE-8654-DD3CA21ACE82}"/>
              </a:ext>
            </a:extLst>
          </p:cNvPr>
          <p:cNvSpPr>
            <a:spLocks noGrp="1"/>
          </p:cNvSpPr>
          <p:nvPr>
            <p:ph sz="quarter" idx="16"/>
          </p:nvPr>
        </p:nvSpPr>
        <p:spPr>
          <a:xfrm>
            <a:off x="465138" y="1412875"/>
            <a:ext cx="3890066"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xmlns="" id="{E81C97C1-EB70-41CB-8E10-ED8420DF6B37}"/>
              </a:ext>
            </a:extLst>
          </p:cNvPr>
          <p:cNvSpPr>
            <a:spLocks noGrp="1"/>
          </p:cNvSpPr>
          <p:nvPr>
            <p:ph sz="quarter" idx="17"/>
          </p:nvPr>
        </p:nvSpPr>
        <p:spPr>
          <a:xfrm>
            <a:off x="4621089" y="1412875"/>
            <a:ext cx="3890066"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xmlns="" id="{AD0C9F4F-B9B1-48AF-B0EA-B2DC04A96707}"/>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xmlns="" id="{D4634937-A53D-4397-98D3-B9CB083009B1}"/>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3162B263-5EE9-4AEE-8654-DD3CA21ACE82}"/>
              </a:ext>
            </a:extLst>
          </p:cNvPr>
          <p:cNvSpPr>
            <a:spLocks noGrp="1"/>
          </p:cNvSpPr>
          <p:nvPr>
            <p:ph sz="quarter" idx="16"/>
          </p:nvPr>
        </p:nvSpPr>
        <p:spPr>
          <a:xfrm>
            <a:off x="465138" y="2276872"/>
            <a:ext cx="3890066"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xmlns="" id="{E81C97C1-EB70-41CB-8E10-ED8420DF6B37}"/>
              </a:ext>
            </a:extLst>
          </p:cNvPr>
          <p:cNvSpPr>
            <a:spLocks noGrp="1"/>
          </p:cNvSpPr>
          <p:nvPr>
            <p:ph sz="quarter" idx="17"/>
          </p:nvPr>
        </p:nvSpPr>
        <p:spPr>
          <a:xfrm>
            <a:off x="4621089" y="2276872"/>
            <a:ext cx="3890066"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xmlns="" id="{AFEDB953-883A-4AA5-8CB4-3BCDFAC17C08}"/>
              </a:ext>
            </a:extLst>
          </p:cNvPr>
          <p:cNvSpPr>
            <a:spLocks noGrp="1"/>
          </p:cNvSpPr>
          <p:nvPr>
            <p:ph type="body" sz="quarter" idx="18" hasCustomPrompt="1"/>
          </p:nvPr>
        </p:nvSpPr>
        <p:spPr>
          <a:xfrm>
            <a:off x="4618810" y="1412776"/>
            <a:ext cx="3892345"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xmlns="" id="{9BDE935D-F794-436A-87C3-56818AEA0041}"/>
              </a:ext>
            </a:extLst>
          </p:cNvPr>
          <p:cNvSpPr>
            <a:spLocks noGrp="1"/>
          </p:cNvSpPr>
          <p:nvPr>
            <p:ph type="body" sz="quarter" idx="19" hasCustomPrompt="1"/>
          </p:nvPr>
        </p:nvSpPr>
        <p:spPr>
          <a:xfrm>
            <a:off x="468313" y="1412776"/>
            <a:ext cx="3892345"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xmlns="" id="{B6B0310D-A0F1-4B76-98F1-54EC3C47F0DB}"/>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xmlns="" id="{444C8659-EDDD-4772-9C1F-9B4636FE34C2}"/>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xmlns=""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9" name="Image 12">
            <a:extLst>
              <a:ext uri="{FF2B5EF4-FFF2-40B4-BE49-F238E27FC236}">
                <a16:creationId xmlns:a16="http://schemas.microsoft.com/office/drawing/2014/main" xmlns="" id="{75CD0780-8B78-4C31-A652-AC13A83EE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0890" y="18749"/>
            <a:ext cx="5657756" cy="6858000"/>
          </a:xfrm>
          <a:prstGeom prst="rect">
            <a:avLst/>
          </a:prstGeom>
        </p:spPr>
      </p:pic>
      <p:sp>
        <p:nvSpPr>
          <p:cNvPr id="8" name="Titre 1"/>
          <p:cNvSpPr txBox="1">
            <a:spLocks/>
          </p:cNvSpPr>
          <p:nvPr userDrawn="1"/>
        </p:nvSpPr>
        <p:spPr>
          <a:xfrm>
            <a:off x="3121588" y="455574"/>
            <a:ext cx="2656490" cy="1101218"/>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GI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err="1">
                <a:ln>
                  <a:noFill/>
                </a:ln>
                <a:solidFill>
                  <a:srgbClr val="5D8298"/>
                </a:solidFill>
                <a:effectLst/>
                <a:uLnTx/>
                <a:uFillTx/>
                <a:latin typeface="+mj-lt"/>
                <a:ea typeface="Verdana" panose="020B0604030504040204" pitchFamily="34" charset="0"/>
                <a:cs typeface="PT Sans" charset="-52"/>
              </a:rPr>
              <a:t>Bodenackerstrasse</a:t>
            </a: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SWITZERLAND</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988" y="522055"/>
            <a:ext cx="2540116" cy="1023298"/>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D51C2-38A9-5A43-B707-9CAC5071036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EEF59742-95A5-9E4A-B555-8CF8B1B9D6A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C8BD31FE-95B3-2B41-BA30-CEDBA182B9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258F0246-D669-654A-9401-51737681B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1DF508-60F8-834C-B1DE-5FDC0CC84A99}"/>
              </a:ext>
            </a:extLst>
          </p:cNvPr>
          <p:cNvSpPr>
            <a:spLocks noGrp="1"/>
          </p:cNvSpPr>
          <p:nvPr>
            <p:ph type="sldNum" sz="quarter" idx="12"/>
          </p:nvPr>
        </p:nvSpPr>
        <p:spPr>
          <a:xfrm>
            <a:off x="8100392" y="6356350"/>
            <a:ext cx="586408" cy="365125"/>
          </a:xfrm>
          <a:prstGeom prst="rect">
            <a:avLst/>
          </a:prstGeom>
        </p:spPr>
        <p:txBody>
          <a:bodyPr/>
          <a:lstStyle/>
          <a:p>
            <a:fld id="{80AA4C0D-AAF2-493D-BF69-ACFFA2C36973}" type="slidenum">
              <a:rPr lang="en-US" smtClean="0"/>
              <a:t>‹#›</a:t>
            </a:fld>
            <a:endParaRPr lang="en-US"/>
          </a:p>
        </p:txBody>
      </p:sp>
    </p:spTree>
    <p:extLst>
      <p:ext uri="{BB962C8B-B14F-4D97-AF65-F5344CB8AC3E}">
        <p14:creationId xmlns:p14="http://schemas.microsoft.com/office/powerpoint/2010/main" val="1397292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DCC10-13E4-BF46-BEB3-53E3E9211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1F3A8E6-9C86-5A40-B1AF-9AACA888FE1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46DA36-9DD1-1047-AEAC-8D6A0FE6601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A672C01-A0ED-724A-8AE9-9458D4190D4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5871195A-0F91-E843-B76F-04F4302B6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A14718-7E34-F540-A8F3-F3898259BC57}"/>
              </a:ext>
            </a:extLst>
          </p:cNvPr>
          <p:cNvSpPr>
            <a:spLocks noGrp="1"/>
          </p:cNvSpPr>
          <p:nvPr>
            <p:ph type="sldNum" sz="quarter" idx="12"/>
          </p:nvPr>
        </p:nvSpPr>
        <p:spPr>
          <a:xfrm>
            <a:off x="8100392" y="6356350"/>
            <a:ext cx="586408" cy="365125"/>
          </a:xfrm>
          <a:prstGeom prst="rect">
            <a:avLst/>
          </a:prstGeom>
        </p:spPr>
        <p:txBody>
          <a:bodyPr/>
          <a:lstStyle/>
          <a:p>
            <a:fld id="{80AA4C0D-AAF2-493D-BF69-ACFFA2C36973}" type="slidenum">
              <a:rPr lang="en-US" smtClean="0"/>
              <a:t>‹#›</a:t>
            </a:fld>
            <a:endParaRPr lang="en-US"/>
          </a:p>
        </p:txBody>
      </p:sp>
    </p:spTree>
    <p:extLst>
      <p:ext uri="{BB962C8B-B14F-4D97-AF65-F5344CB8AC3E}">
        <p14:creationId xmlns:p14="http://schemas.microsoft.com/office/powerpoint/2010/main" val="128201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5CC071-C050-0B4B-8A3D-0FD792D20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B430DC-8E81-CB43-97B5-88CD3E2638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22F343-4BAC-2747-AFCE-5DFBB0CE6A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8680CD2F-629F-924B-B543-C12FD81DD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E1E60D-867E-5242-AA79-84BF5942D3DE}"/>
              </a:ext>
            </a:extLst>
          </p:cNvPr>
          <p:cNvSpPr>
            <a:spLocks noGrp="1"/>
          </p:cNvSpPr>
          <p:nvPr>
            <p:ph type="sldNum" sz="quarter" idx="12"/>
          </p:nvPr>
        </p:nvSpPr>
        <p:spPr>
          <a:xfrm>
            <a:off x="8100392" y="6356350"/>
            <a:ext cx="586408" cy="365125"/>
          </a:xfrm>
          <a:prstGeom prst="rect">
            <a:avLst/>
          </a:prstGeom>
        </p:spPr>
        <p:txBody>
          <a:bodyPr/>
          <a:lstStyle/>
          <a:p>
            <a:fld id="{80AA4C0D-AAF2-493D-BF69-ACFFA2C36973}" type="slidenum">
              <a:rPr lang="en-US" smtClean="0"/>
              <a:t>‹#›</a:t>
            </a:fld>
            <a:endParaRPr lang="en-US"/>
          </a:p>
        </p:txBody>
      </p:sp>
    </p:spTree>
    <p:extLst>
      <p:ext uri="{BB962C8B-B14F-4D97-AF65-F5344CB8AC3E}">
        <p14:creationId xmlns:p14="http://schemas.microsoft.com/office/powerpoint/2010/main" val="452716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EF3DC-47F1-0044-AB87-9BACD8ACC2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482B19B-1704-6C41-9CF2-68E70B91695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61A49AF4-04F1-A540-A3B2-976AA116C8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E3CB94B-0AA4-BE4E-8796-6DBACA5400C4}"/>
              </a:ext>
            </a:extLst>
          </p:cNvPr>
          <p:cNvSpPr>
            <a:spLocks noGrp="1"/>
          </p:cNvSpPr>
          <p:nvPr>
            <p:ph type="sldNum" sz="quarter" idx="12"/>
          </p:nvPr>
        </p:nvSpPr>
        <p:spPr>
          <a:xfrm>
            <a:off x="8100392" y="6356350"/>
            <a:ext cx="586408" cy="365125"/>
          </a:xfrm>
          <a:prstGeom prst="rect">
            <a:avLst/>
          </a:prstGeom>
        </p:spPr>
        <p:txBody>
          <a:bodyPr/>
          <a:lstStyle/>
          <a:p>
            <a:fld id="{80AA4C0D-AAF2-493D-BF69-ACFFA2C36973}" type="slidenum">
              <a:rPr lang="en-US" smtClean="0"/>
              <a:t>‹#›</a:t>
            </a:fld>
            <a:endParaRPr lang="en-US"/>
          </a:p>
        </p:txBody>
      </p:sp>
    </p:spTree>
    <p:extLst>
      <p:ext uri="{BB962C8B-B14F-4D97-AF65-F5344CB8AC3E}">
        <p14:creationId xmlns:p14="http://schemas.microsoft.com/office/powerpoint/2010/main" val="2819010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D3281-517B-734C-88D8-357C2CE908D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6AB43C3-759D-AD46-893E-BC450EC286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D17AF524-FB4F-B044-970E-D02B1608E8D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A8EA722-DC00-2E40-84B5-FC91BB95990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91E00EDB-4B6C-F34E-B38A-66F6AF41F49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3454180-3226-F748-90B4-F3E04138A50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xmlns="" id="{30BAF876-7A17-A845-AB72-CFA3ECEBBB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60770E6-38D3-5340-9B8A-885E44B09035}"/>
              </a:ext>
            </a:extLst>
          </p:cNvPr>
          <p:cNvSpPr>
            <a:spLocks noGrp="1"/>
          </p:cNvSpPr>
          <p:nvPr>
            <p:ph type="sldNum" sz="quarter" idx="12"/>
          </p:nvPr>
        </p:nvSpPr>
        <p:spPr>
          <a:xfrm>
            <a:off x="8100392" y="6356350"/>
            <a:ext cx="586408" cy="365125"/>
          </a:xfrm>
          <a:prstGeom prst="rect">
            <a:avLst/>
          </a:prstGeom>
        </p:spPr>
        <p:txBody>
          <a:bodyPr/>
          <a:lstStyle/>
          <a:p>
            <a:fld id="{80AA4C0D-AAF2-493D-BF69-ACFFA2C36973}" type="slidenum">
              <a:rPr lang="en-US" smtClean="0"/>
              <a:t>‹#›</a:t>
            </a:fld>
            <a:endParaRPr lang="en-US"/>
          </a:p>
        </p:txBody>
      </p:sp>
    </p:spTree>
    <p:extLst>
      <p:ext uri="{BB962C8B-B14F-4D97-AF65-F5344CB8AC3E}">
        <p14:creationId xmlns:p14="http://schemas.microsoft.com/office/powerpoint/2010/main" val="4183827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1AB18CF-0810-144A-A44B-0C9452D100D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xmlns="" id="{A7336BD2-49D1-8748-8E48-134D58EAD8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9BBF828-15D5-AB43-84B8-F1E5158215B8}"/>
              </a:ext>
            </a:extLst>
          </p:cNvPr>
          <p:cNvSpPr>
            <a:spLocks noGrp="1"/>
          </p:cNvSpPr>
          <p:nvPr>
            <p:ph type="sldNum" sz="quarter" idx="12"/>
          </p:nvPr>
        </p:nvSpPr>
        <p:spPr>
          <a:xfrm>
            <a:off x="8100392" y="6356350"/>
            <a:ext cx="586408" cy="365125"/>
          </a:xfrm>
          <a:prstGeom prst="rect">
            <a:avLst/>
          </a:prstGeom>
        </p:spPr>
        <p:txBody>
          <a:bodyPr/>
          <a:lstStyle/>
          <a:p>
            <a:fld id="{80AA4C0D-AAF2-493D-BF69-ACFFA2C36973}" type="slidenum">
              <a:rPr lang="en-US" smtClean="0"/>
              <a:t>‹#›</a:t>
            </a:fld>
            <a:endParaRPr lang="en-US"/>
          </a:p>
        </p:txBody>
      </p:sp>
    </p:spTree>
    <p:extLst>
      <p:ext uri="{BB962C8B-B14F-4D97-AF65-F5344CB8AC3E}">
        <p14:creationId xmlns:p14="http://schemas.microsoft.com/office/powerpoint/2010/main" val="2050446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A86E332E-2489-4095-B8FD-2987AC345D51}"/>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l="5685" t="2340" r="7440" b="4017"/>
          <a:stretch>
            <a:fillRect/>
          </a:stretch>
        </p:blipFill>
        <p:spPr>
          <a:xfrm>
            <a:off x="0" y="0"/>
            <a:ext cx="9141298" cy="6858000"/>
          </a:xfrm>
          <a:custGeom>
            <a:avLst/>
            <a:gdLst>
              <a:gd name="connsiteX0" fmla="*/ 0 w 9141298"/>
              <a:gd name="connsiteY0" fmla="*/ 0 h 6858000"/>
              <a:gd name="connsiteX1" fmla="*/ 9141298 w 9141298"/>
              <a:gd name="connsiteY1" fmla="*/ 0 h 6858000"/>
              <a:gd name="connsiteX2" fmla="*/ 9141298 w 9141298"/>
              <a:gd name="connsiteY2" fmla="*/ 6858000 h 6858000"/>
              <a:gd name="connsiteX3" fmla="*/ 0 w 91412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1298" h="6858000">
                <a:moveTo>
                  <a:pt x="0" y="0"/>
                </a:moveTo>
                <a:lnTo>
                  <a:pt x="9141298" y="0"/>
                </a:lnTo>
                <a:lnTo>
                  <a:pt x="9141298" y="6858000"/>
                </a:lnTo>
                <a:lnTo>
                  <a:pt x="0" y="6858000"/>
                </a:lnTo>
                <a:close/>
              </a:path>
            </a:pathLst>
          </a:custGeom>
        </p:spPr>
      </p:pic>
      <p:sp>
        <p:nvSpPr>
          <p:cNvPr id="8"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E20E548-90C5-4C6E-8616-752B17329B3D}"/>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l="5685" t="2340" r="7440" b="4017"/>
          <a:stretch>
            <a:fillRect/>
          </a:stretch>
        </p:blipFill>
        <p:spPr>
          <a:xfrm>
            <a:off x="0" y="0"/>
            <a:ext cx="9141298" cy="6858000"/>
          </a:xfrm>
          <a:custGeom>
            <a:avLst/>
            <a:gdLst>
              <a:gd name="connsiteX0" fmla="*/ 0 w 9141298"/>
              <a:gd name="connsiteY0" fmla="*/ 0 h 6858000"/>
              <a:gd name="connsiteX1" fmla="*/ 9141298 w 9141298"/>
              <a:gd name="connsiteY1" fmla="*/ 0 h 6858000"/>
              <a:gd name="connsiteX2" fmla="*/ 9141298 w 9141298"/>
              <a:gd name="connsiteY2" fmla="*/ 6858000 h 6858000"/>
              <a:gd name="connsiteX3" fmla="*/ 0 w 91412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1298" h="6858000">
                <a:moveTo>
                  <a:pt x="0" y="0"/>
                </a:moveTo>
                <a:lnTo>
                  <a:pt x="9141298" y="0"/>
                </a:lnTo>
                <a:lnTo>
                  <a:pt x="9141298" y="6858000"/>
                </a:lnTo>
                <a:lnTo>
                  <a:pt x="0" y="6858000"/>
                </a:lnTo>
                <a:close/>
              </a:path>
            </a:pathLst>
          </a:custGeom>
        </p:spPr>
      </p:pic>
      <p:sp>
        <p:nvSpPr>
          <p:cNvPr id="5" name="Titre 1"/>
          <p:cNvSpPr>
            <a:spLocks noGrp="1"/>
          </p:cNvSpPr>
          <p:nvPr>
            <p:ph type="title" hasCustomPrompt="1"/>
          </p:nvPr>
        </p:nvSpPr>
        <p:spPr>
          <a:xfrm>
            <a:off x="457200" y="274638"/>
            <a:ext cx="82296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457200" y="4653136"/>
            <a:ext cx="82296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457200" y="4653136"/>
            <a:ext cx="82296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465138" y="1425600"/>
            <a:ext cx="82224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6" name="Content Placeholder 5">
            <a:extLst>
              <a:ext uri="{FF2B5EF4-FFF2-40B4-BE49-F238E27FC236}">
                <a16:creationId xmlns:a16="http://schemas.microsoft.com/office/drawing/2014/main" xmlns=""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8"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xmlns="" id="{F046E0A4-E965-4C18-8444-05C49D8DD6B9}"/>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xmlns="" id="{DE0BFF55-A527-48E6-AAD6-78DF86EF1158}"/>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xmlns=""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457200" y="1430386"/>
            <a:ext cx="82296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465138" y="2132856"/>
            <a:ext cx="82224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xmlns="" id="{E7BED270-F252-40E9-B649-31059F163421}"/>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xmlns="" id="{2C97B588-8F7E-484F-9C45-CC6F089B2D56}"/>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465911" y="239346"/>
            <a:ext cx="6698377"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457200" y="5013176"/>
            <a:ext cx="6707088"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xmlns="" id="{610BCDA3-369C-43C8-A135-679B9AC3D312}"/>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xmlns=""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465911" y="6126163"/>
            <a:ext cx="82296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464400" y="246565"/>
            <a:ext cx="65556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464400" y="1425600"/>
            <a:ext cx="82224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8100392" y="6356350"/>
            <a:ext cx="586408"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9" name="Picture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046380" y="270173"/>
            <a:ext cx="1787079" cy="7199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1" r:id="rId15"/>
    <p:sldLayoutId id="2147483682" r:id="rId16"/>
    <p:sldLayoutId id="2147483683" r:id="rId17"/>
    <p:sldLayoutId id="2147483684" r:id="rId18"/>
    <p:sldLayoutId id="2147483685" r:id="rId19"/>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295" userDrawn="1">
          <p15:clr>
            <a:srgbClr val="F26B43"/>
          </p15:clr>
        </p15:guide>
        <p15:guide id="3" pos="5465" userDrawn="1">
          <p15:clr>
            <a:srgbClr val="F26B43"/>
          </p15:clr>
        </p15:guide>
        <p15:guide id="4" orient="horz" pos="2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twitter.com/giconnectinfo" TargetMode="External"/><Relationship Id="rId7" Type="http://schemas.openxmlformats.org/officeDocument/2006/relationships/hyperlink" Target="http://www.giconnect.inf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vimeo.com/channels/giconnect" TargetMode="External"/><Relationship Id="rId5" Type="http://schemas.openxmlformats.org/officeDocument/2006/relationships/hyperlink" Target="mailto:antoine.lacombe@cor2ed.com" TargetMode="External"/><Relationship Id="rId4" Type="http://schemas.openxmlformats.org/officeDocument/2006/relationships/hyperlink" Target="https://www.linkedin.com/company/2370192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froukje.sosef@cor2ed.com"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mailto:antoine.lacombe@cor2ed.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xmlns="" id="{5A08F5B8-474E-AA44-B034-785E4B37DA40}"/>
              </a:ext>
            </a:extLst>
          </p:cNvPr>
          <p:cNvSpPr>
            <a:spLocks noGrp="1"/>
          </p:cNvSpPr>
          <p:nvPr>
            <p:ph sz="quarter" idx="12"/>
          </p:nvPr>
        </p:nvSpPr>
        <p:spPr>
          <a:xfrm>
            <a:off x="465138" y="5011200"/>
            <a:ext cx="8222400" cy="866072"/>
          </a:xfrm>
        </p:spPr>
        <p:txBody>
          <a:bodyPr/>
          <a:lstStyle/>
          <a:p>
            <a:pPr>
              <a:spcBef>
                <a:spcPts val="300"/>
              </a:spcBef>
            </a:pPr>
            <a:r>
              <a:rPr lang="en-US" sz="1500" b="1" spc="-20" dirty="0"/>
              <a:t>Primary end point was met, pembrolizumab was non-inferior to chemotherapy for </a:t>
            </a:r>
            <a:r>
              <a:rPr lang="en-US" sz="1500" b="1" spc="-20" dirty="0" smtClean="0"/>
              <a:t>OS </a:t>
            </a:r>
            <a:endParaRPr lang="en-US" sz="1500" b="1" spc="-20" dirty="0"/>
          </a:p>
          <a:p>
            <a:pPr>
              <a:spcBef>
                <a:spcPts val="300"/>
              </a:spcBef>
            </a:pPr>
            <a:r>
              <a:rPr lang="en-US" sz="1500" b="1" spc="-20" dirty="0"/>
              <a:t>In CPS ≥10 – pembrolizumab is better than chemotherapy especially at 12 and 24 </a:t>
            </a:r>
            <a:r>
              <a:rPr lang="en-US" sz="1500" b="1" spc="-20" dirty="0" smtClean="0"/>
              <a:t>months </a:t>
            </a:r>
            <a:endParaRPr lang="en-US" sz="1500" b="1" spc="-20" dirty="0"/>
          </a:p>
          <a:p>
            <a:pPr>
              <a:spcBef>
                <a:spcPts val="300"/>
              </a:spcBef>
            </a:pPr>
            <a:r>
              <a:rPr lang="en-US" sz="1500" b="1" spc="-20" dirty="0"/>
              <a:t>There is initial drop in the first few months, highlighting the concern with IO therapy early on in the </a:t>
            </a:r>
            <a:r>
              <a:rPr lang="en-US" sz="1500" b="1" spc="-20" dirty="0" smtClean="0"/>
              <a:t>disease </a:t>
            </a:r>
            <a:endParaRPr lang="en-US" sz="1500" b="1" spc="-20" dirty="0"/>
          </a:p>
        </p:txBody>
      </p:sp>
      <p:sp>
        <p:nvSpPr>
          <p:cNvPr id="7" name="Title 1">
            <a:extLst>
              <a:ext uri="{FF2B5EF4-FFF2-40B4-BE49-F238E27FC236}">
                <a16:creationId xmlns:a16="http://schemas.microsoft.com/office/drawing/2014/main" xmlns="" id="{FDC75F0E-7DCE-1548-B67B-3369B44C4F40}"/>
              </a:ext>
            </a:extLst>
          </p:cNvPr>
          <p:cNvSpPr>
            <a:spLocks noGrp="1"/>
          </p:cNvSpPr>
          <p:nvPr>
            <p:ph type="title"/>
          </p:nvPr>
        </p:nvSpPr>
        <p:spPr/>
        <p:txBody>
          <a:bodyPr/>
          <a:lstStyle/>
          <a:p>
            <a:r>
              <a:rPr lang="en-US" dirty="0"/>
              <a:t>KEYNOTE-062: Checkpoint inhibitors in the 1</a:t>
            </a:r>
            <a:r>
              <a:rPr lang="en-US" baseline="30000" dirty="0"/>
              <a:t>st</a:t>
            </a:r>
            <a:r>
              <a:rPr lang="en-US" dirty="0"/>
              <a:t>-line setting</a:t>
            </a:r>
          </a:p>
        </p:txBody>
      </p:sp>
      <p:sp>
        <p:nvSpPr>
          <p:cNvPr id="14" name="Content Placeholder 13">
            <a:extLst>
              <a:ext uri="{FF2B5EF4-FFF2-40B4-BE49-F238E27FC236}">
                <a16:creationId xmlns:a16="http://schemas.microsoft.com/office/drawing/2014/main" xmlns="" id="{D0EC8414-9977-EB4B-9128-4C4C40414A9F}"/>
              </a:ext>
            </a:extLst>
          </p:cNvPr>
          <p:cNvSpPr>
            <a:spLocks noGrp="1"/>
          </p:cNvSpPr>
          <p:nvPr>
            <p:ph sz="quarter" idx="13"/>
          </p:nvPr>
        </p:nvSpPr>
        <p:spPr/>
        <p:txBody>
          <a:bodyPr/>
          <a:lstStyle/>
          <a:p>
            <a:r>
              <a:rPr lang="en-US" baseline="30000" dirty="0" err="1"/>
              <a:t>a</a:t>
            </a:r>
            <a:r>
              <a:rPr lang="en-US" dirty="0" err="1"/>
              <a:t>NI</a:t>
            </a:r>
            <a:r>
              <a:rPr lang="en-US" dirty="0"/>
              <a:t>, non-inferiority margin; </a:t>
            </a:r>
            <a:r>
              <a:rPr lang="en-US" baseline="30000" dirty="0" err="1"/>
              <a:t>b</a:t>
            </a:r>
            <a:r>
              <a:rPr lang="en-US" dirty="0" err="1"/>
              <a:t>HR</a:t>
            </a:r>
            <a:r>
              <a:rPr lang="en-US" dirty="0"/>
              <a:t> (95% CI) = 0.91 (0.74–1.10), </a:t>
            </a:r>
            <a:r>
              <a:rPr lang="en-US" i="1" dirty="0"/>
              <a:t>P</a:t>
            </a:r>
            <a:r>
              <a:rPr lang="en-US" dirty="0"/>
              <a:t>=0.162 for superiority of P vs C. Data cutoff date: March 26, 2019.</a:t>
            </a:r>
          </a:p>
          <a:p>
            <a:r>
              <a:rPr lang="en-GB" dirty="0">
                <a:solidFill>
                  <a:schemeClr val="tx2"/>
                </a:solidFill>
              </a:rPr>
              <a:t>C, chemotherapy; Chemo, chemotherapy; CI, confidence interval; </a:t>
            </a:r>
            <a:r>
              <a:rPr lang="en-US" dirty="0">
                <a:solidFill>
                  <a:schemeClr val="tx2"/>
                </a:solidFill>
              </a:rPr>
              <a:t>CPS, combined positive score; HR, hazard ratio; IO, </a:t>
            </a:r>
            <a:r>
              <a:rPr lang="en-US" dirty="0" smtClean="0">
                <a:solidFill>
                  <a:schemeClr val="tx2"/>
                </a:solidFill>
              </a:rPr>
              <a:t>immuno-oncology</a:t>
            </a:r>
            <a:r>
              <a:rPr lang="en-US" dirty="0">
                <a:solidFill>
                  <a:schemeClr val="tx2"/>
                </a:solidFill>
              </a:rPr>
              <a:t>; </a:t>
            </a:r>
            <a:r>
              <a:rPr lang="en-US" dirty="0"/>
              <a:t>NI, non-inferiority margin; </a:t>
            </a:r>
            <a:r>
              <a:rPr lang="en-US" dirty="0">
                <a:solidFill>
                  <a:schemeClr val="tx2"/>
                </a:solidFill>
              </a:rPr>
              <a:t>OS, overall survival</a:t>
            </a:r>
            <a:r>
              <a:rPr lang="en-GB" dirty="0">
                <a:solidFill>
                  <a:schemeClr val="tx2"/>
                </a:solidFill>
              </a:rPr>
              <a:t>; P, </a:t>
            </a:r>
            <a:r>
              <a:rPr lang="en-GB" dirty="0" err="1">
                <a:solidFill>
                  <a:schemeClr val="tx2"/>
                </a:solidFill>
              </a:rPr>
              <a:t>pembrolizumab</a:t>
            </a:r>
            <a:r>
              <a:rPr lang="en-GB" dirty="0">
                <a:solidFill>
                  <a:schemeClr val="tx2"/>
                </a:solidFill>
              </a:rPr>
              <a:t>; </a:t>
            </a:r>
            <a:r>
              <a:rPr lang="en-GB" dirty="0" err="1">
                <a:solidFill>
                  <a:schemeClr val="tx2"/>
                </a:solidFill>
              </a:rPr>
              <a:t>Pembro</a:t>
            </a:r>
            <a:r>
              <a:rPr lang="en-GB" dirty="0">
                <a:solidFill>
                  <a:schemeClr val="tx2"/>
                </a:solidFill>
              </a:rPr>
              <a:t>, </a:t>
            </a:r>
            <a:r>
              <a:rPr lang="en-GB" dirty="0" err="1">
                <a:solidFill>
                  <a:schemeClr val="tx2"/>
                </a:solidFill>
              </a:rPr>
              <a:t>pembrolizumab</a:t>
            </a:r>
            <a:r>
              <a:rPr lang="en-GB" dirty="0">
                <a:solidFill>
                  <a:schemeClr val="tx2"/>
                </a:solidFill>
              </a:rPr>
              <a:t>.</a:t>
            </a:r>
            <a:endParaRPr lang="en-US" dirty="0">
              <a:solidFill>
                <a:schemeClr val="tx2"/>
              </a:solidFill>
            </a:endParaRPr>
          </a:p>
          <a:p>
            <a:r>
              <a:rPr lang="en-US" dirty="0">
                <a:solidFill>
                  <a:schemeClr val="tx2"/>
                </a:solidFill>
              </a:rPr>
              <a:t>Presented by </a:t>
            </a:r>
            <a:r>
              <a:rPr lang="en-US" dirty="0" err="1">
                <a:solidFill>
                  <a:schemeClr val="tx2"/>
                </a:solidFill>
              </a:rPr>
              <a:t>Josep</a:t>
            </a:r>
            <a:r>
              <a:rPr lang="en-US" dirty="0">
                <a:solidFill>
                  <a:schemeClr val="tx2"/>
                </a:solidFill>
              </a:rPr>
              <a:t> </a:t>
            </a:r>
            <a:r>
              <a:rPr lang="en-US" dirty="0" err="1">
                <a:solidFill>
                  <a:schemeClr val="tx2"/>
                </a:solidFill>
              </a:rPr>
              <a:t>Tabernero</a:t>
            </a:r>
            <a:r>
              <a:rPr lang="en-US" dirty="0">
                <a:solidFill>
                  <a:schemeClr val="tx2"/>
                </a:solidFill>
              </a:rPr>
              <a:t> at 2019 ASCO Annual Meeting (Abstract LBA4007).</a:t>
            </a:r>
          </a:p>
        </p:txBody>
      </p:sp>
      <p:sp>
        <p:nvSpPr>
          <p:cNvPr id="2" name="Slide Number Placeholder 1">
            <a:extLst>
              <a:ext uri="{FF2B5EF4-FFF2-40B4-BE49-F238E27FC236}">
                <a16:creationId xmlns:a16="http://schemas.microsoft.com/office/drawing/2014/main" xmlns="" id="{5AAC2DA9-2924-7F48-AB7F-7A422C0610F9}"/>
              </a:ext>
            </a:extLst>
          </p:cNvPr>
          <p:cNvSpPr>
            <a:spLocks noGrp="1"/>
          </p:cNvSpPr>
          <p:nvPr>
            <p:ph type="sldNum" sz="quarter" idx="4"/>
          </p:nvPr>
        </p:nvSpPr>
        <p:spPr/>
        <p:txBody>
          <a:bodyPr/>
          <a:lstStyle/>
          <a:p>
            <a:fld id="{80AA4C0D-AAF2-493D-BF69-ACFFA2C36973}" type="slidenum">
              <a:rPr lang="en-US" smtClean="0"/>
              <a:pPr/>
              <a:t>10</a:t>
            </a:fld>
            <a:endParaRPr lang="en-US"/>
          </a:p>
        </p:txBody>
      </p:sp>
      <p:pic>
        <p:nvPicPr>
          <p:cNvPr id="29" name="Picture 2">
            <a:extLst>
              <a:ext uri="{FF2B5EF4-FFF2-40B4-BE49-F238E27FC236}">
                <a16:creationId xmlns:a16="http://schemas.microsoft.com/office/drawing/2014/main" xmlns="" id="{9D3726E5-9CF5-D84D-B577-A0204D3FF973}"/>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t="16891" b="4300"/>
          <a:stretch/>
        </p:blipFill>
        <p:spPr bwMode="auto">
          <a:xfrm>
            <a:off x="270265" y="1994263"/>
            <a:ext cx="4399280" cy="269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a:extLst>
              <a:ext uri="{FF2B5EF4-FFF2-40B4-BE49-F238E27FC236}">
                <a16:creationId xmlns:a16="http://schemas.microsoft.com/office/drawing/2014/main" xmlns="" id="{24DA967D-4AB0-2B47-AAEB-8BA157E256A0}"/>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4910" t="15450" b="4471"/>
          <a:stretch/>
        </p:blipFill>
        <p:spPr bwMode="auto">
          <a:xfrm>
            <a:off x="4644008" y="1942011"/>
            <a:ext cx="418325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a:extLst>
              <a:ext uri="{FF2B5EF4-FFF2-40B4-BE49-F238E27FC236}">
                <a16:creationId xmlns:a16="http://schemas.microsoft.com/office/drawing/2014/main" xmlns="" id="{3F202911-6275-3449-95AC-6228C0723BEE}"/>
              </a:ext>
            </a:extLst>
          </p:cNvPr>
          <p:cNvSpPr txBox="1"/>
          <p:nvPr/>
        </p:nvSpPr>
        <p:spPr>
          <a:xfrm>
            <a:off x="464400" y="1393031"/>
            <a:ext cx="3330335" cy="307777"/>
          </a:xfrm>
          <a:prstGeom prst="rect">
            <a:avLst/>
          </a:prstGeom>
          <a:noFill/>
        </p:spPr>
        <p:txBody>
          <a:bodyPr wrap="none" lIns="0" tIns="0" rIns="0" bIns="0" rtlCol="0">
            <a:spAutoFit/>
          </a:bodyPr>
          <a:lstStyle/>
          <a:p>
            <a:r>
              <a:rPr lang="en-US" sz="2000" b="1" dirty="0">
                <a:solidFill>
                  <a:schemeClr val="accent1"/>
                </a:solidFill>
                <a:latin typeface="Calibri" panose="020F0502020204030204" pitchFamily="34" charset="0"/>
                <a:ea typeface="Aileron" charset="0"/>
                <a:cs typeface="Calibri" panose="020F0502020204030204" pitchFamily="34" charset="0"/>
              </a:rPr>
              <a:t>Overall Survival: P vs C (CPS ≥1)</a:t>
            </a:r>
          </a:p>
        </p:txBody>
      </p:sp>
      <p:sp>
        <p:nvSpPr>
          <p:cNvPr id="32" name="TextBox 31">
            <a:extLst>
              <a:ext uri="{FF2B5EF4-FFF2-40B4-BE49-F238E27FC236}">
                <a16:creationId xmlns:a16="http://schemas.microsoft.com/office/drawing/2014/main" xmlns="" id="{D31EBE59-1149-D249-A42A-5EE5067EFEED}"/>
              </a:ext>
            </a:extLst>
          </p:cNvPr>
          <p:cNvSpPr txBox="1"/>
          <p:nvPr/>
        </p:nvSpPr>
        <p:spPr>
          <a:xfrm>
            <a:off x="4616271" y="1393031"/>
            <a:ext cx="3460178" cy="307777"/>
          </a:xfrm>
          <a:prstGeom prst="rect">
            <a:avLst/>
          </a:prstGeom>
          <a:noFill/>
        </p:spPr>
        <p:txBody>
          <a:bodyPr wrap="none" lIns="0" tIns="0" rIns="0" bIns="0" rtlCol="0">
            <a:spAutoFit/>
          </a:bodyPr>
          <a:lstStyle/>
          <a:p>
            <a:r>
              <a:rPr lang="en-US" sz="2000" b="1" dirty="0">
                <a:solidFill>
                  <a:schemeClr val="accent1"/>
                </a:solidFill>
                <a:latin typeface="Calibri" panose="020F0502020204030204" pitchFamily="34" charset="0"/>
                <a:ea typeface="Aileron" charset="0"/>
                <a:cs typeface="Calibri" panose="020F0502020204030204" pitchFamily="34" charset="0"/>
              </a:rPr>
              <a:t>Overall Survival: P vs C (CPS ≥10)</a:t>
            </a:r>
          </a:p>
        </p:txBody>
      </p:sp>
    </p:spTree>
    <p:extLst>
      <p:ext uri="{BB962C8B-B14F-4D97-AF65-F5344CB8AC3E}">
        <p14:creationId xmlns:p14="http://schemas.microsoft.com/office/powerpoint/2010/main" val="245723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115" b="4329"/>
          <a:stretch/>
        </p:blipFill>
        <p:spPr bwMode="auto">
          <a:xfrm>
            <a:off x="-36512" y="1857779"/>
            <a:ext cx="4304543" cy="296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rrowheads="1"/>
          </p:cNvPicPr>
          <p:nvPr/>
        </p:nvPicPr>
        <p:blipFill rotWithShape="1">
          <a:blip r:embed="rId4" cstate="print">
            <a:extLst>
              <a:ext uri="{28A0092B-C50C-407E-A947-70E740481C1C}">
                <a14:useLocalDpi xmlns:a14="http://schemas.microsoft.com/office/drawing/2010/main" val="0"/>
              </a:ext>
            </a:extLst>
          </a:blip>
          <a:srcRect l="7266" t="14068" b="4329"/>
          <a:stretch/>
        </p:blipFill>
        <p:spPr bwMode="auto">
          <a:xfrm>
            <a:off x="4364110" y="1821038"/>
            <a:ext cx="4616670" cy="299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Content Placeholder 32">
            <a:extLst>
              <a:ext uri="{FF2B5EF4-FFF2-40B4-BE49-F238E27FC236}">
                <a16:creationId xmlns:a16="http://schemas.microsoft.com/office/drawing/2014/main" xmlns="" id="{289030E3-182E-EF4B-B848-DD804A3BE385}"/>
              </a:ext>
            </a:extLst>
          </p:cNvPr>
          <p:cNvSpPr>
            <a:spLocks noGrp="1"/>
          </p:cNvSpPr>
          <p:nvPr>
            <p:ph sz="quarter" idx="12"/>
          </p:nvPr>
        </p:nvSpPr>
        <p:spPr>
          <a:xfrm>
            <a:off x="465138" y="5011656"/>
            <a:ext cx="8355334" cy="1009632"/>
          </a:xfrm>
        </p:spPr>
        <p:txBody>
          <a:bodyPr/>
          <a:lstStyle/>
          <a:p>
            <a:pPr>
              <a:spcBef>
                <a:spcPts val="300"/>
              </a:spcBef>
            </a:pPr>
            <a:r>
              <a:rPr lang="en-US" sz="1600" b="1" dirty="0"/>
              <a:t>Comparison of the combination of chemotherapy + pembrolizumab vs chemotherapy alone did not show any improvement in OS, in CPS ≥ 1 and CPS ≥ 10 </a:t>
            </a:r>
            <a:r>
              <a:rPr lang="en-US" sz="1600" b="1" dirty="0" smtClean="0"/>
              <a:t>groups</a:t>
            </a:r>
            <a:endParaRPr lang="en-US" sz="1600" b="1" dirty="0"/>
          </a:p>
          <a:p>
            <a:pPr>
              <a:spcBef>
                <a:spcPts val="300"/>
              </a:spcBef>
            </a:pPr>
            <a:r>
              <a:rPr lang="en-US" sz="1600" b="1" dirty="0"/>
              <a:t>PFS was not improved by the addition of </a:t>
            </a:r>
            <a:r>
              <a:rPr lang="en-US" sz="1600" b="1" dirty="0" err="1" smtClean="0"/>
              <a:t>pembrolizumab</a:t>
            </a:r>
            <a:endParaRPr lang="en-US" sz="1600" b="1" dirty="0"/>
          </a:p>
        </p:txBody>
      </p:sp>
      <p:sp>
        <p:nvSpPr>
          <p:cNvPr id="16" name="Title 15">
            <a:extLst>
              <a:ext uri="{FF2B5EF4-FFF2-40B4-BE49-F238E27FC236}">
                <a16:creationId xmlns:a16="http://schemas.microsoft.com/office/drawing/2014/main" xmlns="" id="{065C5F58-F54B-A04C-893B-2BF0ECA613D6}"/>
              </a:ext>
            </a:extLst>
          </p:cNvPr>
          <p:cNvSpPr>
            <a:spLocks noGrp="1"/>
          </p:cNvSpPr>
          <p:nvPr>
            <p:ph type="title"/>
          </p:nvPr>
        </p:nvSpPr>
        <p:spPr>
          <a:xfrm>
            <a:off x="464400" y="246565"/>
            <a:ext cx="6555600" cy="807285"/>
          </a:xfrm>
        </p:spPr>
        <p:txBody>
          <a:bodyPr/>
          <a:lstStyle/>
          <a:p>
            <a:r>
              <a:rPr lang="en-US" dirty="0"/>
              <a:t>KEYNOTE-062: Checkpoint inhibitors in the 1</a:t>
            </a:r>
            <a:r>
              <a:rPr lang="en-US" baseline="30000" dirty="0"/>
              <a:t>st</a:t>
            </a:r>
            <a:r>
              <a:rPr lang="en-US" dirty="0"/>
              <a:t>-line setting</a:t>
            </a:r>
          </a:p>
        </p:txBody>
      </p:sp>
      <p:sp>
        <p:nvSpPr>
          <p:cNvPr id="34" name="Content Placeholder 33">
            <a:extLst>
              <a:ext uri="{FF2B5EF4-FFF2-40B4-BE49-F238E27FC236}">
                <a16:creationId xmlns:a16="http://schemas.microsoft.com/office/drawing/2014/main" xmlns="" id="{8F3D1B3D-8A04-2348-A2AA-F0317BF42A35}"/>
              </a:ext>
            </a:extLst>
          </p:cNvPr>
          <p:cNvSpPr>
            <a:spLocks noGrp="1"/>
          </p:cNvSpPr>
          <p:nvPr>
            <p:ph sz="quarter" idx="13"/>
          </p:nvPr>
        </p:nvSpPr>
        <p:spPr/>
        <p:txBody>
          <a:bodyPr/>
          <a:lstStyle/>
          <a:p>
            <a:r>
              <a:rPr lang="en-US" dirty="0"/>
              <a:t>Data cutoff date: March 26, 2019.</a:t>
            </a:r>
          </a:p>
          <a:p>
            <a:r>
              <a:rPr lang="en-GB" dirty="0">
                <a:solidFill>
                  <a:schemeClr val="tx2"/>
                </a:solidFill>
              </a:rPr>
              <a:t>C, chemotherapy; Chemo, chemotherapy; CI, confidence interval; </a:t>
            </a:r>
            <a:r>
              <a:rPr lang="en-US" dirty="0">
                <a:solidFill>
                  <a:schemeClr val="tx2"/>
                </a:solidFill>
              </a:rPr>
              <a:t>CPS, combined positive score; HR, hazard ratio; OS, overall survival</a:t>
            </a:r>
            <a:r>
              <a:rPr lang="en-GB" dirty="0">
                <a:solidFill>
                  <a:schemeClr val="tx2"/>
                </a:solidFill>
              </a:rPr>
              <a:t>; P, </a:t>
            </a:r>
            <a:r>
              <a:rPr lang="en-GB" dirty="0" err="1">
                <a:solidFill>
                  <a:schemeClr val="tx2"/>
                </a:solidFill>
              </a:rPr>
              <a:t>pembrolizumab</a:t>
            </a:r>
            <a:r>
              <a:rPr lang="en-GB" dirty="0">
                <a:solidFill>
                  <a:schemeClr val="tx2"/>
                </a:solidFill>
              </a:rPr>
              <a:t>; </a:t>
            </a:r>
            <a:r>
              <a:rPr lang="en-GB" dirty="0" err="1">
                <a:solidFill>
                  <a:schemeClr val="tx2"/>
                </a:solidFill>
              </a:rPr>
              <a:t>Pembro</a:t>
            </a:r>
            <a:r>
              <a:rPr lang="en-GB" dirty="0">
                <a:solidFill>
                  <a:schemeClr val="tx2"/>
                </a:solidFill>
              </a:rPr>
              <a:t>, </a:t>
            </a:r>
            <a:r>
              <a:rPr lang="en-GB" dirty="0" err="1">
                <a:solidFill>
                  <a:schemeClr val="tx2"/>
                </a:solidFill>
              </a:rPr>
              <a:t>pembrolizumab</a:t>
            </a:r>
            <a:r>
              <a:rPr lang="en-GB" dirty="0">
                <a:solidFill>
                  <a:schemeClr val="tx2"/>
                </a:solidFill>
              </a:rPr>
              <a:t>; PFS, progression-free survival.</a:t>
            </a:r>
            <a:endParaRPr lang="en-US" dirty="0">
              <a:solidFill>
                <a:schemeClr val="tx2"/>
              </a:solidFill>
            </a:endParaRPr>
          </a:p>
          <a:p>
            <a:r>
              <a:rPr lang="en-US" dirty="0">
                <a:solidFill>
                  <a:schemeClr val="tx2"/>
                </a:solidFill>
              </a:rPr>
              <a:t>Presented by </a:t>
            </a:r>
            <a:r>
              <a:rPr lang="en-US" dirty="0" err="1">
                <a:solidFill>
                  <a:schemeClr val="tx2"/>
                </a:solidFill>
              </a:rPr>
              <a:t>Josep</a:t>
            </a:r>
            <a:r>
              <a:rPr lang="en-US" dirty="0">
                <a:solidFill>
                  <a:schemeClr val="tx2"/>
                </a:solidFill>
              </a:rPr>
              <a:t> </a:t>
            </a:r>
            <a:r>
              <a:rPr lang="en-US" dirty="0" err="1">
                <a:solidFill>
                  <a:schemeClr val="tx2"/>
                </a:solidFill>
              </a:rPr>
              <a:t>Tabernero</a:t>
            </a:r>
            <a:r>
              <a:rPr lang="en-US" dirty="0">
                <a:solidFill>
                  <a:schemeClr val="tx2"/>
                </a:solidFill>
              </a:rPr>
              <a:t> at 2019 ASCO Annual Meeting (Abstract LBA4007).</a:t>
            </a:r>
          </a:p>
        </p:txBody>
      </p:sp>
      <p:sp>
        <p:nvSpPr>
          <p:cNvPr id="2" name="Slide Number Placeholder 1">
            <a:extLst>
              <a:ext uri="{FF2B5EF4-FFF2-40B4-BE49-F238E27FC236}">
                <a16:creationId xmlns:a16="http://schemas.microsoft.com/office/drawing/2014/main" xmlns="" id="{E7181903-AA8D-A544-8172-1A1D8F03EAB2}"/>
              </a:ext>
            </a:extLst>
          </p:cNvPr>
          <p:cNvSpPr>
            <a:spLocks noGrp="1"/>
          </p:cNvSpPr>
          <p:nvPr>
            <p:ph type="sldNum" sz="quarter" idx="4"/>
          </p:nvPr>
        </p:nvSpPr>
        <p:spPr/>
        <p:txBody>
          <a:bodyPr/>
          <a:lstStyle/>
          <a:p>
            <a:fld id="{80AA4C0D-AAF2-493D-BF69-ACFFA2C36973}" type="slidenum">
              <a:rPr lang="en-US" smtClean="0"/>
              <a:pPr/>
              <a:t>11</a:t>
            </a:fld>
            <a:endParaRPr lang="en-US"/>
          </a:p>
        </p:txBody>
      </p:sp>
      <p:sp>
        <p:nvSpPr>
          <p:cNvPr id="39" name="TextBox 38">
            <a:extLst>
              <a:ext uri="{FF2B5EF4-FFF2-40B4-BE49-F238E27FC236}">
                <a16:creationId xmlns:a16="http://schemas.microsoft.com/office/drawing/2014/main" xmlns="" id="{150FAEDA-BEFC-7349-9147-35D959E408FA}"/>
              </a:ext>
            </a:extLst>
          </p:cNvPr>
          <p:cNvSpPr txBox="1"/>
          <p:nvPr/>
        </p:nvSpPr>
        <p:spPr>
          <a:xfrm>
            <a:off x="464400" y="1393031"/>
            <a:ext cx="3594830" cy="307777"/>
          </a:xfrm>
          <a:prstGeom prst="rect">
            <a:avLst/>
          </a:prstGeom>
          <a:noFill/>
        </p:spPr>
        <p:txBody>
          <a:bodyPr wrap="none" lIns="0" tIns="0" rIns="0" bIns="0" rtlCol="0">
            <a:spAutoFit/>
          </a:bodyPr>
          <a:lstStyle/>
          <a:p>
            <a:r>
              <a:rPr lang="en-US" sz="2000" b="1" dirty="0">
                <a:solidFill>
                  <a:schemeClr val="accent1"/>
                </a:solidFill>
                <a:latin typeface="Calibri" panose="020F0502020204030204" pitchFamily="34" charset="0"/>
                <a:ea typeface="Aileron" charset="0"/>
                <a:cs typeface="Calibri" panose="020F0502020204030204" pitchFamily="34" charset="0"/>
              </a:rPr>
              <a:t>Overall Survival: P+C vs C (CPS ≥1)</a:t>
            </a:r>
          </a:p>
        </p:txBody>
      </p:sp>
      <p:sp>
        <p:nvSpPr>
          <p:cNvPr id="40" name="TextBox 39">
            <a:extLst>
              <a:ext uri="{FF2B5EF4-FFF2-40B4-BE49-F238E27FC236}">
                <a16:creationId xmlns:a16="http://schemas.microsoft.com/office/drawing/2014/main" xmlns="" id="{0C212163-F117-5346-94C8-6026AB4FF90F}"/>
              </a:ext>
            </a:extLst>
          </p:cNvPr>
          <p:cNvSpPr txBox="1"/>
          <p:nvPr/>
        </p:nvSpPr>
        <p:spPr>
          <a:xfrm>
            <a:off x="4616271" y="1393031"/>
            <a:ext cx="3724674" cy="307777"/>
          </a:xfrm>
          <a:prstGeom prst="rect">
            <a:avLst/>
          </a:prstGeom>
          <a:noFill/>
        </p:spPr>
        <p:txBody>
          <a:bodyPr wrap="none" lIns="0" tIns="0" rIns="0" bIns="0" rtlCol="0">
            <a:spAutoFit/>
          </a:bodyPr>
          <a:lstStyle/>
          <a:p>
            <a:r>
              <a:rPr lang="en-US" sz="2000" b="1" dirty="0">
                <a:solidFill>
                  <a:schemeClr val="accent1"/>
                </a:solidFill>
                <a:latin typeface="Calibri" panose="020F0502020204030204" pitchFamily="34" charset="0"/>
                <a:ea typeface="Aileron" charset="0"/>
                <a:cs typeface="Calibri" panose="020F0502020204030204" pitchFamily="34" charset="0"/>
              </a:rPr>
              <a:t>Overall Survival: P+C vs C (CPS ≥10)</a:t>
            </a:r>
          </a:p>
        </p:txBody>
      </p:sp>
    </p:spTree>
    <p:extLst>
      <p:ext uri="{BB962C8B-B14F-4D97-AF65-F5344CB8AC3E}">
        <p14:creationId xmlns:p14="http://schemas.microsoft.com/office/powerpoint/2010/main" val="244650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FBE0A3-CCF6-4A44-B972-80C0641CF9ED}"/>
              </a:ext>
            </a:extLst>
          </p:cNvPr>
          <p:cNvSpPr>
            <a:spLocks noGrp="1"/>
          </p:cNvSpPr>
          <p:nvPr>
            <p:ph type="title"/>
          </p:nvPr>
        </p:nvSpPr>
        <p:spPr/>
        <p:txBody>
          <a:bodyPr/>
          <a:lstStyle/>
          <a:p>
            <a:r>
              <a:rPr lang="en-US" dirty="0"/>
              <a:t>KEYNOTE-062: Pembrolizumab first in MSI-High Gastric Cancer?</a:t>
            </a:r>
          </a:p>
        </p:txBody>
      </p:sp>
      <p:sp>
        <p:nvSpPr>
          <p:cNvPr id="16" name="Content Placeholder 15">
            <a:extLst>
              <a:ext uri="{FF2B5EF4-FFF2-40B4-BE49-F238E27FC236}">
                <a16:creationId xmlns:a16="http://schemas.microsoft.com/office/drawing/2014/main" xmlns="" id="{398CBD2E-6886-8044-8F7C-02A5388067CF}"/>
              </a:ext>
            </a:extLst>
          </p:cNvPr>
          <p:cNvSpPr>
            <a:spLocks noGrp="1"/>
          </p:cNvSpPr>
          <p:nvPr>
            <p:ph sz="quarter" idx="13"/>
          </p:nvPr>
        </p:nvSpPr>
        <p:spPr/>
        <p:txBody>
          <a:bodyPr/>
          <a:lstStyle/>
          <a:p>
            <a:r>
              <a:rPr lang="en-US" dirty="0">
                <a:solidFill>
                  <a:schemeClr val="tx2"/>
                </a:solidFill>
              </a:rPr>
              <a:t>CPS, combined positive score; Chemo, chemotherapy; </a:t>
            </a:r>
            <a:r>
              <a:rPr lang="en-US" dirty="0"/>
              <a:t>DOR, duration of response; </a:t>
            </a:r>
            <a:r>
              <a:rPr lang="en-US" dirty="0">
                <a:solidFill>
                  <a:schemeClr val="tx2"/>
                </a:solidFill>
              </a:rPr>
              <a:t>HR, hazard ratio; </a:t>
            </a:r>
            <a:r>
              <a:rPr lang="en-US" dirty="0"/>
              <a:t>MSI-H, microsatellite instability-high; MSS, microsatellite stable; NR, not reached</a:t>
            </a:r>
            <a:r>
              <a:rPr lang="en-GB" dirty="0"/>
              <a:t>; </a:t>
            </a:r>
            <a:r>
              <a:rPr lang="en-US" dirty="0"/>
              <a:t>ORR, overall response rate; </a:t>
            </a:r>
            <a:r>
              <a:rPr lang="en-US" dirty="0">
                <a:solidFill>
                  <a:schemeClr val="tx2"/>
                </a:solidFill>
              </a:rPr>
              <a:t>OS, overall survival</a:t>
            </a:r>
            <a:r>
              <a:rPr lang="en-GB" dirty="0">
                <a:solidFill>
                  <a:schemeClr val="tx2"/>
                </a:solidFill>
              </a:rPr>
              <a:t>; </a:t>
            </a:r>
            <a:r>
              <a:rPr lang="en-GB" dirty="0" err="1">
                <a:solidFill>
                  <a:schemeClr val="tx2"/>
                </a:solidFill>
              </a:rPr>
              <a:t>Pembro</a:t>
            </a:r>
            <a:r>
              <a:rPr lang="en-GB" dirty="0">
                <a:solidFill>
                  <a:schemeClr val="tx2"/>
                </a:solidFill>
              </a:rPr>
              <a:t>, pembrolizumab; PFS, progression-free survival.</a:t>
            </a:r>
            <a:endParaRPr lang="en-US" dirty="0">
              <a:solidFill>
                <a:schemeClr val="tx2"/>
              </a:solidFill>
            </a:endParaRPr>
          </a:p>
          <a:p>
            <a:r>
              <a:rPr lang="en-US" dirty="0" err="1"/>
              <a:t>Shitara</a:t>
            </a:r>
            <a:r>
              <a:rPr lang="en-US" dirty="0"/>
              <a:t> K, et al. ESMO Congress 2019 abstract LBA44.</a:t>
            </a:r>
          </a:p>
        </p:txBody>
      </p:sp>
      <p:sp>
        <p:nvSpPr>
          <p:cNvPr id="4" name="Slide Number Placeholder 3">
            <a:extLst>
              <a:ext uri="{FF2B5EF4-FFF2-40B4-BE49-F238E27FC236}">
                <a16:creationId xmlns:a16="http://schemas.microsoft.com/office/drawing/2014/main" xmlns="" id="{4EDA9820-4821-0246-A5EF-7960D44FBCD3}"/>
              </a:ext>
            </a:extLst>
          </p:cNvPr>
          <p:cNvSpPr>
            <a:spLocks noGrp="1"/>
          </p:cNvSpPr>
          <p:nvPr>
            <p:ph type="sldNum" sz="quarter" idx="4"/>
          </p:nvPr>
        </p:nvSpPr>
        <p:spPr/>
        <p:txBody>
          <a:bodyPr/>
          <a:lstStyle/>
          <a:p>
            <a:fld id="{80AA4C0D-AAF2-493D-BF69-ACFFA2C36973}" type="slidenum">
              <a:rPr lang="en-US" smtClean="0"/>
              <a:pPr/>
              <a:t>12</a:t>
            </a:fld>
            <a:endParaRPr lang="en-US"/>
          </a:p>
        </p:txBody>
      </p:sp>
      <p:graphicFrame>
        <p:nvGraphicFramePr>
          <p:cNvPr id="3" name="Table 3">
            <a:extLst>
              <a:ext uri="{FF2B5EF4-FFF2-40B4-BE49-F238E27FC236}">
                <a16:creationId xmlns:a16="http://schemas.microsoft.com/office/drawing/2014/main" xmlns="" id="{1252A5E6-4ECD-4215-A748-0F614D05C7F4}"/>
              </a:ext>
            </a:extLst>
          </p:cNvPr>
          <p:cNvGraphicFramePr>
            <a:graphicFrameLocks noGrp="1"/>
          </p:cNvGraphicFramePr>
          <p:nvPr>
            <p:extLst>
              <p:ext uri="{D42A27DB-BD31-4B8C-83A1-F6EECF244321}">
                <p14:modId xmlns:p14="http://schemas.microsoft.com/office/powerpoint/2010/main" val="704771036"/>
              </p:ext>
            </p:extLst>
          </p:nvPr>
        </p:nvGraphicFramePr>
        <p:xfrm>
          <a:off x="464400" y="1628800"/>
          <a:ext cx="8222400" cy="1691640"/>
        </p:xfrm>
        <a:graphic>
          <a:graphicData uri="http://schemas.openxmlformats.org/drawingml/2006/table">
            <a:tbl>
              <a:tblPr firstRow="1" bandRow="1">
                <a:tableStyleId>{5C22544A-7EE6-4342-B048-85BDC9FD1C3A}</a:tableStyleId>
              </a:tblPr>
              <a:tblGrid>
                <a:gridCol w="822240">
                  <a:extLst>
                    <a:ext uri="{9D8B030D-6E8A-4147-A177-3AD203B41FA5}">
                      <a16:colId xmlns:a16="http://schemas.microsoft.com/office/drawing/2014/main" xmlns="" val="189902631"/>
                    </a:ext>
                  </a:extLst>
                </a:gridCol>
                <a:gridCol w="822240">
                  <a:extLst>
                    <a:ext uri="{9D8B030D-6E8A-4147-A177-3AD203B41FA5}">
                      <a16:colId xmlns:a16="http://schemas.microsoft.com/office/drawing/2014/main" xmlns="" val="2046828966"/>
                    </a:ext>
                  </a:extLst>
                </a:gridCol>
                <a:gridCol w="822240">
                  <a:extLst>
                    <a:ext uri="{9D8B030D-6E8A-4147-A177-3AD203B41FA5}">
                      <a16:colId xmlns:a16="http://schemas.microsoft.com/office/drawing/2014/main" xmlns="" val="811420386"/>
                    </a:ext>
                  </a:extLst>
                </a:gridCol>
                <a:gridCol w="822240">
                  <a:extLst>
                    <a:ext uri="{9D8B030D-6E8A-4147-A177-3AD203B41FA5}">
                      <a16:colId xmlns:a16="http://schemas.microsoft.com/office/drawing/2014/main" xmlns="" val="1046834743"/>
                    </a:ext>
                  </a:extLst>
                </a:gridCol>
                <a:gridCol w="822240">
                  <a:extLst>
                    <a:ext uri="{9D8B030D-6E8A-4147-A177-3AD203B41FA5}">
                      <a16:colId xmlns:a16="http://schemas.microsoft.com/office/drawing/2014/main" xmlns="" val="638939795"/>
                    </a:ext>
                  </a:extLst>
                </a:gridCol>
                <a:gridCol w="822240">
                  <a:extLst>
                    <a:ext uri="{9D8B030D-6E8A-4147-A177-3AD203B41FA5}">
                      <a16:colId xmlns:a16="http://schemas.microsoft.com/office/drawing/2014/main" xmlns="" val="506363489"/>
                    </a:ext>
                  </a:extLst>
                </a:gridCol>
                <a:gridCol w="822240">
                  <a:extLst>
                    <a:ext uri="{9D8B030D-6E8A-4147-A177-3AD203B41FA5}">
                      <a16:colId xmlns:a16="http://schemas.microsoft.com/office/drawing/2014/main" xmlns="" val="1000987101"/>
                    </a:ext>
                  </a:extLst>
                </a:gridCol>
                <a:gridCol w="822240">
                  <a:extLst>
                    <a:ext uri="{9D8B030D-6E8A-4147-A177-3AD203B41FA5}">
                      <a16:colId xmlns:a16="http://schemas.microsoft.com/office/drawing/2014/main" xmlns="" val="881403670"/>
                    </a:ext>
                  </a:extLst>
                </a:gridCol>
                <a:gridCol w="822240">
                  <a:extLst>
                    <a:ext uri="{9D8B030D-6E8A-4147-A177-3AD203B41FA5}">
                      <a16:colId xmlns:a16="http://schemas.microsoft.com/office/drawing/2014/main" xmlns="" val="277956770"/>
                    </a:ext>
                  </a:extLst>
                </a:gridCol>
                <a:gridCol w="822240">
                  <a:extLst>
                    <a:ext uri="{9D8B030D-6E8A-4147-A177-3AD203B41FA5}">
                      <a16:colId xmlns:a16="http://schemas.microsoft.com/office/drawing/2014/main" xmlns="" val="1751423192"/>
                    </a:ext>
                  </a:extLst>
                </a:gridCol>
              </a:tblGrid>
              <a:tr h="278130">
                <a:tc>
                  <a:txBody>
                    <a:bodyPr/>
                    <a:lstStyle/>
                    <a:p>
                      <a:endParaRPr lang="en-US" sz="1400" dirty="0"/>
                    </a:p>
                  </a:txBody>
                  <a:tcPr marL="68580" marR="68580" marT="34290" marB="34290"/>
                </a:tc>
                <a:tc gridSpan="3">
                  <a:txBody>
                    <a:bodyPr/>
                    <a:lstStyle/>
                    <a:p>
                      <a:pPr algn="ctr"/>
                      <a:r>
                        <a:rPr lang="en-US" sz="1400" dirty="0"/>
                        <a:t>MSS CPS </a:t>
                      </a:r>
                      <a:r>
                        <a:rPr lang="en-US" sz="1400" u="none" dirty="0"/>
                        <a:t>≥1</a:t>
                      </a:r>
                      <a:endParaRPr lang="en-US" sz="1400" dirty="0"/>
                    </a:p>
                  </a:txBody>
                  <a:tcPr marL="68580" marR="68580" marT="34290" marB="34290"/>
                </a:tc>
                <a:tc hMerge="1">
                  <a:txBody>
                    <a:bodyPr/>
                    <a:lstStyle/>
                    <a:p>
                      <a:endParaRPr lang="en-US" dirty="0"/>
                    </a:p>
                  </a:txBody>
                  <a:tcPr/>
                </a:tc>
                <a:tc hMerge="1">
                  <a:txBody>
                    <a:bodyPr/>
                    <a:lstStyle/>
                    <a:p>
                      <a:pPr algn="ctr"/>
                      <a:endParaRPr lang="en-US" dirty="0"/>
                    </a:p>
                  </a:txBody>
                  <a:tcPr/>
                </a:tc>
                <a:tc gridSpan="3">
                  <a:txBody>
                    <a:bodyPr/>
                    <a:lstStyle/>
                    <a:p>
                      <a:pPr algn="ctr"/>
                      <a:r>
                        <a:rPr lang="en-US" sz="1400" dirty="0"/>
                        <a:t>MSI-H CPS </a:t>
                      </a:r>
                      <a:r>
                        <a:rPr lang="en-US" sz="1400" u="none" dirty="0"/>
                        <a:t>≥1</a:t>
                      </a:r>
                    </a:p>
                  </a:txBody>
                  <a:tcPr marL="68580" marR="68580" marT="34290" marB="34290"/>
                </a:tc>
                <a:tc hMerge="1">
                  <a:txBody>
                    <a:bodyPr/>
                    <a:lstStyle/>
                    <a:p>
                      <a:endParaRPr lang="en-US" dirty="0"/>
                    </a:p>
                  </a:txBody>
                  <a:tcPr/>
                </a:tc>
                <a:tc hMerge="1">
                  <a:txBody>
                    <a:bodyPr/>
                    <a:lstStyle/>
                    <a:p>
                      <a:pPr algn="ctr"/>
                      <a:endParaRPr lang="en-US" dirty="0"/>
                    </a:p>
                  </a:txBody>
                  <a:tcPr/>
                </a:tc>
                <a:tc gridSpan="3">
                  <a:txBody>
                    <a:bodyPr/>
                    <a:lstStyle/>
                    <a:p>
                      <a:pPr algn="ctr"/>
                      <a:r>
                        <a:rPr lang="en-US" sz="1400" dirty="0"/>
                        <a:t>MSI-H CPS </a:t>
                      </a:r>
                      <a:r>
                        <a:rPr lang="en-US" sz="1400" u="none" dirty="0"/>
                        <a:t>≥10</a:t>
                      </a:r>
                    </a:p>
                  </a:txBody>
                  <a:tcPr marL="68580" marR="68580" marT="34290" marB="34290"/>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xmlns="" val="3591557712"/>
                  </a:ext>
                </a:extLst>
              </a:tr>
              <a:tr h="278130">
                <a:tc>
                  <a:txBody>
                    <a:bodyPr/>
                    <a:lstStyle/>
                    <a:p>
                      <a:endParaRPr lang="en-US" sz="1400" dirty="0"/>
                    </a:p>
                  </a:txBody>
                  <a:tcPr marL="68580" marR="68580" marT="34290" marB="34290"/>
                </a:tc>
                <a:tc>
                  <a:txBody>
                    <a:bodyPr/>
                    <a:lstStyle/>
                    <a:p>
                      <a:pPr algn="ctr"/>
                      <a:r>
                        <a:rPr lang="en-US" sz="1400" dirty="0" err="1"/>
                        <a:t>Pembro</a:t>
                      </a:r>
                      <a:endParaRPr lang="en-US" sz="1400" dirty="0"/>
                    </a:p>
                  </a:txBody>
                  <a:tcPr marL="68580" marR="68580" marT="34290" marB="34290"/>
                </a:tc>
                <a:tc>
                  <a:txBody>
                    <a:bodyPr/>
                    <a:lstStyle/>
                    <a:p>
                      <a:pPr algn="ctr"/>
                      <a:r>
                        <a:rPr lang="en-US" sz="1400" dirty="0"/>
                        <a:t>Chemo</a:t>
                      </a:r>
                    </a:p>
                  </a:txBody>
                  <a:tcPr marL="68580" marR="68580" marT="34290" marB="34290"/>
                </a:tc>
                <a:tc>
                  <a:txBody>
                    <a:bodyPr/>
                    <a:lstStyle/>
                    <a:p>
                      <a:pPr algn="ctr"/>
                      <a:r>
                        <a:rPr lang="en-US" sz="1400" dirty="0"/>
                        <a:t>HR</a:t>
                      </a:r>
                    </a:p>
                  </a:txBody>
                  <a:tcPr marL="68580" marR="68580" marT="34290" marB="34290"/>
                </a:tc>
                <a:tc>
                  <a:txBody>
                    <a:bodyPr/>
                    <a:lstStyle/>
                    <a:p>
                      <a:pPr algn="ctr"/>
                      <a:r>
                        <a:rPr lang="en-US" sz="1400" dirty="0" err="1"/>
                        <a:t>Pembro</a:t>
                      </a:r>
                      <a:endParaRPr lang="en-US" sz="1400" dirty="0"/>
                    </a:p>
                  </a:txBody>
                  <a:tcPr marL="68580" marR="68580" marT="34290" marB="34290"/>
                </a:tc>
                <a:tc>
                  <a:txBody>
                    <a:bodyPr/>
                    <a:lstStyle/>
                    <a:p>
                      <a:pPr algn="ctr"/>
                      <a:r>
                        <a:rPr lang="en-US" sz="1400" dirty="0"/>
                        <a:t>Chemo</a:t>
                      </a:r>
                    </a:p>
                  </a:txBody>
                  <a:tcPr marL="68580" marR="68580" marT="34290" marB="34290"/>
                </a:tc>
                <a:tc>
                  <a:txBody>
                    <a:bodyPr/>
                    <a:lstStyle/>
                    <a:p>
                      <a:pPr algn="ctr"/>
                      <a:r>
                        <a:rPr lang="en-US" sz="1400" dirty="0"/>
                        <a:t>HR</a:t>
                      </a:r>
                    </a:p>
                  </a:txBody>
                  <a:tcPr marL="68580" marR="68580" marT="34290" marB="34290"/>
                </a:tc>
                <a:tc>
                  <a:txBody>
                    <a:bodyPr/>
                    <a:lstStyle/>
                    <a:p>
                      <a:pPr algn="ctr"/>
                      <a:r>
                        <a:rPr lang="en-US" sz="1400" dirty="0" err="1"/>
                        <a:t>Pembro</a:t>
                      </a:r>
                      <a:endParaRPr lang="en-US" sz="1400" dirty="0"/>
                    </a:p>
                  </a:txBody>
                  <a:tcPr marL="68580" marR="68580" marT="34290" marB="34290"/>
                </a:tc>
                <a:tc>
                  <a:txBody>
                    <a:bodyPr/>
                    <a:lstStyle/>
                    <a:p>
                      <a:pPr algn="ctr"/>
                      <a:r>
                        <a:rPr lang="en-US" sz="1400" dirty="0"/>
                        <a:t>Chemo</a:t>
                      </a:r>
                    </a:p>
                  </a:txBody>
                  <a:tcPr marL="68580" marR="68580" marT="34290" marB="34290"/>
                </a:tc>
                <a:tc>
                  <a:txBody>
                    <a:bodyPr/>
                    <a:lstStyle/>
                    <a:p>
                      <a:pPr algn="ctr"/>
                      <a:r>
                        <a:rPr lang="en-US" sz="1400" dirty="0"/>
                        <a:t>HR</a:t>
                      </a:r>
                    </a:p>
                  </a:txBody>
                  <a:tcPr marL="68580" marR="68580" marT="34290" marB="34290"/>
                </a:tc>
                <a:extLst>
                  <a:ext uri="{0D108BD9-81ED-4DB2-BD59-A6C34878D82A}">
                    <a16:rowId xmlns:a16="http://schemas.microsoft.com/office/drawing/2014/main" xmlns="" val="3507136490"/>
                  </a:ext>
                </a:extLst>
              </a:tr>
              <a:tr h="278130">
                <a:tc>
                  <a:txBody>
                    <a:bodyPr/>
                    <a:lstStyle/>
                    <a:p>
                      <a:r>
                        <a:rPr lang="en-US" sz="1400" dirty="0"/>
                        <a:t>ORR</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b="0" dirty="0">
                          <a:solidFill>
                            <a:schemeClr val="tx1"/>
                          </a:solidFill>
                        </a:rPr>
                        <a:t>57.1%</a:t>
                      </a:r>
                    </a:p>
                  </a:txBody>
                  <a:tcPr marL="68580" marR="68580" marT="34290" marB="34290"/>
                </a:tc>
                <a:tc>
                  <a:txBody>
                    <a:bodyPr/>
                    <a:lstStyle/>
                    <a:p>
                      <a:pPr algn="ctr"/>
                      <a:r>
                        <a:rPr lang="en-US" sz="1400" b="0" dirty="0">
                          <a:solidFill>
                            <a:schemeClr val="tx1"/>
                          </a:solidFill>
                        </a:rPr>
                        <a:t>36.8%</a:t>
                      </a:r>
                    </a:p>
                  </a:txBody>
                  <a:tcPr marL="68580" marR="68580" marT="34290" marB="34290"/>
                </a:tc>
                <a:tc>
                  <a:txBody>
                    <a:bodyPr/>
                    <a:lstStyle/>
                    <a:p>
                      <a:pPr algn="ctr"/>
                      <a:endParaRPr lang="en-US" sz="1400" b="0">
                        <a:solidFill>
                          <a:schemeClr val="tx1"/>
                        </a:solidFill>
                      </a:endParaRPr>
                    </a:p>
                  </a:txBody>
                  <a:tcPr marL="68580" marR="68580" marT="34290" marB="34290"/>
                </a:tc>
                <a:tc>
                  <a:txBody>
                    <a:bodyPr/>
                    <a:lstStyle/>
                    <a:p>
                      <a:pPr algn="ctr"/>
                      <a:endParaRPr lang="en-US" sz="1400" b="0"/>
                    </a:p>
                  </a:txBody>
                  <a:tcPr marL="68580" marR="68580" marT="34290" marB="34290"/>
                </a:tc>
                <a:tc>
                  <a:txBody>
                    <a:bodyPr/>
                    <a:lstStyle/>
                    <a:p>
                      <a:pPr algn="ctr"/>
                      <a:endParaRPr lang="en-US" sz="1400" b="0"/>
                    </a:p>
                  </a:txBody>
                  <a:tcPr marL="68580" marR="68580" marT="34290" marB="34290"/>
                </a:tc>
                <a:tc>
                  <a:txBody>
                    <a:bodyPr/>
                    <a:lstStyle/>
                    <a:p>
                      <a:pPr algn="ctr"/>
                      <a:endParaRPr lang="en-US" sz="1400" b="0"/>
                    </a:p>
                  </a:txBody>
                  <a:tcPr marL="68580" marR="68580" marT="34290" marB="34290"/>
                </a:tc>
                <a:extLst>
                  <a:ext uri="{0D108BD9-81ED-4DB2-BD59-A6C34878D82A}">
                    <a16:rowId xmlns:a16="http://schemas.microsoft.com/office/drawing/2014/main" xmlns="" val="3619088178"/>
                  </a:ext>
                </a:extLst>
              </a:tr>
              <a:tr h="278130">
                <a:tc>
                  <a:txBody>
                    <a:bodyPr/>
                    <a:lstStyle/>
                    <a:p>
                      <a:r>
                        <a:rPr lang="en-US" sz="1400" dirty="0"/>
                        <a:t>DOR</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dirty="0"/>
                    </a:p>
                  </a:txBody>
                  <a:tcPr marL="68580" marR="68580" marT="34290" marB="34290"/>
                </a:tc>
                <a:tc>
                  <a:txBody>
                    <a:bodyPr/>
                    <a:lstStyle/>
                    <a:p>
                      <a:pPr algn="ctr"/>
                      <a:r>
                        <a:rPr lang="en-US" sz="1400" b="0" dirty="0">
                          <a:solidFill>
                            <a:schemeClr val="tx1"/>
                          </a:solidFill>
                        </a:rPr>
                        <a:t>21.2 </a:t>
                      </a:r>
                      <a:r>
                        <a:rPr lang="en-US" sz="1400" b="0" dirty="0" err="1">
                          <a:solidFill>
                            <a:schemeClr val="tx1"/>
                          </a:solidFill>
                        </a:rPr>
                        <a:t>mo</a:t>
                      </a:r>
                      <a:endParaRPr lang="en-US" sz="1400" b="0" dirty="0">
                        <a:solidFill>
                          <a:schemeClr val="tx1"/>
                        </a:solidFill>
                      </a:endParaRPr>
                    </a:p>
                  </a:txBody>
                  <a:tcPr marL="68580" marR="68580" marT="34290" marB="34290"/>
                </a:tc>
                <a:tc>
                  <a:txBody>
                    <a:bodyPr/>
                    <a:lstStyle/>
                    <a:p>
                      <a:pPr algn="ctr"/>
                      <a:r>
                        <a:rPr lang="en-US" sz="1400" b="0" dirty="0">
                          <a:solidFill>
                            <a:schemeClr val="tx1"/>
                          </a:solidFill>
                        </a:rPr>
                        <a:t>7.0 </a:t>
                      </a:r>
                      <a:r>
                        <a:rPr lang="en-US" sz="1400" b="0" dirty="0" err="1">
                          <a:solidFill>
                            <a:schemeClr val="tx1"/>
                          </a:solidFill>
                        </a:rPr>
                        <a:t>mo</a:t>
                      </a:r>
                      <a:endParaRPr lang="en-US" sz="1400" b="0" dirty="0">
                        <a:solidFill>
                          <a:schemeClr val="tx1"/>
                        </a:solidFill>
                      </a:endParaRPr>
                    </a:p>
                  </a:txBody>
                  <a:tcPr marL="68580" marR="68580" marT="34290" marB="34290"/>
                </a:tc>
                <a:tc>
                  <a:txBody>
                    <a:bodyPr/>
                    <a:lstStyle/>
                    <a:p>
                      <a:pPr algn="ctr"/>
                      <a:endParaRPr lang="en-US" sz="1400" b="0">
                        <a:solidFill>
                          <a:schemeClr val="tx1"/>
                        </a:solidFill>
                      </a:endParaRPr>
                    </a:p>
                  </a:txBody>
                  <a:tcPr marL="68580" marR="68580" marT="34290" marB="34290"/>
                </a:tc>
                <a:tc>
                  <a:txBody>
                    <a:bodyPr/>
                    <a:lstStyle/>
                    <a:p>
                      <a:pPr algn="ctr"/>
                      <a:endParaRPr lang="en-US" sz="1400" b="0" dirty="0"/>
                    </a:p>
                  </a:txBody>
                  <a:tcPr marL="68580" marR="68580" marT="34290" marB="34290"/>
                </a:tc>
                <a:tc>
                  <a:txBody>
                    <a:bodyPr/>
                    <a:lstStyle/>
                    <a:p>
                      <a:pPr algn="ctr"/>
                      <a:endParaRPr lang="en-US" sz="1400" b="0"/>
                    </a:p>
                  </a:txBody>
                  <a:tcPr marL="68580" marR="68580" marT="34290" marB="34290"/>
                </a:tc>
                <a:tc>
                  <a:txBody>
                    <a:bodyPr/>
                    <a:lstStyle/>
                    <a:p>
                      <a:pPr algn="ctr"/>
                      <a:endParaRPr lang="en-US" sz="1400" b="0"/>
                    </a:p>
                  </a:txBody>
                  <a:tcPr marL="68580" marR="68580" marT="34290" marB="34290"/>
                </a:tc>
                <a:extLst>
                  <a:ext uri="{0D108BD9-81ED-4DB2-BD59-A6C34878D82A}">
                    <a16:rowId xmlns:a16="http://schemas.microsoft.com/office/drawing/2014/main" xmlns="" val="1302546039"/>
                  </a:ext>
                </a:extLst>
              </a:tr>
              <a:tr h="278130">
                <a:tc>
                  <a:txBody>
                    <a:bodyPr/>
                    <a:lstStyle/>
                    <a:p>
                      <a:r>
                        <a:rPr lang="en-US" sz="1400" dirty="0"/>
                        <a:t>PFS</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dirty="0"/>
                    </a:p>
                  </a:txBody>
                  <a:tcPr marL="68580" marR="68580" marT="34290" marB="34290"/>
                </a:tc>
                <a:tc>
                  <a:txBody>
                    <a:bodyPr/>
                    <a:lstStyle/>
                    <a:p>
                      <a:pPr algn="ctr"/>
                      <a:r>
                        <a:rPr lang="en-US" sz="1400" b="0" dirty="0">
                          <a:solidFill>
                            <a:schemeClr val="tx1"/>
                          </a:solidFill>
                        </a:rPr>
                        <a:t>11.2 </a:t>
                      </a:r>
                      <a:r>
                        <a:rPr lang="en-US" sz="1400" b="0" dirty="0" err="1">
                          <a:solidFill>
                            <a:schemeClr val="tx1"/>
                          </a:solidFill>
                        </a:rPr>
                        <a:t>mo</a:t>
                      </a:r>
                      <a:endParaRPr lang="en-US" sz="1400" b="0" dirty="0">
                        <a:solidFill>
                          <a:schemeClr val="tx1"/>
                        </a:solidFill>
                      </a:endParaRPr>
                    </a:p>
                  </a:txBody>
                  <a:tcPr marL="68580" marR="68580" marT="34290" marB="34290"/>
                </a:tc>
                <a:tc>
                  <a:txBody>
                    <a:bodyPr/>
                    <a:lstStyle/>
                    <a:p>
                      <a:pPr algn="ctr"/>
                      <a:r>
                        <a:rPr lang="en-US" sz="1400" b="0" dirty="0">
                          <a:solidFill>
                            <a:schemeClr val="tx1"/>
                          </a:solidFill>
                        </a:rPr>
                        <a:t>6.6 </a:t>
                      </a:r>
                      <a:r>
                        <a:rPr lang="en-US" sz="1400" b="0" dirty="0" err="1">
                          <a:solidFill>
                            <a:schemeClr val="tx1"/>
                          </a:solidFill>
                        </a:rPr>
                        <a:t>mo</a:t>
                      </a:r>
                      <a:endParaRPr lang="en-US" sz="1400" b="0" dirty="0">
                        <a:solidFill>
                          <a:schemeClr val="tx1"/>
                        </a:solidFill>
                      </a:endParaRPr>
                    </a:p>
                  </a:txBody>
                  <a:tcPr marL="68580" marR="68580" marT="34290" marB="34290"/>
                </a:tc>
                <a:tc>
                  <a:txBody>
                    <a:bodyPr/>
                    <a:lstStyle/>
                    <a:p>
                      <a:pPr algn="ctr"/>
                      <a:r>
                        <a:rPr lang="en-US" sz="1400" b="0" dirty="0">
                          <a:solidFill>
                            <a:schemeClr val="tx1"/>
                          </a:solidFill>
                        </a:rPr>
                        <a:t>0.72</a:t>
                      </a:r>
                    </a:p>
                  </a:txBody>
                  <a:tcPr marL="68580" marR="68580" marT="34290" marB="34290"/>
                </a:tc>
                <a:tc>
                  <a:txBody>
                    <a:bodyPr/>
                    <a:lstStyle/>
                    <a:p>
                      <a:pPr algn="ctr"/>
                      <a:endParaRPr lang="en-US" sz="1400" b="0" dirty="0"/>
                    </a:p>
                  </a:txBody>
                  <a:tcPr marL="68580" marR="68580" marT="34290" marB="34290"/>
                </a:tc>
                <a:tc>
                  <a:txBody>
                    <a:bodyPr/>
                    <a:lstStyle/>
                    <a:p>
                      <a:pPr algn="ctr"/>
                      <a:endParaRPr lang="en-US" sz="1400" b="0"/>
                    </a:p>
                  </a:txBody>
                  <a:tcPr marL="68580" marR="68580" marT="34290" marB="34290"/>
                </a:tc>
                <a:tc>
                  <a:txBody>
                    <a:bodyPr/>
                    <a:lstStyle/>
                    <a:p>
                      <a:pPr algn="ctr"/>
                      <a:endParaRPr lang="en-US" sz="1400" b="0"/>
                    </a:p>
                  </a:txBody>
                  <a:tcPr marL="68580" marR="68580" marT="34290" marB="34290"/>
                </a:tc>
                <a:extLst>
                  <a:ext uri="{0D108BD9-81ED-4DB2-BD59-A6C34878D82A}">
                    <a16:rowId xmlns:a16="http://schemas.microsoft.com/office/drawing/2014/main" xmlns="" val="3261846559"/>
                  </a:ext>
                </a:extLst>
              </a:tr>
              <a:tr h="278130">
                <a:tc>
                  <a:txBody>
                    <a:bodyPr/>
                    <a:lstStyle/>
                    <a:p>
                      <a:r>
                        <a:rPr lang="en-US" sz="1400" dirty="0"/>
                        <a:t>OS</a:t>
                      </a:r>
                    </a:p>
                  </a:txBody>
                  <a:tcPr marL="68580" marR="68580" marT="34290" marB="34290"/>
                </a:tc>
                <a:tc>
                  <a:txBody>
                    <a:bodyPr/>
                    <a:lstStyle/>
                    <a:p>
                      <a:pPr algn="ctr"/>
                      <a:r>
                        <a:rPr lang="en-US" sz="1400" b="0" dirty="0"/>
                        <a:t>9.5 </a:t>
                      </a:r>
                      <a:r>
                        <a:rPr lang="en-US" sz="1400" b="0" dirty="0" err="1"/>
                        <a:t>mo</a:t>
                      </a:r>
                      <a:endParaRPr lang="en-US" sz="1400" b="0" dirty="0"/>
                    </a:p>
                  </a:txBody>
                  <a:tcPr marL="68580" marR="68580" marT="34290" marB="34290"/>
                </a:tc>
                <a:tc>
                  <a:txBody>
                    <a:bodyPr/>
                    <a:lstStyle/>
                    <a:p>
                      <a:pPr algn="ctr"/>
                      <a:r>
                        <a:rPr lang="en-US" sz="1400" b="0" dirty="0"/>
                        <a:t>11.2 </a:t>
                      </a:r>
                      <a:r>
                        <a:rPr lang="en-US" sz="1400" b="0" dirty="0" err="1"/>
                        <a:t>mo</a:t>
                      </a:r>
                      <a:endParaRPr lang="en-US" sz="1400" b="0" dirty="0"/>
                    </a:p>
                  </a:txBody>
                  <a:tcPr marL="68580" marR="68580" marT="34290" marB="34290"/>
                </a:tc>
                <a:tc>
                  <a:txBody>
                    <a:bodyPr/>
                    <a:lstStyle/>
                    <a:p>
                      <a:pPr algn="ctr"/>
                      <a:r>
                        <a:rPr lang="en-US" sz="1400" b="0" dirty="0"/>
                        <a:t>0.94</a:t>
                      </a:r>
                    </a:p>
                  </a:txBody>
                  <a:tcPr marL="68580" marR="68580" marT="34290" marB="34290"/>
                </a:tc>
                <a:tc>
                  <a:txBody>
                    <a:bodyPr/>
                    <a:lstStyle/>
                    <a:p>
                      <a:pPr algn="ctr"/>
                      <a:r>
                        <a:rPr lang="en-US" sz="1400" b="0" dirty="0">
                          <a:solidFill>
                            <a:schemeClr val="tx1"/>
                          </a:solidFill>
                        </a:rPr>
                        <a:t>NR</a:t>
                      </a:r>
                    </a:p>
                  </a:txBody>
                  <a:tcPr marL="68580" marR="68580" marT="34290" marB="34290"/>
                </a:tc>
                <a:tc>
                  <a:txBody>
                    <a:bodyPr/>
                    <a:lstStyle/>
                    <a:p>
                      <a:pPr algn="ctr"/>
                      <a:r>
                        <a:rPr lang="en-US" sz="1400" b="0" dirty="0">
                          <a:solidFill>
                            <a:schemeClr val="tx1"/>
                          </a:solidFill>
                        </a:rPr>
                        <a:t>8.5 </a:t>
                      </a:r>
                      <a:r>
                        <a:rPr lang="en-US" sz="1400" b="0" dirty="0" err="1">
                          <a:solidFill>
                            <a:schemeClr val="tx1"/>
                          </a:solidFill>
                        </a:rPr>
                        <a:t>mo</a:t>
                      </a:r>
                      <a:endParaRPr lang="en-US" sz="1400" b="0" dirty="0">
                        <a:solidFill>
                          <a:schemeClr val="tx1"/>
                        </a:solidFill>
                      </a:endParaRPr>
                    </a:p>
                  </a:txBody>
                  <a:tcPr marL="68580" marR="68580" marT="34290" marB="34290"/>
                </a:tc>
                <a:tc>
                  <a:txBody>
                    <a:bodyPr/>
                    <a:lstStyle/>
                    <a:p>
                      <a:pPr algn="ctr"/>
                      <a:r>
                        <a:rPr lang="en-US" sz="1400" b="0" dirty="0">
                          <a:solidFill>
                            <a:schemeClr val="tx1"/>
                          </a:solidFill>
                        </a:rPr>
                        <a:t>0.29</a:t>
                      </a:r>
                    </a:p>
                  </a:txBody>
                  <a:tcPr marL="68580" marR="68580" marT="34290" marB="34290"/>
                </a:tc>
                <a:tc>
                  <a:txBody>
                    <a:bodyPr/>
                    <a:lstStyle/>
                    <a:p>
                      <a:pPr algn="ctr"/>
                      <a:r>
                        <a:rPr lang="en-US" sz="1400" b="0" dirty="0"/>
                        <a:t>NR</a:t>
                      </a:r>
                    </a:p>
                  </a:txBody>
                  <a:tcPr marL="68580" marR="68580" marT="34290" marB="34290"/>
                </a:tc>
                <a:tc>
                  <a:txBody>
                    <a:bodyPr/>
                    <a:lstStyle/>
                    <a:p>
                      <a:pPr algn="ctr"/>
                      <a:r>
                        <a:rPr lang="en-US" sz="1400" b="0" dirty="0"/>
                        <a:t>13.6 </a:t>
                      </a:r>
                      <a:r>
                        <a:rPr lang="en-US" sz="1400" b="0" dirty="0" err="1"/>
                        <a:t>mo</a:t>
                      </a:r>
                      <a:endParaRPr lang="en-US" sz="1400" b="0" dirty="0"/>
                    </a:p>
                  </a:txBody>
                  <a:tcPr marL="68580" marR="68580" marT="34290" marB="34290"/>
                </a:tc>
                <a:tc>
                  <a:txBody>
                    <a:bodyPr/>
                    <a:lstStyle/>
                    <a:p>
                      <a:pPr algn="ctr"/>
                      <a:r>
                        <a:rPr lang="en-US" sz="1400" b="0" dirty="0"/>
                        <a:t>0.21</a:t>
                      </a:r>
                    </a:p>
                  </a:txBody>
                  <a:tcPr marL="68580" marR="68580" marT="34290" marB="34290"/>
                </a:tc>
                <a:extLst>
                  <a:ext uri="{0D108BD9-81ED-4DB2-BD59-A6C34878D82A}">
                    <a16:rowId xmlns:a16="http://schemas.microsoft.com/office/drawing/2014/main" xmlns="" val="2712873597"/>
                  </a:ext>
                </a:extLst>
              </a:tr>
            </a:tbl>
          </a:graphicData>
        </a:graphic>
      </p:graphicFrame>
      <p:graphicFrame>
        <p:nvGraphicFramePr>
          <p:cNvPr id="7" name="Table 3">
            <a:extLst>
              <a:ext uri="{FF2B5EF4-FFF2-40B4-BE49-F238E27FC236}">
                <a16:creationId xmlns:a16="http://schemas.microsoft.com/office/drawing/2014/main" xmlns="" id="{91874C5D-3EF5-4173-A6EB-EAC5AE60D5E4}"/>
              </a:ext>
            </a:extLst>
          </p:cNvPr>
          <p:cNvGraphicFramePr>
            <a:graphicFrameLocks noGrp="1"/>
          </p:cNvGraphicFramePr>
          <p:nvPr>
            <p:extLst>
              <p:ext uri="{D42A27DB-BD31-4B8C-83A1-F6EECF244321}">
                <p14:modId xmlns:p14="http://schemas.microsoft.com/office/powerpoint/2010/main" val="2127118469"/>
              </p:ext>
            </p:extLst>
          </p:nvPr>
        </p:nvGraphicFramePr>
        <p:xfrm>
          <a:off x="1911818" y="3629627"/>
          <a:ext cx="5320364" cy="2118360"/>
        </p:xfrm>
        <a:graphic>
          <a:graphicData uri="http://schemas.openxmlformats.org/drawingml/2006/table">
            <a:tbl>
              <a:tblPr firstRow="1" bandRow="1">
                <a:tableStyleId>{5C22544A-7EE6-4342-B048-85BDC9FD1C3A}</a:tableStyleId>
              </a:tblPr>
              <a:tblGrid>
                <a:gridCol w="760052">
                  <a:extLst>
                    <a:ext uri="{9D8B030D-6E8A-4147-A177-3AD203B41FA5}">
                      <a16:colId xmlns:a16="http://schemas.microsoft.com/office/drawing/2014/main" xmlns="" val="189902631"/>
                    </a:ext>
                  </a:extLst>
                </a:gridCol>
                <a:gridCol w="760052">
                  <a:extLst>
                    <a:ext uri="{9D8B030D-6E8A-4147-A177-3AD203B41FA5}">
                      <a16:colId xmlns:a16="http://schemas.microsoft.com/office/drawing/2014/main" xmlns="" val="638939795"/>
                    </a:ext>
                  </a:extLst>
                </a:gridCol>
                <a:gridCol w="760052">
                  <a:extLst>
                    <a:ext uri="{9D8B030D-6E8A-4147-A177-3AD203B41FA5}">
                      <a16:colId xmlns:a16="http://schemas.microsoft.com/office/drawing/2014/main" xmlns="" val="506363489"/>
                    </a:ext>
                  </a:extLst>
                </a:gridCol>
                <a:gridCol w="760052">
                  <a:extLst>
                    <a:ext uri="{9D8B030D-6E8A-4147-A177-3AD203B41FA5}">
                      <a16:colId xmlns:a16="http://schemas.microsoft.com/office/drawing/2014/main" xmlns="" val="1000987101"/>
                    </a:ext>
                  </a:extLst>
                </a:gridCol>
                <a:gridCol w="760052">
                  <a:extLst>
                    <a:ext uri="{9D8B030D-6E8A-4147-A177-3AD203B41FA5}">
                      <a16:colId xmlns:a16="http://schemas.microsoft.com/office/drawing/2014/main" xmlns="" val="881403670"/>
                    </a:ext>
                  </a:extLst>
                </a:gridCol>
                <a:gridCol w="760052">
                  <a:extLst>
                    <a:ext uri="{9D8B030D-6E8A-4147-A177-3AD203B41FA5}">
                      <a16:colId xmlns:a16="http://schemas.microsoft.com/office/drawing/2014/main" xmlns="" val="277956770"/>
                    </a:ext>
                  </a:extLst>
                </a:gridCol>
                <a:gridCol w="760052">
                  <a:extLst>
                    <a:ext uri="{9D8B030D-6E8A-4147-A177-3AD203B41FA5}">
                      <a16:colId xmlns:a16="http://schemas.microsoft.com/office/drawing/2014/main" xmlns="" val="1751423192"/>
                    </a:ext>
                  </a:extLst>
                </a:gridCol>
              </a:tblGrid>
              <a:tr h="278130">
                <a:tc>
                  <a:txBody>
                    <a:bodyPr/>
                    <a:lstStyle/>
                    <a:p>
                      <a:endParaRPr lang="en-US" sz="1400" dirty="0"/>
                    </a:p>
                  </a:txBody>
                  <a:tcPr marL="68580" marR="68580" marT="34290" marB="34290">
                    <a:solidFill>
                      <a:schemeClr val="tx2"/>
                    </a:solidFill>
                  </a:tcPr>
                </a:tc>
                <a:tc gridSpan="3">
                  <a:txBody>
                    <a:bodyPr/>
                    <a:lstStyle/>
                    <a:p>
                      <a:pPr algn="ctr"/>
                      <a:r>
                        <a:rPr lang="en-US" sz="1400" dirty="0"/>
                        <a:t>MSI-H CPS </a:t>
                      </a:r>
                      <a:r>
                        <a:rPr lang="en-US" sz="1400" u="none" dirty="0"/>
                        <a:t>≥1</a:t>
                      </a:r>
                      <a:endParaRPr lang="en-US" sz="1400" dirty="0"/>
                    </a:p>
                  </a:txBody>
                  <a:tcPr marL="68580" marR="68580" marT="34290" marB="34290">
                    <a:solidFill>
                      <a:schemeClr val="tx2"/>
                    </a:solidFill>
                  </a:tcPr>
                </a:tc>
                <a:tc hMerge="1">
                  <a:txBody>
                    <a:bodyPr/>
                    <a:lstStyle/>
                    <a:p>
                      <a:endParaRPr lang="en-US" dirty="0"/>
                    </a:p>
                  </a:txBody>
                  <a:tcPr/>
                </a:tc>
                <a:tc hMerge="1">
                  <a:txBody>
                    <a:bodyPr/>
                    <a:lstStyle/>
                    <a:p>
                      <a:pPr algn="ctr"/>
                      <a:endParaRPr lang="en-US" dirty="0"/>
                    </a:p>
                  </a:txBody>
                  <a:tcPr/>
                </a:tc>
                <a:tc gridSpan="3">
                  <a:txBody>
                    <a:bodyPr/>
                    <a:lstStyle/>
                    <a:p>
                      <a:pPr algn="ctr"/>
                      <a:r>
                        <a:rPr lang="en-US" sz="1400" dirty="0"/>
                        <a:t>MSI-H CPS </a:t>
                      </a:r>
                      <a:r>
                        <a:rPr lang="en-US" sz="1400" u="none" dirty="0"/>
                        <a:t>≥10</a:t>
                      </a:r>
                      <a:endParaRPr lang="en-US" sz="1400" dirty="0"/>
                    </a:p>
                  </a:txBody>
                  <a:tcPr marL="68580" marR="68580" marT="34290" marB="34290">
                    <a:solidFill>
                      <a:schemeClr val="tx2"/>
                    </a:solidFill>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xmlns="" val="3591557712"/>
                  </a:ext>
                </a:extLst>
              </a:tr>
              <a:tr h="480060">
                <a:tc>
                  <a:txBody>
                    <a:bodyPr/>
                    <a:lstStyle/>
                    <a:p>
                      <a:endParaRPr lang="en-US" sz="1400" dirty="0"/>
                    </a:p>
                  </a:txBody>
                  <a:tcPr marL="68580" marR="68580" marT="34290" marB="34290">
                    <a:solidFill>
                      <a:schemeClr val="tx2">
                        <a:lumMod val="40000"/>
                        <a:lumOff val="60000"/>
                      </a:schemeClr>
                    </a:solidFill>
                  </a:tcPr>
                </a:tc>
                <a:tc>
                  <a:txBody>
                    <a:bodyPr/>
                    <a:lstStyle/>
                    <a:p>
                      <a:pPr algn="ctr"/>
                      <a:r>
                        <a:rPr lang="en-US" sz="1400" dirty="0" err="1"/>
                        <a:t>Pembro</a:t>
                      </a:r>
                      <a:r>
                        <a:rPr lang="en-US" sz="1400" dirty="0"/>
                        <a:t> + Chemo</a:t>
                      </a:r>
                    </a:p>
                  </a:txBody>
                  <a:tcPr marL="68580" marR="68580" marT="34290" marB="34290">
                    <a:solidFill>
                      <a:schemeClr val="tx2">
                        <a:lumMod val="40000"/>
                        <a:lumOff val="60000"/>
                      </a:schemeClr>
                    </a:solidFill>
                  </a:tcPr>
                </a:tc>
                <a:tc>
                  <a:txBody>
                    <a:bodyPr/>
                    <a:lstStyle/>
                    <a:p>
                      <a:pPr algn="ctr"/>
                      <a:r>
                        <a:rPr lang="en-US" sz="1400" dirty="0"/>
                        <a:t>Chemo</a:t>
                      </a:r>
                    </a:p>
                  </a:txBody>
                  <a:tcPr marL="68580" marR="68580" marT="34290" marB="34290">
                    <a:solidFill>
                      <a:schemeClr val="tx2">
                        <a:lumMod val="40000"/>
                        <a:lumOff val="60000"/>
                      </a:schemeClr>
                    </a:solidFill>
                  </a:tcPr>
                </a:tc>
                <a:tc>
                  <a:txBody>
                    <a:bodyPr/>
                    <a:lstStyle/>
                    <a:p>
                      <a:pPr algn="ctr"/>
                      <a:r>
                        <a:rPr lang="en-US" sz="1400" dirty="0"/>
                        <a:t>HR</a:t>
                      </a:r>
                    </a:p>
                  </a:txBody>
                  <a:tcPr marL="68580" marR="68580" marT="34290" marB="34290">
                    <a:solidFill>
                      <a:schemeClr val="tx2">
                        <a:lumMod val="40000"/>
                        <a:lumOff val="60000"/>
                      </a:schemeClr>
                    </a:solidFill>
                  </a:tcPr>
                </a:tc>
                <a:tc>
                  <a:txBody>
                    <a:bodyPr/>
                    <a:lstStyle/>
                    <a:p>
                      <a:pPr algn="ctr"/>
                      <a:r>
                        <a:rPr lang="en-US" sz="1400" dirty="0" err="1"/>
                        <a:t>Pembro</a:t>
                      </a:r>
                      <a:r>
                        <a:rPr lang="en-US" sz="1400" dirty="0"/>
                        <a:t> + Chemo</a:t>
                      </a:r>
                    </a:p>
                  </a:txBody>
                  <a:tcPr marL="68580" marR="68580" marT="34290" marB="34290">
                    <a:solidFill>
                      <a:schemeClr val="tx2">
                        <a:lumMod val="40000"/>
                        <a:lumOff val="60000"/>
                      </a:schemeClr>
                    </a:solidFill>
                  </a:tcPr>
                </a:tc>
                <a:tc>
                  <a:txBody>
                    <a:bodyPr/>
                    <a:lstStyle/>
                    <a:p>
                      <a:pPr algn="ctr"/>
                      <a:r>
                        <a:rPr lang="en-US" sz="1400" dirty="0"/>
                        <a:t>Chemo</a:t>
                      </a:r>
                    </a:p>
                  </a:txBody>
                  <a:tcPr marL="68580" marR="68580" marT="34290" marB="34290">
                    <a:solidFill>
                      <a:schemeClr val="tx2">
                        <a:lumMod val="40000"/>
                        <a:lumOff val="60000"/>
                      </a:schemeClr>
                    </a:solidFill>
                  </a:tcPr>
                </a:tc>
                <a:tc>
                  <a:txBody>
                    <a:bodyPr/>
                    <a:lstStyle/>
                    <a:p>
                      <a:pPr algn="ctr"/>
                      <a:r>
                        <a:rPr lang="en-US" sz="1400" dirty="0"/>
                        <a:t>HR</a:t>
                      </a:r>
                    </a:p>
                  </a:txBody>
                  <a:tcPr marL="68580" marR="68580" marT="34290" marB="34290">
                    <a:solidFill>
                      <a:schemeClr val="tx2">
                        <a:lumMod val="40000"/>
                        <a:lumOff val="60000"/>
                      </a:schemeClr>
                    </a:solidFill>
                  </a:tcPr>
                </a:tc>
                <a:extLst>
                  <a:ext uri="{0D108BD9-81ED-4DB2-BD59-A6C34878D82A}">
                    <a16:rowId xmlns:a16="http://schemas.microsoft.com/office/drawing/2014/main" xmlns="" val="3507136490"/>
                  </a:ext>
                </a:extLst>
              </a:tr>
              <a:tr h="278130">
                <a:tc>
                  <a:txBody>
                    <a:bodyPr/>
                    <a:lstStyle/>
                    <a:p>
                      <a:r>
                        <a:rPr lang="en-US" sz="1400" dirty="0"/>
                        <a:t>ORR</a:t>
                      </a:r>
                    </a:p>
                  </a:txBody>
                  <a:tcPr marL="68580" marR="68580" marT="34290" marB="34290">
                    <a:solidFill>
                      <a:schemeClr val="tx2">
                        <a:lumMod val="20000"/>
                        <a:lumOff val="80000"/>
                      </a:schemeClr>
                    </a:solidFill>
                  </a:tcPr>
                </a:tc>
                <a:tc>
                  <a:txBody>
                    <a:bodyPr/>
                    <a:lstStyle/>
                    <a:p>
                      <a:pPr algn="ctr"/>
                      <a:r>
                        <a:rPr lang="en-US" sz="1400" b="0" dirty="0">
                          <a:solidFill>
                            <a:schemeClr val="tx1"/>
                          </a:solidFill>
                        </a:rPr>
                        <a:t>64.7%</a:t>
                      </a:r>
                    </a:p>
                  </a:txBody>
                  <a:tcPr marL="68580" marR="68580" marT="34290" marB="34290">
                    <a:solidFill>
                      <a:schemeClr val="tx2">
                        <a:lumMod val="20000"/>
                        <a:lumOff val="80000"/>
                      </a:schemeClr>
                    </a:solidFill>
                  </a:tcPr>
                </a:tc>
                <a:tc>
                  <a:txBody>
                    <a:bodyPr/>
                    <a:lstStyle/>
                    <a:p>
                      <a:pPr algn="ctr"/>
                      <a:r>
                        <a:rPr lang="en-US" sz="1400" b="0" dirty="0">
                          <a:solidFill>
                            <a:schemeClr val="tx1"/>
                          </a:solidFill>
                        </a:rPr>
                        <a:t>36.8%</a:t>
                      </a:r>
                    </a:p>
                  </a:txBody>
                  <a:tcPr marL="68580" marR="68580" marT="34290" marB="34290">
                    <a:solidFill>
                      <a:schemeClr val="tx2">
                        <a:lumMod val="20000"/>
                        <a:lumOff val="80000"/>
                      </a:schemeClr>
                    </a:solidFill>
                  </a:tcPr>
                </a:tc>
                <a:tc>
                  <a:txBody>
                    <a:bodyPr/>
                    <a:lstStyle/>
                    <a:p>
                      <a:pPr algn="ctr"/>
                      <a:endParaRPr lang="en-US" sz="1400" b="0" dirty="0">
                        <a:solidFill>
                          <a:schemeClr val="tx1"/>
                        </a:solidFill>
                      </a:endParaRPr>
                    </a:p>
                  </a:txBody>
                  <a:tcPr marL="68580" marR="68580" marT="34290" marB="34290">
                    <a:solidFill>
                      <a:schemeClr val="tx2">
                        <a:lumMod val="20000"/>
                        <a:lumOff val="80000"/>
                      </a:schemeClr>
                    </a:solidFill>
                  </a:tcPr>
                </a:tc>
                <a:tc>
                  <a:txBody>
                    <a:bodyPr/>
                    <a:lstStyle/>
                    <a:p>
                      <a:pPr algn="ctr"/>
                      <a:endParaRPr lang="en-US" sz="1400" b="0" dirty="0"/>
                    </a:p>
                  </a:txBody>
                  <a:tcPr marL="68580" marR="68580" marT="34290" marB="34290">
                    <a:solidFill>
                      <a:schemeClr val="tx2">
                        <a:lumMod val="20000"/>
                        <a:lumOff val="80000"/>
                      </a:schemeClr>
                    </a:solidFill>
                  </a:tcPr>
                </a:tc>
                <a:tc>
                  <a:txBody>
                    <a:bodyPr/>
                    <a:lstStyle/>
                    <a:p>
                      <a:pPr algn="ctr"/>
                      <a:endParaRPr lang="en-US" sz="1400" b="0" dirty="0"/>
                    </a:p>
                  </a:txBody>
                  <a:tcPr marL="68580" marR="68580" marT="34290" marB="34290">
                    <a:solidFill>
                      <a:schemeClr val="tx2">
                        <a:lumMod val="20000"/>
                        <a:lumOff val="80000"/>
                      </a:schemeClr>
                    </a:solidFill>
                  </a:tcPr>
                </a:tc>
                <a:tc>
                  <a:txBody>
                    <a:bodyPr/>
                    <a:lstStyle/>
                    <a:p>
                      <a:pPr algn="ctr"/>
                      <a:endParaRPr lang="en-US" sz="1400" b="0" dirty="0"/>
                    </a:p>
                  </a:txBody>
                  <a:tcPr marL="68580" marR="68580" marT="34290" marB="34290">
                    <a:solidFill>
                      <a:schemeClr val="tx2">
                        <a:lumMod val="20000"/>
                        <a:lumOff val="80000"/>
                      </a:schemeClr>
                    </a:solidFill>
                  </a:tcPr>
                </a:tc>
                <a:extLst>
                  <a:ext uri="{0D108BD9-81ED-4DB2-BD59-A6C34878D82A}">
                    <a16:rowId xmlns:a16="http://schemas.microsoft.com/office/drawing/2014/main" xmlns="" val="3619088178"/>
                  </a:ext>
                </a:extLst>
              </a:tr>
              <a:tr h="278130">
                <a:tc>
                  <a:txBody>
                    <a:bodyPr/>
                    <a:lstStyle/>
                    <a:p>
                      <a:r>
                        <a:rPr lang="en-US" sz="1400" dirty="0"/>
                        <a:t>DOR</a:t>
                      </a:r>
                    </a:p>
                  </a:txBody>
                  <a:tcPr marL="68580" marR="68580" marT="34290" marB="34290">
                    <a:solidFill>
                      <a:schemeClr val="tx2">
                        <a:lumMod val="40000"/>
                        <a:lumOff val="60000"/>
                      </a:schemeClr>
                    </a:solidFill>
                  </a:tcPr>
                </a:tc>
                <a:tc>
                  <a:txBody>
                    <a:bodyPr/>
                    <a:lstStyle/>
                    <a:p>
                      <a:pPr algn="ctr"/>
                      <a:r>
                        <a:rPr lang="en-US" sz="1400" b="0" dirty="0">
                          <a:solidFill>
                            <a:schemeClr val="tx1"/>
                          </a:solidFill>
                        </a:rPr>
                        <a:t>NR</a:t>
                      </a:r>
                    </a:p>
                  </a:txBody>
                  <a:tcPr marL="68580" marR="68580" marT="34290" marB="34290">
                    <a:solidFill>
                      <a:schemeClr val="tx2">
                        <a:lumMod val="40000"/>
                        <a:lumOff val="60000"/>
                      </a:schemeClr>
                    </a:solidFill>
                  </a:tcPr>
                </a:tc>
                <a:tc>
                  <a:txBody>
                    <a:bodyPr/>
                    <a:lstStyle/>
                    <a:p>
                      <a:pPr algn="ctr"/>
                      <a:r>
                        <a:rPr lang="en-US" sz="1400" b="0" dirty="0">
                          <a:solidFill>
                            <a:schemeClr val="tx1"/>
                          </a:solidFill>
                        </a:rPr>
                        <a:t>7.0 </a:t>
                      </a:r>
                      <a:r>
                        <a:rPr lang="en-US" sz="1400" b="0" dirty="0" err="1">
                          <a:solidFill>
                            <a:schemeClr val="tx1"/>
                          </a:solidFill>
                        </a:rPr>
                        <a:t>mo</a:t>
                      </a:r>
                      <a:endParaRPr lang="en-US" sz="1400" b="0" dirty="0">
                        <a:solidFill>
                          <a:schemeClr val="tx1"/>
                        </a:solidFill>
                      </a:endParaRPr>
                    </a:p>
                  </a:txBody>
                  <a:tcPr marL="68580" marR="68580" marT="34290" marB="34290">
                    <a:solidFill>
                      <a:schemeClr val="tx2">
                        <a:lumMod val="40000"/>
                        <a:lumOff val="60000"/>
                      </a:schemeClr>
                    </a:solidFill>
                  </a:tcPr>
                </a:tc>
                <a:tc>
                  <a:txBody>
                    <a:bodyPr/>
                    <a:lstStyle/>
                    <a:p>
                      <a:pPr algn="ctr"/>
                      <a:endParaRPr lang="en-US" sz="1400" b="0" dirty="0">
                        <a:solidFill>
                          <a:schemeClr val="tx1"/>
                        </a:solidFill>
                      </a:endParaRPr>
                    </a:p>
                  </a:txBody>
                  <a:tcPr marL="68580" marR="68580" marT="34290" marB="34290">
                    <a:solidFill>
                      <a:schemeClr val="tx2">
                        <a:lumMod val="40000"/>
                        <a:lumOff val="60000"/>
                      </a:schemeClr>
                    </a:solidFill>
                  </a:tcPr>
                </a:tc>
                <a:tc>
                  <a:txBody>
                    <a:bodyPr/>
                    <a:lstStyle/>
                    <a:p>
                      <a:pPr algn="ctr"/>
                      <a:endParaRPr lang="en-US" sz="1400" b="0" dirty="0"/>
                    </a:p>
                  </a:txBody>
                  <a:tcPr marL="68580" marR="68580" marT="34290" marB="34290">
                    <a:solidFill>
                      <a:schemeClr val="tx2">
                        <a:lumMod val="40000"/>
                        <a:lumOff val="60000"/>
                      </a:schemeClr>
                    </a:solidFill>
                  </a:tcPr>
                </a:tc>
                <a:tc>
                  <a:txBody>
                    <a:bodyPr/>
                    <a:lstStyle/>
                    <a:p>
                      <a:pPr algn="ctr"/>
                      <a:endParaRPr lang="en-US" sz="1400" b="0"/>
                    </a:p>
                  </a:txBody>
                  <a:tcPr marL="68580" marR="68580" marT="34290" marB="34290">
                    <a:solidFill>
                      <a:schemeClr val="tx2">
                        <a:lumMod val="40000"/>
                        <a:lumOff val="60000"/>
                      </a:schemeClr>
                    </a:solidFill>
                  </a:tcPr>
                </a:tc>
                <a:tc>
                  <a:txBody>
                    <a:bodyPr/>
                    <a:lstStyle/>
                    <a:p>
                      <a:pPr algn="ctr"/>
                      <a:endParaRPr lang="en-US" sz="1400" b="0" dirty="0"/>
                    </a:p>
                  </a:txBody>
                  <a:tcPr marL="68580" marR="68580" marT="34290" marB="34290">
                    <a:solidFill>
                      <a:schemeClr val="tx2">
                        <a:lumMod val="40000"/>
                        <a:lumOff val="60000"/>
                      </a:schemeClr>
                    </a:solidFill>
                  </a:tcPr>
                </a:tc>
                <a:extLst>
                  <a:ext uri="{0D108BD9-81ED-4DB2-BD59-A6C34878D82A}">
                    <a16:rowId xmlns:a16="http://schemas.microsoft.com/office/drawing/2014/main" xmlns="" val="1302546039"/>
                  </a:ext>
                </a:extLst>
              </a:tr>
              <a:tr h="278130">
                <a:tc>
                  <a:txBody>
                    <a:bodyPr/>
                    <a:lstStyle/>
                    <a:p>
                      <a:r>
                        <a:rPr lang="en-US" sz="1400" dirty="0"/>
                        <a:t>PFS</a:t>
                      </a:r>
                    </a:p>
                  </a:txBody>
                  <a:tcPr marL="68580" marR="68580" marT="34290" marB="34290">
                    <a:solidFill>
                      <a:schemeClr val="tx2">
                        <a:lumMod val="20000"/>
                        <a:lumOff val="80000"/>
                      </a:schemeClr>
                    </a:solidFill>
                  </a:tcPr>
                </a:tc>
                <a:tc>
                  <a:txBody>
                    <a:bodyPr/>
                    <a:lstStyle/>
                    <a:p>
                      <a:pPr algn="ctr"/>
                      <a:r>
                        <a:rPr lang="en-US" sz="1400" b="0" dirty="0">
                          <a:solidFill>
                            <a:schemeClr val="tx1"/>
                          </a:solidFill>
                        </a:rPr>
                        <a:t>NR</a:t>
                      </a:r>
                    </a:p>
                  </a:txBody>
                  <a:tcPr marL="68580" marR="68580" marT="34290" marB="34290">
                    <a:solidFill>
                      <a:schemeClr val="tx2">
                        <a:lumMod val="20000"/>
                        <a:lumOff val="80000"/>
                      </a:schemeClr>
                    </a:solidFill>
                  </a:tcPr>
                </a:tc>
                <a:tc>
                  <a:txBody>
                    <a:bodyPr/>
                    <a:lstStyle/>
                    <a:p>
                      <a:pPr algn="ctr"/>
                      <a:r>
                        <a:rPr lang="en-US" sz="1400" b="0" dirty="0">
                          <a:solidFill>
                            <a:schemeClr val="tx1"/>
                          </a:solidFill>
                        </a:rPr>
                        <a:t>6.6 </a:t>
                      </a:r>
                      <a:r>
                        <a:rPr lang="en-US" sz="1400" b="0" dirty="0" err="1">
                          <a:solidFill>
                            <a:schemeClr val="tx1"/>
                          </a:solidFill>
                        </a:rPr>
                        <a:t>mo</a:t>
                      </a:r>
                      <a:endParaRPr lang="en-US" sz="1400" b="0" dirty="0">
                        <a:solidFill>
                          <a:schemeClr val="tx1"/>
                        </a:solidFill>
                      </a:endParaRPr>
                    </a:p>
                  </a:txBody>
                  <a:tcPr marL="68580" marR="68580" marT="34290" marB="34290">
                    <a:solidFill>
                      <a:schemeClr val="tx2">
                        <a:lumMod val="20000"/>
                        <a:lumOff val="80000"/>
                      </a:schemeClr>
                    </a:solidFill>
                  </a:tcPr>
                </a:tc>
                <a:tc>
                  <a:txBody>
                    <a:bodyPr/>
                    <a:lstStyle/>
                    <a:p>
                      <a:pPr algn="ctr"/>
                      <a:r>
                        <a:rPr lang="en-US" sz="1400" b="0" dirty="0">
                          <a:solidFill>
                            <a:schemeClr val="tx1"/>
                          </a:solidFill>
                        </a:rPr>
                        <a:t>0.45</a:t>
                      </a:r>
                    </a:p>
                  </a:txBody>
                  <a:tcPr marL="68580" marR="68580" marT="34290" marB="34290">
                    <a:solidFill>
                      <a:schemeClr val="tx2">
                        <a:lumMod val="20000"/>
                        <a:lumOff val="80000"/>
                      </a:schemeClr>
                    </a:solidFill>
                  </a:tcPr>
                </a:tc>
                <a:tc>
                  <a:txBody>
                    <a:bodyPr/>
                    <a:lstStyle/>
                    <a:p>
                      <a:pPr algn="ctr"/>
                      <a:endParaRPr lang="en-US" sz="1400" b="0" dirty="0"/>
                    </a:p>
                  </a:txBody>
                  <a:tcPr marL="68580" marR="68580" marT="34290" marB="34290">
                    <a:solidFill>
                      <a:schemeClr val="tx2">
                        <a:lumMod val="20000"/>
                        <a:lumOff val="80000"/>
                      </a:schemeClr>
                    </a:solidFill>
                  </a:tcPr>
                </a:tc>
                <a:tc>
                  <a:txBody>
                    <a:bodyPr/>
                    <a:lstStyle/>
                    <a:p>
                      <a:pPr algn="ctr"/>
                      <a:endParaRPr lang="en-US" sz="1400" b="0" dirty="0"/>
                    </a:p>
                  </a:txBody>
                  <a:tcPr marL="68580" marR="68580" marT="34290" marB="34290">
                    <a:solidFill>
                      <a:schemeClr val="tx2">
                        <a:lumMod val="20000"/>
                        <a:lumOff val="80000"/>
                      </a:schemeClr>
                    </a:solidFill>
                  </a:tcPr>
                </a:tc>
                <a:tc>
                  <a:txBody>
                    <a:bodyPr/>
                    <a:lstStyle/>
                    <a:p>
                      <a:pPr algn="ctr"/>
                      <a:endParaRPr lang="en-US" sz="1400" b="0" dirty="0"/>
                    </a:p>
                  </a:txBody>
                  <a:tcPr marL="68580" marR="68580" marT="34290" marB="34290">
                    <a:solidFill>
                      <a:schemeClr val="tx2">
                        <a:lumMod val="20000"/>
                        <a:lumOff val="80000"/>
                      </a:schemeClr>
                    </a:solidFill>
                  </a:tcPr>
                </a:tc>
                <a:extLst>
                  <a:ext uri="{0D108BD9-81ED-4DB2-BD59-A6C34878D82A}">
                    <a16:rowId xmlns:a16="http://schemas.microsoft.com/office/drawing/2014/main" xmlns="" val="3261846559"/>
                  </a:ext>
                </a:extLst>
              </a:tr>
              <a:tr h="278130">
                <a:tc>
                  <a:txBody>
                    <a:bodyPr/>
                    <a:lstStyle/>
                    <a:p>
                      <a:r>
                        <a:rPr lang="en-US" sz="1400" dirty="0"/>
                        <a:t>OS</a:t>
                      </a:r>
                    </a:p>
                  </a:txBody>
                  <a:tcPr marL="68580" marR="68580" marT="34290" marB="34290">
                    <a:solidFill>
                      <a:schemeClr val="tx2">
                        <a:lumMod val="40000"/>
                        <a:lumOff val="60000"/>
                      </a:schemeClr>
                    </a:solidFill>
                  </a:tcPr>
                </a:tc>
                <a:tc>
                  <a:txBody>
                    <a:bodyPr/>
                    <a:lstStyle/>
                    <a:p>
                      <a:pPr algn="ctr"/>
                      <a:r>
                        <a:rPr lang="en-US" sz="1400" b="0" dirty="0">
                          <a:solidFill>
                            <a:schemeClr val="tx1"/>
                          </a:solidFill>
                        </a:rPr>
                        <a:t>NR</a:t>
                      </a:r>
                    </a:p>
                  </a:txBody>
                  <a:tcPr marL="68580" marR="68580" marT="34290" marB="34290">
                    <a:solidFill>
                      <a:schemeClr val="tx2">
                        <a:lumMod val="40000"/>
                        <a:lumOff val="60000"/>
                      </a:schemeClr>
                    </a:solidFill>
                  </a:tcPr>
                </a:tc>
                <a:tc>
                  <a:txBody>
                    <a:bodyPr/>
                    <a:lstStyle/>
                    <a:p>
                      <a:pPr algn="ctr"/>
                      <a:r>
                        <a:rPr lang="en-US" sz="1400" b="0" dirty="0">
                          <a:solidFill>
                            <a:schemeClr val="tx1"/>
                          </a:solidFill>
                        </a:rPr>
                        <a:t>8.5 </a:t>
                      </a:r>
                      <a:r>
                        <a:rPr lang="en-US" sz="1400" b="0" dirty="0" err="1">
                          <a:solidFill>
                            <a:schemeClr val="tx1"/>
                          </a:solidFill>
                        </a:rPr>
                        <a:t>mo</a:t>
                      </a:r>
                      <a:endParaRPr lang="en-US" sz="1400" b="0" dirty="0">
                        <a:solidFill>
                          <a:schemeClr val="tx1"/>
                        </a:solidFill>
                      </a:endParaRPr>
                    </a:p>
                  </a:txBody>
                  <a:tcPr marL="68580" marR="68580" marT="34290" marB="34290">
                    <a:solidFill>
                      <a:schemeClr val="tx2">
                        <a:lumMod val="40000"/>
                        <a:lumOff val="60000"/>
                      </a:schemeClr>
                    </a:solidFill>
                  </a:tcPr>
                </a:tc>
                <a:tc>
                  <a:txBody>
                    <a:bodyPr/>
                    <a:lstStyle/>
                    <a:p>
                      <a:pPr algn="ctr"/>
                      <a:r>
                        <a:rPr lang="en-US" sz="1400" b="0" dirty="0">
                          <a:solidFill>
                            <a:schemeClr val="tx1"/>
                          </a:solidFill>
                        </a:rPr>
                        <a:t>0.37</a:t>
                      </a:r>
                    </a:p>
                  </a:txBody>
                  <a:tcPr marL="68580" marR="68580" marT="34290" marB="34290">
                    <a:solidFill>
                      <a:schemeClr val="tx2">
                        <a:lumMod val="40000"/>
                        <a:lumOff val="60000"/>
                      </a:schemeClr>
                    </a:solidFill>
                  </a:tcPr>
                </a:tc>
                <a:tc>
                  <a:txBody>
                    <a:bodyPr/>
                    <a:lstStyle/>
                    <a:p>
                      <a:pPr algn="ctr"/>
                      <a:r>
                        <a:rPr lang="en-US" sz="1400" b="0" dirty="0"/>
                        <a:t>NR</a:t>
                      </a:r>
                    </a:p>
                  </a:txBody>
                  <a:tcPr marL="68580" marR="68580" marT="34290" marB="34290">
                    <a:solidFill>
                      <a:schemeClr val="tx2">
                        <a:lumMod val="40000"/>
                        <a:lumOff val="60000"/>
                      </a:schemeClr>
                    </a:solidFill>
                  </a:tcPr>
                </a:tc>
                <a:tc>
                  <a:txBody>
                    <a:bodyPr/>
                    <a:lstStyle/>
                    <a:p>
                      <a:pPr algn="ctr"/>
                      <a:r>
                        <a:rPr lang="en-US" sz="1400" b="0" dirty="0"/>
                        <a:t>13.6 </a:t>
                      </a:r>
                      <a:r>
                        <a:rPr lang="en-US" sz="1400" b="0" dirty="0" err="1"/>
                        <a:t>mo</a:t>
                      </a:r>
                      <a:endParaRPr lang="en-US" sz="1400" b="0" dirty="0"/>
                    </a:p>
                  </a:txBody>
                  <a:tcPr marL="68580" marR="68580" marT="34290" marB="34290">
                    <a:solidFill>
                      <a:schemeClr val="tx2">
                        <a:lumMod val="40000"/>
                        <a:lumOff val="60000"/>
                      </a:schemeClr>
                    </a:solidFill>
                  </a:tcPr>
                </a:tc>
                <a:tc>
                  <a:txBody>
                    <a:bodyPr/>
                    <a:lstStyle/>
                    <a:p>
                      <a:pPr algn="ctr"/>
                      <a:r>
                        <a:rPr lang="en-US" sz="1400" b="0" dirty="0"/>
                        <a:t>0.26</a:t>
                      </a:r>
                    </a:p>
                  </a:txBody>
                  <a:tcPr marL="68580" marR="68580" marT="34290" marB="34290">
                    <a:solidFill>
                      <a:schemeClr val="tx2">
                        <a:lumMod val="40000"/>
                        <a:lumOff val="60000"/>
                      </a:schemeClr>
                    </a:solidFill>
                  </a:tcPr>
                </a:tc>
                <a:extLst>
                  <a:ext uri="{0D108BD9-81ED-4DB2-BD59-A6C34878D82A}">
                    <a16:rowId xmlns:a16="http://schemas.microsoft.com/office/drawing/2014/main" xmlns="" val="2712873597"/>
                  </a:ext>
                </a:extLst>
              </a:tr>
            </a:tbl>
          </a:graphicData>
        </a:graphic>
      </p:graphicFrame>
    </p:spTree>
    <p:extLst>
      <p:ext uri="{BB962C8B-B14F-4D97-AF65-F5344CB8AC3E}">
        <p14:creationId xmlns:p14="http://schemas.microsoft.com/office/powerpoint/2010/main" val="352137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91666A-9E84-468F-B55E-A93FB39367C4}"/>
              </a:ext>
            </a:extLst>
          </p:cNvPr>
          <p:cNvPicPr>
            <a:picLocks noChangeAspect="1"/>
          </p:cNvPicPr>
          <p:nvPr/>
        </p:nvPicPr>
        <p:blipFill rotWithShape="1">
          <a:blip r:embed="rId3"/>
          <a:srcRect l="1718" t="28421" r="4321" b="3842"/>
          <a:stretch/>
        </p:blipFill>
        <p:spPr>
          <a:xfrm>
            <a:off x="333633" y="1952368"/>
            <a:ext cx="8476735" cy="3430753"/>
          </a:xfrm>
          <a:prstGeom prst="rect">
            <a:avLst/>
          </a:prstGeom>
        </p:spPr>
      </p:pic>
      <p:sp>
        <p:nvSpPr>
          <p:cNvPr id="10" name="Title 9">
            <a:extLst>
              <a:ext uri="{FF2B5EF4-FFF2-40B4-BE49-F238E27FC236}">
                <a16:creationId xmlns:a16="http://schemas.microsoft.com/office/drawing/2014/main" xmlns="" id="{C61A8FA9-2D93-444A-A9BC-3951EC7A0876}"/>
              </a:ext>
            </a:extLst>
          </p:cNvPr>
          <p:cNvSpPr>
            <a:spLocks noGrp="1"/>
          </p:cNvSpPr>
          <p:nvPr>
            <p:ph type="title"/>
          </p:nvPr>
        </p:nvSpPr>
        <p:spPr/>
        <p:txBody>
          <a:bodyPr/>
          <a:lstStyle/>
          <a:p>
            <a:r>
              <a:rPr lang="en-US" dirty="0"/>
              <a:t>Keynote-062: overall survival Pembrolizumab monotherapy</a:t>
            </a:r>
          </a:p>
        </p:txBody>
      </p:sp>
      <p:sp>
        <p:nvSpPr>
          <p:cNvPr id="12" name="Content Placeholder 11">
            <a:extLst>
              <a:ext uri="{FF2B5EF4-FFF2-40B4-BE49-F238E27FC236}">
                <a16:creationId xmlns:a16="http://schemas.microsoft.com/office/drawing/2014/main" xmlns="" id="{B314779C-0169-1849-9C10-A3161715ACF2}"/>
              </a:ext>
            </a:extLst>
          </p:cNvPr>
          <p:cNvSpPr>
            <a:spLocks noGrp="1"/>
          </p:cNvSpPr>
          <p:nvPr>
            <p:ph sz="quarter" idx="13"/>
          </p:nvPr>
        </p:nvSpPr>
        <p:spPr/>
        <p:txBody>
          <a:bodyPr/>
          <a:lstStyle/>
          <a:p>
            <a:r>
              <a:rPr lang="en-US" baseline="30000" dirty="0" err="1"/>
              <a:t>a</a:t>
            </a:r>
            <a:r>
              <a:rPr lang="en-US" dirty="0" err="1"/>
              <a:t>HR</a:t>
            </a:r>
            <a:r>
              <a:rPr lang="en-US" dirty="0"/>
              <a:t> (95% CI) = 0.91 (0.74-1.10); Data cutoff date: March 26, 2019.</a:t>
            </a:r>
          </a:p>
          <a:p>
            <a:r>
              <a:rPr lang="en-GB" dirty="0">
                <a:solidFill>
                  <a:schemeClr val="tx2"/>
                </a:solidFill>
              </a:rPr>
              <a:t>CI, confidence interval; </a:t>
            </a:r>
            <a:r>
              <a:rPr lang="en-US" dirty="0">
                <a:solidFill>
                  <a:schemeClr val="tx2"/>
                </a:solidFill>
              </a:rPr>
              <a:t>CPS, combined positive score; Chemo, chemotherapy; HR, hazard ratio; MSI-H, microsatellite instability-high; NR, not reached</a:t>
            </a:r>
            <a:r>
              <a:rPr lang="en-GB" dirty="0">
                <a:solidFill>
                  <a:schemeClr val="tx2"/>
                </a:solidFill>
              </a:rPr>
              <a:t>; </a:t>
            </a:r>
            <a:r>
              <a:rPr lang="en-GB" dirty="0" err="1">
                <a:solidFill>
                  <a:schemeClr val="tx2"/>
                </a:solidFill>
              </a:rPr>
              <a:t>Pembro</a:t>
            </a:r>
            <a:r>
              <a:rPr lang="en-GB" dirty="0">
                <a:solidFill>
                  <a:schemeClr val="tx2"/>
                </a:solidFill>
              </a:rPr>
              <a:t>, </a:t>
            </a:r>
            <a:r>
              <a:rPr lang="en-GB" dirty="0" err="1">
                <a:solidFill>
                  <a:schemeClr val="tx2"/>
                </a:solidFill>
              </a:rPr>
              <a:t>pembrolizumab</a:t>
            </a:r>
            <a:r>
              <a:rPr lang="en-GB" dirty="0">
                <a:solidFill>
                  <a:schemeClr val="tx2"/>
                </a:solidFill>
              </a:rPr>
              <a:t>.</a:t>
            </a:r>
            <a:endParaRPr lang="en-US" dirty="0">
              <a:solidFill>
                <a:schemeClr val="tx2"/>
              </a:solidFill>
            </a:endParaRPr>
          </a:p>
          <a:p>
            <a:r>
              <a:rPr lang="en-US" dirty="0"/>
              <a:t>Chung HC, et al. ESMO Asia Congress 2019 abstract 125O. </a:t>
            </a:r>
          </a:p>
        </p:txBody>
      </p:sp>
      <p:sp>
        <p:nvSpPr>
          <p:cNvPr id="5" name="Slide Number Placeholder 4">
            <a:extLst>
              <a:ext uri="{FF2B5EF4-FFF2-40B4-BE49-F238E27FC236}">
                <a16:creationId xmlns:a16="http://schemas.microsoft.com/office/drawing/2014/main" xmlns="" id="{0EFBC9EF-8034-6042-B5F4-5F67747DD818}"/>
              </a:ext>
            </a:extLst>
          </p:cNvPr>
          <p:cNvSpPr>
            <a:spLocks noGrp="1"/>
          </p:cNvSpPr>
          <p:nvPr>
            <p:ph type="sldNum" sz="quarter" idx="4"/>
          </p:nvPr>
        </p:nvSpPr>
        <p:spPr/>
        <p:txBody>
          <a:bodyPr/>
          <a:lstStyle/>
          <a:p>
            <a:fld id="{80AA4C0D-AAF2-493D-BF69-ACFFA2C36973}" type="slidenum">
              <a:rPr lang="en-US" smtClean="0"/>
              <a:pPr/>
              <a:t>13</a:t>
            </a:fld>
            <a:endParaRPr lang="en-US"/>
          </a:p>
        </p:txBody>
      </p:sp>
      <p:sp>
        <p:nvSpPr>
          <p:cNvPr id="13" name="TextBox 12">
            <a:extLst>
              <a:ext uri="{FF2B5EF4-FFF2-40B4-BE49-F238E27FC236}">
                <a16:creationId xmlns:a16="http://schemas.microsoft.com/office/drawing/2014/main" xmlns="" id="{CE3E4D78-917E-C048-B202-922A7540DE24}"/>
              </a:ext>
            </a:extLst>
          </p:cNvPr>
          <p:cNvSpPr txBox="1"/>
          <p:nvPr/>
        </p:nvSpPr>
        <p:spPr>
          <a:xfrm>
            <a:off x="2669091" y="1516722"/>
            <a:ext cx="894797" cy="400110"/>
          </a:xfrm>
          <a:prstGeom prst="rect">
            <a:avLst/>
          </a:prstGeom>
          <a:noFill/>
        </p:spPr>
        <p:txBody>
          <a:bodyPr wrap="none" rtlCol="0">
            <a:spAutoFit/>
          </a:bodyPr>
          <a:lstStyle/>
          <a:p>
            <a:r>
              <a:rPr lang="en-US" sz="2000" b="1" dirty="0">
                <a:solidFill>
                  <a:schemeClr val="accent1"/>
                </a:solidFill>
                <a:latin typeface="Calibri" panose="020F0502020204030204" pitchFamily="34" charset="0"/>
                <a:ea typeface="Aileron" charset="0"/>
                <a:cs typeface="Calibri" panose="020F0502020204030204" pitchFamily="34" charset="0"/>
              </a:rPr>
              <a:t>CPS ≥1</a:t>
            </a:r>
          </a:p>
        </p:txBody>
      </p:sp>
      <p:sp>
        <p:nvSpPr>
          <p:cNvPr id="14" name="TextBox 13">
            <a:extLst>
              <a:ext uri="{FF2B5EF4-FFF2-40B4-BE49-F238E27FC236}">
                <a16:creationId xmlns:a16="http://schemas.microsoft.com/office/drawing/2014/main" xmlns="" id="{D8B73DC7-B1DD-2643-A4C1-74F29D70287F}"/>
              </a:ext>
            </a:extLst>
          </p:cNvPr>
          <p:cNvSpPr txBox="1"/>
          <p:nvPr/>
        </p:nvSpPr>
        <p:spPr>
          <a:xfrm>
            <a:off x="6512042" y="1516722"/>
            <a:ext cx="1024639" cy="400110"/>
          </a:xfrm>
          <a:prstGeom prst="rect">
            <a:avLst/>
          </a:prstGeom>
          <a:noFill/>
        </p:spPr>
        <p:txBody>
          <a:bodyPr wrap="none" rtlCol="0">
            <a:spAutoFit/>
          </a:bodyPr>
          <a:lstStyle/>
          <a:p>
            <a:r>
              <a:rPr lang="en-US" sz="2000" b="1" dirty="0">
                <a:solidFill>
                  <a:schemeClr val="accent1"/>
                </a:solidFill>
                <a:latin typeface="Calibri" panose="020F0502020204030204" pitchFamily="34" charset="0"/>
                <a:ea typeface="Aileron" charset="0"/>
                <a:cs typeface="Calibri" panose="020F0502020204030204" pitchFamily="34" charset="0"/>
              </a:rPr>
              <a:t>CPS ≥10</a:t>
            </a:r>
          </a:p>
        </p:txBody>
      </p:sp>
    </p:spTree>
    <p:extLst>
      <p:ext uri="{BB962C8B-B14F-4D97-AF65-F5344CB8AC3E}">
        <p14:creationId xmlns:p14="http://schemas.microsoft.com/office/powerpoint/2010/main" val="298215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C410DB-D28F-4D99-ACC4-BB80A533C772}"/>
              </a:ext>
            </a:extLst>
          </p:cNvPr>
          <p:cNvPicPr>
            <a:picLocks noChangeAspect="1"/>
          </p:cNvPicPr>
          <p:nvPr/>
        </p:nvPicPr>
        <p:blipFill rotWithShape="1">
          <a:blip r:embed="rId3"/>
          <a:srcRect l="1577" t="28565" r="3808" b="3297"/>
          <a:stretch/>
        </p:blipFill>
        <p:spPr>
          <a:xfrm>
            <a:off x="390364" y="2100648"/>
            <a:ext cx="8363272" cy="3387861"/>
          </a:xfrm>
          <a:prstGeom prst="rect">
            <a:avLst/>
          </a:prstGeom>
        </p:spPr>
      </p:pic>
      <p:sp>
        <p:nvSpPr>
          <p:cNvPr id="6" name="Title 5">
            <a:extLst>
              <a:ext uri="{FF2B5EF4-FFF2-40B4-BE49-F238E27FC236}">
                <a16:creationId xmlns:a16="http://schemas.microsoft.com/office/drawing/2014/main" xmlns="" id="{61622B3F-DCBA-9449-9498-7C3691474AA5}"/>
              </a:ext>
            </a:extLst>
          </p:cNvPr>
          <p:cNvSpPr>
            <a:spLocks noGrp="1"/>
          </p:cNvSpPr>
          <p:nvPr>
            <p:ph type="title"/>
          </p:nvPr>
        </p:nvSpPr>
        <p:spPr/>
        <p:txBody>
          <a:bodyPr/>
          <a:lstStyle/>
          <a:p>
            <a:r>
              <a:rPr lang="en-US" dirty="0"/>
              <a:t>Keynote-062: overall survival Pembrolizumab + chemotherapy</a:t>
            </a:r>
          </a:p>
        </p:txBody>
      </p:sp>
      <p:sp>
        <p:nvSpPr>
          <p:cNvPr id="8" name="Content Placeholder 7">
            <a:extLst>
              <a:ext uri="{FF2B5EF4-FFF2-40B4-BE49-F238E27FC236}">
                <a16:creationId xmlns:a16="http://schemas.microsoft.com/office/drawing/2014/main" xmlns="" id="{8C18BF0E-4619-854E-B9D6-1C1CFDC9E6ED}"/>
              </a:ext>
            </a:extLst>
          </p:cNvPr>
          <p:cNvSpPr>
            <a:spLocks noGrp="1"/>
          </p:cNvSpPr>
          <p:nvPr>
            <p:ph sz="quarter" idx="13"/>
          </p:nvPr>
        </p:nvSpPr>
        <p:spPr/>
        <p:txBody>
          <a:bodyPr/>
          <a:lstStyle/>
          <a:p>
            <a:r>
              <a:rPr lang="en-US" dirty="0"/>
              <a:t>Data cutoff date: March 26, 2019.</a:t>
            </a:r>
          </a:p>
          <a:p>
            <a:r>
              <a:rPr lang="en-GB" dirty="0">
                <a:solidFill>
                  <a:schemeClr val="tx2"/>
                </a:solidFill>
              </a:rPr>
              <a:t>CI, confidence interval; </a:t>
            </a:r>
            <a:r>
              <a:rPr lang="en-US" dirty="0">
                <a:solidFill>
                  <a:schemeClr val="tx2"/>
                </a:solidFill>
              </a:rPr>
              <a:t>CPS, combined positive score; Chemo, chemotherapy; HR, hazard ratio; MSI-H, microsatellite instability-high; NR, not reached</a:t>
            </a:r>
            <a:r>
              <a:rPr lang="en-GB" dirty="0">
                <a:solidFill>
                  <a:schemeClr val="tx2"/>
                </a:solidFill>
              </a:rPr>
              <a:t>; </a:t>
            </a:r>
            <a:r>
              <a:rPr lang="en-GB" dirty="0" err="1">
                <a:solidFill>
                  <a:schemeClr val="tx2"/>
                </a:solidFill>
              </a:rPr>
              <a:t>Pembro</a:t>
            </a:r>
            <a:r>
              <a:rPr lang="en-GB" dirty="0">
                <a:solidFill>
                  <a:schemeClr val="tx2"/>
                </a:solidFill>
              </a:rPr>
              <a:t>, </a:t>
            </a:r>
            <a:r>
              <a:rPr lang="en-GB" dirty="0" err="1">
                <a:solidFill>
                  <a:schemeClr val="tx2"/>
                </a:solidFill>
              </a:rPr>
              <a:t>pembrolizumab</a:t>
            </a:r>
            <a:r>
              <a:rPr lang="en-GB" dirty="0">
                <a:solidFill>
                  <a:schemeClr val="tx2"/>
                </a:solidFill>
              </a:rPr>
              <a:t>.</a:t>
            </a:r>
            <a:endParaRPr lang="en-US" dirty="0">
              <a:solidFill>
                <a:schemeClr val="tx2"/>
              </a:solidFill>
            </a:endParaRPr>
          </a:p>
          <a:p>
            <a:r>
              <a:rPr lang="en-US" dirty="0"/>
              <a:t>Chung HC, et al. ESMO Asia Congress 2019 abstract 125O. </a:t>
            </a:r>
          </a:p>
        </p:txBody>
      </p:sp>
      <p:sp>
        <p:nvSpPr>
          <p:cNvPr id="5" name="Slide Number Placeholder 4">
            <a:extLst>
              <a:ext uri="{FF2B5EF4-FFF2-40B4-BE49-F238E27FC236}">
                <a16:creationId xmlns:a16="http://schemas.microsoft.com/office/drawing/2014/main" xmlns="" id="{1C23F3F8-6E09-4442-AAD2-17DB92DF6769}"/>
              </a:ext>
            </a:extLst>
          </p:cNvPr>
          <p:cNvSpPr>
            <a:spLocks noGrp="1"/>
          </p:cNvSpPr>
          <p:nvPr>
            <p:ph type="sldNum" sz="quarter" idx="4"/>
          </p:nvPr>
        </p:nvSpPr>
        <p:spPr/>
        <p:txBody>
          <a:bodyPr/>
          <a:lstStyle/>
          <a:p>
            <a:fld id="{80AA4C0D-AAF2-493D-BF69-ACFFA2C36973}" type="slidenum">
              <a:rPr lang="en-US" smtClean="0"/>
              <a:t>14</a:t>
            </a:fld>
            <a:endParaRPr lang="en-US"/>
          </a:p>
        </p:txBody>
      </p:sp>
      <p:sp>
        <p:nvSpPr>
          <p:cNvPr id="9" name="TextBox 8">
            <a:extLst>
              <a:ext uri="{FF2B5EF4-FFF2-40B4-BE49-F238E27FC236}">
                <a16:creationId xmlns:a16="http://schemas.microsoft.com/office/drawing/2014/main" xmlns="" id="{6C7AD4B7-8967-F64B-A638-215852C6507C}"/>
              </a:ext>
            </a:extLst>
          </p:cNvPr>
          <p:cNvSpPr txBox="1"/>
          <p:nvPr/>
        </p:nvSpPr>
        <p:spPr>
          <a:xfrm>
            <a:off x="2669091" y="1516722"/>
            <a:ext cx="894797" cy="400110"/>
          </a:xfrm>
          <a:prstGeom prst="rect">
            <a:avLst/>
          </a:prstGeom>
          <a:noFill/>
        </p:spPr>
        <p:txBody>
          <a:bodyPr wrap="none" rtlCol="0">
            <a:spAutoFit/>
          </a:bodyPr>
          <a:lstStyle/>
          <a:p>
            <a:r>
              <a:rPr lang="en-US" sz="2000" b="1" dirty="0">
                <a:solidFill>
                  <a:schemeClr val="accent1"/>
                </a:solidFill>
                <a:latin typeface="Calibri" panose="020F0502020204030204" pitchFamily="34" charset="0"/>
                <a:ea typeface="Aileron" charset="0"/>
                <a:cs typeface="Calibri" panose="020F0502020204030204" pitchFamily="34" charset="0"/>
              </a:rPr>
              <a:t>CPS ≥1</a:t>
            </a:r>
          </a:p>
        </p:txBody>
      </p:sp>
      <p:sp>
        <p:nvSpPr>
          <p:cNvPr id="10" name="TextBox 9">
            <a:extLst>
              <a:ext uri="{FF2B5EF4-FFF2-40B4-BE49-F238E27FC236}">
                <a16:creationId xmlns:a16="http://schemas.microsoft.com/office/drawing/2014/main" xmlns="" id="{F389076F-0FD9-D44C-B083-D907288CBD60}"/>
              </a:ext>
            </a:extLst>
          </p:cNvPr>
          <p:cNvSpPr txBox="1"/>
          <p:nvPr/>
        </p:nvSpPr>
        <p:spPr>
          <a:xfrm>
            <a:off x="6512042" y="1516722"/>
            <a:ext cx="1024639" cy="400110"/>
          </a:xfrm>
          <a:prstGeom prst="rect">
            <a:avLst/>
          </a:prstGeom>
          <a:noFill/>
        </p:spPr>
        <p:txBody>
          <a:bodyPr wrap="none" rtlCol="0">
            <a:spAutoFit/>
          </a:bodyPr>
          <a:lstStyle/>
          <a:p>
            <a:r>
              <a:rPr lang="en-US" sz="2000" b="1" dirty="0">
                <a:solidFill>
                  <a:schemeClr val="accent1"/>
                </a:solidFill>
                <a:latin typeface="Calibri" panose="020F0502020204030204" pitchFamily="34" charset="0"/>
                <a:ea typeface="Aileron" charset="0"/>
                <a:cs typeface="Calibri" panose="020F0502020204030204" pitchFamily="34" charset="0"/>
              </a:rPr>
              <a:t>CPS ≥10</a:t>
            </a:r>
          </a:p>
        </p:txBody>
      </p:sp>
    </p:spTree>
    <p:extLst>
      <p:ext uri="{BB962C8B-B14F-4D97-AF65-F5344CB8AC3E}">
        <p14:creationId xmlns:p14="http://schemas.microsoft.com/office/powerpoint/2010/main" val="393585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B78EA-F976-1A47-9EDB-8BD0CA5A71B6}"/>
              </a:ext>
            </a:extLst>
          </p:cNvPr>
          <p:cNvSpPr>
            <a:spLocks noGrp="1"/>
          </p:cNvSpPr>
          <p:nvPr>
            <p:ph type="title"/>
          </p:nvPr>
        </p:nvSpPr>
        <p:spPr/>
        <p:txBody>
          <a:bodyPr>
            <a:normAutofit/>
          </a:bodyPr>
          <a:lstStyle/>
          <a:p>
            <a:r>
              <a:rPr lang="en-US" sz="3200" dirty="0"/>
              <a:t>Results of the JAVELIN Gastric 100</a:t>
            </a:r>
            <a:br>
              <a:rPr lang="en-US" sz="3200" dirty="0"/>
            </a:br>
            <a:r>
              <a:rPr lang="en-US" sz="3200" dirty="0"/>
              <a:t>phase 3 trial: </a:t>
            </a:r>
            <a:r>
              <a:rPr lang="en-US" sz="3200" dirty="0" err="1"/>
              <a:t>avelumab</a:t>
            </a:r>
            <a:r>
              <a:rPr lang="en-US" sz="3200" dirty="0"/>
              <a:t> maintenance following first-line (1L) chemotherapy (</a:t>
            </a:r>
            <a:r>
              <a:rPr lang="en-US" sz="3200" dirty="0" err="1"/>
              <a:t>CT</a:t>
            </a:r>
            <a:r>
              <a:rPr lang="en-US" sz="3200" cap="none" dirty="0" err="1"/>
              <a:t>x</a:t>
            </a:r>
            <a:r>
              <a:rPr lang="en-US" sz="3200" dirty="0"/>
              <a:t>) vs continuation of </a:t>
            </a:r>
            <a:r>
              <a:rPr lang="en-US" sz="3200" dirty="0" err="1"/>
              <a:t>CT</a:t>
            </a:r>
            <a:r>
              <a:rPr lang="en-US" sz="3200" cap="none" dirty="0" err="1"/>
              <a:t>x</a:t>
            </a:r>
            <a:r>
              <a:rPr lang="en-US" sz="3200" dirty="0"/>
              <a:t> for HER2− advanced gastric or gastroesophageal junction cancer (GC/GEJC)</a:t>
            </a:r>
            <a:br>
              <a:rPr lang="en-US" sz="3200" dirty="0"/>
            </a:br>
            <a:r>
              <a:rPr lang="en-US" sz="3200" dirty="0"/>
              <a:t/>
            </a:r>
            <a:br>
              <a:rPr lang="en-US" sz="3200" dirty="0"/>
            </a:br>
            <a:r>
              <a:rPr lang="en-US" sz="2200" cap="none" dirty="0" err="1"/>
              <a:t>Moehler</a:t>
            </a:r>
            <a:r>
              <a:rPr lang="en-US" sz="2200" cap="none" dirty="0"/>
              <a:t>, et al. ASCO GI 2020, </a:t>
            </a:r>
            <a:r>
              <a:rPr lang="en-US" sz="2200" cap="none" dirty="0" err="1"/>
              <a:t>abst</a:t>
            </a:r>
            <a:r>
              <a:rPr lang="en-US" sz="2200" cap="none" dirty="0"/>
              <a:t> </a:t>
            </a:r>
            <a:r>
              <a:rPr lang="fr-CH" sz="2200" cap="none" dirty="0"/>
              <a:t>#278</a:t>
            </a:r>
            <a:br>
              <a:rPr lang="fr-CH" sz="2200" cap="none" dirty="0"/>
            </a:br>
            <a:r>
              <a:rPr lang="fr-CH" sz="2200" cap="none" dirty="0"/>
              <a:t/>
            </a:r>
            <a:br>
              <a:rPr lang="fr-CH" sz="2200" cap="none" dirty="0"/>
            </a:br>
            <a:r>
              <a:rPr lang="en-US" sz="3200" dirty="0" err="1"/>
              <a:t>Avelumab</a:t>
            </a:r>
            <a:r>
              <a:rPr lang="en-US" sz="3200" dirty="0"/>
              <a:t> – PD-L1 inhibitor that showed activity in gastric and GEJ cancers</a:t>
            </a:r>
          </a:p>
        </p:txBody>
      </p:sp>
      <p:sp>
        <p:nvSpPr>
          <p:cNvPr id="4" name="Slide Number Placeholder 3">
            <a:extLst>
              <a:ext uri="{FF2B5EF4-FFF2-40B4-BE49-F238E27FC236}">
                <a16:creationId xmlns:a16="http://schemas.microsoft.com/office/drawing/2014/main" xmlns="" id="{2466ADB0-4A89-B949-B2EB-023EDD29C9FD}"/>
              </a:ext>
            </a:extLst>
          </p:cNvPr>
          <p:cNvSpPr>
            <a:spLocks noGrp="1"/>
          </p:cNvSpPr>
          <p:nvPr>
            <p:ph type="sldNum" sz="quarter" idx="4"/>
          </p:nvPr>
        </p:nvSpPr>
        <p:spPr/>
        <p:txBody>
          <a:bodyPr/>
          <a:lstStyle/>
          <a:p>
            <a:fld id="{80AA4C0D-AAF2-493D-BF69-ACFFA2C36973}" type="slidenum">
              <a:rPr lang="en-US" smtClean="0"/>
              <a:pPr/>
              <a:t>15</a:t>
            </a:fld>
            <a:endParaRPr lang="en-US"/>
          </a:p>
        </p:txBody>
      </p:sp>
    </p:spTree>
    <p:extLst>
      <p:ext uri="{BB962C8B-B14F-4D97-AF65-F5344CB8AC3E}">
        <p14:creationId xmlns:p14="http://schemas.microsoft.com/office/powerpoint/2010/main" val="274647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55">
            <a:extLst>
              <a:ext uri="{FF2B5EF4-FFF2-40B4-BE49-F238E27FC236}">
                <a16:creationId xmlns:a16="http://schemas.microsoft.com/office/drawing/2014/main" xmlns="" id="{4148F05F-8550-2A4E-B296-DE1A78B3EF26}"/>
              </a:ext>
            </a:extLst>
          </p:cNvPr>
          <p:cNvCxnSpPr>
            <a:cxnSpLocks/>
          </p:cNvCxnSpPr>
          <p:nvPr/>
        </p:nvCxnSpPr>
        <p:spPr bwMode="auto">
          <a:xfrm>
            <a:off x="2157253" y="3447284"/>
            <a:ext cx="1655999"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Straight Arrow Connector 53">
            <a:extLst>
              <a:ext uri="{FF2B5EF4-FFF2-40B4-BE49-F238E27FC236}">
                <a16:creationId xmlns:a16="http://schemas.microsoft.com/office/drawing/2014/main" xmlns="" id="{7AC50AE0-BFAB-A94A-8C10-44C03CA7DBAF}"/>
              </a:ext>
            </a:extLst>
          </p:cNvPr>
          <p:cNvCxnSpPr>
            <a:cxnSpLocks/>
          </p:cNvCxnSpPr>
          <p:nvPr/>
        </p:nvCxnSpPr>
        <p:spPr bwMode="auto">
          <a:xfrm>
            <a:off x="5135980" y="3896691"/>
            <a:ext cx="1655999"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xmlns="" id="{82CC046D-7697-C143-A5A9-BD23E5610988}"/>
              </a:ext>
            </a:extLst>
          </p:cNvPr>
          <p:cNvCxnSpPr>
            <a:cxnSpLocks/>
          </p:cNvCxnSpPr>
          <p:nvPr/>
        </p:nvCxnSpPr>
        <p:spPr bwMode="auto">
          <a:xfrm>
            <a:off x="5135980" y="3065418"/>
            <a:ext cx="1655999"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Text Placeholder 15">
            <a:extLst>
              <a:ext uri="{FF2B5EF4-FFF2-40B4-BE49-F238E27FC236}">
                <a16:creationId xmlns:a16="http://schemas.microsoft.com/office/drawing/2014/main" xmlns="" id="{8C8BCE0F-71BB-7A48-8BDD-DED757FC6CEC}"/>
              </a:ext>
            </a:extLst>
          </p:cNvPr>
          <p:cNvSpPr>
            <a:spLocks noGrp="1"/>
          </p:cNvSpPr>
          <p:nvPr>
            <p:ph type="body" idx="1"/>
          </p:nvPr>
        </p:nvSpPr>
        <p:spPr>
          <a:xfrm>
            <a:off x="457200" y="836712"/>
            <a:ext cx="8229600" cy="702470"/>
          </a:xfrm>
        </p:spPr>
        <p:txBody>
          <a:bodyPr/>
          <a:lstStyle/>
          <a:p>
            <a:r>
              <a:rPr lang="en-US" dirty="0"/>
              <a:t>AN INTERNATIONAL, OPEN-LABEL, PHASE 3 TRIAL</a:t>
            </a:r>
          </a:p>
        </p:txBody>
      </p:sp>
      <p:sp>
        <p:nvSpPr>
          <p:cNvPr id="2" name="Title 1"/>
          <p:cNvSpPr>
            <a:spLocks noGrp="1"/>
          </p:cNvSpPr>
          <p:nvPr>
            <p:ph type="title"/>
          </p:nvPr>
        </p:nvSpPr>
        <p:spPr/>
        <p:txBody>
          <a:bodyPr/>
          <a:lstStyle/>
          <a:p>
            <a:r>
              <a:rPr lang="en-US" dirty="0"/>
              <a:t>JAVELIN GASTRIC 100</a:t>
            </a:r>
          </a:p>
        </p:txBody>
      </p:sp>
      <p:sp>
        <p:nvSpPr>
          <p:cNvPr id="3" name="Slide Number Placeholder 2">
            <a:extLst>
              <a:ext uri="{FF2B5EF4-FFF2-40B4-BE49-F238E27FC236}">
                <a16:creationId xmlns:a16="http://schemas.microsoft.com/office/drawing/2014/main" xmlns="" id="{1FB42B09-8CFE-7746-9C56-DF5EA39070E8}"/>
              </a:ext>
            </a:extLst>
          </p:cNvPr>
          <p:cNvSpPr>
            <a:spLocks noGrp="1"/>
          </p:cNvSpPr>
          <p:nvPr>
            <p:ph type="sldNum" sz="quarter" idx="4"/>
          </p:nvPr>
        </p:nvSpPr>
        <p:spPr/>
        <p:txBody>
          <a:bodyPr/>
          <a:lstStyle/>
          <a:p>
            <a:fld id="{80AA4C0D-AAF2-493D-BF69-ACFFA2C36973}" type="slidenum">
              <a:rPr lang="en-US" smtClean="0"/>
              <a:pPr/>
              <a:t>16</a:t>
            </a:fld>
            <a:endParaRPr lang="en-US"/>
          </a:p>
        </p:txBody>
      </p:sp>
      <p:sp>
        <p:nvSpPr>
          <p:cNvPr id="17" name="Content Placeholder 16">
            <a:extLst>
              <a:ext uri="{FF2B5EF4-FFF2-40B4-BE49-F238E27FC236}">
                <a16:creationId xmlns:a16="http://schemas.microsoft.com/office/drawing/2014/main" xmlns="" id="{CA4DE904-41AD-3C46-9998-47267C4EC84C}"/>
              </a:ext>
            </a:extLst>
          </p:cNvPr>
          <p:cNvSpPr>
            <a:spLocks noGrp="1"/>
          </p:cNvSpPr>
          <p:nvPr>
            <p:ph sz="quarter" idx="13"/>
          </p:nvPr>
        </p:nvSpPr>
        <p:spPr>
          <a:xfrm>
            <a:off x="465138" y="6217200"/>
            <a:ext cx="7923286" cy="556171"/>
          </a:xfrm>
        </p:spPr>
        <p:txBody>
          <a:bodyPr/>
          <a:lstStyle/>
          <a:p>
            <a:r>
              <a:rPr lang="en-US" dirty="0"/>
              <a:t>1L, first-line; 5-FU, 5-fluorouracil; BOR, best overall response; BSC, best supportive care; GC/GEJC, gastric cancer/gastro-</a:t>
            </a:r>
            <a:r>
              <a:rPr lang="en-US" dirty="0" err="1"/>
              <a:t>oesophageal</a:t>
            </a:r>
            <a:r>
              <a:rPr lang="en-US" dirty="0"/>
              <a:t> junction cancer; HER2, human epidermal growth factor receptor 2; IV, intravenous; OS, overall survival; PD, progressive disease; PD-L1, </a:t>
            </a:r>
            <a:r>
              <a:rPr lang="en-GB" dirty="0"/>
              <a:t>programmed death ligand 1; </a:t>
            </a:r>
            <a:r>
              <a:rPr lang="en-US" dirty="0"/>
              <a:t>PFS, progression-free survival; PRO, patient-reported outcome; Q2W, every 2 weeks; </a:t>
            </a:r>
            <a:r>
              <a:rPr lang="en-US" dirty="0" err="1"/>
              <a:t>QoL</a:t>
            </a:r>
            <a:r>
              <a:rPr lang="en-US" dirty="0"/>
              <a:t>, quality of life; R, randomization; RECIST, Response Evaluation Criteria In Solid Tumors.</a:t>
            </a:r>
          </a:p>
          <a:p>
            <a:r>
              <a:rPr lang="en-US" dirty="0"/>
              <a:t>Presented by Markus </a:t>
            </a:r>
            <a:r>
              <a:rPr lang="en-US" dirty="0" err="1"/>
              <a:t>Moehler</a:t>
            </a:r>
            <a:r>
              <a:rPr lang="en-US" dirty="0"/>
              <a:t> at 2020 ASCO GI Meeting </a:t>
            </a:r>
            <a:r>
              <a:rPr lang="en-US" dirty="0">
                <a:solidFill>
                  <a:schemeClr val="tx2"/>
                </a:solidFill>
              </a:rPr>
              <a:t>(Abstract 278).</a:t>
            </a:r>
          </a:p>
        </p:txBody>
      </p:sp>
      <p:sp>
        <p:nvSpPr>
          <p:cNvPr id="32" name="ZoneTexte 3">
            <a:extLst>
              <a:ext uri="{FF2B5EF4-FFF2-40B4-BE49-F238E27FC236}">
                <a16:creationId xmlns:a16="http://schemas.microsoft.com/office/drawing/2014/main" xmlns="" id="{7FCFB96E-4D83-2746-8E57-0BE87AD52B5C}"/>
              </a:ext>
            </a:extLst>
          </p:cNvPr>
          <p:cNvSpPr txBox="1"/>
          <p:nvPr/>
        </p:nvSpPr>
        <p:spPr>
          <a:xfrm>
            <a:off x="3829286" y="3140968"/>
            <a:ext cx="757792" cy="623078"/>
          </a:xfrm>
          <a:prstGeom prst="roundRect">
            <a:avLst>
              <a:gd name="adj" fmla="val 13898"/>
            </a:avLst>
          </a:prstGeom>
          <a:solidFill>
            <a:schemeClr val="bg1"/>
          </a:solidFill>
          <a:ln w="28575" cmpd="sng">
            <a:solidFill>
              <a:schemeClr val="tx2"/>
            </a:solidFill>
          </a:ln>
          <a:effectLst/>
        </p:spPr>
        <p:style>
          <a:lnRef idx="1">
            <a:schemeClr val="accent5"/>
          </a:lnRef>
          <a:fillRef idx="2">
            <a:schemeClr val="accent5"/>
          </a:fillRef>
          <a:effectRef idx="1">
            <a:schemeClr val="accent5"/>
          </a:effectRef>
          <a:fontRef idx="minor">
            <a:schemeClr val="dk1"/>
          </a:fontRef>
        </p:style>
        <p:txBody>
          <a:bodyPr wrap="none" lIns="36000" tIns="68400" rIns="36000" rtlCol="0" anchor="ctr">
            <a:noAutofit/>
          </a:bodyPr>
          <a:lstStyle/>
          <a:p>
            <a:pPr algn="ctr" defTabSz="914400">
              <a:lnSpc>
                <a:spcPct val="90000"/>
              </a:lnSpc>
              <a:defRPr/>
            </a:pPr>
            <a:r>
              <a:rPr lang="en-GB" sz="1200" kern="0" dirty="0">
                <a:solidFill>
                  <a:schemeClr val="tx1"/>
                </a:solidFill>
                <a:latin typeface="Calibri" panose="020F0502020204030204" pitchFamily="34" charset="0"/>
                <a:cs typeface="Calibri" panose="020F0502020204030204" pitchFamily="34" charset="0"/>
              </a:rPr>
              <a:t>Patients</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without</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PD*</a:t>
            </a:r>
            <a:endParaRPr lang="en-NZ" sz="1200" kern="0" baseline="30000" dirty="0">
              <a:solidFill>
                <a:schemeClr val="tx1"/>
              </a:solidFill>
              <a:latin typeface="Calibri" panose="020F0502020204030204" pitchFamily="34"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xmlns="" id="{1AE3151E-65D0-5944-870A-7D674578DDB1}"/>
              </a:ext>
            </a:extLst>
          </p:cNvPr>
          <p:cNvCxnSpPr>
            <a:cxnSpLocks/>
          </p:cNvCxnSpPr>
          <p:nvPr/>
        </p:nvCxnSpPr>
        <p:spPr bwMode="auto">
          <a:xfrm>
            <a:off x="3614752" y="2307771"/>
            <a:ext cx="1218505" cy="0"/>
          </a:xfrm>
          <a:prstGeom prst="straightConnector1">
            <a:avLst/>
          </a:prstGeom>
          <a:noFill/>
          <a:ln w="28575" cap="flat" cmpd="sng" algn="ctr">
            <a:solidFill>
              <a:schemeClr val="tx1"/>
            </a:solidFill>
            <a:prstDash val="solid"/>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xmlns="" id="{5880E69F-799E-0247-966C-B079DC411D5C}"/>
              </a:ext>
            </a:extLst>
          </p:cNvPr>
          <p:cNvCxnSpPr>
            <a:cxnSpLocks/>
          </p:cNvCxnSpPr>
          <p:nvPr/>
        </p:nvCxnSpPr>
        <p:spPr bwMode="auto">
          <a:xfrm>
            <a:off x="4833952" y="2159726"/>
            <a:ext cx="3717865" cy="0"/>
          </a:xfrm>
          <a:prstGeom prst="straightConnector1">
            <a:avLst/>
          </a:prstGeom>
          <a:noFill/>
          <a:ln w="28575" cap="flat" cmpd="sng" algn="ctr">
            <a:solidFill>
              <a:schemeClr val="tx1"/>
            </a:solidFill>
            <a:prstDash val="solid"/>
            <a:round/>
            <a:headEnd type="oval"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8" name="TextBox 37">
            <a:extLst>
              <a:ext uri="{FF2B5EF4-FFF2-40B4-BE49-F238E27FC236}">
                <a16:creationId xmlns:a16="http://schemas.microsoft.com/office/drawing/2014/main" xmlns="" id="{E164E4D5-5CF6-CC4A-9D7E-7BBE983F1406}"/>
              </a:ext>
            </a:extLst>
          </p:cNvPr>
          <p:cNvSpPr txBox="1"/>
          <p:nvPr/>
        </p:nvSpPr>
        <p:spPr>
          <a:xfrm>
            <a:off x="3892422" y="2404298"/>
            <a:ext cx="681277" cy="304699"/>
          </a:xfrm>
          <a:prstGeom prst="rect">
            <a:avLst/>
          </a:prstGeom>
          <a:noFill/>
        </p:spPr>
        <p:txBody>
          <a:bodyPr wrap="none" lIns="0" tIns="0" rIns="0" bIns="0" rtlCol="0">
            <a:spAutoFit/>
          </a:bodyPr>
          <a:lstStyle/>
          <a:p>
            <a:pPr algn="ctr">
              <a:lnSpc>
                <a:spcPct val="90000"/>
              </a:lnSpc>
            </a:pPr>
            <a:r>
              <a:rPr lang="en-US" sz="1100" b="1" dirty="0">
                <a:latin typeface="Calibri" panose="020F0502020204030204" pitchFamily="34" charset="0"/>
                <a:ea typeface="Aileron" charset="0"/>
                <a:cs typeface="Calibri" panose="020F0502020204030204" pitchFamily="34" charset="0"/>
              </a:rPr>
              <a:t>Re-baseline</a:t>
            </a:r>
            <a:br>
              <a:rPr lang="en-US" sz="1100" b="1" dirty="0">
                <a:latin typeface="Calibri" panose="020F0502020204030204" pitchFamily="34" charset="0"/>
                <a:ea typeface="Aileron" charset="0"/>
                <a:cs typeface="Calibri" panose="020F0502020204030204" pitchFamily="34" charset="0"/>
              </a:rPr>
            </a:br>
            <a:r>
              <a:rPr lang="en-US" sz="1100" b="1" dirty="0">
                <a:latin typeface="Calibri" panose="020F0502020204030204" pitchFamily="34" charset="0"/>
                <a:ea typeface="Aileron" charset="0"/>
                <a:cs typeface="Calibri" panose="020F0502020204030204" pitchFamily="34" charset="0"/>
              </a:rPr>
              <a:t>10 days</a:t>
            </a:r>
          </a:p>
        </p:txBody>
      </p:sp>
      <p:sp>
        <p:nvSpPr>
          <p:cNvPr id="39" name="TextBox 38">
            <a:extLst>
              <a:ext uri="{FF2B5EF4-FFF2-40B4-BE49-F238E27FC236}">
                <a16:creationId xmlns:a16="http://schemas.microsoft.com/office/drawing/2014/main" xmlns="" id="{2A4415BE-FFF5-2040-953D-E47BC2AA3730}"/>
              </a:ext>
            </a:extLst>
          </p:cNvPr>
          <p:cNvSpPr txBox="1"/>
          <p:nvPr/>
        </p:nvSpPr>
        <p:spPr>
          <a:xfrm>
            <a:off x="5256196" y="1767557"/>
            <a:ext cx="2909451" cy="304699"/>
          </a:xfrm>
          <a:prstGeom prst="rect">
            <a:avLst/>
          </a:prstGeom>
          <a:noFill/>
        </p:spPr>
        <p:txBody>
          <a:bodyPr wrap="none" lIns="0" tIns="0" rIns="0" bIns="0" rtlCol="0">
            <a:spAutoFit/>
          </a:bodyPr>
          <a:lstStyle/>
          <a:p>
            <a:pPr algn="ctr">
              <a:lnSpc>
                <a:spcPct val="90000"/>
              </a:lnSpc>
            </a:pPr>
            <a:r>
              <a:rPr lang="en-US" sz="1100" b="1" dirty="0">
                <a:latin typeface="Calibri" panose="020F0502020204030204" pitchFamily="34" charset="0"/>
                <a:ea typeface="Aileron" charset="0"/>
                <a:cs typeface="Calibri" panose="020F0502020204030204" pitchFamily="34" charset="0"/>
              </a:rPr>
              <a:t>Efficacy and safety measured from randomization</a:t>
            </a:r>
            <a:br>
              <a:rPr lang="en-US" sz="1100" b="1" dirty="0">
                <a:latin typeface="Calibri" panose="020F0502020204030204" pitchFamily="34" charset="0"/>
                <a:ea typeface="Aileron" charset="0"/>
                <a:cs typeface="Calibri" panose="020F0502020204030204" pitchFamily="34" charset="0"/>
              </a:rPr>
            </a:br>
            <a:r>
              <a:rPr lang="en-US" sz="1100" b="1" dirty="0">
                <a:latin typeface="Calibri" panose="020F0502020204030204" pitchFamily="34" charset="0"/>
                <a:ea typeface="Aileron" charset="0"/>
                <a:cs typeface="Calibri" panose="020F0502020204030204" pitchFamily="34" charset="0"/>
              </a:rPr>
              <a:t>(after induction)</a:t>
            </a:r>
          </a:p>
        </p:txBody>
      </p:sp>
      <p:sp>
        <p:nvSpPr>
          <p:cNvPr id="41" name="TextBox 40">
            <a:extLst>
              <a:ext uri="{FF2B5EF4-FFF2-40B4-BE49-F238E27FC236}">
                <a16:creationId xmlns:a16="http://schemas.microsoft.com/office/drawing/2014/main" xmlns="" id="{1D2BDEB5-0785-554A-92D6-2F9C3550EB79}"/>
              </a:ext>
            </a:extLst>
          </p:cNvPr>
          <p:cNvSpPr txBox="1"/>
          <p:nvPr/>
        </p:nvSpPr>
        <p:spPr>
          <a:xfrm>
            <a:off x="3759375" y="3916166"/>
            <a:ext cx="947375" cy="304699"/>
          </a:xfrm>
          <a:prstGeom prst="rect">
            <a:avLst/>
          </a:prstGeom>
          <a:noFill/>
        </p:spPr>
        <p:txBody>
          <a:bodyPr wrap="none" lIns="0" tIns="0" rIns="0" bIns="0" rtlCol="0">
            <a:spAutoFit/>
          </a:bodyPr>
          <a:lstStyle/>
          <a:p>
            <a:pPr algn="ctr">
              <a:lnSpc>
                <a:spcPct val="90000"/>
              </a:lnSpc>
            </a:pPr>
            <a:r>
              <a:rPr lang="en-US" sz="1100" b="1" dirty="0">
                <a:latin typeface="Calibri" panose="020F0502020204030204" pitchFamily="34" charset="0"/>
                <a:ea typeface="Aileron" charset="0"/>
                <a:cs typeface="Calibri" panose="020F0502020204030204" pitchFamily="34" charset="0"/>
              </a:rPr>
              <a:t>Stratification:</a:t>
            </a:r>
            <a:br>
              <a:rPr lang="en-US" sz="1100" b="1" dirty="0">
                <a:latin typeface="Calibri" panose="020F0502020204030204" pitchFamily="34" charset="0"/>
                <a:ea typeface="Aileron" charset="0"/>
                <a:cs typeface="Calibri" panose="020F0502020204030204" pitchFamily="34" charset="0"/>
              </a:rPr>
            </a:br>
            <a:r>
              <a:rPr lang="en-US" sz="1100" b="1" dirty="0">
                <a:latin typeface="Calibri" panose="020F0502020204030204" pitchFamily="34" charset="0"/>
                <a:ea typeface="Aileron" charset="0"/>
                <a:cs typeface="Calibri" panose="020F0502020204030204" pitchFamily="34" charset="0"/>
              </a:rPr>
              <a:t>Asia vs non-Asia</a:t>
            </a:r>
          </a:p>
        </p:txBody>
      </p:sp>
      <p:sp>
        <p:nvSpPr>
          <p:cNvPr id="42" name="TextBox 41">
            <a:extLst>
              <a:ext uri="{FF2B5EF4-FFF2-40B4-BE49-F238E27FC236}">
                <a16:creationId xmlns:a16="http://schemas.microsoft.com/office/drawing/2014/main" xmlns="" id="{366B328D-EAE2-2647-B8DF-B8FD2C9B1DDC}"/>
              </a:ext>
            </a:extLst>
          </p:cNvPr>
          <p:cNvSpPr txBox="1"/>
          <p:nvPr/>
        </p:nvSpPr>
        <p:spPr>
          <a:xfrm>
            <a:off x="4636908" y="3332692"/>
            <a:ext cx="115417" cy="221599"/>
          </a:xfrm>
          <a:prstGeom prst="rect">
            <a:avLst/>
          </a:prstGeom>
          <a:noFill/>
        </p:spPr>
        <p:txBody>
          <a:bodyPr wrap="none" lIns="0" tIns="0" rIns="0" bIns="0" rtlCol="0">
            <a:spAutoFit/>
          </a:bodyPr>
          <a:lstStyle/>
          <a:p>
            <a:pPr algn="ctr">
              <a:lnSpc>
                <a:spcPct val="90000"/>
              </a:lnSpc>
            </a:pPr>
            <a:r>
              <a:rPr lang="en-US" sz="1600" b="1" dirty="0">
                <a:latin typeface="Calibri" panose="020F0502020204030204" pitchFamily="34" charset="0"/>
                <a:ea typeface="Aileron" charset="0"/>
                <a:cs typeface="Calibri" panose="020F0502020204030204" pitchFamily="34" charset="0"/>
              </a:rPr>
              <a:t>R</a:t>
            </a:r>
          </a:p>
        </p:txBody>
      </p:sp>
      <p:sp>
        <p:nvSpPr>
          <p:cNvPr id="44" name="ZoneTexte 3">
            <a:extLst>
              <a:ext uri="{FF2B5EF4-FFF2-40B4-BE49-F238E27FC236}">
                <a16:creationId xmlns:a16="http://schemas.microsoft.com/office/drawing/2014/main" xmlns="" id="{0A9CDE75-4201-6F4E-B3C5-655CA52AEFC7}"/>
              </a:ext>
            </a:extLst>
          </p:cNvPr>
          <p:cNvSpPr txBox="1"/>
          <p:nvPr/>
        </p:nvSpPr>
        <p:spPr>
          <a:xfrm>
            <a:off x="6807113" y="2288710"/>
            <a:ext cx="1734482" cy="2595600"/>
          </a:xfrm>
          <a:prstGeom prst="roundRect">
            <a:avLst>
              <a:gd name="adj" fmla="val 13898"/>
            </a:avLst>
          </a:prstGeom>
          <a:solidFill>
            <a:schemeClr val="bg1"/>
          </a:solidFill>
          <a:ln w="28575" cmpd="sng">
            <a:solidFill>
              <a:schemeClr val="tx2"/>
            </a:solid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lnSpc>
                <a:spcPct val="90000"/>
              </a:lnSpc>
              <a:defRPr/>
            </a:pPr>
            <a:r>
              <a:rPr lang="en-GB" sz="1200" b="1" kern="0" dirty="0">
                <a:solidFill>
                  <a:schemeClr val="tx1"/>
                </a:solidFill>
                <a:latin typeface="Calibri" panose="020F0502020204030204" pitchFamily="34" charset="0"/>
                <a:cs typeface="Calibri" panose="020F0502020204030204" pitchFamily="34" charset="0"/>
              </a:rPr>
              <a:t>Primary endpoint:</a:t>
            </a:r>
          </a:p>
          <a:p>
            <a:pPr algn="ctr" defTabSz="914400">
              <a:lnSpc>
                <a:spcPct val="90000"/>
              </a:lnSpc>
              <a:defRPr/>
            </a:pPr>
            <a:r>
              <a:rPr lang="en-GB" sz="1200" kern="0" dirty="0">
                <a:solidFill>
                  <a:schemeClr val="tx1"/>
                </a:solidFill>
                <a:latin typeface="Calibri" panose="020F0502020204030204" pitchFamily="34" charset="0"/>
                <a:cs typeface="Calibri" panose="020F0502020204030204" pitchFamily="34" charset="0"/>
              </a:rPr>
              <a:t>OS</a:t>
            </a:r>
          </a:p>
          <a:p>
            <a:pPr algn="ctr" defTabSz="914400">
              <a:lnSpc>
                <a:spcPct val="90000"/>
              </a:lnSpc>
              <a:defRPr/>
            </a:pPr>
            <a:endParaRPr lang="en-GB" sz="1200" kern="0" dirty="0">
              <a:solidFill>
                <a:schemeClr val="tx1"/>
              </a:solidFill>
              <a:latin typeface="Calibri" panose="020F0502020204030204" pitchFamily="34" charset="0"/>
              <a:cs typeface="Calibri" panose="020F0502020204030204" pitchFamily="34" charset="0"/>
            </a:endParaRPr>
          </a:p>
          <a:p>
            <a:pPr algn="ctr" defTabSz="914400">
              <a:lnSpc>
                <a:spcPct val="90000"/>
              </a:lnSpc>
              <a:defRPr/>
            </a:pPr>
            <a:r>
              <a:rPr lang="en-GB" sz="1200" b="1" kern="0" dirty="0">
                <a:solidFill>
                  <a:schemeClr val="tx1"/>
                </a:solidFill>
                <a:latin typeface="Calibri" panose="020F0502020204030204" pitchFamily="34" charset="0"/>
                <a:cs typeface="Calibri" panose="020F0502020204030204" pitchFamily="34" charset="0"/>
              </a:rPr>
              <a:t>Primary analysis</a:t>
            </a:r>
            <a:br>
              <a:rPr lang="en-GB" sz="1200" b="1" kern="0" dirty="0">
                <a:solidFill>
                  <a:schemeClr val="tx1"/>
                </a:solidFill>
                <a:latin typeface="Calibri" panose="020F0502020204030204" pitchFamily="34" charset="0"/>
                <a:cs typeface="Calibri" panose="020F0502020204030204" pitchFamily="34" charset="0"/>
              </a:rPr>
            </a:br>
            <a:r>
              <a:rPr lang="en-GB" sz="1200" b="1" kern="0" dirty="0">
                <a:solidFill>
                  <a:schemeClr val="tx1"/>
                </a:solidFill>
                <a:latin typeface="Calibri" panose="020F0502020204030204" pitchFamily="34" charset="0"/>
                <a:cs typeface="Calibri" panose="020F0502020204030204" pitchFamily="34" charset="0"/>
              </a:rPr>
              <a:t>populations:</a:t>
            </a:r>
            <a:br>
              <a:rPr lang="en-GB" sz="1200" b="1"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All randomized patients</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PD-L1+ population</a:t>
            </a:r>
            <a:r>
              <a:rPr lang="en-GB" sz="1200" kern="0" baseline="30000" dirty="0">
                <a:solidFill>
                  <a:schemeClr val="tx1"/>
                </a:solidFill>
                <a:latin typeface="Calibri" panose="020F0502020204030204" pitchFamily="34" charset="0"/>
                <a:cs typeface="Calibri" panose="020F0502020204030204" pitchFamily="34" charset="0"/>
              </a:rPr>
              <a:t>‡</a:t>
            </a:r>
            <a:endParaRPr lang="en-GB" sz="1200" kern="0" dirty="0">
              <a:solidFill>
                <a:schemeClr val="tx1"/>
              </a:solidFill>
              <a:latin typeface="Calibri" panose="020F0502020204030204" pitchFamily="34" charset="0"/>
              <a:cs typeface="Calibri" panose="020F0502020204030204" pitchFamily="34" charset="0"/>
            </a:endParaRPr>
          </a:p>
          <a:p>
            <a:pPr algn="ctr" defTabSz="914400">
              <a:lnSpc>
                <a:spcPct val="90000"/>
              </a:lnSpc>
              <a:defRPr/>
            </a:pPr>
            <a:endParaRPr lang="en-GB" sz="1200" kern="0" dirty="0">
              <a:solidFill>
                <a:schemeClr val="tx1"/>
              </a:solidFill>
              <a:latin typeface="Calibri" panose="020F0502020204030204" pitchFamily="34" charset="0"/>
              <a:cs typeface="Calibri" panose="020F0502020204030204" pitchFamily="34" charset="0"/>
            </a:endParaRPr>
          </a:p>
          <a:p>
            <a:pPr algn="ctr" defTabSz="914400">
              <a:lnSpc>
                <a:spcPct val="90000"/>
              </a:lnSpc>
              <a:defRPr/>
            </a:pPr>
            <a:r>
              <a:rPr lang="en-GB" sz="1200" b="1" kern="0" dirty="0">
                <a:solidFill>
                  <a:schemeClr val="tx1"/>
                </a:solidFill>
                <a:latin typeface="Calibri" panose="020F0502020204030204" pitchFamily="34" charset="0"/>
                <a:cs typeface="Calibri" panose="020F0502020204030204" pitchFamily="34" charset="0"/>
              </a:rPr>
              <a:t>Secondary endpoints:</a:t>
            </a:r>
            <a:br>
              <a:rPr lang="en-GB" sz="1200" b="1"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PFS,</a:t>
            </a:r>
            <a:r>
              <a:rPr lang="en-GB" sz="1200" kern="0" baseline="30000" dirty="0">
                <a:solidFill>
                  <a:schemeClr val="tx1"/>
                </a:solidFill>
                <a:latin typeface="Calibri" panose="020F0502020204030204" pitchFamily="34" charset="0"/>
                <a:cs typeface="Calibri" panose="020F0502020204030204" pitchFamily="34" charset="0"/>
              </a:rPr>
              <a:t>§</a:t>
            </a:r>
            <a:r>
              <a:rPr lang="en-GB" sz="1200" kern="0" dirty="0">
                <a:solidFill>
                  <a:schemeClr val="tx1"/>
                </a:solidFill>
                <a:latin typeface="Calibri" panose="020F0502020204030204" pitchFamily="34" charset="0"/>
                <a:cs typeface="Calibri" panose="020F0502020204030204" pitchFamily="34" charset="0"/>
              </a:rPr>
              <a:t> BOR,</a:t>
            </a:r>
            <a:r>
              <a:rPr lang="en-GB" sz="1200" kern="0" baseline="30000" dirty="0">
                <a:solidFill>
                  <a:schemeClr val="tx1"/>
                </a:solidFill>
                <a:latin typeface="Calibri" panose="020F0502020204030204" pitchFamily="34" charset="0"/>
                <a:cs typeface="Calibri" panose="020F0502020204030204" pitchFamily="34" charset="0"/>
              </a:rPr>
              <a:t>§</a:t>
            </a:r>
            <a:r>
              <a:rPr lang="en-GB" sz="1200" kern="0" dirty="0">
                <a:solidFill>
                  <a:schemeClr val="tx1"/>
                </a:solidFill>
                <a:latin typeface="Calibri" panose="020F0502020204030204" pitchFamily="34" charset="0"/>
                <a:cs typeface="Calibri" panose="020F0502020204030204" pitchFamily="34" charset="0"/>
              </a:rPr>
              <a:t> safety,</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PROs/QoL</a:t>
            </a:r>
            <a:endParaRPr lang="en-NZ" sz="1200" kern="0" dirty="0">
              <a:solidFill>
                <a:schemeClr val="tx1"/>
              </a:solidFill>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xmlns="" id="{0A48260E-0927-C44F-BD66-1EBEF0AA3997}"/>
              </a:ext>
            </a:extLst>
          </p:cNvPr>
          <p:cNvSpPr/>
          <p:nvPr/>
        </p:nvSpPr>
        <p:spPr>
          <a:xfrm>
            <a:off x="4868092" y="2288710"/>
            <a:ext cx="1637212" cy="259679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ZoneTexte 3">
            <a:extLst>
              <a:ext uri="{FF2B5EF4-FFF2-40B4-BE49-F238E27FC236}">
                <a16:creationId xmlns:a16="http://schemas.microsoft.com/office/drawing/2014/main" xmlns="" id="{564C2F01-8569-0746-97CE-6DA5FADE7AAA}"/>
              </a:ext>
            </a:extLst>
          </p:cNvPr>
          <p:cNvSpPr txBox="1"/>
          <p:nvPr/>
        </p:nvSpPr>
        <p:spPr>
          <a:xfrm>
            <a:off x="5002734" y="3482794"/>
            <a:ext cx="1367928" cy="794263"/>
          </a:xfrm>
          <a:prstGeom prst="roundRect">
            <a:avLst>
              <a:gd name="adj" fmla="val 23336"/>
            </a:avLst>
          </a:prstGeom>
          <a:solidFill>
            <a:schemeClr val="accent1"/>
          </a:solidFill>
          <a:ln w="28575" cmpd="sng">
            <a:no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lnSpc>
                <a:spcPct val="90000"/>
              </a:lnSpc>
              <a:defRPr/>
            </a:pPr>
            <a:r>
              <a:rPr lang="en-GB" sz="1200" kern="0" dirty="0">
                <a:solidFill>
                  <a:schemeClr val="bg1"/>
                </a:solidFill>
                <a:latin typeface="Calibri" panose="020F0502020204030204" pitchFamily="34" charset="0"/>
                <a:cs typeface="Calibri" panose="020F0502020204030204" pitchFamily="34" charset="0"/>
              </a:rPr>
              <a:t>Continuation of</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1L chemotherapy</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or BSC alone</a:t>
            </a:r>
            <a:r>
              <a:rPr lang="en-GB" sz="1200" kern="0" baseline="30000" dirty="0">
                <a:solidFill>
                  <a:schemeClr val="bg1"/>
                </a:solidFill>
                <a:latin typeface="Calibri" panose="020F0502020204030204" pitchFamily="34" charset="0"/>
                <a:cs typeface="Calibri" panose="020F0502020204030204" pitchFamily="34" charset="0"/>
              </a:rPr>
              <a:t>†</a:t>
            </a:r>
            <a:r>
              <a:rPr lang="en-GB" sz="1200" kern="0" dirty="0">
                <a:solidFill>
                  <a:schemeClr val="bg1"/>
                </a:solidFill>
                <a:latin typeface="Calibri" panose="020F0502020204030204" pitchFamily="34" charset="0"/>
                <a:cs typeface="Calibri" panose="020F0502020204030204" pitchFamily="34" charset="0"/>
              </a:rPr>
              <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n=250</a:t>
            </a:r>
            <a:endParaRPr lang="en-NZ" sz="1200" kern="0" dirty="0">
              <a:solidFill>
                <a:schemeClr val="bg1"/>
              </a:solidFill>
              <a:latin typeface="Calibri" panose="020F0502020204030204" pitchFamily="34" charset="0"/>
              <a:cs typeface="Calibri" panose="020F0502020204030204" pitchFamily="34" charset="0"/>
            </a:endParaRPr>
          </a:p>
        </p:txBody>
      </p:sp>
      <p:sp>
        <p:nvSpPr>
          <p:cNvPr id="30" name="ZoneTexte 3">
            <a:extLst>
              <a:ext uri="{FF2B5EF4-FFF2-40B4-BE49-F238E27FC236}">
                <a16:creationId xmlns:a16="http://schemas.microsoft.com/office/drawing/2014/main" xmlns="" id="{F91AF1D3-F920-BB4C-880E-DAEABE0457D2}"/>
              </a:ext>
            </a:extLst>
          </p:cNvPr>
          <p:cNvSpPr txBox="1"/>
          <p:nvPr/>
        </p:nvSpPr>
        <p:spPr>
          <a:xfrm>
            <a:off x="5002734" y="2743323"/>
            <a:ext cx="1367928" cy="651736"/>
          </a:xfrm>
          <a:prstGeom prst="roundRect">
            <a:avLst>
              <a:gd name="adj" fmla="val 23336"/>
            </a:avLst>
          </a:prstGeom>
          <a:solidFill>
            <a:schemeClr val="tx2"/>
          </a:solidFill>
          <a:ln w="28575" cmpd="sng">
            <a:no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lnSpc>
                <a:spcPct val="90000"/>
              </a:lnSpc>
              <a:defRPr/>
            </a:pPr>
            <a:r>
              <a:rPr lang="en-GB" sz="1200" kern="0" dirty="0" err="1">
                <a:solidFill>
                  <a:schemeClr val="bg1"/>
                </a:solidFill>
                <a:latin typeface="Calibri" panose="020F0502020204030204" pitchFamily="34" charset="0"/>
                <a:cs typeface="Calibri" panose="020F0502020204030204" pitchFamily="34" charset="0"/>
              </a:rPr>
              <a:t>Avelumab</a:t>
            </a:r>
            <a:r>
              <a:rPr lang="en-GB" sz="1200" kern="0" dirty="0">
                <a:solidFill>
                  <a:schemeClr val="bg1"/>
                </a:solidFill>
                <a:latin typeface="Calibri" panose="020F0502020204030204" pitchFamily="34" charset="0"/>
                <a:cs typeface="Calibri" panose="020F0502020204030204" pitchFamily="34" charset="0"/>
              </a:rPr>
              <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10 mg/kg IV Q2W</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n=249</a:t>
            </a:r>
            <a:endParaRPr lang="en-NZ" sz="1200" kern="0" dirty="0">
              <a:solidFill>
                <a:schemeClr val="bg1"/>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xmlns="" id="{85D15DE7-8BF5-C84E-A3D5-DAEDD6C81E87}"/>
              </a:ext>
            </a:extLst>
          </p:cNvPr>
          <p:cNvSpPr txBox="1"/>
          <p:nvPr/>
        </p:nvSpPr>
        <p:spPr>
          <a:xfrm>
            <a:off x="5058353" y="2348880"/>
            <a:ext cx="1256691" cy="332399"/>
          </a:xfrm>
          <a:prstGeom prst="rect">
            <a:avLst/>
          </a:prstGeom>
          <a:noFill/>
        </p:spPr>
        <p:txBody>
          <a:bodyPr wrap="none" lIns="0" tIns="0" rIns="0" bIns="0" rtlCol="0">
            <a:spAutoFit/>
          </a:bodyPr>
          <a:lstStyle/>
          <a:p>
            <a:pPr algn="ctr">
              <a:lnSpc>
                <a:spcPct val="90000"/>
              </a:lnSpc>
            </a:pPr>
            <a:r>
              <a:rPr lang="en-US" sz="1200" b="1" dirty="0">
                <a:latin typeface="Calibri" panose="020F0502020204030204" pitchFamily="34" charset="0"/>
                <a:ea typeface="Aileron" charset="0"/>
                <a:cs typeface="Calibri" panose="020F0502020204030204" pitchFamily="34" charset="0"/>
              </a:rPr>
              <a:t>Maintenance phase</a:t>
            </a:r>
            <a:br>
              <a:rPr lang="en-US" sz="1200" b="1" dirty="0">
                <a:latin typeface="Calibri" panose="020F0502020204030204" pitchFamily="34" charset="0"/>
                <a:ea typeface="Aileron" charset="0"/>
                <a:cs typeface="Calibri" panose="020F0502020204030204" pitchFamily="34" charset="0"/>
              </a:rPr>
            </a:br>
            <a:r>
              <a:rPr lang="en-US" sz="1200" b="1" dirty="0">
                <a:latin typeface="Calibri" panose="020F0502020204030204" pitchFamily="34" charset="0"/>
                <a:ea typeface="Aileron" charset="0"/>
                <a:cs typeface="Calibri" panose="020F0502020204030204" pitchFamily="34" charset="0"/>
              </a:rPr>
              <a:t>N=499</a:t>
            </a:r>
          </a:p>
        </p:txBody>
      </p:sp>
      <p:sp>
        <p:nvSpPr>
          <p:cNvPr id="48" name="TextBox 47">
            <a:extLst>
              <a:ext uri="{FF2B5EF4-FFF2-40B4-BE49-F238E27FC236}">
                <a16:creationId xmlns:a16="http://schemas.microsoft.com/office/drawing/2014/main" xmlns="" id="{10085435-2354-C948-AA16-652624C8E231}"/>
              </a:ext>
            </a:extLst>
          </p:cNvPr>
          <p:cNvSpPr txBox="1"/>
          <p:nvPr/>
        </p:nvSpPr>
        <p:spPr>
          <a:xfrm>
            <a:off x="5039086" y="4343142"/>
            <a:ext cx="1295226" cy="492443"/>
          </a:xfrm>
          <a:prstGeom prst="rect">
            <a:avLst/>
          </a:prstGeom>
          <a:noFill/>
        </p:spPr>
        <p:txBody>
          <a:bodyPr wrap="none" lIns="0" tIns="0" rIns="0" bIns="0" rtlCol="0">
            <a:spAutoFit/>
          </a:bodyPr>
          <a:lstStyle/>
          <a:p>
            <a:pPr algn="ctr"/>
            <a:r>
              <a:rPr lang="en-US" sz="800" b="1" dirty="0">
                <a:latin typeface="Calibri" panose="020F0502020204030204" pitchFamily="34" charset="0"/>
                <a:ea typeface="Aileron" charset="0"/>
                <a:cs typeface="Calibri" panose="020F0502020204030204" pitchFamily="34" charset="0"/>
              </a:rPr>
              <a:t>Treatment until confirmed PD,</a:t>
            </a:r>
            <a:br>
              <a:rPr lang="en-US" sz="800" b="1" dirty="0">
                <a:latin typeface="Calibri" panose="020F0502020204030204" pitchFamily="34" charset="0"/>
                <a:ea typeface="Aileron" charset="0"/>
                <a:cs typeface="Calibri" panose="020F0502020204030204" pitchFamily="34" charset="0"/>
              </a:rPr>
            </a:br>
            <a:r>
              <a:rPr lang="en-US" sz="800" b="1" dirty="0">
                <a:latin typeface="Calibri" panose="020F0502020204030204" pitchFamily="34" charset="0"/>
                <a:ea typeface="Aileron" charset="0"/>
                <a:cs typeface="Calibri" panose="020F0502020204030204" pitchFamily="34" charset="0"/>
              </a:rPr>
              <a:t>unacceptable toxicity,</a:t>
            </a:r>
            <a:br>
              <a:rPr lang="en-US" sz="800" b="1" dirty="0">
                <a:latin typeface="Calibri" panose="020F0502020204030204" pitchFamily="34" charset="0"/>
                <a:ea typeface="Aileron" charset="0"/>
                <a:cs typeface="Calibri" panose="020F0502020204030204" pitchFamily="34" charset="0"/>
              </a:rPr>
            </a:br>
            <a:r>
              <a:rPr lang="en-US" sz="800" b="1" dirty="0">
                <a:latin typeface="Calibri" panose="020F0502020204030204" pitchFamily="34" charset="0"/>
                <a:ea typeface="Aileron" charset="0"/>
                <a:cs typeface="Calibri" panose="020F0502020204030204" pitchFamily="34" charset="0"/>
              </a:rPr>
              <a:t>or withdrawal</a:t>
            </a:r>
            <a:br>
              <a:rPr lang="en-US" sz="800" b="1" dirty="0">
                <a:latin typeface="Calibri" panose="020F0502020204030204" pitchFamily="34" charset="0"/>
                <a:ea typeface="Aileron" charset="0"/>
                <a:cs typeface="Calibri" panose="020F0502020204030204" pitchFamily="34" charset="0"/>
              </a:rPr>
            </a:br>
            <a:r>
              <a:rPr lang="en-US" sz="800" b="1" dirty="0">
                <a:latin typeface="Calibri" panose="020F0502020204030204" pitchFamily="34" charset="0"/>
                <a:ea typeface="Aileron" charset="0"/>
                <a:cs typeface="Calibri" panose="020F0502020204030204" pitchFamily="34" charset="0"/>
              </a:rPr>
              <a:t>(investigator assessed)</a:t>
            </a:r>
          </a:p>
        </p:txBody>
      </p:sp>
      <p:sp>
        <p:nvSpPr>
          <p:cNvPr id="49" name="Rectangle 48">
            <a:extLst>
              <a:ext uri="{FF2B5EF4-FFF2-40B4-BE49-F238E27FC236}">
                <a16:creationId xmlns:a16="http://schemas.microsoft.com/office/drawing/2014/main" xmlns="" id="{7595C8DB-A47D-FF4D-BBFC-69C1E3D431CD}"/>
              </a:ext>
            </a:extLst>
          </p:cNvPr>
          <p:cNvSpPr/>
          <p:nvPr/>
        </p:nvSpPr>
        <p:spPr>
          <a:xfrm>
            <a:off x="1918489" y="2288710"/>
            <a:ext cx="1637212" cy="259679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ZoneTexte 3">
            <a:extLst>
              <a:ext uri="{FF2B5EF4-FFF2-40B4-BE49-F238E27FC236}">
                <a16:creationId xmlns:a16="http://schemas.microsoft.com/office/drawing/2014/main" xmlns="" id="{FE077DD3-58A8-8342-B633-9BB5027F32D9}"/>
              </a:ext>
            </a:extLst>
          </p:cNvPr>
          <p:cNvSpPr txBox="1"/>
          <p:nvPr/>
        </p:nvSpPr>
        <p:spPr>
          <a:xfrm>
            <a:off x="2053131" y="2921280"/>
            <a:ext cx="1367928" cy="1421862"/>
          </a:xfrm>
          <a:prstGeom prst="roundRect">
            <a:avLst>
              <a:gd name="adj" fmla="val 23336"/>
            </a:avLst>
          </a:prstGeom>
          <a:solidFill>
            <a:schemeClr val="tx2">
              <a:lumMod val="50000"/>
            </a:schemeClr>
          </a:solidFill>
          <a:ln w="28575" cmpd="sng">
            <a:no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lnSpc>
                <a:spcPct val="90000"/>
              </a:lnSpc>
              <a:defRPr/>
            </a:pPr>
            <a:r>
              <a:rPr lang="en-GB" sz="1200" kern="0" dirty="0">
                <a:solidFill>
                  <a:schemeClr val="bg1"/>
                </a:solidFill>
                <a:latin typeface="Calibri" panose="020F0502020204030204" pitchFamily="34" charset="0"/>
                <a:cs typeface="Calibri" panose="020F0502020204030204" pitchFamily="34" charset="0"/>
              </a:rPr>
              <a:t>Oxaliplatin +</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5-FU +</a:t>
            </a:r>
          </a:p>
          <a:p>
            <a:pPr algn="ctr" defTabSz="914400">
              <a:lnSpc>
                <a:spcPct val="90000"/>
              </a:lnSpc>
              <a:defRPr/>
            </a:pPr>
            <a:r>
              <a:rPr lang="en-GB" sz="1200" kern="0" dirty="0">
                <a:solidFill>
                  <a:schemeClr val="bg1"/>
                </a:solidFill>
                <a:latin typeface="Calibri" panose="020F0502020204030204" pitchFamily="34" charset="0"/>
                <a:cs typeface="Calibri" panose="020F0502020204030204" pitchFamily="34" charset="0"/>
              </a:rPr>
              <a:t>leucovorin</a:t>
            </a:r>
          </a:p>
          <a:p>
            <a:pPr algn="ctr" defTabSz="914400">
              <a:lnSpc>
                <a:spcPct val="90000"/>
              </a:lnSpc>
              <a:spcBef>
                <a:spcPts val="600"/>
              </a:spcBef>
              <a:spcAft>
                <a:spcPts val="600"/>
              </a:spcAft>
              <a:defRPr/>
            </a:pPr>
            <a:r>
              <a:rPr lang="en-GB" sz="1200" kern="0" dirty="0">
                <a:solidFill>
                  <a:schemeClr val="bg1"/>
                </a:solidFill>
                <a:latin typeface="Calibri" panose="020F0502020204030204" pitchFamily="34" charset="0"/>
                <a:cs typeface="Calibri" panose="020F0502020204030204" pitchFamily="34" charset="0"/>
              </a:rPr>
              <a:t>or</a:t>
            </a:r>
          </a:p>
          <a:p>
            <a:pPr algn="ctr" defTabSz="914400">
              <a:lnSpc>
                <a:spcPct val="90000"/>
              </a:lnSpc>
              <a:defRPr/>
            </a:pPr>
            <a:r>
              <a:rPr lang="en-GB" sz="1200" kern="0" dirty="0">
                <a:solidFill>
                  <a:schemeClr val="bg1"/>
                </a:solidFill>
                <a:latin typeface="Calibri" panose="020F0502020204030204" pitchFamily="34" charset="0"/>
                <a:cs typeface="Calibri" panose="020F0502020204030204" pitchFamily="34" charset="0"/>
              </a:rPr>
              <a:t>Oxaliplatin +</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capecitabine</a:t>
            </a:r>
            <a:endParaRPr lang="en-NZ" sz="1200" kern="0" dirty="0">
              <a:solidFill>
                <a:schemeClr val="bg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xmlns="" id="{CAA295B3-58C6-1C49-9321-C8548B99CC05}"/>
              </a:ext>
            </a:extLst>
          </p:cNvPr>
          <p:cNvSpPr txBox="1"/>
          <p:nvPr/>
        </p:nvSpPr>
        <p:spPr>
          <a:xfrm>
            <a:off x="2222532" y="2348880"/>
            <a:ext cx="1029128" cy="498598"/>
          </a:xfrm>
          <a:prstGeom prst="rect">
            <a:avLst/>
          </a:prstGeom>
          <a:noFill/>
        </p:spPr>
        <p:txBody>
          <a:bodyPr wrap="none" lIns="0" tIns="0" rIns="0" bIns="0" rtlCol="0">
            <a:spAutoFit/>
          </a:bodyPr>
          <a:lstStyle/>
          <a:p>
            <a:pPr algn="ctr">
              <a:lnSpc>
                <a:spcPct val="90000"/>
              </a:lnSpc>
            </a:pPr>
            <a:r>
              <a:rPr lang="en-US" sz="1200" b="1" dirty="0">
                <a:latin typeface="Calibri" panose="020F0502020204030204" pitchFamily="34" charset="0"/>
                <a:ea typeface="Aileron" charset="0"/>
                <a:cs typeface="Calibri" panose="020F0502020204030204" pitchFamily="34" charset="0"/>
              </a:rPr>
              <a:t>Induction phase</a:t>
            </a:r>
            <a:br>
              <a:rPr lang="en-US" sz="1200" b="1" dirty="0">
                <a:latin typeface="Calibri" panose="020F0502020204030204" pitchFamily="34" charset="0"/>
                <a:ea typeface="Aileron" charset="0"/>
                <a:cs typeface="Calibri" panose="020F0502020204030204" pitchFamily="34" charset="0"/>
              </a:rPr>
            </a:br>
            <a:r>
              <a:rPr lang="en-US" sz="1200" b="1" dirty="0">
                <a:latin typeface="Calibri" panose="020F0502020204030204" pitchFamily="34" charset="0"/>
                <a:ea typeface="Aileron" charset="0"/>
                <a:cs typeface="Calibri" panose="020F0502020204030204" pitchFamily="34" charset="0"/>
              </a:rPr>
              <a:t>12 weeks</a:t>
            </a:r>
            <a:br>
              <a:rPr lang="en-US" sz="1200" b="1" dirty="0">
                <a:latin typeface="Calibri" panose="020F0502020204030204" pitchFamily="34" charset="0"/>
                <a:ea typeface="Aileron" charset="0"/>
                <a:cs typeface="Calibri" panose="020F0502020204030204" pitchFamily="34" charset="0"/>
              </a:rPr>
            </a:br>
            <a:r>
              <a:rPr lang="en-US" sz="1200" b="1" dirty="0">
                <a:latin typeface="Calibri" panose="020F0502020204030204" pitchFamily="34" charset="0"/>
                <a:ea typeface="Aileron" charset="0"/>
                <a:cs typeface="Calibri" panose="020F0502020204030204" pitchFamily="34" charset="0"/>
              </a:rPr>
              <a:t>N=805</a:t>
            </a:r>
          </a:p>
        </p:txBody>
      </p:sp>
      <p:cxnSp>
        <p:nvCxnSpPr>
          <p:cNvPr id="57" name="Straight Arrow Connector 56">
            <a:extLst>
              <a:ext uri="{FF2B5EF4-FFF2-40B4-BE49-F238E27FC236}">
                <a16:creationId xmlns:a16="http://schemas.microsoft.com/office/drawing/2014/main" xmlns="" id="{6512AB81-E51F-7047-BCCF-A7A28906152D}"/>
              </a:ext>
            </a:extLst>
          </p:cNvPr>
          <p:cNvCxnSpPr>
            <a:cxnSpLocks/>
          </p:cNvCxnSpPr>
          <p:nvPr/>
        </p:nvCxnSpPr>
        <p:spPr bwMode="auto">
          <a:xfrm>
            <a:off x="1043608" y="3447284"/>
            <a:ext cx="871571"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3" name="ZoneTexte 3">
            <a:extLst>
              <a:ext uri="{FF2B5EF4-FFF2-40B4-BE49-F238E27FC236}">
                <a16:creationId xmlns:a16="http://schemas.microsoft.com/office/drawing/2014/main" xmlns="" id="{A3A50142-1319-CE4E-AF8F-437014BDAD56}"/>
              </a:ext>
            </a:extLst>
          </p:cNvPr>
          <p:cNvSpPr txBox="1"/>
          <p:nvPr/>
        </p:nvSpPr>
        <p:spPr>
          <a:xfrm>
            <a:off x="490166" y="2795794"/>
            <a:ext cx="1189816" cy="1328129"/>
          </a:xfrm>
          <a:prstGeom prst="roundRect">
            <a:avLst>
              <a:gd name="adj" fmla="val 13898"/>
            </a:avLst>
          </a:prstGeom>
          <a:solidFill>
            <a:schemeClr val="tx2">
              <a:lumMod val="20000"/>
              <a:lumOff val="80000"/>
            </a:schemeClr>
          </a:solidFill>
          <a:ln w="28575" cmpd="sng">
            <a:solidFill>
              <a:schemeClr val="tx2"/>
            </a:solid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lnSpc>
                <a:spcPct val="90000"/>
              </a:lnSpc>
              <a:defRPr/>
            </a:pPr>
            <a:r>
              <a:rPr lang="en-GB" sz="1200" kern="0" dirty="0">
                <a:solidFill>
                  <a:schemeClr val="tx1"/>
                </a:solidFill>
                <a:latin typeface="Calibri" panose="020F0502020204030204" pitchFamily="34" charset="0"/>
                <a:cs typeface="Calibri" panose="020F0502020204030204" pitchFamily="34" charset="0"/>
              </a:rPr>
              <a:t>Previously</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untreated,</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unresectable,</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locally advanced</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or metastatic,</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HER2-</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GC/GEJC</a:t>
            </a:r>
            <a:endParaRPr lang="en-NZ" sz="1200" kern="0" baseline="30000" dirty="0">
              <a:solidFill>
                <a:schemeClr val="tx1"/>
              </a:solidFill>
              <a:latin typeface="Calibri" panose="020F0502020204030204" pitchFamily="34" charset="0"/>
              <a:cs typeface="Calibri" panose="020F0502020204030204" pitchFamily="34" charset="0"/>
            </a:endParaRPr>
          </a:p>
        </p:txBody>
      </p:sp>
      <p:cxnSp>
        <p:nvCxnSpPr>
          <p:cNvPr id="59" name="Straight Arrow Connector 58">
            <a:extLst>
              <a:ext uri="{FF2B5EF4-FFF2-40B4-BE49-F238E27FC236}">
                <a16:creationId xmlns:a16="http://schemas.microsoft.com/office/drawing/2014/main" xmlns="" id="{9D4CEB2A-6B05-414B-AE10-1EC2FAE711D6}"/>
              </a:ext>
            </a:extLst>
          </p:cNvPr>
          <p:cNvCxnSpPr>
            <a:cxnSpLocks/>
          </p:cNvCxnSpPr>
          <p:nvPr/>
        </p:nvCxnSpPr>
        <p:spPr bwMode="auto">
          <a:xfrm flipV="1">
            <a:off x="4619212" y="3067050"/>
            <a:ext cx="371888" cy="89289"/>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2" name="Straight Arrow Connector 61">
            <a:extLst>
              <a:ext uri="{FF2B5EF4-FFF2-40B4-BE49-F238E27FC236}">
                <a16:creationId xmlns:a16="http://schemas.microsoft.com/office/drawing/2014/main" xmlns="" id="{F4EA7EFC-8721-8C46-9B74-7AFB4BD8802C}"/>
              </a:ext>
            </a:extLst>
          </p:cNvPr>
          <p:cNvCxnSpPr>
            <a:cxnSpLocks/>
          </p:cNvCxnSpPr>
          <p:nvPr/>
        </p:nvCxnSpPr>
        <p:spPr bwMode="auto">
          <a:xfrm>
            <a:off x="4619212" y="3762375"/>
            <a:ext cx="371888" cy="89289"/>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3" name="Content Placeholder 16">
            <a:extLst>
              <a:ext uri="{FF2B5EF4-FFF2-40B4-BE49-F238E27FC236}">
                <a16:creationId xmlns:a16="http://schemas.microsoft.com/office/drawing/2014/main" xmlns="" id="{9E4B04B5-30D5-354A-9C37-0A1FD2EA248A}"/>
              </a:ext>
            </a:extLst>
          </p:cNvPr>
          <p:cNvSpPr txBox="1">
            <a:spLocks/>
          </p:cNvSpPr>
          <p:nvPr/>
        </p:nvSpPr>
        <p:spPr>
          <a:xfrm>
            <a:off x="465138" y="5506396"/>
            <a:ext cx="8221662" cy="556171"/>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000" b="0" i="0" kern="1200" spc="-20" baseline="0">
                <a:solidFill>
                  <a:srgbClr val="5D8298"/>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dirty="0"/>
              <a:t>*Eligibility for randomization based on absence of PD was confirmed by an independent radiologist. </a:t>
            </a:r>
            <a:r>
              <a:rPr lang="en-US" baseline="30000" dirty="0"/>
              <a:t>†</a:t>
            </a:r>
            <a:r>
              <a:rPr lang="en-US" dirty="0"/>
              <a:t>Choice of chemotherapy or BSC decided by investigators prior to randomization. </a:t>
            </a:r>
            <a:r>
              <a:rPr lang="en-US" baseline="30000" dirty="0"/>
              <a:t>‡</a:t>
            </a:r>
            <a:r>
              <a:rPr lang="en-US" dirty="0"/>
              <a:t>≥1% of tumor cells PD-L1+ using the 73-10 </a:t>
            </a:r>
            <a:r>
              <a:rPr lang="en-US" dirty="0" err="1"/>
              <a:t>pharmDx</a:t>
            </a:r>
            <a:r>
              <a:rPr lang="en-US" dirty="0"/>
              <a:t> assay (</a:t>
            </a:r>
            <a:r>
              <a:rPr lang="en-US" dirty="0" err="1"/>
              <a:t>Dako</a:t>
            </a:r>
            <a:r>
              <a:rPr lang="en-US" dirty="0"/>
              <a:t>). </a:t>
            </a:r>
            <a:r>
              <a:rPr lang="en-US" baseline="30000" dirty="0"/>
              <a:t>§</a:t>
            </a:r>
            <a:r>
              <a:rPr lang="en-US" dirty="0"/>
              <a:t>Based on investigator assessment per RECIST 1.1.</a:t>
            </a:r>
          </a:p>
        </p:txBody>
      </p:sp>
      <p:sp>
        <p:nvSpPr>
          <p:cNvPr id="64" name="TextBox 63">
            <a:extLst>
              <a:ext uri="{FF2B5EF4-FFF2-40B4-BE49-F238E27FC236}">
                <a16:creationId xmlns:a16="http://schemas.microsoft.com/office/drawing/2014/main" xmlns="" id="{F00A0865-81D9-254A-807C-106BB8445802}"/>
              </a:ext>
            </a:extLst>
          </p:cNvPr>
          <p:cNvSpPr txBox="1"/>
          <p:nvPr/>
        </p:nvSpPr>
        <p:spPr>
          <a:xfrm flipH="1">
            <a:off x="333628" y="4193141"/>
            <a:ext cx="1502892" cy="221599"/>
          </a:xfrm>
          <a:prstGeom prst="rect">
            <a:avLst/>
          </a:prstGeom>
          <a:noFill/>
        </p:spPr>
        <p:txBody>
          <a:bodyPr wrap="square" lIns="0" tIns="0" rIns="0" bIns="0" rtlCol="0">
            <a:spAutoFit/>
          </a:bodyPr>
          <a:lstStyle/>
          <a:p>
            <a:pPr algn="ctr">
              <a:lnSpc>
                <a:spcPct val="90000"/>
              </a:lnSpc>
            </a:pPr>
            <a:r>
              <a:rPr lang="en-US" sz="800" b="1" dirty="0">
                <a:latin typeface="Calibri" panose="020F0502020204030204" pitchFamily="34" charset="0"/>
                <a:ea typeface="Aileron" charset="0"/>
                <a:cs typeface="Calibri" panose="020F0502020204030204" pitchFamily="34" charset="0"/>
              </a:rPr>
              <a:t>Enrollment:</a:t>
            </a:r>
            <a:br>
              <a:rPr lang="en-US" sz="800" b="1" dirty="0">
                <a:latin typeface="Calibri" panose="020F0502020204030204" pitchFamily="34" charset="0"/>
                <a:ea typeface="Aileron" charset="0"/>
                <a:cs typeface="Calibri" panose="020F0502020204030204" pitchFamily="34" charset="0"/>
              </a:rPr>
            </a:br>
            <a:r>
              <a:rPr lang="en-US" sz="800" b="1" dirty="0">
                <a:latin typeface="Calibri" panose="020F0502020204030204" pitchFamily="34" charset="0"/>
                <a:ea typeface="Aileron" charset="0"/>
                <a:cs typeface="Calibri" panose="020F0502020204030204" pitchFamily="34" charset="0"/>
              </a:rPr>
              <a:t>Dec 2015 to Nov 2017</a:t>
            </a:r>
          </a:p>
        </p:txBody>
      </p:sp>
    </p:spTree>
    <p:extLst>
      <p:ext uri="{BB962C8B-B14F-4D97-AF65-F5344CB8AC3E}">
        <p14:creationId xmlns:p14="http://schemas.microsoft.com/office/powerpoint/2010/main" val="36226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8A062E-740E-3245-8EE0-938FEE5D6F69}"/>
              </a:ext>
            </a:extLst>
          </p:cNvPr>
          <p:cNvSpPr>
            <a:spLocks noGrp="1"/>
          </p:cNvSpPr>
          <p:nvPr>
            <p:ph sz="quarter" idx="12"/>
          </p:nvPr>
        </p:nvSpPr>
        <p:spPr/>
        <p:txBody>
          <a:bodyPr/>
          <a:lstStyle/>
          <a:p>
            <a:r>
              <a:rPr lang="en-GB" dirty="0"/>
              <a:t>Patient’s characteristics were well balanced between the 2 groups </a:t>
            </a:r>
          </a:p>
          <a:p>
            <a:r>
              <a:rPr lang="en-GB" dirty="0"/>
              <a:t>Very low numbers of patients with MSI-H </a:t>
            </a:r>
            <a:r>
              <a:rPr lang="en-GB" dirty="0" err="1"/>
              <a:t>tumors</a:t>
            </a:r>
            <a:r>
              <a:rPr lang="en-GB" dirty="0"/>
              <a:t> (14 in the </a:t>
            </a:r>
            <a:r>
              <a:rPr lang="en-GB" dirty="0" err="1"/>
              <a:t>avelumab</a:t>
            </a:r>
            <a:r>
              <a:rPr lang="en-GB" dirty="0"/>
              <a:t> arm vs. 8 in the chemotherapy arm) </a:t>
            </a:r>
          </a:p>
          <a:p>
            <a:r>
              <a:rPr lang="en-GB" dirty="0"/>
              <a:t>PD-L1 was positive (with 73-10 assay) in about 30% of patients </a:t>
            </a:r>
            <a:br>
              <a:rPr lang="en-GB" dirty="0"/>
            </a:br>
            <a:endParaRPr lang="en-GB" dirty="0"/>
          </a:p>
          <a:p>
            <a:pPr marL="0" indent="0">
              <a:buNone/>
            </a:pPr>
            <a:r>
              <a:rPr lang="en-GB" b="1" dirty="0">
                <a:solidFill>
                  <a:schemeClr val="accent1"/>
                </a:solidFill>
              </a:rPr>
              <a:t>Results:</a:t>
            </a:r>
          </a:p>
          <a:p>
            <a:r>
              <a:rPr lang="en-GB" dirty="0"/>
              <a:t>Similar ORR in both arms: about 50% with CR or PR and almost 50% with SD</a:t>
            </a:r>
          </a:p>
          <a:p>
            <a:r>
              <a:rPr lang="en-GB" dirty="0"/>
              <a:t>Primary endpoint was not met with similar OS in both arms: </a:t>
            </a:r>
            <a:br>
              <a:rPr lang="en-GB" dirty="0"/>
            </a:br>
            <a:r>
              <a:rPr lang="en-GB" dirty="0"/>
              <a:t>median 10.4 vs. 10.9 months </a:t>
            </a:r>
          </a:p>
        </p:txBody>
      </p:sp>
      <p:sp>
        <p:nvSpPr>
          <p:cNvPr id="2" name="Title 1">
            <a:extLst>
              <a:ext uri="{FF2B5EF4-FFF2-40B4-BE49-F238E27FC236}">
                <a16:creationId xmlns:a16="http://schemas.microsoft.com/office/drawing/2014/main" xmlns="" id="{C4A171AF-216A-0F46-A069-081842CC558D}"/>
              </a:ext>
            </a:extLst>
          </p:cNvPr>
          <p:cNvSpPr>
            <a:spLocks noGrp="1"/>
          </p:cNvSpPr>
          <p:nvPr>
            <p:ph type="title"/>
          </p:nvPr>
        </p:nvSpPr>
        <p:spPr/>
        <p:txBody>
          <a:bodyPr/>
          <a:lstStyle/>
          <a:p>
            <a:r>
              <a:rPr lang="en-US"/>
              <a:t>Javelin Gastric 100</a:t>
            </a:r>
            <a:endParaRPr lang="en-US" dirty="0"/>
          </a:p>
        </p:txBody>
      </p:sp>
      <p:sp>
        <p:nvSpPr>
          <p:cNvPr id="8" name="Slide Number Placeholder 7">
            <a:extLst>
              <a:ext uri="{FF2B5EF4-FFF2-40B4-BE49-F238E27FC236}">
                <a16:creationId xmlns:a16="http://schemas.microsoft.com/office/drawing/2014/main" xmlns="" id="{D81D5E5F-A8D8-C840-8563-600F437C67E4}"/>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11" name="Content Placeholder 16">
            <a:extLst>
              <a:ext uri="{FF2B5EF4-FFF2-40B4-BE49-F238E27FC236}">
                <a16:creationId xmlns:a16="http://schemas.microsoft.com/office/drawing/2014/main" xmlns="" id="{CA4DE904-41AD-3C46-9998-47267C4EC84C}"/>
              </a:ext>
            </a:extLst>
          </p:cNvPr>
          <p:cNvSpPr>
            <a:spLocks noGrp="1"/>
          </p:cNvSpPr>
          <p:nvPr>
            <p:ph sz="quarter" idx="13"/>
          </p:nvPr>
        </p:nvSpPr>
        <p:spPr>
          <a:xfrm>
            <a:off x="465138" y="6217200"/>
            <a:ext cx="7923286" cy="556171"/>
          </a:xfrm>
        </p:spPr>
        <p:txBody>
          <a:bodyPr/>
          <a:lstStyle/>
          <a:p>
            <a:r>
              <a:rPr lang="en-US" dirty="0">
                <a:solidFill>
                  <a:schemeClr val="tx2"/>
                </a:solidFill>
              </a:rPr>
              <a:t>CR, complete response; MSI-H, microsatellite instability-high; </a:t>
            </a:r>
            <a:r>
              <a:rPr lang="en-GB" dirty="0"/>
              <a:t>ORR, overall response rate; OS, overall survival; </a:t>
            </a:r>
            <a:r>
              <a:rPr lang="en-US" dirty="0">
                <a:solidFill>
                  <a:schemeClr val="tx2"/>
                </a:solidFill>
              </a:rPr>
              <a:t>PD-L1, </a:t>
            </a:r>
            <a:r>
              <a:rPr lang="en-GB" dirty="0">
                <a:solidFill>
                  <a:schemeClr val="tx2"/>
                </a:solidFill>
              </a:rPr>
              <a:t>programmed death ligand 1; PR, partial response; SD, </a:t>
            </a:r>
            <a:r>
              <a:rPr lang="en-US" dirty="0"/>
              <a:t>stable disease.</a:t>
            </a:r>
            <a:endParaRPr lang="en-US" dirty="0">
              <a:solidFill>
                <a:schemeClr val="tx2"/>
              </a:solidFill>
            </a:endParaRPr>
          </a:p>
          <a:p>
            <a:r>
              <a:rPr lang="en-US" dirty="0"/>
              <a:t>Presented by Markus </a:t>
            </a:r>
            <a:r>
              <a:rPr lang="en-US" dirty="0" err="1"/>
              <a:t>Moehler</a:t>
            </a:r>
            <a:r>
              <a:rPr lang="en-US" dirty="0"/>
              <a:t> at 2020 ASCO GI Meeting </a:t>
            </a:r>
            <a:r>
              <a:rPr lang="en-US" dirty="0">
                <a:solidFill>
                  <a:schemeClr val="tx2"/>
                </a:solidFill>
              </a:rPr>
              <a:t>(Abstract 278).</a:t>
            </a:r>
          </a:p>
        </p:txBody>
      </p:sp>
    </p:spTree>
    <p:extLst>
      <p:ext uri="{BB962C8B-B14F-4D97-AF65-F5344CB8AC3E}">
        <p14:creationId xmlns:p14="http://schemas.microsoft.com/office/powerpoint/2010/main" val="374875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0006B70-8323-D743-9D83-D8E1F13E85F8}"/>
              </a:ext>
            </a:extLst>
          </p:cNvPr>
          <p:cNvSpPr>
            <a:spLocks noGrp="1"/>
          </p:cNvSpPr>
          <p:nvPr>
            <p:ph sz="quarter" idx="12"/>
          </p:nvPr>
        </p:nvSpPr>
        <p:spPr>
          <a:xfrm>
            <a:off x="465138" y="1425600"/>
            <a:ext cx="8355334" cy="4525200"/>
          </a:xfrm>
        </p:spPr>
        <p:txBody>
          <a:bodyPr/>
          <a:lstStyle/>
          <a:p>
            <a:r>
              <a:rPr lang="en-GB" dirty="0"/>
              <a:t>Analysis by PD-L1 (73-10 assay) showed similar results and no </a:t>
            </a:r>
            <a:br>
              <a:rPr lang="en-GB" dirty="0"/>
            </a:br>
            <a:r>
              <a:rPr lang="en-GB" dirty="0"/>
              <a:t>survival advantage </a:t>
            </a:r>
          </a:p>
          <a:p>
            <a:r>
              <a:rPr lang="en-GB" dirty="0"/>
              <a:t>Analysis by CPS score ≥1 showed improved survival with </a:t>
            </a:r>
            <a:r>
              <a:rPr lang="en-GB" dirty="0" err="1"/>
              <a:t>avelumab</a:t>
            </a:r>
            <a:r>
              <a:rPr lang="en-GB" dirty="0"/>
              <a:t> </a:t>
            </a:r>
            <a:br>
              <a:rPr lang="en-GB" dirty="0"/>
            </a:br>
            <a:r>
              <a:rPr lang="en-GB" dirty="0"/>
              <a:t>(14.9 vs. 11.6 months), with end of the curve for </a:t>
            </a:r>
            <a:r>
              <a:rPr lang="en-GB" dirty="0" err="1"/>
              <a:t>avelumab</a:t>
            </a:r>
            <a:r>
              <a:rPr lang="en-GB" dirty="0"/>
              <a:t> and sustained benefit</a:t>
            </a:r>
          </a:p>
          <a:p>
            <a:r>
              <a:rPr lang="en-GB" dirty="0"/>
              <a:t>No difference in PFS </a:t>
            </a:r>
          </a:p>
          <a:p>
            <a:r>
              <a:rPr lang="en-GB" dirty="0"/>
              <a:t>AEs were as expected for each arm </a:t>
            </a:r>
          </a:p>
          <a:p>
            <a:r>
              <a:rPr lang="en-GB" dirty="0"/>
              <a:t>Duration of response was higher with </a:t>
            </a:r>
            <a:r>
              <a:rPr lang="en-GB" dirty="0" err="1"/>
              <a:t>avelumab</a:t>
            </a:r>
            <a:r>
              <a:rPr lang="en-GB" dirty="0">
                <a:solidFill>
                  <a:srgbClr val="FF0000"/>
                </a:solidFill>
              </a:rPr>
              <a:t> </a:t>
            </a:r>
          </a:p>
          <a:p>
            <a:r>
              <a:rPr lang="en-GB" dirty="0"/>
              <a:t>Proportion of ongoing treatments was higher for </a:t>
            </a:r>
            <a:r>
              <a:rPr lang="en-GB" dirty="0" err="1"/>
              <a:t>avelumab</a:t>
            </a:r>
            <a:r>
              <a:rPr lang="en-GB" dirty="0"/>
              <a:t>:</a:t>
            </a:r>
          </a:p>
          <a:p>
            <a:pPr lvl="1"/>
            <a:r>
              <a:rPr lang="en-GB" dirty="0"/>
              <a:t>12-month </a:t>
            </a:r>
            <a:r>
              <a:rPr lang="fr-CH" dirty="0"/>
              <a:t>rates for duration of </a:t>
            </a:r>
            <a:r>
              <a:rPr lang="fr-CH" dirty="0" err="1"/>
              <a:t>response</a:t>
            </a:r>
            <a:r>
              <a:rPr lang="en-GB" dirty="0"/>
              <a:t>: 62.3% vs. 28.4%</a:t>
            </a:r>
          </a:p>
          <a:p>
            <a:pPr lvl="1"/>
            <a:r>
              <a:rPr lang="en-GB" dirty="0"/>
              <a:t>24-month </a:t>
            </a:r>
            <a:r>
              <a:rPr lang="fr-CH" dirty="0"/>
              <a:t>rates for duration of </a:t>
            </a:r>
            <a:r>
              <a:rPr lang="fr-CH" dirty="0" err="1"/>
              <a:t>response</a:t>
            </a:r>
            <a:r>
              <a:rPr lang="fr-CH" dirty="0"/>
              <a:t> </a:t>
            </a:r>
            <a:r>
              <a:rPr lang="en-GB" dirty="0"/>
              <a:t>: 51% vs. 13%</a:t>
            </a:r>
          </a:p>
        </p:txBody>
      </p:sp>
      <p:sp>
        <p:nvSpPr>
          <p:cNvPr id="2" name="Title 1">
            <a:extLst>
              <a:ext uri="{FF2B5EF4-FFF2-40B4-BE49-F238E27FC236}">
                <a16:creationId xmlns:a16="http://schemas.microsoft.com/office/drawing/2014/main" xmlns="" id="{7D4DF43A-3879-F54A-8261-B8F602306B6A}"/>
              </a:ext>
            </a:extLst>
          </p:cNvPr>
          <p:cNvSpPr>
            <a:spLocks noGrp="1"/>
          </p:cNvSpPr>
          <p:nvPr>
            <p:ph type="title"/>
          </p:nvPr>
        </p:nvSpPr>
        <p:spPr/>
        <p:txBody>
          <a:bodyPr/>
          <a:lstStyle/>
          <a:p>
            <a:r>
              <a:rPr lang="en-US"/>
              <a:t>Javelin Gastric 100</a:t>
            </a:r>
            <a:endParaRPr lang="en-US" dirty="0"/>
          </a:p>
        </p:txBody>
      </p:sp>
      <p:sp>
        <p:nvSpPr>
          <p:cNvPr id="9" name="Slide Number Placeholder 8">
            <a:extLst>
              <a:ext uri="{FF2B5EF4-FFF2-40B4-BE49-F238E27FC236}">
                <a16:creationId xmlns:a16="http://schemas.microsoft.com/office/drawing/2014/main" xmlns="" id="{D421C845-3A6D-5043-AC93-0580D4FCDE33}"/>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14" name="Content Placeholder 16">
            <a:extLst>
              <a:ext uri="{FF2B5EF4-FFF2-40B4-BE49-F238E27FC236}">
                <a16:creationId xmlns:a16="http://schemas.microsoft.com/office/drawing/2014/main" xmlns="" id="{CA4DE904-41AD-3C46-9998-47267C4EC84C}"/>
              </a:ext>
            </a:extLst>
          </p:cNvPr>
          <p:cNvSpPr>
            <a:spLocks noGrp="1"/>
          </p:cNvSpPr>
          <p:nvPr>
            <p:ph sz="quarter" idx="13"/>
          </p:nvPr>
        </p:nvSpPr>
        <p:spPr>
          <a:xfrm>
            <a:off x="465138" y="6217200"/>
            <a:ext cx="7923286" cy="556171"/>
          </a:xfrm>
        </p:spPr>
        <p:txBody>
          <a:bodyPr/>
          <a:lstStyle/>
          <a:p>
            <a:r>
              <a:rPr lang="en-US" dirty="0">
                <a:solidFill>
                  <a:schemeClr val="tx2"/>
                </a:solidFill>
              </a:rPr>
              <a:t>AE, adverse event; CPS, combined positive score; PD-L1, </a:t>
            </a:r>
            <a:r>
              <a:rPr lang="en-GB" dirty="0">
                <a:solidFill>
                  <a:schemeClr val="tx2"/>
                </a:solidFill>
              </a:rPr>
              <a:t>programmed death ligand 1; PFS, progression-free survival.</a:t>
            </a:r>
            <a:endParaRPr lang="en-US" dirty="0">
              <a:solidFill>
                <a:schemeClr val="tx2"/>
              </a:solidFill>
            </a:endParaRPr>
          </a:p>
          <a:p>
            <a:r>
              <a:rPr lang="en-US" dirty="0"/>
              <a:t>Presented by Markus </a:t>
            </a:r>
            <a:r>
              <a:rPr lang="en-US" dirty="0" err="1"/>
              <a:t>Moehler</a:t>
            </a:r>
            <a:r>
              <a:rPr lang="en-US" dirty="0"/>
              <a:t> at 2020 ASCO GI Meeting </a:t>
            </a:r>
            <a:r>
              <a:rPr lang="en-US" dirty="0">
                <a:solidFill>
                  <a:schemeClr val="tx2"/>
                </a:solidFill>
              </a:rPr>
              <a:t>(Abstract 278).</a:t>
            </a:r>
          </a:p>
        </p:txBody>
      </p:sp>
    </p:spTree>
    <p:extLst>
      <p:ext uri="{BB962C8B-B14F-4D97-AF65-F5344CB8AC3E}">
        <p14:creationId xmlns:p14="http://schemas.microsoft.com/office/powerpoint/2010/main" val="403244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61716" y="5336166"/>
            <a:ext cx="1698734"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 </a:t>
            </a:r>
            <a:r>
              <a:rPr lang="en-GB" sz="1600" dirty="0">
                <a:solidFill>
                  <a:schemeClr val="tx2"/>
                </a:solidFill>
                <a:ea typeface="Aileron" charset="0"/>
                <a:cs typeface="PT Sans Narrow"/>
              </a:rPr>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xmlns="" val="tx"/>
                    </a:ext>
                  </a:extLst>
                </a:hlinkClick>
              </a:rPr>
              <a:t>@</a:t>
            </a:r>
            <a:r>
              <a:rPr lang="en-GB" sz="1600" b="1" u="sng" dirty="0" err="1">
                <a:solidFill>
                  <a:schemeClr val="accent1"/>
                </a:solidFill>
                <a:ea typeface="Aileron" charset="0"/>
                <a:cs typeface="PT Sans Narrow"/>
                <a:hlinkClick r:id="rId3">
                  <a:extLst>
                    <a:ext uri="{A12FA001-AC4F-418D-AE19-62706E023703}">
                      <ahyp:hlinkClr xmlns:ahyp="http://schemas.microsoft.com/office/drawing/2018/hyperlinkcolor" xmlns="" val="tx"/>
                    </a:ext>
                  </a:extLst>
                </a:hlinkClick>
              </a:rPr>
              <a:t>giconnectinfo</a:t>
            </a:r>
            <a:endParaRPr lang="en-GB" sz="1600" b="1" u="sng" dirty="0">
              <a:solidFill>
                <a:schemeClr val="accent1"/>
              </a:solidFill>
              <a:ea typeface="Aileron" charset="0"/>
              <a:cs typeface="PT Sans Narrow"/>
            </a:endParaRPr>
          </a:p>
        </p:txBody>
      </p:sp>
      <p:sp>
        <p:nvSpPr>
          <p:cNvPr id="17" name="TextBox 16"/>
          <p:cNvSpPr txBox="1"/>
          <p:nvPr/>
        </p:nvSpPr>
        <p:spPr>
          <a:xfrm>
            <a:off x="2487185" y="5336166"/>
            <a:ext cx="2084815" cy="701731"/>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r>
              <a:rPr lang="en-GB" sz="1600" dirty="0">
                <a:solidFill>
                  <a:schemeClr val="tx2"/>
                </a:solidFill>
                <a:ea typeface="Aileron" charset="0"/>
                <a:cs typeface="PT Sans Narrow"/>
              </a:rPr>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4"/>
              </a:rPr>
              <a:t>GI CONNECT</a:t>
            </a:r>
            <a:r>
              <a:rPr lang="en-GB" sz="1600" b="1" dirty="0">
                <a:solidFill>
                  <a:schemeClr val="tx2"/>
                </a:solidFill>
                <a:ea typeface="Aileron" charset="0"/>
                <a:cs typeface="PT Sans Narrow"/>
              </a:rPr>
              <a:t/>
            </a:r>
            <a:br>
              <a:rPr lang="en-GB" sz="1600" b="1" dirty="0">
                <a:solidFill>
                  <a:schemeClr val="tx2"/>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6264696" y="5336166"/>
            <a:ext cx="2843808" cy="729430"/>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r>
              <a:rPr lang="en-US" sz="1600" dirty="0">
                <a:solidFill>
                  <a:schemeClr val="tx2"/>
                </a:solidFill>
                <a:cs typeface="PT Sans Narrow"/>
              </a:rPr>
              <a:t/>
            </a:r>
            <a:br>
              <a:rPr lang="en-US" sz="1600" dirty="0">
                <a:solidFill>
                  <a:schemeClr val="tx2"/>
                </a:solidFill>
                <a:cs typeface="PT Sans Narrow"/>
              </a:rPr>
            </a:br>
            <a:r>
              <a:rPr lang="en-US" sz="1600" b="1" dirty="0">
                <a:solidFill>
                  <a:schemeClr val="accent1"/>
                </a:solidFill>
                <a:cs typeface="PT Sans Narrow"/>
                <a:hlinkClick r:id="rId5"/>
              </a:rPr>
              <a:t>antoine.lacombe</a:t>
            </a:r>
            <a:br>
              <a:rPr lang="en-US" sz="1600" b="1" dirty="0">
                <a:solidFill>
                  <a:schemeClr val="accent1"/>
                </a:solidFill>
                <a:cs typeface="PT Sans Narrow"/>
                <a:hlinkClick r:id="rId5"/>
              </a:rPr>
            </a:br>
            <a:r>
              <a:rPr lang="en-US" sz="1600" b="1" dirty="0">
                <a:solidFill>
                  <a:schemeClr val="accent1"/>
                </a:solidFill>
                <a:cs typeface="PT Sans Narrow"/>
                <a:hlinkClick r:id="rId5"/>
              </a:rPr>
              <a:t>@cor2ed.com</a:t>
            </a:r>
            <a:endParaRPr lang="en-GB" sz="1600" b="1" dirty="0">
              <a:solidFill>
                <a:schemeClr val="accent1"/>
              </a:solidFill>
              <a:ea typeface="Aileron" charset="0"/>
              <a:cs typeface="PT Sans Narrow"/>
            </a:endParaRPr>
          </a:p>
        </p:txBody>
      </p:sp>
      <p:sp>
        <p:nvSpPr>
          <p:cNvPr id="19" name="TextBox 18"/>
          <p:cNvSpPr txBox="1"/>
          <p:nvPr/>
        </p:nvSpPr>
        <p:spPr>
          <a:xfrm>
            <a:off x="4575417" y="5336166"/>
            <a:ext cx="2084815" cy="7571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6"/>
              </a:rPr>
              <a:t>GI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xmlns="" id="{071CF435-729F-403B-B87A-421B2706800D}"/>
              </a:ext>
            </a:extLst>
          </p:cNvPr>
          <p:cNvSpPr>
            <a:spLocks noGrp="1"/>
          </p:cNvSpPr>
          <p:nvPr>
            <p:ph type="title"/>
          </p:nvPr>
        </p:nvSpPr>
        <p:spPr>
          <a:xfrm>
            <a:off x="111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GI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r>
              <a:rPr lang="en-US" sz="3600" cap="none" dirty="0">
                <a:solidFill>
                  <a:schemeClr val="tx2"/>
                </a:solidFill>
              </a:rPr>
              <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solidFill>
                  <a:schemeClr val="accent1"/>
                </a:solidFill>
                <a:hlinkClick r:id="rId7">
                  <a:extLst>
                    <a:ext uri="{A12FA001-AC4F-418D-AE19-62706E023703}">
                      <ahyp:hlinkClr xmlns:ahyp="http://schemas.microsoft.com/office/drawing/2018/hyperlinkcolor" xmlns="" val="tx"/>
                    </a:ext>
                  </a:extLst>
                </a:hlinkClick>
              </a:rPr>
              <a:t>http://www.</a:t>
            </a:r>
            <a:r>
              <a:rPr lang="en-US" sz="3600" u="sng" cap="none" dirty="0">
                <a:hlinkClick r:id="rId7">
                  <a:extLst>
                    <a:ext uri="{A12FA001-AC4F-418D-AE19-62706E023703}">
                      <ahyp:hlinkClr xmlns:ahyp="http://schemas.microsoft.com/office/drawing/2018/hyperlinkcolor" xmlns="" val="tx"/>
                    </a:ext>
                  </a:extLst>
                </a:hlinkClick>
              </a:rPr>
              <a:t>gi</a:t>
            </a:r>
            <a:r>
              <a:rPr lang="en-US" sz="3600" u="sng" cap="none" dirty="0">
                <a:solidFill>
                  <a:schemeClr val="accent1"/>
                </a:solidFill>
                <a:hlinkClick r:id="rId7">
                  <a:extLst>
                    <a:ext uri="{A12FA001-AC4F-418D-AE19-62706E023703}">
                      <ahyp:hlinkClr xmlns:ahyp="http://schemas.microsoft.com/office/drawing/2018/hyperlinkcolor" xmlns="" val="tx"/>
                    </a:ext>
                  </a:extLst>
                </a:hlinkClick>
              </a:rPr>
              <a:t>connect.info</a:t>
            </a:r>
            <a:endParaRPr lang="en-US" sz="3600" cap="none" dirty="0">
              <a:solidFill>
                <a:schemeClr val="accent1"/>
              </a:solidFill>
            </a:endParaRPr>
          </a:p>
        </p:txBody>
      </p:sp>
      <p:pic>
        <p:nvPicPr>
          <p:cNvPr id="12" name="Picture 11">
            <a:hlinkClick r:id="rId5"/>
            <a:extLst>
              <a:ext uri="{FF2B5EF4-FFF2-40B4-BE49-F238E27FC236}">
                <a16:creationId xmlns:a16="http://schemas.microsoft.com/office/drawing/2014/main" xmlns="" id="{7F740B07-918F-4655-A49D-75D0BFCD5FB1}"/>
              </a:ext>
            </a:extLst>
          </p:cNvPr>
          <p:cNvPicPr>
            <a:picLocks noChangeAspect="1"/>
          </p:cNvPicPr>
          <p:nvPr/>
        </p:nvPicPr>
        <p:blipFill rotWithShape="1">
          <a:blip r:embed="rId8">
            <a:extLst>
              <a:ext uri="{28A0092B-C50C-407E-A947-70E740481C1C}">
                <a14:useLocalDpi xmlns:a14="http://schemas.microsoft.com/office/drawing/2010/main" val="0"/>
              </a:ext>
            </a:extLst>
          </a:blip>
          <a:srcRect l="82251"/>
          <a:stretch/>
        </p:blipFill>
        <p:spPr>
          <a:xfrm>
            <a:off x="6947295" y="4005064"/>
            <a:ext cx="1405860" cy="1282426"/>
          </a:xfrm>
          <a:prstGeom prst="rect">
            <a:avLst/>
          </a:prstGeom>
        </p:spPr>
      </p:pic>
      <p:pic>
        <p:nvPicPr>
          <p:cNvPr id="13" name="Picture 12">
            <a:hlinkClick r:id="rId6"/>
            <a:extLst>
              <a:ext uri="{FF2B5EF4-FFF2-40B4-BE49-F238E27FC236}">
                <a16:creationId xmlns:a16="http://schemas.microsoft.com/office/drawing/2014/main" xmlns="" id="{C994F013-C302-47F4-9EB4-4B52A431EA5B}"/>
              </a:ext>
            </a:extLst>
          </p:cNvPr>
          <p:cNvPicPr>
            <a:picLocks noChangeAspect="1"/>
          </p:cNvPicPr>
          <p:nvPr/>
        </p:nvPicPr>
        <p:blipFill rotWithShape="1">
          <a:blip r:embed="rId8">
            <a:extLst>
              <a:ext uri="{28A0092B-C50C-407E-A947-70E740481C1C}">
                <a14:useLocalDpi xmlns:a14="http://schemas.microsoft.com/office/drawing/2010/main" val="0"/>
              </a:ext>
            </a:extLst>
          </a:blip>
          <a:srcRect l="53356" r="25735"/>
          <a:stretch/>
        </p:blipFill>
        <p:spPr>
          <a:xfrm>
            <a:off x="4788024" y="4005064"/>
            <a:ext cx="1656184" cy="1282426"/>
          </a:xfrm>
          <a:prstGeom prst="rect">
            <a:avLst/>
          </a:prstGeom>
        </p:spPr>
      </p:pic>
      <p:pic>
        <p:nvPicPr>
          <p:cNvPr id="14" name="Picture 13">
            <a:hlinkClick r:id="rId4"/>
            <a:extLst>
              <a:ext uri="{FF2B5EF4-FFF2-40B4-BE49-F238E27FC236}">
                <a16:creationId xmlns:a16="http://schemas.microsoft.com/office/drawing/2014/main" xmlns="" id="{9C8C6252-0511-42FC-81AE-E7E9EA094451}"/>
              </a:ext>
            </a:extLst>
          </p:cNvPr>
          <p:cNvPicPr>
            <a:picLocks noChangeAspect="1"/>
          </p:cNvPicPr>
          <p:nvPr/>
        </p:nvPicPr>
        <p:blipFill rotWithShape="1">
          <a:blip r:embed="rId8">
            <a:extLst>
              <a:ext uri="{28A0092B-C50C-407E-A947-70E740481C1C}">
                <a14:useLocalDpi xmlns:a14="http://schemas.microsoft.com/office/drawing/2010/main" val="0"/>
              </a:ext>
            </a:extLst>
          </a:blip>
          <a:srcRect l="27562" r="55050"/>
          <a:stretch/>
        </p:blipFill>
        <p:spPr>
          <a:xfrm>
            <a:off x="2835883" y="4005064"/>
            <a:ext cx="1377292" cy="1282426"/>
          </a:xfrm>
          <a:prstGeom prst="rect">
            <a:avLst/>
          </a:prstGeom>
        </p:spPr>
      </p:pic>
      <p:pic>
        <p:nvPicPr>
          <p:cNvPr id="20" name="Picture 19">
            <a:hlinkClick r:id="rId3"/>
            <a:extLst>
              <a:ext uri="{FF2B5EF4-FFF2-40B4-BE49-F238E27FC236}">
                <a16:creationId xmlns:a16="http://schemas.microsoft.com/office/drawing/2014/main" xmlns="" id="{8A7CBC23-A2BC-439B-870D-2C306F7C796B}"/>
              </a:ext>
            </a:extLst>
          </p:cNvPr>
          <p:cNvPicPr>
            <a:picLocks noChangeAspect="1"/>
          </p:cNvPicPr>
          <p:nvPr/>
        </p:nvPicPr>
        <p:blipFill rotWithShape="1">
          <a:blip r:embed="rId8">
            <a:extLst>
              <a:ext uri="{28A0092B-C50C-407E-A947-70E740481C1C}">
                <a14:useLocalDpi xmlns:a14="http://schemas.microsoft.com/office/drawing/2010/main" val="0"/>
              </a:ext>
            </a:extLst>
          </a:blip>
          <a:srcRect r="82612"/>
          <a:stretch/>
        </p:blipFill>
        <p:spPr>
          <a:xfrm>
            <a:off x="811979" y="4005064"/>
            <a:ext cx="1377292" cy="1282426"/>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7572D-041E-744E-AF89-0C7A0FAE744C}"/>
              </a:ext>
            </a:extLst>
          </p:cNvPr>
          <p:cNvSpPr>
            <a:spLocks noGrp="1"/>
          </p:cNvSpPr>
          <p:nvPr>
            <p:ph type="title"/>
          </p:nvPr>
        </p:nvSpPr>
        <p:spPr/>
        <p:txBody>
          <a:bodyPr/>
          <a:lstStyle/>
          <a:p>
            <a:r>
              <a:rPr lang="en-US" dirty="0"/>
              <a:t>Immunotherapy in</a:t>
            </a:r>
            <a:br>
              <a:rPr lang="en-US" dirty="0"/>
            </a:br>
            <a:r>
              <a:rPr lang="en-US" dirty="0"/>
              <a:t>Metastatic Gastric Cancer </a:t>
            </a:r>
            <a:br>
              <a:rPr lang="en-US" dirty="0"/>
            </a:br>
            <a:r>
              <a:rPr lang="en-US" dirty="0"/>
              <a:t/>
            </a:r>
            <a:br>
              <a:rPr lang="en-US" dirty="0"/>
            </a:br>
            <a:r>
              <a:rPr lang="en-US" sz="3200" cap="none" dirty="0"/>
              <a:t>Efrat </a:t>
            </a:r>
            <a:r>
              <a:rPr lang="en-US" sz="3200" cap="none" dirty="0" err="1"/>
              <a:t>Dotan</a:t>
            </a:r>
            <a:r>
              <a:rPr lang="en-US" sz="3200" cap="none" dirty="0"/>
              <a:t>, MD, MTR</a:t>
            </a:r>
            <a:br>
              <a:rPr lang="en-US" sz="3200" cap="none" dirty="0"/>
            </a:br>
            <a:r>
              <a:rPr lang="en-US" sz="2000" cap="none" dirty="0"/>
              <a:t>Fox Chase Cancer Center</a:t>
            </a:r>
            <a:br>
              <a:rPr lang="en-US" sz="2000" cap="none" dirty="0"/>
            </a:br>
            <a:r>
              <a:rPr lang="fr-CH" sz="2000" cap="none" dirty="0"/>
              <a:t>Philadelphia, PA, </a:t>
            </a:r>
            <a:r>
              <a:rPr lang="fr-CH" sz="2000" cap="none" dirty="0" smtClean="0"/>
              <a:t>USA</a:t>
            </a:r>
            <a:br>
              <a:rPr lang="fr-CH" sz="2000" cap="none" dirty="0" smtClean="0"/>
            </a:br>
            <a:r>
              <a:rPr lang="fr-CH" sz="2000" cap="none" dirty="0"/>
              <a:t/>
            </a:r>
            <a:br>
              <a:rPr lang="fr-CH" sz="2000" cap="none" dirty="0"/>
            </a:br>
            <a:r>
              <a:rPr lang="fr-CH" sz="2000" cap="none" dirty="0" smtClean="0"/>
              <a:t>March 2020</a:t>
            </a:r>
            <a:endParaRPr lang="en-US" sz="2000" cap="none" dirty="0"/>
          </a:p>
        </p:txBody>
      </p:sp>
      <p:sp>
        <p:nvSpPr>
          <p:cNvPr id="7" name="Slide Number Placeholder 6">
            <a:extLst>
              <a:ext uri="{FF2B5EF4-FFF2-40B4-BE49-F238E27FC236}">
                <a16:creationId xmlns:a16="http://schemas.microsoft.com/office/drawing/2014/main" xmlns="" id="{972CD76F-B83D-0E4F-8CC6-3A0A7E9A9E47}"/>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15733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B9179F-BE2C-46C0-825B-012F138D55B7}"/>
              </a:ext>
            </a:extLst>
          </p:cNvPr>
          <p:cNvSpPr txBox="1">
            <a:spLocks/>
          </p:cNvSpPr>
          <p:nvPr/>
        </p:nvSpPr>
        <p:spPr>
          <a:xfrm>
            <a:off x="611560" y="4279458"/>
            <a:ext cx="3175393" cy="1245840"/>
          </a:xfrm>
          <a:prstGeom prst="rect">
            <a:avLst/>
          </a:prstGeom>
        </p:spPr>
        <p:txBody>
          <a:bodyPr vert="horz" lIns="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err="1">
                <a:solidFill>
                  <a:srgbClr val="5D8298"/>
                </a:solidFill>
                <a:latin typeface="+mj-lt"/>
                <a:ea typeface="Verdana" panose="020B0604030504040204" pitchFamily="34" charset="0"/>
                <a:cs typeface="PT Sans" charset="-52"/>
              </a:rPr>
              <a:t>Dr.</a:t>
            </a:r>
            <a:r>
              <a:rPr lang="en-GB" sz="1800" b="0" noProof="0" dirty="0">
                <a:solidFill>
                  <a:srgbClr val="5D8298"/>
                </a:solidFill>
                <a:latin typeface="+mj-lt"/>
                <a:ea typeface="Verdana" panose="020B0604030504040204" pitchFamily="34" charset="0"/>
                <a:cs typeface="PT Sans" charset="-52"/>
              </a:rPr>
              <a:t> </a:t>
            </a:r>
            <a:r>
              <a:rPr lang="en-GB" sz="1800" b="0" noProof="0" dirty="0" err="1">
                <a:solidFill>
                  <a:srgbClr val="5D8298"/>
                </a:solidFill>
                <a:latin typeface="+mj-lt"/>
                <a:ea typeface="Verdana" panose="020B0604030504040204" pitchFamily="34" charset="0"/>
                <a:cs typeface="PT Sans" charset="-52"/>
              </a:rPr>
              <a:t>Froukje</a:t>
            </a:r>
            <a:r>
              <a:rPr lang="en-GB" sz="1800" b="0" noProof="0" dirty="0">
                <a:solidFill>
                  <a:srgbClr val="5D8298"/>
                </a:solidFill>
                <a:latin typeface="+mj-lt"/>
                <a:ea typeface="Verdana" panose="020B0604030504040204" pitchFamily="34" charset="0"/>
                <a:cs typeface="PT Sans" charset="-52"/>
              </a:rPr>
              <a:t> </a:t>
            </a:r>
            <a:r>
              <a:rPr lang="en-GB" sz="1800" b="0" noProof="0" dirty="0" err="1">
                <a:solidFill>
                  <a:srgbClr val="5D8298"/>
                </a:solidFill>
                <a:latin typeface="+mj-lt"/>
                <a:ea typeface="Verdana" panose="020B0604030504040204" pitchFamily="34" charset="0"/>
                <a:cs typeface="PT Sans" charset="-52"/>
              </a:rPr>
              <a:t>Sosef</a:t>
            </a:r>
            <a:r>
              <a:rPr lang="en-GB" sz="1800" b="0" noProof="0" dirty="0">
                <a:solidFill>
                  <a:srgbClr val="5D8298"/>
                </a:solidFill>
                <a:latin typeface="+mj-lt"/>
                <a:ea typeface="Verdana" panose="020B0604030504040204" pitchFamily="34" charset="0"/>
                <a:cs typeface="PT Sans" charset="-52"/>
              </a:rPr>
              <a:t> </a:t>
            </a:r>
          </a:p>
          <a:p>
            <a:pPr marL="0" marR="0" lvl="0" indent="0" algn="l" defTabSz="457200" rtl="0" eaLnBrk="1" fontAlgn="auto" latinLnBrk="0" hangingPunct="1">
              <a:lnSpc>
                <a:spcPct val="100000"/>
              </a:lnSpc>
              <a:spcBef>
                <a:spcPts val="200"/>
              </a:spcBef>
              <a:spcAft>
                <a:spcPts val="0"/>
              </a:spcAft>
              <a:buClrTx/>
              <a:buSzTx/>
              <a:buFontTx/>
              <a:buNone/>
              <a:tabLst/>
              <a:defRPr/>
            </a:pPr>
            <a:r>
              <a:rPr lang="en-GB" sz="1600" b="0" noProof="0" dirty="0">
                <a:solidFill>
                  <a:srgbClr val="5D8298"/>
                </a:solidFill>
                <a:latin typeface="+mj-lt"/>
                <a:ea typeface="Verdana" panose="020B0604030504040204" pitchFamily="34" charset="0"/>
                <a:cs typeface="PT Sans" charset="-52"/>
              </a:rPr>
              <a:t>MD</a:t>
            </a:r>
            <a:br>
              <a:rPr lang="en-GB" sz="1600" b="0" noProof="0" dirty="0">
                <a:solidFill>
                  <a:srgbClr val="5D8298"/>
                </a:solidFill>
                <a:latin typeface="+mj-lt"/>
                <a:ea typeface="Verdana" panose="020B0604030504040204" pitchFamily="34" charset="0"/>
                <a:cs typeface="PT Sans" charset="-52"/>
              </a:rPr>
            </a:br>
            <a:r>
              <a:rPr lang="en-GB" sz="1600" b="0" noProof="0" dirty="0">
                <a:solidFill>
                  <a:srgbClr val="5D8298"/>
                </a:solidFill>
                <a:latin typeface="+mj-lt"/>
                <a:ea typeface="Verdana" panose="020B0604030504040204" pitchFamily="34" charset="0"/>
                <a:cs typeface="PT Sans" charset="-52"/>
              </a:rPr>
              <a:t>Phone: +31 6 2324 3636</a:t>
            </a:r>
          </a:p>
          <a:p>
            <a:pPr marL="0" marR="0" lvl="0" indent="0" algn="l" defTabSz="457200" rtl="0" eaLnBrk="1" fontAlgn="auto" latinLnBrk="0" hangingPunct="1">
              <a:lnSpc>
                <a:spcPct val="100000"/>
              </a:lnSpc>
              <a:spcBef>
                <a:spcPts val="200"/>
              </a:spcBef>
              <a:spcAft>
                <a:spcPts val="0"/>
              </a:spcAft>
              <a:buClrTx/>
              <a:buSzTx/>
              <a:buFontTx/>
              <a:buNone/>
              <a:tabLst/>
              <a:defRPr/>
            </a:pPr>
            <a:r>
              <a:rPr lang="en-GB" sz="1600" b="0" u="sng" noProof="0" dirty="0">
                <a:solidFill>
                  <a:schemeClr val="tx2"/>
                </a:solidFill>
                <a:latin typeface="+mj-lt"/>
                <a:ea typeface="Verdana" panose="020B0604030504040204" pitchFamily="34" charset="0"/>
                <a:cs typeface="PT Sans" charset="-52"/>
                <a:hlinkClick r:id="rId3">
                  <a:extLst>
                    <a:ext uri="{A12FA001-AC4F-418D-AE19-62706E023703}">
                      <ahyp:hlinkClr xmlns:ahyp="http://schemas.microsoft.com/office/drawing/2018/hyperlinkcolor" xmlns="" val="tx"/>
                    </a:ext>
                  </a:extLst>
                </a:hlinkClick>
              </a:rPr>
              <a:t>froukje.sosef@cor2ed.com</a:t>
            </a:r>
            <a:endParaRPr kumimoji="0" lang="en-GB" sz="1600" b="0" i="0" u="sng" strike="noStrike" kern="1200" cap="all" spc="300" normalizeH="0" baseline="0" noProof="0" dirty="0">
              <a:ln>
                <a:noFill/>
              </a:ln>
              <a:solidFill>
                <a:schemeClr val="tx2"/>
              </a:solidFill>
              <a:effectLst/>
              <a:uLnTx/>
              <a:uFillTx/>
              <a:latin typeface="+mj-lt"/>
              <a:ea typeface="Verdana" panose="020B0604030504040204" pitchFamily="34" charset="0"/>
              <a:cs typeface="PT Sans" charset="-52"/>
            </a:endParaRPr>
          </a:p>
        </p:txBody>
      </p:sp>
      <p:sp>
        <p:nvSpPr>
          <p:cNvPr id="3" name="Titre 1">
            <a:extLst>
              <a:ext uri="{FF2B5EF4-FFF2-40B4-BE49-F238E27FC236}">
                <a16:creationId xmlns:a16="http://schemas.microsoft.com/office/drawing/2014/main" xmlns="" id="{AA262A53-9B98-4BC8-8DC8-66F8125A223A}"/>
              </a:ext>
            </a:extLst>
          </p:cNvPr>
          <p:cNvSpPr txBox="1">
            <a:spLocks/>
          </p:cNvSpPr>
          <p:nvPr/>
        </p:nvSpPr>
        <p:spPr>
          <a:xfrm>
            <a:off x="611560" y="2636912"/>
            <a:ext cx="3463425" cy="1282506"/>
          </a:xfrm>
          <a:prstGeom prst="rect">
            <a:avLst/>
          </a:prstGeom>
        </p:spPr>
        <p:txBody>
          <a:bodyPr vert="horz" lIns="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err="1">
                <a:solidFill>
                  <a:srgbClr val="5D8298"/>
                </a:solidFill>
                <a:latin typeface="+mj-lt"/>
                <a:ea typeface="Verdana" panose="020B0604030504040204" pitchFamily="34" charset="0"/>
                <a:cs typeface="PT Sans" charset="-52"/>
              </a:rPr>
              <a:t>Dr.</a:t>
            </a:r>
            <a:r>
              <a:rPr lang="en-GB" sz="1800" b="0" noProof="0" dirty="0">
                <a:solidFill>
                  <a:srgbClr val="5D8298"/>
                </a:solidFill>
                <a:latin typeface="+mj-lt"/>
                <a:ea typeface="Verdana" panose="020B0604030504040204" pitchFamily="34" charset="0"/>
                <a:cs typeface="PT Sans" charset="-52"/>
              </a:rPr>
              <a:t> Antoine Lacombe </a:t>
            </a:r>
          </a:p>
          <a:p>
            <a:pPr marL="0" marR="0" lvl="0" indent="0" algn="l" defTabSz="457200" rtl="0" eaLnBrk="1" fontAlgn="auto" latinLnBrk="0" hangingPunct="1">
              <a:lnSpc>
                <a:spcPct val="100000"/>
              </a:lnSpc>
              <a:spcBef>
                <a:spcPts val="200"/>
              </a:spcBef>
              <a:spcAft>
                <a:spcPts val="0"/>
              </a:spcAft>
              <a:buClrTx/>
              <a:buSzTx/>
              <a:buFontTx/>
              <a:buNone/>
              <a:tabLst/>
              <a:defRPr/>
            </a:pPr>
            <a:r>
              <a:rPr lang="en-GB" sz="1600" b="0" noProof="0" dirty="0">
                <a:solidFill>
                  <a:srgbClr val="5D8298"/>
                </a:solidFill>
                <a:latin typeface="+mj-lt"/>
                <a:ea typeface="Verdana" panose="020B0604030504040204" pitchFamily="34" charset="0"/>
                <a:cs typeface="PT Sans" charset="-52"/>
              </a:rPr>
              <a:t>Pharm D, MBA</a:t>
            </a:r>
            <a:br>
              <a:rPr lang="en-GB" sz="1600" b="0" noProof="0" dirty="0">
                <a:solidFill>
                  <a:srgbClr val="5D8298"/>
                </a:solidFill>
                <a:latin typeface="+mj-lt"/>
                <a:ea typeface="Verdana" panose="020B0604030504040204" pitchFamily="34" charset="0"/>
                <a:cs typeface="PT Sans" charset="-52"/>
              </a:rPr>
            </a:br>
            <a:r>
              <a:rPr lang="en-GB" sz="1600" b="0" noProof="0" dirty="0">
                <a:solidFill>
                  <a:srgbClr val="5D8298"/>
                </a:solidFill>
                <a:latin typeface="+mj-lt"/>
                <a:ea typeface="Verdana" panose="020B0604030504040204" pitchFamily="34" charset="0"/>
                <a:cs typeface="PT Sans" charset="-52"/>
              </a:rPr>
              <a:t>Phone: +41 79 529 42 79</a:t>
            </a:r>
            <a:br>
              <a:rPr lang="en-GB" sz="1600" b="0" noProof="0" dirty="0">
                <a:solidFill>
                  <a:srgbClr val="5D8298"/>
                </a:solidFill>
                <a:latin typeface="+mj-lt"/>
                <a:ea typeface="Verdana" panose="020B0604030504040204" pitchFamily="34" charset="0"/>
                <a:cs typeface="PT Sans" charset="-52"/>
              </a:rPr>
            </a:br>
            <a:r>
              <a:rPr lang="en-GB" sz="1600" b="0" u="sng" noProof="0" dirty="0">
                <a:solidFill>
                  <a:schemeClr val="tx2"/>
                </a:solidFill>
                <a:latin typeface="+mj-lt"/>
                <a:ea typeface="Verdana" panose="020B0604030504040204" pitchFamily="34" charset="0"/>
                <a:cs typeface="PT Sans" charset="-52"/>
                <a:hlinkClick r:id="rId4">
                  <a:extLst>
                    <a:ext uri="{A12FA001-AC4F-418D-AE19-62706E023703}">
                      <ahyp:hlinkClr xmlns:ahyp="http://schemas.microsoft.com/office/drawing/2018/hyperlinkcolor" xmlns="" val="tx"/>
                    </a:ext>
                  </a:extLst>
                </a:hlinkClick>
              </a:rPr>
              <a:t>antoine.lacombe@cor2ed.com</a:t>
            </a:r>
            <a:endParaRPr kumimoji="0" lang="en-GB" sz="1600" b="0" i="0" u="sng" strike="noStrike" kern="1200" cap="none" spc="0" normalizeH="0" baseline="0" noProof="0" dirty="0">
              <a:ln>
                <a:noFill/>
              </a:ln>
              <a:solidFill>
                <a:schemeClr val="tx2"/>
              </a:solidFill>
              <a:effectLst/>
              <a:uLnTx/>
              <a:uFillTx/>
              <a:latin typeface="+mj-lt"/>
              <a:ea typeface="Verdana" panose="020B0604030504040204" pitchFamily="34" charset="0"/>
              <a:cs typeface="PT Sans" charset="-52"/>
            </a:endParaRPr>
          </a:p>
        </p:txBody>
      </p:sp>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2"/>
          </p:nvPr>
        </p:nvSpPr>
        <p:spPr/>
        <p:txBody>
          <a:bodyPr/>
          <a:lstStyle/>
          <a:p>
            <a:pPr marL="0" indent="0">
              <a:buNone/>
            </a:pPr>
            <a:r>
              <a:rPr lang="en-GB" b="1" dirty="0" smtClean="0"/>
              <a:t>Please </a:t>
            </a:r>
            <a:r>
              <a:rPr lang="en-GB" b="1" dirty="0"/>
              <a:t>note: </a:t>
            </a:r>
          </a:p>
          <a:p>
            <a:pPr marL="0" indent="0">
              <a:buNone/>
            </a:pPr>
            <a:r>
              <a:rPr lang="en-GB" dirty="0"/>
              <a:t>The views expressed within this presentation are the personal opinions of the author.  They do not necessarily represent the views of the author’s academic institution or the rest of the GI CONNECT group</a:t>
            </a:r>
            <a:r>
              <a:rPr lang="en-GB" dirty="0" smtClean="0"/>
              <a:t>.</a:t>
            </a:r>
          </a:p>
          <a:p>
            <a:pPr marL="0" indent="0">
              <a:buNone/>
            </a:pPr>
            <a:endParaRPr lang="en-GB" dirty="0"/>
          </a:p>
          <a:p>
            <a:pPr marL="0" indent="0">
              <a:buNone/>
            </a:pPr>
            <a:r>
              <a:rPr lang="en-GB" b="1" dirty="0" smtClean="0"/>
              <a:t>Disclosures:</a:t>
            </a:r>
          </a:p>
          <a:p>
            <a:r>
              <a:rPr lang="en-GB" dirty="0" err="1" smtClean="0"/>
              <a:t>Dr.</a:t>
            </a:r>
            <a:r>
              <a:rPr lang="en-GB" dirty="0" smtClean="0"/>
              <a:t> </a:t>
            </a:r>
            <a:r>
              <a:rPr lang="en-GB" dirty="0" err="1" smtClean="0"/>
              <a:t>Dotan</a:t>
            </a:r>
            <a:r>
              <a:rPr lang="en-GB" dirty="0" smtClean="0"/>
              <a:t> has the following financial disclosures:</a:t>
            </a:r>
          </a:p>
          <a:p>
            <a:pPr lvl="1"/>
            <a:r>
              <a:rPr lang="en-GB" dirty="0"/>
              <a:t>Research Grant </a:t>
            </a:r>
            <a:r>
              <a:rPr lang="en-GB" dirty="0" smtClean="0"/>
              <a:t>support paid </a:t>
            </a:r>
            <a:r>
              <a:rPr lang="en-GB" dirty="0"/>
              <a:t>to </a:t>
            </a:r>
            <a:r>
              <a:rPr lang="en-GB" dirty="0" smtClean="0"/>
              <a:t>institution from </a:t>
            </a:r>
            <a:r>
              <a:rPr lang="en-GB" dirty="0"/>
              <a:t>Lilly and </a:t>
            </a:r>
            <a:r>
              <a:rPr lang="en-GB" dirty="0" smtClean="0"/>
              <a:t>Pfizer</a:t>
            </a:r>
          </a:p>
          <a:p>
            <a:pPr lvl="1"/>
            <a:r>
              <a:rPr lang="en-GB" dirty="0" smtClean="0"/>
              <a:t>Honorarium </a:t>
            </a:r>
            <a:r>
              <a:rPr lang="en-GB" dirty="0"/>
              <a:t>from </a:t>
            </a:r>
            <a:r>
              <a:rPr lang="en-GB" dirty="0" smtClean="0"/>
              <a:t>Boston Medical and Pfizer</a:t>
            </a:r>
            <a:endParaRPr lang="en-GB" dirty="0"/>
          </a:p>
          <a:p>
            <a:pPr lvl="1"/>
            <a:r>
              <a:rPr lang="en-GB" dirty="0"/>
              <a:t>Clinical trial funding </a:t>
            </a:r>
            <a:r>
              <a:rPr lang="en-GB" dirty="0" smtClean="0"/>
              <a:t>to institution from: AstraZeneca</a:t>
            </a:r>
            <a:r>
              <a:rPr lang="en-GB" dirty="0"/>
              <a:t>, </a:t>
            </a:r>
            <a:r>
              <a:rPr lang="en-GB" dirty="0" smtClean="0"/>
              <a:t>Merck, </a:t>
            </a:r>
            <a:r>
              <a:rPr lang="en-GB" dirty="0" err="1" smtClean="0"/>
              <a:t>Incyte</a:t>
            </a:r>
            <a:r>
              <a:rPr lang="en-GB" dirty="0"/>
              <a:t>, Boston </a:t>
            </a:r>
            <a:r>
              <a:rPr lang="en-GB" dirty="0" smtClean="0"/>
              <a:t>Medical, GSK</a:t>
            </a:r>
            <a:r>
              <a:rPr lang="en-GB" dirty="0"/>
              <a:t>, </a:t>
            </a:r>
            <a:r>
              <a:rPr lang="en-GB" dirty="0" smtClean="0"/>
              <a:t>Medimmune</a:t>
            </a:r>
            <a:endParaRPr lang="en-GB" dirty="0"/>
          </a:p>
          <a:p>
            <a:endParaRPr lang="en-GB" dirty="0"/>
          </a:p>
          <a:p>
            <a:endParaRPr lang="en-GB" dirty="0"/>
          </a:p>
          <a:p>
            <a:endParaRPr lang="en-GB" dirty="0"/>
          </a:p>
        </p:txBody>
      </p:sp>
      <p:sp>
        <p:nvSpPr>
          <p:cNvPr id="6" name="Title 5">
            <a:extLst>
              <a:ext uri="{FF2B5EF4-FFF2-40B4-BE49-F238E27FC236}">
                <a16:creationId xmlns:a16="http://schemas.microsoft.com/office/drawing/2014/main" xmlns="" id="{DFDB0C1A-42F4-7F41-9026-8E46DC43BD88}"/>
              </a:ext>
            </a:extLst>
          </p:cNvPr>
          <p:cNvSpPr>
            <a:spLocks noGrp="1"/>
          </p:cNvSpPr>
          <p:nvPr>
            <p:ph type="title"/>
          </p:nvPr>
        </p:nvSpPr>
        <p:spPr/>
        <p:txBody>
          <a:bodyPr/>
          <a:lstStyle/>
          <a:p>
            <a:r>
              <a:rPr lang="en-GB"/>
              <a:t>DISCLAIMER</a:t>
            </a:r>
            <a:br>
              <a:rPr lang="en-GB"/>
            </a:br>
            <a:endParaRPr lang="en-US" dirty="0"/>
          </a:p>
        </p:txBody>
      </p:sp>
      <p:sp>
        <p:nvSpPr>
          <p:cNvPr id="2" name="Slide Number Placeholder 1"/>
          <p:cNvSpPr>
            <a:spLocks noGrp="1"/>
          </p:cNvSpPr>
          <p:nvPr>
            <p:ph type="sldNum" sz="quarter" idx="4"/>
          </p:nvPr>
        </p:nvSpPr>
        <p:spPr/>
        <p:txBody>
          <a:bodyPr/>
          <a:lstStyle/>
          <a:p>
            <a:fld id="{FCE43C0F-8A7B-3A4B-9DB5-B3472E36E833}" type="slidenum">
              <a:rPr lang="en-GB" noProof="0" smtClean="0"/>
              <a:pPr/>
              <a:t>3</a:t>
            </a:fld>
            <a:endParaRPr lang="en-GB" noProof="0" dirty="0"/>
          </a:p>
        </p:txBody>
      </p:sp>
    </p:spTree>
    <p:extLst>
      <p:ext uri="{BB962C8B-B14F-4D97-AF65-F5344CB8AC3E}">
        <p14:creationId xmlns:p14="http://schemas.microsoft.com/office/powerpoint/2010/main" val="234478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7AD8E0EC-8BEE-9C4E-B7ED-C3EA4685479C}"/>
              </a:ext>
            </a:extLst>
          </p:cNvPr>
          <p:cNvSpPr>
            <a:spLocks noGrp="1"/>
          </p:cNvSpPr>
          <p:nvPr>
            <p:ph sz="quarter" idx="16"/>
          </p:nvPr>
        </p:nvSpPr>
        <p:spPr/>
        <p:txBody>
          <a:bodyPr/>
          <a:lstStyle/>
          <a:p>
            <a:pPr marL="0" indent="0">
              <a:buNone/>
            </a:pPr>
            <a:r>
              <a:rPr lang="en-US" b="1" dirty="0">
                <a:solidFill>
                  <a:schemeClr val="accent1"/>
                </a:solidFill>
              </a:rPr>
              <a:t>KEYNOTE-059</a:t>
            </a:r>
            <a:r>
              <a:rPr lang="en-US" b="1" baseline="30000" dirty="0">
                <a:solidFill>
                  <a:schemeClr val="accent1"/>
                </a:solidFill>
              </a:rPr>
              <a:t>1,2</a:t>
            </a:r>
            <a:r>
              <a:rPr lang="en-US" b="1" dirty="0">
                <a:solidFill>
                  <a:schemeClr val="accent1"/>
                </a:solidFill>
              </a:rPr>
              <a:t>: (NCT02335411)</a:t>
            </a:r>
          </a:p>
          <a:p>
            <a:r>
              <a:rPr lang="en-US" dirty="0"/>
              <a:t>Phase II, 3 single-arm cohorts </a:t>
            </a:r>
          </a:p>
          <a:p>
            <a:r>
              <a:rPr lang="en-US" dirty="0"/>
              <a:t>Cohort 1 – Nth-line therapy with pembrolizumab 200 mg q3w 												</a:t>
            </a:r>
          </a:p>
          <a:p>
            <a:r>
              <a:rPr lang="en-US" dirty="0"/>
              <a:t>N=259 patients													</a:t>
            </a:r>
          </a:p>
          <a:p>
            <a:r>
              <a:rPr lang="en-US" dirty="0"/>
              <a:t>PD-L1+ /- </a:t>
            </a:r>
          </a:p>
          <a:p>
            <a:r>
              <a:rPr lang="en-US" dirty="0"/>
              <a:t>Primary end point ORR and safety</a:t>
            </a:r>
          </a:p>
        </p:txBody>
      </p:sp>
      <p:sp>
        <p:nvSpPr>
          <p:cNvPr id="13" name="Content Placeholder 12">
            <a:extLst>
              <a:ext uri="{FF2B5EF4-FFF2-40B4-BE49-F238E27FC236}">
                <a16:creationId xmlns:a16="http://schemas.microsoft.com/office/drawing/2014/main" xmlns="" id="{E86229BC-941A-CC47-87F4-47F989E920A3}"/>
              </a:ext>
            </a:extLst>
          </p:cNvPr>
          <p:cNvSpPr>
            <a:spLocks noGrp="1"/>
          </p:cNvSpPr>
          <p:nvPr>
            <p:ph sz="quarter" idx="17"/>
          </p:nvPr>
        </p:nvSpPr>
        <p:spPr/>
        <p:txBody>
          <a:bodyPr/>
          <a:lstStyle/>
          <a:p>
            <a:pPr marL="0" indent="0">
              <a:buNone/>
            </a:pPr>
            <a:r>
              <a:rPr lang="en-US" b="1" dirty="0">
                <a:solidFill>
                  <a:schemeClr val="accent1"/>
                </a:solidFill>
              </a:rPr>
              <a:t>ATTRACTION-2</a:t>
            </a:r>
            <a:r>
              <a:rPr lang="en-US" b="1" baseline="30000" dirty="0">
                <a:solidFill>
                  <a:schemeClr val="accent1"/>
                </a:solidFill>
              </a:rPr>
              <a:t>3</a:t>
            </a:r>
            <a:r>
              <a:rPr lang="en-US" b="1" dirty="0">
                <a:solidFill>
                  <a:schemeClr val="accent1"/>
                </a:solidFill>
              </a:rPr>
              <a:t>: (NCT02267343)</a:t>
            </a:r>
          </a:p>
          <a:p>
            <a:r>
              <a:rPr lang="en-US" dirty="0"/>
              <a:t>Phase III, Asian study</a:t>
            </a:r>
          </a:p>
          <a:p>
            <a:r>
              <a:rPr lang="en-US" dirty="0"/>
              <a:t>Patients with advanced gastric or gastro-</a:t>
            </a:r>
            <a:r>
              <a:rPr lang="en-US" dirty="0" err="1"/>
              <a:t>oeasophageal</a:t>
            </a:r>
            <a:r>
              <a:rPr lang="en-US" dirty="0"/>
              <a:t> junction cancer with at least 2 prior therapies</a:t>
            </a:r>
          </a:p>
          <a:p>
            <a:r>
              <a:rPr lang="en-US" dirty="0"/>
              <a:t>Patients randomized between nivolumab 3 mg/kg q2w (n=330) and placebo (n=163)</a:t>
            </a:r>
          </a:p>
          <a:p>
            <a:r>
              <a:rPr lang="en-US" dirty="0"/>
              <a:t>PD-L1 agnostic</a:t>
            </a:r>
          </a:p>
          <a:p>
            <a:r>
              <a:rPr lang="en-US" dirty="0"/>
              <a:t>Primary endpoint OS</a:t>
            </a:r>
          </a:p>
          <a:p>
            <a:endParaRPr lang="en-US" dirty="0"/>
          </a:p>
          <a:p>
            <a:endParaRPr lang="en-US" dirty="0"/>
          </a:p>
        </p:txBody>
      </p:sp>
      <p:sp>
        <p:nvSpPr>
          <p:cNvPr id="2" name="Title 1">
            <a:extLst>
              <a:ext uri="{FF2B5EF4-FFF2-40B4-BE49-F238E27FC236}">
                <a16:creationId xmlns:a16="http://schemas.microsoft.com/office/drawing/2014/main" xmlns="" id="{D7689996-19D0-F847-8407-0D037B21CFD3}"/>
              </a:ext>
            </a:extLst>
          </p:cNvPr>
          <p:cNvSpPr>
            <a:spLocks noGrp="1"/>
          </p:cNvSpPr>
          <p:nvPr>
            <p:ph type="title"/>
          </p:nvPr>
        </p:nvSpPr>
        <p:spPr/>
        <p:txBody>
          <a:bodyPr/>
          <a:lstStyle/>
          <a:p>
            <a:r>
              <a:rPr lang="en-US" dirty="0"/>
              <a:t>Checkpoint inhibitors in the 3</a:t>
            </a:r>
            <a:r>
              <a:rPr lang="en-US" baseline="30000" dirty="0"/>
              <a:t>rd</a:t>
            </a:r>
            <a:r>
              <a:rPr lang="en-US" dirty="0"/>
              <a:t>-line </a:t>
            </a:r>
            <a:r>
              <a:rPr lang="en-GB" dirty="0"/>
              <a:t>setting</a:t>
            </a:r>
            <a:endParaRPr lang="en-US" dirty="0"/>
          </a:p>
        </p:txBody>
      </p:sp>
      <p:sp>
        <p:nvSpPr>
          <p:cNvPr id="3" name="Slide Number Placeholder 2">
            <a:extLst>
              <a:ext uri="{FF2B5EF4-FFF2-40B4-BE49-F238E27FC236}">
                <a16:creationId xmlns:a16="http://schemas.microsoft.com/office/drawing/2014/main" xmlns="" id="{023EED94-9593-8C45-89F4-7A855A325B81}"/>
              </a:ext>
            </a:extLst>
          </p:cNvPr>
          <p:cNvSpPr>
            <a:spLocks noGrp="1"/>
          </p:cNvSpPr>
          <p:nvPr>
            <p:ph type="sldNum" sz="quarter" idx="4"/>
          </p:nvPr>
        </p:nvSpPr>
        <p:spPr/>
        <p:txBody>
          <a:bodyPr/>
          <a:lstStyle/>
          <a:p>
            <a:fld id="{80AA4C0D-AAF2-493D-BF69-ACFFA2C36973}" type="slidenum">
              <a:rPr lang="en-US" smtClean="0"/>
              <a:pPr/>
              <a:t>4</a:t>
            </a:fld>
            <a:endParaRPr lang="en-US"/>
          </a:p>
        </p:txBody>
      </p:sp>
      <p:sp>
        <p:nvSpPr>
          <p:cNvPr id="4" name="Content Placeholder 3">
            <a:extLst>
              <a:ext uri="{FF2B5EF4-FFF2-40B4-BE49-F238E27FC236}">
                <a16:creationId xmlns:a16="http://schemas.microsoft.com/office/drawing/2014/main" xmlns="" id="{FB6F7B62-3BF4-9542-AD1F-F58F4369EB2A}"/>
              </a:ext>
            </a:extLst>
          </p:cNvPr>
          <p:cNvSpPr>
            <a:spLocks noGrp="1"/>
          </p:cNvSpPr>
          <p:nvPr>
            <p:ph sz="quarter" idx="13"/>
          </p:nvPr>
        </p:nvSpPr>
        <p:spPr/>
        <p:txBody>
          <a:bodyPr/>
          <a:lstStyle/>
          <a:p>
            <a:r>
              <a:rPr lang="en-US" dirty="0"/>
              <a:t>Nth-line, 3</a:t>
            </a:r>
            <a:r>
              <a:rPr lang="en-US" baseline="30000" dirty="0"/>
              <a:t>rd</a:t>
            </a:r>
            <a:r>
              <a:rPr lang="en-US" dirty="0"/>
              <a:t>-line or beyond; ORR, objective response rate; OS, overall survival; PD-L1, </a:t>
            </a:r>
            <a:r>
              <a:rPr lang="en-GB" dirty="0"/>
              <a:t>programmed death ligand 1; q2w, every 2 weeks; </a:t>
            </a:r>
            <a:r>
              <a:rPr lang="en-US" dirty="0"/>
              <a:t>q3w, every 3 weeks.</a:t>
            </a:r>
          </a:p>
          <a:p>
            <a:r>
              <a:rPr lang="en-US" dirty="0"/>
              <a:t>1. Fuchs CS, et al. JAMA </a:t>
            </a:r>
            <a:r>
              <a:rPr lang="en-US" dirty="0" err="1"/>
              <a:t>Oncol</a:t>
            </a:r>
            <a:r>
              <a:rPr lang="en-US" dirty="0"/>
              <a:t>. 2018;4(5):e180013; 2. </a:t>
            </a:r>
            <a:r>
              <a:rPr lang="en-US" dirty="0" err="1"/>
              <a:t>Wainberg</a:t>
            </a:r>
            <a:r>
              <a:rPr lang="en-US" dirty="0"/>
              <a:t> ZA, et al. 2019 ASCO Annual Meeting abstract 4009; </a:t>
            </a:r>
            <a:br>
              <a:rPr lang="en-US" dirty="0"/>
            </a:br>
            <a:r>
              <a:rPr lang="en-US" dirty="0"/>
              <a:t>3. Kang Y-K, et al. Lancet. 2017;390(10111):2461-71.</a:t>
            </a:r>
          </a:p>
        </p:txBody>
      </p:sp>
    </p:spTree>
    <p:extLst>
      <p:ext uri="{BB962C8B-B14F-4D97-AF65-F5344CB8AC3E}">
        <p14:creationId xmlns:p14="http://schemas.microsoft.com/office/powerpoint/2010/main" val="35600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C63FE766-38A5-49CA-A1C8-DE82C3C5CAEB}"/>
              </a:ext>
            </a:extLst>
          </p:cNvPr>
          <p:cNvGraphicFramePr>
            <a:graphicFrameLocks noGrp="1"/>
          </p:cNvGraphicFramePr>
          <p:nvPr>
            <p:ph sz="quarter" idx="12"/>
            <p:extLst>
              <p:ext uri="{D42A27DB-BD31-4B8C-83A1-F6EECF244321}">
                <p14:modId xmlns:p14="http://schemas.microsoft.com/office/powerpoint/2010/main" val="3800356565"/>
              </p:ext>
            </p:extLst>
          </p:nvPr>
        </p:nvGraphicFramePr>
        <p:xfrm>
          <a:off x="465138" y="1425575"/>
          <a:ext cx="8221545" cy="4480560"/>
        </p:xfrm>
        <a:graphic>
          <a:graphicData uri="http://schemas.openxmlformats.org/drawingml/2006/table">
            <a:tbl>
              <a:tblPr firstRow="1" bandRow="1">
                <a:tableStyleId>{5C22544A-7EE6-4342-B048-85BDC9FD1C3A}</a:tableStyleId>
              </a:tblPr>
              <a:tblGrid>
                <a:gridCol w="1818948">
                  <a:extLst>
                    <a:ext uri="{9D8B030D-6E8A-4147-A177-3AD203B41FA5}">
                      <a16:colId xmlns:a16="http://schemas.microsoft.com/office/drawing/2014/main" xmlns="" val="3174648724"/>
                    </a:ext>
                  </a:extLst>
                </a:gridCol>
                <a:gridCol w="1809853">
                  <a:extLst>
                    <a:ext uri="{9D8B030D-6E8A-4147-A177-3AD203B41FA5}">
                      <a16:colId xmlns:a16="http://schemas.microsoft.com/office/drawing/2014/main" xmlns="" val="620041851"/>
                    </a:ext>
                  </a:extLst>
                </a:gridCol>
                <a:gridCol w="150869">
                  <a:extLst>
                    <a:ext uri="{9D8B030D-6E8A-4147-A177-3AD203B41FA5}">
                      <a16:colId xmlns:a16="http://schemas.microsoft.com/office/drawing/2014/main" xmlns="" val="229724622"/>
                    </a:ext>
                  </a:extLst>
                </a:gridCol>
                <a:gridCol w="1835573">
                  <a:extLst>
                    <a:ext uri="{9D8B030D-6E8A-4147-A177-3AD203B41FA5}">
                      <a16:colId xmlns:a16="http://schemas.microsoft.com/office/drawing/2014/main" xmlns="" val="3028117149"/>
                    </a:ext>
                  </a:extLst>
                </a:gridCol>
                <a:gridCol w="2606302">
                  <a:extLst>
                    <a:ext uri="{9D8B030D-6E8A-4147-A177-3AD203B41FA5}">
                      <a16:colId xmlns:a16="http://schemas.microsoft.com/office/drawing/2014/main" xmlns="" val="1166432361"/>
                    </a:ext>
                  </a:extLst>
                </a:gridCol>
              </a:tblGrid>
              <a:tr h="525780">
                <a:tc>
                  <a:txBody>
                    <a:bodyPr/>
                    <a:lstStyle/>
                    <a:p>
                      <a:endParaRPr lang="en-US" sz="1600" dirty="0"/>
                    </a:p>
                  </a:txBody>
                  <a:tcPr marL="66215" marR="66215" marT="34290" marB="34290"/>
                </a:tc>
                <a:tc gridSpan="3">
                  <a:txBody>
                    <a:bodyPr/>
                    <a:lstStyle/>
                    <a:p>
                      <a:pPr algn="ctr"/>
                      <a:r>
                        <a:rPr lang="en-US" sz="1600" dirty="0"/>
                        <a:t>KEYNOTE-059</a:t>
                      </a:r>
                      <a:r>
                        <a:rPr lang="en-US" sz="1600" baseline="30000" dirty="0"/>
                        <a:t>1,2</a:t>
                      </a:r>
                      <a:r>
                        <a:rPr lang="en-US" sz="1600" dirty="0"/>
                        <a:t> </a:t>
                      </a:r>
                    </a:p>
                    <a:p>
                      <a:pPr algn="ctr"/>
                      <a:r>
                        <a:rPr lang="en-US" sz="1600" dirty="0"/>
                        <a:t>(Pembrolizumab 200 mg q3w)</a:t>
                      </a:r>
                    </a:p>
                  </a:txBody>
                  <a:tcPr marL="66215" marR="66215" marT="34290" marB="34290"/>
                </a:tc>
                <a:tc hMerge="1">
                  <a:txBody>
                    <a:bodyPr/>
                    <a:lstStyle/>
                    <a:p>
                      <a:endParaRPr lang="en-US"/>
                    </a:p>
                  </a:txBody>
                  <a:tcPr/>
                </a:tc>
                <a:tc hMerge="1">
                  <a:txBody>
                    <a:bodyPr/>
                    <a:lstStyle/>
                    <a:p>
                      <a:endParaRPr lang="en-US" dirty="0"/>
                    </a:p>
                  </a:txBody>
                  <a:tcPr/>
                </a:tc>
                <a:tc>
                  <a:txBody>
                    <a:bodyPr/>
                    <a:lstStyle/>
                    <a:p>
                      <a:pPr algn="ctr"/>
                      <a:r>
                        <a:rPr lang="en-US" sz="1600" dirty="0"/>
                        <a:t>ATTRACTION-2</a:t>
                      </a:r>
                      <a:r>
                        <a:rPr lang="en-US" sz="1600" baseline="30000" dirty="0"/>
                        <a:t>3</a:t>
                      </a:r>
                      <a:r>
                        <a:rPr lang="en-US" sz="1600" dirty="0"/>
                        <a:t> </a:t>
                      </a:r>
                    </a:p>
                    <a:p>
                      <a:pPr algn="ctr"/>
                      <a:r>
                        <a:rPr lang="en-US" sz="1600" dirty="0"/>
                        <a:t>(</a:t>
                      </a:r>
                      <a:r>
                        <a:rPr lang="en-US" sz="1600" dirty="0" err="1"/>
                        <a:t>Nivolumab</a:t>
                      </a:r>
                      <a:r>
                        <a:rPr lang="en-US" sz="1600" dirty="0"/>
                        <a:t> </a:t>
                      </a:r>
                      <a:r>
                        <a:rPr lang="en-US" sz="1600" dirty="0">
                          <a:solidFill>
                            <a:schemeClr val="bg1"/>
                          </a:solidFill>
                        </a:rPr>
                        <a:t>3 mg/kg </a:t>
                      </a:r>
                      <a:r>
                        <a:rPr lang="en-US" sz="1600" dirty="0"/>
                        <a:t>q2w)</a:t>
                      </a:r>
                    </a:p>
                  </a:txBody>
                  <a:tcPr marL="66215" marR="66215" marT="34290" marB="34290"/>
                </a:tc>
                <a:extLst>
                  <a:ext uri="{0D108BD9-81ED-4DB2-BD59-A6C34878D82A}">
                    <a16:rowId xmlns:a16="http://schemas.microsoft.com/office/drawing/2014/main" xmlns="" val="3595094506"/>
                  </a:ext>
                </a:extLst>
              </a:tr>
              <a:tr h="278130">
                <a:tc>
                  <a:txBody>
                    <a:bodyPr/>
                    <a:lstStyle/>
                    <a:p>
                      <a:endParaRPr lang="en-US" sz="1600" dirty="0"/>
                    </a:p>
                  </a:txBody>
                  <a:tcPr marL="66215" marR="66215" marT="34290" marB="34290"/>
                </a:tc>
                <a:tc>
                  <a:txBody>
                    <a:bodyPr/>
                    <a:lstStyle/>
                    <a:p>
                      <a:pPr algn="ctr"/>
                      <a:r>
                        <a:rPr lang="en-US" sz="1600" b="1" dirty="0">
                          <a:solidFill>
                            <a:schemeClr val="tx1"/>
                          </a:solidFill>
                        </a:rPr>
                        <a:t>PD-L1</a:t>
                      </a:r>
                      <a:r>
                        <a:rPr lang="en-US" sz="1600" b="1" baseline="0" dirty="0">
                          <a:solidFill>
                            <a:schemeClr val="tx1"/>
                          </a:solidFill>
                        </a:rPr>
                        <a:t>+ CPS &gt;1 (N=148)</a:t>
                      </a:r>
                      <a:endParaRPr lang="en-US" sz="1600" b="1" dirty="0">
                        <a:solidFill>
                          <a:schemeClr val="tx1"/>
                        </a:solidFill>
                      </a:endParaRPr>
                    </a:p>
                  </a:txBody>
                  <a:tcPr marL="66215" marR="66215" marT="34290" marB="34290"/>
                </a:tc>
                <a:tc gridSpan="2">
                  <a:txBody>
                    <a:bodyPr/>
                    <a:lstStyle/>
                    <a:p>
                      <a:pPr algn="ctr"/>
                      <a:r>
                        <a:rPr lang="en-US" sz="1600" b="1" dirty="0">
                          <a:solidFill>
                            <a:schemeClr val="tx1"/>
                          </a:solidFill>
                        </a:rPr>
                        <a:t>PD-L1- (N=109)</a:t>
                      </a:r>
                    </a:p>
                  </a:txBody>
                  <a:tcPr marL="66215" marR="66215" marT="34290" marB="34290"/>
                </a:tc>
                <a:tc hMerge="1">
                  <a:txBody>
                    <a:bodyPr/>
                    <a:lstStyle/>
                    <a:p>
                      <a:pPr algn="ctr"/>
                      <a:r>
                        <a:rPr lang="en-US"/>
                        <a:t>PD-L1- </a:t>
                      </a:r>
                    </a:p>
                    <a:p>
                      <a:pPr algn="ctr"/>
                      <a:r>
                        <a:rPr lang="en-US"/>
                        <a:t>(N=100)</a:t>
                      </a:r>
                      <a:endParaRPr lang="en-US" dirty="0"/>
                    </a:p>
                  </a:txBody>
                  <a:tcPr/>
                </a:tc>
                <a:tc>
                  <a:txBody>
                    <a:bodyPr/>
                    <a:lstStyle/>
                    <a:p>
                      <a:pPr algn="ctr"/>
                      <a:r>
                        <a:rPr lang="en-US" sz="1600" b="1" dirty="0">
                          <a:solidFill>
                            <a:schemeClr val="tx1"/>
                          </a:solidFill>
                        </a:rPr>
                        <a:t>PD-L1</a:t>
                      </a:r>
                      <a:r>
                        <a:rPr lang="en-US" sz="1600" b="1" baseline="0" dirty="0">
                          <a:solidFill>
                            <a:schemeClr val="tx1"/>
                          </a:solidFill>
                        </a:rPr>
                        <a:t> agnostic</a:t>
                      </a:r>
                    </a:p>
                    <a:p>
                      <a:pPr algn="ctr"/>
                      <a:r>
                        <a:rPr lang="en-US" sz="1600" b="1" baseline="0" dirty="0">
                          <a:solidFill>
                            <a:schemeClr val="tx1"/>
                          </a:solidFill>
                        </a:rPr>
                        <a:t>(N=268)</a:t>
                      </a:r>
                      <a:endParaRPr lang="en-US" sz="1600" b="1" dirty="0">
                        <a:solidFill>
                          <a:schemeClr val="tx1"/>
                        </a:solidFill>
                      </a:endParaRPr>
                    </a:p>
                  </a:txBody>
                  <a:tcPr marL="66215" marR="66215" marT="34290" marB="34290"/>
                </a:tc>
                <a:extLst>
                  <a:ext uri="{0D108BD9-81ED-4DB2-BD59-A6C34878D82A}">
                    <a16:rowId xmlns:a16="http://schemas.microsoft.com/office/drawing/2014/main" xmlns="" val="2778079145"/>
                  </a:ext>
                </a:extLst>
              </a:tr>
              <a:tr h="297180">
                <a:tc>
                  <a:txBody>
                    <a:bodyPr/>
                    <a:lstStyle/>
                    <a:p>
                      <a:r>
                        <a:rPr lang="en-US" sz="1600" b="1" dirty="0"/>
                        <a:t>Objective</a:t>
                      </a:r>
                      <a:r>
                        <a:rPr lang="en-US" sz="1600" b="1" baseline="0" dirty="0"/>
                        <a:t> response</a:t>
                      </a:r>
                      <a:endParaRPr lang="en-US" sz="1600" b="1" dirty="0"/>
                    </a:p>
                  </a:txBody>
                  <a:tcPr marL="66215" marR="66215" marT="34290" marB="34290"/>
                </a:tc>
                <a:tc>
                  <a:txBody>
                    <a:bodyPr/>
                    <a:lstStyle/>
                    <a:p>
                      <a:pPr algn="ctr"/>
                      <a:r>
                        <a:rPr lang="en-US" sz="1600" b="1" dirty="0">
                          <a:solidFill>
                            <a:schemeClr val="tx1"/>
                          </a:solidFill>
                        </a:rPr>
                        <a:t>15.5%</a:t>
                      </a:r>
                    </a:p>
                  </a:txBody>
                  <a:tcPr marL="66215" marR="66215" marT="34290" marB="34290"/>
                </a:tc>
                <a:tc gridSpan="2">
                  <a:txBody>
                    <a:bodyPr/>
                    <a:lstStyle/>
                    <a:p>
                      <a:pPr algn="ctr"/>
                      <a:r>
                        <a:rPr lang="en-US" sz="1600" b="1" dirty="0">
                          <a:solidFill>
                            <a:schemeClr val="tx1"/>
                          </a:solidFill>
                        </a:rPr>
                        <a:t>6.4%</a:t>
                      </a:r>
                    </a:p>
                  </a:txBody>
                  <a:tcPr marL="66215" marR="66215" marT="34290" marB="34290"/>
                </a:tc>
                <a:tc hMerge="1">
                  <a:txBody>
                    <a:bodyPr/>
                    <a:lstStyle/>
                    <a:p>
                      <a:pPr algn="ctr"/>
                      <a:r>
                        <a:rPr lang="en-US" b="1"/>
                        <a:t>6.4%</a:t>
                      </a:r>
                      <a:endParaRPr lang="en-US" dirty="0"/>
                    </a:p>
                  </a:txBody>
                  <a:tcPr/>
                </a:tc>
                <a:tc>
                  <a:txBody>
                    <a:bodyPr/>
                    <a:lstStyle/>
                    <a:p>
                      <a:pPr algn="ctr"/>
                      <a:r>
                        <a:rPr lang="en-US" sz="1600" b="1" dirty="0">
                          <a:solidFill>
                            <a:schemeClr val="tx1"/>
                          </a:solidFill>
                        </a:rPr>
                        <a:t>11%</a:t>
                      </a:r>
                    </a:p>
                  </a:txBody>
                  <a:tcPr marL="66215" marR="66215" marT="34290" marB="34290"/>
                </a:tc>
                <a:extLst>
                  <a:ext uri="{0D108BD9-81ED-4DB2-BD59-A6C34878D82A}">
                    <a16:rowId xmlns:a16="http://schemas.microsoft.com/office/drawing/2014/main" xmlns="" val="3461755887"/>
                  </a:ext>
                </a:extLst>
              </a:tr>
              <a:tr h="297180">
                <a:tc>
                  <a:txBody>
                    <a:bodyPr/>
                    <a:lstStyle/>
                    <a:p>
                      <a:r>
                        <a:rPr lang="en-US" sz="1600" dirty="0"/>
                        <a:t>Complete response</a:t>
                      </a:r>
                    </a:p>
                  </a:txBody>
                  <a:tcPr marL="66215" marR="66215" marT="34290" marB="34290"/>
                </a:tc>
                <a:tc>
                  <a:txBody>
                    <a:bodyPr/>
                    <a:lstStyle/>
                    <a:p>
                      <a:pPr algn="ctr"/>
                      <a:r>
                        <a:rPr lang="en-US" sz="1600" dirty="0">
                          <a:solidFill>
                            <a:schemeClr val="tx1"/>
                          </a:solidFill>
                        </a:rPr>
                        <a:t>2.0%</a:t>
                      </a:r>
                    </a:p>
                  </a:txBody>
                  <a:tcPr marL="66215" marR="66215" marT="34290" marB="34290"/>
                </a:tc>
                <a:tc gridSpan="2">
                  <a:txBody>
                    <a:bodyPr/>
                    <a:lstStyle/>
                    <a:p>
                      <a:pPr algn="ctr"/>
                      <a:r>
                        <a:rPr lang="en-US" sz="1600">
                          <a:solidFill>
                            <a:schemeClr val="tx1"/>
                          </a:solidFill>
                        </a:rPr>
                        <a:t>2.8%</a:t>
                      </a:r>
                      <a:endParaRPr lang="en-US" sz="1600" dirty="0">
                        <a:solidFill>
                          <a:schemeClr val="tx1"/>
                        </a:solidFill>
                      </a:endParaRPr>
                    </a:p>
                  </a:txBody>
                  <a:tcPr marL="66215" marR="66215" marT="34290" marB="34290"/>
                </a:tc>
                <a:tc hMerge="1">
                  <a:txBody>
                    <a:bodyPr/>
                    <a:lstStyle/>
                    <a:p>
                      <a:pPr algn="ctr"/>
                      <a:r>
                        <a:rPr lang="en-US"/>
                        <a:t>2.8%</a:t>
                      </a:r>
                      <a:endParaRPr lang="en-US" dirty="0"/>
                    </a:p>
                  </a:txBody>
                  <a:tcPr/>
                </a:tc>
                <a:tc>
                  <a:txBody>
                    <a:bodyPr/>
                    <a:lstStyle/>
                    <a:p>
                      <a:pPr algn="ctr"/>
                      <a:r>
                        <a:rPr lang="en-US" sz="1600" dirty="0">
                          <a:solidFill>
                            <a:schemeClr val="tx1"/>
                          </a:solidFill>
                        </a:rPr>
                        <a:t>0</a:t>
                      </a:r>
                    </a:p>
                  </a:txBody>
                  <a:tcPr marL="66215" marR="66215" marT="34290" marB="34290"/>
                </a:tc>
                <a:extLst>
                  <a:ext uri="{0D108BD9-81ED-4DB2-BD59-A6C34878D82A}">
                    <a16:rowId xmlns:a16="http://schemas.microsoft.com/office/drawing/2014/main" xmlns="" val="1702073770"/>
                  </a:ext>
                </a:extLst>
              </a:tr>
              <a:tr h="297180">
                <a:tc>
                  <a:txBody>
                    <a:bodyPr/>
                    <a:lstStyle/>
                    <a:p>
                      <a:r>
                        <a:rPr lang="en-US" sz="1600" dirty="0"/>
                        <a:t>Partial</a:t>
                      </a:r>
                      <a:r>
                        <a:rPr lang="en-US" sz="1600" baseline="0" dirty="0"/>
                        <a:t> response</a:t>
                      </a:r>
                      <a:endParaRPr lang="en-US" sz="1600" dirty="0"/>
                    </a:p>
                  </a:txBody>
                  <a:tcPr marL="66215" marR="66215" marT="34290" marB="34290"/>
                </a:tc>
                <a:tc>
                  <a:txBody>
                    <a:bodyPr/>
                    <a:lstStyle/>
                    <a:p>
                      <a:pPr algn="ctr"/>
                      <a:r>
                        <a:rPr lang="en-US" sz="1600" dirty="0">
                          <a:solidFill>
                            <a:schemeClr val="tx1"/>
                          </a:solidFill>
                        </a:rPr>
                        <a:t>13.5%</a:t>
                      </a:r>
                    </a:p>
                  </a:txBody>
                  <a:tcPr marL="66215" marR="66215" marT="34290" marB="34290"/>
                </a:tc>
                <a:tc gridSpan="2">
                  <a:txBody>
                    <a:bodyPr/>
                    <a:lstStyle/>
                    <a:p>
                      <a:pPr algn="ctr"/>
                      <a:r>
                        <a:rPr lang="en-US" sz="1600" dirty="0">
                          <a:solidFill>
                            <a:schemeClr val="tx1"/>
                          </a:solidFill>
                        </a:rPr>
                        <a:t>3.7%</a:t>
                      </a:r>
                    </a:p>
                  </a:txBody>
                  <a:tcPr marL="66215" marR="66215" marT="34290" marB="34290"/>
                </a:tc>
                <a:tc hMerge="1">
                  <a:txBody>
                    <a:bodyPr/>
                    <a:lstStyle/>
                    <a:p>
                      <a:pPr algn="ctr"/>
                      <a:r>
                        <a:rPr lang="en-US"/>
                        <a:t>3.7%</a:t>
                      </a:r>
                      <a:endParaRPr lang="en-US" dirty="0"/>
                    </a:p>
                  </a:txBody>
                  <a:tcPr/>
                </a:tc>
                <a:tc>
                  <a:txBody>
                    <a:bodyPr/>
                    <a:lstStyle/>
                    <a:p>
                      <a:pPr algn="ctr"/>
                      <a:r>
                        <a:rPr lang="en-US" sz="1600" dirty="0">
                          <a:solidFill>
                            <a:schemeClr val="tx1"/>
                          </a:solidFill>
                        </a:rPr>
                        <a:t>11%</a:t>
                      </a:r>
                    </a:p>
                  </a:txBody>
                  <a:tcPr marL="66215" marR="66215" marT="34290" marB="34290"/>
                </a:tc>
                <a:extLst>
                  <a:ext uri="{0D108BD9-81ED-4DB2-BD59-A6C34878D82A}">
                    <a16:rowId xmlns:a16="http://schemas.microsoft.com/office/drawing/2014/main" xmlns="" val="2319361678"/>
                  </a:ext>
                </a:extLst>
              </a:tr>
              <a:tr h="297180">
                <a:tc>
                  <a:txBody>
                    <a:bodyPr/>
                    <a:lstStyle/>
                    <a:p>
                      <a:r>
                        <a:rPr lang="en-US" sz="1600" dirty="0"/>
                        <a:t>Stable</a:t>
                      </a:r>
                      <a:r>
                        <a:rPr lang="en-US" sz="1600" baseline="0" dirty="0"/>
                        <a:t> Disease</a:t>
                      </a:r>
                      <a:endParaRPr lang="en-US" sz="1600" dirty="0"/>
                    </a:p>
                  </a:txBody>
                  <a:tcPr marL="66215" marR="66215" marT="34290" marB="34290"/>
                </a:tc>
                <a:tc>
                  <a:txBody>
                    <a:bodyPr/>
                    <a:lstStyle/>
                    <a:p>
                      <a:pPr algn="ctr"/>
                      <a:r>
                        <a:rPr lang="en-US" sz="1600" dirty="0">
                          <a:solidFill>
                            <a:schemeClr val="tx1"/>
                          </a:solidFill>
                        </a:rPr>
                        <a:t>17.6%</a:t>
                      </a:r>
                    </a:p>
                  </a:txBody>
                  <a:tcPr marL="66215" marR="66215" marT="34290" marB="34290"/>
                </a:tc>
                <a:tc gridSpan="2">
                  <a:txBody>
                    <a:bodyPr/>
                    <a:lstStyle/>
                    <a:p>
                      <a:pPr algn="ctr"/>
                      <a:r>
                        <a:rPr lang="en-US" sz="1600" dirty="0">
                          <a:solidFill>
                            <a:schemeClr val="tx1"/>
                          </a:solidFill>
                        </a:rPr>
                        <a:t>14.7%</a:t>
                      </a:r>
                    </a:p>
                  </a:txBody>
                  <a:tcPr marL="66215" marR="66215" marT="34290" marB="34290"/>
                </a:tc>
                <a:tc hMerge="1">
                  <a:txBody>
                    <a:bodyPr/>
                    <a:lstStyle/>
                    <a:p>
                      <a:pPr algn="ctr"/>
                      <a:r>
                        <a:rPr lang="en-US"/>
                        <a:t>14.7%</a:t>
                      </a:r>
                      <a:endParaRPr lang="en-US" dirty="0"/>
                    </a:p>
                  </a:txBody>
                  <a:tcPr/>
                </a:tc>
                <a:tc>
                  <a:txBody>
                    <a:bodyPr/>
                    <a:lstStyle/>
                    <a:p>
                      <a:pPr algn="ctr"/>
                      <a:r>
                        <a:rPr lang="en-US" sz="1600" dirty="0">
                          <a:solidFill>
                            <a:schemeClr val="tx1"/>
                          </a:solidFill>
                        </a:rPr>
                        <a:t>29%</a:t>
                      </a:r>
                    </a:p>
                  </a:txBody>
                  <a:tcPr marL="66215" marR="66215" marT="34290" marB="34290"/>
                </a:tc>
                <a:extLst>
                  <a:ext uri="{0D108BD9-81ED-4DB2-BD59-A6C34878D82A}">
                    <a16:rowId xmlns:a16="http://schemas.microsoft.com/office/drawing/2014/main" xmlns="" val="421992230"/>
                  </a:ext>
                </a:extLst>
              </a:tr>
              <a:tr h="297180">
                <a:tc>
                  <a:txBody>
                    <a:bodyPr/>
                    <a:lstStyle/>
                    <a:p>
                      <a:r>
                        <a:rPr lang="en-US" sz="1600" b="1" dirty="0"/>
                        <a:t>Disease control</a:t>
                      </a:r>
                    </a:p>
                  </a:txBody>
                  <a:tcPr marL="66215" marR="66215" marT="34290" marB="34290"/>
                </a:tc>
                <a:tc>
                  <a:txBody>
                    <a:bodyPr/>
                    <a:lstStyle/>
                    <a:p>
                      <a:pPr algn="ctr"/>
                      <a:r>
                        <a:rPr lang="en-US" sz="1600" b="1" dirty="0">
                          <a:solidFill>
                            <a:schemeClr val="tx1"/>
                          </a:solidFill>
                        </a:rPr>
                        <a:t>33.1%</a:t>
                      </a:r>
                    </a:p>
                  </a:txBody>
                  <a:tcPr marL="66215" marR="66215" marT="34290" marB="34290"/>
                </a:tc>
                <a:tc gridSpan="2">
                  <a:txBody>
                    <a:bodyPr/>
                    <a:lstStyle/>
                    <a:p>
                      <a:pPr algn="ctr"/>
                      <a:r>
                        <a:rPr lang="en-US" sz="1600" b="1" dirty="0">
                          <a:solidFill>
                            <a:schemeClr val="tx1"/>
                          </a:solidFill>
                        </a:rPr>
                        <a:t>19.3%</a:t>
                      </a:r>
                    </a:p>
                  </a:txBody>
                  <a:tcPr marL="66215" marR="66215" marT="34290" marB="34290"/>
                </a:tc>
                <a:tc hMerge="1">
                  <a:txBody>
                    <a:bodyPr/>
                    <a:lstStyle/>
                    <a:p>
                      <a:pPr algn="ctr"/>
                      <a:r>
                        <a:rPr lang="en-US" b="1"/>
                        <a:t>19.3%</a:t>
                      </a:r>
                      <a:endParaRPr lang="en-US" dirty="0"/>
                    </a:p>
                  </a:txBody>
                  <a:tcPr/>
                </a:tc>
                <a:tc>
                  <a:txBody>
                    <a:bodyPr/>
                    <a:lstStyle/>
                    <a:p>
                      <a:pPr algn="ctr"/>
                      <a:r>
                        <a:rPr lang="en-US" sz="1600" b="1" dirty="0">
                          <a:solidFill>
                            <a:schemeClr val="tx1"/>
                          </a:solidFill>
                        </a:rPr>
                        <a:t>40%</a:t>
                      </a:r>
                    </a:p>
                  </a:txBody>
                  <a:tcPr marL="66215" marR="66215" marT="34290" marB="34290"/>
                </a:tc>
                <a:extLst>
                  <a:ext uri="{0D108BD9-81ED-4DB2-BD59-A6C34878D82A}">
                    <a16:rowId xmlns:a16="http://schemas.microsoft.com/office/drawing/2014/main" xmlns="" val="3631453233"/>
                  </a:ext>
                </a:extLst>
              </a:tr>
              <a:tr h="297180">
                <a:tc>
                  <a:txBody>
                    <a:bodyPr/>
                    <a:lstStyle/>
                    <a:p>
                      <a:r>
                        <a:rPr lang="en-US" sz="1600" dirty="0"/>
                        <a:t>Duration</a:t>
                      </a:r>
                      <a:r>
                        <a:rPr lang="en-US" sz="1600" baseline="0" dirty="0"/>
                        <a:t> of </a:t>
                      </a:r>
                      <a:r>
                        <a:rPr lang="en-US" sz="1600" kern="1200" dirty="0">
                          <a:solidFill>
                            <a:schemeClr val="dk1"/>
                          </a:solidFill>
                          <a:latin typeface="+mn-lt"/>
                          <a:ea typeface="+mn-ea"/>
                          <a:cs typeface="+mn-cs"/>
                        </a:rPr>
                        <a:t>response, median</a:t>
                      </a:r>
                    </a:p>
                  </a:txBody>
                  <a:tcPr marL="66215" marR="66215" marT="34290" marB="34290"/>
                </a:tc>
                <a:tc>
                  <a:txBody>
                    <a:bodyPr/>
                    <a:lstStyle/>
                    <a:p>
                      <a:pPr algn="ctr"/>
                      <a:r>
                        <a:rPr lang="en-US" sz="1600" dirty="0">
                          <a:solidFill>
                            <a:schemeClr val="tx1"/>
                          </a:solidFill>
                        </a:rPr>
                        <a:t>16.3 </a:t>
                      </a:r>
                      <a:r>
                        <a:rPr lang="en-US" sz="1600" dirty="0" err="1">
                          <a:solidFill>
                            <a:schemeClr val="tx1"/>
                          </a:solidFill>
                        </a:rPr>
                        <a:t>mo</a:t>
                      </a:r>
                      <a:endParaRPr lang="en-US" sz="1600" dirty="0">
                        <a:solidFill>
                          <a:schemeClr val="tx1"/>
                        </a:solidFill>
                      </a:endParaRPr>
                    </a:p>
                  </a:txBody>
                  <a:tcPr marL="66215" marR="66215" marT="34290" marB="34290"/>
                </a:tc>
                <a:tc gridSpan="2">
                  <a:txBody>
                    <a:bodyPr/>
                    <a:lstStyle/>
                    <a:p>
                      <a:pPr algn="ctr"/>
                      <a:r>
                        <a:rPr lang="en-US" sz="1600" dirty="0">
                          <a:solidFill>
                            <a:schemeClr val="tx1"/>
                          </a:solidFill>
                        </a:rPr>
                        <a:t>6.9 </a:t>
                      </a:r>
                      <a:r>
                        <a:rPr lang="en-US" sz="1600" dirty="0" err="1">
                          <a:solidFill>
                            <a:schemeClr val="tx1"/>
                          </a:solidFill>
                        </a:rPr>
                        <a:t>mo</a:t>
                      </a:r>
                      <a:endParaRPr lang="en-US" sz="1600" dirty="0">
                        <a:solidFill>
                          <a:schemeClr val="tx1"/>
                        </a:solidFill>
                      </a:endParaRPr>
                    </a:p>
                  </a:txBody>
                  <a:tcPr marL="66215" marR="66215" marT="34290" marB="34290"/>
                </a:tc>
                <a:tc hMerge="1">
                  <a:txBody>
                    <a:bodyPr/>
                    <a:lstStyle/>
                    <a:p>
                      <a:pPr algn="ctr"/>
                      <a:r>
                        <a:rPr lang="en-US" dirty="0"/>
                        <a:t>6.0 </a:t>
                      </a:r>
                      <a:r>
                        <a:rPr lang="en-US" dirty="0" err="1"/>
                        <a:t>mo</a:t>
                      </a:r>
                      <a:endParaRPr lang="en-US" dirty="0"/>
                    </a:p>
                  </a:txBody>
                  <a:tcPr/>
                </a:tc>
                <a:tc>
                  <a:txBody>
                    <a:bodyPr/>
                    <a:lstStyle/>
                    <a:p>
                      <a:pPr algn="ctr"/>
                      <a:r>
                        <a:rPr lang="en-US" sz="1600" dirty="0">
                          <a:solidFill>
                            <a:schemeClr val="tx1"/>
                          </a:solidFill>
                        </a:rPr>
                        <a:t>9.53 </a:t>
                      </a:r>
                      <a:r>
                        <a:rPr lang="en-US" sz="1600" dirty="0" err="1">
                          <a:solidFill>
                            <a:schemeClr val="tx1"/>
                          </a:solidFill>
                        </a:rPr>
                        <a:t>mo</a:t>
                      </a:r>
                      <a:endParaRPr lang="en-US" sz="1600" dirty="0">
                        <a:solidFill>
                          <a:schemeClr val="tx1"/>
                        </a:solidFill>
                      </a:endParaRPr>
                    </a:p>
                  </a:txBody>
                  <a:tcPr marL="66215" marR="66215" marT="34290" marB="34290"/>
                </a:tc>
                <a:extLst>
                  <a:ext uri="{0D108BD9-81ED-4DB2-BD59-A6C34878D82A}">
                    <a16:rowId xmlns:a16="http://schemas.microsoft.com/office/drawing/2014/main" xmlns="" val="2020233348"/>
                  </a:ext>
                </a:extLst>
              </a:tr>
              <a:tr h="297180">
                <a:tc>
                  <a:txBody>
                    <a:bodyPr/>
                    <a:lstStyle/>
                    <a:p>
                      <a:r>
                        <a:rPr lang="en-US" sz="1600" b="1" dirty="0"/>
                        <a:t>Median PFS</a:t>
                      </a:r>
                    </a:p>
                  </a:txBody>
                  <a:tcPr marL="66215" marR="66215" marT="34290" marB="34290"/>
                </a:tc>
                <a:tc gridSpan="3">
                  <a:txBody>
                    <a:bodyPr/>
                    <a:lstStyle/>
                    <a:p>
                      <a:pPr algn="ctr"/>
                      <a:r>
                        <a:rPr lang="en-US" sz="1600" b="1" dirty="0">
                          <a:solidFill>
                            <a:schemeClr val="tx1"/>
                          </a:solidFill>
                        </a:rPr>
                        <a:t>2.0 months</a:t>
                      </a:r>
                    </a:p>
                  </a:txBody>
                  <a:tcPr marL="66215" marR="66215" marT="34290" marB="34290"/>
                </a:tc>
                <a:tc hMerge="1">
                  <a:txBody>
                    <a:bodyPr/>
                    <a:lstStyle/>
                    <a:p>
                      <a:endParaRPr lang="en-US"/>
                    </a:p>
                  </a:txBody>
                  <a:tcPr/>
                </a:tc>
                <a:tc hMerge="1">
                  <a:txBody>
                    <a:bodyPr/>
                    <a:lstStyle/>
                    <a:p>
                      <a:pPr algn="ctr"/>
                      <a:endParaRPr lang="en-US" dirty="0"/>
                    </a:p>
                  </a:txBody>
                  <a:tcPr/>
                </a:tc>
                <a:tc>
                  <a:txBody>
                    <a:bodyPr/>
                    <a:lstStyle/>
                    <a:p>
                      <a:pPr algn="ctr"/>
                      <a:r>
                        <a:rPr lang="en-US" sz="1600" b="1" dirty="0">
                          <a:solidFill>
                            <a:schemeClr val="tx1"/>
                          </a:solidFill>
                        </a:rPr>
                        <a:t>1.61 months</a:t>
                      </a:r>
                    </a:p>
                  </a:txBody>
                  <a:tcPr marL="66215" marR="66215" marT="34290" marB="34290"/>
                </a:tc>
                <a:extLst>
                  <a:ext uri="{0D108BD9-81ED-4DB2-BD59-A6C34878D82A}">
                    <a16:rowId xmlns:a16="http://schemas.microsoft.com/office/drawing/2014/main" xmlns="" val="2331212688"/>
                  </a:ext>
                </a:extLst>
              </a:tr>
              <a:tr h="297180">
                <a:tc>
                  <a:txBody>
                    <a:bodyPr/>
                    <a:lstStyle/>
                    <a:p>
                      <a:r>
                        <a:rPr lang="en-US" sz="1600" b="1" dirty="0"/>
                        <a:t>Median OS</a:t>
                      </a:r>
                    </a:p>
                  </a:txBody>
                  <a:tcPr marL="66215" marR="66215" marT="34290" marB="34290"/>
                </a:tc>
                <a:tc gridSpan="3">
                  <a:txBody>
                    <a:bodyPr/>
                    <a:lstStyle/>
                    <a:p>
                      <a:pPr algn="ctr"/>
                      <a:r>
                        <a:rPr lang="en-US" sz="1600" b="1" dirty="0">
                          <a:solidFill>
                            <a:schemeClr val="tx1"/>
                          </a:solidFill>
                        </a:rPr>
                        <a:t>5.6 months</a:t>
                      </a:r>
                    </a:p>
                  </a:txBody>
                  <a:tcPr marL="66215" marR="66215" marT="34290" marB="34290"/>
                </a:tc>
                <a:tc hMerge="1">
                  <a:txBody>
                    <a:bodyPr/>
                    <a:lstStyle/>
                    <a:p>
                      <a:endParaRPr lang="en-US"/>
                    </a:p>
                  </a:txBody>
                  <a:tcPr/>
                </a:tc>
                <a:tc hMerge="1">
                  <a:txBody>
                    <a:bodyPr/>
                    <a:lstStyle/>
                    <a:p>
                      <a:pPr algn="ctr"/>
                      <a:endParaRPr lang="en-US" dirty="0"/>
                    </a:p>
                  </a:txBody>
                  <a:tcPr/>
                </a:tc>
                <a:tc>
                  <a:txBody>
                    <a:bodyPr/>
                    <a:lstStyle/>
                    <a:p>
                      <a:pPr algn="ctr"/>
                      <a:r>
                        <a:rPr lang="en-US" sz="1600" b="1" dirty="0">
                          <a:solidFill>
                            <a:schemeClr val="tx1"/>
                          </a:solidFill>
                        </a:rPr>
                        <a:t>5.26 months</a:t>
                      </a:r>
                    </a:p>
                  </a:txBody>
                  <a:tcPr marL="66215" marR="66215" marT="34290" marB="34290"/>
                </a:tc>
                <a:extLst>
                  <a:ext uri="{0D108BD9-81ED-4DB2-BD59-A6C34878D82A}">
                    <a16:rowId xmlns:a16="http://schemas.microsoft.com/office/drawing/2014/main" xmlns="" val="1256793642"/>
                  </a:ext>
                </a:extLst>
              </a:tr>
              <a:tr h="297180">
                <a:tc>
                  <a:txBody>
                    <a:bodyPr/>
                    <a:lstStyle/>
                    <a:p>
                      <a:r>
                        <a:rPr lang="en-US" sz="1600" dirty="0"/>
                        <a:t>12-month OS</a:t>
                      </a:r>
                    </a:p>
                  </a:txBody>
                  <a:tcPr marL="66215" marR="66215" marT="34290" marB="34290"/>
                </a:tc>
                <a:tc gridSpan="2">
                  <a:txBody>
                    <a:bodyPr/>
                    <a:lstStyle/>
                    <a:p>
                      <a:pPr algn="ctr"/>
                      <a:r>
                        <a:rPr lang="en-US" sz="1600" dirty="0">
                          <a:solidFill>
                            <a:schemeClr val="tx1"/>
                          </a:solidFill>
                        </a:rPr>
                        <a:t>26.2%</a:t>
                      </a:r>
                    </a:p>
                  </a:txBody>
                  <a:tcPr marL="66215" marR="66215" marT="34290" marB="34290"/>
                </a:tc>
                <a:tc hMerge="1">
                  <a:txBody>
                    <a:bodyPr/>
                    <a:lstStyle/>
                    <a:p>
                      <a:pPr algn="ctr"/>
                      <a:endParaRPr lang="en-US" dirty="0"/>
                    </a:p>
                  </a:txBody>
                  <a:tcPr/>
                </a:tc>
                <a:tc>
                  <a:txBody>
                    <a:bodyPr/>
                    <a:lstStyle/>
                    <a:p>
                      <a:pPr algn="ctr"/>
                      <a:r>
                        <a:rPr lang="en-US" sz="1600" dirty="0">
                          <a:solidFill>
                            <a:schemeClr val="tx1"/>
                          </a:solidFill>
                        </a:rPr>
                        <a:t>15.1%</a:t>
                      </a:r>
                    </a:p>
                  </a:txBody>
                  <a:tcPr marL="66215" marR="66215" marT="34290" marB="34290"/>
                </a:tc>
                <a:tc>
                  <a:txBody>
                    <a:bodyPr/>
                    <a:lstStyle/>
                    <a:p>
                      <a:pPr algn="ctr"/>
                      <a:r>
                        <a:rPr lang="en-US" sz="1600" dirty="0">
                          <a:solidFill>
                            <a:schemeClr val="tx1"/>
                          </a:solidFill>
                        </a:rPr>
                        <a:t>26.2%</a:t>
                      </a:r>
                    </a:p>
                  </a:txBody>
                  <a:tcPr marL="66215" marR="66215" marT="34290" marB="34290"/>
                </a:tc>
                <a:extLst>
                  <a:ext uri="{0D108BD9-81ED-4DB2-BD59-A6C34878D82A}">
                    <a16:rowId xmlns:a16="http://schemas.microsoft.com/office/drawing/2014/main" xmlns="" val="1703697731"/>
                  </a:ext>
                </a:extLst>
              </a:tr>
              <a:tr h="297180">
                <a:tc>
                  <a:txBody>
                    <a:bodyPr/>
                    <a:lstStyle/>
                    <a:p>
                      <a:r>
                        <a:rPr lang="en-US" sz="1600" dirty="0"/>
                        <a:t>24-month OS</a:t>
                      </a:r>
                    </a:p>
                  </a:txBody>
                  <a:tcPr marL="66215" marR="66215" marT="34290" marB="34290"/>
                </a:tc>
                <a:tc gridSpan="2">
                  <a:txBody>
                    <a:bodyPr/>
                    <a:lstStyle/>
                    <a:p>
                      <a:pPr algn="ctr"/>
                      <a:r>
                        <a:rPr lang="en-US" sz="1600" dirty="0">
                          <a:solidFill>
                            <a:schemeClr val="tx1"/>
                          </a:solidFill>
                        </a:rPr>
                        <a:t>20.2%</a:t>
                      </a:r>
                    </a:p>
                  </a:txBody>
                  <a:tcPr marL="66215" marR="66215" marT="34290" marB="34290"/>
                </a:tc>
                <a:tc hMerge="1">
                  <a:txBody>
                    <a:bodyPr/>
                    <a:lstStyle/>
                    <a:p>
                      <a:pPr algn="ctr"/>
                      <a:endParaRPr lang="en-US" dirty="0"/>
                    </a:p>
                  </a:txBody>
                  <a:tcPr/>
                </a:tc>
                <a:tc>
                  <a:txBody>
                    <a:bodyPr/>
                    <a:lstStyle/>
                    <a:p>
                      <a:pPr algn="ctr"/>
                      <a:r>
                        <a:rPr lang="en-US" sz="1600" dirty="0">
                          <a:solidFill>
                            <a:schemeClr val="tx1"/>
                          </a:solidFill>
                        </a:rPr>
                        <a:t>9.2%</a:t>
                      </a:r>
                    </a:p>
                  </a:txBody>
                  <a:tcPr marL="66215" marR="66215" marT="34290" marB="34290"/>
                </a:tc>
                <a:tc>
                  <a:txBody>
                    <a:bodyPr/>
                    <a:lstStyle/>
                    <a:p>
                      <a:pPr algn="ctr"/>
                      <a:endParaRPr lang="en-US" sz="1600" dirty="0">
                        <a:solidFill>
                          <a:schemeClr val="tx1"/>
                        </a:solidFill>
                      </a:endParaRPr>
                    </a:p>
                  </a:txBody>
                  <a:tcPr marL="66215" marR="66215" marT="34290" marB="34290"/>
                </a:tc>
                <a:extLst>
                  <a:ext uri="{0D108BD9-81ED-4DB2-BD59-A6C34878D82A}">
                    <a16:rowId xmlns:a16="http://schemas.microsoft.com/office/drawing/2014/main" xmlns="" val="3368826216"/>
                  </a:ext>
                </a:extLst>
              </a:tr>
            </a:tbl>
          </a:graphicData>
        </a:graphic>
      </p:graphicFrame>
      <p:sp>
        <p:nvSpPr>
          <p:cNvPr id="2" name="Title 1">
            <a:extLst>
              <a:ext uri="{FF2B5EF4-FFF2-40B4-BE49-F238E27FC236}">
                <a16:creationId xmlns:a16="http://schemas.microsoft.com/office/drawing/2014/main" xmlns="" id="{F92BF7E1-98E5-49F9-9284-89592E7F69E8}"/>
              </a:ext>
            </a:extLst>
          </p:cNvPr>
          <p:cNvSpPr>
            <a:spLocks noGrp="1"/>
          </p:cNvSpPr>
          <p:nvPr>
            <p:ph type="title"/>
          </p:nvPr>
        </p:nvSpPr>
        <p:spPr/>
        <p:txBody>
          <a:bodyPr/>
          <a:lstStyle/>
          <a:p>
            <a:r>
              <a:rPr lang="en-GB" dirty="0"/>
              <a:t>Checkpoint Inhibitors Approved in 3</a:t>
            </a:r>
            <a:r>
              <a:rPr lang="en-GB" baseline="30000" dirty="0"/>
              <a:t>rd</a:t>
            </a:r>
            <a:r>
              <a:rPr lang="en-GB" dirty="0"/>
              <a:t>-line Gastric Cancer</a:t>
            </a:r>
          </a:p>
        </p:txBody>
      </p:sp>
      <p:sp>
        <p:nvSpPr>
          <p:cNvPr id="10" name="Content Placeholder 9">
            <a:extLst>
              <a:ext uri="{FF2B5EF4-FFF2-40B4-BE49-F238E27FC236}">
                <a16:creationId xmlns:a16="http://schemas.microsoft.com/office/drawing/2014/main" xmlns="" id="{091CB475-6F4B-6D47-93FC-6A1EA75831CE}"/>
              </a:ext>
            </a:extLst>
          </p:cNvPr>
          <p:cNvSpPr>
            <a:spLocks noGrp="1"/>
          </p:cNvSpPr>
          <p:nvPr>
            <p:ph sz="quarter" idx="13"/>
          </p:nvPr>
        </p:nvSpPr>
        <p:spPr/>
        <p:txBody>
          <a:bodyPr/>
          <a:lstStyle/>
          <a:p>
            <a:r>
              <a:rPr lang="en-US" dirty="0"/>
              <a:t>CPS, combined positive score; OS, overall survival; PD-L1, </a:t>
            </a:r>
            <a:r>
              <a:rPr lang="en-GB" dirty="0"/>
              <a:t>programmed death ligand 1; PFS, progression-free survival; q2w, every 2 weeks; </a:t>
            </a:r>
            <a:r>
              <a:rPr lang="en-US" dirty="0"/>
              <a:t>q3w, every 3 weeks.</a:t>
            </a:r>
          </a:p>
          <a:p>
            <a:r>
              <a:rPr lang="en-US" dirty="0"/>
              <a:t>1. Fuchs CS, et al. JAMA </a:t>
            </a:r>
            <a:r>
              <a:rPr lang="en-US" dirty="0" err="1"/>
              <a:t>Oncol</a:t>
            </a:r>
            <a:r>
              <a:rPr lang="en-US" dirty="0"/>
              <a:t>. 2018;4(5):e180013; 2. </a:t>
            </a:r>
            <a:r>
              <a:rPr lang="en-US" dirty="0" err="1"/>
              <a:t>Wainberg</a:t>
            </a:r>
            <a:r>
              <a:rPr lang="en-US" dirty="0"/>
              <a:t> ZA, et al. 2019 ASCO Annual Meeting abstract 4009; </a:t>
            </a:r>
            <a:br>
              <a:rPr lang="en-US" dirty="0"/>
            </a:br>
            <a:r>
              <a:rPr lang="en-US" dirty="0"/>
              <a:t>3. Kang Y-K, et al. Lancet. 2017;390(10111):2461-71.</a:t>
            </a:r>
            <a:endParaRPr lang="en-GB" dirty="0"/>
          </a:p>
        </p:txBody>
      </p:sp>
      <p:sp>
        <p:nvSpPr>
          <p:cNvPr id="3" name="Slide Number Placeholder 2">
            <a:extLst>
              <a:ext uri="{FF2B5EF4-FFF2-40B4-BE49-F238E27FC236}">
                <a16:creationId xmlns:a16="http://schemas.microsoft.com/office/drawing/2014/main" xmlns="" id="{2A15DE60-0A20-8645-893E-DC4B9F26E876}"/>
              </a:ext>
            </a:extLst>
          </p:cNvPr>
          <p:cNvSpPr>
            <a:spLocks noGrp="1"/>
          </p:cNvSpPr>
          <p:nvPr>
            <p:ph type="sldNum" sz="quarter" idx="4"/>
          </p:nvPr>
        </p:nvSpPr>
        <p:spPr/>
        <p:txBody>
          <a:bodyPr/>
          <a:lstStyle/>
          <a:p>
            <a:fld id="{80AA4C0D-AAF2-493D-BF69-ACFFA2C36973}" type="slidenum">
              <a:rPr lang="en-US" smtClean="0"/>
              <a:pPr/>
              <a:t>5</a:t>
            </a:fld>
            <a:endParaRPr lang="en-US"/>
          </a:p>
        </p:txBody>
      </p:sp>
    </p:spTree>
    <p:extLst>
      <p:ext uri="{BB962C8B-B14F-4D97-AF65-F5344CB8AC3E}">
        <p14:creationId xmlns:p14="http://schemas.microsoft.com/office/powerpoint/2010/main" val="12984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xmlns="" id="{4149583E-3460-154F-B0A0-EC73AA52D48C}"/>
              </a:ext>
            </a:extLst>
          </p:cNvPr>
          <p:cNvSpPr>
            <a:spLocks noGrp="1"/>
          </p:cNvSpPr>
          <p:nvPr>
            <p:ph sz="quarter" idx="12"/>
          </p:nvPr>
        </p:nvSpPr>
        <p:spPr>
          <a:xfrm>
            <a:off x="465138" y="1655804"/>
            <a:ext cx="4259783" cy="4294995"/>
          </a:xfrm>
        </p:spPr>
        <p:txBody>
          <a:bodyPr/>
          <a:lstStyle/>
          <a:p>
            <a:pPr marL="0" indent="0">
              <a:buNone/>
            </a:pPr>
            <a:r>
              <a:rPr lang="en-US" sz="1600" dirty="0"/>
              <a:t>Phase 3, international, randomized controlled trial of </a:t>
            </a:r>
            <a:r>
              <a:rPr lang="en-US" sz="1600" dirty="0" err="1"/>
              <a:t>avelumab</a:t>
            </a:r>
            <a:r>
              <a:rPr lang="en-US" sz="1600" dirty="0"/>
              <a:t> vs. physician’s choice chemotherapy (paclitaxel/irinotecan)</a:t>
            </a:r>
          </a:p>
          <a:p>
            <a:pPr marL="0" indent="0">
              <a:buNone/>
            </a:pPr>
            <a:r>
              <a:rPr lang="en-US" sz="1600" dirty="0"/>
              <a:t>371 patients with advanced GC/GEJC who had received two prior lines of therapy were randomized </a:t>
            </a:r>
          </a:p>
        </p:txBody>
      </p:sp>
      <p:sp>
        <p:nvSpPr>
          <p:cNvPr id="2" name="Title 1"/>
          <p:cNvSpPr>
            <a:spLocks noGrp="1"/>
          </p:cNvSpPr>
          <p:nvPr>
            <p:ph type="title"/>
          </p:nvPr>
        </p:nvSpPr>
        <p:spPr>
          <a:xfrm>
            <a:off x="464400" y="246565"/>
            <a:ext cx="6555600" cy="807285"/>
          </a:xfrm>
        </p:spPr>
        <p:txBody>
          <a:bodyPr/>
          <a:lstStyle/>
          <a:p>
            <a:r>
              <a:rPr lang="en-US" dirty="0"/>
              <a:t>JAVELIN Gastric 300: </a:t>
            </a:r>
            <a:r>
              <a:rPr lang="en-US" dirty="0" err="1"/>
              <a:t>Avelumab</a:t>
            </a:r>
            <a:r>
              <a:rPr lang="en-US" dirty="0"/>
              <a:t> vs Chemotherapy in the 3</a:t>
            </a:r>
            <a:r>
              <a:rPr lang="en-US" baseline="30000" dirty="0"/>
              <a:t>rd</a:t>
            </a:r>
            <a:r>
              <a:rPr lang="en-US" dirty="0"/>
              <a:t>-line setting</a:t>
            </a:r>
          </a:p>
        </p:txBody>
      </p:sp>
      <p:sp>
        <p:nvSpPr>
          <p:cNvPr id="28" name="Content Placeholder 27">
            <a:extLst>
              <a:ext uri="{FF2B5EF4-FFF2-40B4-BE49-F238E27FC236}">
                <a16:creationId xmlns:a16="http://schemas.microsoft.com/office/drawing/2014/main" xmlns="" id="{AF479004-6E1D-2447-A3CD-C539645136CC}"/>
              </a:ext>
            </a:extLst>
          </p:cNvPr>
          <p:cNvSpPr>
            <a:spLocks noGrp="1"/>
          </p:cNvSpPr>
          <p:nvPr>
            <p:ph sz="quarter" idx="13"/>
          </p:nvPr>
        </p:nvSpPr>
        <p:spPr/>
        <p:txBody>
          <a:bodyPr/>
          <a:lstStyle/>
          <a:p>
            <a:r>
              <a:rPr lang="en-US" dirty="0"/>
              <a:t>CI, confidence interval; DCR, disease control rate; GC/GEJC, gastric cancer/gastro-</a:t>
            </a:r>
            <a:r>
              <a:rPr lang="en-US" dirty="0" err="1"/>
              <a:t>oesophageal</a:t>
            </a:r>
            <a:r>
              <a:rPr lang="en-US" dirty="0"/>
              <a:t> junction cancer; Med, median; </a:t>
            </a:r>
            <a:r>
              <a:rPr lang="en-US" dirty="0" err="1"/>
              <a:t>mGC</a:t>
            </a:r>
            <a:r>
              <a:rPr lang="en-US" dirty="0"/>
              <a:t>, metastatic gastric cancer; ORR, objective response rate; OS, overall survival</a:t>
            </a:r>
            <a:r>
              <a:rPr lang="en-GB" dirty="0"/>
              <a:t>; PFS, progression-free survival; q2w, every 2 weeks.</a:t>
            </a:r>
          </a:p>
          <a:p>
            <a:r>
              <a:rPr lang="en-US" altLang="en-US" dirty="0"/>
              <a:t>Bang YJ, et al. Ann </a:t>
            </a:r>
            <a:r>
              <a:rPr lang="en-US" altLang="en-US" dirty="0" err="1"/>
              <a:t>Oncol</a:t>
            </a:r>
            <a:r>
              <a:rPr lang="en-US" altLang="en-US" dirty="0"/>
              <a:t>. 2018;29(10):2052-60. </a:t>
            </a:r>
          </a:p>
        </p:txBody>
      </p:sp>
      <p:sp>
        <p:nvSpPr>
          <p:cNvPr id="11" name="Slide Number Placeholder 10">
            <a:extLst>
              <a:ext uri="{FF2B5EF4-FFF2-40B4-BE49-F238E27FC236}">
                <a16:creationId xmlns:a16="http://schemas.microsoft.com/office/drawing/2014/main" xmlns="" id="{9B8090AF-5D20-0F4A-9846-4E8A68C5C0F0}"/>
              </a:ext>
            </a:extLst>
          </p:cNvPr>
          <p:cNvSpPr>
            <a:spLocks noGrp="1"/>
          </p:cNvSpPr>
          <p:nvPr>
            <p:ph type="sldNum" sz="quarter" idx="4"/>
          </p:nvPr>
        </p:nvSpPr>
        <p:spPr/>
        <p:txBody>
          <a:bodyPr/>
          <a:lstStyle/>
          <a:p>
            <a:fld id="{80AA4C0D-AAF2-493D-BF69-ACFFA2C36973}" type="slidenum">
              <a:rPr lang="en-US" smtClean="0"/>
              <a:pPr/>
              <a:t>6</a:t>
            </a:fld>
            <a:endParaRPr lang="en-US"/>
          </a:p>
        </p:txBody>
      </p:sp>
      <p:sp>
        <p:nvSpPr>
          <p:cNvPr id="6" name="Rounded Rectangle 5"/>
          <p:cNvSpPr/>
          <p:nvPr/>
        </p:nvSpPr>
        <p:spPr>
          <a:xfrm>
            <a:off x="464400" y="3510140"/>
            <a:ext cx="1620000" cy="76357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 advanced GC/GEJC</a:t>
            </a:r>
          </a:p>
          <a:p>
            <a:pPr algn="ctr"/>
            <a:r>
              <a:rPr lang="en-US" sz="1400" dirty="0"/>
              <a:t>Received 2 prior lines of therapy</a:t>
            </a:r>
          </a:p>
        </p:txBody>
      </p:sp>
      <p:sp>
        <p:nvSpPr>
          <p:cNvPr id="7" name="Rectangle 6"/>
          <p:cNvSpPr/>
          <p:nvPr/>
        </p:nvSpPr>
        <p:spPr>
          <a:xfrm>
            <a:off x="2365446" y="3324992"/>
            <a:ext cx="2700000" cy="338507"/>
          </a:xfrm>
          <a:prstGeom prst="rect">
            <a:avLst/>
          </a:prstGeom>
          <a:solidFill>
            <a:srgbClr val="FA7C2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err="1"/>
              <a:t>Avelumab</a:t>
            </a:r>
            <a:r>
              <a:rPr lang="en-US" sz="1300" dirty="0"/>
              <a:t> 10 mg/kg q2w (n=185)</a:t>
            </a:r>
          </a:p>
        </p:txBody>
      </p:sp>
      <p:sp>
        <p:nvSpPr>
          <p:cNvPr id="8" name="Rectangle 7"/>
          <p:cNvSpPr/>
          <p:nvPr/>
        </p:nvSpPr>
        <p:spPr>
          <a:xfrm>
            <a:off x="2365445" y="3888360"/>
            <a:ext cx="2700000" cy="7713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300" dirty="0"/>
              <a:t>Paclitaxel 80 mg/m</a:t>
            </a:r>
            <a:r>
              <a:rPr lang="en-US" sz="1300" baseline="30000" dirty="0"/>
              <a:t>2</a:t>
            </a:r>
            <a:r>
              <a:rPr lang="en-US" sz="1300" dirty="0"/>
              <a:t> days 1, 8, and 15</a:t>
            </a:r>
          </a:p>
          <a:p>
            <a:pPr algn="ctr">
              <a:lnSpc>
                <a:spcPct val="90000"/>
              </a:lnSpc>
            </a:pPr>
            <a:r>
              <a:rPr lang="en-US" sz="1300" dirty="0"/>
              <a:t>Or</a:t>
            </a:r>
          </a:p>
          <a:p>
            <a:pPr algn="ctr">
              <a:lnSpc>
                <a:spcPct val="90000"/>
              </a:lnSpc>
            </a:pPr>
            <a:r>
              <a:rPr lang="en-US" sz="1300" dirty="0"/>
              <a:t>Irinotecan 150 mg/m</a:t>
            </a:r>
            <a:r>
              <a:rPr lang="en-US" sz="1300" baseline="30000" dirty="0"/>
              <a:t>2</a:t>
            </a:r>
            <a:r>
              <a:rPr lang="en-US" sz="1300" dirty="0"/>
              <a:t> days 1 and 15</a:t>
            </a:r>
          </a:p>
          <a:p>
            <a:pPr algn="ctr">
              <a:lnSpc>
                <a:spcPct val="90000"/>
              </a:lnSpc>
            </a:pPr>
            <a:r>
              <a:rPr lang="en-US" sz="1300" dirty="0"/>
              <a:t>(n=186)</a:t>
            </a:r>
          </a:p>
        </p:txBody>
      </p:sp>
      <p:cxnSp>
        <p:nvCxnSpPr>
          <p:cNvPr id="10" name="Straight Arrow Connector 9"/>
          <p:cNvCxnSpPr>
            <a:cxnSpLocks/>
            <a:stCxn id="6" idx="3"/>
            <a:endCxn id="7" idx="1"/>
          </p:cNvCxnSpPr>
          <p:nvPr/>
        </p:nvCxnSpPr>
        <p:spPr>
          <a:xfrm flipV="1">
            <a:off x="2084400" y="3494246"/>
            <a:ext cx="281046" cy="3976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6" idx="3"/>
            <a:endCxn id="8" idx="1"/>
          </p:cNvCxnSpPr>
          <p:nvPr/>
        </p:nvCxnSpPr>
        <p:spPr>
          <a:xfrm>
            <a:off x="2084400" y="3891926"/>
            <a:ext cx="281045" cy="3821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301450815"/>
              </p:ext>
            </p:extLst>
          </p:nvPr>
        </p:nvGraphicFramePr>
        <p:xfrm>
          <a:off x="464400" y="4815428"/>
          <a:ext cx="4423760" cy="845820"/>
        </p:xfrm>
        <a:graphic>
          <a:graphicData uri="http://schemas.openxmlformats.org/drawingml/2006/table">
            <a:tbl>
              <a:tblPr firstRow="1" bandRow="1">
                <a:tableStyleId>{5C22544A-7EE6-4342-B048-85BDC9FD1C3A}</a:tableStyleId>
              </a:tblPr>
              <a:tblGrid>
                <a:gridCol w="884752">
                  <a:extLst>
                    <a:ext uri="{9D8B030D-6E8A-4147-A177-3AD203B41FA5}">
                      <a16:colId xmlns:a16="http://schemas.microsoft.com/office/drawing/2014/main" xmlns="" val="20000"/>
                    </a:ext>
                  </a:extLst>
                </a:gridCol>
                <a:gridCol w="884752">
                  <a:extLst>
                    <a:ext uri="{9D8B030D-6E8A-4147-A177-3AD203B41FA5}">
                      <a16:colId xmlns:a16="http://schemas.microsoft.com/office/drawing/2014/main" xmlns="" val="20001"/>
                    </a:ext>
                  </a:extLst>
                </a:gridCol>
                <a:gridCol w="884752">
                  <a:extLst>
                    <a:ext uri="{9D8B030D-6E8A-4147-A177-3AD203B41FA5}">
                      <a16:colId xmlns:a16="http://schemas.microsoft.com/office/drawing/2014/main" xmlns="" val="20002"/>
                    </a:ext>
                  </a:extLst>
                </a:gridCol>
                <a:gridCol w="884752">
                  <a:extLst>
                    <a:ext uri="{9D8B030D-6E8A-4147-A177-3AD203B41FA5}">
                      <a16:colId xmlns:a16="http://schemas.microsoft.com/office/drawing/2014/main" xmlns="" val="20003"/>
                    </a:ext>
                  </a:extLst>
                </a:gridCol>
                <a:gridCol w="884752">
                  <a:extLst>
                    <a:ext uri="{9D8B030D-6E8A-4147-A177-3AD203B41FA5}">
                      <a16:colId xmlns:a16="http://schemas.microsoft.com/office/drawing/2014/main" xmlns="" val="20004"/>
                    </a:ext>
                  </a:extLst>
                </a:gridCol>
              </a:tblGrid>
              <a:tr h="274320">
                <a:tc>
                  <a:txBody>
                    <a:bodyPr/>
                    <a:lstStyle/>
                    <a:p>
                      <a:endParaRPr lang="en-US" sz="1400" dirty="0"/>
                    </a:p>
                  </a:txBody>
                  <a:tcPr marL="68580" marR="68580" marT="34290" marB="34290"/>
                </a:tc>
                <a:tc>
                  <a:txBody>
                    <a:bodyPr/>
                    <a:lstStyle/>
                    <a:p>
                      <a:pPr algn="ctr"/>
                      <a:r>
                        <a:rPr lang="en-US" sz="1400" dirty="0"/>
                        <a:t>Med OS</a:t>
                      </a:r>
                    </a:p>
                  </a:txBody>
                  <a:tcPr marL="68580" marR="68580" marT="34290" marB="34290"/>
                </a:tc>
                <a:tc>
                  <a:txBody>
                    <a:bodyPr/>
                    <a:lstStyle/>
                    <a:p>
                      <a:pPr algn="ctr"/>
                      <a:r>
                        <a:rPr lang="en-US" sz="1400" dirty="0"/>
                        <a:t>Med PFS</a:t>
                      </a:r>
                    </a:p>
                  </a:txBody>
                  <a:tcPr marL="68580" marR="68580" marT="34290" marB="34290"/>
                </a:tc>
                <a:tc>
                  <a:txBody>
                    <a:bodyPr/>
                    <a:lstStyle/>
                    <a:p>
                      <a:pPr algn="ctr"/>
                      <a:r>
                        <a:rPr lang="en-US" sz="1400" dirty="0"/>
                        <a:t>ORR</a:t>
                      </a:r>
                    </a:p>
                  </a:txBody>
                  <a:tcPr marL="68580" marR="68580" marT="34290" marB="34290"/>
                </a:tc>
                <a:tc>
                  <a:txBody>
                    <a:bodyPr/>
                    <a:lstStyle/>
                    <a:p>
                      <a:pPr algn="ctr"/>
                      <a:r>
                        <a:rPr lang="en-US" sz="1400" dirty="0"/>
                        <a:t>DCR</a:t>
                      </a:r>
                    </a:p>
                  </a:txBody>
                  <a:tcPr marL="68580" marR="68580" marT="34290" marB="34290"/>
                </a:tc>
                <a:extLst>
                  <a:ext uri="{0D108BD9-81ED-4DB2-BD59-A6C34878D82A}">
                    <a16:rowId xmlns:a16="http://schemas.microsoft.com/office/drawing/2014/main" xmlns="" val="10000"/>
                  </a:ext>
                </a:extLst>
              </a:tr>
              <a:tr h="274320">
                <a:tc>
                  <a:txBody>
                    <a:bodyPr/>
                    <a:lstStyle/>
                    <a:p>
                      <a:r>
                        <a:rPr lang="en-US" sz="1400" dirty="0" err="1"/>
                        <a:t>Avelumab</a:t>
                      </a:r>
                      <a:endParaRPr lang="en-US" sz="1400" dirty="0"/>
                    </a:p>
                  </a:txBody>
                  <a:tcPr marL="68580" marR="68580" marT="34290" marB="34290"/>
                </a:tc>
                <a:tc>
                  <a:txBody>
                    <a:bodyPr/>
                    <a:lstStyle/>
                    <a:p>
                      <a:pPr algn="ctr"/>
                      <a:r>
                        <a:rPr lang="en-US" sz="1400" dirty="0"/>
                        <a:t>4.6 </a:t>
                      </a:r>
                      <a:r>
                        <a:rPr lang="en-US" sz="1400" dirty="0" err="1"/>
                        <a:t>mo</a:t>
                      </a:r>
                      <a:endParaRPr lang="en-US" sz="1400" dirty="0"/>
                    </a:p>
                  </a:txBody>
                  <a:tcPr marL="68580" marR="68580" marT="34290" marB="34290"/>
                </a:tc>
                <a:tc>
                  <a:txBody>
                    <a:bodyPr/>
                    <a:lstStyle/>
                    <a:p>
                      <a:pPr algn="ctr"/>
                      <a:r>
                        <a:rPr lang="en-US" sz="1400" dirty="0"/>
                        <a:t>1.4 </a:t>
                      </a:r>
                      <a:r>
                        <a:rPr lang="en-US" sz="1400" dirty="0" err="1"/>
                        <a:t>mo</a:t>
                      </a:r>
                      <a:endParaRPr lang="en-US" sz="1400" dirty="0"/>
                    </a:p>
                  </a:txBody>
                  <a:tcPr marL="68580" marR="68580" marT="34290" marB="34290"/>
                </a:tc>
                <a:tc>
                  <a:txBody>
                    <a:bodyPr/>
                    <a:lstStyle/>
                    <a:p>
                      <a:pPr algn="ctr"/>
                      <a:r>
                        <a:rPr lang="en-US" sz="1400" dirty="0"/>
                        <a:t>2.2%</a:t>
                      </a:r>
                    </a:p>
                  </a:txBody>
                  <a:tcPr marL="68580" marR="68580" marT="34290" marB="34290"/>
                </a:tc>
                <a:tc>
                  <a:txBody>
                    <a:bodyPr/>
                    <a:lstStyle/>
                    <a:p>
                      <a:pPr algn="ctr"/>
                      <a:r>
                        <a:rPr lang="en-US" sz="1400" dirty="0"/>
                        <a:t>22.2%</a:t>
                      </a:r>
                    </a:p>
                  </a:txBody>
                  <a:tcPr marL="68580" marR="68580" marT="34290" marB="34290"/>
                </a:tc>
                <a:extLst>
                  <a:ext uri="{0D108BD9-81ED-4DB2-BD59-A6C34878D82A}">
                    <a16:rowId xmlns:a16="http://schemas.microsoft.com/office/drawing/2014/main" xmlns="" val="10001"/>
                  </a:ext>
                </a:extLst>
              </a:tr>
              <a:tr h="278537">
                <a:tc>
                  <a:txBody>
                    <a:bodyPr/>
                    <a:lstStyle/>
                    <a:p>
                      <a:r>
                        <a:rPr lang="en-US" sz="1400" dirty="0"/>
                        <a:t>Chemo</a:t>
                      </a:r>
                    </a:p>
                  </a:txBody>
                  <a:tcPr marL="68580" marR="68580" marT="34290" marB="34290"/>
                </a:tc>
                <a:tc>
                  <a:txBody>
                    <a:bodyPr/>
                    <a:lstStyle/>
                    <a:p>
                      <a:pPr algn="ctr"/>
                      <a:r>
                        <a:rPr lang="en-US" sz="1400" dirty="0"/>
                        <a:t>5.0 </a:t>
                      </a:r>
                      <a:r>
                        <a:rPr lang="en-US" sz="1400" dirty="0" err="1"/>
                        <a:t>mo</a:t>
                      </a:r>
                      <a:endParaRPr lang="en-US" sz="1400" dirty="0"/>
                    </a:p>
                  </a:txBody>
                  <a:tcPr marL="68580" marR="68580" marT="34290" marB="34290"/>
                </a:tc>
                <a:tc>
                  <a:txBody>
                    <a:bodyPr/>
                    <a:lstStyle/>
                    <a:p>
                      <a:pPr algn="ctr"/>
                      <a:r>
                        <a:rPr lang="en-US" sz="1400" dirty="0"/>
                        <a:t>2.7 </a:t>
                      </a:r>
                      <a:r>
                        <a:rPr lang="en-US" sz="1400" dirty="0" err="1"/>
                        <a:t>mo</a:t>
                      </a:r>
                      <a:endParaRPr lang="en-US" sz="1400" dirty="0"/>
                    </a:p>
                  </a:txBody>
                  <a:tcPr marL="68580" marR="68580" marT="34290" marB="34290"/>
                </a:tc>
                <a:tc>
                  <a:txBody>
                    <a:bodyPr/>
                    <a:lstStyle/>
                    <a:p>
                      <a:pPr algn="ctr"/>
                      <a:r>
                        <a:rPr lang="en-US" sz="1400" dirty="0"/>
                        <a:t>4.3%</a:t>
                      </a:r>
                    </a:p>
                  </a:txBody>
                  <a:tcPr marL="68580" marR="68580" marT="34290" marB="34290"/>
                </a:tc>
                <a:tc>
                  <a:txBody>
                    <a:bodyPr/>
                    <a:lstStyle/>
                    <a:p>
                      <a:pPr algn="ctr"/>
                      <a:r>
                        <a:rPr lang="en-US" sz="1400" dirty="0"/>
                        <a:t>44.1%</a:t>
                      </a:r>
                    </a:p>
                  </a:txBody>
                  <a:tcPr marL="68580" marR="68580" marT="34290" marB="34290"/>
                </a:tc>
                <a:extLst>
                  <a:ext uri="{0D108BD9-81ED-4DB2-BD59-A6C34878D82A}">
                    <a16:rowId xmlns:a16="http://schemas.microsoft.com/office/drawing/2014/main" xmlns="" val="10002"/>
                  </a:ext>
                </a:extLst>
              </a:tr>
            </a:tbl>
          </a:graphicData>
        </a:graphic>
      </p:graphicFrame>
      <p:pic>
        <p:nvPicPr>
          <p:cNvPr id="33" name="New picture">
            <a:extLst>
              <a:ext uri="{FF2B5EF4-FFF2-40B4-BE49-F238E27FC236}">
                <a16:creationId xmlns:a16="http://schemas.microsoft.com/office/drawing/2014/main" xmlns="" id="{ABD1DFFD-7F75-A848-BC3E-CBE2F026DB5F}"/>
              </a:ext>
            </a:extLst>
          </p:cNvPr>
          <p:cNvPicPr>
            <a:picLocks/>
          </p:cNvPicPr>
          <p:nvPr/>
        </p:nvPicPr>
        <p:blipFill>
          <a:blip r:embed="rId3"/>
          <a:stretch>
            <a:fillRect/>
          </a:stretch>
        </p:blipFill>
        <p:spPr>
          <a:xfrm>
            <a:off x="5242523" y="1809122"/>
            <a:ext cx="3444278" cy="3782151"/>
          </a:xfrm>
          <a:prstGeom prst="rect">
            <a:avLst/>
          </a:prstGeom>
        </p:spPr>
      </p:pic>
    </p:spTree>
    <p:extLst>
      <p:ext uri="{BB962C8B-B14F-4D97-AF65-F5344CB8AC3E}">
        <p14:creationId xmlns:p14="http://schemas.microsoft.com/office/powerpoint/2010/main" val="20658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KEYNOTE-061: Checkpoint inhibitors in the 2</a:t>
            </a:r>
            <a:r>
              <a:rPr lang="en-US" baseline="30000" dirty="0"/>
              <a:t>nd</a:t>
            </a:r>
            <a:r>
              <a:rPr lang="en-US" dirty="0"/>
              <a:t>-line setting</a:t>
            </a:r>
          </a:p>
        </p:txBody>
      </p:sp>
      <p:sp>
        <p:nvSpPr>
          <p:cNvPr id="18" name="Content Placeholder 17">
            <a:extLst>
              <a:ext uri="{FF2B5EF4-FFF2-40B4-BE49-F238E27FC236}">
                <a16:creationId xmlns:a16="http://schemas.microsoft.com/office/drawing/2014/main" xmlns="" id="{06F22EC5-FCDF-BC4A-B6FC-A15F8ED1122E}"/>
              </a:ext>
            </a:extLst>
          </p:cNvPr>
          <p:cNvSpPr>
            <a:spLocks noGrp="1"/>
          </p:cNvSpPr>
          <p:nvPr>
            <p:ph sz="quarter" idx="13"/>
          </p:nvPr>
        </p:nvSpPr>
        <p:spPr/>
        <p:txBody>
          <a:bodyPr/>
          <a:lstStyle/>
          <a:p>
            <a:r>
              <a:rPr lang="en-US" dirty="0"/>
              <a:t>Data cutoff date: October 26, 2017. </a:t>
            </a:r>
            <a:r>
              <a:rPr lang="en-US" baseline="30000" dirty="0" err="1"/>
              <a:t>a</a:t>
            </a:r>
            <a:r>
              <a:rPr lang="en-US" dirty="0" err="1"/>
              <a:t>Primary</a:t>
            </a:r>
            <a:r>
              <a:rPr lang="en-US" dirty="0"/>
              <a:t> end point.</a:t>
            </a:r>
          </a:p>
          <a:p>
            <a:r>
              <a:rPr lang="en-US" dirty="0"/>
              <a:t>CI, confidence interval; CPS, combined positive score; GEJ, gastro-</a:t>
            </a:r>
            <a:r>
              <a:rPr lang="en-US" dirty="0" err="1"/>
              <a:t>oesophageal</a:t>
            </a:r>
            <a:r>
              <a:rPr lang="en-US" dirty="0"/>
              <a:t> junction; HR, hazard ratio; OS, overall survival</a:t>
            </a:r>
            <a:r>
              <a:rPr lang="en-GB" dirty="0"/>
              <a:t>; </a:t>
            </a:r>
            <a:r>
              <a:rPr lang="en-US" dirty="0"/>
              <a:t>PD-L1, </a:t>
            </a:r>
            <a:r>
              <a:rPr lang="en-GB" dirty="0"/>
              <a:t>programmed death ligand 1; q3w, every 3 weeks.</a:t>
            </a:r>
          </a:p>
          <a:p>
            <a:r>
              <a:rPr lang="en-US" dirty="0"/>
              <a:t>Fuchs CS, et al. 2018 ASCO Annual Meeting abstract 4062; </a:t>
            </a:r>
            <a:r>
              <a:rPr lang="en-US" dirty="0" err="1"/>
              <a:t>Shitara</a:t>
            </a:r>
            <a:r>
              <a:rPr lang="en-US" dirty="0"/>
              <a:t> K, et al. Lancet. 2018;392(10142):123-33.</a:t>
            </a:r>
          </a:p>
        </p:txBody>
      </p:sp>
      <p:sp>
        <p:nvSpPr>
          <p:cNvPr id="3" name="Slide Number Placeholder 2">
            <a:extLst>
              <a:ext uri="{FF2B5EF4-FFF2-40B4-BE49-F238E27FC236}">
                <a16:creationId xmlns:a16="http://schemas.microsoft.com/office/drawing/2014/main" xmlns="" id="{A3F6D540-4C62-E940-807A-9C469B3E2DE5}"/>
              </a:ext>
            </a:extLst>
          </p:cNvPr>
          <p:cNvSpPr>
            <a:spLocks noGrp="1"/>
          </p:cNvSpPr>
          <p:nvPr>
            <p:ph type="sldNum" sz="quarter" idx="4"/>
          </p:nvPr>
        </p:nvSpPr>
        <p:spPr/>
        <p:txBody>
          <a:bodyPr/>
          <a:lstStyle/>
          <a:p>
            <a:fld id="{80AA4C0D-AAF2-493D-BF69-ACFFA2C36973}" type="slidenum">
              <a:rPr lang="en-US" smtClean="0"/>
              <a:pPr/>
              <a:t>7</a:t>
            </a:fld>
            <a:endParaRPr lang="en-US"/>
          </a:p>
        </p:txBody>
      </p:sp>
      <p:grpSp>
        <p:nvGrpSpPr>
          <p:cNvPr id="5" name="Group 4">
            <a:extLst>
              <a:ext uri="{FF2B5EF4-FFF2-40B4-BE49-F238E27FC236}">
                <a16:creationId xmlns:a16="http://schemas.microsoft.com/office/drawing/2014/main" xmlns="" id="{33365413-0DA2-044D-8BFD-15E3CDE34A51}"/>
              </a:ext>
            </a:extLst>
          </p:cNvPr>
          <p:cNvGrpSpPr/>
          <p:nvPr/>
        </p:nvGrpSpPr>
        <p:grpSpPr>
          <a:xfrm>
            <a:off x="767570" y="1515983"/>
            <a:ext cx="7615208" cy="1189509"/>
            <a:chOff x="1238784" y="1213650"/>
            <a:chExt cx="10153611" cy="1586012"/>
          </a:xfrm>
        </p:grpSpPr>
        <p:sp>
          <p:nvSpPr>
            <p:cNvPr id="4" name="TextBox 3"/>
            <p:cNvSpPr txBox="1"/>
            <p:nvPr/>
          </p:nvSpPr>
          <p:spPr>
            <a:xfrm>
              <a:off x="1238784" y="1268062"/>
              <a:ext cx="3641973" cy="1508105"/>
            </a:xfrm>
            <a:prstGeom prst="rect">
              <a:avLst/>
            </a:prstGeom>
            <a:solidFill>
              <a:schemeClr val="accent6"/>
            </a:solidFill>
            <a:ln>
              <a:noFill/>
            </a:ln>
          </p:spPr>
          <p:txBody>
            <a:bodyPr wrap="square" rtlCol="0">
              <a:spAutoFit/>
            </a:bodyPr>
            <a:lstStyle/>
            <a:p>
              <a:pPr marL="214313" indent="-214313">
                <a:buFont typeface="Arial" panose="020B0604020202020204" pitchFamily="34" charset="0"/>
                <a:buChar char="•"/>
              </a:pPr>
              <a:r>
                <a:rPr lang="en-US" sz="1350" b="1" dirty="0">
                  <a:solidFill>
                    <a:schemeClr val="bg1"/>
                  </a:solidFill>
                </a:rPr>
                <a:t>GEJ/gastric adenocarcinoma</a:t>
              </a:r>
            </a:p>
            <a:p>
              <a:pPr marL="214313" indent="-214313">
                <a:buFont typeface="Arial" panose="020B0604020202020204" pitchFamily="34" charset="0"/>
                <a:buChar char="•"/>
              </a:pPr>
              <a:r>
                <a:rPr lang="en-US" sz="1350" b="1" dirty="0">
                  <a:solidFill>
                    <a:schemeClr val="bg1"/>
                  </a:solidFill>
                </a:rPr>
                <a:t>Progressed on 1</a:t>
              </a:r>
              <a:r>
                <a:rPr lang="en-US" sz="1350" b="1" baseline="30000" dirty="0">
                  <a:solidFill>
                    <a:schemeClr val="bg1"/>
                  </a:solidFill>
                </a:rPr>
                <a:t>st</a:t>
              </a:r>
              <a:r>
                <a:rPr lang="en-US" sz="1350" b="1" dirty="0">
                  <a:solidFill>
                    <a:schemeClr val="bg1"/>
                  </a:solidFill>
                </a:rPr>
                <a:t>-line platinum/</a:t>
              </a:r>
              <a:r>
                <a:rPr lang="en-US" sz="1350" b="1" dirty="0" err="1">
                  <a:solidFill>
                    <a:schemeClr val="bg1"/>
                  </a:solidFill>
                </a:rPr>
                <a:t>fluoropyrimidine</a:t>
              </a:r>
              <a:endParaRPr lang="en-US" sz="1350" b="1" dirty="0">
                <a:solidFill>
                  <a:schemeClr val="bg1"/>
                </a:solidFill>
              </a:endParaRPr>
            </a:p>
            <a:p>
              <a:pPr marL="214313" indent="-214313">
                <a:buFont typeface="Arial" panose="020B0604020202020204" pitchFamily="34" charset="0"/>
                <a:buChar char="•"/>
              </a:pPr>
              <a:r>
                <a:rPr lang="en-US" sz="1350" b="1" dirty="0">
                  <a:solidFill>
                    <a:schemeClr val="bg1"/>
                  </a:solidFill>
                </a:rPr>
                <a:t>PD-L1+ (CPS ≥1)</a:t>
              </a:r>
            </a:p>
            <a:p>
              <a:pPr marL="214313" indent="-214313">
                <a:buFont typeface="Arial" panose="020B0604020202020204" pitchFamily="34" charset="0"/>
                <a:buChar char="•"/>
              </a:pPr>
              <a:r>
                <a:rPr lang="en-US" sz="1350" b="1" dirty="0">
                  <a:solidFill>
                    <a:schemeClr val="bg1"/>
                  </a:solidFill>
                </a:rPr>
                <a:t>N=592 randomized (395 CPS ≥1)</a:t>
              </a:r>
            </a:p>
          </p:txBody>
        </p:sp>
        <p:cxnSp>
          <p:nvCxnSpPr>
            <p:cNvPr id="6" name="Straight Arrow Connector 5"/>
            <p:cNvCxnSpPr>
              <a:cxnSpLocks/>
              <a:stCxn id="4" idx="3"/>
              <a:endCxn id="9" idx="1"/>
            </p:cNvCxnSpPr>
            <p:nvPr/>
          </p:nvCxnSpPr>
          <p:spPr>
            <a:xfrm flipV="1">
              <a:off x="4880757" y="1532038"/>
              <a:ext cx="928915" cy="4900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a:stCxn id="4" idx="3"/>
              <a:endCxn id="10" idx="1"/>
            </p:cNvCxnSpPr>
            <p:nvPr/>
          </p:nvCxnSpPr>
          <p:spPr>
            <a:xfrm>
              <a:off x="4880757" y="2022115"/>
              <a:ext cx="863600" cy="4818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809672" y="1213650"/>
              <a:ext cx="5544128" cy="6367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Pembrolizumab 200 mg q3w (up to 2 years)</a:t>
              </a:r>
            </a:p>
            <a:p>
              <a:pPr algn="ctr"/>
              <a:r>
                <a:rPr lang="en-US" sz="1350" b="1" dirty="0"/>
                <a:t>N=296 (196 CPS ≥1)</a:t>
              </a:r>
            </a:p>
          </p:txBody>
        </p:sp>
        <p:sp>
          <p:nvSpPr>
            <p:cNvPr id="10" name="Rectangle 9"/>
            <p:cNvSpPr/>
            <p:nvPr/>
          </p:nvSpPr>
          <p:spPr>
            <a:xfrm>
              <a:off x="5744358" y="2208351"/>
              <a:ext cx="5648037" cy="591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Paclitaxel 80 mg/m</a:t>
              </a:r>
              <a:r>
                <a:rPr lang="en-US" sz="1350" b="1" baseline="30000" dirty="0"/>
                <a:t>2</a:t>
              </a:r>
              <a:r>
                <a:rPr lang="en-US" sz="1350" b="1" dirty="0"/>
                <a:t> days 1, 8, 15 of 4-week cycles</a:t>
              </a:r>
            </a:p>
            <a:p>
              <a:pPr algn="ctr"/>
              <a:r>
                <a:rPr lang="en-US" sz="1350" b="1" dirty="0"/>
                <a:t>N=296 (199 CPS ≥1)</a:t>
              </a:r>
            </a:p>
          </p:txBody>
        </p:sp>
      </p:grpSp>
      <p:pic>
        <p:nvPicPr>
          <p:cNvPr id="15" name="Picture 2">
            <a:extLst>
              <a:ext uri="{FF2B5EF4-FFF2-40B4-BE49-F238E27FC236}">
                <a16:creationId xmlns:a16="http://schemas.microsoft.com/office/drawing/2014/main" xmlns="" id="{16065BE3-B54C-9A42-92E1-BDF52668B1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05" t="14095" r="2229" b="3321"/>
          <a:stretch/>
        </p:blipFill>
        <p:spPr bwMode="auto">
          <a:xfrm>
            <a:off x="370703" y="3398108"/>
            <a:ext cx="3904735" cy="20388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a:extLst>
              <a:ext uri="{FF2B5EF4-FFF2-40B4-BE49-F238E27FC236}">
                <a16:creationId xmlns:a16="http://schemas.microsoft.com/office/drawing/2014/main" xmlns="" id="{888E4B87-9B9E-9C49-AF33-44BA0C46A41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9" t="14795" r="2348" b="3663"/>
          <a:stretch/>
        </p:blipFill>
        <p:spPr bwMode="auto">
          <a:xfrm>
            <a:off x="4405403" y="3323968"/>
            <a:ext cx="4415069" cy="21006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a:extLst>
              <a:ext uri="{FF2B5EF4-FFF2-40B4-BE49-F238E27FC236}">
                <a16:creationId xmlns:a16="http://schemas.microsoft.com/office/drawing/2014/main" xmlns="" id="{5EC6C6D9-EA0A-4948-B1BF-E5E1F815B657}"/>
              </a:ext>
            </a:extLst>
          </p:cNvPr>
          <p:cNvSpPr txBox="1"/>
          <p:nvPr/>
        </p:nvSpPr>
        <p:spPr>
          <a:xfrm>
            <a:off x="513827" y="2977207"/>
            <a:ext cx="2580899" cy="307777"/>
          </a:xfrm>
          <a:prstGeom prst="rect">
            <a:avLst/>
          </a:prstGeom>
          <a:noFill/>
        </p:spPr>
        <p:txBody>
          <a:bodyPr wrap="none" lIns="0" tIns="0" rIns="0" bIns="0" rtlCol="0">
            <a:spAutoFit/>
          </a:bodyPr>
          <a:lstStyle/>
          <a:p>
            <a:r>
              <a:rPr lang="en-US" sz="2000" b="1" dirty="0">
                <a:solidFill>
                  <a:schemeClr val="accent1"/>
                </a:solidFill>
                <a:latin typeface="Calibri" panose="020F0502020204030204" pitchFamily="34" charset="0"/>
                <a:ea typeface="Aileron" charset="0"/>
                <a:cs typeface="Calibri" panose="020F0502020204030204" pitchFamily="34" charset="0"/>
              </a:rPr>
              <a:t>Overall Survival: CPS ≥1</a:t>
            </a:r>
          </a:p>
        </p:txBody>
      </p:sp>
      <p:sp>
        <p:nvSpPr>
          <p:cNvPr id="27" name="TextBox 26">
            <a:extLst>
              <a:ext uri="{FF2B5EF4-FFF2-40B4-BE49-F238E27FC236}">
                <a16:creationId xmlns:a16="http://schemas.microsoft.com/office/drawing/2014/main" xmlns="" id="{C4547A1F-5E75-F640-A0A5-E4F79BB7721A}"/>
              </a:ext>
            </a:extLst>
          </p:cNvPr>
          <p:cNvSpPr txBox="1"/>
          <p:nvPr/>
        </p:nvSpPr>
        <p:spPr>
          <a:xfrm>
            <a:off x="4440600" y="2977207"/>
            <a:ext cx="3103735" cy="307777"/>
          </a:xfrm>
          <a:prstGeom prst="rect">
            <a:avLst/>
          </a:prstGeom>
          <a:noFill/>
        </p:spPr>
        <p:txBody>
          <a:bodyPr wrap="none" lIns="0" tIns="0" rIns="0" bIns="0" rtlCol="0">
            <a:spAutoFit/>
          </a:bodyPr>
          <a:lstStyle/>
          <a:p>
            <a:r>
              <a:rPr lang="en-US" sz="2000" b="1" dirty="0">
                <a:solidFill>
                  <a:schemeClr val="accent1"/>
                </a:solidFill>
                <a:latin typeface="Calibri" panose="020F0502020204030204" pitchFamily="34" charset="0"/>
                <a:ea typeface="Aileron" charset="0"/>
                <a:cs typeface="Calibri" panose="020F0502020204030204" pitchFamily="34" charset="0"/>
              </a:rPr>
              <a:t>Overall </a:t>
            </a:r>
            <a:r>
              <a:rPr lang="en-US" sz="2000" b="1" dirty="0">
                <a:solidFill>
                  <a:schemeClr val="accent1"/>
                </a:solidFill>
                <a:latin typeface="Calibri" panose="020F0502020204030204" pitchFamily="34" charset="0"/>
                <a:cs typeface="Calibri" panose="020F0502020204030204" pitchFamily="34" charset="0"/>
              </a:rPr>
              <a:t>Survival by PD-L1 </a:t>
            </a:r>
            <a:r>
              <a:rPr lang="en-US" sz="2000" b="1" dirty="0">
                <a:solidFill>
                  <a:schemeClr val="accent1"/>
                </a:solidFill>
                <a:latin typeface="Calibri" panose="020F0502020204030204" pitchFamily="34" charset="0"/>
                <a:ea typeface="Aileron" charset="0"/>
                <a:cs typeface="Calibri" panose="020F0502020204030204" pitchFamily="34" charset="0"/>
              </a:rPr>
              <a:t>CPS</a:t>
            </a:r>
          </a:p>
        </p:txBody>
      </p:sp>
    </p:spTree>
    <p:extLst>
      <p:ext uri="{BB962C8B-B14F-4D97-AF65-F5344CB8AC3E}">
        <p14:creationId xmlns:p14="http://schemas.microsoft.com/office/powerpoint/2010/main" val="160451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03AEB6DA-AB9F-034F-8E95-A4B243EC1216}"/>
              </a:ext>
            </a:extLst>
          </p:cNvPr>
          <p:cNvSpPr>
            <a:spLocks noGrp="1"/>
          </p:cNvSpPr>
          <p:nvPr>
            <p:ph sz="quarter" idx="12"/>
          </p:nvPr>
        </p:nvSpPr>
        <p:spPr>
          <a:xfrm>
            <a:off x="465138" y="1425600"/>
            <a:ext cx="8222400" cy="500544"/>
          </a:xfrm>
        </p:spPr>
        <p:txBody>
          <a:bodyPr/>
          <a:lstStyle/>
          <a:p>
            <a:pPr marL="0" indent="0" algn="ctr">
              <a:buNone/>
            </a:pPr>
            <a:r>
              <a:rPr lang="en-US" sz="2200" b="1" dirty="0">
                <a:solidFill>
                  <a:schemeClr val="accent1"/>
                </a:solidFill>
              </a:rPr>
              <a:t>OS, ORR, and DOR for MSI-H </a:t>
            </a:r>
            <a:r>
              <a:rPr lang="en-US" sz="2200" b="1" dirty="0" err="1">
                <a:solidFill>
                  <a:schemeClr val="accent1"/>
                </a:solidFill>
              </a:rPr>
              <a:t>Tumors</a:t>
            </a:r>
            <a:r>
              <a:rPr lang="en-US" sz="2200" b="1" baseline="30000" dirty="0" err="1">
                <a:solidFill>
                  <a:schemeClr val="accent1"/>
                </a:solidFill>
              </a:rPr>
              <a:t>a</a:t>
            </a:r>
            <a:endParaRPr lang="en-US" sz="2200" b="1" baseline="30000" dirty="0">
              <a:solidFill>
                <a:schemeClr val="accent1"/>
              </a:solidFill>
            </a:endParaRPr>
          </a:p>
        </p:txBody>
      </p:sp>
      <p:sp>
        <p:nvSpPr>
          <p:cNvPr id="7" name="Title 1">
            <a:extLst>
              <a:ext uri="{FF2B5EF4-FFF2-40B4-BE49-F238E27FC236}">
                <a16:creationId xmlns:a16="http://schemas.microsoft.com/office/drawing/2014/main" xmlns="" id="{7FA0A44C-8C75-EE46-A25D-9DA692FC388D}"/>
              </a:ext>
            </a:extLst>
          </p:cNvPr>
          <p:cNvSpPr>
            <a:spLocks noGrp="1"/>
          </p:cNvSpPr>
          <p:nvPr>
            <p:ph type="title"/>
          </p:nvPr>
        </p:nvSpPr>
        <p:spPr/>
        <p:txBody>
          <a:bodyPr/>
          <a:lstStyle/>
          <a:p>
            <a:r>
              <a:rPr lang="en-US" dirty="0"/>
              <a:t>KEYNOTE-061: Checkpoint inhibitors in the 2</a:t>
            </a:r>
            <a:r>
              <a:rPr lang="en-US" baseline="30000" dirty="0"/>
              <a:t>nd</a:t>
            </a:r>
            <a:r>
              <a:rPr lang="en-US" dirty="0"/>
              <a:t>-line setting</a:t>
            </a:r>
          </a:p>
        </p:txBody>
      </p:sp>
      <p:sp>
        <p:nvSpPr>
          <p:cNvPr id="14" name="Content Placeholder 13">
            <a:extLst>
              <a:ext uri="{FF2B5EF4-FFF2-40B4-BE49-F238E27FC236}">
                <a16:creationId xmlns:a16="http://schemas.microsoft.com/office/drawing/2014/main" xmlns="" id="{93F75EE9-0683-154E-B393-462DE9F246DC}"/>
              </a:ext>
            </a:extLst>
          </p:cNvPr>
          <p:cNvSpPr>
            <a:spLocks noGrp="1"/>
          </p:cNvSpPr>
          <p:nvPr>
            <p:ph sz="quarter" idx="13"/>
          </p:nvPr>
        </p:nvSpPr>
        <p:spPr/>
        <p:txBody>
          <a:bodyPr/>
          <a:lstStyle/>
          <a:p>
            <a:r>
              <a:rPr lang="en-US" baseline="30000" dirty="0" err="1"/>
              <a:t>a</a:t>
            </a:r>
            <a:r>
              <a:rPr lang="en-US" dirty="0" err="1"/>
              <a:t>Post</a:t>
            </a:r>
            <a:r>
              <a:rPr lang="en-US" dirty="0"/>
              <a:t>-hoc subgroup analysis. Data cutoff date: October 26, 2017.</a:t>
            </a:r>
          </a:p>
          <a:p>
            <a:r>
              <a:rPr lang="en-US" dirty="0"/>
              <a:t>CI, confidence interval; CR, complete response; DOR, duration of response; HR, hazard ratio; MSI-H, microsatellite instability-high; NR, not reached; ORR, overall response rate; OS, overall survival</a:t>
            </a:r>
            <a:r>
              <a:rPr lang="en-GB" dirty="0"/>
              <a:t>; PR, partial response; Pts, patients.</a:t>
            </a:r>
          </a:p>
          <a:p>
            <a:r>
              <a:rPr lang="en-US" dirty="0"/>
              <a:t>Presented by Kohei </a:t>
            </a:r>
            <a:r>
              <a:rPr lang="en-US" dirty="0" err="1"/>
              <a:t>Shitara</a:t>
            </a:r>
            <a:r>
              <a:rPr lang="en-US" dirty="0"/>
              <a:t> at 2018 ASCO Annual Meeting (Abstract 4062).</a:t>
            </a:r>
          </a:p>
        </p:txBody>
      </p:sp>
      <p:sp>
        <p:nvSpPr>
          <p:cNvPr id="6" name="Slide Number Placeholder 5">
            <a:extLst>
              <a:ext uri="{FF2B5EF4-FFF2-40B4-BE49-F238E27FC236}">
                <a16:creationId xmlns:a16="http://schemas.microsoft.com/office/drawing/2014/main" xmlns="" id="{C5465EAB-78F8-CE46-8F31-10FE9FDDBA31}"/>
              </a:ext>
            </a:extLst>
          </p:cNvPr>
          <p:cNvSpPr>
            <a:spLocks noGrp="1"/>
          </p:cNvSpPr>
          <p:nvPr>
            <p:ph type="sldNum" sz="quarter" idx="4"/>
          </p:nvPr>
        </p:nvSpPr>
        <p:spPr/>
        <p:txBody>
          <a:bodyPr/>
          <a:lstStyle/>
          <a:p>
            <a:fld id="{80AA4C0D-AAF2-493D-BF69-ACFFA2C36973}" type="slidenum">
              <a:rPr lang="en-US" smtClean="0"/>
              <a:pPr/>
              <a:t>8</a:t>
            </a:fld>
            <a:endParaRPr lang="en-US"/>
          </a:p>
        </p:txBody>
      </p:sp>
      <p:pic>
        <p:nvPicPr>
          <p:cNvPr id="4" name="Picture 3"/>
          <p:cNvPicPr>
            <a:picLocks noChangeAspect="1"/>
          </p:cNvPicPr>
          <p:nvPr/>
        </p:nvPicPr>
        <p:blipFill rotWithShape="1">
          <a:blip r:embed="rId3"/>
          <a:srcRect l="3630" t="16622" r="3931" b="7336"/>
          <a:stretch/>
        </p:blipFill>
        <p:spPr>
          <a:xfrm>
            <a:off x="963827" y="2088291"/>
            <a:ext cx="7290488" cy="3373395"/>
          </a:xfrm>
          <a:prstGeom prst="rect">
            <a:avLst/>
          </a:prstGeom>
        </p:spPr>
      </p:pic>
      <p:sp>
        <p:nvSpPr>
          <p:cNvPr id="2" name="TextBox 1">
            <a:extLst>
              <a:ext uri="{FF2B5EF4-FFF2-40B4-BE49-F238E27FC236}">
                <a16:creationId xmlns:a16="http://schemas.microsoft.com/office/drawing/2014/main" xmlns="" id="{A56C1716-F1FC-440B-9F2A-64E9B98DC634}"/>
              </a:ext>
            </a:extLst>
          </p:cNvPr>
          <p:cNvSpPr txBox="1"/>
          <p:nvPr/>
        </p:nvSpPr>
        <p:spPr>
          <a:xfrm flipH="1">
            <a:off x="5108430" y="1976790"/>
            <a:ext cx="2692545" cy="300082"/>
          </a:xfrm>
          <a:prstGeom prst="rect">
            <a:avLst/>
          </a:prstGeom>
          <a:noFill/>
        </p:spPr>
        <p:txBody>
          <a:bodyPr wrap="square" rtlCol="0">
            <a:spAutoFit/>
          </a:bodyPr>
          <a:lstStyle/>
          <a:p>
            <a:r>
              <a:rPr lang="en-US" sz="1350" b="1" dirty="0"/>
              <a:t>(5% of patients) </a:t>
            </a:r>
          </a:p>
        </p:txBody>
      </p:sp>
    </p:spTree>
    <p:extLst>
      <p:ext uri="{BB962C8B-B14F-4D97-AF65-F5344CB8AC3E}">
        <p14:creationId xmlns:p14="http://schemas.microsoft.com/office/powerpoint/2010/main" val="94686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xmlns="" id="{7EC81CA9-035B-AA42-BAE7-94572AF691BB}"/>
              </a:ext>
            </a:extLst>
          </p:cNvPr>
          <p:cNvSpPr>
            <a:spLocks noGrp="1"/>
          </p:cNvSpPr>
          <p:nvPr>
            <p:ph sz="quarter" idx="12"/>
          </p:nvPr>
        </p:nvSpPr>
        <p:spPr>
          <a:xfrm>
            <a:off x="465138" y="1425600"/>
            <a:ext cx="8222400" cy="342226"/>
          </a:xfrm>
        </p:spPr>
        <p:txBody>
          <a:bodyPr/>
          <a:lstStyle/>
          <a:p>
            <a:pPr marL="0" indent="0" algn="ctr">
              <a:buNone/>
            </a:pPr>
            <a:r>
              <a:rPr lang="en-US" sz="2200" b="1" dirty="0">
                <a:solidFill>
                  <a:schemeClr val="accent1"/>
                </a:solidFill>
              </a:rPr>
              <a:t>KEYNOTE-062 STUDY DESIGN </a:t>
            </a:r>
            <a:r>
              <a:rPr lang="en-US" sz="1600" b="1" dirty="0">
                <a:solidFill>
                  <a:schemeClr val="accent1"/>
                </a:solidFill>
              </a:rPr>
              <a:t>(NCT02494583)</a:t>
            </a:r>
          </a:p>
        </p:txBody>
      </p:sp>
      <p:sp>
        <p:nvSpPr>
          <p:cNvPr id="9" name="Title 1">
            <a:extLst>
              <a:ext uri="{FF2B5EF4-FFF2-40B4-BE49-F238E27FC236}">
                <a16:creationId xmlns:a16="http://schemas.microsoft.com/office/drawing/2014/main" xmlns="" id="{5C74F36A-5571-644F-832C-AE0A0C5A0A42}"/>
              </a:ext>
            </a:extLst>
          </p:cNvPr>
          <p:cNvSpPr>
            <a:spLocks noGrp="1"/>
          </p:cNvSpPr>
          <p:nvPr>
            <p:ph type="title"/>
          </p:nvPr>
        </p:nvSpPr>
        <p:spPr>
          <a:xfrm>
            <a:off x="464400" y="246565"/>
            <a:ext cx="6555600" cy="807285"/>
          </a:xfrm>
        </p:spPr>
        <p:txBody>
          <a:bodyPr/>
          <a:lstStyle/>
          <a:p>
            <a:r>
              <a:rPr lang="en-US" dirty="0"/>
              <a:t>KEYNOTE-062: Checkpoint inhibitors in the 1</a:t>
            </a:r>
            <a:r>
              <a:rPr lang="en-US" baseline="30000" dirty="0"/>
              <a:t>st</a:t>
            </a:r>
            <a:r>
              <a:rPr lang="en-US" dirty="0"/>
              <a:t>-line setting</a:t>
            </a:r>
          </a:p>
        </p:txBody>
      </p:sp>
      <p:sp>
        <p:nvSpPr>
          <p:cNvPr id="12" name="Content Placeholder 11">
            <a:extLst>
              <a:ext uri="{FF2B5EF4-FFF2-40B4-BE49-F238E27FC236}">
                <a16:creationId xmlns:a16="http://schemas.microsoft.com/office/drawing/2014/main" xmlns="" id="{97548361-9886-AF47-81F6-211639BC9154}"/>
              </a:ext>
            </a:extLst>
          </p:cNvPr>
          <p:cNvSpPr>
            <a:spLocks noGrp="1"/>
          </p:cNvSpPr>
          <p:nvPr>
            <p:ph sz="quarter" idx="13"/>
          </p:nvPr>
        </p:nvSpPr>
        <p:spPr>
          <a:xfrm>
            <a:off x="251520" y="6185197"/>
            <a:ext cx="8355334" cy="556171"/>
          </a:xfrm>
        </p:spPr>
        <p:txBody>
          <a:bodyPr/>
          <a:lstStyle/>
          <a:p>
            <a:r>
              <a:rPr lang="en-US" dirty="0"/>
              <a:t>5-FU, 5-fluorouracil</a:t>
            </a:r>
            <a:r>
              <a:rPr lang="en-GB" dirty="0"/>
              <a:t>; C, chemotherapy; </a:t>
            </a:r>
            <a:r>
              <a:rPr lang="en-GB" dirty="0">
                <a:solidFill>
                  <a:schemeClr val="tx2"/>
                </a:solidFill>
              </a:rPr>
              <a:t>Chemo, chemotherapy; </a:t>
            </a:r>
            <a:r>
              <a:rPr lang="en-US" dirty="0"/>
              <a:t>CPS, combined positive score; DOR, duration of response; ECOG PS, </a:t>
            </a:r>
            <a:r>
              <a:rPr lang="en-GB" dirty="0"/>
              <a:t>Eastern Cooperative Oncology Group performance status; </a:t>
            </a:r>
            <a:r>
              <a:rPr lang="en-US" dirty="0"/>
              <a:t>HER2, human epidermal growth factor receptor 2; MSI-H, microsatellite instability-high; ORR, overall response rate; OS, overall survival</a:t>
            </a:r>
            <a:r>
              <a:rPr lang="en-GB" dirty="0"/>
              <a:t>; P, </a:t>
            </a:r>
            <a:r>
              <a:rPr lang="en-GB" dirty="0" err="1"/>
              <a:t>pembrolizumab</a:t>
            </a:r>
            <a:r>
              <a:rPr lang="en-GB" dirty="0"/>
              <a:t>; </a:t>
            </a:r>
            <a:r>
              <a:rPr lang="en-GB" dirty="0" err="1">
                <a:solidFill>
                  <a:schemeClr val="tx2"/>
                </a:solidFill>
              </a:rPr>
              <a:t>Pembro</a:t>
            </a:r>
            <a:r>
              <a:rPr lang="en-GB" dirty="0">
                <a:solidFill>
                  <a:schemeClr val="tx2"/>
                </a:solidFill>
              </a:rPr>
              <a:t>, </a:t>
            </a:r>
            <a:r>
              <a:rPr lang="en-GB" dirty="0" err="1">
                <a:solidFill>
                  <a:schemeClr val="tx2"/>
                </a:solidFill>
              </a:rPr>
              <a:t>pembrolizumab</a:t>
            </a:r>
            <a:r>
              <a:rPr lang="en-GB" dirty="0">
                <a:solidFill>
                  <a:schemeClr val="tx2"/>
                </a:solidFill>
              </a:rPr>
              <a:t>; </a:t>
            </a:r>
            <a:r>
              <a:rPr lang="en-US" dirty="0"/>
              <a:t>PD-L1, </a:t>
            </a:r>
            <a:r>
              <a:rPr lang="en-GB" dirty="0"/>
              <a:t>programmed death ligand 1; PFS, progression-free survival; Q3W, every 3 weeks</a:t>
            </a:r>
            <a:r>
              <a:rPr lang="en-US" dirty="0"/>
              <a:t>; QoL. Quality of life; R, randomization</a:t>
            </a:r>
            <a:r>
              <a:rPr lang="en-GB" dirty="0"/>
              <a:t>.</a:t>
            </a:r>
          </a:p>
          <a:p>
            <a:r>
              <a:rPr lang="en-US" dirty="0"/>
              <a:t>Presented by </a:t>
            </a:r>
            <a:r>
              <a:rPr lang="en-US" dirty="0" err="1"/>
              <a:t>Josep</a:t>
            </a:r>
            <a:r>
              <a:rPr lang="en-US" dirty="0"/>
              <a:t> </a:t>
            </a:r>
            <a:r>
              <a:rPr lang="en-US" dirty="0" err="1"/>
              <a:t>Tabernero</a:t>
            </a:r>
            <a:r>
              <a:rPr lang="en-US" dirty="0"/>
              <a:t> at 2019 ASCO Annual Meeting (</a:t>
            </a:r>
            <a:r>
              <a:rPr lang="en-US" dirty="0">
                <a:solidFill>
                  <a:schemeClr val="tx2"/>
                </a:solidFill>
              </a:rPr>
              <a:t>Abstract LBA4007</a:t>
            </a:r>
            <a:r>
              <a:rPr lang="en-US" dirty="0"/>
              <a:t>).</a:t>
            </a:r>
          </a:p>
        </p:txBody>
      </p:sp>
      <p:sp>
        <p:nvSpPr>
          <p:cNvPr id="2" name="Slide Number Placeholder 1">
            <a:extLst>
              <a:ext uri="{FF2B5EF4-FFF2-40B4-BE49-F238E27FC236}">
                <a16:creationId xmlns:a16="http://schemas.microsoft.com/office/drawing/2014/main" xmlns="" id="{CC550FE6-1F48-144F-ACCD-50A1CC47CD09}"/>
              </a:ext>
            </a:extLst>
          </p:cNvPr>
          <p:cNvSpPr>
            <a:spLocks noGrp="1"/>
          </p:cNvSpPr>
          <p:nvPr>
            <p:ph type="sldNum" sz="quarter" idx="4"/>
          </p:nvPr>
        </p:nvSpPr>
        <p:spPr/>
        <p:txBody>
          <a:bodyPr/>
          <a:lstStyle/>
          <a:p>
            <a:fld id="{80AA4C0D-AAF2-493D-BF69-ACFFA2C36973}" type="slidenum">
              <a:rPr lang="en-US" smtClean="0"/>
              <a:pPr/>
              <a:t>9</a:t>
            </a:fld>
            <a:endParaRPr lang="en-US"/>
          </a:p>
        </p:txBody>
      </p:sp>
      <p:graphicFrame>
        <p:nvGraphicFramePr>
          <p:cNvPr id="11" name="Table 10">
            <a:extLst>
              <a:ext uri="{FF2B5EF4-FFF2-40B4-BE49-F238E27FC236}">
                <a16:creationId xmlns:a16="http://schemas.microsoft.com/office/drawing/2014/main" xmlns="" id="{1FE54BAB-80CE-D349-B02A-BD6FACD96807}"/>
              </a:ext>
            </a:extLst>
          </p:cNvPr>
          <p:cNvGraphicFramePr>
            <a:graphicFrameLocks noGrp="1"/>
          </p:cNvGraphicFramePr>
          <p:nvPr>
            <p:extLst>
              <p:ext uri="{D42A27DB-BD31-4B8C-83A1-F6EECF244321}">
                <p14:modId xmlns:p14="http://schemas.microsoft.com/office/powerpoint/2010/main" val="1941428962"/>
              </p:ext>
            </p:extLst>
          </p:nvPr>
        </p:nvGraphicFramePr>
        <p:xfrm>
          <a:off x="464400" y="4828210"/>
          <a:ext cx="4757740" cy="1127760"/>
        </p:xfrm>
        <a:graphic>
          <a:graphicData uri="http://schemas.openxmlformats.org/drawingml/2006/table">
            <a:tbl>
              <a:tblPr firstRow="1" bandRow="1">
                <a:tableStyleId>{5C22544A-7EE6-4342-B048-85BDC9FD1C3A}</a:tableStyleId>
              </a:tblPr>
              <a:tblGrid>
                <a:gridCol w="1385888">
                  <a:extLst>
                    <a:ext uri="{9D8B030D-6E8A-4147-A177-3AD203B41FA5}">
                      <a16:colId xmlns:a16="http://schemas.microsoft.com/office/drawing/2014/main" xmlns="" val="20000"/>
                    </a:ext>
                  </a:extLst>
                </a:gridCol>
                <a:gridCol w="992982">
                  <a:extLst>
                    <a:ext uri="{9D8B030D-6E8A-4147-A177-3AD203B41FA5}">
                      <a16:colId xmlns:a16="http://schemas.microsoft.com/office/drawing/2014/main" xmlns="" val="20001"/>
                    </a:ext>
                  </a:extLst>
                </a:gridCol>
                <a:gridCol w="1189435">
                  <a:extLst>
                    <a:ext uri="{9D8B030D-6E8A-4147-A177-3AD203B41FA5}">
                      <a16:colId xmlns:a16="http://schemas.microsoft.com/office/drawing/2014/main" xmlns="" val="20002"/>
                    </a:ext>
                  </a:extLst>
                </a:gridCol>
                <a:gridCol w="1189435">
                  <a:extLst>
                    <a:ext uri="{9D8B030D-6E8A-4147-A177-3AD203B41FA5}">
                      <a16:colId xmlns:a16="http://schemas.microsoft.com/office/drawing/2014/main" xmlns="" val="20003"/>
                    </a:ext>
                  </a:extLst>
                </a:gridCol>
              </a:tblGrid>
              <a:tr h="0">
                <a:tc>
                  <a:txBody>
                    <a:bodyPr/>
                    <a:lstStyle/>
                    <a:p>
                      <a:r>
                        <a:rPr lang="en-US" sz="1400" dirty="0"/>
                        <a:t>Events: N (%)</a:t>
                      </a:r>
                    </a:p>
                  </a:txBody>
                  <a:tcPr marL="68580" marR="68580" marT="34290" marB="34290"/>
                </a:tc>
                <a:tc>
                  <a:txBody>
                    <a:bodyPr/>
                    <a:lstStyle/>
                    <a:p>
                      <a:pPr algn="ctr"/>
                      <a:r>
                        <a:rPr lang="en-US" sz="1400" dirty="0" err="1"/>
                        <a:t>Pembro</a:t>
                      </a:r>
                      <a:endParaRPr lang="en-US" sz="1400" dirty="0"/>
                    </a:p>
                  </a:txBody>
                  <a:tcPr marL="68580" marR="68580" marT="34290" marB="34290"/>
                </a:tc>
                <a:tc>
                  <a:txBody>
                    <a:bodyPr/>
                    <a:lstStyle/>
                    <a:p>
                      <a:pPr algn="ctr"/>
                      <a:r>
                        <a:rPr lang="en-US" sz="1400" dirty="0"/>
                        <a:t>P + C</a:t>
                      </a:r>
                    </a:p>
                  </a:txBody>
                  <a:tcPr marL="68580" marR="68580" marT="34290" marB="34290"/>
                </a:tc>
                <a:tc>
                  <a:txBody>
                    <a:bodyPr/>
                    <a:lstStyle/>
                    <a:p>
                      <a:pPr algn="ctr"/>
                      <a:r>
                        <a:rPr lang="en-US" sz="1400" dirty="0"/>
                        <a:t>Chemo</a:t>
                      </a:r>
                    </a:p>
                  </a:txBody>
                  <a:tcPr marL="68580" marR="68580" marT="34290" marB="34290"/>
                </a:tc>
                <a:extLst>
                  <a:ext uri="{0D108BD9-81ED-4DB2-BD59-A6C34878D82A}">
                    <a16:rowId xmlns:a16="http://schemas.microsoft.com/office/drawing/2014/main" xmlns="" val="10000"/>
                  </a:ext>
                </a:extLst>
              </a:tr>
              <a:tr h="0">
                <a:tc>
                  <a:txBody>
                    <a:bodyPr/>
                    <a:lstStyle/>
                    <a:p>
                      <a:r>
                        <a:rPr lang="en-US" sz="1400" dirty="0"/>
                        <a:t>CPS </a:t>
                      </a:r>
                      <a:r>
                        <a:rPr lang="en-US" sz="1400" u="none" dirty="0"/>
                        <a:t>≥10</a:t>
                      </a:r>
                    </a:p>
                  </a:txBody>
                  <a:tcPr marL="68580" marR="68580" marT="34290" marB="34290"/>
                </a:tc>
                <a:tc>
                  <a:txBody>
                    <a:bodyPr/>
                    <a:lstStyle/>
                    <a:p>
                      <a:pPr algn="ctr"/>
                      <a:r>
                        <a:rPr lang="en-US" sz="1400" dirty="0"/>
                        <a:t>92 (36%)</a:t>
                      </a:r>
                    </a:p>
                  </a:txBody>
                  <a:tcPr marL="68580" marR="68580" marT="34290" marB="34290"/>
                </a:tc>
                <a:tc>
                  <a:txBody>
                    <a:bodyPr/>
                    <a:lstStyle/>
                    <a:p>
                      <a:pPr algn="ctr"/>
                      <a:r>
                        <a:rPr lang="en-US" sz="1400" dirty="0"/>
                        <a:t>99 (39%)</a:t>
                      </a:r>
                    </a:p>
                  </a:txBody>
                  <a:tcPr marL="68580" marR="68580" marT="34290" marB="34290"/>
                </a:tc>
                <a:tc>
                  <a:txBody>
                    <a:bodyPr/>
                    <a:lstStyle/>
                    <a:p>
                      <a:pPr algn="ctr"/>
                      <a:r>
                        <a:rPr lang="en-US" sz="1400" dirty="0"/>
                        <a:t>90 (36%)</a:t>
                      </a:r>
                    </a:p>
                  </a:txBody>
                  <a:tcPr marL="68580" marR="68580" marT="34290" marB="34290"/>
                </a:tc>
                <a:extLst>
                  <a:ext uri="{0D108BD9-81ED-4DB2-BD59-A6C34878D82A}">
                    <a16:rowId xmlns:a16="http://schemas.microsoft.com/office/drawing/2014/main" xmlns="" val="10001"/>
                  </a:ext>
                </a:extLst>
              </a:tr>
              <a:tr h="0">
                <a:tc>
                  <a:txBody>
                    <a:bodyPr/>
                    <a:lstStyle/>
                    <a:p>
                      <a:r>
                        <a:rPr lang="en-US" sz="1400" dirty="0"/>
                        <a:t>MSI-H</a:t>
                      </a:r>
                    </a:p>
                  </a:txBody>
                  <a:tcPr marL="68580" marR="68580" marT="34290" marB="34290"/>
                </a:tc>
                <a:tc>
                  <a:txBody>
                    <a:bodyPr/>
                    <a:lstStyle/>
                    <a:p>
                      <a:pPr algn="ctr"/>
                      <a:r>
                        <a:rPr lang="en-US" sz="1400" dirty="0"/>
                        <a:t>14 (5%)</a:t>
                      </a:r>
                    </a:p>
                  </a:txBody>
                  <a:tcPr marL="68580" marR="68580" marT="34290" marB="34290"/>
                </a:tc>
                <a:tc>
                  <a:txBody>
                    <a:bodyPr/>
                    <a:lstStyle/>
                    <a:p>
                      <a:pPr algn="ctr"/>
                      <a:r>
                        <a:rPr lang="en-US" sz="1400" dirty="0"/>
                        <a:t>17</a:t>
                      </a:r>
                      <a:r>
                        <a:rPr lang="en-US" sz="1400" baseline="0" dirty="0"/>
                        <a:t> (7%)</a:t>
                      </a:r>
                      <a:endParaRPr lang="en-US" sz="1400" dirty="0"/>
                    </a:p>
                  </a:txBody>
                  <a:tcPr marL="68580" marR="68580" marT="34290" marB="34290"/>
                </a:tc>
                <a:tc>
                  <a:txBody>
                    <a:bodyPr/>
                    <a:lstStyle/>
                    <a:p>
                      <a:pPr algn="ctr"/>
                      <a:r>
                        <a:rPr lang="en-US" sz="1400" dirty="0"/>
                        <a:t>19 (8%)</a:t>
                      </a:r>
                    </a:p>
                  </a:txBody>
                  <a:tcPr marL="68580" marR="68580" marT="34290" marB="34290"/>
                </a:tc>
                <a:extLst>
                  <a:ext uri="{0D108BD9-81ED-4DB2-BD59-A6C34878D82A}">
                    <a16:rowId xmlns:a16="http://schemas.microsoft.com/office/drawing/2014/main" xmlns="" val="10002"/>
                  </a:ext>
                </a:extLst>
              </a:tr>
              <a:tr h="0">
                <a:tc>
                  <a:txBody>
                    <a:bodyPr/>
                    <a:lstStyle/>
                    <a:p>
                      <a:r>
                        <a:rPr lang="en-US" sz="1400" dirty="0"/>
                        <a:t>MSI-H +</a:t>
                      </a:r>
                      <a:r>
                        <a:rPr lang="en-US" sz="1400" baseline="0" dirty="0"/>
                        <a:t> CPS </a:t>
                      </a:r>
                      <a:r>
                        <a:rPr lang="en-US" sz="1400" u="none" baseline="0" dirty="0"/>
                        <a:t>≥10</a:t>
                      </a:r>
                      <a:endParaRPr lang="en-US" sz="1400" dirty="0"/>
                    </a:p>
                  </a:txBody>
                  <a:tcPr marL="68580" marR="68580" marT="34290" marB="34290"/>
                </a:tc>
                <a:tc>
                  <a:txBody>
                    <a:bodyPr/>
                    <a:lstStyle/>
                    <a:p>
                      <a:pPr algn="ctr"/>
                      <a:r>
                        <a:rPr lang="en-US" sz="1400" dirty="0"/>
                        <a:t>11 (79%)</a:t>
                      </a:r>
                    </a:p>
                  </a:txBody>
                  <a:tcPr marL="68580" marR="68580" marT="34290" marB="34290"/>
                </a:tc>
                <a:tc>
                  <a:txBody>
                    <a:bodyPr/>
                    <a:lstStyle/>
                    <a:p>
                      <a:pPr algn="ctr"/>
                      <a:r>
                        <a:rPr lang="en-US" sz="1400" dirty="0"/>
                        <a:t>11 (65%)</a:t>
                      </a:r>
                    </a:p>
                  </a:txBody>
                  <a:tcPr marL="68580" marR="68580" marT="34290" marB="34290"/>
                </a:tc>
                <a:tc>
                  <a:txBody>
                    <a:bodyPr/>
                    <a:lstStyle/>
                    <a:p>
                      <a:pPr algn="ctr"/>
                      <a:r>
                        <a:rPr lang="en-US" sz="1400" dirty="0"/>
                        <a:t>10 (53%)</a:t>
                      </a:r>
                    </a:p>
                  </a:txBody>
                  <a:tcPr marL="68580" marR="68580" marT="34290" marB="34290"/>
                </a:tc>
                <a:extLst>
                  <a:ext uri="{0D108BD9-81ED-4DB2-BD59-A6C34878D82A}">
                    <a16:rowId xmlns:a16="http://schemas.microsoft.com/office/drawing/2014/main" xmlns="" val="10003"/>
                  </a:ext>
                </a:extLst>
              </a:tr>
            </a:tbl>
          </a:graphicData>
        </a:graphic>
      </p:graphicFrame>
      <p:sp>
        <p:nvSpPr>
          <p:cNvPr id="23" name="ZoneTexte 3">
            <a:extLst>
              <a:ext uri="{FF2B5EF4-FFF2-40B4-BE49-F238E27FC236}">
                <a16:creationId xmlns:a16="http://schemas.microsoft.com/office/drawing/2014/main" xmlns="" id="{56606EAF-CB40-A248-9910-F1F92BF449E7}"/>
              </a:ext>
            </a:extLst>
          </p:cNvPr>
          <p:cNvSpPr txBox="1"/>
          <p:nvPr/>
        </p:nvSpPr>
        <p:spPr>
          <a:xfrm>
            <a:off x="637685" y="3617860"/>
            <a:ext cx="2144130" cy="1035276"/>
          </a:xfrm>
          <a:prstGeom prst="roundRect">
            <a:avLst>
              <a:gd name="adj" fmla="val 10354"/>
            </a:avLst>
          </a:prstGeom>
          <a:solidFill>
            <a:srgbClr val="FFFFFF"/>
          </a:solidFill>
          <a:ln w="28575" cmpd="sng">
            <a:solidFill>
              <a:schemeClr val="tx2"/>
            </a:solidFill>
          </a:ln>
          <a:effectLst/>
        </p:spPr>
        <p:style>
          <a:lnRef idx="1">
            <a:schemeClr val="accent5"/>
          </a:lnRef>
          <a:fillRef idx="2">
            <a:schemeClr val="accent5"/>
          </a:fillRef>
          <a:effectRef idx="1">
            <a:schemeClr val="accent5"/>
          </a:effectRef>
          <a:fontRef idx="minor">
            <a:schemeClr val="dk1"/>
          </a:fontRef>
        </p:style>
        <p:txBody>
          <a:bodyPr wrap="square" lIns="72000" rIns="36000" rtlCol="0" anchor="ctr" anchorCtr="0">
            <a:noAutofit/>
          </a:bodyPr>
          <a:lstStyle/>
          <a:p>
            <a:pPr marL="182563" indent="-182563" defTabSz="914400">
              <a:lnSpc>
                <a:spcPct val="90000"/>
              </a:lnSpc>
              <a:spcBef>
                <a:spcPts val="200"/>
              </a:spcBef>
              <a:defRPr/>
            </a:pPr>
            <a:r>
              <a:rPr lang="en-NZ" sz="1200" b="1" u="sng" kern="0" dirty="0">
                <a:solidFill>
                  <a:prstClr val="black"/>
                </a:solidFill>
                <a:latin typeface="Calibri" panose="020F0502020204030204" pitchFamily="34" charset="0"/>
                <a:cs typeface="Calibri" panose="020F0502020204030204" pitchFamily="34" charset="0"/>
              </a:rPr>
              <a:t>Stratification Factors</a:t>
            </a:r>
          </a:p>
          <a:p>
            <a:pPr marL="182563" lvl="0" indent="-182563" defTabSz="914400">
              <a:buClr>
                <a:schemeClr val="accent1"/>
              </a:buClr>
              <a:buFont typeface="Arial" panose="020B0604020202020204" pitchFamily="34" charset="0"/>
              <a:buChar char="•"/>
              <a:defRPr/>
            </a:pPr>
            <a:r>
              <a:rPr lang="en-NZ" sz="1200" kern="0" dirty="0">
                <a:solidFill>
                  <a:prstClr val="black"/>
                </a:solidFill>
                <a:latin typeface="Calibri" panose="020F0502020204030204" pitchFamily="34" charset="0"/>
                <a:cs typeface="Calibri" panose="020F0502020204030204" pitchFamily="34" charset="0"/>
              </a:rPr>
              <a:t>Region</a:t>
            </a:r>
            <a:endParaRPr lang="en-NZ" sz="1200" kern="0" baseline="30000" dirty="0">
              <a:solidFill>
                <a:srgbClr val="FF0000"/>
              </a:solidFill>
              <a:latin typeface="Calibri" panose="020F0502020204030204" pitchFamily="34" charset="0"/>
              <a:cs typeface="Calibri" panose="020F0502020204030204" pitchFamily="34" charset="0"/>
            </a:endParaRPr>
          </a:p>
          <a:p>
            <a:pPr marL="182563" lvl="0" indent="-182563" defTabSz="914400">
              <a:buClr>
                <a:schemeClr val="accent1"/>
              </a:buClr>
              <a:buFont typeface="Arial" panose="020B0604020202020204" pitchFamily="34" charset="0"/>
              <a:buChar char="•"/>
              <a:defRPr/>
            </a:pPr>
            <a:r>
              <a:rPr lang="en-NZ" sz="1200" kern="0" dirty="0">
                <a:solidFill>
                  <a:prstClr val="black"/>
                </a:solidFill>
                <a:latin typeface="Calibri" panose="020F0502020204030204" pitchFamily="34" charset="0"/>
                <a:cs typeface="Calibri" panose="020F0502020204030204" pitchFamily="34" charset="0"/>
              </a:rPr>
              <a:t>Locally advanced or metastatic disease</a:t>
            </a:r>
          </a:p>
          <a:p>
            <a:pPr marL="182563" lvl="0" indent="-182563" defTabSz="914400">
              <a:buClr>
                <a:schemeClr val="accent1"/>
              </a:buClr>
              <a:buFont typeface="Arial" panose="020B0604020202020204" pitchFamily="34" charset="0"/>
              <a:buChar char="•"/>
              <a:defRPr/>
            </a:pPr>
            <a:r>
              <a:rPr lang="en-NZ" sz="1200" kern="0" dirty="0">
                <a:solidFill>
                  <a:prstClr val="black"/>
                </a:solidFill>
                <a:latin typeface="Calibri" panose="020F0502020204030204" pitchFamily="34" charset="0"/>
                <a:cs typeface="Calibri" panose="020F0502020204030204" pitchFamily="34" charset="0"/>
              </a:rPr>
              <a:t>5-FU or </a:t>
            </a:r>
            <a:r>
              <a:rPr lang="en-NZ" sz="1200" kern="0" dirty="0" err="1">
                <a:solidFill>
                  <a:prstClr val="black"/>
                </a:solidFill>
                <a:latin typeface="Calibri" panose="020F0502020204030204" pitchFamily="34" charset="0"/>
                <a:cs typeface="Calibri" panose="020F0502020204030204" pitchFamily="34" charset="0"/>
              </a:rPr>
              <a:t>capecitabine</a:t>
            </a:r>
            <a:endParaRPr lang="en-NZ" sz="1200" kern="0" dirty="0">
              <a:solidFill>
                <a:prstClr val="black"/>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xmlns="" id="{E762FC21-43CD-FA4F-8E43-734C0845BB5F}"/>
              </a:ext>
            </a:extLst>
          </p:cNvPr>
          <p:cNvSpPr txBox="1"/>
          <p:nvPr/>
        </p:nvSpPr>
        <p:spPr>
          <a:xfrm>
            <a:off x="2950122" y="2687108"/>
            <a:ext cx="411972" cy="184666"/>
          </a:xfrm>
          <a:prstGeom prst="rect">
            <a:avLst/>
          </a:prstGeom>
          <a:noFill/>
        </p:spPr>
        <p:txBody>
          <a:bodyPr wrap="none" lIns="0" tIns="0" rIns="0" bIns="0" rtlCol="0">
            <a:spAutoFit/>
          </a:bodyPr>
          <a:lstStyle/>
          <a:p>
            <a:r>
              <a:rPr lang="en-US" sz="1200" dirty="0">
                <a:latin typeface="Calibri" panose="020F0502020204030204" pitchFamily="34" charset="0"/>
                <a:ea typeface="Aileron" charset="0"/>
                <a:cs typeface="Calibri" panose="020F0502020204030204" pitchFamily="34" charset="0"/>
              </a:rPr>
              <a:t>N=763</a:t>
            </a:r>
          </a:p>
        </p:txBody>
      </p:sp>
      <p:sp>
        <p:nvSpPr>
          <p:cNvPr id="29" name="ZoneTexte 3">
            <a:extLst>
              <a:ext uri="{FF2B5EF4-FFF2-40B4-BE49-F238E27FC236}">
                <a16:creationId xmlns:a16="http://schemas.microsoft.com/office/drawing/2014/main" xmlns="" id="{0F31FB06-3470-A949-A7E8-96B491E97EAB}"/>
              </a:ext>
            </a:extLst>
          </p:cNvPr>
          <p:cNvSpPr txBox="1"/>
          <p:nvPr/>
        </p:nvSpPr>
        <p:spPr>
          <a:xfrm>
            <a:off x="6867885" y="2530475"/>
            <a:ext cx="1621816" cy="981394"/>
          </a:xfrm>
          <a:prstGeom prst="roundRect">
            <a:avLst>
              <a:gd name="adj" fmla="val 13898"/>
            </a:avLst>
          </a:prstGeom>
          <a:solidFill>
            <a:schemeClr val="bg1"/>
          </a:solidFill>
          <a:ln w="28575" cmpd="sng">
            <a:solidFill>
              <a:schemeClr val="tx2"/>
            </a:solid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lnSpc>
                <a:spcPct val="90000"/>
              </a:lnSpc>
              <a:defRPr/>
            </a:pPr>
            <a:r>
              <a:rPr lang="en-GB" sz="1200" kern="0" dirty="0">
                <a:solidFill>
                  <a:schemeClr val="tx1"/>
                </a:solidFill>
                <a:latin typeface="Calibri" panose="020F0502020204030204" pitchFamily="34" charset="0"/>
                <a:cs typeface="Calibri" panose="020F0502020204030204" pitchFamily="34" charset="0"/>
              </a:rPr>
              <a:t>Until unacceptable</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toxicity, disease</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progression, or </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patient/physician</a:t>
            </a:r>
            <a:br>
              <a:rPr lang="en-GB" sz="1200" kern="0" dirty="0">
                <a:solidFill>
                  <a:schemeClr val="tx1"/>
                </a:solidFill>
                <a:latin typeface="Calibri" panose="020F0502020204030204" pitchFamily="34" charset="0"/>
                <a:cs typeface="Calibri" panose="020F0502020204030204" pitchFamily="34" charset="0"/>
              </a:rPr>
            </a:br>
            <a:r>
              <a:rPr lang="en-GB" sz="1200" kern="0" dirty="0">
                <a:solidFill>
                  <a:schemeClr val="tx1"/>
                </a:solidFill>
                <a:latin typeface="Calibri" panose="020F0502020204030204" pitchFamily="34" charset="0"/>
                <a:cs typeface="Calibri" panose="020F0502020204030204" pitchFamily="34" charset="0"/>
              </a:rPr>
              <a:t>withdrawal decision</a:t>
            </a:r>
            <a:endParaRPr lang="en-NZ" sz="1200" kern="0" baseline="30000" dirty="0">
              <a:solidFill>
                <a:schemeClr val="tx1"/>
              </a:solidFill>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xmlns="" id="{B3D0A3DC-7535-DA49-ADA7-D9F50B728C9A}"/>
              </a:ext>
            </a:extLst>
          </p:cNvPr>
          <p:cNvCxnSpPr>
            <a:cxnSpLocks/>
          </p:cNvCxnSpPr>
          <p:nvPr/>
        </p:nvCxnSpPr>
        <p:spPr bwMode="auto">
          <a:xfrm>
            <a:off x="6181176" y="3002002"/>
            <a:ext cx="680806" cy="0"/>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xmlns="" id="{58E2F7CD-A998-CA45-BAE0-5446071E0189}"/>
              </a:ext>
            </a:extLst>
          </p:cNvPr>
          <p:cNvCxnSpPr>
            <a:cxnSpLocks/>
          </p:cNvCxnSpPr>
          <p:nvPr/>
        </p:nvCxnSpPr>
        <p:spPr bwMode="auto">
          <a:xfrm>
            <a:off x="6151035" y="3838025"/>
            <a:ext cx="1512000" cy="0"/>
          </a:xfrm>
          <a:prstGeom prst="straightConnector1">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xmlns="" id="{89F22F15-334F-4F4C-A068-E6AB34EAE425}"/>
              </a:ext>
            </a:extLst>
          </p:cNvPr>
          <p:cNvCxnSpPr>
            <a:cxnSpLocks/>
          </p:cNvCxnSpPr>
          <p:nvPr/>
        </p:nvCxnSpPr>
        <p:spPr bwMode="auto">
          <a:xfrm>
            <a:off x="6151035" y="2209522"/>
            <a:ext cx="1512000" cy="0"/>
          </a:xfrm>
          <a:prstGeom prst="straightConnector1">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xmlns="" id="{08BFF8CC-06E8-3C4A-9DDD-32E904B48E2B}"/>
              </a:ext>
            </a:extLst>
          </p:cNvPr>
          <p:cNvCxnSpPr>
            <a:cxnSpLocks/>
          </p:cNvCxnSpPr>
          <p:nvPr/>
        </p:nvCxnSpPr>
        <p:spPr bwMode="auto">
          <a:xfrm flipV="1">
            <a:off x="7667096" y="3526971"/>
            <a:ext cx="0" cy="324304"/>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9" name="TextBox 38">
            <a:extLst>
              <a:ext uri="{FF2B5EF4-FFF2-40B4-BE49-F238E27FC236}">
                <a16:creationId xmlns:a16="http://schemas.microsoft.com/office/drawing/2014/main" xmlns="" id="{28178D95-1664-824F-A078-3CB09AE57B3F}"/>
              </a:ext>
            </a:extLst>
          </p:cNvPr>
          <p:cNvSpPr txBox="1"/>
          <p:nvPr/>
        </p:nvSpPr>
        <p:spPr>
          <a:xfrm>
            <a:off x="3866430" y="2013492"/>
            <a:ext cx="411972" cy="184666"/>
          </a:xfrm>
          <a:prstGeom prst="rect">
            <a:avLst/>
          </a:prstGeom>
          <a:noFill/>
        </p:spPr>
        <p:txBody>
          <a:bodyPr wrap="none" lIns="0" tIns="0" rIns="0" bIns="0" rtlCol="0">
            <a:spAutoFit/>
          </a:bodyPr>
          <a:lstStyle/>
          <a:p>
            <a:r>
              <a:rPr lang="en-US" sz="1200" dirty="0">
                <a:latin typeface="Calibri" panose="020F0502020204030204" pitchFamily="34" charset="0"/>
                <a:ea typeface="Aileron" charset="0"/>
                <a:cs typeface="Calibri" panose="020F0502020204030204" pitchFamily="34" charset="0"/>
              </a:rPr>
              <a:t>N=256</a:t>
            </a:r>
          </a:p>
        </p:txBody>
      </p:sp>
      <p:sp>
        <p:nvSpPr>
          <p:cNvPr id="40" name="TextBox 39">
            <a:extLst>
              <a:ext uri="{FF2B5EF4-FFF2-40B4-BE49-F238E27FC236}">
                <a16:creationId xmlns:a16="http://schemas.microsoft.com/office/drawing/2014/main" xmlns="" id="{75A7E230-1393-0144-B419-AB46E8337828}"/>
              </a:ext>
            </a:extLst>
          </p:cNvPr>
          <p:cNvSpPr txBox="1"/>
          <p:nvPr/>
        </p:nvSpPr>
        <p:spPr>
          <a:xfrm>
            <a:off x="3875139" y="2812286"/>
            <a:ext cx="411972" cy="184666"/>
          </a:xfrm>
          <a:prstGeom prst="rect">
            <a:avLst/>
          </a:prstGeom>
          <a:noFill/>
        </p:spPr>
        <p:txBody>
          <a:bodyPr wrap="none" lIns="0" tIns="0" rIns="0" bIns="0" rtlCol="0">
            <a:spAutoFit/>
          </a:bodyPr>
          <a:lstStyle/>
          <a:p>
            <a:r>
              <a:rPr lang="en-US" sz="1200" dirty="0">
                <a:latin typeface="Calibri" panose="020F0502020204030204" pitchFamily="34" charset="0"/>
                <a:ea typeface="Aileron" charset="0"/>
                <a:cs typeface="Calibri" panose="020F0502020204030204" pitchFamily="34" charset="0"/>
              </a:rPr>
              <a:t>N=257</a:t>
            </a:r>
          </a:p>
        </p:txBody>
      </p:sp>
      <p:sp>
        <p:nvSpPr>
          <p:cNvPr id="41" name="TextBox 40">
            <a:extLst>
              <a:ext uri="{FF2B5EF4-FFF2-40B4-BE49-F238E27FC236}">
                <a16:creationId xmlns:a16="http://schemas.microsoft.com/office/drawing/2014/main" xmlns="" id="{0ABB8AD1-0863-2B4B-A292-D60CD476BFE2}"/>
              </a:ext>
            </a:extLst>
          </p:cNvPr>
          <p:cNvSpPr txBox="1"/>
          <p:nvPr/>
        </p:nvSpPr>
        <p:spPr>
          <a:xfrm>
            <a:off x="3866430" y="3650703"/>
            <a:ext cx="411972" cy="184666"/>
          </a:xfrm>
          <a:prstGeom prst="rect">
            <a:avLst/>
          </a:prstGeom>
          <a:noFill/>
        </p:spPr>
        <p:txBody>
          <a:bodyPr wrap="none" lIns="0" tIns="0" rIns="0" bIns="0" rtlCol="0">
            <a:spAutoFit/>
          </a:bodyPr>
          <a:lstStyle/>
          <a:p>
            <a:r>
              <a:rPr lang="en-US" sz="1200" dirty="0">
                <a:latin typeface="Calibri" panose="020F0502020204030204" pitchFamily="34" charset="0"/>
                <a:ea typeface="Aileron" charset="0"/>
                <a:cs typeface="Calibri" panose="020F0502020204030204" pitchFamily="34" charset="0"/>
              </a:rPr>
              <a:t>N=250</a:t>
            </a:r>
          </a:p>
        </p:txBody>
      </p:sp>
      <p:cxnSp>
        <p:nvCxnSpPr>
          <p:cNvPr id="43" name="Straight Arrow Connector 42">
            <a:extLst>
              <a:ext uri="{FF2B5EF4-FFF2-40B4-BE49-F238E27FC236}">
                <a16:creationId xmlns:a16="http://schemas.microsoft.com/office/drawing/2014/main" xmlns="" id="{346AA0D1-A714-0D43-91BF-A95513CF9194}"/>
              </a:ext>
            </a:extLst>
          </p:cNvPr>
          <p:cNvCxnSpPr>
            <a:cxnSpLocks/>
          </p:cNvCxnSpPr>
          <p:nvPr/>
        </p:nvCxnSpPr>
        <p:spPr bwMode="auto">
          <a:xfrm>
            <a:off x="7667096" y="2196646"/>
            <a:ext cx="0" cy="324304"/>
          </a:xfrm>
          <a:prstGeom prst="straightConnector1">
            <a:avLst/>
          </a:prstGeom>
          <a:noFill/>
          <a:ln w="28575" cap="flat" cmpd="sng" algn="ctr">
            <a:solidFill>
              <a:schemeClr val="tx1"/>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6" name="TextBox 35">
            <a:extLst>
              <a:ext uri="{FF2B5EF4-FFF2-40B4-BE49-F238E27FC236}">
                <a16:creationId xmlns:a16="http://schemas.microsoft.com/office/drawing/2014/main" xmlns="" id="{AF35C0CE-E493-1740-BEE0-F8310E913948}"/>
              </a:ext>
            </a:extLst>
          </p:cNvPr>
          <p:cNvSpPr txBox="1"/>
          <p:nvPr/>
        </p:nvSpPr>
        <p:spPr>
          <a:xfrm>
            <a:off x="4389423" y="4253681"/>
            <a:ext cx="3800166" cy="424732"/>
          </a:xfrm>
          <a:prstGeom prst="rect">
            <a:avLst/>
          </a:prstGeom>
          <a:noFill/>
        </p:spPr>
        <p:txBody>
          <a:bodyPr wrap="square" rtlCol="0">
            <a:spAutoFit/>
          </a:bodyPr>
          <a:lstStyle/>
          <a:p>
            <a:pPr>
              <a:lnSpc>
                <a:spcPct val="90000"/>
              </a:lnSpc>
            </a:pPr>
            <a:r>
              <a:rPr lang="en-NZ" sz="1200" b="1" dirty="0">
                <a:solidFill>
                  <a:schemeClr val="accent1"/>
                </a:solidFill>
                <a:latin typeface="Calibri" panose="020F0502020204030204" pitchFamily="34" charset="0"/>
                <a:cs typeface="Calibri" panose="020F0502020204030204" pitchFamily="34" charset="0"/>
              </a:rPr>
              <a:t>Primary endpoints:</a:t>
            </a:r>
            <a:r>
              <a:rPr lang="en-NZ" sz="1200" dirty="0">
                <a:solidFill>
                  <a:schemeClr val="accent1"/>
                </a:solidFill>
                <a:latin typeface="Calibri" panose="020F0502020204030204" pitchFamily="34" charset="0"/>
                <a:cs typeface="Calibri" panose="020F0502020204030204" pitchFamily="34" charset="0"/>
              </a:rPr>
              <a:t> </a:t>
            </a:r>
            <a:r>
              <a:rPr lang="en-NZ" sz="1200" dirty="0">
                <a:solidFill>
                  <a:prstClr val="black"/>
                </a:solidFill>
                <a:latin typeface="Calibri" panose="020F0502020204030204" pitchFamily="34" charset="0"/>
                <a:cs typeface="Calibri" panose="020F0502020204030204" pitchFamily="34" charset="0"/>
              </a:rPr>
              <a:t>OS and PFS</a:t>
            </a:r>
          </a:p>
          <a:p>
            <a:pPr>
              <a:lnSpc>
                <a:spcPct val="90000"/>
              </a:lnSpc>
            </a:pPr>
            <a:r>
              <a:rPr lang="en-NZ" sz="1200" b="1" dirty="0">
                <a:solidFill>
                  <a:schemeClr val="accent1"/>
                </a:solidFill>
                <a:latin typeface="Calibri" panose="020F0502020204030204" pitchFamily="34" charset="0"/>
                <a:cs typeface="Calibri" panose="020F0502020204030204" pitchFamily="34" charset="0"/>
              </a:rPr>
              <a:t>Secondary endpoints: </a:t>
            </a:r>
            <a:r>
              <a:rPr lang="en-GB" sz="1200" dirty="0"/>
              <a:t>ORR, DOR, QoL</a:t>
            </a:r>
            <a:endParaRPr lang="en-NZ" sz="1200" dirty="0"/>
          </a:p>
        </p:txBody>
      </p:sp>
      <p:cxnSp>
        <p:nvCxnSpPr>
          <p:cNvPr id="47" name="Straight Arrow Connector 46">
            <a:extLst>
              <a:ext uri="{FF2B5EF4-FFF2-40B4-BE49-F238E27FC236}">
                <a16:creationId xmlns:a16="http://schemas.microsoft.com/office/drawing/2014/main" xmlns="" id="{4153FF32-0C88-2A45-BE52-4B13F57C3F09}"/>
              </a:ext>
            </a:extLst>
          </p:cNvPr>
          <p:cNvCxnSpPr>
            <a:cxnSpLocks/>
          </p:cNvCxnSpPr>
          <p:nvPr/>
        </p:nvCxnSpPr>
        <p:spPr bwMode="auto">
          <a:xfrm>
            <a:off x="2542903" y="3019420"/>
            <a:ext cx="1914332"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 name="ZoneTexte 3">
            <a:extLst>
              <a:ext uri="{FF2B5EF4-FFF2-40B4-BE49-F238E27FC236}">
                <a16:creationId xmlns:a16="http://schemas.microsoft.com/office/drawing/2014/main" xmlns="" id="{4496333D-9410-BB4E-B77B-562FB5F114FB}"/>
              </a:ext>
            </a:extLst>
          </p:cNvPr>
          <p:cNvSpPr txBox="1"/>
          <p:nvPr/>
        </p:nvSpPr>
        <p:spPr>
          <a:xfrm>
            <a:off x="637685" y="1798387"/>
            <a:ext cx="2144130" cy="1714444"/>
          </a:xfrm>
          <a:prstGeom prst="roundRect">
            <a:avLst>
              <a:gd name="adj" fmla="val 10354"/>
            </a:avLst>
          </a:prstGeom>
          <a:solidFill>
            <a:srgbClr val="FFFFFF"/>
          </a:solidFill>
          <a:ln w="28575" cmpd="sng">
            <a:solidFill>
              <a:schemeClr val="tx2"/>
            </a:solidFill>
          </a:ln>
          <a:effectLst/>
        </p:spPr>
        <p:style>
          <a:lnRef idx="1">
            <a:schemeClr val="accent5"/>
          </a:lnRef>
          <a:fillRef idx="2">
            <a:schemeClr val="accent5"/>
          </a:fillRef>
          <a:effectRef idx="1">
            <a:schemeClr val="accent5"/>
          </a:effectRef>
          <a:fontRef idx="minor">
            <a:schemeClr val="dk1"/>
          </a:fontRef>
        </p:style>
        <p:txBody>
          <a:bodyPr wrap="square" lIns="72000" rIns="36000" rtlCol="0" anchor="ctr" anchorCtr="0">
            <a:noAutofit/>
          </a:bodyPr>
          <a:lstStyle/>
          <a:p>
            <a:pPr marL="182563" indent="-182563" defTabSz="914400">
              <a:lnSpc>
                <a:spcPct val="90000"/>
              </a:lnSpc>
              <a:spcBef>
                <a:spcPts val="200"/>
              </a:spcBef>
              <a:defRPr/>
            </a:pPr>
            <a:r>
              <a:rPr lang="en-NZ" sz="1200" b="1" u="sng" kern="0" dirty="0">
                <a:solidFill>
                  <a:prstClr val="black"/>
                </a:solidFill>
                <a:latin typeface="Calibri" panose="020F0502020204030204" pitchFamily="34" charset="0"/>
                <a:cs typeface="Calibri" panose="020F0502020204030204" pitchFamily="34" charset="0"/>
              </a:rPr>
              <a:t>Key Eligibility Criteria</a:t>
            </a:r>
          </a:p>
          <a:p>
            <a:pPr marL="182563" lvl="0" indent="-182563" defTabSz="914400">
              <a:buClr>
                <a:schemeClr val="accent1"/>
              </a:buClr>
              <a:buFont typeface="Arial" panose="020B0604020202020204" pitchFamily="34" charset="0"/>
              <a:buChar char="•"/>
              <a:defRPr/>
            </a:pPr>
            <a:r>
              <a:rPr lang="en-NZ" sz="1200" kern="0" dirty="0">
                <a:solidFill>
                  <a:prstClr val="black"/>
                </a:solidFill>
                <a:latin typeface="Calibri" panose="020F0502020204030204" pitchFamily="34" charset="0"/>
                <a:cs typeface="Calibri" panose="020F0502020204030204" pitchFamily="34" charset="0"/>
              </a:rPr>
              <a:t>Locally advanced, unresectable or metastatic gastric or gastroesophageal adenocarcinoma</a:t>
            </a:r>
          </a:p>
          <a:p>
            <a:pPr marL="182563" lvl="0" indent="-182563" defTabSz="914400">
              <a:buClr>
                <a:schemeClr val="accent1"/>
              </a:buClr>
              <a:buFont typeface="Arial" panose="020B0604020202020204" pitchFamily="34" charset="0"/>
              <a:buChar char="•"/>
              <a:defRPr/>
            </a:pPr>
            <a:r>
              <a:rPr lang="en-NZ" sz="1200" kern="0" dirty="0">
                <a:solidFill>
                  <a:prstClr val="black"/>
                </a:solidFill>
                <a:latin typeface="Calibri" panose="020F0502020204030204" pitchFamily="34" charset="0"/>
                <a:cs typeface="Calibri" panose="020F0502020204030204" pitchFamily="34" charset="0"/>
              </a:rPr>
              <a:t>HER2/</a:t>
            </a:r>
            <a:r>
              <a:rPr lang="en-NZ" sz="1200" kern="0" dirty="0" err="1">
                <a:solidFill>
                  <a:prstClr val="black"/>
                </a:solidFill>
                <a:latin typeface="Calibri" panose="020F0502020204030204" pitchFamily="34" charset="0"/>
                <a:cs typeface="Calibri" panose="020F0502020204030204" pitchFamily="34" charset="0"/>
              </a:rPr>
              <a:t>neu</a:t>
            </a:r>
            <a:r>
              <a:rPr lang="en-NZ" sz="1200" kern="0" dirty="0">
                <a:solidFill>
                  <a:prstClr val="black"/>
                </a:solidFill>
                <a:latin typeface="Calibri" panose="020F0502020204030204" pitchFamily="34" charset="0"/>
                <a:cs typeface="Calibri" panose="020F0502020204030204" pitchFamily="34" charset="0"/>
              </a:rPr>
              <a:t>-negative, PD-L1-positive disease (CPS ≥1)</a:t>
            </a:r>
          </a:p>
          <a:p>
            <a:pPr marL="182563" lvl="0" indent="-182563" defTabSz="914400">
              <a:buClr>
                <a:schemeClr val="accent1"/>
              </a:buClr>
              <a:buFont typeface="Arial" panose="020B0604020202020204" pitchFamily="34" charset="0"/>
              <a:buChar char="•"/>
              <a:defRPr/>
            </a:pPr>
            <a:r>
              <a:rPr lang="en-NZ" sz="1200" kern="0" dirty="0">
                <a:solidFill>
                  <a:prstClr val="black"/>
                </a:solidFill>
                <a:latin typeface="Calibri" panose="020F0502020204030204" pitchFamily="34" charset="0"/>
                <a:cs typeface="Calibri" panose="020F0502020204030204" pitchFamily="34" charset="0"/>
              </a:rPr>
              <a:t>ECOG PS 0 or 1</a:t>
            </a:r>
          </a:p>
        </p:txBody>
      </p:sp>
      <p:cxnSp>
        <p:nvCxnSpPr>
          <p:cNvPr id="49" name="Straight Arrow Connector 48">
            <a:extLst>
              <a:ext uri="{FF2B5EF4-FFF2-40B4-BE49-F238E27FC236}">
                <a16:creationId xmlns:a16="http://schemas.microsoft.com/office/drawing/2014/main" xmlns="" id="{7D434A91-EFCC-ED42-A47A-4E40115CA903}"/>
              </a:ext>
            </a:extLst>
          </p:cNvPr>
          <p:cNvCxnSpPr>
            <a:cxnSpLocks/>
          </p:cNvCxnSpPr>
          <p:nvPr/>
        </p:nvCxnSpPr>
        <p:spPr bwMode="auto">
          <a:xfrm>
            <a:off x="3573811" y="2205355"/>
            <a:ext cx="0" cy="1635125"/>
          </a:xfrm>
          <a:prstGeom prst="straightConnector1">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6" name="Oval 25">
            <a:extLst>
              <a:ext uri="{FF2B5EF4-FFF2-40B4-BE49-F238E27FC236}">
                <a16:creationId xmlns:a16="http://schemas.microsoft.com/office/drawing/2014/main" xmlns="" id="{3AF59AD3-63AA-2A45-87C3-81DAA883BCD0}"/>
              </a:ext>
            </a:extLst>
          </p:cNvPr>
          <p:cNvSpPr/>
          <p:nvPr/>
        </p:nvSpPr>
        <p:spPr>
          <a:xfrm>
            <a:off x="3295106" y="2763903"/>
            <a:ext cx="586083" cy="5860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US" b="1" dirty="0"/>
              <a:t>R</a:t>
            </a:r>
            <a:br>
              <a:rPr lang="en-US" b="1" dirty="0"/>
            </a:br>
            <a:r>
              <a:rPr lang="en-US" sz="1000" b="1" dirty="0"/>
              <a:t>1:1:1</a:t>
            </a:r>
          </a:p>
        </p:txBody>
      </p:sp>
      <p:cxnSp>
        <p:nvCxnSpPr>
          <p:cNvPr id="51" name="Straight Arrow Connector 50">
            <a:extLst>
              <a:ext uri="{FF2B5EF4-FFF2-40B4-BE49-F238E27FC236}">
                <a16:creationId xmlns:a16="http://schemas.microsoft.com/office/drawing/2014/main" xmlns="" id="{3644BA4B-6424-094C-8B5B-F8EB09CE77DD}"/>
              </a:ext>
            </a:extLst>
          </p:cNvPr>
          <p:cNvCxnSpPr>
            <a:cxnSpLocks/>
          </p:cNvCxnSpPr>
          <p:nvPr/>
        </p:nvCxnSpPr>
        <p:spPr bwMode="auto">
          <a:xfrm>
            <a:off x="3562350" y="2209522"/>
            <a:ext cx="894887"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xmlns="" id="{8F3ACFFA-C82D-9440-BC6C-D3626E82737A}"/>
              </a:ext>
            </a:extLst>
          </p:cNvPr>
          <p:cNvCxnSpPr>
            <a:cxnSpLocks/>
          </p:cNvCxnSpPr>
          <p:nvPr/>
        </p:nvCxnSpPr>
        <p:spPr bwMode="auto">
          <a:xfrm>
            <a:off x="3565525" y="3838025"/>
            <a:ext cx="891712"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1" name="ZoneTexte 3">
            <a:extLst>
              <a:ext uri="{FF2B5EF4-FFF2-40B4-BE49-F238E27FC236}">
                <a16:creationId xmlns:a16="http://schemas.microsoft.com/office/drawing/2014/main" xmlns="" id="{FE45ECA7-A775-1440-8BF9-618E9F990BB1}"/>
              </a:ext>
            </a:extLst>
          </p:cNvPr>
          <p:cNvSpPr txBox="1"/>
          <p:nvPr/>
        </p:nvSpPr>
        <p:spPr>
          <a:xfrm>
            <a:off x="4457253" y="1929850"/>
            <a:ext cx="2016000" cy="553646"/>
          </a:xfrm>
          <a:prstGeom prst="roundRect">
            <a:avLst>
              <a:gd name="adj" fmla="val 23336"/>
            </a:avLst>
          </a:prstGeom>
          <a:solidFill>
            <a:srgbClr val="03C750"/>
          </a:solidFill>
          <a:ln w="28575" cmpd="sng">
            <a:no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lnSpc>
                <a:spcPct val="90000"/>
              </a:lnSpc>
              <a:defRPr/>
            </a:pPr>
            <a:r>
              <a:rPr lang="en-GB" sz="1200" kern="0" dirty="0">
                <a:solidFill>
                  <a:schemeClr val="bg1"/>
                </a:solidFill>
                <a:latin typeface="Calibri" panose="020F0502020204030204" pitchFamily="34" charset="0"/>
                <a:cs typeface="Calibri" panose="020F0502020204030204" pitchFamily="34" charset="0"/>
              </a:rPr>
              <a:t>Pembrolizumab 200 mg Q3W</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for up to 35 cycles</a:t>
            </a:r>
            <a:endParaRPr lang="en-NZ" sz="1200" kern="0" baseline="30000" dirty="0">
              <a:solidFill>
                <a:schemeClr val="bg1"/>
              </a:solidFill>
              <a:latin typeface="Calibri" panose="020F0502020204030204" pitchFamily="34" charset="0"/>
              <a:cs typeface="Calibri" panose="020F0502020204030204" pitchFamily="34" charset="0"/>
            </a:endParaRPr>
          </a:p>
        </p:txBody>
      </p:sp>
      <p:sp>
        <p:nvSpPr>
          <p:cNvPr id="31" name="ZoneTexte 3">
            <a:extLst>
              <a:ext uri="{FF2B5EF4-FFF2-40B4-BE49-F238E27FC236}">
                <a16:creationId xmlns:a16="http://schemas.microsoft.com/office/drawing/2014/main" xmlns="" id="{2D873CF5-00C1-8E48-AF1F-B696FA68E787}"/>
              </a:ext>
            </a:extLst>
          </p:cNvPr>
          <p:cNvSpPr txBox="1"/>
          <p:nvPr/>
        </p:nvSpPr>
        <p:spPr>
          <a:xfrm>
            <a:off x="4457253" y="3520507"/>
            <a:ext cx="2016000" cy="651736"/>
          </a:xfrm>
          <a:prstGeom prst="roundRect">
            <a:avLst>
              <a:gd name="adj" fmla="val 23336"/>
            </a:avLst>
          </a:prstGeom>
          <a:solidFill>
            <a:schemeClr val="accent5">
              <a:lumMod val="50000"/>
            </a:schemeClr>
          </a:solidFill>
          <a:ln w="28575" cmpd="sng">
            <a:no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lnSpc>
                <a:spcPct val="90000"/>
              </a:lnSpc>
              <a:defRPr/>
            </a:pPr>
            <a:r>
              <a:rPr lang="en-GB" sz="1200" kern="0" dirty="0">
                <a:solidFill>
                  <a:schemeClr val="bg1"/>
                </a:solidFill>
                <a:latin typeface="Calibri" panose="020F0502020204030204" pitchFamily="34" charset="0"/>
                <a:cs typeface="Calibri" panose="020F0502020204030204" pitchFamily="34" charset="0"/>
              </a:rPr>
              <a:t>Placebo</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Chemotherapy</a:t>
            </a:r>
            <a:endParaRPr lang="en-NZ" sz="1200" kern="0" dirty="0">
              <a:solidFill>
                <a:schemeClr val="bg1"/>
              </a:solidFill>
              <a:latin typeface="Calibri" panose="020F0502020204030204" pitchFamily="34" charset="0"/>
              <a:cs typeface="Calibri" panose="020F0502020204030204" pitchFamily="34" charset="0"/>
            </a:endParaRPr>
          </a:p>
        </p:txBody>
      </p:sp>
      <p:sp>
        <p:nvSpPr>
          <p:cNvPr id="30" name="ZoneTexte 3">
            <a:extLst>
              <a:ext uri="{FF2B5EF4-FFF2-40B4-BE49-F238E27FC236}">
                <a16:creationId xmlns:a16="http://schemas.microsoft.com/office/drawing/2014/main" xmlns="" id="{D8FB6794-8DFA-0A42-BD7B-3D4366EC957E}"/>
              </a:ext>
            </a:extLst>
          </p:cNvPr>
          <p:cNvSpPr txBox="1"/>
          <p:nvPr/>
        </p:nvSpPr>
        <p:spPr>
          <a:xfrm>
            <a:off x="4457253" y="2588257"/>
            <a:ext cx="2016000" cy="827490"/>
          </a:xfrm>
          <a:prstGeom prst="roundRect">
            <a:avLst>
              <a:gd name="adj" fmla="val 23336"/>
            </a:avLst>
          </a:prstGeom>
          <a:solidFill>
            <a:schemeClr val="accent1"/>
          </a:solidFill>
          <a:ln w="28575" cmpd="sng">
            <a:no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lnSpc>
                <a:spcPct val="90000"/>
              </a:lnSpc>
              <a:defRPr/>
            </a:pPr>
            <a:r>
              <a:rPr lang="en-GB" sz="1200" kern="0" dirty="0">
                <a:solidFill>
                  <a:schemeClr val="bg1"/>
                </a:solidFill>
                <a:latin typeface="Calibri" panose="020F0502020204030204" pitchFamily="34" charset="0"/>
                <a:cs typeface="Calibri" panose="020F0502020204030204" pitchFamily="34" charset="0"/>
              </a:rPr>
              <a:t>Pembrolizumab 200 mg Q3W</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(to 35 cycles)</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a:t>
            </a:r>
            <a:br>
              <a:rPr lang="en-GB" sz="1200" kern="0" dirty="0">
                <a:solidFill>
                  <a:schemeClr val="bg1"/>
                </a:solidFill>
                <a:latin typeface="Calibri" panose="020F0502020204030204" pitchFamily="34" charset="0"/>
                <a:cs typeface="Calibri" panose="020F0502020204030204" pitchFamily="34" charset="0"/>
              </a:rPr>
            </a:br>
            <a:r>
              <a:rPr lang="en-GB" sz="1200" kern="0" dirty="0">
                <a:solidFill>
                  <a:schemeClr val="bg1"/>
                </a:solidFill>
                <a:latin typeface="Calibri" panose="020F0502020204030204" pitchFamily="34" charset="0"/>
                <a:cs typeface="Calibri" panose="020F0502020204030204" pitchFamily="34" charset="0"/>
              </a:rPr>
              <a:t>Chemotherapy</a:t>
            </a:r>
            <a:endParaRPr lang="en-NZ" sz="1200" kern="0" baseline="30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072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COR2ED GI connect">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F0EAE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3472</TotalTime>
  <Words>3507</Words>
  <Application>Microsoft Office PowerPoint</Application>
  <PresentationFormat>On-screen Show (4:3)</PresentationFormat>
  <Paragraphs>359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Aileron</vt:lpstr>
      <vt:lpstr>Arial</vt:lpstr>
      <vt:lpstr>Calibri</vt:lpstr>
      <vt:lpstr>Lucida Grande</vt:lpstr>
      <vt:lpstr>PT Sans</vt:lpstr>
      <vt:lpstr>PT Sans Narrow</vt:lpstr>
      <vt:lpstr>Verdana</vt:lpstr>
      <vt:lpstr>Thème Office</vt:lpstr>
      <vt:lpstr>PowerPoint Presentation</vt:lpstr>
      <vt:lpstr>Immunotherapy in Metastatic Gastric Cancer   Efrat Dotan, MD, MTR Fox Chase Cancer Center Philadelphia, PA, USA  March 2020</vt:lpstr>
      <vt:lpstr>DISCLAIMER </vt:lpstr>
      <vt:lpstr>Checkpoint inhibitors in the 3rd-line setting</vt:lpstr>
      <vt:lpstr>Checkpoint Inhibitors Approved in 3rd-line Gastric Cancer</vt:lpstr>
      <vt:lpstr>JAVELIN Gastric 300: Avelumab vs Chemotherapy in the 3rd-line setting</vt:lpstr>
      <vt:lpstr>KEYNOTE-061: Checkpoint inhibitors in the 2nd-line setting</vt:lpstr>
      <vt:lpstr>KEYNOTE-061: Checkpoint inhibitors in the 2nd-line setting</vt:lpstr>
      <vt:lpstr>KEYNOTE-062: Checkpoint inhibitors in the 1st-line setting</vt:lpstr>
      <vt:lpstr>KEYNOTE-062: Checkpoint inhibitors in the 1st-line setting</vt:lpstr>
      <vt:lpstr>KEYNOTE-062: Checkpoint inhibitors in the 1st-line setting</vt:lpstr>
      <vt:lpstr>KEYNOTE-062: Pembrolizumab first in MSI-High Gastric Cancer?</vt:lpstr>
      <vt:lpstr>Keynote-062: overall survival Pembrolizumab monotherapy</vt:lpstr>
      <vt:lpstr>Keynote-062: overall survival Pembrolizumab + chemotherapy</vt:lpstr>
      <vt:lpstr>Results of the JAVELIN Gastric 100 phase 3 trial: avelumab maintenance following first-line (1L) chemotherapy (CTx) vs continuation of CTx for HER2− advanced gastric or gastroesophageal junction cancer (GC/GEJC)  Moehler, et al. ASCO GI 2020, abst #278  Avelumab – PD-L1 inhibitor that showed activity in gastric and GEJ cancers</vt:lpstr>
      <vt:lpstr>JAVELIN GASTRIC 100</vt:lpstr>
      <vt:lpstr>Javelin Gastric 100</vt:lpstr>
      <vt:lpstr>Javelin Gastric 100</vt:lpstr>
      <vt:lpstr>REACH GI CONNECT VIA  TWITTER, LINKEDIN, VIMEO &amp; EMAIL OR VISIT THE GROUP’S WEBSITE http://www.giconnect.info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Louise Handbury</cp:lastModifiedBy>
  <cp:revision>335</cp:revision>
  <cp:lastPrinted>2017-02-15T09:54:46Z</cp:lastPrinted>
  <dcterms:created xsi:type="dcterms:W3CDTF">2016-10-14T09:38:18Z</dcterms:created>
  <dcterms:modified xsi:type="dcterms:W3CDTF">2020-03-31T09:11:09Z</dcterms:modified>
</cp:coreProperties>
</file>