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82" r:id="rId3"/>
    <p:sldId id="285" r:id="rId4"/>
    <p:sldId id="266" r:id="rId5"/>
    <p:sldId id="258" r:id="rId6"/>
    <p:sldId id="267" r:id="rId7"/>
    <p:sldId id="265" r:id="rId8"/>
    <p:sldId id="286" r:id="rId9"/>
    <p:sldId id="257" r:id="rId10"/>
    <p:sldId id="287" r:id="rId11"/>
    <p:sldId id="262" r:id="rId12"/>
    <p:sldId id="288" r:id="rId13"/>
    <p:sldId id="289" r:id="rId14"/>
    <p:sldId id="290" r:id="rId15"/>
    <p:sldId id="291" r:id="rId16"/>
    <p:sldId id="269" r:id="rId17"/>
    <p:sldId id="268" r:id="rId18"/>
    <p:sldId id="292" r:id="rId19"/>
    <p:sldId id="278"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ward Donohue" initials="HD" lastIdx="11" clrIdx="0">
    <p:extLst>
      <p:ext uri="{19B8F6BF-5375-455C-9EA6-DF929625EA0E}">
        <p15:presenceInfo xmlns:p15="http://schemas.microsoft.com/office/powerpoint/2012/main" userId="4648ce945642090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31" autoAdjust="0"/>
    <p:restoredTop sz="93792" autoAdjust="0"/>
  </p:normalViewPr>
  <p:slideViewPr>
    <p:cSldViewPr>
      <p:cViewPr varScale="1">
        <p:scale>
          <a:sx n="78" d="100"/>
          <a:sy n="78" d="100"/>
        </p:scale>
        <p:origin x="1392" y="58"/>
      </p:cViewPr>
      <p:guideLst>
        <p:guide orient="horz" pos="2160"/>
        <p:guide pos="2880"/>
      </p:guideLst>
    </p:cSldViewPr>
  </p:slideViewPr>
  <p:outlineViewPr>
    <p:cViewPr>
      <p:scale>
        <a:sx n="33" d="100"/>
        <a:sy n="33" d="100"/>
      </p:scale>
      <p:origin x="0" y="-6648"/>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Improved </c:v>
                </c:pt>
              </c:strCache>
            </c:strRef>
          </c:tx>
          <c:spPr>
            <a:solidFill>
              <a:schemeClr val="accent1"/>
            </a:solidFill>
            <a:ln>
              <a:noFill/>
            </a:ln>
            <a:effectLst/>
          </c:spPr>
          <c:invertIfNegative val="0"/>
          <c:cat>
            <c:strRef>
              <c:f>Sheet1!$A$2:$A$3</c:f>
              <c:strCache>
                <c:ptCount val="2"/>
                <c:pt idx="0">
                  <c:v>Value change</c:v>
                </c:pt>
                <c:pt idx="1">
                  <c:v>Category change</c:v>
                </c:pt>
              </c:strCache>
            </c:strRef>
          </c:cat>
          <c:val>
            <c:numRef>
              <c:f>Sheet1!$B$2:$B$3</c:f>
              <c:numCache>
                <c:formatCode>General</c:formatCode>
                <c:ptCount val="2"/>
                <c:pt idx="0">
                  <c:v>86.6</c:v>
                </c:pt>
                <c:pt idx="1">
                  <c:v>26.6</c:v>
                </c:pt>
              </c:numCache>
            </c:numRef>
          </c:val>
          <c:extLst>
            <c:ext xmlns:c16="http://schemas.microsoft.com/office/drawing/2014/chart" uri="{C3380CC4-5D6E-409C-BE32-E72D297353CC}">
              <c16:uniqueId val="{00000000-9221-49AD-B101-44882B65BF74}"/>
            </c:ext>
          </c:extLst>
        </c:ser>
        <c:ser>
          <c:idx val="1"/>
          <c:order val="1"/>
          <c:tx>
            <c:strRef>
              <c:f>Sheet1!$C$1</c:f>
              <c:strCache>
                <c:ptCount val="1"/>
                <c:pt idx="0">
                  <c:v>No change</c:v>
                </c:pt>
              </c:strCache>
            </c:strRef>
          </c:tx>
          <c:spPr>
            <a:solidFill>
              <a:schemeClr val="tx2"/>
            </a:solidFill>
            <a:ln>
              <a:noFill/>
            </a:ln>
            <a:effectLst/>
          </c:spPr>
          <c:invertIfNegative val="0"/>
          <c:cat>
            <c:strRef>
              <c:f>Sheet1!$A$2:$A$3</c:f>
              <c:strCache>
                <c:ptCount val="2"/>
                <c:pt idx="0">
                  <c:v>Value change</c:v>
                </c:pt>
                <c:pt idx="1">
                  <c:v>Category change</c:v>
                </c:pt>
              </c:strCache>
            </c:strRef>
          </c:cat>
          <c:val>
            <c:numRef>
              <c:f>Sheet1!$C$2:$C$3</c:f>
              <c:numCache>
                <c:formatCode>General</c:formatCode>
                <c:ptCount val="2"/>
                <c:pt idx="0">
                  <c:v>6.6</c:v>
                </c:pt>
                <c:pt idx="1">
                  <c:v>66.599999999999994</c:v>
                </c:pt>
              </c:numCache>
            </c:numRef>
          </c:val>
          <c:extLst>
            <c:ext xmlns:c16="http://schemas.microsoft.com/office/drawing/2014/chart" uri="{C3380CC4-5D6E-409C-BE32-E72D297353CC}">
              <c16:uniqueId val="{00000001-9221-49AD-B101-44882B65BF74}"/>
            </c:ext>
          </c:extLst>
        </c:ser>
        <c:ser>
          <c:idx val="2"/>
          <c:order val="2"/>
          <c:tx>
            <c:strRef>
              <c:f>Sheet1!$D$1</c:f>
              <c:strCache>
                <c:ptCount val="1"/>
                <c:pt idx="0">
                  <c:v>Worse</c:v>
                </c:pt>
              </c:strCache>
            </c:strRef>
          </c:tx>
          <c:spPr>
            <a:solidFill>
              <a:schemeClr val="accent1">
                <a:lumMod val="60000"/>
                <a:lumOff val="40000"/>
              </a:schemeClr>
            </a:solidFill>
            <a:ln>
              <a:noFill/>
            </a:ln>
            <a:effectLst/>
          </c:spPr>
          <c:invertIfNegative val="0"/>
          <c:cat>
            <c:strRef>
              <c:f>Sheet1!$A$2:$A$3</c:f>
              <c:strCache>
                <c:ptCount val="2"/>
                <c:pt idx="0">
                  <c:v>Value change</c:v>
                </c:pt>
                <c:pt idx="1">
                  <c:v>Category change</c:v>
                </c:pt>
              </c:strCache>
            </c:strRef>
          </c:cat>
          <c:val>
            <c:numRef>
              <c:f>Sheet1!$D$2:$D$3</c:f>
              <c:numCache>
                <c:formatCode>General</c:formatCode>
                <c:ptCount val="2"/>
                <c:pt idx="0">
                  <c:v>6.6</c:v>
                </c:pt>
                <c:pt idx="1">
                  <c:v>6.6</c:v>
                </c:pt>
              </c:numCache>
            </c:numRef>
          </c:val>
          <c:extLst>
            <c:ext xmlns:c16="http://schemas.microsoft.com/office/drawing/2014/chart" uri="{C3380CC4-5D6E-409C-BE32-E72D297353CC}">
              <c16:uniqueId val="{00000002-9221-49AD-B101-44882B65BF74}"/>
            </c:ext>
          </c:extLst>
        </c:ser>
        <c:dLbls>
          <c:showLegendKey val="0"/>
          <c:showVal val="0"/>
          <c:showCatName val="0"/>
          <c:showSerName val="0"/>
          <c:showPercent val="0"/>
          <c:showBubbleSize val="0"/>
        </c:dLbls>
        <c:gapWidth val="219"/>
        <c:overlap val="-27"/>
        <c:axId val="1383005696"/>
        <c:axId val="1382998208"/>
      </c:barChart>
      <c:catAx>
        <c:axId val="138300569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2998208"/>
        <c:crosses val="autoZero"/>
        <c:auto val="1"/>
        <c:lblAlgn val="ctr"/>
        <c:lblOffset val="100"/>
        <c:noMultiLvlLbl val="0"/>
      </c:catAx>
      <c:valAx>
        <c:axId val="1382998208"/>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Patients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3005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Mild</c:v>
                </c:pt>
                <c:pt idx="1">
                  <c:v>Moderate</c:v>
                </c:pt>
                <c:pt idx="2">
                  <c:v>Significant</c:v>
                </c:pt>
                <c:pt idx="3">
                  <c:v>None</c:v>
                </c:pt>
              </c:strCache>
            </c:strRef>
          </c:cat>
          <c:val>
            <c:numRef>
              <c:f>Sheet1!$B$2:$B$5</c:f>
              <c:numCache>
                <c:formatCode>General</c:formatCode>
                <c:ptCount val="4"/>
                <c:pt idx="0">
                  <c:v>15</c:v>
                </c:pt>
                <c:pt idx="1">
                  <c:v>6</c:v>
                </c:pt>
                <c:pt idx="2">
                  <c:v>11</c:v>
                </c:pt>
                <c:pt idx="3">
                  <c:v>10</c:v>
                </c:pt>
              </c:numCache>
            </c:numRef>
          </c:val>
          <c:extLst>
            <c:ext xmlns:c16="http://schemas.microsoft.com/office/drawing/2014/chart" uri="{C3380CC4-5D6E-409C-BE32-E72D297353CC}">
              <c16:uniqueId val="{00000000-FA46-B74A-8BBA-6697EF99DC2A}"/>
            </c:ext>
          </c:extLst>
        </c:ser>
        <c:dLbls>
          <c:showLegendKey val="0"/>
          <c:showVal val="0"/>
          <c:showCatName val="0"/>
          <c:showSerName val="0"/>
          <c:showPercent val="0"/>
          <c:showBubbleSize val="0"/>
        </c:dLbls>
        <c:gapWidth val="182"/>
        <c:axId val="1501326047"/>
        <c:axId val="1094906735"/>
      </c:barChart>
      <c:catAx>
        <c:axId val="1501326047"/>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94906735"/>
        <c:crosses val="autoZero"/>
        <c:auto val="1"/>
        <c:lblAlgn val="ctr"/>
        <c:lblOffset val="100"/>
        <c:noMultiLvlLbl val="0"/>
      </c:catAx>
      <c:valAx>
        <c:axId val="1094906735"/>
        <c:scaling>
          <c:orientation val="minMax"/>
        </c:scaling>
        <c:delete val="0"/>
        <c:axPos val="l"/>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013260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E0AAB6-FE15-5640-A5CC-088F4D519FDA}" type="datetimeFigureOut">
              <a:rPr lang="en-US" smtClean="0"/>
              <a:t>3/20/2020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F09B84-F09D-1A4D-9A91-B513B4A5835E}" type="slidenum">
              <a:rPr lang="en-US" smtClean="0"/>
              <a:t>‹#›</a:t>
            </a:fld>
            <a:endParaRPr lang="en-US" dirty="0"/>
          </a:p>
        </p:txBody>
      </p:sp>
    </p:spTree>
    <p:extLst>
      <p:ext uri="{BB962C8B-B14F-4D97-AF65-F5344CB8AC3E}">
        <p14:creationId xmlns:p14="http://schemas.microsoft.com/office/powerpoint/2010/main" val="2454257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dirty="0"/>
          </a:p>
        </p:txBody>
      </p:sp>
      <p:sp>
        <p:nvSpPr>
          <p:cNvPr id="5" name="Slide Number Placeholder 4"/>
          <p:cNvSpPr>
            <a:spLocks noGrp="1"/>
          </p:cNvSpPr>
          <p:nvPr>
            <p:ph type="sldNum" sz="quarter" idx="11"/>
          </p:nvPr>
        </p:nvSpPr>
        <p:spPr/>
        <p:txBody>
          <a:bodyPr/>
          <a:lstStyle/>
          <a:p>
            <a:fld id="{3C53626E-BC0F-674C-9570-A9D62C09EB52}" type="slidenum">
              <a:rPr lang="fr-FR" smtClean="0"/>
              <a:pPr/>
              <a:t>19</a:t>
            </a:fld>
            <a:endParaRPr lang="fr-FR" dirty="0"/>
          </a:p>
        </p:txBody>
      </p:sp>
    </p:spTree>
    <p:extLst>
      <p:ext uri="{BB962C8B-B14F-4D97-AF65-F5344CB8AC3E}">
        <p14:creationId xmlns:p14="http://schemas.microsoft.com/office/powerpoint/2010/main" val="24507207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0251" y="1967947"/>
            <a:ext cx="7043499" cy="2837503"/>
          </a:xfrm>
          <a:prstGeom prst="rect">
            <a:avLst/>
          </a:prstGeom>
        </p:spPr>
      </p:pic>
    </p:spTree>
    <p:extLst>
      <p:ext uri="{BB962C8B-B14F-4D97-AF65-F5344CB8AC3E}">
        <p14:creationId xmlns:p14="http://schemas.microsoft.com/office/powerpoint/2010/main" val="135033088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10" name="Content Placeholder 5">
            <a:extLst>
              <a:ext uri="{FF2B5EF4-FFF2-40B4-BE49-F238E27FC236}">
                <a16:creationId xmlns:a16="http://schemas.microsoft.com/office/drawing/2014/main" id="{46ABDA85-EBB9-284A-B33C-8E8DF1D9591C}"/>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378679379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a16="http://schemas.microsoft.com/office/drawing/2014/main"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9" name="Content Placeholder 5">
            <a:extLst>
              <a:ext uri="{FF2B5EF4-FFF2-40B4-BE49-F238E27FC236}">
                <a16:creationId xmlns:a16="http://schemas.microsoft.com/office/drawing/2014/main" id="{C931821D-4267-E841-8175-F77838EC175C}"/>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3218009648"/>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13" name="Content Placeholder 5">
            <a:extLst>
              <a:ext uri="{FF2B5EF4-FFF2-40B4-BE49-F238E27FC236}">
                <a16:creationId xmlns:a16="http://schemas.microsoft.com/office/drawing/2014/main" id="{23BB5114-01E3-EB42-A54A-5AFBF19DEBE6}"/>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401420054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6" name="Image 2" descr="map.pdf">
            <a:extLst>
              <a:ext uri="{FF2B5EF4-FFF2-40B4-BE49-F238E27FC236}">
                <a16:creationId xmlns:a16="http://schemas.microsoft.com/office/drawing/2014/main" id="{C9EFD1C2-764A-4A09-AC4B-6966BC1346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27384"/>
            <a:ext cx="5654704" cy="6858000"/>
          </a:xfrm>
          <a:prstGeom prst="rect">
            <a:avLst/>
          </a:prstGeom>
        </p:spPr>
      </p:pic>
      <p:sp>
        <p:nvSpPr>
          <p:cNvPr id="8" name="Titre 1"/>
          <p:cNvSpPr txBox="1">
            <a:spLocks/>
          </p:cNvSpPr>
          <p:nvPr userDrawn="1"/>
        </p:nvSpPr>
        <p:spPr>
          <a:xfrm>
            <a:off x="3121588" y="455574"/>
            <a:ext cx="2656490" cy="1101218"/>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NET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Bodenackerstrasse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SWITZERLAND</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4648" y="673510"/>
            <a:ext cx="2101768" cy="846706"/>
          </a:xfrm>
          <a:prstGeom prst="rect">
            <a:avLst/>
          </a:prstGeom>
        </p:spPr>
      </p:pic>
    </p:spTree>
    <p:extLst>
      <p:ext uri="{BB962C8B-B14F-4D97-AF65-F5344CB8AC3E}">
        <p14:creationId xmlns:p14="http://schemas.microsoft.com/office/powerpoint/2010/main" val="145406464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13" name="Espace réservé du numéro de diapositive 6"/>
          <p:cNvSpPr>
            <a:spLocks noGrp="1"/>
          </p:cNvSpPr>
          <p:nvPr>
            <p:ph type="sldNum" sz="quarter" idx="4"/>
          </p:nvPr>
        </p:nvSpPr>
        <p:spPr>
          <a:xfrm>
            <a:off x="7884368" y="6356350"/>
            <a:ext cx="802432"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200" b="0" i="0" u="none" strike="noStrike" kern="1200" cap="none" spc="0" normalizeH="0" baseline="0" noProof="0" smtClean="0">
                <a:ln>
                  <a:noFill/>
                </a:ln>
                <a:solidFill>
                  <a:srgbClr val="5D8298"/>
                </a:solidFill>
                <a:effectLst/>
                <a:uLnTx/>
                <a:uFillTx/>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5D8298"/>
              </a:solidFill>
              <a:effectLst/>
              <a:uLnTx/>
              <a:uFillTx/>
            </a:endParaRPr>
          </a:p>
        </p:txBody>
      </p:sp>
      <p:sp>
        <p:nvSpPr>
          <p:cNvPr id="14" name="Content Placeholder 5"/>
          <p:cNvSpPr>
            <a:spLocks noGrp="1"/>
          </p:cNvSpPr>
          <p:nvPr>
            <p:ph sz="quarter" idx="13"/>
          </p:nvPr>
        </p:nvSpPr>
        <p:spPr>
          <a:xfrm>
            <a:off x="465138" y="6356350"/>
            <a:ext cx="6087600" cy="365125"/>
          </a:xfrm>
          <a:prstGeom prst="rect">
            <a:avLst/>
          </a:prstGeom>
        </p:spPr>
        <p:txBody>
          <a:bodyPr anchor="ctr" anchorCtr="0">
            <a:noAutofit/>
          </a:bodyPr>
          <a:lstStyle>
            <a:lvl1pPr marL="0" indent="0">
              <a:spcBef>
                <a:spcPts val="300"/>
              </a:spcBef>
              <a:buNone/>
              <a:defRPr sz="1200">
                <a:solidFill>
                  <a:srgbClr val="5D8298"/>
                </a:solidFill>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noProof="0"/>
              <a:t>Click to edit Master text styles</a:t>
            </a:r>
          </a:p>
        </p:txBody>
      </p:sp>
      <p:sp>
        <p:nvSpPr>
          <p:cNvPr id="2" name="Title 1"/>
          <p:cNvSpPr>
            <a:spLocks noGrp="1"/>
          </p:cNvSpPr>
          <p:nvPr>
            <p:ph type="title"/>
          </p:nvPr>
        </p:nvSpPr>
        <p:spPr/>
        <p:txBody>
          <a:bodyPr/>
          <a:lstStyle/>
          <a:p>
            <a:r>
              <a:rPr lang="en-GB" noProof="0"/>
              <a:t>Click to edit Master title style</a:t>
            </a:r>
          </a:p>
        </p:txBody>
      </p:sp>
      <p:sp>
        <p:nvSpPr>
          <p:cNvPr id="4" name="Content Placeholder 3"/>
          <p:cNvSpPr>
            <a:spLocks noGrp="1"/>
          </p:cNvSpPr>
          <p:nvPr>
            <p:ph sz="quarter" idx="14"/>
          </p:nvPr>
        </p:nvSpPr>
        <p:spPr>
          <a:xfrm>
            <a:off x="465138" y="1425600"/>
            <a:ext cx="8221662" cy="4460400"/>
          </a:xfrm>
        </p:spPr>
        <p:txBody>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Tree>
    <p:extLst>
      <p:ext uri="{BB962C8B-B14F-4D97-AF65-F5344CB8AC3E}">
        <p14:creationId xmlns:p14="http://schemas.microsoft.com/office/powerpoint/2010/main" val="228601762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570BB9-7A0C-4B61-BF29-077864AA8E4A}"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359637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6836AD3-870C-48BD-AAA6-983C4909D758}"/>
              </a:ext>
            </a:extLst>
          </p:cNvPr>
          <p:cNvPicPr>
            <a:picLocks noChangeAspect="1"/>
          </p:cNvPicPr>
          <p:nvPr userDrawn="1"/>
        </p:nvPicPr>
        <p:blipFill>
          <a:blip r:embed="rId2"/>
          <a:srcRect l="9291" t="12217" r="8653"/>
          <a:stretch>
            <a:fillRect/>
          </a:stretch>
        </p:blipFill>
        <p:spPr>
          <a:xfrm>
            <a:off x="-57551" y="0"/>
            <a:ext cx="9259102" cy="6873556"/>
          </a:xfrm>
          <a:custGeom>
            <a:avLst/>
            <a:gdLst>
              <a:gd name="connsiteX0" fmla="*/ 0 w 9259102"/>
              <a:gd name="connsiteY0" fmla="*/ 0 h 6873556"/>
              <a:gd name="connsiteX1" fmla="*/ 9259102 w 9259102"/>
              <a:gd name="connsiteY1" fmla="*/ 0 h 6873556"/>
              <a:gd name="connsiteX2" fmla="*/ 9259102 w 9259102"/>
              <a:gd name="connsiteY2" fmla="*/ 6873556 h 6873556"/>
              <a:gd name="connsiteX3" fmla="*/ 0 w 9259102"/>
              <a:gd name="connsiteY3" fmla="*/ 6873556 h 6873556"/>
            </a:gdLst>
            <a:ahLst/>
            <a:cxnLst>
              <a:cxn ang="0">
                <a:pos x="connsiteX0" y="connsiteY0"/>
              </a:cxn>
              <a:cxn ang="0">
                <a:pos x="connsiteX1" y="connsiteY1"/>
              </a:cxn>
              <a:cxn ang="0">
                <a:pos x="connsiteX2" y="connsiteY2"/>
              </a:cxn>
              <a:cxn ang="0">
                <a:pos x="connsiteX3" y="connsiteY3"/>
              </a:cxn>
            </a:cxnLst>
            <a:rect l="l" t="t" r="r" b="b"/>
            <a:pathLst>
              <a:path w="9259102" h="6873556">
                <a:moveTo>
                  <a:pt x="0" y="0"/>
                </a:moveTo>
                <a:lnTo>
                  <a:pt x="9259102" y="0"/>
                </a:lnTo>
                <a:lnTo>
                  <a:pt x="9259102" y="6873556"/>
                </a:lnTo>
                <a:lnTo>
                  <a:pt x="0" y="6873556"/>
                </a:lnTo>
                <a:close/>
              </a:path>
            </a:pathLst>
          </a:cu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4"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122510827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FE7903A-14B0-40FB-8D49-6AD534B3346F}"/>
              </a:ext>
            </a:extLst>
          </p:cNvPr>
          <p:cNvPicPr>
            <a:picLocks noChangeAspect="1"/>
          </p:cNvPicPr>
          <p:nvPr userDrawn="1"/>
        </p:nvPicPr>
        <p:blipFill>
          <a:blip r:embed="rId2"/>
          <a:srcRect l="9291" t="12217" r="8653"/>
          <a:stretch>
            <a:fillRect/>
          </a:stretch>
        </p:blipFill>
        <p:spPr>
          <a:xfrm>
            <a:off x="-57551" y="0"/>
            <a:ext cx="9259102" cy="6873556"/>
          </a:xfrm>
          <a:custGeom>
            <a:avLst/>
            <a:gdLst>
              <a:gd name="connsiteX0" fmla="*/ 0 w 9259102"/>
              <a:gd name="connsiteY0" fmla="*/ 0 h 6873556"/>
              <a:gd name="connsiteX1" fmla="*/ 9259102 w 9259102"/>
              <a:gd name="connsiteY1" fmla="*/ 0 h 6873556"/>
              <a:gd name="connsiteX2" fmla="*/ 9259102 w 9259102"/>
              <a:gd name="connsiteY2" fmla="*/ 6873556 h 6873556"/>
              <a:gd name="connsiteX3" fmla="*/ 0 w 9259102"/>
              <a:gd name="connsiteY3" fmla="*/ 6873556 h 6873556"/>
            </a:gdLst>
            <a:ahLst/>
            <a:cxnLst>
              <a:cxn ang="0">
                <a:pos x="connsiteX0" y="connsiteY0"/>
              </a:cxn>
              <a:cxn ang="0">
                <a:pos x="connsiteX1" y="connsiteY1"/>
              </a:cxn>
              <a:cxn ang="0">
                <a:pos x="connsiteX2" y="connsiteY2"/>
              </a:cxn>
              <a:cxn ang="0">
                <a:pos x="connsiteX3" y="connsiteY3"/>
              </a:cxn>
            </a:cxnLst>
            <a:rect l="l" t="t" r="r" b="b"/>
            <a:pathLst>
              <a:path w="9259102" h="6873556">
                <a:moveTo>
                  <a:pt x="0" y="0"/>
                </a:moveTo>
                <a:lnTo>
                  <a:pt x="9259102" y="0"/>
                </a:lnTo>
                <a:lnTo>
                  <a:pt x="9259102" y="6873556"/>
                </a:lnTo>
                <a:lnTo>
                  <a:pt x="0" y="6873556"/>
                </a:lnTo>
                <a:close/>
              </a:path>
            </a:pathLst>
          </a:cu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111409141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FFFFFF"/>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FFFFFF"/>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417778536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FFFFFF"/>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FFFFFF"/>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270058720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6" name="Content Placeholder 5">
            <a:extLst>
              <a:ext uri="{FF2B5EF4-FFF2-40B4-BE49-F238E27FC236}">
                <a16:creationId xmlns:a16="http://schemas.microsoft.com/office/drawing/2014/main" id="{E79BA752-7660-5841-B604-E71D57C655C8}"/>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01072044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a16="http://schemas.microsoft.com/office/drawing/2014/main"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7" name="Title 4">
            <a:extLst>
              <a:ext uri="{FF2B5EF4-FFF2-40B4-BE49-F238E27FC236}">
                <a16:creationId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a16="http://schemas.microsoft.com/office/drawing/2014/main" id="{F3E14E1C-C4AD-5942-AB15-AD5255C9ADE8}"/>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4042753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10" name="Content Placeholder 5">
            <a:extLst>
              <a:ext uri="{FF2B5EF4-FFF2-40B4-BE49-F238E27FC236}">
                <a16:creationId xmlns:a16="http://schemas.microsoft.com/office/drawing/2014/main" id="{0D31650D-8437-F447-B019-599CEBAF22F4}"/>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1079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a16="http://schemas.microsoft.com/office/drawing/2014/main"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6" name="Content Placeholder 5">
            <a:extLst>
              <a:ext uri="{FF2B5EF4-FFF2-40B4-BE49-F238E27FC236}">
                <a16:creationId xmlns:a16="http://schemas.microsoft.com/office/drawing/2014/main" id="{02CF172C-103A-6443-A69B-E0737ED620F1}"/>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66512914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6964292" y="266477"/>
            <a:ext cx="1882195" cy="758250"/>
          </a:xfrm>
          <a:prstGeom prst="rect">
            <a:avLst/>
          </a:prstGeom>
        </p:spPr>
      </p:pic>
    </p:spTree>
    <p:extLst>
      <p:ext uri="{BB962C8B-B14F-4D97-AF65-F5344CB8AC3E}">
        <p14:creationId xmlns:p14="http://schemas.microsoft.com/office/powerpoint/2010/main" val="1381811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p15:clr>
            <a:srgbClr val="F26B43"/>
          </p15:clr>
        </p15:guide>
        <p15:guide id="2" pos="295">
          <p15:clr>
            <a:srgbClr val="F26B43"/>
          </p15:clr>
        </p15:guide>
        <p15:guide id="3" pos="5465">
          <p15:clr>
            <a:srgbClr val="F26B43"/>
          </p15:clr>
        </p15:guide>
        <p15:guide id="4" orient="horz" pos="22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hyperlink" Target="https://twitter.com/net_connectinfo" TargetMode="External"/><Relationship Id="rId7" Type="http://schemas.openxmlformats.org/officeDocument/2006/relationships/hyperlink" Target="http://www.net-connect.inf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vimeo.com/channels/netconnect" TargetMode="External"/><Relationship Id="rId11" Type="http://schemas.openxmlformats.org/officeDocument/2006/relationships/image" Target="../media/image11.wmf"/><Relationship Id="rId5" Type="http://schemas.openxmlformats.org/officeDocument/2006/relationships/hyperlink" Target="mailto:antoine.lacombe@cor2ed.com" TargetMode="External"/><Relationship Id="rId10" Type="http://schemas.openxmlformats.org/officeDocument/2006/relationships/image" Target="../media/image10.wmf"/><Relationship Id="rId4" Type="http://schemas.openxmlformats.org/officeDocument/2006/relationships/hyperlink" Target="https://www.linkedin.com/company/23766354" TargetMode="External"/><Relationship Id="rId9" Type="http://schemas.openxmlformats.org/officeDocument/2006/relationships/image" Target="../media/image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ntoine.lacombe@cor2ed.com" TargetMode="External"/><Relationship Id="rId2" Type="http://schemas.openxmlformats.org/officeDocument/2006/relationships/hyperlink" Target="mailto:froukje.sosef@cor2ed.com"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499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8"/>
          </p:nvPr>
        </p:nvSpPr>
        <p:spPr>
          <a:xfrm>
            <a:off x="4618810" y="1399020"/>
            <a:ext cx="3892345" cy="710664"/>
          </a:xfrm>
        </p:spPr>
        <p:txBody>
          <a:bodyPr/>
          <a:lstStyle/>
          <a:p>
            <a:r>
              <a:rPr lang="en-GB" noProof="0" dirty="0"/>
              <a:t>Tumour characteristics</a:t>
            </a:r>
          </a:p>
        </p:txBody>
      </p:sp>
      <p:sp>
        <p:nvSpPr>
          <p:cNvPr id="7" name="Text Placeholder 6"/>
          <p:cNvSpPr>
            <a:spLocks noGrp="1"/>
          </p:cNvSpPr>
          <p:nvPr>
            <p:ph type="body" sz="quarter" idx="19"/>
          </p:nvPr>
        </p:nvSpPr>
        <p:spPr>
          <a:xfrm>
            <a:off x="468313" y="1399020"/>
            <a:ext cx="3892345" cy="710664"/>
          </a:xfrm>
        </p:spPr>
        <p:txBody>
          <a:bodyPr/>
          <a:lstStyle/>
          <a:p>
            <a:r>
              <a:rPr lang="en-GB" noProof="0" dirty="0"/>
              <a:t>Patient disposition</a:t>
            </a:r>
          </a:p>
        </p:txBody>
      </p:sp>
      <p:sp>
        <p:nvSpPr>
          <p:cNvPr id="2" name="Title 1"/>
          <p:cNvSpPr>
            <a:spLocks noGrp="1"/>
          </p:cNvSpPr>
          <p:nvPr>
            <p:ph type="title"/>
          </p:nvPr>
        </p:nvSpPr>
        <p:spPr/>
        <p:txBody>
          <a:bodyPr/>
          <a:lstStyle/>
          <a:p>
            <a:r>
              <a:rPr lang="en-GB" noProof="0" dirty="0"/>
              <a:t>Study enrolment and key disease characteristics   </a:t>
            </a:r>
          </a:p>
        </p:txBody>
      </p:sp>
      <p:sp>
        <p:nvSpPr>
          <p:cNvPr id="3" name="Content Placeholder 2"/>
          <p:cNvSpPr>
            <a:spLocks noGrp="1"/>
          </p:cNvSpPr>
          <p:nvPr>
            <p:ph sz="quarter" idx="15"/>
          </p:nvPr>
        </p:nvSpPr>
        <p:spPr>
          <a:xfrm>
            <a:off x="465138" y="6167477"/>
            <a:ext cx="7779270" cy="553998"/>
          </a:xfrm>
        </p:spPr>
        <p:txBody>
          <a:bodyPr wrap="square" anchor="b">
            <a:spAutoFit/>
          </a:bodyPr>
          <a:lstStyle/>
          <a:p>
            <a:pPr>
              <a:spcBef>
                <a:spcPts val="0"/>
              </a:spcBef>
            </a:pPr>
            <a:r>
              <a:rPr lang="en-GB" noProof="0" dirty="0">
                <a:solidFill>
                  <a:schemeClr val="tx2"/>
                </a:solidFill>
              </a:rPr>
              <a:t>CT, computed tomography; </a:t>
            </a:r>
            <a:r>
              <a:rPr lang="en-GB" baseline="30000" noProof="0" dirty="0">
                <a:solidFill>
                  <a:schemeClr val="tx2"/>
                </a:solidFill>
              </a:rPr>
              <a:t>166</a:t>
            </a:r>
            <a:r>
              <a:rPr lang="en-GB" noProof="0" dirty="0">
                <a:solidFill>
                  <a:schemeClr val="tx2"/>
                </a:solidFill>
              </a:rPr>
              <a:t>Ho, holmium-166; RECIST, response evaluation criteria in solid tumours</a:t>
            </a:r>
          </a:p>
          <a:p>
            <a:pPr>
              <a:spcBef>
                <a:spcPts val="0"/>
              </a:spcBef>
            </a:pPr>
            <a:r>
              <a:rPr lang="en-GB" noProof="0" dirty="0">
                <a:solidFill>
                  <a:schemeClr val="tx2"/>
                </a:solidFill>
              </a:rPr>
              <a:t>Braat A, et al. Lancet Oncol 2020; </a:t>
            </a:r>
            <a:r>
              <a:rPr lang="en-GB" dirty="0"/>
              <a:t>DOI: https://doi.org/10.1016/S1470-2045(20)30027-9</a:t>
            </a:r>
          </a:p>
          <a:p>
            <a:pPr>
              <a:spcBef>
                <a:spcPts val="0"/>
              </a:spcBef>
            </a:pPr>
            <a:r>
              <a:rPr lang="en-GB" dirty="0"/>
              <a:t>Braat A, et al. ENETS 2020. Abstract #K04, Oral Presentation</a:t>
            </a:r>
          </a:p>
        </p:txBody>
      </p:sp>
      <p:sp>
        <p:nvSpPr>
          <p:cNvPr id="4" name="Slide Number Placeholder 3">
            <a:extLst>
              <a:ext uri="{FF2B5EF4-FFF2-40B4-BE49-F238E27FC236}">
                <a16:creationId xmlns:a16="http://schemas.microsoft.com/office/drawing/2014/main" id="{7AD22DDB-C987-8340-BA51-19EF6421506E}"/>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graphicFrame>
        <p:nvGraphicFramePr>
          <p:cNvPr id="5" name="Table 4">
            <a:extLst>
              <a:ext uri="{FF2B5EF4-FFF2-40B4-BE49-F238E27FC236}">
                <a16:creationId xmlns:a16="http://schemas.microsoft.com/office/drawing/2014/main" id="{CEEAEC3A-10A1-AA41-91DD-AB1FC1AB0AA1}"/>
              </a:ext>
            </a:extLst>
          </p:cNvPr>
          <p:cNvGraphicFramePr>
            <a:graphicFrameLocks noGrp="1"/>
          </p:cNvGraphicFramePr>
          <p:nvPr/>
        </p:nvGraphicFramePr>
        <p:xfrm>
          <a:off x="4618810" y="1800993"/>
          <a:ext cx="4067990" cy="3939840"/>
        </p:xfrm>
        <a:graphic>
          <a:graphicData uri="http://schemas.openxmlformats.org/drawingml/2006/table">
            <a:tbl>
              <a:tblPr firstRow="1" bandRow="1">
                <a:tableStyleId>{5C22544A-7EE6-4342-B048-85BDC9FD1C3A}</a:tableStyleId>
              </a:tblPr>
              <a:tblGrid>
                <a:gridCol w="2833510">
                  <a:extLst>
                    <a:ext uri="{9D8B030D-6E8A-4147-A177-3AD203B41FA5}">
                      <a16:colId xmlns:a16="http://schemas.microsoft.com/office/drawing/2014/main" val="3504381699"/>
                    </a:ext>
                  </a:extLst>
                </a:gridCol>
                <a:gridCol w="1234480">
                  <a:extLst>
                    <a:ext uri="{9D8B030D-6E8A-4147-A177-3AD203B41FA5}">
                      <a16:colId xmlns:a16="http://schemas.microsoft.com/office/drawing/2014/main" val="506879334"/>
                    </a:ext>
                  </a:extLst>
                </a:gridCol>
              </a:tblGrid>
              <a:tr h="201435">
                <a:tc>
                  <a:txBody>
                    <a:bodyPr/>
                    <a:lstStyle/>
                    <a:p>
                      <a:endParaRPr lang="en-US" sz="1200" dirty="0"/>
                    </a:p>
                  </a:txBody>
                  <a:tcPr marT="18000" marB="18000" anchor="ctr"/>
                </a:tc>
                <a:tc>
                  <a:txBody>
                    <a:bodyPr/>
                    <a:lstStyle/>
                    <a:p>
                      <a:pPr algn="ctr"/>
                      <a:r>
                        <a:rPr lang="en-US" sz="1200" dirty="0"/>
                        <a:t>N (%)</a:t>
                      </a:r>
                    </a:p>
                  </a:txBody>
                  <a:tcPr marT="18000" marB="18000" anchor="ctr"/>
                </a:tc>
                <a:extLst>
                  <a:ext uri="{0D108BD9-81ED-4DB2-BD59-A6C34878D82A}">
                    <a16:rowId xmlns:a16="http://schemas.microsoft.com/office/drawing/2014/main" val="3025915313"/>
                  </a:ext>
                </a:extLst>
              </a:tr>
              <a:tr h="201435">
                <a:tc gridSpan="2">
                  <a:txBody>
                    <a:bodyPr/>
                    <a:lstStyle/>
                    <a:p>
                      <a:r>
                        <a:rPr lang="en-US" sz="1200" b="1" dirty="0"/>
                        <a:t>Primary </a:t>
                      </a:r>
                      <a:r>
                        <a:rPr lang="en-GB" sz="1200" b="1" noProof="0" dirty="0"/>
                        <a:t>tumour</a:t>
                      </a:r>
                    </a:p>
                  </a:txBody>
                  <a:tcPr marT="18000" marB="18000" anchor="ctr"/>
                </a:tc>
                <a:tc hMerge="1">
                  <a:txBody>
                    <a:bodyPr/>
                    <a:lstStyle/>
                    <a:p>
                      <a:pPr algn="ctr"/>
                      <a:endParaRPr lang="en-US" sz="1200" dirty="0"/>
                    </a:p>
                  </a:txBody>
                  <a:tcPr marT="36000" marB="36000" anchor="ctr"/>
                </a:tc>
                <a:extLst>
                  <a:ext uri="{0D108BD9-81ED-4DB2-BD59-A6C34878D82A}">
                    <a16:rowId xmlns:a16="http://schemas.microsoft.com/office/drawing/2014/main" val="294972074"/>
                  </a:ext>
                </a:extLst>
              </a:tr>
              <a:tr h="201435">
                <a:tc>
                  <a:txBody>
                    <a:bodyPr/>
                    <a:lstStyle/>
                    <a:p>
                      <a:pPr marL="0" indent="182563">
                        <a:tabLst/>
                      </a:pPr>
                      <a:r>
                        <a:rPr lang="en-US" sz="1200" dirty="0"/>
                        <a:t>Pancreas</a:t>
                      </a:r>
                      <a:endParaRPr lang="en-US" sz="1200" baseline="30000" dirty="0"/>
                    </a:p>
                  </a:txBody>
                  <a:tcPr marT="18000" marB="18000" anchor="ctr"/>
                </a:tc>
                <a:tc>
                  <a:txBody>
                    <a:bodyPr/>
                    <a:lstStyle/>
                    <a:p>
                      <a:pPr algn="ctr"/>
                      <a:r>
                        <a:rPr lang="en-US" sz="1200" dirty="0"/>
                        <a:t>9 (30)</a:t>
                      </a:r>
                    </a:p>
                  </a:txBody>
                  <a:tcPr marT="18000" marB="18000" anchor="ctr"/>
                </a:tc>
                <a:extLst>
                  <a:ext uri="{0D108BD9-81ED-4DB2-BD59-A6C34878D82A}">
                    <a16:rowId xmlns:a16="http://schemas.microsoft.com/office/drawing/2014/main" val="1819054820"/>
                  </a:ext>
                </a:extLst>
              </a:tr>
              <a:tr h="201435">
                <a:tc>
                  <a:txBody>
                    <a:bodyPr/>
                    <a:lstStyle/>
                    <a:p>
                      <a:pPr marL="0" indent="182563">
                        <a:tabLst/>
                      </a:pPr>
                      <a:r>
                        <a:rPr lang="en-US" sz="1200" dirty="0"/>
                        <a:t>Ileum or jejunum</a:t>
                      </a:r>
                    </a:p>
                  </a:txBody>
                  <a:tcPr marT="18000" marB="18000" anchor="ctr"/>
                </a:tc>
                <a:tc>
                  <a:txBody>
                    <a:bodyPr/>
                    <a:lstStyle/>
                    <a:p>
                      <a:pPr algn="ctr"/>
                      <a:r>
                        <a:rPr lang="en-US" sz="1200" dirty="0"/>
                        <a:t>9 (30)</a:t>
                      </a:r>
                    </a:p>
                  </a:txBody>
                  <a:tcPr marT="18000" marB="18000" anchor="ctr"/>
                </a:tc>
                <a:extLst>
                  <a:ext uri="{0D108BD9-81ED-4DB2-BD59-A6C34878D82A}">
                    <a16:rowId xmlns:a16="http://schemas.microsoft.com/office/drawing/2014/main" val="2277848004"/>
                  </a:ext>
                </a:extLst>
              </a:tr>
              <a:tr h="201435">
                <a:tc>
                  <a:txBody>
                    <a:bodyPr/>
                    <a:lstStyle/>
                    <a:p>
                      <a:pPr marL="0" indent="182563">
                        <a:tabLst/>
                      </a:pPr>
                      <a:r>
                        <a:rPr lang="en-US" sz="1200" dirty="0"/>
                        <a:t>Unknown</a:t>
                      </a:r>
                    </a:p>
                  </a:txBody>
                  <a:tcPr marT="18000" marB="18000" anchor="ctr"/>
                </a:tc>
                <a:tc>
                  <a:txBody>
                    <a:bodyPr/>
                    <a:lstStyle/>
                    <a:p>
                      <a:pPr algn="ctr"/>
                      <a:r>
                        <a:rPr lang="en-US" sz="1200" dirty="0"/>
                        <a:t>5 (17)</a:t>
                      </a:r>
                    </a:p>
                  </a:txBody>
                  <a:tcPr marT="18000" marB="18000" anchor="ctr"/>
                </a:tc>
                <a:extLst>
                  <a:ext uri="{0D108BD9-81ED-4DB2-BD59-A6C34878D82A}">
                    <a16:rowId xmlns:a16="http://schemas.microsoft.com/office/drawing/2014/main" val="220733782"/>
                  </a:ext>
                </a:extLst>
              </a:tr>
              <a:tr h="201435">
                <a:tc>
                  <a:txBody>
                    <a:bodyPr/>
                    <a:lstStyle/>
                    <a:p>
                      <a:pPr marL="0" indent="182563">
                        <a:tabLst/>
                      </a:pPr>
                      <a:r>
                        <a:rPr lang="en-US" sz="1200" dirty="0"/>
                        <a:t>Colon, caecum, or rectum</a:t>
                      </a:r>
                    </a:p>
                  </a:txBody>
                  <a:tcPr marT="18000" marB="18000" anchor="ctr"/>
                </a:tc>
                <a:tc>
                  <a:txBody>
                    <a:bodyPr/>
                    <a:lstStyle/>
                    <a:p>
                      <a:pPr algn="ctr"/>
                      <a:r>
                        <a:rPr lang="en-US" sz="1200" dirty="0"/>
                        <a:t>4 (13)</a:t>
                      </a:r>
                    </a:p>
                  </a:txBody>
                  <a:tcPr marT="18000" marB="18000" anchor="ctr"/>
                </a:tc>
                <a:extLst>
                  <a:ext uri="{0D108BD9-81ED-4DB2-BD59-A6C34878D82A}">
                    <a16:rowId xmlns:a16="http://schemas.microsoft.com/office/drawing/2014/main" val="1962046111"/>
                  </a:ext>
                </a:extLst>
              </a:tr>
              <a:tr h="201435">
                <a:tc>
                  <a:txBody>
                    <a:bodyPr/>
                    <a:lstStyle/>
                    <a:p>
                      <a:pPr marL="0" indent="182563">
                        <a:tabLst/>
                      </a:pPr>
                      <a:r>
                        <a:rPr lang="en-US" sz="1200" dirty="0"/>
                        <a:t>Bronchus or lung</a:t>
                      </a:r>
                    </a:p>
                  </a:txBody>
                  <a:tcPr marT="18000" marB="18000" anchor="ctr"/>
                </a:tc>
                <a:tc>
                  <a:txBody>
                    <a:bodyPr/>
                    <a:lstStyle/>
                    <a:p>
                      <a:pPr algn="ctr"/>
                      <a:r>
                        <a:rPr lang="en-US" sz="1200" dirty="0"/>
                        <a:t>3 (10)</a:t>
                      </a:r>
                    </a:p>
                  </a:txBody>
                  <a:tcPr marT="18000" marB="18000" anchor="ctr"/>
                </a:tc>
                <a:extLst>
                  <a:ext uri="{0D108BD9-81ED-4DB2-BD59-A6C34878D82A}">
                    <a16:rowId xmlns:a16="http://schemas.microsoft.com/office/drawing/2014/main" val="581489012"/>
                  </a:ext>
                </a:extLst>
              </a:tr>
              <a:tr h="201435">
                <a:tc>
                  <a:txBody>
                    <a:bodyPr/>
                    <a:lstStyle/>
                    <a:p>
                      <a:pPr marL="0" indent="7938">
                        <a:tabLst/>
                      </a:pPr>
                      <a:r>
                        <a:rPr lang="en-US" sz="1200" b="1" dirty="0"/>
                        <a:t>Functioning neuroendocrine neoplasms</a:t>
                      </a:r>
                    </a:p>
                  </a:txBody>
                  <a:tcPr marT="18000" marB="18000" anchor="ctr"/>
                </a:tc>
                <a:tc>
                  <a:txBody>
                    <a:bodyPr/>
                    <a:lstStyle/>
                    <a:p>
                      <a:pPr algn="ctr"/>
                      <a:r>
                        <a:rPr lang="en-US" sz="1200" dirty="0"/>
                        <a:t>9 (30)</a:t>
                      </a:r>
                    </a:p>
                  </a:txBody>
                  <a:tcPr marT="18000" marB="18000" anchor="ctr"/>
                </a:tc>
                <a:extLst>
                  <a:ext uri="{0D108BD9-81ED-4DB2-BD59-A6C34878D82A}">
                    <a16:rowId xmlns:a16="http://schemas.microsoft.com/office/drawing/2014/main" val="2534656884"/>
                  </a:ext>
                </a:extLst>
              </a:tr>
              <a:tr h="201435">
                <a:tc gridSpan="2">
                  <a:txBody>
                    <a:bodyPr/>
                    <a:lstStyle/>
                    <a:p>
                      <a:pPr marL="0" indent="7938">
                        <a:tabLst/>
                      </a:pPr>
                      <a:r>
                        <a:rPr lang="en-US" sz="1200" b="1" dirty="0"/>
                        <a:t>Neuroendocrine neoplasm grade</a:t>
                      </a:r>
                    </a:p>
                  </a:txBody>
                  <a:tcPr marT="18000" marB="18000" anchor="ctr"/>
                </a:tc>
                <a:tc hMerge="1">
                  <a:txBody>
                    <a:bodyPr/>
                    <a:lstStyle/>
                    <a:p>
                      <a:pPr algn="ctr"/>
                      <a:endParaRPr lang="en-US" sz="1200" dirty="0"/>
                    </a:p>
                  </a:txBody>
                  <a:tcPr marT="36000" marB="36000" anchor="ctr"/>
                </a:tc>
                <a:extLst>
                  <a:ext uri="{0D108BD9-81ED-4DB2-BD59-A6C34878D82A}">
                    <a16:rowId xmlns:a16="http://schemas.microsoft.com/office/drawing/2014/main" val="2846234291"/>
                  </a:ext>
                </a:extLst>
              </a:tr>
              <a:tr h="201435">
                <a:tc>
                  <a:txBody>
                    <a:bodyPr/>
                    <a:lstStyle/>
                    <a:p>
                      <a:pPr marL="0" indent="182563">
                        <a:tabLst/>
                      </a:pPr>
                      <a:r>
                        <a:rPr lang="en-US" sz="1200" b="0" dirty="0"/>
                        <a:t>1</a:t>
                      </a:r>
                    </a:p>
                  </a:txBody>
                  <a:tcPr marT="18000" marB="18000" anchor="ctr">
                    <a:lnB w="19050" cap="flat" cmpd="sng" algn="ctr">
                      <a:solidFill>
                        <a:schemeClr val="accent1"/>
                      </a:solidFill>
                      <a:prstDash val="solid"/>
                      <a:round/>
                      <a:headEnd type="none" w="med" len="med"/>
                      <a:tailEnd type="none" w="med" len="med"/>
                    </a:lnB>
                  </a:tcPr>
                </a:tc>
                <a:tc>
                  <a:txBody>
                    <a:bodyPr/>
                    <a:lstStyle/>
                    <a:p>
                      <a:pPr algn="ctr"/>
                      <a:r>
                        <a:rPr lang="en-US" sz="1200" dirty="0"/>
                        <a:t>12 (40)</a:t>
                      </a:r>
                    </a:p>
                  </a:txBody>
                  <a:tcPr marT="18000" marB="18000" anchor="ctr">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740088"/>
                  </a:ext>
                </a:extLst>
              </a:tr>
              <a:tr h="201435">
                <a:tc>
                  <a:txBody>
                    <a:bodyPr/>
                    <a:lstStyle/>
                    <a:p>
                      <a:pPr marL="0" indent="182563">
                        <a:tabLst/>
                      </a:pPr>
                      <a:r>
                        <a:rPr lang="en-US" sz="1200" b="0" dirty="0"/>
                        <a:t>2</a:t>
                      </a:r>
                    </a:p>
                  </a:txBody>
                  <a:tcPr marT="18000" marB="18000" anchor="ctr">
                    <a:lnL w="19050" cap="flat" cmpd="sng" algn="ctr">
                      <a:solidFill>
                        <a:schemeClr val="accent1"/>
                      </a:solidFill>
                      <a:prstDash val="solid"/>
                      <a:round/>
                      <a:headEnd type="none" w="med" len="med"/>
                      <a:tailEnd type="none" w="med" len="med"/>
                    </a:lnL>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gn="ctr"/>
                      <a:r>
                        <a:rPr lang="en-US" sz="1200" dirty="0"/>
                        <a:t>18 (60)</a:t>
                      </a:r>
                    </a:p>
                  </a:txBody>
                  <a:tcPr marT="18000" marB="18000" anchor="ctr">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40370665"/>
                  </a:ext>
                </a:extLst>
              </a:tr>
              <a:tr h="201435">
                <a:tc>
                  <a:txBody>
                    <a:bodyPr/>
                    <a:lstStyle/>
                    <a:p>
                      <a:pPr marL="0" indent="7938">
                        <a:tabLst/>
                      </a:pPr>
                      <a:r>
                        <a:rPr lang="en-US" sz="1200" b="1" dirty="0"/>
                        <a:t>Fractional liver involvement</a:t>
                      </a:r>
                    </a:p>
                  </a:txBody>
                  <a:tcPr marT="18000" marB="18000" anchor="ct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gn="ctr"/>
                      <a:endParaRPr lang="en-US" sz="1200" dirty="0"/>
                    </a:p>
                  </a:txBody>
                  <a:tcPr marT="18000" marB="18000" anchor="ct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894459183"/>
                  </a:ext>
                </a:extLst>
              </a:tr>
              <a:tr h="201435">
                <a:tc>
                  <a:txBody>
                    <a:bodyPr/>
                    <a:lstStyle/>
                    <a:p>
                      <a:pPr marL="0" indent="182563">
                        <a:tabLst/>
                      </a:pPr>
                      <a:r>
                        <a:rPr lang="en-US" sz="1200" b="0" dirty="0"/>
                        <a:t>&lt;25%</a:t>
                      </a:r>
                    </a:p>
                  </a:txBody>
                  <a:tcPr marT="18000" marB="18000" anchor="ctr">
                    <a:lnL w="19050" cap="flat" cmpd="sng" algn="ctr">
                      <a:solidFill>
                        <a:schemeClr val="accent1"/>
                      </a:solidFill>
                      <a:prstDash val="solid"/>
                      <a:round/>
                      <a:headEnd type="none" w="med" len="med"/>
                      <a:tailEnd type="none" w="med" len="med"/>
                    </a:lnL>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gn="ctr"/>
                      <a:r>
                        <a:rPr lang="en-US" sz="1200" dirty="0"/>
                        <a:t>22 (73)</a:t>
                      </a:r>
                    </a:p>
                  </a:txBody>
                  <a:tcPr marT="18000" marB="18000" anchor="ctr">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10564496"/>
                  </a:ext>
                </a:extLst>
              </a:tr>
              <a:tr h="201435">
                <a:tc>
                  <a:txBody>
                    <a:bodyPr/>
                    <a:lstStyle/>
                    <a:p>
                      <a:pPr marL="0" indent="182563">
                        <a:tabLst/>
                      </a:pPr>
                      <a:r>
                        <a:rPr lang="en-US" sz="1200" b="0" dirty="0"/>
                        <a:t>25 to 50%</a:t>
                      </a:r>
                    </a:p>
                  </a:txBody>
                  <a:tcPr marT="18000" marB="18000" anchor="ctr">
                    <a:lnT w="19050" cap="flat" cmpd="sng" algn="ctr">
                      <a:solidFill>
                        <a:schemeClr val="accent1"/>
                      </a:solidFill>
                      <a:prstDash val="solid"/>
                      <a:round/>
                      <a:headEnd type="none" w="med" len="med"/>
                      <a:tailEnd type="none" w="med" len="med"/>
                    </a:lnT>
                  </a:tcPr>
                </a:tc>
                <a:tc>
                  <a:txBody>
                    <a:bodyPr/>
                    <a:lstStyle/>
                    <a:p>
                      <a:pPr algn="ctr"/>
                      <a:r>
                        <a:rPr lang="en-US" sz="1200" dirty="0"/>
                        <a:t>6 (20)</a:t>
                      </a:r>
                    </a:p>
                  </a:txBody>
                  <a:tcPr marT="18000" marB="18000" anchor="ctr">
                    <a:lnT w="1905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1006489575"/>
                  </a:ext>
                </a:extLst>
              </a:tr>
              <a:tr h="201435">
                <a:tc>
                  <a:txBody>
                    <a:bodyPr/>
                    <a:lstStyle/>
                    <a:p>
                      <a:pPr marL="0" indent="182563">
                        <a:tabLst/>
                      </a:pPr>
                      <a:r>
                        <a:rPr lang="en-US" sz="1200" b="0" dirty="0"/>
                        <a:t>&gt;50 to 70%</a:t>
                      </a:r>
                    </a:p>
                  </a:txBody>
                  <a:tcPr marT="18000" marB="18000" anchor="ctr"/>
                </a:tc>
                <a:tc>
                  <a:txBody>
                    <a:bodyPr/>
                    <a:lstStyle/>
                    <a:p>
                      <a:pPr algn="ctr"/>
                      <a:r>
                        <a:rPr lang="en-US" sz="1200" dirty="0"/>
                        <a:t>2 (7)</a:t>
                      </a:r>
                    </a:p>
                  </a:txBody>
                  <a:tcPr marT="18000" marB="18000" anchor="ctr"/>
                </a:tc>
                <a:extLst>
                  <a:ext uri="{0D108BD9-81ED-4DB2-BD59-A6C34878D82A}">
                    <a16:rowId xmlns:a16="http://schemas.microsoft.com/office/drawing/2014/main" val="2991449829"/>
                  </a:ext>
                </a:extLst>
              </a:tr>
              <a:tr h="201435">
                <a:tc>
                  <a:txBody>
                    <a:bodyPr/>
                    <a:lstStyle/>
                    <a:p>
                      <a:pPr marL="0" indent="7938">
                        <a:tabLst/>
                      </a:pPr>
                      <a:r>
                        <a:rPr lang="en-US" sz="1200" b="1" dirty="0"/>
                        <a:t>Extrahepatic disease</a:t>
                      </a:r>
                    </a:p>
                  </a:txBody>
                  <a:tcPr marT="18000" marB="18000" anchor="ctr">
                    <a:lnB w="19050" cap="flat" cmpd="sng" algn="ctr">
                      <a:solidFill>
                        <a:schemeClr val="accent1"/>
                      </a:solidFill>
                      <a:prstDash val="solid"/>
                      <a:round/>
                      <a:headEnd type="none" w="med" len="med"/>
                      <a:tailEnd type="none" w="med" len="med"/>
                    </a:lnB>
                  </a:tcPr>
                </a:tc>
                <a:tc>
                  <a:txBody>
                    <a:bodyPr/>
                    <a:lstStyle/>
                    <a:p>
                      <a:pPr algn="ctr"/>
                      <a:endParaRPr lang="en-US" sz="1200" dirty="0"/>
                    </a:p>
                  </a:txBody>
                  <a:tcPr marT="18000" marB="18000" anchor="ctr">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84817784"/>
                  </a:ext>
                </a:extLst>
              </a:tr>
              <a:tr h="201435">
                <a:tc>
                  <a:txBody>
                    <a:bodyPr/>
                    <a:lstStyle/>
                    <a:p>
                      <a:pPr marL="0" indent="182563">
                        <a:tabLst/>
                      </a:pPr>
                      <a:r>
                        <a:rPr lang="en-US" sz="1200" b="0" dirty="0"/>
                        <a:t>Yes</a:t>
                      </a:r>
                    </a:p>
                  </a:txBody>
                  <a:tcPr marT="18000" marB="18000" anchor="ctr">
                    <a:lnL w="19050" cap="flat" cmpd="sng" algn="ctr">
                      <a:solidFill>
                        <a:schemeClr val="accent1"/>
                      </a:solidFill>
                      <a:prstDash val="solid"/>
                      <a:round/>
                      <a:headEnd type="none" w="med" len="med"/>
                      <a:tailEnd type="none" w="med" len="med"/>
                    </a:lnL>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gn="ctr"/>
                      <a:r>
                        <a:rPr lang="en-US" sz="1200" dirty="0"/>
                        <a:t>24 (80)</a:t>
                      </a:r>
                    </a:p>
                  </a:txBody>
                  <a:tcPr marT="18000" marB="18000" anchor="ctr">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270644038"/>
                  </a:ext>
                </a:extLst>
              </a:tr>
              <a:tr h="201435">
                <a:tc>
                  <a:txBody>
                    <a:bodyPr/>
                    <a:lstStyle/>
                    <a:p>
                      <a:pPr marL="0" indent="182563">
                        <a:tabLst/>
                      </a:pPr>
                      <a:r>
                        <a:rPr lang="en-US" sz="1200" b="0" dirty="0"/>
                        <a:t>No</a:t>
                      </a:r>
                    </a:p>
                  </a:txBody>
                  <a:tcPr marT="18000" marB="18000" anchor="ctr">
                    <a:lnT w="19050" cap="flat" cmpd="sng" algn="ctr">
                      <a:solidFill>
                        <a:schemeClr val="accent1"/>
                      </a:solidFill>
                      <a:prstDash val="solid"/>
                      <a:round/>
                      <a:headEnd type="none" w="med" len="med"/>
                      <a:tailEnd type="none" w="med" len="med"/>
                    </a:lnT>
                  </a:tcPr>
                </a:tc>
                <a:tc>
                  <a:txBody>
                    <a:bodyPr/>
                    <a:lstStyle/>
                    <a:p>
                      <a:pPr algn="ctr"/>
                      <a:r>
                        <a:rPr lang="en-US" sz="1200" dirty="0"/>
                        <a:t>6 (20)</a:t>
                      </a:r>
                    </a:p>
                  </a:txBody>
                  <a:tcPr marT="18000" marB="18000" anchor="ctr">
                    <a:lnT w="1905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3593509122"/>
                  </a:ext>
                </a:extLst>
              </a:tr>
            </a:tbl>
          </a:graphicData>
        </a:graphic>
      </p:graphicFrame>
      <p:sp>
        <p:nvSpPr>
          <p:cNvPr id="17" name="Rectangle 16">
            <a:extLst>
              <a:ext uri="{FF2B5EF4-FFF2-40B4-BE49-F238E27FC236}">
                <a16:creationId xmlns:a16="http://schemas.microsoft.com/office/drawing/2014/main" id="{0FF90D5A-3279-0B4E-B886-E47A74E18684}"/>
              </a:ext>
            </a:extLst>
          </p:cNvPr>
          <p:cNvSpPr/>
          <p:nvPr/>
        </p:nvSpPr>
        <p:spPr>
          <a:xfrm>
            <a:off x="467544" y="4818448"/>
            <a:ext cx="2121526" cy="257127"/>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dirty="0"/>
              <a:t>30 included in per-protocol analysis</a:t>
            </a:r>
          </a:p>
        </p:txBody>
      </p:sp>
      <p:sp>
        <p:nvSpPr>
          <p:cNvPr id="18" name="Rectangle 17">
            <a:extLst>
              <a:ext uri="{FF2B5EF4-FFF2-40B4-BE49-F238E27FC236}">
                <a16:creationId xmlns:a16="http://schemas.microsoft.com/office/drawing/2014/main" id="{DA6A4051-FA22-E24E-A172-6206DD469302}"/>
              </a:ext>
            </a:extLst>
          </p:cNvPr>
          <p:cNvSpPr/>
          <p:nvPr/>
        </p:nvSpPr>
        <p:spPr>
          <a:xfrm>
            <a:off x="1763606" y="2586301"/>
            <a:ext cx="2481647" cy="89926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tabLst>
                <a:tab pos="222250" algn="l"/>
              </a:tabLst>
            </a:pPr>
            <a:r>
              <a:rPr lang="en-GB" sz="1000" dirty="0"/>
              <a:t>3 excluded</a:t>
            </a:r>
          </a:p>
          <a:p>
            <a:pPr>
              <a:tabLst>
                <a:tab pos="222250" algn="l"/>
              </a:tabLst>
            </a:pPr>
            <a:r>
              <a:rPr lang="en-GB" sz="1000" dirty="0"/>
              <a:t>	1 &lt;3 RECIST 1.1 measurable liver</a:t>
            </a:r>
            <a:br>
              <a:rPr lang="en-GB" sz="1000" dirty="0"/>
            </a:br>
            <a:r>
              <a:rPr lang="en-GB" sz="1000" dirty="0"/>
              <a:t>	     metastases on screening CT</a:t>
            </a:r>
          </a:p>
          <a:p>
            <a:pPr>
              <a:tabLst>
                <a:tab pos="222250" algn="l"/>
              </a:tabLst>
            </a:pPr>
            <a:r>
              <a:rPr lang="en-GB" sz="1000" dirty="0"/>
              <a:t>	2 passed inclusion period of ≤20 weeks</a:t>
            </a:r>
            <a:br>
              <a:rPr lang="en-GB" sz="1000" dirty="0"/>
            </a:br>
            <a:r>
              <a:rPr lang="en-GB" sz="1000" dirty="0"/>
              <a:t>	     after </a:t>
            </a:r>
            <a:r>
              <a:rPr lang="en-GB" sz="1000" baseline="30000" dirty="0"/>
              <a:t>177</a:t>
            </a:r>
            <a:r>
              <a:rPr lang="en-GB" sz="1000" dirty="0"/>
              <a:t>Lu-dotatate</a:t>
            </a:r>
          </a:p>
        </p:txBody>
      </p:sp>
      <p:cxnSp>
        <p:nvCxnSpPr>
          <p:cNvPr id="20" name="Straight Connector 19">
            <a:extLst>
              <a:ext uri="{FF2B5EF4-FFF2-40B4-BE49-F238E27FC236}">
                <a16:creationId xmlns:a16="http://schemas.microsoft.com/office/drawing/2014/main" id="{02E3CDCD-09D5-0C40-BE9B-B3AD962B8D2C}"/>
              </a:ext>
            </a:extLst>
          </p:cNvPr>
          <p:cNvCxnSpPr>
            <a:cxnSpLocks/>
          </p:cNvCxnSpPr>
          <p:nvPr/>
        </p:nvCxnSpPr>
        <p:spPr>
          <a:xfrm>
            <a:off x="1528307" y="2234150"/>
            <a:ext cx="0" cy="1423446"/>
          </a:xfrm>
          <a:prstGeom prst="line">
            <a:avLst/>
          </a:pr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id="{3A96F411-8667-6943-B418-BC4551D2174C}"/>
              </a:ext>
            </a:extLst>
          </p:cNvPr>
          <p:cNvSpPr/>
          <p:nvPr/>
        </p:nvSpPr>
        <p:spPr>
          <a:xfrm>
            <a:off x="467544" y="2093254"/>
            <a:ext cx="2121526" cy="257127"/>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dirty="0"/>
              <a:t>34 patients screened</a:t>
            </a:r>
          </a:p>
        </p:txBody>
      </p:sp>
      <p:sp>
        <p:nvSpPr>
          <p:cNvPr id="22" name="Rectangle 21">
            <a:extLst>
              <a:ext uri="{FF2B5EF4-FFF2-40B4-BE49-F238E27FC236}">
                <a16:creationId xmlns:a16="http://schemas.microsoft.com/office/drawing/2014/main" id="{C81FD6CC-841D-8148-9095-B161671A477B}"/>
              </a:ext>
            </a:extLst>
          </p:cNvPr>
          <p:cNvSpPr/>
          <p:nvPr/>
        </p:nvSpPr>
        <p:spPr>
          <a:xfrm>
            <a:off x="1763606" y="4160659"/>
            <a:ext cx="2481647" cy="44298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tabLst>
                <a:tab pos="222250" algn="l"/>
              </a:tabLst>
            </a:pPr>
            <a:r>
              <a:rPr lang="en-GB" sz="1000" dirty="0"/>
              <a:t>1 excluded</a:t>
            </a:r>
          </a:p>
          <a:p>
            <a:pPr>
              <a:tabLst>
                <a:tab pos="222250" algn="l"/>
              </a:tabLst>
            </a:pPr>
            <a:r>
              <a:rPr lang="en-GB" sz="1000" dirty="0"/>
              <a:t>	1 died before CT at 3 months</a:t>
            </a:r>
          </a:p>
        </p:txBody>
      </p:sp>
      <p:cxnSp>
        <p:nvCxnSpPr>
          <p:cNvPr id="23" name="Straight Connector 22">
            <a:extLst>
              <a:ext uri="{FF2B5EF4-FFF2-40B4-BE49-F238E27FC236}">
                <a16:creationId xmlns:a16="http://schemas.microsoft.com/office/drawing/2014/main" id="{B537B686-A66B-594B-9BCF-FAD82BA67AD1}"/>
              </a:ext>
            </a:extLst>
          </p:cNvPr>
          <p:cNvCxnSpPr>
            <a:cxnSpLocks/>
          </p:cNvCxnSpPr>
          <p:nvPr/>
        </p:nvCxnSpPr>
        <p:spPr>
          <a:xfrm>
            <a:off x="1528307" y="3799949"/>
            <a:ext cx="0" cy="1002635"/>
          </a:xfrm>
          <a:prstGeom prst="line">
            <a:avLst/>
          </a:pr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15" name="Rectangle 14">
            <a:extLst>
              <a:ext uri="{FF2B5EF4-FFF2-40B4-BE49-F238E27FC236}">
                <a16:creationId xmlns:a16="http://schemas.microsoft.com/office/drawing/2014/main" id="{1B40A72F-36F2-534E-9C79-406AD805197D}"/>
              </a:ext>
            </a:extLst>
          </p:cNvPr>
          <p:cNvSpPr/>
          <p:nvPr/>
        </p:nvSpPr>
        <p:spPr>
          <a:xfrm>
            <a:off x="467544" y="3683516"/>
            <a:ext cx="2121526" cy="257127"/>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dirty="0"/>
              <a:t>31 received </a:t>
            </a:r>
            <a:r>
              <a:rPr lang="en-GB" sz="1000" baseline="30000" dirty="0"/>
              <a:t>166</a:t>
            </a:r>
            <a:r>
              <a:rPr lang="en-GB" sz="1000" dirty="0"/>
              <a:t>Ho-radioembolisation</a:t>
            </a:r>
          </a:p>
        </p:txBody>
      </p:sp>
      <p:cxnSp>
        <p:nvCxnSpPr>
          <p:cNvPr id="25" name="Straight Connector 24">
            <a:extLst>
              <a:ext uri="{FF2B5EF4-FFF2-40B4-BE49-F238E27FC236}">
                <a16:creationId xmlns:a16="http://schemas.microsoft.com/office/drawing/2014/main" id="{D9FD6DDD-7273-CC4F-A863-FBAD33D78FA6}"/>
              </a:ext>
            </a:extLst>
          </p:cNvPr>
          <p:cNvCxnSpPr>
            <a:cxnSpLocks/>
          </p:cNvCxnSpPr>
          <p:nvPr/>
        </p:nvCxnSpPr>
        <p:spPr>
          <a:xfrm>
            <a:off x="1519970" y="3013156"/>
            <a:ext cx="238314" cy="0"/>
          </a:xfrm>
          <a:prstGeom prst="line">
            <a:avLst/>
          </a:pr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7743A18B-074A-F14B-8013-747D6BC09650}"/>
              </a:ext>
            </a:extLst>
          </p:cNvPr>
          <p:cNvCxnSpPr>
            <a:cxnSpLocks/>
          </p:cNvCxnSpPr>
          <p:nvPr/>
        </p:nvCxnSpPr>
        <p:spPr>
          <a:xfrm>
            <a:off x="1519970" y="4380780"/>
            <a:ext cx="238314" cy="0"/>
          </a:xfrm>
          <a:prstGeom prst="line">
            <a:avLst/>
          </a:pr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5229174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normAutofit/>
          </a:bodyPr>
          <a:lstStyle/>
          <a:p>
            <a:r>
              <a:rPr lang="en-GB" noProof="0" dirty="0"/>
              <a:t>Efficacy outcomes</a:t>
            </a:r>
          </a:p>
          <a:p>
            <a:pPr lvl="1"/>
            <a:r>
              <a:rPr lang="en-GB" noProof="0" dirty="0"/>
              <a:t>Additional durable CR/PR after </a:t>
            </a:r>
            <a:br>
              <a:rPr lang="en-GB" noProof="0" dirty="0"/>
            </a:br>
            <a:r>
              <a:rPr lang="en-GB" noProof="0" dirty="0"/>
              <a:t>PRRT (mRECIST)</a:t>
            </a:r>
          </a:p>
          <a:p>
            <a:r>
              <a:rPr lang="en-GB" noProof="0" dirty="0"/>
              <a:t>Clinical toxicity</a:t>
            </a:r>
          </a:p>
          <a:p>
            <a:pPr lvl="1"/>
            <a:r>
              <a:rPr lang="en-GB" noProof="0" dirty="0"/>
              <a:t>Similar to radioembolisation</a:t>
            </a:r>
            <a:br>
              <a:rPr lang="en-GB" noProof="0" dirty="0"/>
            </a:br>
            <a:r>
              <a:rPr lang="en-GB" noProof="0" dirty="0"/>
              <a:t>of other tumour types in </a:t>
            </a:r>
            <a:br>
              <a:rPr lang="en-GB" noProof="0" dirty="0"/>
            </a:br>
            <a:r>
              <a:rPr lang="en-GB" noProof="0" dirty="0"/>
              <a:t>salvage setting</a:t>
            </a:r>
          </a:p>
          <a:p>
            <a:pPr marL="342900" lvl="1" indent="-342900">
              <a:buFont typeface="Arial" panose="020B0604020202020204" pitchFamily="34" charset="0"/>
              <a:buChar char="•"/>
            </a:pPr>
            <a:r>
              <a:rPr lang="en-GB" noProof="0" dirty="0"/>
              <a:t>Biochemical toxicity</a:t>
            </a:r>
          </a:p>
          <a:p>
            <a:pPr marL="454950" lvl="1" indent="-342900"/>
            <a:r>
              <a:rPr lang="en-GB" noProof="0" dirty="0"/>
              <a:t>Peak in liver enzymes at 3 weeks </a:t>
            </a:r>
          </a:p>
          <a:p>
            <a:r>
              <a:rPr lang="en-GB" noProof="0" dirty="0"/>
              <a:t>QoL reductions peaked at </a:t>
            </a:r>
            <a:br>
              <a:rPr lang="en-GB" noProof="0" dirty="0"/>
            </a:br>
            <a:r>
              <a:rPr lang="en-GB" noProof="0" dirty="0"/>
              <a:t>3-6 weeks</a:t>
            </a:r>
          </a:p>
          <a:p>
            <a:pPr lvl="1"/>
            <a:r>
              <a:rPr lang="en-GB" noProof="0" dirty="0"/>
              <a:t>Peak in fatigue at 3 weeks</a:t>
            </a:r>
          </a:p>
          <a:p>
            <a:pPr lvl="1"/>
            <a:r>
              <a:rPr lang="en-GB" noProof="0" dirty="0"/>
              <a:t>Resolution at 3 months</a:t>
            </a:r>
          </a:p>
          <a:p>
            <a:pPr marL="166950" indent="-342900"/>
            <a:endParaRPr lang="en-GB" noProof="0" dirty="0"/>
          </a:p>
        </p:txBody>
      </p:sp>
      <p:sp>
        <p:nvSpPr>
          <p:cNvPr id="2" name="Title 1"/>
          <p:cNvSpPr>
            <a:spLocks noGrp="1"/>
          </p:cNvSpPr>
          <p:nvPr>
            <p:ph type="title"/>
          </p:nvPr>
        </p:nvSpPr>
        <p:spPr/>
        <p:txBody>
          <a:bodyPr/>
          <a:lstStyle/>
          <a:p>
            <a:r>
              <a:rPr lang="en-GB" noProof="0" dirty="0"/>
              <a:t>Primary Efficacy Endpoint</a:t>
            </a:r>
          </a:p>
        </p:txBody>
      </p:sp>
      <p:sp>
        <p:nvSpPr>
          <p:cNvPr id="4" name="Slide Number Placeholder 3">
            <a:extLst>
              <a:ext uri="{FF2B5EF4-FFF2-40B4-BE49-F238E27FC236}">
                <a16:creationId xmlns:a16="http://schemas.microsoft.com/office/drawing/2014/main" id="{98447FEC-EE4F-5A41-BB52-67457DA39952}"/>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11" name="Content Placeholder 10"/>
          <p:cNvSpPr>
            <a:spLocks noGrp="1"/>
          </p:cNvSpPr>
          <p:nvPr>
            <p:ph sz="quarter" idx="15"/>
          </p:nvPr>
        </p:nvSpPr>
        <p:spPr>
          <a:xfrm>
            <a:off x="446471" y="6428358"/>
            <a:ext cx="7999412" cy="365125"/>
          </a:xfrm>
        </p:spPr>
        <p:txBody>
          <a:bodyPr/>
          <a:lstStyle/>
          <a:p>
            <a:pPr>
              <a:spcBef>
                <a:spcPts val="0"/>
              </a:spcBef>
            </a:pPr>
            <a:r>
              <a:rPr lang="en-GB" noProof="0" dirty="0"/>
              <a:t>CR, complete response</a:t>
            </a:r>
            <a:r>
              <a:rPr lang="en-GB" noProof="0" dirty="0">
                <a:solidFill>
                  <a:schemeClr val="tx2"/>
                </a:solidFill>
              </a:rPr>
              <a:t>; NA, not applicable; </a:t>
            </a:r>
            <a:r>
              <a:rPr lang="en-GB" noProof="0" dirty="0"/>
              <a:t>PR, partial response; QoL, quality of life; RECIST, response evaluation criteria in solid tumours; mRECIST, modified RECIST</a:t>
            </a:r>
          </a:p>
          <a:p>
            <a:pPr>
              <a:spcBef>
                <a:spcPts val="0"/>
              </a:spcBef>
              <a:spcAft>
                <a:spcPts val="300"/>
              </a:spcAft>
            </a:pPr>
            <a:r>
              <a:rPr lang="en-GB" dirty="0">
                <a:solidFill>
                  <a:schemeClr val="tx2"/>
                </a:solidFill>
              </a:rPr>
              <a:t>Braat A, et al. Lancet Oncol 2020; </a:t>
            </a:r>
            <a:r>
              <a:rPr lang="en-GB" dirty="0"/>
              <a:t>DOI: https://doi.org/10.1016/S1470-2045(20)30027-9; Braat A, et al. ENETS 2020. Abstract #K04, Oral Presentation</a:t>
            </a:r>
          </a:p>
          <a:p>
            <a:pPr>
              <a:spcBef>
                <a:spcPts val="0"/>
              </a:spcBef>
              <a:spcAft>
                <a:spcPts val="300"/>
              </a:spcAft>
            </a:pPr>
            <a:endParaRPr lang="en-GB" dirty="0">
              <a:solidFill>
                <a:schemeClr val="tx2"/>
              </a:solidFill>
            </a:endParaRPr>
          </a:p>
        </p:txBody>
      </p:sp>
      <p:sp>
        <p:nvSpPr>
          <p:cNvPr id="13" name="Text Placeholder 12"/>
          <p:cNvSpPr>
            <a:spLocks noGrp="1"/>
          </p:cNvSpPr>
          <p:nvPr>
            <p:ph type="body" sz="quarter" idx="4294967295"/>
          </p:nvPr>
        </p:nvSpPr>
        <p:spPr>
          <a:xfrm>
            <a:off x="4572000" y="3819364"/>
            <a:ext cx="3892550" cy="371998"/>
          </a:xfrm>
        </p:spPr>
        <p:txBody>
          <a:bodyPr/>
          <a:lstStyle/>
          <a:p>
            <a:pPr marL="0" indent="0">
              <a:buNone/>
            </a:pPr>
            <a:r>
              <a:rPr lang="en-GB" b="1" noProof="0" dirty="0">
                <a:solidFill>
                  <a:schemeClr val="accent1"/>
                </a:solidFill>
              </a:rPr>
              <a:t>PRIMARY SAFETY OUTCOMES</a:t>
            </a:r>
          </a:p>
        </p:txBody>
      </p:sp>
      <p:sp>
        <p:nvSpPr>
          <p:cNvPr id="14" name="Text Placeholder 13"/>
          <p:cNvSpPr>
            <a:spLocks noGrp="1"/>
          </p:cNvSpPr>
          <p:nvPr>
            <p:ph type="body" sz="quarter" idx="4294967295"/>
          </p:nvPr>
        </p:nvSpPr>
        <p:spPr>
          <a:xfrm>
            <a:off x="4572000" y="1196752"/>
            <a:ext cx="3892550" cy="709613"/>
          </a:xfrm>
        </p:spPr>
        <p:txBody>
          <a:bodyPr/>
          <a:lstStyle/>
          <a:p>
            <a:pPr marL="0" indent="0">
              <a:buNone/>
            </a:pPr>
            <a:r>
              <a:rPr lang="en-GB" b="1" noProof="0" dirty="0">
                <a:solidFill>
                  <a:schemeClr val="accent1"/>
                </a:solidFill>
              </a:rPr>
              <a:t>PRIMARY EFFICACY OUTCOMES</a:t>
            </a:r>
          </a:p>
        </p:txBody>
      </p:sp>
      <p:graphicFrame>
        <p:nvGraphicFramePr>
          <p:cNvPr id="20" name="Table 19">
            <a:extLst>
              <a:ext uri="{FF2B5EF4-FFF2-40B4-BE49-F238E27FC236}">
                <a16:creationId xmlns:a16="http://schemas.microsoft.com/office/drawing/2014/main" id="{6BA534C5-8555-B340-A95B-72C442AB523F}"/>
              </a:ext>
            </a:extLst>
          </p:cNvPr>
          <p:cNvGraphicFramePr>
            <a:graphicFrameLocks noGrp="1"/>
          </p:cNvGraphicFramePr>
          <p:nvPr/>
        </p:nvGraphicFramePr>
        <p:xfrm>
          <a:off x="4572000" y="1520816"/>
          <a:ext cx="4114802" cy="2196216"/>
        </p:xfrm>
        <a:graphic>
          <a:graphicData uri="http://schemas.openxmlformats.org/drawingml/2006/table">
            <a:tbl>
              <a:tblPr firstRow="1" bandRow="1">
                <a:tableStyleId>{5C22544A-7EE6-4342-B048-85BDC9FD1C3A}</a:tableStyleId>
              </a:tblPr>
              <a:tblGrid>
                <a:gridCol w="1140602">
                  <a:extLst>
                    <a:ext uri="{9D8B030D-6E8A-4147-A177-3AD203B41FA5}">
                      <a16:colId xmlns:a16="http://schemas.microsoft.com/office/drawing/2014/main" val="495612579"/>
                    </a:ext>
                  </a:extLst>
                </a:gridCol>
                <a:gridCol w="743550">
                  <a:extLst>
                    <a:ext uri="{9D8B030D-6E8A-4147-A177-3AD203B41FA5}">
                      <a16:colId xmlns:a16="http://schemas.microsoft.com/office/drawing/2014/main" val="2181944440"/>
                    </a:ext>
                  </a:extLst>
                </a:gridCol>
                <a:gridCol w="743550">
                  <a:extLst>
                    <a:ext uri="{9D8B030D-6E8A-4147-A177-3AD203B41FA5}">
                      <a16:colId xmlns:a16="http://schemas.microsoft.com/office/drawing/2014/main" val="2576677806"/>
                    </a:ext>
                  </a:extLst>
                </a:gridCol>
                <a:gridCol w="743550">
                  <a:extLst>
                    <a:ext uri="{9D8B030D-6E8A-4147-A177-3AD203B41FA5}">
                      <a16:colId xmlns:a16="http://schemas.microsoft.com/office/drawing/2014/main" val="718814623"/>
                    </a:ext>
                  </a:extLst>
                </a:gridCol>
                <a:gridCol w="743550">
                  <a:extLst>
                    <a:ext uri="{9D8B030D-6E8A-4147-A177-3AD203B41FA5}">
                      <a16:colId xmlns:a16="http://schemas.microsoft.com/office/drawing/2014/main" val="531656615"/>
                    </a:ext>
                  </a:extLst>
                </a:gridCol>
              </a:tblGrid>
              <a:tr h="0">
                <a:tc rowSpan="2">
                  <a:txBody>
                    <a:bodyPr/>
                    <a:lstStyle/>
                    <a:p>
                      <a:pPr>
                        <a:lnSpc>
                          <a:spcPct val="90000"/>
                        </a:lnSpc>
                      </a:pPr>
                      <a:endParaRPr lang="en-US" sz="900" dirty="0"/>
                    </a:p>
                  </a:txBody>
                  <a:tcPr marL="36000" marR="36000" marT="18000" marB="18000">
                    <a:lnB w="19050" cap="flat" cmpd="sng" algn="ctr">
                      <a:solidFill>
                        <a:schemeClr val="bg1"/>
                      </a:solidFill>
                      <a:prstDash val="solid"/>
                      <a:round/>
                      <a:headEnd type="none" w="med" len="med"/>
                      <a:tailEnd type="none" w="med" len="med"/>
                    </a:lnB>
                  </a:tcPr>
                </a:tc>
                <a:tc gridSpan="2">
                  <a:txBody>
                    <a:bodyPr/>
                    <a:lstStyle/>
                    <a:p>
                      <a:pPr>
                        <a:lnSpc>
                          <a:spcPct val="90000"/>
                        </a:lnSpc>
                      </a:pPr>
                      <a:r>
                        <a:rPr lang="en-US" sz="900" dirty="0"/>
                        <a:t>3 months</a:t>
                      </a:r>
                    </a:p>
                  </a:txBody>
                  <a:tcPr marL="36000" marR="36000" marT="18000" marB="18000">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B w="19050" cap="flat" cmpd="sng" algn="ctr">
                      <a:solidFill>
                        <a:schemeClr val="bg1"/>
                      </a:solidFill>
                      <a:prstDash val="solid"/>
                      <a:round/>
                      <a:headEnd type="none" w="med" len="med"/>
                      <a:tailEnd type="none" w="med" len="med"/>
                    </a:lnB>
                  </a:tcPr>
                </a:tc>
                <a:tc gridSpan="2">
                  <a:txBody>
                    <a:bodyPr/>
                    <a:lstStyle/>
                    <a:p>
                      <a:pPr>
                        <a:lnSpc>
                          <a:spcPct val="90000"/>
                        </a:lnSpc>
                      </a:pPr>
                      <a:r>
                        <a:rPr lang="en-US" sz="900" dirty="0"/>
                        <a:t>6 months</a:t>
                      </a:r>
                    </a:p>
                  </a:txBody>
                  <a:tcPr marL="36000" marR="36000" marT="18000" marB="18000">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08091225"/>
                  </a:ext>
                </a:extLst>
              </a:tr>
              <a:tr h="0">
                <a:tc vMerge="1">
                  <a:txBody>
                    <a:bodyPr/>
                    <a:lstStyle/>
                    <a:p>
                      <a:pPr>
                        <a:lnSpc>
                          <a:spcPct val="90000"/>
                        </a:lnSpc>
                      </a:pPr>
                      <a:endParaRPr lang="en-US" sz="900" dirty="0">
                        <a:solidFill>
                          <a:schemeClr val="bg1"/>
                        </a:solidFill>
                      </a:endParaRPr>
                    </a:p>
                  </a:txBody>
                  <a:tcPr marL="36000" marR="36000" marT="18000" marB="18000">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Liver-specific</a:t>
                      </a:r>
                      <a:br>
                        <a:rPr lang="en-US" sz="900" b="1" dirty="0">
                          <a:solidFill>
                            <a:schemeClr val="bg1"/>
                          </a:solidFill>
                        </a:rPr>
                      </a:br>
                      <a:r>
                        <a:rPr lang="en-US" sz="900" b="1" dirty="0">
                          <a:solidFill>
                            <a:schemeClr val="bg1"/>
                          </a:solidFill>
                        </a:rPr>
                        <a:t>response</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Patient-based</a:t>
                      </a:r>
                      <a:br>
                        <a:rPr lang="en-US" sz="900" b="1" dirty="0">
                          <a:solidFill>
                            <a:schemeClr val="bg1"/>
                          </a:solidFill>
                        </a:rPr>
                      </a:br>
                      <a:r>
                        <a:rPr lang="en-US" sz="900" b="1" dirty="0">
                          <a:solidFill>
                            <a:schemeClr val="bg1"/>
                          </a:solidFill>
                        </a:rPr>
                        <a:t>response</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Liver-specific</a:t>
                      </a:r>
                      <a:br>
                        <a:rPr lang="en-US" sz="900" b="1" dirty="0">
                          <a:solidFill>
                            <a:schemeClr val="bg1"/>
                          </a:solidFill>
                        </a:rPr>
                      </a:br>
                      <a:r>
                        <a:rPr lang="en-US" sz="900" b="1" dirty="0">
                          <a:solidFill>
                            <a:schemeClr val="bg1"/>
                          </a:solidFill>
                        </a:rPr>
                        <a:t>response</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Patient-based</a:t>
                      </a:r>
                      <a:br>
                        <a:rPr lang="en-US" sz="900" b="1" dirty="0">
                          <a:solidFill>
                            <a:schemeClr val="bg1"/>
                          </a:solidFill>
                        </a:rPr>
                      </a:br>
                      <a:r>
                        <a:rPr lang="en-US" sz="900" b="1" dirty="0">
                          <a:solidFill>
                            <a:schemeClr val="bg1"/>
                          </a:solidFill>
                        </a:rPr>
                        <a:t>response</a:t>
                      </a:r>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903406164"/>
                  </a:ext>
                </a:extLst>
              </a:tr>
              <a:tr h="0">
                <a:tc gridSpan="5">
                  <a:txBody>
                    <a:bodyPr/>
                    <a:lstStyle/>
                    <a:p>
                      <a:pPr>
                        <a:lnSpc>
                          <a:spcPct val="90000"/>
                        </a:lnSpc>
                      </a:pPr>
                      <a:r>
                        <a:rPr lang="en-US" sz="900" b="1" dirty="0"/>
                        <a:t>RECIST 1.1 (n=30)</a:t>
                      </a:r>
                    </a:p>
                  </a:txBody>
                  <a:tcPr marL="36000" marR="36000" marT="18000" marB="18000">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60921241"/>
                  </a:ext>
                </a:extLst>
              </a:tr>
              <a:tr h="0">
                <a:tc>
                  <a:txBody>
                    <a:bodyPr/>
                    <a:lstStyle/>
                    <a:p>
                      <a:pPr marL="0" indent="134938">
                        <a:lnSpc>
                          <a:spcPct val="90000"/>
                        </a:lnSpc>
                        <a:tabLst/>
                      </a:pPr>
                      <a:r>
                        <a:rPr lang="en-US" sz="900" b="0" dirty="0"/>
                        <a:t>Complete response</a:t>
                      </a:r>
                    </a:p>
                  </a:txBody>
                  <a:tcPr marL="36000" marR="36000" marT="18000" marB="180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58648498"/>
                  </a:ext>
                </a:extLst>
              </a:tr>
              <a:tr h="0">
                <a:tc>
                  <a:txBody>
                    <a:bodyPr/>
                    <a:lstStyle/>
                    <a:p>
                      <a:pPr marL="0" indent="134938">
                        <a:lnSpc>
                          <a:spcPct val="90000"/>
                        </a:lnSpc>
                        <a:tabLst/>
                      </a:pPr>
                      <a:r>
                        <a:rPr lang="en-US" sz="900" b="0" dirty="0"/>
                        <a:t>Partial response</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13 (43%)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12 (40%)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14 (47%)</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10 (33%)</a:t>
                      </a:r>
                    </a:p>
                  </a:txBody>
                  <a:tcPr marL="36000" marR="36000" marT="18000" marB="18000">
                    <a:lnL w="12700" cap="flat" cmpd="sng" algn="ctr">
                      <a:solidFill>
                        <a:schemeClr val="bg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652317216"/>
                  </a:ext>
                </a:extLst>
              </a:tr>
              <a:tr h="87796">
                <a:tc>
                  <a:txBody>
                    <a:bodyPr/>
                    <a:lstStyle/>
                    <a:p>
                      <a:pPr marL="0" indent="134938">
                        <a:lnSpc>
                          <a:spcPct val="90000"/>
                        </a:lnSpc>
                        <a:tabLst/>
                      </a:pPr>
                      <a:r>
                        <a:rPr lang="en-US" sz="900" b="0" dirty="0"/>
                        <a:t>Stable disease</a:t>
                      </a:r>
                    </a:p>
                  </a:txBody>
                  <a:tcPr marL="36000" marR="36000" marT="18000" marB="18000">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15 (50%)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14 (47%)</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11 (37%)</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13 (43%)</a:t>
                      </a:r>
                    </a:p>
                  </a:txBody>
                  <a:tcPr marL="36000" marR="36000" marT="18000" marB="18000">
                    <a:lnL w="12700" cap="flat" cmpd="sng" algn="ctr">
                      <a:solidFill>
                        <a:schemeClr val="bg1"/>
                      </a:solidFill>
                      <a:prstDash val="solid"/>
                      <a:round/>
                      <a:headEnd type="none" w="med" len="med"/>
                      <a:tailEnd type="none" w="med" len="med"/>
                    </a:lnL>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99574560"/>
                  </a:ext>
                </a:extLst>
              </a:tr>
              <a:tr h="0">
                <a:tc>
                  <a:txBody>
                    <a:bodyPr/>
                    <a:lstStyle/>
                    <a:p>
                      <a:pPr marL="0" indent="134938">
                        <a:lnSpc>
                          <a:spcPct val="90000"/>
                        </a:lnSpc>
                        <a:tabLst/>
                      </a:pPr>
                      <a:r>
                        <a:rPr lang="en-US" sz="900" b="0" dirty="0"/>
                        <a:t>Progressive disease</a:t>
                      </a:r>
                    </a:p>
                  </a:txBody>
                  <a:tcPr marL="36000" marR="36000" marT="18000" marB="180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2 (7%)</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4 (13%)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4 (13%)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6 (20%)</a:t>
                      </a:r>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98934946"/>
                  </a:ext>
                </a:extLst>
              </a:tr>
              <a:tr h="0">
                <a:tc>
                  <a:txBody>
                    <a:bodyPr/>
                    <a:lstStyle/>
                    <a:p>
                      <a:pPr marL="0" indent="134938">
                        <a:lnSpc>
                          <a:spcPct val="90000"/>
                        </a:lnSpc>
                        <a:tabLst/>
                      </a:pPr>
                      <a:r>
                        <a:rPr lang="en-US" sz="900" b="0" dirty="0"/>
                        <a:t>NA</a:t>
                      </a:r>
                    </a:p>
                  </a:txBody>
                  <a:tcPr marL="36000" marR="36000" marT="18000" marB="180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1 (3%)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1 (3%)</a:t>
                      </a:r>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6383825"/>
                  </a:ext>
                </a:extLst>
              </a:tr>
              <a:tr h="0">
                <a:tc>
                  <a:txBody>
                    <a:bodyPr/>
                    <a:lstStyle/>
                    <a:p>
                      <a:pPr marL="0" indent="7938">
                        <a:lnSpc>
                          <a:spcPct val="90000"/>
                        </a:lnSpc>
                        <a:tabLst/>
                      </a:pPr>
                      <a:r>
                        <a:rPr lang="en-US" sz="900" b="1" dirty="0"/>
                        <a:t>mRECIST (n=30)</a:t>
                      </a:r>
                    </a:p>
                  </a:txBody>
                  <a:tcPr marL="36000" marR="36000" marT="18000" marB="180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741466060"/>
                  </a:ext>
                </a:extLst>
              </a:tr>
              <a:tr h="0">
                <a:tc>
                  <a:txBody>
                    <a:bodyPr/>
                    <a:lstStyle/>
                    <a:p>
                      <a:pPr marL="0" indent="134938">
                        <a:lnSpc>
                          <a:spcPct val="90000"/>
                        </a:lnSpc>
                        <a:tabLst/>
                      </a:pPr>
                      <a:r>
                        <a:rPr lang="en-US" sz="900" b="0" dirty="0"/>
                        <a:t>Complete response</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3 (10%)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2 (7%)</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79002483"/>
                  </a:ext>
                </a:extLst>
              </a:tr>
              <a:tr h="0">
                <a:tc>
                  <a:txBody>
                    <a:bodyPr/>
                    <a:lstStyle/>
                    <a:p>
                      <a:pPr marL="0" indent="134938">
                        <a:lnSpc>
                          <a:spcPct val="90000"/>
                        </a:lnSpc>
                        <a:tabLst/>
                      </a:pPr>
                      <a:r>
                        <a:rPr lang="en-US" sz="900" b="0" dirty="0"/>
                        <a:t>Partial response</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15 (50%)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15 (50%)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90447881"/>
                  </a:ext>
                </a:extLst>
              </a:tr>
              <a:tr h="0">
                <a:tc>
                  <a:txBody>
                    <a:bodyPr/>
                    <a:lstStyle/>
                    <a:p>
                      <a:pPr marL="0" indent="134938">
                        <a:lnSpc>
                          <a:spcPct val="90000"/>
                        </a:lnSpc>
                        <a:tabLst/>
                      </a:pPr>
                      <a:r>
                        <a:rPr lang="en-US" sz="900" b="0" dirty="0"/>
                        <a:t>Progressive disease</a:t>
                      </a:r>
                    </a:p>
                  </a:txBody>
                  <a:tcPr marL="36000" marR="36000" marT="18000" marB="18000">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1 (3%)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94634638"/>
                  </a:ext>
                </a:extLst>
              </a:tr>
              <a:tr h="0">
                <a:tc>
                  <a:txBody>
                    <a:bodyPr/>
                    <a:lstStyle/>
                    <a:p>
                      <a:pPr marL="0" indent="134938">
                        <a:lnSpc>
                          <a:spcPct val="90000"/>
                        </a:lnSpc>
                        <a:tabLst/>
                      </a:pPr>
                      <a:r>
                        <a:rPr lang="en-US" sz="900" b="0" dirty="0"/>
                        <a:t>NA</a:t>
                      </a:r>
                    </a:p>
                  </a:txBody>
                  <a:tcPr marL="36000" marR="36000" marT="18000" marB="180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ct val="90000"/>
                        </a:lnSpc>
                      </a:pPr>
                      <a:r>
                        <a:rPr lang="en-US" sz="900" dirty="0"/>
                        <a:t>4 (13%)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ct val="90000"/>
                        </a:lnSpc>
                      </a:pPr>
                      <a:r>
                        <a:rPr lang="en-US" sz="900" dirty="0"/>
                        <a:t>5 (17%)</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ct val="90000"/>
                        </a:lnSpc>
                      </a:pPr>
                      <a:r>
                        <a:rPr lang="en-US" sz="900" dirty="0"/>
                        <a:t>–</a:t>
                      </a:r>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22938694"/>
                  </a:ext>
                </a:extLst>
              </a:tr>
            </a:tbl>
          </a:graphicData>
        </a:graphic>
      </p:graphicFrame>
      <p:graphicFrame>
        <p:nvGraphicFramePr>
          <p:cNvPr id="21" name="Table 20">
            <a:extLst>
              <a:ext uri="{FF2B5EF4-FFF2-40B4-BE49-F238E27FC236}">
                <a16:creationId xmlns:a16="http://schemas.microsoft.com/office/drawing/2014/main" id="{9C8FE7A7-86E6-D746-95C7-90ED8C69AB2F}"/>
              </a:ext>
            </a:extLst>
          </p:cNvPr>
          <p:cNvGraphicFramePr>
            <a:graphicFrameLocks noGrp="1"/>
          </p:cNvGraphicFramePr>
          <p:nvPr/>
        </p:nvGraphicFramePr>
        <p:xfrm>
          <a:off x="4572000" y="4143960"/>
          <a:ext cx="4114804" cy="1877328"/>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495612579"/>
                    </a:ext>
                  </a:extLst>
                </a:gridCol>
                <a:gridCol w="704665">
                  <a:extLst>
                    <a:ext uri="{9D8B030D-6E8A-4147-A177-3AD203B41FA5}">
                      <a16:colId xmlns:a16="http://schemas.microsoft.com/office/drawing/2014/main" val="1792593218"/>
                    </a:ext>
                  </a:extLst>
                </a:gridCol>
                <a:gridCol w="704665">
                  <a:extLst>
                    <a:ext uri="{9D8B030D-6E8A-4147-A177-3AD203B41FA5}">
                      <a16:colId xmlns:a16="http://schemas.microsoft.com/office/drawing/2014/main" val="2576677806"/>
                    </a:ext>
                  </a:extLst>
                </a:gridCol>
                <a:gridCol w="704665">
                  <a:extLst>
                    <a:ext uri="{9D8B030D-6E8A-4147-A177-3AD203B41FA5}">
                      <a16:colId xmlns:a16="http://schemas.microsoft.com/office/drawing/2014/main" val="718814623"/>
                    </a:ext>
                  </a:extLst>
                </a:gridCol>
                <a:gridCol w="704665">
                  <a:extLst>
                    <a:ext uri="{9D8B030D-6E8A-4147-A177-3AD203B41FA5}">
                      <a16:colId xmlns:a16="http://schemas.microsoft.com/office/drawing/2014/main" val="531656615"/>
                    </a:ext>
                  </a:extLst>
                </a:gridCol>
              </a:tblGrid>
              <a:tr h="0">
                <a:tc>
                  <a:txBody>
                    <a:bodyPr/>
                    <a:lstStyle/>
                    <a:p>
                      <a:pPr>
                        <a:lnSpc>
                          <a:spcPct val="90000"/>
                        </a:lnSpc>
                      </a:pPr>
                      <a:endParaRPr lang="en-US" sz="900" dirty="0">
                        <a:solidFill>
                          <a:schemeClr val="bg1"/>
                        </a:solidFill>
                      </a:endParaRP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Grade 1–2</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Grade 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Grade 4</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nSpc>
                          <a:spcPct val="90000"/>
                        </a:lnSpc>
                      </a:pPr>
                      <a:r>
                        <a:rPr lang="en-US" sz="900" b="1" dirty="0">
                          <a:solidFill>
                            <a:schemeClr val="bg1"/>
                          </a:solidFill>
                        </a:rPr>
                        <a:t>Grade 5</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903406164"/>
                  </a:ext>
                </a:extLst>
              </a:tr>
              <a:tr h="0">
                <a:tc gridSpan="5">
                  <a:txBody>
                    <a:bodyPr/>
                    <a:lstStyle/>
                    <a:p>
                      <a:pPr>
                        <a:lnSpc>
                          <a:spcPct val="90000"/>
                        </a:lnSpc>
                      </a:pPr>
                      <a:r>
                        <a:rPr lang="en-US" sz="900" b="1" dirty="0"/>
                        <a:t>Related toxicity</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lnT w="12700" cap="flat" cmpd="sng" algn="ctr">
                      <a:solidFill>
                        <a:schemeClr val="bg1"/>
                      </a:solidFill>
                      <a:prstDash val="solid"/>
                      <a:round/>
                      <a:headEnd type="none" w="med" len="med"/>
                      <a:tailEnd type="none" w="med" len="med"/>
                    </a:lnT>
                  </a:tcPr>
                </a:tc>
                <a:tc hMerge="1">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900" dirty="0"/>
                    </a:p>
                  </a:txBody>
                  <a:tcPr marL="36000" marR="36000" marT="18000" marB="18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60921241"/>
                  </a:ext>
                </a:extLst>
              </a:tr>
              <a:tr h="0">
                <a:tc>
                  <a:txBody>
                    <a:bodyPr/>
                    <a:lstStyle/>
                    <a:p>
                      <a:pPr marL="134938" indent="0">
                        <a:lnSpc>
                          <a:spcPct val="90000"/>
                        </a:lnSpc>
                        <a:tabLst/>
                      </a:pPr>
                      <a:r>
                        <a:rPr lang="en-GB" sz="900" b="0" noProof="0" dirty="0"/>
                        <a:t>Radioembolisation-</a:t>
                      </a:r>
                      <a:br>
                        <a:rPr lang="en-GB" sz="900" b="0" dirty="0"/>
                      </a:br>
                      <a:r>
                        <a:rPr lang="en-GB" sz="900" b="0" dirty="0"/>
                        <a:t>induced liver disease</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1 (3%)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648498"/>
                  </a:ext>
                </a:extLst>
              </a:tr>
              <a:tr h="0">
                <a:tc>
                  <a:txBody>
                    <a:bodyPr/>
                    <a:lstStyle/>
                    <a:p>
                      <a:pPr marL="0" indent="134938">
                        <a:lnSpc>
                          <a:spcPct val="90000"/>
                        </a:lnSpc>
                        <a:tabLst/>
                      </a:pPr>
                      <a:r>
                        <a:rPr lang="en-GB" sz="900" b="0" dirty="0"/>
                        <a:t>Abdominal pain</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21 (68%)</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3 (10%)</a:t>
                      </a:r>
                    </a:p>
                  </a:txBody>
                  <a:tcPr marL="36000" marR="36000" marT="18000" marB="18000">
                    <a:lnL w="12700" cap="flat" cmpd="sng" algn="ctr">
                      <a:solidFill>
                        <a:schemeClr val="bg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2317216"/>
                  </a:ext>
                </a:extLst>
              </a:tr>
              <a:tr h="87796">
                <a:tc>
                  <a:txBody>
                    <a:bodyPr/>
                    <a:lstStyle/>
                    <a:p>
                      <a:pPr marL="0" indent="134938">
                        <a:lnSpc>
                          <a:spcPct val="90000"/>
                        </a:lnSpc>
                        <a:tabLst/>
                      </a:pPr>
                      <a:r>
                        <a:rPr lang="en-GB" sz="900" b="0" dirty="0"/>
                        <a:t>Fatigue</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18 (58%)</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1 (3%)</a:t>
                      </a:r>
                    </a:p>
                  </a:txBody>
                  <a:tcPr marL="36000" marR="36000" marT="18000" marB="18000">
                    <a:lnL w="12700" cap="flat" cmpd="sng" algn="ctr">
                      <a:solidFill>
                        <a:schemeClr val="bg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9574560"/>
                  </a:ext>
                </a:extLst>
              </a:tr>
              <a:tr h="0">
                <a:tc>
                  <a:txBody>
                    <a:bodyPr/>
                    <a:lstStyle/>
                    <a:p>
                      <a:pPr marL="0" indent="134938">
                        <a:lnSpc>
                          <a:spcPct val="90000"/>
                        </a:lnSpc>
                        <a:tabLst/>
                      </a:pPr>
                      <a:r>
                        <a:rPr lang="en-GB" sz="900" b="0" dirty="0"/>
                        <a:t>Nausea</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19 (61%)</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1 (3%)</a:t>
                      </a:r>
                    </a:p>
                  </a:txBody>
                  <a:tcPr marL="36000" marR="36000" marT="18000" marB="18000">
                    <a:lnL w="12700" cap="flat" cmpd="sng" algn="ctr">
                      <a:solidFill>
                        <a:schemeClr val="bg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905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8934946"/>
                  </a:ext>
                </a:extLst>
              </a:tr>
              <a:tr h="0">
                <a:tc>
                  <a:txBody>
                    <a:bodyPr/>
                    <a:lstStyle/>
                    <a:p>
                      <a:pPr marL="0" indent="134938">
                        <a:lnSpc>
                          <a:spcPct val="90000"/>
                        </a:lnSpc>
                        <a:tabLst/>
                      </a:pPr>
                      <a:r>
                        <a:rPr lang="en-GB" sz="900" b="0" dirty="0"/>
                        <a:t>Vomiting</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13 (42%)</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383825"/>
                  </a:ext>
                </a:extLst>
              </a:tr>
              <a:tr h="0">
                <a:tc>
                  <a:txBody>
                    <a:bodyPr/>
                    <a:lstStyle/>
                    <a:p>
                      <a:pPr marL="0" indent="134938">
                        <a:lnSpc>
                          <a:spcPct val="90000"/>
                        </a:lnSpc>
                        <a:tabLst/>
                      </a:pPr>
                      <a:r>
                        <a:rPr lang="en-GB" sz="900" b="0" dirty="0"/>
                        <a:t>Malaise</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8 (25%)</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9002483"/>
                  </a:ext>
                </a:extLst>
              </a:tr>
              <a:tr h="0">
                <a:tc>
                  <a:txBody>
                    <a:bodyPr/>
                    <a:lstStyle/>
                    <a:p>
                      <a:pPr marL="0" indent="134938">
                        <a:lnSpc>
                          <a:spcPct val="90000"/>
                        </a:lnSpc>
                        <a:tabLst/>
                      </a:pPr>
                      <a:r>
                        <a:rPr lang="en-GB" sz="900" b="0" dirty="0"/>
                        <a:t>Subfebrile</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4 (13%)</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447881"/>
                  </a:ext>
                </a:extLst>
              </a:tr>
              <a:tr h="0">
                <a:tc>
                  <a:txBody>
                    <a:bodyPr/>
                    <a:lstStyle/>
                    <a:p>
                      <a:pPr marL="0" indent="134938">
                        <a:lnSpc>
                          <a:spcPct val="90000"/>
                        </a:lnSpc>
                        <a:tabLst/>
                      </a:pPr>
                      <a:r>
                        <a:rPr lang="en-GB" sz="900" b="0" dirty="0"/>
                        <a:t>Shivering</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3 (10%)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94634638"/>
                  </a:ext>
                </a:extLst>
              </a:tr>
              <a:tr h="0">
                <a:tc>
                  <a:txBody>
                    <a:bodyPr/>
                    <a:lstStyle/>
                    <a:p>
                      <a:pPr marL="0" indent="134938">
                        <a:lnSpc>
                          <a:spcPct val="90000"/>
                        </a:lnSpc>
                        <a:tabLst/>
                      </a:pPr>
                      <a:r>
                        <a:rPr lang="en-GB" sz="900" b="0" dirty="0"/>
                        <a:t>Oedema</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2 (6%)</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pPr>
                      <a:r>
                        <a:rPr lang="en-US" sz="900" dirty="0"/>
                        <a:t>0</a:t>
                      </a:r>
                    </a:p>
                  </a:txBody>
                  <a:tcPr marL="36000" marR="36000" marT="1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2938694"/>
                  </a:ext>
                </a:extLst>
              </a:tr>
            </a:tbl>
          </a:graphicData>
        </a:graphic>
      </p:graphicFrame>
    </p:spTree>
    <p:extLst>
      <p:ext uri="{BB962C8B-B14F-4D97-AF65-F5344CB8AC3E}">
        <p14:creationId xmlns:p14="http://schemas.microsoft.com/office/powerpoint/2010/main" val="55311808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r>
              <a:rPr lang="en-GB" b="1" noProof="0" dirty="0">
                <a:solidFill>
                  <a:schemeClr val="accent1"/>
                </a:solidFill>
              </a:rPr>
              <a:t>Additional </a:t>
            </a:r>
            <a:r>
              <a:rPr lang="en-GB" b="1" baseline="30000" noProof="0" dirty="0">
                <a:solidFill>
                  <a:schemeClr val="accent1"/>
                </a:solidFill>
              </a:rPr>
              <a:t>166</a:t>
            </a:r>
            <a:r>
              <a:rPr lang="en-GB" b="1" noProof="0" dirty="0">
                <a:solidFill>
                  <a:schemeClr val="accent1"/>
                </a:solidFill>
              </a:rPr>
              <a:t>Ho-radioembolization </a:t>
            </a:r>
          </a:p>
          <a:p>
            <a:pPr lvl="1"/>
            <a:r>
              <a:rPr lang="en-GB" dirty="0"/>
              <a:t>Effective in bulky liver disease after PRRT</a:t>
            </a:r>
          </a:p>
          <a:p>
            <a:pPr lvl="1"/>
            <a:r>
              <a:rPr lang="en-GB" dirty="0"/>
              <a:t>Is safe and effective after PRRT1</a:t>
            </a:r>
          </a:p>
          <a:p>
            <a:pPr lvl="1"/>
            <a:r>
              <a:rPr lang="en-GB" noProof="0" dirty="0"/>
              <a:t>Toxicity profile comparable to literature</a:t>
            </a:r>
            <a:r>
              <a:rPr lang="en-GB" baseline="30000" noProof="0" dirty="0"/>
              <a:t>2</a:t>
            </a:r>
          </a:p>
          <a:p>
            <a:r>
              <a:rPr lang="en-GB" b="1" noProof="0" dirty="0">
                <a:solidFill>
                  <a:schemeClr val="accent1"/>
                </a:solidFill>
              </a:rPr>
              <a:t>QoL </a:t>
            </a:r>
            <a:r>
              <a:rPr lang="en-GB" noProof="0" dirty="0"/>
              <a:t>was temporarily decreased and fully recovered at </a:t>
            </a:r>
            <a:r>
              <a:rPr lang="en-GB" b="1" noProof="0" dirty="0">
                <a:solidFill>
                  <a:schemeClr val="accent1"/>
                </a:solidFill>
              </a:rPr>
              <a:t>3 months</a:t>
            </a:r>
          </a:p>
          <a:p>
            <a:r>
              <a:rPr lang="en-GB" noProof="0" dirty="0"/>
              <a:t>OS and PFS have not been reached, long term follow up is needed</a:t>
            </a:r>
          </a:p>
          <a:p>
            <a:r>
              <a:rPr lang="en-GB" noProof="0" dirty="0"/>
              <a:t>Dosimetric analysis results are very exciting</a:t>
            </a:r>
          </a:p>
          <a:p>
            <a:pPr marL="0" indent="0">
              <a:buNone/>
            </a:pPr>
            <a:endParaRPr lang="en-GB" noProof="0" dirty="0"/>
          </a:p>
        </p:txBody>
      </p:sp>
      <p:sp>
        <p:nvSpPr>
          <p:cNvPr id="2" name="Title 1"/>
          <p:cNvSpPr>
            <a:spLocks noGrp="1"/>
          </p:cNvSpPr>
          <p:nvPr>
            <p:ph type="title"/>
          </p:nvPr>
        </p:nvSpPr>
        <p:spPr/>
        <p:txBody>
          <a:bodyPr/>
          <a:lstStyle/>
          <a:p>
            <a:r>
              <a:rPr lang="en-GB" noProof="0" dirty="0"/>
              <a:t>Conclusions so far..</a:t>
            </a:r>
          </a:p>
        </p:txBody>
      </p:sp>
      <p:sp>
        <p:nvSpPr>
          <p:cNvPr id="4" name="Slide Number Placeholder 3">
            <a:extLst>
              <a:ext uri="{FF2B5EF4-FFF2-40B4-BE49-F238E27FC236}">
                <a16:creationId xmlns:a16="http://schemas.microsoft.com/office/drawing/2014/main" id="{5E9FB09A-4F83-FF45-99D3-6952FA5CC88B}"/>
              </a:ext>
            </a:extLst>
          </p:cNvPr>
          <p:cNvSpPr>
            <a:spLocks noGrp="1"/>
          </p:cNvSpPr>
          <p:nvPr>
            <p:ph type="sldNum" sz="quarter" idx="4"/>
          </p:nvPr>
        </p:nvSpPr>
        <p:spPr/>
        <p:txBody>
          <a:bodyPr/>
          <a:lstStyle/>
          <a:p>
            <a:pPr lvl="0"/>
            <a:fld id="{FCE43C0F-8A7B-3A4B-9DB5-B3472E36E833}" type="slidenum">
              <a:rPr lang="en-GB" noProof="0" smtClean="0"/>
              <a:pPr lvl="0"/>
              <a:t>12</a:t>
            </a:fld>
            <a:endParaRPr lang="en-GB" noProof="0" dirty="0"/>
          </a:p>
        </p:txBody>
      </p:sp>
      <p:sp>
        <p:nvSpPr>
          <p:cNvPr id="5" name="Content Placeholder 4"/>
          <p:cNvSpPr>
            <a:spLocks noGrp="1"/>
          </p:cNvSpPr>
          <p:nvPr>
            <p:ph sz="quarter" idx="15"/>
          </p:nvPr>
        </p:nvSpPr>
        <p:spPr>
          <a:xfrm>
            <a:off x="465138" y="6322485"/>
            <a:ext cx="7419230" cy="365125"/>
          </a:xfrm>
        </p:spPr>
        <p:txBody>
          <a:bodyPr/>
          <a:lstStyle/>
          <a:p>
            <a:pPr>
              <a:lnSpc>
                <a:spcPct val="80000"/>
              </a:lnSpc>
              <a:spcBef>
                <a:spcPts val="0"/>
              </a:spcBef>
              <a:spcAft>
                <a:spcPts val="300"/>
              </a:spcAft>
            </a:pPr>
            <a:r>
              <a:rPr lang="en-GB" baseline="30000" noProof="0" dirty="0">
                <a:solidFill>
                  <a:schemeClr val="tx2"/>
                </a:solidFill>
              </a:rPr>
              <a:t>166</a:t>
            </a:r>
            <a:r>
              <a:rPr lang="en-GB" noProof="0" dirty="0">
                <a:solidFill>
                  <a:schemeClr val="tx2"/>
                </a:solidFill>
              </a:rPr>
              <a:t>Ho, holmium-166; OS, overall survival; PFS, progression-free survival; PRRT, peptide receptor radionuclide therapy; QoL, quality of life</a:t>
            </a:r>
          </a:p>
          <a:p>
            <a:pPr>
              <a:lnSpc>
                <a:spcPct val="80000"/>
              </a:lnSpc>
              <a:spcBef>
                <a:spcPts val="0"/>
              </a:spcBef>
              <a:spcAft>
                <a:spcPts val="300"/>
              </a:spcAft>
            </a:pPr>
            <a:r>
              <a:rPr lang="en-GB" noProof="0" dirty="0"/>
              <a:t>1. </a:t>
            </a:r>
            <a:r>
              <a:rPr lang="en-GB" dirty="0">
                <a:solidFill>
                  <a:schemeClr val="tx2"/>
                </a:solidFill>
              </a:rPr>
              <a:t>Braat A, et al. Lancet Oncol 2020; </a:t>
            </a:r>
            <a:r>
              <a:rPr lang="en-GB" dirty="0"/>
              <a:t>DOI: https://doi.org/10.1016/S1470-2045(20)30027-9; </a:t>
            </a:r>
            <a:r>
              <a:rPr lang="en-GB" noProof="0" dirty="0"/>
              <a:t>2. </a:t>
            </a:r>
            <a:r>
              <a:rPr lang="en-GB" noProof="0" dirty="0">
                <a:solidFill>
                  <a:schemeClr val="tx2"/>
                </a:solidFill>
              </a:rPr>
              <a:t>Braat A and Lam M. Cardiovasc Intervent Radiol 2019; 41:200-1; </a:t>
            </a:r>
            <a:r>
              <a:rPr lang="en-GB" dirty="0"/>
              <a:t>Braat A, et al. ENETS 2020. Abstract #K04, Oral Presentation</a:t>
            </a:r>
            <a:endParaRPr lang="en-GB" noProof="0" dirty="0"/>
          </a:p>
        </p:txBody>
      </p:sp>
    </p:spTree>
    <p:extLst>
      <p:ext uri="{BB962C8B-B14F-4D97-AF65-F5344CB8AC3E}">
        <p14:creationId xmlns:p14="http://schemas.microsoft.com/office/powerpoint/2010/main" val="249368611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Assessing Response to PRRT</a:t>
            </a:r>
            <a:br>
              <a:rPr lang="en-GB" noProof="0" dirty="0"/>
            </a:br>
            <a:br>
              <a:rPr lang="en-GB" noProof="0" dirty="0"/>
            </a:br>
            <a:r>
              <a:rPr lang="en-GB" sz="2200" cap="none" noProof="0" dirty="0"/>
              <a:t>Prasad V, et al. ENETS 2020</a:t>
            </a:r>
            <a:endParaRPr lang="en-GB" sz="2200" noProof="0" dirty="0"/>
          </a:p>
        </p:txBody>
      </p:sp>
      <p:sp>
        <p:nvSpPr>
          <p:cNvPr id="3" name="Slide Number Placeholder 2">
            <a:extLst>
              <a:ext uri="{FF2B5EF4-FFF2-40B4-BE49-F238E27FC236}">
                <a16:creationId xmlns:a16="http://schemas.microsoft.com/office/drawing/2014/main" id="{FA51000F-C0C9-FC43-BC62-C9634E1CAFDF}"/>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FFFFFF"/>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100" b="0" i="0" u="none" strike="noStrike" kern="1200" cap="none" spc="0" normalizeH="0" baseline="0" noProof="0" dirty="0">
              <a:ln>
                <a:noFill/>
              </a:ln>
              <a:solidFill>
                <a:srgbClr val="FFFFFF"/>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310361282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4400" y="1166400"/>
            <a:ext cx="8222400" cy="4782880"/>
          </a:xfrm>
        </p:spPr>
        <p:txBody>
          <a:bodyPr/>
          <a:lstStyle/>
          <a:p>
            <a:r>
              <a:rPr lang="en-GB" b="1" noProof="0" dirty="0">
                <a:solidFill>
                  <a:schemeClr val="accent1"/>
                </a:solidFill>
              </a:rPr>
              <a:t>Assesses the efficacy of drugs in clinical trials</a:t>
            </a:r>
            <a:r>
              <a:rPr lang="en-GB" noProof="0" dirty="0">
                <a:solidFill>
                  <a:schemeClr val="accent1"/>
                </a:solidFill>
              </a:rPr>
              <a:t> </a:t>
            </a:r>
            <a:r>
              <a:rPr lang="en-GB" noProof="0" dirty="0"/>
              <a:t>in order </a:t>
            </a:r>
            <a:r>
              <a:rPr lang="en-GB" b="1" noProof="0" dirty="0">
                <a:solidFill>
                  <a:schemeClr val="accent1"/>
                </a:solidFill>
              </a:rPr>
              <a:t>to avoid or reduce</a:t>
            </a:r>
            <a:r>
              <a:rPr lang="en-GB" noProof="0" dirty="0">
                <a:solidFill>
                  <a:schemeClr val="accent1"/>
                </a:solidFill>
              </a:rPr>
              <a:t> </a:t>
            </a:r>
          </a:p>
          <a:p>
            <a:pPr lvl="1"/>
            <a:r>
              <a:rPr lang="en-GB" b="1" noProof="0" dirty="0">
                <a:solidFill>
                  <a:schemeClr val="accent1"/>
                </a:solidFill>
              </a:rPr>
              <a:t>Cost</a:t>
            </a:r>
            <a:r>
              <a:rPr lang="en-GB" noProof="0" dirty="0"/>
              <a:t> of drug development</a:t>
            </a:r>
          </a:p>
          <a:p>
            <a:pPr lvl="1"/>
            <a:r>
              <a:rPr lang="en-GB" b="1" noProof="0" dirty="0">
                <a:solidFill>
                  <a:schemeClr val="accent1"/>
                </a:solidFill>
              </a:rPr>
              <a:t>Unnecessary public health risk </a:t>
            </a:r>
            <a:r>
              <a:rPr lang="en-GB" noProof="0" dirty="0"/>
              <a:t>by early identification </a:t>
            </a:r>
            <a:r>
              <a:rPr lang="en-GB" b="1" noProof="0" dirty="0">
                <a:solidFill>
                  <a:schemeClr val="accent1"/>
                </a:solidFill>
              </a:rPr>
              <a:t>of drug failure </a:t>
            </a:r>
            <a:r>
              <a:rPr lang="en-GB" noProof="0" dirty="0"/>
              <a:t>and reduction of </a:t>
            </a:r>
            <a:r>
              <a:rPr lang="en-GB" b="1" noProof="0" dirty="0">
                <a:solidFill>
                  <a:schemeClr val="accent1"/>
                </a:solidFill>
              </a:rPr>
              <a:t>biases and statistical errors</a:t>
            </a:r>
          </a:p>
          <a:p>
            <a:r>
              <a:rPr lang="en-GB" noProof="0" dirty="0"/>
              <a:t>In NETs, the </a:t>
            </a:r>
            <a:r>
              <a:rPr lang="en-GB" b="1" noProof="0" dirty="0">
                <a:solidFill>
                  <a:schemeClr val="accent1"/>
                </a:solidFill>
              </a:rPr>
              <a:t>Gold Standard is pre- and post-therapy tumour tissue sampling</a:t>
            </a:r>
          </a:p>
          <a:p>
            <a:r>
              <a:rPr lang="en-GB" noProof="0" dirty="0"/>
              <a:t>Response assessment criteria vary by cancer type</a:t>
            </a:r>
          </a:p>
          <a:p>
            <a:r>
              <a:rPr lang="en-GB" noProof="0" dirty="0"/>
              <a:t>Both clinical endpoints and surrogate biomarkers can be used to assess response</a:t>
            </a:r>
          </a:p>
          <a:p>
            <a:pPr lvl="1"/>
            <a:r>
              <a:rPr lang="en-GB" dirty="0"/>
              <a:t>Biomarker endpoints</a:t>
            </a:r>
          </a:p>
          <a:p>
            <a:pPr lvl="2"/>
            <a:r>
              <a:rPr lang="en-GB" noProof="0" dirty="0"/>
              <a:t>Measured objectively</a:t>
            </a:r>
            <a:r>
              <a:rPr lang="en-GB" dirty="0"/>
              <a:t>y</a:t>
            </a:r>
          </a:p>
          <a:p>
            <a:pPr lvl="2"/>
            <a:r>
              <a:rPr lang="en-GB" noProof="0" dirty="0"/>
              <a:t>Surrogate for clinical</a:t>
            </a:r>
            <a:r>
              <a:rPr lang="en-GB" dirty="0"/>
              <a:t> endpoints</a:t>
            </a:r>
          </a:p>
          <a:p>
            <a:pPr lvl="1"/>
            <a:r>
              <a:rPr lang="en-GB" noProof="0" dirty="0"/>
              <a:t>Clinical endpoints</a:t>
            </a:r>
          </a:p>
          <a:p>
            <a:pPr lvl="2"/>
            <a:r>
              <a:rPr lang="en-GB" dirty="0"/>
              <a:t>Variables of subjects health and well-being</a:t>
            </a:r>
          </a:p>
          <a:p>
            <a:pPr lvl="2"/>
            <a:r>
              <a:rPr lang="en-GB" dirty="0"/>
              <a:t>Valuable to assess OS and QoL</a:t>
            </a:r>
            <a:endParaRPr lang="en-GB" noProof="0" dirty="0"/>
          </a:p>
        </p:txBody>
      </p:sp>
      <p:sp>
        <p:nvSpPr>
          <p:cNvPr id="2" name="Title 1"/>
          <p:cNvSpPr>
            <a:spLocks noGrp="1"/>
          </p:cNvSpPr>
          <p:nvPr>
            <p:ph type="title"/>
          </p:nvPr>
        </p:nvSpPr>
        <p:spPr/>
        <p:txBody>
          <a:bodyPr/>
          <a:lstStyle/>
          <a:p>
            <a:r>
              <a:rPr lang="en-GB" noProof="0" dirty="0"/>
              <a:t>response assessment</a:t>
            </a:r>
          </a:p>
        </p:txBody>
      </p:sp>
      <p:sp>
        <p:nvSpPr>
          <p:cNvPr id="5" name="Content Placeholder 4"/>
          <p:cNvSpPr>
            <a:spLocks noGrp="1"/>
          </p:cNvSpPr>
          <p:nvPr>
            <p:ph sz="quarter" idx="15"/>
          </p:nvPr>
        </p:nvSpPr>
        <p:spPr>
          <a:xfrm>
            <a:off x="465138" y="6309320"/>
            <a:ext cx="7923286" cy="302115"/>
          </a:xfrm>
        </p:spPr>
        <p:txBody>
          <a:bodyPr/>
          <a:lstStyle/>
          <a:p>
            <a:r>
              <a:rPr lang="en-GB" noProof="0" dirty="0"/>
              <a:t>NET, neuroendocrine tumour; OS, overall survival; QoL, quality of life</a:t>
            </a:r>
            <a:br>
              <a:rPr lang="en-GB" noProof="0" dirty="0"/>
            </a:br>
            <a:r>
              <a:rPr lang="en-GB" noProof="0" dirty="0"/>
              <a:t>1. Faraji F and Gaba RC. Front Oncol 2019;4;9:471; 2. DiMasi JA, et al. J Health Econ 2016;47:20-33; Prasad V. ENETS 2020, Oral Presentation</a:t>
            </a:r>
          </a:p>
        </p:txBody>
      </p:sp>
      <p:sp>
        <p:nvSpPr>
          <p:cNvPr id="4" name="Slide Number Placeholder 3">
            <a:extLst>
              <a:ext uri="{FF2B5EF4-FFF2-40B4-BE49-F238E27FC236}">
                <a16:creationId xmlns:a16="http://schemas.microsoft.com/office/drawing/2014/main" id="{98CBC8AF-41B3-D641-BF6A-C16DAC388C07}"/>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349260044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4"/>
          <p:cNvSpPr txBox="1">
            <a:spLocks/>
          </p:cNvSpPr>
          <p:nvPr/>
        </p:nvSpPr>
        <p:spPr>
          <a:xfrm>
            <a:off x="448194" y="1781456"/>
            <a:ext cx="7885133" cy="640911"/>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dirty="0"/>
              <a:t>Reduction in tumour size can act as an objective response measure</a:t>
            </a:r>
            <a:r>
              <a:rPr lang="en-GB" sz="1800" baseline="30000" dirty="0"/>
              <a:t>1</a:t>
            </a:r>
            <a:endParaRPr lang="en-US" sz="1800" dirty="0"/>
          </a:p>
        </p:txBody>
      </p:sp>
      <p:sp>
        <p:nvSpPr>
          <p:cNvPr id="13" name="Text Placeholder 12"/>
          <p:cNvSpPr>
            <a:spLocks noGrp="1"/>
          </p:cNvSpPr>
          <p:nvPr>
            <p:ph type="body" sz="quarter" idx="18"/>
          </p:nvPr>
        </p:nvSpPr>
        <p:spPr>
          <a:xfrm>
            <a:off x="448194" y="2832531"/>
            <a:ext cx="7580185" cy="426411"/>
          </a:xfrm>
        </p:spPr>
        <p:txBody>
          <a:bodyPr>
            <a:normAutofit/>
          </a:bodyPr>
          <a:lstStyle/>
          <a:p>
            <a:pPr>
              <a:lnSpc>
                <a:spcPct val="80000"/>
              </a:lnSpc>
            </a:pPr>
            <a:r>
              <a:rPr lang="en-GB" sz="1900" noProof="0" dirty="0"/>
              <a:t>Kaplan-meier curve of pfs in relation to tumour response</a:t>
            </a:r>
            <a:endParaRPr lang="en-GB" sz="1900" baseline="30000" noProof="0" dirty="0"/>
          </a:p>
        </p:txBody>
      </p:sp>
      <p:sp>
        <p:nvSpPr>
          <p:cNvPr id="2" name="Title 1"/>
          <p:cNvSpPr>
            <a:spLocks noGrp="1"/>
          </p:cNvSpPr>
          <p:nvPr>
            <p:ph type="title"/>
          </p:nvPr>
        </p:nvSpPr>
        <p:spPr>
          <a:xfrm>
            <a:off x="464400" y="246565"/>
            <a:ext cx="6555600" cy="807285"/>
          </a:xfrm>
        </p:spPr>
        <p:txBody>
          <a:bodyPr/>
          <a:lstStyle/>
          <a:p>
            <a:r>
              <a:rPr lang="en-GB" noProof="0" dirty="0"/>
              <a:t>Response assessment in neuroendocrine Tumours</a:t>
            </a:r>
          </a:p>
        </p:txBody>
      </p:sp>
      <p:sp>
        <p:nvSpPr>
          <p:cNvPr id="15" name="Content Placeholder 14"/>
          <p:cNvSpPr>
            <a:spLocks noGrp="1"/>
          </p:cNvSpPr>
          <p:nvPr>
            <p:ph sz="quarter" idx="15"/>
          </p:nvPr>
        </p:nvSpPr>
        <p:spPr>
          <a:xfrm>
            <a:off x="465138" y="6422645"/>
            <a:ext cx="8097484" cy="174707"/>
          </a:xfrm>
        </p:spPr>
        <p:txBody>
          <a:bodyPr/>
          <a:lstStyle/>
          <a:p>
            <a:r>
              <a:rPr lang="en-GB" noProof="0" dirty="0"/>
              <a:t>CgA, chromogranin A; MR; minor response; NET, neuroendocrine tumour; PD, disease progression; PR, partial response; </a:t>
            </a:r>
            <a:br>
              <a:rPr lang="en-GB" noProof="0" dirty="0"/>
            </a:br>
            <a:r>
              <a:rPr lang="en-GB" noProof="0" dirty="0"/>
              <a:t>PRRT, peptide receptor radionuclide therapy; SD, stable disease</a:t>
            </a:r>
            <a:br>
              <a:rPr lang="en-GB" noProof="0" dirty="0"/>
            </a:br>
            <a:r>
              <a:rPr lang="en-GB" noProof="0" dirty="0"/>
              <a:t>1. Pavel M, et al. Ann Oncol 2019;30(Supp. 5):</a:t>
            </a:r>
            <a:r>
              <a:rPr lang="en-GB" dirty="0"/>
              <a:t>v564-73; Prasad V. ENETS 2020, Oral Presentation</a:t>
            </a:r>
            <a:endParaRPr lang="en-GB" noProof="0" dirty="0"/>
          </a:p>
        </p:txBody>
      </p:sp>
      <p:sp>
        <p:nvSpPr>
          <p:cNvPr id="21" name="Text Placeholder 12"/>
          <p:cNvSpPr>
            <a:spLocks noGrp="1"/>
          </p:cNvSpPr>
          <p:nvPr>
            <p:ph type="body" sz="quarter" idx="18"/>
          </p:nvPr>
        </p:nvSpPr>
        <p:spPr>
          <a:xfrm>
            <a:off x="464400" y="1299104"/>
            <a:ext cx="5979808" cy="461262"/>
          </a:xfrm>
        </p:spPr>
        <p:txBody>
          <a:bodyPr>
            <a:normAutofit/>
          </a:bodyPr>
          <a:lstStyle/>
          <a:p>
            <a:pPr>
              <a:lnSpc>
                <a:spcPct val="80000"/>
              </a:lnSpc>
            </a:pPr>
            <a:r>
              <a:rPr lang="en-GB" sz="1900" noProof="0" dirty="0"/>
              <a:t>Reduced tumour size as aN outcome</a:t>
            </a:r>
            <a:endParaRPr lang="en-GB" sz="1900" baseline="30000" noProof="0" dirty="0"/>
          </a:p>
        </p:txBody>
      </p:sp>
      <p:sp>
        <p:nvSpPr>
          <p:cNvPr id="3" name="Slide Number Placeholder 2">
            <a:extLst>
              <a:ext uri="{FF2B5EF4-FFF2-40B4-BE49-F238E27FC236}">
                <a16:creationId xmlns:a16="http://schemas.microsoft.com/office/drawing/2014/main" id="{8EA1C578-CD77-A64F-A313-053B913F99CF}"/>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grpSp>
        <p:nvGrpSpPr>
          <p:cNvPr id="16" name="Group 15">
            <a:extLst>
              <a:ext uri="{FF2B5EF4-FFF2-40B4-BE49-F238E27FC236}">
                <a16:creationId xmlns:a16="http://schemas.microsoft.com/office/drawing/2014/main" id="{68B02F3A-8A15-47AB-8653-435AFDDDBC79}"/>
              </a:ext>
            </a:extLst>
          </p:cNvPr>
          <p:cNvGrpSpPr/>
          <p:nvPr/>
        </p:nvGrpSpPr>
        <p:grpSpPr>
          <a:xfrm>
            <a:off x="1763688" y="3578835"/>
            <a:ext cx="4042779" cy="1872208"/>
            <a:chOff x="4693232" y="1772816"/>
            <a:chExt cx="3921547" cy="1579909"/>
          </a:xfrm>
        </p:grpSpPr>
        <p:sp>
          <p:nvSpPr>
            <p:cNvPr id="23" name="TextBox 22">
              <a:extLst>
                <a:ext uri="{FF2B5EF4-FFF2-40B4-BE49-F238E27FC236}">
                  <a16:creationId xmlns:a16="http://schemas.microsoft.com/office/drawing/2014/main" id="{F23E44C8-8284-FB41-A449-24C0AD79ABDA}"/>
                </a:ext>
              </a:extLst>
            </p:cNvPr>
            <p:cNvSpPr txBox="1"/>
            <p:nvPr/>
          </p:nvSpPr>
          <p:spPr>
            <a:xfrm>
              <a:off x="5830019" y="2925341"/>
              <a:ext cx="78548"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0</a:t>
              </a:r>
            </a:p>
          </p:txBody>
        </p:sp>
        <p:cxnSp>
          <p:nvCxnSpPr>
            <p:cNvPr id="25" name="Straight Connector 24">
              <a:extLst>
                <a:ext uri="{FF2B5EF4-FFF2-40B4-BE49-F238E27FC236}">
                  <a16:creationId xmlns:a16="http://schemas.microsoft.com/office/drawing/2014/main" id="{965B21EB-E386-D840-915A-391F568E8330}"/>
                </a:ext>
              </a:extLst>
            </p:cNvPr>
            <p:cNvCxnSpPr>
              <a:cxnSpLocks/>
            </p:cNvCxnSpPr>
            <p:nvPr/>
          </p:nvCxnSpPr>
          <p:spPr>
            <a:xfrm flipV="1">
              <a:off x="5796001" y="1854413"/>
              <a:ext cx="0" cy="1015505"/>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80BB922-4903-0B4F-A1AF-24D193B137FC}"/>
                </a:ext>
              </a:extLst>
            </p:cNvPr>
            <p:cNvCxnSpPr>
              <a:cxnSpLocks/>
            </p:cNvCxnSpPr>
            <p:nvPr/>
          </p:nvCxnSpPr>
          <p:spPr>
            <a:xfrm>
              <a:off x="5743798" y="22481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7A4D6817-CC40-0540-B8B6-223EB101926B}"/>
                </a:ext>
              </a:extLst>
            </p:cNvPr>
            <p:cNvSpPr txBox="1"/>
            <p:nvPr/>
          </p:nvSpPr>
          <p:spPr>
            <a:xfrm>
              <a:off x="5560972" y="2156991"/>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60</a:t>
              </a:r>
            </a:p>
          </p:txBody>
        </p:sp>
        <p:cxnSp>
          <p:nvCxnSpPr>
            <p:cNvPr id="28" name="Straight Connector 27">
              <a:extLst>
                <a:ext uri="{FF2B5EF4-FFF2-40B4-BE49-F238E27FC236}">
                  <a16:creationId xmlns:a16="http://schemas.microsoft.com/office/drawing/2014/main" id="{E10796EF-BA4E-264A-9540-7B175437FE50}"/>
                </a:ext>
              </a:extLst>
            </p:cNvPr>
            <p:cNvCxnSpPr>
              <a:cxnSpLocks/>
            </p:cNvCxnSpPr>
            <p:nvPr/>
          </p:nvCxnSpPr>
          <p:spPr>
            <a:xfrm>
              <a:off x="5743798" y="24386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E3E52A24-46F5-EF49-8811-8DC65D9D463F}"/>
                </a:ext>
              </a:extLst>
            </p:cNvPr>
            <p:cNvSpPr txBox="1"/>
            <p:nvPr/>
          </p:nvSpPr>
          <p:spPr>
            <a:xfrm>
              <a:off x="5560972" y="2347491"/>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40</a:t>
              </a:r>
            </a:p>
          </p:txBody>
        </p:sp>
        <p:cxnSp>
          <p:nvCxnSpPr>
            <p:cNvPr id="30" name="Straight Connector 29">
              <a:extLst>
                <a:ext uri="{FF2B5EF4-FFF2-40B4-BE49-F238E27FC236}">
                  <a16:creationId xmlns:a16="http://schemas.microsoft.com/office/drawing/2014/main" id="{90D0AD13-21B8-8A4B-981E-F0A5E4458EA2}"/>
                </a:ext>
              </a:extLst>
            </p:cNvPr>
            <p:cNvCxnSpPr>
              <a:cxnSpLocks/>
            </p:cNvCxnSpPr>
            <p:nvPr/>
          </p:nvCxnSpPr>
          <p:spPr>
            <a:xfrm>
              <a:off x="5743798" y="2638638"/>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48BAF160-089D-1C40-B80A-0AB0431AC32F}"/>
                </a:ext>
              </a:extLst>
            </p:cNvPr>
            <p:cNvSpPr txBox="1"/>
            <p:nvPr/>
          </p:nvSpPr>
          <p:spPr>
            <a:xfrm>
              <a:off x="5560972" y="2547516"/>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20</a:t>
              </a:r>
            </a:p>
          </p:txBody>
        </p:sp>
        <p:cxnSp>
          <p:nvCxnSpPr>
            <p:cNvPr id="32" name="Straight Connector 31">
              <a:extLst>
                <a:ext uri="{FF2B5EF4-FFF2-40B4-BE49-F238E27FC236}">
                  <a16:creationId xmlns:a16="http://schemas.microsoft.com/office/drawing/2014/main" id="{60C8B205-BF89-BC4C-AF4C-86A5E36DFC59}"/>
                </a:ext>
              </a:extLst>
            </p:cNvPr>
            <p:cNvCxnSpPr>
              <a:cxnSpLocks/>
            </p:cNvCxnSpPr>
            <p:nvPr/>
          </p:nvCxnSpPr>
          <p:spPr>
            <a:xfrm>
              <a:off x="5743798" y="2829138"/>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7FBADFCE-C660-F444-81C0-FF8C82306FBF}"/>
                </a:ext>
              </a:extLst>
            </p:cNvPr>
            <p:cNvSpPr txBox="1"/>
            <p:nvPr/>
          </p:nvSpPr>
          <p:spPr>
            <a:xfrm>
              <a:off x="5639520" y="2738016"/>
              <a:ext cx="78547"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0</a:t>
              </a:r>
            </a:p>
          </p:txBody>
        </p:sp>
        <p:cxnSp>
          <p:nvCxnSpPr>
            <p:cNvPr id="34" name="Straight Connector 33">
              <a:extLst>
                <a:ext uri="{FF2B5EF4-FFF2-40B4-BE49-F238E27FC236}">
                  <a16:creationId xmlns:a16="http://schemas.microsoft.com/office/drawing/2014/main" id="{614AC251-80C1-1344-9EA6-A997F5E35727}"/>
                </a:ext>
              </a:extLst>
            </p:cNvPr>
            <p:cNvCxnSpPr>
              <a:cxnSpLocks/>
            </p:cNvCxnSpPr>
            <p:nvPr/>
          </p:nvCxnSpPr>
          <p:spPr>
            <a:xfrm>
              <a:off x="5743798" y="20576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1B6A8F6-1167-914A-9FCC-6DD0DDCC635F}"/>
                </a:ext>
              </a:extLst>
            </p:cNvPr>
            <p:cNvSpPr txBox="1"/>
            <p:nvPr/>
          </p:nvSpPr>
          <p:spPr>
            <a:xfrm>
              <a:off x="5560972" y="1966491"/>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80</a:t>
              </a:r>
            </a:p>
          </p:txBody>
        </p:sp>
        <p:cxnSp>
          <p:nvCxnSpPr>
            <p:cNvPr id="36" name="Straight Connector 35">
              <a:extLst>
                <a:ext uri="{FF2B5EF4-FFF2-40B4-BE49-F238E27FC236}">
                  <a16:creationId xmlns:a16="http://schemas.microsoft.com/office/drawing/2014/main" id="{BE7CB24D-3CF2-5940-8DF0-3963437C395C}"/>
                </a:ext>
              </a:extLst>
            </p:cNvPr>
            <p:cNvCxnSpPr>
              <a:cxnSpLocks/>
            </p:cNvCxnSpPr>
            <p:nvPr/>
          </p:nvCxnSpPr>
          <p:spPr>
            <a:xfrm>
              <a:off x="5743798" y="1863938"/>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40618D0B-CD02-EA4A-B3A0-E0269165AD5B}"/>
                </a:ext>
              </a:extLst>
            </p:cNvPr>
            <p:cNvSpPr txBox="1"/>
            <p:nvPr/>
          </p:nvSpPr>
          <p:spPr>
            <a:xfrm>
              <a:off x="5482425" y="1772816"/>
              <a:ext cx="235642"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100</a:t>
              </a:r>
            </a:p>
          </p:txBody>
        </p:sp>
        <p:cxnSp>
          <p:nvCxnSpPr>
            <p:cNvPr id="48" name="Straight Connector 47">
              <a:extLst>
                <a:ext uri="{FF2B5EF4-FFF2-40B4-BE49-F238E27FC236}">
                  <a16:creationId xmlns:a16="http://schemas.microsoft.com/office/drawing/2014/main" id="{AEC760DA-22F1-6A4C-BA2D-356C50525199}"/>
                </a:ext>
              </a:extLst>
            </p:cNvPr>
            <p:cNvCxnSpPr>
              <a:cxnSpLocks/>
            </p:cNvCxnSpPr>
            <p:nvPr/>
          </p:nvCxnSpPr>
          <p:spPr>
            <a:xfrm rot="16200000">
              <a:off x="5842293" y="28958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1" name="TextBox 50">
              <a:extLst>
                <a:ext uri="{FF2B5EF4-FFF2-40B4-BE49-F238E27FC236}">
                  <a16:creationId xmlns:a16="http://schemas.microsoft.com/office/drawing/2014/main" id="{89178E7F-09FA-DD47-B8C3-CD5E5EE1E1B5}"/>
                </a:ext>
              </a:extLst>
            </p:cNvPr>
            <p:cNvSpPr txBox="1"/>
            <p:nvPr/>
          </p:nvSpPr>
          <p:spPr>
            <a:xfrm rot="16200000">
              <a:off x="4874048" y="2168049"/>
              <a:ext cx="672364" cy="332399"/>
            </a:xfrm>
            <a:prstGeom prst="rect">
              <a:avLst/>
            </a:prstGeom>
            <a:noFill/>
          </p:spPr>
          <p:txBody>
            <a:bodyPr wrap="none" lIns="0" tIns="0" rIns="0" bIns="0" rtlCol="0">
              <a:spAutoFit/>
            </a:bodyPr>
            <a:lstStyle/>
            <a:p>
              <a:pPr algn="ctr">
                <a:lnSpc>
                  <a:spcPct val="90000"/>
                </a:lnSpc>
              </a:pP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Survival</a:t>
              </a:r>
            </a:p>
            <a:p>
              <a:pPr algn="ctr">
                <a:lnSpc>
                  <a:spcPct val="90000"/>
                </a:lnSpc>
              </a:pP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probability</a:t>
              </a:r>
            </a:p>
          </p:txBody>
        </p:sp>
        <p:sp>
          <p:nvSpPr>
            <p:cNvPr id="64" name="TextBox 63">
              <a:extLst>
                <a:ext uri="{FF2B5EF4-FFF2-40B4-BE49-F238E27FC236}">
                  <a16:creationId xmlns:a16="http://schemas.microsoft.com/office/drawing/2014/main" id="{7034E6DC-C881-4F44-885C-56FD049FB50A}"/>
                </a:ext>
              </a:extLst>
            </p:cNvPr>
            <p:cNvSpPr txBox="1"/>
            <p:nvPr/>
          </p:nvSpPr>
          <p:spPr>
            <a:xfrm>
              <a:off x="5782731" y="3128368"/>
              <a:ext cx="173124" cy="224357"/>
            </a:xfrm>
            <a:prstGeom prst="rect">
              <a:avLst/>
            </a:prstGeom>
            <a:noFill/>
          </p:spPr>
          <p:txBody>
            <a:bodyPr wrap="none" lIns="0" tIns="0" rIns="0" bIns="0" rtlCol="0">
              <a:spAutoFit/>
            </a:bodyPr>
            <a:lstStyle/>
            <a:p>
              <a:pPr algn="ctr">
                <a:lnSpc>
                  <a:spcPct val="80000"/>
                </a:lnSpc>
              </a:pPr>
              <a:r>
                <a:rPr lang="en-US" sz="900" dirty="0">
                  <a:solidFill>
                    <a:schemeClr val="tx2"/>
                  </a:solidFill>
                  <a:latin typeface="Calibri" panose="020F0502020204030204" pitchFamily="34" charset="0"/>
                  <a:ea typeface="Aileron" charset="0"/>
                  <a:cs typeface="Calibri" panose="020F0502020204030204" pitchFamily="34" charset="0"/>
                </a:rPr>
                <a:t>8</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106</a:t>
              </a:r>
            </a:p>
          </p:txBody>
        </p:sp>
        <p:sp>
          <p:nvSpPr>
            <p:cNvPr id="70" name="TextBox 69">
              <a:extLst>
                <a:ext uri="{FF2B5EF4-FFF2-40B4-BE49-F238E27FC236}">
                  <a16:creationId xmlns:a16="http://schemas.microsoft.com/office/drawing/2014/main" id="{80873E9E-673A-AD47-9542-F2A62C51C7E0}"/>
                </a:ext>
              </a:extLst>
            </p:cNvPr>
            <p:cNvSpPr txBox="1"/>
            <p:nvPr/>
          </p:nvSpPr>
          <p:spPr>
            <a:xfrm>
              <a:off x="4693232" y="3128368"/>
              <a:ext cx="1024319" cy="224357"/>
            </a:xfrm>
            <a:prstGeom prst="rect">
              <a:avLst/>
            </a:prstGeom>
            <a:noFill/>
          </p:spPr>
          <p:txBody>
            <a:bodyPr wrap="none" lIns="0" tIns="0" rIns="0" bIns="0" rtlCol="0">
              <a:spAutoFit/>
            </a:bodyPr>
            <a:lstStyle/>
            <a:p>
              <a:pPr algn="r">
                <a:lnSpc>
                  <a:spcPct val="80000"/>
                </a:lnSpc>
              </a:pPr>
              <a:r>
                <a:rPr lang="en-US" sz="900" dirty="0">
                  <a:solidFill>
                    <a:schemeClr val="tx2"/>
                  </a:solidFill>
                  <a:latin typeface="Calibri" panose="020F0502020204030204" pitchFamily="34" charset="0"/>
                  <a:ea typeface="Aileron" charset="0"/>
                  <a:cs typeface="Calibri" panose="020F0502020204030204" pitchFamily="34" charset="0"/>
                </a:rPr>
                <a:t>At least 30% decrease</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Decrease &lt;30%</a:t>
              </a:r>
            </a:p>
          </p:txBody>
        </p:sp>
        <p:pic>
          <p:nvPicPr>
            <p:cNvPr id="148" name="Picture 147">
              <a:extLst>
                <a:ext uri="{FF2B5EF4-FFF2-40B4-BE49-F238E27FC236}">
                  <a16:creationId xmlns:a16="http://schemas.microsoft.com/office/drawing/2014/main" id="{CF88D039-9AC8-1748-BAE7-3D69AB9423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1170" y="1857564"/>
              <a:ext cx="2324100" cy="939800"/>
            </a:xfrm>
            <a:prstGeom prst="rect">
              <a:avLst/>
            </a:prstGeom>
          </p:spPr>
        </p:pic>
        <p:cxnSp>
          <p:nvCxnSpPr>
            <p:cNvPr id="24" name="Straight Connector 23">
              <a:extLst>
                <a:ext uri="{FF2B5EF4-FFF2-40B4-BE49-F238E27FC236}">
                  <a16:creationId xmlns:a16="http://schemas.microsoft.com/office/drawing/2014/main" id="{DE2A18ED-9FDF-E840-BAF0-000AEFA8C115}"/>
                </a:ext>
              </a:extLst>
            </p:cNvPr>
            <p:cNvCxnSpPr>
              <a:cxnSpLocks/>
            </p:cNvCxnSpPr>
            <p:nvPr/>
          </p:nvCxnSpPr>
          <p:spPr>
            <a:xfrm>
              <a:off x="5796001" y="2868255"/>
              <a:ext cx="2747521"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1681932C-401F-8A42-BDF2-A52629360D12}"/>
                </a:ext>
              </a:extLst>
            </p:cNvPr>
            <p:cNvSpPr txBox="1"/>
            <p:nvPr/>
          </p:nvSpPr>
          <p:spPr>
            <a:xfrm>
              <a:off x="6327260" y="2925341"/>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10</a:t>
              </a:r>
            </a:p>
          </p:txBody>
        </p:sp>
        <p:cxnSp>
          <p:nvCxnSpPr>
            <p:cNvPr id="50" name="Straight Connector 49">
              <a:extLst>
                <a:ext uri="{FF2B5EF4-FFF2-40B4-BE49-F238E27FC236}">
                  <a16:creationId xmlns:a16="http://schemas.microsoft.com/office/drawing/2014/main" id="{0ED84829-387B-B142-B8DD-007730983F13}"/>
                </a:ext>
              </a:extLst>
            </p:cNvPr>
            <p:cNvCxnSpPr>
              <a:cxnSpLocks/>
            </p:cNvCxnSpPr>
            <p:nvPr/>
          </p:nvCxnSpPr>
          <p:spPr>
            <a:xfrm rot="16200000">
              <a:off x="6378807" y="28958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639015E1-F5E2-5142-8C8C-913B5A7D8860}"/>
                </a:ext>
              </a:extLst>
            </p:cNvPr>
            <p:cNvSpPr txBox="1"/>
            <p:nvPr/>
          </p:nvSpPr>
          <p:spPr>
            <a:xfrm>
              <a:off x="6854310" y="2925341"/>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20</a:t>
              </a:r>
            </a:p>
          </p:txBody>
        </p:sp>
        <p:cxnSp>
          <p:nvCxnSpPr>
            <p:cNvPr id="53" name="Straight Connector 52">
              <a:extLst>
                <a:ext uri="{FF2B5EF4-FFF2-40B4-BE49-F238E27FC236}">
                  <a16:creationId xmlns:a16="http://schemas.microsoft.com/office/drawing/2014/main" id="{A61DEF41-EF26-7C4C-9D82-4E914D52F3F9}"/>
                </a:ext>
              </a:extLst>
            </p:cNvPr>
            <p:cNvCxnSpPr>
              <a:cxnSpLocks/>
            </p:cNvCxnSpPr>
            <p:nvPr/>
          </p:nvCxnSpPr>
          <p:spPr>
            <a:xfrm rot="16200000">
              <a:off x="6905857" y="28958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D8C02D6B-5AE7-FA42-A8B4-28459DE90957}"/>
                </a:ext>
              </a:extLst>
            </p:cNvPr>
            <p:cNvSpPr txBox="1"/>
            <p:nvPr/>
          </p:nvSpPr>
          <p:spPr>
            <a:xfrm>
              <a:off x="7390885" y="2925341"/>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30</a:t>
              </a:r>
            </a:p>
          </p:txBody>
        </p:sp>
        <p:cxnSp>
          <p:nvCxnSpPr>
            <p:cNvPr id="55" name="Straight Connector 54">
              <a:extLst>
                <a:ext uri="{FF2B5EF4-FFF2-40B4-BE49-F238E27FC236}">
                  <a16:creationId xmlns:a16="http://schemas.microsoft.com/office/drawing/2014/main" id="{A05AF3BD-615C-E946-B659-77049A32BBF5}"/>
                </a:ext>
              </a:extLst>
            </p:cNvPr>
            <p:cNvCxnSpPr>
              <a:cxnSpLocks/>
            </p:cNvCxnSpPr>
            <p:nvPr/>
          </p:nvCxnSpPr>
          <p:spPr>
            <a:xfrm rot="16200000">
              <a:off x="7442432" y="28958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6" name="TextBox 55">
              <a:extLst>
                <a:ext uri="{FF2B5EF4-FFF2-40B4-BE49-F238E27FC236}">
                  <a16:creationId xmlns:a16="http://schemas.microsoft.com/office/drawing/2014/main" id="{1E8099F9-8712-7149-ACBF-5E358AE1A3D6}"/>
                </a:ext>
              </a:extLst>
            </p:cNvPr>
            <p:cNvSpPr txBox="1"/>
            <p:nvPr/>
          </p:nvSpPr>
          <p:spPr>
            <a:xfrm>
              <a:off x="7924285" y="2925341"/>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40</a:t>
              </a:r>
            </a:p>
          </p:txBody>
        </p:sp>
        <p:cxnSp>
          <p:nvCxnSpPr>
            <p:cNvPr id="57" name="Straight Connector 56">
              <a:extLst>
                <a:ext uri="{FF2B5EF4-FFF2-40B4-BE49-F238E27FC236}">
                  <a16:creationId xmlns:a16="http://schemas.microsoft.com/office/drawing/2014/main" id="{C438A392-C3FE-9B45-9BA4-3D50246D8F5A}"/>
                </a:ext>
              </a:extLst>
            </p:cNvPr>
            <p:cNvCxnSpPr>
              <a:cxnSpLocks/>
            </p:cNvCxnSpPr>
            <p:nvPr/>
          </p:nvCxnSpPr>
          <p:spPr>
            <a:xfrm rot="16200000">
              <a:off x="7975832" y="28958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8" name="TextBox 57">
              <a:extLst>
                <a:ext uri="{FF2B5EF4-FFF2-40B4-BE49-F238E27FC236}">
                  <a16:creationId xmlns:a16="http://schemas.microsoft.com/office/drawing/2014/main" id="{40A27472-999E-C64E-8531-A975B1AC895D}"/>
                </a:ext>
              </a:extLst>
            </p:cNvPr>
            <p:cNvSpPr txBox="1"/>
            <p:nvPr/>
          </p:nvSpPr>
          <p:spPr>
            <a:xfrm>
              <a:off x="8457685" y="2925341"/>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50</a:t>
              </a:r>
            </a:p>
          </p:txBody>
        </p:sp>
        <p:cxnSp>
          <p:nvCxnSpPr>
            <p:cNvPr id="59" name="Straight Connector 58">
              <a:extLst>
                <a:ext uri="{FF2B5EF4-FFF2-40B4-BE49-F238E27FC236}">
                  <a16:creationId xmlns:a16="http://schemas.microsoft.com/office/drawing/2014/main" id="{6B75A716-D433-E344-B690-421834E20B18}"/>
                </a:ext>
              </a:extLst>
            </p:cNvPr>
            <p:cNvCxnSpPr>
              <a:cxnSpLocks/>
            </p:cNvCxnSpPr>
            <p:nvPr/>
          </p:nvCxnSpPr>
          <p:spPr>
            <a:xfrm rot="16200000">
              <a:off x="8509232" y="289581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0" name="TextBox 59">
              <a:extLst>
                <a:ext uri="{FF2B5EF4-FFF2-40B4-BE49-F238E27FC236}">
                  <a16:creationId xmlns:a16="http://schemas.microsoft.com/office/drawing/2014/main" id="{4D156187-2E19-1D4E-931A-CBD6E0E549A7}"/>
                </a:ext>
              </a:extLst>
            </p:cNvPr>
            <p:cNvSpPr txBox="1"/>
            <p:nvPr/>
          </p:nvSpPr>
          <p:spPr>
            <a:xfrm>
              <a:off x="7449581" y="1780546"/>
              <a:ext cx="993602" cy="415560"/>
            </a:xfrm>
            <a:prstGeom prst="rect">
              <a:avLst/>
            </a:prstGeom>
            <a:noFill/>
          </p:spPr>
          <p:txBody>
            <a:bodyPr wrap="none" lIns="0" tIns="0" rIns="0" bIns="0" rtlCol="0">
              <a:spAutoFit/>
            </a:bodyPr>
            <a:lstStyle/>
            <a:p>
              <a:pPr>
                <a:spcBef>
                  <a:spcPts val="300"/>
                </a:spcBef>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At least 30% decrease</a:t>
              </a:r>
            </a:p>
            <a:p>
              <a:pPr>
                <a:spcBef>
                  <a:spcPts val="300"/>
                </a:spcBef>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Decrease &lt;30%</a:t>
              </a:r>
            </a:p>
            <a:p>
              <a:pPr>
                <a:spcBef>
                  <a:spcPts val="300"/>
                </a:spcBef>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Censored</a:t>
              </a:r>
            </a:p>
          </p:txBody>
        </p:sp>
        <p:cxnSp>
          <p:nvCxnSpPr>
            <p:cNvPr id="61" name="Straight Connector 60">
              <a:extLst>
                <a:ext uri="{FF2B5EF4-FFF2-40B4-BE49-F238E27FC236}">
                  <a16:creationId xmlns:a16="http://schemas.microsoft.com/office/drawing/2014/main" id="{9FAD9769-76E2-8841-90FC-60C62DB49BBA}"/>
                </a:ext>
              </a:extLst>
            </p:cNvPr>
            <p:cNvCxnSpPr>
              <a:cxnSpLocks/>
            </p:cNvCxnSpPr>
            <p:nvPr/>
          </p:nvCxnSpPr>
          <p:spPr>
            <a:xfrm>
              <a:off x="7240209" y="1857588"/>
              <a:ext cx="159604"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9EDD4E3E-60B3-6646-BEE4-0A7B3FB1B134}"/>
                </a:ext>
              </a:extLst>
            </p:cNvPr>
            <p:cNvCxnSpPr>
              <a:cxnSpLocks/>
            </p:cNvCxnSpPr>
            <p:nvPr/>
          </p:nvCxnSpPr>
          <p:spPr>
            <a:xfrm>
              <a:off x="7240209" y="1997288"/>
              <a:ext cx="159604" cy="0"/>
            </a:xfrm>
            <a:prstGeom prst="line">
              <a:avLst/>
            </a:prstGeom>
            <a:ln w="19050">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65" name="TextBox 64">
              <a:extLst>
                <a:ext uri="{FF2B5EF4-FFF2-40B4-BE49-F238E27FC236}">
                  <a16:creationId xmlns:a16="http://schemas.microsoft.com/office/drawing/2014/main" id="{9B2CE9B1-AA79-4946-AF60-98A8AF93EDBA}"/>
                </a:ext>
              </a:extLst>
            </p:cNvPr>
            <p:cNvSpPr txBox="1"/>
            <p:nvPr/>
          </p:nvSpPr>
          <p:spPr>
            <a:xfrm>
              <a:off x="6348099" y="3128368"/>
              <a:ext cx="115416" cy="224357"/>
            </a:xfrm>
            <a:prstGeom prst="rect">
              <a:avLst/>
            </a:prstGeom>
            <a:noFill/>
          </p:spPr>
          <p:txBody>
            <a:bodyPr wrap="none" lIns="0" tIns="0" rIns="0" bIns="0" rtlCol="0">
              <a:spAutoFit/>
            </a:bodyPr>
            <a:lstStyle/>
            <a:p>
              <a:pPr algn="ctr">
                <a:lnSpc>
                  <a:spcPct val="80000"/>
                </a:lnSpc>
              </a:pPr>
              <a:r>
                <a:rPr lang="en-US" sz="900" dirty="0">
                  <a:solidFill>
                    <a:schemeClr val="tx2"/>
                  </a:solidFill>
                  <a:latin typeface="Calibri" panose="020F0502020204030204" pitchFamily="34" charset="0"/>
                  <a:ea typeface="Aileron" charset="0"/>
                  <a:cs typeface="Calibri" panose="020F0502020204030204" pitchFamily="34" charset="0"/>
                </a:rPr>
                <a:t>4</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30</a:t>
              </a:r>
            </a:p>
          </p:txBody>
        </p:sp>
        <p:sp>
          <p:nvSpPr>
            <p:cNvPr id="66" name="TextBox 65">
              <a:extLst>
                <a:ext uri="{FF2B5EF4-FFF2-40B4-BE49-F238E27FC236}">
                  <a16:creationId xmlns:a16="http://schemas.microsoft.com/office/drawing/2014/main" id="{B7610C28-B518-C84B-AA3A-6BA43E4D0F72}"/>
                </a:ext>
              </a:extLst>
            </p:cNvPr>
            <p:cNvSpPr txBox="1"/>
            <p:nvPr/>
          </p:nvSpPr>
          <p:spPr>
            <a:xfrm>
              <a:off x="6904003" y="3128368"/>
              <a:ext cx="57708" cy="224357"/>
            </a:xfrm>
            <a:prstGeom prst="rect">
              <a:avLst/>
            </a:prstGeom>
            <a:noFill/>
          </p:spPr>
          <p:txBody>
            <a:bodyPr wrap="none" lIns="0" tIns="0" rIns="0" bIns="0" rtlCol="0">
              <a:spAutoFit/>
            </a:bodyPr>
            <a:lstStyle/>
            <a:p>
              <a:pPr algn="ctr">
                <a:lnSpc>
                  <a:spcPct val="80000"/>
                </a:lnSpc>
              </a:pPr>
              <a:r>
                <a:rPr lang="en-US" sz="900" dirty="0">
                  <a:solidFill>
                    <a:schemeClr val="tx2"/>
                  </a:solidFill>
                  <a:latin typeface="Calibri" panose="020F0502020204030204" pitchFamily="34" charset="0"/>
                  <a:ea typeface="Aileron" charset="0"/>
                  <a:cs typeface="Calibri" panose="020F0502020204030204" pitchFamily="34" charset="0"/>
                </a:rPr>
                <a:t>2</a:t>
              </a:r>
              <a:br>
                <a:rPr lang="en-US" sz="900" dirty="0">
                  <a:solidFill>
                    <a:schemeClr val="tx2"/>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4</a:t>
              </a:r>
            </a:p>
          </p:txBody>
        </p:sp>
        <p:sp>
          <p:nvSpPr>
            <p:cNvPr id="67" name="TextBox 66">
              <a:extLst>
                <a:ext uri="{FF2B5EF4-FFF2-40B4-BE49-F238E27FC236}">
                  <a16:creationId xmlns:a16="http://schemas.microsoft.com/office/drawing/2014/main" id="{CBD354A6-EA25-D243-A85E-EF1A7E37E172}"/>
                </a:ext>
              </a:extLst>
            </p:cNvPr>
            <p:cNvSpPr txBox="1"/>
            <p:nvPr/>
          </p:nvSpPr>
          <p:spPr>
            <a:xfrm>
              <a:off x="7440578" y="3128368"/>
              <a:ext cx="57708" cy="224357"/>
            </a:xfrm>
            <a:prstGeom prst="rect">
              <a:avLst/>
            </a:prstGeom>
            <a:noFill/>
          </p:spPr>
          <p:txBody>
            <a:bodyPr wrap="none" lIns="0" tIns="0" rIns="0" bIns="0" rtlCol="0">
              <a:spAutoFit/>
            </a:bodyPr>
            <a:lstStyle/>
            <a:p>
              <a:pPr algn="ctr">
                <a:lnSpc>
                  <a:spcPct val="80000"/>
                </a:lnSpc>
              </a:pPr>
              <a:r>
                <a:rPr lang="en-US" sz="900" dirty="0">
                  <a:solidFill>
                    <a:schemeClr val="tx2"/>
                  </a:solidFill>
                  <a:latin typeface="Calibri" panose="020F0502020204030204" pitchFamily="34" charset="0"/>
                  <a:ea typeface="Aileron" charset="0"/>
                  <a:cs typeface="Calibri" panose="020F0502020204030204" pitchFamily="34" charset="0"/>
                </a:rPr>
                <a:t>1</a:t>
              </a:r>
              <a:br>
                <a:rPr lang="en-US" sz="900" dirty="0">
                  <a:solidFill>
                    <a:schemeClr val="tx2"/>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1</a:t>
              </a:r>
            </a:p>
          </p:txBody>
        </p:sp>
        <p:sp>
          <p:nvSpPr>
            <p:cNvPr id="68" name="TextBox 67">
              <a:extLst>
                <a:ext uri="{FF2B5EF4-FFF2-40B4-BE49-F238E27FC236}">
                  <a16:creationId xmlns:a16="http://schemas.microsoft.com/office/drawing/2014/main" id="{094B1AC0-5354-4B42-9023-EB430A17E05E}"/>
                </a:ext>
              </a:extLst>
            </p:cNvPr>
            <p:cNvSpPr txBox="1"/>
            <p:nvPr/>
          </p:nvSpPr>
          <p:spPr>
            <a:xfrm>
              <a:off x="7973978" y="3128368"/>
              <a:ext cx="57708" cy="224357"/>
            </a:xfrm>
            <a:prstGeom prst="rect">
              <a:avLst/>
            </a:prstGeom>
            <a:noFill/>
          </p:spPr>
          <p:txBody>
            <a:bodyPr wrap="none" lIns="0" tIns="0" rIns="0" bIns="0" rtlCol="0">
              <a:spAutoFit/>
            </a:bodyPr>
            <a:lstStyle/>
            <a:p>
              <a:pPr algn="ctr">
                <a:lnSpc>
                  <a:spcPct val="80000"/>
                </a:lnSpc>
              </a:pPr>
              <a:r>
                <a:rPr lang="en-US" sz="900" dirty="0">
                  <a:solidFill>
                    <a:schemeClr val="tx2"/>
                  </a:solidFill>
                  <a:latin typeface="Calibri" panose="020F0502020204030204" pitchFamily="34" charset="0"/>
                  <a:ea typeface="Aileron" charset="0"/>
                  <a:cs typeface="Calibri" panose="020F0502020204030204" pitchFamily="34" charset="0"/>
                </a:rPr>
                <a:t>1</a:t>
              </a:r>
              <a:br>
                <a:rPr lang="en-US" sz="900" dirty="0">
                  <a:solidFill>
                    <a:schemeClr val="tx2"/>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0</a:t>
              </a:r>
            </a:p>
          </p:txBody>
        </p:sp>
        <p:sp>
          <p:nvSpPr>
            <p:cNvPr id="69" name="TextBox 68">
              <a:extLst>
                <a:ext uri="{FF2B5EF4-FFF2-40B4-BE49-F238E27FC236}">
                  <a16:creationId xmlns:a16="http://schemas.microsoft.com/office/drawing/2014/main" id="{9B720A62-F849-B647-A844-5A2AB96F79B3}"/>
                </a:ext>
              </a:extLst>
            </p:cNvPr>
            <p:cNvSpPr txBox="1"/>
            <p:nvPr/>
          </p:nvSpPr>
          <p:spPr>
            <a:xfrm>
              <a:off x="8507378" y="3128368"/>
              <a:ext cx="57708" cy="224357"/>
            </a:xfrm>
            <a:prstGeom prst="rect">
              <a:avLst/>
            </a:prstGeom>
            <a:noFill/>
          </p:spPr>
          <p:txBody>
            <a:bodyPr wrap="none" lIns="0" tIns="0" rIns="0" bIns="0" rtlCol="0">
              <a:spAutoFit/>
            </a:bodyPr>
            <a:lstStyle/>
            <a:p>
              <a:pPr algn="ctr">
                <a:lnSpc>
                  <a:spcPct val="80000"/>
                </a:lnSpc>
              </a:pPr>
              <a:r>
                <a:rPr lang="en-US" sz="900" dirty="0">
                  <a:solidFill>
                    <a:schemeClr val="tx2"/>
                  </a:solidFill>
                  <a:latin typeface="Calibri" panose="020F0502020204030204" pitchFamily="34" charset="0"/>
                  <a:ea typeface="Aileron" charset="0"/>
                  <a:cs typeface="Calibri" panose="020F0502020204030204" pitchFamily="34" charset="0"/>
                </a:rPr>
                <a:t>0</a:t>
              </a:r>
              <a:br>
                <a:rPr lang="en-US" sz="900" dirty="0">
                  <a:solidFill>
                    <a:schemeClr val="tx2"/>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0</a:t>
              </a:r>
            </a:p>
          </p:txBody>
        </p:sp>
        <p:sp>
          <p:nvSpPr>
            <p:cNvPr id="150" name="Oval 149">
              <a:extLst>
                <a:ext uri="{FF2B5EF4-FFF2-40B4-BE49-F238E27FC236}">
                  <a16:creationId xmlns:a16="http://schemas.microsoft.com/office/drawing/2014/main" id="{C63FDE1F-B187-5549-ADB8-915C7CABFE3A}"/>
                </a:ext>
              </a:extLst>
            </p:cNvPr>
            <p:cNvSpPr/>
            <p:nvPr/>
          </p:nvSpPr>
          <p:spPr>
            <a:xfrm>
              <a:off x="7285818" y="2095387"/>
              <a:ext cx="68387" cy="68387"/>
            </a:xfrm>
            <a:prstGeom prst="ellipse">
              <a:avLst/>
            </a:prstGeom>
            <a:solidFill>
              <a:schemeClr val="tx1">
                <a:lumMod val="65000"/>
                <a:lumOff val="35000"/>
              </a:schemeClr>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spTree>
    <p:extLst>
      <p:ext uri="{BB962C8B-B14F-4D97-AF65-F5344CB8AC3E}">
        <p14:creationId xmlns:p14="http://schemas.microsoft.com/office/powerpoint/2010/main" val="299864570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 y="246565"/>
            <a:ext cx="6555600" cy="807285"/>
          </a:xfrm>
        </p:spPr>
        <p:txBody>
          <a:bodyPr/>
          <a:lstStyle/>
          <a:p>
            <a:r>
              <a:rPr lang="en-GB" noProof="0" dirty="0"/>
              <a:t>Response assessment in neuroendocrine Tumours</a:t>
            </a:r>
          </a:p>
        </p:txBody>
      </p:sp>
      <p:sp>
        <p:nvSpPr>
          <p:cNvPr id="6" name="Content Placeholder 4"/>
          <p:cNvSpPr txBox="1">
            <a:spLocks/>
          </p:cNvSpPr>
          <p:nvPr/>
        </p:nvSpPr>
        <p:spPr>
          <a:xfrm>
            <a:off x="4534517" y="1978075"/>
            <a:ext cx="3965218" cy="4471304"/>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p:txBody>
      </p:sp>
      <p:sp>
        <p:nvSpPr>
          <p:cNvPr id="15" name="Content Placeholder 14"/>
          <p:cNvSpPr>
            <a:spLocks noGrp="1"/>
          </p:cNvSpPr>
          <p:nvPr>
            <p:ph sz="quarter" idx="15"/>
          </p:nvPr>
        </p:nvSpPr>
        <p:spPr>
          <a:xfrm>
            <a:off x="465138" y="6422645"/>
            <a:ext cx="8097484" cy="174707"/>
          </a:xfrm>
        </p:spPr>
        <p:txBody>
          <a:bodyPr/>
          <a:lstStyle/>
          <a:p>
            <a:r>
              <a:rPr lang="en-GB" noProof="0" dirty="0"/>
              <a:t>CgA, chromogranin A; MR; minor response; NET, neuroendocrine tumour; PD, disease progression; PR, partial response; </a:t>
            </a:r>
            <a:br>
              <a:rPr lang="en-GB" noProof="0" dirty="0"/>
            </a:br>
            <a:r>
              <a:rPr lang="en-GB" noProof="0" dirty="0"/>
              <a:t>PRRT, peptide receptor radionuclide therapy; SD, stable disease</a:t>
            </a:r>
            <a:br>
              <a:rPr lang="en-GB" noProof="0" dirty="0"/>
            </a:br>
            <a:r>
              <a:rPr lang="en-GB" noProof="0" dirty="0"/>
              <a:t>Brabander T, et al. Endocr Relat Cancer </a:t>
            </a:r>
            <a:r>
              <a:rPr lang="en-GB" dirty="0"/>
              <a:t>2017;24:243-51; Prasad V. ENETS 2020, Oral Presentation</a:t>
            </a:r>
            <a:endParaRPr lang="en-GB" noProof="0" dirty="0"/>
          </a:p>
        </p:txBody>
      </p:sp>
      <p:sp>
        <p:nvSpPr>
          <p:cNvPr id="18" name="Text Placeholder 12"/>
          <p:cNvSpPr>
            <a:spLocks noGrp="1"/>
          </p:cNvSpPr>
          <p:nvPr>
            <p:ph type="body" sz="quarter" idx="18"/>
          </p:nvPr>
        </p:nvSpPr>
        <p:spPr>
          <a:xfrm>
            <a:off x="464400" y="1211497"/>
            <a:ext cx="6340256" cy="475999"/>
          </a:xfrm>
        </p:spPr>
        <p:txBody>
          <a:bodyPr>
            <a:normAutofit/>
          </a:bodyPr>
          <a:lstStyle/>
          <a:p>
            <a:r>
              <a:rPr lang="en-GB" sz="1900" noProof="0" dirty="0"/>
              <a:t>Radiology and pseudo-progression</a:t>
            </a:r>
            <a:endParaRPr lang="en-GB" sz="1900" baseline="30000" noProof="0" dirty="0"/>
          </a:p>
        </p:txBody>
      </p:sp>
      <p:sp>
        <p:nvSpPr>
          <p:cNvPr id="20" name="Text Placeholder 12"/>
          <p:cNvSpPr>
            <a:spLocks noGrp="1"/>
          </p:cNvSpPr>
          <p:nvPr>
            <p:ph type="body" sz="quarter" idx="18"/>
          </p:nvPr>
        </p:nvSpPr>
        <p:spPr>
          <a:xfrm>
            <a:off x="512910" y="3605437"/>
            <a:ext cx="6435338" cy="443077"/>
          </a:xfrm>
        </p:spPr>
        <p:txBody>
          <a:bodyPr>
            <a:normAutofit/>
          </a:bodyPr>
          <a:lstStyle/>
          <a:p>
            <a:pPr>
              <a:lnSpc>
                <a:spcPct val="80000"/>
              </a:lnSpc>
            </a:pPr>
            <a:r>
              <a:rPr lang="en-GB" sz="1900" noProof="0" dirty="0"/>
              <a:t>Transient increase in C</a:t>
            </a:r>
            <a:r>
              <a:rPr lang="en-GB" sz="1900" cap="none" noProof="0" dirty="0"/>
              <a:t>g</a:t>
            </a:r>
            <a:r>
              <a:rPr lang="en-GB" sz="1900" noProof="0" dirty="0"/>
              <a:t>A post-therapy</a:t>
            </a:r>
            <a:endParaRPr lang="en-GB" sz="1900" baseline="30000" noProof="0" dirty="0"/>
          </a:p>
        </p:txBody>
      </p:sp>
      <p:sp>
        <p:nvSpPr>
          <p:cNvPr id="3" name="Slide Number Placeholder 2">
            <a:extLst>
              <a:ext uri="{FF2B5EF4-FFF2-40B4-BE49-F238E27FC236}">
                <a16:creationId xmlns:a16="http://schemas.microsoft.com/office/drawing/2014/main" id="{8EA1C578-CD77-A64F-A313-053B913F99CF}"/>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14" name="Content Placeholder 4">
            <a:extLst>
              <a:ext uri="{FF2B5EF4-FFF2-40B4-BE49-F238E27FC236}">
                <a16:creationId xmlns:a16="http://schemas.microsoft.com/office/drawing/2014/main" id="{B0C0ACCD-2C1B-2B49-9E49-F3179E41670E}"/>
              </a:ext>
            </a:extLst>
          </p:cNvPr>
          <p:cNvSpPr txBox="1">
            <a:spLocks/>
          </p:cNvSpPr>
          <p:nvPr/>
        </p:nvSpPr>
        <p:spPr>
          <a:xfrm>
            <a:off x="494095" y="1617512"/>
            <a:ext cx="7822321" cy="1567923"/>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dirty="0"/>
              <a:t>Progression markers like CgA may be caused by radiology-induced cell damage</a:t>
            </a:r>
            <a:r>
              <a:rPr lang="en-GB" sz="1800" baseline="30000" dirty="0"/>
              <a:t>2</a:t>
            </a:r>
          </a:p>
          <a:p>
            <a:pPr lvl="1"/>
            <a:r>
              <a:rPr lang="en-GB" b="1" dirty="0"/>
              <a:t>Liver function parameters and CgA should be interpreted with caution</a:t>
            </a:r>
          </a:p>
          <a:p>
            <a:r>
              <a:rPr lang="en-GB" sz="1800" dirty="0"/>
              <a:t>Transient increase in metastasis size (≥10%) may occur post-PRRT</a:t>
            </a:r>
          </a:p>
          <a:p>
            <a:pPr lvl="1"/>
            <a:r>
              <a:rPr lang="en-GB" b="1" dirty="0"/>
              <a:t>True progression is almost always reflected by new metastases</a:t>
            </a:r>
            <a:endParaRPr lang="en-US" b="1" dirty="0"/>
          </a:p>
        </p:txBody>
      </p:sp>
      <p:grpSp>
        <p:nvGrpSpPr>
          <p:cNvPr id="16" name="Group 15">
            <a:extLst>
              <a:ext uri="{FF2B5EF4-FFF2-40B4-BE49-F238E27FC236}">
                <a16:creationId xmlns:a16="http://schemas.microsoft.com/office/drawing/2014/main" id="{2A11483C-D9BF-4607-BFA3-B2E906F8B14D}"/>
              </a:ext>
            </a:extLst>
          </p:cNvPr>
          <p:cNvGrpSpPr/>
          <p:nvPr/>
        </p:nvGrpSpPr>
        <p:grpSpPr>
          <a:xfrm>
            <a:off x="1002279" y="4249643"/>
            <a:ext cx="3579660" cy="1627629"/>
            <a:chOff x="5044030" y="4232121"/>
            <a:chExt cx="3579660" cy="1627629"/>
          </a:xfrm>
        </p:grpSpPr>
        <p:sp>
          <p:nvSpPr>
            <p:cNvPr id="71" name="TextBox 70">
              <a:extLst>
                <a:ext uri="{FF2B5EF4-FFF2-40B4-BE49-F238E27FC236}">
                  <a16:creationId xmlns:a16="http://schemas.microsoft.com/office/drawing/2014/main" id="{47599CE8-3BE9-EF49-8777-321934A19379}"/>
                </a:ext>
              </a:extLst>
            </p:cNvPr>
            <p:cNvSpPr txBox="1"/>
            <p:nvPr/>
          </p:nvSpPr>
          <p:spPr>
            <a:xfrm rot="-2700000">
              <a:off x="5692265" y="5567585"/>
              <a:ext cx="392736" cy="138499"/>
            </a:xfrm>
            <a:prstGeom prst="rect">
              <a:avLst/>
            </a:prstGeom>
            <a:noFill/>
          </p:spPr>
          <p:txBody>
            <a:bodyPr wrap="none" lIns="0" tIns="0" rIns="0" bIns="0" rtlCol="0">
              <a:spAutoFit/>
            </a:bodyPr>
            <a:lstStyle/>
            <a:p>
              <a:pPr algn="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Baseline</a:t>
              </a:r>
            </a:p>
          </p:txBody>
        </p:sp>
        <p:cxnSp>
          <p:nvCxnSpPr>
            <p:cNvPr id="72" name="Straight Connector 71">
              <a:extLst>
                <a:ext uri="{FF2B5EF4-FFF2-40B4-BE49-F238E27FC236}">
                  <a16:creationId xmlns:a16="http://schemas.microsoft.com/office/drawing/2014/main" id="{C34DBEE5-516B-8C4D-9B00-6A4B698036A4}"/>
                </a:ext>
              </a:extLst>
            </p:cNvPr>
            <p:cNvCxnSpPr>
              <a:cxnSpLocks/>
            </p:cNvCxnSpPr>
            <p:nvPr/>
          </p:nvCxnSpPr>
          <p:spPr>
            <a:xfrm>
              <a:off x="5784441" y="5431765"/>
              <a:ext cx="2762256"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D651FDD3-1C53-D946-A3C3-036AD8A3E9C1}"/>
                </a:ext>
              </a:extLst>
            </p:cNvPr>
            <p:cNvCxnSpPr>
              <a:cxnSpLocks/>
            </p:cNvCxnSpPr>
            <p:nvPr/>
          </p:nvCxnSpPr>
          <p:spPr>
            <a:xfrm flipV="1">
              <a:off x="5784703" y="4417923"/>
              <a:ext cx="0" cy="1015505"/>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758838E4-7B00-B049-BBEE-EEB5959526A4}"/>
                </a:ext>
              </a:extLst>
            </p:cNvPr>
            <p:cNvCxnSpPr>
              <a:cxnSpLocks/>
            </p:cNvCxnSpPr>
            <p:nvPr/>
          </p:nvCxnSpPr>
          <p:spPr>
            <a:xfrm>
              <a:off x="5732500" y="4780186"/>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5" name="TextBox 74">
              <a:extLst>
                <a:ext uri="{FF2B5EF4-FFF2-40B4-BE49-F238E27FC236}">
                  <a16:creationId xmlns:a16="http://schemas.microsoft.com/office/drawing/2014/main" id="{7518E8FD-375A-6D4F-AE30-67A959B8FC53}"/>
                </a:ext>
              </a:extLst>
            </p:cNvPr>
            <p:cNvSpPr txBox="1"/>
            <p:nvPr/>
          </p:nvSpPr>
          <p:spPr>
            <a:xfrm>
              <a:off x="5471127" y="4689064"/>
              <a:ext cx="235642"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200</a:t>
              </a:r>
            </a:p>
          </p:txBody>
        </p:sp>
        <p:cxnSp>
          <p:nvCxnSpPr>
            <p:cNvPr id="78" name="Straight Connector 77">
              <a:extLst>
                <a:ext uri="{FF2B5EF4-FFF2-40B4-BE49-F238E27FC236}">
                  <a16:creationId xmlns:a16="http://schemas.microsoft.com/office/drawing/2014/main" id="{D84A0F2B-18DF-B549-9DA8-FC0B31B5D4D9}"/>
                </a:ext>
              </a:extLst>
            </p:cNvPr>
            <p:cNvCxnSpPr>
              <a:cxnSpLocks/>
            </p:cNvCxnSpPr>
            <p:nvPr/>
          </p:nvCxnSpPr>
          <p:spPr>
            <a:xfrm>
              <a:off x="5732500" y="5107971"/>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9" name="TextBox 78">
              <a:extLst>
                <a:ext uri="{FF2B5EF4-FFF2-40B4-BE49-F238E27FC236}">
                  <a16:creationId xmlns:a16="http://schemas.microsoft.com/office/drawing/2014/main" id="{C20AF904-7A72-BB47-858D-657E0F2DC3A8}"/>
                </a:ext>
              </a:extLst>
            </p:cNvPr>
            <p:cNvSpPr txBox="1"/>
            <p:nvPr/>
          </p:nvSpPr>
          <p:spPr>
            <a:xfrm>
              <a:off x="5471127" y="5016849"/>
              <a:ext cx="235642"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100</a:t>
              </a:r>
            </a:p>
          </p:txBody>
        </p:sp>
        <p:cxnSp>
          <p:nvCxnSpPr>
            <p:cNvPr id="80" name="Straight Connector 79">
              <a:extLst>
                <a:ext uri="{FF2B5EF4-FFF2-40B4-BE49-F238E27FC236}">
                  <a16:creationId xmlns:a16="http://schemas.microsoft.com/office/drawing/2014/main" id="{16218725-5037-9844-B08F-324E716C83E2}"/>
                </a:ext>
              </a:extLst>
            </p:cNvPr>
            <p:cNvCxnSpPr>
              <a:cxnSpLocks/>
            </p:cNvCxnSpPr>
            <p:nvPr/>
          </p:nvCxnSpPr>
          <p:spPr>
            <a:xfrm>
              <a:off x="5732500" y="5431765"/>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1" name="TextBox 80">
              <a:extLst>
                <a:ext uri="{FF2B5EF4-FFF2-40B4-BE49-F238E27FC236}">
                  <a16:creationId xmlns:a16="http://schemas.microsoft.com/office/drawing/2014/main" id="{6A8C7772-B5BA-0447-A85F-DB3BB5688180}"/>
                </a:ext>
              </a:extLst>
            </p:cNvPr>
            <p:cNvSpPr txBox="1"/>
            <p:nvPr/>
          </p:nvSpPr>
          <p:spPr>
            <a:xfrm>
              <a:off x="5628222" y="5333276"/>
              <a:ext cx="78547"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0</a:t>
              </a:r>
            </a:p>
          </p:txBody>
        </p:sp>
        <p:cxnSp>
          <p:nvCxnSpPr>
            <p:cNvPr id="84" name="Straight Connector 83">
              <a:extLst>
                <a:ext uri="{FF2B5EF4-FFF2-40B4-BE49-F238E27FC236}">
                  <a16:creationId xmlns:a16="http://schemas.microsoft.com/office/drawing/2014/main" id="{AE8AFF2B-E13A-504D-B4DF-3F89509886DB}"/>
                </a:ext>
              </a:extLst>
            </p:cNvPr>
            <p:cNvCxnSpPr>
              <a:cxnSpLocks/>
            </p:cNvCxnSpPr>
            <p:nvPr/>
          </p:nvCxnSpPr>
          <p:spPr>
            <a:xfrm>
              <a:off x="5732500" y="4459198"/>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5" name="TextBox 84">
              <a:extLst>
                <a:ext uri="{FF2B5EF4-FFF2-40B4-BE49-F238E27FC236}">
                  <a16:creationId xmlns:a16="http://schemas.microsoft.com/office/drawing/2014/main" id="{F7E8F078-0FF9-B74F-8F78-7520242A2787}"/>
                </a:ext>
              </a:extLst>
            </p:cNvPr>
            <p:cNvSpPr txBox="1"/>
            <p:nvPr/>
          </p:nvSpPr>
          <p:spPr>
            <a:xfrm>
              <a:off x="5471127" y="4368076"/>
              <a:ext cx="235642"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300</a:t>
              </a:r>
            </a:p>
          </p:txBody>
        </p:sp>
        <p:cxnSp>
          <p:nvCxnSpPr>
            <p:cNvPr id="88" name="Straight Connector 87">
              <a:extLst>
                <a:ext uri="{FF2B5EF4-FFF2-40B4-BE49-F238E27FC236}">
                  <a16:creationId xmlns:a16="http://schemas.microsoft.com/office/drawing/2014/main" id="{E4B9D771-6E25-0049-866E-036722470697}"/>
                </a:ext>
              </a:extLst>
            </p:cNvPr>
            <p:cNvCxnSpPr>
              <a:cxnSpLocks/>
            </p:cNvCxnSpPr>
            <p:nvPr/>
          </p:nvCxnSpPr>
          <p:spPr>
            <a:xfrm rot="16200000">
              <a:off x="6504095" y="545932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9" name="TextBox 88">
              <a:extLst>
                <a:ext uri="{FF2B5EF4-FFF2-40B4-BE49-F238E27FC236}">
                  <a16:creationId xmlns:a16="http://schemas.microsoft.com/office/drawing/2014/main" id="{B288629D-F33F-4548-8D0C-AA41FD1200A2}"/>
                </a:ext>
              </a:extLst>
            </p:cNvPr>
            <p:cNvSpPr txBox="1"/>
            <p:nvPr/>
          </p:nvSpPr>
          <p:spPr>
            <a:xfrm rot="16200000">
              <a:off x="4719037" y="4731559"/>
              <a:ext cx="982385" cy="332399"/>
            </a:xfrm>
            <a:prstGeom prst="rect">
              <a:avLst/>
            </a:prstGeom>
            <a:noFill/>
          </p:spPr>
          <p:txBody>
            <a:bodyPr wrap="none" lIns="0" tIns="0" rIns="0" bIns="0" rtlCol="0">
              <a:spAutoFit/>
            </a:bodyPr>
            <a:lstStyle/>
            <a:p>
              <a:pPr algn="ctr">
                <a:lnSpc>
                  <a:spcPct val="90000"/>
                </a:lnSpc>
              </a:pP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Difference from</a:t>
              </a:r>
              <a:b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baseline %</a:t>
              </a:r>
            </a:p>
          </p:txBody>
        </p:sp>
        <p:sp>
          <p:nvSpPr>
            <p:cNvPr id="98" name="TextBox 97">
              <a:extLst>
                <a:ext uri="{FF2B5EF4-FFF2-40B4-BE49-F238E27FC236}">
                  <a16:creationId xmlns:a16="http://schemas.microsoft.com/office/drawing/2014/main" id="{52839DC3-3F7F-7D42-BC80-5E9E633E1453}"/>
                </a:ext>
              </a:extLst>
            </p:cNvPr>
            <p:cNvSpPr txBox="1"/>
            <p:nvPr/>
          </p:nvSpPr>
          <p:spPr>
            <a:xfrm>
              <a:off x="6201737" y="4232121"/>
              <a:ext cx="161904" cy="276999"/>
            </a:xfrm>
            <a:prstGeom prst="rect">
              <a:avLst/>
            </a:prstGeom>
            <a:noFill/>
          </p:spPr>
          <p:txBody>
            <a:bodyPr wrap="none" lIns="0" tIns="0" rIns="0" bIns="0" rtlCol="0">
              <a:spAutoFit/>
            </a:bodyPr>
            <a:lstStyle/>
            <a:p>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PR</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MR</a:t>
              </a:r>
            </a:p>
          </p:txBody>
        </p:sp>
        <p:cxnSp>
          <p:nvCxnSpPr>
            <p:cNvPr id="99" name="Straight Connector 98">
              <a:extLst>
                <a:ext uri="{FF2B5EF4-FFF2-40B4-BE49-F238E27FC236}">
                  <a16:creationId xmlns:a16="http://schemas.microsoft.com/office/drawing/2014/main" id="{6701A703-846A-0947-B025-0A8F974CFF1A}"/>
                </a:ext>
              </a:extLst>
            </p:cNvPr>
            <p:cNvCxnSpPr>
              <a:cxnSpLocks/>
            </p:cNvCxnSpPr>
            <p:nvPr/>
          </p:nvCxnSpPr>
          <p:spPr>
            <a:xfrm>
              <a:off x="5991436" y="4308047"/>
              <a:ext cx="159604"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BCF1AA00-3896-6D44-B99E-C003D480610A}"/>
                </a:ext>
              </a:extLst>
            </p:cNvPr>
            <p:cNvCxnSpPr>
              <a:cxnSpLocks/>
            </p:cNvCxnSpPr>
            <p:nvPr/>
          </p:nvCxnSpPr>
          <p:spPr>
            <a:xfrm>
              <a:off x="5991436" y="4445799"/>
              <a:ext cx="159604" cy="0"/>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sp>
          <p:nvSpPr>
            <p:cNvPr id="101" name="TextBox 100">
              <a:extLst>
                <a:ext uri="{FF2B5EF4-FFF2-40B4-BE49-F238E27FC236}">
                  <a16:creationId xmlns:a16="http://schemas.microsoft.com/office/drawing/2014/main" id="{1676FDA5-C8E2-0749-A52B-D74A829117E5}"/>
                </a:ext>
              </a:extLst>
            </p:cNvPr>
            <p:cNvSpPr txBox="1"/>
            <p:nvPr/>
          </p:nvSpPr>
          <p:spPr>
            <a:xfrm rot="-2700000">
              <a:off x="6110041" y="5635390"/>
              <a:ext cx="549830" cy="224357"/>
            </a:xfrm>
            <a:prstGeom prst="rect">
              <a:avLst/>
            </a:prstGeom>
            <a:noFill/>
          </p:spPr>
          <p:txBody>
            <a:bodyPr wrap="none" lIns="0" tIns="0" rIns="0" bIns="0" rtlCol="0">
              <a:spAutoFit/>
            </a:bodyPr>
            <a:lstStyle/>
            <a:p>
              <a:pPr algn="r">
                <a:lnSpc>
                  <a:spcPct val="80000"/>
                </a:lnSpc>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Follow-up </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after PRRT1</a:t>
              </a:r>
            </a:p>
          </p:txBody>
        </p:sp>
        <p:sp>
          <p:nvSpPr>
            <p:cNvPr id="102" name="TextBox 101">
              <a:extLst>
                <a:ext uri="{FF2B5EF4-FFF2-40B4-BE49-F238E27FC236}">
                  <a16:creationId xmlns:a16="http://schemas.microsoft.com/office/drawing/2014/main" id="{A2FC6566-DA54-FC4C-879C-5A7924F5B524}"/>
                </a:ext>
              </a:extLst>
            </p:cNvPr>
            <p:cNvSpPr txBox="1"/>
            <p:nvPr/>
          </p:nvSpPr>
          <p:spPr>
            <a:xfrm rot="-2700000">
              <a:off x="6538666" y="5635391"/>
              <a:ext cx="549830" cy="224357"/>
            </a:xfrm>
            <a:prstGeom prst="rect">
              <a:avLst/>
            </a:prstGeom>
            <a:noFill/>
          </p:spPr>
          <p:txBody>
            <a:bodyPr wrap="none" lIns="0" tIns="0" rIns="0" bIns="0" rtlCol="0">
              <a:spAutoFit/>
            </a:bodyPr>
            <a:lstStyle/>
            <a:p>
              <a:pPr algn="r">
                <a:lnSpc>
                  <a:spcPct val="80000"/>
                </a:lnSpc>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Follow-up </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after PRRT2</a:t>
              </a:r>
            </a:p>
          </p:txBody>
        </p:sp>
        <p:sp>
          <p:nvSpPr>
            <p:cNvPr id="103" name="TextBox 102">
              <a:extLst>
                <a:ext uri="{FF2B5EF4-FFF2-40B4-BE49-F238E27FC236}">
                  <a16:creationId xmlns:a16="http://schemas.microsoft.com/office/drawing/2014/main" id="{CDCAD1C5-AD4A-F749-A747-1E7D92AB5EB0}"/>
                </a:ext>
              </a:extLst>
            </p:cNvPr>
            <p:cNvSpPr txBox="1"/>
            <p:nvPr/>
          </p:nvSpPr>
          <p:spPr>
            <a:xfrm rot="-2700000">
              <a:off x="7081592" y="5635392"/>
              <a:ext cx="549830" cy="224357"/>
            </a:xfrm>
            <a:prstGeom prst="rect">
              <a:avLst/>
            </a:prstGeom>
            <a:noFill/>
          </p:spPr>
          <p:txBody>
            <a:bodyPr wrap="none" lIns="0" tIns="0" rIns="0" bIns="0" rtlCol="0">
              <a:spAutoFit/>
            </a:bodyPr>
            <a:lstStyle/>
            <a:p>
              <a:pPr algn="r">
                <a:lnSpc>
                  <a:spcPct val="80000"/>
                </a:lnSpc>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Follow-up </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after PRRT3</a:t>
              </a:r>
            </a:p>
          </p:txBody>
        </p:sp>
        <p:sp>
          <p:nvSpPr>
            <p:cNvPr id="104" name="TextBox 103">
              <a:extLst>
                <a:ext uri="{FF2B5EF4-FFF2-40B4-BE49-F238E27FC236}">
                  <a16:creationId xmlns:a16="http://schemas.microsoft.com/office/drawing/2014/main" id="{4D257373-083B-8C47-80D3-73FD51534225}"/>
                </a:ext>
              </a:extLst>
            </p:cNvPr>
            <p:cNvSpPr txBox="1"/>
            <p:nvPr/>
          </p:nvSpPr>
          <p:spPr>
            <a:xfrm rot="-2700000">
              <a:off x="7573718" y="5635393"/>
              <a:ext cx="549830" cy="224357"/>
            </a:xfrm>
            <a:prstGeom prst="rect">
              <a:avLst/>
            </a:prstGeom>
            <a:noFill/>
          </p:spPr>
          <p:txBody>
            <a:bodyPr wrap="none" lIns="0" tIns="0" rIns="0" bIns="0" rtlCol="0">
              <a:spAutoFit/>
            </a:bodyPr>
            <a:lstStyle/>
            <a:p>
              <a:pPr algn="r">
                <a:lnSpc>
                  <a:spcPct val="80000"/>
                </a:lnSpc>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Follow-up </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after PRRT4</a:t>
              </a:r>
            </a:p>
          </p:txBody>
        </p:sp>
        <p:sp>
          <p:nvSpPr>
            <p:cNvPr id="105" name="TextBox 104">
              <a:extLst>
                <a:ext uri="{FF2B5EF4-FFF2-40B4-BE49-F238E27FC236}">
                  <a16:creationId xmlns:a16="http://schemas.microsoft.com/office/drawing/2014/main" id="{4E365F79-FBC8-0740-B642-75FD27BA2F32}"/>
                </a:ext>
              </a:extLst>
            </p:cNvPr>
            <p:cNvSpPr txBox="1"/>
            <p:nvPr/>
          </p:nvSpPr>
          <p:spPr>
            <a:xfrm rot="-2700000">
              <a:off x="8173246" y="5635393"/>
              <a:ext cx="450444" cy="224357"/>
            </a:xfrm>
            <a:prstGeom prst="rect">
              <a:avLst/>
            </a:prstGeom>
            <a:noFill/>
          </p:spPr>
          <p:txBody>
            <a:bodyPr wrap="none" lIns="0" tIns="0" rIns="0" bIns="0" rtlCol="0">
              <a:spAutoFit/>
            </a:bodyPr>
            <a:lstStyle/>
            <a:p>
              <a:pPr algn="r">
                <a:lnSpc>
                  <a:spcPct val="80000"/>
                </a:lnSpc>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12 weeks</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follow-up</a:t>
              </a:r>
            </a:p>
          </p:txBody>
        </p:sp>
        <p:sp>
          <p:nvSpPr>
            <p:cNvPr id="9" name="Oval 8">
              <a:extLst>
                <a:ext uri="{FF2B5EF4-FFF2-40B4-BE49-F238E27FC236}">
                  <a16:creationId xmlns:a16="http://schemas.microsoft.com/office/drawing/2014/main" id="{75FAF9D0-CED2-9C4A-99B4-5A83AE66606D}"/>
                </a:ext>
              </a:extLst>
            </p:cNvPr>
            <p:cNvSpPr/>
            <p:nvPr/>
          </p:nvSpPr>
          <p:spPr>
            <a:xfrm>
              <a:off x="8484956" y="4393596"/>
              <a:ext cx="80791" cy="8079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6" name="Oval 105">
              <a:extLst>
                <a:ext uri="{FF2B5EF4-FFF2-40B4-BE49-F238E27FC236}">
                  <a16:creationId xmlns:a16="http://schemas.microsoft.com/office/drawing/2014/main" id="{AA6B953D-B1BD-474C-9745-1D46E6CA07BA}"/>
                </a:ext>
              </a:extLst>
            </p:cNvPr>
            <p:cNvSpPr/>
            <p:nvPr/>
          </p:nvSpPr>
          <p:spPr>
            <a:xfrm>
              <a:off x="7980131" y="4968271"/>
              <a:ext cx="80791" cy="8079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7B7CF0F9-3A0F-CF42-AA3D-AF06DCA92B67}"/>
                </a:ext>
              </a:extLst>
            </p:cNvPr>
            <p:cNvSpPr/>
            <p:nvPr/>
          </p:nvSpPr>
          <p:spPr>
            <a:xfrm>
              <a:off x="7481656" y="4984146"/>
              <a:ext cx="80791" cy="8079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8" name="Oval 107">
              <a:extLst>
                <a:ext uri="{FF2B5EF4-FFF2-40B4-BE49-F238E27FC236}">
                  <a16:creationId xmlns:a16="http://schemas.microsoft.com/office/drawing/2014/main" id="{76D3551C-A3F5-854D-A918-02F91607A14D}"/>
                </a:ext>
              </a:extLst>
            </p:cNvPr>
            <p:cNvSpPr/>
            <p:nvPr/>
          </p:nvSpPr>
          <p:spPr>
            <a:xfrm>
              <a:off x="6989531" y="4942871"/>
              <a:ext cx="80791" cy="8079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A93AD83C-55F1-9041-BC6B-93DAD738D548}"/>
                </a:ext>
              </a:extLst>
            </p:cNvPr>
            <p:cNvSpPr/>
            <p:nvPr/>
          </p:nvSpPr>
          <p:spPr>
            <a:xfrm>
              <a:off x="6491056" y="4860321"/>
              <a:ext cx="80791" cy="8079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Freeform 9">
              <a:extLst>
                <a:ext uri="{FF2B5EF4-FFF2-40B4-BE49-F238E27FC236}">
                  <a16:creationId xmlns:a16="http://schemas.microsoft.com/office/drawing/2014/main" id="{E9938B23-3194-BD40-BD9A-C269952792E5}"/>
                </a:ext>
              </a:extLst>
            </p:cNvPr>
            <p:cNvSpPr/>
            <p:nvPr/>
          </p:nvSpPr>
          <p:spPr>
            <a:xfrm>
              <a:off x="6032097" y="4427554"/>
              <a:ext cx="2495550" cy="682625"/>
            </a:xfrm>
            <a:custGeom>
              <a:avLst/>
              <a:gdLst>
                <a:gd name="connsiteX0" fmla="*/ 0 w 2495550"/>
                <a:gd name="connsiteY0" fmla="*/ 682625 h 682625"/>
                <a:gd name="connsiteX1" fmla="*/ 498475 w 2495550"/>
                <a:gd name="connsiteY1" fmla="*/ 473075 h 682625"/>
                <a:gd name="connsiteX2" fmla="*/ 993775 w 2495550"/>
                <a:gd name="connsiteY2" fmla="*/ 555625 h 682625"/>
                <a:gd name="connsiteX3" fmla="*/ 1482725 w 2495550"/>
                <a:gd name="connsiteY3" fmla="*/ 600075 h 682625"/>
                <a:gd name="connsiteX4" fmla="*/ 1984375 w 2495550"/>
                <a:gd name="connsiteY4" fmla="*/ 581025 h 682625"/>
                <a:gd name="connsiteX5" fmla="*/ 2495550 w 2495550"/>
                <a:gd name="connsiteY5" fmla="*/ 0 h 68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5550" h="682625">
                  <a:moveTo>
                    <a:pt x="0" y="682625"/>
                  </a:moveTo>
                  <a:lnTo>
                    <a:pt x="498475" y="473075"/>
                  </a:lnTo>
                  <a:lnTo>
                    <a:pt x="993775" y="555625"/>
                  </a:lnTo>
                  <a:lnTo>
                    <a:pt x="1482725" y="600075"/>
                  </a:lnTo>
                  <a:lnTo>
                    <a:pt x="1984375" y="581025"/>
                  </a:lnTo>
                  <a:lnTo>
                    <a:pt x="2495550" y="0"/>
                  </a:lnTo>
                </a:path>
              </a:pathLst>
            </a:cu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1" name="Oval 110">
              <a:extLst>
                <a:ext uri="{FF2B5EF4-FFF2-40B4-BE49-F238E27FC236}">
                  <a16:creationId xmlns:a16="http://schemas.microsoft.com/office/drawing/2014/main" id="{7C5BB622-4424-6545-AFBA-377537BE05ED}"/>
                </a:ext>
              </a:extLst>
            </p:cNvPr>
            <p:cNvSpPr/>
            <p:nvPr/>
          </p:nvSpPr>
          <p:spPr>
            <a:xfrm>
              <a:off x="8484956" y="5136546"/>
              <a:ext cx="80791" cy="80791"/>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2" name="Oval 111">
              <a:extLst>
                <a:ext uri="{FF2B5EF4-FFF2-40B4-BE49-F238E27FC236}">
                  <a16:creationId xmlns:a16="http://schemas.microsoft.com/office/drawing/2014/main" id="{AA398D79-4F98-C147-A2EE-833FEEAFED3A}"/>
                </a:ext>
              </a:extLst>
            </p:cNvPr>
            <p:cNvSpPr/>
            <p:nvPr/>
          </p:nvSpPr>
          <p:spPr>
            <a:xfrm>
              <a:off x="7980131" y="5041296"/>
              <a:ext cx="80791" cy="80791"/>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DF23E1EC-BC5E-A94F-832C-60AC7BD83713}"/>
                </a:ext>
              </a:extLst>
            </p:cNvPr>
            <p:cNvSpPr/>
            <p:nvPr/>
          </p:nvSpPr>
          <p:spPr>
            <a:xfrm>
              <a:off x="7481656" y="4946046"/>
              <a:ext cx="80791" cy="80791"/>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4" name="Oval 113">
              <a:extLst>
                <a:ext uri="{FF2B5EF4-FFF2-40B4-BE49-F238E27FC236}">
                  <a16:creationId xmlns:a16="http://schemas.microsoft.com/office/drawing/2014/main" id="{31B5A4AC-6751-B641-BAB1-4A4D0028DD55}"/>
                </a:ext>
              </a:extLst>
            </p:cNvPr>
            <p:cNvSpPr/>
            <p:nvPr/>
          </p:nvSpPr>
          <p:spPr>
            <a:xfrm>
              <a:off x="6989531" y="5003196"/>
              <a:ext cx="80791" cy="80791"/>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7" name="Oval 116">
              <a:extLst>
                <a:ext uri="{FF2B5EF4-FFF2-40B4-BE49-F238E27FC236}">
                  <a16:creationId xmlns:a16="http://schemas.microsoft.com/office/drawing/2014/main" id="{C780052B-8BDE-BF4F-AD1F-D32033C56EEA}"/>
                </a:ext>
              </a:extLst>
            </p:cNvPr>
            <p:cNvSpPr/>
            <p:nvPr/>
          </p:nvSpPr>
          <p:spPr>
            <a:xfrm>
              <a:off x="6030843" y="4267652"/>
              <a:ext cx="80791" cy="80791"/>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8BA1036-C86C-5B4D-ADC4-DFBA755FF295}"/>
                </a:ext>
              </a:extLst>
            </p:cNvPr>
            <p:cNvSpPr/>
            <p:nvPr/>
          </p:nvSpPr>
          <p:spPr>
            <a:xfrm>
              <a:off x="6993675" y="4754033"/>
              <a:ext cx="77566" cy="5452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4C1606F1-0560-5543-A776-DB922B8A67E1}"/>
                </a:ext>
              </a:extLst>
            </p:cNvPr>
            <p:cNvSpPr/>
            <p:nvPr/>
          </p:nvSpPr>
          <p:spPr>
            <a:xfrm>
              <a:off x="6032455" y="4418539"/>
              <a:ext cx="77566" cy="5452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9" name="TextBox 118">
              <a:extLst>
                <a:ext uri="{FF2B5EF4-FFF2-40B4-BE49-F238E27FC236}">
                  <a16:creationId xmlns:a16="http://schemas.microsoft.com/office/drawing/2014/main" id="{AF2CD33C-ABD2-A248-81E8-340AF447CFBF}"/>
                </a:ext>
              </a:extLst>
            </p:cNvPr>
            <p:cNvSpPr txBox="1"/>
            <p:nvPr/>
          </p:nvSpPr>
          <p:spPr>
            <a:xfrm>
              <a:off x="6674812" y="4232121"/>
              <a:ext cx="129844" cy="276999"/>
            </a:xfrm>
            <a:prstGeom prst="rect">
              <a:avLst/>
            </a:prstGeom>
            <a:noFill/>
          </p:spPr>
          <p:txBody>
            <a:bodyPr wrap="none" lIns="0" tIns="0" rIns="0" bIns="0" rtlCol="0">
              <a:spAutoFit/>
            </a:bodyPr>
            <a:lstStyle/>
            <a:p>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SD</a:t>
              </a:r>
              <a:b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b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PD</a:t>
              </a:r>
            </a:p>
          </p:txBody>
        </p:sp>
        <p:cxnSp>
          <p:nvCxnSpPr>
            <p:cNvPr id="120" name="Straight Connector 119">
              <a:extLst>
                <a:ext uri="{FF2B5EF4-FFF2-40B4-BE49-F238E27FC236}">
                  <a16:creationId xmlns:a16="http://schemas.microsoft.com/office/drawing/2014/main" id="{B66B615B-4C67-7A43-BE9A-0C17969553F1}"/>
                </a:ext>
              </a:extLst>
            </p:cNvPr>
            <p:cNvCxnSpPr>
              <a:cxnSpLocks/>
            </p:cNvCxnSpPr>
            <p:nvPr/>
          </p:nvCxnSpPr>
          <p:spPr>
            <a:xfrm>
              <a:off x="6464511" y="4308047"/>
              <a:ext cx="159604" cy="0"/>
            </a:xfrm>
            <a:prstGeom prst="line">
              <a:avLst/>
            </a:prstGeom>
            <a:ln w="19050">
              <a:solidFill>
                <a:srgbClr val="00B05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62DFD959-77C4-0647-A639-749EC3FE25D5}"/>
                </a:ext>
              </a:extLst>
            </p:cNvPr>
            <p:cNvCxnSpPr>
              <a:cxnSpLocks/>
            </p:cNvCxnSpPr>
            <p:nvPr/>
          </p:nvCxnSpPr>
          <p:spPr>
            <a:xfrm>
              <a:off x="6464511" y="4445799"/>
              <a:ext cx="159604" cy="0"/>
            </a:xfrm>
            <a:prstGeom prst="line">
              <a:avLst/>
            </a:prstGeom>
            <a:ln w="19050">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24" name="Oval 123">
              <a:extLst>
                <a:ext uri="{FF2B5EF4-FFF2-40B4-BE49-F238E27FC236}">
                  <a16:creationId xmlns:a16="http://schemas.microsoft.com/office/drawing/2014/main" id="{8BCFE1C0-9E56-744C-B389-D8E5C923002E}"/>
                </a:ext>
              </a:extLst>
            </p:cNvPr>
            <p:cNvSpPr/>
            <p:nvPr/>
          </p:nvSpPr>
          <p:spPr>
            <a:xfrm>
              <a:off x="6503918" y="4401002"/>
              <a:ext cx="80791" cy="8079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5" name="Rectangle 124">
              <a:extLst>
                <a:ext uri="{FF2B5EF4-FFF2-40B4-BE49-F238E27FC236}">
                  <a16:creationId xmlns:a16="http://schemas.microsoft.com/office/drawing/2014/main" id="{5CE2D87E-B814-B54C-AAD2-E19CD8FA9ECD}"/>
                </a:ext>
              </a:extLst>
            </p:cNvPr>
            <p:cNvSpPr/>
            <p:nvPr/>
          </p:nvSpPr>
          <p:spPr>
            <a:xfrm>
              <a:off x="6498375" y="4776258"/>
              <a:ext cx="77566" cy="5452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6" name="Rectangle 125">
              <a:extLst>
                <a:ext uri="{FF2B5EF4-FFF2-40B4-BE49-F238E27FC236}">
                  <a16:creationId xmlns:a16="http://schemas.microsoft.com/office/drawing/2014/main" id="{2D880F6C-B528-954E-9ABA-CAA27CE42A8D}"/>
                </a:ext>
              </a:extLst>
            </p:cNvPr>
            <p:cNvSpPr/>
            <p:nvPr/>
          </p:nvSpPr>
          <p:spPr>
            <a:xfrm>
              <a:off x="7485800" y="4804833"/>
              <a:ext cx="77566" cy="5452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7" name="Rectangle 126">
              <a:extLst>
                <a:ext uri="{FF2B5EF4-FFF2-40B4-BE49-F238E27FC236}">
                  <a16:creationId xmlns:a16="http://schemas.microsoft.com/office/drawing/2014/main" id="{0A1E1168-48FB-864A-A91B-C5C476CD3F5F}"/>
                </a:ext>
              </a:extLst>
            </p:cNvPr>
            <p:cNvSpPr/>
            <p:nvPr/>
          </p:nvSpPr>
          <p:spPr>
            <a:xfrm>
              <a:off x="8482750" y="4966758"/>
              <a:ext cx="77566" cy="5452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8" name="Rectangle 127">
              <a:extLst>
                <a:ext uri="{FF2B5EF4-FFF2-40B4-BE49-F238E27FC236}">
                  <a16:creationId xmlns:a16="http://schemas.microsoft.com/office/drawing/2014/main" id="{A25CE20E-0717-0B4A-A73F-1DAEF878F45E}"/>
                </a:ext>
              </a:extLst>
            </p:cNvPr>
            <p:cNvSpPr/>
            <p:nvPr/>
          </p:nvSpPr>
          <p:spPr>
            <a:xfrm>
              <a:off x="7984275" y="4928658"/>
              <a:ext cx="77566" cy="5452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282199F3-7C78-7945-9E10-B28AF94E34DA}"/>
                </a:ext>
              </a:extLst>
            </p:cNvPr>
            <p:cNvSpPr/>
            <p:nvPr/>
          </p:nvSpPr>
          <p:spPr>
            <a:xfrm>
              <a:off x="6025747" y="4776804"/>
              <a:ext cx="2486025" cy="339725"/>
            </a:xfrm>
            <a:custGeom>
              <a:avLst/>
              <a:gdLst>
                <a:gd name="connsiteX0" fmla="*/ 2486025 w 2486025"/>
                <a:gd name="connsiteY0" fmla="*/ 212725 h 339725"/>
                <a:gd name="connsiteX1" fmla="*/ 1997075 w 2486025"/>
                <a:gd name="connsiteY1" fmla="*/ 180975 h 339725"/>
                <a:gd name="connsiteX2" fmla="*/ 1495425 w 2486025"/>
                <a:gd name="connsiteY2" fmla="*/ 57150 h 339725"/>
                <a:gd name="connsiteX3" fmla="*/ 1003300 w 2486025"/>
                <a:gd name="connsiteY3" fmla="*/ 0 h 339725"/>
                <a:gd name="connsiteX4" fmla="*/ 508000 w 2486025"/>
                <a:gd name="connsiteY4" fmla="*/ 22225 h 339725"/>
                <a:gd name="connsiteX5" fmla="*/ 0 w 2486025"/>
                <a:gd name="connsiteY5" fmla="*/ 339725 h 339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6025" h="339725">
                  <a:moveTo>
                    <a:pt x="2486025" y="212725"/>
                  </a:moveTo>
                  <a:lnTo>
                    <a:pt x="1997075" y="180975"/>
                  </a:lnTo>
                  <a:lnTo>
                    <a:pt x="1495425" y="57150"/>
                  </a:lnTo>
                  <a:lnTo>
                    <a:pt x="1003300" y="0"/>
                  </a:lnTo>
                  <a:lnTo>
                    <a:pt x="508000" y="22225"/>
                  </a:lnTo>
                  <a:lnTo>
                    <a:pt x="0" y="339725"/>
                  </a:lnTo>
                </a:path>
              </a:pathLst>
            </a:custGeom>
            <a:noFill/>
            <a:ln w="19050">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9" name="Freeform 128">
              <a:extLst>
                <a:ext uri="{FF2B5EF4-FFF2-40B4-BE49-F238E27FC236}">
                  <a16:creationId xmlns:a16="http://schemas.microsoft.com/office/drawing/2014/main" id="{6C3E4B61-BA5A-2B4E-89C6-CB969CA2F879}"/>
                </a:ext>
              </a:extLst>
            </p:cNvPr>
            <p:cNvSpPr/>
            <p:nvPr/>
          </p:nvSpPr>
          <p:spPr>
            <a:xfrm>
              <a:off x="6032097" y="4894279"/>
              <a:ext cx="2489200" cy="276225"/>
            </a:xfrm>
            <a:custGeom>
              <a:avLst/>
              <a:gdLst>
                <a:gd name="connsiteX0" fmla="*/ 2489200 w 2489200"/>
                <a:gd name="connsiteY0" fmla="*/ 276225 h 276225"/>
                <a:gd name="connsiteX1" fmla="*/ 1987550 w 2489200"/>
                <a:gd name="connsiteY1" fmla="*/ 193675 h 276225"/>
                <a:gd name="connsiteX2" fmla="*/ 1489075 w 2489200"/>
                <a:gd name="connsiteY2" fmla="*/ 88900 h 276225"/>
                <a:gd name="connsiteX3" fmla="*/ 1000125 w 2489200"/>
                <a:gd name="connsiteY3" fmla="*/ 152400 h 276225"/>
                <a:gd name="connsiteX4" fmla="*/ 504825 w 2489200"/>
                <a:gd name="connsiteY4" fmla="*/ 0 h 276225"/>
                <a:gd name="connsiteX5" fmla="*/ 0 w 2489200"/>
                <a:gd name="connsiteY5" fmla="*/ 222250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89200" h="276225">
                  <a:moveTo>
                    <a:pt x="2489200" y="276225"/>
                  </a:moveTo>
                  <a:lnTo>
                    <a:pt x="1987550" y="193675"/>
                  </a:lnTo>
                  <a:lnTo>
                    <a:pt x="1489075" y="88900"/>
                  </a:lnTo>
                  <a:lnTo>
                    <a:pt x="1000125" y="152400"/>
                  </a:lnTo>
                  <a:lnTo>
                    <a:pt x="504825" y="0"/>
                  </a:lnTo>
                  <a:lnTo>
                    <a:pt x="0" y="222250"/>
                  </a:lnTo>
                </a:path>
              </a:pathLst>
            </a:cu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0" name="Triangle 129">
              <a:extLst>
                <a:ext uri="{FF2B5EF4-FFF2-40B4-BE49-F238E27FC236}">
                  <a16:creationId xmlns:a16="http://schemas.microsoft.com/office/drawing/2014/main" id="{50709F7D-8C4D-5F44-A95C-E4F2374EB8E3}"/>
                </a:ext>
              </a:extLst>
            </p:cNvPr>
            <p:cNvSpPr/>
            <p:nvPr/>
          </p:nvSpPr>
          <p:spPr>
            <a:xfrm>
              <a:off x="7481284" y="4860597"/>
              <a:ext cx="90688" cy="65432"/>
            </a:xfrm>
            <a:prstGeom prst="triangle">
              <a:avLst/>
            </a:prstGeom>
            <a:solidFill>
              <a:srgbClr val="00B050"/>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2" name="Triangle 131">
              <a:extLst>
                <a:ext uri="{FF2B5EF4-FFF2-40B4-BE49-F238E27FC236}">
                  <a16:creationId xmlns:a16="http://schemas.microsoft.com/office/drawing/2014/main" id="{AFC5D93F-51F7-754C-A4EA-A7B51F5C0015}"/>
                </a:ext>
              </a:extLst>
            </p:cNvPr>
            <p:cNvSpPr/>
            <p:nvPr/>
          </p:nvSpPr>
          <p:spPr>
            <a:xfrm>
              <a:off x="6500209" y="4274278"/>
              <a:ext cx="90688" cy="65432"/>
            </a:xfrm>
            <a:prstGeom prst="triangle">
              <a:avLst/>
            </a:prstGeom>
            <a:solidFill>
              <a:srgbClr val="00B050"/>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3" name="Triangle 132">
              <a:extLst>
                <a:ext uri="{FF2B5EF4-FFF2-40B4-BE49-F238E27FC236}">
                  <a16:creationId xmlns:a16="http://schemas.microsoft.com/office/drawing/2014/main" id="{DA5D26C4-6DAF-2644-AE6E-C762B9388C62}"/>
                </a:ext>
              </a:extLst>
            </p:cNvPr>
            <p:cNvSpPr/>
            <p:nvPr/>
          </p:nvSpPr>
          <p:spPr>
            <a:xfrm>
              <a:off x="8478234" y="4914572"/>
              <a:ext cx="90688" cy="65432"/>
            </a:xfrm>
            <a:prstGeom prst="triangle">
              <a:avLst/>
            </a:prstGeom>
            <a:solidFill>
              <a:srgbClr val="00B050"/>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4" name="Triangle 133">
              <a:extLst>
                <a:ext uri="{FF2B5EF4-FFF2-40B4-BE49-F238E27FC236}">
                  <a16:creationId xmlns:a16="http://schemas.microsoft.com/office/drawing/2014/main" id="{92A9F257-5B1A-EA4C-B504-1AD22669A1BC}"/>
                </a:ext>
              </a:extLst>
            </p:cNvPr>
            <p:cNvSpPr/>
            <p:nvPr/>
          </p:nvSpPr>
          <p:spPr>
            <a:xfrm>
              <a:off x="6982809" y="4863772"/>
              <a:ext cx="90688" cy="65432"/>
            </a:xfrm>
            <a:prstGeom prst="triangle">
              <a:avLst/>
            </a:prstGeom>
            <a:solidFill>
              <a:srgbClr val="00B050"/>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5" name="Triangle 134">
              <a:extLst>
                <a:ext uri="{FF2B5EF4-FFF2-40B4-BE49-F238E27FC236}">
                  <a16:creationId xmlns:a16="http://schemas.microsoft.com/office/drawing/2014/main" id="{ED014B73-0842-0F46-B8FF-278E44B313C5}"/>
                </a:ext>
              </a:extLst>
            </p:cNvPr>
            <p:cNvSpPr/>
            <p:nvPr/>
          </p:nvSpPr>
          <p:spPr>
            <a:xfrm>
              <a:off x="6487509" y="4812972"/>
              <a:ext cx="90688" cy="65432"/>
            </a:xfrm>
            <a:prstGeom prst="triangle">
              <a:avLst/>
            </a:prstGeom>
            <a:solidFill>
              <a:srgbClr val="00B050"/>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6" name="Freeform 135">
              <a:extLst>
                <a:ext uri="{FF2B5EF4-FFF2-40B4-BE49-F238E27FC236}">
                  <a16:creationId xmlns:a16="http://schemas.microsoft.com/office/drawing/2014/main" id="{1EE6ABEB-5B9B-5446-8F22-EDE80D61BD90}"/>
                </a:ext>
              </a:extLst>
            </p:cNvPr>
            <p:cNvSpPr/>
            <p:nvPr/>
          </p:nvSpPr>
          <p:spPr>
            <a:xfrm>
              <a:off x="6028922" y="4840304"/>
              <a:ext cx="2492375" cy="266700"/>
            </a:xfrm>
            <a:custGeom>
              <a:avLst/>
              <a:gdLst>
                <a:gd name="connsiteX0" fmla="*/ 2492375 w 2492375"/>
                <a:gd name="connsiteY0" fmla="*/ 104775 h 266700"/>
                <a:gd name="connsiteX1" fmla="*/ 1987550 w 2492375"/>
                <a:gd name="connsiteY1" fmla="*/ 114300 h 266700"/>
                <a:gd name="connsiteX2" fmla="*/ 1495425 w 2492375"/>
                <a:gd name="connsiteY2" fmla="*/ 60325 h 266700"/>
                <a:gd name="connsiteX3" fmla="*/ 996950 w 2492375"/>
                <a:gd name="connsiteY3" fmla="*/ 63500 h 266700"/>
                <a:gd name="connsiteX4" fmla="*/ 501650 w 2492375"/>
                <a:gd name="connsiteY4" fmla="*/ 0 h 266700"/>
                <a:gd name="connsiteX5" fmla="*/ 0 w 2492375"/>
                <a:gd name="connsiteY5" fmla="*/ 266700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2375" h="266700">
                  <a:moveTo>
                    <a:pt x="2492375" y="104775"/>
                  </a:moveTo>
                  <a:lnTo>
                    <a:pt x="1987550" y="114300"/>
                  </a:lnTo>
                  <a:lnTo>
                    <a:pt x="1495425" y="60325"/>
                  </a:lnTo>
                  <a:lnTo>
                    <a:pt x="996950" y="63500"/>
                  </a:lnTo>
                  <a:lnTo>
                    <a:pt x="501650" y="0"/>
                  </a:lnTo>
                  <a:lnTo>
                    <a:pt x="0" y="266700"/>
                  </a:lnTo>
                </a:path>
              </a:pathLst>
            </a:custGeom>
            <a:noFill/>
            <a:ln w="19050">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0" name="Oval 109">
              <a:extLst>
                <a:ext uri="{FF2B5EF4-FFF2-40B4-BE49-F238E27FC236}">
                  <a16:creationId xmlns:a16="http://schemas.microsoft.com/office/drawing/2014/main" id="{2E075118-F58B-5948-9896-872C2236DA6F}"/>
                </a:ext>
              </a:extLst>
            </p:cNvPr>
            <p:cNvSpPr/>
            <p:nvPr/>
          </p:nvSpPr>
          <p:spPr>
            <a:xfrm>
              <a:off x="5992581" y="5069871"/>
              <a:ext cx="80791" cy="8079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6" name="Oval 115">
              <a:extLst>
                <a:ext uri="{FF2B5EF4-FFF2-40B4-BE49-F238E27FC236}">
                  <a16:creationId xmlns:a16="http://schemas.microsoft.com/office/drawing/2014/main" id="{D0D4F56A-0AD9-714C-8AC7-5989F1D3DCDF}"/>
                </a:ext>
              </a:extLst>
            </p:cNvPr>
            <p:cNvSpPr/>
            <p:nvPr/>
          </p:nvSpPr>
          <p:spPr>
            <a:xfrm>
              <a:off x="6491056" y="4850796"/>
              <a:ext cx="80791" cy="80791"/>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7" name="Triangle 136">
              <a:extLst>
                <a:ext uri="{FF2B5EF4-FFF2-40B4-BE49-F238E27FC236}">
                  <a16:creationId xmlns:a16="http://schemas.microsoft.com/office/drawing/2014/main" id="{C548D1F3-A5D7-7341-B239-CDA257C421BD}"/>
                </a:ext>
              </a:extLst>
            </p:cNvPr>
            <p:cNvSpPr/>
            <p:nvPr/>
          </p:nvSpPr>
          <p:spPr>
            <a:xfrm>
              <a:off x="7979759" y="4914572"/>
              <a:ext cx="90688" cy="65432"/>
            </a:xfrm>
            <a:prstGeom prst="triangle">
              <a:avLst/>
            </a:prstGeom>
            <a:solidFill>
              <a:srgbClr val="00B050"/>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cxnSp>
          <p:nvCxnSpPr>
            <p:cNvPr id="139" name="Straight Connector 138">
              <a:extLst>
                <a:ext uri="{FF2B5EF4-FFF2-40B4-BE49-F238E27FC236}">
                  <a16:creationId xmlns:a16="http://schemas.microsoft.com/office/drawing/2014/main" id="{81376B0A-4999-6D47-B555-208F71182D88}"/>
                </a:ext>
              </a:extLst>
            </p:cNvPr>
            <p:cNvCxnSpPr>
              <a:cxnSpLocks/>
            </p:cNvCxnSpPr>
            <p:nvPr/>
          </p:nvCxnSpPr>
          <p:spPr>
            <a:xfrm rot="16200000">
              <a:off x="6996220" y="545932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A1ED68E4-3C7A-B34C-B3B0-FBD95EB4FC44}"/>
                </a:ext>
              </a:extLst>
            </p:cNvPr>
            <p:cNvCxnSpPr>
              <a:cxnSpLocks/>
            </p:cNvCxnSpPr>
            <p:nvPr/>
          </p:nvCxnSpPr>
          <p:spPr>
            <a:xfrm rot="16200000">
              <a:off x="7485170" y="545932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B6D64B8E-4541-1C44-B6E0-1850DE44EA6A}"/>
                </a:ext>
              </a:extLst>
            </p:cNvPr>
            <p:cNvCxnSpPr>
              <a:cxnSpLocks/>
            </p:cNvCxnSpPr>
            <p:nvPr/>
          </p:nvCxnSpPr>
          <p:spPr>
            <a:xfrm rot="16200000">
              <a:off x="7989995" y="545932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FBBF4C3B-DF6A-6F43-A2CD-ABD94EC25AFF}"/>
                </a:ext>
              </a:extLst>
            </p:cNvPr>
            <p:cNvCxnSpPr>
              <a:cxnSpLocks/>
            </p:cNvCxnSpPr>
            <p:nvPr/>
          </p:nvCxnSpPr>
          <p:spPr>
            <a:xfrm rot="16200000">
              <a:off x="6024670" y="545932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a:extLst>
                <a:ext uri="{FF2B5EF4-FFF2-40B4-BE49-F238E27FC236}">
                  <a16:creationId xmlns:a16="http://schemas.microsoft.com/office/drawing/2014/main" id="{BC03D960-8F67-8143-A150-6FA82620451A}"/>
                </a:ext>
              </a:extLst>
            </p:cNvPr>
            <p:cNvCxnSpPr>
              <a:cxnSpLocks/>
            </p:cNvCxnSpPr>
            <p:nvPr/>
          </p:nvCxnSpPr>
          <p:spPr>
            <a:xfrm rot="16200000">
              <a:off x="8504345" y="5459323"/>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7552836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Road Map to New response in </a:t>
            </a:r>
            <a:r>
              <a:rPr lang="en-GB" dirty="0"/>
              <a:t>Peptide Receptor Radionuclide Therapy</a:t>
            </a:r>
          </a:p>
        </p:txBody>
      </p:sp>
      <p:sp>
        <p:nvSpPr>
          <p:cNvPr id="4" name="Slide Number Placeholder 3">
            <a:extLst>
              <a:ext uri="{FF2B5EF4-FFF2-40B4-BE49-F238E27FC236}">
                <a16:creationId xmlns:a16="http://schemas.microsoft.com/office/drawing/2014/main" id="{21B5FC43-A514-3747-B031-0528F5C278E9}"/>
              </a:ext>
            </a:extLst>
          </p:cNvPr>
          <p:cNvSpPr>
            <a:spLocks noGrp="1"/>
          </p:cNvSpPr>
          <p:nvPr>
            <p:ph type="sldNum" sz="quarter" idx="4"/>
          </p:nvPr>
        </p:nvSpPr>
        <p:spPr/>
        <p:txBody>
          <a:bodyPr/>
          <a:lstStyle/>
          <a:p>
            <a:pPr lvl="0"/>
            <a:fld id="{FCE43C0F-8A7B-3A4B-9DB5-B3472E36E833}" type="slidenum">
              <a:rPr lang="en-GB" noProof="0" smtClean="0"/>
              <a:pPr lvl="0"/>
              <a:t>17</a:t>
            </a:fld>
            <a:endParaRPr lang="en-GB" noProof="0" dirty="0"/>
          </a:p>
        </p:txBody>
      </p:sp>
      <p:sp>
        <p:nvSpPr>
          <p:cNvPr id="25" name="Content Placeholder 24">
            <a:extLst>
              <a:ext uri="{FF2B5EF4-FFF2-40B4-BE49-F238E27FC236}">
                <a16:creationId xmlns:a16="http://schemas.microsoft.com/office/drawing/2014/main" id="{DEBD6A1A-05AE-DC44-A919-5B72F8E1B0FD}"/>
              </a:ext>
            </a:extLst>
          </p:cNvPr>
          <p:cNvSpPr>
            <a:spLocks noGrp="1"/>
          </p:cNvSpPr>
          <p:nvPr>
            <p:ph sz="quarter" idx="15"/>
          </p:nvPr>
        </p:nvSpPr>
        <p:spPr>
          <a:xfrm>
            <a:off x="465138" y="6356350"/>
            <a:ext cx="7851278" cy="365125"/>
          </a:xfrm>
        </p:spPr>
        <p:txBody>
          <a:bodyPr/>
          <a:lstStyle/>
          <a:p>
            <a:r>
              <a:rPr lang="en-GB" noProof="0" dirty="0"/>
              <a:t>MRI, magnetic resonance imaging; PD, disease progression; PET, positron emission tomography; PRRT, peptide receptor radionuclide therapy; QoL, quality of life; RECIST, Response evaluation criteria in solid tumours</a:t>
            </a:r>
          </a:p>
        </p:txBody>
      </p:sp>
      <p:sp>
        <p:nvSpPr>
          <p:cNvPr id="5" name="Right Arrow 4">
            <a:extLst>
              <a:ext uri="{FF2B5EF4-FFF2-40B4-BE49-F238E27FC236}">
                <a16:creationId xmlns:a16="http://schemas.microsoft.com/office/drawing/2014/main" id="{D783E505-4F6C-394E-83E9-40E83EA7E1DA}"/>
              </a:ext>
            </a:extLst>
          </p:cNvPr>
          <p:cNvSpPr/>
          <p:nvPr/>
        </p:nvSpPr>
        <p:spPr>
          <a:xfrm>
            <a:off x="179512" y="2952310"/>
            <a:ext cx="8856984" cy="1296144"/>
          </a:xfrm>
          <a:prstGeom prst="rightArrow">
            <a:avLst>
              <a:gd name="adj1" fmla="val 46413"/>
              <a:gd name="adj2" fmla="val 50000"/>
            </a:avLst>
          </a:prstGeom>
          <a:solidFill>
            <a:schemeClr val="tx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389F5D6A-FBEC-9A43-BF22-9A7B944B8D75}"/>
              </a:ext>
            </a:extLst>
          </p:cNvPr>
          <p:cNvGrpSpPr/>
          <p:nvPr/>
        </p:nvGrpSpPr>
        <p:grpSpPr>
          <a:xfrm>
            <a:off x="611560" y="2060848"/>
            <a:ext cx="1368152" cy="1477997"/>
            <a:chOff x="230496" y="1484784"/>
            <a:chExt cx="1368152" cy="1477997"/>
          </a:xfrm>
        </p:grpSpPr>
        <p:sp>
          <p:nvSpPr>
            <p:cNvPr id="14" name="Pentagon 13">
              <a:extLst>
                <a:ext uri="{FF2B5EF4-FFF2-40B4-BE49-F238E27FC236}">
                  <a16:creationId xmlns:a16="http://schemas.microsoft.com/office/drawing/2014/main" id="{0FD22B16-E78D-894E-828F-B3E4A4006651}"/>
                </a:ext>
              </a:extLst>
            </p:cNvPr>
            <p:cNvSpPr/>
            <p:nvPr/>
          </p:nvSpPr>
          <p:spPr>
            <a:xfrm rot="5400000">
              <a:off x="741604" y="2687665"/>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ounded Rectangle 14">
              <a:extLst>
                <a:ext uri="{FF2B5EF4-FFF2-40B4-BE49-F238E27FC236}">
                  <a16:creationId xmlns:a16="http://schemas.microsoft.com/office/drawing/2014/main" id="{8FC128E3-BFA8-3C46-AB49-F9F22FA68DD5}"/>
                </a:ext>
              </a:extLst>
            </p:cNvPr>
            <p:cNvSpPr/>
            <p:nvPr/>
          </p:nvSpPr>
          <p:spPr>
            <a:xfrm>
              <a:off x="230496" y="1484784"/>
              <a:ext cx="1368152" cy="1080000"/>
            </a:xfrm>
            <a:prstGeom prst="roundRect">
              <a:avLst/>
            </a:prstGeom>
            <a:solidFill>
              <a:schemeClr val="accent1"/>
            </a:solidFill>
            <a:ln w="285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8BAC049-28C4-F54F-BB49-C193486E8736}"/>
                </a:ext>
              </a:extLst>
            </p:cNvPr>
            <p:cNvSpPr txBox="1"/>
            <p:nvPr/>
          </p:nvSpPr>
          <p:spPr>
            <a:xfrm>
              <a:off x="286612" y="1810653"/>
              <a:ext cx="1255921" cy="480131"/>
            </a:xfrm>
            <a:prstGeom prst="rect">
              <a:avLst/>
            </a:prstGeom>
            <a:noFill/>
          </p:spPr>
          <p:txBody>
            <a:bodyPr wrap="none" rtlCol="0">
              <a:spAutoFit/>
            </a:bodyPr>
            <a:lstStyle/>
            <a:p>
              <a:pPr algn="ctr">
                <a:lnSpc>
                  <a:spcPct val="90000"/>
                </a:lnSpc>
              </a:pPr>
              <a:r>
                <a:rPr lang="en-GB" sz="1400" b="1" dirty="0">
                  <a:solidFill>
                    <a:schemeClr val="bg1"/>
                  </a:solidFill>
                </a:rPr>
                <a:t>Basic platform</a:t>
              </a:r>
              <a:br>
                <a:rPr lang="en-GB" sz="1400" b="1" dirty="0">
                  <a:solidFill>
                    <a:schemeClr val="bg1"/>
                  </a:solidFill>
                </a:rPr>
              </a:br>
              <a:r>
                <a:rPr lang="en-GB" sz="1400" b="1" dirty="0">
                  <a:solidFill>
                    <a:schemeClr val="bg1"/>
                  </a:solidFill>
                </a:rPr>
                <a:t>RECIST 1.1</a:t>
              </a:r>
            </a:p>
          </p:txBody>
        </p:sp>
      </p:grpSp>
      <p:grpSp>
        <p:nvGrpSpPr>
          <p:cNvPr id="46" name="Group 45">
            <a:extLst>
              <a:ext uri="{FF2B5EF4-FFF2-40B4-BE49-F238E27FC236}">
                <a16:creationId xmlns:a16="http://schemas.microsoft.com/office/drawing/2014/main" id="{1D504521-862D-ED41-8F59-49D652226042}"/>
              </a:ext>
            </a:extLst>
          </p:cNvPr>
          <p:cNvGrpSpPr/>
          <p:nvPr/>
        </p:nvGrpSpPr>
        <p:grpSpPr>
          <a:xfrm>
            <a:off x="1397606" y="3682861"/>
            <a:ext cx="1368152" cy="1472460"/>
            <a:chOff x="1129398" y="3618270"/>
            <a:chExt cx="1368152" cy="1472460"/>
          </a:xfrm>
        </p:grpSpPr>
        <p:sp>
          <p:nvSpPr>
            <p:cNvPr id="16" name="Pentagon 15">
              <a:extLst>
                <a:ext uri="{FF2B5EF4-FFF2-40B4-BE49-F238E27FC236}">
                  <a16:creationId xmlns:a16="http://schemas.microsoft.com/office/drawing/2014/main" id="{2AB57254-4E0F-2C49-A918-3188989C5178}"/>
                </a:ext>
              </a:extLst>
            </p:cNvPr>
            <p:cNvSpPr/>
            <p:nvPr/>
          </p:nvSpPr>
          <p:spPr>
            <a:xfrm rot="16200000" flipV="1">
              <a:off x="1640506" y="3689091"/>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ounded Rectangle 16">
              <a:extLst>
                <a:ext uri="{FF2B5EF4-FFF2-40B4-BE49-F238E27FC236}">
                  <a16:creationId xmlns:a16="http://schemas.microsoft.com/office/drawing/2014/main" id="{3004ED53-CA92-714E-87DE-1F999EAEFEBA}"/>
                </a:ext>
              </a:extLst>
            </p:cNvPr>
            <p:cNvSpPr/>
            <p:nvPr/>
          </p:nvSpPr>
          <p:spPr>
            <a:xfrm>
              <a:off x="1129398" y="4010730"/>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5D23AD2-A4F6-364A-A998-2C54DDA09F9E}"/>
                </a:ext>
              </a:extLst>
            </p:cNvPr>
            <p:cNvSpPr txBox="1"/>
            <p:nvPr/>
          </p:nvSpPr>
          <p:spPr>
            <a:xfrm>
              <a:off x="1386115" y="4336417"/>
              <a:ext cx="854721" cy="480131"/>
            </a:xfrm>
            <a:prstGeom prst="rect">
              <a:avLst/>
            </a:prstGeom>
            <a:noFill/>
          </p:spPr>
          <p:txBody>
            <a:bodyPr wrap="none" rtlCol="0">
              <a:spAutoFit/>
            </a:bodyPr>
            <a:lstStyle/>
            <a:p>
              <a:pPr algn="ctr">
                <a:lnSpc>
                  <a:spcPct val="90000"/>
                </a:lnSpc>
              </a:pPr>
              <a:r>
                <a:rPr lang="en-GB" sz="1400" b="1" dirty="0">
                  <a:solidFill>
                    <a:schemeClr val="bg1"/>
                  </a:solidFill>
                </a:rPr>
                <a:t>Inclusion</a:t>
              </a:r>
              <a:br>
                <a:rPr lang="en-GB" sz="1400" b="1" dirty="0">
                  <a:solidFill>
                    <a:schemeClr val="bg1"/>
                  </a:solidFill>
                </a:rPr>
              </a:br>
              <a:r>
                <a:rPr lang="en-GB" sz="1400" b="1" dirty="0">
                  <a:solidFill>
                    <a:schemeClr val="bg1"/>
                  </a:solidFill>
                </a:rPr>
                <a:t>of PD</a:t>
              </a:r>
            </a:p>
          </p:txBody>
        </p:sp>
      </p:grpSp>
      <p:grpSp>
        <p:nvGrpSpPr>
          <p:cNvPr id="42" name="Group 41">
            <a:extLst>
              <a:ext uri="{FF2B5EF4-FFF2-40B4-BE49-F238E27FC236}">
                <a16:creationId xmlns:a16="http://schemas.microsoft.com/office/drawing/2014/main" id="{8FC6F4F2-0B77-6C4C-BE0F-13806AC4B1FE}"/>
              </a:ext>
            </a:extLst>
          </p:cNvPr>
          <p:cNvGrpSpPr/>
          <p:nvPr/>
        </p:nvGrpSpPr>
        <p:grpSpPr>
          <a:xfrm>
            <a:off x="2165325" y="2060848"/>
            <a:ext cx="1388009" cy="1477997"/>
            <a:chOff x="1723905" y="1484784"/>
            <a:chExt cx="1388009" cy="1477997"/>
          </a:xfrm>
        </p:grpSpPr>
        <p:sp>
          <p:nvSpPr>
            <p:cNvPr id="19" name="Pentagon 18">
              <a:extLst>
                <a:ext uri="{FF2B5EF4-FFF2-40B4-BE49-F238E27FC236}">
                  <a16:creationId xmlns:a16="http://schemas.microsoft.com/office/drawing/2014/main" id="{79A39B0B-2CC4-1C4E-B28B-9076CF2566D4}"/>
                </a:ext>
              </a:extLst>
            </p:cNvPr>
            <p:cNvSpPr/>
            <p:nvPr/>
          </p:nvSpPr>
          <p:spPr>
            <a:xfrm rot="5400000">
              <a:off x="2244939" y="2687665"/>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ounded Rectangle 19">
              <a:extLst>
                <a:ext uri="{FF2B5EF4-FFF2-40B4-BE49-F238E27FC236}">
                  <a16:creationId xmlns:a16="http://schemas.microsoft.com/office/drawing/2014/main" id="{32FA4959-0A02-9548-9B84-436B08C86D7B}"/>
                </a:ext>
              </a:extLst>
            </p:cNvPr>
            <p:cNvSpPr/>
            <p:nvPr/>
          </p:nvSpPr>
          <p:spPr>
            <a:xfrm>
              <a:off x="1733831" y="1484784"/>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BA2D860D-137A-9345-8E70-EBC4E4B8944A}"/>
                </a:ext>
              </a:extLst>
            </p:cNvPr>
            <p:cNvSpPr txBox="1"/>
            <p:nvPr/>
          </p:nvSpPr>
          <p:spPr>
            <a:xfrm>
              <a:off x="1723905" y="1810653"/>
              <a:ext cx="1388009" cy="480131"/>
            </a:xfrm>
            <a:prstGeom prst="rect">
              <a:avLst/>
            </a:prstGeom>
            <a:noFill/>
          </p:spPr>
          <p:txBody>
            <a:bodyPr wrap="square" rtlCol="0">
              <a:spAutoFit/>
            </a:bodyPr>
            <a:lstStyle/>
            <a:p>
              <a:pPr algn="ctr">
                <a:lnSpc>
                  <a:spcPct val="90000"/>
                </a:lnSpc>
              </a:pPr>
              <a:r>
                <a:rPr lang="en-GB" sz="1400" b="1" dirty="0">
                  <a:solidFill>
                    <a:schemeClr val="bg1"/>
                  </a:solidFill>
                </a:rPr>
                <a:t>QoL and toxicity</a:t>
              </a:r>
              <a:br>
                <a:rPr lang="en-GB" sz="1400" b="1" dirty="0">
                  <a:solidFill>
                    <a:schemeClr val="bg1"/>
                  </a:solidFill>
                </a:rPr>
              </a:br>
              <a:r>
                <a:rPr lang="en-GB" sz="1400" b="1" dirty="0">
                  <a:solidFill>
                    <a:schemeClr val="bg1"/>
                  </a:solidFill>
                </a:rPr>
                <a:t>accounted for</a:t>
              </a:r>
            </a:p>
          </p:txBody>
        </p:sp>
      </p:grpSp>
      <p:grpSp>
        <p:nvGrpSpPr>
          <p:cNvPr id="47" name="Group 46">
            <a:extLst>
              <a:ext uri="{FF2B5EF4-FFF2-40B4-BE49-F238E27FC236}">
                <a16:creationId xmlns:a16="http://schemas.microsoft.com/office/drawing/2014/main" id="{3A90875C-4DAC-A846-8232-406D9911296D}"/>
              </a:ext>
            </a:extLst>
          </p:cNvPr>
          <p:cNvGrpSpPr/>
          <p:nvPr/>
        </p:nvGrpSpPr>
        <p:grpSpPr>
          <a:xfrm>
            <a:off x="2962935" y="3682861"/>
            <a:ext cx="1368152" cy="1472460"/>
            <a:chOff x="2640483" y="3618270"/>
            <a:chExt cx="1368152" cy="1472460"/>
          </a:xfrm>
        </p:grpSpPr>
        <p:sp>
          <p:nvSpPr>
            <p:cNvPr id="22" name="Pentagon 21">
              <a:extLst>
                <a:ext uri="{FF2B5EF4-FFF2-40B4-BE49-F238E27FC236}">
                  <a16:creationId xmlns:a16="http://schemas.microsoft.com/office/drawing/2014/main" id="{D829E8D0-CFCD-A14F-8498-9F0764A57D1C}"/>
                </a:ext>
              </a:extLst>
            </p:cNvPr>
            <p:cNvSpPr/>
            <p:nvPr/>
          </p:nvSpPr>
          <p:spPr>
            <a:xfrm rot="16200000" flipV="1">
              <a:off x="3151591" y="3689091"/>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ounded Rectangle 22">
              <a:extLst>
                <a:ext uri="{FF2B5EF4-FFF2-40B4-BE49-F238E27FC236}">
                  <a16:creationId xmlns:a16="http://schemas.microsoft.com/office/drawing/2014/main" id="{C41B054F-4714-1C49-86FE-7249E4DEF711}"/>
                </a:ext>
              </a:extLst>
            </p:cNvPr>
            <p:cNvSpPr/>
            <p:nvPr/>
          </p:nvSpPr>
          <p:spPr>
            <a:xfrm>
              <a:off x="2640483" y="4010730"/>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BF5667B4-6EDE-4341-BCA3-2F32A3AA3804}"/>
                </a:ext>
              </a:extLst>
            </p:cNvPr>
            <p:cNvSpPr txBox="1"/>
            <p:nvPr/>
          </p:nvSpPr>
          <p:spPr>
            <a:xfrm>
              <a:off x="2783643" y="4235678"/>
              <a:ext cx="1081835" cy="674031"/>
            </a:xfrm>
            <a:prstGeom prst="rect">
              <a:avLst/>
            </a:prstGeom>
            <a:noFill/>
          </p:spPr>
          <p:txBody>
            <a:bodyPr wrap="none" rtlCol="0">
              <a:spAutoFit/>
            </a:bodyPr>
            <a:lstStyle/>
            <a:p>
              <a:pPr algn="ctr">
                <a:lnSpc>
                  <a:spcPct val="90000"/>
                </a:lnSpc>
              </a:pPr>
              <a:r>
                <a:rPr lang="en-GB" sz="1400" b="1" dirty="0">
                  <a:solidFill>
                    <a:schemeClr val="bg1"/>
                  </a:solidFill>
                </a:rPr>
                <a:t>PET scan for</a:t>
              </a:r>
              <a:br>
                <a:rPr lang="en-GB" sz="1400" b="1" dirty="0">
                  <a:solidFill>
                    <a:schemeClr val="bg1"/>
                  </a:solidFill>
                </a:rPr>
              </a:br>
              <a:r>
                <a:rPr lang="en-GB" sz="1400" b="1" dirty="0">
                  <a:solidFill>
                    <a:schemeClr val="bg1"/>
                  </a:solidFill>
                </a:rPr>
                <a:t>ambiguous</a:t>
              </a:r>
              <a:br>
                <a:rPr lang="en-GB" sz="1400" b="1" dirty="0">
                  <a:solidFill>
                    <a:schemeClr val="bg1"/>
                  </a:solidFill>
                </a:rPr>
              </a:br>
              <a:r>
                <a:rPr lang="en-GB" sz="1400" b="1" dirty="0">
                  <a:solidFill>
                    <a:schemeClr val="bg1"/>
                  </a:solidFill>
                </a:rPr>
                <a:t>lesions</a:t>
              </a:r>
            </a:p>
          </p:txBody>
        </p:sp>
      </p:grpSp>
      <p:grpSp>
        <p:nvGrpSpPr>
          <p:cNvPr id="43" name="Group 42">
            <a:extLst>
              <a:ext uri="{FF2B5EF4-FFF2-40B4-BE49-F238E27FC236}">
                <a16:creationId xmlns:a16="http://schemas.microsoft.com/office/drawing/2014/main" id="{FB219BD3-EE3F-454A-BEFF-C194359909FB}"/>
              </a:ext>
            </a:extLst>
          </p:cNvPr>
          <p:cNvGrpSpPr/>
          <p:nvPr/>
        </p:nvGrpSpPr>
        <p:grpSpPr>
          <a:xfrm>
            <a:off x="3738947" y="2060848"/>
            <a:ext cx="1378078" cy="1477997"/>
            <a:chOff x="3242739" y="1484784"/>
            <a:chExt cx="1378078" cy="1477997"/>
          </a:xfrm>
        </p:grpSpPr>
        <p:sp>
          <p:nvSpPr>
            <p:cNvPr id="26" name="Pentagon 25">
              <a:extLst>
                <a:ext uri="{FF2B5EF4-FFF2-40B4-BE49-F238E27FC236}">
                  <a16:creationId xmlns:a16="http://schemas.microsoft.com/office/drawing/2014/main" id="{4E62B0FE-33F2-9141-8258-AEA4CC60A2CD}"/>
                </a:ext>
              </a:extLst>
            </p:cNvPr>
            <p:cNvSpPr/>
            <p:nvPr/>
          </p:nvSpPr>
          <p:spPr>
            <a:xfrm rot="5400000">
              <a:off x="3763773" y="2687665"/>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a:extLst>
                <a:ext uri="{FF2B5EF4-FFF2-40B4-BE49-F238E27FC236}">
                  <a16:creationId xmlns:a16="http://schemas.microsoft.com/office/drawing/2014/main" id="{25D6A7B6-639F-0E4E-A5AD-B12E1196C613}"/>
                </a:ext>
              </a:extLst>
            </p:cNvPr>
            <p:cNvSpPr/>
            <p:nvPr/>
          </p:nvSpPr>
          <p:spPr>
            <a:xfrm>
              <a:off x="3252665" y="1484784"/>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A4E82679-8A87-004D-8E69-E340A4DD6BF0}"/>
                </a:ext>
              </a:extLst>
            </p:cNvPr>
            <p:cNvSpPr txBox="1"/>
            <p:nvPr/>
          </p:nvSpPr>
          <p:spPr>
            <a:xfrm>
              <a:off x="3242739" y="1564662"/>
              <a:ext cx="1378078" cy="954107"/>
            </a:xfrm>
            <a:prstGeom prst="rect">
              <a:avLst/>
            </a:prstGeom>
            <a:noFill/>
          </p:spPr>
          <p:txBody>
            <a:bodyPr wrap="square" lIns="0" rIns="0" rtlCol="0">
              <a:spAutoFit/>
            </a:bodyPr>
            <a:lstStyle/>
            <a:p>
              <a:pPr algn="ctr"/>
              <a:r>
                <a:rPr lang="en-GB" sz="1400" b="1" dirty="0">
                  <a:solidFill>
                    <a:schemeClr val="bg1"/>
                  </a:solidFill>
                </a:rPr>
                <a:t>Definitions: cystic, new lesion, pseudo-</a:t>
              </a:r>
              <a:br>
                <a:rPr lang="en-GB" sz="1400" b="1" dirty="0">
                  <a:solidFill>
                    <a:schemeClr val="bg1"/>
                  </a:solidFill>
                </a:rPr>
              </a:br>
              <a:r>
                <a:rPr lang="en-GB" sz="1400" b="1" dirty="0">
                  <a:solidFill>
                    <a:schemeClr val="bg1"/>
                  </a:solidFill>
                </a:rPr>
                <a:t>progression</a:t>
              </a:r>
            </a:p>
          </p:txBody>
        </p:sp>
      </p:grpSp>
      <p:grpSp>
        <p:nvGrpSpPr>
          <p:cNvPr id="48" name="Group 47">
            <a:extLst>
              <a:ext uri="{FF2B5EF4-FFF2-40B4-BE49-F238E27FC236}">
                <a16:creationId xmlns:a16="http://schemas.microsoft.com/office/drawing/2014/main" id="{A0C24D6D-4E73-7D48-B15A-A8DB25C7030B}"/>
              </a:ext>
            </a:extLst>
          </p:cNvPr>
          <p:cNvGrpSpPr/>
          <p:nvPr/>
        </p:nvGrpSpPr>
        <p:grpSpPr>
          <a:xfrm>
            <a:off x="4492434" y="3682861"/>
            <a:ext cx="1439818" cy="1477759"/>
            <a:chOff x="4115739" y="3618270"/>
            <a:chExt cx="1439818" cy="1477759"/>
          </a:xfrm>
        </p:grpSpPr>
        <p:sp>
          <p:nvSpPr>
            <p:cNvPr id="29" name="Pentagon 28">
              <a:extLst>
                <a:ext uri="{FF2B5EF4-FFF2-40B4-BE49-F238E27FC236}">
                  <a16:creationId xmlns:a16="http://schemas.microsoft.com/office/drawing/2014/main" id="{07A4F43C-87B4-3E41-BAD2-D80548521EA7}"/>
                </a:ext>
              </a:extLst>
            </p:cNvPr>
            <p:cNvSpPr/>
            <p:nvPr/>
          </p:nvSpPr>
          <p:spPr>
            <a:xfrm rot="16200000" flipV="1">
              <a:off x="4662676" y="3689091"/>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Rounded Rectangle 29">
              <a:extLst>
                <a:ext uri="{FF2B5EF4-FFF2-40B4-BE49-F238E27FC236}">
                  <a16:creationId xmlns:a16="http://schemas.microsoft.com/office/drawing/2014/main" id="{F24C6833-C378-EE44-9144-7BF090F3312A}"/>
                </a:ext>
              </a:extLst>
            </p:cNvPr>
            <p:cNvSpPr/>
            <p:nvPr/>
          </p:nvSpPr>
          <p:spPr>
            <a:xfrm>
              <a:off x="4151568" y="4010730"/>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95D7AB22-2CAD-3F46-B452-382B6FED3945}"/>
                </a:ext>
              </a:extLst>
            </p:cNvPr>
            <p:cNvSpPr txBox="1"/>
            <p:nvPr/>
          </p:nvSpPr>
          <p:spPr>
            <a:xfrm>
              <a:off x="4115739" y="4034200"/>
              <a:ext cx="1439818" cy="1061829"/>
            </a:xfrm>
            <a:prstGeom prst="rect">
              <a:avLst/>
            </a:prstGeom>
            <a:noFill/>
          </p:spPr>
          <p:txBody>
            <a:bodyPr wrap="none" rtlCol="0">
              <a:spAutoFit/>
            </a:bodyPr>
            <a:lstStyle/>
            <a:p>
              <a:pPr algn="ctr">
                <a:lnSpc>
                  <a:spcPct val="90000"/>
                </a:lnSpc>
              </a:pPr>
              <a:r>
                <a:rPr lang="en-GB" sz="1400" b="1" dirty="0">
                  <a:solidFill>
                    <a:schemeClr val="bg1"/>
                  </a:solidFill>
                </a:rPr>
                <a:t>Consider tumour</a:t>
              </a:r>
              <a:br>
                <a:rPr lang="en-GB" sz="1400" b="1" dirty="0">
                  <a:solidFill>
                    <a:schemeClr val="bg1"/>
                  </a:solidFill>
                </a:rPr>
              </a:br>
              <a:r>
                <a:rPr lang="en-GB" sz="1400" b="1" dirty="0">
                  <a:solidFill>
                    <a:schemeClr val="bg1"/>
                  </a:solidFill>
                </a:rPr>
                <a:t>burden in</a:t>
              </a:r>
              <a:br>
                <a:rPr lang="en-GB" sz="1400" b="1" dirty="0">
                  <a:solidFill>
                    <a:schemeClr val="bg1"/>
                  </a:solidFill>
                </a:rPr>
              </a:br>
              <a:r>
                <a:rPr lang="en-GB" sz="1400" b="1" dirty="0">
                  <a:solidFill>
                    <a:schemeClr val="bg1"/>
                  </a:solidFill>
                </a:rPr>
                <a:t>selection of</a:t>
              </a:r>
              <a:br>
                <a:rPr lang="en-GB" sz="1400" b="1" dirty="0">
                  <a:solidFill>
                    <a:schemeClr val="bg1"/>
                  </a:solidFill>
                </a:rPr>
              </a:br>
              <a:r>
                <a:rPr lang="en-GB" sz="1400" b="1" dirty="0">
                  <a:solidFill>
                    <a:schemeClr val="bg1"/>
                  </a:solidFill>
                </a:rPr>
                <a:t>target lesions</a:t>
              </a:r>
              <a:br>
                <a:rPr lang="en-GB" sz="1400" b="1" dirty="0">
                  <a:solidFill>
                    <a:schemeClr val="bg1"/>
                  </a:solidFill>
                </a:rPr>
              </a:br>
              <a:r>
                <a:rPr lang="en-GB" sz="1400" b="1" dirty="0">
                  <a:solidFill>
                    <a:schemeClr val="bg1"/>
                  </a:solidFill>
                </a:rPr>
                <a:t>in the liver</a:t>
              </a:r>
            </a:p>
          </p:txBody>
        </p:sp>
      </p:grpSp>
      <p:grpSp>
        <p:nvGrpSpPr>
          <p:cNvPr id="44" name="Group 43">
            <a:extLst>
              <a:ext uri="{FF2B5EF4-FFF2-40B4-BE49-F238E27FC236}">
                <a16:creationId xmlns:a16="http://schemas.microsoft.com/office/drawing/2014/main" id="{D41435A3-05D9-2E43-8AAB-5650C2BF76BA}"/>
              </a:ext>
            </a:extLst>
          </p:cNvPr>
          <p:cNvGrpSpPr/>
          <p:nvPr/>
        </p:nvGrpSpPr>
        <p:grpSpPr>
          <a:xfrm>
            <a:off x="5302638" y="2060848"/>
            <a:ext cx="1378078" cy="1477997"/>
            <a:chOff x="4761573" y="1484784"/>
            <a:chExt cx="1378078" cy="1477997"/>
          </a:xfrm>
        </p:grpSpPr>
        <p:sp>
          <p:nvSpPr>
            <p:cNvPr id="32" name="Pentagon 31">
              <a:extLst>
                <a:ext uri="{FF2B5EF4-FFF2-40B4-BE49-F238E27FC236}">
                  <a16:creationId xmlns:a16="http://schemas.microsoft.com/office/drawing/2014/main" id="{E3AA4F91-FBE9-1244-A219-3D04A6DAAEAE}"/>
                </a:ext>
              </a:extLst>
            </p:cNvPr>
            <p:cNvSpPr/>
            <p:nvPr/>
          </p:nvSpPr>
          <p:spPr>
            <a:xfrm rot="5400000">
              <a:off x="5277644" y="2687665"/>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Rounded Rectangle 32">
              <a:extLst>
                <a:ext uri="{FF2B5EF4-FFF2-40B4-BE49-F238E27FC236}">
                  <a16:creationId xmlns:a16="http://schemas.microsoft.com/office/drawing/2014/main" id="{BF9A79A5-5951-3C41-99F8-C408F4756699}"/>
                </a:ext>
              </a:extLst>
            </p:cNvPr>
            <p:cNvSpPr/>
            <p:nvPr/>
          </p:nvSpPr>
          <p:spPr>
            <a:xfrm>
              <a:off x="4766536" y="1484784"/>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61F3296-E401-3E4A-B819-4B10D9D21035}"/>
                </a:ext>
              </a:extLst>
            </p:cNvPr>
            <p:cNvSpPr txBox="1"/>
            <p:nvPr/>
          </p:nvSpPr>
          <p:spPr>
            <a:xfrm>
              <a:off x="4761573" y="1564662"/>
              <a:ext cx="1378078" cy="954107"/>
            </a:xfrm>
            <a:prstGeom prst="rect">
              <a:avLst/>
            </a:prstGeom>
            <a:noFill/>
          </p:spPr>
          <p:txBody>
            <a:bodyPr wrap="square" lIns="0" rIns="0" rtlCol="0">
              <a:spAutoFit/>
            </a:bodyPr>
            <a:lstStyle/>
            <a:p>
              <a:pPr algn="ctr"/>
              <a:r>
                <a:rPr lang="en-GB" sz="1400" b="1" dirty="0">
                  <a:solidFill>
                    <a:schemeClr val="bg1"/>
                  </a:solidFill>
                </a:rPr>
                <a:t>Consider tumour</a:t>
              </a:r>
              <a:br>
                <a:rPr lang="en-GB" sz="1400" b="1" dirty="0">
                  <a:solidFill>
                    <a:schemeClr val="bg1"/>
                  </a:solidFill>
                </a:rPr>
              </a:br>
              <a:r>
                <a:rPr lang="en-GB" sz="1400" b="1" dirty="0">
                  <a:solidFill>
                    <a:schemeClr val="bg1"/>
                  </a:solidFill>
                </a:rPr>
                <a:t>heterogeneity</a:t>
              </a:r>
              <a:br>
                <a:rPr lang="en-GB" sz="1400" b="1" dirty="0">
                  <a:solidFill>
                    <a:schemeClr val="bg1"/>
                  </a:solidFill>
                </a:rPr>
              </a:br>
              <a:r>
                <a:rPr lang="en-GB" sz="1400" b="1" dirty="0">
                  <a:solidFill>
                    <a:schemeClr val="bg1"/>
                  </a:solidFill>
                </a:rPr>
                <a:t>in selection of</a:t>
              </a:r>
              <a:br>
                <a:rPr lang="en-GB" sz="1400" b="1" dirty="0">
                  <a:solidFill>
                    <a:schemeClr val="bg1"/>
                  </a:solidFill>
                </a:rPr>
              </a:br>
              <a:r>
                <a:rPr lang="en-GB" sz="1400" b="1" dirty="0">
                  <a:solidFill>
                    <a:schemeClr val="bg1"/>
                  </a:solidFill>
                </a:rPr>
                <a:t>target lesions</a:t>
              </a:r>
            </a:p>
          </p:txBody>
        </p:sp>
      </p:grpSp>
      <p:grpSp>
        <p:nvGrpSpPr>
          <p:cNvPr id="49" name="Group 48">
            <a:extLst>
              <a:ext uri="{FF2B5EF4-FFF2-40B4-BE49-F238E27FC236}">
                <a16:creationId xmlns:a16="http://schemas.microsoft.com/office/drawing/2014/main" id="{3CF819AD-5146-7343-B9F2-0478F77E0F8A}"/>
              </a:ext>
            </a:extLst>
          </p:cNvPr>
          <p:cNvGrpSpPr/>
          <p:nvPr/>
        </p:nvGrpSpPr>
        <p:grpSpPr>
          <a:xfrm>
            <a:off x="6093593" y="3682861"/>
            <a:ext cx="1368152" cy="1472460"/>
            <a:chOff x="5662653" y="3618270"/>
            <a:chExt cx="1368152" cy="1472460"/>
          </a:xfrm>
        </p:grpSpPr>
        <p:sp>
          <p:nvSpPr>
            <p:cNvPr id="35" name="Pentagon 34">
              <a:extLst>
                <a:ext uri="{FF2B5EF4-FFF2-40B4-BE49-F238E27FC236}">
                  <a16:creationId xmlns:a16="http://schemas.microsoft.com/office/drawing/2014/main" id="{1BA5501D-C841-404F-BF5E-2CE810F7CED6}"/>
                </a:ext>
              </a:extLst>
            </p:cNvPr>
            <p:cNvSpPr/>
            <p:nvPr/>
          </p:nvSpPr>
          <p:spPr>
            <a:xfrm rot="16200000" flipV="1">
              <a:off x="6173761" y="3689091"/>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Rounded Rectangle 35">
              <a:extLst>
                <a:ext uri="{FF2B5EF4-FFF2-40B4-BE49-F238E27FC236}">
                  <a16:creationId xmlns:a16="http://schemas.microsoft.com/office/drawing/2014/main" id="{52C58BD6-7676-DD47-8346-066E1AFB062C}"/>
                </a:ext>
              </a:extLst>
            </p:cNvPr>
            <p:cNvSpPr/>
            <p:nvPr/>
          </p:nvSpPr>
          <p:spPr>
            <a:xfrm>
              <a:off x="5662653" y="4010730"/>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426963B2-1E95-9348-ABD2-3EE8141A13C2}"/>
                </a:ext>
              </a:extLst>
            </p:cNvPr>
            <p:cNvSpPr txBox="1"/>
            <p:nvPr/>
          </p:nvSpPr>
          <p:spPr>
            <a:xfrm>
              <a:off x="5700564" y="4127189"/>
              <a:ext cx="1292340" cy="867930"/>
            </a:xfrm>
            <a:prstGeom prst="rect">
              <a:avLst/>
            </a:prstGeom>
            <a:noFill/>
          </p:spPr>
          <p:txBody>
            <a:bodyPr wrap="none" rtlCol="0">
              <a:spAutoFit/>
            </a:bodyPr>
            <a:lstStyle/>
            <a:p>
              <a:pPr algn="ctr">
                <a:lnSpc>
                  <a:spcPct val="90000"/>
                </a:lnSpc>
              </a:pPr>
              <a:r>
                <a:rPr lang="en-GB" sz="1400" b="1" dirty="0">
                  <a:solidFill>
                    <a:schemeClr val="bg1"/>
                  </a:solidFill>
                </a:rPr>
                <a:t>Verification</a:t>
              </a:r>
              <a:br>
                <a:rPr lang="en-GB" sz="1400" b="1" dirty="0">
                  <a:solidFill>
                    <a:schemeClr val="bg1"/>
                  </a:solidFill>
                </a:rPr>
              </a:br>
              <a:r>
                <a:rPr lang="en-GB" sz="1400" b="1" dirty="0">
                  <a:solidFill>
                    <a:schemeClr val="bg1"/>
                  </a:solidFill>
                </a:rPr>
                <a:t>of cut-off</a:t>
              </a:r>
              <a:br>
                <a:rPr lang="en-GB" sz="1400" b="1" dirty="0">
                  <a:solidFill>
                    <a:schemeClr val="bg1"/>
                  </a:solidFill>
                </a:rPr>
              </a:br>
              <a:r>
                <a:rPr lang="en-GB" sz="1400" b="1" dirty="0">
                  <a:solidFill>
                    <a:schemeClr val="bg1"/>
                  </a:solidFill>
                </a:rPr>
                <a:t>values through</a:t>
              </a:r>
              <a:br>
                <a:rPr lang="en-GB" sz="1400" b="1" dirty="0">
                  <a:solidFill>
                    <a:schemeClr val="bg1"/>
                  </a:solidFill>
                </a:rPr>
              </a:br>
              <a:r>
                <a:rPr lang="en-GB" sz="1400" b="1" dirty="0">
                  <a:solidFill>
                    <a:schemeClr val="bg1"/>
                  </a:solidFill>
                </a:rPr>
                <a:t>data analysis</a:t>
              </a:r>
            </a:p>
          </p:txBody>
        </p:sp>
      </p:grpSp>
      <p:grpSp>
        <p:nvGrpSpPr>
          <p:cNvPr id="45" name="Group 44">
            <a:extLst>
              <a:ext uri="{FF2B5EF4-FFF2-40B4-BE49-F238E27FC236}">
                <a16:creationId xmlns:a16="http://schemas.microsoft.com/office/drawing/2014/main" id="{D5916CA3-0313-6449-AEBB-590C157E4A39}"/>
              </a:ext>
            </a:extLst>
          </p:cNvPr>
          <p:cNvGrpSpPr/>
          <p:nvPr/>
        </p:nvGrpSpPr>
        <p:grpSpPr>
          <a:xfrm>
            <a:off x="6866330" y="2060848"/>
            <a:ext cx="1378078" cy="1477997"/>
            <a:chOff x="6280407" y="1484784"/>
            <a:chExt cx="1378078" cy="1477997"/>
          </a:xfrm>
        </p:grpSpPr>
        <p:sp>
          <p:nvSpPr>
            <p:cNvPr id="38" name="Pentagon 37">
              <a:extLst>
                <a:ext uri="{FF2B5EF4-FFF2-40B4-BE49-F238E27FC236}">
                  <a16:creationId xmlns:a16="http://schemas.microsoft.com/office/drawing/2014/main" id="{4374A239-F178-EF4E-B002-97DD1B0E08AF}"/>
                </a:ext>
              </a:extLst>
            </p:cNvPr>
            <p:cNvSpPr/>
            <p:nvPr/>
          </p:nvSpPr>
          <p:spPr>
            <a:xfrm rot="5400000">
              <a:off x="6796478" y="2687665"/>
              <a:ext cx="345937" cy="204295"/>
            </a:xfrm>
            <a:prstGeom prst="homePlat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8D1C7C2-38A3-ED4D-93E1-F54D56D2AF80}"/>
                </a:ext>
              </a:extLst>
            </p:cNvPr>
            <p:cNvSpPr/>
            <p:nvPr/>
          </p:nvSpPr>
          <p:spPr>
            <a:xfrm>
              <a:off x="6285370" y="1484784"/>
              <a:ext cx="1368152" cy="1080000"/>
            </a:xfrm>
            <a:prstGeom prst="round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A70C91B3-00E1-884B-8F4B-7CA489C39AF3}"/>
                </a:ext>
              </a:extLst>
            </p:cNvPr>
            <p:cNvSpPr txBox="1"/>
            <p:nvPr/>
          </p:nvSpPr>
          <p:spPr>
            <a:xfrm>
              <a:off x="6280407" y="1564662"/>
              <a:ext cx="1378078" cy="954107"/>
            </a:xfrm>
            <a:prstGeom prst="rect">
              <a:avLst/>
            </a:prstGeom>
            <a:noFill/>
          </p:spPr>
          <p:txBody>
            <a:bodyPr wrap="square" lIns="0" rIns="0" rtlCol="0">
              <a:spAutoFit/>
            </a:bodyPr>
            <a:lstStyle/>
            <a:p>
              <a:pPr algn="ctr"/>
              <a:r>
                <a:rPr lang="en-GB" sz="1400" b="1" dirty="0">
                  <a:solidFill>
                    <a:schemeClr val="bg1"/>
                  </a:solidFill>
                </a:rPr>
                <a:t>Inclusion of </a:t>
              </a:r>
              <a:br>
                <a:rPr lang="en-GB" sz="1400" b="1" dirty="0">
                  <a:solidFill>
                    <a:schemeClr val="bg1"/>
                  </a:solidFill>
                </a:rPr>
              </a:br>
              <a:r>
                <a:rPr lang="en-GB" sz="1400" b="1" dirty="0">
                  <a:solidFill>
                    <a:schemeClr val="bg1"/>
                  </a:solidFill>
                </a:rPr>
                <a:t>diffusion</a:t>
              </a:r>
              <a:br>
                <a:rPr lang="en-GB" sz="1400" b="1" dirty="0">
                  <a:solidFill>
                    <a:schemeClr val="bg1"/>
                  </a:solidFill>
                </a:rPr>
              </a:br>
              <a:r>
                <a:rPr lang="en-GB" sz="1400" b="1" dirty="0">
                  <a:solidFill>
                    <a:schemeClr val="bg1"/>
                  </a:solidFill>
                </a:rPr>
                <a:t>MRI and</a:t>
              </a:r>
              <a:br>
                <a:rPr lang="en-GB" sz="1400" b="1" dirty="0">
                  <a:solidFill>
                    <a:schemeClr val="bg1"/>
                  </a:solidFill>
                </a:rPr>
              </a:br>
              <a:r>
                <a:rPr lang="en-GB" sz="1400" b="1" dirty="0">
                  <a:solidFill>
                    <a:schemeClr val="bg1"/>
                  </a:solidFill>
                </a:rPr>
                <a:t>biomarkers</a:t>
              </a:r>
            </a:p>
          </p:txBody>
        </p:sp>
      </p:grpSp>
    </p:spTree>
    <p:extLst>
      <p:ext uri="{BB962C8B-B14F-4D97-AF65-F5344CB8AC3E}">
        <p14:creationId xmlns:p14="http://schemas.microsoft.com/office/powerpoint/2010/main" val="409750328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r>
              <a:rPr lang="en-GB" b="1" noProof="0" dirty="0">
                <a:solidFill>
                  <a:schemeClr val="accent1"/>
                </a:solidFill>
              </a:rPr>
              <a:t>Optimal criteria for the response of PRRT is a challenge</a:t>
            </a:r>
          </a:p>
          <a:p>
            <a:r>
              <a:rPr lang="en-GB" noProof="0" dirty="0"/>
              <a:t>Process requires a </a:t>
            </a:r>
            <a:r>
              <a:rPr lang="en-GB" b="1" noProof="0" dirty="0">
                <a:solidFill>
                  <a:schemeClr val="accent1"/>
                </a:solidFill>
              </a:rPr>
              <a:t>collective effort collect to prospectively study</a:t>
            </a:r>
            <a:r>
              <a:rPr lang="en-GB" noProof="0" dirty="0">
                <a:solidFill>
                  <a:schemeClr val="accent1"/>
                </a:solidFill>
              </a:rPr>
              <a:t> </a:t>
            </a:r>
            <a:r>
              <a:rPr lang="en-GB" noProof="0" dirty="0"/>
              <a:t>and </a:t>
            </a:r>
            <a:r>
              <a:rPr lang="en-GB" b="1" noProof="0" dirty="0">
                <a:solidFill>
                  <a:schemeClr val="accent1"/>
                </a:solidFill>
              </a:rPr>
              <a:t>real world data</a:t>
            </a:r>
            <a:r>
              <a:rPr lang="en-GB" b="1" noProof="0" dirty="0"/>
              <a:t> </a:t>
            </a:r>
            <a:r>
              <a:rPr lang="en-GB" noProof="0" dirty="0"/>
              <a:t>to find the best response criteria for PRRT</a:t>
            </a:r>
          </a:p>
          <a:p>
            <a:r>
              <a:rPr lang="en-GB" b="1" noProof="0" dirty="0">
                <a:solidFill>
                  <a:schemeClr val="accent1"/>
                </a:solidFill>
              </a:rPr>
              <a:t>PET must be included in the response assessment of PRRT</a:t>
            </a:r>
          </a:p>
        </p:txBody>
      </p:sp>
      <p:sp>
        <p:nvSpPr>
          <p:cNvPr id="2" name="Title 1"/>
          <p:cNvSpPr>
            <a:spLocks noGrp="1"/>
          </p:cNvSpPr>
          <p:nvPr>
            <p:ph type="title"/>
          </p:nvPr>
        </p:nvSpPr>
        <p:spPr/>
        <p:txBody>
          <a:bodyPr/>
          <a:lstStyle/>
          <a:p>
            <a:r>
              <a:rPr lang="en-GB" noProof="0" dirty="0"/>
              <a:t>Conclusion</a:t>
            </a:r>
          </a:p>
        </p:txBody>
      </p:sp>
      <p:sp>
        <p:nvSpPr>
          <p:cNvPr id="4" name="Slide Number Placeholder 3">
            <a:extLst>
              <a:ext uri="{FF2B5EF4-FFF2-40B4-BE49-F238E27FC236}">
                <a16:creationId xmlns:a16="http://schemas.microsoft.com/office/drawing/2014/main" id="{41BDC21F-2245-084E-AF06-25955312A5B9}"/>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
        <p:nvSpPr>
          <p:cNvPr id="5" name="Content Placeholder 24">
            <a:extLst>
              <a:ext uri="{FF2B5EF4-FFF2-40B4-BE49-F238E27FC236}">
                <a16:creationId xmlns:a16="http://schemas.microsoft.com/office/drawing/2014/main" id="{6C582967-A711-4F4F-90D1-82A7F6A0731E}"/>
              </a:ext>
            </a:extLst>
          </p:cNvPr>
          <p:cNvSpPr>
            <a:spLocks noGrp="1"/>
          </p:cNvSpPr>
          <p:nvPr>
            <p:ph sz="quarter" idx="15"/>
          </p:nvPr>
        </p:nvSpPr>
        <p:spPr>
          <a:xfrm>
            <a:off x="493649" y="6296871"/>
            <a:ext cx="7275214" cy="365125"/>
          </a:xfrm>
        </p:spPr>
        <p:txBody>
          <a:bodyPr/>
          <a:lstStyle/>
          <a:p>
            <a:pPr>
              <a:spcBef>
                <a:spcPts val="0"/>
              </a:spcBef>
            </a:pPr>
            <a:r>
              <a:rPr lang="en-GB" noProof="0" dirty="0">
                <a:solidFill>
                  <a:schemeClr val="tx2"/>
                </a:solidFill>
              </a:rPr>
              <a:t>PET, positron emission tomography; PRRT, peptide receptor radionuclide therapy</a:t>
            </a:r>
          </a:p>
          <a:p>
            <a:pPr>
              <a:spcBef>
                <a:spcPts val="0"/>
              </a:spcBef>
            </a:pPr>
            <a:r>
              <a:rPr lang="en-GB" dirty="0"/>
              <a:t>Prasad V. ENETS 2020, Oral Presentation</a:t>
            </a:r>
            <a:endParaRPr lang="en-GB" noProof="0" dirty="0">
              <a:solidFill>
                <a:schemeClr val="tx2"/>
              </a:solidFill>
            </a:endParaRPr>
          </a:p>
        </p:txBody>
      </p:sp>
    </p:spTree>
    <p:extLst>
      <p:ext uri="{BB962C8B-B14F-4D97-AF65-F5344CB8AC3E}">
        <p14:creationId xmlns:p14="http://schemas.microsoft.com/office/powerpoint/2010/main" val="377712643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39552" y="5336166"/>
            <a:ext cx="1763496" cy="553998"/>
          </a:xfrm>
          <a:prstGeom prst="rect">
            <a:avLst/>
          </a:prstGeom>
          <a:noFill/>
        </p:spPr>
        <p:txBody>
          <a:bodyPr wrap="none" rtlCol="0">
            <a:spAutoFit/>
          </a:bodyPr>
          <a:lstStyle/>
          <a:p>
            <a:pPr algn="ctr"/>
            <a:r>
              <a:rPr lang="en-GB" sz="1400" dirty="0">
                <a:solidFill>
                  <a:schemeClr val="tx2"/>
                </a:solidFill>
                <a:ea typeface="Aileron" charset="0"/>
                <a:cs typeface="PT Sans Narrow"/>
              </a:rPr>
              <a:t>Follow us on Twitter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3"/>
              </a:rPr>
              <a:t>@net-connectinfo</a:t>
            </a:r>
            <a:endParaRPr lang="en-GB" sz="1600" b="1" u="sng" dirty="0">
              <a:solidFill>
                <a:schemeClr val="accent1"/>
              </a:solidFill>
              <a:ea typeface="Aileron" charset="0"/>
              <a:cs typeface="PT Sans Narrow"/>
            </a:endParaRPr>
          </a:p>
        </p:txBody>
      </p:sp>
      <p:sp>
        <p:nvSpPr>
          <p:cNvPr id="17" name="TextBox 16"/>
          <p:cNvSpPr txBox="1"/>
          <p:nvPr/>
        </p:nvSpPr>
        <p:spPr>
          <a:xfrm>
            <a:off x="2497401" y="5336166"/>
            <a:ext cx="2084815" cy="701731"/>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Follow the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4"/>
              </a:rPr>
              <a:t>NET CONNECT</a:t>
            </a:r>
            <a:br>
              <a:rPr lang="en-GB" sz="1600" b="1" dirty="0">
                <a:solidFill>
                  <a:schemeClr val="tx2"/>
                </a:solidFill>
                <a:ea typeface="Aileron" charset="0"/>
                <a:cs typeface="PT Sans Narrow"/>
              </a:rPr>
            </a:br>
            <a:r>
              <a:rPr lang="en-GB" sz="1400" dirty="0">
                <a:solidFill>
                  <a:schemeClr val="tx2"/>
                </a:solidFill>
                <a:ea typeface="Aileron" charset="0"/>
                <a:cs typeface="PT Sans Narrow"/>
              </a:rPr>
              <a:t>group on LinkedIn</a:t>
            </a:r>
            <a:endParaRPr lang="en-GB" sz="1600" dirty="0">
              <a:solidFill>
                <a:schemeClr val="tx2"/>
              </a:solidFill>
              <a:ea typeface="Aileron" charset="0"/>
              <a:cs typeface="PT Sans Narrow"/>
            </a:endParaRPr>
          </a:p>
        </p:txBody>
      </p:sp>
      <p:sp>
        <p:nvSpPr>
          <p:cNvPr id="18" name="TextBox 17"/>
          <p:cNvSpPr txBox="1"/>
          <p:nvPr/>
        </p:nvSpPr>
        <p:spPr>
          <a:xfrm>
            <a:off x="6274912" y="5336166"/>
            <a:ext cx="2843808" cy="729430"/>
          </a:xfrm>
          <a:prstGeom prst="rect">
            <a:avLst/>
          </a:prstGeom>
          <a:noFill/>
        </p:spPr>
        <p:txBody>
          <a:bodyPr wrap="square" rtlCol="0">
            <a:spAutoFit/>
          </a:bodyPr>
          <a:lstStyle/>
          <a:p>
            <a:pPr algn="ctr">
              <a:lnSpc>
                <a:spcPct val="90000"/>
              </a:lnSpc>
            </a:pPr>
            <a:r>
              <a:rPr lang="en-US" sz="1400" dirty="0">
                <a:solidFill>
                  <a:schemeClr val="tx2"/>
                </a:solidFill>
                <a:cs typeface="PT Sans Narrow"/>
              </a:rPr>
              <a:t>Email</a:t>
            </a:r>
            <a:br>
              <a:rPr lang="en-US" sz="1600" dirty="0">
                <a:solidFill>
                  <a:schemeClr val="tx2"/>
                </a:solidFill>
                <a:cs typeface="PT Sans Narrow"/>
              </a:rPr>
            </a:br>
            <a:r>
              <a:rPr lang="en-US" sz="1600" b="1" dirty="0">
                <a:solidFill>
                  <a:schemeClr val="accent1"/>
                </a:solidFill>
                <a:cs typeface="PT Sans Narrow"/>
                <a:hlinkClick r:id="rId5"/>
              </a:rPr>
              <a:t>antoine.lacombe</a:t>
            </a:r>
            <a:br>
              <a:rPr lang="en-US" sz="1600" b="1" dirty="0">
                <a:solidFill>
                  <a:schemeClr val="accent1"/>
                </a:solidFill>
                <a:cs typeface="PT Sans Narrow"/>
                <a:hlinkClick r:id="rId5"/>
              </a:rPr>
            </a:br>
            <a:r>
              <a:rPr lang="en-US" sz="1600" b="1" dirty="0">
                <a:solidFill>
                  <a:schemeClr val="accent1"/>
                </a:solidFill>
                <a:cs typeface="PT Sans Narrow"/>
                <a:hlinkClick r:id="rId5"/>
              </a:rPr>
              <a:t>@cor2ed.com</a:t>
            </a:r>
            <a:endParaRPr lang="en-GB" sz="1600" b="1" dirty="0">
              <a:solidFill>
                <a:schemeClr val="accent1"/>
              </a:solidFill>
              <a:ea typeface="Aileron" charset="0"/>
              <a:cs typeface="PT Sans Narrow"/>
            </a:endParaRPr>
          </a:p>
        </p:txBody>
      </p:sp>
      <p:sp>
        <p:nvSpPr>
          <p:cNvPr id="19" name="TextBox 18"/>
          <p:cNvSpPr txBox="1"/>
          <p:nvPr/>
        </p:nvSpPr>
        <p:spPr>
          <a:xfrm>
            <a:off x="4585633" y="5336166"/>
            <a:ext cx="2084815" cy="757130"/>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Watch us on the</a:t>
            </a:r>
            <a:br>
              <a:rPr lang="en-GB" sz="1400" dirty="0">
                <a:solidFill>
                  <a:schemeClr val="tx2"/>
                </a:solidFill>
                <a:ea typeface="Aileron" charset="0"/>
                <a:cs typeface="PT Sans Narrow"/>
              </a:rPr>
            </a:br>
            <a:r>
              <a:rPr lang="en-GB" sz="1400" dirty="0">
                <a:solidFill>
                  <a:schemeClr val="tx2"/>
                </a:solidFill>
                <a:ea typeface="Aileron" charset="0"/>
                <a:cs typeface="PT Sans Narrow"/>
              </a:rPr>
              <a:t>Vimeo Channe</a:t>
            </a:r>
            <a:r>
              <a:rPr lang="en-GB" sz="1600" dirty="0">
                <a:solidFill>
                  <a:schemeClr val="tx2"/>
                </a:solidFill>
                <a:ea typeface="Aileron" charset="0"/>
                <a:cs typeface="PT Sans Narrow"/>
              </a:rPr>
              <a:t>l</a:t>
            </a:r>
            <a:br>
              <a:rPr lang="en-GB" sz="1600" dirty="0">
                <a:solidFill>
                  <a:schemeClr val="tx2"/>
                </a:solidFill>
                <a:ea typeface="Aileron" charset="0"/>
                <a:cs typeface="PT Sans Narrow"/>
              </a:rPr>
            </a:br>
            <a:r>
              <a:rPr lang="en-GB" sz="1600" b="1" dirty="0">
                <a:solidFill>
                  <a:schemeClr val="accent1"/>
                </a:solidFill>
                <a:ea typeface="Aileron" charset="0"/>
                <a:cs typeface="PT Sans Narrow"/>
                <a:hlinkClick r:id="rId6"/>
              </a:rPr>
              <a:t>NET CONNECT</a:t>
            </a:r>
            <a:endParaRPr lang="en-GB" sz="1600" b="1" dirty="0">
              <a:solidFill>
                <a:schemeClr val="accent1"/>
              </a:solidFill>
              <a:ea typeface="Aileron" charset="0"/>
              <a:cs typeface="PT Sans Narrow"/>
            </a:endParaRPr>
          </a:p>
        </p:txBody>
      </p:sp>
      <p:sp>
        <p:nvSpPr>
          <p:cNvPr id="15" name="Title 8">
            <a:extLst>
              <a:ext uri="{FF2B5EF4-FFF2-40B4-BE49-F238E27FC236}">
                <a16:creationId xmlns:a16="http://schemas.microsoft.com/office/drawing/2014/main"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GB" sz="3600" cap="none" dirty="0">
                <a:solidFill>
                  <a:schemeClr val="tx2"/>
                </a:solidFill>
              </a:rPr>
              <a:t>REACH </a:t>
            </a:r>
            <a:r>
              <a:rPr lang="en-GB" sz="3600" cap="none" dirty="0"/>
              <a:t>NET CONNECT </a:t>
            </a:r>
            <a:r>
              <a:rPr lang="en-GB" sz="3600" cap="none" dirty="0">
                <a:solidFill>
                  <a:schemeClr val="tx2"/>
                </a:solidFill>
              </a:rPr>
              <a:t>VIA </a:t>
            </a:r>
            <a:br>
              <a:rPr lang="en-GB" sz="3600" cap="none" dirty="0">
                <a:solidFill>
                  <a:schemeClr val="tx2"/>
                </a:solidFill>
              </a:rPr>
            </a:br>
            <a:r>
              <a:rPr lang="en-GB" sz="3600" cap="none" spc="-50" dirty="0">
                <a:solidFill>
                  <a:schemeClr val="tx2"/>
                </a:solidFill>
              </a:rPr>
              <a:t>TWITTER, LINKEDIN, VIMEO &amp; EMAIL</a:t>
            </a:r>
            <a:br>
              <a:rPr lang="en-GB" sz="3600" cap="none" dirty="0">
                <a:solidFill>
                  <a:schemeClr val="tx2"/>
                </a:solidFill>
              </a:rPr>
            </a:br>
            <a:r>
              <a:rPr lang="en-GB" sz="3600" cap="none" dirty="0">
                <a:solidFill>
                  <a:schemeClr val="tx2"/>
                </a:solidFill>
              </a:rPr>
              <a:t>OR VISIT THE GROUP’S WEBSITE</a:t>
            </a:r>
            <a:br>
              <a:rPr lang="en-GB" sz="3600" cap="none" dirty="0">
                <a:solidFill>
                  <a:schemeClr val="tx2"/>
                </a:solidFill>
              </a:rPr>
            </a:br>
            <a:r>
              <a:rPr lang="en-GB" sz="3600" u="sng" cap="none" dirty="0">
                <a:solidFill>
                  <a:schemeClr val="accent1"/>
                </a:solidFill>
                <a:hlinkClick r:id="rId7">
                  <a:extLst>
                    <a:ext uri="{A12FA001-AC4F-418D-AE19-62706E023703}">
                      <ahyp:hlinkClr xmlns:ahyp="http://schemas.microsoft.com/office/drawing/2018/hyperlinkcolor" val="tx"/>
                    </a:ext>
                  </a:extLst>
                </a:hlinkClick>
              </a:rPr>
              <a:t>http://www.</a:t>
            </a:r>
            <a:r>
              <a:rPr lang="en-GB" sz="3600" u="sng" cap="none" dirty="0">
                <a:hlinkClick r:id="rId7">
                  <a:extLst>
                    <a:ext uri="{A12FA001-AC4F-418D-AE19-62706E023703}">
                      <ahyp:hlinkClr xmlns:ahyp="http://schemas.microsoft.com/office/drawing/2018/hyperlinkcolor" val="tx"/>
                    </a:ext>
                  </a:extLst>
                </a:hlinkClick>
              </a:rPr>
              <a:t>net-</a:t>
            </a:r>
            <a:r>
              <a:rPr lang="en-GB" sz="3600" u="sng" cap="none" dirty="0">
                <a:solidFill>
                  <a:schemeClr val="accent1"/>
                </a:solidFill>
                <a:hlinkClick r:id="rId7">
                  <a:extLst>
                    <a:ext uri="{A12FA001-AC4F-418D-AE19-62706E023703}">
                      <ahyp:hlinkClr xmlns:ahyp="http://schemas.microsoft.com/office/drawing/2018/hyperlinkcolor" val="tx"/>
                    </a:ext>
                  </a:extLst>
                </a:hlinkClick>
              </a:rPr>
              <a:t>connect.info</a:t>
            </a:r>
            <a:endParaRPr lang="en-GB" sz="3600" cap="none" dirty="0">
              <a:solidFill>
                <a:schemeClr val="accent1"/>
              </a:solidFill>
            </a:endParaRPr>
          </a:p>
        </p:txBody>
      </p:sp>
      <p:pic>
        <p:nvPicPr>
          <p:cNvPr id="6" name="Picture 5">
            <a:hlinkClick r:id="rId4"/>
            <a:extLst>
              <a:ext uri="{FF2B5EF4-FFF2-40B4-BE49-F238E27FC236}">
                <a16:creationId xmlns:a16="http://schemas.microsoft.com/office/drawing/2014/main" id="{C499131E-B740-4C80-9AF2-C4F651DF09DD}"/>
              </a:ext>
            </a:extLst>
          </p:cNvPr>
          <p:cNvPicPr>
            <a:picLocks noChangeAspect="1"/>
          </p:cNvPicPr>
          <p:nvPr/>
        </p:nvPicPr>
        <p:blipFill>
          <a:blip r:embed="rId8"/>
          <a:stretch>
            <a:fillRect/>
          </a:stretch>
        </p:blipFill>
        <p:spPr>
          <a:xfrm>
            <a:off x="2835760" y="3863771"/>
            <a:ext cx="1259267" cy="1260000"/>
          </a:xfrm>
          <a:prstGeom prst="rect">
            <a:avLst/>
          </a:prstGeom>
        </p:spPr>
      </p:pic>
      <p:pic>
        <p:nvPicPr>
          <p:cNvPr id="8" name="Picture 7">
            <a:hlinkClick r:id="rId3"/>
            <a:extLst>
              <a:ext uri="{FF2B5EF4-FFF2-40B4-BE49-F238E27FC236}">
                <a16:creationId xmlns:a16="http://schemas.microsoft.com/office/drawing/2014/main" id="{FBF704AA-6BEC-4CC5-83C1-F13D7D49FFBE}"/>
              </a:ext>
            </a:extLst>
          </p:cNvPr>
          <p:cNvPicPr>
            <a:picLocks noChangeAspect="1"/>
          </p:cNvPicPr>
          <p:nvPr/>
        </p:nvPicPr>
        <p:blipFill>
          <a:blip r:embed="rId9"/>
          <a:stretch>
            <a:fillRect/>
          </a:stretch>
        </p:blipFill>
        <p:spPr>
          <a:xfrm>
            <a:off x="765420" y="3863771"/>
            <a:ext cx="1259267" cy="1260000"/>
          </a:xfrm>
          <a:prstGeom prst="rect">
            <a:avLst/>
          </a:prstGeom>
        </p:spPr>
      </p:pic>
      <p:pic>
        <p:nvPicPr>
          <p:cNvPr id="13" name="Picture 12">
            <a:hlinkClick r:id="rId5"/>
            <a:extLst>
              <a:ext uri="{FF2B5EF4-FFF2-40B4-BE49-F238E27FC236}">
                <a16:creationId xmlns:a16="http://schemas.microsoft.com/office/drawing/2014/main" id="{B093FBDA-859E-4B8E-A802-01CD65A06A4C}"/>
              </a:ext>
            </a:extLst>
          </p:cNvPr>
          <p:cNvPicPr>
            <a:picLocks noChangeAspect="1"/>
          </p:cNvPicPr>
          <p:nvPr/>
        </p:nvPicPr>
        <p:blipFill>
          <a:blip r:embed="rId10"/>
          <a:stretch>
            <a:fillRect/>
          </a:stretch>
        </p:blipFill>
        <p:spPr>
          <a:xfrm>
            <a:off x="7037792" y="3876238"/>
            <a:ext cx="1259267" cy="1260000"/>
          </a:xfrm>
          <a:prstGeom prst="rect">
            <a:avLst/>
          </a:prstGeom>
        </p:spPr>
      </p:pic>
      <p:pic>
        <p:nvPicPr>
          <p:cNvPr id="20" name="Picture 19">
            <a:hlinkClick r:id="rId6"/>
            <a:extLst>
              <a:ext uri="{FF2B5EF4-FFF2-40B4-BE49-F238E27FC236}">
                <a16:creationId xmlns:a16="http://schemas.microsoft.com/office/drawing/2014/main" id="{658356F0-2765-4042-811E-69A21F3F9E08}"/>
              </a:ext>
            </a:extLst>
          </p:cNvPr>
          <p:cNvPicPr>
            <a:picLocks noChangeAspect="1"/>
          </p:cNvPicPr>
          <p:nvPr/>
        </p:nvPicPr>
        <p:blipFill>
          <a:blip r:embed="rId11"/>
          <a:stretch>
            <a:fillRect/>
          </a:stretch>
        </p:blipFill>
        <p:spPr>
          <a:xfrm>
            <a:off x="4918745" y="3863771"/>
            <a:ext cx="1259267" cy="1260000"/>
          </a:xfrm>
          <a:prstGeom prst="rect">
            <a:avLst/>
          </a:prstGeom>
        </p:spPr>
      </p:pic>
      <p:sp>
        <p:nvSpPr>
          <p:cNvPr id="2" name="Slide Number Placeholder 1"/>
          <p:cNvSpPr>
            <a:spLocks noGrp="1"/>
          </p:cNvSpPr>
          <p:nvPr>
            <p:ph type="sldNum" sz="quarter" idx="4"/>
          </p:nvPr>
        </p:nvSpPr>
        <p:spPr/>
        <p:txBody>
          <a:bodyPr/>
          <a:lstStyle/>
          <a:p>
            <a:fld id="{FCE43C0F-8A7B-3A4B-9DB5-B3472E36E833}" type="slidenum">
              <a:rPr lang="en-GB" smtClean="0"/>
              <a:pPr/>
              <a:t>19</a:t>
            </a:fld>
            <a:endParaRPr lang="en-GB" dirty="0"/>
          </a:p>
        </p:txBody>
      </p:sp>
    </p:spTree>
    <p:extLst>
      <p:ext uri="{BB962C8B-B14F-4D97-AF65-F5344CB8AC3E}">
        <p14:creationId xmlns:p14="http://schemas.microsoft.com/office/powerpoint/2010/main" val="1603936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DFC1-14C9-46EB-AAE1-4ED58FD77AA7}"/>
              </a:ext>
            </a:extLst>
          </p:cNvPr>
          <p:cNvSpPr>
            <a:spLocks noGrp="1"/>
          </p:cNvSpPr>
          <p:nvPr>
            <p:ph type="title"/>
          </p:nvPr>
        </p:nvSpPr>
        <p:spPr>
          <a:xfrm>
            <a:off x="457200" y="620688"/>
            <a:ext cx="8229600" cy="5821362"/>
          </a:xfrm>
        </p:spPr>
        <p:txBody>
          <a:bodyPr>
            <a:normAutofit/>
          </a:bodyPr>
          <a:lstStyle/>
          <a:p>
            <a:r>
              <a:rPr lang="en-GB" dirty="0"/>
              <a:t>Meeting summary</a:t>
            </a:r>
            <a:br>
              <a:rPr lang="en-GB" dirty="0"/>
            </a:br>
            <a:r>
              <a:rPr lang="en-GB" dirty="0"/>
              <a:t>enets 2020 </a:t>
            </a:r>
            <a:br>
              <a:rPr lang="en-GB" dirty="0"/>
            </a:br>
            <a:r>
              <a:rPr lang="en-GB" dirty="0"/>
              <a:t>virtual meeting </a:t>
            </a:r>
            <a:br>
              <a:rPr lang="en-GB" dirty="0"/>
            </a:br>
            <a:br>
              <a:rPr lang="en-GB" dirty="0"/>
            </a:br>
            <a:r>
              <a:rPr lang="en-GB" sz="3200" cap="none" dirty="0"/>
              <a:t>Dr Alia Munir MBBCH MRCP PhD FRCP</a:t>
            </a:r>
            <a:br>
              <a:rPr lang="en-GB" sz="3200" cap="none" dirty="0"/>
            </a:br>
            <a:r>
              <a:rPr lang="en-GB" sz="3200" cap="none" dirty="0"/>
              <a:t>Consultant Endocrinologist</a:t>
            </a:r>
            <a:br>
              <a:rPr lang="en-GB" sz="3200" cap="none" dirty="0"/>
            </a:br>
            <a:r>
              <a:rPr lang="en-GB" sz="2200" b="0" cap="none" dirty="0"/>
              <a:t>Sheffield Teaching Hospitals NHS Foundation Trust, UK</a:t>
            </a:r>
            <a:br>
              <a:rPr lang="en-GB" sz="2200" b="0" cap="none" dirty="0"/>
            </a:br>
            <a:br>
              <a:rPr lang="en-GB" sz="2200" b="0" cap="none" dirty="0"/>
            </a:br>
            <a:r>
              <a:rPr lang="en-GB" sz="2200" b="0" cap="none" dirty="0"/>
              <a:t>March 2020</a:t>
            </a:r>
            <a:endParaRPr lang="en-GB" sz="220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284903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B9179F-BE2C-46C0-825B-012F138D55B7}"/>
              </a:ext>
            </a:extLst>
          </p:cNvPr>
          <p:cNvSpPr txBox="1">
            <a:spLocks/>
          </p:cNvSpPr>
          <p:nvPr/>
        </p:nvSpPr>
        <p:spPr>
          <a:xfrm>
            <a:off x="611560" y="4279458"/>
            <a:ext cx="3175393" cy="1245840"/>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mj-lt"/>
                <a:ea typeface="Verdana" panose="020B0604030504040204" pitchFamily="34" charset="0"/>
                <a:cs typeface="PT Sans" charset="-52"/>
              </a:rPr>
              <a:t>Dr. Froukje Sosef </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noProof="0" dirty="0">
                <a:solidFill>
                  <a:srgbClr val="5D8298"/>
                </a:solidFill>
                <a:latin typeface="+mj-lt"/>
                <a:ea typeface="Verdana" panose="020B0604030504040204" pitchFamily="34" charset="0"/>
                <a:cs typeface="PT Sans" charset="-52"/>
              </a:rPr>
              <a:t>MD</a:t>
            </a:r>
            <a:br>
              <a:rPr lang="en-GB" sz="1600" b="0" noProof="0" dirty="0">
                <a:solidFill>
                  <a:srgbClr val="5D8298"/>
                </a:solidFill>
                <a:latin typeface="+mj-lt"/>
                <a:ea typeface="Verdana" panose="020B0604030504040204" pitchFamily="34" charset="0"/>
                <a:cs typeface="PT Sans" charset="-52"/>
              </a:rPr>
            </a:br>
            <a:r>
              <a:rPr lang="en-GB" sz="1600" b="0" noProof="0" dirty="0">
                <a:solidFill>
                  <a:srgbClr val="5D8298"/>
                </a:solidFill>
                <a:latin typeface="+mj-lt"/>
                <a:ea typeface="Verdana" panose="020B0604030504040204" pitchFamily="34" charset="0"/>
                <a:cs typeface="PT Sans" charset="-52"/>
              </a:rPr>
              <a:t>Phone: +31 6 2324 3636</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u="sng" noProof="0" dirty="0">
                <a:solidFill>
                  <a:schemeClr val="tx2"/>
                </a:solidFill>
                <a:latin typeface="+mj-lt"/>
                <a:ea typeface="Verdana" panose="020B0604030504040204" pitchFamily="34" charset="0"/>
                <a:cs typeface="PT Sans" charset="-52"/>
                <a:hlinkClick r:id="rId2">
                  <a:extLst>
                    <a:ext uri="{A12FA001-AC4F-418D-AE19-62706E023703}">
                      <ahyp:hlinkClr xmlns:ahyp="http://schemas.microsoft.com/office/drawing/2018/hyperlinkcolor" val="tx"/>
                    </a:ext>
                  </a:extLst>
                </a:hlinkClick>
              </a:rPr>
              <a:t>froukje.sosef@cor2ed.com</a:t>
            </a:r>
            <a:endParaRPr kumimoji="0" lang="en-GB" sz="1600" b="0" i="0" u="sng" strike="noStrike" kern="1200" cap="all" spc="300" normalizeH="0" baseline="0" noProof="0" dirty="0">
              <a:ln>
                <a:noFill/>
              </a:ln>
              <a:solidFill>
                <a:schemeClr val="tx2"/>
              </a:solidFill>
              <a:effectLst/>
              <a:uLnTx/>
              <a:uFillTx/>
              <a:latin typeface="+mj-lt"/>
              <a:ea typeface="Verdana" panose="020B0604030504040204" pitchFamily="34" charset="0"/>
              <a:cs typeface="PT Sans" charset="-52"/>
            </a:endParaRPr>
          </a:p>
        </p:txBody>
      </p:sp>
      <p:sp>
        <p:nvSpPr>
          <p:cNvPr id="3" name="Titre 1">
            <a:extLst>
              <a:ext uri="{FF2B5EF4-FFF2-40B4-BE49-F238E27FC236}">
                <a16:creationId xmlns:a16="http://schemas.microsoft.com/office/drawing/2014/main" id="{AA262A53-9B98-4BC8-8DC8-66F8125A223A}"/>
              </a:ext>
            </a:extLst>
          </p:cNvPr>
          <p:cNvSpPr txBox="1">
            <a:spLocks/>
          </p:cNvSpPr>
          <p:nvPr/>
        </p:nvSpPr>
        <p:spPr>
          <a:xfrm>
            <a:off x="611560" y="2636912"/>
            <a:ext cx="3463425" cy="1282506"/>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mj-lt"/>
                <a:ea typeface="Verdana" panose="020B0604030504040204" pitchFamily="34" charset="0"/>
                <a:cs typeface="PT Sans" charset="-52"/>
              </a:rPr>
              <a:t>Dr. Antoine Lacombe </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noProof="0" dirty="0">
                <a:solidFill>
                  <a:srgbClr val="5D8298"/>
                </a:solidFill>
                <a:latin typeface="+mj-lt"/>
                <a:ea typeface="Verdana" panose="020B0604030504040204" pitchFamily="34" charset="0"/>
                <a:cs typeface="PT Sans" charset="-52"/>
              </a:rPr>
              <a:t>Pharm D, MBA</a:t>
            </a:r>
            <a:br>
              <a:rPr lang="en-GB" sz="1600" b="0" noProof="0" dirty="0">
                <a:solidFill>
                  <a:srgbClr val="5D8298"/>
                </a:solidFill>
                <a:latin typeface="+mj-lt"/>
                <a:ea typeface="Verdana" panose="020B0604030504040204" pitchFamily="34" charset="0"/>
                <a:cs typeface="PT Sans" charset="-52"/>
              </a:rPr>
            </a:br>
            <a:r>
              <a:rPr lang="en-GB" sz="1600" b="0" noProof="0" dirty="0">
                <a:solidFill>
                  <a:srgbClr val="5D8298"/>
                </a:solidFill>
                <a:latin typeface="+mj-lt"/>
                <a:ea typeface="Verdana" panose="020B0604030504040204" pitchFamily="34" charset="0"/>
                <a:cs typeface="PT Sans" charset="-52"/>
              </a:rPr>
              <a:t>Phone: +41 79 529 42 79</a:t>
            </a:r>
            <a:br>
              <a:rPr lang="en-GB" sz="1600" b="0" noProof="0" dirty="0">
                <a:solidFill>
                  <a:srgbClr val="5D8298"/>
                </a:solidFill>
                <a:latin typeface="+mj-lt"/>
                <a:ea typeface="Verdana" panose="020B0604030504040204" pitchFamily="34" charset="0"/>
                <a:cs typeface="PT Sans" charset="-52"/>
              </a:rPr>
            </a:br>
            <a:r>
              <a:rPr lang="en-GB" sz="1600" b="0" u="sng" noProof="0" dirty="0">
                <a:solidFill>
                  <a:schemeClr val="tx2"/>
                </a:solidFill>
                <a:latin typeface="+mj-lt"/>
                <a:ea typeface="Verdana" panose="020B0604030504040204" pitchFamily="34" charset="0"/>
                <a:cs typeface="PT Sans" charset="-52"/>
                <a:hlinkClick r:id="rId3">
                  <a:extLst>
                    <a:ext uri="{A12FA001-AC4F-418D-AE19-62706E023703}">
                      <ahyp:hlinkClr xmlns:ahyp="http://schemas.microsoft.com/office/drawing/2018/hyperlinkcolor" val="tx"/>
                    </a:ext>
                  </a:extLst>
                </a:hlinkClick>
              </a:rPr>
              <a:t>antoine.lacombe@cor2ed.com</a:t>
            </a:r>
            <a:endParaRPr kumimoji="0" lang="en-GB" sz="1600" b="0" i="0" u="sng" strike="noStrike" kern="1200" cap="none" spc="0" normalizeH="0" baseline="0" noProof="0" dirty="0">
              <a:ln>
                <a:noFill/>
              </a:ln>
              <a:solidFill>
                <a:schemeClr val="tx2"/>
              </a:solidFill>
              <a:effectLst/>
              <a:uLnTx/>
              <a:uFillTx/>
              <a:latin typeface="+mj-lt"/>
              <a:ea typeface="Verdana" panose="020B0604030504040204" pitchFamily="34" charset="0"/>
              <a:cs typeface="PT Sans" charset="-52"/>
            </a:endParaRPr>
          </a:p>
        </p:txBody>
      </p:sp>
    </p:spTree>
    <p:extLst>
      <p:ext uri="{BB962C8B-B14F-4D97-AF65-F5344CB8AC3E}">
        <p14:creationId xmlns:p14="http://schemas.microsoft.com/office/powerpoint/2010/main" val="3472145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pPr marL="0" indent="0" algn="ctr">
              <a:buNone/>
            </a:pPr>
            <a:r>
              <a:rPr lang="en-GB" b="1" noProof="0" dirty="0">
                <a:solidFill>
                  <a:schemeClr val="accent1"/>
                </a:solidFill>
              </a:rPr>
              <a:t>NET CONNECT</a:t>
            </a:r>
          </a:p>
          <a:p>
            <a:pPr marL="0" indent="0" algn="ctr">
              <a:buNone/>
            </a:pPr>
            <a:r>
              <a:rPr lang="en-GB" dirty="0"/>
              <a:t>is supported by an Independent Educational Grant from Ipsen</a:t>
            </a:r>
          </a:p>
          <a:p>
            <a:pPr marL="0" indent="0" algn="ctr">
              <a:buNone/>
            </a:pPr>
            <a:r>
              <a:rPr lang="en-GB" dirty="0"/>
              <a:t>The </a:t>
            </a:r>
            <a:r>
              <a:rPr lang="en-GB" noProof="0" dirty="0"/>
              <a:t>views expressed within this presentation are the personal opinion of the author.  They do not necessarily represent the views of the author’s academic institution or the rest of the NET CONNECT group</a:t>
            </a:r>
            <a:br>
              <a:rPr lang="en-GB" noProof="0" dirty="0"/>
            </a:br>
            <a:endParaRPr lang="en-GB" b="1" noProof="0" dirty="0">
              <a:solidFill>
                <a:schemeClr val="accent1"/>
              </a:solidFill>
            </a:endParaRPr>
          </a:p>
          <a:p>
            <a:pPr marL="0" indent="0" algn="ctr">
              <a:buNone/>
            </a:pPr>
            <a:r>
              <a:rPr lang="en-GB" b="1" dirty="0">
                <a:solidFill>
                  <a:schemeClr val="accent1"/>
                </a:solidFill>
              </a:rPr>
              <a:t>DISCLOSURES DR. MUNIR</a:t>
            </a:r>
          </a:p>
          <a:p>
            <a:pPr marL="0" indent="0" algn="ctr">
              <a:spcBef>
                <a:spcPts val="0"/>
              </a:spcBef>
              <a:buNone/>
            </a:pPr>
            <a:r>
              <a:rPr lang="en-GB" dirty="0"/>
              <a:t>Speaker fees AAA and Novartis</a:t>
            </a:r>
          </a:p>
          <a:p>
            <a:pPr marL="0" indent="0" algn="ctr">
              <a:spcBef>
                <a:spcPts val="0"/>
              </a:spcBef>
              <a:buNone/>
            </a:pPr>
            <a:r>
              <a:rPr lang="en-GB" dirty="0"/>
              <a:t>Joint working partnership Novartis</a:t>
            </a:r>
          </a:p>
          <a:p>
            <a:pPr marL="0" indent="0" algn="ctr">
              <a:spcBef>
                <a:spcPts val="0"/>
              </a:spcBef>
              <a:buNone/>
            </a:pPr>
            <a:r>
              <a:rPr lang="en-GB" dirty="0"/>
              <a:t>Ipsen</a:t>
            </a:r>
          </a:p>
          <a:p>
            <a:pPr marL="0" indent="0">
              <a:buNone/>
            </a:pPr>
            <a:endParaRPr lang="en-GB" noProof="0" dirty="0"/>
          </a:p>
          <a:p>
            <a:pPr marL="0" indent="0">
              <a:buNone/>
            </a:pPr>
            <a:endParaRPr lang="en-GB" noProof="0" dirty="0"/>
          </a:p>
        </p:txBody>
      </p:sp>
      <p:sp>
        <p:nvSpPr>
          <p:cNvPr id="4" name="Title 3">
            <a:extLst>
              <a:ext uri="{FF2B5EF4-FFF2-40B4-BE49-F238E27FC236}">
                <a16:creationId xmlns:a16="http://schemas.microsoft.com/office/drawing/2014/main" id="{399771FC-6A1F-48E2-99F6-C8C1C0587209}"/>
              </a:ext>
            </a:extLst>
          </p:cNvPr>
          <p:cNvSpPr>
            <a:spLocks noGrp="1"/>
          </p:cNvSpPr>
          <p:nvPr>
            <p:ph type="title"/>
          </p:nvPr>
        </p:nvSpPr>
        <p:spPr/>
        <p:txBody>
          <a:bodyPr/>
          <a:lstStyle/>
          <a:p>
            <a:r>
              <a:rPr lang="en-GB" noProof="0" dirty="0"/>
              <a:t>Disclaimer and disclosures</a:t>
            </a:r>
          </a:p>
        </p:txBody>
      </p:sp>
      <p:sp>
        <p:nvSpPr>
          <p:cNvPr id="2" name="Slide Number Placeholder 1"/>
          <p:cNvSpPr>
            <a:spLocks noGrp="1"/>
          </p:cNvSpPr>
          <p:nvPr>
            <p:ph type="sldNum" sz="quarter" idx="4"/>
          </p:nvPr>
        </p:nvSpPr>
        <p:spPr/>
        <p:txBody>
          <a:bodyPr/>
          <a:lstStyle/>
          <a:p>
            <a:fld id="{B561B36C-3324-4BF5-8EAB-B7799695A041}" type="slidenum">
              <a:rPr lang="it-IT" smtClean="0"/>
              <a:t>3</a:t>
            </a:fld>
            <a:endParaRPr lang="it-IT" dirty="0"/>
          </a:p>
        </p:txBody>
      </p:sp>
    </p:spTree>
    <p:extLst>
      <p:ext uri="{BB962C8B-B14F-4D97-AF65-F5344CB8AC3E}">
        <p14:creationId xmlns:p14="http://schemas.microsoft.com/office/powerpoint/2010/main" val="23527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normAutofit/>
          </a:bodyPr>
          <a:lstStyle/>
          <a:p>
            <a:r>
              <a:rPr lang="en-GB" dirty="0"/>
              <a:t>Presidential Abstract </a:t>
            </a:r>
            <a:br>
              <a:rPr lang="en-GB" dirty="0"/>
            </a:br>
            <a:r>
              <a:rPr lang="en-GB" dirty="0"/>
              <a:t>Clinical Science:</a:t>
            </a:r>
            <a:br>
              <a:rPr lang="en-GB" dirty="0"/>
            </a:br>
            <a:br>
              <a:rPr lang="en-GB" dirty="0"/>
            </a:br>
            <a:r>
              <a:rPr lang="en-GB" dirty="0"/>
              <a:t>Somatostatin Analogs (SSA) in Patients with Symptomatic Diffuse Idiopathic Pulmonary Neuroendocrine Cell Hyperplasia (DIPNECH)</a:t>
            </a:r>
            <a:br>
              <a:rPr lang="en-GB" dirty="0"/>
            </a:br>
            <a:br>
              <a:rPr lang="en-GB" dirty="0"/>
            </a:br>
            <a:r>
              <a:rPr lang="en-GB" sz="2200" dirty="0"/>
              <a:t>A</a:t>
            </a:r>
            <a:r>
              <a:rPr lang="en-GB" sz="2200" cap="none" dirty="0"/>
              <a:t>l</a:t>
            </a:r>
            <a:r>
              <a:rPr lang="en-GB" sz="2200" dirty="0"/>
              <a:t>-T</a:t>
            </a:r>
            <a:r>
              <a:rPr lang="en-GB" sz="2200" cap="none" dirty="0"/>
              <a:t>oubah</a:t>
            </a:r>
            <a:r>
              <a:rPr lang="en-GB" sz="2200" dirty="0"/>
              <a:t> T, </a:t>
            </a:r>
            <a:r>
              <a:rPr lang="en-GB" sz="2200" cap="none" dirty="0"/>
              <a:t>et al</a:t>
            </a:r>
            <a:r>
              <a:rPr lang="en-GB" sz="2200" dirty="0"/>
              <a:t>. </a:t>
            </a:r>
            <a:r>
              <a:rPr lang="en-GB" sz="2200" cap="none" dirty="0"/>
              <a:t>ENETS 2020. Abstract #H01 </a:t>
            </a:r>
            <a:endParaRPr lang="en-GB" sz="2200" dirty="0"/>
          </a:p>
        </p:txBody>
      </p:sp>
      <p:sp>
        <p:nvSpPr>
          <p:cNvPr id="3" name="Slide Number Placeholder 2">
            <a:extLst>
              <a:ext uri="{FF2B5EF4-FFF2-40B4-BE49-F238E27FC236}">
                <a16:creationId xmlns:a16="http://schemas.microsoft.com/office/drawing/2014/main" id="{19D98C77-A835-E646-BBB1-FB3350272097}"/>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FFFFFF"/>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100" b="0" i="0" u="none" strike="noStrike" kern="1200" cap="none" spc="0" normalizeH="0" baseline="0" noProof="0" dirty="0">
              <a:ln>
                <a:noFill/>
              </a:ln>
              <a:solidFill>
                <a:srgbClr val="FFFFFF"/>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158437305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normAutofit/>
          </a:bodyPr>
          <a:lstStyle/>
          <a:p>
            <a:r>
              <a:rPr lang="en-GB" b="1" dirty="0">
                <a:solidFill>
                  <a:schemeClr val="accent1"/>
                </a:solidFill>
              </a:rPr>
              <a:t>DIPNECH is a very rare lung disorder considered a precursor of tumourlets and typical/atypical carcinoids</a:t>
            </a:r>
            <a:r>
              <a:rPr lang="en-GB" b="1" baseline="30000" dirty="0">
                <a:solidFill>
                  <a:schemeClr val="accent1"/>
                </a:solidFill>
              </a:rPr>
              <a:t>1</a:t>
            </a:r>
          </a:p>
          <a:p>
            <a:r>
              <a:rPr lang="en-GB" dirty="0"/>
              <a:t>A typical patient is a </a:t>
            </a:r>
            <a:r>
              <a:rPr lang="en-GB" b="1" dirty="0">
                <a:solidFill>
                  <a:schemeClr val="accent1"/>
                </a:solidFill>
              </a:rPr>
              <a:t>middle aged non-smoking woman </a:t>
            </a:r>
            <a:r>
              <a:rPr lang="en-GB" dirty="0"/>
              <a:t>presenting with </a:t>
            </a:r>
            <a:r>
              <a:rPr lang="en-GB" b="1" dirty="0">
                <a:solidFill>
                  <a:schemeClr val="accent1"/>
                </a:solidFill>
              </a:rPr>
              <a:t>decades of chronic cough and dyspnoea</a:t>
            </a:r>
            <a:endParaRPr lang="en-GB" b="1" baseline="30000" dirty="0">
              <a:solidFill>
                <a:schemeClr val="accent1"/>
              </a:solidFill>
            </a:endParaRPr>
          </a:p>
          <a:p>
            <a:r>
              <a:rPr lang="en-GB" dirty="0"/>
              <a:t>Radiological signs include:</a:t>
            </a:r>
          </a:p>
          <a:p>
            <a:pPr lvl="1"/>
            <a:r>
              <a:rPr lang="en-GB" dirty="0"/>
              <a:t>Multifocal pulmonary nodules</a:t>
            </a:r>
          </a:p>
          <a:p>
            <a:pPr lvl="1"/>
            <a:r>
              <a:rPr lang="en-GB" dirty="0"/>
              <a:t>Mosaic attenuation with air trapping</a:t>
            </a:r>
          </a:p>
          <a:p>
            <a:pPr lvl="1"/>
            <a:r>
              <a:rPr lang="en-GB" dirty="0"/>
              <a:t>Ground glass appearance</a:t>
            </a:r>
          </a:p>
          <a:p>
            <a:pPr lvl="1"/>
            <a:r>
              <a:rPr lang="en-GB" dirty="0"/>
              <a:t>Endobronchial wall thickening</a:t>
            </a:r>
          </a:p>
          <a:p>
            <a:pPr lvl="1"/>
            <a:r>
              <a:rPr lang="en-GB" dirty="0"/>
              <a:t>Atelectasis</a:t>
            </a:r>
          </a:p>
          <a:p>
            <a:r>
              <a:rPr lang="en-GB" dirty="0"/>
              <a:t>This multi-institution </a:t>
            </a:r>
            <a:r>
              <a:rPr lang="en-GB" b="1" dirty="0">
                <a:solidFill>
                  <a:schemeClr val="accent1"/>
                </a:solidFill>
              </a:rPr>
              <a:t>retrospective chart review </a:t>
            </a:r>
            <a:r>
              <a:rPr lang="en-GB" dirty="0"/>
              <a:t>on outcomes of </a:t>
            </a:r>
            <a:br>
              <a:rPr lang="en-GB" dirty="0"/>
            </a:br>
            <a:r>
              <a:rPr lang="en-GB" b="1" dirty="0">
                <a:solidFill>
                  <a:schemeClr val="accent1"/>
                </a:solidFill>
              </a:rPr>
              <a:t>SSA treatment in DIPNECH</a:t>
            </a:r>
          </a:p>
        </p:txBody>
      </p:sp>
      <p:sp>
        <p:nvSpPr>
          <p:cNvPr id="2" name="Title 1"/>
          <p:cNvSpPr>
            <a:spLocks noGrp="1"/>
          </p:cNvSpPr>
          <p:nvPr>
            <p:ph type="title"/>
          </p:nvPr>
        </p:nvSpPr>
        <p:spPr/>
        <p:txBody>
          <a:bodyPr/>
          <a:lstStyle/>
          <a:p>
            <a:r>
              <a:rPr lang="en-GB" dirty="0"/>
              <a:t>Background</a:t>
            </a:r>
          </a:p>
        </p:txBody>
      </p:sp>
      <p:sp>
        <p:nvSpPr>
          <p:cNvPr id="9" name="Content Placeholder 8"/>
          <p:cNvSpPr>
            <a:spLocks noGrp="1"/>
          </p:cNvSpPr>
          <p:nvPr>
            <p:ph sz="quarter" idx="15"/>
          </p:nvPr>
        </p:nvSpPr>
        <p:spPr>
          <a:xfrm>
            <a:off x="465138" y="6237312"/>
            <a:ext cx="8139310" cy="501650"/>
          </a:xfrm>
        </p:spPr>
        <p:txBody>
          <a:bodyPr/>
          <a:lstStyle/>
          <a:p>
            <a:r>
              <a:rPr lang="en-GB" dirty="0"/>
              <a:t>DIPNECH, diffuse idiopathic pulmonary neuroendocrine cell hyperplasia; SSA, somatostatin analogues</a:t>
            </a:r>
            <a:br>
              <a:rPr lang="en-GB" dirty="0"/>
            </a:br>
            <a:r>
              <a:rPr lang="en-GB" dirty="0"/>
              <a:t>1. Brambilla B, et al. Eur Respir J 2001;18:1059-68;  2. Gorshtein A, et al. Cancer 2012;118:612-9; </a:t>
            </a:r>
            <a:br>
              <a:rPr lang="en-GB" dirty="0"/>
            </a:br>
            <a:r>
              <a:rPr lang="en-GB" dirty="0"/>
              <a:t>3. Chauhan A and Ramirez RA. Lung 2015;193:653-7 ; 4. Al-Toubah T, et al. ENETS 2020. Abstract #H01 (Oral presentation)</a:t>
            </a:r>
          </a:p>
        </p:txBody>
      </p:sp>
      <p:sp>
        <p:nvSpPr>
          <p:cNvPr id="7" name="Slide Number Placeholder 6">
            <a:extLst>
              <a:ext uri="{FF2B5EF4-FFF2-40B4-BE49-F238E27FC236}">
                <a16:creationId xmlns:a16="http://schemas.microsoft.com/office/drawing/2014/main" id="{0F58579F-6603-B74B-A4B6-54D149A41476}"/>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274712176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8"/>
          </p:nvPr>
        </p:nvSpPr>
        <p:spPr>
          <a:xfrm>
            <a:off x="4618810" y="1052736"/>
            <a:ext cx="3892345" cy="305940"/>
          </a:xfrm>
        </p:spPr>
        <p:txBody>
          <a:bodyPr/>
          <a:lstStyle/>
          <a:p>
            <a:r>
              <a:rPr lang="en-GB" dirty="0"/>
              <a:t>Symptom improvement</a:t>
            </a:r>
          </a:p>
        </p:txBody>
      </p:sp>
      <p:sp>
        <p:nvSpPr>
          <p:cNvPr id="11" name="Text Placeholder 10"/>
          <p:cNvSpPr>
            <a:spLocks noGrp="1"/>
          </p:cNvSpPr>
          <p:nvPr>
            <p:ph type="body" sz="quarter" idx="19"/>
          </p:nvPr>
        </p:nvSpPr>
        <p:spPr>
          <a:xfrm>
            <a:off x="468313" y="1052736"/>
            <a:ext cx="3892345" cy="305940"/>
          </a:xfrm>
        </p:spPr>
        <p:txBody>
          <a:bodyPr/>
          <a:lstStyle/>
          <a:p>
            <a:r>
              <a:rPr lang="en-GB" dirty="0"/>
              <a:t>Patient characteristics </a:t>
            </a:r>
          </a:p>
        </p:txBody>
      </p:sp>
      <p:sp>
        <p:nvSpPr>
          <p:cNvPr id="6" name="Title 5"/>
          <p:cNvSpPr>
            <a:spLocks noGrp="1"/>
          </p:cNvSpPr>
          <p:nvPr>
            <p:ph type="title"/>
          </p:nvPr>
        </p:nvSpPr>
        <p:spPr/>
        <p:txBody>
          <a:bodyPr/>
          <a:lstStyle/>
          <a:p>
            <a:r>
              <a:rPr lang="en-GB" dirty="0"/>
              <a:t>Key results</a:t>
            </a:r>
          </a:p>
        </p:txBody>
      </p:sp>
      <p:sp>
        <p:nvSpPr>
          <p:cNvPr id="4" name="Slide Number Placeholder 3"/>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graphicFrame>
        <p:nvGraphicFramePr>
          <p:cNvPr id="17" name="Content Placeholder 16"/>
          <p:cNvGraphicFramePr>
            <a:graphicFrameLocks noGrp="1"/>
          </p:cNvGraphicFramePr>
          <p:nvPr>
            <p:ph sz="quarter" idx="15"/>
            <p:extLst>
              <p:ext uri="{D42A27DB-BD31-4B8C-83A1-F6EECF244321}">
                <p14:modId xmlns:p14="http://schemas.microsoft.com/office/powerpoint/2010/main" val="2134012222"/>
              </p:ext>
            </p:extLst>
          </p:nvPr>
        </p:nvGraphicFramePr>
        <p:xfrm>
          <a:off x="4526631" y="3689134"/>
          <a:ext cx="4211960" cy="2248113"/>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 Placeholder 9"/>
          <p:cNvSpPr txBox="1">
            <a:spLocks/>
          </p:cNvSpPr>
          <p:nvPr/>
        </p:nvSpPr>
        <p:spPr>
          <a:xfrm>
            <a:off x="4627855" y="3351450"/>
            <a:ext cx="4892088" cy="710664"/>
          </a:xfrm>
          <a:prstGeom prst="rect">
            <a:avLst/>
          </a:prstGeom>
        </p:spPr>
        <p:txBody>
          <a:bodyPr vert="horz" lIns="0" tIns="0" rIns="0" bIns="0" rtlCol="0">
            <a:normAutofit/>
          </a:bodyPr>
          <a:lstStyle>
            <a:lvl1pPr marL="0" indent="0" algn="l" defTabSz="457200" rtl="0" eaLnBrk="1" latinLnBrk="0" hangingPunct="1">
              <a:spcBef>
                <a:spcPts val="1200"/>
              </a:spcBef>
              <a:buClr>
                <a:schemeClr val="accent1"/>
              </a:buClr>
              <a:buFont typeface="Arial"/>
              <a:buNone/>
              <a:defRPr sz="2000" b="1" i="0" kern="1200" cap="all" spc="100" baseline="0">
                <a:solidFill>
                  <a:schemeClr val="accent1"/>
                </a:solidFill>
                <a:latin typeface="+mj-lt"/>
                <a:ea typeface="Verdana" panose="020B0604030504040204" pitchFamily="34" charset="0"/>
                <a:cs typeface="Verdana" panose="020B0604030504040204" pitchFamily="34" charset="0"/>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t>Change in FEV1 Test results</a:t>
            </a:r>
            <a:r>
              <a:rPr lang="en-GB" cap="none" baseline="30000" dirty="0"/>
              <a:t>a</a:t>
            </a:r>
            <a:endParaRPr lang="en-US" baseline="30000" dirty="0"/>
          </a:p>
        </p:txBody>
      </p:sp>
      <p:sp>
        <p:nvSpPr>
          <p:cNvPr id="20" name="Content Placeholder 8"/>
          <p:cNvSpPr txBox="1">
            <a:spLocks/>
          </p:cNvSpPr>
          <p:nvPr/>
        </p:nvSpPr>
        <p:spPr>
          <a:xfrm>
            <a:off x="465138" y="6309320"/>
            <a:ext cx="7347222" cy="365125"/>
          </a:xfrm>
          <a:prstGeom prst="rect">
            <a:avLst/>
          </a:prstGeom>
        </p:spPr>
        <p:txBody>
          <a:bodyPr vert="horz" lIns="0" tIns="0" rIns="0" bIns="0" rtlCol="0" anchor="ctr" anchorCtr="0">
            <a:noAutofit/>
          </a:bodyPr>
          <a:lstStyle>
            <a:lvl1pPr marL="0" indent="0" algn="l" defTabSz="457200" rtl="0" eaLnBrk="1" latinLnBrk="0" hangingPunct="1">
              <a:spcBef>
                <a:spcPts val="1200"/>
              </a:spcBef>
              <a:buClr>
                <a:schemeClr val="accent1"/>
              </a:buClr>
              <a:buFont typeface="Arial"/>
              <a:buNone/>
              <a:defRPr sz="1200" b="0" i="0" kern="1200">
                <a:solidFill>
                  <a:srgbClr val="5D8298"/>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600"/>
              </a:spcBef>
              <a:buClr>
                <a:schemeClr val="accent1"/>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1"/>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baseline="30000" dirty="0"/>
              <a:t>a</a:t>
            </a:r>
            <a:r>
              <a:rPr lang="en-GB" dirty="0"/>
              <a:t>15 patients had pre and post treatment FEV1 data</a:t>
            </a:r>
            <a:br>
              <a:rPr lang="en-GB" dirty="0"/>
            </a:br>
            <a:r>
              <a:rPr lang="en-GB" dirty="0"/>
              <a:t>DIPNECH, diffuse idiopathic pulmonary neuroendocrine cell hyperplasia; FEV1, forced expiratory volume in 1 second; SSA, somatostatin analogues. Al-Toubah T, et al. ENETS 2020. Abstract #H01 (Oral presentation)</a:t>
            </a:r>
            <a:endParaRPr lang="en-US" dirty="0"/>
          </a:p>
        </p:txBody>
      </p:sp>
      <p:graphicFrame>
        <p:nvGraphicFramePr>
          <p:cNvPr id="5" name="Chart 4">
            <a:extLst>
              <a:ext uri="{FF2B5EF4-FFF2-40B4-BE49-F238E27FC236}">
                <a16:creationId xmlns:a16="http://schemas.microsoft.com/office/drawing/2014/main" id="{273E7814-7E03-964D-B93A-591A7FEA08B8}"/>
              </a:ext>
            </a:extLst>
          </p:cNvPr>
          <p:cNvGraphicFramePr/>
          <p:nvPr>
            <p:extLst>
              <p:ext uri="{D42A27DB-BD31-4B8C-83A1-F6EECF244321}">
                <p14:modId xmlns:p14="http://schemas.microsoft.com/office/powerpoint/2010/main" val="1676150753"/>
              </p:ext>
            </p:extLst>
          </p:nvPr>
        </p:nvGraphicFramePr>
        <p:xfrm>
          <a:off x="4526631" y="1358676"/>
          <a:ext cx="4211960" cy="18182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a:extLst>
              <a:ext uri="{FF2B5EF4-FFF2-40B4-BE49-F238E27FC236}">
                <a16:creationId xmlns:a16="http://schemas.microsoft.com/office/drawing/2014/main" id="{2AD5745D-5238-0342-B008-3BD866752D04}"/>
              </a:ext>
            </a:extLst>
          </p:cNvPr>
          <p:cNvGraphicFramePr>
            <a:graphicFrameLocks noGrp="1"/>
          </p:cNvGraphicFramePr>
          <p:nvPr>
            <p:extLst>
              <p:ext uri="{D42A27DB-BD31-4B8C-83A1-F6EECF244321}">
                <p14:modId xmlns:p14="http://schemas.microsoft.com/office/powerpoint/2010/main" val="123108398"/>
              </p:ext>
            </p:extLst>
          </p:nvPr>
        </p:nvGraphicFramePr>
        <p:xfrm>
          <a:off x="468312" y="1438850"/>
          <a:ext cx="3892346" cy="4488180"/>
        </p:xfrm>
        <a:graphic>
          <a:graphicData uri="http://schemas.openxmlformats.org/drawingml/2006/table">
            <a:tbl>
              <a:tblPr firstRow="1" bandRow="1">
                <a:tableStyleId>{5C22544A-7EE6-4342-B048-85BDC9FD1C3A}</a:tableStyleId>
              </a:tblPr>
              <a:tblGrid>
                <a:gridCol w="2807544">
                  <a:extLst>
                    <a:ext uri="{9D8B030D-6E8A-4147-A177-3AD203B41FA5}">
                      <a16:colId xmlns:a16="http://schemas.microsoft.com/office/drawing/2014/main" val="1999445879"/>
                    </a:ext>
                  </a:extLst>
                </a:gridCol>
                <a:gridCol w="1084802">
                  <a:extLst>
                    <a:ext uri="{9D8B030D-6E8A-4147-A177-3AD203B41FA5}">
                      <a16:colId xmlns:a16="http://schemas.microsoft.com/office/drawing/2014/main" val="2310203628"/>
                    </a:ext>
                  </a:extLst>
                </a:gridCol>
              </a:tblGrid>
              <a:tr h="141409">
                <a:tc>
                  <a:txBody>
                    <a:bodyPr/>
                    <a:lstStyle/>
                    <a:p>
                      <a:pPr>
                        <a:lnSpc>
                          <a:spcPct val="95000"/>
                        </a:lnSpc>
                      </a:pPr>
                      <a:endParaRPr lang="en-US" sz="1000" dirty="0"/>
                    </a:p>
                  </a:txBody>
                  <a:tcPr marL="55440" marR="55440" marT="0" marB="0" anchor="ctr"/>
                </a:tc>
                <a:tc>
                  <a:txBody>
                    <a:bodyPr/>
                    <a:lstStyle/>
                    <a:p>
                      <a:pPr algn="ctr">
                        <a:lnSpc>
                          <a:spcPct val="95000"/>
                        </a:lnSpc>
                      </a:pPr>
                      <a:r>
                        <a:rPr lang="en-US" sz="1000" dirty="0"/>
                        <a:t>N (%)</a:t>
                      </a:r>
                    </a:p>
                  </a:txBody>
                  <a:tcPr marL="55440" marR="55440" marT="0" marB="0" anchor="ctr"/>
                </a:tc>
                <a:extLst>
                  <a:ext uri="{0D108BD9-81ED-4DB2-BD59-A6C34878D82A}">
                    <a16:rowId xmlns:a16="http://schemas.microsoft.com/office/drawing/2014/main" val="4223734204"/>
                  </a:ext>
                </a:extLst>
              </a:tr>
              <a:tr h="141409">
                <a:tc gridSpan="2">
                  <a:txBody>
                    <a:bodyPr/>
                    <a:lstStyle/>
                    <a:p>
                      <a:pPr>
                        <a:lnSpc>
                          <a:spcPct val="95000"/>
                        </a:lnSpc>
                      </a:pPr>
                      <a:r>
                        <a:rPr lang="en-US" sz="1000" b="1" dirty="0"/>
                        <a:t>Sex</a:t>
                      </a:r>
                    </a:p>
                  </a:txBody>
                  <a:tcPr marL="55440" marR="55440" marT="0" marB="0" anchor="ctr"/>
                </a:tc>
                <a:tc hMerge="1">
                  <a:txBody>
                    <a:bodyPr/>
                    <a:lstStyle/>
                    <a:p>
                      <a:pPr algn="ctr"/>
                      <a:endParaRPr lang="en-US" sz="1000" dirty="0"/>
                    </a:p>
                  </a:txBody>
                  <a:tcPr marL="55440" marR="55440" marT="10800" marB="10800" anchor="ctr"/>
                </a:tc>
                <a:extLst>
                  <a:ext uri="{0D108BD9-81ED-4DB2-BD59-A6C34878D82A}">
                    <a16:rowId xmlns:a16="http://schemas.microsoft.com/office/drawing/2014/main" val="552097770"/>
                  </a:ext>
                </a:extLst>
              </a:tr>
              <a:tr h="141409">
                <a:tc>
                  <a:txBody>
                    <a:bodyPr/>
                    <a:lstStyle/>
                    <a:p>
                      <a:pPr marL="0" indent="179388">
                        <a:lnSpc>
                          <a:spcPct val="95000"/>
                        </a:lnSpc>
                        <a:tabLst/>
                      </a:pPr>
                      <a:r>
                        <a:rPr lang="en-US" sz="1000" dirty="0"/>
                        <a:t>Female</a:t>
                      </a:r>
                    </a:p>
                  </a:txBody>
                  <a:tcPr marL="55440" marR="55440" marT="0" marB="0" anchor="ctr"/>
                </a:tc>
                <a:tc>
                  <a:txBody>
                    <a:bodyPr/>
                    <a:lstStyle/>
                    <a:p>
                      <a:pPr algn="ctr">
                        <a:lnSpc>
                          <a:spcPct val="95000"/>
                        </a:lnSpc>
                      </a:pPr>
                      <a:r>
                        <a:rPr lang="en-US" sz="1000" dirty="0"/>
                        <a:t>40 (95.2)</a:t>
                      </a:r>
                    </a:p>
                  </a:txBody>
                  <a:tcPr marL="55440" marR="55440" marT="0" marB="0" anchor="ctr"/>
                </a:tc>
                <a:extLst>
                  <a:ext uri="{0D108BD9-81ED-4DB2-BD59-A6C34878D82A}">
                    <a16:rowId xmlns:a16="http://schemas.microsoft.com/office/drawing/2014/main" val="2819720088"/>
                  </a:ext>
                </a:extLst>
              </a:tr>
              <a:tr h="141409">
                <a:tc>
                  <a:txBody>
                    <a:bodyPr/>
                    <a:lstStyle/>
                    <a:p>
                      <a:pPr marL="0" indent="179388">
                        <a:lnSpc>
                          <a:spcPct val="95000"/>
                        </a:lnSpc>
                        <a:tabLst/>
                      </a:pPr>
                      <a:r>
                        <a:rPr lang="en-US" sz="1000" dirty="0"/>
                        <a:t>Male</a:t>
                      </a:r>
                    </a:p>
                  </a:txBody>
                  <a:tcPr marL="55440" marR="55440" marT="0" marB="0" anchor="ctr"/>
                </a:tc>
                <a:tc>
                  <a:txBody>
                    <a:bodyPr/>
                    <a:lstStyle/>
                    <a:p>
                      <a:pPr algn="ctr">
                        <a:lnSpc>
                          <a:spcPct val="95000"/>
                        </a:lnSpc>
                      </a:pPr>
                      <a:r>
                        <a:rPr lang="en-US" sz="1000" dirty="0"/>
                        <a:t>2 (4.8)</a:t>
                      </a:r>
                    </a:p>
                  </a:txBody>
                  <a:tcPr marL="55440" marR="55440" marT="0" marB="0" anchor="ctr"/>
                </a:tc>
                <a:extLst>
                  <a:ext uri="{0D108BD9-81ED-4DB2-BD59-A6C34878D82A}">
                    <a16:rowId xmlns:a16="http://schemas.microsoft.com/office/drawing/2014/main" val="560205468"/>
                  </a:ext>
                </a:extLst>
              </a:tr>
              <a:tr h="141409">
                <a:tc gridSpan="2">
                  <a:txBody>
                    <a:bodyPr/>
                    <a:lstStyle/>
                    <a:p>
                      <a:pPr marL="0" indent="7938">
                        <a:lnSpc>
                          <a:spcPct val="95000"/>
                        </a:lnSpc>
                        <a:tabLst/>
                      </a:pPr>
                      <a:r>
                        <a:rPr lang="en-US" sz="1000" b="1" dirty="0"/>
                        <a:t>Age</a:t>
                      </a:r>
                    </a:p>
                  </a:txBody>
                  <a:tcPr marL="55440" marR="55440" marT="0" marB="0" anchor="ctr"/>
                </a:tc>
                <a:tc hMerge="1">
                  <a:txBody>
                    <a:bodyPr/>
                    <a:lstStyle/>
                    <a:p>
                      <a:pPr algn="ctr"/>
                      <a:endParaRPr lang="en-US" sz="1000" b="1" dirty="0"/>
                    </a:p>
                  </a:txBody>
                  <a:tcPr marL="55440" marR="55440" marT="10800" marB="10800" anchor="ctr"/>
                </a:tc>
                <a:extLst>
                  <a:ext uri="{0D108BD9-81ED-4DB2-BD59-A6C34878D82A}">
                    <a16:rowId xmlns:a16="http://schemas.microsoft.com/office/drawing/2014/main" val="1843713957"/>
                  </a:ext>
                </a:extLst>
              </a:tr>
              <a:tr h="141409">
                <a:tc>
                  <a:txBody>
                    <a:bodyPr/>
                    <a:lstStyle/>
                    <a:p>
                      <a:pPr marL="0" indent="179388">
                        <a:lnSpc>
                          <a:spcPct val="95000"/>
                        </a:lnSpc>
                        <a:tabLst/>
                      </a:pPr>
                      <a:r>
                        <a:rPr lang="en-US" sz="1000" dirty="0"/>
                        <a:t>&lt;50</a:t>
                      </a:r>
                    </a:p>
                  </a:txBody>
                  <a:tcPr marL="55440" marR="55440" marT="0" marB="0" anchor="ctr"/>
                </a:tc>
                <a:tc>
                  <a:txBody>
                    <a:bodyPr/>
                    <a:lstStyle/>
                    <a:p>
                      <a:pPr algn="ctr">
                        <a:lnSpc>
                          <a:spcPct val="95000"/>
                        </a:lnSpc>
                      </a:pPr>
                      <a:r>
                        <a:rPr lang="en-US" sz="1000" dirty="0"/>
                        <a:t>4 (9.6)</a:t>
                      </a:r>
                    </a:p>
                  </a:txBody>
                  <a:tcPr marL="55440" marR="55440" marT="0" marB="0" anchor="ctr"/>
                </a:tc>
                <a:extLst>
                  <a:ext uri="{0D108BD9-81ED-4DB2-BD59-A6C34878D82A}">
                    <a16:rowId xmlns:a16="http://schemas.microsoft.com/office/drawing/2014/main" val="3632863412"/>
                  </a:ext>
                </a:extLst>
              </a:tr>
              <a:tr h="141409">
                <a:tc>
                  <a:txBody>
                    <a:bodyPr/>
                    <a:lstStyle/>
                    <a:p>
                      <a:pPr marL="0" indent="179388">
                        <a:lnSpc>
                          <a:spcPct val="95000"/>
                        </a:lnSpc>
                        <a:tabLst/>
                      </a:pPr>
                      <a:r>
                        <a:rPr lang="en-US" sz="1000" dirty="0"/>
                        <a:t>50-59</a:t>
                      </a:r>
                    </a:p>
                  </a:txBody>
                  <a:tcPr marL="55440" marR="55440" marT="0" marB="0" anchor="ctr"/>
                </a:tc>
                <a:tc>
                  <a:txBody>
                    <a:bodyPr/>
                    <a:lstStyle/>
                    <a:p>
                      <a:pPr algn="ctr">
                        <a:lnSpc>
                          <a:spcPct val="95000"/>
                        </a:lnSpc>
                      </a:pPr>
                      <a:r>
                        <a:rPr lang="en-US" sz="1000" dirty="0"/>
                        <a:t>13 (30.9)</a:t>
                      </a:r>
                    </a:p>
                  </a:txBody>
                  <a:tcPr marL="55440" marR="55440" marT="0" marB="0" anchor="ctr"/>
                </a:tc>
                <a:extLst>
                  <a:ext uri="{0D108BD9-81ED-4DB2-BD59-A6C34878D82A}">
                    <a16:rowId xmlns:a16="http://schemas.microsoft.com/office/drawing/2014/main" val="2311361288"/>
                  </a:ext>
                </a:extLst>
              </a:tr>
              <a:tr h="141409">
                <a:tc>
                  <a:txBody>
                    <a:bodyPr/>
                    <a:lstStyle/>
                    <a:p>
                      <a:pPr marL="0" indent="179388">
                        <a:lnSpc>
                          <a:spcPct val="95000"/>
                        </a:lnSpc>
                        <a:tabLst/>
                      </a:pPr>
                      <a:r>
                        <a:rPr lang="en-US" sz="1000" dirty="0"/>
                        <a:t>60-69</a:t>
                      </a:r>
                    </a:p>
                  </a:txBody>
                  <a:tcPr marL="55440" marR="55440" marT="0" marB="0" anchor="ctr"/>
                </a:tc>
                <a:tc>
                  <a:txBody>
                    <a:bodyPr/>
                    <a:lstStyle/>
                    <a:p>
                      <a:pPr algn="ctr">
                        <a:lnSpc>
                          <a:spcPct val="95000"/>
                        </a:lnSpc>
                      </a:pPr>
                      <a:r>
                        <a:rPr lang="en-US" sz="1000" dirty="0"/>
                        <a:t>10 (23.8)</a:t>
                      </a:r>
                    </a:p>
                  </a:txBody>
                  <a:tcPr marL="55440" marR="55440" marT="0" marB="0" anchor="ctr"/>
                </a:tc>
                <a:extLst>
                  <a:ext uri="{0D108BD9-81ED-4DB2-BD59-A6C34878D82A}">
                    <a16:rowId xmlns:a16="http://schemas.microsoft.com/office/drawing/2014/main" val="4092285140"/>
                  </a:ext>
                </a:extLst>
              </a:tr>
              <a:tr h="141409">
                <a:tc>
                  <a:txBody>
                    <a:bodyPr/>
                    <a:lstStyle/>
                    <a:p>
                      <a:pPr marL="0" indent="179388">
                        <a:lnSpc>
                          <a:spcPct val="95000"/>
                        </a:lnSpc>
                        <a:tabLst/>
                      </a:pPr>
                      <a:r>
                        <a:rPr lang="en-US" sz="1000" dirty="0"/>
                        <a:t>70+</a:t>
                      </a:r>
                    </a:p>
                  </a:txBody>
                  <a:tcPr marL="55440" marR="55440" marT="0" marB="0" anchor="ctr"/>
                </a:tc>
                <a:tc>
                  <a:txBody>
                    <a:bodyPr/>
                    <a:lstStyle/>
                    <a:p>
                      <a:pPr algn="ctr">
                        <a:lnSpc>
                          <a:spcPct val="95000"/>
                        </a:lnSpc>
                      </a:pPr>
                      <a:r>
                        <a:rPr lang="en-US" sz="1000" dirty="0"/>
                        <a:t>15 (35.7)</a:t>
                      </a:r>
                    </a:p>
                  </a:txBody>
                  <a:tcPr marL="55440" marR="55440" marT="0" marB="0" anchor="ctr"/>
                </a:tc>
                <a:extLst>
                  <a:ext uri="{0D108BD9-81ED-4DB2-BD59-A6C34878D82A}">
                    <a16:rowId xmlns:a16="http://schemas.microsoft.com/office/drawing/2014/main" val="929574388"/>
                  </a:ext>
                </a:extLst>
              </a:tr>
              <a:tr h="141409">
                <a:tc gridSpan="2">
                  <a:txBody>
                    <a:bodyPr/>
                    <a:lstStyle/>
                    <a:p>
                      <a:pPr marL="0" indent="7938">
                        <a:lnSpc>
                          <a:spcPct val="95000"/>
                        </a:lnSpc>
                        <a:tabLst/>
                      </a:pPr>
                      <a:r>
                        <a:rPr lang="en-US" sz="1000" b="1" dirty="0"/>
                        <a:t>Ki-67% (on biopsy or surgical specimen)</a:t>
                      </a:r>
                    </a:p>
                  </a:txBody>
                  <a:tcPr marL="55440" marR="55440" marT="0" marB="0" anchor="ctr"/>
                </a:tc>
                <a:tc hMerge="1">
                  <a:txBody>
                    <a:bodyPr/>
                    <a:lstStyle/>
                    <a:p>
                      <a:pPr algn="ctr"/>
                      <a:endParaRPr lang="en-US" sz="1000" b="1" dirty="0"/>
                    </a:p>
                  </a:txBody>
                  <a:tcPr marL="55440" marR="55440" marT="10800" marB="10800" anchor="ctr"/>
                </a:tc>
                <a:extLst>
                  <a:ext uri="{0D108BD9-81ED-4DB2-BD59-A6C34878D82A}">
                    <a16:rowId xmlns:a16="http://schemas.microsoft.com/office/drawing/2014/main" val="3468556663"/>
                  </a:ext>
                </a:extLst>
              </a:tr>
              <a:tr h="141409">
                <a:tc>
                  <a:txBody>
                    <a:bodyPr/>
                    <a:lstStyle/>
                    <a:p>
                      <a:pPr marL="0" indent="179388">
                        <a:lnSpc>
                          <a:spcPct val="95000"/>
                        </a:lnSpc>
                        <a:tabLst/>
                      </a:pPr>
                      <a:r>
                        <a:rPr lang="en-US" sz="1000" dirty="0"/>
                        <a:t>Not reported</a:t>
                      </a:r>
                    </a:p>
                  </a:txBody>
                  <a:tcPr marL="55440" marR="55440" marT="0" marB="0" anchor="ctr"/>
                </a:tc>
                <a:tc>
                  <a:txBody>
                    <a:bodyPr/>
                    <a:lstStyle/>
                    <a:p>
                      <a:pPr algn="ctr">
                        <a:lnSpc>
                          <a:spcPct val="95000"/>
                        </a:lnSpc>
                      </a:pPr>
                      <a:r>
                        <a:rPr lang="en-US" sz="1000" dirty="0"/>
                        <a:t>25 (59.5)</a:t>
                      </a:r>
                    </a:p>
                  </a:txBody>
                  <a:tcPr marL="55440" marR="55440" marT="0" marB="0" anchor="ctr"/>
                </a:tc>
                <a:extLst>
                  <a:ext uri="{0D108BD9-81ED-4DB2-BD59-A6C34878D82A}">
                    <a16:rowId xmlns:a16="http://schemas.microsoft.com/office/drawing/2014/main" val="3704738680"/>
                  </a:ext>
                </a:extLst>
              </a:tr>
              <a:tr h="141409">
                <a:tc>
                  <a:txBody>
                    <a:bodyPr/>
                    <a:lstStyle/>
                    <a:p>
                      <a:pPr marL="0" indent="179388">
                        <a:lnSpc>
                          <a:spcPct val="95000"/>
                        </a:lnSpc>
                        <a:tabLst/>
                      </a:pPr>
                      <a:r>
                        <a:rPr lang="en-US" sz="1000" dirty="0"/>
                        <a:t>≤2%</a:t>
                      </a:r>
                    </a:p>
                  </a:txBody>
                  <a:tcPr marL="55440" marR="55440" marT="0" marB="0" anchor="ctr"/>
                </a:tc>
                <a:tc>
                  <a:txBody>
                    <a:bodyPr/>
                    <a:lstStyle/>
                    <a:p>
                      <a:pPr algn="ctr">
                        <a:lnSpc>
                          <a:spcPct val="95000"/>
                        </a:lnSpc>
                      </a:pPr>
                      <a:r>
                        <a:rPr lang="en-US" sz="1000" dirty="0"/>
                        <a:t>16 (38.1)</a:t>
                      </a:r>
                    </a:p>
                  </a:txBody>
                  <a:tcPr marL="55440" marR="55440" marT="0" marB="0" anchor="ctr"/>
                </a:tc>
                <a:extLst>
                  <a:ext uri="{0D108BD9-81ED-4DB2-BD59-A6C34878D82A}">
                    <a16:rowId xmlns:a16="http://schemas.microsoft.com/office/drawing/2014/main" val="1469090709"/>
                  </a:ext>
                </a:extLst>
              </a:tr>
              <a:tr h="141409">
                <a:tc>
                  <a:txBody>
                    <a:bodyPr/>
                    <a:lstStyle/>
                    <a:p>
                      <a:pPr marL="0" indent="179388">
                        <a:lnSpc>
                          <a:spcPct val="95000"/>
                        </a:lnSpc>
                        <a:tabLst/>
                      </a:pPr>
                      <a:r>
                        <a:rPr lang="en-US" sz="1000" dirty="0"/>
                        <a:t>3-20%</a:t>
                      </a:r>
                    </a:p>
                  </a:txBody>
                  <a:tcPr marL="55440" marR="55440" marT="0" marB="0" anchor="ctr"/>
                </a:tc>
                <a:tc>
                  <a:txBody>
                    <a:bodyPr/>
                    <a:lstStyle/>
                    <a:p>
                      <a:pPr algn="ctr">
                        <a:lnSpc>
                          <a:spcPct val="95000"/>
                        </a:lnSpc>
                      </a:pPr>
                      <a:r>
                        <a:rPr lang="en-US" sz="1000" dirty="0"/>
                        <a:t>1 (2.4)</a:t>
                      </a:r>
                    </a:p>
                  </a:txBody>
                  <a:tcPr marL="55440" marR="55440" marT="0" marB="0" anchor="ctr"/>
                </a:tc>
                <a:extLst>
                  <a:ext uri="{0D108BD9-81ED-4DB2-BD59-A6C34878D82A}">
                    <a16:rowId xmlns:a16="http://schemas.microsoft.com/office/drawing/2014/main" val="1880487655"/>
                  </a:ext>
                </a:extLst>
              </a:tr>
              <a:tr h="141409">
                <a:tc gridSpan="2">
                  <a:txBody>
                    <a:bodyPr/>
                    <a:lstStyle/>
                    <a:p>
                      <a:pPr marL="0" indent="7938">
                        <a:lnSpc>
                          <a:spcPct val="95000"/>
                        </a:lnSpc>
                        <a:tabLst/>
                      </a:pPr>
                      <a:r>
                        <a:rPr lang="en-US" sz="1000" b="1" dirty="0"/>
                        <a:t>Smoking history</a:t>
                      </a:r>
                    </a:p>
                  </a:txBody>
                  <a:tcPr marL="55440" marR="55440" marT="0" marB="0" anchor="ctr"/>
                </a:tc>
                <a:tc hMerge="1">
                  <a:txBody>
                    <a:bodyPr/>
                    <a:lstStyle/>
                    <a:p>
                      <a:pPr algn="ctr"/>
                      <a:endParaRPr lang="en-US" sz="1000" dirty="0"/>
                    </a:p>
                  </a:txBody>
                  <a:tcPr marL="55440" marR="55440" marT="10800" marB="10800" anchor="ctr"/>
                </a:tc>
                <a:extLst>
                  <a:ext uri="{0D108BD9-81ED-4DB2-BD59-A6C34878D82A}">
                    <a16:rowId xmlns:a16="http://schemas.microsoft.com/office/drawing/2014/main" val="87811875"/>
                  </a:ext>
                </a:extLst>
              </a:tr>
              <a:tr h="141409">
                <a:tc>
                  <a:txBody>
                    <a:bodyPr/>
                    <a:lstStyle/>
                    <a:p>
                      <a:pPr marL="0" indent="179388">
                        <a:lnSpc>
                          <a:spcPct val="95000"/>
                        </a:lnSpc>
                        <a:tabLst/>
                      </a:pPr>
                      <a:r>
                        <a:rPr lang="en-US" sz="1000" dirty="0"/>
                        <a:t>Yes</a:t>
                      </a:r>
                    </a:p>
                  </a:txBody>
                  <a:tcPr marL="55440" marR="55440" marT="0" marB="0" anchor="ctr"/>
                </a:tc>
                <a:tc>
                  <a:txBody>
                    <a:bodyPr/>
                    <a:lstStyle/>
                    <a:p>
                      <a:pPr algn="ctr">
                        <a:lnSpc>
                          <a:spcPct val="95000"/>
                        </a:lnSpc>
                      </a:pPr>
                      <a:r>
                        <a:rPr lang="en-US" sz="1000" dirty="0"/>
                        <a:t>10 (23.8)</a:t>
                      </a:r>
                    </a:p>
                  </a:txBody>
                  <a:tcPr marL="55440" marR="55440" marT="0" marB="0" anchor="ctr"/>
                </a:tc>
                <a:extLst>
                  <a:ext uri="{0D108BD9-81ED-4DB2-BD59-A6C34878D82A}">
                    <a16:rowId xmlns:a16="http://schemas.microsoft.com/office/drawing/2014/main" val="3386718129"/>
                  </a:ext>
                </a:extLst>
              </a:tr>
              <a:tr h="141409">
                <a:tc>
                  <a:txBody>
                    <a:bodyPr/>
                    <a:lstStyle/>
                    <a:p>
                      <a:pPr marL="0" indent="179388">
                        <a:lnSpc>
                          <a:spcPct val="95000"/>
                        </a:lnSpc>
                        <a:tabLst/>
                      </a:pPr>
                      <a:r>
                        <a:rPr lang="en-US" sz="1000" dirty="0"/>
                        <a:t>No</a:t>
                      </a:r>
                    </a:p>
                  </a:txBody>
                  <a:tcPr marL="55440" marR="55440" marT="0" marB="0" anchor="ctr"/>
                </a:tc>
                <a:tc>
                  <a:txBody>
                    <a:bodyPr/>
                    <a:lstStyle/>
                    <a:p>
                      <a:pPr algn="ctr">
                        <a:lnSpc>
                          <a:spcPct val="95000"/>
                        </a:lnSpc>
                      </a:pPr>
                      <a:r>
                        <a:rPr lang="en-US" sz="1000" dirty="0"/>
                        <a:t>32 (76.2)</a:t>
                      </a:r>
                    </a:p>
                  </a:txBody>
                  <a:tcPr marL="55440" marR="55440" marT="0" marB="0" anchor="ctr"/>
                </a:tc>
                <a:extLst>
                  <a:ext uri="{0D108BD9-81ED-4DB2-BD59-A6C34878D82A}">
                    <a16:rowId xmlns:a16="http://schemas.microsoft.com/office/drawing/2014/main" val="2516603497"/>
                  </a:ext>
                </a:extLst>
              </a:tr>
              <a:tr h="141409">
                <a:tc>
                  <a:txBody>
                    <a:bodyPr/>
                    <a:lstStyle/>
                    <a:p>
                      <a:pPr marL="0" indent="7938">
                        <a:lnSpc>
                          <a:spcPct val="95000"/>
                        </a:lnSpc>
                        <a:tabLst/>
                      </a:pPr>
                      <a:r>
                        <a:rPr lang="en-US" sz="1000" b="1" dirty="0"/>
                        <a:t>Other therapies for respiratory symptoms</a:t>
                      </a:r>
                    </a:p>
                  </a:txBody>
                  <a:tcPr marL="55440" marR="55440" marT="0" marB="0" anchor="ctr"/>
                </a:tc>
                <a:tc>
                  <a:txBody>
                    <a:bodyPr/>
                    <a:lstStyle/>
                    <a:p>
                      <a:pPr algn="ctr">
                        <a:lnSpc>
                          <a:spcPct val="95000"/>
                        </a:lnSpc>
                      </a:pPr>
                      <a:endParaRPr lang="en-US" sz="1000" dirty="0"/>
                    </a:p>
                  </a:txBody>
                  <a:tcPr marL="55440" marR="55440" marT="0" marB="0" anchor="ctr"/>
                </a:tc>
                <a:extLst>
                  <a:ext uri="{0D108BD9-81ED-4DB2-BD59-A6C34878D82A}">
                    <a16:rowId xmlns:a16="http://schemas.microsoft.com/office/drawing/2014/main" val="2780478599"/>
                  </a:ext>
                </a:extLst>
              </a:tr>
              <a:tr h="141409">
                <a:tc>
                  <a:txBody>
                    <a:bodyPr/>
                    <a:lstStyle/>
                    <a:p>
                      <a:pPr marL="0" indent="179388">
                        <a:lnSpc>
                          <a:spcPct val="95000"/>
                        </a:lnSpc>
                        <a:tabLst/>
                      </a:pPr>
                      <a:r>
                        <a:rPr lang="en-US" sz="1000" dirty="0"/>
                        <a:t>0</a:t>
                      </a:r>
                    </a:p>
                  </a:txBody>
                  <a:tcPr marL="55440" marR="55440" marT="0" marB="0" anchor="ctr"/>
                </a:tc>
                <a:tc>
                  <a:txBody>
                    <a:bodyPr/>
                    <a:lstStyle/>
                    <a:p>
                      <a:pPr algn="ctr">
                        <a:lnSpc>
                          <a:spcPct val="95000"/>
                        </a:lnSpc>
                      </a:pPr>
                      <a:r>
                        <a:rPr lang="en-US" sz="1000" dirty="0"/>
                        <a:t>11 (26.2)</a:t>
                      </a:r>
                    </a:p>
                  </a:txBody>
                  <a:tcPr marL="55440" marR="55440" marT="0" marB="0" anchor="ctr"/>
                </a:tc>
                <a:extLst>
                  <a:ext uri="{0D108BD9-81ED-4DB2-BD59-A6C34878D82A}">
                    <a16:rowId xmlns:a16="http://schemas.microsoft.com/office/drawing/2014/main" val="3778232070"/>
                  </a:ext>
                </a:extLst>
              </a:tr>
              <a:tr h="141409">
                <a:tc>
                  <a:txBody>
                    <a:bodyPr/>
                    <a:lstStyle/>
                    <a:p>
                      <a:pPr marL="0" indent="179388">
                        <a:lnSpc>
                          <a:spcPct val="95000"/>
                        </a:lnSpc>
                        <a:tabLst/>
                      </a:pPr>
                      <a:r>
                        <a:rPr lang="en-US" sz="1000" dirty="0"/>
                        <a:t>1</a:t>
                      </a:r>
                    </a:p>
                  </a:txBody>
                  <a:tcPr marL="55440" marR="55440" marT="0" marB="0" anchor="ctr"/>
                </a:tc>
                <a:tc>
                  <a:txBody>
                    <a:bodyPr/>
                    <a:lstStyle/>
                    <a:p>
                      <a:pPr algn="ctr">
                        <a:lnSpc>
                          <a:spcPct val="95000"/>
                        </a:lnSpc>
                      </a:pPr>
                      <a:r>
                        <a:rPr lang="en-US" sz="1000" dirty="0"/>
                        <a:t>9 (21.4)</a:t>
                      </a:r>
                    </a:p>
                  </a:txBody>
                  <a:tcPr marL="55440" marR="55440" marT="0" marB="0" anchor="ctr"/>
                </a:tc>
                <a:extLst>
                  <a:ext uri="{0D108BD9-81ED-4DB2-BD59-A6C34878D82A}">
                    <a16:rowId xmlns:a16="http://schemas.microsoft.com/office/drawing/2014/main" val="2540158524"/>
                  </a:ext>
                </a:extLst>
              </a:tr>
              <a:tr h="141409">
                <a:tc>
                  <a:txBody>
                    <a:bodyPr/>
                    <a:lstStyle/>
                    <a:p>
                      <a:pPr marL="0" indent="179388">
                        <a:lnSpc>
                          <a:spcPct val="95000"/>
                        </a:lnSpc>
                        <a:tabLst/>
                      </a:pPr>
                      <a:r>
                        <a:rPr lang="en-US" sz="1000" dirty="0"/>
                        <a:t>2-3</a:t>
                      </a:r>
                    </a:p>
                  </a:txBody>
                  <a:tcPr marL="55440" marR="55440" marT="0" marB="0" anchor="ctr"/>
                </a:tc>
                <a:tc>
                  <a:txBody>
                    <a:bodyPr/>
                    <a:lstStyle/>
                    <a:p>
                      <a:pPr algn="ctr">
                        <a:lnSpc>
                          <a:spcPct val="95000"/>
                        </a:lnSpc>
                      </a:pPr>
                      <a:r>
                        <a:rPr lang="en-US" sz="1000" dirty="0"/>
                        <a:t>18 (42.9)</a:t>
                      </a:r>
                    </a:p>
                  </a:txBody>
                  <a:tcPr marL="55440" marR="55440" marT="0" marB="0" anchor="ctr"/>
                </a:tc>
                <a:extLst>
                  <a:ext uri="{0D108BD9-81ED-4DB2-BD59-A6C34878D82A}">
                    <a16:rowId xmlns:a16="http://schemas.microsoft.com/office/drawing/2014/main" val="112144912"/>
                  </a:ext>
                </a:extLst>
              </a:tr>
              <a:tr h="141409">
                <a:tc>
                  <a:txBody>
                    <a:bodyPr/>
                    <a:lstStyle/>
                    <a:p>
                      <a:pPr marL="0" indent="179388">
                        <a:lnSpc>
                          <a:spcPct val="95000"/>
                        </a:lnSpc>
                        <a:tabLst/>
                      </a:pPr>
                      <a:r>
                        <a:rPr lang="en-US" sz="1000" dirty="0"/>
                        <a:t>&gt;3</a:t>
                      </a:r>
                    </a:p>
                  </a:txBody>
                  <a:tcPr marL="55440" marR="55440" marT="0" marB="0" anchor="ctr"/>
                </a:tc>
                <a:tc>
                  <a:txBody>
                    <a:bodyPr/>
                    <a:lstStyle/>
                    <a:p>
                      <a:pPr algn="ctr">
                        <a:lnSpc>
                          <a:spcPct val="95000"/>
                        </a:lnSpc>
                      </a:pPr>
                      <a:r>
                        <a:rPr lang="en-US" sz="1000" dirty="0"/>
                        <a:t>4 (9.5)</a:t>
                      </a:r>
                    </a:p>
                  </a:txBody>
                  <a:tcPr marL="55440" marR="55440" marT="0" marB="0" anchor="ctr"/>
                </a:tc>
                <a:extLst>
                  <a:ext uri="{0D108BD9-81ED-4DB2-BD59-A6C34878D82A}">
                    <a16:rowId xmlns:a16="http://schemas.microsoft.com/office/drawing/2014/main" val="1684461512"/>
                  </a:ext>
                </a:extLst>
              </a:tr>
              <a:tr h="141409">
                <a:tc gridSpan="2">
                  <a:txBody>
                    <a:bodyPr/>
                    <a:lstStyle/>
                    <a:p>
                      <a:pPr marL="0" indent="7938">
                        <a:lnSpc>
                          <a:spcPct val="95000"/>
                        </a:lnSpc>
                        <a:tabLst/>
                      </a:pPr>
                      <a:r>
                        <a:rPr lang="en-US" sz="1000" b="1" dirty="0"/>
                        <a:t>Baseline symptoms</a:t>
                      </a:r>
                    </a:p>
                  </a:txBody>
                  <a:tcPr marL="55440" marR="55440" marT="0" marB="0" anchor="ctr"/>
                </a:tc>
                <a:tc hMerge="1">
                  <a:txBody>
                    <a:bodyPr/>
                    <a:lstStyle/>
                    <a:p>
                      <a:pPr algn="ctr"/>
                      <a:endParaRPr lang="en-US" sz="1000" b="1" dirty="0"/>
                    </a:p>
                  </a:txBody>
                  <a:tcPr marL="55440" marR="55440" marT="0" marB="0" anchor="ctr"/>
                </a:tc>
                <a:extLst>
                  <a:ext uri="{0D108BD9-81ED-4DB2-BD59-A6C34878D82A}">
                    <a16:rowId xmlns:a16="http://schemas.microsoft.com/office/drawing/2014/main" val="536249998"/>
                  </a:ext>
                </a:extLst>
              </a:tr>
              <a:tr h="141409">
                <a:tc>
                  <a:txBody>
                    <a:bodyPr/>
                    <a:lstStyle/>
                    <a:p>
                      <a:pPr marL="0" indent="179388">
                        <a:lnSpc>
                          <a:spcPct val="95000"/>
                        </a:lnSpc>
                        <a:tabLst/>
                      </a:pPr>
                      <a:r>
                        <a:rPr lang="en-US" sz="1000" dirty="0"/>
                        <a:t>Cough</a:t>
                      </a:r>
                    </a:p>
                  </a:txBody>
                  <a:tcPr marL="55440" marR="55440" marT="0" marB="0" anchor="ctr"/>
                </a:tc>
                <a:tc>
                  <a:txBody>
                    <a:bodyPr/>
                    <a:lstStyle/>
                    <a:p>
                      <a:pPr algn="ctr">
                        <a:lnSpc>
                          <a:spcPct val="95000"/>
                        </a:lnSpc>
                      </a:pPr>
                      <a:r>
                        <a:rPr lang="en-US" sz="1000" dirty="0"/>
                        <a:t>34 (80.9)</a:t>
                      </a:r>
                    </a:p>
                  </a:txBody>
                  <a:tcPr marL="55440" marR="55440" marT="0" marB="0" anchor="ctr"/>
                </a:tc>
                <a:extLst>
                  <a:ext uri="{0D108BD9-81ED-4DB2-BD59-A6C34878D82A}">
                    <a16:rowId xmlns:a16="http://schemas.microsoft.com/office/drawing/2014/main" val="265410973"/>
                  </a:ext>
                </a:extLst>
              </a:tr>
              <a:tr h="141409">
                <a:tc>
                  <a:txBody>
                    <a:bodyPr/>
                    <a:lstStyle/>
                    <a:p>
                      <a:pPr marL="0" indent="179388">
                        <a:lnSpc>
                          <a:spcPct val="95000"/>
                        </a:lnSpc>
                        <a:tabLst/>
                      </a:pPr>
                      <a:r>
                        <a:rPr lang="en-US" sz="1000" dirty="0"/>
                        <a:t>Dyspnea</a:t>
                      </a:r>
                    </a:p>
                  </a:txBody>
                  <a:tcPr marL="55440" marR="55440" marT="0" marB="0" anchor="ctr"/>
                </a:tc>
                <a:tc>
                  <a:txBody>
                    <a:bodyPr/>
                    <a:lstStyle/>
                    <a:p>
                      <a:pPr algn="ctr">
                        <a:lnSpc>
                          <a:spcPct val="95000"/>
                        </a:lnSpc>
                      </a:pPr>
                      <a:r>
                        <a:rPr lang="en-US" sz="1000" dirty="0"/>
                        <a:t>27 (64.2)</a:t>
                      </a:r>
                    </a:p>
                  </a:txBody>
                  <a:tcPr marL="55440" marR="55440" marT="0" marB="0" anchor="ctr"/>
                </a:tc>
                <a:extLst>
                  <a:ext uri="{0D108BD9-81ED-4DB2-BD59-A6C34878D82A}">
                    <a16:rowId xmlns:a16="http://schemas.microsoft.com/office/drawing/2014/main" val="967620322"/>
                  </a:ext>
                </a:extLst>
              </a:tr>
              <a:tr h="141409">
                <a:tc>
                  <a:txBody>
                    <a:bodyPr/>
                    <a:lstStyle/>
                    <a:p>
                      <a:pPr marL="0" indent="179388">
                        <a:lnSpc>
                          <a:spcPct val="95000"/>
                        </a:lnSpc>
                        <a:tabLst/>
                      </a:pPr>
                      <a:r>
                        <a:rPr lang="en-US" sz="1000" dirty="0"/>
                        <a:t>Fatigue</a:t>
                      </a:r>
                    </a:p>
                  </a:txBody>
                  <a:tcPr marL="55440" marR="55440" marT="0" marB="0" anchor="ctr"/>
                </a:tc>
                <a:tc>
                  <a:txBody>
                    <a:bodyPr/>
                    <a:lstStyle/>
                    <a:p>
                      <a:pPr algn="ctr">
                        <a:lnSpc>
                          <a:spcPct val="95000"/>
                        </a:lnSpc>
                      </a:pPr>
                      <a:r>
                        <a:rPr lang="en-US" sz="1000" dirty="0"/>
                        <a:t>6 (14.3)</a:t>
                      </a:r>
                    </a:p>
                  </a:txBody>
                  <a:tcPr marL="55440" marR="55440" marT="0" marB="0" anchor="ctr"/>
                </a:tc>
                <a:extLst>
                  <a:ext uri="{0D108BD9-81ED-4DB2-BD59-A6C34878D82A}">
                    <a16:rowId xmlns:a16="http://schemas.microsoft.com/office/drawing/2014/main" val="2642112428"/>
                  </a:ext>
                </a:extLst>
              </a:tr>
              <a:tr h="141409">
                <a:tc>
                  <a:txBody>
                    <a:bodyPr/>
                    <a:lstStyle/>
                    <a:p>
                      <a:pPr marL="0" indent="179388">
                        <a:lnSpc>
                          <a:spcPct val="95000"/>
                        </a:lnSpc>
                        <a:tabLst/>
                      </a:pPr>
                      <a:r>
                        <a:rPr lang="en-US" sz="1000" dirty="0"/>
                        <a:t>Wheezing</a:t>
                      </a:r>
                    </a:p>
                  </a:txBody>
                  <a:tcPr marL="55440" marR="55440" marT="0" marB="0" anchor="ctr"/>
                </a:tc>
                <a:tc>
                  <a:txBody>
                    <a:bodyPr/>
                    <a:lstStyle/>
                    <a:p>
                      <a:pPr algn="ctr">
                        <a:lnSpc>
                          <a:spcPct val="95000"/>
                        </a:lnSpc>
                      </a:pPr>
                      <a:r>
                        <a:rPr lang="en-US" sz="1000" dirty="0"/>
                        <a:t>5 (11.9)</a:t>
                      </a:r>
                    </a:p>
                  </a:txBody>
                  <a:tcPr marL="55440" marR="55440" marT="0" marB="0" anchor="ctr"/>
                </a:tc>
                <a:extLst>
                  <a:ext uri="{0D108BD9-81ED-4DB2-BD59-A6C34878D82A}">
                    <a16:rowId xmlns:a16="http://schemas.microsoft.com/office/drawing/2014/main" val="2464280298"/>
                  </a:ext>
                </a:extLst>
              </a:tr>
              <a:tr h="141409">
                <a:tc>
                  <a:txBody>
                    <a:bodyPr/>
                    <a:lstStyle/>
                    <a:p>
                      <a:pPr marL="0" indent="179388">
                        <a:lnSpc>
                          <a:spcPct val="95000"/>
                        </a:lnSpc>
                        <a:tabLst/>
                      </a:pPr>
                      <a:r>
                        <a:rPr lang="en-US" sz="1000" dirty="0"/>
                        <a:t>Palpitations</a:t>
                      </a:r>
                    </a:p>
                  </a:txBody>
                  <a:tcPr marL="55440" marR="55440" marT="0" marB="0" anchor="ctr"/>
                </a:tc>
                <a:tc>
                  <a:txBody>
                    <a:bodyPr/>
                    <a:lstStyle/>
                    <a:p>
                      <a:pPr algn="ctr">
                        <a:lnSpc>
                          <a:spcPct val="95000"/>
                        </a:lnSpc>
                      </a:pPr>
                      <a:r>
                        <a:rPr lang="en-US" sz="1000" dirty="0"/>
                        <a:t>4 (9.5)</a:t>
                      </a:r>
                    </a:p>
                  </a:txBody>
                  <a:tcPr marL="55440" marR="55440" marT="0" marB="0" anchor="ctr"/>
                </a:tc>
                <a:extLst>
                  <a:ext uri="{0D108BD9-81ED-4DB2-BD59-A6C34878D82A}">
                    <a16:rowId xmlns:a16="http://schemas.microsoft.com/office/drawing/2014/main" val="1339896756"/>
                  </a:ext>
                </a:extLst>
              </a:tr>
              <a:tr h="141409">
                <a:tc>
                  <a:txBody>
                    <a:bodyPr/>
                    <a:lstStyle/>
                    <a:p>
                      <a:pPr marL="0" indent="179388">
                        <a:lnSpc>
                          <a:spcPct val="95000"/>
                        </a:lnSpc>
                        <a:tabLst/>
                      </a:pPr>
                      <a:r>
                        <a:rPr lang="en-US" sz="1000" dirty="0"/>
                        <a:t>Chest tightness</a:t>
                      </a:r>
                    </a:p>
                  </a:txBody>
                  <a:tcPr marL="55440" marR="55440" marT="0" marB="0" anchor="ctr"/>
                </a:tc>
                <a:tc>
                  <a:txBody>
                    <a:bodyPr/>
                    <a:lstStyle/>
                    <a:p>
                      <a:pPr algn="ctr">
                        <a:lnSpc>
                          <a:spcPct val="95000"/>
                        </a:lnSpc>
                      </a:pPr>
                      <a:r>
                        <a:rPr lang="en-US" sz="1000" dirty="0"/>
                        <a:t>2 (4.7)</a:t>
                      </a:r>
                    </a:p>
                  </a:txBody>
                  <a:tcPr marL="55440" marR="55440" marT="0" marB="0" anchor="ctr"/>
                </a:tc>
                <a:extLst>
                  <a:ext uri="{0D108BD9-81ED-4DB2-BD59-A6C34878D82A}">
                    <a16:rowId xmlns:a16="http://schemas.microsoft.com/office/drawing/2014/main" val="3637780563"/>
                  </a:ext>
                </a:extLst>
              </a:tr>
              <a:tr h="141409">
                <a:tc>
                  <a:txBody>
                    <a:bodyPr/>
                    <a:lstStyle/>
                    <a:p>
                      <a:pPr marL="0" indent="179388">
                        <a:lnSpc>
                          <a:spcPct val="95000"/>
                        </a:lnSpc>
                        <a:tabLst/>
                      </a:pPr>
                      <a:r>
                        <a:rPr lang="en-US" sz="1000" dirty="0"/>
                        <a:t>Hot flashes</a:t>
                      </a:r>
                    </a:p>
                  </a:txBody>
                  <a:tcPr marL="55440" marR="55440" marT="0" marB="0" anchor="ctr"/>
                </a:tc>
                <a:tc>
                  <a:txBody>
                    <a:bodyPr/>
                    <a:lstStyle/>
                    <a:p>
                      <a:pPr algn="ctr">
                        <a:lnSpc>
                          <a:spcPct val="95000"/>
                        </a:lnSpc>
                      </a:pPr>
                      <a:r>
                        <a:rPr lang="en-US" sz="1000" dirty="0"/>
                        <a:t>1 (2.4)</a:t>
                      </a:r>
                    </a:p>
                  </a:txBody>
                  <a:tcPr marL="55440" marR="55440" marT="0" marB="0" anchor="ctr"/>
                </a:tc>
                <a:extLst>
                  <a:ext uri="{0D108BD9-81ED-4DB2-BD59-A6C34878D82A}">
                    <a16:rowId xmlns:a16="http://schemas.microsoft.com/office/drawing/2014/main" val="424650275"/>
                  </a:ext>
                </a:extLst>
              </a:tr>
              <a:tr h="141409">
                <a:tc>
                  <a:txBody>
                    <a:bodyPr/>
                    <a:lstStyle/>
                    <a:p>
                      <a:pPr marL="0" indent="179388">
                        <a:lnSpc>
                          <a:spcPct val="95000"/>
                        </a:lnSpc>
                        <a:tabLst/>
                      </a:pPr>
                      <a:r>
                        <a:rPr lang="en-US" sz="1000" dirty="0"/>
                        <a:t>Hirsutism</a:t>
                      </a:r>
                    </a:p>
                  </a:txBody>
                  <a:tcPr marL="55440" marR="55440" marT="0" marB="0" anchor="ctr"/>
                </a:tc>
                <a:tc>
                  <a:txBody>
                    <a:bodyPr/>
                    <a:lstStyle/>
                    <a:p>
                      <a:pPr algn="ctr">
                        <a:lnSpc>
                          <a:spcPct val="95000"/>
                        </a:lnSpc>
                      </a:pPr>
                      <a:r>
                        <a:rPr lang="en-US" sz="1000" dirty="0"/>
                        <a:t>1 (2.4)</a:t>
                      </a:r>
                    </a:p>
                  </a:txBody>
                  <a:tcPr marL="55440" marR="55440" marT="0" marB="0" anchor="ctr"/>
                </a:tc>
                <a:extLst>
                  <a:ext uri="{0D108BD9-81ED-4DB2-BD59-A6C34878D82A}">
                    <a16:rowId xmlns:a16="http://schemas.microsoft.com/office/drawing/2014/main" val="2619371758"/>
                  </a:ext>
                </a:extLst>
              </a:tr>
              <a:tr h="141409">
                <a:tc>
                  <a:txBody>
                    <a:bodyPr/>
                    <a:lstStyle/>
                    <a:p>
                      <a:pPr marL="0" indent="179388">
                        <a:lnSpc>
                          <a:spcPct val="95000"/>
                        </a:lnSpc>
                        <a:tabLst/>
                      </a:pPr>
                      <a:r>
                        <a:rPr lang="en-US" sz="1000" dirty="0"/>
                        <a:t>Abdominal pain</a:t>
                      </a:r>
                    </a:p>
                  </a:txBody>
                  <a:tcPr marL="55440" marR="55440" marT="0" marB="0" anchor="ctr"/>
                </a:tc>
                <a:tc>
                  <a:txBody>
                    <a:bodyPr/>
                    <a:lstStyle/>
                    <a:p>
                      <a:pPr algn="ctr">
                        <a:lnSpc>
                          <a:spcPct val="95000"/>
                        </a:lnSpc>
                      </a:pPr>
                      <a:r>
                        <a:rPr lang="en-US" sz="1000" dirty="0"/>
                        <a:t>1. (2.4)</a:t>
                      </a:r>
                    </a:p>
                  </a:txBody>
                  <a:tcPr marL="55440" marR="55440" marT="0" marB="0" anchor="ctr"/>
                </a:tc>
                <a:extLst>
                  <a:ext uri="{0D108BD9-81ED-4DB2-BD59-A6C34878D82A}">
                    <a16:rowId xmlns:a16="http://schemas.microsoft.com/office/drawing/2014/main" val="944100148"/>
                  </a:ext>
                </a:extLst>
              </a:tr>
            </a:tbl>
          </a:graphicData>
        </a:graphic>
      </p:graphicFrame>
    </p:spTree>
    <p:extLst>
      <p:ext uri="{BB962C8B-B14F-4D97-AF65-F5344CB8AC3E}">
        <p14:creationId xmlns:p14="http://schemas.microsoft.com/office/powerpoint/2010/main" val="127985472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r>
              <a:rPr lang="en-GB" dirty="0"/>
              <a:t>This was the largest cohort study of SSA therapy for DIPNECH</a:t>
            </a:r>
          </a:p>
          <a:p>
            <a:r>
              <a:rPr lang="en-GB" dirty="0"/>
              <a:t>SSA therapy was effective at palliating symptoms</a:t>
            </a:r>
          </a:p>
          <a:p>
            <a:pPr lvl="1"/>
            <a:r>
              <a:rPr lang="en-GB" dirty="0"/>
              <a:t>76% had a degree of improvement</a:t>
            </a:r>
          </a:p>
          <a:p>
            <a:pPr lvl="1"/>
            <a:r>
              <a:rPr lang="en-GB" dirty="0"/>
              <a:t>26% reported significant improvement</a:t>
            </a:r>
          </a:p>
          <a:p>
            <a:r>
              <a:rPr lang="en-GB" dirty="0"/>
              <a:t>13 of 15 (87%) showed an improvement in PFTs</a:t>
            </a:r>
          </a:p>
          <a:p>
            <a:r>
              <a:rPr lang="en-GB" b="1" dirty="0">
                <a:solidFill>
                  <a:schemeClr val="accent1"/>
                </a:solidFill>
              </a:rPr>
              <a:t>The mechanism of SSA remains uncertain </a:t>
            </a:r>
          </a:p>
          <a:p>
            <a:pPr lvl="1"/>
            <a:r>
              <a:rPr lang="en-GB" dirty="0"/>
              <a:t>Inhibit PNEC autocrine/paracrine secretion</a:t>
            </a:r>
          </a:p>
          <a:p>
            <a:pPr lvl="1"/>
            <a:r>
              <a:rPr lang="en-GB" dirty="0"/>
              <a:t>Diminished airway reactivity</a:t>
            </a:r>
          </a:p>
          <a:p>
            <a:r>
              <a:rPr lang="en-GB" b="1" dirty="0">
                <a:solidFill>
                  <a:schemeClr val="accent1"/>
                </a:solidFill>
              </a:rPr>
              <a:t>Malignant/metastatic transformation of DIPNECH is rare</a:t>
            </a:r>
          </a:p>
          <a:p>
            <a:r>
              <a:rPr lang="en-GB" b="1" dirty="0">
                <a:solidFill>
                  <a:schemeClr val="accent1"/>
                </a:solidFill>
              </a:rPr>
              <a:t>SSA should be considered standard of care in DIPNECH patients</a:t>
            </a:r>
          </a:p>
          <a:p>
            <a:r>
              <a:rPr lang="en-GB" dirty="0"/>
              <a:t>Further work to investigate aetiology and larger clinical studies are needed</a:t>
            </a:r>
          </a:p>
        </p:txBody>
      </p:sp>
      <p:sp>
        <p:nvSpPr>
          <p:cNvPr id="2" name="Title 1"/>
          <p:cNvSpPr>
            <a:spLocks noGrp="1"/>
          </p:cNvSpPr>
          <p:nvPr>
            <p:ph type="title"/>
          </p:nvPr>
        </p:nvSpPr>
        <p:spPr/>
        <p:txBody>
          <a:bodyPr/>
          <a:lstStyle/>
          <a:p>
            <a:r>
              <a:rPr lang="en-GB" dirty="0"/>
              <a:t>Conclusion</a:t>
            </a:r>
          </a:p>
        </p:txBody>
      </p:sp>
      <p:sp>
        <p:nvSpPr>
          <p:cNvPr id="6" name="Slide Number Placeholder 5">
            <a:extLst>
              <a:ext uri="{FF2B5EF4-FFF2-40B4-BE49-F238E27FC236}">
                <a16:creationId xmlns:a16="http://schemas.microsoft.com/office/drawing/2014/main" id="{8E576897-7499-814D-AB39-9D65CE48E5A9}"/>
              </a:ext>
            </a:extLst>
          </p:cNvPr>
          <p:cNvSpPr>
            <a:spLocks noGrp="1"/>
          </p:cNvSpPr>
          <p:nvPr>
            <p:ph type="sldNum" sz="quarter" idx="4"/>
          </p:nvPr>
        </p:nvSpPr>
        <p:spPr/>
        <p:txBody>
          <a:bodyPr/>
          <a:lstStyle/>
          <a:p>
            <a:pPr lvl="0"/>
            <a:fld id="{FCE43C0F-8A7B-3A4B-9DB5-B3472E36E833}" type="slidenum">
              <a:rPr lang="en-GB" noProof="0" smtClean="0"/>
              <a:pPr lvl="0"/>
              <a:t>7</a:t>
            </a:fld>
            <a:endParaRPr lang="en-GB" noProof="0" dirty="0"/>
          </a:p>
        </p:txBody>
      </p:sp>
      <p:sp>
        <p:nvSpPr>
          <p:cNvPr id="4" name="Content Placeholder 3"/>
          <p:cNvSpPr>
            <a:spLocks noGrp="1"/>
          </p:cNvSpPr>
          <p:nvPr>
            <p:ph sz="quarter" idx="15"/>
          </p:nvPr>
        </p:nvSpPr>
        <p:spPr>
          <a:xfrm>
            <a:off x="465138" y="6309321"/>
            <a:ext cx="6627142" cy="360039"/>
          </a:xfrm>
        </p:spPr>
        <p:txBody>
          <a:bodyPr/>
          <a:lstStyle/>
          <a:p>
            <a:pPr>
              <a:spcBef>
                <a:spcPts val="0"/>
              </a:spcBef>
            </a:pPr>
            <a:r>
              <a:rPr lang="en-GB" dirty="0"/>
              <a:t>DIPNECH, diffuse idiopathic pulmonary neuroendocrine cell hyperplasia; PFT, pulmonary-function test; PNEC, pulmonary neuroendocrine cell; SSA, somatostatin analogue</a:t>
            </a:r>
          </a:p>
          <a:p>
            <a:pPr>
              <a:spcBef>
                <a:spcPts val="0"/>
              </a:spcBef>
            </a:pPr>
            <a:r>
              <a:rPr lang="en-GB" dirty="0"/>
              <a:t>Al-Toubah T, et al. ENETS 2020. Abstract #H01 (Oral presentation)</a:t>
            </a:r>
          </a:p>
        </p:txBody>
      </p:sp>
    </p:spTree>
    <p:extLst>
      <p:ext uri="{BB962C8B-B14F-4D97-AF65-F5344CB8AC3E}">
        <p14:creationId xmlns:p14="http://schemas.microsoft.com/office/powerpoint/2010/main" val="298486019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noProof="0" dirty="0"/>
            </a:br>
            <a:r>
              <a:rPr lang="en-GB" baseline="30000" noProof="0" dirty="0"/>
              <a:t>177</a:t>
            </a:r>
            <a:r>
              <a:rPr lang="en-GB" noProof="0" dirty="0"/>
              <a:t>L</a:t>
            </a:r>
            <a:r>
              <a:rPr lang="en-GB" cap="none" noProof="0" dirty="0"/>
              <a:t>u</a:t>
            </a:r>
            <a:r>
              <a:rPr lang="en-GB" noProof="0" dirty="0"/>
              <a:t>-DOTATATE Plus </a:t>
            </a:r>
            <a:r>
              <a:rPr lang="en-GB" baseline="30000" noProof="0" dirty="0"/>
              <a:t>166</a:t>
            </a:r>
            <a:r>
              <a:rPr lang="en-GB" noProof="0" dirty="0"/>
              <a:t>H</a:t>
            </a:r>
            <a:r>
              <a:rPr lang="en-GB" cap="none" noProof="0" dirty="0"/>
              <a:t>o</a:t>
            </a:r>
            <a:r>
              <a:rPr lang="en-GB" noProof="0" dirty="0"/>
              <a:t>-Radioembolization in Patients with Neuroendocrine</a:t>
            </a:r>
            <a:br>
              <a:rPr lang="en-GB" noProof="0" dirty="0"/>
            </a:br>
            <a:r>
              <a:rPr lang="en-GB" noProof="0" dirty="0"/>
              <a:t>Tumours; A Single Center, Prospective, Interventional, Non-Comparative, Open Label, Phase II</a:t>
            </a:r>
            <a:br>
              <a:rPr lang="en-GB" noProof="0" dirty="0"/>
            </a:br>
            <a:r>
              <a:rPr lang="en-GB" noProof="0" dirty="0"/>
              <a:t>Study (HEPAR PL</a:t>
            </a:r>
            <a:r>
              <a:rPr lang="en-GB" cap="none" noProof="0" dirty="0"/>
              <a:t>u</a:t>
            </a:r>
            <a:r>
              <a:rPr lang="en-GB" noProof="0" dirty="0"/>
              <a:t>S Study)</a:t>
            </a:r>
            <a:br>
              <a:rPr lang="en-GB" noProof="0" dirty="0"/>
            </a:br>
            <a:br>
              <a:rPr lang="en-GB" noProof="0" dirty="0"/>
            </a:br>
            <a:r>
              <a:rPr lang="en-GB" sz="2400" noProof="0" dirty="0"/>
              <a:t>B</a:t>
            </a:r>
            <a:r>
              <a:rPr lang="en-GB" sz="2400" cap="none" noProof="0" dirty="0"/>
              <a:t>raat</a:t>
            </a:r>
            <a:r>
              <a:rPr lang="en-GB" sz="2400" noProof="0" dirty="0"/>
              <a:t> A, </a:t>
            </a:r>
            <a:r>
              <a:rPr lang="en-GB" sz="2400" cap="none" noProof="0" dirty="0"/>
              <a:t>et al</a:t>
            </a:r>
            <a:r>
              <a:rPr lang="en-GB" sz="2400" noProof="0" dirty="0"/>
              <a:t>. </a:t>
            </a:r>
            <a:r>
              <a:rPr lang="en-GB" sz="2400" cap="none" noProof="0" dirty="0"/>
              <a:t>ENETS 2020. Abstract #K04 </a:t>
            </a:r>
            <a:endParaRPr lang="en-GB" sz="2400" noProof="0" dirty="0"/>
          </a:p>
        </p:txBody>
      </p:sp>
      <p:sp>
        <p:nvSpPr>
          <p:cNvPr id="3" name="Slide Number Placeholder 2">
            <a:extLst>
              <a:ext uri="{FF2B5EF4-FFF2-40B4-BE49-F238E27FC236}">
                <a16:creationId xmlns:a16="http://schemas.microsoft.com/office/drawing/2014/main" id="{2A6A3A73-19D2-8F42-BC7D-4185EBE0C36A}"/>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FFFFFF"/>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100" b="0" i="0" u="none" strike="noStrike" kern="1200" cap="none" spc="0" normalizeH="0" baseline="0" noProof="0" dirty="0">
              <a:ln>
                <a:noFill/>
              </a:ln>
              <a:solidFill>
                <a:srgbClr val="FFFFFF"/>
              </a:solidFill>
              <a:effectLst/>
              <a:uLnTx/>
              <a:uFillTx/>
              <a:latin typeface="Calibri" panose="020F0502020204030204"/>
              <a:ea typeface="Verdana" panose="020B0604030504040204" pitchFamily="34" charset="0"/>
            </a:endParaRPr>
          </a:p>
        </p:txBody>
      </p:sp>
    </p:spTree>
    <p:extLst>
      <p:ext uri="{BB962C8B-B14F-4D97-AF65-F5344CB8AC3E}">
        <p14:creationId xmlns:p14="http://schemas.microsoft.com/office/powerpoint/2010/main" val="105090798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411995" y="1102404"/>
            <a:ext cx="3904233" cy="4525200"/>
          </a:xfrm>
        </p:spPr>
        <p:txBody>
          <a:bodyPr/>
          <a:lstStyle/>
          <a:p>
            <a:r>
              <a:rPr lang="en-GB" b="1" noProof="0" dirty="0">
                <a:solidFill>
                  <a:schemeClr val="accent1"/>
                </a:solidFill>
              </a:rPr>
              <a:t>Liver disease in NENs is a major </a:t>
            </a:r>
            <a:br>
              <a:rPr lang="en-GB" b="1" noProof="0" dirty="0">
                <a:solidFill>
                  <a:schemeClr val="accent1"/>
                </a:solidFill>
              </a:rPr>
            </a:br>
            <a:r>
              <a:rPr lang="en-GB" b="1" noProof="0" dirty="0">
                <a:solidFill>
                  <a:schemeClr val="accent1"/>
                </a:solidFill>
              </a:rPr>
              <a:t>factor which impacts survival</a:t>
            </a:r>
            <a:r>
              <a:rPr lang="en-GB" b="1" baseline="30000" noProof="0" dirty="0">
                <a:solidFill>
                  <a:schemeClr val="accent1"/>
                </a:solidFill>
              </a:rPr>
              <a:t>1</a:t>
            </a:r>
          </a:p>
          <a:p>
            <a:r>
              <a:rPr lang="en-GB" noProof="0" dirty="0"/>
              <a:t>Treatment options include</a:t>
            </a:r>
            <a:r>
              <a:rPr lang="en-GB" baseline="30000" noProof="0" dirty="0"/>
              <a:t>1</a:t>
            </a:r>
            <a:r>
              <a:rPr lang="en-GB" noProof="0" dirty="0"/>
              <a:t>:</a:t>
            </a:r>
          </a:p>
          <a:p>
            <a:pPr lvl="1">
              <a:spcBef>
                <a:spcPts val="300"/>
              </a:spcBef>
            </a:pPr>
            <a:r>
              <a:rPr lang="en-GB" noProof="0" dirty="0"/>
              <a:t>Surgical resection </a:t>
            </a:r>
          </a:p>
          <a:p>
            <a:pPr lvl="1">
              <a:spcBef>
                <a:spcPts val="300"/>
              </a:spcBef>
            </a:pPr>
            <a:r>
              <a:rPr lang="en-GB" noProof="0" dirty="0"/>
              <a:t>TAE</a:t>
            </a:r>
          </a:p>
          <a:p>
            <a:pPr lvl="1">
              <a:spcBef>
                <a:spcPts val="300"/>
              </a:spcBef>
            </a:pPr>
            <a:r>
              <a:rPr lang="en-GB" noProof="0" dirty="0"/>
              <a:t>PRRT</a:t>
            </a:r>
          </a:p>
          <a:p>
            <a:r>
              <a:rPr lang="en-GB" noProof="0" dirty="0"/>
              <a:t>In general clinical practice </a:t>
            </a:r>
            <a:r>
              <a:rPr lang="en-GB" b="1" noProof="0" dirty="0">
                <a:solidFill>
                  <a:schemeClr val="accent1"/>
                </a:solidFill>
              </a:rPr>
              <a:t>PRRT </a:t>
            </a:r>
            <a:br>
              <a:rPr lang="en-GB" b="1" noProof="0" dirty="0">
                <a:solidFill>
                  <a:schemeClr val="accent1"/>
                </a:solidFill>
              </a:rPr>
            </a:br>
            <a:r>
              <a:rPr lang="en-GB" b="1" noProof="0" dirty="0">
                <a:solidFill>
                  <a:schemeClr val="accent1"/>
                </a:solidFill>
              </a:rPr>
              <a:t>outcomes are good but could </a:t>
            </a:r>
            <a:br>
              <a:rPr lang="en-GB" b="1" noProof="0" dirty="0">
                <a:solidFill>
                  <a:schemeClr val="accent1"/>
                </a:solidFill>
              </a:rPr>
            </a:br>
            <a:r>
              <a:rPr lang="en-GB" b="1" noProof="0" dirty="0">
                <a:solidFill>
                  <a:schemeClr val="accent1"/>
                </a:solidFill>
              </a:rPr>
              <a:t>be better</a:t>
            </a:r>
            <a:r>
              <a:rPr lang="en-GB" b="1" baseline="30000" noProof="0" dirty="0">
                <a:solidFill>
                  <a:schemeClr val="accent1"/>
                </a:solidFill>
              </a:rPr>
              <a:t>1</a:t>
            </a:r>
          </a:p>
          <a:p>
            <a:r>
              <a:rPr lang="en-GB" b="1" dirty="0">
                <a:solidFill>
                  <a:schemeClr val="accent1"/>
                </a:solidFill>
              </a:rPr>
              <a:t>HEPAR PLuS </a:t>
            </a:r>
            <a:r>
              <a:rPr lang="en-GB" noProof="0" dirty="0"/>
              <a:t>is the </a:t>
            </a:r>
            <a:r>
              <a:rPr lang="en-GB" b="1" noProof="0" dirty="0">
                <a:solidFill>
                  <a:schemeClr val="accent1"/>
                </a:solidFill>
              </a:rPr>
              <a:t>first prospective </a:t>
            </a:r>
            <a:r>
              <a:rPr lang="en-GB" noProof="0" dirty="0"/>
              <a:t>single </a:t>
            </a:r>
            <a:br>
              <a:rPr lang="en-GB" noProof="0" dirty="0"/>
            </a:br>
            <a:r>
              <a:rPr lang="en-GB" noProof="0" dirty="0"/>
              <a:t>arm phase II</a:t>
            </a:r>
            <a:r>
              <a:rPr lang="en-GB" b="1" noProof="0" dirty="0"/>
              <a:t> </a:t>
            </a:r>
            <a:r>
              <a:rPr lang="en-GB" b="1" noProof="0" dirty="0">
                <a:solidFill>
                  <a:schemeClr val="accent1"/>
                </a:solidFill>
              </a:rPr>
              <a:t>trial of combination</a:t>
            </a:r>
            <a:br>
              <a:rPr lang="en-GB" b="1" noProof="0" dirty="0">
                <a:solidFill>
                  <a:schemeClr val="accent1"/>
                </a:solidFill>
              </a:rPr>
            </a:br>
            <a:r>
              <a:rPr lang="en-GB" b="1" baseline="30000" noProof="0" dirty="0">
                <a:solidFill>
                  <a:schemeClr val="accent1"/>
                </a:solidFill>
              </a:rPr>
              <a:t>177</a:t>
            </a:r>
            <a:r>
              <a:rPr lang="en-GB" b="1" noProof="0" dirty="0">
                <a:solidFill>
                  <a:schemeClr val="accent1"/>
                </a:solidFill>
              </a:rPr>
              <a:t>Lu-DOTATATE PRRT and </a:t>
            </a:r>
            <a:br>
              <a:rPr lang="en-GB" b="1" noProof="0" dirty="0">
                <a:solidFill>
                  <a:schemeClr val="accent1"/>
                </a:solidFill>
              </a:rPr>
            </a:br>
            <a:r>
              <a:rPr lang="en-GB" b="1" baseline="30000" noProof="0" dirty="0">
                <a:solidFill>
                  <a:schemeClr val="accent1"/>
                </a:solidFill>
              </a:rPr>
              <a:t>166</a:t>
            </a:r>
            <a:r>
              <a:rPr lang="en-GB" b="1" noProof="0" dirty="0">
                <a:solidFill>
                  <a:schemeClr val="accent1"/>
                </a:solidFill>
              </a:rPr>
              <a:t>Ho-radioembolization in NEN</a:t>
            </a:r>
          </a:p>
        </p:txBody>
      </p:sp>
      <p:sp>
        <p:nvSpPr>
          <p:cNvPr id="5" name="Title 4"/>
          <p:cNvSpPr>
            <a:spLocks noGrp="1"/>
          </p:cNvSpPr>
          <p:nvPr>
            <p:ph type="title"/>
          </p:nvPr>
        </p:nvSpPr>
        <p:spPr/>
        <p:txBody>
          <a:bodyPr/>
          <a:lstStyle/>
          <a:p>
            <a:r>
              <a:rPr lang="en-GB" noProof="0" dirty="0"/>
              <a:t>background</a:t>
            </a:r>
          </a:p>
        </p:txBody>
      </p:sp>
      <p:sp>
        <p:nvSpPr>
          <p:cNvPr id="12" name="Content Placeholder 11"/>
          <p:cNvSpPr>
            <a:spLocks noGrp="1"/>
          </p:cNvSpPr>
          <p:nvPr>
            <p:ph sz="quarter" idx="15"/>
          </p:nvPr>
        </p:nvSpPr>
        <p:spPr>
          <a:xfrm>
            <a:off x="465138" y="6309320"/>
            <a:ext cx="7995294" cy="365125"/>
          </a:xfrm>
        </p:spPr>
        <p:txBody>
          <a:bodyPr/>
          <a:lstStyle/>
          <a:p>
            <a:pPr>
              <a:lnSpc>
                <a:spcPct val="80000"/>
              </a:lnSpc>
              <a:spcBef>
                <a:spcPts val="0"/>
              </a:spcBef>
            </a:pPr>
            <a:r>
              <a:rPr lang="en-GB" sz="1100" baseline="30000" dirty="0">
                <a:solidFill>
                  <a:schemeClr val="tx2"/>
                </a:solidFill>
              </a:rPr>
              <a:t>166</a:t>
            </a:r>
            <a:r>
              <a:rPr lang="en-GB" sz="1100" dirty="0">
                <a:solidFill>
                  <a:schemeClr val="tx2"/>
                </a:solidFill>
              </a:rPr>
              <a:t>Ho, holmium-166; </a:t>
            </a:r>
            <a:r>
              <a:rPr lang="en-GB" sz="1100" dirty="0"/>
              <a:t>LAR, long-acting </a:t>
            </a:r>
            <a:r>
              <a:rPr lang="en-GB" sz="1100" dirty="0">
                <a:solidFill>
                  <a:schemeClr val="tx2"/>
                </a:solidFill>
              </a:rPr>
              <a:t>release; </a:t>
            </a:r>
            <a:r>
              <a:rPr lang="en-GB" sz="1100" baseline="30000" dirty="0">
                <a:solidFill>
                  <a:schemeClr val="tx2"/>
                </a:solidFill>
              </a:rPr>
              <a:t>177</a:t>
            </a:r>
            <a:r>
              <a:rPr lang="en-GB" sz="1100" dirty="0">
                <a:solidFill>
                  <a:schemeClr val="tx2"/>
                </a:solidFill>
              </a:rPr>
              <a:t>Lu, lutenium-177; </a:t>
            </a:r>
            <a:r>
              <a:rPr lang="en-GB" sz="1100" dirty="0"/>
              <a:t>NEN, neuroendocrine neoplasm; PRRT, peptide receptor radionuclide therapy; TAE, trans-arterial embolisation </a:t>
            </a:r>
          </a:p>
          <a:p>
            <a:pPr>
              <a:lnSpc>
                <a:spcPct val="80000"/>
              </a:lnSpc>
              <a:spcBef>
                <a:spcPts val="0"/>
              </a:spcBef>
            </a:pPr>
            <a:r>
              <a:rPr lang="en-GB" sz="1100" dirty="0"/>
              <a:t>Braat A, et al. BMC Gastroenterol 2018;18:84; 2. Strosberg J, et al. </a:t>
            </a:r>
            <a:r>
              <a:rPr lang="en-US" sz="1100" dirty="0"/>
              <a:t>Annals of Oncology (2018) 29 (suppl_8): viii467-viii478</a:t>
            </a:r>
            <a:r>
              <a:rPr lang="en-GB" sz="1100" dirty="0"/>
              <a:t>; 3.Strosberg J, et al. EurJ Nucl Med Mol Imaging 2018; 45 (suppl 1): OP-180 </a:t>
            </a:r>
          </a:p>
          <a:p>
            <a:pPr>
              <a:lnSpc>
                <a:spcPct val="80000"/>
              </a:lnSpc>
              <a:spcBef>
                <a:spcPts val="0"/>
              </a:spcBef>
            </a:pPr>
            <a:r>
              <a:rPr lang="en-GB" sz="1100" dirty="0"/>
              <a:t>Braat A, et al. ENETS 2020. Abstract #K04, Oral Presentation</a:t>
            </a:r>
          </a:p>
        </p:txBody>
      </p:sp>
      <p:sp>
        <p:nvSpPr>
          <p:cNvPr id="14" name="Text Placeholder 13"/>
          <p:cNvSpPr>
            <a:spLocks noGrp="1"/>
          </p:cNvSpPr>
          <p:nvPr>
            <p:ph type="body" sz="quarter" idx="4294967295"/>
          </p:nvPr>
        </p:nvSpPr>
        <p:spPr>
          <a:xfrm>
            <a:off x="4573825" y="1124744"/>
            <a:ext cx="3892550" cy="711200"/>
          </a:xfrm>
        </p:spPr>
        <p:txBody>
          <a:bodyPr>
            <a:normAutofit/>
          </a:bodyPr>
          <a:lstStyle/>
          <a:p>
            <a:pPr marL="0" indent="0">
              <a:buNone/>
            </a:pPr>
            <a:r>
              <a:rPr lang="en-GB" b="1" noProof="0" dirty="0">
                <a:solidFill>
                  <a:schemeClr val="accent1"/>
                </a:solidFill>
              </a:rPr>
              <a:t>BULKY LIVER METASTASES </a:t>
            </a:r>
            <a:br>
              <a:rPr lang="en-GB" b="1" noProof="0" dirty="0">
                <a:solidFill>
                  <a:schemeClr val="accent1"/>
                </a:solidFill>
              </a:rPr>
            </a:br>
            <a:r>
              <a:rPr lang="en-GB" b="1" noProof="0" dirty="0">
                <a:solidFill>
                  <a:schemeClr val="accent1"/>
                </a:solidFill>
              </a:rPr>
              <a:t>(&gt;30 mm) DECREASES SURVIVAL</a:t>
            </a:r>
            <a:r>
              <a:rPr lang="en-GB" b="1" baseline="30000" noProof="0" dirty="0">
                <a:solidFill>
                  <a:schemeClr val="accent1"/>
                </a:solidFill>
              </a:rPr>
              <a:t>2</a:t>
            </a:r>
          </a:p>
        </p:txBody>
      </p:sp>
      <p:sp>
        <p:nvSpPr>
          <p:cNvPr id="2" name="Slide Number Placeholder 1">
            <a:extLst>
              <a:ext uri="{FF2B5EF4-FFF2-40B4-BE49-F238E27FC236}">
                <a16:creationId xmlns:a16="http://schemas.microsoft.com/office/drawing/2014/main" id="{6A2D1073-B940-2C43-AC67-1ED3A34BB57B}"/>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E43C0F-8A7B-3A4B-9DB5-B3472E36E833}" type="slidenum">
              <a:rPr kumimoji="0" lang="en-GB" sz="1100" b="0" i="0" u="none" strike="noStrike" kern="1200" cap="none" spc="0" normalizeH="0" baseline="0" noProof="0" smtClean="0">
                <a:ln>
                  <a:noFill/>
                </a:ln>
                <a:solidFill>
                  <a:srgbClr val="5D8298"/>
                </a:solidFill>
                <a:effectLst/>
                <a:uLnTx/>
                <a:uFillTx/>
                <a:latin typeface="Calibri" panose="020F0502020204030204"/>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11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endParaRPr>
          </a:p>
        </p:txBody>
      </p:sp>
      <p:pic>
        <p:nvPicPr>
          <p:cNvPr id="81" name="Picture 80">
            <a:extLst>
              <a:ext uri="{FF2B5EF4-FFF2-40B4-BE49-F238E27FC236}">
                <a16:creationId xmlns:a16="http://schemas.microsoft.com/office/drawing/2014/main" id="{5EECCC44-2EFF-4947-8E42-B3F54DB95D2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89599" y="2029619"/>
            <a:ext cx="3251200" cy="1943100"/>
          </a:xfrm>
          <a:prstGeom prst="rect">
            <a:avLst/>
          </a:prstGeom>
        </p:spPr>
      </p:pic>
      <p:grpSp>
        <p:nvGrpSpPr>
          <p:cNvPr id="83" name="Group 82">
            <a:extLst>
              <a:ext uri="{FF2B5EF4-FFF2-40B4-BE49-F238E27FC236}">
                <a16:creationId xmlns:a16="http://schemas.microsoft.com/office/drawing/2014/main" id="{004ED664-0B67-244E-9D91-C5223A59BD1A}"/>
              </a:ext>
            </a:extLst>
          </p:cNvPr>
          <p:cNvGrpSpPr/>
          <p:nvPr/>
        </p:nvGrpSpPr>
        <p:grpSpPr>
          <a:xfrm>
            <a:off x="5621654" y="4498554"/>
            <a:ext cx="2401213" cy="874644"/>
            <a:chOff x="5868144" y="4786685"/>
            <a:chExt cx="2401213" cy="874644"/>
          </a:xfrm>
        </p:grpSpPr>
        <p:sp>
          <p:nvSpPr>
            <p:cNvPr id="73" name="TextBox 72">
              <a:extLst>
                <a:ext uri="{FF2B5EF4-FFF2-40B4-BE49-F238E27FC236}">
                  <a16:creationId xmlns:a16="http://schemas.microsoft.com/office/drawing/2014/main" id="{D887D0D6-A066-9A47-9BAA-A79061D0B3B4}"/>
                </a:ext>
              </a:extLst>
            </p:cNvPr>
            <p:cNvSpPr txBox="1"/>
            <p:nvPr/>
          </p:nvSpPr>
          <p:spPr>
            <a:xfrm>
              <a:off x="6018466" y="4841235"/>
              <a:ext cx="2165657" cy="786369"/>
            </a:xfrm>
            <a:prstGeom prst="rect">
              <a:avLst/>
            </a:prstGeom>
            <a:noFill/>
          </p:spPr>
          <p:txBody>
            <a:bodyPr wrap="none" lIns="0" tIns="0" rIns="0" bIns="0" rtlCol="0">
              <a:spAutoFit/>
            </a:bodyPr>
            <a:lstStyle/>
            <a:p>
              <a:pPr>
                <a:lnSpc>
                  <a:spcPct val="90000"/>
                </a:lnSpc>
                <a:tabLst>
                  <a:tab pos="222250" algn="l"/>
                </a:tabLst>
              </a:pPr>
              <a:r>
                <a:rPr lang="en-US" sz="900" b="1" dirty="0">
                  <a:solidFill>
                    <a:schemeClr val="tx1">
                      <a:lumMod val="65000"/>
                      <a:lumOff val="35000"/>
                    </a:schemeClr>
                  </a:solidFill>
                  <a:latin typeface="Calibri" panose="020F0502020204030204" pitchFamily="34" charset="0"/>
                  <a:ea typeface="Aileron" charset="0"/>
                  <a:cs typeface="Calibri" panose="020F0502020204030204" pitchFamily="34" charset="0"/>
                </a:rPr>
                <a:t>Treatment</a:t>
              </a:r>
            </a:p>
            <a:p>
              <a:pPr>
                <a:lnSpc>
                  <a:spcPct val="90000"/>
                </a:lnSpc>
                <a:tabLst>
                  <a:tab pos="222250" algn="l"/>
                </a:tabLst>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	</a:t>
              </a:r>
              <a:r>
                <a:rPr lang="en-US" sz="900" baseline="30000" dirty="0">
                  <a:solidFill>
                    <a:schemeClr val="tx1">
                      <a:lumMod val="65000"/>
                      <a:lumOff val="35000"/>
                    </a:schemeClr>
                  </a:solidFill>
                  <a:latin typeface="Calibri" panose="020F0502020204030204" pitchFamily="34" charset="0"/>
                  <a:ea typeface="Aileron" charset="0"/>
                  <a:cs typeface="Calibri" panose="020F0502020204030204" pitchFamily="34" charset="0"/>
                </a:rPr>
                <a:t>177</a:t>
              </a: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Lu-DOTATATE + octreotide LAR 30 mg</a:t>
              </a:r>
            </a:p>
            <a:p>
              <a:pPr>
                <a:lnSpc>
                  <a:spcPct val="90000"/>
                </a:lnSpc>
                <a:tabLst>
                  <a:tab pos="222250" algn="l"/>
                </a:tabLst>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	Octreotide LAR 60 mg</a:t>
              </a:r>
            </a:p>
            <a:p>
              <a:pPr>
                <a:lnSpc>
                  <a:spcPct val="90000"/>
                </a:lnSpc>
                <a:spcBef>
                  <a:spcPts val="300"/>
                </a:spcBef>
                <a:tabLst>
                  <a:tab pos="222250" algn="l"/>
                </a:tabLst>
              </a:pPr>
              <a:r>
                <a:rPr lang="en-US" sz="900" b="1" dirty="0">
                  <a:solidFill>
                    <a:schemeClr val="tx1">
                      <a:lumMod val="65000"/>
                      <a:lumOff val="35000"/>
                    </a:schemeClr>
                  </a:solidFill>
                  <a:latin typeface="Calibri" panose="020F0502020204030204" pitchFamily="34" charset="0"/>
                  <a:ea typeface="Aileron" charset="0"/>
                  <a:cs typeface="Calibri" panose="020F0502020204030204" pitchFamily="34" charset="0"/>
                </a:rPr>
                <a:t>Presence of large lesion at baseline</a:t>
              </a:r>
            </a:p>
            <a:p>
              <a:pPr>
                <a:lnSpc>
                  <a:spcPct val="90000"/>
                </a:lnSpc>
                <a:tabLst>
                  <a:tab pos="222250" algn="l"/>
                </a:tabLst>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	No large lesion</a:t>
              </a:r>
            </a:p>
            <a:p>
              <a:pPr>
                <a:lnSpc>
                  <a:spcPct val="90000"/>
                </a:lnSpc>
                <a:tabLst>
                  <a:tab pos="222250" algn="l"/>
                </a:tabLst>
              </a:pPr>
              <a:r>
                <a:rPr lang="en-US" sz="900" dirty="0">
                  <a:solidFill>
                    <a:schemeClr val="tx1">
                      <a:lumMod val="65000"/>
                      <a:lumOff val="35000"/>
                    </a:schemeClr>
                  </a:solidFill>
                  <a:latin typeface="Calibri" panose="020F0502020204030204" pitchFamily="34" charset="0"/>
                  <a:ea typeface="Aileron" charset="0"/>
                  <a:cs typeface="Calibri" panose="020F0502020204030204" pitchFamily="34" charset="0"/>
                </a:rPr>
                <a:t>	≥1 large lesion</a:t>
              </a:r>
            </a:p>
          </p:txBody>
        </p:sp>
        <p:cxnSp>
          <p:nvCxnSpPr>
            <p:cNvPr id="74" name="Straight Connector 73">
              <a:extLst>
                <a:ext uri="{FF2B5EF4-FFF2-40B4-BE49-F238E27FC236}">
                  <a16:creationId xmlns:a16="http://schemas.microsoft.com/office/drawing/2014/main" id="{F5A9466C-908C-6F45-82C3-E0035DBB9032}"/>
                </a:ext>
              </a:extLst>
            </p:cNvPr>
            <p:cNvCxnSpPr>
              <a:cxnSpLocks/>
            </p:cNvCxnSpPr>
            <p:nvPr/>
          </p:nvCxnSpPr>
          <p:spPr>
            <a:xfrm>
              <a:off x="6017091" y="5024517"/>
              <a:ext cx="159604"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1DE640E8-3597-9C49-802E-A607D9A7DDE5}"/>
                </a:ext>
              </a:extLst>
            </p:cNvPr>
            <p:cNvCxnSpPr>
              <a:cxnSpLocks/>
            </p:cNvCxnSpPr>
            <p:nvPr/>
          </p:nvCxnSpPr>
          <p:spPr>
            <a:xfrm>
              <a:off x="6017091" y="5148342"/>
              <a:ext cx="159604" cy="0"/>
            </a:xfrm>
            <a:prstGeom prst="line">
              <a:avLst/>
            </a:prstGeom>
            <a:ln w="1905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3633080B-B36F-5D48-8308-5E782E355F52}"/>
                </a:ext>
              </a:extLst>
            </p:cNvPr>
            <p:cNvCxnSpPr>
              <a:cxnSpLocks/>
            </p:cNvCxnSpPr>
            <p:nvPr/>
          </p:nvCxnSpPr>
          <p:spPr>
            <a:xfrm>
              <a:off x="6017091" y="5427742"/>
              <a:ext cx="159604" cy="0"/>
            </a:xfrm>
            <a:prstGeom prst="line">
              <a:avLst/>
            </a:prstGeom>
            <a:ln w="19050">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8975472E-1A4E-6340-9DA8-3FA3090714F9}"/>
                </a:ext>
              </a:extLst>
            </p:cNvPr>
            <p:cNvCxnSpPr>
              <a:cxnSpLocks/>
            </p:cNvCxnSpPr>
            <p:nvPr/>
          </p:nvCxnSpPr>
          <p:spPr>
            <a:xfrm>
              <a:off x="6017091" y="5554742"/>
              <a:ext cx="159604" cy="0"/>
            </a:xfrm>
            <a:prstGeom prst="line">
              <a:avLst/>
            </a:prstGeom>
            <a:ln w="19050">
              <a:solidFill>
                <a:schemeClr val="tx1">
                  <a:lumMod val="65000"/>
                  <a:lumOff val="3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82" name="Rectangle 81">
              <a:extLst>
                <a:ext uri="{FF2B5EF4-FFF2-40B4-BE49-F238E27FC236}">
                  <a16:creationId xmlns:a16="http://schemas.microsoft.com/office/drawing/2014/main" id="{74079FD1-1054-6C4F-8A1D-E153ACC2164C}"/>
                </a:ext>
              </a:extLst>
            </p:cNvPr>
            <p:cNvSpPr/>
            <p:nvPr/>
          </p:nvSpPr>
          <p:spPr>
            <a:xfrm>
              <a:off x="5868144" y="4786685"/>
              <a:ext cx="2401213" cy="87464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 name="TextBox 2">
            <a:extLst>
              <a:ext uri="{FF2B5EF4-FFF2-40B4-BE49-F238E27FC236}">
                <a16:creationId xmlns:a16="http://schemas.microsoft.com/office/drawing/2014/main" id="{ED9FBC70-CD13-D244-85D9-3A7A5431AEC9}"/>
              </a:ext>
            </a:extLst>
          </p:cNvPr>
          <p:cNvSpPr txBox="1"/>
          <p:nvPr/>
        </p:nvSpPr>
        <p:spPr>
          <a:xfrm>
            <a:off x="5041542" y="4088468"/>
            <a:ext cx="78548"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0</a:t>
            </a:r>
          </a:p>
        </p:txBody>
      </p:sp>
      <p:cxnSp>
        <p:nvCxnSpPr>
          <p:cNvPr id="6" name="Straight Connector 5">
            <a:extLst>
              <a:ext uri="{FF2B5EF4-FFF2-40B4-BE49-F238E27FC236}">
                <a16:creationId xmlns:a16="http://schemas.microsoft.com/office/drawing/2014/main" id="{48EDA37C-3F99-5940-B894-037325449477}"/>
              </a:ext>
            </a:extLst>
          </p:cNvPr>
          <p:cNvCxnSpPr>
            <a:cxnSpLocks/>
          </p:cNvCxnSpPr>
          <p:nvPr/>
        </p:nvCxnSpPr>
        <p:spPr>
          <a:xfrm>
            <a:off x="5061237" y="4031382"/>
            <a:ext cx="3482603"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004835A8-C87E-1840-B06A-B942DE658E1C}"/>
              </a:ext>
            </a:extLst>
          </p:cNvPr>
          <p:cNvCxnSpPr>
            <a:cxnSpLocks/>
          </p:cNvCxnSpPr>
          <p:nvPr/>
        </p:nvCxnSpPr>
        <p:spPr>
          <a:xfrm flipV="1">
            <a:off x="5061499" y="2004219"/>
            <a:ext cx="0" cy="2028825"/>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FBBDB66D-A68B-3144-849F-6F7667173468}"/>
              </a:ext>
            </a:extLst>
          </p:cNvPr>
          <p:cNvCxnSpPr>
            <a:cxnSpLocks/>
          </p:cNvCxnSpPr>
          <p:nvPr/>
        </p:nvCxnSpPr>
        <p:spPr>
          <a:xfrm>
            <a:off x="5009296" y="34112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80E531CD-8E77-9040-A8BD-F807D4E32655}"/>
              </a:ext>
            </a:extLst>
          </p:cNvPr>
          <p:cNvSpPr txBox="1"/>
          <p:nvPr/>
        </p:nvSpPr>
        <p:spPr>
          <a:xfrm>
            <a:off x="4826470" y="3320118"/>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30</a:t>
            </a:r>
          </a:p>
        </p:txBody>
      </p:sp>
      <p:cxnSp>
        <p:nvCxnSpPr>
          <p:cNvPr id="25" name="Straight Connector 24">
            <a:extLst>
              <a:ext uri="{FF2B5EF4-FFF2-40B4-BE49-F238E27FC236}">
                <a16:creationId xmlns:a16="http://schemas.microsoft.com/office/drawing/2014/main" id="{F4E93DF4-5561-0647-B6D0-1BC6797873F0}"/>
              </a:ext>
            </a:extLst>
          </p:cNvPr>
          <p:cNvCxnSpPr>
            <a:cxnSpLocks/>
          </p:cNvCxnSpPr>
          <p:nvPr/>
        </p:nvCxnSpPr>
        <p:spPr>
          <a:xfrm>
            <a:off x="5009296" y="36017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4FFED332-6521-5644-B2B3-1A0B9B7E5C38}"/>
              </a:ext>
            </a:extLst>
          </p:cNvPr>
          <p:cNvSpPr txBox="1"/>
          <p:nvPr/>
        </p:nvSpPr>
        <p:spPr>
          <a:xfrm>
            <a:off x="4826470" y="3510618"/>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20</a:t>
            </a:r>
          </a:p>
        </p:txBody>
      </p:sp>
      <p:cxnSp>
        <p:nvCxnSpPr>
          <p:cNvPr id="27" name="Straight Connector 26">
            <a:extLst>
              <a:ext uri="{FF2B5EF4-FFF2-40B4-BE49-F238E27FC236}">
                <a16:creationId xmlns:a16="http://schemas.microsoft.com/office/drawing/2014/main" id="{05179069-1FAE-C544-B2D6-4A9B77D8449D}"/>
              </a:ext>
            </a:extLst>
          </p:cNvPr>
          <p:cNvCxnSpPr>
            <a:cxnSpLocks/>
          </p:cNvCxnSpPr>
          <p:nvPr/>
        </p:nvCxnSpPr>
        <p:spPr>
          <a:xfrm>
            <a:off x="5009296" y="3801765"/>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53E76E28-FA62-EA4E-98B7-AF2DE9529FD3}"/>
              </a:ext>
            </a:extLst>
          </p:cNvPr>
          <p:cNvSpPr txBox="1"/>
          <p:nvPr/>
        </p:nvSpPr>
        <p:spPr>
          <a:xfrm>
            <a:off x="4826470" y="3710643"/>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10</a:t>
            </a:r>
          </a:p>
        </p:txBody>
      </p:sp>
      <p:cxnSp>
        <p:nvCxnSpPr>
          <p:cNvPr id="29" name="Straight Connector 28">
            <a:extLst>
              <a:ext uri="{FF2B5EF4-FFF2-40B4-BE49-F238E27FC236}">
                <a16:creationId xmlns:a16="http://schemas.microsoft.com/office/drawing/2014/main" id="{7C7FEC86-14CD-0C40-9F0C-B45DAC715F3D}"/>
              </a:ext>
            </a:extLst>
          </p:cNvPr>
          <p:cNvCxnSpPr>
            <a:cxnSpLocks/>
          </p:cNvCxnSpPr>
          <p:nvPr/>
        </p:nvCxnSpPr>
        <p:spPr>
          <a:xfrm>
            <a:off x="5009296" y="400179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9815506C-B5F5-2946-9236-CD5C5B117EAE}"/>
              </a:ext>
            </a:extLst>
          </p:cNvPr>
          <p:cNvSpPr txBox="1"/>
          <p:nvPr/>
        </p:nvSpPr>
        <p:spPr>
          <a:xfrm>
            <a:off x="4905018" y="3910668"/>
            <a:ext cx="78547"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0</a:t>
            </a:r>
          </a:p>
        </p:txBody>
      </p:sp>
      <p:cxnSp>
        <p:nvCxnSpPr>
          <p:cNvPr id="31" name="Straight Connector 30">
            <a:extLst>
              <a:ext uri="{FF2B5EF4-FFF2-40B4-BE49-F238E27FC236}">
                <a16:creationId xmlns:a16="http://schemas.microsoft.com/office/drawing/2014/main" id="{42493D45-CF83-0D41-9327-3D2313DF1F62}"/>
              </a:ext>
            </a:extLst>
          </p:cNvPr>
          <p:cNvCxnSpPr>
            <a:cxnSpLocks/>
          </p:cNvCxnSpPr>
          <p:nvPr/>
        </p:nvCxnSpPr>
        <p:spPr>
          <a:xfrm>
            <a:off x="5009296" y="3204865"/>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A2BCF7CC-1EDA-FD4D-98EE-706A3DFBB51E}"/>
              </a:ext>
            </a:extLst>
          </p:cNvPr>
          <p:cNvSpPr txBox="1"/>
          <p:nvPr/>
        </p:nvSpPr>
        <p:spPr>
          <a:xfrm>
            <a:off x="4826470" y="3113743"/>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40</a:t>
            </a:r>
          </a:p>
        </p:txBody>
      </p:sp>
      <p:cxnSp>
        <p:nvCxnSpPr>
          <p:cNvPr id="33" name="Straight Connector 32">
            <a:extLst>
              <a:ext uri="{FF2B5EF4-FFF2-40B4-BE49-F238E27FC236}">
                <a16:creationId xmlns:a16="http://schemas.microsoft.com/office/drawing/2014/main" id="{2A15F023-E7F5-9F47-9EF9-50802CF451EE}"/>
              </a:ext>
            </a:extLst>
          </p:cNvPr>
          <p:cNvCxnSpPr>
            <a:cxnSpLocks/>
          </p:cNvCxnSpPr>
          <p:nvPr/>
        </p:nvCxnSpPr>
        <p:spPr>
          <a:xfrm>
            <a:off x="5009296" y="30175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70D3E927-103D-3F40-8EB6-9BCCBA3A33F1}"/>
              </a:ext>
            </a:extLst>
          </p:cNvPr>
          <p:cNvSpPr txBox="1"/>
          <p:nvPr/>
        </p:nvSpPr>
        <p:spPr>
          <a:xfrm>
            <a:off x="4826470" y="2926418"/>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50</a:t>
            </a:r>
          </a:p>
        </p:txBody>
      </p:sp>
      <p:cxnSp>
        <p:nvCxnSpPr>
          <p:cNvPr id="35" name="Straight Connector 34">
            <a:extLst>
              <a:ext uri="{FF2B5EF4-FFF2-40B4-BE49-F238E27FC236}">
                <a16:creationId xmlns:a16="http://schemas.microsoft.com/office/drawing/2014/main" id="{D96F02A3-EE31-394B-B9A6-59FB4D5E66E5}"/>
              </a:ext>
            </a:extLst>
          </p:cNvPr>
          <p:cNvCxnSpPr>
            <a:cxnSpLocks/>
          </p:cNvCxnSpPr>
          <p:nvPr/>
        </p:nvCxnSpPr>
        <p:spPr>
          <a:xfrm>
            <a:off x="5009296" y="282069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6" name="TextBox 35">
            <a:extLst>
              <a:ext uri="{FF2B5EF4-FFF2-40B4-BE49-F238E27FC236}">
                <a16:creationId xmlns:a16="http://schemas.microsoft.com/office/drawing/2014/main" id="{7E343089-AC4C-D74F-B700-47B337843807}"/>
              </a:ext>
            </a:extLst>
          </p:cNvPr>
          <p:cNvSpPr txBox="1"/>
          <p:nvPr/>
        </p:nvSpPr>
        <p:spPr>
          <a:xfrm>
            <a:off x="4826470" y="2729568"/>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60</a:t>
            </a:r>
          </a:p>
        </p:txBody>
      </p:sp>
      <p:cxnSp>
        <p:nvCxnSpPr>
          <p:cNvPr id="37" name="Straight Connector 36">
            <a:extLst>
              <a:ext uri="{FF2B5EF4-FFF2-40B4-BE49-F238E27FC236}">
                <a16:creationId xmlns:a16="http://schemas.microsoft.com/office/drawing/2014/main" id="{2713681C-4CD4-A848-9AEC-1687CECAB567}"/>
              </a:ext>
            </a:extLst>
          </p:cNvPr>
          <p:cNvCxnSpPr>
            <a:cxnSpLocks/>
          </p:cNvCxnSpPr>
          <p:nvPr/>
        </p:nvCxnSpPr>
        <p:spPr>
          <a:xfrm>
            <a:off x="5009296" y="26238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9A838F04-1CA0-0747-A306-53C0DD0850CC}"/>
              </a:ext>
            </a:extLst>
          </p:cNvPr>
          <p:cNvSpPr txBox="1"/>
          <p:nvPr/>
        </p:nvSpPr>
        <p:spPr>
          <a:xfrm>
            <a:off x="4826470" y="2532718"/>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70</a:t>
            </a:r>
          </a:p>
        </p:txBody>
      </p:sp>
      <p:cxnSp>
        <p:nvCxnSpPr>
          <p:cNvPr id="39" name="Straight Connector 38">
            <a:extLst>
              <a:ext uri="{FF2B5EF4-FFF2-40B4-BE49-F238E27FC236}">
                <a16:creationId xmlns:a16="http://schemas.microsoft.com/office/drawing/2014/main" id="{639EFAA5-EDBB-3C46-B054-50FE6372E3AD}"/>
              </a:ext>
            </a:extLst>
          </p:cNvPr>
          <p:cNvCxnSpPr>
            <a:cxnSpLocks/>
          </p:cNvCxnSpPr>
          <p:nvPr/>
        </p:nvCxnSpPr>
        <p:spPr>
          <a:xfrm>
            <a:off x="5009296" y="24333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009A1A19-6F2E-ED45-B949-08DA5BE72F1A}"/>
              </a:ext>
            </a:extLst>
          </p:cNvPr>
          <p:cNvSpPr txBox="1"/>
          <p:nvPr/>
        </p:nvSpPr>
        <p:spPr>
          <a:xfrm>
            <a:off x="4826470" y="2342218"/>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80</a:t>
            </a:r>
          </a:p>
        </p:txBody>
      </p:sp>
      <p:cxnSp>
        <p:nvCxnSpPr>
          <p:cNvPr id="41" name="Straight Connector 40">
            <a:extLst>
              <a:ext uri="{FF2B5EF4-FFF2-40B4-BE49-F238E27FC236}">
                <a16:creationId xmlns:a16="http://schemas.microsoft.com/office/drawing/2014/main" id="{38E20195-9C38-5F4F-A474-C10F279DFE61}"/>
              </a:ext>
            </a:extLst>
          </p:cNvPr>
          <p:cNvCxnSpPr>
            <a:cxnSpLocks/>
          </p:cNvCxnSpPr>
          <p:nvPr/>
        </p:nvCxnSpPr>
        <p:spPr>
          <a:xfrm>
            <a:off x="5009296" y="2233315"/>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00BB5C53-D016-F344-B622-BBBE0C94027E}"/>
              </a:ext>
            </a:extLst>
          </p:cNvPr>
          <p:cNvSpPr txBox="1"/>
          <p:nvPr/>
        </p:nvSpPr>
        <p:spPr>
          <a:xfrm>
            <a:off x="4826470" y="2142193"/>
            <a:ext cx="157095"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90</a:t>
            </a:r>
          </a:p>
        </p:txBody>
      </p:sp>
      <p:cxnSp>
        <p:nvCxnSpPr>
          <p:cNvPr id="43" name="Straight Connector 42">
            <a:extLst>
              <a:ext uri="{FF2B5EF4-FFF2-40B4-BE49-F238E27FC236}">
                <a16:creationId xmlns:a16="http://schemas.microsoft.com/office/drawing/2014/main" id="{85BCCAC2-1816-904F-B8E9-0086C7CB3C52}"/>
              </a:ext>
            </a:extLst>
          </p:cNvPr>
          <p:cNvCxnSpPr>
            <a:cxnSpLocks/>
          </p:cNvCxnSpPr>
          <p:nvPr/>
        </p:nvCxnSpPr>
        <p:spPr>
          <a:xfrm>
            <a:off x="5009296" y="204599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4" name="TextBox 43">
            <a:extLst>
              <a:ext uri="{FF2B5EF4-FFF2-40B4-BE49-F238E27FC236}">
                <a16:creationId xmlns:a16="http://schemas.microsoft.com/office/drawing/2014/main" id="{4004FB07-CA4B-CE4A-A127-12C88F5F16BF}"/>
              </a:ext>
            </a:extLst>
          </p:cNvPr>
          <p:cNvSpPr txBox="1"/>
          <p:nvPr/>
        </p:nvSpPr>
        <p:spPr>
          <a:xfrm>
            <a:off x="4747923" y="1954868"/>
            <a:ext cx="235642" cy="184666"/>
          </a:xfrm>
          <a:prstGeom prst="rect">
            <a:avLst/>
          </a:prstGeom>
          <a:noFill/>
        </p:spPr>
        <p:txBody>
          <a:bodyPr wrap="none" lIns="0" tIns="0" rIns="0" bIns="0" rtlCol="0">
            <a:spAutoFit/>
          </a:bodyPr>
          <a:lstStyle/>
          <a:p>
            <a:pPr algn="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100</a:t>
            </a:r>
          </a:p>
        </p:txBody>
      </p:sp>
      <p:cxnSp>
        <p:nvCxnSpPr>
          <p:cNvPr id="45" name="Straight Connector 44">
            <a:extLst>
              <a:ext uri="{FF2B5EF4-FFF2-40B4-BE49-F238E27FC236}">
                <a16:creationId xmlns:a16="http://schemas.microsoft.com/office/drawing/2014/main" id="{400C8FC8-351A-A44F-A9ED-EF8BD677BB5B}"/>
              </a:ext>
            </a:extLst>
          </p:cNvPr>
          <p:cNvCxnSpPr>
            <a:cxnSpLocks/>
          </p:cNvCxnSpPr>
          <p:nvPr/>
        </p:nvCxnSpPr>
        <p:spPr>
          <a:xfrm rot="16200000">
            <a:off x="505381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843FCF20-E17E-5B42-9404-E877FB34984C}"/>
              </a:ext>
            </a:extLst>
          </p:cNvPr>
          <p:cNvSpPr txBox="1"/>
          <p:nvPr/>
        </p:nvSpPr>
        <p:spPr>
          <a:xfrm>
            <a:off x="5352692" y="4088468"/>
            <a:ext cx="78548"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3</a:t>
            </a:r>
          </a:p>
        </p:txBody>
      </p:sp>
      <p:cxnSp>
        <p:nvCxnSpPr>
          <p:cNvPr id="47" name="Straight Connector 46">
            <a:extLst>
              <a:ext uri="{FF2B5EF4-FFF2-40B4-BE49-F238E27FC236}">
                <a16:creationId xmlns:a16="http://schemas.microsoft.com/office/drawing/2014/main" id="{9ADF3CCF-C7E5-7643-9079-AABEB471A032}"/>
              </a:ext>
            </a:extLst>
          </p:cNvPr>
          <p:cNvCxnSpPr>
            <a:cxnSpLocks/>
          </p:cNvCxnSpPr>
          <p:nvPr/>
        </p:nvCxnSpPr>
        <p:spPr>
          <a:xfrm rot="16200000">
            <a:off x="536496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8" name="TextBox 47">
            <a:extLst>
              <a:ext uri="{FF2B5EF4-FFF2-40B4-BE49-F238E27FC236}">
                <a16:creationId xmlns:a16="http://schemas.microsoft.com/office/drawing/2014/main" id="{30D72523-0C79-DF41-B33B-FF690073C27D}"/>
              </a:ext>
            </a:extLst>
          </p:cNvPr>
          <p:cNvSpPr txBox="1"/>
          <p:nvPr/>
        </p:nvSpPr>
        <p:spPr>
          <a:xfrm>
            <a:off x="5670192" y="4088468"/>
            <a:ext cx="78548"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6</a:t>
            </a:r>
          </a:p>
        </p:txBody>
      </p:sp>
      <p:cxnSp>
        <p:nvCxnSpPr>
          <p:cNvPr id="49" name="Straight Connector 48">
            <a:extLst>
              <a:ext uri="{FF2B5EF4-FFF2-40B4-BE49-F238E27FC236}">
                <a16:creationId xmlns:a16="http://schemas.microsoft.com/office/drawing/2014/main" id="{30BD4C66-7EEA-DF4C-82B4-A1BDD7FF4859}"/>
              </a:ext>
            </a:extLst>
          </p:cNvPr>
          <p:cNvCxnSpPr>
            <a:cxnSpLocks/>
          </p:cNvCxnSpPr>
          <p:nvPr/>
        </p:nvCxnSpPr>
        <p:spPr>
          <a:xfrm rot="16200000">
            <a:off x="568246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147B0898-0E3C-3441-8717-3CCDAE5BB8A6}"/>
              </a:ext>
            </a:extLst>
          </p:cNvPr>
          <p:cNvSpPr txBox="1"/>
          <p:nvPr/>
        </p:nvSpPr>
        <p:spPr>
          <a:xfrm>
            <a:off x="5981342" y="4088468"/>
            <a:ext cx="78548"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9</a:t>
            </a:r>
          </a:p>
        </p:txBody>
      </p:sp>
      <p:cxnSp>
        <p:nvCxnSpPr>
          <p:cNvPr id="51" name="Straight Connector 50">
            <a:extLst>
              <a:ext uri="{FF2B5EF4-FFF2-40B4-BE49-F238E27FC236}">
                <a16:creationId xmlns:a16="http://schemas.microsoft.com/office/drawing/2014/main" id="{A42F0E4D-E3B3-514F-BC8D-DE4751B073E2}"/>
              </a:ext>
            </a:extLst>
          </p:cNvPr>
          <p:cNvCxnSpPr>
            <a:cxnSpLocks/>
          </p:cNvCxnSpPr>
          <p:nvPr/>
        </p:nvCxnSpPr>
        <p:spPr>
          <a:xfrm rot="16200000">
            <a:off x="599361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2C09AA26-DB01-8841-BFB7-83F56E971C18}"/>
              </a:ext>
            </a:extLst>
          </p:cNvPr>
          <p:cNvSpPr txBox="1"/>
          <p:nvPr/>
        </p:nvSpPr>
        <p:spPr>
          <a:xfrm>
            <a:off x="6253219"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12</a:t>
            </a:r>
          </a:p>
        </p:txBody>
      </p:sp>
      <p:cxnSp>
        <p:nvCxnSpPr>
          <p:cNvPr id="53" name="Straight Connector 52">
            <a:extLst>
              <a:ext uri="{FF2B5EF4-FFF2-40B4-BE49-F238E27FC236}">
                <a16:creationId xmlns:a16="http://schemas.microsoft.com/office/drawing/2014/main" id="{6B8C27DE-DC49-2549-91A8-02C51FAA7072}"/>
              </a:ext>
            </a:extLst>
          </p:cNvPr>
          <p:cNvCxnSpPr>
            <a:cxnSpLocks/>
          </p:cNvCxnSpPr>
          <p:nvPr/>
        </p:nvCxnSpPr>
        <p:spPr>
          <a:xfrm rot="16200000">
            <a:off x="630476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0A03CAB5-9F82-024B-AD4A-E6A756A6B9BA}"/>
              </a:ext>
            </a:extLst>
          </p:cNvPr>
          <p:cNvSpPr txBox="1"/>
          <p:nvPr/>
        </p:nvSpPr>
        <p:spPr>
          <a:xfrm>
            <a:off x="6567544"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15</a:t>
            </a:r>
          </a:p>
        </p:txBody>
      </p:sp>
      <p:cxnSp>
        <p:nvCxnSpPr>
          <p:cNvPr id="55" name="Straight Connector 54">
            <a:extLst>
              <a:ext uri="{FF2B5EF4-FFF2-40B4-BE49-F238E27FC236}">
                <a16:creationId xmlns:a16="http://schemas.microsoft.com/office/drawing/2014/main" id="{EF24D749-3654-6F46-AF0C-1DFBC0CE301D}"/>
              </a:ext>
            </a:extLst>
          </p:cNvPr>
          <p:cNvCxnSpPr>
            <a:cxnSpLocks/>
          </p:cNvCxnSpPr>
          <p:nvPr/>
        </p:nvCxnSpPr>
        <p:spPr>
          <a:xfrm rot="16200000">
            <a:off x="6619091"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6" name="TextBox 55">
            <a:extLst>
              <a:ext uri="{FF2B5EF4-FFF2-40B4-BE49-F238E27FC236}">
                <a16:creationId xmlns:a16="http://schemas.microsoft.com/office/drawing/2014/main" id="{8852E8D8-AC6C-3A42-80D4-E1E45F3CF725}"/>
              </a:ext>
            </a:extLst>
          </p:cNvPr>
          <p:cNvSpPr txBox="1"/>
          <p:nvPr/>
        </p:nvSpPr>
        <p:spPr>
          <a:xfrm>
            <a:off x="6875519"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18</a:t>
            </a:r>
          </a:p>
        </p:txBody>
      </p:sp>
      <p:cxnSp>
        <p:nvCxnSpPr>
          <p:cNvPr id="57" name="Straight Connector 56">
            <a:extLst>
              <a:ext uri="{FF2B5EF4-FFF2-40B4-BE49-F238E27FC236}">
                <a16:creationId xmlns:a16="http://schemas.microsoft.com/office/drawing/2014/main" id="{AA18C7CE-060E-7A48-AA8C-C9116BE88E06}"/>
              </a:ext>
            </a:extLst>
          </p:cNvPr>
          <p:cNvCxnSpPr>
            <a:cxnSpLocks/>
          </p:cNvCxnSpPr>
          <p:nvPr/>
        </p:nvCxnSpPr>
        <p:spPr>
          <a:xfrm rot="16200000">
            <a:off x="692706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8" name="TextBox 57">
            <a:extLst>
              <a:ext uri="{FF2B5EF4-FFF2-40B4-BE49-F238E27FC236}">
                <a16:creationId xmlns:a16="http://schemas.microsoft.com/office/drawing/2014/main" id="{31128181-4A05-434C-AA17-6066ABBC1EDB}"/>
              </a:ext>
            </a:extLst>
          </p:cNvPr>
          <p:cNvSpPr txBox="1"/>
          <p:nvPr/>
        </p:nvSpPr>
        <p:spPr>
          <a:xfrm>
            <a:off x="7189844"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21</a:t>
            </a:r>
          </a:p>
        </p:txBody>
      </p:sp>
      <p:cxnSp>
        <p:nvCxnSpPr>
          <p:cNvPr id="59" name="Straight Connector 58">
            <a:extLst>
              <a:ext uri="{FF2B5EF4-FFF2-40B4-BE49-F238E27FC236}">
                <a16:creationId xmlns:a16="http://schemas.microsoft.com/office/drawing/2014/main" id="{CEA83AFB-3B67-7C41-BE11-3BE3911555D5}"/>
              </a:ext>
            </a:extLst>
          </p:cNvPr>
          <p:cNvCxnSpPr>
            <a:cxnSpLocks/>
          </p:cNvCxnSpPr>
          <p:nvPr/>
        </p:nvCxnSpPr>
        <p:spPr>
          <a:xfrm rot="16200000">
            <a:off x="7241391"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0" name="TextBox 59">
            <a:extLst>
              <a:ext uri="{FF2B5EF4-FFF2-40B4-BE49-F238E27FC236}">
                <a16:creationId xmlns:a16="http://schemas.microsoft.com/office/drawing/2014/main" id="{CDE43439-B3EE-4446-98E0-9DBCD1C74437}"/>
              </a:ext>
            </a:extLst>
          </p:cNvPr>
          <p:cNvSpPr txBox="1"/>
          <p:nvPr/>
        </p:nvSpPr>
        <p:spPr>
          <a:xfrm>
            <a:off x="7504169"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24</a:t>
            </a:r>
          </a:p>
        </p:txBody>
      </p:sp>
      <p:cxnSp>
        <p:nvCxnSpPr>
          <p:cNvPr id="61" name="Straight Connector 60">
            <a:extLst>
              <a:ext uri="{FF2B5EF4-FFF2-40B4-BE49-F238E27FC236}">
                <a16:creationId xmlns:a16="http://schemas.microsoft.com/office/drawing/2014/main" id="{D78710CF-2EF4-7342-9A11-80B7630E0D27}"/>
              </a:ext>
            </a:extLst>
          </p:cNvPr>
          <p:cNvCxnSpPr>
            <a:cxnSpLocks/>
          </p:cNvCxnSpPr>
          <p:nvPr/>
        </p:nvCxnSpPr>
        <p:spPr>
          <a:xfrm rot="16200000">
            <a:off x="755571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2" name="TextBox 61">
            <a:extLst>
              <a:ext uri="{FF2B5EF4-FFF2-40B4-BE49-F238E27FC236}">
                <a16:creationId xmlns:a16="http://schemas.microsoft.com/office/drawing/2014/main" id="{1490C773-C593-8F44-985C-70A6EBB32D47}"/>
              </a:ext>
            </a:extLst>
          </p:cNvPr>
          <p:cNvSpPr txBox="1"/>
          <p:nvPr/>
        </p:nvSpPr>
        <p:spPr>
          <a:xfrm>
            <a:off x="7815319"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27</a:t>
            </a:r>
          </a:p>
        </p:txBody>
      </p:sp>
      <p:cxnSp>
        <p:nvCxnSpPr>
          <p:cNvPr id="63" name="Straight Connector 62">
            <a:extLst>
              <a:ext uri="{FF2B5EF4-FFF2-40B4-BE49-F238E27FC236}">
                <a16:creationId xmlns:a16="http://schemas.microsoft.com/office/drawing/2014/main" id="{177417B3-319C-1745-A619-C6CD5C058FC1}"/>
              </a:ext>
            </a:extLst>
          </p:cNvPr>
          <p:cNvCxnSpPr>
            <a:cxnSpLocks/>
          </p:cNvCxnSpPr>
          <p:nvPr/>
        </p:nvCxnSpPr>
        <p:spPr>
          <a:xfrm rot="16200000">
            <a:off x="786686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4" name="TextBox 63">
            <a:extLst>
              <a:ext uri="{FF2B5EF4-FFF2-40B4-BE49-F238E27FC236}">
                <a16:creationId xmlns:a16="http://schemas.microsoft.com/office/drawing/2014/main" id="{1F6374B7-9B6E-1E47-84ED-5F55FA4CD5E9}"/>
              </a:ext>
            </a:extLst>
          </p:cNvPr>
          <p:cNvSpPr txBox="1"/>
          <p:nvPr/>
        </p:nvSpPr>
        <p:spPr>
          <a:xfrm>
            <a:off x="8126469"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30</a:t>
            </a:r>
          </a:p>
        </p:txBody>
      </p:sp>
      <p:cxnSp>
        <p:nvCxnSpPr>
          <p:cNvPr id="65" name="Straight Connector 64">
            <a:extLst>
              <a:ext uri="{FF2B5EF4-FFF2-40B4-BE49-F238E27FC236}">
                <a16:creationId xmlns:a16="http://schemas.microsoft.com/office/drawing/2014/main" id="{C75E75AC-F5AC-5F45-A7E8-0EC28E36B47D}"/>
              </a:ext>
            </a:extLst>
          </p:cNvPr>
          <p:cNvCxnSpPr>
            <a:cxnSpLocks/>
          </p:cNvCxnSpPr>
          <p:nvPr/>
        </p:nvCxnSpPr>
        <p:spPr>
          <a:xfrm rot="16200000">
            <a:off x="817801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6" name="TextBox 65">
            <a:extLst>
              <a:ext uri="{FF2B5EF4-FFF2-40B4-BE49-F238E27FC236}">
                <a16:creationId xmlns:a16="http://schemas.microsoft.com/office/drawing/2014/main" id="{869C70EA-1107-F14F-90F3-A023CAB1D516}"/>
              </a:ext>
            </a:extLst>
          </p:cNvPr>
          <p:cNvSpPr txBox="1"/>
          <p:nvPr/>
        </p:nvSpPr>
        <p:spPr>
          <a:xfrm>
            <a:off x="8443969" y="4088468"/>
            <a:ext cx="157094"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33</a:t>
            </a:r>
          </a:p>
        </p:txBody>
      </p:sp>
      <p:cxnSp>
        <p:nvCxnSpPr>
          <p:cNvPr id="67" name="Straight Connector 66">
            <a:extLst>
              <a:ext uri="{FF2B5EF4-FFF2-40B4-BE49-F238E27FC236}">
                <a16:creationId xmlns:a16="http://schemas.microsoft.com/office/drawing/2014/main" id="{DF01A677-10FD-7D4A-98A6-7161347F299E}"/>
              </a:ext>
            </a:extLst>
          </p:cNvPr>
          <p:cNvCxnSpPr>
            <a:cxnSpLocks/>
          </p:cNvCxnSpPr>
          <p:nvPr/>
        </p:nvCxnSpPr>
        <p:spPr>
          <a:xfrm rot="16200000">
            <a:off x="8495516" y="4058940"/>
            <a:ext cx="5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8" name="TextBox 67">
            <a:extLst>
              <a:ext uri="{FF2B5EF4-FFF2-40B4-BE49-F238E27FC236}">
                <a16:creationId xmlns:a16="http://schemas.microsoft.com/office/drawing/2014/main" id="{9A4D18D8-88EE-5B41-8B9C-CBBF8E638945}"/>
              </a:ext>
            </a:extLst>
          </p:cNvPr>
          <p:cNvSpPr txBox="1"/>
          <p:nvPr/>
        </p:nvSpPr>
        <p:spPr>
          <a:xfrm>
            <a:off x="5150426" y="3559014"/>
            <a:ext cx="1237518" cy="373949"/>
          </a:xfrm>
          <a:prstGeom prst="rect">
            <a:avLst/>
          </a:prstGeom>
          <a:noFill/>
        </p:spPr>
        <p:txBody>
          <a:bodyPr wrap="none" lIns="0" tIns="0" rIns="0" bIns="0" rtlCol="0">
            <a:spAutoFit/>
          </a:bodyPr>
          <a:lstStyle/>
          <a:p>
            <a:pPr>
              <a:lnSpc>
                <a:spcPct val="90000"/>
              </a:lnSpc>
            </a:pPr>
            <a:r>
              <a:rPr lang="en-US" sz="900" dirty="0">
                <a:solidFill>
                  <a:schemeClr val="accent1"/>
                </a:solidFill>
                <a:latin typeface="Calibri" panose="020F0502020204030204" pitchFamily="34" charset="0"/>
                <a:ea typeface="Aileron" charset="0"/>
                <a:cs typeface="Calibri" panose="020F0502020204030204" pitchFamily="34" charset="0"/>
              </a:rPr>
              <a:t>Octreotide LAR 60 mg arm</a:t>
            </a:r>
            <a:br>
              <a:rPr lang="en-US" sz="900" dirty="0">
                <a:solidFill>
                  <a:schemeClr val="accent1"/>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0 vs ≥1 large lesion: </a:t>
            </a:r>
            <a:br>
              <a:rPr lang="en-US" sz="900" dirty="0">
                <a:solidFill>
                  <a:schemeClr val="accent1"/>
                </a:solidFill>
                <a:latin typeface="Calibri" panose="020F0502020204030204" pitchFamily="34" charset="0"/>
                <a:ea typeface="Aileron" charset="0"/>
                <a:cs typeface="Calibri" panose="020F0502020204030204" pitchFamily="34" charset="0"/>
              </a:rPr>
            </a:br>
            <a:r>
              <a:rPr lang="en-US" sz="900" dirty="0">
                <a:solidFill>
                  <a:schemeClr val="accent1"/>
                </a:solidFill>
                <a:latin typeface="Calibri" panose="020F0502020204030204" pitchFamily="34" charset="0"/>
                <a:ea typeface="Aileron" charset="0"/>
                <a:cs typeface="Calibri" panose="020F0502020204030204" pitchFamily="34" charset="0"/>
              </a:rPr>
              <a:t>Log-rank </a:t>
            </a:r>
            <a:r>
              <a:rPr lang="en-US" sz="900" i="1" dirty="0">
                <a:solidFill>
                  <a:schemeClr val="accent1"/>
                </a:solidFill>
                <a:latin typeface="Calibri" panose="020F0502020204030204" pitchFamily="34" charset="0"/>
                <a:ea typeface="Aileron" charset="0"/>
                <a:cs typeface="Calibri" panose="020F0502020204030204" pitchFamily="34" charset="0"/>
              </a:rPr>
              <a:t>P </a:t>
            </a:r>
            <a:r>
              <a:rPr lang="en-US" sz="900" dirty="0">
                <a:solidFill>
                  <a:schemeClr val="accent1"/>
                </a:solidFill>
                <a:latin typeface="Calibri" panose="020F0502020204030204" pitchFamily="34" charset="0"/>
                <a:ea typeface="Aileron" charset="0"/>
                <a:cs typeface="Calibri" panose="020F0502020204030204" pitchFamily="34" charset="0"/>
              </a:rPr>
              <a:t>value 0.3398</a:t>
            </a:r>
          </a:p>
        </p:txBody>
      </p:sp>
      <p:sp>
        <p:nvSpPr>
          <p:cNvPr id="69" name="TextBox 68">
            <a:extLst>
              <a:ext uri="{FF2B5EF4-FFF2-40B4-BE49-F238E27FC236}">
                <a16:creationId xmlns:a16="http://schemas.microsoft.com/office/drawing/2014/main" id="{75955CE0-A21D-1741-9B46-FCB7E2202C6D}"/>
              </a:ext>
            </a:extLst>
          </p:cNvPr>
          <p:cNvSpPr txBox="1"/>
          <p:nvPr/>
        </p:nvSpPr>
        <p:spPr>
          <a:xfrm>
            <a:off x="6842659" y="2494203"/>
            <a:ext cx="2056653" cy="249299"/>
          </a:xfrm>
          <a:prstGeom prst="rect">
            <a:avLst/>
          </a:prstGeom>
          <a:noFill/>
        </p:spPr>
        <p:txBody>
          <a:bodyPr wrap="none" lIns="0" tIns="0" rIns="0" bIns="0" rtlCol="0">
            <a:spAutoFit/>
          </a:bodyPr>
          <a:lstStyle/>
          <a:p>
            <a:pPr>
              <a:lnSpc>
                <a:spcPct val="90000"/>
              </a:lnSpc>
            </a:pPr>
            <a:r>
              <a:rPr lang="en-US" sz="900" baseline="30000" dirty="0">
                <a:solidFill>
                  <a:schemeClr val="tx2"/>
                </a:solidFill>
                <a:latin typeface="Calibri" panose="020F0502020204030204" pitchFamily="34" charset="0"/>
                <a:ea typeface="Aileron" charset="0"/>
                <a:cs typeface="Calibri" panose="020F0502020204030204" pitchFamily="34" charset="0"/>
              </a:rPr>
              <a:t>177</a:t>
            </a:r>
            <a:r>
              <a:rPr lang="en-US" sz="900" dirty="0">
                <a:solidFill>
                  <a:schemeClr val="tx2"/>
                </a:solidFill>
                <a:latin typeface="Calibri" panose="020F0502020204030204" pitchFamily="34" charset="0"/>
                <a:ea typeface="Aileron" charset="0"/>
                <a:cs typeface="Calibri" panose="020F0502020204030204" pitchFamily="34" charset="0"/>
              </a:rPr>
              <a:t>Lu-DOTATATE arm</a:t>
            </a:r>
            <a:br>
              <a:rPr lang="en-US" sz="900" dirty="0">
                <a:solidFill>
                  <a:schemeClr val="tx2"/>
                </a:solidFill>
                <a:latin typeface="Calibri" panose="020F0502020204030204" pitchFamily="34" charset="0"/>
                <a:ea typeface="Aileron" charset="0"/>
                <a:cs typeface="Calibri" panose="020F0502020204030204" pitchFamily="34" charset="0"/>
              </a:rPr>
            </a:br>
            <a:r>
              <a:rPr lang="en-US" sz="900" dirty="0">
                <a:solidFill>
                  <a:schemeClr val="tx2"/>
                </a:solidFill>
                <a:latin typeface="Calibri" panose="020F0502020204030204" pitchFamily="34" charset="0"/>
                <a:ea typeface="Aileron" charset="0"/>
                <a:cs typeface="Calibri" panose="020F0502020204030204" pitchFamily="34" charset="0"/>
              </a:rPr>
              <a:t>0 vs ≥1 large lesion: Log-rank </a:t>
            </a:r>
            <a:r>
              <a:rPr lang="en-US" sz="900" i="1" dirty="0">
                <a:solidFill>
                  <a:schemeClr val="tx2"/>
                </a:solidFill>
                <a:latin typeface="Calibri" panose="020F0502020204030204" pitchFamily="34" charset="0"/>
                <a:ea typeface="Aileron" charset="0"/>
                <a:cs typeface="Calibri" panose="020F0502020204030204" pitchFamily="34" charset="0"/>
              </a:rPr>
              <a:t>P</a:t>
            </a:r>
            <a:r>
              <a:rPr lang="en-US" sz="900" dirty="0">
                <a:solidFill>
                  <a:schemeClr val="tx2"/>
                </a:solidFill>
                <a:latin typeface="Calibri" panose="020F0502020204030204" pitchFamily="34" charset="0"/>
                <a:ea typeface="Aileron" charset="0"/>
                <a:cs typeface="Calibri" panose="020F0502020204030204" pitchFamily="34" charset="0"/>
              </a:rPr>
              <a:t> value 0.0037</a:t>
            </a:r>
          </a:p>
        </p:txBody>
      </p:sp>
      <p:cxnSp>
        <p:nvCxnSpPr>
          <p:cNvPr id="70" name="Straight Connector 69">
            <a:extLst>
              <a:ext uri="{FF2B5EF4-FFF2-40B4-BE49-F238E27FC236}">
                <a16:creationId xmlns:a16="http://schemas.microsoft.com/office/drawing/2014/main" id="{3048381A-BA80-424E-8B74-2C950377576D}"/>
              </a:ext>
            </a:extLst>
          </p:cNvPr>
          <p:cNvCxnSpPr>
            <a:cxnSpLocks/>
          </p:cNvCxnSpPr>
          <p:nvPr/>
        </p:nvCxnSpPr>
        <p:spPr>
          <a:xfrm>
            <a:off x="5063271" y="3017540"/>
            <a:ext cx="3438153" cy="0"/>
          </a:xfrm>
          <a:prstGeom prst="line">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71" name="TextBox 70">
            <a:extLst>
              <a:ext uri="{FF2B5EF4-FFF2-40B4-BE49-F238E27FC236}">
                <a16:creationId xmlns:a16="http://schemas.microsoft.com/office/drawing/2014/main" id="{94945A70-644D-144E-B663-D8CE9D538CE3}"/>
              </a:ext>
            </a:extLst>
          </p:cNvPr>
          <p:cNvSpPr txBox="1"/>
          <p:nvPr/>
        </p:nvSpPr>
        <p:spPr>
          <a:xfrm>
            <a:off x="6584933" y="4247026"/>
            <a:ext cx="484300"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Months</a:t>
            </a:r>
          </a:p>
        </p:txBody>
      </p:sp>
      <p:sp>
        <p:nvSpPr>
          <p:cNvPr id="72" name="TextBox 71">
            <a:extLst>
              <a:ext uri="{FF2B5EF4-FFF2-40B4-BE49-F238E27FC236}">
                <a16:creationId xmlns:a16="http://schemas.microsoft.com/office/drawing/2014/main" id="{37B0FB3D-AD62-6248-8337-73E18F3DBD8E}"/>
              </a:ext>
            </a:extLst>
          </p:cNvPr>
          <p:cNvSpPr txBox="1"/>
          <p:nvPr/>
        </p:nvSpPr>
        <p:spPr>
          <a:xfrm rot="16200000">
            <a:off x="3704230" y="2982768"/>
            <a:ext cx="1920206" cy="184666"/>
          </a:xfrm>
          <a:prstGeom prst="rect">
            <a:avLst/>
          </a:prstGeom>
          <a:noFill/>
        </p:spPr>
        <p:txBody>
          <a:bodyPr wrap="none" lIns="0" tIns="0" rIns="0" bIns="0" rtlCol="0">
            <a:spAutoFit/>
          </a:bodyPr>
          <a:lstStyle/>
          <a:p>
            <a:pPr algn="ctr"/>
            <a:r>
              <a:rPr lang="en-US" sz="1200" dirty="0">
                <a:solidFill>
                  <a:schemeClr val="tx1">
                    <a:lumMod val="65000"/>
                    <a:lumOff val="35000"/>
                  </a:schemeClr>
                </a:solidFill>
                <a:latin typeface="Calibri" panose="020F0502020204030204" pitchFamily="34" charset="0"/>
                <a:ea typeface="Aileron" charset="0"/>
                <a:cs typeface="Calibri" panose="020F0502020204030204" pitchFamily="34" charset="0"/>
              </a:rPr>
              <a:t>% of subject's progression-free</a:t>
            </a:r>
          </a:p>
        </p:txBody>
      </p:sp>
    </p:spTree>
    <p:extLst>
      <p:ext uri="{BB962C8B-B14F-4D97-AF65-F5344CB8AC3E}">
        <p14:creationId xmlns:p14="http://schemas.microsoft.com/office/powerpoint/2010/main" val="4851326"/>
      </p:ext>
    </p:extLst>
  </p:cSld>
  <p:clrMapOvr>
    <a:masterClrMapping/>
  </p:clrMapOvr>
  <p:transition>
    <p:fade/>
  </p:transition>
</p:sld>
</file>

<file path=ppt/theme/theme1.xml><?xml version="1.0" encoding="utf-8"?>
<a:theme xmlns:a="http://schemas.openxmlformats.org/drawingml/2006/main" name="Thème Office">
  <a:themeElements>
    <a:clrScheme name="Cor2Ed - NET Connect Colour Palette">
      <a:dk1>
        <a:srgbClr val="000000"/>
      </a:dk1>
      <a:lt1>
        <a:srgbClr val="FFFFFF"/>
      </a:lt1>
      <a:dk2>
        <a:srgbClr val="5D8298"/>
      </a:dk2>
      <a:lt2>
        <a:srgbClr val="EEECE1"/>
      </a:lt2>
      <a:accent1>
        <a:srgbClr val="B00091"/>
      </a:accent1>
      <a:accent2>
        <a:srgbClr val="C0504D"/>
      </a:accent2>
      <a:accent3>
        <a:srgbClr val="E9D0CD"/>
      </a:accent3>
      <a:accent4>
        <a:srgbClr val="F3EAE7"/>
      </a:accent4>
      <a:accent5>
        <a:srgbClr val="ECE6ED"/>
      </a:accent5>
      <a:accent6>
        <a:srgbClr val="8B878B"/>
      </a:accent6>
      <a:hlink>
        <a:srgbClr val="B00091"/>
      </a:hlink>
      <a:folHlink>
        <a:srgbClr val="B0009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TotalTime>
  <Words>2392</Words>
  <Application>Microsoft Office PowerPoint</Application>
  <PresentationFormat>On-screen Show (4:3)</PresentationFormat>
  <Paragraphs>425</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Lucida Grande</vt:lpstr>
      <vt:lpstr>PT Sans Narrow</vt:lpstr>
      <vt:lpstr>Thème Office</vt:lpstr>
      <vt:lpstr>PowerPoint Presentation</vt:lpstr>
      <vt:lpstr>Meeting summary enets 2020  virtual meeting   Dr Alia Munir MBBCH MRCP PhD FRCP Consultant Endocrinologist Sheffield Teaching Hospitals NHS Foundation Trust, UK  March 2020</vt:lpstr>
      <vt:lpstr>Disclaimer and disclosures</vt:lpstr>
      <vt:lpstr>Presidential Abstract  Clinical Science:  Somatostatin Analogs (SSA) in Patients with Symptomatic Diffuse Idiopathic Pulmonary Neuroendocrine Cell Hyperplasia (DIPNECH)  Al-Toubah T, et al. ENETS 2020. Abstract #H01 </vt:lpstr>
      <vt:lpstr>Background</vt:lpstr>
      <vt:lpstr>Key results</vt:lpstr>
      <vt:lpstr>Conclusion</vt:lpstr>
      <vt:lpstr> 177Lu-DOTATATE Plus 166Ho-Radioembolization in Patients with Neuroendocrine Tumours; A Single Center, Prospective, Interventional, Non-Comparative, Open Label, Phase II Study (HEPAR PLuS Study)  Braat A, et al. ENETS 2020. Abstract #K04 </vt:lpstr>
      <vt:lpstr>background</vt:lpstr>
      <vt:lpstr>Study enrolment and key disease characteristics   </vt:lpstr>
      <vt:lpstr>Primary Efficacy Endpoint</vt:lpstr>
      <vt:lpstr>Conclusions so far..</vt:lpstr>
      <vt:lpstr>Assessing Response to PRRT  Prasad V, et al. ENETS 2020</vt:lpstr>
      <vt:lpstr>response assessment</vt:lpstr>
      <vt:lpstr>Response assessment in neuroendocrine Tumours</vt:lpstr>
      <vt:lpstr>Response assessment in neuroendocrine Tumours</vt:lpstr>
      <vt:lpstr>Road Map to New response in Peptide Receptor Radionuclide Therapy</vt:lpstr>
      <vt:lpstr>Conclusion</vt:lpstr>
      <vt:lpstr>REACH NET CONNECT VIA  TWITTER, LINKEDIN, VIMEO &amp; EMAIL OR VISIT THE GROUP’S WEBSITE http://www.net-connect.info</vt:lpstr>
      <vt:lpstr>PowerPoint Presentation</vt:lpstr>
    </vt:vector>
  </TitlesOfParts>
  <Company>Sheffield Teaching Hospital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Munir, Alia (Endocrinology)</dc:creator>
  <cp:lastModifiedBy>V Thomlinson</cp:lastModifiedBy>
  <cp:revision>55</cp:revision>
  <dcterms:created xsi:type="dcterms:W3CDTF">2020-03-17T13:13:39Z</dcterms:created>
  <dcterms:modified xsi:type="dcterms:W3CDTF">2020-03-20T13:32:28Z</dcterms:modified>
</cp:coreProperties>
</file>