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12295" r:id="rId2"/>
    <p:sldId id="13777" r:id="rId3"/>
    <p:sldId id="1721" r:id="rId4"/>
    <p:sldId id="301491762" r:id="rId5"/>
    <p:sldId id="301491687" r:id="rId6"/>
    <p:sldId id="301491746" r:id="rId7"/>
    <p:sldId id="301491760" r:id="rId8"/>
    <p:sldId id="301491761" r:id="rId9"/>
    <p:sldId id="301491763" r:id="rId10"/>
    <p:sldId id="301491765" r:id="rId11"/>
    <p:sldId id="301491684" r:id="rId12"/>
    <p:sldId id="301491688" r:id="rId13"/>
    <p:sldId id="301491689" r:id="rId14"/>
    <p:sldId id="301491690" r:id="rId15"/>
    <p:sldId id="301491685" r:id="rId16"/>
    <p:sldId id="301491742" r:id="rId17"/>
    <p:sldId id="301491743" r:id="rId18"/>
    <p:sldId id="301491767" r:id="rId19"/>
    <p:sldId id="301491766" r:id="rId20"/>
    <p:sldId id="301491764" r:id="rId21"/>
    <p:sldId id="301491686" r:id="rId22"/>
    <p:sldId id="301491745" r:id="rId23"/>
    <p:sldId id="301491695" r:id="rId24"/>
    <p:sldId id="301491696" r:id="rId25"/>
    <p:sldId id="12294" r:id="rId26"/>
    <p:sldId id="280" r:id="rId27"/>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8" userDrawn="1">
          <p15:clr>
            <a:srgbClr val="A4A3A4"/>
          </p15:clr>
        </p15:guide>
        <p15:guide id="2" pos="4565" userDrawn="1">
          <p15:clr>
            <a:srgbClr val="A4A3A4"/>
          </p15:clr>
        </p15:guide>
        <p15:guide id="3" pos="513" userDrawn="1">
          <p15:clr>
            <a:srgbClr val="A4A3A4"/>
          </p15:clr>
        </p15:guide>
        <p15:guide id="4" orient="horz" pos="261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asar, Matthew J./Medicine" initials="MMJ" lastIdx="6" clrIdx="0">
    <p:extLst>
      <p:ext uri="{19B8F6BF-5375-455C-9EA6-DF929625EA0E}">
        <p15:presenceInfo xmlns:p15="http://schemas.microsoft.com/office/powerpoint/2012/main" userId="S::matasarm@mskcc.org::aec23c41-2592-407f-bfb1-d41bff265e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333"/>
    <a:srgbClr val="0F64D3"/>
    <a:srgbClr val="209D5F"/>
    <a:srgbClr val="C9E5F3"/>
    <a:srgbClr val="2E7B8E"/>
    <a:srgbClr val="FFA402"/>
    <a:srgbClr val="03C750"/>
    <a:srgbClr val="C7573C"/>
    <a:srgbClr val="5D8298"/>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547" autoAdjust="0"/>
    <p:restoredTop sz="95226" autoAdjust="0"/>
  </p:normalViewPr>
  <p:slideViewPr>
    <p:cSldViewPr snapToGrid="0" snapToObjects="1">
      <p:cViewPr varScale="1">
        <p:scale>
          <a:sx n="152" d="100"/>
          <a:sy n="152" d="100"/>
        </p:scale>
        <p:origin x="1112" y="192"/>
      </p:cViewPr>
      <p:guideLst>
        <p:guide orient="horz" pos="1158"/>
        <p:guide pos="4565"/>
        <p:guide pos="513"/>
        <p:guide orient="horz" pos="26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095DF-7993-9B4F-98A7-7986EBCC415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245F68FF-2A64-9044-87AD-D53438FEF6F7}">
      <dgm:prSet/>
      <dgm:spPr>
        <a:solidFill>
          <a:srgbClr val="C9E5F3"/>
        </a:solidFill>
      </dgm:spPr>
      <dgm:t>
        <a:bodyPr/>
        <a:lstStyle/>
        <a:p>
          <a:r>
            <a:rPr lang="en-GB" noProof="0" dirty="0">
              <a:solidFill>
                <a:srgbClr val="343333"/>
              </a:solidFill>
              <a:latin typeface="Arial" panose="020B0604020202020204" pitchFamily="34" charset="0"/>
              <a:cs typeface="Arial" panose="020B0604020202020204" pitchFamily="34" charset="0"/>
            </a:rPr>
            <a:t>Pola-R-CHP significantly </a:t>
          </a:r>
          <a:r>
            <a:rPr lang="en-GB" b="1" noProof="0" dirty="0">
              <a:solidFill>
                <a:srgbClr val="343333"/>
              </a:solidFill>
              <a:latin typeface="Arial" panose="020B0604020202020204" pitchFamily="34" charset="0"/>
              <a:cs typeface="Arial" panose="020B0604020202020204" pitchFamily="34" charset="0"/>
            </a:rPr>
            <a:t>prolongs PFS </a:t>
          </a:r>
          <a:r>
            <a:rPr lang="en-GB" noProof="0" dirty="0">
              <a:solidFill>
                <a:srgbClr val="343333"/>
              </a:solidFill>
              <a:latin typeface="Arial" panose="020B0604020202020204" pitchFamily="34" charset="0"/>
              <a:cs typeface="Arial" panose="020B0604020202020204" pitchFamily="34" charset="0"/>
            </a:rPr>
            <a:t>vs R-CHOP in intermediate-and high-risk previously untreated DLBCL, with a </a:t>
          </a:r>
          <a:r>
            <a:rPr lang="en-GB" b="1" noProof="0" dirty="0">
              <a:solidFill>
                <a:srgbClr val="343333"/>
              </a:solidFill>
              <a:latin typeface="Arial" panose="020B0604020202020204" pitchFamily="34" charset="0"/>
              <a:cs typeface="Arial" panose="020B0604020202020204" pitchFamily="34" charset="0"/>
            </a:rPr>
            <a:t>comparable safety profile</a:t>
          </a:r>
        </a:p>
      </dgm:t>
    </dgm:pt>
    <dgm:pt modelId="{C7377550-1685-A647-A00C-01438FE20D43}" type="sibTrans" cxnId="{BD608BD8-7FFA-AD4D-ABDB-D5235691836F}">
      <dgm:prSet/>
      <dgm:spPr/>
      <dgm:t>
        <a:bodyPr/>
        <a:lstStyle/>
        <a:p>
          <a:endParaRPr lang="en-GB" noProof="0" dirty="0">
            <a:solidFill>
              <a:schemeClr val="tx1"/>
            </a:solidFill>
            <a:latin typeface="Arial" panose="020B0604020202020204" pitchFamily="34" charset="0"/>
            <a:cs typeface="Arial" panose="020B0604020202020204" pitchFamily="34" charset="0"/>
          </a:endParaRPr>
        </a:p>
      </dgm:t>
    </dgm:pt>
    <dgm:pt modelId="{3C3351A4-D5A1-A447-84A6-D1838C15F96F}" type="parTrans" cxnId="{BD608BD8-7FFA-AD4D-ABDB-D5235691836F}">
      <dgm:prSet/>
      <dgm:spPr/>
      <dgm:t>
        <a:bodyPr/>
        <a:lstStyle/>
        <a:p>
          <a:endParaRPr lang="en-GB" noProof="0" dirty="0">
            <a:solidFill>
              <a:schemeClr val="tx1"/>
            </a:solidFill>
            <a:latin typeface="Arial" panose="020B0604020202020204" pitchFamily="34" charset="0"/>
            <a:cs typeface="Arial" panose="020B0604020202020204" pitchFamily="34" charset="0"/>
          </a:endParaRPr>
        </a:p>
      </dgm:t>
    </dgm:pt>
    <dgm:pt modelId="{02C92517-D3EB-DD46-99C3-96CC9A3ED62F}">
      <dgm:prSet/>
      <dgm:spPr>
        <a:solidFill>
          <a:srgbClr val="C9E5F3"/>
        </a:solidFill>
      </dgm:spPr>
      <dgm:t>
        <a:bodyPr/>
        <a:lstStyle/>
        <a:p>
          <a:r>
            <a:rPr lang="en-GB" noProof="0" dirty="0">
              <a:solidFill>
                <a:srgbClr val="343333"/>
              </a:solidFill>
              <a:latin typeface="Arial" panose="020B0604020202020204" pitchFamily="34" charset="0"/>
              <a:cs typeface="Arial" panose="020B0604020202020204" pitchFamily="34" charset="0"/>
            </a:rPr>
            <a:t>These results </a:t>
          </a:r>
          <a:r>
            <a:rPr lang="en-GB" b="1" noProof="0" dirty="0">
              <a:solidFill>
                <a:srgbClr val="343333"/>
              </a:solidFill>
              <a:latin typeface="Arial" panose="020B0604020202020204" pitchFamily="34" charset="0"/>
              <a:cs typeface="Arial" panose="020B0604020202020204" pitchFamily="34" charset="0"/>
            </a:rPr>
            <a:t>support Pola-R-CHP as initial treatment of DLBCL IPI 2+</a:t>
          </a:r>
        </a:p>
      </dgm:t>
    </dgm:pt>
    <dgm:pt modelId="{CDCB2FF3-D374-3241-B78D-B101031C2E48}" type="parTrans" cxnId="{E38FB9E5-7E70-6643-B99E-6F4F47D28EB6}">
      <dgm:prSet/>
      <dgm:spPr/>
      <dgm:t>
        <a:bodyPr/>
        <a:lstStyle/>
        <a:p>
          <a:endParaRPr lang="en-GB" noProof="0" dirty="0">
            <a:solidFill>
              <a:schemeClr val="tx1"/>
            </a:solidFill>
            <a:latin typeface="Arial" panose="020B0604020202020204" pitchFamily="34" charset="0"/>
            <a:cs typeface="Arial" panose="020B0604020202020204" pitchFamily="34" charset="0"/>
          </a:endParaRPr>
        </a:p>
      </dgm:t>
    </dgm:pt>
    <dgm:pt modelId="{321D888F-DAC0-2345-A797-233B69AF7EDC}" type="sibTrans" cxnId="{E38FB9E5-7E70-6643-B99E-6F4F47D28EB6}">
      <dgm:prSet/>
      <dgm:spPr/>
      <dgm:t>
        <a:bodyPr/>
        <a:lstStyle/>
        <a:p>
          <a:endParaRPr lang="en-GB" noProof="0" dirty="0">
            <a:solidFill>
              <a:schemeClr val="tx1"/>
            </a:solidFill>
            <a:latin typeface="Arial" panose="020B0604020202020204" pitchFamily="34" charset="0"/>
            <a:cs typeface="Arial" panose="020B0604020202020204" pitchFamily="34" charset="0"/>
          </a:endParaRPr>
        </a:p>
      </dgm:t>
    </dgm:pt>
    <dgm:pt modelId="{F448E37C-77D8-7346-BA34-60F88A33C9F8}" type="pres">
      <dgm:prSet presAssocID="{AD5095DF-7993-9B4F-98A7-7986EBCC4150}" presName="linearFlow" presStyleCnt="0">
        <dgm:presLayoutVars>
          <dgm:dir/>
          <dgm:resizeHandles val="exact"/>
        </dgm:presLayoutVars>
      </dgm:prSet>
      <dgm:spPr/>
    </dgm:pt>
    <dgm:pt modelId="{07BC7AAA-42B7-AD4D-9788-88CC799660AE}" type="pres">
      <dgm:prSet presAssocID="{245F68FF-2A64-9044-87AD-D53438FEF6F7}" presName="composite" presStyleCnt="0"/>
      <dgm:spPr/>
    </dgm:pt>
    <dgm:pt modelId="{BAAF4BBF-A831-9044-9EEB-E247D52BB1D6}" type="pres">
      <dgm:prSet presAssocID="{245F68FF-2A64-9044-87AD-D53438FEF6F7}"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adge volgen silhouet"/>
        </a:ext>
      </dgm:extLst>
    </dgm:pt>
    <dgm:pt modelId="{1A2D159F-E5BA-1E44-AAC3-9E61E4FB5A4B}" type="pres">
      <dgm:prSet presAssocID="{245F68FF-2A64-9044-87AD-D53438FEF6F7}" presName="txShp" presStyleLbl="node1" presStyleIdx="0" presStyleCnt="2">
        <dgm:presLayoutVars>
          <dgm:bulletEnabled val="1"/>
        </dgm:presLayoutVars>
      </dgm:prSet>
      <dgm:spPr/>
    </dgm:pt>
    <dgm:pt modelId="{877FBF1D-92D8-0D47-B6FD-016FDF2850D3}" type="pres">
      <dgm:prSet presAssocID="{C7377550-1685-A647-A00C-01438FE20D43}" presName="spacing" presStyleCnt="0"/>
      <dgm:spPr/>
    </dgm:pt>
    <dgm:pt modelId="{CB964DBE-E051-1D48-A5C5-D71FF9AA3659}" type="pres">
      <dgm:prSet presAssocID="{02C92517-D3EB-DD46-99C3-96CC9A3ED62F}" presName="composite" presStyleCnt="0"/>
      <dgm:spPr/>
    </dgm:pt>
    <dgm:pt modelId="{CFA19457-FFC1-6F49-9D35-63C205965288}" type="pres">
      <dgm:prSet presAssocID="{02C92517-D3EB-DD46-99C3-96CC9A3ED62F}" presName="imgShp" presStyleLbl="f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gafoon met effen opvulling"/>
        </a:ext>
      </dgm:extLst>
    </dgm:pt>
    <dgm:pt modelId="{B56896C6-B019-134D-9A46-D63BD1C21044}" type="pres">
      <dgm:prSet presAssocID="{02C92517-D3EB-DD46-99C3-96CC9A3ED62F}" presName="txShp" presStyleLbl="node1" presStyleIdx="1" presStyleCnt="2">
        <dgm:presLayoutVars>
          <dgm:bulletEnabled val="1"/>
        </dgm:presLayoutVars>
      </dgm:prSet>
      <dgm:spPr/>
    </dgm:pt>
  </dgm:ptLst>
  <dgm:cxnLst>
    <dgm:cxn modelId="{985BE616-1EFA-2948-87A9-26286E8409C1}" type="presOf" srcId="{02C92517-D3EB-DD46-99C3-96CC9A3ED62F}" destId="{B56896C6-B019-134D-9A46-D63BD1C21044}" srcOrd="0" destOrd="0" presId="urn:microsoft.com/office/officeart/2005/8/layout/vList3"/>
    <dgm:cxn modelId="{238F251E-43F9-5949-B280-488E5667A66B}" type="presOf" srcId="{AD5095DF-7993-9B4F-98A7-7986EBCC4150}" destId="{F448E37C-77D8-7346-BA34-60F88A33C9F8}" srcOrd="0" destOrd="0" presId="urn:microsoft.com/office/officeart/2005/8/layout/vList3"/>
    <dgm:cxn modelId="{377E60AF-11FA-3D40-A94B-65CA28CB6E44}" type="presOf" srcId="{245F68FF-2A64-9044-87AD-D53438FEF6F7}" destId="{1A2D159F-E5BA-1E44-AAC3-9E61E4FB5A4B}" srcOrd="0" destOrd="0" presId="urn:microsoft.com/office/officeart/2005/8/layout/vList3"/>
    <dgm:cxn modelId="{BD608BD8-7FFA-AD4D-ABDB-D5235691836F}" srcId="{AD5095DF-7993-9B4F-98A7-7986EBCC4150}" destId="{245F68FF-2A64-9044-87AD-D53438FEF6F7}" srcOrd="0" destOrd="0" parTransId="{3C3351A4-D5A1-A447-84A6-D1838C15F96F}" sibTransId="{C7377550-1685-A647-A00C-01438FE20D43}"/>
    <dgm:cxn modelId="{E38FB9E5-7E70-6643-B99E-6F4F47D28EB6}" srcId="{AD5095DF-7993-9B4F-98A7-7986EBCC4150}" destId="{02C92517-D3EB-DD46-99C3-96CC9A3ED62F}" srcOrd="1" destOrd="0" parTransId="{CDCB2FF3-D374-3241-B78D-B101031C2E48}" sibTransId="{321D888F-DAC0-2345-A797-233B69AF7EDC}"/>
    <dgm:cxn modelId="{25C44082-E722-7F43-BADE-917943F33B06}" type="presParOf" srcId="{F448E37C-77D8-7346-BA34-60F88A33C9F8}" destId="{07BC7AAA-42B7-AD4D-9788-88CC799660AE}" srcOrd="0" destOrd="0" presId="urn:microsoft.com/office/officeart/2005/8/layout/vList3"/>
    <dgm:cxn modelId="{233FB30B-BF3F-BF49-AB3C-610E92638160}" type="presParOf" srcId="{07BC7AAA-42B7-AD4D-9788-88CC799660AE}" destId="{BAAF4BBF-A831-9044-9EEB-E247D52BB1D6}" srcOrd="0" destOrd="0" presId="urn:microsoft.com/office/officeart/2005/8/layout/vList3"/>
    <dgm:cxn modelId="{CBACD158-273D-F24C-B94F-FA05B16FB336}" type="presParOf" srcId="{07BC7AAA-42B7-AD4D-9788-88CC799660AE}" destId="{1A2D159F-E5BA-1E44-AAC3-9E61E4FB5A4B}" srcOrd="1" destOrd="0" presId="urn:microsoft.com/office/officeart/2005/8/layout/vList3"/>
    <dgm:cxn modelId="{A010E378-EE60-4949-A1CD-D338AB88D9FA}" type="presParOf" srcId="{F448E37C-77D8-7346-BA34-60F88A33C9F8}" destId="{877FBF1D-92D8-0D47-B6FD-016FDF2850D3}" srcOrd="1" destOrd="0" presId="urn:microsoft.com/office/officeart/2005/8/layout/vList3"/>
    <dgm:cxn modelId="{C20F7374-6FFA-B84F-BB41-1A131FA3C174}" type="presParOf" srcId="{F448E37C-77D8-7346-BA34-60F88A33C9F8}" destId="{CB964DBE-E051-1D48-A5C5-D71FF9AA3659}" srcOrd="2" destOrd="0" presId="urn:microsoft.com/office/officeart/2005/8/layout/vList3"/>
    <dgm:cxn modelId="{55F50D39-388B-C142-8699-1CF28070F15A}" type="presParOf" srcId="{CB964DBE-E051-1D48-A5C5-D71FF9AA3659}" destId="{CFA19457-FFC1-6F49-9D35-63C205965288}" srcOrd="0" destOrd="0" presId="urn:microsoft.com/office/officeart/2005/8/layout/vList3"/>
    <dgm:cxn modelId="{01AED314-3F07-6947-8BDA-B4360CDC37EA}" type="presParOf" srcId="{CB964DBE-E051-1D48-A5C5-D71FF9AA3659}" destId="{B56896C6-B019-134D-9A46-D63BD1C2104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432950-9C52-5F4B-91A7-E10C7EBF2F51}" type="doc">
      <dgm:prSet loTypeId="urn:microsoft.com/office/officeart/2005/8/layout/hList3" loCatId="" qsTypeId="urn:microsoft.com/office/officeart/2005/8/quickstyle/simple1" qsCatId="simple" csTypeId="urn:microsoft.com/office/officeart/2005/8/colors/accent1_1" csCatId="accent1" phldr="1"/>
      <dgm:spPr/>
      <dgm:t>
        <a:bodyPr/>
        <a:lstStyle/>
        <a:p>
          <a:endParaRPr lang="nl-NL"/>
        </a:p>
      </dgm:t>
    </dgm:pt>
    <dgm:pt modelId="{0251EA66-13F8-C648-A7F7-DAC726C18B34}">
      <dgm:prSet phldrT="[Tekst]"/>
      <dgm:spPr/>
      <dgm:t>
        <a:bodyPr/>
        <a:lstStyle/>
        <a:p>
          <a:r>
            <a:rPr lang="nl-NL" dirty="0"/>
            <a:t>TRANSFORM</a:t>
          </a:r>
          <a:r>
            <a:rPr lang="nl-NL" baseline="30000" dirty="0"/>
            <a:t>1</a:t>
          </a:r>
        </a:p>
      </dgm:t>
    </dgm:pt>
    <dgm:pt modelId="{786E99D2-96BB-6648-A1F2-A5A24C82738C}" type="parTrans" cxnId="{52F29469-13B0-744B-A3F5-B69A18E30F70}">
      <dgm:prSet/>
      <dgm:spPr/>
      <dgm:t>
        <a:bodyPr/>
        <a:lstStyle/>
        <a:p>
          <a:endParaRPr lang="nl-NL"/>
        </a:p>
      </dgm:t>
    </dgm:pt>
    <dgm:pt modelId="{B62FB6C0-D1A7-134A-9A08-AC2EFDDE37D0}" type="sibTrans" cxnId="{52F29469-13B0-744B-A3F5-B69A18E30F70}">
      <dgm:prSet/>
      <dgm:spPr/>
      <dgm:t>
        <a:bodyPr/>
        <a:lstStyle/>
        <a:p>
          <a:endParaRPr lang="nl-NL"/>
        </a:p>
      </dgm:t>
    </dgm:pt>
    <dgm:pt modelId="{02E0B149-D140-3B40-9299-66D82B574803}">
      <dgm:prSet phldrT="[Tekst]"/>
      <dgm:spPr/>
      <dgm:t>
        <a:bodyPr/>
        <a:lstStyle/>
        <a:p>
          <a:r>
            <a:rPr lang="nl-NL" dirty="0"/>
            <a:t>BELINDA</a:t>
          </a:r>
          <a:r>
            <a:rPr lang="nl-NL" baseline="30000" dirty="0"/>
            <a:t>3</a:t>
          </a:r>
        </a:p>
      </dgm:t>
    </dgm:pt>
    <dgm:pt modelId="{129E18F7-B5BD-0843-91DF-7823AB5AE70E}" type="parTrans" cxnId="{F6005A93-571B-9A4A-96CE-2C0ECC2168CD}">
      <dgm:prSet/>
      <dgm:spPr/>
      <dgm:t>
        <a:bodyPr/>
        <a:lstStyle/>
        <a:p>
          <a:endParaRPr lang="nl-NL"/>
        </a:p>
      </dgm:t>
    </dgm:pt>
    <dgm:pt modelId="{16945662-F7C3-5547-BEA4-9167B0D33C7C}" type="sibTrans" cxnId="{F6005A93-571B-9A4A-96CE-2C0ECC2168CD}">
      <dgm:prSet/>
      <dgm:spPr/>
      <dgm:t>
        <a:bodyPr/>
        <a:lstStyle/>
        <a:p>
          <a:endParaRPr lang="nl-NL"/>
        </a:p>
      </dgm:t>
    </dgm:pt>
    <dgm:pt modelId="{F3E97973-1F25-1F4E-8561-21B6734AEFE4}">
      <dgm:prSet phldrT="[Tekst]"/>
      <dgm:spPr/>
      <dgm:t>
        <a:bodyPr/>
        <a:lstStyle/>
        <a:p>
          <a:r>
            <a:rPr lang="en-GB" noProof="0" dirty="0" err="1"/>
            <a:t>Liso-cel</a:t>
          </a:r>
          <a:r>
            <a:rPr lang="en-GB" noProof="0" dirty="0"/>
            <a:t> vs SOC with salvage CT followed by ASCT as 2L treatment in R/R LBCL</a:t>
          </a:r>
        </a:p>
      </dgm:t>
    </dgm:pt>
    <dgm:pt modelId="{A9B8E950-53DD-054F-BCCA-406A746A62E3}" type="parTrans" cxnId="{2C3190E1-D5A1-C14B-B262-6B3064C664A3}">
      <dgm:prSet/>
      <dgm:spPr/>
      <dgm:t>
        <a:bodyPr/>
        <a:lstStyle/>
        <a:p>
          <a:endParaRPr lang="nl-NL"/>
        </a:p>
      </dgm:t>
    </dgm:pt>
    <dgm:pt modelId="{3A56297C-25DD-F94F-8E47-62C62352E446}" type="sibTrans" cxnId="{2C3190E1-D5A1-C14B-B262-6B3064C664A3}">
      <dgm:prSet/>
      <dgm:spPr/>
      <dgm:t>
        <a:bodyPr/>
        <a:lstStyle/>
        <a:p>
          <a:endParaRPr lang="nl-NL"/>
        </a:p>
      </dgm:t>
    </dgm:pt>
    <dgm:pt modelId="{5CA6259D-98EA-A64B-A1DC-C8BD24EEA70C}">
      <dgm:prSet phldrT="[Tekst]"/>
      <dgm:spPr/>
      <dgm:t>
        <a:bodyPr/>
        <a:lstStyle/>
        <a:p>
          <a:r>
            <a:rPr lang="en-GB" noProof="0" dirty="0"/>
            <a:t>ZUMA-7</a:t>
          </a:r>
          <a:r>
            <a:rPr lang="en-GB" baseline="30000" noProof="0" dirty="0"/>
            <a:t>2</a:t>
          </a:r>
        </a:p>
      </dgm:t>
    </dgm:pt>
    <dgm:pt modelId="{DC048890-9F11-DC49-988F-F932F6119E5D}" type="parTrans" cxnId="{CC8D6DE3-274D-AF43-8E4A-FB55ABE476FC}">
      <dgm:prSet/>
      <dgm:spPr/>
      <dgm:t>
        <a:bodyPr/>
        <a:lstStyle/>
        <a:p>
          <a:endParaRPr lang="nl-NL"/>
        </a:p>
      </dgm:t>
    </dgm:pt>
    <dgm:pt modelId="{B269674B-0C5A-D443-9BCF-5BB80442B799}" type="sibTrans" cxnId="{CC8D6DE3-274D-AF43-8E4A-FB55ABE476FC}">
      <dgm:prSet/>
      <dgm:spPr/>
      <dgm:t>
        <a:bodyPr/>
        <a:lstStyle/>
        <a:p>
          <a:endParaRPr lang="nl-NL"/>
        </a:p>
      </dgm:t>
    </dgm:pt>
    <dgm:pt modelId="{75303000-F8EB-2243-8331-9D65AA015CFD}">
      <dgm:prSet phldrT="[Tekst]"/>
      <dgm:spPr/>
      <dgm:t>
        <a:bodyPr/>
        <a:lstStyle/>
        <a:p>
          <a:r>
            <a:rPr lang="en-GB" baseline="0" noProof="0" dirty="0" err="1"/>
            <a:t>Axi-cel</a:t>
          </a:r>
          <a:r>
            <a:rPr lang="en-GB" baseline="0" noProof="0" dirty="0"/>
            <a:t> vs SOC in R/R LBCL</a:t>
          </a:r>
          <a:br>
            <a:rPr lang="en-GB" baseline="0" noProof="0" dirty="0"/>
          </a:br>
          <a:br>
            <a:rPr lang="en-GB" baseline="0" noProof="0" dirty="0"/>
          </a:br>
          <a:endParaRPr lang="en-GB" baseline="0" noProof="0" dirty="0"/>
        </a:p>
      </dgm:t>
    </dgm:pt>
    <dgm:pt modelId="{91B9CD3F-F75C-8546-BD46-6E0F02DAE146}" type="parTrans" cxnId="{B94001E6-5651-9545-9A18-7D9524391B54}">
      <dgm:prSet/>
      <dgm:spPr/>
      <dgm:t>
        <a:bodyPr/>
        <a:lstStyle/>
        <a:p>
          <a:endParaRPr lang="nl-NL"/>
        </a:p>
      </dgm:t>
    </dgm:pt>
    <dgm:pt modelId="{579BA252-26AE-0B49-9D2B-5A5EDD305164}" type="sibTrans" cxnId="{B94001E6-5651-9545-9A18-7D9524391B54}">
      <dgm:prSet/>
      <dgm:spPr/>
      <dgm:t>
        <a:bodyPr/>
        <a:lstStyle/>
        <a:p>
          <a:endParaRPr lang="nl-NL"/>
        </a:p>
      </dgm:t>
    </dgm:pt>
    <dgm:pt modelId="{8D31D998-4E75-7B4D-A41B-31662F9773D8}">
      <dgm:prSet phldrT="[Tekst]"/>
      <dgm:spPr/>
      <dgm:t>
        <a:bodyPr/>
        <a:lstStyle/>
        <a:p>
          <a:r>
            <a:rPr lang="en-GB" noProof="0" dirty="0"/>
            <a:t>Tisa-</a:t>
          </a:r>
          <a:r>
            <a:rPr lang="en-GB" noProof="0" dirty="0" err="1"/>
            <a:t>cel</a:t>
          </a:r>
          <a:r>
            <a:rPr lang="en-GB" noProof="0" dirty="0"/>
            <a:t> vs SOC in primary refractory or relapsed aggressive B-cell NHL</a:t>
          </a:r>
        </a:p>
      </dgm:t>
    </dgm:pt>
    <dgm:pt modelId="{D10B18FB-DC74-E243-952B-778794DA9C62}" type="parTrans" cxnId="{1DE56ACB-E5CF-A943-9601-835F1883B5D1}">
      <dgm:prSet/>
      <dgm:spPr/>
      <dgm:t>
        <a:bodyPr/>
        <a:lstStyle/>
        <a:p>
          <a:endParaRPr lang="nl-NL"/>
        </a:p>
      </dgm:t>
    </dgm:pt>
    <dgm:pt modelId="{A4EF9EFB-CB9B-4E45-B013-F8603D326CAD}" type="sibTrans" cxnId="{1DE56ACB-E5CF-A943-9601-835F1883B5D1}">
      <dgm:prSet/>
      <dgm:spPr/>
      <dgm:t>
        <a:bodyPr/>
        <a:lstStyle/>
        <a:p>
          <a:endParaRPr lang="nl-NL"/>
        </a:p>
      </dgm:t>
    </dgm:pt>
    <dgm:pt modelId="{49469EAB-8FDA-DB47-89B1-1B05A1D1EDB0}">
      <dgm:prSet phldrT="[Tekst]"/>
      <dgm:spPr/>
      <dgm:t>
        <a:bodyPr/>
        <a:lstStyle/>
        <a:p>
          <a:r>
            <a:rPr lang="en-GB" i="1" noProof="0" dirty="0"/>
            <a:t>Negative trial: </a:t>
          </a:r>
          <a:r>
            <a:rPr lang="en-GB" i="1" noProof="0" dirty="0" err="1"/>
            <a:t>tisa-cel</a:t>
          </a:r>
          <a:r>
            <a:rPr lang="en-GB" i="1" noProof="0" dirty="0"/>
            <a:t> did not show </a:t>
          </a:r>
          <a:r>
            <a:rPr lang="nl-NL" i="1" noProof="0" dirty="0"/>
            <a:t>a </a:t>
          </a:r>
          <a:r>
            <a:rPr lang="nl-NL" i="1" noProof="0" dirty="0" err="1"/>
            <a:t>higher</a:t>
          </a:r>
          <a:r>
            <a:rPr lang="nl-NL" i="1" noProof="0" dirty="0"/>
            <a:t> EFS </a:t>
          </a:r>
          <a:r>
            <a:rPr lang="nl-NL" i="1" noProof="0" dirty="0" err="1"/>
            <a:t>vs</a:t>
          </a:r>
          <a:r>
            <a:rPr lang="nl-NL" i="1" noProof="0" dirty="0"/>
            <a:t> SOC</a:t>
          </a:r>
          <a:endParaRPr lang="en-GB" i="1" noProof="0" dirty="0"/>
        </a:p>
      </dgm:t>
    </dgm:pt>
    <dgm:pt modelId="{32AC5699-F7A3-BF44-83B9-584FB853FF9C}" type="parTrans" cxnId="{31882BA5-88CC-BF4F-8835-36A418377936}">
      <dgm:prSet/>
      <dgm:spPr/>
      <dgm:t>
        <a:bodyPr/>
        <a:lstStyle/>
        <a:p>
          <a:endParaRPr lang="nl-NL"/>
        </a:p>
      </dgm:t>
    </dgm:pt>
    <dgm:pt modelId="{62159CE6-D162-FF4B-BD4C-DD41A5CF24E7}" type="sibTrans" cxnId="{31882BA5-88CC-BF4F-8835-36A418377936}">
      <dgm:prSet/>
      <dgm:spPr/>
      <dgm:t>
        <a:bodyPr/>
        <a:lstStyle/>
        <a:p>
          <a:endParaRPr lang="nl-NL"/>
        </a:p>
      </dgm:t>
    </dgm:pt>
    <dgm:pt modelId="{02C27587-4DBA-6F46-8C67-F98720EE26A2}">
      <dgm:prSet phldrT="[Tekst]" custT="1"/>
      <dgm:spPr/>
      <dgm:t>
        <a:bodyPr/>
        <a:lstStyle/>
        <a:p>
          <a:r>
            <a:rPr lang="en-GB" sz="4400" dirty="0"/>
            <a:t>Three phase 3 trials </a:t>
          </a:r>
          <a:endParaRPr lang="nl-NL" sz="4400" baseline="30000" dirty="0"/>
        </a:p>
      </dgm:t>
    </dgm:pt>
    <dgm:pt modelId="{8DCF84C9-BDB2-BB44-B644-B2E0E191D401}" type="parTrans" cxnId="{0A1FCBC5-0C9D-054E-8C9C-288E25F3A08A}">
      <dgm:prSet/>
      <dgm:spPr/>
      <dgm:t>
        <a:bodyPr/>
        <a:lstStyle/>
        <a:p>
          <a:endParaRPr lang="nl-NL"/>
        </a:p>
      </dgm:t>
    </dgm:pt>
    <dgm:pt modelId="{60521A25-8209-1A4D-95D0-2821ABD95DD8}" type="sibTrans" cxnId="{0A1FCBC5-0C9D-054E-8C9C-288E25F3A08A}">
      <dgm:prSet/>
      <dgm:spPr/>
      <dgm:t>
        <a:bodyPr/>
        <a:lstStyle/>
        <a:p>
          <a:endParaRPr lang="nl-NL"/>
        </a:p>
      </dgm:t>
    </dgm:pt>
    <dgm:pt modelId="{EC103396-2B3E-1942-B369-C9F753B45E31}">
      <dgm:prSet phldrT="[Tekst]"/>
      <dgm:spPr/>
      <dgm:t>
        <a:bodyPr/>
        <a:lstStyle/>
        <a:p>
          <a:r>
            <a:rPr lang="en-GB" i="1" noProof="0" dirty="0"/>
            <a:t>Positive trial</a:t>
          </a:r>
        </a:p>
      </dgm:t>
    </dgm:pt>
    <dgm:pt modelId="{EB6C9C35-FA78-C141-97D8-3CB7A0AF839A}" type="parTrans" cxnId="{FC549B13-FD83-E641-B0F6-724845A93BB7}">
      <dgm:prSet/>
      <dgm:spPr/>
      <dgm:t>
        <a:bodyPr/>
        <a:lstStyle/>
        <a:p>
          <a:endParaRPr lang="nl-NL"/>
        </a:p>
      </dgm:t>
    </dgm:pt>
    <dgm:pt modelId="{DA97D6D6-4327-AD48-ABDC-77E779C781DE}" type="sibTrans" cxnId="{FC549B13-FD83-E641-B0F6-724845A93BB7}">
      <dgm:prSet/>
      <dgm:spPr/>
      <dgm:t>
        <a:bodyPr/>
        <a:lstStyle/>
        <a:p>
          <a:endParaRPr lang="nl-NL"/>
        </a:p>
      </dgm:t>
    </dgm:pt>
    <dgm:pt modelId="{2AB0D004-E444-5044-8B82-2EE2625702B4}">
      <dgm:prSet phldrT="[Tekst]"/>
      <dgm:spPr/>
      <dgm:t>
        <a:bodyPr/>
        <a:lstStyle/>
        <a:p>
          <a:endParaRPr lang="en-GB" baseline="0" noProof="0" dirty="0"/>
        </a:p>
      </dgm:t>
    </dgm:pt>
    <dgm:pt modelId="{14AD5C97-5EB2-FA4C-8E90-BBABF66D501C}" type="parTrans" cxnId="{7B811C4D-A7FA-754D-9C6A-D49DEB746C0E}">
      <dgm:prSet/>
      <dgm:spPr/>
      <dgm:t>
        <a:bodyPr/>
        <a:lstStyle/>
        <a:p>
          <a:endParaRPr lang="nl-NL"/>
        </a:p>
      </dgm:t>
    </dgm:pt>
    <dgm:pt modelId="{71EEA9CC-6E4C-1340-A07D-595F52F28799}" type="sibTrans" cxnId="{7B811C4D-A7FA-754D-9C6A-D49DEB746C0E}">
      <dgm:prSet/>
      <dgm:spPr/>
      <dgm:t>
        <a:bodyPr/>
        <a:lstStyle/>
        <a:p>
          <a:endParaRPr lang="nl-NL"/>
        </a:p>
      </dgm:t>
    </dgm:pt>
    <dgm:pt modelId="{CE5AD0D3-581F-3848-B1C6-F689A9856D3F}">
      <dgm:prSet phldrT="[Tekst]"/>
      <dgm:spPr/>
      <dgm:t>
        <a:bodyPr/>
        <a:lstStyle/>
        <a:p>
          <a:r>
            <a:rPr lang="en-GB" i="1" noProof="0" dirty="0"/>
            <a:t>Positive trial</a:t>
          </a:r>
          <a:endParaRPr lang="en-GB" baseline="0" noProof="0" dirty="0"/>
        </a:p>
      </dgm:t>
    </dgm:pt>
    <dgm:pt modelId="{53195E73-EB6D-0048-88E3-513A42FA7E19}" type="parTrans" cxnId="{74C46FBD-4F82-9241-892D-300266CF6187}">
      <dgm:prSet/>
      <dgm:spPr/>
      <dgm:t>
        <a:bodyPr/>
        <a:lstStyle/>
        <a:p>
          <a:endParaRPr lang="nl-NL"/>
        </a:p>
      </dgm:t>
    </dgm:pt>
    <dgm:pt modelId="{C91A6CB0-85DE-714B-9C58-988A54992D09}" type="sibTrans" cxnId="{74C46FBD-4F82-9241-892D-300266CF6187}">
      <dgm:prSet/>
      <dgm:spPr/>
      <dgm:t>
        <a:bodyPr/>
        <a:lstStyle/>
        <a:p>
          <a:endParaRPr lang="nl-NL"/>
        </a:p>
      </dgm:t>
    </dgm:pt>
    <dgm:pt modelId="{0B62D394-EAAF-9245-9000-216E21023145}" type="pres">
      <dgm:prSet presAssocID="{34432950-9C52-5F4B-91A7-E10C7EBF2F51}" presName="composite" presStyleCnt="0">
        <dgm:presLayoutVars>
          <dgm:chMax val="1"/>
          <dgm:dir/>
          <dgm:resizeHandles val="exact"/>
        </dgm:presLayoutVars>
      </dgm:prSet>
      <dgm:spPr/>
    </dgm:pt>
    <dgm:pt modelId="{DF3F7C2E-6734-0143-A6FB-450534A93509}" type="pres">
      <dgm:prSet presAssocID="{02C27587-4DBA-6F46-8C67-F98720EE26A2}" presName="roof" presStyleLbl="dkBgShp" presStyleIdx="0" presStyleCnt="2"/>
      <dgm:spPr/>
    </dgm:pt>
    <dgm:pt modelId="{1882661E-D4A6-6445-BF43-7AFFA1EDC179}" type="pres">
      <dgm:prSet presAssocID="{02C27587-4DBA-6F46-8C67-F98720EE26A2}" presName="pillars" presStyleCnt="0"/>
      <dgm:spPr/>
    </dgm:pt>
    <dgm:pt modelId="{FFCD72F9-B576-604D-805C-BBE15FC5E5B8}" type="pres">
      <dgm:prSet presAssocID="{02C27587-4DBA-6F46-8C67-F98720EE26A2}" presName="pillar1" presStyleLbl="node1" presStyleIdx="0" presStyleCnt="3">
        <dgm:presLayoutVars>
          <dgm:bulletEnabled val="1"/>
        </dgm:presLayoutVars>
      </dgm:prSet>
      <dgm:spPr/>
    </dgm:pt>
    <dgm:pt modelId="{FDBE2E20-2137-DA40-963B-A4C2FCB5B312}" type="pres">
      <dgm:prSet presAssocID="{5CA6259D-98EA-A64B-A1DC-C8BD24EEA70C}" presName="pillarX" presStyleLbl="node1" presStyleIdx="1" presStyleCnt="3">
        <dgm:presLayoutVars>
          <dgm:bulletEnabled val="1"/>
        </dgm:presLayoutVars>
      </dgm:prSet>
      <dgm:spPr/>
    </dgm:pt>
    <dgm:pt modelId="{0ACAD4EA-FAE7-C648-9C15-1EE75BDE5194}" type="pres">
      <dgm:prSet presAssocID="{02E0B149-D140-3B40-9299-66D82B574803}" presName="pillarX" presStyleLbl="node1" presStyleIdx="2" presStyleCnt="3">
        <dgm:presLayoutVars>
          <dgm:bulletEnabled val="1"/>
        </dgm:presLayoutVars>
      </dgm:prSet>
      <dgm:spPr/>
    </dgm:pt>
    <dgm:pt modelId="{6141A4B5-DDCF-F647-91EE-A75EB13FCA5B}" type="pres">
      <dgm:prSet presAssocID="{02C27587-4DBA-6F46-8C67-F98720EE26A2}" presName="base" presStyleLbl="dkBgShp" presStyleIdx="1" presStyleCnt="2"/>
      <dgm:spPr/>
    </dgm:pt>
  </dgm:ptLst>
  <dgm:cxnLst>
    <dgm:cxn modelId="{6C7F8C04-1089-8B48-93BF-0EBF57E654EF}" type="presOf" srcId="{49469EAB-8FDA-DB47-89B1-1B05A1D1EDB0}" destId="{0ACAD4EA-FAE7-C648-9C15-1EE75BDE5194}" srcOrd="0" destOrd="2" presId="urn:microsoft.com/office/officeart/2005/8/layout/hList3"/>
    <dgm:cxn modelId="{FC549B13-FD83-E641-B0F6-724845A93BB7}" srcId="{0251EA66-13F8-C648-A7F7-DAC726C18B34}" destId="{EC103396-2B3E-1942-B369-C9F753B45E31}" srcOrd="1" destOrd="0" parTransId="{EB6C9C35-FA78-C141-97D8-3CB7A0AF839A}" sibTransId="{DA97D6D6-4327-AD48-ABDC-77E779C781DE}"/>
    <dgm:cxn modelId="{7DEA6915-EB63-9241-A721-ADD91E21DF13}" type="presOf" srcId="{F3E97973-1F25-1F4E-8561-21B6734AEFE4}" destId="{FFCD72F9-B576-604D-805C-BBE15FC5E5B8}" srcOrd="0" destOrd="1" presId="urn:microsoft.com/office/officeart/2005/8/layout/hList3"/>
    <dgm:cxn modelId="{16FD8C25-3592-4347-B8F7-7857F62288EC}" type="presOf" srcId="{34432950-9C52-5F4B-91A7-E10C7EBF2F51}" destId="{0B62D394-EAAF-9245-9000-216E21023145}" srcOrd="0" destOrd="0" presId="urn:microsoft.com/office/officeart/2005/8/layout/hList3"/>
    <dgm:cxn modelId="{7B811C4D-A7FA-754D-9C6A-D49DEB746C0E}" srcId="{5CA6259D-98EA-A64B-A1DC-C8BD24EEA70C}" destId="{2AB0D004-E444-5044-8B82-2EE2625702B4}" srcOrd="2" destOrd="0" parTransId="{14AD5C97-5EB2-FA4C-8E90-BBABF66D501C}" sibTransId="{71EEA9CC-6E4C-1340-A07D-595F52F28799}"/>
    <dgm:cxn modelId="{41C0DF64-1BA4-FC49-A70D-D882C6C0BAF6}" type="presOf" srcId="{02C27587-4DBA-6F46-8C67-F98720EE26A2}" destId="{DF3F7C2E-6734-0143-A6FB-450534A93509}" srcOrd="0" destOrd="0" presId="urn:microsoft.com/office/officeart/2005/8/layout/hList3"/>
    <dgm:cxn modelId="{52F29469-13B0-744B-A3F5-B69A18E30F70}" srcId="{02C27587-4DBA-6F46-8C67-F98720EE26A2}" destId="{0251EA66-13F8-C648-A7F7-DAC726C18B34}" srcOrd="0" destOrd="0" parTransId="{786E99D2-96BB-6648-A1F2-A5A24C82738C}" sibTransId="{B62FB6C0-D1A7-134A-9A08-AC2EFDDE37D0}"/>
    <dgm:cxn modelId="{87CC4B6E-6871-0544-BE5B-8CD22E20CB78}" type="presOf" srcId="{8D31D998-4E75-7B4D-A41B-31662F9773D8}" destId="{0ACAD4EA-FAE7-C648-9C15-1EE75BDE5194}" srcOrd="0" destOrd="1" presId="urn:microsoft.com/office/officeart/2005/8/layout/hList3"/>
    <dgm:cxn modelId="{B465A582-F566-3B41-B852-0A92878D811A}" type="presOf" srcId="{5CA6259D-98EA-A64B-A1DC-C8BD24EEA70C}" destId="{FDBE2E20-2137-DA40-963B-A4C2FCB5B312}" srcOrd="0" destOrd="0" presId="urn:microsoft.com/office/officeart/2005/8/layout/hList3"/>
    <dgm:cxn modelId="{2AC01E84-6010-C548-95F1-317932F7AD06}" type="presOf" srcId="{2AB0D004-E444-5044-8B82-2EE2625702B4}" destId="{FDBE2E20-2137-DA40-963B-A4C2FCB5B312}" srcOrd="0" destOrd="3" presId="urn:microsoft.com/office/officeart/2005/8/layout/hList3"/>
    <dgm:cxn modelId="{F6005A93-571B-9A4A-96CE-2C0ECC2168CD}" srcId="{02C27587-4DBA-6F46-8C67-F98720EE26A2}" destId="{02E0B149-D140-3B40-9299-66D82B574803}" srcOrd="2" destOrd="0" parTransId="{129E18F7-B5BD-0843-91DF-7823AB5AE70E}" sibTransId="{16945662-F7C3-5547-BEA4-9167B0D33C7C}"/>
    <dgm:cxn modelId="{31882BA5-88CC-BF4F-8835-36A418377936}" srcId="{02E0B149-D140-3B40-9299-66D82B574803}" destId="{49469EAB-8FDA-DB47-89B1-1B05A1D1EDB0}" srcOrd="1" destOrd="0" parTransId="{32AC5699-F7A3-BF44-83B9-584FB853FF9C}" sibTransId="{62159CE6-D162-FF4B-BD4C-DD41A5CF24E7}"/>
    <dgm:cxn modelId="{5C7C2EAF-9B58-5643-B833-D130013DA605}" type="presOf" srcId="{EC103396-2B3E-1942-B369-C9F753B45E31}" destId="{FFCD72F9-B576-604D-805C-BBE15FC5E5B8}" srcOrd="0" destOrd="2" presId="urn:microsoft.com/office/officeart/2005/8/layout/hList3"/>
    <dgm:cxn modelId="{518F89B9-ACC1-3B40-9F8F-657E5285250A}" type="presOf" srcId="{02E0B149-D140-3B40-9299-66D82B574803}" destId="{0ACAD4EA-FAE7-C648-9C15-1EE75BDE5194}" srcOrd="0" destOrd="0" presId="urn:microsoft.com/office/officeart/2005/8/layout/hList3"/>
    <dgm:cxn modelId="{74C46FBD-4F82-9241-892D-300266CF6187}" srcId="{5CA6259D-98EA-A64B-A1DC-C8BD24EEA70C}" destId="{CE5AD0D3-581F-3848-B1C6-F689A9856D3F}" srcOrd="1" destOrd="0" parTransId="{53195E73-EB6D-0048-88E3-513A42FA7E19}" sibTransId="{C91A6CB0-85DE-714B-9C58-988A54992D09}"/>
    <dgm:cxn modelId="{0A1FCBC5-0C9D-054E-8C9C-288E25F3A08A}" srcId="{34432950-9C52-5F4B-91A7-E10C7EBF2F51}" destId="{02C27587-4DBA-6F46-8C67-F98720EE26A2}" srcOrd="0" destOrd="0" parTransId="{8DCF84C9-BDB2-BB44-B644-B2E0E191D401}" sibTransId="{60521A25-8209-1A4D-95D0-2821ABD95DD8}"/>
    <dgm:cxn modelId="{1DE56ACB-E5CF-A943-9601-835F1883B5D1}" srcId="{02E0B149-D140-3B40-9299-66D82B574803}" destId="{8D31D998-4E75-7B4D-A41B-31662F9773D8}" srcOrd="0" destOrd="0" parTransId="{D10B18FB-DC74-E243-952B-778794DA9C62}" sibTransId="{A4EF9EFB-CB9B-4E45-B013-F8603D326CAD}"/>
    <dgm:cxn modelId="{3C54D8CD-EF38-6D47-8448-E118D74C7B99}" type="presOf" srcId="{0251EA66-13F8-C648-A7F7-DAC726C18B34}" destId="{FFCD72F9-B576-604D-805C-BBE15FC5E5B8}" srcOrd="0" destOrd="0" presId="urn:microsoft.com/office/officeart/2005/8/layout/hList3"/>
    <dgm:cxn modelId="{90E40ED1-65AD-BB4D-8C2D-A3ED1F016B0B}" type="presOf" srcId="{75303000-F8EB-2243-8331-9D65AA015CFD}" destId="{FDBE2E20-2137-DA40-963B-A4C2FCB5B312}" srcOrd="0" destOrd="1" presId="urn:microsoft.com/office/officeart/2005/8/layout/hList3"/>
    <dgm:cxn modelId="{300858D1-6895-7840-9280-9DD9D6375D5F}" type="presOf" srcId="{CE5AD0D3-581F-3848-B1C6-F689A9856D3F}" destId="{FDBE2E20-2137-DA40-963B-A4C2FCB5B312}" srcOrd="0" destOrd="2" presId="urn:microsoft.com/office/officeart/2005/8/layout/hList3"/>
    <dgm:cxn modelId="{2C3190E1-D5A1-C14B-B262-6B3064C664A3}" srcId="{0251EA66-13F8-C648-A7F7-DAC726C18B34}" destId="{F3E97973-1F25-1F4E-8561-21B6734AEFE4}" srcOrd="0" destOrd="0" parTransId="{A9B8E950-53DD-054F-BCCA-406A746A62E3}" sibTransId="{3A56297C-25DD-F94F-8E47-62C62352E446}"/>
    <dgm:cxn modelId="{CC8D6DE3-274D-AF43-8E4A-FB55ABE476FC}" srcId="{02C27587-4DBA-6F46-8C67-F98720EE26A2}" destId="{5CA6259D-98EA-A64B-A1DC-C8BD24EEA70C}" srcOrd="1" destOrd="0" parTransId="{DC048890-9F11-DC49-988F-F932F6119E5D}" sibTransId="{B269674B-0C5A-D443-9BCF-5BB80442B799}"/>
    <dgm:cxn modelId="{B94001E6-5651-9545-9A18-7D9524391B54}" srcId="{5CA6259D-98EA-A64B-A1DC-C8BD24EEA70C}" destId="{75303000-F8EB-2243-8331-9D65AA015CFD}" srcOrd="0" destOrd="0" parTransId="{91B9CD3F-F75C-8546-BD46-6E0F02DAE146}" sibTransId="{579BA252-26AE-0B49-9D2B-5A5EDD305164}"/>
    <dgm:cxn modelId="{66D9D9C1-96CF-DC4B-A08D-A0C1568E15E4}" type="presParOf" srcId="{0B62D394-EAAF-9245-9000-216E21023145}" destId="{DF3F7C2E-6734-0143-A6FB-450534A93509}" srcOrd="0" destOrd="0" presId="urn:microsoft.com/office/officeart/2005/8/layout/hList3"/>
    <dgm:cxn modelId="{C98338FE-6FD9-5F45-9686-9F23AAAE0819}" type="presParOf" srcId="{0B62D394-EAAF-9245-9000-216E21023145}" destId="{1882661E-D4A6-6445-BF43-7AFFA1EDC179}" srcOrd="1" destOrd="0" presId="urn:microsoft.com/office/officeart/2005/8/layout/hList3"/>
    <dgm:cxn modelId="{49AC3323-375A-704C-BB3D-AD5FA0129EF4}" type="presParOf" srcId="{1882661E-D4A6-6445-BF43-7AFFA1EDC179}" destId="{FFCD72F9-B576-604D-805C-BBE15FC5E5B8}" srcOrd="0" destOrd="0" presId="urn:microsoft.com/office/officeart/2005/8/layout/hList3"/>
    <dgm:cxn modelId="{61820DD7-1B16-C146-9D21-382EE487AEFF}" type="presParOf" srcId="{1882661E-D4A6-6445-BF43-7AFFA1EDC179}" destId="{FDBE2E20-2137-DA40-963B-A4C2FCB5B312}" srcOrd="1" destOrd="0" presId="urn:microsoft.com/office/officeart/2005/8/layout/hList3"/>
    <dgm:cxn modelId="{0DC8EA79-91AD-674C-8696-B74AF91217D6}" type="presParOf" srcId="{1882661E-D4A6-6445-BF43-7AFFA1EDC179}" destId="{0ACAD4EA-FAE7-C648-9C15-1EE75BDE5194}" srcOrd="2" destOrd="0" presId="urn:microsoft.com/office/officeart/2005/8/layout/hList3"/>
    <dgm:cxn modelId="{DE811071-05BB-ED4B-9E8D-F4B2DF2174B4}" type="presParOf" srcId="{0B62D394-EAAF-9245-9000-216E21023145}" destId="{6141A4B5-DDCF-F647-91EE-A75EB13FCA5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7EF0AC-6DCA-284F-8990-4B95DEE13E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6BF991F8-1334-D547-BBF8-1242805DF4C2}">
      <dgm:prSet custT="1"/>
      <dgm:spPr/>
      <dgm:t>
        <a:bodyPr/>
        <a:lstStyle/>
        <a:p>
          <a:r>
            <a:rPr lang="en-GB" sz="3500" b="0" i="0" dirty="0" err="1">
              <a:latin typeface="Arial" panose="020B0604020202020204" pitchFamily="34" charset="0"/>
              <a:cs typeface="Arial" panose="020B0604020202020204" pitchFamily="34" charset="0"/>
            </a:rPr>
            <a:t>Liso-cel</a:t>
          </a:r>
          <a:r>
            <a:rPr lang="en-GB" sz="3500" b="0" i="0" dirty="0">
              <a:latin typeface="Arial" panose="020B0604020202020204" pitchFamily="34" charset="0"/>
              <a:cs typeface="Arial" panose="020B0604020202020204" pitchFamily="34" charset="0"/>
            </a:rPr>
            <a:t> improved outcomes versus salvage CT followed by HDCT and ASCT and exhibited a favourable safety profile</a:t>
          </a:r>
          <a:endParaRPr lang="nl-NL" sz="3500" dirty="0">
            <a:latin typeface="Arial" panose="020B0604020202020204" pitchFamily="34" charset="0"/>
            <a:cs typeface="Arial" panose="020B0604020202020204" pitchFamily="34" charset="0"/>
          </a:endParaRPr>
        </a:p>
      </dgm:t>
    </dgm:pt>
    <dgm:pt modelId="{C8CCFD83-188E-9047-9A66-EE56E1DFCE96}" type="parTrans" cxnId="{ADD5AD74-1BDC-EA45-B412-3ECC2BBC2E8C}">
      <dgm:prSet/>
      <dgm:spPr/>
      <dgm:t>
        <a:bodyPr/>
        <a:lstStyle/>
        <a:p>
          <a:endParaRPr lang="nl-NL" sz="3500">
            <a:latin typeface="Arial" panose="020B0604020202020204" pitchFamily="34" charset="0"/>
            <a:cs typeface="Arial" panose="020B0604020202020204" pitchFamily="34" charset="0"/>
          </a:endParaRPr>
        </a:p>
      </dgm:t>
    </dgm:pt>
    <dgm:pt modelId="{8A6A4017-BD0D-8D4B-968B-B7A7CFAE5B8C}" type="sibTrans" cxnId="{ADD5AD74-1BDC-EA45-B412-3ECC2BBC2E8C}">
      <dgm:prSet/>
      <dgm:spPr/>
      <dgm:t>
        <a:bodyPr/>
        <a:lstStyle/>
        <a:p>
          <a:endParaRPr lang="nl-NL" sz="3500">
            <a:latin typeface="Arial" panose="020B0604020202020204" pitchFamily="34" charset="0"/>
            <a:cs typeface="Arial" panose="020B0604020202020204" pitchFamily="34" charset="0"/>
          </a:endParaRPr>
        </a:p>
      </dgm:t>
    </dgm:pt>
    <dgm:pt modelId="{1B37C004-D6F8-7A46-A533-9F24002D2E84}">
      <dgm:prSet custT="1"/>
      <dgm:spPr/>
      <dgm:t>
        <a:bodyPr/>
        <a:lstStyle/>
        <a:p>
          <a:r>
            <a:rPr lang="en-GB" sz="3500" b="0" i="0" dirty="0">
              <a:latin typeface="Arial" panose="020B0604020202020204" pitchFamily="34" charset="0"/>
              <a:cs typeface="Arial" panose="020B0604020202020204" pitchFamily="34" charset="0"/>
            </a:rPr>
            <a:t>TRANSFORM data support </a:t>
          </a:r>
          <a:r>
            <a:rPr lang="en-GB" sz="3500" b="0" i="0" dirty="0" err="1">
              <a:latin typeface="Arial" panose="020B0604020202020204" pitchFamily="34" charset="0"/>
              <a:cs typeface="Arial" panose="020B0604020202020204" pitchFamily="34" charset="0"/>
            </a:rPr>
            <a:t>liso-cel</a:t>
          </a:r>
          <a:r>
            <a:rPr lang="en-GB" sz="3500" b="0" i="0" dirty="0">
              <a:latin typeface="Arial" panose="020B0604020202020204" pitchFamily="34" charset="0"/>
              <a:cs typeface="Arial" panose="020B0604020202020204" pitchFamily="34" charset="0"/>
            </a:rPr>
            <a:t> as a potential new 2L standard of care in early relapsing or refractory LBCL</a:t>
          </a:r>
          <a:endParaRPr lang="nl-NL" sz="3500" dirty="0">
            <a:latin typeface="Arial" panose="020B0604020202020204" pitchFamily="34" charset="0"/>
            <a:cs typeface="Arial" panose="020B0604020202020204" pitchFamily="34" charset="0"/>
          </a:endParaRPr>
        </a:p>
      </dgm:t>
    </dgm:pt>
    <dgm:pt modelId="{6C2824E7-9173-0E44-BFD8-FA3FF6852BBD}" type="parTrans" cxnId="{0E39658D-47EB-0A4B-9F87-6863FD06DCCD}">
      <dgm:prSet/>
      <dgm:spPr/>
      <dgm:t>
        <a:bodyPr/>
        <a:lstStyle/>
        <a:p>
          <a:endParaRPr lang="nl-NL" sz="3500">
            <a:latin typeface="Arial" panose="020B0604020202020204" pitchFamily="34" charset="0"/>
            <a:cs typeface="Arial" panose="020B0604020202020204" pitchFamily="34" charset="0"/>
          </a:endParaRPr>
        </a:p>
      </dgm:t>
    </dgm:pt>
    <dgm:pt modelId="{39BC8EB5-6AD0-184D-8914-770F7B808B96}" type="sibTrans" cxnId="{0E39658D-47EB-0A4B-9F87-6863FD06DCCD}">
      <dgm:prSet/>
      <dgm:spPr/>
      <dgm:t>
        <a:bodyPr/>
        <a:lstStyle/>
        <a:p>
          <a:endParaRPr lang="nl-NL" sz="3500">
            <a:latin typeface="Arial" panose="020B0604020202020204" pitchFamily="34" charset="0"/>
            <a:cs typeface="Arial" panose="020B0604020202020204" pitchFamily="34" charset="0"/>
          </a:endParaRPr>
        </a:p>
      </dgm:t>
    </dgm:pt>
    <dgm:pt modelId="{111C6E62-CEB0-1E48-82E0-FF5F00B52A64}" type="pres">
      <dgm:prSet presAssocID="{257EF0AC-6DCA-284F-8990-4B95DEE13E18}" presName="linear" presStyleCnt="0">
        <dgm:presLayoutVars>
          <dgm:animLvl val="lvl"/>
          <dgm:resizeHandles val="exact"/>
        </dgm:presLayoutVars>
      </dgm:prSet>
      <dgm:spPr/>
    </dgm:pt>
    <dgm:pt modelId="{19F66201-05BF-4742-8DE1-11CA88E5BBB8}" type="pres">
      <dgm:prSet presAssocID="{6BF991F8-1334-D547-BBF8-1242805DF4C2}" presName="parentText" presStyleLbl="node1" presStyleIdx="0" presStyleCnt="2" custLinFactNeighborY="9486">
        <dgm:presLayoutVars>
          <dgm:chMax val="0"/>
          <dgm:bulletEnabled val="1"/>
        </dgm:presLayoutVars>
      </dgm:prSet>
      <dgm:spPr/>
    </dgm:pt>
    <dgm:pt modelId="{10E92B0E-AE35-7D42-977F-CB95302C0238}" type="pres">
      <dgm:prSet presAssocID="{8A6A4017-BD0D-8D4B-968B-B7A7CFAE5B8C}" presName="spacer" presStyleCnt="0"/>
      <dgm:spPr/>
    </dgm:pt>
    <dgm:pt modelId="{45142989-744C-7241-AE39-5DC7AF79C04B}" type="pres">
      <dgm:prSet presAssocID="{1B37C004-D6F8-7A46-A533-9F24002D2E84}" presName="parentText" presStyleLbl="node1" presStyleIdx="1" presStyleCnt="2">
        <dgm:presLayoutVars>
          <dgm:chMax val="0"/>
          <dgm:bulletEnabled val="1"/>
        </dgm:presLayoutVars>
      </dgm:prSet>
      <dgm:spPr/>
    </dgm:pt>
  </dgm:ptLst>
  <dgm:cxnLst>
    <dgm:cxn modelId="{8EF33617-033B-5142-88FE-A4D9CCA22054}" type="presOf" srcId="{257EF0AC-6DCA-284F-8990-4B95DEE13E18}" destId="{111C6E62-CEB0-1E48-82E0-FF5F00B52A64}" srcOrd="0" destOrd="0" presId="urn:microsoft.com/office/officeart/2005/8/layout/vList2"/>
    <dgm:cxn modelId="{4C0A9E4B-FDC0-9C4C-AD28-31C8A4C3B75A}" type="presOf" srcId="{1B37C004-D6F8-7A46-A533-9F24002D2E84}" destId="{45142989-744C-7241-AE39-5DC7AF79C04B}" srcOrd="0" destOrd="0" presId="urn:microsoft.com/office/officeart/2005/8/layout/vList2"/>
    <dgm:cxn modelId="{ADD5AD74-1BDC-EA45-B412-3ECC2BBC2E8C}" srcId="{257EF0AC-6DCA-284F-8990-4B95DEE13E18}" destId="{6BF991F8-1334-D547-BBF8-1242805DF4C2}" srcOrd="0" destOrd="0" parTransId="{C8CCFD83-188E-9047-9A66-EE56E1DFCE96}" sibTransId="{8A6A4017-BD0D-8D4B-968B-B7A7CFAE5B8C}"/>
    <dgm:cxn modelId="{0E39658D-47EB-0A4B-9F87-6863FD06DCCD}" srcId="{257EF0AC-6DCA-284F-8990-4B95DEE13E18}" destId="{1B37C004-D6F8-7A46-A533-9F24002D2E84}" srcOrd="1" destOrd="0" parTransId="{6C2824E7-9173-0E44-BFD8-FA3FF6852BBD}" sibTransId="{39BC8EB5-6AD0-184D-8914-770F7B808B96}"/>
    <dgm:cxn modelId="{5EDD7FDF-2FBC-E947-86FA-A7B981D97A5E}" type="presOf" srcId="{6BF991F8-1334-D547-BBF8-1242805DF4C2}" destId="{19F66201-05BF-4742-8DE1-11CA88E5BBB8}" srcOrd="0" destOrd="0" presId="urn:microsoft.com/office/officeart/2005/8/layout/vList2"/>
    <dgm:cxn modelId="{AC6F03A2-938F-D345-BB92-87AD094E0812}" type="presParOf" srcId="{111C6E62-CEB0-1E48-82E0-FF5F00B52A64}" destId="{19F66201-05BF-4742-8DE1-11CA88E5BBB8}" srcOrd="0" destOrd="0" presId="urn:microsoft.com/office/officeart/2005/8/layout/vList2"/>
    <dgm:cxn modelId="{D385418D-0FD2-CE42-9366-939B4B54FEC2}" type="presParOf" srcId="{111C6E62-CEB0-1E48-82E0-FF5F00B52A64}" destId="{10E92B0E-AE35-7D42-977F-CB95302C0238}" srcOrd="1" destOrd="0" presId="urn:microsoft.com/office/officeart/2005/8/layout/vList2"/>
    <dgm:cxn modelId="{E00C31F7-A296-7842-B8E3-04B854BE3DA2}" type="presParOf" srcId="{111C6E62-CEB0-1E48-82E0-FF5F00B52A64}" destId="{45142989-744C-7241-AE39-5DC7AF79C04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7EF0AC-6DCA-284F-8990-4B95DEE13E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6BF991F8-1334-D547-BBF8-1242805DF4C2}">
      <dgm:prSet custT="1"/>
      <dgm:spPr/>
      <dgm:t>
        <a:bodyPr/>
        <a:lstStyle/>
        <a:p>
          <a:r>
            <a:rPr lang="en-GB" sz="3500" noProof="0" dirty="0">
              <a:latin typeface="Arial" panose="020B0604020202020204" pitchFamily="34" charset="0"/>
              <a:cs typeface="Arial" panose="020B0604020202020204" pitchFamily="34" charset="0"/>
            </a:rPr>
            <a:t>ZUMA-7 represents a paradigm shift</a:t>
          </a:r>
          <a:endParaRPr lang="nl-NL" sz="3500" dirty="0">
            <a:latin typeface="Arial" panose="020B0604020202020204" pitchFamily="34" charset="0"/>
            <a:cs typeface="Arial" panose="020B0604020202020204" pitchFamily="34" charset="0"/>
          </a:endParaRPr>
        </a:p>
      </dgm:t>
    </dgm:pt>
    <dgm:pt modelId="{C8CCFD83-188E-9047-9A66-EE56E1DFCE96}" type="parTrans" cxnId="{ADD5AD74-1BDC-EA45-B412-3ECC2BBC2E8C}">
      <dgm:prSet/>
      <dgm:spPr/>
      <dgm:t>
        <a:bodyPr/>
        <a:lstStyle/>
        <a:p>
          <a:endParaRPr lang="nl-NL" sz="3500">
            <a:latin typeface="Arial" panose="020B0604020202020204" pitchFamily="34" charset="0"/>
            <a:cs typeface="Arial" panose="020B0604020202020204" pitchFamily="34" charset="0"/>
          </a:endParaRPr>
        </a:p>
      </dgm:t>
    </dgm:pt>
    <dgm:pt modelId="{8A6A4017-BD0D-8D4B-968B-B7A7CFAE5B8C}" type="sibTrans" cxnId="{ADD5AD74-1BDC-EA45-B412-3ECC2BBC2E8C}">
      <dgm:prSet/>
      <dgm:spPr/>
      <dgm:t>
        <a:bodyPr/>
        <a:lstStyle/>
        <a:p>
          <a:endParaRPr lang="nl-NL" sz="3500">
            <a:latin typeface="Arial" panose="020B0604020202020204" pitchFamily="34" charset="0"/>
            <a:cs typeface="Arial" panose="020B0604020202020204" pitchFamily="34" charset="0"/>
          </a:endParaRPr>
        </a:p>
      </dgm:t>
    </dgm:pt>
    <dgm:pt modelId="{34799C1D-E824-D541-A69E-2273AE62389C}">
      <dgm:prSet custT="1"/>
      <dgm:spPr/>
      <dgm:t>
        <a:bodyPr/>
        <a:lstStyle/>
        <a:p>
          <a:r>
            <a:rPr lang="en-GB" sz="3500" dirty="0">
              <a:latin typeface="Arial" panose="020B0604020202020204" pitchFamily="34" charset="0"/>
              <a:cs typeface="Arial" panose="020B0604020202020204" pitchFamily="34" charset="0"/>
            </a:rPr>
            <a:t>A</a:t>
          </a:r>
          <a:r>
            <a:rPr lang="en-GB" sz="3500" noProof="0" dirty="0">
              <a:latin typeface="Arial" panose="020B0604020202020204" pitchFamily="34" charset="0"/>
              <a:cs typeface="Arial" panose="020B0604020202020204" pitchFamily="34" charset="0"/>
            </a:rPr>
            <a:t>xi-</a:t>
          </a:r>
          <a:r>
            <a:rPr lang="en-GB" sz="3500" noProof="0" dirty="0" err="1">
              <a:latin typeface="Arial" panose="020B0604020202020204" pitchFamily="34" charset="0"/>
              <a:cs typeface="Arial" panose="020B0604020202020204" pitchFamily="34" charset="0"/>
            </a:rPr>
            <a:t>cel</a:t>
          </a:r>
          <a:r>
            <a:rPr lang="en-GB" sz="3500" noProof="0" dirty="0">
              <a:latin typeface="Arial" panose="020B0604020202020204" pitchFamily="34" charset="0"/>
              <a:cs typeface="Arial" panose="020B0604020202020204" pitchFamily="34" charset="0"/>
            </a:rPr>
            <a:t> should be the new standard in 2L treatment of early relapsing or refractory LBCL</a:t>
          </a:r>
        </a:p>
      </dgm:t>
    </dgm:pt>
    <dgm:pt modelId="{F2351826-7162-6345-9993-A996B9C4F320}" type="parTrans" cxnId="{09FBD41A-8EAD-B34B-B0E9-F4FC13FBC490}">
      <dgm:prSet/>
      <dgm:spPr/>
      <dgm:t>
        <a:bodyPr/>
        <a:lstStyle/>
        <a:p>
          <a:endParaRPr lang="nl-NL" sz="3500">
            <a:latin typeface="Arial" panose="020B0604020202020204" pitchFamily="34" charset="0"/>
            <a:cs typeface="Arial" panose="020B0604020202020204" pitchFamily="34" charset="0"/>
          </a:endParaRPr>
        </a:p>
      </dgm:t>
    </dgm:pt>
    <dgm:pt modelId="{28CE02DF-476A-1643-A283-D29A292D2002}" type="sibTrans" cxnId="{09FBD41A-8EAD-B34B-B0E9-F4FC13FBC490}">
      <dgm:prSet/>
      <dgm:spPr/>
      <dgm:t>
        <a:bodyPr/>
        <a:lstStyle/>
        <a:p>
          <a:endParaRPr lang="nl-NL" sz="3500">
            <a:latin typeface="Arial" panose="020B0604020202020204" pitchFamily="34" charset="0"/>
            <a:cs typeface="Arial" panose="020B0604020202020204" pitchFamily="34" charset="0"/>
          </a:endParaRPr>
        </a:p>
      </dgm:t>
    </dgm:pt>
    <dgm:pt modelId="{111C6E62-CEB0-1E48-82E0-FF5F00B52A64}" type="pres">
      <dgm:prSet presAssocID="{257EF0AC-6DCA-284F-8990-4B95DEE13E18}" presName="linear" presStyleCnt="0">
        <dgm:presLayoutVars>
          <dgm:animLvl val="lvl"/>
          <dgm:resizeHandles val="exact"/>
        </dgm:presLayoutVars>
      </dgm:prSet>
      <dgm:spPr/>
    </dgm:pt>
    <dgm:pt modelId="{19F66201-05BF-4742-8DE1-11CA88E5BBB8}" type="pres">
      <dgm:prSet presAssocID="{6BF991F8-1334-D547-BBF8-1242805DF4C2}" presName="parentText" presStyleLbl="node1" presStyleIdx="0" presStyleCnt="2">
        <dgm:presLayoutVars>
          <dgm:chMax val="0"/>
          <dgm:bulletEnabled val="1"/>
        </dgm:presLayoutVars>
      </dgm:prSet>
      <dgm:spPr/>
    </dgm:pt>
    <dgm:pt modelId="{10E92B0E-AE35-7D42-977F-CB95302C0238}" type="pres">
      <dgm:prSet presAssocID="{8A6A4017-BD0D-8D4B-968B-B7A7CFAE5B8C}" presName="spacer" presStyleCnt="0"/>
      <dgm:spPr/>
    </dgm:pt>
    <dgm:pt modelId="{64585729-33DF-3A4C-8711-D038A10B1E0D}" type="pres">
      <dgm:prSet presAssocID="{34799C1D-E824-D541-A69E-2273AE62389C}" presName="parentText" presStyleLbl="node1" presStyleIdx="1" presStyleCnt="2">
        <dgm:presLayoutVars>
          <dgm:chMax val="0"/>
          <dgm:bulletEnabled val="1"/>
        </dgm:presLayoutVars>
      </dgm:prSet>
      <dgm:spPr/>
    </dgm:pt>
  </dgm:ptLst>
  <dgm:cxnLst>
    <dgm:cxn modelId="{8EF33617-033B-5142-88FE-A4D9CCA22054}" type="presOf" srcId="{257EF0AC-6DCA-284F-8990-4B95DEE13E18}" destId="{111C6E62-CEB0-1E48-82E0-FF5F00B52A64}" srcOrd="0" destOrd="0" presId="urn:microsoft.com/office/officeart/2005/8/layout/vList2"/>
    <dgm:cxn modelId="{09FBD41A-8EAD-B34B-B0E9-F4FC13FBC490}" srcId="{257EF0AC-6DCA-284F-8990-4B95DEE13E18}" destId="{34799C1D-E824-D541-A69E-2273AE62389C}" srcOrd="1" destOrd="0" parTransId="{F2351826-7162-6345-9993-A996B9C4F320}" sibTransId="{28CE02DF-476A-1643-A283-D29A292D2002}"/>
    <dgm:cxn modelId="{ADD5AD74-1BDC-EA45-B412-3ECC2BBC2E8C}" srcId="{257EF0AC-6DCA-284F-8990-4B95DEE13E18}" destId="{6BF991F8-1334-D547-BBF8-1242805DF4C2}" srcOrd="0" destOrd="0" parTransId="{C8CCFD83-188E-9047-9A66-EE56E1DFCE96}" sibTransId="{8A6A4017-BD0D-8D4B-968B-B7A7CFAE5B8C}"/>
    <dgm:cxn modelId="{22EFC7D6-077D-D149-B052-46B9E90BE641}" type="presOf" srcId="{34799C1D-E824-D541-A69E-2273AE62389C}" destId="{64585729-33DF-3A4C-8711-D038A10B1E0D}" srcOrd="0" destOrd="0" presId="urn:microsoft.com/office/officeart/2005/8/layout/vList2"/>
    <dgm:cxn modelId="{5EDD7FDF-2FBC-E947-86FA-A7B981D97A5E}" type="presOf" srcId="{6BF991F8-1334-D547-BBF8-1242805DF4C2}" destId="{19F66201-05BF-4742-8DE1-11CA88E5BBB8}" srcOrd="0" destOrd="0" presId="urn:microsoft.com/office/officeart/2005/8/layout/vList2"/>
    <dgm:cxn modelId="{AC6F03A2-938F-D345-BB92-87AD094E0812}" type="presParOf" srcId="{111C6E62-CEB0-1E48-82E0-FF5F00B52A64}" destId="{19F66201-05BF-4742-8DE1-11CA88E5BBB8}" srcOrd="0" destOrd="0" presId="urn:microsoft.com/office/officeart/2005/8/layout/vList2"/>
    <dgm:cxn modelId="{D385418D-0FD2-CE42-9366-939B4B54FEC2}" type="presParOf" srcId="{111C6E62-CEB0-1E48-82E0-FF5F00B52A64}" destId="{10E92B0E-AE35-7D42-977F-CB95302C0238}" srcOrd="1" destOrd="0" presId="urn:microsoft.com/office/officeart/2005/8/layout/vList2"/>
    <dgm:cxn modelId="{C12FB279-42FE-0B43-B9C3-3113D9746842}" type="presParOf" srcId="{111C6E62-CEB0-1E48-82E0-FF5F00B52A64}" destId="{64585729-33DF-3A4C-8711-D038A10B1E0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5095DF-7993-9B4F-98A7-7986EBCC415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02C92517-D3EB-DD46-99C3-96CC9A3ED62F}">
      <dgm:prSet custT="1"/>
      <dgm:spPr>
        <a:solidFill>
          <a:srgbClr val="C9E5F3"/>
        </a:solidFill>
      </dgm:spPr>
      <dgm:t>
        <a:bodyPr/>
        <a:lstStyle/>
        <a:p>
          <a:r>
            <a:rPr lang="en-GB" sz="2600" b="1" noProof="0" dirty="0">
              <a:solidFill>
                <a:srgbClr val="343333"/>
              </a:solidFill>
              <a:latin typeface="Arial" panose="020B0604020202020204" pitchFamily="34" charset="0"/>
              <a:cs typeface="Arial" panose="020B0604020202020204" pitchFamily="34" charset="0"/>
            </a:rPr>
            <a:t>CAR-T therapy will become a standard of care</a:t>
          </a:r>
          <a:r>
            <a:rPr lang="en-GB" sz="2600" noProof="0" dirty="0">
              <a:solidFill>
                <a:srgbClr val="343333"/>
              </a:solidFill>
              <a:latin typeface="Arial" panose="020B0604020202020204" pitchFamily="34" charset="0"/>
              <a:cs typeface="Arial" panose="020B0604020202020204" pitchFamily="34" charset="0"/>
            </a:rPr>
            <a:t> in the treatment of high-risk, early relapsing or refractory LBCL</a:t>
          </a:r>
          <a:endParaRPr lang="en-GB" sz="2600" b="1" noProof="0" dirty="0">
            <a:solidFill>
              <a:srgbClr val="343333"/>
            </a:solidFill>
            <a:latin typeface="Arial" panose="020B0604020202020204" pitchFamily="34" charset="0"/>
            <a:cs typeface="Arial" panose="020B0604020202020204" pitchFamily="34" charset="0"/>
          </a:endParaRPr>
        </a:p>
      </dgm:t>
    </dgm:pt>
    <dgm:pt modelId="{CDCB2FF3-D374-3241-B78D-B101031C2E48}" type="parTrans" cxnId="{E38FB9E5-7E70-6643-B99E-6F4F47D28EB6}">
      <dgm:prSet/>
      <dgm:spPr/>
      <dgm:t>
        <a:bodyPr/>
        <a:lstStyle/>
        <a:p>
          <a:endParaRPr lang="nl-NL">
            <a:solidFill>
              <a:srgbClr val="343333"/>
            </a:solidFill>
            <a:latin typeface="Arial" panose="020B0604020202020204" pitchFamily="34" charset="0"/>
            <a:cs typeface="Arial" panose="020B0604020202020204" pitchFamily="34" charset="0"/>
          </a:endParaRPr>
        </a:p>
      </dgm:t>
    </dgm:pt>
    <dgm:pt modelId="{321D888F-DAC0-2345-A797-233B69AF7EDC}" type="sibTrans" cxnId="{E38FB9E5-7E70-6643-B99E-6F4F47D28EB6}">
      <dgm:prSet/>
      <dgm:spPr/>
      <dgm:t>
        <a:bodyPr/>
        <a:lstStyle/>
        <a:p>
          <a:endParaRPr lang="nl-NL">
            <a:solidFill>
              <a:srgbClr val="343333"/>
            </a:solidFill>
            <a:latin typeface="Arial" panose="020B0604020202020204" pitchFamily="34" charset="0"/>
            <a:cs typeface="Arial" panose="020B0604020202020204" pitchFamily="34" charset="0"/>
          </a:endParaRPr>
        </a:p>
      </dgm:t>
    </dgm:pt>
    <dgm:pt modelId="{86AE8881-AD87-3641-A417-11D41166BFF1}">
      <dgm:prSet custT="1"/>
      <dgm:spPr>
        <a:solidFill>
          <a:srgbClr val="C9E5F3"/>
        </a:solidFill>
      </dgm:spPr>
      <dgm:t>
        <a:bodyPr/>
        <a:lstStyle/>
        <a:p>
          <a:r>
            <a:rPr lang="en-GB" sz="2600" kern="1200" noProof="0" dirty="0">
              <a:solidFill>
                <a:srgbClr val="343333"/>
              </a:solidFill>
              <a:latin typeface="Arial" panose="020B0604020202020204" pitchFamily="34" charset="0"/>
              <a:ea typeface="+mn-ea"/>
              <a:cs typeface="Arial" panose="020B0604020202020204" pitchFamily="34" charset="0"/>
            </a:rPr>
            <a:t>Trial design, as well as differences in costimulatory domains between the different cellular products, may have impacted the negative outcome of the BELINDA trial</a:t>
          </a:r>
        </a:p>
      </dgm:t>
    </dgm:pt>
    <dgm:pt modelId="{889CB474-DD81-0544-AF5C-1634D71B40F2}" type="parTrans" cxnId="{F4388A0C-7058-0841-88B0-94BF3C478A1A}">
      <dgm:prSet/>
      <dgm:spPr/>
      <dgm:t>
        <a:bodyPr/>
        <a:lstStyle/>
        <a:p>
          <a:endParaRPr lang="nl-NL">
            <a:solidFill>
              <a:srgbClr val="343333"/>
            </a:solidFill>
            <a:latin typeface="Arial" panose="020B0604020202020204" pitchFamily="34" charset="0"/>
            <a:cs typeface="Arial" panose="020B0604020202020204" pitchFamily="34" charset="0"/>
          </a:endParaRPr>
        </a:p>
      </dgm:t>
    </dgm:pt>
    <dgm:pt modelId="{04680B95-34BC-B64B-95FD-26BE13F51397}" type="sibTrans" cxnId="{F4388A0C-7058-0841-88B0-94BF3C478A1A}">
      <dgm:prSet/>
      <dgm:spPr/>
      <dgm:t>
        <a:bodyPr/>
        <a:lstStyle/>
        <a:p>
          <a:endParaRPr lang="nl-NL">
            <a:solidFill>
              <a:srgbClr val="343333"/>
            </a:solidFill>
            <a:latin typeface="Arial" panose="020B0604020202020204" pitchFamily="34" charset="0"/>
            <a:cs typeface="Arial" panose="020B0604020202020204" pitchFamily="34" charset="0"/>
          </a:endParaRPr>
        </a:p>
      </dgm:t>
    </dgm:pt>
    <dgm:pt modelId="{F448E37C-77D8-7346-BA34-60F88A33C9F8}" type="pres">
      <dgm:prSet presAssocID="{AD5095DF-7993-9B4F-98A7-7986EBCC4150}" presName="linearFlow" presStyleCnt="0">
        <dgm:presLayoutVars>
          <dgm:dir/>
          <dgm:resizeHandles val="exact"/>
        </dgm:presLayoutVars>
      </dgm:prSet>
      <dgm:spPr/>
    </dgm:pt>
    <dgm:pt modelId="{CB964DBE-E051-1D48-A5C5-D71FF9AA3659}" type="pres">
      <dgm:prSet presAssocID="{02C92517-D3EB-DD46-99C3-96CC9A3ED62F}" presName="composite" presStyleCnt="0"/>
      <dgm:spPr/>
    </dgm:pt>
    <dgm:pt modelId="{CFA19457-FFC1-6F49-9D35-63C205965288}" type="pres">
      <dgm:prSet presAssocID="{02C92517-D3EB-DD46-99C3-96CC9A3ED62F}"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gafoon met effen opvulling"/>
        </a:ext>
      </dgm:extLst>
    </dgm:pt>
    <dgm:pt modelId="{B56896C6-B019-134D-9A46-D63BD1C21044}" type="pres">
      <dgm:prSet presAssocID="{02C92517-D3EB-DD46-99C3-96CC9A3ED62F}" presName="txShp" presStyleLbl="node1" presStyleIdx="0" presStyleCnt="2">
        <dgm:presLayoutVars>
          <dgm:bulletEnabled val="1"/>
        </dgm:presLayoutVars>
      </dgm:prSet>
      <dgm:spPr/>
    </dgm:pt>
    <dgm:pt modelId="{1F97FD49-9B99-A140-9481-C7DFBB8EC7FD}" type="pres">
      <dgm:prSet presAssocID="{321D888F-DAC0-2345-A797-233B69AF7EDC}" presName="spacing" presStyleCnt="0"/>
      <dgm:spPr/>
    </dgm:pt>
    <dgm:pt modelId="{D3D51D98-796C-F04D-8784-1D58D680256A}" type="pres">
      <dgm:prSet presAssocID="{86AE8881-AD87-3641-A417-11D41166BFF1}" presName="composite" presStyleCnt="0"/>
      <dgm:spPr/>
    </dgm:pt>
    <dgm:pt modelId="{E030120E-460F-5648-9BC6-918AF6A8F4A9}" type="pres">
      <dgm:prSet presAssocID="{86AE8881-AD87-3641-A417-11D41166BFF1}" presName="imgShp" presStyleLbl="f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ngelijke weegschaal silhouet"/>
        </a:ext>
      </dgm:extLst>
    </dgm:pt>
    <dgm:pt modelId="{0DEC2717-D6BC-3145-902C-722FCFBE1FFE}" type="pres">
      <dgm:prSet presAssocID="{86AE8881-AD87-3641-A417-11D41166BFF1}" presName="txShp" presStyleLbl="node1" presStyleIdx="1" presStyleCnt="2">
        <dgm:presLayoutVars>
          <dgm:bulletEnabled val="1"/>
        </dgm:presLayoutVars>
      </dgm:prSet>
      <dgm:spPr/>
    </dgm:pt>
  </dgm:ptLst>
  <dgm:cxnLst>
    <dgm:cxn modelId="{F4388A0C-7058-0841-88B0-94BF3C478A1A}" srcId="{AD5095DF-7993-9B4F-98A7-7986EBCC4150}" destId="{86AE8881-AD87-3641-A417-11D41166BFF1}" srcOrd="1" destOrd="0" parTransId="{889CB474-DD81-0544-AF5C-1634D71B40F2}" sibTransId="{04680B95-34BC-B64B-95FD-26BE13F51397}"/>
    <dgm:cxn modelId="{985BE616-1EFA-2948-87A9-26286E8409C1}" type="presOf" srcId="{02C92517-D3EB-DD46-99C3-96CC9A3ED62F}" destId="{B56896C6-B019-134D-9A46-D63BD1C21044}" srcOrd="0" destOrd="0" presId="urn:microsoft.com/office/officeart/2005/8/layout/vList3"/>
    <dgm:cxn modelId="{238F251E-43F9-5949-B280-488E5667A66B}" type="presOf" srcId="{AD5095DF-7993-9B4F-98A7-7986EBCC4150}" destId="{F448E37C-77D8-7346-BA34-60F88A33C9F8}" srcOrd="0" destOrd="0" presId="urn:microsoft.com/office/officeart/2005/8/layout/vList3"/>
    <dgm:cxn modelId="{48C3CD47-D224-2241-99F1-D80DA8AD7499}" type="presOf" srcId="{86AE8881-AD87-3641-A417-11D41166BFF1}" destId="{0DEC2717-D6BC-3145-902C-722FCFBE1FFE}" srcOrd="0" destOrd="0" presId="urn:microsoft.com/office/officeart/2005/8/layout/vList3"/>
    <dgm:cxn modelId="{E38FB9E5-7E70-6643-B99E-6F4F47D28EB6}" srcId="{AD5095DF-7993-9B4F-98A7-7986EBCC4150}" destId="{02C92517-D3EB-DD46-99C3-96CC9A3ED62F}" srcOrd="0" destOrd="0" parTransId="{CDCB2FF3-D374-3241-B78D-B101031C2E48}" sibTransId="{321D888F-DAC0-2345-A797-233B69AF7EDC}"/>
    <dgm:cxn modelId="{C20F7374-6FFA-B84F-BB41-1A131FA3C174}" type="presParOf" srcId="{F448E37C-77D8-7346-BA34-60F88A33C9F8}" destId="{CB964DBE-E051-1D48-A5C5-D71FF9AA3659}" srcOrd="0" destOrd="0" presId="urn:microsoft.com/office/officeart/2005/8/layout/vList3"/>
    <dgm:cxn modelId="{55F50D39-388B-C142-8699-1CF28070F15A}" type="presParOf" srcId="{CB964DBE-E051-1D48-A5C5-D71FF9AA3659}" destId="{CFA19457-FFC1-6F49-9D35-63C205965288}" srcOrd="0" destOrd="0" presId="urn:microsoft.com/office/officeart/2005/8/layout/vList3"/>
    <dgm:cxn modelId="{01AED314-3F07-6947-8BDA-B4360CDC37EA}" type="presParOf" srcId="{CB964DBE-E051-1D48-A5C5-D71FF9AA3659}" destId="{B56896C6-B019-134D-9A46-D63BD1C21044}" srcOrd="1" destOrd="0" presId="urn:microsoft.com/office/officeart/2005/8/layout/vList3"/>
    <dgm:cxn modelId="{E41398FC-698C-1741-85E1-E7BA69E5E497}" type="presParOf" srcId="{F448E37C-77D8-7346-BA34-60F88A33C9F8}" destId="{1F97FD49-9B99-A140-9481-C7DFBB8EC7FD}" srcOrd="1" destOrd="0" presId="urn:microsoft.com/office/officeart/2005/8/layout/vList3"/>
    <dgm:cxn modelId="{5CB1873E-7AB6-5F48-9D89-2E7D723071CB}" type="presParOf" srcId="{F448E37C-77D8-7346-BA34-60F88A33C9F8}" destId="{D3D51D98-796C-F04D-8784-1D58D680256A}" srcOrd="2" destOrd="0" presId="urn:microsoft.com/office/officeart/2005/8/layout/vList3"/>
    <dgm:cxn modelId="{806B95E7-644B-CB4D-8BB5-32A2D421B7C3}" type="presParOf" srcId="{D3D51D98-796C-F04D-8784-1D58D680256A}" destId="{E030120E-460F-5648-9BC6-918AF6A8F4A9}" srcOrd="0" destOrd="0" presId="urn:microsoft.com/office/officeart/2005/8/layout/vList3"/>
    <dgm:cxn modelId="{FF76EC90-A7A0-8A47-AE5D-44AD55930D9D}" type="presParOf" srcId="{D3D51D98-796C-F04D-8784-1D58D680256A}" destId="{0DEC2717-D6BC-3145-902C-722FCFBE1FF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5095DF-7993-9B4F-98A7-7986EBCC415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245F68FF-2A64-9044-87AD-D53438FEF6F7}">
      <dgm:prSet/>
      <dgm:spPr>
        <a:solidFill>
          <a:srgbClr val="C9E5F3"/>
        </a:solidFill>
      </dgm:spPr>
      <dgm:t>
        <a:bodyPr/>
        <a:lstStyle/>
        <a:p>
          <a:r>
            <a:rPr lang="en-GB" noProof="0" dirty="0">
              <a:solidFill>
                <a:srgbClr val="343333"/>
              </a:solidFill>
              <a:latin typeface="Arial" panose="020B0604020202020204" pitchFamily="34" charset="0"/>
              <a:cs typeface="Arial" panose="020B0604020202020204" pitchFamily="34" charset="0"/>
            </a:rPr>
            <a:t>Fixed-duration mosunetuzumab monotherapy resulted in </a:t>
          </a:r>
          <a:r>
            <a:rPr lang="en-GB" b="1" noProof="0" dirty="0">
              <a:solidFill>
                <a:srgbClr val="343333"/>
              </a:solidFill>
              <a:latin typeface="Arial" panose="020B0604020202020204" pitchFamily="34" charset="0"/>
              <a:cs typeface="Arial" panose="020B0604020202020204" pitchFamily="34" charset="0"/>
            </a:rPr>
            <a:t>deep and durable responses in heavily pre-treated/high-risk R/</a:t>
          </a:r>
          <a:r>
            <a:rPr lang="en-GB" b="1" noProof="0">
              <a:solidFill>
                <a:srgbClr val="343333"/>
              </a:solidFill>
              <a:latin typeface="Arial" panose="020B0604020202020204" pitchFamily="34" charset="0"/>
              <a:cs typeface="Arial" panose="020B0604020202020204" pitchFamily="34" charset="0"/>
            </a:rPr>
            <a:t>R FL</a:t>
          </a:r>
          <a:endParaRPr lang="en-GB" noProof="0" dirty="0">
            <a:solidFill>
              <a:srgbClr val="343333"/>
            </a:solidFill>
            <a:latin typeface="Arial" panose="020B0604020202020204" pitchFamily="34" charset="0"/>
            <a:cs typeface="Arial" panose="020B0604020202020204" pitchFamily="34" charset="0"/>
          </a:endParaRPr>
        </a:p>
      </dgm:t>
    </dgm:pt>
    <dgm:pt modelId="{C7377550-1685-A647-A00C-01438FE20D43}" type="sibTrans" cxnId="{BD608BD8-7FFA-AD4D-ABDB-D5235691836F}">
      <dgm:prSet/>
      <dgm:spPr/>
      <dgm:t>
        <a:bodyPr/>
        <a:lstStyle/>
        <a:p>
          <a:endParaRPr lang="nl-NL">
            <a:solidFill>
              <a:srgbClr val="343333"/>
            </a:solidFill>
            <a:latin typeface="Arial" panose="020B0604020202020204" pitchFamily="34" charset="0"/>
            <a:cs typeface="Arial" panose="020B0604020202020204" pitchFamily="34" charset="0"/>
          </a:endParaRPr>
        </a:p>
      </dgm:t>
    </dgm:pt>
    <dgm:pt modelId="{3C3351A4-D5A1-A447-84A6-D1838C15F96F}" type="parTrans" cxnId="{BD608BD8-7FFA-AD4D-ABDB-D5235691836F}">
      <dgm:prSet/>
      <dgm:spPr/>
      <dgm:t>
        <a:bodyPr/>
        <a:lstStyle/>
        <a:p>
          <a:endParaRPr lang="nl-NL">
            <a:solidFill>
              <a:srgbClr val="343333"/>
            </a:solidFill>
            <a:latin typeface="Arial" panose="020B0604020202020204" pitchFamily="34" charset="0"/>
            <a:cs typeface="Arial" panose="020B0604020202020204" pitchFamily="34" charset="0"/>
          </a:endParaRPr>
        </a:p>
      </dgm:t>
    </dgm:pt>
    <dgm:pt modelId="{02C92517-D3EB-DD46-99C3-96CC9A3ED62F}">
      <dgm:prSet/>
      <dgm:spPr>
        <a:solidFill>
          <a:srgbClr val="C9E5F3"/>
        </a:solidFill>
      </dgm:spPr>
      <dgm:t>
        <a:bodyPr/>
        <a:lstStyle/>
        <a:p>
          <a:pPr>
            <a:lnSpc>
              <a:spcPct val="100000"/>
            </a:lnSpc>
          </a:pPr>
          <a:r>
            <a:rPr lang="en-GB" noProof="0" dirty="0">
              <a:solidFill>
                <a:srgbClr val="343333"/>
              </a:solidFill>
              <a:latin typeface="Arial" panose="020B0604020202020204" pitchFamily="34" charset="0"/>
              <a:cs typeface="Arial" panose="020B0604020202020204" pitchFamily="34" charset="0"/>
            </a:rPr>
            <a:t>Mosunetuzumab is the first T-cell-engaging </a:t>
          </a:r>
          <a:br>
            <a:rPr lang="en-GB" noProof="0" dirty="0">
              <a:solidFill>
                <a:srgbClr val="343333"/>
              </a:solidFill>
              <a:latin typeface="Arial" panose="020B0604020202020204" pitchFamily="34" charset="0"/>
              <a:cs typeface="Arial" panose="020B0604020202020204" pitchFamily="34" charset="0"/>
            </a:rPr>
          </a:br>
          <a:r>
            <a:rPr lang="en-GB" noProof="0" dirty="0">
              <a:solidFill>
                <a:srgbClr val="343333"/>
              </a:solidFill>
              <a:latin typeface="Arial" panose="020B0604020202020204" pitchFamily="34" charset="0"/>
              <a:cs typeface="Arial" panose="020B0604020202020204" pitchFamily="34" charset="0"/>
            </a:rPr>
            <a:t>bispecific antibody to demonstrate clinically meaningful phase 2 outcomes in R/R FL</a:t>
          </a:r>
          <a:endParaRPr lang="en-GB" b="1" noProof="0" dirty="0">
            <a:solidFill>
              <a:srgbClr val="343333"/>
            </a:solidFill>
            <a:latin typeface="Arial" panose="020B0604020202020204" pitchFamily="34" charset="0"/>
            <a:cs typeface="Arial" panose="020B0604020202020204" pitchFamily="34" charset="0"/>
          </a:endParaRPr>
        </a:p>
      </dgm:t>
    </dgm:pt>
    <dgm:pt modelId="{CDCB2FF3-D374-3241-B78D-B101031C2E48}" type="parTrans" cxnId="{E38FB9E5-7E70-6643-B99E-6F4F47D28EB6}">
      <dgm:prSet/>
      <dgm:spPr/>
      <dgm:t>
        <a:bodyPr/>
        <a:lstStyle/>
        <a:p>
          <a:endParaRPr lang="nl-NL">
            <a:solidFill>
              <a:srgbClr val="343333"/>
            </a:solidFill>
            <a:latin typeface="Arial" panose="020B0604020202020204" pitchFamily="34" charset="0"/>
            <a:cs typeface="Arial" panose="020B0604020202020204" pitchFamily="34" charset="0"/>
          </a:endParaRPr>
        </a:p>
      </dgm:t>
    </dgm:pt>
    <dgm:pt modelId="{321D888F-DAC0-2345-A797-233B69AF7EDC}" type="sibTrans" cxnId="{E38FB9E5-7E70-6643-B99E-6F4F47D28EB6}">
      <dgm:prSet/>
      <dgm:spPr/>
      <dgm:t>
        <a:bodyPr/>
        <a:lstStyle/>
        <a:p>
          <a:endParaRPr lang="nl-NL">
            <a:solidFill>
              <a:srgbClr val="343333"/>
            </a:solidFill>
            <a:latin typeface="Arial" panose="020B0604020202020204" pitchFamily="34" charset="0"/>
            <a:cs typeface="Arial" panose="020B0604020202020204" pitchFamily="34" charset="0"/>
          </a:endParaRPr>
        </a:p>
      </dgm:t>
    </dgm:pt>
    <dgm:pt modelId="{54847813-8C68-4F44-BC5B-56A88BF12D1B}">
      <dgm:prSet/>
      <dgm:spPr>
        <a:solidFill>
          <a:srgbClr val="C9E5F3"/>
        </a:solidFill>
      </dgm:spPr>
      <dgm:t>
        <a:bodyPr/>
        <a:lstStyle/>
        <a:p>
          <a:pPr>
            <a:lnSpc>
              <a:spcPct val="100000"/>
            </a:lnSpc>
          </a:pPr>
          <a:r>
            <a:rPr lang="en-GB" noProof="0" dirty="0">
              <a:solidFill>
                <a:srgbClr val="343333"/>
              </a:solidFill>
              <a:latin typeface="Arial" panose="020B0604020202020204" pitchFamily="34" charset="0"/>
              <a:cs typeface="Arial" panose="020B0604020202020204" pitchFamily="34" charset="0"/>
            </a:rPr>
            <a:t>Mosunetuzumab is a </a:t>
          </a:r>
          <a:r>
            <a:rPr lang="en-GB" b="1" noProof="0" dirty="0">
              <a:solidFill>
                <a:srgbClr val="343333"/>
              </a:solidFill>
              <a:latin typeface="Arial" panose="020B0604020202020204" pitchFamily="34" charset="0"/>
              <a:cs typeface="Arial" panose="020B0604020202020204" pitchFamily="34" charset="0"/>
            </a:rPr>
            <a:t>potentially promising </a:t>
          </a:r>
          <a:br>
            <a:rPr lang="en-GB" b="1" noProof="0" dirty="0">
              <a:solidFill>
                <a:srgbClr val="343333"/>
              </a:solidFill>
              <a:latin typeface="Arial" panose="020B0604020202020204" pitchFamily="34" charset="0"/>
              <a:cs typeface="Arial" panose="020B0604020202020204" pitchFamily="34" charset="0"/>
            </a:rPr>
          </a:br>
          <a:r>
            <a:rPr lang="en-GB" b="1" noProof="0" dirty="0">
              <a:solidFill>
                <a:srgbClr val="343333"/>
              </a:solidFill>
              <a:latin typeface="Arial" panose="020B0604020202020204" pitchFamily="34" charset="0"/>
              <a:cs typeface="Arial" panose="020B0604020202020204" pitchFamily="34" charset="0"/>
            </a:rPr>
            <a:t>off-the-shelf, outpatient therapy</a:t>
          </a:r>
        </a:p>
      </dgm:t>
    </dgm:pt>
    <dgm:pt modelId="{53F4F4CA-CE6C-D34A-8203-1D92C00C0DF6}" type="parTrans" cxnId="{F0D5DC06-54BB-0C41-8DCB-7854D4AFAC8C}">
      <dgm:prSet/>
      <dgm:spPr/>
      <dgm:t>
        <a:bodyPr/>
        <a:lstStyle/>
        <a:p>
          <a:endParaRPr lang="nl-NL">
            <a:solidFill>
              <a:srgbClr val="343333"/>
            </a:solidFill>
            <a:latin typeface="Arial" panose="020B0604020202020204" pitchFamily="34" charset="0"/>
            <a:cs typeface="Arial" panose="020B0604020202020204" pitchFamily="34" charset="0"/>
          </a:endParaRPr>
        </a:p>
      </dgm:t>
    </dgm:pt>
    <dgm:pt modelId="{3C322113-6409-E941-A697-CDFA74C7FFDE}" type="sibTrans" cxnId="{F0D5DC06-54BB-0C41-8DCB-7854D4AFAC8C}">
      <dgm:prSet/>
      <dgm:spPr/>
      <dgm:t>
        <a:bodyPr/>
        <a:lstStyle/>
        <a:p>
          <a:endParaRPr lang="nl-NL">
            <a:solidFill>
              <a:srgbClr val="343333"/>
            </a:solidFill>
            <a:latin typeface="Arial" panose="020B0604020202020204" pitchFamily="34" charset="0"/>
            <a:cs typeface="Arial" panose="020B0604020202020204" pitchFamily="34" charset="0"/>
          </a:endParaRPr>
        </a:p>
      </dgm:t>
    </dgm:pt>
    <dgm:pt modelId="{F448E37C-77D8-7346-BA34-60F88A33C9F8}" type="pres">
      <dgm:prSet presAssocID="{AD5095DF-7993-9B4F-98A7-7986EBCC4150}" presName="linearFlow" presStyleCnt="0">
        <dgm:presLayoutVars>
          <dgm:dir/>
          <dgm:resizeHandles val="exact"/>
        </dgm:presLayoutVars>
      </dgm:prSet>
      <dgm:spPr/>
    </dgm:pt>
    <dgm:pt modelId="{07BC7AAA-42B7-AD4D-9788-88CC799660AE}" type="pres">
      <dgm:prSet presAssocID="{245F68FF-2A64-9044-87AD-D53438FEF6F7}" presName="composite" presStyleCnt="0"/>
      <dgm:spPr/>
    </dgm:pt>
    <dgm:pt modelId="{BAAF4BBF-A831-9044-9EEB-E247D52BB1D6}" type="pres">
      <dgm:prSet presAssocID="{245F68FF-2A64-9044-87AD-D53438FEF6F7}"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adge volgen silhouet"/>
        </a:ext>
      </dgm:extLst>
    </dgm:pt>
    <dgm:pt modelId="{1A2D159F-E5BA-1E44-AAC3-9E61E4FB5A4B}" type="pres">
      <dgm:prSet presAssocID="{245F68FF-2A64-9044-87AD-D53438FEF6F7}" presName="txShp" presStyleLbl="node1" presStyleIdx="0" presStyleCnt="3">
        <dgm:presLayoutVars>
          <dgm:bulletEnabled val="1"/>
        </dgm:presLayoutVars>
      </dgm:prSet>
      <dgm:spPr/>
    </dgm:pt>
    <dgm:pt modelId="{877FBF1D-92D8-0D47-B6FD-016FDF2850D3}" type="pres">
      <dgm:prSet presAssocID="{C7377550-1685-A647-A00C-01438FE20D43}" presName="spacing" presStyleCnt="0"/>
      <dgm:spPr/>
    </dgm:pt>
    <dgm:pt modelId="{CB964DBE-E051-1D48-A5C5-D71FF9AA3659}" type="pres">
      <dgm:prSet presAssocID="{02C92517-D3EB-DD46-99C3-96CC9A3ED62F}" presName="composite" presStyleCnt="0"/>
      <dgm:spPr/>
    </dgm:pt>
    <dgm:pt modelId="{CFA19457-FFC1-6F49-9D35-63C205965288}" type="pres">
      <dgm:prSet presAssocID="{02C92517-D3EB-DD46-99C3-96CC9A3ED62F}"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1 silhouet"/>
        </a:ext>
      </dgm:extLst>
    </dgm:pt>
    <dgm:pt modelId="{B56896C6-B019-134D-9A46-D63BD1C21044}" type="pres">
      <dgm:prSet presAssocID="{02C92517-D3EB-DD46-99C3-96CC9A3ED62F}" presName="txShp" presStyleLbl="node1" presStyleIdx="1" presStyleCnt="3">
        <dgm:presLayoutVars>
          <dgm:bulletEnabled val="1"/>
        </dgm:presLayoutVars>
      </dgm:prSet>
      <dgm:spPr/>
    </dgm:pt>
    <dgm:pt modelId="{89485B39-A40D-A449-90CF-1AACDB92ECC9}" type="pres">
      <dgm:prSet presAssocID="{321D888F-DAC0-2345-A797-233B69AF7EDC}" presName="spacing" presStyleCnt="0"/>
      <dgm:spPr/>
    </dgm:pt>
    <dgm:pt modelId="{997FDBF3-404C-5E41-8AB3-EFA3191075C9}" type="pres">
      <dgm:prSet presAssocID="{54847813-8C68-4F44-BC5B-56A88BF12D1B}" presName="composite" presStyleCnt="0"/>
      <dgm:spPr/>
    </dgm:pt>
    <dgm:pt modelId="{43E8E4DD-7260-D64C-BC8D-76E121708139}" type="pres">
      <dgm:prSet presAssocID="{54847813-8C68-4F44-BC5B-56A88BF12D1B}" presName="imgShp" presStyleLbl="fgImgPlace1" presStyleIdx="2" presStyleCnt="3"/>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 modelId="{EB8FC635-855C-5946-91E9-A50D525C6380}" type="pres">
      <dgm:prSet presAssocID="{54847813-8C68-4F44-BC5B-56A88BF12D1B}" presName="txShp" presStyleLbl="node1" presStyleIdx="2" presStyleCnt="3">
        <dgm:presLayoutVars>
          <dgm:bulletEnabled val="1"/>
        </dgm:presLayoutVars>
      </dgm:prSet>
      <dgm:spPr/>
    </dgm:pt>
  </dgm:ptLst>
  <dgm:cxnLst>
    <dgm:cxn modelId="{F0D5DC06-54BB-0C41-8DCB-7854D4AFAC8C}" srcId="{AD5095DF-7993-9B4F-98A7-7986EBCC4150}" destId="{54847813-8C68-4F44-BC5B-56A88BF12D1B}" srcOrd="2" destOrd="0" parTransId="{53F4F4CA-CE6C-D34A-8203-1D92C00C0DF6}" sibTransId="{3C322113-6409-E941-A697-CDFA74C7FFDE}"/>
    <dgm:cxn modelId="{985BE616-1EFA-2948-87A9-26286E8409C1}" type="presOf" srcId="{02C92517-D3EB-DD46-99C3-96CC9A3ED62F}" destId="{B56896C6-B019-134D-9A46-D63BD1C21044}" srcOrd="0" destOrd="0" presId="urn:microsoft.com/office/officeart/2005/8/layout/vList3"/>
    <dgm:cxn modelId="{238F251E-43F9-5949-B280-488E5667A66B}" type="presOf" srcId="{AD5095DF-7993-9B4F-98A7-7986EBCC4150}" destId="{F448E37C-77D8-7346-BA34-60F88A33C9F8}" srcOrd="0" destOrd="0" presId="urn:microsoft.com/office/officeart/2005/8/layout/vList3"/>
    <dgm:cxn modelId="{377E60AF-11FA-3D40-A94B-65CA28CB6E44}" type="presOf" srcId="{245F68FF-2A64-9044-87AD-D53438FEF6F7}" destId="{1A2D159F-E5BA-1E44-AAC3-9E61E4FB5A4B}" srcOrd="0" destOrd="0" presId="urn:microsoft.com/office/officeart/2005/8/layout/vList3"/>
    <dgm:cxn modelId="{4E3C7FD6-840D-F449-82D3-F6641F90C6B5}" type="presOf" srcId="{54847813-8C68-4F44-BC5B-56A88BF12D1B}" destId="{EB8FC635-855C-5946-91E9-A50D525C6380}" srcOrd="0" destOrd="0" presId="urn:microsoft.com/office/officeart/2005/8/layout/vList3"/>
    <dgm:cxn modelId="{BD608BD8-7FFA-AD4D-ABDB-D5235691836F}" srcId="{AD5095DF-7993-9B4F-98A7-7986EBCC4150}" destId="{245F68FF-2A64-9044-87AD-D53438FEF6F7}" srcOrd="0" destOrd="0" parTransId="{3C3351A4-D5A1-A447-84A6-D1838C15F96F}" sibTransId="{C7377550-1685-A647-A00C-01438FE20D43}"/>
    <dgm:cxn modelId="{E38FB9E5-7E70-6643-B99E-6F4F47D28EB6}" srcId="{AD5095DF-7993-9B4F-98A7-7986EBCC4150}" destId="{02C92517-D3EB-DD46-99C3-96CC9A3ED62F}" srcOrd="1" destOrd="0" parTransId="{CDCB2FF3-D374-3241-B78D-B101031C2E48}" sibTransId="{321D888F-DAC0-2345-A797-233B69AF7EDC}"/>
    <dgm:cxn modelId="{25C44082-E722-7F43-BADE-917943F33B06}" type="presParOf" srcId="{F448E37C-77D8-7346-BA34-60F88A33C9F8}" destId="{07BC7AAA-42B7-AD4D-9788-88CC799660AE}" srcOrd="0" destOrd="0" presId="urn:microsoft.com/office/officeart/2005/8/layout/vList3"/>
    <dgm:cxn modelId="{233FB30B-BF3F-BF49-AB3C-610E92638160}" type="presParOf" srcId="{07BC7AAA-42B7-AD4D-9788-88CC799660AE}" destId="{BAAF4BBF-A831-9044-9EEB-E247D52BB1D6}" srcOrd="0" destOrd="0" presId="urn:microsoft.com/office/officeart/2005/8/layout/vList3"/>
    <dgm:cxn modelId="{CBACD158-273D-F24C-B94F-FA05B16FB336}" type="presParOf" srcId="{07BC7AAA-42B7-AD4D-9788-88CC799660AE}" destId="{1A2D159F-E5BA-1E44-AAC3-9E61E4FB5A4B}" srcOrd="1" destOrd="0" presId="urn:microsoft.com/office/officeart/2005/8/layout/vList3"/>
    <dgm:cxn modelId="{A010E378-EE60-4949-A1CD-D338AB88D9FA}" type="presParOf" srcId="{F448E37C-77D8-7346-BA34-60F88A33C9F8}" destId="{877FBF1D-92D8-0D47-B6FD-016FDF2850D3}" srcOrd="1" destOrd="0" presId="urn:microsoft.com/office/officeart/2005/8/layout/vList3"/>
    <dgm:cxn modelId="{C20F7374-6FFA-B84F-BB41-1A131FA3C174}" type="presParOf" srcId="{F448E37C-77D8-7346-BA34-60F88A33C9F8}" destId="{CB964DBE-E051-1D48-A5C5-D71FF9AA3659}" srcOrd="2" destOrd="0" presId="urn:microsoft.com/office/officeart/2005/8/layout/vList3"/>
    <dgm:cxn modelId="{55F50D39-388B-C142-8699-1CF28070F15A}" type="presParOf" srcId="{CB964DBE-E051-1D48-A5C5-D71FF9AA3659}" destId="{CFA19457-FFC1-6F49-9D35-63C205965288}" srcOrd="0" destOrd="0" presId="urn:microsoft.com/office/officeart/2005/8/layout/vList3"/>
    <dgm:cxn modelId="{01AED314-3F07-6947-8BDA-B4360CDC37EA}" type="presParOf" srcId="{CB964DBE-E051-1D48-A5C5-D71FF9AA3659}" destId="{B56896C6-B019-134D-9A46-D63BD1C21044}" srcOrd="1" destOrd="0" presId="urn:microsoft.com/office/officeart/2005/8/layout/vList3"/>
    <dgm:cxn modelId="{26C46615-38AE-D545-9E69-59D6B6491095}" type="presParOf" srcId="{F448E37C-77D8-7346-BA34-60F88A33C9F8}" destId="{89485B39-A40D-A449-90CF-1AACDB92ECC9}" srcOrd="3" destOrd="0" presId="urn:microsoft.com/office/officeart/2005/8/layout/vList3"/>
    <dgm:cxn modelId="{3D54DEA9-5A8B-B54B-A3E0-FEFF87DFF9FD}" type="presParOf" srcId="{F448E37C-77D8-7346-BA34-60F88A33C9F8}" destId="{997FDBF3-404C-5E41-8AB3-EFA3191075C9}" srcOrd="4" destOrd="0" presId="urn:microsoft.com/office/officeart/2005/8/layout/vList3"/>
    <dgm:cxn modelId="{8A644F4A-F2D9-BA42-8743-FCCA61E16BD9}" type="presParOf" srcId="{997FDBF3-404C-5E41-8AB3-EFA3191075C9}" destId="{43E8E4DD-7260-D64C-BC8D-76E121708139}" srcOrd="0" destOrd="0" presId="urn:microsoft.com/office/officeart/2005/8/layout/vList3"/>
    <dgm:cxn modelId="{B8B9B626-C793-AD49-B71D-F3E8179F350B}" type="presParOf" srcId="{997FDBF3-404C-5E41-8AB3-EFA3191075C9}" destId="{EB8FC635-855C-5946-91E9-A50D525C638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159F-E5BA-1E44-AAC3-9E61E4FB5A4B}">
      <dsp:nvSpPr>
        <dsp:cNvPr id="0" name=""/>
        <dsp:cNvSpPr/>
      </dsp:nvSpPr>
      <dsp:spPr>
        <a:xfrm rot="10800000">
          <a:off x="2328611" y="39"/>
          <a:ext cx="7290577" cy="19690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8298"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noProof="0" dirty="0">
              <a:solidFill>
                <a:srgbClr val="343333"/>
              </a:solidFill>
              <a:latin typeface="Arial" panose="020B0604020202020204" pitchFamily="34" charset="0"/>
              <a:cs typeface="Arial" panose="020B0604020202020204" pitchFamily="34" charset="0"/>
            </a:rPr>
            <a:t>Pola-R-CHP significantly </a:t>
          </a:r>
          <a:r>
            <a:rPr lang="en-GB" sz="2600" b="1" kern="1200" noProof="0" dirty="0">
              <a:solidFill>
                <a:srgbClr val="343333"/>
              </a:solidFill>
              <a:latin typeface="Arial" panose="020B0604020202020204" pitchFamily="34" charset="0"/>
              <a:cs typeface="Arial" panose="020B0604020202020204" pitchFamily="34" charset="0"/>
            </a:rPr>
            <a:t>prolongs PFS </a:t>
          </a:r>
          <a:r>
            <a:rPr lang="en-GB" sz="2600" kern="1200" noProof="0" dirty="0">
              <a:solidFill>
                <a:srgbClr val="343333"/>
              </a:solidFill>
              <a:latin typeface="Arial" panose="020B0604020202020204" pitchFamily="34" charset="0"/>
              <a:cs typeface="Arial" panose="020B0604020202020204" pitchFamily="34" charset="0"/>
            </a:rPr>
            <a:t>vs R-CHOP in intermediate-and high-risk previously untreated DLBCL, with a </a:t>
          </a:r>
          <a:r>
            <a:rPr lang="en-GB" sz="2600" b="1" kern="1200" noProof="0" dirty="0">
              <a:solidFill>
                <a:srgbClr val="343333"/>
              </a:solidFill>
              <a:latin typeface="Arial" panose="020B0604020202020204" pitchFamily="34" charset="0"/>
              <a:cs typeface="Arial" panose="020B0604020202020204" pitchFamily="34" charset="0"/>
            </a:rPr>
            <a:t>comparable safety profile</a:t>
          </a:r>
        </a:p>
      </dsp:txBody>
      <dsp:txXfrm rot="10800000">
        <a:off x="2820874" y="39"/>
        <a:ext cx="6798314" cy="1969053"/>
      </dsp:txXfrm>
    </dsp:sp>
    <dsp:sp modelId="{BAAF4BBF-A831-9044-9EEB-E247D52BB1D6}">
      <dsp:nvSpPr>
        <dsp:cNvPr id="0" name=""/>
        <dsp:cNvSpPr/>
      </dsp:nvSpPr>
      <dsp:spPr>
        <a:xfrm>
          <a:off x="1344085" y="39"/>
          <a:ext cx="1969053" cy="196905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896C6-B019-134D-9A46-D63BD1C21044}">
      <dsp:nvSpPr>
        <dsp:cNvPr id="0" name=""/>
        <dsp:cNvSpPr/>
      </dsp:nvSpPr>
      <dsp:spPr>
        <a:xfrm rot="10800000">
          <a:off x="2328611" y="2556870"/>
          <a:ext cx="7290577" cy="19690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8298"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noProof="0" dirty="0">
              <a:solidFill>
                <a:srgbClr val="343333"/>
              </a:solidFill>
              <a:latin typeface="Arial" panose="020B0604020202020204" pitchFamily="34" charset="0"/>
              <a:cs typeface="Arial" panose="020B0604020202020204" pitchFamily="34" charset="0"/>
            </a:rPr>
            <a:t>These results </a:t>
          </a:r>
          <a:r>
            <a:rPr lang="en-GB" sz="2600" b="1" kern="1200" noProof="0" dirty="0">
              <a:solidFill>
                <a:srgbClr val="343333"/>
              </a:solidFill>
              <a:latin typeface="Arial" panose="020B0604020202020204" pitchFamily="34" charset="0"/>
              <a:cs typeface="Arial" panose="020B0604020202020204" pitchFamily="34" charset="0"/>
            </a:rPr>
            <a:t>support Pola-R-CHP as initial treatment of DLBCL IPI 2+</a:t>
          </a:r>
        </a:p>
      </dsp:txBody>
      <dsp:txXfrm rot="10800000">
        <a:off x="2820874" y="2556870"/>
        <a:ext cx="6798314" cy="1969053"/>
      </dsp:txXfrm>
    </dsp:sp>
    <dsp:sp modelId="{CFA19457-FFC1-6F49-9D35-63C205965288}">
      <dsp:nvSpPr>
        <dsp:cNvPr id="0" name=""/>
        <dsp:cNvSpPr/>
      </dsp:nvSpPr>
      <dsp:spPr>
        <a:xfrm>
          <a:off x="1344085" y="2556870"/>
          <a:ext cx="1969053" cy="1969053"/>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F7C2E-6734-0143-A6FB-450534A93509}">
      <dsp:nvSpPr>
        <dsp:cNvPr id="0" name=""/>
        <dsp:cNvSpPr/>
      </dsp:nvSpPr>
      <dsp:spPr>
        <a:xfrm>
          <a:off x="0" y="0"/>
          <a:ext cx="10963275" cy="115824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Three phase 3 trials </a:t>
          </a:r>
          <a:endParaRPr lang="nl-NL" sz="4400" kern="1200" baseline="30000" dirty="0"/>
        </a:p>
      </dsp:txBody>
      <dsp:txXfrm>
        <a:off x="0" y="0"/>
        <a:ext cx="10963275" cy="1158240"/>
      </dsp:txXfrm>
    </dsp:sp>
    <dsp:sp modelId="{FFCD72F9-B576-604D-805C-BBE15FC5E5B8}">
      <dsp:nvSpPr>
        <dsp:cNvPr id="0" name=""/>
        <dsp:cNvSpPr/>
      </dsp:nvSpPr>
      <dsp:spPr>
        <a:xfrm>
          <a:off x="5353" y="1158240"/>
          <a:ext cx="3650856" cy="243230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dirty="0"/>
            <a:t>TRANSFORM</a:t>
          </a:r>
          <a:r>
            <a:rPr lang="nl-NL" sz="2700" kern="1200" baseline="30000" dirty="0"/>
            <a:t>1</a:t>
          </a:r>
        </a:p>
        <a:p>
          <a:pPr marL="228600" lvl="1" indent="-228600" algn="l" defTabSz="933450">
            <a:lnSpc>
              <a:spcPct val="90000"/>
            </a:lnSpc>
            <a:spcBef>
              <a:spcPct val="0"/>
            </a:spcBef>
            <a:spcAft>
              <a:spcPct val="15000"/>
            </a:spcAft>
            <a:buChar char="•"/>
          </a:pPr>
          <a:r>
            <a:rPr lang="en-GB" sz="2100" kern="1200" noProof="0" dirty="0" err="1"/>
            <a:t>Liso-cel</a:t>
          </a:r>
          <a:r>
            <a:rPr lang="en-GB" sz="2100" kern="1200" noProof="0" dirty="0"/>
            <a:t> vs SOC with salvage CT followed by ASCT as 2L treatment in R/R LBCL</a:t>
          </a:r>
        </a:p>
        <a:p>
          <a:pPr marL="228600" lvl="1" indent="-228600" algn="l" defTabSz="933450">
            <a:lnSpc>
              <a:spcPct val="90000"/>
            </a:lnSpc>
            <a:spcBef>
              <a:spcPct val="0"/>
            </a:spcBef>
            <a:spcAft>
              <a:spcPct val="15000"/>
            </a:spcAft>
            <a:buChar char="•"/>
          </a:pPr>
          <a:r>
            <a:rPr lang="en-GB" sz="2100" i="1" kern="1200" noProof="0" dirty="0"/>
            <a:t>Positive trial</a:t>
          </a:r>
        </a:p>
      </dsp:txBody>
      <dsp:txXfrm>
        <a:off x="5353" y="1158240"/>
        <a:ext cx="3650856" cy="2432304"/>
      </dsp:txXfrm>
    </dsp:sp>
    <dsp:sp modelId="{FDBE2E20-2137-DA40-963B-A4C2FCB5B312}">
      <dsp:nvSpPr>
        <dsp:cNvPr id="0" name=""/>
        <dsp:cNvSpPr/>
      </dsp:nvSpPr>
      <dsp:spPr>
        <a:xfrm>
          <a:off x="3656209" y="1158240"/>
          <a:ext cx="3650856" cy="243230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noProof="0" dirty="0"/>
            <a:t>ZUMA-7</a:t>
          </a:r>
          <a:r>
            <a:rPr lang="en-GB" sz="2700" kern="1200" baseline="30000" noProof="0" dirty="0"/>
            <a:t>2</a:t>
          </a:r>
        </a:p>
        <a:p>
          <a:pPr marL="228600" lvl="1" indent="-228600" algn="l" defTabSz="933450">
            <a:lnSpc>
              <a:spcPct val="90000"/>
            </a:lnSpc>
            <a:spcBef>
              <a:spcPct val="0"/>
            </a:spcBef>
            <a:spcAft>
              <a:spcPct val="15000"/>
            </a:spcAft>
            <a:buChar char="•"/>
          </a:pPr>
          <a:r>
            <a:rPr lang="en-GB" sz="2100" kern="1200" baseline="0" noProof="0" dirty="0" err="1"/>
            <a:t>Axi-cel</a:t>
          </a:r>
          <a:r>
            <a:rPr lang="en-GB" sz="2100" kern="1200" baseline="0" noProof="0" dirty="0"/>
            <a:t> vs SOC in R/R LBCL</a:t>
          </a:r>
          <a:br>
            <a:rPr lang="en-GB" sz="2100" kern="1200" baseline="0" noProof="0" dirty="0"/>
          </a:br>
          <a:br>
            <a:rPr lang="en-GB" sz="2100" kern="1200" baseline="0" noProof="0" dirty="0"/>
          </a:br>
          <a:endParaRPr lang="en-GB" sz="2100" kern="1200" baseline="0" noProof="0" dirty="0"/>
        </a:p>
        <a:p>
          <a:pPr marL="228600" lvl="1" indent="-228600" algn="l" defTabSz="933450">
            <a:lnSpc>
              <a:spcPct val="90000"/>
            </a:lnSpc>
            <a:spcBef>
              <a:spcPct val="0"/>
            </a:spcBef>
            <a:spcAft>
              <a:spcPct val="15000"/>
            </a:spcAft>
            <a:buChar char="•"/>
          </a:pPr>
          <a:r>
            <a:rPr lang="en-GB" sz="2100" i="1" kern="1200" noProof="0" dirty="0"/>
            <a:t>Positive trial</a:t>
          </a:r>
          <a:endParaRPr lang="en-GB" sz="2100" kern="1200" baseline="0" noProof="0" dirty="0"/>
        </a:p>
        <a:p>
          <a:pPr marL="228600" lvl="1" indent="-228600" algn="l" defTabSz="933450">
            <a:lnSpc>
              <a:spcPct val="90000"/>
            </a:lnSpc>
            <a:spcBef>
              <a:spcPct val="0"/>
            </a:spcBef>
            <a:spcAft>
              <a:spcPct val="15000"/>
            </a:spcAft>
            <a:buChar char="•"/>
          </a:pPr>
          <a:endParaRPr lang="en-GB" sz="2100" kern="1200" baseline="0" noProof="0" dirty="0"/>
        </a:p>
      </dsp:txBody>
      <dsp:txXfrm>
        <a:off x="3656209" y="1158240"/>
        <a:ext cx="3650856" cy="2432304"/>
      </dsp:txXfrm>
    </dsp:sp>
    <dsp:sp modelId="{0ACAD4EA-FAE7-C648-9C15-1EE75BDE5194}">
      <dsp:nvSpPr>
        <dsp:cNvPr id="0" name=""/>
        <dsp:cNvSpPr/>
      </dsp:nvSpPr>
      <dsp:spPr>
        <a:xfrm>
          <a:off x="7307065" y="1158240"/>
          <a:ext cx="3650856" cy="243230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nl-NL" sz="2700" kern="1200" dirty="0"/>
            <a:t>BELINDA</a:t>
          </a:r>
          <a:r>
            <a:rPr lang="nl-NL" sz="2700" kern="1200" baseline="30000" dirty="0"/>
            <a:t>3</a:t>
          </a:r>
        </a:p>
        <a:p>
          <a:pPr marL="228600" lvl="1" indent="-228600" algn="l" defTabSz="933450">
            <a:lnSpc>
              <a:spcPct val="90000"/>
            </a:lnSpc>
            <a:spcBef>
              <a:spcPct val="0"/>
            </a:spcBef>
            <a:spcAft>
              <a:spcPct val="15000"/>
            </a:spcAft>
            <a:buChar char="•"/>
          </a:pPr>
          <a:r>
            <a:rPr lang="en-GB" sz="2100" kern="1200" noProof="0" dirty="0"/>
            <a:t>Tisa-</a:t>
          </a:r>
          <a:r>
            <a:rPr lang="en-GB" sz="2100" kern="1200" noProof="0" dirty="0" err="1"/>
            <a:t>cel</a:t>
          </a:r>
          <a:r>
            <a:rPr lang="en-GB" sz="2100" kern="1200" noProof="0" dirty="0"/>
            <a:t> vs SOC in primary refractory or relapsed aggressive B-cell NHL</a:t>
          </a:r>
        </a:p>
        <a:p>
          <a:pPr marL="228600" lvl="1" indent="-228600" algn="l" defTabSz="933450">
            <a:lnSpc>
              <a:spcPct val="90000"/>
            </a:lnSpc>
            <a:spcBef>
              <a:spcPct val="0"/>
            </a:spcBef>
            <a:spcAft>
              <a:spcPct val="15000"/>
            </a:spcAft>
            <a:buChar char="•"/>
          </a:pPr>
          <a:r>
            <a:rPr lang="en-GB" sz="2100" i="1" kern="1200" noProof="0" dirty="0"/>
            <a:t>Negative trial: </a:t>
          </a:r>
          <a:r>
            <a:rPr lang="en-GB" sz="2100" i="1" kern="1200" noProof="0" dirty="0" err="1"/>
            <a:t>tisa-cel</a:t>
          </a:r>
          <a:r>
            <a:rPr lang="en-GB" sz="2100" i="1" kern="1200" noProof="0" dirty="0"/>
            <a:t> did not show </a:t>
          </a:r>
          <a:r>
            <a:rPr lang="nl-NL" sz="2100" i="1" kern="1200" noProof="0" dirty="0"/>
            <a:t>a </a:t>
          </a:r>
          <a:r>
            <a:rPr lang="nl-NL" sz="2100" i="1" kern="1200" noProof="0" dirty="0" err="1"/>
            <a:t>higher</a:t>
          </a:r>
          <a:r>
            <a:rPr lang="nl-NL" sz="2100" i="1" kern="1200" noProof="0" dirty="0"/>
            <a:t> EFS </a:t>
          </a:r>
          <a:r>
            <a:rPr lang="nl-NL" sz="2100" i="1" kern="1200" noProof="0" dirty="0" err="1"/>
            <a:t>vs</a:t>
          </a:r>
          <a:r>
            <a:rPr lang="nl-NL" sz="2100" i="1" kern="1200" noProof="0" dirty="0"/>
            <a:t> SOC</a:t>
          </a:r>
          <a:endParaRPr lang="en-GB" sz="2100" i="1" kern="1200" noProof="0" dirty="0"/>
        </a:p>
      </dsp:txBody>
      <dsp:txXfrm>
        <a:off x="7307065" y="1158240"/>
        <a:ext cx="3650856" cy="2432304"/>
      </dsp:txXfrm>
    </dsp:sp>
    <dsp:sp modelId="{6141A4B5-DDCF-F647-91EE-A75EB13FCA5B}">
      <dsp:nvSpPr>
        <dsp:cNvPr id="0" name=""/>
        <dsp:cNvSpPr/>
      </dsp:nvSpPr>
      <dsp:spPr>
        <a:xfrm>
          <a:off x="0" y="3590544"/>
          <a:ext cx="10963275" cy="27025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66201-05BF-4742-8DE1-11CA88E5BBB8}">
      <dsp:nvSpPr>
        <dsp:cNvPr id="0" name=""/>
        <dsp:cNvSpPr/>
      </dsp:nvSpPr>
      <dsp:spPr>
        <a:xfrm>
          <a:off x="0" y="41273"/>
          <a:ext cx="10963200" cy="182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0" i="0" kern="1200" dirty="0" err="1">
              <a:latin typeface="Arial" panose="020B0604020202020204" pitchFamily="34" charset="0"/>
              <a:cs typeface="Arial" panose="020B0604020202020204" pitchFamily="34" charset="0"/>
            </a:rPr>
            <a:t>Liso-cel</a:t>
          </a:r>
          <a:r>
            <a:rPr lang="en-GB" sz="3500" b="0" i="0" kern="1200" dirty="0">
              <a:latin typeface="Arial" panose="020B0604020202020204" pitchFamily="34" charset="0"/>
              <a:cs typeface="Arial" panose="020B0604020202020204" pitchFamily="34" charset="0"/>
            </a:rPr>
            <a:t> improved outcomes versus salvage CT followed by HDCT and ASCT and exhibited a favourable safety profile</a:t>
          </a:r>
          <a:endParaRPr lang="nl-NL" sz="3500" kern="1200" dirty="0">
            <a:latin typeface="Arial" panose="020B0604020202020204" pitchFamily="34" charset="0"/>
            <a:cs typeface="Arial" panose="020B0604020202020204" pitchFamily="34" charset="0"/>
          </a:endParaRPr>
        </a:p>
      </dsp:txBody>
      <dsp:txXfrm>
        <a:off x="89099" y="130372"/>
        <a:ext cx="10785002" cy="1647002"/>
      </dsp:txXfrm>
    </dsp:sp>
    <dsp:sp modelId="{45142989-744C-7241-AE39-5DC7AF79C04B}">
      <dsp:nvSpPr>
        <dsp:cNvPr id="0" name=""/>
        <dsp:cNvSpPr/>
      </dsp:nvSpPr>
      <dsp:spPr>
        <a:xfrm>
          <a:off x="0" y="2035915"/>
          <a:ext cx="10963200" cy="182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0" i="0" kern="1200" dirty="0">
              <a:latin typeface="Arial" panose="020B0604020202020204" pitchFamily="34" charset="0"/>
              <a:cs typeface="Arial" panose="020B0604020202020204" pitchFamily="34" charset="0"/>
            </a:rPr>
            <a:t>TRANSFORM data support </a:t>
          </a:r>
          <a:r>
            <a:rPr lang="en-GB" sz="3500" b="0" i="0" kern="1200" dirty="0" err="1">
              <a:latin typeface="Arial" panose="020B0604020202020204" pitchFamily="34" charset="0"/>
              <a:cs typeface="Arial" panose="020B0604020202020204" pitchFamily="34" charset="0"/>
            </a:rPr>
            <a:t>liso-cel</a:t>
          </a:r>
          <a:r>
            <a:rPr lang="en-GB" sz="3500" b="0" i="0" kern="1200" dirty="0">
              <a:latin typeface="Arial" panose="020B0604020202020204" pitchFamily="34" charset="0"/>
              <a:cs typeface="Arial" panose="020B0604020202020204" pitchFamily="34" charset="0"/>
            </a:rPr>
            <a:t> as a potential new 2L standard of care in early relapsing or refractory LBCL</a:t>
          </a:r>
          <a:endParaRPr lang="nl-NL" sz="3500" kern="1200" dirty="0">
            <a:latin typeface="Arial" panose="020B0604020202020204" pitchFamily="34" charset="0"/>
            <a:cs typeface="Arial" panose="020B0604020202020204" pitchFamily="34" charset="0"/>
          </a:endParaRPr>
        </a:p>
      </dsp:txBody>
      <dsp:txXfrm>
        <a:off x="89099" y="2125014"/>
        <a:ext cx="10785002" cy="1647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66201-05BF-4742-8DE1-11CA88E5BBB8}">
      <dsp:nvSpPr>
        <dsp:cNvPr id="0" name=""/>
        <dsp:cNvSpPr/>
      </dsp:nvSpPr>
      <dsp:spPr>
        <a:xfrm>
          <a:off x="0" y="362380"/>
          <a:ext cx="10963200"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noProof="0" dirty="0">
              <a:latin typeface="Arial" panose="020B0604020202020204" pitchFamily="34" charset="0"/>
              <a:cs typeface="Arial" panose="020B0604020202020204" pitchFamily="34" charset="0"/>
            </a:rPr>
            <a:t>ZUMA-7 represents a paradigm shift</a:t>
          </a:r>
          <a:endParaRPr lang="nl-NL" sz="3500" kern="1200" dirty="0">
            <a:latin typeface="Arial" panose="020B0604020202020204" pitchFamily="34" charset="0"/>
            <a:cs typeface="Arial" panose="020B0604020202020204" pitchFamily="34" charset="0"/>
          </a:endParaRPr>
        </a:p>
      </dsp:txBody>
      <dsp:txXfrm>
        <a:off x="64968" y="427348"/>
        <a:ext cx="10833264" cy="1200939"/>
      </dsp:txXfrm>
    </dsp:sp>
    <dsp:sp modelId="{64585729-33DF-3A4C-8711-D038A10B1E0D}">
      <dsp:nvSpPr>
        <dsp:cNvPr id="0" name=""/>
        <dsp:cNvSpPr/>
      </dsp:nvSpPr>
      <dsp:spPr>
        <a:xfrm>
          <a:off x="0" y="1880455"/>
          <a:ext cx="10963200"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latin typeface="Arial" panose="020B0604020202020204" pitchFamily="34" charset="0"/>
              <a:cs typeface="Arial" panose="020B0604020202020204" pitchFamily="34" charset="0"/>
            </a:rPr>
            <a:t>A</a:t>
          </a:r>
          <a:r>
            <a:rPr lang="en-GB" sz="3500" kern="1200" noProof="0" dirty="0">
              <a:latin typeface="Arial" panose="020B0604020202020204" pitchFamily="34" charset="0"/>
              <a:cs typeface="Arial" panose="020B0604020202020204" pitchFamily="34" charset="0"/>
            </a:rPr>
            <a:t>xi-</a:t>
          </a:r>
          <a:r>
            <a:rPr lang="en-GB" sz="3500" kern="1200" noProof="0" dirty="0" err="1">
              <a:latin typeface="Arial" panose="020B0604020202020204" pitchFamily="34" charset="0"/>
              <a:cs typeface="Arial" panose="020B0604020202020204" pitchFamily="34" charset="0"/>
            </a:rPr>
            <a:t>cel</a:t>
          </a:r>
          <a:r>
            <a:rPr lang="en-GB" sz="3500" kern="1200" noProof="0" dirty="0">
              <a:latin typeface="Arial" panose="020B0604020202020204" pitchFamily="34" charset="0"/>
              <a:cs typeface="Arial" panose="020B0604020202020204" pitchFamily="34" charset="0"/>
            </a:rPr>
            <a:t> should be the new standard in 2L treatment of early relapsing or refractory LBCL</a:t>
          </a:r>
        </a:p>
      </dsp:txBody>
      <dsp:txXfrm>
        <a:off x="64968" y="1945423"/>
        <a:ext cx="10833264" cy="1200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896C6-B019-134D-9A46-D63BD1C21044}">
      <dsp:nvSpPr>
        <dsp:cNvPr id="0" name=""/>
        <dsp:cNvSpPr/>
      </dsp:nvSpPr>
      <dsp:spPr>
        <a:xfrm rot="10800000">
          <a:off x="2328611" y="39"/>
          <a:ext cx="7290577" cy="19690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8298"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b="1" kern="1200" noProof="0" dirty="0">
              <a:solidFill>
                <a:srgbClr val="343333"/>
              </a:solidFill>
              <a:latin typeface="Arial" panose="020B0604020202020204" pitchFamily="34" charset="0"/>
              <a:cs typeface="Arial" panose="020B0604020202020204" pitchFamily="34" charset="0"/>
            </a:rPr>
            <a:t>CAR-T therapy will become a standard of care</a:t>
          </a:r>
          <a:r>
            <a:rPr lang="en-GB" sz="2600" kern="1200" noProof="0" dirty="0">
              <a:solidFill>
                <a:srgbClr val="343333"/>
              </a:solidFill>
              <a:latin typeface="Arial" panose="020B0604020202020204" pitchFamily="34" charset="0"/>
              <a:cs typeface="Arial" panose="020B0604020202020204" pitchFamily="34" charset="0"/>
            </a:rPr>
            <a:t> in the treatment of high-risk, early relapsing or refractory LBCL</a:t>
          </a:r>
          <a:endParaRPr lang="en-GB" sz="2600" b="1" kern="1200" noProof="0" dirty="0">
            <a:solidFill>
              <a:srgbClr val="343333"/>
            </a:solidFill>
            <a:latin typeface="Arial" panose="020B0604020202020204" pitchFamily="34" charset="0"/>
            <a:cs typeface="Arial" panose="020B0604020202020204" pitchFamily="34" charset="0"/>
          </a:endParaRPr>
        </a:p>
      </dsp:txBody>
      <dsp:txXfrm rot="10800000">
        <a:off x="2820874" y="39"/>
        <a:ext cx="6798314" cy="1969053"/>
      </dsp:txXfrm>
    </dsp:sp>
    <dsp:sp modelId="{CFA19457-FFC1-6F49-9D35-63C205965288}">
      <dsp:nvSpPr>
        <dsp:cNvPr id="0" name=""/>
        <dsp:cNvSpPr/>
      </dsp:nvSpPr>
      <dsp:spPr>
        <a:xfrm>
          <a:off x="1344085" y="39"/>
          <a:ext cx="1969053" cy="196905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C2717-D6BC-3145-902C-722FCFBE1FFE}">
      <dsp:nvSpPr>
        <dsp:cNvPr id="0" name=""/>
        <dsp:cNvSpPr/>
      </dsp:nvSpPr>
      <dsp:spPr>
        <a:xfrm rot="10800000">
          <a:off x="2328611" y="2556870"/>
          <a:ext cx="7290577" cy="19690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8298"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noProof="0" dirty="0">
              <a:solidFill>
                <a:srgbClr val="343333"/>
              </a:solidFill>
              <a:latin typeface="Arial" panose="020B0604020202020204" pitchFamily="34" charset="0"/>
              <a:ea typeface="+mn-ea"/>
              <a:cs typeface="Arial" panose="020B0604020202020204" pitchFamily="34" charset="0"/>
            </a:rPr>
            <a:t>Trial design, as well as differences in costimulatory domains between the different cellular products, may have impacted the negative outcome of the BELINDA trial</a:t>
          </a:r>
        </a:p>
      </dsp:txBody>
      <dsp:txXfrm rot="10800000">
        <a:off x="2820874" y="2556870"/>
        <a:ext cx="6798314" cy="1969053"/>
      </dsp:txXfrm>
    </dsp:sp>
    <dsp:sp modelId="{E030120E-460F-5648-9BC6-918AF6A8F4A9}">
      <dsp:nvSpPr>
        <dsp:cNvPr id="0" name=""/>
        <dsp:cNvSpPr/>
      </dsp:nvSpPr>
      <dsp:spPr>
        <a:xfrm>
          <a:off x="1344085" y="2556870"/>
          <a:ext cx="1969053" cy="1969053"/>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159F-E5BA-1E44-AAC3-9E61E4FB5A4B}">
      <dsp:nvSpPr>
        <dsp:cNvPr id="0" name=""/>
        <dsp:cNvSpPr/>
      </dsp:nvSpPr>
      <dsp:spPr>
        <a:xfrm rot="10800000">
          <a:off x="2150625" y="2060"/>
          <a:ext cx="7290577" cy="1257109"/>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50"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solidFill>
                <a:srgbClr val="343333"/>
              </a:solidFill>
              <a:latin typeface="Arial" panose="020B0604020202020204" pitchFamily="34" charset="0"/>
              <a:cs typeface="Arial" panose="020B0604020202020204" pitchFamily="34" charset="0"/>
            </a:rPr>
            <a:t>Fixed-duration mosunetuzumab monotherapy resulted in </a:t>
          </a:r>
          <a:r>
            <a:rPr lang="en-GB" sz="2400" b="1" kern="1200" noProof="0" dirty="0">
              <a:solidFill>
                <a:srgbClr val="343333"/>
              </a:solidFill>
              <a:latin typeface="Arial" panose="020B0604020202020204" pitchFamily="34" charset="0"/>
              <a:cs typeface="Arial" panose="020B0604020202020204" pitchFamily="34" charset="0"/>
            </a:rPr>
            <a:t>deep and durable responses in heavily pre-treated/high-risk R/</a:t>
          </a:r>
          <a:r>
            <a:rPr lang="en-GB" sz="2400" b="1" kern="1200" noProof="0">
              <a:solidFill>
                <a:srgbClr val="343333"/>
              </a:solidFill>
              <a:latin typeface="Arial" panose="020B0604020202020204" pitchFamily="34" charset="0"/>
              <a:cs typeface="Arial" panose="020B0604020202020204" pitchFamily="34" charset="0"/>
            </a:rPr>
            <a:t>R FL</a:t>
          </a:r>
          <a:endParaRPr lang="en-GB" sz="2400" kern="1200" noProof="0" dirty="0">
            <a:solidFill>
              <a:srgbClr val="343333"/>
            </a:solidFill>
            <a:latin typeface="Arial" panose="020B0604020202020204" pitchFamily="34" charset="0"/>
            <a:cs typeface="Arial" panose="020B0604020202020204" pitchFamily="34" charset="0"/>
          </a:endParaRPr>
        </a:p>
      </dsp:txBody>
      <dsp:txXfrm rot="10800000">
        <a:off x="2464902" y="2060"/>
        <a:ext cx="6976300" cy="1257109"/>
      </dsp:txXfrm>
    </dsp:sp>
    <dsp:sp modelId="{BAAF4BBF-A831-9044-9EEB-E247D52BB1D6}">
      <dsp:nvSpPr>
        <dsp:cNvPr id="0" name=""/>
        <dsp:cNvSpPr/>
      </dsp:nvSpPr>
      <dsp:spPr>
        <a:xfrm>
          <a:off x="1522071" y="2060"/>
          <a:ext cx="1257109" cy="125710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896C6-B019-134D-9A46-D63BD1C21044}">
      <dsp:nvSpPr>
        <dsp:cNvPr id="0" name=""/>
        <dsp:cNvSpPr/>
      </dsp:nvSpPr>
      <dsp:spPr>
        <a:xfrm rot="10800000">
          <a:off x="2150625" y="1634426"/>
          <a:ext cx="7290577" cy="1257109"/>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50" tIns="91440" rIns="170688" bIns="91440" numCol="1" spcCol="1270" anchor="ctr" anchorCtr="0">
          <a:noAutofit/>
        </a:bodyPr>
        <a:lstStyle/>
        <a:p>
          <a:pPr marL="0" lvl="0" indent="0" algn="ctr" defTabSz="1066800">
            <a:lnSpc>
              <a:spcPct val="100000"/>
            </a:lnSpc>
            <a:spcBef>
              <a:spcPct val="0"/>
            </a:spcBef>
            <a:spcAft>
              <a:spcPct val="35000"/>
            </a:spcAft>
            <a:buNone/>
          </a:pPr>
          <a:r>
            <a:rPr lang="en-GB" sz="2400" kern="1200" noProof="0" dirty="0">
              <a:solidFill>
                <a:srgbClr val="343333"/>
              </a:solidFill>
              <a:latin typeface="Arial" panose="020B0604020202020204" pitchFamily="34" charset="0"/>
              <a:cs typeface="Arial" panose="020B0604020202020204" pitchFamily="34" charset="0"/>
            </a:rPr>
            <a:t>Mosunetuzumab is the first T-cell-engaging </a:t>
          </a:r>
          <a:br>
            <a:rPr lang="en-GB" sz="2400" kern="1200" noProof="0" dirty="0">
              <a:solidFill>
                <a:srgbClr val="343333"/>
              </a:solidFill>
              <a:latin typeface="Arial" panose="020B0604020202020204" pitchFamily="34" charset="0"/>
              <a:cs typeface="Arial" panose="020B0604020202020204" pitchFamily="34" charset="0"/>
            </a:rPr>
          </a:br>
          <a:r>
            <a:rPr lang="en-GB" sz="2400" kern="1200" noProof="0" dirty="0">
              <a:solidFill>
                <a:srgbClr val="343333"/>
              </a:solidFill>
              <a:latin typeface="Arial" panose="020B0604020202020204" pitchFamily="34" charset="0"/>
              <a:cs typeface="Arial" panose="020B0604020202020204" pitchFamily="34" charset="0"/>
            </a:rPr>
            <a:t>bispecific antibody to demonstrate clinically meaningful phase 2 outcomes in R/R FL</a:t>
          </a:r>
          <a:endParaRPr lang="en-GB" sz="2400" b="1" kern="1200" noProof="0" dirty="0">
            <a:solidFill>
              <a:srgbClr val="343333"/>
            </a:solidFill>
            <a:latin typeface="Arial" panose="020B0604020202020204" pitchFamily="34" charset="0"/>
            <a:cs typeface="Arial" panose="020B0604020202020204" pitchFamily="34" charset="0"/>
          </a:endParaRPr>
        </a:p>
      </dsp:txBody>
      <dsp:txXfrm rot="10800000">
        <a:off x="2464902" y="1634426"/>
        <a:ext cx="6976300" cy="1257109"/>
      </dsp:txXfrm>
    </dsp:sp>
    <dsp:sp modelId="{CFA19457-FFC1-6F49-9D35-63C205965288}">
      <dsp:nvSpPr>
        <dsp:cNvPr id="0" name=""/>
        <dsp:cNvSpPr/>
      </dsp:nvSpPr>
      <dsp:spPr>
        <a:xfrm>
          <a:off x="1522071" y="1634426"/>
          <a:ext cx="1257109" cy="125710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FC635-855C-5946-91E9-A50D525C6380}">
      <dsp:nvSpPr>
        <dsp:cNvPr id="0" name=""/>
        <dsp:cNvSpPr/>
      </dsp:nvSpPr>
      <dsp:spPr>
        <a:xfrm rot="10800000">
          <a:off x="2150625" y="3266792"/>
          <a:ext cx="7290577" cy="1257109"/>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350" tIns="91440" rIns="170688" bIns="91440" numCol="1" spcCol="1270" anchor="ctr" anchorCtr="0">
          <a:noAutofit/>
        </a:bodyPr>
        <a:lstStyle/>
        <a:p>
          <a:pPr marL="0" lvl="0" indent="0" algn="ctr" defTabSz="1066800">
            <a:lnSpc>
              <a:spcPct val="100000"/>
            </a:lnSpc>
            <a:spcBef>
              <a:spcPct val="0"/>
            </a:spcBef>
            <a:spcAft>
              <a:spcPct val="35000"/>
            </a:spcAft>
            <a:buNone/>
          </a:pPr>
          <a:r>
            <a:rPr lang="en-GB" sz="2400" kern="1200" noProof="0" dirty="0">
              <a:solidFill>
                <a:srgbClr val="343333"/>
              </a:solidFill>
              <a:latin typeface="Arial" panose="020B0604020202020204" pitchFamily="34" charset="0"/>
              <a:cs typeface="Arial" panose="020B0604020202020204" pitchFamily="34" charset="0"/>
            </a:rPr>
            <a:t>Mosunetuzumab is a </a:t>
          </a:r>
          <a:r>
            <a:rPr lang="en-GB" sz="2400" b="1" kern="1200" noProof="0" dirty="0">
              <a:solidFill>
                <a:srgbClr val="343333"/>
              </a:solidFill>
              <a:latin typeface="Arial" panose="020B0604020202020204" pitchFamily="34" charset="0"/>
              <a:cs typeface="Arial" panose="020B0604020202020204" pitchFamily="34" charset="0"/>
            </a:rPr>
            <a:t>potentially promising </a:t>
          </a:r>
          <a:br>
            <a:rPr lang="en-GB" sz="2400" b="1" kern="1200" noProof="0" dirty="0">
              <a:solidFill>
                <a:srgbClr val="343333"/>
              </a:solidFill>
              <a:latin typeface="Arial" panose="020B0604020202020204" pitchFamily="34" charset="0"/>
              <a:cs typeface="Arial" panose="020B0604020202020204" pitchFamily="34" charset="0"/>
            </a:rPr>
          </a:br>
          <a:r>
            <a:rPr lang="en-GB" sz="2400" b="1" kern="1200" noProof="0" dirty="0">
              <a:solidFill>
                <a:srgbClr val="343333"/>
              </a:solidFill>
              <a:latin typeface="Arial" panose="020B0604020202020204" pitchFamily="34" charset="0"/>
              <a:cs typeface="Arial" panose="020B0604020202020204" pitchFamily="34" charset="0"/>
            </a:rPr>
            <a:t>off-the-shelf, outpatient therapy</a:t>
          </a:r>
        </a:p>
      </dsp:txBody>
      <dsp:txXfrm rot="10800000">
        <a:off x="2464902" y="3266792"/>
        <a:ext cx="6976300" cy="1257109"/>
      </dsp:txXfrm>
    </dsp:sp>
    <dsp:sp modelId="{43E8E4DD-7260-D64C-BC8D-76E121708139}">
      <dsp:nvSpPr>
        <dsp:cNvPr id="0" name=""/>
        <dsp:cNvSpPr/>
      </dsp:nvSpPr>
      <dsp:spPr>
        <a:xfrm>
          <a:off x="1522071" y="3266792"/>
          <a:ext cx="1257109" cy="1257109"/>
        </a:xfrm>
        <a:prstGeom prst="ellipse">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12/20/21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‹nr.›</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12/20/21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‹nr.›</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2370251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276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213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6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005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1528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15</a:t>
            </a:fld>
            <a:endParaRPr lang="fr-FR"/>
          </a:p>
        </p:txBody>
      </p:sp>
    </p:spTree>
    <p:extLst>
      <p:ext uri="{BB962C8B-B14F-4D97-AF65-F5344CB8AC3E}">
        <p14:creationId xmlns:p14="http://schemas.microsoft.com/office/powerpoint/2010/main" val="211660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774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3916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608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company/23765823" TargetMode="External"/><Relationship Id="rId13" Type="http://schemas.openxmlformats.org/officeDocument/2006/relationships/image" Target="../media/image8.png"/><Relationship Id="rId1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hyperlink" Target="mailto:antoine.lacombe@cor2ed.com" TargetMode="External"/><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image" Target="../media/image3.png"/><Relationship Id="rId16" Type="http://schemas.microsoft.com/office/2007/relationships/hdphoto" Target="../media/hdphoto1.wdp"/><Relationship Id="rId1" Type="http://schemas.openxmlformats.org/officeDocument/2006/relationships/slideMaster" Target="../slideMasters/slideMaster1.xml"/><Relationship Id="rId6" Type="http://schemas.openxmlformats.org/officeDocument/2006/relationships/hyperlink" Target="mailto:froukje.sosef@cor2ed.com" TargetMode="External"/><Relationship Id="rId11" Type="http://schemas.openxmlformats.org/officeDocument/2006/relationships/hyperlink" Target="https://vimeo.com/channels/lymphomaconnect" TargetMode="External"/><Relationship Id="rId5" Type="http://schemas.openxmlformats.org/officeDocument/2006/relationships/image" Target="../media/image6.svg"/><Relationship Id="rId15" Type="http://schemas.openxmlformats.org/officeDocument/2006/relationships/image" Target="../media/image10.png"/><Relationship Id="rId10" Type="http://schemas.openxmlformats.org/officeDocument/2006/relationships/hyperlink" Target="https://twitter.com/LYM_MM_CONNECT" TargetMode="External"/><Relationship Id="rId19"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ymphomamyelomaconnect.cor2ed.com/" TargetMode="External"/><Relationship Id="rId1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F2740-E195-1F43-88A8-9415214F0AA6}"/>
              </a:ext>
            </a:extLst>
          </p:cNvPr>
          <p:cNvPicPr>
            <a:picLocks noChangeAspect="1"/>
          </p:cNvPicPr>
          <p:nvPr userDrawn="1"/>
        </p:nvPicPr>
        <p:blipFill rotWithShape="1">
          <a:blip r:embed="rId2"/>
          <a:srcRect r="2126"/>
          <a:stretch/>
        </p:blipFill>
        <p:spPr>
          <a:xfrm>
            <a:off x="2834368" y="1848676"/>
            <a:ext cx="6523264" cy="3160649"/>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C7805EF8-9A6B-A545-9769-4799BC2CD61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spc="-2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‹nr.›</a:t>
            </a:fld>
            <a:endParaRPr lang="en-GB" dirty="0"/>
          </a:p>
        </p:txBody>
      </p:sp>
      <p:sp>
        <p:nvSpPr>
          <p:cNvPr id="9" name="Content Placeholder 5">
            <a:extLst>
              <a:ext uri="{FF2B5EF4-FFF2-40B4-BE49-F238E27FC236}">
                <a16:creationId xmlns:a16="http://schemas.microsoft.com/office/drawing/2014/main" id="{111F6492-A05A-7644-9F0B-20D9138E68D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spc="-2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‹nr.›</a:t>
            </a:fld>
            <a:endParaRPr lang="en-GB" dirty="0"/>
          </a:p>
        </p:txBody>
      </p:sp>
      <p:sp>
        <p:nvSpPr>
          <p:cNvPr id="13" name="Content Placeholder 5">
            <a:extLst>
              <a:ext uri="{FF2B5EF4-FFF2-40B4-BE49-F238E27FC236}">
                <a16:creationId xmlns:a16="http://schemas.microsoft.com/office/drawing/2014/main" id="{BE55B12F-A831-E44C-A880-165660CEB41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spc="-2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5B37B2B2-A9AC-914F-97CE-CE295E0D1797}"/>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3" name="Titre 1">
            <a:extLst>
              <a:ext uri="{FF2B5EF4-FFF2-40B4-BE49-F238E27FC236}">
                <a16:creationId xmlns:a16="http://schemas.microsoft.com/office/drawing/2014/main" id="{117D2599-08F4-FC4E-BCC2-5331A866D1D4}"/>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Antoine Lacombe </a:t>
            </a:r>
            <a:r>
              <a:rPr lang="en-GB" sz="1100" b="1" noProof="0" dirty="0">
                <a:solidFill>
                  <a:schemeClr val="accent1"/>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4" name="Titre 1">
            <a:extLst>
              <a:ext uri="{FF2B5EF4-FFF2-40B4-BE49-F238E27FC236}">
                <a16:creationId xmlns:a16="http://schemas.microsoft.com/office/drawing/2014/main" id="{C0684114-0633-7B40-B7D4-BD48603A562E}"/>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35" name="Titre 1">
            <a:extLst>
              <a:ext uri="{FF2B5EF4-FFF2-40B4-BE49-F238E27FC236}">
                <a16:creationId xmlns:a16="http://schemas.microsoft.com/office/drawing/2014/main" id="{41FE4121-BDD5-4448-838E-DC5F67597F91}"/>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LYMPHOMA &amp; MYELOMA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36" name="Titre 1">
            <a:extLst>
              <a:ext uri="{FF2B5EF4-FFF2-40B4-BE49-F238E27FC236}">
                <a16:creationId xmlns:a16="http://schemas.microsoft.com/office/drawing/2014/main" id="{A1BE9CBE-F341-CE49-AC83-6C362E8E7B12}"/>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Froukje</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Sosef</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100" b="1" noProof="0" dirty="0">
                <a:solidFill>
                  <a:schemeClr val="accent1"/>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7" name="Titre 1">
            <a:extLst>
              <a:ext uri="{FF2B5EF4-FFF2-40B4-BE49-F238E27FC236}">
                <a16:creationId xmlns:a16="http://schemas.microsoft.com/office/drawing/2014/main" id="{38487AC0-EF5F-E640-82B0-614613A4D2FF}"/>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38" name="Group 37">
            <a:extLst>
              <a:ext uri="{FF2B5EF4-FFF2-40B4-BE49-F238E27FC236}">
                <a16:creationId xmlns:a16="http://schemas.microsoft.com/office/drawing/2014/main" id="{5A7F6246-7783-264C-A8DF-3904629BF36E}"/>
              </a:ext>
            </a:extLst>
          </p:cNvPr>
          <p:cNvGrpSpPr/>
          <p:nvPr userDrawn="1"/>
        </p:nvGrpSpPr>
        <p:grpSpPr>
          <a:xfrm>
            <a:off x="418902" y="3063588"/>
            <a:ext cx="356400" cy="356400"/>
            <a:chOff x="761970" y="3386221"/>
            <a:chExt cx="356400" cy="356400"/>
          </a:xfrm>
        </p:grpSpPr>
        <p:sp>
          <p:nvSpPr>
            <p:cNvPr id="39" name="Oval 38">
              <a:extLst>
                <a:ext uri="{FF2B5EF4-FFF2-40B4-BE49-F238E27FC236}">
                  <a16:creationId xmlns:a16="http://schemas.microsoft.com/office/drawing/2014/main" id="{B382D02A-4E2F-1D46-8025-D62F3A315452}"/>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0" name="Graphic 39" descr="Speaker Phone">
              <a:extLst>
                <a:ext uri="{FF2B5EF4-FFF2-40B4-BE49-F238E27FC236}">
                  <a16:creationId xmlns:a16="http://schemas.microsoft.com/office/drawing/2014/main" id="{DD6BA2B4-29A6-C343-B438-FF63C5FFC5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1" name="Oval 40">
            <a:extLst>
              <a:ext uri="{FF2B5EF4-FFF2-40B4-BE49-F238E27FC236}">
                <a16:creationId xmlns:a16="http://schemas.microsoft.com/office/drawing/2014/main" id="{CB59A8B4-4EE4-2347-A7BA-B4C64BA268F4}"/>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2" name="Graphic 41" descr="Envelope">
            <a:extLst>
              <a:ext uri="{FF2B5EF4-FFF2-40B4-BE49-F238E27FC236}">
                <a16:creationId xmlns:a16="http://schemas.microsoft.com/office/drawing/2014/main" id="{59C1DE6E-0D16-AD4D-97FB-152E45562B4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43" name="Group 42">
            <a:extLst>
              <a:ext uri="{FF2B5EF4-FFF2-40B4-BE49-F238E27FC236}">
                <a16:creationId xmlns:a16="http://schemas.microsoft.com/office/drawing/2014/main" id="{76C9099A-3FC3-C14E-91E0-CE89CD479A2F}"/>
              </a:ext>
            </a:extLst>
          </p:cNvPr>
          <p:cNvGrpSpPr/>
          <p:nvPr userDrawn="1"/>
        </p:nvGrpSpPr>
        <p:grpSpPr>
          <a:xfrm>
            <a:off x="423995" y="4414481"/>
            <a:ext cx="356400" cy="356400"/>
            <a:chOff x="761970" y="3386221"/>
            <a:chExt cx="356400" cy="356400"/>
          </a:xfrm>
        </p:grpSpPr>
        <p:sp>
          <p:nvSpPr>
            <p:cNvPr id="44" name="Oval 43">
              <a:extLst>
                <a:ext uri="{FF2B5EF4-FFF2-40B4-BE49-F238E27FC236}">
                  <a16:creationId xmlns:a16="http://schemas.microsoft.com/office/drawing/2014/main" id="{64E9DB9E-E34B-0848-9900-3AA116AE824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5" name="Graphic 44" descr="Speaker Phone">
              <a:extLst>
                <a:ext uri="{FF2B5EF4-FFF2-40B4-BE49-F238E27FC236}">
                  <a16:creationId xmlns:a16="http://schemas.microsoft.com/office/drawing/2014/main" id="{C17E2C1A-0DAE-FF42-BD04-617DC5F23C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6" name="Oval 45">
            <a:extLst>
              <a:ext uri="{FF2B5EF4-FFF2-40B4-BE49-F238E27FC236}">
                <a16:creationId xmlns:a16="http://schemas.microsoft.com/office/drawing/2014/main" id="{B173F492-0D81-5047-8D8D-93A20D5DB2A4}"/>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7" name="Graphic 46" descr="Envelope">
            <a:extLst>
              <a:ext uri="{FF2B5EF4-FFF2-40B4-BE49-F238E27FC236}">
                <a16:creationId xmlns:a16="http://schemas.microsoft.com/office/drawing/2014/main" id="{BFA42DD4-C22C-384B-A731-E5DDED59374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48" name="Titre 1">
            <a:extLst>
              <a:ext uri="{FF2B5EF4-FFF2-40B4-BE49-F238E27FC236}">
                <a16:creationId xmlns:a16="http://schemas.microsoft.com/office/drawing/2014/main" id="{F2F9AA29-BCCD-6E41-B430-2CEC94D3AC94}"/>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9" name="Titre 1">
            <a:extLst>
              <a:ext uri="{FF2B5EF4-FFF2-40B4-BE49-F238E27FC236}">
                <a16:creationId xmlns:a16="http://schemas.microsoft.com/office/drawing/2014/main" id="{5BC75164-B35C-2540-B52E-BA6D055BF215}"/>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1" name="Rounded Rectangle 50">
            <a:extLst>
              <a:ext uri="{FF2B5EF4-FFF2-40B4-BE49-F238E27FC236}">
                <a16:creationId xmlns:a16="http://schemas.microsoft.com/office/drawing/2014/main" id="{F2154106-3F9B-8449-9B8B-4D112F462F50}"/>
              </a:ext>
            </a:extLst>
          </p:cNvPr>
          <p:cNvSpPr/>
          <p:nvPr userDrawn="1"/>
        </p:nvSpPr>
        <p:spPr>
          <a:xfrm>
            <a:off x="418160" y="541945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ounded Rectangle 51">
            <a:extLst>
              <a:ext uri="{FF2B5EF4-FFF2-40B4-BE49-F238E27FC236}">
                <a16:creationId xmlns:a16="http://schemas.microsoft.com/office/drawing/2014/main" id="{C31B1D69-4EE0-A74D-8D7A-C26A932EDB42}"/>
              </a:ext>
            </a:extLst>
          </p:cNvPr>
          <p:cNvSpPr/>
          <p:nvPr userDrawn="1"/>
        </p:nvSpPr>
        <p:spPr>
          <a:xfrm>
            <a:off x="3451212"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DAAAC13-66E3-2144-8F17-BD227DE0E69D}"/>
              </a:ext>
            </a:extLst>
          </p:cNvPr>
          <p:cNvSpPr txBox="1"/>
          <p:nvPr userDrawn="1"/>
        </p:nvSpPr>
        <p:spPr>
          <a:xfrm>
            <a:off x="787049" y="5406408"/>
            <a:ext cx="2634939" cy="618631"/>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LinkedIn @LYMPHOMA &amp; MYELOMA CONNECT</a:t>
            </a:r>
          </a:p>
        </p:txBody>
      </p:sp>
      <p:sp>
        <p:nvSpPr>
          <p:cNvPr id="54" name="TextBox 53">
            <a:extLst>
              <a:ext uri="{FF2B5EF4-FFF2-40B4-BE49-F238E27FC236}">
                <a16:creationId xmlns:a16="http://schemas.microsoft.com/office/drawing/2014/main" id="{C6EFCE03-1950-314A-8FF7-39AE6EAF62BC}"/>
              </a:ext>
            </a:extLst>
          </p:cNvPr>
          <p:cNvSpPr txBox="1"/>
          <p:nvPr userDrawn="1"/>
        </p:nvSpPr>
        <p:spPr>
          <a:xfrm>
            <a:off x="3872186" y="5406408"/>
            <a:ext cx="2634939" cy="618631"/>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Vimeo @LYMPHOMA &amp; MYELOMA CONNECT</a:t>
            </a:r>
          </a:p>
        </p:txBody>
      </p:sp>
      <p:sp>
        <p:nvSpPr>
          <p:cNvPr id="55" name="Rectangle 54">
            <a:hlinkClick r:id="rId6"/>
            <a:extLst>
              <a:ext uri="{FF2B5EF4-FFF2-40B4-BE49-F238E27FC236}">
                <a16:creationId xmlns:a16="http://schemas.microsoft.com/office/drawing/2014/main" id="{0FC1E02C-29A3-5A44-9F11-1A95DD14E608}"/>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Rectangle 55">
            <a:hlinkClick r:id="rId7"/>
            <a:extLst>
              <a:ext uri="{FF2B5EF4-FFF2-40B4-BE49-F238E27FC236}">
                <a16:creationId xmlns:a16="http://schemas.microsoft.com/office/drawing/2014/main" id="{5B5DD0A6-3A5D-CF40-9535-A1B60F8CFDBF}"/>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7" name="Rectangle 56">
            <a:hlinkClick r:id="rId8"/>
            <a:extLst>
              <a:ext uri="{FF2B5EF4-FFF2-40B4-BE49-F238E27FC236}">
                <a16:creationId xmlns:a16="http://schemas.microsoft.com/office/drawing/2014/main" id="{F32F4DB5-1DAA-8344-820C-5D4AA92C25CA}"/>
              </a:ext>
            </a:extLst>
          </p:cNvPr>
          <p:cNvSpPr/>
          <p:nvPr userDrawn="1"/>
        </p:nvSpPr>
        <p:spPr>
          <a:xfrm>
            <a:off x="375696" y="5386611"/>
            <a:ext cx="2909012" cy="55504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8" name="Rounded Rectangle 57">
            <a:extLst>
              <a:ext uri="{FF2B5EF4-FFF2-40B4-BE49-F238E27FC236}">
                <a16:creationId xmlns:a16="http://schemas.microsoft.com/office/drawing/2014/main" id="{24367F9D-B811-8E4C-9EC3-B0FDCA7489F4}"/>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E6F62DF2-A0EF-AB4B-99E0-8AC044270365}"/>
              </a:ext>
            </a:extLst>
          </p:cNvPr>
          <p:cNvSpPr txBox="1"/>
          <p:nvPr userDrawn="1"/>
        </p:nvSpPr>
        <p:spPr>
          <a:xfrm>
            <a:off x="805458" y="6013567"/>
            <a:ext cx="2405875" cy="618631"/>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lymphomamyelomaconnect.cor2ed.com</a:t>
            </a:r>
          </a:p>
        </p:txBody>
      </p:sp>
      <p:sp>
        <p:nvSpPr>
          <p:cNvPr id="60" name="Rectangle 59">
            <a:hlinkClick r:id="rId9"/>
            <a:extLst>
              <a:ext uri="{FF2B5EF4-FFF2-40B4-BE49-F238E27FC236}">
                <a16:creationId xmlns:a16="http://schemas.microsoft.com/office/drawing/2014/main" id="{F23CCC84-AF0F-CF44-99A2-21E695390122}"/>
              </a:ext>
            </a:extLst>
          </p:cNvPr>
          <p:cNvSpPr/>
          <p:nvPr userDrawn="1"/>
        </p:nvSpPr>
        <p:spPr>
          <a:xfrm>
            <a:off x="804651" y="6096952"/>
            <a:ext cx="227476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2C9CA760-6A9D-8140-A638-AFCA9FB12599}"/>
              </a:ext>
            </a:extLst>
          </p:cNvPr>
          <p:cNvSpPr txBox="1"/>
          <p:nvPr userDrawn="1"/>
        </p:nvSpPr>
        <p:spPr>
          <a:xfrm>
            <a:off x="3871999" y="6013567"/>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dirty="0" err="1">
                <a:solidFill>
                  <a:schemeClr val="tx2"/>
                </a:solidFill>
                <a:latin typeface="Arial" panose="020B0604020202020204" pitchFamily="34" charset="0"/>
                <a:ea typeface="Aileron" charset="0"/>
                <a:cs typeface="Arial" panose="020B0604020202020204" pitchFamily="34" charset="0"/>
              </a:rPr>
              <a:t>lym_mm_connect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2" name="Rectangle 61">
            <a:hlinkClick r:id="rId10"/>
            <a:extLst>
              <a:ext uri="{FF2B5EF4-FFF2-40B4-BE49-F238E27FC236}">
                <a16:creationId xmlns:a16="http://schemas.microsoft.com/office/drawing/2014/main" id="{1CACD85D-EBD7-F54D-B83D-5FB6857573CB}"/>
              </a:ext>
            </a:extLst>
          </p:cNvPr>
          <p:cNvSpPr/>
          <p:nvPr userDrawn="1"/>
        </p:nvSpPr>
        <p:spPr>
          <a:xfrm>
            <a:off x="3431487" y="6011064"/>
            <a:ext cx="263493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3" name="Rounded Rectangle 62">
            <a:extLst>
              <a:ext uri="{FF2B5EF4-FFF2-40B4-BE49-F238E27FC236}">
                <a16:creationId xmlns:a16="http://schemas.microsoft.com/office/drawing/2014/main" id="{AFCBAC0B-EC10-4843-9E14-FF857F89435E}"/>
              </a:ext>
            </a:extLst>
          </p:cNvPr>
          <p:cNvSpPr/>
          <p:nvPr userDrawn="1"/>
        </p:nvSpPr>
        <p:spPr>
          <a:xfrm>
            <a:off x="3455642" y="541945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63">
            <a:hlinkClick r:id="rId11"/>
            <a:extLst>
              <a:ext uri="{FF2B5EF4-FFF2-40B4-BE49-F238E27FC236}">
                <a16:creationId xmlns:a16="http://schemas.microsoft.com/office/drawing/2014/main" id="{138FB954-22C8-C349-ABA0-25F4D22CA17E}"/>
              </a:ext>
            </a:extLst>
          </p:cNvPr>
          <p:cNvSpPr/>
          <p:nvPr userDrawn="1"/>
        </p:nvSpPr>
        <p:spPr>
          <a:xfrm>
            <a:off x="3390609" y="5378076"/>
            <a:ext cx="2856936" cy="5635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5" name="Picture 2" descr="Linkedin logo logo website icon - Popular Social Media Flat">
            <a:extLst>
              <a:ext uri="{FF2B5EF4-FFF2-40B4-BE49-F238E27FC236}">
                <a16:creationId xmlns:a16="http://schemas.microsoft.com/office/drawing/2014/main" id="{DB7A8921-6F47-EC47-B41F-5CF7830C7963}"/>
              </a:ext>
            </a:extLst>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rcRect/>
          <a:stretch>
            <a:fillRect/>
          </a:stretch>
        </p:blipFill>
        <p:spPr bwMode="auto">
          <a:xfrm>
            <a:off x="341784" y="533349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6" name="Graphic 65" descr="World">
            <a:extLst>
              <a:ext uri="{FF2B5EF4-FFF2-40B4-BE49-F238E27FC236}">
                <a16:creationId xmlns:a16="http://schemas.microsoft.com/office/drawing/2014/main" id="{99794640-F4FF-F745-9641-BBC427799A35}"/>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pic>
        <p:nvPicPr>
          <p:cNvPr id="67" name="Picture 4" descr="Vimeo Icon Logo - Free vector graphic on Pixabay">
            <a:extLst>
              <a:ext uri="{FF2B5EF4-FFF2-40B4-BE49-F238E27FC236}">
                <a16:creationId xmlns:a16="http://schemas.microsoft.com/office/drawing/2014/main" id="{CC399B1B-5D8F-FE4D-97BD-1A71FD1A7F02}"/>
              </a:ext>
            </a:extLst>
          </p:cNvPr>
          <p:cNvPicPr>
            <a:picLocks noChangeAspect="1" noChangeArrowheads="1"/>
          </p:cNvPicPr>
          <p:nvPr userDrawn="1"/>
        </p:nvPicPr>
        <p:blipFill>
          <a:blip r:embed="rId15">
            <a:biLevel thresh="25000"/>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8808" y="533349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Free White Twitter Icon - Download White Twitter Icon">
            <a:extLst>
              <a:ext uri="{FF2B5EF4-FFF2-40B4-BE49-F238E27FC236}">
                <a16:creationId xmlns:a16="http://schemas.microsoft.com/office/drawing/2014/main" id="{04E72FBD-0C89-E74A-975A-C311156DB135}"/>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493928"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FBC668F7-4C5D-9347-B6DB-2E6AE92C5399}"/>
              </a:ext>
            </a:extLst>
          </p:cNvPr>
          <p:cNvPicPr>
            <a:picLocks noChangeAspect="1"/>
          </p:cNvPicPr>
          <p:nvPr userDrawn="1"/>
        </p:nvPicPr>
        <p:blipFill rotWithShape="1">
          <a:blip r:embed="rId18"/>
          <a:srcRect t="14145" r="9848" b="7550"/>
          <a:stretch/>
        </p:blipFill>
        <p:spPr>
          <a:xfrm>
            <a:off x="6080149" y="-1"/>
            <a:ext cx="6111851" cy="6858001"/>
          </a:xfrm>
          <a:prstGeom prst="rect">
            <a:avLst/>
          </a:prstGeom>
        </p:spPr>
      </p:pic>
      <p:pic>
        <p:nvPicPr>
          <p:cNvPr id="71" name="Picture 70">
            <a:extLst>
              <a:ext uri="{FF2B5EF4-FFF2-40B4-BE49-F238E27FC236}">
                <a16:creationId xmlns:a16="http://schemas.microsoft.com/office/drawing/2014/main" id="{EA9EB965-77F5-7F47-A5EC-54C2612F30C2}"/>
              </a:ext>
            </a:extLst>
          </p:cNvPr>
          <p:cNvPicPr>
            <a:picLocks noChangeAspect="1"/>
          </p:cNvPicPr>
          <p:nvPr userDrawn="1"/>
        </p:nvPicPr>
        <p:blipFill rotWithShape="1">
          <a:blip r:embed="rId19"/>
          <a:srcRect r="2126"/>
          <a:stretch/>
        </p:blipFill>
        <p:spPr>
          <a:xfrm>
            <a:off x="411687" y="491417"/>
            <a:ext cx="2227456" cy="1079246"/>
          </a:xfrm>
          <a:prstGeom prst="rect">
            <a:avLst/>
          </a:prstGeom>
        </p:spPr>
      </p:pic>
    </p:spTree>
  </p:cSld>
  <p:clrMapOvr>
    <a:masterClrMapping/>
  </p:clrMapOvr>
  <p:transition>
    <p:fade/>
  </p:transition>
  <p:extLst>
    <p:ext uri="{DCECCB84-F9BA-43D5-87BE-67443E8EF086}">
      <p15:sldGuideLst xmlns:p15="http://schemas.microsoft.com/office/powerpoint/2012/main">
        <p15:guide id="1" pos="28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D3C96B39-AC87-9847-9734-35322983DE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5F963EBC-5693-ED46-8189-09D0B75EF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8"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2"/>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2"/>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‹nr.›</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2"/>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2"/>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2"/>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B3AD8C50-BE0F-3F49-AF5D-6D489CDFE28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2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‹nr.›</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047796E2-D4D4-9144-8DF8-E64E94E62AE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2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10CD53E3-FE11-684C-B6BC-09E0CCFD6BC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2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Arial" panose="020B0604020202020204" pitchFamily="34" charset="0"/>
                <a:ea typeface="Verdana" panose="020B060403050404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C880E6E7-7AA7-6948-8D55-7B4F4A16609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spc="-2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‹nr.›</a:t>
            </a:fld>
            <a:endParaRPr lang="en-GB" dirty="0"/>
          </a:p>
        </p:txBody>
      </p:sp>
      <p:pic>
        <p:nvPicPr>
          <p:cNvPr id="8" name="Picture 7">
            <a:extLst>
              <a:ext uri="{FF2B5EF4-FFF2-40B4-BE49-F238E27FC236}">
                <a16:creationId xmlns:a16="http://schemas.microsoft.com/office/drawing/2014/main" id="{D1B340D4-3B73-BD49-AB32-8D6BD600B70E}"/>
              </a:ext>
            </a:extLst>
          </p:cNvPr>
          <p:cNvPicPr>
            <a:picLocks noChangeAspect="1"/>
          </p:cNvPicPr>
          <p:nvPr userDrawn="1"/>
        </p:nvPicPr>
        <p:blipFill rotWithShape="1">
          <a:blip r:embed="rId15"/>
          <a:srcRect r="2126"/>
          <a:stretch/>
        </p:blipFill>
        <p:spPr>
          <a:xfrm>
            <a:off x="9879691" y="288631"/>
            <a:ext cx="1750144" cy="84797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Arial" panose="020B0604020202020204" pitchFamily="34" charset="0"/>
          <a:ea typeface="Verdana" panose="020B0604030504040204" pitchFamily="34" charset="0"/>
          <a:cs typeface="Arial" panose="020B060402020202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303" userDrawn="1">
          <p15:clr>
            <a:srgbClr val="F26B43"/>
          </p15:clr>
        </p15:guide>
        <p15:guide id="4"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hyperlink" Target="https://www.linkedin.com/company/23765823" TargetMode="External"/><Relationship Id="rId7" Type="http://schemas.openxmlformats.org/officeDocument/2006/relationships/image" Target="../media/image24.wmf"/><Relationship Id="rId2" Type="http://schemas.openxmlformats.org/officeDocument/2006/relationships/hyperlink" Target="https://twitter.com/LYM_MM_CONNECT" TargetMode="External"/><Relationship Id="rId1" Type="http://schemas.openxmlformats.org/officeDocument/2006/relationships/slideLayout" Target="../slideLayouts/slideLayout2.xml"/><Relationship Id="rId6" Type="http://schemas.openxmlformats.org/officeDocument/2006/relationships/hyperlink" Target="https://lymphomamyelomaconnect.cor2ed.info/" TargetMode="External"/><Relationship Id="rId11" Type="http://schemas.openxmlformats.org/officeDocument/2006/relationships/image" Target="../media/image27.wmf"/><Relationship Id="rId5" Type="http://schemas.openxmlformats.org/officeDocument/2006/relationships/hyperlink" Target="https://vimeo.com/channels/lymphomaconnect" TargetMode="External"/><Relationship Id="rId10" Type="http://schemas.openxmlformats.org/officeDocument/2006/relationships/image" Target="../media/image26.wmf"/><Relationship Id="rId4" Type="http://schemas.openxmlformats.org/officeDocument/2006/relationships/hyperlink" Target="mailto:froukje.sosef@cor2ed.com" TargetMode="External"/><Relationship Id="rId9" Type="http://schemas.openxmlformats.org/officeDocument/2006/relationships/hyperlink" Target="https://twitter.com/lymphoma_conne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8641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a:extLst>
              <a:ext uri="{FF2B5EF4-FFF2-40B4-BE49-F238E27FC236}">
                <a16:creationId xmlns:a16="http://schemas.microsoft.com/office/drawing/2014/main" id="{A7AD07C8-FB41-AD43-912F-7CE0BC6BBE31}"/>
              </a:ext>
            </a:extLst>
          </p:cNvPr>
          <p:cNvGraphicFramePr>
            <a:graphicFrameLocks noGrp="1"/>
          </p:cNvGraphicFramePr>
          <p:nvPr>
            <p:ph sz="quarter" idx="12"/>
            <p:extLst>
              <p:ext uri="{D42A27DB-BD31-4B8C-83A1-F6EECF244321}">
                <p14:modId xmlns:p14="http://schemas.microsoft.com/office/powerpoint/2010/main" val="219174264"/>
              </p:ext>
            </p:extLst>
          </p:nvPr>
        </p:nvGraphicFramePr>
        <p:xfrm>
          <a:off x="620713" y="1849120"/>
          <a:ext cx="10963275" cy="386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3">
            <a:extLst>
              <a:ext uri="{FF2B5EF4-FFF2-40B4-BE49-F238E27FC236}">
                <a16:creationId xmlns:a16="http://schemas.microsoft.com/office/drawing/2014/main" id="{AEB69353-6415-FD44-B531-98E21557BD85}"/>
              </a:ext>
            </a:extLst>
          </p:cNvPr>
          <p:cNvSpPr>
            <a:spLocks noGrp="1"/>
          </p:cNvSpPr>
          <p:nvPr>
            <p:ph type="title"/>
          </p:nvPr>
        </p:nvSpPr>
        <p:spPr/>
        <p:txBody>
          <a:bodyPr/>
          <a:lstStyle/>
          <a:p>
            <a:r>
              <a:rPr lang="en-GB" dirty="0"/>
              <a:t>Data on CAR-T cell therapy in </a:t>
            </a:r>
            <a:r>
              <a:rPr lang="en-GB" dirty="0" err="1"/>
              <a:t>lBCL</a:t>
            </a:r>
            <a:r>
              <a:rPr lang="en-GB" dirty="0"/>
              <a:t> presented at ASH 2021</a:t>
            </a:r>
          </a:p>
        </p:txBody>
      </p:sp>
      <p:sp>
        <p:nvSpPr>
          <p:cNvPr id="3" name="Tijdelijke aanduiding voor dianummer 2">
            <a:extLst>
              <a:ext uri="{FF2B5EF4-FFF2-40B4-BE49-F238E27FC236}">
                <a16:creationId xmlns:a16="http://schemas.microsoft.com/office/drawing/2014/main" id="{53A72CEC-1123-0A4D-A322-A81312E2F885}"/>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6" name="Tijdelijke aanduiding voor inhoud 5">
            <a:extLst>
              <a:ext uri="{FF2B5EF4-FFF2-40B4-BE49-F238E27FC236}">
                <a16:creationId xmlns:a16="http://schemas.microsoft.com/office/drawing/2014/main" id="{CBA9A9BA-552B-794A-B4AD-95D26FA7C6CF}"/>
              </a:ext>
            </a:extLst>
          </p:cNvPr>
          <p:cNvSpPr>
            <a:spLocks noGrp="1"/>
          </p:cNvSpPr>
          <p:nvPr>
            <p:ph sz="quarter" idx="15"/>
          </p:nvPr>
        </p:nvSpPr>
        <p:spPr>
          <a:xfrm>
            <a:off x="609600" y="6323262"/>
            <a:ext cx="10698056" cy="365125"/>
          </a:xfrm>
        </p:spPr>
        <p:txBody>
          <a:bodyPr/>
          <a:lstStyle/>
          <a:p>
            <a:r>
              <a:rPr lang="en-GB" sz="1050" dirty="0">
                <a:solidFill>
                  <a:schemeClr val="tx2"/>
                </a:solidFill>
              </a:rPr>
              <a:t>2L, second-line; ASCT, autologous stem cell transplantation; </a:t>
            </a:r>
            <a:r>
              <a:rPr lang="en-GB" sz="1050" dirty="0" err="1">
                <a:solidFill>
                  <a:schemeClr val="tx2"/>
                </a:solidFill>
              </a:rPr>
              <a:t>axi-cel</a:t>
            </a:r>
            <a:r>
              <a:rPr lang="en-GB" sz="1050" dirty="0">
                <a:solidFill>
                  <a:schemeClr val="tx2"/>
                </a:solidFill>
              </a:rPr>
              <a:t>, </a:t>
            </a:r>
            <a:r>
              <a:rPr lang="en-GB" sz="1050" dirty="0" err="1">
                <a:solidFill>
                  <a:schemeClr val="tx2"/>
                </a:solidFill>
              </a:rPr>
              <a:t>axicabtagene</a:t>
            </a:r>
            <a:r>
              <a:rPr lang="en-GB" sz="1050" dirty="0">
                <a:solidFill>
                  <a:schemeClr val="tx2"/>
                </a:solidFill>
              </a:rPr>
              <a:t> </a:t>
            </a:r>
            <a:r>
              <a:rPr lang="en-GB" sz="1050" dirty="0" err="1">
                <a:solidFill>
                  <a:schemeClr val="tx2"/>
                </a:solidFill>
              </a:rPr>
              <a:t>ciloleucel</a:t>
            </a:r>
            <a:r>
              <a:rPr lang="en-GB" sz="1050" dirty="0">
                <a:solidFill>
                  <a:schemeClr val="tx2"/>
                </a:solidFill>
              </a:rPr>
              <a:t>; CAR, chimeric antigen receptor; CT, chemotherapy; EFS, event-free survival; LBCL, large B-cell lymphoma; </a:t>
            </a:r>
            <a:r>
              <a:rPr lang="en-GB" sz="1050" dirty="0" err="1">
                <a:solidFill>
                  <a:schemeClr val="tx2"/>
                </a:solidFill>
              </a:rPr>
              <a:t>liso-cel</a:t>
            </a:r>
            <a:r>
              <a:rPr lang="en-GB" sz="1050" dirty="0">
                <a:solidFill>
                  <a:schemeClr val="tx2"/>
                </a:solidFill>
              </a:rPr>
              <a:t>, </a:t>
            </a:r>
            <a:r>
              <a:rPr lang="en-GB" sz="1050" dirty="0" err="1">
                <a:solidFill>
                  <a:schemeClr val="tx2"/>
                </a:solidFill>
              </a:rPr>
              <a:t>lisocabtagene</a:t>
            </a:r>
            <a:r>
              <a:rPr lang="en-GB" sz="1050" dirty="0">
                <a:solidFill>
                  <a:schemeClr val="tx2"/>
                </a:solidFill>
              </a:rPr>
              <a:t> </a:t>
            </a:r>
            <a:r>
              <a:rPr lang="en-GB" sz="1050" dirty="0" err="1">
                <a:solidFill>
                  <a:schemeClr val="tx2"/>
                </a:solidFill>
              </a:rPr>
              <a:t>maraleucel</a:t>
            </a:r>
            <a:r>
              <a:rPr lang="en-GB" sz="1050" dirty="0">
                <a:solidFill>
                  <a:schemeClr val="tx2"/>
                </a:solidFill>
              </a:rPr>
              <a:t>; NHL, non-Hodgkin lymphoma; R/R, relapsed </a:t>
            </a:r>
            <a:r>
              <a:rPr lang="en-GB" sz="1050" dirty="0"/>
              <a:t>or refractory; SOC, standard of care; </a:t>
            </a:r>
            <a:r>
              <a:rPr lang="en-GB" sz="1050" dirty="0" err="1"/>
              <a:t>tisa-cel</a:t>
            </a:r>
            <a:r>
              <a:rPr lang="en-GB" sz="1050" dirty="0"/>
              <a:t>, </a:t>
            </a:r>
            <a:r>
              <a:rPr lang="en-GB" sz="1050" dirty="0" err="1"/>
              <a:t>tisagenlecleucel</a:t>
            </a:r>
            <a:endParaRPr lang="en-GB" sz="1050" dirty="0"/>
          </a:p>
          <a:p>
            <a:pPr>
              <a:spcBef>
                <a:spcPts val="0"/>
              </a:spcBef>
            </a:pPr>
            <a:r>
              <a:rPr lang="en-GB" sz="1050" dirty="0"/>
              <a:t>1. </a:t>
            </a:r>
            <a:r>
              <a:rPr lang="en-GB" sz="1050" dirty="0" err="1"/>
              <a:t>Kamdar</a:t>
            </a:r>
            <a:r>
              <a:rPr lang="en-GB" sz="1050" dirty="0"/>
              <a:t> M, et al. ASH Annual Meeting 2021. Abstract #91. Oral presentation; 2. Locke FL, et al. ASH Annual Meeting 2021. Abstract #2. Oral presentation; 3. Bishop MR, et al. ASH Annual Meeting 2021. Abstract #LBA-6</a:t>
            </a:r>
          </a:p>
        </p:txBody>
      </p:sp>
    </p:spTree>
    <p:extLst>
      <p:ext uri="{BB962C8B-B14F-4D97-AF65-F5344CB8AC3E}">
        <p14:creationId xmlns:p14="http://schemas.microsoft.com/office/powerpoint/2010/main" val="23443741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7C0B82-903F-466E-B337-7E811D31537D}"/>
              </a:ext>
            </a:extLst>
          </p:cNvPr>
          <p:cNvSpPr>
            <a:spLocks noGrp="1"/>
          </p:cNvSpPr>
          <p:nvPr>
            <p:ph type="title"/>
          </p:nvPr>
        </p:nvSpPr>
        <p:spPr/>
        <p:txBody>
          <a:bodyPr>
            <a:normAutofit/>
          </a:bodyPr>
          <a:lstStyle/>
          <a:p>
            <a:r>
              <a:rPr lang="en-GB" dirty="0" err="1"/>
              <a:t>liso-cel</a:t>
            </a:r>
            <a:r>
              <a:rPr lang="en-GB" dirty="0"/>
              <a:t>, a </a:t>
            </a:r>
            <a:r>
              <a:rPr lang="en-GB"/>
              <a:t>CD19-Directed CAR-T </a:t>
            </a:r>
            <a:r>
              <a:rPr lang="en-GB" dirty="0"/>
              <a:t>Cell Therapy, Vs SOC with Salvage CT Followed By ASCT As 2L Treatment in Pts with R/R LBCL: </a:t>
            </a:r>
            <a:br>
              <a:rPr lang="en-GB" dirty="0"/>
            </a:br>
            <a:r>
              <a:rPr lang="en-GB" dirty="0"/>
              <a:t>Results from the Randomized Phase 3 Transform Study</a:t>
            </a:r>
            <a:br>
              <a:rPr lang="en-GB" dirty="0"/>
            </a:br>
            <a:br>
              <a:rPr lang="en-GB" sz="2200" dirty="0"/>
            </a:br>
            <a:r>
              <a:rPr lang="en-GB" sz="2200" cap="none" dirty="0" err="1"/>
              <a:t>Kamdar</a:t>
            </a:r>
            <a:r>
              <a:rPr lang="en-GB" sz="2200" cap="none" dirty="0"/>
              <a:t> M, et al.</a:t>
            </a:r>
            <a:br>
              <a:rPr lang="en-GB" sz="2200" cap="none" dirty="0"/>
            </a:br>
            <a:r>
              <a:rPr lang="en-GB" sz="2200" cap="none" dirty="0"/>
              <a:t>ASH Annual Meeting 2021. Abstract #91. Oral presentation</a:t>
            </a:r>
          </a:p>
        </p:txBody>
      </p:sp>
      <p:sp>
        <p:nvSpPr>
          <p:cNvPr id="4" name="Slide Number Placeholder 3">
            <a:extLst>
              <a:ext uri="{FF2B5EF4-FFF2-40B4-BE49-F238E27FC236}">
                <a16:creationId xmlns:a16="http://schemas.microsoft.com/office/drawing/2014/main" id="{D729EBDC-B7D9-4A51-9A30-3166E3D226A2}"/>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9" name="Tijdelijke aanduiding voor inhoud 6">
            <a:extLst>
              <a:ext uri="{FF2B5EF4-FFF2-40B4-BE49-F238E27FC236}">
                <a16:creationId xmlns:a16="http://schemas.microsoft.com/office/drawing/2014/main" id="{7D02A95A-29F4-428E-8101-C5EE494BE30D}"/>
              </a:ext>
            </a:extLst>
          </p:cNvPr>
          <p:cNvSpPr txBox="1">
            <a:spLocks/>
          </p:cNvSpPr>
          <p:nvPr/>
        </p:nvSpPr>
        <p:spPr>
          <a:xfrm>
            <a:off x="620183" y="6356351"/>
            <a:ext cx="9764141" cy="365125"/>
          </a:xfrm>
          <a:prstGeom prst="rect">
            <a:avLst/>
          </a:prstGeom>
        </p:spPr>
        <p:txBody>
          <a:bodyPr vert="horz" lIns="0" tIns="0" rIns="0" bIns="0" rtlCol="0" anchor="ctr" anchorCtr="0">
            <a:noAutofit/>
          </a:bodyPr>
          <a:lstStyle>
            <a:lvl1pPr indent="0">
              <a:spcBef>
                <a:spcPts val="1200"/>
              </a:spcBef>
              <a:buClr>
                <a:schemeClr val="accent1"/>
              </a:buClr>
              <a:buFont typeface="Arial"/>
              <a:buNone/>
              <a:defRPr sz="1200" b="0" i="0">
                <a:solidFill>
                  <a:srgbClr val="5D8298"/>
                </a:solidFill>
                <a:latin typeface="Calibri" panose="020F0502020204030204" pitchFamily="34" charset="0"/>
                <a:cs typeface="Calibri" panose="020F0502020204030204" pitchFamily="34" charset="0"/>
              </a:defRPr>
            </a:lvl1pPr>
            <a:lvl2pPr indent="0">
              <a:spcBef>
                <a:spcPts val="600"/>
              </a:spcBef>
              <a:buClr>
                <a:schemeClr val="accent1"/>
              </a:buClr>
              <a:buFont typeface="Lucida Grande"/>
              <a:buNone/>
              <a:defRPr sz="1200" b="0" i="0">
                <a:solidFill>
                  <a:srgbClr val="5D8298"/>
                </a:solidFill>
                <a:latin typeface="PT Sans Narrow"/>
                <a:cs typeface="PT Sans Narrow"/>
              </a:defRPr>
            </a:lvl2pPr>
            <a:lvl3pPr indent="0">
              <a:spcBef>
                <a:spcPts val="400"/>
              </a:spcBef>
              <a:buClr>
                <a:schemeClr val="accent1"/>
              </a:buClr>
              <a:buFont typeface="Arial"/>
              <a:buNone/>
              <a:defRPr sz="1200" b="0" i="0">
                <a:solidFill>
                  <a:srgbClr val="5D8298"/>
                </a:solidFill>
                <a:latin typeface="PT Sans Narrow"/>
                <a:cs typeface="PT Sans Narrow"/>
              </a:defRPr>
            </a:lvl3pPr>
            <a:lvl4pPr indent="0">
              <a:spcBef>
                <a:spcPts val="0"/>
              </a:spcBef>
              <a:buClr>
                <a:schemeClr val="accent1"/>
              </a:buClr>
              <a:buFont typeface="Arial"/>
              <a:buNone/>
              <a:defRPr sz="1200" b="0" i="0">
                <a:solidFill>
                  <a:srgbClr val="5D8298"/>
                </a:solidFill>
                <a:latin typeface="PT Sans Narrow"/>
                <a:cs typeface="PT Sans Narrow"/>
              </a:defRPr>
            </a:lvl4pPr>
            <a:lvl5pPr indent="0">
              <a:spcBef>
                <a:spcPts val="0"/>
              </a:spcBef>
              <a:buClr>
                <a:schemeClr val="accent1"/>
              </a:buClr>
              <a:buFont typeface="Arial"/>
              <a:buNone/>
              <a:defRPr sz="1200" b="0" i="0">
                <a:solidFill>
                  <a:srgbClr val="5D8298"/>
                </a:solidFill>
                <a:latin typeface="PT Sans Narrow"/>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solidFill>
                  <a:schemeClr val="bg1"/>
                </a:solidFill>
                <a:latin typeface="Arial" panose="020B0604020202020204" pitchFamily="34" charset="0"/>
                <a:cs typeface="Arial" panose="020B0604020202020204" pitchFamily="34" charset="0"/>
              </a:rPr>
              <a:t>2L, second-line; ASCT, autologous stem cell transplantation; CAR, chimeric antigen receptor; CT, chemotherapy; LBCL, large B-cell lymphoma; </a:t>
            </a:r>
            <a:r>
              <a:rPr lang="en-GB" dirty="0" err="1">
                <a:solidFill>
                  <a:schemeClr val="bg1"/>
                </a:solidFill>
                <a:latin typeface="Arial" panose="020B0604020202020204" pitchFamily="34" charset="0"/>
                <a:cs typeface="Arial" panose="020B0604020202020204" pitchFamily="34" charset="0"/>
              </a:rPr>
              <a:t>liso-cel</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lisocabtagene</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maraleucel</a:t>
            </a:r>
            <a:r>
              <a:rPr lang="en-GB" dirty="0">
                <a:solidFill>
                  <a:schemeClr val="bg1"/>
                </a:solidFill>
                <a:latin typeface="Arial" panose="020B0604020202020204" pitchFamily="34" charset="0"/>
                <a:cs typeface="Arial" panose="020B0604020202020204" pitchFamily="34" charset="0"/>
              </a:rPr>
              <a:t>; PTS, patients; R/R, relapsed or refractory; SOC, standard of care</a:t>
            </a:r>
          </a:p>
        </p:txBody>
      </p:sp>
    </p:spTree>
    <p:extLst>
      <p:ext uri="{BB962C8B-B14F-4D97-AF65-F5344CB8AC3E}">
        <p14:creationId xmlns:p14="http://schemas.microsoft.com/office/powerpoint/2010/main" val="37936242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F5FECC-3A11-4EF6-BB85-6F7245C93138}"/>
              </a:ext>
            </a:extLst>
          </p:cNvPr>
          <p:cNvSpPr>
            <a:spLocks noGrp="1"/>
          </p:cNvSpPr>
          <p:nvPr>
            <p:ph type="body" idx="1"/>
          </p:nvPr>
        </p:nvSpPr>
        <p:spPr>
          <a:xfrm>
            <a:off x="609600" y="788355"/>
            <a:ext cx="10972800" cy="702470"/>
          </a:xfrm>
        </p:spPr>
        <p:txBody>
          <a:bodyPr>
            <a:normAutofit/>
          </a:bodyPr>
          <a:lstStyle/>
          <a:p>
            <a:r>
              <a:rPr lang="en-GB" dirty="0"/>
              <a:t>phase 3 TRANSFORM trial: </a:t>
            </a:r>
            <a:br>
              <a:rPr lang="en-GB" dirty="0"/>
            </a:br>
            <a:r>
              <a:rPr lang="en-GB" dirty="0" err="1"/>
              <a:t>liso-cel</a:t>
            </a:r>
            <a:r>
              <a:rPr lang="en-GB" dirty="0"/>
              <a:t> vs SOC as 2L therapy in R/R LBCL</a:t>
            </a:r>
          </a:p>
        </p:txBody>
      </p:sp>
      <p:sp>
        <p:nvSpPr>
          <p:cNvPr id="38" name="Titel 4">
            <a:extLst>
              <a:ext uri="{FF2B5EF4-FFF2-40B4-BE49-F238E27FC236}">
                <a16:creationId xmlns:a16="http://schemas.microsoft.com/office/drawing/2014/main" id="{F24433F4-9D4B-4845-8B58-3C6CAFF83073}"/>
              </a:ext>
            </a:extLst>
          </p:cNvPr>
          <p:cNvSpPr>
            <a:spLocks noGrp="1"/>
          </p:cNvSpPr>
          <p:nvPr>
            <p:ph type="title"/>
          </p:nvPr>
        </p:nvSpPr>
        <p:spPr>
          <a:xfrm>
            <a:off x="619200" y="246566"/>
            <a:ext cx="8740800" cy="807285"/>
          </a:xfrm>
        </p:spPr>
        <p:txBody>
          <a:bodyPr/>
          <a:lstStyle/>
          <a:p>
            <a:r>
              <a:rPr lang="en-GB" dirty="0"/>
              <a:t>study design</a:t>
            </a:r>
          </a:p>
        </p:txBody>
      </p:sp>
      <p:sp>
        <p:nvSpPr>
          <p:cNvPr id="39" name="Tijdelijke aanduiding voor dianummer 3">
            <a:extLst>
              <a:ext uri="{FF2B5EF4-FFF2-40B4-BE49-F238E27FC236}">
                <a16:creationId xmlns:a16="http://schemas.microsoft.com/office/drawing/2014/main" id="{6D4365E4-13E2-4391-AFE0-43510A72D843}"/>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noProof="0" smtClean="0"/>
              <a:pPr lvl="0"/>
              <a:t>12</a:t>
            </a:fld>
            <a:endParaRPr lang="en-GB" noProof="0" dirty="0"/>
          </a:p>
        </p:txBody>
      </p:sp>
      <p:sp>
        <p:nvSpPr>
          <p:cNvPr id="53" name="Tijdelijke aanduiding voor inhoud 6">
            <a:extLst>
              <a:ext uri="{FF2B5EF4-FFF2-40B4-BE49-F238E27FC236}">
                <a16:creationId xmlns:a16="http://schemas.microsoft.com/office/drawing/2014/main" id="{C26D8B31-3B60-405C-9DFC-5079676FB538}"/>
              </a:ext>
            </a:extLst>
          </p:cNvPr>
          <p:cNvSpPr>
            <a:spLocks noGrp="1"/>
          </p:cNvSpPr>
          <p:nvPr>
            <p:ph sz="quarter" idx="15"/>
          </p:nvPr>
        </p:nvSpPr>
        <p:spPr>
          <a:xfrm>
            <a:off x="620183" y="6323952"/>
            <a:ext cx="10639487" cy="365125"/>
          </a:xfrm>
        </p:spPr>
        <p:txBody>
          <a:bodyPr/>
          <a:lstStyle/>
          <a:p>
            <a:pPr>
              <a:lnSpc>
                <a:spcPct val="90000"/>
              </a:lnSpc>
              <a:spcBef>
                <a:spcPts val="600"/>
              </a:spcBef>
            </a:pPr>
            <a:r>
              <a:rPr lang="en-GB" sz="800" dirty="0">
                <a:solidFill>
                  <a:schemeClr val="tx2"/>
                </a:solidFill>
              </a:rPr>
              <a:t>1L, first-line; 2L, second-line; ASCT, autologous stem cell transplantation; CAR, chimeric antigen receptor; CNS, central nervous system; CR, complete response; CT, computed tomography; DLBCL, diffuse large B-cell lymphoma; ECOG PS, Eastern Cooperative Oncology Group performance status; EFS, event-free survival; FL3B, follicular lymphoma grade 3B; HDCT, high-dose chemotherapy; HGBCL, high-grade B-cell lymphoma; HSCT, haematopoietic stem cell transplantation; IRC, independent review committee; LBCL, large B-cell lymphoma; LDC, lymphodepleting chemotherapy; </a:t>
            </a:r>
            <a:r>
              <a:rPr lang="en-GB" sz="800" dirty="0" err="1">
                <a:solidFill>
                  <a:schemeClr val="tx2"/>
                </a:solidFill>
              </a:rPr>
              <a:t>liso-cel</a:t>
            </a:r>
            <a:r>
              <a:rPr lang="en-GB" sz="800" dirty="0">
                <a:solidFill>
                  <a:schemeClr val="tx2"/>
                </a:solidFill>
              </a:rPr>
              <a:t>, </a:t>
            </a:r>
            <a:r>
              <a:rPr lang="en-GB" sz="800" dirty="0" err="1">
                <a:solidFill>
                  <a:schemeClr val="tx2"/>
                </a:solidFill>
              </a:rPr>
              <a:t>lisocabtagene</a:t>
            </a:r>
            <a:r>
              <a:rPr lang="en-GB" sz="800" dirty="0">
                <a:solidFill>
                  <a:schemeClr val="tx2"/>
                </a:solidFill>
              </a:rPr>
              <a:t> </a:t>
            </a:r>
            <a:r>
              <a:rPr lang="en-GB" sz="800" dirty="0" err="1">
                <a:solidFill>
                  <a:schemeClr val="tx2"/>
                </a:solidFill>
              </a:rPr>
              <a:t>maraleucel</a:t>
            </a:r>
            <a:r>
              <a:rPr lang="en-GB" sz="800" dirty="0">
                <a:solidFill>
                  <a:schemeClr val="tx2"/>
                </a:solidFill>
              </a:rPr>
              <a:t>; LVEF, left ventricular ejection fraction; NHL, non-Hodgkin lymphoma; NOS, not otherwise specified; ORR, overall response rate; OS, overall survival; PD, progressive disease; PET, positron emission tomography; PFS, progression-free survival; PMBCL, primary mediastinal large B-cell lymphoma; PRO, patient-reported outcome; R-DHAP, rituximab, dexamethasone, cytarabine, cisplatin; R-GDP, rituximab, gemcitabine, dexamethasone, cisplatin; R-ICE, rituximab, </a:t>
            </a:r>
            <a:r>
              <a:rPr lang="en-GB" sz="800" dirty="0" err="1">
                <a:solidFill>
                  <a:schemeClr val="tx2"/>
                </a:solidFill>
              </a:rPr>
              <a:t>ifosfamide</a:t>
            </a:r>
            <a:r>
              <a:rPr lang="en-GB" sz="800" dirty="0">
                <a:solidFill>
                  <a:schemeClr val="tx2"/>
                </a:solidFill>
              </a:rPr>
              <a:t>, carboplatin, etoposide phosphate; R/R, relapsed or refractory; </a:t>
            </a:r>
            <a:r>
              <a:rPr lang="en-GB" sz="800" dirty="0" err="1">
                <a:solidFill>
                  <a:schemeClr val="tx2"/>
                </a:solidFill>
              </a:rPr>
              <a:t>sAAIPI</a:t>
            </a:r>
            <a:r>
              <a:rPr lang="en-GB" sz="800" dirty="0">
                <a:solidFill>
                  <a:schemeClr val="tx2"/>
                </a:solidFill>
              </a:rPr>
              <a:t>, secondary age-adjusted International Prognostic Index; SOC, standard of care; THRBCL, T-cell/histiocyte-rich large B-cell lymphoma; </a:t>
            </a:r>
            <a:r>
              <a:rPr lang="en-GB" sz="800" dirty="0" err="1">
                <a:solidFill>
                  <a:schemeClr val="tx2"/>
                </a:solidFill>
              </a:rPr>
              <a:t>Kamdar</a:t>
            </a:r>
            <a:r>
              <a:rPr lang="en-GB" sz="800" dirty="0">
                <a:solidFill>
                  <a:schemeClr val="tx2"/>
                </a:solidFill>
              </a:rPr>
              <a:t> M, et al. ASH Annual Meeting 2021. Abstract #91. Oral </a:t>
            </a:r>
            <a:r>
              <a:rPr lang="en-GB" sz="800" dirty="0"/>
              <a:t>presentation</a:t>
            </a:r>
          </a:p>
        </p:txBody>
      </p:sp>
      <p:sp>
        <p:nvSpPr>
          <p:cNvPr id="9" name="Tijdelijke aanduiding voor inhoud 6">
            <a:extLst>
              <a:ext uri="{FF2B5EF4-FFF2-40B4-BE49-F238E27FC236}">
                <a16:creationId xmlns:a16="http://schemas.microsoft.com/office/drawing/2014/main" id="{CE15324F-2FAE-9D4E-9D8A-D3A8FC1D6838}"/>
              </a:ext>
            </a:extLst>
          </p:cNvPr>
          <p:cNvSpPr txBox="1">
            <a:spLocks/>
          </p:cNvSpPr>
          <p:nvPr/>
        </p:nvSpPr>
        <p:spPr>
          <a:xfrm>
            <a:off x="620183" y="5590621"/>
            <a:ext cx="10639487"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2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GB" sz="1050" baseline="30000" dirty="0"/>
              <a:t>a </a:t>
            </a:r>
            <a:r>
              <a:rPr lang="en-GB" sz="1050" dirty="0"/>
              <a:t>Patients may have received a </a:t>
            </a:r>
            <a:r>
              <a:rPr lang="en-GB" sz="1050" dirty="0">
                <a:solidFill>
                  <a:schemeClr val="tx2"/>
                </a:solidFill>
              </a:rPr>
              <a:t>protocol-defined SOC regimen to stabilise their disease during </a:t>
            </a:r>
            <a:r>
              <a:rPr lang="en-GB" sz="1050" dirty="0" err="1">
                <a:solidFill>
                  <a:schemeClr val="tx2"/>
                </a:solidFill>
              </a:rPr>
              <a:t>liso-cel</a:t>
            </a:r>
            <a:r>
              <a:rPr lang="en-GB" sz="1050" dirty="0">
                <a:solidFill>
                  <a:schemeClr val="tx2"/>
                </a:solidFill>
              </a:rPr>
              <a:t> manufacturing</a:t>
            </a:r>
            <a:br>
              <a:rPr lang="en-GB" sz="1050" dirty="0">
                <a:solidFill>
                  <a:schemeClr val="tx2"/>
                </a:solidFill>
              </a:rPr>
            </a:br>
            <a:r>
              <a:rPr lang="en-GB" sz="1050" baseline="30000" dirty="0">
                <a:solidFill>
                  <a:schemeClr val="tx2"/>
                </a:solidFill>
              </a:rPr>
              <a:t>b </a:t>
            </a:r>
            <a:r>
              <a:rPr lang="en-GB" sz="1050" dirty="0">
                <a:solidFill>
                  <a:schemeClr val="tx2"/>
                </a:solidFill>
              </a:rPr>
              <a:t>Only for patients who received bridging therapy</a:t>
            </a:r>
            <a:br>
              <a:rPr lang="en-GB" sz="1050" dirty="0">
                <a:solidFill>
                  <a:schemeClr val="tx2"/>
                </a:solidFill>
              </a:rPr>
            </a:br>
            <a:r>
              <a:rPr lang="en-GB" sz="1050" baseline="30000" dirty="0">
                <a:solidFill>
                  <a:schemeClr val="tx2"/>
                </a:solidFill>
              </a:rPr>
              <a:t>c </a:t>
            </a:r>
            <a:r>
              <a:rPr lang="en-GB" sz="1050" dirty="0">
                <a:solidFill>
                  <a:schemeClr val="tx2"/>
                </a:solidFill>
              </a:rPr>
              <a:t>Lymphodepletion with fludarabine 30 mg/m</a:t>
            </a:r>
            <a:r>
              <a:rPr lang="en-GB" sz="1050" baseline="30000" dirty="0">
                <a:solidFill>
                  <a:schemeClr val="tx2"/>
                </a:solidFill>
              </a:rPr>
              <a:t>2</a:t>
            </a:r>
            <a:r>
              <a:rPr lang="en-GB" sz="1050" dirty="0">
                <a:solidFill>
                  <a:schemeClr val="tx2"/>
                </a:solidFill>
              </a:rPr>
              <a:t> and cyclophosphamide 300 mg/m</a:t>
            </a:r>
            <a:r>
              <a:rPr lang="en-GB" sz="1050" baseline="30000" dirty="0">
                <a:solidFill>
                  <a:schemeClr val="tx2"/>
                </a:solidFill>
              </a:rPr>
              <a:t>2</a:t>
            </a:r>
            <a:r>
              <a:rPr lang="en-GB" sz="1050" dirty="0">
                <a:solidFill>
                  <a:schemeClr val="tx2"/>
                </a:solidFill>
              </a:rPr>
              <a:t> for 3 days</a:t>
            </a:r>
            <a:br>
              <a:rPr lang="en-GB" sz="1050" dirty="0">
                <a:solidFill>
                  <a:schemeClr val="tx2"/>
                </a:solidFill>
              </a:rPr>
            </a:br>
            <a:r>
              <a:rPr lang="en-GB" sz="1050" baseline="30000" dirty="0">
                <a:solidFill>
                  <a:schemeClr val="tx2"/>
                </a:solidFill>
              </a:rPr>
              <a:t>d </a:t>
            </a:r>
            <a:r>
              <a:rPr lang="en-GB" sz="1050" dirty="0">
                <a:solidFill>
                  <a:schemeClr val="tx2"/>
                </a:solidFill>
              </a:rPr>
              <a:t>SOC was defined as physician’s choice of R-DHAP, R-ICE, or R-GDP</a:t>
            </a:r>
          </a:p>
        </p:txBody>
      </p:sp>
      <p:sp>
        <p:nvSpPr>
          <p:cNvPr id="11" name="Rounded Rectangle 10">
            <a:extLst>
              <a:ext uri="{FF2B5EF4-FFF2-40B4-BE49-F238E27FC236}">
                <a16:creationId xmlns:a16="http://schemas.microsoft.com/office/drawing/2014/main" id="{6314743C-823E-524B-BEB1-1EE6798DB290}"/>
              </a:ext>
            </a:extLst>
          </p:cNvPr>
          <p:cNvSpPr/>
          <p:nvPr/>
        </p:nvSpPr>
        <p:spPr>
          <a:xfrm>
            <a:off x="619200" y="1708350"/>
            <a:ext cx="2736915" cy="2729179"/>
          </a:xfrm>
          <a:prstGeom prst="roundRect">
            <a:avLst>
              <a:gd name="adj" fmla="val 8227"/>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Ins="0" rtlCol="0" anchor="ctr"/>
          <a:lstStyle/>
          <a:p>
            <a:pPr>
              <a:spcBef>
                <a:spcPts val="200"/>
              </a:spcBef>
            </a:pPr>
            <a:r>
              <a:rPr lang="en-GB" sz="1200" b="1" dirty="0">
                <a:solidFill>
                  <a:schemeClr val="accent1"/>
                </a:solidFill>
                <a:latin typeface="Arial" panose="020B0604020202020204" pitchFamily="34" charset="0"/>
                <a:cs typeface="Arial" panose="020B0604020202020204" pitchFamily="34" charset="0"/>
              </a:rPr>
              <a:t>Key eligibility</a:t>
            </a:r>
            <a:endParaRPr lang="en-GB" sz="1200" dirty="0">
              <a:solidFill>
                <a:schemeClr val="accent1"/>
              </a:solidFill>
              <a:latin typeface="Arial" panose="020B0604020202020204" pitchFamily="34" charset="0"/>
              <a:cs typeface="Arial" panose="020B0604020202020204" pitchFamily="34" charset="0"/>
            </a:endParaRP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Age 18-75 years</a:t>
            </a: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Aggressive NHL</a:t>
            </a:r>
          </a:p>
          <a:p>
            <a:pPr marL="355600" lvl="1" indent="-133350">
              <a:spcBef>
                <a:spcPts val="200"/>
              </a:spcBef>
              <a:buClr>
                <a:schemeClr val="accent1"/>
              </a:buClr>
              <a:buFont typeface="System Font Regular"/>
              <a:buChar char="–"/>
            </a:pPr>
            <a:r>
              <a:rPr lang="en-GB" sz="1000" dirty="0">
                <a:solidFill>
                  <a:schemeClr val="tx1"/>
                </a:solidFill>
                <a:latin typeface="Arial" panose="020B0604020202020204" pitchFamily="34" charset="0"/>
                <a:cs typeface="Arial" panose="020B0604020202020204" pitchFamily="34" charset="0"/>
              </a:rPr>
              <a:t>DLBCL NOS (de novo or transformed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from indolent NHL), HGBCL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(double/triple hit) with DLBCL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histology, FL3B, PMBCL, THRBCL</a:t>
            </a: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R/R ≤12 months after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1L treatment containing an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anthracycline and a CD20-targeted agent</a:t>
            </a: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ECOG PS ≤1</a:t>
            </a: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Eligible for HSCT</a:t>
            </a: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Secondary CNS lymphoma allowed</a:t>
            </a: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LVEF &gt;40% for inclusion</a:t>
            </a: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No minimum absolute lymphocyte count </a:t>
            </a:r>
          </a:p>
        </p:txBody>
      </p:sp>
      <p:sp>
        <p:nvSpPr>
          <p:cNvPr id="18" name="Rounded Rectangle 17">
            <a:extLst>
              <a:ext uri="{FF2B5EF4-FFF2-40B4-BE49-F238E27FC236}">
                <a16:creationId xmlns:a16="http://schemas.microsoft.com/office/drawing/2014/main" id="{5B1C3C7A-4181-1A42-838A-23B2DCF65D8C}"/>
              </a:ext>
            </a:extLst>
          </p:cNvPr>
          <p:cNvSpPr/>
          <p:nvPr/>
        </p:nvSpPr>
        <p:spPr>
          <a:xfrm>
            <a:off x="9209739" y="1847654"/>
            <a:ext cx="2262682" cy="2300140"/>
          </a:xfrm>
          <a:prstGeom prst="roundRect">
            <a:avLst>
              <a:gd name="adj" fmla="val 8227"/>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Ins="0" rtlCol="0" anchor="ctr"/>
          <a:lstStyle/>
          <a:p>
            <a:pPr>
              <a:spcAft>
                <a:spcPts val="200"/>
              </a:spcAft>
              <a:buClr>
                <a:schemeClr val="accent1"/>
              </a:buClr>
            </a:pPr>
            <a:r>
              <a:rPr lang="en-GB" sz="1200" b="1" dirty="0">
                <a:solidFill>
                  <a:schemeClr val="accent1"/>
                </a:solidFill>
                <a:latin typeface="Arial" panose="020B0604020202020204" pitchFamily="34" charset="0"/>
                <a:cs typeface="Arial" panose="020B0604020202020204" pitchFamily="34" charset="0"/>
              </a:rPr>
              <a:t>Primary endpoint</a:t>
            </a:r>
            <a:endParaRPr lang="en-GB" sz="1200" dirty="0">
              <a:solidFill>
                <a:schemeClr val="accent1"/>
              </a:solidFill>
              <a:latin typeface="Arial" panose="020B0604020202020204" pitchFamily="34" charset="0"/>
              <a:cs typeface="Arial" panose="020B0604020202020204" pitchFamily="34" charset="0"/>
            </a:endParaRPr>
          </a:p>
          <a:p>
            <a:pPr marL="139700" indent="-13970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EFS (per IRC)</a:t>
            </a:r>
          </a:p>
          <a:p>
            <a:pPr>
              <a:spcBef>
                <a:spcPts val="300"/>
              </a:spcBef>
              <a:spcAft>
                <a:spcPts val="200"/>
              </a:spcAft>
              <a:buClr>
                <a:schemeClr val="accent1"/>
              </a:buClr>
            </a:pPr>
            <a:r>
              <a:rPr lang="en-GB" sz="1200" b="1" dirty="0">
                <a:solidFill>
                  <a:schemeClr val="accent1"/>
                </a:solidFill>
                <a:latin typeface="Arial" panose="020B0604020202020204" pitchFamily="34" charset="0"/>
                <a:cs typeface="Arial" panose="020B0604020202020204" pitchFamily="34" charset="0"/>
              </a:rPr>
              <a:t>Key secondary endpoints</a:t>
            </a:r>
            <a:endParaRPr lang="en-GB" sz="1200" dirty="0">
              <a:solidFill>
                <a:schemeClr val="accent1"/>
              </a:solidFill>
              <a:latin typeface="Arial" panose="020B0604020202020204" pitchFamily="34" charset="0"/>
              <a:cs typeface="Arial" panose="020B0604020202020204" pitchFamily="34" charset="0"/>
            </a:endParaRPr>
          </a:p>
          <a:p>
            <a:pPr marL="139700" indent="-13970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CR rate, PFS, OS</a:t>
            </a:r>
          </a:p>
          <a:p>
            <a:pPr>
              <a:spcBef>
                <a:spcPts val="300"/>
              </a:spcBef>
              <a:spcAft>
                <a:spcPts val="200"/>
              </a:spcAft>
              <a:buClr>
                <a:schemeClr val="accent1"/>
              </a:buClr>
            </a:pPr>
            <a:r>
              <a:rPr lang="en-GB" sz="1200" b="1" dirty="0">
                <a:solidFill>
                  <a:schemeClr val="accent1"/>
                </a:solidFill>
                <a:latin typeface="Arial" panose="020B0604020202020204" pitchFamily="34" charset="0"/>
                <a:cs typeface="Arial" panose="020B0604020202020204" pitchFamily="34" charset="0"/>
              </a:rPr>
              <a:t>Other secondary endpoints</a:t>
            </a:r>
            <a:endParaRPr lang="en-GB" sz="1200" dirty="0">
              <a:solidFill>
                <a:schemeClr val="accent1"/>
              </a:solidFill>
              <a:latin typeface="Arial" panose="020B0604020202020204" pitchFamily="34" charset="0"/>
              <a:cs typeface="Arial" panose="020B0604020202020204" pitchFamily="34" charset="0"/>
            </a:endParaRPr>
          </a:p>
          <a:p>
            <a:pPr marL="139700" indent="-13970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Duration of response, ORR,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PFS on next line of treatment</a:t>
            </a:r>
          </a:p>
          <a:p>
            <a:pPr marL="139700" indent="-13970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Safety, PROs</a:t>
            </a:r>
          </a:p>
          <a:p>
            <a:pPr>
              <a:spcBef>
                <a:spcPts val="300"/>
              </a:spcBef>
              <a:spcAft>
                <a:spcPts val="200"/>
              </a:spcAft>
              <a:buClr>
                <a:schemeClr val="accent1"/>
              </a:buClr>
            </a:pPr>
            <a:r>
              <a:rPr lang="en-GB" sz="1200" b="1" dirty="0">
                <a:solidFill>
                  <a:schemeClr val="accent1"/>
                </a:solidFill>
                <a:latin typeface="Arial" panose="020B0604020202020204" pitchFamily="34" charset="0"/>
                <a:cs typeface="Arial" panose="020B0604020202020204" pitchFamily="34" charset="0"/>
              </a:rPr>
              <a:t>Exploratory endpoints</a:t>
            </a:r>
            <a:endParaRPr lang="en-GB" sz="1200" dirty="0">
              <a:solidFill>
                <a:schemeClr val="accent1"/>
              </a:solidFill>
              <a:latin typeface="Arial" panose="020B0604020202020204" pitchFamily="34" charset="0"/>
              <a:cs typeface="Arial" panose="020B0604020202020204" pitchFamily="34" charset="0"/>
            </a:endParaRPr>
          </a:p>
          <a:p>
            <a:pPr marL="139700" indent="-13970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Cellular kinetics</a:t>
            </a:r>
          </a:p>
          <a:p>
            <a:pPr marL="139700" indent="-139700">
              <a:spcAft>
                <a:spcPts val="2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B-cell aplasia</a:t>
            </a:r>
          </a:p>
        </p:txBody>
      </p:sp>
      <p:sp>
        <p:nvSpPr>
          <p:cNvPr id="19" name="Rectangle 25">
            <a:extLst>
              <a:ext uri="{FF2B5EF4-FFF2-40B4-BE49-F238E27FC236}">
                <a16:creationId xmlns:a16="http://schemas.microsoft.com/office/drawing/2014/main" id="{216AD81E-B98C-FB42-97C8-47E83E8A3B63}"/>
              </a:ext>
            </a:extLst>
          </p:cNvPr>
          <p:cNvSpPr/>
          <p:nvPr/>
        </p:nvSpPr>
        <p:spPr>
          <a:xfrm>
            <a:off x="4425122" y="2715540"/>
            <a:ext cx="1692873" cy="584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a:solidFill>
                  <a:schemeClr val="accent1"/>
                </a:solidFill>
                <a:latin typeface="Arial" panose="020B0604020202020204" pitchFamily="34" charset="0"/>
                <a:cs typeface="Arial" panose="020B0604020202020204" pitchFamily="34" charset="0"/>
              </a:rPr>
              <a:t>Stratification</a:t>
            </a:r>
            <a:endParaRPr lang="en-GB" dirty="0">
              <a:solidFill>
                <a:schemeClr val="tx1"/>
              </a:solidFill>
              <a:latin typeface="Arial" panose="020B0604020202020204" pitchFamily="34" charset="0"/>
              <a:cs typeface="Arial" panose="020B0604020202020204" pitchFamily="34" charset="0"/>
            </a:endParaRPr>
          </a:p>
          <a:p>
            <a:pPr marL="171450" indent="-171450">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Refractory vs relapsed</a:t>
            </a:r>
          </a:p>
          <a:p>
            <a:pPr marL="171450" indent="-171450">
              <a:buClr>
                <a:schemeClr val="accent1"/>
              </a:buClr>
              <a:buFont typeface="Arial" panose="020B0604020202020204" pitchFamily="34" charset="0"/>
              <a:buChar char="•"/>
            </a:pPr>
            <a:r>
              <a:rPr lang="en-GB" sz="1000" dirty="0" err="1">
                <a:solidFill>
                  <a:schemeClr val="tx1"/>
                </a:solidFill>
                <a:latin typeface="Arial" panose="020B0604020202020204" pitchFamily="34" charset="0"/>
                <a:cs typeface="Arial" panose="020B0604020202020204" pitchFamily="34" charset="0"/>
              </a:rPr>
              <a:t>sAAIPI</a:t>
            </a:r>
            <a:r>
              <a:rPr lang="en-GB" sz="1000" dirty="0">
                <a:solidFill>
                  <a:schemeClr val="tx1"/>
                </a:solidFill>
                <a:latin typeface="Arial" panose="020B0604020202020204" pitchFamily="34" charset="0"/>
                <a:cs typeface="Arial" panose="020B0604020202020204" pitchFamily="34" charset="0"/>
              </a:rPr>
              <a:t>: 0/1 vs 2/3</a:t>
            </a:r>
          </a:p>
        </p:txBody>
      </p:sp>
      <p:sp>
        <p:nvSpPr>
          <p:cNvPr id="22" name="Rounded Rectangle 21">
            <a:extLst>
              <a:ext uri="{FF2B5EF4-FFF2-40B4-BE49-F238E27FC236}">
                <a16:creationId xmlns:a16="http://schemas.microsoft.com/office/drawing/2014/main" id="{F65F890D-5DBF-1A47-8864-04A8A6830AFB}"/>
              </a:ext>
            </a:extLst>
          </p:cNvPr>
          <p:cNvSpPr/>
          <p:nvPr/>
        </p:nvSpPr>
        <p:spPr>
          <a:xfrm>
            <a:off x="4972180" y="4452963"/>
            <a:ext cx="3127823" cy="837573"/>
          </a:xfrm>
          <a:prstGeom prst="roundRect">
            <a:avLst>
              <a:gd name="adj" fmla="val 0"/>
            </a:avLst>
          </a:prstGeom>
          <a:solidFill>
            <a:schemeClr val="accent6">
              <a:lumMod val="20000"/>
              <a:lumOff val="80000"/>
            </a:schemeClr>
          </a:solidFill>
          <a:ln w="15875">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spcBef>
                <a:spcPts val="300"/>
              </a:spcBef>
            </a:pPr>
            <a:r>
              <a:rPr lang="en-GB" sz="1200" b="1" dirty="0">
                <a:solidFill>
                  <a:schemeClr val="tx1"/>
                </a:solidFill>
                <a:latin typeface="Arial" panose="020B0604020202020204" pitchFamily="34" charset="0"/>
                <a:cs typeface="Arial" panose="020B0604020202020204" pitchFamily="34" charset="0"/>
              </a:rPr>
              <a:t>Crossover to </a:t>
            </a:r>
            <a:r>
              <a:rPr lang="en-GB" sz="1200" b="1" dirty="0" err="1">
                <a:solidFill>
                  <a:schemeClr val="tx1"/>
                </a:solidFill>
                <a:latin typeface="Arial" panose="020B0604020202020204" pitchFamily="34" charset="0"/>
                <a:cs typeface="Arial" panose="020B0604020202020204" pitchFamily="34" charset="0"/>
              </a:rPr>
              <a:t>liso-cel</a:t>
            </a:r>
            <a:r>
              <a:rPr lang="en-GB" sz="1200" b="1" dirty="0">
                <a:solidFill>
                  <a:schemeClr val="tx1"/>
                </a:solidFill>
                <a:latin typeface="Arial" panose="020B0604020202020204" pitchFamily="34" charset="0"/>
                <a:cs typeface="Arial" panose="020B0604020202020204" pitchFamily="34" charset="0"/>
              </a:rPr>
              <a:t> allowed</a:t>
            </a:r>
            <a:endParaRPr lang="en-GB" sz="1200" dirty="0">
              <a:solidFill>
                <a:schemeClr val="tx1"/>
              </a:solidFill>
              <a:latin typeface="Arial" panose="020B0604020202020204" pitchFamily="34" charset="0"/>
              <a:cs typeface="Arial" panose="020B0604020202020204" pitchFamily="34" charset="0"/>
            </a:endParaRPr>
          </a:p>
          <a:p>
            <a:pPr marL="139700" indent="-139700">
              <a:spcBef>
                <a:spcPts val="3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Failure to respond by 9 weeks post-randomisation</a:t>
            </a:r>
          </a:p>
          <a:p>
            <a:pPr marL="139700" indent="-139700">
              <a:spcBef>
                <a:spcPts val="3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PD at any time</a:t>
            </a:r>
          </a:p>
          <a:p>
            <a:pPr marL="139700" indent="-139700">
              <a:spcBef>
                <a:spcPts val="3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Start of new antineoplastic therapy after ASCT</a:t>
            </a:r>
          </a:p>
        </p:txBody>
      </p:sp>
      <p:cxnSp>
        <p:nvCxnSpPr>
          <p:cNvPr id="23" name="Straight Connector 22">
            <a:extLst>
              <a:ext uri="{FF2B5EF4-FFF2-40B4-BE49-F238E27FC236}">
                <a16:creationId xmlns:a16="http://schemas.microsoft.com/office/drawing/2014/main" id="{045C5649-A4EE-9E4A-8943-E176FE25D191}"/>
              </a:ext>
            </a:extLst>
          </p:cNvPr>
          <p:cNvCxnSpPr>
            <a:cxnSpLocks/>
          </p:cNvCxnSpPr>
          <p:nvPr/>
        </p:nvCxnSpPr>
        <p:spPr>
          <a:xfrm>
            <a:off x="6267254" y="4110087"/>
            <a:ext cx="0" cy="328272"/>
          </a:xfrm>
          <a:prstGeom prst="line">
            <a:avLst/>
          </a:prstGeom>
          <a:ln w="19050">
            <a:solidFill>
              <a:schemeClr val="tx1"/>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4E745C5-BCB3-A34B-8998-D32B2731A7AE}"/>
              </a:ext>
            </a:extLst>
          </p:cNvPr>
          <p:cNvCxnSpPr>
            <a:cxnSpLocks/>
          </p:cNvCxnSpPr>
          <p:nvPr/>
        </p:nvCxnSpPr>
        <p:spPr>
          <a:xfrm>
            <a:off x="4343782" y="2143136"/>
            <a:ext cx="316800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94C4B6E-8CCC-6A4F-B25D-9D6A905BF86C}"/>
              </a:ext>
            </a:extLst>
          </p:cNvPr>
          <p:cNvCxnSpPr>
            <a:cxnSpLocks/>
          </p:cNvCxnSpPr>
          <p:nvPr/>
        </p:nvCxnSpPr>
        <p:spPr>
          <a:xfrm>
            <a:off x="4343782" y="3841174"/>
            <a:ext cx="316800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DC70DDE-644D-C548-8C2D-4DB87B718142}"/>
              </a:ext>
            </a:extLst>
          </p:cNvPr>
          <p:cNvCxnSpPr>
            <a:cxnSpLocks/>
          </p:cNvCxnSpPr>
          <p:nvPr/>
        </p:nvCxnSpPr>
        <p:spPr>
          <a:xfrm flipV="1">
            <a:off x="4352842" y="2135078"/>
            <a:ext cx="0" cy="1713022"/>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690F6F2-3EE0-B441-942E-CD3B94538859}"/>
              </a:ext>
            </a:extLst>
          </p:cNvPr>
          <p:cNvCxnSpPr>
            <a:cxnSpLocks/>
          </p:cNvCxnSpPr>
          <p:nvPr/>
        </p:nvCxnSpPr>
        <p:spPr>
          <a:xfrm>
            <a:off x="3562350" y="3054492"/>
            <a:ext cx="790717" cy="0"/>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6" name="Rounded Rectangle 5">
            <a:extLst>
              <a:ext uri="{FF2B5EF4-FFF2-40B4-BE49-F238E27FC236}">
                <a16:creationId xmlns:a16="http://schemas.microsoft.com/office/drawing/2014/main" id="{06B84855-F432-8E48-97DB-06646417CF16}"/>
              </a:ext>
            </a:extLst>
          </p:cNvPr>
          <p:cNvSpPr/>
          <p:nvPr/>
        </p:nvSpPr>
        <p:spPr>
          <a:xfrm rot="16200000">
            <a:off x="2581130" y="2898440"/>
            <a:ext cx="2064190" cy="333958"/>
          </a:xfrm>
          <a:prstGeom prst="roundRect">
            <a:avLst>
              <a:gd name="adj" fmla="val 3293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Screening + leukapheresis</a:t>
            </a:r>
          </a:p>
        </p:txBody>
      </p:sp>
      <p:sp>
        <p:nvSpPr>
          <p:cNvPr id="13" name="Rounded Rectangle 12">
            <a:extLst>
              <a:ext uri="{FF2B5EF4-FFF2-40B4-BE49-F238E27FC236}">
                <a16:creationId xmlns:a16="http://schemas.microsoft.com/office/drawing/2014/main" id="{94BB26AB-0A92-FE40-95A2-8A746E3797E7}"/>
              </a:ext>
            </a:extLst>
          </p:cNvPr>
          <p:cNvSpPr/>
          <p:nvPr/>
        </p:nvSpPr>
        <p:spPr>
          <a:xfrm rot="16200000">
            <a:off x="3034428" y="2898440"/>
            <a:ext cx="2064190" cy="333958"/>
          </a:xfrm>
          <a:prstGeom prst="roundRect">
            <a:avLst>
              <a:gd name="adj" fmla="val 3293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1:1 Randomisation</a:t>
            </a:r>
          </a:p>
        </p:txBody>
      </p:sp>
      <p:sp>
        <p:nvSpPr>
          <p:cNvPr id="34" name="Rounded Rectangle 33">
            <a:extLst>
              <a:ext uri="{FF2B5EF4-FFF2-40B4-BE49-F238E27FC236}">
                <a16:creationId xmlns:a16="http://schemas.microsoft.com/office/drawing/2014/main" id="{AB63429A-0133-B348-9A0B-83FD55714787}"/>
              </a:ext>
            </a:extLst>
          </p:cNvPr>
          <p:cNvSpPr/>
          <p:nvPr/>
        </p:nvSpPr>
        <p:spPr>
          <a:xfrm>
            <a:off x="7510950" y="1847654"/>
            <a:ext cx="1445692" cy="2300400"/>
          </a:xfrm>
          <a:prstGeom prst="roundRect">
            <a:avLst>
              <a:gd name="adj" fmla="val 0"/>
            </a:avLst>
          </a:prstGeom>
          <a:solidFill>
            <a:schemeClr val="accent6">
              <a:lumMod val="20000"/>
              <a:lumOff val="80000"/>
            </a:schemeClr>
          </a:solidFill>
          <a:ln w="15875">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spcBef>
                <a:spcPts val="300"/>
              </a:spcBef>
            </a:pPr>
            <a:r>
              <a:rPr lang="en-GB" sz="1200" b="1" dirty="0">
                <a:solidFill>
                  <a:schemeClr val="tx1"/>
                </a:solidFill>
                <a:latin typeface="Arial" panose="020B0604020202020204" pitchFamily="34" charset="0"/>
                <a:cs typeface="Arial" panose="020B0604020202020204" pitchFamily="34" charset="0"/>
              </a:rPr>
              <a:t>Response </a:t>
            </a:r>
            <a:br>
              <a:rPr lang="en-GB" sz="1200" b="1" dirty="0">
                <a:solidFill>
                  <a:schemeClr val="tx1"/>
                </a:solidFill>
                <a:latin typeface="Arial" panose="020B0604020202020204" pitchFamily="34" charset="0"/>
                <a:cs typeface="Arial" panose="020B0604020202020204" pitchFamily="34" charset="0"/>
              </a:rPr>
            </a:br>
            <a:r>
              <a:rPr lang="en-GB" sz="1200" b="1" dirty="0">
                <a:solidFill>
                  <a:schemeClr val="tx1"/>
                </a:solidFill>
                <a:latin typeface="Arial" panose="020B0604020202020204" pitchFamily="34" charset="0"/>
                <a:cs typeface="Arial" panose="020B0604020202020204" pitchFamily="34" charset="0"/>
              </a:rPr>
              <a:t>assessments</a:t>
            </a:r>
            <a:endParaRPr lang="en-GB" sz="1200" dirty="0">
              <a:solidFill>
                <a:schemeClr val="tx1"/>
              </a:solidFill>
              <a:latin typeface="Arial" panose="020B0604020202020204" pitchFamily="34" charset="0"/>
              <a:cs typeface="Arial" panose="020B0604020202020204" pitchFamily="34" charset="0"/>
            </a:endParaRPr>
          </a:p>
          <a:p>
            <a:pPr marL="139700" indent="-139700">
              <a:spcBef>
                <a:spcPts val="3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Weeks 9 and 18</a:t>
            </a:r>
          </a:p>
          <a:p>
            <a:pPr marL="139700" indent="-139700">
              <a:spcBef>
                <a:spcPts val="3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Months 6, 9, 12, 18,</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24 and 36</a:t>
            </a:r>
          </a:p>
        </p:txBody>
      </p:sp>
      <p:sp>
        <p:nvSpPr>
          <p:cNvPr id="35" name="Rounded Rectangle 34">
            <a:extLst>
              <a:ext uri="{FF2B5EF4-FFF2-40B4-BE49-F238E27FC236}">
                <a16:creationId xmlns:a16="http://schemas.microsoft.com/office/drawing/2014/main" id="{4FE061AD-F2A3-BF4C-BFB5-E684B0A86C07}"/>
              </a:ext>
            </a:extLst>
          </p:cNvPr>
          <p:cNvSpPr/>
          <p:nvPr/>
        </p:nvSpPr>
        <p:spPr>
          <a:xfrm>
            <a:off x="4446483" y="3527723"/>
            <a:ext cx="2727315" cy="638925"/>
          </a:xfrm>
          <a:prstGeom prst="roundRect">
            <a:avLst>
              <a:gd name="adj" fmla="val 17763"/>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lnSpc>
                <a:spcPct val="90000"/>
              </a:lnSpc>
              <a:spcBef>
                <a:spcPts val="200"/>
              </a:spcBef>
            </a:pPr>
            <a:r>
              <a:rPr lang="en-GB" sz="1200" b="1" dirty="0">
                <a:solidFill>
                  <a:schemeClr val="bg1"/>
                </a:solidFill>
                <a:latin typeface="Arial" panose="020B0604020202020204" pitchFamily="34" charset="0"/>
                <a:cs typeface="Arial" panose="020B0604020202020204" pitchFamily="34" charset="0"/>
              </a:rPr>
              <a:t>SOC </a:t>
            </a:r>
            <a:r>
              <a:rPr lang="en-GB" sz="1200" b="1" dirty="0" err="1">
                <a:solidFill>
                  <a:schemeClr val="bg1"/>
                </a:solidFill>
                <a:latin typeface="Arial" panose="020B0604020202020204" pitchFamily="34" charset="0"/>
                <a:cs typeface="Arial" panose="020B0604020202020204" pitchFamily="34" charset="0"/>
              </a:rPr>
              <a:t>arm</a:t>
            </a:r>
            <a:r>
              <a:rPr lang="en-GB" sz="1200" b="1" baseline="30000" dirty="0" err="1">
                <a:solidFill>
                  <a:schemeClr val="bg1"/>
                </a:solidFill>
                <a:latin typeface="Arial" panose="020B0604020202020204" pitchFamily="34" charset="0"/>
                <a:cs typeface="Arial" panose="020B0604020202020204" pitchFamily="34" charset="0"/>
              </a:rPr>
              <a:t>d</a:t>
            </a:r>
            <a:endParaRPr lang="en-GB" sz="1200" b="1" baseline="30000" dirty="0">
              <a:solidFill>
                <a:schemeClr val="bg1"/>
              </a:solidFill>
              <a:latin typeface="Arial" panose="020B0604020202020204" pitchFamily="34" charset="0"/>
              <a:cs typeface="Arial" panose="020B0604020202020204" pitchFamily="34" charset="0"/>
            </a:endParaRPr>
          </a:p>
          <a:p>
            <a:pPr algn="ctr">
              <a:lnSpc>
                <a:spcPct val="90000"/>
              </a:lnSpc>
              <a:spcBef>
                <a:spcPts val="200"/>
              </a:spcBef>
            </a:pPr>
            <a:r>
              <a:rPr lang="en-GB" sz="1200" dirty="0">
                <a:solidFill>
                  <a:schemeClr val="bg1"/>
                </a:solidFill>
                <a:latin typeface="Arial" panose="020B0604020202020204" pitchFamily="34" charset="0"/>
                <a:cs typeface="Arial" panose="020B0604020202020204" pitchFamily="34" charset="0"/>
              </a:rPr>
              <a:t>3 cycles of salvage CT,</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followed by HDCT + ASCT</a:t>
            </a:r>
          </a:p>
        </p:txBody>
      </p:sp>
      <p:sp>
        <p:nvSpPr>
          <p:cNvPr id="36" name="Rounded Rectangle 35">
            <a:extLst>
              <a:ext uri="{FF2B5EF4-FFF2-40B4-BE49-F238E27FC236}">
                <a16:creationId xmlns:a16="http://schemas.microsoft.com/office/drawing/2014/main" id="{952A071E-0A3D-F641-AD9E-68D2553772CB}"/>
              </a:ext>
            </a:extLst>
          </p:cNvPr>
          <p:cNvSpPr/>
          <p:nvPr/>
        </p:nvSpPr>
        <p:spPr>
          <a:xfrm>
            <a:off x="5335012" y="1896886"/>
            <a:ext cx="1838786" cy="506949"/>
          </a:xfrm>
          <a:prstGeom prst="roundRect">
            <a:avLst>
              <a:gd name="adj" fmla="val 17763"/>
            </a:avLst>
          </a:prstGeom>
          <a:solidFill>
            <a:schemeClr val="accent1"/>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200" b="1" dirty="0" err="1">
                <a:solidFill>
                  <a:schemeClr val="bg1"/>
                </a:solidFill>
                <a:latin typeface="Arial" panose="020B0604020202020204" pitchFamily="34" charset="0"/>
                <a:cs typeface="Arial" panose="020B0604020202020204" pitchFamily="34" charset="0"/>
              </a:rPr>
              <a:t>Liso-cel</a:t>
            </a:r>
            <a:r>
              <a:rPr lang="en-GB" sz="1200" b="1" dirty="0">
                <a:solidFill>
                  <a:schemeClr val="bg1"/>
                </a:solidFill>
                <a:latin typeface="Arial" panose="020B0604020202020204" pitchFamily="34" charset="0"/>
                <a:cs typeface="Arial" panose="020B0604020202020204" pitchFamily="34" charset="0"/>
              </a:rPr>
              <a:t> arm</a:t>
            </a:r>
            <a:endParaRPr lang="en-GB" sz="1200" b="1" baseline="30000" dirty="0">
              <a:solidFill>
                <a:schemeClr val="bg1"/>
              </a:solidFill>
              <a:latin typeface="Arial" panose="020B0604020202020204" pitchFamily="34" charset="0"/>
              <a:cs typeface="Arial" panose="020B0604020202020204" pitchFamily="34" charset="0"/>
            </a:endParaRPr>
          </a:p>
          <a:p>
            <a:pPr algn="ctr">
              <a:lnSpc>
                <a:spcPct val="90000"/>
              </a:lnSpc>
              <a:spcBef>
                <a:spcPts val="200"/>
              </a:spcBef>
            </a:pPr>
            <a:r>
              <a:rPr lang="en-GB" sz="1200" dirty="0">
                <a:solidFill>
                  <a:schemeClr val="bg1"/>
                </a:solidFill>
                <a:latin typeface="Arial" panose="020B0604020202020204" pitchFamily="34" charset="0"/>
                <a:cs typeface="Arial" panose="020B0604020202020204" pitchFamily="34" charset="0"/>
              </a:rPr>
              <a:t>(100 × 10</a:t>
            </a:r>
            <a:r>
              <a:rPr lang="en-GB" sz="1200" baseline="30000" dirty="0">
                <a:solidFill>
                  <a:schemeClr val="bg1"/>
                </a:solidFill>
                <a:latin typeface="Arial" panose="020B0604020202020204" pitchFamily="34" charset="0"/>
                <a:cs typeface="Arial" panose="020B0604020202020204" pitchFamily="34" charset="0"/>
              </a:rPr>
              <a:t>6</a:t>
            </a:r>
            <a:r>
              <a:rPr lang="en-GB" sz="1200" dirty="0">
                <a:solidFill>
                  <a:schemeClr val="bg1"/>
                </a:solidFill>
                <a:latin typeface="Arial" panose="020B0604020202020204" pitchFamily="34" charset="0"/>
                <a:cs typeface="Arial" panose="020B0604020202020204" pitchFamily="34" charset="0"/>
              </a:rPr>
              <a:t> CAR</a:t>
            </a:r>
            <a:r>
              <a:rPr lang="en-GB" sz="1200" baseline="30000" dirty="0">
                <a:solidFill>
                  <a:schemeClr val="bg1"/>
                </a:solidFill>
                <a:latin typeface="Arial" panose="020B0604020202020204" pitchFamily="34" charset="0"/>
                <a:cs typeface="Arial" panose="020B0604020202020204" pitchFamily="34" charset="0"/>
              </a:rPr>
              <a:t>+</a:t>
            </a:r>
            <a:r>
              <a:rPr lang="en-GB" sz="1200" dirty="0">
                <a:solidFill>
                  <a:schemeClr val="bg1"/>
                </a:solidFill>
                <a:latin typeface="Arial" panose="020B0604020202020204" pitchFamily="34" charset="0"/>
                <a:cs typeface="Arial" panose="020B0604020202020204" pitchFamily="34" charset="0"/>
              </a:rPr>
              <a:t> T-cells)</a:t>
            </a:r>
          </a:p>
        </p:txBody>
      </p:sp>
      <p:sp>
        <p:nvSpPr>
          <p:cNvPr id="37" name="Rounded Rectangle 36">
            <a:extLst>
              <a:ext uri="{FF2B5EF4-FFF2-40B4-BE49-F238E27FC236}">
                <a16:creationId xmlns:a16="http://schemas.microsoft.com/office/drawing/2014/main" id="{7C7BE36C-A4A5-F343-BEC2-2B476EEE6111}"/>
              </a:ext>
            </a:extLst>
          </p:cNvPr>
          <p:cNvSpPr/>
          <p:nvPr/>
        </p:nvSpPr>
        <p:spPr>
          <a:xfrm>
            <a:off x="4440133" y="1891456"/>
            <a:ext cx="667233" cy="512020"/>
          </a:xfrm>
          <a:prstGeom prst="roundRect">
            <a:avLst>
              <a:gd name="adj" fmla="val 0"/>
            </a:avLst>
          </a:prstGeom>
          <a:solidFill>
            <a:schemeClr val="accent1">
              <a:lumMod val="20000"/>
              <a:lumOff val="8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300"/>
              </a:spcBef>
              <a:buClr>
                <a:schemeClr val="accent1"/>
              </a:buClr>
            </a:pPr>
            <a:r>
              <a:rPr lang="en-GB" sz="1000" i="1" dirty="0">
                <a:solidFill>
                  <a:schemeClr val="tx1"/>
                </a:solidFill>
                <a:latin typeface="Arial" panose="020B0604020202020204" pitchFamily="34" charset="0"/>
                <a:cs typeface="Arial" panose="020B0604020202020204" pitchFamily="34" charset="0"/>
              </a:rPr>
              <a:t>Bridging </a:t>
            </a:r>
            <a:br>
              <a:rPr lang="en-GB" sz="1000" i="1" dirty="0">
                <a:solidFill>
                  <a:schemeClr val="tx1"/>
                </a:solidFill>
                <a:latin typeface="Arial" panose="020B0604020202020204" pitchFamily="34" charset="0"/>
                <a:cs typeface="Arial" panose="020B0604020202020204" pitchFamily="34" charset="0"/>
              </a:rPr>
            </a:br>
            <a:r>
              <a:rPr lang="en-GB" sz="1000" i="1" dirty="0">
                <a:solidFill>
                  <a:schemeClr val="tx1"/>
                </a:solidFill>
                <a:latin typeface="Arial" panose="020B0604020202020204" pitchFamily="34" charset="0"/>
                <a:cs typeface="Arial" panose="020B0604020202020204" pitchFamily="34" charset="0"/>
              </a:rPr>
              <a:t>therapy</a:t>
            </a:r>
            <a:br>
              <a:rPr lang="en-GB" sz="1000" i="1" dirty="0">
                <a:solidFill>
                  <a:schemeClr val="tx1"/>
                </a:solidFill>
                <a:latin typeface="Arial" panose="020B0604020202020204" pitchFamily="34" charset="0"/>
                <a:cs typeface="Arial" panose="020B0604020202020204" pitchFamily="34" charset="0"/>
              </a:rPr>
            </a:br>
            <a:r>
              <a:rPr lang="en-GB" sz="1000" i="1" dirty="0" err="1">
                <a:solidFill>
                  <a:schemeClr val="tx1"/>
                </a:solidFill>
                <a:latin typeface="Arial" panose="020B0604020202020204" pitchFamily="34" charset="0"/>
                <a:cs typeface="Arial" panose="020B0604020202020204" pitchFamily="34" charset="0"/>
              </a:rPr>
              <a:t>allowed</a:t>
            </a:r>
            <a:r>
              <a:rPr lang="en-GB" sz="1000" i="1" baseline="30000" dirty="0" err="1">
                <a:solidFill>
                  <a:schemeClr val="tx1"/>
                </a:solidFill>
                <a:latin typeface="Arial" panose="020B0604020202020204" pitchFamily="34" charset="0"/>
                <a:cs typeface="Arial" panose="020B0604020202020204" pitchFamily="34" charset="0"/>
              </a:rPr>
              <a:t>a</a:t>
            </a:r>
            <a:endParaRPr lang="en-GB" sz="1000" i="1" baseline="30000" dirty="0">
              <a:solidFill>
                <a:schemeClr val="tx1"/>
              </a:solidFill>
              <a:latin typeface="Arial" panose="020B0604020202020204" pitchFamily="34" charset="0"/>
              <a:cs typeface="Arial" panose="020B0604020202020204" pitchFamily="34" charset="0"/>
            </a:endParaRPr>
          </a:p>
        </p:txBody>
      </p:sp>
      <p:sp>
        <p:nvSpPr>
          <p:cNvPr id="24" name="Triangle 23">
            <a:extLst>
              <a:ext uri="{FF2B5EF4-FFF2-40B4-BE49-F238E27FC236}">
                <a16:creationId xmlns:a16="http://schemas.microsoft.com/office/drawing/2014/main" id="{F623CF4D-56D7-F94E-8BE1-A7987FCCBE6D}"/>
              </a:ext>
            </a:extLst>
          </p:cNvPr>
          <p:cNvSpPr/>
          <p:nvPr/>
        </p:nvSpPr>
        <p:spPr>
          <a:xfrm flipV="1">
            <a:off x="5132136" y="1835150"/>
            <a:ext cx="202876" cy="260350"/>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0" name="Rectangle 25">
            <a:extLst>
              <a:ext uri="{FF2B5EF4-FFF2-40B4-BE49-F238E27FC236}">
                <a16:creationId xmlns:a16="http://schemas.microsoft.com/office/drawing/2014/main" id="{38A2CF5E-B499-9843-B1C8-3A3C93960068}"/>
              </a:ext>
            </a:extLst>
          </p:cNvPr>
          <p:cNvSpPr/>
          <p:nvPr/>
        </p:nvSpPr>
        <p:spPr>
          <a:xfrm>
            <a:off x="5066473" y="1502690"/>
            <a:ext cx="334202" cy="30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buClr>
                <a:schemeClr val="accent1"/>
              </a:buClr>
            </a:pPr>
            <a:r>
              <a:rPr lang="en-GB" sz="1000" dirty="0" err="1">
                <a:solidFill>
                  <a:schemeClr val="tx1"/>
                </a:solidFill>
                <a:latin typeface="Arial" panose="020B0604020202020204" pitchFamily="34" charset="0"/>
                <a:cs typeface="Arial" panose="020B0604020202020204" pitchFamily="34" charset="0"/>
              </a:rPr>
              <a:t>PET</a:t>
            </a:r>
            <a:r>
              <a:rPr lang="en-GB" sz="1000" baseline="30000" dirty="0" err="1">
                <a:solidFill>
                  <a:schemeClr val="tx1"/>
                </a:solidFill>
                <a:latin typeface="Arial" panose="020B0604020202020204" pitchFamily="34" charset="0"/>
                <a:cs typeface="Arial" panose="020B0604020202020204" pitchFamily="34" charset="0"/>
              </a:rPr>
              <a:t>b</a:t>
            </a:r>
            <a:br>
              <a:rPr lang="en-GB" sz="1000" dirty="0">
                <a:solidFill>
                  <a:schemeClr val="tx1"/>
                </a:solidFill>
                <a:latin typeface="Arial" panose="020B0604020202020204" pitchFamily="34" charset="0"/>
                <a:cs typeface="Arial" panose="020B0604020202020204" pitchFamily="34" charset="0"/>
              </a:rPr>
            </a:br>
            <a:r>
              <a:rPr lang="en-GB" sz="1000" dirty="0" err="1">
                <a:solidFill>
                  <a:schemeClr val="tx1"/>
                </a:solidFill>
                <a:latin typeface="Arial" panose="020B0604020202020204" pitchFamily="34" charset="0"/>
                <a:cs typeface="Arial" panose="020B0604020202020204" pitchFamily="34" charset="0"/>
              </a:rPr>
              <a:t>LDC</a:t>
            </a:r>
            <a:r>
              <a:rPr lang="en-GB" sz="1000" baseline="30000" dirty="0" err="1">
                <a:solidFill>
                  <a:schemeClr val="tx1"/>
                </a:solidFill>
                <a:latin typeface="Arial" panose="020B0604020202020204" pitchFamily="34" charset="0"/>
                <a:cs typeface="Arial" panose="020B0604020202020204" pitchFamily="34" charset="0"/>
              </a:rPr>
              <a:t>c</a:t>
            </a:r>
            <a:endParaRPr lang="en-GB" sz="1000" baseline="3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02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0429B6A6-DA9B-4197-A5EC-E74B5E670E35}"/>
              </a:ext>
            </a:extLst>
          </p:cNvPr>
          <p:cNvSpPr>
            <a:spLocks noGrp="1"/>
          </p:cNvSpPr>
          <p:nvPr>
            <p:ph type="title"/>
          </p:nvPr>
        </p:nvSpPr>
        <p:spPr>
          <a:xfrm>
            <a:off x="619200" y="246566"/>
            <a:ext cx="8740800" cy="807285"/>
          </a:xfrm>
        </p:spPr>
        <p:txBody>
          <a:bodyPr/>
          <a:lstStyle/>
          <a:p>
            <a:r>
              <a:rPr lang="en-GB" dirty="0"/>
              <a:t>RESULTS</a:t>
            </a:r>
            <a:endParaRPr lang="en-GB" dirty="0">
              <a:solidFill>
                <a:schemeClr val="accent1"/>
              </a:solidFill>
            </a:endParaRPr>
          </a:p>
        </p:txBody>
      </p:sp>
      <p:sp>
        <p:nvSpPr>
          <p:cNvPr id="99" name="Tijdelijke aanduiding voor inhoud 6">
            <a:extLst>
              <a:ext uri="{FF2B5EF4-FFF2-40B4-BE49-F238E27FC236}">
                <a16:creationId xmlns:a16="http://schemas.microsoft.com/office/drawing/2014/main" id="{2CC1E3EA-3048-48FA-9014-1EF3731EF5D3}"/>
              </a:ext>
            </a:extLst>
          </p:cNvPr>
          <p:cNvSpPr>
            <a:spLocks noGrp="1"/>
          </p:cNvSpPr>
          <p:nvPr>
            <p:ph sz="quarter" idx="15"/>
          </p:nvPr>
        </p:nvSpPr>
        <p:spPr>
          <a:xfrm>
            <a:off x="620183" y="6239810"/>
            <a:ext cx="10442263" cy="365125"/>
          </a:xfrm>
        </p:spPr>
        <p:txBody>
          <a:bodyPr/>
          <a:lstStyle/>
          <a:p>
            <a:br>
              <a:rPr lang="en-GB" dirty="0">
                <a:solidFill>
                  <a:schemeClr val="tx2"/>
                </a:solidFill>
              </a:rPr>
            </a:br>
            <a:r>
              <a:rPr lang="en-GB" dirty="0">
                <a:solidFill>
                  <a:schemeClr val="tx2"/>
                </a:solidFill>
              </a:rPr>
              <a:t>3L, third-line; CI, confidence interval; CR, complete response; CRS, </a:t>
            </a:r>
            <a:r>
              <a:rPr lang="en-US" dirty="0">
                <a:solidFill>
                  <a:schemeClr val="tx2"/>
                </a:solidFill>
              </a:rPr>
              <a:t>cytokine release syndrome; </a:t>
            </a:r>
            <a:r>
              <a:rPr lang="en-GB" sz="1200" dirty="0">
                <a:solidFill>
                  <a:schemeClr val="tx2"/>
                </a:solidFill>
              </a:rPr>
              <a:t>EFS, event-free survival; </a:t>
            </a:r>
            <a:r>
              <a:rPr lang="en-GB" dirty="0">
                <a:solidFill>
                  <a:schemeClr val="tx2"/>
                </a:solidFill>
              </a:rPr>
              <a:t>HR, hazard ratio; </a:t>
            </a:r>
            <a:r>
              <a:rPr lang="en-GB" sz="1200" dirty="0">
                <a:solidFill>
                  <a:schemeClr val="tx2"/>
                </a:solidFill>
              </a:rPr>
              <a:t>LBCL, large B-cell lymphoma; </a:t>
            </a:r>
            <a:r>
              <a:rPr lang="en-GB" dirty="0">
                <a:solidFill>
                  <a:schemeClr val="tx2"/>
                </a:solidFill>
              </a:rPr>
              <a:t>NR, not reached; </a:t>
            </a:r>
            <a:r>
              <a:rPr lang="en-GB" sz="1200" dirty="0">
                <a:solidFill>
                  <a:schemeClr val="tx2"/>
                </a:solidFill>
              </a:rPr>
              <a:t>OS, overall survival; PFS, progression-free survival; </a:t>
            </a:r>
            <a:r>
              <a:rPr lang="en-GB" dirty="0">
                <a:solidFill>
                  <a:schemeClr val="tx2"/>
                </a:solidFill>
              </a:rPr>
              <a:t>SOC, standard of care</a:t>
            </a:r>
            <a:br>
              <a:rPr lang="en-GB" dirty="0">
                <a:solidFill>
                  <a:schemeClr val="tx2"/>
                </a:solidFill>
              </a:rPr>
            </a:br>
            <a:r>
              <a:rPr lang="en-GB" dirty="0" err="1">
                <a:solidFill>
                  <a:schemeClr val="tx2"/>
                </a:solidFill>
              </a:rPr>
              <a:t>Kamdar</a:t>
            </a:r>
            <a:r>
              <a:rPr lang="en-GB" dirty="0">
                <a:solidFill>
                  <a:schemeClr val="tx2"/>
                </a:solidFill>
              </a:rPr>
              <a:t> M, et al. ASH Annual Meeting 2021. Abstract #91. Oral presentation</a:t>
            </a:r>
          </a:p>
        </p:txBody>
      </p:sp>
      <p:sp>
        <p:nvSpPr>
          <p:cNvPr id="7" name="Tijdelijke aanduiding voor inhoud 5">
            <a:extLst>
              <a:ext uri="{FF2B5EF4-FFF2-40B4-BE49-F238E27FC236}">
                <a16:creationId xmlns:a16="http://schemas.microsoft.com/office/drawing/2014/main" id="{264C76D1-FF64-B940-89F4-FD90CCDE8B8A}"/>
              </a:ext>
            </a:extLst>
          </p:cNvPr>
          <p:cNvSpPr txBox="1">
            <a:spLocks/>
          </p:cNvSpPr>
          <p:nvPr/>
        </p:nvSpPr>
        <p:spPr>
          <a:xfrm>
            <a:off x="774183" y="1341941"/>
            <a:ext cx="5496721" cy="3148478"/>
          </a:xfrm>
          <a:prstGeom prst="rect">
            <a:avLst/>
          </a:prstGeom>
        </p:spPr>
        <p:txBody>
          <a:bodyPr>
            <a:normAutofit fontScale="92500" lnSpcReduction="20000"/>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b="1" dirty="0">
                <a:solidFill>
                  <a:schemeClr val="accent1"/>
                </a:solidFill>
                <a:latin typeface="Arial" panose="020B0604020202020204" pitchFamily="34" charset="0"/>
                <a:cs typeface="Arial" panose="020B0604020202020204" pitchFamily="34" charset="0"/>
              </a:rPr>
              <a:t>Efficacy</a:t>
            </a:r>
          </a:p>
          <a:p>
            <a:pPr>
              <a:spcBef>
                <a:spcPts val="600"/>
              </a:spcBef>
            </a:pPr>
            <a:r>
              <a:rPr lang="en-GB" sz="1800" b="1" dirty="0" err="1">
                <a:latin typeface="Arial" panose="020B0604020202020204" pitchFamily="34" charset="0"/>
                <a:cs typeface="Arial" panose="020B0604020202020204" pitchFamily="34" charset="0"/>
              </a:rPr>
              <a:t>Liso-cel</a:t>
            </a:r>
            <a:r>
              <a:rPr lang="en-GB" sz="1800" b="1" dirty="0">
                <a:latin typeface="Arial" panose="020B0604020202020204" pitchFamily="34" charset="0"/>
                <a:cs typeface="Arial" panose="020B0604020202020204" pitchFamily="34" charset="0"/>
              </a:rPr>
              <a:t> demonstrated superiority over SOC</a:t>
            </a:r>
            <a:r>
              <a:rPr lang="en-GB" sz="1800" dirty="0">
                <a:latin typeface="Arial" panose="020B0604020202020204" pitchFamily="34" charset="0"/>
                <a:cs typeface="Arial" panose="020B0604020202020204" pitchFamily="34" charset="0"/>
              </a:rPr>
              <a:t>, with highly statistically significant and clinically meaningful improvements in EFS, CR rate, and PFS </a:t>
            </a:r>
          </a:p>
          <a:p>
            <a:pPr lvl="1"/>
            <a:r>
              <a:rPr lang="en-GB" sz="1600" dirty="0">
                <a:latin typeface="Arial" panose="020B0604020202020204" pitchFamily="34" charset="0"/>
                <a:cs typeface="Arial" panose="020B0604020202020204" pitchFamily="34" charset="0"/>
              </a:rPr>
              <a:t>The primary EFS endpoint was met, representing a 65% reduction in risk of events</a:t>
            </a:r>
          </a:p>
          <a:p>
            <a:pPr lvl="1"/>
            <a:r>
              <a:rPr lang="en-GB" sz="1600" dirty="0">
                <a:latin typeface="Arial" panose="020B0604020202020204" pitchFamily="34" charset="0"/>
                <a:cs typeface="Arial" panose="020B0604020202020204" pitchFamily="34" charset="0"/>
              </a:rPr>
              <a:t>CR rate was 66% vs 39% (p&lt;0.0001)</a:t>
            </a:r>
          </a:p>
          <a:p>
            <a:pPr lvl="1"/>
            <a:r>
              <a:rPr lang="en-GB" sz="1600" dirty="0">
                <a:latin typeface="Arial" panose="020B0604020202020204" pitchFamily="34" charset="0"/>
                <a:cs typeface="Arial" panose="020B0604020202020204" pitchFamily="34" charset="0"/>
              </a:rPr>
              <a:t>Median PFS was 14.8 vs 5.7 months (HR 0.406;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p=0.0001</a:t>
            </a:r>
          </a:p>
          <a:p>
            <a:r>
              <a:rPr lang="en-GB" sz="1800" dirty="0">
                <a:latin typeface="Arial" panose="020B0604020202020204" pitchFamily="34" charset="0"/>
                <a:cs typeface="Arial" panose="020B0604020202020204" pitchFamily="34" charset="0"/>
              </a:rPr>
              <a:t>The median OS was not reached with </a:t>
            </a:r>
            <a:r>
              <a:rPr lang="en-GB" sz="1800" dirty="0" err="1">
                <a:latin typeface="Arial" panose="020B0604020202020204" pitchFamily="34" charset="0"/>
                <a:cs typeface="Arial" panose="020B0604020202020204" pitchFamily="34" charset="0"/>
              </a:rPr>
              <a:t>liso-cel</a:t>
            </a:r>
            <a:r>
              <a:rPr lang="en-GB" sz="1800" dirty="0">
                <a:latin typeface="Arial" panose="020B0604020202020204" pitchFamily="34" charset="0"/>
                <a:cs typeface="Arial" panose="020B0604020202020204" pitchFamily="34" charset="0"/>
              </a:rPr>
              <a:t> vs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16.4 months for SOC (HR 0.509; p=0.0257)</a:t>
            </a:r>
          </a:p>
          <a:p>
            <a:pPr lvl="1"/>
            <a:r>
              <a:rPr lang="en-GB" sz="1600" dirty="0">
                <a:latin typeface="Arial" panose="020B0604020202020204" pitchFamily="34" charset="0"/>
                <a:cs typeface="Arial" panose="020B0604020202020204" pitchFamily="34" charset="0"/>
              </a:rPr>
              <a:t>Not significant per protocol statistics</a:t>
            </a:r>
          </a:p>
        </p:txBody>
      </p:sp>
      <p:sp>
        <p:nvSpPr>
          <p:cNvPr id="8" name="Rechthoek 7">
            <a:extLst>
              <a:ext uri="{FF2B5EF4-FFF2-40B4-BE49-F238E27FC236}">
                <a16:creationId xmlns:a16="http://schemas.microsoft.com/office/drawing/2014/main" id="{38496A44-77AA-2E42-91F8-90E1AE0DE332}"/>
              </a:ext>
            </a:extLst>
          </p:cNvPr>
          <p:cNvSpPr/>
          <p:nvPr/>
        </p:nvSpPr>
        <p:spPr>
          <a:xfrm>
            <a:off x="619200" y="4595634"/>
            <a:ext cx="10963199" cy="1335750"/>
          </a:xfrm>
          <a:prstGeom prst="rect">
            <a:avLst/>
          </a:prstGeom>
          <a:ln w="25400">
            <a:solidFill>
              <a:srgbClr val="C9E5F3"/>
            </a:solidFill>
          </a:ln>
        </p:spPr>
        <p:txBody>
          <a:bodyPr wrap="square" lIns="144000">
            <a:spAutoFit/>
          </a:bodyPr>
          <a:lstStyle/>
          <a:p>
            <a:pPr lvl="0">
              <a:spcBef>
                <a:spcPts val="1200"/>
              </a:spcBef>
              <a:buClr>
                <a:srgbClr val="FA7C2E"/>
              </a:buClr>
            </a:pPr>
            <a:r>
              <a:rPr lang="en-GB" sz="1900" b="1" dirty="0">
                <a:solidFill>
                  <a:schemeClr val="accent1"/>
                </a:solidFill>
                <a:latin typeface="Arial" panose="020B0604020202020204" pitchFamily="34" charset="0"/>
                <a:cs typeface="Arial" panose="020B0604020202020204" pitchFamily="34" charset="0"/>
              </a:rPr>
              <a:t>Safety</a:t>
            </a:r>
          </a:p>
          <a:p>
            <a:pPr marL="288000" lvl="0" indent="-288000">
              <a:spcBef>
                <a:spcPts val="600"/>
              </a:spcBef>
              <a:buClr>
                <a:srgbClr val="FA7C2E"/>
              </a:buClr>
              <a:buFont typeface="Arial"/>
              <a:buChar char="•"/>
            </a:pPr>
            <a:r>
              <a:rPr lang="en-GB" sz="1700" dirty="0">
                <a:solidFill>
                  <a:srgbClr val="5D8298"/>
                </a:solidFill>
                <a:latin typeface="Arial" panose="020B0604020202020204" pitchFamily="34" charset="0"/>
                <a:cs typeface="Arial" panose="020B0604020202020204" pitchFamily="34" charset="0"/>
              </a:rPr>
              <a:t>Consistent with the safety profile in ≥3L LBCL</a:t>
            </a:r>
          </a:p>
          <a:p>
            <a:pPr marL="576000" lvl="1" indent="-288000">
              <a:lnSpc>
                <a:spcPct val="90000"/>
              </a:lnSpc>
              <a:spcBef>
                <a:spcPts val="600"/>
              </a:spcBef>
              <a:buClr>
                <a:schemeClr val="accent1"/>
              </a:buClr>
              <a:buFont typeface="Lucida Grande"/>
              <a:buChar char="–"/>
            </a:pPr>
            <a:r>
              <a:rPr lang="en-GB" sz="1500" dirty="0">
                <a:solidFill>
                  <a:srgbClr val="5D8298"/>
                </a:solidFill>
                <a:latin typeface="Arial" panose="020B0604020202020204" pitchFamily="34" charset="0"/>
                <a:cs typeface="Arial" panose="020B0604020202020204" pitchFamily="34" charset="0"/>
              </a:rPr>
              <a:t>1 case of grade 3 CRS; no grade 4/5 events</a:t>
            </a:r>
          </a:p>
          <a:p>
            <a:pPr marL="576000" lvl="1" indent="-288000">
              <a:lnSpc>
                <a:spcPct val="90000"/>
              </a:lnSpc>
              <a:spcBef>
                <a:spcPts val="600"/>
              </a:spcBef>
              <a:buClr>
                <a:schemeClr val="accent1"/>
              </a:buClr>
              <a:buFont typeface="Lucida Grande"/>
              <a:buChar char="–"/>
            </a:pPr>
            <a:r>
              <a:rPr lang="en-GB" sz="1500" dirty="0">
                <a:solidFill>
                  <a:srgbClr val="5D8298"/>
                </a:solidFill>
                <a:latin typeface="Arial" panose="020B0604020202020204" pitchFamily="34" charset="0"/>
                <a:cs typeface="Arial" panose="020B0604020202020204" pitchFamily="34" charset="0"/>
              </a:rPr>
              <a:t>12% neurological events (4% grade 3)</a:t>
            </a:r>
          </a:p>
        </p:txBody>
      </p:sp>
      <p:sp>
        <p:nvSpPr>
          <p:cNvPr id="9" name="Tekstvak 8">
            <a:extLst>
              <a:ext uri="{FF2B5EF4-FFF2-40B4-BE49-F238E27FC236}">
                <a16:creationId xmlns:a16="http://schemas.microsoft.com/office/drawing/2014/main" id="{7749714C-3B58-0B43-BDE7-D7425123BC5F}"/>
              </a:ext>
            </a:extLst>
          </p:cNvPr>
          <p:cNvSpPr txBox="1"/>
          <p:nvPr/>
        </p:nvSpPr>
        <p:spPr>
          <a:xfrm>
            <a:off x="8126527" y="1332327"/>
            <a:ext cx="1786066" cy="307777"/>
          </a:xfrm>
          <a:prstGeom prst="rect">
            <a:avLst/>
          </a:prstGeom>
          <a:noFill/>
        </p:spPr>
        <p:txBody>
          <a:bodyPr wrap="none" rtlCol="0">
            <a:spAutoFit/>
          </a:bodyPr>
          <a:lstStyle/>
          <a:p>
            <a:pPr algn="ctr"/>
            <a:r>
              <a:rPr lang="en-GB" sz="1400" b="1" dirty="0">
                <a:solidFill>
                  <a:schemeClr val="tx2"/>
                </a:solidFill>
                <a:latin typeface="Arial" panose="020B0604020202020204" pitchFamily="34" charset="0"/>
                <a:ea typeface="Aileron" charset="0"/>
                <a:cs typeface="Arial" panose="020B0604020202020204" pitchFamily="34" charset="0"/>
              </a:rPr>
              <a:t>Event-free survival</a:t>
            </a:r>
          </a:p>
        </p:txBody>
      </p:sp>
      <p:sp>
        <p:nvSpPr>
          <p:cNvPr id="76" name="Rechthoek 16">
            <a:extLst>
              <a:ext uri="{FF2B5EF4-FFF2-40B4-BE49-F238E27FC236}">
                <a16:creationId xmlns:a16="http://schemas.microsoft.com/office/drawing/2014/main" id="{DB8BCA9B-4980-9E4B-B0E4-289B0ACCE08E}"/>
              </a:ext>
            </a:extLst>
          </p:cNvPr>
          <p:cNvSpPr/>
          <p:nvPr/>
        </p:nvSpPr>
        <p:spPr>
          <a:xfrm>
            <a:off x="619200" y="1294646"/>
            <a:ext cx="10963199" cy="3177928"/>
          </a:xfrm>
          <a:prstGeom prst="rect">
            <a:avLst/>
          </a:prstGeom>
          <a:ln w="25400">
            <a:solidFill>
              <a:srgbClr val="C9E5F3"/>
            </a:solidFill>
          </a:ln>
        </p:spPr>
        <p:txBody>
          <a:bodyPr wrap="square">
            <a:noAutofit/>
          </a:bodyPr>
          <a:lstStyle/>
          <a:p>
            <a:pPr lvl="0">
              <a:spcBef>
                <a:spcPts val="1200"/>
              </a:spcBef>
              <a:buClr>
                <a:srgbClr val="FA7C2E"/>
              </a:buClr>
            </a:pPr>
            <a:endParaRPr lang="en-GB" sz="1700">
              <a:solidFill>
                <a:srgbClr val="5D8298"/>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C3010EA-4EE2-6640-B147-0AD593369130}"/>
              </a:ext>
            </a:extLst>
          </p:cNvPr>
          <p:cNvSpPr txBox="1"/>
          <p:nvPr/>
        </p:nvSpPr>
        <p:spPr>
          <a:xfrm>
            <a:off x="6994525" y="3732983"/>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13" name="TextBox 12">
            <a:extLst>
              <a:ext uri="{FF2B5EF4-FFF2-40B4-BE49-F238E27FC236}">
                <a16:creationId xmlns:a16="http://schemas.microsoft.com/office/drawing/2014/main" id="{4FE7EC06-9424-4A47-8D5D-2EC8DBBC8648}"/>
              </a:ext>
            </a:extLst>
          </p:cNvPr>
          <p:cNvSpPr txBox="1"/>
          <p:nvPr/>
        </p:nvSpPr>
        <p:spPr>
          <a:xfrm>
            <a:off x="7715250" y="3478983"/>
            <a:ext cx="847989" cy="332399"/>
          </a:xfrm>
          <a:prstGeom prst="rect">
            <a:avLst/>
          </a:prstGeom>
          <a:noFill/>
        </p:spPr>
        <p:txBody>
          <a:bodyPr wrap="none" lIns="0" tIns="0" rIns="0" bIns="0" rtlCol="0">
            <a:spAutoFit/>
          </a:bodyPr>
          <a:lstStyle/>
          <a:p>
            <a:pP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SOC median EFS:</a:t>
            </a:r>
          </a:p>
          <a:p>
            <a:pP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2.3 months</a:t>
            </a:r>
          </a:p>
          <a:p>
            <a:pP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95% CI, 2.2-4.3</a:t>
            </a:r>
          </a:p>
        </p:txBody>
      </p:sp>
      <p:cxnSp>
        <p:nvCxnSpPr>
          <p:cNvPr id="5" name="Straight Connector 4">
            <a:extLst>
              <a:ext uri="{FF2B5EF4-FFF2-40B4-BE49-F238E27FC236}">
                <a16:creationId xmlns:a16="http://schemas.microsoft.com/office/drawing/2014/main" id="{494A0F84-CAAF-724C-8EAF-F0D017EED4C5}"/>
              </a:ext>
            </a:extLst>
          </p:cNvPr>
          <p:cNvCxnSpPr/>
          <p:nvPr/>
        </p:nvCxnSpPr>
        <p:spPr>
          <a:xfrm>
            <a:off x="7136520" y="1679841"/>
            <a:ext cx="0" cy="217061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7F0DE5C-EDF0-B642-B5F0-2AD8B69F42D0}"/>
              </a:ext>
            </a:extLst>
          </p:cNvPr>
          <p:cNvCxnSpPr>
            <a:cxnSpLocks/>
          </p:cNvCxnSpPr>
          <p:nvPr/>
        </p:nvCxnSpPr>
        <p:spPr>
          <a:xfrm flipH="1">
            <a:off x="7137062" y="3844651"/>
            <a:ext cx="331503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4959267-BB0A-3A4E-8E92-517D36665DA2}"/>
              </a:ext>
            </a:extLst>
          </p:cNvPr>
          <p:cNvCxnSpPr>
            <a:cxnSpLocks/>
          </p:cNvCxnSpPr>
          <p:nvPr/>
        </p:nvCxnSpPr>
        <p:spPr>
          <a:xfrm rot="16200000" flipH="1">
            <a:off x="7281973"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44B12B96-1FB9-734A-BFBB-A55120397B68}"/>
              </a:ext>
            </a:extLst>
          </p:cNvPr>
          <p:cNvSpPr txBox="1"/>
          <p:nvPr/>
        </p:nvSpPr>
        <p:spPr>
          <a:xfrm>
            <a:off x="7273925" y="3894908"/>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cxnSp>
        <p:nvCxnSpPr>
          <p:cNvPr id="24" name="Straight Connector 23">
            <a:extLst>
              <a:ext uri="{FF2B5EF4-FFF2-40B4-BE49-F238E27FC236}">
                <a16:creationId xmlns:a16="http://schemas.microsoft.com/office/drawing/2014/main" id="{C199EA5B-D76D-A74A-9AFB-EF91641038F4}"/>
              </a:ext>
            </a:extLst>
          </p:cNvPr>
          <p:cNvCxnSpPr>
            <a:cxnSpLocks/>
          </p:cNvCxnSpPr>
          <p:nvPr/>
        </p:nvCxnSpPr>
        <p:spPr>
          <a:xfrm rot="16200000" flipH="1">
            <a:off x="10053748"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8EED3CC3-9357-F64D-B588-DE42990ABC26}"/>
              </a:ext>
            </a:extLst>
          </p:cNvPr>
          <p:cNvSpPr txBox="1"/>
          <p:nvPr/>
        </p:nvSpPr>
        <p:spPr>
          <a:xfrm>
            <a:off x="10016846" y="3894908"/>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18</a:t>
            </a:r>
          </a:p>
        </p:txBody>
      </p:sp>
      <p:cxnSp>
        <p:nvCxnSpPr>
          <p:cNvPr id="26" name="Straight Connector 25">
            <a:extLst>
              <a:ext uri="{FF2B5EF4-FFF2-40B4-BE49-F238E27FC236}">
                <a16:creationId xmlns:a16="http://schemas.microsoft.com/office/drawing/2014/main" id="{A79318B7-8027-944A-8354-3C8483D14095}"/>
              </a:ext>
            </a:extLst>
          </p:cNvPr>
          <p:cNvCxnSpPr>
            <a:cxnSpLocks/>
          </p:cNvCxnSpPr>
          <p:nvPr/>
        </p:nvCxnSpPr>
        <p:spPr>
          <a:xfrm rot="16200000" flipH="1">
            <a:off x="9901348"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8086F95F-B726-A848-86FE-24096054FC03}"/>
              </a:ext>
            </a:extLst>
          </p:cNvPr>
          <p:cNvSpPr txBox="1"/>
          <p:nvPr/>
        </p:nvSpPr>
        <p:spPr>
          <a:xfrm>
            <a:off x="9864446" y="3894908"/>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17</a:t>
            </a:r>
          </a:p>
        </p:txBody>
      </p:sp>
      <p:cxnSp>
        <p:nvCxnSpPr>
          <p:cNvPr id="28" name="Straight Connector 27">
            <a:extLst>
              <a:ext uri="{FF2B5EF4-FFF2-40B4-BE49-F238E27FC236}">
                <a16:creationId xmlns:a16="http://schemas.microsoft.com/office/drawing/2014/main" id="{8EE36E20-4F64-7146-9DC6-44031332CC5F}"/>
              </a:ext>
            </a:extLst>
          </p:cNvPr>
          <p:cNvCxnSpPr>
            <a:cxnSpLocks/>
          </p:cNvCxnSpPr>
          <p:nvPr/>
        </p:nvCxnSpPr>
        <p:spPr>
          <a:xfrm rot="16200000" flipH="1">
            <a:off x="9745773"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9904F418-CAD4-C340-AE39-F2B55DBA51BD}"/>
              </a:ext>
            </a:extLst>
          </p:cNvPr>
          <p:cNvSpPr txBox="1"/>
          <p:nvPr/>
        </p:nvSpPr>
        <p:spPr>
          <a:xfrm>
            <a:off x="9708871" y="3894908"/>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16</a:t>
            </a:r>
          </a:p>
        </p:txBody>
      </p:sp>
      <p:cxnSp>
        <p:nvCxnSpPr>
          <p:cNvPr id="30" name="Straight Connector 29">
            <a:extLst>
              <a:ext uri="{FF2B5EF4-FFF2-40B4-BE49-F238E27FC236}">
                <a16:creationId xmlns:a16="http://schemas.microsoft.com/office/drawing/2014/main" id="{07691E6C-E8E7-DC45-BB1E-C1939D634770}"/>
              </a:ext>
            </a:extLst>
          </p:cNvPr>
          <p:cNvCxnSpPr>
            <a:cxnSpLocks/>
          </p:cNvCxnSpPr>
          <p:nvPr/>
        </p:nvCxnSpPr>
        <p:spPr>
          <a:xfrm rot="16200000" flipH="1">
            <a:off x="9593373"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34C4D07B-2A51-9E4F-80CB-EC3D067ED058}"/>
              </a:ext>
            </a:extLst>
          </p:cNvPr>
          <p:cNvSpPr txBox="1"/>
          <p:nvPr/>
        </p:nvSpPr>
        <p:spPr>
          <a:xfrm>
            <a:off x="9556471" y="3894908"/>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15</a:t>
            </a:r>
          </a:p>
        </p:txBody>
      </p:sp>
      <p:cxnSp>
        <p:nvCxnSpPr>
          <p:cNvPr id="32" name="Straight Connector 31">
            <a:extLst>
              <a:ext uri="{FF2B5EF4-FFF2-40B4-BE49-F238E27FC236}">
                <a16:creationId xmlns:a16="http://schemas.microsoft.com/office/drawing/2014/main" id="{A26350FD-DEB0-EF47-80DA-DA83BC3D0D8E}"/>
              </a:ext>
            </a:extLst>
          </p:cNvPr>
          <p:cNvCxnSpPr>
            <a:cxnSpLocks/>
          </p:cNvCxnSpPr>
          <p:nvPr/>
        </p:nvCxnSpPr>
        <p:spPr>
          <a:xfrm rot="16200000" flipH="1">
            <a:off x="9437798"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271E8034-0AA6-D445-A6D6-9527A6E3876F}"/>
              </a:ext>
            </a:extLst>
          </p:cNvPr>
          <p:cNvSpPr txBox="1"/>
          <p:nvPr/>
        </p:nvSpPr>
        <p:spPr>
          <a:xfrm>
            <a:off x="9400896" y="3894908"/>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14</a:t>
            </a:r>
          </a:p>
        </p:txBody>
      </p:sp>
      <p:cxnSp>
        <p:nvCxnSpPr>
          <p:cNvPr id="34" name="Straight Connector 33">
            <a:extLst>
              <a:ext uri="{FF2B5EF4-FFF2-40B4-BE49-F238E27FC236}">
                <a16:creationId xmlns:a16="http://schemas.microsoft.com/office/drawing/2014/main" id="{C2624DA0-880B-4147-B714-21CC863C20DA}"/>
              </a:ext>
            </a:extLst>
          </p:cNvPr>
          <p:cNvCxnSpPr>
            <a:cxnSpLocks/>
          </p:cNvCxnSpPr>
          <p:nvPr/>
        </p:nvCxnSpPr>
        <p:spPr>
          <a:xfrm rot="16200000" flipH="1">
            <a:off x="9285398"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30930C22-6190-9740-A8E1-36CC6147EF60}"/>
              </a:ext>
            </a:extLst>
          </p:cNvPr>
          <p:cNvSpPr txBox="1"/>
          <p:nvPr/>
        </p:nvSpPr>
        <p:spPr>
          <a:xfrm>
            <a:off x="9248496" y="3894908"/>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13</a:t>
            </a:r>
          </a:p>
        </p:txBody>
      </p:sp>
      <p:cxnSp>
        <p:nvCxnSpPr>
          <p:cNvPr id="36" name="Straight Connector 35">
            <a:extLst>
              <a:ext uri="{FF2B5EF4-FFF2-40B4-BE49-F238E27FC236}">
                <a16:creationId xmlns:a16="http://schemas.microsoft.com/office/drawing/2014/main" id="{86C27294-A476-644B-8EE5-91AD7CCCFB88}"/>
              </a:ext>
            </a:extLst>
          </p:cNvPr>
          <p:cNvCxnSpPr>
            <a:cxnSpLocks/>
          </p:cNvCxnSpPr>
          <p:nvPr/>
        </p:nvCxnSpPr>
        <p:spPr>
          <a:xfrm rot="16200000" flipH="1">
            <a:off x="9129823"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F46D5C5E-D247-C543-849B-6BD53310B375}"/>
              </a:ext>
            </a:extLst>
          </p:cNvPr>
          <p:cNvSpPr txBox="1"/>
          <p:nvPr/>
        </p:nvSpPr>
        <p:spPr>
          <a:xfrm>
            <a:off x="9092921" y="3894908"/>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12</a:t>
            </a:r>
          </a:p>
        </p:txBody>
      </p:sp>
      <p:cxnSp>
        <p:nvCxnSpPr>
          <p:cNvPr id="38" name="Straight Connector 37">
            <a:extLst>
              <a:ext uri="{FF2B5EF4-FFF2-40B4-BE49-F238E27FC236}">
                <a16:creationId xmlns:a16="http://schemas.microsoft.com/office/drawing/2014/main" id="{EACCC206-B91E-8F48-898B-2CE7461552D0}"/>
              </a:ext>
            </a:extLst>
          </p:cNvPr>
          <p:cNvCxnSpPr>
            <a:cxnSpLocks/>
          </p:cNvCxnSpPr>
          <p:nvPr/>
        </p:nvCxnSpPr>
        <p:spPr>
          <a:xfrm rot="16200000" flipH="1">
            <a:off x="8974248"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3EC3257F-E38F-3540-A067-3A65AE5D17CE}"/>
              </a:ext>
            </a:extLst>
          </p:cNvPr>
          <p:cNvSpPr txBox="1"/>
          <p:nvPr/>
        </p:nvSpPr>
        <p:spPr>
          <a:xfrm>
            <a:off x="8937346" y="3894908"/>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11</a:t>
            </a:r>
          </a:p>
        </p:txBody>
      </p:sp>
      <p:cxnSp>
        <p:nvCxnSpPr>
          <p:cNvPr id="40" name="Straight Connector 39">
            <a:extLst>
              <a:ext uri="{FF2B5EF4-FFF2-40B4-BE49-F238E27FC236}">
                <a16:creationId xmlns:a16="http://schemas.microsoft.com/office/drawing/2014/main" id="{D3558500-F1E5-FA4E-B7FA-02585B4A9BBA}"/>
              </a:ext>
            </a:extLst>
          </p:cNvPr>
          <p:cNvCxnSpPr>
            <a:cxnSpLocks/>
          </p:cNvCxnSpPr>
          <p:nvPr/>
        </p:nvCxnSpPr>
        <p:spPr>
          <a:xfrm rot="16200000" flipH="1">
            <a:off x="8821848"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C6F17A3B-BF68-A147-9A16-A5E2B75166A5}"/>
              </a:ext>
            </a:extLst>
          </p:cNvPr>
          <p:cNvSpPr txBox="1"/>
          <p:nvPr/>
        </p:nvSpPr>
        <p:spPr>
          <a:xfrm>
            <a:off x="8784946" y="3894908"/>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10</a:t>
            </a:r>
          </a:p>
        </p:txBody>
      </p:sp>
      <p:cxnSp>
        <p:nvCxnSpPr>
          <p:cNvPr id="42" name="Straight Connector 41">
            <a:extLst>
              <a:ext uri="{FF2B5EF4-FFF2-40B4-BE49-F238E27FC236}">
                <a16:creationId xmlns:a16="http://schemas.microsoft.com/office/drawing/2014/main" id="{6B31A715-6684-854B-A939-2A4CBF47375C}"/>
              </a:ext>
            </a:extLst>
          </p:cNvPr>
          <p:cNvCxnSpPr>
            <a:cxnSpLocks/>
          </p:cNvCxnSpPr>
          <p:nvPr/>
        </p:nvCxnSpPr>
        <p:spPr>
          <a:xfrm rot="16200000" flipH="1">
            <a:off x="8666273"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FDD2CAE4-2AB0-EB4B-8019-CE499A345A4D}"/>
              </a:ext>
            </a:extLst>
          </p:cNvPr>
          <p:cNvSpPr txBox="1"/>
          <p:nvPr/>
        </p:nvSpPr>
        <p:spPr>
          <a:xfrm>
            <a:off x="8658225" y="3894908"/>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9</a:t>
            </a:r>
          </a:p>
        </p:txBody>
      </p:sp>
      <p:cxnSp>
        <p:nvCxnSpPr>
          <p:cNvPr id="44" name="Straight Connector 43">
            <a:extLst>
              <a:ext uri="{FF2B5EF4-FFF2-40B4-BE49-F238E27FC236}">
                <a16:creationId xmlns:a16="http://schemas.microsoft.com/office/drawing/2014/main" id="{B867CFDA-F684-8946-87E2-E587AB568670}"/>
              </a:ext>
            </a:extLst>
          </p:cNvPr>
          <p:cNvCxnSpPr>
            <a:cxnSpLocks/>
          </p:cNvCxnSpPr>
          <p:nvPr/>
        </p:nvCxnSpPr>
        <p:spPr>
          <a:xfrm rot="16200000" flipH="1">
            <a:off x="8513873"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FEBC0206-1992-214A-9D12-F215F830A5DA}"/>
              </a:ext>
            </a:extLst>
          </p:cNvPr>
          <p:cNvSpPr txBox="1"/>
          <p:nvPr/>
        </p:nvSpPr>
        <p:spPr>
          <a:xfrm>
            <a:off x="8505825" y="3894908"/>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a:t>
            </a:r>
          </a:p>
        </p:txBody>
      </p:sp>
      <p:cxnSp>
        <p:nvCxnSpPr>
          <p:cNvPr id="46" name="Straight Connector 45">
            <a:extLst>
              <a:ext uri="{FF2B5EF4-FFF2-40B4-BE49-F238E27FC236}">
                <a16:creationId xmlns:a16="http://schemas.microsoft.com/office/drawing/2014/main" id="{39874743-6BEE-3046-B84E-BDEC18BDF125}"/>
              </a:ext>
            </a:extLst>
          </p:cNvPr>
          <p:cNvCxnSpPr>
            <a:cxnSpLocks/>
          </p:cNvCxnSpPr>
          <p:nvPr/>
        </p:nvCxnSpPr>
        <p:spPr>
          <a:xfrm rot="16200000" flipH="1">
            <a:off x="8358298"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CD50A3C7-4AB7-E34E-97BC-BC1BF0B37B9B}"/>
              </a:ext>
            </a:extLst>
          </p:cNvPr>
          <p:cNvSpPr txBox="1"/>
          <p:nvPr/>
        </p:nvSpPr>
        <p:spPr>
          <a:xfrm>
            <a:off x="8350250" y="3894908"/>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7</a:t>
            </a:r>
          </a:p>
        </p:txBody>
      </p:sp>
      <p:cxnSp>
        <p:nvCxnSpPr>
          <p:cNvPr id="48" name="Straight Connector 47">
            <a:extLst>
              <a:ext uri="{FF2B5EF4-FFF2-40B4-BE49-F238E27FC236}">
                <a16:creationId xmlns:a16="http://schemas.microsoft.com/office/drawing/2014/main" id="{E4B9EB98-65F1-9D4B-9229-C97ED4F8BD42}"/>
              </a:ext>
            </a:extLst>
          </p:cNvPr>
          <p:cNvCxnSpPr>
            <a:cxnSpLocks/>
          </p:cNvCxnSpPr>
          <p:nvPr/>
        </p:nvCxnSpPr>
        <p:spPr>
          <a:xfrm rot="16200000" flipH="1">
            <a:off x="8202723"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59F6A39D-7D6E-AC44-9313-70D358C01590}"/>
              </a:ext>
            </a:extLst>
          </p:cNvPr>
          <p:cNvSpPr txBox="1"/>
          <p:nvPr/>
        </p:nvSpPr>
        <p:spPr>
          <a:xfrm>
            <a:off x="8194675" y="3894908"/>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6</a:t>
            </a:r>
          </a:p>
        </p:txBody>
      </p:sp>
      <p:cxnSp>
        <p:nvCxnSpPr>
          <p:cNvPr id="50" name="Straight Connector 49">
            <a:extLst>
              <a:ext uri="{FF2B5EF4-FFF2-40B4-BE49-F238E27FC236}">
                <a16:creationId xmlns:a16="http://schemas.microsoft.com/office/drawing/2014/main" id="{8E200756-77C3-7143-B8AD-EF80328B7419}"/>
              </a:ext>
            </a:extLst>
          </p:cNvPr>
          <p:cNvCxnSpPr>
            <a:cxnSpLocks/>
          </p:cNvCxnSpPr>
          <p:nvPr/>
        </p:nvCxnSpPr>
        <p:spPr>
          <a:xfrm rot="16200000" flipH="1">
            <a:off x="8053498"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86FE8D6B-07CF-8D4E-8DBD-7CA79E6D98C7}"/>
              </a:ext>
            </a:extLst>
          </p:cNvPr>
          <p:cNvSpPr txBox="1"/>
          <p:nvPr/>
        </p:nvSpPr>
        <p:spPr>
          <a:xfrm>
            <a:off x="8045450" y="3894908"/>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5</a:t>
            </a:r>
          </a:p>
        </p:txBody>
      </p:sp>
      <p:cxnSp>
        <p:nvCxnSpPr>
          <p:cNvPr id="52" name="Straight Connector 51">
            <a:extLst>
              <a:ext uri="{FF2B5EF4-FFF2-40B4-BE49-F238E27FC236}">
                <a16:creationId xmlns:a16="http://schemas.microsoft.com/office/drawing/2014/main" id="{5F5E621E-7AD9-BD44-8D58-E0ED3442C9EF}"/>
              </a:ext>
            </a:extLst>
          </p:cNvPr>
          <p:cNvCxnSpPr>
            <a:cxnSpLocks/>
          </p:cNvCxnSpPr>
          <p:nvPr/>
        </p:nvCxnSpPr>
        <p:spPr>
          <a:xfrm rot="16200000" flipH="1">
            <a:off x="7897923"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C3512F1E-0E9E-E942-A02F-CAF8BBB84121}"/>
              </a:ext>
            </a:extLst>
          </p:cNvPr>
          <p:cNvSpPr txBox="1"/>
          <p:nvPr/>
        </p:nvSpPr>
        <p:spPr>
          <a:xfrm>
            <a:off x="7889875" y="3894908"/>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a:t>
            </a:r>
          </a:p>
        </p:txBody>
      </p:sp>
      <p:cxnSp>
        <p:nvCxnSpPr>
          <p:cNvPr id="54" name="Straight Connector 53">
            <a:extLst>
              <a:ext uri="{FF2B5EF4-FFF2-40B4-BE49-F238E27FC236}">
                <a16:creationId xmlns:a16="http://schemas.microsoft.com/office/drawing/2014/main" id="{94CB9461-EF53-E040-BB17-AAD73D158ACE}"/>
              </a:ext>
            </a:extLst>
          </p:cNvPr>
          <p:cNvCxnSpPr>
            <a:cxnSpLocks/>
          </p:cNvCxnSpPr>
          <p:nvPr/>
        </p:nvCxnSpPr>
        <p:spPr>
          <a:xfrm rot="16200000" flipH="1">
            <a:off x="10206148"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50B6CCD9-59E5-5340-A114-41A729C625CD}"/>
              </a:ext>
            </a:extLst>
          </p:cNvPr>
          <p:cNvSpPr txBox="1"/>
          <p:nvPr/>
        </p:nvSpPr>
        <p:spPr>
          <a:xfrm>
            <a:off x="10169246" y="3894908"/>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19</a:t>
            </a:r>
          </a:p>
        </p:txBody>
      </p:sp>
      <p:cxnSp>
        <p:nvCxnSpPr>
          <p:cNvPr id="56" name="Straight Connector 55">
            <a:extLst>
              <a:ext uri="{FF2B5EF4-FFF2-40B4-BE49-F238E27FC236}">
                <a16:creationId xmlns:a16="http://schemas.microsoft.com/office/drawing/2014/main" id="{F25B6BF5-DB47-194C-B038-BE59473E185B}"/>
              </a:ext>
            </a:extLst>
          </p:cNvPr>
          <p:cNvCxnSpPr>
            <a:cxnSpLocks/>
          </p:cNvCxnSpPr>
          <p:nvPr/>
        </p:nvCxnSpPr>
        <p:spPr>
          <a:xfrm rot="16200000" flipH="1">
            <a:off x="7745523"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19CF2013-B110-2D40-AC21-F2E357EA6331}"/>
              </a:ext>
            </a:extLst>
          </p:cNvPr>
          <p:cNvSpPr txBox="1"/>
          <p:nvPr/>
        </p:nvSpPr>
        <p:spPr>
          <a:xfrm>
            <a:off x="7737475" y="3894908"/>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a:t>
            </a:r>
          </a:p>
        </p:txBody>
      </p:sp>
      <p:cxnSp>
        <p:nvCxnSpPr>
          <p:cNvPr id="58" name="Straight Connector 57">
            <a:extLst>
              <a:ext uri="{FF2B5EF4-FFF2-40B4-BE49-F238E27FC236}">
                <a16:creationId xmlns:a16="http://schemas.microsoft.com/office/drawing/2014/main" id="{A5DD49DA-7CCE-5947-A6E0-DC67A039734A}"/>
              </a:ext>
            </a:extLst>
          </p:cNvPr>
          <p:cNvCxnSpPr>
            <a:cxnSpLocks/>
          </p:cNvCxnSpPr>
          <p:nvPr/>
        </p:nvCxnSpPr>
        <p:spPr>
          <a:xfrm rot="16200000" flipH="1">
            <a:off x="7589948"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309A5684-74F6-224D-BF32-6FC3C3487350}"/>
              </a:ext>
            </a:extLst>
          </p:cNvPr>
          <p:cNvSpPr txBox="1"/>
          <p:nvPr/>
        </p:nvSpPr>
        <p:spPr>
          <a:xfrm>
            <a:off x="7581900" y="3894908"/>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p:txBody>
      </p:sp>
      <p:cxnSp>
        <p:nvCxnSpPr>
          <p:cNvPr id="60" name="Straight Connector 59">
            <a:extLst>
              <a:ext uri="{FF2B5EF4-FFF2-40B4-BE49-F238E27FC236}">
                <a16:creationId xmlns:a16="http://schemas.microsoft.com/office/drawing/2014/main" id="{BE5FE6DE-E12B-D242-8BB2-BE60F68B2DFA}"/>
              </a:ext>
            </a:extLst>
          </p:cNvPr>
          <p:cNvCxnSpPr>
            <a:cxnSpLocks/>
          </p:cNvCxnSpPr>
          <p:nvPr/>
        </p:nvCxnSpPr>
        <p:spPr>
          <a:xfrm rot="16200000" flipH="1">
            <a:off x="7434373" y="3863702"/>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C9F4D470-76BC-3546-95AC-E51EE2C7E7BE}"/>
              </a:ext>
            </a:extLst>
          </p:cNvPr>
          <p:cNvSpPr txBox="1"/>
          <p:nvPr/>
        </p:nvSpPr>
        <p:spPr>
          <a:xfrm>
            <a:off x="7426325" y="3894908"/>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a:t>
            </a:r>
          </a:p>
        </p:txBody>
      </p:sp>
      <p:cxnSp>
        <p:nvCxnSpPr>
          <p:cNvPr id="62" name="Straight Connector 61">
            <a:extLst>
              <a:ext uri="{FF2B5EF4-FFF2-40B4-BE49-F238E27FC236}">
                <a16:creationId xmlns:a16="http://schemas.microsoft.com/office/drawing/2014/main" id="{70F3091E-0CCC-6348-9882-B73DDCC231CA}"/>
              </a:ext>
            </a:extLst>
          </p:cNvPr>
          <p:cNvCxnSpPr>
            <a:cxnSpLocks/>
          </p:cNvCxnSpPr>
          <p:nvPr/>
        </p:nvCxnSpPr>
        <p:spPr>
          <a:xfrm flipH="1">
            <a:off x="7088299" y="3793853"/>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B57E4FF7-B8A0-114F-BF7C-0184F1FE3CF5}"/>
              </a:ext>
            </a:extLst>
          </p:cNvPr>
          <p:cNvSpPr txBox="1"/>
          <p:nvPr/>
        </p:nvSpPr>
        <p:spPr>
          <a:xfrm>
            <a:off x="6936817" y="1891483"/>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90</a:t>
            </a:r>
          </a:p>
        </p:txBody>
      </p:sp>
      <p:cxnSp>
        <p:nvCxnSpPr>
          <p:cNvPr id="64" name="Straight Connector 63">
            <a:extLst>
              <a:ext uri="{FF2B5EF4-FFF2-40B4-BE49-F238E27FC236}">
                <a16:creationId xmlns:a16="http://schemas.microsoft.com/office/drawing/2014/main" id="{31146B82-1C8F-F74E-B40B-3A9DF7EC2A60}"/>
              </a:ext>
            </a:extLst>
          </p:cNvPr>
          <p:cNvCxnSpPr>
            <a:cxnSpLocks/>
          </p:cNvCxnSpPr>
          <p:nvPr/>
        </p:nvCxnSpPr>
        <p:spPr>
          <a:xfrm flipH="1">
            <a:off x="7088299" y="1952353"/>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B7048A68-BFC0-B04C-95AA-9F25864C075B}"/>
              </a:ext>
            </a:extLst>
          </p:cNvPr>
          <p:cNvSpPr txBox="1"/>
          <p:nvPr/>
        </p:nvSpPr>
        <p:spPr>
          <a:xfrm>
            <a:off x="6936817" y="2094683"/>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80</a:t>
            </a:r>
          </a:p>
        </p:txBody>
      </p:sp>
      <p:cxnSp>
        <p:nvCxnSpPr>
          <p:cNvPr id="66" name="Straight Connector 65">
            <a:extLst>
              <a:ext uri="{FF2B5EF4-FFF2-40B4-BE49-F238E27FC236}">
                <a16:creationId xmlns:a16="http://schemas.microsoft.com/office/drawing/2014/main" id="{BBF84742-ACAB-6446-A1BE-464789F44798}"/>
              </a:ext>
            </a:extLst>
          </p:cNvPr>
          <p:cNvCxnSpPr>
            <a:cxnSpLocks/>
          </p:cNvCxnSpPr>
          <p:nvPr/>
        </p:nvCxnSpPr>
        <p:spPr>
          <a:xfrm flipH="1">
            <a:off x="7088299" y="2155553"/>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2360EC5D-74C1-4C49-B8AA-1629E8FDA432}"/>
              </a:ext>
            </a:extLst>
          </p:cNvPr>
          <p:cNvSpPr txBox="1"/>
          <p:nvPr/>
        </p:nvSpPr>
        <p:spPr>
          <a:xfrm>
            <a:off x="6936817" y="2301058"/>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70</a:t>
            </a:r>
          </a:p>
        </p:txBody>
      </p:sp>
      <p:cxnSp>
        <p:nvCxnSpPr>
          <p:cNvPr id="68" name="Straight Connector 67">
            <a:extLst>
              <a:ext uri="{FF2B5EF4-FFF2-40B4-BE49-F238E27FC236}">
                <a16:creationId xmlns:a16="http://schemas.microsoft.com/office/drawing/2014/main" id="{B38AAF3B-D7FA-EC44-948D-D4FA40923032}"/>
              </a:ext>
            </a:extLst>
          </p:cNvPr>
          <p:cNvCxnSpPr>
            <a:cxnSpLocks/>
          </p:cNvCxnSpPr>
          <p:nvPr/>
        </p:nvCxnSpPr>
        <p:spPr>
          <a:xfrm flipH="1">
            <a:off x="7088299" y="2361928"/>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2F27E8A1-71E9-224D-B9D2-1EF7876C823A}"/>
              </a:ext>
            </a:extLst>
          </p:cNvPr>
          <p:cNvSpPr txBox="1"/>
          <p:nvPr/>
        </p:nvSpPr>
        <p:spPr>
          <a:xfrm>
            <a:off x="6936817" y="2504258"/>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60</a:t>
            </a:r>
          </a:p>
        </p:txBody>
      </p:sp>
      <p:cxnSp>
        <p:nvCxnSpPr>
          <p:cNvPr id="70" name="Straight Connector 69">
            <a:extLst>
              <a:ext uri="{FF2B5EF4-FFF2-40B4-BE49-F238E27FC236}">
                <a16:creationId xmlns:a16="http://schemas.microsoft.com/office/drawing/2014/main" id="{FDD594AC-8665-4247-AE3F-4224452B2165}"/>
              </a:ext>
            </a:extLst>
          </p:cNvPr>
          <p:cNvCxnSpPr>
            <a:cxnSpLocks/>
          </p:cNvCxnSpPr>
          <p:nvPr/>
        </p:nvCxnSpPr>
        <p:spPr>
          <a:xfrm flipH="1">
            <a:off x="7088299" y="2565128"/>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2E017260-6DDA-024B-880F-70AD0287972D}"/>
              </a:ext>
            </a:extLst>
          </p:cNvPr>
          <p:cNvSpPr txBox="1"/>
          <p:nvPr/>
        </p:nvSpPr>
        <p:spPr>
          <a:xfrm>
            <a:off x="6936817" y="2710633"/>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50</a:t>
            </a:r>
          </a:p>
        </p:txBody>
      </p:sp>
      <p:cxnSp>
        <p:nvCxnSpPr>
          <p:cNvPr id="72" name="Straight Connector 71">
            <a:extLst>
              <a:ext uri="{FF2B5EF4-FFF2-40B4-BE49-F238E27FC236}">
                <a16:creationId xmlns:a16="http://schemas.microsoft.com/office/drawing/2014/main" id="{8A5B3D9D-4DFB-E841-9FC5-A1BBA10B2400}"/>
              </a:ext>
            </a:extLst>
          </p:cNvPr>
          <p:cNvCxnSpPr>
            <a:cxnSpLocks/>
          </p:cNvCxnSpPr>
          <p:nvPr/>
        </p:nvCxnSpPr>
        <p:spPr>
          <a:xfrm flipH="1">
            <a:off x="7088299" y="2771503"/>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5B652AE7-765D-A047-ABA1-C349481EEE9F}"/>
              </a:ext>
            </a:extLst>
          </p:cNvPr>
          <p:cNvSpPr txBox="1"/>
          <p:nvPr/>
        </p:nvSpPr>
        <p:spPr>
          <a:xfrm>
            <a:off x="6936817" y="2913833"/>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40</a:t>
            </a:r>
          </a:p>
        </p:txBody>
      </p:sp>
      <p:cxnSp>
        <p:nvCxnSpPr>
          <p:cNvPr id="74" name="Straight Connector 73">
            <a:extLst>
              <a:ext uri="{FF2B5EF4-FFF2-40B4-BE49-F238E27FC236}">
                <a16:creationId xmlns:a16="http://schemas.microsoft.com/office/drawing/2014/main" id="{9B96C445-C1D0-1443-8E09-9EAB0BB78BBD}"/>
              </a:ext>
            </a:extLst>
          </p:cNvPr>
          <p:cNvCxnSpPr>
            <a:cxnSpLocks/>
          </p:cNvCxnSpPr>
          <p:nvPr/>
        </p:nvCxnSpPr>
        <p:spPr>
          <a:xfrm flipH="1">
            <a:off x="7088299" y="2974703"/>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4339CEB6-F393-5C4E-A38F-1C7CBE53B0CA}"/>
              </a:ext>
            </a:extLst>
          </p:cNvPr>
          <p:cNvSpPr txBox="1"/>
          <p:nvPr/>
        </p:nvSpPr>
        <p:spPr>
          <a:xfrm>
            <a:off x="6936817" y="3120208"/>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30</a:t>
            </a:r>
          </a:p>
        </p:txBody>
      </p:sp>
      <p:cxnSp>
        <p:nvCxnSpPr>
          <p:cNvPr id="79" name="Straight Connector 78">
            <a:extLst>
              <a:ext uri="{FF2B5EF4-FFF2-40B4-BE49-F238E27FC236}">
                <a16:creationId xmlns:a16="http://schemas.microsoft.com/office/drawing/2014/main" id="{B76874AD-164B-1D4F-9CAD-31C59D9D5B99}"/>
              </a:ext>
            </a:extLst>
          </p:cNvPr>
          <p:cNvCxnSpPr>
            <a:cxnSpLocks/>
          </p:cNvCxnSpPr>
          <p:nvPr/>
        </p:nvCxnSpPr>
        <p:spPr>
          <a:xfrm flipH="1">
            <a:off x="7088299" y="3181078"/>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003F3601-FD57-B146-ACFC-5174C40EF263}"/>
              </a:ext>
            </a:extLst>
          </p:cNvPr>
          <p:cNvSpPr txBox="1"/>
          <p:nvPr/>
        </p:nvSpPr>
        <p:spPr>
          <a:xfrm>
            <a:off x="6936817" y="3323408"/>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20</a:t>
            </a:r>
          </a:p>
        </p:txBody>
      </p:sp>
      <p:cxnSp>
        <p:nvCxnSpPr>
          <p:cNvPr id="81" name="Straight Connector 80">
            <a:extLst>
              <a:ext uri="{FF2B5EF4-FFF2-40B4-BE49-F238E27FC236}">
                <a16:creationId xmlns:a16="http://schemas.microsoft.com/office/drawing/2014/main" id="{E299F4CE-8A2E-B943-ADEF-E78D1156111E}"/>
              </a:ext>
            </a:extLst>
          </p:cNvPr>
          <p:cNvCxnSpPr>
            <a:cxnSpLocks/>
          </p:cNvCxnSpPr>
          <p:nvPr/>
        </p:nvCxnSpPr>
        <p:spPr>
          <a:xfrm flipH="1">
            <a:off x="7088299" y="3384278"/>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EBEF8184-3EE9-1442-A474-F0954033AEC0}"/>
              </a:ext>
            </a:extLst>
          </p:cNvPr>
          <p:cNvSpPr txBox="1"/>
          <p:nvPr/>
        </p:nvSpPr>
        <p:spPr>
          <a:xfrm>
            <a:off x="6936817" y="3526608"/>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a:t>
            </a:r>
          </a:p>
        </p:txBody>
      </p:sp>
      <p:cxnSp>
        <p:nvCxnSpPr>
          <p:cNvPr id="83" name="Straight Connector 82">
            <a:extLst>
              <a:ext uri="{FF2B5EF4-FFF2-40B4-BE49-F238E27FC236}">
                <a16:creationId xmlns:a16="http://schemas.microsoft.com/office/drawing/2014/main" id="{C25E5E79-0DFE-3140-B666-7F626CED0CC4}"/>
              </a:ext>
            </a:extLst>
          </p:cNvPr>
          <p:cNvCxnSpPr>
            <a:cxnSpLocks/>
          </p:cNvCxnSpPr>
          <p:nvPr/>
        </p:nvCxnSpPr>
        <p:spPr>
          <a:xfrm flipH="1">
            <a:off x="7088299" y="3587478"/>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4A2C7BBA-BB26-B443-8719-5F5DCD0B370C}"/>
              </a:ext>
            </a:extLst>
          </p:cNvPr>
          <p:cNvSpPr txBox="1"/>
          <p:nvPr/>
        </p:nvSpPr>
        <p:spPr>
          <a:xfrm>
            <a:off x="6879109" y="1685108"/>
            <a:ext cx="173124"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100</a:t>
            </a:r>
          </a:p>
        </p:txBody>
      </p:sp>
      <p:cxnSp>
        <p:nvCxnSpPr>
          <p:cNvPr id="85" name="Straight Connector 84">
            <a:extLst>
              <a:ext uri="{FF2B5EF4-FFF2-40B4-BE49-F238E27FC236}">
                <a16:creationId xmlns:a16="http://schemas.microsoft.com/office/drawing/2014/main" id="{2B22728D-B77E-254F-8146-75ACB8E36206}"/>
              </a:ext>
            </a:extLst>
          </p:cNvPr>
          <p:cNvCxnSpPr>
            <a:cxnSpLocks/>
          </p:cNvCxnSpPr>
          <p:nvPr/>
        </p:nvCxnSpPr>
        <p:spPr>
          <a:xfrm flipH="1">
            <a:off x="7088299" y="1745978"/>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ADE34F21-D3CF-A841-9F9D-3977D80FEC1E}"/>
              </a:ext>
            </a:extLst>
          </p:cNvPr>
          <p:cNvSpPr txBox="1"/>
          <p:nvPr/>
        </p:nvSpPr>
        <p:spPr>
          <a:xfrm rot="16200000">
            <a:off x="6062833" y="2689480"/>
            <a:ext cx="1376980"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Event-free survival (%)</a:t>
            </a:r>
          </a:p>
        </p:txBody>
      </p:sp>
      <p:sp>
        <p:nvSpPr>
          <p:cNvPr id="87" name="TextBox 86">
            <a:extLst>
              <a:ext uri="{FF2B5EF4-FFF2-40B4-BE49-F238E27FC236}">
                <a16:creationId xmlns:a16="http://schemas.microsoft.com/office/drawing/2014/main" id="{710BD30D-6908-7B4C-B78D-93516101EA94}"/>
              </a:ext>
            </a:extLst>
          </p:cNvPr>
          <p:cNvSpPr txBox="1"/>
          <p:nvPr/>
        </p:nvSpPr>
        <p:spPr>
          <a:xfrm>
            <a:off x="8909050" y="3478983"/>
            <a:ext cx="979435" cy="332399"/>
          </a:xfrm>
          <a:prstGeom prst="rect">
            <a:avLst/>
          </a:prstGeom>
          <a:noFill/>
        </p:spPr>
        <p:txBody>
          <a:bodyPr wrap="none" lIns="0" tIns="0" rIns="0" bIns="0" rtlCol="0">
            <a:spAutoFit/>
          </a:bodyPr>
          <a:lstStyle/>
          <a:p>
            <a:pPr>
              <a:lnSpc>
                <a:spcPct val="90000"/>
              </a:lnSpc>
            </a:pPr>
            <a:r>
              <a:rPr lang="en-GB" sz="800" dirty="0" err="1">
                <a:solidFill>
                  <a:schemeClr val="accent1"/>
                </a:solidFill>
                <a:latin typeface="Arial" panose="020B0604020202020204" pitchFamily="34" charset="0"/>
                <a:ea typeface="Aileron" charset="0"/>
                <a:cs typeface="Arial" panose="020B0604020202020204" pitchFamily="34" charset="0"/>
              </a:rPr>
              <a:t>Liso-cel</a:t>
            </a:r>
            <a:r>
              <a:rPr lang="en-GB" sz="800" dirty="0">
                <a:solidFill>
                  <a:schemeClr val="accent1"/>
                </a:solidFill>
                <a:latin typeface="Arial" panose="020B0604020202020204" pitchFamily="34" charset="0"/>
                <a:ea typeface="Aileron" charset="0"/>
                <a:cs typeface="Arial" panose="020B0604020202020204" pitchFamily="34" charset="0"/>
              </a:rPr>
              <a:t> median EFS:</a:t>
            </a:r>
          </a:p>
          <a:p>
            <a:pP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10.1 months</a:t>
            </a:r>
          </a:p>
          <a:p>
            <a:pP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95% CI, 6.1-NR</a:t>
            </a:r>
          </a:p>
        </p:txBody>
      </p:sp>
      <p:sp>
        <p:nvSpPr>
          <p:cNvPr id="91" name="TextBox 90">
            <a:extLst>
              <a:ext uri="{FF2B5EF4-FFF2-40B4-BE49-F238E27FC236}">
                <a16:creationId xmlns:a16="http://schemas.microsoft.com/office/drawing/2014/main" id="{A99A7AF2-2AB6-EE4B-9F7E-3C376884B175}"/>
              </a:ext>
            </a:extLst>
          </p:cNvPr>
          <p:cNvSpPr txBox="1"/>
          <p:nvPr/>
        </p:nvSpPr>
        <p:spPr>
          <a:xfrm>
            <a:off x="7697649" y="4015771"/>
            <a:ext cx="2120773" cy="138499"/>
          </a:xfrm>
          <a:prstGeom prst="rect">
            <a:avLst/>
          </a:prstGeom>
          <a:noFill/>
        </p:spPr>
        <p:txBody>
          <a:bodyPr wrap="none" lIns="0" tIns="0" rIns="0" bIns="0" rtlCol="0">
            <a:spAutoFit/>
          </a:bodyPr>
          <a:lstStyle/>
          <a:p>
            <a:pPr algn="ctr">
              <a:lnSpc>
                <a:spcPct val="90000"/>
              </a:lnSpc>
            </a:pPr>
            <a:r>
              <a:rPr lang="en-GB" sz="1000" b="1" dirty="0">
                <a:latin typeface="Arial" panose="020B0604020202020204" pitchFamily="34" charset="0"/>
                <a:ea typeface="Aileron" charset="0"/>
                <a:cs typeface="Arial" panose="020B0604020202020204" pitchFamily="34" charset="0"/>
              </a:rPr>
              <a:t>Time from randomisation (months)</a:t>
            </a:r>
          </a:p>
        </p:txBody>
      </p:sp>
      <p:sp>
        <p:nvSpPr>
          <p:cNvPr id="92" name="TextBox 91">
            <a:extLst>
              <a:ext uri="{FF2B5EF4-FFF2-40B4-BE49-F238E27FC236}">
                <a16:creationId xmlns:a16="http://schemas.microsoft.com/office/drawing/2014/main" id="{AAB90367-FA00-5849-9E4B-5CEB19AF7D15}"/>
              </a:ext>
            </a:extLst>
          </p:cNvPr>
          <p:cNvSpPr txBox="1"/>
          <p:nvPr/>
        </p:nvSpPr>
        <p:spPr>
          <a:xfrm>
            <a:off x="10224775" y="3056448"/>
            <a:ext cx="1307820" cy="276999"/>
          </a:xfrm>
          <a:prstGeom prst="rect">
            <a:avLst/>
          </a:prstGeom>
          <a:noFill/>
        </p:spPr>
        <p:txBody>
          <a:bodyPr wrap="square" lIns="0" tIns="0" rIns="0" bIns="0" rtlCol="0">
            <a:spAutoFit/>
          </a:bodyPr>
          <a:lstStyle/>
          <a:p>
            <a:pPr>
              <a:lnSpc>
                <a:spcPct val="90000"/>
              </a:lnSpc>
            </a:pPr>
            <a:r>
              <a:rPr lang="en-GB" sz="1000" dirty="0">
                <a:latin typeface="Arial" panose="020B0604020202020204" pitchFamily="34" charset="0"/>
                <a:ea typeface="Aileron" charset="0"/>
                <a:cs typeface="Arial" panose="020B0604020202020204" pitchFamily="34" charset="0"/>
              </a:rPr>
              <a:t>Median follow-up in both arms: 6.2 months</a:t>
            </a:r>
          </a:p>
        </p:txBody>
      </p:sp>
      <p:graphicFrame>
        <p:nvGraphicFramePr>
          <p:cNvPr id="19" name="Table 18">
            <a:extLst>
              <a:ext uri="{FF2B5EF4-FFF2-40B4-BE49-F238E27FC236}">
                <a16:creationId xmlns:a16="http://schemas.microsoft.com/office/drawing/2014/main" id="{2C785B72-5CBE-2F4A-8D2F-A9BF33CEFACD}"/>
              </a:ext>
            </a:extLst>
          </p:cNvPr>
          <p:cNvGraphicFramePr>
            <a:graphicFrameLocks noGrp="1"/>
          </p:cNvGraphicFramePr>
          <p:nvPr>
            <p:extLst>
              <p:ext uri="{D42A27DB-BD31-4B8C-83A1-F6EECF244321}">
                <p14:modId xmlns:p14="http://schemas.microsoft.com/office/powerpoint/2010/main" val="4111882282"/>
              </p:ext>
            </p:extLst>
          </p:nvPr>
        </p:nvGraphicFramePr>
        <p:xfrm>
          <a:off x="7216774" y="4184092"/>
          <a:ext cx="3101980" cy="213360"/>
        </p:xfrm>
        <a:graphic>
          <a:graphicData uri="http://schemas.openxmlformats.org/drawingml/2006/table">
            <a:tbl>
              <a:tblPr firstRow="1" bandRow="1">
                <a:tableStyleId>{5C22544A-7EE6-4342-B048-85BDC9FD1C3A}</a:tableStyleId>
              </a:tblPr>
              <a:tblGrid>
                <a:gridCol w="155099">
                  <a:extLst>
                    <a:ext uri="{9D8B030D-6E8A-4147-A177-3AD203B41FA5}">
                      <a16:colId xmlns:a16="http://schemas.microsoft.com/office/drawing/2014/main" val="1959185816"/>
                    </a:ext>
                  </a:extLst>
                </a:gridCol>
                <a:gridCol w="155099">
                  <a:extLst>
                    <a:ext uri="{9D8B030D-6E8A-4147-A177-3AD203B41FA5}">
                      <a16:colId xmlns:a16="http://schemas.microsoft.com/office/drawing/2014/main" val="73247999"/>
                    </a:ext>
                  </a:extLst>
                </a:gridCol>
                <a:gridCol w="155099">
                  <a:extLst>
                    <a:ext uri="{9D8B030D-6E8A-4147-A177-3AD203B41FA5}">
                      <a16:colId xmlns:a16="http://schemas.microsoft.com/office/drawing/2014/main" val="614177658"/>
                    </a:ext>
                  </a:extLst>
                </a:gridCol>
                <a:gridCol w="155099">
                  <a:extLst>
                    <a:ext uri="{9D8B030D-6E8A-4147-A177-3AD203B41FA5}">
                      <a16:colId xmlns:a16="http://schemas.microsoft.com/office/drawing/2014/main" val="2215259557"/>
                    </a:ext>
                  </a:extLst>
                </a:gridCol>
                <a:gridCol w="155099">
                  <a:extLst>
                    <a:ext uri="{9D8B030D-6E8A-4147-A177-3AD203B41FA5}">
                      <a16:colId xmlns:a16="http://schemas.microsoft.com/office/drawing/2014/main" val="919643660"/>
                    </a:ext>
                  </a:extLst>
                </a:gridCol>
                <a:gridCol w="155099">
                  <a:extLst>
                    <a:ext uri="{9D8B030D-6E8A-4147-A177-3AD203B41FA5}">
                      <a16:colId xmlns:a16="http://schemas.microsoft.com/office/drawing/2014/main" val="6411108"/>
                    </a:ext>
                  </a:extLst>
                </a:gridCol>
                <a:gridCol w="155099">
                  <a:extLst>
                    <a:ext uri="{9D8B030D-6E8A-4147-A177-3AD203B41FA5}">
                      <a16:colId xmlns:a16="http://schemas.microsoft.com/office/drawing/2014/main" val="1833370335"/>
                    </a:ext>
                  </a:extLst>
                </a:gridCol>
                <a:gridCol w="155099">
                  <a:extLst>
                    <a:ext uri="{9D8B030D-6E8A-4147-A177-3AD203B41FA5}">
                      <a16:colId xmlns:a16="http://schemas.microsoft.com/office/drawing/2014/main" val="3442847798"/>
                    </a:ext>
                  </a:extLst>
                </a:gridCol>
                <a:gridCol w="155099">
                  <a:extLst>
                    <a:ext uri="{9D8B030D-6E8A-4147-A177-3AD203B41FA5}">
                      <a16:colId xmlns:a16="http://schemas.microsoft.com/office/drawing/2014/main" val="3457561316"/>
                    </a:ext>
                  </a:extLst>
                </a:gridCol>
                <a:gridCol w="155099">
                  <a:extLst>
                    <a:ext uri="{9D8B030D-6E8A-4147-A177-3AD203B41FA5}">
                      <a16:colId xmlns:a16="http://schemas.microsoft.com/office/drawing/2014/main" val="1380121703"/>
                    </a:ext>
                  </a:extLst>
                </a:gridCol>
                <a:gridCol w="155099">
                  <a:extLst>
                    <a:ext uri="{9D8B030D-6E8A-4147-A177-3AD203B41FA5}">
                      <a16:colId xmlns:a16="http://schemas.microsoft.com/office/drawing/2014/main" val="3520346552"/>
                    </a:ext>
                  </a:extLst>
                </a:gridCol>
                <a:gridCol w="155099">
                  <a:extLst>
                    <a:ext uri="{9D8B030D-6E8A-4147-A177-3AD203B41FA5}">
                      <a16:colId xmlns:a16="http://schemas.microsoft.com/office/drawing/2014/main" val="148569672"/>
                    </a:ext>
                  </a:extLst>
                </a:gridCol>
                <a:gridCol w="155099">
                  <a:extLst>
                    <a:ext uri="{9D8B030D-6E8A-4147-A177-3AD203B41FA5}">
                      <a16:colId xmlns:a16="http://schemas.microsoft.com/office/drawing/2014/main" val="924980490"/>
                    </a:ext>
                  </a:extLst>
                </a:gridCol>
                <a:gridCol w="155099">
                  <a:extLst>
                    <a:ext uri="{9D8B030D-6E8A-4147-A177-3AD203B41FA5}">
                      <a16:colId xmlns:a16="http://schemas.microsoft.com/office/drawing/2014/main" val="2585757145"/>
                    </a:ext>
                  </a:extLst>
                </a:gridCol>
                <a:gridCol w="155099">
                  <a:extLst>
                    <a:ext uri="{9D8B030D-6E8A-4147-A177-3AD203B41FA5}">
                      <a16:colId xmlns:a16="http://schemas.microsoft.com/office/drawing/2014/main" val="1836669955"/>
                    </a:ext>
                  </a:extLst>
                </a:gridCol>
                <a:gridCol w="155099">
                  <a:extLst>
                    <a:ext uri="{9D8B030D-6E8A-4147-A177-3AD203B41FA5}">
                      <a16:colId xmlns:a16="http://schemas.microsoft.com/office/drawing/2014/main" val="867495383"/>
                    </a:ext>
                  </a:extLst>
                </a:gridCol>
                <a:gridCol w="155099">
                  <a:extLst>
                    <a:ext uri="{9D8B030D-6E8A-4147-A177-3AD203B41FA5}">
                      <a16:colId xmlns:a16="http://schemas.microsoft.com/office/drawing/2014/main" val="4273050915"/>
                    </a:ext>
                  </a:extLst>
                </a:gridCol>
                <a:gridCol w="155099">
                  <a:extLst>
                    <a:ext uri="{9D8B030D-6E8A-4147-A177-3AD203B41FA5}">
                      <a16:colId xmlns:a16="http://schemas.microsoft.com/office/drawing/2014/main" val="1901914564"/>
                    </a:ext>
                  </a:extLst>
                </a:gridCol>
                <a:gridCol w="155099">
                  <a:extLst>
                    <a:ext uri="{9D8B030D-6E8A-4147-A177-3AD203B41FA5}">
                      <a16:colId xmlns:a16="http://schemas.microsoft.com/office/drawing/2014/main" val="1002245003"/>
                    </a:ext>
                  </a:extLst>
                </a:gridCol>
                <a:gridCol w="155099">
                  <a:extLst>
                    <a:ext uri="{9D8B030D-6E8A-4147-A177-3AD203B41FA5}">
                      <a16:colId xmlns:a16="http://schemas.microsoft.com/office/drawing/2014/main" val="1754930028"/>
                    </a:ext>
                  </a:extLst>
                </a:gridCol>
              </a:tblGrid>
              <a:tr h="0">
                <a:tc>
                  <a:txBody>
                    <a:bodyPr/>
                    <a:lstStyle/>
                    <a:p>
                      <a:pPr algn="ctr"/>
                      <a:r>
                        <a:rPr lang="en-GB" sz="700" b="0" dirty="0">
                          <a:solidFill>
                            <a:schemeClr val="accent1"/>
                          </a:solidFill>
                          <a:latin typeface="Arial" panose="020B0604020202020204" pitchFamily="34" charset="0"/>
                          <a:cs typeface="Arial" panose="020B0604020202020204" pitchFamily="34" charset="0"/>
                        </a:rPr>
                        <a:t>92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89</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86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66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62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43</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36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27</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26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21</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19</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17</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9</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9</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7</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4</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0</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b="0" dirty="0">
                        <a:solidFill>
                          <a:schemeClr val="accent1"/>
                        </a:solidFill>
                        <a:latin typeface="Arial" panose="020B0604020202020204" pitchFamily="34" charset="0"/>
                        <a:cs typeface="Arial" panose="020B0604020202020204" pitchFamily="34" charset="0"/>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586877"/>
                  </a:ext>
                </a:extLst>
              </a:tr>
              <a:tr h="0">
                <a:tc>
                  <a:txBody>
                    <a:bodyPr/>
                    <a:lstStyle/>
                    <a:p>
                      <a:pPr algn="ctr"/>
                      <a:r>
                        <a:rPr lang="en-GB" sz="700" b="0" dirty="0">
                          <a:solidFill>
                            <a:schemeClr val="tx2"/>
                          </a:solidFill>
                          <a:latin typeface="Arial" panose="020B0604020202020204" pitchFamily="34" charset="0"/>
                          <a:cs typeface="Arial" panose="020B0604020202020204" pitchFamily="34" charset="0"/>
                        </a:rPr>
                        <a:t>92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83</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66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35</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32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23</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21</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16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16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12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11</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10</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4</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4</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4</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4</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0</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862901"/>
                  </a:ext>
                </a:extLst>
              </a:tr>
            </a:tbl>
          </a:graphicData>
        </a:graphic>
      </p:graphicFrame>
      <p:graphicFrame>
        <p:nvGraphicFramePr>
          <p:cNvPr id="94" name="Table 93">
            <a:extLst>
              <a:ext uri="{FF2B5EF4-FFF2-40B4-BE49-F238E27FC236}">
                <a16:creationId xmlns:a16="http://schemas.microsoft.com/office/drawing/2014/main" id="{756F8C7E-F9F1-6B4A-8AEE-F9852E2DA332}"/>
              </a:ext>
            </a:extLst>
          </p:cNvPr>
          <p:cNvGraphicFramePr>
            <a:graphicFrameLocks noGrp="1"/>
          </p:cNvGraphicFramePr>
          <p:nvPr>
            <p:extLst>
              <p:ext uri="{D42A27DB-BD31-4B8C-83A1-F6EECF244321}">
                <p14:modId xmlns:p14="http://schemas.microsoft.com/office/powerpoint/2010/main" val="3254105009"/>
              </p:ext>
            </p:extLst>
          </p:nvPr>
        </p:nvGraphicFramePr>
        <p:xfrm>
          <a:off x="6445251" y="4077412"/>
          <a:ext cx="726598" cy="320040"/>
        </p:xfrm>
        <a:graphic>
          <a:graphicData uri="http://schemas.openxmlformats.org/drawingml/2006/table">
            <a:tbl>
              <a:tblPr firstRow="1" bandRow="1">
                <a:tableStyleId>{5C22544A-7EE6-4342-B048-85BDC9FD1C3A}</a:tableStyleId>
              </a:tblPr>
              <a:tblGrid>
                <a:gridCol w="726598">
                  <a:extLst>
                    <a:ext uri="{9D8B030D-6E8A-4147-A177-3AD203B41FA5}">
                      <a16:colId xmlns:a16="http://schemas.microsoft.com/office/drawing/2014/main" val="1959185816"/>
                    </a:ext>
                  </a:extLst>
                </a:gridCol>
              </a:tblGrid>
              <a:tr h="0">
                <a:tc>
                  <a:txBody>
                    <a:bodyPr/>
                    <a:lstStyle/>
                    <a:p>
                      <a:pPr algn="r"/>
                      <a:r>
                        <a:rPr lang="en-GB" sz="700" b="1" dirty="0">
                          <a:solidFill>
                            <a:schemeClr val="tx1"/>
                          </a:solidFill>
                          <a:latin typeface="Arial" panose="020B0604020202020204" pitchFamily="34" charset="0"/>
                          <a:cs typeface="Arial" panose="020B0604020202020204" pitchFamily="34" charset="0"/>
                        </a:rPr>
                        <a:t>No. at risk</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586877"/>
                  </a:ext>
                </a:extLst>
              </a:tr>
              <a:tr h="0">
                <a:tc>
                  <a:txBody>
                    <a:bodyPr/>
                    <a:lstStyle/>
                    <a:p>
                      <a:pPr algn="r"/>
                      <a:r>
                        <a:rPr lang="en-GB" sz="700" b="1" dirty="0" err="1">
                          <a:solidFill>
                            <a:schemeClr val="accent1"/>
                          </a:solidFill>
                          <a:latin typeface="Arial" panose="020B0604020202020204" pitchFamily="34" charset="0"/>
                          <a:cs typeface="Arial" panose="020B0604020202020204" pitchFamily="34" charset="0"/>
                        </a:rPr>
                        <a:t>Liso-cel</a:t>
                      </a:r>
                      <a:r>
                        <a:rPr lang="en-GB" sz="700" b="1" dirty="0">
                          <a:solidFill>
                            <a:schemeClr val="accent1"/>
                          </a:solidFill>
                          <a:latin typeface="Arial" panose="020B0604020202020204" pitchFamily="34" charset="0"/>
                          <a:cs typeface="Arial" panose="020B0604020202020204" pitchFamily="34" charset="0"/>
                        </a:rPr>
                        <a:t> arm</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862901"/>
                  </a:ext>
                </a:extLst>
              </a:tr>
              <a:tr h="0">
                <a:tc>
                  <a:txBody>
                    <a:bodyPr/>
                    <a:lstStyle/>
                    <a:p>
                      <a:pPr algn="r"/>
                      <a:r>
                        <a:rPr lang="en-GB" sz="700" b="1" dirty="0">
                          <a:solidFill>
                            <a:schemeClr val="tx2"/>
                          </a:solidFill>
                          <a:latin typeface="Arial" panose="020B0604020202020204" pitchFamily="34" charset="0"/>
                          <a:cs typeface="Arial" panose="020B0604020202020204" pitchFamily="34" charset="0"/>
                        </a:rPr>
                        <a:t>SOC arm</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3782322"/>
                  </a:ext>
                </a:extLst>
              </a:tr>
            </a:tbl>
          </a:graphicData>
        </a:graphic>
      </p:graphicFrame>
      <p:pic>
        <p:nvPicPr>
          <p:cNvPr id="97" name="Picture 96">
            <a:extLst>
              <a:ext uri="{FF2B5EF4-FFF2-40B4-BE49-F238E27FC236}">
                <a16:creationId xmlns:a16="http://schemas.microsoft.com/office/drawing/2014/main" id="{37131243-CF53-A347-9B37-DBB9638F26D4}"/>
              </a:ext>
            </a:extLst>
          </p:cNvPr>
          <p:cNvPicPr>
            <a:picLocks noChangeAspect="1"/>
          </p:cNvPicPr>
          <p:nvPr/>
        </p:nvPicPr>
        <p:blipFill>
          <a:blip r:embed="rId3"/>
          <a:stretch>
            <a:fillRect/>
          </a:stretch>
        </p:blipFill>
        <p:spPr>
          <a:xfrm>
            <a:off x="7277938" y="1722252"/>
            <a:ext cx="2923338" cy="1728156"/>
          </a:xfrm>
          <a:prstGeom prst="rect">
            <a:avLst/>
          </a:prstGeom>
        </p:spPr>
      </p:pic>
      <p:cxnSp>
        <p:nvCxnSpPr>
          <p:cNvPr id="88" name="Straight Connector 87">
            <a:extLst>
              <a:ext uri="{FF2B5EF4-FFF2-40B4-BE49-F238E27FC236}">
                <a16:creationId xmlns:a16="http://schemas.microsoft.com/office/drawing/2014/main" id="{667CF9B8-AD87-F044-BEAB-FBB47D95434E}"/>
              </a:ext>
            </a:extLst>
          </p:cNvPr>
          <p:cNvCxnSpPr>
            <a:cxnSpLocks/>
          </p:cNvCxnSpPr>
          <p:nvPr/>
        </p:nvCxnSpPr>
        <p:spPr>
          <a:xfrm flipH="1">
            <a:off x="7137400" y="2771503"/>
            <a:ext cx="1703838" cy="0"/>
          </a:xfrm>
          <a:prstGeom prst="line">
            <a:avLst/>
          </a:prstGeom>
          <a:ln w="9525">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192D02C8-52DE-E141-9E15-3693AA638923}"/>
              </a:ext>
            </a:extLst>
          </p:cNvPr>
          <p:cNvCxnSpPr>
            <a:cxnSpLocks/>
          </p:cNvCxnSpPr>
          <p:nvPr/>
        </p:nvCxnSpPr>
        <p:spPr>
          <a:xfrm>
            <a:off x="7660395" y="2777308"/>
            <a:ext cx="0" cy="1073150"/>
          </a:xfrm>
          <a:prstGeom prst="line">
            <a:avLst/>
          </a:prstGeom>
          <a:ln w="9525">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ACAD6F51-B9C6-0745-8404-0EB5AB2895CD}"/>
              </a:ext>
            </a:extLst>
          </p:cNvPr>
          <p:cNvCxnSpPr>
            <a:cxnSpLocks/>
          </p:cNvCxnSpPr>
          <p:nvPr/>
        </p:nvCxnSpPr>
        <p:spPr>
          <a:xfrm>
            <a:off x="8844670" y="2777308"/>
            <a:ext cx="0" cy="1073150"/>
          </a:xfrm>
          <a:prstGeom prst="line">
            <a:avLst/>
          </a:prstGeom>
          <a:ln w="9525">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graphicFrame>
        <p:nvGraphicFramePr>
          <p:cNvPr id="17" name="Table 16">
            <a:extLst>
              <a:ext uri="{FF2B5EF4-FFF2-40B4-BE49-F238E27FC236}">
                <a16:creationId xmlns:a16="http://schemas.microsoft.com/office/drawing/2014/main" id="{C49940C3-B8D0-0941-BF7B-5D782FA6BA64}"/>
              </a:ext>
            </a:extLst>
          </p:cNvPr>
          <p:cNvGraphicFramePr>
            <a:graphicFrameLocks noGrp="1"/>
          </p:cNvGraphicFramePr>
          <p:nvPr>
            <p:extLst>
              <p:ext uri="{D42A27DB-BD31-4B8C-83A1-F6EECF244321}">
                <p14:modId xmlns:p14="http://schemas.microsoft.com/office/powerpoint/2010/main" val="3729712105"/>
              </p:ext>
            </p:extLst>
          </p:nvPr>
        </p:nvGraphicFramePr>
        <p:xfrm>
          <a:off x="8731929" y="1565726"/>
          <a:ext cx="2800666" cy="1038960"/>
        </p:xfrm>
        <a:graphic>
          <a:graphicData uri="http://schemas.openxmlformats.org/drawingml/2006/table">
            <a:tbl>
              <a:tblPr firstRow="1" bandRow="1">
                <a:tableStyleId>{5C22544A-7EE6-4342-B048-85BDC9FD1C3A}</a:tableStyleId>
              </a:tblPr>
              <a:tblGrid>
                <a:gridCol w="1156894">
                  <a:extLst>
                    <a:ext uri="{9D8B030D-6E8A-4147-A177-3AD203B41FA5}">
                      <a16:colId xmlns:a16="http://schemas.microsoft.com/office/drawing/2014/main" val="4203317168"/>
                    </a:ext>
                  </a:extLst>
                </a:gridCol>
                <a:gridCol w="913272">
                  <a:extLst>
                    <a:ext uri="{9D8B030D-6E8A-4147-A177-3AD203B41FA5}">
                      <a16:colId xmlns:a16="http://schemas.microsoft.com/office/drawing/2014/main" val="3002515178"/>
                    </a:ext>
                  </a:extLst>
                </a:gridCol>
                <a:gridCol w="730500">
                  <a:extLst>
                    <a:ext uri="{9D8B030D-6E8A-4147-A177-3AD203B41FA5}">
                      <a16:colId xmlns:a16="http://schemas.microsoft.com/office/drawing/2014/main" val="2343622378"/>
                    </a:ext>
                  </a:extLst>
                </a:gridCol>
              </a:tblGrid>
              <a:tr h="200422">
                <a:tc>
                  <a:txBody>
                    <a:bodyPr/>
                    <a:lstStyle/>
                    <a:p>
                      <a:pPr>
                        <a:lnSpc>
                          <a:spcPct val="90000"/>
                        </a:lnSpc>
                      </a:pPr>
                      <a:endParaRPr lang="en-GB" sz="1000" dirty="0">
                        <a:latin typeface="Arial" panose="020B0604020202020204" pitchFamily="34" charset="0"/>
                        <a:cs typeface="Arial" panose="020B0604020202020204" pitchFamily="34" charset="0"/>
                      </a:endParaRPr>
                    </a:p>
                  </a:txBody>
                  <a:tcPr marL="55440" marR="55440" marT="36000" marB="36000">
                    <a:noFill/>
                  </a:tcPr>
                </a:tc>
                <a:tc>
                  <a:txBody>
                    <a:bodyPr/>
                    <a:lstStyle/>
                    <a:p>
                      <a:pPr algn="ctr">
                        <a:lnSpc>
                          <a:spcPct val="90000"/>
                        </a:lnSpc>
                      </a:pPr>
                      <a:r>
                        <a:rPr lang="en-GB" sz="1000" dirty="0" err="1">
                          <a:latin typeface="Arial" panose="020B0604020202020204" pitchFamily="34" charset="0"/>
                          <a:cs typeface="Arial" panose="020B0604020202020204" pitchFamily="34" charset="0"/>
                        </a:rPr>
                        <a:t>Liso-cel</a:t>
                      </a:r>
                      <a:r>
                        <a:rPr lang="en-GB" sz="1000" dirty="0">
                          <a:latin typeface="Arial" panose="020B0604020202020204" pitchFamily="34" charset="0"/>
                          <a:cs typeface="Arial" panose="020B0604020202020204" pitchFamily="34" charset="0"/>
                        </a:rPr>
                        <a:t> arm</a:t>
                      </a:r>
                    </a:p>
                    <a:p>
                      <a:pPr algn="ctr">
                        <a:lnSpc>
                          <a:spcPct val="90000"/>
                        </a:lnSpc>
                      </a:pPr>
                      <a:r>
                        <a:rPr lang="en-GB" sz="1000" dirty="0">
                          <a:latin typeface="Arial" panose="020B0604020202020204" pitchFamily="34" charset="0"/>
                          <a:cs typeface="Arial" panose="020B0604020202020204" pitchFamily="34" charset="0"/>
                        </a:rPr>
                        <a:t>(n=92)</a:t>
                      </a:r>
                    </a:p>
                  </a:txBody>
                  <a:tcPr marL="0" marR="0" marT="36000" marB="36000"/>
                </a:tc>
                <a:tc>
                  <a:txBody>
                    <a:bodyPr/>
                    <a:lstStyle/>
                    <a:p>
                      <a:pPr algn="ctr">
                        <a:lnSpc>
                          <a:spcPct val="90000"/>
                        </a:lnSpc>
                      </a:pPr>
                      <a:r>
                        <a:rPr lang="en-GB" sz="1000" dirty="0">
                          <a:latin typeface="Arial" panose="020B0604020202020204" pitchFamily="34" charset="0"/>
                          <a:cs typeface="Arial" panose="020B0604020202020204" pitchFamily="34" charset="0"/>
                        </a:rPr>
                        <a:t>SOC arm</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(n=92)</a:t>
                      </a:r>
                    </a:p>
                  </a:txBody>
                  <a:tcPr marL="55440" marR="55440" marT="36000" marB="36000"/>
                </a:tc>
                <a:extLst>
                  <a:ext uri="{0D108BD9-81ED-4DB2-BD59-A6C34878D82A}">
                    <a16:rowId xmlns:a16="http://schemas.microsoft.com/office/drawing/2014/main" val="3767589281"/>
                  </a:ext>
                </a:extLst>
              </a:tr>
              <a:tr h="123056">
                <a:tc>
                  <a:txBody>
                    <a:bodyPr/>
                    <a:lstStyle/>
                    <a:p>
                      <a:pPr>
                        <a:lnSpc>
                          <a:spcPct val="90000"/>
                        </a:lnSpc>
                      </a:pPr>
                      <a:r>
                        <a:rPr lang="en-GB" sz="1000" b="1" dirty="0">
                          <a:latin typeface="Arial" panose="020B0604020202020204" pitchFamily="34" charset="0"/>
                          <a:cs typeface="Arial" panose="020B0604020202020204" pitchFamily="34" charset="0"/>
                        </a:rPr>
                        <a:t>Patients with events, n</a:t>
                      </a:r>
                    </a:p>
                  </a:txBody>
                  <a:tcPr marL="55440" marR="55440" marT="36000" marB="36000"/>
                </a:tc>
                <a:tc>
                  <a:txBody>
                    <a:bodyPr/>
                    <a:lstStyle/>
                    <a:p>
                      <a:pPr algn="ctr">
                        <a:lnSpc>
                          <a:spcPct val="90000"/>
                        </a:lnSpc>
                      </a:pPr>
                      <a:r>
                        <a:rPr lang="en-GB" sz="1000" dirty="0">
                          <a:latin typeface="Arial" panose="020B0604020202020204" pitchFamily="34" charset="0"/>
                          <a:cs typeface="Arial" panose="020B0604020202020204" pitchFamily="34" charset="0"/>
                        </a:rPr>
                        <a:t>35</a:t>
                      </a:r>
                    </a:p>
                  </a:txBody>
                  <a:tcPr marL="55440" marR="55440" marT="36000" marB="36000"/>
                </a:tc>
                <a:tc>
                  <a:txBody>
                    <a:bodyPr/>
                    <a:lstStyle/>
                    <a:p>
                      <a:pPr algn="ctr">
                        <a:lnSpc>
                          <a:spcPct val="90000"/>
                        </a:lnSpc>
                      </a:pPr>
                      <a:r>
                        <a:rPr lang="en-GB" sz="1000" dirty="0">
                          <a:latin typeface="Arial" panose="020B0604020202020204" pitchFamily="34" charset="0"/>
                          <a:cs typeface="Arial" panose="020B0604020202020204" pitchFamily="34" charset="0"/>
                        </a:rPr>
                        <a:t>63</a:t>
                      </a:r>
                    </a:p>
                  </a:txBody>
                  <a:tcPr marL="55440" marR="55440" marT="36000" marB="36000"/>
                </a:tc>
                <a:extLst>
                  <a:ext uri="{0D108BD9-81ED-4DB2-BD59-A6C34878D82A}">
                    <a16:rowId xmlns:a16="http://schemas.microsoft.com/office/drawing/2014/main" val="3820542798"/>
                  </a:ext>
                </a:extLst>
              </a:tr>
              <a:tr h="200422">
                <a:tc>
                  <a:txBody>
                    <a:bodyPr/>
                    <a:lstStyle/>
                    <a:p>
                      <a:pPr>
                        <a:lnSpc>
                          <a:spcPct val="90000"/>
                        </a:lnSpc>
                      </a:pPr>
                      <a:r>
                        <a:rPr lang="en-GB" sz="1000" b="1" dirty="0">
                          <a:latin typeface="Arial" panose="020B0604020202020204" pitchFamily="34" charset="0"/>
                          <a:cs typeface="Arial" panose="020B0604020202020204" pitchFamily="34" charset="0"/>
                        </a:rPr>
                        <a:t>Stratified HR (95% CI)</a:t>
                      </a:r>
                    </a:p>
                  </a:txBody>
                  <a:tcPr marL="55440" marR="55440" marT="36000" marB="36000" anchor="ctr"/>
                </a:tc>
                <a:tc gridSpan="2">
                  <a:txBody>
                    <a:bodyPr/>
                    <a:lstStyle/>
                    <a:p>
                      <a:pPr algn="ctr">
                        <a:lnSpc>
                          <a:spcPct val="90000"/>
                        </a:lnSpc>
                      </a:pPr>
                      <a:r>
                        <a:rPr lang="en-GB" sz="1000" dirty="0">
                          <a:latin typeface="Arial" panose="020B0604020202020204" pitchFamily="34" charset="0"/>
                          <a:cs typeface="Arial" panose="020B0604020202020204" pitchFamily="34" charset="0"/>
                        </a:rPr>
                        <a:t>0.349 (0.229-0.530)</a:t>
                      </a:r>
                      <a:br>
                        <a:rPr lang="en-GB" sz="1000" dirty="0">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p&lt;0.0001</a:t>
                      </a:r>
                    </a:p>
                  </a:txBody>
                  <a:tcPr marL="55440" marR="55440" marT="36000" marB="36000"/>
                </a:tc>
                <a:tc hMerge="1">
                  <a:txBody>
                    <a:bodyPr/>
                    <a:lstStyle/>
                    <a:p>
                      <a:pPr algn="ctr"/>
                      <a:endParaRPr lang="en-GB"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8402529"/>
                  </a:ext>
                </a:extLst>
              </a:tr>
            </a:tbl>
          </a:graphicData>
        </a:graphic>
      </p:graphicFrame>
    </p:spTree>
    <p:extLst>
      <p:ext uri="{BB962C8B-B14F-4D97-AF65-F5344CB8AC3E}">
        <p14:creationId xmlns:p14="http://schemas.microsoft.com/office/powerpoint/2010/main" val="350899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a:extLst>
              <a:ext uri="{FF2B5EF4-FFF2-40B4-BE49-F238E27FC236}">
                <a16:creationId xmlns:a16="http://schemas.microsoft.com/office/drawing/2014/main" id="{743BC92D-0859-794A-8E70-867212780387}"/>
              </a:ext>
            </a:extLst>
          </p:cNvPr>
          <p:cNvGraphicFramePr>
            <a:graphicFrameLocks noGrp="1"/>
          </p:cNvGraphicFramePr>
          <p:nvPr>
            <p:ph sz="quarter" idx="12"/>
            <p:extLst>
              <p:ext uri="{D42A27DB-BD31-4B8C-83A1-F6EECF244321}">
                <p14:modId xmlns:p14="http://schemas.microsoft.com/office/powerpoint/2010/main" val="2029279738"/>
              </p:ext>
            </p:extLst>
          </p:nvPr>
        </p:nvGraphicFramePr>
        <p:xfrm>
          <a:off x="620184" y="1549887"/>
          <a:ext cx="10963200" cy="3884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el 2">
            <a:extLst>
              <a:ext uri="{FF2B5EF4-FFF2-40B4-BE49-F238E27FC236}">
                <a16:creationId xmlns:a16="http://schemas.microsoft.com/office/drawing/2014/main" id="{6D6F3D6B-FFCD-4538-A195-71FDE01EB309}"/>
              </a:ext>
            </a:extLst>
          </p:cNvPr>
          <p:cNvSpPr>
            <a:spLocks noGrp="1"/>
          </p:cNvSpPr>
          <p:nvPr>
            <p:ph type="title"/>
          </p:nvPr>
        </p:nvSpPr>
        <p:spPr>
          <a:xfrm>
            <a:off x="619200" y="246566"/>
            <a:ext cx="8740800" cy="807285"/>
          </a:xfrm>
        </p:spPr>
        <p:txBody>
          <a:bodyPr/>
          <a:lstStyle/>
          <a:p>
            <a:r>
              <a:rPr lang="en-GB" dirty="0"/>
              <a:t>Author Conclusions</a:t>
            </a:r>
          </a:p>
        </p:txBody>
      </p:sp>
      <p:sp>
        <p:nvSpPr>
          <p:cNvPr id="16" name="Content Placeholder 15">
            <a:extLst>
              <a:ext uri="{FF2B5EF4-FFF2-40B4-BE49-F238E27FC236}">
                <a16:creationId xmlns:a16="http://schemas.microsoft.com/office/drawing/2014/main" id="{A1710E2E-765A-43AB-A2E6-7755CE46B731}"/>
              </a:ext>
            </a:extLst>
          </p:cNvPr>
          <p:cNvSpPr>
            <a:spLocks noGrp="1"/>
          </p:cNvSpPr>
          <p:nvPr>
            <p:ph sz="quarter" idx="15"/>
          </p:nvPr>
        </p:nvSpPr>
        <p:spPr>
          <a:xfrm>
            <a:off x="620184" y="6347962"/>
            <a:ext cx="10124016" cy="365125"/>
          </a:xfrm>
        </p:spPr>
        <p:txBody>
          <a:bodyPr/>
          <a:lstStyle/>
          <a:p>
            <a:r>
              <a:rPr lang="en-GB" sz="1200" dirty="0">
                <a:solidFill>
                  <a:schemeClr val="tx2"/>
                </a:solidFill>
              </a:rPr>
              <a:t>2L, second-line; ASCT, autologous stem cell transplantation; CT, computed tomography; HDCT, high-dose chemotherapy; LBCL, large B-cell lymphoma</a:t>
            </a:r>
            <a:br>
              <a:rPr lang="en-GB" sz="1200" dirty="0">
                <a:solidFill>
                  <a:schemeClr val="tx2"/>
                </a:solidFill>
              </a:rPr>
            </a:br>
            <a:r>
              <a:rPr lang="en-GB" dirty="0" err="1">
                <a:solidFill>
                  <a:schemeClr val="tx2"/>
                </a:solidFill>
              </a:rPr>
              <a:t>Kamdar</a:t>
            </a:r>
            <a:r>
              <a:rPr lang="en-GB" dirty="0">
                <a:solidFill>
                  <a:schemeClr val="tx2"/>
                </a:solidFill>
              </a:rPr>
              <a:t> M, et al. ASH Annual </a:t>
            </a:r>
            <a:r>
              <a:rPr lang="en-GB" dirty="0"/>
              <a:t>Meeting 2021. Abstract #91. Oral presentation</a:t>
            </a:r>
          </a:p>
        </p:txBody>
      </p:sp>
    </p:spTree>
    <p:extLst>
      <p:ext uri="{BB962C8B-B14F-4D97-AF65-F5344CB8AC3E}">
        <p14:creationId xmlns:p14="http://schemas.microsoft.com/office/powerpoint/2010/main" val="315818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7C0B82-903F-466E-B337-7E811D31537D}"/>
              </a:ext>
            </a:extLst>
          </p:cNvPr>
          <p:cNvSpPr>
            <a:spLocks noGrp="1"/>
          </p:cNvSpPr>
          <p:nvPr>
            <p:ph type="title"/>
          </p:nvPr>
        </p:nvSpPr>
        <p:spPr>
          <a:xfrm>
            <a:off x="609600" y="274638"/>
            <a:ext cx="10972800" cy="4162474"/>
          </a:xfrm>
        </p:spPr>
        <p:txBody>
          <a:bodyPr>
            <a:normAutofit/>
          </a:bodyPr>
          <a:lstStyle/>
          <a:p>
            <a:r>
              <a:rPr lang="en-GB" dirty="0"/>
              <a:t>Primary Analysis of ZUMA‑7: </a:t>
            </a:r>
            <a:br>
              <a:rPr lang="en-GB" dirty="0"/>
            </a:br>
            <a:r>
              <a:rPr lang="en-GB" dirty="0"/>
              <a:t>A Phase 3 Randomised Trial of </a:t>
            </a:r>
            <a:br>
              <a:rPr lang="en-GB" dirty="0"/>
            </a:br>
            <a:r>
              <a:rPr lang="en-GB" dirty="0" err="1"/>
              <a:t>Axi-Cel</a:t>
            </a:r>
            <a:r>
              <a:rPr lang="en-GB" dirty="0"/>
              <a:t> Vs SOC Therapy in PTS </a:t>
            </a:r>
            <a:br>
              <a:rPr lang="en-GB" dirty="0"/>
            </a:br>
            <a:r>
              <a:rPr lang="en-GB" dirty="0"/>
              <a:t>with R/R LBCL</a:t>
            </a:r>
          </a:p>
        </p:txBody>
      </p:sp>
      <p:sp>
        <p:nvSpPr>
          <p:cNvPr id="6" name="Ondertitel 5">
            <a:extLst>
              <a:ext uri="{FF2B5EF4-FFF2-40B4-BE49-F238E27FC236}">
                <a16:creationId xmlns:a16="http://schemas.microsoft.com/office/drawing/2014/main" id="{49386CF8-B868-4F49-9110-BE5BA8AED4ED}"/>
              </a:ext>
            </a:extLst>
          </p:cNvPr>
          <p:cNvSpPr>
            <a:spLocks noGrp="1"/>
          </p:cNvSpPr>
          <p:nvPr>
            <p:ph type="subTitle" idx="1"/>
          </p:nvPr>
        </p:nvSpPr>
        <p:spPr/>
        <p:txBody>
          <a:bodyPr/>
          <a:lstStyle/>
          <a:p>
            <a:r>
              <a:rPr lang="en-GB" sz="2200" b="1" spc="100" dirty="0">
                <a:cs typeface="Verdana" panose="020B0604030504040204" pitchFamily="34" charset="0"/>
              </a:rPr>
              <a:t>Locke FL, et al.</a:t>
            </a:r>
            <a:br>
              <a:rPr lang="en-GB" sz="2200" b="1" spc="100" dirty="0">
                <a:cs typeface="Verdana" panose="020B0604030504040204" pitchFamily="34" charset="0"/>
              </a:rPr>
            </a:br>
            <a:r>
              <a:rPr lang="en-GB" sz="2200" b="1" spc="100" dirty="0">
                <a:cs typeface="Verdana" panose="020B0604030504040204" pitchFamily="34" charset="0"/>
              </a:rPr>
              <a:t>ASH Annual Meeting 2021. Abstract #2. Oral presentation</a:t>
            </a:r>
            <a:endParaRPr lang="nl-NL" sz="2200" b="1" spc="100" dirty="0">
              <a:cs typeface="Verdana" panose="020B0604030504040204" pitchFamily="34" charset="0"/>
            </a:endParaRPr>
          </a:p>
        </p:txBody>
      </p:sp>
      <p:sp>
        <p:nvSpPr>
          <p:cNvPr id="4" name="Slide Number Placeholder 3">
            <a:extLst>
              <a:ext uri="{FF2B5EF4-FFF2-40B4-BE49-F238E27FC236}">
                <a16:creationId xmlns:a16="http://schemas.microsoft.com/office/drawing/2014/main" id="{D729EBDC-B7D9-4A51-9A30-3166E3D226A2}"/>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15</a:t>
            </a:fld>
            <a:endParaRPr lang="en-GB" dirty="0"/>
          </a:p>
        </p:txBody>
      </p:sp>
      <p:sp>
        <p:nvSpPr>
          <p:cNvPr id="5" name="Tijdelijke aanduiding voor inhoud 6">
            <a:extLst>
              <a:ext uri="{FF2B5EF4-FFF2-40B4-BE49-F238E27FC236}">
                <a16:creationId xmlns:a16="http://schemas.microsoft.com/office/drawing/2014/main" id="{1CCB2AD3-CE0D-47B5-BA86-57839C554E6B}"/>
              </a:ext>
            </a:extLst>
          </p:cNvPr>
          <p:cNvSpPr txBox="1">
            <a:spLocks/>
          </p:cNvSpPr>
          <p:nvPr/>
        </p:nvSpPr>
        <p:spPr>
          <a:xfrm>
            <a:off x="620184" y="6356351"/>
            <a:ext cx="9346776" cy="365125"/>
          </a:xfrm>
          <a:prstGeom prst="rect">
            <a:avLst/>
          </a:prstGeom>
        </p:spPr>
        <p:txBody>
          <a:bodyPr vert="horz" lIns="0" tIns="0" rIns="0" bIns="0" rtlCol="0" anchor="ctr" anchorCtr="0">
            <a:noAutofit/>
          </a:bodyPr>
          <a:lstStyle>
            <a:lvl1pPr indent="0">
              <a:spcBef>
                <a:spcPts val="1200"/>
              </a:spcBef>
              <a:buClr>
                <a:schemeClr val="accent1"/>
              </a:buClr>
              <a:buFont typeface="Arial"/>
              <a:buNone/>
              <a:defRPr sz="1200" b="0" i="0">
                <a:solidFill>
                  <a:srgbClr val="5D8298"/>
                </a:solidFill>
                <a:latin typeface="Calibri" panose="020F0502020204030204" pitchFamily="34" charset="0"/>
                <a:cs typeface="Calibri" panose="020F0502020204030204" pitchFamily="34" charset="0"/>
              </a:defRPr>
            </a:lvl1pPr>
            <a:lvl2pPr indent="0">
              <a:spcBef>
                <a:spcPts val="600"/>
              </a:spcBef>
              <a:buClr>
                <a:schemeClr val="accent1"/>
              </a:buClr>
              <a:buFont typeface="Lucida Grande"/>
              <a:buNone/>
              <a:defRPr sz="1200" b="0" i="0">
                <a:solidFill>
                  <a:srgbClr val="5D8298"/>
                </a:solidFill>
                <a:latin typeface="PT Sans Narrow"/>
                <a:cs typeface="PT Sans Narrow"/>
              </a:defRPr>
            </a:lvl2pPr>
            <a:lvl3pPr indent="0">
              <a:spcBef>
                <a:spcPts val="400"/>
              </a:spcBef>
              <a:buClr>
                <a:schemeClr val="accent1"/>
              </a:buClr>
              <a:buFont typeface="Arial"/>
              <a:buNone/>
              <a:defRPr sz="1200" b="0" i="0">
                <a:solidFill>
                  <a:srgbClr val="5D8298"/>
                </a:solidFill>
                <a:latin typeface="PT Sans Narrow"/>
                <a:cs typeface="PT Sans Narrow"/>
              </a:defRPr>
            </a:lvl3pPr>
            <a:lvl4pPr indent="0">
              <a:spcBef>
                <a:spcPts val="0"/>
              </a:spcBef>
              <a:buClr>
                <a:schemeClr val="accent1"/>
              </a:buClr>
              <a:buFont typeface="Arial"/>
              <a:buNone/>
              <a:defRPr sz="1200" b="0" i="0">
                <a:solidFill>
                  <a:srgbClr val="5D8298"/>
                </a:solidFill>
                <a:latin typeface="PT Sans Narrow"/>
                <a:cs typeface="PT Sans Narrow"/>
              </a:defRPr>
            </a:lvl4pPr>
            <a:lvl5pPr indent="0">
              <a:spcBef>
                <a:spcPts val="0"/>
              </a:spcBef>
              <a:buClr>
                <a:schemeClr val="accent1"/>
              </a:buClr>
              <a:buFont typeface="Arial"/>
              <a:buNone/>
              <a:defRPr sz="1200" b="0" i="0">
                <a:solidFill>
                  <a:srgbClr val="5D8298"/>
                </a:solidFill>
                <a:latin typeface="PT Sans Narrow"/>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err="1">
                <a:solidFill>
                  <a:schemeClr val="bg1"/>
                </a:solidFill>
                <a:latin typeface="Arial" panose="020B0604020202020204" pitchFamily="34" charset="0"/>
                <a:cs typeface="Arial" panose="020B0604020202020204" pitchFamily="34" charset="0"/>
              </a:rPr>
              <a:t>Axi-cel</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axicabtagene</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ciloleucel</a:t>
            </a:r>
            <a:r>
              <a:rPr lang="en-GB" dirty="0">
                <a:solidFill>
                  <a:schemeClr val="bg1"/>
                </a:solidFill>
                <a:latin typeface="Arial" panose="020B0604020202020204" pitchFamily="34" charset="0"/>
                <a:cs typeface="Arial" panose="020B0604020202020204" pitchFamily="34" charset="0"/>
              </a:rPr>
              <a:t>; LBCL, large B-cell lymphoma; PTS, patients; R/R, relapsed or refractory; SOC, standard of care </a:t>
            </a:r>
          </a:p>
        </p:txBody>
      </p:sp>
    </p:spTree>
    <p:extLst>
      <p:ext uri="{BB962C8B-B14F-4D97-AF65-F5344CB8AC3E}">
        <p14:creationId xmlns:p14="http://schemas.microsoft.com/office/powerpoint/2010/main" val="382383617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F5FECC-3A11-4EF6-BB85-6F7245C93138}"/>
              </a:ext>
            </a:extLst>
          </p:cNvPr>
          <p:cNvSpPr>
            <a:spLocks noGrp="1"/>
          </p:cNvSpPr>
          <p:nvPr>
            <p:ph type="body" idx="1"/>
          </p:nvPr>
        </p:nvSpPr>
        <p:spPr>
          <a:xfrm>
            <a:off x="609600" y="770509"/>
            <a:ext cx="10972800" cy="702470"/>
          </a:xfrm>
        </p:spPr>
        <p:txBody>
          <a:bodyPr/>
          <a:lstStyle/>
          <a:p>
            <a:r>
              <a:rPr lang="nl-NL" dirty="0" err="1"/>
              <a:t>phase</a:t>
            </a:r>
            <a:r>
              <a:rPr lang="nl-NL" dirty="0"/>
              <a:t> 3 ZUMA-7 trial: </a:t>
            </a:r>
            <a:br>
              <a:rPr lang="nl-NL" dirty="0"/>
            </a:br>
            <a:r>
              <a:rPr lang="nl-NL" dirty="0" err="1"/>
              <a:t>Axi</a:t>
            </a:r>
            <a:r>
              <a:rPr lang="nl-NL" dirty="0"/>
              <a:t>-Cel </a:t>
            </a:r>
            <a:r>
              <a:rPr lang="nl-NL" dirty="0" err="1"/>
              <a:t>Vs</a:t>
            </a:r>
            <a:r>
              <a:rPr lang="nl-NL" dirty="0"/>
              <a:t> SOC as 2L </a:t>
            </a:r>
            <a:r>
              <a:rPr lang="nl-NL" dirty="0" err="1"/>
              <a:t>Therapy</a:t>
            </a:r>
            <a:r>
              <a:rPr lang="nl-NL" dirty="0"/>
              <a:t> in R/R LBCL</a:t>
            </a:r>
          </a:p>
        </p:txBody>
      </p:sp>
      <p:sp>
        <p:nvSpPr>
          <p:cNvPr id="38" name="Titel 4">
            <a:extLst>
              <a:ext uri="{FF2B5EF4-FFF2-40B4-BE49-F238E27FC236}">
                <a16:creationId xmlns:a16="http://schemas.microsoft.com/office/drawing/2014/main" id="{F24433F4-9D4B-4845-8B58-3C6CAFF83073}"/>
              </a:ext>
            </a:extLst>
          </p:cNvPr>
          <p:cNvSpPr>
            <a:spLocks noGrp="1"/>
          </p:cNvSpPr>
          <p:nvPr>
            <p:ph type="title"/>
          </p:nvPr>
        </p:nvSpPr>
        <p:spPr/>
        <p:txBody>
          <a:bodyPr/>
          <a:lstStyle/>
          <a:p>
            <a:r>
              <a:rPr lang="en-GB"/>
              <a:t>study design</a:t>
            </a:r>
            <a:endParaRPr lang="en-GB" dirty="0"/>
          </a:p>
        </p:txBody>
      </p:sp>
      <p:sp>
        <p:nvSpPr>
          <p:cNvPr id="39" name="Tijdelijke aanduiding voor dianummer 3">
            <a:extLst>
              <a:ext uri="{FF2B5EF4-FFF2-40B4-BE49-F238E27FC236}">
                <a16:creationId xmlns:a16="http://schemas.microsoft.com/office/drawing/2014/main" id="{6D4365E4-13E2-4391-AFE0-43510A72D843}"/>
              </a:ext>
            </a:extLst>
          </p:cNvPr>
          <p:cNvSpPr>
            <a:spLocks noGrp="1"/>
          </p:cNvSpPr>
          <p:nvPr>
            <p:ph type="sldNum" sz="quarter" idx="4"/>
          </p:nvPr>
        </p:nvSpPr>
        <p:spPr/>
        <p:txBody>
          <a:bodyPr/>
          <a:lstStyle/>
          <a:p>
            <a:pPr lvl="0"/>
            <a:fld id="{FCE43C0F-8A7B-3A4B-9DB5-B3472E36E833}" type="slidenum">
              <a:rPr lang="en-GB" noProof="0" smtClean="0"/>
              <a:pPr lvl="0"/>
              <a:t>16</a:t>
            </a:fld>
            <a:endParaRPr lang="en-GB" noProof="0" dirty="0"/>
          </a:p>
        </p:txBody>
      </p:sp>
      <p:sp>
        <p:nvSpPr>
          <p:cNvPr id="53" name="Tijdelijke aanduiding voor inhoud 6">
            <a:extLst>
              <a:ext uri="{FF2B5EF4-FFF2-40B4-BE49-F238E27FC236}">
                <a16:creationId xmlns:a16="http://schemas.microsoft.com/office/drawing/2014/main" id="{C26D8B31-3B60-405C-9DFC-5079676FB538}"/>
              </a:ext>
            </a:extLst>
          </p:cNvPr>
          <p:cNvSpPr>
            <a:spLocks noGrp="1"/>
          </p:cNvSpPr>
          <p:nvPr>
            <p:ph sz="quarter" idx="15"/>
          </p:nvPr>
        </p:nvSpPr>
        <p:spPr>
          <a:xfrm>
            <a:off x="620183" y="6331184"/>
            <a:ext cx="10809817" cy="365125"/>
          </a:xfrm>
        </p:spPr>
        <p:txBody>
          <a:bodyPr/>
          <a:lstStyle/>
          <a:p>
            <a:r>
              <a:rPr lang="en-GB" sz="900" dirty="0">
                <a:solidFill>
                  <a:schemeClr val="tx2"/>
                </a:solidFill>
              </a:rPr>
              <a:t>1L, first-line; 2L, second-line; ASCT, autologous stem cell transplantation; </a:t>
            </a:r>
            <a:r>
              <a:rPr lang="en-GB" sz="900" dirty="0" err="1">
                <a:solidFill>
                  <a:schemeClr val="tx2"/>
                </a:solidFill>
              </a:rPr>
              <a:t>axi-cel</a:t>
            </a:r>
            <a:r>
              <a:rPr lang="en-GB" sz="900" dirty="0">
                <a:solidFill>
                  <a:schemeClr val="tx2"/>
                </a:solidFill>
              </a:rPr>
              <a:t>, </a:t>
            </a:r>
            <a:r>
              <a:rPr lang="en-GB" sz="900" dirty="0" err="1">
                <a:solidFill>
                  <a:schemeClr val="tx2"/>
                </a:solidFill>
              </a:rPr>
              <a:t>axicabtagene</a:t>
            </a:r>
            <a:r>
              <a:rPr lang="en-GB" sz="900" dirty="0">
                <a:solidFill>
                  <a:schemeClr val="tx2"/>
                </a:solidFill>
              </a:rPr>
              <a:t> </a:t>
            </a:r>
            <a:r>
              <a:rPr lang="en-GB" sz="900" dirty="0" err="1">
                <a:solidFill>
                  <a:schemeClr val="tx2"/>
                </a:solidFill>
              </a:rPr>
              <a:t>ciloleucel</a:t>
            </a:r>
            <a:r>
              <a:rPr lang="en-GB" sz="900" dirty="0">
                <a:solidFill>
                  <a:schemeClr val="tx2"/>
                </a:solidFill>
              </a:rPr>
              <a:t>; CAR, chimeric antigen receptor; CR, complete response; EFS, event-free survival; HDT, high-dose therapy; LBCL, large B-cell lymphoma; LTFU, long-term follow-up; </a:t>
            </a:r>
            <a:r>
              <a:rPr lang="en-GB" sz="900" dirty="0" err="1">
                <a:solidFill>
                  <a:schemeClr val="tx2"/>
                </a:solidFill>
              </a:rPr>
              <a:t>mo</a:t>
            </a:r>
            <a:r>
              <a:rPr lang="en-GB" sz="900" dirty="0">
                <a:solidFill>
                  <a:schemeClr val="tx2"/>
                </a:solidFill>
              </a:rPr>
              <a:t>, month; ORR, overall response rate; OS, overall survival; PFS, progression-free survival; PR, partial response; PRO, patient-reported outcome; R/R, relapsed or refractory; SOC, standard of care; R-DHAP, rituximab, dexamethasone, cytarabine, cisplatin; R-ESHAP, rituximab, etoposide, methylprednisolone, cytarabine, cisplatin; R-GDP, rituximab, gemcitabine, dexamethasone, cisplatin; R-ICE, rituximab, </a:t>
            </a:r>
            <a:r>
              <a:rPr lang="en-GB" sz="900" dirty="0" err="1">
                <a:solidFill>
                  <a:schemeClr val="tx2"/>
                </a:solidFill>
              </a:rPr>
              <a:t>ifosfamide</a:t>
            </a:r>
            <a:r>
              <a:rPr lang="en-GB" sz="900" dirty="0">
                <a:solidFill>
                  <a:schemeClr val="tx2"/>
                </a:solidFill>
              </a:rPr>
              <a:t>, carboplatin, etoposide phosphate; </a:t>
            </a:r>
            <a:r>
              <a:rPr lang="en-GB" sz="900" dirty="0" err="1">
                <a:solidFill>
                  <a:schemeClr val="tx2"/>
                </a:solidFill>
              </a:rPr>
              <a:t>sAAIPI</a:t>
            </a:r>
            <a:r>
              <a:rPr lang="en-GB" sz="900" dirty="0">
                <a:solidFill>
                  <a:schemeClr val="tx2"/>
                </a:solidFill>
              </a:rPr>
              <a:t>, secondary age-adjusted International Prognostic Index</a:t>
            </a:r>
            <a:br>
              <a:rPr lang="en-GB" sz="900" dirty="0">
                <a:solidFill>
                  <a:schemeClr val="tx2"/>
                </a:solidFill>
              </a:rPr>
            </a:br>
            <a:r>
              <a:rPr lang="en-GB" sz="900" dirty="0">
                <a:solidFill>
                  <a:schemeClr val="tx2"/>
                </a:solidFill>
              </a:rPr>
              <a:t>Locke FL, et al. ASH Annual Meeting 2021. Abstract #2. Oral presentation</a:t>
            </a:r>
          </a:p>
        </p:txBody>
      </p:sp>
      <p:cxnSp>
        <p:nvCxnSpPr>
          <p:cNvPr id="16" name="Straight Connector 15">
            <a:extLst>
              <a:ext uri="{FF2B5EF4-FFF2-40B4-BE49-F238E27FC236}">
                <a16:creationId xmlns:a16="http://schemas.microsoft.com/office/drawing/2014/main" id="{E164CAFE-18CA-324C-807C-94D1E1540404}"/>
              </a:ext>
            </a:extLst>
          </p:cNvPr>
          <p:cNvCxnSpPr>
            <a:cxnSpLocks/>
          </p:cNvCxnSpPr>
          <p:nvPr/>
        </p:nvCxnSpPr>
        <p:spPr>
          <a:xfrm>
            <a:off x="2214315" y="3303541"/>
            <a:ext cx="790717" cy="0"/>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E7DA474F-A2D5-8042-8E01-4845593D00CC}"/>
              </a:ext>
            </a:extLst>
          </p:cNvPr>
          <p:cNvSpPr/>
          <p:nvPr/>
        </p:nvSpPr>
        <p:spPr>
          <a:xfrm>
            <a:off x="609600" y="1698210"/>
            <a:ext cx="2067439" cy="3204000"/>
          </a:xfrm>
          <a:prstGeom prst="roundRect">
            <a:avLst>
              <a:gd name="adj" fmla="val 8227"/>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spcBef>
                <a:spcPts val="200"/>
              </a:spcBef>
            </a:pPr>
            <a:r>
              <a:rPr lang="en-GB" sz="1400" b="1" dirty="0">
                <a:solidFill>
                  <a:schemeClr val="accent1"/>
                </a:solidFill>
                <a:latin typeface="Arial" panose="020B0604020202020204" pitchFamily="34" charset="0"/>
                <a:cs typeface="Arial" panose="020B0604020202020204" pitchFamily="34" charset="0"/>
              </a:rPr>
              <a:t>R/R LBCL</a:t>
            </a:r>
            <a:br>
              <a:rPr lang="en-GB" sz="1400" b="1" dirty="0">
                <a:solidFill>
                  <a:schemeClr val="accent1"/>
                </a:solidFill>
                <a:latin typeface="Arial" panose="020B0604020202020204" pitchFamily="34" charset="0"/>
                <a:cs typeface="Arial" panose="020B0604020202020204" pitchFamily="34" charset="0"/>
              </a:rPr>
            </a:br>
            <a:r>
              <a:rPr lang="en-GB" sz="1400" b="1" dirty="0">
                <a:solidFill>
                  <a:schemeClr val="accent1"/>
                </a:solidFill>
                <a:latin typeface="Arial" panose="020B0604020202020204" pitchFamily="34" charset="0"/>
                <a:cs typeface="Arial" panose="020B0604020202020204" pitchFamily="34" charset="0"/>
              </a:rPr>
              <a:t>N=359</a:t>
            </a:r>
            <a:br>
              <a:rPr lang="en-GB" sz="1200" b="1" dirty="0">
                <a:solidFill>
                  <a:schemeClr val="accent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77 sites</a:t>
            </a:r>
          </a:p>
          <a:p>
            <a:pPr>
              <a:spcBef>
                <a:spcPts val="500"/>
              </a:spcBef>
            </a:pPr>
            <a:r>
              <a:rPr lang="en-GB" sz="1200" b="1" dirty="0">
                <a:solidFill>
                  <a:schemeClr val="tx1"/>
                </a:solidFill>
                <a:latin typeface="Arial" panose="020B0604020202020204" pitchFamily="34" charset="0"/>
                <a:cs typeface="Arial" panose="020B0604020202020204" pitchFamily="34" charset="0"/>
              </a:rPr>
              <a:t>Key eligibility:</a:t>
            </a:r>
            <a:endParaRPr lang="en-GB" sz="1200" dirty="0">
              <a:solidFill>
                <a:schemeClr val="tx1"/>
              </a:solidFill>
              <a:latin typeface="Arial" panose="020B0604020202020204" pitchFamily="34" charset="0"/>
              <a:cs typeface="Arial" panose="020B0604020202020204" pitchFamily="34" charset="0"/>
            </a:endParaRP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Aged ≥18 y</a:t>
            </a: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LBCL</a:t>
            </a:r>
            <a:endParaRPr lang="en-GB" sz="1000" strike="sngStrike" baseline="30000" dirty="0">
              <a:solidFill>
                <a:schemeClr val="tx1"/>
              </a:solidFill>
              <a:latin typeface="Arial" panose="020B0604020202020204" pitchFamily="34" charset="0"/>
              <a:cs typeface="Arial" panose="020B0604020202020204" pitchFamily="34" charset="0"/>
            </a:endParaRP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R/R ≤12 </a:t>
            </a:r>
            <a:r>
              <a:rPr lang="en-GB" sz="1000" dirty="0" err="1">
                <a:solidFill>
                  <a:schemeClr val="tx1"/>
                </a:solidFill>
                <a:latin typeface="Arial" panose="020B0604020202020204" pitchFamily="34" charset="0"/>
                <a:cs typeface="Arial" panose="020B0604020202020204" pitchFamily="34" charset="0"/>
              </a:rPr>
              <a:t>mo</a:t>
            </a:r>
            <a:r>
              <a:rPr lang="en-GB" sz="1000" dirty="0">
                <a:solidFill>
                  <a:schemeClr val="tx1"/>
                </a:solidFill>
                <a:latin typeface="Arial" panose="020B0604020202020204" pitchFamily="34" charset="0"/>
                <a:cs typeface="Arial" panose="020B0604020202020204" pitchFamily="34" charset="0"/>
              </a:rPr>
              <a:t> of 1L </a:t>
            </a:r>
            <a:r>
              <a:rPr lang="en-GB" sz="1000" dirty="0" err="1">
                <a:solidFill>
                  <a:schemeClr val="tx1"/>
                </a:solidFill>
                <a:latin typeface="Arial" panose="020B0604020202020204" pitchFamily="34" charset="0"/>
                <a:cs typeface="Arial" panose="020B0604020202020204" pitchFamily="34" charset="0"/>
              </a:rPr>
              <a:t>therapy</a:t>
            </a:r>
            <a:r>
              <a:rPr lang="en-GB" sz="1000" baseline="30000" dirty="0" err="1">
                <a:solidFill>
                  <a:schemeClr val="tx1"/>
                </a:solidFill>
                <a:latin typeface="Arial" panose="020B0604020202020204" pitchFamily="34" charset="0"/>
                <a:cs typeface="Arial" panose="020B0604020202020204" pitchFamily="34" charset="0"/>
              </a:rPr>
              <a:t>a</a:t>
            </a:r>
            <a:endParaRPr lang="en-GB" sz="1000" baseline="30000" dirty="0">
              <a:solidFill>
                <a:schemeClr val="tx1"/>
              </a:solidFill>
              <a:latin typeface="Arial" panose="020B0604020202020204" pitchFamily="34" charset="0"/>
              <a:cs typeface="Arial" panose="020B0604020202020204" pitchFamily="34" charset="0"/>
            </a:endParaRP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Intended to proceed to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HDT-ASCT</a:t>
            </a:r>
          </a:p>
          <a:p>
            <a:pPr>
              <a:spcBef>
                <a:spcPts val="500"/>
              </a:spcBef>
            </a:pPr>
            <a:r>
              <a:rPr lang="en-GB" sz="1200" b="1" dirty="0">
                <a:solidFill>
                  <a:schemeClr val="tx1"/>
                </a:solidFill>
                <a:latin typeface="Arial" panose="020B0604020202020204" pitchFamily="34" charset="0"/>
                <a:cs typeface="Arial" panose="020B0604020202020204" pitchFamily="34" charset="0"/>
              </a:rPr>
              <a:t>Stratification:</a:t>
            </a:r>
            <a:endParaRPr lang="en-GB" sz="1200" dirty="0">
              <a:solidFill>
                <a:schemeClr val="tx1"/>
              </a:solidFill>
              <a:latin typeface="Arial" panose="020B0604020202020204" pitchFamily="34" charset="0"/>
              <a:cs typeface="Arial" panose="020B0604020202020204" pitchFamily="34" charset="0"/>
            </a:endParaRP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Response to 1L therapy</a:t>
            </a: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Second-line age-adjusted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IPI (</a:t>
            </a:r>
            <a:r>
              <a:rPr lang="en-GB" sz="1000" dirty="0" err="1">
                <a:solidFill>
                  <a:schemeClr val="tx1"/>
                </a:solidFill>
                <a:latin typeface="Arial" panose="020B0604020202020204" pitchFamily="34" charset="0"/>
                <a:cs typeface="Arial" panose="020B0604020202020204" pitchFamily="34" charset="0"/>
              </a:rPr>
              <a:t>sAAIPI</a:t>
            </a:r>
            <a:r>
              <a:rPr lang="en-GB" sz="1000" dirty="0">
                <a:solidFill>
                  <a:schemeClr val="tx1"/>
                </a:solidFill>
                <a:latin typeface="Arial" panose="020B0604020202020204" pitchFamily="34" charset="0"/>
                <a:cs typeface="Arial" panose="020B0604020202020204" pitchFamily="34" charset="0"/>
              </a:rPr>
              <a:t>)</a:t>
            </a:r>
          </a:p>
          <a:p>
            <a:pPr>
              <a:spcBef>
                <a:spcPts val="500"/>
              </a:spcBef>
              <a:buClr>
                <a:schemeClr val="accent1"/>
              </a:buClr>
            </a:pPr>
            <a:r>
              <a:rPr lang="en-GB" sz="1100" b="1" dirty="0">
                <a:solidFill>
                  <a:schemeClr val="tx1"/>
                </a:solidFill>
                <a:latin typeface="Arial" panose="020B0604020202020204" pitchFamily="34" charset="0"/>
                <a:cs typeface="Arial" panose="020B0604020202020204" pitchFamily="34" charset="0"/>
              </a:rPr>
              <a:t>Optional steroid-only bridging (no chemotherapy)</a:t>
            </a:r>
          </a:p>
        </p:txBody>
      </p:sp>
      <p:cxnSp>
        <p:nvCxnSpPr>
          <p:cNvPr id="28" name="Straight Connector 27">
            <a:extLst>
              <a:ext uri="{FF2B5EF4-FFF2-40B4-BE49-F238E27FC236}">
                <a16:creationId xmlns:a16="http://schemas.microsoft.com/office/drawing/2014/main" id="{1C15F423-EC4B-3049-A28D-E5EC6ADDF6BA}"/>
              </a:ext>
            </a:extLst>
          </p:cNvPr>
          <p:cNvCxnSpPr>
            <a:cxnSpLocks/>
          </p:cNvCxnSpPr>
          <p:nvPr/>
        </p:nvCxnSpPr>
        <p:spPr>
          <a:xfrm>
            <a:off x="2976895" y="2397659"/>
            <a:ext cx="60529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AE39F14-17BA-8446-B5D1-720D57E16EF9}"/>
              </a:ext>
            </a:extLst>
          </p:cNvPr>
          <p:cNvCxnSpPr>
            <a:cxnSpLocks/>
          </p:cNvCxnSpPr>
          <p:nvPr/>
        </p:nvCxnSpPr>
        <p:spPr>
          <a:xfrm>
            <a:off x="2976895" y="4188752"/>
            <a:ext cx="60529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Rounded Rectangle 16">
            <a:extLst>
              <a:ext uri="{FF2B5EF4-FFF2-40B4-BE49-F238E27FC236}">
                <a16:creationId xmlns:a16="http://schemas.microsoft.com/office/drawing/2014/main" id="{5FDF47C3-2A0D-CA4D-942C-1601D5096951}"/>
              </a:ext>
            </a:extLst>
          </p:cNvPr>
          <p:cNvSpPr/>
          <p:nvPr/>
        </p:nvSpPr>
        <p:spPr>
          <a:xfrm rot="16200000">
            <a:off x="1854582" y="3131487"/>
            <a:ext cx="2376000" cy="333958"/>
          </a:xfrm>
          <a:prstGeom prst="roundRect">
            <a:avLst>
              <a:gd name="adj" fmla="val 32933"/>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1:1 Randomisation</a:t>
            </a:r>
          </a:p>
        </p:txBody>
      </p:sp>
      <p:sp>
        <p:nvSpPr>
          <p:cNvPr id="34" name="Rounded Rectangle 33">
            <a:extLst>
              <a:ext uri="{FF2B5EF4-FFF2-40B4-BE49-F238E27FC236}">
                <a16:creationId xmlns:a16="http://schemas.microsoft.com/office/drawing/2014/main" id="{683AD8D5-F214-F04D-A101-47E07A3A4751}"/>
              </a:ext>
            </a:extLst>
          </p:cNvPr>
          <p:cNvSpPr/>
          <p:nvPr/>
        </p:nvSpPr>
        <p:spPr>
          <a:xfrm>
            <a:off x="3581627" y="3700053"/>
            <a:ext cx="1815380" cy="1303941"/>
          </a:xfrm>
          <a:prstGeom prst="roundRect">
            <a:avLst>
              <a:gd name="adj" fmla="val 11936"/>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spcAft>
                <a:spcPts val="3600"/>
              </a:spcAft>
            </a:pPr>
            <a:r>
              <a:rPr lang="en-GB" sz="1200" b="1" dirty="0">
                <a:solidFill>
                  <a:schemeClr val="bg1"/>
                </a:solidFill>
                <a:latin typeface="Arial" panose="020B0604020202020204" pitchFamily="34" charset="0"/>
                <a:cs typeface="Arial" panose="020B0604020202020204" pitchFamily="34" charset="0"/>
              </a:rPr>
              <a:t>SOC (n=179)</a:t>
            </a:r>
            <a:endParaRPr lang="en-GB" sz="1200" b="1" baseline="30000" dirty="0">
              <a:solidFill>
                <a:schemeClr val="bg1"/>
              </a:solidFill>
              <a:latin typeface="Arial" panose="020B0604020202020204" pitchFamily="34" charset="0"/>
              <a:cs typeface="Arial" panose="020B0604020202020204" pitchFamily="34" charset="0"/>
            </a:endParaRPr>
          </a:p>
          <a:p>
            <a:pPr algn="ctr">
              <a:lnSpc>
                <a:spcPct val="90000"/>
              </a:lnSpc>
            </a:pPr>
            <a:r>
              <a:rPr lang="en-GB" sz="1200" dirty="0">
                <a:solidFill>
                  <a:schemeClr val="bg1"/>
                </a:solidFill>
                <a:latin typeface="Arial" panose="020B0604020202020204" pitchFamily="34" charset="0"/>
                <a:cs typeface="Arial" panose="020B0604020202020204" pitchFamily="34" charset="0"/>
              </a:rPr>
              <a:t>Investigator-selected</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platinum-based</a:t>
            </a:r>
          </a:p>
          <a:p>
            <a:pPr algn="ctr">
              <a:lnSpc>
                <a:spcPct val="90000"/>
              </a:lnSpc>
            </a:pPr>
            <a:r>
              <a:rPr lang="en-GB" sz="1200" dirty="0" err="1">
                <a:solidFill>
                  <a:schemeClr val="bg1"/>
                </a:solidFill>
                <a:latin typeface="Arial" panose="020B0604020202020204" pitchFamily="34" charset="0"/>
                <a:cs typeface="Arial" panose="020B0604020202020204" pitchFamily="34" charset="0"/>
              </a:rPr>
              <a:t>chemoimmunotherapy</a:t>
            </a:r>
            <a:r>
              <a:rPr lang="en-GB" sz="1200" baseline="30000" dirty="0" err="1">
                <a:solidFill>
                  <a:schemeClr val="bg1"/>
                </a:solidFill>
                <a:latin typeface="Arial" panose="020B0604020202020204" pitchFamily="34" charset="0"/>
                <a:cs typeface="Arial" panose="020B0604020202020204" pitchFamily="34" charset="0"/>
              </a:rPr>
              <a:t>c</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2804E534-32CB-9D41-AB0C-59B3D36D1F17}"/>
              </a:ext>
            </a:extLst>
          </p:cNvPr>
          <p:cNvSpPr/>
          <p:nvPr/>
        </p:nvSpPr>
        <p:spPr>
          <a:xfrm rot="16200000">
            <a:off x="6747876" y="3034580"/>
            <a:ext cx="3204000" cy="333958"/>
          </a:xfrm>
          <a:prstGeom prst="roundRect">
            <a:avLst>
              <a:gd name="adj" fmla="val 32933"/>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Day 100 assessment</a:t>
            </a:r>
          </a:p>
        </p:txBody>
      </p:sp>
      <p:sp>
        <p:nvSpPr>
          <p:cNvPr id="36" name="Rounded Rectangle 35">
            <a:extLst>
              <a:ext uri="{FF2B5EF4-FFF2-40B4-BE49-F238E27FC236}">
                <a16:creationId xmlns:a16="http://schemas.microsoft.com/office/drawing/2014/main" id="{5655B6F1-8BA9-124B-9B63-C1CFD354E9B0}"/>
              </a:ext>
            </a:extLst>
          </p:cNvPr>
          <p:cNvSpPr/>
          <p:nvPr/>
        </p:nvSpPr>
        <p:spPr>
          <a:xfrm rot="16200000">
            <a:off x="7162655" y="3034580"/>
            <a:ext cx="3204000" cy="333958"/>
          </a:xfrm>
          <a:prstGeom prst="roundRect">
            <a:avLst>
              <a:gd name="adj" fmla="val 32933"/>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Day 150 assessment</a:t>
            </a:r>
          </a:p>
        </p:txBody>
      </p:sp>
      <p:sp>
        <p:nvSpPr>
          <p:cNvPr id="37" name="Rounded Rectangle 36">
            <a:extLst>
              <a:ext uri="{FF2B5EF4-FFF2-40B4-BE49-F238E27FC236}">
                <a16:creationId xmlns:a16="http://schemas.microsoft.com/office/drawing/2014/main" id="{A9B57C49-7C21-454E-A537-11201CFAB648}"/>
              </a:ext>
            </a:extLst>
          </p:cNvPr>
          <p:cNvSpPr/>
          <p:nvPr/>
        </p:nvSpPr>
        <p:spPr>
          <a:xfrm rot="16200000">
            <a:off x="7577434" y="3034580"/>
            <a:ext cx="3204000" cy="333958"/>
          </a:xfrm>
          <a:prstGeom prst="roundRect">
            <a:avLst>
              <a:gd name="adj" fmla="val 32933"/>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LTFU assessment</a:t>
            </a:r>
          </a:p>
        </p:txBody>
      </p:sp>
      <p:cxnSp>
        <p:nvCxnSpPr>
          <p:cNvPr id="40" name="Straight Connector 39">
            <a:extLst>
              <a:ext uri="{FF2B5EF4-FFF2-40B4-BE49-F238E27FC236}">
                <a16:creationId xmlns:a16="http://schemas.microsoft.com/office/drawing/2014/main" id="{5E663E41-1447-F54F-BC15-6CC95D32819E}"/>
              </a:ext>
            </a:extLst>
          </p:cNvPr>
          <p:cNvCxnSpPr>
            <a:cxnSpLocks/>
          </p:cNvCxnSpPr>
          <p:nvPr/>
        </p:nvCxnSpPr>
        <p:spPr>
          <a:xfrm>
            <a:off x="5145057" y="2397659"/>
            <a:ext cx="60529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B57C69C-3367-1A4C-A5D2-2CBB6CFB5365}"/>
              </a:ext>
            </a:extLst>
          </p:cNvPr>
          <p:cNvCxnSpPr>
            <a:cxnSpLocks/>
          </p:cNvCxnSpPr>
          <p:nvPr/>
        </p:nvCxnSpPr>
        <p:spPr>
          <a:xfrm>
            <a:off x="5976594" y="2397659"/>
            <a:ext cx="2196445"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Rounded Rectangle 41">
            <a:extLst>
              <a:ext uri="{FF2B5EF4-FFF2-40B4-BE49-F238E27FC236}">
                <a16:creationId xmlns:a16="http://schemas.microsoft.com/office/drawing/2014/main" id="{9AAD4AA1-EF02-CD4B-BA8E-13B2A455CB45}"/>
              </a:ext>
            </a:extLst>
          </p:cNvPr>
          <p:cNvSpPr/>
          <p:nvPr/>
        </p:nvSpPr>
        <p:spPr>
          <a:xfrm>
            <a:off x="9461370" y="1599559"/>
            <a:ext cx="2067439" cy="3204000"/>
          </a:xfrm>
          <a:prstGeom prst="roundRect">
            <a:avLst>
              <a:gd name="adj" fmla="val 8227"/>
            </a:avLst>
          </a:prstGeom>
          <a:solidFill>
            <a:schemeClr val="tx2">
              <a:lumMod val="20000"/>
              <a:lumOff val="80000"/>
            </a:schemeClr>
          </a:solidFill>
          <a:ln w="15875">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spcBef>
                <a:spcPts val="500"/>
              </a:spcBef>
            </a:pPr>
            <a:r>
              <a:rPr lang="en-GB" sz="1200" b="1" dirty="0">
                <a:solidFill>
                  <a:schemeClr val="tx1"/>
                </a:solidFill>
                <a:latin typeface="Arial" panose="020B0604020202020204" pitchFamily="34" charset="0"/>
                <a:cs typeface="Arial" panose="020B0604020202020204" pitchFamily="34" charset="0"/>
              </a:rPr>
              <a:t>Primary endpoint:</a:t>
            </a:r>
            <a:endParaRPr lang="en-GB" sz="1200" dirty="0">
              <a:solidFill>
                <a:schemeClr val="tx1"/>
              </a:solidFill>
              <a:latin typeface="Arial" panose="020B0604020202020204" pitchFamily="34" charset="0"/>
              <a:cs typeface="Arial" panose="020B0604020202020204" pitchFamily="34" charset="0"/>
            </a:endParaRP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Event-free </a:t>
            </a:r>
            <a:r>
              <a:rPr lang="en-GB" sz="1000" dirty="0" err="1">
                <a:solidFill>
                  <a:schemeClr val="tx1"/>
                </a:solidFill>
                <a:latin typeface="Arial" panose="020B0604020202020204" pitchFamily="34" charset="0"/>
                <a:cs typeface="Arial" panose="020B0604020202020204" pitchFamily="34" charset="0"/>
              </a:rPr>
              <a:t>survival</a:t>
            </a:r>
            <a:r>
              <a:rPr lang="en-GB" sz="1000" baseline="30000" dirty="0" err="1">
                <a:solidFill>
                  <a:schemeClr val="tx1"/>
                </a:solidFill>
                <a:latin typeface="Arial" panose="020B0604020202020204" pitchFamily="34" charset="0"/>
                <a:cs typeface="Arial" panose="020B0604020202020204" pitchFamily="34" charset="0"/>
              </a:rPr>
              <a:t>e</a:t>
            </a:r>
            <a:r>
              <a:rPr lang="en-GB" sz="1000" baseline="30000" dirty="0">
                <a:solidFill>
                  <a:schemeClr val="tx1"/>
                </a:solidFill>
                <a:latin typeface="Arial" panose="020B0604020202020204" pitchFamily="34" charset="0"/>
                <a:cs typeface="Arial" panose="020B0604020202020204" pitchFamily="34" charset="0"/>
              </a:rPr>
              <a:t> </a:t>
            </a:r>
            <a:r>
              <a:rPr lang="en-GB" sz="1000" dirty="0">
                <a:solidFill>
                  <a:schemeClr val="tx1"/>
                </a:solidFill>
                <a:latin typeface="Arial" panose="020B0604020202020204" pitchFamily="34" charset="0"/>
                <a:cs typeface="Arial" panose="020B0604020202020204" pitchFamily="34" charset="0"/>
              </a:rPr>
              <a:t>by blinded central review</a:t>
            </a:r>
          </a:p>
          <a:p>
            <a:pPr>
              <a:spcBef>
                <a:spcPts val="500"/>
              </a:spcBef>
            </a:pPr>
            <a:r>
              <a:rPr lang="en-GB" sz="1200" b="1" dirty="0">
                <a:solidFill>
                  <a:schemeClr val="tx1"/>
                </a:solidFill>
                <a:latin typeface="Arial" panose="020B0604020202020204" pitchFamily="34" charset="0"/>
                <a:cs typeface="Arial" panose="020B0604020202020204" pitchFamily="34" charset="0"/>
              </a:rPr>
              <a:t>Key secondary endpoints:</a:t>
            </a:r>
            <a:endParaRPr lang="en-GB" sz="1200" dirty="0">
              <a:solidFill>
                <a:schemeClr val="tx1"/>
              </a:solidFill>
              <a:latin typeface="Arial" panose="020B0604020202020204" pitchFamily="34" charset="0"/>
              <a:cs typeface="Arial" panose="020B0604020202020204" pitchFamily="34" charset="0"/>
            </a:endParaRP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ORR</a:t>
            </a: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OS</a:t>
            </a:r>
          </a:p>
          <a:p>
            <a:pPr>
              <a:spcBef>
                <a:spcPts val="500"/>
              </a:spcBef>
            </a:pPr>
            <a:r>
              <a:rPr lang="en-GB" sz="1200" b="1" dirty="0">
                <a:solidFill>
                  <a:schemeClr val="tx1"/>
                </a:solidFill>
                <a:latin typeface="Arial" panose="020B0604020202020204" pitchFamily="34" charset="0"/>
                <a:cs typeface="Arial" panose="020B0604020202020204" pitchFamily="34" charset="0"/>
              </a:rPr>
              <a:t>Secondary endpoints:</a:t>
            </a:r>
            <a:endParaRPr lang="en-GB" sz="1200" dirty="0">
              <a:solidFill>
                <a:schemeClr val="tx1"/>
              </a:solidFill>
              <a:latin typeface="Arial" panose="020B0604020202020204" pitchFamily="34" charset="0"/>
              <a:cs typeface="Arial" panose="020B0604020202020204" pitchFamily="34" charset="0"/>
            </a:endParaRP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PFS</a:t>
            </a: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Safety</a:t>
            </a:r>
          </a:p>
          <a:p>
            <a:pPr marL="133350" indent="-133350">
              <a:spcBef>
                <a:spcPts val="200"/>
              </a:spcBef>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PROs</a:t>
            </a:r>
            <a:endParaRPr lang="en-GB" sz="800" dirty="0">
              <a:solidFill>
                <a:schemeClr val="tx1"/>
              </a:solidFill>
              <a:latin typeface="Arial" panose="020B0604020202020204" pitchFamily="34" charset="0"/>
              <a:cs typeface="Arial" panose="020B0604020202020204" pitchFamily="34" charset="0"/>
            </a:endParaRPr>
          </a:p>
          <a:p>
            <a:pPr>
              <a:spcBef>
                <a:spcPts val="500"/>
              </a:spcBef>
              <a:buClr>
                <a:schemeClr val="accent1"/>
              </a:buClr>
            </a:pPr>
            <a:endParaRPr lang="en-GB" sz="1100" b="1" dirty="0">
              <a:solidFill>
                <a:schemeClr val="tx1"/>
              </a:solidFill>
              <a:latin typeface="Arial" panose="020B0604020202020204" pitchFamily="34" charset="0"/>
              <a:cs typeface="Arial" panose="020B0604020202020204" pitchFamily="34" charset="0"/>
            </a:endParaRPr>
          </a:p>
          <a:p>
            <a:pPr>
              <a:spcBef>
                <a:spcPts val="500"/>
              </a:spcBef>
              <a:buClr>
                <a:schemeClr val="accent1"/>
              </a:buClr>
            </a:pPr>
            <a:r>
              <a:rPr lang="en-GB" sz="1100" b="1" dirty="0">
                <a:solidFill>
                  <a:schemeClr val="tx1"/>
                </a:solidFill>
                <a:latin typeface="Arial" panose="020B0604020202020204" pitchFamily="34" charset="0"/>
                <a:cs typeface="Arial" panose="020B0604020202020204" pitchFamily="34" charset="0"/>
              </a:rPr>
              <a:t>No protocol-specified crossover</a:t>
            </a:r>
            <a:endParaRPr lang="en-GB" sz="1100" dirty="0">
              <a:solidFill>
                <a:schemeClr val="tx1"/>
              </a:solidFill>
              <a:latin typeface="Arial" panose="020B0604020202020204" pitchFamily="34" charset="0"/>
              <a:cs typeface="Arial" panose="020B0604020202020204" pitchFamily="34" charset="0"/>
            </a:endParaRPr>
          </a:p>
        </p:txBody>
      </p:sp>
      <p:cxnSp>
        <p:nvCxnSpPr>
          <p:cNvPr id="44" name="Straight Connector 43">
            <a:extLst>
              <a:ext uri="{FF2B5EF4-FFF2-40B4-BE49-F238E27FC236}">
                <a16:creationId xmlns:a16="http://schemas.microsoft.com/office/drawing/2014/main" id="{90B90A21-8A81-D84C-BDBA-B6C54935A277}"/>
              </a:ext>
            </a:extLst>
          </p:cNvPr>
          <p:cNvCxnSpPr>
            <a:cxnSpLocks/>
          </p:cNvCxnSpPr>
          <p:nvPr/>
        </p:nvCxnSpPr>
        <p:spPr>
          <a:xfrm>
            <a:off x="6248002" y="3736268"/>
            <a:ext cx="32400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16C60767-D1BE-0642-AC60-E473584DA8A8}"/>
              </a:ext>
            </a:extLst>
          </p:cNvPr>
          <p:cNvCxnSpPr>
            <a:cxnSpLocks/>
          </p:cNvCxnSpPr>
          <p:nvPr/>
        </p:nvCxnSpPr>
        <p:spPr>
          <a:xfrm>
            <a:off x="6248002" y="4651881"/>
            <a:ext cx="32400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D0EBE63-2D96-CC40-A26D-3671EADBB64F}"/>
              </a:ext>
            </a:extLst>
          </p:cNvPr>
          <p:cNvCxnSpPr>
            <a:cxnSpLocks/>
          </p:cNvCxnSpPr>
          <p:nvPr/>
        </p:nvCxnSpPr>
        <p:spPr>
          <a:xfrm flipV="1">
            <a:off x="6257055" y="3728210"/>
            <a:ext cx="0" cy="934459"/>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9DF1685-8DEC-2C4C-8A9C-42B42343752A}"/>
              </a:ext>
            </a:extLst>
          </p:cNvPr>
          <p:cNvCxnSpPr>
            <a:cxnSpLocks/>
          </p:cNvCxnSpPr>
          <p:nvPr/>
        </p:nvCxnSpPr>
        <p:spPr>
          <a:xfrm>
            <a:off x="5145057" y="4188752"/>
            <a:ext cx="60529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2B283A0-9FAC-DF42-BF22-36DE99E003EF}"/>
              </a:ext>
            </a:extLst>
          </p:cNvPr>
          <p:cNvCxnSpPr>
            <a:cxnSpLocks/>
          </p:cNvCxnSpPr>
          <p:nvPr/>
        </p:nvCxnSpPr>
        <p:spPr>
          <a:xfrm>
            <a:off x="5951028" y="4188752"/>
            <a:ext cx="308366" cy="0"/>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5" name="Rounded Rectangle 24">
            <a:extLst>
              <a:ext uri="{FF2B5EF4-FFF2-40B4-BE49-F238E27FC236}">
                <a16:creationId xmlns:a16="http://schemas.microsoft.com/office/drawing/2014/main" id="{0F1CB587-5D39-7A4E-9A55-546459A28914}"/>
              </a:ext>
            </a:extLst>
          </p:cNvPr>
          <p:cNvSpPr/>
          <p:nvPr/>
        </p:nvSpPr>
        <p:spPr>
          <a:xfrm rot="16200000">
            <a:off x="4334609" y="3034581"/>
            <a:ext cx="3204000" cy="333958"/>
          </a:xfrm>
          <a:prstGeom prst="roundRect">
            <a:avLst>
              <a:gd name="adj" fmla="val 32933"/>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Initial disease assessment (Day 50)</a:t>
            </a:r>
          </a:p>
        </p:txBody>
      </p:sp>
      <p:sp>
        <p:nvSpPr>
          <p:cNvPr id="50" name="Rounded Rectangle 49">
            <a:extLst>
              <a:ext uri="{FF2B5EF4-FFF2-40B4-BE49-F238E27FC236}">
                <a16:creationId xmlns:a16="http://schemas.microsoft.com/office/drawing/2014/main" id="{5B233592-1326-A243-A30A-E77AF06EBF6F}"/>
              </a:ext>
            </a:extLst>
          </p:cNvPr>
          <p:cNvSpPr/>
          <p:nvPr/>
        </p:nvSpPr>
        <p:spPr>
          <a:xfrm>
            <a:off x="3581627" y="4004173"/>
            <a:ext cx="584169" cy="351011"/>
          </a:xfrm>
          <a:prstGeom prst="roundRect">
            <a:avLst>
              <a:gd name="adj" fmla="val 2418"/>
            </a:avLst>
          </a:prstGeom>
          <a:solidFill>
            <a:schemeClr val="tx2">
              <a:lumMod val="60000"/>
              <a:lumOff val="4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bg1"/>
                </a:solidFill>
                <a:latin typeface="Arial" panose="020B0604020202020204" pitchFamily="34" charset="0"/>
                <a:cs typeface="Arial" panose="020B0604020202020204" pitchFamily="34" charset="0"/>
              </a:rPr>
              <a:t>Cycle 1</a:t>
            </a:r>
            <a:endParaRPr lang="en-GB" sz="1100" dirty="0">
              <a:solidFill>
                <a:schemeClr val="bg1"/>
              </a:solidFill>
              <a:latin typeface="Arial" panose="020B0604020202020204" pitchFamily="34" charset="0"/>
              <a:cs typeface="Arial" panose="020B0604020202020204" pitchFamily="34" charset="0"/>
            </a:endParaRPr>
          </a:p>
        </p:txBody>
      </p:sp>
      <p:sp>
        <p:nvSpPr>
          <p:cNvPr id="58" name="Rounded Rectangle 57">
            <a:extLst>
              <a:ext uri="{FF2B5EF4-FFF2-40B4-BE49-F238E27FC236}">
                <a16:creationId xmlns:a16="http://schemas.microsoft.com/office/drawing/2014/main" id="{693ED239-4E62-944A-B81C-D36FDF23F75C}"/>
              </a:ext>
            </a:extLst>
          </p:cNvPr>
          <p:cNvSpPr/>
          <p:nvPr/>
        </p:nvSpPr>
        <p:spPr>
          <a:xfrm>
            <a:off x="4812838" y="4004173"/>
            <a:ext cx="584169" cy="351011"/>
          </a:xfrm>
          <a:prstGeom prst="roundRect">
            <a:avLst>
              <a:gd name="adj" fmla="val 2418"/>
            </a:avLst>
          </a:prstGeom>
          <a:solidFill>
            <a:schemeClr val="tx2">
              <a:lumMod val="60000"/>
              <a:lumOff val="4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bg1"/>
                </a:solidFill>
                <a:latin typeface="Arial" panose="020B0604020202020204" pitchFamily="34" charset="0"/>
                <a:cs typeface="Arial" panose="020B0604020202020204" pitchFamily="34" charset="0"/>
              </a:rPr>
              <a:t>Cycle 3</a:t>
            </a:r>
            <a:br>
              <a:rPr lang="en-GB" sz="1100" b="1" dirty="0">
                <a:solidFill>
                  <a:schemeClr val="bg1"/>
                </a:solidFill>
                <a:latin typeface="Arial" panose="020B0604020202020204" pitchFamily="34" charset="0"/>
                <a:cs typeface="Arial" panose="020B0604020202020204" pitchFamily="34" charset="0"/>
              </a:rPr>
            </a:br>
            <a:r>
              <a:rPr lang="en-GB" sz="900" b="1" dirty="0">
                <a:solidFill>
                  <a:schemeClr val="bg1"/>
                </a:solidFill>
                <a:latin typeface="Arial" panose="020B0604020202020204" pitchFamily="34" charset="0"/>
                <a:cs typeface="Arial" panose="020B0604020202020204" pitchFamily="34" charset="0"/>
              </a:rPr>
              <a:t>(optional)</a:t>
            </a:r>
            <a:endParaRPr lang="en-GB" sz="900" dirty="0">
              <a:solidFill>
                <a:schemeClr val="bg1"/>
              </a:solidFill>
              <a:latin typeface="Arial" panose="020B0604020202020204" pitchFamily="34" charset="0"/>
              <a:cs typeface="Arial" panose="020B0604020202020204" pitchFamily="34" charset="0"/>
            </a:endParaRPr>
          </a:p>
        </p:txBody>
      </p:sp>
      <p:sp>
        <p:nvSpPr>
          <p:cNvPr id="61" name="Rounded Rectangle 60">
            <a:extLst>
              <a:ext uri="{FF2B5EF4-FFF2-40B4-BE49-F238E27FC236}">
                <a16:creationId xmlns:a16="http://schemas.microsoft.com/office/drawing/2014/main" id="{2F6748CD-6053-4C4F-B2AD-1DA4CBCFDE2F}"/>
              </a:ext>
            </a:extLst>
          </p:cNvPr>
          <p:cNvSpPr/>
          <p:nvPr/>
        </p:nvSpPr>
        <p:spPr>
          <a:xfrm>
            <a:off x="4197233" y="4004173"/>
            <a:ext cx="584169" cy="351011"/>
          </a:xfrm>
          <a:prstGeom prst="roundRect">
            <a:avLst>
              <a:gd name="adj" fmla="val 2418"/>
            </a:avLst>
          </a:prstGeom>
          <a:solidFill>
            <a:schemeClr val="tx2">
              <a:lumMod val="60000"/>
              <a:lumOff val="4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bg1"/>
                </a:solidFill>
                <a:latin typeface="Arial" panose="020B0604020202020204" pitchFamily="34" charset="0"/>
                <a:cs typeface="Arial" panose="020B0604020202020204" pitchFamily="34" charset="0"/>
              </a:rPr>
              <a:t>Cycle 2</a:t>
            </a:r>
            <a:endParaRPr lang="en-GB" sz="1100" dirty="0">
              <a:solidFill>
                <a:schemeClr val="bg1"/>
              </a:solidFill>
              <a:latin typeface="Arial" panose="020B0604020202020204" pitchFamily="34" charset="0"/>
              <a:cs typeface="Arial" panose="020B0604020202020204" pitchFamily="34" charset="0"/>
            </a:endParaRPr>
          </a:p>
        </p:txBody>
      </p:sp>
      <p:sp>
        <p:nvSpPr>
          <p:cNvPr id="21" name="Rounded Rectangle 20">
            <a:extLst>
              <a:ext uri="{FF2B5EF4-FFF2-40B4-BE49-F238E27FC236}">
                <a16:creationId xmlns:a16="http://schemas.microsoft.com/office/drawing/2014/main" id="{6324FF8D-B3A4-CE4A-8BC0-034AB9C33B9A}"/>
              </a:ext>
            </a:extLst>
          </p:cNvPr>
          <p:cNvSpPr/>
          <p:nvPr/>
        </p:nvSpPr>
        <p:spPr>
          <a:xfrm>
            <a:off x="3581626" y="1883137"/>
            <a:ext cx="1814400" cy="1020319"/>
          </a:xfrm>
          <a:prstGeom prst="roundRect">
            <a:avLst>
              <a:gd name="adj" fmla="val 17763"/>
            </a:avLst>
          </a:prstGeom>
          <a:solidFill>
            <a:schemeClr val="accent1"/>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200" b="1" dirty="0" err="1">
                <a:solidFill>
                  <a:schemeClr val="bg1"/>
                </a:solidFill>
                <a:latin typeface="Arial" panose="020B0604020202020204" pitchFamily="34" charset="0"/>
                <a:cs typeface="Arial" panose="020B0604020202020204" pitchFamily="34" charset="0"/>
              </a:rPr>
              <a:t>Axi-Cel</a:t>
            </a:r>
            <a:r>
              <a:rPr lang="en-GB" sz="1200" b="1" dirty="0">
                <a:solidFill>
                  <a:schemeClr val="bg1"/>
                </a:solidFill>
                <a:latin typeface="Arial" panose="020B0604020202020204" pitchFamily="34" charset="0"/>
                <a:cs typeface="Arial" panose="020B0604020202020204" pitchFamily="34" charset="0"/>
              </a:rPr>
              <a:t> (n=180)</a:t>
            </a:r>
            <a:endParaRPr lang="en-GB" sz="1200" b="1" baseline="30000" dirty="0">
              <a:solidFill>
                <a:schemeClr val="bg1"/>
              </a:solidFill>
              <a:latin typeface="Arial" panose="020B0604020202020204" pitchFamily="34" charset="0"/>
              <a:cs typeface="Arial" panose="020B0604020202020204" pitchFamily="34" charset="0"/>
            </a:endParaRPr>
          </a:p>
          <a:p>
            <a:pPr algn="ctr">
              <a:lnSpc>
                <a:spcPct val="90000"/>
              </a:lnSpc>
              <a:spcBef>
                <a:spcPts val="200"/>
              </a:spcBef>
            </a:pPr>
            <a:r>
              <a:rPr lang="en-GB" sz="1200" dirty="0">
                <a:solidFill>
                  <a:schemeClr val="bg1"/>
                </a:solidFill>
                <a:latin typeface="Arial" panose="020B0604020202020204" pitchFamily="34" charset="0"/>
                <a:cs typeface="Arial" panose="020B0604020202020204" pitchFamily="34" charset="0"/>
              </a:rPr>
              <a:t>Conditioning</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chemotherapy +</a:t>
            </a:r>
            <a:br>
              <a:rPr lang="en-GB" sz="1200" dirty="0">
                <a:solidFill>
                  <a:schemeClr val="bg1"/>
                </a:solidFill>
                <a:latin typeface="Arial" panose="020B0604020202020204" pitchFamily="34" charset="0"/>
                <a:cs typeface="Arial" panose="020B0604020202020204" pitchFamily="34" charset="0"/>
              </a:rPr>
            </a:br>
            <a:r>
              <a:rPr lang="en-GB" sz="1200" dirty="0" err="1">
                <a:solidFill>
                  <a:schemeClr val="bg1"/>
                </a:solidFill>
                <a:latin typeface="Arial" panose="020B0604020202020204" pitchFamily="34" charset="0"/>
                <a:cs typeface="Arial" panose="020B0604020202020204" pitchFamily="34" charset="0"/>
              </a:rPr>
              <a:t>axi-cel</a:t>
            </a:r>
            <a:r>
              <a:rPr lang="en-GB" sz="1200" baseline="30000" dirty="0" err="1">
                <a:solidFill>
                  <a:schemeClr val="bg1"/>
                </a:solidFill>
                <a:latin typeface="Arial" panose="020B0604020202020204" pitchFamily="34" charset="0"/>
                <a:cs typeface="Arial" panose="020B0604020202020204" pitchFamily="34" charset="0"/>
              </a:rPr>
              <a:t>b</a:t>
            </a:r>
            <a:endParaRPr lang="en-GB" sz="1200" baseline="30000" dirty="0">
              <a:solidFill>
                <a:schemeClr val="bg1"/>
              </a:solidFill>
              <a:latin typeface="Arial" panose="020B060402020202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id="{60770E5C-7BE4-3148-9885-8C2D4511C889}"/>
              </a:ext>
            </a:extLst>
          </p:cNvPr>
          <p:cNvCxnSpPr>
            <a:cxnSpLocks/>
          </p:cNvCxnSpPr>
          <p:nvPr/>
        </p:nvCxnSpPr>
        <p:spPr>
          <a:xfrm>
            <a:off x="7953375" y="4188752"/>
            <a:ext cx="219664"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185C281-8B19-EB4E-9D2C-2F33DABC8386}"/>
              </a:ext>
            </a:extLst>
          </p:cNvPr>
          <p:cNvCxnSpPr>
            <a:cxnSpLocks/>
          </p:cNvCxnSpPr>
          <p:nvPr/>
        </p:nvCxnSpPr>
        <p:spPr>
          <a:xfrm flipV="1">
            <a:off x="7957646" y="3728210"/>
            <a:ext cx="0" cy="934459"/>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A9F3BA5F-149B-1C48-8E36-9D257059D311}"/>
              </a:ext>
            </a:extLst>
          </p:cNvPr>
          <p:cNvCxnSpPr>
            <a:cxnSpLocks/>
          </p:cNvCxnSpPr>
          <p:nvPr/>
        </p:nvCxnSpPr>
        <p:spPr>
          <a:xfrm>
            <a:off x="7640389" y="3736268"/>
            <a:ext cx="324000" cy="0"/>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EDA4E5F8-4B48-7841-9CCC-5868836D8AB6}"/>
              </a:ext>
            </a:extLst>
          </p:cNvPr>
          <p:cNvCxnSpPr>
            <a:cxnSpLocks/>
          </p:cNvCxnSpPr>
          <p:nvPr/>
        </p:nvCxnSpPr>
        <p:spPr>
          <a:xfrm>
            <a:off x="7640389" y="4651881"/>
            <a:ext cx="324000" cy="0"/>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6" name="Rounded Rectangle 25">
            <a:extLst>
              <a:ext uri="{FF2B5EF4-FFF2-40B4-BE49-F238E27FC236}">
                <a16:creationId xmlns:a16="http://schemas.microsoft.com/office/drawing/2014/main" id="{411E669A-BD0A-FF4A-8A4B-37BE1DB02C6A}"/>
              </a:ext>
            </a:extLst>
          </p:cNvPr>
          <p:cNvSpPr/>
          <p:nvPr/>
        </p:nvSpPr>
        <p:spPr>
          <a:xfrm>
            <a:off x="6580104" y="3334868"/>
            <a:ext cx="1197203" cy="792000"/>
          </a:xfrm>
          <a:prstGeom prst="roundRect">
            <a:avLst>
              <a:gd name="adj" fmla="val 2418"/>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bg1"/>
                </a:solidFill>
                <a:latin typeface="Arial" panose="020B0604020202020204" pitchFamily="34" charset="0"/>
                <a:cs typeface="Arial" panose="020B0604020202020204" pitchFamily="34" charset="0"/>
              </a:rPr>
              <a:t>Responders</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(CR or PR)</a:t>
            </a:r>
          </a:p>
          <a:p>
            <a:pPr algn="ctr">
              <a:lnSpc>
                <a:spcPct val="90000"/>
              </a:lnSpc>
              <a:spcBef>
                <a:spcPts val="200"/>
              </a:spcBef>
            </a:pPr>
            <a:r>
              <a:rPr lang="en-GB" sz="1200" dirty="0">
                <a:solidFill>
                  <a:schemeClr val="bg1"/>
                </a:solidFill>
                <a:latin typeface="Arial" panose="020B0604020202020204" pitchFamily="34" charset="0"/>
                <a:cs typeface="Arial" panose="020B0604020202020204" pitchFamily="34" charset="0"/>
              </a:rPr>
              <a:t>Proceed to</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HDT-ASCT</a:t>
            </a:r>
          </a:p>
        </p:txBody>
      </p:sp>
      <p:sp>
        <p:nvSpPr>
          <p:cNvPr id="27" name="Rounded Rectangle 26">
            <a:extLst>
              <a:ext uri="{FF2B5EF4-FFF2-40B4-BE49-F238E27FC236}">
                <a16:creationId xmlns:a16="http://schemas.microsoft.com/office/drawing/2014/main" id="{EF4E8DFA-F18D-784D-8078-ED7A8303AD78}"/>
              </a:ext>
            </a:extLst>
          </p:cNvPr>
          <p:cNvSpPr/>
          <p:nvPr/>
        </p:nvSpPr>
        <p:spPr>
          <a:xfrm>
            <a:off x="6580104" y="4230413"/>
            <a:ext cx="1197203" cy="792000"/>
          </a:xfrm>
          <a:prstGeom prst="roundRect">
            <a:avLst>
              <a:gd name="adj" fmla="val 0"/>
            </a:avLst>
          </a:prstGeom>
          <a:solidFill>
            <a:schemeClr val="accent6"/>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err="1">
                <a:solidFill>
                  <a:schemeClr val="bg1"/>
                </a:solidFill>
                <a:latin typeface="Arial" panose="020B0604020202020204" pitchFamily="34" charset="0"/>
                <a:cs typeface="Arial" panose="020B0604020202020204" pitchFamily="34" charset="0"/>
              </a:rPr>
              <a:t>Nonresponders</a:t>
            </a:r>
            <a:br>
              <a:rPr lang="en-GB" sz="1200" b="1"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Additional</a:t>
            </a:r>
            <a:br>
              <a:rPr lang="en-GB" sz="1200"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treatment off</a:t>
            </a:r>
            <a:br>
              <a:rPr lang="en-GB" sz="1200" dirty="0">
                <a:solidFill>
                  <a:schemeClr val="bg1"/>
                </a:solidFill>
                <a:latin typeface="Arial" panose="020B0604020202020204" pitchFamily="34" charset="0"/>
                <a:cs typeface="Arial" panose="020B0604020202020204" pitchFamily="34" charset="0"/>
              </a:rPr>
            </a:br>
            <a:r>
              <a:rPr lang="en-GB" sz="1200" dirty="0" err="1">
                <a:solidFill>
                  <a:schemeClr val="bg1"/>
                </a:solidFill>
                <a:latin typeface="Arial" panose="020B0604020202020204" pitchFamily="34" charset="0"/>
                <a:cs typeface="Arial" panose="020B0604020202020204" pitchFamily="34" charset="0"/>
              </a:rPr>
              <a:t>protocol</a:t>
            </a:r>
            <a:r>
              <a:rPr lang="en-GB" sz="1200" baseline="30000" dirty="0" err="1">
                <a:solidFill>
                  <a:schemeClr val="bg1"/>
                </a:solidFill>
                <a:latin typeface="Arial" panose="020B0604020202020204" pitchFamily="34" charset="0"/>
                <a:cs typeface="Arial" panose="020B0604020202020204" pitchFamily="34" charset="0"/>
              </a:rPr>
              <a:t>d</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69" name="Tijdelijke aanduiding voor inhoud 6">
            <a:extLst>
              <a:ext uri="{FF2B5EF4-FFF2-40B4-BE49-F238E27FC236}">
                <a16:creationId xmlns:a16="http://schemas.microsoft.com/office/drawing/2014/main" id="{EC6D6CFB-1217-CC4D-BD58-147AF8AA8929}"/>
              </a:ext>
            </a:extLst>
          </p:cNvPr>
          <p:cNvSpPr txBox="1">
            <a:spLocks/>
          </p:cNvSpPr>
          <p:nvPr/>
        </p:nvSpPr>
        <p:spPr>
          <a:xfrm>
            <a:off x="619200" y="5454041"/>
            <a:ext cx="10639487"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2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175">
              <a:lnSpc>
                <a:spcPct val="90000"/>
              </a:lnSpc>
              <a:tabLst>
                <a:tab pos="85725" algn="l"/>
              </a:tabLst>
            </a:pPr>
            <a:r>
              <a:rPr lang="en-GB" sz="1050" baseline="30000" dirty="0"/>
              <a:t>a</a:t>
            </a:r>
            <a:r>
              <a:rPr lang="en-GB" sz="1050" dirty="0"/>
              <a:t> Refractory disease was defined as no CR to 1L therapy; relapsed disease was defined as CR followed by biopsy-proven disease relapse ≤12 months from completion of 1L therapy</a:t>
            </a:r>
            <a:br>
              <a:rPr lang="en-GB" sz="1050" dirty="0"/>
            </a:br>
            <a:r>
              <a:rPr lang="en-GB" sz="1050" baseline="30000" dirty="0"/>
              <a:t>b</a:t>
            </a:r>
            <a:r>
              <a:rPr lang="en-GB" sz="1050" dirty="0"/>
              <a:t> </a:t>
            </a:r>
            <a:r>
              <a:rPr lang="en-GB" sz="1050" dirty="0" err="1"/>
              <a:t>Axi-cel</a:t>
            </a:r>
            <a:r>
              <a:rPr lang="en-GB" sz="1050" dirty="0"/>
              <a:t> patients underwent leukapheresis followed by conditioning chemotherapy with cyclophosphamide (500 mg/m</a:t>
            </a:r>
            <a:r>
              <a:rPr lang="en-GB" sz="1050" baseline="30000" dirty="0"/>
              <a:t>2</a:t>
            </a:r>
            <a:r>
              <a:rPr lang="en-GB" sz="1050" dirty="0"/>
              <a:t>/day) and fludarabine (30 mg/m</a:t>
            </a:r>
            <a:r>
              <a:rPr lang="en-GB" sz="1050" baseline="30000" dirty="0"/>
              <a:t>2</a:t>
            </a:r>
            <a:r>
              <a:rPr lang="en-GB" sz="1050" dirty="0"/>
              <a:t>/day) 5, 4, and 3 days before 	receiving a single </a:t>
            </a:r>
            <a:r>
              <a:rPr lang="en-GB" sz="1050" dirty="0" err="1"/>
              <a:t>axi-cel</a:t>
            </a:r>
            <a:r>
              <a:rPr lang="en-GB" sz="1050" dirty="0"/>
              <a:t> infusion (target intravenous dose, 2 × 10</a:t>
            </a:r>
            <a:r>
              <a:rPr lang="en-GB" sz="1050" baseline="30000" dirty="0"/>
              <a:t>6</a:t>
            </a:r>
            <a:r>
              <a:rPr lang="en-GB" sz="1050" dirty="0"/>
              <a:t> CAR T cells/kg)</a:t>
            </a:r>
            <a:br>
              <a:rPr lang="en-GB" sz="1050" dirty="0"/>
            </a:br>
            <a:r>
              <a:rPr lang="en-GB" sz="1050" baseline="30000" dirty="0"/>
              <a:t>c</a:t>
            </a:r>
            <a:r>
              <a:rPr lang="en-GB" sz="1050" dirty="0"/>
              <a:t> Protocol-defined SOC regimens included R-GDP, R-DHAP, R-ICE, or R-ESHAP </a:t>
            </a:r>
            <a:br>
              <a:rPr lang="en-GB" sz="1050" dirty="0"/>
            </a:br>
            <a:r>
              <a:rPr lang="en-GB" sz="1050" baseline="30000" dirty="0"/>
              <a:t>d</a:t>
            </a:r>
            <a:r>
              <a:rPr lang="en-GB" sz="1050" dirty="0"/>
              <a:t> 56% of patients received subsequent cellular immunotherapy</a:t>
            </a:r>
            <a:br>
              <a:rPr lang="en-GB" sz="1050" dirty="0"/>
            </a:br>
            <a:r>
              <a:rPr lang="en-GB" sz="1050" baseline="30000" dirty="0"/>
              <a:t>e </a:t>
            </a:r>
            <a:r>
              <a:rPr lang="en-GB" sz="1050" dirty="0"/>
              <a:t>EFS was defined as </a:t>
            </a:r>
            <a:r>
              <a:rPr lang="en-GB" sz="1050" dirty="0">
                <a:solidFill>
                  <a:schemeClr val="tx2"/>
                </a:solidFill>
              </a:rPr>
              <a:t>time from randomisation to the earliest </a:t>
            </a:r>
            <a:r>
              <a:rPr lang="en-GB" sz="1050" dirty="0"/>
              <a:t>date of disease progression per Lugano Classification, commencement of new lymphoma therapy, or death from any cause</a:t>
            </a:r>
          </a:p>
        </p:txBody>
      </p:sp>
    </p:spTree>
    <p:extLst>
      <p:ext uri="{BB962C8B-B14F-4D97-AF65-F5344CB8AC3E}">
        <p14:creationId xmlns:p14="http://schemas.microsoft.com/office/powerpoint/2010/main" val="390788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Straight Connector 81">
            <a:extLst>
              <a:ext uri="{FF2B5EF4-FFF2-40B4-BE49-F238E27FC236}">
                <a16:creationId xmlns:a16="http://schemas.microsoft.com/office/drawing/2014/main" id="{E695712A-0C25-D744-9925-92D6771BFAB6}"/>
              </a:ext>
            </a:extLst>
          </p:cNvPr>
          <p:cNvCxnSpPr>
            <a:cxnSpLocks/>
          </p:cNvCxnSpPr>
          <p:nvPr/>
        </p:nvCxnSpPr>
        <p:spPr>
          <a:xfrm>
            <a:off x="7212164" y="2965450"/>
            <a:ext cx="0" cy="704131"/>
          </a:xfrm>
          <a:prstGeom prst="line">
            <a:avLst/>
          </a:prstGeom>
          <a:ln w="9525">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Title 19">
            <a:extLst>
              <a:ext uri="{FF2B5EF4-FFF2-40B4-BE49-F238E27FC236}">
                <a16:creationId xmlns:a16="http://schemas.microsoft.com/office/drawing/2014/main" id="{0429B6A6-DA9B-4197-A5EC-E74B5E670E35}"/>
              </a:ext>
            </a:extLst>
          </p:cNvPr>
          <p:cNvSpPr>
            <a:spLocks noGrp="1"/>
          </p:cNvSpPr>
          <p:nvPr>
            <p:ph type="title"/>
          </p:nvPr>
        </p:nvSpPr>
        <p:spPr>
          <a:xfrm>
            <a:off x="619200" y="246566"/>
            <a:ext cx="8740800" cy="807285"/>
          </a:xfrm>
        </p:spPr>
        <p:txBody>
          <a:bodyPr/>
          <a:lstStyle/>
          <a:p>
            <a:r>
              <a:rPr lang="en-GB" dirty="0"/>
              <a:t>RESULTS</a:t>
            </a:r>
            <a:endParaRPr lang="en-GB" dirty="0">
              <a:solidFill>
                <a:schemeClr val="accent1"/>
              </a:solidFill>
            </a:endParaRPr>
          </a:p>
        </p:txBody>
      </p:sp>
      <p:sp>
        <p:nvSpPr>
          <p:cNvPr id="99" name="Tijdelijke aanduiding voor inhoud 6">
            <a:extLst>
              <a:ext uri="{FF2B5EF4-FFF2-40B4-BE49-F238E27FC236}">
                <a16:creationId xmlns:a16="http://schemas.microsoft.com/office/drawing/2014/main" id="{2CC1E3EA-3048-48FA-9014-1EF3731EF5D3}"/>
              </a:ext>
            </a:extLst>
          </p:cNvPr>
          <p:cNvSpPr>
            <a:spLocks noGrp="1"/>
          </p:cNvSpPr>
          <p:nvPr>
            <p:ph sz="quarter" idx="15"/>
          </p:nvPr>
        </p:nvSpPr>
        <p:spPr>
          <a:xfrm>
            <a:off x="620183" y="6295226"/>
            <a:ext cx="10442263" cy="365125"/>
          </a:xfrm>
        </p:spPr>
        <p:txBody>
          <a:bodyPr/>
          <a:lstStyle/>
          <a:p>
            <a:r>
              <a:rPr lang="en-GB" sz="1200" dirty="0">
                <a:solidFill>
                  <a:schemeClr val="tx2"/>
                </a:solidFill>
              </a:rPr>
              <a:t>2L, second-line; CI, confidence interval; CR, complete response; </a:t>
            </a:r>
            <a:r>
              <a:rPr lang="en-GB" dirty="0">
                <a:solidFill>
                  <a:schemeClr val="tx2"/>
                </a:solidFill>
              </a:rPr>
              <a:t>CRS, </a:t>
            </a:r>
            <a:r>
              <a:rPr lang="en-US" dirty="0">
                <a:solidFill>
                  <a:schemeClr val="tx2"/>
                </a:solidFill>
              </a:rPr>
              <a:t>cytokine release syndrome; </a:t>
            </a:r>
            <a:r>
              <a:rPr lang="en-GB" sz="1200" dirty="0">
                <a:solidFill>
                  <a:schemeClr val="tx2"/>
                </a:solidFill>
              </a:rPr>
              <a:t>EFS, event-free survival; HR, hazard ratio; </a:t>
            </a:r>
            <a:r>
              <a:rPr lang="en-GB" sz="1200" dirty="0" err="1">
                <a:solidFill>
                  <a:schemeClr val="tx2"/>
                </a:solidFill>
              </a:rPr>
              <a:t>mo</a:t>
            </a:r>
            <a:r>
              <a:rPr lang="en-GB" sz="1200" dirty="0">
                <a:solidFill>
                  <a:schemeClr val="tx2"/>
                </a:solidFill>
              </a:rPr>
              <a:t>, month; ORR, overall response rate; OS, overall survival; SOC, standard of care</a:t>
            </a:r>
            <a:endParaRPr lang="en-GB" dirty="0">
              <a:solidFill>
                <a:schemeClr val="tx2"/>
              </a:solidFill>
            </a:endParaRPr>
          </a:p>
          <a:p>
            <a:pPr>
              <a:spcBef>
                <a:spcPts val="0"/>
              </a:spcBef>
            </a:pPr>
            <a:r>
              <a:rPr lang="en-GB" dirty="0"/>
              <a:t>Locke FL, et al. ASH Annual Meeting 2021. Abstract #2. Oral presentation</a:t>
            </a:r>
          </a:p>
        </p:txBody>
      </p:sp>
      <p:sp>
        <p:nvSpPr>
          <p:cNvPr id="7" name="Tijdelijke aanduiding voor inhoud 5">
            <a:extLst>
              <a:ext uri="{FF2B5EF4-FFF2-40B4-BE49-F238E27FC236}">
                <a16:creationId xmlns:a16="http://schemas.microsoft.com/office/drawing/2014/main" id="{264C76D1-FF64-B940-89F4-FD90CCDE8B8A}"/>
              </a:ext>
            </a:extLst>
          </p:cNvPr>
          <p:cNvSpPr txBox="1">
            <a:spLocks/>
          </p:cNvSpPr>
          <p:nvPr/>
        </p:nvSpPr>
        <p:spPr>
          <a:xfrm>
            <a:off x="670488" y="1268834"/>
            <a:ext cx="5609963" cy="3148478"/>
          </a:xfrm>
          <a:prstGeom prst="rect">
            <a:avLst/>
          </a:prstGeom>
        </p:spPr>
        <p:txBody>
          <a:bodyPr>
            <a:normAutofit fontScale="92500" lnSpcReduction="10000"/>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b="1" dirty="0">
                <a:solidFill>
                  <a:schemeClr val="accent1"/>
                </a:solidFill>
                <a:latin typeface="Arial" panose="020B0604020202020204" pitchFamily="34" charset="0"/>
                <a:cs typeface="Arial" panose="020B0604020202020204" pitchFamily="34" charset="0"/>
              </a:rPr>
              <a:t>Efficacy</a:t>
            </a:r>
          </a:p>
          <a:p>
            <a:r>
              <a:rPr lang="en-GB" sz="1800" dirty="0" err="1">
                <a:latin typeface="Arial" panose="020B0604020202020204" pitchFamily="34" charset="0"/>
                <a:cs typeface="Arial" panose="020B0604020202020204" pitchFamily="34" charset="0"/>
              </a:rPr>
              <a:t>Axi-cel</a:t>
            </a:r>
            <a:r>
              <a:rPr lang="en-GB" sz="1800" dirty="0">
                <a:latin typeface="Arial" panose="020B0604020202020204" pitchFamily="34" charset="0"/>
                <a:cs typeface="Arial" panose="020B0604020202020204" pitchFamily="34" charset="0"/>
              </a:rPr>
              <a:t> showed superior efficacy versus 2L SOC</a:t>
            </a:r>
          </a:p>
          <a:p>
            <a:pPr lvl="1"/>
            <a:r>
              <a:rPr lang="en-GB" sz="1600" dirty="0">
                <a:latin typeface="Arial" panose="020B0604020202020204" pitchFamily="34" charset="0"/>
                <a:cs typeface="Arial" panose="020B0604020202020204" pitchFamily="34" charset="0"/>
              </a:rPr>
              <a:t>&gt;4-fold greater median EFS (8.3 vs 2.0 months)</a:t>
            </a:r>
          </a:p>
          <a:p>
            <a:pPr lvl="1"/>
            <a:r>
              <a:rPr lang="en-GB" sz="1600" dirty="0">
                <a:solidFill>
                  <a:schemeClr val="tx2"/>
                </a:solidFill>
                <a:latin typeface="Arial" panose="020B0604020202020204" pitchFamily="34" charset="0"/>
                <a:cs typeface="Arial" panose="020B0604020202020204" pitchFamily="34" charset="0"/>
              </a:rPr>
              <a:t>Nearly 2.5-fold </a:t>
            </a:r>
            <a:r>
              <a:rPr lang="en-GB" sz="1600" dirty="0">
                <a:latin typeface="Arial" panose="020B0604020202020204" pitchFamily="34" charset="0"/>
                <a:cs typeface="Arial" panose="020B0604020202020204" pitchFamily="34" charset="0"/>
              </a:rPr>
              <a:t>greater 2‐year EFS (40.5% vs 16.3%) </a:t>
            </a:r>
          </a:p>
          <a:p>
            <a:pPr lvl="1"/>
            <a:r>
              <a:rPr lang="en-GB" sz="1600" dirty="0">
                <a:latin typeface="Arial" panose="020B0604020202020204" pitchFamily="34" charset="0"/>
                <a:cs typeface="Arial" panose="020B0604020202020204" pitchFamily="34" charset="0"/>
              </a:rPr>
              <a:t>33% higher ORR (83% vs 50%) </a:t>
            </a:r>
          </a:p>
          <a:p>
            <a:pPr lvl="1"/>
            <a:r>
              <a:rPr lang="en-GB" sz="1600" dirty="0">
                <a:latin typeface="Arial" panose="020B0604020202020204" pitchFamily="34" charset="0"/>
                <a:cs typeface="Arial" panose="020B0604020202020204" pitchFamily="34" charset="0"/>
              </a:rPr>
              <a:t>Double the CR rate (65% vs 32%)</a:t>
            </a:r>
          </a:p>
          <a:p>
            <a:r>
              <a:rPr lang="en-GB" sz="1800" dirty="0">
                <a:latin typeface="Arial" panose="020B0604020202020204" pitchFamily="34" charset="0"/>
                <a:cs typeface="Arial" panose="020B0604020202020204" pitchFamily="34" charset="0"/>
              </a:rPr>
              <a:t>The median OS was not reached with </a:t>
            </a:r>
            <a:r>
              <a:rPr lang="en-GB" sz="1800" dirty="0" err="1">
                <a:latin typeface="Arial" panose="020B0604020202020204" pitchFamily="34" charset="0"/>
                <a:cs typeface="Arial" panose="020B0604020202020204" pitchFamily="34" charset="0"/>
              </a:rPr>
              <a:t>axi-cel</a:t>
            </a:r>
            <a:r>
              <a:rPr lang="en-GB" sz="1800" dirty="0">
                <a:latin typeface="Arial" panose="020B0604020202020204" pitchFamily="34" charset="0"/>
                <a:cs typeface="Arial" panose="020B0604020202020204" pitchFamily="34" charset="0"/>
              </a:rPr>
              <a:t> vs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35.1 months for SOC (HR 0.73; p=0.027)</a:t>
            </a:r>
          </a:p>
          <a:p>
            <a:r>
              <a:rPr lang="en-GB" sz="1800" dirty="0">
                <a:latin typeface="Arial" panose="020B0604020202020204" pitchFamily="34" charset="0"/>
                <a:cs typeface="Arial" panose="020B0604020202020204" pitchFamily="34" charset="0"/>
              </a:rPr>
              <a:t>Nearly 3 times more patients in the </a:t>
            </a:r>
            <a:r>
              <a:rPr lang="en-GB" sz="1800" dirty="0" err="1">
                <a:latin typeface="Arial" panose="020B0604020202020204" pitchFamily="34" charset="0"/>
                <a:cs typeface="Arial" panose="020B0604020202020204" pitchFamily="34" charset="0"/>
              </a:rPr>
              <a:t>axi-cel</a:t>
            </a:r>
            <a:r>
              <a:rPr lang="en-GB" sz="1800" dirty="0">
                <a:latin typeface="Arial" panose="020B0604020202020204" pitchFamily="34" charset="0"/>
                <a:cs typeface="Arial" panose="020B0604020202020204" pitchFamily="34" charset="0"/>
              </a:rPr>
              <a:t> arm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received definitive therapy vs the SOC arm</a:t>
            </a:r>
          </a:p>
          <a:p>
            <a:pPr lvl="1"/>
            <a:endParaRPr lang="en-GB" sz="1600" dirty="0">
              <a:latin typeface="Arial" panose="020B0604020202020204" pitchFamily="34" charset="0"/>
              <a:cs typeface="Arial" panose="020B0604020202020204" pitchFamily="34" charset="0"/>
            </a:endParaRPr>
          </a:p>
        </p:txBody>
      </p:sp>
      <p:sp>
        <p:nvSpPr>
          <p:cNvPr id="8" name="Rechthoek 7">
            <a:extLst>
              <a:ext uri="{FF2B5EF4-FFF2-40B4-BE49-F238E27FC236}">
                <a16:creationId xmlns:a16="http://schemas.microsoft.com/office/drawing/2014/main" id="{38496A44-77AA-2E42-91F8-90E1AE0DE332}"/>
              </a:ext>
            </a:extLst>
          </p:cNvPr>
          <p:cNvSpPr/>
          <p:nvPr/>
        </p:nvSpPr>
        <p:spPr>
          <a:xfrm>
            <a:off x="619200" y="4532260"/>
            <a:ext cx="10966763" cy="1483483"/>
          </a:xfrm>
          <a:prstGeom prst="rect">
            <a:avLst/>
          </a:prstGeom>
          <a:ln w="25400">
            <a:solidFill>
              <a:srgbClr val="C9E5F3"/>
            </a:solidFill>
          </a:ln>
        </p:spPr>
        <p:txBody>
          <a:bodyPr wrap="square" lIns="144000" anchor="ctr" anchorCtr="0">
            <a:spAutoFit/>
          </a:bodyPr>
          <a:lstStyle/>
          <a:p>
            <a:pPr lvl="0">
              <a:spcBef>
                <a:spcPts val="1200"/>
              </a:spcBef>
              <a:buClr>
                <a:srgbClr val="FA7C2E"/>
              </a:buClr>
            </a:pPr>
            <a:r>
              <a:rPr lang="en-GB" sz="2000" b="1" dirty="0">
                <a:solidFill>
                  <a:schemeClr val="accent1"/>
                </a:solidFill>
                <a:latin typeface="Arial" panose="020B0604020202020204" pitchFamily="34" charset="0"/>
                <a:cs typeface="Arial" panose="020B0604020202020204" pitchFamily="34" charset="0"/>
              </a:rPr>
              <a:t>Safety</a:t>
            </a:r>
          </a:p>
          <a:p>
            <a:pPr marL="288000" lvl="0" indent="-288000">
              <a:spcBef>
                <a:spcPts val="1200"/>
              </a:spcBef>
              <a:buClr>
                <a:srgbClr val="FA7C2E"/>
              </a:buClr>
              <a:buFont typeface="Arial"/>
              <a:buChar char="•"/>
            </a:pPr>
            <a:r>
              <a:rPr lang="en-GB" dirty="0">
                <a:solidFill>
                  <a:srgbClr val="5D8298"/>
                </a:solidFill>
                <a:latin typeface="Arial" panose="020B0604020202020204" pitchFamily="34" charset="0"/>
                <a:cs typeface="Arial" panose="020B0604020202020204" pitchFamily="34" charset="0"/>
              </a:rPr>
              <a:t>Consistent with the safety profile in previous studies</a:t>
            </a:r>
          </a:p>
          <a:p>
            <a:pPr marL="576000" lvl="1" indent="-288000">
              <a:lnSpc>
                <a:spcPct val="90000"/>
              </a:lnSpc>
              <a:spcBef>
                <a:spcPts val="600"/>
              </a:spcBef>
              <a:buClr>
                <a:schemeClr val="accent1"/>
              </a:buClr>
              <a:buFont typeface="Lucida Grande"/>
              <a:buChar char="–"/>
            </a:pPr>
            <a:r>
              <a:rPr lang="en-GB" sz="1700" dirty="0">
                <a:solidFill>
                  <a:srgbClr val="5D8298"/>
                </a:solidFill>
                <a:latin typeface="Arial" panose="020B0604020202020204" pitchFamily="34" charset="0"/>
                <a:cs typeface="Arial" panose="020B0604020202020204" pitchFamily="34" charset="0"/>
              </a:rPr>
              <a:t>92% CRS (6% grade 3/4) with </a:t>
            </a:r>
            <a:r>
              <a:rPr lang="en-GB" sz="1700" dirty="0" err="1">
                <a:solidFill>
                  <a:srgbClr val="5D8298"/>
                </a:solidFill>
                <a:latin typeface="Arial" panose="020B0604020202020204" pitchFamily="34" charset="0"/>
                <a:cs typeface="Arial" panose="020B0604020202020204" pitchFamily="34" charset="0"/>
              </a:rPr>
              <a:t>axi-cel</a:t>
            </a:r>
            <a:endParaRPr lang="en-GB" sz="1700" dirty="0">
              <a:solidFill>
                <a:srgbClr val="5D8298"/>
              </a:solidFill>
              <a:latin typeface="Arial" panose="020B0604020202020204" pitchFamily="34" charset="0"/>
              <a:cs typeface="Arial" panose="020B0604020202020204" pitchFamily="34" charset="0"/>
            </a:endParaRPr>
          </a:p>
          <a:p>
            <a:pPr marL="576000" lvl="1" indent="-288000">
              <a:lnSpc>
                <a:spcPct val="90000"/>
              </a:lnSpc>
              <a:spcBef>
                <a:spcPts val="600"/>
              </a:spcBef>
              <a:buClr>
                <a:schemeClr val="accent1"/>
              </a:buClr>
              <a:buFont typeface="Lucida Grande"/>
              <a:buChar char="–"/>
            </a:pPr>
            <a:r>
              <a:rPr lang="en-GB" sz="1700" dirty="0">
                <a:solidFill>
                  <a:srgbClr val="5D8298"/>
                </a:solidFill>
                <a:latin typeface="Arial" panose="020B0604020202020204" pitchFamily="34" charset="0"/>
                <a:cs typeface="Arial" panose="020B0604020202020204" pitchFamily="34" charset="0"/>
              </a:rPr>
              <a:t>60% neurological events (21% </a:t>
            </a:r>
            <a:r>
              <a:rPr lang="en-GB" sz="1700" dirty="0">
                <a:solidFill>
                  <a:schemeClr val="tx2"/>
                </a:solidFill>
                <a:latin typeface="Arial" panose="020B0604020202020204" pitchFamily="34" charset="0"/>
                <a:cs typeface="Arial" panose="020B0604020202020204" pitchFamily="34" charset="0"/>
              </a:rPr>
              <a:t>grade 3/4) with </a:t>
            </a:r>
            <a:r>
              <a:rPr lang="en-GB" sz="1700" dirty="0" err="1">
                <a:solidFill>
                  <a:schemeClr val="tx2"/>
                </a:solidFill>
                <a:latin typeface="Arial" panose="020B0604020202020204" pitchFamily="34" charset="0"/>
                <a:cs typeface="Arial" panose="020B0604020202020204" pitchFamily="34" charset="0"/>
              </a:rPr>
              <a:t>axi-cel</a:t>
            </a:r>
            <a:r>
              <a:rPr lang="en-GB" sz="1700" dirty="0">
                <a:solidFill>
                  <a:schemeClr val="tx2"/>
                </a:solidFill>
                <a:latin typeface="Arial" panose="020B0604020202020204" pitchFamily="34" charset="0"/>
                <a:cs typeface="Arial" panose="020B0604020202020204" pitchFamily="34" charset="0"/>
              </a:rPr>
              <a:t> vs 20% (1% grade 3/4) with SOC</a:t>
            </a:r>
          </a:p>
        </p:txBody>
      </p:sp>
      <p:sp>
        <p:nvSpPr>
          <p:cNvPr id="76" name="Rechthoek 16">
            <a:extLst>
              <a:ext uri="{FF2B5EF4-FFF2-40B4-BE49-F238E27FC236}">
                <a16:creationId xmlns:a16="http://schemas.microsoft.com/office/drawing/2014/main" id="{DB8BCA9B-4980-9E4B-B0E4-289B0ACCE08E}"/>
              </a:ext>
            </a:extLst>
          </p:cNvPr>
          <p:cNvSpPr/>
          <p:nvPr/>
        </p:nvSpPr>
        <p:spPr>
          <a:xfrm>
            <a:off x="619200" y="1267484"/>
            <a:ext cx="10963199" cy="3078179"/>
          </a:xfrm>
          <a:prstGeom prst="rect">
            <a:avLst/>
          </a:prstGeom>
          <a:ln w="25400">
            <a:solidFill>
              <a:srgbClr val="C9E5F3"/>
            </a:solidFill>
          </a:ln>
        </p:spPr>
        <p:txBody>
          <a:bodyPr wrap="square">
            <a:noAutofit/>
          </a:bodyPr>
          <a:lstStyle/>
          <a:p>
            <a:pPr lvl="0">
              <a:spcBef>
                <a:spcPts val="1200"/>
              </a:spcBef>
              <a:buClr>
                <a:srgbClr val="FA7C2E"/>
              </a:buClr>
            </a:pPr>
            <a:endParaRPr lang="en-GB" sz="1700">
              <a:solidFill>
                <a:srgbClr val="5D8298"/>
              </a:solidFill>
            </a:endParaRPr>
          </a:p>
        </p:txBody>
      </p:sp>
      <p:sp>
        <p:nvSpPr>
          <p:cNvPr id="10" name="Tekstvak 8">
            <a:extLst>
              <a:ext uri="{FF2B5EF4-FFF2-40B4-BE49-F238E27FC236}">
                <a16:creationId xmlns:a16="http://schemas.microsoft.com/office/drawing/2014/main" id="{E9266C0C-6FFF-F246-8222-3CF4FADAC6A6}"/>
              </a:ext>
            </a:extLst>
          </p:cNvPr>
          <p:cNvSpPr txBox="1"/>
          <p:nvPr/>
        </p:nvSpPr>
        <p:spPr>
          <a:xfrm>
            <a:off x="8128279" y="1321902"/>
            <a:ext cx="1786066" cy="307777"/>
          </a:xfrm>
          <a:prstGeom prst="rect">
            <a:avLst/>
          </a:prstGeom>
          <a:noFill/>
        </p:spPr>
        <p:txBody>
          <a:bodyPr wrap="none" rtlCol="0">
            <a:spAutoFit/>
          </a:bodyPr>
          <a:lstStyle/>
          <a:p>
            <a:pPr algn="ctr"/>
            <a:r>
              <a:rPr lang="en-GB" sz="1400" b="1" dirty="0">
                <a:solidFill>
                  <a:schemeClr val="tx2"/>
                </a:solidFill>
                <a:latin typeface="Arial" panose="020B0604020202020204" pitchFamily="34" charset="0"/>
                <a:ea typeface="Aileron" charset="0"/>
                <a:cs typeface="Arial" panose="020B0604020202020204" pitchFamily="34" charset="0"/>
              </a:rPr>
              <a:t>Event-free survival</a:t>
            </a:r>
          </a:p>
        </p:txBody>
      </p:sp>
      <p:sp>
        <p:nvSpPr>
          <p:cNvPr id="11" name="TextBox 10">
            <a:extLst>
              <a:ext uri="{FF2B5EF4-FFF2-40B4-BE49-F238E27FC236}">
                <a16:creationId xmlns:a16="http://schemas.microsoft.com/office/drawing/2014/main" id="{AA58B162-E885-4F46-9EFF-85431A941DFF}"/>
              </a:ext>
            </a:extLst>
          </p:cNvPr>
          <p:cNvSpPr txBox="1"/>
          <p:nvPr/>
        </p:nvSpPr>
        <p:spPr>
          <a:xfrm>
            <a:off x="6719760" y="3513008"/>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12" name="TextBox 11">
            <a:extLst>
              <a:ext uri="{FF2B5EF4-FFF2-40B4-BE49-F238E27FC236}">
                <a16:creationId xmlns:a16="http://schemas.microsoft.com/office/drawing/2014/main" id="{276BEE3B-2F03-9E4C-8AAC-316DF8623100}"/>
              </a:ext>
            </a:extLst>
          </p:cNvPr>
          <p:cNvSpPr txBox="1"/>
          <p:nvPr/>
        </p:nvSpPr>
        <p:spPr>
          <a:xfrm>
            <a:off x="7399210" y="2846258"/>
            <a:ext cx="567463" cy="110800"/>
          </a:xfrm>
          <a:prstGeom prst="rect">
            <a:avLst/>
          </a:prstGeom>
          <a:noFill/>
        </p:spPr>
        <p:txBody>
          <a:bodyPr wrap="none" lIns="0" tIns="0" rIns="0" bIns="0" rtlCol="0">
            <a:spAutoFit/>
          </a:bodyPr>
          <a:lstStyle/>
          <a:p>
            <a:pPr>
              <a:lnSpc>
                <a:spcPct val="90000"/>
              </a:lnSpc>
            </a:pPr>
            <a:r>
              <a:rPr lang="en-GB" sz="800" dirty="0">
                <a:solidFill>
                  <a:schemeClr val="tx2"/>
                </a:solidFill>
                <a:latin typeface="Arial" panose="020B0604020202020204" pitchFamily="34" charset="0"/>
                <a:ea typeface="Aileron" charset="0"/>
                <a:cs typeface="Arial" panose="020B0604020202020204" pitchFamily="34" charset="0"/>
              </a:rPr>
              <a:t>Median EFS</a:t>
            </a:r>
          </a:p>
        </p:txBody>
      </p:sp>
      <p:cxnSp>
        <p:nvCxnSpPr>
          <p:cNvPr id="13" name="Straight Connector 12">
            <a:extLst>
              <a:ext uri="{FF2B5EF4-FFF2-40B4-BE49-F238E27FC236}">
                <a16:creationId xmlns:a16="http://schemas.microsoft.com/office/drawing/2014/main" id="{97443C81-E380-0B4D-A96A-8829165CB897}"/>
              </a:ext>
            </a:extLst>
          </p:cNvPr>
          <p:cNvCxnSpPr>
            <a:cxnSpLocks/>
          </p:cNvCxnSpPr>
          <p:nvPr/>
        </p:nvCxnSpPr>
        <p:spPr>
          <a:xfrm>
            <a:off x="6861755" y="1936750"/>
            <a:ext cx="0" cy="169373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6270144-5AC1-7149-9E09-74A5C5E49439}"/>
              </a:ext>
            </a:extLst>
          </p:cNvPr>
          <p:cNvCxnSpPr>
            <a:cxnSpLocks/>
          </p:cNvCxnSpPr>
          <p:nvPr/>
        </p:nvCxnSpPr>
        <p:spPr>
          <a:xfrm flipH="1">
            <a:off x="6862297" y="3624676"/>
            <a:ext cx="461049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3866024-D8D4-6C49-8EE9-41487C0EA68A}"/>
              </a:ext>
            </a:extLst>
          </p:cNvPr>
          <p:cNvCxnSpPr>
            <a:cxnSpLocks/>
          </p:cNvCxnSpPr>
          <p:nvPr/>
        </p:nvCxnSpPr>
        <p:spPr>
          <a:xfrm rot="16200000" flipH="1">
            <a:off x="6927833"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389F6C9-19FF-4641-9BF4-888674F3D4CA}"/>
              </a:ext>
            </a:extLst>
          </p:cNvPr>
          <p:cNvSpPr txBox="1"/>
          <p:nvPr/>
        </p:nvSpPr>
        <p:spPr>
          <a:xfrm>
            <a:off x="6919785" y="3674933"/>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cxnSp>
        <p:nvCxnSpPr>
          <p:cNvPr id="17" name="Straight Connector 16">
            <a:extLst>
              <a:ext uri="{FF2B5EF4-FFF2-40B4-BE49-F238E27FC236}">
                <a16:creationId xmlns:a16="http://schemas.microsoft.com/office/drawing/2014/main" id="{83811ADC-2991-EA49-92BB-C76D3408B742}"/>
              </a:ext>
            </a:extLst>
          </p:cNvPr>
          <p:cNvCxnSpPr>
            <a:cxnSpLocks/>
          </p:cNvCxnSpPr>
          <p:nvPr/>
        </p:nvCxnSpPr>
        <p:spPr>
          <a:xfrm rot="16200000" flipH="1">
            <a:off x="11090258"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338B0BB-7F43-AF4B-BB35-AAA98A92BA74}"/>
              </a:ext>
            </a:extLst>
          </p:cNvPr>
          <p:cNvSpPr txBox="1"/>
          <p:nvPr/>
        </p:nvSpPr>
        <p:spPr>
          <a:xfrm>
            <a:off x="11053356" y="3674933"/>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32</a:t>
            </a:r>
          </a:p>
        </p:txBody>
      </p:sp>
      <p:cxnSp>
        <p:nvCxnSpPr>
          <p:cNvPr id="19" name="Straight Connector 18">
            <a:extLst>
              <a:ext uri="{FF2B5EF4-FFF2-40B4-BE49-F238E27FC236}">
                <a16:creationId xmlns:a16="http://schemas.microsoft.com/office/drawing/2014/main" id="{F74E5E11-AB2E-AD4B-9B46-6406AED1E13F}"/>
              </a:ext>
            </a:extLst>
          </p:cNvPr>
          <p:cNvCxnSpPr>
            <a:cxnSpLocks/>
          </p:cNvCxnSpPr>
          <p:nvPr/>
        </p:nvCxnSpPr>
        <p:spPr>
          <a:xfrm rot="16200000" flipH="1">
            <a:off x="10829908"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CDFD6BD-5463-114D-94B5-2C9C433A73EB}"/>
              </a:ext>
            </a:extLst>
          </p:cNvPr>
          <p:cNvSpPr txBox="1"/>
          <p:nvPr/>
        </p:nvSpPr>
        <p:spPr>
          <a:xfrm>
            <a:off x="10793006" y="3674933"/>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30</a:t>
            </a:r>
          </a:p>
        </p:txBody>
      </p:sp>
      <p:cxnSp>
        <p:nvCxnSpPr>
          <p:cNvPr id="22" name="Straight Connector 21">
            <a:extLst>
              <a:ext uri="{FF2B5EF4-FFF2-40B4-BE49-F238E27FC236}">
                <a16:creationId xmlns:a16="http://schemas.microsoft.com/office/drawing/2014/main" id="{FF62D8F5-0365-0643-80A5-96C1E0075972}"/>
              </a:ext>
            </a:extLst>
          </p:cNvPr>
          <p:cNvCxnSpPr>
            <a:cxnSpLocks/>
          </p:cNvCxnSpPr>
          <p:nvPr/>
        </p:nvCxnSpPr>
        <p:spPr>
          <a:xfrm rot="16200000" flipH="1">
            <a:off x="10569558"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F482D9CF-3C5C-B54E-8352-232AD1AA09C6}"/>
              </a:ext>
            </a:extLst>
          </p:cNvPr>
          <p:cNvSpPr txBox="1"/>
          <p:nvPr/>
        </p:nvSpPr>
        <p:spPr>
          <a:xfrm>
            <a:off x="10532656" y="3674933"/>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28</a:t>
            </a:r>
          </a:p>
        </p:txBody>
      </p:sp>
      <p:cxnSp>
        <p:nvCxnSpPr>
          <p:cNvPr id="24" name="Straight Connector 23">
            <a:extLst>
              <a:ext uri="{FF2B5EF4-FFF2-40B4-BE49-F238E27FC236}">
                <a16:creationId xmlns:a16="http://schemas.microsoft.com/office/drawing/2014/main" id="{1B0A98BC-AE94-D944-90A1-01B50E4C076E}"/>
              </a:ext>
            </a:extLst>
          </p:cNvPr>
          <p:cNvCxnSpPr>
            <a:cxnSpLocks/>
          </p:cNvCxnSpPr>
          <p:nvPr/>
        </p:nvCxnSpPr>
        <p:spPr>
          <a:xfrm rot="16200000" flipH="1">
            <a:off x="10309208"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FCF9F0D3-44BB-BA48-ADB4-F14B7D64BC56}"/>
              </a:ext>
            </a:extLst>
          </p:cNvPr>
          <p:cNvSpPr txBox="1"/>
          <p:nvPr/>
        </p:nvSpPr>
        <p:spPr>
          <a:xfrm>
            <a:off x="10272306" y="3674933"/>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26</a:t>
            </a:r>
          </a:p>
        </p:txBody>
      </p:sp>
      <p:cxnSp>
        <p:nvCxnSpPr>
          <p:cNvPr id="26" name="Straight Connector 25">
            <a:extLst>
              <a:ext uri="{FF2B5EF4-FFF2-40B4-BE49-F238E27FC236}">
                <a16:creationId xmlns:a16="http://schemas.microsoft.com/office/drawing/2014/main" id="{AD3DC610-719A-E24A-93E5-BA1F42810BAE}"/>
              </a:ext>
            </a:extLst>
          </p:cNvPr>
          <p:cNvCxnSpPr>
            <a:cxnSpLocks/>
          </p:cNvCxnSpPr>
          <p:nvPr/>
        </p:nvCxnSpPr>
        <p:spPr>
          <a:xfrm rot="16200000" flipH="1">
            <a:off x="10048858"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3AC38E3E-EFE9-BF4F-B2D7-DDD7548774E5}"/>
              </a:ext>
            </a:extLst>
          </p:cNvPr>
          <p:cNvSpPr txBox="1"/>
          <p:nvPr/>
        </p:nvSpPr>
        <p:spPr>
          <a:xfrm>
            <a:off x="10011956" y="3674933"/>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24</a:t>
            </a:r>
          </a:p>
        </p:txBody>
      </p:sp>
      <p:cxnSp>
        <p:nvCxnSpPr>
          <p:cNvPr id="28" name="Straight Connector 27">
            <a:extLst>
              <a:ext uri="{FF2B5EF4-FFF2-40B4-BE49-F238E27FC236}">
                <a16:creationId xmlns:a16="http://schemas.microsoft.com/office/drawing/2014/main" id="{2C62534A-65E8-214F-A578-9B618953570F}"/>
              </a:ext>
            </a:extLst>
          </p:cNvPr>
          <p:cNvCxnSpPr>
            <a:cxnSpLocks/>
          </p:cNvCxnSpPr>
          <p:nvPr/>
        </p:nvCxnSpPr>
        <p:spPr>
          <a:xfrm rot="16200000" flipH="1">
            <a:off x="9010633"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CA66F99A-08FF-2548-AF56-33782AAFC853}"/>
              </a:ext>
            </a:extLst>
          </p:cNvPr>
          <p:cNvSpPr txBox="1"/>
          <p:nvPr/>
        </p:nvSpPr>
        <p:spPr>
          <a:xfrm>
            <a:off x="8973731" y="3674933"/>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16</a:t>
            </a:r>
          </a:p>
        </p:txBody>
      </p:sp>
      <p:cxnSp>
        <p:nvCxnSpPr>
          <p:cNvPr id="30" name="Straight Connector 29">
            <a:extLst>
              <a:ext uri="{FF2B5EF4-FFF2-40B4-BE49-F238E27FC236}">
                <a16:creationId xmlns:a16="http://schemas.microsoft.com/office/drawing/2014/main" id="{B56418D2-3967-0348-A6F4-67D3EA3B269D}"/>
              </a:ext>
            </a:extLst>
          </p:cNvPr>
          <p:cNvCxnSpPr>
            <a:cxnSpLocks/>
          </p:cNvCxnSpPr>
          <p:nvPr/>
        </p:nvCxnSpPr>
        <p:spPr>
          <a:xfrm rot="16200000" flipH="1">
            <a:off x="9791683"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B669AFCA-BDA6-2A46-8C35-64E7F9C7C4C9}"/>
              </a:ext>
            </a:extLst>
          </p:cNvPr>
          <p:cNvSpPr txBox="1"/>
          <p:nvPr/>
        </p:nvSpPr>
        <p:spPr>
          <a:xfrm>
            <a:off x="9754781" y="3674933"/>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22</a:t>
            </a:r>
          </a:p>
        </p:txBody>
      </p:sp>
      <p:cxnSp>
        <p:nvCxnSpPr>
          <p:cNvPr id="32" name="Straight Connector 31">
            <a:extLst>
              <a:ext uri="{FF2B5EF4-FFF2-40B4-BE49-F238E27FC236}">
                <a16:creationId xmlns:a16="http://schemas.microsoft.com/office/drawing/2014/main" id="{4B6A5438-B654-6B4F-BE8D-AA5005D7CEA2}"/>
              </a:ext>
            </a:extLst>
          </p:cNvPr>
          <p:cNvCxnSpPr>
            <a:cxnSpLocks/>
          </p:cNvCxnSpPr>
          <p:nvPr/>
        </p:nvCxnSpPr>
        <p:spPr>
          <a:xfrm rot="16200000" flipH="1">
            <a:off x="8489933"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0F31DC81-3DBA-F84A-8024-21D4132C2665}"/>
              </a:ext>
            </a:extLst>
          </p:cNvPr>
          <p:cNvSpPr txBox="1"/>
          <p:nvPr/>
        </p:nvSpPr>
        <p:spPr>
          <a:xfrm>
            <a:off x="8453031" y="3674933"/>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12</a:t>
            </a:r>
          </a:p>
        </p:txBody>
      </p:sp>
      <p:cxnSp>
        <p:nvCxnSpPr>
          <p:cNvPr id="34" name="Straight Connector 33">
            <a:extLst>
              <a:ext uri="{FF2B5EF4-FFF2-40B4-BE49-F238E27FC236}">
                <a16:creationId xmlns:a16="http://schemas.microsoft.com/office/drawing/2014/main" id="{8F1F0C85-3D4B-C342-9F99-1C86D801BA86}"/>
              </a:ext>
            </a:extLst>
          </p:cNvPr>
          <p:cNvCxnSpPr>
            <a:cxnSpLocks/>
          </p:cNvCxnSpPr>
          <p:nvPr/>
        </p:nvCxnSpPr>
        <p:spPr>
          <a:xfrm rot="16200000" flipH="1">
            <a:off x="8229583"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F7A18BFA-FCB0-E046-B534-28378406AD8F}"/>
              </a:ext>
            </a:extLst>
          </p:cNvPr>
          <p:cNvSpPr txBox="1"/>
          <p:nvPr/>
        </p:nvSpPr>
        <p:spPr>
          <a:xfrm>
            <a:off x="8192681" y="3674933"/>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10</a:t>
            </a:r>
          </a:p>
        </p:txBody>
      </p:sp>
      <p:cxnSp>
        <p:nvCxnSpPr>
          <p:cNvPr id="38" name="Straight Connector 37">
            <a:extLst>
              <a:ext uri="{FF2B5EF4-FFF2-40B4-BE49-F238E27FC236}">
                <a16:creationId xmlns:a16="http://schemas.microsoft.com/office/drawing/2014/main" id="{A93ED4D5-70F8-7C4E-B5E6-F79EDA4739A8}"/>
              </a:ext>
            </a:extLst>
          </p:cNvPr>
          <p:cNvCxnSpPr>
            <a:cxnSpLocks/>
          </p:cNvCxnSpPr>
          <p:nvPr/>
        </p:nvCxnSpPr>
        <p:spPr>
          <a:xfrm rot="16200000" flipH="1">
            <a:off x="7969233"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B1C63006-3BA4-0048-B1FD-A2A4D43337FE}"/>
              </a:ext>
            </a:extLst>
          </p:cNvPr>
          <p:cNvSpPr txBox="1"/>
          <p:nvPr/>
        </p:nvSpPr>
        <p:spPr>
          <a:xfrm>
            <a:off x="7961185" y="3674933"/>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a:t>
            </a:r>
          </a:p>
        </p:txBody>
      </p:sp>
      <p:cxnSp>
        <p:nvCxnSpPr>
          <p:cNvPr id="42" name="Straight Connector 41">
            <a:extLst>
              <a:ext uri="{FF2B5EF4-FFF2-40B4-BE49-F238E27FC236}">
                <a16:creationId xmlns:a16="http://schemas.microsoft.com/office/drawing/2014/main" id="{C4BF16B6-C937-174A-83D0-99D2DFA7649E}"/>
              </a:ext>
            </a:extLst>
          </p:cNvPr>
          <p:cNvCxnSpPr>
            <a:cxnSpLocks/>
          </p:cNvCxnSpPr>
          <p:nvPr/>
        </p:nvCxnSpPr>
        <p:spPr>
          <a:xfrm rot="16200000" flipH="1">
            <a:off x="7708883"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4535517D-DE2E-B94A-87AA-80E0C3C19D7E}"/>
              </a:ext>
            </a:extLst>
          </p:cNvPr>
          <p:cNvSpPr txBox="1"/>
          <p:nvPr/>
        </p:nvSpPr>
        <p:spPr>
          <a:xfrm>
            <a:off x="7700835" y="3674933"/>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6</a:t>
            </a:r>
          </a:p>
        </p:txBody>
      </p:sp>
      <p:cxnSp>
        <p:nvCxnSpPr>
          <p:cNvPr id="46" name="Straight Connector 45">
            <a:extLst>
              <a:ext uri="{FF2B5EF4-FFF2-40B4-BE49-F238E27FC236}">
                <a16:creationId xmlns:a16="http://schemas.microsoft.com/office/drawing/2014/main" id="{284134E5-C3DB-204A-8614-CC5334B81970}"/>
              </a:ext>
            </a:extLst>
          </p:cNvPr>
          <p:cNvCxnSpPr>
            <a:cxnSpLocks/>
          </p:cNvCxnSpPr>
          <p:nvPr/>
        </p:nvCxnSpPr>
        <p:spPr>
          <a:xfrm rot="16200000" flipH="1">
            <a:off x="7448533"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93D0B06E-5E35-F448-9C68-4F8D7894C79C}"/>
              </a:ext>
            </a:extLst>
          </p:cNvPr>
          <p:cNvSpPr txBox="1"/>
          <p:nvPr/>
        </p:nvSpPr>
        <p:spPr>
          <a:xfrm>
            <a:off x="7440485" y="3674933"/>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a:t>
            </a:r>
          </a:p>
        </p:txBody>
      </p:sp>
      <p:cxnSp>
        <p:nvCxnSpPr>
          <p:cNvPr id="48" name="Straight Connector 47">
            <a:extLst>
              <a:ext uri="{FF2B5EF4-FFF2-40B4-BE49-F238E27FC236}">
                <a16:creationId xmlns:a16="http://schemas.microsoft.com/office/drawing/2014/main" id="{5C176AF1-E7A0-EA4A-9D3B-65CAF7E7A896}"/>
              </a:ext>
            </a:extLst>
          </p:cNvPr>
          <p:cNvCxnSpPr>
            <a:cxnSpLocks/>
          </p:cNvCxnSpPr>
          <p:nvPr/>
        </p:nvCxnSpPr>
        <p:spPr>
          <a:xfrm rot="16200000" flipH="1">
            <a:off x="11350608"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4529A835-CB7E-BE44-A20E-CC07DFC7623A}"/>
              </a:ext>
            </a:extLst>
          </p:cNvPr>
          <p:cNvSpPr txBox="1"/>
          <p:nvPr/>
        </p:nvSpPr>
        <p:spPr>
          <a:xfrm>
            <a:off x="11313706" y="3674933"/>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34</a:t>
            </a:r>
          </a:p>
        </p:txBody>
      </p:sp>
      <p:sp>
        <p:nvSpPr>
          <p:cNvPr id="53" name="TextBox 52">
            <a:extLst>
              <a:ext uri="{FF2B5EF4-FFF2-40B4-BE49-F238E27FC236}">
                <a16:creationId xmlns:a16="http://schemas.microsoft.com/office/drawing/2014/main" id="{2236ABD6-7559-BD4B-BFAC-94EF0EF9279F}"/>
              </a:ext>
            </a:extLst>
          </p:cNvPr>
          <p:cNvSpPr txBox="1"/>
          <p:nvPr/>
        </p:nvSpPr>
        <p:spPr>
          <a:xfrm>
            <a:off x="7183310" y="3674933"/>
            <a:ext cx="57708"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p:txBody>
      </p:sp>
      <p:cxnSp>
        <p:nvCxnSpPr>
          <p:cNvPr id="54" name="Straight Connector 53">
            <a:extLst>
              <a:ext uri="{FF2B5EF4-FFF2-40B4-BE49-F238E27FC236}">
                <a16:creationId xmlns:a16="http://schemas.microsoft.com/office/drawing/2014/main" id="{1D5E9B12-CBA7-C242-BF61-823EB4C41E4A}"/>
              </a:ext>
            </a:extLst>
          </p:cNvPr>
          <p:cNvCxnSpPr>
            <a:cxnSpLocks/>
          </p:cNvCxnSpPr>
          <p:nvPr/>
        </p:nvCxnSpPr>
        <p:spPr>
          <a:xfrm rot="16200000" flipH="1">
            <a:off x="7191358"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059AC731-54E7-B349-9ABD-394662BFC6D0}"/>
              </a:ext>
            </a:extLst>
          </p:cNvPr>
          <p:cNvCxnSpPr>
            <a:cxnSpLocks/>
          </p:cNvCxnSpPr>
          <p:nvPr/>
        </p:nvCxnSpPr>
        <p:spPr>
          <a:xfrm flipH="1">
            <a:off x="6813534" y="3573878"/>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A53FA251-78F3-D943-9883-BC9F4F9F0315}"/>
              </a:ext>
            </a:extLst>
          </p:cNvPr>
          <p:cNvSpPr txBox="1"/>
          <p:nvPr/>
        </p:nvSpPr>
        <p:spPr>
          <a:xfrm>
            <a:off x="6662052" y="2249358"/>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80</a:t>
            </a:r>
          </a:p>
        </p:txBody>
      </p:sp>
      <p:cxnSp>
        <p:nvCxnSpPr>
          <p:cNvPr id="60" name="Straight Connector 59">
            <a:extLst>
              <a:ext uri="{FF2B5EF4-FFF2-40B4-BE49-F238E27FC236}">
                <a16:creationId xmlns:a16="http://schemas.microsoft.com/office/drawing/2014/main" id="{90DD18A6-8774-B640-8A91-DF5986539530}"/>
              </a:ext>
            </a:extLst>
          </p:cNvPr>
          <p:cNvCxnSpPr>
            <a:cxnSpLocks/>
          </p:cNvCxnSpPr>
          <p:nvPr/>
        </p:nvCxnSpPr>
        <p:spPr>
          <a:xfrm flipH="1">
            <a:off x="6813534" y="2310228"/>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51DC3DCD-1C5F-3440-AB38-F06615EA54B5}"/>
              </a:ext>
            </a:extLst>
          </p:cNvPr>
          <p:cNvSpPr txBox="1"/>
          <p:nvPr/>
        </p:nvSpPr>
        <p:spPr>
          <a:xfrm>
            <a:off x="6662052" y="2566858"/>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60</a:t>
            </a:r>
          </a:p>
        </p:txBody>
      </p:sp>
      <p:cxnSp>
        <p:nvCxnSpPr>
          <p:cNvPr id="64" name="Straight Connector 63">
            <a:extLst>
              <a:ext uri="{FF2B5EF4-FFF2-40B4-BE49-F238E27FC236}">
                <a16:creationId xmlns:a16="http://schemas.microsoft.com/office/drawing/2014/main" id="{D285B191-6787-7943-A0A5-AA7E0B7AC9D1}"/>
              </a:ext>
            </a:extLst>
          </p:cNvPr>
          <p:cNvCxnSpPr>
            <a:cxnSpLocks/>
          </p:cNvCxnSpPr>
          <p:nvPr/>
        </p:nvCxnSpPr>
        <p:spPr>
          <a:xfrm flipH="1">
            <a:off x="6813534" y="2627728"/>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43FA1ED4-8FF3-0543-B428-EFEB55494B48}"/>
              </a:ext>
            </a:extLst>
          </p:cNvPr>
          <p:cNvSpPr txBox="1"/>
          <p:nvPr/>
        </p:nvSpPr>
        <p:spPr>
          <a:xfrm>
            <a:off x="6662052" y="2881183"/>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40</a:t>
            </a:r>
          </a:p>
        </p:txBody>
      </p:sp>
      <p:cxnSp>
        <p:nvCxnSpPr>
          <p:cNvPr id="68" name="Straight Connector 67">
            <a:extLst>
              <a:ext uri="{FF2B5EF4-FFF2-40B4-BE49-F238E27FC236}">
                <a16:creationId xmlns:a16="http://schemas.microsoft.com/office/drawing/2014/main" id="{994B0A3D-0085-8146-B0E1-805F9B26BF46}"/>
              </a:ext>
            </a:extLst>
          </p:cNvPr>
          <p:cNvCxnSpPr>
            <a:cxnSpLocks/>
          </p:cNvCxnSpPr>
          <p:nvPr/>
        </p:nvCxnSpPr>
        <p:spPr>
          <a:xfrm flipH="1">
            <a:off x="6813534" y="2942053"/>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2DB0F7F2-2678-E84F-87B2-51550B69ED83}"/>
              </a:ext>
            </a:extLst>
          </p:cNvPr>
          <p:cNvSpPr txBox="1"/>
          <p:nvPr/>
        </p:nvSpPr>
        <p:spPr>
          <a:xfrm>
            <a:off x="6662052" y="3192333"/>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20</a:t>
            </a:r>
          </a:p>
        </p:txBody>
      </p:sp>
      <p:cxnSp>
        <p:nvCxnSpPr>
          <p:cNvPr id="70" name="Straight Connector 69">
            <a:extLst>
              <a:ext uri="{FF2B5EF4-FFF2-40B4-BE49-F238E27FC236}">
                <a16:creationId xmlns:a16="http://schemas.microsoft.com/office/drawing/2014/main" id="{BDDD9B6E-CB6D-9945-897C-FAF0DCE5A805}"/>
              </a:ext>
            </a:extLst>
          </p:cNvPr>
          <p:cNvCxnSpPr>
            <a:cxnSpLocks/>
          </p:cNvCxnSpPr>
          <p:nvPr/>
        </p:nvCxnSpPr>
        <p:spPr>
          <a:xfrm flipH="1">
            <a:off x="6813534" y="3253203"/>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F8B87F16-CAC5-394C-8283-F8ACB36106FF}"/>
              </a:ext>
            </a:extLst>
          </p:cNvPr>
          <p:cNvSpPr txBox="1"/>
          <p:nvPr/>
        </p:nvSpPr>
        <p:spPr>
          <a:xfrm>
            <a:off x="6604344" y="1938208"/>
            <a:ext cx="173124"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100</a:t>
            </a:r>
          </a:p>
        </p:txBody>
      </p:sp>
      <p:cxnSp>
        <p:nvCxnSpPr>
          <p:cNvPr id="77" name="Straight Connector 76">
            <a:extLst>
              <a:ext uri="{FF2B5EF4-FFF2-40B4-BE49-F238E27FC236}">
                <a16:creationId xmlns:a16="http://schemas.microsoft.com/office/drawing/2014/main" id="{30453EE4-E6CA-6349-98B6-C46C192A8EC6}"/>
              </a:ext>
            </a:extLst>
          </p:cNvPr>
          <p:cNvCxnSpPr>
            <a:cxnSpLocks/>
          </p:cNvCxnSpPr>
          <p:nvPr/>
        </p:nvCxnSpPr>
        <p:spPr>
          <a:xfrm flipH="1">
            <a:off x="6813534" y="1999078"/>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156FDB6B-CC41-0848-B400-B66D13896BAD}"/>
              </a:ext>
            </a:extLst>
          </p:cNvPr>
          <p:cNvSpPr txBox="1"/>
          <p:nvPr/>
        </p:nvSpPr>
        <p:spPr>
          <a:xfrm rot="16200000">
            <a:off x="5788068" y="2713980"/>
            <a:ext cx="1376980"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Event-free survival (%)</a:t>
            </a:r>
          </a:p>
        </p:txBody>
      </p:sp>
      <p:sp>
        <p:nvSpPr>
          <p:cNvPr id="80" name="TextBox 79">
            <a:extLst>
              <a:ext uri="{FF2B5EF4-FFF2-40B4-BE49-F238E27FC236}">
                <a16:creationId xmlns:a16="http://schemas.microsoft.com/office/drawing/2014/main" id="{D3AED691-5B7E-C443-992C-720728DAE4F4}"/>
              </a:ext>
            </a:extLst>
          </p:cNvPr>
          <p:cNvSpPr txBox="1"/>
          <p:nvPr/>
        </p:nvSpPr>
        <p:spPr>
          <a:xfrm>
            <a:off x="8582589" y="3470543"/>
            <a:ext cx="1181414" cy="110800"/>
          </a:xfrm>
          <a:prstGeom prst="rect">
            <a:avLst/>
          </a:prstGeom>
          <a:noFill/>
        </p:spPr>
        <p:txBody>
          <a:bodyPr wrap="none" lIns="0" tIns="0" rIns="0" bIns="0" rtlCol="0">
            <a:spAutoFit/>
          </a:bodyPr>
          <a:lstStyle/>
          <a:p>
            <a:pPr>
              <a:lnSpc>
                <a:spcPct val="90000"/>
              </a:lnSpc>
            </a:pPr>
            <a:r>
              <a:rPr lang="en-GB" sz="800" dirty="0">
                <a:solidFill>
                  <a:schemeClr val="accent1"/>
                </a:solidFill>
                <a:latin typeface="Arial" panose="020B0604020202020204" pitchFamily="34" charset="0"/>
                <a:ea typeface="Aileron" charset="0"/>
                <a:cs typeface="Arial" panose="020B0604020202020204" pitchFamily="34" charset="0"/>
              </a:rPr>
              <a:t>Median follow-up 24.9 </a:t>
            </a:r>
            <a:r>
              <a:rPr lang="en-GB" sz="800" dirty="0" err="1">
                <a:solidFill>
                  <a:schemeClr val="accent1"/>
                </a:solidFill>
                <a:latin typeface="Arial" panose="020B0604020202020204" pitchFamily="34" charset="0"/>
                <a:ea typeface="Aileron" charset="0"/>
                <a:cs typeface="Arial" panose="020B0604020202020204" pitchFamily="34" charset="0"/>
              </a:rPr>
              <a:t>mo</a:t>
            </a:r>
            <a:endParaRPr lang="en-GB" sz="800" dirty="0">
              <a:solidFill>
                <a:schemeClr val="accent1"/>
              </a:solidFill>
              <a:latin typeface="Arial" panose="020B0604020202020204" pitchFamily="34" charset="0"/>
              <a:ea typeface="Aileron" charset="0"/>
              <a:cs typeface="Arial" panose="020B0604020202020204" pitchFamily="34" charset="0"/>
            </a:endParaRPr>
          </a:p>
        </p:txBody>
      </p:sp>
      <p:cxnSp>
        <p:nvCxnSpPr>
          <p:cNvPr id="81" name="Straight Connector 80">
            <a:extLst>
              <a:ext uri="{FF2B5EF4-FFF2-40B4-BE49-F238E27FC236}">
                <a16:creationId xmlns:a16="http://schemas.microsoft.com/office/drawing/2014/main" id="{2FE88327-DB8D-1740-958A-A8044024CB42}"/>
              </a:ext>
            </a:extLst>
          </p:cNvPr>
          <p:cNvCxnSpPr>
            <a:cxnSpLocks/>
          </p:cNvCxnSpPr>
          <p:nvPr/>
        </p:nvCxnSpPr>
        <p:spPr>
          <a:xfrm flipH="1">
            <a:off x="6862635" y="2796003"/>
            <a:ext cx="1205040" cy="0"/>
          </a:xfrm>
          <a:prstGeom prst="line">
            <a:avLst/>
          </a:prstGeom>
          <a:ln w="9525">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327C1FCA-5EDD-574F-9871-6A24AC0045A6}"/>
              </a:ext>
            </a:extLst>
          </p:cNvPr>
          <p:cNvCxnSpPr>
            <a:cxnSpLocks/>
          </p:cNvCxnSpPr>
          <p:nvPr/>
        </p:nvCxnSpPr>
        <p:spPr>
          <a:xfrm>
            <a:off x="8071430" y="2800350"/>
            <a:ext cx="0" cy="830133"/>
          </a:xfrm>
          <a:prstGeom prst="line">
            <a:avLst/>
          </a:prstGeom>
          <a:ln w="9525">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F85E902A-E0F9-4B48-9BCA-DE981D928611}"/>
              </a:ext>
            </a:extLst>
          </p:cNvPr>
          <p:cNvSpPr txBox="1"/>
          <p:nvPr/>
        </p:nvSpPr>
        <p:spPr>
          <a:xfrm>
            <a:off x="8953342" y="3809309"/>
            <a:ext cx="456856" cy="138499"/>
          </a:xfrm>
          <a:prstGeom prst="rect">
            <a:avLst/>
          </a:prstGeom>
          <a:noFill/>
        </p:spPr>
        <p:txBody>
          <a:bodyPr wrap="none" lIns="0" tIns="0" rIns="0" bIns="0" rtlCol="0">
            <a:spAutoFit/>
          </a:bodyPr>
          <a:lstStyle/>
          <a:p>
            <a:pPr algn="ctr">
              <a:lnSpc>
                <a:spcPct val="90000"/>
              </a:lnSpc>
            </a:pPr>
            <a:r>
              <a:rPr lang="en-GB" sz="1000" b="1" dirty="0">
                <a:latin typeface="Arial" panose="020B0604020202020204" pitchFamily="34" charset="0"/>
                <a:ea typeface="Aileron" charset="0"/>
                <a:cs typeface="Arial" panose="020B0604020202020204" pitchFamily="34" charset="0"/>
              </a:rPr>
              <a:t>Months</a:t>
            </a:r>
          </a:p>
        </p:txBody>
      </p:sp>
      <p:sp>
        <p:nvSpPr>
          <p:cNvPr id="85" name="TextBox 84">
            <a:extLst>
              <a:ext uri="{FF2B5EF4-FFF2-40B4-BE49-F238E27FC236}">
                <a16:creationId xmlns:a16="http://schemas.microsoft.com/office/drawing/2014/main" id="{E44AB743-02DF-4B41-94AD-170A4E5A0429}"/>
              </a:ext>
            </a:extLst>
          </p:cNvPr>
          <p:cNvSpPr txBox="1"/>
          <p:nvPr/>
        </p:nvSpPr>
        <p:spPr>
          <a:xfrm>
            <a:off x="7543344" y="1689738"/>
            <a:ext cx="2955937" cy="166199"/>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HR 0.398 (95% CI, 0.308-0.514); p&lt;0.0001</a:t>
            </a:r>
          </a:p>
        </p:txBody>
      </p:sp>
      <p:graphicFrame>
        <p:nvGraphicFramePr>
          <p:cNvPr id="87" name="Table 86">
            <a:extLst>
              <a:ext uri="{FF2B5EF4-FFF2-40B4-BE49-F238E27FC236}">
                <a16:creationId xmlns:a16="http://schemas.microsoft.com/office/drawing/2014/main" id="{46B00C01-11B2-8B4B-B0F7-C2B44077B86B}"/>
              </a:ext>
            </a:extLst>
          </p:cNvPr>
          <p:cNvGraphicFramePr>
            <a:graphicFrameLocks noGrp="1"/>
          </p:cNvGraphicFramePr>
          <p:nvPr>
            <p:extLst>
              <p:ext uri="{D42A27DB-BD31-4B8C-83A1-F6EECF244321}">
                <p14:modId xmlns:p14="http://schemas.microsoft.com/office/powerpoint/2010/main" val="665323781"/>
              </p:ext>
            </p:extLst>
          </p:nvPr>
        </p:nvGraphicFramePr>
        <p:xfrm>
          <a:off x="6835775" y="3991144"/>
          <a:ext cx="4664052" cy="213360"/>
        </p:xfrm>
        <a:graphic>
          <a:graphicData uri="http://schemas.openxmlformats.org/drawingml/2006/table">
            <a:tbl>
              <a:tblPr firstRow="1" bandRow="1">
                <a:tableStyleId>{5C22544A-7EE6-4342-B048-85BDC9FD1C3A}</a:tableStyleId>
              </a:tblPr>
              <a:tblGrid>
                <a:gridCol w="259114">
                  <a:extLst>
                    <a:ext uri="{9D8B030D-6E8A-4147-A177-3AD203B41FA5}">
                      <a16:colId xmlns:a16="http://schemas.microsoft.com/office/drawing/2014/main" val="1959185816"/>
                    </a:ext>
                  </a:extLst>
                </a:gridCol>
                <a:gridCol w="259114">
                  <a:extLst>
                    <a:ext uri="{9D8B030D-6E8A-4147-A177-3AD203B41FA5}">
                      <a16:colId xmlns:a16="http://schemas.microsoft.com/office/drawing/2014/main" val="73247999"/>
                    </a:ext>
                  </a:extLst>
                </a:gridCol>
                <a:gridCol w="259114">
                  <a:extLst>
                    <a:ext uri="{9D8B030D-6E8A-4147-A177-3AD203B41FA5}">
                      <a16:colId xmlns:a16="http://schemas.microsoft.com/office/drawing/2014/main" val="614177658"/>
                    </a:ext>
                  </a:extLst>
                </a:gridCol>
                <a:gridCol w="259114">
                  <a:extLst>
                    <a:ext uri="{9D8B030D-6E8A-4147-A177-3AD203B41FA5}">
                      <a16:colId xmlns:a16="http://schemas.microsoft.com/office/drawing/2014/main" val="2215259557"/>
                    </a:ext>
                  </a:extLst>
                </a:gridCol>
                <a:gridCol w="259114">
                  <a:extLst>
                    <a:ext uri="{9D8B030D-6E8A-4147-A177-3AD203B41FA5}">
                      <a16:colId xmlns:a16="http://schemas.microsoft.com/office/drawing/2014/main" val="919643660"/>
                    </a:ext>
                  </a:extLst>
                </a:gridCol>
                <a:gridCol w="259114">
                  <a:extLst>
                    <a:ext uri="{9D8B030D-6E8A-4147-A177-3AD203B41FA5}">
                      <a16:colId xmlns:a16="http://schemas.microsoft.com/office/drawing/2014/main" val="6411108"/>
                    </a:ext>
                  </a:extLst>
                </a:gridCol>
                <a:gridCol w="259114">
                  <a:extLst>
                    <a:ext uri="{9D8B030D-6E8A-4147-A177-3AD203B41FA5}">
                      <a16:colId xmlns:a16="http://schemas.microsoft.com/office/drawing/2014/main" val="1833370335"/>
                    </a:ext>
                  </a:extLst>
                </a:gridCol>
                <a:gridCol w="259114">
                  <a:extLst>
                    <a:ext uri="{9D8B030D-6E8A-4147-A177-3AD203B41FA5}">
                      <a16:colId xmlns:a16="http://schemas.microsoft.com/office/drawing/2014/main" val="3442847798"/>
                    </a:ext>
                  </a:extLst>
                </a:gridCol>
                <a:gridCol w="259114">
                  <a:extLst>
                    <a:ext uri="{9D8B030D-6E8A-4147-A177-3AD203B41FA5}">
                      <a16:colId xmlns:a16="http://schemas.microsoft.com/office/drawing/2014/main" val="3457561316"/>
                    </a:ext>
                  </a:extLst>
                </a:gridCol>
                <a:gridCol w="259114">
                  <a:extLst>
                    <a:ext uri="{9D8B030D-6E8A-4147-A177-3AD203B41FA5}">
                      <a16:colId xmlns:a16="http://schemas.microsoft.com/office/drawing/2014/main" val="1380121703"/>
                    </a:ext>
                  </a:extLst>
                </a:gridCol>
                <a:gridCol w="259114">
                  <a:extLst>
                    <a:ext uri="{9D8B030D-6E8A-4147-A177-3AD203B41FA5}">
                      <a16:colId xmlns:a16="http://schemas.microsoft.com/office/drawing/2014/main" val="3520346552"/>
                    </a:ext>
                  </a:extLst>
                </a:gridCol>
                <a:gridCol w="259114">
                  <a:extLst>
                    <a:ext uri="{9D8B030D-6E8A-4147-A177-3AD203B41FA5}">
                      <a16:colId xmlns:a16="http://schemas.microsoft.com/office/drawing/2014/main" val="148569672"/>
                    </a:ext>
                  </a:extLst>
                </a:gridCol>
                <a:gridCol w="259114">
                  <a:extLst>
                    <a:ext uri="{9D8B030D-6E8A-4147-A177-3AD203B41FA5}">
                      <a16:colId xmlns:a16="http://schemas.microsoft.com/office/drawing/2014/main" val="924980490"/>
                    </a:ext>
                  </a:extLst>
                </a:gridCol>
                <a:gridCol w="259114">
                  <a:extLst>
                    <a:ext uri="{9D8B030D-6E8A-4147-A177-3AD203B41FA5}">
                      <a16:colId xmlns:a16="http://schemas.microsoft.com/office/drawing/2014/main" val="2585757145"/>
                    </a:ext>
                  </a:extLst>
                </a:gridCol>
                <a:gridCol w="259114">
                  <a:extLst>
                    <a:ext uri="{9D8B030D-6E8A-4147-A177-3AD203B41FA5}">
                      <a16:colId xmlns:a16="http://schemas.microsoft.com/office/drawing/2014/main" val="1836669955"/>
                    </a:ext>
                  </a:extLst>
                </a:gridCol>
                <a:gridCol w="259114">
                  <a:extLst>
                    <a:ext uri="{9D8B030D-6E8A-4147-A177-3AD203B41FA5}">
                      <a16:colId xmlns:a16="http://schemas.microsoft.com/office/drawing/2014/main" val="867495383"/>
                    </a:ext>
                  </a:extLst>
                </a:gridCol>
                <a:gridCol w="259114">
                  <a:extLst>
                    <a:ext uri="{9D8B030D-6E8A-4147-A177-3AD203B41FA5}">
                      <a16:colId xmlns:a16="http://schemas.microsoft.com/office/drawing/2014/main" val="4273050915"/>
                    </a:ext>
                  </a:extLst>
                </a:gridCol>
                <a:gridCol w="259114">
                  <a:extLst>
                    <a:ext uri="{9D8B030D-6E8A-4147-A177-3AD203B41FA5}">
                      <a16:colId xmlns:a16="http://schemas.microsoft.com/office/drawing/2014/main" val="3922530272"/>
                    </a:ext>
                  </a:extLst>
                </a:gridCol>
              </a:tblGrid>
              <a:tr h="0">
                <a:tc>
                  <a:txBody>
                    <a:bodyPr/>
                    <a:lstStyle/>
                    <a:p>
                      <a:pPr algn="ctr"/>
                      <a:r>
                        <a:rPr lang="en-GB" sz="700" b="0" dirty="0">
                          <a:solidFill>
                            <a:schemeClr val="accent1"/>
                          </a:solidFill>
                          <a:latin typeface="Arial" panose="020B0604020202020204" pitchFamily="34" charset="0"/>
                          <a:cs typeface="Arial" panose="020B0604020202020204" pitchFamily="34" charset="0"/>
                        </a:rPr>
                        <a:t>180</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163</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106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92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91</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87</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85</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82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74</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67</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52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40</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26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12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12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accent1"/>
                          </a:solidFill>
                          <a:latin typeface="Arial" panose="020B0604020202020204" pitchFamily="34" charset="0"/>
                          <a:cs typeface="Arial" panose="020B0604020202020204" pitchFamily="34" charset="0"/>
                        </a:rPr>
                        <a:t>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b="0" dirty="0">
                        <a:solidFill>
                          <a:schemeClr val="accent1"/>
                        </a:solidFill>
                        <a:latin typeface="Arial" panose="020B0604020202020204" pitchFamily="34" charset="0"/>
                        <a:cs typeface="Arial" panose="020B0604020202020204" pitchFamily="34" charset="0"/>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b="0" dirty="0">
                        <a:solidFill>
                          <a:schemeClr val="accent1"/>
                        </a:solidFill>
                        <a:latin typeface="Arial" panose="020B0604020202020204" pitchFamily="34" charset="0"/>
                        <a:cs typeface="Arial" panose="020B0604020202020204" pitchFamily="34" charset="0"/>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586877"/>
                  </a:ext>
                </a:extLst>
              </a:tr>
              <a:tr h="0">
                <a:tc>
                  <a:txBody>
                    <a:bodyPr/>
                    <a:lstStyle/>
                    <a:p>
                      <a:pPr algn="ctr"/>
                      <a:r>
                        <a:rPr lang="en-GB" sz="700" b="0" dirty="0">
                          <a:solidFill>
                            <a:schemeClr val="tx2"/>
                          </a:solidFill>
                          <a:latin typeface="Arial" panose="020B0604020202020204" pitchFamily="34" charset="0"/>
                          <a:cs typeface="Arial" panose="020B0604020202020204" pitchFamily="34" charset="0"/>
                        </a:rPr>
                        <a:t>179</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86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54</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45</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38</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32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29</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27</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25</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24</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20</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12</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9</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7</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6</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3</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1</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0" dirty="0">
                          <a:solidFill>
                            <a:schemeClr val="tx2"/>
                          </a:solidFill>
                          <a:latin typeface="Arial" panose="020B0604020202020204" pitchFamily="34" charset="0"/>
                          <a:cs typeface="Arial" panose="020B0604020202020204" pitchFamily="34" charset="0"/>
                        </a:rPr>
                        <a:t>0</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862901"/>
                  </a:ext>
                </a:extLst>
              </a:tr>
            </a:tbl>
          </a:graphicData>
        </a:graphic>
      </p:graphicFrame>
      <p:graphicFrame>
        <p:nvGraphicFramePr>
          <p:cNvPr id="88" name="Table 87">
            <a:extLst>
              <a:ext uri="{FF2B5EF4-FFF2-40B4-BE49-F238E27FC236}">
                <a16:creationId xmlns:a16="http://schemas.microsoft.com/office/drawing/2014/main" id="{1F6C6D83-FAF7-FE43-8A10-3F04E07A84B5}"/>
              </a:ext>
            </a:extLst>
          </p:cNvPr>
          <p:cNvGraphicFramePr>
            <a:graphicFrameLocks noGrp="1"/>
          </p:cNvGraphicFramePr>
          <p:nvPr>
            <p:extLst>
              <p:ext uri="{D42A27DB-BD31-4B8C-83A1-F6EECF244321}">
                <p14:modId xmlns:p14="http://schemas.microsoft.com/office/powerpoint/2010/main" val="142582659"/>
              </p:ext>
            </p:extLst>
          </p:nvPr>
        </p:nvGraphicFramePr>
        <p:xfrm>
          <a:off x="6065872" y="3884464"/>
          <a:ext cx="726598" cy="320040"/>
        </p:xfrm>
        <a:graphic>
          <a:graphicData uri="http://schemas.openxmlformats.org/drawingml/2006/table">
            <a:tbl>
              <a:tblPr firstRow="1" bandRow="1">
                <a:tableStyleId>{5C22544A-7EE6-4342-B048-85BDC9FD1C3A}</a:tableStyleId>
              </a:tblPr>
              <a:tblGrid>
                <a:gridCol w="726598">
                  <a:extLst>
                    <a:ext uri="{9D8B030D-6E8A-4147-A177-3AD203B41FA5}">
                      <a16:colId xmlns:a16="http://schemas.microsoft.com/office/drawing/2014/main" val="1959185816"/>
                    </a:ext>
                  </a:extLst>
                </a:gridCol>
              </a:tblGrid>
              <a:tr h="0">
                <a:tc>
                  <a:txBody>
                    <a:bodyPr/>
                    <a:lstStyle/>
                    <a:p>
                      <a:pPr algn="r"/>
                      <a:r>
                        <a:rPr lang="en-GB" sz="700" b="1" dirty="0">
                          <a:solidFill>
                            <a:schemeClr val="tx1"/>
                          </a:solidFill>
                          <a:latin typeface="Arial" panose="020B0604020202020204" pitchFamily="34" charset="0"/>
                          <a:cs typeface="Arial" panose="020B0604020202020204" pitchFamily="34" charset="0"/>
                        </a:rPr>
                        <a:t>No. at risk</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586877"/>
                  </a:ext>
                </a:extLst>
              </a:tr>
              <a:tr h="0">
                <a:tc>
                  <a:txBody>
                    <a:bodyPr/>
                    <a:lstStyle/>
                    <a:p>
                      <a:pPr algn="r"/>
                      <a:r>
                        <a:rPr lang="en-GB" sz="700" b="1" dirty="0" err="1">
                          <a:solidFill>
                            <a:schemeClr val="accent1"/>
                          </a:solidFill>
                          <a:latin typeface="Arial" panose="020B0604020202020204" pitchFamily="34" charset="0"/>
                          <a:cs typeface="Arial" panose="020B0604020202020204" pitchFamily="34" charset="0"/>
                        </a:rPr>
                        <a:t>Axi-cel</a:t>
                      </a:r>
                      <a:endParaRPr lang="en-GB" sz="700" b="1" dirty="0">
                        <a:solidFill>
                          <a:schemeClr val="accent1"/>
                        </a:solidFill>
                        <a:latin typeface="Arial" panose="020B0604020202020204" pitchFamily="34" charset="0"/>
                        <a:cs typeface="Arial" panose="020B0604020202020204" pitchFamily="34" charset="0"/>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1862901"/>
                  </a:ext>
                </a:extLst>
              </a:tr>
              <a:tr h="0">
                <a:tc>
                  <a:txBody>
                    <a:bodyPr/>
                    <a:lstStyle/>
                    <a:p>
                      <a:pPr algn="r"/>
                      <a:r>
                        <a:rPr lang="en-GB" sz="700" b="1" dirty="0">
                          <a:solidFill>
                            <a:schemeClr val="tx2"/>
                          </a:solidFill>
                          <a:latin typeface="Arial" panose="020B0604020202020204" pitchFamily="34" charset="0"/>
                          <a:cs typeface="Arial" panose="020B0604020202020204" pitchFamily="34" charset="0"/>
                        </a:rPr>
                        <a:t>SOC</a:t>
                      </a: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3782322"/>
                  </a:ext>
                </a:extLst>
              </a:tr>
            </a:tbl>
          </a:graphicData>
        </a:graphic>
      </p:graphicFrame>
      <p:cxnSp>
        <p:nvCxnSpPr>
          <p:cNvPr id="90" name="Straight Connector 89">
            <a:extLst>
              <a:ext uri="{FF2B5EF4-FFF2-40B4-BE49-F238E27FC236}">
                <a16:creationId xmlns:a16="http://schemas.microsoft.com/office/drawing/2014/main" id="{B4034DC2-E196-BA44-8670-B33955DADB2D}"/>
              </a:ext>
            </a:extLst>
          </p:cNvPr>
          <p:cNvCxnSpPr>
            <a:cxnSpLocks/>
          </p:cNvCxnSpPr>
          <p:nvPr/>
        </p:nvCxnSpPr>
        <p:spPr>
          <a:xfrm rot="16200000" flipH="1">
            <a:off x="9531333"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0B3AEE72-947C-FB4E-993E-8213196C803C}"/>
              </a:ext>
            </a:extLst>
          </p:cNvPr>
          <p:cNvSpPr txBox="1"/>
          <p:nvPr/>
        </p:nvSpPr>
        <p:spPr>
          <a:xfrm>
            <a:off x="9494431" y="3674933"/>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20</a:t>
            </a:r>
          </a:p>
        </p:txBody>
      </p:sp>
      <p:cxnSp>
        <p:nvCxnSpPr>
          <p:cNvPr id="92" name="Straight Connector 91">
            <a:extLst>
              <a:ext uri="{FF2B5EF4-FFF2-40B4-BE49-F238E27FC236}">
                <a16:creationId xmlns:a16="http://schemas.microsoft.com/office/drawing/2014/main" id="{194C00E7-8E37-0D4D-8CA6-81F8133D8E27}"/>
              </a:ext>
            </a:extLst>
          </p:cNvPr>
          <p:cNvCxnSpPr>
            <a:cxnSpLocks/>
          </p:cNvCxnSpPr>
          <p:nvPr/>
        </p:nvCxnSpPr>
        <p:spPr>
          <a:xfrm rot="16200000" flipH="1">
            <a:off x="9270983"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E621330F-9578-124C-9F0B-292E5DD9751B}"/>
              </a:ext>
            </a:extLst>
          </p:cNvPr>
          <p:cNvSpPr txBox="1"/>
          <p:nvPr/>
        </p:nvSpPr>
        <p:spPr>
          <a:xfrm>
            <a:off x="9234081" y="3674933"/>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18</a:t>
            </a:r>
          </a:p>
        </p:txBody>
      </p:sp>
      <p:cxnSp>
        <p:nvCxnSpPr>
          <p:cNvPr id="94" name="Straight Connector 93">
            <a:extLst>
              <a:ext uri="{FF2B5EF4-FFF2-40B4-BE49-F238E27FC236}">
                <a16:creationId xmlns:a16="http://schemas.microsoft.com/office/drawing/2014/main" id="{CC51DFEF-A019-F64D-BC84-811E972E0DE5}"/>
              </a:ext>
            </a:extLst>
          </p:cNvPr>
          <p:cNvCxnSpPr>
            <a:cxnSpLocks/>
          </p:cNvCxnSpPr>
          <p:nvPr/>
        </p:nvCxnSpPr>
        <p:spPr>
          <a:xfrm rot="16200000" flipH="1">
            <a:off x="8750283" y="3643727"/>
            <a:ext cx="4161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C1B0AA4E-D5AB-D042-BABB-6173BA785128}"/>
              </a:ext>
            </a:extLst>
          </p:cNvPr>
          <p:cNvSpPr txBox="1"/>
          <p:nvPr/>
        </p:nvSpPr>
        <p:spPr>
          <a:xfrm>
            <a:off x="8713381" y="3674933"/>
            <a:ext cx="115416" cy="110800"/>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14</a:t>
            </a:r>
          </a:p>
        </p:txBody>
      </p:sp>
      <p:sp>
        <p:nvSpPr>
          <p:cNvPr id="96" name="TextBox 95">
            <a:extLst>
              <a:ext uri="{FF2B5EF4-FFF2-40B4-BE49-F238E27FC236}">
                <a16:creationId xmlns:a16="http://schemas.microsoft.com/office/drawing/2014/main" id="{6A4033EC-151B-7B40-B77A-76AAFEFDA69A}"/>
              </a:ext>
            </a:extLst>
          </p:cNvPr>
          <p:cNvSpPr txBox="1"/>
          <p:nvPr/>
        </p:nvSpPr>
        <p:spPr>
          <a:xfrm>
            <a:off x="8208268" y="2871871"/>
            <a:ext cx="403957" cy="138499"/>
          </a:xfrm>
          <a:prstGeom prst="rect">
            <a:avLst/>
          </a:prstGeom>
          <a:noFill/>
        </p:spPr>
        <p:txBody>
          <a:bodyPr wrap="none" lIns="0" tIns="0" rIns="0" bIns="0" rtlCol="0">
            <a:spAutoFit/>
          </a:bodyPr>
          <a:lstStyle/>
          <a:p>
            <a:pPr algn="ctr">
              <a:lnSpc>
                <a:spcPct val="90000"/>
              </a:lnSpc>
            </a:pPr>
            <a:r>
              <a:rPr lang="en-GB" sz="1000" b="1" dirty="0">
                <a:solidFill>
                  <a:schemeClr val="accent1"/>
                </a:solidFill>
                <a:latin typeface="Arial" panose="020B0604020202020204" pitchFamily="34" charset="0"/>
                <a:ea typeface="Aileron" charset="0"/>
                <a:cs typeface="Arial" panose="020B0604020202020204" pitchFamily="34" charset="0"/>
              </a:rPr>
              <a:t>8.3 </a:t>
            </a:r>
            <a:r>
              <a:rPr lang="en-GB" sz="1000" b="1" dirty="0" err="1">
                <a:solidFill>
                  <a:schemeClr val="accent1"/>
                </a:solidFill>
                <a:latin typeface="Arial" panose="020B0604020202020204" pitchFamily="34" charset="0"/>
                <a:ea typeface="Aileron" charset="0"/>
                <a:cs typeface="Arial" panose="020B0604020202020204" pitchFamily="34" charset="0"/>
              </a:rPr>
              <a:t>mo</a:t>
            </a:r>
            <a:endParaRPr lang="en-GB" sz="1000" b="1" dirty="0">
              <a:solidFill>
                <a:schemeClr val="accent1"/>
              </a:solidFill>
              <a:latin typeface="Arial" panose="020B0604020202020204" pitchFamily="34" charset="0"/>
              <a:ea typeface="Aileron" charset="0"/>
              <a:cs typeface="Arial" panose="020B0604020202020204" pitchFamily="34" charset="0"/>
            </a:endParaRPr>
          </a:p>
        </p:txBody>
      </p:sp>
      <p:sp>
        <p:nvSpPr>
          <p:cNvPr id="6" name="Up Arrow 5">
            <a:extLst>
              <a:ext uri="{FF2B5EF4-FFF2-40B4-BE49-F238E27FC236}">
                <a16:creationId xmlns:a16="http://schemas.microsoft.com/office/drawing/2014/main" id="{8D421CE1-8F9F-CB43-9356-45A884DF383F}"/>
              </a:ext>
            </a:extLst>
          </p:cNvPr>
          <p:cNvSpPr/>
          <p:nvPr/>
        </p:nvSpPr>
        <p:spPr>
          <a:xfrm>
            <a:off x="8011160" y="2813565"/>
            <a:ext cx="123190" cy="151885"/>
          </a:xfrm>
          <a:prstGeom prst="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TextBox 97">
            <a:extLst>
              <a:ext uri="{FF2B5EF4-FFF2-40B4-BE49-F238E27FC236}">
                <a16:creationId xmlns:a16="http://schemas.microsoft.com/office/drawing/2014/main" id="{FD00A07C-9185-E84F-A0C2-4222872D9316}"/>
              </a:ext>
            </a:extLst>
          </p:cNvPr>
          <p:cNvSpPr txBox="1"/>
          <p:nvPr/>
        </p:nvSpPr>
        <p:spPr>
          <a:xfrm>
            <a:off x="7281168" y="3154446"/>
            <a:ext cx="403958" cy="138499"/>
          </a:xfrm>
          <a:prstGeom prst="rect">
            <a:avLst/>
          </a:prstGeom>
          <a:noFill/>
        </p:spPr>
        <p:txBody>
          <a:bodyPr wrap="none" lIns="0" tIns="0" rIns="0" bIns="0" rtlCol="0">
            <a:spAutoFit/>
          </a:bodyPr>
          <a:lstStyle/>
          <a:p>
            <a:pPr algn="ct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2.0 </a:t>
            </a:r>
            <a:r>
              <a:rPr lang="en-GB" sz="1000" b="1" dirty="0" err="1">
                <a:solidFill>
                  <a:schemeClr val="tx2"/>
                </a:solidFill>
                <a:latin typeface="Arial" panose="020B0604020202020204" pitchFamily="34" charset="0"/>
                <a:ea typeface="Aileron" charset="0"/>
                <a:cs typeface="Arial" panose="020B0604020202020204" pitchFamily="34" charset="0"/>
              </a:rPr>
              <a:t>mo</a:t>
            </a:r>
            <a:endParaRPr lang="en-GB" sz="1000" b="1" dirty="0">
              <a:solidFill>
                <a:schemeClr val="tx2"/>
              </a:solidFill>
              <a:latin typeface="Arial" panose="020B0604020202020204" pitchFamily="34" charset="0"/>
              <a:ea typeface="Aileron" charset="0"/>
              <a:cs typeface="Arial" panose="020B0604020202020204" pitchFamily="34" charset="0"/>
            </a:endParaRPr>
          </a:p>
        </p:txBody>
      </p:sp>
      <p:sp>
        <p:nvSpPr>
          <p:cNvPr id="100" name="Up Arrow 99">
            <a:extLst>
              <a:ext uri="{FF2B5EF4-FFF2-40B4-BE49-F238E27FC236}">
                <a16:creationId xmlns:a16="http://schemas.microsoft.com/office/drawing/2014/main" id="{31F60B2A-F875-FC4A-A271-9DC4282C475E}"/>
              </a:ext>
            </a:extLst>
          </p:cNvPr>
          <p:cNvSpPr/>
          <p:nvPr/>
        </p:nvSpPr>
        <p:spPr>
          <a:xfrm>
            <a:off x="7157085" y="2813565"/>
            <a:ext cx="123190" cy="151885"/>
          </a:xfrm>
          <a:prstGeom prst="up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1" name="Picture 100">
            <a:extLst>
              <a:ext uri="{FF2B5EF4-FFF2-40B4-BE49-F238E27FC236}">
                <a16:creationId xmlns:a16="http://schemas.microsoft.com/office/drawing/2014/main" id="{1CEDD737-6637-7549-BF41-3769F63CC278}"/>
              </a:ext>
            </a:extLst>
          </p:cNvPr>
          <p:cNvPicPr>
            <a:picLocks noChangeAspect="1"/>
          </p:cNvPicPr>
          <p:nvPr/>
        </p:nvPicPr>
        <p:blipFill>
          <a:blip r:embed="rId3"/>
          <a:stretch>
            <a:fillRect/>
          </a:stretch>
        </p:blipFill>
        <p:spPr>
          <a:xfrm>
            <a:off x="6933298" y="1990880"/>
            <a:ext cx="4381840" cy="1355914"/>
          </a:xfrm>
          <a:prstGeom prst="rect">
            <a:avLst/>
          </a:prstGeom>
        </p:spPr>
      </p:pic>
      <p:graphicFrame>
        <p:nvGraphicFramePr>
          <p:cNvPr id="86" name="Table 85">
            <a:extLst>
              <a:ext uri="{FF2B5EF4-FFF2-40B4-BE49-F238E27FC236}">
                <a16:creationId xmlns:a16="http://schemas.microsoft.com/office/drawing/2014/main" id="{DAC1A3D2-D269-6041-A400-0AF1825947DF}"/>
              </a:ext>
            </a:extLst>
          </p:cNvPr>
          <p:cNvGraphicFramePr>
            <a:graphicFrameLocks noGrp="1"/>
          </p:cNvGraphicFramePr>
          <p:nvPr>
            <p:extLst>
              <p:ext uri="{D42A27DB-BD31-4B8C-83A1-F6EECF244321}">
                <p14:modId xmlns:p14="http://schemas.microsoft.com/office/powerpoint/2010/main" val="4187223317"/>
              </p:ext>
            </p:extLst>
          </p:nvPr>
        </p:nvGraphicFramePr>
        <p:xfrm>
          <a:off x="8340657" y="1920547"/>
          <a:ext cx="2972138" cy="772653"/>
        </p:xfrm>
        <a:graphic>
          <a:graphicData uri="http://schemas.openxmlformats.org/drawingml/2006/table">
            <a:tbl>
              <a:tblPr firstRow="1" bandRow="1">
                <a:tableStyleId>{5C22544A-7EE6-4342-B048-85BDC9FD1C3A}</a:tableStyleId>
              </a:tblPr>
              <a:tblGrid>
                <a:gridCol w="999966">
                  <a:extLst>
                    <a:ext uri="{9D8B030D-6E8A-4147-A177-3AD203B41FA5}">
                      <a16:colId xmlns:a16="http://schemas.microsoft.com/office/drawing/2014/main" val="4203317168"/>
                    </a:ext>
                  </a:extLst>
                </a:gridCol>
                <a:gridCol w="986086">
                  <a:extLst>
                    <a:ext uri="{9D8B030D-6E8A-4147-A177-3AD203B41FA5}">
                      <a16:colId xmlns:a16="http://schemas.microsoft.com/office/drawing/2014/main" val="3002515178"/>
                    </a:ext>
                  </a:extLst>
                </a:gridCol>
                <a:gridCol w="986086">
                  <a:extLst>
                    <a:ext uri="{9D8B030D-6E8A-4147-A177-3AD203B41FA5}">
                      <a16:colId xmlns:a16="http://schemas.microsoft.com/office/drawing/2014/main" val="2343622378"/>
                    </a:ext>
                  </a:extLst>
                </a:gridCol>
              </a:tblGrid>
              <a:tr h="347137">
                <a:tc>
                  <a:txBody>
                    <a:bodyPr/>
                    <a:lstStyle/>
                    <a:p>
                      <a:pPr>
                        <a:lnSpc>
                          <a:spcPct val="90000"/>
                        </a:lnSpc>
                      </a:pPr>
                      <a:endParaRPr lang="en-GB" sz="900" dirty="0">
                        <a:latin typeface="Arial" panose="020B0604020202020204" pitchFamily="34" charset="0"/>
                        <a:cs typeface="Arial" panose="020B0604020202020204" pitchFamily="34" charset="0"/>
                      </a:endParaRPr>
                    </a:p>
                  </a:txBody>
                  <a:tcPr marL="55440" marR="55440" marT="36000" marB="36000">
                    <a:noFill/>
                  </a:tcPr>
                </a:tc>
                <a:tc>
                  <a:txBody>
                    <a:bodyPr/>
                    <a:lstStyle/>
                    <a:p>
                      <a:pPr algn="ctr">
                        <a:lnSpc>
                          <a:spcPct val="90000"/>
                        </a:lnSpc>
                      </a:pPr>
                      <a:r>
                        <a:rPr lang="en-GB" sz="900" dirty="0">
                          <a:latin typeface="Arial" panose="020B0604020202020204" pitchFamily="34" charset="0"/>
                          <a:cs typeface="Arial" panose="020B0604020202020204" pitchFamily="34" charset="0"/>
                        </a:rPr>
                        <a:t>Median EFS </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(95% CI), </a:t>
                      </a:r>
                      <a:r>
                        <a:rPr lang="en-GB" sz="900" dirty="0" err="1">
                          <a:latin typeface="Arial" panose="020B0604020202020204" pitchFamily="34" charset="0"/>
                          <a:cs typeface="Arial" panose="020B0604020202020204" pitchFamily="34" charset="0"/>
                        </a:rPr>
                        <a:t>mo</a:t>
                      </a:r>
                      <a:endParaRPr lang="en-GB" sz="900" dirty="0">
                        <a:latin typeface="Arial" panose="020B0604020202020204" pitchFamily="34" charset="0"/>
                        <a:cs typeface="Arial" panose="020B0604020202020204" pitchFamily="34" charset="0"/>
                      </a:endParaRPr>
                    </a:p>
                  </a:txBody>
                  <a:tcPr marL="0" marR="0" marT="36000" marB="36000"/>
                </a:tc>
                <a:tc>
                  <a:txBody>
                    <a:bodyPr/>
                    <a:lstStyle/>
                    <a:p>
                      <a:pPr algn="ctr">
                        <a:lnSpc>
                          <a:spcPct val="90000"/>
                        </a:lnSpc>
                      </a:pPr>
                      <a:r>
                        <a:rPr lang="en-GB" sz="900" dirty="0">
                          <a:latin typeface="Arial" panose="020B0604020202020204" pitchFamily="34" charset="0"/>
                          <a:cs typeface="Arial" panose="020B0604020202020204" pitchFamily="34" charset="0"/>
                        </a:rPr>
                        <a:t>24-mo EFS rate (95% CI), %</a:t>
                      </a:r>
                    </a:p>
                  </a:txBody>
                  <a:tcPr marL="55440" marR="55440" marT="36000" marB="36000"/>
                </a:tc>
                <a:extLst>
                  <a:ext uri="{0D108BD9-81ED-4DB2-BD59-A6C34878D82A}">
                    <a16:rowId xmlns:a16="http://schemas.microsoft.com/office/drawing/2014/main" val="3767589281"/>
                  </a:ext>
                </a:extLst>
              </a:tr>
              <a:tr h="212758">
                <a:tc>
                  <a:txBody>
                    <a:bodyPr/>
                    <a:lstStyle/>
                    <a:p>
                      <a:pPr>
                        <a:lnSpc>
                          <a:spcPct val="90000"/>
                        </a:lnSpc>
                      </a:pPr>
                      <a:r>
                        <a:rPr lang="en-GB" sz="900" b="1" dirty="0" err="1">
                          <a:latin typeface="Arial" panose="020B0604020202020204" pitchFamily="34" charset="0"/>
                          <a:cs typeface="Arial" panose="020B0604020202020204" pitchFamily="34" charset="0"/>
                        </a:rPr>
                        <a:t>Axi-cel</a:t>
                      </a:r>
                      <a:r>
                        <a:rPr lang="en-GB" sz="900" b="1" dirty="0">
                          <a:latin typeface="Arial" panose="020B0604020202020204" pitchFamily="34" charset="0"/>
                          <a:cs typeface="Arial" panose="020B0604020202020204" pitchFamily="34" charset="0"/>
                        </a:rPr>
                        <a:t> (n=180)</a:t>
                      </a:r>
                    </a:p>
                  </a:txBody>
                  <a:tcPr marL="55440" marR="55440" marT="36000" marB="36000"/>
                </a:tc>
                <a:tc>
                  <a:txBody>
                    <a:bodyPr/>
                    <a:lstStyle/>
                    <a:p>
                      <a:pPr algn="ctr">
                        <a:lnSpc>
                          <a:spcPct val="90000"/>
                        </a:lnSpc>
                      </a:pPr>
                      <a:r>
                        <a:rPr lang="en-GB" sz="900" dirty="0">
                          <a:latin typeface="Arial" panose="020B0604020202020204" pitchFamily="34" charset="0"/>
                          <a:cs typeface="Arial" panose="020B0604020202020204" pitchFamily="34" charset="0"/>
                        </a:rPr>
                        <a:t>8.3 (4.5-15.8)</a:t>
                      </a:r>
                    </a:p>
                  </a:txBody>
                  <a:tcPr marL="55440" marR="55440" marT="36000" marB="36000"/>
                </a:tc>
                <a:tc>
                  <a:txBody>
                    <a:bodyPr/>
                    <a:lstStyle/>
                    <a:p>
                      <a:pPr algn="ctr">
                        <a:lnSpc>
                          <a:spcPct val="90000"/>
                        </a:lnSpc>
                      </a:pPr>
                      <a:r>
                        <a:rPr lang="en-GB" sz="900" dirty="0">
                          <a:latin typeface="Arial" panose="020B0604020202020204" pitchFamily="34" charset="0"/>
                          <a:cs typeface="Arial" panose="020B0604020202020204" pitchFamily="34" charset="0"/>
                        </a:rPr>
                        <a:t>40.5 (33.2-47.7)</a:t>
                      </a:r>
                    </a:p>
                  </a:txBody>
                  <a:tcPr marL="0" marR="0" marT="36000" marB="36000"/>
                </a:tc>
                <a:extLst>
                  <a:ext uri="{0D108BD9-81ED-4DB2-BD59-A6C34878D82A}">
                    <a16:rowId xmlns:a16="http://schemas.microsoft.com/office/drawing/2014/main" val="3820542798"/>
                  </a:ext>
                </a:extLst>
              </a:tr>
              <a:tr h="212758">
                <a:tc>
                  <a:txBody>
                    <a:bodyPr/>
                    <a:lstStyle/>
                    <a:p>
                      <a:pPr>
                        <a:lnSpc>
                          <a:spcPct val="90000"/>
                        </a:lnSpc>
                      </a:pPr>
                      <a:r>
                        <a:rPr lang="en-GB" sz="900" b="1" dirty="0">
                          <a:latin typeface="Arial" panose="020B0604020202020204" pitchFamily="34" charset="0"/>
                          <a:cs typeface="Arial" panose="020B0604020202020204" pitchFamily="34" charset="0"/>
                        </a:rPr>
                        <a:t>SOC (n=179)</a:t>
                      </a:r>
                    </a:p>
                  </a:txBody>
                  <a:tcPr marL="55440" marR="55440" marT="36000" marB="36000"/>
                </a:tc>
                <a:tc>
                  <a:txBody>
                    <a:bodyPr/>
                    <a:lstStyle/>
                    <a:p>
                      <a:pPr algn="ctr">
                        <a:lnSpc>
                          <a:spcPct val="90000"/>
                        </a:lnSpc>
                      </a:pPr>
                      <a:r>
                        <a:rPr lang="en-GB" sz="900" dirty="0">
                          <a:latin typeface="Arial" panose="020B0604020202020204" pitchFamily="34" charset="0"/>
                          <a:cs typeface="Arial" panose="020B0604020202020204" pitchFamily="34" charset="0"/>
                        </a:rPr>
                        <a:t>2.0 (1.6-2.8)</a:t>
                      </a:r>
                    </a:p>
                  </a:txBody>
                  <a:tcPr marL="55440" marR="55440" marT="36000" marB="36000"/>
                </a:tc>
                <a:tc>
                  <a:txBody>
                    <a:bodyPr/>
                    <a:lstStyle/>
                    <a:p>
                      <a:pPr algn="ctr">
                        <a:lnSpc>
                          <a:spcPct val="90000"/>
                        </a:lnSpc>
                      </a:pPr>
                      <a:r>
                        <a:rPr lang="en-GB" sz="900" dirty="0">
                          <a:latin typeface="Arial" panose="020B0604020202020204" pitchFamily="34" charset="0"/>
                          <a:cs typeface="Arial" panose="020B0604020202020204" pitchFamily="34" charset="0"/>
                        </a:rPr>
                        <a:t>16.3 (11.1-22.2)</a:t>
                      </a:r>
                    </a:p>
                  </a:txBody>
                  <a:tcPr marL="0" marR="0" marT="36000" marB="36000"/>
                </a:tc>
                <a:extLst>
                  <a:ext uri="{0D108BD9-81ED-4DB2-BD59-A6C34878D82A}">
                    <a16:rowId xmlns:a16="http://schemas.microsoft.com/office/drawing/2014/main" val="2685135632"/>
                  </a:ext>
                </a:extLst>
              </a:tr>
            </a:tbl>
          </a:graphicData>
        </a:graphic>
      </p:graphicFrame>
    </p:spTree>
    <p:extLst>
      <p:ext uri="{BB962C8B-B14F-4D97-AF65-F5344CB8AC3E}">
        <p14:creationId xmlns:p14="http://schemas.microsoft.com/office/powerpoint/2010/main" val="398642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a:extLst>
              <a:ext uri="{FF2B5EF4-FFF2-40B4-BE49-F238E27FC236}">
                <a16:creationId xmlns:a16="http://schemas.microsoft.com/office/drawing/2014/main" id="{743BC92D-0859-794A-8E70-867212780387}"/>
              </a:ext>
            </a:extLst>
          </p:cNvPr>
          <p:cNvGraphicFramePr>
            <a:graphicFrameLocks noGrp="1"/>
          </p:cNvGraphicFramePr>
          <p:nvPr>
            <p:ph sz="quarter" idx="12"/>
            <p:extLst>
              <p:ext uri="{D42A27DB-BD31-4B8C-83A1-F6EECF244321}">
                <p14:modId xmlns:p14="http://schemas.microsoft.com/office/powerpoint/2010/main" val="1889881410"/>
              </p:ext>
            </p:extLst>
          </p:nvPr>
        </p:nvGraphicFramePr>
        <p:xfrm>
          <a:off x="614400" y="1642145"/>
          <a:ext cx="10963200" cy="357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el 2">
            <a:extLst>
              <a:ext uri="{FF2B5EF4-FFF2-40B4-BE49-F238E27FC236}">
                <a16:creationId xmlns:a16="http://schemas.microsoft.com/office/drawing/2014/main" id="{6D6F3D6B-FFCD-4538-A195-71FDE01EB309}"/>
              </a:ext>
            </a:extLst>
          </p:cNvPr>
          <p:cNvSpPr>
            <a:spLocks noGrp="1"/>
          </p:cNvSpPr>
          <p:nvPr>
            <p:ph type="title"/>
          </p:nvPr>
        </p:nvSpPr>
        <p:spPr>
          <a:xfrm>
            <a:off x="619200" y="246566"/>
            <a:ext cx="8740800" cy="807285"/>
          </a:xfrm>
        </p:spPr>
        <p:txBody>
          <a:bodyPr/>
          <a:lstStyle/>
          <a:p>
            <a:r>
              <a:rPr lang="en-GB" dirty="0"/>
              <a:t>Author Conclusions</a:t>
            </a:r>
          </a:p>
        </p:txBody>
      </p:sp>
      <p:sp>
        <p:nvSpPr>
          <p:cNvPr id="16" name="Content Placeholder 15">
            <a:extLst>
              <a:ext uri="{FF2B5EF4-FFF2-40B4-BE49-F238E27FC236}">
                <a16:creationId xmlns:a16="http://schemas.microsoft.com/office/drawing/2014/main" id="{A1710E2E-765A-43AB-A2E6-7755CE46B731}"/>
              </a:ext>
            </a:extLst>
          </p:cNvPr>
          <p:cNvSpPr>
            <a:spLocks noGrp="1"/>
          </p:cNvSpPr>
          <p:nvPr>
            <p:ph sz="quarter" idx="15"/>
          </p:nvPr>
        </p:nvSpPr>
        <p:spPr>
          <a:xfrm>
            <a:off x="620184" y="6347962"/>
            <a:ext cx="10124016" cy="365125"/>
          </a:xfrm>
        </p:spPr>
        <p:txBody>
          <a:bodyPr/>
          <a:lstStyle/>
          <a:p>
            <a:r>
              <a:rPr lang="en-GB" dirty="0">
                <a:solidFill>
                  <a:schemeClr val="tx2"/>
                </a:solidFill>
              </a:rPr>
              <a:t>2L, second-line; LBCL, large B-cell lymphoma</a:t>
            </a:r>
          </a:p>
          <a:p>
            <a:pPr>
              <a:spcBef>
                <a:spcPts val="0"/>
              </a:spcBef>
            </a:pPr>
            <a:r>
              <a:rPr lang="en-GB" dirty="0">
                <a:solidFill>
                  <a:schemeClr val="tx2"/>
                </a:solidFill>
              </a:rPr>
              <a:t>Locke FL, et al. ASH Annual Meeting 2021. Abstract #2. Oral presentation</a:t>
            </a:r>
          </a:p>
        </p:txBody>
      </p:sp>
    </p:spTree>
    <p:extLst>
      <p:ext uri="{BB962C8B-B14F-4D97-AF65-F5344CB8AC3E}">
        <p14:creationId xmlns:p14="http://schemas.microsoft.com/office/powerpoint/2010/main" val="302649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6D6F3D6B-FFCD-4538-A195-71FDE01EB309}"/>
              </a:ext>
            </a:extLst>
          </p:cNvPr>
          <p:cNvSpPr>
            <a:spLocks noGrp="1"/>
          </p:cNvSpPr>
          <p:nvPr>
            <p:ph type="title"/>
          </p:nvPr>
        </p:nvSpPr>
        <p:spPr>
          <a:xfrm>
            <a:off x="619200" y="246566"/>
            <a:ext cx="8740800" cy="807285"/>
          </a:xfrm>
        </p:spPr>
        <p:txBody>
          <a:bodyPr/>
          <a:lstStyle/>
          <a:p>
            <a:r>
              <a:rPr lang="en-GB" dirty="0"/>
              <a:t>Clinical interpretation</a:t>
            </a:r>
          </a:p>
        </p:txBody>
      </p:sp>
      <p:graphicFrame>
        <p:nvGraphicFramePr>
          <p:cNvPr id="5" name="Tijdelijke aanduiding voor inhoud 5">
            <a:extLst>
              <a:ext uri="{FF2B5EF4-FFF2-40B4-BE49-F238E27FC236}">
                <a16:creationId xmlns:a16="http://schemas.microsoft.com/office/drawing/2014/main" id="{4E4C64A1-DE45-8940-BA6C-14D3B4207697}"/>
              </a:ext>
            </a:extLst>
          </p:cNvPr>
          <p:cNvGraphicFramePr>
            <a:graphicFrameLocks noGrp="1"/>
          </p:cNvGraphicFramePr>
          <p:nvPr>
            <p:ph sz="quarter" idx="12"/>
            <p:extLst>
              <p:ext uri="{D42A27DB-BD31-4B8C-83A1-F6EECF244321}">
                <p14:modId xmlns:p14="http://schemas.microsoft.com/office/powerpoint/2010/main" val="2901346803"/>
              </p:ext>
            </p:extLst>
          </p:nvPr>
        </p:nvGraphicFramePr>
        <p:xfrm>
          <a:off x="620713" y="1425575"/>
          <a:ext cx="109632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jdelijke aanduiding voor inhoud 2">
            <a:extLst>
              <a:ext uri="{FF2B5EF4-FFF2-40B4-BE49-F238E27FC236}">
                <a16:creationId xmlns:a16="http://schemas.microsoft.com/office/drawing/2014/main" id="{4306E7C8-AE12-7B4D-B581-600D83C6DC48}"/>
              </a:ext>
            </a:extLst>
          </p:cNvPr>
          <p:cNvSpPr>
            <a:spLocks noGrp="1"/>
          </p:cNvSpPr>
          <p:nvPr>
            <p:ph sz="quarter" idx="15"/>
          </p:nvPr>
        </p:nvSpPr>
        <p:spPr/>
        <p:txBody>
          <a:bodyPr/>
          <a:lstStyle/>
          <a:p>
            <a:r>
              <a:rPr lang="nl-NL" dirty="0">
                <a:solidFill>
                  <a:schemeClr val="tx2"/>
                </a:solidFill>
              </a:rPr>
              <a:t>CAR, </a:t>
            </a:r>
            <a:r>
              <a:rPr lang="nl-NL" dirty="0" err="1">
                <a:solidFill>
                  <a:schemeClr val="tx2"/>
                </a:solidFill>
              </a:rPr>
              <a:t>chimeric</a:t>
            </a:r>
            <a:r>
              <a:rPr lang="nl-NL" dirty="0">
                <a:solidFill>
                  <a:schemeClr val="tx2"/>
                </a:solidFill>
              </a:rPr>
              <a:t> antigen receptor; </a:t>
            </a:r>
            <a:r>
              <a:rPr lang="en-GB" sz="1200" dirty="0">
                <a:solidFill>
                  <a:schemeClr val="tx2"/>
                </a:solidFill>
              </a:rPr>
              <a:t>LBCL, large B-cell lymphoma; R/R, relapsed or refractory</a:t>
            </a:r>
            <a:endParaRPr lang="nl-NL" dirty="0">
              <a:solidFill>
                <a:schemeClr val="tx2"/>
              </a:solidFill>
            </a:endParaRPr>
          </a:p>
        </p:txBody>
      </p:sp>
    </p:spTree>
    <p:extLst>
      <p:ext uri="{BB962C8B-B14F-4D97-AF65-F5344CB8AC3E}">
        <p14:creationId xmlns:p14="http://schemas.microsoft.com/office/powerpoint/2010/main" val="233343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5F32-4B8C-4C4D-ABA0-F341931AFB36}"/>
              </a:ext>
            </a:extLst>
          </p:cNvPr>
          <p:cNvSpPr>
            <a:spLocks noGrp="1"/>
          </p:cNvSpPr>
          <p:nvPr>
            <p:ph type="title"/>
          </p:nvPr>
        </p:nvSpPr>
        <p:spPr/>
        <p:txBody>
          <a:bodyPr anchor="ctr">
            <a:normAutofit fontScale="90000"/>
          </a:bodyPr>
          <a:lstStyle/>
          <a:p>
            <a:br>
              <a:rPr lang="en-GB" sz="3600" dirty="0">
                <a:ea typeface="Verdana" panose="020B0604030504040204" pitchFamily="34" charset="0"/>
              </a:rPr>
            </a:br>
            <a:br>
              <a:rPr lang="en-GB" sz="3600" dirty="0">
                <a:ea typeface="Verdana" panose="020B0604030504040204" pitchFamily="34" charset="0"/>
              </a:rPr>
            </a:br>
            <a:br>
              <a:rPr lang="en-GB" sz="3600" dirty="0">
                <a:ea typeface="Verdana" panose="020B0604030504040204" pitchFamily="34" charset="0"/>
              </a:rPr>
            </a:br>
            <a:br>
              <a:rPr lang="en-GB" sz="3600" dirty="0">
                <a:ea typeface="Verdana" panose="020B0604030504040204" pitchFamily="34" charset="0"/>
              </a:rPr>
            </a:br>
            <a:br>
              <a:rPr lang="en-GB" sz="3600" dirty="0">
                <a:ea typeface="Verdana" panose="020B0604030504040204" pitchFamily="34" charset="0"/>
              </a:rPr>
            </a:br>
            <a:r>
              <a:rPr lang="en-GB" sz="4400" dirty="0">
                <a:ea typeface="Verdana" panose="020B0604030504040204" pitchFamily="34" charset="0"/>
              </a:rPr>
              <a:t>meeting summary</a:t>
            </a:r>
            <a:br>
              <a:rPr lang="en-GB" sz="4400" dirty="0">
                <a:ea typeface="Verdana" panose="020B0604030504040204" pitchFamily="34" charset="0"/>
              </a:rPr>
            </a:br>
            <a:r>
              <a:rPr lang="en-GB" sz="4400" dirty="0">
                <a:ea typeface="Verdana" panose="020B0604030504040204" pitchFamily="34" charset="0"/>
              </a:rPr>
              <a:t>ASH ANNUAL MEETING 2021 </a:t>
            </a:r>
            <a:br>
              <a:rPr lang="en-GB" sz="3600" dirty="0">
                <a:ea typeface="Verdana" panose="020B0604030504040204" pitchFamily="34" charset="0"/>
              </a:rPr>
            </a:br>
            <a:br>
              <a:rPr lang="en-GB" sz="3600" dirty="0"/>
            </a:br>
            <a:r>
              <a:rPr lang="en-GB" sz="3600" cap="none" dirty="0" err="1"/>
              <a:t>Dr.</a:t>
            </a:r>
            <a:r>
              <a:rPr lang="en-GB" sz="3600" cap="none" dirty="0"/>
              <a:t> Matthew J. </a:t>
            </a:r>
            <a:r>
              <a:rPr lang="en-GB" sz="3600" cap="none" dirty="0" err="1"/>
              <a:t>Matasar</a:t>
            </a:r>
            <a:r>
              <a:rPr lang="en-GB" sz="3600" cap="none" dirty="0"/>
              <a:t>, MD</a:t>
            </a:r>
            <a:br>
              <a:rPr lang="en-GB" cap="none" dirty="0"/>
            </a:br>
            <a:r>
              <a:rPr lang="en-GB" sz="2400" cap="none" dirty="0"/>
              <a:t>Memorial Sloan Kettering Cancer </a:t>
            </a:r>
            <a:r>
              <a:rPr lang="en-GB" sz="2400" cap="none" dirty="0" err="1"/>
              <a:t>Center</a:t>
            </a:r>
            <a:br>
              <a:rPr lang="en-GB" sz="2400" cap="none" dirty="0"/>
            </a:br>
            <a:r>
              <a:rPr lang="en-GB" sz="2400" cap="none" dirty="0"/>
              <a:t>New York, NY, USA</a:t>
            </a:r>
            <a:br>
              <a:rPr lang="en-GB" sz="2400" cap="none" dirty="0"/>
            </a:br>
            <a:br>
              <a:rPr lang="en-GB" sz="3200" dirty="0"/>
            </a:br>
            <a:r>
              <a:rPr lang="en-GB" sz="2700" dirty="0"/>
              <a:t>highlights from </a:t>
            </a:r>
            <a:r>
              <a:rPr lang="en-GB" sz="2700" cap="none" dirty="0"/>
              <a:t>LYMPHOMA &amp; MYELOMA CONNECT </a:t>
            </a:r>
            <a:r>
              <a:rPr lang="en-GB" sz="2700" dirty="0"/>
              <a:t>2021</a:t>
            </a:r>
            <a:br>
              <a:rPr lang="en-GB" sz="2700" dirty="0"/>
            </a:br>
            <a:r>
              <a:rPr lang="en-GB" sz="2700" dirty="0"/>
              <a:t>December 2021</a:t>
            </a:r>
            <a:br>
              <a:rPr lang="en-GB" sz="2700" dirty="0"/>
            </a:br>
            <a:endParaRPr lang="en-GB" sz="2700" dirty="0"/>
          </a:p>
        </p:txBody>
      </p:sp>
      <p:sp>
        <p:nvSpPr>
          <p:cNvPr id="4" name="Slide Number Placeholder 3">
            <a:extLst>
              <a:ext uri="{FF2B5EF4-FFF2-40B4-BE49-F238E27FC236}">
                <a16:creationId xmlns:a16="http://schemas.microsoft.com/office/drawing/2014/main" id="{E5265FBE-2D6A-481E-B978-047BC8A49ADC}"/>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62552617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8997F-FA3B-FC4F-BBA4-6EC81BA0EE59}"/>
              </a:ext>
            </a:extLst>
          </p:cNvPr>
          <p:cNvSpPr>
            <a:spLocks noGrp="1"/>
          </p:cNvSpPr>
          <p:nvPr>
            <p:ph type="title"/>
          </p:nvPr>
        </p:nvSpPr>
        <p:spPr/>
        <p:txBody>
          <a:bodyPr/>
          <a:lstStyle/>
          <a:p>
            <a:r>
              <a:rPr lang="en-GB"/>
              <a:t>Follicular lymphoma</a:t>
            </a:r>
          </a:p>
        </p:txBody>
      </p:sp>
      <p:sp>
        <p:nvSpPr>
          <p:cNvPr id="3" name="Tijdelijke aanduiding voor dianummer 2">
            <a:extLst>
              <a:ext uri="{FF2B5EF4-FFF2-40B4-BE49-F238E27FC236}">
                <a16:creationId xmlns:a16="http://schemas.microsoft.com/office/drawing/2014/main" id="{3B55F7FF-1078-8D45-BC6B-94E01B5ABB69}"/>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Tree>
    <p:extLst>
      <p:ext uri="{BB962C8B-B14F-4D97-AF65-F5344CB8AC3E}">
        <p14:creationId xmlns:p14="http://schemas.microsoft.com/office/powerpoint/2010/main" val="134060996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8BF6-A000-47FC-80DA-1567DCB371CA}"/>
              </a:ext>
            </a:extLst>
          </p:cNvPr>
          <p:cNvSpPr>
            <a:spLocks noGrp="1"/>
          </p:cNvSpPr>
          <p:nvPr>
            <p:ph type="title"/>
          </p:nvPr>
        </p:nvSpPr>
        <p:spPr/>
        <p:txBody>
          <a:bodyPr>
            <a:normAutofit/>
          </a:bodyPr>
          <a:lstStyle/>
          <a:p>
            <a:r>
              <a:rPr lang="en-GB" dirty="0" err="1"/>
              <a:t>Mosunetuzumab</a:t>
            </a:r>
            <a:r>
              <a:rPr lang="en-GB" dirty="0"/>
              <a:t> Monotherapy Is an Effective and Well-Tolerated Treatment Option for Pts with R/R FL Who Have Received ≥ 2 Prior Lines of Therapy: Pivotal Results from a Phase I/II Study</a:t>
            </a:r>
            <a:br>
              <a:rPr lang="en-GB" dirty="0"/>
            </a:br>
            <a:br>
              <a:rPr lang="en-GB" sz="2200" dirty="0"/>
            </a:br>
            <a:r>
              <a:rPr lang="en-GB" sz="2200" cap="none" dirty="0" err="1"/>
              <a:t>Budde</a:t>
            </a:r>
            <a:r>
              <a:rPr lang="en-GB" sz="2200" cap="none" dirty="0"/>
              <a:t> EL, et al.</a:t>
            </a:r>
            <a:br>
              <a:rPr lang="en-GB" sz="2200" cap="none" dirty="0"/>
            </a:br>
            <a:r>
              <a:rPr lang="en-GB" sz="2200" cap="none" dirty="0"/>
              <a:t>ASH Annual Meeting 2021. Abstract #127. Oral presentation</a:t>
            </a:r>
          </a:p>
        </p:txBody>
      </p:sp>
      <p:sp>
        <p:nvSpPr>
          <p:cNvPr id="4" name="Slide Number Placeholder 3">
            <a:extLst>
              <a:ext uri="{FF2B5EF4-FFF2-40B4-BE49-F238E27FC236}">
                <a16:creationId xmlns:a16="http://schemas.microsoft.com/office/drawing/2014/main" id="{D729EBDC-B7D9-4A51-9A30-3166E3D226A2}"/>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6" name="Tijdelijke aanduiding voor inhoud 6">
            <a:extLst>
              <a:ext uri="{FF2B5EF4-FFF2-40B4-BE49-F238E27FC236}">
                <a16:creationId xmlns:a16="http://schemas.microsoft.com/office/drawing/2014/main" id="{C44EF97C-54CB-4493-B668-65C6F081A1BB}"/>
              </a:ext>
            </a:extLst>
          </p:cNvPr>
          <p:cNvSpPr txBox="1">
            <a:spLocks/>
          </p:cNvSpPr>
          <p:nvPr/>
        </p:nvSpPr>
        <p:spPr>
          <a:xfrm>
            <a:off x="620184" y="6356351"/>
            <a:ext cx="9346776" cy="365125"/>
          </a:xfrm>
          <a:prstGeom prst="rect">
            <a:avLst/>
          </a:prstGeom>
        </p:spPr>
        <p:txBody>
          <a:bodyPr vert="horz" lIns="0" tIns="0" rIns="0" bIns="0" rtlCol="0" anchor="ctr" anchorCtr="0">
            <a:noAutofit/>
          </a:bodyPr>
          <a:lstStyle>
            <a:lvl1pPr indent="0">
              <a:spcBef>
                <a:spcPts val="1200"/>
              </a:spcBef>
              <a:buClr>
                <a:schemeClr val="accent1"/>
              </a:buClr>
              <a:buFont typeface="Arial"/>
              <a:buNone/>
              <a:defRPr sz="1200" b="0" i="0">
                <a:solidFill>
                  <a:srgbClr val="5D8298"/>
                </a:solidFill>
                <a:latin typeface="Calibri" panose="020F0502020204030204" pitchFamily="34" charset="0"/>
                <a:cs typeface="Calibri" panose="020F0502020204030204" pitchFamily="34" charset="0"/>
              </a:defRPr>
            </a:lvl1pPr>
            <a:lvl2pPr indent="0">
              <a:spcBef>
                <a:spcPts val="600"/>
              </a:spcBef>
              <a:buClr>
                <a:schemeClr val="accent1"/>
              </a:buClr>
              <a:buFont typeface="Lucida Grande"/>
              <a:buNone/>
              <a:defRPr sz="1200" b="0" i="0">
                <a:solidFill>
                  <a:srgbClr val="5D8298"/>
                </a:solidFill>
                <a:latin typeface="PT Sans Narrow"/>
                <a:cs typeface="PT Sans Narrow"/>
              </a:defRPr>
            </a:lvl2pPr>
            <a:lvl3pPr indent="0">
              <a:spcBef>
                <a:spcPts val="400"/>
              </a:spcBef>
              <a:buClr>
                <a:schemeClr val="accent1"/>
              </a:buClr>
              <a:buFont typeface="Arial"/>
              <a:buNone/>
              <a:defRPr sz="1200" b="0" i="0">
                <a:solidFill>
                  <a:srgbClr val="5D8298"/>
                </a:solidFill>
                <a:latin typeface="PT Sans Narrow"/>
                <a:cs typeface="PT Sans Narrow"/>
              </a:defRPr>
            </a:lvl3pPr>
            <a:lvl4pPr indent="0">
              <a:spcBef>
                <a:spcPts val="0"/>
              </a:spcBef>
              <a:buClr>
                <a:schemeClr val="accent1"/>
              </a:buClr>
              <a:buFont typeface="Arial"/>
              <a:buNone/>
              <a:defRPr sz="1200" b="0" i="0">
                <a:solidFill>
                  <a:srgbClr val="5D8298"/>
                </a:solidFill>
                <a:latin typeface="PT Sans Narrow"/>
                <a:cs typeface="PT Sans Narrow"/>
              </a:defRPr>
            </a:lvl4pPr>
            <a:lvl5pPr indent="0">
              <a:spcBef>
                <a:spcPts val="0"/>
              </a:spcBef>
              <a:buClr>
                <a:schemeClr val="accent1"/>
              </a:buClr>
              <a:buFont typeface="Arial"/>
              <a:buNone/>
              <a:defRPr sz="1200" b="0" i="0">
                <a:solidFill>
                  <a:srgbClr val="5D8298"/>
                </a:solidFill>
                <a:latin typeface="PT Sans Narrow"/>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solidFill>
                  <a:schemeClr val="bg1"/>
                </a:solidFill>
                <a:latin typeface="Arial" panose="020B0604020202020204" pitchFamily="34" charset="0"/>
                <a:cs typeface="Arial" panose="020B0604020202020204" pitchFamily="34" charset="0"/>
              </a:rPr>
              <a:t>FL, follicular lymphoma; PTS, patients; R/R, relapsed or refractory</a:t>
            </a:r>
          </a:p>
        </p:txBody>
      </p:sp>
    </p:spTree>
    <p:extLst>
      <p:ext uri="{BB962C8B-B14F-4D97-AF65-F5344CB8AC3E}">
        <p14:creationId xmlns:p14="http://schemas.microsoft.com/office/powerpoint/2010/main" val="194456485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39">
            <a:extLst>
              <a:ext uri="{FF2B5EF4-FFF2-40B4-BE49-F238E27FC236}">
                <a16:creationId xmlns:a16="http://schemas.microsoft.com/office/drawing/2014/main" id="{E5BE07BE-CB4B-FB47-8A8C-FA0C73B8ED9B}"/>
              </a:ext>
            </a:extLst>
          </p:cNvPr>
          <p:cNvCxnSpPr>
            <a:cxnSpLocks/>
          </p:cNvCxnSpPr>
          <p:nvPr/>
        </p:nvCxnSpPr>
        <p:spPr>
          <a:xfrm>
            <a:off x="8427563" y="3971479"/>
            <a:ext cx="914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C3F5FECC-3A11-4EF6-BB85-6F7245C93138}"/>
              </a:ext>
            </a:extLst>
          </p:cNvPr>
          <p:cNvSpPr>
            <a:spLocks noGrp="1"/>
          </p:cNvSpPr>
          <p:nvPr>
            <p:ph type="body" idx="1"/>
          </p:nvPr>
        </p:nvSpPr>
        <p:spPr/>
        <p:txBody>
          <a:bodyPr/>
          <a:lstStyle/>
          <a:p>
            <a:r>
              <a:rPr lang="en-GB" dirty="0"/>
              <a:t>Single-arm Phase 2 expansion trial of </a:t>
            </a:r>
            <a:r>
              <a:rPr lang="en-GB" dirty="0" err="1"/>
              <a:t>Mosunetuzumab</a:t>
            </a:r>
            <a:r>
              <a:rPr lang="en-GB" dirty="0"/>
              <a:t> Monotherapy </a:t>
            </a:r>
            <a:br>
              <a:rPr lang="en-GB" dirty="0"/>
            </a:br>
            <a:r>
              <a:rPr lang="en-GB" dirty="0"/>
              <a:t>in R/R FL after ≥2 prior therapies</a:t>
            </a:r>
          </a:p>
        </p:txBody>
      </p:sp>
      <p:sp>
        <p:nvSpPr>
          <p:cNvPr id="38" name="Titel 4">
            <a:extLst>
              <a:ext uri="{FF2B5EF4-FFF2-40B4-BE49-F238E27FC236}">
                <a16:creationId xmlns:a16="http://schemas.microsoft.com/office/drawing/2014/main" id="{F24433F4-9D4B-4845-8B58-3C6CAFF83073}"/>
              </a:ext>
            </a:extLst>
          </p:cNvPr>
          <p:cNvSpPr>
            <a:spLocks noGrp="1"/>
          </p:cNvSpPr>
          <p:nvPr>
            <p:ph type="title"/>
          </p:nvPr>
        </p:nvSpPr>
        <p:spPr/>
        <p:txBody>
          <a:bodyPr/>
          <a:lstStyle/>
          <a:p>
            <a:r>
              <a:rPr lang="en-GB"/>
              <a:t>study design</a:t>
            </a:r>
            <a:endParaRPr lang="en-GB" dirty="0"/>
          </a:p>
        </p:txBody>
      </p:sp>
      <p:sp>
        <p:nvSpPr>
          <p:cNvPr id="39" name="Tijdelijke aanduiding voor dianummer 3">
            <a:extLst>
              <a:ext uri="{FF2B5EF4-FFF2-40B4-BE49-F238E27FC236}">
                <a16:creationId xmlns:a16="http://schemas.microsoft.com/office/drawing/2014/main" id="{6D4365E4-13E2-4391-AFE0-43510A72D843}"/>
              </a:ext>
            </a:extLst>
          </p:cNvPr>
          <p:cNvSpPr>
            <a:spLocks noGrp="1"/>
          </p:cNvSpPr>
          <p:nvPr>
            <p:ph type="sldNum" sz="quarter" idx="4"/>
          </p:nvPr>
        </p:nvSpPr>
        <p:spPr/>
        <p:txBody>
          <a:bodyPr/>
          <a:lstStyle/>
          <a:p>
            <a:pPr lvl="0"/>
            <a:fld id="{FCE43C0F-8A7B-3A4B-9DB5-B3472E36E833}" type="slidenum">
              <a:rPr lang="en-GB" noProof="0" smtClean="0"/>
              <a:pPr lvl="0"/>
              <a:t>22</a:t>
            </a:fld>
            <a:endParaRPr lang="en-GB" noProof="0" dirty="0"/>
          </a:p>
        </p:txBody>
      </p:sp>
      <p:sp>
        <p:nvSpPr>
          <p:cNvPr id="53" name="Tijdelijke aanduiding voor inhoud 6">
            <a:extLst>
              <a:ext uri="{FF2B5EF4-FFF2-40B4-BE49-F238E27FC236}">
                <a16:creationId xmlns:a16="http://schemas.microsoft.com/office/drawing/2014/main" id="{C26D8B31-3B60-405C-9DFC-5079676FB538}"/>
              </a:ext>
            </a:extLst>
          </p:cNvPr>
          <p:cNvSpPr>
            <a:spLocks noGrp="1"/>
          </p:cNvSpPr>
          <p:nvPr>
            <p:ph sz="quarter" idx="15"/>
          </p:nvPr>
        </p:nvSpPr>
        <p:spPr>
          <a:xfrm>
            <a:off x="620184" y="6318643"/>
            <a:ext cx="10553952" cy="365125"/>
          </a:xfrm>
        </p:spPr>
        <p:txBody>
          <a:bodyPr/>
          <a:lstStyle/>
          <a:p>
            <a:r>
              <a:rPr lang="en-GB" sz="1100" dirty="0">
                <a:solidFill>
                  <a:schemeClr val="tx2"/>
                </a:solidFill>
              </a:rPr>
              <a:t>Ab, antibody; C, Cycle; CR, complete response; CRS, </a:t>
            </a:r>
            <a:r>
              <a:rPr lang="en-US" sz="1100" dirty="0">
                <a:solidFill>
                  <a:schemeClr val="tx2"/>
                </a:solidFill>
              </a:rPr>
              <a:t>cytokine release syndrome; </a:t>
            </a:r>
            <a:r>
              <a:rPr lang="en-GB" sz="1100" dirty="0">
                <a:solidFill>
                  <a:schemeClr val="tx2"/>
                </a:solidFill>
              </a:rPr>
              <a:t>CT, computed tomography; D, Day; </a:t>
            </a:r>
            <a:r>
              <a:rPr lang="en-GB" sz="1100" dirty="0" err="1">
                <a:solidFill>
                  <a:schemeClr val="tx2"/>
                </a:solidFill>
              </a:rPr>
              <a:t>DoR</a:t>
            </a:r>
            <a:r>
              <a:rPr lang="en-GB" sz="1100" dirty="0">
                <a:solidFill>
                  <a:schemeClr val="tx2"/>
                </a:solidFill>
              </a:rPr>
              <a:t>, duration of response; ECOG PS, Eastern Cooperative Oncology Group performance status; FL, follicular lymphoma; IRF, independent review facility; ORR, objective response rate; PET, positron emission tomography; PFS, progression-free survival; PR, partial response; Q3W, once every 3 weeks; R/R, relapsed or refractory; SD, stable disease </a:t>
            </a:r>
          </a:p>
          <a:p>
            <a:pPr>
              <a:spcBef>
                <a:spcPts val="0"/>
              </a:spcBef>
            </a:pPr>
            <a:r>
              <a:rPr lang="en-GB" sz="1100" dirty="0" err="1">
                <a:solidFill>
                  <a:schemeClr val="tx2"/>
                </a:solidFill>
              </a:rPr>
              <a:t>Budde</a:t>
            </a:r>
            <a:r>
              <a:rPr lang="en-GB" sz="1100" dirty="0">
                <a:solidFill>
                  <a:schemeClr val="tx2"/>
                </a:solidFill>
              </a:rPr>
              <a:t> EL, et al. ASH Annual Meeting 2021. Abstract #127. Oral presentation</a:t>
            </a:r>
          </a:p>
        </p:txBody>
      </p:sp>
      <p:cxnSp>
        <p:nvCxnSpPr>
          <p:cNvPr id="12" name="Straight Connector 39">
            <a:extLst>
              <a:ext uri="{FF2B5EF4-FFF2-40B4-BE49-F238E27FC236}">
                <a16:creationId xmlns:a16="http://schemas.microsoft.com/office/drawing/2014/main" id="{63A7A2FF-C7C1-E640-B095-A22230698F38}"/>
              </a:ext>
            </a:extLst>
          </p:cNvPr>
          <p:cNvCxnSpPr>
            <a:cxnSpLocks/>
            <a:endCxn id="21" idx="1"/>
          </p:cNvCxnSpPr>
          <p:nvPr/>
        </p:nvCxnSpPr>
        <p:spPr>
          <a:xfrm>
            <a:off x="2363607" y="3971479"/>
            <a:ext cx="446027" cy="7224"/>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28">
            <a:extLst>
              <a:ext uri="{FF2B5EF4-FFF2-40B4-BE49-F238E27FC236}">
                <a16:creationId xmlns:a16="http://schemas.microsoft.com/office/drawing/2014/main" id="{116E30D9-AAA6-BA40-968D-86F9CD42EA46}"/>
              </a:ext>
            </a:extLst>
          </p:cNvPr>
          <p:cNvSpPr txBox="1">
            <a:spLocks noChangeArrowheads="1"/>
          </p:cNvSpPr>
          <p:nvPr/>
        </p:nvSpPr>
        <p:spPr bwMode="auto">
          <a:xfrm>
            <a:off x="619199" y="2430854"/>
            <a:ext cx="1872546" cy="3096000"/>
          </a:xfrm>
          <a:prstGeom prst="roundRect">
            <a:avLst>
              <a:gd name="adj" fmla="val 12640"/>
            </a:avLst>
          </a:prstGeom>
          <a:solidFill>
            <a:schemeClr val="bg1"/>
          </a:solidFill>
          <a:ln w="19050">
            <a:solidFill>
              <a:schemeClr val="tx1"/>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0" defTabSz="916429" eaLnBrk="0" fontAlgn="base" hangingPunct="0">
              <a:spcBef>
                <a:spcPts val="300"/>
              </a:spcBef>
              <a:spcAft>
                <a:spcPct val="0"/>
              </a:spcAft>
              <a:buClr>
                <a:schemeClr val="accent1"/>
              </a:buClr>
              <a:buNone/>
              <a:defRPr/>
            </a:pPr>
            <a:r>
              <a:rPr lang="en-US" altLang="ko-KR" sz="1400" b="1" dirty="0">
                <a:solidFill>
                  <a:srgbClr val="343333"/>
                </a:solidFill>
                <a:cs typeface="Arial" panose="020B0604020202020204" pitchFamily="34" charset="0"/>
              </a:rPr>
              <a:t>Key eligibility criteria:</a:t>
            </a:r>
          </a:p>
          <a:p>
            <a:pPr marL="241194" indent="-241194" defTabSz="916429" eaLnBrk="0" fontAlgn="base" hangingPunct="0">
              <a:spcBef>
                <a:spcPts val="300"/>
              </a:spcBef>
              <a:spcAft>
                <a:spcPct val="0"/>
              </a:spcAft>
              <a:buClr>
                <a:schemeClr val="accent1"/>
              </a:buClr>
              <a:defRPr/>
            </a:pPr>
            <a:r>
              <a:rPr lang="en-US" altLang="ko-KR" sz="1400" dirty="0">
                <a:solidFill>
                  <a:srgbClr val="343333"/>
                </a:solidFill>
                <a:cs typeface="Arial" panose="020B0604020202020204" pitchFamily="34" charset="0"/>
              </a:rPr>
              <a:t>FL (Grade 1-3a)</a:t>
            </a:r>
          </a:p>
          <a:p>
            <a:pPr marL="241194" indent="-241194" defTabSz="916429" eaLnBrk="0" fontAlgn="base" hangingPunct="0">
              <a:spcBef>
                <a:spcPts val="300"/>
              </a:spcBef>
              <a:spcAft>
                <a:spcPct val="0"/>
              </a:spcAft>
              <a:buClr>
                <a:schemeClr val="accent1"/>
              </a:buClr>
              <a:defRPr/>
            </a:pPr>
            <a:r>
              <a:rPr lang="en-US" altLang="ko-KR" sz="1400" dirty="0">
                <a:solidFill>
                  <a:srgbClr val="343333"/>
                </a:solidFill>
                <a:cs typeface="Arial" panose="020B0604020202020204" pitchFamily="34" charset="0"/>
              </a:rPr>
              <a:t>ECOG PS 0-1</a:t>
            </a:r>
          </a:p>
          <a:p>
            <a:pPr marL="241194" indent="-241194" defTabSz="916429" eaLnBrk="0" fontAlgn="base" hangingPunct="0">
              <a:spcBef>
                <a:spcPts val="300"/>
              </a:spcBef>
              <a:spcAft>
                <a:spcPct val="0"/>
              </a:spcAft>
              <a:buClr>
                <a:schemeClr val="accent1"/>
              </a:buClr>
              <a:defRPr/>
            </a:pPr>
            <a:r>
              <a:rPr lang="en-US" altLang="ko-KR" sz="1400" dirty="0">
                <a:solidFill>
                  <a:srgbClr val="343333"/>
                </a:solidFill>
                <a:cs typeface="Arial" panose="020B0604020202020204" pitchFamily="34" charset="0"/>
              </a:rPr>
              <a:t>≥2 prior regimens, incl: </a:t>
            </a:r>
          </a:p>
          <a:p>
            <a:pPr marL="407988" lvl="1" indent="-133350" defTabSz="916429" eaLnBrk="0" fontAlgn="base" hangingPunct="0">
              <a:spcBef>
                <a:spcPts val="0"/>
              </a:spcBef>
              <a:spcAft>
                <a:spcPct val="0"/>
              </a:spcAft>
              <a:buClr>
                <a:schemeClr val="accent1"/>
              </a:buClr>
              <a:defRPr/>
            </a:pPr>
            <a:r>
              <a:rPr lang="en-US" altLang="ko-KR" sz="1200" dirty="0">
                <a:solidFill>
                  <a:srgbClr val="343333"/>
                </a:solidFill>
                <a:cs typeface="Arial" panose="020B0604020202020204" pitchFamily="34" charset="0"/>
              </a:rPr>
              <a:t>≥1 anti-CD20 Ab</a:t>
            </a:r>
          </a:p>
          <a:p>
            <a:pPr marL="407988" lvl="1" indent="-133350" defTabSz="916429" eaLnBrk="0" fontAlgn="base" hangingPunct="0">
              <a:spcBef>
                <a:spcPts val="0"/>
              </a:spcBef>
              <a:spcAft>
                <a:spcPct val="0"/>
              </a:spcAft>
              <a:buClr>
                <a:schemeClr val="accent1"/>
              </a:buClr>
              <a:defRPr/>
            </a:pPr>
            <a:r>
              <a:rPr lang="en-US" altLang="ko-KR" sz="1200" dirty="0">
                <a:solidFill>
                  <a:srgbClr val="343333"/>
                </a:solidFill>
                <a:cs typeface="Arial" panose="020B0604020202020204" pitchFamily="34" charset="0"/>
              </a:rPr>
              <a:t>≥1 alkylating agent</a:t>
            </a:r>
          </a:p>
        </p:txBody>
      </p:sp>
      <p:sp>
        <p:nvSpPr>
          <p:cNvPr id="21" name="TextBox 14">
            <a:extLst>
              <a:ext uri="{FF2B5EF4-FFF2-40B4-BE49-F238E27FC236}">
                <a16:creationId xmlns:a16="http://schemas.microsoft.com/office/drawing/2014/main" id="{C429F8F8-315D-AA41-8277-F58EF4C64254}"/>
              </a:ext>
            </a:extLst>
          </p:cNvPr>
          <p:cNvSpPr txBox="1"/>
          <p:nvPr/>
        </p:nvSpPr>
        <p:spPr bwMode="auto">
          <a:xfrm>
            <a:off x="2809634" y="2430854"/>
            <a:ext cx="6250975" cy="3095698"/>
          </a:xfrm>
          <a:prstGeom prst="roundRect">
            <a:avLst>
              <a:gd name="adj" fmla="val 9001"/>
            </a:avLst>
          </a:prstGeom>
          <a:solidFill>
            <a:schemeClr val="tx2"/>
          </a:solidFill>
          <a:ln w="9525">
            <a:noFill/>
            <a:miter lim="800000"/>
            <a:headEnd/>
            <a:tailEnd/>
          </a:ln>
          <a:effectLst/>
        </p:spPr>
        <p:txBody>
          <a:bodyPr lIns="35999" tIns="35999" rIns="35999" bIns="35999" anchor="t"/>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sz="1600" dirty="0">
                <a:latin typeface="Arial" panose="020B0604020202020204" pitchFamily="34" charset="0"/>
              </a:rPr>
              <a:t>Mosunetuzumab iv </a:t>
            </a:r>
          </a:p>
          <a:p>
            <a:pPr defTabSz="806435" eaLnBrk="0" hangingPunct="0">
              <a:spcBef>
                <a:spcPts val="0"/>
              </a:spcBef>
              <a:spcAft>
                <a:spcPts val="0"/>
              </a:spcAft>
              <a:defRPr/>
            </a:pPr>
            <a:r>
              <a:rPr lang="en-GB" sz="1600" dirty="0">
                <a:latin typeface="Arial" panose="020B0604020202020204" pitchFamily="34" charset="0"/>
              </a:rPr>
              <a:t>Q3W </a:t>
            </a:r>
          </a:p>
          <a:p>
            <a:pPr defTabSz="806435" eaLnBrk="0" hangingPunct="0">
              <a:spcBef>
                <a:spcPts val="0"/>
              </a:spcBef>
              <a:spcAft>
                <a:spcPts val="0"/>
              </a:spcAft>
              <a:defRPr/>
            </a:pPr>
            <a:endParaRPr lang="en-GB" sz="800" dirty="0">
              <a:latin typeface="Arial" panose="020B0604020202020204" pitchFamily="34" charset="0"/>
            </a:endParaRPr>
          </a:p>
          <a:p>
            <a:pPr defTabSz="806435" eaLnBrk="0" hangingPunct="0">
              <a:spcBef>
                <a:spcPts val="0"/>
              </a:spcBef>
              <a:spcAft>
                <a:spcPts val="0"/>
              </a:spcAft>
              <a:defRPr/>
            </a:pPr>
            <a:r>
              <a:rPr lang="en-GB" sz="1300" b="0" dirty="0">
                <a:latin typeface="Arial" panose="020B0604020202020204" pitchFamily="34" charset="0"/>
              </a:rPr>
              <a:t>C1 step-up dosing (CRS mitigation)</a:t>
            </a:r>
          </a:p>
          <a:p>
            <a:pPr defTabSz="806435" eaLnBrk="0" hangingPunct="0">
              <a:spcBef>
                <a:spcPts val="0"/>
              </a:spcBef>
              <a:spcAft>
                <a:spcPts val="0"/>
              </a:spcAft>
              <a:defRPr/>
            </a:pPr>
            <a:r>
              <a:rPr lang="en-GB" sz="1300" b="0" dirty="0">
                <a:latin typeface="Arial" panose="020B0604020202020204" pitchFamily="34" charset="0"/>
              </a:rPr>
              <a:t>Fixed-duration treatment: 8 cycles if CR after C8 / 17 cycles if PR/SD after C8</a:t>
            </a:r>
          </a:p>
          <a:p>
            <a:pPr defTabSz="806435" eaLnBrk="0" hangingPunct="0">
              <a:spcBef>
                <a:spcPts val="0"/>
              </a:spcBef>
              <a:spcAft>
                <a:spcPts val="0"/>
              </a:spcAft>
              <a:defRPr/>
            </a:pPr>
            <a:r>
              <a:rPr lang="en-GB" sz="1300" b="0" dirty="0">
                <a:latin typeface="Arial" panose="020B0604020202020204" pitchFamily="34" charset="0"/>
              </a:rPr>
              <a:t>No mandatory hospitalisation</a:t>
            </a:r>
          </a:p>
          <a:p>
            <a:pPr defTabSz="806435" eaLnBrk="0" hangingPunct="0">
              <a:spcBef>
                <a:spcPts val="0"/>
              </a:spcBef>
              <a:spcAft>
                <a:spcPts val="0"/>
              </a:spcAft>
              <a:defRPr/>
            </a:pPr>
            <a:endParaRPr lang="en-GB" sz="1600" dirty="0">
              <a:latin typeface="Arial" panose="020B0604020202020204" pitchFamily="34" charset="0"/>
            </a:endParaRPr>
          </a:p>
        </p:txBody>
      </p:sp>
      <p:sp>
        <p:nvSpPr>
          <p:cNvPr id="23" name="TextBox 28">
            <a:extLst>
              <a:ext uri="{FF2B5EF4-FFF2-40B4-BE49-F238E27FC236}">
                <a16:creationId xmlns:a16="http://schemas.microsoft.com/office/drawing/2014/main" id="{EE41805E-5502-C94F-991F-18712FD0DA16}"/>
              </a:ext>
            </a:extLst>
          </p:cNvPr>
          <p:cNvSpPr txBox="1">
            <a:spLocks noChangeArrowheads="1"/>
          </p:cNvSpPr>
          <p:nvPr/>
        </p:nvSpPr>
        <p:spPr bwMode="auto">
          <a:xfrm>
            <a:off x="9351128" y="2430854"/>
            <a:ext cx="2225496" cy="3095704"/>
          </a:xfrm>
          <a:prstGeom prst="roundRect">
            <a:avLst>
              <a:gd name="adj" fmla="val 12640"/>
            </a:avLst>
          </a:prstGeom>
          <a:solidFill>
            <a:schemeClr val="bg1"/>
          </a:solidFill>
          <a:ln w="19050">
            <a:solidFill>
              <a:schemeClr val="tx1"/>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0" defTabSz="916429" eaLnBrk="0" fontAlgn="base" hangingPunct="0">
              <a:spcBef>
                <a:spcPts val="0"/>
              </a:spcBef>
              <a:spcAft>
                <a:spcPct val="0"/>
              </a:spcAft>
              <a:buClr>
                <a:schemeClr val="accent1"/>
              </a:buClr>
              <a:buNone/>
              <a:defRPr/>
            </a:pPr>
            <a:r>
              <a:rPr lang="en-US" altLang="ko-KR" sz="1400" b="1" dirty="0">
                <a:solidFill>
                  <a:srgbClr val="343333"/>
                </a:solidFill>
                <a:cs typeface="Arial" panose="020B0604020202020204" pitchFamily="34" charset="0"/>
              </a:rPr>
              <a:t>Primary endpoint:</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cs typeface="Arial" panose="020B0604020202020204" pitchFamily="34" charset="0"/>
              </a:rPr>
              <a:t>CR (best response) rate by </a:t>
            </a:r>
            <a:r>
              <a:rPr lang="en-US" altLang="ko-KR" sz="1400" dirty="0" err="1">
                <a:solidFill>
                  <a:srgbClr val="343333"/>
                </a:solidFill>
                <a:cs typeface="Arial" panose="020B0604020202020204" pitchFamily="34" charset="0"/>
              </a:rPr>
              <a:t>IRF</a:t>
            </a:r>
            <a:r>
              <a:rPr lang="en-US" altLang="ko-KR" sz="1400" baseline="30000" dirty="0" err="1">
                <a:solidFill>
                  <a:srgbClr val="343333"/>
                </a:solidFill>
                <a:cs typeface="Arial" panose="020B0604020202020204" pitchFamily="34" charset="0"/>
              </a:rPr>
              <a:t>a</a:t>
            </a:r>
            <a:r>
              <a:rPr lang="en-US" altLang="ko-KR" sz="1400" dirty="0">
                <a:solidFill>
                  <a:srgbClr val="343333"/>
                </a:solidFill>
                <a:cs typeface="Arial" panose="020B0604020202020204" pitchFamily="34" charset="0"/>
              </a:rPr>
              <a:t> –assessed vs 14% historical control CR rate</a:t>
            </a:r>
          </a:p>
          <a:p>
            <a:pPr marL="0" defTabSz="916429" eaLnBrk="0" fontAlgn="base" hangingPunct="0">
              <a:spcBef>
                <a:spcPts val="0"/>
              </a:spcBef>
              <a:spcAft>
                <a:spcPct val="0"/>
              </a:spcAft>
              <a:buClr>
                <a:schemeClr val="accent1"/>
              </a:buClr>
              <a:buNone/>
              <a:defRPr/>
            </a:pPr>
            <a:endParaRPr lang="en-US" altLang="ko-KR" sz="700" dirty="0">
              <a:solidFill>
                <a:srgbClr val="343333"/>
              </a:solidFill>
              <a:cs typeface="Arial" panose="020B0604020202020204" pitchFamily="34" charset="0"/>
            </a:endParaRPr>
          </a:p>
          <a:p>
            <a:pPr marL="0" defTabSz="916429" eaLnBrk="0" fontAlgn="base" hangingPunct="0">
              <a:spcBef>
                <a:spcPts val="0"/>
              </a:spcBef>
              <a:spcAft>
                <a:spcPct val="0"/>
              </a:spcAft>
              <a:buClr>
                <a:schemeClr val="accent1"/>
              </a:buClr>
              <a:buNone/>
              <a:defRPr/>
            </a:pPr>
            <a:r>
              <a:rPr lang="en-US" altLang="ko-KR" sz="1400" b="1" dirty="0">
                <a:solidFill>
                  <a:srgbClr val="343333"/>
                </a:solidFill>
                <a:cs typeface="Arial" panose="020B0604020202020204" pitchFamily="34" charset="0"/>
              </a:rPr>
              <a:t>Key secondary endpoints:</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cs typeface="Arial" panose="020B0604020202020204" pitchFamily="34" charset="0"/>
              </a:rPr>
              <a:t>ORR</a:t>
            </a:r>
          </a:p>
          <a:p>
            <a:pPr marL="241194" indent="-241194" defTabSz="916429" eaLnBrk="0" fontAlgn="base" hangingPunct="0">
              <a:spcBef>
                <a:spcPts val="0"/>
              </a:spcBef>
              <a:spcAft>
                <a:spcPct val="0"/>
              </a:spcAft>
              <a:buClr>
                <a:schemeClr val="accent1"/>
              </a:buClr>
              <a:defRPr/>
            </a:pPr>
            <a:r>
              <a:rPr lang="en-US" altLang="ko-KR" sz="1400" dirty="0" err="1">
                <a:solidFill>
                  <a:srgbClr val="343333"/>
                </a:solidFill>
                <a:cs typeface="Arial" panose="020B0604020202020204" pitchFamily="34" charset="0"/>
              </a:rPr>
              <a:t>DoR</a:t>
            </a:r>
            <a:endParaRPr lang="en-US" altLang="ko-KR" sz="1400" dirty="0">
              <a:solidFill>
                <a:srgbClr val="343333"/>
              </a:solidFill>
              <a:cs typeface="Arial" panose="020B0604020202020204" pitchFamily="34" charset="0"/>
            </a:endParaRP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cs typeface="Arial" panose="020B0604020202020204" pitchFamily="34" charset="0"/>
              </a:rPr>
              <a:t>PFS</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cs typeface="Arial" panose="020B0604020202020204" pitchFamily="34" charset="0"/>
              </a:rPr>
              <a:t>Safety and tolerability</a:t>
            </a:r>
          </a:p>
        </p:txBody>
      </p:sp>
      <p:sp>
        <p:nvSpPr>
          <p:cNvPr id="19" name="Rounded Rectangle 18">
            <a:extLst>
              <a:ext uri="{FF2B5EF4-FFF2-40B4-BE49-F238E27FC236}">
                <a16:creationId xmlns:a16="http://schemas.microsoft.com/office/drawing/2014/main" id="{B5762CF8-9D23-5946-827C-11AF6A8DB6AC}"/>
              </a:ext>
            </a:extLst>
          </p:cNvPr>
          <p:cNvSpPr/>
          <p:nvPr/>
        </p:nvSpPr>
        <p:spPr>
          <a:xfrm>
            <a:off x="3771975" y="5148210"/>
            <a:ext cx="1044000" cy="234501"/>
          </a:xfrm>
          <a:prstGeom prst="roundRect">
            <a:avLst>
              <a:gd name="adj" fmla="val 2418"/>
            </a:avLst>
          </a:prstGeom>
          <a:solidFill>
            <a:schemeClr val="tx2">
              <a:lumMod val="60000"/>
              <a:lumOff val="4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bg1"/>
                </a:solidFill>
                <a:latin typeface="Arial" panose="020B0604020202020204" pitchFamily="34" charset="0"/>
                <a:cs typeface="Arial" panose="020B0604020202020204" pitchFamily="34" charset="0"/>
              </a:rPr>
              <a:t>C1</a:t>
            </a:r>
            <a:endParaRPr lang="en-GB" sz="1100" dirty="0">
              <a:solidFill>
                <a:schemeClr val="bg1"/>
              </a:solidFill>
              <a:latin typeface="Arial" panose="020B0604020202020204" pitchFamily="34" charset="0"/>
              <a:cs typeface="Arial" panose="020B0604020202020204" pitchFamily="34" charset="0"/>
            </a:endParaRPr>
          </a:p>
        </p:txBody>
      </p:sp>
      <p:cxnSp>
        <p:nvCxnSpPr>
          <p:cNvPr id="22" name="Straight Connector 39">
            <a:extLst>
              <a:ext uri="{FF2B5EF4-FFF2-40B4-BE49-F238E27FC236}">
                <a16:creationId xmlns:a16="http://schemas.microsoft.com/office/drawing/2014/main" id="{622AFDA5-B3A5-DD43-85B3-2CC01D65D920}"/>
              </a:ext>
            </a:extLst>
          </p:cNvPr>
          <p:cNvCxnSpPr>
            <a:cxnSpLocks/>
          </p:cNvCxnSpPr>
          <p:nvPr/>
        </p:nvCxnSpPr>
        <p:spPr>
          <a:xfrm>
            <a:off x="4392473" y="3827288"/>
            <a:ext cx="0" cy="1305644"/>
          </a:xfrm>
          <a:prstGeom prst="line">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66EB93DC-A838-C647-B78F-9CEF1DBB5CB1}"/>
              </a:ext>
            </a:extLst>
          </p:cNvPr>
          <p:cNvSpPr/>
          <p:nvPr/>
        </p:nvSpPr>
        <p:spPr>
          <a:xfrm>
            <a:off x="4158473" y="3742450"/>
            <a:ext cx="468000" cy="360000"/>
          </a:xfrm>
          <a:prstGeom prst="roundRect">
            <a:avLst>
              <a:gd name="adj" fmla="val 2418"/>
            </a:avLst>
          </a:prstGeom>
          <a:solidFill>
            <a:schemeClr val="accent1"/>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bg1"/>
                </a:solidFill>
                <a:latin typeface="Arial" panose="020B0604020202020204" pitchFamily="34" charset="0"/>
                <a:cs typeface="Arial" panose="020B0604020202020204" pitchFamily="34" charset="0"/>
              </a:rPr>
              <a:t>D15:</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60 mg</a:t>
            </a:r>
            <a:endParaRPr lang="en-GB" sz="1100" dirty="0">
              <a:solidFill>
                <a:schemeClr val="bg1"/>
              </a:solidFill>
              <a:latin typeface="Arial" panose="020B0604020202020204" pitchFamily="34" charset="0"/>
              <a:cs typeface="Arial" panose="020B0604020202020204" pitchFamily="34" charset="0"/>
            </a:endParaRPr>
          </a:p>
        </p:txBody>
      </p:sp>
      <p:cxnSp>
        <p:nvCxnSpPr>
          <p:cNvPr id="24" name="Straight Connector 39">
            <a:extLst>
              <a:ext uri="{FF2B5EF4-FFF2-40B4-BE49-F238E27FC236}">
                <a16:creationId xmlns:a16="http://schemas.microsoft.com/office/drawing/2014/main" id="{15EADFE3-44D3-1C40-B876-9C72744A1A38}"/>
              </a:ext>
            </a:extLst>
          </p:cNvPr>
          <p:cNvCxnSpPr>
            <a:cxnSpLocks/>
          </p:cNvCxnSpPr>
          <p:nvPr/>
        </p:nvCxnSpPr>
        <p:spPr>
          <a:xfrm>
            <a:off x="4901520" y="3799008"/>
            <a:ext cx="0" cy="1333924"/>
          </a:xfrm>
          <a:prstGeom prst="line">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Rounded Rectangle 24">
            <a:extLst>
              <a:ext uri="{FF2B5EF4-FFF2-40B4-BE49-F238E27FC236}">
                <a16:creationId xmlns:a16="http://schemas.microsoft.com/office/drawing/2014/main" id="{F1023590-3957-5748-AB47-218030529F1C}"/>
              </a:ext>
            </a:extLst>
          </p:cNvPr>
          <p:cNvSpPr/>
          <p:nvPr/>
        </p:nvSpPr>
        <p:spPr>
          <a:xfrm>
            <a:off x="4733508" y="3742450"/>
            <a:ext cx="468000" cy="360000"/>
          </a:xfrm>
          <a:prstGeom prst="roundRect">
            <a:avLst>
              <a:gd name="adj" fmla="val 2418"/>
            </a:avLst>
          </a:prstGeom>
          <a:solidFill>
            <a:schemeClr val="accent1"/>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bg1"/>
                </a:solidFill>
                <a:latin typeface="Arial" panose="020B0604020202020204" pitchFamily="34" charset="0"/>
                <a:cs typeface="Arial" panose="020B0604020202020204" pitchFamily="34" charset="0"/>
              </a:rPr>
              <a:t>D1:</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60 mg</a:t>
            </a:r>
            <a:endParaRPr lang="en-GB" sz="1100" dirty="0">
              <a:solidFill>
                <a:schemeClr val="bg1"/>
              </a:solidFill>
              <a:latin typeface="Arial" panose="020B0604020202020204" pitchFamily="34" charset="0"/>
              <a:cs typeface="Arial" panose="020B0604020202020204" pitchFamily="34" charset="0"/>
            </a:endParaRPr>
          </a:p>
        </p:txBody>
      </p:sp>
      <p:cxnSp>
        <p:nvCxnSpPr>
          <p:cNvPr id="26" name="Straight Connector 39">
            <a:extLst>
              <a:ext uri="{FF2B5EF4-FFF2-40B4-BE49-F238E27FC236}">
                <a16:creationId xmlns:a16="http://schemas.microsoft.com/office/drawing/2014/main" id="{3206B86C-D6CE-664E-9E5B-3009590CB5E9}"/>
              </a:ext>
            </a:extLst>
          </p:cNvPr>
          <p:cNvCxnSpPr>
            <a:cxnSpLocks/>
          </p:cNvCxnSpPr>
          <p:nvPr/>
        </p:nvCxnSpPr>
        <p:spPr>
          <a:xfrm>
            <a:off x="6042163" y="4317482"/>
            <a:ext cx="0" cy="815450"/>
          </a:xfrm>
          <a:prstGeom prst="line">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ounded Rectangle 26">
            <a:extLst>
              <a:ext uri="{FF2B5EF4-FFF2-40B4-BE49-F238E27FC236}">
                <a16:creationId xmlns:a16="http://schemas.microsoft.com/office/drawing/2014/main" id="{8EB79C07-1FE9-EC4C-8D13-ECF20376BE99}"/>
              </a:ext>
            </a:extLst>
          </p:cNvPr>
          <p:cNvSpPr/>
          <p:nvPr/>
        </p:nvSpPr>
        <p:spPr>
          <a:xfrm>
            <a:off x="5808163" y="4185509"/>
            <a:ext cx="468000" cy="360000"/>
          </a:xfrm>
          <a:prstGeom prst="roundRect">
            <a:avLst>
              <a:gd name="adj" fmla="val 2418"/>
            </a:avLst>
          </a:prstGeom>
          <a:solidFill>
            <a:schemeClr val="accent1">
              <a:lumMod val="40000"/>
              <a:lumOff val="6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tx1"/>
                </a:solidFill>
                <a:latin typeface="Arial" panose="020B0604020202020204" pitchFamily="34" charset="0"/>
                <a:cs typeface="Arial" panose="020B0604020202020204" pitchFamily="34" charset="0"/>
              </a:rPr>
              <a:t>D1:</a:t>
            </a:r>
            <a:br>
              <a:rPr lang="en-GB" sz="1100" b="1" dirty="0">
                <a:solidFill>
                  <a:schemeClr val="tx1"/>
                </a:solidFill>
                <a:latin typeface="Arial" panose="020B0604020202020204" pitchFamily="34" charset="0"/>
                <a:cs typeface="Arial" panose="020B0604020202020204" pitchFamily="34" charset="0"/>
              </a:rPr>
            </a:br>
            <a:r>
              <a:rPr lang="en-GB" sz="1100" b="1" dirty="0">
                <a:solidFill>
                  <a:schemeClr val="tx1"/>
                </a:solidFill>
                <a:latin typeface="Arial" panose="020B0604020202020204" pitchFamily="34" charset="0"/>
                <a:cs typeface="Arial" panose="020B0604020202020204" pitchFamily="34" charset="0"/>
              </a:rPr>
              <a:t>30 mg</a:t>
            </a:r>
            <a:endParaRPr lang="en-GB" sz="1100" dirty="0">
              <a:solidFill>
                <a:schemeClr val="tx1"/>
              </a:solidFill>
              <a:latin typeface="Arial" panose="020B0604020202020204" pitchFamily="34" charset="0"/>
              <a:cs typeface="Arial" panose="020B0604020202020204" pitchFamily="34" charset="0"/>
            </a:endParaRPr>
          </a:p>
        </p:txBody>
      </p:sp>
      <p:cxnSp>
        <p:nvCxnSpPr>
          <p:cNvPr id="28" name="Straight Connector 39">
            <a:extLst>
              <a:ext uri="{FF2B5EF4-FFF2-40B4-BE49-F238E27FC236}">
                <a16:creationId xmlns:a16="http://schemas.microsoft.com/office/drawing/2014/main" id="{F9C10698-36C0-294B-B02C-2A876C3966D3}"/>
              </a:ext>
            </a:extLst>
          </p:cNvPr>
          <p:cNvCxnSpPr>
            <a:cxnSpLocks/>
          </p:cNvCxnSpPr>
          <p:nvPr/>
        </p:nvCxnSpPr>
        <p:spPr>
          <a:xfrm>
            <a:off x="7234654" y="4219639"/>
            <a:ext cx="0" cy="928571"/>
          </a:xfrm>
          <a:prstGeom prst="line">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Rounded Rectangle 29">
            <a:extLst>
              <a:ext uri="{FF2B5EF4-FFF2-40B4-BE49-F238E27FC236}">
                <a16:creationId xmlns:a16="http://schemas.microsoft.com/office/drawing/2014/main" id="{FE8A3D61-D4BD-5444-B4EA-191BF46998ED}"/>
              </a:ext>
            </a:extLst>
          </p:cNvPr>
          <p:cNvSpPr/>
          <p:nvPr/>
        </p:nvSpPr>
        <p:spPr>
          <a:xfrm>
            <a:off x="7000654" y="4185509"/>
            <a:ext cx="468000" cy="360000"/>
          </a:xfrm>
          <a:prstGeom prst="roundRect">
            <a:avLst>
              <a:gd name="adj" fmla="val 2418"/>
            </a:avLst>
          </a:prstGeom>
          <a:solidFill>
            <a:schemeClr val="accent1">
              <a:lumMod val="40000"/>
              <a:lumOff val="6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tx1"/>
                </a:solidFill>
                <a:latin typeface="Arial" panose="020B0604020202020204" pitchFamily="34" charset="0"/>
                <a:cs typeface="Arial" panose="020B0604020202020204" pitchFamily="34" charset="0"/>
              </a:rPr>
              <a:t>D1:</a:t>
            </a:r>
            <a:br>
              <a:rPr lang="en-GB" sz="1100" b="1" dirty="0">
                <a:solidFill>
                  <a:schemeClr val="tx1"/>
                </a:solidFill>
                <a:latin typeface="Arial" panose="020B0604020202020204" pitchFamily="34" charset="0"/>
                <a:cs typeface="Arial" panose="020B0604020202020204" pitchFamily="34" charset="0"/>
              </a:rPr>
            </a:br>
            <a:r>
              <a:rPr lang="en-GB" sz="1100" b="1" dirty="0">
                <a:solidFill>
                  <a:schemeClr val="tx1"/>
                </a:solidFill>
                <a:latin typeface="Arial" panose="020B0604020202020204" pitchFamily="34" charset="0"/>
                <a:cs typeface="Arial" panose="020B0604020202020204" pitchFamily="34" charset="0"/>
              </a:rPr>
              <a:t>30 mg</a:t>
            </a:r>
            <a:endParaRPr lang="en-GB" sz="1100" dirty="0">
              <a:solidFill>
                <a:schemeClr val="tx1"/>
              </a:solidFill>
              <a:latin typeface="Arial" panose="020B0604020202020204" pitchFamily="34" charset="0"/>
              <a:cs typeface="Arial" panose="020B0604020202020204" pitchFamily="34" charset="0"/>
            </a:endParaRPr>
          </a:p>
        </p:txBody>
      </p:sp>
      <p:cxnSp>
        <p:nvCxnSpPr>
          <p:cNvPr id="31" name="Straight Connector 39">
            <a:extLst>
              <a:ext uri="{FF2B5EF4-FFF2-40B4-BE49-F238E27FC236}">
                <a16:creationId xmlns:a16="http://schemas.microsoft.com/office/drawing/2014/main" id="{8FF5E900-6C44-9648-AD2E-DDD958805C99}"/>
              </a:ext>
            </a:extLst>
          </p:cNvPr>
          <p:cNvCxnSpPr>
            <a:cxnSpLocks/>
          </p:cNvCxnSpPr>
          <p:nvPr/>
        </p:nvCxnSpPr>
        <p:spPr>
          <a:xfrm>
            <a:off x="4090815" y="4260921"/>
            <a:ext cx="0" cy="872011"/>
          </a:xfrm>
          <a:prstGeom prst="line">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70D456DA-3F22-374A-B02A-58712B7DEDFF}"/>
              </a:ext>
            </a:extLst>
          </p:cNvPr>
          <p:cNvSpPr/>
          <p:nvPr/>
        </p:nvSpPr>
        <p:spPr>
          <a:xfrm>
            <a:off x="3856815" y="4176082"/>
            <a:ext cx="468000" cy="360000"/>
          </a:xfrm>
          <a:prstGeom prst="roundRect">
            <a:avLst>
              <a:gd name="adj" fmla="val 2418"/>
            </a:avLst>
          </a:prstGeom>
          <a:solidFill>
            <a:schemeClr val="accent1">
              <a:lumMod val="60000"/>
              <a:lumOff val="4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tx1"/>
                </a:solidFill>
                <a:latin typeface="Arial" panose="020B0604020202020204" pitchFamily="34" charset="0"/>
                <a:cs typeface="Arial" panose="020B0604020202020204" pitchFamily="34" charset="0"/>
              </a:rPr>
              <a:t>D8:</a:t>
            </a:r>
            <a:br>
              <a:rPr lang="en-GB" sz="1100" b="1" dirty="0">
                <a:solidFill>
                  <a:schemeClr val="tx1"/>
                </a:solidFill>
                <a:latin typeface="Arial" panose="020B0604020202020204" pitchFamily="34" charset="0"/>
                <a:cs typeface="Arial" panose="020B0604020202020204" pitchFamily="34" charset="0"/>
              </a:rPr>
            </a:br>
            <a:r>
              <a:rPr lang="en-GB" sz="1100" b="1" dirty="0">
                <a:solidFill>
                  <a:schemeClr val="tx1"/>
                </a:solidFill>
                <a:latin typeface="Arial" panose="020B0604020202020204" pitchFamily="34" charset="0"/>
                <a:cs typeface="Arial" panose="020B0604020202020204" pitchFamily="34" charset="0"/>
              </a:rPr>
              <a:t>2 mg</a:t>
            </a:r>
            <a:endParaRPr lang="en-GB" sz="1100" dirty="0">
              <a:solidFill>
                <a:schemeClr val="tx1"/>
              </a:solidFill>
              <a:latin typeface="Arial" panose="020B0604020202020204" pitchFamily="34" charset="0"/>
              <a:cs typeface="Arial" panose="020B0604020202020204" pitchFamily="34" charset="0"/>
            </a:endParaRPr>
          </a:p>
        </p:txBody>
      </p:sp>
      <p:cxnSp>
        <p:nvCxnSpPr>
          <p:cNvPr id="36" name="Straight Connector 39">
            <a:extLst>
              <a:ext uri="{FF2B5EF4-FFF2-40B4-BE49-F238E27FC236}">
                <a16:creationId xmlns:a16="http://schemas.microsoft.com/office/drawing/2014/main" id="{6BA7A7B0-C494-8A42-818C-6E31A310AEA5}"/>
              </a:ext>
            </a:extLst>
          </p:cNvPr>
          <p:cNvCxnSpPr/>
          <p:nvPr/>
        </p:nvCxnSpPr>
        <p:spPr>
          <a:xfrm>
            <a:off x="7000635" y="5262945"/>
            <a:ext cx="362138" cy="0"/>
          </a:xfrm>
          <a:prstGeom prst="line">
            <a:avLst/>
          </a:prstGeom>
          <a:ln>
            <a:solidFill>
              <a:schemeClr val="bg1"/>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39">
            <a:extLst>
              <a:ext uri="{FF2B5EF4-FFF2-40B4-BE49-F238E27FC236}">
                <a16:creationId xmlns:a16="http://schemas.microsoft.com/office/drawing/2014/main" id="{0A8272FE-742E-7A4A-8B88-EBD0F910C1B0}"/>
              </a:ext>
            </a:extLst>
          </p:cNvPr>
          <p:cNvCxnSpPr>
            <a:cxnSpLocks/>
          </p:cNvCxnSpPr>
          <p:nvPr/>
        </p:nvCxnSpPr>
        <p:spPr>
          <a:xfrm rot="5400000">
            <a:off x="3598660" y="4951863"/>
            <a:ext cx="362138" cy="0"/>
          </a:xfrm>
          <a:prstGeom prst="line">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Rounded Rectangle 41">
            <a:extLst>
              <a:ext uri="{FF2B5EF4-FFF2-40B4-BE49-F238E27FC236}">
                <a16:creationId xmlns:a16="http://schemas.microsoft.com/office/drawing/2014/main" id="{519F500A-4B81-8A4E-9E29-F6C72F6D3FEA}"/>
              </a:ext>
            </a:extLst>
          </p:cNvPr>
          <p:cNvSpPr/>
          <p:nvPr/>
        </p:nvSpPr>
        <p:spPr>
          <a:xfrm>
            <a:off x="3545729" y="4590863"/>
            <a:ext cx="468000" cy="360000"/>
          </a:xfrm>
          <a:prstGeom prst="roundRect">
            <a:avLst>
              <a:gd name="adj" fmla="val 2418"/>
            </a:avLst>
          </a:prstGeom>
          <a:solidFill>
            <a:schemeClr val="accent1">
              <a:lumMod val="60000"/>
              <a:lumOff val="4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tx1"/>
                </a:solidFill>
                <a:latin typeface="Arial" panose="020B0604020202020204" pitchFamily="34" charset="0"/>
                <a:cs typeface="Arial" panose="020B0604020202020204" pitchFamily="34" charset="0"/>
              </a:rPr>
              <a:t>D1:</a:t>
            </a:r>
            <a:br>
              <a:rPr lang="en-GB" sz="1100" b="1" dirty="0">
                <a:solidFill>
                  <a:schemeClr val="tx1"/>
                </a:solidFill>
                <a:latin typeface="Arial" panose="020B0604020202020204" pitchFamily="34" charset="0"/>
                <a:cs typeface="Arial" panose="020B0604020202020204" pitchFamily="34" charset="0"/>
              </a:rPr>
            </a:br>
            <a:r>
              <a:rPr lang="en-GB" sz="1100" b="1" dirty="0">
                <a:solidFill>
                  <a:schemeClr val="tx1"/>
                </a:solidFill>
                <a:latin typeface="Arial" panose="020B0604020202020204" pitchFamily="34" charset="0"/>
                <a:cs typeface="Arial" panose="020B0604020202020204" pitchFamily="34" charset="0"/>
              </a:rPr>
              <a:t>1 mg</a:t>
            </a:r>
            <a:endParaRPr lang="en-GB" sz="1100" dirty="0">
              <a:solidFill>
                <a:schemeClr val="tx1"/>
              </a:solidFill>
              <a:latin typeface="Arial" panose="020B0604020202020204" pitchFamily="34" charset="0"/>
              <a:cs typeface="Arial" panose="020B0604020202020204" pitchFamily="34" charset="0"/>
            </a:endParaRPr>
          </a:p>
        </p:txBody>
      </p:sp>
      <p:sp>
        <p:nvSpPr>
          <p:cNvPr id="43" name="Rounded Rectangle 42">
            <a:extLst>
              <a:ext uri="{FF2B5EF4-FFF2-40B4-BE49-F238E27FC236}">
                <a16:creationId xmlns:a16="http://schemas.microsoft.com/office/drawing/2014/main" id="{6FF932C5-66E6-3C4C-86D3-E96303C92D06}"/>
              </a:ext>
            </a:extLst>
          </p:cNvPr>
          <p:cNvSpPr/>
          <p:nvPr/>
        </p:nvSpPr>
        <p:spPr>
          <a:xfrm>
            <a:off x="4884338" y="5148210"/>
            <a:ext cx="1044000" cy="234501"/>
          </a:xfrm>
          <a:prstGeom prst="roundRect">
            <a:avLst>
              <a:gd name="adj" fmla="val 2418"/>
            </a:avLst>
          </a:prstGeom>
          <a:solidFill>
            <a:schemeClr val="tx2">
              <a:lumMod val="60000"/>
              <a:lumOff val="4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bg1"/>
                </a:solidFill>
                <a:latin typeface="Arial" panose="020B0604020202020204" pitchFamily="34" charset="0"/>
                <a:cs typeface="Arial" panose="020B0604020202020204" pitchFamily="34" charset="0"/>
              </a:rPr>
              <a:t>C2</a:t>
            </a:r>
            <a:endParaRPr lang="en-GB" sz="1100" dirty="0">
              <a:solidFill>
                <a:schemeClr val="bg1"/>
              </a:solidFill>
              <a:latin typeface="Arial" panose="020B0604020202020204" pitchFamily="34" charset="0"/>
              <a:cs typeface="Arial" panose="020B0604020202020204" pitchFamily="34" charset="0"/>
            </a:endParaRPr>
          </a:p>
        </p:txBody>
      </p:sp>
      <p:sp>
        <p:nvSpPr>
          <p:cNvPr id="44" name="Rounded Rectangle 43">
            <a:extLst>
              <a:ext uri="{FF2B5EF4-FFF2-40B4-BE49-F238E27FC236}">
                <a16:creationId xmlns:a16="http://schemas.microsoft.com/office/drawing/2014/main" id="{7875F7A8-D679-3B45-8AC7-CE3A7A7E2F1F}"/>
              </a:ext>
            </a:extLst>
          </p:cNvPr>
          <p:cNvSpPr/>
          <p:nvPr/>
        </p:nvSpPr>
        <p:spPr>
          <a:xfrm>
            <a:off x="5996701" y="5148210"/>
            <a:ext cx="1044000" cy="234501"/>
          </a:xfrm>
          <a:prstGeom prst="roundRect">
            <a:avLst>
              <a:gd name="adj" fmla="val 2418"/>
            </a:avLst>
          </a:prstGeom>
          <a:solidFill>
            <a:schemeClr val="tx2">
              <a:lumMod val="60000"/>
              <a:lumOff val="4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bg1"/>
                </a:solidFill>
                <a:latin typeface="Arial" panose="020B0604020202020204" pitchFamily="34" charset="0"/>
                <a:cs typeface="Arial" panose="020B0604020202020204" pitchFamily="34" charset="0"/>
              </a:rPr>
              <a:t>C3</a:t>
            </a:r>
            <a:endParaRPr lang="en-GB" sz="1100" dirty="0">
              <a:solidFill>
                <a:schemeClr val="bg1"/>
              </a:solidFill>
              <a:latin typeface="Arial" panose="020B0604020202020204" pitchFamily="34" charset="0"/>
              <a:cs typeface="Arial" panose="020B0604020202020204" pitchFamily="34" charset="0"/>
            </a:endParaRPr>
          </a:p>
        </p:txBody>
      </p:sp>
      <p:sp>
        <p:nvSpPr>
          <p:cNvPr id="45" name="Rounded Rectangle 44">
            <a:extLst>
              <a:ext uri="{FF2B5EF4-FFF2-40B4-BE49-F238E27FC236}">
                <a16:creationId xmlns:a16="http://schemas.microsoft.com/office/drawing/2014/main" id="{57A9CB01-01C5-2944-AF05-65221D0D8685}"/>
              </a:ext>
            </a:extLst>
          </p:cNvPr>
          <p:cNvSpPr/>
          <p:nvPr/>
        </p:nvSpPr>
        <p:spPr>
          <a:xfrm>
            <a:off x="7382441" y="5148210"/>
            <a:ext cx="1044000" cy="234501"/>
          </a:xfrm>
          <a:prstGeom prst="roundRect">
            <a:avLst>
              <a:gd name="adj" fmla="val 2418"/>
            </a:avLst>
          </a:prstGeom>
          <a:solidFill>
            <a:schemeClr val="tx2">
              <a:lumMod val="60000"/>
              <a:lumOff val="40000"/>
            </a:schemeClr>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200"/>
              </a:spcBef>
            </a:pPr>
            <a:r>
              <a:rPr lang="en-GB" sz="1100" b="1" dirty="0">
                <a:solidFill>
                  <a:schemeClr val="bg1"/>
                </a:solidFill>
                <a:latin typeface="Arial" panose="020B0604020202020204" pitchFamily="34" charset="0"/>
                <a:cs typeface="Arial" panose="020B0604020202020204" pitchFamily="34" charset="0"/>
              </a:rPr>
              <a:t>C8 / C17</a:t>
            </a:r>
            <a:endParaRPr lang="en-GB" sz="11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0CA4569-3CD8-C44F-8FF6-FFFF95414A57}"/>
              </a:ext>
            </a:extLst>
          </p:cNvPr>
          <p:cNvSpPr txBox="1"/>
          <p:nvPr/>
        </p:nvSpPr>
        <p:spPr>
          <a:xfrm>
            <a:off x="5862521" y="3808441"/>
            <a:ext cx="1162178" cy="215444"/>
          </a:xfrm>
          <a:prstGeom prst="rect">
            <a:avLst/>
          </a:prstGeom>
          <a:noFill/>
        </p:spPr>
        <p:txBody>
          <a:bodyPr wrap="none" lIns="0" tIns="0" rIns="0" bIns="0" rtlCol="0">
            <a:spAutoFit/>
          </a:bodyPr>
          <a:lstStyle/>
          <a:p>
            <a:pPr algn="l"/>
            <a:r>
              <a:rPr lang="en-GB" sz="1400" b="1" dirty="0">
                <a:solidFill>
                  <a:schemeClr val="bg1"/>
                </a:solidFill>
                <a:latin typeface="Arial" panose="020B0604020202020204" pitchFamily="34" charset="0"/>
                <a:ea typeface="Aileron" charset="0"/>
                <a:cs typeface="Arial" panose="020B0604020202020204" pitchFamily="34" charset="0"/>
              </a:rPr>
              <a:t>21-day cycles</a:t>
            </a:r>
          </a:p>
        </p:txBody>
      </p:sp>
      <p:sp>
        <p:nvSpPr>
          <p:cNvPr id="37" name="TextBox 36">
            <a:extLst>
              <a:ext uri="{FF2B5EF4-FFF2-40B4-BE49-F238E27FC236}">
                <a16:creationId xmlns:a16="http://schemas.microsoft.com/office/drawing/2014/main" id="{42EC7729-FE31-4F76-81E3-2A26E51BDBAD}"/>
              </a:ext>
            </a:extLst>
          </p:cNvPr>
          <p:cNvSpPr txBox="1"/>
          <p:nvPr/>
        </p:nvSpPr>
        <p:spPr>
          <a:xfrm>
            <a:off x="647839" y="5643075"/>
            <a:ext cx="6096000" cy="253916"/>
          </a:xfrm>
          <a:prstGeom prst="rect">
            <a:avLst/>
          </a:prstGeom>
          <a:noFill/>
        </p:spPr>
        <p:txBody>
          <a:bodyPr wrap="square">
            <a:spAutoFit/>
          </a:bodyPr>
          <a:lstStyle/>
          <a:p>
            <a:r>
              <a:rPr lang="en-US" sz="1050" baseline="30000" dirty="0">
                <a:solidFill>
                  <a:schemeClr val="tx2"/>
                </a:solidFill>
                <a:latin typeface="Arial" panose="020B0604020202020204" pitchFamily="34" charset="0"/>
                <a:cs typeface="Arial" panose="020B0604020202020204" pitchFamily="34" charset="0"/>
              </a:rPr>
              <a:t>a</a:t>
            </a:r>
            <a:r>
              <a:rPr lang="en-US" sz="1050" dirty="0">
                <a:solidFill>
                  <a:schemeClr val="tx2"/>
                </a:solidFill>
                <a:latin typeface="Arial" panose="020B0604020202020204" pitchFamily="34" charset="0"/>
                <a:cs typeface="Arial" panose="020B0604020202020204" pitchFamily="34" charset="0"/>
              </a:rPr>
              <a:t> Assessed by CT and PET-CT using </a:t>
            </a:r>
            <a:r>
              <a:rPr lang="en-US" sz="1050" dirty="0" err="1">
                <a:solidFill>
                  <a:schemeClr val="tx2"/>
                </a:solidFill>
                <a:latin typeface="Arial" panose="020B0604020202020204" pitchFamily="34" charset="0"/>
                <a:cs typeface="Arial" panose="020B0604020202020204" pitchFamily="34" charset="0"/>
              </a:rPr>
              <a:t>Cheson</a:t>
            </a:r>
            <a:r>
              <a:rPr lang="en-US" sz="1050" dirty="0">
                <a:solidFill>
                  <a:schemeClr val="tx2"/>
                </a:solidFill>
                <a:latin typeface="Arial" panose="020B0604020202020204" pitchFamily="34" charset="0"/>
                <a:cs typeface="Arial" panose="020B0604020202020204" pitchFamily="34" charset="0"/>
              </a:rPr>
              <a:t> 2007 criteria</a:t>
            </a:r>
          </a:p>
        </p:txBody>
      </p:sp>
    </p:spTree>
    <p:extLst>
      <p:ext uri="{BB962C8B-B14F-4D97-AF65-F5344CB8AC3E}">
        <p14:creationId xmlns:p14="http://schemas.microsoft.com/office/powerpoint/2010/main" val="207333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0429B6A6-DA9B-4197-A5EC-E74B5E670E35}"/>
              </a:ext>
            </a:extLst>
          </p:cNvPr>
          <p:cNvSpPr>
            <a:spLocks noGrp="1"/>
          </p:cNvSpPr>
          <p:nvPr>
            <p:ph type="title"/>
          </p:nvPr>
        </p:nvSpPr>
        <p:spPr/>
        <p:txBody>
          <a:bodyPr/>
          <a:lstStyle/>
          <a:p>
            <a:r>
              <a:rPr lang="en-GB" dirty="0"/>
              <a:t>RESULTS</a:t>
            </a:r>
          </a:p>
        </p:txBody>
      </p:sp>
      <p:sp>
        <p:nvSpPr>
          <p:cNvPr id="99" name="Tijdelijke aanduiding voor inhoud 6">
            <a:extLst>
              <a:ext uri="{FF2B5EF4-FFF2-40B4-BE49-F238E27FC236}">
                <a16:creationId xmlns:a16="http://schemas.microsoft.com/office/drawing/2014/main" id="{2CC1E3EA-3048-48FA-9014-1EF3731EF5D3}"/>
              </a:ext>
            </a:extLst>
          </p:cNvPr>
          <p:cNvSpPr>
            <a:spLocks noGrp="1"/>
          </p:cNvSpPr>
          <p:nvPr>
            <p:ph sz="quarter" idx="15"/>
          </p:nvPr>
        </p:nvSpPr>
        <p:spPr>
          <a:xfrm>
            <a:off x="620183" y="6356351"/>
            <a:ext cx="10724091" cy="365125"/>
          </a:xfrm>
        </p:spPr>
        <p:txBody>
          <a:bodyPr/>
          <a:lstStyle/>
          <a:p>
            <a:r>
              <a:rPr lang="en-US" dirty="0">
                <a:solidFill>
                  <a:schemeClr val="tx2"/>
                </a:solidFill>
              </a:rPr>
              <a:t>CI, confidence interval; CR, complete response; </a:t>
            </a:r>
            <a:r>
              <a:rPr lang="en-GB" dirty="0">
                <a:solidFill>
                  <a:schemeClr val="tx2"/>
                </a:solidFill>
              </a:rPr>
              <a:t>CRS, </a:t>
            </a:r>
            <a:r>
              <a:rPr lang="en-US" dirty="0">
                <a:solidFill>
                  <a:schemeClr val="tx2"/>
                </a:solidFill>
              </a:rPr>
              <a:t>cytokine release syndrome; </a:t>
            </a:r>
            <a:r>
              <a:rPr lang="en-US" dirty="0" err="1">
                <a:solidFill>
                  <a:schemeClr val="tx2"/>
                </a:solidFill>
              </a:rPr>
              <a:t>DoR</a:t>
            </a:r>
            <a:r>
              <a:rPr lang="en-US" dirty="0">
                <a:solidFill>
                  <a:schemeClr val="tx2"/>
                </a:solidFill>
              </a:rPr>
              <a:t>, duration of response; NE, not estimable; </a:t>
            </a:r>
            <a:r>
              <a:rPr lang="en-GB" dirty="0">
                <a:solidFill>
                  <a:schemeClr val="tx2"/>
                </a:solidFill>
              </a:rPr>
              <a:t>ORR, objective response rate; PFS, progression-free survival; </a:t>
            </a:r>
            <a:r>
              <a:rPr lang="en-US" dirty="0">
                <a:solidFill>
                  <a:schemeClr val="tx2"/>
                </a:solidFill>
              </a:rPr>
              <a:t>POD24, progression of disease within 2 years; ICANS, immune effector cell-associated neurotoxicity syndrome</a:t>
            </a:r>
            <a:endParaRPr lang="en-GB" dirty="0">
              <a:solidFill>
                <a:schemeClr val="tx2"/>
              </a:solidFill>
            </a:endParaRPr>
          </a:p>
          <a:p>
            <a:pPr>
              <a:spcBef>
                <a:spcPts val="0"/>
              </a:spcBef>
            </a:pPr>
            <a:r>
              <a:rPr lang="en-GB" dirty="0" err="1">
                <a:solidFill>
                  <a:schemeClr val="tx2"/>
                </a:solidFill>
              </a:rPr>
              <a:t>Budde</a:t>
            </a:r>
            <a:r>
              <a:rPr lang="en-GB" dirty="0">
                <a:solidFill>
                  <a:schemeClr val="tx2"/>
                </a:solidFill>
              </a:rPr>
              <a:t> EL, et al. ASH Annual Meeting 2021. Abstract #127. Oral presentation</a:t>
            </a:r>
          </a:p>
        </p:txBody>
      </p:sp>
      <p:sp>
        <p:nvSpPr>
          <p:cNvPr id="14" name="Rechthoek 13">
            <a:extLst>
              <a:ext uri="{FF2B5EF4-FFF2-40B4-BE49-F238E27FC236}">
                <a16:creationId xmlns:a16="http://schemas.microsoft.com/office/drawing/2014/main" id="{9A8238F7-5F13-A140-B78C-35D8884FD0B7}"/>
              </a:ext>
            </a:extLst>
          </p:cNvPr>
          <p:cNvSpPr/>
          <p:nvPr/>
        </p:nvSpPr>
        <p:spPr>
          <a:xfrm>
            <a:off x="619200" y="4814048"/>
            <a:ext cx="10966763" cy="1049106"/>
          </a:xfrm>
          <a:prstGeom prst="rect">
            <a:avLst/>
          </a:prstGeom>
          <a:ln w="25400">
            <a:solidFill>
              <a:srgbClr val="C9E5F3"/>
            </a:solidFill>
          </a:ln>
        </p:spPr>
        <p:txBody>
          <a:bodyPr wrap="square" lIns="144000" tIns="108000" bIns="108000">
            <a:spAutoFit/>
          </a:bodyPr>
          <a:lstStyle/>
          <a:p>
            <a:pPr lvl="0">
              <a:spcBef>
                <a:spcPts val="600"/>
              </a:spcBef>
              <a:buClr>
                <a:srgbClr val="FA7C2E"/>
              </a:buClr>
            </a:pPr>
            <a:r>
              <a:rPr lang="en-GB" sz="1600" b="1" dirty="0">
                <a:solidFill>
                  <a:schemeClr val="accent1"/>
                </a:solidFill>
                <a:latin typeface="Arial" panose="020B0604020202020204" pitchFamily="34" charset="0"/>
                <a:cs typeface="Arial" panose="020B0604020202020204" pitchFamily="34" charset="0"/>
              </a:rPr>
              <a:t>Safety</a:t>
            </a:r>
          </a:p>
          <a:p>
            <a:pPr marL="185738" lvl="0" indent="-185738">
              <a:spcBef>
                <a:spcPts val="600"/>
              </a:spcBef>
              <a:buClr>
                <a:srgbClr val="FA7C2E"/>
              </a:buClr>
              <a:buFont typeface="Arial"/>
              <a:buChar char="•"/>
            </a:pPr>
            <a:r>
              <a:rPr lang="en-GB" sz="1400" dirty="0">
                <a:solidFill>
                  <a:srgbClr val="5D8298"/>
                </a:solidFill>
                <a:latin typeface="Arial" panose="020B0604020202020204" pitchFamily="34" charset="0"/>
                <a:cs typeface="Arial" panose="020B0604020202020204" pitchFamily="34" charset="0"/>
              </a:rPr>
              <a:t>44% CRS (1.1% grade 3 and 1.1% grade 4); primarily occurring in Cycle 1. All events resolved</a:t>
            </a:r>
          </a:p>
          <a:p>
            <a:pPr marL="185738" lvl="0" indent="-185738">
              <a:spcBef>
                <a:spcPts val="600"/>
              </a:spcBef>
              <a:buClr>
                <a:srgbClr val="FA7C2E"/>
              </a:buClr>
              <a:buFont typeface="Arial"/>
              <a:buChar char="•"/>
            </a:pPr>
            <a:r>
              <a:rPr lang="en-GB" sz="1400" dirty="0">
                <a:solidFill>
                  <a:srgbClr val="5D8298"/>
                </a:solidFill>
                <a:latin typeface="Arial" panose="020B0604020202020204" pitchFamily="34" charset="0"/>
                <a:cs typeface="Arial" panose="020B0604020202020204" pitchFamily="34" charset="0"/>
              </a:rPr>
              <a:t>4.4% ICANS (all grade 1/2)</a:t>
            </a:r>
          </a:p>
        </p:txBody>
      </p:sp>
      <p:sp>
        <p:nvSpPr>
          <p:cNvPr id="19" name="Rechthoek 18">
            <a:extLst>
              <a:ext uri="{FF2B5EF4-FFF2-40B4-BE49-F238E27FC236}">
                <a16:creationId xmlns:a16="http://schemas.microsoft.com/office/drawing/2014/main" id="{3960EB74-3E63-7244-91D5-D5463410C800}"/>
              </a:ext>
            </a:extLst>
          </p:cNvPr>
          <p:cNvSpPr/>
          <p:nvPr/>
        </p:nvSpPr>
        <p:spPr>
          <a:xfrm>
            <a:off x="622764" y="1472548"/>
            <a:ext cx="10966763" cy="1049106"/>
          </a:xfrm>
          <a:prstGeom prst="rect">
            <a:avLst/>
          </a:prstGeom>
          <a:ln w="25400">
            <a:solidFill>
              <a:srgbClr val="C9E5F3"/>
            </a:solidFill>
          </a:ln>
        </p:spPr>
        <p:txBody>
          <a:bodyPr wrap="square" lIns="144000" tIns="108000" bIns="108000">
            <a:spAutoFit/>
          </a:bodyPr>
          <a:lstStyle/>
          <a:p>
            <a:pPr lvl="0">
              <a:spcBef>
                <a:spcPts val="600"/>
              </a:spcBef>
              <a:buClr>
                <a:srgbClr val="FA7C2E"/>
              </a:buClr>
            </a:pPr>
            <a:r>
              <a:rPr lang="en-GB" sz="1600" b="1" dirty="0">
                <a:solidFill>
                  <a:schemeClr val="accent1"/>
                </a:solidFill>
                <a:latin typeface="Arial" panose="020B0604020202020204" pitchFamily="34" charset="0"/>
                <a:cs typeface="Arial" panose="020B0604020202020204" pitchFamily="34" charset="0"/>
              </a:rPr>
              <a:t>Baseline characteristics</a:t>
            </a:r>
          </a:p>
          <a:p>
            <a:pPr marL="185738" lvl="0" indent="-185738">
              <a:spcBef>
                <a:spcPts val="600"/>
              </a:spcBef>
              <a:buClr>
                <a:srgbClr val="FA7C2E"/>
              </a:buClr>
              <a:buFont typeface="Arial"/>
              <a:buChar char="•"/>
            </a:pPr>
            <a:r>
              <a:rPr lang="en-GB" sz="1400" dirty="0">
                <a:solidFill>
                  <a:srgbClr val="5D8298"/>
                </a:solidFill>
                <a:latin typeface="Arial" panose="020B0604020202020204" pitchFamily="34" charset="0"/>
                <a:cs typeface="Arial" panose="020B0604020202020204" pitchFamily="34" charset="0"/>
              </a:rPr>
              <a:t>˜50% of the 90 patients included were double refractory to anti-CD20 and alkylator therapy</a:t>
            </a:r>
          </a:p>
          <a:p>
            <a:pPr marL="185738" lvl="0" indent="-185738">
              <a:spcBef>
                <a:spcPts val="600"/>
              </a:spcBef>
              <a:buClr>
                <a:srgbClr val="FA7C2E"/>
              </a:buClr>
              <a:buFont typeface="Arial"/>
              <a:buChar char="•"/>
            </a:pPr>
            <a:r>
              <a:rPr lang="en-GB" sz="1400" dirty="0">
                <a:solidFill>
                  <a:srgbClr val="5D8298"/>
                </a:solidFill>
                <a:latin typeface="Arial" panose="020B0604020202020204" pitchFamily="34" charset="0"/>
                <a:cs typeface="Arial" panose="020B0604020202020204" pitchFamily="34" charset="0"/>
              </a:rPr>
              <a:t>˜50% were POD24</a:t>
            </a:r>
          </a:p>
        </p:txBody>
      </p:sp>
      <p:sp>
        <p:nvSpPr>
          <p:cNvPr id="2" name="TextBox 1">
            <a:extLst>
              <a:ext uri="{FF2B5EF4-FFF2-40B4-BE49-F238E27FC236}">
                <a16:creationId xmlns:a16="http://schemas.microsoft.com/office/drawing/2014/main" id="{46C00257-024D-5E42-A3A9-A0208A3D4AD3}"/>
              </a:ext>
            </a:extLst>
          </p:cNvPr>
          <p:cNvSpPr txBox="1"/>
          <p:nvPr/>
        </p:nvSpPr>
        <p:spPr>
          <a:xfrm>
            <a:off x="4194928" y="3289955"/>
            <a:ext cx="65" cy="153888"/>
          </a:xfrm>
          <a:prstGeom prst="rect">
            <a:avLst/>
          </a:prstGeom>
          <a:noFill/>
        </p:spPr>
        <p:txBody>
          <a:bodyPr wrap="none" lIns="0" tIns="0" rIns="0" bIns="0" rtlCol="0">
            <a:spAutoFit/>
          </a:bodyPr>
          <a:lstStyle/>
          <a:p>
            <a:pPr algn="l"/>
            <a:endParaRPr lang="en-GB" sz="1000" dirty="0">
              <a:latin typeface="Arial" panose="020B0604020202020204" pitchFamily="34" charset="0"/>
              <a:ea typeface="Aileron" charset="0"/>
              <a:cs typeface="Arial" panose="020B0604020202020204" pitchFamily="34" charset="0"/>
            </a:endParaRPr>
          </a:p>
        </p:txBody>
      </p:sp>
      <p:sp>
        <p:nvSpPr>
          <p:cNvPr id="10" name="Rechthoek 18">
            <a:extLst>
              <a:ext uri="{FF2B5EF4-FFF2-40B4-BE49-F238E27FC236}">
                <a16:creationId xmlns:a16="http://schemas.microsoft.com/office/drawing/2014/main" id="{AFF60299-76FF-3746-88DD-2BFC1005F8B9}"/>
              </a:ext>
            </a:extLst>
          </p:cNvPr>
          <p:cNvSpPr/>
          <p:nvPr/>
        </p:nvSpPr>
        <p:spPr>
          <a:xfrm>
            <a:off x="622764" y="2704716"/>
            <a:ext cx="10966763" cy="1926269"/>
          </a:xfrm>
          <a:prstGeom prst="rect">
            <a:avLst/>
          </a:prstGeom>
          <a:ln w="25400">
            <a:solidFill>
              <a:srgbClr val="C9E5F3"/>
            </a:solidFill>
          </a:ln>
        </p:spPr>
        <p:txBody>
          <a:bodyPr wrap="square" lIns="144000" tIns="108000" bIns="108000">
            <a:spAutoFit/>
          </a:bodyPr>
          <a:lstStyle/>
          <a:p>
            <a:pPr lvl="0">
              <a:spcBef>
                <a:spcPts val="600"/>
              </a:spcBef>
              <a:buClr>
                <a:srgbClr val="FA7C2E"/>
              </a:buClr>
            </a:pPr>
            <a:r>
              <a:rPr lang="en-GB" sz="1600" b="1" dirty="0">
                <a:solidFill>
                  <a:schemeClr val="accent1"/>
                </a:solidFill>
                <a:latin typeface="Arial" panose="020B0604020202020204" pitchFamily="34" charset="0"/>
                <a:cs typeface="Arial" panose="020B0604020202020204" pitchFamily="34" charset="0"/>
              </a:rPr>
              <a:t>Efficacy</a:t>
            </a:r>
          </a:p>
          <a:p>
            <a:pPr marL="185738" indent="-185738">
              <a:spcBef>
                <a:spcPts val="600"/>
              </a:spcBef>
              <a:buClr>
                <a:schemeClr val="accent1"/>
              </a:buClr>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The</a:t>
            </a:r>
            <a:r>
              <a:rPr lang="en-GB" sz="1400" dirty="0">
                <a:latin typeface="Arial" panose="020B0604020202020204" pitchFamily="34" charset="0"/>
                <a:cs typeface="Arial" panose="020B0604020202020204" pitchFamily="34" charset="0"/>
              </a:rPr>
              <a:t> </a:t>
            </a:r>
            <a:r>
              <a:rPr lang="en-GB" sz="1400" b="1" dirty="0">
                <a:solidFill>
                  <a:schemeClr val="accent1"/>
                </a:solidFill>
                <a:latin typeface="Arial" panose="020B0604020202020204" pitchFamily="34" charset="0"/>
                <a:cs typeface="Arial" panose="020B0604020202020204" pitchFamily="34" charset="0"/>
              </a:rPr>
              <a:t>primary endpoint was met</a:t>
            </a:r>
            <a:r>
              <a:rPr lang="en-GB" sz="1400" dirty="0">
                <a:solidFill>
                  <a:schemeClr val="tx2"/>
                </a:solidFill>
                <a:latin typeface="Arial" panose="020B0604020202020204" pitchFamily="34" charset="0"/>
                <a:cs typeface="Arial" panose="020B0604020202020204" pitchFamily="34" charset="0"/>
              </a:rPr>
              <a:t>: the CR rate with </a:t>
            </a:r>
            <a:r>
              <a:rPr lang="en-GB" sz="1400" dirty="0" err="1">
                <a:solidFill>
                  <a:schemeClr val="tx2"/>
                </a:solidFill>
                <a:latin typeface="Arial" panose="020B0604020202020204" pitchFamily="34" charset="0"/>
                <a:cs typeface="Arial" panose="020B0604020202020204" pitchFamily="34" charset="0"/>
              </a:rPr>
              <a:t>mosunetuzumab</a:t>
            </a:r>
            <a:r>
              <a:rPr lang="en-GB" sz="1400" dirty="0">
                <a:solidFill>
                  <a:schemeClr val="tx2"/>
                </a:solidFill>
                <a:latin typeface="Arial" panose="020B0604020202020204" pitchFamily="34" charset="0"/>
                <a:cs typeface="Arial" panose="020B0604020202020204" pitchFamily="34" charset="0"/>
              </a:rPr>
              <a:t> was significantly greater than historical controls</a:t>
            </a:r>
          </a:p>
          <a:p>
            <a:pPr marL="541338" lvl="2" indent="-225425">
              <a:spcBef>
                <a:spcPts val="600"/>
              </a:spcBef>
              <a:buClr>
                <a:schemeClr val="accent1"/>
              </a:buClr>
              <a:buFont typeface="System Font Regular"/>
              <a:buChar char="–"/>
            </a:pPr>
            <a:r>
              <a:rPr lang="en-GB" sz="1400" b="1" dirty="0">
                <a:solidFill>
                  <a:schemeClr val="accent1"/>
                </a:solidFill>
                <a:latin typeface="Arial" panose="020B0604020202020204" pitchFamily="34" charset="0"/>
                <a:cs typeface="Arial" panose="020B0604020202020204" pitchFamily="34" charset="0"/>
              </a:rPr>
              <a:t>CR </a:t>
            </a:r>
            <a:r>
              <a:rPr lang="en-GB" sz="1400" dirty="0">
                <a:solidFill>
                  <a:schemeClr val="tx2"/>
                </a:solidFill>
                <a:latin typeface="Arial" panose="020B0604020202020204" pitchFamily="34" charset="0"/>
                <a:cs typeface="Arial" panose="020B0604020202020204" pitchFamily="34" charset="0"/>
              </a:rPr>
              <a:t>rate: </a:t>
            </a:r>
            <a:r>
              <a:rPr lang="en-GB" sz="1400" b="1" dirty="0">
                <a:solidFill>
                  <a:schemeClr val="accent1"/>
                </a:solidFill>
                <a:latin typeface="Arial" panose="020B0604020202020204" pitchFamily="34" charset="0"/>
                <a:cs typeface="Arial" panose="020B0604020202020204" pitchFamily="34" charset="0"/>
              </a:rPr>
              <a:t>60% vs 14% </a:t>
            </a:r>
            <a:r>
              <a:rPr lang="en-GB" sz="1400" dirty="0">
                <a:solidFill>
                  <a:schemeClr val="tx2"/>
                </a:solidFill>
                <a:latin typeface="Arial" panose="020B0604020202020204" pitchFamily="34" charset="0"/>
                <a:cs typeface="Arial" panose="020B0604020202020204" pitchFamily="34" charset="0"/>
              </a:rPr>
              <a:t>in historical controls </a:t>
            </a:r>
            <a:r>
              <a:rPr lang="en-GB" sz="1400" b="1" dirty="0">
                <a:solidFill>
                  <a:schemeClr val="accent1"/>
                </a:solidFill>
                <a:latin typeface="Arial" panose="020B0604020202020204" pitchFamily="34" charset="0"/>
                <a:cs typeface="Arial" panose="020B0604020202020204" pitchFamily="34" charset="0"/>
              </a:rPr>
              <a:t>(p&lt;0.0001)</a:t>
            </a:r>
          </a:p>
          <a:p>
            <a:pPr marL="185738" indent="-185738">
              <a:spcBef>
                <a:spcPts val="600"/>
              </a:spcBef>
              <a:buClr>
                <a:schemeClr val="accent1"/>
              </a:buClr>
              <a:buFont typeface="Arial" panose="020B0604020202020204" pitchFamily="34" charset="0"/>
              <a:buChar char="•"/>
            </a:pPr>
            <a:r>
              <a:rPr lang="en-GB" sz="1400" b="1" dirty="0">
                <a:solidFill>
                  <a:schemeClr val="accent1"/>
                </a:solidFill>
                <a:latin typeface="Arial" panose="020B0604020202020204" pitchFamily="34" charset="0"/>
                <a:cs typeface="Arial" panose="020B0604020202020204" pitchFamily="34" charset="0"/>
              </a:rPr>
              <a:t>ORR</a:t>
            </a:r>
            <a:r>
              <a:rPr lang="en-GB" sz="1400" dirty="0">
                <a:latin typeface="Arial" panose="020B0604020202020204" pitchFamily="34" charset="0"/>
                <a:cs typeface="Arial" panose="020B0604020202020204" pitchFamily="34" charset="0"/>
              </a:rPr>
              <a:t> </a:t>
            </a:r>
            <a:r>
              <a:rPr lang="en-GB" sz="1400" dirty="0">
                <a:solidFill>
                  <a:schemeClr val="tx2"/>
                </a:solidFill>
                <a:latin typeface="Arial" panose="020B0604020202020204" pitchFamily="34" charset="0"/>
                <a:cs typeface="Arial" panose="020B0604020202020204" pitchFamily="34" charset="0"/>
              </a:rPr>
              <a:t>rate: 80%</a:t>
            </a:r>
          </a:p>
          <a:p>
            <a:pPr marL="185738" indent="-185738">
              <a:spcBef>
                <a:spcPts val="600"/>
              </a:spcBef>
              <a:buClr>
                <a:schemeClr val="accent1"/>
              </a:buClr>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Median</a:t>
            </a:r>
            <a:r>
              <a:rPr lang="en-GB" sz="1400" dirty="0">
                <a:latin typeface="Arial" panose="020B0604020202020204" pitchFamily="34" charset="0"/>
                <a:cs typeface="Arial" panose="020B0604020202020204" pitchFamily="34" charset="0"/>
              </a:rPr>
              <a:t> </a:t>
            </a:r>
            <a:r>
              <a:rPr lang="en-GB" sz="1400" b="1" dirty="0" err="1">
                <a:solidFill>
                  <a:schemeClr val="accent1"/>
                </a:solidFill>
                <a:latin typeface="Arial" panose="020B0604020202020204" pitchFamily="34" charset="0"/>
                <a:cs typeface="Arial" panose="020B0604020202020204" pitchFamily="34" charset="0"/>
              </a:rPr>
              <a:t>DoR</a:t>
            </a:r>
            <a:r>
              <a:rPr lang="en-GB" sz="1400" dirty="0">
                <a:solidFill>
                  <a:schemeClr val="tx2"/>
                </a:solidFill>
                <a:latin typeface="Arial" panose="020B0604020202020204" pitchFamily="34" charset="0"/>
                <a:cs typeface="Arial" panose="020B0604020202020204" pitchFamily="34" charset="0"/>
              </a:rPr>
              <a:t>: 22.8 months (95% CI: 9.7, NE) </a:t>
            </a:r>
          </a:p>
          <a:p>
            <a:pPr marL="185738" indent="-185738">
              <a:spcBef>
                <a:spcPts val="600"/>
              </a:spcBef>
              <a:buClr>
                <a:schemeClr val="accent1"/>
              </a:buClr>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Median</a:t>
            </a:r>
            <a:r>
              <a:rPr lang="en-GB" sz="1400" dirty="0">
                <a:latin typeface="Arial" panose="020B0604020202020204" pitchFamily="34" charset="0"/>
                <a:cs typeface="Arial" panose="020B0604020202020204" pitchFamily="34" charset="0"/>
              </a:rPr>
              <a:t> </a:t>
            </a:r>
            <a:r>
              <a:rPr lang="en-GB" sz="1400" b="1" dirty="0">
                <a:solidFill>
                  <a:schemeClr val="accent1"/>
                </a:solidFill>
                <a:latin typeface="Arial" panose="020B0604020202020204" pitchFamily="34" charset="0"/>
                <a:cs typeface="Arial" panose="020B0604020202020204" pitchFamily="34" charset="0"/>
              </a:rPr>
              <a:t>PFS</a:t>
            </a:r>
            <a:r>
              <a:rPr lang="en-GB" sz="1400" dirty="0">
                <a:solidFill>
                  <a:schemeClr val="tx2"/>
                </a:solidFill>
                <a:latin typeface="Arial" panose="020B0604020202020204" pitchFamily="34" charset="0"/>
                <a:cs typeface="Arial" panose="020B0604020202020204" pitchFamily="34" charset="0"/>
              </a:rPr>
              <a:t>: 17.9 months (95% CI: 10.1, NE)</a:t>
            </a:r>
          </a:p>
        </p:txBody>
      </p:sp>
    </p:spTree>
    <p:extLst>
      <p:ext uri="{BB962C8B-B14F-4D97-AF65-F5344CB8AC3E}">
        <p14:creationId xmlns:p14="http://schemas.microsoft.com/office/powerpoint/2010/main" val="150702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3B9A3435-5E5E-421C-9C5E-0CC28B8BA0DD}"/>
              </a:ext>
            </a:extLst>
          </p:cNvPr>
          <p:cNvSpPr>
            <a:spLocks noGrp="1"/>
          </p:cNvSpPr>
          <p:nvPr>
            <p:ph type="title"/>
          </p:nvPr>
        </p:nvSpPr>
        <p:spPr/>
        <p:txBody>
          <a:bodyPr/>
          <a:lstStyle/>
          <a:p>
            <a:r>
              <a:rPr lang="en-GB" dirty="0"/>
              <a:t>Author Conclusions and Clinical interpretation</a:t>
            </a:r>
          </a:p>
        </p:txBody>
      </p:sp>
      <p:sp>
        <p:nvSpPr>
          <p:cNvPr id="16" name="Content Placeholder 15">
            <a:extLst>
              <a:ext uri="{FF2B5EF4-FFF2-40B4-BE49-F238E27FC236}">
                <a16:creationId xmlns:a16="http://schemas.microsoft.com/office/drawing/2014/main" id="{CF010A6F-2EBA-472D-8147-4D4DFD0D46D1}"/>
              </a:ext>
            </a:extLst>
          </p:cNvPr>
          <p:cNvSpPr>
            <a:spLocks noGrp="1"/>
          </p:cNvSpPr>
          <p:nvPr>
            <p:ph sz="quarter" idx="15"/>
          </p:nvPr>
        </p:nvSpPr>
        <p:spPr/>
        <p:txBody>
          <a:bodyPr/>
          <a:lstStyle/>
          <a:p>
            <a:r>
              <a:rPr lang="en-GB" dirty="0">
                <a:solidFill>
                  <a:schemeClr val="tx2"/>
                </a:solidFill>
              </a:rPr>
              <a:t>FL, follicular lymphoma; R/R, relapsed or refractory</a:t>
            </a:r>
          </a:p>
          <a:p>
            <a:pPr>
              <a:spcBef>
                <a:spcPts val="0"/>
              </a:spcBef>
            </a:pPr>
            <a:r>
              <a:rPr lang="en-GB" dirty="0" err="1">
                <a:solidFill>
                  <a:schemeClr val="tx2"/>
                </a:solidFill>
              </a:rPr>
              <a:t>Budde</a:t>
            </a:r>
            <a:r>
              <a:rPr lang="en-GB" dirty="0">
                <a:solidFill>
                  <a:schemeClr val="tx2"/>
                </a:solidFill>
              </a:rPr>
              <a:t> EL, et al. ASH Annual Meeting 2021. Abstract #127. Oral presentation</a:t>
            </a:r>
          </a:p>
        </p:txBody>
      </p:sp>
      <p:graphicFrame>
        <p:nvGraphicFramePr>
          <p:cNvPr id="7" name="Tijdelijke aanduiding voor inhoud 5">
            <a:extLst>
              <a:ext uri="{FF2B5EF4-FFF2-40B4-BE49-F238E27FC236}">
                <a16:creationId xmlns:a16="http://schemas.microsoft.com/office/drawing/2014/main" id="{21D0DC5B-B953-A647-B4C5-FB4441B79319}"/>
              </a:ext>
            </a:extLst>
          </p:cNvPr>
          <p:cNvGraphicFramePr>
            <a:graphicFrameLocks noGrp="1"/>
          </p:cNvGraphicFramePr>
          <p:nvPr>
            <p:ph sz="quarter" idx="12"/>
            <p:extLst>
              <p:ext uri="{D42A27DB-BD31-4B8C-83A1-F6EECF244321}">
                <p14:modId xmlns:p14="http://schemas.microsoft.com/office/powerpoint/2010/main" val="2064130612"/>
              </p:ext>
            </p:extLst>
          </p:nvPr>
        </p:nvGraphicFramePr>
        <p:xfrm>
          <a:off x="620713" y="1425575"/>
          <a:ext cx="109632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380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4FE5B0E-FE7F-4FAE-B79B-2BEDC3866AF0}"/>
              </a:ext>
            </a:extLst>
          </p:cNvPr>
          <p:cNvSpPr/>
          <p:nvPr/>
        </p:nvSpPr>
        <p:spPr>
          <a:xfrm>
            <a:off x="2320680" y="4067214"/>
            <a:ext cx="1143323" cy="1218632"/>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1957782" y="5450706"/>
            <a:ext cx="2019206" cy="492443"/>
          </a:xfrm>
          <a:prstGeom prst="rect">
            <a:avLst/>
          </a:prstGeom>
          <a:noFill/>
        </p:spPr>
        <p:txBody>
          <a:bodyPr wrap="none" rtlCol="0">
            <a:spAutoFit/>
          </a:bodyPr>
          <a:lstStyle/>
          <a:p>
            <a:pPr algn="ctr"/>
            <a:r>
              <a:rPr lang="en-GB" sz="1300" dirty="0">
                <a:solidFill>
                  <a:schemeClr val="tx2"/>
                </a:solidFill>
                <a:latin typeface="Arial" panose="020B0604020202020204" pitchFamily="34" charset="0"/>
                <a:ea typeface="Aileron" charset="0"/>
                <a:cs typeface="Arial" panose="020B0604020202020204" pitchFamily="34" charset="0"/>
              </a:rPr>
              <a:t>Follow us on Twitter</a:t>
            </a:r>
          </a:p>
          <a:p>
            <a:pPr algn="ctr"/>
            <a:r>
              <a:rPr lang="en-GB" sz="1300" b="1" dirty="0">
                <a:solidFill>
                  <a:schemeClr val="accent1"/>
                </a:solidFill>
                <a:latin typeface="Arial" panose="020B0604020202020204" pitchFamily="34" charset="0"/>
                <a:ea typeface="Aileron" charset="0"/>
                <a:cs typeface="Arial" panose="020B0604020202020204" pitchFamily="34" charset="0"/>
                <a:hlinkClick r:id="rId2">
                  <a:extLst>
                    <a:ext uri="{A12FA001-AC4F-418D-AE19-62706E023703}">
                      <ahyp:hlinkClr xmlns:ahyp="http://schemas.microsoft.com/office/drawing/2018/hyperlinkcolor" val="tx"/>
                    </a:ext>
                  </a:extLst>
                </a:hlinkClick>
              </a:rPr>
              <a:t>@LYM_MM_CONNECT</a:t>
            </a:r>
            <a:r>
              <a:rPr lang="en-GB" sz="1300" dirty="0">
                <a:solidFill>
                  <a:schemeClr val="accent1"/>
                </a:solidFill>
                <a:latin typeface="Arial" panose="020B0604020202020204" pitchFamily="34" charset="0"/>
                <a:ea typeface="Aileron"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300" b="1" u="sng" dirty="0">
              <a:solidFill>
                <a:schemeClr val="accent1"/>
              </a:solidFill>
              <a:latin typeface="Arial" panose="020B0604020202020204" pitchFamily="34" charset="0"/>
              <a:ea typeface="Aileron" charset="0"/>
              <a:cs typeface="Arial" panose="020B0604020202020204" pitchFamily="34" charset="0"/>
            </a:endParaRPr>
          </a:p>
        </p:txBody>
      </p:sp>
      <p:sp>
        <p:nvSpPr>
          <p:cNvPr id="17" name="TextBox 16"/>
          <p:cNvSpPr txBox="1"/>
          <p:nvPr/>
        </p:nvSpPr>
        <p:spPr>
          <a:xfrm>
            <a:off x="4043484" y="5450706"/>
            <a:ext cx="2084815" cy="812530"/>
          </a:xfrm>
          <a:prstGeom prst="rect">
            <a:avLst/>
          </a:prstGeom>
          <a:noFill/>
        </p:spPr>
        <p:txBody>
          <a:bodyPr wrap="square" rtlCol="0">
            <a:spAutoFit/>
          </a:bodyPr>
          <a:lstStyle/>
          <a:p>
            <a:pPr algn="ctr">
              <a:lnSpc>
                <a:spcPct val="90000"/>
              </a:lnSpc>
            </a:pPr>
            <a:r>
              <a:rPr lang="en-GB" sz="1300" dirty="0">
                <a:solidFill>
                  <a:schemeClr val="tx2"/>
                </a:solidFill>
                <a:latin typeface="Arial" panose="020B0604020202020204" pitchFamily="34" charset="0"/>
                <a:ea typeface="Aileron" charset="0"/>
                <a:cs typeface="Arial" panose="020B0604020202020204" pitchFamily="34" charset="0"/>
              </a:rPr>
              <a:t>Follow the </a:t>
            </a:r>
            <a:br>
              <a:rPr lang="en-GB" sz="1300" dirty="0">
                <a:solidFill>
                  <a:schemeClr val="tx2"/>
                </a:solidFill>
                <a:latin typeface="Arial" panose="020B0604020202020204" pitchFamily="34" charset="0"/>
                <a:ea typeface="Aileron" charset="0"/>
                <a:cs typeface="Arial" panose="020B0604020202020204" pitchFamily="34" charset="0"/>
              </a:rPr>
            </a:br>
            <a:r>
              <a:rPr lang="en-GB" sz="1300" b="1" dirty="0">
                <a:solidFill>
                  <a:schemeClr val="accent1"/>
                </a:solidFill>
                <a:latin typeface="Arial" panose="020B0604020202020204" pitchFamily="34" charset="0"/>
                <a:ea typeface="Aileron" charset="0"/>
                <a:cs typeface="Arial" panose="020B0604020202020204" pitchFamily="34" charset="0"/>
                <a:hlinkClick r:id="rId3">
                  <a:extLst>
                    <a:ext uri="{A12FA001-AC4F-418D-AE19-62706E023703}">
                      <ahyp:hlinkClr xmlns:ahyp="http://schemas.microsoft.com/office/drawing/2018/hyperlinkcolor" val="tx"/>
                    </a:ext>
                  </a:extLst>
                </a:hlinkClick>
              </a:rPr>
              <a:t>LYMPHOMA</a:t>
            </a:r>
            <a:r>
              <a:rPr lang="en-GB" sz="1300" b="1" u="sng" dirty="0">
                <a:solidFill>
                  <a:schemeClr val="accent1"/>
                </a:solidFill>
                <a:latin typeface="Arial" panose="020B0604020202020204" pitchFamily="34" charset="0"/>
                <a:ea typeface="Aileron" charset="0"/>
                <a:cs typeface="Arial" panose="020B0604020202020204" pitchFamily="34" charset="0"/>
                <a:hlinkClick r:id="rId3">
                  <a:extLst>
                    <a:ext uri="{A12FA001-AC4F-418D-AE19-62706E023703}">
                      <ahyp:hlinkClr xmlns:ahyp="http://schemas.microsoft.com/office/drawing/2018/hyperlinkcolor" val="tx"/>
                    </a:ext>
                  </a:extLst>
                </a:hlinkClick>
              </a:rPr>
              <a:t> &amp; MYELOMA CONNECT</a:t>
            </a:r>
            <a:br>
              <a:rPr lang="en-GB" sz="1300" b="1" dirty="0">
                <a:solidFill>
                  <a:schemeClr val="accent1"/>
                </a:solidFill>
                <a:latin typeface="Arial" panose="020B0604020202020204" pitchFamily="34" charset="0"/>
                <a:ea typeface="Aileron" charset="0"/>
                <a:cs typeface="Arial" panose="020B0604020202020204" pitchFamily="34" charset="0"/>
              </a:rPr>
            </a:br>
            <a:r>
              <a:rPr lang="en-GB" sz="1300" dirty="0">
                <a:solidFill>
                  <a:schemeClr val="tx2"/>
                </a:solidFill>
                <a:latin typeface="Arial" panose="020B0604020202020204" pitchFamily="34" charset="0"/>
                <a:ea typeface="Aileron" charset="0"/>
                <a:cs typeface="Arial" panose="020B0604020202020204" pitchFamily="34" charset="0"/>
              </a:rPr>
              <a:t>group on LinkedIn</a:t>
            </a:r>
          </a:p>
        </p:txBody>
      </p:sp>
      <p:sp>
        <p:nvSpPr>
          <p:cNvPr id="18" name="TextBox 17"/>
          <p:cNvSpPr txBox="1"/>
          <p:nvPr/>
        </p:nvSpPr>
        <p:spPr>
          <a:xfrm>
            <a:off x="8072514" y="5450706"/>
            <a:ext cx="2486466" cy="632481"/>
          </a:xfrm>
          <a:prstGeom prst="rect">
            <a:avLst/>
          </a:prstGeom>
          <a:noFill/>
        </p:spPr>
        <p:txBody>
          <a:bodyPr wrap="square" rtlCol="0">
            <a:spAutoFit/>
          </a:bodyPr>
          <a:lstStyle/>
          <a:p>
            <a:pPr algn="ctr">
              <a:lnSpc>
                <a:spcPct val="90000"/>
              </a:lnSpc>
            </a:pPr>
            <a:r>
              <a:rPr lang="en-US" sz="1300" dirty="0">
                <a:solidFill>
                  <a:schemeClr val="tx2"/>
                </a:solidFill>
                <a:latin typeface="Arial" panose="020B0604020202020204" pitchFamily="34" charset="0"/>
                <a:cs typeface="Arial" panose="020B0604020202020204" pitchFamily="34" charset="0"/>
              </a:rPr>
              <a:t>Email</a:t>
            </a:r>
            <a:br>
              <a:rPr lang="en-US" sz="1300" dirty="0">
                <a:solidFill>
                  <a:schemeClr val="tx2"/>
                </a:solidFill>
                <a:latin typeface="Arial" panose="020B0604020202020204" pitchFamily="34" charset="0"/>
                <a:cs typeface="Arial" panose="020B0604020202020204" pitchFamily="34" charset="0"/>
              </a:rPr>
            </a:br>
            <a:r>
              <a:rPr lang="en-US" sz="1300" b="1"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froukje.sosef</a:t>
            </a:r>
            <a:br>
              <a:rPr lang="en-US" sz="1300" b="1"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br>
            <a:r>
              <a:rPr lang="en-US" sz="1300" b="1"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@cor2ed.com</a:t>
            </a:r>
            <a:endParaRPr lang="en-GB" sz="1300" b="1" dirty="0">
              <a:solidFill>
                <a:schemeClr val="accent1"/>
              </a:solidFill>
              <a:latin typeface="Arial" panose="020B0604020202020204" pitchFamily="34" charset="0"/>
              <a:ea typeface="Aileron" charset="0"/>
              <a:cs typeface="Arial" panose="020B0604020202020204" pitchFamily="34" charset="0"/>
            </a:endParaRPr>
          </a:p>
        </p:txBody>
      </p:sp>
      <p:sp>
        <p:nvSpPr>
          <p:cNvPr id="19" name="TextBox 18"/>
          <p:cNvSpPr txBox="1"/>
          <p:nvPr/>
        </p:nvSpPr>
        <p:spPr>
          <a:xfrm>
            <a:off x="6131716" y="5450706"/>
            <a:ext cx="2084815" cy="812530"/>
          </a:xfrm>
          <a:prstGeom prst="rect">
            <a:avLst/>
          </a:prstGeom>
          <a:noFill/>
        </p:spPr>
        <p:txBody>
          <a:bodyPr wrap="square" rtlCol="0">
            <a:spAutoFit/>
          </a:bodyPr>
          <a:lstStyle/>
          <a:p>
            <a:pPr algn="ctr">
              <a:lnSpc>
                <a:spcPct val="90000"/>
              </a:lnSpc>
            </a:pPr>
            <a:r>
              <a:rPr lang="en-GB" sz="1300" dirty="0">
                <a:solidFill>
                  <a:schemeClr val="tx2"/>
                </a:solidFill>
                <a:latin typeface="Arial" panose="020B0604020202020204" pitchFamily="34" charset="0"/>
                <a:ea typeface="Aileron" charset="0"/>
                <a:cs typeface="Arial" panose="020B0604020202020204" pitchFamily="34" charset="0"/>
              </a:rPr>
              <a:t>Watch us on the</a:t>
            </a:r>
            <a:br>
              <a:rPr lang="en-GB" sz="1300" dirty="0">
                <a:solidFill>
                  <a:schemeClr val="tx2"/>
                </a:solidFill>
                <a:latin typeface="Arial" panose="020B0604020202020204" pitchFamily="34" charset="0"/>
                <a:ea typeface="Aileron" charset="0"/>
                <a:cs typeface="Arial" panose="020B0604020202020204" pitchFamily="34" charset="0"/>
              </a:rPr>
            </a:br>
            <a:r>
              <a:rPr lang="en-GB" sz="1300" dirty="0">
                <a:solidFill>
                  <a:schemeClr val="tx2"/>
                </a:solidFill>
                <a:latin typeface="Arial" panose="020B0604020202020204" pitchFamily="34" charset="0"/>
                <a:ea typeface="Aileron" charset="0"/>
                <a:cs typeface="Arial" panose="020B0604020202020204" pitchFamily="34" charset="0"/>
              </a:rPr>
              <a:t>Vimeo Channel</a:t>
            </a:r>
            <a:br>
              <a:rPr lang="en-GB" sz="1300" dirty="0">
                <a:solidFill>
                  <a:schemeClr val="tx2"/>
                </a:solidFill>
                <a:latin typeface="Arial" panose="020B0604020202020204" pitchFamily="34" charset="0"/>
                <a:ea typeface="Aileron" charset="0"/>
                <a:cs typeface="Arial" panose="020B0604020202020204" pitchFamily="34" charset="0"/>
              </a:rPr>
            </a:br>
            <a:r>
              <a:rPr lang="en-GB" sz="1300" b="1" dirty="0">
                <a:solidFill>
                  <a:schemeClr val="accent1"/>
                </a:solidFill>
                <a:latin typeface="Arial" panose="020B0604020202020204" pitchFamily="34" charset="0"/>
                <a:ea typeface="Aileron" charset="0"/>
                <a:cs typeface="Arial" panose="020B0604020202020204" pitchFamily="34" charset="0"/>
                <a:hlinkClick r:id="rId5">
                  <a:extLst>
                    <a:ext uri="{A12FA001-AC4F-418D-AE19-62706E023703}">
                      <ahyp:hlinkClr xmlns:ahyp="http://schemas.microsoft.com/office/drawing/2018/hyperlinkcolor" val="tx"/>
                    </a:ext>
                  </a:extLst>
                </a:hlinkClick>
              </a:rPr>
              <a:t>LYMPHOMA &amp; MYELOMA CONNECT</a:t>
            </a:r>
            <a:endParaRPr lang="en-GB" sz="1300" b="1" dirty="0">
              <a:solidFill>
                <a:schemeClr val="accent1"/>
              </a:solidFill>
              <a:latin typeface="Arial" panose="020B0604020202020204" pitchFamily="34" charset="0"/>
              <a:ea typeface="Aileron" charset="0"/>
              <a:cs typeface="Arial" panose="020B0604020202020204" pitchFamily="34" charset="0"/>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623887" y="274638"/>
            <a:ext cx="10969625" cy="3586410"/>
          </a:xfrm>
        </p:spPr>
        <p:txBody>
          <a:bodyPr>
            <a:normAutofit/>
          </a:bodyPr>
          <a:lstStyle/>
          <a:p>
            <a:pPr>
              <a:lnSpc>
                <a:spcPts val="3800"/>
              </a:lnSpc>
              <a:spcBef>
                <a:spcPts val="800"/>
              </a:spcBef>
            </a:pPr>
            <a:r>
              <a:rPr lang="en-US" sz="3600" cap="none" spc="-30" dirty="0">
                <a:solidFill>
                  <a:schemeClr val="tx2"/>
                </a:solidFill>
              </a:rPr>
              <a:t>REACH </a:t>
            </a:r>
            <a:r>
              <a:rPr lang="en-US" sz="3600" cap="none" spc="-30" dirty="0"/>
              <a:t>LYMPHOMA &amp; MYELOMA CONNECT </a:t>
            </a:r>
            <a:br>
              <a:rPr lang="en-US" sz="3600" cap="none" spc="-30" dirty="0"/>
            </a:br>
            <a:r>
              <a:rPr lang="en-US" sz="3600" cap="none" spc="-30" dirty="0">
                <a:solidFill>
                  <a:schemeClr val="tx2"/>
                </a:solidFill>
              </a:rPr>
              <a:t>VIA TWITTER, LINKEDIN, VIMEO &amp; EMAIL</a:t>
            </a:r>
            <a:br>
              <a:rPr lang="en-US" sz="3600" cap="none" spc="-30" dirty="0">
                <a:solidFill>
                  <a:schemeClr val="tx2"/>
                </a:solidFill>
              </a:rPr>
            </a:br>
            <a:r>
              <a:rPr lang="en-US" sz="3600" cap="none" spc="-30" dirty="0">
                <a:solidFill>
                  <a:schemeClr val="tx2"/>
                </a:solidFill>
              </a:rPr>
              <a:t>OR VISIT THE GROUP’S WEBSITE</a:t>
            </a:r>
            <a:br>
              <a:rPr lang="en-US" sz="3600" cap="none" spc="-30" dirty="0">
                <a:solidFill>
                  <a:schemeClr val="tx2"/>
                </a:solidFill>
              </a:rPr>
            </a:br>
            <a:r>
              <a:rPr lang="en-US" sz="3600" u="sng" cap="none" spc="-30" dirty="0">
                <a:hlinkClick r:id="rId6">
                  <a:extLst>
                    <a:ext uri="{A12FA001-AC4F-418D-AE19-62706E023703}">
                      <ahyp:hlinkClr xmlns:ahyp="http://schemas.microsoft.com/office/drawing/2018/hyperlinkcolor" val="tx"/>
                    </a:ext>
                  </a:extLst>
                </a:hlinkClick>
              </a:rPr>
              <a:t>https://lymphomamyelomaconnect.cor2ed.</a:t>
            </a:r>
            <a:r>
              <a:rPr lang="en-US" sz="3600" u="sng" cap="none" spc="-30" dirty="0"/>
              <a:t>com/</a:t>
            </a:r>
            <a:endParaRPr lang="en-US" sz="3600" cap="none" spc="-30" dirty="0"/>
          </a:p>
        </p:txBody>
      </p:sp>
      <p:pic>
        <p:nvPicPr>
          <p:cNvPr id="3" name="Picture 2">
            <a:hlinkClick r:id="rId4"/>
            <a:extLst>
              <a:ext uri="{FF2B5EF4-FFF2-40B4-BE49-F238E27FC236}">
                <a16:creationId xmlns:a16="http://schemas.microsoft.com/office/drawing/2014/main" id="{0AB7BC2C-5909-4EC9-B1D2-A5A7F3A5C215}"/>
              </a:ext>
            </a:extLst>
          </p:cNvPr>
          <p:cNvPicPr>
            <a:picLocks noChangeAspect="1"/>
          </p:cNvPicPr>
          <p:nvPr/>
        </p:nvPicPr>
        <p:blipFill>
          <a:blip r:embed="rId7"/>
          <a:stretch>
            <a:fillRect/>
          </a:stretch>
        </p:blipFill>
        <p:spPr>
          <a:xfrm>
            <a:off x="8576981" y="4045138"/>
            <a:ext cx="1331225" cy="1332000"/>
          </a:xfrm>
          <a:prstGeom prst="rect">
            <a:avLst/>
          </a:prstGeom>
        </p:spPr>
      </p:pic>
      <p:pic>
        <p:nvPicPr>
          <p:cNvPr id="7" name="Picture 6">
            <a:hlinkClick r:id="rId3"/>
            <a:extLst>
              <a:ext uri="{FF2B5EF4-FFF2-40B4-BE49-F238E27FC236}">
                <a16:creationId xmlns:a16="http://schemas.microsoft.com/office/drawing/2014/main" id="{27774377-9E6E-452D-A70C-C05D9B64AE9A}"/>
              </a:ext>
            </a:extLst>
          </p:cNvPr>
          <p:cNvPicPr>
            <a:picLocks noChangeAspect="1"/>
          </p:cNvPicPr>
          <p:nvPr/>
        </p:nvPicPr>
        <p:blipFill>
          <a:blip r:embed="rId8"/>
          <a:stretch>
            <a:fillRect/>
          </a:stretch>
        </p:blipFill>
        <p:spPr>
          <a:xfrm>
            <a:off x="4386085" y="4040174"/>
            <a:ext cx="1331225" cy="1332000"/>
          </a:xfrm>
          <a:prstGeom prst="rect">
            <a:avLst/>
          </a:prstGeom>
        </p:spPr>
      </p:pic>
      <p:pic>
        <p:nvPicPr>
          <p:cNvPr id="13" name="Picture 12">
            <a:hlinkClick r:id="rId9"/>
            <a:extLst>
              <a:ext uri="{FF2B5EF4-FFF2-40B4-BE49-F238E27FC236}">
                <a16:creationId xmlns:a16="http://schemas.microsoft.com/office/drawing/2014/main" id="{D478189A-FF19-4371-A8FA-A7EEA6564ED8}"/>
              </a:ext>
            </a:extLst>
          </p:cNvPr>
          <p:cNvPicPr>
            <a:picLocks noChangeAspect="1"/>
          </p:cNvPicPr>
          <p:nvPr/>
        </p:nvPicPr>
        <p:blipFill>
          <a:blip r:embed="rId10"/>
          <a:stretch>
            <a:fillRect/>
          </a:stretch>
        </p:blipFill>
        <p:spPr>
          <a:xfrm>
            <a:off x="2251166" y="4040174"/>
            <a:ext cx="1331225" cy="1332000"/>
          </a:xfrm>
          <a:prstGeom prst="rect">
            <a:avLst/>
          </a:prstGeom>
        </p:spPr>
      </p:pic>
      <p:pic>
        <p:nvPicPr>
          <p:cNvPr id="20" name="Picture 19">
            <a:hlinkClick r:id="rId5"/>
            <a:extLst>
              <a:ext uri="{FF2B5EF4-FFF2-40B4-BE49-F238E27FC236}">
                <a16:creationId xmlns:a16="http://schemas.microsoft.com/office/drawing/2014/main" id="{048916CD-D6F9-4440-B8C2-A9961400A454}"/>
              </a:ext>
            </a:extLst>
          </p:cNvPr>
          <p:cNvPicPr>
            <a:picLocks noChangeAspect="1"/>
          </p:cNvPicPr>
          <p:nvPr/>
        </p:nvPicPr>
        <p:blipFill>
          <a:blip r:embed="rId11"/>
          <a:stretch>
            <a:fillRect/>
          </a:stretch>
        </p:blipFill>
        <p:spPr>
          <a:xfrm>
            <a:off x="6470900" y="4040174"/>
            <a:ext cx="1331225" cy="1332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25</a:t>
            </a:fld>
            <a:endParaRPr lang="en-GB" dirty="0"/>
          </a:p>
        </p:txBody>
      </p:sp>
    </p:spTree>
    <p:extLst>
      <p:ext uri="{BB962C8B-B14F-4D97-AF65-F5344CB8AC3E}">
        <p14:creationId xmlns:p14="http://schemas.microsoft.com/office/powerpoint/2010/main" val="71161361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08EA2BC-9650-FE47-B61E-223766E476EB}"/>
              </a:ext>
            </a:extLst>
          </p:cNvPr>
          <p:cNvSpPr>
            <a:spLocks noGrp="1"/>
          </p:cNvSpPr>
          <p:nvPr>
            <p:ph sz="quarter" idx="12"/>
          </p:nvPr>
        </p:nvSpPr>
        <p:spPr/>
        <p:txBody>
          <a:bodyPr>
            <a:normAutofit fontScale="70000" lnSpcReduction="20000"/>
          </a:bodyPr>
          <a:lstStyle/>
          <a:p>
            <a:pPr marL="0" indent="0">
              <a:lnSpc>
                <a:spcPct val="110000"/>
              </a:lnSpc>
              <a:buNone/>
            </a:pPr>
            <a:r>
              <a:rPr lang="en-GB" altLang="en-US" dirty="0"/>
              <a:t>This </a:t>
            </a:r>
            <a:r>
              <a:rPr lang="en-GB" altLang="en-US" b="1" dirty="0">
                <a:solidFill>
                  <a:schemeClr val="accent1"/>
                </a:solidFill>
              </a:rPr>
              <a:t>LYMPHOMA &amp; MYELOMA CONNECT </a:t>
            </a:r>
            <a:r>
              <a:rPr lang="en-GB" altLang="en-US" dirty="0"/>
              <a:t>programme is supported through an independent educational grant from Bayer. The programme is therefore independent, the content is not influenced by the supporters and is under the sole responsibility of the experts.</a:t>
            </a:r>
          </a:p>
          <a:p>
            <a:pPr marL="0" indent="0">
              <a:lnSpc>
                <a:spcPct val="110000"/>
              </a:lnSpc>
              <a:buNone/>
            </a:pPr>
            <a:r>
              <a:rPr lang="en-GB" b="1" dirty="0"/>
              <a:t>Please note: </a:t>
            </a:r>
            <a:r>
              <a:rPr lang="en-GB" dirty="0"/>
              <a:t>The views expressed within this presentation are the personal opinions of the authors. </a:t>
            </a:r>
            <a:br>
              <a:rPr lang="en-GB" dirty="0"/>
            </a:br>
            <a:r>
              <a:rPr lang="en-GB" dirty="0"/>
              <a:t>They do not necessarily represent the views of the author’s academic institution, or the rest of the LYMPHOMA &amp; MYELOMA CONNECT group.</a:t>
            </a:r>
            <a:br>
              <a:rPr lang="en-GB" dirty="0"/>
            </a:br>
            <a:endParaRPr lang="en-GB" dirty="0"/>
          </a:p>
          <a:p>
            <a:pPr marL="0" indent="0">
              <a:lnSpc>
                <a:spcPct val="110000"/>
              </a:lnSpc>
              <a:buNone/>
            </a:pPr>
            <a:r>
              <a:rPr lang="en-GB" b="1" dirty="0" err="1">
                <a:solidFill>
                  <a:schemeClr val="accent1"/>
                </a:solidFill>
              </a:rPr>
              <a:t>Dr.</a:t>
            </a:r>
            <a:r>
              <a:rPr lang="en-GB" b="1" dirty="0">
                <a:solidFill>
                  <a:schemeClr val="accent1"/>
                </a:solidFill>
              </a:rPr>
              <a:t> Matthew </a:t>
            </a:r>
            <a:r>
              <a:rPr lang="en-GB" b="1" dirty="0" err="1">
                <a:solidFill>
                  <a:schemeClr val="accent1"/>
                </a:solidFill>
              </a:rPr>
              <a:t>Matasar</a:t>
            </a:r>
            <a:r>
              <a:rPr lang="en-GB" b="1" dirty="0">
                <a:solidFill>
                  <a:schemeClr val="accent1"/>
                </a:solidFill>
              </a:rPr>
              <a:t> </a:t>
            </a:r>
            <a:r>
              <a:rPr lang="en-GB" dirty="0"/>
              <a:t>has received financial support/sponsorship for research support or consultation from the following companies:</a:t>
            </a:r>
          </a:p>
          <a:p>
            <a:pPr>
              <a:lnSpc>
                <a:spcPct val="110000"/>
              </a:lnSpc>
            </a:pPr>
            <a:r>
              <a:rPr lang="en-GB" dirty="0"/>
              <a:t>Research funds from Genentech, Roche, GlaxoSmithKline, IGM Biosciences, Bayer, Pharmacyclics, Janssen, Rocket Medical, Seattle Genetics, </a:t>
            </a:r>
            <a:r>
              <a:rPr lang="en-GB" dirty="0" err="1"/>
              <a:t>Immunovaccine</a:t>
            </a:r>
            <a:r>
              <a:rPr lang="en-GB" dirty="0"/>
              <a:t> Technologies</a:t>
            </a:r>
          </a:p>
          <a:p>
            <a:pPr>
              <a:lnSpc>
                <a:spcPct val="110000"/>
              </a:lnSpc>
            </a:pPr>
            <a:r>
              <a:rPr lang="en-GB" dirty="0"/>
              <a:t>Stock/other ownership interests from Merck</a:t>
            </a:r>
          </a:p>
          <a:p>
            <a:pPr>
              <a:lnSpc>
                <a:spcPct val="110000"/>
              </a:lnSpc>
            </a:pPr>
            <a:r>
              <a:rPr lang="en-GB" dirty="0"/>
              <a:t>Honoraria from Genentech, Roche, GlaxoSmithKline, Bayer, Pharmacyclics, Janssen, Seattle Genetics, </a:t>
            </a:r>
            <a:r>
              <a:rPr lang="en-GB" dirty="0" err="1"/>
              <a:t>Immunovaccine</a:t>
            </a:r>
            <a:r>
              <a:rPr lang="en-GB" dirty="0"/>
              <a:t> Technologies, Takeda</a:t>
            </a:r>
          </a:p>
          <a:p>
            <a:pPr>
              <a:lnSpc>
                <a:spcPct val="110000"/>
              </a:lnSpc>
            </a:pPr>
            <a:r>
              <a:rPr lang="en-GB" dirty="0"/>
              <a:t>Consulting/advisory roles for Genentech, Bayer, Merck, Juno Therapeutics, Roche, Teva, Rocket Medical, Seattle Genetics, Daiichi Sankyo, Takeda</a:t>
            </a:r>
          </a:p>
          <a:p>
            <a:pPr>
              <a:lnSpc>
                <a:spcPct val="110000"/>
              </a:lnSpc>
            </a:pPr>
            <a:r>
              <a:rPr lang="en-GB" dirty="0"/>
              <a:t>Reimbursement for travel/accommodation/expenses from Genentech, Roche, Seattle Genetics, Bayer </a:t>
            </a:r>
          </a:p>
        </p:txBody>
      </p:sp>
      <p:sp>
        <p:nvSpPr>
          <p:cNvPr id="5" name="Título 4"/>
          <p:cNvSpPr>
            <a:spLocks noGrp="1"/>
          </p:cNvSpPr>
          <p:nvPr>
            <p:ph type="title"/>
          </p:nvPr>
        </p:nvSpPr>
        <p:spPr/>
        <p:txBody>
          <a:bodyPr/>
          <a:lstStyle/>
          <a:p>
            <a:r>
              <a:rPr lang="en-GB" dirty="0"/>
              <a:t>Conflict of Interest and Funding</a:t>
            </a:r>
          </a:p>
        </p:txBody>
      </p:sp>
      <p:sp>
        <p:nvSpPr>
          <p:cNvPr id="23" name="Slide Number Placeholder 22">
            <a:extLst>
              <a:ext uri="{FF2B5EF4-FFF2-40B4-BE49-F238E27FC236}">
                <a16:creationId xmlns:a16="http://schemas.microsoft.com/office/drawing/2014/main" id="{76077C97-0EDB-314B-9B6B-9C2018C7C010}"/>
              </a:ext>
            </a:extLst>
          </p:cNvPr>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305693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8997F-FA3B-FC4F-BBA4-6EC81BA0EE59}"/>
              </a:ext>
            </a:extLst>
          </p:cNvPr>
          <p:cNvSpPr>
            <a:spLocks noGrp="1"/>
          </p:cNvSpPr>
          <p:nvPr>
            <p:ph type="title"/>
          </p:nvPr>
        </p:nvSpPr>
        <p:spPr/>
        <p:txBody>
          <a:bodyPr/>
          <a:lstStyle/>
          <a:p>
            <a:r>
              <a:rPr lang="nl-NL" dirty="0"/>
              <a:t>First-line treatment of DLBCL</a:t>
            </a:r>
          </a:p>
        </p:txBody>
      </p:sp>
      <p:sp>
        <p:nvSpPr>
          <p:cNvPr id="3" name="Tijdelijke aanduiding voor dianummer 2">
            <a:extLst>
              <a:ext uri="{FF2B5EF4-FFF2-40B4-BE49-F238E27FC236}">
                <a16:creationId xmlns:a16="http://schemas.microsoft.com/office/drawing/2014/main" id="{3B55F7FF-1078-8D45-BC6B-94E01B5ABB69}"/>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25447699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7C0B82-903F-466E-B337-7E811D31537D}"/>
              </a:ext>
            </a:extLst>
          </p:cNvPr>
          <p:cNvSpPr>
            <a:spLocks noGrp="1"/>
          </p:cNvSpPr>
          <p:nvPr>
            <p:ph type="title"/>
          </p:nvPr>
        </p:nvSpPr>
        <p:spPr/>
        <p:txBody>
          <a:bodyPr>
            <a:normAutofit/>
          </a:bodyPr>
          <a:lstStyle/>
          <a:p>
            <a:r>
              <a:rPr lang="en-GB" dirty="0"/>
              <a:t>The POLARIX Study: </a:t>
            </a:r>
            <a:br>
              <a:rPr lang="en-GB" dirty="0"/>
            </a:br>
            <a:r>
              <a:rPr lang="en-GB" dirty="0" err="1"/>
              <a:t>pola</a:t>
            </a:r>
            <a:r>
              <a:rPr lang="en-GB" dirty="0"/>
              <a:t>-R-CHP Vs R-CHOP Therapy in PTS with Previously Untreated DLBCL</a:t>
            </a:r>
            <a:endParaRPr lang="en-GB" sz="2200" dirty="0"/>
          </a:p>
        </p:txBody>
      </p:sp>
      <p:sp>
        <p:nvSpPr>
          <p:cNvPr id="2" name="Subtitle 1">
            <a:extLst>
              <a:ext uri="{FF2B5EF4-FFF2-40B4-BE49-F238E27FC236}">
                <a16:creationId xmlns:a16="http://schemas.microsoft.com/office/drawing/2014/main" id="{720A5833-34C8-144C-920D-60A2850FB56B}"/>
              </a:ext>
            </a:extLst>
          </p:cNvPr>
          <p:cNvSpPr>
            <a:spLocks noGrp="1"/>
          </p:cNvSpPr>
          <p:nvPr>
            <p:ph type="subTitle" idx="1"/>
          </p:nvPr>
        </p:nvSpPr>
        <p:spPr/>
        <p:txBody>
          <a:bodyPr>
            <a:normAutofit/>
          </a:bodyPr>
          <a:lstStyle/>
          <a:p>
            <a:r>
              <a:rPr lang="en-GB" sz="2200" b="1" dirty="0"/>
              <a:t>Tilly H, et al.</a:t>
            </a:r>
            <a:br>
              <a:rPr lang="en-GB" sz="2200" b="1" dirty="0"/>
            </a:br>
            <a:r>
              <a:rPr lang="en-GB" sz="2200" b="1" dirty="0"/>
              <a:t>ASH Annual Meeting 2021. Abstract #LBA-1. Oral presentation</a:t>
            </a:r>
            <a:endParaRPr lang="en-GB" sz="2200" dirty="0"/>
          </a:p>
        </p:txBody>
      </p:sp>
      <p:sp>
        <p:nvSpPr>
          <p:cNvPr id="4" name="Slide Number Placeholder 3">
            <a:extLst>
              <a:ext uri="{FF2B5EF4-FFF2-40B4-BE49-F238E27FC236}">
                <a16:creationId xmlns:a16="http://schemas.microsoft.com/office/drawing/2014/main" id="{D729EBDC-B7D9-4A51-9A30-3166E3D226A2}"/>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Tijdelijke aanduiding voor inhoud 6">
            <a:extLst>
              <a:ext uri="{FF2B5EF4-FFF2-40B4-BE49-F238E27FC236}">
                <a16:creationId xmlns:a16="http://schemas.microsoft.com/office/drawing/2014/main" id="{CBCBC372-149F-49C1-B240-DBF4D60C1891}"/>
              </a:ext>
            </a:extLst>
          </p:cNvPr>
          <p:cNvSpPr txBox="1">
            <a:spLocks/>
          </p:cNvSpPr>
          <p:nvPr/>
        </p:nvSpPr>
        <p:spPr>
          <a:xfrm>
            <a:off x="620184" y="6356351"/>
            <a:ext cx="10253028" cy="365125"/>
          </a:xfrm>
          <a:prstGeom prst="rect">
            <a:avLst/>
          </a:prstGeom>
        </p:spPr>
        <p:txBody>
          <a:bodyPr vert="horz" lIns="0" tIns="0" rIns="0" bIns="0" rtlCol="0" anchor="ctr" anchorCtr="0">
            <a:noAutofit/>
          </a:bodyPr>
          <a:lstStyle>
            <a:lvl1pPr indent="0">
              <a:spcBef>
                <a:spcPts val="1200"/>
              </a:spcBef>
              <a:buClr>
                <a:schemeClr val="accent1"/>
              </a:buClr>
              <a:buFont typeface="Arial"/>
              <a:buNone/>
              <a:defRPr sz="1200" b="0" i="0">
                <a:solidFill>
                  <a:srgbClr val="5D8298"/>
                </a:solidFill>
                <a:latin typeface="Calibri" panose="020F0502020204030204" pitchFamily="34" charset="0"/>
                <a:cs typeface="Calibri" panose="020F0502020204030204" pitchFamily="34" charset="0"/>
              </a:defRPr>
            </a:lvl1pPr>
            <a:lvl2pPr indent="0">
              <a:spcBef>
                <a:spcPts val="600"/>
              </a:spcBef>
              <a:buClr>
                <a:schemeClr val="accent1"/>
              </a:buClr>
              <a:buFont typeface="Lucida Grande"/>
              <a:buNone/>
              <a:defRPr sz="1200" b="0" i="0">
                <a:solidFill>
                  <a:srgbClr val="5D8298"/>
                </a:solidFill>
                <a:latin typeface="PT Sans Narrow"/>
                <a:cs typeface="PT Sans Narrow"/>
              </a:defRPr>
            </a:lvl2pPr>
            <a:lvl3pPr indent="0">
              <a:spcBef>
                <a:spcPts val="400"/>
              </a:spcBef>
              <a:buClr>
                <a:schemeClr val="accent1"/>
              </a:buClr>
              <a:buFont typeface="Arial"/>
              <a:buNone/>
              <a:defRPr sz="1200" b="0" i="0">
                <a:solidFill>
                  <a:srgbClr val="5D8298"/>
                </a:solidFill>
                <a:latin typeface="PT Sans Narrow"/>
                <a:cs typeface="PT Sans Narrow"/>
              </a:defRPr>
            </a:lvl3pPr>
            <a:lvl4pPr indent="0">
              <a:spcBef>
                <a:spcPts val="0"/>
              </a:spcBef>
              <a:buClr>
                <a:schemeClr val="accent1"/>
              </a:buClr>
              <a:buFont typeface="Arial"/>
              <a:buNone/>
              <a:defRPr sz="1200" b="0" i="0">
                <a:solidFill>
                  <a:srgbClr val="5D8298"/>
                </a:solidFill>
                <a:latin typeface="PT Sans Narrow"/>
                <a:cs typeface="PT Sans Narrow"/>
              </a:defRPr>
            </a:lvl4pPr>
            <a:lvl5pPr indent="0">
              <a:spcBef>
                <a:spcPts val="0"/>
              </a:spcBef>
              <a:buClr>
                <a:schemeClr val="accent1"/>
              </a:buClr>
              <a:buFont typeface="Arial"/>
              <a:buNone/>
              <a:defRPr sz="1200" b="0" i="0">
                <a:solidFill>
                  <a:srgbClr val="5D8298"/>
                </a:solidFill>
                <a:latin typeface="PT Sans Narrow"/>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solidFill>
                  <a:schemeClr val="bg1"/>
                </a:solidFill>
                <a:latin typeface="Arial" panose="020B0604020202020204" pitchFamily="34" charset="0"/>
                <a:cs typeface="Arial" panose="020B0604020202020204" pitchFamily="34" charset="0"/>
              </a:rPr>
              <a:t>DLBCL, diffuse large B-cell lymphoma; POLA-R-CHP, </a:t>
            </a:r>
            <a:r>
              <a:rPr lang="en-GB" dirty="0" err="1">
                <a:solidFill>
                  <a:schemeClr val="bg1"/>
                </a:solidFill>
                <a:latin typeface="Arial" panose="020B0604020202020204" pitchFamily="34" charset="0"/>
                <a:cs typeface="Arial" panose="020B0604020202020204" pitchFamily="34" charset="0"/>
              </a:rPr>
              <a:t>polatuzumab</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vedotin</a:t>
            </a:r>
            <a:r>
              <a:rPr lang="en-GB" dirty="0">
                <a:solidFill>
                  <a:schemeClr val="bg1"/>
                </a:solidFill>
                <a:latin typeface="Arial" panose="020B0604020202020204" pitchFamily="34" charset="0"/>
                <a:cs typeface="Arial" panose="020B0604020202020204" pitchFamily="34" charset="0"/>
              </a:rPr>
              <a:t>, rituximab, cyclophosphamide, doxorubicin, prednisone;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PTS, patients; R-CHOP, rituximab, cyclophosphamide, doxorubicin, vincristine, prednisone</a:t>
            </a:r>
          </a:p>
        </p:txBody>
      </p:sp>
    </p:spTree>
    <p:extLst>
      <p:ext uri="{BB962C8B-B14F-4D97-AF65-F5344CB8AC3E}">
        <p14:creationId xmlns:p14="http://schemas.microsoft.com/office/powerpoint/2010/main" val="34974972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53D662A6-20FC-604D-BAD1-4EA745A0C823}"/>
              </a:ext>
            </a:extLst>
          </p:cNvPr>
          <p:cNvCxnSpPr>
            <a:cxnSpLocks/>
          </p:cNvCxnSpPr>
          <p:nvPr/>
        </p:nvCxnSpPr>
        <p:spPr>
          <a:xfrm>
            <a:off x="6138242" y="3349767"/>
            <a:ext cx="504000" cy="0"/>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51E3E77-92E8-A646-8EF3-3250C9EAE1CB}"/>
              </a:ext>
            </a:extLst>
          </p:cNvPr>
          <p:cNvCxnSpPr>
            <a:cxnSpLocks/>
          </p:cNvCxnSpPr>
          <p:nvPr/>
        </p:nvCxnSpPr>
        <p:spPr>
          <a:xfrm>
            <a:off x="6138242" y="4463343"/>
            <a:ext cx="504000" cy="0"/>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A79AD37-FDCD-6543-A488-B74B8053522A}"/>
              </a:ext>
            </a:extLst>
          </p:cNvPr>
          <p:cNvCxnSpPr>
            <a:cxnSpLocks/>
          </p:cNvCxnSpPr>
          <p:nvPr/>
        </p:nvCxnSpPr>
        <p:spPr>
          <a:xfrm>
            <a:off x="2978590" y="3912077"/>
            <a:ext cx="271604" cy="0"/>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C3F5FECC-3A11-4EF6-BB85-6F7245C93138}"/>
              </a:ext>
            </a:extLst>
          </p:cNvPr>
          <p:cNvSpPr>
            <a:spLocks noGrp="1"/>
          </p:cNvSpPr>
          <p:nvPr>
            <p:ph type="body" idx="1"/>
          </p:nvPr>
        </p:nvSpPr>
        <p:spPr>
          <a:xfrm>
            <a:off x="609600" y="1430386"/>
            <a:ext cx="10972800" cy="702470"/>
          </a:xfrm>
        </p:spPr>
        <p:txBody>
          <a:bodyPr/>
          <a:lstStyle/>
          <a:p>
            <a:r>
              <a:rPr lang="en-GB" dirty="0"/>
              <a:t>randomised, double-blind </a:t>
            </a:r>
            <a:r>
              <a:rPr lang="nl-NL" dirty="0" err="1"/>
              <a:t>phase</a:t>
            </a:r>
            <a:r>
              <a:rPr lang="nl-NL" dirty="0"/>
              <a:t> 3 POLARIX trial: </a:t>
            </a:r>
            <a:br>
              <a:rPr lang="nl-NL" dirty="0"/>
            </a:br>
            <a:r>
              <a:rPr lang="en-GB" dirty="0" err="1"/>
              <a:t>pola</a:t>
            </a:r>
            <a:r>
              <a:rPr lang="en-GB" dirty="0"/>
              <a:t>-R-CHP vs R-CHOP in Previously Untreated DLBCL</a:t>
            </a:r>
          </a:p>
        </p:txBody>
      </p:sp>
      <p:sp>
        <p:nvSpPr>
          <p:cNvPr id="38" name="Titel 4">
            <a:extLst>
              <a:ext uri="{FF2B5EF4-FFF2-40B4-BE49-F238E27FC236}">
                <a16:creationId xmlns:a16="http://schemas.microsoft.com/office/drawing/2014/main" id="{F24433F4-9D4B-4845-8B58-3C6CAFF83073}"/>
              </a:ext>
            </a:extLst>
          </p:cNvPr>
          <p:cNvSpPr>
            <a:spLocks noGrp="1"/>
          </p:cNvSpPr>
          <p:nvPr>
            <p:ph type="title"/>
          </p:nvPr>
        </p:nvSpPr>
        <p:spPr>
          <a:xfrm>
            <a:off x="619200" y="246566"/>
            <a:ext cx="8740800" cy="807285"/>
          </a:xfrm>
        </p:spPr>
        <p:txBody>
          <a:bodyPr/>
          <a:lstStyle/>
          <a:p>
            <a:r>
              <a:rPr lang="en-GB" dirty="0"/>
              <a:t>study design</a:t>
            </a:r>
          </a:p>
        </p:txBody>
      </p:sp>
      <p:sp>
        <p:nvSpPr>
          <p:cNvPr id="39" name="Tijdelijke aanduiding voor dianummer 3">
            <a:extLst>
              <a:ext uri="{FF2B5EF4-FFF2-40B4-BE49-F238E27FC236}">
                <a16:creationId xmlns:a16="http://schemas.microsoft.com/office/drawing/2014/main" id="{6D4365E4-13E2-4391-AFE0-43510A72D843}"/>
              </a:ext>
            </a:extLst>
          </p:cNvPr>
          <p:cNvSpPr>
            <a:spLocks noGrp="1"/>
          </p:cNvSpPr>
          <p:nvPr>
            <p:ph type="sldNum" sz="quarter" idx="4"/>
          </p:nvPr>
        </p:nvSpPr>
        <p:spPr/>
        <p:txBody>
          <a:bodyPr/>
          <a:lstStyle/>
          <a:p>
            <a:pPr lvl="0"/>
            <a:fld id="{FCE43C0F-8A7B-3A4B-9DB5-B3472E36E833}" type="slidenum">
              <a:rPr lang="en-GB" noProof="0" smtClean="0"/>
              <a:pPr lvl="0"/>
              <a:t>6</a:t>
            </a:fld>
            <a:endParaRPr lang="en-GB" noProof="0" dirty="0"/>
          </a:p>
        </p:txBody>
      </p:sp>
      <p:sp>
        <p:nvSpPr>
          <p:cNvPr id="53" name="Tijdelijke aanduiding voor inhoud 6">
            <a:extLst>
              <a:ext uri="{FF2B5EF4-FFF2-40B4-BE49-F238E27FC236}">
                <a16:creationId xmlns:a16="http://schemas.microsoft.com/office/drawing/2014/main" id="{C26D8B31-3B60-405C-9DFC-5079676FB538}"/>
              </a:ext>
            </a:extLst>
          </p:cNvPr>
          <p:cNvSpPr>
            <a:spLocks noGrp="1"/>
          </p:cNvSpPr>
          <p:nvPr>
            <p:ph sz="quarter" idx="15"/>
          </p:nvPr>
        </p:nvSpPr>
        <p:spPr>
          <a:xfrm>
            <a:off x="620183" y="6320139"/>
            <a:ext cx="10778129" cy="365125"/>
          </a:xfrm>
        </p:spPr>
        <p:txBody>
          <a:bodyPr/>
          <a:lstStyle/>
          <a:p>
            <a:pPr>
              <a:spcBef>
                <a:spcPts val="0"/>
              </a:spcBef>
            </a:pPr>
            <a:r>
              <a:rPr lang="en-GB" sz="1000" dirty="0">
                <a:solidFill>
                  <a:schemeClr val="tx2"/>
                </a:solidFill>
              </a:rPr>
              <a:t>AE, adverse event; CR, complete response; DFS, disease-free survival; </a:t>
            </a:r>
            <a:r>
              <a:rPr lang="fr-FR" sz="1000" dirty="0">
                <a:solidFill>
                  <a:schemeClr val="tx2"/>
                </a:solidFill>
              </a:rPr>
              <a:t>DLBCL, diffuse large B-</a:t>
            </a:r>
            <a:r>
              <a:rPr lang="fr-FR" sz="1000" dirty="0" err="1">
                <a:solidFill>
                  <a:schemeClr val="tx2"/>
                </a:solidFill>
              </a:rPr>
              <a:t>cell</a:t>
            </a:r>
            <a:r>
              <a:rPr lang="fr-FR" sz="1000" dirty="0">
                <a:solidFill>
                  <a:schemeClr val="tx2"/>
                </a:solidFill>
              </a:rPr>
              <a:t> </a:t>
            </a:r>
            <a:r>
              <a:rPr lang="fr-FR" sz="1000" dirty="0" err="1">
                <a:solidFill>
                  <a:schemeClr val="tx2"/>
                </a:solidFill>
              </a:rPr>
              <a:t>lymphoma</a:t>
            </a:r>
            <a:r>
              <a:rPr lang="fr-FR" sz="1000" dirty="0">
                <a:solidFill>
                  <a:schemeClr val="tx2"/>
                </a:solidFill>
              </a:rPr>
              <a:t>; </a:t>
            </a:r>
            <a:r>
              <a:rPr lang="en-GB" sz="1000" dirty="0">
                <a:solidFill>
                  <a:schemeClr val="tx2"/>
                </a:solidFill>
              </a:rPr>
              <a:t>ECOG PS, Eastern Cooperative Oncology Group performance status; EFS, event-free survival; IPI, international prognostic index; IRC, Independent Review Committee; OS; overall survival; PET/CT, positron emission tomography/computed tomography; PFS, progression-free survival; (Pola-)R-CHP, (</a:t>
            </a:r>
            <a:r>
              <a:rPr lang="en-GB" sz="1000" dirty="0" err="1">
                <a:solidFill>
                  <a:schemeClr val="tx2"/>
                </a:solidFill>
              </a:rPr>
              <a:t>polatuzumab</a:t>
            </a:r>
            <a:r>
              <a:rPr lang="en-GB" sz="1000" dirty="0">
                <a:solidFill>
                  <a:schemeClr val="tx2"/>
                </a:solidFill>
              </a:rPr>
              <a:t> </a:t>
            </a:r>
            <a:r>
              <a:rPr lang="en-GB" sz="1000" dirty="0" err="1">
                <a:solidFill>
                  <a:schemeClr val="tx2"/>
                </a:solidFill>
              </a:rPr>
              <a:t>vedotin</a:t>
            </a:r>
            <a:r>
              <a:rPr lang="en-GB" sz="1000" dirty="0">
                <a:solidFill>
                  <a:schemeClr val="tx2"/>
                </a:solidFill>
              </a:rPr>
              <a:t>), rituximab, cyclophosphamide, doxorubicin, prednisone; R, randomised; R-CHOP, rituximab, cyclophosphamide, doxorubicin, vincristine, prednisone</a:t>
            </a:r>
          </a:p>
          <a:p>
            <a:pPr>
              <a:spcBef>
                <a:spcPts val="0"/>
              </a:spcBef>
            </a:pPr>
            <a:r>
              <a:rPr lang="en-GB" sz="1000" dirty="0">
                <a:solidFill>
                  <a:schemeClr val="tx2"/>
                </a:solidFill>
              </a:rPr>
              <a:t>Tilly H, et al. ASH Annual Meeting 2021. Abstract #LBA-1. Oral presentation</a:t>
            </a:r>
          </a:p>
        </p:txBody>
      </p:sp>
      <p:grpSp>
        <p:nvGrpSpPr>
          <p:cNvPr id="23" name="Group 13">
            <a:extLst>
              <a:ext uri="{FF2B5EF4-FFF2-40B4-BE49-F238E27FC236}">
                <a16:creationId xmlns:a16="http://schemas.microsoft.com/office/drawing/2014/main" id="{048D2A68-B38C-5543-BA78-407AEF25F688}"/>
              </a:ext>
            </a:extLst>
          </p:cNvPr>
          <p:cNvGrpSpPr/>
          <p:nvPr/>
        </p:nvGrpSpPr>
        <p:grpSpPr>
          <a:xfrm>
            <a:off x="3971130" y="2944698"/>
            <a:ext cx="2351617" cy="767103"/>
            <a:chOff x="1479600" y="2009420"/>
            <a:chExt cx="2076739" cy="811780"/>
          </a:xfrm>
        </p:grpSpPr>
        <p:sp>
          <p:nvSpPr>
            <p:cNvPr id="27" name="Rectangle 11">
              <a:extLst>
                <a:ext uri="{FF2B5EF4-FFF2-40B4-BE49-F238E27FC236}">
                  <a16:creationId xmlns:a16="http://schemas.microsoft.com/office/drawing/2014/main" id="{AE14DF2B-4700-D041-B2AE-67685DA0F916}"/>
                </a:ext>
              </a:extLst>
            </p:cNvPr>
            <p:cNvSpPr/>
            <p:nvPr/>
          </p:nvSpPr>
          <p:spPr>
            <a:xfrm>
              <a:off x="1479600" y="2009420"/>
              <a:ext cx="2076739" cy="8117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en-GB" sz="1050" b="1" dirty="0">
                  <a:solidFill>
                    <a:schemeClr val="tx1"/>
                  </a:solidFill>
                  <a:latin typeface="Arial" panose="020B0604020202020204" pitchFamily="34" charset="0"/>
                  <a:cs typeface="Arial" panose="020B0604020202020204" pitchFamily="34" charset="0"/>
                </a:rPr>
                <a:t>Polatuzumab vedotin </a:t>
              </a:r>
              <a:r>
                <a:rPr lang="en-GB" sz="1050" dirty="0">
                  <a:solidFill>
                    <a:schemeClr val="tx1"/>
                  </a:solidFill>
                  <a:latin typeface="Arial" panose="020B0604020202020204" pitchFamily="34" charset="0"/>
                  <a:cs typeface="Arial" panose="020B0604020202020204" pitchFamily="34" charset="0"/>
                </a:rPr>
                <a:t>(1.8 mg/kg)</a:t>
              </a:r>
            </a:p>
            <a:p>
              <a:pPr algn="ctr"/>
              <a:r>
                <a:rPr lang="en-GB" sz="1050" b="1" dirty="0">
                  <a:solidFill>
                    <a:schemeClr val="tx1"/>
                  </a:solidFill>
                  <a:latin typeface="Arial" panose="020B0604020202020204" pitchFamily="34" charset="0"/>
                  <a:cs typeface="Arial" panose="020B0604020202020204" pitchFamily="34" charset="0"/>
                </a:rPr>
                <a:t>R-CHP + vincristine placebo </a:t>
              </a:r>
              <a:endParaRPr lang="en-GB" sz="1050" dirty="0">
                <a:solidFill>
                  <a:schemeClr val="tx1"/>
                </a:solidFill>
                <a:latin typeface="Arial" panose="020B0604020202020204" pitchFamily="34" charset="0"/>
                <a:cs typeface="Arial" panose="020B0604020202020204" pitchFamily="34" charset="0"/>
              </a:endParaRPr>
            </a:p>
          </p:txBody>
        </p:sp>
        <p:sp>
          <p:nvSpPr>
            <p:cNvPr id="28" name="Rectangle 12">
              <a:extLst>
                <a:ext uri="{FF2B5EF4-FFF2-40B4-BE49-F238E27FC236}">
                  <a16:creationId xmlns:a16="http://schemas.microsoft.com/office/drawing/2014/main" id="{99B24DE8-7609-7643-92A9-ABD2C3A7CFBA}"/>
                </a:ext>
              </a:extLst>
            </p:cNvPr>
            <p:cNvSpPr/>
            <p:nvPr/>
          </p:nvSpPr>
          <p:spPr>
            <a:xfrm>
              <a:off x="1479600" y="2019714"/>
              <a:ext cx="2076739"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Pola-R-CHP</a:t>
              </a:r>
            </a:p>
          </p:txBody>
        </p:sp>
      </p:grpSp>
      <p:grpSp>
        <p:nvGrpSpPr>
          <p:cNvPr id="24" name="Group 14">
            <a:extLst>
              <a:ext uri="{FF2B5EF4-FFF2-40B4-BE49-F238E27FC236}">
                <a16:creationId xmlns:a16="http://schemas.microsoft.com/office/drawing/2014/main" id="{332BA858-C260-0245-8B7C-DE05BA31DFF0}"/>
              </a:ext>
            </a:extLst>
          </p:cNvPr>
          <p:cNvGrpSpPr/>
          <p:nvPr/>
        </p:nvGrpSpPr>
        <p:grpSpPr>
          <a:xfrm>
            <a:off x="3971130" y="4069437"/>
            <a:ext cx="2351617" cy="764705"/>
            <a:chOff x="1479600" y="1673678"/>
            <a:chExt cx="2076739" cy="809243"/>
          </a:xfrm>
        </p:grpSpPr>
        <p:sp>
          <p:nvSpPr>
            <p:cNvPr id="25" name="Rectangle 15">
              <a:extLst>
                <a:ext uri="{FF2B5EF4-FFF2-40B4-BE49-F238E27FC236}">
                  <a16:creationId xmlns:a16="http://schemas.microsoft.com/office/drawing/2014/main" id="{90699E8D-41AC-F04A-B5DC-38219622F834}"/>
                </a:ext>
              </a:extLst>
            </p:cNvPr>
            <p:cNvSpPr/>
            <p:nvPr/>
          </p:nvSpPr>
          <p:spPr>
            <a:xfrm>
              <a:off x="1479600" y="1673678"/>
              <a:ext cx="2076739" cy="80924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en-GB" sz="1050" b="1" dirty="0">
                  <a:solidFill>
                    <a:schemeClr val="tx1"/>
                  </a:solidFill>
                  <a:latin typeface="Arial" panose="020B0604020202020204" pitchFamily="34" charset="0"/>
                  <a:cs typeface="Arial" panose="020B0604020202020204" pitchFamily="34" charset="0"/>
                </a:rPr>
                <a:t>R-CHOP + </a:t>
              </a:r>
              <a:br>
                <a:rPr lang="en-GB" sz="1050" b="1" dirty="0">
                  <a:solidFill>
                    <a:schemeClr val="tx1"/>
                  </a:solidFill>
                  <a:latin typeface="Arial" panose="020B0604020202020204" pitchFamily="34" charset="0"/>
                  <a:cs typeface="Arial" panose="020B0604020202020204" pitchFamily="34" charset="0"/>
                </a:rPr>
              </a:br>
              <a:r>
                <a:rPr lang="en-GB" sz="1050" b="1" dirty="0">
                  <a:solidFill>
                    <a:schemeClr val="tx1"/>
                  </a:solidFill>
                  <a:latin typeface="Arial" panose="020B0604020202020204" pitchFamily="34" charset="0"/>
                  <a:cs typeface="Arial" panose="020B0604020202020204" pitchFamily="34" charset="0"/>
                </a:rPr>
                <a:t>polatuzumab vedotin placebo</a:t>
              </a:r>
            </a:p>
          </p:txBody>
        </p:sp>
        <p:sp>
          <p:nvSpPr>
            <p:cNvPr id="26" name="Rectangle 16">
              <a:extLst>
                <a:ext uri="{FF2B5EF4-FFF2-40B4-BE49-F238E27FC236}">
                  <a16:creationId xmlns:a16="http://schemas.microsoft.com/office/drawing/2014/main" id="{E29D2C2F-49CD-0E44-9F3A-D9489F582217}"/>
                </a:ext>
              </a:extLst>
            </p:cNvPr>
            <p:cNvSpPr/>
            <p:nvPr/>
          </p:nvSpPr>
          <p:spPr>
            <a:xfrm>
              <a:off x="1479600" y="1673679"/>
              <a:ext cx="2076739"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R-CHOP</a:t>
              </a:r>
            </a:p>
          </p:txBody>
        </p:sp>
      </p:grpSp>
      <p:sp>
        <p:nvSpPr>
          <p:cNvPr id="18" name="Rectangle 25">
            <a:extLst>
              <a:ext uri="{FF2B5EF4-FFF2-40B4-BE49-F238E27FC236}">
                <a16:creationId xmlns:a16="http://schemas.microsoft.com/office/drawing/2014/main" id="{0863B259-EA33-764F-AE8E-DE3E0E4F628E}"/>
              </a:ext>
            </a:extLst>
          </p:cNvPr>
          <p:cNvSpPr/>
          <p:nvPr/>
        </p:nvSpPr>
        <p:spPr>
          <a:xfrm>
            <a:off x="663828" y="4553767"/>
            <a:ext cx="2817663" cy="118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1"/>
                </a:solidFill>
                <a:latin typeface="Arial" panose="020B0604020202020204" pitchFamily="34" charset="0"/>
                <a:cs typeface="Arial" panose="020B0604020202020204" pitchFamily="34" charset="0"/>
              </a:rPr>
              <a:t>Stratification factors</a:t>
            </a:r>
          </a:p>
          <a:p>
            <a:pPr marL="134938" indent="-134938">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IPI score (2 vs 3-5)</a:t>
            </a:r>
          </a:p>
          <a:p>
            <a:pPr marL="134938" indent="-134938">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Bulky disease (&lt;7.5 vs ≥7.5 cm)</a:t>
            </a:r>
          </a:p>
          <a:p>
            <a:pPr marL="134938" indent="-134938">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Geographic region (Western Europe, US, Canada &amp; Australia vs Asia vs rest of world)</a:t>
            </a:r>
          </a:p>
        </p:txBody>
      </p:sp>
      <p:sp>
        <p:nvSpPr>
          <p:cNvPr id="22" name="Google Shape;284;p28">
            <a:extLst>
              <a:ext uri="{FF2B5EF4-FFF2-40B4-BE49-F238E27FC236}">
                <a16:creationId xmlns:a16="http://schemas.microsoft.com/office/drawing/2014/main" id="{DD2163E2-3634-DA47-AC83-438C7FBBF906}"/>
              </a:ext>
            </a:extLst>
          </p:cNvPr>
          <p:cNvSpPr/>
          <p:nvPr/>
        </p:nvSpPr>
        <p:spPr>
          <a:xfrm>
            <a:off x="3971130" y="3711800"/>
            <a:ext cx="2351617" cy="357637"/>
          </a:xfrm>
          <a:prstGeom prst="rect">
            <a:avLst/>
          </a:prstGeom>
          <a:noFill/>
          <a:ln>
            <a:noFill/>
          </a:ln>
        </p:spPr>
        <p:txBody>
          <a:bodyPr spcFirstLastPara="1" wrap="square" lIns="0" tIns="0" rIns="0" bIns="0" anchor="ctr" anchorCtr="0">
            <a:noAutofit/>
          </a:bodyPr>
          <a:lstStyle/>
          <a:p>
            <a:pPr algn="ctr" defTabSz="1219188" fontAlgn="auto">
              <a:spcBef>
                <a:spcPts val="0"/>
              </a:spcBef>
              <a:spcAft>
                <a:spcPts val="0"/>
              </a:spcAft>
              <a:buClr>
                <a:srgbClr val="000000"/>
              </a:buClr>
              <a:defRPr/>
            </a:pPr>
            <a:r>
              <a:rPr lang="en-CA" sz="1000" b="1" kern="0" dirty="0">
                <a:solidFill>
                  <a:srgbClr val="000000"/>
                </a:solidFill>
                <a:latin typeface="Arial" panose="020B0604020202020204" pitchFamily="34" charset="0"/>
                <a:ea typeface="Arial"/>
                <a:cs typeface="Arial" panose="020B0604020202020204" pitchFamily="34" charset="0"/>
                <a:sym typeface="Arial"/>
              </a:rPr>
              <a:t>Cycles 1–6</a:t>
            </a:r>
            <a:br>
              <a:rPr lang="en-CA" sz="1000" i="1" kern="0" dirty="0">
                <a:solidFill>
                  <a:srgbClr val="000000"/>
                </a:solidFill>
                <a:latin typeface="Arial" panose="020B0604020202020204" pitchFamily="34" charset="0"/>
                <a:ea typeface="Arial"/>
                <a:cs typeface="Arial" panose="020B0604020202020204" pitchFamily="34" charset="0"/>
                <a:sym typeface="Arial"/>
              </a:rPr>
            </a:br>
            <a:r>
              <a:rPr lang="en-CA" sz="1000" i="1" kern="0" dirty="0">
                <a:solidFill>
                  <a:srgbClr val="000000"/>
                </a:solidFill>
                <a:latin typeface="Arial" panose="020B0604020202020204" pitchFamily="34" charset="0"/>
                <a:ea typeface="Arial"/>
                <a:cs typeface="Arial" panose="020B0604020202020204" pitchFamily="34" charset="0"/>
                <a:sym typeface="Arial"/>
              </a:rPr>
              <a:t>(1 Cycle = 21 days)</a:t>
            </a:r>
            <a:endParaRPr sz="1050" kern="0" dirty="0">
              <a:solidFill>
                <a:srgbClr val="000000"/>
              </a:solidFill>
              <a:latin typeface="Arial" panose="020B0604020202020204" pitchFamily="34" charset="0"/>
              <a:ea typeface="Arial"/>
              <a:cs typeface="Arial" panose="020B0604020202020204" pitchFamily="34" charset="0"/>
              <a:sym typeface="Arial"/>
            </a:endParaRPr>
          </a:p>
        </p:txBody>
      </p:sp>
      <p:sp>
        <p:nvSpPr>
          <p:cNvPr id="34" name="TextBox 28">
            <a:extLst>
              <a:ext uri="{FF2B5EF4-FFF2-40B4-BE49-F238E27FC236}">
                <a16:creationId xmlns:a16="http://schemas.microsoft.com/office/drawing/2014/main" id="{E0AE8C80-1022-5740-B12E-E279B6C1917A}"/>
              </a:ext>
            </a:extLst>
          </p:cNvPr>
          <p:cNvSpPr txBox="1">
            <a:spLocks noChangeArrowheads="1"/>
          </p:cNvSpPr>
          <p:nvPr/>
        </p:nvSpPr>
        <p:spPr bwMode="auto">
          <a:xfrm>
            <a:off x="8383509" y="2519198"/>
            <a:ext cx="3188728" cy="2731811"/>
          </a:xfrm>
          <a:prstGeom prst="roundRect">
            <a:avLst>
              <a:gd name="adj" fmla="val 7333"/>
            </a:avLst>
          </a:prstGeom>
          <a:solidFill>
            <a:schemeClr val="bg1"/>
          </a:solidFill>
          <a:ln w="19050">
            <a:solidFill>
              <a:schemeClr val="tx1"/>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0" defTabSz="916429" eaLnBrk="0" fontAlgn="base" hangingPunct="0">
              <a:spcBef>
                <a:spcPts val="0"/>
              </a:spcBef>
              <a:spcAft>
                <a:spcPct val="0"/>
              </a:spcAft>
              <a:buClr>
                <a:schemeClr val="accent1"/>
              </a:buClr>
              <a:buNone/>
              <a:defRPr/>
            </a:pPr>
            <a:r>
              <a:rPr lang="en-US" altLang="ko-KR" sz="1400" b="1" dirty="0">
                <a:solidFill>
                  <a:schemeClr val="accent1"/>
                </a:solidFill>
                <a:cs typeface="Arial" panose="020B0604020202020204" pitchFamily="34" charset="0"/>
              </a:rPr>
              <a:t>Primary endpoint:</a:t>
            </a:r>
          </a:p>
          <a:p>
            <a:pPr marL="241194" indent="-241194" defTabSz="916429" eaLnBrk="0" fontAlgn="base" hangingPunct="0">
              <a:spcBef>
                <a:spcPts val="0"/>
              </a:spcBef>
              <a:spcAft>
                <a:spcPct val="0"/>
              </a:spcAft>
              <a:buClr>
                <a:schemeClr val="accent1"/>
              </a:buClr>
              <a:defRPr/>
            </a:pPr>
            <a:r>
              <a:rPr lang="en-US" altLang="ko-KR" sz="1400" dirty="0">
                <a:solidFill>
                  <a:schemeClr val="tx1"/>
                </a:solidFill>
                <a:cs typeface="Arial" panose="020B0604020202020204" pitchFamily="34" charset="0"/>
              </a:rPr>
              <a:t>Investigator-assessed PFS</a:t>
            </a:r>
            <a:endParaRPr lang="en-US" altLang="ko-KR" sz="1400" dirty="0">
              <a:solidFill>
                <a:srgbClr val="343333"/>
              </a:solidFill>
              <a:cs typeface="Arial" panose="020B0604020202020204" pitchFamily="34" charset="0"/>
            </a:endParaRPr>
          </a:p>
          <a:p>
            <a:pPr marL="0" defTabSz="916429" eaLnBrk="0" fontAlgn="base" hangingPunct="0">
              <a:spcBef>
                <a:spcPts val="600"/>
              </a:spcBef>
              <a:spcAft>
                <a:spcPct val="0"/>
              </a:spcAft>
              <a:buClr>
                <a:schemeClr val="accent1"/>
              </a:buClr>
              <a:buNone/>
              <a:defRPr/>
            </a:pPr>
            <a:r>
              <a:rPr lang="en-US" altLang="ko-KR" sz="1400" b="1" dirty="0">
                <a:solidFill>
                  <a:schemeClr val="accent1"/>
                </a:solidFill>
                <a:cs typeface="Arial" panose="020B0604020202020204" pitchFamily="34" charset="0"/>
              </a:rPr>
              <a:t>Key secondary endpoints:</a:t>
            </a:r>
          </a:p>
          <a:p>
            <a:pPr marL="241194" indent="-241194" defTabSz="916429" eaLnBrk="0" fontAlgn="base" hangingPunct="0">
              <a:spcBef>
                <a:spcPts val="0"/>
              </a:spcBef>
              <a:spcAft>
                <a:spcPct val="0"/>
              </a:spcAft>
              <a:buClr>
                <a:schemeClr val="accent1"/>
              </a:buClr>
              <a:defRPr/>
            </a:pPr>
            <a:r>
              <a:rPr lang="en-US" altLang="ko-KR" sz="1400" dirty="0">
                <a:solidFill>
                  <a:schemeClr val="tx1"/>
                </a:solidFill>
                <a:cs typeface="Arial" panose="020B0604020202020204" pitchFamily="34" charset="0"/>
              </a:rPr>
              <a:t>EFS</a:t>
            </a:r>
          </a:p>
          <a:p>
            <a:pPr marL="241194" indent="-241194" defTabSz="916429" eaLnBrk="0" fontAlgn="base" hangingPunct="0">
              <a:spcBef>
                <a:spcPts val="0"/>
              </a:spcBef>
              <a:spcAft>
                <a:spcPct val="0"/>
              </a:spcAft>
              <a:buClr>
                <a:schemeClr val="accent1"/>
              </a:buClr>
              <a:defRPr/>
            </a:pPr>
            <a:r>
              <a:rPr lang="en-US" altLang="ko-KR" sz="1400" dirty="0">
                <a:solidFill>
                  <a:schemeClr val="tx1"/>
                </a:solidFill>
                <a:cs typeface="Arial" panose="020B0604020202020204" pitchFamily="34" charset="0"/>
              </a:rPr>
              <a:t>PET/CT-CR rate at end of treatment (IRC)</a:t>
            </a:r>
          </a:p>
          <a:p>
            <a:pPr marL="241194" indent="-241194" defTabSz="916429" eaLnBrk="0" fontAlgn="base" hangingPunct="0">
              <a:spcBef>
                <a:spcPts val="0"/>
              </a:spcBef>
              <a:spcAft>
                <a:spcPct val="0"/>
              </a:spcAft>
              <a:buClr>
                <a:schemeClr val="accent1"/>
              </a:buClr>
              <a:defRPr/>
            </a:pPr>
            <a:r>
              <a:rPr lang="en-US" altLang="ko-KR" sz="1400" dirty="0">
                <a:solidFill>
                  <a:schemeClr val="tx1"/>
                </a:solidFill>
                <a:cs typeface="Arial" panose="020B0604020202020204" pitchFamily="34" charset="0"/>
              </a:rPr>
              <a:t>OS</a:t>
            </a:r>
          </a:p>
          <a:p>
            <a:pPr marL="241194" indent="-241194" defTabSz="916429" eaLnBrk="0" fontAlgn="base" hangingPunct="0">
              <a:spcBef>
                <a:spcPts val="0"/>
              </a:spcBef>
              <a:spcAft>
                <a:spcPct val="0"/>
              </a:spcAft>
              <a:buClr>
                <a:schemeClr val="accent1"/>
              </a:buClr>
              <a:defRPr/>
            </a:pPr>
            <a:r>
              <a:rPr lang="en-US" altLang="ko-KR" sz="1400" dirty="0">
                <a:solidFill>
                  <a:schemeClr val="tx1"/>
                </a:solidFill>
                <a:cs typeface="Arial" panose="020B0604020202020204" pitchFamily="34" charset="0"/>
              </a:rPr>
              <a:t>DFS</a:t>
            </a:r>
            <a:endParaRPr lang="en-US" altLang="ko-KR" sz="1400" dirty="0">
              <a:solidFill>
                <a:srgbClr val="343333"/>
              </a:solidFill>
              <a:cs typeface="Arial" panose="020B0604020202020204" pitchFamily="34" charset="0"/>
            </a:endParaRPr>
          </a:p>
          <a:p>
            <a:pPr marL="0" defTabSz="916429" eaLnBrk="0" fontAlgn="base" hangingPunct="0">
              <a:spcBef>
                <a:spcPts val="600"/>
              </a:spcBef>
              <a:spcAft>
                <a:spcPct val="0"/>
              </a:spcAft>
              <a:buClr>
                <a:schemeClr val="accent1"/>
              </a:buClr>
              <a:buNone/>
              <a:defRPr/>
            </a:pPr>
            <a:r>
              <a:rPr lang="en-US" altLang="ko-KR" sz="1400" b="1" dirty="0">
                <a:solidFill>
                  <a:schemeClr val="accent1"/>
                </a:solidFill>
                <a:cs typeface="Arial" panose="020B0604020202020204" pitchFamily="34" charset="0"/>
              </a:rPr>
              <a:t>Safety endpoints</a:t>
            </a:r>
          </a:p>
          <a:p>
            <a:pPr marL="241194" indent="-241194" defTabSz="916429" eaLnBrk="0" fontAlgn="base" hangingPunct="0">
              <a:spcBef>
                <a:spcPts val="0"/>
              </a:spcBef>
              <a:spcAft>
                <a:spcPct val="0"/>
              </a:spcAft>
              <a:buClr>
                <a:schemeClr val="accent1"/>
              </a:buClr>
              <a:defRPr/>
            </a:pPr>
            <a:r>
              <a:rPr lang="en-US" altLang="ko-KR" sz="1400" dirty="0">
                <a:solidFill>
                  <a:schemeClr val="tx1"/>
                </a:solidFill>
                <a:cs typeface="Arial" panose="020B0604020202020204" pitchFamily="34" charset="0"/>
              </a:rPr>
              <a:t>Incidence, nature, and severity </a:t>
            </a:r>
            <a:br>
              <a:rPr lang="en-US" altLang="ko-KR" sz="1400" dirty="0">
                <a:solidFill>
                  <a:schemeClr val="tx1"/>
                </a:solidFill>
                <a:cs typeface="Arial" panose="020B0604020202020204" pitchFamily="34" charset="0"/>
              </a:rPr>
            </a:br>
            <a:r>
              <a:rPr lang="en-US" altLang="ko-KR" sz="1400" dirty="0">
                <a:solidFill>
                  <a:schemeClr val="tx1"/>
                </a:solidFill>
                <a:cs typeface="Arial" panose="020B0604020202020204" pitchFamily="34" charset="0"/>
              </a:rPr>
              <a:t>of AEs</a:t>
            </a:r>
          </a:p>
        </p:txBody>
      </p:sp>
      <p:sp>
        <p:nvSpPr>
          <p:cNvPr id="9" name="Rounded Rectangle 8">
            <a:extLst>
              <a:ext uri="{FF2B5EF4-FFF2-40B4-BE49-F238E27FC236}">
                <a16:creationId xmlns:a16="http://schemas.microsoft.com/office/drawing/2014/main" id="{42344E8F-B829-2C4B-821B-86E6DCA317B8}"/>
              </a:ext>
            </a:extLst>
          </p:cNvPr>
          <p:cNvSpPr/>
          <p:nvPr/>
        </p:nvSpPr>
        <p:spPr>
          <a:xfrm>
            <a:off x="619200" y="3380635"/>
            <a:ext cx="2429290" cy="1062885"/>
          </a:xfrm>
          <a:prstGeom prst="round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Ins="0" rtlCol="0" anchor="ctr"/>
          <a:lstStyle/>
          <a:p>
            <a:r>
              <a:rPr lang="en-GB" sz="1200" b="1" dirty="0">
                <a:solidFill>
                  <a:schemeClr val="accent1"/>
                </a:solidFill>
                <a:latin typeface="Arial" panose="020B0604020202020204" pitchFamily="34" charset="0"/>
                <a:cs typeface="Arial" panose="020B0604020202020204" pitchFamily="34" charset="0"/>
              </a:rPr>
              <a:t>Patients</a:t>
            </a:r>
          </a:p>
          <a:p>
            <a:pPr marL="179388" indent="-179388">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Previously untreated DLBCL</a:t>
            </a:r>
          </a:p>
          <a:p>
            <a:pPr marL="179388" indent="-179388">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Age 18-80 years</a:t>
            </a:r>
          </a:p>
          <a:p>
            <a:pPr marL="179388" indent="-179388">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IPI 2-5</a:t>
            </a:r>
          </a:p>
          <a:p>
            <a:pPr marL="179388" indent="-179388">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ECOG PS 0-2</a:t>
            </a:r>
          </a:p>
        </p:txBody>
      </p:sp>
      <p:sp>
        <p:nvSpPr>
          <p:cNvPr id="36" name="Rounded Rectangle 35">
            <a:extLst>
              <a:ext uri="{FF2B5EF4-FFF2-40B4-BE49-F238E27FC236}">
                <a16:creationId xmlns:a16="http://schemas.microsoft.com/office/drawing/2014/main" id="{7ABAB0CE-C130-CB42-A6F3-3D312E130E61}"/>
              </a:ext>
            </a:extLst>
          </p:cNvPr>
          <p:cNvSpPr/>
          <p:nvPr/>
        </p:nvSpPr>
        <p:spPr>
          <a:xfrm>
            <a:off x="6965678" y="3516439"/>
            <a:ext cx="1100958" cy="786280"/>
          </a:xfrm>
          <a:prstGeom prst="roundRect">
            <a:avLst/>
          </a:prstGeom>
          <a:solidFill>
            <a:schemeClr val="bg1"/>
          </a:solid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b="1" dirty="0">
                <a:solidFill>
                  <a:schemeClr val="tx1"/>
                </a:solidFill>
                <a:latin typeface="Arial" panose="020B0604020202020204" pitchFamily="34" charset="0"/>
                <a:cs typeface="Arial" panose="020B0604020202020204" pitchFamily="34" charset="0"/>
              </a:rPr>
              <a:t>Rituximab</a:t>
            </a:r>
          </a:p>
          <a:p>
            <a:pPr algn="ctr"/>
            <a:r>
              <a:rPr lang="en-GB" sz="1200" dirty="0">
                <a:solidFill>
                  <a:schemeClr val="tx1"/>
                </a:solidFill>
                <a:latin typeface="Arial" panose="020B0604020202020204" pitchFamily="34" charset="0"/>
                <a:cs typeface="Arial" panose="020B0604020202020204" pitchFamily="34" charset="0"/>
              </a:rPr>
              <a:t>375 mg/m</a:t>
            </a:r>
            <a:r>
              <a:rPr lang="en-GB" sz="1200" baseline="30000" dirty="0">
                <a:solidFill>
                  <a:schemeClr val="tx1"/>
                </a:solidFill>
                <a:latin typeface="Arial" panose="020B0604020202020204" pitchFamily="34" charset="0"/>
                <a:cs typeface="Arial" panose="020B0604020202020204" pitchFamily="34" charset="0"/>
              </a:rPr>
              <a:t>2</a:t>
            </a:r>
          </a:p>
          <a:p>
            <a:pPr algn="ctr"/>
            <a:r>
              <a:rPr lang="en-GB" sz="1200" dirty="0">
                <a:solidFill>
                  <a:schemeClr val="tx1"/>
                </a:solidFill>
                <a:latin typeface="Arial" panose="020B0604020202020204" pitchFamily="34" charset="0"/>
                <a:cs typeface="Arial" panose="020B0604020202020204" pitchFamily="34" charset="0"/>
              </a:rPr>
              <a:t>Cycles 7 &amp; 8</a:t>
            </a:r>
          </a:p>
        </p:txBody>
      </p:sp>
      <p:cxnSp>
        <p:nvCxnSpPr>
          <p:cNvPr id="11" name="Straight Connector 10">
            <a:extLst>
              <a:ext uri="{FF2B5EF4-FFF2-40B4-BE49-F238E27FC236}">
                <a16:creationId xmlns:a16="http://schemas.microsoft.com/office/drawing/2014/main" id="{6681EAD6-CB33-B048-B29A-C8103CF108BD}"/>
              </a:ext>
            </a:extLst>
          </p:cNvPr>
          <p:cNvCxnSpPr>
            <a:cxnSpLocks/>
          </p:cNvCxnSpPr>
          <p:nvPr/>
        </p:nvCxnSpPr>
        <p:spPr>
          <a:xfrm>
            <a:off x="3476523" y="3349767"/>
            <a:ext cx="50400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A51013C-5788-D840-95AB-81AB8EA91A6F}"/>
              </a:ext>
            </a:extLst>
          </p:cNvPr>
          <p:cNvCxnSpPr>
            <a:cxnSpLocks/>
          </p:cNvCxnSpPr>
          <p:nvPr/>
        </p:nvCxnSpPr>
        <p:spPr>
          <a:xfrm>
            <a:off x="3476523" y="4463343"/>
            <a:ext cx="504000"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29EA970-A646-9646-8828-53AA16459B3C}"/>
              </a:ext>
            </a:extLst>
          </p:cNvPr>
          <p:cNvCxnSpPr>
            <a:cxnSpLocks/>
          </p:cNvCxnSpPr>
          <p:nvPr/>
        </p:nvCxnSpPr>
        <p:spPr>
          <a:xfrm flipV="1">
            <a:off x="3485576" y="3341708"/>
            <a:ext cx="0" cy="1130697"/>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Oval 26">
            <a:extLst>
              <a:ext uri="{FF2B5EF4-FFF2-40B4-BE49-F238E27FC236}">
                <a16:creationId xmlns:a16="http://schemas.microsoft.com/office/drawing/2014/main" id="{5D13A736-9D9B-E742-AABC-3BBA279E4571}"/>
              </a:ext>
            </a:extLst>
          </p:cNvPr>
          <p:cNvSpPr>
            <a:spLocks/>
          </p:cNvSpPr>
          <p:nvPr/>
        </p:nvSpPr>
        <p:spPr>
          <a:xfrm>
            <a:off x="3253144" y="3690956"/>
            <a:ext cx="468000" cy="4422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b="1" dirty="0">
                <a:latin typeface="Arial" panose="020B0604020202020204" pitchFamily="34" charset="0"/>
                <a:cs typeface="Arial" panose="020B0604020202020204" pitchFamily="34" charset="0"/>
              </a:rPr>
              <a:t>R</a:t>
            </a:r>
          </a:p>
          <a:p>
            <a:pPr algn="ctr"/>
            <a:r>
              <a:rPr lang="en-GB" sz="1100" b="1" dirty="0">
                <a:latin typeface="Arial" panose="020B0604020202020204" pitchFamily="34" charset="0"/>
                <a:cs typeface="Arial" panose="020B0604020202020204" pitchFamily="34" charset="0"/>
              </a:rPr>
              <a:t>1:1</a:t>
            </a:r>
          </a:p>
        </p:txBody>
      </p:sp>
      <p:cxnSp>
        <p:nvCxnSpPr>
          <p:cNvPr id="47" name="Straight Connector 46">
            <a:extLst>
              <a:ext uri="{FF2B5EF4-FFF2-40B4-BE49-F238E27FC236}">
                <a16:creationId xmlns:a16="http://schemas.microsoft.com/office/drawing/2014/main" id="{3098EFB5-FB8B-2D45-AF72-E335EC4AA2BB}"/>
              </a:ext>
            </a:extLst>
          </p:cNvPr>
          <p:cNvCxnSpPr>
            <a:cxnSpLocks/>
          </p:cNvCxnSpPr>
          <p:nvPr/>
        </p:nvCxnSpPr>
        <p:spPr>
          <a:xfrm>
            <a:off x="6636190" y="3912077"/>
            <a:ext cx="307817" cy="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071D398-F77F-0549-9FBB-FE9E69F58AB3}"/>
              </a:ext>
            </a:extLst>
          </p:cNvPr>
          <p:cNvCxnSpPr>
            <a:cxnSpLocks/>
          </p:cNvCxnSpPr>
          <p:nvPr/>
        </p:nvCxnSpPr>
        <p:spPr>
          <a:xfrm flipV="1">
            <a:off x="6636182" y="3341708"/>
            <a:ext cx="0" cy="1130697"/>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125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CBD05AA-7A02-1B4A-9A86-D788CAA01E8C}"/>
              </a:ext>
            </a:extLst>
          </p:cNvPr>
          <p:cNvPicPr>
            <a:picLocks noChangeAspect="1"/>
          </p:cNvPicPr>
          <p:nvPr/>
        </p:nvPicPr>
        <p:blipFill>
          <a:blip r:embed="rId3"/>
          <a:stretch>
            <a:fillRect/>
          </a:stretch>
        </p:blipFill>
        <p:spPr>
          <a:xfrm>
            <a:off x="5913121" y="1418469"/>
            <a:ext cx="5037268" cy="2977795"/>
          </a:xfrm>
          <a:prstGeom prst="rect">
            <a:avLst/>
          </a:prstGeom>
        </p:spPr>
      </p:pic>
      <p:sp>
        <p:nvSpPr>
          <p:cNvPr id="20" name="Title 19">
            <a:extLst>
              <a:ext uri="{FF2B5EF4-FFF2-40B4-BE49-F238E27FC236}">
                <a16:creationId xmlns:a16="http://schemas.microsoft.com/office/drawing/2014/main" id="{0429B6A6-DA9B-4197-A5EC-E74B5E670E35}"/>
              </a:ext>
            </a:extLst>
          </p:cNvPr>
          <p:cNvSpPr>
            <a:spLocks noGrp="1"/>
          </p:cNvSpPr>
          <p:nvPr>
            <p:ph type="title"/>
          </p:nvPr>
        </p:nvSpPr>
        <p:spPr>
          <a:xfrm>
            <a:off x="619200" y="246566"/>
            <a:ext cx="8740800" cy="807285"/>
          </a:xfrm>
        </p:spPr>
        <p:txBody>
          <a:bodyPr/>
          <a:lstStyle/>
          <a:p>
            <a:r>
              <a:rPr lang="en-GB" dirty="0"/>
              <a:t>RESULTS</a:t>
            </a:r>
          </a:p>
        </p:txBody>
      </p:sp>
      <p:sp>
        <p:nvSpPr>
          <p:cNvPr id="99" name="Tijdelijke aanduiding voor inhoud 6">
            <a:extLst>
              <a:ext uri="{FF2B5EF4-FFF2-40B4-BE49-F238E27FC236}">
                <a16:creationId xmlns:a16="http://schemas.microsoft.com/office/drawing/2014/main" id="{2CC1E3EA-3048-48FA-9014-1EF3731EF5D3}"/>
              </a:ext>
            </a:extLst>
          </p:cNvPr>
          <p:cNvSpPr>
            <a:spLocks noGrp="1"/>
          </p:cNvSpPr>
          <p:nvPr>
            <p:ph sz="quarter" idx="15"/>
          </p:nvPr>
        </p:nvSpPr>
        <p:spPr>
          <a:xfrm>
            <a:off x="620184" y="6322795"/>
            <a:ext cx="10827794" cy="365125"/>
          </a:xfrm>
        </p:spPr>
        <p:txBody>
          <a:bodyPr/>
          <a:lstStyle/>
          <a:p>
            <a:r>
              <a:rPr lang="en-GB" dirty="0">
                <a:solidFill>
                  <a:schemeClr val="tx2"/>
                </a:solidFill>
              </a:rPr>
              <a:t>CI, confidence interval; EFS, event-free survival; HR, hazard ratio; OS; overall survival; PFS, progression-free survival; Pola-R-CHP, </a:t>
            </a:r>
            <a:r>
              <a:rPr lang="en-GB" dirty="0" err="1">
                <a:solidFill>
                  <a:schemeClr val="tx2"/>
                </a:solidFill>
              </a:rPr>
              <a:t>polatuzumab</a:t>
            </a:r>
            <a:r>
              <a:rPr lang="en-GB" dirty="0">
                <a:solidFill>
                  <a:schemeClr val="tx2"/>
                </a:solidFill>
              </a:rPr>
              <a:t> </a:t>
            </a:r>
            <a:r>
              <a:rPr lang="en-GB" dirty="0" err="1">
                <a:solidFill>
                  <a:schemeClr val="tx2"/>
                </a:solidFill>
              </a:rPr>
              <a:t>vedotin</a:t>
            </a:r>
            <a:r>
              <a:rPr lang="en-GB" dirty="0">
                <a:solidFill>
                  <a:schemeClr val="tx2"/>
                </a:solidFill>
              </a:rPr>
              <a:t>, rituximab, cyclophosphamide, doxorubicin, prednisone; R-CHOP, rituximab, cyclophosphamide, doxorubicin, vincristine, prednisone</a:t>
            </a:r>
            <a:br>
              <a:rPr lang="en-GB" dirty="0">
                <a:solidFill>
                  <a:schemeClr val="tx2"/>
                </a:solidFill>
              </a:rPr>
            </a:br>
            <a:r>
              <a:rPr lang="en-GB" dirty="0">
                <a:solidFill>
                  <a:schemeClr val="tx2"/>
                </a:solidFill>
              </a:rPr>
              <a:t>Tilly H, et al. ASH Annual Meeting 2021. Abstract #LBA-1. Oral presentation</a:t>
            </a:r>
          </a:p>
        </p:txBody>
      </p:sp>
      <p:sp>
        <p:nvSpPr>
          <p:cNvPr id="7" name="Tijdelijke aanduiding voor inhoud 5">
            <a:extLst>
              <a:ext uri="{FF2B5EF4-FFF2-40B4-BE49-F238E27FC236}">
                <a16:creationId xmlns:a16="http://schemas.microsoft.com/office/drawing/2014/main" id="{D886977F-8D6A-BF4B-A03B-7A34F4B3880F}"/>
              </a:ext>
            </a:extLst>
          </p:cNvPr>
          <p:cNvSpPr txBox="1">
            <a:spLocks/>
          </p:cNvSpPr>
          <p:nvPr/>
        </p:nvSpPr>
        <p:spPr>
          <a:xfrm>
            <a:off x="774183" y="1315306"/>
            <a:ext cx="5037268" cy="3449734"/>
          </a:xfrm>
          <a:prstGeom prst="rect">
            <a:avLst/>
          </a:prstGeom>
        </p:spPr>
        <p:txBody>
          <a:bodyPr>
            <a:normAutofit lnSpcReduction="10000"/>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b="1" dirty="0">
                <a:solidFill>
                  <a:schemeClr val="accent1"/>
                </a:solidFill>
                <a:latin typeface="Arial" panose="020B0604020202020204" pitchFamily="34" charset="0"/>
                <a:cs typeface="Arial" panose="020B0604020202020204" pitchFamily="34" charset="0"/>
              </a:rPr>
              <a:t>Efficacy</a:t>
            </a:r>
          </a:p>
          <a:p>
            <a:pPr>
              <a:spcBef>
                <a:spcPts val="600"/>
              </a:spcBef>
            </a:pPr>
            <a:r>
              <a:rPr lang="en-GB" sz="1800" dirty="0">
                <a:latin typeface="Arial" panose="020B0604020202020204" pitchFamily="34" charset="0"/>
                <a:cs typeface="Arial" panose="020B0604020202020204" pitchFamily="34" charset="0"/>
              </a:rPr>
              <a:t>Pola-R-CHP </a:t>
            </a:r>
            <a:r>
              <a:rPr lang="en-GB" sz="1800" b="1" dirty="0">
                <a:solidFill>
                  <a:schemeClr val="tx2"/>
                </a:solidFill>
                <a:latin typeface="Arial" panose="020B0604020202020204" pitchFamily="34" charset="0"/>
                <a:cs typeface="Arial" panose="020B0604020202020204" pitchFamily="34" charset="0"/>
              </a:rPr>
              <a:t>significantly improved PFS</a:t>
            </a:r>
            <a:r>
              <a:rPr lang="en-GB" sz="1800" b="1" dirty="0">
                <a:solidFill>
                  <a:schemeClr val="accent1"/>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versus R-CHOP, with a 27% reduction in the relative risk of disease progression, relapse, or death and an absolute improvement of 6.5% at 24 months</a:t>
            </a:r>
          </a:p>
          <a:p>
            <a:r>
              <a:rPr lang="en-GB" sz="1800" b="1" dirty="0">
                <a:solidFill>
                  <a:schemeClr val="tx2"/>
                </a:solidFill>
                <a:latin typeface="Arial" panose="020B0604020202020204" pitchFamily="34" charset="0"/>
                <a:cs typeface="Arial" panose="020B0604020202020204" pitchFamily="34" charset="0"/>
              </a:rPr>
              <a:t>EFS was improved </a:t>
            </a:r>
            <a:r>
              <a:rPr lang="en-GB" sz="1800" dirty="0">
                <a:solidFill>
                  <a:schemeClr val="tx2"/>
                </a:solidFill>
                <a:latin typeface="Arial" panose="020B0604020202020204" pitchFamily="34" charset="0"/>
                <a:cs typeface="Arial" panose="020B0604020202020204" pitchFamily="34" charset="0"/>
              </a:rPr>
              <a:t>as well (HR 0.75, p=0.02)</a:t>
            </a:r>
          </a:p>
          <a:p>
            <a:r>
              <a:rPr lang="en-GB" sz="1800" b="1" dirty="0">
                <a:solidFill>
                  <a:schemeClr val="tx2"/>
                </a:solidFill>
                <a:latin typeface="Arial" panose="020B0604020202020204" pitchFamily="34" charset="0"/>
                <a:cs typeface="Arial" panose="020B0604020202020204" pitchFamily="34" charset="0"/>
              </a:rPr>
              <a:t>OS was comparable </a:t>
            </a:r>
            <a:r>
              <a:rPr lang="en-GB" sz="1800" dirty="0">
                <a:solidFill>
                  <a:schemeClr val="tx2"/>
                </a:solidFill>
                <a:latin typeface="Arial" panose="020B0604020202020204" pitchFamily="34" charset="0"/>
                <a:cs typeface="Arial" panose="020B0604020202020204" pitchFamily="34" charset="0"/>
              </a:rPr>
              <a:t>in both arms (HR 0.94, p=0.75</a:t>
            </a:r>
            <a:r>
              <a:rPr lang="en-GB" sz="1800" dirty="0">
                <a:latin typeface="Arial" panose="020B0604020202020204" pitchFamily="34" charset="0"/>
                <a:cs typeface="Arial" panose="020B0604020202020204" pitchFamily="34" charset="0"/>
              </a:rPr>
              <a:t>); the final OS analysis is expected in 2022</a:t>
            </a:r>
          </a:p>
        </p:txBody>
      </p:sp>
      <p:sp>
        <p:nvSpPr>
          <p:cNvPr id="8" name="Rechthoek 7">
            <a:extLst>
              <a:ext uri="{FF2B5EF4-FFF2-40B4-BE49-F238E27FC236}">
                <a16:creationId xmlns:a16="http://schemas.microsoft.com/office/drawing/2014/main" id="{F4E5F6F8-2CBD-1A43-ABF6-96817E023D38}"/>
              </a:ext>
            </a:extLst>
          </p:cNvPr>
          <p:cNvSpPr/>
          <p:nvPr/>
        </p:nvSpPr>
        <p:spPr>
          <a:xfrm>
            <a:off x="619200" y="4630256"/>
            <a:ext cx="10963199" cy="1369606"/>
          </a:xfrm>
          <a:prstGeom prst="rect">
            <a:avLst/>
          </a:prstGeom>
          <a:ln w="25400">
            <a:solidFill>
              <a:srgbClr val="C9E5F3"/>
            </a:solidFill>
          </a:ln>
        </p:spPr>
        <p:txBody>
          <a:bodyPr wrap="square" lIns="144000">
            <a:spAutoFit/>
          </a:bodyPr>
          <a:lstStyle/>
          <a:p>
            <a:pPr lvl="0">
              <a:spcBef>
                <a:spcPts val="1200"/>
              </a:spcBef>
              <a:buClr>
                <a:srgbClr val="FA7C2E"/>
              </a:buClr>
            </a:pPr>
            <a:r>
              <a:rPr lang="en-GB" sz="2000" b="1" dirty="0">
                <a:solidFill>
                  <a:schemeClr val="accent1"/>
                </a:solidFill>
                <a:latin typeface="Arial" panose="020B0604020202020204" pitchFamily="34" charset="0"/>
                <a:cs typeface="Arial" panose="020B0604020202020204" pitchFamily="34" charset="0"/>
              </a:rPr>
              <a:t>Safety</a:t>
            </a:r>
          </a:p>
          <a:p>
            <a:pPr marL="288000" indent="-288000">
              <a:spcBef>
                <a:spcPts val="600"/>
              </a:spcBef>
              <a:buClr>
                <a:srgbClr val="FA7C2E"/>
              </a:buClr>
              <a:buFont typeface="Arial"/>
              <a:buChar char="•"/>
            </a:pPr>
            <a:r>
              <a:rPr lang="en-GB" dirty="0">
                <a:solidFill>
                  <a:srgbClr val="5D8298"/>
                </a:solidFill>
                <a:latin typeface="Arial" panose="020B0604020202020204" pitchFamily="34" charset="0"/>
                <a:cs typeface="Arial" panose="020B0604020202020204" pitchFamily="34" charset="0"/>
              </a:rPr>
              <a:t>The safety profile was </a:t>
            </a:r>
            <a:r>
              <a:rPr lang="en-GB" b="1" dirty="0">
                <a:solidFill>
                  <a:srgbClr val="5D8298"/>
                </a:solidFill>
                <a:latin typeface="Arial" panose="020B0604020202020204" pitchFamily="34" charset="0"/>
                <a:cs typeface="Arial" panose="020B0604020202020204" pitchFamily="34" charset="0"/>
              </a:rPr>
              <a:t>comparable in both arms</a:t>
            </a:r>
            <a:r>
              <a:rPr lang="en-GB" dirty="0">
                <a:solidFill>
                  <a:srgbClr val="5D8298"/>
                </a:solidFill>
                <a:latin typeface="Arial" panose="020B0604020202020204" pitchFamily="34" charset="0"/>
                <a:cs typeface="Arial" panose="020B0604020202020204" pitchFamily="34" charset="0"/>
              </a:rPr>
              <a:t>, except an increased rate of diarrhoea and febrile neutropenia with Pola-R-CHP</a:t>
            </a:r>
          </a:p>
          <a:p>
            <a:pPr marL="288000" indent="-288000">
              <a:spcBef>
                <a:spcPts val="600"/>
              </a:spcBef>
              <a:buClr>
                <a:srgbClr val="FA7C2E"/>
              </a:buClr>
              <a:buFont typeface="Arial"/>
              <a:buChar char="•"/>
            </a:pPr>
            <a:r>
              <a:rPr lang="en-GB" sz="1700" dirty="0">
                <a:solidFill>
                  <a:srgbClr val="5D8298"/>
                </a:solidFill>
                <a:latin typeface="Arial" panose="020B0604020202020204" pitchFamily="34" charset="0"/>
                <a:cs typeface="Arial" panose="020B0604020202020204" pitchFamily="34" charset="0"/>
              </a:rPr>
              <a:t>No difference in neuropathy or dose adjustments/discontinuations due to adverse events</a:t>
            </a:r>
          </a:p>
        </p:txBody>
      </p:sp>
      <p:sp>
        <p:nvSpPr>
          <p:cNvPr id="10" name="Rechthoek 16">
            <a:extLst>
              <a:ext uri="{FF2B5EF4-FFF2-40B4-BE49-F238E27FC236}">
                <a16:creationId xmlns:a16="http://schemas.microsoft.com/office/drawing/2014/main" id="{1D3480E9-B509-8143-A308-DE63C7E1355B}"/>
              </a:ext>
            </a:extLst>
          </p:cNvPr>
          <p:cNvSpPr/>
          <p:nvPr/>
        </p:nvSpPr>
        <p:spPr>
          <a:xfrm>
            <a:off x="619200" y="1294646"/>
            <a:ext cx="10963199" cy="3259599"/>
          </a:xfrm>
          <a:prstGeom prst="rect">
            <a:avLst/>
          </a:prstGeom>
          <a:ln w="25400">
            <a:solidFill>
              <a:srgbClr val="C9E5F3"/>
            </a:solidFill>
          </a:ln>
        </p:spPr>
        <p:txBody>
          <a:bodyPr wrap="square">
            <a:noAutofit/>
          </a:bodyPr>
          <a:lstStyle/>
          <a:p>
            <a:pPr lvl="0">
              <a:spcBef>
                <a:spcPts val="1200"/>
              </a:spcBef>
              <a:buClr>
                <a:srgbClr val="FA7C2E"/>
              </a:buClr>
            </a:pPr>
            <a:endParaRPr lang="en-GB" sz="1700">
              <a:solidFill>
                <a:srgbClr val="5D8298"/>
              </a:solidFill>
              <a:latin typeface="Arial" panose="020B0604020202020204" pitchFamily="34" charset="0"/>
              <a:cs typeface="Arial" panose="020B0604020202020204" pitchFamily="34" charset="0"/>
            </a:endParaRPr>
          </a:p>
        </p:txBody>
      </p:sp>
      <p:graphicFrame>
        <p:nvGraphicFramePr>
          <p:cNvPr id="88" name="Table 16">
            <a:extLst>
              <a:ext uri="{FF2B5EF4-FFF2-40B4-BE49-F238E27FC236}">
                <a16:creationId xmlns:a16="http://schemas.microsoft.com/office/drawing/2014/main" id="{5EABBA48-1538-3B49-BA0B-A846D616468A}"/>
              </a:ext>
            </a:extLst>
          </p:cNvPr>
          <p:cNvGraphicFramePr>
            <a:graphicFrameLocks noGrp="1"/>
          </p:cNvGraphicFramePr>
          <p:nvPr>
            <p:extLst>
              <p:ext uri="{D42A27DB-BD31-4B8C-83A1-F6EECF244321}">
                <p14:modId xmlns:p14="http://schemas.microsoft.com/office/powerpoint/2010/main" val="399284132"/>
              </p:ext>
            </p:extLst>
          </p:nvPr>
        </p:nvGraphicFramePr>
        <p:xfrm>
          <a:off x="7305289" y="3036010"/>
          <a:ext cx="4142689" cy="627480"/>
        </p:xfrm>
        <a:graphic>
          <a:graphicData uri="http://schemas.openxmlformats.org/drawingml/2006/table">
            <a:tbl>
              <a:tblPr firstRow="1" bandRow="1">
                <a:tableStyleId>{5C22544A-7EE6-4342-B048-85BDC9FD1C3A}</a:tableStyleId>
              </a:tblPr>
              <a:tblGrid>
                <a:gridCol w="1483360">
                  <a:extLst>
                    <a:ext uri="{9D8B030D-6E8A-4147-A177-3AD203B41FA5}">
                      <a16:colId xmlns:a16="http://schemas.microsoft.com/office/drawing/2014/main" val="4203317168"/>
                    </a:ext>
                  </a:extLst>
                </a:gridCol>
                <a:gridCol w="1422400">
                  <a:extLst>
                    <a:ext uri="{9D8B030D-6E8A-4147-A177-3AD203B41FA5}">
                      <a16:colId xmlns:a16="http://schemas.microsoft.com/office/drawing/2014/main" val="3002515178"/>
                    </a:ext>
                  </a:extLst>
                </a:gridCol>
                <a:gridCol w="1236929">
                  <a:extLst>
                    <a:ext uri="{9D8B030D-6E8A-4147-A177-3AD203B41FA5}">
                      <a16:colId xmlns:a16="http://schemas.microsoft.com/office/drawing/2014/main" val="2343622378"/>
                    </a:ext>
                  </a:extLst>
                </a:gridCol>
              </a:tblGrid>
              <a:tr h="200422">
                <a:tc>
                  <a:txBody>
                    <a:bodyPr/>
                    <a:lstStyle/>
                    <a:p>
                      <a:pPr>
                        <a:lnSpc>
                          <a:spcPct val="90000"/>
                        </a:lnSpc>
                      </a:pPr>
                      <a:endParaRPr lang="en-GB" sz="1000" dirty="0">
                        <a:latin typeface="Arial" panose="020B0604020202020204" pitchFamily="34" charset="0"/>
                        <a:cs typeface="Arial" panose="020B0604020202020204" pitchFamily="34" charset="0"/>
                      </a:endParaRPr>
                    </a:p>
                  </a:txBody>
                  <a:tcPr marL="55440" marR="55440" marT="36000" marB="36000">
                    <a:noFill/>
                  </a:tcPr>
                </a:tc>
                <a:tc>
                  <a:txBody>
                    <a:bodyPr/>
                    <a:lstStyle/>
                    <a:p>
                      <a:pPr algn="ctr">
                        <a:lnSpc>
                          <a:spcPct val="90000"/>
                        </a:lnSpc>
                      </a:pPr>
                      <a:r>
                        <a:rPr lang="en-GB" sz="1000" dirty="0">
                          <a:latin typeface="Arial" panose="020B0604020202020204" pitchFamily="34" charset="0"/>
                          <a:cs typeface="Arial" panose="020B0604020202020204" pitchFamily="34" charset="0"/>
                        </a:rPr>
                        <a:t>Pola-R-CHP (n=440)</a:t>
                      </a:r>
                    </a:p>
                  </a:txBody>
                  <a:tcPr marL="0" marR="0" marT="36000" marB="36000">
                    <a:solidFill>
                      <a:srgbClr val="209D5F"/>
                    </a:solidFill>
                  </a:tcPr>
                </a:tc>
                <a:tc>
                  <a:txBody>
                    <a:bodyPr/>
                    <a:lstStyle/>
                    <a:p>
                      <a:pPr algn="ctr">
                        <a:lnSpc>
                          <a:spcPct val="90000"/>
                        </a:lnSpc>
                      </a:pPr>
                      <a:r>
                        <a:rPr lang="en-GB" sz="1000" dirty="0">
                          <a:latin typeface="Arial" panose="020B0604020202020204" pitchFamily="34" charset="0"/>
                          <a:cs typeface="Arial" panose="020B0604020202020204" pitchFamily="34" charset="0"/>
                        </a:rPr>
                        <a:t>R-CHOP (n=439)</a:t>
                      </a:r>
                    </a:p>
                  </a:txBody>
                  <a:tcPr marL="55440" marR="55440" marT="36000" marB="36000">
                    <a:solidFill>
                      <a:srgbClr val="0F64D3"/>
                    </a:solidFill>
                  </a:tcPr>
                </a:tc>
                <a:extLst>
                  <a:ext uri="{0D108BD9-81ED-4DB2-BD59-A6C34878D82A}">
                    <a16:rowId xmlns:a16="http://schemas.microsoft.com/office/drawing/2014/main" val="3767589281"/>
                  </a:ext>
                </a:extLst>
              </a:tr>
              <a:tr h="123056">
                <a:tc>
                  <a:txBody>
                    <a:bodyPr/>
                    <a:lstStyle/>
                    <a:p>
                      <a:pPr>
                        <a:lnSpc>
                          <a:spcPct val="90000"/>
                        </a:lnSpc>
                      </a:pPr>
                      <a:r>
                        <a:rPr lang="en-GB" sz="1000" b="1" dirty="0">
                          <a:latin typeface="Arial" panose="020B0604020202020204" pitchFamily="34" charset="0"/>
                          <a:cs typeface="Arial" panose="020B0604020202020204" pitchFamily="34" charset="0"/>
                        </a:rPr>
                        <a:t>24-month PFS</a:t>
                      </a:r>
                    </a:p>
                  </a:txBody>
                  <a:tcPr marL="55440" marR="55440" marT="36000" marB="36000"/>
                </a:tc>
                <a:tc>
                  <a:txBody>
                    <a:bodyPr/>
                    <a:lstStyle/>
                    <a:p>
                      <a:pPr algn="ctr">
                        <a:lnSpc>
                          <a:spcPct val="90000"/>
                        </a:lnSpc>
                      </a:pPr>
                      <a:r>
                        <a:rPr lang="en-GB" sz="1000" dirty="0">
                          <a:latin typeface="Arial" panose="020B0604020202020204" pitchFamily="34" charset="0"/>
                          <a:cs typeface="Arial" panose="020B0604020202020204" pitchFamily="34" charset="0"/>
                        </a:rPr>
                        <a:t>76.7%</a:t>
                      </a:r>
                    </a:p>
                  </a:txBody>
                  <a:tcPr marL="55440" marR="55440" marT="36000" marB="36000"/>
                </a:tc>
                <a:tc>
                  <a:txBody>
                    <a:bodyPr/>
                    <a:lstStyle/>
                    <a:p>
                      <a:pPr algn="ctr">
                        <a:lnSpc>
                          <a:spcPct val="90000"/>
                        </a:lnSpc>
                      </a:pPr>
                      <a:r>
                        <a:rPr lang="en-GB" sz="1000" dirty="0">
                          <a:latin typeface="Arial" panose="020B0604020202020204" pitchFamily="34" charset="0"/>
                          <a:cs typeface="Arial" panose="020B0604020202020204" pitchFamily="34" charset="0"/>
                        </a:rPr>
                        <a:t>70.2%</a:t>
                      </a:r>
                    </a:p>
                  </a:txBody>
                  <a:tcPr marL="55440" marR="55440" marT="36000" marB="36000"/>
                </a:tc>
                <a:extLst>
                  <a:ext uri="{0D108BD9-81ED-4DB2-BD59-A6C34878D82A}">
                    <a16:rowId xmlns:a16="http://schemas.microsoft.com/office/drawing/2014/main" val="3820542798"/>
                  </a:ext>
                </a:extLst>
              </a:tr>
              <a:tr h="200422">
                <a:tc>
                  <a:txBody>
                    <a:bodyPr/>
                    <a:lstStyle/>
                    <a:p>
                      <a:pPr>
                        <a:lnSpc>
                          <a:spcPct val="90000"/>
                        </a:lnSpc>
                      </a:pPr>
                      <a:r>
                        <a:rPr lang="en-GB" sz="1000" b="1" dirty="0">
                          <a:latin typeface="Arial" panose="020B0604020202020204" pitchFamily="34" charset="0"/>
                          <a:cs typeface="Arial" panose="020B0604020202020204" pitchFamily="34" charset="0"/>
                        </a:rPr>
                        <a:t>Stratified HR (95% CI)</a:t>
                      </a:r>
                    </a:p>
                  </a:txBody>
                  <a:tcPr marL="55440" marR="55440" marT="36000" marB="36000" anchor="ctr"/>
                </a:tc>
                <a:tc gridSpan="2">
                  <a:txBody>
                    <a:bodyPr/>
                    <a:lstStyle/>
                    <a:p>
                      <a:pPr algn="ctr">
                        <a:lnSpc>
                          <a:spcPct val="90000"/>
                        </a:lnSpc>
                      </a:pPr>
                      <a:r>
                        <a:rPr lang="en-GB" sz="1000" dirty="0">
                          <a:latin typeface="Arial" panose="020B0604020202020204" pitchFamily="34" charset="0"/>
                          <a:cs typeface="Arial" panose="020B0604020202020204" pitchFamily="34" charset="0"/>
                        </a:rPr>
                        <a:t>0.73 (0.57-0.95) P&lt;0.02</a:t>
                      </a:r>
                    </a:p>
                  </a:txBody>
                  <a:tcPr marL="55440" marR="55440" marT="36000" marB="36000"/>
                </a:tc>
                <a:tc hMerge="1">
                  <a:txBody>
                    <a:bodyPr/>
                    <a:lstStyle/>
                    <a:p>
                      <a:pPr algn="ctr"/>
                      <a:endParaRPr lang="en-GB"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8402529"/>
                  </a:ext>
                </a:extLst>
              </a:tr>
            </a:tbl>
          </a:graphicData>
        </a:graphic>
      </p:graphicFrame>
      <p:sp>
        <p:nvSpPr>
          <p:cNvPr id="3" name="Tekstvak 2">
            <a:extLst>
              <a:ext uri="{FF2B5EF4-FFF2-40B4-BE49-F238E27FC236}">
                <a16:creationId xmlns:a16="http://schemas.microsoft.com/office/drawing/2014/main" id="{3FDA9A82-665F-EC48-8C49-2BDD06026CE3}"/>
              </a:ext>
            </a:extLst>
          </p:cNvPr>
          <p:cNvSpPr txBox="1"/>
          <p:nvPr/>
        </p:nvSpPr>
        <p:spPr>
          <a:xfrm>
            <a:off x="9376634" y="1429914"/>
            <a:ext cx="1573754" cy="608283"/>
          </a:xfrm>
          <a:prstGeom prst="rect">
            <a:avLst/>
          </a:prstGeom>
          <a:solidFill>
            <a:schemeClr val="bg1"/>
          </a:solidFill>
        </p:spPr>
        <p:txBody>
          <a:bodyPr wrap="square" lIns="0" tIns="0" rIns="0" bIns="0" rtlCol="0">
            <a:noAutofit/>
          </a:bodyPr>
          <a:lstStyle/>
          <a:p>
            <a:pPr algn="l"/>
            <a:endParaRPr lang="nl-NL" sz="1000" dirty="0">
              <a:latin typeface="Arial" panose="020B0604020202020204" pitchFamily="34" charset="0"/>
              <a:ea typeface="Aileron" charset="0"/>
              <a:cs typeface="Arial" panose="020B0604020202020204" pitchFamily="34" charset="0"/>
            </a:endParaRPr>
          </a:p>
        </p:txBody>
      </p:sp>
      <p:sp>
        <p:nvSpPr>
          <p:cNvPr id="9" name="Tekstvak 8">
            <a:extLst>
              <a:ext uri="{FF2B5EF4-FFF2-40B4-BE49-F238E27FC236}">
                <a16:creationId xmlns:a16="http://schemas.microsoft.com/office/drawing/2014/main" id="{4627E440-3524-A24E-AE9C-FC1F709F7FA4}"/>
              </a:ext>
            </a:extLst>
          </p:cNvPr>
          <p:cNvSpPr txBox="1"/>
          <p:nvPr/>
        </p:nvSpPr>
        <p:spPr>
          <a:xfrm>
            <a:off x="7847608" y="1332327"/>
            <a:ext cx="2343911" cy="307777"/>
          </a:xfrm>
          <a:prstGeom prst="rect">
            <a:avLst/>
          </a:prstGeom>
          <a:noFill/>
        </p:spPr>
        <p:txBody>
          <a:bodyPr wrap="none" rtlCol="0">
            <a:spAutoFit/>
          </a:bodyPr>
          <a:lstStyle/>
          <a:p>
            <a:pPr algn="ctr"/>
            <a:r>
              <a:rPr lang="en-GB" sz="1400" b="1" dirty="0">
                <a:solidFill>
                  <a:schemeClr val="tx2"/>
                </a:solidFill>
                <a:latin typeface="Arial" panose="020B0604020202020204" pitchFamily="34" charset="0"/>
                <a:ea typeface="Aileron" charset="0"/>
                <a:cs typeface="Arial" panose="020B0604020202020204" pitchFamily="34" charset="0"/>
              </a:rPr>
              <a:t>Progression-free survival</a:t>
            </a:r>
          </a:p>
        </p:txBody>
      </p:sp>
    </p:spTree>
    <p:extLst>
      <p:ext uri="{BB962C8B-B14F-4D97-AF65-F5344CB8AC3E}">
        <p14:creationId xmlns:p14="http://schemas.microsoft.com/office/powerpoint/2010/main" val="115344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9E20CDF-40E7-0D4D-B363-FFBF8BBA0013}"/>
              </a:ext>
            </a:extLst>
          </p:cNvPr>
          <p:cNvSpPr>
            <a:spLocks noGrp="1"/>
          </p:cNvSpPr>
          <p:nvPr>
            <p:ph type="title"/>
          </p:nvPr>
        </p:nvSpPr>
        <p:spPr>
          <a:xfrm>
            <a:off x="619200" y="246566"/>
            <a:ext cx="8740800" cy="807285"/>
          </a:xfrm>
        </p:spPr>
        <p:txBody>
          <a:bodyPr/>
          <a:lstStyle/>
          <a:p>
            <a:r>
              <a:rPr lang="en-GB" dirty="0"/>
              <a:t>Author Conclusions and Clinical interpretation</a:t>
            </a:r>
          </a:p>
        </p:txBody>
      </p:sp>
      <p:sp>
        <p:nvSpPr>
          <p:cNvPr id="18" name="Content Placeholder 17">
            <a:extLst>
              <a:ext uri="{FF2B5EF4-FFF2-40B4-BE49-F238E27FC236}">
                <a16:creationId xmlns:a16="http://schemas.microsoft.com/office/drawing/2014/main" id="{EB17AFCE-C452-4BA1-A9F5-97DFD6503A45}"/>
              </a:ext>
            </a:extLst>
          </p:cNvPr>
          <p:cNvSpPr>
            <a:spLocks noGrp="1"/>
          </p:cNvSpPr>
          <p:nvPr>
            <p:ph sz="quarter" idx="15"/>
          </p:nvPr>
        </p:nvSpPr>
        <p:spPr>
          <a:xfrm>
            <a:off x="620184" y="6339573"/>
            <a:ext cx="10769176" cy="365125"/>
          </a:xfrm>
        </p:spPr>
        <p:txBody>
          <a:bodyPr/>
          <a:lstStyle/>
          <a:p>
            <a:r>
              <a:rPr lang="en-GB" dirty="0"/>
              <a:t>DLBCL, diffuse large B-cell </a:t>
            </a:r>
            <a:r>
              <a:rPr lang="en-GB" dirty="0">
                <a:solidFill>
                  <a:schemeClr val="tx2"/>
                </a:solidFill>
              </a:rPr>
              <a:t>lymphoma; </a:t>
            </a:r>
            <a:r>
              <a:rPr lang="en-GB" sz="1200" dirty="0">
                <a:solidFill>
                  <a:schemeClr val="tx2"/>
                </a:solidFill>
              </a:rPr>
              <a:t>IPI, international prognostic index; </a:t>
            </a:r>
            <a:r>
              <a:rPr lang="en-GB" dirty="0">
                <a:solidFill>
                  <a:schemeClr val="tx2"/>
                </a:solidFill>
              </a:rPr>
              <a:t>PFS, </a:t>
            </a:r>
            <a:r>
              <a:rPr lang="en-GB" dirty="0"/>
              <a:t>progression-free survival; Pola-R-CHP, </a:t>
            </a:r>
            <a:r>
              <a:rPr lang="en-GB" dirty="0" err="1"/>
              <a:t>polatuzumab</a:t>
            </a:r>
            <a:r>
              <a:rPr lang="en-GB" dirty="0"/>
              <a:t> </a:t>
            </a:r>
            <a:r>
              <a:rPr lang="en-GB" dirty="0" err="1"/>
              <a:t>vedotin</a:t>
            </a:r>
            <a:r>
              <a:rPr lang="en-GB" dirty="0"/>
              <a:t>, rituximab, cyclophosphamide, doxorubicin, prednisone; R-CHOP, rituximab, cyclophosphamide, doxorubicin, vincristine, prednisone</a:t>
            </a:r>
            <a:br>
              <a:rPr lang="en-GB" sz="1200" dirty="0"/>
            </a:br>
            <a:r>
              <a:rPr lang="en-GB" sz="1200" dirty="0"/>
              <a:t>Tilly H, et al. ASH Annual Meeting 2021. Abstract #LBA-1. Oral presentation</a:t>
            </a:r>
          </a:p>
        </p:txBody>
      </p:sp>
      <p:graphicFrame>
        <p:nvGraphicFramePr>
          <p:cNvPr id="6" name="Tijdelijke aanduiding voor inhoud 5">
            <a:extLst>
              <a:ext uri="{FF2B5EF4-FFF2-40B4-BE49-F238E27FC236}">
                <a16:creationId xmlns:a16="http://schemas.microsoft.com/office/drawing/2014/main" id="{4C053489-C4BB-DF42-B953-3C479E2EA454}"/>
              </a:ext>
            </a:extLst>
          </p:cNvPr>
          <p:cNvGraphicFramePr>
            <a:graphicFrameLocks noGrp="1"/>
          </p:cNvGraphicFramePr>
          <p:nvPr>
            <p:ph sz="quarter" idx="12"/>
            <p:extLst>
              <p:ext uri="{D42A27DB-BD31-4B8C-83A1-F6EECF244321}">
                <p14:modId xmlns:p14="http://schemas.microsoft.com/office/powerpoint/2010/main" val="4283229458"/>
              </p:ext>
            </p:extLst>
          </p:nvPr>
        </p:nvGraphicFramePr>
        <p:xfrm>
          <a:off x="620713" y="1425575"/>
          <a:ext cx="109632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11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8997F-FA3B-FC4F-BBA4-6EC81BA0EE59}"/>
              </a:ext>
            </a:extLst>
          </p:cNvPr>
          <p:cNvSpPr>
            <a:spLocks noGrp="1"/>
          </p:cNvSpPr>
          <p:nvPr>
            <p:ph type="title"/>
          </p:nvPr>
        </p:nvSpPr>
        <p:spPr/>
        <p:txBody>
          <a:bodyPr/>
          <a:lstStyle/>
          <a:p>
            <a:r>
              <a:rPr lang="en-GB" dirty="0" err="1"/>
              <a:t>SEcond</a:t>
            </a:r>
            <a:r>
              <a:rPr lang="en-GB" dirty="0"/>
              <a:t>-line treatment of DLBCL</a:t>
            </a:r>
          </a:p>
        </p:txBody>
      </p:sp>
      <p:sp>
        <p:nvSpPr>
          <p:cNvPr id="3" name="Tijdelijke aanduiding voor dianummer 2">
            <a:extLst>
              <a:ext uri="{FF2B5EF4-FFF2-40B4-BE49-F238E27FC236}">
                <a16:creationId xmlns:a16="http://schemas.microsoft.com/office/drawing/2014/main" id="{3B55F7FF-1078-8D45-BC6B-94E01B5ABB69}"/>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2509913852"/>
      </p:ext>
    </p:extLst>
  </p:cSld>
  <p:clrMapOvr>
    <a:masterClrMapping/>
  </p:clrMapOvr>
  <p:transition>
    <p:fade/>
  </p:transition>
</p:sld>
</file>

<file path=ppt/theme/theme1.xml><?xml version="1.0" encoding="utf-8"?>
<a:theme xmlns:a="http://schemas.openxmlformats.org/drawingml/2006/main" name="Thème Office">
  <a:themeElements>
    <a:clrScheme name="Cor2Ed - Lymphoma Connect Colour Palette">
      <a:dk1>
        <a:srgbClr val="000000"/>
      </a:dk1>
      <a:lt1>
        <a:srgbClr val="FFFFFF"/>
      </a:lt1>
      <a:dk2>
        <a:srgbClr val="5D8298"/>
      </a:dk2>
      <a:lt2>
        <a:srgbClr val="EEECE1"/>
      </a:lt2>
      <a:accent1>
        <a:srgbClr val="FA7C2E"/>
      </a:accent1>
      <a:accent2>
        <a:srgbClr val="C0504D"/>
      </a:accent2>
      <a:accent3>
        <a:srgbClr val="E9D0CD"/>
      </a:accent3>
      <a:accent4>
        <a:srgbClr val="F3EAE7"/>
      </a:accent4>
      <a:accent5>
        <a:srgbClr val="ECE6ED"/>
      </a:accent5>
      <a:accent6>
        <a:srgbClr val="8B878B"/>
      </a:accent6>
      <a:hlink>
        <a:srgbClr val="FA7C2E"/>
      </a:hlink>
      <a:folHlink>
        <a:srgbClr val="FA7C2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000"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3736</TotalTime>
  <Words>3869</Words>
  <Application>Microsoft Macintosh PowerPoint</Application>
  <PresentationFormat>Breedbeeld</PresentationFormat>
  <Paragraphs>470</Paragraphs>
  <Slides>26</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Calibri</vt:lpstr>
      <vt:lpstr>Lucida Grande</vt:lpstr>
      <vt:lpstr>PT Sans Narrow</vt:lpstr>
      <vt:lpstr>System Font Regular</vt:lpstr>
      <vt:lpstr>Thème Office</vt:lpstr>
      <vt:lpstr>PowerPoint-presentatie</vt:lpstr>
      <vt:lpstr>     meeting summary ASH ANNUAL MEETING 2021   Dr. Matthew J. Matasar, MD Memorial Sloan Kettering Cancer Center New York, NY, USA  highlights from LYMPHOMA &amp; MYELOMA CONNECT 2021 December 2021 </vt:lpstr>
      <vt:lpstr>Conflict of Interest and Funding</vt:lpstr>
      <vt:lpstr>First-line treatment of DLBCL</vt:lpstr>
      <vt:lpstr>The POLARIX Study:  pola-R-CHP Vs R-CHOP Therapy in PTS with Previously Untreated DLBCL</vt:lpstr>
      <vt:lpstr>study design</vt:lpstr>
      <vt:lpstr>RESULTS</vt:lpstr>
      <vt:lpstr>Author Conclusions and Clinical interpretation</vt:lpstr>
      <vt:lpstr>SEcond-line treatment of DLBCL</vt:lpstr>
      <vt:lpstr>Data on CAR-T cell therapy in lBCL presented at ASH 2021</vt:lpstr>
      <vt:lpstr>liso-cel, a CD19-Directed CAR-T Cell Therapy, Vs SOC with Salvage CT Followed By ASCT As 2L Treatment in Pts with R/R LBCL:  Results from the Randomized Phase 3 Transform Study  Kamdar M, et al. ASH Annual Meeting 2021. Abstract #91. Oral presentation</vt:lpstr>
      <vt:lpstr>study design</vt:lpstr>
      <vt:lpstr>RESULTS</vt:lpstr>
      <vt:lpstr>Author Conclusions</vt:lpstr>
      <vt:lpstr>Primary Analysis of ZUMA‑7:  A Phase 3 Randomised Trial of  Axi-Cel Vs SOC Therapy in PTS  with R/R LBCL</vt:lpstr>
      <vt:lpstr>study design</vt:lpstr>
      <vt:lpstr>RESULTS</vt:lpstr>
      <vt:lpstr>Author Conclusions</vt:lpstr>
      <vt:lpstr>Clinical interpretation</vt:lpstr>
      <vt:lpstr>Follicular lymphoma</vt:lpstr>
      <vt:lpstr>Mosunetuzumab Monotherapy Is an Effective and Well-Tolerated Treatment Option for Pts with R/R FL Who Have Received ≥ 2 Prior Lines of Therapy: Pivotal Results from a Phase I/II Study  Budde EL, et al. ASH Annual Meeting 2021. Abstract #127. Oral presentation</vt:lpstr>
      <vt:lpstr>study design</vt:lpstr>
      <vt:lpstr>RESULTS</vt:lpstr>
      <vt:lpstr>Author Conclusions and Clinical interpretation</vt:lpstr>
      <vt:lpstr>REACH LYMPHOMA &amp; MYELOMA CONNECT  VIA TWITTER, LINKEDIN, VIMEO &amp; EMAIL OR VISIT THE GROUP’S WEBSITE https://lymphomamyelomaconnect.cor2ed.com/</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Kim Grootscholten</cp:lastModifiedBy>
  <cp:revision>331</cp:revision>
  <cp:lastPrinted>2017-02-15T09:54:46Z</cp:lastPrinted>
  <dcterms:created xsi:type="dcterms:W3CDTF">2016-10-14T09:38:18Z</dcterms:created>
  <dcterms:modified xsi:type="dcterms:W3CDTF">2021-12-20T08:57:16Z</dcterms:modified>
</cp:coreProperties>
</file>