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5" r:id="rId3"/>
    <p:sldId id="3327" r:id="rId4"/>
    <p:sldId id="257" r:id="rId5"/>
    <p:sldId id="258" r:id="rId6"/>
    <p:sldId id="3328" r:id="rId7"/>
    <p:sldId id="286" r:id="rId8"/>
    <p:sldId id="288" r:id="rId9"/>
    <p:sldId id="266" r:id="rId10"/>
    <p:sldId id="260" r:id="rId11"/>
    <p:sldId id="290" r:id="rId12"/>
    <p:sldId id="276" r:id="rId13"/>
    <p:sldId id="3329" r:id="rId14"/>
    <p:sldId id="264" r:id="rId15"/>
    <p:sldId id="267" r:id="rId16"/>
    <p:sldId id="322" r:id="rId17"/>
    <p:sldId id="272" r:id="rId18"/>
    <p:sldId id="278" r:id="rId19"/>
    <p:sldId id="280" r:id="rId20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65" userDrawn="1">
          <p15:clr>
            <a:srgbClr val="A4A3A4"/>
          </p15:clr>
        </p15:guide>
        <p15:guide id="3" pos="5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cey Gashi" initials="TG" lastIdx="1" clrIdx="0"/>
  <p:cmAuthor id="2" name="Zandee, WT (int)" initials="ZW(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F6D2F4"/>
    <a:srgbClr val="EAD1CE"/>
    <a:srgbClr val="F5EAE8"/>
    <a:srgbClr val="E7F5E9"/>
    <a:srgbClr val="CBEBD0"/>
    <a:srgbClr val="2E7B8E"/>
    <a:srgbClr val="FFA402"/>
    <a:srgbClr val="03C750"/>
    <a:srgbClr val="C75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25" autoAdjust="0"/>
    <p:restoredTop sz="95394" autoAdjust="0"/>
  </p:normalViewPr>
  <p:slideViewPr>
    <p:cSldViewPr snapToObjects="1">
      <p:cViewPr varScale="1">
        <p:scale>
          <a:sx n="115" d="100"/>
          <a:sy n="115" d="100"/>
        </p:scale>
        <p:origin x="690" y="108"/>
      </p:cViewPr>
      <p:guideLst>
        <p:guide orient="horz" pos="2160"/>
        <p:guide pos="4565"/>
        <p:guide pos="5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87" d="100"/>
          <a:sy n="87" d="100"/>
        </p:scale>
        <p:origin x="3904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12/14/20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12/14/20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462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028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573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081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456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64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0BB0DB-064B-494E-BA3E-586E5D723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250" y="2010248"/>
            <a:ext cx="7043499" cy="283750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412876"/>
            <a:ext cx="51816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6ABDA85-EBB9-284A-B33C-8E8DF1D959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931821D-4267-E841-8175-F77838EC175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8414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18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3BB5114-01E3-EB42-A54A-5AFBF19DEBE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5915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5270CF8E-F82D-C345-962E-68EF683D068A}"/>
              </a:ext>
            </a:extLst>
          </p:cNvPr>
          <p:cNvSpPr txBox="1">
            <a:spLocks/>
          </p:cNvSpPr>
          <p:nvPr userDrawn="1"/>
        </p:nvSpPr>
        <p:spPr>
          <a:xfrm>
            <a:off x="323528" y="4587992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Antoine Lacombe 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Pharm D, MBA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15415F8-3C24-EE43-AF6B-B6CB14FD7964}"/>
              </a:ext>
            </a:extLst>
          </p:cNvPr>
          <p:cNvSpPr txBox="1">
            <a:spLocks/>
          </p:cNvSpPr>
          <p:nvPr userDrawn="1"/>
        </p:nvSpPr>
        <p:spPr>
          <a:xfrm>
            <a:off x="787828" y="499767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+41 79 529 42 79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30FE58AA-4349-2243-A6EA-60DD8C7AC01A}"/>
              </a:ext>
            </a:extLst>
          </p:cNvPr>
          <p:cNvSpPr txBox="1">
            <a:spLocks/>
          </p:cNvSpPr>
          <p:nvPr userDrawn="1"/>
        </p:nvSpPr>
        <p:spPr>
          <a:xfrm>
            <a:off x="787828" y="5440904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antoine.lacombe@cor2ed.com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438E5065-569C-D84D-9C5F-5C718882BAAC}"/>
              </a:ext>
            </a:extLst>
          </p:cNvPr>
          <p:cNvSpPr txBox="1">
            <a:spLocks/>
          </p:cNvSpPr>
          <p:nvPr userDrawn="1"/>
        </p:nvSpPr>
        <p:spPr>
          <a:xfrm>
            <a:off x="348739" y="175850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NET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Bodenackerstrasse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SWITZERLAND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C653E899-EEDF-3546-B58C-DACEC71F6BDC}"/>
              </a:ext>
            </a:extLst>
          </p:cNvPr>
          <p:cNvSpPr txBox="1">
            <a:spLocks/>
          </p:cNvSpPr>
          <p:nvPr userDrawn="1"/>
        </p:nvSpPr>
        <p:spPr>
          <a:xfrm>
            <a:off x="5087888" y="6322958"/>
            <a:ext cx="6959903" cy="1282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Heading to the heart of Independent Medical Education Since 2012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33D263E-D720-A348-A345-6C5FF2EB92A9}"/>
              </a:ext>
            </a:extLst>
          </p:cNvPr>
          <p:cNvSpPr txBox="1">
            <a:spLocks/>
          </p:cNvSpPr>
          <p:nvPr userDrawn="1"/>
        </p:nvSpPr>
        <p:spPr>
          <a:xfrm>
            <a:off x="323528" y="2942991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8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Froukje</a:t>
            </a: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8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Sosef</a:t>
            </a: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MD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A759AD1-9DA1-6640-9154-791B05780734}"/>
              </a:ext>
            </a:extLst>
          </p:cNvPr>
          <p:cNvSpPr txBox="1">
            <a:spLocks/>
          </p:cNvSpPr>
          <p:nvPr userDrawn="1"/>
        </p:nvSpPr>
        <p:spPr>
          <a:xfrm>
            <a:off x="787828" y="335267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+31 6 2324 3636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EAB08C77-6F48-9D49-9215-6CAB57F809BC}"/>
              </a:ext>
            </a:extLst>
          </p:cNvPr>
          <p:cNvSpPr txBox="1">
            <a:spLocks/>
          </p:cNvSpPr>
          <p:nvPr userDrawn="1"/>
        </p:nvSpPr>
        <p:spPr>
          <a:xfrm>
            <a:off x="787828" y="379590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froukje.sosef@cor2ed.com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6BDFB1-C1FC-EA42-9161-1B0FDDD56CF6}"/>
              </a:ext>
            </a:extLst>
          </p:cNvPr>
          <p:cNvGrpSpPr/>
          <p:nvPr userDrawn="1"/>
        </p:nvGrpSpPr>
        <p:grpSpPr>
          <a:xfrm>
            <a:off x="418902" y="3378306"/>
            <a:ext cx="356400" cy="356400"/>
            <a:chOff x="761970" y="3386221"/>
            <a:chExt cx="356400" cy="3564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BF2A30E-695B-DC43-A095-702D4876F34A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 descr="Speaker Phone">
              <a:extLst>
                <a:ext uri="{FF2B5EF4-FFF2-40B4-BE49-F238E27FC236}">
                  <a16:creationId xmlns:a16="http://schemas.microsoft.com/office/drawing/2014/main" id="{A096F4FC-035F-F540-A48A-F6BE77670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A95280-C43E-C841-9F94-0D2888F94AD6}"/>
              </a:ext>
            </a:extLst>
          </p:cNvPr>
          <p:cNvGrpSpPr/>
          <p:nvPr userDrawn="1"/>
        </p:nvGrpSpPr>
        <p:grpSpPr>
          <a:xfrm>
            <a:off x="417732" y="3810727"/>
            <a:ext cx="356400" cy="356400"/>
            <a:chOff x="417732" y="3810727"/>
            <a:chExt cx="356400" cy="3564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240BA33-398E-D940-8B5C-25051763894F}"/>
                </a:ext>
              </a:extLst>
            </p:cNvPr>
            <p:cNvSpPr/>
            <p:nvPr userDrawn="1"/>
          </p:nvSpPr>
          <p:spPr>
            <a:xfrm>
              <a:off x="417732" y="3810727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Envelope">
              <a:extLst>
                <a:ext uri="{FF2B5EF4-FFF2-40B4-BE49-F238E27FC236}">
                  <a16:creationId xmlns:a16="http://schemas.microsoft.com/office/drawing/2014/main" id="{0C443F58-C3D2-7F46-8EAF-1C72202B87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75066" y="3867430"/>
              <a:ext cx="239704" cy="239704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5769CC4-E10D-7044-BA2E-238C935544A9}"/>
              </a:ext>
            </a:extLst>
          </p:cNvPr>
          <p:cNvGrpSpPr/>
          <p:nvPr userDrawn="1"/>
        </p:nvGrpSpPr>
        <p:grpSpPr>
          <a:xfrm>
            <a:off x="423995" y="5024095"/>
            <a:ext cx="356400" cy="356400"/>
            <a:chOff x="761970" y="3386221"/>
            <a:chExt cx="356400" cy="3564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32D348B-DFEA-FE46-8E19-02AAC2685F0D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 descr="Speaker Phone">
              <a:extLst>
                <a:ext uri="{FF2B5EF4-FFF2-40B4-BE49-F238E27FC236}">
                  <a16:creationId xmlns:a16="http://schemas.microsoft.com/office/drawing/2014/main" id="{BEB60456-57E7-9041-8693-BBB851C877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3327F7-8400-3448-B5FF-D0B6BCC04C21}"/>
              </a:ext>
            </a:extLst>
          </p:cNvPr>
          <p:cNvGrpSpPr/>
          <p:nvPr userDrawn="1"/>
        </p:nvGrpSpPr>
        <p:grpSpPr>
          <a:xfrm>
            <a:off x="422825" y="5456516"/>
            <a:ext cx="356400" cy="356400"/>
            <a:chOff x="422825" y="5456516"/>
            <a:chExt cx="356400" cy="3564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C490540-EF5B-D44C-8845-2AE3D9B228AE}"/>
                </a:ext>
              </a:extLst>
            </p:cNvPr>
            <p:cNvSpPr/>
            <p:nvPr userDrawn="1"/>
          </p:nvSpPr>
          <p:spPr>
            <a:xfrm>
              <a:off x="422825" y="5456516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Graphic 28" descr="Envelope">
              <a:extLst>
                <a:ext uri="{FF2B5EF4-FFF2-40B4-BE49-F238E27FC236}">
                  <a16:creationId xmlns:a16="http://schemas.microsoft.com/office/drawing/2014/main" id="{67AB522F-8D71-3046-8DED-C9E21FCCA6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82343" y="5512255"/>
              <a:ext cx="239704" cy="239704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66F9248B-18C0-1440-B495-98632679CB7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1" y="573678"/>
            <a:ext cx="2619117" cy="1055122"/>
          </a:xfrm>
          <a:prstGeom prst="rect">
            <a:avLst/>
          </a:prstGeom>
        </p:spPr>
      </p:pic>
      <p:pic>
        <p:nvPicPr>
          <p:cNvPr id="32" name="Picture 31" descr="A picture containing flower&#10;&#10;Description automatically generated">
            <a:extLst>
              <a:ext uri="{FF2B5EF4-FFF2-40B4-BE49-F238E27FC236}">
                <a16:creationId xmlns:a16="http://schemas.microsoft.com/office/drawing/2014/main" id="{B58F5A5F-E4AC-524D-BDBB-30255319B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0726" y="-1"/>
            <a:ext cx="7261274" cy="685800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35DFB-48B2-444B-8F5B-570D93C0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B49E3-6A57-4C46-9E83-1B7913C3C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9CF7A-F599-1B4E-A1FC-A61E3525A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66E5C-A208-AA4B-96A9-449516C5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1D371-2B08-FA43-BCAF-CA7704411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0BB48-631E-B846-9A31-D641E495187A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19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B30F59D-C5A4-9749-AD0C-1E0C0E1972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5E716A8-B00A-2E4C-A50E-9B890451EA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+mj-lt"/>
                <a:ea typeface="PT Sans Narrow" charset="-52"/>
                <a:cs typeface="PT Sans Narrow" charset="-52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9BA752-7660-5841-B604-E71D57C655C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F3E14E1C-C4AD-5942-AB15-AD5255C9ADE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8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86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0D31650D-8437-F447-B019-599CEBAF22F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F172C-103A-6443-A69B-E0737ED620F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523" y="635635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5D58A1-FA9D-E74E-9521-4270388628C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78" y="268600"/>
            <a:ext cx="1791475" cy="7217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2" r:id="rId3"/>
    <p:sldLayoutId id="2147483650" r:id="rId4"/>
    <p:sldLayoutId id="2147483661" r:id="rId5"/>
    <p:sldLayoutId id="2147483652" r:id="rId6"/>
    <p:sldLayoutId id="2147483677" r:id="rId7"/>
    <p:sldLayoutId id="2147483657" r:id="rId8"/>
    <p:sldLayoutId id="2147483654" r:id="rId9"/>
    <p:sldLayoutId id="2147483655" r:id="rId10"/>
    <p:sldLayoutId id="2147483675" r:id="rId11"/>
    <p:sldLayoutId id="2147483678" r:id="rId12"/>
    <p:sldLayoutId id="2147483656" r:id="rId13"/>
    <p:sldLayoutId id="2147483680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+mj-lt"/>
          <a:ea typeface="+mn-ea"/>
          <a:cs typeface="PT Sans"/>
        </a:defRPr>
      </a:lvl1pPr>
      <a:lvl2pPr marL="576000" indent="-288000" algn="l" defTabSz="457200" rtl="0" eaLnBrk="1" latinLnBrk="0" hangingPunct="1">
        <a:spcBef>
          <a:spcPts val="600"/>
        </a:spcBef>
        <a:buClr>
          <a:schemeClr val="accent1"/>
        </a:buClr>
        <a:buFont typeface="Lucida Grande"/>
        <a:buChar char="–"/>
        <a:defRPr sz="1800" b="0" i="0" kern="1200">
          <a:solidFill>
            <a:srgbClr val="5D8298"/>
          </a:solidFill>
          <a:latin typeface="+mj-lt"/>
          <a:ea typeface="+mn-ea"/>
          <a:cs typeface="PT Sans"/>
        </a:defRPr>
      </a:lvl2pPr>
      <a:lvl3pPr marL="864000" indent="-288000" algn="l" defTabSz="457200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3pPr>
      <a:lvl4pPr marL="1152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4pPr>
      <a:lvl5pPr marL="1440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2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hyperlink" Target="https://twitter.com/net_connectinfo" TargetMode="External"/><Relationship Id="rId7" Type="http://schemas.openxmlformats.org/officeDocument/2006/relationships/hyperlink" Target="http://www.net-connect.inf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channels/netconnect" TargetMode="External"/><Relationship Id="rId11" Type="http://schemas.openxmlformats.org/officeDocument/2006/relationships/image" Target="../media/image11.wmf"/><Relationship Id="rId5" Type="http://schemas.openxmlformats.org/officeDocument/2006/relationships/hyperlink" Target="mailto:antoine.lacombe@cor2ed.com" TargetMode="External"/><Relationship Id="rId10" Type="http://schemas.openxmlformats.org/officeDocument/2006/relationships/image" Target="../media/image10.wmf"/><Relationship Id="rId4" Type="http://schemas.openxmlformats.org/officeDocument/2006/relationships/hyperlink" Target="https://www.linkedin.com/company/23766354" TargetMode="External"/><Relationship Id="rId9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54CC98-82B3-4C53-BF07-6A47C35EA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MANAGING hypoglycaemia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32ED1-76CC-1946-B24D-3AB13F65236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x-none" b="1" dirty="0">
                <a:solidFill>
                  <a:schemeClr val="accent1"/>
                </a:solidFill>
              </a:rPr>
              <a:t>Dietary </a:t>
            </a:r>
            <a:r>
              <a:rPr lang="en-US" b="1" dirty="0">
                <a:solidFill>
                  <a:schemeClr val="accent1"/>
                </a:solidFill>
              </a:rPr>
              <a:t>m</a:t>
            </a:r>
            <a:r>
              <a:rPr lang="x-none" b="1" dirty="0">
                <a:solidFill>
                  <a:schemeClr val="accent1"/>
                </a:solidFill>
              </a:rPr>
              <a:t>anagement</a:t>
            </a:r>
          </a:p>
          <a:p>
            <a:r>
              <a:rPr lang="en-GB" dirty="0"/>
              <a:t>F</a:t>
            </a:r>
            <a:r>
              <a:rPr lang="x-none" dirty="0"/>
              <a:t>requent meals, s</a:t>
            </a:r>
            <a:r>
              <a:rPr lang="en-GB" dirty="0"/>
              <a:t>lowly absorbable carbohydrates </a:t>
            </a:r>
          </a:p>
          <a:p>
            <a:endParaRPr lang="x-none" dirty="0"/>
          </a:p>
          <a:p>
            <a:r>
              <a:rPr lang="x-none" b="1" dirty="0">
                <a:solidFill>
                  <a:schemeClr val="accent1"/>
                </a:solidFill>
              </a:rPr>
              <a:t>Diazoxide </a:t>
            </a:r>
            <a:r>
              <a:rPr lang="en-GB" dirty="0"/>
              <a:t>inhibits the release of insulin by </a:t>
            </a:r>
            <a:r>
              <a:rPr lang="el-GR" dirty="0"/>
              <a:t>β </a:t>
            </a:r>
            <a:r>
              <a:rPr lang="en-GB" dirty="0"/>
              <a:t>cells</a:t>
            </a:r>
          </a:p>
          <a:p>
            <a:r>
              <a:rPr lang="en-GB" dirty="0"/>
              <a:t>Stimulates gluconeogenesis</a:t>
            </a:r>
          </a:p>
          <a:p>
            <a:r>
              <a:rPr lang="en-GB" dirty="0"/>
              <a:t>Side effects: sodium retention (treated with thiazide-diuretic), hirsutism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E952CA-E7F2-5941-AD0D-6D0482B60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Insulinoma: symptomatic treatment</a:t>
            </a: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7CF3B-5321-FC4B-928C-0D669F71B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47C68C7-CF3F-46F5-8AAC-2DA94A4C9AC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804408" cy="365125"/>
          </a:xfrm>
        </p:spPr>
        <p:txBody>
          <a:bodyPr/>
          <a:lstStyle/>
          <a:p>
            <a:r>
              <a:rPr lang="en-GB" dirty="0"/>
              <a:t>de Herder W, et al. https://www.ncbi.nlm.nih.gov/books/NBK278981/Accessed 27-Nov-20; https://www.drugs.com/sfx/diazoxide-side-effects.html. Accessed 08-Dec-2020</a:t>
            </a:r>
          </a:p>
        </p:txBody>
      </p:sp>
    </p:spTree>
    <p:extLst>
      <p:ext uri="{BB962C8B-B14F-4D97-AF65-F5344CB8AC3E}">
        <p14:creationId xmlns:p14="http://schemas.microsoft.com/office/powerpoint/2010/main" val="80554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5A925-260D-F74F-9E8E-D1690D05CAE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x-none" b="1" dirty="0">
                <a:solidFill>
                  <a:schemeClr val="accent1"/>
                </a:solidFill>
              </a:rPr>
              <a:t>Gastrinoma</a:t>
            </a:r>
            <a:r>
              <a:rPr lang="en-GB" dirty="0"/>
              <a:t> – gastric acid hypersecretion:</a:t>
            </a:r>
            <a:endParaRPr lang="x-none" dirty="0"/>
          </a:p>
          <a:p>
            <a:r>
              <a:rPr lang="x-none" dirty="0"/>
              <a:t>Protonpump inhibitors</a:t>
            </a:r>
          </a:p>
          <a:p>
            <a:endParaRPr lang="x-none" dirty="0"/>
          </a:p>
          <a:p>
            <a:pPr marL="0" indent="0">
              <a:buNone/>
            </a:pPr>
            <a:r>
              <a:rPr lang="x-none" b="1" dirty="0">
                <a:solidFill>
                  <a:schemeClr val="accent1"/>
                </a:solidFill>
              </a:rPr>
              <a:t>VIPoma</a:t>
            </a:r>
          </a:p>
          <a:p>
            <a:r>
              <a:rPr lang="en-US" dirty="0"/>
              <a:t>Replacement of fluid and electrolyte losses</a:t>
            </a:r>
          </a:p>
          <a:p>
            <a:pPr marL="0" indent="0">
              <a:buNone/>
            </a:pPr>
            <a:endParaRPr lang="x-none" dirty="0"/>
          </a:p>
          <a:p>
            <a:pPr marL="0" indent="0">
              <a:buNone/>
            </a:pPr>
            <a:r>
              <a:rPr lang="x-none" b="1" dirty="0">
                <a:solidFill>
                  <a:schemeClr val="accent1"/>
                </a:solidFill>
              </a:rPr>
              <a:t>Glucagonoma </a:t>
            </a:r>
          </a:p>
          <a:p>
            <a:r>
              <a:rPr lang="x-none" dirty="0"/>
              <a:t>Correct malnutrition</a:t>
            </a:r>
            <a:r>
              <a:rPr lang="en-US" dirty="0"/>
              <a:t> and </a:t>
            </a:r>
            <a:r>
              <a:rPr lang="en-US" dirty="0" err="1"/>
              <a:t>hyperglycaemia</a:t>
            </a:r>
            <a:endParaRPr lang="x-none" dirty="0"/>
          </a:p>
          <a:p>
            <a:r>
              <a:rPr lang="x-none" dirty="0"/>
              <a:t>Consider low-molecular weight heparin</a:t>
            </a:r>
            <a:r>
              <a:rPr lang="en-US" dirty="0"/>
              <a:t> to prevent venous thrombosis</a:t>
            </a:r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C667A7-89CD-4747-9E37-9840C500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</a:t>
            </a:r>
            <a:r>
              <a:rPr lang="x-none" dirty="0"/>
              <a:t>Functional </a:t>
            </a:r>
            <a:r>
              <a:rPr lang="x-none" cap="none" dirty="0"/>
              <a:t>pan</a:t>
            </a:r>
            <a:r>
              <a:rPr lang="x-none" dirty="0"/>
              <a:t>NET: symptomatic treatment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CE0F5-72E3-7D4B-817A-1DAF721E3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10BB48-631E-B846-9A31-D641E495187A}" type="slidenum">
              <a:rPr lang="x-none" smtClean="0"/>
              <a:pPr/>
              <a:t>11</a:t>
            </a:fld>
            <a:endParaRPr lang="x-non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D1924F-7FB8-FC43-BCB3-83F595BC11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588384" cy="365125"/>
          </a:xfrm>
        </p:spPr>
        <p:txBody>
          <a:bodyPr/>
          <a:lstStyle/>
          <a:p>
            <a:r>
              <a:rPr lang="en-GB" dirty="0" err="1"/>
              <a:t>panNET</a:t>
            </a:r>
            <a:r>
              <a:rPr lang="en-GB" dirty="0"/>
              <a:t>, pancreatic neuroendocrine tumour</a:t>
            </a:r>
          </a:p>
          <a:p>
            <a:pPr>
              <a:spcBef>
                <a:spcPts val="0"/>
              </a:spcBef>
            </a:pPr>
            <a:r>
              <a:rPr lang="en-GB" dirty="0" err="1"/>
              <a:t>Falconi</a:t>
            </a:r>
            <a:r>
              <a:rPr lang="en-GB" dirty="0"/>
              <a:t> M, et al. Neuroendocrinology. 2016;103:153-71; Hopper A, et al. Frontline Gastroenterology. 2019;10:269-74; </a:t>
            </a:r>
            <a:r>
              <a:rPr lang="en-GB" dirty="0" err="1"/>
              <a:t>Vinik</a:t>
            </a:r>
            <a:r>
              <a:rPr lang="en-GB" dirty="0"/>
              <a:t>, A. https://www.ncbi.nlm.nih.gov/books/NBK278960/. Accessed 27-Nov-20; 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Zandee W, et al. https://www.ncbi.nlm.nih.gov/books/NBK279041/.</a:t>
            </a:r>
            <a:r>
              <a:rPr lang="en-GB" dirty="0"/>
              <a:t> Accessed 27-Nov-20</a:t>
            </a:r>
          </a:p>
        </p:txBody>
      </p:sp>
    </p:spTree>
    <p:extLst>
      <p:ext uri="{BB962C8B-B14F-4D97-AF65-F5344CB8AC3E}">
        <p14:creationId xmlns:p14="http://schemas.microsoft.com/office/powerpoint/2010/main" val="220816959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4C95D-0C8F-1444-BCEC-9413C746D82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x-none" dirty="0"/>
              <a:t>If </a:t>
            </a:r>
            <a:r>
              <a:rPr lang="en-GB" dirty="0"/>
              <a:t>first-line treatment with SSAs</a:t>
            </a:r>
            <a:r>
              <a:rPr lang="x-none" dirty="0"/>
              <a:t> do not provide adequat</a:t>
            </a:r>
            <a:r>
              <a:rPr lang="en-GB" dirty="0"/>
              <a:t>e</a:t>
            </a:r>
            <a:r>
              <a:rPr lang="x-none" dirty="0"/>
              <a:t> control of symptoms or after radiological progression</a:t>
            </a:r>
            <a:r>
              <a:rPr lang="en-GB" dirty="0"/>
              <a:t>, then c</a:t>
            </a:r>
            <a:r>
              <a:rPr lang="x-none" dirty="0"/>
              <a:t>onsider </a:t>
            </a:r>
            <a:r>
              <a:rPr lang="x-none" i="1" dirty="0"/>
              <a:t>(depending on local availability and patient characteristics)</a:t>
            </a:r>
            <a:r>
              <a:rPr lang="en-GB" dirty="0"/>
              <a:t>:</a:t>
            </a:r>
            <a:endParaRPr lang="x-none" b="1" dirty="0"/>
          </a:p>
          <a:p>
            <a:r>
              <a:rPr lang="x-none" b="1" dirty="0">
                <a:solidFill>
                  <a:schemeClr val="accent1"/>
                </a:solidFill>
              </a:rPr>
              <a:t>PRRT </a:t>
            </a:r>
            <a:r>
              <a:rPr lang="x-none" dirty="0"/>
              <a:t>with Lu</a:t>
            </a:r>
            <a:r>
              <a:rPr lang="x-none" baseline="30000" dirty="0"/>
              <a:t>177</a:t>
            </a:r>
            <a:r>
              <a:rPr lang="x-none" dirty="0"/>
              <a:t>-DOTATATE</a:t>
            </a:r>
          </a:p>
          <a:p>
            <a:r>
              <a:rPr lang="x-none" b="1" dirty="0">
                <a:solidFill>
                  <a:schemeClr val="accent1"/>
                </a:solidFill>
              </a:rPr>
              <a:t>Targeted therapies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/>
              <a:t>– </a:t>
            </a:r>
            <a:r>
              <a:rPr lang="en-GB" dirty="0" err="1"/>
              <a:t>everolimus</a:t>
            </a:r>
            <a:r>
              <a:rPr lang="en-GB" dirty="0"/>
              <a:t> and sunitinib</a:t>
            </a:r>
            <a:endParaRPr lang="x-none" dirty="0"/>
          </a:p>
          <a:p>
            <a:r>
              <a:rPr lang="en-GB" b="1" dirty="0">
                <a:solidFill>
                  <a:schemeClr val="accent1"/>
                </a:solidFill>
              </a:rPr>
              <a:t>Palliative debulking surgery </a:t>
            </a:r>
            <a:r>
              <a:rPr lang="en-GB" dirty="0"/>
              <a:t>– in the presence of unresectable liver metastases</a:t>
            </a:r>
            <a:endParaRPr lang="x-none" dirty="0"/>
          </a:p>
          <a:p>
            <a:r>
              <a:rPr lang="x-none" b="1" dirty="0">
                <a:solidFill>
                  <a:schemeClr val="accent1"/>
                </a:solidFill>
              </a:rPr>
              <a:t>Liver-directed therapies</a:t>
            </a:r>
          </a:p>
          <a:p>
            <a:pPr marL="0" indent="0">
              <a:buNone/>
            </a:pPr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7D0213-48B6-4545-AEB9-39AA2D3A6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Functioning </a:t>
            </a:r>
            <a:r>
              <a:rPr lang="x-none" cap="none" dirty="0"/>
              <a:t>pan</a:t>
            </a:r>
            <a:r>
              <a:rPr lang="x-none" dirty="0"/>
              <a:t>NET: Second-line therapy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E66C33-A036-3E49-AF44-4D6E8755A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10BB48-631E-B846-9A31-D641E495187A}" type="slidenum">
              <a:rPr lang="x-none" smtClean="0"/>
              <a:t>12</a:t>
            </a:fld>
            <a:endParaRPr lang="x-non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18FFB-9099-B448-AEA6-A72572C5628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  <a:ea typeface="Aileron" charset="0"/>
                <a:cs typeface="Aileron" charset="0"/>
              </a:rPr>
              <a:t>Lu</a:t>
            </a:r>
            <a:r>
              <a:rPr lang="en-GB" baseline="30000" dirty="0">
                <a:solidFill>
                  <a:schemeClr val="tx2"/>
                </a:solidFill>
                <a:ea typeface="Aileron" charset="0"/>
                <a:cs typeface="Aileron" charset="0"/>
              </a:rPr>
              <a:t>177</a:t>
            </a:r>
            <a:r>
              <a:rPr lang="en-GB" dirty="0">
                <a:solidFill>
                  <a:schemeClr val="tx2"/>
                </a:solidFill>
                <a:ea typeface="Aileron" charset="0"/>
                <a:cs typeface="Aileron" charset="0"/>
              </a:rPr>
              <a:t>, lutetium 177; PRRT, peptide receptor radionuclide therapy; SSA, somatostatin </a:t>
            </a:r>
            <a:r>
              <a:rPr lang="en-GB" dirty="0" err="1">
                <a:solidFill>
                  <a:schemeClr val="tx2"/>
                </a:solidFill>
                <a:ea typeface="Aileron" charset="0"/>
                <a:cs typeface="Aileron" charset="0"/>
              </a:rPr>
              <a:t>analog</a:t>
            </a:r>
            <a:endParaRPr lang="en-GB" dirty="0">
              <a:solidFill>
                <a:schemeClr val="tx2"/>
              </a:solidFill>
              <a:ea typeface="Aileron" charset="0"/>
              <a:cs typeface="Aileron" charset="0"/>
            </a:endParaRPr>
          </a:p>
          <a:p>
            <a:pPr>
              <a:spcBef>
                <a:spcPts val="0"/>
              </a:spcBef>
            </a:pPr>
            <a:r>
              <a:rPr lang="en-GB" dirty="0" err="1">
                <a:solidFill>
                  <a:schemeClr val="tx2"/>
                </a:solidFill>
                <a:ea typeface="Aileron" charset="0"/>
                <a:cs typeface="Aileron" charset="0"/>
              </a:rPr>
              <a:t>Falconi</a:t>
            </a:r>
            <a:r>
              <a:rPr lang="en-GB" dirty="0">
                <a:solidFill>
                  <a:schemeClr val="tx2"/>
                </a:solidFill>
                <a:ea typeface="Aileron" charset="0"/>
                <a:cs typeface="Aileron" charset="0"/>
              </a:rPr>
              <a:t> M, et al. Neuroendocrinology. 2016;103:153-71; Hopper A, et al. Frontline Gastroenterology. 2019;10:269-74; </a:t>
            </a:r>
            <a:r>
              <a:rPr lang="en-GB" dirty="0" err="1">
                <a:solidFill>
                  <a:schemeClr val="tx2"/>
                </a:solidFill>
                <a:ea typeface="Aileron" charset="0"/>
                <a:cs typeface="Aileron" charset="0"/>
              </a:rPr>
              <a:t>Andreasi</a:t>
            </a:r>
            <a:r>
              <a:rPr lang="en-GB" dirty="0">
                <a:solidFill>
                  <a:schemeClr val="tx2"/>
                </a:solidFill>
                <a:ea typeface="Aileron" charset="0"/>
                <a:cs typeface="Aileron" charset="0"/>
              </a:rPr>
              <a:t> V, et al. </a:t>
            </a:r>
            <a:r>
              <a:rPr lang="en-GB" dirty="0" err="1">
                <a:solidFill>
                  <a:schemeClr val="tx2"/>
                </a:solidFill>
                <a:ea typeface="Aileron" charset="0"/>
                <a:cs typeface="Aileron" charset="0"/>
              </a:rPr>
              <a:t>Curr</a:t>
            </a:r>
            <a:r>
              <a:rPr lang="en-GB" dirty="0">
                <a:solidFill>
                  <a:schemeClr val="tx2"/>
                </a:solidFill>
                <a:ea typeface="Aileron" charset="0"/>
                <a:cs typeface="Aileron" charset="0"/>
              </a:rPr>
              <a:t> Treat Options in Oncol 2020; 21: </a:t>
            </a:r>
            <a:r>
              <a:rPr lang="en-GB" dirty="0"/>
              <a:t>DOI 10.1007/s11864-020-00736-w</a:t>
            </a:r>
            <a:r>
              <a:rPr lang="en-GB" dirty="0">
                <a:solidFill>
                  <a:schemeClr val="tx2"/>
                </a:solidFill>
                <a:ea typeface="Aileron" charset="0"/>
                <a:cs typeface="Aileron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5979517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297720EB-B9FC-CC4B-8288-3510DB1AA60D}"/>
              </a:ext>
            </a:extLst>
          </p:cNvPr>
          <p:cNvSpPr/>
          <p:nvPr/>
        </p:nvSpPr>
        <p:spPr>
          <a:xfrm>
            <a:off x="6307505" y="1496752"/>
            <a:ext cx="5277002" cy="416449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C47BE-2694-9548-954A-5F60767390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5907864" cy="4525200"/>
          </a:xfrm>
        </p:spPr>
        <p:txBody>
          <a:bodyPr/>
          <a:lstStyle/>
          <a:p>
            <a:r>
              <a:rPr lang="en-US" dirty="0"/>
              <a:t>Approx. 1,200 patients treated with PRRT </a:t>
            </a:r>
            <a:br>
              <a:rPr lang="en-US" dirty="0"/>
            </a:br>
            <a:r>
              <a:rPr lang="en-US" dirty="0"/>
              <a:t>[</a:t>
            </a:r>
            <a:r>
              <a:rPr lang="en-US" baseline="30000" dirty="0"/>
              <a:t>177</a:t>
            </a:r>
            <a:r>
              <a:rPr lang="en-US" dirty="0"/>
              <a:t>Lu-DOTATATE] since the year 2000</a:t>
            </a:r>
            <a:endParaRPr lang="x-none" dirty="0"/>
          </a:p>
          <a:p>
            <a:r>
              <a:rPr lang="en-US" dirty="0"/>
              <a:t>Subgroup analysis n=443 </a:t>
            </a:r>
            <a:r>
              <a:rPr lang="en-GB" dirty="0"/>
              <a:t>(</a:t>
            </a:r>
            <a:r>
              <a:rPr lang="en-GB" dirty="0" err="1"/>
              <a:t>panNET</a:t>
            </a:r>
            <a:r>
              <a:rPr lang="en-GB" dirty="0"/>
              <a:t>=133)</a:t>
            </a:r>
          </a:p>
          <a:p>
            <a:pPr lvl="1"/>
            <a:r>
              <a:rPr lang="en-US" dirty="0"/>
              <a:t>Treated with a cumulative dose of </a:t>
            </a:r>
            <a:br>
              <a:rPr lang="en-US" dirty="0"/>
            </a:br>
            <a:r>
              <a:rPr lang="en-US" dirty="0"/>
              <a:t>≥600 </a:t>
            </a:r>
            <a:r>
              <a:rPr lang="en-US" dirty="0" err="1"/>
              <a:t>mCi</a:t>
            </a:r>
            <a:r>
              <a:rPr lang="en-US" dirty="0"/>
              <a:t> (22.2 </a:t>
            </a:r>
            <a:r>
              <a:rPr lang="en-US" dirty="0" err="1"/>
              <a:t>GBq</a:t>
            </a:r>
            <a:r>
              <a:rPr lang="en-US" dirty="0"/>
              <a:t>) </a:t>
            </a:r>
            <a:r>
              <a:rPr lang="en-US" baseline="30000" dirty="0"/>
              <a:t>177</a:t>
            </a:r>
            <a:r>
              <a:rPr lang="en-US" dirty="0"/>
              <a:t>Lu-DOTATATE before 2013</a:t>
            </a:r>
          </a:p>
          <a:p>
            <a:pPr lvl="1"/>
            <a:endParaRPr lang="x-none" dirty="0"/>
          </a:p>
          <a:p>
            <a:r>
              <a:rPr lang="en-GB" dirty="0" err="1"/>
              <a:t>panNET</a:t>
            </a:r>
            <a:r>
              <a:rPr lang="en-GB" dirty="0"/>
              <a:t> results</a:t>
            </a:r>
            <a:endParaRPr lang="x-none" dirty="0"/>
          </a:p>
          <a:p>
            <a:pPr lvl="1"/>
            <a:r>
              <a:rPr lang="x-none" dirty="0"/>
              <a:t>Objective respons</a:t>
            </a:r>
            <a:r>
              <a:rPr lang="en-GB" dirty="0"/>
              <a:t>e</a:t>
            </a:r>
            <a:r>
              <a:rPr lang="x-none" dirty="0">
                <a:solidFill>
                  <a:schemeClr val="tx2"/>
                </a:solidFill>
              </a:rPr>
              <a:t>: </a:t>
            </a:r>
            <a:r>
              <a:rPr lang="x-none" dirty="0"/>
              <a:t>55%</a:t>
            </a:r>
          </a:p>
          <a:p>
            <a:pPr lvl="1"/>
            <a:r>
              <a:rPr lang="nl-NL" dirty="0" err="1"/>
              <a:t>median</a:t>
            </a:r>
            <a:r>
              <a:rPr lang="nl-NL" dirty="0"/>
              <a:t> </a:t>
            </a:r>
            <a:r>
              <a:rPr lang="x-none" dirty="0"/>
              <a:t>PFS: 30 months</a:t>
            </a:r>
          </a:p>
          <a:p>
            <a:endParaRPr lang="nl-NL" dirty="0"/>
          </a:p>
          <a:p>
            <a:r>
              <a:rPr lang="en-GB" dirty="0"/>
              <a:t>Long-term t</a:t>
            </a:r>
            <a:r>
              <a:rPr lang="x-none" dirty="0"/>
              <a:t>oxicity</a:t>
            </a:r>
            <a:r>
              <a:rPr lang="nl-NL" dirty="0"/>
              <a:t>: </a:t>
            </a:r>
            <a:r>
              <a:rPr lang="x-none" dirty="0"/>
              <a:t>MDS: </a:t>
            </a:r>
            <a:r>
              <a:rPr lang="en-GB" dirty="0"/>
              <a:t>1.5</a:t>
            </a:r>
            <a:r>
              <a:rPr lang="x-none" dirty="0"/>
              <a:t>%</a:t>
            </a:r>
            <a:r>
              <a:rPr lang="nl-NL" dirty="0"/>
              <a:t> / </a:t>
            </a:r>
            <a:r>
              <a:rPr lang="x-none" dirty="0"/>
              <a:t>AML: </a:t>
            </a:r>
            <a:r>
              <a:rPr lang="en-GB" dirty="0"/>
              <a:t>0.7</a:t>
            </a:r>
            <a:r>
              <a:rPr lang="x-none" dirty="0"/>
              <a:t>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3BC69-4F8F-7745-BC80-2450F45A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PROSPECTIVE, SINGLE-ARM TRIAL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AF435-68A2-E041-9FED-6E2BDD329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10BB48-631E-B846-9A31-D641E495187A}" type="slidenum">
              <a:rPr lang="x-none" smtClean="0"/>
              <a:t>13</a:t>
            </a:fld>
            <a:endParaRPr lang="x-non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8F8A70-FF5B-4C49-BE11-5864CC5AC56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AML, acute myeloid leukaemia; CI, confidence interval; Lu177, lutetium 177; MDS, myelodysplastic syndromes; OS, overall survival; </a:t>
            </a:r>
            <a:r>
              <a:rPr lang="en-GB" dirty="0" err="1"/>
              <a:t>panNET</a:t>
            </a:r>
            <a:r>
              <a:rPr lang="en-GB" dirty="0"/>
              <a:t>, pancreatic neuroendocrine tumour; PFS, progression free survival; PRRT, peptide receptor radionuclide therapy</a:t>
            </a:r>
          </a:p>
          <a:p>
            <a:pPr>
              <a:spcBef>
                <a:spcPts val="0"/>
              </a:spcBef>
            </a:pPr>
            <a:r>
              <a:rPr lang="x-none" dirty="0"/>
              <a:t>Brabander</a:t>
            </a:r>
            <a:r>
              <a:rPr lang="en-GB" dirty="0"/>
              <a:t> T</a:t>
            </a:r>
            <a:r>
              <a:rPr lang="x-none" dirty="0"/>
              <a:t>, </a:t>
            </a:r>
            <a:r>
              <a:rPr lang="en-GB" dirty="0"/>
              <a:t>et al. </a:t>
            </a:r>
            <a:r>
              <a:rPr lang="x-none" dirty="0"/>
              <a:t>Clin Can Res</a:t>
            </a:r>
            <a:r>
              <a:rPr lang="en-GB" dirty="0"/>
              <a:t>.</a:t>
            </a:r>
            <a:r>
              <a:rPr lang="x-none" dirty="0"/>
              <a:t> 2017</a:t>
            </a:r>
            <a:r>
              <a:rPr lang="en-GB" dirty="0"/>
              <a:t>;23:4617-24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D570AE-157B-2649-A0AC-40BF053652FF}"/>
              </a:ext>
            </a:extLst>
          </p:cNvPr>
          <p:cNvSpPr txBox="1"/>
          <p:nvPr/>
        </p:nvSpPr>
        <p:spPr>
          <a:xfrm>
            <a:off x="7042661" y="2288348"/>
            <a:ext cx="235642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C7E905-BC04-454B-B973-71B33B6AA27F}"/>
              </a:ext>
            </a:extLst>
          </p:cNvPr>
          <p:cNvSpPr txBox="1"/>
          <p:nvPr/>
        </p:nvSpPr>
        <p:spPr>
          <a:xfrm rot="16200000">
            <a:off x="5931717" y="3096027"/>
            <a:ext cx="1865960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500" b="1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Cumulative survival (%)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020C4A-E7DF-FE42-BAE9-994FD0F77FAD}"/>
              </a:ext>
            </a:extLst>
          </p:cNvPr>
          <p:cNvCxnSpPr>
            <a:cxnSpLocks/>
          </p:cNvCxnSpPr>
          <p:nvPr/>
        </p:nvCxnSpPr>
        <p:spPr>
          <a:xfrm>
            <a:off x="7396911" y="2210366"/>
            <a:ext cx="0" cy="2049986"/>
          </a:xfrm>
          <a:prstGeom prst="line">
            <a:avLst/>
          </a:prstGeom>
          <a:ln w="127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07A37D-A428-0049-B52A-9FFE7358982A}"/>
              </a:ext>
            </a:extLst>
          </p:cNvPr>
          <p:cNvCxnSpPr>
            <a:cxnSpLocks/>
          </p:cNvCxnSpPr>
          <p:nvPr/>
        </p:nvCxnSpPr>
        <p:spPr>
          <a:xfrm rot="5400000">
            <a:off x="7369379" y="2335234"/>
            <a:ext cx="0" cy="54000"/>
          </a:xfrm>
          <a:prstGeom prst="line">
            <a:avLst/>
          </a:prstGeom>
          <a:ln w="127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1776679-C433-CC4F-BEFA-E618F967ABDE}"/>
              </a:ext>
            </a:extLst>
          </p:cNvPr>
          <p:cNvSpPr txBox="1"/>
          <p:nvPr/>
        </p:nvSpPr>
        <p:spPr>
          <a:xfrm>
            <a:off x="7121209" y="3231323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FEFF83-3A37-0542-B1B3-8917FD1DCE8F}"/>
              </a:ext>
            </a:extLst>
          </p:cNvPr>
          <p:cNvCxnSpPr>
            <a:cxnSpLocks/>
          </p:cNvCxnSpPr>
          <p:nvPr/>
        </p:nvCxnSpPr>
        <p:spPr>
          <a:xfrm rot="5400000">
            <a:off x="7369379" y="3278209"/>
            <a:ext cx="0" cy="54000"/>
          </a:xfrm>
          <a:prstGeom prst="line">
            <a:avLst/>
          </a:prstGeom>
          <a:ln w="127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DB05AD0-740D-AF4A-8385-4E37BB29BE3C}"/>
              </a:ext>
            </a:extLst>
          </p:cNvPr>
          <p:cNvSpPr txBox="1"/>
          <p:nvPr/>
        </p:nvSpPr>
        <p:spPr>
          <a:xfrm>
            <a:off x="7199756" y="4161598"/>
            <a:ext cx="7854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56E3F6-6668-F344-A4B8-5AA6C37F7867}"/>
              </a:ext>
            </a:extLst>
          </p:cNvPr>
          <p:cNvCxnSpPr>
            <a:cxnSpLocks/>
          </p:cNvCxnSpPr>
          <p:nvPr/>
        </p:nvCxnSpPr>
        <p:spPr>
          <a:xfrm flipH="1">
            <a:off x="7342379" y="4235484"/>
            <a:ext cx="3170046" cy="0"/>
          </a:xfrm>
          <a:prstGeom prst="line">
            <a:avLst/>
          </a:prstGeom>
          <a:ln w="127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BC74D38-4201-2145-A225-1FA823F90D6E}"/>
              </a:ext>
            </a:extLst>
          </p:cNvPr>
          <p:cNvSpPr txBox="1"/>
          <p:nvPr/>
        </p:nvSpPr>
        <p:spPr>
          <a:xfrm>
            <a:off x="7370032" y="4333048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AAC99F-56C8-0E4A-9EAB-C4D2ECD046A6}"/>
              </a:ext>
            </a:extLst>
          </p:cNvPr>
          <p:cNvCxnSpPr>
            <a:cxnSpLocks/>
          </p:cNvCxnSpPr>
          <p:nvPr/>
        </p:nvCxnSpPr>
        <p:spPr>
          <a:xfrm>
            <a:off x="7396911" y="4240234"/>
            <a:ext cx="0" cy="54000"/>
          </a:xfrm>
          <a:prstGeom prst="line">
            <a:avLst/>
          </a:prstGeom>
          <a:ln w="127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A3AB6A9-64D3-4345-80FC-AFF8A9D5E44F}"/>
              </a:ext>
            </a:extLst>
          </p:cNvPr>
          <p:cNvCxnSpPr>
            <a:cxnSpLocks/>
          </p:cNvCxnSpPr>
          <p:nvPr/>
        </p:nvCxnSpPr>
        <p:spPr>
          <a:xfrm>
            <a:off x="8174786" y="4240234"/>
            <a:ext cx="0" cy="54000"/>
          </a:xfrm>
          <a:prstGeom prst="line">
            <a:avLst/>
          </a:prstGeom>
          <a:ln w="127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F1813AF-7274-6E4E-B89A-FAF120C4D0BE}"/>
              </a:ext>
            </a:extLst>
          </p:cNvPr>
          <p:cNvSpPr txBox="1"/>
          <p:nvPr/>
        </p:nvSpPr>
        <p:spPr>
          <a:xfrm>
            <a:off x="8095934" y="4333048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D0C202A-2161-5C47-A56B-A87837CCB9DD}"/>
              </a:ext>
            </a:extLst>
          </p:cNvPr>
          <p:cNvCxnSpPr>
            <a:cxnSpLocks/>
          </p:cNvCxnSpPr>
          <p:nvPr/>
        </p:nvCxnSpPr>
        <p:spPr>
          <a:xfrm>
            <a:off x="8946311" y="4240234"/>
            <a:ext cx="0" cy="54000"/>
          </a:xfrm>
          <a:prstGeom prst="line">
            <a:avLst/>
          </a:prstGeom>
          <a:ln w="127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2A00CD7-14D6-0C41-8673-38A8528CA3FB}"/>
              </a:ext>
            </a:extLst>
          </p:cNvPr>
          <p:cNvSpPr txBox="1"/>
          <p:nvPr/>
        </p:nvSpPr>
        <p:spPr>
          <a:xfrm>
            <a:off x="8828185" y="4333048"/>
            <a:ext cx="235642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BC5EEA-3557-BA45-B9E3-5E25975C9656}"/>
              </a:ext>
            </a:extLst>
          </p:cNvPr>
          <p:cNvCxnSpPr>
            <a:cxnSpLocks/>
          </p:cNvCxnSpPr>
          <p:nvPr/>
        </p:nvCxnSpPr>
        <p:spPr>
          <a:xfrm>
            <a:off x="9724186" y="4240234"/>
            <a:ext cx="0" cy="54000"/>
          </a:xfrm>
          <a:prstGeom prst="line">
            <a:avLst/>
          </a:prstGeom>
          <a:ln w="127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7B36B0D-538C-3A42-8803-E7FD5B6CE9B1}"/>
              </a:ext>
            </a:extLst>
          </p:cNvPr>
          <p:cNvSpPr txBox="1"/>
          <p:nvPr/>
        </p:nvSpPr>
        <p:spPr>
          <a:xfrm>
            <a:off x="9606060" y="4333048"/>
            <a:ext cx="235642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57BF212-7DC8-EE48-A968-6BE3C568F94E}"/>
              </a:ext>
            </a:extLst>
          </p:cNvPr>
          <p:cNvCxnSpPr>
            <a:cxnSpLocks/>
          </p:cNvCxnSpPr>
          <p:nvPr/>
        </p:nvCxnSpPr>
        <p:spPr>
          <a:xfrm>
            <a:off x="10505236" y="4240234"/>
            <a:ext cx="0" cy="54000"/>
          </a:xfrm>
          <a:prstGeom prst="line">
            <a:avLst/>
          </a:prstGeom>
          <a:ln w="127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A6010CE-6E8F-1043-91B8-0BF1B684E04D}"/>
              </a:ext>
            </a:extLst>
          </p:cNvPr>
          <p:cNvSpPr txBox="1"/>
          <p:nvPr/>
        </p:nvSpPr>
        <p:spPr>
          <a:xfrm>
            <a:off x="10387110" y="4333048"/>
            <a:ext cx="235642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F96DAC-C8F0-6F4C-BF26-DDA41AE841D6}"/>
              </a:ext>
            </a:extLst>
          </p:cNvPr>
          <p:cNvSpPr txBox="1"/>
          <p:nvPr/>
        </p:nvSpPr>
        <p:spPr>
          <a:xfrm>
            <a:off x="8656697" y="4561648"/>
            <a:ext cx="578621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Months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62C711-E334-6B42-A662-A6E180717DC7}"/>
              </a:ext>
            </a:extLst>
          </p:cNvPr>
          <p:cNvSpPr txBox="1"/>
          <p:nvPr/>
        </p:nvSpPr>
        <p:spPr>
          <a:xfrm>
            <a:off x="7860984" y="3564698"/>
            <a:ext cx="648832" cy="6647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Bronchial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Midgut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Pancreatic</a:t>
            </a:r>
            <a:b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Unknown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EDC4ED-D7ED-6A41-B30D-C3D97EC4E78B}"/>
              </a:ext>
            </a:extLst>
          </p:cNvPr>
          <p:cNvSpPr txBox="1"/>
          <p:nvPr/>
        </p:nvSpPr>
        <p:spPr>
          <a:xfrm>
            <a:off x="7291485" y="4885498"/>
            <a:ext cx="235642" cy="6647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</a:t>
            </a:r>
          </a:p>
          <a:p>
            <a:pPr algn="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181</a:t>
            </a:r>
          </a:p>
          <a:p>
            <a:pPr algn="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133</a:t>
            </a:r>
          </a:p>
          <a:p>
            <a:pPr algn="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685883-8DFA-294D-81D6-856E45074444}"/>
              </a:ext>
            </a:extLst>
          </p:cNvPr>
          <p:cNvSpPr txBox="1"/>
          <p:nvPr/>
        </p:nvSpPr>
        <p:spPr>
          <a:xfrm>
            <a:off x="8095934" y="4885498"/>
            <a:ext cx="157094" cy="6647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  <a:p>
            <a:pPr algn="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92</a:t>
            </a:r>
          </a:p>
          <a:p>
            <a:pPr algn="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71</a:t>
            </a:r>
          </a:p>
          <a:p>
            <a:pPr algn="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0F1D43-0639-5040-A923-5A9D29EAC476}"/>
              </a:ext>
            </a:extLst>
          </p:cNvPr>
          <p:cNvSpPr txBox="1"/>
          <p:nvPr/>
        </p:nvSpPr>
        <p:spPr>
          <a:xfrm>
            <a:off x="8867459" y="4885498"/>
            <a:ext cx="157094" cy="6647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28</a:t>
            </a:r>
          </a:p>
          <a:p>
            <a:pPr algn="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</a:t>
            </a:r>
          </a:p>
          <a:p>
            <a:pPr algn="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1F1C43-918B-254E-9B2D-2499CF9A243D}"/>
              </a:ext>
            </a:extLst>
          </p:cNvPr>
          <p:cNvSpPr txBox="1"/>
          <p:nvPr/>
        </p:nvSpPr>
        <p:spPr>
          <a:xfrm>
            <a:off x="6443968" y="4719298"/>
            <a:ext cx="648832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No. at risk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Bronchial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Midgut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Pancreatic</a:t>
            </a:r>
            <a:b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Unknown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360FCB-C158-CE4B-8B63-2826931B2868}"/>
              </a:ext>
            </a:extLst>
          </p:cNvPr>
          <p:cNvSpPr txBox="1"/>
          <p:nvPr/>
        </p:nvSpPr>
        <p:spPr>
          <a:xfrm>
            <a:off x="9676394" y="4885498"/>
            <a:ext cx="78547" cy="6647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  <a:p>
            <a:pPr algn="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  <a:p>
            <a:pPr algn="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73B530-0C96-A449-84E9-29DA47FBD89C}"/>
              </a:ext>
            </a:extLst>
          </p:cNvPr>
          <p:cNvSpPr txBox="1"/>
          <p:nvPr/>
        </p:nvSpPr>
        <p:spPr>
          <a:xfrm>
            <a:off x="8845875" y="2172599"/>
            <a:ext cx="2539350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Median overall survival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Bronchial:	52 months (95% CI 40-55)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Pancreatic:	71 months (95% CI 56-86)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Midgut:	60 months (95% CI 52-68)</a:t>
            </a:r>
            <a:b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Unknown:	53 months (95% CI 44-62)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294EFE-934E-9D4D-9A86-47013F2B6EAB}"/>
              </a:ext>
            </a:extLst>
          </p:cNvPr>
          <p:cNvSpPr txBox="1"/>
          <p:nvPr/>
        </p:nvSpPr>
        <p:spPr>
          <a:xfrm>
            <a:off x="6545210" y="1608178"/>
            <a:ext cx="486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MEDIAN OS BY LOCATION OF PRIMARY TUMOUR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E218C0-E0A1-8B47-9FEB-CD7E12288953}"/>
              </a:ext>
            </a:extLst>
          </p:cNvPr>
          <p:cNvCxnSpPr>
            <a:cxnSpLocks/>
          </p:cNvCxnSpPr>
          <p:nvPr/>
        </p:nvCxnSpPr>
        <p:spPr>
          <a:xfrm flipH="1">
            <a:off x="7501129" y="3641759"/>
            <a:ext cx="229996" cy="0"/>
          </a:xfrm>
          <a:prstGeom prst="line">
            <a:avLst/>
          </a:prstGeom>
          <a:ln w="2222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77760F3-8CE9-064B-A7DD-479B899C2360}"/>
              </a:ext>
            </a:extLst>
          </p:cNvPr>
          <p:cNvCxnSpPr>
            <a:cxnSpLocks/>
          </p:cNvCxnSpPr>
          <p:nvPr/>
        </p:nvCxnSpPr>
        <p:spPr>
          <a:xfrm>
            <a:off x="7616127" y="3595709"/>
            <a:ext cx="0" cy="54000"/>
          </a:xfrm>
          <a:prstGeom prst="line">
            <a:avLst/>
          </a:prstGeom>
          <a:ln w="2222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A8DD372-DC47-6F44-9DA9-EF6EA64CDBFB}"/>
              </a:ext>
            </a:extLst>
          </p:cNvPr>
          <p:cNvCxnSpPr>
            <a:cxnSpLocks/>
          </p:cNvCxnSpPr>
          <p:nvPr/>
        </p:nvCxnSpPr>
        <p:spPr>
          <a:xfrm flipH="1">
            <a:off x="7501129" y="3816384"/>
            <a:ext cx="229996" cy="0"/>
          </a:xfrm>
          <a:prstGeom prst="line">
            <a:avLst/>
          </a:prstGeom>
          <a:ln w="222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DD3543C-3FF7-2148-8F49-281D3C8360E0}"/>
              </a:ext>
            </a:extLst>
          </p:cNvPr>
          <p:cNvCxnSpPr>
            <a:cxnSpLocks/>
          </p:cNvCxnSpPr>
          <p:nvPr/>
        </p:nvCxnSpPr>
        <p:spPr>
          <a:xfrm>
            <a:off x="7616127" y="3770334"/>
            <a:ext cx="0" cy="54000"/>
          </a:xfrm>
          <a:prstGeom prst="line">
            <a:avLst/>
          </a:prstGeom>
          <a:ln w="222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5D169CF-FCA1-504E-952D-578C046D9845}"/>
              </a:ext>
            </a:extLst>
          </p:cNvPr>
          <p:cNvCxnSpPr>
            <a:cxnSpLocks/>
          </p:cNvCxnSpPr>
          <p:nvPr/>
        </p:nvCxnSpPr>
        <p:spPr>
          <a:xfrm flipH="1">
            <a:off x="7501129" y="3984659"/>
            <a:ext cx="229996" cy="0"/>
          </a:xfrm>
          <a:prstGeom prst="line">
            <a:avLst/>
          </a:prstGeom>
          <a:ln w="22225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29E41F3-EE04-7843-BB37-BB453E23084F}"/>
              </a:ext>
            </a:extLst>
          </p:cNvPr>
          <p:cNvCxnSpPr>
            <a:cxnSpLocks/>
          </p:cNvCxnSpPr>
          <p:nvPr/>
        </p:nvCxnSpPr>
        <p:spPr>
          <a:xfrm>
            <a:off x="7616127" y="3938609"/>
            <a:ext cx="0" cy="54000"/>
          </a:xfrm>
          <a:prstGeom prst="line">
            <a:avLst/>
          </a:prstGeom>
          <a:ln w="22225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6293C8A-7BB2-DA48-A6E9-7C8661AA5EB0}"/>
              </a:ext>
            </a:extLst>
          </p:cNvPr>
          <p:cNvCxnSpPr>
            <a:cxnSpLocks/>
          </p:cNvCxnSpPr>
          <p:nvPr/>
        </p:nvCxnSpPr>
        <p:spPr>
          <a:xfrm flipH="1">
            <a:off x="7501129" y="4146584"/>
            <a:ext cx="229996" cy="0"/>
          </a:xfrm>
          <a:prstGeom prst="line">
            <a:avLst/>
          </a:prstGeom>
          <a:ln w="2222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107CFB-9CAE-5C48-AC14-89DBC4A671DC}"/>
              </a:ext>
            </a:extLst>
          </p:cNvPr>
          <p:cNvCxnSpPr>
            <a:cxnSpLocks/>
          </p:cNvCxnSpPr>
          <p:nvPr/>
        </p:nvCxnSpPr>
        <p:spPr>
          <a:xfrm>
            <a:off x="7616127" y="4100534"/>
            <a:ext cx="0" cy="54000"/>
          </a:xfrm>
          <a:prstGeom prst="line">
            <a:avLst/>
          </a:prstGeom>
          <a:ln w="2222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53D6A825-9F0E-A745-9040-B816B6160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925" y="2316080"/>
            <a:ext cx="2714625" cy="193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5325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E8C833D7-BDC3-B444-9350-5A12FAD65DB6}"/>
              </a:ext>
            </a:extLst>
          </p:cNvPr>
          <p:cNvSpPr/>
          <p:nvPr/>
        </p:nvSpPr>
        <p:spPr>
          <a:xfrm>
            <a:off x="7176119" y="1987825"/>
            <a:ext cx="4408387" cy="369999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B3B2D-F4CE-0143-BC52-8F9BE1032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PRRT: </a:t>
            </a:r>
            <a:r>
              <a:rPr lang="x-none" dirty="0"/>
              <a:t>Lu</a:t>
            </a:r>
            <a:r>
              <a:rPr lang="x-none" baseline="30000" dirty="0"/>
              <a:t>177</a:t>
            </a:r>
            <a:r>
              <a:rPr lang="x-none" dirty="0"/>
              <a:t>-DOTATATE for functioning </a:t>
            </a:r>
            <a:r>
              <a:rPr lang="x-none" cap="none" dirty="0"/>
              <a:t>pan</a:t>
            </a:r>
            <a:r>
              <a:rPr lang="x-none" dirty="0"/>
              <a:t>NET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F3520F-D2B6-3E43-AA4F-0A15B80DD96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546194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EORTC, </a:t>
            </a:r>
            <a:r>
              <a:rPr lang="en-US" dirty="0"/>
              <a:t>European </a:t>
            </a:r>
            <a:r>
              <a:rPr lang="en-US" dirty="0" err="1"/>
              <a:t>Organisation</a:t>
            </a:r>
            <a:r>
              <a:rPr lang="en-US" dirty="0"/>
              <a:t> for Research and Treatment of Cancer; </a:t>
            </a:r>
            <a:r>
              <a:rPr lang="en-GB" dirty="0"/>
              <a:t>Lu177, lutetium 177; </a:t>
            </a:r>
            <a:r>
              <a:rPr lang="en-GB" dirty="0" err="1"/>
              <a:t>panNET</a:t>
            </a:r>
            <a:r>
              <a:rPr lang="en-GB" dirty="0"/>
              <a:t>, pancreatic neuroendocrine tumour; PRRT, peptide receptor radionuclide therapy; ULN, upper limit of normal; VIP, vasoactive intestinal peptide</a:t>
            </a:r>
          </a:p>
          <a:p>
            <a:pPr>
              <a:spcBef>
                <a:spcPts val="0"/>
              </a:spcBef>
            </a:pPr>
            <a:r>
              <a:rPr lang="en-GB" dirty="0" err="1"/>
              <a:t>Zandee</a:t>
            </a:r>
            <a:r>
              <a:rPr lang="en-GB" dirty="0"/>
              <a:t> W, et al. J </a:t>
            </a:r>
            <a:r>
              <a:rPr lang="en-GB" dirty="0" err="1"/>
              <a:t>Clin</a:t>
            </a:r>
            <a:r>
              <a:rPr lang="en-GB" dirty="0"/>
              <a:t> Endocrinol </a:t>
            </a:r>
            <a:r>
              <a:rPr lang="en-GB" dirty="0" err="1"/>
              <a:t>Metab</a:t>
            </a:r>
            <a:r>
              <a:rPr lang="en-GB" dirty="0"/>
              <a:t>. 2019;104:1336-44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D2D02B2-2F39-584D-865E-BAB0571303A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6555936" cy="3083520"/>
          </a:xfrm>
        </p:spPr>
        <p:txBody>
          <a:bodyPr/>
          <a:lstStyle/>
          <a:p>
            <a:pPr marL="0" indent="0">
              <a:buNone/>
            </a:pPr>
            <a:r>
              <a:rPr lang="x-none" b="1">
                <a:solidFill>
                  <a:schemeClr val="accent1"/>
                </a:solidFill>
              </a:rPr>
              <a:t>Functio</a:t>
            </a:r>
            <a:r>
              <a:rPr lang="en-GB" b="1" dirty="0">
                <a:solidFill>
                  <a:schemeClr val="accent1"/>
                </a:solidFill>
              </a:rPr>
              <a:t>n</a:t>
            </a:r>
            <a:r>
              <a:rPr lang="x-none" b="1">
                <a:solidFill>
                  <a:schemeClr val="accent1"/>
                </a:solidFill>
              </a:rPr>
              <a:t>ing panNET can safely be treated with PRRT, </a:t>
            </a:r>
            <a:r>
              <a:rPr lang="x-none"/>
              <a:t>however </a:t>
            </a:r>
            <a:r>
              <a:rPr lang="en-GB" dirty="0"/>
              <a:t>preventive therapy for hormone symptoms is required. </a:t>
            </a:r>
            <a:endParaRPr lang="x-none" b="1"/>
          </a:p>
          <a:p>
            <a:pPr marL="0" indent="0">
              <a:buNone/>
            </a:pPr>
            <a:r>
              <a:rPr lang="x-none" b="1">
                <a:solidFill>
                  <a:schemeClr val="accent1"/>
                </a:solidFill>
              </a:rPr>
              <a:t>High Symptomatic and radiological response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x-none"/>
              <a:t>Symptomatic response: 71%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x-none"/>
              <a:t>Radiological response: 59%</a:t>
            </a:r>
          </a:p>
          <a:p>
            <a:pPr marL="0" indent="0">
              <a:buNone/>
            </a:pPr>
            <a:r>
              <a:rPr lang="x-none" b="1">
                <a:solidFill>
                  <a:schemeClr val="accent1"/>
                </a:solidFill>
              </a:rPr>
              <a:t>Increased Quality of Life </a:t>
            </a:r>
            <a:r>
              <a:rPr lang="x-none"/>
              <a:t>(</a:t>
            </a:r>
            <a:r>
              <a:rPr lang="en-GB" dirty="0"/>
              <a:t>EORTC QLQ-C30 </a:t>
            </a:r>
            <a:r>
              <a:rPr lang="x-none"/>
              <a:t>)</a:t>
            </a:r>
          </a:p>
          <a:p>
            <a:pPr>
              <a:spcBef>
                <a:spcPts val="600"/>
              </a:spcBef>
            </a:pPr>
            <a:r>
              <a:rPr lang="en-US" dirty="0"/>
              <a:t>Symptomatic response often persists despite </a:t>
            </a:r>
            <a:br>
              <a:rPr lang="en-US" dirty="0"/>
            </a:br>
            <a:r>
              <a:rPr lang="en-US" dirty="0"/>
              <a:t>radiological progression</a:t>
            </a:r>
            <a:endParaRPr lang="x-none"/>
          </a:p>
        </p:txBody>
      </p:sp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7F52722F-9F19-6E43-935D-95B09EC150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8495558"/>
              </p:ext>
            </p:extLst>
          </p:nvPr>
        </p:nvGraphicFramePr>
        <p:xfrm>
          <a:off x="620184" y="4619194"/>
          <a:ext cx="5970984" cy="1098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164">
                  <a:extLst>
                    <a:ext uri="{9D8B030D-6E8A-4147-A177-3AD203B41FA5}">
                      <a16:colId xmlns:a16="http://schemas.microsoft.com/office/drawing/2014/main" val="792041980"/>
                    </a:ext>
                  </a:extLst>
                </a:gridCol>
                <a:gridCol w="995164">
                  <a:extLst>
                    <a:ext uri="{9D8B030D-6E8A-4147-A177-3AD203B41FA5}">
                      <a16:colId xmlns:a16="http://schemas.microsoft.com/office/drawing/2014/main" val="3370129881"/>
                    </a:ext>
                  </a:extLst>
                </a:gridCol>
                <a:gridCol w="995164">
                  <a:extLst>
                    <a:ext uri="{9D8B030D-6E8A-4147-A177-3AD203B41FA5}">
                      <a16:colId xmlns:a16="http://schemas.microsoft.com/office/drawing/2014/main" val="2345572397"/>
                    </a:ext>
                  </a:extLst>
                </a:gridCol>
                <a:gridCol w="995164">
                  <a:extLst>
                    <a:ext uri="{9D8B030D-6E8A-4147-A177-3AD203B41FA5}">
                      <a16:colId xmlns:a16="http://schemas.microsoft.com/office/drawing/2014/main" val="2197845390"/>
                    </a:ext>
                  </a:extLst>
                </a:gridCol>
                <a:gridCol w="995164">
                  <a:extLst>
                    <a:ext uri="{9D8B030D-6E8A-4147-A177-3AD203B41FA5}">
                      <a16:colId xmlns:a16="http://schemas.microsoft.com/office/drawing/2014/main" val="780463358"/>
                    </a:ext>
                  </a:extLst>
                </a:gridCol>
                <a:gridCol w="995164">
                  <a:extLst>
                    <a:ext uri="{9D8B030D-6E8A-4147-A177-3AD203B41FA5}">
                      <a16:colId xmlns:a16="http://schemas.microsoft.com/office/drawing/2014/main" val="4078135215"/>
                    </a:ext>
                  </a:extLst>
                </a:gridCol>
              </a:tblGrid>
              <a:tr h="34446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b="1" i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021" marR="56021" marT="46011" marB="46011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All  </a:t>
                      </a:r>
                    </a:p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(n=34)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56021" marR="56021" marT="46011" marB="46011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>
                          <a:effectLst/>
                        </a:rPr>
                        <a:t>Insulinoma </a:t>
                      </a:r>
                    </a:p>
                    <a:p>
                      <a:pPr algn="ctr" rtl="0" fontAlgn="base"/>
                      <a:r>
                        <a:rPr lang="en-US" sz="1200">
                          <a:effectLst/>
                        </a:rPr>
                        <a:t>(n=14) </a:t>
                      </a:r>
                      <a:endParaRPr lang="en-US" sz="1200" b="0" i="0">
                        <a:effectLst/>
                      </a:endParaRPr>
                    </a:p>
                  </a:txBody>
                  <a:tcPr marL="56021" marR="56021" marT="46011" marB="46011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 err="1">
                          <a:effectLst/>
                        </a:rPr>
                        <a:t>Gastrinoma</a:t>
                      </a:r>
                      <a:endParaRPr lang="en-US" sz="120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(n=7)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56021" marR="56021" marT="46011" marB="46011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>
                          <a:effectLst/>
                        </a:rPr>
                        <a:t>VIPoma </a:t>
                      </a:r>
                    </a:p>
                    <a:p>
                      <a:pPr algn="ctr" rtl="0" fontAlgn="base"/>
                      <a:r>
                        <a:rPr lang="en-US" sz="1200">
                          <a:effectLst/>
                        </a:rPr>
                        <a:t>(n=5) </a:t>
                      </a:r>
                      <a:endParaRPr lang="en-US" sz="1200" b="0" i="0">
                        <a:effectLst/>
                      </a:endParaRPr>
                    </a:p>
                  </a:txBody>
                  <a:tcPr marL="56021" marR="56021" marT="46011" marB="46011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Glucagonoma (n=8)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56021" marR="56021" marT="46011" marB="46011"/>
                </a:tc>
                <a:extLst>
                  <a:ext uri="{0D108BD9-81ED-4DB2-BD59-A6C34878D82A}">
                    <a16:rowId xmlns:a16="http://schemas.microsoft.com/office/drawing/2014/main" val="3790623276"/>
                  </a:ext>
                </a:extLst>
              </a:tr>
              <a:tr h="26721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dirty="0">
                          <a:effectLst/>
                        </a:rPr>
                        <a:t>Symptomatic response</a:t>
                      </a:r>
                    </a:p>
                    <a:p>
                      <a:pPr algn="l" rtl="0" fontAlgn="base"/>
                      <a:r>
                        <a:rPr lang="en-US" sz="1200" b="1" dirty="0">
                          <a:effectLst/>
                        </a:rPr>
                        <a:t>N (%) </a:t>
                      </a:r>
                      <a:endParaRPr lang="en-US" sz="1200" b="1" i="0" dirty="0">
                        <a:effectLst/>
                      </a:endParaRPr>
                    </a:p>
                  </a:txBody>
                  <a:tcPr marL="56021" marR="56021" marT="46011" marB="46011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17 (70.8)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56021" marR="56021" marT="46011" marB="46011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6 (66.7)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56021" marR="56021" marT="46011" marB="46011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2 (66.7)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56021" marR="56021" marT="46011" marB="46011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4 (80.0)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56021" marR="56021" marT="46011" marB="46011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5 (71.4)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56021" marR="56021" marT="46011" marB="46011"/>
                </a:tc>
                <a:extLst>
                  <a:ext uri="{0D108BD9-81ED-4DB2-BD59-A6C34878D82A}">
                    <a16:rowId xmlns:a16="http://schemas.microsoft.com/office/drawing/2014/main" val="3583674467"/>
                  </a:ext>
                </a:extLst>
              </a:tr>
            </a:tbl>
          </a:graphicData>
        </a:graphic>
      </p:graphicFrame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9ACD148-69E1-7342-83EB-7F9B40DB6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D25746-CA72-704D-B287-2D7BFB263269}"/>
              </a:ext>
            </a:extLst>
          </p:cNvPr>
          <p:cNvSpPr txBox="1"/>
          <p:nvPr/>
        </p:nvSpPr>
        <p:spPr>
          <a:xfrm>
            <a:off x="7733537" y="4137375"/>
            <a:ext cx="19556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2EAA98-5B4D-B845-A27D-D0B804956A23}"/>
              </a:ext>
            </a:extLst>
          </p:cNvPr>
          <p:cNvSpPr txBox="1"/>
          <p:nvPr/>
        </p:nvSpPr>
        <p:spPr>
          <a:xfrm>
            <a:off x="7850556" y="3648425"/>
            <a:ext cx="7854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7BBF96-4091-5E4A-9D6B-E3D8937974AC}"/>
              </a:ext>
            </a:extLst>
          </p:cNvPr>
          <p:cNvSpPr txBox="1"/>
          <p:nvPr/>
        </p:nvSpPr>
        <p:spPr>
          <a:xfrm>
            <a:off x="7772008" y="3149950"/>
            <a:ext cx="157095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EEC67B-75B2-9C4E-A74B-C3E46A0364B0}"/>
              </a:ext>
            </a:extLst>
          </p:cNvPr>
          <p:cNvSpPr txBox="1"/>
          <p:nvPr/>
        </p:nvSpPr>
        <p:spPr>
          <a:xfrm>
            <a:off x="7693461" y="2651475"/>
            <a:ext cx="235642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5B6A97-DAEE-7F4F-A75B-66D2BEA6C91B}"/>
              </a:ext>
            </a:extLst>
          </p:cNvPr>
          <p:cNvSpPr txBox="1"/>
          <p:nvPr/>
        </p:nvSpPr>
        <p:spPr>
          <a:xfrm>
            <a:off x="7576441" y="2159350"/>
            <a:ext cx="352662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1,000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207934-218F-DE43-9F26-8CDC9606B74C}"/>
              </a:ext>
            </a:extLst>
          </p:cNvPr>
          <p:cNvSpPr txBox="1"/>
          <p:nvPr/>
        </p:nvSpPr>
        <p:spPr>
          <a:xfrm>
            <a:off x="8266894" y="2191100"/>
            <a:ext cx="461538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Gastrin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p=0.13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9447A6-2D3A-F14F-AA49-25E3978470C0}"/>
              </a:ext>
            </a:extLst>
          </p:cNvPr>
          <p:cNvSpPr txBox="1"/>
          <p:nvPr/>
        </p:nvSpPr>
        <p:spPr>
          <a:xfrm>
            <a:off x="9552089" y="2191100"/>
            <a:ext cx="437620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VIP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p=0.45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444D26-B7C9-0741-BD25-0504D9A3BCA6}"/>
              </a:ext>
            </a:extLst>
          </p:cNvPr>
          <p:cNvSpPr txBox="1"/>
          <p:nvPr/>
        </p:nvSpPr>
        <p:spPr>
          <a:xfrm>
            <a:off x="10669299" y="2191100"/>
            <a:ext cx="597151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Glucagon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p=0.03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372C7E7-A8B3-154D-9B5E-1789567C1D79}"/>
              </a:ext>
            </a:extLst>
          </p:cNvPr>
          <p:cNvSpPr/>
          <p:nvPr/>
        </p:nvSpPr>
        <p:spPr>
          <a:xfrm>
            <a:off x="9542039" y="3077055"/>
            <a:ext cx="60524" cy="6052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FCDE52A-C74D-324B-A4DB-D54428BD3F47}"/>
              </a:ext>
            </a:extLst>
          </p:cNvPr>
          <p:cNvSpPr/>
          <p:nvPr/>
        </p:nvSpPr>
        <p:spPr>
          <a:xfrm>
            <a:off x="9542039" y="3435830"/>
            <a:ext cx="60524" cy="6052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0BECB03-82BF-F841-9ED4-0CE5075217AC}"/>
              </a:ext>
            </a:extLst>
          </p:cNvPr>
          <p:cNvSpPr/>
          <p:nvPr/>
        </p:nvSpPr>
        <p:spPr>
          <a:xfrm>
            <a:off x="10097664" y="3518380"/>
            <a:ext cx="60524" cy="6052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815B40C-98B1-D34B-8DA6-28C624F398B1}"/>
              </a:ext>
            </a:extLst>
          </p:cNvPr>
          <p:cNvSpPr/>
          <p:nvPr/>
        </p:nvSpPr>
        <p:spPr>
          <a:xfrm>
            <a:off x="10097664" y="3537430"/>
            <a:ext cx="60524" cy="6052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89A13926-DA39-C14B-84AE-4B693CEDB3DB}"/>
              </a:ext>
            </a:extLst>
          </p:cNvPr>
          <p:cNvSpPr/>
          <p:nvPr/>
        </p:nvSpPr>
        <p:spPr>
          <a:xfrm>
            <a:off x="9575725" y="3112179"/>
            <a:ext cx="552450" cy="434975"/>
          </a:xfrm>
          <a:custGeom>
            <a:avLst/>
            <a:gdLst>
              <a:gd name="connsiteX0" fmla="*/ 0 w 552450"/>
              <a:gd name="connsiteY0" fmla="*/ 0 h 434975"/>
              <a:gd name="connsiteX1" fmla="*/ 552450 w 552450"/>
              <a:gd name="connsiteY1" fmla="*/ 434975 h 43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2450" h="434975">
                <a:moveTo>
                  <a:pt x="0" y="0"/>
                </a:moveTo>
                <a:lnTo>
                  <a:pt x="552450" y="434975"/>
                </a:lnTo>
              </a:path>
            </a:pathLst>
          </a:cu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53C7D3AD-7372-F640-B866-722B9DD4CDA5}"/>
              </a:ext>
            </a:extLst>
          </p:cNvPr>
          <p:cNvSpPr/>
          <p:nvPr/>
        </p:nvSpPr>
        <p:spPr>
          <a:xfrm>
            <a:off x="9578900" y="3467779"/>
            <a:ext cx="542925" cy="104775"/>
          </a:xfrm>
          <a:custGeom>
            <a:avLst/>
            <a:gdLst>
              <a:gd name="connsiteX0" fmla="*/ 0 w 542925"/>
              <a:gd name="connsiteY0" fmla="*/ 0 h 104775"/>
              <a:gd name="connsiteX1" fmla="*/ 542925 w 542925"/>
              <a:gd name="connsiteY1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925" h="104775">
                <a:moveTo>
                  <a:pt x="0" y="0"/>
                </a:moveTo>
                <a:lnTo>
                  <a:pt x="542925" y="104775"/>
                </a:lnTo>
              </a:path>
            </a:pathLst>
          </a:cu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5F31D0A-8297-824B-B6D9-441C7BA6C8CB}"/>
              </a:ext>
            </a:extLst>
          </p:cNvPr>
          <p:cNvSpPr/>
          <p:nvPr/>
        </p:nvSpPr>
        <p:spPr>
          <a:xfrm>
            <a:off x="8291089" y="2613505"/>
            <a:ext cx="60524" cy="6052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2A39FF1-EDC1-D84D-9289-A126A68ACD07}"/>
              </a:ext>
            </a:extLst>
          </p:cNvPr>
          <p:cNvSpPr/>
          <p:nvPr/>
        </p:nvSpPr>
        <p:spPr>
          <a:xfrm>
            <a:off x="8849889" y="3902555"/>
            <a:ext cx="60524" cy="6052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09D7521-8ADE-C943-8281-2FAAA50DFBF4}"/>
              </a:ext>
            </a:extLst>
          </p:cNvPr>
          <p:cNvSpPr/>
          <p:nvPr/>
        </p:nvSpPr>
        <p:spPr>
          <a:xfrm>
            <a:off x="8291089" y="2657955"/>
            <a:ext cx="60524" cy="6052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E654418-6FE4-4648-B67F-89FB7E0325EE}"/>
              </a:ext>
            </a:extLst>
          </p:cNvPr>
          <p:cNvSpPr/>
          <p:nvPr/>
        </p:nvSpPr>
        <p:spPr>
          <a:xfrm>
            <a:off x="8291089" y="3123164"/>
            <a:ext cx="60524" cy="6052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DF4F6E0-1F8C-704B-B358-EEE7382F5B2F}"/>
              </a:ext>
            </a:extLst>
          </p:cNvPr>
          <p:cNvSpPr/>
          <p:nvPr/>
        </p:nvSpPr>
        <p:spPr>
          <a:xfrm>
            <a:off x="8291089" y="3153546"/>
            <a:ext cx="60524" cy="6052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4A7C524-E258-5342-8CFE-22DE3E5EB5BA}"/>
              </a:ext>
            </a:extLst>
          </p:cNvPr>
          <p:cNvSpPr/>
          <p:nvPr/>
        </p:nvSpPr>
        <p:spPr>
          <a:xfrm>
            <a:off x="8849889" y="4023205"/>
            <a:ext cx="60524" cy="6052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19ED3D6-C477-8449-BC9B-6BFBFF4D9948}"/>
              </a:ext>
            </a:extLst>
          </p:cNvPr>
          <p:cNvSpPr/>
          <p:nvPr/>
        </p:nvSpPr>
        <p:spPr>
          <a:xfrm>
            <a:off x="8849889" y="4140680"/>
            <a:ext cx="60524" cy="6052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7CD5C1E5-4037-E743-BC21-672FD50421B5}"/>
              </a:ext>
            </a:extLst>
          </p:cNvPr>
          <p:cNvSpPr/>
          <p:nvPr/>
        </p:nvSpPr>
        <p:spPr>
          <a:xfrm>
            <a:off x="8321600" y="2645454"/>
            <a:ext cx="555625" cy="1289050"/>
          </a:xfrm>
          <a:custGeom>
            <a:avLst/>
            <a:gdLst>
              <a:gd name="connsiteX0" fmla="*/ 0 w 555625"/>
              <a:gd name="connsiteY0" fmla="*/ 0 h 1289050"/>
              <a:gd name="connsiteX1" fmla="*/ 555625 w 555625"/>
              <a:gd name="connsiteY1" fmla="*/ 128905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5625" h="1289050">
                <a:moveTo>
                  <a:pt x="0" y="0"/>
                </a:moveTo>
                <a:lnTo>
                  <a:pt x="555625" y="1289050"/>
                </a:lnTo>
              </a:path>
            </a:pathLst>
          </a:custGeom>
          <a:noFill/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AFB55208-4CEE-8F4D-A782-0C5266B8DD0C}"/>
              </a:ext>
            </a:extLst>
          </p:cNvPr>
          <p:cNvSpPr/>
          <p:nvPr/>
        </p:nvSpPr>
        <p:spPr>
          <a:xfrm>
            <a:off x="8321600" y="2689904"/>
            <a:ext cx="558800" cy="1371600"/>
          </a:xfrm>
          <a:custGeom>
            <a:avLst/>
            <a:gdLst>
              <a:gd name="connsiteX0" fmla="*/ 0 w 558800"/>
              <a:gd name="connsiteY0" fmla="*/ 0 h 1371600"/>
              <a:gd name="connsiteX1" fmla="*/ 558800 w 558800"/>
              <a:gd name="connsiteY1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8800" h="1371600">
                <a:moveTo>
                  <a:pt x="0" y="0"/>
                </a:moveTo>
                <a:lnTo>
                  <a:pt x="558800" y="1371600"/>
                </a:lnTo>
              </a:path>
            </a:pathLst>
          </a:custGeom>
          <a:noFill/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1736B319-C00F-D748-8198-83A956089DF4}"/>
              </a:ext>
            </a:extLst>
          </p:cNvPr>
          <p:cNvSpPr/>
          <p:nvPr/>
        </p:nvSpPr>
        <p:spPr>
          <a:xfrm>
            <a:off x="8327950" y="3194729"/>
            <a:ext cx="552450" cy="977900"/>
          </a:xfrm>
          <a:custGeom>
            <a:avLst/>
            <a:gdLst>
              <a:gd name="connsiteX0" fmla="*/ 0 w 552450"/>
              <a:gd name="connsiteY0" fmla="*/ 0 h 977900"/>
              <a:gd name="connsiteX1" fmla="*/ 552450 w 552450"/>
              <a:gd name="connsiteY1" fmla="*/ 977900 h 9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2450" h="977900">
                <a:moveTo>
                  <a:pt x="0" y="0"/>
                </a:moveTo>
                <a:lnTo>
                  <a:pt x="552450" y="977900"/>
                </a:lnTo>
              </a:path>
            </a:pathLst>
          </a:custGeom>
          <a:noFill/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B5255ED-1B2F-4744-B200-7EB753841D30}"/>
              </a:ext>
            </a:extLst>
          </p:cNvPr>
          <p:cNvSpPr txBox="1"/>
          <p:nvPr/>
        </p:nvSpPr>
        <p:spPr>
          <a:xfrm rot="16200000">
            <a:off x="6596643" y="3097779"/>
            <a:ext cx="1646926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Hormone level (×ULN)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F7912CE-D3D8-A84C-AFC1-424A408F934F}"/>
              </a:ext>
            </a:extLst>
          </p:cNvPr>
          <p:cNvCxnSpPr/>
          <p:nvPr/>
        </p:nvCxnSpPr>
        <p:spPr>
          <a:xfrm>
            <a:off x="8031836" y="2221068"/>
            <a:ext cx="0" cy="1986486"/>
          </a:xfrm>
          <a:prstGeom prst="line">
            <a:avLst/>
          </a:prstGeom>
          <a:ln w="127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0B2630A-99D4-8046-BC65-3C5AEE6AB2C3}"/>
              </a:ext>
            </a:extLst>
          </p:cNvPr>
          <p:cNvCxnSpPr>
            <a:cxnSpLocks/>
          </p:cNvCxnSpPr>
          <p:nvPr/>
        </p:nvCxnSpPr>
        <p:spPr>
          <a:xfrm flipH="1">
            <a:off x="8026018" y="4211261"/>
            <a:ext cx="3470582" cy="0"/>
          </a:xfrm>
          <a:prstGeom prst="line">
            <a:avLst/>
          </a:prstGeom>
          <a:ln w="127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A5BA918-7370-BD47-9AB5-BE731FBB8BDF}"/>
              </a:ext>
            </a:extLst>
          </p:cNvPr>
          <p:cNvCxnSpPr>
            <a:cxnSpLocks/>
          </p:cNvCxnSpPr>
          <p:nvPr/>
        </p:nvCxnSpPr>
        <p:spPr>
          <a:xfrm rot="5400000">
            <a:off x="8001129" y="3692136"/>
            <a:ext cx="0" cy="54000"/>
          </a:xfrm>
          <a:prstGeom prst="line">
            <a:avLst/>
          </a:prstGeom>
          <a:ln w="127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001A038-E0B5-AA4B-8E0D-E0CCF283431E}"/>
              </a:ext>
            </a:extLst>
          </p:cNvPr>
          <p:cNvCxnSpPr>
            <a:cxnSpLocks/>
          </p:cNvCxnSpPr>
          <p:nvPr/>
        </p:nvCxnSpPr>
        <p:spPr>
          <a:xfrm rot="5400000">
            <a:off x="8001129" y="4184261"/>
            <a:ext cx="0" cy="54000"/>
          </a:xfrm>
          <a:prstGeom prst="line">
            <a:avLst/>
          </a:prstGeom>
          <a:ln w="127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0DCB1FF-C783-3E4A-8E86-271CD4DB4624}"/>
              </a:ext>
            </a:extLst>
          </p:cNvPr>
          <p:cNvCxnSpPr>
            <a:cxnSpLocks/>
          </p:cNvCxnSpPr>
          <p:nvPr/>
        </p:nvCxnSpPr>
        <p:spPr>
          <a:xfrm rot="5400000">
            <a:off x="8001129" y="3196836"/>
            <a:ext cx="0" cy="54000"/>
          </a:xfrm>
          <a:prstGeom prst="line">
            <a:avLst/>
          </a:prstGeom>
          <a:ln w="127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093BFE0-4351-C94E-B0EE-78ED5CB78BDC}"/>
              </a:ext>
            </a:extLst>
          </p:cNvPr>
          <p:cNvCxnSpPr>
            <a:cxnSpLocks/>
          </p:cNvCxnSpPr>
          <p:nvPr/>
        </p:nvCxnSpPr>
        <p:spPr>
          <a:xfrm rot="5400000">
            <a:off x="8001129" y="2704711"/>
            <a:ext cx="0" cy="54000"/>
          </a:xfrm>
          <a:prstGeom prst="line">
            <a:avLst/>
          </a:prstGeom>
          <a:ln w="127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8587B78-36EF-4E43-9A99-3CF0312E16EB}"/>
              </a:ext>
            </a:extLst>
          </p:cNvPr>
          <p:cNvCxnSpPr>
            <a:cxnSpLocks/>
          </p:cNvCxnSpPr>
          <p:nvPr/>
        </p:nvCxnSpPr>
        <p:spPr>
          <a:xfrm rot="5400000">
            <a:off x="8001129" y="2206236"/>
            <a:ext cx="0" cy="54000"/>
          </a:xfrm>
          <a:prstGeom prst="line">
            <a:avLst/>
          </a:prstGeom>
          <a:ln w="127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27002BC-FC1B-7E43-AB96-144F15082E3C}"/>
              </a:ext>
            </a:extLst>
          </p:cNvPr>
          <p:cNvCxnSpPr>
            <a:cxnSpLocks/>
          </p:cNvCxnSpPr>
          <p:nvPr/>
        </p:nvCxnSpPr>
        <p:spPr>
          <a:xfrm>
            <a:off x="8312279" y="4206486"/>
            <a:ext cx="0" cy="54000"/>
          </a:xfrm>
          <a:prstGeom prst="line">
            <a:avLst/>
          </a:prstGeom>
          <a:ln w="127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837CD88-49E7-544B-A714-B4AA0B15AB65}"/>
              </a:ext>
            </a:extLst>
          </p:cNvPr>
          <p:cNvCxnSpPr>
            <a:cxnSpLocks/>
          </p:cNvCxnSpPr>
          <p:nvPr/>
        </p:nvCxnSpPr>
        <p:spPr>
          <a:xfrm>
            <a:off x="8874254" y="4206486"/>
            <a:ext cx="0" cy="54000"/>
          </a:xfrm>
          <a:prstGeom prst="line">
            <a:avLst/>
          </a:prstGeom>
          <a:ln w="127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3C23F5B-B581-564D-B034-7A702D94912B}"/>
              </a:ext>
            </a:extLst>
          </p:cNvPr>
          <p:cNvCxnSpPr>
            <a:cxnSpLocks/>
          </p:cNvCxnSpPr>
          <p:nvPr/>
        </p:nvCxnSpPr>
        <p:spPr>
          <a:xfrm>
            <a:off x="9569579" y="4206486"/>
            <a:ext cx="0" cy="54000"/>
          </a:xfrm>
          <a:prstGeom prst="line">
            <a:avLst/>
          </a:prstGeom>
          <a:ln w="127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8019070-B36D-704E-A366-7230294DF26C}"/>
              </a:ext>
            </a:extLst>
          </p:cNvPr>
          <p:cNvCxnSpPr>
            <a:cxnSpLocks/>
          </p:cNvCxnSpPr>
          <p:nvPr/>
        </p:nvCxnSpPr>
        <p:spPr>
          <a:xfrm>
            <a:off x="10122029" y="4206486"/>
            <a:ext cx="0" cy="54000"/>
          </a:xfrm>
          <a:prstGeom prst="line">
            <a:avLst/>
          </a:prstGeom>
          <a:ln w="127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5F733C-A4C5-8849-A87F-0B2CD59B2D3D}"/>
              </a:ext>
            </a:extLst>
          </p:cNvPr>
          <p:cNvCxnSpPr>
            <a:cxnSpLocks/>
          </p:cNvCxnSpPr>
          <p:nvPr/>
        </p:nvCxnSpPr>
        <p:spPr>
          <a:xfrm>
            <a:off x="10747504" y="4206486"/>
            <a:ext cx="0" cy="54000"/>
          </a:xfrm>
          <a:prstGeom prst="line">
            <a:avLst/>
          </a:prstGeom>
          <a:ln w="127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2112486-B4ED-C944-B67D-D076C4F64692}"/>
              </a:ext>
            </a:extLst>
          </p:cNvPr>
          <p:cNvCxnSpPr>
            <a:cxnSpLocks/>
          </p:cNvCxnSpPr>
          <p:nvPr/>
        </p:nvCxnSpPr>
        <p:spPr>
          <a:xfrm>
            <a:off x="11303129" y="4206486"/>
            <a:ext cx="0" cy="54000"/>
          </a:xfrm>
          <a:prstGeom prst="line">
            <a:avLst/>
          </a:prstGeom>
          <a:ln w="127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71BAA559-9014-ED4C-9816-D73965D2DAF2}"/>
              </a:ext>
            </a:extLst>
          </p:cNvPr>
          <p:cNvSpPr txBox="1"/>
          <p:nvPr/>
        </p:nvSpPr>
        <p:spPr>
          <a:xfrm rot="-2700000">
            <a:off x="7678853" y="4562825"/>
            <a:ext cx="767775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Before PRRT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75125D4-4E7A-474A-A6F5-6C9D109812EC}"/>
              </a:ext>
            </a:extLst>
          </p:cNvPr>
          <p:cNvSpPr txBox="1"/>
          <p:nvPr/>
        </p:nvSpPr>
        <p:spPr>
          <a:xfrm rot="-2700000">
            <a:off x="7596914" y="4832700"/>
            <a:ext cx="153490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 months after last PRRT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4424F4E-03C9-D048-937D-0885154C0486}"/>
              </a:ext>
            </a:extLst>
          </p:cNvPr>
          <p:cNvSpPr txBox="1"/>
          <p:nvPr/>
        </p:nvSpPr>
        <p:spPr>
          <a:xfrm rot="-2700000">
            <a:off x="8936153" y="4562826"/>
            <a:ext cx="767775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Before PRRT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88BA2CA-50AB-FD46-8F1E-4A65297E777F}"/>
              </a:ext>
            </a:extLst>
          </p:cNvPr>
          <p:cNvSpPr txBox="1"/>
          <p:nvPr/>
        </p:nvSpPr>
        <p:spPr>
          <a:xfrm rot="-2700000">
            <a:off x="8835164" y="4832700"/>
            <a:ext cx="153490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 months after last PRRT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AD91DBB-9216-1F44-B122-7A9A9F6C0E05}"/>
              </a:ext>
            </a:extLst>
          </p:cNvPr>
          <p:cNvSpPr txBox="1"/>
          <p:nvPr/>
        </p:nvSpPr>
        <p:spPr>
          <a:xfrm rot="-2700000">
            <a:off x="10110903" y="4562826"/>
            <a:ext cx="767775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Before PRRT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98F58D8-4305-8D42-B540-1CB8702E6F5F}"/>
              </a:ext>
            </a:extLst>
          </p:cNvPr>
          <p:cNvSpPr txBox="1"/>
          <p:nvPr/>
        </p:nvSpPr>
        <p:spPr>
          <a:xfrm rot="-2700000">
            <a:off x="10016264" y="4832700"/>
            <a:ext cx="153490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 months after last PRRT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39E16AE-9FBC-0846-8B20-C6779B0D9532}"/>
              </a:ext>
            </a:extLst>
          </p:cNvPr>
          <p:cNvSpPr/>
          <p:nvPr/>
        </p:nvSpPr>
        <p:spPr>
          <a:xfrm>
            <a:off x="10719964" y="3023080"/>
            <a:ext cx="60524" cy="6052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B1F478F-E7D1-8547-9150-AA05AAFE9741}"/>
              </a:ext>
            </a:extLst>
          </p:cNvPr>
          <p:cNvSpPr/>
          <p:nvPr/>
        </p:nvSpPr>
        <p:spPr>
          <a:xfrm>
            <a:off x="10719964" y="3162780"/>
            <a:ext cx="60524" cy="6052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27D34DD-51A2-464F-AAC0-7653A566F4ED}"/>
              </a:ext>
            </a:extLst>
          </p:cNvPr>
          <p:cNvSpPr/>
          <p:nvPr/>
        </p:nvSpPr>
        <p:spPr>
          <a:xfrm>
            <a:off x="10719964" y="3248505"/>
            <a:ext cx="60524" cy="6052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A83854A-A6AB-8847-9AED-AFEEA0017F2A}"/>
              </a:ext>
            </a:extLst>
          </p:cNvPr>
          <p:cNvSpPr/>
          <p:nvPr/>
        </p:nvSpPr>
        <p:spPr>
          <a:xfrm>
            <a:off x="10719964" y="3283430"/>
            <a:ext cx="60524" cy="6052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7CEA07A-CA58-3E47-A339-D46EEC49A44C}"/>
              </a:ext>
            </a:extLst>
          </p:cNvPr>
          <p:cNvSpPr/>
          <p:nvPr/>
        </p:nvSpPr>
        <p:spPr>
          <a:xfrm>
            <a:off x="10719964" y="3175480"/>
            <a:ext cx="60524" cy="6052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0BA4902-F997-9044-845D-156C0241E814}"/>
              </a:ext>
            </a:extLst>
          </p:cNvPr>
          <p:cNvSpPr/>
          <p:nvPr/>
        </p:nvSpPr>
        <p:spPr>
          <a:xfrm>
            <a:off x="11278764" y="4115280"/>
            <a:ext cx="60524" cy="6052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BA2782-0E69-994E-BCC7-F7F598D878C6}"/>
              </a:ext>
            </a:extLst>
          </p:cNvPr>
          <p:cNvSpPr/>
          <p:nvPr/>
        </p:nvSpPr>
        <p:spPr>
          <a:xfrm>
            <a:off x="11278764" y="3807305"/>
            <a:ext cx="60524" cy="6052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92E29CB-A079-DF40-9367-37B56F4B02EB}"/>
              </a:ext>
            </a:extLst>
          </p:cNvPr>
          <p:cNvSpPr/>
          <p:nvPr/>
        </p:nvSpPr>
        <p:spPr>
          <a:xfrm>
            <a:off x="11278764" y="3753330"/>
            <a:ext cx="60524" cy="6052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AD4FC6B-DC0C-244D-992E-149B89565010}"/>
              </a:ext>
            </a:extLst>
          </p:cNvPr>
          <p:cNvSpPr/>
          <p:nvPr/>
        </p:nvSpPr>
        <p:spPr>
          <a:xfrm>
            <a:off x="11278764" y="3451705"/>
            <a:ext cx="60524" cy="6052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C6C0047-6502-FB44-9724-0374FE5EC1E2}"/>
              </a:ext>
            </a:extLst>
          </p:cNvPr>
          <p:cNvSpPr/>
          <p:nvPr/>
        </p:nvSpPr>
        <p:spPr>
          <a:xfrm>
            <a:off x="11278764" y="3419955"/>
            <a:ext cx="60524" cy="6052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CA7C5BBC-22FE-184D-B92C-95E6A75E2A22}"/>
              </a:ext>
            </a:extLst>
          </p:cNvPr>
          <p:cNvSpPr/>
          <p:nvPr/>
        </p:nvSpPr>
        <p:spPr>
          <a:xfrm>
            <a:off x="10747300" y="3051854"/>
            <a:ext cx="561975" cy="793750"/>
          </a:xfrm>
          <a:custGeom>
            <a:avLst/>
            <a:gdLst>
              <a:gd name="connsiteX0" fmla="*/ 0 w 561975"/>
              <a:gd name="connsiteY0" fmla="*/ 0 h 793750"/>
              <a:gd name="connsiteX1" fmla="*/ 561975 w 561975"/>
              <a:gd name="connsiteY1" fmla="*/ 793750 h 79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1975" h="793750">
                <a:moveTo>
                  <a:pt x="0" y="0"/>
                </a:moveTo>
                <a:lnTo>
                  <a:pt x="561975" y="793750"/>
                </a:lnTo>
              </a:path>
            </a:pathLst>
          </a:custGeom>
          <a:noFill/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6366CB01-C9F2-6948-B289-D27A61641C9B}"/>
              </a:ext>
            </a:extLst>
          </p:cNvPr>
          <p:cNvSpPr/>
          <p:nvPr/>
        </p:nvSpPr>
        <p:spPr>
          <a:xfrm>
            <a:off x="10760000" y="3312204"/>
            <a:ext cx="552450" cy="831850"/>
          </a:xfrm>
          <a:custGeom>
            <a:avLst/>
            <a:gdLst>
              <a:gd name="connsiteX0" fmla="*/ 552450 w 552450"/>
              <a:gd name="connsiteY0" fmla="*/ 831850 h 831850"/>
              <a:gd name="connsiteX1" fmla="*/ 0 w 552450"/>
              <a:gd name="connsiteY1" fmla="*/ 0 h 83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2450" h="831850">
                <a:moveTo>
                  <a:pt x="552450" y="83185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F76D4807-49AA-8040-9695-F4F56714984C}"/>
              </a:ext>
            </a:extLst>
          </p:cNvPr>
          <p:cNvSpPr/>
          <p:nvPr/>
        </p:nvSpPr>
        <p:spPr>
          <a:xfrm>
            <a:off x="10756825" y="3197904"/>
            <a:ext cx="549275" cy="250825"/>
          </a:xfrm>
          <a:custGeom>
            <a:avLst/>
            <a:gdLst>
              <a:gd name="connsiteX0" fmla="*/ 549275 w 549275"/>
              <a:gd name="connsiteY0" fmla="*/ 250825 h 250825"/>
              <a:gd name="connsiteX1" fmla="*/ 0 w 549275"/>
              <a:gd name="connsiteY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9275" h="250825">
                <a:moveTo>
                  <a:pt x="549275" y="250825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E0D4566E-845B-5742-B45E-53C199584BA2}"/>
              </a:ext>
            </a:extLst>
          </p:cNvPr>
          <p:cNvSpPr/>
          <p:nvPr/>
        </p:nvSpPr>
        <p:spPr>
          <a:xfrm>
            <a:off x="10753650" y="3210604"/>
            <a:ext cx="555625" cy="581025"/>
          </a:xfrm>
          <a:custGeom>
            <a:avLst/>
            <a:gdLst>
              <a:gd name="connsiteX0" fmla="*/ 0 w 555625"/>
              <a:gd name="connsiteY0" fmla="*/ 0 h 581025"/>
              <a:gd name="connsiteX1" fmla="*/ 555625 w 555625"/>
              <a:gd name="connsiteY1" fmla="*/ 5810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5625" h="581025">
                <a:moveTo>
                  <a:pt x="0" y="0"/>
                </a:moveTo>
                <a:lnTo>
                  <a:pt x="555625" y="581025"/>
                </a:lnTo>
              </a:path>
            </a:pathLst>
          </a:custGeom>
          <a:noFill/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A61D9112-7419-214F-B4A5-3851692E08F5}"/>
              </a:ext>
            </a:extLst>
          </p:cNvPr>
          <p:cNvSpPr/>
          <p:nvPr/>
        </p:nvSpPr>
        <p:spPr>
          <a:xfrm>
            <a:off x="10747300" y="3321729"/>
            <a:ext cx="558800" cy="165100"/>
          </a:xfrm>
          <a:custGeom>
            <a:avLst/>
            <a:gdLst>
              <a:gd name="connsiteX0" fmla="*/ 558800 w 558800"/>
              <a:gd name="connsiteY0" fmla="*/ 165100 h 165100"/>
              <a:gd name="connsiteX1" fmla="*/ 0 w 558800"/>
              <a:gd name="connsiteY1" fmla="*/ 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8800" h="165100">
                <a:moveTo>
                  <a:pt x="558800" y="16510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0128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A1E67-9687-DD47-B6E1-7B47ADEE622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836712"/>
            <a:ext cx="10963200" cy="4525200"/>
          </a:xfrm>
        </p:spPr>
        <p:txBody>
          <a:bodyPr/>
          <a:lstStyle/>
          <a:p>
            <a:pPr marL="0" indent="0">
              <a:buNone/>
            </a:pPr>
            <a:r>
              <a:rPr lang="x-none" b="1" dirty="0">
                <a:solidFill>
                  <a:schemeClr val="accent1"/>
                </a:solidFill>
              </a:rPr>
              <a:t>Everolimus</a:t>
            </a:r>
          </a:p>
          <a:p>
            <a:r>
              <a:rPr lang="en-GB" dirty="0"/>
              <a:t>Associated with reduced tumour proliferation in NET</a:t>
            </a:r>
            <a:r>
              <a:rPr lang="en-GB" baseline="30000" dirty="0"/>
              <a:t>1</a:t>
            </a:r>
          </a:p>
          <a:p>
            <a:r>
              <a:rPr lang="en-GB" dirty="0"/>
              <a:t>Improves PFS in patients with advanced </a:t>
            </a:r>
            <a:r>
              <a:rPr lang="en-GB" dirty="0" err="1"/>
              <a:t>panNET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11 months with </a:t>
            </a:r>
            <a:r>
              <a:rPr lang="en-GB" dirty="0" err="1"/>
              <a:t>everolimus</a:t>
            </a:r>
            <a:r>
              <a:rPr lang="en-GB" dirty="0"/>
              <a:t> vs 4.6 months with placebo</a:t>
            </a:r>
            <a:r>
              <a:rPr lang="en-GB" baseline="30000" dirty="0"/>
              <a:t>1</a:t>
            </a:r>
            <a:r>
              <a:rPr lang="en-GB" dirty="0"/>
              <a:t> </a:t>
            </a:r>
          </a:p>
          <a:p>
            <a:r>
              <a:rPr lang="x-none" dirty="0"/>
              <a:t>Insulinoma: </a:t>
            </a:r>
            <a:r>
              <a:rPr lang="en-GB" dirty="0"/>
              <a:t>control recurrent hypoglycaemia</a:t>
            </a:r>
            <a:r>
              <a:rPr lang="en-GB" baseline="30000" dirty="0"/>
              <a:t>2</a:t>
            </a:r>
            <a:endParaRPr lang="x-none" baseline="30000" dirty="0"/>
          </a:p>
          <a:p>
            <a:r>
              <a:rPr lang="x-none" dirty="0"/>
              <a:t>Potential reduction of glucagon and gastrin,</a:t>
            </a:r>
            <a:r>
              <a:rPr lang="en-GB" baseline="30000" dirty="0"/>
              <a:t>3</a:t>
            </a:r>
            <a:r>
              <a:rPr lang="x-none" dirty="0"/>
              <a:t> </a:t>
            </a:r>
            <a:r>
              <a:rPr lang="en-GB" dirty="0"/>
              <a:t>associated with new onset diabetes</a:t>
            </a:r>
            <a:r>
              <a:rPr lang="en-GB" baseline="30000" dirty="0"/>
              <a:t>4</a:t>
            </a:r>
            <a:r>
              <a:rPr lang="x-none" dirty="0"/>
              <a:t> </a:t>
            </a:r>
          </a:p>
          <a:p>
            <a:endParaRPr lang="x-none" dirty="0"/>
          </a:p>
          <a:p>
            <a:pPr marL="0" indent="0">
              <a:buNone/>
            </a:pPr>
            <a:r>
              <a:rPr lang="x-none" b="1" dirty="0">
                <a:solidFill>
                  <a:schemeClr val="accent1"/>
                </a:solidFill>
              </a:rPr>
              <a:t>Sunitinib</a:t>
            </a:r>
          </a:p>
          <a:p>
            <a:r>
              <a:rPr lang="en-GB" dirty="0">
                <a:solidFill>
                  <a:schemeClr val="tx2"/>
                </a:solidFill>
              </a:rPr>
              <a:t>Improved </a:t>
            </a:r>
            <a:r>
              <a:rPr lang="en-US" b="0" i="0" dirty="0">
                <a:solidFill>
                  <a:schemeClr val="tx2"/>
                </a:solidFill>
                <a:effectLst/>
                <a:latin typeface="ff-quadraat-web-pro"/>
              </a:rPr>
              <a:t>PFS, OS, and ORR as compared with placebo among patients with advanced </a:t>
            </a:r>
            <a:r>
              <a:rPr lang="en-US" b="0" i="0" dirty="0" err="1">
                <a:solidFill>
                  <a:schemeClr val="tx2"/>
                </a:solidFill>
                <a:effectLst/>
                <a:latin typeface="ff-quadraat-web-pro"/>
              </a:rPr>
              <a:t>panNET</a:t>
            </a:r>
            <a:r>
              <a:rPr lang="en-US" b="0" i="0" dirty="0">
                <a:solidFill>
                  <a:schemeClr val="tx2"/>
                </a:solidFill>
                <a:effectLst/>
                <a:latin typeface="ff-quadraat-web-pro"/>
              </a:rPr>
              <a:t>. May be due to anti-apoptotic and a</a:t>
            </a:r>
            <a:r>
              <a:rPr lang="x-none" dirty="0">
                <a:solidFill>
                  <a:schemeClr val="tx2"/>
                </a:solidFill>
              </a:rPr>
              <a:t>ntiproliferative effect</a:t>
            </a:r>
            <a:r>
              <a:rPr lang="en-GB" baseline="30000" dirty="0">
                <a:solidFill>
                  <a:schemeClr val="tx2"/>
                </a:solidFill>
              </a:rPr>
              <a:t>5</a:t>
            </a:r>
            <a:r>
              <a:rPr lang="x-none" dirty="0">
                <a:solidFill>
                  <a:schemeClr val="tx2"/>
                </a:solidFill>
              </a:rPr>
              <a:t>  </a:t>
            </a:r>
          </a:p>
          <a:p>
            <a:r>
              <a:rPr lang="x-none" dirty="0"/>
              <a:t>VIPoma: reduction of </a:t>
            </a:r>
            <a:r>
              <a:rPr lang="en-GB" dirty="0"/>
              <a:t>diarrhoea</a:t>
            </a:r>
            <a:r>
              <a:rPr lang="x-none" dirty="0"/>
              <a:t> in case reports</a:t>
            </a:r>
            <a:r>
              <a:rPr lang="en-GB" baseline="30000" dirty="0"/>
              <a:t>6</a:t>
            </a:r>
            <a:r>
              <a:rPr lang="x-none" dirty="0"/>
              <a:t> </a:t>
            </a:r>
          </a:p>
          <a:p>
            <a:r>
              <a:rPr lang="en-GB" dirty="0"/>
              <a:t>Insulinoma: sunitinib might increase insulin secretion (increase of hypoglycaemias?)</a:t>
            </a:r>
            <a:r>
              <a:rPr lang="en-GB" baseline="30000" dirty="0"/>
              <a:t>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71A66-E7D1-5F4D-BED4-92FEF95CB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Treatment: targeted therapy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3C431EF-9A2A-A14B-9633-9F3E896B35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444368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  <a:ea typeface="Aileron" charset="0"/>
                <a:cs typeface="Aileron" charset="0"/>
              </a:rPr>
              <a:t>ORR, objective response rate; OS, overall survival; (pan)NET, (pancreatic)neuroendocrine tumour; PFS, progression free survival</a:t>
            </a:r>
          </a:p>
          <a:p>
            <a:pPr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</a:rPr>
              <a:t>1. </a:t>
            </a:r>
            <a:r>
              <a:rPr lang="x-none" dirty="0">
                <a:solidFill>
                  <a:schemeClr val="tx2"/>
                </a:solidFill>
              </a:rPr>
              <a:t>Yao</a:t>
            </a:r>
            <a:r>
              <a:rPr lang="en-GB" dirty="0">
                <a:solidFill>
                  <a:schemeClr val="tx2"/>
                </a:solidFill>
              </a:rPr>
              <a:t> J</a:t>
            </a:r>
            <a:r>
              <a:rPr lang="x-none" dirty="0">
                <a:solidFill>
                  <a:schemeClr val="tx2"/>
                </a:solidFill>
              </a:rPr>
              <a:t>,</a:t>
            </a:r>
            <a:r>
              <a:rPr lang="en-GB" dirty="0">
                <a:solidFill>
                  <a:schemeClr val="tx2"/>
                </a:solidFill>
              </a:rPr>
              <a:t> et al.</a:t>
            </a:r>
            <a:r>
              <a:rPr lang="x-none" dirty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N </a:t>
            </a:r>
            <a:r>
              <a:rPr lang="en-GB" dirty="0" err="1">
                <a:solidFill>
                  <a:schemeClr val="tx2"/>
                </a:solidFill>
              </a:rPr>
              <a:t>Engl</a:t>
            </a:r>
            <a:r>
              <a:rPr lang="en-GB" dirty="0">
                <a:solidFill>
                  <a:schemeClr val="tx2"/>
                </a:solidFill>
              </a:rPr>
              <a:t> J Med.</a:t>
            </a:r>
            <a:r>
              <a:rPr lang="x-none" dirty="0">
                <a:solidFill>
                  <a:schemeClr val="tx2"/>
                </a:solidFill>
              </a:rPr>
              <a:t> 2011</a:t>
            </a:r>
            <a:r>
              <a:rPr lang="en-GB" dirty="0">
                <a:solidFill>
                  <a:schemeClr val="tx2"/>
                </a:solidFill>
              </a:rPr>
              <a:t>;364:514-23; 2. B</a:t>
            </a:r>
            <a:r>
              <a:rPr lang="x-none" dirty="0">
                <a:solidFill>
                  <a:schemeClr val="tx2"/>
                </a:solidFill>
              </a:rPr>
              <a:t>ernard</a:t>
            </a:r>
            <a:r>
              <a:rPr lang="en-GB" dirty="0">
                <a:solidFill>
                  <a:schemeClr val="tx2"/>
                </a:solidFill>
              </a:rPr>
              <a:t> V</a:t>
            </a:r>
            <a:r>
              <a:rPr lang="x-none" dirty="0">
                <a:solidFill>
                  <a:schemeClr val="tx2"/>
                </a:solidFill>
              </a:rPr>
              <a:t>, </a:t>
            </a:r>
            <a:r>
              <a:rPr lang="en-GB" dirty="0">
                <a:solidFill>
                  <a:schemeClr val="tx2"/>
                </a:solidFill>
              </a:rPr>
              <a:t>et al. </a:t>
            </a:r>
            <a:r>
              <a:rPr lang="en-GB" dirty="0" err="1">
                <a:solidFill>
                  <a:schemeClr val="tx2"/>
                </a:solidFill>
              </a:rPr>
              <a:t>Eur</a:t>
            </a:r>
            <a:r>
              <a:rPr lang="en-GB" dirty="0">
                <a:solidFill>
                  <a:schemeClr val="tx2"/>
                </a:solidFill>
              </a:rPr>
              <a:t> J </a:t>
            </a:r>
            <a:r>
              <a:rPr lang="en-GB" dirty="0" err="1">
                <a:solidFill>
                  <a:schemeClr val="tx2"/>
                </a:solidFill>
              </a:rPr>
              <a:t>Endocrinol</a:t>
            </a:r>
            <a:r>
              <a:rPr lang="en-GB" dirty="0">
                <a:solidFill>
                  <a:schemeClr val="tx2"/>
                </a:solidFill>
              </a:rPr>
              <a:t>. </a:t>
            </a:r>
            <a:r>
              <a:rPr lang="x-none" dirty="0">
                <a:solidFill>
                  <a:schemeClr val="tx2"/>
                </a:solidFill>
              </a:rPr>
              <a:t>2013</a:t>
            </a:r>
            <a:r>
              <a:rPr lang="en-GB" dirty="0">
                <a:solidFill>
                  <a:schemeClr val="tx2"/>
                </a:solidFill>
              </a:rPr>
              <a:t>;168:665-74; 3. </a:t>
            </a:r>
            <a:r>
              <a:rPr lang="x-none" dirty="0">
                <a:solidFill>
                  <a:schemeClr val="tx2"/>
                </a:solidFill>
              </a:rPr>
              <a:t>Pavel</a:t>
            </a:r>
            <a:r>
              <a:rPr lang="en-GB" dirty="0">
                <a:solidFill>
                  <a:schemeClr val="tx2"/>
                </a:solidFill>
              </a:rPr>
              <a:t> M, et al. </a:t>
            </a:r>
            <a:r>
              <a:rPr lang="x-none" dirty="0">
                <a:solidFill>
                  <a:schemeClr val="tx2"/>
                </a:solidFill>
              </a:rPr>
              <a:t>Pancreas 2017</a:t>
            </a:r>
            <a:r>
              <a:rPr lang="en-GB" dirty="0">
                <a:solidFill>
                  <a:schemeClr val="tx2"/>
                </a:solidFill>
              </a:rPr>
              <a:t>;46:751-7; 4. </a:t>
            </a:r>
            <a:r>
              <a:rPr lang="en-GB" dirty="0" err="1">
                <a:solidFill>
                  <a:schemeClr val="tx2"/>
                </a:solidFill>
              </a:rPr>
              <a:t>Vergès</a:t>
            </a:r>
            <a:r>
              <a:rPr lang="en-GB" dirty="0">
                <a:solidFill>
                  <a:schemeClr val="tx2"/>
                </a:solidFill>
              </a:rPr>
              <a:t> B, et al. Diabetes Research and Clinical Practice 2015; 110: 101-108; 5. </a:t>
            </a:r>
            <a:r>
              <a:rPr lang="x-none" dirty="0">
                <a:solidFill>
                  <a:schemeClr val="tx2"/>
                </a:solidFill>
              </a:rPr>
              <a:t>Raymond</a:t>
            </a:r>
            <a:r>
              <a:rPr lang="en-GB" dirty="0">
                <a:solidFill>
                  <a:schemeClr val="tx2"/>
                </a:solidFill>
              </a:rPr>
              <a:t> E</a:t>
            </a:r>
            <a:r>
              <a:rPr lang="x-none" dirty="0">
                <a:solidFill>
                  <a:schemeClr val="tx2"/>
                </a:solidFill>
              </a:rPr>
              <a:t>, </a:t>
            </a:r>
            <a:r>
              <a:rPr lang="en-GB" dirty="0">
                <a:solidFill>
                  <a:schemeClr val="tx2"/>
                </a:solidFill>
              </a:rPr>
              <a:t>et al. N </a:t>
            </a:r>
            <a:r>
              <a:rPr lang="en-GB" dirty="0" err="1">
                <a:solidFill>
                  <a:schemeClr val="tx2"/>
                </a:solidFill>
              </a:rPr>
              <a:t>Engl</a:t>
            </a:r>
            <a:r>
              <a:rPr lang="en-GB" dirty="0">
                <a:solidFill>
                  <a:schemeClr val="tx2"/>
                </a:solidFill>
              </a:rPr>
              <a:t> J Med.</a:t>
            </a:r>
            <a:r>
              <a:rPr lang="x-none" dirty="0">
                <a:solidFill>
                  <a:schemeClr val="tx2"/>
                </a:solidFill>
              </a:rPr>
              <a:t> 2011</a:t>
            </a:r>
            <a:r>
              <a:rPr lang="en-GB" dirty="0">
                <a:solidFill>
                  <a:schemeClr val="tx2"/>
                </a:solidFill>
              </a:rPr>
              <a:t>;364:501-13; 6. de </a:t>
            </a:r>
            <a:r>
              <a:rPr lang="en-GB" dirty="0" err="1">
                <a:solidFill>
                  <a:schemeClr val="tx2"/>
                </a:solidFill>
              </a:rPr>
              <a:t>Mestier</a:t>
            </a:r>
            <a:r>
              <a:rPr lang="en-GB" dirty="0">
                <a:solidFill>
                  <a:schemeClr val="tx2"/>
                </a:solidFill>
              </a:rPr>
              <a:t> L, et al. </a:t>
            </a:r>
            <a:r>
              <a:rPr lang="en-GB" dirty="0" err="1">
                <a:solidFill>
                  <a:schemeClr val="tx2"/>
                </a:solidFill>
              </a:rPr>
              <a:t>Eur</a:t>
            </a:r>
            <a:r>
              <a:rPr lang="en-GB" dirty="0">
                <a:solidFill>
                  <a:schemeClr val="tx2"/>
                </a:solidFill>
              </a:rPr>
              <a:t> J </a:t>
            </a:r>
            <a:r>
              <a:rPr lang="en-GB" dirty="0" err="1">
                <a:solidFill>
                  <a:schemeClr val="tx2"/>
                </a:solidFill>
              </a:rPr>
              <a:t>Endocrinol</a:t>
            </a:r>
            <a:r>
              <a:rPr lang="en-GB" dirty="0">
                <a:solidFill>
                  <a:schemeClr val="tx2"/>
                </a:solidFill>
              </a:rPr>
              <a:t>. 2015;172:K1-3; 7. Thijs AM, et al. </a:t>
            </a:r>
            <a:r>
              <a:rPr lang="fr-FR" dirty="0">
                <a:solidFill>
                  <a:schemeClr val="tx2"/>
                </a:solidFill>
              </a:rPr>
              <a:t>Br J Clin </a:t>
            </a:r>
            <a:r>
              <a:rPr lang="fr-FR" dirty="0" err="1">
                <a:solidFill>
                  <a:schemeClr val="tx2"/>
                </a:solidFill>
              </a:rPr>
              <a:t>Pharmacol</a:t>
            </a:r>
            <a:r>
              <a:rPr lang="fr-FR" dirty="0">
                <a:solidFill>
                  <a:schemeClr val="tx2"/>
                </a:solidFill>
              </a:rPr>
              <a:t>. 2016</a:t>
            </a:r>
            <a:r>
              <a:rPr lang="en-GB" dirty="0">
                <a:solidFill>
                  <a:schemeClr val="tx2"/>
                </a:solidFill>
              </a:rPr>
              <a:t> 2015;81:768-72</a:t>
            </a:r>
            <a:endParaRPr lang="x-none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638D3C-0E3B-EB4A-90F7-55725354C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766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8A9ED-FC4C-604B-A8A3-1504BB89D95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Severity of symptoms is often associated with tumour burden</a:t>
            </a:r>
          </a:p>
          <a:p>
            <a:r>
              <a:rPr lang="en-GB" dirty="0"/>
              <a:t>Reduction of  liver tumour burden could potentially reduce symptoms (from mass and hormonal hypersecretion) </a:t>
            </a:r>
          </a:p>
          <a:p>
            <a:r>
              <a:rPr lang="en-GB" dirty="0"/>
              <a:t>Liver metastases can be resected or treated by (</a:t>
            </a:r>
            <a:r>
              <a:rPr lang="en-GB" i="1" dirty="0"/>
              <a:t>depending on local availability</a:t>
            </a:r>
            <a:r>
              <a:rPr lang="en-GB" dirty="0"/>
              <a:t>):</a:t>
            </a:r>
          </a:p>
          <a:p>
            <a:pPr lvl="1"/>
            <a:r>
              <a:rPr lang="en-GB" dirty="0" err="1"/>
              <a:t>Transarterial</a:t>
            </a:r>
            <a:r>
              <a:rPr lang="en-GB" dirty="0"/>
              <a:t> bland </a:t>
            </a:r>
            <a:r>
              <a:rPr lang="en-GB" dirty="0" err="1"/>
              <a:t>embolisation</a:t>
            </a:r>
            <a:endParaRPr lang="en-GB" dirty="0"/>
          </a:p>
          <a:p>
            <a:pPr lvl="1"/>
            <a:r>
              <a:rPr lang="en-GB" dirty="0" err="1"/>
              <a:t>Radioembolisation</a:t>
            </a:r>
            <a:r>
              <a:rPr lang="en-GB" dirty="0"/>
              <a:t>/selective internal radiation therapy (SIRT)</a:t>
            </a:r>
          </a:p>
          <a:p>
            <a:pPr lvl="1"/>
            <a:r>
              <a:rPr lang="en-GB" dirty="0"/>
              <a:t>radiofrequency ablation (RFA)</a:t>
            </a:r>
          </a:p>
          <a:p>
            <a:pPr lvl="1"/>
            <a:r>
              <a:rPr lang="en-GB" dirty="0"/>
              <a:t>microwave and cryoablation</a:t>
            </a:r>
          </a:p>
          <a:p>
            <a:pPr lvl="1"/>
            <a:r>
              <a:rPr lang="en-GB" dirty="0"/>
              <a:t>high-intensity focused ultrasound (HIFU)</a:t>
            </a:r>
          </a:p>
          <a:p>
            <a:pPr lvl="1"/>
            <a:r>
              <a:rPr lang="en-GB" dirty="0"/>
              <a:t>Laser ablation</a:t>
            </a:r>
          </a:p>
          <a:p>
            <a:pPr lvl="1"/>
            <a:r>
              <a:rPr lang="en-GB" dirty="0"/>
              <a:t>brachytherapy and irreversible electroporation (IRE) </a:t>
            </a:r>
          </a:p>
          <a:p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DDDCF9-CEF1-2F4D-BBA8-2F5C6FAF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Liver-directed therapies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38EA27-E646-6342-87F1-45505207B51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7636056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Frilling A, et al. Lancet Oncol. 2014;15(1):p.e8-21; Lee SY, et al. In J Hepatol 2012;2012:146590. doi:10.1155/2012/146590; de Herder W, et al. https://www.ncbi.nlm.nih.gov/books/NBK278981/Accessed 27-Nov-20</a:t>
            </a:r>
          </a:p>
          <a:p>
            <a:pPr>
              <a:spcBef>
                <a:spcPts val="0"/>
              </a:spcBef>
            </a:pPr>
            <a:endParaRPr lang="en-GB" dirty="0">
              <a:highlight>
                <a:srgbClr val="FFFF00"/>
              </a:highlight>
            </a:endParaRPr>
          </a:p>
          <a:p>
            <a:pPr>
              <a:spcBef>
                <a:spcPts val="0"/>
              </a:spcBef>
            </a:pP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D0EAFD9-40AE-CA40-BADC-20D62E06C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10399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C3BA0-1C9D-2E4B-B4ED-3681654939B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x-none" dirty="0"/>
              <a:t>Functioning panNETs are rare: adequate symptomatic control is essential</a:t>
            </a:r>
          </a:p>
          <a:p>
            <a:endParaRPr lang="x-none" dirty="0"/>
          </a:p>
          <a:p>
            <a:pPr marL="0" indent="0">
              <a:buNone/>
            </a:pPr>
            <a:r>
              <a:rPr lang="x-none" b="1" dirty="0">
                <a:solidFill>
                  <a:schemeClr val="accent1"/>
                </a:solidFill>
              </a:rPr>
              <a:t>Treatment options</a:t>
            </a:r>
          </a:p>
          <a:p>
            <a:r>
              <a:rPr lang="x-none" dirty="0"/>
              <a:t>Reduce secretion: somatostatin analog often first line</a:t>
            </a:r>
          </a:p>
          <a:p>
            <a:r>
              <a:rPr lang="x-none" dirty="0"/>
              <a:t>Combine with specific symptomatic treatment (e.g diet for insulinoma)</a:t>
            </a:r>
          </a:p>
          <a:p>
            <a:r>
              <a:rPr lang="x-none" dirty="0"/>
              <a:t>Second</a:t>
            </a:r>
            <a:r>
              <a:rPr lang="en-US" dirty="0"/>
              <a:t>-</a:t>
            </a:r>
            <a:r>
              <a:rPr lang="x-none" dirty="0"/>
              <a:t>line: PRRT is especially effective for symptom control</a:t>
            </a:r>
          </a:p>
          <a:p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AE7E1-196D-F241-AFE0-2225319C4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Conclusion</a:t>
            </a:r>
            <a:r>
              <a:rPr lang="en-US" dirty="0"/>
              <a:t>S</a:t>
            </a:r>
            <a:endParaRPr lang="x-none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C811593-87CF-674A-A597-2ADE8E832B0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r>
              <a:rPr lang="en-GB" dirty="0" err="1"/>
              <a:t>panNET</a:t>
            </a:r>
            <a:r>
              <a:rPr lang="en-GB" dirty="0"/>
              <a:t>, pancreatic neuroendocrine tumour; PRRT, peptide receptor radionuclide therapy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3FAC356-2F0C-5A44-A4B6-59015E8A1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05714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063552" y="5336166"/>
            <a:ext cx="17634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Follow us on Twitter </a:t>
            </a:r>
            <a: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  <a:t/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3"/>
              </a:rPr>
              <a:t>@net-</a:t>
            </a:r>
            <a:r>
              <a:rPr lang="en-GB" sz="1600" b="1" u="sng" dirty="0" err="1">
                <a:solidFill>
                  <a:schemeClr val="accent1"/>
                </a:solidFill>
                <a:ea typeface="Aileron" charset="0"/>
                <a:cs typeface="PT Sans Narrow"/>
                <a:hlinkClick r:id="rId3"/>
              </a:rPr>
              <a:t>connectinfo</a:t>
            </a:r>
            <a:endParaRPr lang="en-GB" sz="1600" b="1" u="sng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21402" y="5336167"/>
            <a:ext cx="20848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Follow the </a:t>
            </a:r>
            <a: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  <a:t/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4"/>
              </a:rPr>
              <a:t>NET CONNECT</a:t>
            </a:r>
            <a:r>
              <a:rPr lang="en-GB" sz="1600" b="1" dirty="0">
                <a:solidFill>
                  <a:schemeClr val="tx2"/>
                </a:solidFill>
                <a:ea typeface="Aileron" charset="0"/>
                <a:cs typeface="PT Sans Narrow"/>
              </a:rPr>
              <a:t/>
            </a:r>
            <a:br>
              <a:rPr lang="en-GB" sz="1600" b="1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group on LinkedIn</a:t>
            </a:r>
            <a:endParaRPr lang="en-GB" sz="1600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98912" y="5336166"/>
            <a:ext cx="2843808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2"/>
                </a:solidFill>
                <a:cs typeface="PT Sans Narrow"/>
              </a:rPr>
              <a:t>Email</a:t>
            </a:r>
            <a:r>
              <a:rPr lang="en-US" sz="1600" dirty="0">
                <a:solidFill>
                  <a:schemeClr val="tx2"/>
                </a:solidFill>
                <a:cs typeface="PT Sans Narrow"/>
              </a:rPr>
              <a:t/>
            </a:r>
            <a:br>
              <a:rPr lang="en-US" sz="1600" dirty="0">
                <a:solidFill>
                  <a:schemeClr val="tx2"/>
                </a:solidFill>
                <a:cs typeface="PT Sans Narrow"/>
              </a:rPr>
            </a:br>
            <a:r>
              <a:rPr lang="en-US" sz="1600" b="1" dirty="0">
                <a:solidFill>
                  <a:schemeClr val="accent1"/>
                </a:solidFill>
                <a:cs typeface="PT Sans Narrow"/>
                <a:hlinkClick r:id="rId5"/>
              </a:rPr>
              <a:t>antoine.lacombe</a:t>
            </a:r>
            <a:br>
              <a:rPr lang="en-US" sz="1600" b="1" dirty="0">
                <a:solidFill>
                  <a:schemeClr val="accent1"/>
                </a:solidFill>
                <a:cs typeface="PT Sans Narrow"/>
                <a:hlinkClick r:id="rId5"/>
              </a:rPr>
            </a:br>
            <a:r>
              <a:rPr lang="en-US" sz="1600" b="1" dirty="0">
                <a:solidFill>
                  <a:schemeClr val="accent1"/>
                </a:solidFill>
                <a:cs typeface="PT Sans Narrow"/>
                <a:hlinkClick r:id="rId5"/>
              </a:rPr>
              <a:t>@cor2ed.com</a:t>
            </a:r>
            <a:endParaRPr lang="en-GB" sz="1600" b="1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09634" y="5336166"/>
            <a:ext cx="20848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Watch us on the</a:t>
            </a:r>
            <a:b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Vimeo Channe</a:t>
            </a:r>
            <a: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  <a:t>l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dirty="0">
                <a:solidFill>
                  <a:schemeClr val="accent1"/>
                </a:solidFill>
                <a:ea typeface="Aileron" charset="0"/>
                <a:cs typeface="PT Sans Narrow"/>
                <a:hlinkClick r:id="rId6"/>
              </a:rPr>
              <a:t>NET CONNECT</a:t>
            </a:r>
            <a:endParaRPr lang="en-GB" sz="1600" b="1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071CF435-729F-403B-B87A-421B2706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656" y="274638"/>
            <a:ext cx="8924840" cy="358641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800"/>
              </a:spcBef>
            </a:pPr>
            <a:r>
              <a:rPr lang="en-US" sz="3600" cap="none" dirty="0">
                <a:solidFill>
                  <a:schemeClr val="tx2"/>
                </a:solidFill>
              </a:rPr>
              <a:t>REACH </a:t>
            </a:r>
            <a:r>
              <a:rPr lang="en-US" sz="3600" cap="none" dirty="0"/>
              <a:t>NET CONNECT </a:t>
            </a:r>
            <a:r>
              <a:rPr lang="en-US" sz="3600" cap="none" dirty="0">
                <a:solidFill>
                  <a:schemeClr val="tx2"/>
                </a:solidFill>
              </a:rPr>
              <a:t>VIA 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spc="-50" dirty="0">
                <a:solidFill>
                  <a:schemeClr val="tx2"/>
                </a:solidFill>
              </a:rPr>
              <a:t>TWITTER, LINKEDIN, VIMEO &amp; EMAIL</a:t>
            </a:r>
            <a:r>
              <a:rPr lang="en-US" sz="3600" cap="none" dirty="0">
                <a:solidFill>
                  <a:schemeClr val="tx2"/>
                </a:solidFill>
              </a:rPr>
              <a:t/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dirty="0">
                <a:solidFill>
                  <a:schemeClr val="tx2"/>
                </a:solidFill>
              </a:rPr>
              <a:t>OR VISIT THE GROUP’S WEBSITE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u="sng" cap="none" dirty="0"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http://www.net-connect.info</a:t>
            </a:r>
            <a:endParaRPr lang="en-US" sz="3600" cap="none" dirty="0"/>
          </a:p>
        </p:txBody>
      </p:sp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C499131E-B740-4C80-9AF2-C4F651DF09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9761" y="3863771"/>
            <a:ext cx="1259267" cy="1260000"/>
          </a:xfrm>
          <a:prstGeom prst="rect">
            <a:avLst/>
          </a:prstGeom>
        </p:spPr>
      </p:pic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FBF704AA-6BEC-4CC5-83C1-F13D7D49FF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9421" y="3863771"/>
            <a:ext cx="1259267" cy="1260000"/>
          </a:xfrm>
          <a:prstGeom prst="rect">
            <a:avLst/>
          </a:prstGeom>
        </p:spPr>
      </p:pic>
      <p:pic>
        <p:nvPicPr>
          <p:cNvPr id="13" name="Picture 12">
            <a:hlinkClick r:id="rId5"/>
            <a:extLst>
              <a:ext uri="{FF2B5EF4-FFF2-40B4-BE49-F238E27FC236}">
                <a16:creationId xmlns:a16="http://schemas.microsoft.com/office/drawing/2014/main" id="{B093FBDA-859E-4B8E-A802-01CD65A06A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1793" y="3876238"/>
            <a:ext cx="1259267" cy="1260000"/>
          </a:xfrm>
          <a:prstGeom prst="rect">
            <a:avLst/>
          </a:prstGeom>
        </p:spPr>
      </p:pic>
      <p:pic>
        <p:nvPicPr>
          <p:cNvPr id="20" name="Picture 19">
            <a:hlinkClick r:id="rId6"/>
            <a:extLst>
              <a:ext uri="{FF2B5EF4-FFF2-40B4-BE49-F238E27FC236}">
                <a16:creationId xmlns:a16="http://schemas.microsoft.com/office/drawing/2014/main" id="{658356F0-2765-4042-811E-69A21F3F9E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2746" y="3863771"/>
            <a:ext cx="1259267" cy="1260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45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Symptomatic control of functioning pancreatic NET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717032"/>
            <a:ext cx="10972800" cy="2591866"/>
          </a:xfrm>
        </p:spPr>
        <p:txBody>
          <a:bodyPr>
            <a:normAutofit/>
          </a:bodyPr>
          <a:lstStyle/>
          <a:p>
            <a:r>
              <a:rPr lang="en-GB" b="1" dirty="0" err="1"/>
              <a:t>Dr.</a:t>
            </a:r>
            <a:r>
              <a:rPr lang="en-GB" b="1" dirty="0"/>
              <a:t> </a:t>
            </a:r>
            <a:r>
              <a:rPr lang="en-GB" b="1" dirty="0" err="1"/>
              <a:t>Wouter</a:t>
            </a:r>
            <a:r>
              <a:rPr lang="en-GB" b="1" dirty="0"/>
              <a:t> T. Zandee, MD, PhD</a:t>
            </a:r>
            <a:br>
              <a:rPr lang="en-GB" b="1" dirty="0"/>
            </a:br>
            <a:r>
              <a:rPr lang="en-US" sz="2200" b="1" dirty="0"/>
              <a:t>University Medical Center Groningen, The Netherlands</a:t>
            </a:r>
            <a:endParaRPr lang="en-GB" sz="2200" b="1" dirty="0"/>
          </a:p>
          <a:p>
            <a:endParaRPr lang="en-GB" sz="2400" b="1" dirty="0"/>
          </a:p>
          <a:p>
            <a:r>
              <a:rPr lang="en-US" sz="2400" b="1" dirty="0"/>
              <a:t>December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AB10BE-7D4B-4ACB-B35B-19624EA11B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Please note: </a:t>
            </a:r>
            <a:r>
              <a:rPr lang="en-GB" dirty="0"/>
              <a:t>The views expressed within this presentation are the personal opinions of the author.  </a:t>
            </a:r>
            <a:br>
              <a:rPr lang="en-GB" dirty="0"/>
            </a:br>
            <a:r>
              <a:rPr lang="en-GB" dirty="0"/>
              <a:t>They do not necessarily represent the views of the author’s academic institutions or the rest of the </a:t>
            </a:r>
            <a:br>
              <a:rPr lang="en-GB" dirty="0"/>
            </a:br>
            <a:r>
              <a:rPr lang="en-GB" dirty="0"/>
              <a:t>NET CONNECT group.</a:t>
            </a:r>
          </a:p>
          <a:p>
            <a:pPr marL="0" lvl="0" indent="0">
              <a:buSzPts val="2000"/>
              <a:buNone/>
            </a:pPr>
            <a:r>
              <a:rPr lang="en-GB" dirty="0"/>
              <a:t>This content is supported by an independent educational grant from Ipsen.</a:t>
            </a:r>
          </a:p>
          <a:p>
            <a:pPr marL="0" lvl="0" indent="0">
              <a:spcBef>
                <a:spcPts val="0"/>
              </a:spcBef>
              <a:buSzPts val="2000"/>
              <a:buNone/>
            </a:pPr>
            <a:endParaRPr lang="en-GB" b="1" dirty="0">
              <a:solidFill>
                <a:srgbClr val="03C74F"/>
              </a:solidFill>
            </a:endParaRPr>
          </a:p>
          <a:p>
            <a:pPr marL="0" lvl="0" indent="0">
              <a:buSzPts val="2000"/>
              <a:buNone/>
            </a:pPr>
            <a:r>
              <a:rPr lang="en-GB" sz="2000" cap="none" dirty="0" err="1"/>
              <a:t>Dr.</a:t>
            </a:r>
            <a:r>
              <a:rPr lang="en-GB" sz="2000" cap="none" dirty="0"/>
              <a:t> Wouter Zandee</a:t>
            </a:r>
            <a:r>
              <a:rPr lang="en-GB" dirty="0"/>
              <a:t> has no relevant financial relationships to disclose.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CC2256-AB6A-481D-B6D7-6EE83E1D8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Disclaimer and disclosures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D4314-B064-449B-963A-2C9F4F0FD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100" b="0" i="0" u="none" strike="noStrike" kern="1200" cap="none" spc="0" normalizeH="0" baseline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3517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E7975-1411-6240-9BC9-DFF87D8EB6E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Pancreatic neuroendocrine tumours (</a:t>
            </a:r>
            <a:r>
              <a:rPr lang="en-GB" dirty="0" err="1"/>
              <a:t>panNETs</a:t>
            </a:r>
            <a:r>
              <a:rPr lang="en-GB" dirty="0"/>
              <a:t>) account for approx. 1-2% of all pancreatic tumours</a:t>
            </a:r>
          </a:p>
          <a:p>
            <a:r>
              <a:rPr lang="en-GB" dirty="0" err="1"/>
              <a:t>PanNETS</a:t>
            </a:r>
            <a:r>
              <a:rPr lang="en-GB" dirty="0"/>
              <a:t> can be divided into 2 groups based on the functional activity of the tumour: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Functioning pancreatic NET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Non-functioning pancreatic NET</a:t>
            </a:r>
          </a:p>
          <a:p>
            <a:r>
              <a:rPr lang="en-GB" dirty="0"/>
              <a:t>Around 60-90% of </a:t>
            </a:r>
            <a:r>
              <a:rPr lang="en-GB" dirty="0" err="1"/>
              <a:t>panNETs</a:t>
            </a:r>
            <a:r>
              <a:rPr lang="en-GB" dirty="0"/>
              <a:t> are non-functioning and often only diagnosed as a result of an incidental finding for a different indication</a:t>
            </a:r>
          </a:p>
          <a:p>
            <a:r>
              <a:rPr lang="en-GB" dirty="0"/>
              <a:t>Functioning </a:t>
            </a:r>
            <a:r>
              <a:rPr lang="en-GB" dirty="0" err="1"/>
              <a:t>panNETs</a:t>
            </a:r>
            <a:r>
              <a:rPr lang="en-GB" dirty="0"/>
              <a:t> secrete active hormones, most commonly insulin or gastrin, leading to symptoms even when the tumour is small </a:t>
            </a:r>
          </a:p>
          <a:p>
            <a:r>
              <a:rPr lang="en-GB" b="1" dirty="0"/>
              <a:t>Functioning </a:t>
            </a:r>
            <a:r>
              <a:rPr lang="en-GB" b="1" dirty="0" err="1"/>
              <a:t>panNET</a:t>
            </a:r>
            <a:r>
              <a:rPr lang="en-GB" b="1" dirty="0"/>
              <a:t>, include: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Insulinoma – 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secrete insulin</a:t>
            </a:r>
            <a:r>
              <a:rPr lang="en-GB" dirty="0"/>
              <a:t>. Signs/symptoms: hypoglycaemia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Glucagonoma – 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secrete glucagon</a:t>
            </a:r>
            <a:r>
              <a:rPr lang="en-GB" dirty="0"/>
              <a:t>. Signs/symptoms: diabetes mellitus, necrolytic migratory erythema, deep vein thrombosis and depression</a:t>
            </a:r>
          </a:p>
          <a:p>
            <a:pPr lvl="1"/>
            <a:r>
              <a:rPr lang="en-GB" b="1" dirty="0" err="1">
                <a:solidFill>
                  <a:schemeClr val="accent1"/>
                </a:solidFill>
              </a:rPr>
              <a:t>Gastrinoma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/>
              <a:t>(Zollinger-Ellison Syndrome) </a:t>
            </a:r>
            <a:r>
              <a:rPr lang="en-GB" b="1" dirty="0">
                <a:solidFill>
                  <a:schemeClr val="accent1"/>
                </a:solidFill>
              </a:rPr>
              <a:t>–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secrete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gastrin. Signs/symptoms: gastroesophageal reflux, peptic ulcers, diarrhoea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VIPoma – </a:t>
            </a:r>
            <a:r>
              <a:rPr lang="en-GB" dirty="0"/>
              <a:t> produce vasoactive intestinal peptide. Signs/symptoms: watery diarrhoea, achlorhydria, and hypokalaemia</a:t>
            </a:r>
          </a:p>
          <a:p>
            <a:r>
              <a:rPr lang="en-GB" b="1" dirty="0"/>
              <a:t>Rare functioning </a:t>
            </a:r>
            <a:r>
              <a:rPr lang="en-GB" b="1" dirty="0" err="1"/>
              <a:t>panNET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sz="1800" dirty="0" err="1"/>
              <a:t>somatostatinoma</a:t>
            </a:r>
            <a:r>
              <a:rPr lang="en-GB" sz="1800" dirty="0"/>
              <a:t>, cholecystokinin-producing tumours (</a:t>
            </a:r>
            <a:r>
              <a:rPr lang="en-GB" sz="1800" dirty="0" err="1"/>
              <a:t>CCKoma</a:t>
            </a:r>
            <a:r>
              <a:rPr lang="en-GB" sz="1800" dirty="0"/>
              <a:t>), </a:t>
            </a:r>
            <a:r>
              <a:rPr lang="en-GB" sz="1800" dirty="0" err="1"/>
              <a:t>ghrelinoma</a:t>
            </a:r>
            <a:endParaRPr lang="en-GB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91DE2-4476-5B4B-8D98-42C8B6B24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</a:t>
            </a:r>
            <a:r>
              <a:rPr lang="x-none"/>
              <a:t>Pancreatic NET</a:t>
            </a:r>
            <a:endParaRPr lang="x-non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3A5B25-941B-E541-845A-E8EB93996EA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660392" cy="380789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  <a:latin typeface="+mn-lt"/>
                <a:ea typeface="Aileron" charset="0"/>
                <a:cs typeface="Aileron" charset="0"/>
              </a:rPr>
              <a:t>NET, neuroendocrine tumour</a:t>
            </a:r>
          </a:p>
          <a:p>
            <a:pPr>
              <a:spcBef>
                <a:spcPts val="0"/>
              </a:spcBef>
            </a:pPr>
            <a:r>
              <a:rPr lang="en-GB" dirty="0" err="1">
                <a:solidFill>
                  <a:schemeClr val="tx2"/>
                </a:solidFill>
                <a:latin typeface="+mn-lt"/>
                <a:ea typeface="Aileron" charset="0"/>
                <a:cs typeface="Aileron" charset="0"/>
              </a:rPr>
              <a:t>Falconi</a:t>
            </a:r>
            <a:r>
              <a:rPr lang="en-GB" dirty="0">
                <a:solidFill>
                  <a:schemeClr val="tx2"/>
                </a:solidFill>
                <a:latin typeface="+mn-lt"/>
                <a:ea typeface="Aileron" charset="0"/>
                <a:cs typeface="Aileron" charset="0"/>
              </a:rPr>
              <a:t> M, et al. Neuroendocrinology. 2016;103:153-71; Hopper A, et al. Frontline Gastroenterol. 2019;10:269-74; Bartolini I, et al. Gastroenterol Res </a:t>
            </a:r>
            <a:r>
              <a:rPr lang="en-GB" dirty="0" err="1">
                <a:solidFill>
                  <a:schemeClr val="tx2"/>
                </a:solidFill>
                <a:latin typeface="+mn-lt"/>
                <a:ea typeface="Aileron" charset="0"/>
                <a:cs typeface="Aileron" charset="0"/>
              </a:rPr>
              <a:t>Pract</a:t>
            </a:r>
            <a:r>
              <a:rPr lang="en-GB" dirty="0">
                <a:solidFill>
                  <a:schemeClr val="tx2"/>
                </a:solidFill>
                <a:latin typeface="+mn-lt"/>
                <a:ea typeface="Aileron" charset="0"/>
                <a:cs typeface="Aileron" charset="0"/>
              </a:rPr>
              <a:t> 2018: doi.org/10.1155/2018/9647247; </a:t>
            </a:r>
            <a:r>
              <a:rPr lang="en-GB" dirty="0" err="1">
                <a:solidFill>
                  <a:schemeClr val="tx2"/>
                </a:solidFill>
                <a:latin typeface="+mn-lt"/>
                <a:ea typeface="Aileron" charset="0"/>
                <a:cs typeface="Aileron" charset="0"/>
              </a:rPr>
              <a:t>Rehfeld</a:t>
            </a:r>
            <a:r>
              <a:rPr lang="en-GB" dirty="0">
                <a:solidFill>
                  <a:schemeClr val="tx2"/>
                </a:solidFill>
                <a:latin typeface="+mn-lt"/>
                <a:ea typeface="Aileron" charset="0"/>
                <a:cs typeface="Aileron" charset="0"/>
              </a:rPr>
              <a:t> J, et al. </a:t>
            </a:r>
            <a:r>
              <a:rPr lang="en-GB" dirty="0" err="1">
                <a:solidFill>
                  <a:schemeClr val="tx2"/>
                </a:solidFill>
                <a:latin typeface="+mn-lt"/>
                <a:ea typeface="Aileron" charset="0"/>
                <a:cs typeface="Aileron" charset="0"/>
              </a:rPr>
              <a:t>Scand</a:t>
            </a:r>
            <a:r>
              <a:rPr lang="en-GB" dirty="0">
                <a:solidFill>
                  <a:schemeClr val="tx2"/>
                </a:solidFill>
                <a:latin typeface="+mn-lt"/>
                <a:ea typeface="Aileron" charset="0"/>
                <a:cs typeface="Aileron" charset="0"/>
              </a:rPr>
              <a:t> J Gastroenterol 2016; 51: 1172-1178; </a:t>
            </a:r>
            <a:r>
              <a:rPr lang="en-GB" dirty="0" err="1">
                <a:solidFill>
                  <a:schemeClr val="tx2"/>
                </a:solidFill>
                <a:latin typeface="+mn-lt"/>
                <a:ea typeface="Aileron" charset="0"/>
                <a:cs typeface="Aileron" charset="0"/>
              </a:rPr>
              <a:t>Tsolakis</a:t>
            </a:r>
            <a:r>
              <a:rPr lang="en-GB" dirty="0">
                <a:solidFill>
                  <a:schemeClr val="tx2"/>
                </a:solidFill>
                <a:latin typeface="+mn-lt"/>
                <a:ea typeface="Aileron" charset="0"/>
                <a:cs typeface="Aileron" charset="0"/>
              </a:rPr>
              <a:t> A, et al.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J Clin Endocrinol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Metab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2004, 89: 3739–3744; 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 Zandee W, et al. https://www.ncbi.nlm.nih.gov/books/NBK279041/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677AD3-C499-2048-9F7E-44F65859B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61252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3771A-D905-504D-9080-607281C75FA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x-none" b="1" dirty="0"/>
              <a:t>Clinical syndrome in combination with inappropriat</a:t>
            </a:r>
            <a:r>
              <a:rPr lang="en-GB" b="1" dirty="0"/>
              <a:t>e</a:t>
            </a:r>
            <a:r>
              <a:rPr lang="x-none" b="1" dirty="0"/>
              <a:t>ly increased hormone</a:t>
            </a:r>
            <a:endParaRPr lang="en-GB" b="1" dirty="0"/>
          </a:p>
          <a:p>
            <a:endParaRPr lang="x-none" dirty="0"/>
          </a:p>
          <a:p>
            <a:pPr marL="0" indent="0">
              <a:buNone/>
            </a:pPr>
            <a:r>
              <a:rPr lang="x-none" b="1" dirty="0"/>
              <a:t>Not diagnostic:</a:t>
            </a:r>
          </a:p>
          <a:p>
            <a:r>
              <a:rPr lang="x-none" dirty="0"/>
              <a:t>Immunohistochemical staining of hormone</a:t>
            </a:r>
            <a:r>
              <a:rPr lang="en-GB" dirty="0">
                <a:solidFill>
                  <a:schemeClr val="tx2"/>
                </a:solidFill>
              </a:rPr>
              <a:t>s</a:t>
            </a:r>
            <a:r>
              <a:rPr lang="x-none" dirty="0"/>
              <a:t> on tumo</a:t>
            </a:r>
            <a:r>
              <a:rPr lang="en-US" dirty="0"/>
              <a:t>u</a:t>
            </a:r>
            <a:r>
              <a:rPr lang="x-none" dirty="0"/>
              <a:t>r specimen</a:t>
            </a:r>
          </a:p>
          <a:p>
            <a:r>
              <a:rPr lang="en-GB" dirty="0"/>
              <a:t>S</a:t>
            </a:r>
            <a:r>
              <a:rPr lang="x-none" dirty="0"/>
              <a:t>creening for elevated hormones without clinical syndrome</a:t>
            </a:r>
            <a:endParaRPr lang="en-GB" dirty="0"/>
          </a:p>
          <a:p>
            <a:endParaRPr lang="en-GB" dirty="0">
              <a:highlight>
                <a:srgbClr val="FFFF00"/>
              </a:highlight>
            </a:endParaRPr>
          </a:p>
          <a:p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F2ECCF-FA79-DD4C-A527-8422F02F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>
                <a:solidFill>
                  <a:schemeClr val="tx2"/>
                </a:solidFill>
              </a:rPr>
              <a:t>Diagnosis of functioning </a:t>
            </a:r>
            <a:r>
              <a:rPr lang="x-none" cap="none" dirty="0">
                <a:solidFill>
                  <a:schemeClr val="tx2"/>
                </a:solidFill>
              </a:rPr>
              <a:t>pan</a:t>
            </a:r>
            <a:r>
              <a:rPr lang="x-none" dirty="0">
                <a:solidFill>
                  <a:schemeClr val="tx2"/>
                </a:solidFill>
              </a:rPr>
              <a:t>NET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28DFA5-C1AF-1F40-B749-AF2F2812379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</p:spPr>
        <p:txBody>
          <a:bodyPr/>
          <a:lstStyle/>
          <a:p>
            <a:r>
              <a:rPr lang="en-GB" dirty="0" err="1"/>
              <a:t>panNET</a:t>
            </a:r>
            <a:r>
              <a:rPr lang="en-GB" dirty="0"/>
              <a:t>, pancreatic neuroendocrine tumour</a:t>
            </a:r>
          </a:p>
          <a:p>
            <a:pPr>
              <a:spcBef>
                <a:spcPts val="0"/>
              </a:spcBef>
            </a:pPr>
            <a:r>
              <a:rPr lang="en-GB" dirty="0" err="1"/>
              <a:t>Falconi</a:t>
            </a:r>
            <a:r>
              <a:rPr lang="en-GB" dirty="0"/>
              <a:t> M, et al. Neuroendocrinology 2012; 95; 120-134; </a:t>
            </a:r>
            <a:r>
              <a:rPr lang="en-GB" dirty="0" err="1"/>
              <a:t>Falconi</a:t>
            </a:r>
            <a:r>
              <a:rPr lang="en-GB" dirty="0"/>
              <a:t> M, et al. Neuroendocrinology. 2016;103:153-71; </a:t>
            </a:r>
            <a:r>
              <a:rPr lang="x-none" dirty="0"/>
              <a:t>Hofland</a:t>
            </a:r>
            <a:r>
              <a:rPr lang="en-GB" dirty="0"/>
              <a:t> J</a:t>
            </a:r>
            <a:r>
              <a:rPr lang="x-none" dirty="0"/>
              <a:t>, </a:t>
            </a:r>
            <a:r>
              <a:rPr lang="en-GB" dirty="0"/>
              <a:t>et al. Nat Rev Endocrinol. 2018;14:656-69</a:t>
            </a:r>
            <a:endParaRPr lang="x-none" dirty="0"/>
          </a:p>
          <a:p>
            <a:pPr>
              <a:spcBef>
                <a:spcPts val="0"/>
              </a:spcBef>
            </a:pPr>
            <a:endParaRPr lang="x-non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B7CA29A-B242-FC47-9978-3D1471749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35135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3F31C-ED2B-9743-8F8D-1F46BC4AF74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9276" y="1915844"/>
            <a:ext cx="3475524" cy="4033436"/>
          </a:xfrm>
          <a:ln w="28575">
            <a:solidFill>
              <a:schemeClr val="accent1"/>
            </a:solidFill>
            <a:miter lim="800000"/>
          </a:ln>
        </p:spPr>
        <p:txBody>
          <a:bodyPr lIns="216000" tIns="180000" rIns="108000"/>
          <a:lstStyle/>
          <a:p>
            <a:pPr marL="0" indent="0">
              <a:spcBef>
                <a:spcPts val="300"/>
              </a:spcBef>
              <a:buNone/>
            </a:pPr>
            <a:r>
              <a:rPr lang="en-GB" sz="1800" dirty="0"/>
              <a:t>Either spontaneous or during </a:t>
            </a:r>
            <a:br>
              <a:rPr lang="en-GB" sz="1800" dirty="0"/>
            </a:br>
            <a:r>
              <a:rPr lang="en-GB" sz="1800" dirty="0"/>
              <a:t>72-hour fast:</a:t>
            </a:r>
          </a:p>
          <a:p>
            <a:pPr>
              <a:spcBef>
                <a:spcPts val="300"/>
              </a:spcBef>
            </a:pPr>
            <a:r>
              <a:rPr lang="en-GB" sz="1800" dirty="0"/>
              <a:t>Blood glucose levels </a:t>
            </a:r>
            <a:br>
              <a:rPr lang="en-GB" sz="1800" dirty="0"/>
            </a:br>
            <a:r>
              <a:rPr lang="en-GB" sz="1800" dirty="0"/>
              <a:t>≤2.1 mmol/l </a:t>
            </a:r>
          </a:p>
          <a:p>
            <a:pPr>
              <a:spcBef>
                <a:spcPts val="300"/>
              </a:spcBef>
            </a:pPr>
            <a:r>
              <a:rPr lang="en-GB" sz="1800" dirty="0"/>
              <a:t>insulin levels &gt;18 </a:t>
            </a:r>
            <a:r>
              <a:rPr lang="en-GB" sz="1800" dirty="0" err="1"/>
              <a:t>pmol</a:t>
            </a:r>
            <a:r>
              <a:rPr lang="en-GB" sz="1800" dirty="0"/>
              <a:t>/l</a:t>
            </a:r>
          </a:p>
          <a:p>
            <a:pPr>
              <a:spcBef>
                <a:spcPts val="300"/>
              </a:spcBef>
            </a:pPr>
            <a:r>
              <a:rPr lang="en-GB" sz="1800" dirty="0"/>
              <a:t>C-peptide levels ≥0.2 nmol/l</a:t>
            </a:r>
          </a:p>
          <a:p>
            <a:pPr>
              <a:spcBef>
                <a:spcPts val="300"/>
              </a:spcBef>
            </a:pPr>
            <a:r>
              <a:rPr lang="en-GB" sz="1800" dirty="0"/>
              <a:t>proinsulin levels ≥5 </a:t>
            </a:r>
            <a:r>
              <a:rPr lang="en-GB" sz="1800" dirty="0" err="1"/>
              <a:t>pmol</a:t>
            </a:r>
            <a:r>
              <a:rPr lang="en-GB" sz="1800" dirty="0"/>
              <a:t>/l; </a:t>
            </a:r>
          </a:p>
          <a:p>
            <a:pPr>
              <a:spcBef>
                <a:spcPts val="300"/>
              </a:spcBef>
            </a:pPr>
            <a:r>
              <a:rPr lang="el-GR" sz="1800" dirty="0"/>
              <a:t>β-</a:t>
            </a:r>
            <a:r>
              <a:rPr lang="en-GB" sz="1800" dirty="0"/>
              <a:t>hydroxybutyrate levels </a:t>
            </a:r>
            <a:br>
              <a:rPr lang="en-GB" sz="1800" dirty="0"/>
            </a:br>
            <a:r>
              <a:rPr lang="en-GB" sz="1800" dirty="0"/>
              <a:t>≤2.7 mmol/l</a:t>
            </a:r>
          </a:p>
          <a:p>
            <a:pPr>
              <a:spcBef>
                <a:spcPts val="300"/>
              </a:spcBef>
            </a:pPr>
            <a:r>
              <a:rPr lang="en-GB" sz="1800" dirty="0"/>
              <a:t>Negative screening of OHA (eg.no sulfonylurea metabolites) in the plasma and/or urine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ACAD6-6E6F-194B-BA8B-BFC1095ED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Diagnosis</a:t>
            </a:r>
            <a:r>
              <a:rPr lang="en-GB" dirty="0"/>
              <a:t> – FUNCTIONING </a:t>
            </a:r>
            <a:r>
              <a:rPr lang="en-GB" cap="none" dirty="0" err="1"/>
              <a:t>pan</a:t>
            </a:r>
            <a:r>
              <a:rPr lang="en-GB" dirty="0" err="1"/>
              <a:t>net</a:t>
            </a:r>
            <a:endParaRPr lang="x-none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2E38B9E-8B25-364B-9809-46A1820FA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10BB48-631E-B846-9A31-D641E495187A}" type="slidenum">
              <a:rPr lang="x-none" smtClean="0"/>
              <a:pPr/>
              <a:t>6</a:t>
            </a:fld>
            <a:endParaRPr lang="x-none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DC8C236-1F34-1748-BC61-624565BF05D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08484" y="6381328"/>
            <a:ext cx="10988116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 err="1"/>
              <a:t>panNET</a:t>
            </a:r>
            <a:r>
              <a:rPr lang="en-GB" dirty="0"/>
              <a:t>, pancreatic neuroendocrine tumour; OHA, oral hypoglycaemic agents; ULN, upper limit of normal; VIP, vasoactive intestinal peptide</a:t>
            </a:r>
          </a:p>
          <a:p>
            <a:pPr>
              <a:spcBef>
                <a:spcPts val="0"/>
              </a:spcBef>
            </a:pPr>
            <a:r>
              <a:rPr lang="en-GB" dirty="0" err="1"/>
              <a:t>Falconi</a:t>
            </a:r>
            <a:r>
              <a:rPr lang="en-GB" dirty="0"/>
              <a:t> M, et al. Neuroendocrinology. 2016;103:153-71; </a:t>
            </a:r>
            <a:r>
              <a:rPr lang="x-none" dirty="0"/>
              <a:t>Hofland</a:t>
            </a:r>
            <a:r>
              <a:rPr lang="en-GB" dirty="0"/>
              <a:t> J</a:t>
            </a:r>
            <a:r>
              <a:rPr lang="x-none" dirty="0"/>
              <a:t>, </a:t>
            </a:r>
            <a:r>
              <a:rPr lang="en-GB" dirty="0"/>
              <a:t>et al. Nat Rev Endocrinol. 2018;14:656-69; 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Zandee W, et al. https://www.ncbi.nlm.nih.gov/books/NBK279041/; </a:t>
            </a:r>
            <a:r>
              <a:rPr lang="en-GB" dirty="0"/>
              <a:t>de Herder W, et al. https://www.ncbi.nlm.nih.gov/books/NBK278981/Accessed 27-Nov-20; Bloom, SR. Am J Dig Dis 1978;23:373-6; Cryer P, et al. JCEM 2009; 94: 709-728</a:t>
            </a:r>
          </a:p>
          <a:p>
            <a:pPr>
              <a:spcBef>
                <a:spcPts val="0"/>
              </a:spcBef>
            </a:pPr>
            <a:endParaRPr lang="x-non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C7A756-3448-477E-B917-B339C8F1952F}"/>
              </a:ext>
            </a:extLst>
          </p:cNvPr>
          <p:cNvSpPr txBox="1"/>
          <p:nvPr/>
        </p:nvSpPr>
        <p:spPr>
          <a:xfrm>
            <a:off x="639276" y="1450502"/>
            <a:ext cx="34740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ileron" charset="0"/>
                <a:ea typeface="Aileron" charset="0"/>
                <a:cs typeface="Aileron" charset="0"/>
              </a:rPr>
              <a:t>INSULINOMA</a:t>
            </a:r>
            <a:endParaRPr lang="en-GB" sz="2400" b="1" baseline="30000" dirty="0">
              <a:solidFill>
                <a:schemeClr val="bg1"/>
              </a:solidFill>
              <a:latin typeface="Aileron" charset="0"/>
              <a:ea typeface="Aileron" charset="0"/>
              <a:cs typeface="Aileron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0E0FBBB-D08A-8D4A-A40C-AA19C7F4317C}"/>
              </a:ext>
            </a:extLst>
          </p:cNvPr>
          <p:cNvSpPr txBox="1">
            <a:spLocks/>
          </p:cNvSpPr>
          <p:nvPr/>
        </p:nvSpPr>
        <p:spPr>
          <a:xfrm>
            <a:off x="4387686" y="1915844"/>
            <a:ext cx="3475524" cy="4033436"/>
          </a:xfrm>
          <a:prstGeom prst="rect">
            <a:avLst/>
          </a:prstGeom>
          <a:ln w="28575">
            <a:solidFill>
              <a:schemeClr val="tx2"/>
            </a:solidFill>
            <a:miter lim="800000"/>
          </a:ln>
        </p:spPr>
        <p:txBody>
          <a:bodyPr vert="horz" lIns="216000" tIns="180000" rIns="10800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1800" dirty="0"/>
              <a:t>VIP</a:t>
            </a:r>
            <a:r>
              <a:rPr lang="en-GB" sz="1800" dirty="0"/>
              <a:t> levels </a:t>
            </a:r>
            <a:r>
              <a:rPr lang="aa-ET" sz="1800" dirty="0"/>
              <a:t>1-3</a:t>
            </a:r>
            <a:r>
              <a:rPr lang="en-US" sz="1800" dirty="0"/>
              <a:t> </a:t>
            </a:r>
            <a:r>
              <a:rPr lang="aa-ET" sz="1800" dirty="0"/>
              <a:t>×</a:t>
            </a:r>
            <a:r>
              <a:rPr lang="en-US" sz="1800" dirty="0"/>
              <a:t> upper limit of normal (ULN) </a:t>
            </a:r>
            <a:r>
              <a:rPr lang="en-GB" sz="1800" dirty="0"/>
              <a:t>considered</a:t>
            </a:r>
            <a:r>
              <a:rPr lang="aa-ET" sz="1800" dirty="0"/>
              <a:t> </a:t>
            </a:r>
            <a:r>
              <a:rPr lang="en-GB" sz="1800" dirty="0"/>
              <a:t>in</a:t>
            </a:r>
            <a:r>
              <a:rPr lang="aa-ET" sz="1800" dirty="0"/>
              <a:t>conclusive: re-test</a:t>
            </a:r>
            <a:endParaRPr lang="x-none" sz="1800" dirty="0"/>
          </a:p>
          <a:p>
            <a:r>
              <a:rPr lang="x-none" sz="1800" b="1" i="1" dirty="0"/>
              <a:t>Diagnostic for VIPoma: 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x-none" sz="1800" dirty="0"/>
              <a:t>plasma VIP levels 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x-none" sz="1800" dirty="0"/>
              <a:t>&gt;3</a:t>
            </a:r>
            <a:r>
              <a:rPr lang="en-US" sz="1800" dirty="0"/>
              <a:t> </a:t>
            </a:r>
            <a:r>
              <a:rPr lang="x-none" sz="1800" dirty="0"/>
              <a:t>× </a:t>
            </a:r>
            <a:r>
              <a:rPr lang="en-GB" sz="1800" dirty="0"/>
              <a:t>ULN are considered indicative of a VIP-producing tumour</a:t>
            </a:r>
            <a:endParaRPr lang="x-none" sz="1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153A64-8BB7-9448-826D-B73C50D291A0}"/>
              </a:ext>
            </a:extLst>
          </p:cNvPr>
          <p:cNvSpPr txBox="1"/>
          <p:nvPr/>
        </p:nvSpPr>
        <p:spPr>
          <a:xfrm>
            <a:off x="4387686" y="1450502"/>
            <a:ext cx="3474000" cy="461665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ileron" charset="0"/>
                <a:ea typeface="Aileron" charset="0"/>
                <a:cs typeface="Aileron" charset="0"/>
              </a:rPr>
              <a:t>VIPoma</a:t>
            </a:r>
            <a:endParaRPr lang="en-GB" sz="2400" b="1" baseline="30000" dirty="0">
              <a:solidFill>
                <a:schemeClr val="bg1"/>
              </a:solidFill>
              <a:latin typeface="Aileron" charset="0"/>
              <a:ea typeface="Aileron" charset="0"/>
              <a:cs typeface="Aileron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F3BF68-EB51-FA43-A010-49C65F4CB6DB}"/>
              </a:ext>
            </a:extLst>
          </p:cNvPr>
          <p:cNvSpPr txBox="1">
            <a:spLocks/>
          </p:cNvSpPr>
          <p:nvPr/>
        </p:nvSpPr>
        <p:spPr>
          <a:xfrm>
            <a:off x="8113502" y="1915844"/>
            <a:ext cx="3475524" cy="4033436"/>
          </a:xfrm>
          <a:prstGeom prst="rect">
            <a:avLst/>
          </a:prstGeom>
          <a:ln w="28575">
            <a:solidFill>
              <a:schemeClr val="accent6"/>
            </a:solidFill>
            <a:miter lim="800000"/>
          </a:ln>
        </p:spPr>
        <p:txBody>
          <a:bodyPr vert="horz" lIns="216000" tIns="180000" rIns="10800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Fasting plasma glucagon </a:t>
            </a:r>
            <a:br>
              <a:rPr lang="en-GB" sz="1800" dirty="0"/>
            </a:br>
            <a:r>
              <a:rPr lang="en-GB" sz="1800" dirty="0"/>
              <a:t>&gt;500 </a:t>
            </a:r>
            <a:r>
              <a:rPr lang="en-GB" sz="1800" dirty="0" err="1"/>
              <a:t>pg</a:t>
            </a:r>
            <a:r>
              <a:rPr lang="en-GB" sz="1800" dirty="0"/>
              <a:t>/ml (reference range, 70-160 </a:t>
            </a:r>
            <a:r>
              <a:rPr lang="en-GB" sz="1800" dirty="0" err="1"/>
              <a:t>pg</a:t>
            </a:r>
            <a:r>
              <a:rPr lang="en-GB" sz="1800" dirty="0"/>
              <a:t>/ml) is diagnostic for glucagonoma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1C7402-0F64-1242-920A-FA007DDFD3C6}"/>
              </a:ext>
            </a:extLst>
          </p:cNvPr>
          <p:cNvSpPr txBox="1"/>
          <p:nvPr/>
        </p:nvSpPr>
        <p:spPr>
          <a:xfrm>
            <a:off x="8113502" y="1450502"/>
            <a:ext cx="3474000" cy="461665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ileron" charset="0"/>
                <a:ea typeface="Aileron" charset="0"/>
                <a:cs typeface="Aileron" charset="0"/>
              </a:rPr>
              <a:t>GLUCAGONOMA</a:t>
            </a:r>
            <a:endParaRPr lang="en-GB" sz="2400" b="1" baseline="30000" dirty="0">
              <a:solidFill>
                <a:schemeClr val="bg1"/>
              </a:solidFill>
              <a:latin typeface="Aileron" charset="0"/>
              <a:ea typeface="Aileron" charset="0"/>
              <a:cs typeface="Ailero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03156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CD716-CC97-214E-8823-1DA59C0A7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Diagnosis of gastrinoma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3B324AC-5ACF-9543-BD0C-4E8AC8E59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2B1069-A97B-4940-B08D-A05B4E5F689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09320"/>
            <a:ext cx="10180339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  <a:latin typeface="+mn-lt"/>
              </a:rPr>
              <a:t>BAO, basal acid output; CT, </a:t>
            </a:r>
            <a:r>
              <a:rPr lang="en-GB" dirty="0">
                <a:latin typeface="+mn-lt"/>
              </a:rPr>
              <a:t>computerized tomography; 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FSG, fasting serum gastrin; H2RA, H2 receptor antagonist; MEN1, multiple endocrine neoplasia type 1; MRI, magnetic resonance imaging; PPI, proton pump inhibitor; PTH, </a:t>
            </a:r>
            <a:r>
              <a:rPr lang="en-GB" dirty="0">
                <a:latin typeface="+mn-lt"/>
              </a:rPr>
              <a:t>parathyroid hormone; R/O, rule out; SRS, stereotactic radiosurgery; </a:t>
            </a:r>
            <a:r>
              <a:rPr lang="x-none" dirty="0">
                <a:solidFill>
                  <a:schemeClr val="tx2"/>
                </a:solidFill>
                <a:latin typeface="+mn-lt"/>
              </a:rPr>
              <a:t>ZES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,</a:t>
            </a:r>
            <a:r>
              <a:rPr lang="x-none" dirty="0">
                <a:solidFill>
                  <a:schemeClr val="tx2"/>
                </a:solidFill>
                <a:latin typeface="+mn-lt"/>
              </a:rPr>
              <a:t> Zollinger-Ellison Syndrome</a:t>
            </a:r>
            <a:endParaRPr lang="en-GB" dirty="0">
              <a:solidFill>
                <a:schemeClr val="tx2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GB" dirty="0" err="1">
                <a:solidFill>
                  <a:schemeClr val="tx2"/>
                </a:solidFill>
                <a:latin typeface="+mn-lt"/>
                <a:ea typeface="Aileron" charset="0"/>
                <a:cs typeface="Aileron" charset="0"/>
              </a:rPr>
              <a:t>Falconi</a:t>
            </a:r>
            <a:r>
              <a:rPr lang="en-GB" dirty="0">
                <a:solidFill>
                  <a:schemeClr val="tx2"/>
                </a:solidFill>
                <a:latin typeface="+mn-lt"/>
                <a:ea typeface="Aileron" charset="0"/>
                <a:cs typeface="Aileron" charset="0"/>
              </a:rPr>
              <a:t> M, et al. Neuroendocrinology. 2016;103:153-71</a:t>
            </a:r>
            <a:endParaRPr lang="x-none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60A222-FB19-EB4C-A5CD-0A7E476A3DF9}"/>
              </a:ext>
            </a:extLst>
          </p:cNvPr>
          <p:cNvSpPr txBox="1"/>
          <p:nvPr/>
        </p:nvSpPr>
        <p:spPr>
          <a:xfrm>
            <a:off x="4042817" y="3618735"/>
            <a:ext cx="600677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FSG &gt;10×</a:t>
            </a:r>
            <a:b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increased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908C9D-727A-7944-8CAE-D89572768BC9}"/>
              </a:ext>
            </a:extLst>
          </p:cNvPr>
          <p:cNvSpPr txBox="1"/>
          <p:nvPr/>
        </p:nvSpPr>
        <p:spPr>
          <a:xfrm>
            <a:off x="2426122" y="2068860"/>
            <a:ext cx="801823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Not elevated</a:t>
            </a:r>
            <a:b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&lt;1% ZES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A98B3F-7840-F841-9ED8-A6FCE2111204}"/>
              </a:ext>
            </a:extLst>
          </p:cNvPr>
          <p:cNvSpPr txBox="1"/>
          <p:nvPr/>
        </p:nvSpPr>
        <p:spPr>
          <a:xfrm>
            <a:off x="2007806" y="2583210"/>
            <a:ext cx="1625766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ZES unlikely, but if strong</a:t>
            </a:r>
            <a:b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clinical suspicion, perform</a:t>
            </a:r>
            <a:b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200" dirty="0" err="1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gastrinoma</a:t>
            </a: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 resection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0C57C4-CBF0-FF42-AD63-7BD9FD25CB84}"/>
              </a:ext>
            </a:extLst>
          </p:cNvPr>
          <p:cNvSpPr txBox="1"/>
          <p:nvPr/>
        </p:nvSpPr>
        <p:spPr>
          <a:xfrm>
            <a:off x="2011243" y="3224560"/>
            <a:ext cx="1618905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Repeat FSG measurement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74E9E6-93EF-8D4B-B500-D6F4429D32B8}"/>
              </a:ext>
            </a:extLst>
          </p:cNvPr>
          <p:cNvSpPr txBox="1"/>
          <p:nvPr/>
        </p:nvSpPr>
        <p:spPr>
          <a:xfrm>
            <a:off x="1913327" y="3545235"/>
            <a:ext cx="1814729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Not elevated, but still</a:t>
            </a:r>
            <a:b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suspicion of basal acid</a:t>
            </a:r>
            <a:b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output, perform secretin test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B36C32E-713C-C948-807F-4D2EE2BF84C7}"/>
              </a:ext>
            </a:extLst>
          </p:cNvPr>
          <p:cNvCxnSpPr>
            <a:cxnSpLocks/>
          </p:cNvCxnSpPr>
          <p:nvPr/>
        </p:nvCxnSpPr>
        <p:spPr>
          <a:xfrm>
            <a:off x="2819847" y="2425431"/>
            <a:ext cx="0" cy="152400"/>
          </a:xfrm>
          <a:prstGeom prst="line">
            <a:avLst/>
          </a:prstGeom>
          <a:ln w="190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77211BE-FE94-4042-972F-9A0351A6842F}"/>
              </a:ext>
            </a:extLst>
          </p:cNvPr>
          <p:cNvCxnSpPr>
            <a:cxnSpLocks/>
          </p:cNvCxnSpPr>
          <p:nvPr/>
        </p:nvCxnSpPr>
        <p:spPr>
          <a:xfrm>
            <a:off x="5080447" y="3006456"/>
            <a:ext cx="0" cy="152400"/>
          </a:xfrm>
          <a:prstGeom prst="line">
            <a:avLst/>
          </a:prstGeom>
          <a:ln w="190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7D21247-494A-664F-8FC7-1835559738F8}"/>
              </a:ext>
            </a:extLst>
          </p:cNvPr>
          <p:cNvGrpSpPr/>
          <p:nvPr/>
        </p:nvGrpSpPr>
        <p:grpSpPr>
          <a:xfrm>
            <a:off x="2813498" y="1907906"/>
            <a:ext cx="4476302" cy="152400"/>
            <a:chOff x="2813498" y="2178050"/>
            <a:chExt cx="4476302" cy="1524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EF50744-BC4C-1449-9674-60D28CC8A58C}"/>
                </a:ext>
              </a:extLst>
            </p:cNvPr>
            <p:cNvCxnSpPr>
              <a:cxnSpLocks/>
            </p:cNvCxnSpPr>
            <p:nvPr/>
          </p:nvCxnSpPr>
          <p:spPr>
            <a:xfrm>
              <a:off x="2819847" y="2178050"/>
              <a:ext cx="0" cy="15240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5CC6860-970D-2E45-AA8F-4390759027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13498" y="2184400"/>
              <a:ext cx="4476302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5EA6679-0228-274B-A049-C32DEF6705C3}"/>
                </a:ext>
              </a:extLst>
            </p:cNvPr>
            <p:cNvCxnSpPr>
              <a:cxnSpLocks/>
            </p:cNvCxnSpPr>
            <p:nvPr/>
          </p:nvCxnSpPr>
          <p:spPr>
            <a:xfrm>
              <a:off x="7287072" y="2178050"/>
              <a:ext cx="0" cy="15240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640AF2A-59CA-BD48-95D1-9B1FD0C70A18}"/>
              </a:ext>
            </a:extLst>
          </p:cNvPr>
          <p:cNvCxnSpPr>
            <a:cxnSpLocks/>
          </p:cNvCxnSpPr>
          <p:nvPr/>
        </p:nvCxnSpPr>
        <p:spPr>
          <a:xfrm>
            <a:off x="6058347" y="1431656"/>
            <a:ext cx="0" cy="152400"/>
          </a:xfrm>
          <a:prstGeom prst="line">
            <a:avLst/>
          </a:prstGeom>
          <a:ln w="190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0C803FF-3A9C-B741-9B90-A0543F12DEB1}"/>
              </a:ext>
            </a:extLst>
          </p:cNvPr>
          <p:cNvCxnSpPr>
            <a:cxnSpLocks/>
          </p:cNvCxnSpPr>
          <p:nvPr/>
        </p:nvCxnSpPr>
        <p:spPr>
          <a:xfrm>
            <a:off x="6058347" y="1799956"/>
            <a:ext cx="0" cy="114300"/>
          </a:xfrm>
          <a:prstGeom prst="line">
            <a:avLst/>
          </a:prstGeom>
          <a:ln w="19050"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01BB9D9-2A40-A24C-930D-FEC31F788D8A}"/>
              </a:ext>
            </a:extLst>
          </p:cNvPr>
          <p:cNvCxnSpPr>
            <a:cxnSpLocks/>
          </p:cNvCxnSpPr>
          <p:nvPr/>
        </p:nvCxnSpPr>
        <p:spPr>
          <a:xfrm>
            <a:off x="7287072" y="2403206"/>
            <a:ext cx="0" cy="152400"/>
          </a:xfrm>
          <a:prstGeom prst="line">
            <a:avLst/>
          </a:prstGeom>
          <a:ln w="190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BECC996-A992-1846-BC2D-07F67C91BB07}"/>
              </a:ext>
            </a:extLst>
          </p:cNvPr>
          <p:cNvCxnSpPr>
            <a:cxnSpLocks/>
          </p:cNvCxnSpPr>
          <p:nvPr/>
        </p:nvCxnSpPr>
        <p:spPr>
          <a:xfrm>
            <a:off x="7287072" y="2752456"/>
            <a:ext cx="0" cy="152400"/>
          </a:xfrm>
          <a:prstGeom prst="line">
            <a:avLst/>
          </a:prstGeom>
          <a:ln w="190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4BF4FD8-0D96-F646-B32E-4E6C282B2C56}"/>
              </a:ext>
            </a:extLst>
          </p:cNvPr>
          <p:cNvSpPr txBox="1"/>
          <p:nvPr/>
        </p:nvSpPr>
        <p:spPr>
          <a:xfrm>
            <a:off x="5556581" y="1268760"/>
            <a:ext cx="1005212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Suspicion of ZES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A8EF84-CFD9-824C-B4EA-BDF1130FAB82}"/>
              </a:ext>
            </a:extLst>
          </p:cNvPr>
          <p:cNvSpPr txBox="1"/>
          <p:nvPr/>
        </p:nvSpPr>
        <p:spPr>
          <a:xfrm>
            <a:off x="5484545" y="1608485"/>
            <a:ext cx="1149290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Measure FSG level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80151F4-9911-9C4A-9914-F76E0870EFE4}"/>
              </a:ext>
            </a:extLst>
          </p:cNvPr>
          <p:cNvCxnSpPr>
            <a:cxnSpLocks/>
          </p:cNvCxnSpPr>
          <p:nvPr/>
        </p:nvCxnSpPr>
        <p:spPr>
          <a:xfrm flipH="1">
            <a:off x="5070924" y="3015981"/>
            <a:ext cx="1498841" cy="0"/>
          </a:xfrm>
          <a:prstGeom prst="line">
            <a:avLst/>
          </a:prstGeom>
          <a:ln w="19050"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75C5244-843F-DC4C-A44B-BE0A04FE34AC}"/>
              </a:ext>
            </a:extLst>
          </p:cNvPr>
          <p:cNvSpPr txBox="1"/>
          <p:nvPr/>
        </p:nvSpPr>
        <p:spPr>
          <a:xfrm>
            <a:off x="6988953" y="2068860"/>
            <a:ext cx="596446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Elevated</a:t>
            </a:r>
            <a:b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&gt;99% ZES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F82AEA-7BE9-0E42-8DC1-4D17B209BC79}"/>
              </a:ext>
            </a:extLst>
          </p:cNvPr>
          <p:cNvSpPr txBox="1"/>
          <p:nvPr/>
        </p:nvSpPr>
        <p:spPr>
          <a:xfrm>
            <a:off x="6905597" y="2602260"/>
            <a:ext cx="763159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ZES possible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9176EBE-96F7-8B41-8C11-7CB390965ABD}"/>
              </a:ext>
            </a:extLst>
          </p:cNvPr>
          <p:cNvSpPr txBox="1"/>
          <p:nvPr/>
        </p:nvSpPr>
        <p:spPr>
          <a:xfrm>
            <a:off x="6684579" y="2938810"/>
            <a:ext cx="1205203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Measure gastric PH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A85BEF-922B-134A-B72B-7C78F7B73713}"/>
              </a:ext>
            </a:extLst>
          </p:cNvPr>
          <p:cNvSpPr txBox="1"/>
          <p:nvPr/>
        </p:nvSpPr>
        <p:spPr>
          <a:xfrm>
            <a:off x="8580011" y="3180110"/>
            <a:ext cx="36708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PH &gt;2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683B82C-F547-D342-BCE8-B723D6D28D39}"/>
              </a:ext>
            </a:extLst>
          </p:cNvPr>
          <p:cNvCxnSpPr>
            <a:cxnSpLocks/>
          </p:cNvCxnSpPr>
          <p:nvPr/>
        </p:nvCxnSpPr>
        <p:spPr>
          <a:xfrm>
            <a:off x="8766622" y="3006456"/>
            <a:ext cx="0" cy="152400"/>
          </a:xfrm>
          <a:prstGeom prst="line">
            <a:avLst/>
          </a:prstGeom>
          <a:ln w="190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DFB978D-2CEC-9946-BA3C-4C7A9F8922C5}"/>
              </a:ext>
            </a:extLst>
          </p:cNvPr>
          <p:cNvCxnSpPr>
            <a:cxnSpLocks/>
          </p:cNvCxnSpPr>
          <p:nvPr/>
        </p:nvCxnSpPr>
        <p:spPr>
          <a:xfrm flipH="1">
            <a:off x="7981122" y="3015981"/>
            <a:ext cx="791403" cy="0"/>
          </a:xfrm>
          <a:prstGeom prst="line">
            <a:avLst/>
          </a:prstGeom>
          <a:ln w="19050"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8615A4E-768A-924B-8BF4-34DA30D98E71}"/>
              </a:ext>
            </a:extLst>
          </p:cNvPr>
          <p:cNvCxnSpPr>
            <a:cxnSpLocks/>
          </p:cNvCxnSpPr>
          <p:nvPr/>
        </p:nvCxnSpPr>
        <p:spPr>
          <a:xfrm>
            <a:off x="8766622" y="3343006"/>
            <a:ext cx="0" cy="152400"/>
          </a:xfrm>
          <a:prstGeom prst="line">
            <a:avLst/>
          </a:prstGeom>
          <a:ln w="190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E2B917E-7E64-0941-A36B-3FDEA85EA722}"/>
              </a:ext>
            </a:extLst>
          </p:cNvPr>
          <p:cNvSpPr txBox="1"/>
          <p:nvPr/>
        </p:nvSpPr>
        <p:spPr>
          <a:xfrm>
            <a:off x="7978248" y="3503960"/>
            <a:ext cx="1570623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On acid-suppressive drug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BF5130D-6738-BD40-8972-41A02158C023}"/>
              </a:ext>
            </a:extLst>
          </p:cNvPr>
          <p:cNvSpPr txBox="1"/>
          <p:nvPr/>
        </p:nvSpPr>
        <p:spPr>
          <a:xfrm>
            <a:off x="4893836" y="3180110"/>
            <a:ext cx="36708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PH ≤2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F4F7E83-EE10-8840-8EFF-F429B40B5D73}"/>
              </a:ext>
            </a:extLst>
          </p:cNvPr>
          <p:cNvGrpSpPr/>
          <p:nvPr/>
        </p:nvGrpSpPr>
        <p:grpSpPr>
          <a:xfrm>
            <a:off x="4340225" y="3460481"/>
            <a:ext cx="1460500" cy="152400"/>
            <a:chOff x="2813498" y="2178050"/>
            <a:chExt cx="4476302" cy="1524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F03E014-0373-3445-995A-B4A27C07E86C}"/>
                </a:ext>
              </a:extLst>
            </p:cNvPr>
            <p:cNvCxnSpPr>
              <a:cxnSpLocks/>
            </p:cNvCxnSpPr>
            <p:nvPr/>
          </p:nvCxnSpPr>
          <p:spPr>
            <a:xfrm>
              <a:off x="2819847" y="2178050"/>
              <a:ext cx="0" cy="15240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E419D3C-37AD-F54A-9173-9DD7194E93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13498" y="2184400"/>
              <a:ext cx="4476302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06666ED-53D4-4B4B-BEFA-00A8678B155D}"/>
                </a:ext>
              </a:extLst>
            </p:cNvPr>
            <p:cNvCxnSpPr>
              <a:cxnSpLocks/>
            </p:cNvCxnSpPr>
            <p:nvPr/>
          </p:nvCxnSpPr>
          <p:spPr>
            <a:xfrm>
              <a:off x="7287072" y="2178050"/>
              <a:ext cx="0" cy="15240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7D1238C-9C90-1D43-88C0-D005B1E28521}"/>
              </a:ext>
            </a:extLst>
          </p:cNvPr>
          <p:cNvSpPr txBox="1"/>
          <p:nvPr/>
        </p:nvSpPr>
        <p:spPr>
          <a:xfrm>
            <a:off x="5503317" y="3618735"/>
            <a:ext cx="600677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FSG &lt;10×</a:t>
            </a:r>
            <a:b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increased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FB1E1E5-4FE7-E849-9E22-F363563AAA8F}"/>
              </a:ext>
            </a:extLst>
          </p:cNvPr>
          <p:cNvCxnSpPr>
            <a:cxnSpLocks/>
          </p:cNvCxnSpPr>
          <p:nvPr/>
        </p:nvCxnSpPr>
        <p:spPr>
          <a:xfrm>
            <a:off x="4340225" y="3939906"/>
            <a:ext cx="0" cy="152400"/>
          </a:xfrm>
          <a:prstGeom prst="line">
            <a:avLst/>
          </a:prstGeom>
          <a:ln w="190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B8715E5-8B54-0C4C-87F7-9ACFED7ECA37}"/>
              </a:ext>
            </a:extLst>
          </p:cNvPr>
          <p:cNvCxnSpPr>
            <a:cxnSpLocks/>
          </p:cNvCxnSpPr>
          <p:nvPr/>
        </p:nvCxnSpPr>
        <p:spPr>
          <a:xfrm>
            <a:off x="5800725" y="3939906"/>
            <a:ext cx="0" cy="152400"/>
          </a:xfrm>
          <a:prstGeom prst="line">
            <a:avLst/>
          </a:prstGeom>
          <a:ln w="190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ACE9FC8-18BC-1F42-B66D-38EC618B9663}"/>
              </a:ext>
            </a:extLst>
          </p:cNvPr>
          <p:cNvCxnSpPr>
            <a:cxnSpLocks/>
          </p:cNvCxnSpPr>
          <p:nvPr/>
        </p:nvCxnSpPr>
        <p:spPr>
          <a:xfrm>
            <a:off x="5077272" y="3346181"/>
            <a:ext cx="0" cy="114300"/>
          </a:xfrm>
          <a:prstGeom prst="line">
            <a:avLst/>
          </a:prstGeom>
          <a:ln w="19050"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491BA57-4431-EA41-9FE5-378FA88BF2CC}"/>
              </a:ext>
            </a:extLst>
          </p:cNvPr>
          <p:cNvSpPr txBox="1"/>
          <p:nvPr/>
        </p:nvSpPr>
        <p:spPr>
          <a:xfrm>
            <a:off x="3789224" y="4085460"/>
            <a:ext cx="1107867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R/O retained</a:t>
            </a:r>
            <a:b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antrum by history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04E489D-B869-9241-899C-657679AAC9A5}"/>
              </a:ext>
            </a:extLst>
          </p:cNvPr>
          <p:cNvSpPr txBox="1"/>
          <p:nvPr/>
        </p:nvSpPr>
        <p:spPr>
          <a:xfrm>
            <a:off x="5570199" y="4625210"/>
            <a:ext cx="48596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Positive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A642080-7D40-5145-87AC-0F3FAAD28291}"/>
              </a:ext>
            </a:extLst>
          </p:cNvPr>
          <p:cNvSpPr txBox="1"/>
          <p:nvPr/>
        </p:nvSpPr>
        <p:spPr>
          <a:xfrm>
            <a:off x="5000556" y="4082285"/>
            <a:ext cx="1705596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Prov. test (Secretin test if</a:t>
            </a:r>
            <a:b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possible), basal acid output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19973AC-A9A8-5C4D-B060-9621206751C5}"/>
              </a:ext>
            </a:extLst>
          </p:cNvPr>
          <p:cNvCxnSpPr>
            <a:cxnSpLocks/>
          </p:cNvCxnSpPr>
          <p:nvPr/>
        </p:nvCxnSpPr>
        <p:spPr>
          <a:xfrm>
            <a:off x="5800725" y="4447906"/>
            <a:ext cx="0" cy="152400"/>
          </a:xfrm>
          <a:prstGeom prst="line">
            <a:avLst/>
          </a:prstGeom>
          <a:ln w="190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B9227095-3169-E843-B8A7-235C057FDCEB}"/>
              </a:ext>
            </a:extLst>
          </p:cNvPr>
          <p:cNvSpPr txBox="1"/>
          <p:nvPr/>
        </p:nvSpPr>
        <p:spPr>
          <a:xfrm>
            <a:off x="4882588" y="4603481"/>
            <a:ext cx="381933" cy="21015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ZES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53F0B23-F7AD-364F-826F-D9C05424FA10}"/>
              </a:ext>
            </a:extLst>
          </p:cNvPr>
          <p:cNvCxnSpPr>
            <a:cxnSpLocks/>
          </p:cNvCxnSpPr>
          <p:nvPr/>
        </p:nvCxnSpPr>
        <p:spPr>
          <a:xfrm>
            <a:off x="5073554" y="4813031"/>
            <a:ext cx="0" cy="152400"/>
          </a:xfrm>
          <a:prstGeom prst="line">
            <a:avLst/>
          </a:prstGeom>
          <a:ln w="190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4AF1FDC-A400-2E44-A9D5-6A664F9C7DD3}"/>
              </a:ext>
            </a:extLst>
          </p:cNvPr>
          <p:cNvCxnSpPr>
            <a:cxnSpLocks/>
          </p:cNvCxnSpPr>
          <p:nvPr/>
        </p:nvCxnSpPr>
        <p:spPr>
          <a:xfrm rot="5400000">
            <a:off x="5441950" y="4632056"/>
            <a:ext cx="0" cy="152400"/>
          </a:xfrm>
          <a:prstGeom prst="line">
            <a:avLst/>
          </a:prstGeom>
          <a:ln w="190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A69A6B8-E6EB-4647-9A2B-A776DAAFD753}"/>
              </a:ext>
            </a:extLst>
          </p:cNvPr>
          <p:cNvCxnSpPr>
            <a:cxnSpLocks/>
          </p:cNvCxnSpPr>
          <p:nvPr/>
        </p:nvCxnSpPr>
        <p:spPr>
          <a:xfrm>
            <a:off x="4349750" y="4492356"/>
            <a:ext cx="400050" cy="215900"/>
          </a:xfrm>
          <a:prstGeom prst="line">
            <a:avLst/>
          </a:prstGeom>
          <a:ln w="190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F0CC6C6-FA33-624C-9458-FDB87E46982A}"/>
              </a:ext>
            </a:extLst>
          </p:cNvPr>
          <p:cNvCxnSpPr>
            <a:cxnSpLocks/>
          </p:cNvCxnSpPr>
          <p:nvPr/>
        </p:nvCxnSpPr>
        <p:spPr>
          <a:xfrm>
            <a:off x="5073554" y="5165456"/>
            <a:ext cx="0" cy="152400"/>
          </a:xfrm>
          <a:prstGeom prst="line">
            <a:avLst/>
          </a:prstGeom>
          <a:ln w="190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AFABBF52-73A0-5246-A352-51DCCDD5E60F}"/>
              </a:ext>
            </a:extLst>
          </p:cNvPr>
          <p:cNvSpPr txBox="1"/>
          <p:nvPr/>
        </p:nvSpPr>
        <p:spPr>
          <a:xfrm>
            <a:off x="3375468" y="5013055"/>
            <a:ext cx="3399713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Assess for MEN1 (plasma PTH, ionised Ca</a:t>
            </a:r>
            <a:r>
              <a:rPr lang="en-GB" sz="1200" baseline="300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2+</a:t>
            </a: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, prolactin)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2B623DC-A76C-F94D-A686-DF68F0CC5E79}"/>
              </a:ext>
            </a:extLst>
          </p:cNvPr>
          <p:cNvSpPr txBox="1"/>
          <p:nvPr/>
        </p:nvSpPr>
        <p:spPr>
          <a:xfrm>
            <a:off x="4213970" y="5343255"/>
            <a:ext cx="172271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Tumour localisation/staging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CT/MRI, SRS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AB3EC88-0483-6346-9C0A-AAB724E7F155}"/>
              </a:ext>
            </a:extLst>
          </p:cNvPr>
          <p:cNvGrpSpPr/>
          <p:nvPr/>
        </p:nvGrpSpPr>
        <p:grpSpPr>
          <a:xfrm>
            <a:off x="8131175" y="3797031"/>
            <a:ext cx="1257300" cy="152400"/>
            <a:chOff x="2813498" y="2178050"/>
            <a:chExt cx="4476302" cy="152400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43E6C8A-0B0F-1042-B3AE-8E8287DAB557}"/>
                </a:ext>
              </a:extLst>
            </p:cNvPr>
            <p:cNvCxnSpPr>
              <a:cxnSpLocks/>
            </p:cNvCxnSpPr>
            <p:nvPr/>
          </p:nvCxnSpPr>
          <p:spPr>
            <a:xfrm>
              <a:off x="2819847" y="2178050"/>
              <a:ext cx="0" cy="15240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C4C7E76-0714-4D4F-A8B0-C751A7272D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13498" y="2184400"/>
              <a:ext cx="4476302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EFA0E70-8AFA-744D-9052-2E6DA1B38FCC}"/>
                </a:ext>
              </a:extLst>
            </p:cNvPr>
            <p:cNvCxnSpPr>
              <a:cxnSpLocks/>
            </p:cNvCxnSpPr>
            <p:nvPr/>
          </p:nvCxnSpPr>
          <p:spPr>
            <a:xfrm>
              <a:off x="7287072" y="2178050"/>
              <a:ext cx="0" cy="15240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063AC9B-9EC9-D540-B541-7BD0B572F6BD}"/>
              </a:ext>
            </a:extLst>
          </p:cNvPr>
          <p:cNvCxnSpPr>
            <a:cxnSpLocks/>
          </p:cNvCxnSpPr>
          <p:nvPr/>
        </p:nvCxnSpPr>
        <p:spPr>
          <a:xfrm>
            <a:off x="8764690" y="3682731"/>
            <a:ext cx="0" cy="114300"/>
          </a:xfrm>
          <a:prstGeom prst="line">
            <a:avLst/>
          </a:prstGeom>
          <a:ln w="19050"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9D56C67A-58C7-404A-87EA-AFBBACA62075}"/>
              </a:ext>
            </a:extLst>
          </p:cNvPr>
          <p:cNvSpPr txBox="1"/>
          <p:nvPr/>
        </p:nvSpPr>
        <p:spPr>
          <a:xfrm>
            <a:off x="7942460" y="3974831"/>
            <a:ext cx="381933" cy="21015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Yes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3A606F7-2926-8049-9DC0-D7560F5E98B6}"/>
              </a:ext>
            </a:extLst>
          </p:cNvPr>
          <p:cNvSpPr txBox="1"/>
          <p:nvPr/>
        </p:nvSpPr>
        <p:spPr>
          <a:xfrm>
            <a:off x="9196585" y="3974831"/>
            <a:ext cx="381933" cy="21015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05C9A05-1F6E-E845-84A2-DA180AFD9406}"/>
              </a:ext>
            </a:extLst>
          </p:cNvPr>
          <p:cNvGrpSpPr/>
          <p:nvPr/>
        </p:nvGrpSpPr>
        <p:grpSpPr>
          <a:xfrm>
            <a:off x="7483177" y="4336529"/>
            <a:ext cx="1300164" cy="166199"/>
            <a:chOff x="9162752" y="5460748"/>
            <a:chExt cx="1300164" cy="166199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943A737-A487-464D-A171-3B9F0AA35532}"/>
                </a:ext>
              </a:extLst>
            </p:cNvPr>
            <p:cNvSpPr txBox="1"/>
            <p:nvPr/>
          </p:nvSpPr>
          <p:spPr>
            <a:xfrm>
              <a:off x="9162752" y="5460748"/>
              <a:ext cx="1300164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rgbClr val="50505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Try    dose/   interval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FF3F924-EECA-CB48-B824-1E6BCEB01EB9}"/>
                </a:ext>
              </a:extLst>
            </p:cNvPr>
            <p:cNvSpPr txBox="1"/>
            <p:nvPr/>
          </p:nvSpPr>
          <p:spPr>
            <a:xfrm rot="5400000">
              <a:off x="9378769" y="5460031"/>
              <a:ext cx="153888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rgbClr val="50505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➝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0D2DF8C-C410-B445-BE49-0F166F3D25D6}"/>
                </a:ext>
              </a:extLst>
            </p:cNvPr>
            <p:cNvSpPr txBox="1"/>
            <p:nvPr/>
          </p:nvSpPr>
          <p:spPr>
            <a:xfrm rot="16200000">
              <a:off x="9840264" y="5463207"/>
              <a:ext cx="153888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rgbClr val="50505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➝</a:t>
              </a:r>
            </a:p>
          </p:txBody>
        </p:sp>
      </p:grp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0B4A5EB-FB11-264C-B75C-EF4BC5141DE1}"/>
              </a:ext>
            </a:extLst>
          </p:cNvPr>
          <p:cNvCxnSpPr>
            <a:cxnSpLocks/>
          </p:cNvCxnSpPr>
          <p:nvPr/>
        </p:nvCxnSpPr>
        <p:spPr>
          <a:xfrm>
            <a:off x="8137972" y="4524106"/>
            <a:ext cx="0" cy="152400"/>
          </a:xfrm>
          <a:prstGeom prst="line">
            <a:avLst/>
          </a:prstGeom>
          <a:ln w="190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43A45520-EC70-634D-B123-477EA23DA7ED}"/>
              </a:ext>
            </a:extLst>
          </p:cNvPr>
          <p:cNvSpPr txBox="1"/>
          <p:nvPr/>
        </p:nvSpPr>
        <p:spPr>
          <a:xfrm>
            <a:off x="7379018" y="4680993"/>
            <a:ext cx="1512594" cy="9971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If not successful, refer</a:t>
            </a:r>
            <a:b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to speciality </a:t>
            </a:r>
            <a:r>
              <a:rPr lang="en-GB" sz="1200" dirty="0" err="1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center</a:t>
            </a:r>
            <a:endParaRPr lang="en-GB" sz="1200" dirty="0">
              <a:solidFill>
                <a:srgbClr val="505050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or</a:t>
            </a:r>
            <a:b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Taper and/or start H</a:t>
            </a:r>
            <a:r>
              <a:rPr lang="en-GB" sz="1200" baseline="-250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RA</a:t>
            </a:r>
            <a:b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(high dose), stop PPI,</a:t>
            </a:r>
            <a:b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repeat pH, FSG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B79CA4E-4D7B-094B-8859-90CB272C3E5E}"/>
              </a:ext>
            </a:extLst>
          </p:cNvPr>
          <p:cNvSpPr txBox="1"/>
          <p:nvPr/>
        </p:nvSpPr>
        <p:spPr>
          <a:xfrm>
            <a:off x="9125266" y="4341482"/>
            <a:ext cx="1160767" cy="6647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Not ZES</a:t>
            </a:r>
          </a:p>
          <a:p>
            <a:pPr>
              <a:lnSpc>
                <a:spcPct val="90000"/>
              </a:lnSpc>
            </a:pP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? Atrophic gastritis</a:t>
            </a:r>
          </a:p>
          <a:p>
            <a:pPr>
              <a:lnSpc>
                <a:spcPct val="90000"/>
              </a:lnSpc>
            </a:pP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? </a:t>
            </a:r>
            <a:r>
              <a:rPr lang="en-GB" sz="1200" i="1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H. pylori</a:t>
            </a: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/>
            </a:r>
            <a:b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endParaRPr lang="en-GB" sz="1200" dirty="0">
              <a:solidFill>
                <a:srgbClr val="505050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FF2B532-2965-8242-B549-AC52DA83B3C9}"/>
              </a:ext>
            </a:extLst>
          </p:cNvPr>
          <p:cNvCxnSpPr>
            <a:cxnSpLocks/>
          </p:cNvCxnSpPr>
          <p:nvPr/>
        </p:nvCxnSpPr>
        <p:spPr>
          <a:xfrm>
            <a:off x="8132865" y="4190731"/>
            <a:ext cx="0" cy="114300"/>
          </a:xfrm>
          <a:prstGeom prst="line">
            <a:avLst/>
          </a:prstGeom>
          <a:ln w="19050"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D7CE39A-6DC2-D847-8462-0174FD735E46}"/>
              </a:ext>
            </a:extLst>
          </p:cNvPr>
          <p:cNvCxnSpPr>
            <a:cxnSpLocks/>
          </p:cNvCxnSpPr>
          <p:nvPr/>
        </p:nvCxnSpPr>
        <p:spPr>
          <a:xfrm>
            <a:off x="9390165" y="4190731"/>
            <a:ext cx="0" cy="114300"/>
          </a:xfrm>
          <a:prstGeom prst="line">
            <a:avLst/>
          </a:prstGeom>
          <a:ln w="19050"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B345CE1-3CA2-0647-8705-1440021A8B2A}"/>
              </a:ext>
            </a:extLst>
          </p:cNvPr>
          <p:cNvCxnSpPr>
            <a:cxnSpLocks/>
          </p:cNvCxnSpPr>
          <p:nvPr/>
        </p:nvCxnSpPr>
        <p:spPr>
          <a:xfrm flipV="1">
            <a:off x="7207697" y="3139806"/>
            <a:ext cx="0" cy="1631950"/>
          </a:xfrm>
          <a:prstGeom prst="line">
            <a:avLst/>
          </a:prstGeom>
          <a:ln w="190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C68BF3A-6937-6747-82C6-6A743B22A3B1}"/>
              </a:ext>
            </a:extLst>
          </p:cNvPr>
          <p:cNvCxnSpPr>
            <a:cxnSpLocks/>
          </p:cNvCxnSpPr>
          <p:nvPr/>
        </p:nvCxnSpPr>
        <p:spPr>
          <a:xfrm flipH="1">
            <a:off x="7196240" y="4765406"/>
            <a:ext cx="223735" cy="0"/>
          </a:xfrm>
          <a:prstGeom prst="line">
            <a:avLst/>
          </a:prstGeom>
          <a:ln w="19050"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2DC40AD-6DAF-EF4C-96AB-AD88C1B0BCDD}"/>
              </a:ext>
            </a:extLst>
          </p:cNvPr>
          <p:cNvCxnSpPr>
            <a:cxnSpLocks/>
          </p:cNvCxnSpPr>
          <p:nvPr/>
        </p:nvCxnSpPr>
        <p:spPr>
          <a:xfrm flipV="1">
            <a:off x="7372797" y="3139806"/>
            <a:ext cx="0" cy="1289050"/>
          </a:xfrm>
          <a:prstGeom prst="line">
            <a:avLst/>
          </a:prstGeom>
          <a:ln w="190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F95090F-8880-B54F-9598-18332784DB0C}"/>
              </a:ext>
            </a:extLst>
          </p:cNvPr>
          <p:cNvCxnSpPr>
            <a:cxnSpLocks/>
            <a:stCxn id="79" idx="1"/>
          </p:cNvCxnSpPr>
          <p:nvPr/>
        </p:nvCxnSpPr>
        <p:spPr>
          <a:xfrm flipH="1" flipV="1">
            <a:off x="7361341" y="4419331"/>
            <a:ext cx="121836" cy="298"/>
          </a:xfrm>
          <a:prstGeom prst="line">
            <a:avLst/>
          </a:prstGeom>
          <a:ln w="19050"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16ADD48-5E84-0D40-B6F0-ABD8C90AA8BA}"/>
              </a:ext>
            </a:extLst>
          </p:cNvPr>
          <p:cNvCxnSpPr>
            <a:cxnSpLocks/>
          </p:cNvCxnSpPr>
          <p:nvPr/>
        </p:nvCxnSpPr>
        <p:spPr>
          <a:xfrm>
            <a:off x="2819847" y="3399052"/>
            <a:ext cx="0" cy="152400"/>
          </a:xfrm>
          <a:prstGeom prst="line">
            <a:avLst/>
          </a:prstGeom>
          <a:ln w="190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8DA3EDB-61B9-984B-83B5-079E527B429B}"/>
              </a:ext>
            </a:extLst>
          </p:cNvPr>
          <p:cNvCxnSpPr>
            <a:cxnSpLocks/>
          </p:cNvCxnSpPr>
          <p:nvPr/>
        </p:nvCxnSpPr>
        <p:spPr>
          <a:xfrm>
            <a:off x="2819847" y="3078653"/>
            <a:ext cx="0" cy="152400"/>
          </a:xfrm>
          <a:prstGeom prst="line">
            <a:avLst/>
          </a:prstGeom>
          <a:ln w="190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C1B3D43-C4AD-4838-B151-BD786AF49EE4}"/>
              </a:ext>
            </a:extLst>
          </p:cNvPr>
          <p:cNvSpPr txBox="1"/>
          <p:nvPr/>
        </p:nvSpPr>
        <p:spPr>
          <a:xfrm>
            <a:off x="593008" y="760420"/>
            <a:ext cx="3619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b="1" cap="all" dirty="0">
                <a:solidFill>
                  <a:schemeClr val="accent1"/>
                </a:solidFill>
              </a:rPr>
              <a:t>Zollinger-Ellison Syndrome</a:t>
            </a:r>
            <a:endParaRPr lang="en-GB" sz="2000" b="1" cap="all" dirty="0">
              <a:solidFill>
                <a:schemeClr val="accent1"/>
              </a:solidFill>
            </a:endParaRPr>
          </a:p>
          <a:p>
            <a:endParaRPr lang="en-GB" sz="2000" b="1" cap="all" dirty="0">
              <a:solidFill>
                <a:schemeClr val="accent1"/>
              </a:solidFill>
              <a:latin typeface="Aileron" charset="0"/>
              <a:ea typeface="Aileron" charset="0"/>
              <a:cs typeface="Ailero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62581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C30AD-7973-654C-B161-BC1DBFE073B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x-none" b="1" dirty="0">
                <a:solidFill>
                  <a:schemeClr val="accent1"/>
                </a:solidFill>
              </a:rPr>
              <a:t>If radical resection is feasible: </a:t>
            </a:r>
            <a:r>
              <a:rPr lang="en-GB" dirty="0"/>
              <a:t>c</a:t>
            </a:r>
            <a:r>
              <a:rPr lang="x-none" dirty="0"/>
              <a:t>urative surgery</a:t>
            </a:r>
            <a:r>
              <a:rPr lang="en-GB" dirty="0"/>
              <a:t> is recommended</a:t>
            </a:r>
          </a:p>
          <a:p>
            <a:r>
              <a:rPr lang="x-none" b="1" dirty="0">
                <a:solidFill>
                  <a:schemeClr val="accent1"/>
                </a:solidFill>
              </a:rPr>
              <a:t>Metastatic/non-resectable panNET: </a:t>
            </a:r>
          </a:p>
          <a:p>
            <a:pPr lvl="1"/>
            <a:r>
              <a:rPr lang="x-none" dirty="0"/>
              <a:t>Combination of anti-proliferative and anti-hormone therapies </a:t>
            </a:r>
            <a:endParaRPr lang="en-GB" dirty="0"/>
          </a:p>
          <a:p>
            <a:r>
              <a:rPr lang="en-GB" b="1" dirty="0">
                <a:solidFill>
                  <a:schemeClr val="accent1"/>
                </a:solidFill>
              </a:rPr>
              <a:t>Symptom control is essential:</a:t>
            </a:r>
          </a:p>
          <a:p>
            <a:pPr lvl="1"/>
            <a:r>
              <a:rPr lang="en-US" dirty="0"/>
              <a:t>Signs and symptoms of a functional pancreatic NET depend on the type of hormone being made</a:t>
            </a:r>
            <a:endParaRPr lang="en-GB" dirty="0"/>
          </a:p>
          <a:p>
            <a:pPr lvl="1"/>
            <a:r>
              <a:rPr lang="en-GB" dirty="0"/>
              <a:t>Excessive secretion of hormones can impair a patient’s quality of life and prognosis </a:t>
            </a:r>
          </a:p>
          <a:p>
            <a:pPr lvl="1"/>
            <a:r>
              <a:rPr lang="en-GB" dirty="0"/>
              <a:t>Symptomatic control is required to safely perform surgery or treat with systemic therapy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84D63-7662-064B-B05C-AD1847D34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Treatment options</a:t>
            </a:r>
            <a:endParaRPr lang="x-non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52D15B-600E-8147-B293-6E55D24F2D5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1"/>
            <a:ext cx="6915976" cy="302114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NET, neuroendocrine tumour; </a:t>
            </a:r>
            <a:r>
              <a:rPr lang="en-GB" dirty="0" err="1"/>
              <a:t>panNET</a:t>
            </a:r>
            <a:r>
              <a:rPr lang="en-GB" dirty="0"/>
              <a:t>, pancreatic neuroendocrine tumour</a:t>
            </a:r>
          </a:p>
          <a:p>
            <a:pPr>
              <a:spcBef>
                <a:spcPts val="0"/>
              </a:spcBef>
            </a:pPr>
            <a:r>
              <a:rPr lang="en-GB" dirty="0"/>
              <a:t>Pavel M, et al. Neuroendocrinology. 2016;103:172-85; </a:t>
            </a:r>
            <a:r>
              <a:rPr lang="en-GB" dirty="0" err="1"/>
              <a:t>Falconi</a:t>
            </a:r>
            <a:r>
              <a:rPr lang="en-GB" dirty="0"/>
              <a:t> M, et al. Neuroendocrinology. 2016;103:153-71; </a:t>
            </a:r>
            <a:r>
              <a:rPr lang="en-GB" dirty="0" err="1"/>
              <a:t>Akirov</a:t>
            </a:r>
            <a:r>
              <a:rPr lang="en-GB" dirty="0"/>
              <a:t> A, et al. Cancers 2019; 11; 828; doi:10.3390/cancers11060828</a:t>
            </a:r>
            <a:endParaRPr lang="x-non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DA67429-509D-6A42-B95B-EF791CF22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7502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DCFA3-D03F-C546-842E-46A65D29B6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016" y="1244440"/>
            <a:ext cx="6865136" cy="4525200"/>
          </a:xfrm>
        </p:spPr>
        <p:txBody>
          <a:bodyPr/>
          <a:lstStyle/>
          <a:p>
            <a:r>
              <a:rPr lang="x-none" dirty="0"/>
              <a:t>Antiproliferative effect in panNET</a:t>
            </a:r>
            <a:r>
              <a:rPr lang="en-GB" baseline="30000" dirty="0"/>
              <a:t>1</a:t>
            </a:r>
            <a:r>
              <a:rPr lang="x-none" dirty="0"/>
              <a:t> </a:t>
            </a:r>
          </a:p>
          <a:p>
            <a:pPr lvl="1">
              <a:spcBef>
                <a:spcPts val="300"/>
              </a:spcBef>
            </a:pPr>
            <a:r>
              <a:rPr lang="en-GB" dirty="0" err="1"/>
              <a:t>lanreotide</a:t>
            </a:r>
            <a:r>
              <a:rPr lang="en-GB" dirty="0"/>
              <a:t> (120 mg every 4 weeks) significantly prolonged PFS compared with placebo [HR 0.47</a:t>
            </a:r>
            <a:r>
              <a:rPr lang="en-GB" baseline="30000" dirty="0"/>
              <a:t>*</a:t>
            </a:r>
            <a:r>
              <a:rPr lang="en-GB" dirty="0"/>
              <a:t>, (95% CI 0.30-0.73)] </a:t>
            </a:r>
          </a:p>
          <a:p>
            <a:r>
              <a:rPr lang="x-none" dirty="0"/>
              <a:t>Low toxicity</a:t>
            </a:r>
            <a:r>
              <a:rPr lang="en-GB" baseline="30000" dirty="0"/>
              <a:t>1</a:t>
            </a:r>
            <a:endParaRPr lang="x-none" baseline="30000" dirty="0"/>
          </a:p>
          <a:p>
            <a:r>
              <a:rPr lang="en-GB" dirty="0"/>
              <a:t>SSAs red</a:t>
            </a:r>
            <a:r>
              <a:rPr lang="x-none" dirty="0"/>
              <a:t>uces hormone secretion in </a:t>
            </a:r>
            <a:r>
              <a:rPr lang="en-GB" dirty="0"/>
              <a:t>approx. 5</a:t>
            </a:r>
            <a:r>
              <a:rPr lang="x-none" dirty="0"/>
              <a:t>0-70% of patients</a:t>
            </a:r>
            <a:r>
              <a:rPr lang="en-GB" baseline="30000" dirty="0"/>
              <a:t>2</a:t>
            </a:r>
            <a:endParaRPr lang="x-none" baseline="30000" dirty="0"/>
          </a:p>
          <a:p>
            <a:pPr>
              <a:spcBef>
                <a:spcPts val="900"/>
              </a:spcBef>
            </a:pPr>
            <a:r>
              <a:rPr lang="x-none" dirty="0"/>
              <a:t>Consider dose escalation, if standard dosing proves ineffective</a:t>
            </a:r>
            <a:endParaRPr lang="en-GB" dirty="0"/>
          </a:p>
          <a:p>
            <a:pPr lvl="1">
              <a:spcBef>
                <a:spcPts val="300"/>
              </a:spcBef>
            </a:pPr>
            <a:r>
              <a:rPr lang="en-GB" dirty="0"/>
              <a:t>An increased dose frequency of </a:t>
            </a:r>
            <a:r>
              <a:rPr lang="en-GB" dirty="0" err="1"/>
              <a:t>lanreotide</a:t>
            </a:r>
            <a:r>
              <a:rPr lang="en-GB" dirty="0"/>
              <a:t> (120 mg every </a:t>
            </a:r>
            <a:br>
              <a:rPr lang="en-GB" dirty="0"/>
            </a:br>
            <a:r>
              <a:rPr lang="en-GB" dirty="0"/>
              <a:t>14 days) demonstrated favourable PFS and DCR data</a:t>
            </a:r>
            <a:r>
              <a:rPr lang="en-GB" baseline="30000" dirty="0"/>
              <a:t>3</a:t>
            </a:r>
            <a:endParaRPr lang="x-none" baseline="30000" dirty="0"/>
          </a:p>
          <a:p>
            <a:pPr marL="0" indent="0">
              <a:buNone/>
            </a:pPr>
            <a:r>
              <a:rPr lang="x-none" b="1" dirty="0">
                <a:solidFill>
                  <a:schemeClr val="accent1"/>
                </a:solidFill>
              </a:rPr>
              <a:t>Insulinoma: </a:t>
            </a:r>
            <a:r>
              <a:rPr lang="en-GB" dirty="0">
                <a:solidFill>
                  <a:schemeClr val="tx2"/>
                </a:solidFill>
              </a:rPr>
              <a:t>some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SSA</a:t>
            </a:r>
            <a:r>
              <a:rPr lang="x-none" dirty="0"/>
              <a:t>s also decreases glucagon secretion</a:t>
            </a:r>
            <a:r>
              <a:rPr lang="en-GB" baseline="30000" dirty="0"/>
              <a:t>4,6</a:t>
            </a:r>
            <a:endParaRPr lang="x-none" baseline="30000" dirty="0"/>
          </a:p>
          <a:p>
            <a:pPr>
              <a:spcBef>
                <a:spcPts val="600"/>
              </a:spcBef>
            </a:pPr>
            <a:r>
              <a:rPr lang="x-none" dirty="0"/>
              <a:t>In a minority of insul</a:t>
            </a:r>
            <a:r>
              <a:rPr lang="en-GB" dirty="0" err="1"/>
              <a:t>i</a:t>
            </a:r>
            <a:r>
              <a:rPr lang="x-none" dirty="0"/>
              <a:t>noma patients SSA increases hypoglycemia</a:t>
            </a:r>
            <a:r>
              <a:rPr lang="en-GB" baseline="30000" dirty="0"/>
              <a:t>5</a:t>
            </a:r>
            <a:endParaRPr lang="en-GB" dirty="0"/>
          </a:p>
          <a:p>
            <a:pPr lvl="1"/>
            <a:r>
              <a:rPr lang="en-US" dirty="0"/>
              <a:t>initiate treatment with short-acting </a:t>
            </a:r>
            <a:r>
              <a:rPr lang="en-US" dirty="0">
                <a:solidFill>
                  <a:schemeClr val="tx2"/>
                </a:solidFill>
              </a:rPr>
              <a:t>octreotide in a clinical setting</a:t>
            </a:r>
            <a:r>
              <a:rPr lang="en-US" baseline="30000" dirty="0">
                <a:solidFill>
                  <a:schemeClr val="tx2"/>
                </a:solidFill>
              </a:rPr>
              <a:t>6</a:t>
            </a:r>
            <a:endParaRPr lang="x-none" baseline="30000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5324B5-A771-F44B-80F3-45C8C1060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>
                <a:solidFill>
                  <a:schemeClr val="tx2"/>
                </a:solidFill>
              </a:rPr>
              <a:t>Functioning </a:t>
            </a:r>
            <a:r>
              <a:rPr lang="x-none" cap="none" dirty="0">
                <a:solidFill>
                  <a:schemeClr val="tx2"/>
                </a:solidFill>
              </a:rPr>
              <a:t>pan</a:t>
            </a:r>
            <a:r>
              <a:rPr lang="x-none" dirty="0">
                <a:solidFill>
                  <a:schemeClr val="tx2"/>
                </a:solidFill>
              </a:rPr>
              <a:t>NET: </a:t>
            </a:r>
            <a:r>
              <a:rPr lang="en-GB" dirty="0">
                <a:solidFill>
                  <a:schemeClr val="tx2"/>
                </a:solidFill>
              </a:rPr>
              <a:t>first-line therapy</a:t>
            </a:r>
            <a:endParaRPr lang="x-none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E4E08-38DB-D94A-984A-EE2B8FE8A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F20BD44-5F6C-47AF-83F8-BC7C3F22C49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732400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sz="1100" dirty="0"/>
              <a:t>CI, confidence interval; DCR, disease control rate; HR, hazard ratio; </a:t>
            </a:r>
            <a:r>
              <a:rPr lang="en-GB" sz="1100" dirty="0" err="1"/>
              <a:t>panNET</a:t>
            </a:r>
            <a:r>
              <a:rPr lang="en-GB" sz="1100" dirty="0"/>
              <a:t>, pancreatic neuroendocrine tumour; PFS, progression free survival; SSA, </a:t>
            </a:r>
            <a:r>
              <a:rPr lang="en-US" sz="1100" dirty="0"/>
              <a:t>s</a:t>
            </a:r>
            <a:r>
              <a:rPr lang="x-none" sz="1100" dirty="0"/>
              <a:t>omatostatin analog</a:t>
            </a:r>
            <a:r>
              <a:rPr lang="en-US" sz="1100" dirty="0"/>
              <a:t>; </a:t>
            </a:r>
            <a:r>
              <a:rPr lang="en-GB" sz="1100" dirty="0" err="1"/>
              <a:t>sc</a:t>
            </a:r>
            <a:r>
              <a:rPr lang="en-GB" sz="1100" dirty="0"/>
              <a:t>, subcutaneous</a:t>
            </a:r>
          </a:p>
          <a:p>
            <a:pPr>
              <a:spcBef>
                <a:spcPts val="0"/>
              </a:spcBef>
            </a:pPr>
            <a:r>
              <a:rPr lang="x-none" sz="1100" dirty="0"/>
              <a:t>1. </a:t>
            </a:r>
            <a:r>
              <a:rPr lang="en-GB" sz="1100" dirty="0"/>
              <a:t>Caplin M, et al. N </a:t>
            </a:r>
            <a:r>
              <a:rPr lang="en-GB" sz="1100" dirty="0" err="1"/>
              <a:t>Engl</a:t>
            </a:r>
            <a:r>
              <a:rPr lang="en-GB" sz="1100" dirty="0"/>
              <a:t> J Med. 2014;371:224-33; </a:t>
            </a:r>
            <a:r>
              <a:rPr lang="x-none" sz="1100" dirty="0"/>
              <a:t>2. </a:t>
            </a:r>
            <a:r>
              <a:rPr lang="en-GB" sz="1100" dirty="0" err="1"/>
              <a:t>Grozinsky-Glasberg</a:t>
            </a:r>
            <a:r>
              <a:rPr lang="en-GB" sz="1100" dirty="0"/>
              <a:t> S, et al. </a:t>
            </a:r>
            <a:r>
              <a:rPr lang="en-GB" sz="1100" dirty="0" err="1"/>
              <a:t>Endocr</a:t>
            </a:r>
            <a:r>
              <a:rPr lang="en-GB" sz="1100" dirty="0"/>
              <a:t> </a:t>
            </a:r>
            <a:r>
              <a:rPr lang="en-GB" sz="1100" dirty="0" err="1"/>
              <a:t>Relat</a:t>
            </a:r>
            <a:r>
              <a:rPr lang="en-GB" sz="1100" dirty="0"/>
              <a:t> Cancer. 2008;15:701-20; 3. Pavel M, et al. ESMO 2020. Abstract #1162MO. Mini oral presentation; 4. </a:t>
            </a:r>
            <a:r>
              <a:rPr lang="en-GB" sz="1100" dirty="0" err="1"/>
              <a:t>Lins</a:t>
            </a:r>
            <a:r>
              <a:rPr lang="en-GB" sz="1100" dirty="0"/>
              <a:t> P-E, et al. Metabolism 1980; 29; 728-731; 5. </a:t>
            </a:r>
            <a:r>
              <a:rPr lang="en-GB" sz="1100" dirty="0" err="1"/>
              <a:t>Kulke</a:t>
            </a:r>
            <a:r>
              <a:rPr lang="en-GB" sz="1100" dirty="0"/>
              <a:t> M, et al. Pancreas 2010;39:735-52; 6. </a:t>
            </a:r>
            <a:r>
              <a:rPr lang="en-GB" sz="1100" dirty="0" err="1"/>
              <a:t>Akirov</a:t>
            </a:r>
            <a:r>
              <a:rPr lang="en-GB" sz="1100" dirty="0"/>
              <a:t> A, et al. Cancers 2019; 11; 828; doi:10.3390/cancers11060828</a:t>
            </a:r>
            <a:endParaRPr lang="x-none" sz="11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570C648-75C0-0B4A-AFD9-D7D4B8D53A2F}"/>
              </a:ext>
            </a:extLst>
          </p:cNvPr>
          <p:cNvGrpSpPr/>
          <p:nvPr/>
        </p:nvGrpSpPr>
        <p:grpSpPr>
          <a:xfrm>
            <a:off x="7553739" y="1958008"/>
            <a:ext cx="4035287" cy="3250095"/>
            <a:chOff x="7354957" y="1798982"/>
            <a:chExt cx="4035287" cy="325009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14887A2-18E5-AD43-968F-74C578145EC0}"/>
                </a:ext>
              </a:extLst>
            </p:cNvPr>
            <p:cNvSpPr/>
            <p:nvPr/>
          </p:nvSpPr>
          <p:spPr>
            <a:xfrm>
              <a:off x="7354957" y="1798982"/>
              <a:ext cx="4035287" cy="325009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7C0F30F-7293-4A6B-BCE6-9618BCB50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38607" y="2257660"/>
              <a:ext cx="3828253" cy="265603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4DC849-8763-4C4D-9E7A-0F7A18C78F2D}"/>
                </a:ext>
              </a:extLst>
            </p:cNvPr>
            <p:cNvSpPr txBox="1"/>
            <p:nvPr/>
          </p:nvSpPr>
          <p:spPr>
            <a:xfrm>
              <a:off x="7512530" y="1919106"/>
              <a:ext cx="27820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chemeClr val="accent1"/>
                  </a:solidFill>
                  <a:ea typeface="Aileron" charset="0"/>
                  <a:cs typeface="Aileron" charset="0"/>
                </a:rPr>
                <a:t>CLARINET TRIAL: PFS</a:t>
              </a:r>
            </a:p>
          </p:txBody>
        </p:sp>
      </p:grp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F49B432-1D7A-514B-87DC-B5856EDEAA4A}"/>
              </a:ext>
            </a:extLst>
          </p:cNvPr>
          <p:cNvSpPr txBox="1">
            <a:spLocks/>
          </p:cNvSpPr>
          <p:nvPr/>
        </p:nvSpPr>
        <p:spPr>
          <a:xfrm>
            <a:off x="620184" y="757845"/>
            <a:ext cx="10972800" cy="702470"/>
          </a:xfrm>
          <a:prstGeom prst="rect">
            <a:avLst/>
          </a:prstGeom>
        </p:spPr>
        <p:txBody>
          <a:bodyPr lIns="0"/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spc="100" dirty="0">
                <a:solidFill>
                  <a:schemeClr val="accent1"/>
                </a:solidFill>
              </a:rPr>
              <a:t>SOMATOSTATIN ANALOGUES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3425C3-8FFA-40A1-999F-79B6600C4833}"/>
              </a:ext>
            </a:extLst>
          </p:cNvPr>
          <p:cNvSpPr txBox="1"/>
          <p:nvPr/>
        </p:nvSpPr>
        <p:spPr>
          <a:xfrm>
            <a:off x="561725" y="5853060"/>
            <a:ext cx="1986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aseline="30000" dirty="0">
                <a:solidFill>
                  <a:schemeClr val="tx2"/>
                </a:solidFill>
                <a:ea typeface="Aileron" charset="0"/>
                <a:cs typeface="Aileron" charset="0"/>
              </a:rPr>
              <a:t>*</a:t>
            </a:r>
            <a:r>
              <a:rPr lang="en-GB" sz="1200" dirty="0">
                <a:solidFill>
                  <a:schemeClr val="tx2"/>
                </a:solidFill>
                <a:ea typeface="Aileron" charset="0"/>
                <a:cs typeface="Aileron" charset="0"/>
              </a:rPr>
              <a:t>HR for progression or death</a:t>
            </a:r>
          </a:p>
        </p:txBody>
      </p:sp>
    </p:spTree>
    <p:extLst>
      <p:ext uri="{BB962C8B-B14F-4D97-AF65-F5344CB8AC3E}">
        <p14:creationId xmlns:p14="http://schemas.microsoft.com/office/powerpoint/2010/main" val="406221758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ème Office">
  <a:themeElements>
    <a:clrScheme name="Cor2Ed - NET Connect Colour Palette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B00091"/>
      </a:accent1>
      <a:accent2>
        <a:srgbClr val="C0504D"/>
      </a:accent2>
      <a:accent3>
        <a:srgbClr val="E9D0CD"/>
      </a:accent3>
      <a:accent4>
        <a:srgbClr val="F3EAE7"/>
      </a:accent4>
      <a:accent5>
        <a:srgbClr val="ECE6ED"/>
      </a:accent5>
      <a:accent6>
        <a:srgbClr val="8B878B"/>
      </a:accent6>
      <a:hlink>
        <a:srgbClr val="B00091"/>
      </a:hlink>
      <a:folHlink>
        <a:srgbClr val="B0009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1415</TotalTime>
  <Words>1939</Words>
  <Application>Microsoft Office PowerPoint</Application>
  <PresentationFormat>Panorámica</PresentationFormat>
  <Paragraphs>293</Paragraphs>
  <Slides>19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9" baseType="lpstr">
      <vt:lpstr>Aileron</vt:lpstr>
      <vt:lpstr>Arial</vt:lpstr>
      <vt:lpstr>Calibri</vt:lpstr>
      <vt:lpstr>ff-quadraat-web-pro</vt:lpstr>
      <vt:lpstr>Lucida Grande</vt:lpstr>
      <vt:lpstr>PT Sans</vt:lpstr>
      <vt:lpstr>PT Sans Narrow</vt:lpstr>
      <vt:lpstr>Times New Roman</vt:lpstr>
      <vt:lpstr>Verdana</vt:lpstr>
      <vt:lpstr>Thème Office</vt:lpstr>
      <vt:lpstr>Presentación de PowerPoint</vt:lpstr>
      <vt:lpstr>Symptomatic control of functioning pancreatic NET </vt:lpstr>
      <vt:lpstr>Disclaimer and disclosures</vt:lpstr>
      <vt:lpstr>BACKGROUND Pancreatic NET</vt:lpstr>
      <vt:lpstr>Diagnosis of functioning panNET</vt:lpstr>
      <vt:lpstr>Diagnosis – FUNCTIONING pannet</vt:lpstr>
      <vt:lpstr>Diagnosis of gastrinoma</vt:lpstr>
      <vt:lpstr>Treatment options</vt:lpstr>
      <vt:lpstr>Functioning panNET: first-line therapy</vt:lpstr>
      <vt:lpstr>Insulinoma: symptomatic treatment</vt:lpstr>
      <vt:lpstr>OTHER Functional panNET: symptomatic treatment</vt:lpstr>
      <vt:lpstr>Functioning panNET: Second-line therapy</vt:lpstr>
      <vt:lpstr>PROSPECTIVE, SINGLE-ARM TRIAL</vt:lpstr>
      <vt:lpstr>PRRT: Lu177-DOTATATE for functioning panNET</vt:lpstr>
      <vt:lpstr>Treatment: targeted therapy</vt:lpstr>
      <vt:lpstr>Liver-directed therapies</vt:lpstr>
      <vt:lpstr>ConclusionS</vt:lpstr>
      <vt:lpstr>REACH NET CONNECT VIA  TWITTER, LINKEDIN, VIMEO &amp; EMAIL OR VISIT THE GROUP’S WEBSITE http://www.net-connect.info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Nuria</cp:lastModifiedBy>
  <cp:revision>391</cp:revision>
  <cp:lastPrinted>2017-02-15T09:54:46Z</cp:lastPrinted>
  <dcterms:created xsi:type="dcterms:W3CDTF">2016-10-14T09:38:18Z</dcterms:created>
  <dcterms:modified xsi:type="dcterms:W3CDTF">2020-12-14T11:25:03Z</dcterms:modified>
</cp:coreProperties>
</file>