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6" r:id="rId3"/>
    <p:sldId id="292" r:id="rId4"/>
    <p:sldId id="293" r:id="rId5"/>
    <p:sldId id="308" r:id="rId6"/>
    <p:sldId id="295" r:id="rId7"/>
    <p:sldId id="296" r:id="rId8"/>
    <p:sldId id="297" r:id="rId9"/>
    <p:sldId id="298" r:id="rId10"/>
    <p:sldId id="299" r:id="rId11"/>
    <p:sldId id="307" r:id="rId12"/>
    <p:sldId id="302" r:id="rId13"/>
    <p:sldId id="303" r:id="rId14"/>
    <p:sldId id="304" r:id="rId15"/>
    <p:sldId id="305" r:id="rId16"/>
    <p:sldId id="278" r:id="rId17"/>
    <p:sldId id="280" r:id="rId1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en Legg" initials="EL" lastIdx="9" clrIdx="0">
    <p:extLst>
      <p:ext uri="{19B8F6BF-5375-455C-9EA6-DF929625EA0E}">
        <p15:presenceInfo xmlns:p15="http://schemas.microsoft.com/office/powerpoint/2012/main" userId="1434743ce587f910" providerId="Windows Live"/>
      </p:ext>
    </p:extLst>
  </p:cmAuthor>
  <p:cmAuthor id="2" name="donohue" initials="U" lastIdx="42" clrIdx="1">
    <p:extLst>
      <p:ext uri="{19B8F6BF-5375-455C-9EA6-DF929625EA0E}">
        <p15:presenceInfo xmlns:p15="http://schemas.microsoft.com/office/powerpoint/2012/main" userId="donoh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EAE8"/>
    <a:srgbClr val="EAD1CE"/>
    <a:srgbClr val="E7F5E9"/>
    <a:srgbClr val="CBEBD0"/>
    <a:srgbClr val="2E7B8E"/>
    <a:srgbClr val="FFA402"/>
    <a:srgbClr val="03C750"/>
    <a:srgbClr val="C7573C"/>
    <a:srgbClr val="5D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89" autoAdjust="0"/>
    <p:restoredTop sz="71990" autoAdjust="0"/>
  </p:normalViewPr>
  <p:slideViewPr>
    <p:cSldViewPr snapToGrid="0" snapToObjects="1">
      <p:cViewPr varScale="1">
        <p:scale>
          <a:sx n="64" d="100"/>
          <a:sy n="64" d="100"/>
        </p:scale>
        <p:origin x="1882" y="58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3120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760292045797E-2"/>
          <c:y val="4.6958685600507304E-2"/>
          <c:w val="0.91880561501672064"/>
          <c:h val="0.90824961499424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C0-234B-9DBE-72D4A3169D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BC0-234B-9DBE-72D4A3169D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C0-234B-9DBE-72D4A3169D8F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BC0-234B-9DBE-72D4A3169D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BC0-234B-9DBE-72D4A3169D8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BC0-234B-9DBE-72D4A3169D8F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C0-234B-9DBE-72D4A3169D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BC0-234B-9DBE-72D4A3169D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BC0-234B-9DBE-72D4A3169D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BC0-234B-9DBE-72D4A3169D8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BC0-234B-9DBE-72D4A3169D8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BC0-234B-9DBE-72D4A3169D8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BC0-234B-9DBE-72D4A3169D8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BC0-234B-9DBE-72D4A3169D8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BC0-234B-9DBE-72D4A3169D8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BC0-234B-9DBE-72D4A3169D8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BC0-234B-9DBE-72D4A3169D8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BC0-234B-9DBE-72D4A3169D8F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8BC0-234B-9DBE-72D4A3169D8F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BC0-234B-9DBE-72D4A3169D8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8BC0-234B-9DBE-72D4A3169D8F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BC0-234B-9DBE-72D4A3169D8F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8BC0-234B-9DBE-72D4A3169D8F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BC0-234B-9DBE-72D4A3169D8F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fld id="{AD1692C2-57F3-4CBD-900B-E7DA7D6EA7EC}" type="VALU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BC0-234B-9DBE-72D4A3169D8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5444EBD-5CC1-4567-92CF-D2490727955C}" type="VALU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BC0-234B-9DBE-72D4A3169D8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fld id="{198B23A4-6706-4E5D-8A76-9BA54A23BEBF}" type="VALU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5D97-4B31-B820-4B4FB0C032B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fld id="{3BDF861A-7F1E-46B7-A177-7BFCCAB09F4D}" type="VALU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5D97-4B31-B820-4B4FB0C032B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Sheet1!$A$2:$A$43</c:f>
              <c:numCache>
                <c:formatCode>General</c:formatCode>
                <c:ptCount val="42"/>
              </c:numCache>
            </c:num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3.5</c:v>
                </c:pt>
                <c:pt idx="1">
                  <c:v>3.8</c:v>
                </c:pt>
                <c:pt idx="2">
                  <c:v>3.8</c:v>
                </c:pt>
                <c:pt idx="3">
                  <c:v>5</c:v>
                </c:pt>
                <c:pt idx="4">
                  <c:v>5.0999999999999996</c:v>
                </c:pt>
                <c:pt idx="5">
                  <c:v>5.4</c:v>
                </c:pt>
                <c:pt idx="6">
                  <c:v>5.4</c:v>
                </c:pt>
                <c:pt idx="7">
                  <c:v>6</c:v>
                </c:pt>
                <c:pt idx="8">
                  <c:v>6.1</c:v>
                </c:pt>
                <c:pt idx="9">
                  <c:v>6.2</c:v>
                </c:pt>
                <c:pt idx="10">
                  <c:v>6.2</c:v>
                </c:pt>
                <c:pt idx="11">
                  <c:v>6.2</c:v>
                </c:pt>
                <c:pt idx="12">
                  <c:v>6.4</c:v>
                </c:pt>
                <c:pt idx="13">
                  <c:v>6.4</c:v>
                </c:pt>
                <c:pt idx="14">
                  <c:v>6.4</c:v>
                </c:pt>
                <c:pt idx="15">
                  <c:v>6.5</c:v>
                </c:pt>
                <c:pt idx="16">
                  <c:v>6.8</c:v>
                </c:pt>
                <c:pt idx="17">
                  <c:v>7.1</c:v>
                </c:pt>
                <c:pt idx="18">
                  <c:v>7.2</c:v>
                </c:pt>
                <c:pt idx="19">
                  <c:v>7.3</c:v>
                </c:pt>
                <c:pt idx="20">
                  <c:v>7.4</c:v>
                </c:pt>
                <c:pt idx="21">
                  <c:v>7.5</c:v>
                </c:pt>
                <c:pt idx="22">
                  <c:v>7.5</c:v>
                </c:pt>
                <c:pt idx="23">
                  <c:v>7.6</c:v>
                </c:pt>
                <c:pt idx="24">
                  <c:v>7.7</c:v>
                </c:pt>
                <c:pt idx="25">
                  <c:v>7.7</c:v>
                </c:pt>
                <c:pt idx="26">
                  <c:v>7.8</c:v>
                </c:pt>
                <c:pt idx="27">
                  <c:v>7.8</c:v>
                </c:pt>
                <c:pt idx="28">
                  <c:v>7.9</c:v>
                </c:pt>
                <c:pt idx="29">
                  <c:v>8.1</c:v>
                </c:pt>
                <c:pt idx="30">
                  <c:v>8.1999999999999993</c:v>
                </c:pt>
                <c:pt idx="31">
                  <c:v>8.4</c:v>
                </c:pt>
                <c:pt idx="32">
                  <c:v>8.6</c:v>
                </c:pt>
                <c:pt idx="33">
                  <c:v>8.8000000000000007</c:v>
                </c:pt>
                <c:pt idx="34">
                  <c:v>9.1</c:v>
                </c:pt>
                <c:pt idx="35">
                  <c:v>9.1</c:v>
                </c:pt>
                <c:pt idx="36">
                  <c:v>9.3000000000000007</c:v>
                </c:pt>
                <c:pt idx="37">
                  <c:v>9.6999999999999993</c:v>
                </c:pt>
                <c:pt idx="38">
                  <c:v>10</c:v>
                </c:pt>
                <c:pt idx="39">
                  <c:v>10</c:v>
                </c:pt>
                <c:pt idx="40">
                  <c:v>11.2</c:v>
                </c:pt>
                <c:pt idx="41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C0-234B-9DBE-72D4A3169D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339564584"/>
        <c:axId val="339560664"/>
      </c:barChart>
      <c:catAx>
        <c:axId val="339564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9560664"/>
        <c:crosses val="autoZero"/>
        <c:auto val="1"/>
        <c:lblAlgn val="ctr"/>
        <c:lblOffset val="100"/>
        <c:noMultiLvlLbl val="0"/>
      </c:catAx>
      <c:valAx>
        <c:axId val="339560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956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D0-5C40-8FCB-40F97888589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D0-5C40-8FCB-40F97888589C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D0-5C40-8FCB-40F97888589C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D0-5C40-8FCB-40F97888589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D996309-A4C8-5846-900B-6E2F1597E224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D0-5C40-8FCB-40F97888589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CB3D20-306B-134E-B30E-1491973A988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D0-5C40-8FCB-40F97888589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9003025133994773E-2"/>
                  <c:y val="-1.75045208152674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36F81E5-869F-004B-8D4C-4550A28E2E06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D0-5C40-8FCB-40F97888589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95882CA-2335-9E42-9840-5CB7269262A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FD0-5C40-8FCB-40F97888589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Lynch syndrome</c:v>
                </c:pt>
                <c:pt idx="1">
                  <c:v>Polyposis syndromes</c:v>
                </c:pt>
                <c:pt idx="2">
                  <c:v>Other variant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9</c:v>
                </c:pt>
                <c:pt idx="2">
                  <c:v>2</c:v>
                </c:pt>
                <c:pt idx="3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D0-5C40-8FCB-40F9788858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08-5F4D-813E-800FEEF51B1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08-5F4D-813E-800FEEF51B1C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08-5F4D-813E-800FEEF51B1C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08-5F4D-813E-800FEEF51B1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D996309-A4C8-5846-900B-6E2F1597E22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08-5F4D-813E-800FEEF51B1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992807856106225E-2"/>
                  <c:y val="1.71513130626961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DCB3D20-306B-134E-B30E-1491973A9885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08-5F4D-813E-800FEEF51B1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36F81E5-869F-004B-8D4C-4550A28E2E0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08-5F4D-813E-800FEEF51B1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95882CA-2335-9E42-9840-5CB7269262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08-5F4D-813E-800FEEF51B1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Lynch syndrome</c:v>
                </c:pt>
                <c:pt idx="1">
                  <c:v>Polyposis syndromes</c:v>
                </c:pt>
                <c:pt idx="2">
                  <c:v>Other variant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5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08-5F4D-813E-800FEEF51B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08-5F4D-813E-800FEEF51B1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08-5F4D-813E-800FEEF51B1C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08-5F4D-813E-800FEEF51B1C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08-5F4D-813E-800FEEF51B1C}"/>
              </c:ext>
            </c:extLst>
          </c:dPt>
          <c:dLbls>
            <c:dLbl>
              <c:idx val="0"/>
              <c:layout>
                <c:manualLayout>
                  <c:x val="-3.7825225344689135E-2"/>
                  <c:y val="1.26458134038411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D996309-A4C8-5846-900B-6E2F1597E224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08-5F4D-813E-800FEEF51B1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992807856106225E-2"/>
                  <c:y val="1.71513130626961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DCB3D20-306B-134E-B30E-1491973A9885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08-5F4D-813E-800FEEF51B1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36F81E5-869F-004B-8D4C-4550A28E2E0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08-5F4D-813E-800FEEF51B1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95882CA-2335-9E42-9840-5CB7269262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08-5F4D-813E-800FEEF51B1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Lynch syndrome</c:v>
                </c:pt>
                <c:pt idx="1">
                  <c:v>Polyposis syndromes</c:v>
                </c:pt>
                <c:pt idx="2">
                  <c:v>Other variant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08-5F4D-813E-800FEEF51B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AO ages 50+ (n=687)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Obstruction</c:v>
                </c:pt>
                <c:pt idx="1">
                  <c:v>Back pain, shoulder pain, bone pain</c:v>
                </c:pt>
                <c:pt idx="2">
                  <c:v>Rectal pain</c:v>
                </c:pt>
                <c:pt idx="3">
                  <c:v>Upper GI symptoms</c:v>
                </c:pt>
                <c:pt idx="4">
                  <c:v>Screening colonoscopy</c:v>
                </c:pt>
                <c:pt idx="5">
                  <c:v>Fatigue</c:v>
                </c:pt>
                <c:pt idx="6">
                  <c:v>Anaemia</c:v>
                </c:pt>
                <c:pt idx="7">
                  <c:v>Weight loss</c:v>
                </c:pt>
                <c:pt idx="8">
                  <c:v>Change in bowel habits</c:v>
                </c:pt>
                <c:pt idx="9">
                  <c:v>Abdominal pain, bloating, pelvic pressure/pain</c:v>
                </c:pt>
                <c:pt idx="10">
                  <c:v>Bright red blood per rectum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15</c:v>
                </c:pt>
                <c:pt idx="7">
                  <c:v>9</c:v>
                </c:pt>
                <c:pt idx="8">
                  <c:v>27</c:v>
                </c:pt>
                <c:pt idx="9">
                  <c:v>27</c:v>
                </c:pt>
                <c:pt idx="1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8B-3445-A018-39B5A7E79C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EO ages 36-49 (n=608)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41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8B-3445-A018-39B5A7E79C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Obstruction</c:v>
                </c:pt>
                <c:pt idx="1">
                  <c:v>Back pain, shoulder pain, bone pain</c:v>
                </c:pt>
                <c:pt idx="2">
                  <c:v>Rectal pain</c:v>
                </c:pt>
                <c:pt idx="3">
                  <c:v>Upper GI symptoms</c:v>
                </c:pt>
                <c:pt idx="4">
                  <c:v>Screening colonoscopy</c:v>
                </c:pt>
                <c:pt idx="5">
                  <c:v>Fatigue</c:v>
                </c:pt>
                <c:pt idx="6">
                  <c:v>Anaemia</c:v>
                </c:pt>
                <c:pt idx="7">
                  <c:v>Weight loss</c:v>
                </c:pt>
                <c:pt idx="8">
                  <c:v>Change in bowel habits</c:v>
                </c:pt>
                <c:pt idx="9">
                  <c:v>Abdominal pain, bloating, pelvic pressure/pain</c:v>
                </c:pt>
                <c:pt idx="10">
                  <c:v>Bright red blood per rectum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7</c:v>
                </c:pt>
                <c:pt idx="8">
                  <c:v>19</c:v>
                </c:pt>
                <c:pt idx="9">
                  <c:v>34</c:v>
                </c:pt>
                <c:pt idx="10">
                  <c:v>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8B-3445-A018-39B5A7E79C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EO ages 14-35 (n=151)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8B-3445-A018-39B5A7E79C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Obstruction</c:v>
                </c:pt>
                <c:pt idx="1">
                  <c:v>Back pain, shoulder pain, bone pain</c:v>
                </c:pt>
                <c:pt idx="2">
                  <c:v>Rectal pain</c:v>
                </c:pt>
                <c:pt idx="3">
                  <c:v>Upper GI symptoms</c:v>
                </c:pt>
                <c:pt idx="4">
                  <c:v>Screening colonoscopy</c:v>
                </c:pt>
                <c:pt idx="5">
                  <c:v>Fatigue</c:v>
                </c:pt>
                <c:pt idx="6">
                  <c:v>Anaemia</c:v>
                </c:pt>
                <c:pt idx="7">
                  <c:v>Weight loss</c:v>
                </c:pt>
                <c:pt idx="8">
                  <c:v>Change in bowel habits</c:v>
                </c:pt>
                <c:pt idx="9">
                  <c:v>Abdominal pain, bloating, pelvic pressure/pain</c:v>
                </c:pt>
                <c:pt idx="10">
                  <c:v>Bright red blood per rectum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1.1000000000000001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8</c:v>
                </c:pt>
                <c:pt idx="8">
                  <c:v>24</c:v>
                </c:pt>
                <c:pt idx="9">
                  <c:v>37</c:v>
                </c:pt>
                <c:pt idx="1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8B-3445-A018-39B5A7E79C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4"/>
        <c:axId val="338794224"/>
        <c:axId val="338790696"/>
      </c:barChart>
      <c:catAx>
        <c:axId val="338794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8790696"/>
        <c:crosses val="autoZero"/>
        <c:auto val="1"/>
        <c:lblAlgn val="ctr"/>
        <c:lblOffset val="100"/>
        <c:noMultiLvlLbl val="0"/>
      </c:catAx>
      <c:valAx>
        <c:axId val="338790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87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05624551212037"/>
          <c:y val="0.65556129766291471"/>
          <c:w val="0.20736713485563427"/>
          <c:h val="0.1570959121744798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67-DE4A-AE75-CEF8E415BD4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367-DE4A-AE75-CEF8E415BD4D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67-DE4A-AE75-CEF8E415BD4D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67-DE4A-AE75-CEF8E415BD4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D996309-A4C8-5846-900B-6E2F1597E22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CB3D20-306B-134E-B30E-1491973A988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36F81E5-869F-004B-8D4C-4550A28E2E0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95882CA-2335-9E42-9840-5CB7269262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&lt;3 months</c:v>
                </c:pt>
                <c:pt idx="1">
                  <c:v>3-6 months</c:v>
                </c:pt>
                <c:pt idx="2">
                  <c:v>6-12 months</c:v>
                </c:pt>
                <c:pt idx="3">
                  <c:v>12+ months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22</c:v>
                </c:pt>
                <c:pt idx="2">
                  <c:v>18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7-DE4A-AE75-CEF8E415BD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67-DE4A-AE75-CEF8E415BD4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367-DE4A-AE75-CEF8E415BD4D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67-DE4A-AE75-CEF8E415BD4D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67-DE4A-AE75-CEF8E415BD4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D996309-A4C8-5846-900B-6E2F1597E22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CB3D20-306B-134E-B30E-1491973A988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36F81E5-869F-004B-8D4C-4550A28E2E0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95882CA-2335-9E42-9840-5CB7269262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 physician</c:v>
                </c:pt>
                <c:pt idx="1">
                  <c:v>2 physicians</c:v>
                </c:pt>
                <c:pt idx="2">
                  <c:v>3 physicians</c:v>
                </c:pt>
                <c:pt idx="3">
                  <c:v>&gt;4 physicians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40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7-DE4A-AE75-CEF8E415BD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67-DE4A-AE75-CEF8E415BD4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367-DE4A-AE75-CEF8E415BD4D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67-DE4A-AE75-CEF8E415BD4D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67-DE4A-AE75-CEF8E415BD4D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CD0-DF4C-92FC-372E6B5B68D5}"/>
              </c:ext>
            </c:extLst>
          </c:dPt>
          <c:dLbls>
            <c:dLbl>
              <c:idx val="0"/>
              <c:layout>
                <c:manualLayout>
                  <c:x val="-3.9506897131380801E-3"/>
                  <c:y val="6.24876831333404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D996309-A4C8-5846-900B-6E2F1597E224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CB3D20-306B-134E-B30E-1491973A988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36F81E5-869F-004B-8D4C-4550A28E2E0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95882CA-2335-9E42-9840-5CB7269262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367-DE4A-AE75-CEF8E415BD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3F31C76-8DCC-4275-99E5-5ECC16688E9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CD0-DF4C-92FC-372E6B5B68D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18</c:v>
                </c:pt>
                <c:pt idx="3">
                  <c:v>46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7-DE4A-AE75-CEF8E415BD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ages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stages</c:v>
                </c:pt>
                <c:pt idx="1">
                  <c:v>Local</c:v>
                </c:pt>
                <c:pt idx="2">
                  <c:v>Regional</c:v>
                </c:pt>
                <c:pt idx="3">
                  <c:v>Distant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90</c:v>
                </c:pt>
                <c:pt idx="2">
                  <c:v>71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37-2E4B-A1B5-8F5E55E5A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20-49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stages</c:v>
                </c:pt>
                <c:pt idx="1">
                  <c:v>Local</c:v>
                </c:pt>
                <c:pt idx="2">
                  <c:v>Regional</c:v>
                </c:pt>
                <c:pt idx="3">
                  <c:v>Distant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</c:v>
                </c:pt>
                <c:pt idx="1">
                  <c:v>94</c:v>
                </c:pt>
                <c:pt idx="2">
                  <c:v>78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37-2E4B-A1B5-8F5E55E5A3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50-64 years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stages</c:v>
                </c:pt>
                <c:pt idx="1">
                  <c:v>Local</c:v>
                </c:pt>
                <c:pt idx="2">
                  <c:v>Regional</c:v>
                </c:pt>
                <c:pt idx="3">
                  <c:v>Distant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69</c:v>
                </c:pt>
                <c:pt idx="1">
                  <c:v>94</c:v>
                </c:pt>
                <c:pt idx="2">
                  <c:v>76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37-2E4B-A1B5-8F5E55E5A3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65+ years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stages</c:v>
                </c:pt>
                <c:pt idx="1">
                  <c:v>Local</c:v>
                </c:pt>
                <c:pt idx="2">
                  <c:v>Regional</c:v>
                </c:pt>
                <c:pt idx="3">
                  <c:v>Distant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61</c:v>
                </c:pt>
                <c:pt idx="1">
                  <c:v>87</c:v>
                </c:pt>
                <c:pt idx="2">
                  <c:v>66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37-2E4B-A1B5-8F5E55E5A3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9565760"/>
        <c:axId val="342228456"/>
      </c:barChart>
      <c:catAx>
        <c:axId val="3395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2228456"/>
        <c:crosses val="autoZero"/>
        <c:auto val="1"/>
        <c:lblAlgn val="ctr"/>
        <c:lblOffset val="100"/>
        <c:noMultiLvlLbl val="0"/>
      </c:catAx>
      <c:valAx>
        <c:axId val="342228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956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1BBD2-7F05-4891-BD04-D17DA55238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7D0D22-11A3-4540-B612-39B9185BDEEB}">
      <dgm:prSet custT="1"/>
      <dgm:spPr/>
      <dgm:t>
        <a:bodyPr/>
        <a:lstStyle/>
        <a:p>
          <a:r>
            <a:rPr lang="en-US" sz="1600" b="1" i="0" baseline="0" dirty="0" smtClean="0"/>
            <a:t>Sexual </a:t>
          </a:r>
          <a:r>
            <a:rPr lang="en-US" sz="1600" b="1" i="0" baseline="0" dirty="0"/>
            <a:t>health and fertility </a:t>
          </a:r>
          <a:endParaRPr lang="en-GB" sz="1600" dirty="0"/>
        </a:p>
      </dgm:t>
    </dgm:pt>
    <dgm:pt modelId="{49BDEBC6-7186-4126-BF51-4F4D0448F856}" type="parTrans" cxnId="{DADCCA75-DAAA-4663-A168-62414FAD2206}">
      <dgm:prSet/>
      <dgm:spPr/>
      <dgm:t>
        <a:bodyPr/>
        <a:lstStyle/>
        <a:p>
          <a:endParaRPr lang="en-GB" sz="1600"/>
        </a:p>
      </dgm:t>
    </dgm:pt>
    <dgm:pt modelId="{D4A6D8BD-61FA-425E-B612-44163BD685C2}" type="sibTrans" cxnId="{DADCCA75-DAAA-4663-A168-62414FAD2206}">
      <dgm:prSet/>
      <dgm:spPr/>
      <dgm:t>
        <a:bodyPr/>
        <a:lstStyle/>
        <a:p>
          <a:endParaRPr lang="en-GB" sz="1600"/>
        </a:p>
      </dgm:t>
    </dgm:pt>
    <dgm:pt modelId="{1C2C1B1E-730B-4A36-9E08-2179485210B3}">
      <dgm:prSet custT="1"/>
      <dgm:spPr/>
      <dgm:t>
        <a:bodyPr/>
        <a:lstStyle/>
        <a:p>
          <a:r>
            <a:rPr lang="en-US" sz="1600" b="1" i="0" baseline="0" dirty="0"/>
            <a:t>Psychological </a:t>
          </a:r>
          <a:r>
            <a:rPr lang="en-US" sz="1600" b="1" i="0" baseline="0" dirty="0">
              <a:solidFill>
                <a:schemeClr val="bg1"/>
              </a:solidFill>
            </a:rPr>
            <a:t>impact of diagnosis</a:t>
          </a:r>
          <a:endParaRPr lang="en-GB" sz="1600" dirty="0">
            <a:solidFill>
              <a:schemeClr val="bg1"/>
            </a:solidFill>
          </a:endParaRPr>
        </a:p>
      </dgm:t>
    </dgm:pt>
    <dgm:pt modelId="{261D3E68-BE9A-4EB0-88E9-4F555327F617}" type="parTrans" cxnId="{8742DEA8-9FF4-4908-A6C4-B1F4674838C0}">
      <dgm:prSet/>
      <dgm:spPr/>
      <dgm:t>
        <a:bodyPr/>
        <a:lstStyle/>
        <a:p>
          <a:endParaRPr lang="en-GB" sz="1600"/>
        </a:p>
      </dgm:t>
    </dgm:pt>
    <dgm:pt modelId="{29D9176E-50DD-48B3-B3A7-62DBBDCE06D4}" type="sibTrans" cxnId="{8742DEA8-9FF4-4908-A6C4-B1F4674838C0}">
      <dgm:prSet/>
      <dgm:spPr/>
      <dgm:t>
        <a:bodyPr/>
        <a:lstStyle/>
        <a:p>
          <a:endParaRPr lang="en-GB" sz="1600"/>
        </a:p>
      </dgm:t>
    </dgm:pt>
    <dgm:pt modelId="{49E901FE-2D4C-4376-8A97-6FF4247D2B87}">
      <dgm:prSet custT="1"/>
      <dgm:spPr/>
      <dgm:t>
        <a:bodyPr/>
        <a:lstStyle/>
        <a:p>
          <a:r>
            <a:rPr lang="en-US" sz="1600" b="1" i="0" baseline="0" dirty="0"/>
            <a:t>Potential toxicities of treatment</a:t>
          </a:r>
          <a:endParaRPr lang="en-GB" sz="1600" dirty="0"/>
        </a:p>
      </dgm:t>
    </dgm:pt>
    <dgm:pt modelId="{EC063D3C-D2CC-4B14-8BEE-6808F1E4A220}" type="parTrans" cxnId="{184B4D48-2D97-4ACE-982F-B8094AD73C4F}">
      <dgm:prSet/>
      <dgm:spPr/>
      <dgm:t>
        <a:bodyPr/>
        <a:lstStyle/>
        <a:p>
          <a:endParaRPr lang="en-GB" sz="1600"/>
        </a:p>
      </dgm:t>
    </dgm:pt>
    <dgm:pt modelId="{9C15C225-C02D-4FEF-85B1-CE2C754CF251}" type="sibTrans" cxnId="{184B4D48-2D97-4ACE-982F-B8094AD73C4F}">
      <dgm:prSet/>
      <dgm:spPr/>
      <dgm:t>
        <a:bodyPr/>
        <a:lstStyle/>
        <a:p>
          <a:endParaRPr lang="en-GB" sz="1600"/>
        </a:p>
      </dgm:t>
    </dgm:pt>
    <dgm:pt modelId="{D5684243-D183-4944-9E10-D069266D16F7}">
      <dgm:prSet custT="1"/>
      <dgm:spPr/>
      <dgm:t>
        <a:bodyPr/>
        <a:lstStyle/>
        <a:p>
          <a:r>
            <a:rPr lang="en-US" sz="1600" b="1" i="0" baseline="0" dirty="0"/>
            <a:t>Financial </a:t>
          </a:r>
          <a:r>
            <a:rPr lang="en-US" sz="1600" b="1" i="0" baseline="0" dirty="0" smtClean="0"/>
            <a:t>burden</a:t>
          </a:r>
          <a:endParaRPr lang="en-GB" sz="1600" dirty="0"/>
        </a:p>
      </dgm:t>
    </dgm:pt>
    <dgm:pt modelId="{2BBF8769-43D0-4993-9D6F-0D7F1B01D918}" type="parTrans" cxnId="{37B2A5DF-AF68-4309-B2E5-378CC3967ACF}">
      <dgm:prSet/>
      <dgm:spPr/>
      <dgm:t>
        <a:bodyPr/>
        <a:lstStyle/>
        <a:p>
          <a:endParaRPr lang="en-GB" sz="1600"/>
        </a:p>
      </dgm:t>
    </dgm:pt>
    <dgm:pt modelId="{39F83132-18CE-446F-8565-8E1E7E5A0F8A}" type="sibTrans" cxnId="{37B2A5DF-AF68-4309-B2E5-378CC3967ACF}">
      <dgm:prSet/>
      <dgm:spPr/>
      <dgm:t>
        <a:bodyPr/>
        <a:lstStyle/>
        <a:p>
          <a:endParaRPr lang="en-GB" sz="1600"/>
        </a:p>
      </dgm:t>
    </dgm:pt>
    <dgm:pt modelId="{71E0F08B-B9D7-490D-81AF-826B0C796F98}">
      <dgm:prSet custT="1"/>
      <dgm:spPr/>
      <dgm:t>
        <a:bodyPr/>
        <a:lstStyle/>
        <a:p>
          <a:r>
            <a:rPr lang="en-US" sz="1600" b="1" i="0" baseline="0" dirty="0"/>
            <a:t>Surveillance intervals</a:t>
          </a:r>
          <a:endParaRPr lang="en-GB" sz="1600" dirty="0"/>
        </a:p>
      </dgm:t>
    </dgm:pt>
    <dgm:pt modelId="{6ABF5AA3-368A-4462-9CFD-61FE1FAF1C45}" type="parTrans" cxnId="{03057A8A-2F7E-4D0B-B844-7C83A4D1DB7E}">
      <dgm:prSet/>
      <dgm:spPr/>
      <dgm:t>
        <a:bodyPr/>
        <a:lstStyle/>
        <a:p>
          <a:endParaRPr lang="en-GB" sz="1600"/>
        </a:p>
      </dgm:t>
    </dgm:pt>
    <dgm:pt modelId="{84B96029-1583-4E0F-A467-ADF7EE087C8D}" type="sibTrans" cxnId="{03057A8A-2F7E-4D0B-B844-7C83A4D1DB7E}">
      <dgm:prSet/>
      <dgm:spPr/>
      <dgm:t>
        <a:bodyPr/>
        <a:lstStyle/>
        <a:p>
          <a:endParaRPr lang="en-GB" sz="1600"/>
        </a:p>
      </dgm:t>
    </dgm:pt>
    <dgm:pt modelId="{54EB495E-26E8-44BF-8B1A-69C02391B1EB}" type="pres">
      <dgm:prSet presAssocID="{7661BBD2-7F05-4891-BD04-D17DA55238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318838-0927-41A8-BB96-D1F397AC45D0}" type="pres">
      <dgm:prSet presAssocID="{CB7D0D22-11A3-4540-B612-39B9185BDE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D530A-0E7F-4EFD-ABCD-73BC73693A7B}" type="pres">
      <dgm:prSet presAssocID="{D4A6D8BD-61FA-425E-B612-44163BD685C2}" presName="sibTrans" presStyleCnt="0"/>
      <dgm:spPr/>
    </dgm:pt>
    <dgm:pt modelId="{29160551-3826-4181-B4FD-F2779FA87DC1}" type="pres">
      <dgm:prSet presAssocID="{1C2C1B1E-730B-4A36-9E08-2179485210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B6544-758D-4961-9C5B-A059E547BBC3}" type="pres">
      <dgm:prSet presAssocID="{29D9176E-50DD-48B3-B3A7-62DBBDCE06D4}" presName="sibTrans" presStyleCnt="0"/>
      <dgm:spPr/>
    </dgm:pt>
    <dgm:pt modelId="{88E1D417-5A17-4D73-AE56-14ECC7DB6A3A}" type="pres">
      <dgm:prSet presAssocID="{49E901FE-2D4C-4376-8A97-6FF4247D2B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7EFE7-B229-4CFF-B559-3CC475BA0025}" type="pres">
      <dgm:prSet presAssocID="{9C15C225-C02D-4FEF-85B1-CE2C754CF251}" presName="sibTrans" presStyleCnt="0"/>
      <dgm:spPr/>
    </dgm:pt>
    <dgm:pt modelId="{C7E25F0F-C36A-43BE-8982-4298728947F1}" type="pres">
      <dgm:prSet presAssocID="{D5684243-D183-4944-9E10-D069266D16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95371-89F9-446F-A7B2-642D56E456CB}" type="pres">
      <dgm:prSet presAssocID="{39F83132-18CE-446F-8565-8E1E7E5A0F8A}" presName="sibTrans" presStyleCnt="0"/>
      <dgm:spPr/>
    </dgm:pt>
    <dgm:pt modelId="{ABA0408D-AC31-437A-9AFF-32A328D895A9}" type="pres">
      <dgm:prSet presAssocID="{71E0F08B-B9D7-490D-81AF-826B0C796F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057A8A-2F7E-4D0B-B844-7C83A4D1DB7E}" srcId="{7661BBD2-7F05-4891-BD04-D17DA55238DF}" destId="{71E0F08B-B9D7-490D-81AF-826B0C796F98}" srcOrd="4" destOrd="0" parTransId="{6ABF5AA3-368A-4462-9CFD-61FE1FAF1C45}" sibTransId="{84B96029-1583-4E0F-A467-ADF7EE087C8D}"/>
    <dgm:cxn modelId="{DADCCA75-DAAA-4663-A168-62414FAD2206}" srcId="{7661BBD2-7F05-4891-BD04-D17DA55238DF}" destId="{CB7D0D22-11A3-4540-B612-39B9185BDEEB}" srcOrd="0" destOrd="0" parTransId="{49BDEBC6-7186-4126-BF51-4F4D0448F856}" sibTransId="{D4A6D8BD-61FA-425E-B612-44163BD685C2}"/>
    <dgm:cxn modelId="{A6D44B58-B8B3-47ED-BE1A-6C274527A8A1}" type="presOf" srcId="{7661BBD2-7F05-4891-BD04-D17DA55238DF}" destId="{54EB495E-26E8-44BF-8B1A-69C02391B1EB}" srcOrd="0" destOrd="0" presId="urn:microsoft.com/office/officeart/2005/8/layout/default"/>
    <dgm:cxn modelId="{184B4D48-2D97-4ACE-982F-B8094AD73C4F}" srcId="{7661BBD2-7F05-4891-BD04-D17DA55238DF}" destId="{49E901FE-2D4C-4376-8A97-6FF4247D2B87}" srcOrd="2" destOrd="0" parTransId="{EC063D3C-D2CC-4B14-8BEE-6808F1E4A220}" sibTransId="{9C15C225-C02D-4FEF-85B1-CE2C754CF251}"/>
    <dgm:cxn modelId="{59449F18-93D3-494C-AF3D-84912F148167}" type="presOf" srcId="{CB7D0D22-11A3-4540-B612-39B9185BDEEB}" destId="{24318838-0927-41A8-BB96-D1F397AC45D0}" srcOrd="0" destOrd="0" presId="urn:microsoft.com/office/officeart/2005/8/layout/default"/>
    <dgm:cxn modelId="{60D3B83E-E8F6-472C-902F-B8A0B11525CF}" type="presOf" srcId="{71E0F08B-B9D7-490D-81AF-826B0C796F98}" destId="{ABA0408D-AC31-437A-9AFF-32A328D895A9}" srcOrd="0" destOrd="0" presId="urn:microsoft.com/office/officeart/2005/8/layout/default"/>
    <dgm:cxn modelId="{FDF66A5E-2029-4D65-868E-DA3A29A60358}" type="presOf" srcId="{1C2C1B1E-730B-4A36-9E08-2179485210B3}" destId="{29160551-3826-4181-B4FD-F2779FA87DC1}" srcOrd="0" destOrd="0" presId="urn:microsoft.com/office/officeart/2005/8/layout/default"/>
    <dgm:cxn modelId="{8742DEA8-9FF4-4908-A6C4-B1F4674838C0}" srcId="{7661BBD2-7F05-4891-BD04-D17DA55238DF}" destId="{1C2C1B1E-730B-4A36-9E08-2179485210B3}" srcOrd="1" destOrd="0" parTransId="{261D3E68-BE9A-4EB0-88E9-4F555327F617}" sibTransId="{29D9176E-50DD-48B3-B3A7-62DBBDCE06D4}"/>
    <dgm:cxn modelId="{37B2A5DF-AF68-4309-B2E5-378CC3967ACF}" srcId="{7661BBD2-7F05-4891-BD04-D17DA55238DF}" destId="{D5684243-D183-4944-9E10-D069266D16F7}" srcOrd="3" destOrd="0" parTransId="{2BBF8769-43D0-4993-9D6F-0D7F1B01D918}" sibTransId="{39F83132-18CE-446F-8565-8E1E7E5A0F8A}"/>
    <dgm:cxn modelId="{C9A5EBD8-C13E-4A58-9E03-8D242714CC2D}" type="presOf" srcId="{D5684243-D183-4944-9E10-D069266D16F7}" destId="{C7E25F0F-C36A-43BE-8982-4298728947F1}" srcOrd="0" destOrd="0" presId="urn:microsoft.com/office/officeart/2005/8/layout/default"/>
    <dgm:cxn modelId="{B5956C23-FC1C-4776-BD3D-BE2DA8993AAA}" type="presOf" srcId="{49E901FE-2D4C-4376-8A97-6FF4247D2B87}" destId="{88E1D417-5A17-4D73-AE56-14ECC7DB6A3A}" srcOrd="0" destOrd="0" presId="urn:microsoft.com/office/officeart/2005/8/layout/default"/>
    <dgm:cxn modelId="{DE8B0837-DD5B-4A27-B682-4189D1D532C4}" type="presParOf" srcId="{54EB495E-26E8-44BF-8B1A-69C02391B1EB}" destId="{24318838-0927-41A8-BB96-D1F397AC45D0}" srcOrd="0" destOrd="0" presId="urn:microsoft.com/office/officeart/2005/8/layout/default"/>
    <dgm:cxn modelId="{4E93C1BB-968F-4634-9984-99E48BEE8CA5}" type="presParOf" srcId="{54EB495E-26E8-44BF-8B1A-69C02391B1EB}" destId="{902D530A-0E7F-4EFD-ABCD-73BC73693A7B}" srcOrd="1" destOrd="0" presId="urn:microsoft.com/office/officeart/2005/8/layout/default"/>
    <dgm:cxn modelId="{435DAD6F-226C-4E21-9EFF-C38E0DE3F829}" type="presParOf" srcId="{54EB495E-26E8-44BF-8B1A-69C02391B1EB}" destId="{29160551-3826-4181-B4FD-F2779FA87DC1}" srcOrd="2" destOrd="0" presId="urn:microsoft.com/office/officeart/2005/8/layout/default"/>
    <dgm:cxn modelId="{2EBD7262-D070-4781-B6EB-2BE2419BEBA5}" type="presParOf" srcId="{54EB495E-26E8-44BF-8B1A-69C02391B1EB}" destId="{5BFB6544-758D-4961-9C5B-A059E547BBC3}" srcOrd="3" destOrd="0" presId="urn:microsoft.com/office/officeart/2005/8/layout/default"/>
    <dgm:cxn modelId="{5F3B365A-E538-46ED-8D5A-D63599446565}" type="presParOf" srcId="{54EB495E-26E8-44BF-8B1A-69C02391B1EB}" destId="{88E1D417-5A17-4D73-AE56-14ECC7DB6A3A}" srcOrd="4" destOrd="0" presId="urn:microsoft.com/office/officeart/2005/8/layout/default"/>
    <dgm:cxn modelId="{86AD729D-7055-4723-924B-6F116A95FECB}" type="presParOf" srcId="{54EB495E-26E8-44BF-8B1A-69C02391B1EB}" destId="{0227EFE7-B229-4CFF-B559-3CC475BA0025}" srcOrd="5" destOrd="0" presId="urn:microsoft.com/office/officeart/2005/8/layout/default"/>
    <dgm:cxn modelId="{96CE9C16-117A-406F-BBA2-CB75008F3CB3}" type="presParOf" srcId="{54EB495E-26E8-44BF-8B1A-69C02391B1EB}" destId="{C7E25F0F-C36A-43BE-8982-4298728947F1}" srcOrd="6" destOrd="0" presId="urn:microsoft.com/office/officeart/2005/8/layout/default"/>
    <dgm:cxn modelId="{754C8170-CCE2-46E6-938B-B2A30E7B9F93}" type="presParOf" srcId="{54EB495E-26E8-44BF-8B1A-69C02391B1EB}" destId="{95695371-89F9-446F-A7B2-642D56E456CB}" srcOrd="7" destOrd="0" presId="urn:microsoft.com/office/officeart/2005/8/layout/default"/>
    <dgm:cxn modelId="{ABC1997B-FE51-4EFE-BB63-326F6FFDE8F0}" type="presParOf" srcId="{54EB495E-26E8-44BF-8B1A-69C02391B1EB}" destId="{ABA0408D-AC31-437A-9AFF-32A328D895A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18838-0927-41A8-BB96-D1F397AC45D0}">
      <dsp:nvSpPr>
        <dsp:cNvPr id="0" name=""/>
        <dsp:cNvSpPr/>
      </dsp:nvSpPr>
      <dsp:spPr>
        <a:xfrm>
          <a:off x="547708" y="786"/>
          <a:ext cx="1852882" cy="1111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/>
            <a:t>Sexual </a:t>
          </a:r>
          <a:r>
            <a:rPr lang="en-US" sz="1600" b="1" i="0" kern="1200" baseline="0" dirty="0"/>
            <a:t>health and fertility </a:t>
          </a:r>
          <a:endParaRPr lang="en-GB" sz="1600" kern="1200" dirty="0"/>
        </a:p>
      </dsp:txBody>
      <dsp:txXfrm>
        <a:off x="547708" y="786"/>
        <a:ext cx="1852882" cy="1111729"/>
      </dsp:txXfrm>
    </dsp:sp>
    <dsp:sp modelId="{29160551-3826-4181-B4FD-F2779FA87DC1}">
      <dsp:nvSpPr>
        <dsp:cNvPr id="0" name=""/>
        <dsp:cNvSpPr/>
      </dsp:nvSpPr>
      <dsp:spPr>
        <a:xfrm>
          <a:off x="2585879" y="786"/>
          <a:ext cx="1852882" cy="1111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/>
            <a:t>Psychological </a:t>
          </a:r>
          <a:r>
            <a:rPr lang="en-US" sz="1600" b="1" i="0" kern="1200" baseline="0" dirty="0">
              <a:solidFill>
                <a:schemeClr val="bg1"/>
              </a:solidFill>
            </a:rPr>
            <a:t>impact of diagnosis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2585879" y="786"/>
        <a:ext cx="1852882" cy="1111729"/>
      </dsp:txXfrm>
    </dsp:sp>
    <dsp:sp modelId="{88E1D417-5A17-4D73-AE56-14ECC7DB6A3A}">
      <dsp:nvSpPr>
        <dsp:cNvPr id="0" name=""/>
        <dsp:cNvSpPr/>
      </dsp:nvSpPr>
      <dsp:spPr>
        <a:xfrm>
          <a:off x="547708" y="1297804"/>
          <a:ext cx="1852882" cy="1111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/>
            <a:t>Potential toxicities of treatment</a:t>
          </a:r>
          <a:endParaRPr lang="en-GB" sz="1600" kern="1200" dirty="0"/>
        </a:p>
      </dsp:txBody>
      <dsp:txXfrm>
        <a:off x="547708" y="1297804"/>
        <a:ext cx="1852882" cy="1111729"/>
      </dsp:txXfrm>
    </dsp:sp>
    <dsp:sp modelId="{C7E25F0F-C36A-43BE-8982-4298728947F1}">
      <dsp:nvSpPr>
        <dsp:cNvPr id="0" name=""/>
        <dsp:cNvSpPr/>
      </dsp:nvSpPr>
      <dsp:spPr>
        <a:xfrm>
          <a:off x="2585879" y="1297804"/>
          <a:ext cx="1852882" cy="1111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/>
            <a:t>Financial </a:t>
          </a:r>
          <a:r>
            <a:rPr lang="en-US" sz="1600" b="1" i="0" kern="1200" baseline="0" dirty="0" smtClean="0"/>
            <a:t>burden</a:t>
          </a:r>
          <a:endParaRPr lang="en-GB" sz="1600" kern="1200" dirty="0"/>
        </a:p>
      </dsp:txBody>
      <dsp:txXfrm>
        <a:off x="2585879" y="1297804"/>
        <a:ext cx="1852882" cy="1111729"/>
      </dsp:txXfrm>
    </dsp:sp>
    <dsp:sp modelId="{ABA0408D-AC31-437A-9AFF-32A328D895A9}">
      <dsp:nvSpPr>
        <dsp:cNvPr id="0" name=""/>
        <dsp:cNvSpPr/>
      </dsp:nvSpPr>
      <dsp:spPr>
        <a:xfrm>
          <a:off x="1566793" y="2594822"/>
          <a:ext cx="1852882" cy="1111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/>
            <a:t>Surveillance intervals</a:t>
          </a:r>
          <a:endParaRPr lang="en-GB" sz="1600" kern="1200" dirty="0"/>
        </a:p>
      </dsp:txBody>
      <dsp:txXfrm>
        <a:off x="1566793" y="2594822"/>
        <a:ext cx="1852882" cy="1111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3/1/2022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3/1/2022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992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74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F95F-87B0-40B3-9DED-A067AA0D2F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74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B13D5-372A-4B4A-A641-60730CC7A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556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3459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9404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51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13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65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78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84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F95F-87B0-40B3-9DED-A067AA0D2F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3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F95F-87B0-40B3-9DED-A067AA0D2F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2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12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F95F-87B0-40B3-9DED-A067AA0D2F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9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E4F7A-1B91-47B8-A745-5C06F9BC84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1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B13D5-372A-4B4A-A641-60730CC7A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4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hyperlink" Target="mailto:froukje.sosef@cor2ed.com" TargetMode="External"/><Relationship Id="rId12" Type="http://schemas.openxmlformats.org/officeDocument/2006/relationships/hyperlink" Target="https://vimeo.com/channels/ginursesconnect/" TargetMode="External"/><Relationship Id="rId17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hyperlink" Target="https://twitter.com/ginursesconnect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9.svg"/><Relationship Id="rId10" Type="http://schemas.openxmlformats.org/officeDocument/2006/relationships/hyperlink" Target="https://ginursesconnect.cor2ed.com/" TargetMode="External"/><Relationship Id="rId19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hyperlink" Target="https://www.linkedin.com/company/40845750" TargetMode="External"/><Relationship Id="rId1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75D485-37E9-1547-9AE7-65810F50D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r="2963"/>
          <a:stretch/>
        </p:blipFill>
        <p:spPr>
          <a:xfrm>
            <a:off x="2890838" y="2133600"/>
            <a:ext cx="6410325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xmlns="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A3A096D5-5B44-AB47-899A-7F50804FE1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xmlns="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31D3EEC9-CDAF-AB4E-8970-35D750F81F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xmlns="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xmlns="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xmlns="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xmlns="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96847F53-2B65-B54D-9EB5-DC4A200377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236F0FE-F296-0E4E-92B8-7958FEF17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69" r="9948" b="7527"/>
          <a:stretch/>
        </p:blipFill>
        <p:spPr>
          <a:xfrm>
            <a:off x="6086914" y="0"/>
            <a:ext cx="6105086" cy="6858000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xmlns="" id="{3CECC874-C1FD-C047-941E-69779D73974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xmlns="" id="{931BAECF-5C6A-6540-9DCC-581D10D505B1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xmlns="" id="{1024FDC4-71B6-5D44-81C3-7D2B7161A594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 Nurses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CDEC929E-1DBB-A54E-97C1-5300352A4B7A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xmlns="" id="{B5502941-9E55-3244-B5AD-41BFE6F743F7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5CC7BA7-1885-4542-8F69-EA8EAB2263AC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53D9E52-F7E7-194C-8C2E-3E1B2223717C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Graphic 46" descr="Speaker Phone">
              <a:extLst>
                <a:ext uri="{FF2B5EF4-FFF2-40B4-BE49-F238E27FC236}">
                  <a16:creationId xmlns:a16="http://schemas.microsoft.com/office/drawing/2014/main" xmlns="" id="{7832FD37-1032-CA48-A55F-831A2C7231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D7EBF26-3C28-FA45-8045-FDAAFFAFFC6E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Graphic 48" descr="Envelope">
            <a:extLst>
              <a:ext uri="{FF2B5EF4-FFF2-40B4-BE49-F238E27FC236}">
                <a16:creationId xmlns:a16="http://schemas.microsoft.com/office/drawing/2014/main" xmlns="" id="{1C963714-1D45-474A-9721-5C8FF4E89D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13BDF42-1B47-7341-A447-C60906D54B98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35189AD-EBA0-164E-9904-71B746C3CF5B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Graphic 51" descr="Speaker Phone">
              <a:extLst>
                <a:ext uri="{FF2B5EF4-FFF2-40B4-BE49-F238E27FC236}">
                  <a16:creationId xmlns:a16="http://schemas.microsoft.com/office/drawing/2014/main" xmlns="" id="{D19A1BA0-E1B0-B545-B4D1-2199A08735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4A74C4CA-CAA6-8540-90BA-61B5CCDA4CA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Graphic 53" descr="Envelope">
            <a:extLst>
              <a:ext uri="{FF2B5EF4-FFF2-40B4-BE49-F238E27FC236}">
                <a16:creationId xmlns:a16="http://schemas.microsoft.com/office/drawing/2014/main" xmlns="" id="{C307629A-49FB-9644-97CB-0206A84006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xmlns="" id="{C09FB5C7-5C7A-394E-A310-D6FAA8F11945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6" name="Titre 1">
            <a:extLst>
              <a:ext uri="{FF2B5EF4-FFF2-40B4-BE49-F238E27FC236}">
                <a16:creationId xmlns:a16="http://schemas.microsoft.com/office/drawing/2014/main" xmlns="" id="{876D8797-79B4-0742-B2E8-C3C0784D08A0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5AEAE8CF-9176-FE41-9912-7A634F16E756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7D6EB52B-EEE6-D449-92AF-ED0557C7FEBB}"/>
              </a:ext>
            </a:extLst>
          </p:cNvPr>
          <p:cNvSpPr/>
          <p:nvPr userDrawn="1"/>
        </p:nvSpPr>
        <p:spPr>
          <a:xfrm>
            <a:off x="3581466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D0EBA67-CE3B-5644-8574-69328BF7ABB3}"/>
              </a:ext>
            </a:extLst>
          </p:cNvPr>
          <p:cNvSpPr txBox="1"/>
          <p:nvPr userDrawn="1"/>
        </p:nvSpPr>
        <p:spPr>
          <a:xfrm>
            <a:off x="787049" y="5497848"/>
            <a:ext cx="285569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@GI Nurses CONNECT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1919725-0A7A-7A4B-BABA-7FA78AF78954}"/>
              </a:ext>
            </a:extLst>
          </p:cNvPr>
          <p:cNvSpPr txBox="1"/>
          <p:nvPr userDrawn="1"/>
        </p:nvSpPr>
        <p:spPr>
          <a:xfrm>
            <a:off x="4002440" y="5497848"/>
            <a:ext cx="29369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3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@GI Nurses CONNECT</a:t>
            </a:r>
          </a:p>
        </p:txBody>
      </p: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xmlns="" id="{43F7E47A-D47B-BC4A-B029-653377FE8702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8"/>
            <a:extLst>
              <a:ext uri="{FF2B5EF4-FFF2-40B4-BE49-F238E27FC236}">
                <a16:creationId xmlns:a16="http://schemas.microsoft.com/office/drawing/2014/main" xmlns="" id="{D9DEC445-59E6-9244-9303-D70174E56B63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hlinkClick r:id="rId9"/>
            <a:extLst>
              <a:ext uri="{FF2B5EF4-FFF2-40B4-BE49-F238E27FC236}">
                <a16:creationId xmlns:a16="http://schemas.microsoft.com/office/drawing/2014/main" xmlns="" id="{B2EA2A35-72B2-AC4F-98AB-02081E2F9B70}"/>
              </a:ext>
            </a:extLst>
          </p:cNvPr>
          <p:cNvSpPr/>
          <p:nvPr userDrawn="1"/>
        </p:nvSpPr>
        <p:spPr>
          <a:xfrm>
            <a:off x="403163" y="5478379"/>
            <a:ext cx="276579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38CA3669-CA62-D14B-8AE8-86FE39C01030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48F850E-C93A-6243-944D-22D074CAA6C1}"/>
              </a:ext>
            </a:extLst>
          </p:cNvPr>
          <p:cNvSpPr txBox="1"/>
          <p:nvPr userDrawn="1"/>
        </p:nvSpPr>
        <p:spPr>
          <a:xfrm>
            <a:off x="805457" y="6013567"/>
            <a:ext cx="2770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300" kern="1200" spc="-30" baseline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https://ginursesconnect.cor2ed.com/</a:t>
            </a:r>
            <a:endParaRPr lang="en-GB" sz="1300" kern="1200" spc="-30" baseline="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10"/>
            <a:extLst>
              <a:ext uri="{FF2B5EF4-FFF2-40B4-BE49-F238E27FC236}">
                <a16:creationId xmlns:a16="http://schemas.microsoft.com/office/drawing/2014/main" xmlns="" id="{91DF0EC4-F559-C740-B4BE-2BFCD15B42C5}"/>
              </a:ext>
            </a:extLst>
          </p:cNvPr>
          <p:cNvSpPr/>
          <p:nvPr userDrawn="1"/>
        </p:nvSpPr>
        <p:spPr>
          <a:xfrm>
            <a:off x="391317" y="6002079"/>
            <a:ext cx="305263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3EB8680-4D45-E444-BB31-DD7001E3B7E3}"/>
              </a:ext>
            </a:extLst>
          </p:cNvPr>
          <p:cNvSpPr txBox="1"/>
          <p:nvPr userDrawn="1"/>
        </p:nvSpPr>
        <p:spPr>
          <a:xfrm>
            <a:off x="4002253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@ginursesconnect</a:t>
            </a:r>
          </a:p>
        </p:txBody>
      </p:sp>
      <p:sp>
        <p:nvSpPr>
          <p:cNvPr id="69" name="Rectangle 68">
            <a:hlinkClick r:id="rId11"/>
            <a:extLst>
              <a:ext uri="{FF2B5EF4-FFF2-40B4-BE49-F238E27FC236}">
                <a16:creationId xmlns:a16="http://schemas.microsoft.com/office/drawing/2014/main" xmlns="" id="{06563B70-F934-3242-8E5E-40C051387AF0}"/>
              </a:ext>
            </a:extLst>
          </p:cNvPr>
          <p:cNvSpPr/>
          <p:nvPr userDrawn="1"/>
        </p:nvSpPr>
        <p:spPr>
          <a:xfrm>
            <a:off x="3561741" y="6011062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3DFA1173-E1D5-FE47-B572-D0E809022B8A}"/>
              </a:ext>
            </a:extLst>
          </p:cNvPr>
          <p:cNvSpPr/>
          <p:nvPr userDrawn="1"/>
        </p:nvSpPr>
        <p:spPr>
          <a:xfrm>
            <a:off x="3585896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hlinkClick r:id="rId12"/>
            <a:extLst>
              <a:ext uri="{FF2B5EF4-FFF2-40B4-BE49-F238E27FC236}">
                <a16:creationId xmlns:a16="http://schemas.microsoft.com/office/drawing/2014/main" xmlns="" id="{0F191E22-F9F1-004C-8409-C815C495F860}"/>
              </a:ext>
            </a:extLst>
          </p:cNvPr>
          <p:cNvSpPr/>
          <p:nvPr userDrawn="1"/>
        </p:nvSpPr>
        <p:spPr>
          <a:xfrm>
            <a:off x="3541915" y="5485325"/>
            <a:ext cx="285888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2" descr="Linkedin logo logo website icon - Popular Social Media Flat">
            <a:extLst>
              <a:ext uri="{FF2B5EF4-FFF2-40B4-BE49-F238E27FC236}">
                <a16:creationId xmlns:a16="http://schemas.microsoft.com/office/drawing/2014/main" xmlns="" id="{F53216B2-53AE-5F4C-9E1E-7640A709C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Graphic 72" descr="World">
            <a:extLst>
              <a:ext uri="{FF2B5EF4-FFF2-40B4-BE49-F238E27FC236}">
                <a16:creationId xmlns:a16="http://schemas.microsoft.com/office/drawing/2014/main" xmlns="" id="{D614C8A5-B8C6-4642-8FB6-F1F29318D76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74" name="Picture 4" descr="Vimeo Icon Logo - Free vector graphic on Pixabay">
            <a:extLst>
              <a:ext uri="{FF2B5EF4-FFF2-40B4-BE49-F238E27FC236}">
                <a16:creationId xmlns:a16="http://schemas.microsoft.com/office/drawing/2014/main" xmlns="" id="{30918E0E-33B7-AE4B-BB0D-2C7A1F5DCF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62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Free White Twitter Icon - Download White Twitter Icon">
            <a:extLst>
              <a:ext uri="{FF2B5EF4-FFF2-40B4-BE49-F238E27FC236}">
                <a16:creationId xmlns:a16="http://schemas.microsoft.com/office/drawing/2014/main" xmlns="" id="{E4CDF6BE-6762-F344-A07B-B9565295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82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A6C9CAEC-DE48-9F41-B248-37EDD59C795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85818" y="636489"/>
            <a:ext cx="2340630" cy="906993"/>
          </a:xfrm>
          <a:prstGeom prst="rect">
            <a:avLst/>
          </a:prstGeom>
        </p:spPr>
      </p:pic>
      <p:sp>
        <p:nvSpPr>
          <p:cNvPr id="77" name="Titre 1">
            <a:extLst>
              <a:ext uri="{FF2B5EF4-FFF2-40B4-BE49-F238E27FC236}">
                <a16:creationId xmlns:a16="http://schemas.microsoft.com/office/drawing/2014/main" xmlns="" id="{81BDD9A8-6BA6-9343-9534-107071B1DB17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C76DAD-63C4-43EB-8281-A5CAFE48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5AF475-CCD4-48E0-A3EE-3CB38C91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60586D-E72E-405C-96A2-9E4B9B77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DE24-EBC4-492D-BE48-B6359015E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7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C671C-18FD-4A42-BBA6-89B390F6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1932F3-627E-3C40-9ECC-527244CB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9EE39-C143-F244-B5F1-9AAEDEE8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17FDA6-EE02-5943-B4FE-B3AF75C3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F35E25-5A13-B944-8FE6-F0BF480A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CD76-F4FF-C446-9486-CF8FF4A93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1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2CD8C6-DD0B-F54C-B0D3-9EBB9DEF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760270-8F11-A24C-9EC7-0E452120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668DBE-5F5A-E74E-92D9-ED0E4FE8B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16988E-0634-1E46-87FD-FADE739B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AE2911-A53D-6444-9983-B40E62A4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F58185-EA64-B847-A6C0-4D912903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CD76-F4FF-C446-9486-CF8FF4A93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69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Layout (Whit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CB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7" name="Group"/>
          <p:cNvGrpSpPr/>
          <p:nvPr/>
        </p:nvGrpSpPr>
        <p:grpSpPr>
          <a:xfrm>
            <a:off x="-63501" y="6800850"/>
            <a:ext cx="12316056" cy="0"/>
            <a:chOff x="0" y="0"/>
            <a:chExt cx="12316054" cy="0"/>
          </a:xfrm>
        </p:grpSpPr>
        <p:sp>
          <p:nvSpPr>
            <p:cNvPr id="64" name="Line"/>
            <p:cNvSpPr/>
            <p:nvPr/>
          </p:nvSpPr>
          <p:spPr>
            <a:xfrm>
              <a:off x="0" y="0"/>
              <a:ext cx="7383801" cy="0"/>
            </a:xfrm>
            <a:prstGeom prst="line">
              <a:avLst/>
            </a:prstGeom>
            <a:noFill/>
            <a:ln w="152400" cap="flat">
              <a:solidFill>
                <a:srgbClr val="92D2EE"/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342900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 sz="900" dirty="0"/>
            </a:p>
          </p:txBody>
        </p:sp>
        <p:sp>
          <p:nvSpPr>
            <p:cNvPr id="65" name="Line"/>
            <p:cNvSpPr/>
            <p:nvPr/>
          </p:nvSpPr>
          <p:spPr>
            <a:xfrm>
              <a:off x="7340601" y="0"/>
              <a:ext cx="3533579" cy="0"/>
            </a:xfrm>
            <a:prstGeom prst="line">
              <a:avLst/>
            </a:prstGeom>
            <a:noFill/>
            <a:ln w="152400" cap="flat">
              <a:solidFill>
                <a:srgbClr val="00BDF2"/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342900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 sz="900" dirty="0"/>
            </a:p>
          </p:txBody>
        </p:sp>
        <p:sp>
          <p:nvSpPr>
            <p:cNvPr id="66" name="Line"/>
            <p:cNvSpPr/>
            <p:nvPr/>
          </p:nvSpPr>
          <p:spPr>
            <a:xfrm>
              <a:off x="10871201" y="0"/>
              <a:ext cx="1444854" cy="0"/>
            </a:xfrm>
            <a:prstGeom prst="line">
              <a:avLst/>
            </a:prstGeom>
            <a:noFill/>
            <a:ln w="152400" cap="flat">
              <a:solidFill>
                <a:srgbClr val="2875B4"/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342900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 sz="900" dirty="0"/>
            </a:p>
          </p:txBody>
        </p:sp>
      </p:grp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6706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861D7D-0CE3-D447-AB46-E7F0601A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54480"/>
            <a:ext cx="2642616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2002" y="1554480"/>
            <a:ext cx="2641599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48592F68-1A92-1442-9565-3EF907A57B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8400" y="1554480"/>
            <a:ext cx="264160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04198CF4-E51B-2147-88D7-1228A1479B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83624" y="1554480"/>
            <a:ext cx="2642616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5F53D62E-F459-4BB1-8FB2-1952832C7A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6221236"/>
            <a:ext cx="11448000" cy="161001"/>
          </a:xfrm>
        </p:spPr>
        <p:txBody>
          <a:bodyPr wrap="square" lIns="0" tIns="0" rIns="0" bIns="54000" anchor="b">
            <a:noAutofit/>
          </a:bodyPr>
          <a:lstStyle>
            <a:lvl1pPr marL="0" indent="0">
              <a:lnSpc>
                <a:spcPts val="525"/>
              </a:lnSpc>
              <a:spcBef>
                <a:spcPts val="0"/>
              </a:spcBef>
              <a:spcAft>
                <a:spcPts val="0"/>
              </a:spcAft>
              <a:buNone/>
              <a:defRPr sz="525"/>
            </a:lvl1pPr>
          </a:lstStyle>
          <a:p>
            <a:pPr lvl="0"/>
            <a:r>
              <a:rPr lang="en-US"/>
              <a:t>Footer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5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80">
          <p15:clr>
            <a:srgbClr val="FBAE40"/>
          </p15:clr>
        </p15:guide>
        <p15:guide id="2" pos="1896">
          <p15:clr>
            <a:srgbClr val="FBAE40"/>
          </p15:clr>
        </p15:guide>
        <p15:guide id="3" pos="5600">
          <p15:clr>
            <a:srgbClr val="FBAE40"/>
          </p15:clr>
        </p15:guide>
        <p15:guide id="4" pos="5784">
          <p15:clr>
            <a:srgbClr val="FBAE40"/>
          </p15:clr>
        </p15:guide>
        <p15:guide id="5" pos="3744">
          <p15:clr>
            <a:srgbClr val="FBAE40"/>
          </p15:clr>
        </p15:guide>
        <p15:guide id="6" pos="39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accent1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4A3755-2886-1245-B491-144B5FFAB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</a:blip>
          <a:srcRect l="857" t="3728" r="70550" b="21736"/>
          <a:stretch/>
        </p:blipFill>
        <p:spPr>
          <a:xfrm>
            <a:off x="3426619" y="732584"/>
            <a:ext cx="5338762" cy="53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chemeClr val="accent1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C92C90-64D3-3443-8C59-F6F5CD638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</a:blip>
          <a:srcRect l="857" t="3728" r="70550" b="21736"/>
          <a:stretch/>
        </p:blipFill>
        <p:spPr>
          <a:xfrm>
            <a:off x="3426619" y="732584"/>
            <a:ext cx="5338762" cy="53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90F14FA9-F71E-064C-AD93-854C03272E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xmlns="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17251B54-0C15-FF45-9FF7-D2664D5754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xmlns="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DC295D0C-27A7-6D4C-84BF-1E8507B86F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xmlns="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0496AE46-21C2-8747-A95B-CD3A703528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7BC034-3A52-7449-9C5A-B7D99904ADD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040590" y="303731"/>
            <a:ext cx="1635410" cy="633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309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alliance.org/about/never-too-young/survey/2018-young-onset-colorectal-cancer-survey-repo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alliance.org/about/never-too-young/survey/2018-young-onset-colorectal-cancer-survey-repor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hyperlink" Target="https://twitter.com/nursesconnect" TargetMode="External"/><Relationship Id="rId7" Type="http://schemas.openxmlformats.org/officeDocument/2006/relationships/hyperlink" Target="https://ginursesconnect.cor2ed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nursesconnect" TargetMode="External"/><Relationship Id="rId11" Type="http://schemas.openxmlformats.org/officeDocument/2006/relationships/image" Target="../media/image21.wmf"/><Relationship Id="rId5" Type="http://schemas.openxmlformats.org/officeDocument/2006/relationships/hyperlink" Target="mailto:antoine.lacombe@cor2ed.com" TargetMode="External"/><Relationship Id="rId10" Type="http://schemas.openxmlformats.org/officeDocument/2006/relationships/image" Target="../media/image20.wmf"/><Relationship Id="rId4" Type="http://schemas.openxmlformats.org/officeDocument/2006/relationships/hyperlink" Target="https://www.linkedin.com/company/40845750" TargetMode="External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C7F4AB0-2C72-004E-8D5D-A10D01121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BECD76-F4FF-C446-9486-CF8FF4A93B4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77094AA3-4D96-224B-A546-F2B437D5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031794" cy="807285"/>
          </a:xfrm>
        </p:spPr>
        <p:txBody>
          <a:bodyPr/>
          <a:lstStyle/>
          <a:p>
            <a:r>
              <a:rPr lang="en-GB" dirty="0">
                <a:sym typeface="Arial"/>
              </a:rPr>
              <a:t>Delayed diagnosis of </a:t>
            </a:r>
            <a:r>
              <a:rPr lang="en-GB" dirty="0" smtClean="0">
                <a:sym typeface="Arial"/>
              </a:rPr>
              <a:t>young-onset </a:t>
            </a:r>
            <a:r>
              <a:rPr lang="en-GB" dirty="0">
                <a:sym typeface="Arial"/>
              </a:rPr>
              <a:t>CRC likely contributes to late-stage disease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235BDD2-1695-C54A-81CD-4B52CBF08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297082"/>
            <a:ext cx="10180339" cy="365125"/>
          </a:xfrm>
        </p:spPr>
        <p:txBody>
          <a:bodyPr/>
          <a:lstStyle/>
          <a:p>
            <a:r>
              <a:rPr lang="en-GB" altLang="en-US" dirty="0"/>
              <a:t>CRC, colorectal cancer</a:t>
            </a:r>
          </a:p>
          <a:p>
            <a:r>
              <a:rPr lang="en-GB" altLang="en-US" dirty="0"/>
              <a:t>Colorectal Cancer Alliance 2018 Young-Onset Colorectal Cancer Survey Report. Available from</a:t>
            </a:r>
            <a:r>
              <a:rPr lang="en-GB" altLang="en-US" dirty="0">
                <a:solidFill>
                  <a:srgbClr val="0000FF"/>
                </a:solidFill>
              </a:rPr>
              <a:t>: </a:t>
            </a:r>
            <a:r>
              <a:rPr lang="en-GB" altLang="en-US" dirty="0">
                <a:solidFill>
                  <a:srgbClr val="0000FF"/>
                </a:solidFill>
                <a:hlinkClick r:id="rId3"/>
              </a:rPr>
              <a:t>https://www.ccalliance.org/about/never-too-young/survey/2018-young-onset-colorectal-cancer-survey-report</a:t>
            </a:r>
            <a:r>
              <a:rPr lang="en-GB" altLang="en-US" dirty="0">
                <a:solidFill>
                  <a:srgbClr val="0000FF"/>
                </a:solidFill>
              </a:rPr>
              <a:t> </a:t>
            </a:r>
            <a:r>
              <a:rPr lang="en-GB" altLang="en-US" dirty="0"/>
              <a:t>(accessed 11 Feb 2022)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36E6A9F5-153E-1743-8664-990B8D015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101885"/>
              </p:ext>
            </p:extLst>
          </p:nvPr>
        </p:nvGraphicFramePr>
        <p:xfrm>
          <a:off x="665167" y="1992088"/>
          <a:ext cx="2986314" cy="368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9CC33C-E245-014E-AD6B-1DC11421CD7D}"/>
              </a:ext>
            </a:extLst>
          </p:cNvPr>
          <p:cNvSpPr txBox="1"/>
          <p:nvPr/>
        </p:nvSpPr>
        <p:spPr>
          <a:xfrm>
            <a:off x="600046" y="1606296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41% waited &gt;</a:t>
            </a:r>
            <a:r>
              <a:rPr lang="en-GB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6 </a:t>
            </a: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before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seeking medical attention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8B6029B2-35FA-CE47-B7E6-57B46F001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548190"/>
              </p:ext>
            </p:extLst>
          </p:nvPr>
        </p:nvGraphicFramePr>
        <p:xfrm>
          <a:off x="4486053" y="1992088"/>
          <a:ext cx="2986314" cy="368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65923C2-66D9-9F4F-BF11-2C82451B823D}"/>
              </a:ext>
            </a:extLst>
          </p:cNvPr>
          <p:cNvSpPr txBox="1"/>
          <p:nvPr/>
        </p:nvSpPr>
        <p:spPr>
          <a:xfrm>
            <a:off x="4283076" y="1606296"/>
            <a:ext cx="339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67% saw two or more physicians</a:t>
            </a:r>
          </a:p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prior to diagnosis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18BFD863-F1B6-A449-B9E5-CC2881481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10605"/>
              </p:ext>
            </p:extLst>
          </p:nvPr>
        </p:nvGraphicFramePr>
        <p:xfrm>
          <a:off x="8350482" y="1992088"/>
          <a:ext cx="2986314" cy="368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A11823-AEDF-7546-BC6F-401EFECA21E8}"/>
              </a:ext>
            </a:extLst>
          </p:cNvPr>
          <p:cNvSpPr txBox="1"/>
          <p:nvPr/>
        </p:nvSpPr>
        <p:spPr>
          <a:xfrm>
            <a:off x="8770272" y="1606296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71% diagnosed with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stage III/IV disease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948B337-7AA6-9442-A35D-0E39CF57EA41}"/>
              </a:ext>
            </a:extLst>
          </p:cNvPr>
          <p:cNvSpPr/>
          <p:nvPr/>
        </p:nvSpPr>
        <p:spPr>
          <a:xfrm>
            <a:off x="1110345" y="5411432"/>
            <a:ext cx="114300" cy="114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C144FB-3954-0D4E-8346-C9FA2DB56DE0}"/>
              </a:ext>
            </a:extLst>
          </p:cNvPr>
          <p:cNvSpPr txBox="1"/>
          <p:nvPr/>
        </p:nvSpPr>
        <p:spPr>
          <a:xfrm>
            <a:off x="1300116" y="5368993"/>
            <a:ext cx="7213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&lt;3 months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6E48374-037F-9D45-904C-5E9BA12203EB}"/>
              </a:ext>
            </a:extLst>
          </p:cNvPr>
          <p:cNvSpPr/>
          <p:nvPr/>
        </p:nvSpPr>
        <p:spPr>
          <a:xfrm>
            <a:off x="1110345" y="5640032"/>
            <a:ext cx="114300" cy="114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636061B-FF90-5946-8DAE-34D67D3DB078}"/>
              </a:ext>
            </a:extLst>
          </p:cNvPr>
          <p:cNvSpPr txBox="1"/>
          <p:nvPr/>
        </p:nvSpPr>
        <p:spPr>
          <a:xfrm>
            <a:off x="1300116" y="5597593"/>
            <a:ext cx="80951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6-12months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14DCB57-6AAB-2544-A0FB-BA76D38D2C50}"/>
              </a:ext>
            </a:extLst>
          </p:cNvPr>
          <p:cNvSpPr/>
          <p:nvPr/>
        </p:nvSpPr>
        <p:spPr>
          <a:xfrm>
            <a:off x="2242459" y="5411432"/>
            <a:ext cx="1143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805A950-99E8-C343-B178-44B7C090B56D}"/>
              </a:ext>
            </a:extLst>
          </p:cNvPr>
          <p:cNvSpPr txBox="1"/>
          <p:nvPr/>
        </p:nvSpPr>
        <p:spPr>
          <a:xfrm>
            <a:off x="2432230" y="5368993"/>
            <a:ext cx="7678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3-6 months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A9F2AF8-487C-9F4D-8AC6-4DDE0B417623}"/>
              </a:ext>
            </a:extLst>
          </p:cNvPr>
          <p:cNvSpPr/>
          <p:nvPr/>
        </p:nvSpPr>
        <p:spPr>
          <a:xfrm>
            <a:off x="2242459" y="5640032"/>
            <a:ext cx="114300" cy="114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37BDF1C-12AA-A046-BA08-A4D78A9A4BEE}"/>
              </a:ext>
            </a:extLst>
          </p:cNvPr>
          <p:cNvSpPr txBox="1"/>
          <p:nvPr/>
        </p:nvSpPr>
        <p:spPr>
          <a:xfrm>
            <a:off x="2432230" y="5597593"/>
            <a:ext cx="80631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12+ months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C327D0D-BF7B-0F4D-A882-D9ABF4B97D3C}"/>
              </a:ext>
            </a:extLst>
          </p:cNvPr>
          <p:cNvSpPr/>
          <p:nvPr/>
        </p:nvSpPr>
        <p:spPr>
          <a:xfrm>
            <a:off x="4844145" y="5411432"/>
            <a:ext cx="114300" cy="114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305273-7BD2-D04C-866C-0CCE2C3DF95A}"/>
              </a:ext>
            </a:extLst>
          </p:cNvPr>
          <p:cNvSpPr txBox="1"/>
          <p:nvPr/>
        </p:nvSpPr>
        <p:spPr>
          <a:xfrm>
            <a:off x="5033916" y="5368993"/>
            <a:ext cx="7662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 physician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0CFB115-1B9D-3643-A2EB-2A29D2CB7FCA}"/>
              </a:ext>
            </a:extLst>
          </p:cNvPr>
          <p:cNvSpPr/>
          <p:nvPr/>
        </p:nvSpPr>
        <p:spPr>
          <a:xfrm>
            <a:off x="4844145" y="5640032"/>
            <a:ext cx="114300" cy="114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029CC9A-4C5B-3340-9CD1-264318A0C2E2}"/>
              </a:ext>
            </a:extLst>
          </p:cNvPr>
          <p:cNvSpPr txBox="1"/>
          <p:nvPr/>
        </p:nvSpPr>
        <p:spPr>
          <a:xfrm>
            <a:off x="5033916" y="5597593"/>
            <a:ext cx="8431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 physicians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D10BD79-9F63-A044-ABA4-ED3961A4DFDE}"/>
              </a:ext>
            </a:extLst>
          </p:cNvPr>
          <p:cNvSpPr/>
          <p:nvPr/>
        </p:nvSpPr>
        <p:spPr>
          <a:xfrm>
            <a:off x="5976259" y="5411432"/>
            <a:ext cx="1143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DD44675-2372-0648-BDDD-2D02326E6AD7}"/>
              </a:ext>
            </a:extLst>
          </p:cNvPr>
          <p:cNvSpPr txBox="1"/>
          <p:nvPr/>
        </p:nvSpPr>
        <p:spPr>
          <a:xfrm>
            <a:off x="6166030" y="5368993"/>
            <a:ext cx="8431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 physicians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39C345B-58E5-E549-9BF6-7D114923B8CA}"/>
              </a:ext>
            </a:extLst>
          </p:cNvPr>
          <p:cNvSpPr/>
          <p:nvPr/>
        </p:nvSpPr>
        <p:spPr>
          <a:xfrm>
            <a:off x="5976259" y="5640032"/>
            <a:ext cx="114300" cy="114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A77C4AA-CB51-F041-A23F-B5B3627B0115}"/>
              </a:ext>
            </a:extLst>
          </p:cNvPr>
          <p:cNvSpPr txBox="1"/>
          <p:nvPr/>
        </p:nvSpPr>
        <p:spPr>
          <a:xfrm>
            <a:off x="6166030" y="5597593"/>
            <a:ext cx="9329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&gt;4 physicians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E99AADA-FD5A-2E42-9127-E6D73E00A9BA}"/>
              </a:ext>
            </a:extLst>
          </p:cNvPr>
          <p:cNvSpPr/>
          <p:nvPr/>
        </p:nvSpPr>
        <p:spPr>
          <a:xfrm>
            <a:off x="8784773" y="5411432"/>
            <a:ext cx="114300" cy="114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3A25E42-6ADB-D24F-A89E-3F3C2AD756F5}"/>
              </a:ext>
            </a:extLst>
          </p:cNvPr>
          <p:cNvSpPr txBox="1"/>
          <p:nvPr/>
        </p:nvSpPr>
        <p:spPr>
          <a:xfrm>
            <a:off x="8974544" y="536899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873C437-4AE1-434A-B599-20B0FB77F7F1}"/>
              </a:ext>
            </a:extLst>
          </p:cNvPr>
          <p:cNvSpPr/>
          <p:nvPr/>
        </p:nvSpPr>
        <p:spPr>
          <a:xfrm>
            <a:off x="9224737" y="5411432"/>
            <a:ext cx="1143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6438DF6-259B-5542-B06E-FFC0571A49F3}"/>
              </a:ext>
            </a:extLst>
          </p:cNvPr>
          <p:cNvSpPr txBox="1"/>
          <p:nvPr/>
        </p:nvSpPr>
        <p:spPr>
          <a:xfrm>
            <a:off x="9414508" y="5368993"/>
            <a:ext cx="4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4E7BAD4-7866-C54E-9A5A-CC530638252A}"/>
              </a:ext>
            </a:extLst>
          </p:cNvPr>
          <p:cNvSpPr/>
          <p:nvPr/>
        </p:nvSpPr>
        <p:spPr>
          <a:xfrm>
            <a:off x="9656537" y="5411432"/>
            <a:ext cx="114300" cy="114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F75A8AA-2079-474E-A461-BDBD0D8BF631}"/>
              </a:ext>
            </a:extLst>
          </p:cNvPr>
          <p:cNvSpPr txBox="1"/>
          <p:nvPr/>
        </p:nvSpPr>
        <p:spPr>
          <a:xfrm>
            <a:off x="9846308" y="5368993"/>
            <a:ext cx="865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26A0B01-2954-1446-AB61-E7157BE58DA3}"/>
              </a:ext>
            </a:extLst>
          </p:cNvPr>
          <p:cNvSpPr/>
          <p:nvPr/>
        </p:nvSpPr>
        <p:spPr>
          <a:xfrm>
            <a:off x="10101037" y="5411432"/>
            <a:ext cx="114300" cy="114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620B49D-2D1D-8B4C-8EC4-25216B888C12}"/>
              </a:ext>
            </a:extLst>
          </p:cNvPr>
          <p:cNvSpPr txBox="1"/>
          <p:nvPr/>
        </p:nvSpPr>
        <p:spPr>
          <a:xfrm>
            <a:off x="10290808" y="5368993"/>
            <a:ext cx="1298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III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0B676DE-E864-1640-822E-9A5D9827EA08}"/>
              </a:ext>
            </a:extLst>
          </p:cNvPr>
          <p:cNvSpPr/>
          <p:nvPr/>
        </p:nvSpPr>
        <p:spPr>
          <a:xfrm>
            <a:off x="10605862" y="5411432"/>
            <a:ext cx="114300" cy="114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411B339-47B9-F940-9D93-D60A04F9F286}"/>
              </a:ext>
            </a:extLst>
          </p:cNvPr>
          <p:cNvSpPr txBox="1"/>
          <p:nvPr/>
        </p:nvSpPr>
        <p:spPr>
          <a:xfrm>
            <a:off x="10795633" y="5368993"/>
            <a:ext cx="1458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20219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xmlns="" id="{7CBBAA76-4DA1-464B-9E6F-33C2D367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Treat by stage not by age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2F375C6-3028-9646-B12A-5A2A3ECE8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BECD76-F4FF-C446-9486-CF8FF4A93B4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296194" y="5325533"/>
            <a:ext cx="9599612" cy="5393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Aggressive treatment regimens based solely on the age at diagnosis are not warranted</a:t>
            </a:r>
            <a:r>
              <a:rPr lang="en-GB" sz="1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430D96E-F7C2-48BC-9B96-2408DECA2564}"/>
              </a:ext>
            </a:extLst>
          </p:cNvPr>
          <p:cNvGrpSpPr/>
          <p:nvPr/>
        </p:nvGrpSpPr>
        <p:grpSpPr>
          <a:xfrm>
            <a:off x="806109" y="1058505"/>
            <a:ext cx="10579780" cy="4267028"/>
            <a:chOff x="1169534" y="1058505"/>
            <a:chExt cx="10579780" cy="42670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0FBECF5-E661-4091-865B-CD8FFCB10A79}"/>
                </a:ext>
              </a:extLst>
            </p:cNvPr>
            <p:cNvSpPr txBox="1"/>
            <p:nvPr/>
          </p:nvSpPr>
          <p:spPr>
            <a:xfrm>
              <a:off x="2904868" y="1181616"/>
              <a:ext cx="296562" cy="27699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defTabSz="685800" hangingPunct="0">
                <a:defRPr/>
              </a:pPr>
              <a:endParaRPr lang="en-GB" sz="1350" dirty="0">
                <a:solidFill>
                  <a:srgbClr val="000000"/>
                </a:solidFill>
                <a:latin typeface="Calibri" panose="020F0502020204030204"/>
                <a:sym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E8016D4-3185-480D-9C9B-C9C5A8447E9A}"/>
                </a:ext>
              </a:extLst>
            </p:cNvPr>
            <p:cNvSpPr txBox="1"/>
            <p:nvPr/>
          </p:nvSpPr>
          <p:spPr>
            <a:xfrm>
              <a:off x="5070996" y="1861358"/>
              <a:ext cx="257175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2BEE52D-90CB-4070-B0D2-915248DAA614}"/>
                </a:ext>
              </a:extLst>
            </p:cNvPr>
            <p:cNvSpPr txBox="1"/>
            <p:nvPr/>
          </p:nvSpPr>
          <p:spPr>
            <a:xfrm>
              <a:off x="5431317" y="1562231"/>
              <a:ext cx="207092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xmlns="" id="{18538111-5FDF-9E4C-8114-9D0504744F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3819548"/>
                </p:ext>
              </p:extLst>
            </p:nvPr>
          </p:nvGraphicFramePr>
          <p:xfrm>
            <a:off x="1388534" y="1431602"/>
            <a:ext cx="10360780" cy="3893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DF5BE85-4BAF-194F-AC8E-8ED89AB5F683}"/>
                </a:ext>
              </a:extLst>
            </p:cNvPr>
            <p:cNvSpPr txBox="1"/>
            <p:nvPr/>
          </p:nvSpPr>
          <p:spPr>
            <a:xfrm rot="16200000">
              <a:off x="-33039" y="2897895"/>
              <a:ext cx="265136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 5-year relative </a:t>
              </a:r>
              <a:r>
                <a:rPr lang="en-GB" sz="1600" b="1" dirty="0" smtClean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survival </a:t>
              </a:r>
              <a:r>
                <a:rPr lang="en-GB" sz="16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(%)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9882EFE-2C55-504E-A428-2EB27B21D6A7}"/>
                </a:ext>
              </a:extLst>
            </p:cNvPr>
            <p:cNvSpPr txBox="1"/>
            <p:nvPr/>
          </p:nvSpPr>
          <p:spPr>
            <a:xfrm>
              <a:off x="4247740" y="1058505"/>
              <a:ext cx="365805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Relative survival by </a:t>
              </a:r>
              <a:r>
                <a:rPr lang="en-GB" sz="1600" b="1" dirty="0" smtClean="0">
                  <a:solidFill>
                    <a:schemeClr val="accent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age at diagnosis</a:t>
              </a:r>
              <a:r>
                <a:rPr lang="en-GB" sz="1600" b="1" baseline="300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1</a:t>
              </a:r>
              <a:endParaRPr lang="en-GB" sz="16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xmlns="" id="{B2C18217-00B9-42A0-A771-5107381CCD78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1. Siegel RL, et al. CA Cancer J Clin. 2020;70:145-64; 2. Cercek A, et al. J Natl Cancer Inst. 2021;113:1683-92 </a:t>
            </a:r>
          </a:p>
        </p:txBody>
      </p:sp>
    </p:spTree>
    <p:extLst>
      <p:ext uri="{BB962C8B-B14F-4D97-AF65-F5344CB8AC3E}">
        <p14:creationId xmlns:p14="http://schemas.microsoft.com/office/powerpoint/2010/main" val="7768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101ECC4-F442-DE4D-9D85-E52B1B3A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ym typeface="Arial"/>
              </a:rPr>
              <a:t>outcomes </a:t>
            </a:r>
            <a:r>
              <a:rPr lang="en-GB" dirty="0">
                <a:sym typeface="Arial"/>
              </a:rPr>
              <a:t>are similar </a:t>
            </a:r>
            <a:r>
              <a:rPr lang="en-GB" dirty="0" smtClean="0">
                <a:sym typeface="Arial"/>
              </a:rPr>
              <a:t>REGARDLESS OF AGE OF ONSET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617A9-E8C2-7B4F-9FE1-FE4E41484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BECD76-F4FF-C446-9486-CF8FF4A93B4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99050FA-5A38-004C-8F19-31B523FA72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GB" dirty="0"/>
              <a:t>AO, average onset; CRC, colorectal cancer; </a:t>
            </a:r>
            <a:r>
              <a:rPr lang="en-GB" dirty="0" err="1" smtClean="0"/>
              <a:t>YO</a:t>
            </a:r>
            <a:r>
              <a:rPr lang="en-GB" dirty="0" smtClean="0"/>
              <a:t>, young </a:t>
            </a:r>
            <a:r>
              <a:rPr lang="en-GB" dirty="0"/>
              <a:t>onset</a:t>
            </a:r>
          </a:p>
          <a:p>
            <a:r>
              <a:rPr lang="en-GB" dirty="0"/>
              <a:t>Cercek A, et al. J Natl Cancer Inst. 2021;113:1683-92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E09A3C-F04A-D44F-A6F4-9DAD2B47E01B}"/>
              </a:ext>
            </a:extLst>
          </p:cNvPr>
          <p:cNvSpPr/>
          <p:nvPr/>
        </p:nvSpPr>
        <p:spPr>
          <a:xfrm>
            <a:off x="1554390" y="1852169"/>
            <a:ext cx="402771" cy="29241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91A78-2D79-F64C-8B30-15FB0B3F80F9}"/>
              </a:ext>
            </a:extLst>
          </p:cNvPr>
          <p:cNvSpPr/>
          <p:nvPr/>
        </p:nvSpPr>
        <p:spPr>
          <a:xfrm>
            <a:off x="1554390" y="2391917"/>
            <a:ext cx="402771" cy="23844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392C7BD-9FB3-1049-867E-9326CBBB75E4}"/>
              </a:ext>
            </a:extLst>
          </p:cNvPr>
          <p:cNvSpPr/>
          <p:nvPr/>
        </p:nvSpPr>
        <p:spPr>
          <a:xfrm>
            <a:off x="1554390" y="3106293"/>
            <a:ext cx="402771" cy="16700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D5E02D-99AC-AA40-9734-C0E75579EE50}"/>
              </a:ext>
            </a:extLst>
          </p:cNvPr>
          <p:cNvSpPr txBox="1"/>
          <p:nvPr/>
        </p:nvSpPr>
        <p:spPr>
          <a:xfrm rot="16200000">
            <a:off x="3365764" y="2694928"/>
            <a:ext cx="11766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Survival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DDC36D-9BF0-E843-A626-01FFF9667341}"/>
              </a:ext>
            </a:extLst>
          </p:cNvPr>
          <p:cNvSpPr txBox="1"/>
          <p:nvPr/>
        </p:nvSpPr>
        <p:spPr>
          <a:xfrm>
            <a:off x="771583" y="1736315"/>
            <a:ext cx="39113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CE8F86-A927-1C4C-B123-58E377CEACFB}"/>
              </a:ext>
            </a:extLst>
          </p:cNvPr>
          <p:cNvCxnSpPr>
            <a:cxnSpLocks/>
          </p:cNvCxnSpPr>
          <p:nvPr/>
        </p:nvCxnSpPr>
        <p:spPr>
          <a:xfrm>
            <a:off x="1320800" y="1839681"/>
            <a:ext cx="0" cy="292710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3B6186B-8E11-3144-9E7F-61DA3EF7102D}"/>
              </a:ext>
            </a:extLst>
          </p:cNvPr>
          <p:cNvCxnSpPr/>
          <p:nvPr/>
        </p:nvCxnSpPr>
        <p:spPr>
          <a:xfrm>
            <a:off x="1257966" y="1845818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CD16CC-663C-8543-B916-2DFED97262AC}"/>
              </a:ext>
            </a:extLst>
          </p:cNvPr>
          <p:cNvSpPr txBox="1"/>
          <p:nvPr/>
        </p:nvSpPr>
        <p:spPr>
          <a:xfrm>
            <a:off x="856542" y="2466565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75%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3FCED29-92CD-B64A-A744-08F8318AB75F}"/>
              </a:ext>
            </a:extLst>
          </p:cNvPr>
          <p:cNvCxnSpPr/>
          <p:nvPr/>
        </p:nvCxnSpPr>
        <p:spPr>
          <a:xfrm>
            <a:off x="1257966" y="2576068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978343-6B2A-5646-8071-03C49D811F8F}"/>
              </a:ext>
            </a:extLst>
          </p:cNvPr>
          <p:cNvSpPr txBox="1"/>
          <p:nvPr/>
        </p:nvSpPr>
        <p:spPr>
          <a:xfrm>
            <a:off x="856542" y="3209515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50%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355AC8B-19A3-974F-9314-944CE4559884}"/>
              </a:ext>
            </a:extLst>
          </p:cNvPr>
          <p:cNvCxnSpPr/>
          <p:nvPr/>
        </p:nvCxnSpPr>
        <p:spPr>
          <a:xfrm>
            <a:off x="1257966" y="3319018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3BE42F7-D3FE-FD44-9FBE-296D4E0DEB1C}"/>
              </a:ext>
            </a:extLst>
          </p:cNvPr>
          <p:cNvSpPr txBox="1"/>
          <p:nvPr/>
        </p:nvSpPr>
        <p:spPr>
          <a:xfrm>
            <a:off x="856542" y="3939765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36F3ADA-A3DA-D84C-8E26-CFAF5C1FB65E}"/>
              </a:ext>
            </a:extLst>
          </p:cNvPr>
          <p:cNvCxnSpPr/>
          <p:nvPr/>
        </p:nvCxnSpPr>
        <p:spPr>
          <a:xfrm>
            <a:off x="1257966" y="4049268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D5C0E57-59DB-6249-A379-5E50C98C33F8}"/>
              </a:ext>
            </a:extLst>
          </p:cNvPr>
          <p:cNvSpPr txBox="1"/>
          <p:nvPr/>
        </p:nvSpPr>
        <p:spPr>
          <a:xfrm>
            <a:off x="941502" y="4663665"/>
            <a:ext cx="2212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AC45DF6-5CD2-F34C-A939-8BB42D26B613}"/>
              </a:ext>
            </a:extLst>
          </p:cNvPr>
          <p:cNvSpPr txBox="1"/>
          <p:nvPr/>
        </p:nvSpPr>
        <p:spPr>
          <a:xfrm rot="-1500000">
            <a:off x="794920" y="4989008"/>
            <a:ext cx="10323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2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ages 14-35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445F66-7ED4-D14D-857F-3982CFDC631E}"/>
              </a:ext>
            </a:extLst>
          </p:cNvPr>
          <p:cNvSpPr txBox="1"/>
          <p:nvPr/>
        </p:nvSpPr>
        <p:spPr>
          <a:xfrm rot="-1500000">
            <a:off x="1302921" y="4989008"/>
            <a:ext cx="10323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2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ages 36-49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C2340FE-DD6E-3440-9491-FD8553E6E505}"/>
              </a:ext>
            </a:extLst>
          </p:cNvPr>
          <p:cNvSpPr txBox="1"/>
          <p:nvPr/>
        </p:nvSpPr>
        <p:spPr>
          <a:xfrm rot="-1500000">
            <a:off x="1959193" y="4961232"/>
            <a:ext cx="9008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AO ages 50+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186E3A2-CA8A-5B46-9240-110E5D3C91AF}"/>
              </a:ext>
            </a:extLst>
          </p:cNvPr>
          <p:cNvSpPr/>
          <p:nvPr/>
        </p:nvSpPr>
        <p:spPr>
          <a:xfrm>
            <a:off x="2062390" y="1852169"/>
            <a:ext cx="402771" cy="29241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94B6A2C-D589-124F-BE11-D09F07307C38}"/>
              </a:ext>
            </a:extLst>
          </p:cNvPr>
          <p:cNvSpPr/>
          <p:nvPr/>
        </p:nvSpPr>
        <p:spPr>
          <a:xfrm>
            <a:off x="2062390" y="2337943"/>
            <a:ext cx="402771" cy="24383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08AB33A-4100-304A-BAD4-2477ECF07AD6}"/>
              </a:ext>
            </a:extLst>
          </p:cNvPr>
          <p:cNvSpPr/>
          <p:nvPr/>
        </p:nvSpPr>
        <p:spPr>
          <a:xfrm>
            <a:off x="2062390" y="3280918"/>
            <a:ext cx="402771" cy="14954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C1F6853-93E5-014D-A91C-98E9279129F9}"/>
              </a:ext>
            </a:extLst>
          </p:cNvPr>
          <p:cNvSpPr/>
          <p:nvPr/>
        </p:nvSpPr>
        <p:spPr>
          <a:xfrm>
            <a:off x="2579462" y="1852169"/>
            <a:ext cx="402771" cy="29241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07128D4-0E20-0B44-B43E-9F8165F15C74}"/>
              </a:ext>
            </a:extLst>
          </p:cNvPr>
          <p:cNvSpPr/>
          <p:nvPr/>
        </p:nvSpPr>
        <p:spPr>
          <a:xfrm>
            <a:off x="2579462" y="2163319"/>
            <a:ext cx="402771" cy="26130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C198040-61E1-CF49-B7CC-F3031679C8A8}"/>
              </a:ext>
            </a:extLst>
          </p:cNvPr>
          <p:cNvSpPr/>
          <p:nvPr/>
        </p:nvSpPr>
        <p:spPr>
          <a:xfrm>
            <a:off x="2579462" y="3077718"/>
            <a:ext cx="402771" cy="1698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F9E617A-C939-3943-92BA-5E4EAA9D6617}"/>
              </a:ext>
            </a:extLst>
          </p:cNvPr>
          <p:cNvSpPr txBox="1"/>
          <p:nvPr/>
        </p:nvSpPr>
        <p:spPr>
          <a:xfrm>
            <a:off x="5136631" y="3084547"/>
            <a:ext cx="1203856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AO ages 50+</a:t>
            </a:r>
          </a:p>
          <a:p>
            <a:r>
              <a:rPr lang="en-GB" sz="1400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4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ages 36-49</a:t>
            </a:r>
          </a:p>
          <a:p>
            <a:r>
              <a:rPr lang="en-GB" sz="1400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4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ages 14-35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A1258EA-A6E7-A04B-A810-8CB47C877A79}"/>
              </a:ext>
            </a:extLst>
          </p:cNvPr>
          <p:cNvSpPr/>
          <p:nvPr/>
        </p:nvSpPr>
        <p:spPr>
          <a:xfrm>
            <a:off x="811705" y="5453853"/>
            <a:ext cx="114300" cy="114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756DF90-BA15-544B-8BD9-E73C6F5DF44F}"/>
              </a:ext>
            </a:extLst>
          </p:cNvPr>
          <p:cNvSpPr txBox="1"/>
          <p:nvPr/>
        </p:nvSpPr>
        <p:spPr>
          <a:xfrm>
            <a:off x="1001476" y="5411414"/>
            <a:ext cx="1094852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Not available</a:t>
            </a:r>
          </a:p>
          <a:p>
            <a:r>
              <a:rPr lang="en-GB" sz="14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 response</a:t>
            </a:r>
          </a:p>
          <a:p>
            <a:r>
              <a:rPr lang="en-GB" sz="14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Any response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FF1C571-E29C-C44A-8F3F-FC7A86F12318}"/>
              </a:ext>
            </a:extLst>
          </p:cNvPr>
          <p:cNvSpPr/>
          <p:nvPr/>
        </p:nvSpPr>
        <p:spPr>
          <a:xfrm>
            <a:off x="818055" y="5672928"/>
            <a:ext cx="114300" cy="114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12004D4-3485-BD4D-8FD4-213EEBD86AA1}"/>
              </a:ext>
            </a:extLst>
          </p:cNvPr>
          <p:cNvSpPr/>
          <p:nvPr/>
        </p:nvSpPr>
        <p:spPr>
          <a:xfrm>
            <a:off x="818055" y="5892003"/>
            <a:ext cx="1143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F3A553E-3D79-214A-B0B3-705E8E3A5F59}"/>
              </a:ext>
            </a:extLst>
          </p:cNvPr>
          <p:cNvSpPr txBox="1"/>
          <p:nvPr/>
        </p:nvSpPr>
        <p:spPr>
          <a:xfrm>
            <a:off x="547591" y="1181581"/>
            <a:ext cx="302807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Best response to first-line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treatment at time of metastasis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884EBD2-12DB-0044-8E06-12DDC3DD1EB3}"/>
              </a:ext>
            </a:extLst>
          </p:cNvPr>
          <p:cNvCxnSpPr>
            <a:cxnSpLocks/>
          </p:cNvCxnSpPr>
          <p:nvPr/>
        </p:nvCxnSpPr>
        <p:spPr>
          <a:xfrm>
            <a:off x="1257966" y="4773168"/>
            <a:ext cx="19705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58ACE12-9E3B-A741-B78D-5CCDB19F4837}"/>
              </a:ext>
            </a:extLst>
          </p:cNvPr>
          <p:cNvSpPr txBox="1"/>
          <p:nvPr/>
        </p:nvSpPr>
        <p:spPr>
          <a:xfrm>
            <a:off x="4080840" y="1306547"/>
            <a:ext cx="39113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100%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3B8E9D55-40D7-7744-8118-4739CCDF1767}"/>
              </a:ext>
            </a:extLst>
          </p:cNvPr>
          <p:cNvCxnSpPr>
            <a:cxnSpLocks/>
          </p:cNvCxnSpPr>
          <p:nvPr/>
        </p:nvCxnSpPr>
        <p:spPr>
          <a:xfrm>
            <a:off x="4630057" y="1409913"/>
            <a:ext cx="0" cy="292710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9F6BF9E4-0CBF-404D-9A19-85C2E213DDF6}"/>
              </a:ext>
            </a:extLst>
          </p:cNvPr>
          <p:cNvCxnSpPr/>
          <p:nvPr/>
        </p:nvCxnSpPr>
        <p:spPr>
          <a:xfrm>
            <a:off x="4567223" y="14160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CE1DA3B-DA69-2B48-BA7C-681C7A736993}"/>
              </a:ext>
            </a:extLst>
          </p:cNvPr>
          <p:cNvSpPr txBox="1"/>
          <p:nvPr/>
        </p:nvSpPr>
        <p:spPr>
          <a:xfrm>
            <a:off x="4165799" y="2008222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75%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EDE7BD20-7692-2C42-AB7B-11A14054B421}"/>
              </a:ext>
            </a:extLst>
          </p:cNvPr>
          <p:cNvCxnSpPr/>
          <p:nvPr/>
        </p:nvCxnSpPr>
        <p:spPr>
          <a:xfrm>
            <a:off x="4567223" y="2117725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EF13C60-A352-854F-8938-19EFB25FC27B}"/>
              </a:ext>
            </a:extLst>
          </p:cNvPr>
          <p:cNvSpPr txBox="1"/>
          <p:nvPr/>
        </p:nvSpPr>
        <p:spPr>
          <a:xfrm>
            <a:off x="4165799" y="2706722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50%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33828554-9684-0747-B2CD-AA667A30F895}"/>
              </a:ext>
            </a:extLst>
          </p:cNvPr>
          <p:cNvCxnSpPr/>
          <p:nvPr/>
        </p:nvCxnSpPr>
        <p:spPr>
          <a:xfrm>
            <a:off x="4567223" y="2816225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2B69157-F361-6F40-9502-01AE43662720}"/>
              </a:ext>
            </a:extLst>
          </p:cNvPr>
          <p:cNvSpPr txBox="1"/>
          <p:nvPr/>
        </p:nvSpPr>
        <p:spPr>
          <a:xfrm>
            <a:off x="4165799" y="3405222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25%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8EC7FD5C-CF11-694E-BE91-34CDCA600B66}"/>
              </a:ext>
            </a:extLst>
          </p:cNvPr>
          <p:cNvCxnSpPr/>
          <p:nvPr/>
        </p:nvCxnSpPr>
        <p:spPr>
          <a:xfrm>
            <a:off x="4567223" y="42100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BA50494-1FE1-8B4B-8FB9-30B27EA49BFB}"/>
              </a:ext>
            </a:extLst>
          </p:cNvPr>
          <p:cNvSpPr txBox="1"/>
          <p:nvPr/>
        </p:nvSpPr>
        <p:spPr>
          <a:xfrm>
            <a:off x="4250759" y="4116422"/>
            <a:ext cx="2212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0%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605055A-ABFB-C14B-8028-82EDF740C880}"/>
              </a:ext>
            </a:extLst>
          </p:cNvPr>
          <p:cNvCxnSpPr>
            <a:cxnSpLocks/>
          </p:cNvCxnSpPr>
          <p:nvPr/>
        </p:nvCxnSpPr>
        <p:spPr>
          <a:xfrm>
            <a:off x="4624373" y="4343400"/>
            <a:ext cx="709455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B9532C9-E5C2-574D-9E1C-5AE37B48A291}"/>
              </a:ext>
            </a:extLst>
          </p:cNvPr>
          <p:cNvCxnSpPr/>
          <p:nvPr/>
        </p:nvCxnSpPr>
        <p:spPr>
          <a:xfrm>
            <a:off x="4567223" y="3514725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B8C3390-9BAE-964C-AB9C-6CF8062EDAC9}"/>
              </a:ext>
            </a:extLst>
          </p:cNvPr>
          <p:cNvCxnSpPr>
            <a:cxnSpLocks/>
          </p:cNvCxnSpPr>
          <p:nvPr/>
        </p:nvCxnSpPr>
        <p:spPr>
          <a:xfrm rot="16200000">
            <a:off x="4917189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5E3AD53-2C4F-4244-B35E-CB382863730F}"/>
              </a:ext>
            </a:extLst>
          </p:cNvPr>
          <p:cNvSpPr txBox="1"/>
          <p:nvPr/>
        </p:nvSpPr>
        <p:spPr>
          <a:xfrm>
            <a:off x="4907713" y="439899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06751843-034A-1C4B-BE7A-8AC69360B16F}"/>
              </a:ext>
            </a:extLst>
          </p:cNvPr>
          <p:cNvCxnSpPr>
            <a:cxnSpLocks/>
          </p:cNvCxnSpPr>
          <p:nvPr/>
        </p:nvCxnSpPr>
        <p:spPr>
          <a:xfrm rot="16200000">
            <a:off x="5558539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C70B41E-82CB-334B-9F8C-F2FB8B50F4C1}"/>
              </a:ext>
            </a:extLst>
          </p:cNvPr>
          <p:cNvSpPr txBox="1"/>
          <p:nvPr/>
        </p:nvSpPr>
        <p:spPr>
          <a:xfrm>
            <a:off x="5506584" y="439899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88E7B6FA-C56F-4D49-82E1-F693AA3237A8}"/>
              </a:ext>
            </a:extLst>
          </p:cNvPr>
          <p:cNvCxnSpPr>
            <a:cxnSpLocks/>
          </p:cNvCxnSpPr>
          <p:nvPr/>
        </p:nvCxnSpPr>
        <p:spPr>
          <a:xfrm rot="16200000">
            <a:off x="6203064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E56EB2B-224D-C846-9016-5941DCA6FD9D}"/>
              </a:ext>
            </a:extLst>
          </p:cNvPr>
          <p:cNvSpPr txBox="1"/>
          <p:nvPr/>
        </p:nvSpPr>
        <p:spPr>
          <a:xfrm>
            <a:off x="6151109" y="439899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B83B457B-F383-EF4E-86AF-02465C6C16E6}"/>
              </a:ext>
            </a:extLst>
          </p:cNvPr>
          <p:cNvCxnSpPr>
            <a:cxnSpLocks/>
          </p:cNvCxnSpPr>
          <p:nvPr/>
        </p:nvCxnSpPr>
        <p:spPr>
          <a:xfrm rot="16200000">
            <a:off x="6841239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D72A548-C631-6348-8041-862940E3D080}"/>
              </a:ext>
            </a:extLst>
          </p:cNvPr>
          <p:cNvSpPr txBox="1"/>
          <p:nvPr/>
        </p:nvSpPr>
        <p:spPr>
          <a:xfrm>
            <a:off x="6789284" y="439899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2BD9EF3A-CF1D-F045-91C8-7DD568A1CE5F}"/>
              </a:ext>
            </a:extLst>
          </p:cNvPr>
          <p:cNvCxnSpPr>
            <a:cxnSpLocks/>
          </p:cNvCxnSpPr>
          <p:nvPr/>
        </p:nvCxnSpPr>
        <p:spPr>
          <a:xfrm rot="16200000">
            <a:off x="7479414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2ED224A-5F1B-8945-93E7-AAA8DA35DB8B}"/>
              </a:ext>
            </a:extLst>
          </p:cNvPr>
          <p:cNvSpPr txBox="1"/>
          <p:nvPr/>
        </p:nvSpPr>
        <p:spPr>
          <a:xfrm>
            <a:off x="7427459" y="439899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B8A36EEE-A5A1-6346-8B95-163D57219522}"/>
              </a:ext>
            </a:extLst>
          </p:cNvPr>
          <p:cNvCxnSpPr>
            <a:cxnSpLocks/>
          </p:cNvCxnSpPr>
          <p:nvPr/>
        </p:nvCxnSpPr>
        <p:spPr>
          <a:xfrm rot="16200000">
            <a:off x="8120764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AA7FC1C-035C-FC44-9C6F-50F9A4461677}"/>
              </a:ext>
            </a:extLst>
          </p:cNvPr>
          <p:cNvSpPr txBox="1"/>
          <p:nvPr/>
        </p:nvSpPr>
        <p:spPr>
          <a:xfrm>
            <a:off x="8068809" y="439899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90B14D36-6E80-184B-A19C-3698BA6FADBC}"/>
              </a:ext>
            </a:extLst>
          </p:cNvPr>
          <p:cNvCxnSpPr>
            <a:cxnSpLocks/>
          </p:cNvCxnSpPr>
          <p:nvPr/>
        </p:nvCxnSpPr>
        <p:spPr>
          <a:xfrm rot="16200000">
            <a:off x="8765289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ED039803-6DC3-5A42-AC79-3DEA0FD6F717}"/>
              </a:ext>
            </a:extLst>
          </p:cNvPr>
          <p:cNvSpPr txBox="1"/>
          <p:nvPr/>
        </p:nvSpPr>
        <p:spPr>
          <a:xfrm>
            <a:off x="8713334" y="439899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4BFDCCD7-3DD3-1546-852A-1573B5A2877E}"/>
              </a:ext>
            </a:extLst>
          </p:cNvPr>
          <p:cNvCxnSpPr>
            <a:cxnSpLocks/>
          </p:cNvCxnSpPr>
          <p:nvPr/>
        </p:nvCxnSpPr>
        <p:spPr>
          <a:xfrm rot="16200000">
            <a:off x="9406639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D22925A-CA69-A040-BD7F-AE257A7AA182}"/>
              </a:ext>
            </a:extLst>
          </p:cNvPr>
          <p:cNvSpPr txBox="1"/>
          <p:nvPr/>
        </p:nvSpPr>
        <p:spPr>
          <a:xfrm>
            <a:off x="9354684" y="439899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84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159641DD-DAE8-E04A-AD2B-83632619C4E8}"/>
              </a:ext>
            </a:extLst>
          </p:cNvPr>
          <p:cNvCxnSpPr>
            <a:cxnSpLocks/>
          </p:cNvCxnSpPr>
          <p:nvPr/>
        </p:nvCxnSpPr>
        <p:spPr>
          <a:xfrm rot="16200000">
            <a:off x="10047989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A27682A-4DBA-7746-B9F3-CD0D8580C523}"/>
              </a:ext>
            </a:extLst>
          </p:cNvPr>
          <p:cNvSpPr txBox="1"/>
          <p:nvPr/>
        </p:nvSpPr>
        <p:spPr>
          <a:xfrm>
            <a:off x="9996034" y="439899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96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633750EF-1F9D-154A-8DC7-E0654F6BF566}"/>
              </a:ext>
            </a:extLst>
          </p:cNvPr>
          <p:cNvCxnSpPr>
            <a:cxnSpLocks/>
          </p:cNvCxnSpPr>
          <p:nvPr/>
        </p:nvCxnSpPr>
        <p:spPr>
          <a:xfrm rot="16200000">
            <a:off x="10689339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16EBE91-50ED-1343-B5F5-81391D2F58A9}"/>
              </a:ext>
            </a:extLst>
          </p:cNvPr>
          <p:cNvSpPr txBox="1"/>
          <p:nvPr/>
        </p:nvSpPr>
        <p:spPr>
          <a:xfrm>
            <a:off x="10594904" y="4398997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FA852FA2-F75E-1D40-AECC-0432CAA13710}"/>
              </a:ext>
            </a:extLst>
          </p:cNvPr>
          <p:cNvCxnSpPr>
            <a:cxnSpLocks/>
          </p:cNvCxnSpPr>
          <p:nvPr/>
        </p:nvCxnSpPr>
        <p:spPr>
          <a:xfrm rot="16200000">
            <a:off x="11324339" y="4375150"/>
            <a:ext cx="6600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30138B0-740B-E449-A379-325778E6B375}"/>
              </a:ext>
            </a:extLst>
          </p:cNvPr>
          <p:cNvSpPr txBox="1"/>
          <p:nvPr/>
        </p:nvSpPr>
        <p:spPr>
          <a:xfrm>
            <a:off x="11229904" y="4398997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41D48608-8871-194B-8EA9-7AFB87DBB131}"/>
              </a:ext>
            </a:extLst>
          </p:cNvPr>
          <p:cNvSpPr txBox="1"/>
          <p:nvPr/>
        </p:nvSpPr>
        <p:spPr>
          <a:xfrm>
            <a:off x="6949799" y="4605637"/>
            <a:ext cx="23628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from metastasis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8D05FE61-AC00-C449-A4A6-82AD2AD25489}"/>
              </a:ext>
            </a:extLst>
          </p:cNvPr>
          <p:cNvCxnSpPr>
            <a:cxnSpLocks/>
          </p:cNvCxnSpPr>
          <p:nvPr/>
        </p:nvCxnSpPr>
        <p:spPr>
          <a:xfrm>
            <a:off x="4848225" y="3411572"/>
            <a:ext cx="200025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5EEE00A9-4D20-E049-B0FD-20AFE83FEDF6}"/>
              </a:ext>
            </a:extLst>
          </p:cNvPr>
          <p:cNvCxnSpPr>
            <a:cxnSpLocks/>
          </p:cNvCxnSpPr>
          <p:nvPr/>
        </p:nvCxnSpPr>
        <p:spPr>
          <a:xfrm>
            <a:off x="4848225" y="3627472"/>
            <a:ext cx="200025" cy="0"/>
          </a:xfrm>
          <a:prstGeom prst="line">
            <a:avLst/>
          </a:prstGeom>
          <a:ln w="254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A900D69B-B68A-934A-A97F-AB00E26F2378}"/>
              </a:ext>
            </a:extLst>
          </p:cNvPr>
          <p:cNvCxnSpPr>
            <a:cxnSpLocks/>
          </p:cNvCxnSpPr>
          <p:nvPr/>
        </p:nvCxnSpPr>
        <p:spPr>
          <a:xfrm>
            <a:off x="4848225" y="3195672"/>
            <a:ext cx="200025" cy="0"/>
          </a:xfrm>
          <a:prstGeom prst="line">
            <a:avLst/>
          </a:prstGeom>
          <a:ln w="254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ABB8669-64EF-894F-81C4-A57253F352E5}"/>
              </a:ext>
            </a:extLst>
          </p:cNvPr>
          <p:cNvSpPr txBox="1"/>
          <p:nvPr/>
        </p:nvSpPr>
        <p:spPr>
          <a:xfrm>
            <a:off x="4841356" y="3992597"/>
            <a:ext cx="23484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Log-rank test p value = 0.31</a:t>
            </a:r>
          </a:p>
        </p:txBody>
      </p:sp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xmlns="" id="{D2C495E0-E46D-AB41-A096-DC1550A24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36254"/>
              </p:ext>
            </p:extLst>
          </p:nvPr>
        </p:nvGraphicFramePr>
        <p:xfrm>
          <a:off x="4692893" y="4879942"/>
          <a:ext cx="6972361" cy="80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851">
                  <a:extLst>
                    <a:ext uri="{9D8B030D-6E8A-4147-A177-3AD203B41FA5}">
                      <a16:colId xmlns:a16="http://schemas.microsoft.com/office/drawing/2014/main" xmlns="" val="2548704175"/>
                    </a:ext>
                  </a:extLst>
                </a:gridCol>
                <a:gridCol w="633851">
                  <a:extLst>
                    <a:ext uri="{9D8B030D-6E8A-4147-A177-3AD203B41FA5}">
                      <a16:colId xmlns:a16="http://schemas.microsoft.com/office/drawing/2014/main" xmlns="" val="896986651"/>
                    </a:ext>
                  </a:extLst>
                </a:gridCol>
                <a:gridCol w="633851">
                  <a:extLst>
                    <a:ext uri="{9D8B030D-6E8A-4147-A177-3AD203B41FA5}">
                      <a16:colId xmlns:a16="http://schemas.microsoft.com/office/drawing/2014/main" xmlns="" val="2527192392"/>
                    </a:ext>
                  </a:extLst>
                </a:gridCol>
                <a:gridCol w="633851">
                  <a:extLst>
                    <a:ext uri="{9D8B030D-6E8A-4147-A177-3AD203B41FA5}">
                      <a16:colId xmlns:a16="http://schemas.microsoft.com/office/drawing/2014/main" xmlns="" val="2524147717"/>
                    </a:ext>
                  </a:extLst>
                </a:gridCol>
                <a:gridCol w="633851">
                  <a:extLst>
                    <a:ext uri="{9D8B030D-6E8A-4147-A177-3AD203B41FA5}">
                      <a16:colId xmlns:a16="http://schemas.microsoft.com/office/drawing/2014/main" xmlns="" val="2603911916"/>
                    </a:ext>
                  </a:extLst>
                </a:gridCol>
                <a:gridCol w="633851">
                  <a:extLst>
                    <a:ext uri="{9D8B030D-6E8A-4147-A177-3AD203B41FA5}">
                      <a16:colId xmlns:a16="http://schemas.microsoft.com/office/drawing/2014/main" xmlns="" val="3428025030"/>
                    </a:ext>
                  </a:extLst>
                </a:gridCol>
                <a:gridCol w="633851">
                  <a:extLst>
                    <a:ext uri="{9D8B030D-6E8A-4147-A177-3AD203B41FA5}">
                      <a16:colId xmlns:a16="http://schemas.microsoft.com/office/drawing/2014/main" xmlns="" val="3360305059"/>
                    </a:ext>
                  </a:extLst>
                </a:gridCol>
                <a:gridCol w="633851">
                  <a:extLst>
                    <a:ext uri="{9D8B030D-6E8A-4147-A177-3AD203B41FA5}">
                      <a16:colId xmlns:a16="http://schemas.microsoft.com/office/drawing/2014/main" xmlns="" val="3368942224"/>
                    </a:ext>
                  </a:extLst>
                </a:gridCol>
                <a:gridCol w="633851">
                  <a:extLst>
                    <a:ext uri="{9D8B030D-6E8A-4147-A177-3AD203B41FA5}">
                      <a16:colId xmlns:a16="http://schemas.microsoft.com/office/drawing/2014/main" xmlns="" val="364215598"/>
                    </a:ext>
                  </a:extLst>
                </a:gridCol>
                <a:gridCol w="633851">
                  <a:extLst>
                    <a:ext uri="{9D8B030D-6E8A-4147-A177-3AD203B41FA5}">
                      <a16:colId xmlns:a16="http://schemas.microsoft.com/office/drawing/2014/main" xmlns="" val="1415687434"/>
                    </a:ext>
                  </a:extLst>
                </a:gridCol>
                <a:gridCol w="633851">
                  <a:extLst>
                    <a:ext uri="{9D8B030D-6E8A-4147-A177-3AD203B41FA5}">
                      <a16:colId xmlns:a16="http://schemas.microsoft.com/office/drawing/2014/main" xmlns="" val="1343963274"/>
                    </a:ext>
                  </a:extLst>
                </a:gridCol>
              </a:tblGrid>
              <a:tr h="114461">
                <a:tc gridSpan="1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cases at risk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99373878"/>
                  </a:ext>
                </a:extLst>
              </a:tr>
              <a:tr h="11446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3124325"/>
                  </a:ext>
                </a:extLst>
              </a:tr>
              <a:tr h="11446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9353736"/>
                  </a:ext>
                </a:extLst>
              </a:tr>
              <a:tr h="11446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5988760"/>
                  </a:ext>
                </a:extLst>
              </a:tr>
            </a:tbl>
          </a:graphicData>
        </a:graphic>
      </p:graphicFrame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339AC3B6-4853-ED44-996E-5D141D5C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956" y="1399132"/>
            <a:ext cx="6919486" cy="2082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-602735" y="3096418"/>
            <a:ext cx="2457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First-line response (% )</a:t>
            </a:r>
          </a:p>
        </p:txBody>
      </p:sp>
    </p:spTree>
    <p:extLst>
      <p:ext uri="{BB962C8B-B14F-4D97-AF65-F5344CB8AC3E}">
        <p14:creationId xmlns:p14="http://schemas.microsoft.com/office/powerpoint/2010/main" val="3047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young-onset </a:t>
            </a:r>
            <a:r>
              <a:rPr lang="en-GB" dirty="0"/>
              <a:t>CRC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The </a:t>
            </a:r>
            <a:r>
              <a:rPr lang="en-GB" b="1" dirty="0" smtClean="0"/>
              <a:t>individuals </a:t>
            </a:r>
            <a:r>
              <a:rPr lang="en-GB" b="1" dirty="0"/>
              <a:t>are the difference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DD840EE-AFF5-B646-BCD8-DB8232756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5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D2EEFEA7-0E4C-4952-A881-66A4FBE9D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343711"/>
              </p:ext>
            </p:extLst>
          </p:nvPr>
        </p:nvGraphicFramePr>
        <p:xfrm>
          <a:off x="584582" y="2160103"/>
          <a:ext cx="4986470" cy="370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FF8C1288-26D7-544C-97BB-03239163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>
                <a:sym typeface="Arial"/>
              </a:rPr>
              <a:t>People with </a:t>
            </a:r>
            <a:r>
              <a:rPr lang="en-GB" dirty="0" smtClean="0">
                <a:sym typeface="Arial"/>
              </a:rPr>
              <a:t>young-onset </a:t>
            </a:r>
            <a:r>
              <a:rPr lang="en-GB" dirty="0">
                <a:sym typeface="Arial"/>
              </a:rPr>
              <a:t>CRC are a </a:t>
            </a:r>
            <a:r>
              <a:rPr lang="en-GB" dirty="0" smtClean="0">
                <a:sym typeface="Arial"/>
              </a:rPr>
              <a:t>DIFFERENT population 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4002E58-129B-6B45-9035-506F26A47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C57E51C-CACB-5E4F-9D99-A644B08AD246}"/>
              </a:ext>
            </a:extLst>
          </p:cNvPr>
          <p:cNvSpPr/>
          <p:nvPr/>
        </p:nvSpPr>
        <p:spPr>
          <a:xfrm>
            <a:off x="5672558" y="1840072"/>
            <a:ext cx="2928257" cy="10776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experienced anxiety or depression during or after treatment.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072266-25BA-C549-A058-CD4D78B077C4}"/>
              </a:ext>
            </a:extLst>
          </p:cNvPr>
          <p:cNvSpPr/>
          <p:nvPr/>
        </p:nvSpPr>
        <p:spPr>
          <a:xfrm>
            <a:off x="8600813" y="1840072"/>
            <a:ext cx="2928257" cy="1077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sought treatment for anxiety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or depression.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59A922-2757-C34E-8628-2AE2845ECD59}"/>
              </a:ext>
            </a:extLst>
          </p:cNvPr>
          <p:cNvSpPr/>
          <p:nvPr/>
        </p:nvSpPr>
        <p:spPr>
          <a:xfrm>
            <a:off x="5672558" y="2917757"/>
            <a:ext cx="2928257" cy="1077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had children under the age of 18 when diagnosed.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3FB8745-DE9C-A34B-BECE-1839F286EC1D}"/>
              </a:ext>
            </a:extLst>
          </p:cNvPr>
          <p:cNvSpPr/>
          <p:nvPr/>
        </p:nvSpPr>
        <p:spPr>
          <a:xfrm>
            <a:off x="8600813" y="2917757"/>
            <a:ext cx="2928257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said a medical professional did not talk to them about fertility preservation during diagnosis or treatment.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68218D-3821-FA43-A495-B4013CF4CD6D}"/>
              </a:ext>
            </a:extLst>
          </p:cNvPr>
          <p:cNvSpPr/>
          <p:nvPr/>
        </p:nvSpPr>
        <p:spPr>
          <a:xfrm>
            <a:off x="5672559" y="3995442"/>
            <a:ext cx="1954800" cy="187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did not have a health care proxy or medical directive in place, which lets another person legally make health care decisions in the event the patient is unable.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5698534-A6D7-F949-942B-D57BD0256031}"/>
              </a:ext>
            </a:extLst>
          </p:cNvPr>
          <p:cNvSpPr/>
          <p:nvPr/>
        </p:nvSpPr>
        <p:spPr>
          <a:xfrm>
            <a:off x="9585070" y="3995442"/>
            <a:ext cx="1944000" cy="18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experienced financial difficulties.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5C31966-8EDB-6944-97FC-7AA8C698AF78}"/>
              </a:ext>
            </a:extLst>
          </p:cNvPr>
          <p:cNvSpPr/>
          <p:nvPr/>
        </p:nvSpPr>
        <p:spPr>
          <a:xfrm>
            <a:off x="7627359" y="3995442"/>
            <a:ext cx="1959428" cy="18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took a leave of absence or quit a job or schooling because of their diagnosis.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CAF5D84-CB0F-BA49-8AF5-BA947389CC71}"/>
              </a:ext>
            </a:extLst>
          </p:cNvPr>
          <p:cNvSpPr txBox="1"/>
          <p:nvPr/>
        </p:nvSpPr>
        <p:spPr>
          <a:xfrm>
            <a:off x="5669527" y="1469507"/>
            <a:ext cx="17617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Quality of </a:t>
            </a:r>
            <a:r>
              <a:rPr lang="en-GB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life</a:t>
            </a:r>
            <a:r>
              <a:rPr lang="en-GB" sz="2000" b="1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  <a:endParaRPr lang="en-GB" sz="2000" b="1" baseline="30000" dirty="0">
              <a:solidFill>
                <a:srgbClr val="0000FF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879BDB-6C05-4427-9967-86CA635ED4CB}"/>
              </a:ext>
            </a:extLst>
          </p:cNvPr>
          <p:cNvSpPr txBox="1"/>
          <p:nvPr/>
        </p:nvSpPr>
        <p:spPr>
          <a:xfrm>
            <a:off x="937591" y="1469507"/>
            <a:ext cx="4280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People with </a:t>
            </a:r>
            <a:r>
              <a:rPr lang="en-GB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CRC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:</a:t>
            </a:r>
            <a:b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Needs and </a:t>
            </a:r>
            <a:r>
              <a:rPr lang="en-GB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challenges</a:t>
            </a:r>
            <a:r>
              <a:rPr lang="en-GB" sz="2000" b="1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1,2</a:t>
            </a:r>
            <a:endParaRPr lang="en-GB" sz="2000" b="1" baseline="300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xmlns="" id="{25BA2580-A291-4B33-87D8-39599A2B5CA5}"/>
              </a:ext>
            </a:extLst>
          </p:cNvPr>
          <p:cNvSpPr txBox="1">
            <a:spLocks/>
          </p:cNvSpPr>
          <p:nvPr/>
        </p:nvSpPr>
        <p:spPr>
          <a:xfrm>
            <a:off x="620183" y="6280151"/>
            <a:ext cx="10180339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/>
              <a:t>CRC, colorectal cancer; </a:t>
            </a:r>
            <a:r>
              <a:rPr lang="en-GB" altLang="en-US" sz="1000" dirty="0" err="1" smtClean="0"/>
              <a:t>YO</a:t>
            </a:r>
            <a:r>
              <a:rPr lang="en-GB" altLang="en-US" sz="1000" dirty="0" smtClean="0"/>
              <a:t>, young </a:t>
            </a:r>
            <a:r>
              <a:rPr lang="en-GB" altLang="en-US" sz="1000" dirty="0"/>
              <a:t>onset</a:t>
            </a:r>
          </a:p>
          <a:p>
            <a:r>
              <a:rPr lang="en-GB" altLang="en-US" sz="1000" dirty="0"/>
              <a:t>1</a:t>
            </a:r>
            <a:r>
              <a:rPr lang="en-GB" altLang="en-US" sz="1000" dirty="0" smtClean="0"/>
              <a:t>. Adapted from </a:t>
            </a:r>
            <a:r>
              <a:rPr lang="en-GB" sz="1000" dirty="0">
                <a:sym typeface="Calibri"/>
              </a:rPr>
              <a:t>Memorial Sloan Kettering Cancer </a:t>
            </a:r>
            <a:r>
              <a:rPr lang="en-GB" sz="1000" dirty="0" err="1">
                <a:sym typeface="Calibri"/>
              </a:rPr>
              <a:t>Center</a:t>
            </a:r>
            <a:r>
              <a:rPr lang="en-GB" sz="1000" dirty="0">
                <a:sym typeface="Calibri"/>
              </a:rPr>
              <a:t> internal </a:t>
            </a:r>
            <a:r>
              <a:rPr lang="en-GB" sz="1000" dirty="0" smtClean="0">
                <a:sym typeface="Calibri"/>
              </a:rPr>
              <a:t>data</a:t>
            </a:r>
            <a:r>
              <a:rPr lang="en-GB" sz="1000" dirty="0">
                <a:sym typeface="Calibri"/>
              </a:rPr>
              <a:t>, </a:t>
            </a:r>
            <a:r>
              <a:rPr lang="en-GB" sz="1000" dirty="0" smtClean="0">
                <a:sym typeface="Calibri"/>
              </a:rPr>
              <a:t>courtesy </a:t>
            </a:r>
            <a:r>
              <a:rPr lang="en-GB" sz="1000" dirty="0">
                <a:sym typeface="Calibri"/>
              </a:rPr>
              <a:t>of Hadley Maya, </a:t>
            </a:r>
            <a:r>
              <a:rPr lang="en-GB" sz="1000" dirty="0" err="1" smtClean="0">
                <a:sym typeface="Calibri"/>
              </a:rPr>
              <a:t>LMSW</a:t>
            </a:r>
            <a:r>
              <a:rPr lang="en-GB" sz="1000" dirty="0" smtClean="0">
                <a:sym typeface="Calibri"/>
              </a:rPr>
              <a:t>; 2.</a:t>
            </a:r>
            <a:r>
              <a:rPr lang="en-GB" altLang="en-US" sz="1000" dirty="0" smtClean="0"/>
              <a:t> </a:t>
            </a:r>
            <a:r>
              <a:rPr lang="en-GB" altLang="en-US" sz="1000" dirty="0"/>
              <a:t>Mendelsohn R, et al. Oncologist. 2021;26:625-29; </a:t>
            </a:r>
            <a:r>
              <a:rPr lang="en-GB" altLang="en-US" sz="1000" dirty="0" smtClean="0"/>
              <a:t>3. </a:t>
            </a:r>
            <a:r>
              <a:rPr lang="en-GB" altLang="en-US" sz="1000" dirty="0"/>
              <a:t>Colorectal Cancer Alliance 2018 Young-Onset Colorectal Cancer Survey Report. Available from:</a:t>
            </a:r>
            <a:r>
              <a:rPr lang="en-GB" altLang="en-US" sz="1000" dirty="0">
                <a:solidFill>
                  <a:srgbClr val="0000FF"/>
                </a:solidFill>
              </a:rPr>
              <a:t> </a:t>
            </a:r>
            <a:r>
              <a:rPr lang="en-GB" altLang="en-US" sz="1000" dirty="0">
                <a:solidFill>
                  <a:srgbClr val="0000FF"/>
                </a:solidFill>
                <a:hlinkClick r:id="rId8"/>
              </a:rPr>
              <a:t>https://www.ccalliance.org/about/never-too-young/survey/2018-young-onset-colorectal-cancer-survey-report</a:t>
            </a:r>
            <a:r>
              <a:rPr lang="en-GB" altLang="en-US" sz="1000" dirty="0">
                <a:solidFill>
                  <a:srgbClr val="0000FF"/>
                </a:solidFill>
              </a:rPr>
              <a:t> </a:t>
            </a:r>
            <a:r>
              <a:rPr lang="en-GB" altLang="en-US" sz="1000" dirty="0"/>
              <a:t>(accessed 11 Feb 2022)</a:t>
            </a:r>
          </a:p>
        </p:txBody>
      </p:sp>
    </p:spTree>
    <p:extLst>
      <p:ext uri="{BB962C8B-B14F-4D97-AF65-F5344CB8AC3E}">
        <p14:creationId xmlns:p14="http://schemas.microsoft.com/office/powerpoint/2010/main" val="30191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79ADD-28B6-4E0A-818C-7D71C897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134400" cy="807285"/>
          </a:xfrm>
        </p:spPr>
        <p:txBody>
          <a:bodyPr/>
          <a:lstStyle/>
          <a:p>
            <a:r>
              <a:rPr lang="en-GB" dirty="0"/>
              <a:t>Unique </a:t>
            </a:r>
            <a:r>
              <a:rPr lang="en-GB" dirty="0" smtClean="0"/>
              <a:t>population, </a:t>
            </a:r>
            <a:r>
              <a:rPr lang="en-GB" dirty="0"/>
              <a:t>unique support: </a:t>
            </a:r>
            <a:br>
              <a:rPr lang="en-GB" dirty="0"/>
            </a:br>
            <a:r>
              <a:rPr lang="en-GB" dirty="0"/>
              <a:t>social work, psychology, and psychiatry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981C52-98A9-4818-A38D-6B655745C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DE5F1-E0F9-4CCA-92B7-7A6FC4DFEE1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6D4F27EF-5BEF-4243-9EE2-BA9E588C6C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288617"/>
            <a:ext cx="10180339" cy="365125"/>
          </a:xfrm>
        </p:spPr>
        <p:txBody>
          <a:bodyPr/>
          <a:lstStyle/>
          <a:p>
            <a:pPr lvl="0"/>
            <a:r>
              <a:rPr lang="en-GB" dirty="0">
                <a:sym typeface="Calibri"/>
              </a:rPr>
              <a:t>CRC, colorectal cancer; GI, gastrointestinal</a:t>
            </a:r>
          </a:p>
          <a:p>
            <a:pPr lvl="0"/>
            <a:r>
              <a:rPr lang="en-GB" dirty="0">
                <a:sym typeface="Calibri"/>
              </a:rPr>
              <a:t>Adapted from Memorial Sloan Kettering Cancer Center internal data, courtesy of Hadley Maya, LMSW </a:t>
            </a:r>
          </a:p>
        </p:txBody>
      </p:sp>
      <p:sp>
        <p:nvSpPr>
          <p:cNvPr id="14" name="Content Placeholder 33">
            <a:extLst>
              <a:ext uri="{FF2B5EF4-FFF2-40B4-BE49-F238E27FC236}">
                <a16:creationId xmlns:a16="http://schemas.microsoft.com/office/drawing/2014/main" xmlns="" id="{F86A0D05-63D7-4FFA-8C16-12052EF20B1D}"/>
              </a:ext>
            </a:extLst>
          </p:cNvPr>
          <p:cNvSpPr txBox="1">
            <a:spLocks/>
          </p:cNvSpPr>
          <p:nvPr/>
        </p:nvSpPr>
        <p:spPr>
          <a:xfrm>
            <a:off x="760718" y="2398115"/>
            <a:ext cx="2558758" cy="29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72000" tIns="72000" rIns="36000" bIns="36000" spcCol="30175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Trebuchet MS" panose="020B0603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</a:p>
          <a:p>
            <a:pPr marL="184150" indent="-174625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From healthy peers</a:t>
            </a:r>
          </a:p>
          <a:p>
            <a:pPr marL="184150" lvl="1" indent="-174625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From the general population </a:t>
            </a:r>
            <a:b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of people with CRC</a:t>
            </a:r>
          </a:p>
          <a:p>
            <a:pPr marL="498475" lvl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Most ≥50 years of age</a:t>
            </a:r>
          </a:p>
          <a:p>
            <a:pPr marL="184150" lvl="1" indent="-174625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From research</a:t>
            </a:r>
          </a:p>
          <a:p>
            <a:pPr marL="498475" lvl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young-onset CRC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is in adolescent and young adult populations </a:t>
            </a:r>
          </a:p>
          <a:p>
            <a:pPr marL="498475" lvl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40-50 year-olds excluded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0717" y="1729760"/>
            <a:ext cx="10614187" cy="5773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Unique dilemmas for people with </a:t>
            </a:r>
            <a:r>
              <a:rPr lang="en-GB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young-onset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</a:p>
        </p:txBody>
      </p:sp>
      <p:sp>
        <p:nvSpPr>
          <p:cNvPr id="21" name="Content Placeholder 33">
            <a:extLst>
              <a:ext uri="{FF2B5EF4-FFF2-40B4-BE49-F238E27FC236}">
                <a16:creationId xmlns:a16="http://schemas.microsoft.com/office/drawing/2014/main" xmlns="" id="{9F478CFA-D9AF-DD4F-9F9D-437E416782A1}"/>
              </a:ext>
            </a:extLst>
          </p:cNvPr>
          <p:cNvSpPr txBox="1">
            <a:spLocks/>
          </p:cNvSpPr>
          <p:nvPr/>
        </p:nvSpPr>
        <p:spPr>
          <a:xfrm>
            <a:off x="3445861" y="2398115"/>
            <a:ext cx="2558758" cy="29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72000" rIns="36000" bIns="36000" spcCol="30175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Trebuchet MS" panose="020B0603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Stigma</a:t>
            </a:r>
          </a:p>
          <a:p>
            <a:pPr marL="184150" indent="-174625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CRC has a unique and damaging stigma</a:t>
            </a:r>
          </a:p>
          <a:p>
            <a:pPr lvl="1"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Bowel movements</a:t>
            </a:r>
          </a:p>
          <a:p>
            <a:pPr lvl="1"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Digestive/GI symptoms</a:t>
            </a:r>
          </a:p>
          <a:p>
            <a:pPr lvl="1"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Ostomy bags </a:t>
            </a:r>
          </a:p>
          <a:p>
            <a:pPr lvl="1"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Impact on body image, sexual functioning and intimacy</a:t>
            </a:r>
          </a:p>
        </p:txBody>
      </p:sp>
      <p:sp>
        <p:nvSpPr>
          <p:cNvPr id="22" name="Content Placeholder 33">
            <a:extLst>
              <a:ext uri="{FF2B5EF4-FFF2-40B4-BE49-F238E27FC236}">
                <a16:creationId xmlns:a16="http://schemas.microsoft.com/office/drawing/2014/main" xmlns="" id="{1BDB9F41-2BC3-5340-98CF-7B2A9B72E5AC}"/>
              </a:ext>
            </a:extLst>
          </p:cNvPr>
          <p:cNvSpPr txBox="1">
            <a:spLocks/>
          </p:cNvSpPr>
          <p:nvPr/>
        </p:nvSpPr>
        <p:spPr>
          <a:xfrm>
            <a:off x="6131004" y="2398115"/>
            <a:ext cx="2558758" cy="29160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vert="horz" lIns="72000" tIns="72000" rIns="36000" bIns="36000" spcCol="30175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Trebuchet MS" panose="020B0603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Family system</a:t>
            </a:r>
          </a:p>
          <a:p>
            <a:pPr marL="184150" indent="-174625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Many patients are in relationships and caring for children</a:t>
            </a:r>
          </a:p>
          <a:p>
            <a:pPr marL="184150" indent="-174625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Many patients are caring for their ageing parents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33">
            <a:extLst>
              <a:ext uri="{FF2B5EF4-FFF2-40B4-BE49-F238E27FC236}">
                <a16:creationId xmlns:a16="http://schemas.microsoft.com/office/drawing/2014/main" xmlns="" id="{184A7395-DE68-0D44-A50F-3CF9A723CE81}"/>
              </a:ext>
            </a:extLst>
          </p:cNvPr>
          <p:cNvSpPr txBox="1">
            <a:spLocks/>
          </p:cNvSpPr>
          <p:nvPr/>
        </p:nvSpPr>
        <p:spPr>
          <a:xfrm>
            <a:off x="8816147" y="2398115"/>
            <a:ext cx="2558758" cy="29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72000" tIns="72000" rIns="36000" bIns="36000" spcCol="30175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Trebuchet MS" panose="020B0603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Life stage</a:t>
            </a:r>
          </a:p>
          <a:p>
            <a:pPr marL="184150" indent="-174625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Most are juggling various </a:t>
            </a:r>
            <a:b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</a:p>
          <a:p>
            <a:pPr lvl="1"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Marriage/partnerships</a:t>
            </a:r>
          </a:p>
          <a:p>
            <a:pPr lvl="1"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Caring responsibilities</a:t>
            </a:r>
          </a:p>
          <a:p>
            <a:pPr lvl="1"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Career development</a:t>
            </a:r>
          </a:p>
          <a:p>
            <a:pPr lvl="1">
              <a:buClr>
                <a:schemeClr val="accent1"/>
              </a:buClr>
              <a:buSzPct val="120000"/>
              <a:buFont typeface="System Font Regular"/>
              <a:buChar char="–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Premature confrontation with mortality</a:t>
            </a:r>
          </a:p>
        </p:txBody>
      </p:sp>
    </p:spTree>
    <p:extLst>
      <p:ext uri="{BB962C8B-B14F-4D97-AF65-F5344CB8AC3E}">
        <p14:creationId xmlns:p14="http://schemas.microsoft.com/office/powerpoint/2010/main" val="36040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32562" y="5336166"/>
            <a:ext cx="19490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 Twitter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/>
              </a:rPr>
              <a:t>@nursesconnect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the 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/>
              </a:rPr>
              <a:t>NURSES</a:t>
            </a: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/>
              </a:rPr>
              <a:t>COR2ED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Group on LinkedIn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antoine.lacombe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us on the</a:t>
            </a:r>
            <a:b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Channe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/>
              </a:rPr>
              <a:t>NURSES CONNECT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xmlns="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754" y="274638"/>
            <a:ext cx="9374492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dirty="0">
                <a:solidFill>
                  <a:schemeClr val="tx2"/>
                </a:solidFill>
              </a:rPr>
              <a:t>REACH </a:t>
            </a:r>
            <a:r>
              <a:rPr lang="en-GB" sz="3600" cap="none" dirty="0"/>
              <a:t>NURSES CONNECT </a:t>
            </a:r>
            <a:r>
              <a:rPr lang="en-GB" sz="3600" cap="none" dirty="0">
                <a:solidFill>
                  <a:schemeClr val="tx2"/>
                </a:solidFill>
              </a:rPr>
              <a:t>VIA 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spc="-50" dirty="0">
                <a:solidFill>
                  <a:schemeClr val="tx2"/>
                </a:solidFill>
              </a:rPr>
              <a:t>TWITTER, LINKEDIN, VIMEO &amp; EMAIL</a:t>
            </a:r>
            <a:r>
              <a:rPr lang="en-GB" sz="3600" cap="none" dirty="0">
                <a:solidFill>
                  <a:schemeClr val="tx2"/>
                </a:solidFill>
              </a:rPr>
              <a:t/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dirty="0">
                <a:solidFill>
                  <a:schemeClr val="tx2"/>
                </a:solidFill>
              </a:rPr>
              <a:t>OR VISIT THE GROUP’S WEBSITE</a:t>
            </a:r>
            <a:r>
              <a:rPr lang="en-GB" sz="3600" dirty="0">
                <a:solidFill>
                  <a:schemeClr val="tx2"/>
                </a:solidFill>
              </a:rPr>
              <a:t/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u="sng" cap="none" dirty="0">
                <a:hlinkClick r:id="rId7"/>
              </a:rPr>
              <a:t>https://</a:t>
            </a:r>
            <a:r>
              <a:rPr lang="en-GB" sz="3600" cap="none" dirty="0">
                <a:hlinkClick r:id="rId7"/>
              </a:rPr>
              <a:t>ginursesconnect.cor2ed.com/ </a:t>
            </a:r>
            <a:endParaRPr lang="en-GB" sz="3600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512" y="3933056"/>
            <a:ext cx="1259267" cy="1260000"/>
          </a:xfrm>
          <a:prstGeom prst="rect">
            <a:avLst/>
          </a:prstGeom>
        </p:spPr>
      </p:pic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xmlns="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7980" y="3933056"/>
            <a:ext cx="1259267" cy="1260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xmlns="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1433" y="3933056"/>
            <a:ext cx="1259267" cy="1260000"/>
          </a:xfrm>
          <a:prstGeom prst="rect">
            <a:avLst/>
          </a:prstGeom>
        </p:spPr>
      </p:pic>
      <p:pic>
        <p:nvPicPr>
          <p:cNvPr id="21" name="Picture 20">
            <a:hlinkClick r:id="rId6"/>
            <a:extLst>
              <a:ext uri="{FF2B5EF4-FFF2-40B4-BE49-F238E27FC236}">
                <a16:creationId xmlns:a16="http://schemas.microsoft.com/office/drawing/2014/main" xmlns="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3746" y="3933056"/>
            <a:ext cx="1259267" cy="126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2E093-E0C1-6140-B1FF-C84BCAE9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42" y="274638"/>
            <a:ext cx="11365117" cy="4162474"/>
          </a:xfrm>
        </p:spPr>
        <p:txBody>
          <a:bodyPr/>
          <a:lstStyle/>
          <a:p>
            <a:r>
              <a:rPr lang="en-GB" dirty="0" smtClean="0"/>
              <a:t>young-Onset </a:t>
            </a:r>
            <a:r>
              <a:rPr lang="en-GB" dirty="0"/>
              <a:t>Colorectal Cancer: </a:t>
            </a:r>
            <a:br>
              <a:rPr lang="en-GB" dirty="0"/>
            </a:br>
            <a:r>
              <a:rPr lang="en-GB" dirty="0"/>
              <a:t>the nurse’s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8EAD0B-6CDE-294B-92C6-9BCB01E72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Natasha Pinheiro</a:t>
            </a:r>
          </a:p>
          <a:p>
            <a:pPr>
              <a:spcBef>
                <a:spcPts val="600"/>
              </a:spcBef>
            </a:pPr>
            <a:r>
              <a:rPr lang="en-GB" sz="2200" b="1" dirty="0"/>
              <a:t>Nurse Practitioner</a:t>
            </a:r>
            <a:br>
              <a:rPr lang="en-GB" sz="2200" b="1" dirty="0"/>
            </a:br>
            <a:r>
              <a:rPr lang="en-GB" sz="2200" b="1" dirty="0"/>
              <a:t>Memorial Sloan Kettering Cancer </a:t>
            </a:r>
            <a:r>
              <a:rPr lang="en-GB" sz="2200" b="1" dirty="0" err="1" smtClean="0"/>
              <a:t>Center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>NY, USA</a:t>
            </a:r>
            <a:endParaRPr lang="en-GB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CA9AD9-680E-A849-AFA7-6394BBB3C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D42056C-4022-6B42-87F3-9EB4AD222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8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CB8F68-1433-AA48-A138-DB8BB0256F97}"/>
              </a:ext>
            </a:extLst>
          </p:cNvPr>
          <p:cNvSpPr txBox="1"/>
          <p:nvPr/>
        </p:nvSpPr>
        <p:spPr>
          <a:xfrm>
            <a:off x="3606801" y="4937125"/>
            <a:ext cx="267970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292C9B-1519-A348-B412-1B462DE0D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19043" t="10961" r="5269" b="23392"/>
          <a:stretch/>
        </p:blipFill>
        <p:spPr>
          <a:xfrm>
            <a:off x="1191986" y="1830161"/>
            <a:ext cx="4898571" cy="3472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900" y="1238207"/>
            <a:ext cx="48013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rate ratio by birth cohort in the United States</a:t>
            </a:r>
            <a:r>
              <a:rPr lang="en-GB" sz="135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7376" y="1030458"/>
            <a:ext cx="45897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Age-standardised incidence rate during 2008-2012 </a:t>
            </a:r>
          </a:p>
          <a:p>
            <a:pPr algn="ctr"/>
            <a: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colorectal cancer among adults ages 20-49 years</a:t>
            </a:r>
            <a:r>
              <a:rPr lang="en-GB" sz="135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AF0EA226-EC57-FB42-B55E-F66D362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ym typeface="Arial"/>
              </a:rPr>
              <a:t>Incidences of </a:t>
            </a:r>
            <a:r>
              <a:rPr lang="en-GB" dirty="0" smtClean="0">
                <a:sym typeface="Arial"/>
              </a:rPr>
              <a:t>young-onset </a:t>
            </a:r>
            <a:r>
              <a:rPr lang="en-GB" dirty="0">
                <a:sym typeface="Arial"/>
              </a:rPr>
              <a:t>CRC are increasing worldwide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93216479-F96D-2D4F-8E91-0FE909F67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FDE24-EBC4-492D-BE48-B6359015EC6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xmlns="" id="{07D5D1F1-2828-B74E-AD3B-202BF4C093D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CRC, colorectal cancer</a:t>
            </a:r>
          </a:p>
          <a:p>
            <a:r>
              <a:rPr lang="en-GB" dirty="0">
                <a:solidFill>
                  <a:schemeClr val="tx2"/>
                </a:solidFill>
              </a:rPr>
              <a:t>1. Stoffel EM, Murphy CC. Gastroenterology. </a:t>
            </a:r>
            <a:r>
              <a:rPr lang="en-GB" dirty="0" smtClean="0">
                <a:solidFill>
                  <a:schemeClr val="tx2"/>
                </a:solidFill>
              </a:rPr>
              <a:t>2020;158:341</a:t>
            </a:r>
            <a:r>
              <a:rPr lang="en-GB" dirty="0" smtClean="0"/>
              <a:t>–</a:t>
            </a:r>
            <a:r>
              <a:rPr lang="en-GB" dirty="0" smtClean="0">
                <a:solidFill>
                  <a:schemeClr val="tx2"/>
                </a:solidFill>
              </a:rPr>
              <a:t>53</a:t>
            </a:r>
            <a:r>
              <a:rPr lang="en-GB" dirty="0">
                <a:solidFill>
                  <a:schemeClr val="tx2"/>
                </a:solidFill>
              </a:rPr>
              <a:t>; 2. Siegel RL, et al. Gut. </a:t>
            </a:r>
            <a:r>
              <a:rPr lang="en-GB" dirty="0" smtClean="0">
                <a:solidFill>
                  <a:schemeClr val="tx2"/>
                </a:solidFill>
              </a:rPr>
              <a:t>2019;68:2179</a:t>
            </a:r>
            <a:r>
              <a:rPr lang="en-GB" dirty="0"/>
              <a:t>–</a:t>
            </a:r>
            <a:r>
              <a:rPr lang="en-GB" dirty="0" smtClean="0">
                <a:solidFill>
                  <a:schemeClr val="tx2"/>
                </a:solidFill>
              </a:rPr>
              <a:t>85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6C786A6-E717-9B4C-BDA6-0882286E09C8}"/>
              </a:ext>
            </a:extLst>
          </p:cNvPr>
          <p:cNvSpPr/>
          <p:nvPr/>
        </p:nvSpPr>
        <p:spPr>
          <a:xfrm>
            <a:off x="6334540" y="1571245"/>
            <a:ext cx="1001876" cy="4071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Korea (5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USA, SEER (9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Slovakia*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Japan (4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New Zealand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Canada†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Brazil, Goiania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Italy (8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Cyprus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Spain (9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Germany (2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Kuwait: Kuwaiti</a:t>
            </a:r>
            <a:r>
              <a:rPr lang="en-GB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United Kingdom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France (9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Switzerland (6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Iceland</a:t>
            </a:r>
            <a:r>
              <a:rPr lang="en-GB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Philippines, Manila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Colombia, Cali</a:t>
            </a:r>
            <a:r>
              <a:rPr lang="en-GB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China (5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Malta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Turkey (2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Poland, Kielce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Bahrain, Bahraini</a:t>
            </a:r>
            <a:r>
              <a:rPr lang="en-GB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Estonia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Lithuania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Thailand (4 registries)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Costa Rica</a:t>
            </a:r>
            <a:r>
              <a:rPr lang="en-GB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¶</a:t>
            </a: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Ecuador, Quito</a:t>
            </a:r>
            <a:r>
              <a:rPr lang="en-GB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Chile, Valdivia</a:t>
            </a:r>
            <a:r>
              <a:rPr lang="en-GB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8000"/>
              </a:lnSpc>
            </a:pP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Uganda, Kampala</a:t>
            </a:r>
            <a:r>
              <a:rPr lang="en-GB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India, Chennai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A931708C-A856-364C-B484-B3637A02A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390827"/>
              </p:ext>
            </p:extLst>
          </p:nvPr>
        </p:nvGraphicFramePr>
        <p:xfrm>
          <a:off x="7158757" y="1365707"/>
          <a:ext cx="4485187" cy="432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1F944A6-CD7C-7547-965E-FD47B8276175}"/>
              </a:ext>
            </a:extLst>
          </p:cNvPr>
          <p:cNvSpPr txBox="1"/>
          <p:nvPr/>
        </p:nvSpPr>
        <p:spPr>
          <a:xfrm>
            <a:off x="8728171" y="5602458"/>
            <a:ext cx="1394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Rate per 100,000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5115F59-2545-154F-9800-165CD0BCF421}"/>
              </a:ext>
            </a:extLst>
          </p:cNvPr>
          <p:cNvSpPr txBox="1"/>
          <p:nvPr/>
        </p:nvSpPr>
        <p:spPr>
          <a:xfrm>
            <a:off x="2953748" y="5471830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Birth cohort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F72ED8-DA84-EF41-ACC2-A892D25ADF8F}"/>
              </a:ext>
            </a:extLst>
          </p:cNvPr>
          <p:cNvSpPr txBox="1"/>
          <p:nvPr/>
        </p:nvSpPr>
        <p:spPr>
          <a:xfrm>
            <a:off x="5669076" y="525411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26A34BE-1175-B143-B560-B9E96A32A434}"/>
              </a:ext>
            </a:extLst>
          </p:cNvPr>
          <p:cNvSpPr txBox="1"/>
          <p:nvPr/>
        </p:nvSpPr>
        <p:spPr>
          <a:xfrm>
            <a:off x="4885305" y="525411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2714ABD-D9DA-8844-8086-7CAA74C4BDB5}"/>
              </a:ext>
            </a:extLst>
          </p:cNvPr>
          <p:cNvSpPr txBox="1"/>
          <p:nvPr/>
        </p:nvSpPr>
        <p:spPr>
          <a:xfrm>
            <a:off x="4139180" y="525411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1B48D97-ADB2-694C-A99E-6AAE70428EEC}"/>
              </a:ext>
            </a:extLst>
          </p:cNvPr>
          <p:cNvSpPr txBox="1"/>
          <p:nvPr/>
        </p:nvSpPr>
        <p:spPr>
          <a:xfrm>
            <a:off x="3348605" y="525411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5D69F4B-2E01-C446-84DA-9AC834F65694}"/>
              </a:ext>
            </a:extLst>
          </p:cNvPr>
          <p:cNvSpPr txBox="1"/>
          <p:nvPr/>
        </p:nvSpPr>
        <p:spPr>
          <a:xfrm>
            <a:off x="2570730" y="525411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2C891AA-DDC2-0643-BE76-377FAABF2E63}"/>
              </a:ext>
            </a:extLst>
          </p:cNvPr>
          <p:cNvSpPr txBox="1"/>
          <p:nvPr/>
        </p:nvSpPr>
        <p:spPr>
          <a:xfrm>
            <a:off x="1796030" y="525411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08478BB-038D-3941-858B-AE03BA2D4FFF}"/>
              </a:ext>
            </a:extLst>
          </p:cNvPr>
          <p:cNvSpPr txBox="1"/>
          <p:nvPr/>
        </p:nvSpPr>
        <p:spPr>
          <a:xfrm>
            <a:off x="1027680" y="525411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1930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FA79196-66AE-7C4C-A041-5540F98FE977}"/>
              </a:ext>
            </a:extLst>
          </p:cNvPr>
          <p:cNvSpPr txBox="1"/>
          <p:nvPr/>
        </p:nvSpPr>
        <p:spPr>
          <a:xfrm>
            <a:off x="869410" y="4742941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3FA9DDD-6458-5B4F-B947-0CB81CBE1798}"/>
              </a:ext>
            </a:extLst>
          </p:cNvPr>
          <p:cNvSpPr txBox="1"/>
          <p:nvPr/>
        </p:nvSpPr>
        <p:spPr>
          <a:xfrm>
            <a:off x="869410" y="4168266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A2FFD61-F6A4-1043-9A2E-77FC3420D04B}"/>
              </a:ext>
            </a:extLst>
          </p:cNvPr>
          <p:cNvSpPr txBox="1"/>
          <p:nvPr/>
        </p:nvSpPr>
        <p:spPr>
          <a:xfrm>
            <a:off x="869410" y="3679316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1.50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7F838FF-BEFC-2240-AB09-5B1101108058}"/>
              </a:ext>
            </a:extLst>
          </p:cNvPr>
          <p:cNvSpPr txBox="1"/>
          <p:nvPr/>
        </p:nvSpPr>
        <p:spPr>
          <a:xfrm>
            <a:off x="869410" y="3276091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1.75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32027BB-F4B3-7A4A-BB05-6557DB4D25C1}"/>
              </a:ext>
            </a:extLst>
          </p:cNvPr>
          <p:cNvSpPr txBox="1"/>
          <p:nvPr/>
        </p:nvSpPr>
        <p:spPr>
          <a:xfrm>
            <a:off x="869410" y="2923666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2.00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40B95FA-8125-2145-B5EA-276512903970}"/>
              </a:ext>
            </a:extLst>
          </p:cNvPr>
          <p:cNvSpPr txBox="1"/>
          <p:nvPr/>
        </p:nvSpPr>
        <p:spPr>
          <a:xfrm>
            <a:off x="869410" y="2615691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2.25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BD02A35-331B-AC4E-9B6A-13D035BF5600}"/>
              </a:ext>
            </a:extLst>
          </p:cNvPr>
          <p:cNvSpPr txBox="1"/>
          <p:nvPr/>
        </p:nvSpPr>
        <p:spPr>
          <a:xfrm>
            <a:off x="869410" y="2345816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2.50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0EF85F4-3A46-EC4C-8D95-8F7468C7042D}"/>
              </a:ext>
            </a:extLst>
          </p:cNvPr>
          <p:cNvSpPr txBox="1"/>
          <p:nvPr/>
        </p:nvSpPr>
        <p:spPr>
          <a:xfrm>
            <a:off x="869410" y="2098166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2.75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E36505D-450A-E64B-A8F6-6867D7F35227}"/>
              </a:ext>
            </a:extLst>
          </p:cNvPr>
          <p:cNvSpPr txBox="1"/>
          <p:nvPr/>
        </p:nvSpPr>
        <p:spPr>
          <a:xfrm>
            <a:off x="869410" y="1863216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3.00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75EBDE3-C493-ED40-B5F7-7F10E18D5769}"/>
              </a:ext>
            </a:extLst>
          </p:cNvPr>
          <p:cNvSpPr txBox="1"/>
          <p:nvPr/>
        </p:nvSpPr>
        <p:spPr>
          <a:xfrm rot="16200000">
            <a:off x="-249623" y="3305573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Incidence rate ratio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1140" y="5857670"/>
            <a:ext cx="4468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for Finland unavailable.*Rate based on data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2008-2010.†Excludes Nunavut, Quebec, and Yukon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. ‡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Excluded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trend analysis due to insufficient number of annual cases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. ¶Rate based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on data during 2008-2011.</a:t>
            </a:r>
          </a:p>
        </p:txBody>
      </p:sp>
      <p:sp>
        <p:nvSpPr>
          <p:cNvPr id="5" name="Rectangle 4"/>
          <p:cNvSpPr/>
          <p:nvPr/>
        </p:nvSpPr>
        <p:spPr>
          <a:xfrm>
            <a:off x="9625361" y="4192248"/>
            <a:ext cx="1912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Shading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indicates trend in incidence rates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10- year average annual per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 change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9794867" y="4581854"/>
            <a:ext cx="16049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Statistically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significant increase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9794867" y="4720485"/>
            <a:ext cx="16401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Statistically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significant decrease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9794867" y="4866079"/>
            <a:ext cx="2332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Stable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or insufficient number of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cases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for trend analysis (‡)</a:t>
            </a:r>
            <a:endParaRPr lang="en-US" sz="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711050" y="4634157"/>
            <a:ext cx="167635" cy="4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6968139" y="1412876"/>
            <a:ext cx="4380068" cy="4473125"/>
          </a:xfrm>
        </p:spPr>
        <p:txBody>
          <a:bodyPr/>
          <a:lstStyle/>
          <a:p>
            <a:r>
              <a:rPr lang="en-GB" dirty="0" smtClean="0"/>
              <a:t>Studies in women have linked lifestyle and dietary factors to increased risk of young-onset CRC:</a:t>
            </a:r>
          </a:p>
          <a:p>
            <a:pPr lvl="1"/>
            <a:r>
              <a:rPr lang="en-GB" dirty="0" smtClean="0"/>
              <a:t>Childhood intake of sugar sweetened beverages</a:t>
            </a:r>
            <a:r>
              <a:rPr lang="en-GB" baseline="30000" dirty="0" smtClean="0"/>
              <a:t>2</a:t>
            </a:r>
          </a:p>
          <a:p>
            <a:pPr lvl="1"/>
            <a:r>
              <a:rPr lang="en-GB" dirty="0" smtClean="0"/>
              <a:t>Lower vitamin D intake</a:t>
            </a:r>
            <a:r>
              <a:rPr lang="en-GB" baseline="30000" dirty="0" smtClean="0"/>
              <a:t>3</a:t>
            </a:r>
            <a:endParaRPr lang="en-GB" dirty="0" smtClean="0"/>
          </a:p>
          <a:p>
            <a:pPr lvl="1"/>
            <a:r>
              <a:rPr lang="en-GB" dirty="0" smtClean="0"/>
              <a:t>Sedentary lifestyle</a:t>
            </a:r>
            <a:r>
              <a:rPr lang="en-GB" baseline="30000" dirty="0" smtClean="0"/>
              <a:t>4</a:t>
            </a:r>
            <a:endParaRPr lang="en-GB" dirty="0" smtClean="0"/>
          </a:p>
          <a:p>
            <a:pPr lvl="1"/>
            <a:r>
              <a:rPr lang="en-GB" dirty="0" smtClean="0"/>
              <a:t>Obesity</a:t>
            </a:r>
            <a:r>
              <a:rPr lang="en-GB" baseline="30000" dirty="0" smtClean="0"/>
              <a:t>5</a:t>
            </a:r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D7202BE-500F-6241-B511-F79877FE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ym typeface="Arial"/>
              </a:rPr>
              <a:t>young-onset CRC: What is the aetiology?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7E279D-D426-CE43-8843-84E30975B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FDE24-EBC4-492D-BE48-B6359015EC6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451EBDA-02AD-A145-BBF6-A691F0E896E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CRC, colorectal cancer; CVD, cardiovascular disease; </a:t>
            </a:r>
            <a:r>
              <a:rPr lang="en-GB" dirty="0" smtClean="0"/>
              <a:t>T2DM, </a:t>
            </a:r>
            <a:r>
              <a:rPr lang="en-GB" dirty="0"/>
              <a:t>type 2 diabetes mellitus</a:t>
            </a:r>
          </a:p>
          <a:p>
            <a:r>
              <a:rPr lang="en-GB" dirty="0" smtClean="0"/>
              <a:t>1. Singh </a:t>
            </a:r>
            <a:r>
              <a:rPr lang="en-GB" dirty="0"/>
              <a:t>RK, et al. J Transl Med. 2017;15:73; </a:t>
            </a:r>
            <a:r>
              <a:rPr lang="en-GB" dirty="0" smtClean="0"/>
              <a:t>2. </a:t>
            </a:r>
            <a:r>
              <a:rPr lang="en-US" dirty="0" err="1"/>
              <a:t>Hur</a:t>
            </a:r>
            <a:r>
              <a:rPr lang="en-US" dirty="0"/>
              <a:t> J, et al. Gut. 2021;70:2330</a:t>
            </a:r>
            <a:r>
              <a:rPr lang="en-GB" dirty="0"/>
              <a:t>–</a:t>
            </a:r>
            <a:r>
              <a:rPr lang="en-US" dirty="0"/>
              <a:t>2336</a:t>
            </a:r>
            <a:r>
              <a:rPr lang="en-US" dirty="0" smtClean="0"/>
              <a:t>; 3. </a:t>
            </a:r>
            <a:r>
              <a:rPr lang="en-US" dirty="0"/>
              <a:t>Kim H, et al. Gastroenterology. 2021;161:1208</a:t>
            </a:r>
            <a:r>
              <a:rPr lang="en-GB" dirty="0"/>
              <a:t>–</a:t>
            </a:r>
            <a:r>
              <a:rPr lang="en-US" dirty="0" smtClean="0"/>
              <a:t>1217.e9; 4. </a:t>
            </a:r>
            <a:r>
              <a:rPr lang="da-DK" dirty="0"/>
              <a:t>Nguyen LH, et al. JNCI Cancer Spectrum. </a:t>
            </a:r>
            <a:r>
              <a:rPr lang="da-DK" dirty="0" smtClean="0"/>
              <a:t>2018;2pky073; 5. </a:t>
            </a:r>
            <a:r>
              <a:rPr lang="en-GB" dirty="0" smtClean="0"/>
              <a:t>Liu </a:t>
            </a:r>
            <a:r>
              <a:rPr lang="en-GB" dirty="0"/>
              <a:t>P, et al. JAMA </a:t>
            </a:r>
            <a:r>
              <a:rPr lang="en-GB" dirty="0" err="1"/>
              <a:t>Oncol</a:t>
            </a:r>
            <a:r>
              <a:rPr lang="en-GB" dirty="0"/>
              <a:t>. </a:t>
            </a:r>
            <a:r>
              <a:rPr lang="en-GB" dirty="0" smtClean="0"/>
              <a:t>2019;5:37–44</a:t>
            </a:r>
            <a:endParaRPr lang="en-GB" dirty="0"/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9EA2BC-7245-F541-99B9-FC14743FE975}"/>
              </a:ext>
            </a:extLst>
          </p:cNvPr>
          <p:cNvSpPr txBox="1"/>
          <p:nvPr/>
        </p:nvSpPr>
        <p:spPr>
          <a:xfrm>
            <a:off x="887718" y="2100728"/>
            <a:ext cx="15568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 Dietary intake</a:t>
            </a: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Protein, fat,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carbs, polyphenols,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pre/probiotics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64C5445-4469-6F4B-AC53-4E53469F1BD7}"/>
              </a:ext>
            </a:extLst>
          </p:cNvPr>
          <p:cNvSpPr txBox="1"/>
          <p:nvPr/>
        </p:nvSpPr>
        <p:spPr>
          <a:xfrm>
            <a:off x="1067254" y="4283998"/>
            <a:ext cx="11977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 Altered</a:t>
            </a:r>
            <a:b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gut bacteria</a:t>
            </a: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Changes in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Bifidobacteria,</a:t>
            </a:r>
            <a:b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Lactobacilli,</a:t>
            </a:r>
            <a:b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Akkermansia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81D174-1D14-A940-A572-79476DB08371}"/>
              </a:ext>
            </a:extLst>
          </p:cNvPr>
          <p:cNvSpPr txBox="1"/>
          <p:nvPr/>
        </p:nvSpPr>
        <p:spPr>
          <a:xfrm>
            <a:off x="5234583" y="4603439"/>
            <a:ext cx="178125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3. Biologic effects</a:t>
            </a: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Alters host metabolism,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immune system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production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of pro- and anti-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inflammatory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metabolites</a:t>
            </a:r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15982B9D-05E7-1F43-BDF0-B76F5E0D0F23}"/>
              </a:ext>
            </a:extLst>
          </p:cNvPr>
          <p:cNvSpPr/>
          <p:nvPr/>
        </p:nvSpPr>
        <p:spPr>
          <a:xfrm>
            <a:off x="5951225" y="2306208"/>
            <a:ext cx="347971" cy="347971"/>
          </a:xfrm>
          <a:prstGeom prst="hear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1EDB761-D018-3E45-971B-7EA01F352D24}"/>
              </a:ext>
            </a:extLst>
          </p:cNvPr>
          <p:cNvSpPr txBox="1"/>
          <p:nvPr/>
        </p:nvSpPr>
        <p:spPr>
          <a:xfrm>
            <a:off x="5317138" y="2654179"/>
            <a:ext cx="161614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4. Host disease</a:t>
            </a: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CVD, </a:t>
            </a:r>
            <a:r>
              <a:rPr lang="en-GB" sz="12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T2DM,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Obesity, Metabolic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syndrome,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Autoimmune disease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2214B062-98E5-464B-BFC8-2BFB94ED4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33029" y="4227899"/>
            <a:ext cx="417833" cy="4178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CD5D210-767B-434C-995C-A351726B9B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38" t="8095" r="25659" b="9219"/>
          <a:stretch/>
        </p:blipFill>
        <p:spPr>
          <a:xfrm>
            <a:off x="2521835" y="1482305"/>
            <a:ext cx="2677895" cy="450941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F94411F-5622-234A-89A4-6BCFFC6629AF}"/>
              </a:ext>
            </a:extLst>
          </p:cNvPr>
          <p:cNvSpPr/>
          <p:nvPr/>
        </p:nvSpPr>
        <p:spPr>
          <a:xfrm>
            <a:off x="3368597" y="3951694"/>
            <a:ext cx="276539" cy="2765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xmlns="" id="{EE358832-5A71-C74A-B305-00864AE75EE3}"/>
              </a:ext>
            </a:extLst>
          </p:cNvPr>
          <p:cNvSpPr/>
          <p:nvPr/>
        </p:nvSpPr>
        <p:spPr>
          <a:xfrm>
            <a:off x="2479604" y="2290576"/>
            <a:ext cx="1705421" cy="87086"/>
          </a:xfrm>
          <a:custGeom>
            <a:avLst/>
            <a:gdLst>
              <a:gd name="connsiteX0" fmla="*/ 0 w 1959428"/>
              <a:gd name="connsiteY0" fmla="*/ 0 h 435429"/>
              <a:gd name="connsiteX1" fmla="*/ 1959428 w 1959428"/>
              <a:gd name="connsiteY1" fmla="*/ 435429 h 435429"/>
              <a:gd name="connsiteX2" fmla="*/ 1959428 w 1959428"/>
              <a:gd name="connsiteY2" fmla="*/ 435429 h 435429"/>
              <a:gd name="connsiteX0" fmla="*/ 0 w 1774371"/>
              <a:gd name="connsiteY0" fmla="*/ 0 h 87086"/>
              <a:gd name="connsiteX1" fmla="*/ 1774371 w 1774371"/>
              <a:gd name="connsiteY1" fmla="*/ 87086 h 87086"/>
              <a:gd name="connsiteX2" fmla="*/ 1774371 w 1774371"/>
              <a:gd name="connsiteY2" fmla="*/ 87086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371" h="87086">
                <a:moveTo>
                  <a:pt x="0" y="0"/>
                </a:moveTo>
                <a:lnTo>
                  <a:pt x="1774371" y="87086"/>
                </a:lnTo>
                <a:lnTo>
                  <a:pt x="1774371" y="87086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1E27502-0989-D84C-A084-2739B4B1D414}"/>
              </a:ext>
            </a:extLst>
          </p:cNvPr>
          <p:cNvSpPr/>
          <p:nvPr/>
        </p:nvSpPr>
        <p:spPr>
          <a:xfrm>
            <a:off x="4185025" y="2209979"/>
            <a:ext cx="276539" cy="2765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58B0A80-4805-FD4F-9134-022BDCDD1152}"/>
              </a:ext>
            </a:extLst>
          </p:cNvPr>
          <p:cNvSpPr/>
          <p:nvPr/>
        </p:nvSpPr>
        <p:spPr>
          <a:xfrm>
            <a:off x="3237968" y="4681037"/>
            <a:ext cx="276539" cy="2765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xmlns="" id="{36AF27A9-7FD1-7B41-B251-B9341B81AF7F}"/>
              </a:ext>
            </a:extLst>
          </p:cNvPr>
          <p:cNvSpPr/>
          <p:nvPr/>
        </p:nvSpPr>
        <p:spPr>
          <a:xfrm>
            <a:off x="3633490" y="4130262"/>
            <a:ext cx="2122714" cy="337456"/>
          </a:xfrm>
          <a:custGeom>
            <a:avLst/>
            <a:gdLst>
              <a:gd name="connsiteX0" fmla="*/ 0 w 1959428"/>
              <a:gd name="connsiteY0" fmla="*/ 0 h 435429"/>
              <a:gd name="connsiteX1" fmla="*/ 1959428 w 1959428"/>
              <a:gd name="connsiteY1" fmla="*/ 435429 h 435429"/>
              <a:gd name="connsiteX2" fmla="*/ 1959428 w 1959428"/>
              <a:gd name="connsiteY2" fmla="*/ 435429 h 435429"/>
              <a:gd name="connsiteX0" fmla="*/ 0 w 1774371"/>
              <a:gd name="connsiteY0" fmla="*/ 0 h 87086"/>
              <a:gd name="connsiteX1" fmla="*/ 1774371 w 1774371"/>
              <a:gd name="connsiteY1" fmla="*/ 87086 h 87086"/>
              <a:gd name="connsiteX2" fmla="*/ 1774371 w 1774371"/>
              <a:gd name="connsiteY2" fmla="*/ 87086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371" h="87086">
                <a:moveTo>
                  <a:pt x="0" y="0"/>
                </a:moveTo>
                <a:lnTo>
                  <a:pt x="1774371" y="87086"/>
                </a:lnTo>
                <a:lnTo>
                  <a:pt x="1774371" y="87086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xmlns="" id="{78F47E98-CEE9-C048-ACB9-C4E393DEB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96078" y="3718127"/>
            <a:ext cx="712515" cy="71251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xmlns="" id="{23243617-C2A5-E24D-814B-6581201C3C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1341650" y="1633955"/>
            <a:ext cx="561012" cy="561012"/>
          </a:xfrm>
          <a:prstGeom prst="rect">
            <a:avLst/>
          </a:prstGeom>
        </p:spPr>
      </p:pic>
      <p:sp>
        <p:nvSpPr>
          <p:cNvPr id="39" name="Freeform 38">
            <a:extLst>
              <a:ext uri="{FF2B5EF4-FFF2-40B4-BE49-F238E27FC236}">
                <a16:creationId xmlns:a16="http://schemas.microsoft.com/office/drawing/2014/main" xmlns="" id="{ADDF10EA-49A4-7E4B-B9C5-582A33DBB949}"/>
              </a:ext>
            </a:extLst>
          </p:cNvPr>
          <p:cNvSpPr/>
          <p:nvPr/>
        </p:nvSpPr>
        <p:spPr>
          <a:xfrm>
            <a:off x="1913093" y="3929329"/>
            <a:ext cx="1338943" cy="838200"/>
          </a:xfrm>
          <a:custGeom>
            <a:avLst/>
            <a:gdLst>
              <a:gd name="connsiteX0" fmla="*/ 0 w 1338943"/>
              <a:gd name="connsiteY0" fmla="*/ 0 h 838200"/>
              <a:gd name="connsiteX1" fmla="*/ 544286 w 1338943"/>
              <a:gd name="connsiteY1" fmla="*/ 0 h 838200"/>
              <a:gd name="connsiteX2" fmla="*/ 1338943 w 1338943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943" h="838200">
                <a:moveTo>
                  <a:pt x="0" y="0"/>
                </a:moveTo>
                <a:lnTo>
                  <a:pt x="544286" y="0"/>
                </a:lnTo>
                <a:lnTo>
                  <a:pt x="1338943" y="838200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5DF5B0E4-49DF-3D44-8557-73AA43B0BF71}"/>
              </a:ext>
            </a:extLst>
          </p:cNvPr>
          <p:cNvSpPr/>
          <p:nvPr/>
        </p:nvSpPr>
        <p:spPr>
          <a:xfrm>
            <a:off x="3949175" y="2442976"/>
            <a:ext cx="1905000" cy="925285"/>
          </a:xfrm>
          <a:custGeom>
            <a:avLst/>
            <a:gdLst>
              <a:gd name="connsiteX0" fmla="*/ 1905000 w 1905000"/>
              <a:gd name="connsiteY0" fmla="*/ 0 h 925285"/>
              <a:gd name="connsiteX1" fmla="*/ 1164772 w 1905000"/>
              <a:gd name="connsiteY1" fmla="*/ 0 h 925285"/>
              <a:gd name="connsiteX2" fmla="*/ 0 w 1905000"/>
              <a:gd name="connsiteY2" fmla="*/ 925285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925285">
                <a:moveTo>
                  <a:pt x="1905000" y="0"/>
                </a:moveTo>
                <a:lnTo>
                  <a:pt x="1164772" y="0"/>
                </a:lnTo>
                <a:lnTo>
                  <a:pt x="0" y="925285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Lightning Bolt 40">
            <a:extLst>
              <a:ext uri="{FF2B5EF4-FFF2-40B4-BE49-F238E27FC236}">
                <a16:creationId xmlns:a16="http://schemas.microsoft.com/office/drawing/2014/main" xmlns="" id="{0ECCBF9C-0A6E-7F44-BA95-16F54E740CEE}"/>
              </a:ext>
            </a:extLst>
          </p:cNvPr>
          <p:cNvSpPr/>
          <p:nvPr/>
        </p:nvSpPr>
        <p:spPr>
          <a:xfrm>
            <a:off x="5745319" y="4242363"/>
            <a:ext cx="381000" cy="355984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851379" y="1063712"/>
            <a:ext cx="60819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Dietary intake has numerous effects on human health, including increasing risk of young-onset CRC</a:t>
            </a:r>
            <a:r>
              <a:rPr lang="en-GB" sz="135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1–3</a:t>
            </a:r>
          </a:p>
        </p:txBody>
      </p:sp>
    </p:spTree>
    <p:extLst>
      <p:ext uri="{BB962C8B-B14F-4D97-AF65-F5344CB8AC3E}">
        <p14:creationId xmlns:p14="http://schemas.microsoft.com/office/powerpoint/2010/main" val="14158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young </a:t>
            </a:r>
            <a:r>
              <a:rPr lang="en-GB" dirty="0"/>
              <a:t>and average onset CRC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Are they different diseases?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D7AB6A-1050-E242-B9D7-E6AA6C7AF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0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FC19F4-2591-534F-82F6-861B44721D92}"/>
              </a:ext>
            </a:extLst>
          </p:cNvPr>
          <p:cNvSpPr txBox="1"/>
          <p:nvPr/>
        </p:nvSpPr>
        <p:spPr>
          <a:xfrm>
            <a:off x="3160167" y="3772506"/>
            <a:ext cx="508327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F63BEA-9EFB-E747-BCEE-6D254E8F50ED}"/>
              </a:ext>
            </a:extLst>
          </p:cNvPr>
          <p:cNvSpPr txBox="1"/>
          <p:nvPr/>
        </p:nvSpPr>
        <p:spPr>
          <a:xfrm>
            <a:off x="1707198" y="1047750"/>
            <a:ext cx="691610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569D18AB-9368-DF4E-AFAD-341D6C3A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ym typeface="Arial"/>
              </a:rPr>
              <a:t>Most CRC cases are sporadic, regardless of age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E90BB50-0616-1B44-A5A6-3D08679E5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FDE24-EBC4-492D-BE48-B6359015EC6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89C23F3-034F-D844-B3DA-F41177DE809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CRC, colorectal cancer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1. Stoffel EM, Murphy CC. Gastroenterology. 2020;158:341-53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396F74FA-FE96-F34D-8372-C30021408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144745"/>
              </p:ext>
            </p:extLst>
          </p:nvPr>
        </p:nvGraphicFramePr>
        <p:xfrm>
          <a:off x="665167" y="1966833"/>
          <a:ext cx="2986314" cy="368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F5BB56-96B4-774A-A720-A9749E188DE9}"/>
              </a:ext>
            </a:extLst>
          </p:cNvPr>
          <p:cNvSpPr txBox="1"/>
          <p:nvPr/>
        </p:nvSpPr>
        <p:spPr>
          <a:xfrm>
            <a:off x="1373496" y="1776984"/>
            <a:ext cx="1569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Age &lt;35 years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065676BA-8DEB-4B4B-BB89-0BEA2C509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246481"/>
              </p:ext>
            </p:extLst>
          </p:nvPr>
        </p:nvGraphicFramePr>
        <p:xfrm>
          <a:off x="4486053" y="1966833"/>
          <a:ext cx="2986314" cy="368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2E3EAD6-9767-0A41-8FE7-86B6B34A6DE0}"/>
              </a:ext>
            </a:extLst>
          </p:cNvPr>
          <p:cNvSpPr txBox="1"/>
          <p:nvPr/>
        </p:nvSpPr>
        <p:spPr>
          <a:xfrm>
            <a:off x="5194385" y="1776984"/>
            <a:ext cx="1569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Age &lt;50 years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00D5D4-81D9-E846-9891-C10BDE1FB2FA}"/>
              </a:ext>
            </a:extLst>
          </p:cNvPr>
          <p:cNvSpPr txBox="1"/>
          <p:nvPr/>
        </p:nvSpPr>
        <p:spPr>
          <a:xfrm>
            <a:off x="9058815" y="1776984"/>
            <a:ext cx="1569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Age &gt;50 years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ABE24A4-FCAC-3E48-A8FB-A0B1B58037D0}"/>
              </a:ext>
            </a:extLst>
          </p:cNvPr>
          <p:cNvSpPr/>
          <p:nvPr/>
        </p:nvSpPr>
        <p:spPr>
          <a:xfrm>
            <a:off x="642255" y="5411432"/>
            <a:ext cx="114300" cy="114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9A257D-9649-3548-A360-F0B52253F8D0}"/>
              </a:ext>
            </a:extLst>
          </p:cNvPr>
          <p:cNvSpPr txBox="1"/>
          <p:nvPr/>
        </p:nvSpPr>
        <p:spPr>
          <a:xfrm>
            <a:off x="832026" y="5368993"/>
            <a:ext cx="11196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Lynch syndrome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9277247-5C60-1A47-94B6-74537EE8E093}"/>
              </a:ext>
            </a:extLst>
          </p:cNvPr>
          <p:cNvSpPr/>
          <p:nvPr/>
        </p:nvSpPr>
        <p:spPr>
          <a:xfrm>
            <a:off x="642255" y="5640032"/>
            <a:ext cx="114300" cy="114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60815A2-4DD2-2345-857D-59310621D66E}"/>
              </a:ext>
            </a:extLst>
          </p:cNvPr>
          <p:cNvSpPr txBox="1"/>
          <p:nvPr/>
        </p:nvSpPr>
        <p:spPr>
          <a:xfrm>
            <a:off x="832026" y="5597593"/>
            <a:ext cx="88806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Other variant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7C9C312-47A8-314E-84DA-C6BBD47D4DB3}"/>
              </a:ext>
            </a:extLst>
          </p:cNvPr>
          <p:cNvSpPr/>
          <p:nvPr/>
        </p:nvSpPr>
        <p:spPr>
          <a:xfrm>
            <a:off x="2122711" y="5411432"/>
            <a:ext cx="1143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9007D67-222D-2D45-BFB2-50874878BEFE}"/>
              </a:ext>
            </a:extLst>
          </p:cNvPr>
          <p:cNvSpPr txBox="1"/>
          <p:nvPr/>
        </p:nvSpPr>
        <p:spPr>
          <a:xfrm>
            <a:off x="2312482" y="5368993"/>
            <a:ext cx="14491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Polyposis syndromes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FC21B8E-EEB4-5E40-9BF2-79A61B040767}"/>
              </a:ext>
            </a:extLst>
          </p:cNvPr>
          <p:cNvSpPr/>
          <p:nvPr/>
        </p:nvSpPr>
        <p:spPr>
          <a:xfrm>
            <a:off x="2122711" y="5640032"/>
            <a:ext cx="114300" cy="114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28559E0-F944-9145-AD60-BFAE00AB3A08}"/>
              </a:ext>
            </a:extLst>
          </p:cNvPr>
          <p:cNvSpPr txBox="1"/>
          <p:nvPr/>
        </p:nvSpPr>
        <p:spPr>
          <a:xfrm>
            <a:off x="2312482" y="5597593"/>
            <a:ext cx="36548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None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xmlns="" id="{B174386E-351B-144B-ACD8-BF77ED08A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907668"/>
              </p:ext>
            </p:extLst>
          </p:nvPr>
        </p:nvGraphicFramePr>
        <p:xfrm>
          <a:off x="8361367" y="1966833"/>
          <a:ext cx="2986314" cy="368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631208" y="1232116"/>
            <a:ext cx="669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Prevalence of pathogenic variants by age at CRC 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diagnosis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173333-F9BB-4842-B0C2-B1E541D43688}"/>
              </a:ext>
            </a:extLst>
          </p:cNvPr>
          <p:cNvSpPr txBox="1"/>
          <p:nvPr/>
        </p:nvSpPr>
        <p:spPr>
          <a:xfrm>
            <a:off x="1706611" y="1669410"/>
            <a:ext cx="36579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169" y="1269515"/>
            <a:ext cx="25234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prevalence of rectal bleeding and abdominal pain in </a:t>
            </a:r>
            <a:r>
              <a:rPr lang="en-GB" sz="135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GB" sz="135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CRC</a:t>
            </a:r>
            <a:endParaRPr lang="en-GB" sz="135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45F8DAE-FA97-1C4B-B454-81F623FB1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BECD76-F4FF-C446-9486-CF8FF4A93B4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8BB74CC7-EED1-9646-825F-3EE76653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ym typeface="Arial"/>
              </a:rPr>
              <a:t>Presenting symptoms are </a:t>
            </a:r>
            <a:r>
              <a:rPr lang="en-GB" dirty="0" smtClean="0">
                <a:sym typeface="Arial"/>
              </a:rPr>
              <a:t>similar regardless of age of onset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DABD7C44-22B5-B94D-96B0-FD8F8DE9F55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AO, average onset; CRC, colorectal cancer; </a:t>
            </a:r>
            <a:r>
              <a:rPr lang="en-GB" dirty="0" err="1" smtClean="0">
                <a:solidFill>
                  <a:schemeClr val="tx2"/>
                </a:solidFill>
              </a:rPr>
              <a:t>YO</a:t>
            </a:r>
            <a:r>
              <a:rPr lang="en-GB" dirty="0" smtClean="0">
                <a:solidFill>
                  <a:schemeClr val="tx2"/>
                </a:solidFill>
              </a:rPr>
              <a:t>, young </a:t>
            </a:r>
            <a:r>
              <a:rPr lang="en-GB" dirty="0">
                <a:solidFill>
                  <a:schemeClr val="tx2"/>
                </a:solidFill>
              </a:rPr>
              <a:t>onset; GI, gastrointestinal</a:t>
            </a:r>
          </a:p>
          <a:p>
            <a:r>
              <a:rPr lang="en-GB" dirty="0">
                <a:solidFill>
                  <a:schemeClr val="tx2"/>
                </a:solidFill>
              </a:rPr>
              <a:t>Cercek A, et al. J Natl Cancer Inst. 2021;113:1683-92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05468B87-CB46-1D48-B778-1B08DE172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375205"/>
              </p:ext>
            </p:extLst>
          </p:nvPr>
        </p:nvGraphicFramePr>
        <p:xfrm>
          <a:off x="794658" y="1125859"/>
          <a:ext cx="8784772" cy="466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A686DF-2623-46A1-9EB8-6C49302FBBE8}"/>
              </a:ext>
            </a:extLst>
          </p:cNvPr>
          <p:cNvSpPr txBox="1"/>
          <p:nvPr/>
        </p:nvSpPr>
        <p:spPr>
          <a:xfrm>
            <a:off x="7783286" y="1208314"/>
            <a:ext cx="1404257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847C603-3AC5-7646-87E8-B2A4936D9CA7}"/>
              </a:ext>
            </a:extLst>
          </p:cNvPr>
          <p:cNvSpPr txBox="1"/>
          <p:nvPr/>
        </p:nvSpPr>
        <p:spPr>
          <a:xfrm>
            <a:off x="4942115" y="5700001"/>
            <a:ext cx="32448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latin typeface="Arial" panose="020B0604020202020204" pitchFamily="34" charset="0"/>
                <a:cs typeface="Arial" panose="020B0604020202020204" pitchFamily="34" charset="0"/>
              </a:rPr>
              <a:t>Frequency of symptoms (%)</a:t>
            </a:r>
          </a:p>
        </p:txBody>
      </p:sp>
    </p:spTree>
    <p:extLst>
      <p:ext uri="{BB962C8B-B14F-4D97-AF65-F5344CB8AC3E}">
        <p14:creationId xmlns:p14="http://schemas.microsoft.com/office/powerpoint/2010/main" val="10929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242">
            <a:extLst>
              <a:ext uri="{FF2B5EF4-FFF2-40B4-BE49-F238E27FC236}">
                <a16:creationId xmlns:a16="http://schemas.microsoft.com/office/drawing/2014/main" xmlns="" id="{F8ED5AAF-4C92-6F4B-B6E8-327969102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752" y="1181829"/>
            <a:ext cx="1663700" cy="1422400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xmlns="" id="{3DC59B31-37A6-6149-A27E-DAE90E35F5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69" t="33989" r="30115" b="33819"/>
          <a:stretch/>
        </p:blipFill>
        <p:spPr>
          <a:xfrm>
            <a:off x="7144629" y="2642428"/>
            <a:ext cx="1692490" cy="1414570"/>
          </a:xfrm>
          <a:prstGeom prst="rect">
            <a:avLst/>
          </a:prstGeom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xmlns="" id="{279F73DA-E439-E443-94D3-D7BB27647199}"/>
              </a:ext>
            </a:extLst>
          </p:cNvPr>
          <p:cNvSpPr/>
          <p:nvPr/>
        </p:nvSpPr>
        <p:spPr>
          <a:xfrm>
            <a:off x="1743075" y="5216094"/>
            <a:ext cx="2435225" cy="1819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xmlns="" id="{B294CEB4-467F-7F4E-A298-482C5F590699}"/>
              </a:ext>
            </a:extLst>
          </p:cNvPr>
          <p:cNvSpPr/>
          <p:nvPr/>
        </p:nvSpPr>
        <p:spPr>
          <a:xfrm>
            <a:off x="1743075" y="5012894"/>
            <a:ext cx="2435225" cy="1819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5B8D3E21-3DE3-4B7C-807C-760835C4AA8A}"/>
              </a:ext>
            </a:extLst>
          </p:cNvPr>
          <p:cNvSpPr/>
          <p:nvPr/>
        </p:nvSpPr>
        <p:spPr>
          <a:xfrm>
            <a:off x="9356597" y="2534576"/>
            <a:ext cx="245966" cy="1334861"/>
          </a:xfrm>
          <a:prstGeom prst="rightBrace">
            <a:avLst>
              <a:gd name="adj1" fmla="val 44476"/>
              <a:gd name="adj2" fmla="val 50000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392AE9C-CC84-4329-8CC4-4332DC8094DD}"/>
              </a:ext>
            </a:extLst>
          </p:cNvPr>
          <p:cNvSpPr/>
          <p:nvPr/>
        </p:nvSpPr>
        <p:spPr>
          <a:xfrm>
            <a:off x="9778973" y="2902290"/>
            <a:ext cx="631852" cy="4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1350" b="1" dirty="0">
                <a:solidFill>
                  <a:prstClr val="white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61383279-6343-41F3-818E-1A51FFFBB427}"/>
              </a:ext>
            </a:extLst>
          </p:cNvPr>
          <p:cNvSpPr/>
          <p:nvPr/>
        </p:nvSpPr>
        <p:spPr>
          <a:xfrm>
            <a:off x="9396381" y="1120406"/>
            <a:ext cx="245966" cy="999953"/>
          </a:xfrm>
          <a:prstGeom prst="rightBrace">
            <a:avLst>
              <a:gd name="adj1" fmla="val 40604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396ADAD-D9FA-447A-8CBE-D3A0A217123F}"/>
              </a:ext>
            </a:extLst>
          </p:cNvPr>
          <p:cNvSpPr/>
          <p:nvPr/>
        </p:nvSpPr>
        <p:spPr>
          <a:xfrm>
            <a:off x="9778974" y="1393984"/>
            <a:ext cx="657225" cy="45279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1350" b="1" dirty="0">
                <a:solidFill>
                  <a:prstClr val="white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79%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3333C66-14D9-4FF8-B0AA-42D2117E95B5}"/>
              </a:ext>
            </a:extLst>
          </p:cNvPr>
          <p:cNvSpPr/>
          <p:nvPr/>
        </p:nvSpPr>
        <p:spPr>
          <a:xfrm>
            <a:off x="9778974" y="4459652"/>
            <a:ext cx="631851" cy="4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1350" b="1" dirty="0">
                <a:solidFill>
                  <a:prstClr val="white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xmlns="" id="{F047AFE3-F6A2-409B-BA9D-7795D83C1BC2}"/>
              </a:ext>
            </a:extLst>
          </p:cNvPr>
          <p:cNvSpPr/>
          <p:nvPr/>
        </p:nvSpPr>
        <p:spPr>
          <a:xfrm>
            <a:off x="9356597" y="4028641"/>
            <a:ext cx="312012" cy="1334861"/>
          </a:xfrm>
          <a:prstGeom prst="rightBrace">
            <a:avLst>
              <a:gd name="adj1" fmla="val 45984"/>
              <a:gd name="adj2" fmla="val 50000"/>
            </a:avLst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7EDB2B-5BB0-4F47-A374-35AE9E337449}"/>
              </a:ext>
            </a:extLst>
          </p:cNvPr>
          <p:cNvSpPr txBox="1"/>
          <p:nvPr/>
        </p:nvSpPr>
        <p:spPr>
          <a:xfrm>
            <a:off x="6407899" y="5587516"/>
            <a:ext cx="345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incidence of left sided </a:t>
            </a:r>
            <a:r>
              <a:rPr lang="en-GB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tumours in </a:t>
            </a:r>
            <a:r>
              <a:rPr lang="en-GB" sz="14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GB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CRC 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5121" y="5587516"/>
            <a:ext cx="43460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clinical or histological </a:t>
            </a:r>
            <a:r>
              <a:rPr lang="en-GB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oung 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 less likely to be diagnosed early</a:t>
            </a:r>
          </a:p>
          <a:p>
            <a:pPr lvl="0" algn="ctr">
              <a:defRPr/>
            </a:pP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474C3A-C48E-6544-BD78-062D4BBD8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BECD76-F4FF-C446-9486-CF8FF4A93B4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40C7122-A175-1544-B9DB-78102BB2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ym typeface="Arial"/>
              </a:rPr>
              <a:t>Clinical characteristics are </a:t>
            </a:r>
            <a:r>
              <a:rPr lang="en-GB" dirty="0" smtClean="0">
                <a:sym typeface="Arial"/>
              </a:rPr>
              <a:t>similar regardless of age of onset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EF7FCBC-E009-E845-A958-39A9CC0DE786}"/>
              </a:ext>
            </a:extLst>
          </p:cNvPr>
          <p:cNvSpPr txBox="1"/>
          <p:nvPr/>
        </p:nvSpPr>
        <p:spPr>
          <a:xfrm>
            <a:off x="4305773" y="1394141"/>
            <a:ext cx="432811" cy="2954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Gender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Female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Male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7A7D63C-7483-114C-8859-C4AEE4EA0934}"/>
              </a:ext>
            </a:extLst>
          </p:cNvPr>
          <p:cNvSpPr txBox="1"/>
          <p:nvPr/>
        </p:nvSpPr>
        <p:spPr>
          <a:xfrm>
            <a:off x="2359498" y="1046833"/>
            <a:ext cx="115095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Percent of patients</a:t>
            </a:r>
            <a:endParaRPr lang="en-GB" sz="1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7D9C86D-09B2-F24E-BDDD-F7A9626A7355}"/>
              </a:ext>
            </a:extLst>
          </p:cNvPr>
          <p:cNvSpPr txBox="1"/>
          <p:nvPr/>
        </p:nvSpPr>
        <p:spPr>
          <a:xfrm>
            <a:off x="4029548" y="1227808"/>
            <a:ext cx="294953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FDBD3DE-4193-534D-8369-C6886C62F598}"/>
              </a:ext>
            </a:extLst>
          </p:cNvPr>
          <p:cNvSpPr txBox="1"/>
          <p:nvPr/>
        </p:nvSpPr>
        <p:spPr>
          <a:xfrm>
            <a:off x="3477098" y="1227808"/>
            <a:ext cx="230832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FC2B664-63BE-4A45-9973-A92C97E77E43}"/>
              </a:ext>
            </a:extLst>
          </p:cNvPr>
          <p:cNvSpPr txBox="1"/>
          <p:nvPr/>
        </p:nvSpPr>
        <p:spPr>
          <a:xfrm>
            <a:off x="2803998" y="1227808"/>
            <a:ext cx="230832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4D6801F-0125-124C-A92D-7934D430847D}"/>
              </a:ext>
            </a:extLst>
          </p:cNvPr>
          <p:cNvSpPr txBox="1"/>
          <p:nvPr/>
        </p:nvSpPr>
        <p:spPr>
          <a:xfrm>
            <a:off x="2175348" y="1227808"/>
            <a:ext cx="230833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7EAF2EF-A4B1-4D44-83DD-842B92CEBD92}"/>
              </a:ext>
            </a:extLst>
          </p:cNvPr>
          <p:cNvSpPr txBox="1"/>
          <p:nvPr/>
        </p:nvSpPr>
        <p:spPr>
          <a:xfrm>
            <a:off x="1658133" y="1227808"/>
            <a:ext cx="166712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CDB8428-9DC8-114F-A739-00217DD9A0BC}"/>
              </a:ext>
            </a:extLst>
          </p:cNvPr>
          <p:cNvSpPr txBox="1"/>
          <p:nvPr/>
        </p:nvSpPr>
        <p:spPr>
          <a:xfrm>
            <a:off x="1082931" y="1403666"/>
            <a:ext cx="545021" cy="5770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14-35</a:t>
            </a:r>
          </a:p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36-49</a:t>
            </a:r>
          </a:p>
          <a:p>
            <a:pPr algn="r">
              <a:lnSpc>
                <a:spcPct val="125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AO 50+</a:t>
            </a:r>
            <a:endParaRPr lang="en-GB" sz="1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xmlns="" id="{5EB8C1ED-DA40-7140-AB4E-DCFAF06B14C4}"/>
              </a:ext>
            </a:extLst>
          </p:cNvPr>
          <p:cNvGrpSpPr/>
          <p:nvPr/>
        </p:nvGrpSpPr>
        <p:grpSpPr>
          <a:xfrm>
            <a:off x="1711325" y="1394966"/>
            <a:ext cx="2466975" cy="591510"/>
            <a:chOff x="1711325" y="1164265"/>
            <a:chExt cx="2466975" cy="59151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ED7FE319-540A-E94C-81E4-B2F4C2F917C4}"/>
                </a:ext>
              </a:extLst>
            </p:cNvPr>
            <p:cNvGrpSpPr/>
            <p:nvPr/>
          </p:nvGrpSpPr>
          <p:grpSpPr>
            <a:xfrm>
              <a:off x="1711325" y="1164265"/>
              <a:ext cx="2466975" cy="181935"/>
              <a:chOff x="1711325" y="1164265"/>
              <a:chExt cx="2466975" cy="181935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38C4BE4-FE19-1D47-9EC5-0C9508E7D05D}"/>
                  </a:ext>
                </a:extLst>
              </p:cNvPr>
              <p:cNvSpPr/>
              <p:nvPr/>
            </p:nvSpPr>
            <p:spPr>
              <a:xfrm>
                <a:off x="1711325" y="1164265"/>
                <a:ext cx="2466975" cy="18193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1D827AEF-2D6B-D446-BBBF-1724B44F97CD}"/>
                  </a:ext>
                </a:extLst>
              </p:cNvPr>
              <p:cNvSpPr/>
              <p:nvPr/>
            </p:nvSpPr>
            <p:spPr>
              <a:xfrm>
                <a:off x="1711325" y="1164265"/>
                <a:ext cx="1260475" cy="1819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E6501E5B-16AA-CE4D-B2CD-0791FC1E1513}"/>
                </a:ext>
              </a:extLst>
            </p:cNvPr>
            <p:cNvGrpSpPr/>
            <p:nvPr/>
          </p:nvGrpSpPr>
          <p:grpSpPr>
            <a:xfrm>
              <a:off x="1711325" y="1367465"/>
              <a:ext cx="2466975" cy="181935"/>
              <a:chOff x="1711325" y="1364290"/>
              <a:chExt cx="2466975" cy="18193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D2F2B2B4-A0F6-F345-893C-DF2181D00E9C}"/>
                  </a:ext>
                </a:extLst>
              </p:cNvPr>
              <p:cNvSpPr/>
              <p:nvPr/>
            </p:nvSpPr>
            <p:spPr>
              <a:xfrm>
                <a:off x="1711325" y="1364290"/>
                <a:ext cx="2466975" cy="18193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3487230-3E43-9F40-A0D6-8C21174F5480}"/>
                  </a:ext>
                </a:extLst>
              </p:cNvPr>
              <p:cNvSpPr/>
              <p:nvPr/>
            </p:nvSpPr>
            <p:spPr>
              <a:xfrm>
                <a:off x="1711326" y="1364290"/>
                <a:ext cx="1060450" cy="1819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CE4980C4-809E-8A47-9258-98E7822B699B}"/>
                </a:ext>
              </a:extLst>
            </p:cNvPr>
            <p:cNvGrpSpPr/>
            <p:nvPr/>
          </p:nvGrpSpPr>
          <p:grpSpPr>
            <a:xfrm>
              <a:off x="1711325" y="1570665"/>
              <a:ext cx="2466975" cy="181935"/>
              <a:chOff x="1711325" y="1570665"/>
              <a:chExt cx="2466975" cy="181935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2573E20D-435B-2F4B-B022-0A21C98A0FDB}"/>
                  </a:ext>
                </a:extLst>
              </p:cNvPr>
              <p:cNvSpPr/>
              <p:nvPr/>
            </p:nvSpPr>
            <p:spPr>
              <a:xfrm>
                <a:off x="1711325" y="1570665"/>
                <a:ext cx="2466975" cy="18193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346CE6B-A374-3E44-9ED0-26EA2D6E768B}"/>
                  </a:ext>
                </a:extLst>
              </p:cNvPr>
              <p:cNvSpPr/>
              <p:nvPr/>
            </p:nvSpPr>
            <p:spPr>
              <a:xfrm>
                <a:off x="1711325" y="1570665"/>
                <a:ext cx="1130299" cy="1819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8EA8236-4F7A-584E-8AA0-EEFECF1E2E7E}"/>
                </a:ext>
              </a:extLst>
            </p:cNvPr>
            <p:cNvSpPr/>
            <p:nvPr/>
          </p:nvSpPr>
          <p:spPr>
            <a:xfrm>
              <a:off x="1711325" y="1165225"/>
              <a:ext cx="2466975" cy="590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071920BB-E25E-F749-961D-7887EBBDDCB6}"/>
              </a:ext>
            </a:extLst>
          </p:cNvPr>
          <p:cNvSpPr/>
          <p:nvPr/>
        </p:nvSpPr>
        <p:spPr>
          <a:xfrm>
            <a:off x="4310550" y="1503876"/>
            <a:ext cx="53975" cy="539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22982C91-2FE0-2147-92D9-C12244510133}"/>
              </a:ext>
            </a:extLst>
          </p:cNvPr>
          <p:cNvSpPr/>
          <p:nvPr/>
        </p:nvSpPr>
        <p:spPr>
          <a:xfrm>
            <a:off x="4310550" y="1599126"/>
            <a:ext cx="53975" cy="539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35AF7C3-FA74-E145-A7DD-8D19D6021786}"/>
              </a:ext>
            </a:extLst>
          </p:cNvPr>
          <p:cNvSpPr txBox="1"/>
          <p:nvPr/>
        </p:nvSpPr>
        <p:spPr>
          <a:xfrm>
            <a:off x="4305773" y="2076766"/>
            <a:ext cx="1274388" cy="689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Race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White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Black or African American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Far-East Asian or Indian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Other</a:t>
            </a:r>
            <a:b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  Not </a:t>
            </a: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available</a:t>
            </a:r>
          </a:p>
          <a:p>
            <a:pPr indent="88900">
              <a:lnSpc>
                <a:spcPct val="80000"/>
              </a:lnSpc>
            </a:pPr>
            <a:endParaRPr lang="en-GB" sz="8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9ECD7CC-9ADE-EE41-AB9D-88A5698CF69B}"/>
              </a:ext>
            </a:extLst>
          </p:cNvPr>
          <p:cNvSpPr/>
          <p:nvPr/>
        </p:nvSpPr>
        <p:spPr>
          <a:xfrm>
            <a:off x="4310550" y="2186501"/>
            <a:ext cx="53975" cy="539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41169DB-C5F7-0248-8841-3584BC84246F}"/>
              </a:ext>
            </a:extLst>
          </p:cNvPr>
          <p:cNvSpPr/>
          <p:nvPr/>
        </p:nvSpPr>
        <p:spPr>
          <a:xfrm>
            <a:off x="4310550" y="2284926"/>
            <a:ext cx="53975" cy="53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5D6EBBAC-2A22-764C-9A19-CBC47E35AB5E}"/>
              </a:ext>
            </a:extLst>
          </p:cNvPr>
          <p:cNvSpPr/>
          <p:nvPr/>
        </p:nvSpPr>
        <p:spPr>
          <a:xfrm>
            <a:off x="4310550" y="2383351"/>
            <a:ext cx="53975" cy="53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5E4F37D-8C7A-0E4C-BEF7-382AEC52B1C6}"/>
              </a:ext>
            </a:extLst>
          </p:cNvPr>
          <p:cNvSpPr/>
          <p:nvPr/>
        </p:nvSpPr>
        <p:spPr>
          <a:xfrm>
            <a:off x="4310550" y="2481776"/>
            <a:ext cx="53975" cy="53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C126D79-4286-4842-9C9E-4AAE790688DC}"/>
              </a:ext>
            </a:extLst>
          </p:cNvPr>
          <p:cNvSpPr txBox="1"/>
          <p:nvPr/>
        </p:nvSpPr>
        <p:spPr>
          <a:xfrm>
            <a:off x="1082931" y="3445530"/>
            <a:ext cx="545021" cy="5770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14-35</a:t>
            </a:r>
          </a:p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36-49</a:t>
            </a:r>
          </a:p>
          <a:p>
            <a:pPr algn="r">
              <a:lnSpc>
                <a:spcPct val="125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AO 50+</a:t>
            </a:r>
            <a:endParaRPr lang="en-GB" sz="1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E7C54CEF-6834-C04A-91BC-E7F445BA0BC4}"/>
              </a:ext>
            </a:extLst>
          </p:cNvPr>
          <p:cNvGrpSpPr/>
          <p:nvPr/>
        </p:nvGrpSpPr>
        <p:grpSpPr>
          <a:xfrm>
            <a:off x="1711325" y="3444380"/>
            <a:ext cx="2466975" cy="591510"/>
            <a:chOff x="1711325" y="3206129"/>
            <a:chExt cx="2466975" cy="591510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0F2FACAB-59E1-A446-B08A-FB093A860754}"/>
                </a:ext>
              </a:extLst>
            </p:cNvPr>
            <p:cNvSpPr/>
            <p:nvPr/>
          </p:nvSpPr>
          <p:spPr>
            <a:xfrm>
              <a:off x="1746250" y="3206129"/>
              <a:ext cx="2432050" cy="1819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2FDE6CF4-E11F-F749-BC88-E3C70B1F49AF}"/>
                </a:ext>
              </a:extLst>
            </p:cNvPr>
            <p:cNvSpPr/>
            <p:nvPr/>
          </p:nvSpPr>
          <p:spPr>
            <a:xfrm>
              <a:off x="1752600" y="3612529"/>
              <a:ext cx="2425700" cy="1819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8BC3CB60-9045-874A-BEB5-91B2AF93C2F5}"/>
                </a:ext>
              </a:extLst>
            </p:cNvPr>
            <p:cNvSpPr/>
            <p:nvPr/>
          </p:nvSpPr>
          <p:spPr>
            <a:xfrm>
              <a:off x="1711326" y="3206129"/>
              <a:ext cx="2432050" cy="18193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6171733-27F5-644A-B94A-1C441D4FEF51}"/>
                </a:ext>
              </a:extLst>
            </p:cNvPr>
            <p:cNvSpPr/>
            <p:nvPr/>
          </p:nvSpPr>
          <p:spPr>
            <a:xfrm>
              <a:off x="1711325" y="3206129"/>
              <a:ext cx="2025650" cy="181935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EE0E81B3-7A4F-E843-ABE2-891BDB4E5378}"/>
                </a:ext>
              </a:extLst>
            </p:cNvPr>
            <p:cNvSpPr/>
            <p:nvPr/>
          </p:nvSpPr>
          <p:spPr>
            <a:xfrm>
              <a:off x="1711325" y="3409329"/>
              <a:ext cx="2466975" cy="18193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46FF983C-8D63-0049-9472-8F2F6452855A}"/>
                </a:ext>
              </a:extLst>
            </p:cNvPr>
            <p:cNvSpPr/>
            <p:nvPr/>
          </p:nvSpPr>
          <p:spPr>
            <a:xfrm>
              <a:off x="1711325" y="3409329"/>
              <a:ext cx="1682749" cy="181935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BB4F78B7-CCE1-6040-9DA6-2A937E69C37B}"/>
                </a:ext>
              </a:extLst>
            </p:cNvPr>
            <p:cNvSpPr/>
            <p:nvPr/>
          </p:nvSpPr>
          <p:spPr>
            <a:xfrm>
              <a:off x="1711326" y="3612529"/>
              <a:ext cx="2425700" cy="18193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B08B6D74-7E1B-CF4A-88EF-F674E98E5135}"/>
                </a:ext>
              </a:extLst>
            </p:cNvPr>
            <p:cNvSpPr/>
            <p:nvPr/>
          </p:nvSpPr>
          <p:spPr>
            <a:xfrm>
              <a:off x="1711325" y="3612529"/>
              <a:ext cx="1323975" cy="181935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975381A9-C7CD-A24B-9415-5EC787879879}"/>
                </a:ext>
              </a:extLst>
            </p:cNvPr>
            <p:cNvSpPr/>
            <p:nvPr/>
          </p:nvSpPr>
          <p:spPr>
            <a:xfrm>
              <a:off x="1711325" y="3207089"/>
              <a:ext cx="2466975" cy="590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551C6378-E2CF-1A4E-8A2E-061CBB66E459}"/>
              </a:ext>
            </a:extLst>
          </p:cNvPr>
          <p:cNvSpPr txBox="1"/>
          <p:nvPr/>
        </p:nvSpPr>
        <p:spPr>
          <a:xfrm>
            <a:off x="1082931" y="2078369"/>
            <a:ext cx="545021" cy="5770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14-35</a:t>
            </a:r>
          </a:p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36-49</a:t>
            </a:r>
          </a:p>
          <a:p>
            <a:pPr algn="r">
              <a:lnSpc>
                <a:spcPct val="125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AO 50+</a:t>
            </a:r>
            <a:endParaRPr lang="en-GB" sz="1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xmlns="" id="{D32821C3-D25F-5E40-8356-8AA1119445C1}"/>
              </a:ext>
            </a:extLst>
          </p:cNvPr>
          <p:cNvGrpSpPr/>
          <p:nvPr/>
        </p:nvGrpSpPr>
        <p:grpSpPr>
          <a:xfrm>
            <a:off x="1711325" y="2078104"/>
            <a:ext cx="2466975" cy="591510"/>
            <a:chOff x="1711325" y="1838968"/>
            <a:chExt cx="2466975" cy="591510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B9BABC61-F4D6-C347-92A1-8B0250CA8BFD}"/>
                </a:ext>
              </a:extLst>
            </p:cNvPr>
            <p:cNvSpPr/>
            <p:nvPr/>
          </p:nvSpPr>
          <p:spPr>
            <a:xfrm>
              <a:off x="1768475" y="2042168"/>
              <a:ext cx="2409825" cy="1819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9BB2C13C-1532-B448-A4AF-28789D03DA3D}"/>
                </a:ext>
              </a:extLst>
            </p:cNvPr>
            <p:cNvSpPr/>
            <p:nvPr/>
          </p:nvSpPr>
          <p:spPr>
            <a:xfrm>
              <a:off x="1743075" y="2245368"/>
              <a:ext cx="2435225" cy="1819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703BE480-F5DE-E745-B1FF-39ECECCBAB42}"/>
                </a:ext>
              </a:extLst>
            </p:cNvPr>
            <p:cNvSpPr/>
            <p:nvPr/>
          </p:nvSpPr>
          <p:spPr>
            <a:xfrm>
              <a:off x="1743075" y="1838968"/>
              <a:ext cx="2435225" cy="1819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56FAAB39-E3DB-D44E-9487-39C69489E6D8}"/>
                </a:ext>
              </a:extLst>
            </p:cNvPr>
            <p:cNvGrpSpPr/>
            <p:nvPr/>
          </p:nvGrpSpPr>
          <p:grpSpPr>
            <a:xfrm>
              <a:off x="1711325" y="1838968"/>
              <a:ext cx="2447925" cy="181935"/>
              <a:chOff x="1711325" y="1838968"/>
              <a:chExt cx="2447925" cy="181935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6128508E-E32B-A941-8831-526E2B378A10}"/>
                  </a:ext>
                </a:extLst>
              </p:cNvPr>
              <p:cNvSpPr/>
              <p:nvPr/>
            </p:nvSpPr>
            <p:spPr>
              <a:xfrm>
                <a:off x="1711325" y="1838968"/>
                <a:ext cx="2447925" cy="1819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0E560F60-B49B-894C-8979-8935A0F8A8CA}"/>
                  </a:ext>
                </a:extLst>
              </p:cNvPr>
              <p:cNvSpPr/>
              <p:nvPr/>
            </p:nvSpPr>
            <p:spPr>
              <a:xfrm>
                <a:off x="2854565" y="1838968"/>
                <a:ext cx="1104659" cy="1819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329D6597-2FFD-8D4E-AAEC-71AD865307A6}"/>
                  </a:ext>
                </a:extLst>
              </p:cNvPr>
              <p:cNvSpPr/>
              <p:nvPr/>
            </p:nvSpPr>
            <p:spPr>
              <a:xfrm>
                <a:off x="1905000" y="1838968"/>
                <a:ext cx="1825625" cy="18193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9261F5D3-B66A-F648-B0BB-0815F179DDA6}"/>
                  </a:ext>
                </a:extLst>
              </p:cNvPr>
              <p:cNvSpPr/>
              <p:nvPr/>
            </p:nvSpPr>
            <p:spPr>
              <a:xfrm>
                <a:off x="1711326" y="1838968"/>
                <a:ext cx="1844674" cy="18193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F7AB7898-F134-5847-B159-CC6E2D4B5FF7}"/>
                </a:ext>
              </a:extLst>
            </p:cNvPr>
            <p:cNvGrpSpPr/>
            <p:nvPr/>
          </p:nvGrpSpPr>
          <p:grpSpPr>
            <a:xfrm>
              <a:off x="1711325" y="2245368"/>
              <a:ext cx="2451100" cy="181935"/>
              <a:chOff x="1711325" y="2245368"/>
              <a:chExt cx="2451100" cy="181935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AC9ECD84-952B-5B41-9E3A-07D71450CC82}"/>
                  </a:ext>
                </a:extLst>
              </p:cNvPr>
              <p:cNvSpPr/>
              <p:nvPr/>
            </p:nvSpPr>
            <p:spPr>
              <a:xfrm>
                <a:off x="1711325" y="2245368"/>
                <a:ext cx="2451100" cy="1819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BEF8DF5E-12A9-DF4D-BBE7-7F835468201B}"/>
                  </a:ext>
                </a:extLst>
              </p:cNvPr>
              <p:cNvSpPr/>
              <p:nvPr/>
            </p:nvSpPr>
            <p:spPr>
              <a:xfrm>
                <a:off x="2854565" y="2245368"/>
                <a:ext cx="1171335" cy="1819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D5E4CAC-CD79-024A-BF31-F450C41E77F2}"/>
                  </a:ext>
                </a:extLst>
              </p:cNvPr>
              <p:cNvSpPr/>
              <p:nvPr/>
            </p:nvSpPr>
            <p:spPr>
              <a:xfrm>
                <a:off x="1905000" y="2245368"/>
                <a:ext cx="1974850" cy="18193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86C84262-461F-6E48-BE6B-76070A8B6085}"/>
                  </a:ext>
                </a:extLst>
              </p:cNvPr>
              <p:cNvSpPr/>
              <p:nvPr/>
            </p:nvSpPr>
            <p:spPr>
              <a:xfrm>
                <a:off x="1711326" y="2245368"/>
                <a:ext cx="2003424" cy="18193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745CEFD9-5A88-2F4D-834A-83283661A610}"/>
                </a:ext>
              </a:extLst>
            </p:cNvPr>
            <p:cNvSpPr/>
            <p:nvPr/>
          </p:nvSpPr>
          <p:spPr>
            <a:xfrm>
              <a:off x="1711325" y="2042168"/>
              <a:ext cx="2454275" cy="1819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C1ABB2E-325C-7444-A8CC-5A5FCE72EF81}"/>
                </a:ext>
              </a:extLst>
            </p:cNvPr>
            <p:cNvSpPr/>
            <p:nvPr/>
          </p:nvSpPr>
          <p:spPr>
            <a:xfrm>
              <a:off x="2854565" y="2042168"/>
              <a:ext cx="1136410" cy="1819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FDBA9555-CB12-F34B-91D5-5F76EB1775FE}"/>
                </a:ext>
              </a:extLst>
            </p:cNvPr>
            <p:cNvSpPr/>
            <p:nvPr/>
          </p:nvSpPr>
          <p:spPr>
            <a:xfrm>
              <a:off x="1905000" y="2042168"/>
              <a:ext cx="1844675" cy="1819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068DA4B1-4456-5044-9A1B-AC7879B22429}"/>
                </a:ext>
              </a:extLst>
            </p:cNvPr>
            <p:cNvSpPr/>
            <p:nvPr/>
          </p:nvSpPr>
          <p:spPr>
            <a:xfrm>
              <a:off x="1711326" y="2042168"/>
              <a:ext cx="1920874" cy="18193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17DE5844-06FE-8843-96CD-880A7761994A}"/>
                </a:ext>
              </a:extLst>
            </p:cNvPr>
            <p:cNvSpPr/>
            <p:nvPr/>
          </p:nvSpPr>
          <p:spPr>
            <a:xfrm>
              <a:off x="1711325" y="1839928"/>
              <a:ext cx="2466975" cy="590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17A0ABD-8F4E-C548-BF2A-E04715DFD695}"/>
              </a:ext>
            </a:extLst>
          </p:cNvPr>
          <p:cNvSpPr txBox="1"/>
          <p:nvPr/>
        </p:nvSpPr>
        <p:spPr>
          <a:xfrm>
            <a:off x="4305773" y="2759391"/>
            <a:ext cx="682879" cy="689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BMI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Underweight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Normal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Overweight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Obese</a:t>
            </a:r>
            <a:b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  Not </a:t>
            </a:r>
            <a: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available</a:t>
            </a:r>
            <a:b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endParaRPr lang="en-GB" sz="8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FE15A0F-3771-2848-9C6E-34F4488E2BFB}"/>
              </a:ext>
            </a:extLst>
          </p:cNvPr>
          <p:cNvSpPr/>
          <p:nvPr/>
        </p:nvSpPr>
        <p:spPr>
          <a:xfrm>
            <a:off x="4310550" y="2865951"/>
            <a:ext cx="53975" cy="53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15F2D6D8-8DBB-D942-8F24-6AB17B65E6FD}"/>
              </a:ext>
            </a:extLst>
          </p:cNvPr>
          <p:cNvSpPr/>
          <p:nvPr/>
        </p:nvSpPr>
        <p:spPr>
          <a:xfrm>
            <a:off x="4310550" y="2965434"/>
            <a:ext cx="53975" cy="53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4F9BE629-7E12-B34E-A5C7-DA59C4CC731A}"/>
              </a:ext>
            </a:extLst>
          </p:cNvPr>
          <p:cNvSpPr/>
          <p:nvPr/>
        </p:nvSpPr>
        <p:spPr>
          <a:xfrm>
            <a:off x="4310550" y="3064917"/>
            <a:ext cx="53975" cy="539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C8F6FAF5-54D1-7C4B-8D00-3C01D90F6BAD}"/>
              </a:ext>
            </a:extLst>
          </p:cNvPr>
          <p:cNvSpPr/>
          <p:nvPr/>
        </p:nvSpPr>
        <p:spPr>
          <a:xfrm>
            <a:off x="4310550" y="3164401"/>
            <a:ext cx="53975" cy="539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F2BD8BA6-D7B4-6749-BF4B-335E3042A3FA}"/>
              </a:ext>
            </a:extLst>
          </p:cNvPr>
          <p:cNvSpPr txBox="1"/>
          <p:nvPr/>
        </p:nvSpPr>
        <p:spPr>
          <a:xfrm>
            <a:off x="1082931" y="2783219"/>
            <a:ext cx="545021" cy="5770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14-35</a:t>
            </a:r>
          </a:p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36-49</a:t>
            </a:r>
          </a:p>
          <a:p>
            <a:pPr algn="r">
              <a:lnSpc>
                <a:spcPct val="125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AO 50+</a:t>
            </a:r>
            <a:endParaRPr lang="en-GB" sz="1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81E618CC-1338-FC47-B804-C93D494F95C9}"/>
              </a:ext>
            </a:extLst>
          </p:cNvPr>
          <p:cNvGrpSpPr/>
          <p:nvPr/>
        </p:nvGrpSpPr>
        <p:grpSpPr>
          <a:xfrm>
            <a:off x="1711325" y="2761242"/>
            <a:ext cx="2466975" cy="591510"/>
            <a:chOff x="1711325" y="2543818"/>
            <a:chExt cx="2466975" cy="591510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1770D781-C441-D94D-ACAD-3551C10E949C}"/>
                </a:ext>
              </a:extLst>
            </p:cNvPr>
            <p:cNvSpPr/>
            <p:nvPr/>
          </p:nvSpPr>
          <p:spPr>
            <a:xfrm>
              <a:off x="1743075" y="2543818"/>
              <a:ext cx="2435225" cy="1819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8C2E2FFA-93AD-6F45-9F9B-759EC9CA08C0}"/>
                </a:ext>
              </a:extLst>
            </p:cNvPr>
            <p:cNvSpPr/>
            <p:nvPr/>
          </p:nvSpPr>
          <p:spPr>
            <a:xfrm>
              <a:off x="1768475" y="2950218"/>
              <a:ext cx="2409825" cy="1819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4225F69D-1D2C-2940-8C0B-7C7EB35C719A}"/>
                </a:ext>
              </a:extLst>
            </p:cNvPr>
            <p:cNvSpPr/>
            <p:nvPr/>
          </p:nvSpPr>
          <p:spPr>
            <a:xfrm>
              <a:off x="1720850" y="2747018"/>
              <a:ext cx="2457450" cy="1819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5450A6E8-9C12-154D-9165-20A39ADAA381}"/>
                </a:ext>
              </a:extLst>
            </p:cNvPr>
            <p:cNvSpPr/>
            <p:nvPr/>
          </p:nvSpPr>
          <p:spPr>
            <a:xfrm>
              <a:off x="1711325" y="2543818"/>
              <a:ext cx="2435225" cy="18193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71D5D3F3-8277-D542-8A8B-94783E1CCA99}"/>
                </a:ext>
              </a:extLst>
            </p:cNvPr>
            <p:cNvSpPr/>
            <p:nvPr/>
          </p:nvSpPr>
          <p:spPr>
            <a:xfrm>
              <a:off x="2854566" y="2543818"/>
              <a:ext cx="882410" cy="18193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85DA5354-37CF-594F-96D9-D141B800647F}"/>
                </a:ext>
              </a:extLst>
            </p:cNvPr>
            <p:cNvSpPr/>
            <p:nvPr/>
          </p:nvSpPr>
          <p:spPr>
            <a:xfrm>
              <a:off x="1743075" y="2543818"/>
              <a:ext cx="1368425" cy="1819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7D9030E9-9266-CA4F-8050-E45FCA194A11}"/>
                </a:ext>
              </a:extLst>
            </p:cNvPr>
            <p:cNvSpPr/>
            <p:nvPr/>
          </p:nvSpPr>
          <p:spPr>
            <a:xfrm>
              <a:off x="1711326" y="2543818"/>
              <a:ext cx="82549" cy="1819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BD1C33F6-3118-F846-B62F-8C7E7EA7CFF3}"/>
                </a:ext>
              </a:extLst>
            </p:cNvPr>
            <p:cNvSpPr/>
            <p:nvPr/>
          </p:nvSpPr>
          <p:spPr>
            <a:xfrm>
              <a:off x="1711325" y="2950218"/>
              <a:ext cx="2409825" cy="18193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806CBB74-C25E-5540-9568-1A9134AB5A56}"/>
                </a:ext>
              </a:extLst>
            </p:cNvPr>
            <p:cNvSpPr/>
            <p:nvPr/>
          </p:nvSpPr>
          <p:spPr>
            <a:xfrm>
              <a:off x="2398243" y="2950218"/>
              <a:ext cx="973607" cy="18193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8B55EE1D-E846-EC44-AC66-FA7475485D5F}"/>
                </a:ext>
              </a:extLst>
            </p:cNvPr>
            <p:cNvSpPr/>
            <p:nvPr/>
          </p:nvSpPr>
          <p:spPr>
            <a:xfrm>
              <a:off x="1727200" y="2950218"/>
              <a:ext cx="774700" cy="1819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1C63591D-68D0-1D45-8E77-9AF48680CC38}"/>
                </a:ext>
              </a:extLst>
            </p:cNvPr>
            <p:cNvSpPr/>
            <p:nvPr/>
          </p:nvSpPr>
          <p:spPr>
            <a:xfrm>
              <a:off x="1711326" y="2950218"/>
              <a:ext cx="39600" cy="1819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82D4F3E4-6499-3048-922B-449FCC7DA471}"/>
                </a:ext>
              </a:extLst>
            </p:cNvPr>
            <p:cNvSpPr/>
            <p:nvPr/>
          </p:nvSpPr>
          <p:spPr>
            <a:xfrm>
              <a:off x="1711325" y="2747018"/>
              <a:ext cx="2457450" cy="18193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B33C27B4-01D2-1F42-BFEA-9E4154A7E56B}"/>
                </a:ext>
              </a:extLst>
            </p:cNvPr>
            <p:cNvSpPr/>
            <p:nvPr/>
          </p:nvSpPr>
          <p:spPr>
            <a:xfrm>
              <a:off x="2474445" y="2747018"/>
              <a:ext cx="1005355" cy="18193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EDCC38E-39BD-F141-B40B-8D11134A9618}"/>
                </a:ext>
              </a:extLst>
            </p:cNvPr>
            <p:cNvSpPr/>
            <p:nvPr/>
          </p:nvSpPr>
          <p:spPr>
            <a:xfrm>
              <a:off x="1755776" y="2747018"/>
              <a:ext cx="949324" cy="1819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BC73F624-80D7-BE46-8526-20D7B230C4DD}"/>
                </a:ext>
              </a:extLst>
            </p:cNvPr>
            <p:cNvSpPr/>
            <p:nvPr/>
          </p:nvSpPr>
          <p:spPr>
            <a:xfrm>
              <a:off x="1711326" y="2747018"/>
              <a:ext cx="76199" cy="1819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AF382494-A8BC-614B-91C9-13D159477D4E}"/>
                </a:ext>
              </a:extLst>
            </p:cNvPr>
            <p:cNvSpPr/>
            <p:nvPr/>
          </p:nvSpPr>
          <p:spPr>
            <a:xfrm>
              <a:off x="1711325" y="2544778"/>
              <a:ext cx="2466975" cy="590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78B4D269-6D73-B546-A2DD-403F8F92694A}"/>
              </a:ext>
            </a:extLst>
          </p:cNvPr>
          <p:cNvSpPr txBox="1"/>
          <p:nvPr/>
        </p:nvSpPr>
        <p:spPr>
          <a:xfrm>
            <a:off x="4305773" y="3445191"/>
            <a:ext cx="76623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Smoking status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Never</a:t>
            </a:r>
          </a:p>
          <a:p>
            <a:pPr indent="88900">
              <a:lnSpc>
                <a:spcPct val="80000"/>
              </a:lnSpc>
            </a:pPr>
            <a: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Ever</a:t>
            </a:r>
            <a:b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  Not available</a:t>
            </a:r>
          </a:p>
          <a:p>
            <a:pPr indent="88900">
              <a:lnSpc>
                <a:spcPct val="80000"/>
              </a:lnSpc>
            </a:pPr>
            <a:endParaRPr lang="en-GB" sz="8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C014D7EC-7C67-3A4F-86A4-C76FDC380B9D}"/>
              </a:ext>
            </a:extLst>
          </p:cNvPr>
          <p:cNvSpPr/>
          <p:nvPr/>
        </p:nvSpPr>
        <p:spPr>
          <a:xfrm>
            <a:off x="4310550" y="3551751"/>
            <a:ext cx="53975" cy="53975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0A4A9C0D-1B30-0045-A398-09044329A384}"/>
              </a:ext>
            </a:extLst>
          </p:cNvPr>
          <p:cNvSpPr/>
          <p:nvPr/>
        </p:nvSpPr>
        <p:spPr>
          <a:xfrm>
            <a:off x="4310550" y="3651234"/>
            <a:ext cx="53975" cy="539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D799DDE2-B877-CA41-A6B1-06D1B50DC895}"/>
              </a:ext>
            </a:extLst>
          </p:cNvPr>
          <p:cNvSpPr txBox="1"/>
          <p:nvPr/>
        </p:nvSpPr>
        <p:spPr>
          <a:xfrm>
            <a:off x="4305773" y="4130991"/>
            <a:ext cx="9105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Stage at diagnosis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Stage I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Stage II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Stage III</a:t>
            </a:r>
          </a:p>
          <a:p>
            <a:pPr indent="88900">
              <a:lnSpc>
                <a:spcPct val="8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Stage IV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78681752-4E99-D846-B387-195DEB5B0DFD}"/>
              </a:ext>
            </a:extLst>
          </p:cNvPr>
          <p:cNvSpPr/>
          <p:nvPr/>
        </p:nvSpPr>
        <p:spPr>
          <a:xfrm>
            <a:off x="4310550" y="4237551"/>
            <a:ext cx="53975" cy="539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FC75B0B9-208D-864C-8B75-95AD9371BD51}"/>
              </a:ext>
            </a:extLst>
          </p:cNvPr>
          <p:cNvSpPr/>
          <p:nvPr/>
        </p:nvSpPr>
        <p:spPr>
          <a:xfrm>
            <a:off x="4310550" y="4337034"/>
            <a:ext cx="53975" cy="539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9BBBF8F9-01D0-BA48-8699-0CC0E892FA32}"/>
              </a:ext>
            </a:extLst>
          </p:cNvPr>
          <p:cNvSpPr/>
          <p:nvPr/>
        </p:nvSpPr>
        <p:spPr>
          <a:xfrm>
            <a:off x="4310550" y="4436517"/>
            <a:ext cx="53975" cy="539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98693E5B-0DDB-6445-AF3D-04654E668CB7}"/>
              </a:ext>
            </a:extLst>
          </p:cNvPr>
          <p:cNvSpPr/>
          <p:nvPr/>
        </p:nvSpPr>
        <p:spPr>
          <a:xfrm>
            <a:off x="4310550" y="4536001"/>
            <a:ext cx="53975" cy="53975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EEB23F54-DADA-B84A-8DB1-C4E8ECD9A8A2}"/>
              </a:ext>
            </a:extLst>
          </p:cNvPr>
          <p:cNvSpPr txBox="1"/>
          <p:nvPr/>
        </p:nvSpPr>
        <p:spPr>
          <a:xfrm>
            <a:off x="1082931" y="4138944"/>
            <a:ext cx="545021" cy="5770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14-35</a:t>
            </a:r>
          </a:p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36-49</a:t>
            </a:r>
          </a:p>
          <a:p>
            <a:pPr algn="r">
              <a:lnSpc>
                <a:spcPct val="125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AO 50+</a:t>
            </a:r>
            <a:endParaRPr lang="en-GB" sz="1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xmlns="" id="{6C73CB0C-1427-1846-9BCD-2E304D72B4B6}"/>
              </a:ext>
            </a:extLst>
          </p:cNvPr>
          <p:cNvGrpSpPr/>
          <p:nvPr/>
        </p:nvGrpSpPr>
        <p:grpSpPr>
          <a:xfrm>
            <a:off x="1711325" y="4127518"/>
            <a:ext cx="2466975" cy="591510"/>
            <a:chOff x="1711325" y="3899543"/>
            <a:chExt cx="2466975" cy="59151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BFE9A062-A037-4248-9F25-2F79FF92FFAF}"/>
                </a:ext>
              </a:extLst>
            </p:cNvPr>
            <p:cNvSpPr/>
            <p:nvPr/>
          </p:nvSpPr>
          <p:spPr>
            <a:xfrm>
              <a:off x="1720850" y="4102743"/>
              <a:ext cx="2457450" cy="18193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E592B343-E12A-7849-9FDE-DC2935B66910}"/>
                </a:ext>
              </a:extLst>
            </p:cNvPr>
            <p:cNvSpPr/>
            <p:nvPr/>
          </p:nvSpPr>
          <p:spPr>
            <a:xfrm>
              <a:off x="1743075" y="3899543"/>
              <a:ext cx="2435225" cy="18193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7849A034-D99B-8E4B-8E7C-DC03E347FB22}"/>
                </a:ext>
              </a:extLst>
            </p:cNvPr>
            <p:cNvSpPr/>
            <p:nvPr/>
          </p:nvSpPr>
          <p:spPr>
            <a:xfrm>
              <a:off x="1854200" y="3899543"/>
              <a:ext cx="841375" cy="1819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EBB87B0F-244B-AF4C-9DA7-F2337B90FE49}"/>
                </a:ext>
              </a:extLst>
            </p:cNvPr>
            <p:cNvSpPr/>
            <p:nvPr/>
          </p:nvSpPr>
          <p:spPr>
            <a:xfrm>
              <a:off x="1743075" y="3899543"/>
              <a:ext cx="193675" cy="1819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43451378-6D07-484D-98D8-4A030CF58DB6}"/>
                </a:ext>
              </a:extLst>
            </p:cNvPr>
            <p:cNvSpPr/>
            <p:nvPr/>
          </p:nvSpPr>
          <p:spPr>
            <a:xfrm>
              <a:off x="1711326" y="3899543"/>
              <a:ext cx="36000" cy="18193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76AA9C3E-ADD1-B34C-8582-0D4C7A731A80}"/>
                </a:ext>
              </a:extLst>
            </p:cNvPr>
            <p:cNvSpPr/>
            <p:nvPr/>
          </p:nvSpPr>
          <p:spPr>
            <a:xfrm>
              <a:off x="1768475" y="4305943"/>
              <a:ext cx="2409825" cy="18193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0517BA70-015E-DA41-9347-571C45BA3F6F}"/>
                </a:ext>
              </a:extLst>
            </p:cNvPr>
            <p:cNvSpPr/>
            <p:nvPr/>
          </p:nvSpPr>
          <p:spPr>
            <a:xfrm>
              <a:off x="2049690" y="4305943"/>
              <a:ext cx="696686" cy="1819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3FA752EF-57F4-6746-AA68-98F27361D595}"/>
                </a:ext>
              </a:extLst>
            </p:cNvPr>
            <p:cNvSpPr/>
            <p:nvPr/>
          </p:nvSpPr>
          <p:spPr>
            <a:xfrm>
              <a:off x="1727200" y="4305943"/>
              <a:ext cx="434975" cy="1819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C2BCC5C9-3B4A-6543-B807-35578318E62B}"/>
                </a:ext>
              </a:extLst>
            </p:cNvPr>
            <p:cNvSpPr/>
            <p:nvPr/>
          </p:nvSpPr>
          <p:spPr>
            <a:xfrm>
              <a:off x="1711325" y="4305943"/>
              <a:ext cx="107949" cy="18193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41873E50-1700-2244-BC8B-05A49C26F7D4}"/>
                </a:ext>
              </a:extLst>
            </p:cNvPr>
            <p:cNvSpPr/>
            <p:nvPr/>
          </p:nvSpPr>
          <p:spPr>
            <a:xfrm>
              <a:off x="1952626" y="4102743"/>
              <a:ext cx="736600" cy="1819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8C26C545-0BAF-B347-8977-6890CCF799C7}"/>
                </a:ext>
              </a:extLst>
            </p:cNvPr>
            <p:cNvSpPr/>
            <p:nvPr/>
          </p:nvSpPr>
          <p:spPr>
            <a:xfrm>
              <a:off x="1755776" y="4102743"/>
              <a:ext cx="263524" cy="1819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86DFDF5E-5A96-844E-B2AF-9FD32FEA2C74}"/>
                </a:ext>
              </a:extLst>
            </p:cNvPr>
            <p:cNvSpPr/>
            <p:nvPr/>
          </p:nvSpPr>
          <p:spPr>
            <a:xfrm>
              <a:off x="1711326" y="4102743"/>
              <a:ext cx="95249" cy="18193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32EFC9D6-5D6B-704A-AC70-11E2F7DD6845}"/>
                </a:ext>
              </a:extLst>
            </p:cNvPr>
            <p:cNvSpPr/>
            <p:nvPr/>
          </p:nvSpPr>
          <p:spPr>
            <a:xfrm>
              <a:off x="1711325" y="3900503"/>
              <a:ext cx="2466975" cy="590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B963EF46-DE53-B34E-A846-57DB4993A5DE}"/>
              </a:ext>
            </a:extLst>
          </p:cNvPr>
          <p:cNvSpPr/>
          <p:nvPr/>
        </p:nvSpPr>
        <p:spPr>
          <a:xfrm>
            <a:off x="1720850" y="5012894"/>
            <a:ext cx="2422525" cy="181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60D2E348-4E48-4B4F-9247-BB58C7A12B3C}"/>
              </a:ext>
            </a:extLst>
          </p:cNvPr>
          <p:cNvSpPr txBox="1"/>
          <p:nvPr/>
        </p:nvSpPr>
        <p:spPr>
          <a:xfrm>
            <a:off x="4305773" y="4810441"/>
            <a:ext cx="1654760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 grade</a:t>
            </a:r>
          </a:p>
          <a:p>
            <a:pPr indent="88900">
              <a:lnSpc>
                <a:spcPct val="80000"/>
              </a:lnSpc>
            </a:pPr>
            <a: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Well-differentiated</a:t>
            </a:r>
            <a:endParaRPr lang="en-GB" sz="8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indent="88900">
              <a:lnSpc>
                <a:spcPct val="80000"/>
              </a:lnSpc>
            </a:pPr>
            <a: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Well-to-moderately-differentiated</a:t>
            </a:r>
            <a:endParaRPr lang="en-GB" sz="8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indent="88900">
              <a:lnSpc>
                <a:spcPct val="80000"/>
              </a:lnSpc>
            </a:pPr>
            <a: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Moderately-differentiated</a:t>
            </a:r>
            <a:endParaRPr lang="en-GB" sz="8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indent="88900">
              <a:lnSpc>
                <a:spcPct val="80000"/>
              </a:lnSpc>
            </a:pPr>
            <a: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Moderately-to-poorly-differentiated</a:t>
            </a:r>
            <a:endParaRPr lang="en-GB" sz="8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indent="88900">
              <a:lnSpc>
                <a:spcPct val="80000"/>
              </a:lnSpc>
            </a:pPr>
            <a: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Poorly-differentiated</a:t>
            </a:r>
            <a:b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  Not available</a:t>
            </a:r>
            <a:endParaRPr lang="en-GB" sz="8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11A8C0CC-9777-1D41-B7B2-DB97986B1A77}"/>
              </a:ext>
            </a:extLst>
          </p:cNvPr>
          <p:cNvSpPr/>
          <p:nvPr/>
        </p:nvSpPr>
        <p:spPr>
          <a:xfrm>
            <a:off x="4310550" y="4917001"/>
            <a:ext cx="53975" cy="5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xmlns="" id="{A672BA19-C1D8-9A4B-A578-F30270F89595}"/>
              </a:ext>
            </a:extLst>
          </p:cNvPr>
          <p:cNvSpPr/>
          <p:nvPr/>
        </p:nvSpPr>
        <p:spPr>
          <a:xfrm>
            <a:off x="4310550" y="5014632"/>
            <a:ext cx="53975" cy="53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xmlns="" id="{A2F4E423-0425-3D4A-BAF7-FE5ECB4B4AF3}"/>
              </a:ext>
            </a:extLst>
          </p:cNvPr>
          <p:cNvSpPr/>
          <p:nvPr/>
        </p:nvSpPr>
        <p:spPr>
          <a:xfrm>
            <a:off x="4310550" y="5112263"/>
            <a:ext cx="53975" cy="53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xmlns="" id="{E01DBF1C-EB71-3445-BF3C-1CA7892A2484}"/>
              </a:ext>
            </a:extLst>
          </p:cNvPr>
          <p:cNvSpPr/>
          <p:nvPr/>
        </p:nvSpPr>
        <p:spPr>
          <a:xfrm>
            <a:off x="4310550" y="5209894"/>
            <a:ext cx="53975" cy="53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95430DE7-5949-AF46-8885-045B0C64DA0C}"/>
              </a:ext>
            </a:extLst>
          </p:cNvPr>
          <p:cNvSpPr txBox="1"/>
          <p:nvPr/>
        </p:nvSpPr>
        <p:spPr>
          <a:xfrm>
            <a:off x="1082931" y="4818394"/>
            <a:ext cx="545021" cy="5770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14-35</a:t>
            </a:r>
          </a:p>
          <a:p>
            <a:pPr algn="r">
              <a:lnSpc>
                <a:spcPct val="125000"/>
              </a:lnSpc>
            </a:pPr>
            <a:r>
              <a:rPr lang="en-GB" sz="1000" b="1" dirty="0" err="1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</a:t>
            </a:r>
            <a:r>
              <a:rPr lang="en-GB" sz="1000" b="1" dirty="0" smtClean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36-49</a:t>
            </a:r>
          </a:p>
          <a:p>
            <a:pPr algn="r">
              <a:lnSpc>
                <a:spcPct val="125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AO 50+</a:t>
            </a:r>
            <a:endParaRPr lang="en-GB" sz="1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633814EF-F92A-304F-8C12-119BB13B5344}"/>
              </a:ext>
            </a:extLst>
          </p:cNvPr>
          <p:cNvSpPr/>
          <p:nvPr/>
        </p:nvSpPr>
        <p:spPr>
          <a:xfrm>
            <a:off x="1743075" y="4809694"/>
            <a:ext cx="2435225" cy="181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BEB31B7D-B34F-6A4D-929B-4FE572E1145E}"/>
              </a:ext>
            </a:extLst>
          </p:cNvPr>
          <p:cNvSpPr/>
          <p:nvPr/>
        </p:nvSpPr>
        <p:spPr>
          <a:xfrm>
            <a:off x="1854200" y="4809694"/>
            <a:ext cx="1978025" cy="1819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33A7964D-C1C1-1B46-AEDE-F25972A0214A}"/>
              </a:ext>
            </a:extLst>
          </p:cNvPr>
          <p:cNvSpPr/>
          <p:nvPr/>
        </p:nvSpPr>
        <p:spPr>
          <a:xfrm>
            <a:off x="1730375" y="4809694"/>
            <a:ext cx="2054225" cy="18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xmlns="" id="{375C6382-BEA2-4646-9D69-78AD1E37889C}"/>
              </a:ext>
            </a:extLst>
          </p:cNvPr>
          <p:cNvSpPr/>
          <p:nvPr/>
        </p:nvSpPr>
        <p:spPr>
          <a:xfrm>
            <a:off x="1711326" y="4809694"/>
            <a:ext cx="28800" cy="18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6EBC40CF-2D09-5A4E-B0DB-C10D7DC92780}"/>
              </a:ext>
            </a:extLst>
          </p:cNvPr>
          <p:cNvSpPr/>
          <p:nvPr/>
        </p:nvSpPr>
        <p:spPr>
          <a:xfrm>
            <a:off x="1768476" y="5216094"/>
            <a:ext cx="2311400" cy="181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EB565EB3-4869-8F44-868F-88E827FA904C}"/>
              </a:ext>
            </a:extLst>
          </p:cNvPr>
          <p:cNvSpPr/>
          <p:nvPr/>
        </p:nvSpPr>
        <p:spPr>
          <a:xfrm>
            <a:off x="2049690" y="5216094"/>
            <a:ext cx="1741260" cy="1819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CD9925FF-1671-1341-98EC-F32AEED0BFBC}"/>
              </a:ext>
            </a:extLst>
          </p:cNvPr>
          <p:cNvSpPr/>
          <p:nvPr/>
        </p:nvSpPr>
        <p:spPr>
          <a:xfrm>
            <a:off x="1711326" y="5216094"/>
            <a:ext cx="1819274" cy="18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8BB75B1F-12BB-6641-8EB7-5D3D5D1E31AF}"/>
              </a:ext>
            </a:extLst>
          </p:cNvPr>
          <p:cNvSpPr/>
          <p:nvPr/>
        </p:nvSpPr>
        <p:spPr>
          <a:xfrm>
            <a:off x="1952626" y="5012894"/>
            <a:ext cx="1736724" cy="1819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E3140049-E6A3-1745-9DBF-CE5BA1F09730}"/>
              </a:ext>
            </a:extLst>
          </p:cNvPr>
          <p:cNvSpPr/>
          <p:nvPr/>
        </p:nvSpPr>
        <p:spPr>
          <a:xfrm>
            <a:off x="1755775" y="5012894"/>
            <a:ext cx="1911349" cy="18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C62B8D69-2818-2247-A69E-D1DF7D57DC9C}"/>
              </a:ext>
            </a:extLst>
          </p:cNvPr>
          <p:cNvSpPr/>
          <p:nvPr/>
        </p:nvSpPr>
        <p:spPr>
          <a:xfrm>
            <a:off x="1711326" y="5012894"/>
            <a:ext cx="45719" cy="18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E4FA7AF6-EF8A-BE44-A967-6E83AA70386D}"/>
              </a:ext>
            </a:extLst>
          </p:cNvPr>
          <p:cNvSpPr/>
          <p:nvPr/>
        </p:nvSpPr>
        <p:spPr>
          <a:xfrm>
            <a:off x="1711325" y="4810654"/>
            <a:ext cx="2466975" cy="590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xmlns="" id="{C9D4EFA9-204C-F041-85B2-F4F72EBB1322}"/>
              </a:ext>
            </a:extLst>
          </p:cNvPr>
          <p:cNvSpPr/>
          <p:nvPr/>
        </p:nvSpPr>
        <p:spPr>
          <a:xfrm>
            <a:off x="4310550" y="5307526"/>
            <a:ext cx="53975" cy="539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AA08ABBB-05C2-DD43-AF68-B1AE04E82F2B}"/>
              </a:ext>
            </a:extLst>
          </p:cNvPr>
          <p:cNvSpPr/>
          <p:nvPr/>
        </p:nvSpPr>
        <p:spPr>
          <a:xfrm>
            <a:off x="4310550" y="5412936"/>
            <a:ext cx="53975" cy="53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07659A60-998B-C34D-965C-67917F9A85AB}"/>
              </a:ext>
            </a:extLst>
          </p:cNvPr>
          <p:cNvSpPr txBox="1"/>
          <p:nvPr/>
        </p:nvSpPr>
        <p:spPr>
          <a:xfrm>
            <a:off x="7655327" y="3134525"/>
            <a:ext cx="698909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</a:t>
            </a:r>
            <a:r>
              <a:rPr lang="en-GB" sz="900" b="1" dirty="0" smtClean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oung </a:t>
            </a:r>
            <a:r>
              <a:rPr lang="en-GB" sz="9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onset</a:t>
            </a:r>
            <a:br>
              <a:rPr lang="en-GB" sz="9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ages 36-49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E2C8E139-DDAB-E543-BE2C-2D9D7E26318C}"/>
              </a:ext>
            </a:extLst>
          </p:cNvPr>
          <p:cNvSpPr txBox="1"/>
          <p:nvPr/>
        </p:nvSpPr>
        <p:spPr>
          <a:xfrm>
            <a:off x="7607238" y="4652607"/>
            <a:ext cx="795089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Average onset</a:t>
            </a: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xmlns="" id="{DC83BE22-55E5-E344-92B0-C000EFAA8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21069" t="67817" r="30115"/>
          <a:stretch/>
        </p:blipFill>
        <p:spPr>
          <a:xfrm>
            <a:off x="7150990" y="4102602"/>
            <a:ext cx="1692490" cy="1414183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05188CDA-7482-0E45-96CC-EBD284E102BF}"/>
              </a:ext>
            </a:extLst>
          </p:cNvPr>
          <p:cNvSpPr txBox="1"/>
          <p:nvPr/>
        </p:nvSpPr>
        <p:spPr>
          <a:xfrm>
            <a:off x="6798426" y="4161087"/>
            <a:ext cx="391133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Hepatic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flexure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0D2C524C-42F4-B84B-9E24-DEF796400769}"/>
              </a:ext>
            </a:extLst>
          </p:cNvPr>
          <p:cNvSpPr txBox="1"/>
          <p:nvPr/>
        </p:nvSpPr>
        <p:spPr>
          <a:xfrm>
            <a:off x="6646026" y="4564312"/>
            <a:ext cx="538609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Ascending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colon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D00BE980-6486-3842-BA3B-DC88B6975237}"/>
              </a:ext>
            </a:extLst>
          </p:cNvPr>
          <p:cNvSpPr txBox="1"/>
          <p:nvPr/>
        </p:nvSpPr>
        <p:spPr>
          <a:xfrm>
            <a:off x="6824129" y="5016222"/>
            <a:ext cx="36548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Cecum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B863F3BC-39A5-114C-A21F-9CC96E3EA989}"/>
              </a:ext>
            </a:extLst>
          </p:cNvPr>
          <p:cNvSpPr txBox="1"/>
          <p:nvPr/>
        </p:nvSpPr>
        <p:spPr>
          <a:xfrm>
            <a:off x="7405000" y="5263872"/>
            <a:ext cx="39754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Rectum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3E5DFF69-B7CE-C54D-A19A-34F7A8086FB8}"/>
              </a:ext>
            </a:extLst>
          </p:cNvPr>
          <p:cNvSpPr txBox="1"/>
          <p:nvPr/>
        </p:nvSpPr>
        <p:spPr>
          <a:xfrm>
            <a:off x="8235395" y="5282922"/>
            <a:ext cx="698909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Rectosigmoid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BEC432DF-AAE2-FA4F-88FE-FB4D57189904}"/>
              </a:ext>
            </a:extLst>
          </p:cNvPr>
          <p:cNvSpPr txBox="1"/>
          <p:nvPr/>
        </p:nvSpPr>
        <p:spPr>
          <a:xfrm>
            <a:off x="8694932" y="5116836"/>
            <a:ext cx="41678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Sigmoid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C99D79C8-0081-7D49-9E55-96BC82530F6D}"/>
              </a:ext>
            </a:extLst>
          </p:cNvPr>
          <p:cNvSpPr txBox="1"/>
          <p:nvPr/>
        </p:nvSpPr>
        <p:spPr>
          <a:xfrm>
            <a:off x="8817613" y="4503377"/>
            <a:ext cx="609141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Descending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colon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87E8BE05-A949-6D47-93A0-B8C42C09B58A}"/>
              </a:ext>
            </a:extLst>
          </p:cNvPr>
          <p:cNvSpPr txBox="1"/>
          <p:nvPr/>
        </p:nvSpPr>
        <p:spPr>
          <a:xfrm>
            <a:off x="7603085" y="4175226"/>
            <a:ext cx="57708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3C426F5C-6598-8247-A871-698186D77E17}"/>
              </a:ext>
            </a:extLst>
          </p:cNvPr>
          <p:cNvSpPr txBox="1"/>
          <p:nvPr/>
        </p:nvSpPr>
        <p:spPr>
          <a:xfrm>
            <a:off x="8799397" y="4076460"/>
            <a:ext cx="378309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Splenic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flexure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37D588F3-092A-6141-815E-084106D11BDC}"/>
              </a:ext>
            </a:extLst>
          </p:cNvPr>
          <p:cNvSpPr txBox="1"/>
          <p:nvPr/>
        </p:nvSpPr>
        <p:spPr>
          <a:xfrm>
            <a:off x="7607238" y="4625975"/>
            <a:ext cx="795089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Average onset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FD6751A6-D499-6B47-AB91-FAFB64C79368}"/>
              </a:ext>
            </a:extLst>
          </p:cNvPr>
          <p:cNvSpPr txBox="1"/>
          <p:nvPr/>
        </p:nvSpPr>
        <p:spPr>
          <a:xfrm>
            <a:off x="6798426" y="2714027"/>
            <a:ext cx="391133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Hepatic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flexure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0C7BE90C-D2AB-D54D-A79D-82C1B5DAACD5}"/>
              </a:ext>
            </a:extLst>
          </p:cNvPr>
          <p:cNvSpPr txBox="1"/>
          <p:nvPr/>
        </p:nvSpPr>
        <p:spPr>
          <a:xfrm>
            <a:off x="6646026" y="3117252"/>
            <a:ext cx="538609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Ascending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colon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E1C09A47-B656-7A49-994A-C535FB6E849A}"/>
              </a:ext>
            </a:extLst>
          </p:cNvPr>
          <p:cNvSpPr txBox="1"/>
          <p:nvPr/>
        </p:nvSpPr>
        <p:spPr>
          <a:xfrm>
            <a:off x="6824129" y="3569162"/>
            <a:ext cx="36548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Cecum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FAA8849C-38DA-5F4A-8E7B-7F76332AC0F5}"/>
              </a:ext>
            </a:extLst>
          </p:cNvPr>
          <p:cNvSpPr txBox="1"/>
          <p:nvPr/>
        </p:nvSpPr>
        <p:spPr>
          <a:xfrm>
            <a:off x="7405000" y="3816812"/>
            <a:ext cx="39754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Rectum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16E5BAFA-A849-954A-ACA9-46C8934B2946}"/>
              </a:ext>
            </a:extLst>
          </p:cNvPr>
          <p:cNvSpPr txBox="1"/>
          <p:nvPr/>
        </p:nvSpPr>
        <p:spPr>
          <a:xfrm>
            <a:off x="8235395" y="3835862"/>
            <a:ext cx="698909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Rectosigmoid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D4FE6867-D116-5C42-A7C5-BB15AFE4C80F}"/>
              </a:ext>
            </a:extLst>
          </p:cNvPr>
          <p:cNvSpPr txBox="1"/>
          <p:nvPr/>
        </p:nvSpPr>
        <p:spPr>
          <a:xfrm>
            <a:off x="8694932" y="3669776"/>
            <a:ext cx="41678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Sigmoid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2E9AC3F0-9006-FC4C-A441-77A1F5196E14}"/>
              </a:ext>
            </a:extLst>
          </p:cNvPr>
          <p:cNvSpPr txBox="1"/>
          <p:nvPr/>
        </p:nvSpPr>
        <p:spPr>
          <a:xfrm>
            <a:off x="8817613" y="3056317"/>
            <a:ext cx="609141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Descending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colon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D761CEC7-F6C3-0B42-BB81-B7B84A7D2DE8}"/>
              </a:ext>
            </a:extLst>
          </p:cNvPr>
          <p:cNvSpPr txBox="1"/>
          <p:nvPr/>
        </p:nvSpPr>
        <p:spPr>
          <a:xfrm>
            <a:off x="7603085" y="2728166"/>
            <a:ext cx="57708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14EBFC98-0220-3043-A800-006771AC85B0}"/>
              </a:ext>
            </a:extLst>
          </p:cNvPr>
          <p:cNvSpPr txBox="1"/>
          <p:nvPr/>
        </p:nvSpPr>
        <p:spPr>
          <a:xfrm>
            <a:off x="8799397" y="2629400"/>
            <a:ext cx="378309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Splenic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flexure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7043F247-17E6-384B-8B60-09B5A6B6AEC3}"/>
              </a:ext>
            </a:extLst>
          </p:cNvPr>
          <p:cNvSpPr txBox="1"/>
          <p:nvPr/>
        </p:nvSpPr>
        <p:spPr>
          <a:xfrm>
            <a:off x="6798426" y="1231538"/>
            <a:ext cx="391133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Hepatic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flexure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4DCFFA81-0D51-7841-9C72-EE19C01C7709}"/>
              </a:ext>
            </a:extLst>
          </p:cNvPr>
          <p:cNvSpPr txBox="1"/>
          <p:nvPr/>
        </p:nvSpPr>
        <p:spPr>
          <a:xfrm>
            <a:off x="7661430" y="1675535"/>
            <a:ext cx="698909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</a:t>
            </a:r>
            <a:r>
              <a:rPr lang="en-GB" sz="900" b="1" dirty="0" smtClean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oung </a:t>
            </a:r>
            <a:r>
              <a:rPr lang="en-GB" sz="9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onset</a:t>
            </a:r>
            <a:br>
              <a:rPr lang="en-GB" sz="9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ages 14-35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EF4BF649-AFB8-624E-8524-7EA58845DFD8}"/>
              </a:ext>
            </a:extLst>
          </p:cNvPr>
          <p:cNvSpPr txBox="1"/>
          <p:nvPr/>
        </p:nvSpPr>
        <p:spPr>
          <a:xfrm>
            <a:off x="6646026" y="1661314"/>
            <a:ext cx="538609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Ascending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colon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206967CE-A553-6B49-B4C4-462D2F50CE75}"/>
              </a:ext>
            </a:extLst>
          </p:cNvPr>
          <p:cNvSpPr txBox="1"/>
          <p:nvPr/>
        </p:nvSpPr>
        <p:spPr>
          <a:xfrm>
            <a:off x="6824129" y="2113224"/>
            <a:ext cx="36548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Cecum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4814B53D-1BE4-6D4F-A6FA-7DB86852C6E8}"/>
              </a:ext>
            </a:extLst>
          </p:cNvPr>
          <p:cNvSpPr txBox="1"/>
          <p:nvPr/>
        </p:nvSpPr>
        <p:spPr>
          <a:xfrm>
            <a:off x="7405000" y="2360874"/>
            <a:ext cx="39754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Rectum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E038B8AE-B03E-284C-8759-45679C593DEC}"/>
              </a:ext>
            </a:extLst>
          </p:cNvPr>
          <p:cNvSpPr txBox="1"/>
          <p:nvPr/>
        </p:nvSpPr>
        <p:spPr>
          <a:xfrm>
            <a:off x="8235395" y="2379924"/>
            <a:ext cx="698909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Rectosigmoid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D34A09A3-DA75-0448-ADD3-04B0972C3242}"/>
              </a:ext>
            </a:extLst>
          </p:cNvPr>
          <p:cNvSpPr txBox="1"/>
          <p:nvPr/>
        </p:nvSpPr>
        <p:spPr>
          <a:xfrm>
            <a:off x="8694932" y="2213838"/>
            <a:ext cx="41678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Sigmoid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7560BB22-CDC7-B043-8437-329279FE16BB}"/>
              </a:ext>
            </a:extLst>
          </p:cNvPr>
          <p:cNvSpPr txBox="1"/>
          <p:nvPr/>
        </p:nvSpPr>
        <p:spPr>
          <a:xfrm>
            <a:off x="8817613" y="1600379"/>
            <a:ext cx="609141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Descending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colon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86325AE7-145C-7B40-B41B-F648A8028C64}"/>
              </a:ext>
            </a:extLst>
          </p:cNvPr>
          <p:cNvSpPr txBox="1"/>
          <p:nvPr/>
        </p:nvSpPr>
        <p:spPr>
          <a:xfrm>
            <a:off x="7603085" y="1272228"/>
            <a:ext cx="57708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58994EA2-EE7F-EC44-BD7C-AAEB1D3338AB}"/>
              </a:ext>
            </a:extLst>
          </p:cNvPr>
          <p:cNvSpPr txBox="1"/>
          <p:nvPr/>
        </p:nvSpPr>
        <p:spPr>
          <a:xfrm>
            <a:off x="8799397" y="1173462"/>
            <a:ext cx="378309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Splenic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flexure</a:t>
            </a:r>
          </a:p>
        </p:txBody>
      </p:sp>
      <p:sp>
        <p:nvSpPr>
          <p:cNvPr id="196" name="Content Placeholder 14">
            <a:extLst>
              <a:ext uri="{FF2B5EF4-FFF2-40B4-BE49-F238E27FC236}">
                <a16:creationId xmlns:a16="http://schemas.microsoft.com/office/drawing/2014/main" xmlns="" id="{59160A2B-CDA9-4DEA-BD5A-1B692E72193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AO, average onset; CRC, colorectal cancer; </a:t>
            </a:r>
            <a:r>
              <a:rPr lang="en-GB" dirty="0" err="1" smtClean="0">
                <a:solidFill>
                  <a:schemeClr val="tx2"/>
                </a:solidFill>
              </a:rPr>
              <a:t>YO</a:t>
            </a:r>
            <a:r>
              <a:rPr lang="en-GB" dirty="0" smtClean="0">
                <a:solidFill>
                  <a:schemeClr val="tx2"/>
                </a:solidFill>
              </a:rPr>
              <a:t>, young </a:t>
            </a:r>
            <a:r>
              <a:rPr lang="en-GB" dirty="0">
                <a:solidFill>
                  <a:schemeClr val="tx2"/>
                </a:solidFill>
              </a:rPr>
              <a:t>onset</a:t>
            </a:r>
          </a:p>
          <a:p>
            <a:r>
              <a:rPr lang="en-GB" dirty="0">
                <a:solidFill>
                  <a:schemeClr val="tx2"/>
                </a:solidFill>
              </a:rPr>
              <a:t>Cercek A, et al. J Natl Cancer Inst. 2021;113:1683-92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AA08ABBB-05C2-DD43-AF68-B1AE04E82F2B}"/>
              </a:ext>
            </a:extLst>
          </p:cNvPr>
          <p:cNvSpPr/>
          <p:nvPr/>
        </p:nvSpPr>
        <p:spPr>
          <a:xfrm>
            <a:off x="4310550" y="3754656"/>
            <a:ext cx="53975" cy="53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xmlns="" id="{AA08ABBB-05C2-DD43-AF68-B1AE04E82F2B}"/>
              </a:ext>
            </a:extLst>
          </p:cNvPr>
          <p:cNvSpPr/>
          <p:nvPr/>
        </p:nvSpPr>
        <p:spPr>
          <a:xfrm>
            <a:off x="4310550" y="3259476"/>
            <a:ext cx="53975" cy="53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AA08ABBB-05C2-DD43-AF68-B1AE04E82F2B}"/>
              </a:ext>
            </a:extLst>
          </p:cNvPr>
          <p:cNvSpPr/>
          <p:nvPr/>
        </p:nvSpPr>
        <p:spPr>
          <a:xfrm>
            <a:off x="4310550" y="2576202"/>
            <a:ext cx="53975" cy="53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or2Ed - Nurses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30C1E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30C1E"/>
      </a:hlink>
      <a:folHlink>
        <a:srgbClr val="C30C1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1600" b="1" dirty="0" smtClean="0">
            <a:solidFill>
              <a:schemeClr val="accent1"/>
            </a:solidFill>
            <a:latin typeface="Arial" panose="020B0604020202020204" pitchFamily="34" charset="0"/>
            <a:ea typeface="Aileron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4398</TotalTime>
  <Words>1308</Words>
  <Application>Microsoft Office PowerPoint</Application>
  <PresentationFormat>Widescreen</PresentationFormat>
  <Paragraphs>407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Aileron</vt:lpstr>
      <vt:lpstr>Arial</vt:lpstr>
      <vt:lpstr>Calibri</vt:lpstr>
      <vt:lpstr>Lucida Grande</vt:lpstr>
      <vt:lpstr>PT Sans Narrow</vt:lpstr>
      <vt:lpstr>System Font Regular</vt:lpstr>
      <vt:lpstr>Trebuchet MS</vt:lpstr>
      <vt:lpstr>Verdana</vt:lpstr>
      <vt:lpstr>Thème Office</vt:lpstr>
      <vt:lpstr>PowerPoint Presentation</vt:lpstr>
      <vt:lpstr>young-Onset Colorectal Cancer:  the nurse’s perspective</vt:lpstr>
      <vt:lpstr>Introduction</vt:lpstr>
      <vt:lpstr>Incidences of young-onset CRC are increasing worldwide</vt:lpstr>
      <vt:lpstr>young-onset CRC: What is the aetiology?</vt:lpstr>
      <vt:lpstr>young and average onset CRC</vt:lpstr>
      <vt:lpstr>Most CRC cases are sporadic, regardless of age</vt:lpstr>
      <vt:lpstr>Presenting symptoms are similar regardless of age of onset</vt:lpstr>
      <vt:lpstr>Clinical characteristics are similar regardless of age of onset</vt:lpstr>
      <vt:lpstr>Delayed diagnosis of young-onset CRC likely contributes to late-stage disease</vt:lpstr>
      <vt:lpstr>Treat by stage not by age</vt:lpstr>
      <vt:lpstr>outcomes are similar REGARDLESS OF AGE OF ONSET</vt:lpstr>
      <vt:lpstr>young-onset CRC</vt:lpstr>
      <vt:lpstr>People with young-onset CRC are a DIFFERENT population </vt:lpstr>
      <vt:lpstr>Unique population, unique support:  social work, psychology, and psychiatry </vt:lpstr>
      <vt:lpstr>REACH NURSES CONNECT VIA  TWITTER, LINKEDIN, VIMEO &amp; EMAIL OR VISIT THE GROUP’S WEBSITE https://ginursesconnect.cor2ed.com/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Louise Handbury</cp:lastModifiedBy>
  <cp:revision>326</cp:revision>
  <cp:lastPrinted>2017-02-15T09:54:46Z</cp:lastPrinted>
  <dcterms:created xsi:type="dcterms:W3CDTF">2016-10-14T09:38:18Z</dcterms:created>
  <dcterms:modified xsi:type="dcterms:W3CDTF">2022-03-01T17:32:33Z</dcterms:modified>
</cp:coreProperties>
</file>