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97" r:id="rId4"/>
    <p:sldId id="300" r:id="rId5"/>
    <p:sldId id="299" r:id="rId6"/>
    <p:sldId id="322" r:id="rId7"/>
    <p:sldId id="337" r:id="rId8"/>
    <p:sldId id="338" r:id="rId9"/>
    <p:sldId id="324" r:id="rId10"/>
    <p:sldId id="298" r:id="rId11"/>
    <p:sldId id="315" r:id="rId12"/>
    <p:sldId id="335" r:id="rId13"/>
    <p:sldId id="336" r:id="rId14"/>
    <p:sldId id="328" r:id="rId15"/>
    <p:sldId id="334" r:id="rId16"/>
    <p:sldId id="333" r:id="rId17"/>
    <p:sldId id="331" r:id="rId18"/>
    <p:sldId id="339" r:id="rId19"/>
    <p:sldId id="332" r:id="rId20"/>
    <p:sldId id="278" r:id="rId21"/>
    <p:sldId id="280" r:id="rId22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  <p15:guide id="5" orient="horz" pos="3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ohue" initials="U" lastIdx="35" clrIdx="0">
    <p:extLst>
      <p:ext uri="{19B8F6BF-5375-455C-9EA6-DF929625EA0E}">
        <p15:presenceInfo xmlns:p15="http://schemas.microsoft.com/office/powerpoint/2012/main" userId="Donohue" providerId="None"/>
      </p:ext>
    </p:extLst>
  </p:cmAuthor>
  <p:cmAuthor id="2" name="Kristina Bundra" initials="KB" lastIdx="7" clrIdx="1">
    <p:extLst>
      <p:ext uri="{19B8F6BF-5375-455C-9EA6-DF929625EA0E}">
        <p15:presenceInfo xmlns:p15="http://schemas.microsoft.com/office/powerpoint/2012/main" userId="S::kristina.bundra@bayer.com::97111aaf-62ae-44f0-be12-daa49b6c6c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368C"/>
    <a:srgbClr val="0000FF"/>
    <a:srgbClr val="03C750"/>
    <a:srgbClr val="B31E40"/>
    <a:srgbClr val="E6E1EF"/>
    <a:srgbClr val="F5EAE8"/>
    <a:srgbClr val="EAD1CE"/>
    <a:srgbClr val="E7F5E9"/>
    <a:srgbClr val="CBEBD0"/>
    <a:srgbClr val="2E7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11" autoAdjust="0"/>
    <p:restoredTop sz="95916" autoAdjust="0"/>
  </p:normalViewPr>
  <p:slideViewPr>
    <p:cSldViewPr snapToObjects="1">
      <p:cViewPr varScale="1">
        <p:scale>
          <a:sx n="68" d="100"/>
          <a:sy n="68" d="100"/>
        </p:scale>
        <p:origin x="1164" y="72"/>
      </p:cViewPr>
      <p:guideLst>
        <p:guide orient="horz" pos="3521"/>
        <p:guide pos="4565"/>
        <p:guide pos="513"/>
        <p:guide orient="horz" pos="799"/>
        <p:guide orient="horz" pos="3385"/>
      </p:guideLst>
    </p:cSldViewPr>
  </p:slideViewPr>
  <p:outlineViewPr>
    <p:cViewPr>
      <p:scale>
        <a:sx n="33" d="100"/>
        <a:sy n="33" d="100"/>
      </p:scale>
      <p:origin x="0" y="-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4" d="100"/>
          <a:sy n="84" d="100"/>
        </p:scale>
        <p:origin x="3960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6/13/2022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6/13/2022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79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38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44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2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70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hyperlink" Target="mailto:froukje.sosef@cor2ed.com" TargetMode="External"/><Relationship Id="rId12" Type="http://schemas.openxmlformats.org/officeDocument/2006/relationships/hyperlink" Target="https://vimeo.com/channels/ntrkconnect/" TargetMode="External"/><Relationship Id="rId17" Type="http://schemas.microsoft.com/office/2007/relationships/hdphoto" Target="../media/hdphoto1.wdp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hyperlink" Target="https://twitter.com/ntrkconnectinfo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9.svg"/><Relationship Id="rId10" Type="http://schemas.openxmlformats.org/officeDocument/2006/relationships/hyperlink" Target="https://ntrkconnect.cor2ed.com/" TargetMode="External"/><Relationship Id="rId19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hyperlink" Target="https://www.linkedin.com/company/28472044" TargetMode="External"/><Relationship Id="rId1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DE77D-6F3A-3F4D-B324-1A43A51BD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83"/>
          <a:stretch/>
        </p:blipFill>
        <p:spPr>
          <a:xfrm>
            <a:off x="2836253" y="2137664"/>
            <a:ext cx="6519494" cy="25826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79522F8-59A5-6946-9DA4-879F0ACC0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1A5D0EF-5FE7-3646-85EE-9A40F51FF9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6004FB9-9FF1-E84B-9F1B-147C06B4FE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F99111A2-D76A-5043-9D34-2DEE734D9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69" r="9948" b="7527"/>
          <a:stretch/>
        </p:blipFill>
        <p:spPr>
          <a:xfrm>
            <a:off x="6086914" y="0"/>
            <a:ext cx="6105086" cy="6858000"/>
          </a:xfrm>
          <a:prstGeom prst="rect">
            <a:avLst/>
          </a:prstGeom>
        </p:spPr>
      </p:pic>
      <p:sp>
        <p:nvSpPr>
          <p:cNvPr id="77" name="Titre 1">
            <a:extLst>
              <a:ext uri="{FF2B5EF4-FFF2-40B4-BE49-F238E27FC236}">
                <a16:creationId xmlns:a16="http://schemas.microsoft.com/office/drawing/2014/main" id="{A9101CAE-F6DB-A24E-99C2-9E54C3823A46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92638B48-67EC-1349-866D-ACC99BA74B68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4AC4CAE0-CF3F-2B48-BC34-4BA947CF6A4A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ABD5C06-C412-A249-BAC3-EA64D5A85725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NTRK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24BA3269-AAFA-F44E-AECC-4A680879E949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826C5879-9958-CD49-9BD5-4D633C9CB013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7B6981-CD9C-9841-BE39-5D759FDD6EF0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C1D41E-BD47-854D-ABE3-DDE9451EEE2D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Graphic 45" descr="Speaker Phone">
              <a:extLst>
                <a:ext uri="{FF2B5EF4-FFF2-40B4-BE49-F238E27FC236}">
                  <a16:creationId xmlns:a16="http://schemas.microsoft.com/office/drawing/2014/main" id="{3242F7F9-B1C2-3542-92BB-89061AFF3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2138BA72-12E5-484F-B416-AE5D0BC81B11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phic 47" descr="Envelope">
            <a:extLst>
              <a:ext uri="{FF2B5EF4-FFF2-40B4-BE49-F238E27FC236}">
                <a16:creationId xmlns:a16="http://schemas.microsoft.com/office/drawing/2014/main" id="{26FEB94F-8060-3048-B7E6-DC6566EBCB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2DBF211E-CD24-2241-8A2F-C62EB3E81773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9A6739B-7271-104E-BA45-E1D5B95F6CB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Graphic 50" descr="Speaker Phone">
              <a:extLst>
                <a:ext uri="{FF2B5EF4-FFF2-40B4-BE49-F238E27FC236}">
                  <a16:creationId xmlns:a16="http://schemas.microsoft.com/office/drawing/2014/main" id="{609B6D1F-B541-4F4F-903E-BFC7EC4A32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52E680AF-26FB-0248-9196-E65A1A631CC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Graphic 52" descr="Envelope">
            <a:extLst>
              <a:ext uri="{FF2B5EF4-FFF2-40B4-BE49-F238E27FC236}">
                <a16:creationId xmlns:a16="http://schemas.microsoft.com/office/drawing/2014/main" id="{16CA4E1D-2EB5-DA4C-B653-1F9F92CAC1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4" name="Titre 1">
            <a:extLst>
              <a:ext uri="{FF2B5EF4-FFF2-40B4-BE49-F238E27FC236}">
                <a16:creationId xmlns:a16="http://schemas.microsoft.com/office/drawing/2014/main" id="{BAF015F5-66F0-2743-9707-2388861E320B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5" name="Titre 1">
            <a:extLst>
              <a:ext uri="{FF2B5EF4-FFF2-40B4-BE49-F238E27FC236}">
                <a16:creationId xmlns:a16="http://schemas.microsoft.com/office/drawing/2014/main" id="{9BD57C04-36B3-5E4E-AA46-9BE5DB44FA0E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CBC4AA15-979D-2045-84B0-93743F2FA68B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5C50D0B-527A-CC46-B4AF-991C2BAC8A8E}"/>
              </a:ext>
            </a:extLst>
          </p:cNvPr>
          <p:cNvSpPr/>
          <p:nvPr userDrawn="1"/>
        </p:nvSpPr>
        <p:spPr>
          <a:xfrm>
            <a:off x="3596116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093F6A-B561-3541-8656-82171E58477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@NTRK CONNECT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5F53A7-1332-0A4F-94C1-A63CF0DBAA50}"/>
              </a:ext>
            </a:extLst>
          </p:cNvPr>
          <p:cNvSpPr txBox="1"/>
          <p:nvPr userDrawn="1"/>
        </p:nvSpPr>
        <p:spPr>
          <a:xfrm>
            <a:off x="4017090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@NTRK CONNECT</a:t>
            </a:r>
          </a:p>
        </p:txBody>
      </p:sp>
      <p:sp>
        <p:nvSpPr>
          <p:cNvPr id="61" name="Rectangle 60">
            <a:hlinkClick r:id="rId7"/>
            <a:extLst>
              <a:ext uri="{FF2B5EF4-FFF2-40B4-BE49-F238E27FC236}">
                <a16:creationId xmlns:a16="http://schemas.microsoft.com/office/drawing/2014/main" id="{9FFEE79A-ADCD-834F-AEDC-63B34BC06826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hlinkClick r:id="rId8"/>
            <a:extLst>
              <a:ext uri="{FF2B5EF4-FFF2-40B4-BE49-F238E27FC236}">
                <a16:creationId xmlns:a16="http://schemas.microsoft.com/office/drawing/2014/main" id="{751A18B5-7872-554A-A994-95FE691FB684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hlinkClick r:id="rId9"/>
            <a:extLst>
              <a:ext uri="{FF2B5EF4-FFF2-40B4-BE49-F238E27FC236}">
                <a16:creationId xmlns:a16="http://schemas.microsoft.com/office/drawing/2014/main" id="{13B522BC-AAC1-3741-8967-95458E2A9905}"/>
              </a:ext>
            </a:extLst>
          </p:cNvPr>
          <p:cNvSpPr/>
          <p:nvPr userDrawn="1"/>
        </p:nvSpPr>
        <p:spPr>
          <a:xfrm>
            <a:off x="403163" y="5500414"/>
            <a:ext cx="24732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85308D7-A4CA-BA4E-8192-D79BE5D17C0A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E75D86-9A97-4B40-98C4-32A19837081C}"/>
              </a:ext>
            </a:extLst>
          </p:cNvPr>
          <p:cNvSpPr txBox="1"/>
          <p:nvPr userDrawn="1"/>
        </p:nvSpPr>
        <p:spPr>
          <a:xfrm>
            <a:off x="805458" y="6013567"/>
            <a:ext cx="27093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https://ntrkconnect.cor2ed.com/</a:t>
            </a:r>
            <a:endParaRPr lang="en-GB" sz="1400" kern="120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 65">
            <a:hlinkClick r:id="rId10"/>
            <a:extLst>
              <a:ext uri="{FF2B5EF4-FFF2-40B4-BE49-F238E27FC236}">
                <a16:creationId xmlns:a16="http://schemas.microsoft.com/office/drawing/2014/main" id="{E37D7CD7-F69C-7949-B29F-DBADB76CB1A1}"/>
              </a:ext>
            </a:extLst>
          </p:cNvPr>
          <p:cNvSpPr/>
          <p:nvPr userDrawn="1"/>
        </p:nvSpPr>
        <p:spPr>
          <a:xfrm>
            <a:off x="391316" y="6006945"/>
            <a:ext cx="306059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6491EB-AAC2-8041-B5B1-32C5CA2E97BD}"/>
              </a:ext>
            </a:extLst>
          </p:cNvPr>
          <p:cNvSpPr txBox="1"/>
          <p:nvPr userDrawn="1"/>
        </p:nvSpPr>
        <p:spPr>
          <a:xfrm>
            <a:off x="4016903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@ntrkconnectinfo</a:t>
            </a:r>
          </a:p>
        </p:txBody>
      </p:sp>
      <p:sp>
        <p:nvSpPr>
          <p:cNvPr id="68" name="Rectangle 67">
            <a:hlinkClick r:id="rId11"/>
            <a:extLst>
              <a:ext uri="{FF2B5EF4-FFF2-40B4-BE49-F238E27FC236}">
                <a16:creationId xmlns:a16="http://schemas.microsoft.com/office/drawing/2014/main" id="{148E0016-1B39-2741-BC34-EBEBE95F1EA2}"/>
              </a:ext>
            </a:extLst>
          </p:cNvPr>
          <p:cNvSpPr/>
          <p:nvPr userDrawn="1"/>
        </p:nvSpPr>
        <p:spPr>
          <a:xfrm>
            <a:off x="3576391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03941E7-B9CD-7E41-97BE-A394C2B65A6A}"/>
              </a:ext>
            </a:extLst>
          </p:cNvPr>
          <p:cNvSpPr/>
          <p:nvPr userDrawn="1"/>
        </p:nvSpPr>
        <p:spPr>
          <a:xfrm>
            <a:off x="3600546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hlinkClick r:id="rId12"/>
            <a:extLst>
              <a:ext uri="{FF2B5EF4-FFF2-40B4-BE49-F238E27FC236}">
                <a16:creationId xmlns:a16="http://schemas.microsoft.com/office/drawing/2014/main" id="{2E3E6C40-95D3-664E-847A-28BFB42BF7CA}"/>
              </a:ext>
            </a:extLst>
          </p:cNvPr>
          <p:cNvSpPr/>
          <p:nvPr userDrawn="1"/>
        </p:nvSpPr>
        <p:spPr>
          <a:xfrm>
            <a:off x="3556566" y="5507360"/>
            <a:ext cx="24956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82AAB2F5-8A16-F742-925C-B8F1C5103E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Graphic 71" descr="World">
            <a:extLst>
              <a:ext uri="{FF2B5EF4-FFF2-40B4-BE49-F238E27FC236}">
                <a16:creationId xmlns:a16="http://schemas.microsoft.com/office/drawing/2014/main" id="{AB34B0F4-D183-6C4D-8237-1A7ACA2993B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73" name="Picture 4" descr="Vimeo Icon Logo - Free vector graphic on Pixabay">
            <a:extLst>
              <a:ext uri="{FF2B5EF4-FFF2-40B4-BE49-F238E27FC236}">
                <a16:creationId xmlns:a16="http://schemas.microsoft.com/office/drawing/2014/main" id="{2DAE40CF-388E-AF4C-8ED0-0430871929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Free White Twitter Icon - Download White Twitter Icon">
            <a:extLst>
              <a:ext uri="{FF2B5EF4-FFF2-40B4-BE49-F238E27FC236}">
                <a16:creationId xmlns:a16="http://schemas.microsoft.com/office/drawing/2014/main" id="{377B96CD-6E13-7E4B-A88D-0184D86F4E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32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F50FDE8-0C99-AA4C-A8F3-AE07678C7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r="2183"/>
          <a:stretch/>
        </p:blipFill>
        <p:spPr>
          <a:xfrm>
            <a:off x="415855" y="679213"/>
            <a:ext cx="2226158" cy="8818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8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rgbClr val="E6E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63E29-69CF-774C-80E3-EEF32EBE4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r="69650" b="19329"/>
          <a:stretch/>
        </p:blipFill>
        <p:spPr>
          <a:xfrm>
            <a:off x="3259125" y="507064"/>
            <a:ext cx="5673750" cy="58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bg>
      <p:bgPr>
        <a:solidFill>
          <a:srgbClr val="E6E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EB5570-1C60-844F-BA78-CA37B9684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"/>
          </a:blip>
          <a:srcRect r="69650" b="19329"/>
          <a:stretch/>
        </p:blipFill>
        <p:spPr>
          <a:xfrm>
            <a:off x="3259125" y="507064"/>
            <a:ext cx="5673750" cy="584387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92F3461-D389-3341-A498-0D5D54FFCB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681C718-83CD-594C-B237-C0DD83668C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59C5987-2342-FD44-A5F7-9F645337318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BA8E476-9261-494B-B239-240594D138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2F7FA-A916-EF4A-9963-BD1E18102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2183"/>
          <a:stretch/>
        </p:blipFill>
        <p:spPr>
          <a:xfrm>
            <a:off x="9868200" y="296441"/>
            <a:ext cx="1749125" cy="69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302" userDrawn="1">
          <p15:clr>
            <a:srgbClr val="F26B43"/>
          </p15:clr>
        </p15:guide>
        <p15:guide id="4" orient="horz" pos="2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hyperlink" Target="https://twitter.com/ntrkconnectinfo" TargetMode="External"/><Relationship Id="rId7" Type="http://schemas.openxmlformats.org/officeDocument/2006/relationships/hyperlink" Target="https://ntrkconnect.cor2ed.com/" TargetMode="External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1504488" TargetMode="External"/><Relationship Id="rId11" Type="http://schemas.openxmlformats.org/officeDocument/2006/relationships/image" Target="../media/image19.wmf"/><Relationship Id="rId5" Type="http://schemas.openxmlformats.org/officeDocument/2006/relationships/hyperlink" Target="mailto:Iain.murdoch@cor2ed.com" TargetMode="External"/><Relationship Id="rId10" Type="http://schemas.openxmlformats.org/officeDocument/2006/relationships/image" Target="../media/image18.wmf"/><Relationship Id="rId4" Type="http://schemas.openxmlformats.org/officeDocument/2006/relationships/hyperlink" Target="https://www.linkedin.com/company/28472044" TargetMode="External"/><Relationship Id="rId9" Type="http://schemas.openxmlformats.org/officeDocument/2006/relationships/hyperlink" Target="mailto:froukje.sosef1@cor2ed.co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5B0-02AF-44C8-9360-8F645029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82325" cy="4162474"/>
          </a:xfrm>
        </p:spPr>
        <p:txBody>
          <a:bodyPr>
            <a:normAutofit/>
          </a:bodyPr>
          <a:lstStyle/>
          <a:p>
            <a:r>
              <a:rPr lang="en-GB" dirty="0"/>
              <a:t>Updated analysis of the efficacy and safety of entrectinib in patients with locally advanced/metastatic </a:t>
            </a:r>
            <a:r>
              <a:rPr lang="en-GB" i="1" dirty="0"/>
              <a:t>NTRK</a:t>
            </a:r>
            <a:r>
              <a:rPr lang="en-GB" dirty="0"/>
              <a:t> fusion‑positive solid tumors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2EC6AC-C596-784D-BBE0-706725A671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b="1" dirty="0"/>
              <a:t>Krzakowski MJ, et al. </a:t>
            </a:r>
            <a:br>
              <a:rPr lang="en-GB" sz="2200" b="1" dirty="0"/>
            </a:br>
            <a:r>
              <a:rPr lang="en-GB" sz="2200" b="1" dirty="0"/>
              <a:t>ASCO 2022. Abstract #3099. Poster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639D6F6-4DDC-4FEE-3CA8-A628B5DF8052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lIns="0"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000" i="1" dirty="0">
                <a:solidFill>
                  <a:schemeClr val="bg1"/>
                </a:solidFill>
              </a:rPr>
              <a:t>NTRK</a:t>
            </a:r>
            <a:r>
              <a:rPr lang="en-GB" sz="1000" dirty="0">
                <a:solidFill>
                  <a:schemeClr val="bg1"/>
                </a:solidFill>
              </a:rPr>
              <a:t>, neurotrophic receptor kinase</a:t>
            </a:r>
          </a:p>
        </p:txBody>
      </p:sp>
    </p:spTree>
    <p:extLst>
      <p:ext uri="{BB962C8B-B14F-4D97-AF65-F5344CB8AC3E}">
        <p14:creationId xmlns:p14="http://schemas.microsoft.com/office/powerpoint/2010/main" val="29799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0EC18-27DC-FA4A-AFB9-A32AFE02D9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178738" cy="365125"/>
          </a:xfrm>
        </p:spPr>
        <p:txBody>
          <a:bodyPr/>
          <a:lstStyle/>
          <a:p>
            <a:r>
              <a:rPr lang="en-GB" dirty="0"/>
              <a:t>ALK, anaplastic lymphoma kinase; CNS, central nervous system; </a:t>
            </a:r>
            <a:r>
              <a:rPr lang="en-GB" i="1" dirty="0"/>
              <a:t>NTRK</a:t>
            </a:r>
            <a:r>
              <a:rPr lang="en-GB" dirty="0"/>
              <a:t>, neurotrophic receptor tyrosine kinase; ROS1, ROS proto-oncogene 1; </a:t>
            </a:r>
            <a:br>
              <a:rPr lang="en-GB" dirty="0"/>
            </a:br>
            <a:r>
              <a:rPr lang="en-GB" dirty="0"/>
              <a:t>TRK, tropomyosin receptor kinase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FB163C-F6DE-1846-902B-B8F7752D4BAB}"/>
              </a:ext>
            </a:extLst>
          </p:cNvPr>
          <p:cNvSpPr/>
          <p:nvPr/>
        </p:nvSpPr>
        <p:spPr>
          <a:xfrm>
            <a:off x="1203648" y="1124744"/>
            <a:ext cx="10060436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entrectinib = CNS-active, potent inhibitor of TRK, ROS1 and ALK tyrosine kinase</a:t>
            </a:r>
            <a:endParaRPr lang="en-GB" sz="2000" dirty="0">
              <a:solidFill>
                <a:srgbClr val="5D8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èche vers le bas 11">
            <a:extLst>
              <a:ext uri="{FF2B5EF4-FFF2-40B4-BE49-F238E27FC236}">
                <a16:creationId xmlns:a16="http://schemas.microsoft.com/office/drawing/2014/main" id="{064FAE98-3C76-374A-B403-7D41EADBBAB0}"/>
              </a:ext>
            </a:extLst>
          </p:cNvPr>
          <p:cNvSpPr/>
          <p:nvPr/>
        </p:nvSpPr>
        <p:spPr>
          <a:xfrm>
            <a:off x="4896715" y="1844824"/>
            <a:ext cx="2448272" cy="354064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6269F2-0394-8D40-964B-704EB14B1162}"/>
              </a:ext>
            </a:extLst>
          </p:cNvPr>
          <p:cNvSpPr/>
          <p:nvPr/>
        </p:nvSpPr>
        <p:spPr>
          <a:xfrm>
            <a:off x="649677" y="3945831"/>
            <a:ext cx="10614407" cy="1283370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72463CB-3678-3740-89E9-D323E9232BE2}"/>
              </a:ext>
            </a:extLst>
          </p:cNvPr>
          <p:cNvGrpSpPr/>
          <p:nvPr/>
        </p:nvGrpSpPr>
        <p:grpSpPr>
          <a:xfrm>
            <a:off x="479376" y="2492896"/>
            <a:ext cx="3744417" cy="923330"/>
            <a:chOff x="26173" y="1397757"/>
            <a:chExt cx="2569228" cy="923330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F15BBCF-3A84-C345-8405-4883480E9513}"/>
                </a:ext>
              </a:extLst>
            </p:cNvPr>
            <p:cNvSpPr/>
            <p:nvPr/>
          </p:nvSpPr>
          <p:spPr>
            <a:xfrm>
              <a:off x="137807" y="1397757"/>
              <a:ext cx="2345961" cy="923330"/>
            </a:xfrm>
            <a:prstGeom prst="roundRect">
              <a:avLst/>
            </a:prstGeom>
            <a:solidFill>
              <a:srgbClr val="56378D">
                <a:alpha val="50196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06FEBB6-611A-7847-AB1A-4EE541B5F483}"/>
                </a:ext>
              </a:extLst>
            </p:cNvPr>
            <p:cNvSpPr txBox="1"/>
            <p:nvPr/>
          </p:nvSpPr>
          <p:spPr>
            <a:xfrm>
              <a:off x="26173" y="1397757"/>
              <a:ext cx="2569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ALKA-372-001: </a:t>
              </a: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Phase 1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Solid tumours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EudraCT 2012-000148-88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351BA4C-CB65-0F45-B3AD-112A9870E239}"/>
              </a:ext>
            </a:extLst>
          </p:cNvPr>
          <p:cNvGrpSpPr/>
          <p:nvPr/>
        </p:nvGrpSpPr>
        <p:grpSpPr>
          <a:xfrm>
            <a:off x="4324921" y="2500405"/>
            <a:ext cx="3419018" cy="923330"/>
            <a:chOff x="2708579" y="1405266"/>
            <a:chExt cx="2446945" cy="923330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0515C2C2-B762-D347-A921-C7388103C245}"/>
                </a:ext>
              </a:extLst>
            </p:cNvPr>
            <p:cNvSpPr/>
            <p:nvPr/>
          </p:nvSpPr>
          <p:spPr>
            <a:xfrm>
              <a:off x="2708579" y="1405266"/>
              <a:ext cx="2446945" cy="923330"/>
            </a:xfrm>
            <a:prstGeom prst="roundRect">
              <a:avLst/>
            </a:prstGeom>
            <a:solidFill>
              <a:srgbClr val="56378D">
                <a:alpha val="50196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2DFCFAF-B7C3-6247-88F0-20AC9D415BC3}"/>
                </a:ext>
              </a:extLst>
            </p:cNvPr>
            <p:cNvSpPr txBox="1"/>
            <p:nvPr/>
          </p:nvSpPr>
          <p:spPr>
            <a:xfrm>
              <a:off x="2949709" y="1405266"/>
              <a:ext cx="19646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STARTRK-1: P</a:t>
              </a: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hase 1/2 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Solid tumours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NCT02097810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03C468F-401E-BA4E-9C85-31E85670BEEE}"/>
              </a:ext>
            </a:extLst>
          </p:cNvPr>
          <p:cNvGrpSpPr/>
          <p:nvPr/>
        </p:nvGrpSpPr>
        <p:grpSpPr>
          <a:xfrm>
            <a:off x="7845066" y="2500405"/>
            <a:ext cx="3419018" cy="923330"/>
            <a:chOff x="5310190" y="1405266"/>
            <a:chExt cx="2778009" cy="92333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DA661657-6C3E-F44C-BC05-B2A719054BB8}"/>
                </a:ext>
              </a:extLst>
            </p:cNvPr>
            <p:cNvSpPr/>
            <p:nvPr/>
          </p:nvSpPr>
          <p:spPr>
            <a:xfrm>
              <a:off x="5310190" y="1405266"/>
              <a:ext cx="2778009" cy="923330"/>
            </a:xfrm>
            <a:prstGeom prst="roundRect">
              <a:avLst/>
            </a:prstGeom>
            <a:solidFill>
              <a:srgbClr val="56378D">
                <a:alpha val="50196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25381BA-0042-0B47-867A-720806893254}"/>
                </a:ext>
              </a:extLst>
            </p:cNvPr>
            <p:cNvSpPr txBox="1"/>
            <p:nvPr/>
          </p:nvSpPr>
          <p:spPr>
            <a:xfrm>
              <a:off x="5688140" y="1405266"/>
              <a:ext cx="20221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STARTRK-2: </a:t>
              </a: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Phase 2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Solid tumours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NCT02568267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FD2C457-F9E3-2743-BD68-55AA2EBE9AF6}"/>
              </a:ext>
            </a:extLst>
          </p:cNvPr>
          <p:cNvGrpSpPr/>
          <p:nvPr/>
        </p:nvGrpSpPr>
        <p:grpSpPr>
          <a:xfrm>
            <a:off x="816792" y="4221088"/>
            <a:ext cx="10319768" cy="815482"/>
            <a:chOff x="1435279" y="3381570"/>
            <a:chExt cx="5075368" cy="251445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9E165F0F-56CC-DA45-B030-645296DE7F67}"/>
                </a:ext>
              </a:extLst>
            </p:cNvPr>
            <p:cNvSpPr/>
            <p:nvPr/>
          </p:nvSpPr>
          <p:spPr>
            <a:xfrm>
              <a:off x="1435279" y="3381570"/>
              <a:ext cx="5075368" cy="251445"/>
            </a:xfrm>
            <a:prstGeom prst="roundRect">
              <a:avLst/>
            </a:prstGeom>
            <a:solidFill>
              <a:srgbClr val="56378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5EE14D-59FD-4346-8A18-6B42E4626D92}"/>
                </a:ext>
              </a:extLst>
            </p:cNvPr>
            <p:cNvSpPr/>
            <p:nvPr/>
          </p:nvSpPr>
          <p:spPr>
            <a:xfrm>
              <a:off x="1435279" y="3407346"/>
              <a:ext cx="5075368" cy="199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Total of 150 adults with advanced/metastatic </a:t>
              </a:r>
              <a:r>
                <a:rPr lang="en-GB" b="1" i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NTRK</a:t>
              </a: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 fusion-positive solid tumour types, who received ≥1 dose of entrectinib and had  ≥12 months follow up from first tumour assessment</a:t>
              </a:r>
            </a:p>
          </p:txBody>
        </p:sp>
      </p:grp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BD8E2F2-1149-C347-9CD1-EE27C9B18C82}"/>
              </a:ext>
            </a:extLst>
          </p:cNvPr>
          <p:cNvCxnSpPr>
            <a:cxnSpLocks/>
          </p:cNvCxnSpPr>
          <p:nvPr/>
        </p:nvCxnSpPr>
        <p:spPr>
          <a:xfrm>
            <a:off x="2279576" y="3416226"/>
            <a:ext cx="0" cy="73285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4707FF88-7051-204E-A5DF-D7E07C0BED6F}"/>
              </a:ext>
            </a:extLst>
          </p:cNvPr>
          <p:cNvCxnSpPr>
            <a:cxnSpLocks/>
          </p:cNvCxnSpPr>
          <p:nvPr/>
        </p:nvCxnSpPr>
        <p:spPr>
          <a:xfrm>
            <a:off x="6096000" y="3423735"/>
            <a:ext cx="0" cy="72534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93526B5B-CE72-F947-B160-1370D149ED70}"/>
              </a:ext>
            </a:extLst>
          </p:cNvPr>
          <p:cNvCxnSpPr>
            <a:cxnSpLocks/>
          </p:cNvCxnSpPr>
          <p:nvPr/>
        </p:nvCxnSpPr>
        <p:spPr>
          <a:xfrm>
            <a:off x="9624392" y="3423735"/>
            <a:ext cx="0" cy="72534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8B27CB2D-FB84-124E-BF4C-D23FFE1250CF}"/>
              </a:ext>
            </a:extLst>
          </p:cNvPr>
          <p:cNvSpPr txBox="1"/>
          <p:nvPr/>
        </p:nvSpPr>
        <p:spPr>
          <a:xfrm>
            <a:off x="2737669" y="3632826"/>
            <a:ext cx="318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Data cut-off: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	 2 August 2021</a:t>
            </a:r>
            <a:endParaRPr lang="en-GB" b="1" baseline="300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1C932E-6FEB-CC4F-9659-9FBA45D40E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13366"/>
            <a:ext cx="10963200" cy="1643360"/>
          </a:xfrm>
        </p:spPr>
        <p:txBody>
          <a:bodyPr numCol="2"/>
          <a:lstStyle/>
          <a:p>
            <a:r>
              <a:rPr lang="en-GB" b="1" dirty="0">
                <a:solidFill>
                  <a:schemeClr val="accent1"/>
                </a:solidFill>
              </a:rPr>
              <a:t>Patient characteristics: </a:t>
            </a:r>
          </a:p>
          <a:p>
            <a:pPr lvl="1"/>
            <a:r>
              <a:rPr lang="en-GB" dirty="0"/>
              <a:t>150 patients with 17 different </a:t>
            </a:r>
            <a:r>
              <a:rPr lang="en-GB" i="1" dirty="0"/>
              <a:t>NTRK</a:t>
            </a:r>
            <a:r>
              <a:rPr lang="en-GB" dirty="0"/>
              <a:t> fusion‑positive tumours types</a:t>
            </a:r>
          </a:p>
          <a:p>
            <a:pPr lvl="1"/>
            <a:r>
              <a:rPr lang="en-GB" dirty="0"/>
              <a:t>Median survival follow-up: 30.6 months</a:t>
            </a:r>
          </a:p>
          <a:p>
            <a:r>
              <a:rPr lang="en-GB" b="1" dirty="0">
                <a:solidFill>
                  <a:schemeClr val="accent1"/>
                </a:solidFill>
              </a:rPr>
              <a:t>Efficacy:</a:t>
            </a:r>
          </a:p>
          <a:p>
            <a:pPr lvl="1"/>
            <a:r>
              <a:rPr lang="en-GB" dirty="0"/>
              <a:t>Time-to-event endpoints</a:t>
            </a:r>
          </a:p>
          <a:p>
            <a:pPr lvl="2"/>
            <a:r>
              <a:rPr lang="en-GB" dirty="0"/>
              <a:t>Median DoR was </a:t>
            </a:r>
            <a:r>
              <a:rPr lang="en-GB" b="1" dirty="0">
                <a:solidFill>
                  <a:schemeClr val="accent1"/>
                </a:solidFill>
              </a:rPr>
              <a:t>20.0 months </a:t>
            </a:r>
            <a:r>
              <a:rPr lang="en-GB" dirty="0"/>
              <a:t>(Table)</a:t>
            </a:r>
          </a:p>
          <a:p>
            <a:pPr lvl="2"/>
            <a:r>
              <a:rPr lang="en-GB" dirty="0"/>
              <a:t>Median PFS was </a:t>
            </a:r>
            <a:r>
              <a:rPr lang="en-GB" b="1" dirty="0">
                <a:solidFill>
                  <a:schemeClr val="accent1"/>
                </a:solidFill>
              </a:rPr>
              <a:t>13.8 months </a:t>
            </a:r>
            <a:r>
              <a:rPr lang="en-GB" dirty="0"/>
              <a:t>and median OS was </a:t>
            </a:r>
            <a:r>
              <a:rPr lang="en-GB" b="1" dirty="0">
                <a:solidFill>
                  <a:schemeClr val="accent1"/>
                </a:solidFill>
              </a:rPr>
              <a:t>37.1 months </a:t>
            </a:r>
            <a:r>
              <a:rPr lang="en-GB" dirty="0"/>
              <a:t>(Table)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A013A3D-9A6D-904D-B119-66F0672C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99" y="246566"/>
            <a:ext cx="9643367" cy="807285"/>
          </a:xfrm>
        </p:spPr>
        <p:txBody>
          <a:bodyPr/>
          <a:lstStyle/>
          <a:p>
            <a:r>
              <a:rPr lang="en-GB" dirty="0"/>
              <a:t>Patient characteristics and key efficacy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33ACD-5D8D-A342-8FE6-166E7F275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3EDD4CC-3565-EA4B-871C-AF22E70A5A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588385" cy="365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050" baseline="30000" dirty="0"/>
              <a:t>a </a:t>
            </a:r>
            <a:r>
              <a:rPr lang="en-GB" sz="1050" dirty="0"/>
              <a:t>CNS metastases status at baseline per investigator. </a:t>
            </a:r>
            <a:r>
              <a:rPr lang="en-GB" sz="1050" baseline="30000" dirty="0"/>
              <a:t>b </a:t>
            </a:r>
            <a:r>
              <a:rPr lang="en-GB" sz="1050" dirty="0"/>
              <a:t>Assessed by BICR per RECIST v1.1. </a:t>
            </a:r>
            <a:r>
              <a:rPr lang="en-GB" sz="1050" baseline="30000" dirty="0"/>
              <a:t>c</a:t>
            </a:r>
            <a:r>
              <a:rPr lang="en-GB" sz="1050" dirty="0"/>
              <a:t> Includes patients with unevaluable on-study scans or those who discontinued treatment prior to obtaining adequate scans to evaluate or confirm response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050" dirty="0"/>
              <a:t>BICR, blinded independent central review; CI, confidence interval; CNS, central nervous system; CR, complete response; DoR, duration of response; mets, metastases; </a:t>
            </a:r>
            <a:br>
              <a:rPr lang="en-GB" sz="1050" dirty="0"/>
            </a:br>
            <a:r>
              <a:rPr lang="en-GB" sz="1050" dirty="0"/>
              <a:t>NE, not estimable; NTRK, neurotrophic receptor tyrosine kinase; ORR, objective response rate; OS, overall survival; PD, progressive disease; PFS, progression-free survival; RECIST, Response Evaluation Criteria in Solid Tumours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091962E-4BD5-0D41-A6E4-2FB4B4906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72831"/>
              </p:ext>
            </p:extLst>
          </p:nvPr>
        </p:nvGraphicFramePr>
        <p:xfrm>
          <a:off x="619200" y="2874434"/>
          <a:ext cx="10963201" cy="305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296">
                  <a:extLst>
                    <a:ext uri="{9D8B030D-6E8A-4147-A177-3AD203B41FA5}">
                      <a16:colId xmlns:a16="http://schemas.microsoft.com/office/drawing/2014/main" val="2934576042"/>
                    </a:ext>
                  </a:extLst>
                </a:gridCol>
                <a:gridCol w="2621635">
                  <a:extLst>
                    <a:ext uri="{9D8B030D-6E8A-4147-A177-3AD203B41FA5}">
                      <a16:colId xmlns:a16="http://schemas.microsoft.com/office/drawing/2014/main" val="1582987497"/>
                    </a:ext>
                  </a:extLst>
                </a:gridCol>
                <a:gridCol w="2621635">
                  <a:extLst>
                    <a:ext uri="{9D8B030D-6E8A-4147-A177-3AD203B41FA5}">
                      <a16:colId xmlns:a16="http://schemas.microsoft.com/office/drawing/2014/main" val="4110254333"/>
                    </a:ext>
                  </a:extLst>
                </a:gridCol>
                <a:gridCol w="2621635">
                  <a:extLst>
                    <a:ext uri="{9D8B030D-6E8A-4147-A177-3AD203B41FA5}">
                      <a16:colId xmlns:a16="http://schemas.microsoft.com/office/drawing/2014/main" val="19899621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Efficacy population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CNS mets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baseline CNS mets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592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</a:t>
                      </a:r>
                      <a:r>
                        <a:rPr lang="en-US" sz="1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 [95% CI]</a:t>
                      </a:r>
                    </a:p>
                    <a:p>
                      <a:pPr marL="0" indent="231775"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response, n (%)</a:t>
                      </a:r>
                    </a:p>
                    <a:p>
                      <a:pPr marL="0" indent="231775">
                        <a:spcAft>
                          <a:spcPts val="300"/>
                        </a:spcAft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 response, n (%)</a:t>
                      </a:r>
                    </a:p>
                    <a:p>
                      <a:pPr marL="0" indent="98425"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disease, n (%)</a:t>
                      </a:r>
                    </a:p>
                    <a:p>
                      <a:pPr marL="0" indent="98425"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Progressive disease, n (%)</a:t>
                      </a:r>
                    </a:p>
                    <a:p>
                      <a:pPr marL="0" indent="98425"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Non-CR / non-PD, n (%)</a:t>
                      </a:r>
                    </a:p>
                    <a:p>
                      <a:pPr marL="0" indent="98425"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 / unevaluable</a:t>
                      </a:r>
                      <a:r>
                        <a:rPr lang="en-US" sz="1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(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61.3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[53.1-69.2]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(16.7)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(44.7)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(10.0)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(12.0)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(4.7)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(12.0)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61.3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[42.2-78.2]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(6.5)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(54.8)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(12.9)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(6.5)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(19.4)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(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61.3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[52.0-70.1]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(19.3)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(42.0)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(9.2)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(13.4)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(5.9)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(10.1)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21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DoR</a:t>
                      </a:r>
                      <a:r>
                        <a:rPr lang="en-US" sz="1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 [95%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 [13.2-31.1]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 [9.0-33.3]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 [14.8-NE]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500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</a:t>
                      </a:r>
                      <a:r>
                        <a:rPr lang="en-US" sz="14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 [95%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[10.1-20.0]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 [4.9-30.3]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[10.2-20.4]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85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OS, 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 [95%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 [27.2-NE]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 [7.9-NE]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40.5 [30.4-NE]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41773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EFED869-0FC5-0143-AA2C-5011A2430CCC}"/>
              </a:ext>
            </a:extLst>
          </p:cNvPr>
          <p:cNvSpPr txBox="1"/>
          <p:nvPr/>
        </p:nvSpPr>
        <p:spPr>
          <a:xfrm>
            <a:off x="720545" y="2595690"/>
            <a:ext cx="1972737" cy="2350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2000"/>
              </a:lnSpc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efficacy</a:t>
            </a:r>
            <a:endParaRPr lang="en-GB" sz="160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03298-1C53-6D42-84D7-0C3A4BC35A8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Safety:</a:t>
            </a:r>
          </a:p>
          <a:p>
            <a:pPr lvl="1"/>
            <a:r>
              <a:rPr lang="en-GB" dirty="0"/>
              <a:t>Safety analysis set = 235 patients</a:t>
            </a:r>
          </a:p>
          <a:p>
            <a:pPr lvl="1"/>
            <a:r>
              <a:rPr lang="en-GB" dirty="0"/>
              <a:t>Median dose intensity: 93.7% (range 11.8-106.1)</a:t>
            </a:r>
          </a:p>
          <a:p>
            <a:pPr lvl="1"/>
            <a:r>
              <a:rPr lang="en-GB" dirty="0"/>
              <a:t>TRAEs: </a:t>
            </a:r>
          </a:p>
          <a:p>
            <a:pPr lvl="2"/>
            <a:r>
              <a:rPr lang="en-GB" dirty="0"/>
              <a:t>Mostly grade 1/2</a:t>
            </a:r>
          </a:p>
          <a:p>
            <a:pPr lvl="2"/>
            <a:r>
              <a:rPr lang="en-GB" dirty="0"/>
              <a:t>Most frequent: dysgeusia (36.6%), diarrhoea (29.8%), weight increase (28.5%)</a:t>
            </a:r>
          </a:p>
          <a:p>
            <a:pPr lvl="2"/>
            <a:r>
              <a:rPr lang="en-GB" dirty="0"/>
              <a:t>Led to dose interruption: 32.8%</a:t>
            </a:r>
          </a:p>
          <a:p>
            <a:pPr lvl="2"/>
            <a:r>
              <a:rPr lang="en-GB" dirty="0"/>
              <a:t>Led to dose reduction: 24.3%</a:t>
            </a:r>
          </a:p>
          <a:p>
            <a:pPr lvl="2"/>
            <a:r>
              <a:rPr lang="en-GB" dirty="0"/>
              <a:t>Led to dose discontinuation: 7.2%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FDEDB1-C176-544B-ABE8-819F89D3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Safety: no new signal identified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F2909-BCAE-3546-BE61-F19C3F25E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AC96E7-6307-674A-8EC6-A04CFC80BAB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TRAE, treatment-emergent adverse event</a:t>
            </a:r>
          </a:p>
        </p:txBody>
      </p:sp>
    </p:spTree>
    <p:extLst>
      <p:ext uri="{BB962C8B-B14F-4D97-AF65-F5344CB8AC3E}">
        <p14:creationId xmlns:p14="http://schemas.microsoft.com/office/powerpoint/2010/main" val="24918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5B0-02AF-44C8-9360-8F645029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Safety, pharmacokinetics, and clinical efficacy of ICP-723, a highly selective next-generation pan-TRK inhibitor, in patients with solid tumor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B0D9CCF-6236-0243-B70A-6B215E45F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b="1" dirty="0"/>
              <a:t>Wei XL, et al. </a:t>
            </a:r>
            <a:br>
              <a:rPr lang="en-GB" sz="2200" b="1" dirty="0"/>
            </a:br>
            <a:r>
              <a:rPr lang="en-GB" sz="2200" b="1" dirty="0"/>
              <a:t>ASCO 2022. Abstract #3106. Poster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485273F-E3EF-AB0F-DF55-BFA8D88CD6AA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lIns="0"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000" dirty="0">
                <a:solidFill>
                  <a:schemeClr val="bg1"/>
                </a:solidFill>
              </a:rPr>
              <a:t>TRK, tropomyosin receptor kinase</a:t>
            </a:r>
          </a:p>
        </p:txBody>
      </p:sp>
    </p:spTree>
    <p:extLst>
      <p:ext uri="{BB962C8B-B14F-4D97-AF65-F5344CB8AC3E}">
        <p14:creationId xmlns:p14="http://schemas.microsoft.com/office/powerpoint/2010/main" val="32813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FCDDC2-C538-E94C-A58B-01E8E10CC6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Mechanism of action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Potent inhibitor of wild-type TRKA/B/C</a:t>
            </a:r>
          </a:p>
          <a:p>
            <a:pPr lvl="1"/>
            <a:r>
              <a:rPr lang="en-GB" dirty="0"/>
              <a:t>Highly active against resistant mutations (G595R, F589L or G667C/A/S)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Clinical development status:</a:t>
            </a:r>
          </a:p>
          <a:p>
            <a:pPr lvl="1"/>
            <a:r>
              <a:rPr lang="en-GB" dirty="0"/>
              <a:t>First-in-human trial ongoing (first patient enrolled in September 2020) to evaluate the safety, tolerability, PK and preliminary efficacy of ICP-723 (NCT04685226)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51F04B-5B72-A841-9E69-B0F3AE4E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ICP-723 is a potent next-generation TRK inhibitor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1DBC1E-C516-DB46-B3CF-E3D0DD03D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1D7E6-E1F4-EF47-B476-E50C6DEF692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PK, pharmacokinetic; TRKA/B/C, tropomyosin receptor kinase A/B/C </a:t>
            </a:r>
          </a:p>
        </p:txBody>
      </p:sp>
    </p:spTree>
    <p:extLst>
      <p:ext uri="{BB962C8B-B14F-4D97-AF65-F5344CB8AC3E}">
        <p14:creationId xmlns:p14="http://schemas.microsoft.com/office/powerpoint/2010/main" val="10445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024695-0031-6349-A4AB-467FFC9ADE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844824"/>
            <a:ext cx="10963200" cy="4091632"/>
          </a:xfrm>
        </p:spPr>
        <p:txBody>
          <a:bodyPr/>
          <a:lstStyle/>
          <a:p>
            <a:pPr marL="0" indent="0">
              <a:buNone/>
            </a:pP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Phase 1:</a:t>
            </a:r>
          </a:p>
          <a:p>
            <a:pPr>
              <a:spcBef>
                <a:spcPts val="600"/>
              </a:spcBef>
            </a:pPr>
            <a:r>
              <a:rPr lang="en-GB" dirty="0"/>
              <a:t>Dose escalation study with 28-day continuous dosing</a:t>
            </a:r>
          </a:p>
          <a:p>
            <a:pPr>
              <a:spcBef>
                <a:spcPts val="600"/>
              </a:spcBef>
            </a:pPr>
            <a:r>
              <a:rPr lang="en-GB" dirty="0"/>
              <a:t>Objective: evaluate safety, tolerability and PK of ICP-723 in advanced solid tumours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Phase 2:</a:t>
            </a:r>
          </a:p>
          <a:p>
            <a:pPr>
              <a:spcBef>
                <a:spcPts val="600"/>
              </a:spcBef>
            </a:pPr>
            <a:r>
              <a:rPr lang="en-GB" dirty="0"/>
              <a:t>Objective: Preliminary evaluation of the clinical efficacy in </a:t>
            </a:r>
            <a:r>
              <a:rPr lang="en-GB" i="1" dirty="0"/>
              <a:t>NTRK</a:t>
            </a:r>
            <a:r>
              <a:rPr lang="en-GB" dirty="0"/>
              <a:t> treatment naïve patient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Cut off date: </a:t>
            </a:r>
            <a:r>
              <a:rPr lang="en-GB" dirty="0"/>
              <a:t>11 February 2022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GB" dirty="0"/>
              <a:t>17 patients in phase 1 dose escalation treated with ICP-723 at dose levels from 1 mg QD to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/>
              <a:t>     8 mg QD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269CEF-3A36-B740-9641-8364CEF3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Study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87CA3-91B6-F34D-80D5-181816E41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20B4EB-B17A-0348-A0B4-F62936D13AC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i="1" dirty="0"/>
              <a:t>NTRK</a:t>
            </a:r>
            <a:r>
              <a:rPr lang="en-GB" dirty="0"/>
              <a:t>, neurotrophic receptor tyrosine kinase; PK, pharmacokinetic; QD, once a day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E8E404-8B1E-33FE-69E5-AF705E8DC32D}"/>
              </a:ext>
            </a:extLst>
          </p:cNvPr>
          <p:cNvSpPr/>
          <p:nvPr/>
        </p:nvSpPr>
        <p:spPr>
          <a:xfrm>
            <a:off x="608616" y="1124744"/>
            <a:ext cx="10815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multicentre, open-label, non-randomised, phase 1/2 clinical trial of ICP-723 in the treatment of advanced solid tumours</a:t>
            </a:r>
          </a:p>
        </p:txBody>
      </p:sp>
    </p:spTree>
    <p:extLst>
      <p:ext uri="{BB962C8B-B14F-4D97-AF65-F5344CB8AC3E}">
        <p14:creationId xmlns:p14="http://schemas.microsoft.com/office/powerpoint/2010/main" val="6427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E695BB-34A2-4741-A1B5-A039BCD6BC7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196752"/>
            <a:ext cx="5331800" cy="4473125"/>
          </a:xfrm>
        </p:spPr>
        <p:txBody>
          <a:bodyPr/>
          <a:lstStyle/>
          <a:p>
            <a:pPr marL="177800" indent="-177800">
              <a:buClr>
                <a:schemeClr val="accent1"/>
              </a:buClr>
            </a:pPr>
            <a:r>
              <a:rPr lang="en-GB" sz="1400" b="1" dirty="0">
                <a:solidFill>
                  <a:schemeClr val="accent1"/>
                </a:solidFill>
              </a:rPr>
              <a:t>Safety</a:t>
            </a:r>
          </a:p>
          <a:p>
            <a:pPr marL="400050" lvl="1" indent="-177800">
              <a:spcBef>
                <a:spcPts val="300"/>
              </a:spcBef>
            </a:pPr>
            <a:r>
              <a:rPr lang="en-GB" sz="1000" dirty="0"/>
              <a:t>DLT has not been observed in the six dose groups (1, 2, 3, 4, 6 and 8 mg)</a:t>
            </a:r>
          </a:p>
          <a:p>
            <a:pPr marL="400050" lvl="1" indent="-177800">
              <a:spcBef>
                <a:spcPts val="300"/>
              </a:spcBef>
            </a:pPr>
            <a:r>
              <a:rPr lang="en-GB" sz="1000" dirty="0"/>
              <a:t>Most treatment-related adverse events (TRAEs) were Grade 1-2</a:t>
            </a:r>
          </a:p>
          <a:p>
            <a:pPr marL="400050" lvl="1" indent="-177800">
              <a:spcBef>
                <a:spcPts val="300"/>
              </a:spcBef>
            </a:pPr>
            <a:r>
              <a:rPr lang="en-GB" sz="1000" dirty="0"/>
              <a:t>Grade 3 TRAEs were reported in three patients. No Grade 4 or Grade 5 TRAEs </a:t>
            </a:r>
            <a:br>
              <a:rPr lang="en-GB" sz="1000" dirty="0"/>
            </a:br>
            <a:r>
              <a:rPr lang="en-GB" sz="1000" dirty="0"/>
              <a:t>were observed</a:t>
            </a:r>
          </a:p>
          <a:p>
            <a:pPr marL="400050" lvl="1" indent="-177800">
              <a:spcBef>
                <a:spcPts val="300"/>
              </a:spcBef>
            </a:pPr>
            <a:r>
              <a:rPr lang="en-GB" sz="1000" dirty="0"/>
              <a:t>The most common TRAEs (&gt;20%) were asthenia, increased ALT, increased AST and anaemia</a:t>
            </a:r>
          </a:p>
          <a:p>
            <a:pPr marL="400050" lvl="1" indent="-177800">
              <a:spcBef>
                <a:spcPts val="300"/>
              </a:spcBef>
            </a:pPr>
            <a:r>
              <a:rPr lang="en-GB" sz="1000" dirty="0"/>
              <a:t>Grade 3 TRAEs were increased ALT, increased AST, increased CPK, neutrophil count decreased and pain</a:t>
            </a:r>
          </a:p>
          <a:p>
            <a:pPr marL="112050" indent="-177800">
              <a:spcBef>
                <a:spcPts val="300"/>
              </a:spcBef>
              <a:buClr>
                <a:schemeClr val="accent1"/>
              </a:buClr>
            </a:pPr>
            <a:r>
              <a:rPr lang="en-GB" sz="1400" b="1" dirty="0">
                <a:solidFill>
                  <a:schemeClr val="accent1"/>
                </a:solidFill>
              </a:rPr>
              <a:t>Pharmacokinetic (PK) analysis</a:t>
            </a:r>
          </a:p>
          <a:p>
            <a:pPr marL="400050" lvl="1" indent="-177800">
              <a:spcBef>
                <a:spcPts val="300"/>
              </a:spcBef>
            </a:pPr>
            <a:r>
              <a:rPr lang="en-GB" sz="1000" dirty="0"/>
              <a:t>The plasma concentrations of ICP-723 over time on day 1 and day 15 are shown </a:t>
            </a:r>
            <a:br>
              <a:rPr lang="en-GB" sz="1000" dirty="0"/>
            </a:br>
            <a:r>
              <a:rPr lang="en-GB" sz="1000" dirty="0"/>
              <a:t>in the figure below</a:t>
            </a:r>
          </a:p>
          <a:p>
            <a:pPr marL="400050" lvl="1" indent="-177800">
              <a:spcBef>
                <a:spcPts val="300"/>
              </a:spcBef>
            </a:pPr>
            <a:r>
              <a:rPr lang="en-GB" sz="1000" dirty="0"/>
              <a:t>Plasma exposure to ICP-723 increased in a dose proportional manner across the dosage levels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2F256D7-16D3-9C4F-8D65-396295224E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196752"/>
            <a:ext cx="5420948" cy="4473125"/>
          </a:xfrm>
        </p:spPr>
        <p:txBody>
          <a:bodyPr/>
          <a:lstStyle/>
          <a:p>
            <a:pPr marL="177800" indent="-177800">
              <a:buClr>
                <a:schemeClr val="accent1"/>
              </a:buClr>
            </a:pPr>
            <a:r>
              <a:rPr lang="en-GB" sz="1400" b="1" dirty="0">
                <a:solidFill>
                  <a:schemeClr val="accent1"/>
                </a:solidFill>
              </a:rPr>
              <a:t>Efficacy</a:t>
            </a:r>
          </a:p>
          <a:p>
            <a:pPr marL="400050" lvl="1" indent="-177800">
              <a:spcBef>
                <a:spcPts val="300"/>
              </a:spcBef>
            </a:pPr>
            <a:r>
              <a:rPr lang="en-GB" sz="1000" dirty="0"/>
              <a:t>Among the six patients with </a:t>
            </a:r>
            <a:r>
              <a:rPr lang="en-GB" sz="1000" i="1" dirty="0"/>
              <a:t>NTRK</a:t>
            </a:r>
            <a:r>
              <a:rPr lang="en-GB" sz="1000" dirty="0"/>
              <a:t> fusion, the ORR was 66.7% (four PR), the DCR was 100% (Table). There was no response in patients without </a:t>
            </a:r>
            <a:r>
              <a:rPr lang="en-GB" sz="1000" i="1" dirty="0"/>
              <a:t>NTRK</a:t>
            </a:r>
            <a:r>
              <a:rPr lang="en-GB" sz="1000" dirty="0"/>
              <a:t> fusion, but there were SD patients</a:t>
            </a:r>
          </a:p>
          <a:p>
            <a:pPr marL="688050" lvl="2" indent="-177800">
              <a:spcBef>
                <a:spcPts val="300"/>
              </a:spcBef>
            </a:pPr>
            <a:r>
              <a:rPr lang="en-GB" sz="1000" dirty="0"/>
              <a:t>All the </a:t>
            </a:r>
            <a:r>
              <a:rPr lang="en-GB" sz="1000" i="1" dirty="0"/>
              <a:t>NTRK</a:t>
            </a:r>
            <a:r>
              <a:rPr lang="en-GB" sz="1000" dirty="0"/>
              <a:t> fusion positive patients treated with ICP-723 at dose levels of 4 mg and above (n=4) responded to the treatment (ORR: 100%)</a:t>
            </a:r>
          </a:p>
          <a:p>
            <a:pPr marL="400050" lvl="1" indent="-177800">
              <a:spcBef>
                <a:spcPts val="300"/>
              </a:spcBef>
            </a:pPr>
            <a:r>
              <a:rPr lang="en-GB" sz="1000" dirty="0"/>
              <a:t>Among the four PR patients, the remission depth gradually deepened with higher dose </a:t>
            </a:r>
          </a:p>
          <a:p>
            <a:pPr marL="400050" lvl="1" indent="-177800">
              <a:spcBef>
                <a:spcPts val="300"/>
              </a:spcBef>
            </a:pPr>
            <a:r>
              <a:rPr lang="en-GB" sz="1000" dirty="0"/>
              <a:t>All patients who achieved shrunk SD or above have maintained sustained responses to the date of data cut-off</a:t>
            </a:r>
          </a:p>
          <a:p>
            <a:pPr marL="400050" lvl="1" indent="-177800">
              <a:spcBef>
                <a:spcPts val="300"/>
              </a:spcBef>
              <a:spcAft>
                <a:spcPts val="300"/>
              </a:spcAft>
            </a:pPr>
            <a:r>
              <a:rPr lang="en-GB" sz="1000" dirty="0"/>
              <a:t>One patient achieved PR with the target brain lesion shrunk from 10 mm to 3 mm with 5 months DoR to date. The signal of oedema region markedly reduced after treatment</a:t>
            </a:r>
          </a:p>
          <a:p>
            <a:pPr marL="112050" indent="-177800">
              <a:spcBef>
                <a:spcPts val="300"/>
              </a:spcBef>
              <a:buClr>
                <a:schemeClr val="accent1"/>
              </a:buClr>
            </a:pPr>
            <a:r>
              <a:rPr lang="en-GB" sz="1400" b="1" dirty="0">
                <a:solidFill>
                  <a:schemeClr val="accent1"/>
                </a:solidFill>
              </a:rPr>
              <a:t>Efficacy assessment in </a:t>
            </a:r>
            <a:r>
              <a:rPr lang="en-GB" sz="1400" b="1" i="1" dirty="0">
                <a:solidFill>
                  <a:schemeClr val="accent1"/>
                </a:solidFill>
              </a:rPr>
              <a:t>NTRK</a:t>
            </a:r>
            <a:r>
              <a:rPr lang="en-GB" sz="1400" b="1" dirty="0">
                <a:solidFill>
                  <a:schemeClr val="accent1"/>
                </a:solidFill>
              </a:rPr>
              <a:t> fusion (+) patients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025A74-7D98-59CC-1CA4-3194CAE8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safety, PK and efficacy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EA8290-818B-53ED-5A6D-AB251BBAC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64120AA-9D79-6A4F-8EC9-B89A3CFED6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15946"/>
            <a:ext cx="10732401" cy="3651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000" baseline="30000" dirty="0"/>
              <a:t>a</a:t>
            </a:r>
            <a:r>
              <a:rPr lang="en-GB" sz="1000" dirty="0"/>
              <a:t> There was one patient non-evaluable for efficacy analysis, for whom tumour scan not performed. b The ORR will be 80% (four PR out of five patients) if excluding the patient who was considered not being able to form RNA fusion. All the NTRK fusion positive patients treated with ICP-723 at dose levels of 4 mg and above responded to the treatment (ORR: 100%)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1000" dirty="0"/>
              <a:t>ALT, alanine aminotransferase; AST, aspartate aminotransferase; BOR, best overall response; C, cycle; CPK, creatine phosphokinase; CR, complete response; D, day; DCR, disease control rate; DLT, dose-limiting toxicity; DoR, duration of response; hr, hour; NE, non evaluable; NTRK, neurotrophic receptor tyrosine kinase; ORR, objective response rate; PD, progressive disease; PR, partial response; uPR, unconfirmed partial response; SD, stable disease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CADC094-0B8E-2A48-8ED6-D32F6D203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4212"/>
              </p:ext>
            </p:extLst>
          </p:nvPr>
        </p:nvGraphicFramePr>
        <p:xfrm>
          <a:off x="6156280" y="3585169"/>
          <a:ext cx="5426118" cy="22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952">
                  <a:extLst>
                    <a:ext uri="{9D8B030D-6E8A-4147-A177-3AD203B41FA5}">
                      <a16:colId xmlns:a16="http://schemas.microsoft.com/office/drawing/2014/main" val="1247252786"/>
                    </a:ext>
                  </a:extLst>
                </a:gridCol>
                <a:gridCol w="1132722">
                  <a:extLst>
                    <a:ext uri="{9D8B030D-6E8A-4147-A177-3AD203B41FA5}">
                      <a16:colId xmlns:a16="http://schemas.microsoft.com/office/drawing/2014/main" val="3633595842"/>
                    </a:ext>
                  </a:extLst>
                </a:gridCol>
                <a:gridCol w="1132722">
                  <a:extLst>
                    <a:ext uri="{9D8B030D-6E8A-4147-A177-3AD203B41FA5}">
                      <a16:colId xmlns:a16="http://schemas.microsoft.com/office/drawing/2014/main" val="3598465343"/>
                    </a:ext>
                  </a:extLst>
                </a:gridCol>
                <a:gridCol w="1132722">
                  <a:extLst>
                    <a:ext uri="{9D8B030D-6E8A-4147-A177-3AD203B41FA5}">
                      <a16:colId xmlns:a16="http://schemas.microsoft.com/office/drawing/2014/main" val="615058554"/>
                    </a:ext>
                  </a:extLst>
                </a:gridCol>
              </a:tblGrid>
              <a:tr h="142105"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b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(N=16</a:t>
                      </a: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fusion (+) (N=6)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 (-) (N=6)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32573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 (CR+PR+uPR), n (%)</a:t>
                      </a:r>
                      <a:r>
                        <a:rPr lang="en-US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(25.0)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(66.7)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495882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DCR (CR+PR+uPR+SD), n (%)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(68.8)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(100.0)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(80.0)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138487949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BOR, n (%)</a:t>
                      </a: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202747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87325">
                        <a:tabLst/>
                      </a:pPr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3893964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87325">
                        <a:tabLst/>
                      </a:pPr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(18.8)</a:t>
                      </a: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(50.0)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3567933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87325">
                        <a:tabLst/>
                      </a:pPr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uPR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(6.3)</a:t>
                      </a: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(16.7)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200697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87325">
                        <a:tabLst/>
                      </a:pPr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(43.8)</a:t>
                      </a: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(33.3)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(80.0)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655591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87325">
                        <a:tabLst/>
                      </a:pPr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(31.3)</a:t>
                      </a: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(20.0)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1667358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87325">
                        <a:tabLst/>
                      </a:pPr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1014534835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749018-1059-0949-8944-4658BDBADE4C}"/>
              </a:ext>
            </a:extLst>
          </p:cNvPr>
          <p:cNvCxnSpPr>
            <a:cxnSpLocks/>
          </p:cNvCxnSpPr>
          <p:nvPr/>
        </p:nvCxnSpPr>
        <p:spPr>
          <a:xfrm>
            <a:off x="1340687" y="5324636"/>
            <a:ext cx="137076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EB54CA-4A92-9F40-913D-C491121CF5C9}"/>
              </a:ext>
            </a:extLst>
          </p:cNvPr>
          <p:cNvCxnSpPr>
            <a:cxnSpLocks/>
          </p:cNvCxnSpPr>
          <p:nvPr/>
        </p:nvCxnSpPr>
        <p:spPr>
          <a:xfrm>
            <a:off x="1291086" y="5324636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3199468-7F8B-8143-B946-BE42ACD3C005}"/>
              </a:ext>
            </a:extLst>
          </p:cNvPr>
          <p:cNvSpPr txBox="1"/>
          <p:nvPr/>
        </p:nvSpPr>
        <p:spPr>
          <a:xfrm>
            <a:off x="1141565" y="5280321"/>
            <a:ext cx="115416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7D20C7-E311-344B-9ED8-28A5F63762D3}"/>
              </a:ext>
            </a:extLst>
          </p:cNvPr>
          <p:cNvCxnSpPr>
            <a:cxnSpLocks/>
          </p:cNvCxnSpPr>
          <p:nvPr/>
        </p:nvCxnSpPr>
        <p:spPr>
          <a:xfrm flipV="1">
            <a:off x="1352216" y="3994150"/>
            <a:ext cx="0" cy="137978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8B1222-24CE-6A48-88CF-0A3FD00465D7}"/>
              </a:ext>
            </a:extLst>
          </p:cNvPr>
          <p:cNvSpPr txBox="1"/>
          <p:nvPr/>
        </p:nvSpPr>
        <p:spPr>
          <a:xfrm>
            <a:off x="1332212" y="5380362"/>
            <a:ext cx="49694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26DCC0-9E64-1B40-A0E9-35DF4D7BF490}"/>
              </a:ext>
            </a:extLst>
          </p:cNvPr>
          <p:cNvCxnSpPr>
            <a:cxnSpLocks/>
          </p:cNvCxnSpPr>
          <p:nvPr/>
        </p:nvCxnSpPr>
        <p:spPr>
          <a:xfrm rot="16200000">
            <a:off x="1552069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DD107D7-DBE0-1341-8AEA-324D01D4FC3B}"/>
              </a:ext>
            </a:extLst>
          </p:cNvPr>
          <p:cNvSpPr txBox="1"/>
          <p:nvPr/>
        </p:nvSpPr>
        <p:spPr>
          <a:xfrm>
            <a:off x="1554222" y="5380362"/>
            <a:ext cx="49694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2DA37F-55FB-3743-8B3F-F7A8A70E90A6}"/>
              </a:ext>
            </a:extLst>
          </p:cNvPr>
          <p:cNvCxnSpPr>
            <a:cxnSpLocks/>
          </p:cNvCxnSpPr>
          <p:nvPr/>
        </p:nvCxnSpPr>
        <p:spPr>
          <a:xfrm rot="16200000">
            <a:off x="1999755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E03F1B3-5C1A-8E46-BE4B-94F1D622ECB1}"/>
              </a:ext>
            </a:extLst>
          </p:cNvPr>
          <p:cNvSpPr txBox="1"/>
          <p:nvPr/>
        </p:nvSpPr>
        <p:spPr>
          <a:xfrm>
            <a:off x="1977062" y="5380362"/>
            <a:ext cx="99386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024E474-1311-5B48-B9EC-49AE8DC668C2}"/>
              </a:ext>
            </a:extLst>
          </p:cNvPr>
          <p:cNvCxnSpPr>
            <a:cxnSpLocks/>
          </p:cNvCxnSpPr>
          <p:nvPr/>
        </p:nvCxnSpPr>
        <p:spPr>
          <a:xfrm rot="16200000">
            <a:off x="2453459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326FA9F-F1BA-A348-A78A-27FC67090CB5}"/>
              </a:ext>
            </a:extLst>
          </p:cNvPr>
          <p:cNvSpPr txBox="1"/>
          <p:nvPr/>
        </p:nvSpPr>
        <p:spPr>
          <a:xfrm>
            <a:off x="2430766" y="5380362"/>
            <a:ext cx="99386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E3925B-B844-934D-99C9-C507AB9F0790}"/>
              </a:ext>
            </a:extLst>
          </p:cNvPr>
          <p:cNvSpPr txBox="1"/>
          <p:nvPr/>
        </p:nvSpPr>
        <p:spPr>
          <a:xfrm>
            <a:off x="2855640" y="5586379"/>
            <a:ext cx="4392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(hr)</a:t>
            </a:r>
            <a:endParaRPr lang="en-GB" sz="800" b="1" u="sng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8EC3E08-92DB-B645-817E-CF60A7045CF4}"/>
              </a:ext>
            </a:extLst>
          </p:cNvPr>
          <p:cNvCxnSpPr>
            <a:cxnSpLocks/>
          </p:cNvCxnSpPr>
          <p:nvPr/>
        </p:nvCxnSpPr>
        <p:spPr>
          <a:xfrm rot="16200000">
            <a:off x="1774319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BFA1A58-CC12-C843-9165-F0D3BA7FC426}"/>
              </a:ext>
            </a:extLst>
          </p:cNvPr>
          <p:cNvSpPr txBox="1"/>
          <p:nvPr/>
        </p:nvSpPr>
        <p:spPr>
          <a:xfrm>
            <a:off x="1776472" y="5380362"/>
            <a:ext cx="49694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D63A790-8092-974F-96C0-44D2D7283EA9}"/>
              </a:ext>
            </a:extLst>
          </p:cNvPr>
          <p:cNvCxnSpPr>
            <a:cxnSpLocks/>
          </p:cNvCxnSpPr>
          <p:nvPr/>
        </p:nvCxnSpPr>
        <p:spPr>
          <a:xfrm rot="16200000">
            <a:off x="2228355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2C1A681-FBA1-874A-A530-F6CEAF700567}"/>
              </a:ext>
            </a:extLst>
          </p:cNvPr>
          <p:cNvSpPr txBox="1"/>
          <p:nvPr/>
        </p:nvSpPr>
        <p:spPr>
          <a:xfrm>
            <a:off x="2205662" y="5380362"/>
            <a:ext cx="99386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5181A5-16C1-0E45-88D2-736429B47CDE}"/>
              </a:ext>
            </a:extLst>
          </p:cNvPr>
          <p:cNvCxnSpPr>
            <a:cxnSpLocks/>
          </p:cNvCxnSpPr>
          <p:nvPr/>
        </p:nvCxnSpPr>
        <p:spPr>
          <a:xfrm rot="16200000">
            <a:off x="2682059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2BA04B9-8077-594F-AB6D-2F3B2C237914}"/>
              </a:ext>
            </a:extLst>
          </p:cNvPr>
          <p:cNvSpPr txBox="1"/>
          <p:nvPr/>
        </p:nvSpPr>
        <p:spPr>
          <a:xfrm>
            <a:off x="2659366" y="5380362"/>
            <a:ext cx="99386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0533C77-7C0A-E646-A0D5-E66A4D600A66}"/>
              </a:ext>
            </a:extLst>
          </p:cNvPr>
          <p:cNvCxnSpPr>
            <a:cxnSpLocks/>
          </p:cNvCxnSpPr>
          <p:nvPr/>
        </p:nvCxnSpPr>
        <p:spPr>
          <a:xfrm>
            <a:off x="1291086" y="5010311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3B128CD-9264-2843-9766-EBE7319E22AA}"/>
              </a:ext>
            </a:extLst>
          </p:cNvPr>
          <p:cNvSpPr txBox="1"/>
          <p:nvPr/>
        </p:nvSpPr>
        <p:spPr>
          <a:xfrm>
            <a:off x="1141565" y="4965996"/>
            <a:ext cx="115416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BB32827-DAB5-774B-B49E-9E790E674310}"/>
              </a:ext>
            </a:extLst>
          </p:cNvPr>
          <p:cNvCxnSpPr>
            <a:cxnSpLocks/>
          </p:cNvCxnSpPr>
          <p:nvPr/>
        </p:nvCxnSpPr>
        <p:spPr>
          <a:xfrm>
            <a:off x="1291086" y="4664236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E3F1ECE-2A65-EF4E-871D-8155F66D5D42}"/>
              </a:ext>
            </a:extLst>
          </p:cNvPr>
          <p:cNvSpPr txBox="1"/>
          <p:nvPr/>
        </p:nvSpPr>
        <p:spPr>
          <a:xfrm>
            <a:off x="1083857" y="4619921"/>
            <a:ext cx="173124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284FCA9-DAD5-F548-97AC-71EFEB179C6B}"/>
              </a:ext>
            </a:extLst>
          </p:cNvPr>
          <p:cNvCxnSpPr>
            <a:cxnSpLocks/>
          </p:cNvCxnSpPr>
          <p:nvPr/>
        </p:nvCxnSpPr>
        <p:spPr>
          <a:xfrm>
            <a:off x="1291086" y="3997486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DAA09B3-AABF-834F-86E6-EF06DCDB7FA5}"/>
              </a:ext>
            </a:extLst>
          </p:cNvPr>
          <p:cNvSpPr txBox="1"/>
          <p:nvPr/>
        </p:nvSpPr>
        <p:spPr>
          <a:xfrm>
            <a:off x="1026148" y="3953171"/>
            <a:ext cx="230833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06F1D2A-7FE9-824E-9F83-26C47D7D786A}"/>
              </a:ext>
            </a:extLst>
          </p:cNvPr>
          <p:cNvSpPr txBox="1"/>
          <p:nvPr/>
        </p:nvSpPr>
        <p:spPr>
          <a:xfrm rot="16200000">
            <a:off x="161479" y="4632548"/>
            <a:ext cx="147476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Plasma concentration (ng/mL)</a:t>
            </a:r>
            <a:endParaRPr lang="en-GB" sz="800" b="1" u="sng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2A6F86-6A78-F14C-9312-36B0145A0B3B}"/>
              </a:ext>
            </a:extLst>
          </p:cNvPr>
          <p:cNvSpPr txBox="1"/>
          <p:nvPr/>
        </p:nvSpPr>
        <p:spPr>
          <a:xfrm>
            <a:off x="1907999" y="5564512"/>
            <a:ext cx="262893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C0D1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9D6A8DA-537E-BB4B-9DF3-BC3CCFDA984B}"/>
              </a:ext>
            </a:extLst>
          </p:cNvPr>
          <p:cNvSpPr txBox="1"/>
          <p:nvPr/>
        </p:nvSpPr>
        <p:spPr>
          <a:xfrm>
            <a:off x="3393620" y="5564512"/>
            <a:ext cx="320602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C1D15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20AEF5E-57D0-4842-87E3-DFF0546AAC80}"/>
              </a:ext>
            </a:extLst>
          </p:cNvPr>
          <p:cNvSpPr txBox="1"/>
          <p:nvPr/>
        </p:nvSpPr>
        <p:spPr>
          <a:xfrm>
            <a:off x="4346121" y="5564512"/>
            <a:ext cx="320602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C1D28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195CA8A-B956-E243-A56C-A62016AA3C42}"/>
              </a:ext>
            </a:extLst>
          </p:cNvPr>
          <p:cNvSpPr txBox="1"/>
          <p:nvPr/>
        </p:nvSpPr>
        <p:spPr>
          <a:xfrm>
            <a:off x="1699609" y="5763944"/>
            <a:ext cx="26112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Plasma concentration versus time profiles</a:t>
            </a:r>
            <a:endParaRPr lang="en-GB" sz="1000" b="1" u="sng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EFD7328-15DB-1746-8424-B84067F40600}"/>
              </a:ext>
            </a:extLst>
          </p:cNvPr>
          <p:cNvCxnSpPr>
            <a:cxnSpLocks/>
          </p:cNvCxnSpPr>
          <p:nvPr/>
        </p:nvCxnSpPr>
        <p:spPr>
          <a:xfrm>
            <a:off x="2848812" y="5324636"/>
            <a:ext cx="135806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9257EEE-2A05-1943-BE02-146DAD6BEA75}"/>
              </a:ext>
            </a:extLst>
          </p:cNvPr>
          <p:cNvCxnSpPr>
            <a:cxnSpLocks/>
          </p:cNvCxnSpPr>
          <p:nvPr/>
        </p:nvCxnSpPr>
        <p:spPr>
          <a:xfrm rot="16200000">
            <a:off x="3046248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6B077A2-6182-2A45-B277-ED8410A74141}"/>
              </a:ext>
            </a:extLst>
          </p:cNvPr>
          <p:cNvSpPr txBox="1"/>
          <p:nvPr/>
        </p:nvSpPr>
        <p:spPr>
          <a:xfrm>
            <a:off x="2998708" y="5380362"/>
            <a:ext cx="149080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BC2433-EC4C-FF4E-BF28-7B811888BB3B}"/>
              </a:ext>
            </a:extLst>
          </p:cNvPr>
          <p:cNvCxnSpPr>
            <a:cxnSpLocks/>
          </p:cNvCxnSpPr>
          <p:nvPr/>
        </p:nvCxnSpPr>
        <p:spPr>
          <a:xfrm rot="16200000">
            <a:off x="2825244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5FAB6D9-A6FA-6946-B494-F3E020ACE465}"/>
              </a:ext>
            </a:extLst>
          </p:cNvPr>
          <p:cNvSpPr txBox="1"/>
          <p:nvPr/>
        </p:nvSpPr>
        <p:spPr>
          <a:xfrm>
            <a:off x="2777704" y="5380362"/>
            <a:ext cx="149080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336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DE2E8A6-4546-1F49-B906-4CCD34FAFD9D}"/>
              </a:ext>
            </a:extLst>
          </p:cNvPr>
          <p:cNvCxnSpPr>
            <a:cxnSpLocks/>
          </p:cNvCxnSpPr>
          <p:nvPr/>
        </p:nvCxnSpPr>
        <p:spPr>
          <a:xfrm rot="16200000">
            <a:off x="3276094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6918635F-A48B-4349-AB1D-7AB4558BA90E}"/>
              </a:ext>
            </a:extLst>
          </p:cNvPr>
          <p:cNvSpPr txBox="1"/>
          <p:nvPr/>
        </p:nvSpPr>
        <p:spPr>
          <a:xfrm>
            <a:off x="3228554" y="5380362"/>
            <a:ext cx="149080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344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33C908C-5866-EA4B-B281-2B141691B720}"/>
              </a:ext>
            </a:extLst>
          </p:cNvPr>
          <p:cNvCxnSpPr>
            <a:cxnSpLocks/>
          </p:cNvCxnSpPr>
          <p:nvPr/>
        </p:nvCxnSpPr>
        <p:spPr>
          <a:xfrm rot="16200000">
            <a:off x="3497098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6D81CC9-CAE5-D54B-B6D2-0783460DAA66}"/>
              </a:ext>
            </a:extLst>
          </p:cNvPr>
          <p:cNvSpPr txBox="1"/>
          <p:nvPr/>
        </p:nvSpPr>
        <p:spPr>
          <a:xfrm>
            <a:off x="3449558" y="5380362"/>
            <a:ext cx="149080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348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351AD2E-06B2-044D-AB03-5160DF6ED92A}"/>
              </a:ext>
            </a:extLst>
          </p:cNvPr>
          <p:cNvCxnSpPr>
            <a:cxnSpLocks/>
          </p:cNvCxnSpPr>
          <p:nvPr/>
        </p:nvCxnSpPr>
        <p:spPr>
          <a:xfrm rot="16200000">
            <a:off x="3722523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B69651F2-B38E-8C4F-88E5-EFF20BB9D1F5}"/>
              </a:ext>
            </a:extLst>
          </p:cNvPr>
          <p:cNvSpPr txBox="1"/>
          <p:nvPr/>
        </p:nvSpPr>
        <p:spPr>
          <a:xfrm>
            <a:off x="3674983" y="5380362"/>
            <a:ext cx="149080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352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E013B5C-E092-6E49-8F5C-4CE5FFD3D450}"/>
              </a:ext>
            </a:extLst>
          </p:cNvPr>
          <p:cNvCxnSpPr>
            <a:cxnSpLocks/>
          </p:cNvCxnSpPr>
          <p:nvPr/>
        </p:nvCxnSpPr>
        <p:spPr>
          <a:xfrm rot="16200000">
            <a:off x="3941598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B1D0F6-C575-9D4D-927C-A032DDA20B04}"/>
              </a:ext>
            </a:extLst>
          </p:cNvPr>
          <p:cNvSpPr txBox="1"/>
          <p:nvPr/>
        </p:nvSpPr>
        <p:spPr>
          <a:xfrm>
            <a:off x="3894058" y="5380362"/>
            <a:ext cx="149080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356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83F4BAB-CA61-7246-A67E-9E9DF67FF8C0}"/>
              </a:ext>
            </a:extLst>
          </p:cNvPr>
          <p:cNvCxnSpPr>
            <a:cxnSpLocks/>
          </p:cNvCxnSpPr>
          <p:nvPr/>
        </p:nvCxnSpPr>
        <p:spPr>
          <a:xfrm rot="16200000">
            <a:off x="4170198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77EBA9D-7B15-7A42-8E1F-1952A32EDF94}"/>
              </a:ext>
            </a:extLst>
          </p:cNvPr>
          <p:cNvSpPr txBox="1"/>
          <p:nvPr/>
        </p:nvSpPr>
        <p:spPr>
          <a:xfrm>
            <a:off x="4122658" y="5380362"/>
            <a:ext cx="149080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360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C3CE4C4-069D-4A41-8FA4-5F25043FC91C}"/>
              </a:ext>
            </a:extLst>
          </p:cNvPr>
          <p:cNvCxnSpPr>
            <a:cxnSpLocks/>
          </p:cNvCxnSpPr>
          <p:nvPr/>
        </p:nvCxnSpPr>
        <p:spPr>
          <a:xfrm>
            <a:off x="4347412" y="5537361"/>
            <a:ext cx="30078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8F5BF1F-7D0E-9A45-BD76-CB74231B2617}"/>
              </a:ext>
            </a:extLst>
          </p:cNvPr>
          <p:cNvCxnSpPr>
            <a:cxnSpLocks/>
          </p:cNvCxnSpPr>
          <p:nvPr/>
        </p:nvCxnSpPr>
        <p:spPr>
          <a:xfrm rot="16200000">
            <a:off x="4323844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CC40E91E-9C22-1846-A7AC-40B647329EDF}"/>
              </a:ext>
            </a:extLst>
          </p:cNvPr>
          <p:cNvSpPr txBox="1"/>
          <p:nvPr/>
        </p:nvSpPr>
        <p:spPr>
          <a:xfrm>
            <a:off x="4295354" y="5380362"/>
            <a:ext cx="149080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648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0D3ECD6-D181-B24B-A326-F45E026F9C2B}"/>
              </a:ext>
            </a:extLst>
          </p:cNvPr>
          <p:cNvSpPr txBox="1"/>
          <p:nvPr/>
        </p:nvSpPr>
        <p:spPr>
          <a:xfrm>
            <a:off x="4573625" y="5380362"/>
            <a:ext cx="254878" cy="969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652 hr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8510317-8099-9B4B-8484-FF7817320B72}"/>
              </a:ext>
            </a:extLst>
          </p:cNvPr>
          <p:cNvCxnSpPr>
            <a:cxnSpLocks/>
          </p:cNvCxnSpPr>
          <p:nvPr/>
        </p:nvCxnSpPr>
        <p:spPr>
          <a:xfrm rot="16200000">
            <a:off x="4622294" y="53469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BCFE128-6BFF-CD40-AE32-41F4D81D87A7}"/>
              </a:ext>
            </a:extLst>
          </p:cNvPr>
          <p:cNvSpPr txBox="1"/>
          <p:nvPr/>
        </p:nvSpPr>
        <p:spPr>
          <a:xfrm>
            <a:off x="5043525" y="4138937"/>
            <a:ext cx="200376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 mg</a:t>
            </a:r>
          </a:p>
          <a:p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 mg</a:t>
            </a:r>
          </a:p>
          <a:p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 mg</a:t>
            </a:r>
          </a:p>
          <a:p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 mg</a:t>
            </a:r>
          </a:p>
          <a:p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 mg</a:t>
            </a:r>
          </a:p>
          <a:p>
            <a:r>
              <a:rPr lang="en-GB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 mg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03202F9-6862-1740-A7E1-6571B2CDEB10}"/>
              </a:ext>
            </a:extLst>
          </p:cNvPr>
          <p:cNvCxnSpPr/>
          <p:nvPr/>
        </p:nvCxnSpPr>
        <p:spPr>
          <a:xfrm>
            <a:off x="4850011" y="4193976"/>
            <a:ext cx="128389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9869836-8761-7E44-8D70-5A1DCC3D8A0F}"/>
              </a:ext>
            </a:extLst>
          </p:cNvPr>
          <p:cNvCxnSpPr/>
          <p:nvPr/>
        </p:nvCxnSpPr>
        <p:spPr>
          <a:xfrm>
            <a:off x="4850011" y="4305101"/>
            <a:ext cx="128389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5EFE176-2238-2040-B72D-72CA8CA5C97E}"/>
              </a:ext>
            </a:extLst>
          </p:cNvPr>
          <p:cNvCxnSpPr/>
          <p:nvPr/>
        </p:nvCxnSpPr>
        <p:spPr>
          <a:xfrm>
            <a:off x="4850011" y="4413051"/>
            <a:ext cx="128389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BB540EA-4D63-3640-8429-B0AC0EDB8E7B}"/>
              </a:ext>
            </a:extLst>
          </p:cNvPr>
          <p:cNvCxnSpPr/>
          <p:nvPr/>
        </p:nvCxnSpPr>
        <p:spPr>
          <a:xfrm>
            <a:off x="4850011" y="4514651"/>
            <a:ext cx="128389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288C0A4-2A6D-8C46-964A-E2F3F6DA034E}"/>
              </a:ext>
            </a:extLst>
          </p:cNvPr>
          <p:cNvCxnSpPr/>
          <p:nvPr/>
        </p:nvCxnSpPr>
        <p:spPr>
          <a:xfrm>
            <a:off x="4850011" y="4622601"/>
            <a:ext cx="128389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71FD1924-5B29-9448-B115-6E273EF9CCE3}"/>
              </a:ext>
            </a:extLst>
          </p:cNvPr>
          <p:cNvSpPr/>
          <p:nvPr/>
        </p:nvSpPr>
        <p:spPr>
          <a:xfrm>
            <a:off x="4887094" y="4166865"/>
            <a:ext cx="54223" cy="5422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732040A-4684-B840-920F-3E851502E5BA}"/>
              </a:ext>
            </a:extLst>
          </p:cNvPr>
          <p:cNvSpPr/>
          <p:nvPr/>
        </p:nvSpPr>
        <p:spPr>
          <a:xfrm>
            <a:off x="4886572" y="4277021"/>
            <a:ext cx="55266" cy="55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2" name="Triangle 111">
            <a:extLst>
              <a:ext uri="{FF2B5EF4-FFF2-40B4-BE49-F238E27FC236}">
                <a16:creationId xmlns:a16="http://schemas.microsoft.com/office/drawing/2014/main" id="{158EFA8F-7B57-294B-8701-CA2940DDE26B}"/>
              </a:ext>
            </a:extLst>
          </p:cNvPr>
          <p:cNvSpPr/>
          <p:nvPr/>
        </p:nvSpPr>
        <p:spPr>
          <a:xfrm>
            <a:off x="4877547" y="4372271"/>
            <a:ext cx="73317" cy="6320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BBA4F00A-E2CA-F74D-93DD-9F2BE8224D58}"/>
              </a:ext>
            </a:extLst>
          </p:cNvPr>
          <p:cNvSpPr/>
          <p:nvPr/>
        </p:nvSpPr>
        <p:spPr>
          <a:xfrm flipV="1">
            <a:off x="4877547" y="4486571"/>
            <a:ext cx="73317" cy="63204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BBCEF1C-F3B7-A340-8922-65A0E10350C7}"/>
              </a:ext>
            </a:extLst>
          </p:cNvPr>
          <p:cNvSpPr/>
          <p:nvPr/>
        </p:nvSpPr>
        <p:spPr>
          <a:xfrm rot="2700000">
            <a:off x="4886572" y="4594521"/>
            <a:ext cx="55266" cy="5526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083525C5-8FB0-AB4E-80FC-A5DA646FC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87" y="4029531"/>
            <a:ext cx="3192058" cy="1095911"/>
          </a:xfrm>
          <a:prstGeom prst="rect">
            <a:avLst/>
          </a:prstGeom>
        </p:spPr>
      </p:pic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D458A25-FBA4-9D4F-857D-9619E104563D}"/>
              </a:ext>
            </a:extLst>
          </p:cNvPr>
          <p:cNvCxnSpPr>
            <a:cxnSpLocks/>
          </p:cNvCxnSpPr>
          <p:nvPr/>
        </p:nvCxnSpPr>
        <p:spPr>
          <a:xfrm>
            <a:off x="1357761" y="4984911"/>
            <a:ext cx="3284089" cy="0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D403D5C-B0CA-6D45-9ECE-EAF0CB91B0B2}"/>
              </a:ext>
            </a:extLst>
          </p:cNvPr>
          <p:cNvCxnSpPr>
            <a:cxnSpLocks/>
          </p:cNvCxnSpPr>
          <p:nvPr/>
        </p:nvCxnSpPr>
        <p:spPr>
          <a:xfrm>
            <a:off x="1357761" y="5165886"/>
            <a:ext cx="3284089" cy="0"/>
          </a:xfrm>
          <a:prstGeom prst="line">
            <a:avLst/>
          </a:prstGeom>
          <a:ln w="9525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251250F-1BBF-E940-9CB3-93F459364CDF}"/>
              </a:ext>
            </a:extLst>
          </p:cNvPr>
          <p:cNvCxnSpPr>
            <a:cxnSpLocks/>
          </p:cNvCxnSpPr>
          <p:nvPr/>
        </p:nvCxnSpPr>
        <p:spPr>
          <a:xfrm>
            <a:off x="1357761" y="5178586"/>
            <a:ext cx="3284089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ED693A7-2E12-B249-87A7-EF5BE78D666D}"/>
              </a:ext>
            </a:extLst>
          </p:cNvPr>
          <p:cNvCxnSpPr>
            <a:cxnSpLocks/>
          </p:cNvCxnSpPr>
          <p:nvPr/>
        </p:nvCxnSpPr>
        <p:spPr>
          <a:xfrm rot="16200000">
            <a:off x="2825244" y="550886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5CFD41E-6074-BD44-A08E-16D32283ECC1}"/>
              </a:ext>
            </a:extLst>
          </p:cNvPr>
          <p:cNvCxnSpPr>
            <a:cxnSpLocks/>
          </p:cNvCxnSpPr>
          <p:nvPr/>
        </p:nvCxnSpPr>
        <p:spPr>
          <a:xfrm rot="16200000">
            <a:off x="4170198" y="550886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4E5D9CF-18F1-7741-B370-B94636E74B05}"/>
              </a:ext>
            </a:extLst>
          </p:cNvPr>
          <p:cNvCxnSpPr>
            <a:cxnSpLocks/>
          </p:cNvCxnSpPr>
          <p:nvPr/>
        </p:nvCxnSpPr>
        <p:spPr>
          <a:xfrm>
            <a:off x="2848812" y="5537361"/>
            <a:ext cx="135806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92CD3BC-19FA-C544-A7C7-9BBF4BAD48BC}"/>
              </a:ext>
            </a:extLst>
          </p:cNvPr>
          <p:cNvCxnSpPr>
            <a:cxnSpLocks/>
          </p:cNvCxnSpPr>
          <p:nvPr/>
        </p:nvCxnSpPr>
        <p:spPr>
          <a:xfrm rot="16200000">
            <a:off x="2682059" y="550886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CAA306A-915D-3045-A4E3-3DC00701950A}"/>
              </a:ext>
            </a:extLst>
          </p:cNvPr>
          <p:cNvCxnSpPr>
            <a:cxnSpLocks/>
          </p:cNvCxnSpPr>
          <p:nvPr/>
        </p:nvCxnSpPr>
        <p:spPr>
          <a:xfrm rot="16200000">
            <a:off x="1325216" y="550886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38275AB-045B-D443-AA62-55395B9C8BB8}"/>
              </a:ext>
            </a:extLst>
          </p:cNvPr>
          <p:cNvCxnSpPr>
            <a:cxnSpLocks/>
          </p:cNvCxnSpPr>
          <p:nvPr/>
        </p:nvCxnSpPr>
        <p:spPr>
          <a:xfrm>
            <a:off x="1355725" y="5537361"/>
            <a:ext cx="135572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0C300A5-70C4-9743-B8F2-3637BCC1CF0D}"/>
              </a:ext>
            </a:extLst>
          </p:cNvPr>
          <p:cNvCxnSpPr>
            <a:cxnSpLocks/>
          </p:cNvCxnSpPr>
          <p:nvPr/>
        </p:nvCxnSpPr>
        <p:spPr>
          <a:xfrm rot="16200000">
            <a:off x="4323844" y="550568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27BD1BE-58E8-584D-96E9-3365637202C1}"/>
              </a:ext>
            </a:extLst>
          </p:cNvPr>
          <p:cNvCxnSpPr>
            <a:cxnSpLocks/>
          </p:cNvCxnSpPr>
          <p:nvPr/>
        </p:nvCxnSpPr>
        <p:spPr>
          <a:xfrm rot="16200000">
            <a:off x="4622294" y="550568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6B2D815-38D3-FE42-B2CD-F098DDA4D870}"/>
              </a:ext>
            </a:extLst>
          </p:cNvPr>
          <p:cNvCxnSpPr>
            <a:cxnSpLocks/>
          </p:cNvCxnSpPr>
          <p:nvPr/>
        </p:nvCxnSpPr>
        <p:spPr>
          <a:xfrm>
            <a:off x="4347412" y="5324636"/>
            <a:ext cx="30078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E14EB7-CDDB-0E43-8455-E2E1B17266AA}"/>
              </a:ext>
            </a:extLst>
          </p:cNvPr>
          <p:cNvCxnSpPr/>
          <p:nvPr/>
        </p:nvCxnSpPr>
        <p:spPr>
          <a:xfrm>
            <a:off x="4850011" y="4724201"/>
            <a:ext cx="128389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4EC6660A-FEA8-F947-800B-801FBA058B42}"/>
              </a:ext>
            </a:extLst>
          </p:cNvPr>
          <p:cNvSpPr/>
          <p:nvPr/>
        </p:nvSpPr>
        <p:spPr>
          <a:xfrm>
            <a:off x="4887094" y="4697090"/>
            <a:ext cx="54223" cy="5422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1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F5D4-D952-428A-4E38-A57D4CCE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D8595-A45D-2603-4FE2-38F4BE01B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52198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D17BC-2664-4EBB-94C8-269D69889DA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First generation TRK inhibitors: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larotrectinib and entrectinib demonstrate a robust clinical efficacy with a manageable safety profile in various solid tumour types</a:t>
            </a:r>
          </a:p>
          <a:p>
            <a:pPr lvl="1"/>
            <a:r>
              <a:rPr lang="en-GB" dirty="0"/>
              <a:t>larotrectinib and entrectinib show a high survival benefit (PFS and OS) and high response rate with long durability in patients with </a:t>
            </a:r>
            <a:r>
              <a:rPr lang="en-GB" i="1" dirty="0"/>
              <a:t>NTRK</a:t>
            </a:r>
            <a:r>
              <a:rPr lang="en-GB" dirty="0"/>
              <a:t> fusion-positive solid tumours </a:t>
            </a:r>
          </a:p>
          <a:p>
            <a:r>
              <a:rPr lang="en-GB" b="1" dirty="0">
                <a:solidFill>
                  <a:schemeClr val="accent1"/>
                </a:solidFill>
              </a:rPr>
              <a:t>Next generation TRK inhibitors:</a:t>
            </a:r>
          </a:p>
          <a:p>
            <a:pPr lvl="1"/>
            <a:r>
              <a:rPr lang="en-GB" dirty="0"/>
              <a:t>Are required to overcome the resistance mechanisms seen with larotrectinib and entrectinib</a:t>
            </a:r>
          </a:p>
          <a:p>
            <a:pPr lvl="1"/>
            <a:r>
              <a:rPr lang="en-GB" dirty="0"/>
              <a:t>ICP-723 could be an effective and well-tolerated </a:t>
            </a:r>
            <a:r>
              <a:rPr lang="en-GB" dirty="0">
                <a:solidFill>
                  <a:schemeClr val="tx2"/>
                </a:solidFill>
              </a:rPr>
              <a:t>second-g</a:t>
            </a:r>
            <a:r>
              <a:rPr lang="en-GB" dirty="0"/>
              <a:t>eneration TRK inhibitor</a:t>
            </a:r>
          </a:p>
          <a:p>
            <a:pPr lvl="2"/>
            <a:r>
              <a:rPr lang="en-GB" dirty="0"/>
              <a:t>Phase 2 investigation is ongoing with </a:t>
            </a:r>
            <a:r>
              <a:rPr lang="en-GB" i="1" dirty="0"/>
              <a:t>NTRK</a:t>
            </a:r>
            <a:r>
              <a:rPr lang="en-GB" dirty="0"/>
              <a:t> fusion positive patients, including those who developed acquired resistance to first-generation TRK inhibitor</a:t>
            </a:r>
            <a:endParaRPr lang="en-GB" sz="1200" dirty="0"/>
          </a:p>
          <a:p>
            <a:r>
              <a:rPr lang="en-GB" b="1" dirty="0">
                <a:solidFill>
                  <a:schemeClr val="accent1"/>
                </a:solidFill>
              </a:rPr>
              <a:t>Testing is critical in order to find patients: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Presence of </a:t>
            </a:r>
            <a:r>
              <a:rPr lang="en-GB" i="1" dirty="0"/>
              <a:t>NTRK</a:t>
            </a:r>
            <a:r>
              <a:rPr lang="en-GB" dirty="0"/>
              <a:t> gene fusions must be tested for in order to identify patients who can benefit from larotrectinib and entrectinib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C26C86-D473-6B44-9501-55494F78184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i="1" dirty="0"/>
              <a:t>NTRK</a:t>
            </a:r>
            <a:r>
              <a:rPr lang="en-GB" dirty="0"/>
              <a:t>, neurotrophic receptor tyrosine kinase; OS, overall survival; PFS, progression-free survival; TRK, tropomyosin receptor kinase </a:t>
            </a:r>
          </a:p>
        </p:txBody>
      </p:sp>
    </p:spTree>
    <p:extLst>
      <p:ext uri="{BB962C8B-B14F-4D97-AF65-F5344CB8AC3E}">
        <p14:creationId xmlns:p14="http://schemas.microsoft.com/office/powerpoint/2010/main" val="395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TRK fusion-positive cancer highlights from ASCO 2022</a:t>
            </a:r>
            <a:br>
              <a:rPr lang="en-GB" noProof="0" dirty="0"/>
            </a:br>
            <a:br>
              <a:rPr lang="en-GB" noProof="0" dirty="0"/>
            </a:br>
            <a:r>
              <a:rPr lang="en-GB" sz="3200" cap="none" noProof="0" dirty="0"/>
              <a:t>Prof. David S. Hong</a:t>
            </a:r>
            <a:br>
              <a:rPr lang="en-GB" sz="2200" cap="none" noProof="0" dirty="0"/>
            </a:br>
            <a:r>
              <a:rPr lang="en-GB" sz="2200" cap="none" noProof="0" dirty="0"/>
              <a:t>Medical Oncologist</a:t>
            </a:r>
            <a:br>
              <a:rPr lang="en-GB" sz="2200" cap="none" noProof="0" dirty="0"/>
            </a:br>
            <a:r>
              <a:rPr lang="en-GB" sz="2200" cap="none" noProof="0" dirty="0"/>
              <a:t>MD Anderson Cancer Center, Houston, TX, USA</a:t>
            </a:r>
            <a:br>
              <a:rPr lang="en-GB" sz="2200" cap="none" noProof="0" dirty="0"/>
            </a:br>
            <a:br>
              <a:rPr lang="en-GB" cap="none" noProof="0" dirty="0"/>
            </a:br>
            <a:r>
              <a:rPr lang="en-GB" sz="2000" cap="none" noProof="0" dirty="0"/>
              <a:t>JUNE 2022</a:t>
            </a:r>
            <a:endParaRPr lang="en-GB" sz="2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58364" y="5336166"/>
            <a:ext cx="19351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 Twitter </a:t>
            </a:r>
            <a:b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@ntrkconnectinfo</a:t>
            </a:r>
            <a:endParaRPr lang="en-GB" sz="1600" b="1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2039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the </a:t>
            </a:r>
            <a:b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NTRK CONNECT</a:t>
            </a:r>
            <a:br>
              <a:rPr lang="en-GB" sz="1600" b="1" dirty="0">
                <a:solidFill>
                  <a:schemeClr val="accent5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group on LinkedIn</a:t>
            </a:r>
            <a:endParaRPr lang="en-GB" sz="160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9549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Iain.murdoch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@cor2ed.com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484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us on the</a:t>
            </a:r>
            <a:b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Channe</a:t>
            </a: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</a:t>
            </a:r>
            <a:b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NTRK CONNECT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GB" sz="3600" cap="none" noProof="0" dirty="0">
                <a:solidFill>
                  <a:schemeClr val="tx2"/>
                </a:solidFill>
              </a:rPr>
              <a:t>REACH</a:t>
            </a:r>
            <a:r>
              <a:rPr lang="en-GB" sz="3600" cap="none" noProof="0" dirty="0"/>
              <a:t> NTRK CONNECT </a:t>
            </a:r>
            <a:r>
              <a:rPr lang="en-GB" sz="3600" cap="none" noProof="0" dirty="0">
                <a:solidFill>
                  <a:schemeClr val="tx2"/>
                </a:solidFill>
              </a:rPr>
              <a:t>VIA </a:t>
            </a:r>
            <a:br>
              <a:rPr lang="en-GB" sz="3600" cap="none" noProof="0" dirty="0">
                <a:solidFill>
                  <a:schemeClr val="tx2"/>
                </a:solidFill>
              </a:rPr>
            </a:br>
            <a:r>
              <a:rPr lang="en-GB" sz="3600" cap="none" spc="-50" noProof="0" dirty="0">
                <a:solidFill>
                  <a:schemeClr val="tx2"/>
                </a:solidFill>
              </a:rPr>
              <a:t>TWITTER, LINKEDIN, VIMEO &amp; EMAIL</a:t>
            </a:r>
            <a:br>
              <a:rPr lang="en-GB" sz="3600" cap="none" noProof="0" dirty="0">
                <a:solidFill>
                  <a:schemeClr val="tx2"/>
                </a:solidFill>
              </a:rPr>
            </a:br>
            <a:r>
              <a:rPr lang="en-GB" sz="3600" cap="none" noProof="0" dirty="0">
                <a:solidFill>
                  <a:schemeClr val="tx2"/>
                </a:solidFill>
              </a:rPr>
              <a:t>OR VISIT THE GROUP’S WEBSITE</a:t>
            </a:r>
            <a:br>
              <a:rPr lang="en-GB" sz="3600" noProof="0" dirty="0">
                <a:solidFill>
                  <a:schemeClr val="tx2"/>
                </a:solidFill>
              </a:rPr>
            </a:br>
            <a:r>
              <a:rPr lang="en-GB" sz="3600" cap="none" noProof="0" dirty="0">
                <a:hlinkClick r:id="rId7"/>
              </a:rPr>
              <a:t>https://ntrkconnect.cor2ed.com/</a:t>
            </a:r>
            <a:endParaRPr lang="en-GB" sz="3600" cap="none" noProof="0" dirty="0"/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E10C5C84-EC62-432B-80C7-ECCD3CBF6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393" y="4050497"/>
            <a:ext cx="1259268" cy="1260000"/>
          </a:xfrm>
          <a:prstGeom prst="rect">
            <a:avLst/>
          </a:prstGeom>
        </p:spPr>
      </p:pic>
      <p:pic>
        <p:nvPicPr>
          <p:cNvPr id="5" name="Picture 4">
            <a:hlinkClick r:id="rId9"/>
            <a:extLst>
              <a:ext uri="{FF2B5EF4-FFF2-40B4-BE49-F238E27FC236}">
                <a16:creationId xmlns:a16="http://schemas.microsoft.com/office/drawing/2014/main" id="{C82D04D1-4906-42DD-907A-F5AF75FDBB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6954" y="4050497"/>
            <a:ext cx="1259268" cy="1260000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318C0DBA-C408-4E45-A02E-87489D4F89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5847" y="4050497"/>
            <a:ext cx="1259268" cy="1260000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D6A72BC0-F82A-42A8-A07E-FEF293DC60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6302" y="4050497"/>
            <a:ext cx="1259268" cy="126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E008D2-3EA1-A24D-9951-53B5698D0C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052736"/>
            <a:ext cx="10963200" cy="4525200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GB" b="1" dirty="0"/>
              <a:t>Please note: </a:t>
            </a:r>
            <a:r>
              <a:rPr lang="en-GB" dirty="0"/>
              <a:t>Views expressed within this presentation are the personal opinions of the author. </a:t>
            </a:r>
            <a:br>
              <a:rPr lang="en-GB" dirty="0"/>
            </a:br>
            <a:r>
              <a:rPr lang="en-GB" dirty="0"/>
              <a:t>They do not necessarily represent the views of the author’s academic institution or the rest of </a:t>
            </a:r>
            <a:br>
              <a:rPr lang="en-GB" dirty="0"/>
            </a:br>
            <a:r>
              <a:rPr lang="en-GB" dirty="0"/>
              <a:t>NTRK CONNECT group.</a:t>
            </a:r>
          </a:p>
          <a:p>
            <a:pPr marL="0" indent="0">
              <a:buClr>
                <a:schemeClr val="accent1"/>
              </a:buClr>
              <a:buNone/>
            </a:pPr>
            <a:endParaRPr lang="en-GB" sz="1400" dirty="0"/>
          </a:p>
          <a:p>
            <a:pPr marL="0" indent="0">
              <a:buClr>
                <a:schemeClr val="accent1"/>
              </a:buClr>
              <a:buNone/>
            </a:pPr>
            <a:r>
              <a:rPr lang="en-GB" dirty="0"/>
              <a:t>This content is supported by an independent educational grant from Bayer. </a:t>
            </a:r>
          </a:p>
          <a:p>
            <a:pPr marL="0" indent="0">
              <a:buClr>
                <a:schemeClr val="accent1"/>
              </a:buClr>
              <a:buNone/>
            </a:pPr>
            <a:endParaRPr lang="en-GB" sz="700" dirty="0"/>
          </a:p>
          <a:p>
            <a:pPr marL="0" indent="0">
              <a:buClr>
                <a:schemeClr val="accent1"/>
              </a:buClr>
              <a:buNone/>
            </a:pPr>
            <a:r>
              <a:rPr lang="en-GB" b="1" dirty="0">
                <a:solidFill>
                  <a:schemeClr val="tx2"/>
                </a:solidFill>
              </a:rPr>
              <a:t>Disclosures: </a:t>
            </a:r>
            <a:r>
              <a:rPr lang="en-GB" b="1" dirty="0">
                <a:solidFill>
                  <a:schemeClr val="accent1"/>
                </a:solidFill>
              </a:rPr>
              <a:t>Prof. David S. Hong </a:t>
            </a:r>
            <a:r>
              <a:rPr lang="en-GB" dirty="0"/>
              <a:t>has received honoraria from the following: </a:t>
            </a:r>
          </a:p>
          <a:p>
            <a:r>
              <a:rPr lang="en-US" sz="16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Research/Grant Funding :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AbbVie,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Adaptimmune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Adlai-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Nortye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Amgen, AstraZeneca, Bayer, Bristol-Myers Squibb, Daiichi-Sankyo,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Deciphera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Eisai, Endeavor,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Erasca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Roche, Fate Therapeutics, Genentech, Genmab,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Ignyta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Infinity, Kite, Kyowa Kirin, Eli Lilly, LOXO, Merck, Medimmune,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Mirati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Mologen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Navier, NCI-CTEP, Novartis,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Numab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Pfizer, Pyramid Bio,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SeaGen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Takeda, TCR2,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Teckro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Turning Point Therapeutics, VM Oncology</a:t>
            </a:r>
          </a:p>
          <a:p>
            <a:r>
              <a:rPr lang="en-US" sz="16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Consulting, Speaker, or Advisory Role: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Abbvie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Adaptimmune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Alpha Insights, Acuta, Alkermes, Amgen,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Aumbiosciences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Axiom, Baxter, Bayer, Boxer Capital,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BridgeBio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COR2ed, COG, Cowen, Ecor1,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Gennao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Bio, Genentech, Gilead, GLG, Group H,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Guidepoint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HCW Precision, Immunogen, Infinity, Janssen,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Liberium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MedaCorp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Medscape,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Numab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Oncologia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Pfizer, Pharma Intelligence, POET Congress, Prime Oncology, RAIN,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SeaGen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 Cube, Takeda,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Tavistock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Trieza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Therapeutics, Turning Point Therapeutics, WebMD,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YingLing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Pharma,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Ziopharm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buClr>
                <a:schemeClr val="accent1"/>
              </a:buClr>
              <a:buNone/>
            </a:pPr>
            <a:endParaRPr lang="en-GB" dirty="0"/>
          </a:p>
          <a:p>
            <a:pPr>
              <a:buClr>
                <a:schemeClr val="accent1"/>
              </a:buClr>
            </a:pPr>
            <a:endParaRPr lang="en-GB" dirty="0"/>
          </a:p>
          <a:p>
            <a:pPr>
              <a:buClr>
                <a:schemeClr val="accent1"/>
              </a:buClr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C8FE1-878F-D644-BAF9-2821B656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2C37D6-1CB7-A445-A659-C80657F7A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04CC5D-EBA8-9944-954D-B5CDF12FB96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F77A16-2C9D-494A-A030-85A670F2F91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2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40FFD-275B-7484-E00E-0523FCC1C7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Updated clinical efficacy and safety data from the currently approved first-generation TRK inhibitors: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larotrectinib</a:t>
            </a:r>
            <a:r>
              <a:rPr lang="en-GB" dirty="0"/>
              <a:t>: Long-term efficacy and safety of larotrectinib in a pooled analysis of patients with tropomyosin receptor kinase fusion cancer. Presented by </a:t>
            </a:r>
            <a:r>
              <a:rPr lang="en-GB" i="1" dirty="0"/>
              <a:t>Drilon A.E. et al.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entrectinib</a:t>
            </a:r>
            <a:r>
              <a:rPr lang="en-GB" dirty="0"/>
              <a:t>: Updated analysis of the efficacy and safety of entrectinib in patients with locally advanced/metastatic </a:t>
            </a:r>
            <a:r>
              <a:rPr lang="en-GB" i="1" dirty="0"/>
              <a:t>NTRK</a:t>
            </a:r>
            <a:r>
              <a:rPr lang="en-GB" dirty="0"/>
              <a:t> fusion-positive solid tumors. </a:t>
            </a:r>
            <a:br>
              <a:rPr lang="en-GB" dirty="0"/>
            </a:br>
            <a:r>
              <a:rPr lang="en-GB" dirty="0"/>
              <a:t>Presented by </a:t>
            </a:r>
            <a:r>
              <a:rPr lang="en-GB" i="1" dirty="0"/>
              <a:t>Krzakowski M.J. et al.</a:t>
            </a:r>
          </a:p>
          <a:p>
            <a:endParaRPr lang="en-GB" dirty="0"/>
          </a:p>
          <a:p>
            <a:r>
              <a:rPr lang="en-GB" dirty="0"/>
              <a:t>Preliminary and promising clinical evidence for a next-generation TRK inhibitor: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ICP-723</a:t>
            </a:r>
            <a:r>
              <a:rPr lang="en-GB" dirty="0"/>
              <a:t>: Safety, pharmacokinetics, and clinical efficacy of ICP-723, a highly selective next‑generation pan-TRK inhibitor, in patients with solid tumor. Presented by </a:t>
            </a:r>
            <a:r>
              <a:rPr lang="en-GB" i="1" dirty="0"/>
              <a:t>Wei XL. et 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135CC6-702B-AB27-4984-6E61F5AA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abstrActs from ASCo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526AB-B35B-B818-AE8B-DFECCD73F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3513E4-2852-429D-696D-86C493E7541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NTRK, neurotrophic receptor tyrosine kinase; Trk, tropomyosin receptor kinase</a:t>
            </a:r>
          </a:p>
        </p:txBody>
      </p:sp>
    </p:spTree>
    <p:extLst>
      <p:ext uri="{BB962C8B-B14F-4D97-AF65-F5344CB8AC3E}">
        <p14:creationId xmlns:p14="http://schemas.microsoft.com/office/powerpoint/2010/main" val="9058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5B0-02AF-44C8-9360-8F645029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Long-term efficacy and safety </a:t>
            </a:r>
            <a:br>
              <a:rPr lang="en-GB" dirty="0"/>
            </a:br>
            <a:r>
              <a:rPr lang="en-GB" dirty="0"/>
              <a:t>of larotrectinib in a pooled analysis of patients with tropomyosin receptor kinase (TRK) </a:t>
            </a:r>
            <a:br>
              <a:rPr lang="en-GB" dirty="0"/>
            </a:br>
            <a:r>
              <a:rPr lang="en-GB" dirty="0"/>
              <a:t>fusion cancer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9738AF9-C50E-4E42-848C-8708B55B8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b="1" dirty="0"/>
              <a:t>Drilon AE, et al.</a:t>
            </a:r>
            <a:br>
              <a:rPr lang="en-GB" sz="2200" b="1" dirty="0"/>
            </a:br>
            <a:r>
              <a:rPr lang="en-GB" sz="2200" b="1" dirty="0"/>
              <a:t>ASCO 2022. Abstract #3100. Poster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2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0EC18-27DC-FA4A-AFB9-A32AFE02D9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165304"/>
            <a:ext cx="10516376" cy="62818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GB" spc="-30" dirty="0">
                <a:solidFill>
                  <a:schemeClr val="tx2"/>
                </a:solidFill>
              </a:rPr>
              <a:t>CNS, central nervous system; </a:t>
            </a:r>
            <a:r>
              <a:rPr lang="en-GB" dirty="0"/>
              <a:t>TRK, tropomyosin receptor kinase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FB163C-F6DE-1846-902B-B8F7752D4BAB}"/>
              </a:ext>
            </a:extLst>
          </p:cNvPr>
          <p:cNvSpPr/>
          <p:nvPr/>
        </p:nvSpPr>
        <p:spPr>
          <a:xfrm>
            <a:off x="642072" y="1136938"/>
            <a:ext cx="10494487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larotrectinib = 	first-in-class, highly selective, CNS-active TRK inhibitor approved to </a:t>
            </a:r>
          </a:p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treat adult and paediatric patients with TRK fusion cancer</a:t>
            </a:r>
            <a:endParaRPr lang="en-GB" sz="2000" dirty="0">
              <a:solidFill>
                <a:srgbClr val="5D8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èche vers le bas 11">
            <a:extLst>
              <a:ext uri="{FF2B5EF4-FFF2-40B4-BE49-F238E27FC236}">
                <a16:creationId xmlns:a16="http://schemas.microsoft.com/office/drawing/2014/main" id="{064FAE98-3C76-374A-B403-7D41EADBBAB0}"/>
              </a:ext>
            </a:extLst>
          </p:cNvPr>
          <p:cNvSpPr/>
          <p:nvPr/>
        </p:nvSpPr>
        <p:spPr>
          <a:xfrm>
            <a:off x="4896715" y="2138832"/>
            <a:ext cx="2448272" cy="354064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6269F2-0394-8D40-964B-704EB14B1162}"/>
              </a:ext>
            </a:extLst>
          </p:cNvPr>
          <p:cNvSpPr/>
          <p:nvPr/>
        </p:nvSpPr>
        <p:spPr>
          <a:xfrm>
            <a:off x="649677" y="4302801"/>
            <a:ext cx="10614407" cy="854391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72463CB-3678-3740-89E9-D323E9232BE2}"/>
              </a:ext>
            </a:extLst>
          </p:cNvPr>
          <p:cNvGrpSpPr/>
          <p:nvPr/>
        </p:nvGrpSpPr>
        <p:grpSpPr>
          <a:xfrm>
            <a:off x="479376" y="2849867"/>
            <a:ext cx="3744417" cy="923330"/>
            <a:chOff x="26173" y="1397757"/>
            <a:chExt cx="2569228" cy="923330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F15BBCF-3A84-C345-8405-4883480E9513}"/>
                </a:ext>
              </a:extLst>
            </p:cNvPr>
            <p:cNvSpPr/>
            <p:nvPr/>
          </p:nvSpPr>
          <p:spPr>
            <a:xfrm>
              <a:off x="137807" y="1397757"/>
              <a:ext cx="2345961" cy="923330"/>
            </a:xfrm>
            <a:prstGeom prst="roundRect">
              <a:avLst/>
            </a:prstGeom>
            <a:solidFill>
              <a:srgbClr val="56378D">
                <a:alpha val="50196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06FEBB6-611A-7847-AB1A-4EE541B5F483}"/>
                </a:ext>
              </a:extLst>
            </p:cNvPr>
            <p:cNvSpPr txBox="1"/>
            <p:nvPr/>
          </p:nvSpPr>
          <p:spPr>
            <a:xfrm>
              <a:off x="26173" y="1397757"/>
              <a:ext cx="2569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 in Phase 1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Advanced solid tumours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NCT02122913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351BA4C-CB65-0F45-B3AD-112A9870E239}"/>
              </a:ext>
            </a:extLst>
          </p:cNvPr>
          <p:cNvGrpSpPr/>
          <p:nvPr/>
        </p:nvGrpSpPr>
        <p:grpSpPr>
          <a:xfrm>
            <a:off x="4324921" y="2857376"/>
            <a:ext cx="3419018" cy="923330"/>
            <a:chOff x="2708579" y="1405266"/>
            <a:chExt cx="2446945" cy="923330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0515C2C2-B762-D347-A921-C7388103C245}"/>
                </a:ext>
              </a:extLst>
            </p:cNvPr>
            <p:cNvSpPr/>
            <p:nvPr/>
          </p:nvSpPr>
          <p:spPr>
            <a:xfrm>
              <a:off x="2708579" y="1405266"/>
              <a:ext cx="2446945" cy="923330"/>
            </a:xfrm>
            <a:prstGeom prst="roundRect">
              <a:avLst/>
            </a:prstGeom>
            <a:solidFill>
              <a:srgbClr val="56378D">
                <a:alpha val="50196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2DFCFAF-B7C3-6247-88F0-20AC9D415BC3}"/>
                </a:ext>
              </a:extLst>
            </p:cNvPr>
            <p:cNvSpPr txBox="1"/>
            <p:nvPr/>
          </p:nvSpPr>
          <p:spPr>
            <a:xfrm>
              <a:off x="2902281" y="1405266"/>
              <a:ext cx="20595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Paediatric in Phase 1/2 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Advanced solid tumours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SCOUT: NCT02637687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03C468F-401E-BA4E-9C85-31E85670BEEE}"/>
              </a:ext>
            </a:extLst>
          </p:cNvPr>
          <p:cNvGrpSpPr/>
          <p:nvPr/>
        </p:nvGrpSpPr>
        <p:grpSpPr>
          <a:xfrm>
            <a:off x="7845066" y="2857376"/>
            <a:ext cx="3419018" cy="923330"/>
            <a:chOff x="5310190" y="1405266"/>
            <a:chExt cx="2778009" cy="92333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DA661657-6C3E-F44C-BC05-B2A719054BB8}"/>
                </a:ext>
              </a:extLst>
            </p:cNvPr>
            <p:cNvSpPr/>
            <p:nvPr/>
          </p:nvSpPr>
          <p:spPr>
            <a:xfrm>
              <a:off x="5310190" y="1405266"/>
              <a:ext cx="2778009" cy="923330"/>
            </a:xfrm>
            <a:prstGeom prst="roundRect">
              <a:avLst/>
            </a:prstGeom>
            <a:solidFill>
              <a:srgbClr val="56378D">
                <a:alpha val="50196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25381BA-0042-0B47-867A-720806893254}"/>
                </a:ext>
              </a:extLst>
            </p:cNvPr>
            <p:cNvSpPr txBox="1"/>
            <p:nvPr/>
          </p:nvSpPr>
          <p:spPr>
            <a:xfrm>
              <a:off x="5379013" y="1405266"/>
              <a:ext cx="26403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Adult/adolescent in Phase 2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Advanced solid tumours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NAVIGATE: NCT02576431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FD2C457-F9E3-2743-BD68-55AA2EBE9AF6}"/>
              </a:ext>
            </a:extLst>
          </p:cNvPr>
          <p:cNvGrpSpPr/>
          <p:nvPr/>
        </p:nvGrpSpPr>
        <p:grpSpPr>
          <a:xfrm>
            <a:off x="816792" y="4506051"/>
            <a:ext cx="10319768" cy="435629"/>
            <a:chOff x="1435279" y="3381570"/>
            <a:chExt cx="5075368" cy="251445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9E165F0F-56CC-DA45-B030-645296DE7F67}"/>
                </a:ext>
              </a:extLst>
            </p:cNvPr>
            <p:cNvSpPr/>
            <p:nvPr/>
          </p:nvSpPr>
          <p:spPr>
            <a:xfrm>
              <a:off x="1435279" y="3381570"/>
              <a:ext cx="5075368" cy="251445"/>
            </a:xfrm>
            <a:prstGeom prst="roundRect">
              <a:avLst/>
            </a:prstGeom>
            <a:solidFill>
              <a:srgbClr val="56378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5EE14D-59FD-4346-8A18-6B42E4626D92}"/>
                </a:ext>
              </a:extLst>
            </p:cNvPr>
            <p:cNvSpPr/>
            <p:nvPr/>
          </p:nvSpPr>
          <p:spPr>
            <a:xfrm>
              <a:off x="1435279" y="3407346"/>
              <a:ext cx="5075368" cy="213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Total of 244 patients with non-primary CNS TRK-fusion cancer treated with larotrectinib</a:t>
              </a:r>
            </a:p>
          </p:txBody>
        </p:sp>
      </p:grp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BD8E2F2-1149-C347-9CD1-EE27C9B18C82}"/>
              </a:ext>
            </a:extLst>
          </p:cNvPr>
          <p:cNvCxnSpPr>
            <a:cxnSpLocks/>
          </p:cNvCxnSpPr>
          <p:nvPr/>
        </p:nvCxnSpPr>
        <p:spPr>
          <a:xfrm>
            <a:off x="2279576" y="3773197"/>
            <a:ext cx="0" cy="73285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4707FF88-7051-204E-A5DF-D7E07C0BED6F}"/>
              </a:ext>
            </a:extLst>
          </p:cNvPr>
          <p:cNvCxnSpPr>
            <a:cxnSpLocks/>
          </p:cNvCxnSpPr>
          <p:nvPr/>
        </p:nvCxnSpPr>
        <p:spPr>
          <a:xfrm>
            <a:off x="6096000" y="3780706"/>
            <a:ext cx="0" cy="72534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93526B5B-CE72-F947-B160-1370D149ED70}"/>
              </a:ext>
            </a:extLst>
          </p:cNvPr>
          <p:cNvCxnSpPr>
            <a:cxnSpLocks/>
          </p:cNvCxnSpPr>
          <p:nvPr/>
        </p:nvCxnSpPr>
        <p:spPr>
          <a:xfrm>
            <a:off x="9624392" y="3780706"/>
            <a:ext cx="0" cy="72534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8B27CB2D-FB84-124E-BF4C-D23FFE1250CF}"/>
              </a:ext>
            </a:extLst>
          </p:cNvPr>
          <p:cNvSpPr txBox="1"/>
          <p:nvPr/>
        </p:nvSpPr>
        <p:spPr>
          <a:xfrm>
            <a:off x="2737669" y="3989797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Data cut-off: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	 20 July 2021</a:t>
            </a:r>
            <a:endParaRPr lang="en-GB" b="1" baseline="300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0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D19851-6E03-AC4B-8C4E-DC81A3057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23557"/>
            <a:ext cx="4622304" cy="702470"/>
          </a:xfrm>
        </p:spPr>
        <p:txBody>
          <a:bodyPr/>
          <a:lstStyle/>
          <a:p>
            <a:r>
              <a:rPr lang="en-GB" dirty="0"/>
              <a:t>Patient population by tumour type (N=244)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030D93D-F8E3-3F43-BAE0-660EB894CC5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18506878"/>
              </p:ext>
            </p:extLst>
          </p:nvPr>
        </p:nvGraphicFramePr>
        <p:xfrm>
          <a:off x="6312024" y="2133600"/>
          <a:ext cx="529390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302">
                  <a:extLst>
                    <a:ext uri="{9D8B030D-6E8A-4147-A177-3AD203B41FA5}">
                      <a16:colId xmlns:a16="http://schemas.microsoft.com/office/drawing/2014/main" val="2298440448"/>
                    </a:ext>
                  </a:extLst>
                </a:gridCol>
                <a:gridCol w="2031607">
                  <a:extLst>
                    <a:ext uri="{9D8B030D-6E8A-4147-A177-3AD203B41FA5}">
                      <a16:colId xmlns:a16="http://schemas.microsoft.com/office/drawing/2014/main" val="18791082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1722" marR="181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dataset</a:t>
                      </a:r>
                    </a:p>
                  </a:txBody>
                  <a:tcPr marL="181722" marR="181722"/>
                </a:tc>
                <a:extLst>
                  <a:ext uri="{0D108BD9-81ED-4DB2-BD59-A6C34878D82A}">
                    <a16:rowId xmlns:a16="http://schemas.microsoft.com/office/drawing/2014/main" val="2750140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Evaluable patients, n</a:t>
                      </a:r>
                    </a:p>
                  </a:txBody>
                  <a:tcPr marL="181722" marR="181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</a:p>
                  </a:txBody>
                  <a:tcPr marL="181722" marR="181722"/>
                </a:tc>
                <a:extLst>
                  <a:ext uri="{0D108BD9-81ED-4DB2-BD59-A6C34878D82A}">
                    <a16:rowId xmlns:a16="http://schemas.microsoft.com/office/drawing/2014/main" val="3840304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ORR, % (95% CI)</a:t>
                      </a:r>
                    </a:p>
                  </a:txBody>
                  <a:tcPr marL="181722" marR="181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(63-75)</a:t>
                      </a:r>
                    </a:p>
                  </a:txBody>
                  <a:tcPr marL="181722" marR="181722"/>
                </a:tc>
                <a:extLst>
                  <a:ext uri="{0D108BD9-81ED-4DB2-BD59-A6C34878D82A}">
                    <a16:rowId xmlns:a16="http://schemas.microsoft.com/office/drawing/2014/main" val="333329396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response, n (%)</a:t>
                      </a:r>
                    </a:p>
                  </a:txBody>
                  <a:tcPr marL="181722" marR="181722"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1722" marR="181722"/>
                </a:tc>
                <a:extLst>
                  <a:ext uri="{0D108BD9-81ED-4DB2-BD59-A6C34878D82A}">
                    <a16:rowId xmlns:a16="http://schemas.microsoft.com/office/drawing/2014/main" val="720653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response</a:t>
                      </a:r>
                    </a:p>
                  </a:txBody>
                  <a:tcPr marL="181722" marR="181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(21)</a:t>
                      </a:r>
                    </a:p>
                  </a:txBody>
                  <a:tcPr marL="181722" marR="181722"/>
                </a:tc>
                <a:extLst>
                  <a:ext uri="{0D108BD9-81ED-4DB2-BD59-A6C34878D82A}">
                    <a16:rowId xmlns:a16="http://schemas.microsoft.com/office/drawing/2014/main" val="1709231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Pathological complete response</a:t>
                      </a:r>
                    </a:p>
                  </a:txBody>
                  <a:tcPr marL="181722" marR="181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(5)</a:t>
                      </a:r>
                    </a:p>
                  </a:txBody>
                  <a:tcPr marL="181722" marR="181722"/>
                </a:tc>
                <a:extLst>
                  <a:ext uri="{0D108BD9-81ED-4DB2-BD59-A6C34878D82A}">
                    <a16:rowId xmlns:a16="http://schemas.microsoft.com/office/drawing/2014/main" val="1081692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 response</a:t>
                      </a:r>
                    </a:p>
                  </a:txBody>
                  <a:tcPr marL="181722" marR="181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(43)</a:t>
                      </a:r>
                    </a:p>
                  </a:txBody>
                  <a:tcPr marL="181722" marR="181722"/>
                </a:tc>
                <a:extLst>
                  <a:ext uri="{0D108BD9-81ED-4DB2-BD59-A6C34878D82A}">
                    <a16:rowId xmlns:a16="http://schemas.microsoft.com/office/drawing/2014/main" val="4078789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disease</a:t>
                      </a:r>
                    </a:p>
                  </a:txBody>
                  <a:tcPr marL="181722" marR="181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(17)</a:t>
                      </a:r>
                    </a:p>
                  </a:txBody>
                  <a:tcPr marL="181722" marR="181722"/>
                </a:tc>
                <a:extLst>
                  <a:ext uri="{0D108BD9-81ED-4DB2-BD59-A6C34878D82A}">
                    <a16:rowId xmlns:a16="http://schemas.microsoft.com/office/drawing/2014/main" val="1040855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Progressive disease</a:t>
                      </a:r>
                    </a:p>
                  </a:txBody>
                  <a:tcPr marL="181722" marR="181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(8)</a:t>
                      </a:r>
                    </a:p>
                  </a:txBody>
                  <a:tcPr marL="181722" marR="181722"/>
                </a:tc>
                <a:extLst>
                  <a:ext uri="{0D108BD9-81ED-4DB2-BD59-A6C34878D82A}">
                    <a16:rowId xmlns:a16="http://schemas.microsoft.com/office/drawing/2014/main" val="2249299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79388">
                        <a:tabLst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determined</a:t>
                      </a:r>
                      <a:r>
                        <a:rPr lang="en-US" sz="140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1722" marR="181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(6)</a:t>
                      </a:r>
                    </a:p>
                  </a:txBody>
                  <a:tcPr marL="181722" marR="181722"/>
                </a:tc>
                <a:extLst>
                  <a:ext uri="{0D108BD9-81ED-4DB2-BD59-A6C34878D82A}">
                    <a16:rowId xmlns:a16="http://schemas.microsoft.com/office/drawing/2014/main" val="263644604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discontinued study drug without evaluable post-baseline assessments</a:t>
                      </a:r>
                    </a:p>
                  </a:txBody>
                  <a:tcPr marL="181722" marR="181722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7938">
                        <a:tabLst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1722" marR="18172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9897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AD0BD2B0-B9C6-DB45-A0B3-6B06D9E8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46566"/>
            <a:ext cx="9577064" cy="807285"/>
          </a:xfrm>
        </p:spPr>
        <p:txBody>
          <a:bodyPr/>
          <a:lstStyle/>
          <a:p>
            <a:r>
              <a:rPr lang="en-GB" dirty="0"/>
              <a:t>Integrated dataset: various tumour types treated with larotrectinib with high ORR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59719-B2B0-2440-904C-7BD4CBBDB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F08C1B-C42D-7843-9326-902EA21FEC0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CI, confidence interval; GIST, gastrointestinal stromal tumour; ORR, objective response rate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00489DE-FE31-7140-A33E-CC4EA197E45E}"/>
              </a:ext>
            </a:extLst>
          </p:cNvPr>
          <p:cNvSpPr txBox="1">
            <a:spLocks/>
          </p:cNvSpPr>
          <p:nvPr/>
        </p:nvSpPr>
        <p:spPr>
          <a:xfrm>
            <a:off x="6312024" y="1223557"/>
            <a:ext cx="5716514" cy="70247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Efficacy assessments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3B2F90-406D-EB4F-BEAE-938B65425751}"/>
              </a:ext>
            </a:extLst>
          </p:cNvPr>
          <p:cNvSpPr txBox="1"/>
          <p:nvPr/>
        </p:nvSpPr>
        <p:spPr>
          <a:xfrm>
            <a:off x="619200" y="5743458"/>
            <a:ext cx="433984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20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 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 types not represented in previous integrated data cut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3A064B-CFA1-7A48-8B73-2C0C44482632}"/>
              </a:ext>
            </a:extLst>
          </p:cNvPr>
          <p:cNvGrpSpPr/>
          <p:nvPr/>
        </p:nvGrpSpPr>
        <p:grpSpPr>
          <a:xfrm>
            <a:off x="416562" y="1798685"/>
            <a:ext cx="5381351" cy="3934527"/>
            <a:chOff x="416562" y="1798685"/>
            <a:chExt cx="5381351" cy="3934527"/>
          </a:xfrm>
        </p:grpSpPr>
        <p:pic>
          <p:nvPicPr>
            <p:cNvPr id="8" name="Content Placeholder 6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387DE643-89B1-C548-A35E-2AA145A43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217" t="23937" r="63052" b="55213"/>
            <a:stretch/>
          </p:blipFill>
          <p:spPr>
            <a:xfrm>
              <a:off x="1167640" y="2456973"/>
              <a:ext cx="3416192" cy="30261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6216F6-0C2C-B34B-8854-408EEFE33DBC}"/>
                </a:ext>
              </a:extLst>
            </p:cNvPr>
            <p:cNvSpPr txBox="1"/>
            <p:nvPr/>
          </p:nvSpPr>
          <p:spPr>
            <a:xfrm>
              <a:off x="1214139" y="4130926"/>
              <a:ext cx="282130" cy="249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Lung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9%</a:t>
              </a:r>
              <a:endParaRPr lang="en-GB" sz="900" u="sng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1DA54D-ABD8-4141-94EB-FD471AD84EFF}"/>
                </a:ext>
              </a:extLst>
            </p:cNvPr>
            <p:cNvSpPr txBox="1"/>
            <p:nvPr/>
          </p:nvSpPr>
          <p:spPr>
            <a:xfrm>
              <a:off x="1312347" y="3362576"/>
              <a:ext cx="327014" cy="249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Colon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6%</a:t>
              </a:r>
              <a:endParaRPr lang="en-GB" sz="900" u="sng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4EEDE5-5284-C94D-BA2E-627AA1DB082A}"/>
                </a:ext>
              </a:extLst>
            </p:cNvPr>
            <p:cNvSpPr txBox="1"/>
            <p:nvPr/>
          </p:nvSpPr>
          <p:spPr>
            <a:xfrm>
              <a:off x="848642" y="3051426"/>
              <a:ext cx="359074" cy="249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Breast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3%</a:t>
              </a:r>
              <a:endParaRPr lang="en-GB" sz="900" u="sng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1A8C45-6278-3F41-9D7D-34508CFF16FA}"/>
                </a:ext>
              </a:extLst>
            </p:cNvPr>
            <p:cNvSpPr txBox="1"/>
            <p:nvPr/>
          </p:nvSpPr>
          <p:spPr>
            <a:xfrm>
              <a:off x="688899" y="2775201"/>
              <a:ext cx="564258" cy="249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Melanoma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3%</a:t>
              </a:r>
              <a:endParaRPr lang="en-GB" sz="900" u="sng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147EE5-BABD-8F4C-B200-21C0CFDDA666}"/>
                </a:ext>
              </a:extLst>
            </p:cNvPr>
            <p:cNvSpPr txBox="1"/>
            <p:nvPr/>
          </p:nvSpPr>
          <p:spPr>
            <a:xfrm>
              <a:off x="1258653" y="2584701"/>
              <a:ext cx="269304" cy="249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GIST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2%</a:t>
              </a:r>
              <a:endParaRPr lang="en-GB" sz="900" u="sng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0C7BD1-3367-5C45-872A-476F7DBB114D}"/>
                </a:ext>
              </a:extLst>
            </p:cNvPr>
            <p:cNvSpPr txBox="1"/>
            <p:nvPr/>
          </p:nvSpPr>
          <p:spPr>
            <a:xfrm>
              <a:off x="1217868" y="5010838"/>
              <a:ext cx="782266" cy="249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Salivary gland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10%</a:t>
              </a:r>
              <a:endParaRPr lang="en-GB" sz="900" u="sng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627445-01C4-984F-A1BB-F6DA800A97D0}"/>
                </a:ext>
              </a:extLst>
            </p:cNvPr>
            <p:cNvSpPr txBox="1"/>
            <p:nvPr/>
          </p:nvSpPr>
          <p:spPr>
            <a:xfrm>
              <a:off x="4054273" y="4963213"/>
              <a:ext cx="1205459" cy="249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Infantile fibrosarcoma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19%</a:t>
              </a:r>
              <a:endParaRPr lang="en-GB" sz="900" u="sng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62825C-AE0A-374F-A4A5-C10E0B9C13AB}"/>
                </a:ext>
              </a:extLst>
            </p:cNvPr>
            <p:cNvSpPr txBox="1"/>
            <p:nvPr/>
          </p:nvSpPr>
          <p:spPr>
            <a:xfrm>
              <a:off x="2607078" y="5483913"/>
              <a:ext cx="423194" cy="249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Thyroid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12%</a:t>
              </a:r>
              <a:endParaRPr lang="en-GB" sz="900" u="sng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B7E415-A0EA-474C-B7AF-51556409D7B5}"/>
                </a:ext>
              </a:extLst>
            </p:cNvPr>
            <p:cNvSpPr txBox="1"/>
            <p:nvPr/>
          </p:nvSpPr>
          <p:spPr>
            <a:xfrm>
              <a:off x="2744084" y="1944383"/>
              <a:ext cx="3053829" cy="4985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9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Each &lt;1%: </a:t>
              </a: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Cancer of unknown primary, prostate, appendix, 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gastric, hepatic, cervix, rectal, external auditory canal,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uterus, oesophageal, duodenal,</a:t>
              </a:r>
              <a:r>
                <a:rPr lang="en-GB" sz="900" b="1" baseline="300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</a:t>
              </a: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 urothelial</a:t>
              </a:r>
              <a:r>
                <a:rPr lang="en-GB" sz="900" b="1" baseline="300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</a:t>
              </a:r>
              <a:endParaRPr lang="en-GB" sz="900" u="sng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DA096F-7E84-C644-8F2F-E801A6977753}"/>
                </a:ext>
              </a:extLst>
            </p:cNvPr>
            <p:cNvSpPr/>
            <p:nvPr/>
          </p:nvSpPr>
          <p:spPr>
            <a:xfrm>
              <a:off x="1603375" y="2146300"/>
              <a:ext cx="930275" cy="406400"/>
            </a:xfrm>
            <a:custGeom>
              <a:avLst/>
              <a:gdLst>
                <a:gd name="connsiteX0" fmla="*/ 50800 w 930275"/>
                <a:gd name="connsiteY0" fmla="*/ 0 h 406400"/>
                <a:gd name="connsiteX1" fmla="*/ 930275 w 930275"/>
                <a:gd name="connsiteY1" fmla="*/ 3175 h 406400"/>
                <a:gd name="connsiteX2" fmla="*/ 920750 w 930275"/>
                <a:gd name="connsiteY2" fmla="*/ 384175 h 406400"/>
                <a:gd name="connsiteX3" fmla="*/ 730250 w 930275"/>
                <a:gd name="connsiteY3" fmla="*/ 406400 h 406400"/>
                <a:gd name="connsiteX4" fmla="*/ 542925 w 930275"/>
                <a:gd name="connsiteY4" fmla="*/ 406400 h 406400"/>
                <a:gd name="connsiteX5" fmla="*/ 412750 w 930275"/>
                <a:gd name="connsiteY5" fmla="*/ 333375 h 406400"/>
                <a:gd name="connsiteX6" fmla="*/ 209550 w 930275"/>
                <a:gd name="connsiteY6" fmla="*/ 301625 h 406400"/>
                <a:gd name="connsiteX7" fmla="*/ 200025 w 930275"/>
                <a:gd name="connsiteY7" fmla="*/ 231775 h 406400"/>
                <a:gd name="connsiteX8" fmla="*/ 31750 w 930275"/>
                <a:gd name="connsiteY8" fmla="*/ 212725 h 406400"/>
                <a:gd name="connsiteX9" fmla="*/ 0 w 930275"/>
                <a:gd name="connsiteY9" fmla="*/ 82550 h 406400"/>
                <a:gd name="connsiteX10" fmla="*/ 50800 w 930275"/>
                <a:gd name="connsiteY10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0275" h="406400">
                  <a:moveTo>
                    <a:pt x="50800" y="0"/>
                  </a:moveTo>
                  <a:lnTo>
                    <a:pt x="930275" y="3175"/>
                  </a:lnTo>
                  <a:lnTo>
                    <a:pt x="920750" y="384175"/>
                  </a:lnTo>
                  <a:lnTo>
                    <a:pt x="730250" y="406400"/>
                  </a:lnTo>
                  <a:lnTo>
                    <a:pt x="542925" y="406400"/>
                  </a:lnTo>
                  <a:lnTo>
                    <a:pt x="412750" y="333375"/>
                  </a:lnTo>
                  <a:lnTo>
                    <a:pt x="209550" y="301625"/>
                  </a:lnTo>
                  <a:lnTo>
                    <a:pt x="200025" y="231775"/>
                  </a:lnTo>
                  <a:lnTo>
                    <a:pt x="31750" y="212725"/>
                  </a:lnTo>
                  <a:lnTo>
                    <a:pt x="0" y="8255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E8FF32-735A-D04F-8095-863FEEFE6388}"/>
                </a:ext>
              </a:extLst>
            </p:cNvPr>
            <p:cNvSpPr txBox="1"/>
            <p:nvPr/>
          </p:nvSpPr>
          <p:spPr>
            <a:xfrm>
              <a:off x="1497270" y="1798685"/>
              <a:ext cx="1008906" cy="7478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9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Each 1%: </a:t>
              </a: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Pancreas,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congenital mesoblastic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nephroma, bone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sarcoma</a:t>
              </a:r>
              <a:endParaRPr lang="en-GB" sz="900" u="sng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EAB9090-C54B-A14E-89DD-30AC2D1B4FEF}"/>
                </a:ext>
              </a:extLst>
            </p:cNvPr>
            <p:cNvSpPr/>
            <p:nvPr/>
          </p:nvSpPr>
          <p:spPr>
            <a:xfrm>
              <a:off x="752475" y="2289175"/>
              <a:ext cx="857250" cy="260350"/>
            </a:xfrm>
            <a:custGeom>
              <a:avLst/>
              <a:gdLst>
                <a:gd name="connsiteX0" fmla="*/ 22225 w 857250"/>
                <a:gd name="connsiteY0" fmla="*/ 0 h 260350"/>
                <a:gd name="connsiteX1" fmla="*/ 857250 w 857250"/>
                <a:gd name="connsiteY1" fmla="*/ 25400 h 260350"/>
                <a:gd name="connsiteX2" fmla="*/ 847725 w 857250"/>
                <a:gd name="connsiteY2" fmla="*/ 104775 h 260350"/>
                <a:gd name="connsiteX3" fmla="*/ 685800 w 857250"/>
                <a:gd name="connsiteY3" fmla="*/ 136525 h 260350"/>
                <a:gd name="connsiteX4" fmla="*/ 381000 w 857250"/>
                <a:gd name="connsiteY4" fmla="*/ 260350 h 260350"/>
                <a:gd name="connsiteX5" fmla="*/ 0 w 857250"/>
                <a:gd name="connsiteY5" fmla="*/ 209550 h 260350"/>
                <a:gd name="connsiteX6" fmla="*/ 22225 w 857250"/>
                <a:gd name="connsiteY6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0" h="260350">
                  <a:moveTo>
                    <a:pt x="22225" y="0"/>
                  </a:moveTo>
                  <a:lnTo>
                    <a:pt x="857250" y="25400"/>
                  </a:lnTo>
                  <a:lnTo>
                    <a:pt x="847725" y="104775"/>
                  </a:lnTo>
                  <a:lnTo>
                    <a:pt x="685800" y="136525"/>
                  </a:lnTo>
                  <a:lnTo>
                    <a:pt x="381000" y="260350"/>
                  </a:lnTo>
                  <a:lnTo>
                    <a:pt x="0" y="20955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2DCDEF-897A-BA4B-B8AD-2F5F3F13A690}"/>
                </a:ext>
              </a:extLst>
            </p:cNvPr>
            <p:cNvSpPr txBox="1"/>
            <p:nvPr/>
          </p:nvSpPr>
          <p:spPr>
            <a:xfrm>
              <a:off x="416562" y="2363750"/>
              <a:ext cx="1149030" cy="24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Cholangiocarcinoma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1%</a:t>
              </a:r>
              <a:endParaRPr lang="en-GB" sz="900" u="sng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A73F2E0-0A08-404C-832C-DE11AD16DE5C}"/>
                </a:ext>
              </a:extLst>
            </p:cNvPr>
            <p:cNvSpPr/>
            <p:nvPr/>
          </p:nvSpPr>
          <p:spPr>
            <a:xfrm>
              <a:off x="4025405" y="2719886"/>
              <a:ext cx="730250" cy="320675"/>
            </a:xfrm>
            <a:custGeom>
              <a:avLst/>
              <a:gdLst>
                <a:gd name="connsiteX0" fmla="*/ 57150 w 730250"/>
                <a:gd name="connsiteY0" fmla="*/ 0 h 320675"/>
                <a:gd name="connsiteX1" fmla="*/ 730250 w 730250"/>
                <a:gd name="connsiteY1" fmla="*/ 66675 h 320675"/>
                <a:gd name="connsiteX2" fmla="*/ 508000 w 730250"/>
                <a:gd name="connsiteY2" fmla="*/ 320675 h 320675"/>
                <a:gd name="connsiteX3" fmla="*/ 50800 w 730250"/>
                <a:gd name="connsiteY3" fmla="*/ 165100 h 320675"/>
                <a:gd name="connsiteX4" fmla="*/ 0 w 730250"/>
                <a:gd name="connsiteY4" fmla="*/ 76200 h 320675"/>
                <a:gd name="connsiteX5" fmla="*/ 57150 w 730250"/>
                <a:gd name="connsiteY5" fmla="*/ 0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250" h="320675">
                  <a:moveTo>
                    <a:pt x="57150" y="0"/>
                  </a:moveTo>
                  <a:lnTo>
                    <a:pt x="730250" y="66675"/>
                  </a:lnTo>
                  <a:lnTo>
                    <a:pt x="508000" y="320675"/>
                  </a:lnTo>
                  <a:lnTo>
                    <a:pt x="50800" y="165100"/>
                  </a:lnTo>
                  <a:lnTo>
                    <a:pt x="0" y="762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3FE8E2-2028-4F42-99F1-B91C37ACB13E}"/>
                </a:ext>
              </a:extLst>
            </p:cNvPr>
            <p:cNvSpPr txBox="1"/>
            <p:nvPr/>
          </p:nvSpPr>
          <p:spPr>
            <a:xfrm>
              <a:off x="4167322" y="3051055"/>
              <a:ext cx="1116481" cy="24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Soft tissue sarcoma</a:t>
              </a:r>
              <a:br>
                <a:rPr lang="en-GB" sz="900" b="1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9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27%</a:t>
              </a:r>
              <a:endParaRPr lang="en-GB" sz="900" u="sng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51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75B38D-A422-DF4A-B97E-3A446694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Efficacy: D</a:t>
            </a:r>
            <a:r>
              <a:rPr lang="en-GB" cap="none" dirty="0"/>
              <a:t>o</a:t>
            </a:r>
            <a:r>
              <a:rPr lang="en-GB" dirty="0"/>
              <a:t>r, pfs, and os in patients with trk fusion cancer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491B8-06F8-914E-A56A-69C69630E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00AF5F-22C6-CF4A-B95D-8E1729AD7E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180339" cy="365125"/>
          </a:xfrm>
        </p:spPr>
        <p:txBody>
          <a:bodyPr/>
          <a:lstStyle/>
          <a:p>
            <a:r>
              <a:rPr lang="en-GB" dirty="0"/>
              <a:t>CI, confidence interval; DoR, duration of response; NE, not estimable; NR, not reached; OS, overall survival; PFS, progression-free survival; </a:t>
            </a:r>
            <a:br>
              <a:rPr lang="en-GB" dirty="0"/>
            </a:br>
            <a:r>
              <a:rPr lang="en-GB" dirty="0"/>
              <a:t>TRK, tropomyosin receptor kinase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CCD07B-1358-5047-8CE5-98F585C4A626}"/>
              </a:ext>
            </a:extLst>
          </p:cNvPr>
          <p:cNvSpPr txBox="1"/>
          <p:nvPr/>
        </p:nvSpPr>
        <p:spPr>
          <a:xfrm>
            <a:off x="877792" y="244571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91A68B-A051-334C-ABCF-6CEAC1BF5C67}"/>
              </a:ext>
            </a:extLst>
          </p:cNvPr>
          <p:cNvCxnSpPr>
            <a:cxnSpLocks/>
          </p:cNvCxnSpPr>
          <p:nvPr/>
        </p:nvCxnSpPr>
        <p:spPr>
          <a:xfrm>
            <a:off x="1052961" y="250471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5465C-FFCE-8B44-98D5-56A888137F52}"/>
              </a:ext>
            </a:extLst>
          </p:cNvPr>
          <p:cNvCxnSpPr>
            <a:cxnSpLocks/>
          </p:cNvCxnSpPr>
          <p:nvPr/>
        </p:nvCxnSpPr>
        <p:spPr>
          <a:xfrm flipH="1" flipV="1">
            <a:off x="1114091" y="1166114"/>
            <a:ext cx="1" cy="179131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188CC4A-CE61-914A-AE2D-6B8B3FBF19BF}"/>
              </a:ext>
            </a:extLst>
          </p:cNvPr>
          <p:cNvSpPr txBox="1"/>
          <p:nvPr/>
        </p:nvSpPr>
        <p:spPr>
          <a:xfrm rot="16200000">
            <a:off x="272026" y="2005717"/>
            <a:ext cx="5979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DoR (%)</a:t>
            </a:r>
            <a:endParaRPr lang="en-GB" sz="1200" b="1" u="sng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A50639-E394-6B4B-B16D-94306646AB68}"/>
              </a:ext>
            </a:extLst>
          </p:cNvPr>
          <p:cNvCxnSpPr>
            <a:cxnSpLocks/>
          </p:cNvCxnSpPr>
          <p:nvPr/>
        </p:nvCxnSpPr>
        <p:spPr>
          <a:xfrm>
            <a:off x="1102562" y="2954471"/>
            <a:ext cx="415936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C4090F-6416-5848-8B9C-6A89C2E79EC2}"/>
              </a:ext>
            </a:extLst>
          </p:cNvPr>
          <p:cNvCxnSpPr>
            <a:cxnSpLocks/>
          </p:cNvCxnSpPr>
          <p:nvPr/>
        </p:nvCxnSpPr>
        <p:spPr>
          <a:xfrm>
            <a:off x="1052961" y="2954471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D79CF9F-A4EC-364F-9181-609FCDCA33A5}"/>
              </a:ext>
            </a:extLst>
          </p:cNvPr>
          <p:cNvSpPr txBox="1"/>
          <p:nvPr/>
        </p:nvSpPr>
        <p:spPr>
          <a:xfrm>
            <a:off x="948324" y="2884756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2D0620-4777-2442-9FF6-68FD3C2CDFEB}"/>
              </a:ext>
            </a:extLst>
          </p:cNvPr>
          <p:cNvSpPr txBox="1"/>
          <p:nvPr/>
        </p:nvSpPr>
        <p:spPr>
          <a:xfrm>
            <a:off x="877792" y="200336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C4A1A3-D769-B34D-B57C-E2AFB570CA86}"/>
              </a:ext>
            </a:extLst>
          </p:cNvPr>
          <p:cNvCxnSpPr>
            <a:cxnSpLocks/>
          </p:cNvCxnSpPr>
          <p:nvPr/>
        </p:nvCxnSpPr>
        <p:spPr>
          <a:xfrm>
            <a:off x="1052961" y="206237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7ADCB1C-E476-F241-AA48-907BC0F8077A}"/>
              </a:ext>
            </a:extLst>
          </p:cNvPr>
          <p:cNvSpPr txBox="1"/>
          <p:nvPr/>
        </p:nvSpPr>
        <p:spPr>
          <a:xfrm>
            <a:off x="877792" y="1557721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77BCE1-F9AE-B044-808C-44851B8FF2F6}"/>
              </a:ext>
            </a:extLst>
          </p:cNvPr>
          <p:cNvCxnSpPr>
            <a:cxnSpLocks/>
          </p:cNvCxnSpPr>
          <p:nvPr/>
        </p:nvCxnSpPr>
        <p:spPr>
          <a:xfrm>
            <a:off x="1052961" y="1616728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DE7332A-A8A8-194B-9423-72F204C078D8}"/>
              </a:ext>
            </a:extLst>
          </p:cNvPr>
          <p:cNvSpPr txBox="1"/>
          <p:nvPr/>
        </p:nvSpPr>
        <p:spPr>
          <a:xfrm>
            <a:off x="807260" y="1115376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227240-F34E-384D-AF8B-4CC22459D0C7}"/>
              </a:ext>
            </a:extLst>
          </p:cNvPr>
          <p:cNvCxnSpPr>
            <a:cxnSpLocks/>
          </p:cNvCxnSpPr>
          <p:nvPr/>
        </p:nvCxnSpPr>
        <p:spPr>
          <a:xfrm>
            <a:off x="1052961" y="117438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1C668D-A805-024E-898F-663FBFAA5142}"/>
              </a:ext>
            </a:extLst>
          </p:cNvPr>
          <p:cNvCxnSpPr>
            <a:cxnSpLocks/>
          </p:cNvCxnSpPr>
          <p:nvPr/>
        </p:nvCxnSpPr>
        <p:spPr>
          <a:xfrm rot="16200000">
            <a:off x="1087091" y="297677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251D3C-C9D2-D44A-A88D-D8814968F8CF}"/>
              </a:ext>
            </a:extLst>
          </p:cNvPr>
          <p:cNvCxnSpPr>
            <a:cxnSpLocks/>
          </p:cNvCxnSpPr>
          <p:nvPr/>
        </p:nvCxnSpPr>
        <p:spPr>
          <a:xfrm>
            <a:off x="1109080" y="2062374"/>
            <a:ext cx="4156147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8256F76-4A3B-5B40-B79B-2FD8DF95A3CB}"/>
              </a:ext>
            </a:extLst>
          </p:cNvPr>
          <p:cNvSpPr txBox="1"/>
          <p:nvPr/>
        </p:nvSpPr>
        <p:spPr>
          <a:xfrm>
            <a:off x="1083668" y="3010197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6B37061-40A7-3840-908E-FD70B71446B4}"/>
              </a:ext>
            </a:extLst>
          </p:cNvPr>
          <p:cNvCxnSpPr>
            <a:cxnSpLocks/>
          </p:cNvCxnSpPr>
          <p:nvPr/>
        </p:nvCxnSpPr>
        <p:spPr>
          <a:xfrm rot="16200000">
            <a:off x="1501269" y="297677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B8E1CEB-EFC0-F246-87C9-72D43F49D138}"/>
              </a:ext>
            </a:extLst>
          </p:cNvPr>
          <p:cNvSpPr txBox="1"/>
          <p:nvPr/>
        </p:nvSpPr>
        <p:spPr>
          <a:xfrm>
            <a:off x="1493003" y="3010197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98120E-3661-7549-BBFD-DFCADECC6367}"/>
              </a:ext>
            </a:extLst>
          </p:cNvPr>
          <p:cNvCxnSpPr>
            <a:cxnSpLocks/>
          </p:cNvCxnSpPr>
          <p:nvPr/>
        </p:nvCxnSpPr>
        <p:spPr>
          <a:xfrm rot="16200000">
            <a:off x="1917205" y="297677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E744101-109B-C646-B8C8-C6D4B7C7DB23}"/>
              </a:ext>
            </a:extLst>
          </p:cNvPr>
          <p:cNvSpPr txBox="1"/>
          <p:nvPr/>
        </p:nvSpPr>
        <p:spPr>
          <a:xfrm>
            <a:off x="1873673" y="301019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E4691CE-47E3-9046-A035-70F5A3AF8356}"/>
              </a:ext>
            </a:extLst>
          </p:cNvPr>
          <p:cNvCxnSpPr>
            <a:cxnSpLocks/>
          </p:cNvCxnSpPr>
          <p:nvPr/>
        </p:nvCxnSpPr>
        <p:spPr>
          <a:xfrm rot="16200000">
            <a:off x="2329840" y="297677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E612132-D532-4941-A9F5-15EDC4698F11}"/>
              </a:ext>
            </a:extLst>
          </p:cNvPr>
          <p:cNvSpPr txBox="1"/>
          <p:nvPr/>
        </p:nvSpPr>
        <p:spPr>
          <a:xfrm>
            <a:off x="2286308" y="301019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608B1D2-30C1-E945-B5DE-35DD4F3C28B9}"/>
              </a:ext>
            </a:extLst>
          </p:cNvPr>
          <p:cNvCxnSpPr>
            <a:cxnSpLocks/>
          </p:cNvCxnSpPr>
          <p:nvPr/>
        </p:nvCxnSpPr>
        <p:spPr>
          <a:xfrm rot="16200000">
            <a:off x="2742476" y="297677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4FAEEAF-9768-9043-AA07-E72D8E1FA2EB}"/>
              </a:ext>
            </a:extLst>
          </p:cNvPr>
          <p:cNvSpPr txBox="1"/>
          <p:nvPr/>
        </p:nvSpPr>
        <p:spPr>
          <a:xfrm>
            <a:off x="2698944" y="301019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FFB5513-1E62-0546-96F0-18FD5530E889}"/>
              </a:ext>
            </a:extLst>
          </p:cNvPr>
          <p:cNvCxnSpPr>
            <a:cxnSpLocks/>
          </p:cNvCxnSpPr>
          <p:nvPr/>
        </p:nvCxnSpPr>
        <p:spPr>
          <a:xfrm rot="16200000">
            <a:off x="3158413" y="297677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0D703CA-D9E5-604D-948A-61950420F599}"/>
              </a:ext>
            </a:extLst>
          </p:cNvPr>
          <p:cNvSpPr txBox="1"/>
          <p:nvPr/>
        </p:nvSpPr>
        <p:spPr>
          <a:xfrm>
            <a:off x="3114881" y="301019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2DE97-1758-A845-95E4-63E820F902C5}"/>
              </a:ext>
            </a:extLst>
          </p:cNvPr>
          <p:cNvCxnSpPr>
            <a:cxnSpLocks/>
          </p:cNvCxnSpPr>
          <p:nvPr/>
        </p:nvCxnSpPr>
        <p:spPr>
          <a:xfrm rot="16200000">
            <a:off x="3571049" y="297677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4F8A2F6-DB4F-AD4D-BCC9-6E45F7E55B01}"/>
              </a:ext>
            </a:extLst>
          </p:cNvPr>
          <p:cNvSpPr txBox="1"/>
          <p:nvPr/>
        </p:nvSpPr>
        <p:spPr>
          <a:xfrm>
            <a:off x="3527517" y="301019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2DEDE2-83EF-E14C-8DE0-068BB35B3FDC}"/>
              </a:ext>
            </a:extLst>
          </p:cNvPr>
          <p:cNvCxnSpPr>
            <a:cxnSpLocks/>
          </p:cNvCxnSpPr>
          <p:nvPr/>
        </p:nvCxnSpPr>
        <p:spPr>
          <a:xfrm rot="16200000">
            <a:off x="3990286" y="297677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9370399-AC9F-1F4F-BB23-B24D82DCDCB1}"/>
              </a:ext>
            </a:extLst>
          </p:cNvPr>
          <p:cNvSpPr txBox="1"/>
          <p:nvPr/>
        </p:nvSpPr>
        <p:spPr>
          <a:xfrm>
            <a:off x="3946754" y="301019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D2C4B86-D729-3C44-B6B5-40865A10D6F3}"/>
              </a:ext>
            </a:extLst>
          </p:cNvPr>
          <p:cNvCxnSpPr>
            <a:cxnSpLocks/>
          </p:cNvCxnSpPr>
          <p:nvPr/>
        </p:nvCxnSpPr>
        <p:spPr>
          <a:xfrm rot="16200000">
            <a:off x="4402921" y="297677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B9C369-6982-3544-8F08-5509A4CB7773}"/>
              </a:ext>
            </a:extLst>
          </p:cNvPr>
          <p:cNvSpPr txBox="1"/>
          <p:nvPr/>
        </p:nvSpPr>
        <p:spPr>
          <a:xfrm>
            <a:off x="4359389" y="301019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46B0E83-A41B-FE45-9233-C250A8173AFC}"/>
              </a:ext>
            </a:extLst>
          </p:cNvPr>
          <p:cNvCxnSpPr>
            <a:cxnSpLocks/>
          </p:cNvCxnSpPr>
          <p:nvPr/>
        </p:nvCxnSpPr>
        <p:spPr>
          <a:xfrm rot="16200000">
            <a:off x="4815557" y="297677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D630564-BFDE-7144-9854-E1DDB39EECAA}"/>
              </a:ext>
            </a:extLst>
          </p:cNvPr>
          <p:cNvSpPr txBox="1"/>
          <p:nvPr/>
        </p:nvSpPr>
        <p:spPr>
          <a:xfrm>
            <a:off x="4772025" y="301019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870E80-CD1B-F642-B98B-A5B144CB8651}"/>
              </a:ext>
            </a:extLst>
          </p:cNvPr>
          <p:cNvCxnSpPr>
            <a:cxnSpLocks/>
          </p:cNvCxnSpPr>
          <p:nvPr/>
        </p:nvCxnSpPr>
        <p:spPr>
          <a:xfrm rot="16200000">
            <a:off x="5231493" y="297677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85A96BB-134A-8E40-A004-191BC92A40D3}"/>
              </a:ext>
            </a:extLst>
          </p:cNvPr>
          <p:cNvSpPr txBox="1"/>
          <p:nvPr/>
        </p:nvSpPr>
        <p:spPr>
          <a:xfrm>
            <a:off x="5187961" y="301019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F5226D-F546-374A-9EEA-D817BAF217BC}"/>
              </a:ext>
            </a:extLst>
          </p:cNvPr>
          <p:cNvSpPr txBox="1"/>
          <p:nvPr/>
        </p:nvSpPr>
        <p:spPr>
          <a:xfrm>
            <a:off x="2171599" y="3140968"/>
            <a:ext cx="22233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from start of response</a:t>
            </a:r>
            <a:endParaRPr lang="en-GB" sz="1200" b="1" u="sng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718B89-DB12-BA41-869C-AAFB5F22D27E}"/>
              </a:ext>
            </a:extLst>
          </p:cNvPr>
          <p:cNvSpPr txBox="1"/>
          <p:nvPr/>
        </p:nvSpPr>
        <p:spPr>
          <a:xfrm>
            <a:off x="1013136" y="3359424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91495C-AFB3-A241-A84D-16233A63EABF}"/>
              </a:ext>
            </a:extLst>
          </p:cNvPr>
          <p:cNvSpPr txBox="1"/>
          <p:nvPr/>
        </p:nvSpPr>
        <p:spPr>
          <a:xfrm>
            <a:off x="1422471" y="3359424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7FF52F-58BA-7D44-9E1C-41C2C736FF76}"/>
              </a:ext>
            </a:extLst>
          </p:cNvPr>
          <p:cNvSpPr txBox="1"/>
          <p:nvPr/>
        </p:nvSpPr>
        <p:spPr>
          <a:xfrm>
            <a:off x="1873673" y="335942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BF0E36-E437-7E40-A00B-13DC81BF1106}"/>
              </a:ext>
            </a:extLst>
          </p:cNvPr>
          <p:cNvSpPr txBox="1"/>
          <p:nvPr/>
        </p:nvSpPr>
        <p:spPr>
          <a:xfrm>
            <a:off x="2286308" y="335942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915068-1C42-9943-B616-3A8EEE16C9BE}"/>
              </a:ext>
            </a:extLst>
          </p:cNvPr>
          <p:cNvSpPr txBox="1"/>
          <p:nvPr/>
        </p:nvSpPr>
        <p:spPr>
          <a:xfrm>
            <a:off x="2698944" y="335942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8AA07F9-99A2-2847-8868-E849AE5822DA}"/>
              </a:ext>
            </a:extLst>
          </p:cNvPr>
          <p:cNvSpPr txBox="1"/>
          <p:nvPr/>
        </p:nvSpPr>
        <p:spPr>
          <a:xfrm>
            <a:off x="3114881" y="335942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2096C6F-6FED-4F4E-8EBE-F0EE0C0F478F}"/>
              </a:ext>
            </a:extLst>
          </p:cNvPr>
          <p:cNvSpPr txBox="1"/>
          <p:nvPr/>
        </p:nvSpPr>
        <p:spPr>
          <a:xfrm>
            <a:off x="3527517" y="335942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BFBB167-938E-4B4C-99AE-C4AA36310C4B}"/>
              </a:ext>
            </a:extLst>
          </p:cNvPr>
          <p:cNvSpPr txBox="1"/>
          <p:nvPr/>
        </p:nvSpPr>
        <p:spPr>
          <a:xfrm>
            <a:off x="3946754" y="335942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FB26AF-B64E-3144-A5C1-6C282D7760C4}"/>
              </a:ext>
            </a:extLst>
          </p:cNvPr>
          <p:cNvSpPr txBox="1"/>
          <p:nvPr/>
        </p:nvSpPr>
        <p:spPr>
          <a:xfrm>
            <a:off x="4394655" y="3359424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FAEF104-0904-A642-A8A4-1564A7AA9E19}"/>
              </a:ext>
            </a:extLst>
          </p:cNvPr>
          <p:cNvSpPr txBox="1"/>
          <p:nvPr/>
        </p:nvSpPr>
        <p:spPr>
          <a:xfrm>
            <a:off x="4807291" y="3359424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E5ADC3-227C-2849-8439-C1F7567F37FC}"/>
              </a:ext>
            </a:extLst>
          </p:cNvPr>
          <p:cNvSpPr txBox="1"/>
          <p:nvPr/>
        </p:nvSpPr>
        <p:spPr>
          <a:xfrm>
            <a:off x="5223227" y="3359424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503E11D-C057-4A4A-98F7-F3288B4AAD94}"/>
              </a:ext>
            </a:extLst>
          </p:cNvPr>
          <p:cNvSpPr txBox="1"/>
          <p:nvPr/>
        </p:nvSpPr>
        <p:spPr>
          <a:xfrm>
            <a:off x="335002" y="3359424"/>
            <a:ext cx="61715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021A8CC-55D5-8B44-97CE-9E710BE33377}"/>
              </a:ext>
            </a:extLst>
          </p:cNvPr>
          <p:cNvSpPr txBox="1"/>
          <p:nvPr/>
        </p:nvSpPr>
        <p:spPr>
          <a:xfrm>
            <a:off x="2993726" y="1174383"/>
            <a:ext cx="2772160" cy="34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Median DoR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= 32.9 months (95% CI 27.3-41.7)</a:t>
            </a:r>
          </a:p>
          <a:p>
            <a:pPr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Median follow-up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= 28.3 months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ABA5D7D-70E6-C04D-A67F-1E2921B4AF7E}"/>
              </a:ext>
            </a:extLst>
          </p:cNvPr>
          <p:cNvSpPr txBox="1"/>
          <p:nvPr/>
        </p:nvSpPr>
        <p:spPr>
          <a:xfrm>
            <a:off x="381333" y="1052736"/>
            <a:ext cx="3157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DoR</a:t>
            </a:r>
            <a:endParaRPr lang="en-GB" sz="1200" b="1" u="sng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14D5D29-690B-1D4D-8F58-CFDE0F3A46C6}"/>
              </a:ext>
            </a:extLst>
          </p:cNvPr>
          <p:cNvSpPr txBox="1"/>
          <p:nvPr/>
        </p:nvSpPr>
        <p:spPr>
          <a:xfrm>
            <a:off x="877792" y="498097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C9874AE-D821-D44A-A2C3-647B320F6E7D}"/>
              </a:ext>
            </a:extLst>
          </p:cNvPr>
          <p:cNvCxnSpPr>
            <a:cxnSpLocks/>
          </p:cNvCxnSpPr>
          <p:nvPr/>
        </p:nvCxnSpPr>
        <p:spPr>
          <a:xfrm>
            <a:off x="1052961" y="503998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7FD1B4A-F8C2-DF40-99D4-4C1C2E37EAB1}"/>
              </a:ext>
            </a:extLst>
          </p:cNvPr>
          <p:cNvCxnSpPr>
            <a:cxnSpLocks/>
          </p:cNvCxnSpPr>
          <p:nvPr/>
        </p:nvCxnSpPr>
        <p:spPr>
          <a:xfrm flipH="1" flipV="1">
            <a:off x="1114091" y="3701379"/>
            <a:ext cx="1" cy="179131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118320A-3CA9-BE40-85A4-96EDF6941262}"/>
              </a:ext>
            </a:extLst>
          </p:cNvPr>
          <p:cNvSpPr txBox="1"/>
          <p:nvPr/>
        </p:nvSpPr>
        <p:spPr>
          <a:xfrm rot="16200000">
            <a:off x="280042" y="4540982"/>
            <a:ext cx="5818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 (%)</a:t>
            </a:r>
            <a:endParaRPr lang="en-GB" sz="1200" b="1" u="sng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CD82A87-A327-C94E-A20C-A06BBCB43B84}"/>
              </a:ext>
            </a:extLst>
          </p:cNvPr>
          <p:cNvCxnSpPr>
            <a:cxnSpLocks/>
          </p:cNvCxnSpPr>
          <p:nvPr/>
        </p:nvCxnSpPr>
        <p:spPr>
          <a:xfrm>
            <a:off x="1102562" y="5489736"/>
            <a:ext cx="415936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D30292-DF3C-0445-83CA-46102AFFD03A}"/>
              </a:ext>
            </a:extLst>
          </p:cNvPr>
          <p:cNvCxnSpPr>
            <a:cxnSpLocks/>
          </p:cNvCxnSpPr>
          <p:nvPr/>
        </p:nvCxnSpPr>
        <p:spPr>
          <a:xfrm>
            <a:off x="1052961" y="5489736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0B378B9-EF53-884E-9A25-87BA88A37B9C}"/>
              </a:ext>
            </a:extLst>
          </p:cNvPr>
          <p:cNvSpPr txBox="1"/>
          <p:nvPr/>
        </p:nvSpPr>
        <p:spPr>
          <a:xfrm>
            <a:off x="948324" y="5420021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CC0DBAF-AD54-AB46-BBB7-6878B9D6FFB0}"/>
              </a:ext>
            </a:extLst>
          </p:cNvPr>
          <p:cNvSpPr txBox="1"/>
          <p:nvPr/>
        </p:nvSpPr>
        <p:spPr>
          <a:xfrm>
            <a:off x="877792" y="453863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F7E4E18-D7FE-CC48-A9BD-800624DE703F}"/>
              </a:ext>
            </a:extLst>
          </p:cNvPr>
          <p:cNvCxnSpPr>
            <a:cxnSpLocks/>
          </p:cNvCxnSpPr>
          <p:nvPr/>
        </p:nvCxnSpPr>
        <p:spPr>
          <a:xfrm>
            <a:off x="1052961" y="45976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74148A2-512D-1F4E-87F0-9071259CC227}"/>
              </a:ext>
            </a:extLst>
          </p:cNvPr>
          <p:cNvSpPr txBox="1"/>
          <p:nvPr/>
        </p:nvSpPr>
        <p:spPr>
          <a:xfrm>
            <a:off x="877792" y="4092986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33DAAA4-3DBC-454A-988C-596213BB9690}"/>
              </a:ext>
            </a:extLst>
          </p:cNvPr>
          <p:cNvCxnSpPr>
            <a:cxnSpLocks/>
          </p:cNvCxnSpPr>
          <p:nvPr/>
        </p:nvCxnSpPr>
        <p:spPr>
          <a:xfrm>
            <a:off x="1052961" y="4151993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A292241-4326-8B44-ACD3-14F78604B7D1}"/>
              </a:ext>
            </a:extLst>
          </p:cNvPr>
          <p:cNvSpPr txBox="1"/>
          <p:nvPr/>
        </p:nvSpPr>
        <p:spPr>
          <a:xfrm>
            <a:off x="807260" y="3650641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343C8EE-24BB-5547-8A9C-13C5C71EE7E8}"/>
              </a:ext>
            </a:extLst>
          </p:cNvPr>
          <p:cNvCxnSpPr>
            <a:cxnSpLocks/>
          </p:cNvCxnSpPr>
          <p:nvPr/>
        </p:nvCxnSpPr>
        <p:spPr>
          <a:xfrm>
            <a:off x="1052961" y="3709648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260A0BC-4BE1-2344-B741-F362661BC1A9}"/>
              </a:ext>
            </a:extLst>
          </p:cNvPr>
          <p:cNvCxnSpPr>
            <a:cxnSpLocks/>
          </p:cNvCxnSpPr>
          <p:nvPr/>
        </p:nvCxnSpPr>
        <p:spPr>
          <a:xfrm rot="16200000">
            <a:off x="1087091" y="55120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D45906D-74D0-3542-B766-007B58231FA9}"/>
              </a:ext>
            </a:extLst>
          </p:cNvPr>
          <p:cNvCxnSpPr>
            <a:cxnSpLocks/>
          </p:cNvCxnSpPr>
          <p:nvPr/>
        </p:nvCxnSpPr>
        <p:spPr>
          <a:xfrm>
            <a:off x="1109080" y="4597639"/>
            <a:ext cx="4156147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F78A5F7-7EA1-7E46-824D-CB7E6AD047C4}"/>
              </a:ext>
            </a:extLst>
          </p:cNvPr>
          <p:cNvSpPr txBox="1"/>
          <p:nvPr/>
        </p:nvSpPr>
        <p:spPr>
          <a:xfrm>
            <a:off x="1083668" y="5545462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B9EB632-BD1F-6E42-88DF-23D0A8741CE2}"/>
              </a:ext>
            </a:extLst>
          </p:cNvPr>
          <p:cNvCxnSpPr>
            <a:cxnSpLocks/>
          </p:cNvCxnSpPr>
          <p:nvPr/>
        </p:nvCxnSpPr>
        <p:spPr>
          <a:xfrm rot="16200000">
            <a:off x="1463169" y="55120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C3CB1BB-68B5-EE48-87DC-BF57FBBB6787}"/>
              </a:ext>
            </a:extLst>
          </p:cNvPr>
          <p:cNvSpPr txBox="1"/>
          <p:nvPr/>
        </p:nvSpPr>
        <p:spPr>
          <a:xfrm>
            <a:off x="1454903" y="5545462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99D4DB2-3D44-E945-BA81-4013D4CBA43B}"/>
              </a:ext>
            </a:extLst>
          </p:cNvPr>
          <p:cNvCxnSpPr>
            <a:cxnSpLocks/>
          </p:cNvCxnSpPr>
          <p:nvPr/>
        </p:nvCxnSpPr>
        <p:spPr>
          <a:xfrm rot="16200000">
            <a:off x="1837830" y="55120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9C58C44-5FF2-0C47-BDB6-4F80DC28B671}"/>
              </a:ext>
            </a:extLst>
          </p:cNvPr>
          <p:cNvSpPr txBox="1"/>
          <p:nvPr/>
        </p:nvSpPr>
        <p:spPr>
          <a:xfrm>
            <a:off x="1794298" y="55454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2A1040D-6D80-E041-B313-0C42952CA606}"/>
              </a:ext>
            </a:extLst>
          </p:cNvPr>
          <p:cNvCxnSpPr>
            <a:cxnSpLocks/>
          </p:cNvCxnSpPr>
          <p:nvPr/>
        </p:nvCxnSpPr>
        <p:spPr>
          <a:xfrm rot="16200000">
            <a:off x="2221890" y="55120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E5485DE-104E-D74D-9ABD-3D3A0E0E00C1}"/>
              </a:ext>
            </a:extLst>
          </p:cNvPr>
          <p:cNvSpPr txBox="1"/>
          <p:nvPr/>
        </p:nvSpPr>
        <p:spPr>
          <a:xfrm>
            <a:off x="2178358" y="55454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AE98C22-08CE-9447-8768-500DBAE6A482}"/>
              </a:ext>
            </a:extLst>
          </p:cNvPr>
          <p:cNvCxnSpPr>
            <a:cxnSpLocks/>
          </p:cNvCxnSpPr>
          <p:nvPr/>
        </p:nvCxnSpPr>
        <p:spPr>
          <a:xfrm rot="16200000">
            <a:off x="2593251" y="55120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DF7CD8C8-E7C9-7B41-B20A-FF4A87BCC145}"/>
              </a:ext>
            </a:extLst>
          </p:cNvPr>
          <p:cNvSpPr txBox="1"/>
          <p:nvPr/>
        </p:nvSpPr>
        <p:spPr>
          <a:xfrm>
            <a:off x="2549719" y="55454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780B485-6E11-0A43-AA03-457B146FEB48}"/>
              </a:ext>
            </a:extLst>
          </p:cNvPr>
          <p:cNvCxnSpPr>
            <a:cxnSpLocks/>
          </p:cNvCxnSpPr>
          <p:nvPr/>
        </p:nvCxnSpPr>
        <p:spPr>
          <a:xfrm rot="16200000">
            <a:off x="2971088" y="55120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E05733D-21E6-D044-B99C-FCEB23259FF1}"/>
              </a:ext>
            </a:extLst>
          </p:cNvPr>
          <p:cNvSpPr txBox="1"/>
          <p:nvPr/>
        </p:nvSpPr>
        <p:spPr>
          <a:xfrm>
            <a:off x="2927556" y="55454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FB60836-9D50-2F40-81BB-DF2317DA342A}"/>
              </a:ext>
            </a:extLst>
          </p:cNvPr>
          <p:cNvCxnSpPr>
            <a:cxnSpLocks/>
          </p:cNvCxnSpPr>
          <p:nvPr/>
        </p:nvCxnSpPr>
        <p:spPr>
          <a:xfrm rot="16200000">
            <a:off x="3348799" y="55120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CB9969DC-1DDF-3247-BD1F-829AEC0805CF}"/>
              </a:ext>
            </a:extLst>
          </p:cNvPr>
          <p:cNvSpPr txBox="1"/>
          <p:nvPr/>
        </p:nvSpPr>
        <p:spPr>
          <a:xfrm>
            <a:off x="3305267" y="55454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9ECC56D-9EEB-AC4F-AC3A-F0B9DFB0FD78}"/>
              </a:ext>
            </a:extLst>
          </p:cNvPr>
          <p:cNvCxnSpPr>
            <a:cxnSpLocks/>
          </p:cNvCxnSpPr>
          <p:nvPr/>
        </p:nvCxnSpPr>
        <p:spPr>
          <a:xfrm rot="16200000">
            <a:off x="3726761" y="55120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19730437-84A5-CA4B-92BA-2117972D22E8}"/>
              </a:ext>
            </a:extLst>
          </p:cNvPr>
          <p:cNvSpPr txBox="1"/>
          <p:nvPr/>
        </p:nvSpPr>
        <p:spPr>
          <a:xfrm>
            <a:off x="3683229" y="55454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D42CB0B-9499-6646-B734-76F196EC5C24}"/>
              </a:ext>
            </a:extLst>
          </p:cNvPr>
          <p:cNvCxnSpPr>
            <a:cxnSpLocks/>
          </p:cNvCxnSpPr>
          <p:nvPr/>
        </p:nvCxnSpPr>
        <p:spPr>
          <a:xfrm rot="16200000">
            <a:off x="4101296" y="55120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B4A5B8F-8F7A-E64D-969E-99FA1AF8123A}"/>
              </a:ext>
            </a:extLst>
          </p:cNvPr>
          <p:cNvSpPr txBox="1"/>
          <p:nvPr/>
        </p:nvSpPr>
        <p:spPr>
          <a:xfrm>
            <a:off x="4057764" y="55454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A1560C4-FDA5-C24B-A814-77F44D5D9C4D}"/>
              </a:ext>
            </a:extLst>
          </p:cNvPr>
          <p:cNvCxnSpPr>
            <a:cxnSpLocks/>
          </p:cNvCxnSpPr>
          <p:nvPr/>
        </p:nvCxnSpPr>
        <p:spPr>
          <a:xfrm rot="16200000">
            <a:off x="4479007" y="55120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0AB3B0C6-4AC3-D148-AC3E-24902A168583}"/>
              </a:ext>
            </a:extLst>
          </p:cNvPr>
          <p:cNvSpPr txBox="1"/>
          <p:nvPr/>
        </p:nvSpPr>
        <p:spPr>
          <a:xfrm>
            <a:off x="4435475" y="55454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54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BC40596-84DF-6245-A05F-6F938CB94C75}"/>
              </a:ext>
            </a:extLst>
          </p:cNvPr>
          <p:cNvCxnSpPr>
            <a:cxnSpLocks/>
          </p:cNvCxnSpPr>
          <p:nvPr/>
        </p:nvCxnSpPr>
        <p:spPr>
          <a:xfrm rot="16200000">
            <a:off x="5231493" y="55120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8987C91F-1E64-5A43-96B6-95DF2EA94D62}"/>
              </a:ext>
            </a:extLst>
          </p:cNvPr>
          <p:cNvSpPr txBox="1"/>
          <p:nvPr/>
        </p:nvSpPr>
        <p:spPr>
          <a:xfrm>
            <a:off x="5187961" y="55454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95810ED-B689-A649-8663-DA557B9708D2}"/>
              </a:ext>
            </a:extLst>
          </p:cNvPr>
          <p:cNvSpPr txBox="1"/>
          <p:nvPr/>
        </p:nvSpPr>
        <p:spPr>
          <a:xfrm>
            <a:off x="2171599" y="5661248"/>
            <a:ext cx="22233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from start of response</a:t>
            </a:r>
            <a:endParaRPr lang="en-GB" sz="1200" b="1" u="sng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BC72268-4B74-6A43-A724-BBDCF415FF39}"/>
              </a:ext>
            </a:extLst>
          </p:cNvPr>
          <p:cNvSpPr txBox="1"/>
          <p:nvPr/>
        </p:nvSpPr>
        <p:spPr>
          <a:xfrm>
            <a:off x="1013136" y="5882789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9256681-CFBE-0D40-8D33-1729B962FB8B}"/>
              </a:ext>
            </a:extLst>
          </p:cNvPr>
          <p:cNvSpPr txBox="1"/>
          <p:nvPr/>
        </p:nvSpPr>
        <p:spPr>
          <a:xfrm>
            <a:off x="1390721" y="5882789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169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B3B677E-9919-894B-8FD4-5DE323928448}"/>
              </a:ext>
            </a:extLst>
          </p:cNvPr>
          <p:cNvSpPr txBox="1"/>
          <p:nvPr/>
        </p:nvSpPr>
        <p:spPr>
          <a:xfrm>
            <a:off x="1762207" y="5882789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CA114A2-E355-9640-B4C7-54FF230ECC50}"/>
              </a:ext>
            </a:extLst>
          </p:cNvPr>
          <p:cNvSpPr txBox="1"/>
          <p:nvPr/>
        </p:nvSpPr>
        <p:spPr>
          <a:xfrm>
            <a:off x="2184708" y="58827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6F03B29-29E4-9742-BCE3-CA276DD6068F}"/>
              </a:ext>
            </a:extLst>
          </p:cNvPr>
          <p:cNvSpPr txBox="1"/>
          <p:nvPr/>
        </p:nvSpPr>
        <p:spPr>
          <a:xfrm>
            <a:off x="2549719" y="58827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9ACCC0D-AC87-FA4F-941E-91867F9615CC}"/>
              </a:ext>
            </a:extLst>
          </p:cNvPr>
          <p:cNvSpPr txBox="1"/>
          <p:nvPr/>
        </p:nvSpPr>
        <p:spPr>
          <a:xfrm>
            <a:off x="2930731" y="58827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37618CF-3A95-AB42-988C-0B2E9A71F329}"/>
              </a:ext>
            </a:extLst>
          </p:cNvPr>
          <p:cNvSpPr txBox="1"/>
          <p:nvPr/>
        </p:nvSpPr>
        <p:spPr>
          <a:xfrm>
            <a:off x="3308442" y="58827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B46821D-3F12-244D-BF62-7FF448F119E9}"/>
              </a:ext>
            </a:extLst>
          </p:cNvPr>
          <p:cNvSpPr txBox="1"/>
          <p:nvPr/>
        </p:nvSpPr>
        <p:spPr>
          <a:xfrm>
            <a:off x="3686404" y="58827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DC2559F-D3C1-0349-8EAC-0526B7403090}"/>
              </a:ext>
            </a:extLst>
          </p:cNvPr>
          <p:cNvSpPr txBox="1"/>
          <p:nvPr/>
        </p:nvSpPr>
        <p:spPr>
          <a:xfrm>
            <a:off x="4054589" y="58827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0051889-6281-FF42-962C-4175962794AD}"/>
              </a:ext>
            </a:extLst>
          </p:cNvPr>
          <p:cNvSpPr txBox="1"/>
          <p:nvPr/>
        </p:nvSpPr>
        <p:spPr>
          <a:xfrm>
            <a:off x="4848566" y="5882789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AD76B28-0533-9140-A23D-2F3D8C0179F7}"/>
              </a:ext>
            </a:extLst>
          </p:cNvPr>
          <p:cNvSpPr txBox="1"/>
          <p:nvPr/>
        </p:nvSpPr>
        <p:spPr>
          <a:xfrm>
            <a:off x="5223227" y="5882789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C8AF4AD-80A5-8C40-BEB8-C4C8A923EF9A}"/>
              </a:ext>
            </a:extLst>
          </p:cNvPr>
          <p:cNvSpPr txBox="1"/>
          <p:nvPr/>
        </p:nvSpPr>
        <p:spPr>
          <a:xfrm>
            <a:off x="335002" y="5882789"/>
            <a:ext cx="61715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9FD2220-02D0-7B42-9782-8352E9195627}"/>
              </a:ext>
            </a:extLst>
          </p:cNvPr>
          <p:cNvSpPr txBox="1"/>
          <p:nvPr/>
        </p:nvSpPr>
        <p:spPr>
          <a:xfrm>
            <a:off x="2993726" y="3684248"/>
            <a:ext cx="2756130" cy="34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Median PFS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= 29.4 months (95% CI 19.3-34.3)</a:t>
            </a:r>
          </a:p>
          <a:p>
            <a:pPr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Median follow-up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= 29.3 months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D24E44C-0C47-3042-8668-93C12A11098D}"/>
              </a:ext>
            </a:extLst>
          </p:cNvPr>
          <p:cNvSpPr txBox="1"/>
          <p:nvPr/>
        </p:nvSpPr>
        <p:spPr>
          <a:xfrm>
            <a:off x="389347" y="3588001"/>
            <a:ext cx="2997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</a:t>
            </a:r>
            <a:endParaRPr lang="en-GB" sz="1200" b="1" u="sng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8DA5C04-2D4F-094A-9755-5F3C5DE2D2EE}"/>
              </a:ext>
            </a:extLst>
          </p:cNvPr>
          <p:cNvCxnSpPr>
            <a:cxnSpLocks/>
          </p:cNvCxnSpPr>
          <p:nvPr/>
        </p:nvCxnSpPr>
        <p:spPr>
          <a:xfrm rot="16200000">
            <a:off x="4860007" y="5512039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68697E1C-088A-554A-B194-152CAD6C49D0}"/>
              </a:ext>
            </a:extLst>
          </p:cNvPr>
          <p:cNvSpPr txBox="1"/>
          <p:nvPr/>
        </p:nvSpPr>
        <p:spPr>
          <a:xfrm>
            <a:off x="4816475" y="55454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DAD9BE0-D4E2-2547-9A93-F19DC93EF295}"/>
              </a:ext>
            </a:extLst>
          </p:cNvPr>
          <p:cNvSpPr txBox="1"/>
          <p:nvPr/>
        </p:nvSpPr>
        <p:spPr>
          <a:xfrm>
            <a:off x="4470855" y="5882789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E60282F-FFBB-CB44-9433-91FAC82227A8}"/>
              </a:ext>
            </a:extLst>
          </p:cNvPr>
          <p:cNvSpPr txBox="1"/>
          <p:nvPr/>
        </p:nvSpPr>
        <p:spPr>
          <a:xfrm>
            <a:off x="6723420" y="3697533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68EE351-F4A1-BA40-BBEA-3914ED580C0D}"/>
              </a:ext>
            </a:extLst>
          </p:cNvPr>
          <p:cNvCxnSpPr>
            <a:cxnSpLocks/>
          </p:cNvCxnSpPr>
          <p:nvPr/>
        </p:nvCxnSpPr>
        <p:spPr>
          <a:xfrm>
            <a:off x="6898589" y="3756540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47BDBBB-1E52-5145-9A05-09D3B6D82221}"/>
              </a:ext>
            </a:extLst>
          </p:cNvPr>
          <p:cNvCxnSpPr>
            <a:cxnSpLocks/>
          </p:cNvCxnSpPr>
          <p:nvPr/>
        </p:nvCxnSpPr>
        <p:spPr>
          <a:xfrm flipH="1" flipV="1">
            <a:off x="6959721" y="2422525"/>
            <a:ext cx="1" cy="177402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8D6DD78A-B732-7F41-8B83-932D8C536DE0}"/>
              </a:ext>
            </a:extLst>
          </p:cNvPr>
          <p:cNvSpPr txBox="1"/>
          <p:nvPr/>
        </p:nvSpPr>
        <p:spPr>
          <a:xfrm rot="16200000">
            <a:off x="6164143" y="3244838"/>
            <a:ext cx="50494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OS (%)</a:t>
            </a:r>
            <a:endParaRPr lang="en-GB" sz="1200" b="1" u="sng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5E4A3C2-318C-BE46-BB4D-DAD16468FC90}"/>
              </a:ext>
            </a:extLst>
          </p:cNvPr>
          <p:cNvCxnSpPr>
            <a:cxnSpLocks/>
          </p:cNvCxnSpPr>
          <p:nvPr/>
        </p:nvCxnSpPr>
        <p:spPr>
          <a:xfrm>
            <a:off x="6948190" y="4193592"/>
            <a:ext cx="415936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93A6806-F5B4-1743-984B-B4F1350676AB}"/>
              </a:ext>
            </a:extLst>
          </p:cNvPr>
          <p:cNvCxnSpPr>
            <a:cxnSpLocks/>
          </p:cNvCxnSpPr>
          <p:nvPr/>
        </p:nvCxnSpPr>
        <p:spPr>
          <a:xfrm>
            <a:off x="6898589" y="4193592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EAEF4A67-C0F1-AA4E-A315-87870F9EEE62}"/>
              </a:ext>
            </a:extLst>
          </p:cNvPr>
          <p:cNvSpPr txBox="1"/>
          <p:nvPr/>
        </p:nvSpPr>
        <p:spPr>
          <a:xfrm>
            <a:off x="6793952" y="4123877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EE36E03-011B-B144-B1FD-72254D5EAE93}"/>
              </a:ext>
            </a:extLst>
          </p:cNvPr>
          <p:cNvSpPr txBox="1"/>
          <p:nvPr/>
        </p:nvSpPr>
        <p:spPr>
          <a:xfrm>
            <a:off x="6723420" y="324248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12584FA-3929-CB43-9D03-F23084F3391F}"/>
              </a:ext>
            </a:extLst>
          </p:cNvPr>
          <p:cNvCxnSpPr>
            <a:cxnSpLocks/>
          </p:cNvCxnSpPr>
          <p:nvPr/>
        </p:nvCxnSpPr>
        <p:spPr>
          <a:xfrm>
            <a:off x="6898589" y="3301495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3D2721D2-13B0-B34E-A8DA-5BC011F170CA}"/>
              </a:ext>
            </a:extLst>
          </p:cNvPr>
          <p:cNvSpPr txBox="1"/>
          <p:nvPr/>
        </p:nvSpPr>
        <p:spPr>
          <a:xfrm>
            <a:off x="6723420" y="281271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75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5EDCDFD-AE54-424B-88BB-5DE1E1BE5B01}"/>
              </a:ext>
            </a:extLst>
          </p:cNvPr>
          <p:cNvCxnSpPr>
            <a:cxnSpLocks/>
          </p:cNvCxnSpPr>
          <p:nvPr/>
        </p:nvCxnSpPr>
        <p:spPr>
          <a:xfrm>
            <a:off x="6898589" y="287172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3223530C-E61D-464E-9AFD-89A70289FFC4}"/>
              </a:ext>
            </a:extLst>
          </p:cNvPr>
          <p:cNvSpPr txBox="1"/>
          <p:nvPr/>
        </p:nvSpPr>
        <p:spPr>
          <a:xfrm>
            <a:off x="6652888" y="2367197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9EA2438-5B2C-D548-9106-71009ED1731B}"/>
              </a:ext>
            </a:extLst>
          </p:cNvPr>
          <p:cNvCxnSpPr>
            <a:cxnSpLocks/>
          </p:cNvCxnSpPr>
          <p:nvPr/>
        </p:nvCxnSpPr>
        <p:spPr>
          <a:xfrm>
            <a:off x="6898589" y="2426204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1B576F9-85C5-254C-A97E-29DAC1A1858D}"/>
              </a:ext>
            </a:extLst>
          </p:cNvPr>
          <p:cNvCxnSpPr>
            <a:cxnSpLocks/>
          </p:cNvCxnSpPr>
          <p:nvPr/>
        </p:nvCxnSpPr>
        <p:spPr>
          <a:xfrm rot="16200000">
            <a:off x="6932719" y="4215895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9CA9E1BA-B4A0-4740-997A-42CBD81A059F}"/>
              </a:ext>
            </a:extLst>
          </p:cNvPr>
          <p:cNvSpPr txBox="1"/>
          <p:nvPr/>
        </p:nvSpPr>
        <p:spPr>
          <a:xfrm>
            <a:off x="6929296" y="424931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884B480-E7E5-EF4D-8925-B35ED17F90AD}"/>
              </a:ext>
            </a:extLst>
          </p:cNvPr>
          <p:cNvCxnSpPr>
            <a:cxnSpLocks/>
          </p:cNvCxnSpPr>
          <p:nvPr/>
        </p:nvCxnSpPr>
        <p:spPr>
          <a:xfrm rot="16200000">
            <a:off x="7278693" y="4219070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9328810-91EA-5449-8AB3-A8535CC8A556}"/>
              </a:ext>
            </a:extLst>
          </p:cNvPr>
          <p:cNvSpPr txBox="1"/>
          <p:nvPr/>
        </p:nvSpPr>
        <p:spPr>
          <a:xfrm>
            <a:off x="7270427" y="424931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3669123-A282-2D43-A31A-5F9B48B4E9B4}"/>
              </a:ext>
            </a:extLst>
          </p:cNvPr>
          <p:cNvCxnSpPr>
            <a:cxnSpLocks/>
          </p:cNvCxnSpPr>
          <p:nvPr/>
        </p:nvCxnSpPr>
        <p:spPr>
          <a:xfrm rot="16200000">
            <a:off x="7623251" y="4219070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3F32980D-D12B-C84F-8693-573ED5C89791}"/>
              </a:ext>
            </a:extLst>
          </p:cNvPr>
          <p:cNvSpPr txBox="1"/>
          <p:nvPr/>
        </p:nvSpPr>
        <p:spPr>
          <a:xfrm>
            <a:off x="7579719" y="42493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C6AA1B1-A944-3D4C-BFA8-D089D8C42812}"/>
              </a:ext>
            </a:extLst>
          </p:cNvPr>
          <p:cNvCxnSpPr>
            <a:cxnSpLocks/>
          </p:cNvCxnSpPr>
          <p:nvPr/>
        </p:nvCxnSpPr>
        <p:spPr>
          <a:xfrm rot="16200000">
            <a:off x="7969681" y="4219070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21469984-307F-A54D-B8BD-F9D80D94F06D}"/>
              </a:ext>
            </a:extLst>
          </p:cNvPr>
          <p:cNvSpPr txBox="1"/>
          <p:nvPr/>
        </p:nvSpPr>
        <p:spPr>
          <a:xfrm>
            <a:off x="7926149" y="42493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8AB2346-5A6C-4E48-8D69-CA2F9408CA0D}"/>
              </a:ext>
            </a:extLst>
          </p:cNvPr>
          <p:cNvCxnSpPr>
            <a:cxnSpLocks/>
          </p:cNvCxnSpPr>
          <p:nvPr/>
        </p:nvCxnSpPr>
        <p:spPr>
          <a:xfrm rot="16200000">
            <a:off x="8314701" y="4219070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080B991-2738-B041-9A6B-B077DCDBC7F4}"/>
              </a:ext>
            </a:extLst>
          </p:cNvPr>
          <p:cNvSpPr txBox="1"/>
          <p:nvPr/>
        </p:nvSpPr>
        <p:spPr>
          <a:xfrm>
            <a:off x="8271169" y="42493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BD414F7-E47D-5A4A-87B6-A0C31E1BC9AE}"/>
              </a:ext>
            </a:extLst>
          </p:cNvPr>
          <p:cNvCxnSpPr>
            <a:cxnSpLocks/>
          </p:cNvCxnSpPr>
          <p:nvPr/>
        </p:nvCxnSpPr>
        <p:spPr>
          <a:xfrm rot="16200000">
            <a:off x="8662435" y="4219070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2736131A-07B5-DD44-81E5-7B2452F46F0C}"/>
              </a:ext>
            </a:extLst>
          </p:cNvPr>
          <p:cNvSpPr txBox="1"/>
          <p:nvPr/>
        </p:nvSpPr>
        <p:spPr>
          <a:xfrm>
            <a:off x="8618903" y="42493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A6C2CE1-1218-2245-A432-97D71C0A3519}"/>
              </a:ext>
            </a:extLst>
          </p:cNvPr>
          <p:cNvCxnSpPr>
            <a:cxnSpLocks/>
          </p:cNvCxnSpPr>
          <p:nvPr/>
        </p:nvCxnSpPr>
        <p:spPr>
          <a:xfrm rot="16200000">
            <a:off x="9002516" y="4219070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2E6D119E-E528-654C-8C45-6FC498541F86}"/>
              </a:ext>
            </a:extLst>
          </p:cNvPr>
          <p:cNvSpPr txBox="1"/>
          <p:nvPr/>
        </p:nvSpPr>
        <p:spPr>
          <a:xfrm>
            <a:off x="8958984" y="42493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8CB6081C-FDC4-3A49-83EE-5D8EE3CC3D39}"/>
              </a:ext>
            </a:extLst>
          </p:cNvPr>
          <p:cNvCxnSpPr>
            <a:cxnSpLocks/>
          </p:cNvCxnSpPr>
          <p:nvPr/>
        </p:nvCxnSpPr>
        <p:spPr>
          <a:xfrm rot="16200000">
            <a:off x="9350374" y="4219070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F23611E-783B-3E4F-8827-FF0FB24CC080}"/>
              </a:ext>
            </a:extLst>
          </p:cNvPr>
          <p:cNvSpPr txBox="1"/>
          <p:nvPr/>
        </p:nvSpPr>
        <p:spPr>
          <a:xfrm>
            <a:off x="9306842" y="42493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11103D5A-0DC5-1743-8D7F-C69925B3AB89}"/>
              </a:ext>
            </a:extLst>
          </p:cNvPr>
          <p:cNvCxnSpPr>
            <a:cxnSpLocks/>
          </p:cNvCxnSpPr>
          <p:nvPr/>
        </p:nvCxnSpPr>
        <p:spPr>
          <a:xfrm rot="16200000">
            <a:off x="9694806" y="4219070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D4B4B06B-2FCC-764F-8970-7BC0DFFDB755}"/>
              </a:ext>
            </a:extLst>
          </p:cNvPr>
          <p:cNvSpPr txBox="1"/>
          <p:nvPr/>
        </p:nvSpPr>
        <p:spPr>
          <a:xfrm>
            <a:off x="9651274" y="42493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D8D6B6A-50DC-6B49-95F9-22D1F4C5928A}"/>
              </a:ext>
            </a:extLst>
          </p:cNvPr>
          <p:cNvCxnSpPr>
            <a:cxnSpLocks/>
          </p:cNvCxnSpPr>
          <p:nvPr/>
        </p:nvCxnSpPr>
        <p:spPr>
          <a:xfrm rot="16200000">
            <a:off x="10042412" y="4219070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946CE3DA-5E20-B74B-A20F-24AD0032F034}"/>
              </a:ext>
            </a:extLst>
          </p:cNvPr>
          <p:cNvSpPr txBox="1"/>
          <p:nvPr/>
        </p:nvSpPr>
        <p:spPr>
          <a:xfrm>
            <a:off x="9998880" y="42493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54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E62F9AC-D061-B846-A511-5D1FC2E86F02}"/>
              </a:ext>
            </a:extLst>
          </p:cNvPr>
          <p:cNvCxnSpPr>
            <a:cxnSpLocks/>
          </p:cNvCxnSpPr>
          <p:nvPr/>
        </p:nvCxnSpPr>
        <p:spPr>
          <a:xfrm rot="16200000">
            <a:off x="11077121" y="4219070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949AEEB6-53BD-F44B-B72A-DDF2CF1161FD}"/>
              </a:ext>
            </a:extLst>
          </p:cNvPr>
          <p:cNvSpPr txBox="1"/>
          <p:nvPr/>
        </p:nvSpPr>
        <p:spPr>
          <a:xfrm>
            <a:off x="11033589" y="42493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B78E34E-2A12-3949-8808-853E8AFB89A4}"/>
              </a:ext>
            </a:extLst>
          </p:cNvPr>
          <p:cNvSpPr txBox="1"/>
          <p:nvPr/>
        </p:nvSpPr>
        <p:spPr>
          <a:xfrm>
            <a:off x="8017227" y="4396462"/>
            <a:ext cx="22233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from start of response</a:t>
            </a:r>
            <a:endParaRPr lang="en-GB" sz="1200" b="1" u="sng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7191290-53C0-AB4D-86E9-623D4F392562}"/>
              </a:ext>
            </a:extLst>
          </p:cNvPr>
          <p:cNvSpPr txBox="1"/>
          <p:nvPr/>
        </p:nvSpPr>
        <p:spPr>
          <a:xfrm>
            <a:off x="6858764" y="4643229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244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A2A36CD-85D6-1940-9F08-07CDB11B05B0}"/>
              </a:ext>
            </a:extLst>
          </p:cNvPr>
          <p:cNvSpPr txBox="1"/>
          <p:nvPr/>
        </p:nvSpPr>
        <p:spPr>
          <a:xfrm>
            <a:off x="7206245" y="4643229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216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44DE743-5A78-2441-AAA6-7010035C3421}"/>
              </a:ext>
            </a:extLst>
          </p:cNvPr>
          <p:cNvSpPr txBox="1"/>
          <p:nvPr/>
        </p:nvSpPr>
        <p:spPr>
          <a:xfrm>
            <a:off x="7547628" y="4643229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DBE170D-2074-2148-8414-10B01E8EC9DE}"/>
              </a:ext>
            </a:extLst>
          </p:cNvPr>
          <p:cNvSpPr txBox="1"/>
          <p:nvPr/>
        </p:nvSpPr>
        <p:spPr>
          <a:xfrm>
            <a:off x="7897233" y="4643229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144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7268DDA-57EB-A141-A5CA-E64E1A0085E2}"/>
              </a:ext>
            </a:extLst>
          </p:cNvPr>
          <p:cNvSpPr txBox="1"/>
          <p:nvPr/>
        </p:nvSpPr>
        <p:spPr>
          <a:xfrm>
            <a:off x="8235903" y="4643229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122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666193D-777D-E146-9D83-54D1712AFBDF}"/>
              </a:ext>
            </a:extLst>
          </p:cNvPr>
          <p:cNvSpPr txBox="1"/>
          <p:nvPr/>
        </p:nvSpPr>
        <p:spPr>
          <a:xfrm>
            <a:off x="8586812" y="4643229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3999B1E-6A2A-2C4B-834B-64534B65AF47}"/>
              </a:ext>
            </a:extLst>
          </p:cNvPr>
          <p:cNvSpPr txBox="1"/>
          <p:nvPr/>
        </p:nvSpPr>
        <p:spPr>
          <a:xfrm>
            <a:off x="8962159" y="464322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04C9A65-814C-F44B-BD58-978EB37D9356}"/>
              </a:ext>
            </a:extLst>
          </p:cNvPr>
          <p:cNvSpPr txBox="1"/>
          <p:nvPr/>
        </p:nvSpPr>
        <p:spPr>
          <a:xfrm>
            <a:off x="9310017" y="464322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636E0E1-8E28-0F4B-ACB8-30A9D3560631}"/>
              </a:ext>
            </a:extLst>
          </p:cNvPr>
          <p:cNvSpPr txBox="1"/>
          <p:nvPr/>
        </p:nvSpPr>
        <p:spPr>
          <a:xfrm>
            <a:off x="9648099" y="464322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F52BEB8-4475-294C-93E5-E12134999503}"/>
              </a:ext>
            </a:extLst>
          </p:cNvPr>
          <p:cNvSpPr txBox="1"/>
          <p:nvPr/>
        </p:nvSpPr>
        <p:spPr>
          <a:xfrm>
            <a:off x="10374342" y="4643229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F56B7F0-FED9-C246-8281-601A5AF82C39}"/>
              </a:ext>
            </a:extLst>
          </p:cNvPr>
          <p:cNvSpPr txBox="1"/>
          <p:nvPr/>
        </p:nvSpPr>
        <p:spPr>
          <a:xfrm>
            <a:off x="11068855" y="4643229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58689BF-3173-3946-BC51-C55E9CB416BF}"/>
              </a:ext>
            </a:extLst>
          </p:cNvPr>
          <p:cNvSpPr txBox="1"/>
          <p:nvPr/>
        </p:nvSpPr>
        <p:spPr>
          <a:xfrm>
            <a:off x="6180630" y="4643229"/>
            <a:ext cx="61715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23254DD-18EB-EE4C-B75C-1FC992D25BC4}"/>
              </a:ext>
            </a:extLst>
          </p:cNvPr>
          <p:cNvSpPr txBox="1"/>
          <p:nvPr/>
        </p:nvSpPr>
        <p:spPr>
          <a:xfrm>
            <a:off x="9436254" y="2353179"/>
            <a:ext cx="2039588" cy="34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Median OS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= NR (95% CI NE-NE)</a:t>
            </a:r>
          </a:p>
          <a:p>
            <a:pPr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Median follow-up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= 32.2 months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A89ED7E-8CEF-FF45-B915-32B54E28945B}"/>
              </a:ext>
            </a:extLst>
          </p:cNvPr>
          <p:cNvSpPr txBox="1"/>
          <p:nvPr/>
        </p:nvSpPr>
        <p:spPr>
          <a:xfrm>
            <a:off x="6273447" y="2291857"/>
            <a:ext cx="2228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OS</a:t>
            </a:r>
            <a:endParaRPr lang="en-GB" sz="1200" b="1" u="sng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B395175A-2D33-1648-B008-058344D66E21}"/>
              </a:ext>
            </a:extLst>
          </p:cNvPr>
          <p:cNvCxnSpPr>
            <a:cxnSpLocks/>
          </p:cNvCxnSpPr>
          <p:nvPr/>
        </p:nvCxnSpPr>
        <p:spPr>
          <a:xfrm rot="16200000">
            <a:off x="10385783" y="4219070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EA0BE4E9-4DF3-FD40-AACD-1529D4805A51}"/>
              </a:ext>
            </a:extLst>
          </p:cNvPr>
          <p:cNvSpPr txBox="1"/>
          <p:nvPr/>
        </p:nvSpPr>
        <p:spPr>
          <a:xfrm>
            <a:off x="10342251" y="42493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C6C4646-39F6-BC4E-9DD1-B4D3F15B5B45}"/>
              </a:ext>
            </a:extLst>
          </p:cNvPr>
          <p:cNvSpPr txBox="1"/>
          <p:nvPr/>
        </p:nvSpPr>
        <p:spPr>
          <a:xfrm>
            <a:off x="9998994" y="464322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6B7BEFB-DBD3-F94B-A933-27F3522724B4}"/>
              </a:ext>
            </a:extLst>
          </p:cNvPr>
          <p:cNvSpPr txBox="1"/>
          <p:nvPr/>
        </p:nvSpPr>
        <p:spPr>
          <a:xfrm>
            <a:off x="10720535" y="4643229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A6C5DA05-22D3-C740-A60A-FED4B6DBE542}"/>
              </a:ext>
            </a:extLst>
          </p:cNvPr>
          <p:cNvCxnSpPr>
            <a:cxnSpLocks/>
          </p:cNvCxnSpPr>
          <p:nvPr/>
        </p:nvCxnSpPr>
        <p:spPr>
          <a:xfrm rot="16200000">
            <a:off x="10731976" y="4219070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6977CBA5-0EDA-084B-A168-4FE79E59D3CC}"/>
              </a:ext>
            </a:extLst>
          </p:cNvPr>
          <p:cNvSpPr txBox="1"/>
          <p:nvPr/>
        </p:nvSpPr>
        <p:spPr>
          <a:xfrm>
            <a:off x="10688444" y="42493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66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172463AD-1C72-8D4E-8780-E4F764DF2A99}"/>
              </a:ext>
            </a:extLst>
          </p:cNvPr>
          <p:cNvCxnSpPr>
            <a:cxnSpLocks/>
          </p:cNvCxnSpPr>
          <p:nvPr/>
        </p:nvCxnSpPr>
        <p:spPr>
          <a:xfrm flipV="1">
            <a:off x="8341701" y="2682131"/>
            <a:ext cx="0" cy="1503615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6B2594F5-E366-AB4D-8A7F-D1539CE50220}"/>
              </a:ext>
            </a:extLst>
          </p:cNvPr>
          <p:cNvCxnSpPr>
            <a:cxnSpLocks/>
          </p:cNvCxnSpPr>
          <p:nvPr/>
        </p:nvCxnSpPr>
        <p:spPr>
          <a:xfrm flipV="1">
            <a:off x="9721806" y="2948831"/>
            <a:ext cx="0" cy="1236914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D1EE4324-9655-D54C-BEF8-86BF78A0F535}"/>
              </a:ext>
            </a:extLst>
          </p:cNvPr>
          <p:cNvSpPr txBox="1"/>
          <p:nvPr/>
        </p:nvSpPr>
        <p:spPr>
          <a:xfrm>
            <a:off x="9594367" y="2823743"/>
            <a:ext cx="25487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64%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73F54FF-8BBA-1C4A-AB17-2E2D1B6ED36B}"/>
              </a:ext>
            </a:extLst>
          </p:cNvPr>
          <p:cNvSpPr txBox="1"/>
          <p:nvPr/>
        </p:nvSpPr>
        <p:spPr>
          <a:xfrm>
            <a:off x="8219157" y="2534818"/>
            <a:ext cx="25487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82%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EDEEB28A-7083-AA49-8CA1-69E05D1E9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63" y="1141332"/>
            <a:ext cx="4028487" cy="1525714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0BA8E191-79C2-3E4F-A8FA-B4B118067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38" y="3709111"/>
            <a:ext cx="3798951" cy="1551051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DD7C0E7E-4274-DA40-8410-A01AF42C7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850" y="2391593"/>
            <a:ext cx="4083685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36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F7BBFB-964E-9B97-D273-D68F6E96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Safety: no new signal identified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E41BD-A31A-A848-5938-FA519746C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98CB0C-9617-7441-8985-C1CD0902E34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AE, adverse event; TEAE, treatment-emergent adverse event; TRAE, treatment-related adverse event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0A8FA9-4A1C-7F4C-A203-C458A66BAF83}"/>
              </a:ext>
            </a:extLst>
          </p:cNvPr>
          <p:cNvSpPr txBox="1"/>
          <p:nvPr/>
        </p:nvSpPr>
        <p:spPr>
          <a:xfrm>
            <a:off x="1199456" y="1154068"/>
            <a:ext cx="2260769" cy="45111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Alanine aminotransferase increased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Aspartate aminotransferase increased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Vomiting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Constipation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Cough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Anaemia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Diarrhoea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Pyrexia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Nausea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Fatigue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Dizziness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Arthralgia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Upper respiratory tract infection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Weight increased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Myalgia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Headache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Oedema peripheral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Pain in extremity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Dyspnoea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Neutrophil count decreased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Back pain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Urinary tract infection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Rash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Abdominal pain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Decreased appetite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Nasopharyngitis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White blood cell count decreased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Nasal congestion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Blood creatinine increased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Dry skin</a:t>
            </a:r>
          </a:p>
          <a:p>
            <a:pPr algn="r">
              <a:lnSpc>
                <a:spcPct val="105000"/>
              </a:lnSpc>
            </a:pPr>
            <a:r>
              <a:rPr lang="en-GB" sz="9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Lymphocyte count decreased</a:t>
            </a:r>
            <a:endParaRPr lang="en-GB" sz="9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76524-1666-AF4C-880E-96AE909E92CF}"/>
              </a:ext>
            </a:extLst>
          </p:cNvPr>
          <p:cNvSpPr txBox="1"/>
          <p:nvPr/>
        </p:nvSpPr>
        <p:spPr>
          <a:xfrm>
            <a:off x="4482890" y="984968"/>
            <a:ext cx="1972737" cy="176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TEAEs (all AEs)</a:t>
            </a:r>
            <a:endParaRPr lang="en-GB" sz="12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95A942-84DD-6D42-B8EC-F1425F6555C3}"/>
              </a:ext>
            </a:extLst>
          </p:cNvPr>
          <p:cNvSpPr txBox="1"/>
          <p:nvPr/>
        </p:nvSpPr>
        <p:spPr>
          <a:xfrm>
            <a:off x="6980609" y="984968"/>
            <a:ext cx="2938523" cy="176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TRAEs (AEs related to larotrectinib)</a:t>
            </a:r>
            <a:endParaRPr lang="en-GB" sz="12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076A3E-F4E5-D94E-8195-C0F41F47ABCE}"/>
              </a:ext>
            </a:extLst>
          </p:cNvPr>
          <p:cNvSpPr txBox="1"/>
          <p:nvPr/>
        </p:nvSpPr>
        <p:spPr>
          <a:xfrm>
            <a:off x="9206948" y="3346418"/>
            <a:ext cx="432048" cy="7747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Grade</a:t>
            </a:r>
          </a:p>
          <a:p>
            <a:pPr algn="r">
              <a:lnSpc>
                <a:spcPct val="102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  <a:p>
            <a:pPr algn="r">
              <a:lnSpc>
                <a:spcPct val="102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  <a:p>
            <a:pPr algn="r">
              <a:lnSpc>
                <a:spcPct val="102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  <a:p>
            <a:pPr algn="r">
              <a:lnSpc>
                <a:spcPct val="102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6F20A9-63E1-024F-83BD-FF14884A97BE}"/>
              </a:ext>
            </a:extLst>
          </p:cNvPr>
          <p:cNvCxnSpPr>
            <a:cxnSpLocks/>
          </p:cNvCxnSpPr>
          <p:nvPr/>
        </p:nvCxnSpPr>
        <p:spPr>
          <a:xfrm>
            <a:off x="3442376" y="5715204"/>
            <a:ext cx="7006549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AA592B-0A26-A84B-A9EC-2EAF07D585B8}"/>
              </a:ext>
            </a:extLst>
          </p:cNvPr>
          <p:cNvCxnSpPr>
            <a:cxnSpLocks/>
          </p:cNvCxnSpPr>
          <p:nvPr/>
        </p:nvCxnSpPr>
        <p:spPr>
          <a:xfrm rot="16200000">
            <a:off x="3414205" y="5737507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98BF537-ED2E-D342-9F3B-659A67F808B9}"/>
              </a:ext>
            </a:extLst>
          </p:cNvPr>
          <p:cNvSpPr txBox="1"/>
          <p:nvPr/>
        </p:nvSpPr>
        <p:spPr>
          <a:xfrm>
            <a:off x="3375516" y="5783630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2D69C2-6841-9B44-8D67-C8FBA8EFEE92}"/>
              </a:ext>
            </a:extLst>
          </p:cNvPr>
          <p:cNvCxnSpPr>
            <a:cxnSpLocks/>
          </p:cNvCxnSpPr>
          <p:nvPr/>
        </p:nvCxnSpPr>
        <p:spPr>
          <a:xfrm rot="16200000">
            <a:off x="4287330" y="5737507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88109B8-1E9F-1E4A-B9AD-99273ADDDFE6}"/>
              </a:ext>
            </a:extLst>
          </p:cNvPr>
          <p:cNvSpPr txBox="1"/>
          <p:nvPr/>
        </p:nvSpPr>
        <p:spPr>
          <a:xfrm>
            <a:off x="4248641" y="5783630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E6C78E2-E535-384C-B100-678A4E99C2C2}"/>
              </a:ext>
            </a:extLst>
          </p:cNvPr>
          <p:cNvCxnSpPr>
            <a:cxnSpLocks/>
          </p:cNvCxnSpPr>
          <p:nvPr/>
        </p:nvCxnSpPr>
        <p:spPr>
          <a:xfrm rot="16200000">
            <a:off x="5157280" y="5737507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696DD84-5555-4241-AA3B-8A87D79FF625}"/>
              </a:ext>
            </a:extLst>
          </p:cNvPr>
          <p:cNvSpPr txBox="1"/>
          <p:nvPr/>
        </p:nvSpPr>
        <p:spPr>
          <a:xfrm>
            <a:off x="5118591" y="5783630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50DC14-068C-E64C-8A70-1350A40757BA}"/>
              </a:ext>
            </a:extLst>
          </p:cNvPr>
          <p:cNvCxnSpPr>
            <a:cxnSpLocks/>
          </p:cNvCxnSpPr>
          <p:nvPr/>
        </p:nvCxnSpPr>
        <p:spPr>
          <a:xfrm rot="16200000">
            <a:off x="6033580" y="5737507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C7D2ED5-45F8-2C4A-B916-ACDD197D4D4E}"/>
              </a:ext>
            </a:extLst>
          </p:cNvPr>
          <p:cNvSpPr txBox="1"/>
          <p:nvPr/>
        </p:nvSpPr>
        <p:spPr>
          <a:xfrm>
            <a:off x="5994891" y="5783630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03EB31-96C2-AE4B-90CF-111C01326B32}"/>
              </a:ext>
            </a:extLst>
          </p:cNvPr>
          <p:cNvSpPr txBox="1"/>
          <p:nvPr/>
        </p:nvSpPr>
        <p:spPr>
          <a:xfrm>
            <a:off x="6912807" y="5783630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60484D7-828D-D845-BBF4-C7634854E4F9}"/>
              </a:ext>
            </a:extLst>
          </p:cNvPr>
          <p:cNvCxnSpPr>
            <a:cxnSpLocks/>
          </p:cNvCxnSpPr>
          <p:nvPr/>
        </p:nvCxnSpPr>
        <p:spPr>
          <a:xfrm rot="16200000">
            <a:off x="7786180" y="5737507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3552B98-F513-B644-9962-3993D2CBAF47}"/>
              </a:ext>
            </a:extLst>
          </p:cNvPr>
          <p:cNvSpPr txBox="1"/>
          <p:nvPr/>
        </p:nvSpPr>
        <p:spPr>
          <a:xfrm>
            <a:off x="7747491" y="5783630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1F7C66-EEF4-4546-8B4B-1CA5C448F2C4}"/>
              </a:ext>
            </a:extLst>
          </p:cNvPr>
          <p:cNvCxnSpPr>
            <a:cxnSpLocks/>
          </p:cNvCxnSpPr>
          <p:nvPr/>
        </p:nvCxnSpPr>
        <p:spPr>
          <a:xfrm rot="16200000">
            <a:off x="8665655" y="5737507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A2DB29B-D6A3-C34E-92A7-B4A4B3F78A90}"/>
              </a:ext>
            </a:extLst>
          </p:cNvPr>
          <p:cNvSpPr txBox="1"/>
          <p:nvPr/>
        </p:nvSpPr>
        <p:spPr>
          <a:xfrm>
            <a:off x="8626966" y="5783630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391D7D-8A86-6A47-8DFA-2C99BA246EF7}"/>
              </a:ext>
            </a:extLst>
          </p:cNvPr>
          <p:cNvCxnSpPr>
            <a:cxnSpLocks/>
          </p:cNvCxnSpPr>
          <p:nvPr/>
        </p:nvCxnSpPr>
        <p:spPr>
          <a:xfrm rot="16200000">
            <a:off x="9541955" y="5737507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FB440CC-08A8-DD42-BEC0-C55ECCA80115}"/>
              </a:ext>
            </a:extLst>
          </p:cNvPr>
          <p:cNvSpPr txBox="1"/>
          <p:nvPr/>
        </p:nvSpPr>
        <p:spPr>
          <a:xfrm>
            <a:off x="9503266" y="5783630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CF88192-0C2B-6541-85A5-794653066CD1}"/>
              </a:ext>
            </a:extLst>
          </p:cNvPr>
          <p:cNvCxnSpPr>
            <a:cxnSpLocks/>
          </p:cNvCxnSpPr>
          <p:nvPr/>
        </p:nvCxnSpPr>
        <p:spPr>
          <a:xfrm rot="16200000">
            <a:off x="10415080" y="5737507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3431460-03E9-FE4B-BDC1-1D1AA424E05C}"/>
              </a:ext>
            </a:extLst>
          </p:cNvPr>
          <p:cNvSpPr txBox="1"/>
          <p:nvPr/>
        </p:nvSpPr>
        <p:spPr>
          <a:xfrm>
            <a:off x="10376391" y="5783630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6DACB2-7F8E-3C45-8685-653BB1072149}"/>
              </a:ext>
            </a:extLst>
          </p:cNvPr>
          <p:cNvSpPr/>
          <p:nvPr/>
        </p:nvSpPr>
        <p:spPr>
          <a:xfrm>
            <a:off x="5971104" y="5504532"/>
            <a:ext cx="875035" cy="9333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D1B974-DB4E-2E44-9BD5-D90B47C48CCB}"/>
              </a:ext>
            </a:extLst>
          </p:cNvPr>
          <p:cNvSpPr/>
          <p:nvPr/>
        </p:nvSpPr>
        <p:spPr>
          <a:xfrm>
            <a:off x="6065089" y="5504532"/>
            <a:ext cx="879475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067AA2-3015-7E4C-B675-23F46053A253}"/>
              </a:ext>
            </a:extLst>
          </p:cNvPr>
          <p:cNvSpPr/>
          <p:nvPr/>
        </p:nvSpPr>
        <p:spPr>
          <a:xfrm>
            <a:off x="6328615" y="5504532"/>
            <a:ext cx="958850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C5B56F9-7C2C-3446-BF5F-2F82B7724F9D}"/>
              </a:ext>
            </a:extLst>
          </p:cNvPr>
          <p:cNvSpPr/>
          <p:nvPr/>
        </p:nvSpPr>
        <p:spPr>
          <a:xfrm>
            <a:off x="6500064" y="5504532"/>
            <a:ext cx="69850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7C54706-BFC5-BB4B-B1F5-328CEDF692E8}"/>
              </a:ext>
            </a:extLst>
          </p:cNvPr>
          <p:cNvSpPr/>
          <p:nvPr/>
        </p:nvSpPr>
        <p:spPr>
          <a:xfrm>
            <a:off x="5973014" y="5360505"/>
            <a:ext cx="879475" cy="93330"/>
          </a:xfrm>
          <a:prstGeom prst="rect">
            <a:avLst/>
          </a:prstGeom>
          <a:solidFill>
            <a:srgbClr val="563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5FBEDA0-CE45-A04A-81B1-5CF2EF9434C3}"/>
              </a:ext>
            </a:extLst>
          </p:cNvPr>
          <p:cNvSpPr/>
          <p:nvPr/>
        </p:nvSpPr>
        <p:spPr>
          <a:xfrm>
            <a:off x="6153989" y="5360505"/>
            <a:ext cx="968375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1C724E-DA60-F64F-AF6E-E61164221161}"/>
              </a:ext>
            </a:extLst>
          </p:cNvPr>
          <p:cNvSpPr/>
          <p:nvPr/>
        </p:nvSpPr>
        <p:spPr>
          <a:xfrm>
            <a:off x="6061914" y="5220805"/>
            <a:ext cx="1139825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15AE3C-4032-FD4C-905B-3B78CFD09725}"/>
              </a:ext>
            </a:extLst>
          </p:cNvPr>
          <p:cNvSpPr/>
          <p:nvPr/>
        </p:nvSpPr>
        <p:spPr>
          <a:xfrm>
            <a:off x="6423864" y="5220805"/>
            <a:ext cx="688975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2E7ED21-24D6-F54B-922E-1749A77B98E4}"/>
              </a:ext>
            </a:extLst>
          </p:cNvPr>
          <p:cNvSpPr/>
          <p:nvPr/>
        </p:nvSpPr>
        <p:spPr>
          <a:xfrm>
            <a:off x="5973014" y="5077930"/>
            <a:ext cx="879475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000874B-42A4-B04F-A0B3-D576458871AF}"/>
              </a:ext>
            </a:extLst>
          </p:cNvPr>
          <p:cNvSpPr/>
          <p:nvPr/>
        </p:nvSpPr>
        <p:spPr>
          <a:xfrm>
            <a:off x="6065089" y="5077930"/>
            <a:ext cx="879475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5F9BD57-ADBE-0846-A992-3461AD76194E}"/>
              </a:ext>
            </a:extLst>
          </p:cNvPr>
          <p:cNvSpPr/>
          <p:nvPr/>
        </p:nvSpPr>
        <p:spPr>
          <a:xfrm>
            <a:off x="5626100" y="3777332"/>
            <a:ext cx="1137489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ACEF7E9-6FC7-5744-903E-24994B1EE333}"/>
              </a:ext>
            </a:extLst>
          </p:cNvPr>
          <p:cNvSpPr/>
          <p:nvPr/>
        </p:nvSpPr>
        <p:spPr>
          <a:xfrm>
            <a:off x="5800725" y="3777332"/>
            <a:ext cx="699340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FEE2A3D-AB50-E042-8CE3-58085F92846C}"/>
              </a:ext>
            </a:extLst>
          </p:cNvPr>
          <p:cNvSpPr/>
          <p:nvPr/>
        </p:nvSpPr>
        <p:spPr>
          <a:xfrm>
            <a:off x="6064250" y="3777332"/>
            <a:ext cx="96520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B126D32-D119-524B-BACB-BEB15611CB91}"/>
              </a:ext>
            </a:extLst>
          </p:cNvPr>
          <p:cNvSpPr/>
          <p:nvPr/>
        </p:nvSpPr>
        <p:spPr>
          <a:xfrm>
            <a:off x="5719015" y="4211155"/>
            <a:ext cx="1047750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2C37B69-210B-5047-B99C-0B679462C024}"/>
              </a:ext>
            </a:extLst>
          </p:cNvPr>
          <p:cNvSpPr/>
          <p:nvPr/>
        </p:nvSpPr>
        <p:spPr>
          <a:xfrm>
            <a:off x="5887289" y="4211155"/>
            <a:ext cx="1057275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68289DC-010D-A548-8B09-D487A22EC24E}"/>
              </a:ext>
            </a:extLst>
          </p:cNvPr>
          <p:cNvSpPr/>
          <p:nvPr/>
        </p:nvSpPr>
        <p:spPr>
          <a:xfrm>
            <a:off x="5884115" y="4639780"/>
            <a:ext cx="1047750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F45A18B-078D-8B45-9F65-3E8D5C5A74C3}"/>
              </a:ext>
            </a:extLst>
          </p:cNvPr>
          <p:cNvSpPr/>
          <p:nvPr/>
        </p:nvSpPr>
        <p:spPr>
          <a:xfrm>
            <a:off x="6068264" y="4639780"/>
            <a:ext cx="131445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FDE3D69-2B77-E54E-8547-14595F36D0F8}"/>
              </a:ext>
            </a:extLst>
          </p:cNvPr>
          <p:cNvSpPr/>
          <p:nvPr/>
        </p:nvSpPr>
        <p:spPr>
          <a:xfrm>
            <a:off x="5801565" y="4350855"/>
            <a:ext cx="1047750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35D1539-B647-3047-8911-2F13291DCFF0}"/>
              </a:ext>
            </a:extLst>
          </p:cNvPr>
          <p:cNvSpPr/>
          <p:nvPr/>
        </p:nvSpPr>
        <p:spPr>
          <a:xfrm>
            <a:off x="5893639" y="4350855"/>
            <a:ext cx="1489075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389E2D7-8E29-5941-9AA7-E959AB201D99}"/>
              </a:ext>
            </a:extLst>
          </p:cNvPr>
          <p:cNvSpPr/>
          <p:nvPr/>
        </p:nvSpPr>
        <p:spPr>
          <a:xfrm>
            <a:off x="5884114" y="4498057"/>
            <a:ext cx="1044575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1F95377-9EEE-8544-A315-71E99B20595D}"/>
              </a:ext>
            </a:extLst>
          </p:cNvPr>
          <p:cNvSpPr/>
          <p:nvPr/>
        </p:nvSpPr>
        <p:spPr>
          <a:xfrm>
            <a:off x="5979363" y="4498057"/>
            <a:ext cx="520701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7BA641-9751-B649-AB9B-3B36C6598EE8}"/>
              </a:ext>
            </a:extLst>
          </p:cNvPr>
          <p:cNvSpPr/>
          <p:nvPr/>
        </p:nvSpPr>
        <p:spPr>
          <a:xfrm>
            <a:off x="6249238" y="4498057"/>
            <a:ext cx="866775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691234-3B9E-7C46-84A9-9EA26587843F}"/>
              </a:ext>
            </a:extLst>
          </p:cNvPr>
          <p:cNvSpPr/>
          <p:nvPr/>
        </p:nvSpPr>
        <p:spPr>
          <a:xfrm>
            <a:off x="9236600" y="3528872"/>
            <a:ext cx="27305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7CB5F3B-61DF-FC45-92F0-E23533263DB8}"/>
              </a:ext>
            </a:extLst>
          </p:cNvPr>
          <p:cNvSpPr/>
          <p:nvPr/>
        </p:nvSpPr>
        <p:spPr>
          <a:xfrm>
            <a:off x="9236600" y="3682330"/>
            <a:ext cx="273050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49CB011-2DFB-CE4E-AFE7-3614B9FC1C0F}"/>
              </a:ext>
            </a:extLst>
          </p:cNvPr>
          <p:cNvSpPr/>
          <p:nvPr/>
        </p:nvSpPr>
        <p:spPr>
          <a:xfrm>
            <a:off x="9236600" y="3835788"/>
            <a:ext cx="273050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A1B7693-DCB5-B54C-B713-CF2BE109B822}"/>
              </a:ext>
            </a:extLst>
          </p:cNvPr>
          <p:cNvSpPr/>
          <p:nvPr/>
        </p:nvSpPr>
        <p:spPr>
          <a:xfrm>
            <a:off x="9236600" y="3989247"/>
            <a:ext cx="273050" cy="9333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98A94EE-0A29-C448-856B-17CFE60CDD65}"/>
              </a:ext>
            </a:extLst>
          </p:cNvPr>
          <p:cNvSpPr/>
          <p:nvPr/>
        </p:nvSpPr>
        <p:spPr>
          <a:xfrm>
            <a:off x="5800725" y="4785830"/>
            <a:ext cx="1051765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491E8BF-3B88-1E45-B47E-8201F15BB681}"/>
              </a:ext>
            </a:extLst>
          </p:cNvPr>
          <p:cNvSpPr/>
          <p:nvPr/>
        </p:nvSpPr>
        <p:spPr>
          <a:xfrm>
            <a:off x="6153150" y="4785830"/>
            <a:ext cx="791414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56BB7C4-EEAC-3544-A77A-F3010B515C9F}"/>
              </a:ext>
            </a:extLst>
          </p:cNvPr>
          <p:cNvSpPr/>
          <p:nvPr/>
        </p:nvSpPr>
        <p:spPr>
          <a:xfrm>
            <a:off x="5803901" y="4930962"/>
            <a:ext cx="1140664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7F627BE-6A26-214A-BED5-9AF75BA402FF}"/>
              </a:ext>
            </a:extLst>
          </p:cNvPr>
          <p:cNvSpPr/>
          <p:nvPr/>
        </p:nvSpPr>
        <p:spPr>
          <a:xfrm>
            <a:off x="5889625" y="4930962"/>
            <a:ext cx="1924050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2AAF8D2-2F83-1E4F-AC4B-1A94641AA4FD}"/>
              </a:ext>
            </a:extLst>
          </p:cNvPr>
          <p:cNvSpPr/>
          <p:nvPr/>
        </p:nvSpPr>
        <p:spPr>
          <a:xfrm>
            <a:off x="6064250" y="4930962"/>
            <a:ext cx="166370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3164975-1BAD-764F-AA12-9070327D0AC2}"/>
              </a:ext>
            </a:extLst>
          </p:cNvPr>
          <p:cNvSpPr/>
          <p:nvPr/>
        </p:nvSpPr>
        <p:spPr>
          <a:xfrm>
            <a:off x="5532954" y="3920207"/>
            <a:ext cx="875035" cy="9333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FF742A7-4716-2649-A907-87EDD0DF27F5}"/>
              </a:ext>
            </a:extLst>
          </p:cNvPr>
          <p:cNvSpPr/>
          <p:nvPr/>
        </p:nvSpPr>
        <p:spPr>
          <a:xfrm>
            <a:off x="5632451" y="3920207"/>
            <a:ext cx="2098674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5247D66-D98F-8949-B3EF-671F2805CDB4}"/>
              </a:ext>
            </a:extLst>
          </p:cNvPr>
          <p:cNvSpPr/>
          <p:nvPr/>
        </p:nvSpPr>
        <p:spPr>
          <a:xfrm>
            <a:off x="6245224" y="3920207"/>
            <a:ext cx="1222375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E808AA6-0369-414C-939D-A21E29DDAB65}"/>
              </a:ext>
            </a:extLst>
          </p:cNvPr>
          <p:cNvSpPr/>
          <p:nvPr/>
        </p:nvSpPr>
        <p:spPr>
          <a:xfrm>
            <a:off x="6594475" y="3920207"/>
            <a:ext cx="511176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CC1E3F8-8A69-DE47-BB96-0097E66ED88D}"/>
              </a:ext>
            </a:extLst>
          </p:cNvPr>
          <p:cNvSpPr/>
          <p:nvPr/>
        </p:nvSpPr>
        <p:spPr>
          <a:xfrm>
            <a:off x="5448300" y="3628107"/>
            <a:ext cx="1137489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4A411F-8158-7849-B520-1AD89D6945C0}"/>
              </a:ext>
            </a:extLst>
          </p:cNvPr>
          <p:cNvSpPr/>
          <p:nvPr/>
        </p:nvSpPr>
        <p:spPr>
          <a:xfrm>
            <a:off x="5629274" y="3628107"/>
            <a:ext cx="1571625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23DF14F-BCB5-3246-A1FB-D81DE01CFDD4}"/>
              </a:ext>
            </a:extLst>
          </p:cNvPr>
          <p:cNvSpPr/>
          <p:nvPr/>
        </p:nvSpPr>
        <p:spPr>
          <a:xfrm>
            <a:off x="6064250" y="3628107"/>
            <a:ext cx="104775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56A448B-633A-CD48-AB09-0EEF24EECAAA}"/>
              </a:ext>
            </a:extLst>
          </p:cNvPr>
          <p:cNvSpPr/>
          <p:nvPr/>
        </p:nvSpPr>
        <p:spPr>
          <a:xfrm>
            <a:off x="5448300" y="3488407"/>
            <a:ext cx="1137489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008CB44-C171-5C46-97B2-BBDBBAC8435A}"/>
              </a:ext>
            </a:extLst>
          </p:cNvPr>
          <p:cNvSpPr/>
          <p:nvPr/>
        </p:nvSpPr>
        <p:spPr>
          <a:xfrm>
            <a:off x="5543550" y="3488407"/>
            <a:ext cx="673101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FAA99A7-6EF7-A047-A9A1-7CD16DCE43A1}"/>
              </a:ext>
            </a:extLst>
          </p:cNvPr>
          <p:cNvSpPr/>
          <p:nvPr/>
        </p:nvSpPr>
        <p:spPr>
          <a:xfrm>
            <a:off x="5800725" y="3488407"/>
            <a:ext cx="1577975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C90A577-4FAE-A04E-906A-CBA2618055D6}"/>
              </a:ext>
            </a:extLst>
          </p:cNvPr>
          <p:cNvSpPr/>
          <p:nvPr/>
        </p:nvSpPr>
        <p:spPr>
          <a:xfrm>
            <a:off x="5451475" y="3345532"/>
            <a:ext cx="1924050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306C2A8-3F65-1F48-9BC4-B33E0A67FF26}"/>
              </a:ext>
            </a:extLst>
          </p:cNvPr>
          <p:cNvSpPr/>
          <p:nvPr/>
        </p:nvSpPr>
        <p:spPr>
          <a:xfrm>
            <a:off x="5889626" y="3345532"/>
            <a:ext cx="130810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F03C83C-4BD0-5D41-8DF3-C9061F947F5E}"/>
              </a:ext>
            </a:extLst>
          </p:cNvPr>
          <p:cNvSpPr/>
          <p:nvPr/>
        </p:nvSpPr>
        <p:spPr>
          <a:xfrm>
            <a:off x="5270500" y="3205832"/>
            <a:ext cx="1137489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2922C95-094F-6D4A-BE81-A819E42DA65A}"/>
              </a:ext>
            </a:extLst>
          </p:cNvPr>
          <p:cNvSpPr/>
          <p:nvPr/>
        </p:nvSpPr>
        <p:spPr>
          <a:xfrm>
            <a:off x="5365750" y="3205832"/>
            <a:ext cx="2536825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DC8D0EC-6BDC-CE4E-9E43-6993A85D3B6F}"/>
              </a:ext>
            </a:extLst>
          </p:cNvPr>
          <p:cNvSpPr/>
          <p:nvPr/>
        </p:nvSpPr>
        <p:spPr>
          <a:xfrm>
            <a:off x="5800725" y="3205832"/>
            <a:ext cx="174625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7C625F5-E5A3-124C-A385-F8617AEA8F7C}"/>
              </a:ext>
            </a:extLst>
          </p:cNvPr>
          <p:cNvSpPr/>
          <p:nvPr/>
        </p:nvSpPr>
        <p:spPr>
          <a:xfrm>
            <a:off x="5719014" y="4059907"/>
            <a:ext cx="1044575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67E488E-425F-6541-9790-6123D8DEC8E4}"/>
              </a:ext>
            </a:extLst>
          </p:cNvPr>
          <p:cNvSpPr/>
          <p:nvPr/>
        </p:nvSpPr>
        <p:spPr>
          <a:xfrm>
            <a:off x="5803901" y="4059907"/>
            <a:ext cx="696164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DCAA86D-2932-A344-9D6B-2739F3FCB3D6}"/>
              </a:ext>
            </a:extLst>
          </p:cNvPr>
          <p:cNvSpPr/>
          <p:nvPr/>
        </p:nvSpPr>
        <p:spPr>
          <a:xfrm>
            <a:off x="6249238" y="4059907"/>
            <a:ext cx="783387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ECE6690-71C8-7B4A-9B47-9731D42BA9F4}"/>
              </a:ext>
            </a:extLst>
          </p:cNvPr>
          <p:cNvSpPr/>
          <p:nvPr/>
        </p:nvSpPr>
        <p:spPr>
          <a:xfrm>
            <a:off x="5270500" y="3056260"/>
            <a:ext cx="2813050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095F9DC-124A-8443-BB36-6D1D78F20639}"/>
              </a:ext>
            </a:extLst>
          </p:cNvPr>
          <p:cNvSpPr/>
          <p:nvPr/>
        </p:nvSpPr>
        <p:spPr>
          <a:xfrm>
            <a:off x="5718175" y="3056260"/>
            <a:ext cx="2184400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581CDE2-4FD5-B444-89C8-BE90D8D37414}"/>
              </a:ext>
            </a:extLst>
          </p:cNvPr>
          <p:cNvSpPr/>
          <p:nvPr/>
        </p:nvSpPr>
        <p:spPr>
          <a:xfrm>
            <a:off x="6245225" y="3056260"/>
            <a:ext cx="130175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385D5E3-2BBB-BD40-9182-8A549E69549B}"/>
              </a:ext>
            </a:extLst>
          </p:cNvPr>
          <p:cNvSpPr/>
          <p:nvPr/>
        </p:nvSpPr>
        <p:spPr>
          <a:xfrm>
            <a:off x="5187950" y="2916907"/>
            <a:ext cx="1137489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9E512CE-69D3-9349-B7CD-99B97E732339}"/>
              </a:ext>
            </a:extLst>
          </p:cNvPr>
          <p:cNvSpPr/>
          <p:nvPr/>
        </p:nvSpPr>
        <p:spPr>
          <a:xfrm>
            <a:off x="5276850" y="2916907"/>
            <a:ext cx="1472885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58D508B-AABC-9841-9133-E2C77D4ACC1F}"/>
              </a:ext>
            </a:extLst>
          </p:cNvPr>
          <p:cNvSpPr/>
          <p:nvPr/>
        </p:nvSpPr>
        <p:spPr>
          <a:xfrm>
            <a:off x="6591300" y="2916907"/>
            <a:ext cx="353264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4473300-D153-E547-8FBD-D3492F287383}"/>
              </a:ext>
            </a:extLst>
          </p:cNvPr>
          <p:cNvSpPr/>
          <p:nvPr/>
        </p:nvSpPr>
        <p:spPr>
          <a:xfrm>
            <a:off x="5187950" y="2770857"/>
            <a:ext cx="1137489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321CA92-67C3-6D42-A29A-39E5EC57B280}"/>
              </a:ext>
            </a:extLst>
          </p:cNvPr>
          <p:cNvSpPr/>
          <p:nvPr/>
        </p:nvSpPr>
        <p:spPr>
          <a:xfrm>
            <a:off x="5270500" y="2770857"/>
            <a:ext cx="2108200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CEF2EA2-6A63-E641-AA03-2D710B965BD1}"/>
              </a:ext>
            </a:extLst>
          </p:cNvPr>
          <p:cNvSpPr/>
          <p:nvPr/>
        </p:nvSpPr>
        <p:spPr>
          <a:xfrm>
            <a:off x="5803899" y="2770857"/>
            <a:ext cx="1400175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5159DE6-19FB-1845-869E-4904982DCAEB}"/>
              </a:ext>
            </a:extLst>
          </p:cNvPr>
          <p:cNvSpPr/>
          <p:nvPr/>
        </p:nvSpPr>
        <p:spPr>
          <a:xfrm>
            <a:off x="4924425" y="2621632"/>
            <a:ext cx="1137489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66CE44D-C9E7-D543-99E2-22FD414CBBD9}"/>
              </a:ext>
            </a:extLst>
          </p:cNvPr>
          <p:cNvSpPr/>
          <p:nvPr/>
        </p:nvSpPr>
        <p:spPr>
          <a:xfrm>
            <a:off x="5006974" y="2621632"/>
            <a:ext cx="3248025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1CCEE7F-0821-FA47-999C-65328A907B08}"/>
              </a:ext>
            </a:extLst>
          </p:cNvPr>
          <p:cNvSpPr/>
          <p:nvPr/>
        </p:nvSpPr>
        <p:spPr>
          <a:xfrm>
            <a:off x="5184775" y="2621632"/>
            <a:ext cx="2886075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5D8A024-A487-074C-9BD2-E8ED7F2FE0B1}"/>
              </a:ext>
            </a:extLst>
          </p:cNvPr>
          <p:cNvSpPr/>
          <p:nvPr/>
        </p:nvSpPr>
        <p:spPr>
          <a:xfrm>
            <a:off x="4832350" y="2478757"/>
            <a:ext cx="1137489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EB84749-C0F9-9D4F-A527-7554980BA76C}"/>
              </a:ext>
            </a:extLst>
          </p:cNvPr>
          <p:cNvSpPr/>
          <p:nvPr/>
        </p:nvSpPr>
        <p:spPr>
          <a:xfrm>
            <a:off x="4924426" y="2478757"/>
            <a:ext cx="3067050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EF8095D-4DE2-1C40-997E-00CADAE7D4B6}"/>
              </a:ext>
            </a:extLst>
          </p:cNvPr>
          <p:cNvSpPr/>
          <p:nvPr/>
        </p:nvSpPr>
        <p:spPr>
          <a:xfrm>
            <a:off x="5451475" y="2478757"/>
            <a:ext cx="227330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BD86EC-0D55-4B41-B3DF-137D5F37EFFF}"/>
              </a:ext>
            </a:extLst>
          </p:cNvPr>
          <p:cNvSpPr/>
          <p:nvPr/>
        </p:nvSpPr>
        <p:spPr>
          <a:xfrm>
            <a:off x="4572000" y="2335882"/>
            <a:ext cx="3682999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B38A680-4E10-4C46-90C6-4F856B09504E}"/>
              </a:ext>
            </a:extLst>
          </p:cNvPr>
          <p:cNvSpPr/>
          <p:nvPr/>
        </p:nvSpPr>
        <p:spPr>
          <a:xfrm>
            <a:off x="5010150" y="2335882"/>
            <a:ext cx="3159125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3270530-0BA0-8145-9948-A34FD4AC6ABD}"/>
              </a:ext>
            </a:extLst>
          </p:cNvPr>
          <p:cNvSpPr/>
          <p:nvPr/>
        </p:nvSpPr>
        <p:spPr>
          <a:xfrm>
            <a:off x="4489450" y="2189832"/>
            <a:ext cx="1137489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B7941D0-1E33-AD46-BA11-4F334105A962}"/>
              </a:ext>
            </a:extLst>
          </p:cNvPr>
          <p:cNvSpPr/>
          <p:nvPr/>
        </p:nvSpPr>
        <p:spPr>
          <a:xfrm>
            <a:off x="4743450" y="2189832"/>
            <a:ext cx="2378075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937BCBF-F521-6A45-8F63-8BFC20C8BFF9}"/>
              </a:ext>
            </a:extLst>
          </p:cNvPr>
          <p:cNvSpPr/>
          <p:nvPr/>
        </p:nvSpPr>
        <p:spPr>
          <a:xfrm>
            <a:off x="5546725" y="2189832"/>
            <a:ext cx="1476375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97FF637-9828-E743-A5CE-8126CA2E1FA9}"/>
              </a:ext>
            </a:extLst>
          </p:cNvPr>
          <p:cNvSpPr/>
          <p:nvPr/>
        </p:nvSpPr>
        <p:spPr>
          <a:xfrm>
            <a:off x="4489450" y="2050132"/>
            <a:ext cx="1137489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B6416DD-DA74-474D-98FD-0E4608FC84AF}"/>
              </a:ext>
            </a:extLst>
          </p:cNvPr>
          <p:cNvSpPr/>
          <p:nvPr/>
        </p:nvSpPr>
        <p:spPr>
          <a:xfrm>
            <a:off x="4743450" y="2050132"/>
            <a:ext cx="2898775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0804456-A107-9047-ADE6-74067E3C3B3D}"/>
              </a:ext>
            </a:extLst>
          </p:cNvPr>
          <p:cNvSpPr/>
          <p:nvPr/>
        </p:nvSpPr>
        <p:spPr>
          <a:xfrm>
            <a:off x="5362575" y="2050132"/>
            <a:ext cx="200660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4D1D90C-A2F7-FD48-9408-27DFF6B989AF}"/>
              </a:ext>
            </a:extLst>
          </p:cNvPr>
          <p:cNvSpPr/>
          <p:nvPr/>
        </p:nvSpPr>
        <p:spPr>
          <a:xfrm>
            <a:off x="4403725" y="1900907"/>
            <a:ext cx="3327400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31647AA-4171-5948-B533-7F07AAA8610B}"/>
              </a:ext>
            </a:extLst>
          </p:cNvPr>
          <p:cNvSpPr/>
          <p:nvPr/>
        </p:nvSpPr>
        <p:spPr>
          <a:xfrm>
            <a:off x="5099050" y="1900907"/>
            <a:ext cx="2543175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8B541BB-F6CB-B244-A5F9-CDE5EE50FB7D}"/>
              </a:ext>
            </a:extLst>
          </p:cNvPr>
          <p:cNvSpPr/>
          <p:nvPr/>
        </p:nvSpPr>
        <p:spPr>
          <a:xfrm>
            <a:off x="5895975" y="1900907"/>
            <a:ext cx="147320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590537-2059-F540-BD70-F702B3B4A380}"/>
              </a:ext>
            </a:extLst>
          </p:cNvPr>
          <p:cNvSpPr/>
          <p:nvPr/>
        </p:nvSpPr>
        <p:spPr>
          <a:xfrm>
            <a:off x="4311650" y="1761207"/>
            <a:ext cx="1137489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C60E8FA-BF2B-3B46-B9B6-7306C45C5A7B}"/>
              </a:ext>
            </a:extLst>
          </p:cNvPr>
          <p:cNvSpPr/>
          <p:nvPr/>
        </p:nvSpPr>
        <p:spPr>
          <a:xfrm>
            <a:off x="4400551" y="1761207"/>
            <a:ext cx="543322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4EAA21D-27B2-354E-B934-D038E6EE8104}"/>
              </a:ext>
            </a:extLst>
          </p:cNvPr>
          <p:cNvSpPr/>
          <p:nvPr/>
        </p:nvSpPr>
        <p:spPr>
          <a:xfrm>
            <a:off x="4749801" y="1761207"/>
            <a:ext cx="2279649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2C4E701-C713-B348-B465-2EFE9144D5D4}"/>
              </a:ext>
            </a:extLst>
          </p:cNvPr>
          <p:cNvSpPr/>
          <p:nvPr/>
        </p:nvSpPr>
        <p:spPr>
          <a:xfrm>
            <a:off x="4311651" y="1621507"/>
            <a:ext cx="3870324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88713DA-78C4-904D-8C19-104A1C4769EC}"/>
              </a:ext>
            </a:extLst>
          </p:cNvPr>
          <p:cNvSpPr/>
          <p:nvPr/>
        </p:nvSpPr>
        <p:spPr>
          <a:xfrm>
            <a:off x="4845050" y="1621507"/>
            <a:ext cx="314325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9F06478-E7AA-E546-BEBA-4017B1DCC29D}"/>
              </a:ext>
            </a:extLst>
          </p:cNvPr>
          <p:cNvSpPr/>
          <p:nvPr/>
        </p:nvSpPr>
        <p:spPr>
          <a:xfrm>
            <a:off x="4222750" y="1475457"/>
            <a:ext cx="1137489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9C3088F-BDD1-0B43-B491-F1C4500E7E9E}"/>
              </a:ext>
            </a:extLst>
          </p:cNvPr>
          <p:cNvSpPr/>
          <p:nvPr/>
        </p:nvSpPr>
        <p:spPr>
          <a:xfrm>
            <a:off x="4314824" y="1475457"/>
            <a:ext cx="3419475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49BE310-8DD3-9547-BC50-0D0A002E89B0}"/>
              </a:ext>
            </a:extLst>
          </p:cNvPr>
          <p:cNvSpPr/>
          <p:nvPr/>
        </p:nvSpPr>
        <p:spPr>
          <a:xfrm>
            <a:off x="4927600" y="1475457"/>
            <a:ext cx="2711450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D335146-8217-8E4C-98A0-F15086D0D98D}"/>
              </a:ext>
            </a:extLst>
          </p:cNvPr>
          <p:cNvSpPr/>
          <p:nvPr/>
        </p:nvSpPr>
        <p:spPr>
          <a:xfrm>
            <a:off x="4048402" y="1331278"/>
            <a:ext cx="5254954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A16780C-8CFA-2F4F-9458-4E4944DB350C}"/>
              </a:ext>
            </a:extLst>
          </p:cNvPr>
          <p:cNvSpPr/>
          <p:nvPr/>
        </p:nvSpPr>
        <p:spPr>
          <a:xfrm>
            <a:off x="4314824" y="1331278"/>
            <a:ext cx="4817793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26E3399-A6C5-ED4D-9A95-4D219333B8B5}"/>
              </a:ext>
            </a:extLst>
          </p:cNvPr>
          <p:cNvSpPr/>
          <p:nvPr/>
        </p:nvSpPr>
        <p:spPr>
          <a:xfrm>
            <a:off x="4845181" y="1331278"/>
            <a:ext cx="3843515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ACA5CA0-2624-6844-99D4-3BD296C77A66}"/>
              </a:ext>
            </a:extLst>
          </p:cNvPr>
          <p:cNvSpPr/>
          <p:nvPr/>
        </p:nvSpPr>
        <p:spPr>
          <a:xfrm>
            <a:off x="3956388" y="1185370"/>
            <a:ext cx="5449411" cy="9333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165F29E-54E9-B141-B8D5-81CD3882B814}"/>
              </a:ext>
            </a:extLst>
          </p:cNvPr>
          <p:cNvSpPr/>
          <p:nvPr/>
        </p:nvSpPr>
        <p:spPr>
          <a:xfrm>
            <a:off x="4042785" y="1185370"/>
            <a:ext cx="5260571" cy="9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70CD015-141A-DE4E-B2A7-21333E0A224A}"/>
              </a:ext>
            </a:extLst>
          </p:cNvPr>
          <p:cNvSpPr/>
          <p:nvPr/>
        </p:nvSpPr>
        <p:spPr>
          <a:xfrm>
            <a:off x="4313899" y="1185370"/>
            <a:ext cx="4803541" cy="9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777F6B7-1827-EF4F-A2DC-23E3822C79FB}"/>
              </a:ext>
            </a:extLst>
          </p:cNvPr>
          <p:cNvSpPr/>
          <p:nvPr/>
        </p:nvSpPr>
        <p:spPr>
          <a:xfrm>
            <a:off x="4925475" y="1185370"/>
            <a:ext cx="3675956" cy="933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3CFE44-07FF-4543-A3FD-BB24FE0FE0F4}"/>
              </a:ext>
            </a:extLst>
          </p:cNvPr>
          <p:cNvCxnSpPr>
            <a:cxnSpLocks/>
          </p:cNvCxnSpPr>
          <p:nvPr/>
        </p:nvCxnSpPr>
        <p:spPr>
          <a:xfrm flipV="1">
            <a:off x="6943230" y="1019175"/>
            <a:ext cx="0" cy="474533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5A68A53-2ADE-0B48-BB14-8427E42949EE}"/>
              </a:ext>
            </a:extLst>
          </p:cNvPr>
          <p:cNvCxnSpPr>
            <a:cxnSpLocks/>
          </p:cNvCxnSpPr>
          <p:nvPr/>
        </p:nvCxnSpPr>
        <p:spPr>
          <a:xfrm rot="16200000">
            <a:off x="7699185" y="5683532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3DEDCFF-358E-8245-8F3A-22D24B0E9393}"/>
              </a:ext>
            </a:extLst>
          </p:cNvPr>
          <p:cNvCxnSpPr>
            <a:cxnSpLocks/>
          </p:cNvCxnSpPr>
          <p:nvPr/>
        </p:nvCxnSpPr>
        <p:spPr>
          <a:xfrm rot="16200000">
            <a:off x="7003225" y="5683532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A24825A-852C-AB4C-8972-72AFA818DEF6}"/>
              </a:ext>
            </a:extLst>
          </p:cNvPr>
          <p:cNvCxnSpPr>
            <a:cxnSpLocks/>
          </p:cNvCxnSpPr>
          <p:nvPr/>
        </p:nvCxnSpPr>
        <p:spPr>
          <a:xfrm rot="16200000">
            <a:off x="7090220" y="5683532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63E9BA1-138C-2E43-A95E-28CCC0A1F4BF}"/>
              </a:ext>
            </a:extLst>
          </p:cNvPr>
          <p:cNvCxnSpPr>
            <a:cxnSpLocks/>
          </p:cNvCxnSpPr>
          <p:nvPr/>
        </p:nvCxnSpPr>
        <p:spPr>
          <a:xfrm rot="16200000">
            <a:off x="7177215" y="5683532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4CC9F41-5EF3-CA41-A102-36B57AC9FE52}"/>
              </a:ext>
            </a:extLst>
          </p:cNvPr>
          <p:cNvCxnSpPr>
            <a:cxnSpLocks/>
          </p:cNvCxnSpPr>
          <p:nvPr/>
        </p:nvCxnSpPr>
        <p:spPr>
          <a:xfrm rot="16200000">
            <a:off x="7264210" y="5683532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5D93783-D589-934F-A5F9-C0222F04030F}"/>
              </a:ext>
            </a:extLst>
          </p:cNvPr>
          <p:cNvCxnSpPr>
            <a:cxnSpLocks/>
          </p:cNvCxnSpPr>
          <p:nvPr/>
        </p:nvCxnSpPr>
        <p:spPr>
          <a:xfrm rot="16200000">
            <a:off x="7351205" y="5683532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CBF9911-1417-9E4F-9396-0AE61447E9A1}"/>
              </a:ext>
            </a:extLst>
          </p:cNvPr>
          <p:cNvCxnSpPr>
            <a:cxnSpLocks/>
          </p:cNvCxnSpPr>
          <p:nvPr/>
        </p:nvCxnSpPr>
        <p:spPr>
          <a:xfrm rot="16200000">
            <a:off x="7438200" y="5683532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D77610AB-D21E-5541-A816-EB5AB14E87BE}"/>
              </a:ext>
            </a:extLst>
          </p:cNvPr>
          <p:cNvCxnSpPr>
            <a:cxnSpLocks/>
          </p:cNvCxnSpPr>
          <p:nvPr/>
        </p:nvCxnSpPr>
        <p:spPr>
          <a:xfrm rot="16200000">
            <a:off x="7525195" y="5683532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CD03CA7-B501-ED47-80EF-A7AB29701080}"/>
              </a:ext>
            </a:extLst>
          </p:cNvPr>
          <p:cNvCxnSpPr>
            <a:cxnSpLocks/>
          </p:cNvCxnSpPr>
          <p:nvPr/>
        </p:nvCxnSpPr>
        <p:spPr>
          <a:xfrm rot="16200000">
            <a:off x="7612190" y="5683532"/>
            <a:ext cx="54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72A241F6-7157-E74C-AFB3-0D269FEBC037}"/>
              </a:ext>
            </a:extLst>
          </p:cNvPr>
          <p:cNvSpPr txBox="1"/>
          <p:nvPr/>
        </p:nvSpPr>
        <p:spPr>
          <a:xfrm>
            <a:off x="5955966" y="5916966"/>
            <a:ext cx="1972737" cy="17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(%)</a:t>
            </a:r>
            <a:endParaRPr lang="en-GB" sz="12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2E2C8-3AB2-137B-259F-EC5164BE5944}"/>
              </a:ext>
            </a:extLst>
          </p:cNvPr>
          <p:cNvSpPr/>
          <p:nvPr/>
        </p:nvSpPr>
        <p:spPr>
          <a:xfrm>
            <a:off x="5099050" y="631130"/>
            <a:ext cx="3701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AEs that occurred in ≥10% of patients</a:t>
            </a:r>
          </a:p>
        </p:txBody>
      </p:sp>
    </p:spTree>
    <p:extLst>
      <p:ext uri="{BB962C8B-B14F-4D97-AF65-F5344CB8AC3E}">
        <p14:creationId xmlns:p14="http://schemas.microsoft.com/office/powerpoint/2010/main" val="42180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or2Ed - NTRK Connect Colour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56378D"/>
      </a:accent1>
      <a:accent2>
        <a:srgbClr val="C0504D"/>
      </a:accent2>
      <a:accent3>
        <a:srgbClr val="E9D0CD"/>
      </a:accent3>
      <a:accent4>
        <a:srgbClr val="F3EAE7"/>
      </a:accent4>
      <a:accent5>
        <a:srgbClr val="ECE6ED"/>
      </a:accent5>
      <a:accent6>
        <a:srgbClr val="8B878B"/>
      </a:accent6>
      <a:hlink>
        <a:srgbClr val="56378D"/>
      </a:hlink>
      <a:folHlink>
        <a:srgbClr val="5637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3974</TotalTime>
  <Words>2870</Words>
  <Application>Microsoft Office PowerPoint</Application>
  <PresentationFormat>Widescreen</PresentationFormat>
  <Paragraphs>459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Lucida Grande</vt:lpstr>
      <vt:lpstr>PT Sans Narrow</vt:lpstr>
      <vt:lpstr>Wingdings</vt:lpstr>
      <vt:lpstr>Thème Office</vt:lpstr>
      <vt:lpstr>PowerPoint Presentation</vt:lpstr>
      <vt:lpstr>TRK fusion-positive cancer highlights from ASCO 2022  Prof. David S. Hong Medical Oncologist MD Anderson Cancer Center, Houston, TX, USA  JUNE 2022</vt:lpstr>
      <vt:lpstr>Disclosures</vt:lpstr>
      <vt:lpstr>Selected abstrActs from ASCo 2022</vt:lpstr>
      <vt:lpstr>Long-term efficacy and safety  of larotrectinib in a pooled analysis of patients with tropomyosin receptor kinase (TRK)  fusion cancer</vt:lpstr>
      <vt:lpstr>Background</vt:lpstr>
      <vt:lpstr>Integrated dataset: various tumour types treated with larotrectinib with high ORR</vt:lpstr>
      <vt:lpstr>Efficacy: Dor, pfs, and os in patients with trk fusion cancer</vt:lpstr>
      <vt:lpstr>Safety: no new signal identified</vt:lpstr>
      <vt:lpstr>Updated analysis of the efficacy and safety of entrectinib in patients with locally advanced/metastatic NTRK fusion‑positive solid tumors</vt:lpstr>
      <vt:lpstr>Background</vt:lpstr>
      <vt:lpstr>Patient characteristics and key efficacy results</vt:lpstr>
      <vt:lpstr>Safety: no new signal identified</vt:lpstr>
      <vt:lpstr>Safety, pharmacokinetics, and clinical efficacy of ICP-723, a highly selective next-generation pan-TRK inhibitor, in patients with solid tumor</vt:lpstr>
      <vt:lpstr>ICP-723 is a potent next-generation TRK inhibitor</vt:lpstr>
      <vt:lpstr>Study design</vt:lpstr>
      <vt:lpstr>Results: safety, PK and efficacy</vt:lpstr>
      <vt:lpstr>conclusions</vt:lpstr>
      <vt:lpstr>COnclusions</vt:lpstr>
      <vt:lpstr>REACH NTRK CONNECT VIA  TWITTER, LINKEDIN, VIMEO &amp; EMAIL OR VISIT THE GROUP’S WEBSITE https://ntrkconnect.cor2ed.com/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Iain Murdoch</cp:lastModifiedBy>
  <cp:revision>307</cp:revision>
  <cp:lastPrinted>2017-02-15T09:54:46Z</cp:lastPrinted>
  <dcterms:created xsi:type="dcterms:W3CDTF">2016-10-14T09:38:18Z</dcterms:created>
  <dcterms:modified xsi:type="dcterms:W3CDTF">2022-06-13T07:26:13Z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76c141-ac86-40e5-abf2-c6f60e474cee_Enabled">
    <vt:lpwstr>true</vt:lpwstr>
  </property>
  <property fmtid="{D5CDD505-2E9C-101B-9397-08002B2CF9AE}" pid="3" name="MSIP_Label_2c76c141-ac86-40e5-abf2-c6f60e474cee_SetDate">
    <vt:lpwstr>2022-06-09T16:52:01Z</vt:lpwstr>
  </property>
  <property fmtid="{D5CDD505-2E9C-101B-9397-08002B2CF9AE}" pid="4" name="MSIP_Label_2c76c141-ac86-40e5-abf2-c6f60e474cee_Method">
    <vt:lpwstr>Standard</vt:lpwstr>
  </property>
  <property fmtid="{D5CDD505-2E9C-101B-9397-08002B2CF9AE}" pid="5" name="MSIP_Label_2c76c141-ac86-40e5-abf2-c6f60e474cee_Name">
    <vt:lpwstr>2c76c141-ac86-40e5-abf2-c6f60e474cee</vt:lpwstr>
  </property>
  <property fmtid="{D5CDD505-2E9C-101B-9397-08002B2CF9AE}" pid="6" name="MSIP_Label_2c76c141-ac86-40e5-abf2-c6f60e474cee_SiteId">
    <vt:lpwstr>fcb2b37b-5da0-466b-9b83-0014b67a7c78</vt:lpwstr>
  </property>
  <property fmtid="{D5CDD505-2E9C-101B-9397-08002B2CF9AE}" pid="7" name="MSIP_Label_2c76c141-ac86-40e5-abf2-c6f60e474cee_ActionId">
    <vt:lpwstr>4bf9848f-12ef-43a4-bcfe-3b2af0a74eaf</vt:lpwstr>
  </property>
  <property fmtid="{D5CDD505-2E9C-101B-9397-08002B2CF9AE}" pid="8" name="MSIP_Label_2c76c141-ac86-40e5-abf2-c6f60e474cee_ContentBits">
    <vt:lpwstr>2</vt:lpwstr>
  </property>
</Properties>
</file>