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0" r:id="rId2"/>
  </p:sldMasterIdLst>
  <p:notesMasterIdLst>
    <p:notesMasterId r:id="rId31"/>
  </p:notesMasterIdLst>
  <p:handoutMasterIdLst>
    <p:handoutMasterId r:id="rId32"/>
  </p:handoutMasterIdLst>
  <p:sldIdLst>
    <p:sldId id="256" r:id="rId3"/>
    <p:sldId id="12277" r:id="rId4"/>
    <p:sldId id="12278" r:id="rId5"/>
    <p:sldId id="5300" r:id="rId6"/>
    <p:sldId id="5287" r:id="rId7"/>
    <p:sldId id="12279" r:id="rId8"/>
    <p:sldId id="5288" r:id="rId9"/>
    <p:sldId id="5289" r:id="rId10"/>
    <p:sldId id="5290" r:id="rId11"/>
    <p:sldId id="12283" r:id="rId12"/>
    <p:sldId id="12287" r:id="rId13"/>
    <p:sldId id="12285" r:id="rId14"/>
    <p:sldId id="5272" r:id="rId15"/>
    <p:sldId id="12286" r:id="rId16"/>
    <p:sldId id="12284" r:id="rId17"/>
    <p:sldId id="12288" r:id="rId18"/>
    <p:sldId id="5295" r:id="rId19"/>
    <p:sldId id="12280" r:id="rId20"/>
    <p:sldId id="5315" r:id="rId21"/>
    <p:sldId id="5317" r:id="rId22"/>
    <p:sldId id="5319" r:id="rId23"/>
    <p:sldId id="5313" r:id="rId24"/>
    <p:sldId id="5318" r:id="rId25"/>
    <p:sldId id="5320" r:id="rId26"/>
    <p:sldId id="5321" r:id="rId27"/>
    <p:sldId id="5309" r:id="rId28"/>
    <p:sldId id="12281" r:id="rId29"/>
    <p:sldId id="12282" r:id="rId30"/>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65" userDrawn="1">
          <p15:clr>
            <a:srgbClr val="A4A3A4"/>
          </p15:clr>
        </p15:guide>
        <p15:guide id="3" pos="5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402"/>
    <a:srgbClr val="03C750"/>
    <a:srgbClr val="CBEBD0"/>
    <a:srgbClr val="A5131F"/>
    <a:srgbClr val="F5EAE8"/>
    <a:srgbClr val="EAD1CE"/>
    <a:srgbClr val="E7F5E9"/>
    <a:srgbClr val="2E7B8E"/>
    <a:srgbClr val="C7573C"/>
    <a:srgbClr val="5D8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934" autoAdjust="0"/>
    <p:restoredTop sz="86607" autoAdjust="0"/>
  </p:normalViewPr>
  <p:slideViewPr>
    <p:cSldViewPr snapToObjects="1">
      <p:cViewPr varScale="1">
        <p:scale>
          <a:sx n="102" d="100"/>
          <a:sy n="102" d="100"/>
        </p:scale>
        <p:origin x="208" y="624"/>
      </p:cViewPr>
      <p:guideLst>
        <p:guide orient="horz" pos="2160"/>
        <p:guide pos="4565"/>
        <p:guide pos="51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80" d="100"/>
          <a:sy n="80" d="100"/>
        </p:scale>
        <p:origin x="39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8DDD10-6C91-45E5-89D9-C818F2F0FDF6}"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fr-FR"/>
        </a:p>
      </dgm:t>
    </dgm:pt>
    <dgm:pt modelId="{FCD86FB6-6F87-4489-83E2-5609DAEEB2B3}">
      <dgm:prSet phldrT="[Texte]"/>
      <dgm:spPr/>
      <dgm:t>
        <a:bodyPr/>
        <a:lstStyle/>
        <a:p>
          <a:r>
            <a:rPr lang="en-GB" noProof="0" dirty="0"/>
            <a:t>Time of </a:t>
          </a:r>
          <a:r>
            <a:rPr lang="en-GB" noProof="0" dirty="0" err="1"/>
            <a:t>angio</a:t>
          </a:r>
          <a:r>
            <a:rPr lang="en-GB" noProof="0" dirty="0"/>
            <a:t>.</a:t>
          </a:r>
        </a:p>
      </dgm:t>
    </dgm:pt>
    <dgm:pt modelId="{3275919F-26D7-4740-82B9-06C69EC2BF9A}" type="parTrans" cxnId="{49A408AE-F1FB-404E-B8BC-F8FDBB522A37}">
      <dgm:prSet/>
      <dgm:spPr/>
      <dgm:t>
        <a:bodyPr/>
        <a:lstStyle/>
        <a:p>
          <a:endParaRPr lang="fr-FR"/>
        </a:p>
      </dgm:t>
    </dgm:pt>
    <dgm:pt modelId="{80E5477A-0EE4-4ADE-868E-8D86AB381A30}" type="sibTrans" cxnId="{49A408AE-F1FB-404E-B8BC-F8FDBB522A37}">
      <dgm:prSet/>
      <dgm:spPr/>
      <dgm:t>
        <a:bodyPr/>
        <a:lstStyle/>
        <a:p>
          <a:endParaRPr lang="fr-FR"/>
        </a:p>
      </dgm:t>
    </dgm:pt>
    <dgm:pt modelId="{FE80090B-2D87-4C9E-9618-3D567B0C9670}">
      <dgm:prSet phldrT="[Texte]" custT="1"/>
      <dgm:spPr>
        <a:solidFill>
          <a:srgbClr val="FFC000"/>
        </a:solidFill>
      </dgm:spPr>
      <dgm:t>
        <a:bodyPr/>
        <a:lstStyle/>
        <a:p>
          <a:r>
            <a:rPr lang="fr-FR" sz="1100" b="1" dirty="0">
              <a:solidFill>
                <a:schemeClr val="tx1">
                  <a:lumMod val="50000"/>
                </a:schemeClr>
              </a:solidFill>
            </a:rPr>
            <a:t>Time of</a:t>
          </a:r>
        </a:p>
        <a:p>
          <a:r>
            <a:rPr lang="fr-FR" sz="1100" b="1" dirty="0">
              <a:solidFill>
                <a:schemeClr val="tx1">
                  <a:lumMod val="50000"/>
                </a:schemeClr>
              </a:solidFill>
            </a:rPr>
            <a:t> P2Y12</a:t>
          </a:r>
        </a:p>
      </dgm:t>
    </dgm:pt>
    <dgm:pt modelId="{AB68FA08-CDF7-40A9-A034-47CE04A6DC3A}" type="parTrans" cxnId="{FF5762C1-4A4E-418E-B0AA-6C64127EE088}">
      <dgm:prSet/>
      <dgm:spPr/>
      <dgm:t>
        <a:bodyPr/>
        <a:lstStyle/>
        <a:p>
          <a:endParaRPr lang="fr-FR"/>
        </a:p>
      </dgm:t>
    </dgm:pt>
    <dgm:pt modelId="{49EFF6CE-1D06-4A78-BE01-64F20798D2B4}" type="sibTrans" cxnId="{FF5762C1-4A4E-418E-B0AA-6C64127EE088}">
      <dgm:prSet/>
      <dgm:spPr/>
      <dgm:t>
        <a:bodyPr/>
        <a:lstStyle/>
        <a:p>
          <a:endParaRPr lang="fr-FR"/>
        </a:p>
      </dgm:t>
    </dgm:pt>
    <dgm:pt modelId="{94591255-6B6B-41B5-88E8-96039127E81B}">
      <dgm:prSet phldrT="[Texte]" custT="1"/>
      <dgm:spPr>
        <a:solidFill>
          <a:schemeClr val="tx2"/>
        </a:solidFill>
      </dgm:spPr>
      <dgm:t>
        <a:bodyPr lIns="0" rIns="0"/>
        <a:lstStyle/>
        <a:p>
          <a:r>
            <a:rPr lang="en-GB" sz="1050" b="1" noProof="0" dirty="0"/>
            <a:t>Time of </a:t>
          </a:r>
          <a:r>
            <a:rPr lang="en-GB" sz="1050" b="1" noProof="0" dirty="0" err="1"/>
            <a:t>anticoag</a:t>
          </a:r>
          <a:r>
            <a:rPr lang="en-GB" sz="1050" b="1" noProof="0" dirty="0"/>
            <a:t>.</a:t>
          </a:r>
        </a:p>
      </dgm:t>
    </dgm:pt>
    <dgm:pt modelId="{EDE3A824-4223-4F07-9462-B56A1C718D0F}" type="parTrans" cxnId="{AF335E26-4ADA-41FB-B21E-1D667C66E371}">
      <dgm:prSet/>
      <dgm:spPr/>
      <dgm:t>
        <a:bodyPr/>
        <a:lstStyle/>
        <a:p>
          <a:endParaRPr lang="fr-FR"/>
        </a:p>
      </dgm:t>
    </dgm:pt>
    <dgm:pt modelId="{1B927C7D-3CE8-455C-B549-E430EE5B02D0}" type="sibTrans" cxnId="{AF335E26-4ADA-41FB-B21E-1D667C66E371}">
      <dgm:prSet/>
      <dgm:spPr/>
      <dgm:t>
        <a:bodyPr/>
        <a:lstStyle/>
        <a:p>
          <a:endParaRPr lang="fr-FR"/>
        </a:p>
      </dgm:t>
    </dgm:pt>
    <dgm:pt modelId="{2A9531C6-9FC0-4976-A1A9-45677AB728B6}">
      <dgm:prSet phldrT="[Texte]" custT="1"/>
      <dgm:spPr>
        <a:solidFill>
          <a:srgbClr val="00B050"/>
        </a:solidFill>
      </dgm:spPr>
      <dgm:t>
        <a:bodyPr/>
        <a:lstStyle/>
        <a:p>
          <a:r>
            <a:rPr lang="fr-FR" sz="1600" b="1" dirty="0"/>
            <a:t>Time </a:t>
          </a:r>
          <a:br>
            <a:rPr lang="fr-FR" sz="1600" b="1" dirty="0"/>
          </a:br>
          <a:r>
            <a:rPr lang="fr-FR" sz="1600" b="1" dirty="0"/>
            <a:t>of GPI</a:t>
          </a:r>
        </a:p>
      </dgm:t>
    </dgm:pt>
    <dgm:pt modelId="{2E773DAC-10DA-46B9-9995-378530D681C0}" type="parTrans" cxnId="{4CDE1087-27A3-4B23-83BB-F45E77FF87E4}">
      <dgm:prSet/>
      <dgm:spPr/>
      <dgm:t>
        <a:bodyPr/>
        <a:lstStyle/>
        <a:p>
          <a:endParaRPr lang="fr-FR"/>
        </a:p>
      </dgm:t>
    </dgm:pt>
    <dgm:pt modelId="{B9B848F8-3535-4C11-8AB0-CB59E2903EE2}" type="sibTrans" cxnId="{4CDE1087-27A3-4B23-83BB-F45E77FF87E4}">
      <dgm:prSet/>
      <dgm:spPr/>
      <dgm:t>
        <a:bodyPr/>
        <a:lstStyle/>
        <a:p>
          <a:endParaRPr lang="fr-FR"/>
        </a:p>
      </dgm:t>
    </dgm:pt>
    <dgm:pt modelId="{F7D13CBE-2443-42B9-B33F-A7D698C1E514}">
      <dgm:prSet phldrT="[Texte]" custT="1"/>
      <dgm:spPr>
        <a:solidFill>
          <a:srgbClr val="7030A0"/>
        </a:solidFill>
      </dgm:spPr>
      <dgm:t>
        <a:bodyPr/>
        <a:lstStyle/>
        <a:p>
          <a:r>
            <a:rPr lang="fr-FR" sz="1000" b="1" dirty="0"/>
            <a:t>Time of PCSK9i</a:t>
          </a:r>
        </a:p>
      </dgm:t>
    </dgm:pt>
    <dgm:pt modelId="{B8D39E91-D04B-489B-928F-EF696764AAFC}" type="parTrans" cxnId="{9C6D93AC-6F81-44F6-AEAF-A89AC2DDB804}">
      <dgm:prSet/>
      <dgm:spPr/>
      <dgm:t>
        <a:bodyPr/>
        <a:lstStyle/>
        <a:p>
          <a:endParaRPr lang="fr-FR"/>
        </a:p>
      </dgm:t>
    </dgm:pt>
    <dgm:pt modelId="{904CCE55-C901-4E74-B903-732358FEFF2F}" type="sibTrans" cxnId="{9C6D93AC-6F81-44F6-AEAF-A89AC2DDB804}">
      <dgm:prSet/>
      <dgm:spPr/>
      <dgm:t>
        <a:bodyPr/>
        <a:lstStyle/>
        <a:p>
          <a:endParaRPr lang="fr-FR"/>
        </a:p>
      </dgm:t>
    </dgm:pt>
    <dgm:pt modelId="{97592DD3-D80E-48B5-88D7-29C260422D74}">
      <dgm:prSet phldrT="[Texte]" custT="1"/>
      <dgm:spPr>
        <a:solidFill>
          <a:srgbClr val="7030A0"/>
        </a:solidFill>
      </dgm:spPr>
      <dgm:t>
        <a:bodyPr/>
        <a:lstStyle/>
        <a:p>
          <a:r>
            <a:rPr lang="en-GB" sz="1050" b="1" noProof="0" dirty="0"/>
            <a:t>Time of statins</a:t>
          </a:r>
        </a:p>
      </dgm:t>
    </dgm:pt>
    <dgm:pt modelId="{F7471B7A-6731-437C-9946-AE62525F84B7}" type="parTrans" cxnId="{49359875-FA6C-48A0-96E4-8AF2DB4A12EC}">
      <dgm:prSet/>
      <dgm:spPr/>
      <dgm:t>
        <a:bodyPr/>
        <a:lstStyle/>
        <a:p>
          <a:endParaRPr lang="fr-FR"/>
        </a:p>
      </dgm:t>
    </dgm:pt>
    <dgm:pt modelId="{0054E98F-2E72-4FBD-B8C4-AD39B43530A7}" type="sibTrans" cxnId="{49359875-FA6C-48A0-96E4-8AF2DB4A12EC}">
      <dgm:prSet/>
      <dgm:spPr/>
      <dgm:t>
        <a:bodyPr/>
        <a:lstStyle/>
        <a:p>
          <a:endParaRPr lang="fr-FR"/>
        </a:p>
      </dgm:t>
    </dgm:pt>
    <dgm:pt modelId="{450CF529-4008-4D5E-983C-FF3C4B9DE81E}">
      <dgm:prSet phldrT="[Texte]" custT="1"/>
      <dgm:spPr>
        <a:solidFill>
          <a:srgbClr val="7030A0"/>
        </a:solidFill>
      </dgm:spPr>
      <dgm:t>
        <a:bodyPr/>
        <a:lstStyle/>
        <a:p>
          <a:br>
            <a:rPr lang="en-GB" sz="1000" b="1" noProof="0" dirty="0"/>
          </a:br>
          <a:r>
            <a:rPr lang="en-GB" sz="1000" b="1" noProof="0" dirty="0"/>
            <a:t>Time of ezetimibe</a:t>
          </a:r>
        </a:p>
      </dgm:t>
    </dgm:pt>
    <dgm:pt modelId="{0AB41DCD-CE10-4477-9CEE-9F1D3E4DBB51}" type="parTrans" cxnId="{0646772D-B2A8-47DA-A213-FEC0ADEF5DB8}">
      <dgm:prSet/>
      <dgm:spPr/>
      <dgm:t>
        <a:bodyPr/>
        <a:lstStyle/>
        <a:p>
          <a:endParaRPr lang="fr-FR"/>
        </a:p>
      </dgm:t>
    </dgm:pt>
    <dgm:pt modelId="{1AD75C32-FCCA-4FAE-81E9-2B71BB9DA392}" type="sibTrans" cxnId="{0646772D-B2A8-47DA-A213-FEC0ADEF5DB8}">
      <dgm:prSet/>
      <dgm:spPr/>
      <dgm:t>
        <a:bodyPr/>
        <a:lstStyle/>
        <a:p>
          <a:endParaRPr lang="fr-FR"/>
        </a:p>
      </dgm:t>
    </dgm:pt>
    <dgm:pt modelId="{C8DD0BAB-1178-4407-B588-544EBCEACDA7}">
      <dgm:prSet phldrT="[Texte]"/>
      <dgm:spPr>
        <a:solidFill>
          <a:srgbClr val="00B0F0"/>
        </a:solidFill>
      </dgm:spPr>
      <dgm:t>
        <a:bodyPr/>
        <a:lstStyle/>
        <a:p>
          <a:r>
            <a:rPr lang="en-GB" b="1" noProof="0" dirty="0"/>
            <a:t>Time of </a:t>
          </a:r>
          <a:r>
            <a:rPr lang="en-GB" b="1" noProof="0" dirty="0" err="1"/>
            <a:t>ACEi</a:t>
          </a:r>
          <a:endParaRPr lang="en-GB" b="1" noProof="0" dirty="0"/>
        </a:p>
      </dgm:t>
    </dgm:pt>
    <dgm:pt modelId="{9D97FDEF-951B-42D1-B44E-255988D7D21C}" type="parTrans" cxnId="{91363498-37F2-4B9D-B6FB-849A7406D3E4}">
      <dgm:prSet/>
      <dgm:spPr/>
      <dgm:t>
        <a:bodyPr/>
        <a:lstStyle/>
        <a:p>
          <a:endParaRPr lang="fr-FR"/>
        </a:p>
      </dgm:t>
    </dgm:pt>
    <dgm:pt modelId="{17ADA73A-E942-450A-9773-8CF96868F3B1}" type="sibTrans" cxnId="{91363498-37F2-4B9D-B6FB-849A7406D3E4}">
      <dgm:prSet/>
      <dgm:spPr/>
      <dgm:t>
        <a:bodyPr/>
        <a:lstStyle/>
        <a:p>
          <a:endParaRPr lang="fr-FR"/>
        </a:p>
      </dgm:t>
    </dgm:pt>
    <dgm:pt modelId="{AF2C2906-4523-438F-B393-E55682C99EBE}" type="pres">
      <dgm:prSet presAssocID="{918DDD10-6C91-45E5-89D9-C818F2F0FDF6}" presName="Name0" presStyleCnt="0">
        <dgm:presLayoutVars>
          <dgm:chMax val="1"/>
          <dgm:dir/>
          <dgm:animLvl val="ctr"/>
          <dgm:resizeHandles val="exact"/>
        </dgm:presLayoutVars>
      </dgm:prSet>
      <dgm:spPr/>
    </dgm:pt>
    <dgm:pt modelId="{8C47F5F9-9239-4593-BC7F-2454BDE5AA53}" type="pres">
      <dgm:prSet presAssocID="{FCD86FB6-6F87-4489-83E2-5609DAEEB2B3}" presName="centerShape" presStyleLbl="node0" presStyleIdx="0" presStyleCnt="1" custLinFactNeighborX="-588" custLinFactNeighborY="-2788"/>
      <dgm:spPr/>
    </dgm:pt>
    <dgm:pt modelId="{8539A539-879B-42BF-A006-C667704FCE06}" type="pres">
      <dgm:prSet presAssocID="{FE80090B-2D87-4C9E-9618-3D567B0C9670}" presName="node" presStyleLbl="node1" presStyleIdx="0" presStyleCnt="7">
        <dgm:presLayoutVars>
          <dgm:bulletEnabled val="1"/>
        </dgm:presLayoutVars>
      </dgm:prSet>
      <dgm:spPr/>
    </dgm:pt>
    <dgm:pt modelId="{5299A91A-2746-44E4-980B-43AEB32D5B9F}" type="pres">
      <dgm:prSet presAssocID="{FE80090B-2D87-4C9E-9618-3D567B0C9670}" presName="dummy" presStyleCnt="0"/>
      <dgm:spPr/>
    </dgm:pt>
    <dgm:pt modelId="{891220AD-3242-4FB8-B548-13D6069EFE3A}" type="pres">
      <dgm:prSet presAssocID="{49EFF6CE-1D06-4A78-BE01-64F20798D2B4}" presName="sibTrans" presStyleLbl="sibTrans2D1" presStyleIdx="0" presStyleCnt="7"/>
      <dgm:spPr/>
    </dgm:pt>
    <dgm:pt modelId="{F9C4BC0B-E791-4C20-A503-9B1F1FD5B974}" type="pres">
      <dgm:prSet presAssocID="{94591255-6B6B-41B5-88E8-96039127E81B}" presName="node" presStyleLbl="node1" presStyleIdx="1" presStyleCnt="7" custRadScaleRad="99520" custRadScaleInc="33050">
        <dgm:presLayoutVars>
          <dgm:bulletEnabled val="1"/>
        </dgm:presLayoutVars>
      </dgm:prSet>
      <dgm:spPr/>
    </dgm:pt>
    <dgm:pt modelId="{5627AE78-15C2-4641-B538-4746AA35103D}" type="pres">
      <dgm:prSet presAssocID="{94591255-6B6B-41B5-88E8-96039127E81B}" presName="dummy" presStyleCnt="0"/>
      <dgm:spPr/>
    </dgm:pt>
    <dgm:pt modelId="{6CD3BE8F-A93E-40A9-9180-409438E82252}" type="pres">
      <dgm:prSet presAssocID="{1B927C7D-3CE8-455C-B549-E430EE5B02D0}" presName="sibTrans" presStyleLbl="sibTrans2D1" presStyleIdx="1" presStyleCnt="7"/>
      <dgm:spPr/>
    </dgm:pt>
    <dgm:pt modelId="{00C93D08-D713-42E0-8EFF-6D8C58642860}" type="pres">
      <dgm:prSet presAssocID="{2A9531C6-9FC0-4976-A1A9-45677AB728B6}" presName="node" presStyleLbl="node1" presStyleIdx="2" presStyleCnt="7" custRadScaleRad="92508" custRadScaleInc="62775">
        <dgm:presLayoutVars>
          <dgm:bulletEnabled val="1"/>
        </dgm:presLayoutVars>
      </dgm:prSet>
      <dgm:spPr/>
    </dgm:pt>
    <dgm:pt modelId="{018AFCBB-BC2A-42A4-B28F-D3DB48D1DFB7}" type="pres">
      <dgm:prSet presAssocID="{2A9531C6-9FC0-4976-A1A9-45677AB728B6}" presName="dummy" presStyleCnt="0"/>
      <dgm:spPr/>
    </dgm:pt>
    <dgm:pt modelId="{0F2CA976-BBA4-4047-A863-418369E42C3F}" type="pres">
      <dgm:prSet presAssocID="{B9B848F8-3535-4C11-8AB0-CB59E2903EE2}" presName="sibTrans" presStyleLbl="sibTrans2D1" presStyleIdx="2" presStyleCnt="7"/>
      <dgm:spPr/>
    </dgm:pt>
    <dgm:pt modelId="{A1707560-9E42-4B5A-8871-7B73D98D70FC}" type="pres">
      <dgm:prSet presAssocID="{C8DD0BAB-1178-4407-B588-544EBCEACDA7}" presName="node" presStyleLbl="node1" presStyleIdx="3" presStyleCnt="7" custRadScaleRad="84072" custRadScaleInc="293033">
        <dgm:presLayoutVars>
          <dgm:bulletEnabled val="1"/>
        </dgm:presLayoutVars>
      </dgm:prSet>
      <dgm:spPr/>
    </dgm:pt>
    <dgm:pt modelId="{E025AAEC-FA8F-4860-8B7A-1171870C78AA}" type="pres">
      <dgm:prSet presAssocID="{C8DD0BAB-1178-4407-B588-544EBCEACDA7}" presName="dummy" presStyleCnt="0"/>
      <dgm:spPr/>
    </dgm:pt>
    <dgm:pt modelId="{45BE814B-EBE5-4A02-9E27-1C1D5D848CD3}" type="pres">
      <dgm:prSet presAssocID="{17ADA73A-E942-450A-9773-8CF96868F3B1}" presName="sibTrans" presStyleLbl="sibTrans2D1" presStyleIdx="3" presStyleCnt="7"/>
      <dgm:spPr/>
    </dgm:pt>
    <dgm:pt modelId="{25E2ED58-C5A8-42E0-A299-91DDBCADF313}" type="pres">
      <dgm:prSet presAssocID="{F7D13CBE-2443-42B9-B33F-A7D698C1E514}" presName="node" presStyleLbl="node1" presStyleIdx="4" presStyleCnt="7" custScaleX="90946" custScaleY="82972" custRadScaleRad="93038" custRadScaleInc="380123">
        <dgm:presLayoutVars>
          <dgm:bulletEnabled val="1"/>
        </dgm:presLayoutVars>
      </dgm:prSet>
      <dgm:spPr/>
    </dgm:pt>
    <dgm:pt modelId="{F7ECEB8E-012C-4CAB-A586-450399780CE2}" type="pres">
      <dgm:prSet presAssocID="{F7D13CBE-2443-42B9-B33F-A7D698C1E514}" presName="dummy" presStyleCnt="0"/>
      <dgm:spPr/>
    </dgm:pt>
    <dgm:pt modelId="{1926D161-D185-4037-B04A-88504D37ED99}" type="pres">
      <dgm:prSet presAssocID="{904CCE55-C901-4E74-B903-732358FEFF2F}" presName="sibTrans" presStyleLbl="sibTrans2D1" presStyleIdx="4" presStyleCnt="7"/>
      <dgm:spPr/>
    </dgm:pt>
    <dgm:pt modelId="{0A9F197B-E769-4684-8594-6F7115C3DBA7}" type="pres">
      <dgm:prSet presAssocID="{450CF529-4008-4D5E-983C-FF3C4B9DE81E}" presName="node" presStyleLbl="node1" presStyleIdx="5" presStyleCnt="7" custScaleX="82133" custScaleY="85633" custRadScaleRad="96665" custRadScaleInc="198968">
        <dgm:presLayoutVars>
          <dgm:bulletEnabled val="1"/>
        </dgm:presLayoutVars>
      </dgm:prSet>
      <dgm:spPr/>
    </dgm:pt>
    <dgm:pt modelId="{4FBCFCAF-EE5C-4044-BE91-842CA3ED7491}" type="pres">
      <dgm:prSet presAssocID="{450CF529-4008-4D5E-983C-FF3C4B9DE81E}" presName="dummy" presStyleCnt="0"/>
      <dgm:spPr/>
    </dgm:pt>
    <dgm:pt modelId="{924992E0-A2C2-4CB6-88CB-5D4C830BFC6E}" type="pres">
      <dgm:prSet presAssocID="{1AD75C32-FCCA-4FAE-81E9-2B71BB9DA392}" presName="sibTrans" presStyleLbl="sibTrans2D1" presStyleIdx="5" presStyleCnt="7"/>
      <dgm:spPr/>
    </dgm:pt>
    <dgm:pt modelId="{2832091B-61CA-4E76-8D53-D138BECA44BF}" type="pres">
      <dgm:prSet presAssocID="{97592DD3-D80E-48B5-88D7-29C260422D74}" presName="node" presStyleLbl="node1" presStyleIdx="6" presStyleCnt="7" custScaleX="77660" custScaleY="79719">
        <dgm:presLayoutVars>
          <dgm:bulletEnabled val="1"/>
        </dgm:presLayoutVars>
      </dgm:prSet>
      <dgm:spPr/>
    </dgm:pt>
    <dgm:pt modelId="{46A54DEF-2F18-46AE-9D75-9C116ACEF219}" type="pres">
      <dgm:prSet presAssocID="{97592DD3-D80E-48B5-88D7-29C260422D74}" presName="dummy" presStyleCnt="0"/>
      <dgm:spPr/>
    </dgm:pt>
    <dgm:pt modelId="{0E22DD1C-DB4D-418B-A75C-0E965A2CF4ED}" type="pres">
      <dgm:prSet presAssocID="{0054E98F-2E72-4FBD-B8C4-AD39B43530A7}" presName="sibTrans" presStyleLbl="sibTrans2D1" presStyleIdx="6" presStyleCnt="7"/>
      <dgm:spPr/>
    </dgm:pt>
  </dgm:ptLst>
  <dgm:cxnLst>
    <dgm:cxn modelId="{AF335E26-4ADA-41FB-B21E-1D667C66E371}" srcId="{FCD86FB6-6F87-4489-83E2-5609DAEEB2B3}" destId="{94591255-6B6B-41B5-88E8-96039127E81B}" srcOrd="1" destOrd="0" parTransId="{EDE3A824-4223-4F07-9462-B56A1C718D0F}" sibTransId="{1B927C7D-3CE8-455C-B549-E430EE5B02D0}"/>
    <dgm:cxn modelId="{0646772D-B2A8-47DA-A213-FEC0ADEF5DB8}" srcId="{FCD86FB6-6F87-4489-83E2-5609DAEEB2B3}" destId="{450CF529-4008-4D5E-983C-FF3C4B9DE81E}" srcOrd="5" destOrd="0" parTransId="{0AB41DCD-CE10-4477-9CEE-9F1D3E4DBB51}" sibTransId="{1AD75C32-FCCA-4FAE-81E9-2B71BB9DA392}"/>
    <dgm:cxn modelId="{98F53239-EDBA-46D8-9983-4277C38EE63E}" type="presOf" srcId="{1B927C7D-3CE8-455C-B549-E430EE5B02D0}" destId="{6CD3BE8F-A93E-40A9-9180-409438E82252}" srcOrd="0" destOrd="0" presId="urn:microsoft.com/office/officeart/2005/8/layout/radial6"/>
    <dgm:cxn modelId="{8CB3013C-7C80-4168-9F4D-46D6A04DC9A9}" type="presOf" srcId="{450CF529-4008-4D5E-983C-FF3C4B9DE81E}" destId="{0A9F197B-E769-4684-8594-6F7115C3DBA7}" srcOrd="0" destOrd="0" presId="urn:microsoft.com/office/officeart/2005/8/layout/radial6"/>
    <dgm:cxn modelId="{E2BC4C3E-D84E-4FB5-B525-A34168918402}" type="presOf" srcId="{F7D13CBE-2443-42B9-B33F-A7D698C1E514}" destId="{25E2ED58-C5A8-42E0-A299-91DDBCADF313}" srcOrd="0" destOrd="0" presId="urn:microsoft.com/office/officeart/2005/8/layout/radial6"/>
    <dgm:cxn modelId="{D5DD0441-76DF-4874-B26F-C8B98F99F8F2}" type="presOf" srcId="{FE80090B-2D87-4C9E-9618-3D567B0C9670}" destId="{8539A539-879B-42BF-A006-C667704FCE06}" srcOrd="0" destOrd="0" presId="urn:microsoft.com/office/officeart/2005/8/layout/radial6"/>
    <dgm:cxn modelId="{8E6F0C45-4AEB-48E6-B51C-B19E3F4C9217}" type="presOf" srcId="{94591255-6B6B-41B5-88E8-96039127E81B}" destId="{F9C4BC0B-E791-4C20-A503-9B1F1FD5B974}" srcOrd="0" destOrd="0" presId="urn:microsoft.com/office/officeart/2005/8/layout/radial6"/>
    <dgm:cxn modelId="{BBB3BB52-C6A2-4A34-9109-701E276847B1}" type="presOf" srcId="{B9B848F8-3535-4C11-8AB0-CB59E2903EE2}" destId="{0F2CA976-BBA4-4047-A863-418369E42C3F}" srcOrd="0" destOrd="0" presId="urn:microsoft.com/office/officeart/2005/8/layout/radial6"/>
    <dgm:cxn modelId="{AEC97B68-D83F-4E09-BF7C-1F55092AB864}" type="presOf" srcId="{FCD86FB6-6F87-4489-83E2-5609DAEEB2B3}" destId="{8C47F5F9-9239-4593-BC7F-2454BDE5AA53}" srcOrd="0" destOrd="0" presId="urn:microsoft.com/office/officeart/2005/8/layout/radial6"/>
    <dgm:cxn modelId="{49359875-FA6C-48A0-96E4-8AF2DB4A12EC}" srcId="{FCD86FB6-6F87-4489-83E2-5609DAEEB2B3}" destId="{97592DD3-D80E-48B5-88D7-29C260422D74}" srcOrd="6" destOrd="0" parTransId="{F7471B7A-6731-437C-9946-AE62525F84B7}" sibTransId="{0054E98F-2E72-4FBD-B8C4-AD39B43530A7}"/>
    <dgm:cxn modelId="{E697F27E-13E1-4D22-B099-E64256207C2F}" type="presOf" srcId="{2A9531C6-9FC0-4976-A1A9-45677AB728B6}" destId="{00C93D08-D713-42E0-8EFF-6D8C58642860}" srcOrd="0" destOrd="0" presId="urn:microsoft.com/office/officeart/2005/8/layout/radial6"/>
    <dgm:cxn modelId="{4CDE1087-27A3-4B23-83BB-F45E77FF87E4}" srcId="{FCD86FB6-6F87-4489-83E2-5609DAEEB2B3}" destId="{2A9531C6-9FC0-4976-A1A9-45677AB728B6}" srcOrd="2" destOrd="0" parTransId="{2E773DAC-10DA-46B9-9995-378530D681C0}" sibTransId="{B9B848F8-3535-4C11-8AB0-CB59E2903EE2}"/>
    <dgm:cxn modelId="{CA043E8B-C454-458E-9052-24DC309CE5F3}" type="presOf" srcId="{0054E98F-2E72-4FBD-B8C4-AD39B43530A7}" destId="{0E22DD1C-DB4D-418B-A75C-0E965A2CF4ED}" srcOrd="0" destOrd="0" presId="urn:microsoft.com/office/officeart/2005/8/layout/radial6"/>
    <dgm:cxn modelId="{91363498-37F2-4B9D-B6FB-849A7406D3E4}" srcId="{FCD86FB6-6F87-4489-83E2-5609DAEEB2B3}" destId="{C8DD0BAB-1178-4407-B588-544EBCEACDA7}" srcOrd="3" destOrd="0" parTransId="{9D97FDEF-951B-42D1-B44E-255988D7D21C}" sibTransId="{17ADA73A-E942-450A-9773-8CF96868F3B1}"/>
    <dgm:cxn modelId="{458009A9-37E2-4D2E-929F-F3245D97E82F}" type="presOf" srcId="{904CCE55-C901-4E74-B903-732358FEFF2F}" destId="{1926D161-D185-4037-B04A-88504D37ED99}" srcOrd="0" destOrd="0" presId="urn:microsoft.com/office/officeart/2005/8/layout/radial6"/>
    <dgm:cxn modelId="{9C6D93AC-6F81-44F6-AEAF-A89AC2DDB804}" srcId="{FCD86FB6-6F87-4489-83E2-5609DAEEB2B3}" destId="{F7D13CBE-2443-42B9-B33F-A7D698C1E514}" srcOrd="4" destOrd="0" parTransId="{B8D39E91-D04B-489B-928F-EF696764AAFC}" sibTransId="{904CCE55-C901-4E74-B903-732358FEFF2F}"/>
    <dgm:cxn modelId="{49A408AE-F1FB-404E-B8BC-F8FDBB522A37}" srcId="{918DDD10-6C91-45E5-89D9-C818F2F0FDF6}" destId="{FCD86FB6-6F87-4489-83E2-5609DAEEB2B3}" srcOrd="0" destOrd="0" parTransId="{3275919F-26D7-4740-82B9-06C69EC2BF9A}" sibTransId="{80E5477A-0EE4-4ADE-868E-8D86AB381A30}"/>
    <dgm:cxn modelId="{083483AF-074B-4DE9-A8B3-133157BE1EE1}" type="presOf" srcId="{1AD75C32-FCCA-4FAE-81E9-2B71BB9DA392}" destId="{924992E0-A2C2-4CB6-88CB-5D4C830BFC6E}" srcOrd="0" destOrd="0" presId="urn:microsoft.com/office/officeart/2005/8/layout/radial6"/>
    <dgm:cxn modelId="{811CEEB3-DC35-4108-A9FB-076F84532FF6}" type="presOf" srcId="{918DDD10-6C91-45E5-89D9-C818F2F0FDF6}" destId="{AF2C2906-4523-438F-B393-E55682C99EBE}" srcOrd="0" destOrd="0" presId="urn:microsoft.com/office/officeart/2005/8/layout/radial6"/>
    <dgm:cxn modelId="{FF5762C1-4A4E-418E-B0AA-6C64127EE088}" srcId="{FCD86FB6-6F87-4489-83E2-5609DAEEB2B3}" destId="{FE80090B-2D87-4C9E-9618-3D567B0C9670}" srcOrd="0" destOrd="0" parTransId="{AB68FA08-CDF7-40A9-A034-47CE04A6DC3A}" sibTransId="{49EFF6CE-1D06-4A78-BE01-64F20798D2B4}"/>
    <dgm:cxn modelId="{3EB992CC-6617-40FC-80CC-DE21CCAAF1A5}" type="presOf" srcId="{17ADA73A-E942-450A-9773-8CF96868F3B1}" destId="{45BE814B-EBE5-4A02-9E27-1C1D5D848CD3}" srcOrd="0" destOrd="0" presId="urn:microsoft.com/office/officeart/2005/8/layout/radial6"/>
    <dgm:cxn modelId="{1E0119DC-2FC5-4E2B-91F5-E60FC2F0D4A1}" type="presOf" srcId="{49EFF6CE-1D06-4A78-BE01-64F20798D2B4}" destId="{891220AD-3242-4FB8-B548-13D6069EFE3A}" srcOrd="0" destOrd="0" presId="urn:microsoft.com/office/officeart/2005/8/layout/radial6"/>
    <dgm:cxn modelId="{0C44A3E7-165B-47AE-A42B-9A1049F72C15}" type="presOf" srcId="{97592DD3-D80E-48B5-88D7-29C260422D74}" destId="{2832091B-61CA-4E76-8D53-D138BECA44BF}" srcOrd="0" destOrd="0" presId="urn:microsoft.com/office/officeart/2005/8/layout/radial6"/>
    <dgm:cxn modelId="{F4E5FCEB-285E-4F3C-80BE-D52859A52EE2}" type="presOf" srcId="{C8DD0BAB-1178-4407-B588-544EBCEACDA7}" destId="{A1707560-9E42-4B5A-8871-7B73D98D70FC}" srcOrd="0" destOrd="0" presId="urn:microsoft.com/office/officeart/2005/8/layout/radial6"/>
    <dgm:cxn modelId="{30C13EF5-1CAD-47CA-A904-0438B076C410}" type="presParOf" srcId="{AF2C2906-4523-438F-B393-E55682C99EBE}" destId="{8C47F5F9-9239-4593-BC7F-2454BDE5AA53}" srcOrd="0" destOrd="0" presId="urn:microsoft.com/office/officeart/2005/8/layout/radial6"/>
    <dgm:cxn modelId="{7563D537-8546-45D1-974B-70485ADB10EA}" type="presParOf" srcId="{AF2C2906-4523-438F-B393-E55682C99EBE}" destId="{8539A539-879B-42BF-A006-C667704FCE06}" srcOrd="1" destOrd="0" presId="urn:microsoft.com/office/officeart/2005/8/layout/radial6"/>
    <dgm:cxn modelId="{AF068C49-ADF2-4249-9440-95A87BFB1650}" type="presParOf" srcId="{AF2C2906-4523-438F-B393-E55682C99EBE}" destId="{5299A91A-2746-44E4-980B-43AEB32D5B9F}" srcOrd="2" destOrd="0" presId="urn:microsoft.com/office/officeart/2005/8/layout/radial6"/>
    <dgm:cxn modelId="{53E908EE-7E4E-4481-BFB4-C26BED0B059E}" type="presParOf" srcId="{AF2C2906-4523-438F-B393-E55682C99EBE}" destId="{891220AD-3242-4FB8-B548-13D6069EFE3A}" srcOrd="3" destOrd="0" presId="urn:microsoft.com/office/officeart/2005/8/layout/radial6"/>
    <dgm:cxn modelId="{C1ED7F16-D7CF-4FAE-A05C-FC0CB41F1EA0}" type="presParOf" srcId="{AF2C2906-4523-438F-B393-E55682C99EBE}" destId="{F9C4BC0B-E791-4C20-A503-9B1F1FD5B974}" srcOrd="4" destOrd="0" presId="urn:microsoft.com/office/officeart/2005/8/layout/radial6"/>
    <dgm:cxn modelId="{7B82EC7B-B3FE-48FC-9DA7-FC4D927099C8}" type="presParOf" srcId="{AF2C2906-4523-438F-B393-E55682C99EBE}" destId="{5627AE78-15C2-4641-B538-4746AA35103D}" srcOrd="5" destOrd="0" presId="urn:microsoft.com/office/officeart/2005/8/layout/radial6"/>
    <dgm:cxn modelId="{54AD360B-6968-4BCA-9761-38A3F67AFB0B}" type="presParOf" srcId="{AF2C2906-4523-438F-B393-E55682C99EBE}" destId="{6CD3BE8F-A93E-40A9-9180-409438E82252}" srcOrd="6" destOrd="0" presId="urn:microsoft.com/office/officeart/2005/8/layout/radial6"/>
    <dgm:cxn modelId="{86E5BF14-4F27-4C42-9775-12EB1CB91B7B}" type="presParOf" srcId="{AF2C2906-4523-438F-B393-E55682C99EBE}" destId="{00C93D08-D713-42E0-8EFF-6D8C58642860}" srcOrd="7" destOrd="0" presId="urn:microsoft.com/office/officeart/2005/8/layout/radial6"/>
    <dgm:cxn modelId="{DC0112AA-D17B-4BFE-B94C-C05170A59FC8}" type="presParOf" srcId="{AF2C2906-4523-438F-B393-E55682C99EBE}" destId="{018AFCBB-BC2A-42A4-B28F-D3DB48D1DFB7}" srcOrd="8" destOrd="0" presId="urn:microsoft.com/office/officeart/2005/8/layout/radial6"/>
    <dgm:cxn modelId="{2FC70E42-7895-4939-BB2D-DF183BC14503}" type="presParOf" srcId="{AF2C2906-4523-438F-B393-E55682C99EBE}" destId="{0F2CA976-BBA4-4047-A863-418369E42C3F}" srcOrd="9" destOrd="0" presId="urn:microsoft.com/office/officeart/2005/8/layout/radial6"/>
    <dgm:cxn modelId="{6E225503-755C-4EBA-9146-284355CE49E9}" type="presParOf" srcId="{AF2C2906-4523-438F-B393-E55682C99EBE}" destId="{A1707560-9E42-4B5A-8871-7B73D98D70FC}" srcOrd="10" destOrd="0" presId="urn:microsoft.com/office/officeart/2005/8/layout/radial6"/>
    <dgm:cxn modelId="{AB2C9BEB-1192-46CE-A3C2-DCFA2F4554B4}" type="presParOf" srcId="{AF2C2906-4523-438F-B393-E55682C99EBE}" destId="{E025AAEC-FA8F-4860-8B7A-1171870C78AA}" srcOrd="11" destOrd="0" presId="urn:microsoft.com/office/officeart/2005/8/layout/radial6"/>
    <dgm:cxn modelId="{D81B32BA-41B7-4C76-87FC-A4C65034A4AA}" type="presParOf" srcId="{AF2C2906-4523-438F-B393-E55682C99EBE}" destId="{45BE814B-EBE5-4A02-9E27-1C1D5D848CD3}" srcOrd="12" destOrd="0" presId="urn:microsoft.com/office/officeart/2005/8/layout/radial6"/>
    <dgm:cxn modelId="{15E79D9A-869C-4DFD-A0C0-D7F4645A8357}" type="presParOf" srcId="{AF2C2906-4523-438F-B393-E55682C99EBE}" destId="{25E2ED58-C5A8-42E0-A299-91DDBCADF313}" srcOrd="13" destOrd="0" presId="urn:microsoft.com/office/officeart/2005/8/layout/radial6"/>
    <dgm:cxn modelId="{27F8E590-2290-466C-AB18-95943AAB56D7}" type="presParOf" srcId="{AF2C2906-4523-438F-B393-E55682C99EBE}" destId="{F7ECEB8E-012C-4CAB-A586-450399780CE2}" srcOrd="14" destOrd="0" presId="urn:microsoft.com/office/officeart/2005/8/layout/radial6"/>
    <dgm:cxn modelId="{46C4338D-B5C8-42D1-B73A-D94F0BAD160D}" type="presParOf" srcId="{AF2C2906-4523-438F-B393-E55682C99EBE}" destId="{1926D161-D185-4037-B04A-88504D37ED99}" srcOrd="15" destOrd="0" presId="urn:microsoft.com/office/officeart/2005/8/layout/radial6"/>
    <dgm:cxn modelId="{9C8B8389-BBB9-42C3-95C7-F295EFAF646B}" type="presParOf" srcId="{AF2C2906-4523-438F-B393-E55682C99EBE}" destId="{0A9F197B-E769-4684-8594-6F7115C3DBA7}" srcOrd="16" destOrd="0" presId="urn:microsoft.com/office/officeart/2005/8/layout/radial6"/>
    <dgm:cxn modelId="{4958BF81-A290-4BB8-B60C-49566ED75E33}" type="presParOf" srcId="{AF2C2906-4523-438F-B393-E55682C99EBE}" destId="{4FBCFCAF-EE5C-4044-BE91-842CA3ED7491}" srcOrd="17" destOrd="0" presId="urn:microsoft.com/office/officeart/2005/8/layout/radial6"/>
    <dgm:cxn modelId="{AEA5B6B3-B984-4C0F-993E-D56F0EEDAEED}" type="presParOf" srcId="{AF2C2906-4523-438F-B393-E55682C99EBE}" destId="{924992E0-A2C2-4CB6-88CB-5D4C830BFC6E}" srcOrd="18" destOrd="0" presId="urn:microsoft.com/office/officeart/2005/8/layout/radial6"/>
    <dgm:cxn modelId="{806904A1-2306-425B-833E-4BB8F0D59705}" type="presParOf" srcId="{AF2C2906-4523-438F-B393-E55682C99EBE}" destId="{2832091B-61CA-4E76-8D53-D138BECA44BF}" srcOrd="19" destOrd="0" presId="urn:microsoft.com/office/officeart/2005/8/layout/radial6"/>
    <dgm:cxn modelId="{164028A2-1CB8-44AA-99AB-83F6D8673B37}" type="presParOf" srcId="{AF2C2906-4523-438F-B393-E55682C99EBE}" destId="{46A54DEF-2F18-46AE-9D75-9C116ACEF219}" srcOrd="20" destOrd="0" presId="urn:microsoft.com/office/officeart/2005/8/layout/radial6"/>
    <dgm:cxn modelId="{FEF29183-D29A-4A98-8281-648180CC135C}" type="presParOf" srcId="{AF2C2906-4523-438F-B393-E55682C99EBE}" destId="{0E22DD1C-DB4D-418B-A75C-0E965A2CF4ED}"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2DD1C-DB4D-418B-A75C-0E965A2CF4ED}">
      <dsp:nvSpPr>
        <dsp:cNvPr id="0" name=""/>
        <dsp:cNvSpPr/>
      </dsp:nvSpPr>
      <dsp:spPr>
        <a:xfrm>
          <a:off x="1964131" y="533558"/>
          <a:ext cx="4226293" cy="4226293"/>
        </a:xfrm>
        <a:prstGeom prst="blockArc">
          <a:avLst>
            <a:gd name="adj1" fmla="val 13114286"/>
            <a:gd name="adj2" fmla="val 16200000"/>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4992E0-A2C2-4CB6-88CB-5D4C830BFC6E}">
      <dsp:nvSpPr>
        <dsp:cNvPr id="0" name=""/>
        <dsp:cNvSpPr/>
      </dsp:nvSpPr>
      <dsp:spPr>
        <a:xfrm>
          <a:off x="2098911" y="343543"/>
          <a:ext cx="4226293" cy="4226293"/>
        </a:xfrm>
        <a:prstGeom prst="blockArc">
          <a:avLst>
            <a:gd name="adj1" fmla="val 11699457"/>
            <a:gd name="adj2" fmla="val 12727545"/>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26D161-D185-4037-B04A-88504D37ED99}">
      <dsp:nvSpPr>
        <dsp:cNvPr id="0" name=""/>
        <dsp:cNvSpPr/>
      </dsp:nvSpPr>
      <dsp:spPr>
        <a:xfrm>
          <a:off x="2101574" y="333496"/>
          <a:ext cx="4226293" cy="4226293"/>
        </a:xfrm>
        <a:prstGeom prst="blockArc">
          <a:avLst>
            <a:gd name="adj1" fmla="val 10516755"/>
            <a:gd name="adj2" fmla="val 11682210"/>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BE814B-EBE5-4A02-9E27-1C1D5D848CD3}">
      <dsp:nvSpPr>
        <dsp:cNvPr id="0" name=""/>
        <dsp:cNvSpPr/>
      </dsp:nvSpPr>
      <dsp:spPr>
        <a:xfrm>
          <a:off x="2090186" y="228372"/>
          <a:ext cx="4226293" cy="4226293"/>
        </a:xfrm>
        <a:prstGeom prst="blockArc">
          <a:avLst>
            <a:gd name="adj1" fmla="val 6851338"/>
            <a:gd name="adj2" fmla="val 10341291"/>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2CA976-BBA4-4047-A863-418369E42C3F}">
      <dsp:nvSpPr>
        <dsp:cNvPr id="0" name=""/>
        <dsp:cNvSpPr/>
      </dsp:nvSpPr>
      <dsp:spPr>
        <a:xfrm>
          <a:off x="1977109" y="181542"/>
          <a:ext cx="4226293" cy="4226293"/>
        </a:xfrm>
        <a:prstGeom prst="blockArc">
          <a:avLst>
            <a:gd name="adj1" fmla="val 1963182"/>
            <a:gd name="adj2" fmla="val 6648235"/>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D3BE8F-A93E-40A9-9180-409438E82252}">
      <dsp:nvSpPr>
        <dsp:cNvPr id="0" name=""/>
        <dsp:cNvSpPr/>
      </dsp:nvSpPr>
      <dsp:spPr>
        <a:xfrm>
          <a:off x="1863636" y="381816"/>
          <a:ext cx="4226293" cy="4226293"/>
        </a:xfrm>
        <a:prstGeom prst="blockArc">
          <a:avLst>
            <a:gd name="adj1" fmla="val 19928012"/>
            <a:gd name="adj2" fmla="val 1581055"/>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1220AD-3242-4FB8-B548-13D6069EFE3A}">
      <dsp:nvSpPr>
        <dsp:cNvPr id="0" name=""/>
        <dsp:cNvSpPr/>
      </dsp:nvSpPr>
      <dsp:spPr>
        <a:xfrm>
          <a:off x="1952275" y="533524"/>
          <a:ext cx="4226293" cy="4226293"/>
        </a:xfrm>
        <a:prstGeom prst="blockArc">
          <a:avLst>
            <a:gd name="adj1" fmla="val 16219671"/>
            <a:gd name="adj2" fmla="val 19636391"/>
            <a:gd name="adj3" fmla="val 3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47F5F9-9239-4593-BC7F-2454BDE5AA53}">
      <dsp:nvSpPr>
        <dsp:cNvPr id="0" name=""/>
        <dsp:cNvSpPr/>
      </dsp:nvSpPr>
      <dsp:spPr>
        <a:xfrm>
          <a:off x="3234477" y="1712741"/>
          <a:ext cx="1636869" cy="16368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noProof="0" dirty="0"/>
            <a:t>Time of </a:t>
          </a:r>
          <a:r>
            <a:rPr lang="en-GB" sz="2700" kern="1200" noProof="0" dirty="0" err="1"/>
            <a:t>angio</a:t>
          </a:r>
          <a:r>
            <a:rPr lang="en-GB" sz="2700" kern="1200" noProof="0" dirty="0"/>
            <a:t>.</a:t>
          </a:r>
        </a:p>
      </dsp:txBody>
      <dsp:txXfrm>
        <a:off x="3474191" y="1952455"/>
        <a:ext cx="1157441" cy="1157441"/>
      </dsp:txXfrm>
    </dsp:sp>
    <dsp:sp modelId="{8539A539-879B-42BF-A006-C667704FCE06}">
      <dsp:nvSpPr>
        <dsp:cNvPr id="0" name=""/>
        <dsp:cNvSpPr/>
      </dsp:nvSpPr>
      <dsp:spPr>
        <a:xfrm>
          <a:off x="3504373" y="1903"/>
          <a:ext cx="1145808" cy="1145808"/>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lumMod val="50000"/>
                </a:schemeClr>
              </a:solidFill>
            </a:rPr>
            <a:t>Time of</a:t>
          </a:r>
        </a:p>
        <a:p>
          <a:pPr marL="0" lvl="0" indent="0" algn="ctr" defTabSz="488950">
            <a:lnSpc>
              <a:spcPct val="90000"/>
            </a:lnSpc>
            <a:spcBef>
              <a:spcPct val="0"/>
            </a:spcBef>
            <a:spcAft>
              <a:spcPct val="35000"/>
            </a:spcAft>
            <a:buNone/>
          </a:pPr>
          <a:r>
            <a:rPr lang="fr-FR" sz="1100" b="1" kern="1200" dirty="0">
              <a:solidFill>
                <a:schemeClr val="tx1">
                  <a:lumMod val="50000"/>
                </a:schemeClr>
              </a:solidFill>
            </a:rPr>
            <a:t> P2Y12</a:t>
          </a:r>
        </a:p>
      </dsp:txBody>
      <dsp:txXfrm>
        <a:off x="3672173" y="169703"/>
        <a:ext cx="810208" cy="810208"/>
      </dsp:txXfrm>
    </dsp:sp>
    <dsp:sp modelId="{F9C4BC0B-E791-4C20-A503-9B1F1FD5B974}">
      <dsp:nvSpPr>
        <dsp:cNvPr id="0" name=""/>
        <dsp:cNvSpPr/>
      </dsp:nvSpPr>
      <dsp:spPr>
        <a:xfrm>
          <a:off x="5235518" y="953628"/>
          <a:ext cx="1145808" cy="1145808"/>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66725">
            <a:lnSpc>
              <a:spcPct val="90000"/>
            </a:lnSpc>
            <a:spcBef>
              <a:spcPct val="0"/>
            </a:spcBef>
            <a:spcAft>
              <a:spcPct val="35000"/>
            </a:spcAft>
            <a:buNone/>
          </a:pPr>
          <a:r>
            <a:rPr lang="en-GB" sz="1050" b="1" kern="1200" noProof="0" dirty="0"/>
            <a:t>Time of </a:t>
          </a:r>
          <a:r>
            <a:rPr lang="en-GB" sz="1050" b="1" kern="1200" noProof="0" dirty="0" err="1"/>
            <a:t>anticoag</a:t>
          </a:r>
          <a:r>
            <a:rPr lang="en-GB" sz="1050" b="1" kern="1200" noProof="0" dirty="0"/>
            <a:t>.</a:t>
          </a:r>
        </a:p>
      </dsp:txBody>
      <dsp:txXfrm>
        <a:off x="5403318" y="1121428"/>
        <a:ext cx="810208" cy="810208"/>
      </dsp:txXfrm>
    </dsp:sp>
    <dsp:sp modelId="{00C93D08-D713-42E0-8EFF-6D8C58642860}">
      <dsp:nvSpPr>
        <dsp:cNvPr id="0" name=""/>
        <dsp:cNvSpPr/>
      </dsp:nvSpPr>
      <dsp:spPr>
        <a:xfrm>
          <a:off x="5260491" y="2841707"/>
          <a:ext cx="1145808" cy="114580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t>Time </a:t>
          </a:r>
          <a:br>
            <a:rPr lang="fr-FR" sz="1600" b="1" kern="1200" dirty="0"/>
          </a:br>
          <a:r>
            <a:rPr lang="fr-FR" sz="1600" b="1" kern="1200" dirty="0"/>
            <a:t>of GPI</a:t>
          </a:r>
        </a:p>
      </dsp:txBody>
      <dsp:txXfrm>
        <a:off x="5428291" y="3009507"/>
        <a:ext cx="810208" cy="810208"/>
      </dsp:txXfrm>
    </dsp:sp>
    <dsp:sp modelId="{A1707560-9E42-4B5A-8871-7B73D98D70FC}">
      <dsp:nvSpPr>
        <dsp:cNvPr id="0" name=""/>
        <dsp:cNvSpPr/>
      </dsp:nvSpPr>
      <dsp:spPr>
        <a:xfrm>
          <a:off x="2781473" y="3658598"/>
          <a:ext cx="1145808" cy="1145808"/>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noProof="0" dirty="0"/>
            <a:t>Time of </a:t>
          </a:r>
          <a:r>
            <a:rPr lang="en-GB" sz="2000" b="1" kern="1200" noProof="0" dirty="0" err="1"/>
            <a:t>ACEi</a:t>
          </a:r>
          <a:endParaRPr lang="en-GB" sz="2000" b="1" kern="1200" noProof="0" dirty="0"/>
        </a:p>
      </dsp:txBody>
      <dsp:txXfrm>
        <a:off x="2949273" y="3826398"/>
        <a:ext cx="810208" cy="810208"/>
      </dsp:txXfrm>
    </dsp:sp>
    <dsp:sp modelId="{25E2ED58-C5A8-42E0-A299-91DDBCADF313}">
      <dsp:nvSpPr>
        <dsp:cNvPr id="0" name=""/>
        <dsp:cNvSpPr/>
      </dsp:nvSpPr>
      <dsp:spPr>
        <a:xfrm>
          <a:off x="1628818" y="2141809"/>
          <a:ext cx="1042066" cy="950700"/>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t>Time of PCSK9i</a:t>
          </a:r>
        </a:p>
      </dsp:txBody>
      <dsp:txXfrm>
        <a:off x="1781425" y="2281036"/>
        <a:ext cx="736852" cy="672246"/>
      </dsp:txXfrm>
    </dsp:sp>
    <dsp:sp modelId="{0A9F197B-E769-4684-8594-6F7115C3DBA7}">
      <dsp:nvSpPr>
        <dsp:cNvPr id="0" name=""/>
        <dsp:cNvSpPr/>
      </dsp:nvSpPr>
      <dsp:spPr>
        <a:xfrm>
          <a:off x="1740130" y="1430165"/>
          <a:ext cx="941086" cy="981190"/>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br>
            <a:rPr lang="en-GB" sz="1000" b="1" kern="1200" noProof="0" dirty="0"/>
          </a:br>
          <a:r>
            <a:rPr lang="en-GB" sz="1000" b="1" kern="1200" noProof="0" dirty="0"/>
            <a:t>Time of ezetimibe</a:t>
          </a:r>
        </a:p>
      </dsp:txBody>
      <dsp:txXfrm>
        <a:off x="1877949" y="1573857"/>
        <a:ext cx="665448" cy="693806"/>
      </dsp:txXfrm>
    </dsp:sp>
    <dsp:sp modelId="{2832091B-61CA-4E76-8D53-D138BECA44BF}">
      <dsp:nvSpPr>
        <dsp:cNvPr id="0" name=""/>
        <dsp:cNvSpPr/>
      </dsp:nvSpPr>
      <dsp:spPr>
        <a:xfrm>
          <a:off x="2012485" y="898184"/>
          <a:ext cx="889834" cy="913427"/>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noProof="0" dirty="0"/>
            <a:t>Time of statins</a:t>
          </a:r>
        </a:p>
      </dsp:txBody>
      <dsp:txXfrm>
        <a:off x="2142798" y="1031952"/>
        <a:ext cx="629208" cy="64589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6/14/21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6/14/21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313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E92C2A06-9CFC-4017-A78E-791E0662E31D}"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16</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1831130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E92C2A06-9CFC-4017-A78E-791E0662E31D}"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17</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3771600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92C2A06-9CFC-4017-A78E-791E0662E31D}" type="slidenum">
              <a:rPr lang="ko-KR" altLang="en-US" smtClean="0"/>
              <a:t>25</a:t>
            </a:fld>
            <a:endParaRPr lang="ko-KR" altLang="en-US"/>
          </a:p>
        </p:txBody>
      </p:sp>
    </p:spTree>
    <p:extLst>
      <p:ext uri="{BB962C8B-B14F-4D97-AF65-F5344CB8AC3E}">
        <p14:creationId xmlns:p14="http://schemas.microsoft.com/office/powerpoint/2010/main" val="1902338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27</a:t>
            </a:fld>
            <a:endParaRPr lang="fr-FR"/>
          </a:p>
        </p:txBody>
      </p:sp>
    </p:spTree>
    <p:extLst>
      <p:ext uri="{BB962C8B-B14F-4D97-AF65-F5344CB8AC3E}">
        <p14:creationId xmlns:p14="http://schemas.microsoft.com/office/powerpoint/2010/main" val="2706000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28</a:t>
            </a:fld>
            <a:endParaRPr lang="fr-FR"/>
          </a:p>
        </p:txBody>
      </p:sp>
    </p:spTree>
    <p:extLst>
      <p:ext uri="{BB962C8B-B14F-4D97-AF65-F5344CB8AC3E}">
        <p14:creationId xmlns:p14="http://schemas.microsoft.com/office/powerpoint/2010/main" val="61816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E92C2A06-9CFC-4017-A78E-791E0662E31D}"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8</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121746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E92C2A06-9CFC-4017-A78E-791E0662E31D}"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9</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1411067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E92C2A06-9CFC-4017-A78E-791E0662E31D}"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10</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336773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E92C2A06-9CFC-4017-A78E-791E0662E31D}"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11</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1930011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E92C2A06-9CFC-4017-A78E-791E0662E31D}"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12</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3215634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E92C2A06-9CFC-4017-A78E-791E0662E31D}"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13</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1727256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E92C2A06-9CFC-4017-A78E-791E0662E31D}"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14</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3213779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E92C2A06-9CFC-4017-A78E-791E0662E31D}"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15</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1059380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linkedin.com/company/71120313" TargetMode="External"/><Relationship Id="rId13" Type="http://schemas.openxmlformats.org/officeDocument/2006/relationships/image" Target="../media/image7.png"/><Relationship Id="rId1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hyperlink" Target="mailto:antoine.lacombe@cor2ed.com" TargetMode="External"/><Relationship Id="rId12" Type="http://schemas.openxmlformats.org/officeDocument/2006/relationships/image" Target="../media/image1.png"/><Relationship Id="rId17" Type="http://schemas.microsoft.com/office/2007/relationships/hdphoto" Target="../media/hdphoto1.wdp"/><Relationship Id="rId2" Type="http://schemas.openxmlformats.org/officeDocument/2006/relationships/image" Target="../media/image3.png"/><Relationship Id="rId16"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hyperlink" Target="mailto:froukje.sosef@cor2ed.com" TargetMode="External"/><Relationship Id="rId11" Type="http://schemas.openxmlformats.org/officeDocument/2006/relationships/hyperlink" Target="https://vimeo.com/channels/coronaryconnect" TargetMode="External"/><Relationship Id="rId5" Type="http://schemas.openxmlformats.org/officeDocument/2006/relationships/image" Target="../media/image6.svg"/><Relationship Id="rId15" Type="http://schemas.openxmlformats.org/officeDocument/2006/relationships/image" Target="../media/image9.svg"/><Relationship Id="rId10" Type="http://schemas.openxmlformats.org/officeDocument/2006/relationships/hyperlink" Target="https://twitter.com/CoronaryConnect" TargetMode="External"/><Relationship Id="rId19"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hyperlink" Target="https://coronaryconnect.com/" TargetMode="External"/><Relationship Id="rId1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5512B4-BD8F-5241-9506-DE18C2622D50}"/>
              </a:ext>
            </a:extLst>
          </p:cNvPr>
          <p:cNvPicPr>
            <a:picLocks noChangeAspect="1"/>
          </p:cNvPicPr>
          <p:nvPr userDrawn="1"/>
        </p:nvPicPr>
        <p:blipFill>
          <a:blip r:embed="rId2"/>
          <a:stretch>
            <a:fillRect/>
          </a:stretch>
        </p:blipFill>
        <p:spPr>
          <a:xfrm>
            <a:off x="3143672" y="2420888"/>
            <a:ext cx="6210649" cy="2111621"/>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3B47DB74-212D-5541-AC00-976E544E69F3}"/>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96FD9B80-D146-1044-B338-AD9EF87ACAC9}"/>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8A7C5AF8-98A0-B048-A4E8-0123416983D3}"/>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75" name="Titre 1">
            <a:extLst>
              <a:ext uri="{FF2B5EF4-FFF2-40B4-BE49-F238E27FC236}">
                <a16:creationId xmlns:a16="http://schemas.microsoft.com/office/drawing/2014/main" id="{B4BBEAD5-B63A-2846-943D-D400FC775CAD}"/>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76" name="Titre 1">
            <a:extLst>
              <a:ext uri="{FF2B5EF4-FFF2-40B4-BE49-F238E27FC236}">
                <a16:creationId xmlns:a16="http://schemas.microsoft.com/office/drawing/2014/main" id="{0D7D9BE5-08AC-F045-8F69-0E5A21E6935D}"/>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Antoine Lacombe </a:t>
            </a:r>
            <a:r>
              <a:rPr lang="en-GB" sz="1100" b="1" noProof="0" dirty="0">
                <a:solidFill>
                  <a:schemeClr val="accent1"/>
                </a:solidFill>
                <a:latin typeface="Calibri" charset="0"/>
                <a:ea typeface="Calibri" charset="0"/>
                <a:cs typeface="Calibri" charset="0"/>
              </a:rPr>
              <a:t>Pharm D, MBA</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77" name="Titre 1">
            <a:extLst>
              <a:ext uri="{FF2B5EF4-FFF2-40B4-BE49-F238E27FC236}">
                <a16:creationId xmlns:a16="http://schemas.microsoft.com/office/drawing/2014/main" id="{AF65E585-5F2F-A547-A4AA-5FBA7952E9E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+41 79 529 42 79</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78" name="Titre 1">
            <a:extLst>
              <a:ext uri="{FF2B5EF4-FFF2-40B4-BE49-F238E27FC236}">
                <a16:creationId xmlns:a16="http://schemas.microsoft.com/office/drawing/2014/main" id="{956F5500-7F25-8A42-BD08-5EDB32B0B9F7}"/>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CORONARY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79" name="Titre 1">
            <a:extLst>
              <a:ext uri="{FF2B5EF4-FFF2-40B4-BE49-F238E27FC236}">
                <a16:creationId xmlns:a16="http://schemas.microsoft.com/office/drawing/2014/main" id="{7960CB6D-8333-6740-9737-B83D504FBDB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Froukje</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Sosef</a:t>
            </a:r>
            <a:r>
              <a:rPr lang="en-GB" sz="1400" b="1" noProof="0" dirty="0">
                <a:solidFill>
                  <a:schemeClr val="accent1"/>
                </a:solidFill>
                <a:latin typeface="Calibri" charset="0"/>
                <a:ea typeface="Calibri" charset="0"/>
                <a:cs typeface="Calibri" charset="0"/>
              </a:rPr>
              <a:t> </a:t>
            </a:r>
            <a:r>
              <a:rPr lang="en-GB" sz="1100" b="1" noProof="0" dirty="0">
                <a:solidFill>
                  <a:schemeClr val="accent1"/>
                </a:solidFill>
                <a:latin typeface="Calibri" charset="0"/>
                <a:ea typeface="Calibri" charset="0"/>
                <a:cs typeface="Calibri" charset="0"/>
              </a:rPr>
              <a:t>MD</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80" name="Titre 1">
            <a:extLst>
              <a:ext uri="{FF2B5EF4-FFF2-40B4-BE49-F238E27FC236}">
                <a16:creationId xmlns:a16="http://schemas.microsoft.com/office/drawing/2014/main" id="{0DF99AF3-5679-9F4E-AF48-D28FC5F3602F}"/>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+31 6 2324 3636</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81" name="Group 80">
            <a:extLst>
              <a:ext uri="{FF2B5EF4-FFF2-40B4-BE49-F238E27FC236}">
                <a16:creationId xmlns:a16="http://schemas.microsoft.com/office/drawing/2014/main" id="{73384B89-58CA-AB4E-9B0E-6DCC0F6095C5}"/>
              </a:ext>
            </a:extLst>
          </p:cNvPr>
          <p:cNvGrpSpPr/>
          <p:nvPr userDrawn="1"/>
        </p:nvGrpSpPr>
        <p:grpSpPr>
          <a:xfrm>
            <a:off x="418902" y="3063588"/>
            <a:ext cx="356400" cy="356400"/>
            <a:chOff x="761970" y="3386221"/>
            <a:chExt cx="356400" cy="356400"/>
          </a:xfrm>
        </p:grpSpPr>
        <p:sp>
          <p:nvSpPr>
            <p:cNvPr id="82" name="Oval 81">
              <a:extLst>
                <a:ext uri="{FF2B5EF4-FFF2-40B4-BE49-F238E27FC236}">
                  <a16:creationId xmlns:a16="http://schemas.microsoft.com/office/drawing/2014/main" id="{35543AE7-8360-4D48-9D55-78226283F19D}"/>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83" name="Graphic 82" descr="Speaker Phone">
              <a:extLst>
                <a:ext uri="{FF2B5EF4-FFF2-40B4-BE49-F238E27FC236}">
                  <a16:creationId xmlns:a16="http://schemas.microsoft.com/office/drawing/2014/main" id="{4CF1B25F-A0B6-E24D-B508-F9B94260470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84" name="Oval 83">
            <a:extLst>
              <a:ext uri="{FF2B5EF4-FFF2-40B4-BE49-F238E27FC236}">
                <a16:creationId xmlns:a16="http://schemas.microsoft.com/office/drawing/2014/main" id="{D4D04F1A-AC70-BA45-B9DB-9B6BBD05DA3D}"/>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85" name="Graphic 84" descr="Envelope">
            <a:extLst>
              <a:ext uri="{FF2B5EF4-FFF2-40B4-BE49-F238E27FC236}">
                <a16:creationId xmlns:a16="http://schemas.microsoft.com/office/drawing/2014/main" id="{158123E1-3C34-ED43-BFBA-A5034F35BB0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86" name="Group 85">
            <a:extLst>
              <a:ext uri="{FF2B5EF4-FFF2-40B4-BE49-F238E27FC236}">
                <a16:creationId xmlns:a16="http://schemas.microsoft.com/office/drawing/2014/main" id="{E0AE9071-5DC1-C84E-810A-9000C2D40463}"/>
              </a:ext>
            </a:extLst>
          </p:cNvPr>
          <p:cNvGrpSpPr/>
          <p:nvPr userDrawn="1"/>
        </p:nvGrpSpPr>
        <p:grpSpPr>
          <a:xfrm>
            <a:off x="423995" y="4414481"/>
            <a:ext cx="356400" cy="356400"/>
            <a:chOff x="761970" y="3386221"/>
            <a:chExt cx="356400" cy="356400"/>
          </a:xfrm>
        </p:grpSpPr>
        <p:sp>
          <p:nvSpPr>
            <p:cNvPr id="87" name="Oval 86">
              <a:extLst>
                <a:ext uri="{FF2B5EF4-FFF2-40B4-BE49-F238E27FC236}">
                  <a16:creationId xmlns:a16="http://schemas.microsoft.com/office/drawing/2014/main" id="{3BCBA0E5-0088-FE45-859D-5504D1B9D7A5}"/>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88" name="Graphic 87" descr="Speaker Phone">
              <a:extLst>
                <a:ext uri="{FF2B5EF4-FFF2-40B4-BE49-F238E27FC236}">
                  <a16:creationId xmlns:a16="http://schemas.microsoft.com/office/drawing/2014/main" id="{BD313B8D-1E69-B445-8915-F75E840D367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89" name="Oval 88">
            <a:extLst>
              <a:ext uri="{FF2B5EF4-FFF2-40B4-BE49-F238E27FC236}">
                <a16:creationId xmlns:a16="http://schemas.microsoft.com/office/drawing/2014/main" id="{1F8EDDA4-22BF-B248-9934-8D233E19B9FC}"/>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90" name="Graphic 89" descr="Envelope">
            <a:extLst>
              <a:ext uri="{FF2B5EF4-FFF2-40B4-BE49-F238E27FC236}">
                <a16:creationId xmlns:a16="http://schemas.microsoft.com/office/drawing/2014/main" id="{A0F6DDD8-6FAF-1844-917C-EE466C38CCD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91" name="Titre 1">
            <a:extLst>
              <a:ext uri="{FF2B5EF4-FFF2-40B4-BE49-F238E27FC236}">
                <a16:creationId xmlns:a16="http://schemas.microsoft.com/office/drawing/2014/main" id="{2EA18B26-2909-5246-B8A5-45C8DDB46332}"/>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antoine.lacombe@cor2ed.com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92" name="Titre 1">
            <a:extLst>
              <a:ext uri="{FF2B5EF4-FFF2-40B4-BE49-F238E27FC236}">
                <a16:creationId xmlns:a16="http://schemas.microsoft.com/office/drawing/2014/main" id="{5D4DC5D9-E760-9642-A5E2-AD3873E7F256}"/>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94" name="Rounded Rectangle 93">
            <a:extLst>
              <a:ext uri="{FF2B5EF4-FFF2-40B4-BE49-F238E27FC236}">
                <a16:creationId xmlns:a16="http://schemas.microsoft.com/office/drawing/2014/main" id="{222C2FE4-BABA-9748-B27B-F9ADEFCF88FE}"/>
              </a:ext>
            </a:extLst>
          </p:cNvPr>
          <p:cNvSpPr/>
          <p:nvPr userDrawn="1"/>
        </p:nvSpPr>
        <p:spPr>
          <a:xfrm>
            <a:off x="418160"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ounded Rectangle 94">
            <a:extLst>
              <a:ext uri="{FF2B5EF4-FFF2-40B4-BE49-F238E27FC236}">
                <a16:creationId xmlns:a16="http://schemas.microsoft.com/office/drawing/2014/main" id="{FFB0C907-2616-6C44-B4C6-8B15DC2E1C11}"/>
              </a:ext>
            </a:extLst>
          </p:cNvPr>
          <p:cNvSpPr/>
          <p:nvPr userDrawn="1"/>
        </p:nvSpPr>
        <p:spPr>
          <a:xfrm>
            <a:off x="3400127"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7EC4FF2D-AF4A-8046-A5A7-6856D52F4B40}"/>
              </a:ext>
            </a:extLst>
          </p:cNvPr>
          <p:cNvSpPr txBox="1"/>
          <p:nvPr userDrawn="1"/>
        </p:nvSpPr>
        <p:spPr>
          <a:xfrm>
            <a:off x="787049" y="5497848"/>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Connect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LinkedIn @CORONARY CONNECT</a:t>
            </a:r>
          </a:p>
        </p:txBody>
      </p:sp>
      <p:sp>
        <p:nvSpPr>
          <p:cNvPr id="98" name="TextBox 97">
            <a:extLst>
              <a:ext uri="{FF2B5EF4-FFF2-40B4-BE49-F238E27FC236}">
                <a16:creationId xmlns:a16="http://schemas.microsoft.com/office/drawing/2014/main" id="{3C91917D-FB9D-424E-ABAD-120CD7406E8A}"/>
              </a:ext>
            </a:extLst>
          </p:cNvPr>
          <p:cNvSpPr txBox="1"/>
          <p:nvPr userDrawn="1"/>
        </p:nvSpPr>
        <p:spPr>
          <a:xfrm>
            <a:off x="3821101" y="5497848"/>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Watch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Vimeo @CORONARY CONNECT</a:t>
            </a:r>
          </a:p>
        </p:txBody>
      </p:sp>
      <p:sp>
        <p:nvSpPr>
          <p:cNvPr id="99" name="Rectangle 98">
            <a:hlinkClick r:id="rId6"/>
            <a:extLst>
              <a:ext uri="{FF2B5EF4-FFF2-40B4-BE49-F238E27FC236}">
                <a16:creationId xmlns:a16="http://schemas.microsoft.com/office/drawing/2014/main" id="{1721E7C3-126D-994E-9668-79E051061A8B}"/>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0" name="Rectangle 99">
            <a:hlinkClick r:id="rId7"/>
            <a:extLst>
              <a:ext uri="{FF2B5EF4-FFF2-40B4-BE49-F238E27FC236}">
                <a16:creationId xmlns:a16="http://schemas.microsoft.com/office/drawing/2014/main" id="{FD0814AC-D433-7240-9F2A-C82A1231A6A1}"/>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1" name="Rectangle 100">
            <a:hlinkClick r:id="rId8"/>
            <a:extLst>
              <a:ext uri="{FF2B5EF4-FFF2-40B4-BE49-F238E27FC236}">
                <a16:creationId xmlns:a16="http://schemas.microsoft.com/office/drawing/2014/main" id="{D7AB671C-E666-4146-A353-8A9EF0C3D2C8}"/>
              </a:ext>
            </a:extLst>
          </p:cNvPr>
          <p:cNvSpPr/>
          <p:nvPr userDrawn="1"/>
        </p:nvSpPr>
        <p:spPr>
          <a:xfrm>
            <a:off x="403163" y="5500414"/>
            <a:ext cx="2857927"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2" name="Rounded Rectangle 101">
            <a:extLst>
              <a:ext uri="{FF2B5EF4-FFF2-40B4-BE49-F238E27FC236}">
                <a16:creationId xmlns:a16="http://schemas.microsoft.com/office/drawing/2014/main" id="{7FBC0F28-B22E-634A-8C4E-38D3E0E80AFE}"/>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6A2D46CA-F6D4-E14A-8C26-CA83A71A5C24}"/>
              </a:ext>
            </a:extLst>
          </p:cNvPr>
          <p:cNvSpPr txBox="1"/>
          <p:nvPr userDrawn="1"/>
        </p:nvSpPr>
        <p:spPr>
          <a:xfrm>
            <a:off x="805458" y="6013567"/>
            <a:ext cx="1822326"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Visit us at</a:t>
            </a:r>
          </a:p>
          <a:p>
            <a:pPr>
              <a:lnSpc>
                <a:spcPct val="90000"/>
              </a:lnSpc>
            </a:pPr>
            <a:r>
              <a:rPr lang="en-GB" sz="1400" dirty="0" err="1">
                <a:solidFill>
                  <a:schemeClr val="tx2"/>
                </a:solidFill>
                <a:ea typeface="Aileron" charset="0"/>
                <a:cs typeface="PT Sans Narrow"/>
              </a:rPr>
              <a:t>coronaryconnect.com</a:t>
            </a:r>
            <a:endParaRPr lang="en-GB" sz="1400" dirty="0">
              <a:solidFill>
                <a:schemeClr val="tx2"/>
              </a:solidFill>
              <a:ea typeface="Aileron" charset="0"/>
              <a:cs typeface="PT Sans Narrow"/>
            </a:endParaRPr>
          </a:p>
        </p:txBody>
      </p:sp>
      <p:sp>
        <p:nvSpPr>
          <p:cNvPr id="104" name="Rectangle 103">
            <a:hlinkClick r:id="rId9"/>
            <a:extLst>
              <a:ext uri="{FF2B5EF4-FFF2-40B4-BE49-F238E27FC236}">
                <a16:creationId xmlns:a16="http://schemas.microsoft.com/office/drawing/2014/main" id="{43E74704-1B39-FE45-BFA5-E67BF4C90160}"/>
              </a:ext>
            </a:extLst>
          </p:cNvPr>
          <p:cNvSpPr/>
          <p:nvPr userDrawn="1"/>
        </p:nvSpPr>
        <p:spPr>
          <a:xfrm>
            <a:off x="391316" y="6023566"/>
            <a:ext cx="2236467"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0FDF32C7-5DC7-2B46-972E-BE83EF98E4A1}"/>
              </a:ext>
            </a:extLst>
          </p:cNvPr>
          <p:cNvSpPr txBox="1"/>
          <p:nvPr userDrawn="1"/>
        </p:nvSpPr>
        <p:spPr>
          <a:xfrm>
            <a:off x="3820914" y="6013567"/>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Twitter @</a:t>
            </a:r>
            <a:r>
              <a:rPr lang="en-GB" sz="1400" dirty="0" err="1">
                <a:solidFill>
                  <a:schemeClr val="tx2"/>
                </a:solidFill>
                <a:ea typeface="Aileron" charset="0"/>
                <a:cs typeface="PT Sans Narrow"/>
              </a:rPr>
              <a:t>CoronaryConnect</a:t>
            </a:r>
            <a:endParaRPr lang="en-GB" sz="1400" dirty="0">
              <a:solidFill>
                <a:schemeClr val="tx2"/>
              </a:solidFill>
              <a:ea typeface="Aileron" charset="0"/>
              <a:cs typeface="PT Sans Narrow"/>
            </a:endParaRPr>
          </a:p>
        </p:txBody>
      </p:sp>
      <p:sp>
        <p:nvSpPr>
          <p:cNvPr id="107" name="Rectangle 106">
            <a:hlinkClick r:id="rId10"/>
            <a:extLst>
              <a:ext uri="{FF2B5EF4-FFF2-40B4-BE49-F238E27FC236}">
                <a16:creationId xmlns:a16="http://schemas.microsoft.com/office/drawing/2014/main" id="{24C4F7BC-1E56-4646-83AC-4301A9704E03}"/>
              </a:ext>
            </a:extLst>
          </p:cNvPr>
          <p:cNvSpPr/>
          <p:nvPr userDrawn="1"/>
        </p:nvSpPr>
        <p:spPr>
          <a:xfrm>
            <a:off x="3380402" y="60330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9" name="Rounded Rectangle 108">
            <a:extLst>
              <a:ext uri="{FF2B5EF4-FFF2-40B4-BE49-F238E27FC236}">
                <a16:creationId xmlns:a16="http://schemas.microsoft.com/office/drawing/2014/main" id="{AC3BA181-53D3-6D44-B28C-30A09C8515D6}"/>
              </a:ext>
            </a:extLst>
          </p:cNvPr>
          <p:cNvSpPr/>
          <p:nvPr userDrawn="1"/>
        </p:nvSpPr>
        <p:spPr>
          <a:xfrm>
            <a:off x="3404557"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a:hlinkClick r:id="rId11"/>
            <a:extLst>
              <a:ext uri="{FF2B5EF4-FFF2-40B4-BE49-F238E27FC236}">
                <a16:creationId xmlns:a16="http://schemas.microsoft.com/office/drawing/2014/main" id="{A620C073-F745-2140-9215-F962A91ACD72}"/>
              </a:ext>
            </a:extLst>
          </p:cNvPr>
          <p:cNvSpPr/>
          <p:nvPr userDrawn="1"/>
        </p:nvSpPr>
        <p:spPr>
          <a:xfrm>
            <a:off x="3360577" y="5507360"/>
            <a:ext cx="206172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13" name="Picture 112">
            <a:extLst>
              <a:ext uri="{FF2B5EF4-FFF2-40B4-BE49-F238E27FC236}">
                <a16:creationId xmlns:a16="http://schemas.microsoft.com/office/drawing/2014/main" id="{A757DDBB-1635-AB4C-8664-0306D135F707}"/>
              </a:ext>
            </a:extLst>
          </p:cNvPr>
          <p:cNvPicPr>
            <a:picLocks noChangeAspect="1"/>
          </p:cNvPicPr>
          <p:nvPr userDrawn="1"/>
        </p:nvPicPr>
        <p:blipFill>
          <a:blip r:embed="rId12"/>
          <a:stretch>
            <a:fillRect/>
          </a:stretch>
        </p:blipFill>
        <p:spPr>
          <a:xfrm>
            <a:off x="479376" y="739177"/>
            <a:ext cx="2281465" cy="775699"/>
          </a:xfrm>
          <a:prstGeom prst="rect">
            <a:avLst/>
          </a:prstGeom>
        </p:spPr>
      </p:pic>
      <p:pic>
        <p:nvPicPr>
          <p:cNvPr id="114" name="Picture 2" descr="Linkedin logo logo website icon - Popular Social Media Flat">
            <a:extLst>
              <a:ext uri="{FF2B5EF4-FFF2-40B4-BE49-F238E27FC236}">
                <a16:creationId xmlns:a16="http://schemas.microsoft.com/office/drawing/2014/main" id="{DE30241F-B7F6-8948-930B-4D2E825FD82D}"/>
              </a:ext>
            </a:extLst>
          </p:cNvPr>
          <p:cNvPicPr>
            <a:picLocks noChangeAspect="1" noChangeArrowheads="1"/>
          </p:cNvPicPr>
          <p:nvPr userDrawn="1"/>
        </p:nvPicPr>
        <p:blipFill>
          <a:blip r:embed="rId13">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115" name="Graphic 114" descr="World">
            <a:extLst>
              <a:ext uri="{FF2B5EF4-FFF2-40B4-BE49-F238E27FC236}">
                <a16:creationId xmlns:a16="http://schemas.microsoft.com/office/drawing/2014/main" id="{877075C0-10C6-5742-810A-0C2AC82BDF48}"/>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47989" y="6070903"/>
            <a:ext cx="306593" cy="306593"/>
          </a:xfrm>
          <a:prstGeom prst="rect">
            <a:avLst/>
          </a:prstGeom>
        </p:spPr>
      </p:pic>
      <p:pic>
        <p:nvPicPr>
          <p:cNvPr id="116" name="Picture 4" descr="Vimeo Icon Logo - Free vector graphic on Pixabay">
            <a:extLst>
              <a:ext uri="{FF2B5EF4-FFF2-40B4-BE49-F238E27FC236}">
                <a16:creationId xmlns:a16="http://schemas.microsoft.com/office/drawing/2014/main" id="{A24199BB-B4AC-7148-B4C4-105E557D949E}"/>
              </a:ext>
            </a:extLst>
          </p:cNvPr>
          <p:cNvPicPr>
            <a:picLocks noChangeAspect="1" noChangeArrowheads="1"/>
          </p:cNvPicPr>
          <p:nvPr userDrawn="1"/>
        </p:nvPicPr>
        <p:blipFill>
          <a:blip r:embed="rId16">
            <a:biLevel thresh="25000"/>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07723" y="542493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Free White Twitter Icon - Download White Twitter Icon">
            <a:extLst>
              <a:ext uri="{FF2B5EF4-FFF2-40B4-BE49-F238E27FC236}">
                <a16:creationId xmlns:a16="http://schemas.microsoft.com/office/drawing/2014/main" id="{D5CB0EA3-4E91-FD46-9905-EC7B458E9DF2}"/>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442843"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8A10A6CA-7865-F841-B742-B263F197DCBC}"/>
              </a:ext>
            </a:extLst>
          </p:cNvPr>
          <p:cNvPicPr>
            <a:picLocks noChangeAspect="1"/>
          </p:cNvPicPr>
          <p:nvPr userDrawn="1"/>
        </p:nvPicPr>
        <p:blipFill rotWithShape="1">
          <a:blip r:embed="rId19"/>
          <a:srcRect t="14289" r="9986" b="7406"/>
          <a:stretch/>
        </p:blipFill>
        <p:spPr>
          <a:xfrm>
            <a:off x="6080149" y="0"/>
            <a:ext cx="6111851" cy="6858000"/>
          </a:xfrm>
          <a:prstGeom prst="rect">
            <a:avLst/>
          </a:prstGeom>
        </p:spPr>
      </p:pic>
    </p:spTree>
  </p:cSld>
  <p:clrMapOvr>
    <a:masterClrMapping/>
  </p:clrMapOvr>
  <p:transition>
    <p:fade/>
  </p:transition>
  <p:extLst>
    <p:ext uri="{DCECCB84-F9BA-43D5-87BE-67443E8EF086}">
      <p15:sldGuideLst xmlns:p15="http://schemas.microsoft.com/office/powerpoint/2012/main">
        <p15:guide id="1" pos="3840" userDrawn="1">
          <p15:clr>
            <a:srgbClr val="FBAE40"/>
          </p15:clr>
        </p15:guide>
        <p15:guide id="2" pos="28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03C750"/>
                </a:solidFill>
                <a:latin typeface="PT Sans Narrow" charset="-52"/>
                <a:ea typeface="PT Sans Narrow" charset="-52"/>
                <a:cs typeface="PT Sans Narrow"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16" name="Espace réservé du numéro de diapositive 6"/>
          <p:cNvSpPr>
            <a:spLocks noGrp="1"/>
          </p:cNvSpPr>
          <p:nvPr>
            <p:ph type="sldNum" sz="quarter" idx="4"/>
          </p:nvPr>
        </p:nvSpPr>
        <p:spPr>
          <a:xfrm>
            <a:off x="10512492" y="6356353"/>
            <a:ext cx="1069909"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smtClean="0"/>
              <a:pPr/>
              <a:t>‹#›</a:t>
            </a:fld>
            <a:endParaRPr lang="en-GB" dirty="0"/>
          </a:p>
        </p:txBody>
      </p:sp>
      <p:sp>
        <p:nvSpPr>
          <p:cNvPr id="17" name="Content Placeholder 5"/>
          <p:cNvSpPr>
            <a:spLocks noGrp="1"/>
          </p:cNvSpPr>
          <p:nvPr>
            <p:ph sz="quarter" idx="13"/>
          </p:nvPr>
        </p:nvSpPr>
        <p:spPr>
          <a:xfrm>
            <a:off x="620184" y="6356353"/>
            <a:ext cx="8116800" cy="365125"/>
          </a:xfrm>
          <a:prstGeom prst="rect">
            <a:avLst/>
          </a:prstGeom>
        </p:spPr>
        <p:txBody>
          <a:bodyPr anchor="ctr" anchorCtr="0">
            <a:noAutofit/>
          </a:bodyPr>
          <a:lstStyle>
            <a:lvl1pPr marL="0" indent="0">
              <a:buNone/>
              <a:defRPr sz="1200">
                <a:solidFill>
                  <a:srgbClr val="5D8298"/>
                </a:solidFill>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3"/>
          <p:cNvSpPr>
            <a:spLocks noGrp="1"/>
          </p:cNvSpPr>
          <p:nvPr>
            <p:ph sz="quarter" idx="14"/>
          </p:nvPr>
        </p:nvSpPr>
        <p:spPr>
          <a:xfrm>
            <a:off x="620184" y="1987199"/>
            <a:ext cx="10962216"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36374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23325" y="218242"/>
            <a:ext cx="9793088" cy="768085"/>
          </a:xfrm>
          <a:prstGeom prst="rect">
            <a:avLst/>
          </a:prstGeom>
        </p:spPr>
        <p:txBody>
          <a:bodyPr lIns="0" tIns="0" rIns="0" bIns="0" anchor="b" anchorCtr="0"/>
          <a:lstStyle>
            <a:lvl1pPr marL="0" indent="0" algn="l" latinLnBrk="0">
              <a:buNone/>
              <a:defRPr sz="2933" b="1" baseline="0">
                <a:solidFill>
                  <a:srgbClr val="2765B0"/>
                </a:solidFill>
                <a:latin typeface="+mj-lt"/>
                <a:cs typeface="Arial" pitchFamily="34" charset="0"/>
              </a:defRPr>
            </a:lvl1pPr>
          </a:lstStyle>
          <a:p>
            <a:pPr lvl="0"/>
            <a:r>
              <a:rPr lang="en-US" altLang="ko-KR" dirty="0"/>
              <a:t>BASIC LAYOUT</a:t>
            </a:r>
          </a:p>
        </p:txBody>
      </p:sp>
      <p:cxnSp>
        <p:nvCxnSpPr>
          <p:cNvPr id="5" name="Straight Connector 4"/>
          <p:cNvCxnSpPr/>
          <p:nvPr userDrawn="1"/>
        </p:nvCxnSpPr>
        <p:spPr>
          <a:xfrm>
            <a:off x="-8043" y="1089693"/>
            <a:ext cx="1023250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A9997E85-1B0A-47BD-A027-80F402C2DE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110316"/>
            <a:ext cx="1583499" cy="876729"/>
          </a:xfrm>
          <a:prstGeom prst="rect">
            <a:avLst/>
          </a:prstGeom>
        </p:spPr>
      </p:pic>
      <p:sp>
        <p:nvSpPr>
          <p:cNvPr id="4" name="Text Placeholder 3">
            <a:extLst>
              <a:ext uri="{FF2B5EF4-FFF2-40B4-BE49-F238E27FC236}">
                <a16:creationId xmlns:a16="http://schemas.microsoft.com/office/drawing/2014/main" id="{0FFA70EC-45D7-D14E-BDC2-E4F9F7FB570A}"/>
              </a:ext>
            </a:extLst>
          </p:cNvPr>
          <p:cNvSpPr>
            <a:spLocks noGrp="1"/>
          </p:cNvSpPr>
          <p:nvPr>
            <p:ph type="body" sz="quarter" idx="11"/>
          </p:nvPr>
        </p:nvSpPr>
        <p:spPr>
          <a:xfrm>
            <a:off x="623325" y="1316767"/>
            <a:ext cx="10945283" cy="4704523"/>
          </a:xfrm>
          <a:prstGeom prst="rect">
            <a:avLst/>
          </a:prstGeom>
        </p:spPr>
        <p:txBody>
          <a:bodyPr lIns="0" tIns="0" rIns="0" bIns="0"/>
          <a:lstStyle>
            <a:lvl1pPr marL="355591" indent="-355591" latinLnBrk="0">
              <a:spcBef>
                <a:spcPts val="1200"/>
              </a:spcBef>
              <a:buClr>
                <a:schemeClr val="tx1"/>
              </a:buClr>
              <a:buSzPct val="120000"/>
              <a:buFont typeface="Arial" panose="020B0604020202020204" pitchFamily="34" charset="0"/>
              <a:buChar char="•"/>
              <a:tabLst/>
              <a:defRPr sz="2400">
                <a:solidFill>
                  <a:srgbClr val="595959"/>
                </a:solidFill>
              </a:defRPr>
            </a:lvl1pPr>
            <a:lvl2pPr marL="893211" indent="-357708" latinLnBrk="0">
              <a:buClr>
                <a:schemeClr val="tx1"/>
              </a:buClr>
              <a:tabLst/>
              <a:defRPr sz="2133">
                <a:solidFill>
                  <a:srgbClr val="595959"/>
                </a:solidFill>
              </a:defRPr>
            </a:lvl2pPr>
            <a:lvl3pPr latinLnBrk="0">
              <a:buClr>
                <a:schemeClr val="tx1"/>
              </a:buClr>
              <a:defRPr sz="1867">
                <a:solidFill>
                  <a:srgbClr val="595959"/>
                </a:solidFill>
              </a:defRPr>
            </a:lvl3pPr>
            <a:lvl4pPr latinLnBrk="0">
              <a:buClr>
                <a:schemeClr val="tx1"/>
              </a:buClr>
              <a:defRPr sz="1867">
                <a:solidFill>
                  <a:srgbClr val="595959"/>
                </a:solidFill>
              </a:defRPr>
            </a:lvl4pPr>
            <a:lvl5pPr latinLnBrk="0">
              <a:buClr>
                <a:schemeClr val="tx1"/>
              </a:buClr>
              <a:defRPr sz="1867">
                <a:solidFill>
                  <a:srgbClr val="59595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F6AF35BC-32BB-684E-8F64-6C88C9D4B421}"/>
              </a:ext>
            </a:extLst>
          </p:cNvPr>
          <p:cNvSpPr>
            <a:spLocks noGrp="1"/>
          </p:cNvSpPr>
          <p:nvPr>
            <p:ph type="body" sz="quarter" idx="12" hasCustomPrompt="1"/>
          </p:nvPr>
        </p:nvSpPr>
        <p:spPr>
          <a:xfrm>
            <a:off x="623325" y="6487716"/>
            <a:ext cx="10944000" cy="205184"/>
          </a:xfrm>
          <a:prstGeom prst="rect">
            <a:avLst/>
          </a:prstGeom>
        </p:spPr>
        <p:txBody>
          <a:bodyPr lIns="0" tIns="0" rIns="0" bIns="0" anchor="b" anchorCtr="0">
            <a:spAutoFit/>
          </a:bodyPr>
          <a:lstStyle>
            <a:lvl1pPr marL="0" indent="0" latinLnBrk="0">
              <a:buNone/>
              <a:defRPr sz="1333">
                <a:solidFill>
                  <a:schemeClr val="tx1"/>
                </a:solidFill>
              </a:defRPr>
            </a:lvl1pPr>
          </a:lstStyle>
          <a:p>
            <a:pPr lvl="0"/>
            <a:r>
              <a:rPr lang="en-US" dirty="0"/>
              <a:t>Footer</a:t>
            </a:r>
          </a:p>
        </p:txBody>
      </p:sp>
    </p:spTree>
    <p:extLst>
      <p:ext uri="{BB962C8B-B14F-4D97-AF65-F5344CB8AC3E}">
        <p14:creationId xmlns:p14="http://schemas.microsoft.com/office/powerpoint/2010/main" val="2037441995"/>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2" name="Rectangle 1"/>
          <p:cNvSpPr/>
          <p:nvPr userDrawn="1"/>
        </p:nvSpPr>
        <p:spPr>
          <a:xfrm>
            <a:off x="4559829" y="2524264"/>
            <a:ext cx="7632171" cy="1824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Text Placeholder 9"/>
          <p:cNvSpPr>
            <a:spLocks noGrp="1"/>
          </p:cNvSpPr>
          <p:nvPr>
            <p:ph type="body" sz="quarter" idx="10" hasCustomPrompt="1"/>
          </p:nvPr>
        </p:nvSpPr>
        <p:spPr>
          <a:xfrm>
            <a:off x="4943872" y="2852936"/>
            <a:ext cx="7248128" cy="768085"/>
          </a:xfrm>
          <a:prstGeom prst="rect">
            <a:avLst/>
          </a:prstGeom>
        </p:spPr>
        <p:txBody>
          <a:bodyPr anchor="ctr"/>
          <a:lstStyle>
            <a:lvl1pPr marL="0" indent="0" algn="l">
              <a:buNone/>
              <a:defRPr sz="4800" b="0" baseline="0">
                <a:solidFill>
                  <a:srgbClr val="2765B0"/>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943872" y="3621021"/>
            <a:ext cx="7248128" cy="384043"/>
          </a:xfrm>
          <a:prstGeom prst="rect">
            <a:avLst/>
          </a:prstGeom>
        </p:spPr>
        <p:txBody>
          <a:bodyPr anchor="ctr"/>
          <a:lstStyle>
            <a:lvl1pPr marL="0" indent="0" algn="l">
              <a:buNone/>
              <a:defRPr sz="1867" b="0" baseline="0">
                <a:solidFill>
                  <a:schemeClr val="bg1">
                    <a:lumMod val="50000"/>
                  </a:schemeClr>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a:off x="0" y="2536010"/>
            <a:ext cx="623392" cy="1824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pic>
        <p:nvPicPr>
          <p:cNvPr id="7" name="Picture 6">
            <a:extLst>
              <a:ext uri="{FF2B5EF4-FFF2-40B4-BE49-F238E27FC236}">
                <a16:creationId xmlns:a16="http://schemas.microsoft.com/office/drawing/2014/main" id="{A1A75094-5626-8643-BFC3-3FD82538D5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673" y="2448285"/>
            <a:ext cx="3628255" cy="2011228"/>
          </a:xfrm>
          <a:prstGeom prst="rect">
            <a:avLst/>
          </a:prstGeom>
        </p:spPr>
      </p:pic>
    </p:spTree>
    <p:extLst>
      <p:ext uri="{BB962C8B-B14F-4D97-AF65-F5344CB8AC3E}">
        <p14:creationId xmlns:p14="http://schemas.microsoft.com/office/powerpoint/2010/main" val="347493391"/>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23325" y="218242"/>
            <a:ext cx="9793088" cy="768085"/>
          </a:xfrm>
          <a:prstGeom prst="rect">
            <a:avLst/>
          </a:prstGeom>
        </p:spPr>
        <p:txBody>
          <a:bodyPr lIns="0" tIns="0" rIns="0" bIns="0" anchor="b" anchorCtr="0"/>
          <a:lstStyle>
            <a:lvl1pPr marL="0" indent="0" algn="l" latinLnBrk="0">
              <a:buNone/>
              <a:defRPr sz="2933" b="1" baseline="0">
                <a:solidFill>
                  <a:srgbClr val="2765B0"/>
                </a:solidFill>
                <a:latin typeface="+mj-lt"/>
                <a:cs typeface="Arial" pitchFamily="34" charset="0"/>
              </a:defRPr>
            </a:lvl1pPr>
          </a:lstStyle>
          <a:p>
            <a:pPr lvl="0"/>
            <a:r>
              <a:rPr lang="en-US" altLang="ko-KR" dirty="0"/>
              <a:t>BASIC LAYOUT</a:t>
            </a:r>
          </a:p>
        </p:txBody>
      </p:sp>
      <p:cxnSp>
        <p:nvCxnSpPr>
          <p:cNvPr id="5" name="Straight Connector 4"/>
          <p:cNvCxnSpPr/>
          <p:nvPr userDrawn="1"/>
        </p:nvCxnSpPr>
        <p:spPr>
          <a:xfrm>
            <a:off x="-8043" y="1089693"/>
            <a:ext cx="1023250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A9997E85-1B0A-47BD-A027-80F402C2DE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110316"/>
            <a:ext cx="1583499" cy="876729"/>
          </a:xfrm>
          <a:prstGeom prst="rect">
            <a:avLst/>
          </a:prstGeom>
        </p:spPr>
      </p:pic>
      <p:sp>
        <p:nvSpPr>
          <p:cNvPr id="4" name="Text Placeholder 3">
            <a:extLst>
              <a:ext uri="{FF2B5EF4-FFF2-40B4-BE49-F238E27FC236}">
                <a16:creationId xmlns:a16="http://schemas.microsoft.com/office/drawing/2014/main" id="{0FFA70EC-45D7-D14E-BDC2-E4F9F7FB570A}"/>
              </a:ext>
            </a:extLst>
          </p:cNvPr>
          <p:cNvSpPr>
            <a:spLocks noGrp="1"/>
          </p:cNvSpPr>
          <p:nvPr>
            <p:ph type="body" sz="quarter" idx="11"/>
          </p:nvPr>
        </p:nvSpPr>
        <p:spPr>
          <a:xfrm>
            <a:off x="623325" y="1316767"/>
            <a:ext cx="10945283" cy="4704523"/>
          </a:xfrm>
          <a:prstGeom prst="rect">
            <a:avLst/>
          </a:prstGeom>
        </p:spPr>
        <p:txBody>
          <a:bodyPr lIns="0" tIns="0" rIns="0" bIns="0"/>
          <a:lstStyle>
            <a:lvl1pPr marL="355591" indent="-355591" latinLnBrk="0">
              <a:spcBef>
                <a:spcPts val="1200"/>
              </a:spcBef>
              <a:buClr>
                <a:schemeClr val="tx1"/>
              </a:buClr>
              <a:buSzPct val="120000"/>
              <a:buFont typeface="Arial" panose="020B0604020202020204" pitchFamily="34" charset="0"/>
              <a:buChar char="•"/>
              <a:tabLst/>
              <a:defRPr sz="2400">
                <a:solidFill>
                  <a:srgbClr val="595959"/>
                </a:solidFill>
              </a:defRPr>
            </a:lvl1pPr>
            <a:lvl2pPr marL="893211" indent="-357708" latinLnBrk="0">
              <a:buClr>
                <a:schemeClr val="tx1"/>
              </a:buClr>
              <a:tabLst/>
              <a:defRPr sz="2133">
                <a:solidFill>
                  <a:srgbClr val="595959"/>
                </a:solidFill>
              </a:defRPr>
            </a:lvl2pPr>
            <a:lvl3pPr latinLnBrk="0">
              <a:buClr>
                <a:schemeClr val="tx1"/>
              </a:buClr>
              <a:defRPr sz="1867">
                <a:solidFill>
                  <a:srgbClr val="595959"/>
                </a:solidFill>
              </a:defRPr>
            </a:lvl3pPr>
            <a:lvl4pPr latinLnBrk="0">
              <a:buClr>
                <a:schemeClr val="tx1"/>
              </a:buClr>
              <a:defRPr sz="1867">
                <a:solidFill>
                  <a:srgbClr val="595959"/>
                </a:solidFill>
              </a:defRPr>
            </a:lvl4pPr>
            <a:lvl5pPr latinLnBrk="0">
              <a:buClr>
                <a:schemeClr val="tx1"/>
              </a:buClr>
              <a:defRPr sz="1867">
                <a:solidFill>
                  <a:srgbClr val="59595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F6AF35BC-32BB-684E-8F64-6C88C9D4B421}"/>
              </a:ext>
            </a:extLst>
          </p:cNvPr>
          <p:cNvSpPr>
            <a:spLocks noGrp="1"/>
          </p:cNvSpPr>
          <p:nvPr>
            <p:ph type="body" sz="quarter" idx="12" hasCustomPrompt="1"/>
          </p:nvPr>
        </p:nvSpPr>
        <p:spPr>
          <a:xfrm>
            <a:off x="623325" y="6508236"/>
            <a:ext cx="10944000" cy="184665"/>
          </a:xfrm>
          <a:prstGeom prst="rect">
            <a:avLst/>
          </a:prstGeom>
        </p:spPr>
        <p:txBody>
          <a:bodyPr lIns="0" tIns="0" rIns="0" bIns="0" anchor="b" anchorCtr="0">
            <a:spAutoFit/>
          </a:bodyPr>
          <a:lstStyle>
            <a:lvl1pPr marL="0" indent="0" latinLnBrk="0">
              <a:buNone/>
              <a:defRPr sz="1200">
                <a:solidFill>
                  <a:schemeClr val="tx1"/>
                </a:solidFill>
              </a:defRPr>
            </a:lvl1pPr>
          </a:lstStyle>
          <a:p>
            <a:pPr lvl="0"/>
            <a:r>
              <a:rPr lang="en-US" dirty="0"/>
              <a:t>Footer</a:t>
            </a:r>
          </a:p>
        </p:txBody>
      </p:sp>
    </p:spTree>
    <p:extLst>
      <p:ext uri="{BB962C8B-B14F-4D97-AF65-F5344CB8AC3E}">
        <p14:creationId xmlns:p14="http://schemas.microsoft.com/office/powerpoint/2010/main" val="3562811295"/>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a:xfrm>
            <a:off x="508066" y="1355959"/>
            <a:ext cx="11175999" cy="47368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Text Placeholder 6"/>
          <p:cNvSpPr>
            <a:spLocks noGrp="1"/>
          </p:cNvSpPr>
          <p:nvPr>
            <p:ph type="body" sz="quarter" idx="10"/>
          </p:nvPr>
        </p:nvSpPr>
        <p:spPr>
          <a:xfrm>
            <a:off x="508001" y="6172200"/>
            <a:ext cx="5486400" cy="533400"/>
          </a:xfrm>
        </p:spPr>
        <p:txBody>
          <a:bodyPr anchor="b"/>
          <a:lstStyle>
            <a:lvl1pPr marL="0" indent="0">
              <a:buNone/>
              <a:defRPr sz="1100"/>
            </a:lvl1pPr>
          </a:lstStyle>
          <a:p>
            <a:pPr lvl="0"/>
            <a:r>
              <a:rPr lang="en-US" dirty="0"/>
              <a:t>Click to edit Master text styles</a:t>
            </a:r>
          </a:p>
        </p:txBody>
      </p:sp>
      <p:sp>
        <p:nvSpPr>
          <p:cNvPr id="8" name="Text Placeholder 6"/>
          <p:cNvSpPr>
            <a:spLocks noGrp="1"/>
          </p:cNvSpPr>
          <p:nvPr>
            <p:ph type="body" sz="quarter" idx="11"/>
          </p:nvPr>
        </p:nvSpPr>
        <p:spPr>
          <a:xfrm>
            <a:off x="6197599" y="6172200"/>
            <a:ext cx="5486400" cy="533400"/>
          </a:xfrm>
        </p:spPr>
        <p:txBody>
          <a:bodyPr anchor="b"/>
          <a:lstStyle>
            <a:lvl1pPr marL="0" indent="0" algn="r">
              <a:buNone/>
              <a:defRPr sz="1100"/>
            </a:lvl1pPr>
          </a:lstStyle>
          <a:p>
            <a:pPr lvl="0"/>
            <a:r>
              <a:rPr lang="en-US" dirty="0"/>
              <a:t>Click to edit Master text styles</a:t>
            </a:r>
          </a:p>
        </p:txBody>
      </p:sp>
    </p:spTree>
    <p:extLst>
      <p:ext uri="{BB962C8B-B14F-4D97-AF65-F5344CB8AC3E}">
        <p14:creationId xmlns:p14="http://schemas.microsoft.com/office/powerpoint/2010/main" val="1298195499"/>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4166797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0A1DB8-29E5-3B40-9F48-4C2C7A2E572F}"/>
              </a:ext>
            </a:extLst>
          </p:cNvPr>
          <p:cNvPicPr>
            <a:picLocks noChangeAspect="1"/>
          </p:cNvPicPr>
          <p:nvPr userDrawn="1"/>
        </p:nvPicPr>
        <p:blipFill>
          <a:blip r:embed="rId2">
            <a:alphaModFix amt="10000"/>
          </a:blip>
          <a:stretch>
            <a:fillRect/>
          </a:stretch>
        </p:blipFill>
        <p:spPr>
          <a:xfrm>
            <a:off x="3731846" y="1142244"/>
            <a:ext cx="4728308" cy="4573512"/>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rgbClr val="A5131F"/>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5"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C5EBDF3-CB81-854B-96C8-F2908B012FED}"/>
              </a:ext>
            </a:extLst>
          </p:cNvPr>
          <p:cNvSpPr>
            <a:spLocks noGrp="1" noChangeArrowheads="1"/>
          </p:cNvSpPr>
          <p:nvPr>
            <p:ph type="dt" sz="half" idx="10"/>
          </p:nvPr>
        </p:nvSpPr>
        <p:spPr/>
        <p:txBody>
          <a:bodyPr/>
          <a:lstStyle>
            <a:lvl1pPr algn="ctr">
              <a:defRPr b="1"/>
            </a:lvl1pPr>
          </a:lstStyle>
          <a:p>
            <a:pPr>
              <a:defRPr/>
            </a:pPr>
            <a:endParaRPr lang="de-DE"/>
          </a:p>
        </p:txBody>
      </p:sp>
      <p:sp>
        <p:nvSpPr>
          <p:cNvPr id="5" name="Rectangle 5">
            <a:extLst>
              <a:ext uri="{FF2B5EF4-FFF2-40B4-BE49-F238E27FC236}">
                <a16:creationId xmlns:a16="http://schemas.microsoft.com/office/drawing/2014/main" id="{9406D98C-36A4-6149-AD79-E1AB02BC4007}"/>
              </a:ext>
            </a:extLst>
          </p:cNvPr>
          <p:cNvSpPr>
            <a:spLocks noGrp="1" noChangeArrowheads="1"/>
          </p:cNvSpPr>
          <p:nvPr>
            <p:ph type="ftr" sz="quarter" idx="11"/>
          </p:nvPr>
        </p:nvSpPr>
        <p:spPr/>
        <p:txBody>
          <a:bodyPr/>
          <a:lstStyle>
            <a:lvl1pPr>
              <a:defRPr b="1"/>
            </a:lvl1pPr>
          </a:lstStyle>
          <a:p>
            <a:pPr>
              <a:defRPr/>
            </a:pPr>
            <a:endParaRPr lang="de-DE"/>
          </a:p>
        </p:txBody>
      </p:sp>
      <p:sp>
        <p:nvSpPr>
          <p:cNvPr id="6" name="Rectangle 6">
            <a:extLst>
              <a:ext uri="{FF2B5EF4-FFF2-40B4-BE49-F238E27FC236}">
                <a16:creationId xmlns:a16="http://schemas.microsoft.com/office/drawing/2014/main" id="{961A378C-8E65-B846-BD7F-78613711F25C}"/>
              </a:ext>
            </a:extLst>
          </p:cNvPr>
          <p:cNvSpPr>
            <a:spLocks noGrp="1" noChangeArrowheads="1"/>
          </p:cNvSpPr>
          <p:nvPr>
            <p:ph type="sldNum" sz="quarter" idx="12"/>
          </p:nvPr>
        </p:nvSpPr>
        <p:spPr/>
        <p:txBody>
          <a:bodyPr/>
          <a:lstStyle>
            <a:lvl1pPr>
              <a:defRPr b="1"/>
            </a:lvl1pPr>
          </a:lstStyle>
          <a:p>
            <a:fld id="{CD9C2614-E90E-E043-AEBC-FCB324481C63}" type="slidenum">
              <a:rPr lang="en-GB" altLang="en-US"/>
              <a:pPr/>
              <a:t>‹#›</a:t>
            </a:fld>
            <a:endParaRPr lang="en-GB" altLang="en-US" dirty="0"/>
          </a:p>
        </p:txBody>
      </p:sp>
    </p:spTree>
    <p:extLst>
      <p:ext uri="{BB962C8B-B14F-4D97-AF65-F5344CB8AC3E}">
        <p14:creationId xmlns:p14="http://schemas.microsoft.com/office/powerpoint/2010/main" val="2787377818"/>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371" y="164638"/>
            <a:ext cx="9793088" cy="768085"/>
          </a:xfrm>
          <a:prstGeom prst="rect">
            <a:avLst/>
          </a:prstGeom>
        </p:spPr>
        <p:txBody>
          <a:bodyPr anchor="ctr"/>
          <a:lstStyle>
            <a:lvl1pPr marL="0" indent="0" algn="l">
              <a:buNone/>
              <a:defRPr sz="4800" b="0" baseline="0">
                <a:solidFill>
                  <a:srgbClr val="2765B0"/>
                </a:solidFill>
                <a:latin typeface="+mj-lt"/>
                <a:cs typeface="Arial" pitchFamily="34" charset="0"/>
              </a:defRPr>
            </a:lvl1pPr>
          </a:lstStyle>
          <a:p>
            <a:pPr lvl="0"/>
            <a:r>
              <a:rPr lang="en-US" altLang="ko-KR" dirty="0"/>
              <a:t>BASIC LAYOUT</a:t>
            </a:r>
          </a:p>
        </p:txBody>
      </p:sp>
      <p:cxnSp>
        <p:nvCxnSpPr>
          <p:cNvPr id="5" name="Straight Connector 4"/>
          <p:cNvCxnSpPr/>
          <p:nvPr userDrawn="1"/>
        </p:nvCxnSpPr>
        <p:spPr>
          <a:xfrm>
            <a:off x="-8043" y="1089693"/>
            <a:ext cx="1023250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A9997E85-1B0A-47BD-A027-80F402C2DE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110316"/>
            <a:ext cx="1583499" cy="876729"/>
          </a:xfrm>
          <a:prstGeom prst="rect">
            <a:avLst/>
          </a:prstGeom>
        </p:spPr>
      </p:pic>
    </p:spTree>
    <p:extLst>
      <p:ext uri="{BB962C8B-B14F-4D97-AF65-F5344CB8AC3E}">
        <p14:creationId xmlns:p14="http://schemas.microsoft.com/office/powerpoint/2010/main" val="80697238"/>
      </p:ext>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
          <p:cNvSpPr>
            <a:spLocks noGrp="1"/>
          </p:cNvSpPr>
          <p:nvPr>
            <p:ph type="title"/>
          </p:nvPr>
        </p:nvSpPr>
        <p:spPr>
          <a:xfrm>
            <a:off x="610041" y="274544"/>
            <a:ext cx="10972031"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434550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a:t>
            </a:fld>
            <a:endParaRPr lang="es-ES" dirty="0">
              <a:solidFill>
                <a:prstClr val="black">
                  <a:tint val="75000"/>
                </a:prstClr>
              </a:solidFill>
            </a:endParaRPr>
          </a:p>
        </p:txBody>
      </p:sp>
    </p:spTree>
    <p:extLst>
      <p:ext uri="{BB962C8B-B14F-4D97-AF65-F5344CB8AC3E}">
        <p14:creationId xmlns:p14="http://schemas.microsoft.com/office/powerpoint/2010/main" val="5502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8" name="Picture 7">
            <a:extLst>
              <a:ext uri="{FF2B5EF4-FFF2-40B4-BE49-F238E27FC236}">
                <a16:creationId xmlns:a16="http://schemas.microsoft.com/office/drawing/2014/main" id="{C8940A2D-DA63-B14B-8D6A-6668AAD5CD24}"/>
              </a:ext>
            </a:extLst>
          </p:cNvPr>
          <p:cNvPicPr>
            <a:picLocks noChangeAspect="1"/>
          </p:cNvPicPr>
          <p:nvPr userDrawn="1"/>
        </p:nvPicPr>
        <p:blipFill>
          <a:blip r:embed="rId2">
            <a:alphaModFix amt="10000"/>
          </a:blip>
          <a:stretch>
            <a:fillRect/>
          </a:stretch>
        </p:blipFill>
        <p:spPr>
          <a:xfrm>
            <a:off x="3731846" y="1142244"/>
            <a:ext cx="4728308" cy="4573512"/>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58823E33-A8A5-6D44-A677-BCC2C15CE83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483783C9-4323-6747-8FD8-E56C757F490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47C00BCC-CDB0-1747-9839-2B0BC92369C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638D6C52-376B-EC4D-A102-C2D5ACBD778F}"/>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6" name="Picture 5">
            <a:extLst>
              <a:ext uri="{FF2B5EF4-FFF2-40B4-BE49-F238E27FC236}">
                <a16:creationId xmlns:a16="http://schemas.microsoft.com/office/drawing/2014/main" id="{2A3F9B3E-58C9-8544-827B-2770BE50DA0D}"/>
              </a:ext>
            </a:extLst>
          </p:cNvPr>
          <p:cNvPicPr>
            <a:picLocks noChangeAspect="1"/>
          </p:cNvPicPr>
          <p:nvPr userDrawn="1"/>
        </p:nvPicPr>
        <p:blipFill>
          <a:blip r:embed="rId17"/>
          <a:stretch>
            <a:fillRect/>
          </a:stretch>
        </p:blipFill>
        <p:spPr>
          <a:xfrm>
            <a:off x="10138667" y="378331"/>
            <a:ext cx="1558000" cy="5297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79" r:id="rId14"/>
    <p:sldLayoutId id="2147483689" r:id="rId15"/>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287" userDrawn="1">
          <p15:clr>
            <a:srgbClr val="F26B43"/>
          </p15:clr>
        </p15:guide>
        <p15:guide id="4" orient="horz" pos="2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93796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ransition>
    <p:wipe/>
  </p:transition>
  <p:hf hdr="0" ftr="0" dt="0"/>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s://vimeo.com/channels/nursesconnect" TargetMode="External"/><Relationship Id="rId3" Type="http://schemas.openxmlformats.org/officeDocument/2006/relationships/hyperlink" Target="https://twitter.com/CoronaryConnect" TargetMode="External"/><Relationship Id="rId7" Type="http://schemas.openxmlformats.org/officeDocument/2006/relationships/hyperlink" Target="http://www.coronaryconnect.com/" TargetMode="External"/><Relationship Id="rId12"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vimeo.com/channels/coronaryconnect" TargetMode="External"/><Relationship Id="rId11" Type="http://schemas.openxmlformats.org/officeDocument/2006/relationships/hyperlink" Target="https://twitter.com/nursesconnect" TargetMode="External"/><Relationship Id="rId5" Type="http://schemas.openxmlformats.org/officeDocument/2006/relationships/hyperlink" Target="mailto:carrie.brubaker@cor2ed.com" TargetMode="External"/><Relationship Id="rId10" Type="http://schemas.openxmlformats.org/officeDocument/2006/relationships/image" Target="../media/image23.png"/><Relationship Id="rId4" Type="http://schemas.openxmlformats.org/officeDocument/2006/relationships/hyperlink" Target="https://www.linkedin.com/company/coronary-connect" TargetMode="External"/><Relationship Id="rId9" Type="http://schemas.openxmlformats.org/officeDocument/2006/relationships/hyperlink" Target="https://www.linkedin.com/company/40845750" TargetMode="External"/><Relationship Id="rId1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689E4636-2DE5-684E-81EE-27081DF36A94}"/>
              </a:ext>
            </a:extLst>
          </p:cNvPr>
          <p:cNvSpPr>
            <a:spLocks noGrp="1"/>
          </p:cNvSpPr>
          <p:nvPr>
            <p:ph sz="quarter" idx="12"/>
          </p:nvPr>
        </p:nvSpPr>
        <p:spPr/>
        <p:txBody>
          <a:bodyPr/>
          <a:lstStyle/>
          <a:p>
            <a:pPr marL="0" indent="0">
              <a:buNone/>
            </a:pPr>
            <a:r>
              <a:rPr lang="en-GB" b="1" dirty="0">
                <a:solidFill>
                  <a:schemeClr val="accent1"/>
                </a:solidFill>
              </a:rPr>
              <a:t>Periprocedural and post-procedural antithrombotic therapy in patients </a:t>
            </a:r>
            <a:br>
              <a:rPr lang="en-GB" b="1" dirty="0">
                <a:solidFill>
                  <a:schemeClr val="accent1"/>
                </a:solidFill>
              </a:rPr>
            </a:br>
            <a:r>
              <a:rPr lang="en-GB" b="1" dirty="0">
                <a:solidFill>
                  <a:schemeClr val="accent1"/>
                </a:solidFill>
              </a:rPr>
              <a:t>undergoing primary PCI (2)</a:t>
            </a:r>
          </a:p>
          <a:p>
            <a:pPr marL="0" indent="0">
              <a:buNone/>
            </a:pPr>
            <a:endParaRPr lang="en-US" dirty="0">
              <a:solidFill>
                <a:schemeClr val="accent1"/>
              </a:solidFill>
            </a:endParaRPr>
          </a:p>
        </p:txBody>
      </p:sp>
      <p:sp>
        <p:nvSpPr>
          <p:cNvPr id="3" name="Title 2">
            <a:extLst>
              <a:ext uri="{FF2B5EF4-FFF2-40B4-BE49-F238E27FC236}">
                <a16:creationId xmlns:a16="http://schemas.microsoft.com/office/drawing/2014/main" id="{1053863C-51C5-7A47-8B22-A0C26E8E2929}"/>
              </a:ext>
            </a:extLst>
          </p:cNvPr>
          <p:cNvSpPr>
            <a:spLocks noGrp="1"/>
          </p:cNvSpPr>
          <p:nvPr>
            <p:ph type="title"/>
          </p:nvPr>
        </p:nvSpPr>
        <p:spPr/>
        <p:txBody>
          <a:bodyPr/>
          <a:lstStyle/>
          <a:p>
            <a:r>
              <a:rPr lang="en-GB" altLang="ko-KR"/>
              <a:t>Antithrombotic therapy in STEMI</a:t>
            </a:r>
            <a:br>
              <a:rPr lang="en-GB" altLang="ko-KR"/>
            </a:br>
            <a:endParaRPr lang="en-US" dirty="0"/>
          </a:p>
        </p:txBody>
      </p:sp>
      <p:sp>
        <p:nvSpPr>
          <p:cNvPr id="11" name="Text Placeholder 10">
            <a:extLst>
              <a:ext uri="{FF2B5EF4-FFF2-40B4-BE49-F238E27FC236}">
                <a16:creationId xmlns:a16="http://schemas.microsoft.com/office/drawing/2014/main" id="{E020DCD8-B6B0-5B40-B34B-123F973DAE9E}"/>
              </a:ext>
            </a:extLst>
          </p:cNvPr>
          <p:cNvSpPr>
            <a:spLocks noGrp="1"/>
          </p:cNvSpPr>
          <p:nvPr>
            <p:ph sz="quarter" idx="15"/>
          </p:nvPr>
        </p:nvSpPr>
        <p:spPr>
          <a:xfrm>
            <a:off x="620184" y="6309320"/>
            <a:ext cx="8116800" cy="365125"/>
          </a:xfrm>
        </p:spPr>
        <p:txBody>
          <a:bodyPr/>
          <a:lstStyle/>
          <a:p>
            <a:pPr>
              <a:spcBef>
                <a:spcPts val="300"/>
              </a:spcBef>
            </a:pPr>
            <a:r>
              <a:rPr lang="en-GB" baseline="30000" dirty="0"/>
              <a:t>a</a:t>
            </a:r>
            <a:r>
              <a:rPr lang="en-GB" dirty="0"/>
              <a:t> Class of recommendation; </a:t>
            </a:r>
            <a:r>
              <a:rPr lang="en-GB" baseline="30000" dirty="0"/>
              <a:t>b</a:t>
            </a:r>
            <a:r>
              <a:rPr lang="en-GB" dirty="0"/>
              <a:t> Level of evidence</a:t>
            </a:r>
            <a:br>
              <a:rPr lang="en-GB" dirty="0"/>
            </a:br>
            <a:r>
              <a:rPr lang="en-GB" dirty="0" err="1"/>
              <a:t>i.v.</a:t>
            </a:r>
            <a:r>
              <a:rPr lang="en-GB" dirty="0"/>
              <a:t>, intravenous; PCI, percutaneous coronary intervention; STEMI, ST-segment elevation myocardial infarction</a:t>
            </a:r>
          </a:p>
          <a:p>
            <a:pPr>
              <a:spcBef>
                <a:spcPts val="300"/>
              </a:spcBef>
            </a:pPr>
            <a:r>
              <a:rPr lang="en-GB" dirty="0"/>
              <a:t>Ibanez B, et al. </a:t>
            </a:r>
            <a:r>
              <a:rPr lang="en-GB" dirty="0" err="1"/>
              <a:t>Eur</a:t>
            </a:r>
            <a:r>
              <a:rPr lang="en-GB" dirty="0"/>
              <a:t> Heart J. 2017;39:119-77</a:t>
            </a:r>
          </a:p>
        </p:txBody>
      </p:sp>
      <p:pic>
        <p:nvPicPr>
          <p:cNvPr id="10" name="Picture 9">
            <a:extLst>
              <a:ext uri="{FF2B5EF4-FFF2-40B4-BE49-F238E27FC236}">
                <a16:creationId xmlns:a16="http://schemas.microsoft.com/office/drawing/2014/main" id="{6D53B0B7-7F3D-4C57-8A00-5788F76CAD85}"/>
              </a:ext>
            </a:extLst>
          </p:cNvPr>
          <p:cNvPicPr>
            <a:picLocks noChangeAspect="1"/>
          </p:cNvPicPr>
          <p:nvPr/>
        </p:nvPicPr>
        <p:blipFill>
          <a:blip r:embed="rId3"/>
          <a:stretch>
            <a:fillRect/>
          </a:stretch>
        </p:blipFill>
        <p:spPr>
          <a:xfrm>
            <a:off x="10102547" y="1409307"/>
            <a:ext cx="1752887" cy="840671"/>
          </a:xfrm>
          <a:prstGeom prst="rect">
            <a:avLst/>
          </a:prstGeom>
        </p:spPr>
      </p:pic>
      <p:graphicFrame>
        <p:nvGraphicFramePr>
          <p:cNvPr id="7" name="Table 6">
            <a:extLst>
              <a:ext uri="{FF2B5EF4-FFF2-40B4-BE49-F238E27FC236}">
                <a16:creationId xmlns:a16="http://schemas.microsoft.com/office/drawing/2014/main" id="{746EB912-26E9-4F44-BC57-9662F29FF0B0}"/>
              </a:ext>
            </a:extLst>
          </p:cNvPr>
          <p:cNvGraphicFramePr>
            <a:graphicFrameLocks noGrp="1"/>
          </p:cNvGraphicFramePr>
          <p:nvPr>
            <p:extLst>
              <p:ext uri="{D42A27DB-BD31-4B8C-83A1-F6EECF244321}">
                <p14:modId xmlns:p14="http://schemas.microsoft.com/office/powerpoint/2010/main" val="2597469588"/>
              </p:ext>
            </p:extLst>
          </p:nvPr>
        </p:nvGraphicFramePr>
        <p:xfrm>
          <a:off x="624420" y="2199600"/>
          <a:ext cx="9796800" cy="3688080"/>
        </p:xfrm>
        <a:graphic>
          <a:graphicData uri="http://schemas.openxmlformats.org/drawingml/2006/table">
            <a:tbl>
              <a:tblPr firstRow="1" bandRow="1">
                <a:tableStyleId>{5C22544A-7EE6-4342-B048-85BDC9FD1C3A}</a:tableStyleId>
              </a:tblPr>
              <a:tblGrid>
                <a:gridCol w="7766400">
                  <a:extLst>
                    <a:ext uri="{9D8B030D-6E8A-4147-A177-3AD203B41FA5}">
                      <a16:colId xmlns:a16="http://schemas.microsoft.com/office/drawing/2014/main" val="1084467627"/>
                    </a:ext>
                  </a:extLst>
                </a:gridCol>
                <a:gridCol w="1012800">
                  <a:extLst>
                    <a:ext uri="{9D8B030D-6E8A-4147-A177-3AD203B41FA5}">
                      <a16:colId xmlns:a16="http://schemas.microsoft.com/office/drawing/2014/main" val="1840854506"/>
                    </a:ext>
                  </a:extLst>
                </a:gridCol>
                <a:gridCol w="1017600">
                  <a:extLst>
                    <a:ext uri="{9D8B030D-6E8A-4147-A177-3AD203B41FA5}">
                      <a16:colId xmlns:a16="http://schemas.microsoft.com/office/drawing/2014/main" val="3181592808"/>
                    </a:ext>
                  </a:extLst>
                </a:gridCol>
              </a:tblGrid>
              <a:tr h="406400">
                <a:tc>
                  <a:txBody>
                    <a:bodyPr/>
                    <a:lstStyle/>
                    <a:p>
                      <a:pPr latinLnBrk="0"/>
                      <a:r>
                        <a:rPr lang="en-US" sz="1900" dirty="0"/>
                        <a:t>Recommendations</a:t>
                      </a:r>
                      <a:endParaRPr lang="en-US" sz="1900" dirty="0">
                        <a:solidFill>
                          <a:srgbClr val="000000"/>
                        </a:solidFill>
                      </a:endParaRPr>
                    </a:p>
                  </a:txBody>
                  <a:tcPr marL="121920" marR="121920" marT="60960" marB="60960"/>
                </a:tc>
                <a:tc>
                  <a:txBody>
                    <a:bodyPr/>
                    <a:lstStyle/>
                    <a:p>
                      <a:pPr algn="ctr" latinLnBrk="0"/>
                      <a:r>
                        <a:rPr lang="en-US" sz="1900" dirty="0"/>
                        <a:t>Class</a:t>
                      </a:r>
                      <a:r>
                        <a:rPr lang="en-US" sz="1900" baseline="30000" dirty="0"/>
                        <a:t>a</a:t>
                      </a:r>
                      <a:endParaRPr lang="en-US" sz="1900" baseline="30000" dirty="0">
                        <a:solidFill>
                          <a:srgbClr val="000000"/>
                        </a:solidFill>
                      </a:endParaRPr>
                    </a:p>
                  </a:txBody>
                  <a:tcPr marL="121920" marR="121920" marT="60960" marB="60960"/>
                </a:tc>
                <a:tc>
                  <a:txBody>
                    <a:bodyPr/>
                    <a:lstStyle/>
                    <a:p>
                      <a:pPr algn="ctr" latinLnBrk="0"/>
                      <a:r>
                        <a:rPr lang="en-US" sz="1900" dirty="0"/>
                        <a:t>Level</a:t>
                      </a:r>
                      <a:r>
                        <a:rPr lang="en-US" sz="1900" baseline="30000" dirty="0"/>
                        <a:t>b</a:t>
                      </a:r>
                      <a:endParaRPr lang="en-US" sz="1900" baseline="30000" dirty="0">
                        <a:solidFill>
                          <a:srgbClr val="000000"/>
                        </a:solidFill>
                      </a:endParaRPr>
                    </a:p>
                  </a:txBody>
                  <a:tcPr marL="121920" marR="121920" marT="60960" marB="60960"/>
                </a:tc>
                <a:extLst>
                  <a:ext uri="{0D108BD9-81ED-4DB2-BD59-A6C34878D82A}">
                    <a16:rowId xmlns:a16="http://schemas.microsoft.com/office/drawing/2014/main" val="2869783046"/>
                  </a:ext>
                </a:extLst>
              </a:tr>
              <a:tr h="406400">
                <a:tc gridSpan="3">
                  <a:txBody>
                    <a:bodyPr/>
                    <a:lstStyle/>
                    <a:p>
                      <a:pPr latinLnBrk="0"/>
                      <a:r>
                        <a:rPr lang="en-US" sz="1900" b="1" dirty="0"/>
                        <a:t>Anticoagulant therapy</a:t>
                      </a:r>
                      <a:endParaRPr lang="en-US" sz="1900" b="1" dirty="0">
                        <a:solidFill>
                          <a:srgbClr val="000000"/>
                        </a:solidFill>
                      </a:endParaRPr>
                    </a:p>
                  </a:txBody>
                  <a:tcPr marL="121920" marR="121920" marT="60960" marB="60960"/>
                </a:tc>
                <a:tc hMerge="1">
                  <a:txBody>
                    <a:bodyPr/>
                    <a:lstStyle/>
                    <a:p>
                      <a:pPr algn="ctr" latinLnBrk="0"/>
                      <a:endParaRPr lang="en-US" sz="1400" dirty="0"/>
                    </a:p>
                  </a:txBody>
                  <a:tcPr/>
                </a:tc>
                <a:tc hMerge="1">
                  <a:txBody>
                    <a:bodyPr/>
                    <a:lstStyle/>
                    <a:p>
                      <a:pPr algn="ctr" latinLnBrk="0"/>
                      <a:endParaRPr lang="en-US" sz="1400" dirty="0"/>
                    </a:p>
                  </a:txBody>
                  <a:tcPr/>
                </a:tc>
                <a:extLst>
                  <a:ext uri="{0D108BD9-81ED-4DB2-BD59-A6C34878D82A}">
                    <a16:rowId xmlns:a16="http://schemas.microsoft.com/office/drawing/2014/main" val="3987726853"/>
                  </a:ext>
                </a:extLst>
              </a:tr>
              <a:tr h="609600">
                <a:tc>
                  <a:txBody>
                    <a:bodyPr/>
                    <a:lstStyle/>
                    <a:p>
                      <a:pPr latinLnBrk="0"/>
                      <a:r>
                        <a:rPr lang="en-US" sz="1600" dirty="0"/>
                        <a:t>Anticoagulation is recommended for all patients in addition to antiplatelet therapy during primary PCI</a:t>
                      </a:r>
                      <a:endParaRPr lang="en-US" sz="1600" dirty="0">
                        <a:solidFill>
                          <a:srgbClr val="000000"/>
                        </a:solidFill>
                      </a:endParaRPr>
                    </a:p>
                  </a:txBody>
                  <a:tcPr marL="121920" marR="121920" marT="60960" marB="60960"/>
                </a:tc>
                <a:tc>
                  <a:txBody>
                    <a:bodyPr/>
                    <a:lstStyle/>
                    <a:p>
                      <a:pPr algn="ctr" latinLnBrk="0"/>
                      <a:r>
                        <a:rPr lang="en-US" sz="1900" dirty="0">
                          <a:solidFill>
                            <a:schemeClr val="bg1"/>
                          </a:solidFill>
                        </a:rPr>
                        <a:t>I</a:t>
                      </a:r>
                    </a:p>
                  </a:txBody>
                  <a:tcPr marL="121920" marR="121920" marT="60960" marB="60960" anchor="ctr">
                    <a:solidFill>
                      <a:srgbClr val="03C750"/>
                    </a:solidFill>
                  </a:tcPr>
                </a:tc>
                <a:tc>
                  <a:txBody>
                    <a:bodyPr/>
                    <a:lstStyle/>
                    <a:p>
                      <a:pPr algn="ctr" latinLnBrk="0"/>
                      <a:r>
                        <a:rPr lang="en-US" sz="1900" dirty="0">
                          <a:solidFill>
                            <a:schemeClr val="bg1"/>
                          </a:solidFill>
                        </a:rPr>
                        <a:t>C</a:t>
                      </a:r>
                    </a:p>
                  </a:txBody>
                  <a:tcPr marL="121920" marR="121920" marT="60960" marB="60960" anchor="ctr">
                    <a:solidFill>
                      <a:schemeClr val="tx2">
                        <a:lumMod val="60000"/>
                        <a:lumOff val="40000"/>
                      </a:schemeClr>
                    </a:solidFill>
                  </a:tcPr>
                </a:tc>
                <a:extLst>
                  <a:ext uri="{0D108BD9-81ED-4DB2-BD59-A6C34878D82A}">
                    <a16:rowId xmlns:a16="http://schemas.microsoft.com/office/drawing/2014/main" val="976219065"/>
                  </a:ext>
                </a:extLst>
              </a:tr>
              <a:tr h="406400">
                <a:tc>
                  <a:txBody>
                    <a:bodyPr/>
                    <a:lstStyle/>
                    <a:p>
                      <a:pPr latinLnBrk="0"/>
                      <a:r>
                        <a:rPr lang="en-US" sz="1600" dirty="0"/>
                        <a:t>Routine </a:t>
                      </a:r>
                      <a:r>
                        <a:rPr lang="en-US" sz="1600" kern="1200" dirty="0"/>
                        <a:t>use of </a:t>
                      </a:r>
                      <a:r>
                        <a:rPr lang="en-GB" sz="1600" kern="1200" dirty="0"/>
                        <a:t>unfractionated heparin (</a:t>
                      </a:r>
                      <a:r>
                        <a:rPr lang="en-US" sz="1600" kern="1200" dirty="0"/>
                        <a:t>UFH) is recommended</a:t>
                      </a:r>
                      <a:endParaRPr lang="en-US" sz="1600" kern="1200" dirty="0">
                        <a:solidFill>
                          <a:srgbClr val="000000"/>
                        </a:solidFill>
                        <a:latin typeface="+mn-lt"/>
                        <a:ea typeface="+mn-ea"/>
                        <a:cs typeface="+mn-cs"/>
                      </a:endParaRPr>
                    </a:p>
                  </a:txBody>
                  <a:tcPr marL="121920" marR="121920" marT="60960" marB="60960" anchor="ctr"/>
                </a:tc>
                <a:tc>
                  <a:txBody>
                    <a:bodyPr/>
                    <a:lstStyle/>
                    <a:p>
                      <a:pPr algn="ctr" latinLnBrk="0"/>
                      <a:r>
                        <a:rPr lang="en-US" sz="1900" dirty="0">
                          <a:solidFill>
                            <a:schemeClr val="bg1"/>
                          </a:solidFill>
                        </a:rPr>
                        <a:t>I</a:t>
                      </a:r>
                    </a:p>
                  </a:txBody>
                  <a:tcPr marL="121920" marR="121920" marT="60960" marB="60960" anchor="ctr">
                    <a:solidFill>
                      <a:srgbClr val="03C750"/>
                    </a:solidFill>
                  </a:tcPr>
                </a:tc>
                <a:tc>
                  <a:txBody>
                    <a:bodyPr/>
                    <a:lstStyle/>
                    <a:p>
                      <a:pPr algn="ctr" latinLnBrk="0"/>
                      <a:r>
                        <a:rPr lang="en-US" sz="1900" dirty="0">
                          <a:solidFill>
                            <a:schemeClr val="bg1"/>
                          </a:solidFill>
                        </a:rPr>
                        <a:t>C</a:t>
                      </a:r>
                    </a:p>
                  </a:txBody>
                  <a:tcPr marL="121920" marR="121920" marT="60960" marB="60960" anchor="ctr">
                    <a:solidFill>
                      <a:schemeClr val="tx2">
                        <a:lumMod val="60000"/>
                        <a:lumOff val="40000"/>
                      </a:schemeClr>
                    </a:solidFill>
                  </a:tcPr>
                </a:tc>
                <a:extLst>
                  <a:ext uri="{0D108BD9-81ED-4DB2-BD59-A6C34878D82A}">
                    <a16:rowId xmlns:a16="http://schemas.microsoft.com/office/drawing/2014/main" val="3874969915"/>
                  </a:ext>
                </a:extLst>
              </a:tr>
              <a:tr h="609600">
                <a:tc>
                  <a:txBody>
                    <a:bodyPr/>
                    <a:lstStyle/>
                    <a:p>
                      <a:pPr latinLnBrk="0"/>
                      <a:r>
                        <a:rPr lang="en-US" sz="1600" dirty="0"/>
                        <a:t>In patients with heparin-induced thrombocytopenia, bivalirudin is recommended as the anticoagulant agent during primary PCI</a:t>
                      </a:r>
                      <a:endParaRPr lang="en-US" sz="1600" dirty="0">
                        <a:solidFill>
                          <a:srgbClr val="000000"/>
                        </a:solidFill>
                      </a:endParaRPr>
                    </a:p>
                  </a:txBody>
                  <a:tcPr marL="121920" marR="121920" marT="60960" marB="60960"/>
                </a:tc>
                <a:tc>
                  <a:txBody>
                    <a:bodyPr/>
                    <a:lstStyle/>
                    <a:p>
                      <a:pPr algn="ctr" latinLnBrk="0"/>
                      <a:r>
                        <a:rPr lang="en-US" sz="1900" dirty="0">
                          <a:solidFill>
                            <a:schemeClr val="bg1"/>
                          </a:solidFill>
                        </a:rPr>
                        <a:t>I</a:t>
                      </a:r>
                    </a:p>
                  </a:txBody>
                  <a:tcPr marL="121920" marR="121920" marT="60960" marB="60960" anchor="ctr">
                    <a:solidFill>
                      <a:srgbClr val="03C750"/>
                    </a:solidFill>
                  </a:tcPr>
                </a:tc>
                <a:tc>
                  <a:txBody>
                    <a:bodyPr/>
                    <a:lstStyle/>
                    <a:p>
                      <a:pPr algn="ctr" latinLnBrk="0"/>
                      <a:r>
                        <a:rPr lang="en-US" sz="1900" dirty="0">
                          <a:solidFill>
                            <a:schemeClr val="bg1"/>
                          </a:solidFill>
                        </a:rPr>
                        <a:t>C</a:t>
                      </a:r>
                    </a:p>
                  </a:txBody>
                  <a:tcPr marL="121920" marR="121920" marT="60960" marB="60960" anchor="ctr">
                    <a:solidFill>
                      <a:schemeClr val="tx2">
                        <a:lumMod val="60000"/>
                        <a:lumOff val="40000"/>
                      </a:schemeClr>
                    </a:solidFill>
                  </a:tcPr>
                </a:tc>
                <a:extLst>
                  <a:ext uri="{0D108BD9-81ED-4DB2-BD59-A6C34878D82A}">
                    <a16:rowId xmlns:a16="http://schemas.microsoft.com/office/drawing/2014/main" val="4156664681"/>
                  </a:ext>
                </a:extLst>
              </a:tr>
              <a:tr h="406400">
                <a:tc>
                  <a:txBody>
                    <a:bodyPr/>
                    <a:lstStyle/>
                    <a:p>
                      <a:pPr latinLnBrk="0"/>
                      <a:r>
                        <a:rPr lang="en-US" sz="1600" dirty="0"/>
                        <a:t>Routine use of enoxaparin i.v. should be considered</a:t>
                      </a:r>
                      <a:endParaRPr lang="en-US" sz="1600" dirty="0">
                        <a:solidFill>
                          <a:srgbClr val="000000"/>
                        </a:solidFill>
                      </a:endParaRPr>
                    </a:p>
                  </a:txBody>
                  <a:tcPr marL="121920" marR="121920" marT="60960" marB="60960" anchor="ctr"/>
                </a:tc>
                <a:tc>
                  <a:txBody>
                    <a:bodyPr/>
                    <a:lstStyle/>
                    <a:p>
                      <a:pPr algn="ctr" latinLnBrk="0"/>
                      <a:r>
                        <a:rPr lang="en-US" sz="1900" dirty="0">
                          <a:solidFill>
                            <a:schemeClr val="bg1"/>
                          </a:solidFill>
                        </a:rPr>
                        <a:t>IIa</a:t>
                      </a:r>
                    </a:p>
                  </a:txBody>
                  <a:tcPr marL="121920" marR="121920" marT="60960" marB="60960" anchor="ctr">
                    <a:solidFill>
                      <a:srgbClr val="FFA402"/>
                    </a:solidFill>
                  </a:tcPr>
                </a:tc>
                <a:tc>
                  <a:txBody>
                    <a:bodyPr/>
                    <a:lstStyle/>
                    <a:p>
                      <a:pPr algn="ctr" latinLnBrk="0"/>
                      <a:r>
                        <a:rPr lang="en-US" sz="1900" dirty="0">
                          <a:solidFill>
                            <a:schemeClr val="bg1"/>
                          </a:solidFill>
                        </a:rPr>
                        <a:t>A</a:t>
                      </a:r>
                    </a:p>
                  </a:txBody>
                  <a:tcPr marL="121920" marR="121920" marT="60960" marB="60960" anchor="ctr">
                    <a:solidFill>
                      <a:schemeClr val="tx2">
                        <a:lumMod val="50000"/>
                      </a:schemeClr>
                    </a:solidFill>
                  </a:tcPr>
                </a:tc>
                <a:extLst>
                  <a:ext uri="{0D108BD9-81ED-4DB2-BD59-A6C34878D82A}">
                    <a16:rowId xmlns:a16="http://schemas.microsoft.com/office/drawing/2014/main" val="2424812556"/>
                  </a:ext>
                </a:extLst>
              </a:tr>
              <a:tr h="406400">
                <a:tc>
                  <a:txBody>
                    <a:bodyPr/>
                    <a:lstStyle/>
                    <a:p>
                      <a:pPr latinLnBrk="0"/>
                      <a:r>
                        <a:rPr lang="en-US" sz="1600" dirty="0"/>
                        <a:t>Routine use of bivalirudin should be considered</a:t>
                      </a:r>
                      <a:endParaRPr lang="en-US" sz="1600" dirty="0">
                        <a:solidFill>
                          <a:srgbClr val="000000"/>
                        </a:solidFill>
                      </a:endParaRPr>
                    </a:p>
                  </a:txBody>
                  <a:tcPr marL="121920" marR="121920" marT="60960" marB="60960" anchor="ctr"/>
                </a:tc>
                <a:tc>
                  <a:txBody>
                    <a:bodyPr/>
                    <a:lstStyle/>
                    <a:p>
                      <a:pPr algn="ctr" latinLnBrk="0"/>
                      <a:r>
                        <a:rPr lang="en-US" sz="1900" dirty="0">
                          <a:solidFill>
                            <a:schemeClr val="bg1"/>
                          </a:solidFill>
                        </a:rPr>
                        <a:t>IIa</a:t>
                      </a:r>
                    </a:p>
                  </a:txBody>
                  <a:tcPr marL="121920" marR="121920" marT="60960" marB="60960" anchor="ctr">
                    <a:solidFill>
                      <a:srgbClr val="FFA402"/>
                    </a:solidFill>
                  </a:tcPr>
                </a:tc>
                <a:tc>
                  <a:txBody>
                    <a:bodyPr/>
                    <a:lstStyle/>
                    <a:p>
                      <a:pPr algn="ctr" latinLnBrk="0"/>
                      <a:r>
                        <a:rPr lang="en-US" sz="1900" dirty="0">
                          <a:solidFill>
                            <a:schemeClr val="bg1"/>
                          </a:solidFill>
                        </a:rPr>
                        <a:t>A</a:t>
                      </a:r>
                    </a:p>
                  </a:txBody>
                  <a:tcPr marL="121920" marR="121920" marT="60960" marB="60960" anchor="ctr">
                    <a:solidFill>
                      <a:schemeClr val="tx2">
                        <a:lumMod val="50000"/>
                      </a:schemeClr>
                    </a:solidFill>
                  </a:tcPr>
                </a:tc>
                <a:extLst>
                  <a:ext uri="{0D108BD9-81ED-4DB2-BD59-A6C34878D82A}">
                    <a16:rowId xmlns:a16="http://schemas.microsoft.com/office/drawing/2014/main" val="2201038109"/>
                  </a:ext>
                </a:extLst>
              </a:tr>
              <a:tr h="406400">
                <a:tc>
                  <a:txBody>
                    <a:bodyPr/>
                    <a:lstStyle/>
                    <a:p>
                      <a:pPr latinLnBrk="0"/>
                      <a:r>
                        <a:rPr lang="en-US" sz="1600" dirty="0"/>
                        <a:t>Fondaparinux is not recommended for primary PCI</a:t>
                      </a:r>
                      <a:endParaRPr lang="en-US" sz="1600" dirty="0">
                        <a:solidFill>
                          <a:srgbClr val="000000"/>
                        </a:solidFill>
                      </a:endParaRPr>
                    </a:p>
                  </a:txBody>
                  <a:tcPr marL="121920" marR="121920" marT="60960" marB="60960" anchor="ctr"/>
                </a:tc>
                <a:tc>
                  <a:txBody>
                    <a:bodyPr/>
                    <a:lstStyle/>
                    <a:p>
                      <a:pPr algn="ctr" latinLnBrk="0"/>
                      <a:r>
                        <a:rPr lang="en-US" sz="1900" dirty="0">
                          <a:solidFill>
                            <a:schemeClr val="bg1"/>
                          </a:solidFill>
                        </a:rPr>
                        <a:t>III</a:t>
                      </a:r>
                    </a:p>
                  </a:txBody>
                  <a:tcPr marL="121920" marR="121920" marT="60960" marB="60960" anchor="ctr">
                    <a:solidFill>
                      <a:schemeClr val="accent1"/>
                    </a:solidFill>
                  </a:tcPr>
                </a:tc>
                <a:tc>
                  <a:txBody>
                    <a:bodyPr/>
                    <a:lstStyle/>
                    <a:p>
                      <a:pPr algn="ctr" latinLnBrk="0"/>
                      <a:r>
                        <a:rPr lang="en-US" sz="1900" dirty="0">
                          <a:solidFill>
                            <a:schemeClr val="bg1"/>
                          </a:solidFill>
                        </a:rPr>
                        <a:t>B</a:t>
                      </a:r>
                    </a:p>
                  </a:txBody>
                  <a:tcPr marL="121920" marR="121920" marT="60960" marB="60960" anchor="ctr">
                    <a:solidFill>
                      <a:schemeClr val="tx2"/>
                    </a:solidFill>
                  </a:tcPr>
                </a:tc>
                <a:extLst>
                  <a:ext uri="{0D108BD9-81ED-4DB2-BD59-A6C34878D82A}">
                    <a16:rowId xmlns:a16="http://schemas.microsoft.com/office/drawing/2014/main" val="1041033820"/>
                  </a:ext>
                </a:extLst>
              </a:tr>
            </a:tbl>
          </a:graphicData>
        </a:graphic>
      </p:graphicFrame>
      <p:sp>
        <p:nvSpPr>
          <p:cNvPr id="2" name="Slide Number Placeholder 1">
            <a:extLst>
              <a:ext uri="{FF2B5EF4-FFF2-40B4-BE49-F238E27FC236}">
                <a16:creationId xmlns:a16="http://schemas.microsoft.com/office/drawing/2014/main" id="{E7E8A551-25BA-504A-94CC-A76CCF3B34BB}"/>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Tree>
    <p:extLst>
      <p:ext uri="{BB962C8B-B14F-4D97-AF65-F5344CB8AC3E}">
        <p14:creationId xmlns:p14="http://schemas.microsoft.com/office/powerpoint/2010/main" val="114227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689E4636-2DE5-684E-81EE-27081DF36A94}"/>
              </a:ext>
            </a:extLst>
          </p:cNvPr>
          <p:cNvSpPr>
            <a:spLocks noGrp="1"/>
          </p:cNvSpPr>
          <p:nvPr>
            <p:ph sz="quarter" idx="12"/>
          </p:nvPr>
        </p:nvSpPr>
        <p:spPr/>
        <p:txBody>
          <a:bodyPr/>
          <a:lstStyle/>
          <a:p>
            <a:pPr marL="0" indent="0">
              <a:buNone/>
            </a:pPr>
            <a:r>
              <a:rPr lang="en-GB" b="1" dirty="0">
                <a:solidFill>
                  <a:schemeClr val="accent1"/>
                </a:solidFill>
              </a:rPr>
              <a:t>Recommendations for antithrombotic treatment in NSTE-ACS patients </a:t>
            </a:r>
            <a:br>
              <a:rPr lang="en-GB" b="1" dirty="0">
                <a:solidFill>
                  <a:schemeClr val="accent1"/>
                </a:solidFill>
              </a:rPr>
            </a:br>
            <a:r>
              <a:rPr lang="en-GB" b="1" dirty="0">
                <a:solidFill>
                  <a:schemeClr val="accent1"/>
                </a:solidFill>
              </a:rPr>
              <a:t>undergoing PCI (1)</a:t>
            </a:r>
          </a:p>
        </p:txBody>
      </p:sp>
      <p:sp>
        <p:nvSpPr>
          <p:cNvPr id="3" name="Title 2">
            <a:extLst>
              <a:ext uri="{FF2B5EF4-FFF2-40B4-BE49-F238E27FC236}">
                <a16:creationId xmlns:a16="http://schemas.microsoft.com/office/drawing/2014/main" id="{1053863C-51C5-7A47-8B22-A0C26E8E2929}"/>
              </a:ext>
            </a:extLst>
          </p:cNvPr>
          <p:cNvSpPr>
            <a:spLocks noGrp="1"/>
          </p:cNvSpPr>
          <p:nvPr>
            <p:ph type="title"/>
          </p:nvPr>
        </p:nvSpPr>
        <p:spPr/>
        <p:txBody>
          <a:bodyPr/>
          <a:lstStyle/>
          <a:p>
            <a:r>
              <a:rPr lang="en-GB" altLang="ko-KR" dirty="0"/>
              <a:t>Antithrombotic therapy in NSTE-ACS</a:t>
            </a:r>
          </a:p>
        </p:txBody>
      </p:sp>
      <p:sp>
        <p:nvSpPr>
          <p:cNvPr id="11" name="Text Placeholder 10">
            <a:extLst>
              <a:ext uri="{FF2B5EF4-FFF2-40B4-BE49-F238E27FC236}">
                <a16:creationId xmlns:a16="http://schemas.microsoft.com/office/drawing/2014/main" id="{E020DCD8-B6B0-5B40-B34B-123F973DAE9E}"/>
              </a:ext>
            </a:extLst>
          </p:cNvPr>
          <p:cNvSpPr>
            <a:spLocks noGrp="1"/>
          </p:cNvSpPr>
          <p:nvPr>
            <p:ph sz="quarter" idx="15"/>
          </p:nvPr>
        </p:nvSpPr>
        <p:spPr>
          <a:xfrm>
            <a:off x="620184" y="6309320"/>
            <a:ext cx="10963200" cy="365125"/>
          </a:xfrm>
        </p:spPr>
        <p:txBody>
          <a:bodyPr/>
          <a:lstStyle/>
          <a:p>
            <a:pPr>
              <a:spcBef>
                <a:spcPts val="300"/>
              </a:spcBef>
            </a:pPr>
            <a:r>
              <a:rPr lang="en-GB" dirty="0"/>
              <a:t>Class, class of recommendation; </a:t>
            </a:r>
            <a:r>
              <a:rPr lang="en-GB" dirty="0" err="1"/>
              <a:t>i.v.</a:t>
            </a:r>
            <a:r>
              <a:rPr lang="en-GB" dirty="0"/>
              <a:t>, intravenous; LD, loading dose; Level, level of evidence; MD, maintenance dose; </a:t>
            </a:r>
            <a:br>
              <a:rPr lang="en-GB" dirty="0"/>
            </a:br>
            <a:r>
              <a:rPr lang="en-GB" dirty="0"/>
              <a:t>NSTE-ACS, non-ST-segment elevation acute coronary syndrome; </a:t>
            </a:r>
            <a:r>
              <a:rPr lang="en-GB" dirty="0" err="1"/>
              <a:t>o.d</a:t>
            </a:r>
            <a:r>
              <a:rPr lang="en-GB" dirty="0"/>
              <a:t>., once daily; PCI, percutaneous coronary intervention</a:t>
            </a:r>
          </a:p>
          <a:p>
            <a:pPr>
              <a:spcBef>
                <a:spcPts val="300"/>
              </a:spcBef>
            </a:pPr>
            <a:r>
              <a:rPr lang="en-GB" dirty="0"/>
              <a:t>Collet J-P, et al. </a:t>
            </a:r>
            <a:r>
              <a:rPr lang="en-GB" dirty="0" err="1"/>
              <a:t>Eur</a:t>
            </a:r>
            <a:r>
              <a:rPr lang="en-GB" dirty="0"/>
              <a:t> Heart J. 2020. DOI: 10.1093/</a:t>
            </a:r>
            <a:r>
              <a:rPr lang="en-GB" dirty="0" err="1"/>
              <a:t>eurheartj</a:t>
            </a:r>
            <a:r>
              <a:rPr lang="en-GB" dirty="0"/>
              <a:t>/ehaa575</a:t>
            </a:r>
          </a:p>
        </p:txBody>
      </p:sp>
      <p:pic>
        <p:nvPicPr>
          <p:cNvPr id="10" name="Picture 9">
            <a:extLst>
              <a:ext uri="{FF2B5EF4-FFF2-40B4-BE49-F238E27FC236}">
                <a16:creationId xmlns:a16="http://schemas.microsoft.com/office/drawing/2014/main" id="{6D53B0B7-7F3D-4C57-8A00-5788F76CAD85}"/>
              </a:ext>
            </a:extLst>
          </p:cNvPr>
          <p:cNvPicPr>
            <a:picLocks noChangeAspect="1"/>
          </p:cNvPicPr>
          <p:nvPr/>
        </p:nvPicPr>
        <p:blipFill>
          <a:blip r:embed="rId3"/>
          <a:stretch>
            <a:fillRect/>
          </a:stretch>
        </p:blipFill>
        <p:spPr>
          <a:xfrm>
            <a:off x="10102547" y="1409307"/>
            <a:ext cx="1752887" cy="840671"/>
          </a:xfrm>
          <a:prstGeom prst="rect">
            <a:avLst/>
          </a:prstGeom>
        </p:spPr>
      </p:pic>
      <p:graphicFrame>
        <p:nvGraphicFramePr>
          <p:cNvPr id="17" name="Table 16">
            <a:extLst>
              <a:ext uri="{FF2B5EF4-FFF2-40B4-BE49-F238E27FC236}">
                <a16:creationId xmlns:a16="http://schemas.microsoft.com/office/drawing/2014/main" id="{02A27540-E829-574D-8BEE-44DBD8F1B71A}"/>
              </a:ext>
            </a:extLst>
          </p:cNvPr>
          <p:cNvGraphicFramePr>
            <a:graphicFrameLocks noGrp="1"/>
          </p:cNvGraphicFramePr>
          <p:nvPr/>
        </p:nvGraphicFramePr>
        <p:xfrm>
          <a:off x="624419" y="2199600"/>
          <a:ext cx="9792061" cy="3810000"/>
        </p:xfrm>
        <a:graphic>
          <a:graphicData uri="http://schemas.openxmlformats.org/drawingml/2006/table">
            <a:tbl>
              <a:tblPr firstRow="1" bandRow="1">
                <a:tableStyleId>{5C22544A-7EE6-4342-B048-85BDC9FD1C3A}</a:tableStyleId>
              </a:tblPr>
              <a:tblGrid>
                <a:gridCol w="7765161">
                  <a:extLst>
                    <a:ext uri="{9D8B030D-6E8A-4147-A177-3AD203B41FA5}">
                      <a16:colId xmlns:a16="http://schemas.microsoft.com/office/drawing/2014/main" val="1084467627"/>
                    </a:ext>
                  </a:extLst>
                </a:gridCol>
                <a:gridCol w="1010919">
                  <a:extLst>
                    <a:ext uri="{9D8B030D-6E8A-4147-A177-3AD203B41FA5}">
                      <a16:colId xmlns:a16="http://schemas.microsoft.com/office/drawing/2014/main" val="1840854506"/>
                    </a:ext>
                  </a:extLst>
                </a:gridCol>
                <a:gridCol w="1015981">
                  <a:extLst>
                    <a:ext uri="{9D8B030D-6E8A-4147-A177-3AD203B41FA5}">
                      <a16:colId xmlns:a16="http://schemas.microsoft.com/office/drawing/2014/main" val="3181592808"/>
                    </a:ext>
                  </a:extLst>
                </a:gridCol>
              </a:tblGrid>
              <a:tr h="406400">
                <a:tc>
                  <a:txBody>
                    <a:bodyPr/>
                    <a:lstStyle/>
                    <a:p>
                      <a:pPr latinLnBrk="0"/>
                      <a:r>
                        <a:rPr lang="en-US" sz="1900" dirty="0"/>
                        <a:t>Recommendations</a:t>
                      </a:r>
                      <a:endParaRPr lang="en-US" sz="1900" dirty="0">
                        <a:solidFill>
                          <a:srgbClr val="000000"/>
                        </a:solidFill>
                      </a:endParaRPr>
                    </a:p>
                  </a:txBody>
                  <a:tcPr marL="121920" marR="121920" marT="60960" marB="60960"/>
                </a:tc>
                <a:tc>
                  <a:txBody>
                    <a:bodyPr/>
                    <a:lstStyle/>
                    <a:p>
                      <a:pPr algn="ctr" latinLnBrk="0"/>
                      <a:r>
                        <a:rPr lang="en-US" sz="1900" dirty="0"/>
                        <a:t>Class</a:t>
                      </a:r>
                      <a:endParaRPr lang="en-US" sz="1900" baseline="30000" dirty="0">
                        <a:solidFill>
                          <a:srgbClr val="000000"/>
                        </a:solidFill>
                      </a:endParaRPr>
                    </a:p>
                  </a:txBody>
                  <a:tcPr marL="121920" marR="121920" marT="60960" marB="60960"/>
                </a:tc>
                <a:tc>
                  <a:txBody>
                    <a:bodyPr/>
                    <a:lstStyle/>
                    <a:p>
                      <a:pPr algn="ctr" latinLnBrk="0"/>
                      <a:r>
                        <a:rPr lang="en-US" sz="1900" dirty="0"/>
                        <a:t>Level</a:t>
                      </a:r>
                      <a:endParaRPr lang="en-US" sz="1900" baseline="30000" dirty="0">
                        <a:solidFill>
                          <a:srgbClr val="000000"/>
                        </a:solidFill>
                      </a:endParaRPr>
                    </a:p>
                  </a:txBody>
                  <a:tcPr marL="121920" marR="121920" marT="60960" marB="60960"/>
                </a:tc>
                <a:extLst>
                  <a:ext uri="{0D108BD9-81ED-4DB2-BD59-A6C34878D82A}">
                    <a16:rowId xmlns:a16="http://schemas.microsoft.com/office/drawing/2014/main" val="2869783046"/>
                  </a:ext>
                </a:extLst>
              </a:tr>
              <a:tr h="406400">
                <a:tc gridSpan="3">
                  <a:txBody>
                    <a:bodyPr/>
                    <a:lstStyle/>
                    <a:p>
                      <a:pPr latinLnBrk="0"/>
                      <a:r>
                        <a:rPr lang="en-US" sz="1900" b="1" dirty="0"/>
                        <a:t>Antiplatelet treatment</a:t>
                      </a:r>
                      <a:endParaRPr lang="en-US" sz="1900" b="1" dirty="0">
                        <a:solidFill>
                          <a:srgbClr val="000000"/>
                        </a:solidFill>
                      </a:endParaRPr>
                    </a:p>
                  </a:txBody>
                  <a:tcPr marL="121920" marR="121920" marT="60960" marB="60960"/>
                </a:tc>
                <a:tc hMerge="1">
                  <a:txBody>
                    <a:bodyPr/>
                    <a:lstStyle/>
                    <a:p>
                      <a:pPr algn="ctr" latinLnBrk="0"/>
                      <a:endParaRPr lang="en-US" sz="1400" dirty="0"/>
                    </a:p>
                  </a:txBody>
                  <a:tcPr/>
                </a:tc>
                <a:tc hMerge="1">
                  <a:txBody>
                    <a:bodyPr/>
                    <a:lstStyle/>
                    <a:p>
                      <a:pPr algn="ctr" latinLnBrk="0"/>
                      <a:endParaRPr lang="en-US" sz="1400" dirty="0"/>
                    </a:p>
                  </a:txBody>
                  <a:tcPr/>
                </a:tc>
                <a:extLst>
                  <a:ext uri="{0D108BD9-81ED-4DB2-BD59-A6C34878D82A}">
                    <a16:rowId xmlns:a16="http://schemas.microsoft.com/office/drawing/2014/main" val="3987726853"/>
                  </a:ext>
                </a:extLst>
              </a:tr>
              <a:tr h="1097280">
                <a:tc>
                  <a:txBody>
                    <a:bodyPr/>
                    <a:lstStyle/>
                    <a:p>
                      <a:pPr latinLnBrk="0"/>
                      <a:r>
                        <a:rPr lang="en-US" sz="1800" dirty="0">
                          <a:solidFill>
                            <a:srgbClr val="000000"/>
                          </a:solidFill>
                        </a:rPr>
                        <a:t>Aspirin recommended for all patients without contraindications at an initial </a:t>
                      </a:r>
                      <a:br>
                        <a:rPr lang="en-US" sz="1800" dirty="0">
                          <a:solidFill>
                            <a:srgbClr val="000000"/>
                          </a:solidFill>
                        </a:rPr>
                      </a:br>
                      <a:r>
                        <a:rPr lang="en-US" sz="1800" dirty="0">
                          <a:solidFill>
                            <a:srgbClr val="000000"/>
                          </a:solidFill>
                        </a:rPr>
                        <a:t>oral LD of 150-300 mg (or 75-250 mg </a:t>
                      </a:r>
                      <a:r>
                        <a:rPr lang="en-US" sz="1800" dirty="0" err="1">
                          <a:solidFill>
                            <a:srgbClr val="000000"/>
                          </a:solidFill>
                        </a:rPr>
                        <a:t>i.v.</a:t>
                      </a:r>
                      <a:r>
                        <a:rPr lang="en-US" sz="1800" dirty="0">
                          <a:solidFill>
                            <a:srgbClr val="000000"/>
                          </a:solidFill>
                        </a:rPr>
                        <a:t>), and at a MD of 75-100 mg </a:t>
                      </a:r>
                      <a:r>
                        <a:rPr lang="en-US" sz="1800" dirty="0" err="1">
                          <a:solidFill>
                            <a:srgbClr val="000000"/>
                          </a:solidFill>
                        </a:rPr>
                        <a:t>o.d</a:t>
                      </a:r>
                      <a:r>
                        <a:rPr lang="en-US" sz="1800" dirty="0">
                          <a:solidFill>
                            <a:srgbClr val="000000"/>
                          </a:solidFill>
                        </a:rPr>
                        <a:t>. for long-term therapy</a:t>
                      </a:r>
                    </a:p>
                  </a:txBody>
                  <a:tcPr marL="121920" marR="121920" marT="60960" marB="60960"/>
                </a:tc>
                <a:tc>
                  <a:txBody>
                    <a:bodyPr/>
                    <a:lstStyle/>
                    <a:p>
                      <a:pPr algn="ctr" latinLnBrk="0"/>
                      <a:r>
                        <a:rPr lang="en-US" sz="1900" dirty="0">
                          <a:solidFill>
                            <a:schemeClr val="bg1"/>
                          </a:solidFill>
                        </a:rPr>
                        <a:t>I</a:t>
                      </a:r>
                    </a:p>
                  </a:txBody>
                  <a:tcPr marL="121920" marR="121920" marT="60960" marB="60960" anchor="ctr">
                    <a:solidFill>
                      <a:srgbClr val="03C750"/>
                    </a:solidFill>
                  </a:tcPr>
                </a:tc>
                <a:tc>
                  <a:txBody>
                    <a:bodyPr/>
                    <a:lstStyle/>
                    <a:p>
                      <a:pPr algn="ctr" latinLnBrk="0"/>
                      <a:r>
                        <a:rPr lang="en-US" sz="1900" dirty="0">
                          <a:solidFill>
                            <a:schemeClr val="bg1"/>
                          </a:solidFill>
                        </a:rPr>
                        <a:t>A</a:t>
                      </a:r>
                    </a:p>
                  </a:txBody>
                  <a:tcPr marL="121920" marR="121920" marT="60960" marB="60960" anchor="ctr">
                    <a:solidFill>
                      <a:schemeClr val="tx2">
                        <a:lumMod val="50000"/>
                      </a:schemeClr>
                    </a:solidFill>
                  </a:tcPr>
                </a:tc>
                <a:extLst>
                  <a:ext uri="{0D108BD9-81ED-4DB2-BD59-A6C34878D82A}">
                    <a16:rowId xmlns:a16="http://schemas.microsoft.com/office/drawing/2014/main" val="976219065"/>
                  </a:ext>
                </a:extLst>
              </a:tr>
              <a:tr h="609600">
                <a:tc>
                  <a:txBody>
                    <a:bodyPr/>
                    <a:lstStyle/>
                    <a:p>
                      <a:pPr latinLnBrk="0"/>
                      <a:r>
                        <a:rPr lang="en-US" sz="1800" dirty="0"/>
                        <a:t>A P2Y</a:t>
                      </a:r>
                      <a:r>
                        <a:rPr lang="en-US" sz="1800" baseline="-25000" dirty="0"/>
                        <a:t>12</a:t>
                      </a:r>
                      <a:r>
                        <a:rPr lang="en-US" sz="1800" dirty="0"/>
                        <a:t> receptor inhibitor is recommended in addition to aspirin, and maintained over 12 months unless there are contraindications or an excessive risk of bleeding. Options are:</a:t>
                      </a:r>
                      <a:endParaRPr lang="en-US" sz="1800" dirty="0">
                        <a:solidFill>
                          <a:srgbClr val="000000"/>
                        </a:solidFill>
                      </a:endParaRPr>
                    </a:p>
                  </a:txBody>
                  <a:tcPr marL="121920" marR="121920" marT="60960" marB="60960"/>
                </a:tc>
                <a:tc>
                  <a:txBody>
                    <a:bodyPr/>
                    <a:lstStyle/>
                    <a:p>
                      <a:pPr algn="ctr" latinLnBrk="0"/>
                      <a:r>
                        <a:rPr lang="en-US" sz="1900" dirty="0">
                          <a:solidFill>
                            <a:schemeClr val="bg1"/>
                          </a:solidFill>
                        </a:rPr>
                        <a:t>I</a:t>
                      </a:r>
                    </a:p>
                  </a:txBody>
                  <a:tcPr marL="121920" marR="121920" marT="60960" marB="60960" anchor="ctr">
                    <a:solidFill>
                      <a:srgbClr val="03C750"/>
                    </a:solidFill>
                  </a:tcPr>
                </a:tc>
                <a:tc>
                  <a:txBody>
                    <a:bodyPr/>
                    <a:lstStyle/>
                    <a:p>
                      <a:pPr algn="ctr" latinLnBrk="0"/>
                      <a:r>
                        <a:rPr lang="en-US" sz="1900" dirty="0">
                          <a:solidFill>
                            <a:schemeClr val="bg1"/>
                          </a:solidFill>
                        </a:rPr>
                        <a:t>A</a:t>
                      </a:r>
                    </a:p>
                  </a:txBody>
                  <a:tcPr marL="121920" marR="121920" marT="60960" marB="60960" anchor="ctr">
                    <a:solidFill>
                      <a:schemeClr val="tx2">
                        <a:lumMod val="50000"/>
                      </a:schemeClr>
                    </a:solidFill>
                  </a:tcPr>
                </a:tc>
                <a:extLst>
                  <a:ext uri="{0D108BD9-81ED-4DB2-BD59-A6C34878D82A}">
                    <a16:rowId xmlns:a16="http://schemas.microsoft.com/office/drawing/2014/main" val="3874969915"/>
                  </a:ext>
                </a:extLst>
              </a:tr>
              <a:tr h="609600">
                <a:tc>
                  <a:txBody>
                    <a:bodyPr/>
                    <a:lstStyle/>
                    <a:p>
                      <a:pPr marL="285750" indent="-285750" latinLnBrk="0">
                        <a:buClr>
                          <a:schemeClr val="accent1"/>
                        </a:buClr>
                        <a:buFont typeface="Arial" panose="020B0604020202020204" pitchFamily="34" charset="0"/>
                        <a:buChar char="•"/>
                      </a:pPr>
                      <a:r>
                        <a:rPr lang="en-US" sz="1800" dirty="0"/>
                        <a:t>Prasugrel in P2Y</a:t>
                      </a:r>
                      <a:r>
                        <a:rPr lang="en-US" sz="1800" baseline="-25000" dirty="0"/>
                        <a:t>12</a:t>
                      </a:r>
                      <a:r>
                        <a:rPr lang="en-US" sz="1800" dirty="0"/>
                        <a:t> receptor inhibitor-naïve patients proceeding to PCI </a:t>
                      </a:r>
                      <a:br>
                        <a:rPr lang="en-US" sz="1800" dirty="0"/>
                      </a:br>
                      <a:r>
                        <a:rPr lang="en-US" sz="1800" dirty="0"/>
                        <a:t>(60 mg LD, 10 mg/d as standard dose, 5 mg/d for patients aged ≥75 years or with body weight &lt;60 kg)</a:t>
                      </a:r>
                      <a:endParaRPr lang="en-US" sz="1800" dirty="0">
                        <a:solidFill>
                          <a:srgbClr val="000000"/>
                        </a:solidFill>
                      </a:endParaRPr>
                    </a:p>
                  </a:txBody>
                  <a:tcPr marL="121920" marR="121920" marT="60960" marB="60960"/>
                </a:tc>
                <a:tc>
                  <a:txBody>
                    <a:bodyPr/>
                    <a:lstStyle/>
                    <a:p>
                      <a:pPr algn="ctr" latinLnBrk="0"/>
                      <a:r>
                        <a:rPr lang="en-US" sz="1900" dirty="0">
                          <a:solidFill>
                            <a:schemeClr val="bg1"/>
                          </a:solidFill>
                        </a:rPr>
                        <a:t>I</a:t>
                      </a:r>
                    </a:p>
                  </a:txBody>
                  <a:tcPr marL="121920" marR="121920" marT="60960" marB="60960" anchor="ctr">
                    <a:solidFill>
                      <a:srgbClr val="03C750"/>
                    </a:solidFill>
                  </a:tcPr>
                </a:tc>
                <a:tc>
                  <a:txBody>
                    <a:bodyPr/>
                    <a:lstStyle/>
                    <a:p>
                      <a:pPr algn="ctr" latinLnBrk="0"/>
                      <a:r>
                        <a:rPr lang="en-US" sz="1900" dirty="0">
                          <a:solidFill>
                            <a:schemeClr val="bg1"/>
                          </a:solidFill>
                        </a:rPr>
                        <a:t>B</a:t>
                      </a:r>
                    </a:p>
                  </a:txBody>
                  <a:tcPr marL="121920" marR="121920" marT="60960" marB="60960" anchor="ctr">
                    <a:solidFill>
                      <a:schemeClr val="tx2"/>
                    </a:solidFill>
                  </a:tcPr>
                </a:tc>
                <a:extLst>
                  <a:ext uri="{0D108BD9-81ED-4DB2-BD59-A6C34878D82A}">
                    <a16:rowId xmlns:a16="http://schemas.microsoft.com/office/drawing/2014/main" val="4156664681"/>
                  </a:ext>
                </a:extLst>
              </a:tr>
            </a:tbl>
          </a:graphicData>
        </a:graphic>
      </p:graphicFrame>
      <p:sp>
        <p:nvSpPr>
          <p:cNvPr id="2" name="Slide Number Placeholder 1">
            <a:extLst>
              <a:ext uri="{FF2B5EF4-FFF2-40B4-BE49-F238E27FC236}">
                <a16:creationId xmlns:a16="http://schemas.microsoft.com/office/drawing/2014/main" id="{C2806CBD-9510-A24A-BB2F-62715609977A}"/>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Tree>
    <p:extLst>
      <p:ext uri="{BB962C8B-B14F-4D97-AF65-F5344CB8AC3E}">
        <p14:creationId xmlns:p14="http://schemas.microsoft.com/office/powerpoint/2010/main" val="314745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689E4636-2DE5-684E-81EE-27081DF36A94}"/>
              </a:ext>
            </a:extLst>
          </p:cNvPr>
          <p:cNvSpPr>
            <a:spLocks noGrp="1"/>
          </p:cNvSpPr>
          <p:nvPr>
            <p:ph sz="quarter" idx="12"/>
          </p:nvPr>
        </p:nvSpPr>
        <p:spPr/>
        <p:txBody>
          <a:bodyPr/>
          <a:lstStyle/>
          <a:p>
            <a:pPr marL="0" indent="0">
              <a:buNone/>
            </a:pPr>
            <a:r>
              <a:rPr lang="en-GB" b="1" dirty="0">
                <a:solidFill>
                  <a:schemeClr val="accent1"/>
                </a:solidFill>
              </a:rPr>
              <a:t>Recommendations for antithrombotic treatment in NSTE-ACS patients </a:t>
            </a:r>
            <a:br>
              <a:rPr lang="en-GB" b="1" dirty="0">
                <a:solidFill>
                  <a:schemeClr val="accent1"/>
                </a:solidFill>
              </a:rPr>
            </a:br>
            <a:r>
              <a:rPr lang="en-GB" b="1" dirty="0">
                <a:solidFill>
                  <a:schemeClr val="accent1"/>
                </a:solidFill>
              </a:rPr>
              <a:t>undergoing PCI (2)</a:t>
            </a:r>
          </a:p>
        </p:txBody>
      </p:sp>
      <p:sp>
        <p:nvSpPr>
          <p:cNvPr id="3" name="Title 2">
            <a:extLst>
              <a:ext uri="{FF2B5EF4-FFF2-40B4-BE49-F238E27FC236}">
                <a16:creationId xmlns:a16="http://schemas.microsoft.com/office/drawing/2014/main" id="{1053863C-51C5-7A47-8B22-A0C26E8E2929}"/>
              </a:ext>
            </a:extLst>
          </p:cNvPr>
          <p:cNvSpPr>
            <a:spLocks noGrp="1"/>
          </p:cNvSpPr>
          <p:nvPr>
            <p:ph type="title"/>
          </p:nvPr>
        </p:nvSpPr>
        <p:spPr/>
        <p:txBody>
          <a:bodyPr/>
          <a:lstStyle/>
          <a:p>
            <a:r>
              <a:rPr lang="en-GB" altLang="ko-KR" dirty="0"/>
              <a:t>Antithrombotic therapy in NSTE-ACS</a:t>
            </a:r>
          </a:p>
        </p:txBody>
      </p:sp>
      <p:sp>
        <p:nvSpPr>
          <p:cNvPr id="11" name="Text Placeholder 10">
            <a:extLst>
              <a:ext uri="{FF2B5EF4-FFF2-40B4-BE49-F238E27FC236}">
                <a16:creationId xmlns:a16="http://schemas.microsoft.com/office/drawing/2014/main" id="{E020DCD8-B6B0-5B40-B34B-123F973DAE9E}"/>
              </a:ext>
            </a:extLst>
          </p:cNvPr>
          <p:cNvSpPr>
            <a:spLocks noGrp="1"/>
          </p:cNvSpPr>
          <p:nvPr>
            <p:ph sz="quarter" idx="15"/>
          </p:nvPr>
        </p:nvSpPr>
        <p:spPr>
          <a:xfrm>
            <a:off x="620184" y="6309320"/>
            <a:ext cx="10963200" cy="365125"/>
          </a:xfrm>
        </p:spPr>
        <p:txBody>
          <a:bodyPr/>
          <a:lstStyle/>
          <a:p>
            <a:pPr>
              <a:spcBef>
                <a:spcPts val="300"/>
              </a:spcBef>
            </a:pPr>
            <a:r>
              <a:rPr lang="en-GB" dirty="0" err="1"/>
              <a:t>b.i.d</a:t>
            </a:r>
            <a:r>
              <a:rPr lang="en-GB" dirty="0"/>
              <a:t>., twice a day; Class, class of recommendation; GP, glycoprotein; LD, loading dose; Level, level of evidence; </a:t>
            </a:r>
            <a:br>
              <a:rPr lang="en-GB" dirty="0"/>
            </a:br>
            <a:r>
              <a:rPr lang="en-GB" dirty="0"/>
              <a:t>NSTE-ACS, non-ST-segment elevation acute coronary syndrome; PCI, percutaneous coronary intervention</a:t>
            </a:r>
          </a:p>
          <a:p>
            <a:pPr>
              <a:spcBef>
                <a:spcPts val="300"/>
              </a:spcBef>
            </a:pPr>
            <a:r>
              <a:rPr lang="en-GB" dirty="0"/>
              <a:t>Collet J-P, et al. </a:t>
            </a:r>
            <a:r>
              <a:rPr lang="en-GB" dirty="0" err="1"/>
              <a:t>Eur</a:t>
            </a:r>
            <a:r>
              <a:rPr lang="en-GB" dirty="0"/>
              <a:t> Heart J. 2020. DOI: 10.1093/</a:t>
            </a:r>
            <a:r>
              <a:rPr lang="en-GB" dirty="0" err="1"/>
              <a:t>eurheartj</a:t>
            </a:r>
            <a:r>
              <a:rPr lang="en-GB" dirty="0"/>
              <a:t>/ehaa575</a:t>
            </a:r>
          </a:p>
        </p:txBody>
      </p:sp>
      <p:pic>
        <p:nvPicPr>
          <p:cNvPr id="10" name="Picture 9">
            <a:extLst>
              <a:ext uri="{FF2B5EF4-FFF2-40B4-BE49-F238E27FC236}">
                <a16:creationId xmlns:a16="http://schemas.microsoft.com/office/drawing/2014/main" id="{6D53B0B7-7F3D-4C57-8A00-5788F76CAD85}"/>
              </a:ext>
            </a:extLst>
          </p:cNvPr>
          <p:cNvPicPr>
            <a:picLocks noChangeAspect="1"/>
          </p:cNvPicPr>
          <p:nvPr/>
        </p:nvPicPr>
        <p:blipFill>
          <a:blip r:embed="rId3"/>
          <a:stretch>
            <a:fillRect/>
          </a:stretch>
        </p:blipFill>
        <p:spPr>
          <a:xfrm>
            <a:off x="10102547" y="1409307"/>
            <a:ext cx="1752887" cy="840671"/>
          </a:xfrm>
          <a:prstGeom prst="rect">
            <a:avLst/>
          </a:prstGeom>
        </p:spPr>
      </p:pic>
      <p:graphicFrame>
        <p:nvGraphicFramePr>
          <p:cNvPr id="17" name="Table 16">
            <a:extLst>
              <a:ext uri="{FF2B5EF4-FFF2-40B4-BE49-F238E27FC236}">
                <a16:creationId xmlns:a16="http://schemas.microsoft.com/office/drawing/2014/main" id="{02A27540-E829-574D-8BEE-44DBD8F1B71A}"/>
              </a:ext>
            </a:extLst>
          </p:cNvPr>
          <p:cNvGraphicFramePr>
            <a:graphicFrameLocks noGrp="1"/>
          </p:cNvGraphicFramePr>
          <p:nvPr>
            <p:extLst>
              <p:ext uri="{D42A27DB-BD31-4B8C-83A1-F6EECF244321}">
                <p14:modId xmlns:p14="http://schemas.microsoft.com/office/powerpoint/2010/main" val="1297734369"/>
              </p:ext>
            </p:extLst>
          </p:nvPr>
        </p:nvGraphicFramePr>
        <p:xfrm>
          <a:off x="624419" y="2199600"/>
          <a:ext cx="9792061" cy="3505200"/>
        </p:xfrm>
        <a:graphic>
          <a:graphicData uri="http://schemas.openxmlformats.org/drawingml/2006/table">
            <a:tbl>
              <a:tblPr firstRow="1" bandRow="1">
                <a:tableStyleId>{5C22544A-7EE6-4342-B048-85BDC9FD1C3A}</a:tableStyleId>
              </a:tblPr>
              <a:tblGrid>
                <a:gridCol w="7765161">
                  <a:extLst>
                    <a:ext uri="{9D8B030D-6E8A-4147-A177-3AD203B41FA5}">
                      <a16:colId xmlns:a16="http://schemas.microsoft.com/office/drawing/2014/main" val="1084467627"/>
                    </a:ext>
                  </a:extLst>
                </a:gridCol>
                <a:gridCol w="1010919">
                  <a:extLst>
                    <a:ext uri="{9D8B030D-6E8A-4147-A177-3AD203B41FA5}">
                      <a16:colId xmlns:a16="http://schemas.microsoft.com/office/drawing/2014/main" val="1840854506"/>
                    </a:ext>
                  </a:extLst>
                </a:gridCol>
                <a:gridCol w="1015981">
                  <a:extLst>
                    <a:ext uri="{9D8B030D-6E8A-4147-A177-3AD203B41FA5}">
                      <a16:colId xmlns:a16="http://schemas.microsoft.com/office/drawing/2014/main" val="3181592808"/>
                    </a:ext>
                  </a:extLst>
                </a:gridCol>
              </a:tblGrid>
              <a:tr h="336896">
                <a:tc>
                  <a:txBody>
                    <a:bodyPr/>
                    <a:lstStyle/>
                    <a:p>
                      <a:pPr latinLnBrk="0"/>
                      <a:r>
                        <a:rPr lang="en-US" sz="1900" dirty="0"/>
                        <a:t>Recommendations</a:t>
                      </a:r>
                      <a:endParaRPr lang="en-US" sz="1900" dirty="0">
                        <a:solidFill>
                          <a:srgbClr val="000000"/>
                        </a:solidFill>
                      </a:endParaRPr>
                    </a:p>
                  </a:txBody>
                  <a:tcPr marL="121920" marR="121920" marT="60960" marB="60960"/>
                </a:tc>
                <a:tc>
                  <a:txBody>
                    <a:bodyPr/>
                    <a:lstStyle/>
                    <a:p>
                      <a:pPr algn="ctr" latinLnBrk="0"/>
                      <a:r>
                        <a:rPr lang="en-US" sz="1900" dirty="0"/>
                        <a:t>Class</a:t>
                      </a:r>
                      <a:endParaRPr lang="en-US" sz="1900" baseline="30000" dirty="0">
                        <a:solidFill>
                          <a:srgbClr val="000000"/>
                        </a:solidFill>
                      </a:endParaRPr>
                    </a:p>
                  </a:txBody>
                  <a:tcPr marL="121920" marR="121920" marT="60960" marB="60960"/>
                </a:tc>
                <a:tc>
                  <a:txBody>
                    <a:bodyPr/>
                    <a:lstStyle/>
                    <a:p>
                      <a:pPr algn="ctr" latinLnBrk="0"/>
                      <a:r>
                        <a:rPr lang="en-US" sz="1900" dirty="0"/>
                        <a:t>Level</a:t>
                      </a:r>
                      <a:endParaRPr lang="en-US" sz="1900" baseline="30000" dirty="0">
                        <a:solidFill>
                          <a:srgbClr val="000000"/>
                        </a:solidFill>
                      </a:endParaRPr>
                    </a:p>
                  </a:txBody>
                  <a:tcPr marL="121920" marR="121920" marT="60960" marB="60960"/>
                </a:tc>
                <a:extLst>
                  <a:ext uri="{0D108BD9-81ED-4DB2-BD59-A6C34878D82A}">
                    <a16:rowId xmlns:a16="http://schemas.microsoft.com/office/drawing/2014/main" val="2869783046"/>
                  </a:ext>
                </a:extLst>
              </a:tr>
              <a:tr h="336896">
                <a:tc gridSpan="3">
                  <a:txBody>
                    <a:bodyPr/>
                    <a:lstStyle/>
                    <a:p>
                      <a:pPr latinLnBrk="0"/>
                      <a:r>
                        <a:rPr lang="en-US" sz="1900" b="1" dirty="0"/>
                        <a:t>Antiplatelet treatment </a:t>
                      </a:r>
                      <a:r>
                        <a:rPr lang="en-US" sz="1600" b="1" i="1" dirty="0"/>
                        <a:t>(continued)</a:t>
                      </a:r>
                      <a:endParaRPr lang="en-US" sz="1600" b="1" i="1" dirty="0">
                        <a:solidFill>
                          <a:srgbClr val="000000"/>
                        </a:solidFill>
                      </a:endParaRPr>
                    </a:p>
                  </a:txBody>
                  <a:tcPr marL="121920" marR="121920" marT="60960" marB="60960"/>
                </a:tc>
                <a:tc hMerge="1">
                  <a:txBody>
                    <a:bodyPr/>
                    <a:lstStyle/>
                    <a:p>
                      <a:pPr algn="ctr" latinLnBrk="0"/>
                      <a:endParaRPr lang="en-US" sz="1400" dirty="0"/>
                    </a:p>
                  </a:txBody>
                  <a:tcPr/>
                </a:tc>
                <a:tc hMerge="1">
                  <a:txBody>
                    <a:bodyPr/>
                    <a:lstStyle/>
                    <a:p>
                      <a:pPr algn="ctr" latinLnBrk="0"/>
                      <a:endParaRPr lang="en-US" sz="1400" dirty="0"/>
                    </a:p>
                  </a:txBody>
                  <a:tcPr/>
                </a:tc>
                <a:extLst>
                  <a:ext uri="{0D108BD9-81ED-4DB2-BD59-A6C34878D82A}">
                    <a16:rowId xmlns:a16="http://schemas.microsoft.com/office/drawing/2014/main" val="3987726853"/>
                  </a:ext>
                </a:extLst>
              </a:tr>
              <a:tr h="669699">
                <a:tc>
                  <a:txBody>
                    <a:bodyPr/>
                    <a:lstStyle/>
                    <a:p>
                      <a:pPr marL="285750" indent="-285750" latinLnBrk="0">
                        <a:buClr>
                          <a:schemeClr val="accent1"/>
                        </a:buClr>
                        <a:buFont typeface="Arial" panose="020B0604020202020204" pitchFamily="34" charset="0"/>
                        <a:buChar char="•"/>
                      </a:pPr>
                      <a:r>
                        <a:rPr lang="en-US" sz="1800" dirty="0"/>
                        <a:t>Ticagrelor irrespective of the planned treatment strategy (invasive or conservative) (180 mg LD, 90 mg </a:t>
                      </a:r>
                      <a:r>
                        <a:rPr lang="en-US" sz="1800" dirty="0" err="1"/>
                        <a:t>b.i.d</a:t>
                      </a:r>
                      <a:r>
                        <a:rPr lang="en-US" sz="1800" dirty="0"/>
                        <a:t>.)</a:t>
                      </a:r>
                      <a:endParaRPr lang="en-US" sz="1800" dirty="0">
                        <a:solidFill>
                          <a:srgbClr val="000000"/>
                        </a:solidFill>
                      </a:endParaRPr>
                    </a:p>
                  </a:txBody>
                  <a:tcPr marL="121920" marR="121920" marT="60960" marB="60960"/>
                </a:tc>
                <a:tc>
                  <a:txBody>
                    <a:bodyPr/>
                    <a:lstStyle/>
                    <a:p>
                      <a:pPr algn="ctr" latinLnBrk="0"/>
                      <a:r>
                        <a:rPr lang="en-US" sz="1900" dirty="0">
                          <a:solidFill>
                            <a:schemeClr val="bg1"/>
                          </a:solidFill>
                        </a:rPr>
                        <a:t>I</a:t>
                      </a:r>
                    </a:p>
                  </a:txBody>
                  <a:tcPr marL="121920" marR="121920" marT="60960" marB="60960" anchor="ctr">
                    <a:solidFill>
                      <a:srgbClr val="03C750"/>
                    </a:solidFill>
                  </a:tcPr>
                </a:tc>
                <a:tc>
                  <a:txBody>
                    <a:bodyPr/>
                    <a:lstStyle/>
                    <a:p>
                      <a:pPr algn="ctr" latinLnBrk="0"/>
                      <a:r>
                        <a:rPr lang="en-US" sz="1900" dirty="0">
                          <a:solidFill>
                            <a:schemeClr val="bg1"/>
                          </a:solidFill>
                        </a:rPr>
                        <a:t>B</a:t>
                      </a:r>
                    </a:p>
                  </a:txBody>
                  <a:tcPr marL="121920" marR="121920" marT="60960" marB="60960" anchor="ctr">
                    <a:solidFill>
                      <a:schemeClr val="tx2"/>
                    </a:solidFill>
                  </a:tcPr>
                </a:tc>
                <a:extLst>
                  <a:ext uri="{0D108BD9-81ED-4DB2-BD59-A6C34878D82A}">
                    <a16:rowId xmlns:a16="http://schemas.microsoft.com/office/drawing/2014/main" val="976219065"/>
                  </a:ext>
                </a:extLst>
              </a:tr>
              <a:tr h="549015">
                <a:tc>
                  <a:txBody>
                    <a:bodyPr/>
                    <a:lstStyle/>
                    <a:p>
                      <a:pPr marL="285750" indent="-285750" latinLnBrk="0">
                        <a:buClr>
                          <a:schemeClr val="accent1"/>
                        </a:buClr>
                        <a:buFont typeface="Arial" panose="020B0604020202020204" pitchFamily="34" charset="0"/>
                        <a:buChar char="•"/>
                      </a:pPr>
                      <a:r>
                        <a:rPr lang="en-US" sz="1800" dirty="0" err="1"/>
                        <a:t>Clopidogrel</a:t>
                      </a:r>
                      <a:r>
                        <a:rPr lang="en-US" sz="1800" dirty="0"/>
                        <a:t> (300-600 mg LD, 75 mg daily dose), only when prasugrel or ticagrelor are not available, cannot be tolerated, or are contraindicated</a:t>
                      </a:r>
                      <a:endParaRPr lang="en-US" sz="1800" dirty="0">
                        <a:solidFill>
                          <a:srgbClr val="000000"/>
                        </a:solidFill>
                      </a:endParaRPr>
                    </a:p>
                  </a:txBody>
                  <a:tcPr marL="121920" marR="121920" marT="60960" marB="60960"/>
                </a:tc>
                <a:tc>
                  <a:txBody>
                    <a:bodyPr/>
                    <a:lstStyle/>
                    <a:p>
                      <a:pPr algn="ctr" latinLnBrk="0"/>
                      <a:r>
                        <a:rPr lang="en-US" sz="1900" dirty="0">
                          <a:solidFill>
                            <a:schemeClr val="bg1"/>
                          </a:solidFill>
                        </a:rPr>
                        <a:t>I</a:t>
                      </a:r>
                    </a:p>
                  </a:txBody>
                  <a:tcPr marL="121920" marR="121920" marT="60960" marB="60960" anchor="ctr">
                    <a:solidFill>
                      <a:srgbClr val="03C750"/>
                    </a:solidFill>
                  </a:tcPr>
                </a:tc>
                <a:tc>
                  <a:txBody>
                    <a:bodyPr/>
                    <a:lstStyle/>
                    <a:p>
                      <a:pPr algn="ctr" latinLnBrk="0"/>
                      <a:r>
                        <a:rPr lang="en-US" sz="1900" dirty="0">
                          <a:solidFill>
                            <a:schemeClr val="bg1"/>
                          </a:solidFill>
                        </a:rPr>
                        <a:t>C</a:t>
                      </a:r>
                    </a:p>
                  </a:txBody>
                  <a:tcPr marL="121920" marR="121920" marT="60960" marB="60960" anchor="ctr">
                    <a:solidFill>
                      <a:schemeClr val="tx2">
                        <a:lumMod val="60000"/>
                        <a:lumOff val="40000"/>
                      </a:schemeClr>
                    </a:solidFill>
                  </a:tcPr>
                </a:tc>
                <a:extLst>
                  <a:ext uri="{0D108BD9-81ED-4DB2-BD59-A6C34878D82A}">
                    <a16:rowId xmlns:a16="http://schemas.microsoft.com/office/drawing/2014/main" val="3874969915"/>
                  </a:ext>
                </a:extLst>
              </a:tr>
              <a:tr h="549015">
                <a:tc>
                  <a:txBody>
                    <a:bodyPr/>
                    <a:lstStyle/>
                    <a:p>
                      <a:pPr marL="0" indent="0" latinLnBrk="0">
                        <a:buClr>
                          <a:schemeClr val="accent1"/>
                        </a:buClr>
                        <a:buFont typeface="Arial" panose="020B0604020202020204" pitchFamily="34" charset="0"/>
                        <a:buNone/>
                      </a:pPr>
                      <a:r>
                        <a:rPr lang="en-US" sz="1800" dirty="0"/>
                        <a:t>Prasugrel should be considered in preference to ticagrelor for NSTE-ACS patients who proceed to PCI</a:t>
                      </a:r>
                      <a:endParaRPr lang="en-US" sz="1800" dirty="0">
                        <a:solidFill>
                          <a:srgbClr val="000000"/>
                        </a:solidFill>
                      </a:endParaRPr>
                    </a:p>
                  </a:txBody>
                  <a:tcPr marL="121920" marR="121920" marT="60960" marB="60960"/>
                </a:tc>
                <a:tc>
                  <a:txBody>
                    <a:bodyPr/>
                    <a:lstStyle/>
                    <a:p>
                      <a:pPr algn="ctr" latinLnBrk="0"/>
                      <a:r>
                        <a:rPr lang="en-US" sz="1900" dirty="0" err="1">
                          <a:solidFill>
                            <a:schemeClr val="bg1"/>
                          </a:solidFill>
                        </a:rPr>
                        <a:t>IIa</a:t>
                      </a:r>
                      <a:endParaRPr lang="en-US" sz="1900" dirty="0">
                        <a:solidFill>
                          <a:schemeClr val="bg1"/>
                        </a:solidFill>
                      </a:endParaRPr>
                    </a:p>
                  </a:txBody>
                  <a:tcPr marL="121920" marR="121920" marT="60960" marB="60960" anchor="ctr">
                    <a:solidFill>
                      <a:srgbClr val="FFA402"/>
                    </a:solidFill>
                  </a:tcPr>
                </a:tc>
                <a:tc>
                  <a:txBody>
                    <a:bodyPr/>
                    <a:lstStyle/>
                    <a:p>
                      <a:pPr algn="ctr" latinLnBrk="0"/>
                      <a:r>
                        <a:rPr lang="en-US" sz="1900" dirty="0">
                          <a:solidFill>
                            <a:schemeClr val="bg1"/>
                          </a:solidFill>
                        </a:rPr>
                        <a:t>B</a:t>
                      </a:r>
                    </a:p>
                  </a:txBody>
                  <a:tcPr marL="121920" marR="121920" marT="60960" marB="60960" anchor="ctr">
                    <a:solidFill>
                      <a:schemeClr val="tx2"/>
                    </a:solidFill>
                  </a:tcPr>
                </a:tc>
                <a:extLst>
                  <a:ext uri="{0D108BD9-81ED-4DB2-BD59-A6C34878D82A}">
                    <a16:rowId xmlns:a16="http://schemas.microsoft.com/office/drawing/2014/main" val="4156664681"/>
                  </a:ext>
                </a:extLst>
              </a:tr>
              <a:tr h="372055">
                <a:tc>
                  <a:txBody>
                    <a:bodyPr/>
                    <a:lstStyle/>
                    <a:p>
                      <a:pPr marL="0" indent="0" latinLnBrk="0">
                        <a:buClr>
                          <a:schemeClr val="accent1"/>
                        </a:buClr>
                        <a:buFont typeface="Arial" panose="020B0604020202020204" pitchFamily="34" charset="0"/>
                        <a:buNone/>
                      </a:pPr>
                      <a:r>
                        <a:rPr lang="en-US" sz="1800" dirty="0">
                          <a:solidFill>
                            <a:srgbClr val="000000"/>
                          </a:solidFill>
                        </a:rPr>
                        <a:t>GP IIb/IIIa antagonists should be considered for bail-out if there is evidence of no-reflow or a thrombotic complication</a:t>
                      </a:r>
                    </a:p>
                  </a:txBody>
                  <a:tcPr marL="121920" marR="121920" marT="60960" marB="6096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900" dirty="0" err="1">
                          <a:solidFill>
                            <a:schemeClr val="bg1"/>
                          </a:solidFill>
                        </a:rPr>
                        <a:t>IIa</a:t>
                      </a:r>
                      <a:endParaRPr lang="en-US" sz="1900" dirty="0">
                        <a:solidFill>
                          <a:schemeClr val="bg1"/>
                        </a:solidFill>
                      </a:endParaRPr>
                    </a:p>
                  </a:txBody>
                  <a:tcPr marL="121920" marR="121920" marT="60960" marB="60960" anchor="ctr">
                    <a:solidFill>
                      <a:srgbClr val="FFA402"/>
                    </a:solidFill>
                  </a:tcPr>
                </a:tc>
                <a:tc>
                  <a:txBody>
                    <a:bodyPr/>
                    <a:lstStyle/>
                    <a:p>
                      <a:pPr algn="ctr" latinLnBrk="0"/>
                      <a:r>
                        <a:rPr lang="en-US" sz="1900" dirty="0">
                          <a:solidFill>
                            <a:schemeClr val="bg1"/>
                          </a:solidFill>
                        </a:rPr>
                        <a:t>C</a:t>
                      </a:r>
                    </a:p>
                  </a:txBody>
                  <a:tcPr marL="121920" marR="121920" marT="60960" marB="60960" anchor="ctr">
                    <a:solidFill>
                      <a:schemeClr val="tx2">
                        <a:lumMod val="60000"/>
                        <a:lumOff val="40000"/>
                      </a:schemeClr>
                    </a:solidFill>
                  </a:tcPr>
                </a:tc>
                <a:extLst>
                  <a:ext uri="{0D108BD9-81ED-4DB2-BD59-A6C34878D82A}">
                    <a16:rowId xmlns:a16="http://schemas.microsoft.com/office/drawing/2014/main" val="3020870049"/>
                  </a:ext>
                </a:extLst>
              </a:tr>
            </a:tbl>
          </a:graphicData>
        </a:graphic>
      </p:graphicFrame>
      <p:sp>
        <p:nvSpPr>
          <p:cNvPr id="2" name="Slide Number Placeholder 1">
            <a:extLst>
              <a:ext uri="{FF2B5EF4-FFF2-40B4-BE49-F238E27FC236}">
                <a16:creationId xmlns:a16="http://schemas.microsoft.com/office/drawing/2014/main" id="{C2806CBD-9510-A24A-BB2F-62715609977A}"/>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9" name="Abgerundetes Rechteck 6">
            <a:extLst>
              <a:ext uri="{FF2B5EF4-FFF2-40B4-BE49-F238E27FC236}">
                <a16:creationId xmlns:a16="http://schemas.microsoft.com/office/drawing/2014/main" id="{B769A112-115F-C841-81ED-D53F00F1929D}"/>
              </a:ext>
            </a:extLst>
          </p:cNvPr>
          <p:cNvSpPr/>
          <p:nvPr/>
        </p:nvSpPr>
        <p:spPr>
          <a:xfrm>
            <a:off x="641130" y="4347065"/>
            <a:ext cx="9774622" cy="67207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en-GB" sz="2400" dirty="0">
              <a:solidFill>
                <a:prstClr val="white"/>
              </a:solidFill>
              <a:latin typeface="Arial"/>
            </a:endParaRPr>
          </a:p>
        </p:txBody>
      </p:sp>
    </p:spTree>
    <p:extLst>
      <p:ext uri="{BB962C8B-B14F-4D97-AF65-F5344CB8AC3E}">
        <p14:creationId xmlns:p14="http://schemas.microsoft.com/office/powerpoint/2010/main" val="17959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118C12-0723-3341-AD8B-8BA6FA2B83D9}"/>
              </a:ext>
            </a:extLst>
          </p:cNvPr>
          <p:cNvSpPr>
            <a:spLocks noGrp="1"/>
          </p:cNvSpPr>
          <p:nvPr>
            <p:ph type="title"/>
          </p:nvPr>
        </p:nvSpPr>
        <p:spPr>
          <a:xfrm>
            <a:off x="619200" y="246566"/>
            <a:ext cx="8740800" cy="807285"/>
          </a:xfrm>
        </p:spPr>
        <p:txBody>
          <a:bodyPr/>
          <a:lstStyle/>
          <a:p>
            <a:r>
              <a:rPr lang="en-GB" altLang="ko-KR"/>
              <a:t>Antithrombotic therapy in NSTEMI</a:t>
            </a:r>
            <a:endParaRPr lang="en-US" dirty="0"/>
          </a:p>
        </p:txBody>
      </p:sp>
      <p:sp>
        <p:nvSpPr>
          <p:cNvPr id="4" name="Content Placeholder 3">
            <a:extLst>
              <a:ext uri="{FF2B5EF4-FFF2-40B4-BE49-F238E27FC236}">
                <a16:creationId xmlns:a16="http://schemas.microsoft.com/office/drawing/2014/main" id="{09F1391A-8063-4B40-8F59-7C8A64272E50}"/>
              </a:ext>
            </a:extLst>
          </p:cNvPr>
          <p:cNvSpPr>
            <a:spLocks noGrp="1"/>
          </p:cNvSpPr>
          <p:nvPr>
            <p:ph sz="quarter" idx="15"/>
          </p:nvPr>
        </p:nvSpPr>
        <p:spPr>
          <a:xfrm>
            <a:off x="620184" y="6309320"/>
            <a:ext cx="11164448" cy="365125"/>
          </a:xfrm>
        </p:spPr>
        <p:txBody>
          <a:bodyPr/>
          <a:lstStyle/>
          <a:p>
            <a:pPr>
              <a:spcBef>
                <a:spcPts val="300"/>
              </a:spcBef>
            </a:pPr>
            <a:r>
              <a:rPr lang="en-GB" dirty="0" err="1"/>
              <a:t>aVR</a:t>
            </a:r>
            <a:r>
              <a:rPr lang="en-GB" dirty="0"/>
              <a:t>, augmented vector right; EMS, emergency medical services; GRACE, Global Registry of Acute Coronary Events; MI, myocardial infarction; </a:t>
            </a:r>
            <a:br>
              <a:rPr lang="en-GB" dirty="0"/>
            </a:br>
            <a:r>
              <a:rPr lang="en-GB" dirty="0"/>
              <a:t>NSTE-ACS, non-ST-segment elevation acute coronary syndrome; NSTEMI, non-ST-segment elevation myocardial infarction; PCI, percutaneous coronary intervention; V1 vector 1</a:t>
            </a:r>
          </a:p>
          <a:p>
            <a:pPr>
              <a:spcBef>
                <a:spcPts val="300"/>
              </a:spcBef>
            </a:pPr>
            <a:r>
              <a:rPr lang="en-GB" dirty="0"/>
              <a:t>Collet J-P, et al. </a:t>
            </a:r>
            <a:r>
              <a:rPr lang="en-GB" dirty="0" err="1"/>
              <a:t>Eur</a:t>
            </a:r>
            <a:r>
              <a:rPr lang="en-GB" dirty="0"/>
              <a:t> Heart J. 2020. DOI: 10.1093/</a:t>
            </a:r>
            <a:r>
              <a:rPr lang="en-GB" dirty="0" err="1"/>
              <a:t>eurheartj</a:t>
            </a:r>
            <a:r>
              <a:rPr lang="en-GB" dirty="0"/>
              <a:t>/ehaa575</a:t>
            </a:r>
          </a:p>
        </p:txBody>
      </p:sp>
      <p:pic>
        <p:nvPicPr>
          <p:cNvPr id="10" name="Picture 9">
            <a:extLst>
              <a:ext uri="{FF2B5EF4-FFF2-40B4-BE49-F238E27FC236}">
                <a16:creationId xmlns:a16="http://schemas.microsoft.com/office/drawing/2014/main" id="{AD5E83F6-48D7-47C1-9F3F-F892AF1B6C61}"/>
              </a:ext>
            </a:extLst>
          </p:cNvPr>
          <p:cNvPicPr>
            <a:picLocks noChangeAspect="1"/>
          </p:cNvPicPr>
          <p:nvPr/>
        </p:nvPicPr>
        <p:blipFill>
          <a:blip r:embed="rId3"/>
          <a:stretch>
            <a:fillRect/>
          </a:stretch>
        </p:blipFill>
        <p:spPr>
          <a:xfrm>
            <a:off x="469707" y="1337296"/>
            <a:ext cx="1537195" cy="737227"/>
          </a:xfrm>
          <a:prstGeom prst="rect">
            <a:avLst/>
          </a:prstGeom>
        </p:spPr>
      </p:pic>
      <p:sp>
        <p:nvSpPr>
          <p:cNvPr id="12" name="TextBox 11">
            <a:extLst>
              <a:ext uri="{FF2B5EF4-FFF2-40B4-BE49-F238E27FC236}">
                <a16:creationId xmlns:a16="http://schemas.microsoft.com/office/drawing/2014/main" id="{CE9788F4-E3DE-4E25-98EF-3B1BFBD9BF9B}"/>
              </a:ext>
            </a:extLst>
          </p:cNvPr>
          <p:cNvSpPr txBox="1"/>
          <p:nvPr/>
        </p:nvSpPr>
        <p:spPr>
          <a:xfrm>
            <a:off x="619200" y="2401464"/>
            <a:ext cx="1716296" cy="2390911"/>
          </a:xfrm>
          <a:prstGeom prst="rect">
            <a:avLst/>
          </a:prstGeom>
          <a:noFill/>
        </p:spPr>
        <p:txBody>
          <a:bodyPr wrap="square" lIns="0" rtlCol="0">
            <a:spAutoFit/>
          </a:bodyPr>
          <a:lstStyle/>
          <a:p>
            <a:pPr defTabSz="1219170"/>
            <a:r>
              <a:rPr lang="en-GB" sz="1867" b="1" dirty="0">
                <a:solidFill>
                  <a:srgbClr val="000000"/>
                </a:solidFill>
                <a:latin typeface="Calibri" panose="020F0502020204030204" pitchFamily="34" charset="0"/>
                <a:cs typeface="Calibri" panose="020F0502020204030204" pitchFamily="34" charset="0"/>
              </a:rPr>
              <a:t>Selection of NSTE-ACS treatment strategy and timing according to initial risk stratification</a:t>
            </a:r>
          </a:p>
        </p:txBody>
      </p:sp>
      <p:cxnSp>
        <p:nvCxnSpPr>
          <p:cNvPr id="51" name="Straight Connector 50">
            <a:extLst>
              <a:ext uri="{FF2B5EF4-FFF2-40B4-BE49-F238E27FC236}">
                <a16:creationId xmlns:a16="http://schemas.microsoft.com/office/drawing/2014/main" id="{67A7D26C-C548-4732-9B65-7492525760EA}"/>
              </a:ext>
            </a:extLst>
          </p:cNvPr>
          <p:cNvCxnSpPr>
            <a:cxnSpLocks/>
          </p:cNvCxnSpPr>
          <p:nvPr/>
        </p:nvCxnSpPr>
        <p:spPr>
          <a:xfrm>
            <a:off x="4767756" y="2145107"/>
            <a:ext cx="1705011" cy="0"/>
          </a:xfrm>
          <a:prstGeom prst="line">
            <a:avLst/>
          </a:prstGeom>
          <a:ln w="12700">
            <a:solidFill>
              <a:srgbClr val="000000"/>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52" name="Rounded Rectangle 10">
            <a:extLst>
              <a:ext uri="{FF2B5EF4-FFF2-40B4-BE49-F238E27FC236}">
                <a16:creationId xmlns:a16="http://schemas.microsoft.com/office/drawing/2014/main" id="{E28E9367-4BE5-4576-8A59-F0F4D604AE03}"/>
              </a:ext>
            </a:extLst>
          </p:cNvPr>
          <p:cNvSpPr/>
          <p:nvPr/>
        </p:nvSpPr>
        <p:spPr>
          <a:xfrm>
            <a:off x="3241084" y="4196557"/>
            <a:ext cx="2126787" cy="1728721"/>
          </a:xfrm>
          <a:prstGeom prst="roundRect">
            <a:avLst>
              <a:gd name="adj" fmla="val 7336"/>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a:lnSpc>
                <a:spcPct val="95000"/>
              </a:lnSpc>
            </a:pPr>
            <a:r>
              <a:rPr lang="en-GB" sz="933" b="1" dirty="0">
                <a:solidFill>
                  <a:prstClr val="white"/>
                </a:solidFill>
                <a:latin typeface="Calibri" panose="020F0502020204030204" pitchFamily="34" charset="0"/>
                <a:cs typeface="Calibri" panose="020F0502020204030204" pitchFamily="34" charset="0"/>
              </a:rPr>
              <a:t>Very high risk</a:t>
            </a:r>
          </a:p>
          <a:p>
            <a:pPr marL="122764" indent="-122764" defTabSz="1219170">
              <a:lnSpc>
                <a:spcPct val="95000"/>
              </a:lnSpc>
              <a:buFont typeface="Arial" panose="020B0604020202020204" pitchFamily="34" charset="0"/>
              <a:buChar char="•"/>
            </a:pPr>
            <a:r>
              <a:rPr lang="en-GB" sz="933" dirty="0">
                <a:solidFill>
                  <a:prstClr val="white"/>
                </a:solidFill>
                <a:latin typeface="Calibri" panose="020F0502020204030204" pitchFamily="34" charset="0"/>
                <a:cs typeface="Calibri" panose="020F0502020204030204" pitchFamily="34" charset="0"/>
              </a:rPr>
              <a:t>Haemodynamic instability</a:t>
            </a:r>
          </a:p>
          <a:p>
            <a:pPr marL="122764" indent="-122764" defTabSz="1219170">
              <a:lnSpc>
                <a:spcPct val="95000"/>
              </a:lnSpc>
              <a:buFont typeface="Arial" panose="020B0604020202020204" pitchFamily="34" charset="0"/>
              <a:buChar char="•"/>
            </a:pPr>
            <a:r>
              <a:rPr lang="en-GB" sz="933" dirty="0">
                <a:solidFill>
                  <a:prstClr val="white"/>
                </a:solidFill>
                <a:latin typeface="Calibri" panose="020F0502020204030204" pitchFamily="34" charset="0"/>
                <a:cs typeface="Calibri" panose="020F0502020204030204" pitchFamily="34" charset="0"/>
              </a:rPr>
              <a:t>Cardiogenic shock</a:t>
            </a:r>
          </a:p>
          <a:p>
            <a:pPr marL="122764" indent="-122764" defTabSz="1219170">
              <a:lnSpc>
                <a:spcPct val="95000"/>
              </a:lnSpc>
              <a:buFont typeface="Arial" panose="020B0604020202020204" pitchFamily="34" charset="0"/>
              <a:buChar char="•"/>
            </a:pPr>
            <a:r>
              <a:rPr lang="en-GB" sz="933" dirty="0">
                <a:solidFill>
                  <a:prstClr val="white"/>
                </a:solidFill>
                <a:latin typeface="Calibri" panose="020F0502020204030204" pitchFamily="34" charset="0"/>
                <a:cs typeface="Calibri" panose="020F0502020204030204" pitchFamily="34" charset="0"/>
              </a:rPr>
              <a:t>Recurrent/refractory chest pain despite medical treatment</a:t>
            </a:r>
          </a:p>
          <a:p>
            <a:pPr marL="122764" indent="-122764" defTabSz="1219170">
              <a:lnSpc>
                <a:spcPct val="95000"/>
              </a:lnSpc>
              <a:buFont typeface="Arial" panose="020B0604020202020204" pitchFamily="34" charset="0"/>
              <a:buChar char="•"/>
            </a:pPr>
            <a:r>
              <a:rPr lang="en-GB" sz="933" dirty="0">
                <a:solidFill>
                  <a:prstClr val="white"/>
                </a:solidFill>
                <a:latin typeface="Calibri" panose="020F0502020204030204" pitchFamily="34" charset="0"/>
                <a:cs typeface="Calibri" panose="020F0502020204030204" pitchFamily="34" charset="0"/>
              </a:rPr>
              <a:t>Life-threatening arrhythmias</a:t>
            </a:r>
          </a:p>
          <a:p>
            <a:pPr marL="122764" indent="-122764" defTabSz="1219170">
              <a:lnSpc>
                <a:spcPct val="95000"/>
              </a:lnSpc>
              <a:buFont typeface="Arial" panose="020B0604020202020204" pitchFamily="34" charset="0"/>
              <a:buChar char="•"/>
            </a:pPr>
            <a:r>
              <a:rPr lang="en-GB" sz="933" dirty="0">
                <a:solidFill>
                  <a:prstClr val="white"/>
                </a:solidFill>
                <a:latin typeface="Calibri" panose="020F0502020204030204" pitchFamily="34" charset="0"/>
                <a:cs typeface="Calibri" panose="020F0502020204030204" pitchFamily="34" charset="0"/>
              </a:rPr>
              <a:t>Mechanical complications of MI</a:t>
            </a:r>
          </a:p>
          <a:p>
            <a:pPr marL="122764" indent="-122764" defTabSz="1219170">
              <a:lnSpc>
                <a:spcPct val="95000"/>
              </a:lnSpc>
              <a:buFont typeface="Arial" panose="020B0604020202020204" pitchFamily="34" charset="0"/>
              <a:buChar char="•"/>
            </a:pPr>
            <a:r>
              <a:rPr lang="en-GB" sz="933" dirty="0">
                <a:solidFill>
                  <a:prstClr val="white"/>
                </a:solidFill>
                <a:latin typeface="Calibri" panose="020F0502020204030204" pitchFamily="34" charset="0"/>
                <a:cs typeface="Calibri" panose="020F0502020204030204" pitchFamily="34" charset="0"/>
              </a:rPr>
              <a:t>Acute heart failure clearly related to NSTE-ACS</a:t>
            </a:r>
          </a:p>
          <a:p>
            <a:pPr marL="122764" indent="-122764" defTabSz="1219170">
              <a:lnSpc>
                <a:spcPct val="95000"/>
              </a:lnSpc>
              <a:buFont typeface="Arial" panose="020B0604020202020204" pitchFamily="34" charset="0"/>
              <a:buChar char="•"/>
            </a:pPr>
            <a:r>
              <a:rPr lang="en-GB" sz="933" dirty="0">
                <a:solidFill>
                  <a:prstClr val="white"/>
                </a:solidFill>
                <a:latin typeface="Calibri" panose="020F0502020204030204" pitchFamily="34" charset="0"/>
                <a:cs typeface="Calibri" panose="020F0502020204030204" pitchFamily="34" charset="0"/>
              </a:rPr>
              <a:t>ST-segment depression &gt;1 mm/</a:t>
            </a:r>
            <a:br>
              <a:rPr lang="en-GB" sz="933" dirty="0">
                <a:solidFill>
                  <a:prstClr val="white"/>
                </a:solidFill>
                <a:latin typeface="Calibri" panose="020F0502020204030204" pitchFamily="34" charset="0"/>
                <a:cs typeface="Calibri" panose="020F0502020204030204" pitchFamily="34" charset="0"/>
              </a:rPr>
            </a:br>
            <a:r>
              <a:rPr lang="en-GB" sz="933" dirty="0">
                <a:solidFill>
                  <a:prstClr val="white"/>
                </a:solidFill>
                <a:latin typeface="Calibri" panose="020F0502020204030204" pitchFamily="34" charset="0"/>
                <a:cs typeface="Calibri" panose="020F0502020204030204" pitchFamily="34" charset="0"/>
              </a:rPr>
              <a:t>6 leads plus ST-segment elevation aVr and/or V1</a:t>
            </a:r>
          </a:p>
        </p:txBody>
      </p:sp>
      <p:sp>
        <p:nvSpPr>
          <p:cNvPr id="53" name="Rounded Rectangle 14">
            <a:extLst>
              <a:ext uri="{FF2B5EF4-FFF2-40B4-BE49-F238E27FC236}">
                <a16:creationId xmlns:a16="http://schemas.microsoft.com/office/drawing/2014/main" id="{D4EDDE12-4150-4A53-8009-880E2E855F98}"/>
              </a:ext>
            </a:extLst>
          </p:cNvPr>
          <p:cNvSpPr/>
          <p:nvPr/>
        </p:nvSpPr>
        <p:spPr>
          <a:xfrm>
            <a:off x="5433947" y="4196557"/>
            <a:ext cx="2042120" cy="1348879"/>
          </a:xfrm>
          <a:prstGeom prst="roundRect">
            <a:avLst>
              <a:gd name="adj" fmla="val 7336"/>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a:lnSpc>
                <a:spcPct val="95000"/>
              </a:lnSpc>
              <a:spcAft>
                <a:spcPts val="133"/>
              </a:spcAft>
            </a:pPr>
            <a:r>
              <a:rPr lang="en-GB" sz="933" b="1" dirty="0">
                <a:solidFill>
                  <a:srgbClr val="EE1C25"/>
                </a:solidFill>
                <a:latin typeface="Calibri" panose="020F0502020204030204" pitchFamily="34" charset="0"/>
                <a:cs typeface="Calibri" panose="020F0502020204030204" pitchFamily="34" charset="0"/>
              </a:rPr>
              <a:t>High risk</a:t>
            </a:r>
          </a:p>
          <a:p>
            <a:pPr marL="122764" indent="-122764" defTabSz="1219170">
              <a:lnSpc>
                <a:spcPct val="95000"/>
              </a:lnSpc>
              <a:spcAft>
                <a:spcPts val="133"/>
              </a:spcAft>
              <a:buFont typeface="Arial" panose="020B0604020202020204" pitchFamily="34" charset="0"/>
              <a:buChar char="•"/>
            </a:pPr>
            <a:r>
              <a:rPr lang="en-GB" sz="933" dirty="0">
                <a:solidFill>
                  <a:srgbClr val="000000"/>
                </a:solidFill>
                <a:latin typeface="Calibri" panose="020F0502020204030204" pitchFamily="34" charset="0"/>
                <a:cs typeface="Calibri" panose="020F0502020204030204" pitchFamily="34" charset="0"/>
              </a:rPr>
              <a:t>Established NSTEMI diagnosis</a:t>
            </a:r>
          </a:p>
          <a:p>
            <a:pPr marL="122764" indent="-122764" defTabSz="1219170">
              <a:lnSpc>
                <a:spcPct val="95000"/>
              </a:lnSpc>
              <a:spcAft>
                <a:spcPts val="133"/>
              </a:spcAft>
              <a:buFont typeface="Arial" panose="020B0604020202020204" pitchFamily="34" charset="0"/>
              <a:buChar char="•"/>
            </a:pPr>
            <a:r>
              <a:rPr lang="en-GB" sz="933" dirty="0">
                <a:solidFill>
                  <a:srgbClr val="000000"/>
                </a:solidFill>
                <a:latin typeface="Calibri" panose="020F0502020204030204" pitchFamily="34" charset="0"/>
                <a:cs typeface="Calibri" panose="020F0502020204030204" pitchFamily="34" charset="0"/>
              </a:rPr>
              <a:t>Dynamic new or presumably new contiguous ST/T-segment changes (symptomatic or silent)</a:t>
            </a:r>
          </a:p>
          <a:p>
            <a:pPr marL="122764" indent="-122764" defTabSz="1219170">
              <a:lnSpc>
                <a:spcPct val="95000"/>
              </a:lnSpc>
              <a:spcAft>
                <a:spcPts val="133"/>
              </a:spcAft>
              <a:buFont typeface="Arial" panose="020B0604020202020204" pitchFamily="34" charset="0"/>
              <a:buChar char="•"/>
            </a:pPr>
            <a:r>
              <a:rPr lang="en-GB" sz="933" dirty="0">
                <a:solidFill>
                  <a:srgbClr val="000000"/>
                </a:solidFill>
                <a:latin typeface="Calibri" panose="020F0502020204030204" pitchFamily="34" charset="0"/>
                <a:cs typeface="Calibri" panose="020F0502020204030204" pitchFamily="34" charset="0"/>
              </a:rPr>
              <a:t>Resuscitated cardiac arrest without ST-segment elevation or cardiogenic shock</a:t>
            </a:r>
          </a:p>
          <a:p>
            <a:pPr marL="122764" indent="-122764" defTabSz="1219170">
              <a:lnSpc>
                <a:spcPct val="95000"/>
              </a:lnSpc>
              <a:spcAft>
                <a:spcPts val="133"/>
              </a:spcAft>
              <a:buFont typeface="Arial" panose="020B0604020202020204" pitchFamily="34" charset="0"/>
              <a:buChar char="•"/>
            </a:pPr>
            <a:r>
              <a:rPr lang="en-GB" sz="933" dirty="0">
                <a:solidFill>
                  <a:srgbClr val="000000"/>
                </a:solidFill>
                <a:latin typeface="Calibri" panose="020F0502020204030204" pitchFamily="34" charset="0"/>
                <a:cs typeface="Calibri" panose="020F0502020204030204" pitchFamily="34" charset="0"/>
              </a:rPr>
              <a:t>GRACE risk score &gt;140</a:t>
            </a:r>
          </a:p>
        </p:txBody>
      </p:sp>
      <p:sp>
        <p:nvSpPr>
          <p:cNvPr id="54" name="Rounded Rectangle 15">
            <a:extLst>
              <a:ext uri="{FF2B5EF4-FFF2-40B4-BE49-F238E27FC236}">
                <a16:creationId xmlns:a16="http://schemas.microsoft.com/office/drawing/2014/main" id="{7EE5B79B-6578-4413-A67B-4C1CF34548BD}"/>
              </a:ext>
            </a:extLst>
          </p:cNvPr>
          <p:cNvSpPr/>
          <p:nvPr/>
        </p:nvSpPr>
        <p:spPr>
          <a:xfrm rot="16200000">
            <a:off x="2529480" y="4355815"/>
            <a:ext cx="758096" cy="439581"/>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pPr>
            <a:r>
              <a:rPr lang="en-GB" sz="1067" dirty="0">
                <a:solidFill>
                  <a:srgbClr val="000000"/>
                </a:solidFill>
                <a:latin typeface="Calibri" panose="020F0502020204030204" pitchFamily="34" charset="0"/>
                <a:cs typeface="Calibri" panose="020F0502020204030204" pitchFamily="34" charset="0"/>
              </a:rPr>
              <a:t>Risk</a:t>
            </a:r>
            <a:br>
              <a:rPr lang="en-GB" sz="1067" dirty="0">
                <a:solidFill>
                  <a:srgbClr val="000000"/>
                </a:solidFill>
                <a:latin typeface="Calibri" panose="020F0502020204030204" pitchFamily="34" charset="0"/>
                <a:cs typeface="Calibri" panose="020F0502020204030204" pitchFamily="34" charset="0"/>
              </a:rPr>
            </a:br>
            <a:r>
              <a:rPr lang="en-GB" sz="1067" dirty="0">
                <a:solidFill>
                  <a:srgbClr val="000000"/>
                </a:solidFill>
                <a:latin typeface="Calibri" panose="020F0502020204030204" pitchFamily="34" charset="0"/>
                <a:cs typeface="Calibri" panose="020F0502020204030204" pitchFamily="34" charset="0"/>
              </a:rPr>
              <a:t>category</a:t>
            </a:r>
          </a:p>
        </p:txBody>
      </p:sp>
      <p:sp>
        <p:nvSpPr>
          <p:cNvPr id="55" name="Rounded Rectangle 16">
            <a:extLst>
              <a:ext uri="{FF2B5EF4-FFF2-40B4-BE49-F238E27FC236}">
                <a16:creationId xmlns:a16="http://schemas.microsoft.com/office/drawing/2014/main" id="{0A3A727C-2FED-49A1-B123-FF2D10C28977}"/>
              </a:ext>
            </a:extLst>
          </p:cNvPr>
          <p:cNvSpPr/>
          <p:nvPr/>
        </p:nvSpPr>
        <p:spPr>
          <a:xfrm rot="16200000">
            <a:off x="2499598" y="3506684"/>
            <a:ext cx="817860" cy="439581"/>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pPr>
            <a:r>
              <a:rPr lang="en-GB" sz="1067" dirty="0">
                <a:solidFill>
                  <a:srgbClr val="000000"/>
                </a:solidFill>
                <a:latin typeface="Calibri" panose="020F0502020204030204" pitchFamily="34" charset="0"/>
                <a:cs typeface="Calibri" panose="020F0502020204030204" pitchFamily="34" charset="0"/>
              </a:rPr>
              <a:t>Therapeutic strategy</a:t>
            </a:r>
          </a:p>
        </p:txBody>
      </p:sp>
      <p:sp>
        <p:nvSpPr>
          <p:cNvPr id="56" name="Rounded Rectangle 17">
            <a:extLst>
              <a:ext uri="{FF2B5EF4-FFF2-40B4-BE49-F238E27FC236}">
                <a16:creationId xmlns:a16="http://schemas.microsoft.com/office/drawing/2014/main" id="{6CE6E859-31DD-4B18-A5A2-B6C82442FF01}"/>
              </a:ext>
            </a:extLst>
          </p:cNvPr>
          <p:cNvSpPr/>
          <p:nvPr/>
        </p:nvSpPr>
        <p:spPr>
          <a:xfrm rot="16200000">
            <a:off x="2402232" y="2490684"/>
            <a:ext cx="1012595" cy="439581"/>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pPr>
            <a:r>
              <a:rPr lang="en-GB" sz="1067" dirty="0">
                <a:solidFill>
                  <a:srgbClr val="000000"/>
                </a:solidFill>
                <a:latin typeface="Calibri" panose="020F0502020204030204" pitchFamily="34" charset="0"/>
                <a:cs typeface="Calibri" panose="020F0502020204030204" pitchFamily="34" charset="0"/>
              </a:rPr>
              <a:t>Risk</a:t>
            </a:r>
            <a:br>
              <a:rPr lang="en-GB" sz="1067" dirty="0">
                <a:solidFill>
                  <a:srgbClr val="000000"/>
                </a:solidFill>
                <a:latin typeface="Calibri" panose="020F0502020204030204" pitchFamily="34" charset="0"/>
                <a:cs typeface="Calibri" panose="020F0502020204030204" pitchFamily="34" charset="0"/>
              </a:rPr>
            </a:br>
            <a:r>
              <a:rPr lang="en-GB" sz="1067" dirty="0">
                <a:solidFill>
                  <a:srgbClr val="000000"/>
                </a:solidFill>
                <a:latin typeface="Calibri" panose="020F0502020204030204" pitchFamily="34" charset="0"/>
                <a:cs typeface="Calibri" panose="020F0502020204030204" pitchFamily="34" charset="0"/>
              </a:rPr>
              <a:t>identification</a:t>
            </a:r>
          </a:p>
        </p:txBody>
      </p:sp>
      <p:sp>
        <p:nvSpPr>
          <p:cNvPr id="57" name="TextBox 56">
            <a:extLst>
              <a:ext uri="{FF2B5EF4-FFF2-40B4-BE49-F238E27FC236}">
                <a16:creationId xmlns:a16="http://schemas.microsoft.com/office/drawing/2014/main" id="{381DF4AF-86C7-4750-9473-ACF83AE19690}"/>
              </a:ext>
            </a:extLst>
          </p:cNvPr>
          <p:cNvSpPr txBox="1"/>
          <p:nvPr/>
        </p:nvSpPr>
        <p:spPr>
          <a:xfrm>
            <a:off x="7920203" y="2766197"/>
            <a:ext cx="1008289" cy="147797"/>
          </a:xfrm>
          <a:prstGeom prst="rect">
            <a:avLst/>
          </a:prstGeom>
          <a:noFill/>
        </p:spPr>
        <p:txBody>
          <a:bodyPr wrap="none" lIns="0" tIns="0" rIns="0" bIns="0" rtlCol="0">
            <a:spAutoFit/>
          </a:bodyPr>
          <a:lstStyle/>
          <a:p>
            <a:pPr defTabSz="1219170" latinLnBrk="1">
              <a:lnSpc>
                <a:spcPct val="90000"/>
              </a:lnSpc>
            </a:pPr>
            <a:r>
              <a:rPr lang="en-GB" sz="1067" dirty="0">
                <a:solidFill>
                  <a:srgbClr val="000000"/>
                </a:solidFill>
                <a:latin typeface="Calibri" panose="020F0502020204030204" pitchFamily="34" charset="0"/>
                <a:cs typeface="Calibri" panose="020F0502020204030204" pitchFamily="34" charset="0"/>
              </a:rPr>
              <a:t>Same day transfer</a:t>
            </a:r>
          </a:p>
        </p:txBody>
      </p:sp>
      <p:sp>
        <p:nvSpPr>
          <p:cNvPr id="58" name="TextBox 57">
            <a:extLst>
              <a:ext uri="{FF2B5EF4-FFF2-40B4-BE49-F238E27FC236}">
                <a16:creationId xmlns:a16="http://schemas.microsoft.com/office/drawing/2014/main" id="{141AE532-97AB-4695-98A3-B5A7FF091F7D}"/>
              </a:ext>
            </a:extLst>
          </p:cNvPr>
          <p:cNvSpPr txBox="1"/>
          <p:nvPr/>
        </p:nvSpPr>
        <p:spPr>
          <a:xfrm>
            <a:off x="5906186" y="2072515"/>
            <a:ext cx="275705" cy="147797"/>
          </a:xfrm>
          <a:prstGeom prst="rect">
            <a:avLst/>
          </a:prstGeom>
          <a:solidFill>
            <a:schemeClr val="bg1"/>
          </a:solidFill>
        </p:spPr>
        <p:txBody>
          <a:bodyPr wrap="square" lIns="0" tIns="0" rIns="0" bIns="0" rtlCol="0">
            <a:spAutoFit/>
          </a:bodyPr>
          <a:lstStyle/>
          <a:p>
            <a:pPr defTabSz="1219170" latinLnBrk="1">
              <a:lnSpc>
                <a:spcPct val="90000"/>
              </a:lnSpc>
            </a:pPr>
            <a:r>
              <a:rPr lang="en-GB" sz="1067" b="1" dirty="0">
                <a:solidFill>
                  <a:srgbClr val="000000"/>
                </a:solidFill>
                <a:latin typeface="Calibri" panose="020F0502020204030204" pitchFamily="34" charset="0"/>
                <a:cs typeface="Calibri" panose="020F0502020204030204" pitchFamily="34" charset="0"/>
              </a:rPr>
              <a:t>Yes</a:t>
            </a:r>
          </a:p>
        </p:txBody>
      </p:sp>
      <p:cxnSp>
        <p:nvCxnSpPr>
          <p:cNvPr id="59" name="Straight Connector 58">
            <a:extLst>
              <a:ext uri="{FF2B5EF4-FFF2-40B4-BE49-F238E27FC236}">
                <a16:creationId xmlns:a16="http://schemas.microsoft.com/office/drawing/2014/main" id="{6824B6E9-5175-479E-966D-A555A6842045}"/>
              </a:ext>
            </a:extLst>
          </p:cNvPr>
          <p:cNvCxnSpPr>
            <a:cxnSpLocks/>
          </p:cNvCxnSpPr>
          <p:nvPr/>
        </p:nvCxnSpPr>
        <p:spPr>
          <a:xfrm flipH="1">
            <a:off x="5152638" y="2679712"/>
            <a:ext cx="4383753" cy="1"/>
          </a:xfrm>
          <a:prstGeom prst="line">
            <a:avLst/>
          </a:prstGeom>
          <a:ln w="12700">
            <a:solidFill>
              <a:srgbClr val="000000"/>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E88928A-FCFB-4344-ADE5-BDD57B174B40}"/>
              </a:ext>
            </a:extLst>
          </p:cNvPr>
          <p:cNvCxnSpPr>
            <a:cxnSpLocks/>
          </p:cNvCxnSpPr>
          <p:nvPr/>
        </p:nvCxnSpPr>
        <p:spPr>
          <a:xfrm flipH="1">
            <a:off x="7346294" y="2940425"/>
            <a:ext cx="2228199" cy="0"/>
          </a:xfrm>
          <a:prstGeom prst="line">
            <a:avLst/>
          </a:prstGeom>
          <a:ln w="12700">
            <a:solidFill>
              <a:srgbClr val="000000"/>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D28BA79-0283-47F3-A39E-A9AED4C7B269}"/>
              </a:ext>
            </a:extLst>
          </p:cNvPr>
          <p:cNvCxnSpPr>
            <a:cxnSpLocks/>
          </p:cNvCxnSpPr>
          <p:nvPr/>
        </p:nvCxnSpPr>
        <p:spPr>
          <a:xfrm>
            <a:off x="4302099" y="2650722"/>
            <a:ext cx="0" cy="955285"/>
          </a:xfrm>
          <a:prstGeom prst="line">
            <a:avLst/>
          </a:prstGeom>
          <a:ln w="12700">
            <a:solidFill>
              <a:srgbClr val="000000"/>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B8D6BFC-332E-464A-9230-B3320DF98ADF}"/>
              </a:ext>
            </a:extLst>
          </p:cNvPr>
          <p:cNvSpPr txBox="1"/>
          <p:nvPr/>
        </p:nvSpPr>
        <p:spPr>
          <a:xfrm>
            <a:off x="4175484" y="2829259"/>
            <a:ext cx="193964" cy="147797"/>
          </a:xfrm>
          <a:prstGeom prst="rect">
            <a:avLst/>
          </a:prstGeom>
          <a:solidFill>
            <a:schemeClr val="bg1"/>
          </a:solidFill>
        </p:spPr>
        <p:txBody>
          <a:bodyPr wrap="none" lIns="0" tIns="0" rIns="0" bIns="0" rtlCol="0">
            <a:spAutoFit/>
          </a:bodyPr>
          <a:lstStyle/>
          <a:p>
            <a:pPr defTabSz="1219170" latinLnBrk="1">
              <a:lnSpc>
                <a:spcPct val="90000"/>
              </a:lnSpc>
            </a:pPr>
            <a:r>
              <a:rPr lang="en-GB" sz="1067" b="1" dirty="0">
                <a:solidFill>
                  <a:srgbClr val="000000"/>
                </a:solidFill>
                <a:latin typeface="Calibri" panose="020F0502020204030204" pitchFamily="34" charset="0"/>
                <a:cs typeface="Calibri" panose="020F0502020204030204" pitchFamily="34" charset="0"/>
              </a:rPr>
              <a:t>Yes</a:t>
            </a:r>
          </a:p>
        </p:txBody>
      </p:sp>
      <p:sp>
        <p:nvSpPr>
          <p:cNvPr id="63" name="Rounded Rectangle 33">
            <a:extLst>
              <a:ext uri="{FF2B5EF4-FFF2-40B4-BE49-F238E27FC236}">
                <a16:creationId xmlns:a16="http://schemas.microsoft.com/office/drawing/2014/main" id="{546B344D-41C7-406F-9F90-4369CE4CC141}"/>
              </a:ext>
            </a:extLst>
          </p:cNvPr>
          <p:cNvSpPr/>
          <p:nvPr/>
        </p:nvSpPr>
        <p:spPr>
          <a:xfrm>
            <a:off x="3445772" y="2580963"/>
            <a:ext cx="1728192" cy="192000"/>
          </a:xfrm>
          <a:prstGeom prst="round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defTabSz="1219170" latinLnBrk="1">
              <a:lnSpc>
                <a:spcPct val="90000"/>
              </a:lnSpc>
            </a:pPr>
            <a:r>
              <a:rPr lang="en-GB" sz="1067" b="1" dirty="0">
                <a:solidFill>
                  <a:prstClr val="white"/>
                </a:solidFill>
                <a:latin typeface="Calibri" panose="020F0502020204030204" pitchFamily="34" charset="0"/>
                <a:cs typeface="Calibri" panose="020F0502020204030204" pitchFamily="34" charset="0"/>
              </a:rPr>
              <a:t>Very high</a:t>
            </a:r>
          </a:p>
        </p:txBody>
      </p:sp>
      <p:sp>
        <p:nvSpPr>
          <p:cNvPr id="64" name="Rounded Rectangle 34">
            <a:extLst>
              <a:ext uri="{FF2B5EF4-FFF2-40B4-BE49-F238E27FC236}">
                <a16:creationId xmlns:a16="http://schemas.microsoft.com/office/drawing/2014/main" id="{31E45561-01B4-402A-8F42-9F38A39A21A4}"/>
              </a:ext>
            </a:extLst>
          </p:cNvPr>
          <p:cNvSpPr/>
          <p:nvPr/>
        </p:nvSpPr>
        <p:spPr>
          <a:xfrm>
            <a:off x="3445772" y="3610745"/>
            <a:ext cx="1728192" cy="346383"/>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defTabSz="1219170" latinLnBrk="1">
              <a:lnSpc>
                <a:spcPct val="90000"/>
              </a:lnSpc>
            </a:pPr>
            <a:r>
              <a:rPr lang="en-GB" sz="1067" b="1" dirty="0">
                <a:solidFill>
                  <a:srgbClr val="000000"/>
                </a:solidFill>
                <a:latin typeface="Calibri" panose="020F0502020204030204" pitchFamily="34" charset="0"/>
                <a:cs typeface="Calibri" panose="020F0502020204030204" pitchFamily="34" charset="0"/>
              </a:rPr>
              <a:t>Immediate invasive</a:t>
            </a:r>
            <a:br>
              <a:rPr lang="en-GB" sz="1067" b="1" dirty="0">
                <a:solidFill>
                  <a:srgbClr val="000000"/>
                </a:solidFill>
                <a:latin typeface="Calibri" panose="020F0502020204030204" pitchFamily="34" charset="0"/>
                <a:cs typeface="Calibri" panose="020F0502020204030204" pitchFamily="34" charset="0"/>
              </a:rPr>
            </a:br>
            <a:r>
              <a:rPr lang="en-GB" sz="1067" b="1" dirty="0">
                <a:solidFill>
                  <a:srgbClr val="000000"/>
                </a:solidFill>
                <a:latin typeface="Calibri" panose="020F0502020204030204" pitchFamily="34" charset="0"/>
                <a:cs typeface="Calibri" panose="020F0502020204030204" pitchFamily="34" charset="0"/>
              </a:rPr>
              <a:t>(&lt;2 hours)</a:t>
            </a:r>
          </a:p>
        </p:txBody>
      </p:sp>
      <p:sp>
        <p:nvSpPr>
          <p:cNvPr id="65" name="Rounded Rectangle 36">
            <a:extLst>
              <a:ext uri="{FF2B5EF4-FFF2-40B4-BE49-F238E27FC236}">
                <a16:creationId xmlns:a16="http://schemas.microsoft.com/office/drawing/2014/main" id="{9D695020-67B7-4F0C-904E-5A227273C36E}"/>
              </a:ext>
            </a:extLst>
          </p:cNvPr>
          <p:cNvSpPr/>
          <p:nvPr/>
        </p:nvSpPr>
        <p:spPr>
          <a:xfrm>
            <a:off x="5603896" y="3610745"/>
            <a:ext cx="1728192" cy="346383"/>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defTabSz="1219170" latinLnBrk="1">
              <a:lnSpc>
                <a:spcPct val="90000"/>
              </a:lnSpc>
            </a:pPr>
            <a:r>
              <a:rPr lang="en-GB" sz="1067" b="1" dirty="0">
                <a:solidFill>
                  <a:srgbClr val="000000"/>
                </a:solidFill>
                <a:latin typeface="Calibri" panose="020F0502020204030204" pitchFamily="34" charset="0"/>
                <a:cs typeface="Calibri" panose="020F0502020204030204" pitchFamily="34" charset="0"/>
              </a:rPr>
              <a:t>Early invasive</a:t>
            </a:r>
            <a:br>
              <a:rPr lang="en-GB" sz="1067" b="1" dirty="0">
                <a:solidFill>
                  <a:srgbClr val="000000"/>
                </a:solidFill>
                <a:latin typeface="Calibri" panose="020F0502020204030204" pitchFamily="34" charset="0"/>
                <a:cs typeface="Calibri" panose="020F0502020204030204" pitchFamily="34" charset="0"/>
              </a:rPr>
            </a:br>
            <a:r>
              <a:rPr lang="en-GB" sz="1067" b="1" dirty="0">
                <a:solidFill>
                  <a:srgbClr val="000000"/>
                </a:solidFill>
                <a:latin typeface="Calibri" panose="020F0502020204030204" pitchFamily="34" charset="0"/>
                <a:cs typeface="Calibri" panose="020F0502020204030204" pitchFamily="34" charset="0"/>
              </a:rPr>
              <a:t>(&lt;24 hours)</a:t>
            </a:r>
          </a:p>
        </p:txBody>
      </p:sp>
      <p:cxnSp>
        <p:nvCxnSpPr>
          <p:cNvPr id="66" name="Straight Connector 65">
            <a:extLst>
              <a:ext uri="{FF2B5EF4-FFF2-40B4-BE49-F238E27FC236}">
                <a16:creationId xmlns:a16="http://schemas.microsoft.com/office/drawing/2014/main" id="{F33038AE-D220-452C-8E71-15831897D38E}"/>
              </a:ext>
            </a:extLst>
          </p:cNvPr>
          <p:cNvCxnSpPr>
            <a:cxnSpLocks/>
          </p:cNvCxnSpPr>
          <p:nvPr/>
        </p:nvCxnSpPr>
        <p:spPr>
          <a:xfrm>
            <a:off x="4302099" y="1774859"/>
            <a:ext cx="0" cy="815148"/>
          </a:xfrm>
          <a:prstGeom prst="line">
            <a:avLst/>
          </a:prstGeom>
          <a:ln w="12700">
            <a:solidFill>
              <a:srgbClr val="000000"/>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94FC078-7322-4A5B-B691-EC8E2830F41F}"/>
              </a:ext>
            </a:extLst>
          </p:cNvPr>
          <p:cNvSpPr txBox="1"/>
          <p:nvPr/>
        </p:nvSpPr>
        <p:spPr>
          <a:xfrm>
            <a:off x="4175484" y="2296735"/>
            <a:ext cx="193964" cy="147797"/>
          </a:xfrm>
          <a:prstGeom prst="rect">
            <a:avLst/>
          </a:prstGeom>
          <a:solidFill>
            <a:schemeClr val="bg1"/>
          </a:solidFill>
        </p:spPr>
        <p:txBody>
          <a:bodyPr wrap="none" lIns="0" tIns="0" rIns="0" bIns="0" rtlCol="0">
            <a:spAutoFit/>
          </a:bodyPr>
          <a:lstStyle/>
          <a:p>
            <a:pPr defTabSz="1219170" latinLnBrk="1">
              <a:lnSpc>
                <a:spcPct val="90000"/>
              </a:lnSpc>
            </a:pPr>
            <a:r>
              <a:rPr lang="en-GB" sz="1067" b="1" dirty="0">
                <a:solidFill>
                  <a:srgbClr val="000000"/>
                </a:solidFill>
                <a:latin typeface="Calibri" panose="020F0502020204030204" pitchFamily="34" charset="0"/>
                <a:cs typeface="Calibri" panose="020F0502020204030204" pitchFamily="34" charset="0"/>
              </a:rPr>
              <a:t>Yes</a:t>
            </a:r>
          </a:p>
        </p:txBody>
      </p:sp>
      <p:cxnSp>
        <p:nvCxnSpPr>
          <p:cNvPr id="68" name="Straight Connector 67">
            <a:extLst>
              <a:ext uri="{FF2B5EF4-FFF2-40B4-BE49-F238E27FC236}">
                <a16:creationId xmlns:a16="http://schemas.microsoft.com/office/drawing/2014/main" id="{8252534A-7B65-400D-8148-6540EC3A783B}"/>
              </a:ext>
            </a:extLst>
          </p:cNvPr>
          <p:cNvCxnSpPr>
            <a:cxnSpLocks/>
          </p:cNvCxnSpPr>
          <p:nvPr/>
        </p:nvCxnSpPr>
        <p:spPr>
          <a:xfrm>
            <a:off x="6467992" y="2139218"/>
            <a:ext cx="0" cy="1466789"/>
          </a:xfrm>
          <a:prstGeom prst="line">
            <a:avLst/>
          </a:prstGeom>
          <a:ln w="12700">
            <a:solidFill>
              <a:srgbClr val="000000"/>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2104E6D2-B1DE-4D8F-8119-26CD44F4644A}"/>
              </a:ext>
            </a:extLst>
          </p:cNvPr>
          <p:cNvSpPr txBox="1"/>
          <p:nvPr/>
        </p:nvSpPr>
        <p:spPr>
          <a:xfrm>
            <a:off x="6333608" y="3109535"/>
            <a:ext cx="193964" cy="147797"/>
          </a:xfrm>
          <a:prstGeom prst="rect">
            <a:avLst/>
          </a:prstGeom>
          <a:solidFill>
            <a:schemeClr val="bg1"/>
          </a:solidFill>
        </p:spPr>
        <p:txBody>
          <a:bodyPr wrap="none" lIns="0" tIns="0" rIns="0" bIns="0" rtlCol="0">
            <a:spAutoFit/>
          </a:bodyPr>
          <a:lstStyle/>
          <a:p>
            <a:pPr defTabSz="1219170" latinLnBrk="1">
              <a:lnSpc>
                <a:spcPct val="90000"/>
              </a:lnSpc>
            </a:pPr>
            <a:r>
              <a:rPr lang="en-GB" sz="1067" b="1" dirty="0">
                <a:solidFill>
                  <a:srgbClr val="000000"/>
                </a:solidFill>
                <a:latin typeface="Calibri" panose="020F0502020204030204" pitchFamily="34" charset="0"/>
                <a:cs typeface="Calibri" panose="020F0502020204030204" pitchFamily="34" charset="0"/>
              </a:rPr>
              <a:t>Yes</a:t>
            </a:r>
          </a:p>
        </p:txBody>
      </p:sp>
      <p:sp>
        <p:nvSpPr>
          <p:cNvPr id="70" name="Rounded Rectangle 35">
            <a:extLst>
              <a:ext uri="{FF2B5EF4-FFF2-40B4-BE49-F238E27FC236}">
                <a16:creationId xmlns:a16="http://schemas.microsoft.com/office/drawing/2014/main" id="{4C3B07D2-5D5F-4C5D-9DBF-5205B619BFA8}"/>
              </a:ext>
            </a:extLst>
          </p:cNvPr>
          <p:cNvSpPr/>
          <p:nvPr/>
        </p:nvSpPr>
        <p:spPr>
          <a:xfrm>
            <a:off x="5603896" y="2841897"/>
            <a:ext cx="1728192" cy="192000"/>
          </a:xfrm>
          <a:prstGeom prst="round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defTabSz="1219170" latinLnBrk="1">
              <a:lnSpc>
                <a:spcPct val="90000"/>
              </a:lnSpc>
            </a:pPr>
            <a:r>
              <a:rPr lang="en-GB" sz="1067" b="1" dirty="0">
                <a:solidFill>
                  <a:srgbClr val="000000"/>
                </a:solidFill>
                <a:latin typeface="Calibri" panose="020F0502020204030204" pitchFamily="34" charset="0"/>
                <a:cs typeface="Calibri" panose="020F0502020204030204" pitchFamily="34" charset="0"/>
              </a:rPr>
              <a:t>High</a:t>
            </a:r>
          </a:p>
        </p:txBody>
      </p:sp>
      <p:sp>
        <p:nvSpPr>
          <p:cNvPr id="71" name="Rounded Rectangle 32">
            <a:extLst>
              <a:ext uri="{FF2B5EF4-FFF2-40B4-BE49-F238E27FC236}">
                <a16:creationId xmlns:a16="http://schemas.microsoft.com/office/drawing/2014/main" id="{789668DA-DE05-41AC-B23D-EFC580D6A812}"/>
              </a:ext>
            </a:extLst>
          </p:cNvPr>
          <p:cNvSpPr/>
          <p:nvPr/>
        </p:nvSpPr>
        <p:spPr>
          <a:xfrm>
            <a:off x="3445772" y="2034424"/>
            <a:ext cx="1728192" cy="192000"/>
          </a:xfrm>
          <a:prstGeom prst="roundRect">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defTabSz="1219170" latinLnBrk="1">
              <a:lnSpc>
                <a:spcPct val="90000"/>
              </a:lnSpc>
            </a:pPr>
            <a:r>
              <a:rPr lang="en-GB" sz="1067" dirty="0">
                <a:solidFill>
                  <a:srgbClr val="000000"/>
                </a:solidFill>
                <a:latin typeface="Calibri" panose="020F0502020204030204" pitchFamily="34" charset="0"/>
                <a:cs typeface="Calibri" panose="020F0502020204030204" pitchFamily="34" charset="0"/>
              </a:rPr>
              <a:t>PCI centre</a:t>
            </a:r>
          </a:p>
        </p:txBody>
      </p:sp>
      <p:cxnSp>
        <p:nvCxnSpPr>
          <p:cNvPr id="72" name="Straight Connector 71">
            <a:extLst>
              <a:ext uri="{FF2B5EF4-FFF2-40B4-BE49-F238E27FC236}">
                <a16:creationId xmlns:a16="http://schemas.microsoft.com/office/drawing/2014/main" id="{95660BB8-8397-4A1D-8CE2-3F70A47F9E7E}"/>
              </a:ext>
            </a:extLst>
          </p:cNvPr>
          <p:cNvCxnSpPr>
            <a:cxnSpLocks/>
            <a:stCxn id="74" idx="0"/>
          </p:cNvCxnSpPr>
          <p:nvPr/>
        </p:nvCxnSpPr>
        <p:spPr>
          <a:xfrm>
            <a:off x="10346601" y="2580963"/>
            <a:ext cx="0" cy="1025044"/>
          </a:xfrm>
          <a:prstGeom prst="line">
            <a:avLst/>
          </a:prstGeom>
          <a:ln w="12700">
            <a:solidFill>
              <a:srgbClr val="000000"/>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31DDA760-EEAC-4A14-AA74-10DB371BA618}"/>
              </a:ext>
            </a:extLst>
          </p:cNvPr>
          <p:cNvSpPr txBox="1"/>
          <p:nvPr/>
        </p:nvSpPr>
        <p:spPr>
          <a:xfrm>
            <a:off x="10208743" y="3355069"/>
            <a:ext cx="193964" cy="147797"/>
          </a:xfrm>
          <a:prstGeom prst="rect">
            <a:avLst/>
          </a:prstGeom>
          <a:solidFill>
            <a:schemeClr val="bg1"/>
          </a:solidFill>
        </p:spPr>
        <p:txBody>
          <a:bodyPr wrap="none" lIns="0" tIns="0" rIns="0" bIns="0" rtlCol="0">
            <a:spAutoFit/>
          </a:bodyPr>
          <a:lstStyle/>
          <a:p>
            <a:pPr defTabSz="1219170" latinLnBrk="1">
              <a:lnSpc>
                <a:spcPct val="90000"/>
              </a:lnSpc>
            </a:pPr>
            <a:r>
              <a:rPr lang="en-GB" sz="1067" b="1" dirty="0">
                <a:solidFill>
                  <a:srgbClr val="000000"/>
                </a:solidFill>
                <a:latin typeface="Calibri" panose="020F0502020204030204" pitchFamily="34" charset="0"/>
                <a:cs typeface="Calibri" panose="020F0502020204030204" pitchFamily="34" charset="0"/>
              </a:rPr>
              <a:t>Yes</a:t>
            </a:r>
          </a:p>
        </p:txBody>
      </p:sp>
      <p:sp>
        <p:nvSpPr>
          <p:cNvPr id="74" name="Rounded Rectangle 42">
            <a:extLst>
              <a:ext uri="{FF2B5EF4-FFF2-40B4-BE49-F238E27FC236}">
                <a16:creationId xmlns:a16="http://schemas.microsoft.com/office/drawing/2014/main" id="{782E3A39-66E4-4C1A-B77C-E02EE4925898}"/>
              </a:ext>
            </a:extLst>
          </p:cNvPr>
          <p:cNvSpPr/>
          <p:nvPr/>
        </p:nvSpPr>
        <p:spPr>
          <a:xfrm>
            <a:off x="9482505" y="2580963"/>
            <a:ext cx="1728192" cy="192000"/>
          </a:xfrm>
          <a:prstGeom prst="round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defTabSz="1219170" latinLnBrk="1">
              <a:lnSpc>
                <a:spcPct val="90000"/>
              </a:lnSpc>
            </a:pPr>
            <a:r>
              <a:rPr lang="en-GB" sz="1067" b="1" dirty="0">
                <a:solidFill>
                  <a:prstClr val="white"/>
                </a:solidFill>
                <a:latin typeface="Calibri" panose="020F0502020204030204" pitchFamily="34" charset="0"/>
                <a:cs typeface="Calibri" panose="020F0502020204030204" pitchFamily="34" charset="0"/>
              </a:rPr>
              <a:t>Very high</a:t>
            </a:r>
          </a:p>
        </p:txBody>
      </p:sp>
      <p:sp>
        <p:nvSpPr>
          <p:cNvPr id="75" name="Rounded Rectangle 43">
            <a:extLst>
              <a:ext uri="{FF2B5EF4-FFF2-40B4-BE49-F238E27FC236}">
                <a16:creationId xmlns:a16="http://schemas.microsoft.com/office/drawing/2014/main" id="{848BD948-9388-4C29-AFE5-CE11BF784ADF}"/>
              </a:ext>
            </a:extLst>
          </p:cNvPr>
          <p:cNvSpPr/>
          <p:nvPr/>
        </p:nvSpPr>
        <p:spPr>
          <a:xfrm>
            <a:off x="9482505" y="2841897"/>
            <a:ext cx="1728192" cy="192000"/>
          </a:xfrm>
          <a:prstGeom prst="round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defTabSz="1219170" latinLnBrk="1">
              <a:lnSpc>
                <a:spcPct val="90000"/>
              </a:lnSpc>
            </a:pPr>
            <a:r>
              <a:rPr lang="en-GB" sz="1067" b="1" dirty="0">
                <a:solidFill>
                  <a:srgbClr val="000000"/>
                </a:solidFill>
                <a:latin typeface="Calibri" panose="020F0502020204030204" pitchFamily="34" charset="0"/>
                <a:cs typeface="Calibri" panose="020F0502020204030204" pitchFamily="34" charset="0"/>
              </a:rPr>
              <a:t>High</a:t>
            </a:r>
          </a:p>
        </p:txBody>
      </p:sp>
      <p:sp>
        <p:nvSpPr>
          <p:cNvPr id="76" name="Rounded Rectangle 44">
            <a:extLst>
              <a:ext uri="{FF2B5EF4-FFF2-40B4-BE49-F238E27FC236}">
                <a16:creationId xmlns:a16="http://schemas.microsoft.com/office/drawing/2014/main" id="{43D50227-0CD5-4AA6-9DBD-C41B6AA467FA}"/>
              </a:ext>
            </a:extLst>
          </p:cNvPr>
          <p:cNvSpPr/>
          <p:nvPr/>
        </p:nvSpPr>
        <p:spPr>
          <a:xfrm>
            <a:off x="9482505" y="3102831"/>
            <a:ext cx="1728192" cy="1920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defTabSz="1219170" latinLnBrk="1">
              <a:lnSpc>
                <a:spcPct val="90000"/>
              </a:lnSpc>
            </a:pPr>
            <a:r>
              <a:rPr lang="en-GB" sz="1067" b="1" dirty="0">
                <a:solidFill>
                  <a:srgbClr val="000000"/>
                </a:solidFill>
                <a:latin typeface="Calibri" panose="020F0502020204030204" pitchFamily="34" charset="0"/>
                <a:cs typeface="Calibri" panose="020F0502020204030204" pitchFamily="34" charset="0"/>
              </a:rPr>
              <a:t>Low</a:t>
            </a:r>
          </a:p>
        </p:txBody>
      </p:sp>
      <p:cxnSp>
        <p:nvCxnSpPr>
          <p:cNvPr id="77" name="Straight Connector 76">
            <a:extLst>
              <a:ext uri="{FF2B5EF4-FFF2-40B4-BE49-F238E27FC236}">
                <a16:creationId xmlns:a16="http://schemas.microsoft.com/office/drawing/2014/main" id="{EAB58EC9-D6AA-4529-8547-F37A45EBEDAC}"/>
              </a:ext>
            </a:extLst>
          </p:cNvPr>
          <p:cNvCxnSpPr>
            <a:cxnSpLocks/>
          </p:cNvCxnSpPr>
          <p:nvPr/>
        </p:nvCxnSpPr>
        <p:spPr>
          <a:xfrm>
            <a:off x="10346601" y="1776611"/>
            <a:ext cx="0" cy="796463"/>
          </a:xfrm>
          <a:prstGeom prst="line">
            <a:avLst/>
          </a:prstGeom>
          <a:ln w="12700">
            <a:solidFill>
              <a:srgbClr val="000000"/>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13EAE68-3CAA-42D1-9EE1-256AAC7988DD}"/>
              </a:ext>
            </a:extLst>
          </p:cNvPr>
          <p:cNvCxnSpPr>
            <a:cxnSpLocks/>
          </p:cNvCxnSpPr>
          <p:nvPr/>
        </p:nvCxnSpPr>
        <p:spPr>
          <a:xfrm>
            <a:off x="4289389" y="1781040"/>
            <a:ext cx="6065344" cy="0"/>
          </a:xfrm>
          <a:prstGeom prst="line">
            <a:avLst/>
          </a:prstGeom>
          <a:ln w="12700">
            <a:solidFill>
              <a:srgbClr val="000000"/>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79" name="Rounded Rectangle 18">
            <a:extLst>
              <a:ext uri="{FF2B5EF4-FFF2-40B4-BE49-F238E27FC236}">
                <a16:creationId xmlns:a16="http://schemas.microsoft.com/office/drawing/2014/main" id="{F3D36B92-B9F1-4CF3-9D67-02ED2E1467A1}"/>
              </a:ext>
            </a:extLst>
          </p:cNvPr>
          <p:cNvSpPr/>
          <p:nvPr/>
        </p:nvSpPr>
        <p:spPr>
          <a:xfrm>
            <a:off x="5280384" y="1668168"/>
            <a:ext cx="4272000" cy="240000"/>
          </a:xfrm>
          <a:prstGeom prst="roundRect">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defTabSz="1219170" latinLnBrk="1">
              <a:lnSpc>
                <a:spcPct val="90000"/>
              </a:lnSpc>
            </a:pPr>
            <a:r>
              <a:rPr lang="en-GB" sz="1067" dirty="0">
                <a:solidFill>
                  <a:srgbClr val="000000"/>
                </a:solidFill>
                <a:latin typeface="Calibri" panose="020F0502020204030204" pitchFamily="34" charset="0"/>
                <a:cs typeface="Calibri" panose="020F0502020204030204" pitchFamily="34" charset="0"/>
              </a:rPr>
              <a:t>First medical contact ➞ NSTE-ACS diagnosis</a:t>
            </a:r>
          </a:p>
        </p:txBody>
      </p:sp>
      <p:sp>
        <p:nvSpPr>
          <p:cNvPr id="80" name="Rounded Rectangle 52">
            <a:extLst>
              <a:ext uri="{FF2B5EF4-FFF2-40B4-BE49-F238E27FC236}">
                <a16:creationId xmlns:a16="http://schemas.microsoft.com/office/drawing/2014/main" id="{79C23BBF-6A33-4FB1-BBFD-43F2D0A499F4}"/>
              </a:ext>
            </a:extLst>
          </p:cNvPr>
          <p:cNvSpPr/>
          <p:nvPr/>
        </p:nvSpPr>
        <p:spPr>
          <a:xfrm>
            <a:off x="9482505" y="2044497"/>
            <a:ext cx="1728192" cy="192000"/>
          </a:xfrm>
          <a:prstGeom prst="roundRect">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defTabSz="1219170" latinLnBrk="1">
              <a:lnSpc>
                <a:spcPct val="90000"/>
              </a:lnSpc>
            </a:pPr>
            <a:r>
              <a:rPr lang="en-GB" sz="1067" dirty="0">
                <a:solidFill>
                  <a:srgbClr val="000000"/>
                </a:solidFill>
                <a:latin typeface="Calibri" panose="020F0502020204030204" pitchFamily="34" charset="0"/>
                <a:cs typeface="Calibri" panose="020F0502020204030204" pitchFamily="34" charset="0"/>
              </a:rPr>
              <a:t>EMS or non-PCI centre</a:t>
            </a:r>
          </a:p>
        </p:txBody>
      </p:sp>
      <p:sp>
        <p:nvSpPr>
          <p:cNvPr id="81" name="TextBox 80">
            <a:extLst>
              <a:ext uri="{FF2B5EF4-FFF2-40B4-BE49-F238E27FC236}">
                <a16:creationId xmlns:a16="http://schemas.microsoft.com/office/drawing/2014/main" id="{9F845541-466C-4226-9FF8-F753E112C02D}"/>
              </a:ext>
            </a:extLst>
          </p:cNvPr>
          <p:cNvSpPr txBox="1"/>
          <p:nvPr/>
        </p:nvSpPr>
        <p:spPr>
          <a:xfrm>
            <a:off x="10208743" y="2292502"/>
            <a:ext cx="193964" cy="147797"/>
          </a:xfrm>
          <a:prstGeom prst="rect">
            <a:avLst/>
          </a:prstGeom>
          <a:solidFill>
            <a:schemeClr val="bg1"/>
          </a:solidFill>
        </p:spPr>
        <p:txBody>
          <a:bodyPr wrap="none" lIns="0" tIns="0" rIns="0" bIns="0" rtlCol="0">
            <a:spAutoFit/>
          </a:bodyPr>
          <a:lstStyle/>
          <a:p>
            <a:pPr defTabSz="1219170" latinLnBrk="1">
              <a:lnSpc>
                <a:spcPct val="90000"/>
              </a:lnSpc>
            </a:pPr>
            <a:r>
              <a:rPr lang="en-GB" sz="1067" b="1" dirty="0">
                <a:solidFill>
                  <a:srgbClr val="000000"/>
                </a:solidFill>
                <a:latin typeface="Calibri" panose="020F0502020204030204" pitchFamily="34" charset="0"/>
                <a:cs typeface="Calibri" panose="020F0502020204030204" pitchFamily="34" charset="0"/>
              </a:rPr>
              <a:t>Yes</a:t>
            </a:r>
          </a:p>
        </p:txBody>
      </p:sp>
      <p:sp>
        <p:nvSpPr>
          <p:cNvPr id="82" name="Rounded Rectangle 54">
            <a:extLst>
              <a:ext uri="{FF2B5EF4-FFF2-40B4-BE49-F238E27FC236}">
                <a16:creationId xmlns:a16="http://schemas.microsoft.com/office/drawing/2014/main" id="{5C671A3B-1704-43DF-9EDE-90AE8882CFC7}"/>
              </a:ext>
            </a:extLst>
          </p:cNvPr>
          <p:cNvSpPr/>
          <p:nvPr/>
        </p:nvSpPr>
        <p:spPr>
          <a:xfrm>
            <a:off x="9482505" y="3610745"/>
            <a:ext cx="1728192" cy="346383"/>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defTabSz="1219170" latinLnBrk="1">
              <a:lnSpc>
                <a:spcPct val="90000"/>
              </a:lnSpc>
            </a:pPr>
            <a:r>
              <a:rPr lang="en-GB" sz="1067" b="1" dirty="0">
                <a:solidFill>
                  <a:srgbClr val="000000"/>
                </a:solidFill>
                <a:latin typeface="Calibri" panose="020F0502020204030204" pitchFamily="34" charset="0"/>
                <a:cs typeface="Calibri" panose="020F0502020204030204" pitchFamily="34" charset="0"/>
              </a:rPr>
              <a:t>Selective</a:t>
            </a:r>
            <a:br>
              <a:rPr lang="en-GB" sz="1067" b="1" dirty="0">
                <a:solidFill>
                  <a:srgbClr val="000000"/>
                </a:solidFill>
                <a:latin typeface="Calibri" panose="020F0502020204030204" pitchFamily="34" charset="0"/>
                <a:cs typeface="Calibri" panose="020F0502020204030204" pitchFamily="34" charset="0"/>
              </a:rPr>
            </a:br>
            <a:r>
              <a:rPr lang="en-GB" sz="1067" b="1" dirty="0">
                <a:solidFill>
                  <a:srgbClr val="000000"/>
                </a:solidFill>
                <a:latin typeface="Calibri" panose="020F0502020204030204" pitchFamily="34" charset="0"/>
                <a:cs typeface="Calibri" panose="020F0502020204030204" pitchFamily="34" charset="0"/>
              </a:rPr>
              <a:t>invasive</a:t>
            </a:r>
          </a:p>
        </p:txBody>
      </p:sp>
      <p:sp>
        <p:nvSpPr>
          <p:cNvPr id="83" name="Rounded Rectangle 55">
            <a:extLst>
              <a:ext uri="{FF2B5EF4-FFF2-40B4-BE49-F238E27FC236}">
                <a16:creationId xmlns:a16="http://schemas.microsoft.com/office/drawing/2014/main" id="{9C8A1FE0-7106-481E-9C4A-6E21E0338409}"/>
              </a:ext>
            </a:extLst>
          </p:cNvPr>
          <p:cNvSpPr/>
          <p:nvPr/>
        </p:nvSpPr>
        <p:spPr>
          <a:xfrm>
            <a:off x="9460698" y="4196557"/>
            <a:ext cx="1797879" cy="514192"/>
          </a:xfrm>
          <a:prstGeom prst="roundRect">
            <a:avLst>
              <a:gd name="adj" fmla="val 733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a:lnSpc>
                <a:spcPct val="95000"/>
              </a:lnSpc>
              <a:spcAft>
                <a:spcPts val="133"/>
              </a:spcAft>
            </a:pPr>
            <a:r>
              <a:rPr lang="en-GB" sz="933" b="1" dirty="0">
                <a:solidFill>
                  <a:srgbClr val="EE1C25"/>
                </a:solidFill>
                <a:latin typeface="Calibri" panose="020F0502020204030204" pitchFamily="34" charset="0"/>
                <a:cs typeface="Calibri" panose="020F0502020204030204" pitchFamily="34" charset="0"/>
              </a:rPr>
              <a:t>Low risk</a:t>
            </a:r>
          </a:p>
          <a:p>
            <a:pPr marL="124881" defTabSz="1219170">
              <a:lnSpc>
                <a:spcPct val="95000"/>
              </a:lnSpc>
              <a:spcAft>
                <a:spcPts val="133"/>
              </a:spcAft>
            </a:pPr>
            <a:r>
              <a:rPr lang="en-GB" sz="933" dirty="0">
                <a:solidFill>
                  <a:srgbClr val="000000"/>
                </a:solidFill>
                <a:latin typeface="Calibri" panose="020F0502020204030204" pitchFamily="34" charset="0"/>
                <a:cs typeface="Calibri" panose="020F0502020204030204" pitchFamily="34" charset="0"/>
              </a:rPr>
              <a:t>Lack of any of the very-high-risk or high-risk characteristics</a:t>
            </a:r>
          </a:p>
        </p:txBody>
      </p:sp>
      <p:cxnSp>
        <p:nvCxnSpPr>
          <p:cNvPr id="84" name="Straight Connector 83">
            <a:extLst>
              <a:ext uri="{FF2B5EF4-FFF2-40B4-BE49-F238E27FC236}">
                <a16:creationId xmlns:a16="http://schemas.microsoft.com/office/drawing/2014/main" id="{01D2B129-944B-40E2-AE0F-62A549CAA4F4}"/>
              </a:ext>
            </a:extLst>
          </p:cNvPr>
          <p:cNvCxnSpPr>
            <a:cxnSpLocks/>
          </p:cNvCxnSpPr>
          <p:nvPr/>
        </p:nvCxnSpPr>
        <p:spPr>
          <a:xfrm>
            <a:off x="7413160" y="1333425"/>
            <a:ext cx="0" cy="336000"/>
          </a:xfrm>
          <a:prstGeom prst="line">
            <a:avLst/>
          </a:prstGeom>
          <a:ln w="12700">
            <a:solidFill>
              <a:srgbClr val="000000"/>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85" name="Rounded Rectangle 19">
            <a:extLst>
              <a:ext uri="{FF2B5EF4-FFF2-40B4-BE49-F238E27FC236}">
                <a16:creationId xmlns:a16="http://schemas.microsoft.com/office/drawing/2014/main" id="{8D0144E5-F736-429B-A83E-FF8A69243A6E}"/>
              </a:ext>
            </a:extLst>
          </p:cNvPr>
          <p:cNvSpPr/>
          <p:nvPr/>
        </p:nvSpPr>
        <p:spPr>
          <a:xfrm>
            <a:off x="6549828" y="1233524"/>
            <a:ext cx="1728192" cy="240000"/>
          </a:xfrm>
          <a:prstGeom prst="roundRect">
            <a:avLst/>
          </a:prstGeom>
          <a:solidFill>
            <a:schemeClr val="bg1">
              <a:lumMod val="8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defTabSz="1219170" latinLnBrk="1">
              <a:lnSpc>
                <a:spcPct val="90000"/>
              </a:lnSpc>
            </a:pPr>
            <a:r>
              <a:rPr lang="en-GB" sz="1067" dirty="0">
                <a:solidFill>
                  <a:srgbClr val="000000"/>
                </a:solidFill>
                <a:latin typeface="Calibri" panose="020F0502020204030204" pitchFamily="34" charset="0"/>
                <a:cs typeface="Calibri" panose="020F0502020204030204" pitchFamily="34" charset="0"/>
              </a:rPr>
              <a:t>Symptom onset</a:t>
            </a:r>
          </a:p>
        </p:txBody>
      </p:sp>
      <p:sp>
        <p:nvSpPr>
          <p:cNvPr id="86" name="TextBox 85">
            <a:extLst>
              <a:ext uri="{FF2B5EF4-FFF2-40B4-BE49-F238E27FC236}">
                <a16:creationId xmlns:a16="http://schemas.microsoft.com/office/drawing/2014/main" id="{14C0AC22-0A13-4665-A6A7-71018187AF27}"/>
              </a:ext>
            </a:extLst>
          </p:cNvPr>
          <p:cNvSpPr txBox="1"/>
          <p:nvPr/>
        </p:nvSpPr>
        <p:spPr>
          <a:xfrm>
            <a:off x="5555478" y="2378327"/>
            <a:ext cx="1825821" cy="147797"/>
          </a:xfrm>
          <a:prstGeom prst="rect">
            <a:avLst/>
          </a:prstGeom>
          <a:solidFill>
            <a:schemeClr val="bg1"/>
          </a:solidFill>
        </p:spPr>
        <p:txBody>
          <a:bodyPr wrap="none" lIns="0" tIns="0" rIns="0" bIns="0" rtlCol="0">
            <a:spAutoFit/>
          </a:bodyPr>
          <a:lstStyle/>
          <a:p>
            <a:pPr defTabSz="1219170" latinLnBrk="1">
              <a:lnSpc>
                <a:spcPct val="90000"/>
              </a:lnSpc>
            </a:pPr>
            <a:r>
              <a:rPr lang="en-GB" sz="1067" dirty="0">
                <a:solidFill>
                  <a:srgbClr val="000000"/>
                </a:solidFill>
                <a:latin typeface="Calibri" panose="020F0502020204030204" pitchFamily="34" charset="0"/>
                <a:cs typeface="Calibri" panose="020F0502020204030204" pitchFamily="34" charset="0"/>
              </a:rPr>
              <a:t>Immediate transfer to PCI centre</a:t>
            </a:r>
          </a:p>
        </p:txBody>
      </p:sp>
      <p:sp>
        <p:nvSpPr>
          <p:cNvPr id="11" name="Slide Number Placeholder 10">
            <a:extLst>
              <a:ext uri="{FF2B5EF4-FFF2-40B4-BE49-F238E27FC236}">
                <a16:creationId xmlns:a16="http://schemas.microsoft.com/office/drawing/2014/main" id="{4C1510B8-1FE9-6B44-AB78-790EA9872D0A}"/>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Tree>
    <p:extLst>
      <p:ext uri="{BB962C8B-B14F-4D97-AF65-F5344CB8AC3E}">
        <p14:creationId xmlns:p14="http://schemas.microsoft.com/office/powerpoint/2010/main" val="44110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689E4636-2DE5-684E-81EE-27081DF36A94}"/>
              </a:ext>
            </a:extLst>
          </p:cNvPr>
          <p:cNvSpPr>
            <a:spLocks noGrp="1"/>
          </p:cNvSpPr>
          <p:nvPr>
            <p:ph sz="quarter" idx="12"/>
          </p:nvPr>
        </p:nvSpPr>
        <p:spPr/>
        <p:txBody>
          <a:bodyPr/>
          <a:lstStyle/>
          <a:p>
            <a:pPr marL="0" indent="0">
              <a:buNone/>
            </a:pPr>
            <a:r>
              <a:rPr lang="en-GB" b="1" dirty="0">
                <a:solidFill>
                  <a:schemeClr val="accent1"/>
                </a:solidFill>
              </a:rPr>
              <a:t>Recommendations for antithrombotic treatment in NSTE-ACS patients </a:t>
            </a:r>
            <a:br>
              <a:rPr lang="en-GB" b="1" dirty="0">
                <a:solidFill>
                  <a:schemeClr val="accent1"/>
                </a:solidFill>
              </a:rPr>
            </a:br>
            <a:r>
              <a:rPr lang="en-GB" b="1" dirty="0">
                <a:solidFill>
                  <a:schemeClr val="accent1"/>
                </a:solidFill>
              </a:rPr>
              <a:t>undergoing PCI (3)</a:t>
            </a:r>
          </a:p>
        </p:txBody>
      </p:sp>
      <p:sp>
        <p:nvSpPr>
          <p:cNvPr id="3" name="Title 2">
            <a:extLst>
              <a:ext uri="{FF2B5EF4-FFF2-40B4-BE49-F238E27FC236}">
                <a16:creationId xmlns:a16="http://schemas.microsoft.com/office/drawing/2014/main" id="{1053863C-51C5-7A47-8B22-A0C26E8E2929}"/>
              </a:ext>
            </a:extLst>
          </p:cNvPr>
          <p:cNvSpPr>
            <a:spLocks noGrp="1"/>
          </p:cNvSpPr>
          <p:nvPr>
            <p:ph type="title"/>
          </p:nvPr>
        </p:nvSpPr>
        <p:spPr/>
        <p:txBody>
          <a:bodyPr/>
          <a:lstStyle/>
          <a:p>
            <a:r>
              <a:rPr lang="en-GB" altLang="ko-KR" dirty="0"/>
              <a:t>Antithrombotic therapy in NSTE-ACS</a:t>
            </a:r>
          </a:p>
        </p:txBody>
      </p:sp>
      <p:sp>
        <p:nvSpPr>
          <p:cNvPr id="11" name="Text Placeholder 10">
            <a:extLst>
              <a:ext uri="{FF2B5EF4-FFF2-40B4-BE49-F238E27FC236}">
                <a16:creationId xmlns:a16="http://schemas.microsoft.com/office/drawing/2014/main" id="{E020DCD8-B6B0-5B40-B34B-123F973DAE9E}"/>
              </a:ext>
            </a:extLst>
          </p:cNvPr>
          <p:cNvSpPr>
            <a:spLocks noGrp="1"/>
          </p:cNvSpPr>
          <p:nvPr>
            <p:ph sz="quarter" idx="15"/>
          </p:nvPr>
        </p:nvSpPr>
        <p:spPr>
          <a:xfrm>
            <a:off x="620184" y="6309320"/>
            <a:ext cx="10963200" cy="365125"/>
          </a:xfrm>
        </p:spPr>
        <p:txBody>
          <a:bodyPr/>
          <a:lstStyle/>
          <a:p>
            <a:pPr>
              <a:spcBef>
                <a:spcPts val="300"/>
              </a:spcBef>
            </a:pPr>
            <a:r>
              <a:rPr lang="en-GB" dirty="0"/>
              <a:t>Class, class of recommendation; GP, glycoprotein; HBR, high bleeding risk; Level, level of evidence; </a:t>
            </a:r>
            <a:br>
              <a:rPr lang="en-GB" dirty="0"/>
            </a:br>
            <a:r>
              <a:rPr lang="en-GB" dirty="0"/>
              <a:t>NSTE-ACS, non-ST-segment elevation acute coronary syndrome; PCI, percutaneous coronary intervention</a:t>
            </a:r>
          </a:p>
          <a:p>
            <a:pPr>
              <a:spcBef>
                <a:spcPts val="300"/>
              </a:spcBef>
            </a:pPr>
            <a:r>
              <a:rPr lang="en-GB" dirty="0"/>
              <a:t>Collet J-P, et al. </a:t>
            </a:r>
            <a:r>
              <a:rPr lang="en-GB" dirty="0" err="1"/>
              <a:t>Eur</a:t>
            </a:r>
            <a:r>
              <a:rPr lang="en-GB" dirty="0"/>
              <a:t> Heart J. 2020. DOI: 10.1093/</a:t>
            </a:r>
            <a:r>
              <a:rPr lang="en-GB" dirty="0" err="1"/>
              <a:t>eurheartj</a:t>
            </a:r>
            <a:r>
              <a:rPr lang="en-GB" dirty="0"/>
              <a:t>/ehaa575</a:t>
            </a:r>
          </a:p>
        </p:txBody>
      </p:sp>
      <p:pic>
        <p:nvPicPr>
          <p:cNvPr id="10" name="Picture 9">
            <a:extLst>
              <a:ext uri="{FF2B5EF4-FFF2-40B4-BE49-F238E27FC236}">
                <a16:creationId xmlns:a16="http://schemas.microsoft.com/office/drawing/2014/main" id="{6D53B0B7-7F3D-4C57-8A00-5788F76CAD85}"/>
              </a:ext>
            </a:extLst>
          </p:cNvPr>
          <p:cNvPicPr>
            <a:picLocks noChangeAspect="1"/>
          </p:cNvPicPr>
          <p:nvPr/>
        </p:nvPicPr>
        <p:blipFill>
          <a:blip r:embed="rId3"/>
          <a:stretch>
            <a:fillRect/>
          </a:stretch>
        </p:blipFill>
        <p:spPr>
          <a:xfrm>
            <a:off x="10102547" y="1409307"/>
            <a:ext cx="1752887" cy="840671"/>
          </a:xfrm>
          <a:prstGeom prst="rect">
            <a:avLst/>
          </a:prstGeom>
        </p:spPr>
      </p:pic>
      <p:graphicFrame>
        <p:nvGraphicFramePr>
          <p:cNvPr id="17" name="Table 16">
            <a:extLst>
              <a:ext uri="{FF2B5EF4-FFF2-40B4-BE49-F238E27FC236}">
                <a16:creationId xmlns:a16="http://schemas.microsoft.com/office/drawing/2014/main" id="{02A27540-E829-574D-8BEE-44DBD8F1B71A}"/>
              </a:ext>
            </a:extLst>
          </p:cNvPr>
          <p:cNvGraphicFramePr>
            <a:graphicFrameLocks noGrp="1"/>
          </p:cNvGraphicFramePr>
          <p:nvPr>
            <p:extLst>
              <p:ext uri="{D42A27DB-BD31-4B8C-83A1-F6EECF244321}">
                <p14:modId xmlns:p14="http://schemas.microsoft.com/office/powerpoint/2010/main" val="1930204720"/>
              </p:ext>
            </p:extLst>
          </p:nvPr>
        </p:nvGraphicFramePr>
        <p:xfrm>
          <a:off x="624419" y="2199600"/>
          <a:ext cx="9792061" cy="3671979"/>
        </p:xfrm>
        <a:graphic>
          <a:graphicData uri="http://schemas.openxmlformats.org/drawingml/2006/table">
            <a:tbl>
              <a:tblPr firstRow="1" bandRow="1">
                <a:tableStyleId>{5C22544A-7EE6-4342-B048-85BDC9FD1C3A}</a:tableStyleId>
              </a:tblPr>
              <a:tblGrid>
                <a:gridCol w="7765161">
                  <a:extLst>
                    <a:ext uri="{9D8B030D-6E8A-4147-A177-3AD203B41FA5}">
                      <a16:colId xmlns:a16="http://schemas.microsoft.com/office/drawing/2014/main" val="1084467627"/>
                    </a:ext>
                  </a:extLst>
                </a:gridCol>
                <a:gridCol w="1010919">
                  <a:extLst>
                    <a:ext uri="{9D8B030D-6E8A-4147-A177-3AD203B41FA5}">
                      <a16:colId xmlns:a16="http://schemas.microsoft.com/office/drawing/2014/main" val="1840854506"/>
                    </a:ext>
                  </a:extLst>
                </a:gridCol>
                <a:gridCol w="1015981">
                  <a:extLst>
                    <a:ext uri="{9D8B030D-6E8A-4147-A177-3AD203B41FA5}">
                      <a16:colId xmlns:a16="http://schemas.microsoft.com/office/drawing/2014/main" val="3181592808"/>
                    </a:ext>
                  </a:extLst>
                </a:gridCol>
              </a:tblGrid>
              <a:tr h="336896">
                <a:tc>
                  <a:txBody>
                    <a:bodyPr/>
                    <a:lstStyle/>
                    <a:p>
                      <a:pPr latinLnBrk="0"/>
                      <a:r>
                        <a:rPr lang="en-US" sz="1900" dirty="0"/>
                        <a:t>Recommendations</a:t>
                      </a:r>
                      <a:endParaRPr lang="en-US" sz="1900" dirty="0">
                        <a:solidFill>
                          <a:srgbClr val="000000"/>
                        </a:solidFill>
                      </a:endParaRPr>
                    </a:p>
                  </a:txBody>
                  <a:tcPr marL="121920" marR="121920" marT="60960" marB="60960"/>
                </a:tc>
                <a:tc>
                  <a:txBody>
                    <a:bodyPr/>
                    <a:lstStyle/>
                    <a:p>
                      <a:pPr algn="ctr" latinLnBrk="0"/>
                      <a:r>
                        <a:rPr lang="en-US" sz="1900" dirty="0"/>
                        <a:t>Class</a:t>
                      </a:r>
                      <a:endParaRPr lang="en-US" sz="1900" baseline="30000" dirty="0">
                        <a:solidFill>
                          <a:srgbClr val="000000"/>
                        </a:solidFill>
                      </a:endParaRPr>
                    </a:p>
                  </a:txBody>
                  <a:tcPr marL="121920" marR="121920" marT="60960" marB="60960"/>
                </a:tc>
                <a:tc>
                  <a:txBody>
                    <a:bodyPr/>
                    <a:lstStyle/>
                    <a:p>
                      <a:pPr algn="ctr" latinLnBrk="0"/>
                      <a:r>
                        <a:rPr lang="en-US" sz="1900" dirty="0"/>
                        <a:t>Level</a:t>
                      </a:r>
                      <a:endParaRPr lang="en-US" sz="1900" baseline="30000" dirty="0">
                        <a:solidFill>
                          <a:srgbClr val="000000"/>
                        </a:solidFill>
                      </a:endParaRPr>
                    </a:p>
                  </a:txBody>
                  <a:tcPr marL="121920" marR="121920" marT="60960" marB="60960"/>
                </a:tc>
                <a:extLst>
                  <a:ext uri="{0D108BD9-81ED-4DB2-BD59-A6C34878D82A}">
                    <a16:rowId xmlns:a16="http://schemas.microsoft.com/office/drawing/2014/main" val="2869783046"/>
                  </a:ext>
                </a:extLst>
              </a:tr>
              <a:tr h="336896">
                <a:tc gridSpan="3">
                  <a:txBody>
                    <a:bodyPr/>
                    <a:lstStyle/>
                    <a:p>
                      <a:pPr latinLnBrk="0"/>
                      <a:r>
                        <a:rPr lang="en-US" sz="1900" b="1" dirty="0"/>
                        <a:t>Antiplatelet treatment </a:t>
                      </a:r>
                      <a:r>
                        <a:rPr lang="en-US" sz="1600" b="1" i="1" dirty="0"/>
                        <a:t>(continued)</a:t>
                      </a:r>
                      <a:endParaRPr lang="en-US" sz="1600" b="1" i="1" dirty="0">
                        <a:solidFill>
                          <a:srgbClr val="000000"/>
                        </a:solidFill>
                      </a:endParaRPr>
                    </a:p>
                  </a:txBody>
                  <a:tcPr marL="121920" marR="121920" marT="60960" marB="60960"/>
                </a:tc>
                <a:tc hMerge="1">
                  <a:txBody>
                    <a:bodyPr/>
                    <a:lstStyle/>
                    <a:p>
                      <a:pPr algn="ctr" latinLnBrk="0"/>
                      <a:endParaRPr lang="en-US" sz="1400" dirty="0"/>
                    </a:p>
                  </a:txBody>
                  <a:tcPr/>
                </a:tc>
                <a:tc hMerge="1">
                  <a:txBody>
                    <a:bodyPr/>
                    <a:lstStyle/>
                    <a:p>
                      <a:pPr algn="ctr" latinLnBrk="0"/>
                      <a:endParaRPr lang="en-US" sz="1400" dirty="0"/>
                    </a:p>
                  </a:txBody>
                  <a:tcPr/>
                </a:tc>
                <a:extLst>
                  <a:ext uri="{0D108BD9-81ED-4DB2-BD59-A6C34878D82A}">
                    <a16:rowId xmlns:a16="http://schemas.microsoft.com/office/drawing/2014/main" val="3987726853"/>
                  </a:ext>
                </a:extLst>
              </a:tr>
              <a:tr h="669699">
                <a:tc>
                  <a:txBody>
                    <a:bodyPr/>
                    <a:lstStyle/>
                    <a:p>
                      <a:pPr marL="0" indent="0" latinLnBrk="0">
                        <a:buClr>
                          <a:schemeClr val="accent1"/>
                        </a:buClr>
                        <a:buFont typeface="Arial" panose="020B0604020202020204" pitchFamily="34" charset="0"/>
                        <a:buNone/>
                      </a:pPr>
                      <a:r>
                        <a:rPr lang="en-US" sz="1700" dirty="0" err="1"/>
                        <a:t>Cangrelor</a:t>
                      </a:r>
                      <a:r>
                        <a:rPr lang="en-US" sz="1700" dirty="0"/>
                        <a:t> may be considered in P2Y</a:t>
                      </a:r>
                      <a:r>
                        <a:rPr lang="en-US" sz="1700" baseline="-25000" dirty="0"/>
                        <a:t>12</a:t>
                      </a:r>
                      <a:r>
                        <a:rPr lang="en-US" sz="1700" dirty="0"/>
                        <a:t> receptor inhibitor-naïve patients </a:t>
                      </a:r>
                      <a:br>
                        <a:rPr lang="en-US" sz="1700" dirty="0"/>
                      </a:br>
                      <a:r>
                        <a:rPr lang="en-US" sz="1700" dirty="0"/>
                        <a:t>undergoing PCI</a:t>
                      </a:r>
                      <a:endParaRPr lang="en-US" sz="1700" dirty="0">
                        <a:solidFill>
                          <a:srgbClr val="000000"/>
                        </a:solidFill>
                      </a:endParaRPr>
                    </a:p>
                  </a:txBody>
                  <a:tcPr marL="121920" marR="121920" marT="60960" marB="60960" anchor="ctr"/>
                </a:tc>
                <a:tc>
                  <a:txBody>
                    <a:bodyPr/>
                    <a:lstStyle/>
                    <a:p>
                      <a:pPr algn="ctr" latinLnBrk="0"/>
                      <a:r>
                        <a:rPr lang="en-US" sz="1900" dirty="0">
                          <a:solidFill>
                            <a:schemeClr val="bg1"/>
                          </a:solidFill>
                        </a:rPr>
                        <a:t>IIb</a:t>
                      </a:r>
                    </a:p>
                  </a:txBody>
                  <a:tcPr marL="121920" marR="121920" marT="60960" marB="60960" anchor="ctr">
                    <a:solidFill>
                      <a:srgbClr val="FFC000"/>
                    </a:solidFill>
                  </a:tcPr>
                </a:tc>
                <a:tc>
                  <a:txBody>
                    <a:bodyPr/>
                    <a:lstStyle/>
                    <a:p>
                      <a:pPr algn="ctr" latinLnBrk="0"/>
                      <a:r>
                        <a:rPr lang="en-US" sz="1900" dirty="0">
                          <a:solidFill>
                            <a:schemeClr val="bg1"/>
                          </a:solidFill>
                        </a:rPr>
                        <a:t>A</a:t>
                      </a:r>
                    </a:p>
                  </a:txBody>
                  <a:tcPr marL="121920" marR="121920" marT="60960" marB="60960" anchor="ctr">
                    <a:solidFill>
                      <a:schemeClr val="tx2">
                        <a:lumMod val="50000"/>
                      </a:schemeClr>
                    </a:solidFill>
                  </a:tcPr>
                </a:tc>
                <a:extLst>
                  <a:ext uri="{0D108BD9-81ED-4DB2-BD59-A6C34878D82A}">
                    <a16:rowId xmlns:a16="http://schemas.microsoft.com/office/drawing/2014/main" val="976219065"/>
                  </a:ext>
                </a:extLst>
              </a:tr>
              <a:tr h="549015">
                <a:tc>
                  <a:txBody>
                    <a:bodyPr/>
                    <a:lstStyle/>
                    <a:p>
                      <a:pPr marL="0" indent="0" latinLnBrk="0">
                        <a:buClr>
                          <a:schemeClr val="accent1"/>
                        </a:buClr>
                        <a:buFont typeface="Arial" panose="020B0604020202020204" pitchFamily="34" charset="0"/>
                        <a:buNone/>
                      </a:pPr>
                      <a:r>
                        <a:rPr lang="en-US" sz="1700" spc="-20" dirty="0"/>
                        <a:t>Pre-treatment with a P2Y</a:t>
                      </a:r>
                      <a:r>
                        <a:rPr lang="en-US" sz="1700" spc="-20" baseline="-25000" dirty="0"/>
                        <a:t>12</a:t>
                      </a:r>
                      <a:r>
                        <a:rPr lang="en-US" sz="1700" spc="-20" dirty="0"/>
                        <a:t> receptor inhibitor may be considered in patients with NSTE-ACS who are not planned to undergo an early invasive </a:t>
                      </a:r>
                      <a:r>
                        <a:rPr lang="en-US" sz="1700" spc="-20" dirty="0" err="1"/>
                        <a:t>stragety</a:t>
                      </a:r>
                      <a:r>
                        <a:rPr lang="en-US" sz="1700" spc="-20" dirty="0"/>
                        <a:t> and do not have an HBR</a:t>
                      </a:r>
                      <a:endParaRPr lang="en-US" sz="1700" spc="-20" dirty="0">
                        <a:solidFill>
                          <a:srgbClr val="000000"/>
                        </a:solidFill>
                      </a:endParaRPr>
                    </a:p>
                  </a:txBody>
                  <a:tcPr marL="121920" marR="121920" marT="60960" marB="60960"/>
                </a:tc>
                <a:tc>
                  <a:txBody>
                    <a:bodyPr/>
                    <a:lstStyle/>
                    <a:p>
                      <a:pPr algn="ctr" latinLnBrk="0"/>
                      <a:r>
                        <a:rPr lang="en-US" sz="1900" dirty="0">
                          <a:solidFill>
                            <a:schemeClr val="bg1"/>
                          </a:solidFill>
                        </a:rPr>
                        <a:t>IIb</a:t>
                      </a:r>
                    </a:p>
                  </a:txBody>
                  <a:tcPr marL="121920" marR="121920" marT="60960" marB="60960" anchor="ctr">
                    <a:solidFill>
                      <a:srgbClr val="FFC000"/>
                    </a:solidFill>
                  </a:tcPr>
                </a:tc>
                <a:tc>
                  <a:txBody>
                    <a:bodyPr/>
                    <a:lstStyle/>
                    <a:p>
                      <a:pPr algn="ctr" latinLnBrk="0"/>
                      <a:r>
                        <a:rPr lang="en-US" sz="1900" dirty="0">
                          <a:solidFill>
                            <a:schemeClr val="bg1"/>
                          </a:solidFill>
                        </a:rPr>
                        <a:t>C</a:t>
                      </a:r>
                    </a:p>
                  </a:txBody>
                  <a:tcPr marL="121920" marR="121920" marT="60960" marB="60960" anchor="ctr">
                    <a:solidFill>
                      <a:schemeClr val="tx2">
                        <a:lumMod val="60000"/>
                        <a:lumOff val="40000"/>
                      </a:schemeClr>
                    </a:solidFill>
                  </a:tcPr>
                </a:tc>
                <a:extLst>
                  <a:ext uri="{0D108BD9-81ED-4DB2-BD59-A6C34878D82A}">
                    <a16:rowId xmlns:a16="http://schemas.microsoft.com/office/drawing/2014/main" val="3874969915"/>
                  </a:ext>
                </a:extLst>
              </a:tr>
              <a:tr h="549015">
                <a:tc>
                  <a:txBody>
                    <a:bodyPr/>
                    <a:lstStyle/>
                    <a:p>
                      <a:pPr marL="0" indent="0" latinLnBrk="0">
                        <a:buClr>
                          <a:schemeClr val="accent1"/>
                        </a:buClr>
                        <a:buFont typeface="Arial" panose="020B0604020202020204" pitchFamily="34" charset="0"/>
                        <a:buNone/>
                      </a:pPr>
                      <a:r>
                        <a:rPr lang="en-US" sz="1700" dirty="0"/>
                        <a:t>Treatment with GP IIb/IIIa antagonists in patients in whom coronary anatomy is not know is not recommended</a:t>
                      </a:r>
                      <a:endParaRPr lang="en-US" sz="1700" dirty="0">
                        <a:solidFill>
                          <a:srgbClr val="000000"/>
                        </a:solidFill>
                      </a:endParaRPr>
                    </a:p>
                  </a:txBody>
                  <a:tcPr marL="121920" marR="121920" marT="60960" marB="60960"/>
                </a:tc>
                <a:tc>
                  <a:txBody>
                    <a:bodyPr/>
                    <a:lstStyle/>
                    <a:p>
                      <a:pPr algn="ctr" latinLnBrk="0"/>
                      <a:r>
                        <a:rPr lang="en-US" sz="1900" dirty="0">
                          <a:solidFill>
                            <a:schemeClr val="bg1"/>
                          </a:solidFill>
                        </a:rPr>
                        <a:t>III</a:t>
                      </a:r>
                    </a:p>
                  </a:txBody>
                  <a:tcPr marL="121920" marR="121920" marT="60960" marB="60960" anchor="ctr">
                    <a:solidFill>
                      <a:schemeClr val="accent1"/>
                    </a:solidFill>
                  </a:tcPr>
                </a:tc>
                <a:tc>
                  <a:txBody>
                    <a:bodyPr/>
                    <a:lstStyle/>
                    <a:p>
                      <a:pPr algn="ctr" latinLnBrk="0"/>
                      <a:r>
                        <a:rPr lang="en-US" sz="1900" dirty="0">
                          <a:solidFill>
                            <a:schemeClr val="bg1"/>
                          </a:solidFill>
                        </a:rPr>
                        <a:t>A</a:t>
                      </a:r>
                    </a:p>
                  </a:txBody>
                  <a:tcPr marL="121920" marR="121920" marT="60960" marB="60960" anchor="ctr">
                    <a:solidFill>
                      <a:schemeClr val="tx2">
                        <a:lumMod val="50000"/>
                      </a:schemeClr>
                    </a:solidFill>
                  </a:tcPr>
                </a:tc>
                <a:extLst>
                  <a:ext uri="{0D108BD9-81ED-4DB2-BD59-A6C34878D82A}">
                    <a16:rowId xmlns:a16="http://schemas.microsoft.com/office/drawing/2014/main" val="4156664681"/>
                  </a:ext>
                </a:extLst>
              </a:tr>
              <a:tr h="372055">
                <a:tc>
                  <a:txBody>
                    <a:bodyPr/>
                    <a:lstStyle/>
                    <a:p>
                      <a:pPr marL="0" indent="0" latinLnBrk="0">
                        <a:buClr>
                          <a:schemeClr val="accent1"/>
                        </a:buClr>
                        <a:buFont typeface="Arial" panose="020B0604020202020204" pitchFamily="34" charset="0"/>
                        <a:buNone/>
                      </a:pPr>
                      <a:r>
                        <a:rPr lang="en-US" sz="1700" dirty="0">
                          <a:solidFill>
                            <a:srgbClr val="000000"/>
                          </a:solidFill>
                        </a:rPr>
                        <a:t>It is not recommended to administer routine pre-treatment with a P2Y</a:t>
                      </a:r>
                      <a:r>
                        <a:rPr lang="en-US" sz="1700" baseline="-25000" dirty="0">
                          <a:solidFill>
                            <a:srgbClr val="000000"/>
                          </a:solidFill>
                        </a:rPr>
                        <a:t>12</a:t>
                      </a:r>
                      <a:r>
                        <a:rPr lang="en-US" sz="1700" dirty="0">
                          <a:solidFill>
                            <a:srgbClr val="000000"/>
                          </a:solidFill>
                        </a:rPr>
                        <a:t> receptor inhibitor in patients in whom coronary anatomy is not known and an early invasive management is planned</a:t>
                      </a:r>
                    </a:p>
                  </a:txBody>
                  <a:tcPr marL="121920" marR="121920" marT="60960" marB="6096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900" dirty="0">
                          <a:solidFill>
                            <a:schemeClr val="bg1"/>
                          </a:solidFill>
                        </a:rPr>
                        <a:t>III</a:t>
                      </a:r>
                    </a:p>
                  </a:txBody>
                  <a:tcPr marL="121920" marR="121920" marT="60960" marB="60960" anchor="ctr">
                    <a:solidFill>
                      <a:schemeClr val="accent1"/>
                    </a:solidFill>
                  </a:tcPr>
                </a:tc>
                <a:tc>
                  <a:txBody>
                    <a:bodyPr/>
                    <a:lstStyle/>
                    <a:p>
                      <a:pPr algn="ctr" latinLnBrk="0"/>
                      <a:r>
                        <a:rPr lang="en-US" sz="1900" dirty="0">
                          <a:solidFill>
                            <a:schemeClr val="bg1"/>
                          </a:solidFill>
                        </a:rPr>
                        <a:t>A</a:t>
                      </a:r>
                    </a:p>
                  </a:txBody>
                  <a:tcPr marL="121920" marR="121920" marT="60960" marB="60960" anchor="ctr">
                    <a:solidFill>
                      <a:schemeClr val="tx2">
                        <a:lumMod val="50000"/>
                      </a:schemeClr>
                    </a:solidFill>
                  </a:tcPr>
                </a:tc>
                <a:extLst>
                  <a:ext uri="{0D108BD9-81ED-4DB2-BD59-A6C34878D82A}">
                    <a16:rowId xmlns:a16="http://schemas.microsoft.com/office/drawing/2014/main" val="3020870049"/>
                  </a:ext>
                </a:extLst>
              </a:tr>
            </a:tbl>
          </a:graphicData>
        </a:graphic>
      </p:graphicFrame>
      <p:sp>
        <p:nvSpPr>
          <p:cNvPr id="2" name="Slide Number Placeholder 1">
            <a:extLst>
              <a:ext uri="{FF2B5EF4-FFF2-40B4-BE49-F238E27FC236}">
                <a16:creationId xmlns:a16="http://schemas.microsoft.com/office/drawing/2014/main" id="{C2806CBD-9510-A24A-BB2F-62715609977A}"/>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
        <p:nvSpPr>
          <p:cNvPr id="9" name="Abgerundetes Rechteck 6">
            <a:extLst>
              <a:ext uri="{FF2B5EF4-FFF2-40B4-BE49-F238E27FC236}">
                <a16:creationId xmlns:a16="http://schemas.microsoft.com/office/drawing/2014/main" id="{B769A112-115F-C841-81ED-D53F00F1929D}"/>
              </a:ext>
            </a:extLst>
          </p:cNvPr>
          <p:cNvSpPr/>
          <p:nvPr/>
        </p:nvSpPr>
        <p:spPr>
          <a:xfrm>
            <a:off x="641130" y="3028483"/>
            <a:ext cx="9774622" cy="129614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en-GB" sz="2400" dirty="0">
              <a:solidFill>
                <a:prstClr val="white"/>
              </a:solidFill>
              <a:latin typeface="Arial"/>
            </a:endParaRPr>
          </a:p>
        </p:txBody>
      </p:sp>
    </p:spTree>
    <p:extLst>
      <p:ext uri="{BB962C8B-B14F-4D97-AF65-F5344CB8AC3E}">
        <p14:creationId xmlns:p14="http://schemas.microsoft.com/office/powerpoint/2010/main" val="366457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689E4636-2DE5-684E-81EE-27081DF36A94}"/>
              </a:ext>
            </a:extLst>
          </p:cNvPr>
          <p:cNvSpPr>
            <a:spLocks noGrp="1"/>
          </p:cNvSpPr>
          <p:nvPr>
            <p:ph sz="quarter" idx="12"/>
          </p:nvPr>
        </p:nvSpPr>
        <p:spPr/>
        <p:txBody>
          <a:bodyPr/>
          <a:lstStyle/>
          <a:p>
            <a:pPr marL="0" indent="0">
              <a:buNone/>
            </a:pPr>
            <a:r>
              <a:rPr lang="en-GB" b="1" dirty="0">
                <a:solidFill>
                  <a:schemeClr val="accent1"/>
                </a:solidFill>
              </a:rPr>
              <a:t>Recommendations for antithrombotic treatment in NSTE-ACS patients </a:t>
            </a:r>
            <a:br>
              <a:rPr lang="en-GB" b="1" dirty="0">
                <a:solidFill>
                  <a:schemeClr val="accent1"/>
                </a:solidFill>
              </a:rPr>
            </a:br>
            <a:r>
              <a:rPr lang="en-GB" b="1" dirty="0">
                <a:solidFill>
                  <a:schemeClr val="accent1"/>
                </a:solidFill>
              </a:rPr>
              <a:t>undergoing PCI (4)</a:t>
            </a:r>
          </a:p>
        </p:txBody>
      </p:sp>
      <p:sp>
        <p:nvSpPr>
          <p:cNvPr id="3" name="Title 2">
            <a:extLst>
              <a:ext uri="{FF2B5EF4-FFF2-40B4-BE49-F238E27FC236}">
                <a16:creationId xmlns:a16="http://schemas.microsoft.com/office/drawing/2014/main" id="{1053863C-51C5-7A47-8B22-A0C26E8E2929}"/>
              </a:ext>
            </a:extLst>
          </p:cNvPr>
          <p:cNvSpPr>
            <a:spLocks noGrp="1"/>
          </p:cNvSpPr>
          <p:nvPr>
            <p:ph type="title"/>
          </p:nvPr>
        </p:nvSpPr>
        <p:spPr/>
        <p:txBody>
          <a:bodyPr/>
          <a:lstStyle/>
          <a:p>
            <a:r>
              <a:rPr lang="en-GB" altLang="ko-KR" dirty="0"/>
              <a:t>Antithrombotic therapy in NSTE-ACS</a:t>
            </a:r>
          </a:p>
        </p:txBody>
      </p:sp>
      <p:sp>
        <p:nvSpPr>
          <p:cNvPr id="11" name="Text Placeholder 10">
            <a:extLst>
              <a:ext uri="{FF2B5EF4-FFF2-40B4-BE49-F238E27FC236}">
                <a16:creationId xmlns:a16="http://schemas.microsoft.com/office/drawing/2014/main" id="{E020DCD8-B6B0-5B40-B34B-123F973DAE9E}"/>
              </a:ext>
            </a:extLst>
          </p:cNvPr>
          <p:cNvSpPr>
            <a:spLocks noGrp="1"/>
          </p:cNvSpPr>
          <p:nvPr>
            <p:ph sz="quarter" idx="15"/>
          </p:nvPr>
        </p:nvSpPr>
        <p:spPr>
          <a:xfrm>
            <a:off x="620184" y="6309320"/>
            <a:ext cx="10963200" cy="365125"/>
          </a:xfrm>
        </p:spPr>
        <p:txBody>
          <a:bodyPr/>
          <a:lstStyle/>
          <a:p>
            <a:pPr>
              <a:spcBef>
                <a:spcPts val="300"/>
              </a:spcBef>
            </a:pPr>
            <a:r>
              <a:rPr lang="en-GB" dirty="0"/>
              <a:t>Class, class of recommendation; GP, glycoprotein; IU, international units; Level, level of evidence; </a:t>
            </a:r>
            <a:br>
              <a:rPr lang="en-GB" dirty="0"/>
            </a:br>
            <a:r>
              <a:rPr lang="en-GB" dirty="0"/>
              <a:t>NSTE-ACS, non-ST-segment elevation acute coronary syndrome; PCI, percutaneous coronary intervention; UFH, unfractionated heparin</a:t>
            </a:r>
          </a:p>
          <a:p>
            <a:pPr>
              <a:spcBef>
                <a:spcPts val="300"/>
              </a:spcBef>
            </a:pPr>
            <a:r>
              <a:rPr lang="en-GB" dirty="0"/>
              <a:t>Collet J-P, et al. </a:t>
            </a:r>
            <a:r>
              <a:rPr lang="en-GB" dirty="0" err="1"/>
              <a:t>Eur</a:t>
            </a:r>
            <a:r>
              <a:rPr lang="en-GB" dirty="0"/>
              <a:t> Heart J. 2020. DOI: 10.1093/</a:t>
            </a:r>
            <a:r>
              <a:rPr lang="en-GB" dirty="0" err="1"/>
              <a:t>eurheartj</a:t>
            </a:r>
            <a:r>
              <a:rPr lang="en-GB" dirty="0"/>
              <a:t>/ehaa575</a:t>
            </a:r>
          </a:p>
        </p:txBody>
      </p:sp>
      <p:pic>
        <p:nvPicPr>
          <p:cNvPr id="10" name="Picture 9">
            <a:extLst>
              <a:ext uri="{FF2B5EF4-FFF2-40B4-BE49-F238E27FC236}">
                <a16:creationId xmlns:a16="http://schemas.microsoft.com/office/drawing/2014/main" id="{6D53B0B7-7F3D-4C57-8A00-5788F76CAD85}"/>
              </a:ext>
            </a:extLst>
          </p:cNvPr>
          <p:cNvPicPr>
            <a:picLocks noChangeAspect="1"/>
          </p:cNvPicPr>
          <p:nvPr/>
        </p:nvPicPr>
        <p:blipFill>
          <a:blip r:embed="rId3"/>
          <a:stretch>
            <a:fillRect/>
          </a:stretch>
        </p:blipFill>
        <p:spPr>
          <a:xfrm>
            <a:off x="10102547" y="1409307"/>
            <a:ext cx="1752887" cy="840671"/>
          </a:xfrm>
          <a:prstGeom prst="rect">
            <a:avLst/>
          </a:prstGeom>
        </p:spPr>
      </p:pic>
      <p:graphicFrame>
        <p:nvGraphicFramePr>
          <p:cNvPr id="17" name="Table 16">
            <a:extLst>
              <a:ext uri="{FF2B5EF4-FFF2-40B4-BE49-F238E27FC236}">
                <a16:creationId xmlns:a16="http://schemas.microsoft.com/office/drawing/2014/main" id="{02A27540-E829-574D-8BEE-44DBD8F1B71A}"/>
              </a:ext>
            </a:extLst>
          </p:cNvPr>
          <p:cNvGraphicFramePr>
            <a:graphicFrameLocks noGrp="1"/>
          </p:cNvGraphicFramePr>
          <p:nvPr>
            <p:extLst>
              <p:ext uri="{D42A27DB-BD31-4B8C-83A1-F6EECF244321}">
                <p14:modId xmlns:p14="http://schemas.microsoft.com/office/powerpoint/2010/main" val="1909155276"/>
              </p:ext>
            </p:extLst>
          </p:nvPr>
        </p:nvGraphicFramePr>
        <p:xfrm>
          <a:off x="624419" y="2199600"/>
          <a:ext cx="9792061" cy="3000378"/>
        </p:xfrm>
        <a:graphic>
          <a:graphicData uri="http://schemas.openxmlformats.org/drawingml/2006/table">
            <a:tbl>
              <a:tblPr firstRow="1" bandRow="1">
                <a:tableStyleId>{5C22544A-7EE6-4342-B048-85BDC9FD1C3A}</a:tableStyleId>
              </a:tblPr>
              <a:tblGrid>
                <a:gridCol w="7765161">
                  <a:extLst>
                    <a:ext uri="{9D8B030D-6E8A-4147-A177-3AD203B41FA5}">
                      <a16:colId xmlns:a16="http://schemas.microsoft.com/office/drawing/2014/main" val="1084467627"/>
                    </a:ext>
                  </a:extLst>
                </a:gridCol>
                <a:gridCol w="1010919">
                  <a:extLst>
                    <a:ext uri="{9D8B030D-6E8A-4147-A177-3AD203B41FA5}">
                      <a16:colId xmlns:a16="http://schemas.microsoft.com/office/drawing/2014/main" val="1840854506"/>
                    </a:ext>
                  </a:extLst>
                </a:gridCol>
                <a:gridCol w="1015981">
                  <a:extLst>
                    <a:ext uri="{9D8B030D-6E8A-4147-A177-3AD203B41FA5}">
                      <a16:colId xmlns:a16="http://schemas.microsoft.com/office/drawing/2014/main" val="3181592808"/>
                    </a:ext>
                  </a:extLst>
                </a:gridCol>
              </a:tblGrid>
              <a:tr h="359332">
                <a:tc>
                  <a:txBody>
                    <a:bodyPr/>
                    <a:lstStyle/>
                    <a:p>
                      <a:pPr latinLnBrk="0"/>
                      <a:r>
                        <a:rPr lang="en-GB" sz="1900" noProof="0"/>
                        <a:t>Recommendations</a:t>
                      </a:r>
                      <a:endParaRPr lang="en-GB" sz="1900" noProof="0">
                        <a:solidFill>
                          <a:srgbClr val="000000"/>
                        </a:solidFill>
                      </a:endParaRPr>
                    </a:p>
                  </a:txBody>
                  <a:tcPr marL="121920" marR="121920" marT="60960" marB="60960"/>
                </a:tc>
                <a:tc>
                  <a:txBody>
                    <a:bodyPr/>
                    <a:lstStyle/>
                    <a:p>
                      <a:pPr algn="ctr" latinLnBrk="0"/>
                      <a:r>
                        <a:rPr lang="en-GB" sz="1900" noProof="0"/>
                        <a:t>Class</a:t>
                      </a:r>
                      <a:endParaRPr lang="en-GB" sz="1900" baseline="30000" noProof="0">
                        <a:solidFill>
                          <a:srgbClr val="000000"/>
                        </a:solidFill>
                      </a:endParaRPr>
                    </a:p>
                  </a:txBody>
                  <a:tcPr marL="121920" marR="121920" marT="60960" marB="60960"/>
                </a:tc>
                <a:tc>
                  <a:txBody>
                    <a:bodyPr/>
                    <a:lstStyle/>
                    <a:p>
                      <a:pPr algn="ctr" latinLnBrk="0"/>
                      <a:r>
                        <a:rPr lang="en-GB" sz="1900" noProof="0"/>
                        <a:t>Level</a:t>
                      </a:r>
                      <a:endParaRPr lang="en-GB" sz="1900" baseline="30000" noProof="0">
                        <a:solidFill>
                          <a:srgbClr val="000000"/>
                        </a:solidFill>
                      </a:endParaRPr>
                    </a:p>
                  </a:txBody>
                  <a:tcPr marL="121920" marR="121920" marT="60960" marB="60960"/>
                </a:tc>
                <a:extLst>
                  <a:ext uri="{0D108BD9-81ED-4DB2-BD59-A6C34878D82A}">
                    <a16:rowId xmlns:a16="http://schemas.microsoft.com/office/drawing/2014/main" val="2869783046"/>
                  </a:ext>
                </a:extLst>
              </a:tr>
              <a:tr h="359332">
                <a:tc gridSpan="3">
                  <a:txBody>
                    <a:bodyPr/>
                    <a:lstStyle/>
                    <a:p>
                      <a:pPr latinLnBrk="0"/>
                      <a:r>
                        <a:rPr lang="en-GB" sz="1900" b="1" noProof="0"/>
                        <a:t>Peri-interventional anticoagulant treatment</a:t>
                      </a:r>
                      <a:endParaRPr lang="en-GB" sz="1900" b="1" noProof="0">
                        <a:solidFill>
                          <a:srgbClr val="000000"/>
                        </a:solidFill>
                      </a:endParaRPr>
                    </a:p>
                  </a:txBody>
                  <a:tcPr marL="121920" marR="121920" marT="60960" marB="60960"/>
                </a:tc>
                <a:tc hMerge="1">
                  <a:txBody>
                    <a:bodyPr/>
                    <a:lstStyle/>
                    <a:p>
                      <a:pPr algn="ctr" latinLnBrk="0"/>
                      <a:endParaRPr lang="en-US" sz="1400" dirty="0"/>
                    </a:p>
                  </a:txBody>
                  <a:tcPr/>
                </a:tc>
                <a:tc hMerge="1">
                  <a:txBody>
                    <a:bodyPr/>
                    <a:lstStyle/>
                    <a:p>
                      <a:pPr algn="ctr" latinLnBrk="0"/>
                      <a:endParaRPr lang="en-US" sz="1400" dirty="0"/>
                    </a:p>
                  </a:txBody>
                  <a:tcPr/>
                </a:tc>
                <a:extLst>
                  <a:ext uri="{0D108BD9-81ED-4DB2-BD59-A6C34878D82A}">
                    <a16:rowId xmlns:a16="http://schemas.microsoft.com/office/drawing/2014/main" val="3987726853"/>
                  </a:ext>
                </a:extLst>
              </a:tr>
              <a:tr h="958218">
                <a:tc>
                  <a:txBody>
                    <a:bodyPr/>
                    <a:lstStyle/>
                    <a:p>
                      <a:pPr latinLnBrk="0"/>
                      <a:r>
                        <a:rPr lang="en-GB" sz="1800" noProof="0" dirty="0">
                          <a:solidFill>
                            <a:srgbClr val="000000"/>
                          </a:solidFill>
                        </a:rPr>
                        <a:t>Parenteral anticoagulation is recommended for all patients, in addition to antiplatelet treatment, at the time of diagnosis and, especially, during revascularisation procedures according to both ischaemic and bleeding risks</a:t>
                      </a:r>
                    </a:p>
                  </a:txBody>
                  <a:tcPr marL="121920" marR="121920" marT="60960" marB="60960"/>
                </a:tc>
                <a:tc>
                  <a:txBody>
                    <a:bodyPr/>
                    <a:lstStyle/>
                    <a:p>
                      <a:pPr algn="ctr" latinLnBrk="0"/>
                      <a:r>
                        <a:rPr lang="en-GB" sz="1900" noProof="0">
                          <a:solidFill>
                            <a:schemeClr val="bg1"/>
                          </a:solidFill>
                        </a:rPr>
                        <a:t>I</a:t>
                      </a:r>
                    </a:p>
                  </a:txBody>
                  <a:tcPr marL="121920" marR="121920" marT="60960" marB="60960" anchor="ctr">
                    <a:solidFill>
                      <a:srgbClr val="03C750"/>
                    </a:solidFill>
                  </a:tcPr>
                </a:tc>
                <a:tc>
                  <a:txBody>
                    <a:bodyPr/>
                    <a:lstStyle/>
                    <a:p>
                      <a:pPr algn="ctr" latinLnBrk="0"/>
                      <a:r>
                        <a:rPr lang="en-GB" sz="1900" noProof="0">
                          <a:solidFill>
                            <a:schemeClr val="bg1"/>
                          </a:solidFill>
                        </a:rPr>
                        <a:t>A</a:t>
                      </a:r>
                    </a:p>
                  </a:txBody>
                  <a:tcPr marL="121920" marR="121920" marT="60960" marB="60960" anchor="ctr">
                    <a:solidFill>
                      <a:schemeClr val="tx2">
                        <a:lumMod val="50000"/>
                      </a:schemeClr>
                    </a:solidFill>
                  </a:tcPr>
                </a:tc>
                <a:extLst>
                  <a:ext uri="{0D108BD9-81ED-4DB2-BD59-A6C34878D82A}">
                    <a16:rowId xmlns:a16="http://schemas.microsoft.com/office/drawing/2014/main" val="976219065"/>
                  </a:ext>
                </a:extLst>
              </a:tr>
              <a:tr h="1064687">
                <a:tc>
                  <a:txBody>
                    <a:bodyPr/>
                    <a:lstStyle/>
                    <a:p>
                      <a:pPr latinLnBrk="0"/>
                      <a:r>
                        <a:rPr lang="en-GB" sz="1800" noProof="0" dirty="0"/>
                        <a:t>UFH (weight-adjusted </a:t>
                      </a:r>
                      <a:r>
                        <a:rPr lang="en-GB" sz="1800" noProof="0" dirty="0" err="1"/>
                        <a:t>i.v.</a:t>
                      </a:r>
                      <a:r>
                        <a:rPr lang="en-GB" sz="1800" noProof="0" dirty="0"/>
                        <a:t> bolus during PCI of 70-100 IU/kg, or 50-70 IU/kg in combination with a GP IIb/IIIa inhibitor; activated clotting time target range of 250-350 s, or 200-250 s if a GP IIb/IIIa inhibitor is given) is recommended in patients undergoing PCI</a:t>
                      </a:r>
                      <a:endParaRPr lang="en-GB" sz="1800" noProof="0" dirty="0">
                        <a:solidFill>
                          <a:srgbClr val="000000"/>
                        </a:solidFill>
                      </a:endParaRPr>
                    </a:p>
                  </a:txBody>
                  <a:tcPr marL="121920" marR="121920" marT="60960" marB="60960"/>
                </a:tc>
                <a:tc>
                  <a:txBody>
                    <a:bodyPr/>
                    <a:lstStyle/>
                    <a:p>
                      <a:pPr algn="ctr" latinLnBrk="0"/>
                      <a:r>
                        <a:rPr lang="en-GB" sz="1900" noProof="0">
                          <a:solidFill>
                            <a:schemeClr val="bg1"/>
                          </a:solidFill>
                        </a:rPr>
                        <a:t>I</a:t>
                      </a:r>
                    </a:p>
                  </a:txBody>
                  <a:tcPr marL="121920" marR="121920" marT="60960" marB="60960" anchor="ctr">
                    <a:solidFill>
                      <a:srgbClr val="03C750"/>
                    </a:solidFill>
                  </a:tcPr>
                </a:tc>
                <a:tc>
                  <a:txBody>
                    <a:bodyPr/>
                    <a:lstStyle/>
                    <a:p>
                      <a:pPr algn="ctr" latinLnBrk="0"/>
                      <a:r>
                        <a:rPr lang="en-GB" sz="1900" noProof="0" dirty="0">
                          <a:solidFill>
                            <a:schemeClr val="bg1"/>
                          </a:solidFill>
                        </a:rPr>
                        <a:t>A</a:t>
                      </a:r>
                    </a:p>
                  </a:txBody>
                  <a:tcPr marL="121920" marR="121920" marT="60960" marB="60960" anchor="ctr">
                    <a:solidFill>
                      <a:schemeClr val="tx2">
                        <a:lumMod val="50000"/>
                      </a:schemeClr>
                    </a:solidFill>
                  </a:tcPr>
                </a:tc>
                <a:extLst>
                  <a:ext uri="{0D108BD9-81ED-4DB2-BD59-A6C34878D82A}">
                    <a16:rowId xmlns:a16="http://schemas.microsoft.com/office/drawing/2014/main" val="3874969915"/>
                  </a:ext>
                </a:extLst>
              </a:tr>
            </a:tbl>
          </a:graphicData>
        </a:graphic>
      </p:graphicFrame>
      <p:sp>
        <p:nvSpPr>
          <p:cNvPr id="2" name="Slide Number Placeholder 1">
            <a:extLst>
              <a:ext uri="{FF2B5EF4-FFF2-40B4-BE49-F238E27FC236}">
                <a16:creationId xmlns:a16="http://schemas.microsoft.com/office/drawing/2014/main" id="{C2806CBD-9510-A24A-BB2F-62715609977A}"/>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Tree>
    <p:extLst>
      <p:ext uri="{BB962C8B-B14F-4D97-AF65-F5344CB8AC3E}">
        <p14:creationId xmlns:p14="http://schemas.microsoft.com/office/powerpoint/2010/main" val="12800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689E4636-2DE5-684E-81EE-27081DF36A94}"/>
              </a:ext>
            </a:extLst>
          </p:cNvPr>
          <p:cNvSpPr>
            <a:spLocks noGrp="1"/>
          </p:cNvSpPr>
          <p:nvPr>
            <p:ph sz="quarter" idx="12"/>
          </p:nvPr>
        </p:nvSpPr>
        <p:spPr/>
        <p:txBody>
          <a:bodyPr/>
          <a:lstStyle/>
          <a:p>
            <a:pPr marL="0" indent="0">
              <a:buNone/>
            </a:pPr>
            <a:r>
              <a:rPr lang="en-GB" b="1" dirty="0">
                <a:solidFill>
                  <a:schemeClr val="accent1"/>
                </a:solidFill>
              </a:rPr>
              <a:t>Recommendations for antithrombotic treatment in NSTE-ACS patients </a:t>
            </a:r>
            <a:br>
              <a:rPr lang="en-GB" b="1" dirty="0">
                <a:solidFill>
                  <a:schemeClr val="accent1"/>
                </a:solidFill>
              </a:rPr>
            </a:br>
            <a:r>
              <a:rPr lang="en-GB" b="1" dirty="0">
                <a:solidFill>
                  <a:schemeClr val="accent1"/>
                </a:solidFill>
              </a:rPr>
              <a:t>undergoing PCI (5)</a:t>
            </a:r>
          </a:p>
        </p:txBody>
      </p:sp>
      <p:sp>
        <p:nvSpPr>
          <p:cNvPr id="3" name="Title 2">
            <a:extLst>
              <a:ext uri="{FF2B5EF4-FFF2-40B4-BE49-F238E27FC236}">
                <a16:creationId xmlns:a16="http://schemas.microsoft.com/office/drawing/2014/main" id="{1053863C-51C5-7A47-8B22-A0C26E8E2929}"/>
              </a:ext>
            </a:extLst>
          </p:cNvPr>
          <p:cNvSpPr>
            <a:spLocks noGrp="1"/>
          </p:cNvSpPr>
          <p:nvPr>
            <p:ph type="title"/>
          </p:nvPr>
        </p:nvSpPr>
        <p:spPr/>
        <p:txBody>
          <a:bodyPr/>
          <a:lstStyle/>
          <a:p>
            <a:r>
              <a:rPr lang="en-GB" altLang="ko-KR" dirty="0"/>
              <a:t>Antithrombotic therapy in NSTE-ACS</a:t>
            </a:r>
          </a:p>
        </p:txBody>
      </p:sp>
      <p:sp>
        <p:nvSpPr>
          <p:cNvPr id="11" name="Text Placeholder 10">
            <a:extLst>
              <a:ext uri="{FF2B5EF4-FFF2-40B4-BE49-F238E27FC236}">
                <a16:creationId xmlns:a16="http://schemas.microsoft.com/office/drawing/2014/main" id="{E020DCD8-B6B0-5B40-B34B-123F973DAE9E}"/>
              </a:ext>
            </a:extLst>
          </p:cNvPr>
          <p:cNvSpPr>
            <a:spLocks noGrp="1"/>
          </p:cNvSpPr>
          <p:nvPr>
            <p:ph sz="quarter" idx="15"/>
          </p:nvPr>
        </p:nvSpPr>
        <p:spPr>
          <a:xfrm>
            <a:off x="620184" y="6309320"/>
            <a:ext cx="10963200" cy="365125"/>
          </a:xfrm>
        </p:spPr>
        <p:txBody>
          <a:bodyPr/>
          <a:lstStyle/>
          <a:p>
            <a:pPr>
              <a:spcBef>
                <a:spcPts val="300"/>
              </a:spcBef>
            </a:pPr>
            <a:r>
              <a:rPr lang="en-GB" dirty="0"/>
              <a:t>Class, class of recommendation; </a:t>
            </a:r>
            <a:r>
              <a:rPr lang="en-GB" dirty="0" err="1"/>
              <a:t>i.v.</a:t>
            </a:r>
            <a:r>
              <a:rPr lang="en-GB" dirty="0"/>
              <a:t>, intravenous; Level, level of evidence; NSTE-ACS, non-ST-segment elevation acute coronary syndrome; </a:t>
            </a:r>
            <a:br>
              <a:rPr lang="en-GB" dirty="0"/>
            </a:br>
            <a:r>
              <a:rPr lang="en-GB" dirty="0"/>
              <a:t>PCI, percutaneous coronary intervention; UFH, unfractionated heparin</a:t>
            </a:r>
          </a:p>
          <a:p>
            <a:pPr>
              <a:spcBef>
                <a:spcPts val="300"/>
              </a:spcBef>
            </a:pPr>
            <a:r>
              <a:rPr lang="en-GB" dirty="0"/>
              <a:t>Collet J-P, et al. </a:t>
            </a:r>
            <a:r>
              <a:rPr lang="en-GB" dirty="0" err="1"/>
              <a:t>Eur</a:t>
            </a:r>
            <a:r>
              <a:rPr lang="en-GB" dirty="0"/>
              <a:t> Heart J. 2020. DOI: 10.1093/</a:t>
            </a:r>
            <a:r>
              <a:rPr lang="en-GB" dirty="0" err="1"/>
              <a:t>eurheartj</a:t>
            </a:r>
            <a:r>
              <a:rPr lang="en-GB" dirty="0"/>
              <a:t>/ehaa575</a:t>
            </a:r>
          </a:p>
        </p:txBody>
      </p:sp>
      <p:pic>
        <p:nvPicPr>
          <p:cNvPr id="10" name="Picture 9">
            <a:extLst>
              <a:ext uri="{FF2B5EF4-FFF2-40B4-BE49-F238E27FC236}">
                <a16:creationId xmlns:a16="http://schemas.microsoft.com/office/drawing/2014/main" id="{6D53B0B7-7F3D-4C57-8A00-5788F76CAD85}"/>
              </a:ext>
            </a:extLst>
          </p:cNvPr>
          <p:cNvPicPr>
            <a:picLocks noChangeAspect="1"/>
          </p:cNvPicPr>
          <p:nvPr/>
        </p:nvPicPr>
        <p:blipFill>
          <a:blip r:embed="rId3"/>
          <a:stretch>
            <a:fillRect/>
          </a:stretch>
        </p:blipFill>
        <p:spPr>
          <a:xfrm>
            <a:off x="10102547" y="1409307"/>
            <a:ext cx="1752887" cy="840671"/>
          </a:xfrm>
          <a:prstGeom prst="rect">
            <a:avLst/>
          </a:prstGeom>
        </p:spPr>
      </p:pic>
      <p:graphicFrame>
        <p:nvGraphicFramePr>
          <p:cNvPr id="17" name="Table 16">
            <a:extLst>
              <a:ext uri="{FF2B5EF4-FFF2-40B4-BE49-F238E27FC236}">
                <a16:creationId xmlns:a16="http://schemas.microsoft.com/office/drawing/2014/main" id="{02A27540-E829-574D-8BEE-44DBD8F1B71A}"/>
              </a:ext>
            </a:extLst>
          </p:cNvPr>
          <p:cNvGraphicFramePr>
            <a:graphicFrameLocks noGrp="1"/>
          </p:cNvGraphicFramePr>
          <p:nvPr>
            <p:extLst>
              <p:ext uri="{D42A27DB-BD31-4B8C-83A1-F6EECF244321}">
                <p14:modId xmlns:p14="http://schemas.microsoft.com/office/powerpoint/2010/main" val="4112886308"/>
              </p:ext>
            </p:extLst>
          </p:nvPr>
        </p:nvGraphicFramePr>
        <p:xfrm>
          <a:off x="624419" y="2199600"/>
          <a:ext cx="9792061" cy="3108960"/>
        </p:xfrm>
        <a:graphic>
          <a:graphicData uri="http://schemas.openxmlformats.org/drawingml/2006/table">
            <a:tbl>
              <a:tblPr firstRow="1" bandRow="1">
                <a:tableStyleId>{5C22544A-7EE6-4342-B048-85BDC9FD1C3A}</a:tableStyleId>
              </a:tblPr>
              <a:tblGrid>
                <a:gridCol w="7765161">
                  <a:extLst>
                    <a:ext uri="{9D8B030D-6E8A-4147-A177-3AD203B41FA5}">
                      <a16:colId xmlns:a16="http://schemas.microsoft.com/office/drawing/2014/main" val="1084467627"/>
                    </a:ext>
                  </a:extLst>
                </a:gridCol>
                <a:gridCol w="1010919">
                  <a:extLst>
                    <a:ext uri="{9D8B030D-6E8A-4147-A177-3AD203B41FA5}">
                      <a16:colId xmlns:a16="http://schemas.microsoft.com/office/drawing/2014/main" val="1840854506"/>
                    </a:ext>
                  </a:extLst>
                </a:gridCol>
                <a:gridCol w="1015981">
                  <a:extLst>
                    <a:ext uri="{9D8B030D-6E8A-4147-A177-3AD203B41FA5}">
                      <a16:colId xmlns:a16="http://schemas.microsoft.com/office/drawing/2014/main" val="3181592808"/>
                    </a:ext>
                  </a:extLst>
                </a:gridCol>
              </a:tblGrid>
              <a:tr h="359380">
                <a:tc>
                  <a:txBody>
                    <a:bodyPr/>
                    <a:lstStyle/>
                    <a:p>
                      <a:pPr latinLnBrk="0"/>
                      <a:r>
                        <a:rPr lang="en-GB" sz="1900" noProof="0"/>
                        <a:t>Recommendations</a:t>
                      </a:r>
                      <a:endParaRPr lang="en-GB" sz="1900" noProof="0">
                        <a:solidFill>
                          <a:srgbClr val="000000"/>
                        </a:solidFill>
                      </a:endParaRPr>
                    </a:p>
                  </a:txBody>
                  <a:tcPr marL="121920" marR="121920" marT="60960" marB="60960"/>
                </a:tc>
                <a:tc>
                  <a:txBody>
                    <a:bodyPr/>
                    <a:lstStyle/>
                    <a:p>
                      <a:pPr algn="ctr" latinLnBrk="0"/>
                      <a:r>
                        <a:rPr lang="en-GB" sz="1900" noProof="0"/>
                        <a:t>Class</a:t>
                      </a:r>
                      <a:endParaRPr lang="en-GB" sz="1900" baseline="30000" noProof="0">
                        <a:solidFill>
                          <a:srgbClr val="000000"/>
                        </a:solidFill>
                      </a:endParaRPr>
                    </a:p>
                  </a:txBody>
                  <a:tcPr marL="121920" marR="121920" marT="60960" marB="60960"/>
                </a:tc>
                <a:tc>
                  <a:txBody>
                    <a:bodyPr/>
                    <a:lstStyle/>
                    <a:p>
                      <a:pPr algn="ctr" latinLnBrk="0"/>
                      <a:r>
                        <a:rPr lang="en-GB" sz="1900" noProof="0"/>
                        <a:t>Level</a:t>
                      </a:r>
                      <a:endParaRPr lang="en-GB" sz="1900" baseline="30000" noProof="0">
                        <a:solidFill>
                          <a:srgbClr val="000000"/>
                        </a:solidFill>
                      </a:endParaRPr>
                    </a:p>
                  </a:txBody>
                  <a:tcPr marL="121920" marR="121920" marT="60960" marB="60960"/>
                </a:tc>
                <a:extLst>
                  <a:ext uri="{0D108BD9-81ED-4DB2-BD59-A6C34878D82A}">
                    <a16:rowId xmlns:a16="http://schemas.microsoft.com/office/drawing/2014/main" val="2869783046"/>
                  </a:ext>
                </a:extLst>
              </a:tr>
              <a:tr h="359380">
                <a:tc gridSpan="3">
                  <a:txBody>
                    <a:bodyPr/>
                    <a:lstStyle/>
                    <a:p>
                      <a:pPr latinLnBrk="0"/>
                      <a:r>
                        <a:rPr lang="en-GB" sz="1900" b="1" noProof="0" dirty="0"/>
                        <a:t>Peri-interventional anticoagulant treatment </a:t>
                      </a:r>
                      <a:r>
                        <a:rPr lang="en-US" sz="1600" b="1" i="1" dirty="0"/>
                        <a:t>(continued)</a:t>
                      </a:r>
                      <a:endParaRPr lang="en-GB" sz="1600" b="1" noProof="0" dirty="0">
                        <a:solidFill>
                          <a:srgbClr val="000000"/>
                        </a:solidFill>
                      </a:endParaRPr>
                    </a:p>
                  </a:txBody>
                  <a:tcPr marL="121920" marR="121920" marT="60960" marB="60960"/>
                </a:tc>
                <a:tc hMerge="1">
                  <a:txBody>
                    <a:bodyPr/>
                    <a:lstStyle/>
                    <a:p>
                      <a:pPr algn="ctr" latinLnBrk="0"/>
                      <a:endParaRPr lang="en-US" sz="1400" dirty="0"/>
                    </a:p>
                  </a:txBody>
                  <a:tcPr/>
                </a:tc>
                <a:tc hMerge="1">
                  <a:txBody>
                    <a:bodyPr/>
                    <a:lstStyle/>
                    <a:p>
                      <a:pPr algn="ctr" latinLnBrk="0"/>
                      <a:endParaRPr lang="en-US" sz="1400" dirty="0"/>
                    </a:p>
                  </a:txBody>
                  <a:tcPr/>
                </a:tc>
                <a:extLst>
                  <a:ext uri="{0D108BD9-81ED-4DB2-BD59-A6C34878D82A}">
                    <a16:rowId xmlns:a16="http://schemas.microsoft.com/office/drawing/2014/main" val="3987726853"/>
                  </a:ext>
                </a:extLst>
              </a:tr>
              <a:tr h="825242">
                <a:tc>
                  <a:txBody>
                    <a:bodyPr/>
                    <a:lstStyle/>
                    <a:p>
                      <a:pPr latinLnBrk="0"/>
                      <a:r>
                        <a:rPr lang="en-GB" sz="1800" noProof="0" dirty="0">
                          <a:solidFill>
                            <a:srgbClr val="000000"/>
                          </a:solidFill>
                        </a:rPr>
                        <a:t>In cases of medical treatment or logistical constraints for transferring the patient to PCI within the required time frame, fondaparinux is recommended and, in such cases, a single bolus of UFH is recommended at the time of PCI</a:t>
                      </a:r>
                    </a:p>
                  </a:txBody>
                  <a:tcPr marL="121920" marR="121920" marT="60960" marB="60960"/>
                </a:tc>
                <a:tc>
                  <a:txBody>
                    <a:bodyPr/>
                    <a:lstStyle/>
                    <a:p>
                      <a:pPr algn="ctr" latinLnBrk="0"/>
                      <a:r>
                        <a:rPr lang="en-GB" sz="1900" noProof="0">
                          <a:solidFill>
                            <a:schemeClr val="bg1"/>
                          </a:solidFill>
                        </a:rPr>
                        <a:t>I</a:t>
                      </a:r>
                    </a:p>
                  </a:txBody>
                  <a:tcPr marL="121920" marR="121920" marT="60960" marB="60960" anchor="ctr">
                    <a:solidFill>
                      <a:srgbClr val="03C750"/>
                    </a:solidFill>
                  </a:tcPr>
                </a:tc>
                <a:tc>
                  <a:txBody>
                    <a:bodyPr/>
                    <a:lstStyle/>
                    <a:p>
                      <a:pPr algn="ctr" latinLnBrk="0"/>
                      <a:r>
                        <a:rPr lang="en-GB" sz="1900" noProof="0" dirty="0">
                          <a:solidFill>
                            <a:schemeClr val="bg1"/>
                          </a:solidFill>
                        </a:rPr>
                        <a:t>B</a:t>
                      </a:r>
                    </a:p>
                  </a:txBody>
                  <a:tcPr marL="121920" marR="121920" marT="60960" marB="60960" anchor="ctr">
                    <a:solidFill>
                      <a:schemeClr val="tx2"/>
                    </a:solidFill>
                  </a:tcPr>
                </a:tc>
                <a:extLst>
                  <a:ext uri="{0D108BD9-81ED-4DB2-BD59-A6C34878D82A}">
                    <a16:rowId xmlns:a16="http://schemas.microsoft.com/office/drawing/2014/main" val="976219065"/>
                  </a:ext>
                </a:extLst>
              </a:tr>
              <a:tr h="634787">
                <a:tc>
                  <a:txBody>
                    <a:bodyPr/>
                    <a:lstStyle/>
                    <a:p>
                      <a:pPr latinLnBrk="0"/>
                      <a:r>
                        <a:rPr lang="en-GB" sz="1800" noProof="0" dirty="0"/>
                        <a:t>It is recommended to select anticoagulation according to both ischaemic and bleeding risks, and according to the efficacy–safety profile of the chosen agent</a:t>
                      </a:r>
                      <a:endParaRPr lang="en-GB" sz="1800" noProof="0" dirty="0">
                        <a:solidFill>
                          <a:srgbClr val="000000"/>
                        </a:solidFill>
                      </a:endParaRPr>
                    </a:p>
                  </a:txBody>
                  <a:tcPr marL="121920" marR="121920" marT="60960" marB="60960"/>
                </a:tc>
                <a:tc>
                  <a:txBody>
                    <a:bodyPr/>
                    <a:lstStyle/>
                    <a:p>
                      <a:pPr algn="ctr" latinLnBrk="0"/>
                      <a:r>
                        <a:rPr lang="en-GB" sz="1900" noProof="0" dirty="0">
                          <a:solidFill>
                            <a:schemeClr val="bg1"/>
                          </a:solidFill>
                        </a:rPr>
                        <a:t>I</a:t>
                      </a:r>
                    </a:p>
                  </a:txBody>
                  <a:tcPr marL="121920" marR="121920" marT="60960" marB="60960" anchor="ctr">
                    <a:solidFill>
                      <a:srgbClr val="03C750"/>
                    </a:solidFill>
                  </a:tcPr>
                </a:tc>
                <a:tc>
                  <a:txBody>
                    <a:bodyPr/>
                    <a:lstStyle/>
                    <a:p>
                      <a:pPr algn="ctr" latinLnBrk="0"/>
                      <a:r>
                        <a:rPr lang="en-GB" sz="1900" noProof="0" dirty="0">
                          <a:solidFill>
                            <a:schemeClr val="bg1"/>
                          </a:solidFill>
                        </a:rPr>
                        <a:t>C</a:t>
                      </a:r>
                    </a:p>
                  </a:txBody>
                  <a:tcPr marL="121920" marR="121920" marT="60960" marB="60960" anchor="ctr">
                    <a:solidFill>
                      <a:schemeClr val="tx2">
                        <a:lumMod val="60000"/>
                        <a:lumOff val="40000"/>
                      </a:schemeClr>
                    </a:solidFill>
                  </a:tcPr>
                </a:tc>
                <a:extLst>
                  <a:ext uri="{0D108BD9-81ED-4DB2-BD59-A6C34878D82A}">
                    <a16:rowId xmlns:a16="http://schemas.microsoft.com/office/drawing/2014/main" val="3874969915"/>
                  </a:ext>
                </a:extLst>
              </a:tr>
              <a:tr h="634787">
                <a:tc>
                  <a:txBody>
                    <a:bodyPr/>
                    <a:lstStyle/>
                    <a:p>
                      <a:pPr latinLnBrk="0"/>
                      <a:r>
                        <a:rPr lang="en-GB" sz="1800" noProof="0" dirty="0">
                          <a:solidFill>
                            <a:srgbClr val="000000"/>
                          </a:solidFill>
                        </a:rPr>
                        <a:t>Enoxaparin (</a:t>
                      </a:r>
                      <a:r>
                        <a:rPr lang="en-GB" sz="1800" noProof="0" dirty="0" err="1">
                          <a:solidFill>
                            <a:srgbClr val="000000"/>
                          </a:solidFill>
                        </a:rPr>
                        <a:t>i.v.</a:t>
                      </a:r>
                      <a:r>
                        <a:rPr lang="en-GB" sz="1800" noProof="0" dirty="0">
                          <a:solidFill>
                            <a:srgbClr val="000000"/>
                          </a:solidFill>
                        </a:rPr>
                        <a:t>) should be considered in patients pre-treated with </a:t>
                      </a:r>
                      <a:br>
                        <a:rPr lang="en-GB" sz="1800" noProof="0" dirty="0">
                          <a:solidFill>
                            <a:srgbClr val="000000"/>
                          </a:solidFill>
                        </a:rPr>
                      </a:br>
                      <a:r>
                        <a:rPr lang="en-GB" sz="1800" noProof="0" dirty="0">
                          <a:solidFill>
                            <a:srgbClr val="000000"/>
                          </a:solidFill>
                        </a:rPr>
                        <a:t>subcutaneous enoxaparin</a:t>
                      </a:r>
                    </a:p>
                  </a:txBody>
                  <a:tcPr marL="121920" marR="121920" marT="60960" marB="60960"/>
                </a:tc>
                <a:tc>
                  <a:txBody>
                    <a:bodyPr/>
                    <a:lstStyle/>
                    <a:p>
                      <a:pPr algn="ctr" latinLnBrk="0"/>
                      <a:r>
                        <a:rPr lang="en-GB" sz="1900" noProof="0" dirty="0" err="1">
                          <a:solidFill>
                            <a:schemeClr val="bg1"/>
                          </a:solidFill>
                        </a:rPr>
                        <a:t>IIa</a:t>
                      </a:r>
                      <a:endParaRPr lang="en-GB" sz="1900" noProof="0" dirty="0">
                        <a:solidFill>
                          <a:schemeClr val="bg1"/>
                        </a:solidFill>
                      </a:endParaRPr>
                    </a:p>
                  </a:txBody>
                  <a:tcPr marL="121920" marR="121920" marT="60960" marB="60960" anchor="ctr">
                    <a:solidFill>
                      <a:srgbClr val="FFA402"/>
                    </a:solidFill>
                  </a:tcPr>
                </a:tc>
                <a:tc>
                  <a:txBody>
                    <a:bodyPr/>
                    <a:lstStyle/>
                    <a:p>
                      <a:pPr algn="ctr" latinLnBrk="0"/>
                      <a:r>
                        <a:rPr lang="en-GB" sz="1900" noProof="0" dirty="0">
                          <a:solidFill>
                            <a:schemeClr val="bg1"/>
                          </a:solidFill>
                        </a:rPr>
                        <a:t>B</a:t>
                      </a:r>
                    </a:p>
                  </a:txBody>
                  <a:tcPr marL="121920" marR="121920" marT="60960" marB="60960" anchor="ctr">
                    <a:solidFill>
                      <a:schemeClr val="tx2"/>
                    </a:solidFill>
                  </a:tcPr>
                </a:tc>
                <a:extLst>
                  <a:ext uri="{0D108BD9-81ED-4DB2-BD59-A6C34878D82A}">
                    <a16:rowId xmlns:a16="http://schemas.microsoft.com/office/drawing/2014/main" val="1607583564"/>
                  </a:ext>
                </a:extLst>
              </a:tr>
            </a:tbl>
          </a:graphicData>
        </a:graphic>
      </p:graphicFrame>
      <p:sp>
        <p:nvSpPr>
          <p:cNvPr id="2" name="Slide Number Placeholder 1">
            <a:extLst>
              <a:ext uri="{FF2B5EF4-FFF2-40B4-BE49-F238E27FC236}">
                <a16:creationId xmlns:a16="http://schemas.microsoft.com/office/drawing/2014/main" id="{C2806CBD-9510-A24A-BB2F-62715609977A}"/>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
        <p:nvSpPr>
          <p:cNvPr id="9" name="Abgerundetes Rechteck 6">
            <a:extLst>
              <a:ext uri="{FF2B5EF4-FFF2-40B4-BE49-F238E27FC236}">
                <a16:creationId xmlns:a16="http://schemas.microsoft.com/office/drawing/2014/main" id="{4C2F104E-E6DF-224C-9DF4-02167EF1E8DB}"/>
              </a:ext>
            </a:extLst>
          </p:cNvPr>
          <p:cNvSpPr/>
          <p:nvPr/>
        </p:nvSpPr>
        <p:spPr>
          <a:xfrm>
            <a:off x="641130" y="3001741"/>
            <a:ext cx="9774622" cy="98168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en-GB" sz="2400" dirty="0">
              <a:solidFill>
                <a:prstClr val="white"/>
              </a:solidFill>
              <a:latin typeface="Arial"/>
            </a:endParaRPr>
          </a:p>
        </p:txBody>
      </p:sp>
    </p:spTree>
    <p:extLst>
      <p:ext uri="{BB962C8B-B14F-4D97-AF65-F5344CB8AC3E}">
        <p14:creationId xmlns:p14="http://schemas.microsoft.com/office/powerpoint/2010/main" val="50159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D90B56-3B5E-7A4A-B223-61E9B3E2C880}"/>
              </a:ext>
            </a:extLst>
          </p:cNvPr>
          <p:cNvSpPr>
            <a:spLocks noGrp="1"/>
          </p:cNvSpPr>
          <p:nvPr>
            <p:ph type="title"/>
          </p:nvPr>
        </p:nvSpPr>
        <p:spPr>
          <a:xfrm>
            <a:off x="619200" y="246566"/>
            <a:ext cx="8740800" cy="807285"/>
          </a:xfrm>
        </p:spPr>
        <p:txBody>
          <a:bodyPr/>
          <a:lstStyle/>
          <a:p>
            <a:r>
              <a:rPr lang="en-GB" altLang="ko-KR" dirty="0"/>
              <a:t>Antithrombotic therapy in NSTE-ACS</a:t>
            </a:r>
            <a:endParaRPr lang="en-US" dirty="0"/>
          </a:p>
        </p:txBody>
      </p:sp>
      <p:sp>
        <p:nvSpPr>
          <p:cNvPr id="4" name="Text Placeholder 3">
            <a:extLst>
              <a:ext uri="{FF2B5EF4-FFF2-40B4-BE49-F238E27FC236}">
                <a16:creationId xmlns:a16="http://schemas.microsoft.com/office/drawing/2014/main" id="{10F3C92A-07CC-FD4D-8FBE-D972F3007F67}"/>
              </a:ext>
            </a:extLst>
          </p:cNvPr>
          <p:cNvSpPr>
            <a:spLocks noGrp="1"/>
          </p:cNvSpPr>
          <p:nvPr>
            <p:ph sz="quarter" idx="15"/>
          </p:nvPr>
        </p:nvSpPr>
        <p:spPr>
          <a:xfrm>
            <a:off x="620184" y="6309320"/>
            <a:ext cx="10963200" cy="365125"/>
          </a:xfrm>
        </p:spPr>
        <p:txBody>
          <a:bodyPr/>
          <a:lstStyle/>
          <a:p>
            <a:pPr>
              <a:spcBef>
                <a:spcPts val="300"/>
              </a:spcBef>
            </a:pPr>
            <a:r>
              <a:rPr lang="en-GB" dirty="0"/>
              <a:t>DAPT, dual antiplatelet therapy; DAT, dual antithrombotic therapy; NSTE-ACS, non-ST-segment elevation acute coronary syndrome; UFH, unfractionated heparin</a:t>
            </a:r>
          </a:p>
          <a:p>
            <a:pPr>
              <a:spcBef>
                <a:spcPts val="300"/>
              </a:spcBef>
            </a:pPr>
            <a:r>
              <a:rPr lang="en-GB" dirty="0"/>
              <a:t>Collet J-P, et al. </a:t>
            </a:r>
            <a:r>
              <a:rPr lang="en-GB" dirty="0" err="1"/>
              <a:t>Eur</a:t>
            </a:r>
            <a:r>
              <a:rPr lang="en-GB" dirty="0"/>
              <a:t> Heart J. 2020. DOI: 10.1093/</a:t>
            </a:r>
            <a:r>
              <a:rPr lang="en-GB" dirty="0" err="1"/>
              <a:t>eurheartj</a:t>
            </a:r>
            <a:r>
              <a:rPr lang="en-GB" dirty="0"/>
              <a:t>/ehaa575</a:t>
            </a:r>
          </a:p>
        </p:txBody>
      </p:sp>
      <p:pic>
        <p:nvPicPr>
          <p:cNvPr id="7" name="Picture 6">
            <a:extLst>
              <a:ext uri="{FF2B5EF4-FFF2-40B4-BE49-F238E27FC236}">
                <a16:creationId xmlns:a16="http://schemas.microsoft.com/office/drawing/2014/main" id="{D62A000C-8E64-4BAE-A52E-3CD026153EEF}"/>
              </a:ext>
            </a:extLst>
          </p:cNvPr>
          <p:cNvPicPr>
            <a:picLocks noChangeAspect="1"/>
          </p:cNvPicPr>
          <p:nvPr/>
        </p:nvPicPr>
        <p:blipFill rotWithShape="1">
          <a:blip r:embed="rId3"/>
          <a:srcRect b="78271"/>
          <a:stretch/>
        </p:blipFill>
        <p:spPr>
          <a:xfrm>
            <a:off x="2151004" y="836712"/>
            <a:ext cx="5999067" cy="1112505"/>
          </a:xfrm>
          <a:prstGeom prst="rect">
            <a:avLst/>
          </a:prstGeom>
        </p:spPr>
      </p:pic>
      <p:sp>
        <p:nvSpPr>
          <p:cNvPr id="5" name="Abgerundetes Rechteck 4">
            <a:extLst>
              <a:ext uri="{FF2B5EF4-FFF2-40B4-BE49-F238E27FC236}">
                <a16:creationId xmlns:a16="http://schemas.microsoft.com/office/drawing/2014/main" id="{75201AFD-3DCF-A54A-B4BB-9950550D6659}"/>
              </a:ext>
            </a:extLst>
          </p:cNvPr>
          <p:cNvSpPr/>
          <p:nvPr/>
        </p:nvSpPr>
        <p:spPr>
          <a:xfrm>
            <a:off x="2114077" y="856537"/>
            <a:ext cx="7104789" cy="206529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en-GB" sz="2400" dirty="0">
              <a:solidFill>
                <a:prstClr val="white"/>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3F2FD62-7110-42A0-BCE2-C83CDD2EB37C}"/>
              </a:ext>
            </a:extLst>
          </p:cNvPr>
          <p:cNvSpPr txBox="1"/>
          <p:nvPr/>
        </p:nvSpPr>
        <p:spPr>
          <a:xfrm>
            <a:off x="3770664" y="5828854"/>
            <a:ext cx="892873" cy="166199"/>
          </a:xfrm>
          <a:prstGeom prst="rect">
            <a:avLst/>
          </a:prstGeom>
          <a:noFill/>
        </p:spPr>
        <p:txBody>
          <a:bodyPr wrap="none" lIns="0" tIns="0" rIns="0" bIns="0" rtlCol="0">
            <a:spAutoFit/>
          </a:bodyPr>
          <a:lstStyle/>
          <a:p>
            <a:pPr algn="ctr" defTabSz="1219170" latinLnBrk="1">
              <a:lnSpc>
                <a:spcPct val="90000"/>
              </a:lnSpc>
            </a:pPr>
            <a:r>
              <a:rPr lang="en-GB" sz="1200" b="1" dirty="0">
                <a:solidFill>
                  <a:srgbClr val="000000"/>
                </a:solidFill>
                <a:latin typeface="Calibri" panose="020F0502020204030204" pitchFamily="34" charset="0"/>
                <a:cs typeface="Calibri" panose="020F0502020204030204" pitchFamily="34" charset="0"/>
              </a:rPr>
              <a:t>Ischaemic risk</a:t>
            </a:r>
          </a:p>
        </p:txBody>
      </p:sp>
      <p:grpSp>
        <p:nvGrpSpPr>
          <p:cNvPr id="3" name="Group 2">
            <a:extLst>
              <a:ext uri="{FF2B5EF4-FFF2-40B4-BE49-F238E27FC236}">
                <a16:creationId xmlns:a16="http://schemas.microsoft.com/office/drawing/2014/main" id="{A0DA78F1-B0DE-488F-B81D-96EACCBF2B50}"/>
              </a:ext>
            </a:extLst>
          </p:cNvPr>
          <p:cNvGrpSpPr/>
          <p:nvPr/>
        </p:nvGrpSpPr>
        <p:grpSpPr>
          <a:xfrm>
            <a:off x="2151004" y="1994783"/>
            <a:ext cx="6472865" cy="3888000"/>
            <a:chOff x="2123728" y="1741829"/>
            <a:chExt cx="4854649" cy="3211734"/>
          </a:xfrm>
        </p:grpSpPr>
        <p:sp>
          <p:nvSpPr>
            <p:cNvPr id="14" name="Rectangle 13">
              <a:extLst>
                <a:ext uri="{FF2B5EF4-FFF2-40B4-BE49-F238E27FC236}">
                  <a16:creationId xmlns:a16="http://schemas.microsoft.com/office/drawing/2014/main" id="{47D103F1-0296-4C9E-A009-B75810231D3D}"/>
                </a:ext>
              </a:extLst>
            </p:cNvPr>
            <p:cNvSpPr/>
            <p:nvPr/>
          </p:nvSpPr>
          <p:spPr>
            <a:xfrm>
              <a:off x="2123728" y="3479880"/>
              <a:ext cx="792088"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en-GB" sz="2400" dirty="0">
                <a:solidFill>
                  <a:prstClr val="white"/>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033116D1-25A7-4206-A796-9BF2153F30AA}"/>
                </a:ext>
              </a:extLst>
            </p:cNvPr>
            <p:cNvSpPr txBox="1"/>
            <p:nvPr/>
          </p:nvSpPr>
          <p:spPr>
            <a:xfrm>
              <a:off x="2163217" y="3634358"/>
              <a:ext cx="509899" cy="137291"/>
            </a:xfrm>
            <a:prstGeom prst="rect">
              <a:avLst/>
            </a:prstGeom>
            <a:noFill/>
          </p:spPr>
          <p:txBody>
            <a:bodyPr wrap="none" lIns="0" tIns="0" rIns="0" bIns="0" rtlCol="0">
              <a:spAutoFit/>
            </a:bodyPr>
            <a:lstStyle/>
            <a:p>
              <a:pPr algn="r" defTabSz="1219170" latinLnBrk="1">
                <a:lnSpc>
                  <a:spcPct val="90000"/>
                </a:lnSpc>
              </a:pPr>
              <a:r>
                <a:rPr lang="en-GB" sz="1200" b="1" dirty="0">
                  <a:solidFill>
                    <a:srgbClr val="000000"/>
                  </a:solidFill>
                  <a:latin typeface="Calibri" panose="020F0502020204030204" pitchFamily="34" charset="0"/>
                  <a:cs typeface="Calibri" panose="020F0502020204030204" pitchFamily="34" charset="0"/>
                </a:rPr>
                <a:t>12 months</a:t>
              </a:r>
            </a:p>
          </p:txBody>
        </p:sp>
        <p:sp>
          <p:nvSpPr>
            <p:cNvPr id="15" name="TextBox 14">
              <a:extLst>
                <a:ext uri="{FF2B5EF4-FFF2-40B4-BE49-F238E27FC236}">
                  <a16:creationId xmlns:a16="http://schemas.microsoft.com/office/drawing/2014/main" id="{BB76AB8D-B499-4E67-8E64-D2F3AC54D21F}"/>
                </a:ext>
              </a:extLst>
            </p:cNvPr>
            <p:cNvSpPr txBox="1"/>
            <p:nvPr/>
          </p:nvSpPr>
          <p:spPr>
            <a:xfrm>
              <a:off x="2222128" y="3370355"/>
              <a:ext cx="450989" cy="137291"/>
            </a:xfrm>
            <a:prstGeom prst="rect">
              <a:avLst/>
            </a:prstGeom>
            <a:noFill/>
          </p:spPr>
          <p:txBody>
            <a:bodyPr wrap="none" lIns="0" tIns="0" rIns="0" bIns="0" rtlCol="0">
              <a:spAutoFit/>
            </a:bodyPr>
            <a:lstStyle/>
            <a:p>
              <a:pPr algn="r" defTabSz="1219170" latinLnBrk="1">
                <a:lnSpc>
                  <a:spcPct val="90000"/>
                </a:lnSpc>
              </a:pPr>
              <a:r>
                <a:rPr lang="en-GB" sz="1200" b="1" dirty="0">
                  <a:solidFill>
                    <a:srgbClr val="000000"/>
                  </a:solidFill>
                  <a:latin typeface="Calibri" panose="020F0502020204030204" pitchFamily="34" charset="0"/>
                  <a:cs typeface="Calibri" panose="020F0502020204030204" pitchFamily="34" charset="0"/>
                </a:rPr>
                <a:t>6 months</a:t>
              </a:r>
            </a:p>
          </p:txBody>
        </p:sp>
        <p:sp>
          <p:nvSpPr>
            <p:cNvPr id="16" name="TextBox 15">
              <a:extLst>
                <a:ext uri="{FF2B5EF4-FFF2-40B4-BE49-F238E27FC236}">
                  <a16:creationId xmlns:a16="http://schemas.microsoft.com/office/drawing/2014/main" id="{9AED776F-7C9C-49DC-B909-5A277EEE7455}"/>
                </a:ext>
              </a:extLst>
            </p:cNvPr>
            <p:cNvSpPr txBox="1"/>
            <p:nvPr/>
          </p:nvSpPr>
          <p:spPr>
            <a:xfrm>
              <a:off x="2222128" y="3097305"/>
              <a:ext cx="450989" cy="137291"/>
            </a:xfrm>
            <a:prstGeom prst="rect">
              <a:avLst/>
            </a:prstGeom>
            <a:noFill/>
          </p:spPr>
          <p:txBody>
            <a:bodyPr wrap="none" lIns="0" tIns="0" rIns="0" bIns="0" rtlCol="0">
              <a:spAutoFit/>
            </a:bodyPr>
            <a:lstStyle/>
            <a:p>
              <a:pPr algn="r" defTabSz="1219170" latinLnBrk="1">
                <a:lnSpc>
                  <a:spcPct val="90000"/>
                </a:lnSpc>
              </a:pPr>
              <a:r>
                <a:rPr lang="en-GB" sz="1200" b="1" dirty="0">
                  <a:solidFill>
                    <a:srgbClr val="000000"/>
                  </a:solidFill>
                  <a:latin typeface="Calibri" panose="020F0502020204030204" pitchFamily="34" charset="0"/>
                  <a:cs typeface="Calibri" panose="020F0502020204030204" pitchFamily="34" charset="0"/>
                </a:rPr>
                <a:t>3 months</a:t>
              </a:r>
            </a:p>
          </p:txBody>
        </p:sp>
        <p:sp>
          <p:nvSpPr>
            <p:cNvPr id="17" name="TextBox 16">
              <a:extLst>
                <a:ext uri="{FF2B5EF4-FFF2-40B4-BE49-F238E27FC236}">
                  <a16:creationId xmlns:a16="http://schemas.microsoft.com/office/drawing/2014/main" id="{8204A69C-EB3A-4E6F-BCAA-1F06960B44D3}"/>
                </a:ext>
              </a:extLst>
            </p:cNvPr>
            <p:cNvSpPr txBox="1"/>
            <p:nvPr/>
          </p:nvSpPr>
          <p:spPr>
            <a:xfrm>
              <a:off x="2222128" y="2802031"/>
              <a:ext cx="450989" cy="137291"/>
            </a:xfrm>
            <a:prstGeom prst="rect">
              <a:avLst/>
            </a:prstGeom>
            <a:noFill/>
          </p:spPr>
          <p:txBody>
            <a:bodyPr wrap="none" lIns="0" tIns="0" rIns="0" bIns="0" rtlCol="0">
              <a:spAutoFit/>
            </a:bodyPr>
            <a:lstStyle/>
            <a:p>
              <a:pPr algn="r" defTabSz="1219170" latinLnBrk="1">
                <a:lnSpc>
                  <a:spcPct val="90000"/>
                </a:lnSpc>
              </a:pPr>
              <a:r>
                <a:rPr lang="en-GB" sz="1200" b="1" dirty="0">
                  <a:solidFill>
                    <a:srgbClr val="000000"/>
                  </a:solidFill>
                  <a:latin typeface="Calibri" panose="020F0502020204030204" pitchFamily="34" charset="0"/>
                  <a:cs typeface="Calibri" panose="020F0502020204030204" pitchFamily="34" charset="0"/>
                </a:rPr>
                <a:t>1 months</a:t>
              </a:r>
            </a:p>
          </p:txBody>
        </p:sp>
        <p:cxnSp>
          <p:nvCxnSpPr>
            <p:cNvPr id="19" name="Straight Connector 18">
              <a:extLst>
                <a:ext uri="{FF2B5EF4-FFF2-40B4-BE49-F238E27FC236}">
                  <a16:creationId xmlns:a16="http://schemas.microsoft.com/office/drawing/2014/main" id="{5B92DAE4-BADB-4B7A-AEA8-BF77B0BF8F8A}"/>
                </a:ext>
              </a:extLst>
            </p:cNvPr>
            <p:cNvCxnSpPr>
              <a:cxnSpLocks/>
            </p:cNvCxnSpPr>
            <p:nvPr/>
          </p:nvCxnSpPr>
          <p:spPr>
            <a:xfrm>
              <a:off x="4333726" y="2321488"/>
              <a:ext cx="0" cy="278954"/>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75D04B-4A76-4ACB-AAEE-B2F502CFD852}"/>
                </a:ext>
              </a:extLst>
            </p:cNvPr>
            <p:cNvCxnSpPr>
              <a:cxnSpLocks/>
            </p:cNvCxnSpPr>
            <p:nvPr/>
          </p:nvCxnSpPr>
          <p:spPr>
            <a:xfrm>
              <a:off x="5200501" y="2321488"/>
              <a:ext cx="0" cy="278954"/>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BFC4F85-EF35-4344-A778-C9B44220A439}"/>
                </a:ext>
              </a:extLst>
            </p:cNvPr>
            <p:cNvCxnSpPr>
              <a:cxnSpLocks/>
            </p:cNvCxnSpPr>
            <p:nvPr/>
          </p:nvCxnSpPr>
          <p:spPr>
            <a:xfrm>
              <a:off x="6435576" y="2321488"/>
              <a:ext cx="0" cy="278954"/>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2" name="Rounded Rectangle 42">
              <a:extLst>
                <a:ext uri="{FF2B5EF4-FFF2-40B4-BE49-F238E27FC236}">
                  <a16:creationId xmlns:a16="http://schemas.microsoft.com/office/drawing/2014/main" id="{5FDAE57F-B6C5-423F-8C1A-4221AE62B46D}"/>
                </a:ext>
              </a:extLst>
            </p:cNvPr>
            <p:cNvSpPr/>
            <p:nvPr/>
          </p:nvSpPr>
          <p:spPr>
            <a:xfrm>
              <a:off x="3317336" y="2158845"/>
              <a:ext cx="1086116" cy="184867"/>
            </a:xfrm>
            <a:prstGeom prst="roundRect">
              <a:avLst>
                <a:gd name="adj" fmla="val 2868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LOW</a:t>
              </a:r>
            </a:p>
          </p:txBody>
        </p:sp>
        <p:sp>
          <p:nvSpPr>
            <p:cNvPr id="23" name="Rounded Rectangle 43">
              <a:extLst>
                <a:ext uri="{FF2B5EF4-FFF2-40B4-BE49-F238E27FC236}">
                  <a16:creationId xmlns:a16="http://schemas.microsoft.com/office/drawing/2014/main" id="{EA7D19A5-5878-466B-B0A8-7DE1FE91F515}"/>
                </a:ext>
              </a:extLst>
            </p:cNvPr>
            <p:cNvSpPr/>
            <p:nvPr/>
          </p:nvSpPr>
          <p:spPr>
            <a:xfrm>
              <a:off x="4657186" y="2158846"/>
              <a:ext cx="1086116" cy="168452"/>
            </a:xfrm>
            <a:prstGeom prst="roundRect">
              <a:avLst>
                <a:gd name="adj" fmla="val 28689"/>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HIGH</a:t>
              </a:r>
            </a:p>
          </p:txBody>
        </p:sp>
        <p:sp>
          <p:nvSpPr>
            <p:cNvPr id="24" name="Rounded Rectangle 44">
              <a:extLst>
                <a:ext uri="{FF2B5EF4-FFF2-40B4-BE49-F238E27FC236}">
                  <a16:creationId xmlns:a16="http://schemas.microsoft.com/office/drawing/2014/main" id="{8F88B063-2828-4719-8105-505B23188E44}"/>
                </a:ext>
              </a:extLst>
            </p:cNvPr>
            <p:cNvSpPr/>
            <p:nvPr/>
          </p:nvSpPr>
          <p:spPr>
            <a:xfrm>
              <a:off x="5892261" y="2158845"/>
              <a:ext cx="1086116" cy="184867"/>
            </a:xfrm>
            <a:prstGeom prst="roundRect">
              <a:avLst>
                <a:gd name="adj" fmla="val 2868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pPr>
              <a:r>
                <a:rPr lang="en-GB" sz="933" b="1" dirty="0">
                  <a:solidFill>
                    <a:prstClr val="white"/>
                  </a:solidFill>
                  <a:latin typeface="Calibri" panose="020F0502020204030204" pitchFamily="34" charset="0"/>
                  <a:cs typeface="Calibri" panose="020F0502020204030204" pitchFamily="34" charset="0"/>
                </a:rPr>
                <a:t>VERY HIGH</a:t>
              </a:r>
            </a:p>
          </p:txBody>
        </p:sp>
        <p:cxnSp>
          <p:nvCxnSpPr>
            <p:cNvPr id="25" name="Straight Connector 24">
              <a:extLst>
                <a:ext uri="{FF2B5EF4-FFF2-40B4-BE49-F238E27FC236}">
                  <a16:creationId xmlns:a16="http://schemas.microsoft.com/office/drawing/2014/main" id="{D1B8AAD5-CC0C-4E9F-8058-CDE367AD7E16}"/>
                </a:ext>
              </a:extLst>
            </p:cNvPr>
            <p:cNvCxnSpPr>
              <a:cxnSpLocks/>
            </p:cNvCxnSpPr>
            <p:nvPr/>
          </p:nvCxnSpPr>
          <p:spPr>
            <a:xfrm>
              <a:off x="5200501" y="1869134"/>
              <a:ext cx="0" cy="278954"/>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DD72EA7-3308-4010-BBC0-6F1E02E7F6DE}"/>
                </a:ext>
              </a:extLst>
            </p:cNvPr>
            <p:cNvCxnSpPr>
              <a:cxnSpLocks/>
            </p:cNvCxnSpPr>
            <p:nvPr/>
          </p:nvCxnSpPr>
          <p:spPr>
            <a:xfrm>
              <a:off x="6435576" y="1869134"/>
              <a:ext cx="0" cy="278954"/>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D54FC60-BA2D-4919-90E1-0AB6C9F2C646}"/>
                </a:ext>
              </a:extLst>
            </p:cNvPr>
            <p:cNvCxnSpPr>
              <a:cxnSpLocks/>
            </p:cNvCxnSpPr>
            <p:nvPr/>
          </p:nvCxnSpPr>
          <p:spPr>
            <a:xfrm>
              <a:off x="3856366" y="1869134"/>
              <a:ext cx="0" cy="278954"/>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8" name="Rounded Rectangle 47">
              <a:extLst>
                <a:ext uri="{FF2B5EF4-FFF2-40B4-BE49-F238E27FC236}">
                  <a16:creationId xmlns:a16="http://schemas.microsoft.com/office/drawing/2014/main" id="{0F848EDF-A110-4583-8437-FCF189820856}"/>
                </a:ext>
              </a:extLst>
            </p:cNvPr>
            <p:cNvSpPr/>
            <p:nvPr/>
          </p:nvSpPr>
          <p:spPr>
            <a:xfrm>
              <a:off x="3480070" y="1741829"/>
              <a:ext cx="3314210" cy="234501"/>
            </a:xfrm>
            <a:prstGeom prst="roundRect">
              <a:avLst>
                <a:gd name="adj" fmla="val 2500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8000" rIns="0" bIns="48000" rtlCol="0" anchor="ctr"/>
            <a:lstStyle/>
            <a:p>
              <a:pPr algn="ctr" defTabSz="1219170" latinLnBrk="1">
                <a:lnSpc>
                  <a:spcPct val="90000"/>
                </a:lnSpc>
              </a:pPr>
              <a:r>
                <a:rPr lang="en-GB" sz="1200" b="1" dirty="0">
                  <a:solidFill>
                    <a:srgbClr val="000000"/>
                  </a:solidFill>
                  <a:latin typeface="Calibri" panose="020F0502020204030204" pitchFamily="34" charset="0"/>
                  <a:cs typeface="Calibri" panose="020F0502020204030204" pitchFamily="34" charset="0"/>
                </a:rPr>
                <a:t>Bleeding risk</a:t>
              </a:r>
            </a:p>
          </p:txBody>
        </p:sp>
        <p:cxnSp>
          <p:nvCxnSpPr>
            <p:cNvPr id="29" name="Straight Connector 28">
              <a:extLst>
                <a:ext uri="{FF2B5EF4-FFF2-40B4-BE49-F238E27FC236}">
                  <a16:creationId xmlns:a16="http://schemas.microsoft.com/office/drawing/2014/main" id="{06A042BF-3173-42D3-A0B7-C1D6EE1A3FDF}"/>
                </a:ext>
              </a:extLst>
            </p:cNvPr>
            <p:cNvCxnSpPr>
              <a:cxnSpLocks/>
            </p:cNvCxnSpPr>
            <p:nvPr/>
          </p:nvCxnSpPr>
          <p:spPr>
            <a:xfrm>
              <a:off x="2726742" y="2858604"/>
              <a:ext cx="4155478" cy="0"/>
            </a:xfrm>
            <a:prstGeom prst="line">
              <a:avLst/>
            </a:prstGeom>
            <a:ln w="9525">
              <a:solidFill>
                <a:srgbClr val="595959"/>
              </a:solidFill>
              <a:prstDash val="dash"/>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A24F9F6-121B-42AC-8ABD-6245270684FE}"/>
                </a:ext>
              </a:extLst>
            </p:cNvPr>
            <p:cNvCxnSpPr>
              <a:cxnSpLocks/>
            </p:cNvCxnSpPr>
            <p:nvPr/>
          </p:nvCxnSpPr>
          <p:spPr>
            <a:xfrm>
              <a:off x="2726742" y="3166579"/>
              <a:ext cx="4155478" cy="0"/>
            </a:xfrm>
            <a:prstGeom prst="line">
              <a:avLst/>
            </a:prstGeom>
            <a:ln w="9525">
              <a:solidFill>
                <a:srgbClr val="595959"/>
              </a:solidFill>
              <a:prstDash val="dash"/>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39C172-3C45-4254-B9F9-7FE51EE2BACB}"/>
                </a:ext>
              </a:extLst>
            </p:cNvPr>
            <p:cNvCxnSpPr>
              <a:cxnSpLocks/>
            </p:cNvCxnSpPr>
            <p:nvPr/>
          </p:nvCxnSpPr>
          <p:spPr>
            <a:xfrm>
              <a:off x="2726742" y="3449154"/>
              <a:ext cx="4155478" cy="0"/>
            </a:xfrm>
            <a:prstGeom prst="line">
              <a:avLst/>
            </a:prstGeom>
            <a:ln w="9525">
              <a:solidFill>
                <a:srgbClr val="595959"/>
              </a:solidFill>
              <a:prstDash val="dash"/>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4EAB39-4DB4-489F-88CB-C4BCBEA7C6A6}"/>
                </a:ext>
              </a:extLst>
            </p:cNvPr>
            <p:cNvCxnSpPr>
              <a:cxnSpLocks/>
            </p:cNvCxnSpPr>
            <p:nvPr/>
          </p:nvCxnSpPr>
          <p:spPr>
            <a:xfrm>
              <a:off x="2726742" y="3722204"/>
              <a:ext cx="4155478" cy="0"/>
            </a:xfrm>
            <a:prstGeom prst="line">
              <a:avLst/>
            </a:prstGeom>
            <a:ln w="9525">
              <a:solidFill>
                <a:srgbClr val="595959"/>
              </a:solidFill>
              <a:prstDash val="dash"/>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9005B0C-B38F-47A8-805E-A94E4599BDF0}"/>
                </a:ext>
              </a:extLst>
            </p:cNvPr>
            <p:cNvCxnSpPr>
              <a:cxnSpLocks/>
            </p:cNvCxnSpPr>
            <p:nvPr/>
          </p:nvCxnSpPr>
          <p:spPr>
            <a:xfrm>
              <a:off x="2739876" y="2629463"/>
              <a:ext cx="0" cy="2070100"/>
            </a:xfrm>
            <a:prstGeom prst="line">
              <a:avLst/>
            </a:prstGeom>
            <a:ln w="19050">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ounded Rectangle 58">
              <a:extLst>
                <a:ext uri="{FF2B5EF4-FFF2-40B4-BE49-F238E27FC236}">
                  <a16:creationId xmlns:a16="http://schemas.microsoft.com/office/drawing/2014/main" id="{865E6FF6-5A6A-4999-94FB-2220976054C0}"/>
                </a:ext>
              </a:extLst>
            </p:cNvPr>
            <p:cNvSpPr/>
            <p:nvPr/>
          </p:nvSpPr>
          <p:spPr>
            <a:xfrm>
              <a:off x="3114082" y="2619938"/>
              <a:ext cx="571820" cy="10922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en-GB" sz="2400" dirty="0">
                <a:solidFill>
                  <a:prstClr val="white"/>
                </a:solidFill>
                <a:latin typeface="Calibri" panose="020F0502020204030204" pitchFamily="34" charset="0"/>
                <a:cs typeface="Calibri" panose="020F0502020204030204" pitchFamily="34" charset="0"/>
              </a:endParaRPr>
            </a:p>
          </p:txBody>
        </p:sp>
        <p:sp>
          <p:nvSpPr>
            <p:cNvPr id="35" name="Rounded Rectangle 31">
              <a:extLst>
                <a:ext uri="{FF2B5EF4-FFF2-40B4-BE49-F238E27FC236}">
                  <a16:creationId xmlns:a16="http://schemas.microsoft.com/office/drawing/2014/main" id="{698E08FE-169D-45E4-9524-900B0E62A0B1}"/>
                </a:ext>
              </a:extLst>
            </p:cNvPr>
            <p:cNvSpPr/>
            <p:nvPr/>
          </p:nvSpPr>
          <p:spPr>
            <a:xfrm>
              <a:off x="3441477" y="3264579"/>
              <a:ext cx="108000" cy="108000"/>
            </a:xfrm>
            <a:prstGeom prst="roundRect">
              <a:avLst>
                <a:gd name="adj" fmla="val 0"/>
              </a:avLst>
            </a:prstGeom>
            <a:solidFill>
              <a:schemeClr val="accent1">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C</a:t>
              </a:r>
            </a:p>
          </p:txBody>
        </p:sp>
        <p:sp>
          <p:nvSpPr>
            <p:cNvPr id="36" name="Rounded Rectangle 32">
              <a:extLst>
                <a:ext uri="{FF2B5EF4-FFF2-40B4-BE49-F238E27FC236}">
                  <a16:creationId xmlns:a16="http://schemas.microsoft.com/office/drawing/2014/main" id="{65DA669B-3AAF-454A-A105-1C2503696DE8}"/>
                </a:ext>
              </a:extLst>
            </p:cNvPr>
            <p:cNvSpPr/>
            <p:nvPr/>
          </p:nvSpPr>
          <p:spPr>
            <a:xfrm>
              <a:off x="3235102" y="3264579"/>
              <a:ext cx="108000" cy="108000"/>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A</a:t>
              </a:r>
            </a:p>
          </p:txBody>
        </p:sp>
        <p:sp>
          <p:nvSpPr>
            <p:cNvPr id="37" name="TextBox 36">
              <a:extLst>
                <a:ext uri="{FF2B5EF4-FFF2-40B4-BE49-F238E27FC236}">
                  <a16:creationId xmlns:a16="http://schemas.microsoft.com/office/drawing/2014/main" id="{25256F3D-F8C2-4BF5-9A40-60B78142A735}"/>
                </a:ext>
              </a:extLst>
            </p:cNvPr>
            <p:cNvSpPr txBox="1"/>
            <p:nvPr/>
          </p:nvSpPr>
          <p:spPr>
            <a:xfrm>
              <a:off x="3348659" y="3124528"/>
              <a:ext cx="110607" cy="106730"/>
            </a:xfrm>
            <a:prstGeom prst="rect">
              <a:avLst/>
            </a:prstGeom>
            <a:noFill/>
          </p:spPr>
          <p:txBody>
            <a:bodyPr wrap="none" lIns="0" tIns="0" rIns="0" bIns="0" rtlCol="0">
              <a:spAutoFit/>
            </a:bodyP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OR</a:t>
              </a:r>
            </a:p>
          </p:txBody>
        </p:sp>
        <p:sp>
          <p:nvSpPr>
            <p:cNvPr id="38" name="TextBox 37">
              <a:extLst>
                <a:ext uri="{FF2B5EF4-FFF2-40B4-BE49-F238E27FC236}">
                  <a16:creationId xmlns:a16="http://schemas.microsoft.com/office/drawing/2014/main" id="{FE3D52C9-B54F-452F-BFBE-EFB545825FA2}"/>
                </a:ext>
              </a:extLst>
            </p:cNvPr>
            <p:cNvSpPr txBox="1"/>
            <p:nvPr/>
          </p:nvSpPr>
          <p:spPr>
            <a:xfrm>
              <a:off x="3192830" y="3496360"/>
              <a:ext cx="419586" cy="213458"/>
            </a:xfrm>
            <a:prstGeom prst="rect">
              <a:avLst/>
            </a:prstGeom>
            <a:noFill/>
          </p:spPr>
          <p:txBody>
            <a:bodyPr wrap="none" lIns="0" tIns="0" rIns="0" bIns="0" rtlCol="0">
              <a:spAutoFit/>
            </a:bodyPr>
            <a:lstStyle/>
            <a:p>
              <a:pPr algn="ctr" defTabSz="1219170" latinLnBrk="1">
                <a:lnSpc>
                  <a:spcPct val="90000"/>
                </a:lnSpc>
              </a:pPr>
              <a:r>
                <a:rPr lang="en-GB" sz="933" b="1" dirty="0">
                  <a:solidFill>
                    <a:prstClr val="white"/>
                  </a:solidFill>
                  <a:latin typeface="Calibri" panose="020F0502020204030204" pitchFamily="34" charset="0"/>
                  <a:cs typeface="Calibri" panose="020F0502020204030204" pitchFamily="34" charset="0"/>
                </a:rPr>
                <a:t>12 months’</a:t>
              </a:r>
              <a:br>
                <a:rPr lang="en-GB" sz="933" b="1" dirty="0">
                  <a:solidFill>
                    <a:prstClr val="white"/>
                  </a:solidFill>
                  <a:latin typeface="Calibri" panose="020F0502020204030204" pitchFamily="34" charset="0"/>
                  <a:cs typeface="Calibri" panose="020F0502020204030204" pitchFamily="34" charset="0"/>
                </a:rPr>
              </a:br>
              <a:r>
                <a:rPr lang="en-GB" sz="933" b="1" dirty="0">
                  <a:solidFill>
                    <a:prstClr val="white"/>
                  </a:solidFill>
                  <a:latin typeface="Calibri" panose="020F0502020204030204" pitchFamily="34" charset="0"/>
                  <a:cs typeface="Calibri" panose="020F0502020204030204" pitchFamily="34" charset="0"/>
                </a:rPr>
                <a:t>DAPT</a:t>
              </a:r>
            </a:p>
          </p:txBody>
        </p:sp>
        <p:sp>
          <p:nvSpPr>
            <p:cNvPr id="39" name="TextBox 38">
              <a:extLst>
                <a:ext uri="{FF2B5EF4-FFF2-40B4-BE49-F238E27FC236}">
                  <a16:creationId xmlns:a16="http://schemas.microsoft.com/office/drawing/2014/main" id="{5F473E98-5DAC-4818-8CDD-2A3D1D6A469D}"/>
                </a:ext>
              </a:extLst>
            </p:cNvPr>
            <p:cNvSpPr txBox="1"/>
            <p:nvPr/>
          </p:nvSpPr>
          <p:spPr>
            <a:xfrm>
              <a:off x="3348659" y="2835603"/>
              <a:ext cx="110607" cy="106730"/>
            </a:xfrm>
            <a:prstGeom prst="rect">
              <a:avLst/>
            </a:prstGeom>
            <a:noFill/>
          </p:spPr>
          <p:txBody>
            <a:bodyPr wrap="none" lIns="0" tIns="0" rIns="0" bIns="0" rtlCol="0">
              <a:spAutoFit/>
            </a:bodyP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OR</a:t>
              </a:r>
            </a:p>
          </p:txBody>
        </p:sp>
        <p:sp>
          <p:nvSpPr>
            <p:cNvPr id="40" name="Rounded Rectangle 36">
              <a:extLst>
                <a:ext uri="{FF2B5EF4-FFF2-40B4-BE49-F238E27FC236}">
                  <a16:creationId xmlns:a16="http://schemas.microsoft.com/office/drawing/2014/main" id="{73719D4D-23E5-4213-9CF7-E02E69CF9E9A}"/>
                </a:ext>
              </a:extLst>
            </p:cNvPr>
            <p:cNvSpPr/>
            <p:nvPr/>
          </p:nvSpPr>
          <p:spPr>
            <a:xfrm>
              <a:off x="3441477" y="2689904"/>
              <a:ext cx="108000" cy="108000"/>
            </a:xfrm>
            <a:prstGeom prst="roundRect">
              <a:avLst>
                <a:gd name="adj" fmla="val 0"/>
              </a:avLst>
            </a:prstGeom>
            <a:solidFill>
              <a:srgbClr val="92D05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P</a:t>
              </a:r>
            </a:p>
          </p:txBody>
        </p:sp>
        <p:sp>
          <p:nvSpPr>
            <p:cNvPr id="41" name="Rounded Rectangle 37">
              <a:extLst>
                <a:ext uri="{FF2B5EF4-FFF2-40B4-BE49-F238E27FC236}">
                  <a16:creationId xmlns:a16="http://schemas.microsoft.com/office/drawing/2014/main" id="{BA6EFAB2-97FF-4155-BF90-2D502ECB1F4A}"/>
                </a:ext>
              </a:extLst>
            </p:cNvPr>
            <p:cNvSpPr/>
            <p:nvPr/>
          </p:nvSpPr>
          <p:spPr>
            <a:xfrm>
              <a:off x="3235102" y="2689904"/>
              <a:ext cx="108000" cy="108000"/>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A</a:t>
              </a:r>
            </a:p>
          </p:txBody>
        </p:sp>
        <p:sp>
          <p:nvSpPr>
            <p:cNvPr id="42" name="Rounded Rectangle 38">
              <a:extLst>
                <a:ext uri="{FF2B5EF4-FFF2-40B4-BE49-F238E27FC236}">
                  <a16:creationId xmlns:a16="http://schemas.microsoft.com/office/drawing/2014/main" id="{71ED1349-8B62-4017-9E13-1B7D172E1988}"/>
                </a:ext>
              </a:extLst>
            </p:cNvPr>
            <p:cNvSpPr/>
            <p:nvPr/>
          </p:nvSpPr>
          <p:spPr>
            <a:xfrm>
              <a:off x="3441477" y="2947079"/>
              <a:ext cx="108000" cy="108000"/>
            </a:xfrm>
            <a:prstGeom prst="roundRect">
              <a:avLst>
                <a:gd name="adj" fmla="val 0"/>
              </a:avLst>
            </a:prstGeom>
            <a:solidFill>
              <a:schemeClr val="tx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prstClr val="white"/>
                  </a:solidFill>
                  <a:latin typeface="Calibri" panose="020F0502020204030204" pitchFamily="34" charset="0"/>
                  <a:cs typeface="Calibri" panose="020F0502020204030204" pitchFamily="34" charset="0"/>
                </a:rPr>
                <a:t>T</a:t>
              </a:r>
            </a:p>
          </p:txBody>
        </p:sp>
        <p:sp>
          <p:nvSpPr>
            <p:cNvPr id="43" name="Rounded Rectangle 39">
              <a:extLst>
                <a:ext uri="{FF2B5EF4-FFF2-40B4-BE49-F238E27FC236}">
                  <a16:creationId xmlns:a16="http://schemas.microsoft.com/office/drawing/2014/main" id="{672A472B-CD2C-4BBF-BEB8-EC8A029EF99F}"/>
                </a:ext>
              </a:extLst>
            </p:cNvPr>
            <p:cNvSpPr/>
            <p:nvPr/>
          </p:nvSpPr>
          <p:spPr>
            <a:xfrm>
              <a:off x="3235102" y="2947079"/>
              <a:ext cx="108000" cy="108000"/>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A</a:t>
              </a:r>
            </a:p>
          </p:txBody>
        </p:sp>
        <p:cxnSp>
          <p:nvCxnSpPr>
            <p:cNvPr id="44" name="Straight Connector 43">
              <a:extLst>
                <a:ext uri="{FF2B5EF4-FFF2-40B4-BE49-F238E27FC236}">
                  <a16:creationId xmlns:a16="http://schemas.microsoft.com/office/drawing/2014/main" id="{B452CA12-4ED1-4E9E-9692-A6F886247477}"/>
                </a:ext>
              </a:extLst>
            </p:cNvPr>
            <p:cNvCxnSpPr>
              <a:cxnSpLocks/>
            </p:cNvCxnSpPr>
            <p:nvPr/>
          </p:nvCxnSpPr>
          <p:spPr>
            <a:xfrm>
              <a:off x="3409801" y="2321488"/>
              <a:ext cx="0" cy="278954"/>
            </a:xfrm>
            <a:prstGeom prst="line">
              <a:avLst/>
            </a:prstGeom>
            <a:ln w="12700">
              <a:solidFill>
                <a:srgbClr val="59595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5" name="Rounded Rectangle 59">
              <a:extLst>
                <a:ext uri="{FF2B5EF4-FFF2-40B4-BE49-F238E27FC236}">
                  <a16:creationId xmlns:a16="http://schemas.microsoft.com/office/drawing/2014/main" id="{332BA81A-BB9D-4DDB-89AA-3375A0931B5D}"/>
                </a:ext>
              </a:extLst>
            </p:cNvPr>
            <p:cNvSpPr/>
            <p:nvPr/>
          </p:nvSpPr>
          <p:spPr>
            <a:xfrm>
              <a:off x="4047532" y="2619938"/>
              <a:ext cx="571820" cy="53022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en-GB" sz="2400" dirty="0">
                <a:solidFill>
                  <a:prstClr val="white"/>
                </a:solidFill>
                <a:latin typeface="Calibri" panose="020F0502020204030204" pitchFamily="34" charset="0"/>
                <a:cs typeface="Calibri" panose="020F0502020204030204" pitchFamily="34" charset="0"/>
              </a:endParaRPr>
            </a:p>
          </p:txBody>
        </p:sp>
        <p:sp>
          <p:nvSpPr>
            <p:cNvPr id="46" name="Rounded Rectangle 60">
              <a:extLst>
                <a:ext uri="{FF2B5EF4-FFF2-40B4-BE49-F238E27FC236}">
                  <a16:creationId xmlns:a16="http://schemas.microsoft.com/office/drawing/2014/main" id="{28AE0AFB-922E-4A56-B1DA-B1207339C5B8}"/>
                </a:ext>
              </a:extLst>
            </p:cNvPr>
            <p:cNvSpPr/>
            <p:nvPr/>
          </p:nvSpPr>
          <p:spPr>
            <a:xfrm>
              <a:off x="4374927" y="2823254"/>
              <a:ext cx="108000" cy="108000"/>
            </a:xfrm>
            <a:prstGeom prst="roundRect">
              <a:avLst>
                <a:gd name="adj" fmla="val 0"/>
              </a:avLst>
            </a:prstGeom>
            <a:solidFill>
              <a:schemeClr val="tx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prstClr val="white"/>
                  </a:solidFill>
                  <a:latin typeface="Calibri" panose="020F0502020204030204" pitchFamily="34" charset="0"/>
                  <a:cs typeface="Calibri" panose="020F0502020204030204" pitchFamily="34" charset="0"/>
                </a:rPr>
                <a:t>T</a:t>
              </a:r>
            </a:p>
          </p:txBody>
        </p:sp>
        <p:sp>
          <p:nvSpPr>
            <p:cNvPr id="47" name="Rounded Rectangle 61">
              <a:extLst>
                <a:ext uri="{FF2B5EF4-FFF2-40B4-BE49-F238E27FC236}">
                  <a16:creationId xmlns:a16="http://schemas.microsoft.com/office/drawing/2014/main" id="{8EB0BB87-1430-42C2-AB0D-41975A0B1282}"/>
                </a:ext>
              </a:extLst>
            </p:cNvPr>
            <p:cNvSpPr/>
            <p:nvPr/>
          </p:nvSpPr>
          <p:spPr>
            <a:xfrm>
              <a:off x="4168552" y="2823254"/>
              <a:ext cx="108000" cy="108000"/>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A</a:t>
              </a:r>
            </a:p>
          </p:txBody>
        </p:sp>
        <p:sp>
          <p:nvSpPr>
            <p:cNvPr id="48" name="Rounded Rectangle 62">
              <a:extLst>
                <a:ext uri="{FF2B5EF4-FFF2-40B4-BE49-F238E27FC236}">
                  <a16:creationId xmlns:a16="http://schemas.microsoft.com/office/drawing/2014/main" id="{6EEC9AD0-8AF1-4D4E-A275-17DF552DCDFF}"/>
                </a:ext>
              </a:extLst>
            </p:cNvPr>
            <p:cNvSpPr/>
            <p:nvPr/>
          </p:nvSpPr>
          <p:spPr>
            <a:xfrm>
              <a:off x="4047532" y="3175563"/>
              <a:ext cx="571820" cy="1447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en-GB" sz="2400" dirty="0">
                <a:solidFill>
                  <a:prstClr val="white"/>
                </a:solidFill>
                <a:latin typeface="Calibri" panose="020F0502020204030204" pitchFamily="34" charset="0"/>
                <a:cs typeface="Calibri" panose="020F0502020204030204" pitchFamily="34" charset="0"/>
              </a:endParaRPr>
            </a:p>
          </p:txBody>
        </p:sp>
        <p:sp>
          <p:nvSpPr>
            <p:cNvPr id="49" name="Rounded Rectangle 63">
              <a:extLst>
                <a:ext uri="{FF2B5EF4-FFF2-40B4-BE49-F238E27FC236}">
                  <a16:creationId xmlns:a16="http://schemas.microsoft.com/office/drawing/2014/main" id="{774241E7-DDD4-4116-B39F-6639786DFA8A}"/>
                </a:ext>
              </a:extLst>
            </p:cNvPr>
            <p:cNvSpPr/>
            <p:nvPr/>
          </p:nvSpPr>
          <p:spPr>
            <a:xfrm>
              <a:off x="4279442" y="3553504"/>
              <a:ext cx="108000" cy="108000"/>
            </a:xfrm>
            <a:prstGeom prst="roundRect">
              <a:avLst>
                <a:gd name="adj" fmla="val 0"/>
              </a:avLst>
            </a:prstGeom>
            <a:solidFill>
              <a:schemeClr val="tx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prstClr val="white"/>
                  </a:solidFill>
                  <a:latin typeface="Calibri" panose="020F0502020204030204" pitchFamily="34" charset="0"/>
                  <a:cs typeface="Calibri" panose="020F0502020204030204" pitchFamily="34" charset="0"/>
                </a:rPr>
                <a:t>T</a:t>
              </a:r>
            </a:p>
          </p:txBody>
        </p:sp>
        <p:sp>
          <p:nvSpPr>
            <p:cNvPr id="50" name="Rounded Rectangle 64">
              <a:extLst>
                <a:ext uri="{FF2B5EF4-FFF2-40B4-BE49-F238E27FC236}">
                  <a16:creationId xmlns:a16="http://schemas.microsoft.com/office/drawing/2014/main" id="{8D4EE1CA-3998-4580-897E-91E30D44C30F}"/>
                </a:ext>
              </a:extLst>
            </p:cNvPr>
            <p:cNvSpPr/>
            <p:nvPr/>
          </p:nvSpPr>
          <p:spPr>
            <a:xfrm>
              <a:off x="2799757" y="3728013"/>
              <a:ext cx="571820" cy="895350"/>
            </a:xfrm>
            <a:prstGeom prst="roundRect">
              <a:avLst/>
            </a:prstGeom>
            <a:gradFill flip="none" rotWithShape="1">
              <a:gsLst>
                <a:gs pos="0">
                  <a:srgbClr val="FFC000"/>
                </a:gs>
                <a:gs pos="51000">
                  <a:srgbClr val="ED9121"/>
                </a:gs>
                <a:gs pos="100000">
                  <a:srgbClr val="F8721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en-GB" sz="2400" dirty="0">
                <a:solidFill>
                  <a:prstClr val="white"/>
                </a:solidFill>
                <a:latin typeface="Calibri" panose="020F0502020204030204" pitchFamily="34" charset="0"/>
                <a:cs typeface="Calibri" panose="020F0502020204030204" pitchFamily="34" charset="0"/>
              </a:endParaRPr>
            </a:p>
          </p:txBody>
        </p:sp>
        <p:sp>
          <p:nvSpPr>
            <p:cNvPr id="51" name="Down Arrow 66">
              <a:extLst>
                <a:ext uri="{FF2B5EF4-FFF2-40B4-BE49-F238E27FC236}">
                  <a16:creationId xmlns:a16="http://schemas.microsoft.com/office/drawing/2014/main" id="{16EBDFAF-9945-4F42-8AA8-0755F9171BFA}"/>
                </a:ext>
              </a:extLst>
            </p:cNvPr>
            <p:cNvSpPr/>
            <p:nvPr/>
          </p:nvSpPr>
          <p:spPr>
            <a:xfrm>
              <a:off x="2952476" y="3743887"/>
              <a:ext cx="275925" cy="854075"/>
            </a:xfrm>
            <a:prstGeom prst="downArrow">
              <a:avLst>
                <a:gd name="adj1" fmla="val 54603"/>
                <a:gd name="adj2" fmla="val 50000"/>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en-GB" sz="2400" dirty="0">
                <a:solidFill>
                  <a:prstClr val="white"/>
                </a:solidFill>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B01BA01F-505E-47EA-9639-1E5C005F0650}"/>
                </a:ext>
              </a:extLst>
            </p:cNvPr>
            <p:cNvSpPr txBox="1"/>
            <p:nvPr/>
          </p:nvSpPr>
          <p:spPr>
            <a:xfrm>
              <a:off x="2874037" y="4394885"/>
              <a:ext cx="441227" cy="213458"/>
            </a:xfrm>
            <a:prstGeom prst="rect">
              <a:avLst/>
            </a:prstGeom>
            <a:noFill/>
          </p:spPr>
          <p:txBody>
            <a:bodyPr wrap="none" lIns="0" tIns="0" rIns="0" bIns="0" rtlCol="0">
              <a:spAutoFit/>
            </a:bodyP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DAT</a:t>
              </a:r>
              <a:br>
                <a:rPr lang="en-GB" sz="933" b="1" dirty="0">
                  <a:solidFill>
                    <a:srgbClr val="000000"/>
                  </a:solidFill>
                  <a:latin typeface="Calibri" panose="020F0502020204030204" pitchFamily="34" charset="0"/>
                  <a:cs typeface="Calibri" panose="020F0502020204030204" pitchFamily="34" charset="0"/>
                </a:rPr>
              </a:br>
              <a:r>
                <a:rPr lang="en-GB" sz="933" b="1" dirty="0">
                  <a:solidFill>
                    <a:srgbClr val="000000"/>
                  </a:solidFill>
                  <a:latin typeface="Calibri" panose="020F0502020204030204" pitchFamily="34" charset="0"/>
                  <a:cs typeface="Calibri" panose="020F0502020204030204" pitchFamily="34" charset="0"/>
                </a:rPr>
                <a:t>&gt;12 months</a:t>
              </a:r>
            </a:p>
          </p:txBody>
        </p:sp>
        <p:sp>
          <p:nvSpPr>
            <p:cNvPr id="53" name="Rounded Rectangle 68">
              <a:extLst>
                <a:ext uri="{FF2B5EF4-FFF2-40B4-BE49-F238E27FC236}">
                  <a16:creationId xmlns:a16="http://schemas.microsoft.com/office/drawing/2014/main" id="{EF773F4F-62BD-4931-A2DC-D775E630E7B6}"/>
                </a:ext>
              </a:extLst>
            </p:cNvPr>
            <p:cNvSpPr/>
            <p:nvPr/>
          </p:nvSpPr>
          <p:spPr>
            <a:xfrm>
              <a:off x="3120802" y="3807504"/>
              <a:ext cx="122784" cy="117359"/>
            </a:xfrm>
            <a:prstGeom prst="roundRect">
              <a:avLst>
                <a:gd name="adj" fmla="val 0"/>
              </a:avLst>
            </a:prstGeom>
            <a:solidFill>
              <a:schemeClr val="tx1">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R</a:t>
              </a:r>
            </a:p>
          </p:txBody>
        </p:sp>
        <p:sp>
          <p:nvSpPr>
            <p:cNvPr id="54" name="Rounded Rectangle 70">
              <a:extLst>
                <a:ext uri="{FF2B5EF4-FFF2-40B4-BE49-F238E27FC236}">
                  <a16:creationId xmlns:a16="http://schemas.microsoft.com/office/drawing/2014/main" id="{BCFF0938-94DD-4DEF-9A4C-64C4BF710884}"/>
                </a:ext>
              </a:extLst>
            </p:cNvPr>
            <p:cNvSpPr/>
            <p:nvPr/>
          </p:nvSpPr>
          <p:spPr>
            <a:xfrm>
              <a:off x="2939827" y="3807504"/>
              <a:ext cx="122784" cy="117359"/>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A</a:t>
              </a:r>
            </a:p>
          </p:txBody>
        </p:sp>
        <p:sp>
          <p:nvSpPr>
            <p:cNvPr id="55" name="Down Arrow 71">
              <a:extLst>
                <a:ext uri="{FF2B5EF4-FFF2-40B4-BE49-F238E27FC236}">
                  <a16:creationId xmlns:a16="http://schemas.microsoft.com/office/drawing/2014/main" id="{ADB85073-6DF7-43E2-9424-D25D765C84D4}"/>
                </a:ext>
              </a:extLst>
            </p:cNvPr>
            <p:cNvSpPr/>
            <p:nvPr/>
          </p:nvSpPr>
          <p:spPr>
            <a:xfrm rot="5400000">
              <a:off x="3551133" y="3853555"/>
              <a:ext cx="275925" cy="1924092"/>
            </a:xfrm>
            <a:prstGeom prst="downArrow">
              <a:avLst>
                <a:gd name="adj1" fmla="val 38493"/>
                <a:gd name="adj2" fmla="val 61507"/>
              </a:avLst>
            </a:prstGeom>
            <a:gradFill>
              <a:gsLst>
                <a:gs pos="0">
                  <a:schemeClr val="bg1">
                    <a:lumMod val="95000"/>
                  </a:schemeClr>
                </a:gs>
                <a:gs pos="51000">
                  <a:schemeClr val="accent1">
                    <a:lumMod val="60000"/>
                    <a:lumOff val="40000"/>
                  </a:schemeClr>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en-GB" sz="2400" dirty="0">
                <a:solidFill>
                  <a:prstClr val="white"/>
                </a:solidFill>
                <a:latin typeface="Calibri" panose="020F0502020204030204" pitchFamily="34" charset="0"/>
                <a:cs typeface="Calibri" panose="020F0502020204030204" pitchFamily="34" charset="0"/>
              </a:endParaRPr>
            </a:p>
          </p:txBody>
        </p:sp>
        <p:sp>
          <p:nvSpPr>
            <p:cNvPr id="56" name="Rounded Rectangle 72">
              <a:extLst>
                <a:ext uri="{FF2B5EF4-FFF2-40B4-BE49-F238E27FC236}">
                  <a16:creationId xmlns:a16="http://schemas.microsoft.com/office/drawing/2014/main" id="{E2D4F8D4-E095-48F2-9866-106118159D85}"/>
                </a:ext>
              </a:extLst>
            </p:cNvPr>
            <p:cNvSpPr/>
            <p:nvPr/>
          </p:nvSpPr>
          <p:spPr>
            <a:xfrm>
              <a:off x="4911132" y="2619938"/>
              <a:ext cx="571820" cy="53022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en-GB" sz="2400" dirty="0">
                <a:solidFill>
                  <a:prstClr val="white"/>
                </a:solidFill>
                <a:latin typeface="Calibri" panose="020F0502020204030204" pitchFamily="34" charset="0"/>
                <a:cs typeface="Calibri" panose="020F0502020204030204" pitchFamily="34" charset="0"/>
              </a:endParaRPr>
            </a:p>
          </p:txBody>
        </p:sp>
        <p:sp>
          <p:nvSpPr>
            <p:cNvPr id="57" name="Rounded Rectangle 73">
              <a:extLst>
                <a:ext uri="{FF2B5EF4-FFF2-40B4-BE49-F238E27FC236}">
                  <a16:creationId xmlns:a16="http://schemas.microsoft.com/office/drawing/2014/main" id="{483E9C29-ED91-497C-A407-9B651CD2AAB4}"/>
                </a:ext>
              </a:extLst>
            </p:cNvPr>
            <p:cNvSpPr/>
            <p:nvPr/>
          </p:nvSpPr>
          <p:spPr>
            <a:xfrm>
              <a:off x="5238527" y="2823254"/>
              <a:ext cx="108000" cy="108000"/>
            </a:xfrm>
            <a:prstGeom prst="roundRect">
              <a:avLst>
                <a:gd name="adj" fmla="val 0"/>
              </a:avLst>
            </a:prstGeom>
            <a:solidFill>
              <a:schemeClr val="accent1">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C</a:t>
              </a:r>
            </a:p>
          </p:txBody>
        </p:sp>
        <p:sp>
          <p:nvSpPr>
            <p:cNvPr id="58" name="Rounded Rectangle 74">
              <a:extLst>
                <a:ext uri="{FF2B5EF4-FFF2-40B4-BE49-F238E27FC236}">
                  <a16:creationId xmlns:a16="http://schemas.microsoft.com/office/drawing/2014/main" id="{BA4BDDD4-E639-4B9E-825C-CB74A729C988}"/>
                </a:ext>
              </a:extLst>
            </p:cNvPr>
            <p:cNvSpPr/>
            <p:nvPr/>
          </p:nvSpPr>
          <p:spPr>
            <a:xfrm>
              <a:off x="5032152" y="2823254"/>
              <a:ext cx="108000" cy="108000"/>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A</a:t>
              </a:r>
            </a:p>
          </p:txBody>
        </p:sp>
        <p:sp>
          <p:nvSpPr>
            <p:cNvPr id="59" name="Rounded Rectangle 75">
              <a:extLst>
                <a:ext uri="{FF2B5EF4-FFF2-40B4-BE49-F238E27FC236}">
                  <a16:creationId xmlns:a16="http://schemas.microsoft.com/office/drawing/2014/main" id="{D4F41522-FFAE-4979-9DCE-45824B41DB06}"/>
                </a:ext>
              </a:extLst>
            </p:cNvPr>
            <p:cNvSpPr/>
            <p:nvPr/>
          </p:nvSpPr>
          <p:spPr>
            <a:xfrm>
              <a:off x="3425232" y="3728013"/>
              <a:ext cx="571820" cy="895350"/>
            </a:xfrm>
            <a:prstGeom prst="roundRect">
              <a:avLst/>
            </a:prstGeom>
            <a:gradFill flip="none" rotWithShape="1">
              <a:gsLst>
                <a:gs pos="0">
                  <a:srgbClr val="FFC000"/>
                </a:gs>
                <a:gs pos="51000">
                  <a:srgbClr val="ED9121"/>
                </a:gs>
                <a:gs pos="100000">
                  <a:srgbClr val="F8721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en-GB" sz="2400" dirty="0">
                <a:solidFill>
                  <a:prstClr val="white"/>
                </a:solidFill>
                <a:latin typeface="Calibri" panose="020F0502020204030204" pitchFamily="34" charset="0"/>
                <a:cs typeface="Calibri" panose="020F0502020204030204" pitchFamily="34" charset="0"/>
              </a:endParaRPr>
            </a:p>
          </p:txBody>
        </p:sp>
        <p:sp>
          <p:nvSpPr>
            <p:cNvPr id="60" name="Down Arrow 76">
              <a:extLst>
                <a:ext uri="{FF2B5EF4-FFF2-40B4-BE49-F238E27FC236}">
                  <a16:creationId xmlns:a16="http://schemas.microsoft.com/office/drawing/2014/main" id="{BC34FA48-4DBD-4DAE-9E06-EBCE7A20A43C}"/>
                </a:ext>
              </a:extLst>
            </p:cNvPr>
            <p:cNvSpPr/>
            <p:nvPr/>
          </p:nvSpPr>
          <p:spPr>
            <a:xfrm>
              <a:off x="3577951" y="3743887"/>
              <a:ext cx="275925" cy="854075"/>
            </a:xfrm>
            <a:prstGeom prst="downArrow">
              <a:avLst>
                <a:gd name="adj1" fmla="val 54603"/>
                <a:gd name="adj2" fmla="val 50000"/>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en-GB" sz="2400" dirty="0">
                <a:solidFill>
                  <a:prstClr val="white"/>
                </a:solidFill>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id="{1D483EE0-1F7B-4EEE-BD0C-C42623C7D4B3}"/>
                </a:ext>
              </a:extLst>
            </p:cNvPr>
            <p:cNvSpPr txBox="1"/>
            <p:nvPr/>
          </p:nvSpPr>
          <p:spPr>
            <a:xfrm>
              <a:off x="3499512" y="4394885"/>
              <a:ext cx="441227" cy="213458"/>
            </a:xfrm>
            <a:prstGeom prst="rect">
              <a:avLst/>
            </a:prstGeom>
            <a:noFill/>
          </p:spPr>
          <p:txBody>
            <a:bodyPr wrap="none" lIns="0" tIns="0" rIns="0" bIns="0" rtlCol="0">
              <a:spAutoFit/>
            </a:bodyP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DAPT</a:t>
              </a:r>
              <a:br>
                <a:rPr lang="en-GB" sz="933" b="1" dirty="0">
                  <a:solidFill>
                    <a:srgbClr val="000000"/>
                  </a:solidFill>
                  <a:latin typeface="Calibri" panose="020F0502020204030204" pitchFamily="34" charset="0"/>
                  <a:cs typeface="Calibri" panose="020F0502020204030204" pitchFamily="34" charset="0"/>
                </a:rPr>
              </a:br>
              <a:r>
                <a:rPr lang="en-GB" sz="933" b="1" dirty="0">
                  <a:solidFill>
                    <a:srgbClr val="000000"/>
                  </a:solidFill>
                  <a:latin typeface="Calibri" panose="020F0502020204030204" pitchFamily="34" charset="0"/>
                  <a:cs typeface="Calibri" panose="020F0502020204030204" pitchFamily="34" charset="0"/>
                </a:rPr>
                <a:t>&gt;12 months</a:t>
              </a:r>
            </a:p>
          </p:txBody>
        </p:sp>
        <p:sp>
          <p:nvSpPr>
            <p:cNvPr id="62" name="Rounded Rectangle 78">
              <a:extLst>
                <a:ext uri="{FF2B5EF4-FFF2-40B4-BE49-F238E27FC236}">
                  <a16:creationId xmlns:a16="http://schemas.microsoft.com/office/drawing/2014/main" id="{5F0CD8DB-F6AF-4C4F-A1BE-9B3FD42D9477}"/>
                </a:ext>
              </a:extLst>
            </p:cNvPr>
            <p:cNvSpPr/>
            <p:nvPr/>
          </p:nvSpPr>
          <p:spPr>
            <a:xfrm>
              <a:off x="3746277" y="3807504"/>
              <a:ext cx="108000" cy="108000"/>
            </a:xfrm>
            <a:prstGeom prst="roundRect">
              <a:avLst>
                <a:gd name="adj" fmla="val 0"/>
              </a:avLst>
            </a:prstGeom>
            <a:solidFill>
              <a:schemeClr val="tx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prstClr val="white"/>
                  </a:solidFill>
                  <a:latin typeface="Calibri" panose="020F0502020204030204" pitchFamily="34" charset="0"/>
                  <a:cs typeface="Calibri" panose="020F0502020204030204" pitchFamily="34" charset="0"/>
                </a:rPr>
                <a:t>T</a:t>
              </a:r>
            </a:p>
          </p:txBody>
        </p:sp>
        <p:sp>
          <p:nvSpPr>
            <p:cNvPr id="63" name="Rounded Rectangle 79">
              <a:extLst>
                <a:ext uri="{FF2B5EF4-FFF2-40B4-BE49-F238E27FC236}">
                  <a16:creationId xmlns:a16="http://schemas.microsoft.com/office/drawing/2014/main" id="{90393966-91C4-46B4-A582-959EA254A2C6}"/>
                </a:ext>
              </a:extLst>
            </p:cNvPr>
            <p:cNvSpPr/>
            <p:nvPr/>
          </p:nvSpPr>
          <p:spPr>
            <a:xfrm>
              <a:off x="3565302" y="3807504"/>
              <a:ext cx="108000" cy="108000"/>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A</a:t>
              </a:r>
            </a:p>
          </p:txBody>
        </p:sp>
        <p:sp>
          <p:nvSpPr>
            <p:cNvPr id="64" name="TextBox 63">
              <a:extLst>
                <a:ext uri="{FF2B5EF4-FFF2-40B4-BE49-F238E27FC236}">
                  <a16:creationId xmlns:a16="http://schemas.microsoft.com/office/drawing/2014/main" id="{966680AD-6240-4EBE-B93D-3D33BBE42ECD}"/>
                </a:ext>
              </a:extLst>
            </p:cNvPr>
            <p:cNvSpPr txBox="1"/>
            <p:nvPr/>
          </p:nvSpPr>
          <p:spPr>
            <a:xfrm>
              <a:off x="3664821" y="4001185"/>
              <a:ext cx="110607" cy="106730"/>
            </a:xfrm>
            <a:prstGeom prst="rect">
              <a:avLst/>
            </a:prstGeom>
            <a:noFill/>
          </p:spPr>
          <p:txBody>
            <a:bodyPr wrap="none" lIns="0" tIns="0" rIns="0" bIns="0" rtlCol="0">
              <a:spAutoFit/>
            </a:bodyP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OR</a:t>
              </a:r>
            </a:p>
          </p:txBody>
        </p:sp>
        <p:sp>
          <p:nvSpPr>
            <p:cNvPr id="65" name="Rounded Rectangle 82">
              <a:extLst>
                <a:ext uri="{FF2B5EF4-FFF2-40B4-BE49-F238E27FC236}">
                  <a16:creationId xmlns:a16="http://schemas.microsoft.com/office/drawing/2014/main" id="{BDB6FA31-77A4-43E5-8BE8-CAC1FB9A308F}"/>
                </a:ext>
              </a:extLst>
            </p:cNvPr>
            <p:cNvSpPr/>
            <p:nvPr/>
          </p:nvSpPr>
          <p:spPr>
            <a:xfrm>
              <a:off x="3587527" y="4163104"/>
              <a:ext cx="108000" cy="108000"/>
            </a:xfrm>
            <a:prstGeom prst="roundRect">
              <a:avLst>
                <a:gd name="adj" fmla="val 0"/>
              </a:avLst>
            </a:prstGeom>
            <a:solidFill>
              <a:srgbClr val="92D05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P</a:t>
              </a:r>
            </a:p>
          </p:txBody>
        </p:sp>
        <p:sp>
          <p:nvSpPr>
            <p:cNvPr id="66" name="Rounded Rectangle 83">
              <a:extLst>
                <a:ext uri="{FF2B5EF4-FFF2-40B4-BE49-F238E27FC236}">
                  <a16:creationId xmlns:a16="http://schemas.microsoft.com/office/drawing/2014/main" id="{91C3A90C-B830-4673-A432-BA15F84AD2AF}"/>
                </a:ext>
              </a:extLst>
            </p:cNvPr>
            <p:cNvSpPr/>
            <p:nvPr/>
          </p:nvSpPr>
          <p:spPr>
            <a:xfrm>
              <a:off x="3447827" y="4163104"/>
              <a:ext cx="108000" cy="108000"/>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A</a:t>
              </a:r>
            </a:p>
          </p:txBody>
        </p:sp>
        <p:sp>
          <p:nvSpPr>
            <p:cNvPr id="67" name="Rounded Rectangle 84">
              <a:extLst>
                <a:ext uri="{FF2B5EF4-FFF2-40B4-BE49-F238E27FC236}">
                  <a16:creationId xmlns:a16="http://schemas.microsoft.com/office/drawing/2014/main" id="{C90DA62F-4378-4AAF-BBCB-1B4F57173BCC}"/>
                </a:ext>
              </a:extLst>
            </p:cNvPr>
            <p:cNvSpPr/>
            <p:nvPr/>
          </p:nvSpPr>
          <p:spPr>
            <a:xfrm>
              <a:off x="3863752" y="4163104"/>
              <a:ext cx="108000" cy="108000"/>
            </a:xfrm>
            <a:prstGeom prst="roundRect">
              <a:avLst>
                <a:gd name="adj" fmla="val 0"/>
              </a:avLst>
            </a:prstGeom>
            <a:solidFill>
              <a:schemeClr val="accent1">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C</a:t>
              </a:r>
            </a:p>
          </p:txBody>
        </p:sp>
        <p:sp>
          <p:nvSpPr>
            <p:cNvPr id="68" name="Rounded Rectangle 85">
              <a:extLst>
                <a:ext uri="{FF2B5EF4-FFF2-40B4-BE49-F238E27FC236}">
                  <a16:creationId xmlns:a16="http://schemas.microsoft.com/office/drawing/2014/main" id="{93587321-EE06-4CB7-8941-2D110027606D}"/>
                </a:ext>
              </a:extLst>
            </p:cNvPr>
            <p:cNvSpPr/>
            <p:nvPr/>
          </p:nvSpPr>
          <p:spPr>
            <a:xfrm>
              <a:off x="3727227" y="4163104"/>
              <a:ext cx="108000" cy="108000"/>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A</a:t>
              </a:r>
            </a:p>
          </p:txBody>
        </p:sp>
        <p:sp>
          <p:nvSpPr>
            <p:cNvPr id="69" name="Down Arrow 92">
              <a:extLst>
                <a:ext uri="{FF2B5EF4-FFF2-40B4-BE49-F238E27FC236}">
                  <a16:creationId xmlns:a16="http://schemas.microsoft.com/office/drawing/2014/main" id="{5AAFD558-4D84-4957-BEF5-756814FF292A}"/>
                </a:ext>
              </a:extLst>
            </p:cNvPr>
            <p:cNvSpPr/>
            <p:nvPr/>
          </p:nvSpPr>
          <p:spPr>
            <a:xfrm>
              <a:off x="5059080" y="3162863"/>
              <a:ext cx="275925" cy="1555749"/>
            </a:xfrm>
            <a:prstGeom prst="downArrow">
              <a:avLst>
                <a:gd name="adj1" fmla="val 54603"/>
                <a:gd name="adj2" fmla="val 50000"/>
              </a:avLst>
            </a:prstGeom>
            <a:gradFill>
              <a:gsLst>
                <a:gs pos="0">
                  <a:srgbClr val="F87217"/>
                </a:gs>
                <a:gs pos="100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en-GB" sz="2400" dirty="0">
                <a:solidFill>
                  <a:prstClr val="white"/>
                </a:solidFill>
                <a:latin typeface="Calibri" panose="020F0502020204030204" pitchFamily="34" charset="0"/>
                <a:cs typeface="Calibri" panose="020F0502020204030204" pitchFamily="34" charset="0"/>
              </a:endParaRPr>
            </a:p>
          </p:txBody>
        </p:sp>
        <p:sp>
          <p:nvSpPr>
            <p:cNvPr id="70" name="Rounded Rectangle 90">
              <a:extLst>
                <a:ext uri="{FF2B5EF4-FFF2-40B4-BE49-F238E27FC236}">
                  <a16:creationId xmlns:a16="http://schemas.microsoft.com/office/drawing/2014/main" id="{B3CF259B-8DEF-4FCB-B86B-63333991EDED}"/>
                </a:ext>
              </a:extLst>
            </p:cNvPr>
            <p:cNvSpPr/>
            <p:nvPr/>
          </p:nvSpPr>
          <p:spPr>
            <a:xfrm>
              <a:off x="5143042" y="3534454"/>
              <a:ext cx="108000" cy="108000"/>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A</a:t>
              </a:r>
            </a:p>
          </p:txBody>
        </p:sp>
        <p:sp>
          <p:nvSpPr>
            <p:cNvPr id="71" name="Rounded Rectangle 96">
              <a:extLst>
                <a:ext uri="{FF2B5EF4-FFF2-40B4-BE49-F238E27FC236}">
                  <a16:creationId xmlns:a16="http://schemas.microsoft.com/office/drawing/2014/main" id="{E58E0CAC-C26B-4CD4-A7ED-1D7B0F3B03B8}"/>
                </a:ext>
              </a:extLst>
            </p:cNvPr>
            <p:cNvSpPr/>
            <p:nvPr/>
          </p:nvSpPr>
          <p:spPr>
            <a:xfrm>
              <a:off x="6139857" y="2619938"/>
              <a:ext cx="571820" cy="23177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en-GB" sz="2400" dirty="0">
                <a:solidFill>
                  <a:prstClr val="white"/>
                </a:solidFill>
                <a:latin typeface="Calibri" panose="020F0502020204030204" pitchFamily="34" charset="0"/>
                <a:cs typeface="Calibri" panose="020F0502020204030204" pitchFamily="34" charset="0"/>
              </a:endParaRPr>
            </a:p>
          </p:txBody>
        </p:sp>
        <p:sp>
          <p:nvSpPr>
            <p:cNvPr id="72" name="Rounded Rectangle 97">
              <a:extLst>
                <a:ext uri="{FF2B5EF4-FFF2-40B4-BE49-F238E27FC236}">
                  <a16:creationId xmlns:a16="http://schemas.microsoft.com/office/drawing/2014/main" id="{2EC40C33-838C-47CB-9D83-31DCB9C0FE91}"/>
                </a:ext>
              </a:extLst>
            </p:cNvPr>
            <p:cNvSpPr/>
            <p:nvPr/>
          </p:nvSpPr>
          <p:spPr>
            <a:xfrm>
              <a:off x="6467252" y="2683554"/>
              <a:ext cx="108000" cy="108000"/>
            </a:xfrm>
            <a:prstGeom prst="roundRect">
              <a:avLst>
                <a:gd name="adj" fmla="val 0"/>
              </a:avLst>
            </a:prstGeom>
            <a:solidFill>
              <a:schemeClr val="accent1">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C</a:t>
              </a:r>
            </a:p>
          </p:txBody>
        </p:sp>
        <p:sp>
          <p:nvSpPr>
            <p:cNvPr id="73" name="Rounded Rectangle 98">
              <a:extLst>
                <a:ext uri="{FF2B5EF4-FFF2-40B4-BE49-F238E27FC236}">
                  <a16:creationId xmlns:a16="http://schemas.microsoft.com/office/drawing/2014/main" id="{55B24CC3-6880-4269-902E-5051E0564F18}"/>
                </a:ext>
              </a:extLst>
            </p:cNvPr>
            <p:cNvSpPr/>
            <p:nvPr/>
          </p:nvSpPr>
          <p:spPr>
            <a:xfrm>
              <a:off x="6260877" y="2683554"/>
              <a:ext cx="108000" cy="108000"/>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A</a:t>
              </a:r>
            </a:p>
          </p:txBody>
        </p:sp>
        <p:sp>
          <p:nvSpPr>
            <p:cNvPr id="74" name="Down Arrow 99">
              <a:extLst>
                <a:ext uri="{FF2B5EF4-FFF2-40B4-BE49-F238E27FC236}">
                  <a16:creationId xmlns:a16="http://schemas.microsoft.com/office/drawing/2014/main" id="{B97C31F0-92F5-4520-8FFC-CFCDD9255220}"/>
                </a:ext>
              </a:extLst>
            </p:cNvPr>
            <p:cNvSpPr/>
            <p:nvPr/>
          </p:nvSpPr>
          <p:spPr>
            <a:xfrm>
              <a:off x="6286226" y="2854889"/>
              <a:ext cx="275925" cy="1863724"/>
            </a:xfrm>
            <a:prstGeom prst="downArrow">
              <a:avLst>
                <a:gd name="adj1" fmla="val 54603"/>
                <a:gd name="adj2" fmla="val 50000"/>
              </a:avLst>
            </a:prstGeom>
            <a:gradFill>
              <a:gsLst>
                <a:gs pos="0">
                  <a:srgbClr val="F87217"/>
                </a:gs>
                <a:gs pos="100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en-GB" sz="2400" dirty="0">
                <a:solidFill>
                  <a:prstClr val="white"/>
                </a:solidFill>
                <a:latin typeface="Calibri" panose="020F0502020204030204" pitchFamily="34" charset="0"/>
                <a:cs typeface="Calibri" panose="020F0502020204030204" pitchFamily="34" charset="0"/>
              </a:endParaRPr>
            </a:p>
          </p:txBody>
        </p:sp>
        <p:sp>
          <p:nvSpPr>
            <p:cNvPr id="75" name="Rounded Rectangle 91">
              <a:extLst>
                <a:ext uri="{FF2B5EF4-FFF2-40B4-BE49-F238E27FC236}">
                  <a16:creationId xmlns:a16="http://schemas.microsoft.com/office/drawing/2014/main" id="{E535E3F9-A479-4D13-86CC-692ECEF881AE}"/>
                </a:ext>
              </a:extLst>
            </p:cNvPr>
            <p:cNvSpPr/>
            <p:nvPr/>
          </p:nvSpPr>
          <p:spPr>
            <a:xfrm>
              <a:off x="6372002" y="3248704"/>
              <a:ext cx="108000" cy="108000"/>
            </a:xfrm>
            <a:prstGeom prst="roundRect">
              <a:avLst>
                <a:gd name="adj" fmla="val 0"/>
              </a:avLst>
            </a:prstGeom>
            <a:solidFill>
              <a:schemeClr val="accent1">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C</a:t>
              </a:r>
            </a:p>
          </p:txBody>
        </p:sp>
      </p:grpSp>
      <p:sp>
        <p:nvSpPr>
          <p:cNvPr id="128" name="TextBox 127">
            <a:extLst>
              <a:ext uri="{FF2B5EF4-FFF2-40B4-BE49-F238E27FC236}">
                <a16:creationId xmlns:a16="http://schemas.microsoft.com/office/drawing/2014/main" id="{6E257688-9290-4F64-932B-D56E17DE5B5D}"/>
              </a:ext>
            </a:extLst>
          </p:cNvPr>
          <p:cNvSpPr txBox="1"/>
          <p:nvPr/>
        </p:nvSpPr>
        <p:spPr>
          <a:xfrm>
            <a:off x="1271464" y="3729206"/>
            <a:ext cx="662425" cy="332399"/>
          </a:xfrm>
          <a:prstGeom prst="rect">
            <a:avLst/>
          </a:prstGeom>
          <a:noFill/>
        </p:spPr>
        <p:txBody>
          <a:bodyPr wrap="none" lIns="0" tIns="0" rIns="0" bIns="0" rtlCol="0">
            <a:spAutoFit/>
          </a:bodyPr>
          <a:lstStyle/>
          <a:p>
            <a:pPr defTabSz="1219170" latinLnBrk="1">
              <a:lnSpc>
                <a:spcPct val="90000"/>
              </a:lnSpc>
            </a:pPr>
            <a:r>
              <a:rPr lang="en-GB" sz="1200" b="1" dirty="0">
                <a:solidFill>
                  <a:srgbClr val="EE1C25"/>
                </a:solidFill>
                <a:latin typeface="Calibri" panose="020F0502020204030204" pitchFamily="34" charset="0"/>
                <a:cs typeface="Calibri" panose="020F0502020204030204" pitchFamily="34" charset="0"/>
              </a:rPr>
              <a:t>Treatment</a:t>
            </a:r>
            <a:br>
              <a:rPr lang="en-GB" sz="1200" b="1" dirty="0">
                <a:solidFill>
                  <a:srgbClr val="EE1C25"/>
                </a:solidFill>
                <a:latin typeface="Calibri" panose="020F0502020204030204" pitchFamily="34" charset="0"/>
                <a:cs typeface="Calibri" panose="020F0502020204030204" pitchFamily="34" charset="0"/>
              </a:rPr>
            </a:br>
            <a:r>
              <a:rPr lang="en-GB" sz="1200" b="1" dirty="0">
                <a:solidFill>
                  <a:srgbClr val="EE1C25"/>
                </a:solidFill>
                <a:latin typeface="Calibri" panose="020F0502020204030204" pitchFamily="34" charset="0"/>
                <a:cs typeface="Calibri" panose="020F0502020204030204" pitchFamily="34" charset="0"/>
              </a:rPr>
              <a:t>duration</a:t>
            </a:r>
          </a:p>
        </p:txBody>
      </p:sp>
      <p:grpSp>
        <p:nvGrpSpPr>
          <p:cNvPr id="129" name="Group 128">
            <a:extLst>
              <a:ext uri="{FF2B5EF4-FFF2-40B4-BE49-F238E27FC236}">
                <a16:creationId xmlns:a16="http://schemas.microsoft.com/office/drawing/2014/main" id="{D706FA06-0129-4E47-A9B3-748935AFBEB5}"/>
              </a:ext>
            </a:extLst>
          </p:cNvPr>
          <p:cNvGrpSpPr/>
          <p:nvPr/>
        </p:nvGrpSpPr>
        <p:grpSpPr>
          <a:xfrm>
            <a:off x="9517946" y="3110866"/>
            <a:ext cx="991189" cy="1569078"/>
            <a:chOff x="323528" y="3339158"/>
            <a:chExt cx="743392" cy="1176808"/>
          </a:xfrm>
        </p:grpSpPr>
        <p:sp>
          <p:nvSpPr>
            <p:cNvPr id="130" name="Rounded Rectangle 13">
              <a:extLst>
                <a:ext uri="{FF2B5EF4-FFF2-40B4-BE49-F238E27FC236}">
                  <a16:creationId xmlns:a16="http://schemas.microsoft.com/office/drawing/2014/main" id="{EE605C54-FEDB-42C4-A839-F8FE5E19BADC}"/>
                </a:ext>
              </a:extLst>
            </p:cNvPr>
            <p:cNvSpPr/>
            <p:nvPr/>
          </p:nvSpPr>
          <p:spPr>
            <a:xfrm>
              <a:off x="323528" y="3674707"/>
              <a:ext cx="122784" cy="117359"/>
            </a:xfrm>
            <a:prstGeom prst="roundRect">
              <a:avLst>
                <a:gd name="adj" fmla="val 0"/>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A</a:t>
              </a:r>
            </a:p>
          </p:txBody>
        </p:sp>
        <p:sp>
          <p:nvSpPr>
            <p:cNvPr id="131" name="TextBox 130">
              <a:extLst>
                <a:ext uri="{FF2B5EF4-FFF2-40B4-BE49-F238E27FC236}">
                  <a16:creationId xmlns:a16="http://schemas.microsoft.com/office/drawing/2014/main" id="{ACF3FCD5-26C0-455F-9CEA-2789EC957532}"/>
                </a:ext>
              </a:extLst>
            </p:cNvPr>
            <p:cNvSpPr txBox="1"/>
            <p:nvPr/>
          </p:nvSpPr>
          <p:spPr>
            <a:xfrm>
              <a:off x="327583" y="3339158"/>
              <a:ext cx="739337" cy="249299"/>
            </a:xfrm>
            <a:prstGeom prst="rect">
              <a:avLst/>
            </a:prstGeom>
            <a:noFill/>
          </p:spPr>
          <p:txBody>
            <a:bodyPr wrap="none" lIns="0" tIns="0" rIns="0" bIns="0" rtlCol="0">
              <a:spAutoFit/>
            </a:bodyPr>
            <a:lstStyle/>
            <a:p>
              <a:pPr defTabSz="1219170" latinLnBrk="1">
                <a:lnSpc>
                  <a:spcPct val="90000"/>
                </a:lnSpc>
              </a:pPr>
              <a:r>
                <a:rPr lang="en-GB" sz="1200" b="1" dirty="0">
                  <a:solidFill>
                    <a:srgbClr val="EE1C25"/>
                  </a:solidFill>
                  <a:latin typeface="Calibri" panose="020F0502020204030204" pitchFamily="34" charset="0"/>
                  <a:cs typeface="Calibri" panose="020F0502020204030204" pitchFamily="34" charset="0"/>
                </a:rPr>
                <a:t>Antithrombotic</a:t>
              </a:r>
              <a:br>
                <a:rPr lang="en-GB" sz="1200" b="1" dirty="0">
                  <a:solidFill>
                    <a:srgbClr val="EE1C25"/>
                  </a:solidFill>
                  <a:latin typeface="Calibri" panose="020F0502020204030204" pitchFamily="34" charset="0"/>
                  <a:cs typeface="Calibri" panose="020F0502020204030204" pitchFamily="34" charset="0"/>
                </a:rPr>
              </a:br>
              <a:r>
                <a:rPr lang="en-GB" sz="1200" b="1" dirty="0">
                  <a:solidFill>
                    <a:srgbClr val="EE1C25"/>
                  </a:solidFill>
                  <a:latin typeface="Calibri" panose="020F0502020204030204" pitchFamily="34" charset="0"/>
                  <a:cs typeface="Calibri" panose="020F0502020204030204" pitchFamily="34" charset="0"/>
                </a:rPr>
                <a:t>drugs</a:t>
              </a:r>
            </a:p>
          </p:txBody>
        </p:sp>
        <p:sp>
          <p:nvSpPr>
            <p:cNvPr id="132" name="TextBox 131">
              <a:extLst>
                <a:ext uri="{FF2B5EF4-FFF2-40B4-BE49-F238E27FC236}">
                  <a16:creationId xmlns:a16="http://schemas.microsoft.com/office/drawing/2014/main" id="{4058F0C5-C575-4CD3-B81B-0701BA155487}"/>
                </a:ext>
              </a:extLst>
            </p:cNvPr>
            <p:cNvSpPr txBox="1"/>
            <p:nvPr/>
          </p:nvSpPr>
          <p:spPr>
            <a:xfrm>
              <a:off x="474390" y="3693909"/>
              <a:ext cx="365485" cy="110848"/>
            </a:xfrm>
            <a:prstGeom prst="rect">
              <a:avLst/>
            </a:prstGeom>
            <a:noFill/>
          </p:spPr>
          <p:txBody>
            <a:bodyPr wrap="none" lIns="0" tIns="0" rIns="0" bIns="0" rtlCol="0">
              <a:spAutoFit/>
            </a:bodyPr>
            <a:lstStyle/>
            <a:p>
              <a:pPr defTabSz="1219170" latinLnBrk="1">
                <a:lnSpc>
                  <a:spcPct val="90000"/>
                </a:lnSpc>
              </a:pPr>
              <a:r>
                <a:rPr lang="en-GB" sz="1067" dirty="0">
                  <a:solidFill>
                    <a:srgbClr val="000000"/>
                  </a:solidFill>
                  <a:latin typeface="Calibri" panose="020F0502020204030204" pitchFamily="34" charset="0"/>
                  <a:cs typeface="Calibri" panose="020F0502020204030204" pitchFamily="34" charset="0"/>
                </a:rPr>
                <a:t>= Aspirin</a:t>
              </a:r>
            </a:p>
          </p:txBody>
        </p:sp>
        <p:sp>
          <p:nvSpPr>
            <p:cNvPr id="133" name="Rounded Rectangle 20">
              <a:extLst>
                <a:ext uri="{FF2B5EF4-FFF2-40B4-BE49-F238E27FC236}">
                  <a16:creationId xmlns:a16="http://schemas.microsoft.com/office/drawing/2014/main" id="{6679E781-6613-47EE-B2AA-1E09B3E038B6}"/>
                </a:ext>
              </a:extLst>
            </p:cNvPr>
            <p:cNvSpPr/>
            <p:nvPr/>
          </p:nvSpPr>
          <p:spPr>
            <a:xfrm>
              <a:off x="323528" y="3858857"/>
              <a:ext cx="122784" cy="117359"/>
            </a:xfrm>
            <a:prstGeom prst="roundRect">
              <a:avLst>
                <a:gd name="adj" fmla="val 0"/>
              </a:avLst>
            </a:prstGeom>
            <a:solidFill>
              <a:schemeClr val="accent1">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C</a:t>
              </a:r>
            </a:p>
          </p:txBody>
        </p:sp>
        <p:sp>
          <p:nvSpPr>
            <p:cNvPr id="134" name="TextBox 133">
              <a:extLst>
                <a:ext uri="{FF2B5EF4-FFF2-40B4-BE49-F238E27FC236}">
                  <a16:creationId xmlns:a16="http://schemas.microsoft.com/office/drawing/2014/main" id="{8D551DF1-72EE-4CFE-8D71-B850F7C986F8}"/>
                </a:ext>
              </a:extLst>
            </p:cNvPr>
            <p:cNvSpPr txBox="1"/>
            <p:nvPr/>
          </p:nvSpPr>
          <p:spPr>
            <a:xfrm>
              <a:off x="474390" y="3871709"/>
              <a:ext cx="553036" cy="110848"/>
            </a:xfrm>
            <a:prstGeom prst="rect">
              <a:avLst/>
            </a:prstGeom>
            <a:noFill/>
          </p:spPr>
          <p:txBody>
            <a:bodyPr wrap="none" lIns="0" tIns="0" rIns="0" bIns="0" rtlCol="0">
              <a:spAutoFit/>
            </a:bodyPr>
            <a:lstStyle/>
            <a:p>
              <a:pPr defTabSz="1219170" latinLnBrk="1">
                <a:lnSpc>
                  <a:spcPct val="90000"/>
                </a:lnSpc>
              </a:pPr>
              <a:r>
                <a:rPr lang="en-GB" sz="1067" dirty="0">
                  <a:solidFill>
                    <a:srgbClr val="000000"/>
                  </a:solidFill>
                  <a:latin typeface="Calibri" panose="020F0502020204030204" pitchFamily="34" charset="0"/>
                  <a:cs typeface="Calibri" panose="020F0502020204030204" pitchFamily="34" charset="0"/>
                </a:rPr>
                <a:t>= Clopidogrel</a:t>
              </a:r>
            </a:p>
          </p:txBody>
        </p:sp>
        <p:sp>
          <p:nvSpPr>
            <p:cNvPr id="135" name="Rounded Rectangle 22">
              <a:extLst>
                <a:ext uri="{FF2B5EF4-FFF2-40B4-BE49-F238E27FC236}">
                  <a16:creationId xmlns:a16="http://schemas.microsoft.com/office/drawing/2014/main" id="{77B4617F-BC81-4E05-9503-E8AA0ACB2F21}"/>
                </a:ext>
              </a:extLst>
            </p:cNvPr>
            <p:cNvSpPr/>
            <p:nvPr/>
          </p:nvSpPr>
          <p:spPr>
            <a:xfrm>
              <a:off x="323528" y="4039832"/>
              <a:ext cx="122784" cy="117359"/>
            </a:xfrm>
            <a:prstGeom prst="roundRect">
              <a:avLst>
                <a:gd name="adj" fmla="val 0"/>
              </a:avLst>
            </a:prstGeom>
            <a:solidFill>
              <a:srgbClr val="92D05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P</a:t>
              </a:r>
            </a:p>
          </p:txBody>
        </p:sp>
        <p:sp>
          <p:nvSpPr>
            <p:cNvPr id="136" name="TextBox 135">
              <a:extLst>
                <a:ext uri="{FF2B5EF4-FFF2-40B4-BE49-F238E27FC236}">
                  <a16:creationId xmlns:a16="http://schemas.microsoft.com/office/drawing/2014/main" id="{FDA88A4D-1224-4DAF-B7D4-D5DD787B92CB}"/>
                </a:ext>
              </a:extLst>
            </p:cNvPr>
            <p:cNvSpPr txBox="1"/>
            <p:nvPr/>
          </p:nvSpPr>
          <p:spPr>
            <a:xfrm>
              <a:off x="474390" y="4046334"/>
              <a:ext cx="465272" cy="110848"/>
            </a:xfrm>
            <a:prstGeom prst="rect">
              <a:avLst/>
            </a:prstGeom>
            <a:noFill/>
          </p:spPr>
          <p:txBody>
            <a:bodyPr wrap="none" lIns="0" tIns="0" rIns="0" bIns="0" rtlCol="0">
              <a:spAutoFit/>
            </a:bodyPr>
            <a:lstStyle/>
            <a:p>
              <a:pPr defTabSz="1219170" latinLnBrk="1">
                <a:lnSpc>
                  <a:spcPct val="90000"/>
                </a:lnSpc>
              </a:pPr>
              <a:r>
                <a:rPr lang="en-GB" sz="1067" dirty="0">
                  <a:solidFill>
                    <a:srgbClr val="000000"/>
                  </a:solidFill>
                  <a:latin typeface="Calibri" panose="020F0502020204030204" pitchFamily="34" charset="0"/>
                  <a:cs typeface="Calibri" panose="020F0502020204030204" pitchFamily="34" charset="0"/>
                </a:rPr>
                <a:t>= Prasugrel</a:t>
              </a:r>
            </a:p>
          </p:txBody>
        </p:sp>
        <p:sp>
          <p:nvSpPr>
            <p:cNvPr id="137" name="TextBox 136">
              <a:extLst>
                <a:ext uri="{FF2B5EF4-FFF2-40B4-BE49-F238E27FC236}">
                  <a16:creationId xmlns:a16="http://schemas.microsoft.com/office/drawing/2014/main" id="{E28B6E9D-5714-4549-A10F-E4B9ADBF79F7}"/>
                </a:ext>
              </a:extLst>
            </p:cNvPr>
            <p:cNvSpPr txBox="1"/>
            <p:nvPr/>
          </p:nvSpPr>
          <p:spPr>
            <a:xfrm>
              <a:off x="474390" y="4230484"/>
              <a:ext cx="591508" cy="110848"/>
            </a:xfrm>
            <a:prstGeom prst="rect">
              <a:avLst/>
            </a:prstGeom>
            <a:noFill/>
          </p:spPr>
          <p:txBody>
            <a:bodyPr wrap="none" lIns="0" tIns="0" rIns="0" bIns="0" rtlCol="0">
              <a:spAutoFit/>
            </a:bodyPr>
            <a:lstStyle/>
            <a:p>
              <a:pPr defTabSz="1219170" latinLnBrk="1">
                <a:lnSpc>
                  <a:spcPct val="90000"/>
                </a:lnSpc>
              </a:pPr>
              <a:r>
                <a:rPr lang="en-GB" sz="1067" dirty="0">
                  <a:solidFill>
                    <a:srgbClr val="000000"/>
                  </a:solidFill>
                  <a:latin typeface="Calibri" panose="020F0502020204030204" pitchFamily="34" charset="0"/>
                  <a:cs typeface="Calibri" panose="020F0502020204030204" pitchFamily="34" charset="0"/>
                </a:rPr>
                <a:t>= Rivaroxaban</a:t>
              </a:r>
            </a:p>
          </p:txBody>
        </p:sp>
        <p:sp>
          <p:nvSpPr>
            <p:cNvPr id="138" name="TextBox 137">
              <a:extLst>
                <a:ext uri="{FF2B5EF4-FFF2-40B4-BE49-F238E27FC236}">
                  <a16:creationId xmlns:a16="http://schemas.microsoft.com/office/drawing/2014/main" id="{2CAB78CE-A1F2-4F94-AE54-6D14EF2FF718}"/>
                </a:ext>
              </a:extLst>
            </p:cNvPr>
            <p:cNvSpPr txBox="1"/>
            <p:nvPr/>
          </p:nvSpPr>
          <p:spPr>
            <a:xfrm>
              <a:off x="474390" y="4405109"/>
              <a:ext cx="490519" cy="110848"/>
            </a:xfrm>
            <a:prstGeom prst="rect">
              <a:avLst/>
            </a:prstGeom>
            <a:noFill/>
          </p:spPr>
          <p:txBody>
            <a:bodyPr wrap="none" lIns="0" tIns="0" rIns="0" bIns="0" rtlCol="0">
              <a:spAutoFit/>
            </a:bodyPr>
            <a:lstStyle/>
            <a:p>
              <a:pPr defTabSz="1219170" latinLnBrk="1">
                <a:lnSpc>
                  <a:spcPct val="90000"/>
                </a:lnSpc>
              </a:pPr>
              <a:r>
                <a:rPr lang="en-GB" sz="1067" dirty="0">
                  <a:solidFill>
                    <a:srgbClr val="000000"/>
                  </a:solidFill>
                  <a:latin typeface="Calibri" panose="020F0502020204030204" pitchFamily="34" charset="0"/>
                  <a:cs typeface="Calibri" panose="020F0502020204030204" pitchFamily="34" charset="0"/>
                </a:rPr>
                <a:t>= Ticagrelor</a:t>
              </a:r>
            </a:p>
          </p:txBody>
        </p:sp>
        <p:sp>
          <p:nvSpPr>
            <p:cNvPr id="139" name="Rounded Rectangle 26">
              <a:extLst>
                <a:ext uri="{FF2B5EF4-FFF2-40B4-BE49-F238E27FC236}">
                  <a16:creationId xmlns:a16="http://schemas.microsoft.com/office/drawing/2014/main" id="{B1D827D2-BF3F-4C25-BFC1-D98AA3DC7CC1}"/>
                </a:ext>
              </a:extLst>
            </p:cNvPr>
            <p:cNvSpPr/>
            <p:nvPr/>
          </p:nvSpPr>
          <p:spPr>
            <a:xfrm>
              <a:off x="323528" y="4217632"/>
              <a:ext cx="122784" cy="117359"/>
            </a:xfrm>
            <a:prstGeom prst="roundRect">
              <a:avLst>
                <a:gd name="adj" fmla="val 0"/>
              </a:avLst>
            </a:prstGeom>
            <a:solidFill>
              <a:schemeClr val="tx1">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srgbClr val="000000"/>
                  </a:solidFill>
                  <a:latin typeface="Calibri" panose="020F0502020204030204" pitchFamily="34" charset="0"/>
                  <a:cs typeface="Calibri" panose="020F0502020204030204" pitchFamily="34" charset="0"/>
                </a:rPr>
                <a:t>R</a:t>
              </a:r>
            </a:p>
          </p:txBody>
        </p:sp>
        <p:sp>
          <p:nvSpPr>
            <p:cNvPr id="140" name="Rounded Rectangle 27">
              <a:extLst>
                <a:ext uri="{FF2B5EF4-FFF2-40B4-BE49-F238E27FC236}">
                  <a16:creationId xmlns:a16="http://schemas.microsoft.com/office/drawing/2014/main" id="{8556FF31-280D-4755-9F86-4B0D38C63D44}"/>
                </a:ext>
              </a:extLst>
            </p:cNvPr>
            <p:cNvSpPr/>
            <p:nvPr/>
          </p:nvSpPr>
          <p:spPr>
            <a:xfrm>
              <a:off x="323528" y="4398607"/>
              <a:ext cx="122784" cy="117359"/>
            </a:xfrm>
            <a:prstGeom prst="roundRect">
              <a:avLst>
                <a:gd name="adj" fmla="val 0"/>
              </a:avLst>
            </a:prstGeom>
            <a:solidFill>
              <a:schemeClr val="tx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bIns="48000" rtlCol="0" anchor="ctr"/>
            <a:lstStyle/>
            <a:p>
              <a:pPr algn="ctr" defTabSz="1219170" latinLnBrk="1">
                <a:lnSpc>
                  <a:spcPct val="90000"/>
                </a:lnSpc>
              </a:pPr>
              <a:r>
                <a:rPr lang="en-GB" sz="933" b="1" dirty="0">
                  <a:solidFill>
                    <a:prstClr val="white"/>
                  </a:solidFill>
                  <a:latin typeface="Calibri" panose="020F0502020204030204" pitchFamily="34" charset="0"/>
                  <a:cs typeface="Calibri" panose="020F0502020204030204" pitchFamily="34" charset="0"/>
                </a:rPr>
                <a:t>T</a:t>
              </a:r>
            </a:p>
          </p:txBody>
        </p:sp>
      </p:grpSp>
      <p:pic>
        <p:nvPicPr>
          <p:cNvPr id="88" name="Picture 87">
            <a:extLst>
              <a:ext uri="{FF2B5EF4-FFF2-40B4-BE49-F238E27FC236}">
                <a16:creationId xmlns:a16="http://schemas.microsoft.com/office/drawing/2014/main" id="{2C586D22-152C-8E47-8DCE-ACE27F89C545}"/>
              </a:ext>
            </a:extLst>
          </p:cNvPr>
          <p:cNvPicPr>
            <a:picLocks noChangeAspect="1"/>
          </p:cNvPicPr>
          <p:nvPr/>
        </p:nvPicPr>
        <p:blipFill>
          <a:blip r:embed="rId4"/>
          <a:stretch>
            <a:fillRect/>
          </a:stretch>
        </p:blipFill>
        <p:spPr>
          <a:xfrm>
            <a:off x="10102547" y="1409307"/>
            <a:ext cx="1752887" cy="840671"/>
          </a:xfrm>
          <a:prstGeom prst="rect">
            <a:avLst/>
          </a:prstGeom>
        </p:spPr>
      </p:pic>
      <p:sp>
        <p:nvSpPr>
          <p:cNvPr id="77" name="Slide Number Placeholder 76">
            <a:extLst>
              <a:ext uri="{FF2B5EF4-FFF2-40B4-BE49-F238E27FC236}">
                <a16:creationId xmlns:a16="http://schemas.microsoft.com/office/drawing/2014/main" id="{1BB4DADF-7B44-434D-93A7-7B0966C955A6}"/>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Tree>
    <p:extLst>
      <p:ext uri="{BB962C8B-B14F-4D97-AF65-F5344CB8AC3E}">
        <p14:creationId xmlns:p14="http://schemas.microsoft.com/office/powerpoint/2010/main" val="406381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77ADE6-6B21-4025-BA6A-0A59A8AD81CE}"/>
              </a:ext>
            </a:extLst>
          </p:cNvPr>
          <p:cNvSpPr>
            <a:spLocks noGrp="1"/>
          </p:cNvSpPr>
          <p:nvPr>
            <p:ph type="title"/>
          </p:nvPr>
        </p:nvSpPr>
        <p:spPr/>
        <p:txBody>
          <a:bodyPr/>
          <a:lstStyle/>
          <a:p>
            <a:r>
              <a:rPr lang="en-GB" dirty="0"/>
              <a:t>additional Pharmacological </a:t>
            </a:r>
            <a:br>
              <a:rPr lang="en-GB" dirty="0"/>
            </a:br>
            <a:r>
              <a:rPr lang="en-GB" dirty="0"/>
              <a:t>Therapy for ACS</a:t>
            </a:r>
          </a:p>
        </p:txBody>
      </p:sp>
      <p:sp>
        <p:nvSpPr>
          <p:cNvPr id="3" name="Slide Number Placeholder 2">
            <a:extLst>
              <a:ext uri="{FF2B5EF4-FFF2-40B4-BE49-F238E27FC236}">
                <a16:creationId xmlns:a16="http://schemas.microsoft.com/office/drawing/2014/main" id="{2F80B0F7-B52A-7140-A3E7-80C7E00AB994}"/>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Tree>
    <p:extLst>
      <p:ext uri="{BB962C8B-B14F-4D97-AF65-F5344CB8AC3E}">
        <p14:creationId xmlns:p14="http://schemas.microsoft.com/office/powerpoint/2010/main" val="250534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93ABF8-1F59-47DA-BF15-D52FDFE6AE24}"/>
              </a:ext>
            </a:extLst>
          </p:cNvPr>
          <p:cNvSpPr>
            <a:spLocks noGrp="1"/>
          </p:cNvSpPr>
          <p:nvPr>
            <p:ph sz="quarter" idx="12"/>
          </p:nvPr>
        </p:nvSpPr>
        <p:spPr/>
        <p:txBody>
          <a:bodyPr/>
          <a:lstStyle/>
          <a:p>
            <a:r>
              <a:rPr lang="en-GB"/>
              <a:t>Other pharmacological therapies after STEMI</a:t>
            </a:r>
            <a:endParaRPr lang="en-GB" dirty="0"/>
          </a:p>
        </p:txBody>
      </p:sp>
      <p:sp>
        <p:nvSpPr>
          <p:cNvPr id="7" name="Title 6">
            <a:extLst>
              <a:ext uri="{FF2B5EF4-FFF2-40B4-BE49-F238E27FC236}">
                <a16:creationId xmlns:a16="http://schemas.microsoft.com/office/drawing/2014/main" id="{22D0D73D-1227-EF4C-9632-3D68FC66CFF5}"/>
              </a:ext>
            </a:extLst>
          </p:cNvPr>
          <p:cNvSpPr>
            <a:spLocks noGrp="1"/>
          </p:cNvSpPr>
          <p:nvPr>
            <p:ph type="title"/>
          </p:nvPr>
        </p:nvSpPr>
        <p:spPr/>
        <p:txBody>
          <a:bodyPr/>
          <a:lstStyle/>
          <a:p>
            <a:r>
              <a:rPr lang="en-GB" dirty="0"/>
              <a:t>Other pharmacological therapies after </a:t>
            </a:r>
            <a:r>
              <a:rPr lang="en-GB" dirty="0">
                <a:solidFill>
                  <a:schemeClr val="accent1"/>
                </a:solidFill>
              </a:rPr>
              <a:t>STEMI</a:t>
            </a:r>
            <a:endParaRPr lang="en-US" dirty="0"/>
          </a:p>
        </p:txBody>
      </p:sp>
      <p:sp>
        <p:nvSpPr>
          <p:cNvPr id="4" name="Text Placeholder 3">
            <a:extLst>
              <a:ext uri="{FF2B5EF4-FFF2-40B4-BE49-F238E27FC236}">
                <a16:creationId xmlns:a16="http://schemas.microsoft.com/office/drawing/2014/main" id="{4A260991-F65A-4314-AAF3-F4AA38E2CA54}"/>
              </a:ext>
            </a:extLst>
          </p:cNvPr>
          <p:cNvSpPr>
            <a:spLocks noGrp="1"/>
          </p:cNvSpPr>
          <p:nvPr>
            <p:ph sz="quarter" idx="15"/>
          </p:nvPr>
        </p:nvSpPr>
        <p:spPr>
          <a:xfrm>
            <a:off x="620184" y="6335331"/>
            <a:ext cx="10588384" cy="365125"/>
          </a:xfrm>
        </p:spPr>
        <p:txBody>
          <a:bodyPr/>
          <a:lstStyle/>
          <a:p>
            <a:pPr>
              <a:lnSpc>
                <a:spcPct val="85000"/>
              </a:lnSpc>
              <a:spcBef>
                <a:spcPts val="0"/>
              </a:spcBef>
            </a:pPr>
            <a:r>
              <a:rPr lang="en-GB" dirty="0"/>
              <a:t>ACE, angiotensin-converting enzyme; ARB, angiotensin II receptor blocker; AV, atrioventricular; LDL-C, low density lipoprotein cholesterol; LV, left ventricle; LVEF, left ventricular ejection fraction; MRA, mineral corticoid receptor antagonist; PCI, percutaneous coronary intervention; SBP, systolic blood pressure; STEMI; ST-segment elevation myocardial infarction</a:t>
            </a:r>
          </a:p>
          <a:p>
            <a:pPr>
              <a:lnSpc>
                <a:spcPct val="85000"/>
              </a:lnSpc>
              <a:spcBef>
                <a:spcPts val="0"/>
              </a:spcBef>
            </a:pPr>
            <a:r>
              <a:rPr lang="en-GB" dirty="0"/>
              <a:t>Ibanez B, et al. </a:t>
            </a:r>
            <a:r>
              <a:rPr lang="en-GB" dirty="0" err="1"/>
              <a:t>Eur</a:t>
            </a:r>
            <a:r>
              <a:rPr lang="en-GB" dirty="0"/>
              <a:t> Heart J. 2017;39:119-77  </a:t>
            </a:r>
          </a:p>
        </p:txBody>
      </p:sp>
      <p:graphicFrame>
        <p:nvGraphicFramePr>
          <p:cNvPr id="9" name="Table 8">
            <a:extLst>
              <a:ext uri="{FF2B5EF4-FFF2-40B4-BE49-F238E27FC236}">
                <a16:creationId xmlns:a16="http://schemas.microsoft.com/office/drawing/2014/main" id="{62000A80-3E68-0943-8CA5-D1815B714D7C}"/>
              </a:ext>
            </a:extLst>
          </p:cNvPr>
          <p:cNvGraphicFramePr>
            <a:graphicFrameLocks noGrp="1"/>
          </p:cNvGraphicFramePr>
          <p:nvPr>
            <p:extLst>
              <p:ext uri="{D42A27DB-BD31-4B8C-83A1-F6EECF244321}">
                <p14:modId xmlns:p14="http://schemas.microsoft.com/office/powerpoint/2010/main" val="4137933652"/>
              </p:ext>
            </p:extLst>
          </p:nvPr>
        </p:nvGraphicFramePr>
        <p:xfrm>
          <a:off x="624420" y="1196752"/>
          <a:ext cx="5348118" cy="4571424"/>
        </p:xfrm>
        <a:graphic>
          <a:graphicData uri="http://schemas.openxmlformats.org/drawingml/2006/table">
            <a:tbl>
              <a:tblPr firstRow="1" bandRow="1">
                <a:tableStyleId>{5C22544A-7EE6-4342-B048-85BDC9FD1C3A}</a:tableStyleId>
              </a:tblPr>
              <a:tblGrid>
                <a:gridCol w="4283083">
                  <a:extLst>
                    <a:ext uri="{9D8B030D-6E8A-4147-A177-3AD203B41FA5}">
                      <a16:colId xmlns:a16="http://schemas.microsoft.com/office/drawing/2014/main" val="1084467627"/>
                    </a:ext>
                  </a:extLst>
                </a:gridCol>
                <a:gridCol w="557600">
                  <a:extLst>
                    <a:ext uri="{9D8B030D-6E8A-4147-A177-3AD203B41FA5}">
                      <a16:colId xmlns:a16="http://schemas.microsoft.com/office/drawing/2014/main" val="1840854506"/>
                    </a:ext>
                  </a:extLst>
                </a:gridCol>
                <a:gridCol w="507435">
                  <a:extLst>
                    <a:ext uri="{9D8B030D-6E8A-4147-A177-3AD203B41FA5}">
                      <a16:colId xmlns:a16="http://schemas.microsoft.com/office/drawing/2014/main" val="3181592808"/>
                    </a:ext>
                  </a:extLst>
                </a:gridCol>
              </a:tblGrid>
              <a:tr h="232704">
                <a:tc>
                  <a:txBody>
                    <a:bodyPr/>
                    <a:lstStyle/>
                    <a:p>
                      <a:pPr latinLnBrk="0">
                        <a:lnSpc>
                          <a:spcPct val="90000"/>
                        </a:lnSpc>
                      </a:pPr>
                      <a:r>
                        <a:rPr lang="en-US" sz="1100" dirty="0"/>
                        <a:t>Recommendations</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err="1"/>
                        <a:t>Class</a:t>
                      </a:r>
                      <a:r>
                        <a:rPr lang="en-US" sz="1100" baseline="30000" dirty="0" err="1"/>
                        <a:t>a</a:t>
                      </a:r>
                      <a:endParaRPr lang="en-US" sz="1100" baseline="30000" dirty="0">
                        <a:solidFill>
                          <a:srgbClr val="000000"/>
                        </a:solidFill>
                      </a:endParaRPr>
                    </a:p>
                  </a:txBody>
                  <a:tcPr marL="25920" marR="25920" marT="43200" marB="43200"/>
                </a:tc>
                <a:tc>
                  <a:txBody>
                    <a:bodyPr/>
                    <a:lstStyle/>
                    <a:p>
                      <a:pPr algn="ctr" latinLnBrk="0">
                        <a:lnSpc>
                          <a:spcPct val="90000"/>
                        </a:lnSpc>
                      </a:pPr>
                      <a:r>
                        <a:rPr lang="en-US" sz="1100" dirty="0" err="1"/>
                        <a:t>Level</a:t>
                      </a:r>
                      <a:r>
                        <a:rPr lang="en-US" sz="1100" baseline="30000" dirty="0" err="1"/>
                        <a:t>b</a:t>
                      </a:r>
                      <a:endParaRPr lang="en-US" sz="1100" baseline="30000" dirty="0">
                        <a:solidFill>
                          <a:srgbClr val="000000"/>
                        </a:solidFill>
                      </a:endParaRPr>
                    </a:p>
                  </a:txBody>
                  <a:tcPr marL="25920" marR="25920" marT="43200" marB="43200"/>
                </a:tc>
                <a:extLst>
                  <a:ext uri="{0D108BD9-81ED-4DB2-BD59-A6C34878D82A}">
                    <a16:rowId xmlns:a16="http://schemas.microsoft.com/office/drawing/2014/main" val="2869783046"/>
                  </a:ext>
                </a:extLst>
              </a:tr>
              <a:tr h="232704">
                <a:tc gridSpan="3">
                  <a:txBody>
                    <a:bodyPr/>
                    <a:lstStyle/>
                    <a:p>
                      <a:pPr latinLnBrk="0">
                        <a:lnSpc>
                          <a:spcPct val="90000"/>
                        </a:lnSpc>
                      </a:pPr>
                      <a:r>
                        <a:rPr lang="en-US" sz="1100" b="1" dirty="0"/>
                        <a:t>Beta-blockers</a:t>
                      </a:r>
                      <a:endParaRPr lang="en-US" sz="1100" b="1" dirty="0">
                        <a:solidFill>
                          <a:srgbClr val="000000"/>
                        </a:solidFill>
                      </a:endParaRPr>
                    </a:p>
                  </a:txBody>
                  <a:tcPr marL="73920" marR="73920" marT="43200" marB="43200"/>
                </a:tc>
                <a:tc hMerge="1">
                  <a:txBody>
                    <a:bodyPr/>
                    <a:lstStyle/>
                    <a:p>
                      <a:pPr algn="ctr" latinLnBrk="0"/>
                      <a:endParaRPr lang="en-US" sz="1400" dirty="0"/>
                    </a:p>
                  </a:txBody>
                  <a:tcPr/>
                </a:tc>
                <a:tc hMerge="1">
                  <a:txBody>
                    <a:bodyPr/>
                    <a:lstStyle/>
                    <a:p>
                      <a:pPr algn="ctr" latinLnBrk="0"/>
                      <a:endParaRPr lang="en-US" sz="1400" dirty="0"/>
                    </a:p>
                  </a:txBody>
                  <a:tcPr/>
                </a:tc>
                <a:extLst>
                  <a:ext uri="{0D108BD9-81ED-4DB2-BD59-A6C34878D82A}">
                    <a16:rowId xmlns:a16="http://schemas.microsoft.com/office/drawing/2014/main" val="3987726853"/>
                  </a:ext>
                </a:extLst>
              </a:tr>
              <a:tr h="379008">
                <a:tc>
                  <a:txBody>
                    <a:bodyPr/>
                    <a:lstStyle/>
                    <a:p>
                      <a:pPr latinLnBrk="0">
                        <a:lnSpc>
                          <a:spcPct val="90000"/>
                        </a:lnSpc>
                      </a:pPr>
                      <a:r>
                        <a:rPr lang="en-US" sz="1100" dirty="0"/>
                        <a:t>Oral treatment with beta-blockers is indicated in patients with heart failure and/or LVEF ≤40% unless contraindicated.</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a:solidFill>
                            <a:schemeClr val="bg1"/>
                          </a:solidFill>
                        </a:rPr>
                        <a:t>I</a:t>
                      </a:r>
                    </a:p>
                  </a:txBody>
                  <a:tcPr marL="73920" marR="73920" marT="43200" marB="43200" anchor="ctr">
                    <a:solidFill>
                      <a:srgbClr val="03C750"/>
                    </a:solidFill>
                  </a:tcPr>
                </a:tc>
                <a:tc>
                  <a:txBody>
                    <a:bodyPr/>
                    <a:lstStyle/>
                    <a:p>
                      <a:pPr algn="ctr" latinLnBrk="0">
                        <a:lnSpc>
                          <a:spcPct val="90000"/>
                        </a:lnSpc>
                      </a:pPr>
                      <a:r>
                        <a:rPr lang="en-US" sz="1100" dirty="0">
                          <a:solidFill>
                            <a:schemeClr val="bg1"/>
                          </a:solidFill>
                        </a:rPr>
                        <a:t>A</a:t>
                      </a:r>
                    </a:p>
                  </a:txBody>
                  <a:tcPr marL="73920" marR="73920" marT="43200" marB="43200" anchor="ctr">
                    <a:solidFill>
                      <a:schemeClr val="tx2">
                        <a:lumMod val="50000"/>
                      </a:schemeClr>
                    </a:solidFill>
                  </a:tcPr>
                </a:tc>
                <a:extLst>
                  <a:ext uri="{0D108BD9-81ED-4DB2-BD59-A6C34878D82A}">
                    <a16:rowId xmlns:a16="http://schemas.microsoft.com/office/drawing/2014/main" val="976219065"/>
                  </a:ext>
                </a:extLst>
              </a:tr>
              <a:tr h="671616">
                <a:tc>
                  <a:txBody>
                    <a:bodyPr/>
                    <a:lstStyle/>
                    <a:p>
                      <a:pPr latinLnBrk="0">
                        <a:lnSpc>
                          <a:spcPct val="90000"/>
                        </a:lnSpc>
                      </a:pPr>
                      <a:r>
                        <a:rPr lang="en-US" sz="1100" dirty="0"/>
                        <a:t>Intravenous beta-blockers should be considered at the time of presentation in patients undergoing primary PCI without contraindications, with no signs of acute heart failure, and with an SBP &gt;120 mmHg.</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err="1">
                          <a:solidFill>
                            <a:schemeClr val="bg1"/>
                          </a:solidFill>
                        </a:rPr>
                        <a:t>IIa</a:t>
                      </a:r>
                      <a:endParaRPr lang="en-US" sz="1100" dirty="0">
                        <a:solidFill>
                          <a:schemeClr val="bg1"/>
                        </a:solidFill>
                      </a:endParaRPr>
                    </a:p>
                  </a:txBody>
                  <a:tcPr marL="73920" marR="73920" marT="43200" marB="43200" anchor="ctr">
                    <a:solidFill>
                      <a:srgbClr val="FFA402"/>
                    </a:solidFill>
                  </a:tcPr>
                </a:tc>
                <a:tc>
                  <a:txBody>
                    <a:bodyPr/>
                    <a:lstStyle/>
                    <a:p>
                      <a:pPr algn="ctr" latinLnBrk="0">
                        <a:lnSpc>
                          <a:spcPct val="90000"/>
                        </a:lnSpc>
                      </a:pPr>
                      <a:r>
                        <a:rPr lang="en-US" sz="1100" dirty="0">
                          <a:solidFill>
                            <a:schemeClr val="bg1"/>
                          </a:solidFill>
                        </a:rPr>
                        <a:t>A</a:t>
                      </a:r>
                    </a:p>
                  </a:txBody>
                  <a:tcPr marL="73920" marR="73920" marT="43200" marB="43200" anchor="ctr">
                    <a:solidFill>
                      <a:schemeClr val="tx2">
                        <a:lumMod val="50000"/>
                      </a:schemeClr>
                    </a:solidFill>
                  </a:tcPr>
                </a:tc>
                <a:extLst>
                  <a:ext uri="{0D108BD9-81ED-4DB2-BD59-A6C34878D82A}">
                    <a16:rowId xmlns:a16="http://schemas.microsoft.com/office/drawing/2014/main" val="3874969915"/>
                  </a:ext>
                </a:extLst>
              </a:tr>
              <a:tr h="525312">
                <a:tc>
                  <a:txBody>
                    <a:bodyPr/>
                    <a:lstStyle/>
                    <a:p>
                      <a:pPr latinLnBrk="0">
                        <a:lnSpc>
                          <a:spcPct val="90000"/>
                        </a:lnSpc>
                      </a:pPr>
                      <a:r>
                        <a:rPr lang="en-US" sz="1100" dirty="0"/>
                        <a:t>Routine oral treatment with beta-blockers should be considered during hospital stay and continued thereafter in all patients without contraindications.</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err="1">
                          <a:solidFill>
                            <a:schemeClr val="bg1"/>
                          </a:solidFill>
                        </a:rPr>
                        <a:t>IIa</a:t>
                      </a:r>
                      <a:endParaRPr lang="en-US" sz="1100" dirty="0">
                        <a:solidFill>
                          <a:schemeClr val="bg1"/>
                        </a:solidFill>
                      </a:endParaRPr>
                    </a:p>
                  </a:txBody>
                  <a:tcPr marL="73920" marR="73920" marT="43200" marB="43200" anchor="ctr">
                    <a:solidFill>
                      <a:srgbClr val="FFA402"/>
                    </a:solidFill>
                  </a:tcPr>
                </a:tc>
                <a:tc>
                  <a:txBody>
                    <a:bodyPr/>
                    <a:lstStyle/>
                    <a:p>
                      <a:pPr algn="ctr" latinLnBrk="0">
                        <a:lnSpc>
                          <a:spcPct val="90000"/>
                        </a:lnSpc>
                      </a:pPr>
                      <a:r>
                        <a:rPr lang="en-US" sz="1100" dirty="0">
                          <a:solidFill>
                            <a:schemeClr val="bg1"/>
                          </a:solidFill>
                        </a:rPr>
                        <a:t>B</a:t>
                      </a:r>
                    </a:p>
                  </a:txBody>
                  <a:tcPr marL="73920" marR="73920" marT="43200" marB="43200" anchor="ctr">
                    <a:solidFill>
                      <a:schemeClr val="tx2"/>
                    </a:solidFill>
                  </a:tcPr>
                </a:tc>
                <a:extLst>
                  <a:ext uri="{0D108BD9-81ED-4DB2-BD59-A6C34878D82A}">
                    <a16:rowId xmlns:a16="http://schemas.microsoft.com/office/drawing/2014/main" val="4156664681"/>
                  </a:ext>
                </a:extLst>
              </a:tr>
              <a:tr h="379008">
                <a:tc>
                  <a:txBody>
                    <a:bodyPr/>
                    <a:lstStyle/>
                    <a:p>
                      <a:pPr latinLnBrk="0">
                        <a:lnSpc>
                          <a:spcPct val="90000"/>
                        </a:lnSpc>
                      </a:pPr>
                      <a:r>
                        <a:rPr lang="en-US" sz="1100" dirty="0"/>
                        <a:t>Intravenous beta-blockers must be avoided in patients with hypotension, acute heart failure or AV block, or severe bradycardia.</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a:solidFill>
                            <a:schemeClr val="bg1"/>
                          </a:solidFill>
                        </a:rPr>
                        <a:t>III</a:t>
                      </a:r>
                    </a:p>
                  </a:txBody>
                  <a:tcPr marL="73920" marR="73920" marT="43200" marB="43200" anchor="ctr">
                    <a:solidFill>
                      <a:schemeClr val="accent1"/>
                    </a:solidFill>
                  </a:tcPr>
                </a:tc>
                <a:tc>
                  <a:txBody>
                    <a:bodyPr/>
                    <a:lstStyle/>
                    <a:p>
                      <a:pPr algn="ctr" latinLnBrk="0">
                        <a:lnSpc>
                          <a:spcPct val="90000"/>
                        </a:lnSpc>
                      </a:pPr>
                      <a:r>
                        <a:rPr lang="en-US" sz="1100" dirty="0">
                          <a:solidFill>
                            <a:schemeClr val="bg1"/>
                          </a:solidFill>
                        </a:rPr>
                        <a:t>B</a:t>
                      </a:r>
                    </a:p>
                  </a:txBody>
                  <a:tcPr marL="73920" marR="73920" marT="43200" marB="43200" anchor="ctr">
                    <a:solidFill>
                      <a:schemeClr val="tx2"/>
                    </a:solidFill>
                  </a:tcPr>
                </a:tc>
                <a:extLst>
                  <a:ext uri="{0D108BD9-81ED-4DB2-BD59-A6C34878D82A}">
                    <a16:rowId xmlns:a16="http://schemas.microsoft.com/office/drawing/2014/main" val="2424812556"/>
                  </a:ext>
                </a:extLst>
              </a:tr>
              <a:tr h="232704">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100" b="1" dirty="0"/>
                        <a:t>Lipid-lowering therapies</a:t>
                      </a:r>
                      <a:endParaRPr lang="en-US" sz="1100" b="1" dirty="0">
                        <a:solidFill>
                          <a:srgbClr val="000000"/>
                        </a:solidFill>
                      </a:endParaRPr>
                    </a:p>
                  </a:txBody>
                  <a:tcPr marL="73920" marR="73920" marT="43200" marB="43200"/>
                </a:tc>
                <a:tc hMerge="1">
                  <a:txBody>
                    <a:bodyPr/>
                    <a:lstStyle/>
                    <a:p>
                      <a:pPr algn="ctr" latinLnBrk="0">
                        <a:lnSpc>
                          <a:spcPct val="90000"/>
                        </a:lnSpc>
                      </a:pPr>
                      <a:endParaRPr lang="en-US" sz="900" dirty="0">
                        <a:solidFill>
                          <a:srgbClr val="000000"/>
                        </a:solidFill>
                      </a:endParaRPr>
                    </a:p>
                  </a:txBody>
                  <a:tcPr marL="55440" marR="55440" marT="32400" marB="32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latinLnBrk="0">
                        <a:lnSpc>
                          <a:spcPct val="90000"/>
                        </a:lnSpc>
                      </a:pPr>
                      <a:endParaRPr lang="en-US" sz="900" dirty="0">
                        <a:solidFill>
                          <a:schemeClr val="bg1"/>
                        </a:solidFill>
                      </a:endParaRPr>
                    </a:p>
                  </a:txBody>
                  <a:tcPr marL="55440" marR="55440" marT="32400" marB="32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6BAA"/>
                    </a:solidFill>
                  </a:tcPr>
                </a:tc>
                <a:extLst>
                  <a:ext uri="{0D108BD9-81ED-4DB2-BD59-A6C34878D82A}">
                    <a16:rowId xmlns:a16="http://schemas.microsoft.com/office/drawing/2014/main" val="1225611225"/>
                  </a:ext>
                </a:extLst>
              </a:tr>
              <a:tr h="379008">
                <a:tc>
                  <a:txBody>
                    <a:bodyPr/>
                    <a:lstStyle/>
                    <a:p>
                      <a:pPr latinLnBrk="0">
                        <a:lnSpc>
                          <a:spcPct val="90000"/>
                        </a:lnSpc>
                      </a:pPr>
                      <a:r>
                        <a:rPr lang="en-US" sz="1100" dirty="0"/>
                        <a:t>It is recommended to start high-intensity statin </a:t>
                      </a:r>
                      <a:r>
                        <a:rPr lang="en-US" sz="1100" dirty="0" err="1"/>
                        <a:t>therapy</a:t>
                      </a:r>
                      <a:r>
                        <a:rPr lang="en-US" sz="1100" baseline="30000" dirty="0" err="1"/>
                        <a:t>c</a:t>
                      </a:r>
                      <a:r>
                        <a:rPr lang="en-US" sz="1100" dirty="0"/>
                        <a:t> as early as possible, unless contraindicated, and maintain it long-term.</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a:solidFill>
                            <a:schemeClr val="bg1"/>
                          </a:solidFill>
                        </a:rPr>
                        <a:t>I</a:t>
                      </a:r>
                    </a:p>
                  </a:txBody>
                  <a:tcPr marL="73920" marR="73920" marT="43200" marB="43200" anchor="ctr">
                    <a:solidFill>
                      <a:srgbClr val="03C750"/>
                    </a:solidFill>
                  </a:tcPr>
                </a:tc>
                <a:tc>
                  <a:txBody>
                    <a:bodyPr/>
                    <a:lstStyle/>
                    <a:p>
                      <a:pPr algn="ctr" latinLnBrk="0">
                        <a:lnSpc>
                          <a:spcPct val="90000"/>
                        </a:lnSpc>
                      </a:pPr>
                      <a:r>
                        <a:rPr lang="en-US" sz="1100" dirty="0">
                          <a:solidFill>
                            <a:schemeClr val="bg1"/>
                          </a:solidFill>
                        </a:rPr>
                        <a:t>A</a:t>
                      </a:r>
                    </a:p>
                  </a:txBody>
                  <a:tcPr marL="73920" marR="73920" marT="43200" marB="43200" anchor="ctr">
                    <a:solidFill>
                      <a:schemeClr val="tx2">
                        <a:lumMod val="50000"/>
                      </a:schemeClr>
                    </a:solidFill>
                  </a:tcPr>
                </a:tc>
                <a:extLst>
                  <a:ext uri="{0D108BD9-81ED-4DB2-BD59-A6C34878D82A}">
                    <a16:rowId xmlns:a16="http://schemas.microsoft.com/office/drawing/2014/main" val="1507489438"/>
                  </a:ext>
                </a:extLst>
              </a:tr>
              <a:tr h="525312">
                <a:tc>
                  <a:txBody>
                    <a:bodyPr/>
                    <a:lstStyle/>
                    <a:p>
                      <a:pPr latinLnBrk="0">
                        <a:lnSpc>
                          <a:spcPct val="90000"/>
                        </a:lnSpc>
                      </a:pPr>
                      <a:r>
                        <a:rPr lang="en-US" sz="1100" dirty="0"/>
                        <a:t>An LDL-C goal of &lt;1.8 mmol/L (70 mg/</a:t>
                      </a:r>
                      <a:r>
                        <a:rPr lang="en-US" sz="1100" dirty="0" err="1"/>
                        <a:t>dL</a:t>
                      </a:r>
                      <a:r>
                        <a:rPr lang="en-US" sz="1100" dirty="0"/>
                        <a:t>) or a reduction of at least 50% if the baseline LDL-C is between 1.8-3.5 mmol/L </a:t>
                      </a:r>
                      <a:br>
                        <a:rPr lang="en-US" sz="1100" dirty="0"/>
                      </a:br>
                      <a:r>
                        <a:rPr lang="en-US" sz="1100" dirty="0"/>
                        <a:t>(70-135 mg/</a:t>
                      </a:r>
                      <a:r>
                        <a:rPr lang="en-US" sz="1100" dirty="0" err="1"/>
                        <a:t>dL</a:t>
                      </a:r>
                      <a:r>
                        <a:rPr lang="en-US" sz="1100" dirty="0"/>
                        <a:t>) is recommended.</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a:solidFill>
                            <a:schemeClr val="bg1"/>
                          </a:solidFill>
                        </a:rPr>
                        <a:t>I</a:t>
                      </a:r>
                    </a:p>
                  </a:txBody>
                  <a:tcPr marL="73920" marR="73920" marT="43200" marB="43200" anchor="ctr">
                    <a:solidFill>
                      <a:srgbClr val="03C750"/>
                    </a:solidFill>
                  </a:tcPr>
                </a:tc>
                <a:tc>
                  <a:txBody>
                    <a:bodyPr/>
                    <a:lstStyle/>
                    <a:p>
                      <a:pPr algn="ctr" latinLnBrk="0">
                        <a:lnSpc>
                          <a:spcPct val="90000"/>
                        </a:lnSpc>
                      </a:pPr>
                      <a:r>
                        <a:rPr lang="en-US" sz="1100" dirty="0">
                          <a:solidFill>
                            <a:schemeClr val="bg1"/>
                          </a:solidFill>
                        </a:rPr>
                        <a:t>B</a:t>
                      </a:r>
                    </a:p>
                  </a:txBody>
                  <a:tcPr marL="73920" marR="73920" marT="43200" marB="43200" anchor="ctr">
                    <a:solidFill>
                      <a:schemeClr val="tx2"/>
                    </a:solidFill>
                  </a:tcPr>
                </a:tc>
                <a:extLst>
                  <a:ext uri="{0D108BD9-81ED-4DB2-BD59-A6C34878D82A}">
                    <a16:rowId xmlns:a16="http://schemas.microsoft.com/office/drawing/2014/main" val="2692799396"/>
                  </a:ext>
                </a:extLst>
              </a:tr>
              <a:tr h="379008">
                <a:tc>
                  <a:txBody>
                    <a:bodyPr/>
                    <a:lstStyle/>
                    <a:p>
                      <a:pPr latinLnBrk="0">
                        <a:lnSpc>
                          <a:spcPct val="90000"/>
                        </a:lnSpc>
                      </a:pPr>
                      <a:r>
                        <a:rPr lang="en-US" sz="1100" dirty="0"/>
                        <a:t>It is recommended to obtain a lipid profile in all STEMI patients as soon as possible after presentation</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a:solidFill>
                            <a:schemeClr val="bg1"/>
                          </a:solidFill>
                        </a:rPr>
                        <a:t>I</a:t>
                      </a:r>
                    </a:p>
                  </a:txBody>
                  <a:tcPr marL="73920" marR="73920" marT="43200" marB="43200" anchor="ctr">
                    <a:solidFill>
                      <a:srgbClr val="03C750"/>
                    </a:solidFill>
                  </a:tcPr>
                </a:tc>
                <a:tc>
                  <a:txBody>
                    <a:bodyPr/>
                    <a:lstStyle/>
                    <a:p>
                      <a:pPr algn="ctr" latinLnBrk="0">
                        <a:lnSpc>
                          <a:spcPct val="90000"/>
                        </a:lnSpc>
                      </a:pPr>
                      <a:r>
                        <a:rPr lang="en-US" sz="1100" dirty="0">
                          <a:solidFill>
                            <a:schemeClr val="bg1"/>
                          </a:solidFill>
                        </a:rPr>
                        <a:t>C</a:t>
                      </a:r>
                    </a:p>
                  </a:txBody>
                  <a:tcPr marL="73920" marR="73920" marT="43200" marB="43200" anchor="ctr">
                    <a:solidFill>
                      <a:schemeClr val="tx2">
                        <a:lumMod val="60000"/>
                        <a:lumOff val="40000"/>
                      </a:schemeClr>
                    </a:solidFill>
                  </a:tcPr>
                </a:tc>
                <a:extLst>
                  <a:ext uri="{0D108BD9-81ED-4DB2-BD59-A6C34878D82A}">
                    <a16:rowId xmlns:a16="http://schemas.microsoft.com/office/drawing/2014/main" val="1599549256"/>
                  </a:ext>
                </a:extLst>
              </a:tr>
              <a:tr h="525312">
                <a:tc>
                  <a:txBody>
                    <a:bodyPr/>
                    <a:lstStyle/>
                    <a:p>
                      <a:pPr latinLnBrk="0">
                        <a:lnSpc>
                          <a:spcPct val="90000"/>
                        </a:lnSpc>
                      </a:pPr>
                      <a:r>
                        <a:rPr lang="en-US" sz="1100" dirty="0"/>
                        <a:t>In patients with LDL-C ≥1.8 mmol/L (≥70 mg/</a:t>
                      </a:r>
                      <a:r>
                        <a:rPr lang="en-US" sz="1100" dirty="0" err="1"/>
                        <a:t>dL</a:t>
                      </a:r>
                      <a:r>
                        <a:rPr lang="en-US" sz="1100" dirty="0"/>
                        <a:t>) despite a maximally tolerated statin dose who remain at high risk, further therapy to reduce LDL-C should be considered.</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err="1">
                          <a:solidFill>
                            <a:schemeClr val="bg1"/>
                          </a:solidFill>
                        </a:rPr>
                        <a:t>IIa</a:t>
                      </a:r>
                      <a:endParaRPr lang="en-US" sz="1100" dirty="0">
                        <a:solidFill>
                          <a:schemeClr val="bg1"/>
                        </a:solidFill>
                      </a:endParaRPr>
                    </a:p>
                  </a:txBody>
                  <a:tcPr marL="73920" marR="73920" marT="43200" marB="43200" anchor="ctr">
                    <a:solidFill>
                      <a:srgbClr val="FFA402"/>
                    </a:solidFill>
                  </a:tcPr>
                </a:tc>
                <a:tc>
                  <a:txBody>
                    <a:bodyPr/>
                    <a:lstStyle/>
                    <a:p>
                      <a:pPr algn="ctr" latinLnBrk="0">
                        <a:lnSpc>
                          <a:spcPct val="90000"/>
                        </a:lnSpc>
                      </a:pPr>
                      <a:r>
                        <a:rPr lang="en-US" sz="1100" dirty="0">
                          <a:solidFill>
                            <a:schemeClr val="bg1"/>
                          </a:solidFill>
                        </a:rPr>
                        <a:t>A</a:t>
                      </a:r>
                    </a:p>
                  </a:txBody>
                  <a:tcPr marL="73920" marR="73920" marT="43200" marB="43200" anchor="ctr">
                    <a:solidFill>
                      <a:schemeClr val="tx2">
                        <a:lumMod val="50000"/>
                      </a:schemeClr>
                    </a:solidFill>
                  </a:tcPr>
                </a:tc>
                <a:extLst>
                  <a:ext uri="{0D108BD9-81ED-4DB2-BD59-A6C34878D82A}">
                    <a16:rowId xmlns:a16="http://schemas.microsoft.com/office/drawing/2014/main" val="1758757499"/>
                  </a:ext>
                </a:extLst>
              </a:tr>
            </a:tbl>
          </a:graphicData>
        </a:graphic>
      </p:graphicFrame>
      <p:graphicFrame>
        <p:nvGraphicFramePr>
          <p:cNvPr id="11" name="Table 10">
            <a:extLst>
              <a:ext uri="{FF2B5EF4-FFF2-40B4-BE49-F238E27FC236}">
                <a16:creationId xmlns:a16="http://schemas.microsoft.com/office/drawing/2014/main" id="{EBE23D39-8045-F342-9C35-E7C3AAADA227}"/>
              </a:ext>
            </a:extLst>
          </p:cNvPr>
          <p:cNvGraphicFramePr>
            <a:graphicFrameLocks noGrp="1"/>
          </p:cNvGraphicFramePr>
          <p:nvPr>
            <p:extLst>
              <p:ext uri="{D42A27DB-BD31-4B8C-83A1-F6EECF244321}">
                <p14:modId xmlns:p14="http://schemas.microsoft.com/office/powerpoint/2010/main" val="802244542"/>
              </p:ext>
            </p:extLst>
          </p:nvPr>
        </p:nvGraphicFramePr>
        <p:xfrm>
          <a:off x="6214271" y="1196752"/>
          <a:ext cx="5348118" cy="2717064"/>
        </p:xfrm>
        <a:graphic>
          <a:graphicData uri="http://schemas.openxmlformats.org/drawingml/2006/table">
            <a:tbl>
              <a:tblPr firstRow="1" bandRow="1">
                <a:tableStyleId>{5C22544A-7EE6-4342-B048-85BDC9FD1C3A}</a:tableStyleId>
              </a:tblPr>
              <a:tblGrid>
                <a:gridCol w="4283083">
                  <a:extLst>
                    <a:ext uri="{9D8B030D-6E8A-4147-A177-3AD203B41FA5}">
                      <a16:colId xmlns:a16="http://schemas.microsoft.com/office/drawing/2014/main" val="3074506578"/>
                    </a:ext>
                  </a:extLst>
                </a:gridCol>
                <a:gridCol w="557600">
                  <a:extLst>
                    <a:ext uri="{9D8B030D-6E8A-4147-A177-3AD203B41FA5}">
                      <a16:colId xmlns:a16="http://schemas.microsoft.com/office/drawing/2014/main" val="1154419936"/>
                    </a:ext>
                  </a:extLst>
                </a:gridCol>
                <a:gridCol w="507435">
                  <a:extLst>
                    <a:ext uri="{9D8B030D-6E8A-4147-A177-3AD203B41FA5}">
                      <a16:colId xmlns:a16="http://schemas.microsoft.com/office/drawing/2014/main" val="281675280"/>
                    </a:ext>
                  </a:extLst>
                </a:gridCol>
              </a:tblGrid>
              <a:tr h="232704">
                <a:tc>
                  <a:txBody>
                    <a:bodyPr/>
                    <a:lstStyle/>
                    <a:p>
                      <a:pPr latinLnBrk="0">
                        <a:lnSpc>
                          <a:spcPct val="90000"/>
                        </a:lnSpc>
                      </a:pPr>
                      <a:r>
                        <a:rPr lang="en-US" sz="1100" dirty="0"/>
                        <a:t>Recommendations</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err="1"/>
                        <a:t>Class</a:t>
                      </a:r>
                      <a:r>
                        <a:rPr lang="en-US" sz="1100" baseline="30000" dirty="0" err="1"/>
                        <a:t>a</a:t>
                      </a:r>
                      <a:endParaRPr lang="en-US" sz="1100" baseline="30000" dirty="0">
                        <a:solidFill>
                          <a:srgbClr val="000000"/>
                        </a:solidFill>
                      </a:endParaRPr>
                    </a:p>
                  </a:txBody>
                  <a:tcPr marL="25920" marR="25920" marT="43200" marB="43200"/>
                </a:tc>
                <a:tc>
                  <a:txBody>
                    <a:bodyPr/>
                    <a:lstStyle/>
                    <a:p>
                      <a:pPr algn="ctr" latinLnBrk="0">
                        <a:lnSpc>
                          <a:spcPct val="90000"/>
                        </a:lnSpc>
                      </a:pPr>
                      <a:r>
                        <a:rPr lang="en-US" sz="1100" dirty="0" err="1"/>
                        <a:t>Level</a:t>
                      </a:r>
                      <a:r>
                        <a:rPr lang="en-US" sz="1100" baseline="30000" dirty="0" err="1"/>
                        <a:t>b</a:t>
                      </a:r>
                      <a:endParaRPr lang="en-US" sz="1100" baseline="30000" dirty="0">
                        <a:solidFill>
                          <a:srgbClr val="000000"/>
                        </a:solidFill>
                      </a:endParaRPr>
                    </a:p>
                  </a:txBody>
                  <a:tcPr marL="25920" marR="25920" marT="43200" marB="43200"/>
                </a:tc>
                <a:extLst>
                  <a:ext uri="{0D108BD9-81ED-4DB2-BD59-A6C34878D82A}">
                    <a16:rowId xmlns:a16="http://schemas.microsoft.com/office/drawing/2014/main" val="445085734"/>
                  </a:ext>
                </a:extLst>
              </a:tr>
              <a:tr h="232704">
                <a:tc gridSpan="3">
                  <a:txBody>
                    <a:bodyPr/>
                    <a:lstStyle/>
                    <a:p>
                      <a:pPr latinLnBrk="0">
                        <a:lnSpc>
                          <a:spcPct val="90000"/>
                        </a:lnSpc>
                      </a:pPr>
                      <a:r>
                        <a:rPr lang="en-US" sz="1100" b="1" dirty="0"/>
                        <a:t>ACE inhibitors/ARBs</a:t>
                      </a:r>
                      <a:endParaRPr lang="en-US" sz="1100" b="1" dirty="0">
                        <a:solidFill>
                          <a:srgbClr val="000000"/>
                        </a:solidFill>
                      </a:endParaRPr>
                    </a:p>
                  </a:txBody>
                  <a:tcPr marL="73920" marR="73920" marT="43200" marB="43200"/>
                </a:tc>
                <a:tc hMerge="1">
                  <a:txBody>
                    <a:bodyPr/>
                    <a:lstStyle/>
                    <a:p>
                      <a:pPr algn="ctr" latinLnBrk="0"/>
                      <a:endParaRPr lang="en-US" sz="1400" dirty="0"/>
                    </a:p>
                  </a:txBody>
                  <a:tcPr/>
                </a:tc>
                <a:tc hMerge="1">
                  <a:txBody>
                    <a:bodyPr/>
                    <a:lstStyle/>
                    <a:p>
                      <a:pPr algn="ctr" latinLnBrk="0"/>
                      <a:endParaRPr lang="en-US" sz="1400" dirty="0"/>
                    </a:p>
                  </a:txBody>
                  <a:tcPr/>
                </a:tc>
                <a:extLst>
                  <a:ext uri="{0D108BD9-81ED-4DB2-BD59-A6C34878D82A}">
                    <a16:rowId xmlns:a16="http://schemas.microsoft.com/office/drawing/2014/main" val="2476570110"/>
                  </a:ext>
                </a:extLst>
              </a:tr>
              <a:tr h="525312">
                <a:tc>
                  <a:txBody>
                    <a:bodyPr/>
                    <a:lstStyle/>
                    <a:p>
                      <a:pPr latinLnBrk="0">
                        <a:lnSpc>
                          <a:spcPct val="90000"/>
                        </a:lnSpc>
                      </a:pPr>
                      <a:r>
                        <a:rPr lang="en-US" sz="1100" dirty="0"/>
                        <a:t>ACE inhibitors are recommended, starting within the first 24 h of STEMI in patients with evidence of heart failure, LV systolic dysfunction, diabetes, or an anterior infarct.</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a:solidFill>
                            <a:schemeClr val="bg1"/>
                          </a:solidFill>
                        </a:rPr>
                        <a:t>I</a:t>
                      </a:r>
                    </a:p>
                  </a:txBody>
                  <a:tcPr marL="73920" marR="73920" marT="43200" marB="43200" anchor="ctr">
                    <a:solidFill>
                      <a:srgbClr val="03C750"/>
                    </a:solidFill>
                  </a:tcPr>
                </a:tc>
                <a:tc>
                  <a:txBody>
                    <a:bodyPr/>
                    <a:lstStyle/>
                    <a:p>
                      <a:pPr algn="ctr" latinLnBrk="0">
                        <a:lnSpc>
                          <a:spcPct val="90000"/>
                        </a:lnSpc>
                      </a:pPr>
                      <a:r>
                        <a:rPr lang="en-US" sz="1100" dirty="0">
                          <a:solidFill>
                            <a:schemeClr val="bg1"/>
                          </a:solidFill>
                        </a:rPr>
                        <a:t>A</a:t>
                      </a:r>
                    </a:p>
                  </a:txBody>
                  <a:tcPr marL="73920" marR="73920" marT="43200" marB="43200" anchor="ctr">
                    <a:solidFill>
                      <a:schemeClr val="tx2">
                        <a:lumMod val="50000"/>
                      </a:schemeClr>
                    </a:solidFill>
                  </a:tcPr>
                </a:tc>
                <a:extLst>
                  <a:ext uri="{0D108BD9-81ED-4DB2-BD59-A6C34878D82A}">
                    <a16:rowId xmlns:a16="http://schemas.microsoft.com/office/drawing/2014/main" val="904318914"/>
                  </a:ext>
                </a:extLst>
              </a:tr>
              <a:tr h="525312">
                <a:tc>
                  <a:txBody>
                    <a:bodyPr/>
                    <a:lstStyle/>
                    <a:p>
                      <a:pPr latinLnBrk="0">
                        <a:lnSpc>
                          <a:spcPct val="90000"/>
                        </a:lnSpc>
                      </a:pPr>
                      <a:r>
                        <a:rPr lang="en-US" sz="1100" dirty="0"/>
                        <a:t>An ARB, preferably valsartan, is an alternative to ACE inhibitors in patients with heart failure and/or LV systolic dysfunction, particularly those who are intolerant of ACE inhibitors</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a:solidFill>
                            <a:schemeClr val="bg1"/>
                          </a:solidFill>
                        </a:rPr>
                        <a:t>I</a:t>
                      </a:r>
                    </a:p>
                  </a:txBody>
                  <a:tcPr marL="73920" marR="73920" marT="43200" marB="43200" anchor="ctr">
                    <a:solidFill>
                      <a:srgbClr val="03C750"/>
                    </a:solidFill>
                  </a:tcPr>
                </a:tc>
                <a:tc>
                  <a:txBody>
                    <a:bodyPr/>
                    <a:lstStyle/>
                    <a:p>
                      <a:pPr algn="ctr" latinLnBrk="0">
                        <a:lnSpc>
                          <a:spcPct val="90000"/>
                        </a:lnSpc>
                      </a:pPr>
                      <a:r>
                        <a:rPr lang="en-US" sz="1100" dirty="0">
                          <a:solidFill>
                            <a:schemeClr val="bg1"/>
                          </a:solidFill>
                        </a:rPr>
                        <a:t>B</a:t>
                      </a:r>
                    </a:p>
                  </a:txBody>
                  <a:tcPr marL="73920" marR="73920" marT="43200" marB="43200" anchor="ctr">
                    <a:solidFill>
                      <a:schemeClr val="tx2"/>
                    </a:solidFill>
                  </a:tcPr>
                </a:tc>
                <a:extLst>
                  <a:ext uri="{0D108BD9-81ED-4DB2-BD59-A6C34878D82A}">
                    <a16:rowId xmlns:a16="http://schemas.microsoft.com/office/drawing/2014/main" val="382794523"/>
                  </a:ext>
                </a:extLst>
              </a:tr>
              <a:tr h="379008">
                <a:tc>
                  <a:txBody>
                    <a:bodyPr/>
                    <a:lstStyle/>
                    <a:p>
                      <a:pPr latinLnBrk="0">
                        <a:lnSpc>
                          <a:spcPct val="90000"/>
                        </a:lnSpc>
                      </a:pPr>
                      <a:r>
                        <a:rPr lang="en-US" sz="1100" dirty="0"/>
                        <a:t>ACE inhibitors should be considered in all patients in the absence of contraindications.</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err="1">
                          <a:solidFill>
                            <a:schemeClr val="bg1"/>
                          </a:solidFill>
                        </a:rPr>
                        <a:t>IIa</a:t>
                      </a:r>
                      <a:endParaRPr lang="en-US" sz="1100" dirty="0">
                        <a:solidFill>
                          <a:schemeClr val="bg1"/>
                        </a:solidFill>
                      </a:endParaRPr>
                    </a:p>
                  </a:txBody>
                  <a:tcPr marL="73920" marR="73920" marT="43200" marB="43200" anchor="ctr">
                    <a:solidFill>
                      <a:srgbClr val="FFA402"/>
                    </a:solidFill>
                  </a:tcPr>
                </a:tc>
                <a:tc>
                  <a:txBody>
                    <a:bodyPr/>
                    <a:lstStyle/>
                    <a:p>
                      <a:pPr algn="ctr" latinLnBrk="0">
                        <a:lnSpc>
                          <a:spcPct val="90000"/>
                        </a:lnSpc>
                      </a:pPr>
                      <a:r>
                        <a:rPr lang="en-US" sz="1100" dirty="0">
                          <a:solidFill>
                            <a:schemeClr val="bg1"/>
                          </a:solidFill>
                        </a:rPr>
                        <a:t>A</a:t>
                      </a:r>
                    </a:p>
                  </a:txBody>
                  <a:tcPr marL="73920" marR="73920" marT="43200" marB="43200" anchor="ctr">
                    <a:solidFill>
                      <a:schemeClr val="tx2">
                        <a:lumMod val="50000"/>
                      </a:schemeClr>
                    </a:solidFill>
                  </a:tcPr>
                </a:tc>
                <a:extLst>
                  <a:ext uri="{0D108BD9-81ED-4DB2-BD59-A6C34878D82A}">
                    <a16:rowId xmlns:a16="http://schemas.microsoft.com/office/drawing/2014/main" val="322581295"/>
                  </a:ext>
                </a:extLst>
              </a:tr>
              <a:tr h="232704">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100" b="1" dirty="0"/>
                        <a:t>MRAs</a:t>
                      </a:r>
                      <a:endParaRPr lang="en-US" sz="1100" b="1" dirty="0">
                        <a:solidFill>
                          <a:srgbClr val="000000"/>
                        </a:solidFill>
                      </a:endParaRPr>
                    </a:p>
                  </a:txBody>
                  <a:tcPr marL="73920" marR="73920" marT="43200" marB="43200"/>
                </a:tc>
                <a:tc hMerge="1">
                  <a:txBody>
                    <a:bodyPr/>
                    <a:lstStyle/>
                    <a:p>
                      <a:pPr algn="ctr" latinLnBrk="0">
                        <a:lnSpc>
                          <a:spcPct val="90000"/>
                        </a:lnSpc>
                      </a:pPr>
                      <a:endParaRPr lang="en-US" sz="800" dirty="0">
                        <a:solidFill>
                          <a:srgbClr val="000000"/>
                        </a:solidFill>
                      </a:endParaRPr>
                    </a:p>
                  </a:txBody>
                  <a:tcPr marL="55440" marR="55440" marT="32400" marB="32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latinLnBrk="0">
                        <a:lnSpc>
                          <a:spcPct val="90000"/>
                        </a:lnSpc>
                      </a:pPr>
                      <a:endParaRPr lang="en-US" sz="800" dirty="0">
                        <a:solidFill>
                          <a:schemeClr val="bg1"/>
                        </a:solidFill>
                      </a:endParaRPr>
                    </a:p>
                  </a:txBody>
                  <a:tcPr marL="55440" marR="55440" marT="32400" marB="32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DA3"/>
                    </a:solidFill>
                  </a:tcPr>
                </a:tc>
                <a:extLst>
                  <a:ext uri="{0D108BD9-81ED-4DB2-BD59-A6C34878D82A}">
                    <a16:rowId xmlns:a16="http://schemas.microsoft.com/office/drawing/2014/main" val="3966632270"/>
                  </a:ext>
                </a:extLst>
              </a:tr>
              <a:tr h="525312">
                <a:tc>
                  <a:txBody>
                    <a:bodyPr/>
                    <a:lstStyle/>
                    <a:p>
                      <a:pPr latinLnBrk="0">
                        <a:lnSpc>
                          <a:spcPct val="90000"/>
                        </a:lnSpc>
                      </a:pPr>
                      <a:r>
                        <a:rPr lang="en-US" sz="1100" dirty="0"/>
                        <a:t>MRAs are recommended in patients with an LVEF ≤40% and heart failure or diabetes, who are already receiving an ACE inhibitor and a beta-blocker, provided there is no renal failure or </a:t>
                      </a:r>
                      <a:r>
                        <a:rPr lang="en-US" sz="1100" dirty="0" err="1"/>
                        <a:t>hyperkalaemia</a:t>
                      </a:r>
                      <a:r>
                        <a:rPr lang="en-US" sz="1100" dirty="0"/>
                        <a:t>.</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a:solidFill>
                            <a:schemeClr val="bg1"/>
                          </a:solidFill>
                        </a:rPr>
                        <a:t>I</a:t>
                      </a:r>
                    </a:p>
                  </a:txBody>
                  <a:tcPr marL="73920" marR="73920" marT="43200" marB="43200" anchor="ctr">
                    <a:solidFill>
                      <a:srgbClr val="03C750"/>
                    </a:solidFill>
                  </a:tcPr>
                </a:tc>
                <a:tc>
                  <a:txBody>
                    <a:bodyPr/>
                    <a:lstStyle/>
                    <a:p>
                      <a:pPr algn="ctr" latinLnBrk="0">
                        <a:lnSpc>
                          <a:spcPct val="90000"/>
                        </a:lnSpc>
                      </a:pPr>
                      <a:r>
                        <a:rPr lang="en-US" sz="1100" dirty="0">
                          <a:solidFill>
                            <a:schemeClr val="bg1"/>
                          </a:solidFill>
                        </a:rPr>
                        <a:t>B</a:t>
                      </a:r>
                    </a:p>
                  </a:txBody>
                  <a:tcPr marL="73920" marR="73920" marT="43200" marB="43200" anchor="ctr">
                    <a:solidFill>
                      <a:schemeClr val="tx2"/>
                    </a:solidFill>
                  </a:tcPr>
                </a:tc>
                <a:extLst>
                  <a:ext uri="{0D108BD9-81ED-4DB2-BD59-A6C34878D82A}">
                    <a16:rowId xmlns:a16="http://schemas.microsoft.com/office/drawing/2014/main" val="3407890394"/>
                  </a:ext>
                </a:extLst>
              </a:tr>
            </a:tbl>
          </a:graphicData>
        </a:graphic>
      </p:graphicFrame>
      <p:sp>
        <p:nvSpPr>
          <p:cNvPr id="10" name="Text Placeholder 3">
            <a:extLst>
              <a:ext uri="{FF2B5EF4-FFF2-40B4-BE49-F238E27FC236}">
                <a16:creationId xmlns:a16="http://schemas.microsoft.com/office/drawing/2014/main" id="{390A7629-D8F4-1745-9782-F0EA4F94BAE2}"/>
              </a:ext>
            </a:extLst>
          </p:cNvPr>
          <p:cNvSpPr txBox="1">
            <a:spLocks/>
          </p:cNvSpPr>
          <p:nvPr/>
        </p:nvSpPr>
        <p:spPr>
          <a:xfrm>
            <a:off x="620184" y="5788793"/>
            <a:ext cx="10588384"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5000"/>
              </a:lnSpc>
              <a:spcBef>
                <a:spcPts val="0"/>
              </a:spcBef>
            </a:pPr>
            <a:r>
              <a:rPr lang="en-GB" baseline="30000" dirty="0"/>
              <a:t>a</a:t>
            </a:r>
            <a:r>
              <a:rPr lang="en-GB" dirty="0"/>
              <a:t> Class of recommendation; </a:t>
            </a:r>
            <a:r>
              <a:rPr lang="en-GB" baseline="30000" dirty="0"/>
              <a:t>b</a:t>
            </a:r>
            <a:r>
              <a:rPr lang="en-GB" dirty="0"/>
              <a:t> Level of evidence; </a:t>
            </a:r>
            <a:r>
              <a:rPr lang="en-GB" baseline="30000" dirty="0"/>
              <a:t>c</a:t>
            </a:r>
            <a:r>
              <a:rPr lang="en-GB" dirty="0"/>
              <a:t> High-intensity statin (atorvastatin 40-80 mg and rosuvastatin 20-40 mg)</a:t>
            </a:r>
          </a:p>
        </p:txBody>
      </p:sp>
      <p:sp>
        <p:nvSpPr>
          <p:cNvPr id="8" name="Slide Number Placeholder 7">
            <a:extLst>
              <a:ext uri="{FF2B5EF4-FFF2-40B4-BE49-F238E27FC236}">
                <a16:creationId xmlns:a16="http://schemas.microsoft.com/office/drawing/2014/main" id="{5FE35A8B-2649-A543-BF8E-AA15B4BDB3D7}"/>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Tree>
    <p:extLst>
      <p:ext uri="{BB962C8B-B14F-4D97-AF65-F5344CB8AC3E}">
        <p14:creationId xmlns:p14="http://schemas.microsoft.com/office/powerpoint/2010/main" val="69680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Drug Therapies Post Acute Coronary Syndrome Event</a:t>
            </a:r>
            <a:endParaRPr lang="en-US" dirty="0"/>
          </a:p>
        </p:txBody>
      </p:sp>
      <p:sp>
        <p:nvSpPr>
          <p:cNvPr id="3" name="Subtitle 2"/>
          <p:cNvSpPr>
            <a:spLocks noGrp="1"/>
          </p:cNvSpPr>
          <p:nvPr>
            <p:ph type="subTitle" idx="1"/>
          </p:nvPr>
        </p:nvSpPr>
        <p:spPr/>
        <p:txBody>
          <a:bodyPr>
            <a:normAutofit/>
          </a:bodyPr>
          <a:lstStyle/>
          <a:p>
            <a:r>
              <a:rPr lang="en-US" sz="3200" b="1" dirty="0"/>
              <a:t>Prof. Dr. </a:t>
            </a:r>
            <a:r>
              <a:rPr lang="cs-CZ" sz="3200" b="1" dirty="0"/>
              <a:t>Kurt Huber</a:t>
            </a:r>
            <a:r>
              <a:rPr lang="en-GB" altLang="nl-NL" b="1" dirty="0"/>
              <a:t>, MD</a:t>
            </a:r>
            <a:br>
              <a:rPr lang="en-US" sz="2400" dirty="0"/>
            </a:br>
            <a:r>
              <a:rPr lang="en-US" sz="2400" dirty="0"/>
              <a:t>Sigmund Freud University, Medical Faculty, and Wilhelminenspital </a:t>
            </a:r>
            <a:br>
              <a:rPr lang="en-US" sz="2400" dirty="0"/>
            </a:br>
            <a:r>
              <a:rPr lang="en-US" sz="2400" dirty="0"/>
              <a:t>Vienna, Austria</a:t>
            </a:r>
            <a:endParaRPr lang="en-GB" altLang="nl-NL" sz="2200" b="1" dirty="0"/>
          </a:p>
        </p:txBody>
      </p:sp>
      <p:sp>
        <p:nvSpPr>
          <p:cNvPr id="4" name="Slide Number Placeholder 3"/>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77562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93ABF8-1F59-47DA-BF15-D52FDFE6AE24}"/>
              </a:ext>
            </a:extLst>
          </p:cNvPr>
          <p:cNvSpPr>
            <a:spLocks noGrp="1"/>
          </p:cNvSpPr>
          <p:nvPr>
            <p:ph sz="quarter" idx="12"/>
          </p:nvPr>
        </p:nvSpPr>
        <p:spPr/>
        <p:txBody>
          <a:bodyPr/>
          <a:lstStyle/>
          <a:p>
            <a:r>
              <a:rPr lang="en-GB"/>
              <a:t>Other pharmacological therapies after NSTEMI</a:t>
            </a:r>
            <a:endParaRPr lang="en-GB" dirty="0"/>
          </a:p>
        </p:txBody>
      </p:sp>
      <p:sp>
        <p:nvSpPr>
          <p:cNvPr id="3" name="Title 2">
            <a:extLst>
              <a:ext uri="{FF2B5EF4-FFF2-40B4-BE49-F238E27FC236}">
                <a16:creationId xmlns:a16="http://schemas.microsoft.com/office/drawing/2014/main" id="{5BBCCF75-5405-CA40-B4B4-146B31CD5B94}"/>
              </a:ext>
            </a:extLst>
          </p:cNvPr>
          <p:cNvSpPr>
            <a:spLocks noGrp="1"/>
          </p:cNvSpPr>
          <p:nvPr>
            <p:ph type="title"/>
          </p:nvPr>
        </p:nvSpPr>
        <p:spPr/>
        <p:txBody>
          <a:bodyPr/>
          <a:lstStyle/>
          <a:p>
            <a:r>
              <a:rPr lang="en-GB" dirty="0"/>
              <a:t>Other pharmacological therapies after </a:t>
            </a:r>
            <a:r>
              <a:rPr lang="en-GB" dirty="0">
                <a:solidFill>
                  <a:schemeClr val="accent1"/>
                </a:solidFill>
              </a:rPr>
              <a:t>NSTEMI</a:t>
            </a:r>
            <a:endParaRPr lang="en-US" dirty="0">
              <a:solidFill>
                <a:schemeClr val="accent1"/>
              </a:solidFill>
            </a:endParaRPr>
          </a:p>
        </p:txBody>
      </p:sp>
      <p:sp>
        <p:nvSpPr>
          <p:cNvPr id="4" name="Text Placeholder 3">
            <a:extLst>
              <a:ext uri="{FF2B5EF4-FFF2-40B4-BE49-F238E27FC236}">
                <a16:creationId xmlns:a16="http://schemas.microsoft.com/office/drawing/2014/main" id="{4A260991-F65A-4314-AAF3-F4AA38E2CA54}"/>
              </a:ext>
            </a:extLst>
          </p:cNvPr>
          <p:cNvSpPr>
            <a:spLocks noGrp="1"/>
          </p:cNvSpPr>
          <p:nvPr>
            <p:ph sz="quarter" idx="15"/>
          </p:nvPr>
        </p:nvSpPr>
        <p:spPr>
          <a:xfrm>
            <a:off x="620184" y="6324820"/>
            <a:ext cx="11020432" cy="365125"/>
          </a:xfrm>
        </p:spPr>
        <p:txBody>
          <a:bodyPr/>
          <a:lstStyle/>
          <a:p>
            <a:pPr>
              <a:lnSpc>
                <a:spcPct val="85000"/>
              </a:lnSpc>
              <a:spcBef>
                <a:spcPts val="0"/>
              </a:spcBef>
              <a:spcAft>
                <a:spcPts val="300"/>
              </a:spcAft>
            </a:pPr>
            <a:r>
              <a:rPr lang="en-GB" sz="1000" dirty="0"/>
              <a:t>ACE, angiotensin-converting enzyme; ACS, acute coronary syndrome; ARB, angiotensin II receptor blocker; CKD, chronic kidney disease; DAPT, dual antiplatelet therapy; DAT, dual antithrombotic therapy; </a:t>
            </a:r>
            <a:br>
              <a:rPr lang="en-GB" sz="1000" dirty="0"/>
            </a:br>
            <a:r>
              <a:rPr lang="en-GB" sz="1000" dirty="0"/>
              <a:t>LDL-C, low density lipoprotein cholesterol; LV, left ventricle; LVEF, left ventricular ejection fraction; MI, myocardial infarction; MRA, mineral corticoid receptor antagonist; NSTE-ACS, non-ST-segment </a:t>
            </a:r>
            <a:br>
              <a:rPr lang="en-GB" sz="1000" dirty="0"/>
            </a:br>
            <a:r>
              <a:rPr lang="en-GB" sz="1000" dirty="0"/>
              <a:t>elevation acute coronary syndrome; OAC, oral anticoagulation/anticoagulant; PCSK9, proprotein convertase subtilisin </a:t>
            </a:r>
            <a:r>
              <a:rPr lang="en-GB" sz="1000" dirty="0" err="1"/>
              <a:t>kexin</a:t>
            </a:r>
            <a:r>
              <a:rPr lang="en-GB" sz="1000" dirty="0"/>
              <a:t> 9; SBP, systolic blood pressure; TAT, triple antithrombotic therapy </a:t>
            </a:r>
          </a:p>
          <a:p>
            <a:pPr>
              <a:lnSpc>
                <a:spcPct val="85000"/>
              </a:lnSpc>
              <a:spcBef>
                <a:spcPts val="0"/>
              </a:spcBef>
              <a:spcAft>
                <a:spcPts val="300"/>
              </a:spcAft>
            </a:pPr>
            <a:r>
              <a:rPr lang="en-GB" sz="1000" dirty="0"/>
              <a:t>Collet J-P, et al. </a:t>
            </a:r>
            <a:r>
              <a:rPr lang="en-GB" sz="1000" dirty="0" err="1"/>
              <a:t>Eur</a:t>
            </a:r>
            <a:r>
              <a:rPr lang="en-GB" sz="1000" dirty="0"/>
              <a:t> Heart J. 2020. DOI: 10.1093/</a:t>
            </a:r>
            <a:r>
              <a:rPr lang="en-GB" sz="1000" dirty="0" err="1"/>
              <a:t>eurheartj</a:t>
            </a:r>
            <a:r>
              <a:rPr lang="en-GB" sz="1000" dirty="0"/>
              <a:t>/ehaa575</a:t>
            </a:r>
          </a:p>
        </p:txBody>
      </p:sp>
      <p:graphicFrame>
        <p:nvGraphicFramePr>
          <p:cNvPr id="9" name="Table 8">
            <a:extLst>
              <a:ext uri="{FF2B5EF4-FFF2-40B4-BE49-F238E27FC236}">
                <a16:creationId xmlns:a16="http://schemas.microsoft.com/office/drawing/2014/main" id="{62000A80-3E68-0943-8CA5-D1815B714D7C}"/>
              </a:ext>
            </a:extLst>
          </p:cNvPr>
          <p:cNvGraphicFramePr>
            <a:graphicFrameLocks noGrp="1"/>
          </p:cNvGraphicFramePr>
          <p:nvPr>
            <p:extLst>
              <p:ext uri="{D42A27DB-BD31-4B8C-83A1-F6EECF244321}">
                <p14:modId xmlns:p14="http://schemas.microsoft.com/office/powerpoint/2010/main" val="2086217085"/>
              </p:ext>
            </p:extLst>
          </p:nvPr>
        </p:nvGraphicFramePr>
        <p:xfrm>
          <a:off x="624420" y="1195200"/>
          <a:ext cx="5348118" cy="3813876"/>
        </p:xfrm>
        <a:graphic>
          <a:graphicData uri="http://schemas.openxmlformats.org/drawingml/2006/table">
            <a:tbl>
              <a:tblPr firstRow="1" bandRow="1">
                <a:tableStyleId>{5C22544A-7EE6-4342-B048-85BDC9FD1C3A}</a:tableStyleId>
              </a:tblPr>
              <a:tblGrid>
                <a:gridCol w="4283083">
                  <a:extLst>
                    <a:ext uri="{9D8B030D-6E8A-4147-A177-3AD203B41FA5}">
                      <a16:colId xmlns:a16="http://schemas.microsoft.com/office/drawing/2014/main" val="1084467627"/>
                    </a:ext>
                  </a:extLst>
                </a:gridCol>
                <a:gridCol w="557600">
                  <a:extLst>
                    <a:ext uri="{9D8B030D-6E8A-4147-A177-3AD203B41FA5}">
                      <a16:colId xmlns:a16="http://schemas.microsoft.com/office/drawing/2014/main" val="1840854506"/>
                    </a:ext>
                  </a:extLst>
                </a:gridCol>
                <a:gridCol w="507435">
                  <a:extLst>
                    <a:ext uri="{9D8B030D-6E8A-4147-A177-3AD203B41FA5}">
                      <a16:colId xmlns:a16="http://schemas.microsoft.com/office/drawing/2014/main" val="3181592808"/>
                    </a:ext>
                  </a:extLst>
                </a:gridCol>
              </a:tblGrid>
              <a:tr h="232704">
                <a:tc>
                  <a:txBody>
                    <a:bodyPr/>
                    <a:lstStyle/>
                    <a:p>
                      <a:pPr latinLnBrk="0">
                        <a:lnSpc>
                          <a:spcPct val="90000"/>
                        </a:lnSpc>
                      </a:pPr>
                      <a:r>
                        <a:rPr lang="en-US" sz="1100" dirty="0"/>
                        <a:t>Recommendations</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err="1"/>
                        <a:t>Class</a:t>
                      </a:r>
                      <a:r>
                        <a:rPr lang="en-US" sz="1100" baseline="30000" dirty="0" err="1"/>
                        <a:t>a</a:t>
                      </a:r>
                      <a:endParaRPr lang="en-US" sz="1100" baseline="30000" dirty="0">
                        <a:solidFill>
                          <a:srgbClr val="000000"/>
                        </a:solidFill>
                      </a:endParaRPr>
                    </a:p>
                  </a:txBody>
                  <a:tcPr marL="25920" marR="25920" marT="43200" marB="43200"/>
                </a:tc>
                <a:tc>
                  <a:txBody>
                    <a:bodyPr/>
                    <a:lstStyle/>
                    <a:p>
                      <a:pPr algn="ctr" latinLnBrk="0">
                        <a:lnSpc>
                          <a:spcPct val="90000"/>
                        </a:lnSpc>
                      </a:pPr>
                      <a:r>
                        <a:rPr lang="en-US" sz="1100" dirty="0" err="1"/>
                        <a:t>Level</a:t>
                      </a:r>
                      <a:r>
                        <a:rPr lang="en-US" sz="1100" baseline="30000" dirty="0" err="1"/>
                        <a:t>b</a:t>
                      </a:r>
                      <a:endParaRPr lang="en-US" sz="1100" baseline="30000" dirty="0">
                        <a:solidFill>
                          <a:srgbClr val="000000"/>
                        </a:solidFill>
                      </a:endParaRPr>
                    </a:p>
                  </a:txBody>
                  <a:tcPr marL="25920" marR="25920" marT="43200" marB="43200"/>
                </a:tc>
                <a:extLst>
                  <a:ext uri="{0D108BD9-81ED-4DB2-BD59-A6C34878D82A}">
                    <a16:rowId xmlns:a16="http://schemas.microsoft.com/office/drawing/2014/main" val="2869783046"/>
                  </a:ext>
                </a:extLst>
              </a:tr>
              <a:tr h="232704">
                <a:tc gridSpan="3">
                  <a:txBody>
                    <a:bodyPr/>
                    <a:lstStyle/>
                    <a:p>
                      <a:pPr latinLnBrk="0">
                        <a:lnSpc>
                          <a:spcPct val="90000"/>
                        </a:lnSpc>
                      </a:pPr>
                      <a:r>
                        <a:rPr lang="en-US" sz="1100" b="1" dirty="0"/>
                        <a:t>Lipid-lowering drugs</a:t>
                      </a:r>
                      <a:endParaRPr lang="en-US" sz="1100" b="1" dirty="0">
                        <a:solidFill>
                          <a:srgbClr val="000000"/>
                        </a:solidFill>
                      </a:endParaRPr>
                    </a:p>
                  </a:txBody>
                  <a:tcPr marL="73920" marR="73920" marT="43200" marB="43200"/>
                </a:tc>
                <a:tc hMerge="1">
                  <a:txBody>
                    <a:bodyPr/>
                    <a:lstStyle/>
                    <a:p>
                      <a:pPr algn="ctr" latinLnBrk="0"/>
                      <a:endParaRPr lang="en-US" sz="1400" dirty="0"/>
                    </a:p>
                  </a:txBody>
                  <a:tcPr/>
                </a:tc>
                <a:tc hMerge="1">
                  <a:txBody>
                    <a:bodyPr/>
                    <a:lstStyle/>
                    <a:p>
                      <a:pPr algn="ctr" latinLnBrk="0"/>
                      <a:endParaRPr lang="en-US" sz="1400" dirty="0"/>
                    </a:p>
                  </a:txBody>
                  <a:tcPr/>
                </a:tc>
                <a:extLst>
                  <a:ext uri="{0D108BD9-81ED-4DB2-BD59-A6C34878D82A}">
                    <a16:rowId xmlns:a16="http://schemas.microsoft.com/office/drawing/2014/main" val="3987726853"/>
                  </a:ext>
                </a:extLst>
              </a:tr>
              <a:tr h="525312">
                <a:tc>
                  <a:txBody>
                    <a:bodyPr/>
                    <a:lstStyle/>
                    <a:p>
                      <a:pPr latinLnBrk="0">
                        <a:lnSpc>
                          <a:spcPct val="90000"/>
                        </a:lnSpc>
                      </a:pPr>
                      <a:r>
                        <a:rPr lang="en-US" sz="1100" dirty="0"/>
                        <a:t>Statins are recommended in all NSTE-ACS patients. The aim is to reduce LDL-C by ≥50% from baseline to achieve LDL-C &lt;1.4 mmol/L (&lt;55 mg/</a:t>
                      </a:r>
                      <a:r>
                        <a:rPr lang="en-US" sz="1100" dirty="0" err="1"/>
                        <a:t>dL</a:t>
                      </a:r>
                      <a:r>
                        <a:rPr lang="en-US" sz="1100" dirty="0"/>
                        <a:t>).</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a:solidFill>
                            <a:schemeClr val="bg1"/>
                          </a:solidFill>
                        </a:rPr>
                        <a:t>I</a:t>
                      </a:r>
                    </a:p>
                  </a:txBody>
                  <a:tcPr marL="73920" marR="73920" marT="43200" marB="43200" anchor="ctr">
                    <a:solidFill>
                      <a:srgbClr val="03C750"/>
                    </a:solidFill>
                  </a:tcPr>
                </a:tc>
                <a:tc>
                  <a:txBody>
                    <a:bodyPr/>
                    <a:lstStyle/>
                    <a:p>
                      <a:pPr algn="ctr" latinLnBrk="0">
                        <a:lnSpc>
                          <a:spcPct val="90000"/>
                        </a:lnSpc>
                      </a:pPr>
                      <a:r>
                        <a:rPr lang="en-US" sz="1100" dirty="0">
                          <a:solidFill>
                            <a:schemeClr val="bg1"/>
                          </a:solidFill>
                        </a:rPr>
                        <a:t>A</a:t>
                      </a:r>
                    </a:p>
                  </a:txBody>
                  <a:tcPr marL="73920" marR="73920" marT="43200" marB="43200" anchor="ctr">
                    <a:solidFill>
                      <a:schemeClr val="tx2">
                        <a:lumMod val="50000"/>
                      </a:schemeClr>
                    </a:solidFill>
                  </a:tcPr>
                </a:tc>
                <a:extLst>
                  <a:ext uri="{0D108BD9-81ED-4DB2-BD59-A6C34878D82A}">
                    <a16:rowId xmlns:a16="http://schemas.microsoft.com/office/drawing/2014/main" val="976219065"/>
                  </a:ext>
                </a:extLst>
              </a:tr>
              <a:tr h="525312">
                <a:tc>
                  <a:txBody>
                    <a:bodyPr/>
                    <a:lstStyle/>
                    <a:p>
                      <a:pPr latinLnBrk="0">
                        <a:lnSpc>
                          <a:spcPct val="90000"/>
                        </a:lnSpc>
                      </a:pPr>
                      <a:r>
                        <a:rPr lang="en-US" sz="1100" dirty="0"/>
                        <a:t>If the LDL-C </a:t>
                      </a:r>
                      <a:r>
                        <a:rPr lang="en-US" sz="1100" dirty="0" err="1"/>
                        <a:t>goal</a:t>
                      </a:r>
                      <a:r>
                        <a:rPr lang="en-US" sz="1100" baseline="30000" dirty="0" err="1"/>
                        <a:t>c</a:t>
                      </a:r>
                      <a:r>
                        <a:rPr lang="en-US" sz="1100" dirty="0"/>
                        <a:t> is not achieved after 4-6 weeks with the maximally tolerated statin dose, combination with ezetimibe is recommended.</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a:solidFill>
                            <a:schemeClr val="bg1"/>
                          </a:solidFill>
                        </a:rPr>
                        <a:t>I</a:t>
                      </a:r>
                    </a:p>
                  </a:txBody>
                  <a:tcPr marL="73920" marR="73920" marT="43200" marB="43200" anchor="ctr">
                    <a:solidFill>
                      <a:srgbClr val="03C750"/>
                    </a:solidFill>
                  </a:tcPr>
                </a:tc>
                <a:tc>
                  <a:txBody>
                    <a:bodyPr/>
                    <a:lstStyle/>
                    <a:p>
                      <a:pPr algn="ctr" latinLnBrk="0">
                        <a:lnSpc>
                          <a:spcPct val="90000"/>
                        </a:lnSpc>
                      </a:pPr>
                      <a:r>
                        <a:rPr lang="en-US" sz="1100" dirty="0">
                          <a:solidFill>
                            <a:schemeClr val="bg1"/>
                          </a:solidFill>
                        </a:rPr>
                        <a:t>B</a:t>
                      </a:r>
                    </a:p>
                  </a:txBody>
                  <a:tcPr marL="73920" marR="73920" marT="43200" marB="43200" anchor="ctr">
                    <a:solidFill>
                      <a:schemeClr val="tx2"/>
                    </a:solidFill>
                  </a:tcPr>
                </a:tc>
                <a:extLst>
                  <a:ext uri="{0D108BD9-81ED-4DB2-BD59-A6C34878D82A}">
                    <a16:rowId xmlns:a16="http://schemas.microsoft.com/office/drawing/2014/main" val="3874969915"/>
                  </a:ext>
                </a:extLst>
              </a:tr>
              <a:tr h="525312">
                <a:tc>
                  <a:txBody>
                    <a:bodyPr/>
                    <a:lstStyle/>
                    <a:p>
                      <a:pPr latinLnBrk="0">
                        <a:lnSpc>
                          <a:spcPct val="90000"/>
                        </a:lnSpc>
                      </a:pPr>
                      <a:r>
                        <a:rPr lang="en-US" sz="1100" dirty="0"/>
                        <a:t>If the LDL-C </a:t>
                      </a:r>
                      <a:r>
                        <a:rPr lang="en-US" sz="1100" dirty="0" err="1"/>
                        <a:t>goal</a:t>
                      </a:r>
                      <a:r>
                        <a:rPr lang="en-US" sz="1100" baseline="30000" dirty="0" err="1"/>
                        <a:t>c</a:t>
                      </a:r>
                      <a:r>
                        <a:rPr lang="en-US" sz="1100" dirty="0"/>
                        <a:t> is not achieved after 4-6 weeks despite maximally tolerated statin therapy and ezetimibe, the addition of a PCSK9 inhibitor is recommended.</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a:solidFill>
                            <a:schemeClr val="bg1"/>
                          </a:solidFill>
                        </a:rPr>
                        <a:t>I</a:t>
                      </a:r>
                    </a:p>
                  </a:txBody>
                  <a:tcPr marL="73920" marR="73920" marT="43200" marB="43200" anchor="ctr">
                    <a:solidFill>
                      <a:srgbClr val="03C750"/>
                    </a:solidFill>
                  </a:tcPr>
                </a:tc>
                <a:tc>
                  <a:txBody>
                    <a:bodyPr/>
                    <a:lstStyle/>
                    <a:p>
                      <a:pPr algn="ctr" latinLnBrk="0">
                        <a:lnSpc>
                          <a:spcPct val="90000"/>
                        </a:lnSpc>
                      </a:pPr>
                      <a:r>
                        <a:rPr lang="en-US" sz="1100" dirty="0">
                          <a:solidFill>
                            <a:schemeClr val="bg1"/>
                          </a:solidFill>
                        </a:rPr>
                        <a:t>B</a:t>
                      </a:r>
                    </a:p>
                  </a:txBody>
                  <a:tcPr marL="73920" marR="73920" marT="43200" marB="43200" anchor="ctr">
                    <a:solidFill>
                      <a:schemeClr val="tx2"/>
                    </a:solidFill>
                  </a:tcPr>
                </a:tc>
                <a:extLst>
                  <a:ext uri="{0D108BD9-81ED-4DB2-BD59-A6C34878D82A}">
                    <a16:rowId xmlns:a16="http://schemas.microsoft.com/office/drawing/2014/main" val="4156664681"/>
                  </a:ext>
                </a:extLst>
              </a:tr>
              <a:tr h="671616">
                <a:tc>
                  <a:txBody>
                    <a:bodyPr/>
                    <a:lstStyle/>
                    <a:p>
                      <a:pPr latinLnBrk="0">
                        <a:lnSpc>
                          <a:spcPct val="90000"/>
                        </a:lnSpc>
                      </a:pPr>
                      <a:r>
                        <a:rPr lang="en-US" sz="1100" dirty="0"/>
                        <a:t>If the current NSTE-ACS episode is a recurrence within less than 2 years of a first ACS, while taking maximally tolerated statin-based therapy, an LDL-C goal of &lt;1.0 mmol/L (&lt;40 mg/</a:t>
                      </a:r>
                      <a:r>
                        <a:rPr lang="en-US" sz="1100" dirty="0" err="1"/>
                        <a:t>dL</a:t>
                      </a:r>
                      <a:r>
                        <a:rPr lang="en-US" sz="1100" dirty="0"/>
                        <a:t>) may be considered.</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a:solidFill>
                            <a:schemeClr val="bg1"/>
                          </a:solidFill>
                        </a:rPr>
                        <a:t>IIb</a:t>
                      </a:r>
                    </a:p>
                  </a:txBody>
                  <a:tcPr marL="73920" marR="73920" marT="43200" marB="43200" anchor="ctr">
                    <a:solidFill>
                      <a:srgbClr val="FFC000"/>
                    </a:solidFill>
                  </a:tcPr>
                </a:tc>
                <a:tc>
                  <a:txBody>
                    <a:bodyPr/>
                    <a:lstStyle/>
                    <a:p>
                      <a:pPr algn="ctr" latinLnBrk="0">
                        <a:lnSpc>
                          <a:spcPct val="90000"/>
                        </a:lnSpc>
                      </a:pPr>
                      <a:r>
                        <a:rPr lang="en-US" sz="1100" dirty="0">
                          <a:solidFill>
                            <a:schemeClr val="bg1"/>
                          </a:solidFill>
                        </a:rPr>
                        <a:t>B</a:t>
                      </a:r>
                    </a:p>
                  </a:txBody>
                  <a:tcPr marL="73920" marR="73920" marT="43200" marB="43200" anchor="ctr">
                    <a:solidFill>
                      <a:schemeClr val="tx2"/>
                    </a:solidFill>
                  </a:tcPr>
                </a:tc>
                <a:extLst>
                  <a:ext uri="{0D108BD9-81ED-4DB2-BD59-A6C34878D82A}">
                    <a16:rowId xmlns:a16="http://schemas.microsoft.com/office/drawing/2014/main" val="2424812556"/>
                  </a:ext>
                </a:extLst>
              </a:tr>
              <a:tr h="232704">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100" b="1" dirty="0"/>
                        <a:t>ACE inhibitors or ARBs</a:t>
                      </a:r>
                      <a:endParaRPr lang="en-US" sz="1100" b="1" dirty="0">
                        <a:solidFill>
                          <a:srgbClr val="000000"/>
                        </a:solidFill>
                      </a:endParaRPr>
                    </a:p>
                  </a:txBody>
                  <a:tcPr marL="73920" marR="73920" marT="43200" marB="43200"/>
                </a:tc>
                <a:tc hMerge="1">
                  <a:txBody>
                    <a:bodyPr/>
                    <a:lstStyle/>
                    <a:p>
                      <a:pPr algn="ctr" latinLnBrk="0">
                        <a:lnSpc>
                          <a:spcPct val="90000"/>
                        </a:lnSpc>
                      </a:pPr>
                      <a:endParaRPr lang="en-US" sz="900" dirty="0">
                        <a:solidFill>
                          <a:srgbClr val="000000"/>
                        </a:solidFill>
                      </a:endParaRPr>
                    </a:p>
                  </a:txBody>
                  <a:tcPr marL="55440" marR="55440" marT="32400" marB="32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latinLnBrk="0">
                        <a:lnSpc>
                          <a:spcPct val="90000"/>
                        </a:lnSpc>
                      </a:pPr>
                      <a:endParaRPr lang="en-US" sz="900" dirty="0">
                        <a:solidFill>
                          <a:schemeClr val="bg1"/>
                        </a:solidFill>
                      </a:endParaRPr>
                    </a:p>
                  </a:txBody>
                  <a:tcPr marL="55440" marR="55440" marT="32400" marB="32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6BAA"/>
                    </a:solidFill>
                  </a:tcPr>
                </a:tc>
                <a:extLst>
                  <a:ext uri="{0D108BD9-81ED-4DB2-BD59-A6C34878D82A}">
                    <a16:rowId xmlns:a16="http://schemas.microsoft.com/office/drawing/2014/main" val="1225611225"/>
                  </a:ext>
                </a:extLst>
              </a:tr>
              <a:tr h="817920">
                <a:tc>
                  <a:txBody>
                    <a:bodyPr/>
                    <a:lstStyle/>
                    <a:p>
                      <a:pPr latinLnBrk="0">
                        <a:lnSpc>
                          <a:spcPct val="90000"/>
                        </a:lnSpc>
                      </a:pPr>
                      <a:r>
                        <a:rPr lang="en-US" sz="1100" dirty="0"/>
                        <a:t>ACE inhibitors (or ARBs in cases of intolerance to ACE inhibitors) are recommended in patients with heart failure with reduced LVEF (&lt;40%), diabetes, or CKD unless contraindicated (e.g. severe renal impairment, </a:t>
                      </a:r>
                      <a:r>
                        <a:rPr lang="en-US" sz="1100" dirty="0" err="1"/>
                        <a:t>hyperkalaemia</a:t>
                      </a:r>
                      <a:r>
                        <a:rPr lang="en-US" sz="1100" dirty="0"/>
                        <a:t>, etc.) in order to reduce all-cause and cardiovascular mortality and cardiovascular morbidity.</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a:solidFill>
                            <a:schemeClr val="bg1"/>
                          </a:solidFill>
                        </a:rPr>
                        <a:t>I</a:t>
                      </a:r>
                    </a:p>
                  </a:txBody>
                  <a:tcPr marL="73920" marR="73920" marT="43200" marB="43200" anchor="ctr">
                    <a:solidFill>
                      <a:srgbClr val="03C750"/>
                    </a:solidFill>
                  </a:tcPr>
                </a:tc>
                <a:tc>
                  <a:txBody>
                    <a:bodyPr/>
                    <a:lstStyle/>
                    <a:p>
                      <a:pPr algn="ctr" latinLnBrk="0">
                        <a:lnSpc>
                          <a:spcPct val="90000"/>
                        </a:lnSpc>
                      </a:pPr>
                      <a:r>
                        <a:rPr lang="en-US" sz="1100" dirty="0">
                          <a:solidFill>
                            <a:schemeClr val="bg1"/>
                          </a:solidFill>
                        </a:rPr>
                        <a:t>A</a:t>
                      </a:r>
                    </a:p>
                  </a:txBody>
                  <a:tcPr marL="73920" marR="73920" marT="43200" marB="43200" anchor="ctr">
                    <a:solidFill>
                      <a:schemeClr val="tx2">
                        <a:lumMod val="50000"/>
                      </a:schemeClr>
                    </a:solidFill>
                  </a:tcPr>
                </a:tc>
                <a:extLst>
                  <a:ext uri="{0D108BD9-81ED-4DB2-BD59-A6C34878D82A}">
                    <a16:rowId xmlns:a16="http://schemas.microsoft.com/office/drawing/2014/main" val="1507489438"/>
                  </a:ext>
                </a:extLst>
              </a:tr>
            </a:tbl>
          </a:graphicData>
        </a:graphic>
      </p:graphicFrame>
      <p:graphicFrame>
        <p:nvGraphicFramePr>
          <p:cNvPr id="11" name="Table 10">
            <a:extLst>
              <a:ext uri="{FF2B5EF4-FFF2-40B4-BE49-F238E27FC236}">
                <a16:creationId xmlns:a16="http://schemas.microsoft.com/office/drawing/2014/main" id="{EBE23D39-8045-F342-9C35-E7C3AAADA227}"/>
              </a:ext>
            </a:extLst>
          </p:cNvPr>
          <p:cNvGraphicFramePr>
            <a:graphicFrameLocks noGrp="1"/>
          </p:cNvGraphicFramePr>
          <p:nvPr>
            <p:extLst>
              <p:ext uri="{D42A27DB-BD31-4B8C-83A1-F6EECF244321}">
                <p14:modId xmlns:p14="http://schemas.microsoft.com/office/powerpoint/2010/main" val="2396316653"/>
              </p:ext>
            </p:extLst>
          </p:nvPr>
        </p:nvGraphicFramePr>
        <p:xfrm>
          <a:off x="6214271" y="1195200"/>
          <a:ext cx="5348118" cy="3105216"/>
        </p:xfrm>
        <a:graphic>
          <a:graphicData uri="http://schemas.openxmlformats.org/drawingml/2006/table">
            <a:tbl>
              <a:tblPr firstRow="1" bandRow="1">
                <a:tableStyleId>{5C22544A-7EE6-4342-B048-85BDC9FD1C3A}</a:tableStyleId>
              </a:tblPr>
              <a:tblGrid>
                <a:gridCol w="4283083">
                  <a:extLst>
                    <a:ext uri="{9D8B030D-6E8A-4147-A177-3AD203B41FA5}">
                      <a16:colId xmlns:a16="http://schemas.microsoft.com/office/drawing/2014/main" val="3074506578"/>
                    </a:ext>
                  </a:extLst>
                </a:gridCol>
                <a:gridCol w="557600">
                  <a:extLst>
                    <a:ext uri="{9D8B030D-6E8A-4147-A177-3AD203B41FA5}">
                      <a16:colId xmlns:a16="http://schemas.microsoft.com/office/drawing/2014/main" val="1154419936"/>
                    </a:ext>
                  </a:extLst>
                </a:gridCol>
                <a:gridCol w="507435">
                  <a:extLst>
                    <a:ext uri="{9D8B030D-6E8A-4147-A177-3AD203B41FA5}">
                      <a16:colId xmlns:a16="http://schemas.microsoft.com/office/drawing/2014/main" val="281675280"/>
                    </a:ext>
                  </a:extLst>
                </a:gridCol>
              </a:tblGrid>
              <a:tr h="232704">
                <a:tc>
                  <a:txBody>
                    <a:bodyPr/>
                    <a:lstStyle/>
                    <a:p>
                      <a:pPr latinLnBrk="0">
                        <a:lnSpc>
                          <a:spcPct val="90000"/>
                        </a:lnSpc>
                      </a:pPr>
                      <a:r>
                        <a:rPr lang="en-US" sz="1100" dirty="0"/>
                        <a:t>Recommendations</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err="1"/>
                        <a:t>Class</a:t>
                      </a:r>
                      <a:r>
                        <a:rPr lang="en-US" sz="1100" baseline="30000" dirty="0" err="1"/>
                        <a:t>a</a:t>
                      </a:r>
                      <a:endParaRPr lang="en-US" sz="1100" baseline="30000" dirty="0">
                        <a:solidFill>
                          <a:srgbClr val="000000"/>
                        </a:solidFill>
                      </a:endParaRPr>
                    </a:p>
                  </a:txBody>
                  <a:tcPr marL="25920" marR="25920" marT="43200" marB="43200"/>
                </a:tc>
                <a:tc>
                  <a:txBody>
                    <a:bodyPr/>
                    <a:lstStyle/>
                    <a:p>
                      <a:pPr algn="ctr" latinLnBrk="0">
                        <a:lnSpc>
                          <a:spcPct val="90000"/>
                        </a:lnSpc>
                      </a:pPr>
                      <a:r>
                        <a:rPr lang="en-US" sz="1100" dirty="0" err="1"/>
                        <a:t>Level</a:t>
                      </a:r>
                      <a:r>
                        <a:rPr lang="en-US" sz="1100" baseline="30000" dirty="0" err="1"/>
                        <a:t>b</a:t>
                      </a:r>
                      <a:endParaRPr lang="en-US" sz="1100" baseline="30000" dirty="0">
                        <a:solidFill>
                          <a:srgbClr val="000000"/>
                        </a:solidFill>
                      </a:endParaRPr>
                    </a:p>
                  </a:txBody>
                  <a:tcPr marL="25920" marR="25920" marT="43200" marB="43200"/>
                </a:tc>
                <a:extLst>
                  <a:ext uri="{0D108BD9-81ED-4DB2-BD59-A6C34878D82A}">
                    <a16:rowId xmlns:a16="http://schemas.microsoft.com/office/drawing/2014/main" val="445085734"/>
                  </a:ext>
                </a:extLst>
              </a:tr>
              <a:tr h="232704">
                <a:tc gridSpan="3">
                  <a:txBody>
                    <a:bodyPr/>
                    <a:lstStyle/>
                    <a:p>
                      <a:pPr latinLnBrk="0">
                        <a:lnSpc>
                          <a:spcPct val="90000"/>
                        </a:lnSpc>
                      </a:pPr>
                      <a:r>
                        <a:rPr lang="en-US" sz="1100" b="1" dirty="0"/>
                        <a:t>Beta-blockers</a:t>
                      </a:r>
                      <a:endParaRPr lang="en-US" sz="1100" b="1" dirty="0">
                        <a:solidFill>
                          <a:srgbClr val="000000"/>
                        </a:solidFill>
                      </a:endParaRPr>
                    </a:p>
                  </a:txBody>
                  <a:tcPr marL="73920" marR="73920" marT="43200" marB="43200"/>
                </a:tc>
                <a:tc hMerge="1">
                  <a:txBody>
                    <a:bodyPr/>
                    <a:lstStyle/>
                    <a:p>
                      <a:pPr algn="ctr" latinLnBrk="0"/>
                      <a:endParaRPr lang="en-US" sz="1400" dirty="0"/>
                    </a:p>
                  </a:txBody>
                  <a:tcPr/>
                </a:tc>
                <a:tc hMerge="1">
                  <a:txBody>
                    <a:bodyPr/>
                    <a:lstStyle/>
                    <a:p>
                      <a:pPr algn="ctr" latinLnBrk="0"/>
                      <a:endParaRPr lang="en-US" sz="1400" dirty="0"/>
                    </a:p>
                  </a:txBody>
                  <a:tcPr/>
                </a:tc>
                <a:extLst>
                  <a:ext uri="{0D108BD9-81ED-4DB2-BD59-A6C34878D82A}">
                    <a16:rowId xmlns:a16="http://schemas.microsoft.com/office/drawing/2014/main" val="2476570110"/>
                  </a:ext>
                </a:extLst>
              </a:tr>
              <a:tr h="379008">
                <a:tc>
                  <a:txBody>
                    <a:bodyPr/>
                    <a:lstStyle/>
                    <a:p>
                      <a:pPr latinLnBrk="0">
                        <a:lnSpc>
                          <a:spcPct val="90000"/>
                        </a:lnSpc>
                      </a:pPr>
                      <a:r>
                        <a:rPr lang="en-US" sz="1100" dirty="0"/>
                        <a:t>Beta-blockers are recommended in patients with systolic LV dysfunction or heart failure with reduced LVEF (&lt;40%).</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a:solidFill>
                            <a:schemeClr val="bg1"/>
                          </a:solidFill>
                        </a:rPr>
                        <a:t>I</a:t>
                      </a:r>
                    </a:p>
                  </a:txBody>
                  <a:tcPr marL="73920" marR="73920" marT="43200" marB="43200" anchor="ctr">
                    <a:solidFill>
                      <a:srgbClr val="03C750"/>
                    </a:solidFill>
                  </a:tcPr>
                </a:tc>
                <a:tc>
                  <a:txBody>
                    <a:bodyPr/>
                    <a:lstStyle/>
                    <a:p>
                      <a:pPr algn="ctr" latinLnBrk="0">
                        <a:lnSpc>
                          <a:spcPct val="90000"/>
                        </a:lnSpc>
                      </a:pPr>
                      <a:r>
                        <a:rPr lang="en-US" sz="1100" dirty="0">
                          <a:solidFill>
                            <a:schemeClr val="bg1"/>
                          </a:solidFill>
                        </a:rPr>
                        <a:t>A</a:t>
                      </a:r>
                    </a:p>
                  </a:txBody>
                  <a:tcPr marL="73920" marR="73920" marT="43200" marB="43200" anchor="ctr">
                    <a:solidFill>
                      <a:schemeClr val="tx2">
                        <a:lumMod val="50000"/>
                      </a:schemeClr>
                    </a:solidFill>
                  </a:tcPr>
                </a:tc>
                <a:extLst>
                  <a:ext uri="{0D108BD9-81ED-4DB2-BD59-A6C34878D82A}">
                    <a16:rowId xmlns:a16="http://schemas.microsoft.com/office/drawing/2014/main" val="904318914"/>
                  </a:ext>
                </a:extLst>
              </a:tr>
              <a:tr h="525312">
                <a:tc>
                  <a:txBody>
                    <a:bodyPr/>
                    <a:lstStyle/>
                    <a:p>
                      <a:pPr latinLnBrk="0">
                        <a:lnSpc>
                          <a:spcPct val="90000"/>
                        </a:lnSpc>
                      </a:pPr>
                      <a:r>
                        <a:rPr lang="en-US" sz="1100" dirty="0"/>
                        <a:t>In patients with prior MI, long-term oral treatment with a beta-blocker should be considered in order to reduce all-cause and cardiovascular mortality and cardiovascular morbidity.</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err="1">
                          <a:solidFill>
                            <a:schemeClr val="bg1"/>
                          </a:solidFill>
                        </a:rPr>
                        <a:t>IIa</a:t>
                      </a:r>
                      <a:endParaRPr lang="en-US" sz="1100" dirty="0">
                        <a:solidFill>
                          <a:schemeClr val="bg1"/>
                        </a:solidFill>
                      </a:endParaRPr>
                    </a:p>
                  </a:txBody>
                  <a:tcPr marL="73920" marR="73920" marT="43200" marB="43200" anchor="ctr">
                    <a:solidFill>
                      <a:srgbClr val="FFA402"/>
                    </a:solidFill>
                  </a:tcPr>
                </a:tc>
                <a:tc>
                  <a:txBody>
                    <a:bodyPr/>
                    <a:lstStyle/>
                    <a:p>
                      <a:pPr algn="ctr" latinLnBrk="0">
                        <a:lnSpc>
                          <a:spcPct val="90000"/>
                        </a:lnSpc>
                      </a:pPr>
                      <a:r>
                        <a:rPr lang="en-US" sz="1100" dirty="0">
                          <a:solidFill>
                            <a:schemeClr val="bg1"/>
                          </a:solidFill>
                        </a:rPr>
                        <a:t>B</a:t>
                      </a:r>
                    </a:p>
                  </a:txBody>
                  <a:tcPr marL="73920" marR="73920" marT="43200" marB="43200" anchor="ctr">
                    <a:solidFill>
                      <a:schemeClr val="tx2"/>
                    </a:solidFill>
                  </a:tcPr>
                </a:tc>
                <a:extLst>
                  <a:ext uri="{0D108BD9-81ED-4DB2-BD59-A6C34878D82A}">
                    <a16:rowId xmlns:a16="http://schemas.microsoft.com/office/drawing/2014/main" val="382794523"/>
                  </a:ext>
                </a:extLst>
              </a:tr>
              <a:tr h="232704">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100" b="1" dirty="0"/>
                        <a:t>MRAs</a:t>
                      </a:r>
                      <a:endParaRPr lang="en-US" sz="1100" b="1" dirty="0">
                        <a:solidFill>
                          <a:srgbClr val="000000"/>
                        </a:solidFill>
                      </a:endParaRPr>
                    </a:p>
                  </a:txBody>
                  <a:tcPr marL="73920" marR="73920" marT="43200" marB="43200"/>
                </a:tc>
                <a:tc hMerge="1">
                  <a:txBody>
                    <a:bodyPr/>
                    <a:lstStyle/>
                    <a:p>
                      <a:pPr algn="ctr" latinLnBrk="0">
                        <a:lnSpc>
                          <a:spcPct val="90000"/>
                        </a:lnSpc>
                      </a:pPr>
                      <a:endParaRPr lang="en-US" sz="800" dirty="0">
                        <a:solidFill>
                          <a:srgbClr val="000000"/>
                        </a:solidFill>
                      </a:endParaRPr>
                    </a:p>
                  </a:txBody>
                  <a:tcPr marL="55440" marR="55440" marT="32400" marB="32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latinLnBrk="0">
                        <a:lnSpc>
                          <a:spcPct val="90000"/>
                        </a:lnSpc>
                      </a:pPr>
                      <a:endParaRPr lang="en-US" sz="800" dirty="0">
                        <a:solidFill>
                          <a:schemeClr val="bg1"/>
                        </a:solidFill>
                      </a:endParaRPr>
                    </a:p>
                  </a:txBody>
                  <a:tcPr marL="55440" marR="55440" marT="32400" marB="32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4DA3"/>
                    </a:solidFill>
                  </a:tcPr>
                </a:tc>
                <a:extLst>
                  <a:ext uri="{0D108BD9-81ED-4DB2-BD59-A6C34878D82A}">
                    <a16:rowId xmlns:a16="http://schemas.microsoft.com/office/drawing/2014/main" val="3966632270"/>
                  </a:ext>
                </a:extLst>
              </a:tr>
              <a:tr h="525312">
                <a:tc>
                  <a:txBody>
                    <a:bodyPr/>
                    <a:lstStyle/>
                    <a:p>
                      <a:pPr latinLnBrk="0">
                        <a:lnSpc>
                          <a:spcPct val="90000"/>
                        </a:lnSpc>
                      </a:pPr>
                      <a:r>
                        <a:rPr lang="en-US" sz="1100" dirty="0"/>
                        <a:t>MRAs are recommended in patients with heart failure with reduced LVEF (&lt;40%) in order to reduce all-cause and cardiovascular mortality and cardiovascular morbidity.</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a:solidFill>
                            <a:schemeClr val="bg1"/>
                          </a:solidFill>
                        </a:rPr>
                        <a:t>I</a:t>
                      </a:r>
                    </a:p>
                  </a:txBody>
                  <a:tcPr marL="73920" marR="73920" marT="43200" marB="43200" anchor="ctr">
                    <a:solidFill>
                      <a:srgbClr val="03C750"/>
                    </a:solidFill>
                  </a:tcPr>
                </a:tc>
                <a:tc>
                  <a:txBody>
                    <a:bodyPr/>
                    <a:lstStyle/>
                    <a:p>
                      <a:pPr algn="ctr" latinLnBrk="0">
                        <a:lnSpc>
                          <a:spcPct val="90000"/>
                        </a:lnSpc>
                      </a:pPr>
                      <a:r>
                        <a:rPr lang="en-US" sz="1100" dirty="0">
                          <a:solidFill>
                            <a:schemeClr val="bg1"/>
                          </a:solidFill>
                        </a:rPr>
                        <a:t>A</a:t>
                      </a:r>
                    </a:p>
                  </a:txBody>
                  <a:tcPr marL="73920" marR="73920" marT="43200" marB="43200" anchor="ctr">
                    <a:solidFill>
                      <a:schemeClr val="tx2">
                        <a:lumMod val="50000"/>
                      </a:schemeClr>
                    </a:solidFill>
                  </a:tcPr>
                </a:tc>
                <a:extLst>
                  <a:ext uri="{0D108BD9-81ED-4DB2-BD59-A6C34878D82A}">
                    <a16:rowId xmlns:a16="http://schemas.microsoft.com/office/drawing/2014/main" val="3407890394"/>
                  </a:ext>
                </a:extLst>
              </a:tr>
              <a:tr h="232704">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100" b="1" dirty="0"/>
                        <a:t>Proton pump inhibitors</a:t>
                      </a:r>
                      <a:endParaRPr lang="en-US" sz="1100" b="1" dirty="0">
                        <a:solidFill>
                          <a:srgbClr val="000000"/>
                        </a:solidFill>
                      </a:endParaRPr>
                    </a:p>
                  </a:txBody>
                  <a:tcPr marL="73920" marR="73920" marT="43200" marB="43200"/>
                </a:tc>
                <a:tc hMerge="1">
                  <a:txBody>
                    <a:bodyPr/>
                    <a:lstStyle/>
                    <a:p>
                      <a:pPr algn="ctr" latinLnBrk="0">
                        <a:lnSpc>
                          <a:spcPct val="90000"/>
                        </a:lnSpc>
                      </a:pPr>
                      <a:endParaRPr lang="en-US" sz="800" dirty="0">
                        <a:solidFill>
                          <a:srgbClr val="000000"/>
                        </a:solidFill>
                      </a:endParaRPr>
                    </a:p>
                  </a:txBody>
                  <a:tcPr marL="55440" marR="55440" marT="32400" marB="32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9BC6D"/>
                    </a:solidFill>
                  </a:tcPr>
                </a:tc>
                <a:tc hMerge="1">
                  <a:txBody>
                    <a:bodyPr/>
                    <a:lstStyle/>
                    <a:p>
                      <a:pPr algn="ctr" latinLnBrk="0">
                        <a:lnSpc>
                          <a:spcPct val="90000"/>
                        </a:lnSpc>
                      </a:pPr>
                      <a:endParaRPr lang="en-US" sz="800" dirty="0">
                        <a:solidFill>
                          <a:schemeClr val="bg1"/>
                        </a:solidFill>
                      </a:endParaRPr>
                    </a:p>
                  </a:txBody>
                  <a:tcPr marL="55440" marR="55440" marT="32400" marB="32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6BAA"/>
                    </a:solidFill>
                  </a:tcPr>
                </a:tc>
                <a:extLst>
                  <a:ext uri="{0D108BD9-81ED-4DB2-BD59-A6C34878D82A}">
                    <a16:rowId xmlns:a16="http://schemas.microsoft.com/office/drawing/2014/main" val="3029793868"/>
                  </a:ext>
                </a:extLst>
              </a:tr>
              <a:tr h="671616">
                <a:tc>
                  <a:txBody>
                    <a:bodyPr/>
                    <a:lstStyle/>
                    <a:p>
                      <a:pPr latinLnBrk="0">
                        <a:lnSpc>
                          <a:spcPct val="90000"/>
                        </a:lnSpc>
                      </a:pPr>
                      <a:r>
                        <a:rPr lang="en-US" sz="1100" dirty="0"/>
                        <a:t>Concomitant use of a proton pump inhibitor is recommended in patients receiving aspirin monotherapy, DAPT, DAT, TAT, or OAC monotherapy who are at high risk of gastrointestinal bleeding in order to reduce the risk of gastric bleeds.</a:t>
                      </a:r>
                      <a:endParaRPr lang="en-US" sz="1100" dirty="0">
                        <a:solidFill>
                          <a:srgbClr val="000000"/>
                        </a:solidFill>
                      </a:endParaRPr>
                    </a:p>
                  </a:txBody>
                  <a:tcPr marL="73920" marR="73920" marT="43200" marB="43200"/>
                </a:tc>
                <a:tc>
                  <a:txBody>
                    <a:bodyPr/>
                    <a:lstStyle/>
                    <a:p>
                      <a:pPr algn="ctr" latinLnBrk="0">
                        <a:lnSpc>
                          <a:spcPct val="90000"/>
                        </a:lnSpc>
                      </a:pPr>
                      <a:r>
                        <a:rPr lang="en-US" sz="1100" dirty="0">
                          <a:solidFill>
                            <a:schemeClr val="bg1"/>
                          </a:solidFill>
                        </a:rPr>
                        <a:t>I</a:t>
                      </a:r>
                    </a:p>
                  </a:txBody>
                  <a:tcPr marL="73920" marR="73920" marT="43200" marB="43200" anchor="ctr">
                    <a:solidFill>
                      <a:srgbClr val="03C750"/>
                    </a:solidFill>
                  </a:tcPr>
                </a:tc>
                <a:tc>
                  <a:txBody>
                    <a:bodyPr/>
                    <a:lstStyle/>
                    <a:p>
                      <a:pPr algn="ctr" latinLnBrk="0">
                        <a:lnSpc>
                          <a:spcPct val="90000"/>
                        </a:lnSpc>
                      </a:pPr>
                      <a:r>
                        <a:rPr lang="en-US" sz="1100" dirty="0">
                          <a:solidFill>
                            <a:schemeClr val="bg1"/>
                          </a:solidFill>
                        </a:rPr>
                        <a:t>A</a:t>
                      </a:r>
                    </a:p>
                  </a:txBody>
                  <a:tcPr marL="73920" marR="73920" marT="43200" marB="43200" anchor="ctr">
                    <a:solidFill>
                      <a:schemeClr val="tx2">
                        <a:lumMod val="50000"/>
                      </a:schemeClr>
                    </a:solidFill>
                  </a:tcPr>
                </a:tc>
                <a:extLst>
                  <a:ext uri="{0D108BD9-81ED-4DB2-BD59-A6C34878D82A}">
                    <a16:rowId xmlns:a16="http://schemas.microsoft.com/office/drawing/2014/main" val="3025987108"/>
                  </a:ext>
                </a:extLst>
              </a:tr>
            </a:tbl>
          </a:graphicData>
        </a:graphic>
      </p:graphicFrame>
      <p:sp>
        <p:nvSpPr>
          <p:cNvPr id="10" name="Text Placeholder 3">
            <a:extLst>
              <a:ext uri="{FF2B5EF4-FFF2-40B4-BE49-F238E27FC236}">
                <a16:creationId xmlns:a16="http://schemas.microsoft.com/office/drawing/2014/main" id="{D28C63F9-1865-4840-BE89-686F7FA521AC}"/>
              </a:ext>
            </a:extLst>
          </p:cNvPr>
          <p:cNvSpPr txBox="1">
            <a:spLocks/>
          </p:cNvSpPr>
          <p:nvPr/>
        </p:nvSpPr>
        <p:spPr>
          <a:xfrm>
            <a:off x="620184" y="5662669"/>
            <a:ext cx="11020432"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baseline="30000" dirty="0"/>
              <a:t>a</a:t>
            </a:r>
            <a:r>
              <a:rPr lang="en-GB" dirty="0"/>
              <a:t> Class of recommendation; </a:t>
            </a:r>
            <a:r>
              <a:rPr lang="en-GB" baseline="30000" dirty="0"/>
              <a:t>b</a:t>
            </a:r>
            <a:r>
              <a:rPr lang="en-GB" dirty="0"/>
              <a:t> Level of evidence; </a:t>
            </a:r>
            <a:r>
              <a:rPr lang="en-GB" baseline="30000" dirty="0"/>
              <a:t>c</a:t>
            </a:r>
            <a:r>
              <a:rPr lang="en-GB" dirty="0"/>
              <a:t> For patients at very high risk (such as patients with ACS), an LDL-C reduction of at least 50% from baseline and an LDL-C goal </a:t>
            </a:r>
            <a:br>
              <a:rPr lang="en-GB" dirty="0"/>
            </a:br>
            <a:r>
              <a:rPr lang="en-GB" dirty="0"/>
              <a:t>&lt;1.4 mmol/L (&lt;55 mg/</a:t>
            </a:r>
            <a:r>
              <a:rPr lang="en-GB" dirty="0" err="1"/>
              <a:t>dL</a:t>
            </a:r>
            <a:r>
              <a:rPr lang="en-GB" dirty="0"/>
              <a:t>) are recommended</a:t>
            </a:r>
          </a:p>
        </p:txBody>
      </p:sp>
      <p:sp>
        <p:nvSpPr>
          <p:cNvPr id="8" name="Slide Number Placeholder 7">
            <a:extLst>
              <a:ext uri="{FF2B5EF4-FFF2-40B4-BE49-F238E27FC236}">
                <a16:creationId xmlns:a16="http://schemas.microsoft.com/office/drawing/2014/main" id="{DE83FA3A-5A77-D54D-8E8A-42DAD9269F90}"/>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Tree>
    <p:extLst>
      <p:ext uri="{BB962C8B-B14F-4D97-AF65-F5344CB8AC3E}">
        <p14:creationId xmlns:p14="http://schemas.microsoft.com/office/powerpoint/2010/main" val="385896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5901CE-7D70-C549-BD17-2DD550E95E90}"/>
              </a:ext>
            </a:extLst>
          </p:cNvPr>
          <p:cNvSpPr>
            <a:spLocks noGrp="1"/>
          </p:cNvSpPr>
          <p:nvPr>
            <p:ph type="title"/>
          </p:nvPr>
        </p:nvSpPr>
        <p:spPr/>
        <p:txBody>
          <a:bodyPr/>
          <a:lstStyle/>
          <a:p>
            <a:r>
              <a:rPr lang="en-GB" dirty="0"/>
              <a:t>Early treatment in NSTE-ACS: </a:t>
            </a:r>
            <a:br>
              <a:rPr lang="en-GB" dirty="0"/>
            </a:br>
            <a:r>
              <a:rPr lang="en-GB" dirty="0"/>
              <a:t>The ongoing debate</a:t>
            </a:r>
            <a:endParaRPr lang="en-US" dirty="0"/>
          </a:p>
        </p:txBody>
      </p:sp>
      <p:sp>
        <p:nvSpPr>
          <p:cNvPr id="7" name="Content Placeholder 6">
            <a:extLst>
              <a:ext uri="{FF2B5EF4-FFF2-40B4-BE49-F238E27FC236}">
                <a16:creationId xmlns:a16="http://schemas.microsoft.com/office/drawing/2014/main" id="{C6A75715-3CB3-2342-965D-D749FCB07335}"/>
              </a:ext>
            </a:extLst>
          </p:cNvPr>
          <p:cNvSpPr>
            <a:spLocks noGrp="1"/>
          </p:cNvSpPr>
          <p:nvPr>
            <p:ph sz="quarter" idx="15"/>
          </p:nvPr>
        </p:nvSpPr>
        <p:spPr/>
        <p:txBody>
          <a:bodyPr/>
          <a:lstStyle/>
          <a:p>
            <a:r>
              <a:rPr lang="en-GB" dirty="0" err="1"/>
              <a:t>ACEi</a:t>
            </a:r>
            <a:r>
              <a:rPr lang="en-GB" dirty="0"/>
              <a:t>, angiotensin-converting enzyme inhibitor; </a:t>
            </a:r>
            <a:r>
              <a:rPr lang="en-GB" dirty="0" err="1"/>
              <a:t>angio</a:t>
            </a:r>
            <a:r>
              <a:rPr lang="en-GB" dirty="0"/>
              <a:t>., angiography; </a:t>
            </a:r>
            <a:r>
              <a:rPr lang="en-GB" dirty="0" err="1"/>
              <a:t>anticoag</a:t>
            </a:r>
            <a:r>
              <a:rPr lang="en-GB" dirty="0"/>
              <a:t>., anticoagulant; GPI; glycoprotein IIb-IIIa inhibitor; </a:t>
            </a:r>
            <a:br>
              <a:rPr lang="en-GB" dirty="0"/>
            </a:br>
            <a:r>
              <a:rPr lang="en-GB" dirty="0"/>
              <a:t>NSTE-ACS, non-ST-segment elevation acute coronary syndrome; PSCK9i, proprotein convertase subtilisin </a:t>
            </a:r>
            <a:r>
              <a:rPr lang="en-GB" dirty="0" err="1"/>
              <a:t>kexin</a:t>
            </a:r>
            <a:r>
              <a:rPr lang="en-GB" dirty="0"/>
              <a:t> 9 inhibitor</a:t>
            </a:r>
          </a:p>
        </p:txBody>
      </p:sp>
      <p:graphicFrame>
        <p:nvGraphicFramePr>
          <p:cNvPr id="10" name="Diagramme 4">
            <a:extLst>
              <a:ext uri="{FF2B5EF4-FFF2-40B4-BE49-F238E27FC236}">
                <a16:creationId xmlns:a16="http://schemas.microsoft.com/office/drawing/2014/main" id="{B1440E41-0DFE-4460-8360-A3CAC82528F7}"/>
              </a:ext>
            </a:extLst>
          </p:cNvPr>
          <p:cNvGraphicFramePr/>
          <p:nvPr>
            <p:extLst>
              <p:ext uri="{D42A27DB-BD31-4B8C-83A1-F6EECF244321}">
                <p14:modId xmlns:p14="http://schemas.microsoft.com/office/powerpoint/2010/main" val="1944113537"/>
              </p:ext>
            </p:extLst>
          </p:nvPr>
        </p:nvGraphicFramePr>
        <p:xfrm>
          <a:off x="1967542" y="1022476"/>
          <a:ext cx="8256917" cy="5088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Slide Number Placeholder 14">
            <a:extLst>
              <a:ext uri="{FF2B5EF4-FFF2-40B4-BE49-F238E27FC236}">
                <a16:creationId xmlns:a16="http://schemas.microsoft.com/office/drawing/2014/main" id="{257731A7-0C67-014B-9139-58A195DB4B9C}"/>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Tree>
    <p:extLst>
      <p:ext uri="{BB962C8B-B14F-4D97-AF65-F5344CB8AC3E}">
        <p14:creationId xmlns:p14="http://schemas.microsoft.com/office/powerpoint/2010/main" val="287284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8BDB69A-4C83-B94B-A0E0-E481760F11C9}"/>
              </a:ext>
            </a:extLst>
          </p:cNvPr>
          <p:cNvSpPr>
            <a:spLocks noGrp="1"/>
          </p:cNvSpPr>
          <p:nvPr>
            <p:ph type="body" idx="1"/>
          </p:nvPr>
        </p:nvSpPr>
        <p:spPr>
          <a:xfrm>
            <a:off x="609600" y="1268760"/>
            <a:ext cx="10972800" cy="702470"/>
          </a:xfrm>
        </p:spPr>
        <p:txBody>
          <a:bodyPr/>
          <a:lstStyle/>
          <a:p>
            <a:r>
              <a:rPr lang="en-GB" dirty="0" err="1"/>
              <a:t>Evolocumab</a:t>
            </a:r>
            <a:r>
              <a:rPr lang="en-GB" dirty="0"/>
              <a:t> in Patients with ACS</a:t>
            </a:r>
          </a:p>
        </p:txBody>
      </p:sp>
      <p:sp>
        <p:nvSpPr>
          <p:cNvPr id="2" name="Text Placeholder 1">
            <a:extLst>
              <a:ext uri="{FF2B5EF4-FFF2-40B4-BE49-F238E27FC236}">
                <a16:creationId xmlns:a16="http://schemas.microsoft.com/office/drawing/2014/main" id="{1101CEE0-74DD-EC4D-8741-F81D17DD9A32}"/>
              </a:ext>
            </a:extLst>
          </p:cNvPr>
          <p:cNvSpPr>
            <a:spLocks noGrp="1"/>
          </p:cNvSpPr>
          <p:nvPr>
            <p:ph sz="quarter" idx="12"/>
          </p:nvPr>
        </p:nvSpPr>
        <p:spPr>
          <a:xfrm>
            <a:off x="6096000" y="2132856"/>
            <a:ext cx="5487384" cy="3816424"/>
          </a:xfrm>
        </p:spPr>
        <p:txBody>
          <a:bodyPr/>
          <a:lstStyle/>
          <a:p>
            <a:r>
              <a:rPr lang="en-GB" sz="2267" b="1" dirty="0">
                <a:solidFill>
                  <a:schemeClr val="accent1"/>
                </a:solidFill>
              </a:rPr>
              <a:t>EVOPACS</a:t>
            </a:r>
            <a:r>
              <a:rPr lang="en-GB" sz="2267" dirty="0"/>
              <a:t>: </a:t>
            </a:r>
            <a:r>
              <a:rPr lang="en-GB" sz="2267" dirty="0" err="1"/>
              <a:t>Evolocumab</a:t>
            </a:r>
            <a:r>
              <a:rPr lang="en-GB" sz="2267" dirty="0"/>
              <a:t> was associated with a substantially greater LDL-C reduction at 8 weeks as compared with placebo, given in addition to high-intensity statin therapy</a:t>
            </a:r>
          </a:p>
          <a:p>
            <a:pPr lvl="1"/>
            <a:r>
              <a:rPr lang="en-GB" dirty="0"/>
              <a:t>Over 95% of patients on </a:t>
            </a:r>
            <a:r>
              <a:rPr lang="en-GB" dirty="0" err="1"/>
              <a:t>evolocumab</a:t>
            </a:r>
            <a:r>
              <a:rPr lang="en-GB" dirty="0"/>
              <a:t> achieved the LDL-C target of </a:t>
            </a:r>
            <a:br>
              <a:rPr lang="en-GB" dirty="0"/>
            </a:br>
            <a:r>
              <a:rPr lang="en-GB" dirty="0"/>
              <a:t>&lt;1.8 mmol/L at 8 weeks</a:t>
            </a:r>
          </a:p>
          <a:p>
            <a:r>
              <a:rPr lang="en-GB" sz="2267" dirty="0"/>
              <a:t>Safety: percentage AEs, SAEs and AEs leading to study drug discontinuation were similar between groups </a:t>
            </a:r>
          </a:p>
        </p:txBody>
      </p:sp>
      <p:sp>
        <p:nvSpPr>
          <p:cNvPr id="4" name="Title 3">
            <a:extLst>
              <a:ext uri="{FF2B5EF4-FFF2-40B4-BE49-F238E27FC236}">
                <a16:creationId xmlns:a16="http://schemas.microsoft.com/office/drawing/2014/main" id="{87602DEE-140C-3D47-8E48-DD1F7F81E225}"/>
              </a:ext>
            </a:extLst>
          </p:cNvPr>
          <p:cNvSpPr>
            <a:spLocks noGrp="1"/>
          </p:cNvSpPr>
          <p:nvPr>
            <p:ph type="title"/>
          </p:nvPr>
        </p:nvSpPr>
        <p:spPr/>
        <p:txBody>
          <a:bodyPr/>
          <a:lstStyle/>
          <a:p>
            <a:r>
              <a:rPr lang="en-GB"/>
              <a:t>EVOPACS: greater LDL-C reduction with PCSK9 inhibitor initiated in-hospital</a:t>
            </a:r>
            <a:endParaRPr lang="en-US" dirty="0"/>
          </a:p>
        </p:txBody>
      </p:sp>
      <p:sp>
        <p:nvSpPr>
          <p:cNvPr id="3" name="Text Placeholder 2">
            <a:extLst>
              <a:ext uri="{FF2B5EF4-FFF2-40B4-BE49-F238E27FC236}">
                <a16:creationId xmlns:a16="http://schemas.microsoft.com/office/drawing/2014/main" id="{42CEE2F1-8D29-0B4D-B3BF-F7AAE5059B60}"/>
              </a:ext>
            </a:extLst>
          </p:cNvPr>
          <p:cNvSpPr>
            <a:spLocks noGrp="1"/>
          </p:cNvSpPr>
          <p:nvPr>
            <p:ph sz="quarter" idx="15"/>
          </p:nvPr>
        </p:nvSpPr>
        <p:spPr>
          <a:xfrm>
            <a:off x="620184" y="6309320"/>
            <a:ext cx="10588384" cy="365125"/>
          </a:xfrm>
        </p:spPr>
        <p:txBody>
          <a:bodyPr/>
          <a:lstStyle/>
          <a:p>
            <a:pPr>
              <a:spcBef>
                <a:spcPts val="300"/>
              </a:spcBef>
            </a:pPr>
            <a:r>
              <a:rPr lang="en-GB" dirty="0"/>
              <a:t>ACS, acute coronary syndrome; AE, adverse events; LDL-C, low density lipoprotein cholesterol; PCSK9, proprotein convertase subtilisin </a:t>
            </a:r>
            <a:r>
              <a:rPr lang="en-GB" dirty="0" err="1"/>
              <a:t>kexin</a:t>
            </a:r>
            <a:r>
              <a:rPr lang="en-GB" dirty="0"/>
              <a:t> 9; SAEs, serious adverse events</a:t>
            </a:r>
          </a:p>
          <a:p>
            <a:pPr>
              <a:spcBef>
                <a:spcPts val="300"/>
              </a:spcBef>
            </a:pPr>
            <a:r>
              <a:rPr lang="en-GB" dirty="0" err="1"/>
              <a:t>Koskinas</a:t>
            </a:r>
            <a:r>
              <a:rPr lang="en-GB" dirty="0"/>
              <a:t> K, et al. JACC 2019;74:2452-62</a:t>
            </a:r>
          </a:p>
        </p:txBody>
      </p:sp>
      <p:pic>
        <p:nvPicPr>
          <p:cNvPr id="7" name="Picture 6">
            <a:extLst>
              <a:ext uri="{FF2B5EF4-FFF2-40B4-BE49-F238E27FC236}">
                <a16:creationId xmlns:a16="http://schemas.microsoft.com/office/drawing/2014/main" id="{6DB39728-AD32-4E72-8DDA-30DB1A1E61D2}"/>
              </a:ext>
            </a:extLst>
          </p:cNvPr>
          <p:cNvPicPr>
            <a:picLocks noChangeAspect="1"/>
          </p:cNvPicPr>
          <p:nvPr/>
        </p:nvPicPr>
        <p:blipFill rotWithShape="1">
          <a:blip r:embed="rId2"/>
          <a:srcRect l="1313" t="1718" r="890"/>
          <a:stretch/>
        </p:blipFill>
        <p:spPr>
          <a:xfrm>
            <a:off x="707648" y="1700808"/>
            <a:ext cx="5004689" cy="4179252"/>
          </a:xfrm>
          <a:prstGeom prst="rect">
            <a:avLst/>
          </a:prstGeom>
          <a:ln w="15875">
            <a:noFill/>
          </a:ln>
        </p:spPr>
      </p:pic>
      <p:sp>
        <p:nvSpPr>
          <p:cNvPr id="13" name="Rectangle 12">
            <a:extLst>
              <a:ext uri="{FF2B5EF4-FFF2-40B4-BE49-F238E27FC236}">
                <a16:creationId xmlns:a16="http://schemas.microsoft.com/office/drawing/2014/main" id="{9D31B297-3732-C44D-887E-025A847020FB}"/>
              </a:ext>
            </a:extLst>
          </p:cNvPr>
          <p:cNvSpPr/>
          <p:nvPr/>
        </p:nvSpPr>
        <p:spPr>
          <a:xfrm>
            <a:off x="623326" y="1656664"/>
            <a:ext cx="5169741" cy="428741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defRPr/>
            </a:pPr>
            <a:endParaRPr lang="en-US" sz="2400">
              <a:solidFill>
                <a:prstClr val="white"/>
              </a:solidFill>
              <a:latin typeface="Arial"/>
            </a:endParaRPr>
          </a:p>
        </p:txBody>
      </p:sp>
      <p:sp>
        <p:nvSpPr>
          <p:cNvPr id="14" name="Slide Number Placeholder 13">
            <a:extLst>
              <a:ext uri="{FF2B5EF4-FFF2-40B4-BE49-F238E27FC236}">
                <a16:creationId xmlns:a16="http://schemas.microsoft.com/office/drawing/2014/main" id="{6CF401EF-F505-754C-BC3F-B4DB4DC2D141}"/>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Tree>
    <p:extLst>
      <p:ext uri="{BB962C8B-B14F-4D97-AF65-F5344CB8AC3E}">
        <p14:creationId xmlns:p14="http://schemas.microsoft.com/office/powerpoint/2010/main" val="198093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8AA571-FCC7-414A-8E45-426E0F0C5BC1}"/>
              </a:ext>
            </a:extLst>
          </p:cNvPr>
          <p:cNvSpPr>
            <a:spLocks noGrp="1"/>
          </p:cNvSpPr>
          <p:nvPr>
            <p:ph type="body" idx="1"/>
          </p:nvPr>
        </p:nvSpPr>
        <p:spPr>
          <a:xfrm>
            <a:off x="609600" y="1267200"/>
            <a:ext cx="10972800" cy="702470"/>
          </a:xfrm>
        </p:spPr>
        <p:txBody>
          <a:bodyPr/>
          <a:lstStyle/>
          <a:p>
            <a:r>
              <a:rPr lang="en-US" dirty="0"/>
              <a:t>PRIMARY ENDPOINT: Change in LDL-C at Day 30</a:t>
            </a:r>
            <a:endParaRPr lang="en-GB" dirty="0"/>
          </a:p>
        </p:txBody>
      </p:sp>
      <p:sp>
        <p:nvSpPr>
          <p:cNvPr id="3" name="Text Placeholder 2">
            <a:extLst>
              <a:ext uri="{FF2B5EF4-FFF2-40B4-BE49-F238E27FC236}">
                <a16:creationId xmlns:a16="http://schemas.microsoft.com/office/drawing/2014/main" id="{F6147E7C-E349-4867-8528-D325326599A9}"/>
              </a:ext>
            </a:extLst>
          </p:cNvPr>
          <p:cNvSpPr>
            <a:spLocks noGrp="1"/>
          </p:cNvSpPr>
          <p:nvPr>
            <p:ph sz="quarter" idx="12"/>
          </p:nvPr>
        </p:nvSpPr>
        <p:spPr>
          <a:xfrm>
            <a:off x="620184" y="5277346"/>
            <a:ext cx="10963200" cy="671934"/>
          </a:xfrm>
        </p:spPr>
        <p:txBody>
          <a:bodyPr/>
          <a:lstStyle/>
          <a:p>
            <a:r>
              <a:rPr lang="en-US"/>
              <a:t>At hospital discharge (~4 days) significantly more patients treated with evolocumab and a statin achieved AHA/ACC and ESC guideline LDL-C recommendations and were maintained at 30 days</a:t>
            </a:r>
            <a:endParaRPr lang="en-US" dirty="0"/>
          </a:p>
        </p:txBody>
      </p:sp>
      <p:sp>
        <p:nvSpPr>
          <p:cNvPr id="6" name="Title 5">
            <a:extLst>
              <a:ext uri="{FF2B5EF4-FFF2-40B4-BE49-F238E27FC236}">
                <a16:creationId xmlns:a16="http://schemas.microsoft.com/office/drawing/2014/main" id="{ED15CEF1-BD36-124C-A8BC-C5874F116498}"/>
              </a:ext>
            </a:extLst>
          </p:cNvPr>
          <p:cNvSpPr>
            <a:spLocks noGrp="1"/>
          </p:cNvSpPr>
          <p:nvPr>
            <p:ph type="title"/>
          </p:nvPr>
        </p:nvSpPr>
        <p:spPr/>
        <p:txBody>
          <a:bodyPr/>
          <a:lstStyle/>
          <a:p>
            <a:r>
              <a:rPr lang="en-US" dirty="0">
                <a:solidFill>
                  <a:schemeClr val="accent1"/>
                </a:solidFill>
              </a:rPr>
              <a:t>EVACS: </a:t>
            </a:r>
            <a:r>
              <a:rPr lang="en-US" dirty="0"/>
              <a:t>PSCK9i initiated early after ACS rapidly reduces LDL-C in just 24 hours</a:t>
            </a:r>
          </a:p>
        </p:txBody>
      </p:sp>
      <p:sp>
        <p:nvSpPr>
          <p:cNvPr id="4" name="Text Placeholder 3">
            <a:extLst>
              <a:ext uri="{FF2B5EF4-FFF2-40B4-BE49-F238E27FC236}">
                <a16:creationId xmlns:a16="http://schemas.microsoft.com/office/drawing/2014/main" id="{47C39BF1-2253-4B73-A597-819AA2326E16}"/>
              </a:ext>
            </a:extLst>
          </p:cNvPr>
          <p:cNvSpPr>
            <a:spLocks noGrp="1"/>
          </p:cNvSpPr>
          <p:nvPr>
            <p:ph sz="quarter" idx="15"/>
          </p:nvPr>
        </p:nvSpPr>
        <p:spPr/>
        <p:txBody>
          <a:bodyPr/>
          <a:lstStyle/>
          <a:p>
            <a:r>
              <a:rPr lang="en-US" dirty="0" err="1"/>
              <a:t>Leucker</a:t>
            </a:r>
            <a:r>
              <a:rPr lang="en-US" dirty="0"/>
              <a:t> TM, et al. Circulation. 2020;142:419-21</a:t>
            </a:r>
            <a:endParaRPr lang="en-GB" dirty="0"/>
          </a:p>
        </p:txBody>
      </p:sp>
      <p:pic>
        <p:nvPicPr>
          <p:cNvPr id="5" name="Picture 4">
            <a:extLst>
              <a:ext uri="{FF2B5EF4-FFF2-40B4-BE49-F238E27FC236}">
                <a16:creationId xmlns:a16="http://schemas.microsoft.com/office/drawing/2014/main" id="{BDD5C815-213C-4E36-997B-C8F238B0A5B3}"/>
              </a:ext>
            </a:extLst>
          </p:cNvPr>
          <p:cNvPicPr>
            <a:picLocks noChangeAspect="1"/>
          </p:cNvPicPr>
          <p:nvPr/>
        </p:nvPicPr>
        <p:blipFill>
          <a:blip r:embed="rId2"/>
          <a:stretch>
            <a:fillRect/>
          </a:stretch>
        </p:blipFill>
        <p:spPr>
          <a:xfrm>
            <a:off x="1536104" y="1757384"/>
            <a:ext cx="8880309" cy="3343233"/>
          </a:xfrm>
          <a:prstGeom prst="rect">
            <a:avLst/>
          </a:prstGeom>
        </p:spPr>
      </p:pic>
      <p:sp>
        <p:nvSpPr>
          <p:cNvPr id="16" name="Slide Number Placeholder 15">
            <a:extLst>
              <a:ext uri="{FF2B5EF4-FFF2-40B4-BE49-F238E27FC236}">
                <a16:creationId xmlns:a16="http://schemas.microsoft.com/office/drawing/2014/main" id="{1A7AA66C-01EC-EB44-8D32-E4142442A815}"/>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Tree>
    <p:extLst>
      <p:ext uri="{BB962C8B-B14F-4D97-AF65-F5344CB8AC3E}">
        <p14:creationId xmlns:p14="http://schemas.microsoft.com/office/powerpoint/2010/main" val="91653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47E361D-8C41-BA49-AD70-9F2924CAA837}"/>
              </a:ext>
            </a:extLst>
          </p:cNvPr>
          <p:cNvSpPr>
            <a:spLocks noGrp="1"/>
          </p:cNvSpPr>
          <p:nvPr>
            <p:ph type="title"/>
          </p:nvPr>
        </p:nvSpPr>
        <p:spPr/>
        <p:txBody>
          <a:bodyPr/>
          <a:lstStyle/>
          <a:p>
            <a:r>
              <a:rPr lang="en-US" dirty="0"/>
              <a:t>Benefit of early loading to PCI time for statins</a:t>
            </a:r>
          </a:p>
        </p:txBody>
      </p:sp>
      <p:sp>
        <p:nvSpPr>
          <p:cNvPr id="10" name="Text Placeholder 9">
            <a:extLst>
              <a:ext uri="{FF2B5EF4-FFF2-40B4-BE49-F238E27FC236}">
                <a16:creationId xmlns:a16="http://schemas.microsoft.com/office/drawing/2014/main" id="{5C2C7D4D-C434-E649-8ECA-58793A41E905}"/>
              </a:ext>
            </a:extLst>
          </p:cNvPr>
          <p:cNvSpPr>
            <a:spLocks noGrp="1"/>
          </p:cNvSpPr>
          <p:nvPr>
            <p:ph sz="quarter" idx="15"/>
          </p:nvPr>
        </p:nvSpPr>
        <p:spPr/>
        <p:txBody>
          <a:bodyPr/>
          <a:lstStyle/>
          <a:p>
            <a:r>
              <a:rPr lang="en-GB"/>
              <a:t>CI, confidence interval; HR, hazard ratio; MACE, major adverse cardiac events; PCI, percutaneous coronary intervention</a:t>
            </a:r>
            <a:endParaRPr lang="en-GB" dirty="0"/>
          </a:p>
        </p:txBody>
      </p:sp>
      <p:sp>
        <p:nvSpPr>
          <p:cNvPr id="4" name="Rectangle 3">
            <a:extLst>
              <a:ext uri="{FF2B5EF4-FFF2-40B4-BE49-F238E27FC236}">
                <a16:creationId xmlns:a16="http://schemas.microsoft.com/office/drawing/2014/main" id="{0FF1B87C-EA13-4ACA-ACB2-35BC496C54E4}"/>
              </a:ext>
            </a:extLst>
          </p:cNvPr>
          <p:cNvSpPr/>
          <p:nvPr/>
        </p:nvSpPr>
        <p:spPr>
          <a:xfrm>
            <a:off x="900613" y="5469064"/>
            <a:ext cx="3348930" cy="276999"/>
          </a:xfrm>
          <a:prstGeom prst="rect">
            <a:avLst/>
          </a:prstGeom>
        </p:spPr>
        <p:txBody>
          <a:bodyPr wrap="none">
            <a:spAutoFit/>
          </a:bodyPr>
          <a:lstStyle/>
          <a:p>
            <a:r>
              <a:rPr lang="en-US" sz="1200" dirty="0" err="1">
                <a:solidFill>
                  <a:schemeClr val="tx2"/>
                </a:solidFill>
              </a:rPr>
              <a:t>Navarese</a:t>
            </a:r>
            <a:r>
              <a:rPr lang="en-US" sz="1200" dirty="0">
                <a:solidFill>
                  <a:schemeClr val="tx2"/>
                </a:solidFill>
              </a:rPr>
              <a:t> EP, et al. Am J </a:t>
            </a:r>
            <a:r>
              <a:rPr lang="en-US" sz="1200" dirty="0" err="1">
                <a:solidFill>
                  <a:schemeClr val="tx2"/>
                </a:solidFill>
              </a:rPr>
              <a:t>Cardiol</a:t>
            </a:r>
            <a:r>
              <a:rPr lang="en-US" sz="1200" dirty="0">
                <a:solidFill>
                  <a:schemeClr val="tx2"/>
                </a:solidFill>
              </a:rPr>
              <a:t>. 2014;113:1753-64</a:t>
            </a:r>
            <a:endParaRPr lang="fr-FR" sz="1200" dirty="0">
              <a:solidFill>
                <a:schemeClr val="tx2"/>
              </a:solidFill>
            </a:endParaRPr>
          </a:p>
        </p:txBody>
      </p:sp>
      <p:sp>
        <p:nvSpPr>
          <p:cNvPr id="8" name="Rectangle 7">
            <a:extLst>
              <a:ext uri="{FF2B5EF4-FFF2-40B4-BE49-F238E27FC236}">
                <a16:creationId xmlns:a16="http://schemas.microsoft.com/office/drawing/2014/main" id="{02AA420F-06D1-4F6E-9A8E-104C72E41C0C}"/>
              </a:ext>
            </a:extLst>
          </p:cNvPr>
          <p:cNvSpPr/>
          <p:nvPr/>
        </p:nvSpPr>
        <p:spPr>
          <a:xfrm>
            <a:off x="7920203" y="5469064"/>
            <a:ext cx="2997872" cy="276999"/>
          </a:xfrm>
          <a:prstGeom prst="rect">
            <a:avLst/>
          </a:prstGeom>
        </p:spPr>
        <p:txBody>
          <a:bodyPr wrap="none">
            <a:spAutoFit/>
          </a:bodyPr>
          <a:lstStyle/>
          <a:p>
            <a:r>
              <a:rPr lang="fr-FR" sz="1200" dirty="0">
                <a:solidFill>
                  <a:schemeClr val="tx2"/>
                </a:solidFill>
              </a:rPr>
              <a:t>Lopes RD, et al. JAMA </a:t>
            </a:r>
            <a:r>
              <a:rPr lang="fr-FR" sz="1200" dirty="0" err="1">
                <a:solidFill>
                  <a:schemeClr val="tx2"/>
                </a:solidFill>
              </a:rPr>
              <a:t>Cardiol</a:t>
            </a:r>
            <a:r>
              <a:rPr lang="fr-FR" sz="1200" dirty="0">
                <a:solidFill>
                  <a:schemeClr val="tx2"/>
                </a:solidFill>
              </a:rPr>
              <a:t>. 2018;3:1113-8</a:t>
            </a:r>
          </a:p>
        </p:txBody>
      </p:sp>
      <p:sp>
        <p:nvSpPr>
          <p:cNvPr id="12" name="TextBox 14">
            <a:extLst>
              <a:ext uri="{FF2B5EF4-FFF2-40B4-BE49-F238E27FC236}">
                <a16:creationId xmlns:a16="http://schemas.microsoft.com/office/drawing/2014/main" id="{EA31B413-73DA-1948-86A9-32022F7E916A}"/>
              </a:ext>
            </a:extLst>
          </p:cNvPr>
          <p:cNvSpPr txBox="1"/>
          <p:nvPr/>
        </p:nvSpPr>
        <p:spPr>
          <a:xfrm rot="16200000">
            <a:off x="-41456" y="3195087"/>
            <a:ext cx="1187826"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pPr>
            <a:r>
              <a:rPr lang="en-US" sz="1333" b="1" dirty="0">
                <a:solidFill>
                  <a:srgbClr val="000000"/>
                </a:solidFill>
              </a:rPr>
              <a:t>Log odds ratio</a:t>
            </a:r>
          </a:p>
        </p:txBody>
      </p:sp>
      <p:sp>
        <p:nvSpPr>
          <p:cNvPr id="13" name="TextBox 17">
            <a:extLst>
              <a:ext uri="{FF2B5EF4-FFF2-40B4-BE49-F238E27FC236}">
                <a16:creationId xmlns:a16="http://schemas.microsoft.com/office/drawing/2014/main" id="{44160FE5-2B2C-D842-94EB-D83B413154D3}"/>
              </a:ext>
            </a:extLst>
          </p:cNvPr>
          <p:cNvSpPr txBox="1"/>
          <p:nvPr/>
        </p:nvSpPr>
        <p:spPr>
          <a:xfrm>
            <a:off x="894479" y="4710669"/>
            <a:ext cx="152286"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lnSpc>
                <a:spcPct val="90000"/>
              </a:lnSpc>
            </a:pPr>
            <a:r>
              <a:rPr lang="en-US" sz="1333" dirty="0">
                <a:solidFill>
                  <a:srgbClr val="000000"/>
                </a:solidFill>
              </a:rPr>
              <a:t>-2</a:t>
            </a:r>
          </a:p>
        </p:txBody>
      </p:sp>
      <p:sp>
        <p:nvSpPr>
          <p:cNvPr id="14" name="TextBox 19">
            <a:extLst>
              <a:ext uri="{FF2B5EF4-FFF2-40B4-BE49-F238E27FC236}">
                <a16:creationId xmlns:a16="http://schemas.microsoft.com/office/drawing/2014/main" id="{F05D0F3D-7159-834E-B211-561070E35C48}"/>
              </a:ext>
            </a:extLst>
          </p:cNvPr>
          <p:cNvSpPr txBox="1"/>
          <p:nvPr/>
        </p:nvSpPr>
        <p:spPr>
          <a:xfrm>
            <a:off x="809522" y="2318836"/>
            <a:ext cx="237244"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lnSpc>
                <a:spcPct val="90000"/>
              </a:lnSpc>
            </a:pPr>
            <a:r>
              <a:rPr lang="en-US" sz="1333" dirty="0">
                <a:solidFill>
                  <a:srgbClr val="000000"/>
                </a:solidFill>
              </a:rPr>
              <a:t>0.5</a:t>
            </a:r>
          </a:p>
        </p:txBody>
      </p:sp>
      <p:cxnSp>
        <p:nvCxnSpPr>
          <p:cNvPr id="15" name="Straight Connector 14">
            <a:extLst>
              <a:ext uri="{FF2B5EF4-FFF2-40B4-BE49-F238E27FC236}">
                <a16:creationId xmlns:a16="http://schemas.microsoft.com/office/drawing/2014/main" id="{6D418D61-0D2B-DF45-AAD1-61AC4496BB29}"/>
              </a:ext>
            </a:extLst>
          </p:cNvPr>
          <p:cNvCxnSpPr>
            <a:cxnSpLocks/>
          </p:cNvCxnSpPr>
          <p:nvPr/>
        </p:nvCxnSpPr>
        <p:spPr>
          <a:xfrm>
            <a:off x="1096297" y="4782887"/>
            <a:ext cx="5063204"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939CD98-7FAD-6C4F-BB89-4E0D0482E3DE}"/>
              </a:ext>
            </a:extLst>
          </p:cNvPr>
          <p:cNvCxnSpPr>
            <a:cxnSpLocks/>
          </p:cNvCxnSpPr>
          <p:nvPr/>
        </p:nvCxnSpPr>
        <p:spPr>
          <a:xfrm>
            <a:off x="1096297" y="2429153"/>
            <a:ext cx="79705"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93CFD94-865B-7C45-B92E-C5E545067292}"/>
              </a:ext>
            </a:extLst>
          </p:cNvPr>
          <p:cNvCxnSpPr>
            <a:cxnSpLocks/>
          </p:cNvCxnSpPr>
          <p:nvPr/>
        </p:nvCxnSpPr>
        <p:spPr>
          <a:xfrm flipV="1">
            <a:off x="1176365" y="1949487"/>
            <a:ext cx="0" cy="2830195"/>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TextBox 19">
            <a:extLst>
              <a:ext uri="{FF2B5EF4-FFF2-40B4-BE49-F238E27FC236}">
                <a16:creationId xmlns:a16="http://schemas.microsoft.com/office/drawing/2014/main" id="{BE50077C-5569-4041-A52F-461CA731732B}"/>
              </a:ext>
            </a:extLst>
          </p:cNvPr>
          <p:cNvSpPr txBox="1"/>
          <p:nvPr/>
        </p:nvSpPr>
        <p:spPr>
          <a:xfrm>
            <a:off x="952187" y="2792969"/>
            <a:ext cx="94578"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lnSpc>
                <a:spcPct val="90000"/>
              </a:lnSpc>
            </a:pPr>
            <a:r>
              <a:rPr lang="en-US" sz="1333" dirty="0">
                <a:solidFill>
                  <a:srgbClr val="000000"/>
                </a:solidFill>
              </a:rPr>
              <a:t>0</a:t>
            </a:r>
          </a:p>
        </p:txBody>
      </p:sp>
      <p:cxnSp>
        <p:nvCxnSpPr>
          <p:cNvPr id="19" name="Straight Connector 18">
            <a:extLst>
              <a:ext uri="{FF2B5EF4-FFF2-40B4-BE49-F238E27FC236}">
                <a16:creationId xmlns:a16="http://schemas.microsoft.com/office/drawing/2014/main" id="{084BA413-3BAF-7F4D-8F0F-8CD5065115B8}"/>
              </a:ext>
            </a:extLst>
          </p:cNvPr>
          <p:cNvCxnSpPr>
            <a:cxnSpLocks/>
          </p:cNvCxnSpPr>
          <p:nvPr/>
        </p:nvCxnSpPr>
        <p:spPr>
          <a:xfrm>
            <a:off x="1096297" y="2903287"/>
            <a:ext cx="79705"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D234874-5567-7A4C-97CB-59B3EFCC64D2}"/>
              </a:ext>
            </a:extLst>
          </p:cNvPr>
          <p:cNvSpPr txBox="1"/>
          <p:nvPr/>
        </p:nvSpPr>
        <p:spPr>
          <a:xfrm>
            <a:off x="751813" y="3262869"/>
            <a:ext cx="294953"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lnSpc>
                <a:spcPct val="90000"/>
              </a:lnSpc>
            </a:pPr>
            <a:r>
              <a:rPr lang="en-US" sz="1333" dirty="0">
                <a:solidFill>
                  <a:srgbClr val="000000"/>
                </a:solidFill>
              </a:rPr>
              <a:t>-0.5</a:t>
            </a:r>
          </a:p>
        </p:txBody>
      </p:sp>
      <p:cxnSp>
        <p:nvCxnSpPr>
          <p:cNvPr id="21" name="Straight Connector 20">
            <a:extLst>
              <a:ext uri="{FF2B5EF4-FFF2-40B4-BE49-F238E27FC236}">
                <a16:creationId xmlns:a16="http://schemas.microsoft.com/office/drawing/2014/main" id="{660E4CCE-2C99-5D46-AACE-73001D21409D}"/>
              </a:ext>
            </a:extLst>
          </p:cNvPr>
          <p:cNvCxnSpPr>
            <a:cxnSpLocks/>
          </p:cNvCxnSpPr>
          <p:nvPr/>
        </p:nvCxnSpPr>
        <p:spPr>
          <a:xfrm>
            <a:off x="1096297" y="3373187"/>
            <a:ext cx="79705"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A680C2D-E6F4-9644-8977-345C0015F635}"/>
              </a:ext>
            </a:extLst>
          </p:cNvPr>
          <p:cNvSpPr txBox="1"/>
          <p:nvPr/>
        </p:nvSpPr>
        <p:spPr>
          <a:xfrm>
            <a:off x="894479" y="3737003"/>
            <a:ext cx="152286"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lnSpc>
                <a:spcPct val="90000"/>
              </a:lnSpc>
            </a:pPr>
            <a:r>
              <a:rPr lang="en-US" sz="1333" dirty="0">
                <a:solidFill>
                  <a:srgbClr val="000000"/>
                </a:solidFill>
              </a:rPr>
              <a:t>-1</a:t>
            </a:r>
          </a:p>
        </p:txBody>
      </p:sp>
      <p:cxnSp>
        <p:nvCxnSpPr>
          <p:cNvPr id="23" name="Straight Connector 22">
            <a:extLst>
              <a:ext uri="{FF2B5EF4-FFF2-40B4-BE49-F238E27FC236}">
                <a16:creationId xmlns:a16="http://schemas.microsoft.com/office/drawing/2014/main" id="{C5FEB2FF-E22F-D741-B509-8FFCC817B8AE}"/>
              </a:ext>
            </a:extLst>
          </p:cNvPr>
          <p:cNvCxnSpPr>
            <a:cxnSpLocks/>
          </p:cNvCxnSpPr>
          <p:nvPr/>
        </p:nvCxnSpPr>
        <p:spPr>
          <a:xfrm>
            <a:off x="1096297" y="3847320"/>
            <a:ext cx="79705"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3E11535-7614-A643-9EC3-A809CA454646}"/>
              </a:ext>
            </a:extLst>
          </p:cNvPr>
          <p:cNvSpPr txBox="1"/>
          <p:nvPr/>
        </p:nvSpPr>
        <p:spPr>
          <a:xfrm>
            <a:off x="751813" y="4206903"/>
            <a:ext cx="294953"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lnSpc>
                <a:spcPct val="90000"/>
              </a:lnSpc>
            </a:pPr>
            <a:r>
              <a:rPr lang="en-US" sz="1333" dirty="0">
                <a:solidFill>
                  <a:srgbClr val="000000"/>
                </a:solidFill>
              </a:rPr>
              <a:t>-1.5</a:t>
            </a:r>
          </a:p>
        </p:txBody>
      </p:sp>
      <p:cxnSp>
        <p:nvCxnSpPr>
          <p:cNvPr id="25" name="Straight Connector 24">
            <a:extLst>
              <a:ext uri="{FF2B5EF4-FFF2-40B4-BE49-F238E27FC236}">
                <a16:creationId xmlns:a16="http://schemas.microsoft.com/office/drawing/2014/main" id="{0C86F703-3261-5D48-906C-490922E5F69B}"/>
              </a:ext>
            </a:extLst>
          </p:cNvPr>
          <p:cNvCxnSpPr>
            <a:cxnSpLocks/>
          </p:cNvCxnSpPr>
          <p:nvPr/>
        </p:nvCxnSpPr>
        <p:spPr>
          <a:xfrm>
            <a:off x="1096297" y="4317220"/>
            <a:ext cx="79705"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27" name="TextBox 19">
            <a:extLst>
              <a:ext uri="{FF2B5EF4-FFF2-40B4-BE49-F238E27FC236}">
                <a16:creationId xmlns:a16="http://schemas.microsoft.com/office/drawing/2014/main" id="{C14CD9D5-7D7E-6E40-BF61-6795C962B2D1}"/>
              </a:ext>
            </a:extLst>
          </p:cNvPr>
          <p:cNvSpPr txBox="1"/>
          <p:nvPr/>
        </p:nvSpPr>
        <p:spPr>
          <a:xfrm>
            <a:off x="952187" y="1857403"/>
            <a:ext cx="94578"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lnSpc>
                <a:spcPct val="90000"/>
              </a:lnSpc>
            </a:pPr>
            <a:r>
              <a:rPr lang="en-US" sz="1333" dirty="0">
                <a:solidFill>
                  <a:srgbClr val="000000"/>
                </a:solidFill>
              </a:rPr>
              <a:t>1</a:t>
            </a:r>
          </a:p>
        </p:txBody>
      </p:sp>
      <p:sp>
        <p:nvSpPr>
          <p:cNvPr id="28" name="TextBox 13">
            <a:extLst>
              <a:ext uri="{FF2B5EF4-FFF2-40B4-BE49-F238E27FC236}">
                <a16:creationId xmlns:a16="http://schemas.microsoft.com/office/drawing/2014/main" id="{F8632B14-A8E2-F94E-924A-75D4155FB269}"/>
              </a:ext>
            </a:extLst>
          </p:cNvPr>
          <p:cNvSpPr txBox="1"/>
          <p:nvPr/>
        </p:nvSpPr>
        <p:spPr>
          <a:xfrm>
            <a:off x="1712253" y="5214391"/>
            <a:ext cx="3675814"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pPr>
            <a:r>
              <a:rPr lang="en-GB" sz="1333" b="1" dirty="0">
                <a:solidFill>
                  <a:srgbClr val="000000"/>
                </a:solidFill>
              </a:rPr>
              <a:t>Time between randomisation and PCI (hours)</a:t>
            </a:r>
          </a:p>
        </p:txBody>
      </p:sp>
      <p:cxnSp>
        <p:nvCxnSpPr>
          <p:cNvPr id="29" name="Straight Connector 28">
            <a:extLst>
              <a:ext uri="{FF2B5EF4-FFF2-40B4-BE49-F238E27FC236}">
                <a16:creationId xmlns:a16="http://schemas.microsoft.com/office/drawing/2014/main" id="{0BF4637E-53F0-DC43-B85A-FF718D7FB4D5}"/>
              </a:ext>
            </a:extLst>
          </p:cNvPr>
          <p:cNvCxnSpPr>
            <a:cxnSpLocks/>
          </p:cNvCxnSpPr>
          <p:nvPr/>
        </p:nvCxnSpPr>
        <p:spPr>
          <a:xfrm rot="16200000">
            <a:off x="2076010" y="4822200"/>
            <a:ext cx="79705"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30" name="TextBox 17">
            <a:extLst>
              <a:ext uri="{FF2B5EF4-FFF2-40B4-BE49-F238E27FC236}">
                <a16:creationId xmlns:a16="http://schemas.microsoft.com/office/drawing/2014/main" id="{FE82299D-7AC5-6E49-BBF2-8B93FD40D97F}"/>
              </a:ext>
            </a:extLst>
          </p:cNvPr>
          <p:cNvSpPr txBox="1"/>
          <p:nvPr/>
        </p:nvSpPr>
        <p:spPr>
          <a:xfrm>
            <a:off x="2039718" y="4892703"/>
            <a:ext cx="152286"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pPr>
            <a:r>
              <a:rPr lang="en-US" sz="1333" dirty="0">
                <a:solidFill>
                  <a:srgbClr val="000000"/>
                </a:solidFill>
              </a:rPr>
              <a:t>-5</a:t>
            </a:r>
          </a:p>
        </p:txBody>
      </p:sp>
      <p:cxnSp>
        <p:nvCxnSpPr>
          <p:cNvPr id="31" name="Straight Connector 30">
            <a:extLst>
              <a:ext uri="{FF2B5EF4-FFF2-40B4-BE49-F238E27FC236}">
                <a16:creationId xmlns:a16="http://schemas.microsoft.com/office/drawing/2014/main" id="{473441F6-FF4F-AE45-B514-F3DD2A423695}"/>
              </a:ext>
            </a:extLst>
          </p:cNvPr>
          <p:cNvCxnSpPr>
            <a:cxnSpLocks/>
          </p:cNvCxnSpPr>
          <p:nvPr/>
        </p:nvCxnSpPr>
        <p:spPr>
          <a:xfrm rot="16200000">
            <a:off x="3028510" y="4822200"/>
            <a:ext cx="79705"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32" name="TextBox 17">
            <a:extLst>
              <a:ext uri="{FF2B5EF4-FFF2-40B4-BE49-F238E27FC236}">
                <a16:creationId xmlns:a16="http://schemas.microsoft.com/office/drawing/2014/main" id="{DBFC6688-2E13-5241-A189-8301A2B5E20E}"/>
              </a:ext>
            </a:extLst>
          </p:cNvPr>
          <p:cNvSpPr txBox="1"/>
          <p:nvPr/>
        </p:nvSpPr>
        <p:spPr>
          <a:xfrm>
            <a:off x="2973785" y="4892703"/>
            <a:ext cx="189154"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pPr>
            <a:r>
              <a:rPr lang="en-US" sz="1333" dirty="0">
                <a:solidFill>
                  <a:srgbClr val="000000"/>
                </a:solidFill>
              </a:rPr>
              <a:t>15</a:t>
            </a:r>
          </a:p>
        </p:txBody>
      </p:sp>
      <p:cxnSp>
        <p:nvCxnSpPr>
          <p:cNvPr id="33" name="Straight Connector 32">
            <a:extLst>
              <a:ext uri="{FF2B5EF4-FFF2-40B4-BE49-F238E27FC236}">
                <a16:creationId xmlns:a16="http://schemas.microsoft.com/office/drawing/2014/main" id="{8665C5C4-B1D1-224B-8AA5-76F6A063E391}"/>
              </a:ext>
            </a:extLst>
          </p:cNvPr>
          <p:cNvCxnSpPr>
            <a:cxnSpLocks/>
          </p:cNvCxnSpPr>
          <p:nvPr/>
        </p:nvCxnSpPr>
        <p:spPr>
          <a:xfrm rot="16200000">
            <a:off x="3985244" y="4822200"/>
            <a:ext cx="79705"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34" name="TextBox 17">
            <a:extLst>
              <a:ext uri="{FF2B5EF4-FFF2-40B4-BE49-F238E27FC236}">
                <a16:creationId xmlns:a16="http://schemas.microsoft.com/office/drawing/2014/main" id="{D3F87217-88F8-FE47-85E9-B947EABD385E}"/>
              </a:ext>
            </a:extLst>
          </p:cNvPr>
          <p:cNvSpPr txBox="1"/>
          <p:nvPr/>
        </p:nvSpPr>
        <p:spPr>
          <a:xfrm>
            <a:off x="3930519" y="4892703"/>
            <a:ext cx="189154"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pPr>
            <a:r>
              <a:rPr lang="en-US" sz="1333" dirty="0">
                <a:solidFill>
                  <a:srgbClr val="000000"/>
                </a:solidFill>
              </a:rPr>
              <a:t>35</a:t>
            </a:r>
          </a:p>
        </p:txBody>
      </p:sp>
      <p:cxnSp>
        <p:nvCxnSpPr>
          <p:cNvPr id="35" name="Straight Connector 34">
            <a:extLst>
              <a:ext uri="{FF2B5EF4-FFF2-40B4-BE49-F238E27FC236}">
                <a16:creationId xmlns:a16="http://schemas.microsoft.com/office/drawing/2014/main" id="{5DF4FB0D-FFEA-EA4A-8811-3A2828DF327C}"/>
              </a:ext>
            </a:extLst>
          </p:cNvPr>
          <p:cNvCxnSpPr>
            <a:cxnSpLocks/>
          </p:cNvCxnSpPr>
          <p:nvPr/>
        </p:nvCxnSpPr>
        <p:spPr>
          <a:xfrm rot="16200000">
            <a:off x="1136514" y="4822201"/>
            <a:ext cx="79705"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36" name="TextBox 17">
            <a:extLst>
              <a:ext uri="{FF2B5EF4-FFF2-40B4-BE49-F238E27FC236}">
                <a16:creationId xmlns:a16="http://schemas.microsoft.com/office/drawing/2014/main" id="{C07CE62A-D784-C54F-A08B-D616821A6ECC}"/>
              </a:ext>
            </a:extLst>
          </p:cNvPr>
          <p:cNvSpPr txBox="1"/>
          <p:nvPr/>
        </p:nvSpPr>
        <p:spPr>
          <a:xfrm>
            <a:off x="1052631" y="4892703"/>
            <a:ext cx="246862"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pPr>
            <a:r>
              <a:rPr lang="en-US" sz="1333" dirty="0">
                <a:solidFill>
                  <a:srgbClr val="000000"/>
                </a:solidFill>
              </a:rPr>
              <a:t>-25</a:t>
            </a:r>
          </a:p>
        </p:txBody>
      </p:sp>
      <p:cxnSp>
        <p:nvCxnSpPr>
          <p:cNvPr id="38" name="Straight Connector 37">
            <a:extLst>
              <a:ext uri="{FF2B5EF4-FFF2-40B4-BE49-F238E27FC236}">
                <a16:creationId xmlns:a16="http://schemas.microsoft.com/office/drawing/2014/main" id="{720C25A0-B18E-3249-ADF3-974D5D530595}"/>
              </a:ext>
            </a:extLst>
          </p:cNvPr>
          <p:cNvCxnSpPr>
            <a:cxnSpLocks/>
          </p:cNvCxnSpPr>
          <p:nvPr/>
        </p:nvCxnSpPr>
        <p:spPr>
          <a:xfrm rot="16200000">
            <a:off x="4933510" y="4822200"/>
            <a:ext cx="79705"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39" name="TextBox 17">
            <a:extLst>
              <a:ext uri="{FF2B5EF4-FFF2-40B4-BE49-F238E27FC236}">
                <a16:creationId xmlns:a16="http://schemas.microsoft.com/office/drawing/2014/main" id="{3E026F58-86C1-4549-846E-D3F96C7DF834}"/>
              </a:ext>
            </a:extLst>
          </p:cNvPr>
          <p:cNvSpPr txBox="1"/>
          <p:nvPr/>
        </p:nvSpPr>
        <p:spPr>
          <a:xfrm>
            <a:off x="4878785" y="4892703"/>
            <a:ext cx="189154"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pPr>
            <a:r>
              <a:rPr lang="en-US" sz="1333" dirty="0">
                <a:solidFill>
                  <a:srgbClr val="000000"/>
                </a:solidFill>
              </a:rPr>
              <a:t>55</a:t>
            </a:r>
          </a:p>
        </p:txBody>
      </p:sp>
      <p:cxnSp>
        <p:nvCxnSpPr>
          <p:cNvPr id="40" name="Straight Connector 39">
            <a:extLst>
              <a:ext uri="{FF2B5EF4-FFF2-40B4-BE49-F238E27FC236}">
                <a16:creationId xmlns:a16="http://schemas.microsoft.com/office/drawing/2014/main" id="{A129A5FA-A408-8446-8CE8-204B4EBEE9A6}"/>
              </a:ext>
            </a:extLst>
          </p:cNvPr>
          <p:cNvCxnSpPr>
            <a:cxnSpLocks/>
          </p:cNvCxnSpPr>
          <p:nvPr/>
        </p:nvCxnSpPr>
        <p:spPr>
          <a:xfrm rot="16200000">
            <a:off x="5886010" y="4822200"/>
            <a:ext cx="79705"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41" name="TextBox 17">
            <a:extLst>
              <a:ext uri="{FF2B5EF4-FFF2-40B4-BE49-F238E27FC236}">
                <a16:creationId xmlns:a16="http://schemas.microsoft.com/office/drawing/2014/main" id="{CFA49A4D-913C-1D44-9E74-48086C7CB77F}"/>
              </a:ext>
            </a:extLst>
          </p:cNvPr>
          <p:cNvSpPr txBox="1"/>
          <p:nvPr/>
        </p:nvSpPr>
        <p:spPr>
          <a:xfrm>
            <a:off x="5831285" y="4892703"/>
            <a:ext cx="189154"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pPr>
            <a:r>
              <a:rPr lang="en-US" sz="1333" dirty="0">
                <a:solidFill>
                  <a:srgbClr val="000000"/>
                </a:solidFill>
              </a:rPr>
              <a:t>75</a:t>
            </a:r>
          </a:p>
        </p:txBody>
      </p:sp>
      <p:sp>
        <p:nvSpPr>
          <p:cNvPr id="43" name="TextBox 13">
            <a:extLst>
              <a:ext uri="{FF2B5EF4-FFF2-40B4-BE49-F238E27FC236}">
                <a16:creationId xmlns:a16="http://schemas.microsoft.com/office/drawing/2014/main" id="{1211D520-24DD-1A46-B559-3F06FC01377E}"/>
              </a:ext>
            </a:extLst>
          </p:cNvPr>
          <p:cNvSpPr txBox="1"/>
          <p:nvPr/>
        </p:nvSpPr>
        <p:spPr>
          <a:xfrm>
            <a:off x="2895338" y="1556792"/>
            <a:ext cx="1309653" cy="221599"/>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pPr>
            <a:r>
              <a:rPr lang="en-US" sz="1600" b="1" dirty="0">
                <a:solidFill>
                  <a:srgbClr val="000000"/>
                </a:solidFill>
              </a:rPr>
              <a:t>30-day MACE</a:t>
            </a:r>
          </a:p>
        </p:txBody>
      </p:sp>
      <p:sp>
        <p:nvSpPr>
          <p:cNvPr id="44" name="Oval 43">
            <a:extLst>
              <a:ext uri="{FF2B5EF4-FFF2-40B4-BE49-F238E27FC236}">
                <a16:creationId xmlns:a16="http://schemas.microsoft.com/office/drawing/2014/main" id="{7E9DD187-76FE-BC4D-8FFD-51EC7DC04DDB}"/>
              </a:ext>
            </a:extLst>
          </p:cNvPr>
          <p:cNvSpPr/>
          <p:nvPr/>
        </p:nvSpPr>
        <p:spPr>
          <a:xfrm>
            <a:off x="3143384" y="3207449"/>
            <a:ext cx="147504" cy="147504"/>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latinLnBrk="0"/>
            <a:endParaRPr lang="en-US" sz="1333" b="1" dirty="0">
              <a:solidFill>
                <a:srgbClr val="595959"/>
              </a:solidFill>
            </a:endParaRPr>
          </a:p>
        </p:txBody>
      </p:sp>
      <p:sp>
        <p:nvSpPr>
          <p:cNvPr id="45" name="Oval 44">
            <a:extLst>
              <a:ext uri="{FF2B5EF4-FFF2-40B4-BE49-F238E27FC236}">
                <a16:creationId xmlns:a16="http://schemas.microsoft.com/office/drawing/2014/main" id="{1D06F2D0-F039-C54E-9618-30A9F8A46364}"/>
              </a:ext>
            </a:extLst>
          </p:cNvPr>
          <p:cNvSpPr/>
          <p:nvPr/>
        </p:nvSpPr>
        <p:spPr>
          <a:xfrm>
            <a:off x="4570017" y="2678283"/>
            <a:ext cx="147504" cy="147504"/>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latinLnBrk="0"/>
            <a:endParaRPr lang="en-US" sz="1333" b="1" dirty="0">
              <a:solidFill>
                <a:srgbClr val="595959"/>
              </a:solidFill>
            </a:endParaRPr>
          </a:p>
        </p:txBody>
      </p:sp>
      <p:sp>
        <p:nvSpPr>
          <p:cNvPr id="46" name="Oval 45">
            <a:extLst>
              <a:ext uri="{FF2B5EF4-FFF2-40B4-BE49-F238E27FC236}">
                <a16:creationId xmlns:a16="http://schemas.microsoft.com/office/drawing/2014/main" id="{D4735A07-2ED4-224C-88C6-8F2A42844CB2}"/>
              </a:ext>
            </a:extLst>
          </p:cNvPr>
          <p:cNvSpPr/>
          <p:nvPr/>
        </p:nvSpPr>
        <p:spPr>
          <a:xfrm>
            <a:off x="2131617" y="3931349"/>
            <a:ext cx="168671" cy="168671"/>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latinLnBrk="0"/>
            <a:endParaRPr lang="en-US" sz="1333" b="1" dirty="0">
              <a:solidFill>
                <a:srgbClr val="595959"/>
              </a:solidFill>
            </a:endParaRPr>
          </a:p>
        </p:txBody>
      </p:sp>
      <p:sp>
        <p:nvSpPr>
          <p:cNvPr id="47" name="Oval 46">
            <a:extLst>
              <a:ext uri="{FF2B5EF4-FFF2-40B4-BE49-F238E27FC236}">
                <a16:creationId xmlns:a16="http://schemas.microsoft.com/office/drawing/2014/main" id="{CF35611F-7D54-904C-B910-FBD87863BD6C}"/>
              </a:ext>
            </a:extLst>
          </p:cNvPr>
          <p:cNvSpPr/>
          <p:nvPr/>
        </p:nvSpPr>
        <p:spPr>
          <a:xfrm>
            <a:off x="2584583" y="3960982"/>
            <a:ext cx="124751" cy="124751"/>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latinLnBrk="0"/>
            <a:endParaRPr lang="en-US" sz="1333" b="1" dirty="0">
              <a:solidFill>
                <a:srgbClr val="595959"/>
              </a:solidFill>
            </a:endParaRPr>
          </a:p>
        </p:txBody>
      </p:sp>
      <p:sp>
        <p:nvSpPr>
          <p:cNvPr id="48" name="Oval 47">
            <a:extLst>
              <a:ext uri="{FF2B5EF4-FFF2-40B4-BE49-F238E27FC236}">
                <a16:creationId xmlns:a16="http://schemas.microsoft.com/office/drawing/2014/main" id="{AE0F368C-1322-DC45-9BE2-47AC9D096D75}"/>
              </a:ext>
            </a:extLst>
          </p:cNvPr>
          <p:cNvSpPr/>
          <p:nvPr/>
        </p:nvSpPr>
        <p:spPr>
          <a:xfrm>
            <a:off x="2212050" y="3639249"/>
            <a:ext cx="192484" cy="192484"/>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latinLnBrk="0"/>
            <a:endParaRPr lang="en-US" sz="1333" b="1" dirty="0">
              <a:solidFill>
                <a:srgbClr val="595959"/>
              </a:solidFill>
            </a:endParaRPr>
          </a:p>
        </p:txBody>
      </p:sp>
      <p:sp>
        <p:nvSpPr>
          <p:cNvPr id="49" name="Oval 48">
            <a:extLst>
              <a:ext uri="{FF2B5EF4-FFF2-40B4-BE49-F238E27FC236}">
                <a16:creationId xmlns:a16="http://schemas.microsoft.com/office/drawing/2014/main" id="{73C2D016-C319-D940-9495-48CDF5A4462B}"/>
              </a:ext>
            </a:extLst>
          </p:cNvPr>
          <p:cNvSpPr/>
          <p:nvPr/>
        </p:nvSpPr>
        <p:spPr>
          <a:xfrm>
            <a:off x="4941569" y="2326226"/>
            <a:ext cx="816372" cy="816372"/>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latinLnBrk="0"/>
            <a:endParaRPr lang="en-US" sz="1333" b="1" dirty="0">
              <a:solidFill>
                <a:srgbClr val="595959"/>
              </a:solidFill>
            </a:endParaRPr>
          </a:p>
        </p:txBody>
      </p:sp>
      <p:sp>
        <p:nvSpPr>
          <p:cNvPr id="50" name="Oval 49">
            <a:extLst>
              <a:ext uri="{FF2B5EF4-FFF2-40B4-BE49-F238E27FC236}">
                <a16:creationId xmlns:a16="http://schemas.microsoft.com/office/drawing/2014/main" id="{3AA8F485-96EF-9848-9BA8-31B9BEA680D5}"/>
              </a:ext>
            </a:extLst>
          </p:cNvPr>
          <p:cNvSpPr/>
          <p:nvPr/>
        </p:nvSpPr>
        <p:spPr>
          <a:xfrm>
            <a:off x="1696045" y="4119127"/>
            <a:ext cx="184016" cy="184016"/>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latinLnBrk="0"/>
            <a:endParaRPr lang="en-US" sz="1333" b="1" dirty="0">
              <a:solidFill>
                <a:srgbClr val="595959"/>
              </a:solidFill>
            </a:endParaRPr>
          </a:p>
        </p:txBody>
      </p:sp>
      <p:sp>
        <p:nvSpPr>
          <p:cNvPr id="52" name="Oval 51">
            <a:extLst>
              <a:ext uri="{FF2B5EF4-FFF2-40B4-BE49-F238E27FC236}">
                <a16:creationId xmlns:a16="http://schemas.microsoft.com/office/drawing/2014/main" id="{D3452FC1-0AF7-FE4A-AD32-58AEC26E4D31}"/>
              </a:ext>
            </a:extLst>
          </p:cNvPr>
          <p:cNvSpPr/>
          <p:nvPr/>
        </p:nvSpPr>
        <p:spPr>
          <a:xfrm>
            <a:off x="1696045" y="4246127"/>
            <a:ext cx="184016" cy="184016"/>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latinLnBrk="0"/>
            <a:endParaRPr lang="en-US" sz="1333" b="1" dirty="0">
              <a:solidFill>
                <a:srgbClr val="595959"/>
              </a:solidFill>
            </a:endParaRPr>
          </a:p>
        </p:txBody>
      </p:sp>
      <p:sp>
        <p:nvSpPr>
          <p:cNvPr id="53" name="Oval 52">
            <a:extLst>
              <a:ext uri="{FF2B5EF4-FFF2-40B4-BE49-F238E27FC236}">
                <a16:creationId xmlns:a16="http://schemas.microsoft.com/office/drawing/2014/main" id="{15E12D13-E21B-E046-9E36-0ACE71C8799A}"/>
              </a:ext>
            </a:extLst>
          </p:cNvPr>
          <p:cNvSpPr/>
          <p:nvPr/>
        </p:nvSpPr>
        <p:spPr>
          <a:xfrm>
            <a:off x="1450049" y="4418181"/>
            <a:ext cx="304139" cy="304139"/>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latinLnBrk="0"/>
            <a:endParaRPr lang="en-US" sz="1333" b="1" dirty="0">
              <a:solidFill>
                <a:srgbClr val="595959"/>
              </a:solidFill>
            </a:endParaRPr>
          </a:p>
        </p:txBody>
      </p:sp>
      <p:cxnSp>
        <p:nvCxnSpPr>
          <p:cNvPr id="55" name="Straight Connector 54">
            <a:extLst>
              <a:ext uri="{FF2B5EF4-FFF2-40B4-BE49-F238E27FC236}">
                <a16:creationId xmlns:a16="http://schemas.microsoft.com/office/drawing/2014/main" id="{58784619-98B0-5649-9AA5-DEE1417885FF}"/>
              </a:ext>
            </a:extLst>
          </p:cNvPr>
          <p:cNvCxnSpPr>
            <a:cxnSpLocks/>
          </p:cNvCxnSpPr>
          <p:nvPr/>
        </p:nvCxnSpPr>
        <p:spPr>
          <a:xfrm flipV="1">
            <a:off x="1568481" y="2525220"/>
            <a:ext cx="3786687" cy="182616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8" name="Table 57">
            <a:extLst>
              <a:ext uri="{FF2B5EF4-FFF2-40B4-BE49-F238E27FC236}">
                <a16:creationId xmlns:a16="http://schemas.microsoft.com/office/drawing/2014/main" id="{C21B632A-271F-0E4E-A328-FD1D1A3B0C2A}"/>
              </a:ext>
            </a:extLst>
          </p:cNvPr>
          <p:cNvGraphicFramePr>
            <a:graphicFrameLocks noGrp="1"/>
          </p:cNvGraphicFramePr>
          <p:nvPr>
            <p:extLst>
              <p:ext uri="{D42A27DB-BD31-4B8C-83A1-F6EECF244321}">
                <p14:modId xmlns:p14="http://schemas.microsoft.com/office/powerpoint/2010/main" val="2384214334"/>
              </p:ext>
            </p:extLst>
          </p:nvPr>
        </p:nvGraphicFramePr>
        <p:xfrm>
          <a:off x="3790780" y="4292543"/>
          <a:ext cx="2368721" cy="417600"/>
        </p:xfrm>
        <a:graphic>
          <a:graphicData uri="http://schemas.openxmlformats.org/drawingml/2006/table">
            <a:tbl>
              <a:tblPr firstRow="1" bandRow="1">
                <a:tableStyleId>{5C22544A-7EE6-4342-B048-85BDC9FD1C3A}</a:tableStyleId>
              </a:tblPr>
              <a:tblGrid>
                <a:gridCol w="640533">
                  <a:extLst>
                    <a:ext uri="{9D8B030D-6E8A-4147-A177-3AD203B41FA5}">
                      <a16:colId xmlns:a16="http://schemas.microsoft.com/office/drawing/2014/main" val="2105961041"/>
                    </a:ext>
                  </a:extLst>
                </a:gridCol>
                <a:gridCol w="768085">
                  <a:extLst>
                    <a:ext uri="{9D8B030D-6E8A-4147-A177-3AD203B41FA5}">
                      <a16:colId xmlns:a16="http://schemas.microsoft.com/office/drawing/2014/main" val="563970941"/>
                    </a:ext>
                  </a:extLst>
                </a:gridCol>
                <a:gridCol w="960103">
                  <a:extLst>
                    <a:ext uri="{9D8B030D-6E8A-4147-A177-3AD203B41FA5}">
                      <a16:colId xmlns:a16="http://schemas.microsoft.com/office/drawing/2014/main" val="2471371036"/>
                    </a:ext>
                  </a:extLst>
                </a:gridCol>
              </a:tblGrid>
              <a:tr h="208800">
                <a:tc>
                  <a:txBody>
                    <a:bodyPr/>
                    <a:lstStyle/>
                    <a:p>
                      <a:endParaRPr lang="en-US" sz="1200" dirty="0">
                        <a:solidFill>
                          <a:srgbClr val="000000"/>
                        </a:solidFill>
                      </a:endParaRPr>
                    </a:p>
                  </a:txBody>
                  <a:tcPr marL="25920" marR="25920" marT="12960" marB="12960">
                    <a:lnB w="9525"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rPr>
                        <a:t>SLOPE</a:t>
                      </a:r>
                    </a:p>
                  </a:txBody>
                  <a:tcPr marL="25920" marR="25920" marT="12960" marB="12960">
                    <a:lnB w="9525"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rPr>
                        <a:t>INTERCEPT</a:t>
                      </a:r>
                    </a:p>
                  </a:txBody>
                  <a:tcPr marL="25920" marR="25920" marT="12960" marB="12960">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5621002"/>
                  </a:ext>
                </a:extLst>
              </a:tr>
              <a:tr h="208800">
                <a:tc>
                  <a:txBody>
                    <a:bodyPr/>
                    <a:lstStyle/>
                    <a:p>
                      <a:r>
                        <a:rPr lang="en-US" sz="1200" dirty="0">
                          <a:solidFill>
                            <a:srgbClr val="000000"/>
                          </a:solidFill>
                        </a:rPr>
                        <a:t>p value</a:t>
                      </a:r>
                    </a:p>
                  </a:txBody>
                  <a:tcPr marL="25920" marR="25920" marT="12960" marB="12960">
                    <a:lnT w="9525" cap="flat" cmpd="sng" algn="ctr">
                      <a:solidFill>
                        <a:srgbClr val="000000"/>
                      </a:solidFill>
                      <a:prstDash val="solid"/>
                      <a:round/>
                      <a:headEnd type="none" w="med" len="med"/>
                      <a:tailEnd type="none" w="med" len="med"/>
                    </a:lnT>
                    <a:noFill/>
                  </a:tcPr>
                </a:tc>
                <a:tc>
                  <a:txBody>
                    <a:bodyPr/>
                    <a:lstStyle/>
                    <a:p>
                      <a:pPr algn="ctr"/>
                      <a:r>
                        <a:rPr lang="en-US" sz="1200" dirty="0">
                          <a:solidFill>
                            <a:srgbClr val="000000"/>
                          </a:solidFill>
                        </a:rPr>
                        <a:t>&lt;0.0001</a:t>
                      </a:r>
                    </a:p>
                  </a:txBody>
                  <a:tcPr marL="25920" marR="25920" marT="12960" marB="12960">
                    <a:lnT w="9525" cap="flat" cmpd="sng" algn="ctr">
                      <a:solidFill>
                        <a:srgbClr val="000000"/>
                      </a:solidFill>
                      <a:prstDash val="solid"/>
                      <a:round/>
                      <a:headEnd type="none" w="med" len="med"/>
                      <a:tailEnd type="none" w="med" len="med"/>
                    </a:lnT>
                    <a:noFill/>
                  </a:tcPr>
                </a:tc>
                <a:tc>
                  <a:txBody>
                    <a:bodyPr/>
                    <a:lstStyle/>
                    <a:p>
                      <a:pPr algn="ctr"/>
                      <a:r>
                        <a:rPr lang="en-US" sz="1200" dirty="0">
                          <a:solidFill>
                            <a:srgbClr val="000000"/>
                          </a:solidFill>
                        </a:rPr>
                        <a:t>&lt;0.0001</a:t>
                      </a:r>
                    </a:p>
                  </a:txBody>
                  <a:tcPr marL="25920" marR="25920" marT="12960" marB="12960">
                    <a:lnT w="9525"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1785648254"/>
                  </a:ext>
                </a:extLst>
              </a:tr>
            </a:tbl>
          </a:graphicData>
        </a:graphic>
      </p:graphicFrame>
      <p:cxnSp>
        <p:nvCxnSpPr>
          <p:cNvPr id="59" name="Straight Connector 58">
            <a:extLst>
              <a:ext uri="{FF2B5EF4-FFF2-40B4-BE49-F238E27FC236}">
                <a16:creationId xmlns:a16="http://schemas.microsoft.com/office/drawing/2014/main" id="{6AAE8EAD-3237-BF46-8DC3-EBE9CDA02E53}"/>
              </a:ext>
            </a:extLst>
          </p:cNvPr>
          <p:cNvCxnSpPr>
            <a:cxnSpLocks/>
          </p:cNvCxnSpPr>
          <p:nvPr/>
        </p:nvCxnSpPr>
        <p:spPr>
          <a:xfrm>
            <a:off x="1096297" y="1963487"/>
            <a:ext cx="79705"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117B09F-47B7-EE4F-8421-E7808343F88D}"/>
              </a:ext>
            </a:extLst>
          </p:cNvPr>
          <p:cNvCxnSpPr>
            <a:cxnSpLocks/>
          </p:cNvCxnSpPr>
          <p:nvPr/>
        </p:nvCxnSpPr>
        <p:spPr>
          <a:xfrm>
            <a:off x="8991600" y="4026381"/>
            <a:ext cx="2586477"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9ED8BE7-FBB5-B04A-AEDE-27A9C73AB706}"/>
              </a:ext>
            </a:extLst>
          </p:cNvPr>
          <p:cNvCxnSpPr>
            <a:cxnSpLocks/>
          </p:cNvCxnSpPr>
          <p:nvPr/>
        </p:nvCxnSpPr>
        <p:spPr>
          <a:xfrm rot="16200000">
            <a:off x="10567988" y="4065695"/>
            <a:ext cx="79705"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62" name="TextBox 17">
            <a:extLst>
              <a:ext uri="{FF2B5EF4-FFF2-40B4-BE49-F238E27FC236}">
                <a16:creationId xmlns:a16="http://schemas.microsoft.com/office/drawing/2014/main" id="{DC177293-F204-6044-8C82-A064F26F2977}"/>
              </a:ext>
            </a:extLst>
          </p:cNvPr>
          <p:cNvSpPr txBox="1"/>
          <p:nvPr/>
        </p:nvSpPr>
        <p:spPr>
          <a:xfrm>
            <a:off x="10560550" y="4136197"/>
            <a:ext cx="94578"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pPr>
            <a:r>
              <a:rPr lang="en-US" sz="1333" dirty="0">
                <a:solidFill>
                  <a:srgbClr val="000000"/>
                </a:solidFill>
              </a:rPr>
              <a:t>2</a:t>
            </a:r>
          </a:p>
        </p:txBody>
      </p:sp>
      <p:cxnSp>
        <p:nvCxnSpPr>
          <p:cNvPr id="63" name="Straight Connector 62">
            <a:extLst>
              <a:ext uri="{FF2B5EF4-FFF2-40B4-BE49-F238E27FC236}">
                <a16:creationId xmlns:a16="http://schemas.microsoft.com/office/drawing/2014/main" id="{2ADF357E-055E-6941-B095-3DD94A04CF87}"/>
              </a:ext>
            </a:extLst>
          </p:cNvPr>
          <p:cNvCxnSpPr>
            <a:cxnSpLocks/>
          </p:cNvCxnSpPr>
          <p:nvPr/>
        </p:nvCxnSpPr>
        <p:spPr>
          <a:xfrm rot="16200000">
            <a:off x="11313054" y="4065695"/>
            <a:ext cx="79705"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64" name="TextBox 17">
            <a:extLst>
              <a:ext uri="{FF2B5EF4-FFF2-40B4-BE49-F238E27FC236}">
                <a16:creationId xmlns:a16="http://schemas.microsoft.com/office/drawing/2014/main" id="{EAA119F5-E48A-0349-BF6A-31BEDBB66BC7}"/>
              </a:ext>
            </a:extLst>
          </p:cNvPr>
          <p:cNvSpPr txBox="1"/>
          <p:nvPr/>
        </p:nvSpPr>
        <p:spPr>
          <a:xfrm>
            <a:off x="11305616" y="4136197"/>
            <a:ext cx="94578"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pPr>
            <a:r>
              <a:rPr lang="en-US" sz="1333" dirty="0">
                <a:solidFill>
                  <a:srgbClr val="000000"/>
                </a:solidFill>
              </a:rPr>
              <a:t>4</a:t>
            </a:r>
          </a:p>
        </p:txBody>
      </p:sp>
      <p:cxnSp>
        <p:nvCxnSpPr>
          <p:cNvPr id="65" name="Straight Connector 64">
            <a:extLst>
              <a:ext uri="{FF2B5EF4-FFF2-40B4-BE49-F238E27FC236}">
                <a16:creationId xmlns:a16="http://schemas.microsoft.com/office/drawing/2014/main" id="{B6CFC491-6911-4F40-BA23-0913A502480F}"/>
              </a:ext>
            </a:extLst>
          </p:cNvPr>
          <p:cNvCxnSpPr>
            <a:cxnSpLocks/>
          </p:cNvCxnSpPr>
          <p:nvPr/>
        </p:nvCxnSpPr>
        <p:spPr>
          <a:xfrm rot="16200000">
            <a:off x="10991321" y="4065695"/>
            <a:ext cx="79705"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66" name="TextBox 17">
            <a:extLst>
              <a:ext uri="{FF2B5EF4-FFF2-40B4-BE49-F238E27FC236}">
                <a16:creationId xmlns:a16="http://schemas.microsoft.com/office/drawing/2014/main" id="{897E9C72-A1A8-1947-B129-3314E2C5C95F}"/>
              </a:ext>
            </a:extLst>
          </p:cNvPr>
          <p:cNvSpPr txBox="1"/>
          <p:nvPr/>
        </p:nvSpPr>
        <p:spPr>
          <a:xfrm>
            <a:off x="10983883" y="4136197"/>
            <a:ext cx="94578"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pPr>
            <a:r>
              <a:rPr lang="en-US" sz="1333" dirty="0">
                <a:solidFill>
                  <a:srgbClr val="000000"/>
                </a:solidFill>
              </a:rPr>
              <a:t>3</a:t>
            </a:r>
          </a:p>
        </p:txBody>
      </p:sp>
      <p:cxnSp>
        <p:nvCxnSpPr>
          <p:cNvPr id="67" name="Straight Connector 66">
            <a:extLst>
              <a:ext uri="{FF2B5EF4-FFF2-40B4-BE49-F238E27FC236}">
                <a16:creationId xmlns:a16="http://schemas.microsoft.com/office/drawing/2014/main" id="{58DC96D8-B1A1-8E4A-B06C-AE4EBB2D95E8}"/>
              </a:ext>
            </a:extLst>
          </p:cNvPr>
          <p:cNvCxnSpPr>
            <a:cxnSpLocks/>
          </p:cNvCxnSpPr>
          <p:nvPr/>
        </p:nvCxnSpPr>
        <p:spPr>
          <a:xfrm rot="16200000">
            <a:off x="9154054" y="4065695"/>
            <a:ext cx="79705"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68" name="TextBox 17">
            <a:extLst>
              <a:ext uri="{FF2B5EF4-FFF2-40B4-BE49-F238E27FC236}">
                <a16:creationId xmlns:a16="http://schemas.microsoft.com/office/drawing/2014/main" id="{9EE29E20-5C37-3B44-950C-E1E766829426}"/>
              </a:ext>
            </a:extLst>
          </p:cNvPr>
          <p:cNvSpPr txBox="1"/>
          <p:nvPr/>
        </p:nvSpPr>
        <p:spPr>
          <a:xfrm>
            <a:off x="9075284" y="4136197"/>
            <a:ext cx="237244"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pPr>
            <a:r>
              <a:rPr lang="en-US" sz="1333" dirty="0">
                <a:solidFill>
                  <a:srgbClr val="000000"/>
                </a:solidFill>
              </a:rPr>
              <a:t>0.5</a:t>
            </a:r>
          </a:p>
        </p:txBody>
      </p:sp>
      <p:cxnSp>
        <p:nvCxnSpPr>
          <p:cNvPr id="69" name="Straight Connector 68">
            <a:extLst>
              <a:ext uri="{FF2B5EF4-FFF2-40B4-BE49-F238E27FC236}">
                <a16:creationId xmlns:a16="http://schemas.microsoft.com/office/drawing/2014/main" id="{95F3B05B-6D4E-884E-A8DF-323F4F11DCF4}"/>
              </a:ext>
            </a:extLst>
          </p:cNvPr>
          <p:cNvCxnSpPr>
            <a:cxnSpLocks/>
          </p:cNvCxnSpPr>
          <p:nvPr/>
        </p:nvCxnSpPr>
        <p:spPr>
          <a:xfrm rot="16200000">
            <a:off x="9577388" y="4065695"/>
            <a:ext cx="79705"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70" name="TextBox 17">
            <a:extLst>
              <a:ext uri="{FF2B5EF4-FFF2-40B4-BE49-F238E27FC236}">
                <a16:creationId xmlns:a16="http://schemas.microsoft.com/office/drawing/2014/main" id="{29FB5214-F1CD-D943-AB65-1277DDC92999}"/>
              </a:ext>
            </a:extLst>
          </p:cNvPr>
          <p:cNvSpPr txBox="1"/>
          <p:nvPr/>
        </p:nvSpPr>
        <p:spPr>
          <a:xfrm>
            <a:off x="9451331" y="4136197"/>
            <a:ext cx="331821"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pPr>
            <a:r>
              <a:rPr lang="en-US" sz="1333" dirty="0">
                <a:solidFill>
                  <a:srgbClr val="000000"/>
                </a:solidFill>
              </a:rPr>
              <a:t>0.75</a:t>
            </a:r>
          </a:p>
        </p:txBody>
      </p:sp>
      <p:cxnSp>
        <p:nvCxnSpPr>
          <p:cNvPr id="71" name="Straight Connector 70">
            <a:extLst>
              <a:ext uri="{FF2B5EF4-FFF2-40B4-BE49-F238E27FC236}">
                <a16:creationId xmlns:a16="http://schemas.microsoft.com/office/drawing/2014/main" id="{1B691068-34AC-404D-AE19-CB805D4CA86A}"/>
              </a:ext>
            </a:extLst>
          </p:cNvPr>
          <p:cNvCxnSpPr>
            <a:cxnSpLocks/>
          </p:cNvCxnSpPr>
          <p:nvPr/>
        </p:nvCxnSpPr>
        <p:spPr>
          <a:xfrm rot="16200000">
            <a:off x="9869488" y="4065695"/>
            <a:ext cx="79705"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72" name="TextBox 17">
            <a:extLst>
              <a:ext uri="{FF2B5EF4-FFF2-40B4-BE49-F238E27FC236}">
                <a16:creationId xmlns:a16="http://schemas.microsoft.com/office/drawing/2014/main" id="{A802BE92-9DE8-EE4D-AADB-568BFCC07821}"/>
              </a:ext>
            </a:extLst>
          </p:cNvPr>
          <p:cNvSpPr txBox="1"/>
          <p:nvPr/>
        </p:nvSpPr>
        <p:spPr>
          <a:xfrm>
            <a:off x="9862050" y="4136197"/>
            <a:ext cx="94578"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pPr>
            <a:r>
              <a:rPr lang="en-US" sz="1333" dirty="0">
                <a:solidFill>
                  <a:srgbClr val="000000"/>
                </a:solidFill>
              </a:rPr>
              <a:t>1</a:t>
            </a:r>
          </a:p>
        </p:txBody>
      </p:sp>
      <p:cxnSp>
        <p:nvCxnSpPr>
          <p:cNvPr id="73" name="Straight Connector 72">
            <a:extLst>
              <a:ext uri="{FF2B5EF4-FFF2-40B4-BE49-F238E27FC236}">
                <a16:creationId xmlns:a16="http://schemas.microsoft.com/office/drawing/2014/main" id="{2010783E-5690-DD49-BD1B-34CB86196FA4}"/>
              </a:ext>
            </a:extLst>
          </p:cNvPr>
          <p:cNvCxnSpPr>
            <a:cxnSpLocks/>
          </p:cNvCxnSpPr>
          <p:nvPr/>
        </p:nvCxnSpPr>
        <p:spPr>
          <a:xfrm rot="16200000">
            <a:off x="10170054" y="4065695"/>
            <a:ext cx="79705"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74" name="TextBox 17">
            <a:extLst>
              <a:ext uri="{FF2B5EF4-FFF2-40B4-BE49-F238E27FC236}">
                <a16:creationId xmlns:a16="http://schemas.microsoft.com/office/drawing/2014/main" id="{A2D2920B-AC16-214B-B239-CD09B3C09AFF}"/>
              </a:ext>
            </a:extLst>
          </p:cNvPr>
          <p:cNvSpPr txBox="1"/>
          <p:nvPr/>
        </p:nvSpPr>
        <p:spPr>
          <a:xfrm>
            <a:off x="10043998" y="4136197"/>
            <a:ext cx="331821"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pPr>
            <a:r>
              <a:rPr lang="en-US" sz="1333" dirty="0">
                <a:solidFill>
                  <a:srgbClr val="000000"/>
                </a:solidFill>
              </a:rPr>
              <a:t>1.33</a:t>
            </a:r>
          </a:p>
        </p:txBody>
      </p:sp>
      <p:sp>
        <p:nvSpPr>
          <p:cNvPr id="75" name="TextBox 17">
            <a:extLst>
              <a:ext uri="{FF2B5EF4-FFF2-40B4-BE49-F238E27FC236}">
                <a16:creationId xmlns:a16="http://schemas.microsoft.com/office/drawing/2014/main" id="{CDB1C59C-4557-CF43-B1FD-19506013A274}"/>
              </a:ext>
            </a:extLst>
          </p:cNvPr>
          <p:cNvSpPr txBox="1"/>
          <p:nvPr/>
        </p:nvSpPr>
        <p:spPr>
          <a:xfrm>
            <a:off x="9724200" y="4356331"/>
            <a:ext cx="971420"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pPr>
            <a:r>
              <a:rPr lang="en-US" sz="1333" b="1" dirty="0">
                <a:solidFill>
                  <a:srgbClr val="000000"/>
                </a:solidFill>
              </a:rPr>
              <a:t>HR (95% CI)</a:t>
            </a:r>
          </a:p>
        </p:txBody>
      </p:sp>
      <p:cxnSp>
        <p:nvCxnSpPr>
          <p:cNvPr id="77" name="Straight Connector 76">
            <a:extLst>
              <a:ext uri="{FF2B5EF4-FFF2-40B4-BE49-F238E27FC236}">
                <a16:creationId xmlns:a16="http://schemas.microsoft.com/office/drawing/2014/main" id="{01BAE98F-8E50-324D-9E65-6439E8268AC0}"/>
              </a:ext>
            </a:extLst>
          </p:cNvPr>
          <p:cNvCxnSpPr>
            <a:cxnSpLocks/>
          </p:cNvCxnSpPr>
          <p:nvPr/>
        </p:nvCxnSpPr>
        <p:spPr>
          <a:xfrm rot="16200000">
            <a:off x="11533188" y="4065695"/>
            <a:ext cx="79705"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78" name="TextBox 17">
            <a:extLst>
              <a:ext uri="{FF2B5EF4-FFF2-40B4-BE49-F238E27FC236}">
                <a16:creationId xmlns:a16="http://schemas.microsoft.com/office/drawing/2014/main" id="{3F0473B6-20E4-E14D-A0CF-6CD3E087B03A}"/>
              </a:ext>
            </a:extLst>
          </p:cNvPr>
          <p:cNvSpPr txBox="1"/>
          <p:nvPr/>
        </p:nvSpPr>
        <p:spPr>
          <a:xfrm>
            <a:off x="11525750" y="4136197"/>
            <a:ext cx="94578" cy="184602"/>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90000"/>
              </a:lnSpc>
            </a:pPr>
            <a:r>
              <a:rPr lang="en-US" sz="1333" dirty="0">
                <a:solidFill>
                  <a:srgbClr val="000000"/>
                </a:solidFill>
              </a:rPr>
              <a:t>5</a:t>
            </a:r>
          </a:p>
        </p:txBody>
      </p:sp>
      <p:cxnSp>
        <p:nvCxnSpPr>
          <p:cNvPr id="79" name="Straight Connector 78">
            <a:extLst>
              <a:ext uri="{FF2B5EF4-FFF2-40B4-BE49-F238E27FC236}">
                <a16:creationId xmlns:a16="http://schemas.microsoft.com/office/drawing/2014/main" id="{081DBF1B-C838-6D46-B01E-CCF892BD1D16}"/>
              </a:ext>
            </a:extLst>
          </p:cNvPr>
          <p:cNvCxnSpPr>
            <a:cxnSpLocks/>
          </p:cNvCxnSpPr>
          <p:nvPr/>
        </p:nvCxnSpPr>
        <p:spPr>
          <a:xfrm flipV="1">
            <a:off x="9909341" y="2152687"/>
            <a:ext cx="0" cy="1868195"/>
          </a:xfrm>
          <a:prstGeom prst="line">
            <a:avLst/>
          </a:prstGeom>
          <a:ln w="12700">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81" name="TextBox 17">
            <a:extLst>
              <a:ext uri="{FF2B5EF4-FFF2-40B4-BE49-F238E27FC236}">
                <a16:creationId xmlns:a16="http://schemas.microsoft.com/office/drawing/2014/main" id="{9C4A8B57-BBB0-AB4B-B671-5ADCB5526D0A}"/>
              </a:ext>
            </a:extLst>
          </p:cNvPr>
          <p:cNvSpPr txBox="1"/>
          <p:nvPr/>
        </p:nvSpPr>
        <p:spPr>
          <a:xfrm>
            <a:off x="6384154" y="2150765"/>
            <a:ext cx="2678938" cy="1776127"/>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spcAft>
                <a:spcPts val="400"/>
              </a:spcAft>
            </a:pPr>
            <a:r>
              <a:rPr lang="en-US" sz="1200" b="1" dirty="0">
                <a:solidFill>
                  <a:srgbClr val="000000"/>
                </a:solidFill>
              </a:rPr>
              <a:t>Time of study drug </a:t>
            </a:r>
            <a:br>
              <a:rPr lang="en-US" sz="1200" b="1" dirty="0">
                <a:solidFill>
                  <a:srgbClr val="000000"/>
                </a:solidFill>
              </a:rPr>
            </a:br>
            <a:r>
              <a:rPr lang="en-US" sz="1200" b="1" dirty="0">
                <a:solidFill>
                  <a:srgbClr val="000000"/>
                </a:solidFill>
              </a:rPr>
              <a:t>administration</a:t>
            </a:r>
          </a:p>
          <a:p>
            <a:pPr indent="118530">
              <a:lnSpc>
                <a:spcPct val="133000"/>
              </a:lnSpc>
              <a:spcAft>
                <a:spcPts val="267"/>
              </a:spcAft>
            </a:pPr>
            <a:r>
              <a:rPr lang="en-US" sz="1200" dirty="0">
                <a:solidFill>
                  <a:srgbClr val="000000"/>
                </a:solidFill>
              </a:rPr>
              <a:t>Overall (adjusted HR)</a:t>
            </a:r>
          </a:p>
          <a:p>
            <a:pPr indent="237061">
              <a:lnSpc>
                <a:spcPct val="133000"/>
              </a:lnSpc>
              <a:spcAft>
                <a:spcPts val="267"/>
              </a:spcAft>
            </a:pPr>
            <a:r>
              <a:rPr lang="en-US" sz="1200" dirty="0">
                <a:solidFill>
                  <a:srgbClr val="000000"/>
                </a:solidFill>
              </a:rPr>
              <a:t>Up to 2 hours before PCI</a:t>
            </a:r>
          </a:p>
          <a:p>
            <a:pPr indent="237061">
              <a:lnSpc>
                <a:spcPct val="133000"/>
              </a:lnSpc>
              <a:spcAft>
                <a:spcPts val="267"/>
              </a:spcAft>
            </a:pPr>
            <a:r>
              <a:rPr lang="en-US" sz="1200" dirty="0">
                <a:solidFill>
                  <a:srgbClr val="000000"/>
                </a:solidFill>
              </a:rPr>
              <a:t>Between 2 and 4 hours before PCI</a:t>
            </a:r>
          </a:p>
          <a:p>
            <a:pPr indent="237061">
              <a:lnSpc>
                <a:spcPct val="133000"/>
              </a:lnSpc>
              <a:spcAft>
                <a:spcPts val="267"/>
              </a:spcAft>
            </a:pPr>
            <a:r>
              <a:rPr lang="en-US" sz="1200" dirty="0">
                <a:solidFill>
                  <a:srgbClr val="000000"/>
                </a:solidFill>
              </a:rPr>
              <a:t>Between 4 and 12 hours before PCI</a:t>
            </a:r>
          </a:p>
          <a:p>
            <a:pPr indent="237061">
              <a:lnSpc>
                <a:spcPct val="133000"/>
              </a:lnSpc>
              <a:spcAft>
                <a:spcPts val="267"/>
              </a:spcAft>
            </a:pPr>
            <a:r>
              <a:rPr lang="en-US" sz="1200" dirty="0">
                <a:solidFill>
                  <a:srgbClr val="000000"/>
                </a:solidFill>
              </a:rPr>
              <a:t>More than 12 hours before PCI</a:t>
            </a:r>
          </a:p>
        </p:txBody>
      </p:sp>
      <p:sp>
        <p:nvSpPr>
          <p:cNvPr id="82" name="TextBox 17">
            <a:extLst>
              <a:ext uri="{FF2B5EF4-FFF2-40B4-BE49-F238E27FC236}">
                <a16:creationId xmlns:a16="http://schemas.microsoft.com/office/drawing/2014/main" id="{27D891E1-B1DD-1249-91BA-4B0740B559FF}"/>
              </a:ext>
            </a:extLst>
          </p:cNvPr>
          <p:cNvSpPr txBox="1"/>
          <p:nvPr/>
        </p:nvSpPr>
        <p:spPr>
          <a:xfrm>
            <a:off x="8901915" y="2187783"/>
            <a:ext cx="870431" cy="332399"/>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lnSpc>
                <a:spcPct val="90000"/>
              </a:lnSpc>
            </a:pPr>
            <a:r>
              <a:rPr lang="en-GB" sz="1200" b="1" dirty="0">
                <a:solidFill>
                  <a:srgbClr val="000000"/>
                </a:solidFill>
              </a:rPr>
              <a:t>Favours</a:t>
            </a:r>
            <a:br>
              <a:rPr lang="en-GB" sz="1200" b="1" dirty="0">
                <a:solidFill>
                  <a:srgbClr val="000000"/>
                </a:solidFill>
              </a:rPr>
            </a:br>
            <a:r>
              <a:rPr lang="en-GB" sz="1200" b="1" dirty="0">
                <a:solidFill>
                  <a:srgbClr val="000000"/>
                </a:solidFill>
              </a:rPr>
              <a:t>atorvastatin</a:t>
            </a:r>
          </a:p>
        </p:txBody>
      </p:sp>
      <p:sp>
        <p:nvSpPr>
          <p:cNvPr id="83" name="TextBox 17">
            <a:extLst>
              <a:ext uri="{FF2B5EF4-FFF2-40B4-BE49-F238E27FC236}">
                <a16:creationId xmlns:a16="http://schemas.microsoft.com/office/drawing/2014/main" id="{A281D6E8-CA63-D545-B485-1A2CF7740195}"/>
              </a:ext>
            </a:extLst>
          </p:cNvPr>
          <p:cNvSpPr txBox="1"/>
          <p:nvPr/>
        </p:nvSpPr>
        <p:spPr>
          <a:xfrm>
            <a:off x="10076931" y="2187783"/>
            <a:ext cx="597921" cy="332399"/>
          </a:xfrm>
          <a:prstGeom prst="rect">
            <a:avLst/>
          </a:prstGeom>
          <a:noFill/>
        </p:spPr>
        <p:txBody>
          <a:bodyPr wrap="none" lIns="0" tIns="0" rIns="0" bIns="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nSpc>
                <a:spcPct val="90000"/>
              </a:lnSpc>
            </a:pPr>
            <a:r>
              <a:rPr lang="en-GB" sz="1200" b="1" dirty="0">
                <a:solidFill>
                  <a:srgbClr val="000000"/>
                </a:solidFill>
              </a:rPr>
              <a:t>Favours</a:t>
            </a:r>
            <a:br>
              <a:rPr lang="en-GB" sz="1200" b="1" dirty="0">
                <a:solidFill>
                  <a:srgbClr val="000000"/>
                </a:solidFill>
              </a:rPr>
            </a:br>
            <a:r>
              <a:rPr lang="en-GB" sz="1200" b="1" dirty="0">
                <a:solidFill>
                  <a:srgbClr val="000000"/>
                </a:solidFill>
              </a:rPr>
              <a:t>placebo</a:t>
            </a:r>
          </a:p>
        </p:txBody>
      </p:sp>
      <p:cxnSp>
        <p:nvCxnSpPr>
          <p:cNvPr id="84" name="Straight Connector 83">
            <a:extLst>
              <a:ext uri="{FF2B5EF4-FFF2-40B4-BE49-F238E27FC236}">
                <a16:creationId xmlns:a16="http://schemas.microsoft.com/office/drawing/2014/main" id="{6EC1030A-E0CF-3A4C-B298-EAD5DD85A2B3}"/>
              </a:ext>
            </a:extLst>
          </p:cNvPr>
          <p:cNvCxnSpPr>
            <a:cxnSpLocks/>
          </p:cNvCxnSpPr>
          <p:nvPr/>
        </p:nvCxnSpPr>
        <p:spPr>
          <a:xfrm>
            <a:off x="9194801" y="3793548"/>
            <a:ext cx="2332567"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7B98613-9D14-9B47-9997-AFD0E8AC763F}"/>
              </a:ext>
            </a:extLst>
          </p:cNvPr>
          <p:cNvCxnSpPr>
            <a:cxnSpLocks/>
          </p:cNvCxnSpPr>
          <p:nvPr/>
        </p:nvCxnSpPr>
        <p:spPr>
          <a:xfrm>
            <a:off x="8991600" y="3509915"/>
            <a:ext cx="1676400"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DCD4008-7D36-7340-94DE-B119477EE5DB}"/>
              </a:ext>
            </a:extLst>
          </p:cNvPr>
          <p:cNvCxnSpPr>
            <a:cxnSpLocks/>
          </p:cNvCxnSpPr>
          <p:nvPr/>
        </p:nvCxnSpPr>
        <p:spPr>
          <a:xfrm>
            <a:off x="9038167" y="3247448"/>
            <a:ext cx="1155700"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5493A65-5EE5-8048-A009-A3CCB0824F9F}"/>
              </a:ext>
            </a:extLst>
          </p:cNvPr>
          <p:cNvCxnSpPr>
            <a:cxnSpLocks/>
          </p:cNvCxnSpPr>
          <p:nvPr/>
        </p:nvCxnSpPr>
        <p:spPr>
          <a:xfrm>
            <a:off x="8991600" y="2968048"/>
            <a:ext cx="829733"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4B61F45-2DF1-534E-8F54-7500DBC1FA20}"/>
              </a:ext>
            </a:extLst>
          </p:cNvPr>
          <p:cNvCxnSpPr>
            <a:cxnSpLocks/>
          </p:cNvCxnSpPr>
          <p:nvPr/>
        </p:nvCxnSpPr>
        <p:spPr>
          <a:xfrm>
            <a:off x="9271001" y="2697115"/>
            <a:ext cx="596900"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1C81F35F-13B6-1744-A6D6-0A19F10B58D6}"/>
              </a:ext>
            </a:extLst>
          </p:cNvPr>
          <p:cNvSpPr/>
          <p:nvPr/>
        </p:nvSpPr>
        <p:spPr>
          <a:xfrm>
            <a:off x="9492519" y="2616681"/>
            <a:ext cx="120000" cy="14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latinLnBrk="0"/>
            <a:endParaRPr lang="en-US" sz="1333" b="1" dirty="0">
              <a:solidFill>
                <a:srgbClr val="595959"/>
              </a:solidFill>
            </a:endParaRPr>
          </a:p>
        </p:txBody>
      </p:sp>
      <p:sp>
        <p:nvSpPr>
          <p:cNvPr id="101" name="Rectangle 100">
            <a:extLst>
              <a:ext uri="{FF2B5EF4-FFF2-40B4-BE49-F238E27FC236}">
                <a16:creationId xmlns:a16="http://schemas.microsoft.com/office/drawing/2014/main" id="{E23B0DBC-EAC1-594F-9300-257F6843DDFD}"/>
              </a:ext>
            </a:extLst>
          </p:cNvPr>
          <p:cNvSpPr/>
          <p:nvPr/>
        </p:nvSpPr>
        <p:spPr>
          <a:xfrm>
            <a:off x="9373986" y="2913015"/>
            <a:ext cx="91748" cy="1159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latinLnBrk="0"/>
            <a:endParaRPr lang="en-US" sz="1333" b="1" dirty="0">
              <a:solidFill>
                <a:srgbClr val="595959"/>
              </a:solidFill>
            </a:endParaRPr>
          </a:p>
        </p:txBody>
      </p:sp>
      <p:sp>
        <p:nvSpPr>
          <p:cNvPr id="102" name="Rectangle 101">
            <a:extLst>
              <a:ext uri="{FF2B5EF4-FFF2-40B4-BE49-F238E27FC236}">
                <a16:creationId xmlns:a16="http://schemas.microsoft.com/office/drawing/2014/main" id="{5ECF458D-AF51-2446-AEB2-A8770923F473}"/>
              </a:ext>
            </a:extLst>
          </p:cNvPr>
          <p:cNvSpPr/>
          <p:nvPr/>
        </p:nvSpPr>
        <p:spPr>
          <a:xfrm>
            <a:off x="9585653" y="3209350"/>
            <a:ext cx="60959" cy="77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latinLnBrk="0"/>
            <a:endParaRPr lang="en-US" sz="1333" b="1" dirty="0">
              <a:solidFill>
                <a:srgbClr val="595959"/>
              </a:solidFill>
            </a:endParaRPr>
          </a:p>
        </p:txBody>
      </p:sp>
      <p:sp>
        <p:nvSpPr>
          <p:cNvPr id="103" name="Rectangle 102">
            <a:extLst>
              <a:ext uri="{FF2B5EF4-FFF2-40B4-BE49-F238E27FC236}">
                <a16:creationId xmlns:a16="http://schemas.microsoft.com/office/drawing/2014/main" id="{5C48F338-29BA-4141-A147-239658C0CF8A}"/>
              </a:ext>
            </a:extLst>
          </p:cNvPr>
          <p:cNvSpPr/>
          <p:nvPr/>
        </p:nvSpPr>
        <p:spPr>
          <a:xfrm>
            <a:off x="9796455" y="3478132"/>
            <a:ext cx="576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latinLnBrk="0"/>
            <a:endParaRPr lang="en-US" sz="1333" b="1" dirty="0">
              <a:solidFill>
                <a:srgbClr val="595959"/>
              </a:solidFill>
            </a:endParaRPr>
          </a:p>
        </p:txBody>
      </p:sp>
      <p:sp>
        <p:nvSpPr>
          <p:cNvPr id="104" name="Rectangle 103">
            <a:extLst>
              <a:ext uri="{FF2B5EF4-FFF2-40B4-BE49-F238E27FC236}">
                <a16:creationId xmlns:a16="http://schemas.microsoft.com/office/drawing/2014/main" id="{65A9BF90-2ADD-C444-81CB-2BE4EDA98962}"/>
              </a:ext>
            </a:extLst>
          </p:cNvPr>
          <p:cNvSpPr/>
          <p:nvPr/>
        </p:nvSpPr>
        <p:spPr>
          <a:xfrm>
            <a:off x="10355255" y="3765999"/>
            <a:ext cx="38400" cy="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latinLnBrk="0"/>
            <a:endParaRPr lang="en-US" sz="1333" b="1" dirty="0">
              <a:solidFill>
                <a:srgbClr val="595959"/>
              </a:solidFill>
            </a:endParaRPr>
          </a:p>
        </p:txBody>
      </p:sp>
      <p:cxnSp>
        <p:nvCxnSpPr>
          <p:cNvPr id="105" name="Straight Connector 104">
            <a:extLst>
              <a:ext uri="{FF2B5EF4-FFF2-40B4-BE49-F238E27FC236}">
                <a16:creationId xmlns:a16="http://schemas.microsoft.com/office/drawing/2014/main" id="{F768CEDD-20DB-FF48-9E84-53F3E556FE11}"/>
              </a:ext>
            </a:extLst>
          </p:cNvPr>
          <p:cNvCxnSpPr>
            <a:cxnSpLocks/>
          </p:cNvCxnSpPr>
          <p:nvPr/>
        </p:nvCxnSpPr>
        <p:spPr>
          <a:xfrm>
            <a:off x="6274676" y="2556424"/>
            <a:ext cx="5320695"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07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AB912CBB-90BC-4D4E-846E-894579707FA1}"/>
              </a:ext>
            </a:extLst>
          </p:cNvPr>
          <p:cNvCxnSpPr/>
          <p:nvPr/>
        </p:nvCxnSpPr>
        <p:spPr>
          <a:xfrm>
            <a:off x="7071724" y="2904227"/>
            <a:ext cx="0" cy="88788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30A7096-DF26-B04F-A67B-9133CB08FF5B}"/>
              </a:ext>
            </a:extLst>
          </p:cNvPr>
          <p:cNvCxnSpPr/>
          <p:nvPr/>
        </p:nvCxnSpPr>
        <p:spPr>
          <a:xfrm>
            <a:off x="7071724" y="2117368"/>
            <a:ext cx="0" cy="8878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6C189BC-205C-E446-AFAF-EAD2660F4497}"/>
              </a:ext>
            </a:extLst>
          </p:cNvPr>
          <p:cNvSpPr>
            <a:spLocks noGrp="1"/>
          </p:cNvSpPr>
          <p:nvPr>
            <p:ph type="title"/>
          </p:nvPr>
        </p:nvSpPr>
        <p:spPr/>
        <p:txBody>
          <a:bodyPr/>
          <a:lstStyle/>
          <a:p>
            <a:r>
              <a:rPr lang="en-US" dirty="0"/>
              <a:t>Benefit of early loading to PCI time for PCSK9 inhibition</a:t>
            </a:r>
          </a:p>
        </p:txBody>
      </p:sp>
      <p:sp>
        <p:nvSpPr>
          <p:cNvPr id="7" name="Text Placeholder 6">
            <a:extLst>
              <a:ext uri="{FF2B5EF4-FFF2-40B4-BE49-F238E27FC236}">
                <a16:creationId xmlns:a16="http://schemas.microsoft.com/office/drawing/2014/main" id="{9A1AC85F-AE5A-9545-ACA1-0AD173DDE7CF}"/>
              </a:ext>
            </a:extLst>
          </p:cNvPr>
          <p:cNvSpPr>
            <a:spLocks noGrp="1"/>
          </p:cNvSpPr>
          <p:nvPr>
            <p:ph sz="quarter" idx="15"/>
          </p:nvPr>
        </p:nvSpPr>
        <p:spPr>
          <a:xfrm>
            <a:off x="620184" y="6309320"/>
            <a:ext cx="10649016" cy="365125"/>
          </a:xfrm>
        </p:spPr>
        <p:txBody>
          <a:bodyPr/>
          <a:lstStyle/>
          <a:p>
            <a:pPr>
              <a:spcBef>
                <a:spcPts val="300"/>
              </a:spcBef>
            </a:pPr>
            <a:r>
              <a:rPr lang="en-GB" dirty="0"/>
              <a:t>CABG, coronary artery bypass graft; LDL-C, low density lipoprotein cholesterol; NSTEMI, non-ST-segment elevation myocardial infarction; </a:t>
            </a:r>
            <a:br>
              <a:rPr lang="en-GB" dirty="0"/>
            </a:br>
            <a:r>
              <a:rPr lang="en-GB" dirty="0"/>
              <a:t>PCI, percutaneous coronary intervention; PCSK9, proprotein convertase subtilisin </a:t>
            </a:r>
            <a:r>
              <a:rPr lang="en-GB" dirty="0" err="1"/>
              <a:t>kexin</a:t>
            </a:r>
            <a:r>
              <a:rPr lang="en-GB" dirty="0"/>
              <a:t> 9</a:t>
            </a:r>
          </a:p>
          <a:p>
            <a:pPr>
              <a:spcBef>
                <a:spcPts val="300"/>
              </a:spcBef>
            </a:pPr>
            <a:r>
              <a:rPr lang="en-GB" dirty="0" err="1"/>
              <a:t>Montalescot</a:t>
            </a:r>
            <a:r>
              <a:rPr lang="en-GB" dirty="0"/>
              <a:t>, G. Personal communication</a:t>
            </a:r>
          </a:p>
        </p:txBody>
      </p:sp>
      <p:pic>
        <p:nvPicPr>
          <p:cNvPr id="3" name="Image 2">
            <a:extLst>
              <a:ext uri="{FF2B5EF4-FFF2-40B4-BE49-F238E27FC236}">
                <a16:creationId xmlns:a16="http://schemas.microsoft.com/office/drawing/2014/main" id="{3731FF9C-43A0-4CD5-8495-EEC618C8C887}"/>
              </a:ext>
            </a:extLst>
          </p:cNvPr>
          <p:cNvPicPr/>
          <p:nvPr/>
        </p:nvPicPr>
        <p:blipFill rotWithShape="1">
          <a:blip r:embed="rId3"/>
          <a:srcRect l="84821" t="3608" b="80858"/>
          <a:stretch/>
        </p:blipFill>
        <p:spPr>
          <a:xfrm>
            <a:off x="9637019" y="1052736"/>
            <a:ext cx="1632181" cy="890621"/>
          </a:xfrm>
          <a:prstGeom prst="rect">
            <a:avLst/>
          </a:prstGeom>
        </p:spPr>
      </p:pic>
      <p:sp>
        <p:nvSpPr>
          <p:cNvPr id="9" name="TextBox 8">
            <a:extLst>
              <a:ext uri="{FF2B5EF4-FFF2-40B4-BE49-F238E27FC236}">
                <a16:creationId xmlns:a16="http://schemas.microsoft.com/office/drawing/2014/main" id="{D5D39E95-5B22-CC46-98CE-FAAA0695C7C6}"/>
              </a:ext>
            </a:extLst>
          </p:cNvPr>
          <p:cNvSpPr txBox="1"/>
          <p:nvPr/>
        </p:nvSpPr>
        <p:spPr>
          <a:xfrm>
            <a:off x="4484106" y="5368054"/>
            <a:ext cx="3045706" cy="221599"/>
          </a:xfrm>
          <a:prstGeom prst="rect">
            <a:avLst/>
          </a:prstGeom>
          <a:noFill/>
        </p:spPr>
        <p:txBody>
          <a:bodyPr wrap="none" lIns="0" tIns="0" rIns="0" bIns="0" rtlCol="0">
            <a:spAutoFit/>
          </a:bodyPr>
          <a:lstStyle/>
          <a:p>
            <a:pPr>
              <a:lnSpc>
                <a:spcPct val="90000"/>
              </a:lnSpc>
            </a:pPr>
            <a:r>
              <a:rPr lang="en-GB" sz="1600" b="1" dirty="0"/>
              <a:t>Duration of therapy: 12 months</a:t>
            </a:r>
          </a:p>
        </p:txBody>
      </p:sp>
      <p:cxnSp>
        <p:nvCxnSpPr>
          <p:cNvPr id="10" name="Straight Connector 9">
            <a:extLst>
              <a:ext uri="{FF2B5EF4-FFF2-40B4-BE49-F238E27FC236}">
                <a16:creationId xmlns:a16="http://schemas.microsoft.com/office/drawing/2014/main" id="{B85A2282-2E6C-744C-B61D-915A551D3342}"/>
              </a:ext>
            </a:extLst>
          </p:cNvPr>
          <p:cNvCxnSpPr>
            <a:cxnSpLocks/>
          </p:cNvCxnSpPr>
          <p:nvPr/>
        </p:nvCxnSpPr>
        <p:spPr>
          <a:xfrm flipH="1">
            <a:off x="2752194" y="1857967"/>
            <a:ext cx="492868" cy="363167"/>
          </a:xfrm>
          <a:prstGeom prst="line">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433E7C1A-CBC6-BD49-9FA8-533867E567D4}"/>
              </a:ext>
            </a:extLst>
          </p:cNvPr>
          <p:cNvSpPr/>
          <p:nvPr/>
        </p:nvSpPr>
        <p:spPr>
          <a:xfrm>
            <a:off x="828245" y="5694408"/>
            <a:ext cx="10535511" cy="348612"/>
          </a:xfrm>
          <a:prstGeom prst="round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a:lnSpc>
                <a:spcPct val="90000"/>
              </a:lnSpc>
            </a:pPr>
            <a:r>
              <a:rPr lang="en-GB" sz="1867" b="1" dirty="0">
                <a:solidFill>
                  <a:schemeClr val="bg1"/>
                </a:solidFill>
              </a:rPr>
              <a:t>Primary endpoint: LDL-C reduction of ≥50% </a:t>
            </a:r>
            <a:r>
              <a:rPr lang="en-GB" sz="1867" b="1" u="sng" dirty="0">
                <a:solidFill>
                  <a:schemeClr val="bg1"/>
                </a:solidFill>
              </a:rPr>
              <a:t>and</a:t>
            </a:r>
            <a:r>
              <a:rPr lang="en-GB" sz="1867" b="1" dirty="0">
                <a:solidFill>
                  <a:schemeClr val="bg1"/>
                </a:solidFill>
              </a:rPr>
              <a:t> final LDL-C of &lt;1.4 mmol/L (&lt;55 mg/dL)</a:t>
            </a:r>
          </a:p>
        </p:txBody>
      </p:sp>
      <p:sp>
        <p:nvSpPr>
          <p:cNvPr id="13" name="TextBox 12">
            <a:extLst>
              <a:ext uri="{FF2B5EF4-FFF2-40B4-BE49-F238E27FC236}">
                <a16:creationId xmlns:a16="http://schemas.microsoft.com/office/drawing/2014/main" id="{B091AB78-FC53-5141-B5A5-729EE1D7C6E4}"/>
              </a:ext>
            </a:extLst>
          </p:cNvPr>
          <p:cNvSpPr txBox="1"/>
          <p:nvPr/>
        </p:nvSpPr>
        <p:spPr>
          <a:xfrm>
            <a:off x="8444345" y="5368053"/>
            <a:ext cx="649217" cy="184602"/>
          </a:xfrm>
          <a:prstGeom prst="rect">
            <a:avLst/>
          </a:prstGeom>
          <a:noFill/>
        </p:spPr>
        <p:txBody>
          <a:bodyPr wrap="none" lIns="0" tIns="0" rIns="0" bIns="0" rtlCol="0">
            <a:spAutoFit/>
          </a:bodyPr>
          <a:lstStyle/>
          <a:p>
            <a:pPr>
              <a:lnSpc>
                <a:spcPct val="90000"/>
              </a:lnSpc>
            </a:pPr>
            <a:r>
              <a:rPr lang="en-GB" sz="1333" b="1" dirty="0"/>
              <a:t>N=1,660</a:t>
            </a:r>
          </a:p>
        </p:txBody>
      </p:sp>
      <p:sp>
        <p:nvSpPr>
          <p:cNvPr id="14" name="Hexagon 13">
            <a:extLst>
              <a:ext uri="{FF2B5EF4-FFF2-40B4-BE49-F238E27FC236}">
                <a16:creationId xmlns:a16="http://schemas.microsoft.com/office/drawing/2014/main" id="{1BB13A9D-78C7-3345-B548-3BEB17DB2665}"/>
              </a:ext>
            </a:extLst>
          </p:cNvPr>
          <p:cNvSpPr/>
          <p:nvPr/>
        </p:nvSpPr>
        <p:spPr>
          <a:xfrm>
            <a:off x="9651937" y="3946204"/>
            <a:ext cx="1596313" cy="1321860"/>
          </a:xfrm>
          <a:prstGeom prst="hexagon">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latinLnBrk="0"/>
            <a:r>
              <a:rPr lang="en-GB" sz="1333" b="1" dirty="0">
                <a:solidFill>
                  <a:schemeClr val="bg1"/>
                </a:solidFill>
              </a:rPr>
              <a:t>Do not</a:t>
            </a:r>
            <a:br>
              <a:rPr lang="en-GB" sz="1333" b="1" dirty="0">
                <a:solidFill>
                  <a:schemeClr val="bg1"/>
                </a:solidFill>
              </a:rPr>
            </a:br>
            <a:r>
              <a:rPr lang="en-GB" sz="1333" b="1" dirty="0">
                <a:solidFill>
                  <a:schemeClr val="bg1"/>
                </a:solidFill>
              </a:rPr>
              <a:t>randomise</a:t>
            </a:r>
          </a:p>
        </p:txBody>
      </p:sp>
      <p:sp>
        <p:nvSpPr>
          <p:cNvPr id="15" name="Hexagon 14">
            <a:extLst>
              <a:ext uri="{FF2B5EF4-FFF2-40B4-BE49-F238E27FC236}">
                <a16:creationId xmlns:a16="http://schemas.microsoft.com/office/drawing/2014/main" id="{9374741E-728F-304C-86FD-043887526F69}"/>
              </a:ext>
            </a:extLst>
          </p:cNvPr>
          <p:cNvSpPr/>
          <p:nvPr/>
        </p:nvSpPr>
        <p:spPr>
          <a:xfrm>
            <a:off x="814898" y="3730963"/>
            <a:ext cx="1596313" cy="1321860"/>
          </a:xfrm>
          <a:prstGeom prst="hexagon">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latinLnBrk="0"/>
            <a:r>
              <a:rPr lang="en-GB" sz="1333" b="1" dirty="0">
                <a:solidFill>
                  <a:schemeClr val="bg1"/>
                </a:solidFill>
              </a:rPr>
              <a:t>Do not</a:t>
            </a:r>
            <a:br>
              <a:rPr lang="en-GB" sz="1333" b="1" dirty="0">
                <a:solidFill>
                  <a:schemeClr val="bg1"/>
                </a:solidFill>
              </a:rPr>
            </a:br>
            <a:r>
              <a:rPr lang="en-GB" sz="1333" b="1" dirty="0">
                <a:solidFill>
                  <a:schemeClr val="bg1"/>
                </a:solidFill>
              </a:rPr>
              <a:t>randomise</a:t>
            </a:r>
          </a:p>
        </p:txBody>
      </p:sp>
      <p:sp>
        <p:nvSpPr>
          <p:cNvPr id="16" name="Rounded Rectangle 15">
            <a:extLst>
              <a:ext uri="{FF2B5EF4-FFF2-40B4-BE49-F238E27FC236}">
                <a16:creationId xmlns:a16="http://schemas.microsoft.com/office/drawing/2014/main" id="{93E3C8C5-6CE3-7940-9C0A-B265C2D2531A}"/>
              </a:ext>
            </a:extLst>
          </p:cNvPr>
          <p:cNvSpPr/>
          <p:nvPr/>
        </p:nvSpPr>
        <p:spPr>
          <a:xfrm>
            <a:off x="124210" y="2183803"/>
            <a:ext cx="2618852" cy="348612"/>
          </a:xfrm>
          <a:prstGeom prst="roundRect">
            <a:avLst/>
          </a:prstGeom>
          <a:solidFill>
            <a:schemeClr val="bg1">
              <a:lumMod val="8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a:lnSpc>
                <a:spcPct val="90000"/>
              </a:lnSpc>
            </a:pPr>
            <a:r>
              <a:rPr lang="en-GB" sz="1600" b="1" dirty="0">
                <a:solidFill>
                  <a:schemeClr val="accent1"/>
                </a:solidFill>
              </a:rPr>
              <a:t>STEMI and fibrinolysis</a:t>
            </a:r>
          </a:p>
        </p:txBody>
      </p:sp>
      <p:sp>
        <p:nvSpPr>
          <p:cNvPr id="17" name="Rounded Rectangle 16">
            <a:extLst>
              <a:ext uri="{FF2B5EF4-FFF2-40B4-BE49-F238E27FC236}">
                <a16:creationId xmlns:a16="http://schemas.microsoft.com/office/drawing/2014/main" id="{FB342D28-39F9-ED4C-8CAA-C3C5A4104274}"/>
              </a:ext>
            </a:extLst>
          </p:cNvPr>
          <p:cNvSpPr/>
          <p:nvPr/>
        </p:nvSpPr>
        <p:spPr>
          <a:xfrm>
            <a:off x="124210" y="3005249"/>
            <a:ext cx="2618852" cy="348612"/>
          </a:xfrm>
          <a:prstGeom prst="roundRect">
            <a:avLst/>
          </a:prstGeom>
          <a:solidFill>
            <a:schemeClr val="bg1">
              <a:lumMod val="8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a:lnSpc>
                <a:spcPct val="90000"/>
              </a:lnSpc>
            </a:pPr>
            <a:r>
              <a:rPr lang="en-GB" sz="1600" b="1" dirty="0">
                <a:solidFill>
                  <a:schemeClr val="accent1"/>
                </a:solidFill>
              </a:rPr>
              <a:t>STEMI and shock</a:t>
            </a:r>
          </a:p>
        </p:txBody>
      </p:sp>
      <p:sp>
        <p:nvSpPr>
          <p:cNvPr id="18" name="Rounded Rectangle 17">
            <a:extLst>
              <a:ext uri="{FF2B5EF4-FFF2-40B4-BE49-F238E27FC236}">
                <a16:creationId xmlns:a16="http://schemas.microsoft.com/office/drawing/2014/main" id="{D3245D5D-C38E-9043-BDF4-6F8E61CA6C69}"/>
              </a:ext>
            </a:extLst>
          </p:cNvPr>
          <p:cNvSpPr/>
          <p:nvPr/>
        </p:nvSpPr>
        <p:spPr>
          <a:xfrm>
            <a:off x="124210" y="2594527"/>
            <a:ext cx="2618852" cy="348612"/>
          </a:xfrm>
          <a:prstGeom prst="roundRect">
            <a:avLst/>
          </a:prstGeom>
          <a:solidFill>
            <a:schemeClr val="bg1">
              <a:lumMod val="8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a:lnSpc>
                <a:spcPct val="90000"/>
              </a:lnSpc>
            </a:pPr>
            <a:r>
              <a:rPr lang="en-GB" sz="1600" b="1" dirty="0">
                <a:solidFill>
                  <a:schemeClr val="accent1"/>
                </a:solidFill>
              </a:rPr>
              <a:t>STEMI and medical Rx</a:t>
            </a:r>
          </a:p>
        </p:txBody>
      </p:sp>
      <p:sp>
        <p:nvSpPr>
          <p:cNvPr id="19" name="Rounded Rectangle 18">
            <a:extLst>
              <a:ext uri="{FF2B5EF4-FFF2-40B4-BE49-F238E27FC236}">
                <a16:creationId xmlns:a16="http://schemas.microsoft.com/office/drawing/2014/main" id="{0585F565-2186-664F-9DFF-A53BD8087407}"/>
              </a:ext>
            </a:extLst>
          </p:cNvPr>
          <p:cNvSpPr/>
          <p:nvPr/>
        </p:nvSpPr>
        <p:spPr>
          <a:xfrm>
            <a:off x="3144707" y="4414679"/>
            <a:ext cx="2369228" cy="391847"/>
          </a:xfrm>
          <a:prstGeom prst="roundRect">
            <a:avLst/>
          </a:prstGeom>
          <a:solidFill>
            <a:schemeClr val="tx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a:lnSpc>
                <a:spcPct val="90000"/>
              </a:lnSpc>
            </a:pPr>
            <a:r>
              <a:rPr lang="en-GB" sz="1600" b="1" dirty="0" err="1">
                <a:solidFill>
                  <a:srgbClr val="000000"/>
                </a:solidFill>
              </a:rPr>
              <a:t>Evolocumab</a:t>
            </a:r>
            <a:endParaRPr lang="en-GB" sz="1600" b="1" dirty="0">
              <a:solidFill>
                <a:srgbClr val="000000"/>
              </a:solidFill>
            </a:endParaRPr>
          </a:p>
        </p:txBody>
      </p:sp>
      <p:sp>
        <p:nvSpPr>
          <p:cNvPr id="20" name="Rounded Rectangle 19">
            <a:extLst>
              <a:ext uri="{FF2B5EF4-FFF2-40B4-BE49-F238E27FC236}">
                <a16:creationId xmlns:a16="http://schemas.microsoft.com/office/drawing/2014/main" id="{2B2BE270-20EC-F64C-9B75-5BFC7128B74F}"/>
              </a:ext>
            </a:extLst>
          </p:cNvPr>
          <p:cNvSpPr/>
          <p:nvPr/>
        </p:nvSpPr>
        <p:spPr>
          <a:xfrm>
            <a:off x="6560197" y="4414679"/>
            <a:ext cx="2369228" cy="39184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a:lnSpc>
                <a:spcPct val="90000"/>
              </a:lnSpc>
            </a:pPr>
            <a:r>
              <a:rPr lang="en-GB" sz="1600" b="1" dirty="0">
                <a:solidFill>
                  <a:srgbClr val="000000"/>
                </a:solidFill>
              </a:rPr>
              <a:t>Standard of care</a:t>
            </a:r>
          </a:p>
        </p:txBody>
      </p:sp>
      <p:sp>
        <p:nvSpPr>
          <p:cNvPr id="21" name="Rounded Rectangle 20">
            <a:extLst>
              <a:ext uri="{FF2B5EF4-FFF2-40B4-BE49-F238E27FC236}">
                <a16:creationId xmlns:a16="http://schemas.microsoft.com/office/drawing/2014/main" id="{31FC5D90-E792-8048-A5EB-2A8673E321EE}"/>
              </a:ext>
            </a:extLst>
          </p:cNvPr>
          <p:cNvSpPr/>
          <p:nvPr/>
        </p:nvSpPr>
        <p:spPr>
          <a:xfrm>
            <a:off x="3144707" y="4897975"/>
            <a:ext cx="5784717" cy="391847"/>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a:lnSpc>
                <a:spcPct val="90000"/>
              </a:lnSpc>
            </a:pPr>
            <a:r>
              <a:rPr lang="en-GB" sz="1600" b="1" dirty="0">
                <a:solidFill>
                  <a:schemeClr val="bg1"/>
                </a:solidFill>
              </a:rPr>
              <a:t>PCI</a:t>
            </a:r>
          </a:p>
        </p:txBody>
      </p:sp>
      <p:cxnSp>
        <p:nvCxnSpPr>
          <p:cNvPr id="24" name="Straight Connector 23">
            <a:extLst>
              <a:ext uri="{FF2B5EF4-FFF2-40B4-BE49-F238E27FC236}">
                <a16:creationId xmlns:a16="http://schemas.microsoft.com/office/drawing/2014/main" id="{905C9641-0AD5-A948-9D07-7C4DD9CCA553}"/>
              </a:ext>
            </a:extLst>
          </p:cNvPr>
          <p:cNvCxnSpPr>
            <a:cxnSpLocks/>
          </p:cNvCxnSpPr>
          <p:nvPr/>
        </p:nvCxnSpPr>
        <p:spPr>
          <a:xfrm flipH="1">
            <a:off x="2764252" y="1901198"/>
            <a:ext cx="510160" cy="873328"/>
          </a:xfrm>
          <a:prstGeom prst="line">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CA4E9F2-A552-124A-98C1-224DA77E316B}"/>
              </a:ext>
            </a:extLst>
          </p:cNvPr>
          <p:cNvCxnSpPr>
            <a:cxnSpLocks/>
          </p:cNvCxnSpPr>
          <p:nvPr/>
        </p:nvCxnSpPr>
        <p:spPr>
          <a:xfrm flipH="1">
            <a:off x="2764253" y="1961726"/>
            <a:ext cx="458279" cy="1219201"/>
          </a:xfrm>
          <a:prstGeom prst="line">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ounded Rectangle 27">
            <a:extLst>
              <a:ext uri="{FF2B5EF4-FFF2-40B4-BE49-F238E27FC236}">
                <a16:creationId xmlns:a16="http://schemas.microsoft.com/office/drawing/2014/main" id="{F12D3A20-7B53-CF41-88E3-0832071FC7B9}"/>
              </a:ext>
            </a:extLst>
          </p:cNvPr>
          <p:cNvSpPr/>
          <p:nvPr/>
        </p:nvSpPr>
        <p:spPr>
          <a:xfrm>
            <a:off x="9174318" y="2084531"/>
            <a:ext cx="2879389" cy="484220"/>
          </a:xfrm>
          <a:prstGeom prst="roundRect">
            <a:avLst/>
          </a:prstGeom>
          <a:solidFill>
            <a:schemeClr val="bg1">
              <a:lumMod val="8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a:lnSpc>
                <a:spcPct val="90000"/>
              </a:lnSpc>
            </a:pPr>
            <a:r>
              <a:rPr lang="en-GB" sz="1600" b="1" dirty="0">
                <a:solidFill>
                  <a:schemeClr val="accent1"/>
                </a:solidFill>
              </a:rPr>
              <a:t>NSTEMI and </a:t>
            </a:r>
            <a:br>
              <a:rPr lang="en-GB" sz="1600" b="1" dirty="0">
                <a:solidFill>
                  <a:schemeClr val="accent1"/>
                </a:solidFill>
              </a:rPr>
            </a:br>
            <a:r>
              <a:rPr lang="en-GB" sz="1600" b="1" dirty="0">
                <a:solidFill>
                  <a:schemeClr val="accent1"/>
                </a:solidFill>
              </a:rPr>
              <a:t>medical treatment</a:t>
            </a:r>
          </a:p>
        </p:txBody>
      </p:sp>
      <p:sp>
        <p:nvSpPr>
          <p:cNvPr id="29" name="Rounded Rectangle 28">
            <a:extLst>
              <a:ext uri="{FF2B5EF4-FFF2-40B4-BE49-F238E27FC236}">
                <a16:creationId xmlns:a16="http://schemas.microsoft.com/office/drawing/2014/main" id="{63370038-237A-434D-8221-7E71AF11655F}"/>
              </a:ext>
            </a:extLst>
          </p:cNvPr>
          <p:cNvSpPr/>
          <p:nvPr/>
        </p:nvSpPr>
        <p:spPr>
          <a:xfrm>
            <a:off x="9174318" y="3297995"/>
            <a:ext cx="2879389" cy="348612"/>
          </a:xfrm>
          <a:prstGeom prst="roundRect">
            <a:avLst/>
          </a:prstGeom>
          <a:solidFill>
            <a:schemeClr val="bg1">
              <a:lumMod val="8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a:lnSpc>
                <a:spcPct val="90000"/>
              </a:lnSpc>
            </a:pPr>
            <a:r>
              <a:rPr lang="en-GB" sz="1600" b="1" dirty="0">
                <a:solidFill>
                  <a:schemeClr val="accent1"/>
                </a:solidFill>
              </a:rPr>
              <a:t>NSTEMI and CABG</a:t>
            </a:r>
          </a:p>
        </p:txBody>
      </p:sp>
      <p:sp>
        <p:nvSpPr>
          <p:cNvPr id="30" name="Rounded Rectangle 29">
            <a:extLst>
              <a:ext uri="{FF2B5EF4-FFF2-40B4-BE49-F238E27FC236}">
                <a16:creationId xmlns:a16="http://schemas.microsoft.com/office/drawing/2014/main" id="{16F84687-7396-2A4F-B8F7-33E357F31167}"/>
              </a:ext>
            </a:extLst>
          </p:cNvPr>
          <p:cNvSpPr/>
          <p:nvPr/>
        </p:nvSpPr>
        <p:spPr>
          <a:xfrm>
            <a:off x="9174318" y="2677323"/>
            <a:ext cx="2879389" cy="471251"/>
          </a:xfrm>
          <a:prstGeom prst="roundRect">
            <a:avLst/>
          </a:prstGeom>
          <a:solidFill>
            <a:schemeClr val="bg1">
              <a:lumMod val="8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a:lnSpc>
                <a:spcPct val="90000"/>
              </a:lnSpc>
            </a:pPr>
            <a:r>
              <a:rPr lang="en-GB" sz="1600" b="1" dirty="0">
                <a:solidFill>
                  <a:schemeClr val="accent1"/>
                </a:solidFill>
              </a:rPr>
              <a:t>NSTEMI and catheterisation: </a:t>
            </a:r>
            <a:br>
              <a:rPr lang="en-GB" sz="1600" b="1" dirty="0">
                <a:solidFill>
                  <a:schemeClr val="accent1"/>
                </a:solidFill>
              </a:rPr>
            </a:br>
            <a:r>
              <a:rPr lang="en-GB" sz="1600" b="1" dirty="0">
                <a:solidFill>
                  <a:schemeClr val="accent1"/>
                </a:solidFill>
              </a:rPr>
              <a:t>&gt;72 hours</a:t>
            </a:r>
          </a:p>
        </p:txBody>
      </p:sp>
      <p:sp>
        <p:nvSpPr>
          <p:cNvPr id="33" name="Rounded Rectangle 32">
            <a:extLst>
              <a:ext uri="{FF2B5EF4-FFF2-40B4-BE49-F238E27FC236}">
                <a16:creationId xmlns:a16="http://schemas.microsoft.com/office/drawing/2014/main" id="{3C0A0BB3-938C-274E-ACCE-798C2CBA885A}"/>
              </a:ext>
            </a:extLst>
          </p:cNvPr>
          <p:cNvSpPr/>
          <p:nvPr/>
        </p:nvSpPr>
        <p:spPr>
          <a:xfrm>
            <a:off x="5214026" y="3397096"/>
            <a:ext cx="3715399" cy="544749"/>
          </a:xfrm>
          <a:prstGeom prst="roundRect">
            <a:avLst/>
          </a:prstGeom>
          <a:solidFill>
            <a:srgbClr val="FFA4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a:r>
              <a:rPr lang="en-GB" sz="1600" b="1" dirty="0">
                <a:solidFill>
                  <a:srgbClr val="000000"/>
                </a:solidFill>
              </a:rPr>
              <a:t>Randomise </a:t>
            </a:r>
            <a:r>
              <a:rPr lang="en-GB" sz="1600" b="1" u="sng" dirty="0">
                <a:solidFill>
                  <a:srgbClr val="000000"/>
                </a:solidFill>
              </a:rPr>
              <a:t>before</a:t>
            </a:r>
            <a:r>
              <a:rPr lang="en-GB" sz="1600" b="1" dirty="0">
                <a:solidFill>
                  <a:srgbClr val="000000"/>
                </a:solidFill>
              </a:rPr>
              <a:t> PCI</a:t>
            </a:r>
          </a:p>
        </p:txBody>
      </p:sp>
      <p:sp>
        <p:nvSpPr>
          <p:cNvPr id="34" name="Rounded Rectangle 33">
            <a:extLst>
              <a:ext uri="{FF2B5EF4-FFF2-40B4-BE49-F238E27FC236}">
                <a16:creationId xmlns:a16="http://schemas.microsoft.com/office/drawing/2014/main" id="{FED92F73-1A3F-894D-9236-B5DC30F0216E}"/>
              </a:ext>
            </a:extLst>
          </p:cNvPr>
          <p:cNvSpPr/>
          <p:nvPr/>
        </p:nvSpPr>
        <p:spPr>
          <a:xfrm>
            <a:off x="3135749" y="2368680"/>
            <a:ext cx="1944128" cy="1573165"/>
          </a:xfrm>
          <a:prstGeom prst="roundRect">
            <a:avLst>
              <a:gd name="adj" fmla="val 11720"/>
            </a:avLst>
          </a:prstGeom>
          <a:solidFill>
            <a:srgbClr val="FFA4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a:r>
              <a:rPr lang="en-GB" sz="1600" b="1" dirty="0">
                <a:solidFill>
                  <a:srgbClr val="000000"/>
                </a:solidFill>
              </a:rPr>
              <a:t>Randomise</a:t>
            </a:r>
            <a:br>
              <a:rPr lang="en-GB" sz="1600" b="1" dirty="0">
                <a:solidFill>
                  <a:srgbClr val="000000"/>
                </a:solidFill>
              </a:rPr>
            </a:br>
            <a:r>
              <a:rPr lang="en-GB" sz="1600" b="1" u="sng" dirty="0">
                <a:solidFill>
                  <a:srgbClr val="000000"/>
                </a:solidFill>
              </a:rPr>
              <a:t>before</a:t>
            </a:r>
            <a:br>
              <a:rPr lang="en-GB" sz="1600" b="1" dirty="0">
                <a:solidFill>
                  <a:srgbClr val="000000"/>
                </a:solidFill>
              </a:rPr>
            </a:br>
            <a:r>
              <a:rPr lang="en-GB" sz="1600" b="1" dirty="0">
                <a:solidFill>
                  <a:srgbClr val="000000"/>
                </a:solidFill>
              </a:rPr>
              <a:t>coronary</a:t>
            </a:r>
            <a:br>
              <a:rPr lang="en-GB" sz="1600" b="1" dirty="0">
                <a:solidFill>
                  <a:srgbClr val="000000"/>
                </a:solidFill>
              </a:rPr>
            </a:br>
            <a:r>
              <a:rPr lang="en-GB" sz="1600" b="1" dirty="0">
                <a:solidFill>
                  <a:srgbClr val="000000"/>
                </a:solidFill>
              </a:rPr>
              <a:t>angiogram</a:t>
            </a:r>
            <a:br>
              <a:rPr lang="en-GB" sz="1600" b="1" dirty="0">
                <a:solidFill>
                  <a:srgbClr val="000000"/>
                </a:solidFill>
              </a:rPr>
            </a:br>
            <a:r>
              <a:rPr lang="en-GB" sz="1600" b="1" dirty="0">
                <a:solidFill>
                  <a:srgbClr val="000000"/>
                </a:solidFill>
              </a:rPr>
              <a:t>and primary PCI </a:t>
            </a:r>
          </a:p>
        </p:txBody>
      </p:sp>
      <p:sp>
        <p:nvSpPr>
          <p:cNvPr id="35" name="Rounded Rectangle 34">
            <a:extLst>
              <a:ext uri="{FF2B5EF4-FFF2-40B4-BE49-F238E27FC236}">
                <a16:creationId xmlns:a16="http://schemas.microsoft.com/office/drawing/2014/main" id="{D90E9B4A-0825-1E46-9C07-3218C9CD58EF}"/>
              </a:ext>
            </a:extLst>
          </p:cNvPr>
          <p:cNvSpPr/>
          <p:nvPr/>
        </p:nvSpPr>
        <p:spPr>
          <a:xfrm>
            <a:off x="3135749" y="1453787"/>
            <a:ext cx="1944128" cy="732756"/>
          </a:xfrm>
          <a:prstGeom prst="roundRect">
            <a:avLst>
              <a:gd name="adj" fmla="val 1998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a:r>
              <a:rPr lang="en-GB" sz="1600" b="1" dirty="0">
                <a:solidFill>
                  <a:srgbClr val="000000"/>
                </a:solidFill>
              </a:rPr>
              <a:t>STEMI and</a:t>
            </a:r>
            <a:br>
              <a:rPr lang="en-GB" sz="1600" b="1" dirty="0">
                <a:solidFill>
                  <a:srgbClr val="000000"/>
                </a:solidFill>
              </a:rPr>
            </a:br>
            <a:r>
              <a:rPr lang="en-GB" sz="1600" b="1" dirty="0">
                <a:solidFill>
                  <a:srgbClr val="000000"/>
                </a:solidFill>
              </a:rPr>
              <a:t>primary PCI</a:t>
            </a:r>
          </a:p>
        </p:txBody>
      </p:sp>
      <p:cxnSp>
        <p:nvCxnSpPr>
          <p:cNvPr id="36" name="Straight Connector 35">
            <a:extLst>
              <a:ext uri="{FF2B5EF4-FFF2-40B4-BE49-F238E27FC236}">
                <a16:creationId xmlns:a16="http://schemas.microsoft.com/office/drawing/2014/main" id="{5DE4235A-91F9-BD4A-923E-77FF4DC85ED2}"/>
              </a:ext>
            </a:extLst>
          </p:cNvPr>
          <p:cNvCxnSpPr>
            <a:cxnSpLocks/>
            <a:stCxn id="31" idx="3"/>
            <a:endCxn id="28" idx="1"/>
          </p:cNvCxnSpPr>
          <p:nvPr/>
        </p:nvCxnSpPr>
        <p:spPr>
          <a:xfrm>
            <a:off x="8929424" y="1958513"/>
            <a:ext cx="244893" cy="368128"/>
          </a:xfrm>
          <a:prstGeom prst="line">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A904277-31BB-2541-BF19-6227572983F8}"/>
              </a:ext>
            </a:extLst>
          </p:cNvPr>
          <p:cNvCxnSpPr>
            <a:cxnSpLocks/>
            <a:endCxn id="30" idx="1"/>
          </p:cNvCxnSpPr>
          <p:nvPr/>
        </p:nvCxnSpPr>
        <p:spPr>
          <a:xfrm>
            <a:off x="8880311" y="2428729"/>
            <a:ext cx="294007" cy="484220"/>
          </a:xfrm>
          <a:prstGeom prst="line">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C3F2B74D-2E1A-DE4B-B0E1-C3F49C2361DC}"/>
              </a:ext>
            </a:extLst>
          </p:cNvPr>
          <p:cNvSpPr/>
          <p:nvPr/>
        </p:nvSpPr>
        <p:spPr>
          <a:xfrm>
            <a:off x="5214026" y="1453785"/>
            <a:ext cx="3715399" cy="1009455"/>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a:r>
              <a:rPr lang="en-GB" sz="1600" b="1" dirty="0">
                <a:solidFill>
                  <a:srgbClr val="000000"/>
                </a:solidFill>
              </a:rPr>
              <a:t>NSTEMI, 1 enrichment</a:t>
            </a:r>
            <a:br>
              <a:rPr lang="en-GB" sz="1600" b="1" dirty="0">
                <a:solidFill>
                  <a:srgbClr val="000000"/>
                </a:solidFill>
              </a:rPr>
            </a:br>
            <a:r>
              <a:rPr lang="en-GB" sz="1600" b="1" dirty="0">
                <a:solidFill>
                  <a:srgbClr val="000000"/>
                </a:solidFill>
              </a:rPr>
              <a:t>criterion, and planned (&lt;72 hours)</a:t>
            </a:r>
            <a:br>
              <a:rPr lang="en-GB" sz="1600" b="1" dirty="0">
                <a:solidFill>
                  <a:srgbClr val="000000"/>
                </a:solidFill>
              </a:rPr>
            </a:br>
            <a:r>
              <a:rPr lang="en-GB" sz="1600" b="1" dirty="0">
                <a:solidFill>
                  <a:srgbClr val="000000"/>
                </a:solidFill>
              </a:rPr>
              <a:t>coronary angiography</a:t>
            </a:r>
          </a:p>
        </p:txBody>
      </p:sp>
      <p:cxnSp>
        <p:nvCxnSpPr>
          <p:cNvPr id="38" name="Straight Connector 37">
            <a:extLst>
              <a:ext uri="{FF2B5EF4-FFF2-40B4-BE49-F238E27FC236}">
                <a16:creationId xmlns:a16="http://schemas.microsoft.com/office/drawing/2014/main" id="{080224D0-96D7-8E45-A161-4D47929C88F6}"/>
              </a:ext>
            </a:extLst>
          </p:cNvPr>
          <p:cNvCxnSpPr>
            <a:cxnSpLocks/>
            <a:endCxn id="29" idx="1"/>
          </p:cNvCxnSpPr>
          <p:nvPr/>
        </p:nvCxnSpPr>
        <p:spPr>
          <a:xfrm>
            <a:off x="8880311" y="3180927"/>
            <a:ext cx="294007" cy="291375"/>
          </a:xfrm>
          <a:prstGeom prst="line">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a16="http://schemas.microsoft.com/office/drawing/2014/main" id="{3F70ABB6-E05E-CE4A-B8DE-27FCA62C087D}"/>
              </a:ext>
            </a:extLst>
          </p:cNvPr>
          <p:cNvSpPr/>
          <p:nvPr/>
        </p:nvSpPr>
        <p:spPr>
          <a:xfrm>
            <a:off x="5214026" y="2621677"/>
            <a:ext cx="3715399" cy="611701"/>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48000" rtlCol="0" anchor="ctr"/>
          <a:lstStyle/>
          <a:p>
            <a:pPr algn="ctr"/>
            <a:r>
              <a:rPr lang="en-GB" sz="1600" b="1" dirty="0">
                <a:solidFill>
                  <a:srgbClr val="000000"/>
                </a:solidFill>
              </a:rPr>
              <a:t>PCI indication on coronary</a:t>
            </a:r>
            <a:br>
              <a:rPr lang="en-GB" sz="1600" b="1" dirty="0">
                <a:solidFill>
                  <a:srgbClr val="000000"/>
                </a:solidFill>
              </a:rPr>
            </a:br>
            <a:r>
              <a:rPr lang="en-GB" sz="1600" b="1" dirty="0">
                <a:solidFill>
                  <a:srgbClr val="000000"/>
                </a:solidFill>
              </a:rPr>
              <a:t>angiogram</a:t>
            </a:r>
          </a:p>
        </p:txBody>
      </p:sp>
      <p:cxnSp>
        <p:nvCxnSpPr>
          <p:cNvPr id="40" name="Straight Connector 39">
            <a:extLst>
              <a:ext uri="{FF2B5EF4-FFF2-40B4-BE49-F238E27FC236}">
                <a16:creationId xmlns:a16="http://schemas.microsoft.com/office/drawing/2014/main" id="{D6443904-D20C-8442-8A97-9F489AE034BA}"/>
              </a:ext>
            </a:extLst>
          </p:cNvPr>
          <p:cNvCxnSpPr>
            <a:cxnSpLocks/>
          </p:cNvCxnSpPr>
          <p:nvPr/>
        </p:nvCxnSpPr>
        <p:spPr>
          <a:xfrm>
            <a:off x="6516964" y="4062900"/>
            <a:ext cx="371813" cy="302639"/>
          </a:xfrm>
          <a:prstGeom prst="line">
            <a:avLst/>
          </a:prstGeom>
          <a:ln w="539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F9B6866-FF33-9146-9F9F-8F9D9FF29596}"/>
              </a:ext>
            </a:extLst>
          </p:cNvPr>
          <p:cNvCxnSpPr>
            <a:cxnSpLocks/>
          </p:cNvCxnSpPr>
          <p:nvPr/>
        </p:nvCxnSpPr>
        <p:spPr>
          <a:xfrm flipH="1">
            <a:off x="4666550" y="4062900"/>
            <a:ext cx="371813" cy="302639"/>
          </a:xfrm>
          <a:prstGeom prst="line">
            <a:avLst/>
          </a:prstGeom>
          <a:ln w="539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7" name="Image 2">
            <a:extLst>
              <a:ext uri="{FF2B5EF4-FFF2-40B4-BE49-F238E27FC236}">
                <a16:creationId xmlns:a16="http://schemas.microsoft.com/office/drawing/2014/main" id="{B75067B3-A710-F841-9873-05F5627A923B}"/>
              </a:ext>
            </a:extLst>
          </p:cNvPr>
          <p:cNvPicPr/>
          <p:nvPr/>
        </p:nvPicPr>
        <p:blipFill rotWithShape="1">
          <a:blip r:embed="rId3"/>
          <a:srcRect t="3608" r="86852" b="84779"/>
          <a:stretch/>
        </p:blipFill>
        <p:spPr>
          <a:xfrm>
            <a:off x="1078049" y="1382389"/>
            <a:ext cx="1413835" cy="665805"/>
          </a:xfrm>
          <a:prstGeom prst="rect">
            <a:avLst/>
          </a:prstGeom>
        </p:spPr>
      </p:pic>
    </p:spTree>
    <p:extLst>
      <p:ext uri="{BB962C8B-B14F-4D97-AF65-F5344CB8AC3E}">
        <p14:creationId xmlns:p14="http://schemas.microsoft.com/office/powerpoint/2010/main" val="360360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ACB7D36-23C9-4CCA-8A11-759183D6272D}"/>
              </a:ext>
            </a:extLst>
          </p:cNvPr>
          <p:cNvSpPr>
            <a:spLocks noGrp="1"/>
          </p:cNvSpPr>
          <p:nvPr>
            <p:ph sz="quarter" idx="12"/>
          </p:nvPr>
        </p:nvSpPr>
        <p:spPr/>
        <p:txBody>
          <a:bodyPr/>
          <a:lstStyle/>
          <a:p>
            <a:r>
              <a:rPr lang="en-GB" dirty="0"/>
              <a:t>Appropriate secondary prevention should be utilised in all ACS patients to decrease the risk of further cardiac events</a:t>
            </a:r>
          </a:p>
          <a:p>
            <a:r>
              <a:rPr lang="en-GB" dirty="0"/>
              <a:t>Dual antiplatelet therapy (DAPT) including aspirin and a P2Y</a:t>
            </a:r>
            <a:r>
              <a:rPr lang="en-GB" baseline="-25000" dirty="0"/>
              <a:t>12</a:t>
            </a:r>
            <a:r>
              <a:rPr lang="en-GB" dirty="0"/>
              <a:t> inhibitor is the current gold standard for the treatment and secondary prevention of ACS</a:t>
            </a:r>
          </a:p>
          <a:p>
            <a:r>
              <a:rPr lang="en-GB" dirty="0"/>
              <a:t>Treatment should also include intensive risk factor intervention, and guideline-directed medical management with high-intensity lipid lowering agents, ACE inhibitors or ARBs and beta-blockers </a:t>
            </a:r>
          </a:p>
          <a:p>
            <a:r>
              <a:rPr lang="en-GB" dirty="0"/>
              <a:t>Further evidence is required to determine the optimum timing of some of these treatments in relation to the index event</a:t>
            </a:r>
          </a:p>
        </p:txBody>
      </p:sp>
      <p:sp>
        <p:nvSpPr>
          <p:cNvPr id="3" name="Title 2">
            <a:extLst>
              <a:ext uri="{FF2B5EF4-FFF2-40B4-BE49-F238E27FC236}">
                <a16:creationId xmlns:a16="http://schemas.microsoft.com/office/drawing/2014/main" id="{FAFC73A0-7D5B-EE45-94A3-318DBF0F0CA4}"/>
              </a:ext>
            </a:extLst>
          </p:cNvPr>
          <p:cNvSpPr>
            <a:spLocks noGrp="1"/>
          </p:cNvSpPr>
          <p:nvPr>
            <p:ph type="title"/>
          </p:nvPr>
        </p:nvSpPr>
        <p:spPr/>
        <p:txBody>
          <a:bodyPr/>
          <a:lstStyle/>
          <a:p>
            <a:r>
              <a:rPr lang="en-US"/>
              <a:t>SUMMARY</a:t>
            </a:r>
            <a:endParaRPr lang="en-US" dirty="0"/>
          </a:p>
        </p:txBody>
      </p:sp>
      <p:sp>
        <p:nvSpPr>
          <p:cNvPr id="4" name="Slide Number Placeholder 3">
            <a:extLst>
              <a:ext uri="{FF2B5EF4-FFF2-40B4-BE49-F238E27FC236}">
                <a16:creationId xmlns:a16="http://schemas.microsoft.com/office/drawing/2014/main" id="{244140F3-873A-B64F-A277-A313F90CC46C}"/>
              </a:ext>
            </a:extLst>
          </p:cNvPr>
          <p:cNvSpPr>
            <a:spLocks noGrp="1"/>
          </p:cNvSpPr>
          <p:nvPr>
            <p:ph type="sldNum" sz="quarter" idx="4"/>
          </p:nvPr>
        </p:nvSpPr>
        <p:spPr/>
        <p:txBody>
          <a:bodyPr/>
          <a:lstStyle/>
          <a:p>
            <a:fld id="{FCE43C0F-8A7B-3A4B-9DB5-B3472E36E833}" type="slidenum">
              <a:rPr lang="en-GB" smtClean="0"/>
              <a:pPr/>
              <a:t>26</a:t>
            </a:fld>
            <a:endParaRPr lang="en-GB" dirty="0"/>
          </a:p>
        </p:txBody>
      </p:sp>
      <p:sp>
        <p:nvSpPr>
          <p:cNvPr id="9" name="Text Placeholder 8">
            <a:extLst>
              <a:ext uri="{FF2B5EF4-FFF2-40B4-BE49-F238E27FC236}">
                <a16:creationId xmlns:a16="http://schemas.microsoft.com/office/drawing/2014/main" id="{3634F5F0-301A-5C4C-BF18-FEE1B03F073C}"/>
              </a:ext>
            </a:extLst>
          </p:cNvPr>
          <p:cNvSpPr>
            <a:spLocks noGrp="1"/>
          </p:cNvSpPr>
          <p:nvPr>
            <p:ph sz="quarter" idx="15"/>
          </p:nvPr>
        </p:nvSpPr>
        <p:spPr>
          <a:xfrm>
            <a:off x="620184" y="6309320"/>
            <a:ext cx="8116800" cy="365125"/>
          </a:xfrm>
        </p:spPr>
        <p:txBody>
          <a:bodyPr/>
          <a:lstStyle/>
          <a:p>
            <a:pPr>
              <a:spcBef>
                <a:spcPts val="300"/>
              </a:spcBef>
            </a:pPr>
            <a:r>
              <a:rPr lang="en-GB" dirty="0"/>
              <a:t>ACE, angiotensin-converting enzyme; ARB, angiotensin-receptor blocker</a:t>
            </a:r>
          </a:p>
          <a:p>
            <a:pPr>
              <a:spcBef>
                <a:spcPts val="300"/>
              </a:spcBef>
            </a:pPr>
            <a:r>
              <a:rPr lang="en-GB" dirty="0"/>
              <a:t>Collet J-P, et al. </a:t>
            </a:r>
            <a:r>
              <a:rPr lang="en-GB" dirty="0" err="1"/>
              <a:t>Eur</a:t>
            </a:r>
            <a:r>
              <a:rPr lang="en-GB" dirty="0"/>
              <a:t> Heart J. 2020. DOI: 10.1093/</a:t>
            </a:r>
            <a:r>
              <a:rPr lang="en-GB" dirty="0" err="1"/>
              <a:t>eurheartj</a:t>
            </a:r>
            <a:r>
              <a:rPr lang="en-GB" dirty="0"/>
              <a:t>/ehaa575</a:t>
            </a:r>
          </a:p>
        </p:txBody>
      </p:sp>
    </p:spTree>
    <p:extLst>
      <p:ext uri="{BB962C8B-B14F-4D97-AF65-F5344CB8AC3E}">
        <p14:creationId xmlns:p14="http://schemas.microsoft.com/office/powerpoint/2010/main" val="167848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079595" y="5336166"/>
            <a:ext cx="1854996" cy="553998"/>
          </a:xfrm>
          <a:prstGeom prst="rect">
            <a:avLst/>
          </a:prstGeom>
          <a:noFill/>
        </p:spPr>
        <p:txBody>
          <a:bodyPr wrap="none" rtlCol="0">
            <a:spAutoFit/>
          </a:bodyPr>
          <a:lstStyle/>
          <a:p>
            <a:pPr algn="ctr"/>
            <a:r>
              <a:rPr lang="en-GB" sz="1400" b="1" dirty="0">
                <a:solidFill>
                  <a:schemeClr val="tx2"/>
                </a:solidFill>
                <a:ea typeface="Aileron" charset="0"/>
                <a:cs typeface="PT Sans Narrow"/>
              </a:rPr>
              <a:t>Follow us on Twitter </a:t>
            </a:r>
            <a:br>
              <a:rPr lang="en-GB" sz="1600" dirty="0">
                <a:solidFill>
                  <a:schemeClr val="tx2"/>
                </a:solidFill>
                <a:ea typeface="Aileron" charset="0"/>
                <a:cs typeface="PT Sans Narrow"/>
              </a:rPr>
            </a:br>
            <a:r>
              <a:rPr lang="en-GB" sz="1600" b="1" u="sng" dirty="0">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@CoronaryConnect</a:t>
            </a:r>
            <a:endParaRPr lang="en-GB" sz="1600" b="1" u="sng" dirty="0">
              <a:solidFill>
                <a:schemeClr val="accent1"/>
              </a:solidFill>
              <a:ea typeface="Aileron" charset="0"/>
              <a:cs typeface="PT Sans Narrow"/>
            </a:endParaRPr>
          </a:p>
        </p:txBody>
      </p:sp>
      <p:sp>
        <p:nvSpPr>
          <p:cNvPr id="17" name="TextBox 16"/>
          <p:cNvSpPr txBox="1"/>
          <p:nvPr/>
        </p:nvSpPr>
        <p:spPr>
          <a:xfrm>
            <a:off x="4083194" y="5336167"/>
            <a:ext cx="2084815" cy="701731"/>
          </a:xfrm>
          <a:prstGeom prst="rect">
            <a:avLst/>
          </a:prstGeom>
          <a:noFill/>
        </p:spPr>
        <p:txBody>
          <a:bodyPr wrap="square" rtlCol="0">
            <a:spAutoFit/>
          </a:bodyPr>
          <a:lstStyle/>
          <a:p>
            <a:pPr algn="ctr">
              <a:lnSpc>
                <a:spcPct val="90000"/>
              </a:lnSpc>
            </a:pPr>
            <a:r>
              <a:rPr lang="en-GB" sz="1400" b="1" dirty="0">
                <a:solidFill>
                  <a:schemeClr val="tx2"/>
                </a:solidFill>
                <a:ea typeface="Aileron" charset="0"/>
                <a:cs typeface="PT Sans Narrow"/>
              </a:rPr>
              <a:t>Follow the </a:t>
            </a:r>
            <a:br>
              <a:rPr lang="en-GB" sz="1600" b="1" dirty="0">
                <a:solidFill>
                  <a:schemeClr val="tx2"/>
                </a:solidFill>
                <a:ea typeface="Aileron" charset="0"/>
                <a:cs typeface="PT Sans Narrow"/>
              </a:rPr>
            </a:br>
            <a:r>
              <a:rPr lang="en-GB" sz="1600" b="1" dirty="0">
                <a:solidFill>
                  <a:srgbClr val="A5131F"/>
                </a:solidFill>
                <a:ea typeface="Aileron" charset="0"/>
                <a:cs typeface="PT Sans Narrow"/>
                <a:hlinkClick r:id="rId4">
                  <a:extLst>
                    <a:ext uri="{A12FA001-AC4F-418D-AE19-62706E023703}">
                      <ahyp:hlinkClr xmlns:ahyp="http://schemas.microsoft.com/office/drawing/2018/hyperlinkcolor" val="tx"/>
                    </a:ext>
                  </a:extLst>
                </a:hlinkClick>
              </a:rPr>
              <a:t>CORONARY CONNECT</a:t>
            </a:r>
            <a:endParaRPr lang="en-GB" sz="1600" b="1" u="sng" dirty="0">
              <a:solidFill>
                <a:srgbClr val="A5131F"/>
              </a:solidFill>
              <a:ea typeface="Aileron" charset="0"/>
              <a:cs typeface="PT Sans Narrow"/>
            </a:endParaRPr>
          </a:p>
          <a:p>
            <a:pPr algn="ctr">
              <a:lnSpc>
                <a:spcPct val="90000"/>
              </a:lnSpc>
            </a:pPr>
            <a:r>
              <a:rPr lang="en-GB" sz="1400" b="1" dirty="0">
                <a:solidFill>
                  <a:schemeClr val="tx2"/>
                </a:solidFill>
                <a:ea typeface="Aileron" charset="0"/>
                <a:cs typeface="PT Sans Narrow"/>
              </a:rPr>
              <a:t>Group on LinkedIn</a:t>
            </a:r>
            <a:endParaRPr lang="en-GB" sz="1600" b="1" dirty="0">
              <a:solidFill>
                <a:schemeClr val="tx2"/>
              </a:solidFill>
              <a:ea typeface="Aileron" charset="0"/>
              <a:cs typeface="PT Sans Narrow"/>
            </a:endParaRPr>
          </a:p>
        </p:txBody>
      </p:sp>
      <p:sp>
        <p:nvSpPr>
          <p:cNvPr id="18" name="TextBox 17"/>
          <p:cNvSpPr txBox="1"/>
          <p:nvPr/>
        </p:nvSpPr>
        <p:spPr>
          <a:xfrm>
            <a:off x="7860704" y="5336166"/>
            <a:ext cx="2843808" cy="729430"/>
          </a:xfrm>
          <a:prstGeom prst="rect">
            <a:avLst/>
          </a:prstGeom>
          <a:noFill/>
        </p:spPr>
        <p:txBody>
          <a:bodyPr wrap="square" rtlCol="0">
            <a:spAutoFit/>
          </a:bodyPr>
          <a:lstStyle/>
          <a:p>
            <a:pPr algn="ctr">
              <a:lnSpc>
                <a:spcPct val="90000"/>
              </a:lnSpc>
            </a:pPr>
            <a:r>
              <a:rPr lang="en-US" sz="1400" b="1" dirty="0">
                <a:solidFill>
                  <a:schemeClr val="tx2"/>
                </a:solidFill>
                <a:cs typeface="PT Sans Narrow"/>
              </a:rPr>
              <a:t>Email</a:t>
            </a:r>
            <a:br>
              <a:rPr lang="en-US" sz="1600" dirty="0">
                <a:solidFill>
                  <a:schemeClr val="tx2"/>
                </a:solidFill>
                <a:cs typeface="PT Sans Narrow"/>
              </a:rPr>
            </a:br>
            <a:r>
              <a:rPr lang="en-US" sz="1600" b="1" u="sng" dirty="0" err="1">
                <a:solidFill>
                  <a:schemeClr val="accent1"/>
                </a:solidFill>
                <a:cs typeface="PT Sans Narrow"/>
                <a:hlinkClick r:id="rId5">
                  <a:extLst>
                    <a:ext uri="{A12FA001-AC4F-418D-AE19-62706E023703}">
                      <ahyp:hlinkClr xmlns:ahyp="http://schemas.microsoft.com/office/drawing/2018/hyperlinkcolor" val="tx"/>
                    </a:ext>
                  </a:extLst>
                </a:hlinkClick>
              </a:rPr>
              <a:t>carrie</a:t>
            </a:r>
            <a:r>
              <a:rPr lang="en-US" sz="1600" b="1" dirty="0" err="1">
                <a:solidFill>
                  <a:schemeClr val="accent1"/>
                </a:solidFill>
                <a:cs typeface="PT Sans Narrow"/>
                <a:hlinkClick r:id="rId5">
                  <a:extLst>
                    <a:ext uri="{A12FA001-AC4F-418D-AE19-62706E023703}">
                      <ahyp:hlinkClr xmlns:ahyp="http://schemas.microsoft.com/office/drawing/2018/hyperlinkcolor" val="tx"/>
                    </a:ext>
                  </a:extLst>
                </a:hlinkClick>
              </a:rPr>
              <a:t>.brubaker</a:t>
            </a:r>
            <a:br>
              <a:rPr lang="en-US" sz="1600" b="1" dirty="0">
                <a:solidFill>
                  <a:schemeClr val="accent1"/>
                </a:solidFill>
                <a:cs typeface="PT Sans Narrow"/>
                <a:hlinkClick r:id="rId5">
                  <a:extLst>
                    <a:ext uri="{A12FA001-AC4F-418D-AE19-62706E023703}">
                      <ahyp:hlinkClr xmlns:ahyp="http://schemas.microsoft.com/office/drawing/2018/hyperlinkcolor" val="tx"/>
                    </a:ext>
                  </a:extLst>
                </a:hlinkClick>
              </a:rPr>
            </a:br>
            <a:r>
              <a:rPr lang="en-US" sz="1600" b="1" dirty="0">
                <a:solidFill>
                  <a:schemeClr val="accent1"/>
                </a:solidFill>
                <a:cs typeface="PT Sans Narrow"/>
                <a:hlinkClick r:id="rId5">
                  <a:extLst>
                    <a:ext uri="{A12FA001-AC4F-418D-AE19-62706E023703}">
                      <ahyp:hlinkClr xmlns:ahyp="http://schemas.microsoft.com/office/drawing/2018/hyperlinkcolor" val="tx"/>
                    </a:ext>
                  </a:extLst>
                </a:hlinkClick>
              </a:rPr>
              <a:t>@cor2ed.com</a:t>
            </a:r>
            <a:endParaRPr lang="en-GB" sz="1600" b="1" dirty="0">
              <a:solidFill>
                <a:schemeClr val="accent1"/>
              </a:solidFill>
              <a:ea typeface="Aileron" charset="0"/>
              <a:cs typeface="PT Sans Narrow"/>
            </a:endParaRPr>
          </a:p>
        </p:txBody>
      </p:sp>
      <p:sp>
        <p:nvSpPr>
          <p:cNvPr id="19" name="TextBox 18"/>
          <p:cNvSpPr txBox="1"/>
          <p:nvPr/>
        </p:nvSpPr>
        <p:spPr>
          <a:xfrm>
            <a:off x="6171426" y="5336166"/>
            <a:ext cx="2084815" cy="757130"/>
          </a:xfrm>
          <a:prstGeom prst="rect">
            <a:avLst/>
          </a:prstGeom>
          <a:noFill/>
        </p:spPr>
        <p:txBody>
          <a:bodyPr wrap="square" rtlCol="0">
            <a:spAutoFit/>
          </a:bodyPr>
          <a:lstStyle/>
          <a:p>
            <a:pPr algn="ctr">
              <a:lnSpc>
                <a:spcPct val="90000"/>
              </a:lnSpc>
            </a:pPr>
            <a:r>
              <a:rPr lang="en-GB" sz="1400" b="1" dirty="0">
                <a:solidFill>
                  <a:schemeClr val="tx2"/>
                </a:solidFill>
                <a:ea typeface="Aileron" charset="0"/>
                <a:cs typeface="PT Sans Narrow"/>
              </a:rPr>
              <a:t>Watch us on the</a:t>
            </a:r>
            <a:br>
              <a:rPr lang="en-GB" sz="1400" b="1" dirty="0">
                <a:solidFill>
                  <a:schemeClr val="tx2"/>
                </a:solidFill>
                <a:ea typeface="Aileron" charset="0"/>
                <a:cs typeface="PT Sans Narrow"/>
              </a:rPr>
            </a:br>
            <a:r>
              <a:rPr lang="en-GB" sz="1400" b="1" dirty="0">
                <a:solidFill>
                  <a:schemeClr val="tx2"/>
                </a:solidFill>
                <a:ea typeface="Aileron" charset="0"/>
                <a:cs typeface="PT Sans Narrow"/>
              </a:rPr>
              <a:t>Vimeo Channe</a:t>
            </a:r>
            <a:r>
              <a:rPr lang="en-GB" sz="1600" b="1" dirty="0">
                <a:solidFill>
                  <a:schemeClr val="tx2"/>
                </a:solidFill>
                <a:ea typeface="Aileron" charset="0"/>
                <a:cs typeface="PT Sans Narrow"/>
              </a:rPr>
              <a:t>l</a:t>
            </a:r>
            <a:br>
              <a:rPr lang="en-GB" sz="1600" dirty="0">
                <a:solidFill>
                  <a:schemeClr val="tx2"/>
                </a:solidFill>
                <a:ea typeface="Aileron" charset="0"/>
                <a:cs typeface="PT Sans Narrow"/>
              </a:rPr>
            </a:br>
            <a:r>
              <a:rPr lang="en-GB" sz="1600" b="1" u="sng" dirty="0">
                <a:solidFill>
                  <a:schemeClr val="accent1"/>
                </a:solidFill>
                <a:ea typeface="Aileron" charset="0"/>
                <a:cs typeface="PT Sans Narrow"/>
                <a:hlinkClick r:id="rId6">
                  <a:extLst>
                    <a:ext uri="{A12FA001-AC4F-418D-AE19-62706E023703}">
                      <ahyp:hlinkClr xmlns:ahyp="http://schemas.microsoft.com/office/drawing/2018/hyperlinkcolor" val="tx"/>
                    </a:ext>
                  </a:extLst>
                </a:hlinkClick>
              </a:rPr>
              <a:t>CORONARY CONNECT</a:t>
            </a:r>
            <a:endParaRPr lang="en-GB" sz="1600" b="1" u="sng" dirty="0">
              <a:solidFill>
                <a:schemeClr val="accent1"/>
              </a:solidFill>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8"/>
            <a:ext cx="8924840"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CORONARY CONNECT </a:t>
            </a:r>
            <a:r>
              <a:rPr lang="en-US" sz="3600" cap="none" dirty="0">
                <a:solidFill>
                  <a:schemeClr val="tx2"/>
                </a:solidFill>
              </a:rPr>
              <a:t>VIA </a:t>
            </a:r>
            <a:br>
              <a:rPr lang="en-US" sz="3600" cap="none" dirty="0">
                <a:solidFill>
                  <a:schemeClr val="tx2"/>
                </a:solidFill>
              </a:rPr>
            </a:b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dirty="0">
                <a:solidFill>
                  <a:schemeClr val="tx2"/>
                </a:solidFill>
              </a:rPr>
            </a:br>
            <a:r>
              <a:rPr lang="en-US" sz="3600" u="sng" cap="none" dirty="0">
                <a:hlinkClick r:id="rId7">
                  <a:extLst>
                    <a:ext uri="{A12FA001-AC4F-418D-AE19-62706E023703}">
                      <ahyp:hlinkClr xmlns:ahyp="http://schemas.microsoft.com/office/drawing/2018/hyperlinkcolor" val="tx"/>
                    </a:ext>
                  </a:extLst>
                </a:hlinkClick>
              </a:rPr>
              <a:t>http://www.coronaryconnect.com/</a:t>
            </a:r>
            <a:endParaRPr lang="en-US" sz="3600" cap="none" dirty="0"/>
          </a:p>
        </p:txBody>
      </p:sp>
      <p:pic>
        <p:nvPicPr>
          <p:cNvPr id="7" name="Picture 6">
            <a:extLst>
              <a:ext uri="{FF2B5EF4-FFF2-40B4-BE49-F238E27FC236}">
                <a16:creationId xmlns:a16="http://schemas.microsoft.com/office/drawing/2014/main" id="{FD2A3513-1FCF-4B44-AAF0-2ECFC0760E8D}"/>
              </a:ext>
            </a:extLst>
          </p:cNvPr>
          <p:cNvPicPr>
            <a:picLocks noChangeAspect="1"/>
          </p:cNvPicPr>
          <p:nvPr/>
        </p:nvPicPr>
        <p:blipFill>
          <a:blip r:embed="rId8"/>
          <a:stretch>
            <a:fillRect/>
          </a:stretch>
        </p:blipFill>
        <p:spPr>
          <a:xfrm>
            <a:off x="8639512" y="3933056"/>
            <a:ext cx="1259267" cy="1259267"/>
          </a:xfrm>
          <a:prstGeom prst="rect">
            <a:avLst/>
          </a:prstGeom>
        </p:spPr>
      </p:pic>
      <p:pic>
        <p:nvPicPr>
          <p:cNvPr id="12" name="Picture 11">
            <a:hlinkClick r:id="rId9"/>
            <a:extLst>
              <a:ext uri="{FF2B5EF4-FFF2-40B4-BE49-F238E27FC236}">
                <a16:creationId xmlns:a16="http://schemas.microsoft.com/office/drawing/2014/main" id="{FD80E573-9BF7-4053-9C1F-CAEC7DDBBEC5}"/>
              </a:ext>
            </a:extLst>
          </p:cNvPr>
          <p:cNvPicPr>
            <a:picLocks noChangeAspect="1"/>
          </p:cNvPicPr>
          <p:nvPr/>
        </p:nvPicPr>
        <p:blipFill>
          <a:blip r:embed="rId10"/>
          <a:stretch>
            <a:fillRect/>
          </a:stretch>
        </p:blipFill>
        <p:spPr>
          <a:xfrm>
            <a:off x="4518666" y="3933056"/>
            <a:ext cx="1237894" cy="1260000"/>
          </a:xfrm>
          <a:prstGeom prst="rect">
            <a:avLst/>
          </a:prstGeom>
        </p:spPr>
      </p:pic>
      <p:pic>
        <p:nvPicPr>
          <p:cNvPr id="14" name="Picture 13">
            <a:hlinkClick r:id="rId11"/>
            <a:extLst>
              <a:ext uri="{FF2B5EF4-FFF2-40B4-BE49-F238E27FC236}">
                <a16:creationId xmlns:a16="http://schemas.microsoft.com/office/drawing/2014/main" id="{0BFB8670-DDEF-432A-912A-52486C159675}"/>
              </a:ext>
            </a:extLst>
          </p:cNvPr>
          <p:cNvPicPr>
            <a:picLocks noChangeAspect="1"/>
          </p:cNvPicPr>
          <p:nvPr/>
        </p:nvPicPr>
        <p:blipFill>
          <a:blip r:embed="rId12"/>
          <a:stretch>
            <a:fillRect/>
          </a:stretch>
        </p:blipFill>
        <p:spPr>
          <a:xfrm>
            <a:off x="2311433" y="3933056"/>
            <a:ext cx="1259267" cy="1259267"/>
          </a:xfrm>
          <a:prstGeom prst="rect">
            <a:avLst/>
          </a:prstGeom>
        </p:spPr>
      </p:pic>
      <p:pic>
        <p:nvPicPr>
          <p:cNvPr id="21" name="Picture 20">
            <a:hlinkClick r:id="rId13"/>
            <a:extLst>
              <a:ext uri="{FF2B5EF4-FFF2-40B4-BE49-F238E27FC236}">
                <a16:creationId xmlns:a16="http://schemas.microsoft.com/office/drawing/2014/main" id="{72D9A25E-A647-4968-A3CC-028D206DB562}"/>
              </a:ext>
            </a:extLst>
          </p:cNvPr>
          <p:cNvPicPr>
            <a:picLocks noChangeAspect="1"/>
          </p:cNvPicPr>
          <p:nvPr/>
        </p:nvPicPr>
        <p:blipFill>
          <a:blip r:embed="rId14"/>
          <a:stretch>
            <a:fillRect/>
          </a:stretch>
        </p:blipFill>
        <p:spPr>
          <a:xfrm>
            <a:off x="6573746" y="3933056"/>
            <a:ext cx="1259267" cy="1259267"/>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27</a:t>
            </a:fld>
            <a:endParaRPr lang="en-GB" dirty="0"/>
          </a:p>
        </p:txBody>
      </p:sp>
    </p:spTree>
    <p:extLst>
      <p:ext uri="{BB962C8B-B14F-4D97-AF65-F5344CB8AC3E}">
        <p14:creationId xmlns:p14="http://schemas.microsoft.com/office/powerpoint/2010/main" val="48534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01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FB94B3-2951-4C62-921C-474E1A96E66D}"/>
              </a:ext>
            </a:extLst>
          </p:cNvPr>
          <p:cNvSpPr>
            <a:spLocks noGrp="1"/>
          </p:cNvSpPr>
          <p:nvPr>
            <p:ph sz="quarter" idx="12"/>
          </p:nvPr>
        </p:nvSpPr>
        <p:spPr/>
        <p:txBody>
          <a:bodyPr/>
          <a:lstStyle/>
          <a:p>
            <a:pPr marL="0" indent="0">
              <a:buNone/>
            </a:pPr>
            <a:r>
              <a:rPr lang="en-US" b="1"/>
              <a:t>Please note: </a:t>
            </a:r>
            <a:r>
              <a:rPr lang="en-US"/>
              <a:t>The views expressed within this presentation are the personal opinions of the authors.  </a:t>
            </a:r>
            <a:br>
              <a:rPr lang="en-US"/>
            </a:br>
            <a:r>
              <a:rPr lang="en-US"/>
              <a:t>They do not necessarily represent the views of the author’s academic institution, or the rest of the CORONARY CONNECT group.</a:t>
            </a:r>
          </a:p>
          <a:p>
            <a:pPr marL="0" indent="0">
              <a:buNone/>
            </a:pPr>
            <a:r>
              <a:rPr lang="en-US"/>
              <a:t>These slides are adapted from the virtual ACS Forum event which was held in December 2020. </a:t>
            </a:r>
            <a:br>
              <a:rPr lang="en-US"/>
            </a:br>
            <a:r>
              <a:rPr lang="en-US"/>
              <a:t>The ACS Forum and this content are supported by an Independent Educational Grant from Amgen.</a:t>
            </a:r>
          </a:p>
          <a:p>
            <a:pPr marL="0" indent="0">
              <a:spcBef>
                <a:spcPts val="2400"/>
              </a:spcBef>
              <a:buSzPts val="2000"/>
              <a:buNone/>
            </a:pPr>
            <a:r>
              <a:rPr lang="en-US" sz="2000" b="1">
                <a:solidFill>
                  <a:schemeClr val="accent1"/>
                </a:solidFill>
              </a:rPr>
              <a:t>Prof. Dr. </a:t>
            </a:r>
            <a:r>
              <a:rPr lang="en-GB" b="1">
                <a:solidFill>
                  <a:schemeClr val="accent1"/>
                </a:solidFill>
              </a:rPr>
              <a:t>Kurt Huber, MD</a:t>
            </a:r>
            <a:r>
              <a:rPr lang="cs-CZ" b="1">
                <a:solidFill>
                  <a:schemeClr val="accent1"/>
                </a:solidFill>
              </a:rPr>
              <a:t> </a:t>
            </a:r>
            <a:r>
              <a:rPr lang="en-US" sz="2000"/>
              <a:t>has received financial support/sponsorship for research support, consultation or speaker fees from the following companies: </a:t>
            </a:r>
          </a:p>
          <a:p>
            <a:pPr>
              <a:spcBef>
                <a:spcPts val="2400"/>
              </a:spcBef>
              <a:buSzPts val="2000"/>
            </a:pPr>
            <a:r>
              <a:rPr lang="en-US" sz="2000"/>
              <a:t>Amgen, AstraZeneca, Bayer, Brahms, Boehringer Ingelheim, Daiichi-Sankyo, Ferrer, Medtronic, Novartis, Orion, Pfizer, Vifor Pharma</a:t>
            </a:r>
          </a:p>
          <a:p>
            <a:pPr marL="0" indent="0">
              <a:buNone/>
            </a:pPr>
            <a:endParaRPr lang="en-GB" altLang="de-DE" dirty="0"/>
          </a:p>
        </p:txBody>
      </p:sp>
      <p:sp>
        <p:nvSpPr>
          <p:cNvPr id="2" name="Title 1">
            <a:extLst>
              <a:ext uri="{FF2B5EF4-FFF2-40B4-BE49-F238E27FC236}">
                <a16:creationId xmlns:a16="http://schemas.microsoft.com/office/drawing/2014/main" id="{722424E1-A7A7-40BE-9230-A247217D8538}"/>
              </a:ext>
            </a:extLst>
          </p:cNvPr>
          <p:cNvSpPr>
            <a:spLocks noGrp="1"/>
          </p:cNvSpPr>
          <p:nvPr>
            <p:ph type="title"/>
          </p:nvPr>
        </p:nvSpPr>
        <p:spPr/>
        <p:txBody>
          <a:bodyPr/>
          <a:lstStyle/>
          <a:p>
            <a:r>
              <a:rPr lang="en-GB"/>
              <a:t>Disclaimer and disclosures</a:t>
            </a:r>
            <a:endParaRPr lang="en-GB" dirty="0"/>
          </a:p>
        </p:txBody>
      </p:sp>
      <p:sp>
        <p:nvSpPr>
          <p:cNvPr id="5" name="Slide Number Placeholder 4">
            <a:extLst>
              <a:ext uri="{FF2B5EF4-FFF2-40B4-BE49-F238E27FC236}">
                <a16:creationId xmlns:a16="http://schemas.microsoft.com/office/drawing/2014/main" id="{67DD162E-0D80-0A46-911A-CAA6F01B3D6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endParaRPr>
          </a:p>
        </p:txBody>
      </p:sp>
    </p:spTree>
    <p:extLst>
      <p:ext uri="{BB962C8B-B14F-4D97-AF65-F5344CB8AC3E}">
        <p14:creationId xmlns:p14="http://schemas.microsoft.com/office/powerpoint/2010/main" val="71228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DCDD359-6A47-430D-B512-9E1175BF5B83}"/>
              </a:ext>
            </a:extLst>
          </p:cNvPr>
          <p:cNvSpPr>
            <a:spLocks noGrp="1"/>
          </p:cNvSpPr>
          <p:nvPr>
            <p:ph sz="quarter" idx="12"/>
          </p:nvPr>
        </p:nvSpPr>
        <p:spPr/>
        <p:txBody>
          <a:bodyPr/>
          <a:lstStyle/>
          <a:p>
            <a:r>
              <a:rPr lang="en-US" dirty="0"/>
              <a:t>Antithrombotic treatment with and without invasive management is a fundamental component of acute coronary syndrome (ACS) management</a:t>
            </a:r>
          </a:p>
          <a:p>
            <a:r>
              <a:rPr lang="en-US" dirty="0"/>
              <a:t>Dual antiplatelet therapy (DAPT) combining aspirin and a P2Y12 receptor inhibitor has been consistently shown to reduce recurrent major adverse cardiovascular events (MACE) in patients with ACS or undergoing percutaneous coronary intervention (PCI) for stable coronary artery disease (CAD) compared with aspirin monotherapy, but at the expense of an increased risk of major bleeding</a:t>
            </a:r>
          </a:p>
          <a:p>
            <a:pPr lvl="1"/>
            <a:r>
              <a:rPr lang="en-US" dirty="0"/>
              <a:t>The choice of anti-thrombotic treatment, the combination and time of initiation should therefore reflect the </a:t>
            </a:r>
            <a:r>
              <a:rPr lang="en-US" dirty="0" err="1"/>
              <a:t>ischaemic</a:t>
            </a:r>
            <a:r>
              <a:rPr lang="en-US" dirty="0"/>
              <a:t> and bleeding risk of the patient</a:t>
            </a:r>
          </a:p>
          <a:p>
            <a:r>
              <a:rPr lang="en-US" dirty="0"/>
              <a:t>Other pharmacological therapies should be initiated for long term maintenance after an ACS event including high-intensity lipid lowering agents, ACE inhibitors or ARBs and beta-blockers </a:t>
            </a:r>
          </a:p>
          <a:p>
            <a:pPr lvl="1"/>
            <a:r>
              <a:rPr lang="en-US" dirty="0"/>
              <a:t>The timing of initiation of these various treatments remains a topic for debate</a:t>
            </a:r>
          </a:p>
        </p:txBody>
      </p:sp>
      <p:sp>
        <p:nvSpPr>
          <p:cNvPr id="3" name="Title 2">
            <a:extLst>
              <a:ext uri="{FF2B5EF4-FFF2-40B4-BE49-F238E27FC236}">
                <a16:creationId xmlns:a16="http://schemas.microsoft.com/office/drawing/2014/main" id="{50FC5A01-2047-4F43-92D7-818C39309C36}"/>
              </a:ext>
            </a:extLst>
          </p:cNvPr>
          <p:cNvSpPr>
            <a:spLocks noGrp="1"/>
          </p:cNvSpPr>
          <p:nvPr>
            <p:ph type="title"/>
          </p:nvPr>
        </p:nvSpPr>
        <p:spPr/>
        <p:txBody>
          <a:bodyPr/>
          <a:lstStyle/>
          <a:p>
            <a:r>
              <a:rPr lang="en-GB"/>
              <a:t>INTRODUCTION</a:t>
            </a:r>
            <a:endParaRPr lang="en-US" dirty="0"/>
          </a:p>
        </p:txBody>
      </p:sp>
      <p:sp>
        <p:nvSpPr>
          <p:cNvPr id="8" name="Slide Number Placeholder 7">
            <a:extLst>
              <a:ext uri="{FF2B5EF4-FFF2-40B4-BE49-F238E27FC236}">
                <a16:creationId xmlns:a16="http://schemas.microsoft.com/office/drawing/2014/main" id="{F76FDB5C-295E-4742-9321-04F20242B19D}"/>
              </a:ext>
            </a:extLst>
          </p:cNvPr>
          <p:cNvSpPr>
            <a:spLocks noGrp="1"/>
          </p:cNvSpPr>
          <p:nvPr>
            <p:ph type="sldNum" sz="quarter" idx="4"/>
          </p:nvPr>
        </p:nvSpPr>
        <p:spPr/>
        <p:txBody>
          <a:bodyPr/>
          <a:lstStyle/>
          <a:p>
            <a:fld id="{FCE43C0F-8A7B-3A4B-9DB5-B3472E36E833}" type="slidenum">
              <a:rPr lang="en-GB" smtClean="0"/>
              <a:pPr/>
              <a:t>4</a:t>
            </a:fld>
            <a:endParaRPr lang="en-GB" dirty="0"/>
          </a:p>
        </p:txBody>
      </p:sp>
      <p:sp>
        <p:nvSpPr>
          <p:cNvPr id="6" name="Text Placeholder 6">
            <a:extLst>
              <a:ext uri="{FF2B5EF4-FFF2-40B4-BE49-F238E27FC236}">
                <a16:creationId xmlns:a16="http://schemas.microsoft.com/office/drawing/2014/main" id="{2A481A2D-9571-4050-85DE-6084A67DE5FE}"/>
              </a:ext>
            </a:extLst>
          </p:cNvPr>
          <p:cNvSpPr>
            <a:spLocks noGrp="1"/>
          </p:cNvSpPr>
          <p:nvPr>
            <p:ph sz="quarter" idx="15"/>
          </p:nvPr>
        </p:nvSpPr>
        <p:spPr/>
        <p:txBody>
          <a:bodyPr/>
          <a:lstStyle/>
          <a:p>
            <a:r>
              <a:rPr lang="en-GB" dirty="0"/>
              <a:t>Collet J-P, et al. </a:t>
            </a:r>
            <a:r>
              <a:rPr lang="en-GB" dirty="0" err="1"/>
              <a:t>Eur</a:t>
            </a:r>
            <a:r>
              <a:rPr lang="en-GB" dirty="0"/>
              <a:t> Heart J. 2020. DOI: 10.1093/</a:t>
            </a:r>
            <a:r>
              <a:rPr lang="en-GB" dirty="0" err="1"/>
              <a:t>eurheartj</a:t>
            </a:r>
            <a:r>
              <a:rPr lang="en-GB" dirty="0"/>
              <a:t>/ehaa575</a:t>
            </a:r>
          </a:p>
        </p:txBody>
      </p:sp>
    </p:spTree>
    <p:extLst>
      <p:ext uri="{BB962C8B-B14F-4D97-AF65-F5344CB8AC3E}">
        <p14:creationId xmlns:p14="http://schemas.microsoft.com/office/powerpoint/2010/main" val="204885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088488-4079-4AF6-B266-5C3E2B6DFB33}"/>
              </a:ext>
            </a:extLst>
          </p:cNvPr>
          <p:cNvSpPr>
            <a:spLocks noGrp="1"/>
          </p:cNvSpPr>
          <p:nvPr>
            <p:ph sz="quarter" idx="12"/>
          </p:nvPr>
        </p:nvSpPr>
        <p:spPr>
          <a:xfrm>
            <a:off x="620184" y="1117782"/>
            <a:ext cx="10963200" cy="627703"/>
          </a:xfrm>
        </p:spPr>
        <p:txBody>
          <a:bodyPr/>
          <a:lstStyle/>
          <a:p>
            <a:pPr marL="0" indent="0">
              <a:buNone/>
            </a:pPr>
            <a:r>
              <a:rPr lang="en-GB" b="1" dirty="0">
                <a:solidFill>
                  <a:schemeClr val="accent1"/>
                </a:solidFill>
              </a:rPr>
              <a:t>Maximum target times according to reperfusion-strategy selection in patients presenting via emergency medical services (EMS) or in a non-percutaneous coronary intervention (non-PCI) centre</a:t>
            </a:r>
          </a:p>
        </p:txBody>
      </p:sp>
      <p:sp>
        <p:nvSpPr>
          <p:cNvPr id="3" name="Title 2">
            <a:extLst>
              <a:ext uri="{FF2B5EF4-FFF2-40B4-BE49-F238E27FC236}">
                <a16:creationId xmlns:a16="http://schemas.microsoft.com/office/drawing/2014/main" id="{6E11EB2B-F1F0-564B-8366-5DBE07EFDD84}"/>
              </a:ext>
            </a:extLst>
          </p:cNvPr>
          <p:cNvSpPr>
            <a:spLocks noGrp="1"/>
          </p:cNvSpPr>
          <p:nvPr>
            <p:ph type="title"/>
          </p:nvPr>
        </p:nvSpPr>
        <p:spPr>
          <a:xfrm>
            <a:off x="619200" y="246566"/>
            <a:ext cx="9365232" cy="807285"/>
          </a:xfrm>
        </p:spPr>
        <p:txBody>
          <a:bodyPr/>
          <a:lstStyle/>
          <a:p>
            <a:r>
              <a:rPr lang="en-GB" altLang="ko-KR" dirty="0"/>
              <a:t>Presentation with ACS (STEMI or high-risk NSTEMI)</a:t>
            </a:r>
            <a:endParaRPr lang="en-US" dirty="0"/>
          </a:p>
        </p:txBody>
      </p:sp>
      <p:sp>
        <p:nvSpPr>
          <p:cNvPr id="16" name="Text Placeholder 15">
            <a:extLst>
              <a:ext uri="{FF2B5EF4-FFF2-40B4-BE49-F238E27FC236}">
                <a16:creationId xmlns:a16="http://schemas.microsoft.com/office/drawing/2014/main" id="{47D4077C-509A-614B-A5DF-9E50708950F4}"/>
              </a:ext>
            </a:extLst>
          </p:cNvPr>
          <p:cNvSpPr>
            <a:spLocks noGrp="1"/>
          </p:cNvSpPr>
          <p:nvPr>
            <p:ph sz="quarter" idx="15"/>
          </p:nvPr>
        </p:nvSpPr>
        <p:spPr>
          <a:xfrm>
            <a:off x="620184" y="6309320"/>
            <a:ext cx="10963200" cy="365125"/>
          </a:xfrm>
        </p:spPr>
        <p:txBody>
          <a:bodyPr/>
          <a:lstStyle/>
          <a:p>
            <a:pPr>
              <a:spcBef>
                <a:spcPts val="0"/>
              </a:spcBef>
              <a:spcAft>
                <a:spcPts val="300"/>
              </a:spcAft>
            </a:pPr>
            <a:r>
              <a:rPr lang="en-GB" dirty="0"/>
              <a:t>ACS, acute coronary syndrome; ECG, electrocardiogram; NSTEMI, non-ST-segment elevation myocardial infarction; PCI, percutaneous coronary intervention; </a:t>
            </a:r>
            <a:br>
              <a:rPr lang="en-GB" dirty="0"/>
            </a:br>
            <a:r>
              <a:rPr lang="en-GB" dirty="0"/>
              <a:t>STEMI, ST-segment elevation myocardial infarction</a:t>
            </a:r>
          </a:p>
          <a:p>
            <a:pPr>
              <a:spcBef>
                <a:spcPts val="0"/>
              </a:spcBef>
              <a:spcAft>
                <a:spcPts val="300"/>
              </a:spcAft>
            </a:pPr>
            <a:r>
              <a:rPr lang="en-GB" dirty="0"/>
              <a:t>Ibanez B, et al. </a:t>
            </a:r>
            <a:r>
              <a:rPr lang="en-GB" dirty="0" err="1"/>
              <a:t>Eur</a:t>
            </a:r>
            <a:r>
              <a:rPr lang="en-GB" dirty="0"/>
              <a:t> Heart J. 2017;39:119-77</a:t>
            </a:r>
          </a:p>
        </p:txBody>
      </p:sp>
      <p:pic>
        <p:nvPicPr>
          <p:cNvPr id="4" name="Picture 3">
            <a:extLst>
              <a:ext uri="{FF2B5EF4-FFF2-40B4-BE49-F238E27FC236}">
                <a16:creationId xmlns:a16="http://schemas.microsoft.com/office/drawing/2014/main" id="{38671339-163F-45B3-BED4-4038A2FD7A9A}"/>
              </a:ext>
            </a:extLst>
          </p:cNvPr>
          <p:cNvPicPr>
            <a:picLocks noChangeAspect="1"/>
          </p:cNvPicPr>
          <p:nvPr/>
        </p:nvPicPr>
        <p:blipFill rotWithShape="1">
          <a:blip r:embed="rId2"/>
          <a:srcRect b="3585"/>
          <a:stretch/>
        </p:blipFill>
        <p:spPr>
          <a:xfrm>
            <a:off x="3407701" y="1970734"/>
            <a:ext cx="4488499" cy="3625709"/>
          </a:xfrm>
          <a:prstGeom prst="rect">
            <a:avLst/>
          </a:prstGeom>
        </p:spPr>
      </p:pic>
      <p:sp>
        <p:nvSpPr>
          <p:cNvPr id="7" name="Abgerundetes Rechteck 6">
            <a:extLst>
              <a:ext uri="{FF2B5EF4-FFF2-40B4-BE49-F238E27FC236}">
                <a16:creationId xmlns:a16="http://schemas.microsoft.com/office/drawing/2014/main" id="{39AA01B5-DE4B-4F5F-8D65-114BCB4F7F33}"/>
              </a:ext>
            </a:extLst>
          </p:cNvPr>
          <p:cNvSpPr/>
          <p:nvPr/>
        </p:nvSpPr>
        <p:spPr>
          <a:xfrm>
            <a:off x="3477469" y="1910281"/>
            <a:ext cx="2546523" cy="15749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en-GB" sz="2400" dirty="0">
              <a:solidFill>
                <a:prstClr val="white"/>
              </a:solidFill>
              <a:latin typeface="Arial"/>
            </a:endParaRPr>
          </a:p>
        </p:txBody>
      </p:sp>
      <p:pic>
        <p:nvPicPr>
          <p:cNvPr id="12" name="Picture 11">
            <a:extLst>
              <a:ext uri="{FF2B5EF4-FFF2-40B4-BE49-F238E27FC236}">
                <a16:creationId xmlns:a16="http://schemas.microsoft.com/office/drawing/2014/main" id="{875BD268-16A5-43FA-9657-ABBCAE70F2CA}"/>
              </a:ext>
            </a:extLst>
          </p:cNvPr>
          <p:cNvPicPr>
            <a:picLocks noChangeAspect="1"/>
          </p:cNvPicPr>
          <p:nvPr/>
        </p:nvPicPr>
        <p:blipFill>
          <a:blip r:embed="rId3"/>
          <a:stretch>
            <a:fillRect/>
          </a:stretch>
        </p:blipFill>
        <p:spPr>
          <a:xfrm>
            <a:off x="8348791" y="2056631"/>
            <a:ext cx="1752887" cy="840671"/>
          </a:xfrm>
          <a:prstGeom prst="rect">
            <a:avLst/>
          </a:prstGeom>
        </p:spPr>
      </p:pic>
      <p:sp>
        <p:nvSpPr>
          <p:cNvPr id="15" name="Text Placeholder 15">
            <a:extLst>
              <a:ext uri="{FF2B5EF4-FFF2-40B4-BE49-F238E27FC236}">
                <a16:creationId xmlns:a16="http://schemas.microsoft.com/office/drawing/2014/main" id="{99138ABF-1516-0E46-A594-62D666A817AB}"/>
              </a:ext>
            </a:extLst>
          </p:cNvPr>
          <p:cNvSpPr txBox="1">
            <a:spLocks/>
          </p:cNvSpPr>
          <p:nvPr/>
        </p:nvSpPr>
        <p:spPr>
          <a:xfrm>
            <a:off x="620184" y="5728171"/>
            <a:ext cx="10963200"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5000"/>
              </a:lnSpc>
              <a:spcBef>
                <a:spcPts val="0"/>
              </a:spcBef>
            </a:pPr>
            <a:r>
              <a:rPr lang="en-GB" baseline="30000" dirty="0"/>
              <a:t>a</a:t>
            </a:r>
            <a:r>
              <a:rPr lang="en-GB" dirty="0"/>
              <a:t> If fibrinolysis is contraindicated, direct for primary PCI strategy regardless of time to PCI; </a:t>
            </a:r>
            <a:r>
              <a:rPr lang="en-GB" baseline="30000" dirty="0"/>
              <a:t>b</a:t>
            </a:r>
            <a:r>
              <a:rPr lang="en-GB" dirty="0"/>
              <a:t> 10 min. is the maximum target delay time from STEMI diagnosis to fibrinolytic bolus administration, however, it should be given as soon as possible after STEMI diagnosis (after ruling out contraindications)</a:t>
            </a:r>
          </a:p>
        </p:txBody>
      </p:sp>
      <p:sp>
        <p:nvSpPr>
          <p:cNvPr id="19" name="Slide Number Placeholder 18">
            <a:extLst>
              <a:ext uri="{FF2B5EF4-FFF2-40B4-BE49-F238E27FC236}">
                <a16:creationId xmlns:a16="http://schemas.microsoft.com/office/drawing/2014/main" id="{6E76D326-F490-A342-964B-C7D15652165E}"/>
              </a:ext>
            </a:extLst>
          </p:cNvPr>
          <p:cNvSpPr>
            <a:spLocks noGrp="1"/>
          </p:cNvSpPr>
          <p:nvPr>
            <p:ph type="sldNum" sz="quarter" idx="4"/>
          </p:nvPr>
        </p:nvSpPr>
        <p:spPr/>
        <p:txBody>
          <a:bodyPr/>
          <a:lstStyle/>
          <a:p>
            <a:fld id="{FCE43C0F-8A7B-3A4B-9DB5-B3472E36E833}" type="slidenum">
              <a:rPr lang="en-GB" smtClean="0"/>
              <a:pPr/>
              <a:t>5</a:t>
            </a:fld>
            <a:endParaRPr lang="en-GB" dirty="0"/>
          </a:p>
        </p:txBody>
      </p:sp>
    </p:spTree>
    <p:extLst>
      <p:ext uri="{BB962C8B-B14F-4D97-AF65-F5344CB8AC3E}">
        <p14:creationId xmlns:p14="http://schemas.microsoft.com/office/powerpoint/2010/main" val="92559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77ADE6-6B21-4025-BA6A-0A59A8AD81CE}"/>
              </a:ext>
            </a:extLst>
          </p:cNvPr>
          <p:cNvSpPr>
            <a:spLocks noGrp="1"/>
          </p:cNvSpPr>
          <p:nvPr>
            <p:ph type="title"/>
          </p:nvPr>
        </p:nvSpPr>
        <p:spPr/>
        <p:txBody>
          <a:bodyPr/>
          <a:lstStyle/>
          <a:p>
            <a:r>
              <a:rPr lang="en-GB"/>
              <a:t>Antithrombotic therapy</a:t>
            </a:r>
            <a:endParaRPr lang="en-GB" dirty="0"/>
          </a:p>
        </p:txBody>
      </p:sp>
      <p:sp>
        <p:nvSpPr>
          <p:cNvPr id="3" name="Slide Number Placeholder 2">
            <a:extLst>
              <a:ext uri="{FF2B5EF4-FFF2-40B4-BE49-F238E27FC236}">
                <a16:creationId xmlns:a16="http://schemas.microsoft.com/office/drawing/2014/main" id="{BC900CB3-C269-1147-8F18-CF2AA3058781}"/>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14747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286073-8366-47BF-BB17-8E4793DE1EB5}"/>
              </a:ext>
            </a:extLst>
          </p:cNvPr>
          <p:cNvSpPr>
            <a:spLocks noGrp="1"/>
          </p:cNvSpPr>
          <p:nvPr>
            <p:ph sz="quarter" idx="12"/>
          </p:nvPr>
        </p:nvSpPr>
        <p:spPr/>
        <p:txBody>
          <a:bodyPr/>
          <a:lstStyle/>
          <a:p>
            <a:pPr marL="0" indent="0">
              <a:buNone/>
            </a:pPr>
            <a:r>
              <a:rPr lang="en-GB" b="1" dirty="0">
                <a:solidFill>
                  <a:schemeClr val="accent1"/>
                </a:solidFill>
                <a:latin typeface="Calibri" panose="020F0502020204030204" pitchFamily="34" charset="0"/>
                <a:cs typeface="Calibri" panose="020F0502020204030204" pitchFamily="34" charset="0"/>
              </a:rPr>
              <a:t>Determinants of antithrombotic treatment in coronary artery disease</a:t>
            </a:r>
          </a:p>
        </p:txBody>
      </p:sp>
      <p:sp>
        <p:nvSpPr>
          <p:cNvPr id="8" name="Title 7">
            <a:extLst>
              <a:ext uri="{FF2B5EF4-FFF2-40B4-BE49-F238E27FC236}">
                <a16:creationId xmlns:a16="http://schemas.microsoft.com/office/drawing/2014/main" id="{604DBE2C-73A9-C543-971B-B4BA96A6DCAB}"/>
              </a:ext>
            </a:extLst>
          </p:cNvPr>
          <p:cNvSpPr>
            <a:spLocks noGrp="1"/>
          </p:cNvSpPr>
          <p:nvPr>
            <p:ph type="title"/>
          </p:nvPr>
        </p:nvSpPr>
        <p:spPr/>
        <p:txBody>
          <a:bodyPr/>
          <a:lstStyle/>
          <a:p>
            <a:r>
              <a:rPr lang="en-GB" altLang="ko-KR"/>
              <a:t>Antithrombotic therapy and risk stratification</a:t>
            </a:r>
            <a:endParaRPr lang="en-US" dirty="0"/>
          </a:p>
        </p:txBody>
      </p:sp>
      <p:sp>
        <p:nvSpPr>
          <p:cNvPr id="3" name="Text Placeholder 2">
            <a:extLst>
              <a:ext uri="{FF2B5EF4-FFF2-40B4-BE49-F238E27FC236}">
                <a16:creationId xmlns:a16="http://schemas.microsoft.com/office/drawing/2014/main" id="{9B45FB13-0DFE-5646-BBFB-6C29B1518893}"/>
              </a:ext>
            </a:extLst>
          </p:cNvPr>
          <p:cNvSpPr>
            <a:spLocks noGrp="1"/>
          </p:cNvSpPr>
          <p:nvPr>
            <p:ph sz="quarter" idx="15"/>
          </p:nvPr>
        </p:nvSpPr>
        <p:spPr>
          <a:xfrm>
            <a:off x="620184" y="6309320"/>
            <a:ext cx="10963200" cy="365125"/>
          </a:xfrm>
        </p:spPr>
        <p:txBody>
          <a:bodyPr/>
          <a:lstStyle/>
          <a:p>
            <a:pPr>
              <a:spcBef>
                <a:spcPts val="300"/>
              </a:spcBef>
            </a:pPr>
            <a:r>
              <a:rPr lang="en-GB" dirty="0"/>
              <a:t>ACS, acute coronary syndrome; CABG, coronary artery bypass graft; CCS, chronic coronary syndrome; CKD, chronic kidney disease; NSTE-ACS, non-ST-segment elevation acute coronary syndrome; PAD, peripheral artery disease; PCI, percutaneous coronary intervention; STEMI, ST-segment elevation myocardial infarction</a:t>
            </a:r>
          </a:p>
          <a:p>
            <a:pPr>
              <a:spcBef>
                <a:spcPts val="300"/>
              </a:spcBef>
            </a:pPr>
            <a:r>
              <a:rPr lang="en-GB" dirty="0"/>
              <a:t>Collet J-P, et al. </a:t>
            </a:r>
            <a:r>
              <a:rPr lang="en-GB" dirty="0" err="1"/>
              <a:t>Eur</a:t>
            </a:r>
            <a:r>
              <a:rPr lang="en-GB" dirty="0"/>
              <a:t> Heart J. 2020. DOI: 10.1093/</a:t>
            </a:r>
            <a:r>
              <a:rPr lang="en-GB" dirty="0" err="1"/>
              <a:t>eurheartj</a:t>
            </a:r>
            <a:r>
              <a:rPr lang="en-GB" dirty="0"/>
              <a:t>/ehaa575</a:t>
            </a:r>
          </a:p>
        </p:txBody>
      </p:sp>
      <p:pic>
        <p:nvPicPr>
          <p:cNvPr id="12" name="Picture 11">
            <a:extLst>
              <a:ext uri="{FF2B5EF4-FFF2-40B4-BE49-F238E27FC236}">
                <a16:creationId xmlns:a16="http://schemas.microsoft.com/office/drawing/2014/main" id="{A75A6A6D-CA37-42F0-8089-30BA503E2377}"/>
              </a:ext>
            </a:extLst>
          </p:cNvPr>
          <p:cNvPicPr>
            <a:picLocks noChangeAspect="1"/>
          </p:cNvPicPr>
          <p:nvPr/>
        </p:nvPicPr>
        <p:blipFill>
          <a:blip r:embed="rId2"/>
          <a:stretch>
            <a:fillRect/>
          </a:stretch>
        </p:blipFill>
        <p:spPr>
          <a:xfrm>
            <a:off x="438118" y="1844824"/>
            <a:ext cx="1752887" cy="840671"/>
          </a:xfrm>
          <a:prstGeom prst="rect">
            <a:avLst/>
          </a:prstGeom>
        </p:spPr>
      </p:pic>
      <p:sp>
        <p:nvSpPr>
          <p:cNvPr id="14" name="TextBox 13">
            <a:extLst>
              <a:ext uri="{FF2B5EF4-FFF2-40B4-BE49-F238E27FC236}">
                <a16:creationId xmlns:a16="http://schemas.microsoft.com/office/drawing/2014/main" id="{42F845B5-A959-4DF0-A22C-9536005B6FD8}"/>
              </a:ext>
            </a:extLst>
          </p:cNvPr>
          <p:cNvSpPr txBox="1"/>
          <p:nvPr/>
        </p:nvSpPr>
        <p:spPr>
          <a:xfrm>
            <a:off x="321621" y="4099047"/>
            <a:ext cx="4724947" cy="707694"/>
          </a:xfrm>
          <a:prstGeom prst="rect">
            <a:avLst/>
          </a:prstGeom>
          <a:noFill/>
        </p:spPr>
        <p:txBody>
          <a:bodyPr wrap="square" lIns="0" rIns="0" rtlCol="0">
            <a:spAutoFit/>
          </a:bodyPr>
          <a:lstStyle/>
          <a:p>
            <a:pPr algn="ctr" defTabSz="1219170"/>
            <a:r>
              <a:rPr lang="en-GB" sz="1333" b="1" dirty="0">
                <a:solidFill>
                  <a:srgbClr val="000000"/>
                </a:solidFill>
                <a:latin typeface="Calibri" panose="020F0502020204030204" pitchFamily="34" charset="0"/>
                <a:cs typeface="Calibri" panose="020F0502020204030204" pitchFamily="34" charset="0"/>
              </a:rPr>
              <a:t>Intrinsic (blue) and extrinsic </a:t>
            </a:r>
            <a:br>
              <a:rPr lang="en-GB" sz="1333" b="1" dirty="0">
                <a:solidFill>
                  <a:srgbClr val="000000"/>
                </a:solidFill>
                <a:latin typeface="Calibri" panose="020F0502020204030204" pitchFamily="34" charset="0"/>
                <a:cs typeface="Calibri" panose="020F0502020204030204" pitchFamily="34" charset="0"/>
              </a:rPr>
            </a:br>
            <a:r>
              <a:rPr lang="en-GB" sz="1333" b="1" dirty="0">
                <a:solidFill>
                  <a:srgbClr val="000000"/>
                </a:solidFill>
                <a:latin typeface="Calibri" panose="020F0502020204030204" pitchFamily="34" charset="0"/>
                <a:cs typeface="Calibri" panose="020F0502020204030204" pitchFamily="34" charset="0"/>
              </a:rPr>
              <a:t>(yellow) variables influencing the choice, dosing, </a:t>
            </a:r>
            <a:br>
              <a:rPr lang="en-GB" sz="1333" b="1" dirty="0">
                <a:solidFill>
                  <a:srgbClr val="000000"/>
                </a:solidFill>
                <a:latin typeface="Calibri" panose="020F0502020204030204" pitchFamily="34" charset="0"/>
                <a:cs typeface="Calibri" panose="020F0502020204030204" pitchFamily="34" charset="0"/>
              </a:rPr>
            </a:br>
            <a:r>
              <a:rPr lang="en-GB" sz="1333" b="1" dirty="0">
                <a:solidFill>
                  <a:srgbClr val="000000"/>
                </a:solidFill>
                <a:latin typeface="Calibri" panose="020F0502020204030204" pitchFamily="34" charset="0"/>
                <a:cs typeface="Calibri" panose="020F0502020204030204" pitchFamily="34" charset="0"/>
              </a:rPr>
              <a:t>and duration of antithrombotic treatment</a:t>
            </a:r>
          </a:p>
        </p:txBody>
      </p:sp>
      <p:sp>
        <p:nvSpPr>
          <p:cNvPr id="16" name="Rounded Rectangle 15">
            <a:extLst>
              <a:ext uri="{FF2B5EF4-FFF2-40B4-BE49-F238E27FC236}">
                <a16:creationId xmlns:a16="http://schemas.microsoft.com/office/drawing/2014/main" id="{C86F9E3A-6E23-8247-8897-024736AC2946}"/>
              </a:ext>
            </a:extLst>
          </p:cNvPr>
          <p:cNvSpPr/>
          <p:nvPr/>
        </p:nvSpPr>
        <p:spPr>
          <a:xfrm>
            <a:off x="3721236" y="1947090"/>
            <a:ext cx="1536171" cy="18360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pPr algn="ctr" defTabSz="1219170">
              <a:spcAft>
                <a:spcPts val="800"/>
              </a:spcAft>
            </a:pPr>
            <a:r>
              <a:rPr lang="en-GB" sz="1333" b="1" dirty="0">
                <a:solidFill>
                  <a:srgbClr val="000000"/>
                </a:solidFill>
                <a:latin typeface="Calibri" panose="020F0502020204030204" pitchFamily="34" charset="0"/>
                <a:cs typeface="Calibri" panose="020F0502020204030204" pitchFamily="34" charset="0"/>
              </a:rPr>
              <a:t>Patient</a:t>
            </a:r>
            <a:br>
              <a:rPr lang="en-GB" sz="1333" b="1" dirty="0">
                <a:solidFill>
                  <a:srgbClr val="000000"/>
                </a:solidFill>
                <a:latin typeface="Calibri" panose="020F0502020204030204" pitchFamily="34" charset="0"/>
                <a:cs typeface="Calibri" panose="020F0502020204030204" pitchFamily="34" charset="0"/>
              </a:rPr>
            </a:br>
            <a:r>
              <a:rPr lang="en-GB" sz="1333" b="1" dirty="0">
                <a:solidFill>
                  <a:srgbClr val="000000"/>
                </a:solidFill>
                <a:latin typeface="Calibri" panose="020F0502020204030204" pitchFamily="34" charset="0"/>
                <a:cs typeface="Calibri" panose="020F0502020204030204" pitchFamily="34" charset="0"/>
              </a:rPr>
              <a:t>characteristics</a:t>
            </a:r>
          </a:p>
          <a:p>
            <a:pPr algn="ctr" defTabSz="1219170">
              <a:spcAft>
                <a:spcPts val="400"/>
              </a:spcAft>
            </a:pPr>
            <a:r>
              <a:rPr lang="en-GB" sz="1333" dirty="0">
                <a:solidFill>
                  <a:srgbClr val="000000"/>
                </a:solidFill>
                <a:latin typeface="Calibri" panose="020F0502020204030204" pitchFamily="34" charset="0"/>
                <a:cs typeface="Calibri" panose="020F0502020204030204" pitchFamily="34" charset="0"/>
              </a:rPr>
              <a:t>Age</a:t>
            </a:r>
          </a:p>
          <a:p>
            <a:pPr algn="ctr" defTabSz="1219170">
              <a:spcAft>
                <a:spcPts val="400"/>
              </a:spcAft>
            </a:pPr>
            <a:r>
              <a:rPr lang="en-GB" sz="1333" dirty="0">
                <a:solidFill>
                  <a:srgbClr val="000000"/>
                </a:solidFill>
                <a:latin typeface="Calibri" panose="020F0502020204030204" pitchFamily="34" charset="0"/>
                <a:cs typeface="Calibri" panose="020F0502020204030204" pitchFamily="34" charset="0"/>
              </a:rPr>
              <a:t>Sex</a:t>
            </a:r>
          </a:p>
          <a:p>
            <a:pPr algn="ctr" defTabSz="1219170">
              <a:spcAft>
                <a:spcPts val="400"/>
              </a:spcAft>
            </a:pPr>
            <a:r>
              <a:rPr lang="en-GB" sz="1333" dirty="0">
                <a:solidFill>
                  <a:srgbClr val="000000"/>
                </a:solidFill>
                <a:latin typeface="Calibri" panose="020F0502020204030204" pitchFamily="34" charset="0"/>
                <a:cs typeface="Calibri" panose="020F0502020204030204" pitchFamily="34" charset="0"/>
              </a:rPr>
              <a:t>Race</a:t>
            </a:r>
          </a:p>
          <a:p>
            <a:pPr algn="ctr" defTabSz="1219170">
              <a:spcAft>
                <a:spcPts val="400"/>
              </a:spcAft>
            </a:pPr>
            <a:r>
              <a:rPr lang="en-GB" sz="1333" dirty="0">
                <a:solidFill>
                  <a:srgbClr val="000000"/>
                </a:solidFill>
                <a:latin typeface="Calibri" panose="020F0502020204030204" pitchFamily="34" charset="0"/>
                <a:cs typeface="Calibri" panose="020F0502020204030204" pitchFamily="34" charset="0"/>
              </a:rPr>
              <a:t>History of ischaemic or bleeding events</a:t>
            </a:r>
          </a:p>
        </p:txBody>
      </p:sp>
      <p:sp>
        <p:nvSpPr>
          <p:cNvPr id="17" name="Rounded Rectangle 16">
            <a:extLst>
              <a:ext uri="{FF2B5EF4-FFF2-40B4-BE49-F238E27FC236}">
                <a16:creationId xmlns:a16="http://schemas.microsoft.com/office/drawing/2014/main" id="{A9E65C89-24B8-F448-B4E5-B63A9C78C7CE}"/>
              </a:ext>
            </a:extLst>
          </p:cNvPr>
          <p:cNvSpPr/>
          <p:nvPr/>
        </p:nvSpPr>
        <p:spPr>
          <a:xfrm>
            <a:off x="5328160" y="1947090"/>
            <a:ext cx="1536171" cy="18360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pPr algn="ctr" defTabSz="1219170">
              <a:spcAft>
                <a:spcPts val="800"/>
              </a:spcAft>
            </a:pPr>
            <a:r>
              <a:rPr lang="en-GB" sz="1333" b="1" dirty="0">
                <a:solidFill>
                  <a:srgbClr val="000000"/>
                </a:solidFill>
                <a:latin typeface="Calibri" panose="020F0502020204030204" pitchFamily="34" charset="0"/>
                <a:cs typeface="Calibri" panose="020F0502020204030204" pitchFamily="34" charset="0"/>
              </a:rPr>
              <a:t>Clinical presentation</a:t>
            </a:r>
          </a:p>
          <a:p>
            <a:pPr algn="ctr" defTabSz="1219170">
              <a:spcAft>
                <a:spcPts val="400"/>
              </a:spcAft>
            </a:pPr>
            <a:r>
              <a:rPr lang="en-GB" sz="1333" dirty="0">
                <a:solidFill>
                  <a:srgbClr val="000000"/>
                </a:solidFill>
                <a:latin typeface="Calibri" panose="020F0502020204030204" pitchFamily="34" charset="0"/>
                <a:cs typeface="Calibri" panose="020F0502020204030204" pitchFamily="34" charset="0"/>
              </a:rPr>
              <a:t>CCS vs ACS</a:t>
            </a:r>
            <a:br>
              <a:rPr lang="en-GB" sz="1333" dirty="0">
                <a:solidFill>
                  <a:srgbClr val="000000"/>
                </a:solidFill>
                <a:latin typeface="Calibri" panose="020F0502020204030204" pitchFamily="34" charset="0"/>
                <a:cs typeface="Calibri" panose="020F0502020204030204" pitchFamily="34" charset="0"/>
              </a:rPr>
            </a:br>
            <a:r>
              <a:rPr lang="en-GB" sz="1333" dirty="0">
                <a:solidFill>
                  <a:srgbClr val="000000"/>
                </a:solidFill>
                <a:latin typeface="Calibri" panose="020F0502020204030204" pitchFamily="34" charset="0"/>
                <a:cs typeface="Calibri" panose="020F0502020204030204" pitchFamily="34" charset="0"/>
              </a:rPr>
              <a:t>(NSTE-ACS/STEMI)</a:t>
            </a:r>
          </a:p>
          <a:p>
            <a:pPr algn="ctr" defTabSz="1219170"/>
            <a:endParaRPr lang="en-GB" sz="1333" dirty="0">
              <a:solidFill>
                <a:srgbClr val="000000"/>
              </a:solidFill>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0EB66257-B213-FB4E-8604-FE22FE9138FB}"/>
              </a:ext>
            </a:extLst>
          </p:cNvPr>
          <p:cNvSpPr/>
          <p:nvPr/>
        </p:nvSpPr>
        <p:spPr>
          <a:xfrm>
            <a:off x="6935084" y="1947090"/>
            <a:ext cx="1536171" cy="18360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pPr algn="ctr" defTabSz="1219170">
              <a:spcAft>
                <a:spcPts val="800"/>
              </a:spcAft>
            </a:pPr>
            <a:r>
              <a:rPr lang="en-GB" sz="1333" b="1" dirty="0">
                <a:solidFill>
                  <a:srgbClr val="000000"/>
                </a:solidFill>
                <a:latin typeface="Calibri" panose="020F0502020204030204" pitchFamily="34" charset="0"/>
                <a:cs typeface="Calibri" panose="020F0502020204030204" pitchFamily="34" charset="0"/>
              </a:rPr>
              <a:t>Comorbidities</a:t>
            </a:r>
          </a:p>
          <a:p>
            <a:pPr algn="ctr" defTabSz="1219170">
              <a:spcAft>
                <a:spcPts val="400"/>
              </a:spcAft>
            </a:pPr>
            <a:r>
              <a:rPr lang="en-GB" sz="1333" dirty="0">
                <a:solidFill>
                  <a:srgbClr val="000000"/>
                </a:solidFill>
                <a:latin typeface="Calibri" panose="020F0502020204030204" pitchFamily="34" charset="0"/>
                <a:cs typeface="Calibri" panose="020F0502020204030204" pitchFamily="34" charset="0"/>
              </a:rPr>
              <a:t>CKD</a:t>
            </a:r>
          </a:p>
          <a:p>
            <a:pPr algn="ctr" defTabSz="1219170">
              <a:spcAft>
                <a:spcPts val="400"/>
              </a:spcAft>
            </a:pPr>
            <a:r>
              <a:rPr lang="en-GB" sz="1333" dirty="0">
                <a:solidFill>
                  <a:srgbClr val="000000"/>
                </a:solidFill>
                <a:latin typeface="Calibri" panose="020F0502020204030204" pitchFamily="34" charset="0"/>
                <a:cs typeface="Calibri" panose="020F0502020204030204" pitchFamily="34" charset="0"/>
              </a:rPr>
              <a:t>Diabetes</a:t>
            </a:r>
          </a:p>
          <a:p>
            <a:pPr algn="ctr" defTabSz="1219170">
              <a:spcAft>
                <a:spcPts val="400"/>
              </a:spcAft>
            </a:pPr>
            <a:r>
              <a:rPr lang="en-GB" sz="1333" dirty="0">
                <a:solidFill>
                  <a:srgbClr val="000000"/>
                </a:solidFill>
                <a:latin typeface="Calibri" panose="020F0502020204030204" pitchFamily="34" charset="0"/>
                <a:cs typeface="Calibri" panose="020F0502020204030204" pitchFamily="34" charset="0"/>
              </a:rPr>
              <a:t>PAD</a:t>
            </a:r>
          </a:p>
          <a:p>
            <a:pPr algn="ctr" defTabSz="1219170">
              <a:spcAft>
                <a:spcPts val="400"/>
              </a:spcAft>
            </a:pPr>
            <a:r>
              <a:rPr lang="en-GB" sz="1333" dirty="0">
                <a:solidFill>
                  <a:srgbClr val="000000"/>
                </a:solidFill>
                <a:latin typeface="Calibri" panose="020F0502020204030204" pitchFamily="34" charset="0"/>
                <a:cs typeface="Calibri" panose="020F0502020204030204" pitchFamily="34" charset="0"/>
              </a:rPr>
              <a:t>Heart failure</a:t>
            </a:r>
          </a:p>
          <a:p>
            <a:pPr algn="ctr" defTabSz="1219170"/>
            <a:endParaRPr lang="en-GB" sz="1333" dirty="0">
              <a:solidFill>
                <a:srgbClr val="000000"/>
              </a:solidFill>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E73ED1C5-ED98-3543-82C7-4E5B2EBC3459}"/>
              </a:ext>
            </a:extLst>
          </p:cNvPr>
          <p:cNvSpPr/>
          <p:nvPr/>
        </p:nvSpPr>
        <p:spPr>
          <a:xfrm>
            <a:off x="10148929" y="1947090"/>
            <a:ext cx="1536171" cy="18360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pPr algn="ctr" defTabSz="1219170">
              <a:spcAft>
                <a:spcPts val="800"/>
              </a:spcAft>
            </a:pPr>
            <a:r>
              <a:rPr lang="en-GB" sz="1333" b="1" dirty="0">
                <a:solidFill>
                  <a:srgbClr val="000000"/>
                </a:solidFill>
                <a:latin typeface="Calibri" panose="020F0502020204030204" pitchFamily="34" charset="0"/>
                <a:cs typeface="Calibri" panose="020F0502020204030204" pitchFamily="34" charset="0"/>
              </a:rPr>
              <a:t>Procedural aspects</a:t>
            </a:r>
          </a:p>
          <a:p>
            <a:pPr algn="ctr" defTabSz="1219170">
              <a:spcAft>
                <a:spcPts val="400"/>
              </a:spcAft>
            </a:pPr>
            <a:r>
              <a:rPr lang="en-GB" sz="1333" dirty="0">
                <a:solidFill>
                  <a:srgbClr val="000000"/>
                </a:solidFill>
                <a:latin typeface="Calibri" panose="020F0502020204030204" pitchFamily="34" charset="0"/>
                <a:cs typeface="Calibri" panose="020F0502020204030204" pitchFamily="34" charset="0"/>
              </a:rPr>
              <a:t>PCI vs CABG</a:t>
            </a:r>
          </a:p>
          <a:p>
            <a:pPr algn="ctr" defTabSz="1219170">
              <a:spcAft>
                <a:spcPts val="400"/>
              </a:spcAft>
            </a:pPr>
            <a:r>
              <a:rPr lang="en-GB" sz="1333" dirty="0">
                <a:solidFill>
                  <a:srgbClr val="000000"/>
                </a:solidFill>
                <a:latin typeface="Calibri" panose="020F0502020204030204" pitchFamily="34" charset="0"/>
                <a:cs typeface="Calibri" panose="020F0502020204030204" pitchFamily="34" charset="0"/>
              </a:rPr>
              <a:t>Femoral vs radial</a:t>
            </a:r>
            <a:br>
              <a:rPr lang="en-GB" sz="1333" dirty="0">
                <a:solidFill>
                  <a:srgbClr val="000000"/>
                </a:solidFill>
                <a:latin typeface="Calibri" panose="020F0502020204030204" pitchFamily="34" charset="0"/>
                <a:cs typeface="Calibri" panose="020F0502020204030204" pitchFamily="34" charset="0"/>
              </a:rPr>
            </a:br>
            <a:r>
              <a:rPr lang="en-GB" sz="1333" dirty="0">
                <a:solidFill>
                  <a:srgbClr val="000000"/>
                </a:solidFill>
                <a:latin typeface="Calibri" panose="020F0502020204030204" pitchFamily="34" charset="0"/>
                <a:cs typeface="Calibri" panose="020F0502020204030204" pitchFamily="34" charset="0"/>
              </a:rPr>
              <a:t>access</a:t>
            </a:r>
          </a:p>
          <a:p>
            <a:pPr algn="ctr" defTabSz="1219170">
              <a:spcAft>
                <a:spcPts val="400"/>
              </a:spcAft>
            </a:pPr>
            <a:r>
              <a:rPr lang="en-GB" sz="1333" dirty="0">
                <a:solidFill>
                  <a:srgbClr val="000000"/>
                </a:solidFill>
                <a:latin typeface="Calibri" panose="020F0502020204030204" pitchFamily="34" charset="0"/>
                <a:cs typeface="Calibri" panose="020F0502020204030204" pitchFamily="34" charset="0"/>
              </a:rPr>
              <a:t>Invasive vs</a:t>
            </a:r>
            <a:br>
              <a:rPr lang="en-GB" sz="1333" dirty="0">
                <a:solidFill>
                  <a:srgbClr val="000000"/>
                </a:solidFill>
                <a:latin typeface="Calibri" panose="020F0502020204030204" pitchFamily="34" charset="0"/>
                <a:cs typeface="Calibri" panose="020F0502020204030204" pitchFamily="34" charset="0"/>
              </a:rPr>
            </a:br>
            <a:r>
              <a:rPr lang="en-GB" sz="1333" dirty="0">
                <a:solidFill>
                  <a:srgbClr val="000000"/>
                </a:solidFill>
                <a:latin typeface="Calibri" panose="020F0502020204030204" pitchFamily="34" charset="0"/>
                <a:cs typeface="Calibri" panose="020F0502020204030204" pitchFamily="34" charset="0"/>
              </a:rPr>
              <a:t>conservative</a:t>
            </a:r>
            <a:br>
              <a:rPr lang="en-GB" sz="1333" dirty="0">
                <a:solidFill>
                  <a:srgbClr val="000000"/>
                </a:solidFill>
                <a:latin typeface="Calibri" panose="020F0502020204030204" pitchFamily="34" charset="0"/>
                <a:cs typeface="Calibri" panose="020F0502020204030204" pitchFamily="34" charset="0"/>
              </a:rPr>
            </a:br>
            <a:r>
              <a:rPr lang="en-GB" sz="1333" dirty="0">
                <a:solidFill>
                  <a:srgbClr val="000000"/>
                </a:solidFill>
                <a:latin typeface="Calibri" panose="020F0502020204030204" pitchFamily="34" charset="0"/>
                <a:cs typeface="Calibri" panose="020F0502020204030204" pitchFamily="34" charset="0"/>
              </a:rPr>
              <a:t>management</a:t>
            </a:r>
          </a:p>
          <a:p>
            <a:pPr algn="ctr" defTabSz="1219170"/>
            <a:endParaRPr lang="en-GB" sz="1333" dirty="0">
              <a:solidFill>
                <a:srgbClr val="000000"/>
              </a:solidFill>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44E34008-B911-FA47-81B0-6B04C4468ECC}"/>
              </a:ext>
            </a:extLst>
          </p:cNvPr>
          <p:cNvSpPr/>
          <p:nvPr/>
        </p:nvSpPr>
        <p:spPr>
          <a:xfrm>
            <a:off x="8542007" y="1947090"/>
            <a:ext cx="1536171" cy="18360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pPr algn="ctr" defTabSz="1219170">
              <a:spcAft>
                <a:spcPts val="800"/>
              </a:spcAft>
            </a:pPr>
            <a:r>
              <a:rPr lang="en-GB" sz="1333" b="1" dirty="0">
                <a:solidFill>
                  <a:srgbClr val="000000"/>
                </a:solidFill>
                <a:latin typeface="Calibri" panose="020F0502020204030204" pitchFamily="34" charset="0"/>
                <a:cs typeface="Calibri" panose="020F0502020204030204" pitchFamily="34" charset="0"/>
              </a:rPr>
              <a:t>Co-medication</a:t>
            </a:r>
          </a:p>
          <a:p>
            <a:pPr algn="ctr" defTabSz="1219170">
              <a:spcAft>
                <a:spcPts val="400"/>
              </a:spcAft>
            </a:pPr>
            <a:r>
              <a:rPr lang="en-GB" sz="1333" dirty="0">
                <a:solidFill>
                  <a:srgbClr val="000000"/>
                </a:solidFill>
                <a:latin typeface="Calibri" panose="020F0502020204030204" pitchFamily="34" charset="0"/>
                <a:cs typeface="Calibri" panose="020F0502020204030204" pitchFamily="34" charset="0"/>
              </a:rPr>
              <a:t>Need for oral</a:t>
            </a:r>
            <a:br>
              <a:rPr lang="en-GB" sz="1333" dirty="0">
                <a:solidFill>
                  <a:srgbClr val="000000"/>
                </a:solidFill>
                <a:latin typeface="Calibri" panose="020F0502020204030204" pitchFamily="34" charset="0"/>
                <a:cs typeface="Calibri" panose="020F0502020204030204" pitchFamily="34" charset="0"/>
              </a:rPr>
            </a:br>
            <a:r>
              <a:rPr lang="en-GB" sz="1333" dirty="0">
                <a:solidFill>
                  <a:srgbClr val="000000"/>
                </a:solidFill>
                <a:latin typeface="Calibri" panose="020F0502020204030204" pitchFamily="34" charset="0"/>
                <a:cs typeface="Calibri" panose="020F0502020204030204" pitchFamily="34" charset="0"/>
              </a:rPr>
              <a:t>anticoagulation</a:t>
            </a:r>
            <a:br>
              <a:rPr lang="en-GB" sz="1333" dirty="0">
                <a:solidFill>
                  <a:srgbClr val="000000"/>
                </a:solidFill>
                <a:latin typeface="Calibri" panose="020F0502020204030204" pitchFamily="34" charset="0"/>
                <a:cs typeface="Calibri" panose="020F0502020204030204" pitchFamily="34" charset="0"/>
              </a:rPr>
            </a:br>
            <a:r>
              <a:rPr lang="en-GB" sz="1333" dirty="0">
                <a:solidFill>
                  <a:srgbClr val="000000"/>
                </a:solidFill>
                <a:latin typeface="Calibri" panose="020F0502020204030204" pitchFamily="34" charset="0"/>
                <a:cs typeface="Calibri" panose="020F0502020204030204" pitchFamily="34" charset="0"/>
              </a:rPr>
              <a:t>treatment</a:t>
            </a:r>
          </a:p>
          <a:p>
            <a:pPr algn="ctr" defTabSz="1219170">
              <a:spcAft>
                <a:spcPts val="400"/>
              </a:spcAft>
            </a:pPr>
            <a:r>
              <a:rPr lang="en-GB" sz="1333" dirty="0">
                <a:solidFill>
                  <a:srgbClr val="000000"/>
                </a:solidFill>
                <a:latin typeface="Calibri" panose="020F0502020204030204" pitchFamily="34" charset="0"/>
                <a:cs typeface="Calibri" panose="020F0502020204030204" pitchFamily="34" charset="0"/>
              </a:rPr>
              <a:t>Various drug–drug</a:t>
            </a:r>
            <a:br>
              <a:rPr lang="en-GB" sz="1333" dirty="0">
                <a:solidFill>
                  <a:srgbClr val="000000"/>
                </a:solidFill>
                <a:latin typeface="Calibri" panose="020F0502020204030204" pitchFamily="34" charset="0"/>
                <a:cs typeface="Calibri" panose="020F0502020204030204" pitchFamily="34" charset="0"/>
              </a:rPr>
            </a:br>
            <a:r>
              <a:rPr lang="en-GB" sz="1333" dirty="0">
                <a:solidFill>
                  <a:srgbClr val="000000"/>
                </a:solidFill>
                <a:latin typeface="Calibri" panose="020F0502020204030204" pitchFamily="34" charset="0"/>
                <a:cs typeface="Calibri" panose="020F0502020204030204" pitchFamily="34" charset="0"/>
              </a:rPr>
              <a:t>interactions</a:t>
            </a:r>
          </a:p>
          <a:p>
            <a:pPr algn="ctr" defTabSz="1219170"/>
            <a:endParaRPr lang="en-GB" sz="1333" dirty="0">
              <a:solidFill>
                <a:srgbClr val="00000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DFD70F6-F8CD-E94D-9E51-3DE1D682D090}"/>
              </a:ext>
            </a:extLst>
          </p:cNvPr>
          <p:cNvSpPr txBox="1"/>
          <p:nvPr/>
        </p:nvSpPr>
        <p:spPr>
          <a:xfrm>
            <a:off x="5046572" y="5227533"/>
            <a:ext cx="1155766" cy="246221"/>
          </a:xfrm>
          <a:prstGeom prst="rect">
            <a:avLst/>
          </a:prstGeom>
          <a:noFill/>
        </p:spPr>
        <p:txBody>
          <a:bodyPr wrap="none" lIns="0" tIns="0" rIns="0" bIns="0" rtlCol="0">
            <a:spAutoFit/>
          </a:bodyPr>
          <a:lstStyle/>
          <a:p>
            <a:pPr defTabSz="1219170" latinLnBrk="1"/>
            <a:r>
              <a:rPr lang="en-GB" sz="1600" i="1" dirty="0">
                <a:solidFill>
                  <a:srgbClr val="000000"/>
                </a:solidFill>
                <a:latin typeface="Calibri" panose="020F0502020204030204" pitchFamily="34" charset="0"/>
                <a:cs typeface="Calibri" panose="020F0502020204030204" pitchFamily="34" charset="0"/>
              </a:rPr>
              <a:t>Ischaemic risk</a:t>
            </a:r>
          </a:p>
        </p:txBody>
      </p:sp>
      <p:sp>
        <p:nvSpPr>
          <p:cNvPr id="21" name="TextBox 20">
            <a:extLst>
              <a:ext uri="{FF2B5EF4-FFF2-40B4-BE49-F238E27FC236}">
                <a16:creationId xmlns:a16="http://schemas.microsoft.com/office/drawing/2014/main" id="{BB9A9E37-A9B3-2C40-995B-E7B08F808663}"/>
              </a:ext>
            </a:extLst>
          </p:cNvPr>
          <p:cNvSpPr txBox="1"/>
          <p:nvPr/>
        </p:nvSpPr>
        <p:spPr>
          <a:xfrm>
            <a:off x="9161372" y="5227533"/>
            <a:ext cx="1054776" cy="246221"/>
          </a:xfrm>
          <a:prstGeom prst="rect">
            <a:avLst/>
          </a:prstGeom>
          <a:noFill/>
        </p:spPr>
        <p:txBody>
          <a:bodyPr wrap="none" lIns="0" tIns="0" rIns="0" bIns="0" rtlCol="0">
            <a:spAutoFit/>
          </a:bodyPr>
          <a:lstStyle/>
          <a:p>
            <a:pPr defTabSz="1219170" latinLnBrk="1"/>
            <a:r>
              <a:rPr lang="en-GB" sz="1600" i="1" dirty="0">
                <a:solidFill>
                  <a:schemeClr val="accent1"/>
                </a:solidFill>
                <a:latin typeface="Calibri" panose="020F0502020204030204" pitchFamily="34" charset="0"/>
                <a:cs typeface="Calibri" panose="020F0502020204030204" pitchFamily="34" charset="0"/>
              </a:rPr>
              <a:t>Bleeding risk</a:t>
            </a:r>
          </a:p>
        </p:txBody>
      </p:sp>
      <p:sp>
        <p:nvSpPr>
          <p:cNvPr id="23" name="Oval 22">
            <a:extLst>
              <a:ext uri="{FF2B5EF4-FFF2-40B4-BE49-F238E27FC236}">
                <a16:creationId xmlns:a16="http://schemas.microsoft.com/office/drawing/2014/main" id="{B1AF0B79-BCF4-0F4C-91EF-D980F7C62460}"/>
              </a:ext>
            </a:extLst>
          </p:cNvPr>
          <p:cNvSpPr/>
          <p:nvPr/>
        </p:nvSpPr>
        <p:spPr>
          <a:xfrm>
            <a:off x="10426509" y="5419967"/>
            <a:ext cx="196648" cy="196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60" rIns="0" bIns="60960" numCol="1" spcCol="0" rtlCol="0" fromWordArt="0" anchor="ctr" anchorCtr="0" forceAA="0" compatLnSpc="1">
            <a:prstTxWarp prst="textNoShape">
              <a:avLst/>
            </a:prstTxWarp>
            <a:noAutofit/>
          </a:bodyPr>
          <a:lstStyle/>
          <a:p>
            <a:pPr algn="ctr" defTabSz="1219170"/>
            <a:endParaRPr lang="en-GB" sz="1333" b="1" dirty="0">
              <a:solidFill>
                <a:srgbClr val="595959"/>
              </a:solidFill>
              <a:latin typeface="Calibri" panose="020F0502020204030204" pitchFamily="34" charset="0"/>
              <a:cs typeface="Calibri" panose="020F0502020204030204" pitchFamily="34" charset="0"/>
            </a:endParaRPr>
          </a:p>
        </p:txBody>
      </p:sp>
      <p:sp>
        <p:nvSpPr>
          <p:cNvPr id="24" name="Oval 23">
            <a:extLst>
              <a:ext uri="{FF2B5EF4-FFF2-40B4-BE49-F238E27FC236}">
                <a16:creationId xmlns:a16="http://schemas.microsoft.com/office/drawing/2014/main" id="{9F6670FF-99F2-3C46-856B-B7ED9A7D83C2}"/>
              </a:ext>
            </a:extLst>
          </p:cNvPr>
          <p:cNvSpPr/>
          <p:nvPr/>
        </p:nvSpPr>
        <p:spPr>
          <a:xfrm>
            <a:off x="4787709" y="5419967"/>
            <a:ext cx="196648" cy="196648"/>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60" rIns="0" bIns="60960" numCol="1" spcCol="0" rtlCol="0" fromWordArt="0" anchor="ctr" anchorCtr="0" forceAA="0" compatLnSpc="1">
            <a:prstTxWarp prst="textNoShape">
              <a:avLst/>
            </a:prstTxWarp>
            <a:noAutofit/>
          </a:bodyPr>
          <a:lstStyle/>
          <a:p>
            <a:pPr algn="ctr" defTabSz="1219170"/>
            <a:endParaRPr lang="en-GB" sz="1333" b="1" dirty="0">
              <a:solidFill>
                <a:srgbClr val="595959"/>
              </a:solidFill>
              <a:latin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34DC8781-FEED-0D4F-A421-26461F315B24}"/>
              </a:ext>
            </a:extLst>
          </p:cNvPr>
          <p:cNvCxnSpPr>
            <a:cxnSpLocks/>
          </p:cNvCxnSpPr>
          <p:nvPr/>
        </p:nvCxnSpPr>
        <p:spPr>
          <a:xfrm>
            <a:off x="4906473" y="5518291"/>
            <a:ext cx="2784000" cy="0"/>
          </a:xfrm>
          <a:prstGeom prst="line">
            <a:avLst/>
          </a:prstGeom>
          <a:ln w="254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7F6A81E-E419-1D4C-BB2A-6912F74EC832}"/>
              </a:ext>
            </a:extLst>
          </p:cNvPr>
          <p:cNvCxnSpPr>
            <a:cxnSpLocks/>
          </p:cNvCxnSpPr>
          <p:nvPr/>
        </p:nvCxnSpPr>
        <p:spPr>
          <a:xfrm>
            <a:off x="7685532" y="5518291"/>
            <a:ext cx="278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A6DA3780-4CD6-8B45-A245-19FDC65F7930}"/>
              </a:ext>
            </a:extLst>
          </p:cNvPr>
          <p:cNvSpPr/>
          <p:nvPr/>
        </p:nvSpPr>
        <p:spPr>
          <a:xfrm>
            <a:off x="7459192" y="5482719"/>
            <a:ext cx="474553" cy="474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60" rIns="0" bIns="60960" numCol="1" spcCol="0" rtlCol="0" fromWordArt="0" anchor="ctr" anchorCtr="0" forceAA="0" compatLnSpc="1">
            <a:prstTxWarp prst="textNoShape">
              <a:avLst/>
            </a:prstTxWarp>
            <a:noAutofit/>
          </a:bodyPr>
          <a:lstStyle/>
          <a:p>
            <a:pPr algn="ctr" defTabSz="1219170"/>
            <a:endParaRPr lang="en-GB" sz="1333" b="1" dirty="0">
              <a:solidFill>
                <a:srgbClr val="595959"/>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04D9334A-70FA-4F4A-BB18-4C1684434A20}"/>
              </a:ext>
            </a:extLst>
          </p:cNvPr>
          <p:cNvCxnSpPr>
            <a:cxnSpLocks/>
          </p:cNvCxnSpPr>
          <p:nvPr/>
        </p:nvCxnSpPr>
        <p:spPr>
          <a:xfrm>
            <a:off x="3567953" y="3893435"/>
            <a:ext cx="8229600" cy="0"/>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D7582FF-CE48-3E40-9D0A-01CB97CF706C}"/>
              </a:ext>
            </a:extLst>
          </p:cNvPr>
          <p:cNvCxnSpPr>
            <a:cxnSpLocks/>
          </p:cNvCxnSpPr>
          <p:nvPr/>
        </p:nvCxnSpPr>
        <p:spPr>
          <a:xfrm flipV="1">
            <a:off x="3580353" y="3669026"/>
            <a:ext cx="0" cy="238000"/>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34CC908-6EE4-A04D-BCFC-EB78A23D8B38}"/>
              </a:ext>
            </a:extLst>
          </p:cNvPr>
          <p:cNvCxnSpPr>
            <a:cxnSpLocks/>
          </p:cNvCxnSpPr>
          <p:nvPr/>
        </p:nvCxnSpPr>
        <p:spPr>
          <a:xfrm flipV="1">
            <a:off x="11792024" y="3669026"/>
            <a:ext cx="0" cy="238000"/>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668393A-2D1B-F241-9F10-43534E0C1CFA}"/>
              </a:ext>
            </a:extLst>
          </p:cNvPr>
          <p:cNvCxnSpPr>
            <a:cxnSpLocks/>
          </p:cNvCxnSpPr>
          <p:nvPr/>
        </p:nvCxnSpPr>
        <p:spPr>
          <a:xfrm flipV="1">
            <a:off x="7695153" y="3902110"/>
            <a:ext cx="0" cy="238000"/>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767D881-6E9B-7947-BE9B-4D832F86464D}"/>
              </a:ext>
            </a:extLst>
          </p:cNvPr>
          <p:cNvCxnSpPr>
            <a:cxnSpLocks/>
          </p:cNvCxnSpPr>
          <p:nvPr/>
        </p:nvCxnSpPr>
        <p:spPr>
          <a:xfrm flipV="1">
            <a:off x="7695153" y="4827719"/>
            <a:ext cx="0" cy="632445"/>
          </a:xfrm>
          <a:prstGeom prst="line">
            <a:avLst/>
          </a:prstGeom>
          <a:ln w="22225">
            <a:solidFill>
              <a:schemeClr val="tx2"/>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0B39479C-79A2-0D41-8421-D41E50B50CBB}"/>
              </a:ext>
            </a:extLst>
          </p:cNvPr>
          <p:cNvSpPr/>
          <p:nvPr/>
        </p:nvSpPr>
        <p:spPr>
          <a:xfrm>
            <a:off x="5468950" y="4159718"/>
            <a:ext cx="4469097" cy="63214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1219170"/>
            <a:r>
              <a:rPr lang="en-GB" sz="1600" b="1" dirty="0">
                <a:solidFill>
                  <a:srgbClr val="000000"/>
                </a:solidFill>
                <a:latin typeface="Calibri" panose="020F0502020204030204" pitchFamily="34" charset="0"/>
                <a:cs typeface="Calibri" panose="020F0502020204030204" pitchFamily="34" charset="0"/>
              </a:rPr>
              <a:t>Antithrombotic treatment</a:t>
            </a:r>
          </a:p>
          <a:p>
            <a:pPr algn="ctr" defTabSz="1219170"/>
            <a:r>
              <a:rPr lang="en-GB" sz="1333" dirty="0">
                <a:solidFill>
                  <a:srgbClr val="000000"/>
                </a:solidFill>
                <a:latin typeface="Calibri" panose="020F0502020204030204" pitchFamily="34" charset="0"/>
                <a:cs typeface="Calibri" panose="020F0502020204030204" pitchFamily="34" charset="0"/>
              </a:rPr>
              <a:t>Choice of drugs/drug dosing /treatment duration</a:t>
            </a:r>
          </a:p>
        </p:txBody>
      </p:sp>
      <p:sp>
        <p:nvSpPr>
          <p:cNvPr id="15" name="Slide Number Placeholder 14">
            <a:extLst>
              <a:ext uri="{FF2B5EF4-FFF2-40B4-BE49-F238E27FC236}">
                <a16:creationId xmlns:a16="http://schemas.microsoft.com/office/drawing/2014/main" id="{547D8890-308A-604E-9097-4A421244AC44}"/>
              </a:ext>
            </a:extLst>
          </p:cNvPr>
          <p:cNvSpPr>
            <a:spLocks noGrp="1"/>
          </p:cNvSpPr>
          <p:nvPr>
            <p:ph type="sldNum" sz="quarter" idx="4"/>
          </p:nvPr>
        </p:nvSpPr>
        <p:spPr/>
        <p:txBody>
          <a:bodyPr/>
          <a:lstStyle/>
          <a:p>
            <a:fld id="{FCE43C0F-8A7B-3A4B-9DB5-B3472E36E833}" type="slidenum">
              <a:rPr lang="en-GB" smtClean="0"/>
              <a:pPr/>
              <a:t>7</a:t>
            </a:fld>
            <a:endParaRPr lang="en-GB" dirty="0"/>
          </a:p>
        </p:txBody>
      </p:sp>
    </p:spTree>
    <p:extLst>
      <p:ext uri="{BB962C8B-B14F-4D97-AF65-F5344CB8AC3E}">
        <p14:creationId xmlns:p14="http://schemas.microsoft.com/office/powerpoint/2010/main" val="205215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253BF5-9C65-C54A-B9D7-7988B46B101A}"/>
              </a:ext>
            </a:extLst>
          </p:cNvPr>
          <p:cNvSpPr>
            <a:spLocks noGrp="1"/>
          </p:cNvSpPr>
          <p:nvPr>
            <p:ph type="title"/>
          </p:nvPr>
        </p:nvSpPr>
        <p:spPr/>
        <p:txBody>
          <a:bodyPr/>
          <a:lstStyle/>
          <a:p>
            <a:r>
              <a:rPr lang="en-GB" altLang="ko-KR"/>
              <a:t>Antithrombotic therapy in NSTE-ACS</a:t>
            </a:r>
            <a:endParaRPr lang="en-US" dirty="0"/>
          </a:p>
        </p:txBody>
      </p:sp>
      <p:sp>
        <p:nvSpPr>
          <p:cNvPr id="6" name="Text Placeholder 5">
            <a:extLst>
              <a:ext uri="{FF2B5EF4-FFF2-40B4-BE49-F238E27FC236}">
                <a16:creationId xmlns:a16="http://schemas.microsoft.com/office/drawing/2014/main" id="{F066A8E8-C856-2C4B-B870-EB6B2D304100}"/>
              </a:ext>
            </a:extLst>
          </p:cNvPr>
          <p:cNvSpPr>
            <a:spLocks noGrp="1"/>
          </p:cNvSpPr>
          <p:nvPr>
            <p:ph sz="quarter" idx="15"/>
          </p:nvPr>
        </p:nvSpPr>
        <p:spPr>
          <a:xfrm>
            <a:off x="620184" y="6309320"/>
            <a:ext cx="10732400" cy="365125"/>
          </a:xfrm>
        </p:spPr>
        <p:txBody>
          <a:bodyPr/>
          <a:lstStyle/>
          <a:p>
            <a:pPr>
              <a:spcBef>
                <a:spcPts val="300"/>
              </a:spcBef>
            </a:pPr>
            <a:r>
              <a:rPr lang="en-GB" dirty="0"/>
              <a:t>ADP, adenosine diphosphate; DAPT, dual antiplatelet therapy; </a:t>
            </a:r>
            <a:r>
              <a:rPr lang="en-GB" dirty="0" err="1"/>
              <a:t>FXa</a:t>
            </a:r>
            <a:r>
              <a:rPr lang="en-GB" dirty="0"/>
              <a:t>, factor </a:t>
            </a:r>
            <a:r>
              <a:rPr lang="en-GB" dirty="0" err="1"/>
              <a:t>Xa</a:t>
            </a:r>
            <a:r>
              <a:rPr lang="en-GB" dirty="0"/>
              <a:t>; GP, glycoprotein; NSTE-ACS, non-ST-segment elevation acute coronary syndrome; </a:t>
            </a:r>
            <a:br>
              <a:rPr lang="en-GB" dirty="0"/>
            </a:br>
            <a:r>
              <a:rPr lang="en-GB" dirty="0"/>
              <a:t>TxA</a:t>
            </a:r>
            <a:r>
              <a:rPr lang="en-GB" baseline="-25000" dirty="0"/>
              <a:t>2</a:t>
            </a:r>
            <a:r>
              <a:rPr lang="en-GB" dirty="0"/>
              <a:t>, thromboxane A2; UFH, unfractionated heparin; VKA, vitamin K antagonist</a:t>
            </a:r>
          </a:p>
          <a:p>
            <a:pPr>
              <a:spcBef>
                <a:spcPts val="300"/>
              </a:spcBef>
            </a:pPr>
            <a:r>
              <a:rPr lang="en-GB" dirty="0"/>
              <a:t>Collet J-P, et al. </a:t>
            </a:r>
            <a:r>
              <a:rPr lang="en-GB" dirty="0" err="1"/>
              <a:t>Eur</a:t>
            </a:r>
            <a:r>
              <a:rPr lang="en-GB" dirty="0"/>
              <a:t> Heart J. 2020. DOI: 10.1093/</a:t>
            </a:r>
            <a:r>
              <a:rPr lang="en-GB" dirty="0" err="1"/>
              <a:t>eurheartj</a:t>
            </a:r>
            <a:r>
              <a:rPr lang="en-GB" dirty="0"/>
              <a:t>/ehaa575</a:t>
            </a:r>
          </a:p>
        </p:txBody>
      </p:sp>
      <p:pic>
        <p:nvPicPr>
          <p:cNvPr id="5" name="Picture 2">
            <a:extLst>
              <a:ext uri="{FF2B5EF4-FFF2-40B4-BE49-F238E27FC236}">
                <a16:creationId xmlns:a16="http://schemas.microsoft.com/office/drawing/2014/main" id="{4E54EA14-F844-D040-94CF-3C6705944432}"/>
              </a:ext>
            </a:extLst>
          </p:cNvPr>
          <p:cNvPicPr>
            <a:picLocks/>
          </p:cNvPicPr>
          <p:nvPr/>
        </p:nvPicPr>
        <p:blipFill rotWithShape="1">
          <a:blip r:embed="rId3" cstate="print">
            <a:extLst>
              <a:ext uri="{28A0092B-C50C-407E-A947-70E740481C1C}">
                <a14:useLocalDpi xmlns:a14="http://schemas.microsoft.com/office/drawing/2010/main" val="0"/>
              </a:ext>
            </a:extLst>
          </a:blip>
          <a:srcRect r="31888" b="14344"/>
          <a:stretch/>
        </p:blipFill>
        <p:spPr>
          <a:xfrm>
            <a:off x="3432145" y="1193667"/>
            <a:ext cx="8304245" cy="4512501"/>
          </a:xfrm>
          <a:prstGeom prst="rect">
            <a:avLst/>
          </a:prstGeom>
        </p:spPr>
      </p:pic>
      <p:pic>
        <p:nvPicPr>
          <p:cNvPr id="13" name="Picture 12">
            <a:extLst>
              <a:ext uri="{FF2B5EF4-FFF2-40B4-BE49-F238E27FC236}">
                <a16:creationId xmlns:a16="http://schemas.microsoft.com/office/drawing/2014/main" id="{57FFB598-133C-6047-9471-67A48DBFA627}"/>
              </a:ext>
            </a:extLst>
          </p:cNvPr>
          <p:cNvPicPr>
            <a:picLocks noChangeAspect="1"/>
          </p:cNvPicPr>
          <p:nvPr/>
        </p:nvPicPr>
        <p:blipFill>
          <a:blip r:embed="rId4"/>
          <a:stretch>
            <a:fillRect/>
          </a:stretch>
        </p:blipFill>
        <p:spPr>
          <a:xfrm>
            <a:off x="438118" y="1988841"/>
            <a:ext cx="1752887" cy="840671"/>
          </a:xfrm>
          <a:prstGeom prst="rect">
            <a:avLst/>
          </a:prstGeom>
        </p:spPr>
      </p:pic>
      <p:sp>
        <p:nvSpPr>
          <p:cNvPr id="7" name="Rectangle 6">
            <a:extLst>
              <a:ext uri="{FF2B5EF4-FFF2-40B4-BE49-F238E27FC236}">
                <a16:creationId xmlns:a16="http://schemas.microsoft.com/office/drawing/2014/main" id="{FECA42C3-37C4-8145-A58B-67FE2D14C585}"/>
              </a:ext>
            </a:extLst>
          </p:cNvPr>
          <p:cNvSpPr/>
          <p:nvPr/>
        </p:nvSpPr>
        <p:spPr>
          <a:xfrm>
            <a:off x="10719862" y="5541235"/>
            <a:ext cx="864096" cy="384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60" rIns="0" bIns="60960" numCol="1" spcCol="0" rtlCol="0" fromWordArt="0" anchor="ctr" anchorCtr="0" forceAA="0" compatLnSpc="1">
            <a:prstTxWarp prst="textNoShape">
              <a:avLst/>
            </a:prstTxWarp>
            <a:noAutofit/>
          </a:bodyPr>
          <a:lstStyle/>
          <a:p>
            <a:pPr algn="ctr" defTabSz="1219170"/>
            <a:endParaRPr lang="en-GB" sz="1333" b="1" dirty="0">
              <a:solidFill>
                <a:srgbClr val="595959"/>
              </a:solidFill>
              <a:latin typeface="Arial"/>
            </a:endParaRPr>
          </a:p>
        </p:txBody>
      </p:sp>
      <p:sp>
        <p:nvSpPr>
          <p:cNvPr id="2" name="Text Placeholder 1"/>
          <p:cNvSpPr>
            <a:spLocks noGrp="1"/>
          </p:cNvSpPr>
          <p:nvPr>
            <p:ph sz="quarter" idx="12"/>
          </p:nvPr>
        </p:nvSpPr>
        <p:spPr>
          <a:xfrm>
            <a:off x="620184" y="3140968"/>
            <a:ext cx="2883528" cy="2809832"/>
          </a:xfrm>
        </p:spPr>
        <p:txBody>
          <a:bodyPr/>
          <a:lstStyle/>
          <a:p>
            <a:pPr marL="0" indent="0">
              <a:spcBef>
                <a:spcPts val="600"/>
              </a:spcBef>
              <a:buNone/>
            </a:pPr>
            <a:r>
              <a:rPr lang="en-GB" sz="1600" b="1" dirty="0">
                <a:solidFill>
                  <a:schemeClr val="tx1"/>
                </a:solidFill>
              </a:rPr>
              <a:t>Antithrombotic treatments in </a:t>
            </a:r>
            <a:br>
              <a:rPr lang="en-GB" sz="1600" b="1" dirty="0">
                <a:solidFill>
                  <a:schemeClr val="tx1"/>
                </a:solidFill>
              </a:rPr>
            </a:br>
            <a:r>
              <a:rPr lang="en-GB" sz="1600" b="1" dirty="0">
                <a:solidFill>
                  <a:schemeClr val="tx1"/>
                </a:solidFill>
              </a:rPr>
              <a:t>NSTE-ACS patients: pharmacological targets</a:t>
            </a:r>
          </a:p>
          <a:p>
            <a:pPr marL="0" indent="0">
              <a:spcBef>
                <a:spcPts val="600"/>
              </a:spcBef>
              <a:buNone/>
            </a:pPr>
            <a:r>
              <a:rPr lang="en-GB" sz="1600" dirty="0">
                <a:solidFill>
                  <a:schemeClr val="tx1"/>
                </a:solidFill>
              </a:rPr>
              <a:t>Drugs with oral administration are shown in black letters and drugs with preferred parenteral administration in red</a:t>
            </a:r>
          </a:p>
          <a:p>
            <a:pPr marL="0" indent="0">
              <a:spcBef>
                <a:spcPts val="600"/>
              </a:spcBef>
              <a:buNone/>
            </a:pPr>
            <a:r>
              <a:rPr lang="en-GB" sz="1600" dirty="0">
                <a:solidFill>
                  <a:schemeClr val="tx1"/>
                </a:solidFill>
              </a:rPr>
              <a:t>Abciximab (in brackets) is no longer supplied</a:t>
            </a:r>
          </a:p>
        </p:txBody>
      </p:sp>
      <p:sp>
        <p:nvSpPr>
          <p:cNvPr id="15" name="Slide Number Placeholder 14">
            <a:extLst>
              <a:ext uri="{FF2B5EF4-FFF2-40B4-BE49-F238E27FC236}">
                <a16:creationId xmlns:a16="http://schemas.microsoft.com/office/drawing/2014/main" id="{87B13F92-FE2D-C040-B05F-1520DABE731D}"/>
              </a:ext>
            </a:extLst>
          </p:cNvPr>
          <p:cNvSpPr>
            <a:spLocks noGrp="1"/>
          </p:cNvSpPr>
          <p:nvPr>
            <p:ph type="sldNum" sz="quarter" idx="4"/>
          </p:nvPr>
        </p:nvSpPr>
        <p:spPr/>
        <p:txBody>
          <a:bodyPr/>
          <a:lstStyle/>
          <a:p>
            <a:fld id="{FCE43C0F-8A7B-3A4B-9DB5-B3472E36E833}" type="slidenum">
              <a:rPr lang="en-GB" smtClean="0"/>
              <a:pPr/>
              <a:t>8</a:t>
            </a:fld>
            <a:endParaRPr lang="en-GB" dirty="0"/>
          </a:p>
        </p:txBody>
      </p:sp>
    </p:spTree>
    <p:extLst>
      <p:ext uri="{BB962C8B-B14F-4D97-AF65-F5344CB8AC3E}">
        <p14:creationId xmlns:p14="http://schemas.microsoft.com/office/powerpoint/2010/main" val="110306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689E4636-2DE5-684E-81EE-27081DF36A94}"/>
              </a:ext>
            </a:extLst>
          </p:cNvPr>
          <p:cNvSpPr>
            <a:spLocks noGrp="1"/>
          </p:cNvSpPr>
          <p:nvPr>
            <p:ph sz="quarter" idx="12"/>
          </p:nvPr>
        </p:nvSpPr>
        <p:spPr/>
        <p:txBody>
          <a:bodyPr/>
          <a:lstStyle/>
          <a:p>
            <a:pPr marL="0" indent="0">
              <a:buNone/>
            </a:pPr>
            <a:r>
              <a:rPr lang="en-GB" b="1" dirty="0">
                <a:solidFill>
                  <a:schemeClr val="accent1"/>
                </a:solidFill>
              </a:rPr>
              <a:t>Periprocedural and post-procedural antithrombotic therapy in patients </a:t>
            </a:r>
            <a:br>
              <a:rPr lang="en-GB" b="1" dirty="0">
                <a:solidFill>
                  <a:schemeClr val="accent1"/>
                </a:solidFill>
              </a:rPr>
            </a:br>
            <a:r>
              <a:rPr lang="en-GB" b="1" dirty="0">
                <a:solidFill>
                  <a:schemeClr val="accent1"/>
                </a:solidFill>
              </a:rPr>
              <a:t>undergoing primary PCI (1)</a:t>
            </a:r>
          </a:p>
          <a:p>
            <a:pPr marL="0" indent="0">
              <a:buNone/>
            </a:pPr>
            <a:endParaRPr lang="en-US" dirty="0">
              <a:solidFill>
                <a:schemeClr val="accent1"/>
              </a:solidFill>
            </a:endParaRPr>
          </a:p>
        </p:txBody>
      </p:sp>
      <p:sp>
        <p:nvSpPr>
          <p:cNvPr id="3" name="Title 2">
            <a:extLst>
              <a:ext uri="{FF2B5EF4-FFF2-40B4-BE49-F238E27FC236}">
                <a16:creationId xmlns:a16="http://schemas.microsoft.com/office/drawing/2014/main" id="{1053863C-51C5-7A47-8B22-A0C26E8E2929}"/>
              </a:ext>
            </a:extLst>
          </p:cNvPr>
          <p:cNvSpPr>
            <a:spLocks noGrp="1"/>
          </p:cNvSpPr>
          <p:nvPr>
            <p:ph type="title"/>
          </p:nvPr>
        </p:nvSpPr>
        <p:spPr/>
        <p:txBody>
          <a:bodyPr/>
          <a:lstStyle/>
          <a:p>
            <a:r>
              <a:rPr lang="en-GB" altLang="ko-KR"/>
              <a:t>Antithrombotic therapy in STEMI</a:t>
            </a:r>
            <a:br>
              <a:rPr lang="en-GB" altLang="ko-KR"/>
            </a:br>
            <a:endParaRPr lang="en-US" dirty="0"/>
          </a:p>
        </p:txBody>
      </p:sp>
      <p:sp>
        <p:nvSpPr>
          <p:cNvPr id="11" name="Text Placeholder 10">
            <a:extLst>
              <a:ext uri="{FF2B5EF4-FFF2-40B4-BE49-F238E27FC236}">
                <a16:creationId xmlns:a16="http://schemas.microsoft.com/office/drawing/2014/main" id="{E020DCD8-B6B0-5B40-B34B-123F973DAE9E}"/>
              </a:ext>
            </a:extLst>
          </p:cNvPr>
          <p:cNvSpPr>
            <a:spLocks noGrp="1"/>
          </p:cNvSpPr>
          <p:nvPr>
            <p:ph sz="quarter" idx="15"/>
          </p:nvPr>
        </p:nvSpPr>
        <p:spPr>
          <a:xfrm>
            <a:off x="620184" y="6309320"/>
            <a:ext cx="8116800" cy="365125"/>
          </a:xfrm>
        </p:spPr>
        <p:txBody>
          <a:bodyPr/>
          <a:lstStyle/>
          <a:p>
            <a:pPr>
              <a:spcBef>
                <a:spcPts val="300"/>
              </a:spcBef>
            </a:pPr>
            <a:r>
              <a:rPr lang="en-GB" baseline="30000" dirty="0"/>
              <a:t>a</a:t>
            </a:r>
            <a:r>
              <a:rPr lang="en-GB" dirty="0"/>
              <a:t> Class of recommendation; </a:t>
            </a:r>
            <a:r>
              <a:rPr lang="en-GB" baseline="30000" dirty="0"/>
              <a:t>b</a:t>
            </a:r>
            <a:r>
              <a:rPr lang="en-GB" dirty="0"/>
              <a:t> Level of evidence</a:t>
            </a:r>
            <a:br>
              <a:rPr lang="en-GB" dirty="0"/>
            </a:br>
            <a:r>
              <a:rPr lang="en-GB" dirty="0"/>
              <a:t>PCI, percutaneous coronary intervention; STEMI, ST-segment elevation myocardial infarction </a:t>
            </a:r>
          </a:p>
          <a:p>
            <a:pPr>
              <a:spcBef>
                <a:spcPts val="300"/>
              </a:spcBef>
            </a:pPr>
            <a:r>
              <a:rPr lang="en-GB" dirty="0"/>
              <a:t>Ibanez B, et al. </a:t>
            </a:r>
            <a:r>
              <a:rPr lang="en-GB" dirty="0" err="1"/>
              <a:t>Eur</a:t>
            </a:r>
            <a:r>
              <a:rPr lang="en-GB" dirty="0"/>
              <a:t> Heart J. 2017;39:119-77</a:t>
            </a:r>
          </a:p>
        </p:txBody>
      </p:sp>
      <p:pic>
        <p:nvPicPr>
          <p:cNvPr id="10" name="Picture 9">
            <a:extLst>
              <a:ext uri="{FF2B5EF4-FFF2-40B4-BE49-F238E27FC236}">
                <a16:creationId xmlns:a16="http://schemas.microsoft.com/office/drawing/2014/main" id="{6D53B0B7-7F3D-4C57-8A00-5788F76CAD85}"/>
              </a:ext>
            </a:extLst>
          </p:cNvPr>
          <p:cNvPicPr>
            <a:picLocks noChangeAspect="1"/>
          </p:cNvPicPr>
          <p:nvPr/>
        </p:nvPicPr>
        <p:blipFill>
          <a:blip r:embed="rId3"/>
          <a:stretch>
            <a:fillRect/>
          </a:stretch>
        </p:blipFill>
        <p:spPr>
          <a:xfrm>
            <a:off x="10102547" y="1409307"/>
            <a:ext cx="1752887" cy="840671"/>
          </a:xfrm>
          <a:prstGeom prst="rect">
            <a:avLst/>
          </a:prstGeom>
        </p:spPr>
      </p:pic>
      <p:graphicFrame>
        <p:nvGraphicFramePr>
          <p:cNvPr id="17" name="Table 16">
            <a:extLst>
              <a:ext uri="{FF2B5EF4-FFF2-40B4-BE49-F238E27FC236}">
                <a16:creationId xmlns:a16="http://schemas.microsoft.com/office/drawing/2014/main" id="{02A27540-E829-574D-8BEE-44DBD8F1B71A}"/>
              </a:ext>
            </a:extLst>
          </p:cNvPr>
          <p:cNvGraphicFramePr>
            <a:graphicFrameLocks noGrp="1"/>
          </p:cNvGraphicFramePr>
          <p:nvPr>
            <p:extLst>
              <p:ext uri="{D42A27DB-BD31-4B8C-83A1-F6EECF244321}">
                <p14:modId xmlns:p14="http://schemas.microsoft.com/office/powerpoint/2010/main" val="1615875666"/>
              </p:ext>
            </p:extLst>
          </p:nvPr>
        </p:nvGraphicFramePr>
        <p:xfrm>
          <a:off x="624419" y="2199600"/>
          <a:ext cx="9792061" cy="3749040"/>
        </p:xfrm>
        <a:graphic>
          <a:graphicData uri="http://schemas.openxmlformats.org/drawingml/2006/table">
            <a:tbl>
              <a:tblPr firstRow="1" bandRow="1">
                <a:tableStyleId>{5C22544A-7EE6-4342-B048-85BDC9FD1C3A}</a:tableStyleId>
              </a:tblPr>
              <a:tblGrid>
                <a:gridCol w="7765161">
                  <a:extLst>
                    <a:ext uri="{9D8B030D-6E8A-4147-A177-3AD203B41FA5}">
                      <a16:colId xmlns:a16="http://schemas.microsoft.com/office/drawing/2014/main" val="1084467627"/>
                    </a:ext>
                  </a:extLst>
                </a:gridCol>
                <a:gridCol w="1010919">
                  <a:extLst>
                    <a:ext uri="{9D8B030D-6E8A-4147-A177-3AD203B41FA5}">
                      <a16:colId xmlns:a16="http://schemas.microsoft.com/office/drawing/2014/main" val="1840854506"/>
                    </a:ext>
                  </a:extLst>
                </a:gridCol>
                <a:gridCol w="1015981">
                  <a:extLst>
                    <a:ext uri="{9D8B030D-6E8A-4147-A177-3AD203B41FA5}">
                      <a16:colId xmlns:a16="http://schemas.microsoft.com/office/drawing/2014/main" val="3181592808"/>
                    </a:ext>
                  </a:extLst>
                </a:gridCol>
              </a:tblGrid>
              <a:tr h="406400">
                <a:tc>
                  <a:txBody>
                    <a:bodyPr/>
                    <a:lstStyle/>
                    <a:p>
                      <a:pPr latinLnBrk="0"/>
                      <a:r>
                        <a:rPr lang="en-US" sz="1900" dirty="0"/>
                        <a:t>Recommendations</a:t>
                      </a:r>
                      <a:endParaRPr lang="en-US" sz="1900" dirty="0">
                        <a:solidFill>
                          <a:srgbClr val="000000"/>
                        </a:solidFill>
                      </a:endParaRPr>
                    </a:p>
                  </a:txBody>
                  <a:tcPr marL="121920" marR="121920" marT="60960" marB="60960"/>
                </a:tc>
                <a:tc>
                  <a:txBody>
                    <a:bodyPr/>
                    <a:lstStyle/>
                    <a:p>
                      <a:pPr algn="ctr" latinLnBrk="0"/>
                      <a:r>
                        <a:rPr lang="en-US" sz="1900" dirty="0"/>
                        <a:t>Class</a:t>
                      </a:r>
                      <a:r>
                        <a:rPr lang="en-US" sz="1900" baseline="30000" dirty="0"/>
                        <a:t>a</a:t>
                      </a:r>
                      <a:endParaRPr lang="en-US" sz="1900" baseline="30000" dirty="0">
                        <a:solidFill>
                          <a:srgbClr val="000000"/>
                        </a:solidFill>
                      </a:endParaRPr>
                    </a:p>
                  </a:txBody>
                  <a:tcPr marL="121920" marR="121920" marT="60960" marB="60960"/>
                </a:tc>
                <a:tc>
                  <a:txBody>
                    <a:bodyPr/>
                    <a:lstStyle/>
                    <a:p>
                      <a:pPr algn="ctr" latinLnBrk="0"/>
                      <a:r>
                        <a:rPr lang="en-US" sz="1900" dirty="0"/>
                        <a:t>Level</a:t>
                      </a:r>
                      <a:r>
                        <a:rPr lang="en-US" sz="1900" baseline="30000" dirty="0"/>
                        <a:t>b</a:t>
                      </a:r>
                      <a:endParaRPr lang="en-US" sz="1900" baseline="30000" dirty="0">
                        <a:solidFill>
                          <a:srgbClr val="000000"/>
                        </a:solidFill>
                      </a:endParaRPr>
                    </a:p>
                  </a:txBody>
                  <a:tcPr marL="121920" marR="121920" marT="60960" marB="60960"/>
                </a:tc>
                <a:extLst>
                  <a:ext uri="{0D108BD9-81ED-4DB2-BD59-A6C34878D82A}">
                    <a16:rowId xmlns:a16="http://schemas.microsoft.com/office/drawing/2014/main" val="2869783046"/>
                  </a:ext>
                </a:extLst>
              </a:tr>
              <a:tr h="406400">
                <a:tc gridSpan="3">
                  <a:txBody>
                    <a:bodyPr/>
                    <a:lstStyle/>
                    <a:p>
                      <a:pPr latinLnBrk="0"/>
                      <a:r>
                        <a:rPr lang="en-US" sz="1900" b="1" dirty="0"/>
                        <a:t>Antiplatelet therapy</a:t>
                      </a:r>
                      <a:endParaRPr lang="en-US" sz="1900" b="1" dirty="0">
                        <a:solidFill>
                          <a:srgbClr val="000000"/>
                        </a:solidFill>
                      </a:endParaRPr>
                    </a:p>
                  </a:txBody>
                  <a:tcPr marL="121920" marR="121920" marT="60960" marB="60960"/>
                </a:tc>
                <a:tc hMerge="1">
                  <a:txBody>
                    <a:bodyPr/>
                    <a:lstStyle/>
                    <a:p>
                      <a:pPr algn="ctr" latinLnBrk="0"/>
                      <a:endParaRPr lang="en-US" sz="1400" dirty="0"/>
                    </a:p>
                  </a:txBody>
                  <a:tcPr/>
                </a:tc>
                <a:tc hMerge="1">
                  <a:txBody>
                    <a:bodyPr/>
                    <a:lstStyle/>
                    <a:p>
                      <a:pPr algn="ctr" latinLnBrk="0"/>
                      <a:endParaRPr lang="en-US" sz="1400" dirty="0"/>
                    </a:p>
                  </a:txBody>
                  <a:tcPr/>
                </a:tc>
                <a:extLst>
                  <a:ext uri="{0D108BD9-81ED-4DB2-BD59-A6C34878D82A}">
                    <a16:rowId xmlns:a16="http://schemas.microsoft.com/office/drawing/2014/main" val="3987726853"/>
                  </a:ext>
                </a:extLst>
              </a:tr>
              <a:tr h="1097280">
                <a:tc>
                  <a:txBody>
                    <a:bodyPr/>
                    <a:lstStyle/>
                    <a:p>
                      <a:pPr latinLnBrk="0"/>
                      <a:r>
                        <a:rPr lang="en-US" sz="1600" dirty="0"/>
                        <a:t>A potent P2Y</a:t>
                      </a:r>
                      <a:r>
                        <a:rPr lang="en-US" sz="1600" baseline="-25000" dirty="0"/>
                        <a:t>12</a:t>
                      </a:r>
                      <a:r>
                        <a:rPr lang="en-US" sz="1600" dirty="0"/>
                        <a:t> inhibitor (prasugrel or ticagrelor), or clopidogrel if these are not available or are contraindicated, is recommended before (or at latest at the time of) PCI and maintained over 12 months, unless there are contraindications such as excessive risk of bleeding</a:t>
                      </a:r>
                      <a:endParaRPr lang="en-US" sz="1600" dirty="0">
                        <a:solidFill>
                          <a:srgbClr val="000000"/>
                        </a:solidFill>
                      </a:endParaRPr>
                    </a:p>
                  </a:txBody>
                  <a:tcPr marL="121920" marR="121920" marT="60960" marB="60960"/>
                </a:tc>
                <a:tc>
                  <a:txBody>
                    <a:bodyPr/>
                    <a:lstStyle/>
                    <a:p>
                      <a:pPr algn="ctr" latinLnBrk="0"/>
                      <a:r>
                        <a:rPr lang="en-US" sz="1900" dirty="0">
                          <a:solidFill>
                            <a:schemeClr val="bg1"/>
                          </a:solidFill>
                        </a:rPr>
                        <a:t>I</a:t>
                      </a:r>
                    </a:p>
                  </a:txBody>
                  <a:tcPr marL="121920" marR="121920" marT="60960" marB="60960" anchor="ctr">
                    <a:solidFill>
                      <a:srgbClr val="03C750"/>
                    </a:solidFill>
                  </a:tcPr>
                </a:tc>
                <a:tc>
                  <a:txBody>
                    <a:bodyPr/>
                    <a:lstStyle/>
                    <a:p>
                      <a:pPr algn="ctr" latinLnBrk="0"/>
                      <a:r>
                        <a:rPr lang="en-US" sz="1900" dirty="0">
                          <a:solidFill>
                            <a:schemeClr val="bg1"/>
                          </a:solidFill>
                        </a:rPr>
                        <a:t>A</a:t>
                      </a:r>
                    </a:p>
                  </a:txBody>
                  <a:tcPr marL="121920" marR="121920" marT="60960" marB="60960" anchor="ctr">
                    <a:solidFill>
                      <a:schemeClr val="tx2">
                        <a:lumMod val="50000"/>
                      </a:schemeClr>
                    </a:solidFill>
                  </a:tcPr>
                </a:tc>
                <a:extLst>
                  <a:ext uri="{0D108BD9-81ED-4DB2-BD59-A6C34878D82A}">
                    <a16:rowId xmlns:a16="http://schemas.microsoft.com/office/drawing/2014/main" val="976219065"/>
                  </a:ext>
                </a:extLst>
              </a:tr>
              <a:tr h="609600">
                <a:tc>
                  <a:txBody>
                    <a:bodyPr/>
                    <a:lstStyle/>
                    <a:p>
                      <a:pPr latinLnBrk="0"/>
                      <a:r>
                        <a:rPr lang="en-US" sz="1600" dirty="0"/>
                        <a:t>Aspirin (oral or intravenous [i.v.], if unable to swallow) is recommended as soon as possible for all patients without contraindications</a:t>
                      </a:r>
                      <a:endParaRPr lang="en-US" sz="1600" dirty="0">
                        <a:solidFill>
                          <a:srgbClr val="000000"/>
                        </a:solidFill>
                      </a:endParaRPr>
                    </a:p>
                  </a:txBody>
                  <a:tcPr marL="121920" marR="121920" marT="60960" marB="60960"/>
                </a:tc>
                <a:tc>
                  <a:txBody>
                    <a:bodyPr/>
                    <a:lstStyle/>
                    <a:p>
                      <a:pPr algn="ctr" latinLnBrk="0"/>
                      <a:r>
                        <a:rPr lang="en-US" sz="1900" dirty="0">
                          <a:solidFill>
                            <a:schemeClr val="bg1"/>
                          </a:solidFill>
                        </a:rPr>
                        <a:t>I</a:t>
                      </a:r>
                    </a:p>
                  </a:txBody>
                  <a:tcPr marL="121920" marR="121920" marT="60960" marB="60960" anchor="ctr">
                    <a:solidFill>
                      <a:srgbClr val="03C750"/>
                    </a:solidFill>
                  </a:tcPr>
                </a:tc>
                <a:tc>
                  <a:txBody>
                    <a:bodyPr/>
                    <a:lstStyle/>
                    <a:p>
                      <a:pPr algn="ctr" latinLnBrk="0"/>
                      <a:r>
                        <a:rPr lang="en-US" sz="1900" dirty="0">
                          <a:solidFill>
                            <a:schemeClr val="bg1"/>
                          </a:solidFill>
                        </a:rPr>
                        <a:t>B</a:t>
                      </a:r>
                    </a:p>
                  </a:txBody>
                  <a:tcPr marL="121920" marR="121920" marT="60960" marB="60960" anchor="ctr">
                    <a:solidFill>
                      <a:schemeClr val="tx2"/>
                    </a:solidFill>
                  </a:tcPr>
                </a:tc>
                <a:extLst>
                  <a:ext uri="{0D108BD9-81ED-4DB2-BD59-A6C34878D82A}">
                    <a16:rowId xmlns:a16="http://schemas.microsoft.com/office/drawing/2014/main" val="3874969915"/>
                  </a:ext>
                </a:extLst>
              </a:tr>
              <a:tr h="609600">
                <a:tc>
                  <a:txBody>
                    <a:bodyPr/>
                    <a:lstStyle/>
                    <a:p>
                      <a:pPr latinLnBrk="0"/>
                      <a:r>
                        <a:rPr lang="en-US" sz="1600" dirty="0"/>
                        <a:t>Glycoprotein (GP) IIb/IIa inhibitors should be considered for bailout if there is evidence of no-reflow or a thrombotic complication</a:t>
                      </a:r>
                      <a:endParaRPr lang="en-US" sz="1600" dirty="0">
                        <a:solidFill>
                          <a:srgbClr val="000000"/>
                        </a:solidFill>
                      </a:endParaRPr>
                    </a:p>
                  </a:txBody>
                  <a:tcPr marL="121920" marR="121920" marT="60960" marB="60960"/>
                </a:tc>
                <a:tc>
                  <a:txBody>
                    <a:bodyPr/>
                    <a:lstStyle/>
                    <a:p>
                      <a:pPr algn="ctr" latinLnBrk="0"/>
                      <a:r>
                        <a:rPr lang="en-US" sz="1900" dirty="0">
                          <a:solidFill>
                            <a:schemeClr val="bg1"/>
                          </a:solidFill>
                        </a:rPr>
                        <a:t>IIa</a:t>
                      </a:r>
                    </a:p>
                  </a:txBody>
                  <a:tcPr marL="121920" marR="121920" marT="60960" marB="60960" anchor="ctr">
                    <a:solidFill>
                      <a:srgbClr val="FFA402"/>
                    </a:solidFill>
                  </a:tcPr>
                </a:tc>
                <a:tc>
                  <a:txBody>
                    <a:bodyPr/>
                    <a:lstStyle/>
                    <a:p>
                      <a:pPr algn="ctr" latinLnBrk="0"/>
                      <a:r>
                        <a:rPr lang="en-US" sz="1900" dirty="0">
                          <a:solidFill>
                            <a:schemeClr val="bg1"/>
                          </a:solidFill>
                        </a:rPr>
                        <a:t>C</a:t>
                      </a:r>
                    </a:p>
                  </a:txBody>
                  <a:tcPr marL="121920" marR="121920" marT="60960" marB="60960" anchor="ctr">
                    <a:solidFill>
                      <a:schemeClr val="tx2">
                        <a:lumMod val="60000"/>
                        <a:lumOff val="40000"/>
                      </a:schemeClr>
                    </a:solidFill>
                  </a:tcPr>
                </a:tc>
                <a:extLst>
                  <a:ext uri="{0D108BD9-81ED-4DB2-BD59-A6C34878D82A}">
                    <a16:rowId xmlns:a16="http://schemas.microsoft.com/office/drawing/2014/main" val="4156664681"/>
                  </a:ext>
                </a:extLst>
              </a:tr>
              <a:tr h="609600">
                <a:tc>
                  <a:txBody>
                    <a:bodyPr/>
                    <a:lstStyle/>
                    <a:p>
                      <a:pPr latinLnBrk="0"/>
                      <a:r>
                        <a:rPr lang="en-US" sz="1600" dirty="0"/>
                        <a:t>Cangrelor may be considered in patients who have not received P2Y</a:t>
                      </a:r>
                      <a:r>
                        <a:rPr lang="en-US" sz="1600" baseline="-25000" dirty="0"/>
                        <a:t>12</a:t>
                      </a:r>
                      <a:r>
                        <a:rPr lang="en-US" sz="1600" dirty="0"/>
                        <a:t> receptor </a:t>
                      </a:r>
                      <a:br>
                        <a:rPr lang="en-US" sz="1600" dirty="0"/>
                      </a:br>
                      <a:r>
                        <a:rPr lang="en-US" sz="1600" dirty="0"/>
                        <a:t>inhibitors</a:t>
                      </a:r>
                      <a:endParaRPr lang="en-US" sz="1600" dirty="0">
                        <a:solidFill>
                          <a:srgbClr val="000000"/>
                        </a:solidFill>
                      </a:endParaRPr>
                    </a:p>
                  </a:txBody>
                  <a:tcPr marL="121920" marR="121920" marT="60960" marB="60960"/>
                </a:tc>
                <a:tc>
                  <a:txBody>
                    <a:bodyPr/>
                    <a:lstStyle/>
                    <a:p>
                      <a:pPr algn="ctr" latinLnBrk="0"/>
                      <a:r>
                        <a:rPr lang="en-US" sz="1900" dirty="0">
                          <a:solidFill>
                            <a:schemeClr val="bg1"/>
                          </a:solidFill>
                        </a:rPr>
                        <a:t>IIb</a:t>
                      </a:r>
                    </a:p>
                  </a:txBody>
                  <a:tcPr marL="121920" marR="121920" marT="60960" marB="60960" anchor="ctr">
                    <a:solidFill>
                      <a:srgbClr val="FFC000"/>
                    </a:solidFill>
                  </a:tcPr>
                </a:tc>
                <a:tc>
                  <a:txBody>
                    <a:bodyPr/>
                    <a:lstStyle/>
                    <a:p>
                      <a:pPr algn="ctr" latinLnBrk="0"/>
                      <a:r>
                        <a:rPr lang="en-US" sz="1900" dirty="0">
                          <a:solidFill>
                            <a:schemeClr val="bg1"/>
                          </a:solidFill>
                        </a:rPr>
                        <a:t>A</a:t>
                      </a:r>
                    </a:p>
                  </a:txBody>
                  <a:tcPr marL="121920" marR="121920" marT="60960" marB="60960" anchor="ctr">
                    <a:solidFill>
                      <a:schemeClr val="tx2">
                        <a:lumMod val="50000"/>
                      </a:schemeClr>
                    </a:solidFill>
                  </a:tcPr>
                </a:tc>
                <a:extLst>
                  <a:ext uri="{0D108BD9-81ED-4DB2-BD59-A6C34878D82A}">
                    <a16:rowId xmlns:a16="http://schemas.microsoft.com/office/drawing/2014/main" val="2424812556"/>
                  </a:ext>
                </a:extLst>
              </a:tr>
            </a:tbl>
          </a:graphicData>
        </a:graphic>
      </p:graphicFrame>
      <p:sp>
        <p:nvSpPr>
          <p:cNvPr id="15" name="Slide Number Placeholder 14">
            <a:extLst>
              <a:ext uri="{FF2B5EF4-FFF2-40B4-BE49-F238E27FC236}">
                <a16:creationId xmlns:a16="http://schemas.microsoft.com/office/drawing/2014/main" id="{2BDB7DDC-73A7-8B46-8CE4-BAE5127651B6}"/>
              </a:ext>
            </a:extLst>
          </p:cNvPr>
          <p:cNvSpPr>
            <a:spLocks noGrp="1"/>
          </p:cNvSpPr>
          <p:nvPr>
            <p:ph type="sldNum" sz="quarter" idx="4"/>
          </p:nvPr>
        </p:nvSpPr>
        <p:spPr/>
        <p:txBody>
          <a:bodyPr/>
          <a:lstStyle/>
          <a:p>
            <a:fld id="{FCE43C0F-8A7B-3A4B-9DB5-B3472E36E833}" type="slidenum">
              <a:rPr lang="en-GB" smtClean="0"/>
              <a:pPr/>
              <a:t>9</a:t>
            </a:fld>
            <a:endParaRPr lang="en-GB" dirty="0"/>
          </a:p>
        </p:txBody>
      </p:sp>
    </p:spTree>
    <p:extLst>
      <p:ext uri="{BB962C8B-B14F-4D97-AF65-F5344CB8AC3E}">
        <p14:creationId xmlns:p14="http://schemas.microsoft.com/office/powerpoint/2010/main" val="94301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ustom 65">
      <a:dk1>
        <a:srgbClr val="000000"/>
      </a:dk1>
      <a:lt1>
        <a:srgbClr val="FFFFFF"/>
      </a:lt1>
      <a:dk2>
        <a:srgbClr val="5D8298"/>
      </a:dk2>
      <a:lt2>
        <a:srgbClr val="EEECE1"/>
      </a:lt2>
      <a:accent1>
        <a:srgbClr val="A5131F"/>
      </a:accent1>
      <a:accent2>
        <a:srgbClr val="C0504D"/>
      </a:accent2>
      <a:accent3>
        <a:srgbClr val="E9D0CD"/>
      </a:accent3>
      <a:accent4>
        <a:srgbClr val="F4EAE7"/>
      </a:accent4>
      <a:accent5>
        <a:srgbClr val="ECE6ED"/>
      </a:accent5>
      <a:accent6>
        <a:srgbClr val="8B878B"/>
      </a:accent6>
      <a:hlink>
        <a:srgbClr val="C30C1E"/>
      </a:hlink>
      <a:folHlink>
        <a:srgbClr val="C30C1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Section Break Slide Master">
  <a:themeElements>
    <a:clrScheme name="Custom 2">
      <a:dk1>
        <a:srgbClr val="2765B0"/>
      </a:dk1>
      <a:lt1>
        <a:sysClr val="window" lastClr="FFFFFF"/>
      </a:lt1>
      <a:dk2>
        <a:srgbClr val="2765B0"/>
      </a:dk2>
      <a:lt2>
        <a:srgbClr val="EEECE1"/>
      </a:lt2>
      <a:accent1>
        <a:srgbClr val="EE1C25"/>
      </a:accent1>
      <a:accent2>
        <a:srgbClr val="EE1C25"/>
      </a:accent2>
      <a:accent3>
        <a:srgbClr val="EE1C25"/>
      </a:accent3>
      <a:accent4>
        <a:srgbClr val="EE1C25"/>
      </a:accent4>
      <a:accent5>
        <a:srgbClr val="EE1C25"/>
      </a:accent5>
      <a:accent6>
        <a:srgbClr val="EE1C25"/>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20000"/>
            <a:lumOff val="80000"/>
          </a:schemeClr>
        </a:solidFill>
        <a:ln>
          <a:noFill/>
        </a:ln>
      </a:spPr>
      <a:bodyPr lIns="0" rIns="0" rtlCol="0" anchor="ctr"/>
      <a:lstStyle>
        <a:defPPr algn="ctr" latinLnBrk="0">
          <a:defRPr sz="1000" b="1" dirty="0" smtClean="0">
            <a:solidFill>
              <a:srgbClr val="595959"/>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2492</TotalTime>
  <Words>4110</Words>
  <Application>Microsoft Macintosh PowerPoint</Application>
  <PresentationFormat>Widescreen</PresentationFormat>
  <Paragraphs>515</Paragraphs>
  <Slides>28</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맑은 고딕</vt:lpstr>
      <vt:lpstr>Arial</vt:lpstr>
      <vt:lpstr>Calibri</vt:lpstr>
      <vt:lpstr>Lucida Grande</vt:lpstr>
      <vt:lpstr>PT Sans Narrow</vt:lpstr>
      <vt:lpstr>Thème Office</vt:lpstr>
      <vt:lpstr>Section Break Slide Master</vt:lpstr>
      <vt:lpstr>PowerPoint Presentation</vt:lpstr>
      <vt:lpstr>Drug Therapies Post Acute Coronary Syndrome Event</vt:lpstr>
      <vt:lpstr>Disclaimer and disclosures</vt:lpstr>
      <vt:lpstr>INTRODUCTION</vt:lpstr>
      <vt:lpstr>Presentation with ACS (STEMI or high-risk NSTEMI)</vt:lpstr>
      <vt:lpstr>Antithrombotic therapy</vt:lpstr>
      <vt:lpstr>Antithrombotic therapy and risk stratification</vt:lpstr>
      <vt:lpstr>Antithrombotic therapy in NSTE-ACS</vt:lpstr>
      <vt:lpstr>Antithrombotic therapy in STEMI </vt:lpstr>
      <vt:lpstr>Antithrombotic therapy in STEMI </vt:lpstr>
      <vt:lpstr>Antithrombotic therapy in NSTE-ACS</vt:lpstr>
      <vt:lpstr>Antithrombotic therapy in NSTE-ACS</vt:lpstr>
      <vt:lpstr>Antithrombotic therapy in NSTEMI</vt:lpstr>
      <vt:lpstr>Antithrombotic therapy in NSTE-ACS</vt:lpstr>
      <vt:lpstr>Antithrombotic therapy in NSTE-ACS</vt:lpstr>
      <vt:lpstr>Antithrombotic therapy in NSTE-ACS</vt:lpstr>
      <vt:lpstr>Antithrombotic therapy in NSTE-ACS</vt:lpstr>
      <vt:lpstr>additional Pharmacological  Therapy for ACS</vt:lpstr>
      <vt:lpstr>Other pharmacological therapies after STEMI</vt:lpstr>
      <vt:lpstr>Other pharmacological therapies after NSTEMI</vt:lpstr>
      <vt:lpstr>Early treatment in NSTE-ACS:  The ongoing debate</vt:lpstr>
      <vt:lpstr>EVOPACS: greater LDL-C reduction with PCSK9 inhibitor initiated in-hospital</vt:lpstr>
      <vt:lpstr>EVACS: PSCK9i initiated early after ACS rapidly reduces LDL-C in just 24 hours</vt:lpstr>
      <vt:lpstr>Benefit of early loading to PCI time for statins</vt:lpstr>
      <vt:lpstr>Benefit of early loading to PCI time for PCSK9 inhibition</vt:lpstr>
      <vt:lpstr>SUMMARY</vt:lpstr>
      <vt:lpstr>REACH CORONARY CONNECT VIA  TWITTER, LINKEDIN, VIMEO &amp; EMAIL OR VISIT THE GROUP’S WEBSITE http://www.coronaryconnect.com/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Carrie Brubaker</cp:lastModifiedBy>
  <cp:revision>289</cp:revision>
  <cp:lastPrinted>2017-02-15T09:54:46Z</cp:lastPrinted>
  <dcterms:created xsi:type="dcterms:W3CDTF">2016-10-14T09:38:18Z</dcterms:created>
  <dcterms:modified xsi:type="dcterms:W3CDTF">2021-06-14T05:13:21Z</dcterms:modified>
</cp:coreProperties>
</file>