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2537" r:id="rId2"/>
    <p:sldId id="280" r:id="rId3"/>
    <p:sldId id="282" r:id="rId4"/>
    <p:sldId id="276" r:id="rId5"/>
    <p:sldId id="277" r:id="rId6"/>
    <p:sldId id="306" r:id="rId7"/>
    <p:sldId id="308" r:id="rId8"/>
    <p:sldId id="307" r:id="rId9"/>
    <p:sldId id="309" r:id="rId10"/>
    <p:sldId id="310" r:id="rId11"/>
    <p:sldId id="311" r:id="rId12"/>
    <p:sldId id="312" r:id="rId13"/>
    <p:sldId id="313" r:id="rId14"/>
    <p:sldId id="290" r:id="rId15"/>
    <p:sldId id="305" r:id="rId16"/>
    <p:sldId id="333" r:id="rId17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73B"/>
    <a:srgbClr val="5D8298"/>
    <a:srgbClr val="C7573C"/>
    <a:srgbClr val="03C750"/>
    <a:srgbClr val="FFA402"/>
    <a:srgbClr val="505050"/>
    <a:srgbClr val="FF3F0D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86387"/>
  </p:normalViewPr>
  <p:slideViewPr>
    <p:cSldViewPr snapToObjects="1">
      <p:cViewPr varScale="1">
        <p:scale>
          <a:sx n="73" d="100"/>
          <a:sy n="73" d="100"/>
        </p:scale>
        <p:origin x="8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0" d="100"/>
          <a:sy n="120" d="100"/>
        </p:scale>
        <p:origin x="38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People with acromegaly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379C5F-1AEE-7B4B-82ED-8A5BB9A2152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AB8-1846-8EBF-A95C8FA4DD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5213341-6181-B64D-8523-9213A838436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AB8-1846-8EBF-A95C8FA4DD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6153E4-87F5-3447-9B29-363ED459A86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AB8-1846-8EBF-A95C8FA4DD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40A3C18-9114-B64D-8D3A-B5299B75161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AB8-1846-8EBF-A95C8FA4DD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5B4763-46CC-2444-B0A8-BC414E99EC9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AB8-1846-8EBF-A95C8FA4DD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9A594D9-4E83-0446-B2F9-8B14627FA2D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AB8-1846-8EBF-A95C8FA4D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The diagnosis of my acromegaly</c:v>
                </c:pt>
                <c:pt idx="1">
                  <c:v>Contact with HCP regarding worsening symptoms</c:v>
                </c:pt>
                <c:pt idx="2">
                  <c:v>Access to HCP either remotely or in person</c:v>
                </c:pt>
                <c:pt idx="3">
                  <c:v>Speed or availability of laboratory tests</c:v>
                </c:pt>
                <c:pt idx="4">
                  <c:v>Access to radiology appointments</c:v>
                </c:pt>
                <c:pt idx="5">
                  <c:v>None of the above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14</c:v>
                </c:pt>
                <c:pt idx="2">
                  <c:v>30</c:v>
                </c:pt>
                <c:pt idx="3">
                  <c:v>18</c:v>
                </c:pt>
                <c:pt idx="4">
                  <c:v>10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8-1846-8EBF-A95C8FA4DD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Endocrinologists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DAA033-49F4-6449-B5BA-2609938A2F2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AB8-1846-8EBF-A95C8FA4DD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58FB83-11F9-6247-BEC5-28D3D73D9BB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AB8-1846-8EBF-A95C8FA4DD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217746-1950-5542-BC6F-4ABF452A476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AB8-1846-8EBF-A95C8FA4DD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4C7FBC-C758-C146-97D4-F0885D06242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AB8-1846-8EBF-A95C8FA4DD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E2B6B73-3CA5-3C41-8DA6-6D13C99DD15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AB8-1846-8EBF-A95C8FA4DD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2E7880A-9C48-C543-8EF0-42C04EAF8BD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AB8-1846-8EBF-A95C8FA4D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The diagnosis of my acromegaly</c:v>
                </c:pt>
                <c:pt idx="1">
                  <c:v>Contact with HCP regarding worsening symptoms</c:v>
                </c:pt>
                <c:pt idx="2">
                  <c:v>Access to HCP either remotely or in person</c:v>
                </c:pt>
                <c:pt idx="3">
                  <c:v>Speed or availability of laboratory tests</c:v>
                </c:pt>
                <c:pt idx="4">
                  <c:v>Access to radiology appointments</c:v>
                </c:pt>
                <c:pt idx="5">
                  <c:v>None of the above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43</c:v>
                </c:pt>
                <c:pt idx="1">
                  <c:v>25</c:v>
                </c:pt>
                <c:pt idx="2">
                  <c:v>57</c:v>
                </c:pt>
                <c:pt idx="3">
                  <c:v>33</c:v>
                </c:pt>
                <c:pt idx="4">
                  <c:v>43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8-1846-8EBF-A95C8FA4D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100"/>
        <c:axId val="928760944"/>
        <c:axId val="1136333328"/>
      </c:barChart>
      <c:catAx>
        <c:axId val="92876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6333328"/>
        <c:crosses val="autoZero"/>
        <c:auto val="1"/>
        <c:lblAlgn val="ctr"/>
        <c:lblOffset val="100"/>
        <c:noMultiLvlLbl val="0"/>
      </c:catAx>
      <c:valAx>
        <c:axId val="1136333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876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People with acromegaly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379C5F-1AEE-7B4B-82ED-8A5BB9A2152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DD4-6B4E-8212-A0DB234547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5213341-6181-B64D-8523-9213A838436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D4-6B4E-8212-A0DB234547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6153E4-87F5-3447-9B29-363ED459A86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DD4-6B4E-8212-A0DB234547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40A3C18-9114-B64D-8D3A-B5299B75161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D4-6B4E-8212-A0DB234547B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5B4763-46CC-2444-B0A8-BC414E99EC9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DD4-6B4E-8212-A0DB234547B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9A594D9-4E83-0446-B2F9-8B14627FA2D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D4-6B4E-8212-A0DB234547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Telephone consultation</c:v>
                </c:pt>
                <c:pt idx="1">
                  <c:v>Video consultation</c:v>
                </c:pt>
                <c:pt idx="2">
                  <c:v>Telemedicine apps</c:v>
                </c:pt>
                <c:pt idx="3">
                  <c:v>Email</c:v>
                </c:pt>
                <c:pt idx="4">
                  <c:v>I have not used remote methods for consultation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19</c:v>
                </c:pt>
                <c:pt idx="2">
                  <c:v>18</c:v>
                </c:pt>
                <c:pt idx="3">
                  <c:v>23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D4-6B4E-8212-A0DB234547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Endocrinologists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DAA033-49F4-6449-B5BA-2609938A2F2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DD4-6B4E-8212-A0DB234547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58FB83-11F9-6247-BEC5-28D3D73D9BB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DD4-6B4E-8212-A0DB234547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217746-1950-5542-BC6F-4ABF452A476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DD4-6B4E-8212-A0DB234547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4C7FBC-C758-C146-97D4-F0885D06242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DD4-6B4E-8212-A0DB234547BE}"/>
                </c:ext>
              </c:extLst>
            </c:dLbl>
            <c:dLbl>
              <c:idx val="4"/>
              <c:layout>
                <c:manualLayout>
                  <c:x val="0"/>
                  <c:y val="-4.231076759061827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E2B6B73-3CA5-3C41-8DA6-6D13C99DD156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DD4-6B4E-8212-A0DB234547B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2E7880A-9C48-C543-8EF0-42C04EAF8BD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DD4-6B4E-8212-A0DB234547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Telephone consultation</c:v>
                </c:pt>
                <c:pt idx="1">
                  <c:v>Video consultation</c:v>
                </c:pt>
                <c:pt idx="2">
                  <c:v>Telemedicine apps</c:v>
                </c:pt>
                <c:pt idx="3">
                  <c:v>Email</c:v>
                </c:pt>
                <c:pt idx="4">
                  <c:v>I have not used remote methods for consultation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91</c:v>
                </c:pt>
                <c:pt idx="1">
                  <c:v>31</c:v>
                </c:pt>
                <c:pt idx="2">
                  <c:v>10</c:v>
                </c:pt>
                <c:pt idx="3">
                  <c:v>60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D4-6B4E-8212-A0DB23454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100"/>
        <c:axId val="928760944"/>
        <c:axId val="1136333328"/>
      </c:barChart>
      <c:catAx>
        <c:axId val="92876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6333328"/>
        <c:crosses val="autoZero"/>
        <c:auto val="1"/>
        <c:lblAlgn val="ctr"/>
        <c:lblOffset val="100"/>
        <c:noMultiLvlLbl val="0"/>
      </c:catAx>
      <c:valAx>
        <c:axId val="1136333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876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12/8/2021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12/8/2021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19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sz="1200"/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97EBF8-C25E-5747-B608-611B37692F4F}" type="slidenum">
              <a:rPr lang="fr-FR" altLang="en-US" sz="1200"/>
              <a:pPr/>
              <a:t>16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318939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8835160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ED6E646-CB45-B545-92A3-D9ADE1851C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 spc="-2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8739148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6DA9CEA-CBD8-504B-8C89-4288BAFE7B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2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</a:t>
            </a: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Sosef</a:t>
            </a: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2C0312-E4F2-D94D-8DB6-B4C8A60E4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4145" r="9848" b="7550"/>
          <a:stretch/>
        </p:blipFill>
        <p:spPr>
          <a:xfrm>
            <a:off x="6080149" y="-1"/>
            <a:ext cx="6111851" cy="6858001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76046637-83C5-4543-9FF9-A74B221B54B6}"/>
              </a:ext>
            </a:extLst>
          </p:cNvPr>
          <p:cNvSpPr txBox="1">
            <a:spLocks/>
          </p:cNvSpPr>
          <p:nvPr userDrawn="1"/>
        </p:nvSpPr>
        <p:spPr>
          <a:xfrm>
            <a:off x="4727848" y="6322958"/>
            <a:ext cx="7319943" cy="535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7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3BA0C2-FE63-FF4A-B29E-AE523B14F5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2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3881D09-4309-8C44-91E5-50A70571A0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2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8F71FF-151F-2D48-81C5-8F8DB46A9D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 spc="-2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8835160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38096E7-3C23-084C-98B8-6312BCA122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 spc="-2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87407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50D15-FF44-AA4D-9EF7-AB1EB5E5DC4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88841" y="338606"/>
            <a:ext cx="1595993" cy="4603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8" r:id="rId5"/>
    <p:sldLayoutId id="2147483652" r:id="rId6"/>
    <p:sldLayoutId id="2147483657" r:id="rId7"/>
    <p:sldLayoutId id="2147483654" r:id="rId8"/>
    <p:sldLayoutId id="2147483655" r:id="rId9"/>
    <p:sldLayoutId id="2147483675" r:id="rId10"/>
    <p:sldLayoutId id="2147483676" r:id="rId11"/>
    <p:sldLayoutId id="2147483656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COR2EDMedEd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12" Type="http://schemas.openxmlformats.org/officeDocument/2006/relationships/hyperlink" Target="https://vimeo.com/cor2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hyperlink" Target="https://cor2ed.com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linkedin.com/company/cor2ed/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683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Remote methods of consultation used during the pandemic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5043768" cy="4525200"/>
          </a:xfrm>
        </p:spPr>
        <p:txBody>
          <a:bodyPr/>
          <a:lstStyle/>
          <a:p>
            <a:r>
              <a:rPr lang="en-GB" dirty="0"/>
              <a:t>Endocrinologists were more likely to have used most types of remote consultation than individuals with acromegaly (Figure)</a:t>
            </a:r>
          </a:p>
          <a:p>
            <a:pPr lvl="1"/>
            <a:r>
              <a:rPr lang="en-GB" dirty="0"/>
              <a:t>49.5% of those with acromegaly and 42.4% of endocrinologists agreed that remote consultation had improved communication during the pandemic; 23.6% and 23.5%, respectively, disagreed </a:t>
            </a:r>
          </a:p>
          <a:p>
            <a:pPr lvl="1"/>
            <a:r>
              <a:rPr lang="en-GB" dirty="0"/>
              <a:t>50.0% of those with acromegaly and 69.4% of endocrinologists agreed they would continue to use remote consultation post-pandemic; 19.8% and 11.8%, respectively, disagreed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FCC6CC-1B69-6745-935F-7274BDEF3C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ACC0631-EEB8-C94A-B1C9-F334D3223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833338"/>
              </p:ext>
            </p:extLst>
          </p:nvPr>
        </p:nvGraphicFramePr>
        <p:xfrm>
          <a:off x="6023992" y="1425600"/>
          <a:ext cx="5832649" cy="452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63455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Changes to treatment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28.9% of people with acromegaly and 25.0% of endocrinologists reported a treatment change was delayed during a period of poor biochemical control</a:t>
            </a:r>
          </a:p>
          <a:p>
            <a:pPr lvl="1"/>
            <a:r>
              <a:rPr lang="en-GB" dirty="0"/>
              <a:t>Increases in intervals between somatostatin receptor ligand (SRL) injections and delayed medical treatment after surgery were reported by 16.1% and 15.0% of respondents with acromegaly, respectively</a:t>
            </a:r>
          </a:p>
          <a:p>
            <a:pPr lvl="1"/>
            <a:r>
              <a:rPr lang="en-GB" dirty="0"/>
              <a:t>23.9% of endocrinologists recommended a change to self/partner injections of SRLs, and 26.1% could not change dose of medication in symptomatic patients due to an inability to assess IGF-1 levels</a:t>
            </a:r>
          </a:p>
          <a:p>
            <a:pPr lvl="1"/>
            <a:r>
              <a:rPr lang="en-GB" dirty="0"/>
              <a:t>Surgery was delayed in 46.9% of people with acromegaly for whom it was scheduled, and 73.9% of endocrinologists had delayed surgery on at least one occasion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08BB9B3-DB32-4841-8019-3F6252F25DC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00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Effect of the pandemic on different aspects of day-to-day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665463"/>
          </a:xfrm>
        </p:spPr>
        <p:txBody>
          <a:bodyPr>
            <a:noAutofit/>
          </a:bodyPr>
          <a:lstStyle/>
          <a:p>
            <a:r>
              <a:rPr lang="en-GB" dirty="0"/>
              <a:t>53.8% of respondents with acromegaly reported a negative effect on their financial situation due to the pandemic, and there were broad effects on other aspects of life (Figure)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3D04E22-565E-144F-98E1-6BFBA3D8F0C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D0DF480-0E73-A94A-93D6-0FF2F60B7128}"/>
              </a:ext>
            </a:extLst>
          </p:cNvPr>
          <p:cNvGrpSpPr/>
          <p:nvPr/>
        </p:nvGrpSpPr>
        <p:grpSpPr>
          <a:xfrm>
            <a:off x="3008014" y="2573165"/>
            <a:ext cx="432000" cy="1953079"/>
            <a:chOff x="2952030" y="2604523"/>
            <a:chExt cx="324000" cy="195307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30D706-7C51-384E-98AB-F64C9F8A7732}"/>
                </a:ext>
              </a:extLst>
            </p:cNvPr>
            <p:cNvSpPr/>
            <p:nvPr/>
          </p:nvSpPr>
          <p:spPr>
            <a:xfrm>
              <a:off x="2952030" y="2604523"/>
              <a:ext cx="324000" cy="195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A9C70E-26AD-3E4E-8D75-60DFF5D73A13}"/>
                </a:ext>
              </a:extLst>
            </p:cNvPr>
            <p:cNvSpPr/>
            <p:nvPr/>
          </p:nvSpPr>
          <p:spPr>
            <a:xfrm>
              <a:off x="2952030" y="2807723"/>
              <a:ext cx="324000" cy="17498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458EAF-85D0-6A4A-9E7D-9B6B9A871F74}"/>
                </a:ext>
              </a:extLst>
            </p:cNvPr>
            <p:cNvSpPr/>
            <p:nvPr/>
          </p:nvSpPr>
          <p:spPr>
            <a:xfrm>
              <a:off x="2952030" y="3039498"/>
              <a:ext cx="324000" cy="15181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18979C-5CA3-CD49-A3CE-69ABC6085B67}"/>
                </a:ext>
              </a:extLst>
            </p:cNvPr>
            <p:cNvSpPr/>
            <p:nvPr/>
          </p:nvSpPr>
          <p:spPr>
            <a:xfrm>
              <a:off x="2952030" y="3350648"/>
              <a:ext cx="324000" cy="12069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C418A2-2455-8343-B31C-256E1CC2456B}"/>
                </a:ext>
              </a:extLst>
            </p:cNvPr>
            <p:cNvSpPr/>
            <p:nvPr/>
          </p:nvSpPr>
          <p:spPr>
            <a:xfrm>
              <a:off x="2952030" y="3744348"/>
              <a:ext cx="324000" cy="813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8DF8BA8-B097-5B4F-B4EF-D24B484E86C6}"/>
              </a:ext>
            </a:extLst>
          </p:cNvPr>
          <p:cNvGrpSpPr/>
          <p:nvPr/>
        </p:nvGrpSpPr>
        <p:grpSpPr>
          <a:xfrm>
            <a:off x="3868226" y="2573165"/>
            <a:ext cx="432000" cy="1953079"/>
            <a:chOff x="3701330" y="2604523"/>
            <a:chExt cx="324000" cy="19530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AEAFCA-F617-534D-BC5A-C0BC806E89E8}"/>
                </a:ext>
              </a:extLst>
            </p:cNvPr>
            <p:cNvSpPr/>
            <p:nvPr/>
          </p:nvSpPr>
          <p:spPr>
            <a:xfrm>
              <a:off x="3701330" y="2604523"/>
              <a:ext cx="324000" cy="195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3EF33F-152E-854C-B3D4-FA82DC6F36FB}"/>
                </a:ext>
              </a:extLst>
            </p:cNvPr>
            <p:cNvSpPr/>
            <p:nvPr/>
          </p:nvSpPr>
          <p:spPr>
            <a:xfrm>
              <a:off x="3701330" y="2991873"/>
              <a:ext cx="324000" cy="15657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30F176-41C8-3F4C-A847-624681540E94}"/>
                </a:ext>
              </a:extLst>
            </p:cNvPr>
            <p:cNvSpPr/>
            <p:nvPr/>
          </p:nvSpPr>
          <p:spPr>
            <a:xfrm>
              <a:off x="3701330" y="3334772"/>
              <a:ext cx="324000" cy="12228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05614-9BFC-4049-AF11-0DF01E772B75}"/>
                </a:ext>
              </a:extLst>
            </p:cNvPr>
            <p:cNvSpPr/>
            <p:nvPr/>
          </p:nvSpPr>
          <p:spPr>
            <a:xfrm>
              <a:off x="3701330" y="3763398"/>
              <a:ext cx="324000" cy="7942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6413D1-9BE3-6545-A8BD-D7AE669F1E02}"/>
                </a:ext>
              </a:extLst>
            </p:cNvPr>
            <p:cNvSpPr/>
            <p:nvPr/>
          </p:nvSpPr>
          <p:spPr>
            <a:xfrm>
              <a:off x="3701330" y="4074548"/>
              <a:ext cx="324000" cy="4830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25D83F7-CDFA-EB46-B732-066684E13023}"/>
              </a:ext>
            </a:extLst>
          </p:cNvPr>
          <p:cNvGrpSpPr/>
          <p:nvPr/>
        </p:nvGrpSpPr>
        <p:grpSpPr>
          <a:xfrm>
            <a:off x="4728438" y="2573165"/>
            <a:ext cx="432000" cy="1953080"/>
            <a:chOff x="4469680" y="2604523"/>
            <a:chExt cx="324000" cy="195308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5E6BA8-447C-FC4F-9972-33628D5154E7}"/>
                </a:ext>
              </a:extLst>
            </p:cNvPr>
            <p:cNvSpPr/>
            <p:nvPr/>
          </p:nvSpPr>
          <p:spPr>
            <a:xfrm>
              <a:off x="4469680" y="2604523"/>
              <a:ext cx="324000" cy="195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418B71-17F7-E44B-9426-621AD6D7BB58}"/>
                </a:ext>
              </a:extLst>
            </p:cNvPr>
            <p:cNvSpPr/>
            <p:nvPr/>
          </p:nvSpPr>
          <p:spPr>
            <a:xfrm>
              <a:off x="4469680" y="2785499"/>
              <a:ext cx="324000" cy="1772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EEC2B36-9FF9-6E4F-A6A8-E245E1BF776C}"/>
                </a:ext>
              </a:extLst>
            </p:cNvPr>
            <p:cNvSpPr/>
            <p:nvPr/>
          </p:nvSpPr>
          <p:spPr>
            <a:xfrm>
              <a:off x="4469680" y="2982348"/>
              <a:ext cx="324000" cy="15752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BA3D66-225C-484B-A05F-8E7651AF45EA}"/>
                </a:ext>
              </a:extLst>
            </p:cNvPr>
            <p:cNvSpPr/>
            <p:nvPr/>
          </p:nvSpPr>
          <p:spPr>
            <a:xfrm>
              <a:off x="4469680" y="3299848"/>
              <a:ext cx="324000" cy="12577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F5A5FB-9D95-5241-8AAB-FE0F4A98E214}"/>
                </a:ext>
              </a:extLst>
            </p:cNvPr>
            <p:cNvSpPr/>
            <p:nvPr/>
          </p:nvSpPr>
          <p:spPr>
            <a:xfrm>
              <a:off x="4469680" y="3585598"/>
              <a:ext cx="324000" cy="9720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2B79251-DD89-2149-8591-675A53F61DB0}"/>
              </a:ext>
            </a:extLst>
          </p:cNvPr>
          <p:cNvGrpSpPr/>
          <p:nvPr/>
        </p:nvGrpSpPr>
        <p:grpSpPr>
          <a:xfrm>
            <a:off x="5588650" y="2573165"/>
            <a:ext cx="432000" cy="1953080"/>
            <a:chOff x="5222155" y="2604523"/>
            <a:chExt cx="324000" cy="195308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0FC5FB-0081-4B4C-9100-1E5488B1CEFE}"/>
                </a:ext>
              </a:extLst>
            </p:cNvPr>
            <p:cNvSpPr/>
            <p:nvPr/>
          </p:nvSpPr>
          <p:spPr>
            <a:xfrm>
              <a:off x="5222155" y="2604523"/>
              <a:ext cx="324000" cy="195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5CF915-286C-A946-ADEA-F1264DA55D78}"/>
                </a:ext>
              </a:extLst>
            </p:cNvPr>
            <p:cNvSpPr/>
            <p:nvPr/>
          </p:nvSpPr>
          <p:spPr>
            <a:xfrm>
              <a:off x="5222155" y="2785499"/>
              <a:ext cx="324000" cy="1772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798E33-18ED-9546-9690-E29B2CBEC5F5}"/>
                </a:ext>
              </a:extLst>
            </p:cNvPr>
            <p:cNvSpPr/>
            <p:nvPr/>
          </p:nvSpPr>
          <p:spPr>
            <a:xfrm>
              <a:off x="5222155" y="3045848"/>
              <a:ext cx="324000" cy="15117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686FFD-7A7B-4E43-BE72-CE160C0B9328}"/>
                </a:ext>
              </a:extLst>
            </p:cNvPr>
            <p:cNvSpPr/>
            <p:nvPr/>
          </p:nvSpPr>
          <p:spPr>
            <a:xfrm>
              <a:off x="5222155" y="3544322"/>
              <a:ext cx="324000" cy="10132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0967EB-7F49-CC47-BA39-462867758A47}"/>
                </a:ext>
              </a:extLst>
            </p:cNvPr>
            <p:cNvSpPr/>
            <p:nvPr/>
          </p:nvSpPr>
          <p:spPr>
            <a:xfrm>
              <a:off x="5222155" y="3953898"/>
              <a:ext cx="324000" cy="6037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EB9341D-D1B0-DB42-8C7F-898F875F73B3}"/>
              </a:ext>
            </a:extLst>
          </p:cNvPr>
          <p:cNvGrpSpPr/>
          <p:nvPr/>
        </p:nvGrpSpPr>
        <p:grpSpPr>
          <a:xfrm>
            <a:off x="6448862" y="2573165"/>
            <a:ext cx="432000" cy="1953080"/>
            <a:chOff x="5980980" y="2604523"/>
            <a:chExt cx="324000" cy="195308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429DF5-D515-6E41-A940-248A9589E9FA}"/>
                </a:ext>
              </a:extLst>
            </p:cNvPr>
            <p:cNvSpPr/>
            <p:nvPr/>
          </p:nvSpPr>
          <p:spPr>
            <a:xfrm>
              <a:off x="5980980" y="2604523"/>
              <a:ext cx="324000" cy="195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5E997D-48FB-9348-B08B-F4A5F9EA164E}"/>
                </a:ext>
              </a:extLst>
            </p:cNvPr>
            <p:cNvSpPr/>
            <p:nvPr/>
          </p:nvSpPr>
          <p:spPr>
            <a:xfrm>
              <a:off x="5980980" y="2801373"/>
              <a:ext cx="324000" cy="17562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DAD000-826A-8A44-9440-523EF3C1C656}"/>
                </a:ext>
              </a:extLst>
            </p:cNvPr>
            <p:cNvSpPr/>
            <p:nvPr/>
          </p:nvSpPr>
          <p:spPr>
            <a:xfrm>
              <a:off x="5980980" y="3004574"/>
              <a:ext cx="324000" cy="15530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27BCE8-4861-FA42-98F1-C381D1AB1C9B}"/>
                </a:ext>
              </a:extLst>
            </p:cNvPr>
            <p:cNvSpPr/>
            <p:nvPr/>
          </p:nvSpPr>
          <p:spPr>
            <a:xfrm>
              <a:off x="5980980" y="3382398"/>
              <a:ext cx="324000" cy="11752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BB5FC60-71CE-2244-986F-0E81D7591680}"/>
                </a:ext>
              </a:extLst>
            </p:cNvPr>
            <p:cNvSpPr/>
            <p:nvPr/>
          </p:nvSpPr>
          <p:spPr>
            <a:xfrm>
              <a:off x="5980980" y="3769748"/>
              <a:ext cx="324000" cy="7878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2450729-EC51-FF4E-AEF8-F9CFC7DD82CC}"/>
              </a:ext>
            </a:extLst>
          </p:cNvPr>
          <p:cNvGrpSpPr/>
          <p:nvPr/>
        </p:nvGrpSpPr>
        <p:grpSpPr>
          <a:xfrm>
            <a:off x="7309074" y="2573165"/>
            <a:ext cx="432000" cy="1953079"/>
            <a:chOff x="6746155" y="2604523"/>
            <a:chExt cx="324000" cy="195307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C71DC46-447C-A142-90A5-163F887494BE}"/>
                </a:ext>
              </a:extLst>
            </p:cNvPr>
            <p:cNvSpPr/>
            <p:nvPr/>
          </p:nvSpPr>
          <p:spPr>
            <a:xfrm>
              <a:off x="6746155" y="2604523"/>
              <a:ext cx="324000" cy="195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4E1C2D-FD31-C640-8B89-415E64A68F63}"/>
                </a:ext>
              </a:extLst>
            </p:cNvPr>
            <p:cNvSpPr/>
            <p:nvPr/>
          </p:nvSpPr>
          <p:spPr>
            <a:xfrm>
              <a:off x="6746155" y="2944247"/>
              <a:ext cx="324000" cy="16133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5C1630-9CB2-0442-BD45-FB5BC6B58A8B}"/>
                </a:ext>
              </a:extLst>
            </p:cNvPr>
            <p:cNvSpPr/>
            <p:nvPr/>
          </p:nvSpPr>
          <p:spPr>
            <a:xfrm>
              <a:off x="6746155" y="3172848"/>
              <a:ext cx="324000" cy="13847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0CEEFAE-774D-4140-9066-927E88C15132}"/>
                </a:ext>
              </a:extLst>
            </p:cNvPr>
            <p:cNvSpPr/>
            <p:nvPr/>
          </p:nvSpPr>
          <p:spPr>
            <a:xfrm>
              <a:off x="6746155" y="3506223"/>
              <a:ext cx="324000" cy="10513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FB7010B-15ED-F942-9491-908FF009C9B6}"/>
                </a:ext>
              </a:extLst>
            </p:cNvPr>
            <p:cNvSpPr/>
            <p:nvPr/>
          </p:nvSpPr>
          <p:spPr>
            <a:xfrm>
              <a:off x="6746155" y="3801498"/>
              <a:ext cx="324000" cy="756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18A061B-F703-894B-9E57-717C7EB9B385}"/>
              </a:ext>
            </a:extLst>
          </p:cNvPr>
          <p:cNvGrpSpPr/>
          <p:nvPr/>
        </p:nvGrpSpPr>
        <p:grpSpPr>
          <a:xfrm>
            <a:off x="8169286" y="2573165"/>
            <a:ext cx="432000" cy="1953079"/>
            <a:chOff x="7508155" y="2604523"/>
            <a:chExt cx="324000" cy="195307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B358E8E-633A-1345-8D69-D85710A6CE2A}"/>
                </a:ext>
              </a:extLst>
            </p:cNvPr>
            <p:cNvSpPr/>
            <p:nvPr/>
          </p:nvSpPr>
          <p:spPr>
            <a:xfrm>
              <a:off x="7508155" y="2604523"/>
              <a:ext cx="324000" cy="195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D2B6368-1D13-BD44-8D29-1B075EA7A136}"/>
                </a:ext>
              </a:extLst>
            </p:cNvPr>
            <p:cNvSpPr/>
            <p:nvPr/>
          </p:nvSpPr>
          <p:spPr>
            <a:xfrm>
              <a:off x="7508155" y="3033148"/>
              <a:ext cx="324000" cy="15244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24F1B87-4DC0-4048-BA6E-EBFB8D78B5E5}"/>
                </a:ext>
              </a:extLst>
            </p:cNvPr>
            <p:cNvSpPr/>
            <p:nvPr/>
          </p:nvSpPr>
          <p:spPr>
            <a:xfrm>
              <a:off x="7508155" y="3433198"/>
              <a:ext cx="324000" cy="1124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82C8F37-6160-2E47-B9AB-9CFC8B4EEBD5}"/>
                </a:ext>
              </a:extLst>
            </p:cNvPr>
            <p:cNvSpPr/>
            <p:nvPr/>
          </p:nvSpPr>
          <p:spPr>
            <a:xfrm>
              <a:off x="7508155" y="3830073"/>
              <a:ext cx="324000" cy="7275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E67B57E-386E-7B49-B413-B31F6C2B291E}"/>
                </a:ext>
              </a:extLst>
            </p:cNvPr>
            <p:cNvSpPr/>
            <p:nvPr/>
          </p:nvSpPr>
          <p:spPr>
            <a:xfrm>
              <a:off x="7508155" y="4179322"/>
              <a:ext cx="324000" cy="3782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73FAEC4-3AC4-CB44-A84E-50CA2B7FB763}"/>
              </a:ext>
            </a:extLst>
          </p:cNvPr>
          <p:cNvGrpSpPr/>
          <p:nvPr/>
        </p:nvGrpSpPr>
        <p:grpSpPr>
          <a:xfrm>
            <a:off x="9029498" y="2573165"/>
            <a:ext cx="432000" cy="1953079"/>
            <a:chOff x="8263805" y="2604523"/>
            <a:chExt cx="324000" cy="195307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0598A75-6681-464E-87A7-7748A05E3895}"/>
                </a:ext>
              </a:extLst>
            </p:cNvPr>
            <p:cNvSpPr/>
            <p:nvPr/>
          </p:nvSpPr>
          <p:spPr>
            <a:xfrm>
              <a:off x="8263805" y="2604523"/>
              <a:ext cx="324000" cy="195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0B7B63B-8A0B-4644-9F81-007373D00BD9}"/>
                </a:ext>
              </a:extLst>
            </p:cNvPr>
            <p:cNvSpPr/>
            <p:nvPr/>
          </p:nvSpPr>
          <p:spPr>
            <a:xfrm>
              <a:off x="8263805" y="2902973"/>
              <a:ext cx="324000" cy="16546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291CD7E-90C2-CF43-AB56-78AF1E1D96CA}"/>
                </a:ext>
              </a:extLst>
            </p:cNvPr>
            <p:cNvSpPr/>
            <p:nvPr/>
          </p:nvSpPr>
          <p:spPr>
            <a:xfrm>
              <a:off x="8263805" y="3306198"/>
              <a:ext cx="324000" cy="1251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0806897-BA73-BE44-A17D-F0B726A66F78}"/>
                </a:ext>
              </a:extLst>
            </p:cNvPr>
            <p:cNvSpPr/>
            <p:nvPr/>
          </p:nvSpPr>
          <p:spPr>
            <a:xfrm>
              <a:off x="8263805" y="3684023"/>
              <a:ext cx="324000" cy="8735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116851-60A1-0A4E-8F20-C1877AEEE31C}"/>
                </a:ext>
              </a:extLst>
            </p:cNvPr>
            <p:cNvSpPr/>
            <p:nvPr/>
          </p:nvSpPr>
          <p:spPr>
            <a:xfrm>
              <a:off x="8263805" y="3998348"/>
              <a:ext cx="324000" cy="5592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ED8EDA0-13E9-7E44-A153-153121802085}"/>
              </a:ext>
            </a:extLst>
          </p:cNvPr>
          <p:cNvGrpSpPr/>
          <p:nvPr/>
        </p:nvGrpSpPr>
        <p:grpSpPr>
          <a:xfrm>
            <a:off x="9889706" y="2573165"/>
            <a:ext cx="432000" cy="1953079"/>
            <a:chOff x="9025805" y="2604523"/>
            <a:chExt cx="324000" cy="195307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50B863-5B1C-2043-8CB5-1927ED0D20EE}"/>
                </a:ext>
              </a:extLst>
            </p:cNvPr>
            <p:cNvSpPr/>
            <p:nvPr/>
          </p:nvSpPr>
          <p:spPr>
            <a:xfrm>
              <a:off x="9025805" y="2604523"/>
              <a:ext cx="324000" cy="19530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ADC5E07-5A94-1C4B-A346-D8C31FA5F9CD}"/>
                </a:ext>
              </a:extLst>
            </p:cNvPr>
            <p:cNvSpPr/>
            <p:nvPr/>
          </p:nvSpPr>
          <p:spPr>
            <a:xfrm>
              <a:off x="9025805" y="2912498"/>
              <a:ext cx="324000" cy="1645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BD4998-E22D-BC4B-9299-15D0D98B9246}"/>
                </a:ext>
              </a:extLst>
            </p:cNvPr>
            <p:cNvSpPr/>
            <p:nvPr/>
          </p:nvSpPr>
          <p:spPr>
            <a:xfrm>
              <a:off x="9025805" y="3223648"/>
              <a:ext cx="324000" cy="13339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58A95B9-AE06-324C-B431-DDBDF0877E47}"/>
                </a:ext>
              </a:extLst>
            </p:cNvPr>
            <p:cNvSpPr/>
            <p:nvPr/>
          </p:nvSpPr>
          <p:spPr>
            <a:xfrm>
              <a:off x="9025805" y="3572898"/>
              <a:ext cx="324000" cy="9847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BE0BDBC-7F0A-4B48-ACD3-047205DAAEC4}"/>
                </a:ext>
              </a:extLst>
            </p:cNvPr>
            <p:cNvSpPr/>
            <p:nvPr/>
          </p:nvSpPr>
          <p:spPr>
            <a:xfrm>
              <a:off x="9025805" y="4036448"/>
              <a:ext cx="324000" cy="5211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0742DF9-3637-3C41-8E75-200B37977417}"/>
              </a:ext>
            </a:extLst>
          </p:cNvPr>
          <p:cNvSpPr txBox="1"/>
          <p:nvPr/>
        </p:nvSpPr>
        <p:spPr>
          <a:xfrm>
            <a:off x="3762935" y="2204864"/>
            <a:ext cx="1253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 (minimal impact)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54703FA-CE0A-6C4D-9A89-C2B0F60E6A7E}"/>
              </a:ext>
            </a:extLst>
          </p:cNvPr>
          <p:cNvSpPr/>
          <p:nvPr/>
        </p:nvSpPr>
        <p:spPr>
          <a:xfrm>
            <a:off x="3575720" y="2262952"/>
            <a:ext cx="109463" cy="9074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D89330-7A16-3340-9F23-D24AD794B0D9}"/>
              </a:ext>
            </a:extLst>
          </p:cNvPr>
          <p:cNvSpPr txBox="1"/>
          <p:nvPr/>
        </p:nvSpPr>
        <p:spPr>
          <a:xfrm>
            <a:off x="5374818" y="220486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ED39A80-A384-5D45-959E-DE23F9267C3F}"/>
              </a:ext>
            </a:extLst>
          </p:cNvPr>
          <p:cNvSpPr/>
          <p:nvPr/>
        </p:nvSpPr>
        <p:spPr>
          <a:xfrm>
            <a:off x="5187603" y="2262952"/>
            <a:ext cx="109463" cy="907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E04EBD8-9FE8-C34C-90EB-8A869A93517C}"/>
              </a:ext>
            </a:extLst>
          </p:cNvPr>
          <p:cNvSpPr txBox="1"/>
          <p:nvPr/>
        </p:nvSpPr>
        <p:spPr>
          <a:xfrm>
            <a:off x="5817147" y="220486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971ED87-23E8-2D4E-A6A9-69A687C58085}"/>
              </a:ext>
            </a:extLst>
          </p:cNvPr>
          <p:cNvSpPr/>
          <p:nvPr/>
        </p:nvSpPr>
        <p:spPr>
          <a:xfrm>
            <a:off x="5629932" y="2262952"/>
            <a:ext cx="109463" cy="907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D78835E-DF56-944E-AA2C-05664000FE4A}"/>
              </a:ext>
            </a:extLst>
          </p:cNvPr>
          <p:cNvSpPr txBox="1"/>
          <p:nvPr/>
        </p:nvSpPr>
        <p:spPr>
          <a:xfrm>
            <a:off x="6257509" y="220486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3D1727C-E6B4-6F46-8C5C-38388D33E4B5}"/>
              </a:ext>
            </a:extLst>
          </p:cNvPr>
          <p:cNvSpPr/>
          <p:nvPr/>
        </p:nvSpPr>
        <p:spPr>
          <a:xfrm>
            <a:off x="6070294" y="2262952"/>
            <a:ext cx="109463" cy="907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AE7CC64-FA9F-FD4F-A0DF-F1F642B2999D}"/>
              </a:ext>
            </a:extLst>
          </p:cNvPr>
          <p:cNvSpPr txBox="1"/>
          <p:nvPr/>
        </p:nvSpPr>
        <p:spPr>
          <a:xfrm>
            <a:off x="6695311" y="2204864"/>
            <a:ext cx="20550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 (Significant negative impact)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DBB5ED2-9D18-CA49-854F-A17977886660}"/>
              </a:ext>
            </a:extLst>
          </p:cNvPr>
          <p:cNvSpPr/>
          <p:nvPr/>
        </p:nvSpPr>
        <p:spPr>
          <a:xfrm>
            <a:off x="6508096" y="2262952"/>
            <a:ext cx="109463" cy="9074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Content Placeholder 3">
            <a:extLst>
              <a:ext uri="{FF2B5EF4-FFF2-40B4-BE49-F238E27FC236}">
                <a16:creationId xmlns:a16="http://schemas.microsoft.com/office/drawing/2014/main" id="{4C7B3F11-76F5-4C43-ADFC-DD0C153C1B09}"/>
              </a:ext>
            </a:extLst>
          </p:cNvPr>
          <p:cNvSpPr txBox="1">
            <a:spLocks/>
          </p:cNvSpPr>
          <p:nvPr/>
        </p:nvSpPr>
        <p:spPr>
          <a:xfrm>
            <a:off x="620184" y="5352789"/>
            <a:ext cx="10962216" cy="1090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-20" dirty="0"/>
              <a:t>People with acromegaly most commonly reported increased use of medical websites (41.8%), patient advocacy groups (36.3%) and Facebook communities (34.8%) for support or information</a:t>
            </a:r>
            <a:endParaRPr lang="en-US" spc="-20" dirty="0"/>
          </a:p>
          <a:p>
            <a:endParaRPr lang="en-GB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9C69FD9-B177-774A-AC80-F0135A712EA7}"/>
              </a:ext>
            </a:extLst>
          </p:cNvPr>
          <p:cNvSpPr txBox="1"/>
          <p:nvPr/>
        </p:nvSpPr>
        <p:spPr>
          <a:xfrm>
            <a:off x="2796644" y="4580805"/>
            <a:ext cx="758221" cy="6278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Accessing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support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from family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friends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D2010AE-4CB6-CC4D-B199-981649E573FE}"/>
              </a:ext>
            </a:extLst>
          </p:cNvPr>
          <p:cNvSpPr txBox="1"/>
          <p:nvPr/>
        </p:nvSpPr>
        <p:spPr>
          <a:xfrm>
            <a:off x="2214429" y="2521460"/>
            <a:ext cx="391133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100%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F301494-A22C-374A-A0C1-F71FF4888198}"/>
              </a:ext>
            </a:extLst>
          </p:cNvPr>
          <p:cNvCxnSpPr>
            <a:cxnSpLocks/>
          </p:cNvCxnSpPr>
          <p:nvPr/>
        </p:nvCxnSpPr>
        <p:spPr>
          <a:xfrm>
            <a:off x="2728865" y="4526243"/>
            <a:ext cx="786138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15C1354-F4E1-7042-8326-42B9DDCE7FA3}"/>
              </a:ext>
            </a:extLst>
          </p:cNvPr>
          <p:cNvCxnSpPr>
            <a:cxnSpLocks/>
          </p:cNvCxnSpPr>
          <p:nvPr/>
        </p:nvCxnSpPr>
        <p:spPr>
          <a:xfrm flipV="1">
            <a:off x="2731756" y="2573165"/>
            <a:ext cx="0" cy="195308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1AAD14D-077E-CD44-A9B4-BCE2B96ED989}"/>
              </a:ext>
            </a:extLst>
          </p:cNvPr>
          <p:cNvCxnSpPr>
            <a:cxnSpLocks/>
          </p:cNvCxnSpPr>
          <p:nvPr/>
        </p:nvCxnSpPr>
        <p:spPr>
          <a:xfrm>
            <a:off x="2659015" y="257679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0567F5B-7A9F-D54C-B7D3-04EC065728FF}"/>
              </a:ext>
            </a:extLst>
          </p:cNvPr>
          <p:cNvCxnSpPr>
            <a:cxnSpLocks/>
          </p:cNvCxnSpPr>
          <p:nvPr/>
        </p:nvCxnSpPr>
        <p:spPr>
          <a:xfrm>
            <a:off x="2659015" y="452624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6C36FCA-E478-1E4F-A98C-EB6ED8155114}"/>
              </a:ext>
            </a:extLst>
          </p:cNvPr>
          <p:cNvCxnSpPr>
            <a:cxnSpLocks/>
          </p:cNvCxnSpPr>
          <p:nvPr/>
        </p:nvCxnSpPr>
        <p:spPr>
          <a:xfrm>
            <a:off x="2659015" y="4331298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376DECA-F6E9-3947-9D5E-DC24D4539C31}"/>
              </a:ext>
            </a:extLst>
          </p:cNvPr>
          <p:cNvCxnSpPr>
            <a:cxnSpLocks/>
          </p:cNvCxnSpPr>
          <p:nvPr/>
        </p:nvCxnSpPr>
        <p:spPr>
          <a:xfrm>
            <a:off x="2659015" y="413635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74C11B3-C16A-644B-B2AF-A8BB694FF4CA}"/>
              </a:ext>
            </a:extLst>
          </p:cNvPr>
          <p:cNvCxnSpPr>
            <a:cxnSpLocks/>
          </p:cNvCxnSpPr>
          <p:nvPr/>
        </p:nvCxnSpPr>
        <p:spPr>
          <a:xfrm>
            <a:off x="2659015" y="3941408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37B8934-8B79-F044-9365-ABF3DA2ABC34}"/>
              </a:ext>
            </a:extLst>
          </p:cNvPr>
          <p:cNvCxnSpPr>
            <a:cxnSpLocks/>
          </p:cNvCxnSpPr>
          <p:nvPr/>
        </p:nvCxnSpPr>
        <p:spPr>
          <a:xfrm>
            <a:off x="2659015" y="374646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1F504E6-47C4-2243-8D94-BA28DB8EE416}"/>
              </a:ext>
            </a:extLst>
          </p:cNvPr>
          <p:cNvCxnSpPr>
            <a:cxnSpLocks/>
          </p:cNvCxnSpPr>
          <p:nvPr/>
        </p:nvCxnSpPr>
        <p:spPr>
          <a:xfrm>
            <a:off x="2659015" y="3551518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983ACF7-6967-4543-8BDF-502557557811}"/>
              </a:ext>
            </a:extLst>
          </p:cNvPr>
          <p:cNvCxnSpPr>
            <a:cxnSpLocks/>
          </p:cNvCxnSpPr>
          <p:nvPr/>
        </p:nvCxnSpPr>
        <p:spPr>
          <a:xfrm>
            <a:off x="2659015" y="335657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5372AD8-D02A-F645-9210-F9BAD52D8E88}"/>
              </a:ext>
            </a:extLst>
          </p:cNvPr>
          <p:cNvCxnSpPr>
            <a:cxnSpLocks/>
          </p:cNvCxnSpPr>
          <p:nvPr/>
        </p:nvCxnSpPr>
        <p:spPr>
          <a:xfrm>
            <a:off x="2659015" y="3161628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612EEE7-328C-124C-A9A6-B8EA2361BE61}"/>
              </a:ext>
            </a:extLst>
          </p:cNvPr>
          <p:cNvCxnSpPr>
            <a:cxnSpLocks/>
          </p:cNvCxnSpPr>
          <p:nvPr/>
        </p:nvCxnSpPr>
        <p:spPr>
          <a:xfrm>
            <a:off x="2659015" y="2966683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C55ABBF-723B-1849-8DF3-80295FB21042}"/>
              </a:ext>
            </a:extLst>
          </p:cNvPr>
          <p:cNvCxnSpPr>
            <a:cxnSpLocks/>
          </p:cNvCxnSpPr>
          <p:nvPr/>
        </p:nvCxnSpPr>
        <p:spPr>
          <a:xfrm>
            <a:off x="2659015" y="2771738"/>
            <a:ext cx="7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DC714-E8AA-5C40-8404-1376F065D3F4}"/>
              </a:ext>
            </a:extLst>
          </p:cNvPr>
          <p:cNvSpPr txBox="1"/>
          <p:nvPr/>
        </p:nvSpPr>
        <p:spPr>
          <a:xfrm>
            <a:off x="2384348" y="4439160"/>
            <a:ext cx="22121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470A3D-4E46-064A-901C-162D3C09B803}"/>
              </a:ext>
            </a:extLst>
          </p:cNvPr>
          <p:cNvSpPr txBox="1"/>
          <p:nvPr/>
        </p:nvSpPr>
        <p:spPr>
          <a:xfrm>
            <a:off x="2299388" y="4247390"/>
            <a:ext cx="30617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91ED880-1EC1-E641-82C0-75C2F9818BA9}"/>
              </a:ext>
            </a:extLst>
          </p:cNvPr>
          <p:cNvSpPr txBox="1"/>
          <p:nvPr/>
        </p:nvSpPr>
        <p:spPr>
          <a:xfrm>
            <a:off x="2299388" y="2713230"/>
            <a:ext cx="30617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0DEA64C-47D3-334D-9249-62D4144B184E}"/>
              </a:ext>
            </a:extLst>
          </p:cNvPr>
          <p:cNvSpPr txBox="1"/>
          <p:nvPr/>
        </p:nvSpPr>
        <p:spPr>
          <a:xfrm>
            <a:off x="2299388" y="2905000"/>
            <a:ext cx="30617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EFBB79-E699-A740-AAA7-B145A6043BD1}"/>
              </a:ext>
            </a:extLst>
          </p:cNvPr>
          <p:cNvSpPr txBox="1"/>
          <p:nvPr/>
        </p:nvSpPr>
        <p:spPr>
          <a:xfrm>
            <a:off x="2299388" y="3096770"/>
            <a:ext cx="30617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8F56418-5965-914E-AE77-AFE65DA1ED06}"/>
              </a:ext>
            </a:extLst>
          </p:cNvPr>
          <p:cNvSpPr txBox="1"/>
          <p:nvPr/>
        </p:nvSpPr>
        <p:spPr>
          <a:xfrm>
            <a:off x="2299388" y="3288540"/>
            <a:ext cx="30617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4AB12AD-CB6A-1348-8F69-56C4FAC909B4}"/>
              </a:ext>
            </a:extLst>
          </p:cNvPr>
          <p:cNvSpPr txBox="1"/>
          <p:nvPr/>
        </p:nvSpPr>
        <p:spPr>
          <a:xfrm>
            <a:off x="2299388" y="3480310"/>
            <a:ext cx="30617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E9BEB20-7A5A-B242-A831-2C83752C3933}"/>
              </a:ext>
            </a:extLst>
          </p:cNvPr>
          <p:cNvSpPr txBox="1"/>
          <p:nvPr/>
        </p:nvSpPr>
        <p:spPr>
          <a:xfrm>
            <a:off x="2299388" y="3672080"/>
            <a:ext cx="30617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F383A06-F155-484E-9588-DEDFAB57D87C}"/>
              </a:ext>
            </a:extLst>
          </p:cNvPr>
          <p:cNvSpPr txBox="1"/>
          <p:nvPr/>
        </p:nvSpPr>
        <p:spPr>
          <a:xfrm>
            <a:off x="2299388" y="3863850"/>
            <a:ext cx="30617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6E42290-937E-4E45-8FDD-CE245F605C31}"/>
              </a:ext>
            </a:extLst>
          </p:cNvPr>
          <p:cNvSpPr txBox="1"/>
          <p:nvPr/>
        </p:nvSpPr>
        <p:spPr>
          <a:xfrm>
            <a:off x="2299388" y="4055620"/>
            <a:ext cx="30617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872028-E09C-E945-AEE1-8A992EDD5EAF}"/>
              </a:ext>
            </a:extLst>
          </p:cNvPr>
          <p:cNvSpPr txBox="1"/>
          <p:nvPr/>
        </p:nvSpPr>
        <p:spPr>
          <a:xfrm>
            <a:off x="3770357" y="4580805"/>
            <a:ext cx="639598" cy="6278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Ability to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perform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important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93A62FE-E307-C247-8166-487087B59E46}"/>
              </a:ext>
            </a:extLst>
          </p:cNvPr>
          <p:cNvSpPr txBox="1"/>
          <p:nvPr/>
        </p:nvSpPr>
        <p:spPr>
          <a:xfrm>
            <a:off x="9779892" y="4580805"/>
            <a:ext cx="647613" cy="4708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Ability to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cope with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anxiety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65FB342-B193-8E40-9E0F-C7D2355DC5A7}"/>
              </a:ext>
            </a:extLst>
          </p:cNvPr>
          <p:cNvSpPr txBox="1"/>
          <p:nvPr/>
        </p:nvSpPr>
        <p:spPr>
          <a:xfrm>
            <a:off x="8883642" y="4580805"/>
            <a:ext cx="716543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My energy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levels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5ABCBD5-DD40-DF40-A50A-1110AEDE6567}"/>
              </a:ext>
            </a:extLst>
          </p:cNvPr>
          <p:cNvSpPr txBox="1"/>
          <p:nvPr/>
        </p:nvSpPr>
        <p:spPr>
          <a:xfrm>
            <a:off x="8065114" y="4580805"/>
            <a:ext cx="631584" cy="1569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My mood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0FBB28A-5BD6-0C4A-8F86-B1C82253ADA2}"/>
              </a:ext>
            </a:extLst>
          </p:cNvPr>
          <p:cNvSpPr txBox="1"/>
          <p:nvPr/>
        </p:nvSpPr>
        <p:spPr>
          <a:xfrm>
            <a:off x="7280658" y="4580805"/>
            <a:ext cx="495328" cy="313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Ability 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to work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511D23F-DD62-7841-B4B6-06D9E5101836}"/>
              </a:ext>
            </a:extLst>
          </p:cNvPr>
          <p:cNvSpPr txBox="1"/>
          <p:nvPr/>
        </p:nvSpPr>
        <p:spPr>
          <a:xfrm>
            <a:off x="6275704" y="4580805"/>
            <a:ext cx="774700" cy="6278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Ability to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cope with</a:t>
            </a:r>
          </a:p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treatment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side effects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F1C0DAD-22A9-C048-BCFD-8C7E9347AB3F}"/>
              </a:ext>
            </a:extLst>
          </p:cNvPr>
          <p:cNvSpPr txBox="1"/>
          <p:nvPr/>
        </p:nvSpPr>
        <p:spPr>
          <a:xfrm>
            <a:off x="5457065" y="4580805"/>
            <a:ext cx="700513" cy="4708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Ability to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cope with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symptoms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8D13F24-AB96-884A-B514-00D36A8C85FC}"/>
              </a:ext>
            </a:extLst>
          </p:cNvPr>
          <p:cNvSpPr txBox="1"/>
          <p:nvPr/>
        </p:nvSpPr>
        <p:spPr>
          <a:xfrm>
            <a:off x="4629106" y="4580805"/>
            <a:ext cx="639599" cy="4708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How safe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 feel</a:t>
            </a:r>
            <a:b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at home</a:t>
            </a:r>
          </a:p>
        </p:txBody>
      </p:sp>
    </p:spTree>
    <p:extLst>
      <p:ext uri="{BB962C8B-B14F-4D97-AF65-F5344CB8AC3E}">
        <p14:creationId xmlns:p14="http://schemas.microsoft.com/office/powerpoint/2010/main" val="20612180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Strengths and limitations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This was an open online survey and there was no opportunity to check the veracity of answers nor the identity of those filling out the survey</a:t>
            </a:r>
          </a:p>
          <a:p>
            <a:r>
              <a:rPr lang="en-GB" dirty="0"/>
              <a:t>The large contingent of Chinese respondents (N=142; 52%), herein, reported substantially more positive experiences in coping with their acromegaly than those of other regions, perhaps due to low levels of infection/restrictions following severe lock downs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787CCA-6ADF-1842-BE1D-3581DDAC244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38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F822-949C-403E-A9A9-50658D5D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C5C7-82D3-4740-9499-2BB32E62E51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/>
              <a:t>Our data suggest the COVID-19 pandemic is substantially affecting the clinical care of acromegaly, despite few confirmed SARS-CoV-2 infections in respondents with acromegaly</a:t>
            </a:r>
          </a:p>
          <a:p>
            <a:r>
              <a:rPr lang="en-GB"/>
              <a:t>Physicians appear to be embracing the ‘new normal’ by creating a novel continuum of care better suited to the presumed post-COVID-19 environment </a:t>
            </a:r>
          </a:p>
          <a:p>
            <a:r>
              <a:rPr lang="en-GB"/>
              <a:t>Routine care, including screening for complications, biochemical and imaging monitoring, and medication adjustments, should continue during the pandemic to avoid a rise in non-COVID-19-related morbidity and mortality in chronic rare conditions such as acromegaly</a:t>
            </a:r>
          </a:p>
          <a:p>
            <a:r>
              <a:rPr lang="en-GB"/>
              <a:t>The ability of respondents with acromegaly to maintain their relationships with their care team and the desire of to continue the use of remote communications post-pandemic suggest a potential positive shift in care patterns for this rare disease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E81B6-4699-4175-A6A4-8F7275402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84B63B-EC55-C849-8D27-7DA4814FC1A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Acknowledgments and Disclosures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68499" y="2580900"/>
            <a:ext cx="8255959" cy="10641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dirty="0"/>
              <a:t>This project was developed by COR2ED, funded by an independent medical  educational grant from </a:t>
            </a:r>
            <a:r>
              <a:rPr lang="en-GB" sz="1800" dirty="0" err="1"/>
              <a:t>Ipsen</a:t>
            </a:r>
            <a:r>
              <a:rPr lang="en-GB" sz="1800" dirty="0"/>
              <a:t>. 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Editorial and writing support was provided by Ewen Legg, PhD, of COR2ED.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967542" y="4044994"/>
            <a:ext cx="8255959" cy="1813633"/>
          </a:xfrm>
        </p:spPr>
        <p:txBody>
          <a:bodyPr>
            <a:normAutofit/>
          </a:bodyPr>
          <a:lstStyle/>
          <a:p>
            <a:r>
              <a:rPr lang="en-US" sz="1800" dirty="0"/>
              <a:t>MF Grants/scientific consultancy with Chiasma, </a:t>
            </a:r>
            <a:r>
              <a:rPr lang="en-US" sz="1800" dirty="0" err="1"/>
              <a:t>Crinetics</a:t>
            </a:r>
            <a:r>
              <a:rPr lang="en-US" sz="1800" dirty="0"/>
              <a:t>, </a:t>
            </a:r>
            <a:r>
              <a:rPr lang="en-US" sz="1800" dirty="0" err="1"/>
              <a:t>Ionis</a:t>
            </a:r>
            <a:r>
              <a:rPr lang="en-US" sz="1800" dirty="0"/>
              <a:t>, </a:t>
            </a:r>
            <a:r>
              <a:rPr lang="en-US" sz="1800" dirty="0" err="1"/>
              <a:t>Ipsen</a:t>
            </a:r>
            <a:r>
              <a:rPr lang="en-US" sz="1800" dirty="0"/>
              <a:t>, Pfizer, </a:t>
            </a:r>
            <a:r>
              <a:rPr lang="en-US" sz="1800" dirty="0" err="1"/>
              <a:t>Recordati</a:t>
            </a:r>
            <a:r>
              <a:rPr lang="en-US" sz="1800" dirty="0"/>
              <a:t>. </a:t>
            </a:r>
          </a:p>
          <a:p>
            <a:r>
              <a:rPr lang="en-US" sz="1800" dirty="0"/>
              <a:t> MG, MM &amp; SK – none to declare</a:t>
            </a:r>
          </a:p>
        </p:txBody>
      </p:sp>
    </p:spTree>
    <p:extLst>
      <p:ext uri="{BB962C8B-B14F-4D97-AF65-F5344CB8AC3E}">
        <p14:creationId xmlns:p14="http://schemas.microsoft.com/office/powerpoint/2010/main" val="178400392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41D0A4-2573-9C4A-B850-84762EF02033}"/>
              </a:ext>
            </a:extLst>
          </p:cNvPr>
          <p:cNvSpPr/>
          <p:nvPr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F478AA6-46CF-A644-95BD-D770BD287547}"/>
              </a:ext>
            </a:extLst>
          </p:cNvPr>
          <p:cNvSpPr/>
          <p:nvPr/>
        </p:nvSpPr>
        <p:spPr>
          <a:xfrm>
            <a:off x="2680047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ree White Twitter Icon - Download White Twitter Icon">
            <a:extLst>
              <a:ext uri="{FF2B5EF4-FFF2-40B4-BE49-F238E27FC236}">
                <a16:creationId xmlns:a16="http://schemas.microsoft.com/office/drawing/2014/main" id="{4DAF9AFE-9E90-5E42-8F96-8EC2C512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63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E35D7-F71F-AA47-A6F8-E595B92E6788}"/>
              </a:ext>
            </a:extLst>
          </p:cNvPr>
          <p:cNvSpPr txBox="1"/>
          <p:nvPr/>
        </p:nvSpPr>
        <p:spPr>
          <a:xfrm>
            <a:off x="787049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@COR2ED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41E24-437D-3C4E-93BD-E4EACEC66210}"/>
              </a:ext>
            </a:extLst>
          </p:cNvPr>
          <p:cNvSpPr txBox="1"/>
          <p:nvPr/>
        </p:nvSpPr>
        <p:spPr>
          <a:xfrm>
            <a:off x="3101021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@COR2ED</a:t>
            </a: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EFDAD454-421F-9840-8663-E19A8D9CE2A7}"/>
              </a:ext>
            </a:extLst>
          </p:cNvPr>
          <p:cNvSpPr/>
          <p:nvPr/>
        </p:nvSpPr>
        <p:spPr>
          <a:xfrm>
            <a:off x="393420" y="5485659"/>
            <a:ext cx="206172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3FBDD6B-1B44-4646-AECB-7BA500ABECAE}"/>
              </a:ext>
            </a:extLst>
          </p:cNvPr>
          <p:cNvSpPr/>
          <p:nvPr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608E3-C69E-7247-9DE8-BF459A0DFF0D}"/>
              </a:ext>
            </a:extLst>
          </p:cNvPr>
          <p:cNvSpPr txBox="1"/>
          <p:nvPr/>
        </p:nvSpPr>
        <p:spPr>
          <a:xfrm>
            <a:off x="805458" y="6013567"/>
            <a:ext cx="13823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cor2ed.com</a:t>
            </a: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48E23367-3C0C-794E-BF40-C1EE31847E2B}"/>
              </a:ext>
            </a:extLst>
          </p:cNvPr>
          <p:cNvSpPr/>
          <p:nvPr/>
        </p:nvSpPr>
        <p:spPr>
          <a:xfrm>
            <a:off x="391317" y="6007858"/>
            <a:ext cx="161924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World">
            <a:extLst>
              <a:ext uri="{FF2B5EF4-FFF2-40B4-BE49-F238E27FC236}">
                <a16:creationId xmlns:a16="http://schemas.microsoft.com/office/drawing/2014/main" id="{96C1F2A7-27F8-9147-A45A-0A97F26D50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EA834B-3F0B-0E46-A5BD-4E009E50E83B}"/>
              </a:ext>
            </a:extLst>
          </p:cNvPr>
          <p:cNvSpPr txBox="1"/>
          <p:nvPr/>
        </p:nvSpPr>
        <p:spPr>
          <a:xfrm>
            <a:off x="3100834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@COR2EDMedEd</a:t>
            </a:r>
          </a:p>
        </p:txBody>
      </p:sp>
      <p:sp>
        <p:nvSpPr>
          <p:cNvPr id="13" name="Rectangle 12">
            <a:hlinkClick r:id="rId8"/>
            <a:extLst>
              <a:ext uri="{FF2B5EF4-FFF2-40B4-BE49-F238E27FC236}">
                <a16:creationId xmlns:a16="http://schemas.microsoft.com/office/drawing/2014/main" id="{C4948153-6EC9-FC47-B716-CF4863901A7B}"/>
              </a:ext>
            </a:extLst>
          </p:cNvPr>
          <p:cNvSpPr/>
          <p:nvPr/>
        </p:nvSpPr>
        <p:spPr>
          <a:xfrm>
            <a:off x="2676037" y="6017389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60FFEC9E-7ECF-024F-8797-5680F4AB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2AD455C-62E7-A346-BC83-407D32A8E0BD}"/>
              </a:ext>
            </a:extLst>
          </p:cNvPr>
          <p:cNvSpPr/>
          <p:nvPr/>
        </p:nvSpPr>
        <p:spPr>
          <a:xfrm>
            <a:off x="2684477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Vimeo Icon Logo - Free vector graphic on Pixabay">
            <a:extLst>
              <a:ext uri="{FF2B5EF4-FFF2-40B4-BE49-F238E27FC236}">
                <a16:creationId xmlns:a16="http://schemas.microsoft.com/office/drawing/2014/main" id="{F6EB709E-9F70-5F4F-9CC7-A91AACFC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43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hlinkClick r:id="rId12"/>
            <a:extLst>
              <a:ext uri="{FF2B5EF4-FFF2-40B4-BE49-F238E27FC236}">
                <a16:creationId xmlns:a16="http://schemas.microsoft.com/office/drawing/2014/main" id="{9DCD1D43-E33E-B541-8415-2D1F49E9C974}"/>
              </a:ext>
            </a:extLst>
          </p:cNvPr>
          <p:cNvSpPr/>
          <p:nvPr/>
        </p:nvSpPr>
        <p:spPr>
          <a:xfrm>
            <a:off x="2656212" y="5491652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777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973084-505C-4FDA-ACCF-720009DB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ACROCOVID</a:t>
            </a:r>
            <a:r>
              <a:rPr lang="en-GB" dirty="0"/>
              <a:t> II: an international survey on acromegaly management more than 1 year into the COVID-19 pandemic era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3937D1-BC90-42EF-B063-180E47C94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005064"/>
            <a:ext cx="10972800" cy="2303834"/>
          </a:xfrm>
        </p:spPr>
        <p:txBody>
          <a:bodyPr>
            <a:noAutofit/>
          </a:bodyPr>
          <a:lstStyle/>
          <a:p>
            <a:r>
              <a:rPr lang="it-IT" sz="2800" b="1" spc="-20" dirty="0"/>
              <a:t>Sheila Khawaja</a:t>
            </a:r>
            <a:r>
              <a:rPr lang="it-IT" sz="2800" b="1" spc="-20" baseline="30000" dirty="0"/>
              <a:t>1</a:t>
            </a:r>
            <a:r>
              <a:rPr lang="it-IT" sz="2800" b="1" spc="-20" dirty="0"/>
              <a:t> , Muriël Marks</a:t>
            </a:r>
            <a:r>
              <a:rPr lang="it-IT" sz="2800" b="1" spc="-20" baseline="30000" dirty="0"/>
              <a:t>1</a:t>
            </a:r>
            <a:r>
              <a:rPr lang="it-IT" sz="2800" b="1" spc="-20" dirty="0"/>
              <a:t>, Mark Gurnell</a:t>
            </a:r>
            <a:r>
              <a:rPr lang="it-IT" sz="2800" b="1" spc="-20" baseline="30000" dirty="0"/>
              <a:t>2</a:t>
            </a:r>
            <a:r>
              <a:rPr lang="it-IT" sz="2800" b="1" spc="-20" dirty="0"/>
              <a:t>, Maria Fleseriu</a:t>
            </a:r>
            <a:r>
              <a:rPr lang="it-IT" sz="2800" b="1" spc="-20" baseline="30000" dirty="0"/>
              <a:t>3</a:t>
            </a:r>
            <a:r>
              <a:rPr lang="it-IT" sz="2800" b="1" spc="-20" dirty="0"/>
              <a:t> </a:t>
            </a:r>
          </a:p>
          <a:p>
            <a:r>
              <a:rPr lang="it-IT" sz="2200" b="1" baseline="30000" dirty="0"/>
              <a:t>1</a:t>
            </a:r>
            <a:r>
              <a:rPr lang="it-IT" sz="2200" b="1" dirty="0"/>
              <a:t>World Alliance of Pituitary Organizations, Zeeland, Netherlands; </a:t>
            </a:r>
            <a:br>
              <a:rPr lang="it-IT" sz="2200" b="1" dirty="0"/>
            </a:br>
            <a:r>
              <a:rPr lang="it-IT" sz="2200" b="1" baseline="30000" dirty="0"/>
              <a:t>2</a:t>
            </a:r>
            <a:r>
              <a:rPr lang="it-IT" sz="2200" b="1" dirty="0"/>
              <a:t>Wellcome-MRC Institute of Metabolic Science, University of Cambridge &amp; Addenbrooke’s Hospital, Cambridge, UK; </a:t>
            </a:r>
            <a:r>
              <a:rPr lang="it-IT" sz="2200" b="1" baseline="30000" dirty="0"/>
              <a:t>3</a:t>
            </a:r>
            <a:r>
              <a:rPr lang="it-IT" sz="2200" b="1" dirty="0"/>
              <a:t>Pituitary Center, Oregon Health and Science University, Portland, OR, USA</a:t>
            </a:r>
          </a:p>
          <a:p>
            <a:endParaRPr lang="it-IT" sz="1400" b="1" dirty="0"/>
          </a:p>
          <a:p>
            <a:r>
              <a:rPr lang="it-IT" sz="1600" b="1" dirty="0"/>
              <a:t>December 2021</a:t>
            </a:r>
          </a:p>
          <a:p>
            <a:endParaRPr lang="it-IT" sz="2200" b="1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79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3933-929B-4AF9-8B76-FAD5DB63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acrocovid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65A77C-4C1E-4F46-BB8A-7AD79D59788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spc="100" dirty="0">
                <a:solidFill>
                  <a:schemeClr val="accent1"/>
                </a:solidFill>
              </a:rPr>
              <a:t>BACKGROUND</a:t>
            </a:r>
          </a:p>
          <a:p>
            <a:r>
              <a:rPr lang="en-GB" dirty="0"/>
              <a:t>Acromegaly is a rare chronic endocrine condition, which requires management by a multidisciplinary team</a:t>
            </a:r>
            <a:r>
              <a:rPr lang="en-GB" baseline="30000" dirty="0"/>
              <a:t>1,2</a:t>
            </a:r>
          </a:p>
          <a:p>
            <a:r>
              <a:rPr lang="en-GB" dirty="0"/>
              <a:t>The real-world impact of COVID-19 on care for people with acromegaly has not been fully established</a:t>
            </a:r>
            <a:r>
              <a:rPr lang="en-GB" baseline="30000" dirty="0"/>
              <a:t>3,4</a:t>
            </a:r>
          </a:p>
          <a:p>
            <a:r>
              <a:rPr lang="en-GB" dirty="0"/>
              <a:t>The 2020 ACROCOVID survey revealed substantial negative impacts on all aspects of care during the early stages of the global pandemic</a:t>
            </a:r>
            <a:r>
              <a:rPr lang="en-GB" baseline="30000" dirty="0"/>
              <a:t>3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spc="100" dirty="0">
                <a:solidFill>
                  <a:schemeClr val="accent1"/>
                </a:solidFill>
              </a:rPr>
              <a:t>OBJECTIVES</a:t>
            </a:r>
          </a:p>
          <a:p>
            <a:r>
              <a:rPr lang="en-GB" dirty="0"/>
              <a:t>The ACROCOVID II survey aimed to improve the understanding of the pandemic’s ongoing effect on care pathways, and the need for changes in delivery of, and access to,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3AA21E-8E14-4F58-A066-9109B13A84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012320" cy="365125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Giustina</a:t>
            </a:r>
            <a:r>
              <a:rPr lang="en-GB" dirty="0"/>
              <a:t> A, et al. Rev </a:t>
            </a:r>
            <a:r>
              <a:rPr lang="en-GB" dirty="0" err="1"/>
              <a:t>Endocr</a:t>
            </a:r>
            <a:r>
              <a:rPr lang="en-GB" dirty="0"/>
              <a:t> </a:t>
            </a:r>
            <a:r>
              <a:rPr lang="en-GB" dirty="0" err="1"/>
              <a:t>Metab</a:t>
            </a:r>
            <a:r>
              <a:rPr lang="en-GB" dirty="0"/>
              <a:t> </a:t>
            </a:r>
            <a:r>
              <a:rPr lang="en-GB" dirty="0" err="1"/>
              <a:t>Disord</a:t>
            </a:r>
            <a:r>
              <a:rPr lang="en-GB" dirty="0"/>
              <a:t>. 2020;21:667-78;  2. </a:t>
            </a:r>
            <a:r>
              <a:rPr lang="en-GB" dirty="0" err="1"/>
              <a:t>Frara</a:t>
            </a:r>
            <a:r>
              <a:rPr lang="en-GB" dirty="0"/>
              <a:t> S, et al. Prog </a:t>
            </a:r>
            <a:r>
              <a:rPr lang="en-GB" dirty="0" err="1"/>
              <a:t>Mol</a:t>
            </a:r>
            <a:r>
              <a:rPr lang="en-GB" dirty="0"/>
              <a:t> </a:t>
            </a:r>
            <a:r>
              <a:rPr lang="en-GB" dirty="0" err="1"/>
              <a:t>Biol</a:t>
            </a:r>
            <a:r>
              <a:rPr lang="en-GB" dirty="0"/>
              <a:t> </a:t>
            </a:r>
            <a:r>
              <a:rPr lang="en-GB" dirty="0" err="1"/>
              <a:t>Transl</a:t>
            </a:r>
            <a:r>
              <a:rPr lang="en-GB" dirty="0"/>
              <a:t> Sci. 2016;138:63-83; </a:t>
            </a:r>
            <a:br>
              <a:rPr lang="en-GB" dirty="0"/>
            </a:br>
            <a:r>
              <a:rPr lang="en-GB" dirty="0"/>
              <a:t>3. </a:t>
            </a:r>
            <a:r>
              <a:rPr lang="en-GB" dirty="0" err="1"/>
              <a:t>Giustina</a:t>
            </a:r>
            <a:r>
              <a:rPr lang="en-GB" dirty="0"/>
              <a:t> A, et al. Endocrine. 71:273-280;  4. </a:t>
            </a:r>
            <a:r>
              <a:rPr lang="en-GB" dirty="0" err="1"/>
              <a:t>Fleseriu</a:t>
            </a:r>
            <a:r>
              <a:rPr lang="en-GB" dirty="0"/>
              <a:t> M. Front Endocrinol (Lausanne). 2021;12:656025.</a:t>
            </a:r>
          </a:p>
        </p:txBody>
      </p:sp>
    </p:spTree>
    <p:extLst>
      <p:ext uri="{BB962C8B-B14F-4D97-AF65-F5344CB8AC3E}">
        <p14:creationId xmlns:p14="http://schemas.microsoft.com/office/powerpoint/2010/main" val="16171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F881-CF1F-4A8F-87DE-40AD915B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DA0C-613E-4E45-87E7-F022D8EE967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Two surveys were created, targeting people with acromegaly and endocrinologists, respectively</a:t>
            </a:r>
          </a:p>
          <a:p>
            <a:r>
              <a:rPr lang="en-GB" dirty="0"/>
              <a:t>Questions were drafted with input from patients, patient advocates, and endocrinologists</a:t>
            </a:r>
          </a:p>
          <a:p>
            <a:r>
              <a:rPr lang="en-GB" dirty="0"/>
              <a:t>Surveys were available in six languages (English, German, Spanish, Portuguese, Russian, </a:t>
            </a:r>
            <a:br>
              <a:rPr lang="en-GB" dirty="0"/>
            </a:br>
            <a:r>
              <a:rPr lang="en-GB" dirty="0"/>
              <a:t>and Simplified Chinese) </a:t>
            </a:r>
          </a:p>
          <a:p>
            <a:r>
              <a:rPr lang="en-GB" dirty="0"/>
              <a:t>The surveys were hosted on a commercial platform (4C Research Solutions) from April 26 to </a:t>
            </a:r>
            <a:br>
              <a:rPr lang="en-GB" dirty="0"/>
            </a:br>
            <a:r>
              <a:rPr lang="en-GB" dirty="0"/>
              <a:t>July 6, 2021</a:t>
            </a:r>
          </a:p>
          <a:p>
            <a:r>
              <a:rPr lang="en-GB" dirty="0"/>
              <a:t>Dissemination was supported by a global social media campaign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7648BC-01AF-B348-B3B9-1A65C8F85D7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E0D3-01F1-4689-8B63-28DC82EA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Regional distribution of respondents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/>
              <a:t>Endocrinologists: N = 88; Patients: N = 273; EMEA: Europe, Middle East and Africa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340768"/>
            <a:ext cx="10183535" cy="39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Most respondents with acromegaly were female (68.9%) and were aged between 31 and 50 (79.1%), with a similar number aged ≤30 (9.9%) or ≥61 (11.0%) </a:t>
            </a:r>
          </a:p>
          <a:p>
            <a:pPr lvl="1"/>
            <a:r>
              <a:rPr lang="en-GB" dirty="0"/>
              <a:t> Close to half of patients (46.2%) were diagnosed with acromegaly ≤5 years ago, 27.1% were diagnosed 6-10 years ago, 12.5% 11-15 years ago, and 14.3% &gt;15 years ago</a:t>
            </a:r>
          </a:p>
          <a:p>
            <a:pPr lvl="1"/>
            <a:endParaRPr lang="en-GB" dirty="0"/>
          </a:p>
          <a:p>
            <a:r>
              <a:rPr lang="en-GB" dirty="0"/>
              <a:t>Most endocrinologists worked in a general endocrinology practice (53.4%), rather than a pituitary centre (46.6%) </a:t>
            </a:r>
          </a:p>
          <a:p>
            <a:pPr lvl="1"/>
            <a:r>
              <a:rPr lang="en-GB" dirty="0"/>
              <a:t>A fifth of endocrinologists (20.5%) had ≥100 patients under their ongoing care, 40.9% cared for between 21 and 100 patients, and 38.6% ≤20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A7BABB-D14B-584B-BCE2-82F498EC912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50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Demographics and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/>
              <a:t>Confirmed SARS-CoV-2 infection during the pandemic was uncommon amongst respondents with acromegaly (2.9%)</a:t>
            </a:r>
          </a:p>
          <a:p>
            <a:r>
              <a:rPr lang="en-GB"/>
              <a:t>Close to half of respondents with acromegaly had been vaccinated (46.2%), though prioritization due to an acromegaly diagnosis was uncommon (7.0%)</a:t>
            </a:r>
          </a:p>
          <a:p>
            <a:r>
              <a:rPr lang="en-GB"/>
              <a:t>Conversely, 26.1% of endocrinologists reported that acromegaly patients were part of vaccine priority groups in their country and 25.0% suggested early vaccination for all such patients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E1C981-C9B4-E54B-A0ED-EB0FA16994F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579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Effects on care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Most endocrinologists (62.5%) felt people with acromegaly were at high risk during </a:t>
            </a:r>
            <a:br>
              <a:rPr lang="en-GB" dirty="0"/>
            </a:br>
            <a:r>
              <a:rPr lang="en-GB" dirty="0"/>
              <a:t>the pandemic</a:t>
            </a:r>
          </a:p>
          <a:p>
            <a:r>
              <a:rPr lang="en-GB" dirty="0"/>
              <a:t>Just over half of patients sought or were offered advice regarding care during the pandemic (53.5%) and the vast majority of endocrinologists received queries or provided advice (94.3%)</a:t>
            </a:r>
          </a:p>
          <a:p>
            <a:r>
              <a:rPr lang="en-GB" dirty="0"/>
              <a:t>Close to half of respondents agreed that the pandemic had made it harder to live with </a:t>
            </a:r>
            <a:br>
              <a:rPr lang="en-GB" dirty="0"/>
            </a:br>
            <a:r>
              <a:rPr lang="en-GB" dirty="0"/>
              <a:t>acromegaly (47.3%)</a:t>
            </a:r>
          </a:p>
          <a:p>
            <a:pPr lvl="1"/>
            <a:r>
              <a:rPr lang="en-GB" dirty="0"/>
              <a:t>A minority of both people with acromegaly (25.3%) and endocrinologists (13.6%) reported continuing their in-person care appointments as usual</a:t>
            </a:r>
          </a:p>
          <a:p>
            <a:pPr lvl="1"/>
            <a:r>
              <a:rPr lang="en-GB" dirty="0"/>
              <a:t>However, only 41.4% of people with acromegaly and 46.6% of endocrinologists felt their relationship with their care team/patients was negatively affected</a:t>
            </a:r>
          </a:p>
          <a:p>
            <a:pPr lvl="1"/>
            <a:r>
              <a:rPr lang="en-GB" dirty="0"/>
              <a:t>Reduced access to endocrinologists (39.2%) and primary care physicians (36.6%) were the most commonly reported barriers to care-team members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BB12B-7667-F648-B60B-FB5ACC66832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21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Aspects of care negatively affected during the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Endocrinologists were more likely than people with acromegaly to report issues related to specific aspects of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HCP: healthcare professional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CFD18D3-5717-7448-A3E6-4C283FEBE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602260"/>
              </p:ext>
            </p:extLst>
          </p:nvPr>
        </p:nvGraphicFramePr>
        <p:xfrm>
          <a:off x="1244638" y="2348881"/>
          <a:ext cx="9702725" cy="360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6866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smtClean="0">
            <a:latin typeface="Arial" panose="020B0604020202020204" pitchFamily="34" charset="0"/>
            <a:ea typeface="Aileron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1786</TotalTime>
  <Words>1414</Words>
  <Application>Microsoft Office PowerPoint</Application>
  <PresentationFormat>Widescreen</PresentationFormat>
  <Paragraphs>140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PT Sans Narrow</vt:lpstr>
      <vt:lpstr>Thème Office</vt:lpstr>
      <vt:lpstr>PowerPoint Presentation</vt:lpstr>
      <vt:lpstr>ACROCOVID II: an international survey on acromegaly management more than 1 year into the COVID-19 pandemic era</vt:lpstr>
      <vt:lpstr>acrocovid</vt:lpstr>
      <vt:lpstr>Methods</vt:lpstr>
      <vt:lpstr>Regional distribution of respondents</vt:lpstr>
      <vt:lpstr>demographics</vt:lpstr>
      <vt:lpstr>Demographics and characteristics </vt:lpstr>
      <vt:lpstr>Effects on care</vt:lpstr>
      <vt:lpstr>Aspects of care negatively affected during the pandemic</vt:lpstr>
      <vt:lpstr>Remote methods of consultation used during the pandemic</vt:lpstr>
      <vt:lpstr>Changes to treatment</vt:lpstr>
      <vt:lpstr>Effect of the pandemic on different aspects of day-to-day life</vt:lpstr>
      <vt:lpstr>Strengths and limitations</vt:lpstr>
      <vt:lpstr>Conclusions</vt:lpstr>
      <vt:lpstr>Acknowledgments and 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Iain Murdoch</cp:lastModifiedBy>
  <cp:revision>222</cp:revision>
  <cp:lastPrinted>2017-02-15T09:54:46Z</cp:lastPrinted>
  <dcterms:created xsi:type="dcterms:W3CDTF">2016-10-14T09:38:18Z</dcterms:created>
  <dcterms:modified xsi:type="dcterms:W3CDTF">2021-12-08T15:58:24Z</dcterms:modified>
</cp:coreProperties>
</file>