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60" r:id="rId2"/>
    <p:sldId id="2311" r:id="rId3"/>
    <p:sldId id="1375" r:id="rId4"/>
    <p:sldId id="3563" r:id="rId5"/>
    <p:sldId id="3566" r:id="rId6"/>
    <p:sldId id="3558" r:id="rId7"/>
    <p:sldId id="343" r:id="rId8"/>
    <p:sldId id="3565" r:id="rId9"/>
    <p:sldId id="3567" r:id="rId10"/>
    <p:sldId id="1045" r:id="rId11"/>
    <p:sldId id="3568" r:id="rId12"/>
    <p:sldId id="3561" r:id="rId13"/>
    <p:sldId id="3569" r:id="rId14"/>
    <p:sldId id="3570" r:id="rId1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E9"/>
    <a:srgbClr val="CBEBD0"/>
    <a:srgbClr val="2E7B8E"/>
    <a:srgbClr val="FFA402"/>
    <a:srgbClr val="03C750"/>
    <a:srgbClr val="C7573C"/>
    <a:srgbClr val="5D8298"/>
    <a:srgbClr val="505050"/>
    <a:srgbClr val="FF3F0D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6" autoAdjust="0"/>
    <p:restoredTop sz="86492" autoAdjust="0"/>
  </p:normalViewPr>
  <p:slideViewPr>
    <p:cSldViewPr snapToObjects="1">
      <p:cViewPr varScale="1">
        <p:scale>
          <a:sx n="78" d="100"/>
          <a:sy n="78" d="100"/>
        </p:scale>
        <p:origin x="630" y="84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9" d="100"/>
          <a:sy n="79" d="100"/>
        </p:scale>
        <p:origin x="39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11/30/2021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11/30/2021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8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742475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guconnec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10.png"/><Relationship Id="rId10" Type="http://schemas.openxmlformats.org/officeDocument/2006/relationships/hyperlink" Target="https://twitter.com/guconnectinfo" TargetMode="External"/><Relationship Id="rId19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hyperlink" Target="https://guconnect.info/" TargetMode="External"/><Relationship Id="rId1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219E9-EB93-344E-AB38-CABE19D11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7" r="3425"/>
          <a:stretch/>
        </p:blipFill>
        <p:spPr>
          <a:xfrm>
            <a:off x="2911549" y="2125394"/>
            <a:ext cx="6368902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30D9B83E-3D49-9A43-848F-2C7088C16D3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11C4F2C-FAB1-F340-95E4-EA2A11675848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A0C21822-41B9-CA49-B06D-38EC2CB48436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238A4CF-B8D0-844F-9DEF-25CDF8B224F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45B4609-3133-6145-B894-54903F34A6B6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8C88F5-BADD-6544-9BE2-3DE731661BDB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9B20A3-5A45-944C-9336-BE3E37336B5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1" name="Graphic 40" descr="Speaker Phone">
              <a:extLst>
                <a:ext uri="{FF2B5EF4-FFF2-40B4-BE49-F238E27FC236}">
                  <a16:creationId xmlns:a16="http://schemas.microsoft.com/office/drawing/2014/main" id="{06B8A188-B275-1749-B220-6BFC84E14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D6C6D3B7-EFD6-4F4E-8BF7-846A4E2ED40F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3" name="Graphic 42" descr="Envelope">
            <a:extLst>
              <a:ext uri="{FF2B5EF4-FFF2-40B4-BE49-F238E27FC236}">
                <a16:creationId xmlns:a16="http://schemas.microsoft.com/office/drawing/2014/main" id="{203BF032-9D76-8446-90A2-81167A6F9E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688AFCF-7F8E-FB44-9041-B6F892F9DED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4BC49A-DF7C-7A4A-9FC5-6671D04F56E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09189DD2-B0C0-D841-85CC-7369BEA6F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AAE6246-96AE-DC49-8DE7-D838CD625C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55462033-D5C5-2249-9B36-25F0C401F3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E8583C5A-FD0A-BD46-BBC5-BD13714A25B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FC48485-78A5-8A42-80FC-22461B1B7983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DCF7B01-6C44-C043-BFD8-FFEF8F4FFBF8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C634CE-E48A-2A4D-AB27-2406D835CDEF}"/>
              </a:ext>
            </a:extLst>
          </p:cNvPr>
          <p:cNvSpPr/>
          <p:nvPr userDrawn="1"/>
        </p:nvSpPr>
        <p:spPr>
          <a:xfrm>
            <a:off x="2812231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45D23-3443-4B4E-B16A-53F679FD88A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@GU CONNECT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F9290-E004-3540-868B-E4C5A9318280}"/>
              </a:ext>
            </a:extLst>
          </p:cNvPr>
          <p:cNvSpPr txBox="1"/>
          <p:nvPr userDrawn="1"/>
        </p:nvSpPr>
        <p:spPr>
          <a:xfrm>
            <a:off x="3233205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@GU CONNECT</a:t>
            </a:r>
          </a:p>
        </p:txBody>
      </p:sp>
      <p:sp>
        <p:nvSpPr>
          <p:cNvPr id="56" name="Rectangle 55">
            <a:hlinkClick r:id="rId6"/>
            <a:extLst>
              <a:ext uri="{FF2B5EF4-FFF2-40B4-BE49-F238E27FC236}">
                <a16:creationId xmlns:a16="http://schemas.microsoft.com/office/drawing/2014/main" id="{ECC34AA8-766A-EB43-8FE2-E8FB6E9C3D2A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7"/>
            <a:extLst>
              <a:ext uri="{FF2B5EF4-FFF2-40B4-BE49-F238E27FC236}">
                <a16:creationId xmlns:a16="http://schemas.microsoft.com/office/drawing/2014/main" id="{4E7802E3-ED32-404A-8126-A4B56AFCEABE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8"/>
            <a:extLst>
              <a:ext uri="{FF2B5EF4-FFF2-40B4-BE49-F238E27FC236}">
                <a16:creationId xmlns:a16="http://schemas.microsoft.com/office/drawing/2014/main" id="{341CA860-02BB-924D-9BBB-24243CD225F6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4A6321E-3861-F043-A0C0-E5004BE12DEF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8CC85-387A-AD4E-8865-A2F68822E936}"/>
              </a:ext>
            </a:extLst>
          </p:cNvPr>
          <p:cNvSpPr txBox="1"/>
          <p:nvPr userDrawn="1"/>
        </p:nvSpPr>
        <p:spPr>
          <a:xfrm>
            <a:off x="805458" y="6013567"/>
            <a:ext cx="1862564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guconnect.cor2ed.com</a:t>
            </a:r>
          </a:p>
        </p:txBody>
      </p:sp>
      <p:sp>
        <p:nvSpPr>
          <p:cNvPr id="61" name="Rectangle 60">
            <a:hlinkClick r:id="rId9"/>
            <a:extLst>
              <a:ext uri="{FF2B5EF4-FFF2-40B4-BE49-F238E27FC236}">
                <a16:creationId xmlns:a16="http://schemas.microsoft.com/office/drawing/2014/main" id="{0094C2BB-7685-5B42-AEF5-B7618D606169}"/>
              </a:ext>
            </a:extLst>
          </p:cNvPr>
          <p:cNvSpPr/>
          <p:nvPr userDrawn="1"/>
        </p:nvSpPr>
        <p:spPr>
          <a:xfrm>
            <a:off x="400639" y="6013819"/>
            <a:ext cx="219939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811B57-F314-D249-B405-4E201720F927}"/>
              </a:ext>
            </a:extLst>
          </p:cNvPr>
          <p:cNvSpPr txBox="1"/>
          <p:nvPr userDrawn="1"/>
        </p:nvSpPr>
        <p:spPr>
          <a:xfrm>
            <a:off x="3233018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guconnectinfo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63" name="Rectangle 62">
            <a:hlinkClick r:id="rId10"/>
            <a:extLst>
              <a:ext uri="{FF2B5EF4-FFF2-40B4-BE49-F238E27FC236}">
                <a16:creationId xmlns:a16="http://schemas.microsoft.com/office/drawing/2014/main" id="{20D601F6-C3B3-7D44-8BD5-D679D7FD4EEB}"/>
              </a:ext>
            </a:extLst>
          </p:cNvPr>
          <p:cNvSpPr/>
          <p:nvPr userDrawn="1"/>
        </p:nvSpPr>
        <p:spPr>
          <a:xfrm>
            <a:off x="2792506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103F255-4F6A-CA42-85A6-9FFB2A5D902D}"/>
              </a:ext>
            </a:extLst>
          </p:cNvPr>
          <p:cNvSpPr/>
          <p:nvPr userDrawn="1"/>
        </p:nvSpPr>
        <p:spPr>
          <a:xfrm>
            <a:off x="2816661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11"/>
            <a:extLst>
              <a:ext uri="{FF2B5EF4-FFF2-40B4-BE49-F238E27FC236}">
                <a16:creationId xmlns:a16="http://schemas.microsoft.com/office/drawing/2014/main" id="{813F0D47-5A38-8F45-9EEC-88942D676D03}"/>
              </a:ext>
            </a:extLst>
          </p:cNvPr>
          <p:cNvSpPr/>
          <p:nvPr userDrawn="1"/>
        </p:nvSpPr>
        <p:spPr>
          <a:xfrm>
            <a:off x="2772680" y="5507360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22CE719D-BF7E-6348-A086-82D4B9632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4BB1D94F-DD59-E548-9CEB-1FCCF09102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8" name="Picture 4" descr="Vimeo Icon Logo - Free vector graphic on Pixabay">
            <a:extLst>
              <a:ext uri="{FF2B5EF4-FFF2-40B4-BE49-F238E27FC236}">
                <a16:creationId xmlns:a16="http://schemas.microsoft.com/office/drawing/2014/main" id="{4A49D902-C062-0342-8928-6BF39FAB34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7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White Twitter Icon - Download White Twitter Icon">
            <a:extLst>
              <a:ext uri="{FF2B5EF4-FFF2-40B4-BE49-F238E27FC236}">
                <a16:creationId xmlns:a16="http://schemas.microsoft.com/office/drawing/2014/main" id="{D0331001-11A8-BB4B-AB85-368EF2DF6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7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895DAFE-555B-1D42-8272-800571155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14145" r="9848" b="7550"/>
          <a:stretch/>
        </p:blipFill>
        <p:spPr>
          <a:xfrm>
            <a:off x="6080149" y="-1"/>
            <a:ext cx="6111851" cy="685800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8E0EEA8-7F63-2B4A-B445-EA6C22135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017" r="3425"/>
          <a:stretch/>
        </p:blipFill>
        <p:spPr>
          <a:xfrm>
            <a:off x="412883" y="677126"/>
            <a:ext cx="2174747" cy="8818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5F152-6A90-E24B-9A16-F07E260B1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017" r="3425"/>
          <a:stretch/>
        </p:blipFill>
        <p:spPr>
          <a:xfrm>
            <a:off x="9914481" y="311695"/>
            <a:ext cx="1708730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94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elaine.wills@cor2ed.com?subject=GU%20connect" TargetMode="External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://www.guconnect.cor2e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sam.brightwell@cor2ed.com" TargetMode="External"/><Relationship Id="rId4" Type="http://schemas.openxmlformats.org/officeDocument/2006/relationships/hyperlink" Target="https://www.linkedin.com/company/23742475" TargetMode="Externa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patient preference into treatment decisions for advanced prostate cancer </a:t>
            </a:r>
            <a:br>
              <a:rPr lang="en-GB" dirty="0"/>
            </a:br>
            <a:br>
              <a:rPr lang="en-GB" dirty="0"/>
            </a:br>
            <a:r>
              <a:rPr lang="en-GB" sz="3200" cap="none" dirty="0" err="1"/>
              <a:t>Dr.</a:t>
            </a:r>
            <a:r>
              <a:rPr lang="en-GB" sz="3200" cap="none" dirty="0"/>
              <a:t> Alicia K. Morgans, MD, MPH</a:t>
            </a:r>
            <a:br>
              <a:rPr lang="en-GB" sz="3200" cap="none" dirty="0"/>
            </a:br>
            <a:r>
              <a:rPr lang="en-GB" sz="2200" cap="none" dirty="0"/>
              <a:t>Dana-Faber Cancer Institute, Boston, MA, USA</a:t>
            </a:r>
            <a:br>
              <a:rPr lang="en-GB" cap="none" dirty="0"/>
            </a:br>
            <a:br>
              <a:rPr lang="en-GB" dirty="0"/>
            </a:br>
            <a:r>
              <a:rPr lang="en-GB" sz="2400" dirty="0"/>
              <a:t>DECEMBER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CFE2BA-E892-425C-A118-5F2FF413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00" y="702616"/>
            <a:ext cx="10972800" cy="702470"/>
          </a:xfrm>
        </p:spPr>
        <p:txBody>
          <a:bodyPr/>
          <a:lstStyle/>
          <a:p>
            <a:r>
              <a:rPr lang="en-GB" dirty="0"/>
              <a:t>Overall survival results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9B2CC34-C49E-416B-98F8-345CCBAC294B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8728" y="1052736"/>
          <a:ext cx="10963272" cy="476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776">
                  <a:extLst>
                    <a:ext uri="{9D8B030D-6E8A-4147-A177-3AD203B41FA5}">
                      <a16:colId xmlns:a16="http://schemas.microsoft.com/office/drawing/2014/main" val="85864600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48349243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25085276"/>
                    </a:ext>
                  </a:extLst>
                </a:gridCol>
                <a:gridCol w="4041867">
                  <a:extLst>
                    <a:ext uri="{9D8B030D-6E8A-4147-A177-3AD203B41FA5}">
                      <a16:colId xmlns:a16="http://schemas.microsoft.com/office/drawing/2014/main" val="3996116839"/>
                    </a:ext>
                  </a:extLst>
                </a:gridCol>
                <a:gridCol w="1211097">
                  <a:extLst>
                    <a:ext uri="{9D8B030D-6E8A-4147-A177-3AD203B41FA5}">
                      <a16:colId xmlns:a16="http://schemas.microsoft.com/office/drawing/2014/main" val="945487671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1395233556"/>
                    </a:ext>
                  </a:extLst>
                </a:gridCol>
              </a:tblGrid>
              <a:tr h="3303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200" dirty="0"/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200" dirty="0"/>
                        <a:t>Treatments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2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2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200" dirty="0"/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200" dirty="0"/>
                        <a:t>95% CI; p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914539"/>
                  </a:ext>
                </a:extLst>
              </a:tr>
              <a:tr h="40099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TAX 327</a:t>
                      </a:r>
                      <a:r>
                        <a:rPr lang="en-GB" sz="1100" b="1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Docetaxel</a:t>
                      </a:r>
                      <a:r>
                        <a:rPr lang="en-GB" sz="1100" baseline="30000" dirty="0"/>
                        <a:t>a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/prednisone</a:t>
                      </a:r>
                      <a:r>
                        <a:rPr lang="en-GB" sz="1100" dirty="0"/>
                        <a:t> vs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mitoxantrone/prednisone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1,006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mCRPC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0.62-0.94; p=0.009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47027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TROPIC</a:t>
                      </a:r>
                      <a:r>
                        <a:rPr lang="en-GB" sz="1100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Cabazitaxel/prednisone vs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mitoxantrone</a:t>
                      </a:r>
                      <a:r>
                        <a:rPr lang="en-GB" sz="1100" dirty="0"/>
                        <a:t>/prednisone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mCRPC (post docetaxel)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0.59-0.83; p&lt;0.0001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58700"/>
                  </a:ext>
                </a:extLst>
              </a:tr>
              <a:tr h="40099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COU-AA-301</a:t>
                      </a:r>
                      <a:r>
                        <a:rPr lang="en-GB" sz="1100" b="1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Abiraterone/prednisone vs placebo/prednisone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1,195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mCRPC (post docetaxel)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  <a:r>
                        <a:rPr lang="en-GB" sz="1100" dirty="0"/>
                        <a:t>-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0.86; p&lt;0.0001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78633"/>
                  </a:ext>
                </a:extLst>
              </a:tr>
              <a:tr h="4009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COU-AA-302</a:t>
                      </a:r>
                      <a:r>
                        <a:rPr lang="en-GB" sz="1100" b="1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Abiraterone/prednisone vs placebo/prednisone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1,088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/>
                        <a:t>mCRPC</a:t>
                      </a:r>
                      <a:r>
                        <a:rPr lang="en-GB" sz="1100" dirty="0"/>
                        <a:t> (chemotherapy naive)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0.70</a:t>
                      </a:r>
                      <a:r>
                        <a:rPr lang="en-GB" sz="1100" dirty="0"/>
                        <a:t>-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0.93; p=0.0033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35310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PREVAIL</a:t>
                      </a:r>
                      <a:r>
                        <a:rPr lang="en-GB" sz="1100" b="1" baseline="3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Enzalutamide vs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1,717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mCRPC (pre chemotherapy)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  <a:r>
                        <a:rPr lang="en-GB" sz="1100" dirty="0"/>
                        <a:t>-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0.84;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53826"/>
                  </a:ext>
                </a:extLst>
              </a:tr>
              <a:tr h="40099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AFFIRM</a:t>
                      </a:r>
                      <a:r>
                        <a:rPr lang="en-GB" sz="1100" b="1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Enzalutamide vs placebo 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1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1,199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mCRPC (</a:t>
                      </a:r>
                      <a:r>
                        <a:rPr lang="en-GB" sz="1100" dirty="0"/>
                        <a:t>post docetaxel)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0.53-0.75; p&lt;0.001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688231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ALSYMPCA</a:t>
                      </a:r>
                      <a:r>
                        <a:rPr lang="en-GB" sz="1100" b="1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Radium-223 vs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mCRPC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0.58-0.83; p&lt;0.001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75296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IMPACT</a:t>
                      </a:r>
                      <a:r>
                        <a:rPr lang="en-GB" sz="1100" b="1" baseline="30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Sipuleucel-T vs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mCRPC (pre </a:t>
                      </a:r>
                      <a:r>
                        <a:rPr lang="en-GB" sz="1100" dirty="0" err="1"/>
                        <a:t>chemotherapy</a:t>
                      </a:r>
                      <a:r>
                        <a:rPr lang="en-GB" sz="1100" baseline="30000" dirty="0" err="1"/>
                        <a:t>b</a:t>
                      </a:r>
                      <a:r>
                        <a:rPr lang="en-GB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0.61-0.98; p=0.03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578607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CARD</a:t>
                      </a:r>
                      <a:r>
                        <a:rPr lang="en-GB" sz="1100" b="1" baseline="30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 err="1">
                          <a:solidFill>
                            <a:schemeClr val="tx1"/>
                          </a:solidFill>
                        </a:rPr>
                        <a:t>Cabazitaxel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/prednisone vs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</a:rPr>
                        <a:t>ASTI</a:t>
                      </a:r>
                      <a:r>
                        <a:rPr lang="en-GB" sz="1100" baseline="30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mCRPC (post docetaxel and post </a:t>
                      </a:r>
                      <a:r>
                        <a:rPr lang="en-US" sz="1100" dirty="0"/>
                        <a:t>abiraterone or enzalutamide)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0.46-0.89; p=0.008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66535"/>
                  </a:ext>
                </a:extLst>
              </a:tr>
              <a:tr h="49326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dirty="0"/>
                        <a:t>PROfound</a:t>
                      </a:r>
                      <a:r>
                        <a:rPr lang="en-GB" sz="1100" b="1" baseline="30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Olaparib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</a:rPr>
                        <a:t>vs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</a:rPr>
                        <a:t>ASTI</a:t>
                      </a:r>
                      <a:r>
                        <a:rPr lang="en-GB" sz="1100" baseline="30000" dirty="0" err="1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GB" sz="110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mCRPC with HRR mutations </a:t>
                      </a:r>
                      <a:r>
                        <a:rPr lang="en-GB" sz="1100" dirty="0">
                          <a:highlight>
                            <a:srgbClr val="FFFF00"/>
                          </a:highlight>
                        </a:rPr>
                        <a:t> </a:t>
                      </a:r>
                      <a:br>
                        <a:rPr lang="en-GB" sz="1100" dirty="0"/>
                      </a:br>
                      <a:r>
                        <a:rPr lang="en-GB" sz="1100" dirty="0"/>
                        <a:t>(post 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biraterone or enzalutamide or both. Previous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taxane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</a:rPr>
                        <a:t>chemotherapy</a:t>
                      </a:r>
                      <a:r>
                        <a:rPr lang="en-GB" sz="1100" baseline="3000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GB" sz="1100" baseline="30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was allowed))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0.69</a:t>
                      </a:r>
                      <a:r>
                        <a:rPr lang="en-GB" sz="1100" baseline="30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0.50-0.97; p=0.02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82766"/>
                  </a:ext>
                </a:extLst>
              </a:tr>
              <a:tr h="49326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100" b="1" baseline="0" dirty="0"/>
                        <a:t>VISION</a:t>
                      </a:r>
                      <a:r>
                        <a:rPr lang="en-GB" sz="1100" b="1" baseline="30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Lu-PSMA-617 + SOC vs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</a:t>
                      </a:r>
                      <a:r>
                        <a:rPr lang="en-GB" sz="1100" kern="1200" baseline="30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n-GB" sz="11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PSMA-positive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mCRPC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previously treated with next-generation androgen receptor signaling inhibition and 1–2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taxane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baseline="0" dirty="0"/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GB" sz="1100" dirty="0"/>
                        <a:t>0.52-0.74; p&lt;0.001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62195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F9AA2B-9D43-45DD-A9C8-5373D448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chemeClr val="tx2"/>
                </a:solidFill>
              </a:rPr>
              <a:t>phase 3/4 trials </a:t>
            </a:r>
            <a:r>
              <a:rPr lang="en-GB" dirty="0"/>
              <a:t>in </a:t>
            </a:r>
            <a:r>
              <a:rPr lang="en-GB" cap="none" dirty="0"/>
              <a:t>m</a:t>
            </a:r>
            <a:r>
              <a:rPr lang="en-GB" dirty="0"/>
              <a:t>crpc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B25BE-9815-4BB9-B7FC-F6D3DF9AF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C2B0FA-2FA0-4349-A0C4-8BA7F8D2A2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6115863"/>
            <a:ext cx="10778068" cy="801246"/>
          </a:xfrm>
        </p:spPr>
        <p:txBody>
          <a:bodyPr/>
          <a:lstStyle/>
          <a:p>
            <a:pPr>
              <a:lnSpc>
                <a:spcPts val="1100"/>
              </a:lnSpc>
              <a:spcBef>
                <a:spcPts val="0"/>
              </a:spcBef>
            </a:pPr>
            <a:r>
              <a:rPr lang="en-GB" sz="1050" dirty="0">
                <a:solidFill>
                  <a:schemeClr val="tx2"/>
                </a:solidFill>
                <a:latin typeface="+mn-lt"/>
              </a:rPr>
              <a:t>ASTI,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androgen signaling targeted inhibitor; ATM, ataxia telangiectasia mutated; BRCA1/2, breast cancer 1/2; </a:t>
            </a:r>
            <a:r>
              <a:rPr lang="en-GB" sz="1050" dirty="0">
                <a:solidFill>
                  <a:schemeClr val="tx2"/>
                </a:solidFill>
                <a:latin typeface="+mn-lt"/>
              </a:rPr>
              <a:t>CI, confidence interval; HR, hazard ratio; HRR, homologous recombination repair; mCRPC, metastatic castration-resistant prostate cancer; PSMA, prostate-specific membrane antigen; SOC, standard of care</a:t>
            </a:r>
            <a:endParaRPr lang="en-GB" sz="1050" dirty="0">
              <a:solidFill>
                <a:schemeClr val="tx2"/>
              </a:solidFill>
              <a:latin typeface="+mn-lt"/>
              <a:ea typeface="Aileron" charset="0"/>
              <a:cs typeface="Aileron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r>
              <a:rPr lang="en-US" sz="1050" kern="0" dirty="0">
                <a:solidFill>
                  <a:schemeClr val="tx2"/>
                </a:solidFill>
                <a:latin typeface="+mn-lt"/>
              </a:rPr>
              <a:t>1. Tannock IF, et al. N Engl J Med. 2004;351:1502-12; 2. de Bono JS, et al. Lancet. 2010;376:1147-54; 3. Fizazi K, et al. Lancet Oncol. 2012;13;983-92; 4. Ryan CJ, et al. Lancet Oncol. 2015;16:152-60; 5. </a:t>
            </a:r>
            <a:r>
              <a:rPr lang="da-DK" sz="1050" dirty="0">
                <a:solidFill>
                  <a:schemeClr val="tx2"/>
                </a:solidFill>
                <a:latin typeface="+mn-lt"/>
              </a:rPr>
              <a:t>Beer TM, et al. N Engl J Med. 2014;371:424-33; </a:t>
            </a:r>
            <a:r>
              <a:rPr lang="en-US" sz="1050" kern="0" dirty="0">
                <a:solidFill>
                  <a:schemeClr val="tx2"/>
                </a:solidFill>
                <a:latin typeface="+mn-lt"/>
              </a:rPr>
              <a:t>6. Scher HI, et al. N Engl J Med. 2012;367:1187-97; 7</a:t>
            </a:r>
            <a:r>
              <a:rPr lang="en-US" sz="1050" kern="0" dirty="0">
                <a:latin typeface="+mn-lt"/>
              </a:rPr>
              <a:t>. Parker C, et al. N Engl J Med. 2013;369:213-23; 8. Kantoff PW, et al. N Engl J Med. 2010;363:411-22;</a:t>
            </a:r>
            <a:r>
              <a:rPr lang="en-US" altLang="en-US" sz="1050" dirty="0">
                <a:latin typeface="+mn-lt"/>
              </a:rPr>
              <a:t> 9. de Wit R, et al. N Engl J Med. </a:t>
            </a:r>
            <a:r>
              <a:rPr lang="en-US" altLang="en-US" sz="1050" dirty="0">
                <a:solidFill>
                  <a:schemeClr val="tx2"/>
                </a:solidFill>
                <a:latin typeface="+mn-lt"/>
              </a:rPr>
              <a:t>2019;381:2506-18; 10</a:t>
            </a:r>
            <a:r>
              <a:rPr lang="en-US" altLang="en-US" sz="1050" dirty="0">
                <a:latin typeface="+mn-lt"/>
              </a:rPr>
              <a:t>. Hussain M, et al. N Engl J Med. 2020;383:2345-57; 11. Morris MJ, et al. J Clin Oncol. </a:t>
            </a:r>
            <a:r>
              <a:rPr lang="en-US" altLang="en-US" sz="1050" dirty="0">
                <a:solidFill>
                  <a:schemeClr val="tx2"/>
                </a:solidFill>
                <a:latin typeface="+mn-lt"/>
              </a:rPr>
              <a:t>2021;39 suppl 18:LBA4</a:t>
            </a:r>
            <a:endParaRPr lang="en-GB" sz="105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C387-5D6F-4299-AFE4-FF1CB514BE9F}"/>
              </a:ext>
            </a:extLst>
          </p:cNvPr>
          <p:cNvSpPr txBox="1"/>
          <p:nvPr/>
        </p:nvSpPr>
        <p:spPr>
          <a:xfrm>
            <a:off x="556116" y="5733256"/>
            <a:ext cx="11228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a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3-weekly docetaxel cycle; 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b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18.2% had received previous treatment with chemotherapy; 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c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enzalutamide or abiraterone plus prednisone; 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d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approximately 65% of patients had previously received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taxanes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; 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Results for cohort A of study: patients with alterations in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BRCA1, BRCA2, ATM; </a:t>
            </a:r>
            <a:r>
              <a:rPr kumimoji="0" lang="en-GB" sz="1100" b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f  </a:t>
            </a:r>
            <a:r>
              <a:rPr kumimoji="0" lang="en-GB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SOC was investigator determined but excluded cytotoxic chemotherapy and radium-223</a:t>
            </a:r>
          </a:p>
        </p:txBody>
      </p:sp>
    </p:spTree>
    <p:extLst>
      <p:ext uri="{BB962C8B-B14F-4D97-AF65-F5344CB8AC3E}">
        <p14:creationId xmlns:p14="http://schemas.microsoft.com/office/powerpoint/2010/main" val="42075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A231A6-79C8-4E7D-9CBB-304A7209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 management: focus on pain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AFE2A-A256-4D7D-9B43-003C5F28E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7B9F21-B7EA-4323-BDCD-A261326B7A8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baseline="30000" dirty="0">
                <a:solidFill>
                  <a:schemeClr val="tx2"/>
                </a:solidFill>
              </a:rPr>
              <a:t>4</a:t>
            </a:r>
            <a:r>
              <a:rPr lang="en-GB" sz="1200" dirty="0">
                <a:solidFill>
                  <a:schemeClr val="tx2"/>
                </a:solidFill>
              </a:rPr>
              <a:t>He, helium-4;</a:t>
            </a:r>
            <a:r>
              <a:rPr lang="en-GB" sz="1200" baseline="30000" dirty="0">
                <a:solidFill>
                  <a:schemeClr val="tx2"/>
                </a:solidFill>
              </a:rPr>
              <a:t> 223</a:t>
            </a:r>
            <a:r>
              <a:rPr lang="en-GB" sz="1200" dirty="0">
                <a:solidFill>
                  <a:schemeClr val="tx2"/>
                </a:solidFill>
              </a:rPr>
              <a:t>Ra, radium-223; CI, confidence interval; </a:t>
            </a:r>
            <a:r>
              <a:rPr lang="en-GB" sz="1200" dirty="0" err="1">
                <a:solidFill>
                  <a:schemeClr val="tx2"/>
                </a:solidFill>
              </a:rPr>
              <a:t>mo</a:t>
            </a:r>
            <a:r>
              <a:rPr lang="en-GB" sz="1200" dirty="0">
                <a:solidFill>
                  <a:schemeClr val="tx2"/>
                </a:solidFill>
              </a:rPr>
              <a:t>, months</a:t>
            </a:r>
          </a:p>
          <a:p>
            <a:pPr>
              <a:spcBef>
                <a:spcPts val="0"/>
              </a:spcBef>
            </a:pPr>
            <a:r>
              <a:rPr lang="en-GB" sz="1200" dirty="0"/>
              <a:t>Morris MJ, et al. Nat Rev Urol</a:t>
            </a:r>
            <a:r>
              <a:rPr lang="en-GB" dirty="0"/>
              <a:t>. </a:t>
            </a:r>
            <a:r>
              <a:rPr lang="en-GB" sz="1200" dirty="0"/>
              <a:t>2019;16:745-56; Parker C, et al. N </a:t>
            </a:r>
            <a:r>
              <a:rPr lang="en-GB" sz="1200" dirty="0" err="1"/>
              <a:t>Engl</a:t>
            </a:r>
            <a:r>
              <a:rPr lang="en-GB" sz="1200" dirty="0"/>
              <a:t> J Med. 2013;369:213-23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FA9C4-EAF6-4687-8BBA-87E528D2783F}"/>
              </a:ext>
            </a:extLst>
          </p:cNvPr>
          <p:cNvSpPr txBox="1"/>
          <p:nvPr/>
        </p:nvSpPr>
        <p:spPr>
          <a:xfrm>
            <a:off x="767408" y="1596629"/>
            <a:ext cx="374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1"/>
                </a:solidFill>
              </a:rPr>
              <a:t>Mechanism of action of radium-223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6DACAA-79B0-46DA-AEEC-4A0799037E87}"/>
              </a:ext>
            </a:extLst>
          </p:cNvPr>
          <p:cNvSpPr txBox="1"/>
          <p:nvPr/>
        </p:nvSpPr>
        <p:spPr>
          <a:xfrm>
            <a:off x="6960096" y="1596629"/>
            <a:ext cx="374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1"/>
                </a:solidFill>
              </a:rPr>
              <a:t>TIME TO FIRST SKELETAL EVENT</a:t>
            </a:r>
          </a:p>
        </p:txBody>
      </p:sp>
      <p:pic>
        <p:nvPicPr>
          <p:cNvPr id="3" name="Picture 2" descr="A picture containing text, person, vector graphics&#10;&#10;Description automatically generated">
            <a:extLst>
              <a:ext uri="{FF2B5EF4-FFF2-40B4-BE49-F238E27FC236}">
                <a16:creationId xmlns:a16="http://schemas.microsoft.com/office/drawing/2014/main" id="{B1EE01DF-9E06-4D83-811E-EA4A90E0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2" t="6951" r="9779" b="1991"/>
          <a:stretch/>
        </p:blipFill>
        <p:spPr>
          <a:xfrm>
            <a:off x="798312" y="2013799"/>
            <a:ext cx="4608512" cy="368356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FF45CAE-5A89-445F-9975-A405469A0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7" t="13250" r="5630" b="9051"/>
          <a:stretch/>
        </p:blipFill>
        <p:spPr>
          <a:xfrm>
            <a:off x="5951984" y="2169028"/>
            <a:ext cx="5143836" cy="34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93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2076F-FDCC-47A9-A3A4-F7C5A6B56A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Involving patients in shared decision making for treatment of advanced prostate cancer is critical</a:t>
            </a:r>
          </a:p>
          <a:p>
            <a:pPr>
              <a:lnSpc>
                <a:spcPct val="100000"/>
              </a:lnSpc>
            </a:pPr>
            <a:r>
              <a:rPr lang="en-US" dirty="0"/>
              <a:t>Patient preferences for quality-of-life outcomes and medication-related factors must be considered 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Optim</a:t>
            </a:r>
            <a:r>
              <a:rPr lang="en-US" dirty="0" err="1">
                <a:solidFill>
                  <a:schemeClr val="tx2"/>
                </a:solidFill>
              </a:rPr>
              <a:t>is</a:t>
            </a:r>
            <a:r>
              <a:rPr lang="en-US" dirty="0" err="1"/>
              <a:t>e</a:t>
            </a:r>
            <a:r>
              <a:rPr lang="en-US" dirty="0"/>
              <a:t> comorbidity management via engagement with specialists and primary care teams, and remember drug-drug interactions</a:t>
            </a:r>
          </a:p>
          <a:p>
            <a:pPr>
              <a:lnSpc>
                <a:spcPct val="100000"/>
              </a:lnSpc>
            </a:pPr>
            <a:r>
              <a:rPr lang="en-US" dirty="0"/>
              <a:t>Pain is a top priority for patients and should be addressed via treatment of the cancer or use of other strategies (pain medications, palliative radiation,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C3C61E-7F75-4A2E-B545-41FAF4DB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82083-CDF9-4A3B-9144-7AAC47E6A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3AC1EC-3B94-49DF-93F0-6AD518FDEFA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797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1600" b="1" u="sng" dirty="0" err="1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/>
              </a:rPr>
              <a:t>GU CONNECT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664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sam.brightwell@cor2ed.com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/>
              </a:rPr>
              <a:t>GU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http://www.guconnect.cor2ed.com</a:t>
            </a:r>
            <a:endParaRPr lang="en-US" sz="3600" cap="none" dirty="0"/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1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Please note: </a:t>
            </a:r>
            <a:r>
              <a:rPr lang="en-GB" noProof="0" dirty="0"/>
              <a:t>The views expressed within this presentation are the personal opinions of the authors. </a:t>
            </a:r>
            <a:br>
              <a:rPr lang="en-GB" noProof="0" dirty="0"/>
            </a:br>
            <a:r>
              <a:rPr lang="en-GB" noProof="0" dirty="0"/>
              <a:t>They do not necessarily represent the views of the author’s academic institution or the rest of the </a:t>
            </a:r>
            <a:br>
              <a:rPr lang="en-GB" noProof="0" dirty="0"/>
            </a:br>
            <a:r>
              <a:rPr lang="en-GB" noProof="0" dirty="0"/>
              <a:t>GU CONNECT group.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noProof="0" dirty="0"/>
              <a:t>This content is supported by an independent educational grant from Bayer.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b="1" dirty="0" err="1">
                <a:solidFill>
                  <a:schemeClr val="accent1"/>
                </a:solidFill>
              </a:rPr>
              <a:t>Dr.</a:t>
            </a:r>
            <a:r>
              <a:rPr lang="en-GB" b="1" dirty="0">
                <a:solidFill>
                  <a:schemeClr val="accent1"/>
                </a:solidFill>
              </a:rPr>
              <a:t> Alicia K. Morgans </a:t>
            </a:r>
            <a:r>
              <a:rPr lang="en-GB" dirty="0"/>
              <a:t>has received financial support/sponsorship from the following companies: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Honoraria/consulting:  Astellas, AstraZeneca, AAA, Bayer, Clovis, </a:t>
            </a:r>
            <a:r>
              <a:rPr lang="en-US" sz="2000" dirty="0" err="1"/>
              <a:t>Dendreon</a:t>
            </a:r>
            <a:r>
              <a:rPr lang="en-US" sz="2000" dirty="0"/>
              <a:t>, Janssen, </a:t>
            </a:r>
            <a:r>
              <a:rPr lang="en-US" sz="2000" dirty="0" err="1"/>
              <a:t>Lantheus</a:t>
            </a:r>
            <a:r>
              <a:rPr lang="en-US" sz="2000" dirty="0"/>
              <a:t>, Myriad, Merck, </a:t>
            </a:r>
            <a:r>
              <a:rPr lang="en-US" sz="2000" dirty="0" err="1"/>
              <a:t>Myovant</a:t>
            </a:r>
            <a:r>
              <a:rPr lang="en-US" sz="2000" dirty="0"/>
              <a:t>, Novartis, Pfizer, Sanofi, Seattle Genetics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sz="2000" dirty="0"/>
              <a:t>Research collaborations/Grants: Astellas, Bayer, </a:t>
            </a:r>
            <a:r>
              <a:rPr lang="en-US" sz="2000" dirty="0" err="1"/>
              <a:t>Myovant</a:t>
            </a:r>
            <a:r>
              <a:rPr lang="en-US" sz="2000" dirty="0"/>
              <a:t>, Sanofi, Seattle Genetics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Disclaimer and disclosures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E8E0E7-DC97-9C45-8944-200F5516B1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7640" y="1134569"/>
            <a:ext cx="10963200" cy="136246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is advanced prostate cancer?</a:t>
            </a:r>
          </a:p>
          <a:p>
            <a:r>
              <a:rPr lang="en-US" dirty="0"/>
              <a:t>Castration-resistant prostate cancer (CRPC) is a form of advanced prostate cancer. CRPC means the prostate cancer is growing or spreading even though testosterone levels are low from hormone therapy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6FB04-08DD-4892-8AA6-07449A0B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221216" cy="807285"/>
          </a:xfrm>
        </p:spPr>
        <p:txBody>
          <a:bodyPr/>
          <a:lstStyle/>
          <a:p>
            <a:r>
              <a:rPr lang="en-US" dirty="0"/>
              <a:t>Clinical Disease-States Model of Prostate Cancer</a:t>
            </a:r>
            <a:endParaRPr lang="en-GB" baseline="30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6CC13-18D6-43DE-B2AD-8AC141429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BFED9-3A6E-2C4D-8504-2BA12B1C05A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CD30B0-EF75-9A42-A566-9CC14AB4CD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88384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(n)</a:t>
            </a:r>
            <a:r>
              <a:rPr lang="en-GB" dirty="0" err="1"/>
              <a:t>mCRPC</a:t>
            </a:r>
            <a:r>
              <a:rPr lang="en-GB" dirty="0"/>
              <a:t>, (non)metastatic castration-resistant prostate cancer; PSA, prostate-specific antigen </a:t>
            </a:r>
          </a:p>
          <a:p>
            <a:pPr>
              <a:spcBef>
                <a:spcPts val="0"/>
              </a:spcBef>
            </a:pPr>
            <a:r>
              <a:rPr lang="en-GB" dirty="0" err="1"/>
              <a:t>Scher</a:t>
            </a:r>
            <a:r>
              <a:rPr lang="en-GB" dirty="0"/>
              <a:t> HI, et al. J Clin Oncol. 2016;34:1402-18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53605F-5B4F-40CF-924F-AE02F29700C3}"/>
              </a:ext>
            </a:extLst>
          </p:cNvPr>
          <p:cNvGrpSpPr/>
          <p:nvPr/>
        </p:nvGrpSpPr>
        <p:grpSpPr>
          <a:xfrm>
            <a:off x="624872" y="2999058"/>
            <a:ext cx="10958512" cy="2572628"/>
            <a:chOff x="623888" y="1412776"/>
            <a:chExt cx="10958512" cy="2572628"/>
          </a:xfrm>
        </p:grpSpPr>
        <p:sp>
          <p:nvSpPr>
            <p:cNvPr id="24" name="Line 5">
              <a:extLst>
                <a:ext uri="{FF2B5EF4-FFF2-40B4-BE49-F238E27FC236}">
                  <a16:creationId xmlns:a16="http://schemas.microsoft.com/office/drawing/2014/main" id="{FE8D14E5-59CB-D94E-BD57-BF8F725EA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8520" y="2587345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48B632ED-AA9F-8840-97AE-4FD84E3D37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9132" y="2587345"/>
              <a:ext cx="3888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Line 5">
              <a:extLst>
                <a:ext uri="{FF2B5EF4-FFF2-40B4-BE49-F238E27FC236}">
                  <a16:creationId xmlns:a16="http://schemas.microsoft.com/office/drawing/2014/main" id="{62CB4B0B-F427-C047-BB17-58A8552DE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901" y="2121519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Line 5">
              <a:extLst>
                <a:ext uri="{FF2B5EF4-FFF2-40B4-BE49-F238E27FC236}">
                  <a16:creationId xmlns:a16="http://schemas.microsoft.com/office/drawing/2014/main" id="{A2CF1E9E-A51F-AD4E-A12F-5EB29FE6D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901" y="3053172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Line 5">
              <a:extLst>
                <a:ext uri="{FF2B5EF4-FFF2-40B4-BE49-F238E27FC236}">
                  <a16:creationId xmlns:a16="http://schemas.microsoft.com/office/drawing/2014/main" id="{1B7CF573-4B85-CC46-BE28-461B5479E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288216" y="2586496"/>
              <a:ext cx="9489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3D39C00A-B5FB-4440-B976-69189895F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623" y="2202925"/>
              <a:ext cx="1224136" cy="76884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Rising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PSA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Noncastrate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BD77BF0E-3746-AC43-832F-7370269ED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760" y="2202925"/>
              <a:ext cx="1224136" cy="76884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Clinically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localised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disease</a:t>
              </a:r>
            </a:p>
          </p:txBody>
        </p:sp>
        <p:sp>
          <p:nvSpPr>
            <p:cNvPr id="33" name="Line 5">
              <a:extLst>
                <a:ext uri="{FF2B5EF4-FFF2-40B4-BE49-F238E27FC236}">
                  <a16:creationId xmlns:a16="http://schemas.microsoft.com/office/drawing/2014/main" id="{C715D8E7-F502-0349-8A3A-20558C7FB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207" y="2587345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Line 5">
              <a:extLst>
                <a:ext uri="{FF2B5EF4-FFF2-40B4-BE49-F238E27FC236}">
                  <a16:creationId xmlns:a16="http://schemas.microsoft.com/office/drawing/2014/main" id="{2F5EF486-C31D-0641-B7A5-77150472F1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51522" y="2586496"/>
              <a:ext cx="9489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Line 5">
              <a:extLst>
                <a:ext uri="{FF2B5EF4-FFF2-40B4-BE49-F238E27FC236}">
                  <a16:creationId xmlns:a16="http://schemas.microsoft.com/office/drawing/2014/main" id="{CEC222BF-528A-784D-86BC-D9A1F377B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9975" y="2121519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" name="Line 5">
              <a:extLst>
                <a:ext uri="{FF2B5EF4-FFF2-40B4-BE49-F238E27FC236}">
                  <a16:creationId xmlns:a16="http://schemas.microsoft.com/office/drawing/2014/main" id="{BF78AE61-A55B-0A40-B680-56DBFC368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9975" y="3053172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4BC525C9-6A7B-034A-9AB7-1F0D3815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897" y="1719846"/>
              <a:ext cx="1224136" cy="76884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Clinical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metastases: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noncastrate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2A810909-1E80-6A4D-B15B-4C4C16005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897" y="2660125"/>
              <a:ext cx="1224136" cy="768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nmCRPC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endParaRPr>
            </a:p>
          </p:txBody>
        </p:sp>
        <p:sp>
          <p:nvSpPr>
            <p:cNvPr id="38" name="Line 5">
              <a:extLst>
                <a:ext uri="{FF2B5EF4-FFF2-40B4-BE49-F238E27FC236}">
                  <a16:creationId xmlns:a16="http://schemas.microsoft.com/office/drawing/2014/main" id="{ECBB41AE-A4B0-604F-BF14-1F2D2A71E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6841" y="2587345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F7AC8D5B-1BE9-6C41-8745-3283321A4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223" y="2202925"/>
              <a:ext cx="1224136" cy="768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mCRPC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: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1</a:t>
              </a:r>
              <a:r>
                <a:rPr kumimoji="0" lang="en-GB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st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 line</a:t>
              </a:r>
            </a:p>
          </p:txBody>
        </p:sp>
        <p:sp>
          <p:nvSpPr>
            <p:cNvPr id="41" name="Line 5">
              <a:extLst>
                <a:ext uri="{FF2B5EF4-FFF2-40B4-BE49-F238E27FC236}">
                  <a16:creationId xmlns:a16="http://schemas.microsoft.com/office/drawing/2014/main" id="{0B4BECC9-3E41-714C-8889-0E6EA6ECE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48222" y="2587345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6C6E3EA8-26F2-D34A-9F61-1D2B36B93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2385" y="2202925"/>
              <a:ext cx="1224136" cy="768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mCRPC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: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line X</a:t>
              </a:r>
            </a:p>
          </p:txBody>
        </p:sp>
        <p:sp>
          <p:nvSpPr>
            <p:cNvPr id="43" name="Line 5">
              <a:extLst>
                <a:ext uri="{FF2B5EF4-FFF2-40B4-BE49-F238E27FC236}">
                  <a16:creationId xmlns:a16="http://schemas.microsoft.com/office/drawing/2014/main" id="{8146927F-8318-564E-9C4A-1A029EC02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8169" y="2587345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Line 5">
              <a:extLst>
                <a:ext uri="{FF2B5EF4-FFF2-40B4-BE49-F238E27FC236}">
                  <a16:creationId xmlns:a16="http://schemas.microsoft.com/office/drawing/2014/main" id="{AD19F546-101B-0846-AA84-4DBB11A37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28116" y="2587345"/>
              <a:ext cx="384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AutoShape 4">
              <a:extLst>
                <a:ext uri="{FF2B5EF4-FFF2-40B4-BE49-F238E27FC236}">
                  <a16:creationId xmlns:a16="http://schemas.microsoft.com/office/drawing/2014/main" id="{99773BFE-618D-CB4A-8877-B35B64190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857" y="2202925"/>
              <a:ext cx="1224136" cy="768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mCRPC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: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2</a:t>
              </a:r>
              <a:r>
                <a:rPr kumimoji="0" lang="en-GB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nd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 line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355353D-9A2C-3E49-BB0F-6715B815EBAE}"/>
                </a:ext>
              </a:extLst>
            </p:cNvPr>
            <p:cNvSpPr/>
            <p:nvPr/>
          </p:nvSpPr>
          <p:spPr>
            <a:xfrm>
              <a:off x="867228" y="3364997"/>
              <a:ext cx="146811" cy="1468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51EBB1-6166-AB46-8CAB-137055E41203}"/>
                </a:ext>
              </a:extLst>
            </p:cNvPr>
            <p:cNvSpPr txBox="1"/>
            <p:nvPr/>
          </p:nvSpPr>
          <p:spPr>
            <a:xfrm>
              <a:off x="1017345" y="3284984"/>
              <a:ext cx="1616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Noncastrate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ileron" charset="0"/>
                <a:ea typeface="Aileron" charset="0"/>
                <a:cs typeface="Aileron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Castration-resistant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B098A1B-1FD7-4948-91D4-181E2F652A2D}"/>
                </a:ext>
              </a:extLst>
            </p:cNvPr>
            <p:cNvSpPr/>
            <p:nvPr/>
          </p:nvSpPr>
          <p:spPr>
            <a:xfrm>
              <a:off x="867228" y="3596772"/>
              <a:ext cx="146811" cy="1468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A861F3-2C0C-A94F-93C3-74D9944FE634}"/>
                </a:ext>
              </a:extLst>
            </p:cNvPr>
            <p:cNvSpPr txBox="1"/>
            <p:nvPr/>
          </p:nvSpPr>
          <p:spPr>
            <a:xfrm>
              <a:off x="9074418" y="3500427"/>
              <a:ext cx="2307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mCRPC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: 3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rd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 line, 4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th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 line, etc.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D87D60B-E3DB-524E-B8BD-B9269E8B449D}"/>
                </a:ext>
              </a:extLst>
            </p:cNvPr>
            <p:cNvSpPr/>
            <p:nvPr/>
          </p:nvSpPr>
          <p:spPr>
            <a:xfrm>
              <a:off x="623888" y="1412776"/>
              <a:ext cx="10958512" cy="257262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4689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5484A6-C38A-4E14-9A55-B3B45B625B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4899752" cy="4528800"/>
          </a:xfrm>
        </p:spPr>
        <p:txBody>
          <a:bodyPr/>
          <a:lstStyle/>
          <a:p>
            <a:r>
              <a:rPr lang="en-GB" sz="2400" dirty="0"/>
              <a:t>Patient satisfaction</a:t>
            </a:r>
          </a:p>
          <a:p>
            <a:r>
              <a:rPr lang="en-GB" sz="2400" dirty="0"/>
              <a:t>Adherence to treatment plans</a:t>
            </a:r>
          </a:p>
          <a:p>
            <a:r>
              <a:rPr lang="en-GB" sz="2400" dirty="0"/>
              <a:t>Clinical outcomes</a:t>
            </a:r>
          </a:p>
          <a:p>
            <a:pPr lvl="1"/>
            <a:r>
              <a:rPr lang="en-GB" sz="2000" dirty="0"/>
              <a:t>Pain</a:t>
            </a:r>
          </a:p>
          <a:p>
            <a:pPr lvl="1"/>
            <a:r>
              <a:rPr lang="en-GB" sz="2000" dirty="0"/>
              <a:t>Psychological distress</a:t>
            </a:r>
          </a:p>
          <a:p>
            <a:pPr lvl="1"/>
            <a:r>
              <a:rPr lang="en-GB" sz="2000" dirty="0"/>
              <a:t>Quality of life</a:t>
            </a:r>
          </a:p>
          <a:p>
            <a:pPr lvl="1"/>
            <a:r>
              <a:rPr lang="en-GB" sz="2000" dirty="0"/>
              <a:t>Disease-specific outcomes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A77B10-43E7-4533-9E2E-CBFC6CAC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Patient-centred care can improve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6D725-A527-4C08-8D89-F8742B245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5339B-BF82-44EE-AD52-8033133FBB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154" y="6299553"/>
            <a:ext cx="10513168" cy="385944"/>
          </a:xfrm>
        </p:spPr>
        <p:txBody>
          <a:bodyPr/>
          <a:lstStyle/>
          <a:p>
            <a:r>
              <a:rPr lang="en-GB" dirty="0" err="1">
                <a:solidFill>
                  <a:schemeClr val="tx2"/>
                </a:solidFill>
                <a:latin typeface="+mn-lt"/>
              </a:rPr>
              <a:t>Schmittdiel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J, et al. J Gen Intern Med. 2008;23:77-80; </a:t>
            </a:r>
            <a:r>
              <a:rPr lang="en-US" i="0" dirty="0">
                <a:solidFill>
                  <a:schemeClr val="tx2"/>
                </a:solidFill>
                <a:effectLst/>
                <a:latin typeface="+mn-lt"/>
              </a:rPr>
              <a:t>Epstein RM, et al. National Cancer Institute, NIH Publication No. 07-6225. Bethesda, MD, 2007; </a:t>
            </a:r>
            <a:r>
              <a:rPr lang="en-US" i="0" dirty="0" err="1">
                <a:solidFill>
                  <a:schemeClr val="tx2"/>
                </a:solidFill>
                <a:effectLst/>
                <a:latin typeface="+mn-lt"/>
              </a:rPr>
              <a:t>Meterko</a:t>
            </a:r>
            <a:r>
              <a:rPr lang="en-US" i="0" dirty="0">
                <a:solidFill>
                  <a:schemeClr val="tx2"/>
                </a:solidFill>
                <a:effectLst/>
                <a:latin typeface="+mn-lt"/>
              </a:rPr>
              <a:t> M, et al. Health Serv Res. 2010;45:1188-204; Glasgow RE, et al. Diabetes Care. 2005;28:2655-61; </a:t>
            </a:r>
            <a:r>
              <a:rPr lang="en-US" i="0" dirty="0" err="1">
                <a:solidFill>
                  <a:schemeClr val="tx2"/>
                </a:solidFill>
                <a:effectLst/>
                <a:latin typeface="+mn-lt"/>
              </a:rPr>
              <a:t>Kehl</a:t>
            </a:r>
            <a:r>
              <a:rPr lang="en-US" i="0" dirty="0">
                <a:solidFill>
                  <a:schemeClr val="tx2"/>
                </a:solidFill>
                <a:effectLst/>
                <a:latin typeface="+mn-lt"/>
              </a:rPr>
              <a:t> KL, et al. JAMA Oncol. 2015;1:50-8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A157ADF1-2AF9-4225-B91D-03535063142B}"/>
              </a:ext>
            </a:extLst>
          </p:cNvPr>
          <p:cNvSpPr/>
          <p:nvPr/>
        </p:nvSpPr>
        <p:spPr>
          <a:xfrm>
            <a:off x="5735959" y="1156180"/>
            <a:ext cx="5064563" cy="3113401"/>
          </a:xfrm>
          <a:prstGeom prst="downArrowCallou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16B06-DFAC-4BF1-A722-5183D602C007}"/>
              </a:ext>
            </a:extLst>
          </p:cNvPr>
          <p:cNvSpPr/>
          <p:nvPr/>
        </p:nvSpPr>
        <p:spPr>
          <a:xfrm>
            <a:off x="5735961" y="5299869"/>
            <a:ext cx="5064562" cy="401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Improved health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47D67-1C54-4B5F-BE78-9D0640EBA178}"/>
              </a:ext>
            </a:extLst>
          </p:cNvPr>
          <p:cNvSpPr/>
          <p:nvPr/>
        </p:nvSpPr>
        <p:spPr>
          <a:xfrm>
            <a:off x="5752825" y="4261089"/>
            <a:ext cx="5064562" cy="4019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Improved communication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D01A0A7-8699-45A9-AA0B-18DB56B4A39D}"/>
              </a:ext>
            </a:extLst>
          </p:cNvPr>
          <p:cNvSpPr/>
          <p:nvPr/>
        </p:nvSpPr>
        <p:spPr>
          <a:xfrm>
            <a:off x="7823054" y="4663040"/>
            <a:ext cx="924104" cy="60894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3A32B-B476-40F3-AB57-B351C2143788}"/>
              </a:ext>
            </a:extLst>
          </p:cNvPr>
          <p:cNvSpPr txBox="1"/>
          <p:nvPr/>
        </p:nvSpPr>
        <p:spPr>
          <a:xfrm>
            <a:off x="5905738" y="1438771"/>
            <a:ext cx="136815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ea typeface="Aileron" charset="0"/>
                <a:cs typeface="Aileron" charset="0"/>
              </a:rPr>
              <a:t>Informed, activated, participatory patient and 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4F672-2C14-47DC-95F1-4A270734B8E8}"/>
              </a:ext>
            </a:extLst>
          </p:cNvPr>
          <p:cNvSpPr txBox="1"/>
          <p:nvPr/>
        </p:nvSpPr>
        <p:spPr>
          <a:xfrm>
            <a:off x="9360000" y="1429185"/>
            <a:ext cx="136815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ea typeface="Aileron" charset="0"/>
                <a:cs typeface="Aileron" charset="0"/>
              </a:rPr>
              <a:t>Accessible, well-organised, responsive health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50F98-B1FE-4025-8D26-395F82327DFD}"/>
              </a:ext>
            </a:extLst>
          </p:cNvPr>
          <p:cNvSpPr txBox="1"/>
          <p:nvPr/>
        </p:nvSpPr>
        <p:spPr>
          <a:xfrm>
            <a:off x="7601030" y="2297381"/>
            <a:ext cx="13681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ea typeface="Aileron" charset="0"/>
                <a:cs typeface="Aileron" charset="0"/>
              </a:rPr>
              <a:t>Patient-centred communicative clinician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90008-F9A3-43BB-A1EA-159789FDCDE8}"/>
              </a:ext>
            </a:extLst>
          </p:cNvPr>
          <p:cNvSpPr txBox="1"/>
          <p:nvPr/>
        </p:nvSpPr>
        <p:spPr>
          <a:xfrm>
            <a:off x="7248128" y="1153662"/>
            <a:ext cx="316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a typeface="Aileron" charset="0"/>
                <a:cs typeface="Aileron" charset="0"/>
              </a:rPr>
              <a:t>Patient-Centred Care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83724024-3703-4248-95AA-5ADC3069B13A}"/>
              </a:ext>
            </a:extLst>
          </p:cNvPr>
          <p:cNvSpPr/>
          <p:nvPr/>
        </p:nvSpPr>
        <p:spPr>
          <a:xfrm>
            <a:off x="7823054" y="1574028"/>
            <a:ext cx="793226" cy="369332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2F363F5C-0A43-4565-A320-E739B063E305}"/>
              </a:ext>
            </a:extLst>
          </p:cNvPr>
          <p:cNvSpPr/>
          <p:nvPr/>
        </p:nvSpPr>
        <p:spPr>
          <a:xfrm rot="1910910">
            <a:off x="6717513" y="2391773"/>
            <a:ext cx="793226" cy="369332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DE5A7D98-E093-4BDF-AD25-11F1E29DD910}"/>
              </a:ext>
            </a:extLst>
          </p:cNvPr>
          <p:cNvSpPr/>
          <p:nvPr/>
        </p:nvSpPr>
        <p:spPr>
          <a:xfrm rot="19689090" flipH="1">
            <a:off x="9059472" y="2412245"/>
            <a:ext cx="793226" cy="369332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7117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C9DA-A415-1846-BF29-96938346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contributes to Q</a:t>
            </a:r>
            <a:r>
              <a:rPr lang="en-US" cap="none" dirty="0"/>
              <a:t>o</a:t>
            </a:r>
            <a:r>
              <a:rPr lang="en-US" dirty="0"/>
              <a:t>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CD882-E9F7-8443-9333-5D5D93C5F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6174B-580A-41CE-AD05-61825D95727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04880D7-9463-0B4F-A1B1-C073630894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AE, adverse event; PROM, patient-reported outcome measure; QoL, quality of life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01B29F-0AFC-204E-BD2E-917EE4517C26}"/>
              </a:ext>
            </a:extLst>
          </p:cNvPr>
          <p:cNvSpPr/>
          <p:nvPr/>
        </p:nvSpPr>
        <p:spPr>
          <a:xfrm>
            <a:off x="1379476" y="5805264"/>
            <a:ext cx="442849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1D4BB-5B36-45EF-B48D-5E74E2BF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32" y="1169431"/>
            <a:ext cx="8306871" cy="47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60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Is Associated With Maintenance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err="1"/>
              <a:t>HRQ</a:t>
            </a:r>
            <a:r>
              <a:rPr lang="en-US" cap="none" dirty="0" err="1"/>
              <a:t>o</a:t>
            </a:r>
            <a:r>
              <a:rPr lang="en-US" dirty="0" err="1"/>
              <a:t>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980F87-C7F4-FE4B-9BF5-B5E7C80377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6933" y="6141376"/>
            <a:ext cx="10805651" cy="652108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3C74F"/>
              </a:buClr>
            </a:pPr>
            <a:r>
              <a:rPr lang="en-GB" sz="1100" dirty="0">
                <a:solidFill>
                  <a:schemeClr val="tx2"/>
                </a:solidFill>
              </a:rPr>
              <a:t>CI, confidence interval; </a:t>
            </a:r>
            <a:r>
              <a:rPr lang="en-US" sz="1100" dirty="0">
                <a:solidFill>
                  <a:schemeClr val="tx2"/>
                </a:solidFill>
              </a:rPr>
              <a:t>EORTC QLQ-PR25, European </a:t>
            </a:r>
            <a:r>
              <a:rPr lang="en-US" sz="1100" dirty="0" err="1">
                <a:solidFill>
                  <a:schemeClr val="tx2"/>
                </a:solidFill>
              </a:rPr>
              <a:t>Organisation</a:t>
            </a:r>
            <a:r>
              <a:rPr lang="en-US" sz="1100" dirty="0">
                <a:solidFill>
                  <a:schemeClr val="tx2"/>
                </a:solidFill>
              </a:rPr>
              <a:t> for Research and Treatment of Cancer Quality of Life Questionnaire; </a:t>
            </a:r>
            <a:r>
              <a:rPr lang="en-GB" sz="1100" dirty="0">
                <a:solidFill>
                  <a:schemeClr val="tx2"/>
                </a:solidFill>
              </a:rPr>
              <a:t>FACT-P, Functional Assessment of Cancer Therapy–Prostate; </a:t>
            </a:r>
            <a:r>
              <a:rPr lang="en-GB" sz="1100" dirty="0" err="1">
                <a:solidFill>
                  <a:schemeClr val="tx2"/>
                </a:solidFill>
              </a:rPr>
              <a:t>HRQoL</a:t>
            </a:r>
            <a:r>
              <a:rPr lang="en-GB" sz="1100" dirty="0">
                <a:solidFill>
                  <a:schemeClr val="tx2"/>
                </a:solidFill>
              </a:rPr>
              <a:t>, health-related quality of life; Mo, month; NR, not reached; PCS, Prostate Cancer Subscale; QoL, quality of life; SGARIs, second-generation androgen receptor inhibitors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2"/>
                </a:solidFill>
              </a:rPr>
              <a:t>1. </a:t>
            </a:r>
            <a:r>
              <a:rPr lang="en-US" sz="1100" dirty="0" err="1">
                <a:solidFill>
                  <a:schemeClr val="tx2"/>
                </a:solidFill>
              </a:rPr>
              <a:t>Oudard</a:t>
            </a:r>
            <a:r>
              <a:rPr lang="en-US" sz="1100" dirty="0">
                <a:solidFill>
                  <a:schemeClr val="tx2"/>
                </a:solidFill>
              </a:rPr>
              <a:t> S, et al.  Eur Urol. Focus 2021. </a:t>
            </a:r>
            <a:r>
              <a:rPr lang="fr-FR" sz="1100" dirty="0">
                <a:solidFill>
                  <a:schemeClr val="tx2"/>
                </a:solidFill>
                <a:latin typeface="BlinkMacSystemFont"/>
              </a:rPr>
              <a:t>DOI</a:t>
            </a:r>
            <a:r>
              <a:rPr lang="fr-FR" sz="1100" b="0" i="0" dirty="0">
                <a:solidFill>
                  <a:schemeClr val="tx2"/>
                </a:solidFill>
                <a:effectLst/>
                <a:latin typeface="BlinkMacSystemFont"/>
              </a:rPr>
              <a:t>: 10.1016/j.euf.2021.08.005; 2. Tombal B, et al. Lancet </a:t>
            </a:r>
            <a:r>
              <a:rPr lang="fr-FR" sz="1100" b="0" i="0" dirty="0" err="1">
                <a:solidFill>
                  <a:schemeClr val="tx2"/>
                </a:solidFill>
                <a:effectLst/>
                <a:latin typeface="BlinkMacSystemFont"/>
              </a:rPr>
              <a:t>Oncol</a:t>
            </a:r>
            <a:r>
              <a:rPr lang="fr-FR" sz="1100" b="0" i="0" dirty="0">
                <a:solidFill>
                  <a:schemeClr val="tx2"/>
                </a:solidFill>
                <a:effectLst/>
                <a:latin typeface="BlinkMacSystemFont"/>
              </a:rPr>
              <a:t>. 2019;20:556-69; 3. </a:t>
            </a:r>
            <a:r>
              <a:rPr lang="en-US" sz="1100" dirty="0">
                <a:solidFill>
                  <a:schemeClr val="tx2"/>
                </a:solidFill>
              </a:rPr>
              <a:t>Smith MR, et al. Eur J Cancer. 2021;154:138-46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623E-A86A-A84E-AEB0-D1E99208A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539" name="Marcador de contenido 2">
            <a:extLst>
              <a:ext uri="{FF2B5EF4-FFF2-40B4-BE49-F238E27FC236}">
                <a16:creationId xmlns:a16="http://schemas.microsoft.com/office/drawing/2014/main" id="{AA85E955-CD6C-4D44-9DCB-2ACA46F06E2B}"/>
              </a:ext>
            </a:extLst>
          </p:cNvPr>
          <p:cNvSpPr txBox="1">
            <a:spLocks/>
          </p:cNvSpPr>
          <p:nvPr/>
        </p:nvSpPr>
        <p:spPr>
          <a:xfrm>
            <a:off x="462634" y="1048220"/>
            <a:ext cx="10963200" cy="1203880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C74F"/>
              </a:buClr>
              <a:buSzTx/>
              <a:buFont typeface="Arial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SGARIs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prolonged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survival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while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maintaining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HRQoL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.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No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treatment-induced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deterioration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in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overall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QoL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as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measured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by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FACT-P total score</a:t>
            </a:r>
          </a:p>
          <a:p>
            <a:pPr marL="288000" marR="0" lvl="0" indent="-288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C74F"/>
              </a:buClr>
              <a:buSzTx/>
              <a:buFont typeface="Arial"/>
              <a:buChar char="•"/>
              <a:tabLst/>
              <a:defRPr/>
            </a:pPr>
            <a:r>
              <a:rPr lang="es-ES" dirty="0">
                <a:latin typeface="Calibri" panose="020F0502020204030204"/>
              </a:rPr>
              <a:t>D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elay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in time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deterioration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was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also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observed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in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some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items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evaluated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aphicFrame>
        <p:nvGraphicFramePr>
          <p:cNvPr id="284" name="Table 284">
            <a:extLst>
              <a:ext uri="{FF2B5EF4-FFF2-40B4-BE49-F238E27FC236}">
                <a16:creationId xmlns:a16="http://schemas.microsoft.com/office/drawing/2014/main" id="{61C87A9E-1B3A-4B23-A5B3-417112A74B77}"/>
              </a:ext>
            </a:extLst>
          </p:cNvPr>
          <p:cNvGraphicFramePr>
            <a:graphicFrameLocks noGrp="1"/>
          </p:cNvGraphicFramePr>
          <p:nvPr/>
        </p:nvGraphicFramePr>
        <p:xfrm>
          <a:off x="1928440" y="2333208"/>
          <a:ext cx="8128000" cy="337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24">
                  <a:extLst>
                    <a:ext uri="{9D8B030D-6E8A-4147-A177-3AD203B41FA5}">
                      <a16:colId xmlns:a16="http://schemas.microsoft.com/office/drawing/2014/main" val="2358367361"/>
                    </a:ext>
                  </a:extLst>
                </a:gridCol>
                <a:gridCol w="2072456">
                  <a:extLst>
                    <a:ext uri="{9D8B030D-6E8A-4147-A177-3AD203B41FA5}">
                      <a16:colId xmlns:a16="http://schemas.microsoft.com/office/drawing/2014/main" val="76916516"/>
                    </a:ext>
                  </a:extLst>
                </a:gridCol>
                <a:gridCol w="1661120">
                  <a:extLst>
                    <a:ext uri="{9D8B030D-6E8A-4147-A177-3AD203B41FA5}">
                      <a16:colId xmlns:a16="http://schemas.microsoft.com/office/drawing/2014/main" val="8981612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47434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6466233"/>
                    </a:ext>
                  </a:extLst>
                </a:gridCol>
              </a:tblGrid>
              <a:tr h="225675"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Study/SGARI</a:t>
                      </a:r>
                    </a:p>
                    <a:p>
                      <a:r>
                        <a:rPr lang="en-GB" sz="1100" dirty="0"/>
                        <a:t>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QoL Instrument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Median time to deterioration, Mo (95% CI)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299626"/>
                  </a:ext>
                </a:extLst>
              </a:tr>
              <a:tr h="225675">
                <a:tc vMerge="1">
                  <a:txBody>
                    <a:bodyPr/>
                    <a:lstStyle/>
                    <a:p>
                      <a:r>
                        <a:rPr lang="en-GB" sz="1400" dirty="0"/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SGARI</a:t>
                      </a:r>
                      <a:endParaRPr lang="en-GB" sz="11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46512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r>
                        <a:rPr lang="en-GB" sz="1100" dirty="0"/>
                        <a:t>SPARTAN</a:t>
                      </a:r>
                      <a:r>
                        <a:rPr lang="en-GB" sz="1100" baseline="30000" dirty="0"/>
                        <a:t>1</a:t>
                      </a:r>
                    </a:p>
                    <a:p>
                      <a:r>
                        <a:rPr lang="en-GB" sz="1100" dirty="0"/>
                        <a:t>(apalutamide)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FACT-P total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6.6 (5.6-8.3)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8.4 (6.5-12.9)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9324"/>
                  </a:ext>
                </a:extLst>
              </a:tr>
              <a:tr h="22567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FACT-P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3.8 (3.7-4.7)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3.8 (2.9-4.8)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253253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r>
                        <a:rPr lang="en-GB" sz="1100" dirty="0"/>
                        <a:t>PROSPER</a:t>
                      </a:r>
                      <a:r>
                        <a:rPr lang="en-GB" sz="1100" baseline="30000" dirty="0"/>
                        <a:t>2</a:t>
                      </a:r>
                      <a:r>
                        <a:rPr lang="en-GB" sz="1100" dirty="0"/>
                        <a:t> </a:t>
                      </a:r>
                    </a:p>
                    <a:p>
                      <a:r>
                        <a:rPr lang="en-GB" sz="1100" dirty="0"/>
                        <a:t>(enzalutamide)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FACT-P total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22.11 (18.63-25.86)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18.43 (14.85-19.35)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28556"/>
                  </a:ext>
                </a:extLst>
              </a:tr>
              <a:tr h="225675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FACT-P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18.43 (14.85-18.66)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14.69 (11.07-16.20)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56496"/>
                  </a:ext>
                </a:extLst>
              </a:tr>
              <a:tr h="214144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EORTC QLQ-PR25 Urinary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36.86 (33.35-NR)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25.86 (18.53-29.47)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34079"/>
                  </a:ext>
                </a:extLst>
              </a:tr>
              <a:tr h="22567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EORTC QLQ-PR25 Bowel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33.15 (29.50-NR)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25.89 (18.43-29.67)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270804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r>
                        <a:rPr lang="en-GB" sz="1100" dirty="0"/>
                        <a:t>ARAMIS</a:t>
                      </a:r>
                      <a:r>
                        <a:rPr lang="en-GB" sz="1100" baseline="30000" dirty="0"/>
                        <a:t>3</a:t>
                      </a:r>
                    </a:p>
                    <a:p>
                      <a:r>
                        <a:rPr lang="en-GB" sz="1100" baseline="0" dirty="0"/>
                        <a:t>(</a:t>
                      </a:r>
                      <a:r>
                        <a:rPr lang="en-GB" sz="1100" baseline="0" dirty="0" err="1"/>
                        <a:t>darolutamide</a:t>
                      </a:r>
                      <a:r>
                        <a:rPr lang="en-GB" sz="11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FACT-P PCS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11.07 (11.04-11.14)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7.88 (7.46-11.07)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80063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EORTC QLQ-PR25 Urinary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25.8 (22.0-33.1)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14.8 (11.2-15.1)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21711"/>
                  </a:ext>
                </a:extLst>
              </a:tr>
              <a:tr h="22567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EORTC QLQ-PR25 Bowel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18.4 (14.8-18.5)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11.5 (11.1-14.8)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8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4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in </a:t>
            </a:r>
            <a:r>
              <a:rPr lang="en-US" cap="none" dirty="0"/>
              <a:t>nm</a:t>
            </a:r>
            <a:r>
              <a:rPr lang="en-US" dirty="0"/>
              <a:t>CRPC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0900395-5BD5-774F-85BD-1D1803D9D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66C28D-FBD4-6F48-8634-5D8AE6A94D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1637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AE, adverse event; APA, apalutamide; DARO, </a:t>
            </a:r>
            <a:r>
              <a:rPr lang="en-GB" dirty="0" err="1"/>
              <a:t>darolutamide</a:t>
            </a:r>
            <a:r>
              <a:rPr lang="en-GB" dirty="0"/>
              <a:t>; ENZA, enzalutamide; </a:t>
            </a:r>
            <a:r>
              <a:rPr lang="en-GB" dirty="0" err="1">
                <a:solidFill>
                  <a:schemeClr val="tx2"/>
                </a:solidFill>
              </a:rPr>
              <a:t>nmCRPC</a:t>
            </a:r>
            <a:r>
              <a:rPr lang="en-GB" dirty="0">
                <a:solidFill>
                  <a:schemeClr val="tx2"/>
                </a:solidFill>
              </a:rPr>
              <a:t>, nonmetastatic castration-resistant prostate cancer; PBO, placebo</a:t>
            </a:r>
          </a:p>
          <a:p>
            <a:pPr>
              <a:spcBef>
                <a:spcPts val="0"/>
              </a:spcBef>
            </a:pPr>
            <a:r>
              <a:rPr lang="en-GB" dirty="0"/>
              <a:t>1. Smith MR, et al. N </a:t>
            </a:r>
            <a:r>
              <a:rPr lang="en-GB" dirty="0" err="1"/>
              <a:t>Engl</a:t>
            </a:r>
            <a:r>
              <a:rPr lang="en-GB" dirty="0"/>
              <a:t> J Med. 2018;378:1408-18; 2. Smith MR, et </a:t>
            </a:r>
            <a:r>
              <a:rPr lang="en-GB" dirty="0">
                <a:solidFill>
                  <a:schemeClr val="tx2"/>
                </a:solidFill>
              </a:rPr>
              <a:t>al. </a:t>
            </a:r>
            <a:r>
              <a:rPr lang="nl-NL" dirty="0">
                <a:solidFill>
                  <a:schemeClr val="tx2"/>
                </a:solidFill>
              </a:rPr>
              <a:t>Eur Urol. 2021;79:150-8</a:t>
            </a:r>
            <a:r>
              <a:rPr lang="en-GB" dirty="0">
                <a:solidFill>
                  <a:schemeClr val="tx2"/>
                </a:solidFill>
              </a:rPr>
              <a:t>; 3</a:t>
            </a:r>
            <a:r>
              <a:rPr lang="en-GB" dirty="0"/>
              <a:t>. </a:t>
            </a:r>
            <a:r>
              <a:rPr lang="en-GB" dirty="0">
                <a:sym typeface="Calibri"/>
              </a:rPr>
              <a:t>Sternberg CN, et al. </a:t>
            </a:r>
            <a:r>
              <a:rPr lang="pt-BR" dirty="0"/>
              <a:t>N Engl J Med</a:t>
            </a:r>
            <a:r>
              <a:rPr lang="en-GB" dirty="0">
                <a:sym typeface="Calibri"/>
              </a:rPr>
              <a:t>. 2020;382:2197-206</a:t>
            </a:r>
            <a:r>
              <a:rPr lang="en-GB" dirty="0"/>
              <a:t>; 4. </a:t>
            </a:r>
            <a:r>
              <a:rPr lang="pt-BR" dirty="0" err="1"/>
              <a:t>Fizazi</a:t>
            </a:r>
            <a:r>
              <a:rPr lang="pt-BR" dirty="0"/>
              <a:t> </a:t>
            </a:r>
            <a:r>
              <a:rPr lang="pt-BR" dirty="0" err="1"/>
              <a:t>K</a:t>
            </a:r>
            <a:r>
              <a:rPr lang="pt-BR" dirty="0"/>
              <a:t>, et al. N Engl J Med. 2020;383:1040-9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EFC9AB2-9A3D-422E-A312-CB8664BB38D0}"/>
              </a:ext>
            </a:extLst>
          </p:cNvPr>
          <p:cNvGraphicFramePr>
            <a:graphicFrameLocks/>
          </p:cNvGraphicFramePr>
          <p:nvPr/>
        </p:nvGraphicFramePr>
        <p:xfrm>
          <a:off x="619202" y="1000241"/>
          <a:ext cx="10964187" cy="43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375">
                  <a:extLst>
                    <a:ext uri="{9D8B030D-6E8A-4147-A177-3AD203B41FA5}">
                      <a16:colId xmlns:a16="http://schemas.microsoft.com/office/drawing/2014/main" val="1552982863"/>
                    </a:ext>
                  </a:extLst>
                </a:gridCol>
                <a:gridCol w="145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651">
                  <a:extLst>
                    <a:ext uri="{9D8B030D-6E8A-4147-A177-3AD203B41FA5}">
                      <a16:colId xmlns:a16="http://schemas.microsoft.com/office/drawing/2014/main" val="3561928526"/>
                    </a:ext>
                  </a:extLst>
                </a:gridCol>
                <a:gridCol w="1314651">
                  <a:extLst>
                    <a:ext uri="{9D8B030D-6E8A-4147-A177-3AD203B41FA5}">
                      <a16:colId xmlns:a16="http://schemas.microsoft.com/office/drawing/2014/main" val="4207001915"/>
                    </a:ext>
                  </a:extLst>
                </a:gridCol>
              </a:tblGrid>
              <a:tr h="300600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/>
                        <a:t>Safety</a:t>
                      </a:r>
                      <a:endParaRPr lang="en-GB" sz="1500" b="1" baseline="30000" noProof="0" dirty="0"/>
                    </a:p>
                  </a:txBody>
                  <a:tcPr marL="97536" marR="97536" marT="46800" marB="468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500" kern="1200" noProof="0" dirty="0"/>
                        <a:t>SPARTAN</a:t>
                      </a:r>
                      <a:r>
                        <a:rPr lang="en-GB" sz="1500" kern="1200" baseline="30000" noProof="0" dirty="0"/>
                        <a:t>1,2</a:t>
                      </a:r>
                      <a:endParaRPr lang="en-GB" sz="15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noProof="0" dirty="0"/>
                        <a:t>PROSPER</a:t>
                      </a:r>
                      <a:r>
                        <a:rPr lang="en-GB" sz="1500" baseline="30000" noProof="0" dirty="0"/>
                        <a:t>3</a:t>
                      </a:r>
                      <a:endParaRPr lang="en-GB" sz="1500" noProof="0" dirty="0"/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noProof="0" dirty="0"/>
                        <a:t>ARAMIS</a:t>
                      </a:r>
                      <a:r>
                        <a:rPr lang="en-GB" sz="1500" baseline="30000" noProof="0" dirty="0"/>
                        <a:t>4</a:t>
                      </a:r>
                      <a:endParaRPr lang="en-GB" sz="15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72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00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noProof="0" dirty="0"/>
                    </a:p>
                  </a:txBody>
                  <a:tcPr marL="73152" marR="7315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500" b="1" kern="1200" noProof="0" dirty="0">
                          <a:solidFill>
                            <a:schemeClr val="bg1"/>
                          </a:solidFill>
                        </a:rPr>
                        <a:t>APA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500" b="1" kern="1200" noProof="0" dirty="0">
                          <a:solidFill>
                            <a:schemeClr val="bg1"/>
                          </a:solidFill>
                        </a:rPr>
                        <a:t>(N=803)</a:t>
                      </a:r>
                      <a:endParaRPr lang="en-GB" sz="15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500" b="1" kern="1200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500" b="1" kern="1200" noProof="0" dirty="0">
                          <a:solidFill>
                            <a:schemeClr val="bg1"/>
                          </a:solidFill>
                        </a:rPr>
                        <a:t>(N=398)</a:t>
                      </a:r>
                      <a:endParaRPr lang="en-GB" sz="15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ENZA </a:t>
                      </a:r>
                    </a:p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(N=930)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(N=465)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DARO </a:t>
                      </a:r>
                    </a:p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(N=954) 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(N=554) 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Any AE, n (%)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781 (97)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373 (94)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876 (94)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380 (82)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818 (85.7)</a:t>
                      </a: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439 (79.2)</a:t>
                      </a: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0301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Any serious AE, n (%)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>
                          <a:solidFill>
                            <a:schemeClr val="tx1"/>
                          </a:solidFill>
                        </a:rPr>
                        <a:t>290 (36)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>
                          <a:solidFill>
                            <a:schemeClr val="tx1"/>
                          </a:solidFill>
                        </a:rPr>
                        <a:t>99 (25)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372 (40)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100 (22)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>
                          <a:solidFill>
                            <a:schemeClr val="tx1"/>
                          </a:solidFill>
                        </a:rPr>
                        <a:t>249 (26.1)</a:t>
                      </a:r>
                      <a:endParaRPr lang="en-GB" sz="1500" kern="8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>
                          <a:solidFill>
                            <a:schemeClr val="tx1"/>
                          </a:solidFill>
                        </a:rPr>
                        <a:t>121 (21.8)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1402280589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AE leading to discontinuation, %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120 (15)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14350" algn="dec"/>
                        </a:tabLst>
                      </a:pPr>
                      <a:r>
                        <a:rPr lang="en-GB" sz="1500" kern="800" baseline="0" noProof="0" dirty="0"/>
                        <a:t>29 (7.3)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500" kern="800" baseline="0" noProof="0" dirty="0"/>
                        <a:t>158 (17.0)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41 (</a:t>
                      </a: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9.0)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85 (8.9)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48 (8.7)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412299044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AE leading to death, n (%)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24 (3.0)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14350" algn="dec"/>
                        </a:tabLst>
                      </a:pPr>
                      <a:r>
                        <a:rPr lang="en-GB" sz="1500" kern="800" baseline="0" noProof="0" dirty="0"/>
                        <a:t>2 (0.5)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500" kern="800" baseline="0" noProof="0" dirty="0"/>
                        <a:t>51 (</a:t>
                      </a: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5.0</a:t>
                      </a:r>
                      <a:r>
                        <a:rPr lang="en-GB" sz="1500" kern="800" baseline="0" noProof="0" dirty="0"/>
                        <a:t>) 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500" kern="800" baseline="0" noProof="0" dirty="0"/>
                        <a:t>3 (</a:t>
                      </a: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1.0</a:t>
                      </a:r>
                      <a:r>
                        <a:rPr lang="en-GB" sz="1500" kern="800" baseline="0" noProof="0" dirty="0"/>
                        <a:t>) 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38 (4.0)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500" kern="800" baseline="30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19 (3.4)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4012067325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AE (all grades), %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926510021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indent="0"/>
                      <a:r>
                        <a:rPr lang="en-GB" sz="1500" noProof="0" dirty="0"/>
                        <a:t>Fatigue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/>
                        <a:t>	33</a:t>
                      </a:r>
                      <a:endParaRPr lang="en-GB" sz="1500" kern="800" baseline="30000" noProof="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/>
                        <a:t>21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13.2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8.3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169111736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Hypertension</a:t>
                      </a:r>
                      <a:endParaRPr lang="en-GB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/>
                        <a:t>	28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/>
                        <a:t>21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18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6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7.8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6.5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150035765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Rash</a:t>
                      </a:r>
                      <a:endParaRPr lang="en-GB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	26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US" sz="15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.3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4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3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3.1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1.1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702748943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Falls</a:t>
                      </a:r>
                      <a:endParaRPr lang="en-GB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	22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9.5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18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5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5.2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4.9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3315016496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Fractures</a:t>
                      </a:r>
                      <a:endParaRPr lang="en-GB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	18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18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6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5.5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3.6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3261601808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Mental impairment </a:t>
                      </a:r>
                      <a:r>
                        <a:rPr lang="en-GB" sz="1500" kern="1200" noProof="0" dirty="0" err="1"/>
                        <a:t>disorder</a:t>
                      </a:r>
                      <a:r>
                        <a:rPr lang="en-GB" sz="1500" kern="1200" baseline="30000" noProof="0" dirty="0" err="1"/>
                        <a:t>a</a:t>
                      </a:r>
                      <a:endParaRPr lang="en-GB" sz="1500" kern="1200" baseline="300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	5.1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1500" kern="800" baseline="30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3.0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2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2.0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1.8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40016639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8850A7-47BF-4C25-BDC4-F6B48770A01E}"/>
              </a:ext>
            </a:extLst>
          </p:cNvPr>
          <p:cNvSpPr txBox="1"/>
          <p:nvPr/>
        </p:nvSpPr>
        <p:spPr>
          <a:xfrm>
            <a:off x="619200" y="5436889"/>
            <a:ext cx="10963200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1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a</a:t>
            </a:r>
            <a:r>
              <a:rPr kumimoji="0" lang="en-GB" sz="105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 SPARTAN: disturbance in attention, memory impairment, cognitive disorder and amnesia; PROSPER: disturbance in attention, cognitive disorders, amnesia, </a:t>
            </a:r>
            <a:r>
              <a:rPr kumimoji="0" lang="en-GB" sz="1051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alzheimer's</a:t>
            </a:r>
            <a:r>
              <a:rPr kumimoji="0" lang="en-GB" sz="105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 disease, mental impairment, dementia, vascular dementia and senile dementia; ARAMIS trial: </a:t>
            </a:r>
            <a:r>
              <a:rPr kumimoji="0" lang="en-GB" sz="1051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MedRA</a:t>
            </a:r>
            <a:r>
              <a:rPr kumimoji="0" lang="en-GB" sz="105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 High Level Group Term;</a:t>
            </a:r>
            <a:r>
              <a:rPr kumimoji="0" lang="en-GB" sz="1051" b="0" i="0" u="none" strike="noStrike" kern="8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  <a:r>
              <a:rPr kumimoji="0" lang="en-GB" sz="1051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taken from first interim analysis as not reported in final analysis</a:t>
            </a:r>
            <a:r>
              <a:rPr kumimoji="0" lang="en-GB" sz="1051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105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r>
              <a:rPr kumimoji="0" lang="en-GB" sz="1051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</a:t>
            </a:r>
            <a:r>
              <a:rPr kumimoji="0" lang="en-GB" sz="105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reported as grade 5 adverse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20045-D8A3-454C-8460-808C807BDED0}"/>
              </a:ext>
            </a:extLst>
          </p:cNvPr>
          <p:cNvSpPr txBox="1"/>
          <p:nvPr/>
        </p:nvSpPr>
        <p:spPr>
          <a:xfrm>
            <a:off x="625462" y="5877272"/>
            <a:ext cx="9570348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F3F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for information, safety comparisons across trials should not be made </a:t>
            </a:r>
            <a:endParaRPr kumimoji="0" lang="en-GB" sz="1051" b="0" i="0" u="none" strike="noStrike" kern="1200" cap="none" spc="0" normalizeH="0" baseline="0" noProof="0" dirty="0">
              <a:ln>
                <a:noFill/>
              </a:ln>
              <a:solidFill>
                <a:srgbClr val="FF3F0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9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3EFFD6-CD3E-4F24-95C5-07621E75BD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4755736" cy="4528800"/>
          </a:xfrm>
        </p:spPr>
        <p:txBody>
          <a:bodyPr/>
          <a:lstStyle/>
          <a:p>
            <a:pPr>
              <a:defRPr/>
            </a:pPr>
            <a:r>
              <a:rPr lang="en-GB" sz="20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preferences critical, especially in settings of multiple treatment options</a:t>
            </a:r>
          </a:p>
          <a:p>
            <a:pPr>
              <a:defRPr/>
            </a:pPr>
            <a:endParaRPr lang="en-GB" sz="500" b="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 may relate to obligations at home or work, past experiences, fears, cost of care, and others</a:t>
            </a:r>
          </a:p>
          <a:p>
            <a:pPr>
              <a:defRPr/>
            </a:pPr>
            <a:endParaRPr lang="en-GB" sz="500" b="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and other symptoms that could prompt palliative radiation or other specialty care should also be discussed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E8C81-5884-495C-80FE-8EBD3750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patient factors must also guide treatment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02D3D-93EA-44D6-8920-9F126163B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5ED1B5-F6A4-4335-B5E0-F02FB759A5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6149"/>
            <a:ext cx="8116800" cy="365125"/>
          </a:xfrm>
        </p:spPr>
        <p:txBody>
          <a:bodyPr/>
          <a:lstStyle/>
          <a:p>
            <a:r>
              <a:rPr lang="en-US" kern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Van Stam M-A, et al. The Journal of Urology 2018; 200: 582-589</a:t>
            </a:r>
            <a:r>
              <a:rPr lang="en-US" sz="1200" kern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;https://www.therapeuticassociates.com/shared-decision-making/</a:t>
            </a:r>
            <a:endParaRPr lang="en-US" sz="9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3CAEC-E7B2-4033-A1BD-3DEEAA72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82" y="1395864"/>
            <a:ext cx="5917455" cy="3530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4CB260-119D-4560-AC92-75B387E4C7D5}"/>
              </a:ext>
            </a:extLst>
          </p:cNvPr>
          <p:cNvSpPr/>
          <p:nvPr/>
        </p:nvSpPr>
        <p:spPr>
          <a:xfrm>
            <a:off x="7680176" y="3429000"/>
            <a:ext cx="1944216" cy="1601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23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DD83D2-A637-44F9-92D4-884C7EEB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Drugs for cv indications and their metabolic pathways</a:t>
            </a:r>
            <a:endParaRPr lang="en-GB" cap="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86002-B4D0-0D47-8F6F-9A680E973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96AEAA-1200-4AE0-A0EE-A86471556B51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AEFE9BE-067C-DF46-AD70-5E7E9612CAF0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713" y="1025610"/>
          <a:ext cx="10963277" cy="50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807">
                  <a:extLst>
                    <a:ext uri="{9D8B030D-6E8A-4147-A177-3AD203B41FA5}">
                      <a16:colId xmlns:a16="http://schemas.microsoft.com/office/drawing/2014/main" val="336563616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3319675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84172085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563880540"/>
                    </a:ext>
                  </a:extLst>
                </a:gridCol>
                <a:gridCol w="3111726">
                  <a:extLst>
                    <a:ext uri="{9D8B030D-6E8A-4147-A177-3AD203B41FA5}">
                      <a16:colId xmlns:a16="http://schemas.microsoft.com/office/drawing/2014/main" val="90296832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Drug Class</a:t>
                      </a:r>
                    </a:p>
                  </a:txBody>
                  <a:tcPr marL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Drugs</a:t>
                      </a:r>
                    </a:p>
                  </a:txBody>
                  <a:tcPr marL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Indications</a:t>
                      </a:r>
                    </a:p>
                  </a:txBody>
                  <a:tcPr marL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Metabolic Pathway</a:t>
                      </a:r>
                    </a:p>
                  </a:txBody>
                  <a:tcPr marL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Management of Interaction</a:t>
                      </a:r>
                    </a:p>
                  </a:txBody>
                  <a:tcPr marL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47159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b="1" dirty="0"/>
                        <a:t>Anti-coagulant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950" dirty="0"/>
                        <a:t>rivaroxaban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Stroke; embolism prophylaxis; DVT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CYP3A4 and P-</a:t>
                      </a:r>
                      <a:r>
                        <a:rPr lang="en-US" sz="9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apalutamide; reduced rivaroxaban exposure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5948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dabigatran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Stroke; embolism prophylaxis; DVT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</a:t>
                      </a:r>
                      <a:r>
                        <a:rPr lang="en-US" sz="9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apalutamide; reduced dabigatran exposure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0327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apixaban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Stroke; embolism prophylaxis; DVT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CYP3A4 and P-</a:t>
                      </a:r>
                      <a:r>
                        <a:rPr lang="en-US" sz="9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apalutamide; reduced apixaban exposure; increased risk of stroke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549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heparin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DVT; arterial thromboembolism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1057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warfarin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Prophylaxis of thromboembolism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CYP2C9 and CYP3A4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potential for apalutamide and enzalutamide to reduce warfarin exposure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28148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b="1" dirty="0"/>
                        <a:t>Anti-platelet agent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clopidogrel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Arterial thromboembolism prophylaxis; MI; unstable angina; TIA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CYP2C8 inhibitor, CYP2C19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Monitor for increased apalutamide-related AEs; avoid coadministration with enzalutamide due to increased prasugrel exposure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583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prasugrel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Arterial thromboembolism prophylaxis; MI; unstable angina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CYP3A4 and CYP2B6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 noted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3746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ticagrelor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Arterial thromboembolism prophylaxis in patients with ACS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CYP3A4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apalutamide or enzalutamide coadministration due to decreased ticagrelor exposure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0710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b="1" dirty="0"/>
                        <a:t>ACE inhibitor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captopril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HTN; heart failure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Hepatic, renal, P-</a:t>
                      </a:r>
                      <a:r>
                        <a:rPr lang="en-US" sz="9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inhibitor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3253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enalapril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2783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lisinopril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HTN; heart failure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4179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perindopril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Hepatic, renal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8763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b="1" dirty="0"/>
                        <a:t>Angiotensin receptor blocker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candesartan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HTN; heart failure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Renal, fecal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69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losartan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HTN; stroke prophylaxis in patients with LVH; heart failure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CYP2C9, CYP3A4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987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valsartan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HTN; heart failure; reduction of mortality in patients with LVD or LVH following MI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CYP2C9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3220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b="1" dirty="0"/>
                        <a:t>Beta-blocker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atenolol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HTN; angina; acute MI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Renal, </a:t>
                      </a:r>
                      <a:r>
                        <a:rPr lang="en-US" sz="9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faecal</a:t>
                      </a:r>
                      <a:endParaRPr lang="en-US" sz="9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2177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propranolol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HTN; angina; heart rate control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CYP2C19, CYP2D6, CYP1A2, P-</a:t>
                      </a:r>
                      <a:r>
                        <a:rPr lang="en-US" sz="9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Monitor for reduced effect if apalutamide or enzalutamide coadministered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4218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sotalol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Maintenance of normal sinus rhythm; ventricular arrhythmias; AF prophylaxis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502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metoprolol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Angina; HTN; heart failure; MI; heart rate control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CYP2D6 substrate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6446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carvedilol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HTN; heart failure; reduction of mortality in patients with LVD following MI, angina, heart rate control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CYP2D6 substrate; CYP2C9, CYP3A4, CYP2C19, CYP1A2, </a:t>
                      </a:r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CYP2E1, P-</a:t>
                      </a:r>
                      <a:r>
                        <a:rPr lang="en-US" sz="950" dirty="0" err="1">
                          <a:solidFill>
                            <a:schemeClr val="tx1"/>
                          </a:solidFill>
                        </a:rPr>
                        <a:t>gp</a:t>
                      </a:r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 substrate and inhibitor</a:t>
                      </a:r>
                      <a:endParaRPr lang="en-US" sz="9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Monitor for decreased efficacy if apalutamide coadministered</a:t>
                      </a:r>
                    </a:p>
                  </a:txBody>
                  <a:tcPr marL="36000" marR="36000" marT="36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2008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72F6EA-AED8-46E1-AF0B-83D67DD69A03}"/>
              </a:ext>
            </a:extLst>
          </p:cNvPr>
          <p:cNvSpPr txBox="1"/>
          <p:nvPr/>
        </p:nvSpPr>
        <p:spPr>
          <a:xfrm>
            <a:off x="551384" y="6187214"/>
            <a:ext cx="1127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ACS, acute coronary syndrome; AEs, adverse events; AF, atrial fibrillation; CV, cardiovascular; CYP, cytochrome; DVT, deep vein thrombosis; HTN, hypertension; LVD, left ventricular dysfunction; LVH, left ventricular hypertrophy; MI, myocardial infarction; NA, not applicable; P-</a:t>
            </a:r>
            <a:r>
              <a:rPr lang="en-GB" sz="1200" dirty="0" err="1">
                <a:solidFill>
                  <a:schemeClr val="tx2"/>
                </a:solidFill>
              </a:rPr>
              <a:t>gp</a:t>
            </a:r>
            <a:r>
              <a:rPr lang="en-GB" sz="1200" dirty="0">
                <a:solidFill>
                  <a:schemeClr val="tx2"/>
                </a:solidFill>
              </a:rPr>
              <a:t>, </a:t>
            </a:r>
            <a:r>
              <a:rPr lang="en-US" sz="1200" b="0" i="0" u="none" strike="noStrike" baseline="0" dirty="0">
                <a:solidFill>
                  <a:schemeClr val="tx2"/>
                </a:solidFill>
              </a:rPr>
              <a:t>P-glycoprotein; RES, reticuloendothelial system; TIA, transient </a:t>
            </a:r>
            <a:r>
              <a:rPr lang="en-US" sz="1200" b="0" i="0" u="none" strike="noStrike" baseline="0" dirty="0" err="1">
                <a:solidFill>
                  <a:schemeClr val="tx2"/>
                </a:solidFill>
              </a:rPr>
              <a:t>ischaemic</a:t>
            </a:r>
            <a:r>
              <a:rPr lang="en-US" sz="1200" b="0" i="0" u="none" strike="noStrike" baseline="0" dirty="0">
                <a:solidFill>
                  <a:schemeClr val="tx2"/>
                </a:solidFill>
              </a:rPr>
              <a:t> attack</a:t>
            </a:r>
            <a:endParaRPr lang="en-GB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</a:rPr>
              <a:t>Morgans AK, et al. </a:t>
            </a:r>
            <a:r>
              <a:rPr lang="en-GB" sz="1200" dirty="0" err="1">
                <a:solidFill>
                  <a:schemeClr val="tx2"/>
                </a:solidFill>
              </a:rPr>
              <a:t>Urol</a:t>
            </a:r>
            <a:r>
              <a:rPr lang="en-GB" sz="1200" dirty="0">
                <a:solidFill>
                  <a:schemeClr val="tx2"/>
                </a:solidFill>
              </a:rPr>
              <a:t> Oncol. 2021;39(1):52-62</a:t>
            </a:r>
            <a:endParaRPr lang="es-CO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932</TotalTime>
  <Words>2340</Words>
  <Application>Microsoft Office PowerPoint</Application>
  <PresentationFormat>Widescreen</PresentationFormat>
  <Paragraphs>397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Aileron</vt:lpstr>
      <vt:lpstr>Arial</vt:lpstr>
      <vt:lpstr>BlinkMacSystemFont</vt:lpstr>
      <vt:lpstr>Calibri</vt:lpstr>
      <vt:lpstr>Lucida Grande</vt:lpstr>
      <vt:lpstr>PT Sans Narrow</vt:lpstr>
      <vt:lpstr>Thème Office</vt:lpstr>
      <vt:lpstr>Integrating patient preference into treatment decisions for advanced prostate cancer   Dr. Alicia K. Morgans, MD, MPH Dana-Faber Cancer Institute, Boston, MA, USA  DECEMBER 2021</vt:lpstr>
      <vt:lpstr>Disclaimer and disclosures</vt:lpstr>
      <vt:lpstr>Clinical Disease-States Model of Prostate Cancer</vt:lpstr>
      <vt:lpstr>Patient-centred care can improve outcomes</vt:lpstr>
      <vt:lpstr>What contributes to QoL?</vt:lpstr>
      <vt:lpstr>Treatment Is Associated With Maintenance  of HRQoL</vt:lpstr>
      <vt:lpstr>Adverse Events in nmCRPC</vt:lpstr>
      <vt:lpstr>Other patient factors must also guide treatment choice</vt:lpstr>
      <vt:lpstr>Drugs for cv indications and their metabolic pathways</vt:lpstr>
      <vt:lpstr>Key phase 3/4 trials in mcrpc</vt:lpstr>
      <vt:lpstr>Symptom management: focus on pain</vt:lpstr>
      <vt:lpstr>conclusions</vt:lpstr>
      <vt:lpstr>REACH GU CONNECT VIA  TWITTER, LINKEDIN, VIMEO &amp; EMAIL OR VISIT THE GROUP’S WEBSITE http://www.guconnect.cor2ed.com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234</cp:revision>
  <cp:lastPrinted>2017-02-15T09:54:46Z</cp:lastPrinted>
  <dcterms:created xsi:type="dcterms:W3CDTF">2016-10-14T09:38:18Z</dcterms:created>
  <dcterms:modified xsi:type="dcterms:W3CDTF">2021-11-30T14:30:57Z</dcterms:modified>
</cp:coreProperties>
</file>