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  <p:sldMasterId id="2147483696" r:id="rId3"/>
    <p:sldMasterId id="2147483710" r:id="rId4"/>
    <p:sldMasterId id="2147483728" r:id="rId5"/>
  </p:sldMasterIdLst>
  <p:notesMasterIdLst>
    <p:notesMasterId r:id="rId29"/>
  </p:notesMasterIdLst>
  <p:handoutMasterIdLst>
    <p:handoutMasterId r:id="rId30"/>
  </p:handoutMasterIdLst>
  <p:sldIdLst>
    <p:sldId id="256" r:id="rId6"/>
    <p:sldId id="313" r:id="rId7"/>
    <p:sldId id="315" r:id="rId8"/>
    <p:sldId id="314" r:id="rId9"/>
    <p:sldId id="286" r:id="rId10"/>
    <p:sldId id="295" r:id="rId11"/>
    <p:sldId id="293" r:id="rId12"/>
    <p:sldId id="296" r:id="rId13"/>
    <p:sldId id="300" r:id="rId14"/>
    <p:sldId id="302" r:id="rId15"/>
    <p:sldId id="303" r:id="rId16"/>
    <p:sldId id="304" r:id="rId17"/>
    <p:sldId id="305" r:id="rId18"/>
    <p:sldId id="307" r:id="rId19"/>
    <p:sldId id="309" r:id="rId20"/>
    <p:sldId id="310" r:id="rId21"/>
    <p:sldId id="317" r:id="rId22"/>
    <p:sldId id="316" r:id="rId23"/>
    <p:sldId id="312" r:id="rId24"/>
    <p:sldId id="318" r:id="rId25"/>
    <p:sldId id="299" r:id="rId26"/>
    <p:sldId id="278" r:id="rId27"/>
    <p:sldId id="298" r:id="rId2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 userDrawn="1">
          <p15:clr>
            <a:srgbClr val="A4A3A4"/>
          </p15:clr>
        </p15:guide>
        <p15:guide id="2" pos="3142" userDrawn="1">
          <p15:clr>
            <a:srgbClr val="A4A3A4"/>
          </p15:clr>
        </p15:guide>
        <p15:guide id="3" pos="3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ward Donohue" initials="HD" lastIdx="15" clrIdx="0">
    <p:extLst>
      <p:ext uri="{19B8F6BF-5375-455C-9EA6-DF929625EA0E}">
        <p15:presenceInfo xmlns:p15="http://schemas.microsoft.com/office/powerpoint/2012/main" userId="4648ce945642090e" providerId="Windows Live"/>
      </p:ext>
    </p:extLst>
  </p:cmAuthor>
  <p:cmAuthor id="2" name="Ewen Legg" initials="EL" lastIdx="1" clrIdx="1">
    <p:extLst>
      <p:ext uri="{19B8F6BF-5375-455C-9EA6-DF929625EA0E}">
        <p15:presenceInfo xmlns:p15="http://schemas.microsoft.com/office/powerpoint/2012/main" userId="1434743ce587f910" providerId="Windows Live"/>
      </p:ext>
    </p:extLst>
  </p:cmAuthor>
  <p:cmAuthor id="4" name="Author" initials="A" lastIdx="1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378D"/>
    <a:srgbClr val="F78E56"/>
    <a:srgbClr val="F5EAE8"/>
    <a:srgbClr val="EAD1CE"/>
    <a:srgbClr val="E7F5E9"/>
    <a:srgbClr val="CBEBD0"/>
    <a:srgbClr val="2E7B8E"/>
    <a:srgbClr val="FFA402"/>
    <a:srgbClr val="03C750"/>
    <a:srgbClr val="C75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2" autoAdjust="0"/>
    <p:restoredTop sz="78256" autoAdjust="0"/>
  </p:normalViewPr>
  <p:slideViewPr>
    <p:cSldViewPr snapToObjects="1">
      <p:cViewPr varScale="1">
        <p:scale>
          <a:sx n="57" d="100"/>
          <a:sy n="57" d="100"/>
        </p:scale>
        <p:origin x="2106" y="60"/>
      </p:cViewPr>
      <p:guideLst>
        <p:guide orient="horz" pos="936"/>
        <p:guide pos="3142"/>
        <p:guide pos="385"/>
      </p:guideLst>
    </p:cSldViewPr>
  </p:slideViewPr>
  <p:outlineViewPr>
    <p:cViewPr>
      <p:scale>
        <a:sx n="33" d="100"/>
        <a:sy n="33" d="100"/>
      </p:scale>
      <p:origin x="0" y="-96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80" d="100"/>
          <a:sy n="80" d="100"/>
        </p:scale>
        <p:origin x="391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 18 years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10 years</c:v>
                </c:pt>
                <c:pt idx="1">
                  <c:v>20 years</c:v>
                </c:pt>
                <c:pt idx="2">
                  <c:v>30 years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90.7</c:v>
                </c:pt>
                <c:pt idx="1">
                  <c:v>85.2</c:v>
                </c:pt>
                <c:pt idx="2">
                  <c:v>77.8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EF-4474-9C73-C0CEC53C31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≥ 18 years</c:v>
                </c:pt>
              </c:strCache>
            </c:strRef>
          </c:tx>
          <c:spPr>
            <a:solidFill>
              <a:srgbClr val="56378D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10 years</c:v>
                </c:pt>
                <c:pt idx="1">
                  <c:v>20 years</c:v>
                </c:pt>
                <c:pt idx="2">
                  <c:v>30 years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82.7</c:v>
                </c:pt>
                <c:pt idx="1">
                  <c:v>70.2</c:v>
                </c:pt>
                <c:pt idx="2">
                  <c:v>62.3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EF-4474-9C73-C0CEC53C3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8339343"/>
        <c:axId val="2068338927"/>
      </c:barChart>
      <c:catAx>
        <c:axId val="2068339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8338927"/>
        <c:crosses val="autoZero"/>
        <c:auto val="1"/>
        <c:lblAlgn val="ctr"/>
        <c:lblOffset val="100"/>
        <c:noMultiLvlLbl val="0"/>
      </c:catAx>
      <c:valAx>
        <c:axId val="206833892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00" dirty="0"/>
                  <a:t>Survival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8339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671243112704407"/>
          <c:y val="0.79713188976377958"/>
          <c:w val="0.5265751377459118"/>
          <c:h val="0.127868110236220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9525"/>
          </c:spPr>
          <c:dPt>
            <c:idx val="0"/>
            <c:bubble3D val="0"/>
            <c:spPr>
              <a:solidFill>
                <a:schemeClr val="accent1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C6-4723-92CE-2BBC21EF5ECE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C03-6B4C-9899-ABC1B876903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C6-4723-92CE-2BBC21EF5ECE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C03-6B4C-9899-ABC1B876903A}"/>
              </c:ext>
            </c:extLst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C03-6B4C-9899-ABC1B876903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6C6-4723-92CE-2BBC21EF5ECE}"/>
              </c:ext>
            </c:extLst>
          </c:dPt>
          <c:dPt>
            <c:idx val="6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C03-6B4C-9899-ABC1B876903A}"/>
              </c:ext>
            </c:extLst>
          </c:dPt>
          <c:dPt>
            <c:idx val="7"/>
            <c:bubble3D val="0"/>
            <c:spPr>
              <a:solidFill>
                <a:schemeClr val="accent2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C03-6B4C-9899-ABC1B876903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C03-6B4C-9899-ABC1B876903A}"/>
              </c:ext>
            </c:extLst>
          </c:dPt>
          <c:dPt>
            <c:idx val="9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C03-6B4C-9899-ABC1B876903A}"/>
              </c:ext>
            </c:extLst>
          </c:dPt>
          <c:cat>
            <c:strRef>
              <c:f>Sheet1!$A$2:$A$11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24</c:v>
                </c:pt>
                <c:pt idx="1">
                  <c:v>19</c:v>
                </c:pt>
                <c:pt idx="2">
                  <c:v>13</c:v>
                </c:pt>
                <c:pt idx="3">
                  <c:v>11</c:v>
                </c:pt>
                <c:pt idx="4">
                  <c:v>9</c:v>
                </c:pt>
                <c:pt idx="5">
                  <c:v>7</c:v>
                </c:pt>
                <c:pt idx="6">
                  <c:v>6</c:v>
                </c:pt>
                <c:pt idx="7">
                  <c:v>6</c:v>
                </c:pt>
                <c:pt idx="8">
                  <c:v>4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03-6B4C-9899-ABC1B87690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Genotype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KIT Exon 11</c:v>
                </c:pt>
                <c:pt idx="1">
                  <c:v>KIT Exon 9</c:v>
                </c:pt>
                <c:pt idx="2">
                  <c:v>SDH deficient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59</c:v>
                </c:pt>
                <c:pt idx="1">
                  <c:v>9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9D-4BD2-850E-FA9CEB8DB2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CBR (%)</c:v>
                </c:pt>
              </c:strCache>
            </c:strRef>
          </c:tx>
          <c:spPr>
            <a:solidFill>
              <a:srgbClr val="5637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KIT Exon 11</c:v>
                </c:pt>
                <c:pt idx="1">
                  <c:v>KIT Exon 9</c:v>
                </c:pt>
                <c:pt idx="2">
                  <c:v>SDH deficient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79</c:v>
                </c:pt>
                <c:pt idx="1">
                  <c:v>67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9D-4BD2-850E-FA9CEB8DB2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Median PFS (months)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KIT Exon 11</c:v>
                </c:pt>
                <c:pt idx="1">
                  <c:v>KIT Exon 9</c:v>
                </c:pt>
                <c:pt idx="2">
                  <c:v>SDH deficient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13.4</c:v>
                </c:pt>
                <c:pt idx="1">
                  <c:v>5.7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9D-4BD2-850E-FA9CEB8DB2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97911807"/>
        <c:axId val="1897915551"/>
      </c:barChart>
      <c:catAx>
        <c:axId val="1897911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7915551"/>
        <c:crosses val="autoZero"/>
        <c:auto val="1"/>
        <c:lblAlgn val="ctr"/>
        <c:lblOffset val="100"/>
        <c:noMultiLvlLbl val="0"/>
      </c:catAx>
      <c:valAx>
        <c:axId val="189791555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7911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4/6/2020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4/6/2020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101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0324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8443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3365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9275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3626E-BC0F-674C-9570-A9D62C09EB5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005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3626E-BC0F-674C-9570-A9D62C09EB5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461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3626E-BC0F-674C-9570-A9D62C09EB5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883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3626E-BC0F-674C-9570-A9D62C09EB5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385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34D699-2BE0-E44E-98A6-16EE922EBF95}"/>
              </a:ext>
            </a:extLst>
          </p:cNvPr>
          <p:cNvGrpSpPr/>
          <p:nvPr userDrawn="1"/>
        </p:nvGrpSpPr>
        <p:grpSpPr>
          <a:xfrm>
            <a:off x="2310495" y="1411214"/>
            <a:ext cx="4523012" cy="3889994"/>
            <a:chOff x="1045821" y="764704"/>
            <a:chExt cx="7052359" cy="6065346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821" y="764704"/>
              <a:ext cx="7052359" cy="284107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077F510-A1E0-D846-B988-366FEBFC44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607" y="4007338"/>
              <a:ext cx="7006785" cy="2822712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CEF0283-BCE1-3D45-9516-4925A693B5C0}"/>
              </a:ext>
            </a:extLst>
          </p:cNvPr>
          <p:cNvSpPr/>
          <p:nvPr userDrawn="1"/>
        </p:nvSpPr>
        <p:spPr>
          <a:xfrm>
            <a:off x="48986" y="48986"/>
            <a:ext cx="9037864" cy="6760028"/>
          </a:xfrm>
          <a:prstGeom prst="rect">
            <a:avLst/>
          </a:prstGeom>
          <a:noFill/>
          <a:ln w="127000">
            <a:gradFill>
              <a:gsLst>
                <a:gs pos="0">
                  <a:schemeClr val="accent1"/>
                </a:gs>
                <a:gs pos="100000">
                  <a:srgbClr val="56378D"/>
                </a:gs>
              </a:gsLst>
              <a:lin ang="0" scaled="0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457200" y="1412875"/>
            <a:ext cx="38862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21089" y="1412875"/>
            <a:ext cx="3890066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6A2FACD-8120-DF45-9291-29378E6D1D1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6356350"/>
            <a:ext cx="60876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5138" y="1412875"/>
            <a:ext cx="3890066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21089" y="1412875"/>
            <a:ext cx="3890066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B2CB6B7-9377-C54A-81C0-81CCD554FA1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6356350"/>
            <a:ext cx="60876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5138" y="2276872"/>
            <a:ext cx="3890066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21089" y="2276872"/>
            <a:ext cx="3890066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18810" y="1412776"/>
            <a:ext cx="389234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8313" y="1412776"/>
            <a:ext cx="389234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48282725-358A-E244-8D64-C25C91773A9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6356350"/>
            <a:ext cx="60876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5915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12">
            <a:extLst>
              <a:ext uri="{FF2B5EF4-FFF2-40B4-BE49-F238E27FC236}">
                <a16:creationId xmlns:a16="http://schemas.microsoft.com/office/drawing/2014/main" id="{75CD0780-8B78-4C31-A652-AC13A83EE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890" y="18749"/>
            <a:ext cx="5657756" cy="6858000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 userDrawn="1"/>
        </p:nvSpPr>
        <p:spPr>
          <a:xfrm>
            <a:off x="3121588" y="188640"/>
            <a:ext cx="2656490" cy="11012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PT Sans" charset="-52"/>
              </a:rPr>
              <a:t>Sarcoma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PT Sans" charset="-52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PT Sans" charset="-52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PT Sans" charset="-52"/>
              </a:rPr>
              <a:t>SWITZERLAND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2" y="369982"/>
            <a:ext cx="2229616" cy="898210"/>
          </a:xfrm>
          <a:prstGeom prst="rect">
            <a:avLst/>
          </a:prstGeom>
        </p:spPr>
      </p:pic>
      <p:sp>
        <p:nvSpPr>
          <p:cNvPr id="10" name="Isosceles Triangle 3">
            <a:extLst>
              <a:ext uri="{FF2B5EF4-FFF2-40B4-BE49-F238E27FC236}">
                <a16:creationId xmlns:a16="http://schemas.microsoft.com/office/drawing/2014/main" id="{FBCD1FB4-710F-4C5C-B502-D19C4385554C}"/>
              </a:ext>
            </a:extLst>
          </p:cNvPr>
          <p:cNvSpPr/>
          <p:nvPr userDrawn="1"/>
        </p:nvSpPr>
        <p:spPr>
          <a:xfrm rot="10800000">
            <a:off x="5749497" y="3420270"/>
            <a:ext cx="233365" cy="428498"/>
          </a:xfrm>
          <a:custGeom>
            <a:avLst/>
            <a:gdLst>
              <a:gd name="connsiteX0" fmla="*/ 0 w 360040"/>
              <a:gd name="connsiteY0" fmla="*/ 576064 h 576064"/>
              <a:gd name="connsiteX1" fmla="*/ 180020 w 360040"/>
              <a:gd name="connsiteY1" fmla="*/ 0 h 576064"/>
              <a:gd name="connsiteX2" fmla="*/ 360040 w 360040"/>
              <a:gd name="connsiteY2" fmla="*/ 576064 h 576064"/>
              <a:gd name="connsiteX3" fmla="*/ 0 w 360040"/>
              <a:gd name="connsiteY3" fmla="*/ 576064 h 576064"/>
              <a:gd name="connsiteX0" fmla="*/ 0 w 360040"/>
              <a:gd name="connsiteY0" fmla="*/ 578445 h 578445"/>
              <a:gd name="connsiteX1" fmla="*/ 180020 w 360040"/>
              <a:gd name="connsiteY1" fmla="*/ 0 h 578445"/>
              <a:gd name="connsiteX2" fmla="*/ 360040 w 360040"/>
              <a:gd name="connsiteY2" fmla="*/ 576064 h 578445"/>
              <a:gd name="connsiteX3" fmla="*/ 0 w 360040"/>
              <a:gd name="connsiteY3" fmla="*/ 578445 h 578445"/>
              <a:gd name="connsiteX0" fmla="*/ 0 w 360040"/>
              <a:gd name="connsiteY0" fmla="*/ 578445 h 652795"/>
              <a:gd name="connsiteX1" fmla="*/ 180020 w 360040"/>
              <a:gd name="connsiteY1" fmla="*/ 0 h 652795"/>
              <a:gd name="connsiteX2" fmla="*/ 360040 w 360040"/>
              <a:gd name="connsiteY2" fmla="*/ 576064 h 652795"/>
              <a:gd name="connsiteX3" fmla="*/ 0 w 360040"/>
              <a:gd name="connsiteY3" fmla="*/ 578445 h 652795"/>
              <a:gd name="connsiteX0" fmla="*/ 0 w 360040"/>
              <a:gd name="connsiteY0" fmla="*/ 578445 h 710354"/>
              <a:gd name="connsiteX1" fmla="*/ 180020 w 360040"/>
              <a:gd name="connsiteY1" fmla="*/ 0 h 710354"/>
              <a:gd name="connsiteX2" fmla="*/ 360040 w 360040"/>
              <a:gd name="connsiteY2" fmla="*/ 576064 h 710354"/>
              <a:gd name="connsiteX3" fmla="*/ 0 w 360040"/>
              <a:gd name="connsiteY3" fmla="*/ 578445 h 710354"/>
              <a:gd name="connsiteX0" fmla="*/ 0 w 360093"/>
              <a:gd name="connsiteY0" fmla="*/ 578445 h 741567"/>
              <a:gd name="connsiteX1" fmla="*/ 180020 w 360093"/>
              <a:gd name="connsiteY1" fmla="*/ 0 h 741567"/>
              <a:gd name="connsiteX2" fmla="*/ 360040 w 360093"/>
              <a:gd name="connsiteY2" fmla="*/ 576064 h 741567"/>
              <a:gd name="connsiteX3" fmla="*/ 0 w 360093"/>
              <a:gd name="connsiteY3" fmla="*/ 578445 h 741567"/>
              <a:gd name="connsiteX0" fmla="*/ 0 w 360070"/>
              <a:gd name="connsiteY0" fmla="*/ 578445 h 768395"/>
              <a:gd name="connsiteX1" fmla="*/ 180020 w 360070"/>
              <a:gd name="connsiteY1" fmla="*/ 0 h 768395"/>
              <a:gd name="connsiteX2" fmla="*/ 360040 w 360070"/>
              <a:gd name="connsiteY2" fmla="*/ 576064 h 768395"/>
              <a:gd name="connsiteX3" fmla="*/ 0 w 360070"/>
              <a:gd name="connsiteY3" fmla="*/ 578445 h 768395"/>
              <a:gd name="connsiteX0" fmla="*/ 0 w 360070"/>
              <a:gd name="connsiteY0" fmla="*/ 578445 h 768395"/>
              <a:gd name="connsiteX1" fmla="*/ 180020 w 360070"/>
              <a:gd name="connsiteY1" fmla="*/ 0 h 768395"/>
              <a:gd name="connsiteX2" fmla="*/ 360040 w 360070"/>
              <a:gd name="connsiteY2" fmla="*/ 576064 h 768395"/>
              <a:gd name="connsiteX3" fmla="*/ 0 w 360070"/>
              <a:gd name="connsiteY3" fmla="*/ 578445 h 768395"/>
              <a:gd name="connsiteX0" fmla="*/ 0 w 360070"/>
              <a:gd name="connsiteY0" fmla="*/ 578445 h 768395"/>
              <a:gd name="connsiteX1" fmla="*/ 180020 w 360070"/>
              <a:gd name="connsiteY1" fmla="*/ 0 h 768395"/>
              <a:gd name="connsiteX2" fmla="*/ 360040 w 360070"/>
              <a:gd name="connsiteY2" fmla="*/ 576064 h 768395"/>
              <a:gd name="connsiteX3" fmla="*/ 0 w 360070"/>
              <a:gd name="connsiteY3" fmla="*/ 578445 h 768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70" h="768395">
                <a:moveTo>
                  <a:pt x="0" y="578445"/>
                </a:moveTo>
                <a:cubicBezTo>
                  <a:pt x="34289" y="360009"/>
                  <a:pt x="120013" y="192815"/>
                  <a:pt x="180020" y="0"/>
                </a:cubicBezTo>
                <a:cubicBezTo>
                  <a:pt x="240027" y="192021"/>
                  <a:pt x="325750" y="298641"/>
                  <a:pt x="360040" y="576064"/>
                </a:cubicBezTo>
                <a:cubicBezTo>
                  <a:pt x="363852" y="841177"/>
                  <a:pt x="5712" y="822919"/>
                  <a:pt x="0" y="5784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Isosceles Triangle 3">
            <a:extLst>
              <a:ext uri="{FF2B5EF4-FFF2-40B4-BE49-F238E27FC236}">
                <a16:creationId xmlns:a16="http://schemas.microsoft.com/office/drawing/2014/main" id="{FBCD1FB4-710F-4C5C-B502-D19C4385554C}"/>
              </a:ext>
            </a:extLst>
          </p:cNvPr>
          <p:cNvSpPr/>
          <p:nvPr userDrawn="1"/>
        </p:nvSpPr>
        <p:spPr>
          <a:xfrm rot="10800000">
            <a:off x="5962222" y="4245770"/>
            <a:ext cx="233365" cy="428498"/>
          </a:xfrm>
          <a:custGeom>
            <a:avLst/>
            <a:gdLst>
              <a:gd name="connsiteX0" fmla="*/ 0 w 360040"/>
              <a:gd name="connsiteY0" fmla="*/ 576064 h 576064"/>
              <a:gd name="connsiteX1" fmla="*/ 180020 w 360040"/>
              <a:gd name="connsiteY1" fmla="*/ 0 h 576064"/>
              <a:gd name="connsiteX2" fmla="*/ 360040 w 360040"/>
              <a:gd name="connsiteY2" fmla="*/ 576064 h 576064"/>
              <a:gd name="connsiteX3" fmla="*/ 0 w 360040"/>
              <a:gd name="connsiteY3" fmla="*/ 576064 h 576064"/>
              <a:gd name="connsiteX0" fmla="*/ 0 w 360040"/>
              <a:gd name="connsiteY0" fmla="*/ 578445 h 578445"/>
              <a:gd name="connsiteX1" fmla="*/ 180020 w 360040"/>
              <a:gd name="connsiteY1" fmla="*/ 0 h 578445"/>
              <a:gd name="connsiteX2" fmla="*/ 360040 w 360040"/>
              <a:gd name="connsiteY2" fmla="*/ 576064 h 578445"/>
              <a:gd name="connsiteX3" fmla="*/ 0 w 360040"/>
              <a:gd name="connsiteY3" fmla="*/ 578445 h 578445"/>
              <a:gd name="connsiteX0" fmla="*/ 0 w 360040"/>
              <a:gd name="connsiteY0" fmla="*/ 578445 h 652795"/>
              <a:gd name="connsiteX1" fmla="*/ 180020 w 360040"/>
              <a:gd name="connsiteY1" fmla="*/ 0 h 652795"/>
              <a:gd name="connsiteX2" fmla="*/ 360040 w 360040"/>
              <a:gd name="connsiteY2" fmla="*/ 576064 h 652795"/>
              <a:gd name="connsiteX3" fmla="*/ 0 w 360040"/>
              <a:gd name="connsiteY3" fmla="*/ 578445 h 652795"/>
              <a:gd name="connsiteX0" fmla="*/ 0 w 360040"/>
              <a:gd name="connsiteY0" fmla="*/ 578445 h 710354"/>
              <a:gd name="connsiteX1" fmla="*/ 180020 w 360040"/>
              <a:gd name="connsiteY1" fmla="*/ 0 h 710354"/>
              <a:gd name="connsiteX2" fmla="*/ 360040 w 360040"/>
              <a:gd name="connsiteY2" fmla="*/ 576064 h 710354"/>
              <a:gd name="connsiteX3" fmla="*/ 0 w 360040"/>
              <a:gd name="connsiteY3" fmla="*/ 578445 h 710354"/>
              <a:gd name="connsiteX0" fmla="*/ 0 w 360093"/>
              <a:gd name="connsiteY0" fmla="*/ 578445 h 741567"/>
              <a:gd name="connsiteX1" fmla="*/ 180020 w 360093"/>
              <a:gd name="connsiteY1" fmla="*/ 0 h 741567"/>
              <a:gd name="connsiteX2" fmla="*/ 360040 w 360093"/>
              <a:gd name="connsiteY2" fmla="*/ 576064 h 741567"/>
              <a:gd name="connsiteX3" fmla="*/ 0 w 360093"/>
              <a:gd name="connsiteY3" fmla="*/ 578445 h 741567"/>
              <a:gd name="connsiteX0" fmla="*/ 0 w 360070"/>
              <a:gd name="connsiteY0" fmla="*/ 578445 h 768395"/>
              <a:gd name="connsiteX1" fmla="*/ 180020 w 360070"/>
              <a:gd name="connsiteY1" fmla="*/ 0 h 768395"/>
              <a:gd name="connsiteX2" fmla="*/ 360040 w 360070"/>
              <a:gd name="connsiteY2" fmla="*/ 576064 h 768395"/>
              <a:gd name="connsiteX3" fmla="*/ 0 w 360070"/>
              <a:gd name="connsiteY3" fmla="*/ 578445 h 768395"/>
              <a:gd name="connsiteX0" fmla="*/ 0 w 360070"/>
              <a:gd name="connsiteY0" fmla="*/ 578445 h 768395"/>
              <a:gd name="connsiteX1" fmla="*/ 180020 w 360070"/>
              <a:gd name="connsiteY1" fmla="*/ 0 h 768395"/>
              <a:gd name="connsiteX2" fmla="*/ 360040 w 360070"/>
              <a:gd name="connsiteY2" fmla="*/ 576064 h 768395"/>
              <a:gd name="connsiteX3" fmla="*/ 0 w 360070"/>
              <a:gd name="connsiteY3" fmla="*/ 578445 h 768395"/>
              <a:gd name="connsiteX0" fmla="*/ 0 w 360070"/>
              <a:gd name="connsiteY0" fmla="*/ 578445 h 768395"/>
              <a:gd name="connsiteX1" fmla="*/ 180020 w 360070"/>
              <a:gd name="connsiteY1" fmla="*/ 0 h 768395"/>
              <a:gd name="connsiteX2" fmla="*/ 360040 w 360070"/>
              <a:gd name="connsiteY2" fmla="*/ 576064 h 768395"/>
              <a:gd name="connsiteX3" fmla="*/ 0 w 360070"/>
              <a:gd name="connsiteY3" fmla="*/ 578445 h 768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70" h="768395">
                <a:moveTo>
                  <a:pt x="0" y="578445"/>
                </a:moveTo>
                <a:cubicBezTo>
                  <a:pt x="34289" y="360009"/>
                  <a:pt x="120013" y="192815"/>
                  <a:pt x="180020" y="0"/>
                </a:cubicBezTo>
                <a:cubicBezTo>
                  <a:pt x="240027" y="192021"/>
                  <a:pt x="325750" y="298641"/>
                  <a:pt x="360040" y="576064"/>
                </a:cubicBezTo>
                <a:cubicBezTo>
                  <a:pt x="363852" y="841177"/>
                  <a:pt x="5712" y="822919"/>
                  <a:pt x="0" y="5784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204453BB-279B-2248-8C9A-85FA17C5AC4D}"/>
              </a:ext>
            </a:extLst>
          </p:cNvPr>
          <p:cNvSpPr txBox="1">
            <a:spLocks/>
          </p:cNvSpPr>
          <p:nvPr userDrawn="1"/>
        </p:nvSpPr>
        <p:spPr>
          <a:xfrm>
            <a:off x="3121588" y="1389287"/>
            <a:ext cx="2656490" cy="11012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PT Sans" charset="-52"/>
              </a:rPr>
              <a:t>NTRK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PT Sans" charset="-52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PT Sans" charset="-52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PT Sans" charset="-52"/>
              </a:rPr>
              <a:t>SWITZERLAND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ADF63D-0B47-B84D-A34D-CDB7991985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0" y="1469101"/>
            <a:ext cx="2482515" cy="100009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5138" y="2276872"/>
            <a:ext cx="3890066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21089" y="2276872"/>
            <a:ext cx="3890066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18810" y="1412776"/>
            <a:ext cx="389234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8313" y="1412776"/>
            <a:ext cx="389234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B25C0F8-B2D6-4923-9B44-5570EA28A5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138" y="6217200"/>
            <a:ext cx="7635254" cy="556171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000" spc="-2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29943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457200" y="1412875"/>
            <a:ext cx="38862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21089" y="1412875"/>
            <a:ext cx="3890066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B25C0F8-B2D6-4923-9B44-5570EA28A5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138" y="6217200"/>
            <a:ext cx="7635254" cy="556171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000" spc="-2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34453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65138" y="1425600"/>
            <a:ext cx="82224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B25C0F8-B2D6-4923-9B44-5570EA28A5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138" y="6217200"/>
            <a:ext cx="7635254" cy="556171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000" spc="-2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151460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08" y="1988840"/>
            <a:ext cx="7006784" cy="28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1481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AC88ED-6302-45D5-8377-29E39A92BD3A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2B44473-232D-4C52-97EC-1CC80013E401}"/>
                </a:ext>
              </a:extLst>
            </p:cNvPr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5A3197">
                <a:alpha val="1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DCCBA9B-F510-4283-BFDE-52C4ADAB05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373038" y="980728"/>
              <a:ext cx="4397923" cy="4320480"/>
            </a:xfrm>
            <a:prstGeom prst="rect">
              <a:avLst/>
            </a:prstGeom>
          </p:spPr>
        </p:pic>
      </p:grp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84031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0489C48-FF93-4AB2-91BD-1C7FAEAA7DB4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71D69D2-4F22-4189-9C37-0AFDB44FCF82}"/>
                </a:ext>
              </a:extLst>
            </p:cNvPr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69336F6-3EE7-4EC1-A23E-2D253C562A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373038" y="980728"/>
              <a:ext cx="4397923" cy="4320480"/>
            </a:xfrm>
            <a:prstGeom prst="rect">
              <a:avLst/>
            </a:prstGeom>
          </p:spPr>
        </p:pic>
      </p:grp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+mj-lt"/>
                <a:ea typeface="PT Sans Narrow" charset="-52"/>
                <a:cs typeface="PT Sans Narrow" charset="-52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457200" y="4653136"/>
            <a:ext cx="8229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21340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AC8953-88E8-4DB3-988E-6C2799591C34}"/>
              </a:ext>
            </a:extLst>
          </p:cNvPr>
          <p:cNvSpPr/>
          <p:nvPr userDrawn="1"/>
        </p:nvSpPr>
        <p:spPr>
          <a:xfrm>
            <a:off x="0" y="635"/>
            <a:ext cx="9144000" cy="6867525"/>
          </a:xfrm>
          <a:prstGeom prst="rect">
            <a:avLst/>
          </a:prstGeom>
          <a:gradFill>
            <a:gsLst>
              <a:gs pos="0">
                <a:schemeClr val="accent1">
                  <a:alpha val="69000"/>
                </a:schemeClr>
              </a:gs>
              <a:gs pos="100000">
                <a:srgbClr val="56378D">
                  <a:alpha val="2800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altLang="en-US" dirty="0">
              <a:latin typeface="PT Sans" panose="020B0503020203020204" charset="0"/>
              <a:cs typeface="PT Sans" panose="020B0503020203020204" charset="0"/>
            </a:endParaRP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Senza titolo-4">
            <a:extLst>
              <a:ext uri="{FF2B5EF4-FFF2-40B4-BE49-F238E27FC236}">
                <a16:creationId xmlns:a16="http://schemas.microsoft.com/office/drawing/2014/main" id="{F29F5917-E35E-0347-9DB1-9FDD9F4172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669450" y="1647825"/>
            <a:ext cx="2889250" cy="33699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03902F-098B-BE4B-95D8-0D44F2657F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3000"/>
          </a:blip>
          <a:stretch>
            <a:fillRect/>
          </a:stretch>
        </p:blipFill>
        <p:spPr>
          <a:xfrm>
            <a:off x="4932040" y="1647825"/>
            <a:ext cx="3529773" cy="3467618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86586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4653136"/>
            <a:ext cx="8229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76426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65138" y="1425600"/>
            <a:ext cx="8222400" cy="4525200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1F142E-B950-0942-99EE-0BC1E830AAF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6356350"/>
            <a:ext cx="60876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64986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CE8F5EE-9619-B340-930E-DF2FBC740CD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6356350"/>
            <a:ext cx="60876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887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430386"/>
            <a:ext cx="82296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65138" y="2132856"/>
            <a:ext cx="8222400" cy="3816424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A5B9F14-4C65-F849-BD3F-29F1721A672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6356350"/>
            <a:ext cx="60876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4246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465911" y="239346"/>
            <a:ext cx="6698377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5013176"/>
            <a:ext cx="6707088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D4B897-681C-DB40-9233-43F262BC8C1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6356350"/>
            <a:ext cx="60876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4973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457200" y="1412875"/>
            <a:ext cx="38862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21089" y="1412875"/>
            <a:ext cx="3890066" cy="44731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81279573-BFE8-6048-816E-574711076B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6356350"/>
            <a:ext cx="60876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94803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5138" y="1412875"/>
            <a:ext cx="3890066" cy="44731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21089" y="1412875"/>
            <a:ext cx="3890066" cy="44731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D56DFA9-9B30-7E49-A735-C2D4CCD39BF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6356350"/>
            <a:ext cx="60876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20990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5138" y="2276872"/>
            <a:ext cx="3890066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21089" y="2276872"/>
            <a:ext cx="3890066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18810" y="1412776"/>
            <a:ext cx="389234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8313" y="1412776"/>
            <a:ext cx="389234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71D05C-308F-7B40-AEB9-9359F0B130F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6356350"/>
            <a:ext cx="60876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056090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6CF8FE2-1F38-46CB-A175-43ED124F84FB}"/>
              </a:ext>
            </a:extLst>
          </p:cNvPr>
          <p:cNvGrpSpPr/>
          <p:nvPr userDrawn="1"/>
        </p:nvGrpSpPr>
        <p:grpSpPr>
          <a:xfrm>
            <a:off x="3491880" y="27384"/>
            <a:ext cx="5654704" cy="6858000"/>
            <a:chOff x="3491880" y="27384"/>
            <a:chExt cx="5654704" cy="6858000"/>
          </a:xfrm>
        </p:grpSpPr>
        <p:pic>
          <p:nvPicPr>
            <p:cNvPr id="12" name="Image 2" descr="map.pdf">
              <a:extLst>
                <a:ext uri="{FF2B5EF4-FFF2-40B4-BE49-F238E27FC236}">
                  <a16:creationId xmlns:a16="http://schemas.microsoft.com/office/drawing/2014/main" id="{A00F43DB-5B8C-4ECA-B68B-2C8A0C472B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27384"/>
              <a:ext cx="5654704" cy="6858000"/>
            </a:xfrm>
            <a:prstGeom prst="rect">
              <a:avLst/>
            </a:prstGeom>
          </p:spPr>
        </p:pic>
        <p:sp>
          <p:nvSpPr>
            <p:cNvPr id="13" name="Isosceles Triangle 3">
              <a:extLst>
                <a:ext uri="{FF2B5EF4-FFF2-40B4-BE49-F238E27FC236}">
                  <a16:creationId xmlns:a16="http://schemas.microsoft.com/office/drawing/2014/main" id="{D9B9774A-054B-4269-B5F0-3A431D548A37}"/>
                </a:ext>
              </a:extLst>
            </p:cNvPr>
            <p:cNvSpPr/>
            <p:nvPr userDrawn="1"/>
          </p:nvSpPr>
          <p:spPr>
            <a:xfrm rot="10800000">
              <a:off x="5935238" y="4250533"/>
              <a:ext cx="233365" cy="428498"/>
            </a:xfrm>
            <a:custGeom>
              <a:avLst/>
              <a:gdLst>
                <a:gd name="connsiteX0" fmla="*/ 0 w 360040"/>
                <a:gd name="connsiteY0" fmla="*/ 576064 h 576064"/>
                <a:gd name="connsiteX1" fmla="*/ 180020 w 360040"/>
                <a:gd name="connsiteY1" fmla="*/ 0 h 576064"/>
                <a:gd name="connsiteX2" fmla="*/ 360040 w 360040"/>
                <a:gd name="connsiteY2" fmla="*/ 576064 h 576064"/>
                <a:gd name="connsiteX3" fmla="*/ 0 w 360040"/>
                <a:gd name="connsiteY3" fmla="*/ 576064 h 576064"/>
                <a:gd name="connsiteX0" fmla="*/ 0 w 360040"/>
                <a:gd name="connsiteY0" fmla="*/ 578445 h 578445"/>
                <a:gd name="connsiteX1" fmla="*/ 180020 w 360040"/>
                <a:gd name="connsiteY1" fmla="*/ 0 h 578445"/>
                <a:gd name="connsiteX2" fmla="*/ 360040 w 360040"/>
                <a:gd name="connsiteY2" fmla="*/ 576064 h 578445"/>
                <a:gd name="connsiteX3" fmla="*/ 0 w 360040"/>
                <a:gd name="connsiteY3" fmla="*/ 578445 h 578445"/>
                <a:gd name="connsiteX0" fmla="*/ 0 w 360040"/>
                <a:gd name="connsiteY0" fmla="*/ 578445 h 652795"/>
                <a:gd name="connsiteX1" fmla="*/ 180020 w 360040"/>
                <a:gd name="connsiteY1" fmla="*/ 0 h 652795"/>
                <a:gd name="connsiteX2" fmla="*/ 360040 w 360040"/>
                <a:gd name="connsiteY2" fmla="*/ 576064 h 652795"/>
                <a:gd name="connsiteX3" fmla="*/ 0 w 360040"/>
                <a:gd name="connsiteY3" fmla="*/ 578445 h 652795"/>
                <a:gd name="connsiteX0" fmla="*/ 0 w 360040"/>
                <a:gd name="connsiteY0" fmla="*/ 578445 h 710354"/>
                <a:gd name="connsiteX1" fmla="*/ 180020 w 360040"/>
                <a:gd name="connsiteY1" fmla="*/ 0 h 710354"/>
                <a:gd name="connsiteX2" fmla="*/ 360040 w 360040"/>
                <a:gd name="connsiteY2" fmla="*/ 576064 h 710354"/>
                <a:gd name="connsiteX3" fmla="*/ 0 w 360040"/>
                <a:gd name="connsiteY3" fmla="*/ 578445 h 710354"/>
                <a:gd name="connsiteX0" fmla="*/ 0 w 360093"/>
                <a:gd name="connsiteY0" fmla="*/ 578445 h 741567"/>
                <a:gd name="connsiteX1" fmla="*/ 180020 w 360093"/>
                <a:gd name="connsiteY1" fmla="*/ 0 h 741567"/>
                <a:gd name="connsiteX2" fmla="*/ 360040 w 360093"/>
                <a:gd name="connsiteY2" fmla="*/ 576064 h 741567"/>
                <a:gd name="connsiteX3" fmla="*/ 0 w 360093"/>
                <a:gd name="connsiteY3" fmla="*/ 578445 h 741567"/>
                <a:gd name="connsiteX0" fmla="*/ 0 w 360070"/>
                <a:gd name="connsiteY0" fmla="*/ 578445 h 768395"/>
                <a:gd name="connsiteX1" fmla="*/ 180020 w 360070"/>
                <a:gd name="connsiteY1" fmla="*/ 0 h 768395"/>
                <a:gd name="connsiteX2" fmla="*/ 360040 w 360070"/>
                <a:gd name="connsiteY2" fmla="*/ 576064 h 768395"/>
                <a:gd name="connsiteX3" fmla="*/ 0 w 360070"/>
                <a:gd name="connsiteY3" fmla="*/ 578445 h 768395"/>
                <a:gd name="connsiteX0" fmla="*/ 0 w 360070"/>
                <a:gd name="connsiteY0" fmla="*/ 578445 h 768395"/>
                <a:gd name="connsiteX1" fmla="*/ 180020 w 360070"/>
                <a:gd name="connsiteY1" fmla="*/ 0 h 768395"/>
                <a:gd name="connsiteX2" fmla="*/ 360040 w 360070"/>
                <a:gd name="connsiteY2" fmla="*/ 576064 h 768395"/>
                <a:gd name="connsiteX3" fmla="*/ 0 w 360070"/>
                <a:gd name="connsiteY3" fmla="*/ 578445 h 768395"/>
                <a:gd name="connsiteX0" fmla="*/ 0 w 360070"/>
                <a:gd name="connsiteY0" fmla="*/ 578445 h 768395"/>
                <a:gd name="connsiteX1" fmla="*/ 180020 w 360070"/>
                <a:gd name="connsiteY1" fmla="*/ 0 h 768395"/>
                <a:gd name="connsiteX2" fmla="*/ 360040 w 360070"/>
                <a:gd name="connsiteY2" fmla="*/ 576064 h 768395"/>
                <a:gd name="connsiteX3" fmla="*/ 0 w 360070"/>
                <a:gd name="connsiteY3" fmla="*/ 578445 h 76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70" h="768395">
                  <a:moveTo>
                    <a:pt x="0" y="578445"/>
                  </a:moveTo>
                  <a:cubicBezTo>
                    <a:pt x="34289" y="360009"/>
                    <a:pt x="120013" y="192815"/>
                    <a:pt x="180020" y="0"/>
                  </a:cubicBezTo>
                  <a:cubicBezTo>
                    <a:pt x="240027" y="192021"/>
                    <a:pt x="325750" y="298641"/>
                    <a:pt x="360040" y="576064"/>
                  </a:cubicBezTo>
                  <a:cubicBezTo>
                    <a:pt x="363852" y="841177"/>
                    <a:pt x="5712" y="822919"/>
                    <a:pt x="0" y="578445"/>
                  </a:cubicBezTo>
                  <a:close/>
                </a:path>
              </a:pathLst>
            </a:custGeom>
            <a:solidFill>
              <a:srgbClr val="5A31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Isosceles Triangle 3">
              <a:extLst>
                <a:ext uri="{FF2B5EF4-FFF2-40B4-BE49-F238E27FC236}">
                  <a16:creationId xmlns:a16="http://schemas.microsoft.com/office/drawing/2014/main" id="{81342B5C-6403-4C08-94FA-33CB8C9415A0}"/>
                </a:ext>
              </a:extLst>
            </p:cNvPr>
            <p:cNvSpPr/>
            <p:nvPr userDrawn="1"/>
          </p:nvSpPr>
          <p:spPr>
            <a:xfrm rot="10800000">
              <a:off x="5720922" y="3417095"/>
              <a:ext cx="233365" cy="428498"/>
            </a:xfrm>
            <a:custGeom>
              <a:avLst/>
              <a:gdLst>
                <a:gd name="connsiteX0" fmla="*/ 0 w 360040"/>
                <a:gd name="connsiteY0" fmla="*/ 576064 h 576064"/>
                <a:gd name="connsiteX1" fmla="*/ 180020 w 360040"/>
                <a:gd name="connsiteY1" fmla="*/ 0 h 576064"/>
                <a:gd name="connsiteX2" fmla="*/ 360040 w 360040"/>
                <a:gd name="connsiteY2" fmla="*/ 576064 h 576064"/>
                <a:gd name="connsiteX3" fmla="*/ 0 w 360040"/>
                <a:gd name="connsiteY3" fmla="*/ 576064 h 576064"/>
                <a:gd name="connsiteX0" fmla="*/ 0 w 360040"/>
                <a:gd name="connsiteY0" fmla="*/ 578445 h 578445"/>
                <a:gd name="connsiteX1" fmla="*/ 180020 w 360040"/>
                <a:gd name="connsiteY1" fmla="*/ 0 h 578445"/>
                <a:gd name="connsiteX2" fmla="*/ 360040 w 360040"/>
                <a:gd name="connsiteY2" fmla="*/ 576064 h 578445"/>
                <a:gd name="connsiteX3" fmla="*/ 0 w 360040"/>
                <a:gd name="connsiteY3" fmla="*/ 578445 h 578445"/>
                <a:gd name="connsiteX0" fmla="*/ 0 w 360040"/>
                <a:gd name="connsiteY0" fmla="*/ 578445 h 652795"/>
                <a:gd name="connsiteX1" fmla="*/ 180020 w 360040"/>
                <a:gd name="connsiteY1" fmla="*/ 0 h 652795"/>
                <a:gd name="connsiteX2" fmla="*/ 360040 w 360040"/>
                <a:gd name="connsiteY2" fmla="*/ 576064 h 652795"/>
                <a:gd name="connsiteX3" fmla="*/ 0 w 360040"/>
                <a:gd name="connsiteY3" fmla="*/ 578445 h 652795"/>
                <a:gd name="connsiteX0" fmla="*/ 0 w 360040"/>
                <a:gd name="connsiteY0" fmla="*/ 578445 h 710354"/>
                <a:gd name="connsiteX1" fmla="*/ 180020 w 360040"/>
                <a:gd name="connsiteY1" fmla="*/ 0 h 710354"/>
                <a:gd name="connsiteX2" fmla="*/ 360040 w 360040"/>
                <a:gd name="connsiteY2" fmla="*/ 576064 h 710354"/>
                <a:gd name="connsiteX3" fmla="*/ 0 w 360040"/>
                <a:gd name="connsiteY3" fmla="*/ 578445 h 710354"/>
                <a:gd name="connsiteX0" fmla="*/ 0 w 360093"/>
                <a:gd name="connsiteY0" fmla="*/ 578445 h 741567"/>
                <a:gd name="connsiteX1" fmla="*/ 180020 w 360093"/>
                <a:gd name="connsiteY1" fmla="*/ 0 h 741567"/>
                <a:gd name="connsiteX2" fmla="*/ 360040 w 360093"/>
                <a:gd name="connsiteY2" fmla="*/ 576064 h 741567"/>
                <a:gd name="connsiteX3" fmla="*/ 0 w 360093"/>
                <a:gd name="connsiteY3" fmla="*/ 578445 h 741567"/>
                <a:gd name="connsiteX0" fmla="*/ 0 w 360070"/>
                <a:gd name="connsiteY0" fmla="*/ 578445 h 768395"/>
                <a:gd name="connsiteX1" fmla="*/ 180020 w 360070"/>
                <a:gd name="connsiteY1" fmla="*/ 0 h 768395"/>
                <a:gd name="connsiteX2" fmla="*/ 360040 w 360070"/>
                <a:gd name="connsiteY2" fmla="*/ 576064 h 768395"/>
                <a:gd name="connsiteX3" fmla="*/ 0 w 360070"/>
                <a:gd name="connsiteY3" fmla="*/ 578445 h 768395"/>
                <a:gd name="connsiteX0" fmla="*/ 0 w 360070"/>
                <a:gd name="connsiteY0" fmla="*/ 578445 h 768395"/>
                <a:gd name="connsiteX1" fmla="*/ 180020 w 360070"/>
                <a:gd name="connsiteY1" fmla="*/ 0 h 768395"/>
                <a:gd name="connsiteX2" fmla="*/ 360040 w 360070"/>
                <a:gd name="connsiteY2" fmla="*/ 576064 h 768395"/>
                <a:gd name="connsiteX3" fmla="*/ 0 w 360070"/>
                <a:gd name="connsiteY3" fmla="*/ 578445 h 768395"/>
                <a:gd name="connsiteX0" fmla="*/ 0 w 360070"/>
                <a:gd name="connsiteY0" fmla="*/ 578445 h 768395"/>
                <a:gd name="connsiteX1" fmla="*/ 180020 w 360070"/>
                <a:gd name="connsiteY1" fmla="*/ 0 h 768395"/>
                <a:gd name="connsiteX2" fmla="*/ 360040 w 360070"/>
                <a:gd name="connsiteY2" fmla="*/ 576064 h 768395"/>
                <a:gd name="connsiteX3" fmla="*/ 0 w 360070"/>
                <a:gd name="connsiteY3" fmla="*/ 578445 h 768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070" h="768395">
                  <a:moveTo>
                    <a:pt x="0" y="578445"/>
                  </a:moveTo>
                  <a:cubicBezTo>
                    <a:pt x="34289" y="360009"/>
                    <a:pt x="120013" y="192815"/>
                    <a:pt x="180020" y="0"/>
                  </a:cubicBezTo>
                  <a:cubicBezTo>
                    <a:pt x="240027" y="192021"/>
                    <a:pt x="325750" y="298641"/>
                    <a:pt x="360040" y="576064"/>
                  </a:cubicBezTo>
                  <a:cubicBezTo>
                    <a:pt x="363852" y="841177"/>
                    <a:pt x="5712" y="822919"/>
                    <a:pt x="0" y="578445"/>
                  </a:cubicBezTo>
                  <a:close/>
                </a:path>
              </a:pathLst>
            </a:custGeom>
            <a:solidFill>
              <a:srgbClr val="5A31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Titre 1"/>
          <p:cNvSpPr txBox="1">
            <a:spLocks/>
          </p:cNvSpPr>
          <p:nvPr userDrawn="1"/>
        </p:nvSpPr>
        <p:spPr>
          <a:xfrm>
            <a:off x="3121588" y="455574"/>
            <a:ext cx="2656490" cy="11012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PT Sans" charset="-52"/>
              </a:rPr>
              <a:t>NTRK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PT Sans" charset="-52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PT Sans" charset="-52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PT Sans" charset="-52"/>
              </a:rPr>
              <a:t>SWITZERLAND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0" y="535388"/>
            <a:ext cx="2482515" cy="100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5761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FCDE4-20D8-FA45-9B40-19CF61644C20}"/>
              </a:ext>
            </a:extLst>
          </p:cNvPr>
          <p:cNvSpPr/>
          <p:nvPr userDrawn="1"/>
        </p:nvSpPr>
        <p:spPr>
          <a:xfrm>
            <a:off x="0" y="635"/>
            <a:ext cx="9144000" cy="6867525"/>
          </a:xfrm>
          <a:prstGeom prst="rect">
            <a:avLst/>
          </a:prstGeom>
          <a:gradFill>
            <a:gsLst>
              <a:gs pos="0">
                <a:schemeClr val="accent1">
                  <a:alpha val="69000"/>
                </a:schemeClr>
              </a:gs>
              <a:gs pos="100000">
                <a:srgbClr val="56378D">
                  <a:alpha val="2800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altLang="en-US" dirty="0">
              <a:latin typeface="PT Sans" panose="020B0503020203020204" charset="0"/>
              <a:cs typeface="PT Sans" panose="020B0503020203020204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2">
                    <a:lumMod val="75000"/>
                  </a:schemeClr>
                </a:solidFill>
                <a:latin typeface="+mj-lt"/>
                <a:ea typeface="PT Sans Narrow" charset="-52"/>
                <a:cs typeface="PT Sans Narrow" charset="-52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457200" y="4653136"/>
            <a:ext cx="8229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7CCCAD-0098-4BDA-9A84-8188BDDA00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1600" y="1590623"/>
            <a:ext cx="7200800" cy="342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7886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C8FEEFE-5C60-4023-B5E3-2C575058C1BC}"/>
              </a:ext>
            </a:extLst>
          </p:cNvPr>
          <p:cNvGrpSpPr/>
          <p:nvPr userDrawn="1"/>
        </p:nvGrpSpPr>
        <p:grpSpPr>
          <a:xfrm>
            <a:off x="0" y="635"/>
            <a:ext cx="9144000" cy="6867525"/>
            <a:chOff x="0" y="635"/>
            <a:chExt cx="9144000" cy="686752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9AC8953-88E8-4DB3-988E-6C2799591C34}"/>
                </a:ext>
              </a:extLst>
            </p:cNvPr>
            <p:cNvSpPr/>
            <p:nvPr userDrawn="1"/>
          </p:nvSpPr>
          <p:spPr>
            <a:xfrm>
              <a:off x="0" y="635"/>
              <a:ext cx="9144000" cy="6867525"/>
            </a:xfrm>
            <a:prstGeom prst="rect">
              <a:avLst/>
            </a:prstGeom>
            <a:solidFill>
              <a:srgbClr val="F78E56">
                <a:alpha val="2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altLang="en-US" dirty="0">
                <a:latin typeface="PT Sans" panose="020B0503020203020204" charset="0"/>
                <a:cs typeface="PT Sans" panose="020B0503020203020204" charset="0"/>
              </a:endParaRPr>
            </a:p>
          </p:txBody>
        </p:sp>
        <p:pic>
          <p:nvPicPr>
            <p:cNvPr id="5" name="Picture 4" descr="Senza titolo-4">
              <a:extLst>
                <a:ext uri="{FF2B5EF4-FFF2-40B4-BE49-F238E27FC236}">
                  <a16:creationId xmlns:a16="http://schemas.microsoft.com/office/drawing/2014/main" id="{A571C882-BF05-48F1-9A66-6C2DBBCA5F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59125" y="1647825"/>
              <a:ext cx="2889250" cy="3369945"/>
            </a:xfrm>
            <a:prstGeom prst="rect">
              <a:avLst/>
            </a:prstGeom>
          </p:spPr>
        </p:pic>
      </p:grp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44073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E2DE6A1-059D-4C7D-BA0B-6377575E14FC}"/>
              </a:ext>
            </a:extLst>
          </p:cNvPr>
          <p:cNvGrpSpPr/>
          <p:nvPr userDrawn="1"/>
        </p:nvGrpSpPr>
        <p:grpSpPr>
          <a:xfrm>
            <a:off x="0" y="635"/>
            <a:ext cx="9144000" cy="6867525"/>
            <a:chOff x="0" y="635"/>
            <a:chExt cx="9144000" cy="68675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812130E-93EA-44CB-AA1E-AB10D1623091}"/>
                </a:ext>
              </a:extLst>
            </p:cNvPr>
            <p:cNvSpPr/>
            <p:nvPr userDrawn="1"/>
          </p:nvSpPr>
          <p:spPr>
            <a:xfrm>
              <a:off x="0" y="635"/>
              <a:ext cx="9144000" cy="6867525"/>
            </a:xfrm>
            <a:prstGeom prst="rect">
              <a:avLst/>
            </a:prstGeom>
            <a:solidFill>
              <a:srgbClr val="F78E56">
                <a:alpha val="2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altLang="en-US" dirty="0">
                <a:latin typeface="PT Sans" panose="020B0503020203020204" charset="0"/>
                <a:cs typeface="PT Sans" panose="020B0503020203020204" charset="0"/>
              </a:endParaRPr>
            </a:p>
          </p:txBody>
        </p:sp>
        <p:pic>
          <p:nvPicPr>
            <p:cNvPr id="11" name="Picture 10" descr="Senza titolo-4">
              <a:extLst>
                <a:ext uri="{FF2B5EF4-FFF2-40B4-BE49-F238E27FC236}">
                  <a16:creationId xmlns:a16="http://schemas.microsoft.com/office/drawing/2014/main" id="{29E8965F-5C23-4855-97F6-0C02EABAEF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59125" y="1647825"/>
              <a:ext cx="2889250" cy="3369945"/>
            </a:xfrm>
            <a:prstGeom prst="rect">
              <a:avLst/>
            </a:prstGeom>
          </p:spPr>
        </p:pic>
      </p:grp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+mj-lt"/>
                <a:ea typeface="PT Sans Narrow" charset="-52"/>
                <a:cs typeface="PT Sans Narrow" charset="-52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457200" y="4653136"/>
            <a:ext cx="8229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67090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16453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4653136"/>
            <a:ext cx="8229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05527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65138" y="1425600"/>
            <a:ext cx="82224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B25C0F8-B2D6-4923-9B44-5570EA28A5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138" y="6217200"/>
            <a:ext cx="7635254" cy="556171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000" spc="-2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519477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B25C0F8-B2D6-4923-9B44-5570EA28A5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138" y="6217200"/>
            <a:ext cx="7635254" cy="556171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000" spc="-2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6995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430386"/>
            <a:ext cx="82296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65138" y="2132856"/>
            <a:ext cx="8222400" cy="381642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B25C0F8-B2D6-4923-9B44-5570EA28A5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138" y="6217200"/>
            <a:ext cx="7635254" cy="556171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000" spc="-2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21552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465911" y="239346"/>
            <a:ext cx="6698377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5013176"/>
            <a:ext cx="6707088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B25C0F8-B2D6-4923-9B44-5570EA28A5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138" y="6217200"/>
            <a:ext cx="7635254" cy="556171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000" spc="-2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559262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457200" y="1412875"/>
            <a:ext cx="38862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21089" y="1412875"/>
            <a:ext cx="3890066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B25C0F8-B2D6-4923-9B44-5570EA28A5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138" y="6217200"/>
            <a:ext cx="7635254" cy="556171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000" spc="-2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768932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gradFill>
          <a:gsLst>
            <a:gs pos="0">
              <a:schemeClr val="accent1"/>
            </a:gs>
            <a:gs pos="100000">
              <a:srgbClr val="56378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5138" y="1412875"/>
            <a:ext cx="3890066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21089" y="1412875"/>
            <a:ext cx="3890066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B25C0F8-B2D6-4923-9B44-5570EA28A5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138" y="6217200"/>
            <a:ext cx="7635254" cy="556171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000" spc="-2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59087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5138" y="2276872"/>
            <a:ext cx="3890066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21089" y="2276872"/>
            <a:ext cx="3890066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18810" y="1412776"/>
            <a:ext cx="389234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8313" y="1412776"/>
            <a:ext cx="389234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B25C0F8-B2D6-4923-9B44-5570EA28A5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138" y="6217200"/>
            <a:ext cx="7635254" cy="556171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000" spc="-2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974274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12">
            <a:extLst>
              <a:ext uri="{FF2B5EF4-FFF2-40B4-BE49-F238E27FC236}">
                <a16:creationId xmlns:a16="http://schemas.microsoft.com/office/drawing/2014/main" id="{75CD0780-8B78-4C31-A652-AC13A83EE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890" y="18749"/>
            <a:ext cx="5657756" cy="6858000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 userDrawn="1"/>
        </p:nvSpPr>
        <p:spPr>
          <a:xfrm>
            <a:off x="3121588" y="455574"/>
            <a:ext cx="2656490" cy="11012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PT Sans" charset="-52"/>
              </a:rPr>
              <a:t>Sarcoma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PT Sans" charset="-52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PT Sans" charset="-52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+mj-lt"/>
                <a:ea typeface="Verdana" panose="020B0604030504040204" pitchFamily="34" charset="0"/>
                <a:cs typeface="PT Sans" charset="-52"/>
              </a:rPr>
              <a:t>SWITZERLAND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D234D1-0648-4BED-ABE2-D1125E6FEA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552" y="669477"/>
            <a:ext cx="1839040" cy="87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84289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34D699-2BE0-E44E-98A6-16EE922EBF95}"/>
              </a:ext>
            </a:extLst>
          </p:cNvPr>
          <p:cNvGrpSpPr/>
          <p:nvPr userDrawn="1"/>
        </p:nvGrpSpPr>
        <p:grpSpPr>
          <a:xfrm>
            <a:off x="2310495" y="1411214"/>
            <a:ext cx="4523012" cy="3889994"/>
            <a:chOff x="1045821" y="764704"/>
            <a:chExt cx="7052359" cy="6065346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821" y="764704"/>
              <a:ext cx="7052359" cy="284107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077F510-A1E0-D846-B988-366FEBFC44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607" y="4007338"/>
              <a:ext cx="7006785" cy="2822712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CEF0283-BCE1-3D45-9516-4925A693B5C0}"/>
              </a:ext>
            </a:extLst>
          </p:cNvPr>
          <p:cNvSpPr/>
          <p:nvPr userDrawn="1"/>
        </p:nvSpPr>
        <p:spPr>
          <a:xfrm>
            <a:off x="48986" y="48986"/>
            <a:ext cx="9037864" cy="6760028"/>
          </a:xfrm>
          <a:prstGeom prst="rect">
            <a:avLst/>
          </a:prstGeom>
          <a:noFill/>
          <a:ln w="127000">
            <a:gradFill>
              <a:gsLst>
                <a:gs pos="0">
                  <a:schemeClr val="accent1"/>
                </a:gs>
                <a:gs pos="100000">
                  <a:srgbClr val="56378D"/>
                </a:gs>
              </a:gsLst>
              <a:lin ang="0" scaled="0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84452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AC8953-88E8-4DB3-988E-6C2799591C34}"/>
              </a:ext>
            </a:extLst>
          </p:cNvPr>
          <p:cNvSpPr/>
          <p:nvPr userDrawn="1"/>
        </p:nvSpPr>
        <p:spPr>
          <a:xfrm>
            <a:off x="0" y="635"/>
            <a:ext cx="9144000" cy="6867525"/>
          </a:xfrm>
          <a:prstGeom prst="rect">
            <a:avLst/>
          </a:prstGeom>
          <a:gradFill>
            <a:gsLst>
              <a:gs pos="0">
                <a:schemeClr val="accent1">
                  <a:alpha val="69000"/>
                </a:schemeClr>
              </a:gs>
              <a:gs pos="100000">
                <a:srgbClr val="56378D">
                  <a:alpha val="2800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 panose="020B0503020203020204" charset="0"/>
              <a:ea typeface="+mn-ea"/>
              <a:cs typeface="PT Sans" panose="020B0503020203020204" charset="0"/>
            </a:endParaRP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pic>
        <p:nvPicPr>
          <p:cNvPr id="7" name="Picture 6" descr="Senza titolo-4">
            <a:extLst>
              <a:ext uri="{FF2B5EF4-FFF2-40B4-BE49-F238E27FC236}">
                <a16:creationId xmlns:a16="http://schemas.microsoft.com/office/drawing/2014/main" id="{F29F5917-E35E-0347-9DB1-9FDD9F4172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669450" y="1647825"/>
            <a:ext cx="2889250" cy="33699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03902F-098B-BE4B-95D8-0D44F2657F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3000"/>
          </a:blip>
          <a:stretch>
            <a:fillRect/>
          </a:stretch>
        </p:blipFill>
        <p:spPr>
          <a:xfrm>
            <a:off x="4932040" y="1647825"/>
            <a:ext cx="3529773" cy="3467618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</p:spTree>
    <p:extLst>
      <p:ext uri="{BB962C8B-B14F-4D97-AF65-F5344CB8AC3E}">
        <p14:creationId xmlns:p14="http://schemas.microsoft.com/office/powerpoint/2010/main" val="277847512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FCDE4-20D8-FA45-9B40-19CF61644C20}"/>
              </a:ext>
            </a:extLst>
          </p:cNvPr>
          <p:cNvSpPr/>
          <p:nvPr userDrawn="1"/>
        </p:nvSpPr>
        <p:spPr>
          <a:xfrm>
            <a:off x="0" y="635"/>
            <a:ext cx="9144000" cy="6867525"/>
          </a:xfrm>
          <a:prstGeom prst="rect">
            <a:avLst/>
          </a:prstGeom>
          <a:gradFill>
            <a:gsLst>
              <a:gs pos="0">
                <a:schemeClr val="accent1">
                  <a:alpha val="69000"/>
                </a:schemeClr>
              </a:gs>
              <a:gs pos="100000">
                <a:srgbClr val="56378D">
                  <a:alpha val="2800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 panose="020B0503020203020204" charset="0"/>
              <a:ea typeface="+mn-ea"/>
              <a:cs typeface="PT Sans" panose="020B0503020203020204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2">
                    <a:lumMod val="75000"/>
                  </a:schemeClr>
                </a:solidFill>
                <a:latin typeface="+mj-lt"/>
                <a:ea typeface="PT Sans Narrow" charset="-52"/>
                <a:cs typeface="PT Sans Narrow" charset="-52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457200" y="4653136"/>
            <a:ext cx="8229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38876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gradFill>
          <a:gsLst>
            <a:gs pos="0">
              <a:schemeClr val="accent1"/>
            </a:gs>
            <a:gs pos="100000">
              <a:srgbClr val="56378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87662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gradFill>
          <a:gsLst>
            <a:gs pos="0">
              <a:schemeClr val="accent1"/>
            </a:gs>
            <a:gs pos="100000">
              <a:srgbClr val="56378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4653136"/>
            <a:ext cx="8229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37781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65138" y="1425600"/>
            <a:ext cx="82224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95753F-8540-8643-9F0E-48363EEAD1E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6356350"/>
            <a:ext cx="60876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6854108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3D4B6C3-EAE9-BE4D-AF36-C5611B413E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6356350"/>
            <a:ext cx="60876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53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gradFill>
          <a:gsLst>
            <a:gs pos="0">
              <a:schemeClr val="accent1"/>
            </a:gs>
            <a:gs pos="100000">
              <a:srgbClr val="56378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4653136"/>
            <a:ext cx="8229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430386"/>
            <a:ext cx="82296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65138" y="2132856"/>
            <a:ext cx="8222400" cy="381642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8B30E343-C4BB-A345-A269-4737131A090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6356350"/>
            <a:ext cx="60876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8096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465911" y="239346"/>
            <a:ext cx="6698377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5013176"/>
            <a:ext cx="6707088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31C947-E128-4C4D-B132-0B825792D3C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6356350"/>
            <a:ext cx="60876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402139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457200" y="1412875"/>
            <a:ext cx="38862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21089" y="1412875"/>
            <a:ext cx="3890066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6A2FACD-8120-DF45-9291-29378E6D1D1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6356350"/>
            <a:ext cx="60876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86593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5138" y="1412875"/>
            <a:ext cx="3890066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21089" y="1412875"/>
            <a:ext cx="3890066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B2CB6B7-9377-C54A-81C0-81CCD554FA1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6356350"/>
            <a:ext cx="60876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03465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5138" y="2276872"/>
            <a:ext cx="3890066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21089" y="2276872"/>
            <a:ext cx="3890066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18810" y="1412776"/>
            <a:ext cx="389234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8313" y="1412776"/>
            <a:ext cx="389234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48282725-358A-E244-8D64-C25C91773A9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6356350"/>
            <a:ext cx="60876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9046279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12">
            <a:extLst>
              <a:ext uri="{FF2B5EF4-FFF2-40B4-BE49-F238E27FC236}">
                <a16:creationId xmlns:a16="http://schemas.microsoft.com/office/drawing/2014/main" id="{75CD0780-8B78-4C31-A652-AC13A83EE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890" y="18749"/>
            <a:ext cx="5657756" cy="6858000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 userDrawn="1"/>
        </p:nvSpPr>
        <p:spPr>
          <a:xfrm>
            <a:off x="3121588" y="188640"/>
            <a:ext cx="2656490" cy="11012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PT Sans" charset="-52"/>
              </a:rPr>
              <a:t>Sarcoma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PT Sans" charset="-52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PT Sans" charset="-52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PT Sans" charset="-52"/>
              </a:rPr>
              <a:t>SWITZERLAND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2" y="369982"/>
            <a:ext cx="2229616" cy="898210"/>
          </a:xfrm>
          <a:prstGeom prst="rect">
            <a:avLst/>
          </a:prstGeom>
        </p:spPr>
      </p:pic>
      <p:sp>
        <p:nvSpPr>
          <p:cNvPr id="10" name="Isosceles Triangle 3">
            <a:extLst>
              <a:ext uri="{FF2B5EF4-FFF2-40B4-BE49-F238E27FC236}">
                <a16:creationId xmlns:a16="http://schemas.microsoft.com/office/drawing/2014/main" id="{FBCD1FB4-710F-4C5C-B502-D19C4385554C}"/>
              </a:ext>
            </a:extLst>
          </p:cNvPr>
          <p:cNvSpPr/>
          <p:nvPr userDrawn="1"/>
        </p:nvSpPr>
        <p:spPr>
          <a:xfrm rot="10800000">
            <a:off x="5749497" y="3420270"/>
            <a:ext cx="233365" cy="428498"/>
          </a:xfrm>
          <a:custGeom>
            <a:avLst/>
            <a:gdLst>
              <a:gd name="connsiteX0" fmla="*/ 0 w 360040"/>
              <a:gd name="connsiteY0" fmla="*/ 576064 h 576064"/>
              <a:gd name="connsiteX1" fmla="*/ 180020 w 360040"/>
              <a:gd name="connsiteY1" fmla="*/ 0 h 576064"/>
              <a:gd name="connsiteX2" fmla="*/ 360040 w 360040"/>
              <a:gd name="connsiteY2" fmla="*/ 576064 h 576064"/>
              <a:gd name="connsiteX3" fmla="*/ 0 w 360040"/>
              <a:gd name="connsiteY3" fmla="*/ 576064 h 576064"/>
              <a:gd name="connsiteX0" fmla="*/ 0 w 360040"/>
              <a:gd name="connsiteY0" fmla="*/ 578445 h 578445"/>
              <a:gd name="connsiteX1" fmla="*/ 180020 w 360040"/>
              <a:gd name="connsiteY1" fmla="*/ 0 h 578445"/>
              <a:gd name="connsiteX2" fmla="*/ 360040 w 360040"/>
              <a:gd name="connsiteY2" fmla="*/ 576064 h 578445"/>
              <a:gd name="connsiteX3" fmla="*/ 0 w 360040"/>
              <a:gd name="connsiteY3" fmla="*/ 578445 h 578445"/>
              <a:gd name="connsiteX0" fmla="*/ 0 w 360040"/>
              <a:gd name="connsiteY0" fmla="*/ 578445 h 652795"/>
              <a:gd name="connsiteX1" fmla="*/ 180020 w 360040"/>
              <a:gd name="connsiteY1" fmla="*/ 0 h 652795"/>
              <a:gd name="connsiteX2" fmla="*/ 360040 w 360040"/>
              <a:gd name="connsiteY2" fmla="*/ 576064 h 652795"/>
              <a:gd name="connsiteX3" fmla="*/ 0 w 360040"/>
              <a:gd name="connsiteY3" fmla="*/ 578445 h 652795"/>
              <a:gd name="connsiteX0" fmla="*/ 0 w 360040"/>
              <a:gd name="connsiteY0" fmla="*/ 578445 h 710354"/>
              <a:gd name="connsiteX1" fmla="*/ 180020 w 360040"/>
              <a:gd name="connsiteY1" fmla="*/ 0 h 710354"/>
              <a:gd name="connsiteX2" fmla="*/ 360040 w 360040"/>
              <a:gd name="connsiteY2" fmla="*/ 576064 h 710354"/>
              <a:gd name="connsiteX3" fmla="*/ 0 w 360040"/>
              <a:gd name="connsiteY3" fmla="*/ 578445 h 710354"/>
              <a:gd name="connsiteX0" fmla="*/ 0 w 360093"/>
              <a:gd name="connsiteY0" fmla="*/ 578445 h 741567"/>
              <a:gd name="connsiteX1" fmla="*/ 180020 w 360093"/>
              <a:gd name="connsiteY1" fmla="*/ 0 h 741567"/>
              <a:gd name="connsiteX2" fmla="*/ 360040 w 360093"/>
              <a:gd name="connsiteY2" fmla="*/ 576064 h 741567"/>
              <a:gd name="connsiteX3" fmla="*/ 0 w 360093"/>
              <a:gd name="connsiteY3" fmla="*/ 578445 h 741567"/>
              <a:gd name="connsiteX0" fmla="*/ 0 w 360070"/>
              <a:gd name="connsiteY0" fmla="*/ 578445 h 768395"/>
              <a:gd name="connsiteX1" fmla="*/ 180020 w 360070"/>
              <a:gd name="connsiteY1" fmla="*/ 0 h 768395"/>
              <a:gd name="connsiteX2" fmla="*/ 360040 w 360070"/>
              <a:gd name="connsiteY2" fmla="*/ 576064 h 768395"/>
              <a:gd name="connsiteX3" fmla="*/ 0 w 360070"/>
              <a:gd name="connsiteY3" fmla="*/ 578445 h 768395"/>
              <a:gd name="connsiteX0" fmla="*/ 0 w 360070"/>
              <a:gd name="connsiteY0" fmla="*/ 578445 h 768395"/>
              <a:gd name="connsiteX1" fmla="*/ 180020 w 360070"/>
              <a:gd name="connsiteY1" fmla="*/ 0 h 768395"/>
              <a:gd name="connsiteX2" fmla="*/ 360040 w 360070"/>
              <a:gd name="connsiteY2" fmla="*/ 576064 h 768395"/>
              <a:gd name="connsiteX3" fmla="*/ 0 w 360070"/>
              <a:gd name="connsiteY3" fmla="*/ 578445 h 768395"/>
              <a:gd name="connsiteX0" fmla="*/ 0 w 360070"/>
              <a:gd name="connsiteY0" fmla="*/ 578445 h 768395"/>
              <a:gd name="connsiteX1" fmla="*/ 180020 w 360070"/>
              <a:gd name="connsiteY1" fmla="*/ 0 h 768395"/>
              <a:gd name="connsiteX2" fmla="*/ 360040 w 360070"/>
              <a:gd name="connsiteY2" fmla="*/ 576064 h 768395"/>
              <a:gd name="connsiteX3" fmla="*/ 0 w 360070"/>
              <a:gd name="connsiteY3" fmla="*/ 578445 h 768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70" h="768395">
                <a:moveTo>
                  <a:pt x="0" y="578445"/>
                </a:moveTo>
                <a:cubicBezTo>
                  <a:pt x="34289" y="360009"/>
                  <a:pt x="120013" y="192815"/>
                  <a:pt x="180020" y="0"/>
                </a:cubicBezTo>
                <a:cubicBezTo>
                  <a:pt x="240027" y="192021"/>
                  <a:pt x="325750" y="298641"/>
                  <a:pt x="360040" y="576064"/>
                </a:cubicBezTo>
                <a:cubicBezTo>
                  <a:pt x="363852" y="841177"/>
                  <a:pt x="5712" y="822919"/>
                  <a:pt x="0" y="5784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Isosceles Triangle 3">
            <a:extLst>
              <a:ext uri="{FF2B5EF4-FFF2-40B4-BE49-F238E27FC236}">
                <a16:creationId xmlns:a16="http://schemas.microsoft.com/office/drawing/2014/main" id="{FBCD1FB4-710F-4C5C-B502-D19C4385554C}"/>
              </a:ext>
            </a:extLst>
          </p:cNvPr>
          <p:cNvSpPr/>
          <p:nvPr userDrawn="1"/>
        </p:nvSpPr>
        <p:spPr>
          <a:xfrm rot="10800000">
            <a:off x="5962222" y="4245770"/>
            <a:ext cx="233365" cy="428498"/>
          </a:xfrm>
          <a:custGeom>
            <a:avLst/>
            <a:gdLst>
              <a:gd name="connsiteX0" fmla="*/ 0 w 360040"/>
              <a:gd name="connsiteY0" fmla="*/ 576064 h 576064"/>
              <a:gd name="connsiteX1" fmla="*/ 180020 w 360040"/>
              <a:gd name="connsiteY1" fmla="*/ 0 h 576064"/>
              <a:gd name="connsiteX2" fmla="*/ 360040 w 360040"/>
              <a:gd name="connsiteY2" fmla="*/ 576064 h 576064"/>
              <a:gd name="connsiteX3" fmla="*/ 0 w 360040"/>
              <a:gd name="connsiteY3" fmla="*/ 576064 h 576064"/>
              <a:gd name="connsiteX0" fmla="*/ 0 w 360040"/>
              <a:gd name="connsiteY0" fmla="*/ 578445 h 578445"/>
              <a:gd name="connsiteX1" fmla="*/ 180020 w 360040"/>
              <a:gd name="connsiteY1" fmla="*/ 0 h 578445"/>
              <a:gd name="connsiteX2" fmla="*/ 360040 w 360040"/>
              <a:gd name="connsiteY2" fmla="*/ 576064 h 578445"/>
              <a:gd name="connsiteX3" fmla="*/ 0 w 360040"/>
              <a:gd name="connsiteY3" fmla="*/ 578445 h 578445"/>
              <a:gd name="connsiteX0" fmla="*/ 0 w 360040"/>
              <a:gd name="connsiteY0" fmla="*/ 578445 h 652795"/>
              <a:gd name="connsiteX1" fmla="*/ 180020 w 360040"/>
              <a:gd name="connsiteY1" fmla="*/ 0 h 652795"/>
              <a:gd name="connsiteX2" fmla="*/ 360040 w 360040"/>
              <a:gd name="connsiteY2" fmla="*/ 576064 h 652795"/>
              <a:gd name="connsiteX3" fmla="*/ 0 w 360040"/>
              <a:gd name="connsiteY3" fmla="*/ 578445 h 652795"/>
              <a:gd name="connsiteX0" fmla="*/ 0 w 360040"/>
              <a:gd name="connsiteY0" fmla="*/ 578445 h 710354"/>
              <a:gd name="connsiteX1" fmla="*/ 180020 w 360040"/>
              <a:gd name="connsiteY1" fmla="*/ 0 h 710354"/>
              <a:gd name="connsiteX2" fmla="*/ 360040 w 360040"/>
              <a:gd name="connsiteY2" fmla="*/ 576064 h 710354"/>
              <a:gd name="connsiteX3" fmla="*/ 0 w 360040"/>
              <a:gd name="connsiteY3" fmla="*/ 578445 h 710354"/>
              <a:gd name="connsiteX0" fmla="*/ 0 w 360093"/>
              <a:gd name="connsiteY0" fmla="*/ 578445 h 741567"/>
              <a:gd name="connsiteX1" fmla="*/ 180020 w 360093"/>
              <a:gd name="connsiteY1" fmla="*/ 0 h 741567"/>
              <a:gd name="connsiteX2" fmla="*/ 360040 w 360093"/>
              <a:gd name="connsiteY2" fmla="*/ 576064 h 741567"/>
              <a:gd name="connsiteX3" fmla="*/ 0 w 360093"/>
              <a:gd name="connsiteY3" fmla="*/ 578445 h 741567"/>
              <a:gd name="connsiteX0" fmla="*/ 0 w 360070"/>
              <a:gd name="connsiteY0" fmla="*/ 578445 h 768395"/>
              <a:gd name="connsiteX1" fmla="*/ 180020 w 360070"/>
              <a:gd name="connsiteY1" fmla="*/ 0 h 768395"/>
              <a:gd name="connsiteX2" fmla="*/ 360040 w 360070"/>
              <a:gd name="connsiteY2" fmla="*/ 576064 h 768395"/>
              <a:gd name="connsiteX3" fmla="*/ 0 w 360070"/>
              <a:gd name="connsiteY3" fmla="*/ 578445 h 768395"/>
              <a:gd name="connsiteX0" fmla="*/ 0 w 360070"/>
              <a:gd name="connsiteY0" fmla="*/ 578445 h 768395"/>
              <a:gd name="connsiteX1" fmla="*/ 180020 w 360070"/>
              <a:gd name="connsiteY1" fmla="*/ 0 h 768395"/>
              <a:gd name="connsiteX2" fmla="*/ 360040 w 360070"/>
              <a:gd name="connsiteY2" fmla="*/ 576064 h 768395"/>
              <a:gd name="connsiteX3" fmla="*/ 0 w 360070"/>
              <a:gd name="connsiteY3" fmla="*/ 578445 h 768395"/>
              <a:gd name="connsiteX0" fmla="*/ 0 w 360070"/>
              <a:gd name="connsiteY0" fmla="*/ 578445 h 768395"/>
              <a:gd name="connsiteX1" fmla="*/ 180020 w 360070"/>
              <a:gd name="connsiteY1" fmla="*/ 0 h 768395"/>
              <a:gd name="connsiteX2" fmla="*/ 360040 w 360070"/>
              <a:gd name="connsiteY2" fmla="*/ 576064 h 768395"/>
              <a:gd name="connsiteX3" fmla="*/ 0 w 360070"/>
              <a:gd name="connsiteY3" fmla="*/ 578445 h 768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70" h="768395">
                <a:moveTo>
                  <a:pt x="0" y="578445"/>
                </a:moveTo>
                <a:cubicBezTo>
                  <a:pt x="34289" y="360009"/>
                  <a:pt x="120013" y="192815"/>
                  <a:pt x="180020" y="0"/>
                </a:cubicBezTo>
                <a:cubicBezTo>
                  <a:pt x="240027" y="192021"/>
                  <a:pt x="325750" y="298641"/>
                  <a:pt x="360040" y="576064"/>
                </a:cubicBezTo>
                <a:cubicBezTo>
                  <a:pt x="363852" y="841177"/>
                  <a:pt x="5712" y="822919"/>
                  <a:pt x="0" y="5784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204453BB-279B-2248-8C9A-85FA17C5AC4D}"/>
              </a:ext>
            </a:extLst>
          </p:cNvPr>
          <p:cNvSpPr txBox="1">
            <a:spLocks/>
          </p:cNvSpPr>
          <p:nvPr userDrawn="1"/>
        </p:nvSpPr>
        <p:spPr>
          <a:xfrm>
            <a:off x="3121588" y="1389287"/>
            <a:ext cx="2656490" cy="11012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PT Sans" charset="-52"/>
              </a:rPr>
              <a:t>NTRK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PT Sans" charset="-52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PT Sans" charset="-52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PT Sans" charset="-52"/>
              </a:rPr>
              <a:t>SWITZERLAND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ADF63D-0B47-B84D-A34D-CDB7991985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0" y="1469101"/>
            <a:ext cx="2482515" cy="100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37785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5138" y="2276872"/>
            <a:ext cx="3890066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21089" y="2276872"/>
            <a:ext cx="3890066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18810" y="1412776"/>
            <a:ext cx="389234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8313" y="1412776"/>
            <a:ext cx="389234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B25C0F8-B2D6-4923-9B44-5570EA28A5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138" y="6217200"/>
            <a:ext cx="7635254" cy="556171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000" spc="-2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870427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457200" y="1412875"/>
            <a:ext cx="38862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21089" y="1412875"/>
            <a:ext cx="3890066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B25C0F8-B2D6-4923-9B44-5570EA28A5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138" y="6217200"/>
            <a:ext cx="7635254" cy="556171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000" spc="-2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5414628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465911" y="239346"/>
            <a:ext cx="6698377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5013176"/>
            <a:ext cx="6707088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B25C0F8-B2D6-4923-9B44-5570EA28A5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138" y="6217200"/>
            <a:ext cx="7635254" cy="556171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000" spc="-2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084198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34D699-2BE0-E44E-98A6-16EE922EBF95}"/>
              </a:ext>
            </a:extLst>
          </p:cNvPr>
          <p:cNvGrpSpPr/>
          <p:nvPr userDrawn="1"/>
        </p:nvGrpSpPr>
        <p:grpSpPr>
          <a:xfrm>
            <a:off x="2310495" y="1411214"/>
            <a:ext cx="4523012" cy="3889994"/>
            <a:chOff x="1045821" y="764704"/>
            <a:chExt cx="7052359" cy="6065346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821" y="764704"/>
              <a:ext cx="7052359" cy="284107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077F510-A1E0-D846-B988-366FEBFC44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607" y="4007338"/>
              <a:ext cx="7006785" cy="2822712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7CEF0283-BCE1-3D45-9516-4925A693B5C0}"/>
              </a:ext>
            </a:extLst>
          </p:cNvPr>
          <p:cNvSpPr/>
          <p:nvPr userDrawn="1"/>
        </p:nvSpPr>
        <p:spPr>
          <a:xfrm>
            <a:off x="48986" y="48986"/>
            <a:ext cx="9037864" cy="6760028"/>
          </a:xfrm>
          <a:prstGeom prst="rect">
            <a:avLst/>
          </a:prstGeom>
          <a:noFill/>
          <a:ln w="127000">
            <a:gradFill>
              <a:gsLst>
                <a:gs pos="0">
                  <a:schemeClr val="accent1"/>
                </a:gs>
                <a:gs pos="100000">
                  <a:srgbClr val="56378D"/>
                </a:gs>
              </a:gsLst>
              <a:lin ang="0" scaled="0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78473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65138" y="1425600"/>
            <a:ext cx="82224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95753F-8540-8643-9F0E-48363EEAD1E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6356350"/>
            <a:ext cx="60876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AC8953-88E8-4DB3-988E-6C2799591C34}"/>
              </a:ext>
            </a:extLst>
          </p:cNvPr>
          <p:cNvSpPr/>
          <p:nvPr userDrawn="1"/>
        </p:nvSpPr>
        <p:spPr>
          <a:xfrm>
            <a:off x="0" y="635"/>
            <a:ext cx="9144000" cy="6867525"/>
          </a:xfrm>
          <a:prstGeom prst="rect">
            <a:avLst/>
          </a:prstGeom>
          <a:gradFill>
            <a:gsLst>
              <a:gs pos="0">
                <a:schemeClr val="accent1">
                  <a:alpha val="69000"/>
                </a:schemeClr>
              </a:gs>
              <a:gs pos="100000">
                <a:srgbClr val="56378D">
                  <a:alpha val="2800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 panose="020B0503020203020204" charset="0"/>
              <a:ea typeface="+mn-ea"/>
              <a:cs typeface="PT Sans" panose="020B0503020203020204" charset="0"/>
            </a:endParaRP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pic>
        <p:nvPicPr>
          <p:cNvPr id="7" name="Picture 6" descr="Senza titolo-4">
            <a:extLst>
              <a:ext uri="{FF2B5EF4-FFF2-40B4-BE49-F238E27FC236}">
                <a16:creationId xmlns:a16="http://schemas.microsoft.com/office/drawing/2014/main" id="{F29F5917-E35E-0347-9DB1-9FDD9F4172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669450" y="1647825"/>
            <a:ext cx="2889250" cy="33699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03902F-098B-BE4B-95D8-0D44F2657F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3000"/>
          </a:blip>
          <a:stretch>
            <a:fillRect/>
          </a:stretch>
        </p:blipFill>
        <p:spPr>
          <a:xfrm>
            <a:off x="4932040" y="1647825"/>
            <a:ext cx="3529773" cy="3467618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tx2">
                    <a:lumMod val="7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</p:spTree>
    <p:extLst>
      <p:ext uri="{BB962C8B-B14F-4D97-AF65-F5344CB8AC3E}">
        <p14:creationId xmlns:p14="http://schemas.microsoft.com/office/powerpoint/2010/main" val="3370868614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FCDE4-20D8-FA45-9B40-19CF61644C20}"/>
              </a:ext>
            </a:extLst>
          </p:cNvPr>
          <p:cNvSpPr/>
          <p:nvPr userDrawn="1"/>
        </p:nvSpPr>
        <p:spPr>
          <a:xfrm>
            <a:off x="0" y="635"/>
            <a:ext cx="9144000" cy="6867525"/>
          </a:xfrm>
          <a:prstGeom prst="rect">
            <a:avLst/>
          </a:prstGeom>
          <a:gradFill>
            <a:gsLst>
              <a:gs pos="0">
                <a:schemeClr val="accent1">
                  <a:alpha val="69000"/>
                </a:schemeClr>
              </a:gs>
              <a:gs pos="100000">
                <a:srgbClr val="56378D">
                  <a:alpha val="2800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 Sans" panose="020B0503020203020204" charset="0"/>
              <a:ea typeface="+mn-ea"/>
              <a:cs typeface="PT Sans" panose="020B0503020203020204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2">
                    <a:lumMod val="75000"/>
                  </a:schemeClr>
                </a:solidFill>
                <a:latin typeface="+mj-lt"/>
                <a:ea typeface="PT Sans Narrow" charset="-52"/>
                <a:cs typeface="PT Sans Narrow" charset="-52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457200" y="4653136"/>
            <a:ext cx="8229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904115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gradFill>
          <a:gsLst>
            <a:gs pos="0">
              <a:schemeClr val="accent1"/>
            </a:gs>
            <a:gs pos="100000">
              <a:srgbClr val="56378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975606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gradFill>
          <a:gsLst>
            <a:gs pos="0">
              <a:schemeClr val="accent1"/>
            </a:gs>
            <a:gs pos="100000">
              <a:srgbClr val="56378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4653136"/>
            <a:ext cx="82296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147449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65138" y="1425600"/>
            <a:ext cx="82224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95753F-8540-8643-9F0E-48363EEAD1E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6356350"/>
            <a:ext cx="60876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9832762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3D4B6C3-EAE9-BE4D-AF36-C5611B413E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6356350"/>
            <a:ext cx="60876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2054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430386"/>
            <a:ext cx="82296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65138" y="2132856"/>
            <a:ext cx="8222400" cy="381642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8B30E343-C4BB-A345-A269-4737131A090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6356350"/>
            <a:ext cx="60876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2792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465911" y="239346"/>
            <a:ext cx="6698377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5013176"/>
            <a:ext cx="6707088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31C947-E128-4C4D-B132-0B825792D3C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6356350"/>
            <a:ext cx="60876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800045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457200" y="1412875"/>
            <a:ext cx="38862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21089" y="1412875"/>
            <a:ext cx="3890066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6A2FACD-8120-DF45-9291-29378E6D1D1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6356350"/>
            <a:ext cx="60876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4379197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5138" y="1412875"/>
            <a:ext cx="3890066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21089" y="1412875"/>
            <a:ext cx="3890066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B2CB6B7-9377-C54A-81C0-81CCD554FA1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6356350"/>
            <a:ext cx="60876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980927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3D4B6C3-EAE9-BE4D-AF36-C5611B413E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6356350"/>
            <a:ext cx="60876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8596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5138" y="2276872"/>
            <a:ext cx="3890066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21089" y="2276872"/>
            <a:ext cx="3890066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18810" y="1412776"/>
            <a:ext cx="389234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8313" y="1412776"/>
            <a:ext cx="389234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48282725-358A-E244-8D64-C25C91773A9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6356350"/>
            <a:ext cx="60876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8365724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12">
            <a:extLst>
              <a:ext uri="{FF2B5EF4-FFF2-40B4-BE49-F238E27FC236}">
                <a16:creationId xmlns:a16="http://schemas.microsoft.com/office/drawing/2014/main" id="{75CD0780-8B78-4C31-A652-AC13A83EEB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890" y="18749"/>
            <a:ext cx="5657756" cy="6858000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 userDrawn="1"/>
        </p:nvSpPr>
        <p:spPr>
          <a:xfrm>
            <a:off x="3121588" y="188640"/>
            <a:ext cx="2656490" cy="11012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PT Sans" charset="-52"/>
              </a:rPr>
              <a:t>Sarcoma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PT Sans" charset="-52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PT Sans" charset="-52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PT Sans" charset="-52"/>
              </a:rPr>
              <a:t>SWITZERLAND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2" y="369982"/>
            <a:ext cx="2229616" cy="898210"/>
          </a:xfrm>
          <a:prstGeom prst="rect">
            <a:avLst/>
          </a:prstGeom>
        </p:spPr>
      </p:pic>
      <p:sp>
        <p:nvSpPr>
          <p:cNvPr id="10" name="Isosceles Triangle 3">
            <a:extLst>
              <a:ext uri="{FF2B5EF4-FFF2-40B4-BE49-F238E27FC236}">
                <a16:creationId xmlns:a16="http://schemas.microsoft.com/office/drawing/2014/main" id="{FBCD1FB4-710F-4C5C-B502-D19C4385554C}"/>
              </a:ext>
            </a:extLst>
          </p:cNvPr>
          <p:cNvSpPr/>
          <p:nvPr userDrawn="1"/>
        </p:nvSpPr>
        <p:spPr>
          <a:xfrm rot="10800000">
            <a:off x="5749497" y="3420270"/>
            <a:ext cx="233365" cy="428498"/>
          </a:xfrm>
          <a:custGeom>
            <a:avLst/>
            <a:gdLst>
              <a:gd name="connsiteX0" fmla="*/ 0 w 360040"/>
              <a:gd name="connsiteY0" fmla="*/ 576064 h 576064"/>
              <a:gd name="connsiteX1" fmla="*/ 180020 w 360040"/>
              <a:gd name="connsiteY1" fmla="*/ 0 h 576064"/>
              <a:gd name="connsiteX2" fmla="*/ 360040 w 360040"/>
              <a:gd name="connsiteY2" fmla="*/ 576064 h 576064"/>
              <a:gd name="connsiteX3" fmla="*/ 0 w 360040"/>
              <a:gd name="connsiteY3" fmla="*/ 576064 h 576064"/>
              <a:gd name="connsiteX0" fmla="*/ 0 w 360040"/>
              <a:gd name="connsiteY0" fmla="*/ 578445 h 578445"/>
              <a:gd name="connsiteX1" fmla="*/ 180020 w 360040"/>
              <a:gd name="connsiteY1" fmla="*/ 0 h 578445"/>
              <a:gd name="connsiteX2" fmla="*/ 360040 w 360040"/>
              <a:gd name="connsiteY2" fmla="*/ 576064 h 578445"/>
              <a:gd name="connsiteX3" fmla="*/ 0 w 360040"/>
              <a:gd name="connsiteY3" fmla="*/ 578445 h 578445"/>
              <a:gd name="connsiteX0" fmla="*/ 0 w 360040"/>
              <a:gd name="connsiteY0" fmla="*/ 578445 h 652795"/>
              <a:gd name="connsiteX1" fmla="*/ 180020 w 360040"/>
              <a:gd name="connsiteY1" fmla="*/ 0 h 652795"/>
              <a:gd name="connsiteX2" fmla="*/ 360040 w 360040"/>
              <a:gd name="connsiteY2" fmla="*/ 576064 h 652795"/>
              <a:gd name="connsiteX3" fmla="*/ 0 w 360040"/>
              <a:gd name="connsiteY3" fmla="*/ 578445 h 652795"/>
              <a:gd name="connsiteX0" fmla="*/ 0 w 360040"/>
              <a:gd name="connsiteY0" fmla="*/ 578445 h 710354"/>
              <a:gd name="connsiteX1" fmla="*/ 180020 w 360040"/>
              <a:gd name="connsiteY1" fmla="*/ 0 h 710354"/>
              <a:gd name="connsiteX2" fmla="*/ 360040 w 360040"/>
              <a:gd name="connsiteY2" fmla="*/ 576064 h 710354"/>
              <a:gd name="connsiteX3" fmla="*/ 0 w 360040"/>
              <a:gd name="connsiteY3" fmla="*/ 578445 h 710354"/>
              <a:gd name="connsiteX0" fmla="*/ 0 w 360093"/>
              <a:gd name="connsiteY0" fmla="*/ 578445 h 741567"/>
              <a:gd name="connsiteX1" fmla="*/ 180020 w 360093"/>
              <a:gd name="connsiteY1" fmla="*/ 0 h 741567"/>
              <a:gd name="connsiteX2" fmla="*/ 360040 w 360093"/>
              <a:gd name="connsiteY2" fmla="*/ 576064 h 741567"/>
              <a:gd name="connsiteX3" fmla="*/ 0 w 360093"/>
              <a:gd name="connsiteY3" fmla="*/ 578445 h 741567"/>
              <a:gd name="connsiteX0" fmla="*/ 0 w 360070"/>
              <a:gd name="connsiteY0" fmla="*/ 578445 h 768395"/>
              <a:gd name="connsiteX1" fmla="*/ 180020 w 360070"/>
              <a:gd name="connsiteY1" fmla="*/ 0 h 768395"/>
              <a:gd name="connsiteX2" fmla="*/ 360040 w 360070"/>
              <a:gd name="connsiteY2" fmla="*/ 576064 h 768395"/>
              <a:gd name="connsiteX3" fmla="*/ 0 w 360070"/>
              <a:gd name="connsiteY3" fmla="*/ 578445 h 768395"/>
              <a:gd name="connsiteX0" fmla="*/ 0 w 360070"/>
              <a:gd name="connsiteY0" fmla="*/ 578445 h 768395"/>
              <a:gd name="connsiteX1" fmla="*/ 180020 w 360070"/>
              <a:gd name="connsiteY1" fmla="*/ 0 h 768395"/>
              <a:gd name="connsiteX2" fmla="*/ 360040 w 360070"/>
              <a:gd name="connsiteY2" fmla="*/ 576064 h 768395"/>
              <a:gd name="connsiteX3" fmla="*/ 0 w 360070"/>
              <a:gd name="connsiteY3" fmla="*/ 578445 h 768395"/>
              <a:gd name="connsiteX0" fmla="*/ 0 w 360070"/>
              <a:gd name="connsiteY0" fmla="*/ 578445 h 768395"/>
              <a:gd name="connsiteX1" fmla="*/ 180020 w 360070"/>
              <a:gd name="connsiteY1" fmla="*/ 0 h 768395"/>
              <a:gd name="connsiteX2" fmla="*/ 360040 w 360070"/>
              <a:gd name="connsiteY2" fmla="*/ 576064 h 768395"/>
              <a:gd name="connsiteX3" fmla="*/ 0 w 360070"/>
              <a:gd name="connsiteY3" fmla="*/ 578445 h 768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70" h="768395">
                <a:moveTo>
                  <a:pt x="0" y="578445"/>
                </a:moveTo>
                <a:cubicBezTo>
                  <a:pt x="34289" y="360009"/>
                  <a:pt x="120013" y="192815"/>
                  <a:pt x="180020" y="0"/>
                </a:cubicBezTo>
                <a:cubicBezTo>
                  <a:pt x="240027" y="192021"/>
                  <a:pt x="325750" y="298641"/>
                  <a:pt x="360040" y="576064"/>
                </a:cubicBezTo>
                <a:cubicBezTo>
                  <a:pt x="363852" y="841177"/>
                  <a:pt x="5712" y="822919"/>
                  <a:pt x="0" y="5784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Isosceles Triangle 3">
            <a:extLst>
              <a:ext uri="{FF2B5EF4-FFF2-40B4-BE49-F238E27FC236}">
                <a16:creationId xmlns:a16="http://schemas.microsoft.com/office/drawing/2014/main" id="{FBCD1FB4-710F-4C5C-B502-D19C4385554C}"/>
              </a:ext>
            </a:extLst>
          </p:cNvPr>
          <p:cNvSpPr/>
          <p:nvPr userDrawn="1"/>
        </p:nvSpPr>
        <p:spPr>
          <a:xfrm rot="10800000">
            <a:off x="5962222" y="4245770"/>
            <a:ext cx="233365" cy="428498"/>
          </a:xfrm>
          <a:custGeom>
            <a:avLst/>
            <a:gdLst>
              <a:gd name="connsiteX0" fmla="*/ 0 w 360040"/>
              <a:gd name="connsiteY0" fmla="*/ 576064 h 576064"/>
              <a:gd name="connsiteX1" fmla="*/ 180020 w 360040"/>
              <a:gd name="connsiteY1" fmla="*/ 0 h 576064"/>
              <a:gd name="connsiteX2" fmla="*/ 360040 w 360040"/>
              <a:gd name="connsiteY2" fmla="*/ 576064 h 576064"/>
              <a:gd name="connsiteX3" fmla="*/ 0 w 360040"/>
              <a:gd name="connsiteY3" fmla="*/ 576064 h 576064"/>
              <a:gd name="connsiteX0" fmla="*/ 0 w 360040"/>
              <a:gd name="connsiteY0" fmla="*/ 578445 h 578445"/>
              <a:gd name="connsiteX1" fmla="*/ 180020 w 360040"/>
              <a:gd name="connsiteY1" fmla="*/ 0 h 578445"/>
              <a:gd name="connsiteX2" fmla="*/ 360040 w 360040"/>
              <a:gd name="connsiteY2" fmla="*/ 576064 h 578445"/>
              <a:gd name="connsiteX3" fmla="*/ 0 w 360040"/>
              <a:gd name="connsiteY3" fmla="*/ 578445 h 578445"/>
              <a:gd name="connsiteX0" fmla="*/ 0 w 360040"/>
              <a:gd name="connsiteY0" fmla="*/ 578445 h 652795"/>
              <a:gd name="connsiteX1" fmla="*/ 180020 w 360040"/>
              <a:gd name="connsiteY1" fmla="*/ 0 h 652795"/>
              <a:gd name="connsiteX2" fmla="*/ 360040 w 360040"/>
              <a:gd name="connsiteY2" fmla="*/ 576064 h 652795"/>
              <a:gd name="connsiteX3" fmla="*/ 0 w 360040"/>
              <a:gd name="connsiteY3" fmla="*/ 578445 h 652795"/>
              <a:gd name="connsiteX0" fmla="*/ 0 w 360040"/>
              <a:gd name="connsiteY0" fmla="*/ 578445 h 710354"/>
              <a:gd name="connsiteX1" fmla="*/ 180020 w 360040"/>
              <a:gd name="connsiteY1" fmla="*/ 0 h 710354"/>
              <a:gd name="connsiteX2" fmla="*/ 360040 w 360040"/>
              <a:gd name="connsiteY2" fmla="*/ 576064 h 710354"/>
              <a:gd name="connsiteX3" fmla="*/ 0 w 360040"/>
              <a:gd name="connsiteY3" fmla="*/ 578445 h 710354"/>
              <a:gd name="connsiteX0" fmla="*/ 0 w 360093"/>
              <a:gd name="connsiteY0" fmla="*/ 578445 h 741567"/>
              <a:gd name="connsiteX1" fmla="*/ 180020 w 360093"/>
              <a:gd name="connsiteY1" fmla="*/ 0 h 741567"/>
              <a:gd name="connsiteX2" fmla="*/ 360040 w 360093"/>
              <a:gd name="connsiteY2" fmla="*/ 576064 h 741567"/>
              <a:gd name="connsiteX3" fmla="*/ 0 w 360093"/>
              <a:gd name="connsiteY3" fmla="*/ 578445 h 741567"/>
              <a:gd name="connsiteX0" fmla="*/ 0 w 360070"/>
              <a:gd name="connsiteY0" fmla="*/ 578445 h 768395"/>
              <a:gd name="connsiteX1" fmla="*/ 180020 w 360070"/>
              <a:gd name="connsiteY1" fmla="*/ 0 h 768395"/>
              <a:gd name="connsiteX2" fmla="*/ 360040 w 360070"/>
              <a:gd name="connsiteY2" fmla="*/ 576064 h 768395"/>
              <a:gd name="connsiteX3" fmla="*/ 0 w 360070"/>
              <a:gd name="connsiteY3" fmla="*/ 578445 h 768395"/>
              <a:gd name="connsiteX0" fmla="*/ 0 w 360070"/>
              <a:gd name="connsiteY0" fmla="*/ 578445 h 768395"/>
              <a:gd name="connsiteX1" fmla="*/ 180020 w 360070"/>
              <a:gd name="connsiteY1" fmla="*/ 0 h 768395"/>
              <a:gd name="connsiteX2" fmla="*/ 360040 w 360070"/>
              <a:gd name="connsiteY2" fmla="*/ 576064 h 768395"/>
              <a:gd name="connsiteX3" fmla="*/ 0 w 360070"/>
              <a:gd name="connsiteY3" fmla="*/ 578445 h 768395"/>
              <a:gd name="connsiteX0" fmla="*/ 0 w 360070"/>
              <a:gd name="connsiteY0" fmla="*/ 578445 h 768395"/>
              <a:gd name="connsiteX1" fmla="*/ 180020 w 360070"/>
              <a:gd name="connsiteY1" fmla="*/ 0 h 768395"/>
              <a:gd name="connsiteX2" fmla="*/ 360040 w 360070"/>
              <a:gd name="connsiteY2" fmla="*/ 576064 h 768395"/>
              <a:gd name="connsiteX3" fmla="*/ 0 w 360070"/>
              <a:gd name="connsiteY3" fmla="*/ 578445 h 768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70" h="768395">
                <a:moveTo>
                  <a:pt x="0" y="578445"/>
                </a:moveTo>
                <a:cubicBezTo>
                  <a:pt x="34289" y="360009"/>
                  <a:pt x="120013" y="192815"/>
                  <a:pt x="180020" y="0"/>
                </a:cubicBezTo>
                <a:cubicBezTo>
                  <a:pt x="240027" y="192021"/>
                  <a:pt x="325750" y="298641"/>
                  <a:pt x="360040" y="576064"/>
                </a:cubicBezTo>
                <a:cubicBezTo>
                  <a:pt x="363852" y="841177"/>
                  <a:pt x="5712" y="822919"/>
                  <a:pt x="0" y="5784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204453BB-279B-2248-8C9A-85FA17C5AC4D}"/>
              </a:ext>
            </a:extLst>
          </p:cNvPr>
          <p:cNvSpPr txBox="1">
            <a:spLocks/>
          </p:cNvSpPr>
          <p:nvPr userDrawn="1"/>
        </p:nvSpPr>
        <p:spPr>
          <a:xfrm>
            <a:off x="3121588" y="1389287"/>
            <a:ext cx="2656490" cy="11012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PT Sans" charset="-52"/>
              </a:rPr>
              <a:t>NTRK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PT Sans" charset="-52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PT Sans" charset="-52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PT Sans" charset="-52"/>
              </a:rPr>
              <a:t>SWITZERLAND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ADF63D-0B47-B84D-A34D-CDB7991985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0" y="1469101"/>
            <a:ext cx="2482515" cy="100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81093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5138" y="2276872"/>
            <a:ext cx="3890066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21089" y="2276872"/>
            <a:ext cx="3890066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18810" y="1412776"/>
            <a:ext cx="389234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8313" y="1412776"/>
            <a:ext cx="389234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B25C0F8-B2D6-4923-9B44-5570EA28A5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138" y="6217200"/>
            <a:ext cx="7635254" cy="556171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000" spc="-2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056100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457200" y="1412875"/>
            <a:ext cx="38862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21089" y="1412875"/>
            <a:ext cx="3890066" cy="4473125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B25C0F8-B2D6-4923-9B44-5570EA28A5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138" y="6217200"/>
            <a:ext cx="7635254" cy="556171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000" spc="-2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645732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465911" y="239346"/>
            <a:ext cx="6698377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5013176"/>
            <a:ext cx="6707088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B25C0F8-B2D6-4923-9B44-5570EA28A5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138" y="6217200"/>
            <a:ext cx="7635254" cy="556171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000" spc="-2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949405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430386"/>
            <a:ext cx="82296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65138" y="2132856"/>
            <a:ext cx="8222400" cy="381642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8B30E343-C4BB-A345-A269-4737131A090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6356350"/>
            <a:ext cx="60876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465911" y="239346"/>
            <a:ext cx="6698377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5013176"/>
            <a:ext cx="6707088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392" y="6428358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31C947-E128-4C4D-B132-0B825792D3C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6356350"/>
            <a:ext cx="60876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465911" y="6126163"/>
            <a:ext cx="822960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00000">
                  <a:srgbClr val="56378D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4400" y="1425600"/>
            <a:ext cx="82224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964" y="152328"/>
            <a:ext cx="1453252" cy="5854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3FC290-04FC-844A-A035-114E5467D4B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737" y="751718"/>
            <a:ext cx="1462191" cy="5890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2" r:id="rId3"/>
    <p:sldLayoutId id="2147483650" r:id="rId4"/>
    <p:sldLayoutId id="2147483661" r:id="rId5"/>
    <p:sldLayoutId id="2147483652" r:id="rId6"/>
    <p:sldLayoutId id="2147483677" r:id="rId7"/>
    <p:sldLayoutId id="2147483657" r:id="rId8"/>
    <p:sldLayoutId id="2147483654" r:id="rId9"/>
    <p:sldLayoutId id="2147483655" r:id="rId10"/>
    <p:sldLayoutId id="2147483675" r:id="rId11"/>
    <p:sldLayoutId id="2147483678" r:id="rId12"/>
    <p:sldLayoutId id="2147483656" r:id="rId13"/>
    <p:sldLayoutId id="2147483680" r:id="rId14"/>
    <p:sldLayoutId id="2147483681" r:id="rId15"/>
    <p:sldLayoutId id="214748374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+mj-lt"/>
          <a:ea typeface="+mn-ea"/>
          <a:cs typeface="PT Sans"/>
        </a:defRPr>
      </a:lvl1pPr>
      <a:lvl2pPr marL="576000" indent="-288000" algn="l" defTabSz="457200" rtl="0" eaLnBrk="1" latinLnBrk="0" hangingPunct="1">
        <a:spcBef>
          <a:spcPts val="600"/>
        </a:spcBef>
        <a:buClr>
          <a:srgbClr val="56378D"/>
        </a:buClr>
        <a:buFont typeface="Lucida Grande"/>
        <a:buChar char="–"/>
        <a:defRPr sz="1800" b="0" i="0" kern="1200">
          <a:solidFill>
            <a:srgbClr val="5D8298"/>
          </a:solidFill>
          <a:latin typeface="+mj-lt"/>
          <a:ea typeface="+mn-ea"/>
          <a:cs typeface="PT Sans"/>
        </a:defRPr>
      </a:lvl2pPr>
      <a:lvl3pPr marL="864000" indent="-288000" algn="l" defTabSz="457200" rtl="0" eaLnBrk="1" latinLnBrk="0" hangingPunct="1">
        <a:spcBef>
          <a:spcPts val="400"/>
        </a:spcBef>
        <a:buClr>
          <a:srgbClr val="56378D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3pPr>
      <a:lvl4pPr marL="1152000" indent="-288000" algn="l" defTabSz="457200" rtl="0" eaLnBrk="1" latinLnBrk="0" hangingPunct="1">
        <a:spcBef>
          <a:spcPts val="0"/>
        </a:spcBef>
        <a:buClr>
          <a:srgbClr val="56378D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4pPr>
      <a:lvl5pPr marL="1440000" indent="-288000" algn="l" defTabSz="457200" rtl="0" eaLnBrk="1" latinLnBrk="0" hangingPunct="1">
        <a:spcBef>
          <a:spcPts val="0"/>
        </a:spcBef>
        <a:buClr>
          <a:srgbClr val="56378D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orient="horz" pos="22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465911" y="6126163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4400" y="1425600"/>
            <a:ext cx="82224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478" y="254977"/>
            <a:ext cx="1854976" cy="74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1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5"/>
        </a:buClr>
        <a:buFont typeface="Arial"/>
        <a:buChar char="•"/>
        <a:defRPr sz="2000" b="0" i="0" kern="1200">
          <a:solidFill>
            <a:srgbClr val="5D8298"/>
          </a:solidFill>
          <a:latin typeface="+mj-lt"/>
          <a:ea typeface="+mn-ea"/>
          <a:cs typeface="PT Sans"/>
        </a:defRPr>
      </a:lvl1pPr>
      <a:lvl2pPr marL="576000" indent="-288000" algn="l" defTabSz="457200" rtl="0" eaLnBrk="1" latinLnBrk="0" hangingPunct="1">
        <a:spcBef>
          <a:spcPts val="600"/>
        </a:spcBef>
        <a:buClr>
          <a:schemeClr val="accent5"/>
        </a:buClr>
        <a:buFont typeface="Lucida Grande"/>
        <a:buChar char="–"/>
        <a:defRPr sz="1800" b="0" i="0" kern="1200">
          <a:solidFill>
            <a:srgbClr val="5D8298"/>
          </a:solidFill>
          <a:latin typeface="+mj-lt"/>
          <a:ea typeface="+mn-ea"/>
          <a:cs typeface="PT Sans"/>
        </a:defRPr>
      </a:lvl2pPr>
      <a:lvl3pPr marL="864000" indent="-288000" algn="l" defTabSz="457200" rtl="0" eaLnBrk="1" latinLnBrk="0" hangingPunct="1">
        <a:spcBef>
          <a:spcPts val="400"/>
        </a:spcBef>
        <a:buClr>
          <a:schemeClr val="accent5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3pPr>
      <a:lvl4pPr marL="1152000" indent="-288000" algn="l" defTabSz="457200" rtl="0" eaLnBrk="1" latinLnBrk="0" hangingPunct="1">
        <a:spcBef>
          <a:spcPts val="0"/>
        </a:spcBef>
        <a:buClr>
          <a:schemeClr val="accent5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4pPr>
      <a:lvl5pPr marL="1440000" indent="-288000" algn="l" defTabSz="457200" rtl="0" eaLnBrk="1" latinLnBrk="0" hangingPunct="1">
        <a:spcBef>
          <a:spcPts val="0"/>
        </a:spcBef>
        <a:buClr>
          <a:schemeClr val="accent5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>
          <p15:clr>
            <a:srgbClr val="F26B43"/>
          </p15:clr>
        </p15:guide>
        <p15:guide id="2" pos="295">
          <p15:clr>
            <a:srgbClr val="F26B43"/>
          </p15:clr>
        </p15:guide>
        <p15:guide id="3" pos="5465">
          <p15:clr>
            <a:srgbClr val="F26B43"/>
          </p15:clr>
        </p15:guide>
        <p15:guide id="4" orient="horz" pos="21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CF9C32-1D33-4594-B037-174CEC44EF3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072758" y="281570"/>
            <a:ext cx="1698472" cy="807287"/>
          </a:xfrm>
          <a:prstGeom prst="rect">
            <a:avLst/>
          </a:prstGeom>
        </p:spPr>
      </p:pic>
      <p:cxnSp>
        <p:nvCxnSpPr>
          <p:cNvPr id="3" name="Connecteur droit 4"/>
          <p:cNvCxnSpPr/>
          <p:nvPr userDrawn="1"/>
        </p:nvCxnSpPr>
        <p:spPr>
          <a:xfrm>
            <a:off x="465911" y="6126163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4400" y="1425600"/>
            <a:ext cx="82224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96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+mj-lt"/>
          <a:ea typeface="+mn-ea"/>
          <a:cs typeface="PT Sans"/>
        </a:defRPr>
      </a:lvl1pPr>
      <a:lvl2pPr marL="576000" indent="-288000" algn="l" defTabSz="457200" rtl="0" eaLnBrk="1" latinLnBrk="0" hangingPunct="1">
        <a:spcBef>
          <a:spcPts val="600"/>
        </a:spcBef>
        <a:buClr>
          <a:schemeClr val="accent1"/>
        </a:buClr>
        <a:buFont typeface="Lucida Grande"/>
        <a:buChar char="–"/>
        <a:defRPr sz="1800" b="0" i="0" kern="1200">
          <a:solidFill>
            <a:srgbClr val="5D8298"/>
          </a:solidFill>
          <a:latin typeface="+mj-lt"/>
          <a:ea typeface="+mn-ea"/>
          <a:cs typeface="PT Sans"/>
        </a:defRPr>
      </a:lvl2pPr>
      <a:lvl3pPr marL="864000" indent="-288000" algn="l" defTabSz="457200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3pPr>
      <a:lvl4pPr marL="1152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4pPr>
      <a:lvl5pPr marL="1440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>
          <p15:clr>
            <a:srgbClr val="F26B43"/>
          </p15:clr>
        </p15:guide>
        <p15:guide id="2" pos="295">
          <p15:clr>
            <a:srgbClr val="F26B43"/>
          </p15:clr>
        </p15:guide>
        <p15:guide id="3" pos="54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465911" y="6126163"/>
            <a:ext cx="822960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00000">
                  <a:srgbClr val="56378D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4400" y="1425600"/>
            <a:ext cx="82224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964" y="152328"/>
            <a:ext cx="1453252" cy="5854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3FC290-04FC-844A-A035-114E5467D4B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737" y="751718"/>
            <a:ext cx="1462191" cy="58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8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5" r:id="rId14"/>
    <p:sldLayoutId id="2147483726" r:id="rId15"/>
    <p:sldLayoutId id="214748372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+mj-lt"/>
          <a:ea typeface="+mn-ea"/>
          <a:cs typeface="PT Sans"/>
        </a:defRPr>
      </a:lvl1pPr>
      <a:lvl2pPr marL="576000" indent="-288000" algn="l" defTabSz="457200" rtl="0" eaLnBrk="1" latinLnBrk="0" hangingPunct="1">
        <a:spcBef>
          <a:spcPts val="600"/>
        </a:spcBef>
        <a:buClr>
          <a:srgbClr val="56378D"/>
        </a:buClr>
        <a:buFont typeface="Lucida Grande"/>
        <a:buChar char="–"/>
        <a:defRPr sz="1800" b="0" i="0" kern="1200">
          <a:solidFill>
            <a:srgbClr val="5D8298"/>
          </a:solidFill>
          <a:latin typeface="+mj-lt"/>
          <a:ea typeface="+mn-ea"/>
          <a:cs typeface="PT Sans"/>
        </a:defRPr>
      </a:lvl2pPr>
      <a:lvl3pPr marL="864000" indent="-288000" algn="l" defTabSz="457200" rtl="0" eaLnBrk="1" latinLnBrk="0" hangingPunct="1">
        <a:spcBef>
          <a:spcPts val="400"/>
        </a:spcBef>
        <a:buClr>
          <a:srgbClr val="56378D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3pPr>
      <a:lvl4pPr marL="1152000" indent="-288000" algn="l" defTabSz="457200" rtl="0" eaLnBrk="1" latinLnBrk="0" hangingPunct="1">
        <a:spcBef>
          <a:spcPts val="0"/>
        </a:spcBef>
        <a:buClr>
          <a:srgbClr val="56378D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4pPr>
      <a:lvl5pPr marL="1440000" indent="-288000" algn="l" defTabSz="457200" rtl="0" eaLnBrk="1" latinLnBrk="0" hangingPunct="1">
        <a:spcBef>
          <a:spcPts val="0"/>
        </a:spcBef>
        <a:buClr>
          <a:srgbClr val="56378D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>
          <p15:clr>
            <a:srgbClr val="F26B43"/>
          </p15:clr>
        </p15:guide>
        <p15:guide id="2" pos="295">
          <p15:clr>
            <a:srgbClr val="F26B43"/>
          </p15:clr>
        </p15:guide>
        <p15:guide id="3" pos="5465">
          <p15:clr>
            <a:srgbClr val="F26B43"/>
          </p15:clr>
        </p15:guide>
        <p15:guide id="4" orient="horz" pos="22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465911" y="6126163"/>
            <a:ext cx="8229600" cy="0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00000">
                  <a:srgbClr val="56378D"/>
                </a:gs>
              </a:gsLst>
              <a:lin ang="0" scaled="0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4400" y="1425600"/>
            <a:ext cx="82224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964" y="152328"/>
            <a:ext cx="1453252" cy="5854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3FC290-04FC-844A-A035-114E5467D4B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737" y="751718"/>
            <a:ext cx="1462191" cy="58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4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3" r:id="rId14"/>
    <p:sldLayoutId id="2147483744" r:id="rId15"/>
    <p:sldLayoutId id="2147483745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+mj-lt"/>
          <a:ea typeface="+mn-ea"/>
          <a:cs typeface="PT Sans"/>
        </a:defRPr>
      </a:lvl1pPr>
      <a:lvl2pPr marL="576000" indent="-288000" algn="l" defTabSz="457200" rtl="0" eaLnBrk="1" latinLnBrk="0" hangingPunct="1">
        <a:spcBef>
          <a:spcPts val="600"/>
        </a:spcBef>
        <a:buClr>
          <a:srgbClr val="56378D"/>
        </a:buClr>
        <a:buFont typeface="Lucida Grande"/>
        <a:buChar char="–"/>
        <a:defRPr sz="1800" b="0" i="0" kern="1200">
          <a:solidFill>
            <a:srgbClr val="5D8298"/>
          </a:solidFill>
          <a:latin typeface="+mj-lt"/>
          <a:ea typeface="+mn-ea"/>
          <a:cs typeface="PT Sans"/>
        </a:defRPr>
      </a:lvl2pPr>
      <a:lvl3pPr marL="864000" indent="-288000" algn="l" defTabSz="457200" rtl="0" eaLnBrk="1" latinLnBrk="0" hangingPunct="1">
        <a:spcBef>
          <a:spcPts val="400"/>
        </a:spcBef>
        <a:buClr>
          <a:srgbClr val="56378D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3pPr>
      <a:lvl4pPr marL="1152000" indent="-288000" algn="l" defTabSz="457200" rtl="0" eaLnBrk="1" latinLnBrk="0" hangingPunct="1">
        <a:spcBef>
          <a:spcPts val="0"/>
        </a:spcBef>
        <a:buClr>
          <a:srgbClr val="56378D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4pPr>
      <a:lvl5pPr marL="1440000" indent="-288000" algn="l" defTabSz="457200" rtl="0" eaLnBrk="1" latinLnBrk="0" hangingPunct="1">
        <a:spcBef>
          <a:spcPts val="0"/>
        </a:spcBef>
        <a:buClr>
          <a:srgbClr val="56378D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>
          <p15:clr>
            <a:srgbClr val="F26B43"/>
          </p15:clr>
        </p15:guide>
        <p15:guide id="2" pos="295">
          <p15:clr>
            <a:srgbClr val="F26B43"/>
          </p15:clr>
        </p15:guide>
        <p15:guide id="3" pos="5465">
          <p15:clr>
            <a:srgbClr val="F26B43"/>
          </p15:clr>
        </p15:guide>
        <p15:guide id="4" orient="horz" pos="22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trkconnect.info/ntrk-gene-fusions-trk-inhibitors-and-testing-approaches-blueprin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hyperlink" Target="https://www.linkedin.com/company/23701925" TargetMode="External"/><Relationship Id="rId7" Type="http://schemas.openxmlformats.org/officeDocument/2006/relationships/hyperlink" Target="mailto:froukje.sosef@cor2ed.com" TargetMode="External"/><Relationship Id="rId12" Type="http://schemas.openxmlformats.org/officeDocument/2006/relationships/image" Target="../media/image23.wmf"/><Relationship Id="rId2" Type="http://schemas.openxmlformats.org/officeDocument/2006/relationships/hyperlink" Target="https://twitter.com/sarcomaconnect" TargetMode="Externa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://www.sarcomaconnect.info/" TargetMode="External"/><Relationship Id="rId11" Type="http://schemas.openxmlformats.org/officeDocument/2006/relationships/image" Target="../media/image22.wmf"/><Relationship Id="rId5" Type="http://schemas.openxmlformats.org/officeDocument/2006/relationships/hyperlink" Target="https://vimeo.com/channels/sarcomaconnect" TargetMode="External"/><Relationship Id="rId10" Type="http://schemas.openxmlformats.org/officeDocument/2006/relationships/image" Target="../media/image21.wmf"/><Relationship Id="rId4" Type="http://schemas.openxmlformats.org/officeDocument/2006/relationships/hyperlink" Target="mailto:Froukje.sosef1@cor2ed.com" TargetMode="External"/><Relationship Id="rId9" Type="http://schemas.openxmlformats.org/officeDocument/2006/relationships/hyperlink" Target="https://www.linkedin.com/company/sarcoma-connect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hyperlink" Target="https://twitter.com/ntrkconnectinfo" TargetMode="External"/><Relationship Id="rId7" Type="http://schemas.openxmlformats.org/officeDocument/2006/relationships/hyperlink" Target="http://www.ntrkconnect.info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vimeo.com/channels/1504488" TargetMode="External"/><Relationship Id="rId11" Type="http://schemas.openxmlformats.org/officeDocument/2006/relationships/image" Target="../media/image27.wmf"/><Relationship Id="rId5" Type="http://schemas.openxmlformats.org/officeDocument/2006/relationships/hyperlink" Target="mailto:froukje.sosef1@cor2ed.com" TargetMode="External"/><Relationship Id="rId10" Type="http://schemas.openxmlformats.org/officeDocument/2006/relationships/image" Target="../media/image26.wmf"/><Relationship Id="rId4" Type="http://schemas.openxmlformats.org/officeDocument/2006/relationships/hyperlink" Target="https://www.linkedin.com/company/28472044" TargetMode="External"/><Relationship Id="rId9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ntoine.lacombe@cor2ed.com" TargetMode="External"/><Relationship Id="rId2" Type="http://schemas.openxmlformats.org/officeDocument/2006/relationships/hyperlink" Target="mailto:froukje.sosef@cor2ed.com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D2092-CD65-4D09-8D2A-62BA53B3C52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38032" y="1034042"/>
            <a:ext cx="7266442" cy="4824942"/>
          </a:xfrm>
        </p:spPr>
        <p:txBody>
          <a:bodyPr/>
          <a:lstStyle/>
          <a:p>
            <a:r>
              <a:rPr lang="en-GB" sz="1600" i="1" spc="-10" dirty="0" err="1"/>
              <a:t>NTRK</a:t>
            </a:r>
            <a:r>
              <a:rPr lang="en-GB" sz="1600" spc="-10" dirty="0"/>
              <a:t> genes (NTRK1, NTRK2 or NTRK3) encode the </a:t>
            </a:r>
            <a:r>
              <a:rPr lang="en-GB" sz="1600" spc="-10" dirty="0" err="1"/>
              <a:t>TRK</a:t>
            </a:r>
            <a:r>
              <a:rPr lang="en-GB" sz="1600" spc="-10" dirty="0"/>
              <a:t> receptors (</a:t>
            </a:r>
            <a:r>
              <a:rPr lang="en-GB" sz="1600" spc="-10" dirty="0" err="1"/>
              <a:t>TRKA</a:t>
            </a:r>
            <a:r>
              <a:rPr lang="en-GB" sz="1600" spc="-10" dirty="0"/>
              <a:t> , </a:t>
            </a:r>
            <a:r>
              <a:rPr lang="en-GB" sz="1600" spc="-10" dirty="0" err="1"/>
              <a:t>TRKB</a:t>
            </a:r>
            <a:r>
              <a:rPr lang="en-GB" sz="1600" spc="-10" dirty="0"/>
              <a:t> and </a:t>
            </a:r>
            <a:r>
              <a:rPr lang="en-GB" sz="1600" spc="-10" dirty="0" err="1"/>
              <a:t>TRKC</a:t>
            </a:r>
            <a:r>
              <a:rPr lang="en-GB" sz="1600" spc="-10" dirty="0"/>
              <a:t>, respectively)</a:t>
            </a:r>
            <a:r>
              <a:rPr lang="en-GB" sz="1600" spc="-10" baseline="30000" dirty="0"/>
              <a:t>1,2</a:t>
            </a:r>
            <a:r>
              <a:rPr lang="en-GB" sz="1600" spc="-10" dirty="0"/>
              <a:t> </a:t>
            </a:r>
          </a:p>
          <a:p>
            <a:r>
              <a:rPr lang="en-GB" sz="1600" spc="-10" noProof="0" dirty="0"/>
              <a:t>There is a high incidence of </a:t>
            </a:r>
            <a:r>
              <a:rPr lang="en-GB" sz="1600" i="1" spc="-10" noProof="0" dirty="0"/>
              <a:t>NTRK</a:t>
            </a:r>
            <a:r>
              <a:rPr lang="en-GB" sz="1600" spc="-10" noProof="0" dirty="0"/>
              <a:t> gene fusions in both paediatric and adult </a:t>
            </a:r>
            <a:r>
              <a:rPr lang="en-GB" sz="1600" spc="-10" dirty="0"/>
              <a:t>sarcomas</a:t>
            </a:r>
            <a:r>
              <a:rPr lang="en-GB" sz="1600" spc="-10" baseline="30000" dirty="0"/>
              <a:t>1,3</a:t>
            </a:r>
          </a:p>
          <a:p>
            <a:pPr lvl="1"/>
            <a:r>
              <a:rPr lang="en-GB" sz="1600" spc="-10" dirty="0"/>
              <a:t>Around ¼ of adult </a:t>
            </a:r>
            <a:r>
              <a:rPr lang="en-GB" sz="1600" i="1" spc="-10" dirty="0"/>
              <a:t>NTRK</a:t>
            </a:r>
            <a:r>
              <a:rPr lang="en-GB" sz="1600" spc="-10" dirty="0"/>
              <a:t> gene fusions positive tumours are sarcomas</a:t>
            </a:r>
            <a:r>
              <a:rPr lang="en-GB" sz="1600" spc="-10" baseline="30000" dirty="0"/>
              <a:t>2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EDEF9B-219E-44F8-9DB1-8190D1E55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188640"/>
            <a:ext cx="6555600" cy="807285"/>
          </a:xfrm>
        </p:spPr>
        <p:txBody>
          <a:bodyPr/>
          <a:lstStyle/>
          <a:p>
            <a:r>
              <a:rPr lang="en-GB" i="1" noProof="0" dirty="0"/>
              <a:t>NTRK</a:t>
            </a:r>
            <a:r>
              <a:rPr lang="en-GB" noProof="0" dirty="0"/>
              <a:t> gene fusions have a high incidence in sarcoma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F0D67D-548C-4648-907A-2B2122E36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5E06A5-0B6A-4736-8E37-1BEB767D46C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6356350"/>
            <a:ext cx="8299296" cy="365125"/>
          </a:xfrm>
        </p:spPr>
        <p:txBody>
          <a:bodyPr anchor="b"/>
          <a:lstStyle/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GB" sz="1000" dirty="0"/>
              <a:t>CRC, colorectal cancer; GIST, gastrointestinal stromal tumour; NOS, not otherwise specified; MASC, mammary analogue secretory carcinoma; MPNST, malignant peripheral nerve sheath tumour; NSCLC, non-small cell lung cancer; </a:t>
            </a:r>
            <a:r>
              <a:rPr lang="en-GB" sz="1000" i="1" dirty="0"/>
              <a:t>NTRK</a:t>
            </a:r>
            <a:r>
              <a:rPr lang="en-GB" sz="1000" dirty="0"/>
              <a:t>, neurotrophic tropomyosin-related kinase; TRK, tropomyosin receptor kinase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GB" sz="1000" noProof="0" dirty="0"/>
              <a:t>1. Cocco, et al. Nat </a:t>
            </a:r>
            <a:r>
              <a:rPr lang="en-GB" sz="1000" dirty="0"/>
              <a:t>Rev Clin Oncol 2018;15:731–47;  2. </a:t>
            </a:r>
            <a:r>
              <a:rPr lang="en-GB" sz="1000" dirty="0" err="1"/>
              <a:t>NTRK</a:t>
            </a:r>
            <a:r>
              <a:rPr lang="en-GB" sz="1000" dirty="0"/>
              <a:t> </a:t>
            </a:r>
            <a:r>
              <a:rPr lang="en-GB" sz="1000" noProof="0" dirty="0"/>
              <a:t>CONNECT BluePrint. Available from: </a:t>
            </a:r>
            <a:r>
              <a:rPr lang="en-GB" sz="1000" noProof="0" dirty="0">
                <a:hlinkClick r:id="rId3"/>
              </a:rPr>
              <a:t>https://ntrkconnect.info/ntrk-gene-fusions-trk-inhibitors-and-testing-approaches-blueprint/</a:t>
            </a:r>
            <a:r>
              <a:rPr lang="en-GB" sz="1000" noProof="0" dirty="0"/>
              <a:t>. Accessed March 2020; 3. </a:t>
            </a:r>
            <a:r>
              <a:rPr lang="en-GB" sz="1000" dirty="0" err="1"/>
              <a:t>Doebele</a:t>
            </a:r>
            <a:r>
              <a:rPr lang="en-GB" sz="1000" dirty="0"/>
              <a:t>, et al. Lancet Oncology 21:271-282; 21:271–82</a:t>
            </a:r>
            <a:r>
              <a:rPr lang="en-GB" sz="1000" noProof="0" dirty="0"/>
              <a:t> </a:t>
            </a:r>
            <a:endParaRPr lang="en-GB" sz="1000" noProof="0" dirty="0">
              <a:solidFill>
                <a:srgbClr val="FF0000"/>
              </a:solidFill>
            </a:endParaRP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0E3B252-BF1E-448A-90B8-BF5195911AB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5138" y="2573784"/>
            <a:ext cx="4067175" cy="71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400" b="1" noProof="0" dirty="0">
                <a:solidFill>
                  <a:schemeClr val="accent1"/>
                </a:solidFill>
              </a:rPr>
              <a:t>TUMOURS CLASSIFICATION BY </a:t>
            </a:r>
            <a:r>
              <a:rPr lang="en-GB" sz="1400" b="1" i="1" dirty="0" err="1">
                <a:solidFill>
                  <a:schemeClr val="accent1"/>
                </a:solidFill>
              </a:rPr>
              <a:t>NTRK</a:t>
            </a:r>
            <a:r>
              <a:rPr lang="en-GB" sz="1400" b="1" i="1" dirty="0">
                <a:solidFill>
                  <a:schemeClr val="accent1"/>
                </a:solidFill>
              </a:rPr>
              <a:t> </a:t>
            </a:r>
            <a:r>
              <a:rPr lang="en-GB" sz="1400" b="1" dirty="0">
                <a:solidFill>
                  <a:schemeClr val="accent1"/>
                </a:solidFill>
              </a:rPr>
              <a:t>GENE FUSIONS</a:t>
            </a:r>
            <a:r>
              <a:rPr lang="en-GB" sz="1400" b="1" baseline="30000" noProof="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0E3B252-BF1E-448A-90B8-BF5195911AB4}"/>
              </a:ext>
            </a:extLst>
          </p:cNvPr>
          <p:cNvSpPr txBox="1">
            <a:spLocks/>
          </p:cNvSpPr>
          <p:nvPr/>
        </p:nvSpPr>
        <p:spPr>
          <a:xfrm>
            <a:off x="4498119" y="2574320"/>
            <a:ext cx="4417667" cy="7106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2000" b="1" i="0" kern="120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78E56"/>
              </a:buClr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1200" cap="all" spc="100" normalizeH="0" baseline="0" noProof="0" dirty="0">
                <a:ln>
                  <a:noFill/>
                </a:ln>
                <a:solidFill>
                  <a:srgbClr val="F78E56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Incidence of </a:t>
            </a:r>
            <a:r>
              <a:rPr kumimoji="0" lang="en-GB" sz="1400" b="1" i="1" u="none" strike="noStrike" kern="1200" cap="all" spc="100" normalizeH="0" baseline="0" noProof="0" dirty="0">
                <a:ln>
                  <a:noFill/>
                </a:ln>
                <a:solidFill>
                  <a:srgbClr val="F78E56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NTRK</a:t>
            </a:r>
            <a:r>
              <a:rPr kumimoji="0" lang="en-GB" sz="1400" b="1" i="0" u="none" strike="noStrike" kern="1200" cap="all" spc="100" normalizeH="0" baseline="0" noProof="0" dirty="0">
                <a:ln>
                  <a:noFill/>
                </a:ln>
                <a:solidFill>
                  <a:srgbClr val="F78E56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 gene fusions in sarcoma</a:t>
            </a:r>
            <a:r>
              <a:rPr kumimoji="0" lang="en-GB" sz="1400" b="1" i="0" u="none" strike="noStrike" kern="1200" cap="all" spc="100" normalizeH="0" baseline="30000" noProof="0" dirty="0">
                <a:ln>
                  <a:noFill/>
                </a:ln>
                <a:solidFill>
                  <a:srgbClr val="F78E56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3</a:t>
            </a:r>
            <a:r>
              <a:rPr kumimoji="0" lang="en-GB" sz="1400" b="1" i="0" u="none" strike="noStrike" kern="1200" cap="all" spc="100" normalizeH="0" baseline="0" noProof="0" dirty="0">
                <a:ln>
                  <a:noFill/>
                </a:ln>
                <a:solidFill>
                  <a:srgbClr val="F78E56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206164" y="3140967"/>
            <a:ext cx="4298844" cy="2742487"/>
            <a:chOff x="3676932" y="2486854"/>
            <a:chExt cx="5201603" cy="3318410"/>
          </a:xfrm>
        </p:grpSpPr>
        <p:graphicFrame>
          <p:nvGraphicFramePr>
            <p:cNvPr id="14" name="Chart 13">
              <a:extLst>
                <a:ext uri="{FF2B5EF4-FFF2-40B4-BE49-F238E27FC236}">
                  <a16:creationId xmlns:a16="http://schemas.microsoft.com/office/drawing/2014/main" id="{B779FAA9-7ED4-A149-A817-E8CD0FED609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24452818"/>
                </p:ext>
              </p:extLst>
            </p:nvPr>
          </p:nvGraphicFramePr>
          <p:xfrm>
            <a:off x="3676932" y="2760281"/>
            <a:ext cx="4567476" cy="30449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0BB6E95-D561-AE41-AD21-B17663C29A45}"/>
                </a:ext>
              </a:extLst>
            </p:cNvPr>
            <p:cNvSpPr txBox="1"/>
            <p:nvPr/>
          </p:nvSpPr>
          <p:spPr>
            <a:xfrm>
              <a:off x="7504474" y="3270322"/>
              <a:ext cx="1259960" cy="167738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88900" marR="0" lvl="0" indent="-88900" algn="l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F78E56"/>
                </a:buClr>
                <a:buSzTx/>
                <a:buFont typeface="Arial" panose="020B0604020202020204" pitchFamily="34" charset="0"/>
                <a:buChar char="•"/>
                <a:tabLst>
                  <a:tab pos="219075" algn="l"/>
                </a:tabLst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Sarcoma NOS, n=7</a:t>
              </a:r>
            </a:p>
            <a:p>
              <a:pPr marL="88900" marR="0" lvl="0" indent="-88900" algn="l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F78E56"/>
                </a:buClr>
                <a:buSzTx/>
                <a:buFont typeface="Arial" panose="020B0604020202020204" pitchFamily="34" charset="0"/>
                <a:buChar char="•"/>
                <a:tabLst>
                  <a:tab pos="219075" algn="l"/>
                </a:tabLst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Cervical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adenosarcoma, n=1</a:t>
              </a:r>
            </a:p>
            <a:p>
              <a:pPr marL="88900" marR="0" lvl="0" indent="-88900" algn="l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F78E56"/>
                </a:buClr>
                <a:buSzTx/>
                <a:buFont typeface="Arial" panose="020B0604020202020204" pitchFamily="34" charset="0"/>
                <a:buChar char="•"/>
                <a:tabLst>
                  <a:tab pos="219075" algn="l"/>
                </a:tabLst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Dedifferentiated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chondrosarcoma, n=1</a:t>
              </a:r>
            </a:p>
            <a:p>
              <a:pPr marL="88900" marR="0" lvl="0" indent="-88900" algn="l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F78E56"/>
                </a:buClr>
                <a:buSzTx/>
                <a:buFont typeface="Arial" panose="020B0604020202020204" pitchFamily="34" charset="0"/>
                <a:buChar char="•"/>
                <a:tabLst>
                  <a:tab pos="219075" algn="l"/>
                </a:tabLst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Endometrial stromal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sarcoma, n=1</a:t>
              </a:r>
            </a:p>
            <a:p>
              <a:pPr marL="88900" marR="0" lvl="0" indent="-88900" algn="l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F78E56"/>
                </a:buClr>
                <a:buSzTx/>
                <a:buFont typeface="Arial" panose="020B0604020202020204" pitchFamily="34" charset="0"/>
                <a:buChar char="•"/>
                <a:tabLst>
                  <a:tab pos="219075" algn="l"/>
                </a:tabLst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Follicular dendritic cell</a:t>
              </a:r>
              <a:b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</a:b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sarcoma, n=1</a:t>
              </a:r>
            </a:p>
            <a:p>
              <a:pPr marL="88900" marR="0" lvl="0" indent="-88900" algn="l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F78E56"/>
                </a:buClr>
                <a:buSzTx/>
                <a:buFont typeface="Arial" panose="020B0604020202020204" pitchFamily="34" charset="0"/>
                <a:buChar char="•"/>
                <a:tabLst>
                  <a:tab pos="219075" algn="l"/>
                </a:tabLst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GIST, n=1</a:t>
              </a:r>
            </a:p>
            <a:p>
              <a:pPr marL="88900" marR="0" lvl="0" indent="-88900" algn="l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Clr>
                  <a:srgbClr val="F78E56"/>
                </a:buClr>
                <a:buSzTx/>
                <a:buFont typeface="Arial" panose="020B0604020202020204" pitchFamily="34" charset="0"/>
                <a:buChar char="•"/>
                <a:tabLst>
                  <a:tab pos="219075" algn="l"/>
                </a:tabLst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MPNST, n=1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F77AB85-709E-C34F-836B-E01B27BBBA73}"/>
                </a:ext>
              </a:extLst>
            </p:cNvPr>
            <p:cNvSpPr txBox="1"/>
            <p:nvPr/>
          </p:nvSpPr>
          <p:spPr>
            <a:xfrm>
              <a:off x="6309463" y="3499658"/>
              <a:ext cx="456856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Sarcoma</a:t>
              </a:r>
              <a:b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</a:b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24%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96D4CB-FB72-CE4E-A0F3-C2509BF704C3}"/>
                </a:ext>
              </a:extLst>
            </p:cNvPr>
            <p:cNvSpPr txBox="1"/>
            <p:nvPr/>
          </p:nvSpPr>
          <p:spPr>
            <a:xfrm>
              <a:off x="6560500" y="4522700"/>
              <a:ext cx="33502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NSCLC</a:t>
              </a:r>
              <a:b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</a:b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19%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0510AC-52D7-1C4B-B1E5-283026D1B3DB}"/>
                </a:ext>
              </a:extLst>
            </p:cNvPr>
            <p:cNvSpPr txBox="1"/>
            <p:nvPr/>
          </p:nvSpPr>
          <p:spPr>
            <a:xfrm>
              <a:off x="5851561" y="5053642"/>
              <a:ext cx="31739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MASC</a:t>
              </a:r>
              <a:b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</a:b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13%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161492A-AEE4-B44C-BAD1-931AFDF52B9A}"/>
                </a:ext>
              </a:extLst>
            </p:cNvPr>
            <p:cNvSpPr txBox="1"/>
            <p:nvPr/>
          </p:nvSpPr>
          <p:spPr>
            <a:xfrm>
              <a:off x="5181578" y="4856997"/>
              <a:ext cx="33983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Breast</a:t>
              </a:r>
              <a:b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</a:b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11%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DEE6FB-3610-D34E-B9C1-86B9C6FBD180}"/>
                </a:ext>
              </a:extLst>
            </p:cNvPr>
            <p:cNvSpPr txBox="1"/>
            <p:nvPr/>
          </p:nvSpPr>
          <p:spPr>
            <a:xfrm>
              <a:off x="4802986" y="4345719"/>
              <a:ext cx="40876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Thyroid</a:t>
              </a:r>
              <a:b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</a:b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9%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1D454EF-DD0E-E149-9947-B2F8A237B2AE}"/>
                </a:ext>
              </a:extLst>
            </p:cNvPr>
            <p:cNvSpPr txBox="1"/>
            <p:nvPr/>
          </p:nvSpPr>
          <p:spPr>
            <a:xfrm>
              <a:off x="4795819" y="3873771"/>
              <a:ext cx="20678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CRC</a:t>
              </a:r>
              <a:b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</a:b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7%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72A04E-8CE4-D445-B5FF-5D3296B104C2}"/>
                </a:ext>
              </a:extLst>
            </p:cNvPr>
            <p:cNvSpPr txBox="1"/>
            <p:nvPr/>
          </p:nvSpPr>
          <p:spPr>
            <a:xfrm>
              <a:off x="4282765" y="3163245"/>
              <a:ext cx="554639" cy="249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Pancreatic</a:t>
              </a:r>
              <a:b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</a:b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6%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19AFA1F-C589-374B-9324-C976005F0A80}"/>
                </a:ext>
              </a:extLst>
            </p:cNvPr>
            <p:cNvSpPr txBox="1"/>
            <p:nvPr/>
          </p:nvSpPr>
          <p:spPr>
            <a:xfrm>
              <a:off x="4550062" y="2799451"/>
              <a:ext cx="865622" cy="249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Neuroendocrine</a:t>
              </a:r>
              <a:b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</a:b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6%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1E7C2DB-4ED0-AD4B-8280-A3CBB67C0EBD}"/>
                </a:ext>
              </a:extLst>
            </p:cNvPr>
            <p:cNvSpPr txBox="1"/>
            <p:nvPr/>
          </p:nvSpPr>
          <p:spPr>
            <a:xfrm>
              <a:off x="5201405" y="2486854"/>
              <a:ext cx="801501" cy="249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Gynaecological</a:t>
              </a:r>
              <a:b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</a:br>
              <a:r>
                <a:rPr kumimoji="0" lang="en-GB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4%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CB8F281-6FFC-FC45-BCD5-CE7E4384DA00}"/>
                </a:ext>
              </a:extLst>
            </p:cNvPr>
            <p:cNvSpPr txBox="1"/>
            <p:nvPr/>
          </p:nvSpPr>
          <p:spPr>
            <a:xfrm>
              <a:off x="6123577" y="2673204"/>
              <a:ext cx="1080424" cy="2492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Cholangiocarcinoma</a:t>
              </a:r>
              <a:b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</a:b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ileron" charset="0"/>
                  <a:cs typeface="Calibri" panose="020F0502020204030204" pitchFamily="34" charset="0"/>
                </a:rPr>
                <a:t>2%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6D42ADCC-D2DC-0641-9EEB-FE25A223074E}"/>
                </a:ext>
              </a:extLst>
            </p:cNvPr>
            <p:cNvSpPr/>
            <p:nvPr/>
          </p:nvSpPr>
          <p:spPr>
            <a:xfrm>
              <a:off x="6222546" y="3456345"/>
              <a:ext cx="615821" cy="452567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A9E4A6AD-17F4-E245-8B6D-509F1975458B}"/>
                </a:ext>
              </a:extLst>
            </p:cNvPr>
            <p:cNvSpPr/>
            <p:nvPr/>
          </p:nvSpPr>
          <p:spPr>
            <a:xfrm>
              <a:off x="7445562" y="3238349"/>
              <a:ext cx="1432973" cy="190500"/>
            </a:xfrm>
            <a:prstGeom prst="roundRect">
              <a:avLst/>
            </a:prstGeom>
            <a:noFill/>
            <a:ln w="19050">
              <a:solidFill>
                <a:srgbClr val="F78E5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9F6E656-9677-E640-A2C3-3C6DC38BDC10}"/>
                </a:ext>
              </a:extLst>
            </p:cNvPr>
            <p:cNvCxnSpPr>
              <a:cxnSpLocks/>
            </p:cNvCxnSpPr>
            <p:nvPr/>
          </p:nvCxnSpPr>
          <p:spPr>
            <a:xfrm>
              <a:off x="4674393" y="3358366"/>
              <a:ext cx="170332" cy="839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769F1C-C80A-3742-8ADC-2E61B6DC3D86}"/>
                </a:ext>
              </a:extLst>
            </p:cNvPr>
            <p:cNvCxnSpPr>
              <a:cxnSpLocks/>
            </p:cNvCxnSpPr>
            <p:nvPr/>
          </p:nvCxnSpPr>
          <p:spPr>
            <a:xfrm>
              <a:off x="5103018" y="2961491"/>
              <a:ext cx="113507" cy="127633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E95EB2-3DCB-B241-975D-7D971E615EC6}"/>
                </a:ext>
              </a:extLst>
            </p:cNvPr>
            <p:cNvCxnSpPr>
              <a:cxnSpLocks/>
              <a:stCxn id="25" idx="2"/>
            </p:cNvCxnSpPr>
            <p:nvPr/>
          </p:nvCxnSpPr>
          <p:spPr>
            <a:xfrm>
              <a:off x="5602158" y="2736154"/>
              <a:ext cx="30294" cy="10473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8267490-E30F-604E-86C2-0EA18A600DBF}"/>
                </a:ext>
              </a:extLst>
            </p:cNvPr>
            <p:cNvCxnSpPr>
              <a:cxnSpLocks/>
              <a:stCxn id="26" idx="1"/>
            </p:cNvCxnSpPr>
            <p:nvPr/>
          </p:nvCxnSpPr>
          <p:spPr>
            <a:xfrm flipH="1">
              <a:off x="5908689" y="2797855"/>
              <a:ext cx="214888" cy="15002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8E6CD0A-DBFF-EA44-AC51-712429148E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62714" y="3393924"/>
              <a:ext cx="496936" cy="167251"/>
            </a:xfrm>
            <a:prstGeom prst="line">
              <a:avLst/>
            </a:prstGeom>
            <a:ln w="28575">
              <a:solidFill>
                <a:srgbClr val="F78E56"/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444256" y="2852936"/>
            <a:ext cx="3992422" cy="3268864"/>
            <a:chOff x="444256" y="2852936"/>
            <a:chExt cx="3992422" cy="326886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4256" y="2852936"/>
              <a:ext cx="3983728" cy="202980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98953" y="4352665"/>
              <a:ext cx="1623545" cy="1769135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2076855" y="4348976"/>
              <a:ext cx="307365" cy="145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371216" y="3192510"/>
              <a:ext cx="65462" cy="719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151151" y="3303873"/>
              <a:ext cx="65462" cy="719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770975" y="3298392"/>
              <a:ext cx="65462" cy="719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869514" y="3762752"/>
              <a:ext cx="65462" cy="719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620949" y="4136450"/>
              <a:ext cx="65462" cy="719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4029946" y="4346678"/>
              <a:ext cx="65462" cy="719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291004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135">
            <a:extLst>
              <a:ext uri="{FF2B5EF4-FFF2-40B4-BE49-F238E27FC236}">
                <a16:creationId xmlns:a16="http://schemas.microsoft.com/office/drawing/2014/main" id="{F1727A30-AACC-EF47-9F49-652A11837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</p:spPr>
        <p:txBody>
          <a:bodyPr/>
          <a:lstStyle/>
          <a:p>
            <a:r>
              <a:rPr lang="en-GB" dirty="0" err="1"/>
              <a:t>TRK</a:t>
            </a:r>
            <a:r>
              <a:rPr lang="en-GB" dirty="0"/>
              <a:t>-inhibition </a:t>
            </a:r>
            <a:r>
              <a:rPr lang="en-GB" noProof="0" dirty="0"/>
              <a:t>provides robust responses in patients with </a:t>
            </a:r>
            <a:r>
              <a:rPr lang="en-GB" i="1" noProof="0" dirty="0"/>
              <a:t>NTRK</a:t>
            </a:r>
            <a:r>
              <a:rPr lang="en-GB" noProof="0" dirty="0"/>
              <a:t> gene fusion-positive sarcoma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137" name="Content Placeholder 136">
            <a:extLst>
              <a:ext uri="{FF2B5EF4-FFF2-40B4-BE49-F238E27FC236}">
                <a16:creationId xmlns:a16="http://schemas.microsoft.com/office/drawing/2014/main" id="{EE1C304F-91BA-1448-8464-04F54E994B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6356350"/>
            <a:ext cx="8427342" cy="365125"/>
          </a:xfrm>
        </p:spPr>
        <p:txBody>
          <a:bodyPr anchor="b"/>
          <a:lstStyle/>
          <a:p>
            <a:pPr>
              <a:spcBef>
                <a:spcPts val="300"/>
              </a:spcBef>
            </a:pPr>
            <a:r>
              <a:rPr lang="en-GB" dirty="0"/>
              <a:t>IFS, infantile fibrosarcoma; </a:t>
            </a:r>
            <a:r>
              <a:rPr lang="en-GB" i="1" dirty="0"/>
              <a:t>NTRK</a:t>
            </a:r>
            <a:r>
              <a:rPr lang="en-GB" dirty="0"/>
              <a:t>, neurotrophic tropomyosin receptor kinase; STS, soft tissue sarcoma; TRK, tropomyosin receptor kinase; GIST, gastrointestinal stromal tumour </a:t>
            </a:r>
          </a:p>
          <a:p>
            <a:pPr>
              <a:spcBef>
                <a:spcPts val="300"/>
              </a:spcBef>
            </a:pPr>
            <a:r>
              <a:rPr lang="en-GB" noProof="0" dirty="0"/>
              <a:t>Demetri GD, et al. CTOS 2019. Abstract #3254588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C3BFB9-AB74-A349-B061-9818631AD7B7}"/>
              </a:ext>
            </a:extLst>
          </p:cNvPr>
          <p:cNvSpPr txBox="1"/>
          <p:nvPr/>
        </p:nvSpPr>
        <p:spPr>
          <a:xfrm>
            <a:off x="804794" y="2242444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A8FF56-80D7-3F4A-AF39-43F821E81378}"/>
              </a:ext>
            </a:extLst>
          </p:cNvPr>
          <p:cNvSpPr/>
          <p:nvPr/>
        </p:nvSpPr>
        <p:spPr>
          <a:xfrm>
            <a:off x="1508712" y="3284127"/>
            <a:ext cx="92794" cy="1746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754303-1B4C-E84A-9FDF-0EE6028C21A8}"/>
              </a:ext>
            </a:extLst>
          </p:cNvPr>
          <p:cNvCxnSpPr>
            <a:cxnSpLocks/>
          </p:cNvCxnSpPr>
          <p:nvPr/>
        </p:nvCxnSpPr>
        <p:spPr>
          <a:xfrm rot="5400000">
            <a:off x="1023813" y="2279748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E99D2E5-77F2-7E44-A0C3-D129F0B47CD4}"/>
              </a:ext>
            </a:extLst>
          </p:cNvPr>
          <p:cNvCxnSpPr>
            <a:cxnSpLocks/>
          </p:cNvCxnSpPr>
          <p:nvPr/>
        </p:nvCxnSpPr>
        <p:spPr>
          <a:xfrm>
            <a:off x="1046038" y="2059743"/>
            <a:ext cx="0" cy="3659609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2873A62-C4DF-E548-949E-0F8FD4DD048B}"/>
              </a:ext>
            </a:extLst>
          </p:cNvPr>
          <p:cNvSpPr txBox="1"/>
          <p:nvPr/>
        </p:nvSpPr>
        <p:spPr>
          <a:xfrm>
            <a:off x="804794" y="2486919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D64593-9C9A-6A4F-AEC7-69488E6442A9}"/>
              </a:ext>
            </a:extLst>
          </p:cNvPr>
          <p:cNvCxnSpPr>
            <a:cxnSpLocks/>
          </p:cNvCxnSpPr>
          <p:nvPr/>
        </p:nvCxnSpPr>
        <p:spPr>
          <a:xfrm rot="5400000">
            <a:off x="1023813" y="2524223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284A83-60F0-2C4D-8EAC-A3D586486847}"/>
              </a:ext>
            </a:extLst>
          </p:cNvPr>
          <p:cNvSpPr txBox="1"/>
          <p:nvPr/>
        </p:nvSpPr>
        <p:spPr>
          <a:xfrm>
            <a:off x="804794" y="2725044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A787E54-DBC6-3E40-98F8-4792B73CB19F}"/>
              </a:ext>
            </a:extLst>
          </p:cNvPr>
          <p:cNvCxnSpPr>
            <a:cxnSpLocks/>
          </p:cNvCxnSpPr>
          <p:nvPr/>
        </p:nvCxnSpPr>
        <p:spPr>
          <a:xfrm rot="5400000">
            <a:off x="1023813" y="2762348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28C3CC7-3E42-164E-A276-12C117CFD872}"/>
              </a:ext>
            </a:extLst>
          </p:cNvPr>
          <p:cNvSpPr txBox="1"/>
          <p:nvPr/>
        </p:nvSpPr>
        <p:spPr>
          <a:xfrm>
            <a:off x="804794" y="2975869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209D0B7-E418-1948-9491-FF7C0D10DBFE}"/>
              </a:ext>
            </a:extLst>
          </p:cNvPr>
          <p:cNvCxnSpPr>
            <a:cxnSpLocks/>
          </p:cNvCxnSpPr>
          <p:nvPr/>
        </p:nvCxnSpPr>
        <p:spPr>
          <a:xfrm rot="5400000">
            <a:off x="1023813" y="3013173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EC3183F-D530-DE42-AF7B-68CD54548400}"/>
              </a:ext>
            </a:extLst>
          </p:cNvPr>
          <p:cNvSpPr txBox="1"/>
          <p:nvPr/>
        </p:nvSpPr>
        <p:spPr>
          <a:xfrm>
            <a:off x="883341" y="3213994"/>
            <a:ext cx="78547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42179FA-7074-A844-9646-C201B7FDD26A}"/>
              </a:ext>
            </a:extLst>
          </p:cNvPr>
          <p:cNvCxnSpPr>
            <a:cxnSpLocks/>
          </p:cNvCxnSpPr>
          <p:nvPr/>
        </p:nvCxnSpPr>
        <p:spPr>
          <a:xfrm rot="5400000">
            <a:off x="1023813" y="3252391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41A8EFC-260F-6F40-A62A-C11F50AB0DF3}"/>
              </a:ext>
            </a:extLst>
          </p:cNvPr>
          <p:cNvSpPr txBox="1"/>
          <p:nvPr/>
        </p:nvSpPr>
        <p:spPr>
          <a:xfrm>
            <a:off x="758306" y="3461644"/>
            <a:ext cx="203582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-10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CC77805-ABF5-4F4B-A988-113857B5E36F}"/>
              </a:ext>
            </a:extLst>
          </p:cNvPr>
          <p:cNvCxnSpPr>
            <a:cxnSpLocks/>
          </p:cNvCxnSpPr>
          <p:nvPr/>
        </p:nvCxnSpPr>
        <p:spPr>
          <a:xfrm rot="5400000">
            <a:off x="1023813" y="3498948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51F6FFD-A89F-4840-931E-E55DFC9BC1B6}"/>
              </a:ext>
            </a:extLst>
          </p:cNvPr>
          <p:cNvSpPr txBox="1"/>
          <p:nvPr/>
        </p:nvSpPr>
        <p:spPr>
          <a:xfrm>
            <a:off x="758306" y="3699769"/>
            <a:ext cx="203582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-20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E2C68CD-91F7-6A4C-972E-F11E93555762}"/>
              </a:ext>
            </a:extLst>
          </p:cNvPr>
          <p:cNvCxnSpPr>
            <a:cxnSpLocks/>
          </p:cNvCxnSpPr>
          <p:nvPr/>
        </p:nvCxnSpPr>
        <p:spPr>
          <a:xfrm rot="5400000">
            <a:off x="1023813" y="3737073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9706B37-5156-504D-A94E-22A5C7F554FA}"/>
              </a:ext>
            </a:extLst>
          </p:cNvPr>
          <p:cNvSpPr txBox="1"/>
          <p:nvPr/>
        </p:nvSpPr>
        <p:spPr>
          <a:xfrm>
            <a:off x="758306" y="3947419"/>
            <a:ext cx="203582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-30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48AA6C8-1D1F-F24B-9F64-C05709918F22}"/>
              </a:ext>
            </a:extLst>
          </p:cNvPr>
          <p:cNvCxnSpPr>
            <a:cxnSpLocks/>
          </p:cNvCxnSpPr>
          <p:nvPr/>
        </p:nvCxnSpPr>
        <p:spPr>
          <a:xfrm rot="5400000">
            <a:off x="1023813" y="3984723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04F8625-C5C7-C940-9A64-F9DD8A307326}"/>
              </a:ext>
            </a:extLst>
          </p:cNvPr>
          <p:cNvSpPr txBox="1"/>
          <p:nvPr/>
        </p:nvSpPr>
        <p:spPr>
          <a:xfrm>
            <a:off x="758306" y="4188719"/>
            <a:ext cx="203582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-40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922CC59-E535-244A-BE8C-A51BAA3195A4}"/>
              </a:ext>
            </a:extLst>
          </p:cNvPr>
          <p:cNvCxnSpPr>
            <a:cxnSpLocks/>
          </p:cNvCxnSpPr>
          <p:nvPr/>
        </p:nvCxnSpPr>
        <p:spPr>
          <a:xfrm rot="5400000">
            <a:off x="1023813" y="4226023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697D51C-93FB-0946-A203-70C3F9756353}"/>
              </a:ext>
            </a:extLst>
          </p:cNvPr>
          <p:cNvSpPr txBox="1"/>
          <p:nvPr/>
        </p:nvSpPr>
        <p:spPr>
          <a:xfrm>
            <a:off x="758306" y="4430019"/>
            <a:ext cx="203582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-50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C0CD9D0-1B4B-3C46-A901-66B7F91FE38F}"/>
              </a:ext>
            </a:extLst>
          </p:cNvPr>
          <p:cNvCxnSpPr>
            <a:cxnSpLocks/>
          </p:cNvCxnSpPr>
          <p:nvPr/>
        </p:nvCxnSpPr>
        <p:spPr>
          <a:xfrm rot="5400000">
            <a:off x="1023813" y="4467323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944B496-0DF7-F748-9B4D-0CE8B1812644}"/>
              </a:ext>
            </a:extLst>
          </p:cNvPr>
          <p:cNvSpPr txBox="1"/>
          <p:nvPr/>
        </p:nvSpPr>
        <p:spPr>
          <a:xfrm>
            <a:off x="758306" y="4680844"/>
            <a:ext cx="203582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-60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300B891-6E91-FD45-B08D-08B75663A27E}"/>
              </a:ext>
            </a:extLst>
          </p:cNvPr>
          <p:cNvCxnSpPr>
            <a:cxnSpLocks/>
          </p:cNvCxnSpPr>
          <p:nvPr/>
        </p:nvCxnSpPr>
        <p:spPr>
          <a:xfrm rot="5400000">
            <a:off x="1023813" y="4718148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E106DAF-9125-854C-8169-EC78473499F4}"/>
              </a:ext>
            </a:extLst>
          </p:cNvPr>
          <p:cNvSpPr txBox="1"/>
          <p:nvPr/>
        </p:nvSpPr>
        <p:spPr>
          <a:xfrm>
            <a:off x="758306" y="4922144"/>
            <a:ext cx="203582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-70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7A67D5B-BE9B-194E-9282-A652164BF99E}"/>
              </a:ext>
            </a:extLst>
          </p:cNvPr>
          <p:cNvCxnSpPr>
            <a:cxnSpLocks/>
          </p:cNvCxnSpPr>
          <p:nvPr/>
        </p:nvCxnSpPr>
        <p:spPr>
          <a:xfrm rot="5400000">
            <a:off x="1023813" y="4959448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6B109D8-C8AA-7945-B26B-D3AAAA7E59FE}"/>
              </a:ext>
            </a:extLst>
          </p:cNvPr>
          <p:cNvSpPr txBox="1"/>
          <p:nvPr/>
        </p:nvSpPr>
        <p:spPr>
          <a:xfrm>
            <a:off x="758306" y="5163444"/>
            <a:ext cx="203582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-80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0EE241F-06FB-E948-BE3E-E3977A0300C5}"/>
              </a:ext>
            </a:extLst>
          </p:cNvPr>
          <p:cNvCxnSpPr>
            <a:cxnSpLocks/>
          </p:cNvCxnSpPr>
          <p:nvPr/>
        </p:nvCxnSpPr>
        <p:spPr>
          <a:xfrm rot="5400000">
            <a:off x="1023813" y="5200748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F09C736-7832-5C4D-9EC4-C2F7A409300F}"/>
              </a:ext>
            </a:extLst>
          </p:cNvPr>
          <p:cNvSpPr txBox="1"/>
          <p:nvPr/>
        </p:nvSpPr>
        <p:spPr>
          <a:xfrm>
            <a:off x="758306" y="5407919"/>
            <a:ext cx="203582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-90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3023D86-6955-F541-ABB3-16EF9D0233FB}"/>
              </a:ext>
            </a:extLst>
          </p:cNvPr>
          <p:cNvCxnSpPr>
            <a:cxnSpLocks/>
          </p:cNvCxnSpPr>
          <p:nvPr/>
        </p:nvCxnSpPr>
        <p:spPr>
          <a:xfrm rot="5400000">
            <a:off x="1023813" y="5445223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CC9B3C2-DC0F-0744-94CC-93D270364FC4}"/>
              </a:ext>
            </a:extLst>
          </p:cNvPr>
          <p:cNvSpPr txBox="1"/>
          <p:nvPr/>
        </p:nvSpPr>
        <p:spPr>
          <a:xfrm>
            <a:off x="679759" y="5649219"/>
            <a:ext cx="282129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-100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B7501CF-D1D8-0F45-A9F8-D297E6DA65C8}"/>
              </a:ext>
            </a:extLst>
          </p:cNvPr>
          <p:cNvCxnSpPr>
            <a:cxnSpLocks/>
          </p:cNvCxnSpPr>
          <p:nvPr/>
        </p:nvCxnSpPr>
        <p:spPr>
          <a:xfrm rot="5400000">
            <a:off x="1023813" y="5686523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B4968EA-A784-5045-A154-D81B17360876}"/>
              </a:ext>
            </a:extLst>
          </p:cNvPr>
          <p:cNvSpPr txBox="1"/>
          <p:nvPr/>
        </p:nvSpPr>
        <p:spPr>
          <a:xfrm>
            <a:off x="804794" y="1994794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620925F-B975-884D-A483-EA7C89E43C1F}"/>
              </a:ext>
            </a:extLst>
          </p:cNvPr>
          <p:cNvCxnSpPr>
            <a:cxnSpLocks/>
          </p:cNvCxnSpPr>
          <p:nvPr/>
        </p:nvCxnSpPr>
        <p:spPr>
          <a:xfrm rot="5400000">
            <a:off x="1023813" y="2032098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ADEC18C2-6FAE-DA40-9153-527FFB6E27F5}"/>
              </a:ext>
            </a:extLst>
          </p:cNvPr>
          <p:cNvSpPr txBox="1"/>
          <p:nvPr/>
        </p:nvSpPr>
        <p:spPr>
          <a:xfrm rot="16200000">
            <a:off x="-737254" y="3912805"/>
            <a:ext cx="2655407" cy="1765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Maximum change in tumour size (%)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70E93A3-7711-B84A-A725-F49053E05BEC}"/>
              </a:ext>
            </a:extLst>
          </p:cNvPr>
          <p:cNvSpPr txBox="1"/>
          <p:nvPr/>
        </p:nvSpPr>
        <p:spPr>
          <a:xfrm>
            <a:off x="900378" y="1784187"/>
            <a:ext cx="293349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+93.2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B2368CE-D29C-5842-AA6B-DE3E967B5635}"/>
              </a:ext>
            </a:extLst>
          </p:cNvPr>
          <p:cNvSpPr txBox="1"/>
          <p:nvPr/>
        </p:nvSpPr>
        <p:spPr>
          <a:xfrm>
            <a:off x="464400" y="5869900"/>
            <a:ext cx="162012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Data cut-off: Feb 19, 2019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E43BEF2-733D-3A49-BEA3-72348416FE07}"/>
              </a:ext>
            </a:extLst>
          </p:cNvPr>
          <p:cNvSpPr/>
          <p:nvPr/>
        </p:nvSpPr>
        <p:spPr>
          <a:xfrm>
            <a:off x="1618576" y="3284127"/>
            <a:ext cx="92794" cy="33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A0E4275-B5AF-1447-9D74-A470E3932146}"/>
              </a:ext>
            </a:extLst>
          </p:cNvPr>
          <p:cNvSpPr/>
          <p:nvPr/>
        </p:nvSpPr>
        <p:spPr>
          <a:xfrm>
            <a:off x="1288984" y="3115853"/>
            <a:ext cx="92794" cy="171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66EFC63-173A-B643-B547-5653E07962C7}"/>
              </a:ext>
            </a:extLst>
          </p:cNvPr>
          <p:cNvSpPr/>
          <p:nvPr/>
        </p:nvSpPr>
        <p:spPr>
          <a:xfrm>
            <a:off x="1179120" y="2598327"/>
            <a:ext cx="92794" cy="6889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9E1D3A4-ACD7-0B46-A8E2-54E4A4293594}"/>
              </a:ext>
            </a:extLst>
          </p:cNvPr>
          <p:cNvSpPr/>
          <p:nvPr/>
        </p:nvSpPr>
        <p:spPr>
          <a:xfrm>
            <a:off x="1069256" y="2058577"/>
            <a:ext cx="92794" cy="12287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69F189C-16E9-034B-8E77-619D65070A9C}"/>
              </a:ext>
            </a:extLst>
          </p:cNvPr>
          <p:cNvSpPr/>
          <p:nvPr/>
        </p:nvSpPr>
        <p:spPr>
          <a:xfrm>
            <a:off x="1398848" y="3251107"/>
            <a:ext cx="92794" cy="3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6BE49BD-3A6A-3C41-8B5E-FA7E1569294C}"/>
              </a:ext>
            </a:extLst>
          </p:cNvPr>
          <p:cNvSpPr/>
          <p:nvPr/>
        </p:nvSpPr>
        <p:spPr>
          <a:xfrm>
            <a:off x="2607352" y="3284126"/>
            <a:ext cx="92794" cy="11779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52AFC19-8E6D-A745-9BAF-0FA2681CA936}"/>
              </a:ext>
            </a:extLst>
          </p:cNvPr>
          <p:cNvSpPr txBox="1"/>
          <p:nvPr/>
        </p:nvSpPr>
        <p:spPr>
          <a:xfrm>
            <a:off x="1530804" y="5465446"/>
            <a:ext cx="214611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STS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17C3CC1-A5A4-B74B-835F-925593C12A27}"/>
              </a:ext>
            </a:extLst>
          </p:cNvPr>
          <p:cNvSpPr/>
          <p:nvPr/>
        </p:nvSpPr>
        <p:spPr>
          <a:xfrm>
            <a:off x="1364111" y="5466250"/>
            <a:ext cx="107950" cy="107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1EB0A79-D967-E048-A4E3-31C741809E21}"/>
              </a:ext>
            </a:extLst>
          </p:cNvPr>
          <p:cNvSpPr txBox="1"/>
          <p:nvPr/>
        </p:nvSpPr>
        <p:spPr>
          <a:xfrm>
            <a:off x="2064204" y="5465446"/>
            <a:ext cx="177356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IFS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26647AC-DAD8-C943-A8DF-C9D4D56B4599}"/>
              </a:ext>
            </a:extLst>
          </p:cNvPr>
          <p:cNvSpPr/>
          <p:nvPr/>
        </p:nvSpPr>
        <p:spPr>
          <a:xfrm>
            <a:off x="1897511" y="5466250"/>
            <a:ext cx="107950" cy="1079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C2F1399-1286-7A46-9E0E-022FBDFC2391}"/>
              </a:ext>
            </a:extLst>
          </p:cNvPr>
          <p:cNvSpPr txBox="1"/>
          <p:nvPr/>
        </p:nvSpPr>
        <p:spPr>
          <a:xfrm>
            <a:off x="2572204" y="5465446"/>
            <a:ext cx="281103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GIST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1E96881-1867-7940-A880-366DF7DA29A3}"/>
              </a:ext>
            </a:extLst>
          </p:cNvPr>
          <p:cNvSpPr/>
          <p:nvPr/>
        </p:nvSpPr>
        <p:spPr>
          <a:xfrm>
            <a:off x="2405511" y="5466250"/>
            <a:ext cx="107950" cy="10795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21781E7-5349-D149-9784-9008209D8A5B}"/>
              </a:ext>
            </a:extLst>
          </p:cNvPr>
          <p:cNvSpPr txBox="1"/>
          <p:nvPr/>
        </p:nvSpPr>
        <p:spPr>
          <a:xfrm>
            <a:off x="3181804" y="5465446"/>
            <a:ext cx="886140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Bone sarcoma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BE35170-0C92-0949-839C-DD0E2FC35A20}"/>
              </a:ext>
            </a:extLst>
          </p:cNvPr>
          <p:cNvSpPr/>
          <p:nvPr/>
        </p:nvSpPr>
        <p:spPr>
          <a:xfrm>
            <a:off x="3015111" y="5466250"/>
            <a:ext cx="107950" cy="1079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177947F-D148-7645-97AA-3521E82365A6}"/>
              </a:ext>
            </a:extLst>
          </p:cNvPr>
          <p:cNvSpPr/>
          <p:nvPr/>
        </p:nvSpPr>
        <p:spPr>
          <a:xfrm>
            <a:off x="1728440" y="3284126"/>
            <a:ext cx="92794" cy="6953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DA3766E-B82A-BF40-8BCF-DBD0984153DD}"/>
              </a:ext>
            </a:extLst>
          </p:cNvPr>
          <p:cNvSpPr/>
          <p:nvPr/>
        </p:nvSpPr>
        <p:spPr>
          <a:xfrm>
            <a:off x="1838304" y="3284126"/>
            <a:ext cx="92794" cy="765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055A489-BE8D-634A-A84E-BAE2D532BBB3}"/>
              </a:ext>
            </a:extLst>
          </p:cNvPr>
          <p:cNvSpPr/>
          <p:nvPr/>
        </p:nvSpPr>
        <p:spPr>
          <a:xfrm>
            <a:off x="1948168" y="3284126"/>
            <a:ext cx="92794" cy="7810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BBA8DF9-7E55-204D-A937-B90B6B23077E}"/>
              </a:ext>
            </a:extLst>
          </p:cNvPr>
          <p:cNvSpPr/>
          <p:nvPr/>
        </p:nvSpPr>
        <p:spPr>
          <a:xfrm>
            <a:off x="2058032" y="3284126"/>
            <a:ext cx="92794" cy="8064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12D31A3-D2C0-5C45-8D89-D2370C4FF6B9}"/>
              </a:ext>
            </a:extLst>
          </p:cNvPr>
          <p:cNvSpPr/>
          <p:nvPr/>
        </p:nvSpPr>
        <p:spPr>
          <a:xfrm>
            <a:off x="2167896" y="3284126"/>
            <a:ext cx="92794" cy="81280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A46F082-C41B-1B45-93D5-3D6BCE2113F0}"/>
              </a:ext>
            </a:extLst>
          </p:cNvPr>
          <p:cNvSpPr/>
          <p:nvPr/>
        </p:nvSpPr>
        <p:spPr>
          <a:xfrm>
            <a:off x="2277760" y="3284126"/>
            <a:ext cx="92794" cy="93662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B0B24EE-1124-654A-9A62-30CEC0E03AA3}"/>
              </a:ext>
            </a:extLst>
          </p:cNvPr>
          <p:cNvSpPr/>
          <p:nvPr/>
        </p:nvSpPr>
        <p:spPr>
          <a:xfrm>
            <a:off x="2387624" y="3284126"/>
            <a:ext cx="92794" cy="109537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756F3EF-5456-8041-926B-0F5078CCA05C}"/>
              </a:ext>
            </a:extLst>
          </p:cNvPr>
          <p:cNvSpPr/>
          <p:nvPr/>
        </p:nvSpPr>
        <p:spPr>
          <a:xfrm>
            <a:off x="2497488" y="3284126"/>
            <a:ext cx="92794" cy="11684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1EE0614-04E2-C745-8667-76AB54DC5645}"/>
              </a:ext>
            </a:extLst>
          </p:cNvPr>
          <p:cNvSpPr/>
          <p:nvPr/>
        </p:nvSpPr>
        <p:spPr>
          <a:xfrm>
            <a:off x="2717216" y="3284126"/>
            <a:ext cx="92794" cy="121602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BD63D03-BAF0-244B-B832-ECAAB2EB92A3}"/>
              </a:ext>
            </a:extLst>
          </p:cNvPr>
          <p:cNvSpPr/>
          <p:nvPr/>
        </p:nvSpPr>
        <p:spPr>
          <a:xfrm>
            <a:off x="2827080" y="3284126"/>
            <a:ext cx="92794" cy="124777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48222BD-C9C0-6642-AD1C-C690C528F902}"/>
              </a:ext>
            </a:extLst>
          </p:cNvPr>
          <p:cNvSpPr/>
          <p:nvPr/>
        </p:nvSpPr>
        <p:spPr>
          <a:xfrm>
            <a:off x="2936944" y="3284126"/>
            <a:ext cx="92794" cy="126047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91C9299-2B53-C64A-AFE1-608753A44F6D}"/>
              </a:ext>
            </a:extLst>
          </p:cNvPr>
          <p:cNvSpPr/>
          <p:nvPr/>
        </p:nvSpPr>
        <p:spPr>
          <a:xfrm>
            <a:off x="3046808" y="3284126"/>
            <a:ext cx="92794" cy="12604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30CE876-0E3B-2748-B278-981A1B24CB5F}"/>
              </a:ext>
            </a:extLst>
          </p:cNvPr>
          <p:cNvSpPr/>
          <p:nvPr/>
        </p:nvSpPr>
        <p:spPr>
          <a:xfrm>
            <a:off x="3156672" y="3284126"/>
            <a:ext cx="92794" cy="126365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B7D8AAE-8559-1E48-B2DA-A864B75A87CF}"/>
              </a:ext>
            </a:extLst>
          </p:cNvPr>
          <p:cNvSpPr/>
          <p:nvPr/>
        </p:nvSpPr>
        <p:spPr>
          <a:xfrm>
            <a:off x="3266536" y="3284126"/>
            <a:ext cx="92794" cy="126365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05E21C5-167E-E440-815E-EA776CE5BD1C}"/>
              </a:ext>
            </a:extLst>
          </p:cNvPr>
          <p:cNvSpPr/>
          <p:nvPr/>
        </p:nvSpPr>
        <p:spPr>
          <a:xfrm>
            <a:off x="3376400" y="3284127"/>
            <a:ext cx="92794" cy="12763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1397684-00F9-4B45-BCD0-FB50C8D74B4A}"/>
              </a:ext>
            </a:extLst>
          </p:cNvPr>
          <p:cNvSpPr/>
          <p:nvPr/>
        </p:nvSpPr>
        <p:spPr>
          <a:xfrm>
            <a:off x="3486264" y="3284127"/>
            <a:ext cx="92794" cy="13144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13EEEDB-FD3F-974D-9B86-7A3C7301F9A1}"/>
              </a:ext>
            </a:extLst>
          </p:cNvPr>
          <p:cNvSpPr/>
          <p:nvPr/>
        </p:nvSpPr>
        <p:spPr>
          <a:xfrm>
            <a:off x="3596128" y="3284126"/>
            <a:ext cx="92794" cy="13620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F08FD8C-8EC3-464E-9A50-96F274E41A0A}"/>
              </a:ext>
            </a:extLst>
          </p:cNvPr>
          <p:cNvSpPr/>
          <p:nvPr/>
        </p:nvSpPr>
        <p:spPr>
          <a:xfrm>
            <a:off x="3705992" y="3284125"/>
            <a:ext cx="92794" cy="13716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B4843E7-DE80-8F46-9E42-61F41A999D87}"/>
              </a:ext>
            </a:extLst>
          </p:cNvPr>
          <p:cNvSpPr/>
          <p:nvPr/>
        </p:nvSpPr>
        <p:spPr>
          <a:xfrm>
            <a:off x="3815856" y="3284126"/>
            <a:ext cx="92794" cy="138112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AD30A9B-9C59-3B47-96A6-C3BA08A13D59}"/>
              </a:ext>
            </a:extLst>
          </p:cNvPr>
          <p:cNvSpPr/>
          <p:nvPr/>
        </p:nvSpPr>
        <p:spPr>
          <a:xfrm>
            <a:off x="3925720" y="3284126"/>
            <a:ext cx="92794" cy="14255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92BB8F1-A5F8-5542-8734-0ECF49F132C1}"/>
              </a:ext>
            </a:extLst>
          </p:cNvPr>
          <p:cNvSpPr/>
          <p:nvPr/>
        </p:nvSpPr>
        <p:spPr>
          <a:xfrm>
            <a:off x="4035584" y="3284126"/>
            <a:ext cx="92794" cy="14255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9C8C83C-94A1-9C4A-AE91-AE55FA612307}"/>
              </a:ext>
            </a:extLst>
          </p:cNvPr>
          <p:cNvSpPr/>
          <p:nvPr/>
        </p:nvSpPr>
        <p:spPr>
          <a:xfrm>
            <a:off x="4145448" y="3284125"/>
            <a:ext cx="92794" cy="14605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70EF225-68C2-294A-8690-11339D75C875}"/>
              </a:ext>
            </a:extLst>
          </p:cNvPr>
          <p:cNvSpPr/>
          <p:nvPr/>
        </p:nvSpPr>
        <p:spPr>
          <a:xfrm>
            <a:off x="4255312" y="3284126"/>
            <a:ext cx="92794" cy="147002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79B11EA-58A2-EF43-9968-CF71414A182B}"/>
              </a:ext>
            </a:extLst>
          </p:cNvPr>
          <p:cNvSpPr/>
          <p:nvPr/>
        </p:nvSpPr>
        <p:spPr>
          <a:xfrm>
            <a:off x="4365176" y="3284125"/>
            <a:ext cx="92794" cy="150177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23F2D34-7A59-3240-92C7-2892B5CC0AFE}"/>
              </a:ext>
            </a:extLst>
          </p:cNvPr>
          <p:cNvSpPr/>
          <p:nvPr/>
        </p:nvSpPr>
        <p:spPr>
          <a:xfrm>
            <a:off x="4475040" y="3284125"/>
            <a:ext cx="92794" cy="15430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B8A7C0D-0872-4846-AE97-AE748E34AED2}"/>
              </a:ext>
            </a:extLst>
          </p:cNvPr>
          <p:cNvSpPr/>
          <p:nvPr/>
        </p:nvSpPr>
        <p:spPr>
          <a:xfrm>
            <a:off x="4584904" y="3284125"/>
            <a:ext cx="92794" cy="161925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AD5E9A9-E03B-2940-A2D4-56D5A83B32CE}"/>
              </a:ext>
            </a:extLst>
          </p:cNvPr>
          <p:cNvSpPr/>
          <p:nvPr/>
        </p:nvSpPr>
        <p:spPr>
          <a:xfrm>
            <a:off x="4694768" y="3284125"/>
            <a:ext cx="92794" cy="162877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8C86165-B2F3-F840-8716-360E595C58AE}"/>
              </a:ext>
            </a:extLst>
          </p:cNvPr>
          <p:cNvSpPr/>
          <p:nvPr/>
        </p:nvSpPr>
        <p:spPr>
          <a:xfrm>
            <a:off x="4804632" y="3284125"/>
            <a:ext cx="92794" cy="166052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F779057-6D22-8945-B26E-063CDE184EB6}"/>
              </a:ext>
            </a:extLst>
          </p:cNvPr>
          <p:cNvSpPr/>
          <p:nvPr/>
        </p:nvSpPr>
        <p:spPr>
          <a:xfrm>
            <a:off x="4914496" y="3284125"/>
            <a:ext cx="92794" cy="171450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7F2D89E-ADBB-BC4D-89EA-25434C888E7E}"/>
              </a:ext>
            </a:extLst>
          </p:cNvPr>
          <p:cNvSpPr/>
          <p:nvPr/>
        </p:nvSpPr>
        <p:spPr>
          <a:xfrm>
            <a:off x="5024360" y="3284125"/>
            <a:ext cx="92794" cy="17208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804A445-9D75-D444-B777-FFFD86E869A6}"/>
              </a:ext>
            </a:extLst>
          </p:cNvPr>
          <p:cNvSpPr/>
          <p:nvPr/>
        </p:nvSpPr>
        <p:spPr>
          <a:xfrm>
            <a:off x="5134224" y="3284124"/>
            <a:ext cx="92794" cy="178117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6699BB5-750A-C64F-AE5E-449C0D0EB334}"/>
              </a:ext>
            </a:extLst>
          </p:cNvPr>
          <p:cNvSpPr/>
          <p:nvPr/>
        </p:nvSpPr>
        <p:spPr>
          <a:xfrm>
            <a:off x="5244088" y="3284124"/>
            <a:ext cx="92794" cy="187007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F79247F-8775-AE4C-A946-DF7CC199C405}"/>
              </a:ext>
            </a:extLst>
          </p:cNvPr>
          <p:cNvSpPr/>
          <p:nvPr/>
        </p:nvSpPr>
        <p:spPr>
          <a:xfrm>
            <a:off x="5353952" y="3284124"/>
            <a:ext cx="92794" cy="19494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DAD7085-5E66-F243-A408-56E606D08C3E}"/>
              </a:ext>
            </a:extLst>
          </p:cNvPr>
          <p:cNvSpPr/>
          <p:nvPr/>
        </p:nvSpPr>
        <p:spPr>
          <a:xfrm>
            <a:off x="5463816" y="3284124"/>
            <a:ext cx="92794" cy="19653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A14E082-685C-3347-911B-67FC8D0ECA89}"/>
              </a:ext>
            </a:extLst>
          </p:cNvPr>
          <p:cNvSpPr/>
          <p:nvPr/>
        </p:nvSpPr>
        <p:spPr>
          <a:xfrm>
            <a:off x="5573680" y="3284124"/>
            <a:ext cx="92794" cy="20129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A795FE6-9F99-C649-82F0-BF4CCD3B94E4}"/>
              </a:ext>
            </a:extLst>
          </p:cNvPr>
          <p:cNvSpPr/>
          <p:nvPr/>
        </p:nvSpPr>
        <p:spPr>
          <a:xfrm>
            <a:off x="5683544" y="3284124"/>
            <a:ext cx="92794" cy="205105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00637AB-6F8A-9B4E-95E4-81AA7AE7F605}"/>
              </a:ext>
            </a:extLst>
          </p:cNvPr>
          <p:cNvSpPr/>
          <p:nvPr/>
        </p:nvSpPr>
        <p:spPr>
          <a:xfrm>
            <a:off x="5793408" y="3284124"/>
            <a:ext cx="92794" cy="21621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9686D7C5-D276-6045-918E-B6A3DFE22884}"/>
              </a:ext>
            </a:extLst>
          </p:cNvPr>
          <p:cNvSpPr/>
          <p:nvPr/>
        </p:nvSpPr>
        <p:spPr>
          <a:xfrm>
            <a:off x="5903272" y="3284124"/>
            <a:ext cx="92794" cy="21685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BBBDD43B-EFA7-9B43-AAC0-8C8DDC2123AE}"/>
              </a:ext>
            </a:extLst>
          </p:cNvPr>
          <p:cNvSpPr/>
          <p:nvPr/>
        </p:nvSpPr>
        <p:spPr>
          <a:xfrm>
            <a:off x="6013136" y="3284124"/>
            <a:ext cx="92794" cy="22129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2024CFA-A500-774A-9F78-3FD8236D34AE}"/>
              </a:ext>
            </a:extLst>
          </p:cNvPr>
          <p:cNvSpPr/>
          <p:nvPr/>
        </p:nvSpPr>
        <p:spPr>
          <a:xfrm>
            <a:off x="6123000" y="3284124"/>
            <a:ext cx="92794" cy="22129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40A3177-9C2B-294A-A586-7CAC663D2E38}"/>
              </a:ext>
            </a:extLst>
          </p:cNvPr>
          <p:cNvSpPr/>
          <p:nvPr/>
        </p:nvSpPr>
        <p:spPr>
          <a:xfrm>
            <a:off x="6232864" y="3284123"/>
            <a:ext cx="92794" cy="227965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9F547A6-ECE2-0E4C-A663-46E57402FB36}"/>
              </a:ext>
            </a:extLst>
          </p:cNvPr>
          <p:cNvSpPr/>
          <p:nvPr/>
        </p:nvSpPr>
        <p:spPr>
          <a:xfrm>
            <a:off x="6342728" y="3284126"/>
            <a:ext cx="92794" cy="242887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C1E4263-704E-2246-83B5-E11C3EC67A8B}"/>
              </a:ext>
            </a:extLst>
          </p:cNvPr>
          <p:cNvSpPr/>
          <p:nvPr/>
        </p:nvSpPr>
        <p:spPr>
          <a:xfrm>
            <a:off x="6452592" y="3284126"/>
            <a:ext cx="92794" cy="242887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25425EA1-49E0-CD4D-B0CA-E987CCAC55A3}"/>
              </a:ext>
            </a:extLst>
          </p:cNvPr>
          <p:cNvSpPr/>
          <p:nvPr/>
        </p:nvSpPr>
        <p:spPr>
          <a:xfrm>
            <a:off x="6562456" y="3284126"/>
            <a:ext cx="92794" cy="242887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3C6135E-766A-0548-AF77-BB5FF4166180}"/>
              </a:ext>
            </a:extLst>
          </p:cNvPr>
          <p:cNvSpPr/>
          <p:nvPr/>
        </p:nvSpPr>
        <p:spPr>
          <a:xfrm>
            <a:off x="6672320" y="3284126"/>
            <a:ext cx="92794" cy="242887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835E37B-B047-D74F-9F22-840A8FFD3865}"/>
              </a:ext>
            </a:extLst>
          </p:cNvPr>
          <p:cNvSpPr/>
          <p:nvPr/>
        </p:nvSpPr>
        <p:spPr>
          <a:xfrm>
            <a:off x="6782184" y="3284126"/>
            <a:ext cx="92794" cy="242887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06AB8B5-903C-4F47-BDC2-2DE02F3094FA}"/>
              </a:ext>
            </a:extLst>
          </p:cNvPr>
          <p:cNvSpPr/>
          <p:nvPr/>
        </p:nvSpPr>
        <p:spPr>
          <a:xfrm>
            <a:off x="6892048" y="3284126"/>
            <a:ext cx="92794" cy="242887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3E5BF1CF-8EF6-B148-BB5E-C03BD41B872C}"/>
              </a:ext>
            </a:extLst>
          </p:cNvPr>
          <p:cNvSpPr/>
          <p:nvPr/>
        </p:nvSpPr>
        <p:spPr>
          <a:xfrm>
            <a:off x="7001912" y="3284126"/>
            <a:ext cx="92794" cy="242887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AAFC109B-C1FE-294F-9554-09C5D06D9559}"/>
              </a:ext>
            </a:extLst>
          </p:cNvPr>
          <p:cNvSpPr/>
          <p:nvPr/>
        </p:nvSpPr>
        <p:spPr>
          <a:xfrm>
            <a:off x="7111776" y="3284126"/>
            <a:ext cx="92794" cy="242887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BFC84A8-2AA0-0745-BD58-0B9E54BE2F7D}"/>
              </a:ext>
            </a:extLst>
          </p:cNvPr>
          <p:cNvSpPr/>
          <p:nvPr/>
        </p:nvSpPr>
        <p:spPr>
          <a:xfrm>
            <a:off x="7221640" y="3284126"/>
            <a:ext cx="92794" cy="242887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AA6FCB8A-DAF7-104C-B2AB-A985701A33A9}"/>
              </a:ext>
            </a:extLst>
          </p:cNvPr>
          <p:cNvSpPr/>
          <p:nvPr/>
        </p:nvSpPr>
        <p:spPr>
          <a:xfrm>
            <a:off x="7331504" y="3284126"/>
            <a:ext cx="92794" cy="242887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1D381A65-2281-BE48-A69D-3ABA064E0B97}"/>
              </a:ext>
            </a:extLst>
          </p:cNvPr>
          <p:cNvSpPr/>
          <p:nvPr/>
        </p:nvSpPr>
        <p:spPr>
          <a:xfrm>
            <a:off x="7441368" y="3284126"/>
            <a:ext cx="92794" cy="242887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206E0C76-26EC-174D-817E-21032E249383}"/>
              </a:ext>
            </a:extLst>
          </p:cNvPr>
          <p:cNvSpPr/>
          <p:nvPr/>
        </p:nvSpPr>
        <p:spPr>
          <a:xfrm>
            <a:off x="7551232" y="3284126"/>
            <a:ext cx="92794" cy="242887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2BFC146-EB88-F64F-8C67-7903E14B42A6}"/>
              </a:ext>
            </a:extLst>
          </p:cNvPr>
          <p:cNvSpPr/>
          <p:nvPr/>
        </p:nvSpPr>
        <p:spPr>
          <a:xfrm>
            <a:off x="8540031" y="3284126"/>
            <a:ext cx="92794" cy="24288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74450EF9-8665-8B4F-AF97-DD2FBEBFF41D}"/>
              </a:ext>
            </a:extLst>
          </p:cNvPr>
          <p:cNvSpPr/>
          <p:nvPr/>
        </p:nvSpPr>
        <p:spPr>
          <a:xfrm>
            <a:off x="8430144" y="3284126"/>
            <a:ext cx="92794" cy="24288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651DA8A9-5702-5B4E-A8AE-290155B1D122}"/>
              </a:ext>
            </a:extLst>
          </p:cNvPr>
          <p:cNvSpPr/>
          <p:nvPr/>
        </p:nvSpPr>
        <p:spPr>
          <a:xfrm>
            <a:off x="8320280" y="3284126"/>
            <a:ext cx="92794" cy="24288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2381498-69FD-9E4B-9CFF-82C9D9808D8E}"/>
              </a:ext>
            </a:extLst>
          </p:cNvPr>
          <p:cNvSpPr/>
          <p:nvPr/>
        </p:nvSpPr>
        <p:spPr>
          <a:xfrm>
            <a:off x="8210416" y="3284126"/>
            <a:ext cx="92794" cy="24288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F9F74F6-1100-FD49-976D-3148B00CF062}"/>
              </a:ext>
            </a:extLst>
          </p:cNvPr>
          <p:cNvSpPr/>
          <p:nvPr/>
        </p:nvSpPr>
        <p:spPr>
          <a:xfrm>
            <a:off x="8100552" y="3284126"/>
            <a:ext cx="92794" cy="24288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1F4330DF-6CCD-F849-9B48-3B18A03D05FE}"/>
              </a:ext>
            </a:extLst>
          </p:cNvPr>
          <p:cNvSpPr/>
          <p:nvPr/>
        </p:nvSpPr>
        <p:spPr>
          <a:xfrm>
            <a:off x="7990688" y="3284126"/>
            <a:ext cx="92794" cy="24288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C969434-1347-9643-A3B1-D72E2B052A10}"/>
              </a:ext>
            </a:extLst>
          </p:cNvPr>
          <p:cNvSpPr/>
          <p:nvPr/>
        </p:nvSpPr>
        <p:spPr>
          <a:xfrm>
            <a:off x="7880824" y="3284126"/>
            <a:ext cx="92794" cy="24288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553519ED-DFE1-E841-B315-1F4AD3F6D621}"/>
              </a:ext>
            </a:extLst>
          </p:cNvPr>
          <p:cNvSpPr/>
          <p:nvPr/>
        </p:nvSpPr>
        <p:spPr>
          <a:xfrm>
            <a:off x="7770960" y="3284126"/>
            <a:ext cx="92794" cy="24288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F4C0470-309F-D144-8FC5-CDE939ED4104}"/>
              </a:ext>
            </a:extLst>
          </p:cNvPr>
          <p:cNvSpPr/>
          <p:nvPr/>
        </p:nvSpPr>
        <p:spPr>
          <a:xfrm>
            <a:off x="7661096" y="3284126"/>
            <a:ext cx="92794" cy="24288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F46FEE-ECEF-9E49-87D1-6628888C0C8F}"/>
              </a:ext>
            </a:extLst>
          </p:cNvPr>
          <p:cNvCxnSpPr>
            <a:cxnSpLocks/>
          </p:cNvCxnSpPr>
          <p:nvPr/>
        </p:nvCxnSpPr>
        <p:spPr>
          <a:xfrm flipH="1">
            <a:off x="1045493" y="3279391"/>
            <a:ext cx="7626559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 Placeholder 6">
            <a:extLst>
              <a:ext uri="{FF2B5EF4-FFF2-40B4-BE49-F238E27FC236}">
                <a16:creationId xmlns:a16="http://schemas.microsoft.com/office/drawing/2014/main" id="{60E3B252-BF1E-448A-90B8-BF5195911AB4}"/>
              </a:ext>
            </a:extLst>
          </p:cNvPr>
          <p:cNvSpPr txBox="1">
            <a:spLocks/>
          </p:cNvSpPr>
          <p:nvPr/>
        </p:nvSpPr>
        <p:spPr>
          <a:xfrm>
            <a:off x="407929" y="1493664"/>
            <a:ext cx="8224896" cy="711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rgbClr val="56378D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rgbClr val="56378D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rgbClr val="56378D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rgbClr val="56378D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78E56"/>
              </a:buClr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78E56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EFFICACY OF LAROTRECTINIB IN SARCOMAS HARBOURING TRK FUSIONS: BEST CHANGE IN TARGET LESIONS</a:t>
            </a:r>
            <a:endParaRPr kumimoji="0" lang="en-GB" sz="1400" b="1" i="0" u="none" strike="noStrike" kern="1200" cap="none" spc="0" normalizeH="0" baseline="30000" noProof="0" dirty="0">
              <a:ln>
                <a:noFill/>
              </a:ln>
              <a:solidFill>
                <a:srgbClr val="F78E56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93868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2"/>
                </a:solidFill>
              </a:rPr>
              <a:t>TRK</a:t>
            </a:r>
            <a:r>
              <a:rPr lang="en-GB" dirty="0">
                <a:solidFill>
                  <a:schemeClr val="tx2"/>
                </a:solidFill>
              </a:rPr>
              <a:t>-inhibition provides </a:t>
            </a:r>
            <a:r>
              <a:rPr lang="en-GB" noProof="0" dirty="0">
                <a:solidFill>
                  <a:schemeClr val="tx2"/>
                </a:solidFill>
              </a:rPr>
              <a:t>durable responses in patients </a:t>
            </a:r>
            <a:r>
              <a:rPr lang="en-GB" noProof="0" dirty="0"/>
              <a:t>with </a:t>
            </a:r>
            <a:r>
              <a:rPr lang="en-GB" i="1" noProof="0" dirty="0"/>
              <a:t>NTRK </a:t>
            </a:r>
            <a:r>
              <a:rPr lang="en-GB" noProof="0" dirty="0"/>
              <a:t>gene fusion-positive sarcoma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195" name="Content Placeholder 194">
            <a:extLst>
              <a:ext uri="{FF2B5EF4-FFF2-40B4-BE49-F238E27FC236}">
                <a16:creationId xmlns:a16="http://schemas.microsoft.com/office/drawing/2014/main" id="{903D5454-DF4A-5C47-A224-5B298933960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5536" y="6356350"/>
            <a:ext cx="6554863" cy="365125"/>
          </a:xfrm>
        </p:spPr>
        <p:txBody>
          <a:bodyPr anchor="b"/>
          <a:lstStyle/>
          <a:p>
            <a:pPr>
              <a:spcBef>
                <a:spcPts val="300"/>
              </a:spcBef>
            </a:pPr>
            <a:r>
              <a:rPr lang="en-GB" dirty="0"/>
              <a:t>NE, not estimable; NTRK, neurotrophic tropomyosin receptor kinase; TRK, tropomyosin receptor kinase</a:t>
            </a:r>
          </a:p>
          <a:p>
            <a:pPr>
              <a:spcBef>
                <a:spcPts val="300"/>
              </a:spcBef>
            </a:pPr>
            <a:r>
              <a:rPr lang="en-GB" noProof="0" dirty="0"/>
              <a:t>Demetri GD, et al. CTOS 2019. Abstract #3254588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B2D495-99EE-3049-91B6-97FE9750B860}"/>
              </a:ext>
            </a:extLst>
          </p:cNvPr>
          <p:cNvSpPr txBox="1"/>
          <p:nvPr/>
        </p:nvSpPr>
        <p:spPr>
          <a:xfrm>
            <a:off x="464400" y="5869900"/>
            <a:ext cx="162012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Data cut-off: Feb 19, 2019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31E4B8-DE00-E744-A4A7-E7EEA26AC25C}"/>
              </a:ext>
            </a:extLst>
          </p:cNvPr>
          <p:cNvCxnSpPr>
            <a:cxnSpLocks/>
          </p:cNvCxnSpPr>
          <p:nvPr/>
        </p:nvCxnSpPr>
        <p:spPr>
          <a:xfrm>
            <a:off x="859892" y="2478198"/>
            <a:ext cx="0" cy="2373202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7FF01D6-35CB-B34A-A811-E09C3FF39781}"/>
              </a:ext>
            </a:extLst>
          </p:cNvPr>
          <p:cNvSpPr txBox="1"/>
          <p:nvPr/>
        </p:nvSpPr>
        <p:spPr>
          <a:xfrm>
            <a:off x="618647" y="3604519"/>
            <a:ext cx="157095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7B1DC37-AAEB-1541-BBC6-1422DA46E576}"/>
              </a:ext>
            </a:extLst>
          </p:cNvPr>
          <p:cNvCxnSpPr>
            <a:cxnSpLocks/>
          </p:cNvCxnSpPr>
          <p:nvPr/>
        </p:nvCxnSpPr>
        <p:spPr>
          <a:xfrm rot="5400000">
            <a:off x="831065" y="3641823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C766114-8AFA-344B-8A7E-12992BF28B2D}"/>
              </a:ext>
            </a:extLst>
          </p:cNvPr>
          <p:cNvSpPr txBox="1"/>
          <p:nvPr/>
        </p:nvSpPr>
        <p:spPr>
          <a:xfrm>
            <a:off x="618647" y="4191894"/>
            <a:ext cx="157095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640F3FF-A669-0A47-9AB0-244A5D0A34B0}"/>
              </a:ext>
            </a:extLst>
          </p:cNvPr>
          <p:cNvCxnSpPr>
            <a:cxnSpLocks/>
          </p:cNvCxnSpPr>
          <p:nvPr/>
        </p:nvCxnSpPr>
        <p:spPr>
          <a:xfrm rot="5400000">
            <a:off x="831065" y="4229198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AA5C537-4CE6-434A-95B2-E090F1493A49}"/>
              </a:ext>
            </a:extLst>
          </p:cNvPr>
          <p:cNvSpPr txBox="1"/>
          <p:nvPr/>
        </p:nvSpPr>
        <p:spPr>
          <a:xfrm>
            <a:off x="697195" y="4782444"/>
            <a:ext cx="78547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4A162AA-563E-934F-A67C-96B705F8DC48}"/>
              </a:ext>
            </a:extLst>
          </p:cNvPr>
          <p:cNvCxnSpPr>
            <a:cxnSpLocks/>
          </p:cNvCxnSpPr>
          <p:nvPr/>
        </p:nvCxnSpPr>
        <p:spPr>
          <a:xfrm flipH="1">
            <a:off x="810667" y="4846748"/>
            <a:ext cx="2196058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D4513D5-CB39-9049-893E-30AD3632317C}"/>
              </a:ext>
            </a:extLst>
          </p:cNvPr>
          <p:cNvSpPr txBox="1"/>
          <p:nvPr/>
        </p:nvSpPr>
        <p:spPr>
          <a:xfrm>
            <a:off x="825618" y="4927675"/>
            <a:ext cx="78548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FC1420C-BD82-1C4F-B625-FE6383D7200C}"/>
              </a:ext>
            </a:extLst>
          </p:cNvPr>
          <p:cNvCxnSpPr>
            <a:cxnSpLocks/>
          </p:cNvCxnSpPr>
          <p:nvPr/>
        </p:nvCxnSpPr>
        <p:spPr>
          <a:xfrm>
            <a:off x="859892" y="4846476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A115FE3-3E85-E04D-80AC-677E39EEB268}"/>
              </a:ext>
            </a:extLst>
          </p:cNvPr>
          <p:cNvSpPr txBox="1"/>
          <p:nvPr/>
        </p:nvSpPr>
        <p:spPr>
          <a:xfrm rot="16200000">
            <a:off x="-454599" y="3560382"/>
            <a:ext cx="1811714" cy="1765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Duration of response (%)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7353D1E-2DF1-644D-BE43-CB50E74F8D85}"/>
              </a:ext>
            </a:extLst>
          </p:cNvPr>
          <p:cNvSpPr txBox="1"/>
          <p:nvPr/>
        </p:nvSpPr>
        <p:spPr>
          <a:xfrm>
            <a:off x="1085175" y="4927675"/>
            <a:ext cx="78548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86F7192-FDF3-A94D-8AF3-85656E024204}"/>
              </a:ext>
            </a:extLst>
          </p:cNvPr>
          <p:cNvCxnSpPr>
            <a:cxnSpLocks/>
          </p:cNvCxnSpPr>
          <p:nvPr/>
        </p:nvCxnSpPr>
        <p:spPr>
          <a:xfrm>
            <a:off x="1124449" y="4846476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59B7A67-FBB6-DC49-A53E-EFD294D025DD}"/>
              </a:ext>
            </a:extLst>
          </p:cNvPr>
          <p:cNvSpPr txBox="1"/>
          <p:nvPr/>
        </p:nvSpPr>
        <p:spPr>
          <a:xfrm>
            <a:off x="1312602" y="4927675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9D3D76F-3CB7-7F4A-BBBB-29E2FAB6E5B9}"/>
              </a:ext>
            </a:extLst>
          </p:cNvPr>
          <p:cNvCxnSpPr>
            <a:cxnSpLocks/>
          </p:cNvCxnSpPr>
          <p:nvPr/>
        </p:nvCxnSpPr>
        <p:spPr>
          <a:xfrm>
            <a:off x="1391149" y="4846476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03948A65-1DAD-334B-868D-2AD09251081E}"/>
              </a:ext>
            </a:extLst>
          </p:cNvPr>
          <p:cNvSpPr txBox="1"/>
          <p:nvPr/>
        </p:nvSpPr>
        <p:spPr>
          <a:xfrm>
            <a:off x="1569777" y="4927675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D4BC32F-BEA3-0C48-9157-054F6A180DC9}"/>
              </a:ext>
            </a:extLst>
          </p:cNvPr>
          <p:cNvCxnSpPr>
            <a:cxnSpLocks/>
          </p:cNvCxnSpPr>
          <p:nvPr/>
        </p:nvCxnSpPr>
        <p:spPr>
          <a:xfrm>
            <a:off x="1648324" y="4846476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EE5E15B4-C7C7-C84A-B050-9E25D587F5F9}"/>
              </a:ext>
            </a:extLst>
          </p:cNvPr>
          <p:cNvSpPr txBox="1"/>
          <p:nvPr/>
        </p:nvSpPr>
        <p:spPr>
          <a:xfrm>
            <a:off x="2884227" y="4927675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6869B71-2407-244D-9703-1154D9879977}"/>
              </a:ext>
            </a:extLst>
          </p:cNvPr>
          <p:cNvCxnSpPr>
            <a:cxnSpLocks/>
          </p:cNvCxnSpPr>
          <p:nvPr/>
        </p:nvCxnSpPr>
        <p:spPr>
          <a:xfrm>
            <a:off x="2962774" y="4846476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9594930-EDC8-434C-99C1-03C3A28CDE76}"/>
              </a:ext>
            </a:extLst>
          </p:cNvPr>
          <p:cNvSpPr txBox="1"/>
          <p:nvPr/>
        </p:nvSpPr>
        <p:spPr>
          <a:xfrm>
            <a:off x="2623877" y="4927675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42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2A41AC0-328F-CE4D-9DF5-5DD5DDEF37C9}"/>
              </a:ext>
            </a:extLst>
          </p:cNvPr>
          <p:cNvCxnSpPr>
            <a:cxnSpLocks/>
          </p:cNvCxnSpPr>
          <p:nvPr/>
        </p:nvCxnSpPr>
        <p:spPr>
          <a:xfrm>
            <a:off x="2702424" y="4846476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0F8F32F5-72C6-A044-B294-D2D4ECB64325}"/>
              </a:ext>
            </a:extLst>
          </p:cNvPr>
          <p:cNvSpPr txBox="1"/>
          <p:nvPr/>
        </p:nvSpPr>
        <p:spPr>
          <a:xfrm>
            <a:off x="2357177" y="4927675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5FE3DE5-C3C8-6846-AEA5-8AA9D45F3857}"/>
              </a:ext>
            </a:extLst>
          </p:cNvPr>
          <p:cNvCxnSpPr>
            <a:cxnSpLocks/>
          </p:cNvCxnSpPr>
          <p:nvPr/>
        </p:nvCxnSpPr>
        <p:spPr>
          <a:xfrm>
            <a:off x="2435724" y="4846476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E34674C0-9854-2043-BD22-932F90ABD08B}"/>
              </a:ext>
            </a:extLst>
          </p:cNvPr>
          <p:cNvSpPr txBox="1"/>
          <p:nvPr/>
        </p:nvSpPr>
        <p:spPr>
          <a:xfrm>
            <a:off x="2100002" y="4927675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D392BD7-D69D-4F49-8BD4-8071D4A54303}"/>
              </a:ext>
            </a:extLst>
          </p:cNvPr>
          <p:cNvCxnSpPr>
            <a:cxnSpLocks/>
          </p:cNvCxnSpPr>
          <p:nvPr/>
        </p:nvCxnSpPr>
        <p:spPr>
          <a:xfrm>
            <a:off x="2178549" y="4846476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F8AE5301-E113-8943-B02C-2D7B4A777DA5}"/>
              </a:ext>
            </a:extLst>
          </p:cNvPr>
          <p:cNvSpPr txBox="1"/>
          <p:nvPr/>
        </p:nvSpPr>
        <p:spPr>
          <a:xfrm>
            <a:off x="1836477" y="4927675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C575AEB-D4CC-F642-94B2-0F88F2B082AB}"/>
              </a:ext>
            </a:extLst>
          </p:cNvPr>
          <p:cNvCxnSpPr>
            <a:cxnSpLocks/>
          </p:cNvCxnSpPr>
          <p:nvPr/>
        </p:nvCxnSpPr>
        <p:spPr>
          <a:xfrm>
            <a:off x="1915024" y="4846476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F5B3119-379A-5E47-B6B0-303C8110C0EA}"/>
              </a:ext>
            </a:extLst>
          </p:cNvPr>
          <p:cNvCxnSpPr>
            <a:cxnSpLocks/>
          </p:cNvCxnSpPr>
          <p:nvPr/>
        </p:nvCxnSpPr>
        <p:spPr>
          <a:xfrm>
            <a:off x="1124449" y="2478198"/>
            <a:ext cx="0" cy="2373202"/>
          </a:xfrm>
          <a:prstGeom prst="line">
            <a:avLst/>
          </a:prstGeom>
          <a:ln w="9525">
            <a:solidFill>
              <a:schemeClr val="accent6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2757AA9-FF6E-A244-BD0F-2CA5D229A5EE}"/>
              </a:ext>
            </a:extLst>
          </p:cNvPr>
          <p:cNvCxnSpPr>
            <a:cxnSpLocks/>
          </p:cNvCxnSpPr>
          <p:nvPr/>
        </p:nvCxnSpPr>
        <p:spPr>
          <a:xfrm>
            <a:off x="1391149" y="2478198"/>
            <a:ext cx="0" cy="2373202"/>
          </a:xfrm>
          <a:prstGeom prst="line">
            <a:avLst/>
          </a:prstGeom>
          <a:ln w="9525">
            <a:solidFill>
              <a:schemeClr val="accent6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2E6BFF33-F656-2F4A-80A7-35B7A6DA2685}"/>
              </a:ext>
            </a:extLst>
          </p:cNvPr>
          <p:cNvSpPr txBox="1"/>
          <p:nvPr/>
        </p:nvSpPr>
        <p:spPr>
          <a:xfrm>
            <a:off x="959605" y="5102300"/>
            <a:ext cx="191084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Months from start of response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0AA86B8-3390-564C-A8EC-ACF02564F567}"/>
              </a:ext>
            </a:extLst>
          </p:cNvPr>
          <p:cNvSpPr txBox="1"/>
          <p:nvPr/>
        </p:nvSpPr>
        <p:spPr>
          <a:xfrm>
            <a:off x="501086" y="5120109"/>
            <a:ext cx="219611" cy="4468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No.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at</a:t>
            </a:r>
            <a:b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risk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F2C8865-9C82-2043-97C3-A27E28D03EDB}"/>
              </a:ext>
            </a:extLst>
          </p:cNvPr>
          <p:cNvSpPr txBox="1"/>
          <p:nvPr/>
        </p:nvSpPr>
        <p:spPr>
          <a:xfrm>
            <a:off x="786345" y="5383634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B3A1705-1D8F-E54E-9E50-BAFC6E8685D5}"/>
              </a:ext>
            </a:extLst>
          </p:cNvPr>
          <p:cNvSpPr txBox="1"/>
          <p:nvPr/>
        </p:nvSpPr>
        <p:spPr>
          <a:xfrm>
            <a:off x="1045902" y="5383634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37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57B8402-EA9B-8C4D-9604-53864CF057EF}"/>
              </a:ext>
            </a:extLst>
          </p:cNvPr>
          <p:cNvSpPr txBox="1"/>
          <p:nvPr/>
        </p:nvSpPr>
        <p:spPr>
          <a:xfrm>
            <a:off x="1312602" y="5383634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E575BDE-CA7F-7F4D-A8B6-966D056628C1}"/>
              </a:ext>
            </a:extLst>
          </p:cNvPr>
          <p:cNvSpPr txBox="1"/>
          <p:nvPr/>
        </p:nvSpPr>
        <p:spPr>
          <a:xfrm>
            <a:off x="1569777" y="5383634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A483B6C-1EBE-B242-BD0E-39B52A34AC1F}"/>
              </a:ext>
            </a:extLst>
          </p:cNvPr>
          <p:cNvSpPr txBox="1"/>
          <p:nvPr/>
        </p:nvSpPr>
        <p:spPr>
          <a:xfrm>
            <a:off x="2923500" y="5383634"/>
            <a:ext cx="78548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4E2F214-ACAA-9449-BD4E-0B21C801E0D6}"/>
              </a:ext>
            </a:extLst>
          </p:cNvPr>
          <p:cNvSpPr txBox="1"/>
          <p:nvPr/>
        </p:nvSpPr>
        <p:spPr>
          <a:xfrm>
            <a:off x="2663150" y="5383634"/>
            <a:ext cx="78548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D073BDC-7627-F240-A19A-0F87B7BCFE70}"/>
              </a:ext>
            </a:extLst>
          </p:cNvPr>
          <p:cNvSpPr txBox="1"/>
          <p:nvPr/>
        </p:nvSpPr>
        <p:spPr>
          <a:xfrm>
            <a:off x="2396450" y="5383634"/>
            <a:ext cx="78548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480D731-EED7-EB46-88AD-04E74E1A6CDA}"/>
              </a:ext>
            </a:extLst>
          </p:cNvPr>
          <p:cNvSpPr txBox="1"/>
          <p:nvPr/>
        </p:nvSpPr>
        <p:spPr>
          <a:xfrm>
            <a:off x="2139275" y="5383634"/>
            <a:ext cx="78548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432A02D-DEEB-D146-86A7-F0F32C83A277}"/>
              </a:ext>
            </a:extLst>
          </p:cNvPr>
          <p:cNvSpPr txBox="1"/>
          <p:nvPr/>
        </p:nvSpPr>
        <p:spPr>
          <a:xfrm>
            <a:off x="1875750" y="5383634"/>
            <a:ext cx="78548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A5D0136-D7F6-3245-88C4-B21900AF142B}"/>
              </a:ext>
            </a:extLst>
          </p:cNvPr>
          <p:cNvSpPr txBox="1"/>
          <p:nvPr/>
        </p:nvSpPr>
        <p:spPr>
          <a:xfrm>
            <a:off x="1429616" y="3983960"/>
            <a:ext cx="1639873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Median: NE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(range 1.6+ to 44.2+ months)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Median follow-up: 15.6 months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E8B9808-F24F-A843-84A0-6D8DF2EEC268}"/>
              </a:ext>
            </a:extLst>
          </p:cNvPr>
          <p:cNvSpPr txBox="1"/>
          <p:nvPr/>
        </p:nvSpPr>
        <p:spPr>
          <a:xfrm>
            <a:off x="846822" y="1772816"/>
            <a:ext cx="2136419" cy="2019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78E56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DURATION OF RESPONSE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4F8E08F9-9342-8944-AAF8-2B3EB035C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20" y="2435472"/>
            <a:ext cx="1944980" cy="1193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A67F3A-11F4-C54D-B2AC-AB9F8D6C75E0}"/>
              </a:ext>
            </a:extLst>
          </p:cNvPr>
          <p:cNvSpPr txBox="1"/>
          <p:nvPr/>
        </p:nvSpPr>
        <p:spPr>
          <a:xfrm>
            <a:off x="540100" y="2413894"/>
            <a:ext cx="235642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8F9499-8461-F845-91EE-53FABF3D0A7E}"/>
              </a:ext>
            </a:extLst>
          </p:cNvPr>
          <p:cNvCxnSpPr>
            <a:cxnSpLocks/>
          </p:cNvCxnSpPr>
          <p:nvPr/>
        </p:nvCxnSpPr>
        <p:spPr>
          <a:xfrm rot="5400000">
            <a:off x="831065" y="2451198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599EDBA-83CC-5441-AADE-6876D195A5CE}"/>
              </a:ext>
            </a:extLst>
          </p:cNvPr>
          <p:cNvSpPr txBox="1"/>
          <p:nvPr/>
        </p:nvSpPr>
        <p:spPr>
          <a:xfrm>
            <a:off x="618647" y="3013969"/>
            <a:ext cx="157095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75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F752461-8E2F-884E-AFC3-97881027CC87}"/>
              </a:ext>
            </a:extLst>
          </p:cNvPr>
          <p:cNvCxnSpPr>
            <a:cxnSpLocks/>
          </p:cNvCxnSpPr>
          <p:nvPr/>
        </p:nvCxnSpPr>
        <p:spPr>
          <a:xfrm rot="5400000">
            <a:off x="831065" y="3051273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E6A8A007-724D-7943-B04C-42E8EA2C9DBB}"/>
              </a:ext>
            </a:extLst>
          </p:cNvPr>
          <p:cNvSpPr txBox="1"/>
          <p:nvPr/>
        </p:nvSpPr>
        <p:spPr>
          <a:xfrm>
            <a:off x="1419699" y="2937769"/>
            <a:ext cx="222818" cy="1261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75%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9164F74-4A74-4F43-AD04-B5262A8D222E}"/>
              </a:ext>
            </a:extLst>
          </p:cNvPr>
          <p:cNvSpPr txBox="1"/>
          <p:nvPr/>
        </p:nvSpPr>
        <p:spPr>
          <a:xfrm>
            <a:off x="1143475" y="2566294"/>
            <a:ext cx="222817" cy="1261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91%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37064168-951A-EC4A-8FFE-C9DA76E5FFCA}"/>
              </a:ext>
            </a:extLst>
          </p:cNvPr>
          <p:cNvSpPr txBox="1"/>
          <p:nvPr/>
        </p:nvSpPr>
        <p:spPr>
          <a:xfrm>
            <a:off x="3446611" y="3515619"/>
            <a:ext cx="157095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1C93117-D7F3-9A4D-9F70-016F2F613574}"/>
              </a:ext>
            </a:extLst>
          </p:cNvPr>
          <p:cNvCxnSpPr>
            <a:cxnSpLocks/>
          </p:cNvCxnSpPr>
          <p:nvPr/>
        </p:nvCxnSpPr>
        <p:spPr>
          <a:xfrm rot="5400000">
            <a:off x="3659029" y="3552923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F8FE7593-AA89-894C-90E5-65159D91E5EC}"/>
              </a:ext>
            </a:extLst>
          </p:cNvPr>
          <p:cNvSpPr txBox="1"/>
          <p:nvPr/>
        </p:nvSpPr>
        <p:spPr>
          <a:xfrm>
            <a:off x="3446611" y="4149031"/>
            <a:ext cx="157095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639E9646-3F25-2344-9E8E-6D18CB3C1001}"/>
              </a:ext>
            </a:extLst>
          </p:cNvPr>
          <p:cNvCxnSpPr>
            <a:cxnSpLocks/>
          </p:cNvCxnSpPr>
          <p:nvPr/>
        </p:nvCxnSpPr>
        <p:spPr>
          <a:xfrm rot="5400000">
            <a:off x="3659029" y="4186335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607D7EC3-C357-6E4E-B697-8FAC1FDEC9EB}"/>
              </a:ext>
            </a:extLst>
          </p:cNvPr>
          <p:cNvSpPr txBox="1"/>
          <p:nvPr/>
        </p:nvSpPr>
        <p:spPr>
          <a:xfrm>
            <a:off x="3525159" y="4782444"/>
            <a:ext cx="78547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E25EA5F4-E154-E245-9614-80E8BBE323C6}"/>
              </a:ext>
            </a:extLst>
          </p:cNvPr>
          <p:cNvCxnSpPr>
            <a:cxnSpLocks/>
          </p:cNvCxnSpPr>
          <p:nvPr/>
        </p:nvCxnSpPr>
        <p:spPr>
          <a:xfrm flipH="1">
            <a:off x="3638631" y="4846748"/>
            <a:ext cx="2336270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F0CB48F5-1F75-A34C-BE68-2C8C84D36563}"/>
              </a:ext>
            </a:extLst>
          </p:cNvPr>
          <p:cNvSpPr txBox="1"/>
          <p:nvPr/>
        </p:nvSpPr>
        <p:spPr>
          <a:xfrm>
            <a:off x="3653582" y="4927675"/>
            <a:ext cx="78548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1D1C37A5-0281-7B4B-9504-89CA718DFEFE}"/>
              </a:ext>
            </a:extLst>
          </p:cNvPr>
          <p:cNvCxnSpPr>
            <a:cxnSpLocks/>
          </p:cNvCxnSpPr>
          <p:nvPr/>
        </p:nvCxnSpPr>
        <p:spPr>
          <a:xfrm>
            <a:off x="3687856" y="4846476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266BFB64-1346-514D-8216-AEB339002949}"/>
              </a:ext>
            </a:extLst>
          </p:cNvPr>
          <p:cNvSpPr txBox="1"/>
          <p:nvPr/>
        </p:nvSpPr>
        <p:spPr>
          <a:xfrm rot="16200000">
            <a:off x="2239967" y="3496086"/>
            <a:ext cx="2078518" cy="1765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Progression-free survival (%)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0168B00-9530-3540-BEA7-B3F175471EE5}"/>
              </a:ext>
            </a:extLst>
          </p:cNvPr>
          <p:cNvSpPr txBox="1"/>
          <p:nvPr/>
        </p:nvSpPr>
        <p:spPr>
          <a:xfrm>
            <a:off x="3924065" y="4927675"/>
            <a:ext cx="78548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267F839-048D-DC49-B8D8-D872F3D2C8D0}"/>
              </a:ext>
            </a:extLst>
          </p:cNvPr>
          <p:cNvCxnSpPr>
            <a:cxnSpLocks/>
          </p:cNvCxnSpPr>
          <p:nvPr/>
        </p:nvCxnSpPr>
        <p:spPr>
          <a:xfrm>
            <a:off x="3963339" y="4846476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5037E73E-2CC8-3542-B8C4-D650A79B8681}"/>
              </a:ext>
            </a:extLst>
          </p:cNvPr>
          <p:cNvSpPr txBox="1"/>
          <p:nvPr/>
        </p:nvSpPr>
        <p:spPr>
          <a:xfrm>
            <a:off x="4167540" y="4927675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E975601-D060-484C-A4C6-E19917DF37F6}"/>
              </a:ext>
            </a:extLst>
          </p:cNvPr>
          <p:cNvCxnSpPr>
            <a:cxnSpLocks/>
          </p:cNvCxnSpPr>
          <p:nvPr/>
        </p:nvCxnSpPr>
        <p:spPr>
          <a:xfrm>
            <a:off x="4246087" y="4846476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95224675-233C-454C-8932-F383E78EC75C}"/>
              </a:ext>
            </a:extLst>
          </p:cNvPr>
          <p:cNvSpPr txBox="1"/>
          <p:nvPr/>
        </p:nvSpPr>
        <p:spPr>
          <a:xfrm>
            <a:off x="4446539" y="4927675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F77CE7E-13E9-D349-9537-A37A5779DB86}"/>
              </a:ext>
            </a:extLst>
          </p:cNvPr>
          <p:cNvCxnSpPr>
            <a:cxnSpLocks/>
          </p:cNvCxnSpPr>
          <p:nvPr/>
        </p:nvCxnSpPr>
        <p:spPr>
          <a:xfrm>
            <a:off x="4525086" y="4846476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20D1A47F-F034-F449-A79E-2A2F0BC50657}"/>
              </a:ext>
            </a:extLst>
          </p:cNvPr>
          <p:cNvSpPr txBox="1"/>
          <p:nvPr/>
        </p:nvSpPr>
        <p:spPr>
          <a:xfrm>
            <a:off x="5855066" y="4927675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A510664-9609-4C4A-9A03-F54827F8C28D}"/>
              </a:ext>
            </a:extLst>
          </p:cNvPr>
          <p:cNvCxnSpPr>
            <a:cxnSpLocks/>
          </p:cNvCxnSpPr>
          <p:nvPr/>
        </p:nvCxnSpPr>
        <p:spPr>
          <a:xfrm>
            <a:off x="5933613" y="4846476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81476317-6DCF-FF4E-BDB9-890ACAF4A0DF}"/>
              </a:ext>
            </a:extLst>
          </p:cNvPr>
          <p:cNvSpPr txBox="1"/>
          <p:nvPr/>
        </p:nvSpPr>
        <p:spPr>
          <a:xfrm>
            <a:off x="5293789" y="4927675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7B360D98-C5BA-E04D-B216-4CCA7ED894B8}"/>
              </a:ext>
            </a:extLst>
          </p:cNvPr>
          <p:cNvCxnSpPr>
            <a:cxnSpLocks/>
          </p:cNvCxnSpPr>
          <p:nvPr/>
        </p:nvCxnSpPr>
        <p:spPr>
          <a:xfrm>
            <a:off x="5372336" y="4846476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D07F2B50-540B-C144-997C-74592FB7753D}"/>
              </a:ext>
            </a:extLst>
          </p:cNvPr>
          <p:cNvSpPr txBox="1"/>
          <p:nvPr/>
        </p:nvSpPr>
        <p:spPr>
          <a:xfrm>
            <a:off x="5006513" y="4927675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38406B81-40D5-7D47-A361-A13A1B89A53B}"/>
              </a:ext>
            </a:extLst>
          </p:cNvPr>
          <p:cNvCxnSpPr>
            <a:cxnSpLocks/>
          </p:cNvCxnSpPr>
          <p:nvPr/>
        </p:nvCxnSpPr>
        <p:spPr>
          <a:xfrm>
            <a:off x="5085060" y="4846476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1815A3DE-69AA-AD46-AAE1-DD24243282BC}"/>
              </a:ext>
            </a:extLst>
          </p:cNvPr>
          <p:cNvSpPr txBox="1"/>
          <p:nvPr/>
        </p:nvSpPr>
        <p:spPr>
          <a:xfrm>
            <a:off x="4727811" y="4927675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986C428-FA3B-AF46-AD87-A0D03285A7CC}"/>
              </a:ext>
            </a:extLst>
          </p:cNvPr>
          <p:cNvCxnSpPr>
            <a:cxnSpLocks/>
          </p:cNvCxnSpPr>
          <p:nvPr/>
        </p:nvCxnSpPr>
        <p:spPr>
          <a:xfrm>
            <a:off x="4806358" y="4846476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64C7885F-D80F-F840-B6E2-F70EABDC35D5}"/>
              </a:ext>
            </a:extLst>
          </p:cNvPr>
          <p:cNvCxnSpPr>
            <a:cxnSpLocks/>
          </p:cNvCxnSpPr>
          <p:nvPr/>
        </p:nvCxnSpPr>
        <p:spPr>
          <a:xfrm>
            <a:off x="3963339" y="2478198"/>
            <a:ext cx="0" cy="2373202"/>
          </a:xfrm>
          <a:prstGeom prst="line">
            <a:avLst/>
          </a:prstGeom>
          <a:ln w="9525">
            <a:solidFill>
              <a:schemeClr val="accent6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149BAAE0-8B1D-384B-9E3A-21532A96FBD3}"/>
              </a:ext>
            </a:extLst>
          </p:cNvPr>
          <p:cNvCxnSpPr>
            <a:cxnSpLocks/>
          </p:cNvCxnSpPr>
          <p:nvPr/>
        </p:nvCxnSpPr>
        <p:spPr>
          <a:xfrm>
            <a:off x="4246087" y="2478198"/>
            <a:ext cx="0" cy="2373202"/>
          </a:xfrm>
          <a:prstGeom prst="line">
            <a:avLst/>
          </a:prstGeom>
          <a:ln w="9525">
            <a:solidFill>
              <a:schemeClr val="accent6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1C96CDFA-0673-0545-8D45-C6C725B72B8F}"/>
              </a:ext>
            </a:extLst>
          </p:cNvPr>
          <p:cNvSpPr txBox="1"/>
          <p:nvPr/>
        </p:nvSpPr>
        <p:spPr>
          <a:xfrm>
            <a:off x="3818683" y="5102300"/>
            <a:ext cx="1975349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Months from start of treatment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C018019-01CA-B540-B3FC-AD4EFD34801E}"/>
              </a:ext>
            </a:extLst>
          </p:cNvPr>
          <p:cNvSpPr txBox="1"/>
          <p:nvPr/>
        </p:nvSpPr>
        <p:spPr>
          <a:xfrm>
            <a:off x="3614309" y="5383634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71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0A6FF1F-A9BF-5844-ADC0-183B89BB8F62}"/>
              </a:ext>
            </a:extLst>
          </p:cNvPr>
          <p:cNvSpPr txBox="1"/>
          <p:nvPr/>
        </p:nvSpPr>
        <p:spPr>
          <a:xfrm>
            <a:off x="3893252" y="5383634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579AD35-238D-F144-AD83-39FEB505AA3C}"/>
              </a:ext>
            </a:extLst>
          </p:cNvPr>
          <p:cNvSpPr txBox="1"/>
          <p:nvPr/>
        </p:nvSpPr>
        <p:spPr>
          <a:xfrm>
            <a:off x="4176350" y="5383634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25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5661E538-A9AC-4647-8B4D-0B8542561764}"/>
              </a:ext>
            </a:extLst>
          </p:cNvPr>
          <p:cNvSpPr txBox="1"/>
          <p:nvPr/>
        </p:nvSpPr>
        <p:spPr>
          <a:xfrm>
            <a:off x="4449621" y="5383634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C7DCF32-49FC-9C41-B533-C488D56F7CC8}"/>
              </a:ext>
            </a:extLst>
          </p:cNvPr>
          <p:cNvSpPr txBox="1"/>
          <p:nvPr/>
        </p:nvSpPr>
        <p:spPr>
          <a:xfrm>
            <a:off x="5912799" y="5383634"/>
            <a:ext cx="78548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641CCDD-9014-C942-BE10-519BA67F3AF8}"/>
              </a:ext>
            </a:extLst>
          </p:cNvPr>
          <p:cNvSpPr txBox="1"/>
          <p:nvPr/>
        </p:nvSpPr>
        <p:spPr>
          <a:xfrm>
            <a:off x="5635479" y="5383634"/>
            <a:ext cx="78548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EA88C4F-8BEA-1543-9275-B4FCC1907B31}"/>
              </a:ext>
            </a:extLst>
          </p:cNvPr>
          <p:cNvSpPr txBox="1"/>
          <p:nvPr/>
        </p:nvSpPr>
        <p:spPr>
          <a:xfrm>
            <a:off x="5358159" y="5383634"/>
            <a:ext cx="78548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2A1C8008-14F0-EE4F-8143-F6B298707D21}"/>
              </a:ext>
            </a:extLst>
          </p:cNvPr>
          <p:cNvSpPr txBox="1"/>
          <p:nvPr/>
        </p:nvSpPr>
        <p:spPr>
          <a:xfrm>
            <a:off x="5077516" y="5383634"/>
            <a:ext cx="78548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8118712-CE58-934F-84CF-C7F17C448C1C}"/>
              </a:ext>
            </a:extLst>
          </p:cNvPr>
          <p:cNvSpPr txBox="1"/>
          <p:nvPr/>
        </p:nvSpPr>
        <p:spPr>
          <a:xfrm>
            <a:off x="4727811" y="5383634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C5094DD6-1B35-544D-9F42-60A05BC92EC4}"/>
              </a:ext>
            </a:extLst>
          </p:cNvPr>
          <p:cNvSpPr txBox="1"/>
          <p:nvPr/>
        </p:nvSpPr>
        <p:spPr>
          <a:xfrm>
            <a:off x="4257581" y="3983960"/>
            <a:ext cx="1639873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Median: 28.3 months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(95% CI 16.8–NE)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Median follow-up: 13.0 months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BE2466D-B730-7E47-A0AE-779470E977A3}"/>
              </a:ext>
            </a:extLst>
          </p:cNvPr>
          <p:cNvSpPr txBox="1"/>
          <p:nvPr/>
        </p:nvSpPr>
        <p:spPr>
          <a:xfrm>
            <a:off x="3892188" y="1772816"/>
            <a:ext cx="1701620" cy="39889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78E56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PROGRESSION-FREE</a:t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78E56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78E56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SURVIVAL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24F504D-6F10-014A-A262-CCB0E4D0D698}"/>
              </a:ext>
            </a:extLst>
          </p:cNvPr>
          <p:cNvSpPr txBox="1"/>
          <p:nvPr/>
        </p:nvSpPr>
        <p:spPr>
          <a:xfrm>
            <a:off x="3368064" y="2238447"/>
            <a:ext cx="235642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7356B7C2-44AF-E741-A0B0-EA2CABB73973}"/>
              </a:ext>
            </a:extLst>
          </p:cNvPr>
          <p:cNvCxnSpPr>
            <a:cxnSpLocks/>
          </p:cNvCxnSpPr>
          <p:nvPr/>
        </p:nvCxnSpPr>
        <p:spPr>
          <a:xfrm rot="5400000">
            <a:off x="3659029" y="2275751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F06BBCA4-66E7-C645-ADF9-2AB848C83A97}"/>
              </a:ext>
            </a:extLst>
          </p:cNvPr>
          <p:cNvSpPr txBox="1"/>
          <p:nvPr/>
        </p:nvSpPr>
        <p:spPr>
          <a:xfrm>
            <a:off x="3446611" y="2883794"/>
            <a:ext cx="157095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75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ED8B6034-F730-1D4D-B937-60957A0A8435}"/>
              </a:ext>
            </a:extLst>
          </p:cNvPr>
          <p:cNvCxnSpPr>
            <a:cxnSpLocks/>
          </p:cNvCxnSpPr>
          <p:nvPr/>
        </p:nvCxnSpPr>
        <p:spPr>
          <a:xfrm rot="5400000">
            <a:off x="3659029" y="2921098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453FC87F-CC05-9641-8893-55EB13DCEC91}"/>
              </a:ext>
            </a:extLst>
          </p:cNvPr>
          <p:cNvSpPr txBox="1"/>
          <p:nvPr/>
        </p:nvSpPr>
        <p:spPr>
          <a:xfrm>
            <a:off x="4268592" y="2971542"/>
            <a:ext cx="222818" cy="1261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67%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FBF98D27-98E1-BB43-8A06-57164D6EA9DC}"/>
              </a:ext>
            </a:extLst>
          </p:cNvPr>
          <p:cNvSpPr txBox="1"/>
          <p:nvPr/>
        </p:nvSpPr>
        <p:spPr>
          <a:xfrm>
            <a:off x="3981726" y="2501134"/>
            <a:ext cx="222818" cy="1261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86%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E8128A9-00CD-C24E-B22C-265196741C65}"/>
              </a:ext>
            </a:extLst>
          </p:cNvPr>
          <p:cNvSpPr txBox="1"/>
          <p:nvPr/>
        </p:nvSpPr>
        <p:spPr>
          <a:xfrm>
            <a:off x="5572491" y="4927675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42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5205DC6F-5713-784E-95CC-1971A61059CB}"/>
              </a:ext>
            </a:extLst>
          </p:cNvPr>
          <p:cNvCxnSpPr>
            <a:cxnSpLocks/>
          </p:cNvCxnSpPr>
          <p:nvPr/>
        </p:nvCxnSpPr>
        <p:spPr>
          <a:xfrm>
            <a:off x="5651038" y="4846476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9" name="Picture 138">
            <a:extLst>
              <a:ext uri="{FF2B5EF4-FFF2-40B4-BE49-F238E27FC236}">
                <a16:creationId xmlns:a16="http://schemas.microsoft.com/office/drawing/2014/main" id="{525940D8-F54E-E347-A681-585E84427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221" y="2298100"/>
            <a:ext cx="2120900" cy="1308100"/>
          </a:xfrm>
          <a:prstGeom prst="rect">
            <a:avLst/>
          </a:prstGeom>
        </p:spPr>
      </p:pic>
      <p:sp>
        <p:nvSpPr>
          <p:cNvPr id="142" name="TextBox 141">
            <a:extLst>
              <a:ext uri="{FF2B5EF4-FFF2-40B4-BE49-F238E27FC236}">
                <a16:creationId xmlns:a16="http://schemas.microsoft.com/office/drawing/2014/main" id="{8494C7C2-0BCF-8547-821E-5E9B6161B0F8}"/>
              </a:ext>
            </a:extLst>
          </p:cNvPr>
          <p:cNvSpPr txBox="1"/>
          <p:nvPr/>
        </p:nvSpPr>
        <p:spPr>
          <a:xfrm>
            <a:off x="6292182" y="3563244"/>
            <a:ext cx="157095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74148E2A-0FFF-C14D-AD3C-8037ECA92E3D}"/>
              </a:ext>
            </a:extLst>
          </p:cNvPr>
          <p:cNvCxnSpPr>
            <a:cxnSpLocks/>
          </p:cNvCxnSpPr>
          <p:nvPr/>
        </p:nvCxnSpPr>
        <p:spPr>
          <a:xfrm rot="5400000">
            <a:off x="6504600" y="3600548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ACC2E1A3-E2A5-B247-9D3E-57392206F917}"/>
              </a:ext>
            </a:extLst>
          </p:cNvPr>
          <p:cNvSpPr txBox="1"/>
          <p:nvPr/>
        </p:nvSpPr>
        <p:spPr>
          <a:xfrm>
            <a:off x="6292182" y="4174431"/>
            <a:ext cx="157095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A5177A58-EE60-F34F-97D4-0AFA64BC0D2E}"/>
              </a:ext>
            </a:extLst>
          </p:cNvPr>
          <p:cNvCxnSpPr>
            <a:cxnSpLocks/>
          </p:cNvCxnSpPr>
          <p:nvPr/>
        </p:nvCxnSpPr>
        <p:spPr>
          <a:xfrm rot="5400000">
            <a:off x="6504600" y="4211735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428899D6-DFF8-D740-9E28-303700F7BF1F}"/>
              </a:ext>
            </a:extLst>
          </p:cNvPr>
          <p:cNvSpPr txBox="1"/>
          <p:nvPr/>
        </p:nvSpPr>
        <p:spPr>
          <a:xfrm>
            <a:off x="6370730" y="4782444"/>
            <a:ext cx="78547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64D18F55-35F0-0E4C-B48A-7443CD42E220}"/>
              </a:ext>
            </a:extLst>
          </p:cNvPr>
          <p:cNvCxnSpPr>
            <a:cxnSpLocks/>
          </p:cNvCxnSpPr>
          <p:nvPr/>
        </p:nvCxnSpPr>
        <p:spPr>
          <a:xfrm flipH="1">
            <a:off x="6484202" y="4846748"/>
            <a:ext cx="2336270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820B5E4B-806A-AD46-8916-96D562A03E36}"/>
              </a:ext>
            </a:extLst>
          </p:cNvPr>
          <p:cNvSpPr txBox="1"/>
          <p:nvPr/>
        </p:nvSpPr>
        <p:spPr>
          <a:xfrm>
            <a:off x="6499153" y="4927675"/>
            <a:ext cx="78548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B92B1C0C-C18F-8042-91D1-5132B9E4B870}"/>
              </a:ext>
            </a:extLst>
          </p:cNvPr>
          <p:cNvCxnSpPr>
            <a:cxnSpLocks/>
          </p:cNvCxnSpPr>
          <p:nvPr/>
        </p:nvCxnSpPr>
        <p:spPr>
          <a:xfrm>
            <a:off x="6533427" y="4846476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497D30F9-2FB1-F044-9521-0FFD447A59E8}"/>
              </a:ext>
            </a:extLst>
          </p:cNvPr>
          <p:cNvSpPr txBox="1"/>
          <p:nvPr/>
        </p:nvSpPr>
        <p:spPr>
          <a:xfrm rot="16200000">
            <a:off x="5427461" y="3530885"/>
            <a:ext cx="1394677" cy="1765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Overall survival (%)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A6D03949-D234-8448-B6F1-BC370C7EB951}"/>
              </a:ext>
            </a:extLst>
          </p:cNvPr>
          <p:cNvSpPr txBox="1"/>
          <p:nvPr/>
        </p:nvSpPr>
        <p:spPr>
          <a:xfrm>
            <a:off x="6769636" y="4927675"/>
            <a:ext cx="78548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5424B163-F3A0-494F-BABC-ED6FDC6BB888}"/>
              </a:ext>
            </a:extLst>
          </p:cNvPr>
          <p:cNvCxnSpPr>
            <a:cxnSpLocks/>
          </p:cNvCxnSpPr>
          <p:nvPr/>
        </p:nvCxnSpPr>
        <p:spPr>
          <a:xfrm>
            <a:off x="6808910" y="4846476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8F99EAFA-137D-3B48-9AC0-041C735D4D55}"/>
              </a:ext>
            </a:extLst>
          </p:cNvPr>
          <p:cNvSpPr txBox="1"/>
          <p:nvPr/>
        </p:nvSpPr>
        <p:spPr>
          <a:xfrm>
            <a:off x="7000411" y="4927675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D42510B1-E319-494B-91D3-FFC0B0DCB4E0}"/>
              </a:ext>
            </a:extLst>
          </p:cNvPr>
          <p:cNvCxnSpPr>
            <a:cxnSpLocks/>
          </p:cNvCxnSpPr>
          <p:nvPr/>
        </p:nvCxnSpPr>
        <p:spPr>
          <a:xfrm>
            <a:off x="7078958" y="4846476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628AF705-CEEC-2845-B1F7-C411FFE98D4D}"/>
              </a:ext>
            </a:extLst>
          </p:cNvPr>
          <p:cNvSpPr txBox="1"/>
          <p:nvPr/>
        </p:nvSpPr>
        <p:spPr>
          <a:xfrm>
            <a:off x="7273060" y="4927675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4DF3CD73-D7BE-8944-B3AA-3A3738203C8A}"/>
              </a:ext>
            </a:extLst>
          </p:cNvPr>
          <p:cNvCxnSpPr>
            <a:cxnSpLocks/>
          </p:cNvCxnSpPr>
          <p:nvPr/>
        </p:nvCxnSpPr>
        <p:spPr>
          <a:xfrm>
            <a:off x="7351607" y="4846476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3F16D11B-4699-CA43-9741-D45F8748DFEE}"/>
              </a:ext>
            </a:extLst>
          </p:cNvPr>
          <p:cNvSpPr txBox="1"/>
          <p:nvPr/>
        </p:nvSpPr>
        <p:spPr>
          <a:xfrm>
            <a:off x="8637137" y="4927675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48</a:t>
            </a: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A335657F-7EB8-C546-B003-F165A7B70B76}"/>
              </a:ext>
            </a:extLst>
          </p:cNvPr>
          <p:cNvCxnSpPr>
            <a:cxnSpLocks/>
          </p:cNvCxnSpPr>
          <p:nvPr/>
        </p:nvCxnSpPr>
        <p:spPr>
          <a:xfrm>
            <a:off x="8715684" y="4846476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5CC39ECE-834A-E049-841B-FC664EE6285E}"/>
              </a:ext>
            </a:extLst>
          </p:cNvPr>
          <p:cNvSpPr txBox="1"/>
          <p:nvPr/>
        </p:nvSpPr>
        <p:spPr>
          <a:xfrm>
            <a:off x="8085385" y="4927675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5555E82B-29B0-4747-925E-45BC11BC8959}"/>
              </a:ext>
            </a:extLst>
          </p:cNvPr>
          <p:cNvCxnSpPr>
            <a:cxnSpLocks/>
          </p:cNvCxnSpPr>
          <p:nvPr/>
        </p:nvCxnSpPr>
        <p:spPr>
          <a:xfrm>
            <a:off x="8163932" y="4846476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F7B90982-638A-BE4A-9444-C199A7E85DA6}"/>
              </a:ext>
            </a:extLst>
          </p:cNvPr>
          <p:cNvSpPr txBox="1"/>
          <p:nvPr/>
        </p:nvSpPr>
        <p:spPr>
          <a:xfrm>
            <a:off x="7817159" y="4927675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C1C6FA2D-BAEB-5440-933B-60D165EFE570}"/>
              </a:ext>
            </a:extLst>
          </p:cNvPr>
          <p:cNvCxnSpPr>
            <a:cxnSpLocks/>
          </p:cNvCxnSpPr>
          <p:nvPr/>
        </p:nvCxnSpPr>
        <p:spPr>
          <a:xfrm>
            <a:off x="7895706" y="4846476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6A68AB2B-A998-164B-9DB4-BC7E19C5447E}"/>
              </a:ext>
            </a:extLst>
          </p:cNvPr>
          <p:cNvSpPr txBox="1"/>
          <p:nvPr/>
        </p:nvSpPr>
        <p:spPr>
          <a:xfrm>
            <a:off x="7541632" y="4927675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4F2A849E-237A-554D-B00E-BE0F12C13E7A}"/>
              </a:ext>
            </a:extLst>
          </p:cNvPr>
          <p:cNvCxnSpPr>
            <a:cxnSpLocks/>
          </p:cNvCxnSpPr>
          <p:nvPr/>
        </p:nvCxnSpPr>
        <p:spPr>
          <a:xfrm>
            <a:off x="7620179" y="4846476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FE1E00E8-6D6B-044A-8EB8-ED677E6E84D7}"/>
              </a:ext>
            </a:extLst>
          </p:cNvPr>
          <p:cNvCxnSpPr>
            <a:cxnSpLocks/>
          </p:cNvCxnSpPr>
          <p:nvPr/>
        </p:nvCxnSpPr>
        <p:spPr>
          <a:xfrm>
            <a:off x="6808910" y="2478198"/>
            <a:ext cx="0" cy="2373202"/>
          </a:xfrm>
          <a:prstGeom prst="line">
            <a:avLst/>
          </a:prstGeom>
          <a:ln w="9525">
            <a:solidFill>
              <a:schemeClr val="accent6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D1B19153-3D1C-9A47-8172-526FBD556532}"/>
              </a:ext>
            </a:extLst>
          </p:cNvPr>
          <p:cNvCxnSpPr>
            <a:cxnSpLocks/>
          </p:cNvCxnSpPr>
          <p:nvPr/>
        </p:nvCxnSpPr>
        <p:spPr>
          <a:xfrm>
            <a:off x="7078958" y="2478198"/>
            <a:ext cx="0" cy="2373202"/>
          </a:xfrm>
          <a:prstGeom prst="line">
            <a:avLst/>
          </a:prstGeom>
          <a:ln w="9525">
            <a:solidFill>
              <a:schemeClr val="accent6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B02FA4E5-E90D-0845-999E-CFEA77D09C63}"/>
              </a:ext>
            </a:extLst>
          </p:cNvPr>
          <p:cNvSpPr txBox="1"/>
          <p:nvPr/>
        </p:nvSpPr>
        <p:spPr>
          <a:xfrm>
            <a:off x="6664254" y="5102300"/>
            <a:ext cx="1975349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Months from start of treatment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6C3C2F07-4427-FC4F-BC9C-467DFF179305}"/>
              </a:ext>
            </a:extLst>
          </p:cNvPr>
          <p:cNvSpPr txBox="1"/>
          <p:nvPr/>
        </p:nvSpPr>
        <p:spPr>
          <a:xfrm>
            <a:off x="6488455" y="5383634"/>
            <a:ext cx="157094" cy="15145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71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EC9E07CE-19D3-B242-9B64-5E8F0E26ABEF}"/>
              </a:ext>
            </a:extLst>
          </p:cNvPr>
          <p:cNvSpPr txBox="1"/>
          <p:nvPr/>
        </p:nvSpPr>
        <p:spPr>
          <a:xfrm>
            <a:off x="6738823" y="5383634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53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64C8054D-52DF-7149-A0BA-1E18CA908707}"/>
              </a:ext>
            </a:extLst>
          </p:cNvPr>
          <p:cNvSpPr txBox="1"/>
          <p:nvPr/>
        </p:nvSpPr>
        <p:spPr>
          <a:xfrm>
            <a:off x="7012396" y="5383634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CD693E4B-538C-F143-BC29-0ED590025D41}"/>
              </a:ext>
            </a:extLst>
          </p:cNvPr>
          <p:cNvSpPr txBox="1"/>
          <p:nvPr/>
        </p:nvSpPr>
        <p:spPr>
          <a:xfrm>
            <a:off x="7282492" y="5383634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29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E3127319-BEB1-DF42-97DF-B533BD4C18D1}"/>
              </a:ext>
            </a:extLst>
          </p:cNvPr>
          <p:cNvSpPr txBox="1"/>
          <p:nvPr/>
        </p:nvSpPr>
        <p:spPr>
          <a:xfrm>
            <a:off x="8698045" y="5383634"/>
            <a:ext cx="78548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42A739B9-ABAC-1948-B3BC-D4DA7F6DB7AB}"/>
              </a:ext>
            </a:extLst>
          </p:cNvPr>
          <p:cNvSpPr txBox="1"/>
          <p:nvPr/>
        </p:nvSpPr>
        <p:spPr>
          <a:xfrm>
            <a:off x="8427075" y="5383634"/>
            <a:ext cx="78548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8B56A81-2C4A-9141-BCEF-96FD5BD86561}"/>
              </a:ext>
            </a:extLst>
          </p:cNvPr>
          <p:cNvSpPr txBox="1"/>
          <p:nvPr/>
        </p:nvSpPr>
        <p:spPr>
          <a:xfrm>
            <a:off x="8149755" y="5383634"/>
            <a:ext cx="78548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637B9FFF-E7B8-9B4D-908F-7A9686413328}"/>
              </a:ext>
            </a:extLst>
          </p:cNvPr>
          <p:cNvSpPr txBox="1"/>
          <p:nvPr/>
        </p:nvSpPr>
        <p:spPr>
          <a:xfrm>
            <a:off x="7878637" y="5383634"/>
            <a:ext cx="78548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6AD6AA27-1529-FF4F-98BA-6458C4F41B96}"/>
              </a:ext>
            </a:extLst>
          </p:cNvPr>
          <p:cNvSpPr txBox="1"/>
          <p:nvPr/>
        </p:nvSpPr>
        <p:spPr>
          <a:xfrm>
            <a:off x="7554332" y="5383634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90E1AC48-8359-0F41-A15B-188F16C8E877}"/>
              </a:ext>
            </a:extLst>
          </p:cNvPr>
          <p:cNvSpPr txBox="1"/>
          <p:nvPr/>
        </p:nvSpPr>
        <p:spPr>
          <a:xfrm>
            <a:off x="7103153" y="3983960"/>
            <a:ext cx="1639873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Median: 44.4 months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(95% CI 44.4–NE)</a:t>
            </a:r>
            <a:b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Median follow-up: 14.1 months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9DEC3BF-D8C0-484D-A035-044E64FFF12C}"/>
              </a:ext>
            </a:extLst>
          </p:cNvPr>
          <p:cNvSpPr txBox="1"/>
          <p:nvPr/>
        </p:nvSpPr>
        <p:spPr>
          <a:xfrm>
            <a:off x="6757860" y="1772816"/>
            <a:ext cx="1661417" cy="2019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78E56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OVERALL SURVIVAL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F94147FD-FF78-7D41-83FD-B2D7436589A6}"/>
              </a:ext>
            </a:extLst>
          </p:cNvPr>
          <p:cNvSpPr txBox="1"/>
          <p:nvPr/>
        </p:nvSpPr>
        <p:spPr>
          <a:xfrm>
            <a:off x="6213635" y="2324172"/>
            <a:ext cx="235642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6722215F-00A6-1147-8762-98D9C81BA80D}"/>
              </a:ext>
            </a:extLst>
          </p:cNvPr>
          <p:cNvCxnSpPr>
            <a:cxnSpLocks/>
          </p:cNvCxnSpPr>
          <p:nvPr/>
        </p:nvCxnSpPr>
        <p:spPr>
          <a:xfrm rot="5400000">
            <a:off x="6504600" y="2361476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:a16="http://schemas.microsoft.com/office/drawing/2014/main" id="{33E29224-0F4C-C54F-9390-8F46871FF376}"/>
              </a:ext>
            </a:extLst>
          </p:cNvPr>
          <p:cNvSpPr txBox="1"/>
          <p:nvPr/>
        </p:nvSpPr>
        <p:spPr>
          <a:xfrm>
            <a:off x="6292182" y="2940944"/>
            <a:ext cx="157095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75</a:t>
            </a:r>
          </a:p>
        </p:txBody>
      </p: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12160B10-9092-1640-B1A7-5FDCAD7DF11A}"/>
              </a:ext>
            </a:extLst>
          </p:cNvPr>
          <p:cNvCxnSpPr>
            <a:cxnSpLocks/>
          </p:cNvCxnSpPr>
          <p:nvPr/>
        </p:nvCxnSpPr>
        <p:spPr>
          <a:xfrm rot="5400000">
            <a:off x="6504600" y="2978248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16A1C317-439D-6040-A8F8-92BBA1DA641D}"/>
              </a:ext>
            </a:extLst>
          </p:cNvPr>
          <p:cNvSpPr txBox="1"/>
          <p:nvPr/>
        </p:nvSpPr>
        <p:spPr>
          <a:xfrm>
            <a:off x="7000411" y="2395402"/>
            <a:ext cx="222818" cy="1261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91%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40C4AAE4-C418-2540-B0A1-0BE0F9FCB7EF}"/>
              </a:ext>
            </a:extLst>
          </p:cNvPr>
          <p:cNvSpPr txBox="1"/>
          <p:nvPr/>
        </p:nvSpPr>
        <p:spPr>
          <a:xfrm>
            <a:off x="8364087" y="4927675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42</a:t>
            </a:r>
          </a:p>
        </p:txBody>
      </p: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F9C8DA38-AFBD-584E-B0CE-FE01F08761BE}"/>
              </a:ext>
            </a:extLst>
          </p:cNvPr>
          <p:cNvCxnSpPr>
            <a:cxnSpLocks/>
          </p:cNvCxnSpPr>
          <p:nvPr/>
        </p:nvCxnSpPr>
        <p:spPr>
          <a:xfrm>
            <a:off x="8442634" y="4846476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1" name="Picture 190">
            <a:extLst>
              <a:ext uri="{FF2B5EF4-FFF2-40B4-BE49-F238E27FC236}">
                <a16:creationId xmlns:a16="http://schemas.microsoft.com/office/drawing/2014/main" id="{3AE350C6-EC86-E840-862D-FD36C2876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427" y="2333872"/>
            <a:ext cx="2146300" cy="1412628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1D9D517-2EE3-2E44-AD27-0C45B4845224}"/>
              </a:ext>
            </a:extLst>
          </p:cNvPr>
          <p:cNvCxnSpPr>
            <a:cxnSpLocks/>
          </p:cNvCxnSpPr>
          <p:nvPr/>
        </p:nvCxnSpPr>
        <p:spPr>
          <a:xfrm>
            <a:off x="3687856" y="2298700"/>
            <a:ext cx="0" cy="25527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664798D-F406-8A49-9EBC-D9AFF44FF71E}"/>
              </a:ext>
            </a:extLst>
          </p:cNvPr>
          <p:cNvCxnSpPr>
            <a:cxnSpLocks/>
          </p:cNvCxnSpPr>
          <p:nvPr/>
        </p:nvCxnSpPr>
        <p:spPr>
          <a:xfrm>
            <a:off x="6533427" y="2378075"/>
            <a:ext cx="0" cy="2473325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60877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5E06A5-0B6A-4736-8E37-1BEB767D46C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17641" y="1687028"/>
            <a:ext cx="3890066" cy="3609128"/>
          </a:xfrm>
        </p:spPr>
        <p:txBody>
          <a:bodyPr/>
          <a:lstStyle/>
          <a:p>
            <a:r>
              <a:rPr lang="en-GB" noProof="0" dirty="0"/>
              <a:t>It is unclear which of the many sarcoma subtypes are likely to harbour </a:t>
            </a:r>
            <a:r>
              <a:rPr lang="en-GB" i="1" noProof="0" dirty="0"/>
              <a:t>NTRK</a:t>
            </a:r>
            <a:r>
              <a:rPr lang="en-GB" noProof="0" dirty="0"/>
              <a:t> gene fusions</a:t>
            </a:r>
          </a:p>
          <a:p>
            <a:r>
              <a:rPr lang="en-GB" noProof="0" dirty="0"/>
              <a:t>Screening methods are expensive and must be targeted </a:t>
            </a:r>
          </a:p>
          <a:p>
            <a:r>
              <a:rPr lang="en-GB" noProof="0" dirty="0"/>
              <a:t>Tumours with translocations of </a:t>
            </a:r>
            <a:r>
              <a:rPr lang="en-GB" i="1" noProof="0" dirty="0"/>
              <a:t>EWSR1</a:t>
            </a:r>
            <a:r>
              <a:rPr lang="en-GB" noProof="0" dirty="0"/>
              <a:t> in Ewing </a:t>
            </a:r>
            <a:r>
              <a:rPr lang="en-GB" dirty="0"/>
              <a:t>s</a:t>
            </a:r>
            <a:r>
              <a:rPr lang="en-GB" noProof="0" dirty="0" err="1"/>
              <a:t>arcoma</a:t>
            </a:r>
            <a:r>
              <a:rPr lang="en-GB" noProof="0" dirty="0"/>
              <a:t> or </a:t>
            </a:r>
            <a:r>
              <a:rPr lang="en-GB" i="1" noProof="0" dirty="0"/>
              <a:t>KIT</a:t>
            </a:r>
            <a:r>
              <a:rPr lang="en-GB" noProof="0" dirty="0"/>
              <a:t> in GIST are unlikely to harbour </a:t>
            </a:r>
            <a:r>
              <a:rPr lang="en-GB" i="1" noProof="0" dirty="0"/>
              <a:t>NTRK</a:t>
            </a:r>
            <a:r>
              <a:rPr lang="en-GB" noProof="0" dirty="0"/>
              <a:t> gene fusions</a:t>
            </a:r>
          </a:p>
          <a:p>
            <a:pPr lvl="1"/>
            <a:r>
              <a:rPr lang="en-GB" noProof="0" dirty="0"/>
              <a:t>More research is required to confirm these observations</a:t>
            </a:r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E3B252-BF1E-448A-90B8-BF5195911A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18810" y="1484784"/>
            <a:ext cx="3892345" cy="710664"/>
          </a:xfrm>
        </p:spPr>
        <p:txBody>
          <a:bodyPr/>
          <a:lstStyle/>
          <a:p>
            <a:r>
              <a:rPr lang="en-GB" sz="1800" dirty="0"/>
              <a:t>Established tumour subtypes with</a:t>
            </a:r>
            <a:r>
              <a:rPr lang="en-GB" sz="1800" noProof="0" dirty="0"/>
              <a:t> </a:t>
            </a:r>
            <a:r>
              <a:rPr lang="en-GB" sz="1800" i="1" noProof="0" dirty="0"/>
              <a:t>ntrk</a:t>
            </a:r>
            <a:r>
              <a:rPr lang="en-GB" sz="1800" noProof="0" dirty="0"/>
              <a:t> gene Fusions</a:t>
            </a:r>
            <a:endParaRPr lang="en-GB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EDEF9B-219E-44F8-9DB1-8190D1E55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Where can we find </a:t>
            </a:r>
            <a:r>
              <a:rPr lang="en-GB" i="1" noProof="0" dirty="0"/>
              <a:t>ntrk</a:t>
            </a:r>
            <a:r>
              <a:rPr lang="en-GB" noProof="0" dirty="0"/>
              <a:t> gene Fusions in sarcoma?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F0D67D-548C-4648-907A-2B2122E36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D2092-CD65-4D09-8D2A-62BA53B3C5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137" y="6217200"/>
            <a:ext cx="7707263" cy="55617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dirty="0"/>
              <a:t>ETV6, translocation-ETS-leukaemia; </a:t>
            </a:r>
            <a:r>
              <a:rPr lang="en-GB" i="1" dirty="0"/>
              <a:t>EWSR1</a:t>
            </a:r>
            <a:r>
              <a:rPr lang="en-GB" dirty="0"/>
              <a:t>, Ewing sarcoma RNA binding protein 1; GIST, gastrointestinal stromal tumour; KIT, proto-oncogene c-KIT; </a:t>
            </a:r>
            <a:r>
              <a:rPr lang="en-GB" dirty="0" err="1"/>
              <a:t>NTRK</a:t>
            </a:r>
            <a:r>
              <a:rPr lang="en-GB" dirty="0"/>
              <a:t>, neurotrophic tropomyosin receptor kinase</a:t>
            </a:r>
            <a:endParaRPr lang="en-GB" spc="-10" noProof="0" dirty="0"/>
          </a:p>
          <a:p>
            <a:pPr>
              <a:lnSpc>
                <a:spcPct val="80000"/>
              </a:lnSpc>
            </a:pPr>
            <a:r>
              <a:rPr lang="en-GB" spc="-10" noProof="0" dirty="0"/>
              <a:t>1. </a:t>
            </a:r>
            <a:r>
              <a:rPr lang="en-GB" spc="-10" dirty="0"/>
              <a:t>Fletcher </a:t>
            </a:r>
            <a:r>
              <a:rPr lang="en-GB" spc="-10" dirty="0" err="1"/>
              <a:t>CDM</a:t>
            </a:r>
            <a:r>
              <a:rPr lang="en-GB" spc="-10" dirty="0"/>
              <a:t> et al. WHO Classiﬁcation of Tumours of Soft Tissue and Bone. 4th ed. Lyon, France: </a:t>
            </a:r>
            <a:r>
              <a:rPr lang="en-GB" spc="-10" dirty="0" err="1"/>
              <a:t>IARC</a:t>
            </a:r>
            <a:r>
              <a:rPr lang="en-GB" spc="-10" dirty="0"/>
              <a:t> Press; 2013.;  </a:t>
            </a:r>
            <a:r>
              <a:rPr lang="en-GB" spc="-10" noProof="0" dirty="0"/>
              <a:t>2. Cocco E, et al. Nat Rev Clin Oncol 2018;15:731–47;  3. Suurmeijer AJH, et al. Genes Chromosomes Cancer 2018;57:611–21;  4. Kao Y-C, et al. Am J Surg Pathol 2018;42:28–38;  5. Agaram NP, et al. Am J Surg Pathol 2016;40:1407–16; 6. Suurmeijer AJH, et al. Genes Chromosomes Cancer 2019;58:100–10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4621088" y="2060848"/>
            <a:ext cx="4054599" cy="1008112"/>
          </a:xfrm>
        </p:spPr>
        <p:txBody>
          <a:bodyPr/>
          <a:lstStyle/>
          <a:p>
            <a:r>
              <a:rPr lang="en-GB" sz="1800" noProof="0" dirty="0"/>
              <a:t>Infantile fibrosarcoma with </a:t>
            </a:r>
            <a:r>
              <a:rPr lang="en-GB" sz="1800" i="1" noProof="0" dirty="0"/>
              <a:t>ETV6‑NTRK3</a:t>
            </a:r>
            <a:r>
              <a:rPr lang="en-GB" sz="1800" noProof="0" dirty="0"/>
              <a:t> gene Fusions</a:t>
            </a:r>
            <a:r>
              <a:rPr lang="en-GB" sz="1800" baseline="30000" noProof="0" dirty="0"/>
              <a:t>1</a:t>
            </a:r>
          </a:p>
          <a:p>
            <a:pPr>
              <a:spcBef>
                <a:spcPts val="600"/>
              </a:spcBef>
            </a:pPr>
            <a:r>
              <a:rPr lang="en-GB" sz="1800" noProof="0" dirty="0"/>
              <a:t>Wild-type GIST</a:t>
            </a:r>
            <a:r>
              <a:rPr lang="en-GB" sz="1800" baseline="30000" noProof="0" dirty="0"/>
              <a:t>2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60E3B252-BF1E-448A-90B8-BF5195911AB4}"/>
              </a:ext>
            </a:extLst>
          </p:cNvPr>
          <p:cNvSpPr txBox="1">
            <a:spLocks/>
          </p:cNvSpPr>
          <p:nvPr/>
        </p:nvSpPr>
        <p:spPr>
          <a:xfrm>
            <a:off x="4615711" y="3222392"/>
            <a:ext cx="3892345" cy="7106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2000" b="1" i="0" kern="120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78E56"/>
              </a:buClr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1200" cap="all" spc="100" normalizeH="0" baseline="0" noProof="0" dirty="0">
                <a:ln>
                  <a:noFill/>
                </a:ln>
                <a:solidFill>
                  <a:srgbClr val="56378D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emerging tumour subtypes with </a:t>
            </a:r>
            <a:r>
              <a:rPr kumimoji="0" lang="en-GB" sz="1800" b="1" i="1" u="none" strike="noStrike" kern="1200" cap="all" spc="100" normalizeH="0" baseline="0" noProof="0" dirty="0">
                <a:ln>
                  <a:noFill/>
                </a:ln>
                <a:solidFill>
                  <a:srgbClr val="56378D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ntrk</a:t>
            </a:r>
            <a:r>
              <a:rPr kumimoji="0" lang="en-GB" sz="1800" b="1" i="0" u="none" strike="noStrike" kern="1200" cap="all" spc="100" normalizeH="0" baseline="0" noProof="0" dirty="0">
                <a:ln>
                  <a:noFill/>
                </a:ln>
                <a:solidFill>
                  <a:srgbClr val="56378D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 gene Fusions</a:t>
            </a:r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4626466" y="3824594"/>
            <a:ext cx="4060333" cy="42129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marR="0" lvl="0" indent="-288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6378D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Spindle cell tumours with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RAF1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,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BRAF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&amp;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NTRK1/2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gene fusions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3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</a:t>
            </a:r>
          </a:p>
          <a:p>
            <a:pPr marL="288000" marR="0" lvl="0" indent="-288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378D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Infantile fibrosarcoma-like with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BRAF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&amp;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NTRK1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gene fusions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4,5</a:t>
            </a:r>
          </a:p>
          <a:p>
            <a:pPr marL="288000" marR="0" lvl="0" indent="-288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378D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Lipofibromatosis-like neural tumours with </a:t>
            </a: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NTRK1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gene fusions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6</a:t>
            </a:r>
          </a:p>
          <a:p>
            <a:pPr marL="288000" marR="0" lvl="0" indent="-288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378D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NTRK3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 gene fusions positive sarcomas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5</a:t>
            </a: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695522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DFC1-14C9-46EB-AAE1-4ED58FD77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noProof="0" dirty="0"/>
              <a:t>Succinate-dehydrogenase deficient gist</a:t>
            </a:r>
            <a:r>
              <a:rPr lang="en-GB" noProof="0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25730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EDEF9B-219E-44F8-9DB1-8190D1E55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sdh-deficient gist predominates in the under 20</a:t>
            </a:r>
            <a:r>
              <a:rPr lang="en-GB" sz="2400" cap="none" noProof="0" dirty="0"/>
              <a:t>s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F0D67D-548C-4648-907A-2B2122E36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D2092-CD65-4D09-8D2A-62BA53B3C5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138" y="6257205"/>
            <a:ext cx="8081076" cy="556171"/>
          </a:xfrm>
        </p:spPr>
        <p:txBody>
          <a:bodyPr anchor="b"/>
          <a:lstStyle/>
          <a:p>
            <a:r>
              <a:rPr lang="en-GB" i="1" dirty="0" err="1"/>
              <a:t>BRAF</a:t>
            </a:r>
            <a:r>
              <a:rPr lang="en-GB" i="1" dirty="0"/>
              <a:t>, </a:t>
            </a:r>
            <a:r>
              <a:rPr lang="en-GB" dirty="0"/>
              <a:t>proto-oncogene B-</a:t>
            </a:r>
            <a:r>
              <a:rPr lang="en-GB" dirty="0" err="1"/>
              <a:t>Raf</a:t>
            </a:r>
            <a:r>
              <a:rPr lang="en-GB" dirty="0"/>
              <a:t>; </a:t>
            </a:r>
            <a:r>
              <a:rPr lang="en-GB" i="1" dirty="0"/>
              <a:t>FGFR3</a:t>
            </a:r>
            <a:r>
              <a:rPr lang="en-GB" dirty="0"/>
              <a:t>, Fibroblast Growth Factor Receptor 3; GIST, gastrointestinal stromal tumour; </a:t>
            </a:r>
            <a:r>
              <a:rPr lang="en-GB" i="1" dirty="0"/>
              <a:t>KIT</a:t>
            </a:r>
            <a:r>
              <a:rPr lang="en-GB" dirty="0"/>
              <a:t>, proto-oncogene c-KIT; </a:t>
            </a:r>
            <a:r>
              <a:rPr lang="en-GB" i="1" dirty="0" err="1"/>
              <a:t>PDGFRA</a:t>
            </a:r>
            <a:r>
              <a:rPr lang="en-GB" dirty="0"/>
              <a:t>, platelet-derived growth factor receptor alpha; </a:t>
            </a:r>
            <a:r>
              <a:rPr lang="en-GB" i="1" dirty="0"/>
              <a:t>PIK3CA</a:t>
            </a:r>
            <a:r>
              <a:rPr lang="en-GB" dirty="0"/>
              <a:t>, phosphatidylinositol-4,5-bisphosphate 3-kinase catalytic subunit alpha; SDH, succinate dehydrogenase; </a:t>
            </a:r>
            <a:r>
              <a:rPr lang="en-GB" i="1" dirty="0"/>
              <a:t>SDHB</a:t>
            </a:r>
            <a:r>
              <a:rPr lang="en-GB" dirty="0"/>
              <a:t>, succinate dehydrogenase complex iron sulphur subunit B. </a:t>
            </a:r>
            <a:r>
              <a:rPr lang="en-GB" noProof="0" dirty="0"/>
              <a:t>1. </a:t>
            </a:r>
            <a:r>
              <a:rPr lang="en-GB" dirty="0"/>
              <a:t>Heinrich MC. </a:t>
            </a:r>
            <a:r>
              <a:rPr lang="en-GB" dirty="0" err="1"/>
              <a:t>ASCO</a:t>
            </a:r>
            <a:r>
              <a:rPr lang="en-GB" dirty="0"/>
              <a:t> 2010: educational session; 2. </a:t>
            </a:r>
            <a:r>
              <a:rPr lang="en-GB" dirty="0" err="1"/>
              <a:t>Mavroeidis</a:t>
            </a:r>
            <a:r>
              <a:rPr lang="en-GB" dirty="0"/>
              <a:t> L, et al. </a:t>
            </a:r>
            <a:r>
              <a:rPr lang="pt-BR" dirty="0"/>
              <a:t>ESMO Open. 2018;3:e000335</a:t>
            </a:r>
            <a:r>
              <a:rPr lang="en-GB" noProof="0" dirty="0"/>
              <a:t>; 3. </a:t>
            </a:r>
            <a:r>
              <a:rPr lang="en-GB" dirty="0"/>
              <a:t>Rink L, Godwin AK. </a:t>
            </a:r>
            <a:r>
              <a:rPr lang="en-GB" dirty="0" err="1"/>
              <a:t>Curr</a:t>
            </a:r>
            <a:r>
              <a:rPr lang="en-GB" dirty="0"/>
              <a:t> </a:t>
            </a:r>
            <a:r>
              <a:rPr lang="en-GB" dirty="0" err="1"/>
              <a:t>Oncol</a:t>
            </a:r>
            <a:r>
              <a:rPr lang="en-GB" dirty="0"/>
              <a:t> Rep. 2009;11:314; 4</a:t>
            </a:r>
            <a:r>
              <a:rPr lang="en-GB" noProof="0" dirty="0"/>
              <a:t>. Miettinen M, et al. Am J Surg Pathol 2011;35:1712–21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0E3B252-BF1E-448A-90B8-BF5195911AB4}"/>
              </a:ext>
            </a:extLst>
          </p:cNvPr>
          <p:cNvSpPr txBox="1">
            <a:spLocks/>
          </p:cNvSpPr>
          <p:nvPr/>
        </p:nvSpPr>
        <p:spPr>
          <a:xfrm>
            <a:off x="4989158" y="1494152"/>
            <a:ext cx="4067971" cy="7106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2000" b="1" i="0" kern="120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78E56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1" u="none" strike="noStrike" kern="1200" cap="all" spc="100" normalizeH="0" baseline="0" noProof="0" dirty="0">
                <a:ln>
                  <a:noFill/>
                </a:ln>
                <a:solidFill>
                  <a:srgbClr val="F78E56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SDHB</a:t>
            </a:r>
            <a:r>
              <a:rPr kumimoji="0" lang="en-GB" sz="2000" b="1" i="0" u="none" strike="noStrike" kern="1200" cap="all" spc="100" normalizeH="0" baseline="0" noProof="0" dirty="0">
                <a:ln>
                  <a:noFill/>
                </a:ln>
                <a:solidFill>
                  <a:srgbClr val="F78E56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 negative (sdh-deficient) gist by age group</a:t>
            </a:r>
            <a:r>
              <a:rPr kumimoji="0" lang="en-GB" sz="2000" b="1" i="0" u="none" strike="noStrike" kern="1200" cap="all" spc="100" normalizeH="0" baseline="30000" noProof="0" dirty="0">
                <a:ln>
                  <a:noFill/>
                </a:ln>
                <a:solidFill>
                  <a:srgbClr val="F78E56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4</a:t>
            </a:r>
            <a:r>
              <a:rPr kumimoji="0" lang="en-GB" sz="2000" b="1" i="0" u="none" strike="noStrike" kern="1200" cap="all" spc="100" normalizeH="0" baseline="0" noProof="0" dirty="0">
                <a:ln>
                  <a:noFill/>
                </a:ln>
                <a:solidFill>
                  <a:srgbClr val="F78E56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AD2092-CD65-4D09-8D2A-62BA53B3C5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761" y="5858705"/>
            <a:ext cx="7635254" cy="286706"/>
          </a:xfrm>
        </p:spPr>
        <p:txBody>
          <a:bodyPr/>
          <a:lstStyle/>
          <a:p>
            <a:r>
              <a:rPr lang="en-GB" noProof="0" dirty="0"/>
              <a:t>Slide adapted from S. Bauer, ESMO Sarcoma and GIST 2020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B5E0BF-2351-B747-B496-CD38E9A324DD}"/>
              </a:ext>
            </a:extLst>
          </p:cNvPr>
          <p:cNvCxnSpPr>
            <a:cxnSpLocks/>
          </p:cNvCxnSpPr>
          <p:nvPr/>
        </p:nvCxnSpPr>
        <p:spPr>
          <a:xfrm>
            <a:off x="5573800" y="2406650"/>
            <a:ext cx="0" cy="3057525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91A8432-7AE5-F144-81F8-E044D8788705}"/>
              </a:ext>
            </a:extLst>
          </p:cNvPr>
          <p:cNvSpPr txBox="1"/>
          <p:nvPr/>
        </p:nvSpPr>
        <p:spPr>
          <a:xfrm>
            <a:off x="5254008" y="4167926"/>
            <a:ext cx="235642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083C6E-9FD7-FF43-BBDD-B12703D2028B}"/>
              </a:ext>
            </a:extLst>
          </p:cNvPr>
          <p:cNvCxnSpPr>
            <a:cxnSpLocks/>
          </p:cNvCxnSpPr>
          <p:nvPr/>
        </p:nvCxnSpPr>
        <p:spPr>
          <a:xfrm rot="5400000">
            <a:off x="5544973" y="4205230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72A1C9A-E665-8F43-8C40-B101288E2D05}"/>
              </a:ext>
            </a:extLst>
          </p:cNvPr>
          <p:cNvSpPr txBox="1"/>
          <p:nvPr/>
        </p:nvSpPr>
        <p:spPr>
          <a:xfrm>
            <a:off x="5332555" y="4777526"/>
            <a:ext cx="157095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623366-1E82-EA41-8437-2027D580DE89}"/>
              </a:ext>
            </a:extLst>
          </p:cNvPr>
          <p:cNvCxnSpPr>
            <a:cxnSpLocks/>
          </p:cNvCxnSpPr>
          <p:nvPr/>
        </p:nvCxnSpPr>
        <p:spPr>
          <a:xfrm rot="5400000">
            <a:off x="5544973" y="5426756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514F01A-C919-204E-A2E3-21449F54E58E}"/>
              </a:ext>
            </a:extLst>
          </p:cNvPr>
          <p:cNvSpPr txBox="1"/>
          <p:nvPr/>
        </p:nvSpPr>
        <p:spPr>
          <a:xfrm rot="16200000">
            <a:off x="4390615" y="3837154"/>
            <a:ext cx="1424942" cy="1765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Number of patients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9429BF-2DFD-8142-8DA3-6B8ABA617C7E}"/>
              </a:ext>
            </a:extLst>
          </p:cNvPr>
          <p:cNvSpPr txBox="1"/>
          <p:nvPr/>
        </p:nvSpPr>
        <p:spPr>
          <a:xfrm>
            <a:off x="5938500" y="5538707"/>
            <a:ext cx="301365" cy="1261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20-29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84835D3-54A4-224A-B7B8-4A513E545276}"/>
              </a:ext>
            </a:extLst>
          </p:cNvPr>
          <p:cNvCxnSpPr>
            <a:cxnSpLocks/>
          </p:cNvCxnSpPr>
          <p:nvPr/>
        </p:nvCxnSpPr>
        <p:spPr>
          <a:xfrm>
            <a:off x="6257457" y="5457508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6FF4829-A920-1E4A-9813-7547BAAB2F0C}"/>
              </a:ext>
            </a:extLst>
          </p:cNvPr>
          <p:cNvSpPr txBox="1"/>
          <p:nvPr/>
        </p:nvSpPr>
        <p:spPr>
          <a:xfrm>
            <a:off x="5254008" y="2951901"/>
            <a:ext cx="235642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200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302CB45-3282-C845-A619-0A3FFD9BED4F}"/>
              </a:ext>
            </a:extLst>
          </p:cNvPr>
          <p:cNvCxnSpPr>
            <a:cxnSpLocks/>
          </p:cNvCxnSpPr>
          <p:nvPr/>
        </p:nvCxnSpPr>
        <p:spPr>
          <a:xfrm rot="5400000">
            <a:off x="5544973" y="2989205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A2957D1-C158-AF4A-ABB8-3F702EDD9E86}"/>
              </a:ext>
            </a:extLst>
          </p:cNvPr>
          <p:cNvSpPr txBox="1"/>
          <p:nvPr/>
        </p:nvSpPr>
        <p:spPr>
          <a:xfrm>
            <a:off x="5254008" y="3558326"/>
            <a:ext cx="235642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3525CAD-3D8C-0747-9D64-20051F897D80}"/>
              </a:ext>
            </a:extLst>
          </p:cNvPr>
          <p:cNvCxnSpPr>
            <a:cxnSpLocks/>
          </p:cNvCxnSpPr>
          <p:nvPr/>
        </p:nvCxnSpPr>
        <p:spPr>
          <a:xfrm rot="5400000">
            <a:off x="5544973" y="3595630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3A654C0-8BF6-954D-984E-1AC506020ECA}"/>
              </a:ext>
            </a:extLst>
          </p:cNvPr>
          <p:cNvSpPr txBox="1"/>
          <p:nvPr/>
        </p:nvSpPr>
        <p:spPr>
          <a:xfrm>
            <a:off x="5411103" y="5387126"/>
            <a:ext cx="78547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9633BC-E775-D94D-AFA7-7F99B3461CE0}"/>
              </a:ext>
            </a:extLst>
          </p:cNvPr>
          <p:cNvSpPr txBox="1"/>
          <p:nvPr/>
        </p:nvSpPr>
        <p:spPr>
          <a:xfrm>
            <a:off x="5626358" y="5538707"/>
            <a:ext cx="235641" cy="1261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0-19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8CD13AB-E3AE-0845-9883-D92482BA311D}"/>
              </a:ext>
            </a:extLst>
          </p:cNvPr>
          <p:cNvCxnSpPr>
            <a:cxnSpLocks/>
          </p:cNvCxnSpPr>
          <p:nvPr/>
        </p:nvCxnSpPr>
        <p:spPr>
          <a:xfrm>
            <a:off x="5573800" y="5457508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1991A85-B452-DE48-AE73-9BB35137C74B}"/>
              </a:ext>
            </a:extLst>
          </p:cNvPr>
          <p:cNvSpPr txBox="1"/>
          <p:nvPr/>
        </p:nvSpPr>
        <p:spPr>
          <a:xfrm>
            <a:off x="6672873" y="5733421"/>
            <a:ext cx="812402" cy="1765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Age (years)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E6AC8DA-1C96-9C45-9E8A-91FD6F4007FF}"/>
              </a:ext>
            </a:extLst>
          </p:cNvPr>
          <p:cNvCxnSpPr>
            <a:cxnSpLocks/>
          </p:cNvCxnSpPr>
          <p:nvPr/>
        </p:nvCxnSpPr>
        <p:spPr>
          <a:xfrm rot="5400000">
            <a:off x="5544973" y="4814830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90DA586-8BDD-134A-92B5-D0362677246B}"/>
              </a:ext>
            </a:extLst>
          </p:cNvPr>
          <p:cNvSpPr txBox="1"/>
          <p:nvPr/>
        </p:nvSpPr>
        <p:spPr>
          <a:xfrm>
            <a:off x="5254008" y="2345476"/>
            <a:ext cx="235642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250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77B0776-8F6C-5342-A7C9-824161B2067E}"/>
              </a:ext>
            </a:extLst>
          </p:cNvPr>
          <p:cNvCxnSpPr>
            <a:cxnSpLocks/>
          </p:cNvCxnSpPr>
          <p:nvPr/>
        </p:nvCxnSpPr>
        <p:spPr>
          <a:xfrm rot="5400000">
            <a:off x="5544973" y="2382780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D32BF5C-F24E-DF45-B6CA-8BC4AF6A9045}"/>
              </a:ext>
            </a:extLst>
          </p:cNvPr>
          <p:cNvCxnSpPr>
            <a:cxnSpLocks/>
          </p:cNvCxnSpPr>
          <p:nvPr/>
        </p:nvCxnSpPr>
        <p:spPr>
          <a:xfrm>
            <a:off x="5914557" y="5457508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CB935CC-FAF4-8E47-BF06-C9C223C64B27}"/>
              </a:ext>
            </a:extLst>
          </p:cNvPr>
          <p:cNvSpPr txBox="1"/>
          <p:nvPr/>
        </p:nvSpPr>
        <p:spPr>
          <a:xfrm>
            <a:off x="6287750" y="5538707"/>
            <a:ext cx="301365" cy="1261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30-39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5FB9CCA-B012-A444-8797-1499948EA47A}"/>
              </a:ext>
            </a:extLst>
          </p:cNvPr>
          <p:cNvCxnSpPr>
            <a:cxnSpLocks/>
          </p:cNvCxnSpPr>
          <p:nvPr/>
        </p:nvCxnSpPr>
        <p:spPr>
          <a:xfrm>
            <a:off x="7619532" y="5457508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9C40650-6351-3344-969D-D70041B0AA56}"/>
              </a:ext>
            </a:extLst>
          </p:cNvPr>
          <p:cNvCxnSpPr>
            <a:cxnSpLocks/>
          </p:cNvCxnSpPr>
          <p:nvPr/>
        </p:nvCxnSpPr>
        <p:spPr>
          <a:xfrm>
            <a:off x="6600357" y="5457508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E728AC6-621B-634A-A2FC-4B7C81BDE374}"/>
              </a:ext>
            </a:extLst>
          </p:cNvPr>
          <p:cNvCxnSpPr>
            <a:cxnSpLocks/>
          </p:cNvCxnSpPr>
          <p:nvPr/>
        </p:nvCxnSpPr>
        <p:spPr>
          <a:xfrm>
            <a:off x="6943257" y="5457508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2AE3E94-E210-C14D-9078-96D3A84C9D15}"/>
              </a:ext>
            </a:extLst>
          </p:cNvPr>
          <p:cNvCxnSpPr>
            <a:cxnSpLocks/>
          </p:cNvCxnSpPr>
          <p:nvPr/>
        </p:nvCxnSpPr>
        <p:spPr>
          <a:xfrm>
            <a:off x="7282982" y="5457508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E5819E8-C42F-7849-8A77-136B058E0758}"/>
              </a:ext>
            </a:extLst>
          </p:cNvPr>
          <p:cNvCxnSpPr>
            <a:cxnSpLocks/>
          </p:cNvCxnSpPr>
          <p:nvPr/>
        </p:nvCxnSpPr>
        <p:spPr>
          <a:xfrm>
            <a:off x="7968782" y="5457508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1F769D8-0563-F94E-BFB3-AD20FCE55C93}"/>
              </a:ext>
            </a:extLst>
          </p:cNvPr>
          <p:cNvCxnSpPr>
            <a:cxnSpLocks/>
          </p:cNvCxnSpPr>
          <p:nvPr/>
        </p:nvCxnSpPr>
        <p:spPr>
          <a:xfrm>
            <a:off x="8311682" y="5457508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C49A4AD-2A55-6D4D-A56E-8A725F76AAEB}"/>
              </a:ext>
            </a:extLst>
          </p:cNvPr>
          <p:cNvCxnSpPr>
            <a:cxnSpLocks/>
          </p:cNvCxnSpPr>
          <p:nvPr/>
        </p:nvCxnSpPr>
        <p:spPr>
          <a:xfrm>
            <a:off x="8648232" y="5457508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35DEFC4-F33B-4B45-B3C6-A4244F865685}"/>
              </a:ext>
            </a:extLst>
          </p:cNvPr>
          <p:cNvSpPr txBox="1"/>
          <p:nvPr/>
        </p:nvSpPr>
        <p:spPr>
          <a:xfrm>
            <a:off x="6630650" y="5538707"/>
            <a:ext cx="301365" cy="1261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40-49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AF2662-F944-D549-9CD9-7EA55D477291}"/>
              </a:ext>
            </a:extLst>
          </p:cNvPr>
          <p:cNvSpPr txBox="1"/>
          <p:nvPr/>
        </p:nvSpPr>
        <p:spPr>
          <a:xfrm>
            <a:off x="6964025" y="5538707"/>
            <a:ext cx="301365" cy="1261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50-59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F3985D1-BB1D-7840-AF5D-7E32F228722D}"/>
              </a:ext>
            </a:extLst>
          </p:cNvPr>
          <p:cNvSpPr txBox="1"/>
          <p:nvPr/>
        </p:nvSpPr>
        <p:spPr>
          <a:xfrm>
            <a:off x="7297400" y="5538707"/>
            <a:ext cx="301365" cy="1261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60-69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A109F8F-1A7E-1841-BA25-974E80482170}"/>
              </a:ext>
            </a:extLst>
          </p:cNvPr>
          <p:cNvSpPr txBox="1"/>
          <p:nvPr/>
        </p:nvSpPr>
        <p:spPr>
          <a:xfrm>
            <a:off x="7643475" y="5538707"/>
            <a:ext cx="301365" cy="1261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70-79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4B229F0-B227-814C-B837-525B7291E837}"/>
              </a:ext>
            </a:extLst>
          </p:cNvPr>
          <p:cNvSpPr txBox="1"/>
          <p:nvPr/>
        </p:nvSpPr>
        <p:spPr>
          <a:xfrm>
            <a:off x="7989550" y="5538707"/>
            <a:ext cx="301365" cy="1261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80-89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DA26483-FB03-C641-91F4-1C345108A5DA}"/>
              </a:ext>
            </a:extLst>
          </p:cNvPr>
          <p:cNvSpPr txBox="1"/>
          <p:nvPr/>
        </p:nvSpPr>
        <p:spPr>
          <a:xfrm>
            <a:off x="8332449" y="5538707"/>
            <a:ext cx="301366" cy="1261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90-99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B500D72-237D-984F-BE7A-E06873742779}"/>
              </a:ext>
            </a:extLst>
          </p:cNvPr>
          <p:cNvSpPr txBox="1"/>
          <p:nvPr/>
        </p:nvSpPr>
        <p:spPr>
          <a:xfrm>
            <a:off x="8119172" y="2492896"/>
            <a:ext cx="54886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Negative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Positive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9B9EB8-3017-D447-AE32-DA6340F6BEF3}"/>
              </a:ext>
            </a:extLst>
          </p:cNvPr>
          <p:cNvSpPr/>
          <p:nvPr/>
        </p:nvSpPr>
        <p:spPr>
          <a:xfrm>
            <a:off x="7956376" y="2540096"/>
            <a:ext cx="94357" cy="9435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FC7A7A1-767D-5544-8CBE-E60F999B0FF9}"/>
              </a:ext>
            </a:extLst>
          </p:cNvPr>
          <p:cNvSpPr/>
          <p:nvPr/>
        </p:nvSpPr>
        <p:spPr>
          <a:xfrm>
            <a:off x="7956376" y="2724246"/>
            <a:ext cx="94357" cy="9435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F31BB32-9F0E-9F49-AD72-6D5CCA96CA22}"/>
              </a:ext>
            </a:extLst>
          </p:cNvPr>
          <p:cNvCxnSpPr>
            <a:cxnSpLocks/>
          </p:cNvCxnSpPr>
          <p:nvPr/>
        </p:nvCxnSpPr>
        <p:spPr>
          <a:xfrm flipH="1">
            <a:off x="5570427" y="5453756"/>
            <a:ext cx="3090087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E3C4CE22-E800-1340-A015-B775C273C4E2}"/>
              </a:ext>
            </a:extLst>
          </p:cNvPr>
          <p:cNvSpPr/>
          <p:nvPr/>
        </p:nvSpPr>
        <p:spPr>
          <a:xfrm>
            <a:off x="7048358" y="3578225"/>
            <a:ext cx="126256" cy="187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395A42E-A97A-F94E-A97F-FEE9251528A3}"/>
              </a:ext>
            </a:extLst>
          </p:cNvPr>
          <p:cNvSpPr/>
          <p:nvPr/>
        </p:nvSpPr>
        <p:spPr>
          <a:xfrm>
            <a:off x="7048358" y="3616325"/>
            <a:ext cx="126256" cy="1841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97A1442-8A04-D34D-A521-483089C89AA4}"/>
              </a:ext>
            </a:extLst>
          </p:cNvPr>
          <p:cNvSpPr/>
          <p:nvPr/>
        </p:nvSpPr>
        <p:spPr>
          <a:xfrm>
            <a:off x="6705458" y="4537075"/>
            <a:ext cx="126256" cy="920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613FFCE-DD41-FE44-BF84-5EE8FC4D3ED6}"/>
              </a:ext>
            </a:extLst>
          </p:cNvPr>
          <p:cNvSpPr/>
          <p:nvPr/>
        </p:nvSpPr>
        <p:spPr>
          <a:xfrm>
            <a:off x="6705458" y="4568825"/>
            <a:ext cx="126256" cy="889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4E31BD3-C350-5E48-8FB7-64A2A10A4298}"/>
              </a:ext>
            </a:extLst>
          </p:cNvPr>
          <p:cNvSpPr/>
          <p:nvPr/>
        </p:nvSpPr>
        <p:spPr>
          <a:xfrm>
            <a:off x="7388083" y="3076575"/>
            <a:ext cx="126256" cy="2381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B46EE4B-83C6-E744-9816-1617EBE44568}"/>
              </a:ext>
            </a:extLst>
          </p:cNvPr>
          <p:cNvSpPr/>
          <p:nvPr/>
        </p:nvSpPr>
        <p:spPr>
          <a:xfrm>
            <a:off x="7388083" y="3114675"/>
            <a:ext cx="126256" cy="23431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923E8A2-1D75-3A49-82C6-A9D24C342A46}"/>
              </a:ext>
            </a:extLst>
          </p:cNvPr>
          <p:cNvSpPr/>
          <p:nvPr/>
        </p:nvSpPr>
        <p:spPr>
          <a:xfrm>
            <a:off x="7737333" y="3467100"/>
            <a:ext cx="126256" cy="1990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3367C2C-1CA1-E044-9031-6CC6E6B00E31}"/>
              </a:ext>
            </a:extLst>
          </p:cNvPr>
          <p:cNvSpPr/>
          <p:nvPr/>
        </p:nvSpPr>
        <p:spPr>
          <a:xfrm>
            <a:off x="7737333" y="3486150"/>
            <a:ext cx="126256" cy="19716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FB657C1-7979-4146-929E-B9B5025415FB}"/>
              </a:ext>
            </a:extLst>
          </p:cNvPr>
          <p:cNvSpPr/>
          <p:nvPr/>
        </p:nvSpPr>
        <p:spPr>
          <a:xfrm>
            <a:off x="6368908" y="4924425"/>
            <a:ext cx="126256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A9A3570-75AB-4742-AA8F-95E30E02D213}"/>
              </a:ext>
            </a:extLst>
          </p:cNvPr>
          <p:cNvSpPr/>
          <p:nvPr/>
        </p:nvSpPr>
        <p:spPr>
          <a:xfrm>
            <a:off x="6368908" y="5083175"/>
            <a:ext cx="126256" cy="374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869B514-F5FA-614D-A000-F3F5FED9C76E}"/>
              </a:ext>
            </a:extLst>
          </p:cNvPr>
          <p:cNvSpPr/>
          <p:nvPr/>
        </p:nvSpPr>
        <p:spPr>
          <a:xfrm>
            <a:off x="8077058" y="4759325"/>
            <a:ext cx="126256" cy="698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F2CE51E-D0AC-6642-BBD3-1145BF5248FF}"/>
              </a:ext>
            </a:extLst>
          </p:cNvPr>
          <p:cNvSpPr/>
          <p:nvPr/>
        </p:nvSpPr>
        <p:spPr>
          <a:xfrm>
            <a:off x="8419958" y="5324475"/>
            <a:ext cx="126256" cy="1333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FD3DC40-DF29-4A4C-AB96-E8BECACF3502}"/>
              </a:ext>
            </a:extLst>
          </p:cNvPr>
          <p:cNvSpPr/>
          <p:nvPr/>
        </p:nvSpPr>
        <p:spPr>
          <a:xfrm>
            <a:off x="6026008" y="5108575"/>
            <a:ext cx="126256" cy="349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41EC4A7-1FA1-264F-9557-774803ED6968}"/>
              </a:ext>
            </a:extLst>
          </p:cNvPr>
          <p:cNvSpPr/>
          <p:nvPr/>
        </p:nvSpPr>
        <p:spPr>
          <a:xfrm>
            <a:off x="6026008" y="5280025"/>
            <a:ext cx="126256" cy="177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0425B51-1961-5A4B-90D9-BE7F74703FF6}"/>
              </a:ext>
            </a:extLst>
          </p:cNvPr>
          <p:cNvSpPr/>
          <p:nvPr/>
        </p:nvSpPr>
        <p:spPr>
          <a:xfrm>
            <a:off x="5679933" y="5073650"/>
            <a:ext cx="126256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C3627D7-D412-5242-BF5E-D6D73B2F71D8}"/>
              </a:ext>
            </a:extLst>
          </p:cNvPr>
          <p:cNvSpPr/>
          <p:nvPr/>
        </p:nvSpPr>
        <p:spPr>
          <a:xfrm>
            <a:off x="5679933" y="5429025"/>
            <a:ext cx="126256" cy="28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E3B252-BF1E-448A-90B8-BF5195911A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7544" y="1484784"/>
            <a:ext cx="4067990" cy="7106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i="1" noProof="0" dirty="0"/>
              <a:t>Kit/pdgfra </a:t>
            </a:r>
            <a:r>
              <a:rPr lang="en-GB" noProof="0" dirty="0"/>
              <a:t>genotypes predominate in gist overall</a:t>
            </a:r>
            <a:r>
              <a:rPr lang="en-GB" baseline="30000" noProof="0" dirty="0"/>
              <a:t>1,2</a:t>
            </a:r>
          </a:p>
        </p:txBody>
      </p:sp>
      <p:sp>
        <p:nvSpPr>
          <p:cNvPr id="73" name="Content Placeholder 1"/>
          <p:cNvSpPr>
            <a:spLocks noGrp="1"/>
          </p:cNvSpPr>
          <p:nvPr>
            <p:ph sz="quarter" idx="16"/>
          </p:nvPr>
        </p:nvSpPr>
        <p:spPr>
          <a:xfrm>
            <a:off x="465138" y="2276872"/>
            <a:ext cx="3890066" cy="3609128"/>
          </a:xfrm>
        </p:spPr>
        <p:txBody>
          <a:bodyPr/>
          <a:lstStyle/>
          <a:p>
            <a:r>
              <a:rPr lang="en-GB" dirty="0"/>
              <a:t>80–90% of GIST cases are positive for a </a:t>
            </a:r>
            <a:r>
              <a:rPr lang="en-GB" i="1" dirty="0"/>
              <a:t>KIT </a:t>
            </a:r>
            <a:r>
              <a:rPr lang="en-GB" dirty="0"/>
              <a:t>or</a:t>
            </a:r>
            <a:r>
              <a:rPr lang="en-GB" i="1" dirty="0"/>
              <a:t> </a:t>
            </a:r>
            <a:r>
              <a:rPr lang="en-GB" i="1" dirty="0" err="1"/>
              <a:t>PDGFRA</a:t>
            </a:r>
            <a:r>
              <a:rPr lang="en-GB" i="1" dirty="0"/>
              <a:t> </a:t>
            </a:r>
            <a:r>
              <a:rPr lang="en-GB" dirty="0"/>
              <a:t>mutation</a:t>
            </a:r>
          </a:p>
          <a:p>
            <a:pPr lvl="1"/>
            <a:r>
              <a:rPr lang="en-GB" i="1" dirty="0"/>
              <a:t>KIT </a:t>
            </a:r>
            <a:r>
              <a:rPr lang="en-GB" dirty="0"/>
              <a:t>positive approximately 65–75%</a:t>
            </a:r>
            <a:r>
              <a:rPr lang="en-GB" i="1" dirty="0"/>
              <a:t> </a:t>
            </a:r>
            <a:endParaRPr lang="en-GB" dirty="0"/>
          </a:p>
          <a:p>
            <a:pPr lvl="1"/>
            <a:r>
              <a:rPr lang="en-GB" i="1" dirty="0" err="1"/>
              <a:t>PDGFRA</a:t>
            </a:r>
            <a:r>
              <a:rPr lang="en-GB" i="1" dirty="0"/>
              <a:t> </a:t>
            </a:r>
            <a:r>
              <a:rPr lang="en-GB" dirty="0"/>
              <a:t>positive approximately 10–20%</a:t>
            </a:r>
          </a:p>
          <a:p>
            <a:r>
              <a:rPr lang="en-GB" dirty="0"/>
              <a:t>GIST in the paediatric and young adult population displays a different pattern of mutations</a:t>
            </a:r>
            <a:r>
              <a:rPr lang="en-GB" baseline="30000" dirty="0"/>
              <a:t>3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05977104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Baseline Characteristics and Response to </a:t>
            </a:r>
            <a:br>
              <a:rPr lang="en-GB" noProof="0" dirty="0"/>
            </a:br>
            <a:r>
              <a:rPr lang="en-GB" noProof="0" dirty="0"/>
              <a:t>Treatment in Paediatric GIST Patients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7A94C20B-3CB6-D34F-BB5B-D417E5B55716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465138" y="2133600"/>
          <a:ext cx="8221666" cy="2468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4454">
                  <a:extLst>
                    <a:ext uri="{9D8B030D-6E8A-4147-A177-3AD203B41FA5}">
                      <a16:colId xmlns:a16="http://schemas.microsoft.com/office/drawing/2014/main" val="2240768579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68866834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76677095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1512579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040277076"/>
                    </a:ext>
                  </a:extLst>
                </a:gridCol>
                <a:gridCol w="468052">
                  <a:extLst>
                    <a:ext uri="{9D8B030D-6E8A-4147-A177-3AD203B41FA5}">
                      <a16:colId xmlns:a16="http://schemas.microsoft.com/office/drawing/2014/main" val="550644326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3767848153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3467213214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3233294268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3027527184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val="1041943582"/>
                    </a:ext>
                  </a:extLst>
                </a:gridCol>
                <a:gridCol w="1090468">
                  <a:extLst>
                    <a:ext uri="{9D8B030D-6E8A-4147-A177-3AD203B41FA5}">
                      <a16:colId xmlns:a16="http://schemas.microsoft.com/office/drawing/2014/main" val="1812152743"/>
                    </a:ext>
                  </a:extLst>
                </a:gridCol>
              </a:tblGrid>
              <a:tr h="263781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Case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Age</a:t>
                      </a:r>
                    </a:p>
                  </a:txBody>
                  <a:tcPr marL="36000" marR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36000" marR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36000" marR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Genotype</a:t>
                      </a:r>
                    </a:p>
                  </a:txBody>
                  <a:tcPr marL="36000" marR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36000" marR="360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Response</a:t>
                      </a:r>
                      <a:r>
                        <a:rPr lang="en-US" sz="1200" baseline="30000" dirty="0"/>
                        <a:t>a</a:t>
                      </a:r>
                    </a:p>
                  </a:txBody>
                  <a:tcPr marL="36000" marR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36000" marR="3600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Time to </a:t>
                      </a:r>
                      <a:r>
                        <a:rPr lang="en-GB" sz="1200" noProof="0" dirty="0"/>
                        <a:t>tumour</a:t>
                      </a:r>
                      <a:r>
                        <a:rPr lang="en-US" sz="1200" dirty="0"/>
                        <a:t> progression</a:t>
                      </a:r>
                    </a:p>
                  </a:txBody>
                  <a:tcPr marL="36000" marR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36000" marR="360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36000" marR="36000"/>
                </a:tc>
                <a:extLst>
                  <a:ext uri="{0D108BD9-81ED-4DB2-BD59-A6C34878D82A}">
                    <a16:rowId xmlns:a16="http://schemas.microsoft.com/office/drawing/2014/main" val="2319354986"/>
                  </a:ext>
                </a:extLst>
              </a:tr>
              <a:tr h="263781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Dx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Study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</a:rPr>
                        <a:t>entry</a:t>
                      </a:r>
                      <a:r>
                        <a:rPr lang="en-US" sz="1200" b="1" baseline="30000" dirty="0" err="1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sz="1200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Gender</a:t>
                      </a:r>
                    </a:p>
                  </a:txBody>
                  <a:tcPr marL="36000" marR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Morphology</a:t>
                      </a:r>
                    </a:p>
                  </a:txBody>
                  <a:tcPr marL="36000" marR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b="1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KIT</a:t>
                      </a:r>
                    </a:p>
                  </a:txBody>
                  <a:tcPr marL="36000" marR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b="1" i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PDGFRA</a:t>
                      </a:r>
                    </a:p>
                  </a:txBody>
                  <a:tcPr marL="36000" marR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IM</a:t>
                      </a:r>
                    </a:p>
                  </a:txBody>
                  <a:tcPr marL="36000" marR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SU</a:t>
                      </a:r>
                    </a:p>
                  </a:txBody>
                  <a:tcPr marL="36000" marR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IM</a:t>
                      </a:r>
                    </a:p>
                  </a:txBody>
                  <a:tcPr marL="36000" marR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SU</a:t>
                      </a:r>
                    </a:p>
                  </a:txBody>
                  <a:tcPr marL="36000" marR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SU versus IM</a:t>
                      </a:r>
                    </a:p>
                  </a:txBody>
                  <a:tcPr marL="36000" marR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924119"/>
                  </a:ext>
                </a:extLst>
              </a:tr>
              <a:tr h="263781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1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17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Epithelioid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WT</a:t>
                      </a:r>
                      <a:endParaRPr lang="en-US" sz="1200" b="0" i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WT</a:t>
                      </a:r>
                      <a:endParaRPr lang="en-US" sz="1200" b="0" i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PD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SD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&lt;1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+6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3491873131"/>
                  </a:ext>
                </a:extLst>
              </a:tr>
              <a:tr h="263781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2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Epithelioid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WT</a:t>
                      </a:r>
                      <a:endParaRPr lang="en-US" sz="1200" b="0" i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WT</a:t>
                      </a:r>
                      <a:endParaRPr lang="en-US" sz="1200" b="0" i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Adjuvant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&gt;21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+7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717862931"/>
                  </a:ext>
                </a:extLst>
              </a:tr>
              <a:tr h="263781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3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Epithelioid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WT</a:t>
                      </a:r>
                      <a:endParaRPr lang="en-US" sz="1200" b="0" i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WT</a:t>
                      </a:r>
                      <a:endParaRPr lang="en-US" sz="1200" b="0" i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SD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SD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–4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3968244734"/>
                  </a:ext>
                </a:extLst>
              </a:tr>
              <a:tr h="263781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4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Epithelioid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WT</a:t>
                      </a:r>
                      <a:endParaRPr lang="en-US" sz="1200" b="0" i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WT</a:t>
                      </a:r>
                      <a:endParaRPr lang="en-US" sz="1200" b="0" i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SD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SD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+2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2393103613"/>
                  </a:ext>
                </a:extLst>
              </a:tr>
              <a:tr h="263781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5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Spindle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WT</a:t>
                      </a:r>
                      <a:endParaRPr lang="en-US" sz="1200" b="0" i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WT</a:t>
                      </a:r>
                      <a:endParaRPr lang="en-US" sz="1200" b="0" i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PD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SD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&lt;1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&gt;18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+17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388038936"/>
                  </a:ext>
                </a:extLst>
              </a:tr>
              <a:tr h="263781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6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Mixed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</a:t>
                      </a:r>
                      <a:endParaRPr lang="en-US" sz="1200" b="0" i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</a:t>
                      </a:r>
                      <a:endParaRPr lang="en-US" sz="1200" b="0" i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PD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PD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&lt;1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&lt;1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2765546173"/>
                  </a:ext>
                </a:extLst>
              </a:tr>
              <a:tr h="263781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7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NA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</a:t>
                      </a:r>
                      <a:endParaRPr lang="en-US" sz="1200" b="0" i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</a:t>
                      </a:r>
                      <a:endParaRPr lang="en-US" sz="1200" b="0" i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SD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SD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18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+6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2692202678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Sunitinib has efficacy in </a:t>
            </a:r>
            <a:r>
              <a:rPr lang="en-GB" i="1" noProof="0" dirty="0"/>
              <a:t>KIT/PDGFRA</a:t>
            </a:r>
            <a:r>
              <a:rPr lang="en-GB" noProof="0" dirty="0"/>
              <a:t> WT paediatric gist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DAD2092-CD65-4D09-8D2A-62BA53B3C5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6309320"/>
            <a:ext cx="8210550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1100" noProof="0" dirty="0"/>
              <a:t>Dx, age at diagnosis; F, female</a:t>
            </a:r>
            <a:r>
              <a:rPr lang="en-GB" sz="1100" dirty="0"/>
              <a:t>; GIST, gastrointestinal stromal tumour; KIT, proto-oncogene c-KIT; IM, imatinib; M, male; NA, not available; PD, progressive disease; PDGFRA, platelet-derived growth factor receptor alpha; PR, partial response; RECIST, Response Evaluation Criteria in Solid Tumours; SD, stable disease; SU, sunitinib</a:t>
            </a:r>
            <a:r>
              <a:rPr lang="en-GB" sz="1100" noProof="0" dirty="0"/>
              <a:t>; WT, wild-type</a:t>
            </a:r>
          </a:p>
          <a:p>
            <a:pPr>
              <a:spcBef>
                <a:spcPts val="0"/>
              </a:spcBef>
            </a:pPr>
            <a:r>
              <a:rPr lang="en-GB" sz="1100" noProof="0" dirty="0"/>
              <a:t>Janeway KA, et al. Pediatr Blood Cancer 2009;52:767–71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6436F2B-BB18-BD4A-8B05-08A793BBEA58}"/>
              </a:ext>
            </a:extLst>
          </p:cNvPr>
          <p:cNvSpPr txBox="1">
            <a:spLocks/>
          </p:cNvSpPr>
          <p:nvPr/>
        </p:nvSpPr>
        <p:spPr>
          <a:xfrm>
            <a:off x="480761" y="5487517"/>
            <a:ext cx="7635254" cy="5561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1000" b="0" i="0" kern="1200" spc="-2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78E56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-20" normalizeH="0" baseline="3000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a</a:t>
            </a:r>
            <a:r>
              <a:rPr kumimoji="0" lang="en-GB" sz="1200" b="0" i="0" u="none" strike="noStrike" kern="1200" cap="none" spc="-2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Assessed based on </a:t>
            </a:r>
            <a:r>
              <a:rPr kumimoji="0" lang="en-GB" sz="1200" b="0" i="0" u="none" strike="noStrike" kern="1200" cap="none" spc="-2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RECIST</a:t>
            </a:r>
            <a:r>
              <a:rPr kumimoji="0" lang="en-GB" sz="1200" b="0" i="0" u="none" strike="noStrike" kern="1200" cap="none" spc="-2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; </a:t>
            </a:r>
            <a:r>
              <a:rPr kumimoji="0" lang="en-GB" sz="1200" b="0" i="0" u="none" strike="noStrike" kern="1200" cap="none" spc="-20" normalizeH="0" baseline="3000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b</a:t>
            </a:r>
            <a:r>
              <a:rPr kumimoji="0" lang="en-GB" sz="1200" b="0" i="0" u="none" strike="noStrike" kern="1200" cap="none" spc="-2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Age</a:t>
            </a:r>
            <a:r>
              <a:rPr kumimoji="0" lang="en-GB" sz="1200" b="0" i="0" u="none" strike="noStrike" kern="1200" cap="none" spc="-2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 at time of enrolment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78E56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-2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Slide adapted from S. Bauer, ESMO Sarcoma and GIST 2020</a:t>
            </a:r>
          </a:p>
        </p:txBody>
      </p:sp>
    </p:spTree>
    <p:extLst>
      <p:ext uri="{BB962C8B-B14F-4D97-AF65-F5344CB8AC3E}">
        <p14:creationId xmlns:p14="http://schemas.microsoft.com/office/powerpoint/2010/main" val="138730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5701A856-33BA-3447-8F88-834333722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489" y="2129159"/>
            <a:ext cx="2971800" cy="2159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571155A-03D0-BA49-8137-2D2C08CCA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</p:spPr>
        <p:txBody>
          <a:bodyPr/>
          <a:lstStyle/>
          <a:p>
            <a:r>
              <a:rPr lang="en-GB" noProof="0" dirty="0" err="1"/>
              <a:t>Regorafenib</a:t>
            </a:r>
            <a:r>
              <a:rPr lang="en-GB" noProof="0" dirty="0"/>
              <a:t> has demonstrated efficacy in metastatic sdh-deficient gist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0E3B252-BF1E-448A-90B8-BF5195911AB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6356350"/>
            <a:ext cx="7995294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CBR, clinical benefit rate; CI, confidence interval; </a:t>
            </a:r>
            <a:r>
              <a:rPr lang="en-GB" dirty="0" err="1"/>
              <a:t>ESMO</a:t>
            </a:r>
            <a:r>
              <a:rPr lang="en-GB" dirty="0"/>
              <a:t>, European Society for Medical Oncology; GIST, gastrointestinal stromal tumour; </a:t>
            </a:r>
            <a:r>
              <a:rPr lang="en-GB" i="1" dirty="0"/>
              <a:t>KIT</a:t>
            </a:r>
            <a:r>
              <a:rPr lang="en-GB" dirty="0"/>
              <a:t>, proto-oncogene c-KIT; PFS, progression-free survival; SDH, succinate dehydrogenase; </a:t>
            </a:r>
            <a:r>
              <a:rPr lang="en-GB" dirty="0" err="1"/>
              <a:t>TKI</a:t>
            </a:r>
            <a:r>
              <a:rPr lang="en-GB" dirty="0"/>
              <a:t>, tyrosine-kinase inhibitor </a:t>
            </a:r>
          </a:p>
          <a:p>
            <a:pPr>
              <a:spcBef>
                <a:spcPts val="300"/>
              </a:spcBef>
            </a:pPr>
            <a:r>
              <a:rPr lang="en-GB" noProof="0" dirty="0"/>
              <a:t>Ben-Ami E, et al. Ann Oncol 2016;27:1794–9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DAD2092-CD65-4D09-8D2A-62BA53B3C52A}"/>
              </a:ext>
            </a:extLst>
          </p:cNvPr>
          <p:cNvSpPr txBox="1">
            <a:spLocks/>
          </p:cNvSpPr>
          <p:nvPr/>
        </p:nvSpPr>
        <p:spPr>
          <a:xfrm>
            <a:off x="480761" y="5670397"/>
            <a:ext cx="7635254" cy="5561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1000" b="0" i="0" kern="1200" spc="-2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78E56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-20" normalizeH="0" baseline="3000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a</a:t>
            </a:r>
            <a:r>
              <a:rPr kumimoji="0" lang="en-GB" sz="1200" b="0" i="0" u="none" strike="noStrike" kern="1200" cap="none" spc="-2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Patients</a:t>
            </a:r>
            <a:r>
              <a:rPr kumimoji="0" lang="en-GB" sz="1200" b="0" i="0" u="none" strike="noStrike" kern="1200" cap="none" spc="-2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 with metastatic GIST refractory to standard </a:t>
            </a:r>
            <a:r>
              <a:rPr kumimoji="0" lang="en-GB" sz="1200" b="0" i="0" u="none" strike="noStrike" kern="1200" cap="none" spc="-2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TKI</a:t>
            </a:r>
            <a:r>
              <a:rPr kumimoji="0" lang="en-GB" sz="1200" b="0" i="0" u="none" strike="noStrike" kern="1200" cap="none" spc="-2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 therapy (at least </a:t>
            </a:r>
            <a:r>
              <a:rPr kumimoji="0" lang="en-GB" sz="1200" b="0" i="0" u="none" strike="noStrike" kern="1200" cap="none" spc="-2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imatinib</a:t>
            </a:r>
            <a:r>
              <a:rPr kumimoji="0" lang="en-GB" sz="1200" b="0" i="0" u="none" strike="noStrike" kern="1200" cap="none" spc="-2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 and </a:t>
            </a:r>
            <a:r>
              <a:rPr kumimoji="0" lang="en-GB" sz="1200" b="0" i="0" u="none" strike="noStrike" kern="1200" cap="none" spc="-2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sunitinib</a:t>
            </a:r>
            <a:r>
              <a:rPr kumimoji="0" lang="en-GB" sz="1200" b="0" i="0" u="none" strike="noStrike" kern="1200" cap="none" spc="-2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78E56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-2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Slide adapted from Bauer S. ESMO Sarcoma and GIST 2020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4308648" y="1988840"/>
          <a:ext cx="4511824" cy="3490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0E3B252-BF1E-448A-90B8-BF5195911AB4}"/>
              </a:ext>
            </a:extLst>
          </p:cNvPr>
          <p:cNvSpPr txBox="1">
            <a:spLocks/>
          </p:cNvSpPr>
          <p:nvPr/>
        </p:nvSpPr>
        <p:spPr>
          <a:xfrm>
            <a:off x="4392461" y="1573200"/>
            <a:ext cx="4067971" cy="7106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2000" b="1" i="0" kern="120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78E56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1200" cap="all" spc="100" normalizeH="0" baseline="0" noProof="0" dirty="0">
                <a:ln>
                  <a:noFill/>
                </a:ln>
                <a:solidFill>
                  <a:srgbClr val="F78E56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CBR and PFS by genotype 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DD92A1D-CA49-574F-969B-5C1FE01E89EF}"/>
              </a:ext>
            </a:extLst>
          </p:cNvPr>
          <p:cNvSpPr txBox="1">
            <a:spLocks/>
          </p:cNvSpPr>
          <p:nvPr/>
        </p:nvSpPr>
        <p:spPr>
          <a:xfrm>
            <a:off x="464400" y="1573200"/>
            <a:ext cx="3675551" cy="7106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2000" b="1" i="0" kern="120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78E56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1200" cap="all" spc="100" normalizeH="0" baseline="0" noProof="0" dirty="0">
                <a:ln>
                  <a:noFill/>
                </a:ln>
                <a:solidFill>
                  <a:srgbClr val="F78E56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PFS in full </a:t>
            </a:r>
            <a:r>
              <a:rPr kumimoji="0" lang="en-GB" sz="2000" b="1" i="0" u="none" strike="noStrike" kern="1200" cap="all" spc="100" normalizeH="0" baseline="0" noProof="0" dirty="0" err="1">
                <a:ln>
                  <a:noFill/>
                </a:ln>
                <a:solidFill>
                  <a:srgbClr val="F78E56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population</a:t>
            </a:r>
            <a:r>
              <a:rPr kumimoji="0" lang="en-GB" sz="2000" b="1" i="0" u="none" strike="noStrike" kern="1200" cap="none" spc="100" normalizeH="0" baseline="30000" noProof="0" dirty="0" err="1">
                <a:ln>
                  <a:noFill/>
                </a:ln>
                <a:solidFill>
                  <a:srgbClr val="F78E56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a</a:t>
            </a:r>
            <a:endParaRPr kumimoji="0" lang="en-GB" sz="2000" b="1" i="0" u="none" strike="noStrike" kern="1200" cap="all" spc="100" normalizeH="0" baseline="30000" noProof="0" dirty="0">
              <a:ln>
                <a:noFill/>
              </a:ln>
              <a:solidFill>
                <a:srgbClr val="F78E56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5C598C0-49F1-3546-B6CA-E6BFC30CC582}"/>
              </a:ext>
            </a:extLst>
          </p:cNvPr>
          <p:cNvCxnSpPr>
            <a:cxnSpLocks/>
          </p:cNvCxnSpPr>
          <p:nvPr/>
        </p:nvCxnSpPr>
        <p:spPr>
          <a:xfrm>
            <a:off x="1096805" y="2076325"/>
            <a:ext cx="0" cy="264467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1D4E239-18F7-0B46-BB6C-F8212EB6004B}"/>
              </a:ext>
            </a:extLst>
          </p:cNvPr>
          <p:cNvSpPr txBox="1"/>
          <p:nvPr/>
        </p:nvSpPr>
        <p:spPr>
          <a:xfrm>
            <a:off x="738541" y="3353464"/>
            <a:ext cx="27411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0.50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111EF1-240F-8844-BAF5-A015B827936B}"/>
              </a:ext>
            </a:extLst>
          </p:cNvPr>
          <p:cNvCxnSpPr>
            <a:cxnSpLocks/>
          </p:cNvCxnSpPr>
          <p:nvPr/>
        </p:nvCxnSpPr>
        <p:spPr>
          <a:xfrm rot="5400000">
            <a:off x="1067978" y="3390768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0BCE6BB-B07F-6842-BAA9-290B93924F4F}"/>
              </a:ext>
            </a:extLst>
          </p:cNvPr>
          <p:cNvSpPr txBox="1"/>
          <p:nvPr/>
        </p:nvSpPr>
        <p:spPr>
          <a:xfrm>
            <a:off x="738541" y="4004339"/>
            <a:ext cx="27411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0.25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BCCB64-2888-D144-94CB-3D5CC7ACC659}"/>
              </a:ext>
            </a:extLst>
          </p:cNvPr>
          <p:cNvCxnSpPr>
            <a:cxnSpLocks/>
          </p:cNvCxnSpPr>
          <p:nvPr/>
        </p:nvCxnSpPr>
        <p:spPr>
          <a:xfrm rot="5400000">
            <a:off x="1067978" y="4041643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5E40357-001E-1146-B0FF-BFFA567B7808}"/>
              </a:ext>
            </a:extLst>
          </p:cNvPr>
          <p:cNvCxnSpPr>
            <a:cxnSpLocks/>
          </p:cNvCxnSpPr>
          <p:nvPr/>
        </p:nvCxnSpPr>
        <p:spPr>
          <a:xfrm>
            <a:off x="1096805" y="4716071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8ED213E-260A-244A-B799-C7480A6B731B}"/>
              </a:ext>
            </a:extLst>
          </p:cNvPr>
          <p:cNvSpPr txBox="1"/>
          <p:nvPr/>
        </p:nvSpPr>
        <p:spPr>
          <a:xfrm rot="16200000">
            <a:off x="-465003" y="3349252"/>
            <a:ext cx="2033314" cy="1765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Proportion progression-free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FAE1EA-E071-1948-B8CE-879360992E71}"/>
              </a:ext>
            </a:extLst>
          </p:cNvPr>
          <p:cNvSpPr txBox="1"/>
          <p:nvPr/>
        </p:nvSpPr>
        <p:spPr>
          <a:xfrm>
            <a:off x="1518938" y="4854420"/>
            <a:ext cx="78548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8C7E8E6-46C3-A64D-AC50-3182254EF392}"/>
              </a:ext>
            </a:extLst>
          </p:cNvPr>
          <p:cNvCxnSpPr>
            <a:cxnSpLocks/>
          </p:cNvCxnSpPr>
          <p:nvPr/>
        </p:nvCxnSpPr>
        <p:spPr>
          <a:xfrm>
            <a:off x="1558212" y="4773221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A923422-CAA6-4640-9A17-DCE1083C2340}"/>
              </a:ext>
            </a:extLst>
          </p:cNvPr>
          <p:cNvCxnSpPr>
            <a:cxnSpLocks/>
          </p:cNvCxnSpPr>
          <p:nvPr/>
        </p:nvCxnSpPr>
        <p:spPr>
          <a:xfrm>
            <a:off x="2050337" y="3432050"/>
            <a:ext cx="0" cy="1336570"/>
          </a:xfrm>
          <a:prstGeom prst="line">
            <a:avLst/>
          </a:prstGeom>
          <a:ln w="9525">
            <a:solidFill>
              <a:schemeClr val="accent6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66E4FA2-488C-6A4A-B3DE-6729662323EE}"/>
              </a:ext>
            </a:extLst>
          </p:cNvPr>
          <p:cNvSpPr txBox="1"/>
          <p:nvPr/>
        </p:nvSpPr>
        <p:spPr>
          <a:xfrm>
            <a:off x="738541" y="2073939"/>
            <a:ext cx="27411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1.00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6B3D4C0-9663-7246-98AC-B124FDB6588C}"/>
              </a:ext>
            </a:extLst>
          </p:cNvPr>
          <p:cNvCxnSpPr>
            <a:cxnSpLocks/>
          </p:cNvCxnSpPr>
          <p:nvPr/>
        </p:nvCxnSpPr>
        <p:spPr>
          <a:xfrm rot="5400000">
            <a:off x="1067978" y="2111243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41C4CC2-3951-C74E-A2A6-7F13D35F667B}"/>
              </a:ext>
            </a:extLst>
          </p:cNvPr>
          <p:cNvSpPr txBox="1"/>
          <p:nvPr/>
        </p:nvSpPr>
        <p:spPr>
          <a:xfrm>
            <a:off x="738541" y="2718464"/>
            <a:ext cx="27411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0.75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88760F7-69F9-FF4D-97A5-9494970B225A}"/>
              </a:ext>
            </a:extLst>
          </p:cNvPr>
          <p:cNvCxnSpPr>
            <a:cxnSpLocks/>
          </p:cNvCxnSpPr>
          <p:nvPr/>
        </p:nvCxnSpPr>
        <p:spPr>
          <a:xfrm rot="5400000">
            <a:off x="1067978" y="2755768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1DEA7A5-61F7-AD4F-AC37-B51FE132FE0B}"/>
              </a:ext>
            </a:extLst>
          </p:cNvPr>
          <p:cNvSpPr txBox="1"/>
          <p:nvPr/>
        </p:nvSpPr>
        <p:spPr>
          <a:xfrm>
            <a:off x="934107" y="4645689"/>
            <a:ext cx="78548" cy="15145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E891BF6-5C93-7D48-98CD-5C859B87D3EC}"/>
              </a:ext>
            </a:extLst>
          </p:cNvPr>
          <p:cNvCxnSpPr>
            <a:cxnSpLocks/>
          </p:cNvCxnSpPr>
          <p:nvPr/>
        </p:nvCxnSpPr>
        <p:spPr>
          <a:xfrm flipH="1">
            <a:off x="1093432" y="4769469"/>
            <a:ext cx="3046520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D694DF8-207E-434D-B2FB-0A368EF2AED7}"/>
              </a:ext>
            </a:extLst>
          </p:cNvPr>
          <p:cNvSpPr txBox="1"/>
          <p:nvPr/>
        </p:nvSpPr>
        <p:spPr>
          <a:xfrm>
            <a:off x="2081586" y="3311710"/>
            <a:ext cx="1700402" cy="2954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Median PFS = 13.2 </a:t>
            </a: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months </a:t>
            </a:r>
            <a:b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(95% CI: 9.2 to 18.3)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678CA06-0EF0-894D-921F-0A5E5941CB0A}"/>
              </a:ext>
            </a:extLst>
          </p:cNvPr>
          <p:cNvSpPr txBox="1"/>
          <p:nvPr/>
        </p:nvSpPr>
        <p:spPr>
          <a:xfrm>
            <a:off x="1889240" y="4854420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1470FC0-3C58-1847-BEEF-6219AA6CD07A}"/>
              </a:ext>
            </a:extLst>
          </p:cNvPr>
          <p:cNvCxnSpPr>
            <a:cxnSpLocks/>
          </p:cNvCxnSpPr>
          <p:nvPr/>
        </p:nvCxnSpPr>
        <p:spPr>
          <a:xfrm>
            <a:off x="1967787" y="4773221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BBBE4BF-40BE-604C-8975-36F4814646C3}"/>
              </a:ext>
            </a:extLst>
          </p:cNvPr>
          <p:cNvSpPr txBox="1"/>
          <p:nvPr/>
        </p:nvSpPr>
        <p:spPr>
          <a:xfrm>
            <a:off x="2298815" y="4854420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21855F2-CE51-DD45-9C73-CC9EC3C0E71D}"/>
              </a:ext>
            </a:extLst>
          </p:cNvPr>
          <p:cNvCxnSpPr>
            <a:cxnSpLocks/>
          </p:cNvCxnSpPr>
          <p:nvPr/>
        </p:nvCxnSpPr>
        <p:spPr>
          <a:xfrm>
            <a:off x="2377362" y="4773221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079438B1-A33F-9E41-AA16-3A3E2646443C}"/>
              </a:ext>
            </a:extLst>
          </p:cNvPr>
          <p:cNvSpPr txBox="1"/>
          <p:nvPr/>
        </p:nvSpPr>
        <p:spPr>
          <a:xfrm>
            <a:off x="2705215" y="4854420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066E821-6F61-AE4A-B2B7-F129D32B6F39}"/>
              </a:ext>
            </a:extLst>
          </p:cNvPr>
          <p:cNvCxnSpPr>
            <a:cxnSpLocks/>
          </p:cNvCxnSpPr>
          <p:nvPr/>
        </p:nvCxnSpPr>
        <p:spPr>
          <a:xfrm>
            <a:off x="2783762" y="4773221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88FE0A5-59E8-0A48-89E2-B6DA196131A5}"/>
              </a:ext>
            </a:extLst>
          </p:cNvPr>
          <p:cNvSpPr txBox="1"/>
          <p:nvPr/>
        </p:nvSpPr>
        <p:spPr>
          <a:xfrm>
            <a:off x="3114790" y="4854420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0E208F8-BF0B-7C41-B353-0D96F4D1FFE8}"/>
              </a:ext>
            </a:extLst>
          </p:cNvPr>
          <p:cNvCxnSpPr>
            <a:cxnSpLocks/>
          </p:cNvCxnSpPr>
          <p:nvPr/>
        </p:nvCxnSpPr>
        <p:spPr>
          <a:xfrm>
            <a:off x="3193337" y="4773221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E5B53D9-A9CE-CF4B-B084-707F6C7F4ABB}"/>
              </a:ext>
            </a:extLst>
          </p:cNvPr>
          <p:cNvSpPr txBox="1"/>
          <p:nvPr/>
        </p:nvSpPr>
        <p:spPr>
          <a:xfrm>
            <a:off x="3521190" y="4854420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1F68B71-D861-404A-99A9-4100249B7388}"/>
              </a:ext>
            </a:extLst>
          </p:cNvPr>
          <p:cNvCxnSpPr>
            <a:cxnSpLocks/>
          </p:cNvCxnSpPr>
          <p:nvPr/>
        </p:nvCxnSpPr>
        <p:spPr>
          <a:xfrm>
            <a:off x="3599737" y="4773221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83A4F6B-B986-E447-B6F2-B1D652295E06}"/>
              </a:ext>
            </a:extLst>
          </p:cNvPr>
          <p:cNvSpPr txBox="1"/>
          <p:nvPr/>
        </p:nvSpPr>
        <p:spPr>
          <a:xfrm>
            <a:off x="3927590" y="4854420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42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D4044EB-BD73-2346-B5DC-DCF617D9C808}"/>
              </a:ext>
            </a:extLst>
          </p:cNvPr>
          <p:cNvCxnSpPr>
            <a:cxnSpLocks/>
          </p:cNvCxnSpPr>
          <p:nvPr/>
        </p:nvCxnSpPr>
        <p:spPr>
          <a:xfrm>
            <a:off x="4006137" y="4773221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F159D070-68A8-D64D-BABD-DD8D5445660C}"/>
              </a:ext>
            </a:extLst>
          </p:cNvPr>
          <p:cNvSpPr txBox="1"/>
          <p:nvPr/>
        </p:nvSpPr>
        <p:spPr>
          <a:xfrm>
            <a:off x="1115713" y="4854420"/>
            <a:ext cx="78548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A2C372E-892C-A640-8CBB-B9E236BC13EA}"/>
              </a:ext>
            </a:extLst>
          </p:cNvPr>
          <p:cNvCxnSpPr>
            <a:cxnSpLocks/>
          </p:cNvCxnSpPr>
          <p:nvPr/>
        </p:nvCxnSpPr>
        <p:spPr>
          <a:xfrm>
            <a:off x="1154987" y="4773221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6008E79-741C-114E-BBCA-85D18922EF17}"/>
              </a:ext>
            </a:extLst>
          </p:cNvPr>
          <p:cNvSpPr txBox="1"/>
          <p:nvPr/>
        </p:nvSpPr>
        <p:spPr>
          <a:xfrm>
            <a:off x="1479665" y="5293835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B73EE89-B6E2-8A42-ACF8-A7653F1C9245}"/>
              </a:ext>
            </a:extLst>
          </p:cNvPr>
          <p:cNvSpPr txBox="1"/>
          <p:nvPr/>
        </p:nvSpPr>
        <p:spPr>
          <a:xfrm>
            <a:off x="1889240" y="5293835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D801E05-78B0-BB49-9171-DD6EE834E641}"/>
              </a:ext>
            </a:extLst>
          </p:cNvPr>
          <p:cNvSpPr txBox="1"/>
          <p:nvPr/>
        </p:nvSpPr>
        <p:spPr>
          <a:xfrm>
            <a:off x="2298815" y="5293835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813A1C2-B790-2648-9BA3-15F1C65BAE84}"/>
              </a:ext>
            </a:extLst>
          </p:cNvPr>
          <p:cNvSpPr txBox="1"/>
          <p:nvPr/>
        </p:nvSpPr>
        <p:spPr>
          <a:xfrm>
            <a:off x="2744488" y="5293835"/>
            <a:ext cx="78548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D203C64-66DA-F241-BDBD-A21244CA296A}"/>
              </a:ext>
            </a:extLst>
          </p:cNvPr>
          <p:cNvSpPr txBox="1"/>
          <p:nvPr/>
        </p:nvSpPr>
        <p:spPr>
          <a:xfrm>
            <a:off x="3154063" y="5293835"/>
            <a:ext cx="78548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7A44A5A-A518-884C-B7E5-F1B7723D350F}"/>
              </a:ext>
            </a:extLst>
          </p:cNvPr>
          <p:cNvSpPr txBox="1"/>
          <p:nvPr/>
        </p:nvSpPr>
        <p:spPr>
          <a:xfrm>
            <a:off x="3560463" y="5293835"/>
            <a:ext cx="78548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7B8EFA3-C955-554D-8C8E-E9B6590BEAE7}"/>
              </a:ext>
            </a:extLst>
          </p:cNvPr>
          <p:cNvSpPr txBox="1"/>
          <p:nvPr/>
        </p:nvSpPr>
        <p:spPr>
          <a:xfrm>
            <a:off x="3966863" y="5293835"/>
            <a:ext cx="78548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7900371-93FA-6748-B5A5-728250D235CE}"/>
              </a:ext>
            </a:extLst>
          </p:cNvPr>
          <p:cNvSpPr txBox="1"/>
          <p:nvPr/>
        </p:nvSpPr>
        <p:spPr>
          <a:xfrm>
            <a:off x="1076440" y="5293835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952D227-9B5E-1B45-A493-D34DFE7C7105}"/>
              </a:ext>
            </a:extLst>
          </p:cNvPr>
          <p:cNvSpPr txBox="1"/>
          <p:nvPr/>
        </p:nvSpPr>
        <p:spPr>
          <a:xfrm>
            <a:off x="399330" y="5293835"/>
            <a:ext cx="633379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No. at risk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B953CA6-9511-7D41-A202-4C6848B9E8EF}"/>
              </a:ext>
            </a:extLst>
          </p:cNvPr>
          <p:cNvSpPr txBox="1"/>
          <p:nvPr/>
        </p:nvSpPr>
        <p:spPr>
          <a:xfrm>
            <a:off x="2068310" y="5049134"/>
            <a:ext cx="1067536" cy="1765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(months)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71DF96B-CD6C-2744-AD1C-E9C35757568E}"/>
              </a:ext>
            </a:extLst>
          </p:cNvPr>
          <p:cNvCxnSpPr>
            <a:cxnSpLocks/>
          </p:cNvCxnSpPr>
          <p:nvPr/>
        </p:nvCxnSpPr>
        <p:spPr>
          <a:xfrm rot="5400000">
            <a:off x="1067978" y="4675385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76445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FF2B5EF4-FFF2-40B4-BE49-F238E27FC236}">
                <a16:creationId xmlns:a16="http://schemas.microsoft.com/office/drawing/2014/main" id="{5701A856-33BA-3447-8F88-834333722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489" y="2129159"/>
            <a:ext cx="2971800" cy="2159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571155A-03D0-BA49-8137-2D2C08CCA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400" y="246565"/>
            <a:ext cx="6555600" cy="807285"/>
          </a:xfrm>
        </p:spPr>
        <p:txBody>
          <a:bodyPr/>
          <a:lstStyle/>
          <a:p>
            <a:r>
              <a:rPr lang="en-GB" noProof="0" dirty="0" err="1"/>
              <a:t>Regorafenib</a:t>
            </a:r>
            <a:r>
              <a:rPr lang="en-GB" noProof="0" dirty="0"/>
              <a:t> has demonstrated efficacy in metastatic sdh-deficient gist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0E3B252-BF1E-448A-90B8-BF5195911AB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6356350"/>
            <a:ext cx="7995294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CBR, clinical benefit rate; ESMO, European Society for Medical Oncology; GIST, gastrointestinal stromal tumour; </a:t>
            </a:r>
            <a:r>
              <a:rPr lang="en-GB" i="1" dirty="0"/>
              <a:t>KIT</a:t>
            </a:r>
            <a:r>
              <a:rPr lang="en-GB" dirty="0"/>
              <a:t>, proto-oncogene c-KIT; PFS, progression-free survival; SDH, succinate dehydrogenase; </a:t>
            </a:r>
            <a:r>
              <a:rPr lang="en-GB" dirty="0" err="1"/>
              <a:t>TKI</a:t>
            </a:r>
            <a:r>
              <a:rPr lang="en-GB" dirty="0"/>
              <a:t>, tyrosine-kinase inhibitor </a:t>
            </a:r>
          </a:p>
          <a:p>
            <a:pPr>
              <a:spcBef>
                <a:spcPts val="300"/>
              </a:spcBef>
            </a:pPr>
            <a:r>
              <a:rPr lang="en-GB" noProof="0" dirty="0"/>
              <a:t>Ben-Ami E, et al. Ann Oncol 2016;27:1794–9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DAD2092-CD65-4D09-8D2A-62BA53B3C52A}"/>
              </a:ext>
            </a:extLst>
          </p:cNvPr>
          <p:cNvSpPr txBox="1">
            <a:spLocks/>
          </p:cNvSpPr>
          <p:nvPr/>
        </p:nvSpPr>
        <p:spPr>
          <a:xfrm>
            <a:off x="480761" y="5670397"/>
            <a:ext cx="7635254" cy="5561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1000" b="0" i="0" kern="1200" spc="-2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78E56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-20" normalizeH="0" baseline="3000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a</a:t>
            </a:r>
            <a:r>
              <a:rPr kumimoji="0" lang="en-GB" sz="1200" b="0" i="0" u="none" strike="noStrike" kern="1200" cap="none" spc="-2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Patients</a:t>
            </a:r>
            <a:r>
              <a:rPr kumimoji="0" lang="en-GB" sz="1200" b="0" i="0" u="none" strike="noStrike" kern="1200" cap="none" spc="-2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 with metastatic GIST refractory to standard </a:t>
            </a:r>
            <a:r>
              <a:rPr kumimoji="0" lang="en-GB" sz="1200" b="0" i="0" u="none" strike="noStrike" kern="1200" cap="none" spc="-2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TKI</a:t>
            </a:r>
            <a:r>
              <a:rPr kumimoji="0" lang="en-GB" sz="1200" b="0" i="0" u="none" strike="noStrike" kern="1200" cap="none" spc="-2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 therapy (at least </a:t>
            </a:r>
            <a:r>
              <a:rPr kumimoji="0" lang="en-GB" sz="1200" b="0" i="0" u="none" strike="noStrike" kern="1200" cap="none" spc="-2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imatinib</a:t>
            </a:r>
            <a:r>
              <a:rPr kumimoji="0" lang="en-GB" sz="1200" b="0" i="0" u="none" strike="noStrike" kern="1200" cap="none" spc="-2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 and </a:t>
            </a:r>
            <a:r>
              <a:rPr kumimoji="0" lang="en-GB" sz="1200" b="0" i="0" u="none" strike="noStrike" kern="1200" cap="none" spc="-2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sunitinib</a:t>
            </a:r>
            <a:r>
              <a:rPr kumimoji="0" lang="en-GB" sz="1200" b="0" i="0" u="none" strike="noStrike" kern="1200" cap="none" spc="-2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78E56"/>
              </a:buClr>
              <a:buSzTx/>
              <a:buFont typeface="Arial"/>
              <a:buNone/>
              <a:tabLst/>
              <a:defRPr/>
            </a:pPr>
            <a:r>
              <a:rPr kumimoji="0" lang="en-GB" sz="1200" b="0" i="0" u="none" strike="noStrike" kern="1200" cap="none" spc="-2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Slide adapted from Bauer S. ESMO Sarcoma and GIST 2020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0E3B252-BF1E-448A-90B8-BF5195911AB4}"/>
              </a:ext>
            </a:extLst>
          </p:cNvPr>
          <p:cNvSpPr txBox="1">
            <a:spLocks/>
          </p:cNvSpPr>
          <p:nvPr/>
        </p:nvSpPr>
        <p:spPr>
          <a:xfrm>
            <a:off x="4392461" y="1573200"/>
            <a:ext cx="4067971" cy="7106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2000" b="1" i="0" kern="120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78E56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1200" cap="all" spc="100" normalizeH="0" baseline="0" noProof="0" dirty="0">
                <a:ln>
                  <a:noFill/>
                </a:ln>
                <a:solidFill>
                  <a:srgbClr val="F78E56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CBR and PFS by genotype 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DD92A1D-CA49-574F-969B-5C1FE01E89EF}"/>
              </a:ext>
            </a:extLst>
          </p:cNvPr>
          <p:cNvSpPr txBox="1">
            <a:spLocks/>
          </p:cNvSpPr>
          <p:nvPr/>
        </p:nvSpPr>
        <p:spPr>
          <a:xfrm>
            <a:off x="464400" y="1573200"/>
            <a:ext cx="3675551" cy="7106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2000" b="1" i="0" kern="120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78E56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1200" cap="all" spc="100" normalizeH="0" baseline="0" noProof="0" dirty="0">
                <a:ln>
                  <a:noFill/>
                </a:ln>
                <a:solidFill>
                  <a:srgbClr val="F78E56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PFS in full </a:t>
            </a:r>
            <a:r>
              <a:rPr kumimoji="0" lang="en-GB" sz="2000" b="1" i="0" u="none" strike="noStrike" kern="1200" cap="all" spc="100" normalizeH="0" baseline="0" noProof="0" dirty="0" err="1">
                <a:ln>
                  <a:noFill/>
                </a:ln>
                <a:solidFill>
                  <a:srgbClr val="F78E56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population</a:t>
            </a:r>
            <a:r>
              <a:rPr kumimoji="0" lang="en-GB" sz="2000" b="1" i="0" u="none" strike="noStrike" kern="1200" cap="none" spc="100" normalizeH="0" baseline="30000" noProof="0" dirty="0" err="1">
                <a:ln>
                  <a:noFill/>
                </a:ln>
                <a:solidFill>
                  <a:srgbClr val="F78E56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a</a:t>
            </a:r>
            <a:endParaRPr kumimoji="0" lang="en-GB" sz="2000" b="1" i="0" u="none" strike="noStrike" kern="1200" cap="all" spc="100" normalizeH="0" baseline="30000" noProof="0" dirty="0">
              <a:ln>
                <a:noFill/>
              </a:ln>
              <a:solidFill>
                <a:srgbClr val="F78E56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5C598C0-49F1-3546-B6CA-E6BFC30CC582}"/>
              </a:ext>
            </a:extLst>
          </p:cNvPr>
          <p:cNvCxnSpPr>
            <a:cxnSpLocks/>
          </p:cNvCxnSpPr>
          <p:nvPr/>
        </p:nvCxnSpPr>
        <p:spPr>
          <a:xfrm>
            <a:off x="1096805" y="2076325"/>
            <a:ext cx="0" cy="264467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1D4E239-18F7-0B46-BB6C-F8212EB6004B}"/>
              </a:ext>
            </a:extLst>
          </p:cNvPr>
          <p:cNvSpPr txBox="1"/>
          <p:nvPr/>
        </p:nvSpPr>
        <p:spPr>
          <a:xfrm>
            <a:off x="738541" y="3353464"/>
            <a:ext cx="27411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0.50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111EF1-240F-8844-BAF5-A015B827936B}"/>
              </a:ext>
            </a:extLst>
          </p:cNvPr>
          <p:cNvCxnSpPr>
            <a:cxnSpLocks/>
          </p:cNvCxnSpPr>
          <p:nvPr/>
        </p:nvCxnSpPr>
        <p:spPr>
          <a:xfrm rot="5400000">
            <a:off x="1067978" y="3390768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0BCE6BB-B07F-6842-BAA9-290B93924F4F}"/>
              </a:ext>
            </a:extLst>
          </p:cNvPr>
          <p:cNvSpPr txBox="1"/>
          <p:nvPr/>
        </p:nvSpPr>
        <p:spPr>
          <a:xfrm>
            <a:off x="738541" y="4004339"/>
            <a:ext cx="27411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0.25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BCCB64-2888-D144-94CB-3D5CC7ACC659}"/>
              </a:ext>
            </a:extLst>
          </p:cNvPr>
          <p:cNvCxnSpPr>
            <a:cxnSpLocks/>
          </p:cNvCxnSpPr>
          <p:nvPr/>
        </p:nvCxnSpPr>
        <p:spPr>
          <a:xfrm rot="5400000">
            <a:off x="1067978" y="4041643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5E40357-001E-1146-B0FF-BFFA567B7808}"/>
              </a:ext>
            </a:extLst>
          </p:cNvPr>
          <p:cNvCxnSpPr>
            <a:cxnSpLocks/>
          </p:cNvCxnSpPr>
          <p:nvPr/>
        </p:nvCxnSpPr>
        <p:spPr>
          <a:xfrm>
            <a:off x="1096805" y="4716071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8ED213E-260A-244A-B799-C7480A6B731B}"/>
              </a:ext>
            </a:extLst>
          </p:cNvPr>
          <p:cNvSpPr txBox="1"/>
          <p:nvPr/>
        </p:nvSpPr>
        <p:spPr>
          <a:xfrm rot="16200000">
            <a:off x="-465003" y="3349252"/>
            <a:ext cx="2033314" cy="1765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Proportion progression-free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FAE1EA-E071-1948-B8CE-879360992E71}"/>
              </a:ext>
            </a:extLst>
          </p:cNvPr>
          <p:cNvSpPr txBox="1"/>
          <p:nvPr/>
        </p:nvSpPr>
        <p:spPr>
          <a:xfrm>
            <a:off x="1518938" y="4854420"/>
            <a:ext cx="78548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8C7E8E6-46C3-A64D-AC50-3182254EF392}"/>
              </a:ext>
            </a:extLst>
          </p:cNvPr>
          <p:cNvCxnSpPr>
            <a:cxnSpLocks/>
          </p:cNvCxnSpPr>
          <p:nvPr/>
        </p:nvCxnSpPr>
        <p:spPr>
          <a:xfrm>
            <a:off x="1558212" y="4773221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A923422-CAA6-4640-9A17-DCE1083C2340}"/>
              </a:ext>
            </a:extLst>
          </p:cNvPr>
          <p:cNvCxnSpPr>
            <a:cxnSpLocks/>
          </p:cNvCxnSpPr>
          <p:nvPr/>
        </p:nvCxnSpPr>
        <p:spPr>
          <a:xfrm>
            <a:off x="2050337" y="3432050"/>
            <a:ext cx="0" cy="1336570"/>
          </a:xfrm>
          <a:prstGeom prst="line">
            <a:avLst/>
          </a:prstGeom>
          <a:ln w="9525">
            <a:solidFill>
              <a:schemeClr val="accent6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66E4FA2-488C-6A4A-B3DE-6729662323EE}"/>
              </a:ext>
            </a:extLst>
          </p:cNvPr>
          <p:cNvSpPr txBox="1"/>
          <p:nvPr/>
        </p:nvSpPr>
        <p:spPr>
          <a:xfrm>
            <a:off x="738541" y="2073939"/>
            <a:ext cx="27411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1.00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6B3D4C0-9663-7246-98AC-B124FDB6588C}"/>
              </a:ext>
            </a:extLst>
          </p:cNvPr>
          <p:cNvCxnSpPr>
            <a:cxnSpLocks/>
          </p:cNvCxnSpPr>
          <p:nvPr/>
        </p:nvCxnSpPr>
        <p:spPr>
          <a:xfrm rot="5400000">
            <a:off x="1067978" y="2111243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41C4CC2-3951-C74E-A2A6-7F13D35F667B}"/>
              </a:ext>
            </a:extLst>
          </p:cNvPr>
          <p:cNvSpPr txBox="1"/>
          <p:nvPr/>
        </p:nvSpPr>
        <p:spPr>
          <a:xfrm>
            <a:off x="738541" y="2718464"/>
            <a:ext cx="27411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0.75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88760F7-69F9-FF4D-97A5-9494970B225A}"/>
              </a:ext>
            </a:extLst>
          </p:cNvPr>
          <p:cNvCxnSpPr>
            <a:cxnSpLocks/>
          </p:cNvCxnSpPr>
          <p:nvPr/>
        </p:nvCxnSpPr>
        <p:spPr>
          <a:xfrm rot="5400000">
            <a:off x="1067978" y="2755768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1DEA7A5-61F7-AD4F-AC37-B51FE132FE0B}"/>
              </a:ext>
            </a:extLst>
          </p:cNvPr>
          <p:cNvSpPr txBox="1"/>
          <p:nvPr/>
        </p:nvSpPr>
        <p:spPr>
          <a:xfrm>
            <a:off x="934107" y="4645689"/>
            <a:ext cx="78548" cy="15145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E891BF6-5C93-7D48-98CD-5C859B87D3EC}"/>
              </a:ext>
            </a:extLst>
          </p:cNvPr>
          <p:cNvCxnSpPr>
            <a:cxnSpLocks/>
          </p:cNvCxnSpPr>
          <p:nvPr/>
        </p:nvCxnSpPr>
        <p:spPr>
          <a:xfrm flipH="1">
            <a:off x="1093432" y="4769469"/>
            <a:ext cx="3046520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D694DF8-207E-434D-B2FB-0A368EF2AED7}"/>
              </a:ext>
            </a:extLst>
          </p:cNvPr>
          <p:cNvSpPr txBox="1"/>
          <p:nvPr/>
        </p:nvSpPr>
        <p:spPr>
          <a:xfrm>
            <a:off x="2081586" y="3311710"/>
            <a:ext cx="1700402" cy="2954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Median PFS = 13.2 </a:t>
            </a: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months </a:t>
            </a:r>
            <a:b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(95% CI: 9.2 to 18.3)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678CA06-0EF0-894D-921F-0A5E5941CB0A}"/>
              </a:ext>
            </a:extLst>
          </p:cNvPr>
          <p:cNvSpPr txBox="1"/>
          <p:nvPr/>
        </p:nvSpPr>
        <p:spPr>
          <a:xfrm>
            <a:off x="1889240" y="4854420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1470FC0-3C58-1847-BEEF-6219AA6CD07A}"/>
              </a:ext>
            </a:extLst>
          </p:cNvPr>
          <p:cNvCxnSpPr>
            <a:cxnSpLocks/>
          </p:cNvCxnSpPr>
          <p:nvPr/>
        </p:nvCxnSpPr>
        <p:spPr>
          <a:xfrm>
            <a:off x="1967787" y="4773221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BBBE4BF-40BE-604C-8975-36F4814646C3}"/>
              </a:ext>
            </a:extLst>
          </p:cNvPr>
          <p:cNvSpPr txBox="1"/>
          <p:nvPr/>
        </p:nvSpPr>
        <p:spPr>
          <a:xfrm>
            <a:off x="2298815" y="4854420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21855F2-CE51-DD45-9C73-CC9EC3C0E71D}"/>
              </a:ext>
            </a:extLst>
          </p:cNvPr>
          <p:cNvCxnSpPr>
            <a:cxnSpLocks/>
          </p:cNvCxnSpPr>
          <p:nvPr/>
        </p:nvCxnSpPr>
        <p:spPr>
          <a:xfrm>
            <a:off x="2377362" y="4773221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079438B1-A33F-9E41-AA16-3A3E2646443C}"/>
              </a:ext>
            </a:extLst>
          </p:cNvPr>
          <p:cNvSpPr txBox="1"/>
          <p:nvPr/>
        </p:nvSpPr>
        <p:spPr>
          <a:xfrm>
            <a:off x="2705215" y="4854420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066E821-6F61-AE4A-B2B7-F129D32B6F39}"/>
              </a:ext>
            </a:extLst>
          </p:cNvPr>
          <p:cNvCxnSpPr>
            <a:cxnSpLocks/>
          </p:cNvCxnSpPr>
          <p:nvPr/>
        </p:nvCxnSpPr>
        <p:spPr>
          <a:xfrm>
            <a:off x="2783762" y="4773221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88FE0A5-59E8-0A48-89E2-B6DA196131A5}"/>
              </a:ext>
            </a:extLst>
          </p:cNvPr>
          <p:cNvSpPr txBox="1"/>
          <p:nvPr/>
        </p:nvSpPr>
        <p:spPr>
          <a:xfrm>
            <a:off x="3114790" y="4854420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0E208F8-BF0B-7C41-B353-0D96F4D1FFE8}"/>
              </a:ext>
            </a:extLst>
          </p:cNvPr>
          <p:cNvCxnSpPr>
            <a:cxnSpLocks/>
          </p:cNvCxnSpPr>
          <p:nvPr/>
        </p:nvCxnSpPr>
        <p:spPr>
          <a:xfrm>
            <a:off x="3193337" y="4773221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E5B53D9-A9CE-CF4B-B084-707F6C7F4ABB}"/>
              </a:ext>
            </a:extLst>
          </p:cNvPr>
          <p:cNvSpPr txBox="1"/>
          <p:nvPr/>
        </p:nvSpPr>
        <p:spPr>
          <a:xfrm>
            <a:off x="3521190" y="4854420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36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1F68B71-D861-404A-99A9-4100249B7388}"/>
              </a:ext>
            </a:extLst>
          </p:cNvPr>
          <p:cNvCxnSpPr>
            <a:cxnSpLocks/>
          </p:cNvCxnSpPr>
          <p:nvPr/>
        </p:nvCxnSpPr>
        <p:spPr>
          <a:xfrm>
            <a:off x="3599737" y="4773221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83A4F6B-B986-E447-B6F2-B1D652295E06}"/>
              </a:ext>
            </a:extLst>
          </p:cNvPr>
          <p:cNvSpPr txBox="1"/>
          <p:nvPr/>
        </p:nvSpPr>
        <p:spPr>
          <a:xfrm>
            <a:off x="3927590" y="4854420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42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D4044EB-BD73-2346-B5DC-DCF617D9C808}"/>
              </a:ext>
            </a:extLst>
          </p:cNvPr>
          <p:cNvCxnSpPr>
            <a:cxnSpLocks/>
          </p:cNvCxnSpPr>
          <p:nvPr/>
        </p:nvCxnSpPr>
        <p:spPr>
          <a:xfrm>
            <a:off x="4006137" y="4773221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F159D070-68A8-D64D-BABD-DD8D5445660C}"/>
              </a:ext>
            </a:extLst>
          </p:cNvPr>
          <p:cNvSpPr txBox="1"/>
          <p:nvPr/>
        </p:nvSpPr>
        <p:spPr>
          <a:xfrm>
            <a:off x="1115713" y="4854420"/>
            <a:ext cx="78548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A2C372E-892C-A640-8CBB-B9E236BC13EA}"/>
              </a:ext>
            </a:extLst>
          </p:cNvPr>
          <p:cNvCxnSpPr>
            <a:cxnSpLocks/>
          </p:cNvCxnSpPr>
          <p:nvPr/>
        </p:nvCxnSpPr>
        <p:spPr>
          <a:xfrm>
            <a:off x="1154987" y="4773221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6008E79-741C-114E-BBCA-85D18922EF17}"/>
              </a:ext>
            </a:extLst>
          </p:cNvPr>
          <p:cNvSpPr txBox="1"/>
          <p:nvPr/>
        </p:nvSpPr>
        <p:spPr>
          <a:xfrm>
            <a:off x="1479665" y="5293835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26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B73EE89-B6E2-8A42-ACF8-A7653F1C9245}"/>
              </a:ext>
            </a:extLst>
          </p:cNvPr>
          <p:cNvSpPr txBox="1"/>
          <p:nvPr/>
        </p:nvSpPr>
        <p:spPr>
          <a:xfrm>
            <a:off x="1889240" y="5293835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D801E05-78B0-BB49-9171-DD6EE834E641}"/>
              </a:ext>
            </a:extLst>
          </p:cNvPr>
          <p:cNvSpPr txBox="1"/>
          <p:nvPr/>
        </p:nvSpPr>
        <p:spPr>
          <a:xfrm>
            <a:off x="2298815" y="5293835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813A1C2-B790-2648-9BA3-15F1C65BAE84}"/>
              </a:ext>
            </a:extLst>
          </p:cNvPr>
          <p:cNvSpPr txBox="1"/>
          <p:nvPr/>
        </p:nvSpPr>
        <p:spPr>
          <a:xfrm>
            <a:off x="2744488" y="5293835"/>
            <a:ext cx="78548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D203C64-66DA-F241-BDBD-A21244CA296A}"/>
              </a:ext>
            </a:extLst>
          </p:cNvPr>
          <p:cNvSpPr txBox="1"/>
          <p:nvPr/>
        </p:nvSpPr>
        <p:spPr>
          <a:xfrm>
            <a:off x="3154063" y="5293835"/>
            <a:ext cx="78548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7A44A5A-A518-884C-B7E5-F1B7723D350F}"/>
              </a:ext>
            </a:extLst>
          </p:cNvPr>
          <p:cNvSpPr txBox="1"/>
          <p:nvPr/>
        </p:nvSpPr>
        <p:spPr>
          <a:xfrm>
            <a:off x="3560463" y="5293835"/>
            <a:ext cx="78548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7B8EFA3-C955-554D-8C8E-E9B6590BEAE7}"/>
              </a:ext>
            </a:extLst>
          </p:cNvPr>
          <p:cNvSpPr txBox="1"/>
          <p:nvPr/>
        </p:nvSpPr>
        <p:spPr>
          <a:xfrm>
            <a:off x="3966863" y="5293835"/>
            <a:ext cx="78548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7900371-93FA-6748-B5A5-728250D235CE}"/>
              </a:ext>
            </a:extLst>
          </p:cNvPr>
          <p:cNvSpPr txBox="1"/>
          <p:nvPr/>
        </p:nvSpPr>
        <p:spPr>
          <a:xfrm>
            <a:off x="1076440" y="5293835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952D227-9B5E-1B45-A493-D34DFE7C7105}"/>
              </a:ext>
            </a:extLst>
          </p:cNvPr>
          <p:cNvSpPr txBox="1"/>
          <p:nvPr/>
        </p:nvSpPr>
        <p:spPr>
          <a:xfrm>
            <a:off x="399330" y="5293835"/>
            <a:ext cx="633379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No. at risk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B953CA6-9511-7D41-A202-4C6848B9E8EF}"/>
              </a:ext>
            </a:extLst>
          </p:cNvPr>
          <p:cNvSpPr txBox="1"/>
          <p:nvPr/>
        </p:nvSpPr>
        <p:spPr>
          <a:xfrm>
            <a:off x="2068310" y="5049134"/>
            <a:ext cx="1067536" cy="1765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(months)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71DF96B-CD6C-2744-AD1C-E9C35757568E}"/>
              </a:ext>
            </a:extLst>
          </p:cNvPr>
          <p:cNvCxnSpPr>
            <a:cxnSpLocks/>
          </p:cNvCxnSpPr>
          <p:nvPr/>
        </p:nvCxnSpPr>
        <p:spPr>
          <a:xfrm rot="5400000">
            <a:off x="1067978" y="4675385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Content Placeholder 1">
            <a:extLst>
              <a:ext uri="{FF2B5EF4-FFF2-40B4-BE49-F238E27FC236}">
                <a16:creationId xmlns:a16="http://schemas.microsoft.com/office/drawing/2014/main" id="{7A94C20B-3CB6-D34F-BB5B-D417E5B55716}"/>
              </a:ext>
            </a:extLst>
          </p:cNvPr>
          <p:cNvGraphicFramePr>
            <a:graphicFrameLocks noGrp="1"/>
          </p:cNvGraphicFramePr>
          <p:nvPr>
            <p:ph sz="quarter" idx="12"/>
          </p:nvPr>
        </p:nvGraphicFramePr>
        <p:xfrm>
          <a:off x="4401412" y="2164824"/>
          <a:ext cx="4333015" cy="2560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34684">
                  <a:extLst>
                    <a:ext uri="{9D8B030D-6E8A-4147-A177-3AD203B41FA5}">
                      <a16:colId xmlns:a16="http://schemas.microsoft.com/office/drawing/2014/main" val="224076857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688668347"/>
                    </a:ext>
                  </a:extLst>
                </a:gridCol>
                <a:gridCol w="1181691">
                  <a:extLst>
                    <a:ext uri="{9D8B030D-6E8A-4147-A177-3AD203B41FA5}">
                      <a16:colId xmlns:a16="http://schemas.microsoft.com/office/drawing/2014/main" val="766770958"/>
                    </a:ext>
                  </a:extLst>
                </a:gridCol>
                <a:gridCol w="1180536">
                  <a:extLst>
                    <a:ext uri="{9D8B030D-6E8A-4147-A177-3AD203B41FA5}">
                      <a16:colId xmlns:a16="http://schemas.microsoft.com/office/drawing/2014/main" val="1151257906"/>
                    </a:ext>
                  </a:extLst>
                </a:gridCol>
              </a:tblGrid>
              <a:tr h="361329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Genotype</a:t>
                      </a:r>
                    </a:p>
                  </a:txBody>
                  <a:tcPr marL="36000" marR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Patients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chemeClr val="bg1"/>
                          </a:solidFill>
                        </a:rPr>
                        <a:t>CBR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 % (95% CI)</a:t>
                      </a:r>
                      <a:endParaRPr lang="en-US" sz="1200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 marL="36000" marR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Median PFS (months)</a:t>
                      </a:r>
                    </a:p>
                  </a:txBody>
                  <a:tcPr marL="36000" marR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924119"/>
                  </a:ext>
                </a:extLst>
              </a:tr>
              <a:tr h="263781">
                <a:tc>
                  <a:txBody>
                    <a:bodyPr/>
                    <a:lstStyle/>
                    <a:p>
                      <a:pPr algn="l"/>
                      <a:r>
                        <a:rPr lang="en-US" sz="1200" i="1" dirty="0"/>
                        <a:t>KIT </a:t>
                      </a:r>
                      <a:r>
                        <a:rPr lang="en-US" sz="1200" dirty="0"/>
                        <a:t>Exon 11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19</a:t>
                      </a:r>
                      <a:r>
                        <a:rPr lang="en-GB" sz="1200" b="0" baseline="0" dirty="0"/>
                        <a:t> (59)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79</a:t>
                      </a:r>
                      <a:r>
                        <a:rPr lang="en-GB" sz="1200" b="0" baseline="0" dirty="0"/>
                        <a:t> (54 to 94)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13.4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3491873131"/>
                  </a:ext>
                </a:extLst>
              </a:tr>
              <a:tr h="263781">
                <a:tc>
                  <a:txBody>
                    <a:bodyPr/>
                    <a:lstStyle/>
                    <a:p>
                      <a:pPr algn="l"/>
                      <a:r>
                        <a:rPr lang="en-US" sz="1200" i="1" dirty="0"/>
                        <a:t>KIT </a:t>
                      </a:r>
                      <a:r>
                        <a:rPr lang="en-US" sz="1200" dirty="0"/>
                        <a:t>Exon 9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3</a:t>
                      </a:r>
                      <a:r>
                        <a:rPr lang="en-GB" sz="1200" b="0" baseline="0" dirty="0"/>
                        <a:t> (9)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67 (9 to 99)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5.7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717862931"/>
                  </a:ext>
                </a:extLst>
              </a:tr>
              <a:tr h="263781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/>
                        <a:t>SDH</a:t>
                      </a:r>
                      <a:r>
                        <a:rPr lang="en-US" sz="1200" dirty="0"/>
                        <a:t> deficient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6</a:t>
                      </a:r>
                      <a:r>
                        <a:rPr lang="en-GB" sz="1200" b="0" baseline="0" dirty="0"/>
                        <a:t> (18)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 (54 to 100)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10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3968244734"/>
                  </a:ext>
                </a:extLst>
              </a:tr>
              <a:tr h="263781">
                <a:tc>
                  <a:txBody>
                    <a:bodyPr/>
                    <a:lstStyle/>
                    <a:p>
                      <a:pPr algn="l"/>
                      <a:r>
                        <a:rPr lang="en-GB" sz="1200" b="0" i="1" dirty="0" err="1"/>
                        <a:t>BRAF</a:t>
                      </a:r>
                      <a:r>
                        <a:rPr lang="en-GB" sz="1200" b="0" dirty="0"/>
                        <a:t> exon 15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  <a:r>
                        <a:rPr lang="en-US" sz="1200" baseline="0" dirty="0"/>
                        <a:t> (3)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N/A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2393103613"/>
                  </a:ext>
                </a:extLst>
              </a:tr>
              <a:tr h="263781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/>
                        <a:t>SDH</a:t>
                      </a:r>
                      <a:r>
                        <a:rPr lang="en-US" sz="1200" dirty="0"/>
                        <a:t> unknown, </a:t>
                      </a:r>
                      <a:r>
                        <a:rPr lang="en-US" sz="1200" i="1" dirty="0" err="1"/>
                        <a:t>BRAF</a:t>
                      </a:r>
                      <a:r>
                        <a:rPr lang="en-US" sz="1200" dirty="0"/>
                        <a:t> intact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  <a:r>
                        <a:rPr lang="en-US" sz="1200" baseline="0" dirty="0"/>
                        <a:t> (3)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0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N/A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388038936"/>
                  </a:ext>
                </a:extLst>
              </a:tr>
              <a:tr h="263781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Unknown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3</a:t>
                      </a:r>
                      <a:r>
                        <a:rPr lang="en-GB" sz="1200" b="0" baseline="0" dirty="0"/>
                        <a:t> (9)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67</a:t>
                      </a:r>
                      <a:r>
                        <a:rPr lang="en-GB" sz="1200" b="0" baseline="0" dirty="0"/>
                        <a:t> (9 to 99)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2765546173"/>
                  </a:ext>
                </a:extLst>
              </a:tr>
              <a:tr h="263781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Total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/>
                        <a:t>33</a:t>
                      </a:r>
                      <a:r>
                        <a:rPr lang="en-GB" sz="1200" b="0" baseline="0" dirty="0"/>
                        <a:t> (100)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76 (58 to 89)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13.2</a:t>
                      </a:r>
                      <a:endParaRPr lang="en-US" sz="1200" b="0" dirty="0"/>
                    </a:p>
                  </a:txBody>
                  <a:tcPr marL="36000" marR="36000" anchor="ctr"/>
                </a:tc>
                <a:extLst>
                  <a:ext uri="{0D108BD9-81ED-4DB2-BD59-A6C34878D82A}">
                    <a16:rowId xmlns:a16="http://schemas.microsoft.com/office/drawing/2014/main" val="2692202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47065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Freeform 319">
            <a:extLst>
              <a:ext uri="{FF2B5EF4-FFF2-40B4-BE49-F238E27FC236}">
                <a16:creationId xmlns:a16="http://schemas.microsoft.com/office/drawing/2014/main" id="{1985D15B-18A6-D94A-9503-D5D718283260}"/>
              </a:ext>
            </a:extLst>
          </p:cNvPr>
          <p:cNvSpPr/>
          <p:nvPr/>
        </p:nvSpPr>
        <p:spPr>
          <a:xfrm>
            <a:off x="1423191" y="3184389"/>
            <a:ext cx="4358521" cy="2141902"/>
          </a:xfrm>
          <a:custGeom>
            <a:avLst/>
            <a:gdLst>
              <a:gd name="connsiteX0" fmla="*/ 4358521 w 4358521"/>
              <a:gd name="connsiteY0" fmla="*/ 0 h 2141902"/>
              <a:gd name="connsiteX1" fmla="*/ 4358521 w 4358521"/>
              <a:gd name="connsiteY1" fmla="*/ 1529930 h 2141902"/>
              <a:gd name="connsiteX2" fmla="*/ 4027629 w 4358521"/>
              <a:gd name="connsiteY2" fmla="*/ 1654459 h 2141902"/>
              <a:gd name="connsiteX3" fmla="*/ 3778571 w 4358521"/>
              <a:gd name="connsiteY3" fmla="*/ 1718503 h 2141902"/>
              <a:gd name="connsiteX4" fmla="*/ 3465469 w 4358521"/>
              <a:gd name="connsiteY4" fmla="*/ 1871496 h 2141902"/>
              <a:gd name="connsiteX5" fmla="*/ 3216411 w 4358521"/>
              <a:gd name="connsiteY5" fmla="*/ 1953329 h 2141902"/>
              <a:gd name="connsiteX6" fmla="*/ 2903309 w 4358521"/>
              <a:gd name="connsiteY6" fmla="*/ 2028047 h 2141902"/>
              <a:gd name="connsiteX7" fmla="*/ 2643576 w 4358521"/>
              <a:gd name="connsiteY7" fmla="*/ 2092090 h 2141902"/>
              <a:gd name="connsiteX8" fmla="*/ 2312684 w 4358521"/>
              <a:gd name="connsiteY8" fmla="*/ 2120554 h 2141902"/>
              <a:gd name="connsiteX9" fmla="*/ 2070742 w 4358521"/>
              <a:gd name="connsiteY9" fmla="*/ 2124112 h 2141902"/>
              <a:gd name="connsiteX10" fmla="*/ 1736292 w 4358521"/>
              <a:gd name="connsiteY10" fmla="*/ 2131228 h 2141902"/>
              <a:gd name="connsiteX11" fmla="*/ 1512140 w 4358521"/>
              <a:gd name="connsiteY11" fmla="*/ 2138344 h 2141902"/>
              <a:gd name="connsiteX12" fmla="*/ 1163458 w 4358521"/>
              <a:gd name="connsiteY12" fmla="*/ 2131228 h 2141902"/>
              <a:gd name="connsiteX13" fmla="*/ 935748 w 4358521"/>
              <a:gd name="connsiteY13" fmla="*/ 2141902 h 2141902"/>
              <a:gd name="connsiteX14" fmla="*/ 615530 w 4358521"/>
              <a:gd name="connsiteY14" fmla="*/ 2138344 h 2141902"/>
              <a:gd name="connsiteX15" fmla="*/ 348681 w 4358521"/>
              <a:gd name="connsiteY15" fmla="*/ 2116996 h 2141902"/>
              <a:gd name="connsiteX16" fmla="*/ 0 w 4358521"/>
              <a:gd name="connsiteY16" fmla="*/ 2049395 h 2141902"/>
              <a:gd name="connsiteX17" fmla="*/ 359355 w 4358521"/>
              <a:gd name="connsiteY17" fmla="*/ 2035163 h 2141902"/>
              <a:gd name="connsiteX18" fmla="*/ 654667 w 4358521"/>
              <a:gd name="connsiteY18" fmla="*/ 2024489 h 2141902"/>
              <a:gd name="connsiteX19" fmla="*/ 939305 w 4358521"/>
              <a:gd name="connsiteY19" fmla="*/ 1992467 h 2141902"/>
              <a:gd name="connsiteX20" fmla="*/ 1202596 w 4358521"/>
              <a:gd name="connsiteY20" fmla="*/ 1939097 h 2141902"/>
              <a:gd name="connsiteX21" fmla="*/ 1512140 w 4358521"/>
              <a:gd name="connsiteY21" fmla="*/ 1921307 h 2141902"/>
              <a:gd name="connsiteX22" fmla="*/ 1757640 w 4358521"/>
              <a:gd name="connsiteY22" fmla="*/ 1946213 h 2141902"/>
              <a:gd name="connsiteX23" fmla="*/ 2084974 w 4358521"/>
              <a:gd name="connsiteY23" fmla="*/ 1899960 h 2141902"/>
              <a:gd name="connsiteX24" fmla="*/ 2326916 w 4358521"/>
              <a:gd name="connsiteY24" fmla="*/ 1889286 h 2141902"/>
              <a:gd name="connsiteX25" fmla="*/ 2657808 w 4358521"/>
              <a:gd name="connsiteY25" fmla="*/ 1892844 h 2141902"/>
              <a:gd name="connsiteX26" fmla="*/ 2913983 w 4358521"/>
              <a:gd name="connsiteY26" fmla="*/ 1487234 h 2141902"/>
              <a:gd name="connsiteX27" fmla="*/ 3234200 w 4358521"/>
              <a:gd name="connsiteY27" fmla="*/ 1362705 h 2141902"/>
              <a:gd name="connsiteX28" fmla="*/ 3465469 w 4358521"/>
              <a:gd name="connsiteY28" fmla="*/ 1177690 h 2141902"/>
              <a:gd name="connsiteX29" fmla="*/ 3782129 w 4358521"/>
              <a:gd name="connsiteY29" fmla="*/ 804103 h 2141902"/>
              <a:gd name="connsiteX30" fmla="*/ 4052535 w 4358521"/>
              <a:gd name="connsiteY30" fmla="*/ 245500 h 2141902"/>
              <a:gd name="connsiteX31" fmla="*/ 4358521 w 4358521"/>
              <a:gd name="connsiteY31" fmla="*/ 0 h 214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358521" h="2141902">
                <a:moveTo>
                  <a:pt x="4358521" y="0"/>
                </a:moveTo>
                <a:lnTo>
                  <a:pt x="4358521" y="1529930"/>
                </a:lnTo>
                <a:lnTo>
                  <a:pt x="4027629" y="1654459"/>
                </a:lnTo>
                <a:lnTo>
                  <a:pt x="3778571" y="1718503"/>
                </a:lnTo>
                <a:lnTo>
                  <a:pt x="3465469" y="1871496"/>
                </a:lnTo>
                <a:lnTo>
                  <a:pt x="3216411" y="1953329"/>
                </a:lnTo>
                <a:lnTo>
                  <a:pt x="2903309" y="2028047"/>
                </a:lnTo>
                <a:lnTo>
                  <a:pt x="2643576" y="2092090"/>
                </a:lnTo>
                <a:lnTo>
                  <a:pt x="2312684" y="2120554"/>
                </a:lnTo>
                <a:lnTo>
                  <a:pt x="2070742" y="2124112"/>
                </a:lnTo>
                <a:lnTo>
                  <a:pt x="1736292" y="2131228"/>
                </a:lnTo>
                <a:lnTo>
                  <a:pt x="1512140" y="2138344"/>
                </a:lnTo>
                <a:lnTo>
                  <a:pt x="1163458" y="2131228"/>
                </a:lnTo>
                <a:lnTo>
                  <a:pt x="935748" y="2141902"/>
                </a:lnTo>
                <a:lnTo>
                  <a:pt x="615530" y="2138344"/>
                </a:lnTo>
                <a:lnTo>
                  <a:pt x="348681" y="2116996"/>
                </a:lnTo>
                <a:lnTo>
                  <a:pt x="0" y="2049395"/>
                </a:lnTo>
                <a:lnTo>
                  <a:pt x="359355" y="2035163"/>
                </a:lnTo>
                <a:lnTo>
                  <a:pt x="654667" y="2024489"/>
                </a:lnTo>
                <a:lnTo>
                  <a:pt x="939305" y="1992467"/>
                </a:lnTo>
                <a:lnTo>
                  <a:pt x="1202596" y="1939097"/>
                </a:lnTo>
                <a:lnTo>
                  <a:pt x="1512140" y="1921307"/>
                </a:lnTo>
                <a:lnTo>
                  <a:pt x="1757640" y="1946213"/>
                </a:lnTo>
                <a:lnTo>
                  <a:pt x="2084974" y="1899960"/>
                </a:lnTo>
                <a:lnTo>
                  <a:pt x="2326916" y="1889286"/>
                </a:lnTo>
                <a:lnTo>
                  <a:pt x="2657808" y="1892844"/>
                </a:lnTo>
                <a:lnTo>
                  <a:pt x="2913983" y="1487234"/>
                </a:lnTo>
                <a:lnTo>
                  <a:pt x="3234200" y="1362705"/>
                </a:lnTo>
                <a:lnTo>
                  <a:pt x="3465469" y="1177690"/>
                </a:lnTo>
                <a:lnTo>
                  <a:pt x="3782129" y="804103"/>
                </a:lnTo>
                <a:lnTo>
                  <a:pt x="4052535" y="245500"/>
                </a:lnTo>
                <a:lnTo>
                  <a:pt x="4358521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1" name="Freeform 320">
            <a:extLst>
              <a:ext uri="{FF2B5EF4-FFF2-40B4-BE49-F238E27FC236}">
                <a16:creationId xmlns:a16="http://schemas.microsoft.com/office/drawing/2014/main" id="{2BC295AA-B433-334C-976B-25068C04636F}"/>
              </a:ext>
            </a:extLst>
          </p:cNvPr>
          <p:cNvSpPr/>
          <p:nvPr/>
        </p:nvSpPr>
        <p:spPr>
          <a:xfrm>
            <a:off x="1469444" y="3223527"/>
            <a:ext cx="2277105" cy="2003141"/>
          </a:xfrm>
          <a:custGeom>
            <a:avLst/>
            <a:gdLst>
              <a:gd name="connsiteX0" fmla="*/ 2277105 w 2277105"/>
              <a:gd name="connsiteY0" fmla="*/ 0 h 2003141"/>
              <a:gd name="connsiteX1" fmla="*/ 2277105 w 2277105"/>
              <a:gd name="connsiteY1" fmla="*/ 1266640 h 2003141"/>
              <a:gd name="connsiteX2" fmla="*/ 2024489 w 2277105"/>
              <a:gd name="connsiteY2" fmla="*/ 1462328 h 2003141"/>
              <a:gd name="connsiteX3" fmla="*/ 1704271 w 2277105"/>
              <a:gd name="connsiteY3" fmla="*/ 1604647 h 2003141"/>
              <a:gd name="connsiteX4" fmla="*/ 1448097 w 2277105"/>
              <a:gd name="connsiteY4" fmla="*/ 1754082 h 2003141"/>
              <a:gd name="connsiteX5" fmla="*/ 1138553 w 2277105"/>
              <a:gd name="connsiteY5" fmla="*/ 1793220 h 2003141"/>
              <a:gd name="connsiteX6" fmla="*/ 896610 w 2277105"/>
              <a:gd name="connsiteY6" fmla="*/ 1924865 h 2003141"/>
              <a:gd name="connsiteX7" fmla="*/ 515907 w 2277105"/>
              <a:gd name="connsiteY7" fmla="*/ 1974677 h 2003141"/>
              <a:gd name="connsiteX8" fmla="*/ 330892 w 2277105"/>
              <a:gd name="connsiteY8" fmla="*/ 1999583 h 2003141"/>
              <a:gd name="connsiteX9" fmla="*/ 0 w 2277105"/>
              <a:gd name="connsiteY9" fmla="*/ 2003141 h 2003141"/>
              <a:gd name="connsiteX10" fmla="*/ 583509 w 2277105"/>
              <a:gd name="connsiteY10" fmla="*/ 1700713 h 2003141"/>
              <a:gd name="connsiteX11" fmla="*/ 903726 w 2277105"/>
              <a:gd name="connsiteY11" fmla="*/ 1661575 h 2003141"/>
              <a:gd name="connsiteX12" fmla="*/ 1152785 w 2277105"/>
              <a:gd name="connsiteY12" fmla="*/ 1426748 h 2003141"/>
              <a:gd name="connsiteX13" fmla="*/ 1476561 w 2277105"/>
              <a:gd name="connsiteY13" fmla="*/ 1330683 h 2003141"/>
              <a:gd name="connsiteX14" fmla="*/ 1711387 w 2277105"/>
              <a:gd name="connsiteY14" fmla="*/ 1088741 h 2003141"/>
              <a:gd name="connsiteX15" fmla="*/ 2003141 w 2277105"/>
              <a:gd name="connsiteY15" fmla="*/ 704479 h 2003141"/>
              <a:gd name="connsiteX16" fmla="*/ 2277105 w 2277105"/>
              <a:gd name="connsiteY16" fmla="*/ 0 h 200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77105" h="2003141">
                <a:moveTo>
                  <a:pt x="2277105" y="0"/>
                </a:moveTo>
                <a:lnTo>
                  <a:pt x="2277105" y="1266640"/>
                </a:lnTo>
                <a:lnTo>
                  <a:pt x="2024489" y="1462328"/>
                </a:lnTo>
                <a:lnTo>
                  <a:pt x="1704271" y="1604647"/>
                </a:lnTo>
                <a:lnTo>
                  <a:pt x="1448097" y="1754082"/>
                </a:lnTo>
                <a:lnTo>
                  <a:pt x="1138553" y="1793220"/>
                </a:lnTo>
                <a:lnTo>
                  <a:pt x="896610" y="1924865"/>
                </a:lnTo>
                <a:lnTo>
                  <a:pt x="515907" y="1974677"/>
                </a:lnTo>
                <a:lnTo>
                  <a:pt x="330892" y="1999583"/>
                </a:lnTo>
                <a:lnTo>
                  <a:pt x="0" y="2003141"/>
                </a:lnTo>
                <a:lnTo>
                  <a:pt x="583509" y="1700713"/>
                </a:lnTo>
                <a:lnTo>
                  <a:pt x="903726" y="1661575"/>
                </a:lnTo>
                <a:lnTo>
                  <a:pt x="1152785" y="1426748"/>
                </a:lnTo>
                <a:lnTo>
                  <a:pt x="1476561" y="1330683"/>
                </a:lnTo>
                <a:lnTo>
                  <a:pt x="1711387" y="1088741"/>
                </a:lnTo>
                <a:lnTo>
                  <a:pt x="2003141" y="704479"/>
                </a:lnTo>
                <a:lnTo>
                  <a:pt x="2277105" y="0"/>
                </a:lnTo>
                <a:close/>
              </a:path>
            </a:pathLst>
          </a:custGeom>
          <a:solidFill>
            <a:schemeClr val="accent6">
              <a:alpha val="28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2" name="Freeform 321">
            <a:extLst>
              <a:ext uri="{FF2B5EF4-FFF2-40B4-BE49-F238E27FC236}">
                <a16:creationId xmlns:a16="http://schemas.microsoft.com/office/drawing/2014/main" id="{AB4CAC29-EFE2-CF4F-B9D2-2D77AB91EA76}"/>
              </a:ext>
            </a:extLst>
          </p:cNvPr>
          <p:cNvSpPr/>
          <p:nvPr/>
        </p:nvSpPr>
        <p:spPr>
          <a:xfrm>
            <a:off x="1423191" y="4596906"/>
            <a:ext cx="4358521" cy="825450"/>
          </a:xfrm>
          <a:custGeom>
            <a:avLst/>
            <a:gdLst>
              <a:gd name="connsiteX0" fmla="*/ 4358521 w 4358521"/>
              <a:gd name="connsiteY0" fmla="*/ 0 h 825450"/>
              <a:gd name="connsiteX1" fmla="*/ 4358521 w 4358521"/>
              <a:gd name="connsiteY1" fmla="*/ 686689 h 825450"/>
              <a:gd name="connsiteX2" fmla="*/ 4020513 w 4358521"/>
              <a:gd name="connsiteY2" fmla="*/ 718711 h 825450"/>
              <a:gd name="connsiteX3" fmla="*/ 3760781 w 4358521"/>
              <a:gd name="connsiteY3" fmla="*/ 697363 h 825450"/>
              <a:gd name="connsiteX4" fmla="*/ 3469027 w 4358521"/>
              <a:gd name="connsiteY4" fmla="*/ 729385 h 825450"/>
              <a:gd name="connsiteX5" fmla="*/ 3219969 w 4358521"/>
              <a:gd name="connsiteY5" fmla="*/ 825450 h 825450"/>
              <a:gd name="connsiteX6" fmla="*/ 1725618 w 4358521"/>
              <a:gd name="connsiteY6" fmla="*/ 825450 h 825450"/>
              <a:gd name="connsiteX7" fmla="*/ 1423190 w 4358521"/>
              <a:gd name="connsiteY7" fmla="*/ 786313 h 825450"/>
              <a:gd name="connsiteX8" fmla="*/ 1099414 w 4358521"/>
              <a:gd name="connsiteY8" fmla="*/ 782755 h 825450"/>
              <a:gd name="connsiteX9" fmla="*/ 736501 w 4358521"/>
              <a:gd name="connsiteY9" fmla="*/ 779197 h 825450"/>
              <a:gd name="connsiteX10" fmla="*/ 448305 w 4358521"/>
              <a:gd name="connsiteY10" fmla="*/ 764965 h 825450"/>
              <a:gd name="connsiteX11" fmla="*/ 320218 w 4358521"/>
              <a:gd name="connsiteY11" fmla="*/ 732943 h 825450"/>
              <a:gd name="connsiteX12" fmla="*/ 0 w 4358521"/>
              <a:gd name="connsiteY12" fmla="*/ 643994 h 825450"/>
              <a:gd name="connsiteX13" fmla="*/ 391377 w 4358521"/>
              <a:gd name="connsiteY13" fmla="*/ 672457 h 825450"/>
              <a:gd name="connsiteX14" fmla="*/ 622646 w 4358521"/>
              <a:gd name="connsiteY14" fmla="*/ 683131 h 825450"/>
              <a:gd name="connsiteX15" fmla="*/ 960653 w 4358521"/>
              <a:gd name="connsiteY15" fmla="*/ 676015 h 825450"/>
              <a:gd name="connsiteX16" fmla="*/ 1223944 w 4358521"/>
              <a:gd name="connsiteY16" fmla="*/ 665341 h 825450"/>
              <a:gd name="connsiteX17" fmla="*/ 1540604 w 4358521"/>
              <a:gd name="connsiteY17" fmla="*/ 672457 h 825450"/>
              <a:gd name="connsiteX18" fmla="*/ 1775430 w 4358521"/>
              <a:gd name="connsiteY18" fmla="*/ 668899 h 825450"/>
              <a:gd name="connsiteX19" fmla="*/ 2099206 w 4358521"/>
              <a:gd name="connsiteY19" fmla="*/ 629762 h 825450"/>
              <a:gd name="connsiteX20" fmla="*/ 2337590 w 4358521"/>
              <a:gd name="connsiteY20" fmla="*/ 587066 h 825450"/>
              <a:gd name="connsiteX21" fmla="*/ 2672040 w 4358521"/>
              <a:gd name="connsiteY21" fmla="*/ 523022 h 825450"/>
              <a:gd name="connsiteX22" fmla="*/ 2910425 w 4358521"/>
              <a:gd name="connsiteY22" fmla="*/ 451863 h 825450"/>
              <a:gd name="connsiteX23" fmla="*/ 3230642 w 4358521"/>
              <a:gd name="connsiteY23" fmla="*/ 434073 h 825450"/>
              <a:gd name="connsiteX24" fmla="*/ 3479701 w 4358521"/>
              <a:gd name="connsiteY24" fmla="*/ 241942 h 825450"/>
              <a:gd name="connsiteX25" fmla="*/ 3807035 w 4358521"/>
              <a:gd name="connsiteY25" fmla="*/ 185015 h 825450"/>
              <a:gd name="connsiteX26" fmla="*/ 4045419 w 4358521"/>
              <a:gd name="connsiteY26" fmla="*/ 39138 h 825450"/>
              <a:gd name="connsiteX27" fmla="*/ 4358521 w 4358521"/>
              <a:gd name="connsiteY27" fmla="*/ 0 h 8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58521" h="825450">
                <a:moveTo>
                  <a:pt x="4358521" y="0"/>
                </a:moveTo>
                <a:lnTo>
                  <a:pt x="4358521" y="686689"/>
                </a:lnTo>
                <a:lnTo>
                  <a:pt x="4020513" y="718711"/>
                </a:lnTo>
                <a:lnTo>
                  <a:pt x="3760781" y="697363"/>
                </a:lnTo>
                <a:lnTo>
                  <a:pt x="3469027" y="729385"/>
                </a:lnTo>
                <a:lnTo>
                  <a:pt x="3219969" y="825450"/>
                </a:lnTo>
                <a:lnTo>
                  <a:pt x="1725618" y="825450"/>
                </a:lnTo>
                <a:lnTo>
                  <a:pt x="1423190" y="786313"/>
                </a:lnTo>
                <a:lnTo>
                  <a:pt x="1099414" y="782755"/>
                </a:lnTo>
                <a:lnTo>
                  <a:pt x="736501" y="779197"/>
                </a:lnTo>
                <a:lnTo>
                  <a:pt x="448305" y="764965"/>
                </a:lnTo>
                <a:lnTo>
                  <a:pt x="320218" y="732943"/>
                </a:lnTo>
                <a:lnTo>
                  <a:pt x="0" y="643994"/>
                </a:lnTo>
                <a:lnTo>
                  <a:pt x="391377" y="672457"/>
                </a:lnTo>
                <a:lnTo>
                  <a:pt x="622646" y="683131"/>
                </a:lnTo>
                <a:lnTo>
                  <a:pt x="960653" y="676015"/>
                </a:lnTo>
                <a:lnTo>
                  <a:pt x="1223944" y="665341"/>
                </a:lnTo>
                <a:lnTo>
                  <a:pt x="1540604" y="672457"/>
                </a:lnTo>
                <a:lnTo>
                  <a:pt x="1775430" y="668899"/>
                </a:lnTo>
                <a:lnTo>
                  <a:pt x="2099206" y="629762"/>
                </a:lnTo>
                <a:lnTo>
                  <a:pt x="2337590" y="587066"/>
                </a:lnTo>
                <a:lnTo>
                  <a:pt x="2672040" y="523022"/>
                </a:lnTo>
                <a:lnTo>
                  <a:pt x="2910425" y="451863"/>
                </a:lnTo>
                <a:lnTo>
                  <a:pt x="3230642" y="434073"/>
                </a:lnTo>
                <a:lnTo>
                  <a:pt x="3479701" y="241942"/>
                </a:lnTo>
                <a:lnTo>
                  <a:pt x="3807035" y="185015"/>
                </a:lnTo>
                <a:lnTo>
                  <a:pt x="4045419" y="39138"/>
                </a:lnTo>
                <a:lnTo>
                  <a:pt x="4358521" y="0"/>
                </a:lnTo>
                <a:close/>
              </a:path>
            </a:pathLst>
          </a:custGeom>
          <a:solidFill>
            <a:schemeClr val="accent3">
              <a:alpha val="9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3" name="Freeform 322">
            <a:extLst>
              <a:ext uri="{FF2B5EF4-FFF2-40B4-BE49-F238E27FC236}">
                <a16:creationId xmlns:a16="http://schemas.microsoft.com/office/drawing/2014/main" id="{CC021B26-3F96-FE4A-AE80-9CC1F5863C7E}"/>
              </a:ext>
            </a:extLst>
          </p:cNvPr>
          <p:cNvSpPr/>
          <p:nvPr/>
        </p:nvSpPr>
        <p:spPr>
          <a:xfrm>
            <a:off x="1440981" y="2839265"/>
            <a:ext cx="3444121" cy="2401635"/>
          </a:xfrm>
          <a:custGeom>
            <a:avLst/>
            <a:gdLst>
              <a:gd name="connsiteX0" fmla="*/ 3444121 w 3444121"/>
              <a:gd name="connsiteY0" fmla="*/ 1241734 h 2401635"/>
              <a:gd name="connsiteX1" fmla="*/ 3444121 w 3444121"/>
              <a:gd name="connsiteY1" fmla="*/ 0 h 2401635"/>
              <a:gd name="connsiteX2" fmla="*/ 3184389 w 3444121"/>
              <a:gd name="connsiteY2" fmla="*/ 540813 h 2401635"/>
              <a:gd name="connsiteX3" fmla="*/ 2864171 w 3444121"/>
              <a:gd name="connsiteY3" fmla="*/ 601298 h 2401635"/>
              <a:gd name="connsiteX4" fmla="*/ 2298452 w 3444121"/>
              <a:gd name="connsiteY4" fmla="*/ 875263 h 2401635"/>
              <a:gd name="connsiteX5" fmla="*/ 1722060 w 3444121"/>
              <a:gd name="connsiteY5" fmla="*/ 1690039 h 2401635"/>
              <a:gd name="connsiteX6" fmla="*/ 1003349 w 3444121"/>
              <a:gd name="connsiteY6" fmla="*/ 1974677 h 2401635"/>
              <a:gd name="connsiteX7" fmla="*/ 722269 w 3444121"/>
              <a:gd name="connsiteY7" fmla="*/ 2074301 h 2401635"/>
              <a:gd name="connsiteX8" fmla="*/ 0 w 3444121"/>
              <a:gd name="connsiteY8" fmla="*/ 2373171 h 2401635"/>
              <a:gd name="connsiteX9" fmla="*/ 135203 w 3444121"/>
              <a:gd name="connsiteY9" fmla="*/ 2401635 h 2401635"/>
              <a:gd name="connsiteX10" fmla="*/ 448305 w 3444121"/>
              <a:gd name="connsiteY10" fmla="*/ 2401635 h 2401635"/>
              <a:gd name="connsiteX11" fmla="*/ 796986 w 3444121"/>
              <a:gd name="connsiteY11" fmla="*/ 2326917 h 2401635"/>
              <a:gd name="connsiteX12" fmla="*/ 964211 w 3444121"/>
              <a:gd name="connsiteY12" fmla="*/ 2280663 h 2401635"/>
              <a:gd name="connsiteX13" fmla="*/ 1512140 w 3444121"/>
              <a:gd name="connsiteY13" fmla="*/ 2209504 h 2401635"/>
              <a:gd name="connsiteX14" fmla="*/ 1757640 w 3444121"/>
              <a:gd name="connsiteY14" fmla="*/ 2028047 h 2401635"/>
              <a:gd name="connsiteX15" fmla="*/ 2074300 w 3444121"/>
              <a:gd name="connsiteY15" fmla="*/ 1928424 h 2401635"/>
              <a:gd name="connsiteX16" fmla="*/ 2657808 w 3444121"/>
              <a:gd name="connsiteY16" fmla="*/ 1679365 h 2401635"/>
              <a:gd name="connsiteX17" fmla="*/ 2899751 w 3444121"/>
              <a:gd name="connsiteY17" fmla="*/ 1455213 h 2401635"/>
              <a:gd name="connsiteX18" fmla="*/ 3444121 w 3444121"/>
              <a:gd name="connsiteY18" fmla="*/ 1241734 h 240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44121" h="2401635">
                <a:moveTo>
                  <a:pt x="3444121" y="1241734"/>
                </a:moveTo>
                <a:lnTo>
                  <a:pt x="3444121" y="0"/>
                </a:lnTo>
                <a:lnTo>
                  <a:pt x="3184389" y="540813"/>
                </a:lnTo>
                <a:lnTo>
                  <a:pt x="2864171" y="601298"/>
                </a:lnTo>
                <a:lnTo>
                  <a:pt x="2298452" y="875263"/>
                </a:lnTo>
                <a:lnTo>
                  <a:pt x="1722060" y="1690039"/>
                </a:lnTo>
                <a:lnTo>
                  <a:pt x="1003349" y="1974677"/>
                </a:lnTo>
                <a:lnTo>
                  <a:pt x="722269" y="2074301"/>
                </a:lnTo>
                <a:lnTo>
                  <a:pt x="0" y="2373171"/>
                </a:lnTo>
                <a:lnTo>
                  <a:pt x="135203" y="2401635"/>
                </a:lnTo>
                <a:lnTo>
                  <a:pt x="448305" y="2401635"/>
                </a:lnTo>
                <a:lnTo>
                  <a:pt x="796986" y="2326917"/>
                </a:lnTo>
                <a:lnTo>
                  <a:pt x="964211" y="2280663"/>
                </a:lnTo>
                <a:lnTo>
                  <a:pt x="1512140" y="2209504"/>
                </a:lnTo>
                <a:lnTo>
                  <a:pt x="1757640" y="2028047"/>
                </a:lnTo>
                <a:lnTo>
                  <a:pt x="2074300" y="1928424"/>
                </a:lnTo>
                <a:lnTo>
                  <a:pt x="2657808" y="1679365"/>
                </a:lnTo>
                <a:lnTo>
                  <a:pt x="2899751" y="1455213"/>
                </a:lnTo>
                <a:lnTo>
                  <a:pt x="3444121" y="1241734"/>
                </a:lnTo>
                <a:close/>
              </a:path>
            </a:pathLst>
          </a:custGeom>
          <a:solidFill>
            <a:schemeClr val="tx2">
              <a:alpha val="22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74402"/>
            <a:ext cx="8229600" cy="702470"/>
          </a:xfrm>
        </p:spPr>
        <p:txBody>
          <a:bodyPr/>
          <a:lstStyle/>
          <a:p>
            <a:r>
              <a:rPr lang="en-GB" noProof="0" dirty="0"/>
              <a:t>Response of mouse PDX confirms dependence of </a:t>
            </a:r>
            <a:br>
              <a:rPr lang="en-GB" noProof="0" dirty="0"/>
            </a:br>
            <a:r>
              <a:rPr lang="en-GB" noProof="0" dirty="0"/>
              <a:t>SDH-deficient GIST on FGF signalling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99" y="246565"/>
            <a:ext cx="6914977" cy="807285"/>
          </a:xfrm>
        </p:spPr>
        <p:txBody>
          <a:bodyPr/>
          <a:lstStyle/>
          <a:p>
            <a:r>
              <a:rPr lang="en-GB" noProof="0" dirty="0"/>
              <a:t>targeting of </a:t>
            </a:r>
            <a:r>
              <a:rPr lang="en-GB" i="1" noProof="0" dirty="0"/>
              <a:t>kit</a:t>
            </a:r>
            <a:r>
              <a:rPr lang="en-GB" noProof="0" dirty="0"/>
              <a:t> and fgfr may </a:t>
            </a:r>
            <a:br>
              <a:rPr lang="en-GB" noProof="0" dirty="0"/>
            </a:br>
            <a:r>
              <a:rPr lang="en-GB" noProof="0" dirty="0"/>
              <a:t>offer a new approach in </a:t>
            </a:r>
            <a:br>
              <a:rPr lang="en-GB" noProof="0" dirty="0"/>
            </a:br>
            <a:r>
              <a:rPr lang="en-GB" noProof="0" dirty="0"/>
              <a:t>sdh-deficient gist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5897DB0-5D36-7747-90EA-E246B8C2C26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6356350"/>
            <a:ext cx="7360588" cy="365125"/>
          </a:xfrm>
        </p:spPr>
        <p:txBody>
          <a:bodyPr anchor="b"/>
          <a:lstStyle/>
          <a:p>
            <a:pPr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</a:rPr>
              <a:t>ANOVA, analysis of variance; </a:t>
            </a:r>
            <a:r>
              <a:rPr lang="en-GB" dirty="0" err="1">
                <a:solidFill>
                  <a:schemeClr val="tx2"/>
                </a:solidFill>
              </a:rPr>
              <a:t>FGF</a:t>
            </a:r>
            <a:r>
              <a:rPr lang="en-GB" dirty="0">
                <a:solidFill>
                  <a:schemeClr val="tx2"/>
                </a:solidFill>
              </a:rPr>
              <a:t>, fibroblast growth factor; FGFR, FGF receptor; GIST</a:t>
            </a:r>
            <a:r>
              <a:rPr lang="en-GB" noProof="0" dirty="0">
                <a:solidFill>
                  <a:schemeClr val="tx2"/>
                </a:solidFill>
              </a:rPr>
              <a:t>, gastrointestinal stromal tumour; KIT, proto-oncogene c-KIT; PDX, patient-derived xenograft; SDH, succinate dehydrogenase</a:t>
            </a:r>
          </a:p>
          <a:p>
            <a:pPr>
              <a:spcBef>
                <a:spcPts val="300"/>
              </a:spcBef>
            </a:pPr>
            <a:r>
              <a:rPr lang="en-GB" noProof="0" dirty="0"/>
              <a:t>Flavahan WA, et al. Nature 2019;575:229–33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728365-DAC0-C14B-B6E3-59F99AF7E7C9}"/>
              </a:ext>
            </a:extLst>
          </p:cNvPr>
          <p:cNvCxnSpPr>
            <a:cxnSpLocks/>
          </p:cNvCxnSpPr>
          <p:nvPr/>
        </p:nvCxnSpPr>
        <p:spPr>
          <a:xfrm>
            <a:off x="1375312" y="2803525"/>
            <a:ext cx="0" cy="2577226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B6AF8C0-338F-234A-A59E-D95255C554BA}"/>
              </a:ext>
            </a:extLst>
          </p:cNvPr>
          <p:cNvSpPr txBox="1"/>
          <p:nvPr/>
        </p:nvSpPr>
        <p:spPr>
          <a:xfrm>
            <a:off x="938501" y="3795732"/>
            <a:ext cx="352661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1,500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3C2845-A133-F44A-B852-097A69BC73DB}"/>
              </a:ext>
            </a:extLst>
          </p:cNvPr>
          <p:cNvCxnSpPr>
            <a:cxnSpLocks/>
          </p:cNvCxnSpPr>
          <p:nvPr/>
        </p:nvCxnSpPr>
        <p:spPr>
          <a:xfrm rot="5400000">
            <a:off x="1346485" y="3833036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9B73A8F-CC3B-3C4F-AC42-8F1A84C960A3}"/>
              </a:ext>
            </a:extLst>
          </p:cNvPr>
          <p:cNvSpPr txBox="1"/>
          <p:nvPr/>
        </p:nvSpPr>
        <p:spPr>
          <a:xfrm>
            <a:off x="1055520" y="4845070"/>
            <a:ext cx="235642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F5EC8DA-358B-984F-B3F7-B6895A6BF849}"/>
              </a:ext>
            </a:extLst>
          </p:cNvPr>
          <p:cNvCxnSpPr>
            <a:cxnSpLocks/>
          </p:cNvCxnSpPr>
          <p:nvPr/>
        </p:nvCxnSpPr>
        <p:spPr>
          <a:xfrm rot="5400000">
            <a:off x="1346485" y="4882374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E844EC5-F16B-B04D-B8C6-F1920144D6A3}"/>
              </a:ext>
            </a:extLst>
          </p:cNvPr>
          <p:cNvCxnSpPr>
            <a:cxnSpLocks/>
          </p:cNvCxnSpPr>
          <p:nvPr/>
        </p:nvCxnSpPr>
        <p:spPr>
          <a:xfrm>
            <a:off x="1375312" y="5375827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B041D9A-0785-F24F-A942-955B66B01E47}"/>
              </a:ext>
            </a:extLst>
          </p:cNvPr>
          <p:cNvSpPr txBox="1"/>
          <p:nvPr/>
        </p:nvSpPr>
        <p:spPr>
          <a:xfrm rot="16200000">
            <a:off x="-32239" y="3990055"/>
            <a:ext cx="1400256" cy="1765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Tumour size (mm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73C649-312A-D345-8BDC-67907149FC22}"/>
              </a:ext>
            </a:extLst>
          </p:cNvPr>
          <p:cNvSpPr txBox="1"/>
          <p:nvPr/>
        </p:nvSpPr>
        <p:spPr>
          <a:xfrm>
            <a:off x="2120122" y="5514176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4B4BF23-4714-0B48-B2A4-563B112C3126}"/>
              </a:ext>
            </a:extLst>
          </p:cNvPr>
          <p:cNvCxnSpPr>
            <a:cxnSpLocks/>
          </p:cNvCxnSpPr>
          <p:nvPr/>
        </p:nvCxnSpPr>
        <p:spPr>
          <a:xfrm>
            <a:off x="2198669" y="5432977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F69FD5D-350B-D644-9EB2-3B3BFA3DF4C8}"/>
              </a:ext>
            </a:extLst>
          </p:cNvPr>
          <p:cNvSpPr txBox="1"/>
          <p:nvPr/>
        </p:nvSpPr>
        <p:spPr>
          <a:xfrm>
            <a:off x="938501" y="2755920"/>
            <a:ext cx="352661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2,500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14C02C8-FD63-B741-B22E-0C771EE0942C}"/>
              </a:ext>
            </a:extLst>
          </p:cNvPr>
          <p:cNvCxnSpPr>
            <a:cxnSpLocks/>
          </p:cNvCxnSpPr>
          <p:nvPr/>
        </p:nvCxnSpPr>
        <p:spPr>
          <a:xfrm rot="5400000">
            <a:off x="1346485" y="2793224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D5F9F34-B694-DF49-AC7B-76EC636E519B}"/>
              </a:ext>
            </a:extLst>
          </p:cNvPr>
          <p:cNvSpPr txBox="1"/>
          <p:nvPr/>
        </p:nvSpPr>
        <p:spPr>
          <a:xfrm>
            <a:off x="938501" y="3276620"/>
            <a:ext cx="352661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2,000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95D067-DCA6-B644-85F4-E027D3F41105}"/>
              </a:ext>
            </a:extLst>
          </p:cNvPr>
          <p:cNvCxnSpPr>
            <a:cxnSpLocks/>
          </p:cNvCxnSpPr>
          <p:nvPr/>
        </p:nvCxnSpPr>
        <p:spPr>
          <a:xfrm rot="5400000">
            <a:off x="1346485" y="3313924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AB66DCA-A9A1-CA40-A8FB-E0CDA208E29D}"/>
              </a:ext>
            </a:extLst>
          </p:cNvPr>
          <p:cNvSpPr txBox="1"/>
          <p:nvPr/>
        </p:nvSpPr>
        <p:spPr>
          <a:xfrm>
            <a:off x="1212615" y="5368945"/>
            <a:ext cx="78547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08E8694-F105-1A46-A755-C826E3F05517}"/>
              </a:ext>
            </a:extLst>
          </p:cNvPr>
          <p:cNvCxnSpPr>
            <a:cxnSpLocks/>
          </p:cNvCxnSpPr>
          <p:nvPr/>
        </p:nvCxnSpPr>
        <p:spPr>
          <a:xfrm flipH="1">
            <a:off x="1371939" y="5429225"/>
            <a:ext cx="4640221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32C2217-1F09-0B43-83F2-CCF01DD65B8E}"/>
              </a:ext>
            </a:extLst>
          </p:cNvPr>
          <p:cNvSpPr txBox="1"/>
          <p:nvPr/>
        </p:nvSpPr>
        <p:spPr>
          <a:xfrm>
            <a:off x="1337070" y="5514176"/>
            <a:ext cx="78548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64C4291-6639-CA41-AA62-D7C3A8953F79}"/>
              </a:ext>
            </a:extLst>
          </p:cNvPr>
          <p:cNvCxnSpPr>
            <a:cxnSpLocks/>
          </p:cNvCxnSpPr>
          <p:nvPr/>
        </p:nvCxnSpPr>
        <p:spPr>
          <a:xfrm>
            <a:off x="1375312" y="5432977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53A71DC-D024-1441-878B-AD41239215CB}"/>
              </a:ext>
            </a:extLst>
          </p:cNvPr>
          <p:cNvSpPr txBox="1"/>
          <p:nvPr/>
        </p:nvSpPr>
        <p:spPr>
          <a:xfrm>
            <a:off x="3491880" y="5733256"/>
            <a:ext cx="344454" cy="1765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Days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E5DEEE5-9AC2-D24B-B3B4-E27A85DC6D9B}"/>
              </a:ext>
            </a:extLst>
          </p:cNvPr>
          <p:cNvCxnSpPr>
            <a:cxnSpLocks/>
          </p:cNvCxnSpPr>
          <p:nvPr/>
        </p:nvCxnSpPr>
        <p:spPr>
          <a:xfrm rot="5400000">
            <a:off x="1346485" y="5402225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4FA2DCC-B1A2-1A4D-9DBF-0717F44BD653}"/>
              </a:ext>
            </a:extLst>
          </p:cNvPr>
          <p:cNvSpPr txBox="1"/>
          <p:nvPr/>
        </p:nvSpPr>
        <p:spPr>
          <a:xfrm>
            <a:off x="938501" y="4314845"/>
            <a:ext cx="352661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1,000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AD21DDC-6EFF-4842-864E-4523FE7F4EB1}"/>
              </a:ext>
            </a:extLst>
          </p:cNvPr>
          <p:cNvCxnSpPr>
            <a:cxnSpLocks/>
          </p:cNvCxnSpPr>
          <p:nvPr/>
        </p:nvCxnSpPr>
        <p:spPr>
          <a:xfrm rot="5400000">
            <a:off x="1346485" y="4352149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55EFB01-9DFF-6C46-A12E-2CE5E748E299}"/>
              </a:ext>
            </a:extLst>
          </p:cNvPr>
          <p:cNvSpPr txBox="1"/>
          <p:nvPr/>
        </p:nvSpPr>
        <p:spPr>
          <a:xfrm>
            <a:off x="2929747" y="5514176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F8C57F9-EE66-7543-927C-0A9330BB3153}"/>
              </a:ext>
            </a:extLst>
          </p:cNvPr>
          <p:cNvCxnSpPr>
            <a:cxnSpLocks/>
          </p:cNvCxnSpPr>
          <p:nvPr/>
        </p:nvCxnSpPr>
        <p:spPr>
          <a:xfrm>
            <a:off x="3008294" y="5432977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3710DC2-453E-3940-8A71-61B35BE0E6A3}"/>
              </a:ext>
            </a:extLst>
          </p:cNvPr>
          <p:cNvSpPr txBox="1"/>
          <p:nvPr/>
        </p:nvSpPr>
        <p:spPr>
          <a:xfrm>
            <a:off x="3745722" y="5514176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FAA2FC7-84F6-254D-8F44-18E60D76074B}"/>
              </a:ext>
            </a:extLst>
          </p:cNvPr>
          <p:cNvCxnSpPr>
            <a:cxnSpLocks/>
          </p:cNvCxnSpPr>
          <p:nvPr/>
        </p:nvCxnSpPr>
        <p:spPr>
          <a:xfrm>
            <a:off x="3824269" y="5432977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AAE4006-B00D-2244-8FFA-09B3CF0577F5}"/>
              </a:ext>
            </a:extLst>
          </p:cNvPr>
          <p:cNvSpPr txBox="1"/>
          <p:nvPr/>
        </p:nvSpPr>
        <p:spPr>
          <a:xfrm>
            <a:off x="4571222" y="5514176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FB1FE05-E89C-1E46-A5F3-81F3CC1D99D4}"/>
              </a:ext>
            </a:extLst>
          </p:cNvPr>
          <p:cNvCxnSpPr>
            <a:cxnSpLocks/>
          </p:cNvCxnSpPr>
          <p:nvPr/>
        </p:nvCxnSpPr>
        <p:spPr>
          <a:xfrm>
            <a:off x="4649769" y="5432977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782FEBF1-1D6B-6C43-8F58-03024D19198A}"/>
              </a:ext>
            </a:extLst>
          </p:cNvPr>
          <p:cNvSpPr txBox="1"/>
          <p:nvPr/>
        </p:nvSpPr>
        <p:spPr>
          <a:xfrm>
            <a:off x="5371322" y="5514176"/>
            <a:ext cx="157094" cy="1513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A69E279-7AC8-A045-AF3E-61264115F1FA}"/>
              </a:ext>
            </a:extLst>
          </p:cNvPr>
          <p:cNvCxnSpPr>
            <a:cxnSpLocks/>
          </p:cNvCxnSpPr>
          <p:nvPr/>
        </p:nvCxnSpPr>
        <p:spPr>
          <a:xfrm>
            <a:off x="5449869" y="5432977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D415FC4-B866-4D44-83D3-F2333EE858F0}"/>
              </a:ext>
            </a:extLst>
          </p:cNvPr>
          <p:cNvGrpSpPr/>
          <p:nvPr/>
        </p:nvGrpSpPr>
        <p:grpSpPr>
          <a:xfrm>
            <a:off x="3702894" y="3926155"/>
            <a:ext cx="80209" cy="331520"/>
            <a:chOff x="6031666" y="4876580"/>
            <a:chExt cx="86559" cy="1143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FCA8403-E9EC-6A4E-B281-9C7B64BDBEB9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555158F-D8D1-1449-A3C9-7D94510E5D11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07A90E7-13CD-824C-9BA6-A8B303C562F0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8CAB36D-3469-1941-BCAE-841114A8A4E4}"/>
              </a:ext>
            </a:extLst>
          </p:cNvPr>
          <p:cNvCxnSpPr>
            <a:cxnSpLocks/>
          </p:cNvCxnSpPr>
          <p:nvPr/>
        </p:nvCxnSpPr>
        <p:spPr>
          <a:xfrm>
            <a:off x="3656785" y="2803525"/>
            <a:ext cx="0" cy="2577226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D4AF98F8-2B72-2647-A587-23FAE1648166}"/>
              </a:ext>
            </a:extLst>
          </p:cNvPr>
          <p:cNvSpPr/>
          <p:nvPr/>
        </p:nvSpPr>
        <p:spPr>
          <a:xfrm>
            <a:off x="3705593" y="4059039"/>
            <a:ext cx="74811" cy="7481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7E5CEB5-79C3-0746-9638-0190A912DF37}"/>
              </a:ext>
            </a:extLst>
          </p:cNvPr>
          <p:cNvGrpSpPr/>
          <p:nvPr/>
        </p:nvGrpSpPr>
        <p:grpSpPr>
          <a:xfrm>
            <a:off x="3458419" y="4370655"/>
            <a:ext cx="80209" cy="194995"/>
            <a:chOff x="6031666" y="4876580"/>
            <a:chExt cx="86559" cy="114300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7CCC2B8-972C-5E41-B5FB-E3B17720667B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35D5B74-FB4B-C84F-B19C-0258AA4F3D6C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7BFC4F0-69EA-2747-B7C9-211C0691E4F8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C615A128-264F-4B41-B965-E13BB3C74FD3}"/>
              </a:ext>
            </a:extLst>
          </p:cNvPr>
          <p:cNvSpPr/>
          <p:nvPr/>
        </p:nvSpPr>
        <p:spPr>
          <a:xfrm>
            <a:off x="3461118" y="4433689"/>
            <a:ext cx="74811" cy="7481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33E6E87-E0D8-F040-9550-21299C160DF1}"/>
              </a:ext>
            </a:extLst>
          </p:cNvPr>
          <p:cNvGrpSpPr/>
          <p:nvPr/>
        </p:nvGrpSpPr>
        <p:grpSpPr>
          <a:xfrm>
            <a:off x="3137744" y="4605605"/>
            <a:ext cx="80209" cy="121970"/>
            <a:chOff x="6031666" y="4876580"/>
            <a:chExt cx="86559" cy="114300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685ADFF-83D0-EA42-8D64-838781338907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92C26C0-9525-B54F-ACF8-C9AF823F9480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D6C9B82-5064-6C40-9F32-4B5F241F15DF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E0CD35B3-A37E-A541-A34B-C4FA92A4676F}"/>
              </a:ext>
            </a:extLst>
          </p:cNvPr>
          <p:cNvSpPr/>
          <p:nvPr/>
        </p:nvSpPr>
        <p:spPr>
          <a:xfrm>
            <a:off x="3140443" y="4627364"/>
            <a:ext cx="74811" cy="7481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4BBEEA8-1D7A-0745-962C-723A4AF0C8EE}"/>
              </a:ext>
            </a:extLst>
          </p:cNvPr>
          <p:cNvGrpSpPr/>
          <p:nvPr/>
        </p:nvGrpSpPr>
        <p:grpSpPr>
          <a:xfrm>
            <a:off x="2886919" y="4761181"/>
            <a:ext cx="80209" cy="115620"/>
            <a:chOff x="6031666" y="4876580"/>
            <a:chExt cx="86559" cy="114300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975B3CF-1821-4245-BF1C-8FB0BA8EEFE6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9F34A01-4BCB-3F4D-BF28-32ABACD0DE9E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1C07BF8-6428-6542-B5AD-D6F7197F6535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Oval 72">
            <a:extLst>
              <a:ext uri="{FF2B5EF4-FFF2-40B4-BE49-F238E27FC236}">
                <a16:creationId xmlns:a16="http://schemas.microsoft.com/office/drawing/2014/main" id="{FB5F0DAA-BAB0-9C45-BC0B-30DDD0F6D809}"/>
              </a:ext>
            </a:extLst>
          </p:cNvPr>
          <p:cNvSpPr/>
          <p:nvPr/>
        </p:nvSpPr>
        <p:spPr>
          <a:xfrm>
            <a:off x="2889618" y="4782939"/>
            <a:ext cx="74811" cy="7481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236475D-2EF1-C541-970B-5D215E9FBAE5}"/>
              </a:ext>
            </a:extLst>
          </p:cNvPr>
          <p:cNvGrpSpPr/>
          <p:nvPr/>
        </p:nvGrpSpPr>
        <p:grpSpPr>
          <a:xfrm>
            <a:off x="5747594" y="4783405"/>
            <a:ext cx="80209" cy="191820"/>
            <a:chOff x="6031666" y="4876580"/>
            <a:chExt cx="86559" cy="114300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4009769-B5DC-3749-B23C-EF56AE0A69F3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DE2D9DD-8BFA-874B-8FC3-2AD43FD881FC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7DFA96A-0DBD-6941-8525-61AD9CFA7748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1C1C18D5-09B8-9847-AF39-6850F2A645DD}"/>
              </a:ext>
            </a:extLst>
          </p:cNvPr>
          <p:cNvSpPr/>
          <p:nvPr/>
        </p:nvSpPr>
        <p:spPr>
          <a:xfrm>
            <a:off x="5750293" y="4843264"/>
            <a:ext cx="74811" cy="7481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1F9CFA1-3287-7B46-AEB5-CF4280E29D87}"/>
              </a:ext>
            </a:extLst>
          </p:cNvPr>
          <p:cNvGrpSpPr/>
          <p:nvPr/>
        </p:nvGrpSpPr>
        <p:grpSpPr>
          <a:xfrm>
            <a:off x="5420569" y="4875480"/>
            <a:ext cx="80209" cy="175945"/>
            <a:chOff x="6031666" y="4876580"/>
            <a:chExt cx="86559" cy="114300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D1C6E3F-D4F2-924D-8233-779BD9A489E7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FC03994-985D-7A4E-B841-CC73718EE26A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C83E5F3-5D0C-1F4A-853E-B9AD7A45276A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Oval 82">
            <a:extLst>
              <a:ext uri="{FF2B5EF4-FFF2-40B4-BE49-F238E27FC236}">
                <a16:creationId xmlns:a16="http://schemas.microsoft.com/office/drawing/2014/main" id="{305D8096-2817-944E-BFC1-2F15C0C2911C}"/>
              </a:ext>
            </a:extLst>
          </p:cNvPr>
          <p:cNvSpPr/>
          <p:nvPr/>
        </p:nvSpPr>
        <p:spPr>
          <a:xfrm>
            <a:off x="5423268" y="4932164"/>
            <a:ext cx="74811" cy="7481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2B99386-09CE-7745-A03D-EB523B81FE6A}"/>
              </a:ext>
            </a:extLst>
          </p:cNvPr>
          <p:cNvGrpSpPr/>
          <p:nvPr/>
        </p:nvGrpSpPr>
        <p:grpSpPr>
          <a:xfrm>
            <a:off x="5176094" y="4945330"/>
            <a:ext cx="80209" cy="163245"/>
            <a:chOff x="6031666" y="4876580"/>
            <a:chExt cx="86559" cy="114300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D516713-74DA-1C4B-85AE-3455581C2552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33349F9-32C4-9B4E-A90C-3A6B07F8E48E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8EBB815-EA3A-A842-BAA8-E1B2EDD2D305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6E817A2E-032A-3646-8E39-7607CED682CB}"/>
              </a:ext>
            </a:extLst>
          </p:cNvPr>
          <p:cNvSpPr/>
          <p:nvPr/>
        </p:nvSpPr>
        <p:spPr>
          <a:xfrm>
            <a:off x="5178793" y="4992489"/>
            <a:ext cx="74811" cy="7481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3CF5D41-AD3B-4D4C-AD5F-228692E9280E}"/>
              </a:ext>
            </a:extLst>
          </p:cNvPr>
          <p:cNvGrpSpPr/>
          <p:nvPr/>
        </p:nvGrpSpPr>
        <p:grpSpPr>
          <a:xfrm>
            <a:off x="4845894" y="5018355"/>
            <a:ext cx="80209" cy="141020"/>
            <a:chOff x="6031666" y="4876580"/>
            <a:chExt cx="86559" cy="114300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C5C1117-FB1B-CA49-BC71-94232FCF5087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8A48DA5A-1617-7F47-A9E2-FFA926217F2C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45B62B17-CCC0-9144-9139-D1564BB8C566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Oval 92">
            <a:extLst>
              <a:ext uri="{FF2B5EF4-FFF2-40B4-BE49-F238E27FC236}">
                <a16:creationId xmlns:a16="http://schemas.microsoft.com/office/drawing/2014/main" id="{7EF6CC92-75AC-7F47-A2C8-86FE954B7C72}"/>
              </a:ext>
            </a:extLst>
          </p:cNvPr>
          <p:cNvSpPr/>
          <p:nvPr/>
        </p:nvSpPr>
        <p:spPr>
          <a:xfrm>
            <a:off x="4848593" y="5049639"/>
            <a:ext cx="74811" cy="7481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B17F31B-B7ED-6F41-BE4A-93CA05921D12}"/>
              </a:ext>
            </a:extLst>
          </p:cNvPr>
          <p:cNvCxnSpPr>
            <a:cxnSpLocks/>
          </p:cNvCxnSpPr>
          <p:nvPr/>
        </p:nvCxnSpPr>
        <p:spPr>
          <a:xfrm flipH="1">
            <a:off x="1371939" y="5229200"/>
            <a:ext cx="4640221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0565671-6521-B546-95DF-67ABCF7211EB}"/>
              </a:ext>
            </a:extLst>
          </p:cNvPr>
          <p:cNvGrpSpPr/>
          <p:nvPr/>
        </p:nvGrpSpPr>
        <p:grpSpPr>
          <a:xfrm>
            <a:off x="3464769" y="5283201"/>
            <a:ext cx="80209" cy="57150"/>
            <a:chOff x="6031666" y="4876580"/>
            <a:chExt cx="86559" cy="114300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AC2C324-8500-F942-BF7E-C78528DC14C8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DC8B2C4-9333-5E45-8385-717F357AF033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001729E-AD01-C440-9BE3-E03196B0A715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Oval 105">
            <a:extLst>
              <a:ext uri="{FF2B5EF4-FFF2-40B4-BE49-F238E27FC236}">
                <a16:creationId xmlns:a16="http://schemas.microsoft.com/office/drawing/2014/main" id="{E63351B0-AC4F-324C-8842-F3A063B113D7}"/>
              </a:ext>
            </a:extLst>
          </p:cNvPr>
          <p:cNvSpPr/>
          <p:nvPr/>
        </p:nvSpPr>
        <p:spPr>
          <a:xfrm>
            <a:off x="3467468" y="5271889"/>
            <a:ext cx="74811" cy="7481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4C44DAE-3F40-DB42-BC72-42E3A6268780}"/>
              </a:ext>
            </a:extLst>
          </p:cNvPr>
          <p:cNvGrpSpPr/>
          <p:nvPr/>
        </p:nvGrpSpPr>
        <p:grpSpPr>
          <a:xfrm>
            <a:off x="3702894" y="5283200"/>
            <a:ext cx="80209" cy="66675"/>
            <a:chOff x="6031666" y="4876580"/>
            <a:chExt cx="86559" cy="114300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4320C1C7-0CF6-9E48-8577-EA55D6183F3A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F74DF53-8F44-5D49-905A-49AF35BDA6D3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2B40162-200F-FC48-801D-0439576781D0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Oval 110">
            <a:extLst>
              <a:ext uri="{FF2B5EF4-FFF2-40B4-BE49-F238E27FC236}">
                <a16:creationId xmlns:a16="http://schemas.microsoft.com/office/drawing/2014/main" id="{CE3BC954-F895-F343-8236-5319535FC915}"/>
              </a:ext>
            </a:extLst>
          </p:cNvPr>
          <p:cNvSpPr/>
          <p:nvPr/>
        </p:nvSpPr>
        <p:spPr>
          <a:xfrm>
            <a:off x="3705593" y="5278190"/>
            <a:ext cx="74811" cy="7481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A43F876-EE25-1148-B368-CA18D103773E}"/>
              </a:ext>
            </a:extLst>
          </p:cNvPr>
          <p:cNvGrpSpPr/>
          <p:nvPr/>
        </p:nvGrpSpPr>
        <p:grpSpPr>
          <a:xfrm>
            <a:off x="4607769" y="5142180"/>
            <a:ext cx="80209" cy="102920"/>
            <a:chOff x="6031666" y="4876580"/>
            <a:chExt cx="86559" cy="114300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B20DCF1-63AF-264A-92F1-A0009E5C06DB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B87E595-DB5C-B44D-BF9B-20D01D417EDE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70F0C3E-207F-6440-B02A-C27BE11E7CCB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Oval 115">
            <a:extLst>
              <a:ext uri="{FF2B5EF4-FFF2-40B4-BE49-F238E27FC236}">
                <a16:creationId xmlns:a16="http://schemas.microsoft.com/office/drawing/2014/main" id="{E21EF63A-BEC8-E445-965D-03BC3E0FDA96}"/>
              </a:ext>
            </a:extLst>
          </p:cNvPr>
          <p:cNvSpPr/>
          <p:nvPr/>
        </p:nvSpPr>
        <p:spPr>
          <a:xfrm>
            <a:off x="4610468" y="5157589"/>
            <a:ext cx="74811" cy="7481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DDAE3C3-3FF6-7B49-BF80-359261D1A918}"/>
              </a:ext>
            </a:extLst>
          </p:cNvPr>
          <p:cNvGrpSpPr/>
          <p:nvPr/>
        </p:nvGrpSpPr>
        <p:grpSpPr>
          <a:xfrm>
            <a:off x="4280744" y="5189805"/>
            <a:ext cx="80209" cy="93395"/>
            <a:chOff x="6031666" y="4876580"/>
            <a:chExt cx="86559" cy="114300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D3923D16-C88C-1142-911C-5D684EDD1C6F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188F55BC-CC6C-BF4F-ACF5-90B50E959E19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2240963-D237-1B48-B4C5-F66CAB82DC74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Oval 120">
            <a:extLst>
              <a:ext uri="{FF2B5EF4-FFF2-40B4-BE49-F238E27FC236}">
                <a16:creationId xmlns:a16="http://schemas.microsoft.com/office/drawing/2014/main" id="{63645A8E-0FD3-6647-8236-357A9A134795}"/>
              </a:ext>
            </a:extLst>
          </p:cNvPr>
          <p:cNvSpPr/>
          <p:nvPr/>
        </p:nvSpPr>
        <p:spPr>
          <a:xfrm>
            <a:off x="4283443" y="5195689"/>
            <a:ext cx="74811" cy="7481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7ECAAC3-5A8C-7F49-A9B5-46B773194E50}"/>
              </a:ext>
            </a:extLst>
          </p:cNvPr>
          <p:cNvGrpSpPr/>
          <p:nvPr/>
        </p:nvGrpSpPr>
        <p:grpSpPr>
          <a:xfrm>
            <a:off x="4033094" y="5240605"/>
            <a:ext cx="80209" cy="83870"/>
            <a:chOff x="6031666" y="4876580"/>
            <a:chExt cx="86559" cy="114300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E024642-2C28-4846-860E-C2CFBCC8916E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2391DBD4-2076-004C-836E-E32BEB91BC9F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FF5B121-3D74-854F-B06D-7F6F668EF4D2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Oval 126">
            <a:extLst>
              <a:ext uri="{FF2B5EF4-FFF2-40B4-BE49-F238E27FC236}">
                <a16:creationId xmlns:a16="http://schemas.microsoft.com/office/drawing/2014/main" id="{C8A6B88F-AE84-C249-8378-F011A8A9910F}"/>
              </a:ext>
            </a:extLst>
          </p:cNvPr>
          <p:cNvSpPr/>
          <p:nvPr/>
        </p:nvSpPr>
        <p:spPr>
          <a:xfrm>
            <a:off x="4035793" y="5240139"/>
            <a:ext cx="74811" cy="7481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1B3D7B4-4251-0F46-B87A-2566CE227C3C}"/>
              </a:ext>
            </a:extLst>
          </p:cNvPr>
          <p:cNvGrpSpPr/>
          <p:nvPr/>
        </p:nvGrpSpPr>
        <p:grpSpPr>
          <a:xfrm>
            <a:off x="3137744" y="5295901"/>
            <a:ext cx="80209" cy="57150"/>
            <a:chOff x="6031666" y="4876580"/>
            <a:chExt cx="86559" cy="114300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B1A942C-2C1A-744A-B5A8-92169F548DF7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9C189158-F220-FE49-B7A6-D66FCE25E0BD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EB8A090-CCF2-714C-86B6-026794BC3F37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Oval 132">
            <a:extLst>
              <a:ext uri="{FF2B5EF4-FFF2-40B4-BE49-F238E27FC236}">
                <a16:creationId xmlns:a16="http://schemas.microsoft.com/office/drawing/2014/main" id="{A49B6BF9-4FFD-1449-BD5A-9A3F1701983B}"/>
              </a:ext>
            </a:extLst>
          </p:cNvPr>
          <p:cNvSpPr/>
          <p:nvPr/>
        </p:nvSpPr>
        <p:spPr>
          <a:xfrm>
            <a:off x="3140443" y="5284589"/>
            <a:ext cx="74811" cy="7481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5AFC4E1-079B-624A-9321-F1515D4F967A}"/>
              </a:ext>
            </a:extLst>
          </p:cNvPr>
          <p:cNvGrpSpPr/>
          <p:nvPr/>
        </p:nvGrpSpPr>
        <p:grpSpPr>
          <a:xfrm>
            <a:off x="2886919" y="5302251"/>
            <a:ext cx="80209" cy="57150"/>
            <a:chOff x="6031666" y="4876580"/>
            <a:chExt cx="86559" cy="114300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8897F06-C57C-3247-871A-67D984A268D1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1C4A8FE7-1B49-E348-A05D-BA0C3ECB3F78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71319A87-65FF-1F4D-8D55-E0F47472CE18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Oval 137">
            <a:extLst>
              <a:ext uri="{FF2B5EF4-FFF2-40B4-BE49-F238E27FC236}">
                <a16:creationId xmlns:a16="http://schemas.microsoft.com/office/drawing/2014/main" id="{8AF61DA6-C1FF-4B42-9D4E-1CF6C2B30E40}"/>
              </a:ext>
            </a:extLst>
          </p:cNvPr>
          <p:cNvSpPr/>
          <p:nvPr/>
        </p:nvSpPr>
        <p:spPr>
          <a:xfrm>
            <a:off x="2889618" y="5290939"/>
            <a:ext cx="74811" cy="7481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0E5A461-102C-8442-A787-D1C95DA33133}"/>
              </a:ext>
            </a:extLst>
          </p:cNvPr>
          <p:cNvGrpSpPr/>
          <p:nvPr/>
        </p:nvGrpSpPr>
        <p:grpSpPr>
          <a:xfrm>
            <a:off x="2315419" y="5305426"/>
            <a:ext cx="80209" cy="57150"/>
            <a:chOff x="6031666" y="4876580"/>
            <a:chExt cx="86559" cy="114300"/>
          </a:xfrm>
        </p:grpSpPr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0416F9D-A9CB-184A-9B9A-CC0514ACF845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E4BC033-EAB7-2A4A-B4A3-75235E5B5E8E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0DA19790-05F6-6B42-AB42-39D9D14213B3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Oval 142">
            <a:extLst>
              <a:ext uri="{FF2B5EF4-FFF2-40B4-BE49-F238E27FC236}">
                <a16:creationId xmlns:a16="http://schemas.microsoft.com/office/drawing/2014/main" id="{78020951-3EC2-584C-A7ED-A951EEB136B2}"/>
              </a:ext>
            </a:extLst>
          </p:cNvPr>
          <p:cNvSpPr/>
          <p:nvPr/>
        </p:nvSpPr>
        <p:spPr>
          <a:xfrm>
            <a:off x="2318118" y="5294114"/>
            <a:ext cx="74811" cy="7481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C5480AB-9D8F-174F-8100-6B9E50CF9A95}"/>
              </a:ext>
            </a:extLst>
          </p:cNvPr>
          <p:cNvGrpSpPr/>
          <p:nvPr/>
        </p:nvGrpSpPr>
        <p:grpSpPr>
          <a:xfrm>
            <a:off x="2559894" y="5295901"/>
            <a:ext cx="80209" cy="57150"/>
            <a:chOff x="6031666" y="4876580"/>
            <a:chExt cx="86559" cy="114300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BA7F5689-72AF-0840-987F-7BA70ABC9287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13068D14-384C-9A4D-A6D4-3C429C5F7683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FB45AEF0-246C-B540-B45F-F812C81684AD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Oval 147">
            <a:extLst>
              <a:ext uri="{FF2B5EF4-FFF2-40B4-BE49-F238E27FC236}">
                <a16:creationId xmlns:a16="http://schemas.microsoft.com/office/drawing/2014/main" id="{7639F07C-3541-8A47-A733-CE4B677FF58B}"/>
              </a:ext>
            </a:extLst>
          </p:cNvPr>
          <p:cNvSpPr/>
          <p:nvPr/>
        </p:nvSpPr>
        <p:spPr>
          <a:xfrm>
            <a:off x="2562593" y="5284589"/>
            <a:ext cx="74811" cy="7481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CACA5EE3-5074-9145-89A6-1B3461023912}"/>
              </a:ext>
            </a:extLst>
          </p:cNvPr>
          <p:cNvGrpSpPr/>
          <p:nvPr/>
        </p:nvGrpSpPr>
        <p:grpSpPr>
          <a:xfrm>
            <a:off x="1991569" y="5299076"/>
            <a:ext cx="80209" cy="57150"/>
            <a:chOff x="6031666" y="4876580"/>
            <a:chExt cx="86559" cy="114300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CD03E6AF-7D58-BC4D-9957-252D916E2532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E8EDCD80-2195-1549-966D-AAF6409003A4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64CD6932-ACC6-2448-BEE8-FDC03002B39D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Oval 152">
            <a:extLst>
              <a:ext uri="{FF2B5EF4-FFF2-40B4-BE49-F238E27FC236}">
                <a16:creationId xmlns:a16="http://schemas.microsoft.com/office/drawing/2014/main" id="{2C684BDC-E494-004F-90B2-8FC4BBECF956}"/>
              </a:ext>
            </a:extLst>
          </p:cNvPr>
          <p:cNvSpPr/>
          <p:nvPr/>
        </p:nvSpPr>
        <p:spPr>
          <a:xfrm>
            <a:off x="1994268" y="5287764"/>
            <a:ext cx="74811" cy="7481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78665E9-E0C0-4B46-ABCB-EB77C21A0FF6}"/>
              </a:ext>
            </a:extLst>
          </p:cNvPr>
          <p:cNvGrpSpPr/>
          <p:nvPr/>
        </p:nvGrpSpPr>
        <p:grpSpPr>
          <a:xfrm>
            <a:off x="1747094" y="5280026"/>
            <a:ext cx="80209" cy="57150"/>
            <a:chOff x="6031666" y="4876580"/>
            <a:chExt cx="86559" cy="114300"/>
          </a:xfrm>
        </p:grpSpPr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091D637D-066D-804C-941D-FA7BB2E731BD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5196179C-D8DD-BE43-8366-B09DE9E29F2D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F2011ED5-2414-8B4E-AFDF-800434CBBC5D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95E7A201-3162-4F4F-86FC-CB0F9F359BD0}"/>
              </a:ext>
            </a:extLst>
          </p:cNvPr>
          <p:cNvSpPr/>
          <p:nvPr/>
        </p:nvSpPr>
        <p:spPr>
          <a:xfrm>
            <a:off x="1749793" y="5268714"/>
            <a:ext cx="74811" cy="7481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 159">
            <a:extLst>
              <a:ext uri="{FF2B5EF4-FFF2-40B4-BE49-F238E27FC236}">
                <a16:creationId xmlns:a16="http://schemas.microsoft.com/office/drawing/2014/main" id="{6996B2DE-3F07-C848-A865-F1EE58562F99}"/>
              </a:ext>
            </a:extLst>
          </p:cNvPr>
          <p:cNvSpPr/>
          <p:nvPr/>
        </p:nvSpPr>
        <p:spPr>
          <a:xfrm>
            <a:off x="1454150" y="4879975"/>
            <a:ext cx="4337050" cy="450850"/>
          </a:xfrm>
          <a:custGeom>
            <a:avLst/>
            <a:gdLst>
              <a:gd name="connsiteX0" fmla="*/ 4337050 w 4337050"/>
              <a:gd name="connsiteY0" fmla="*/ 0 h 450850"/>
              <a:gd name="connsiteX1" fmla="*/ 4006850 w 4337050"/>
              <a:gd name="connsiteY1" fmla="*/ 95250 h 450850"/>
              <a:gd name="connsiteX2" fmla="*/ 3765550 w 4337050"/>
              <a:gd name="connsiteY2" fmla="*/ 155575 h 450850"/>
              <a:gd name="connsiteX3" fmla="*/ 3432175 w 4337050"/>
              <a:gd name="connsiteY3" fmla="*/ 203200 h 450850"/>
              <a:gd name="connsiteX4" fmla="*/ 3190875 w 4337050"/>
              <a:gd name="connsiteY4" fmla="*/ 314325 h 450850"/>
              <a:gd name="connsiteX5" fmla="*/ 2863850 w 4337050"/>
              <a:gd name="connsiteY5" fmla="*/ 355600 h 450850"/>
              <a:gd name="connsiteX6" fmla="*/ 2622550 w 4337050"/>
              <a:gd name="connsiteY6" fmla="*/ 400050 h 450850"/>
              <a:gd name="connsiteX7" fmla="*/ 2292350 w 4337050"/>
              <a:gd name="connsiteY7" fmla="*/ 428625 h 450850"/>
              <a:gd name="connsiteX8" fmla="*/ 2044700 w 4337050"/>
              <a:gd name="connsiteY8" fmla="*/ 428625 h 450850"/>
              <a:gd name="connsiteX9" fmla="*/ 1720850 w 4337050"/>
              <a:gd name="connsiteY9" fmla="*/ 444500 h 450850"/>
              <a:gd name="connsiteX10" fmla="*/ 1476375 w 4337050"/>
              <a:gd name="connsiteY10" fmla="*/ 447675 h 450850"/>
              <a:gd name="connsiteX11" fmla="*/ 1146175 w 4337050"/>
              <a:gd name="connsiteY11" fmla="*/ 444500 h 450850"/>
              <a:gd name="connsiteX12" fmla="*/ 895350 w 4337050"/>
              <a:gd name="connsiteY12" fmla="*/ 450850 h 450850"/>
              <a:gd name="connsiteX13" fmla="*/ 571500 w 4337050"/>
              <a:gd name="connsiteY13" fmla="*/ 447675 h 450850"/>
              <a:gd name="connsiteX14" fmla="*/ 330200 w 4337050"/>
              <a:gd name="connsiteY14" fmla="*/ 431800 h 450850"/>
              <a:gd name="connsiteX15" fmla="*/ 0 w 4337050"/>
              <a:gd name="connsiteY15" fmla="*/ 368300 h 45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37050" h="450850">
                <a:moveTo>
                  <a:pt x="4337050" y="0"/>
                </a:moveTo>
                <a:lnTo>
                  <a:pt x="4006850" y="95250"/>
                </a:lnTo>
                <a:lnTo>
                  <a:pt x="3765550" y="155575"/>
                </a:lnTo>
                <a:lnTo>
                  <a:pt x="3432175" y="203200"/>
                </a:lnTo>
                <a:lnTo>
                  <a:pt x="3190875" y="314325"/>
                </a:lnTo>
                <a:lnTo>
                  <a:pt x="2863850" y="355600"/>
                </a:lnTo>
                <a:lnTo>
                  <a:pt x="2622550" y="400050"/>
                </a:lnTo>
                <a:lnTo>
                  <a:pt x="2292350" y="428625"/>
                </a:lnTo>
                <a:lnTo>
                  <a:pt x="2044700" y="428625"/>
                </a:lnTo>
                <a:lnTo>
                  <a:pt x="1720850" y="444500"/>
                </a:lnTo>
                <a:lnTo>
                  <a:pt x="1476375" y="447675"/>
                </a:lnTo>
                <a:lnTo>
                  <a:pt x="1146175" y="444500"/>
                </a:lnTo>
                <a:lnTo>
                  <a:pt x="895350" y="450850"/>
                </a:lnTo>
                <a:lnTo>
                  <a:pt x="571500" y="447675"/>
                </a:lnTo>
                <a:lnTo>
                  <a:pt x="330200" y="431800"/>
                </a:lnTo>
                <a:lnTo>
                  <a:pt x="0" y="368300"/>
                </a:lnTo>
              </a:path>
            </a:pathLst>
          </a:custGeom>
          <a:noFill/>
          <a:ln w="127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5BD09AE7-448F-334C-826D-FA41AFCB6289}"/>
              </a:ext>
            </a:extLst>
          </p:cNvPr>
          <p:cNvGrpSpPr/>
          <p:nvPr/>
        </p:nvGrpSpPr>
        <p:grpSpPr>
          <a:xfrm>
            <a:off x="5747594" y="3942030"/>
            <a:ext cx="80209" cy="344220"/>
            <a:chOff x="6031666" y="4876580"/>
            <a:chExt cx="86559" cy="114300"/>
          </a:xfrm>
        </p:grpSpPr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3900ED5B-1306-0347-906A-059848497160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28FAC763-C410-BA41-BA4E-6BDAA9B1D476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57242545-0FB4-A348-8D79-FCA4EDD61B77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Oval 164">
            <a:extLst>
              <a:ext uri="{FF2B5EF4-FFF2-40B4-BE49-F238E27FC236}">
                <a16:creationId xmlns:a16="http://schemas.microsoft.com/office/drawing/2014/main" id="{AC48DEE3-0BD8-F54A-B0E9-8A401D8C64D5}"/>
              </a:ext>
            </a:extLst>
          </p:cNvPr>
          <p:cNvSpPr/>
          <p:nvPr/>
        </p:nvSpPr>
        <p:spPr>
          <a:xfrm>
            <a:off x="5750293" y="4087614"/>
            <a:ext cx="74811" cy="7481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96A14E3-85E6-EB43-AE59-1ED63E1D5BAD}"/>
              </a:ext>
            </a:extLst>
          </p:cNvPr>
          <p:cNvSpPr txBox="1"/>
          <p:nvPr/>
        </p:nvSpPr>
        <p:spPr>
          <a:xfrm>
            <a:off x="6078132" y="2750927"/>
            <a:ext cx="1747594" cy="10772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During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treatment:</a:t>
            </a:r>
            <a:r>
              <a:rPr kumimoji="0" lang="en-GB" sz="1400" b="1" i="0" u="none" strike="noStrike" kern="1200" cap="none" spc="0" normalizeH="0" baseline="3000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</a:t>
            </a:r>
            <a:endParaRPr kumimoji="0" lang="en-GB" sz="1400" b="1" i="0" u="none" strike="noStrike" kern="1200" cap="none" spc="0" normalizeH="0" baseline="3000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3013" algn="l"/>
              </a:tabLst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8B878B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Vehicle control 	+672%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3013" algn="l"/>
              </a:tabLst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KIT inhibition 	+482%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3013" algn="l"/>
              </a:tabLst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78E56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FGFR inhibition 	–10%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3013" algn="l"/>
              </a:tabLst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6378D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Combination	–36%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A92D14FE-3F2D-7E43-8F89-D58668227529}"/>
              </a:ext>
            </a:extLst>
          </p:cNvPr>
          <p:cNvSpPr txBox="1"/>
          <p:nvPr/>
        </p:nvSpPr>
        <p:spPr>
          <a:xfrm>
            <a:off x="6078132" y="4084071"/>
            <a:ext cx="1536896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During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observation:</a:t>
            </a:r>
            <a:r>
              <a:rPr kumimoji="0" lang="en-GB" sz="1400" b="1" i="0" u="none" strike="noStrike" kern="1200" cap="none" spc="0" normalizeH="0" baseline="30000" noProof="0" dirty="0" err="1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3013" algn="l"/>
              </a:tabLst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78E56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FGFR inhibition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3013" algn="l"/>
              </a:tabLst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6378D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Combination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E5C0B1C4-72CA-7443-BCC6-1C1CE5A1338D}"/>
              </a:ext>
            </a:extLst>
          </p:cNvPr>
          <p:cNvGrpSpPr/>
          <p:nvPr/>
        </p:nvGrpSpPr>
        <p:grpSpPr>
          <a:xfrm>
            <a:off x="2566244" y="4878655"/>
            <a:ext cx="80209" cy="90220"/>
            <a:chOff x="6031666" y="4876580"/>
            <a:chExt cx="86559" cy="114300"/>
          </a:xfrm>
        </p:grpSpPr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FE0085CA-6409-8742-9910-A44ED77A3111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DC295452-24C4-6B42-ADB2-9BD46F08C431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92E8C042-9E50-2844-A213-BB89421CA071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Oval 171">
            <a:extLst>
              <a:ext uri="{FF2B5EF4-FFF2-40B4-BE49-F238E27FC236}">
                <a16:creationId xmlns:a16="http://schemas.microsoft.com/office/drawing/2014/main" id="{05BDAEB3-D1DF-3A48-A699-1C30FBD1CFB6}"/>
              </a:ext>
            </a:extLst>
          </p:cNvPr>
          <p:cNvSpPr/>
          <p:nvPr/>
        </p:nvSpPr>
        <p:spPr>
          <a:xfrm>
            <a:off x="2568943" y="4884539"/>
            <a:ext cx="74811" cy="7481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C9139976-423F-6743-A902-19D72DD196F9}"/>
              </a:ext>
            </a:extLst>
          </p:cNvPr>
          <p:cNvGrpSpPr/>
          <p:nvPr/>
        </p:nvGrpSpPr>
        <p:grpSpPr>
          <a:xfrm>
            <a:off x="1991569" y="5050105"/>
            <a:ext cx="80209" cy="71170"/>
            <a:chOff x="6031666" y="4876580"/>
            <a:chExt cx="86559" cy="114300"/>
          </a:xfrm>
        </p:grpSpPr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CB9400CC-FE9E-E045-826D-56A41C34CE4A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CA6677F7-56BD-E649-9E9F-D5A4787CF30E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D1EC24ED-A070-FB46-854A-6DB3CCB72260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Oval 176">
            <a:extLst>
              <a:ext uri="{FF2B5EF4-FFF2-40B4-BE49-F238E27FC236}">
                <a16:creationId xmlns:a16="http://schemas.microsoft.com/office/drawing/2014/main" id="{957BD1EE-E484-1943-A0AA-6CFEA4228CCB}"/>
              </a:ext>
            </a:extLst>
          </p:cNvPr>
          <p:cNvSpPr/>
          <p:nvPr/>
        </p:nvSpPr>
        <p:spPr>
          <a:xfrm>
            <a:off x="1994268" y="5055989"/>
            <a:ext cx="74811" cy="7481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A96DDAE-E9AC-0847-AE16-2934BAA8BDC0}"/>
              </a:ext>
            </a:extLst>
          </p:cNvPr>
          <p:cNvGrpSpPr/>
          <p:nvPr/>
        </p:nvGrpSpPr>
        <p:grpSpPr>
          <a:xfrm>
            <a:off x="2312244" y="5002480"/>
            <a:ext cx="80209" cy="71170"/>
            <a:chOff x="6031666" y="4876580"/>
            <a:chExt cx="86559" cy="114300"/>
          </a:xfrm>
        </p:grpSpPr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4B5496FA-3D52-F845-85D5-B28DA1273F2B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A7EB91A4-24F6-4449-B327-741E38DFE79A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78A3B13F-3C38-A14D-BCD1-CFE065EEA637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2" name="Oval 181">
            <a:extLst>
              <a:ext uri="{FF2B5EF4-FFF2-40B4-BE49-F238E27FC236}">
                <a16:creationId xmlns:a16="http://schemas.microsoft.com/office/drawing/2014/main" id="{3CABBCCB-4DC6-8C4C-8CD3-EAC13B57091A}"/>
              </a:ext>
            </a:extLst>
          </p:cNvPr>
          <p:cNvSpPr/>
          <p:nvPr/>
        </p:nvSpPr>
        <p:spPr>
          <a:xfrm>
            <a:off x="2314943" y="4998839"/>
            <a:ext cx="74811" cy="7481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86A7A9EE-090E-1543-B560-3A591A1F3EFB}"/>
              </a:ext>
            </a:extLst>
          </p:cNvPr>
          <p:cNvSpPr/>
          <p:nvPr/>
        </p:nvSpPr>
        <p:spPr>
          <a:xfrm>
            <a:off x="1749793" y="5116314"/>
            <a:ext cx="74811" cy="7481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183">
            <a:extLst>
              <a:ext uri="{FF2B5EF4-FFF2-40B4-BE49-F238E27FC236}">
                <a16:creationId xmlns:a16="http://schemas.microsoft.com/office/drawing/2014/main" id="{E8BF4778-A71C-B648-946D-CA82A680187D}"/>
              </a:ext>
            </a:extLst>
          </p:cNvPr>
          <p:cNvSpPr/>
          <p:nvPr/>
        </p:nvSpPr>
        <p:spPr>
          <a:xfrm>
            <a:off x="1463675" y="4092575"/>
            <a:ext cx="2279650" cy="1139825"/>
          </a:xfrm>
          <a:custGeom>
            <a:avLst/>
            <a:gdLst>
              <a:gd name="connsiteX0" fmla="*/ 2279650 w 2279650"/>
              <a:gd name="connsiteY0" fmla="*/ 0 h 1139825"/>
              <a:gd name="connsiteX1" fmla="*/ 2038350 w 2279650"/>
              <a:gd name="connsiteY1" fmla="*/ 374650 h 1139825"/>
              <a:gd name="connsiteX2" fmla="*/ 1714500 w 2279650"/>
              <a:gd name="connsiteY2" fmla="*/ 571500 h 1139825"/>
              <a:gd name="connsiteX3" fmla="*/ 1473200 w 2279650"/>
              <a:gd name="connsiteY3" fmla="*/ 720725 h 1139825"/>
              <a:gd name="connsiteX4" fmla="*/ 1149350 w 2279650"/>
              <a:gd name="connsiteY4" fmla="*/ 825500 h 1139825"/>
              <a:gd name="connsiteX5" fmla="*/ 889000 w 2279650"/>
              <a:gd name="connsiteY5" fmla="*/ 955675 h 1139825"/>
              <a:gd name="connsiteX6" fmla="*/ 568325 w 2279650"/>
              <a:gd name="connsiteY6" fmla="*/ 996950 h 1139825"/>
              <a:gd name="connsiteX7" fmla="*/ 336550 w 2279650"/>
              <a:gd name="connsiteY7" fmla="*/ 1057275 h 1139825"/>
              <a:gd name="connsiteX8" fmla="*/ 0 w 2279650"/>
              <a:gd name="connsiteY8" fmla="*/ 1139825 h 113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9650" h="1139825">
                <a:moveTo>
                  <a:pt x="2279650" y="0"/>
                </a:moveTo>
                <a:lnTo>
                  <a:pt x="2038350" y="374650"/>
                </a:lnTo>
                <a:lnTo>
                  <a:pt x="1714500" y="571500"/>
                </a:lnTo>
                <a:lnTo>
                  <a:pt x="1473200" y="720725"/>
                </a:lnTo>
                <a:lnTo>
                  <a:pt x="1149350" y="825500"/>
                </a:lnTo>
                <a:lnTo>
                  <a:pt x="889000" y="955675"/>
                </a:lnTo>
                <a:lnTo>
                  <a:pt x="568325" y="996950"/>
                </a:lnTo>
                <a:lnTo>
                  <a:pt x="336550" y="1057275"/>
                </a:lnTo>
                <a:lnTo>
                  <a:pt x="0" y="1139825"/>
                </a:lnTo>
              </a:path>
            </a:pathLst>
          </a:custGeom>
          <a:noFill/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8D1FF4E-FD89-514A-97F6-0CDF8B7074B8}"/>
              </a:ext>
            </a:extLst>
          </p:cNvPr>
          <p:cNvGrpSpPr/>
          <p:nvPr/>
        </p:nvGrpSpPr>
        <p:grpSpPr>
          <a:xfrm>
            <a:off x="4845894" y="3303855"/>
            <a:ext cx="80209" cy="306120"/>
            <a:chOff x="6031666" y="4876580"/>
            <a:chExt cx="86559" cy="114300"/>
          </a:xfrm>
        </p:grpSpPr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2CAC89CA-6AEC-074C-A9E7-284E077D1016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884E928E-098C-3D41-9436-80B2433EC34F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CF938B84-A2CE-1249-BE3F-E7C9F074D752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9" name="Oval 188">
            <a:extLst>
              <a:ext uri="{FF2B5EF4-FFF2-40B4-BE49-F238E27FC236}">
                <a16:creationId xmlns:a16="http://schemas.microsoft.com/office/drawing/2014/main" id="{8A13212F-8441-F845-8115-79A9E8027F9F}"/>
              </a:ext>
            </a:extLst>
          </p:cNvPr>
          <p:cNvSpPr/>
          <p:nvPr/>
        </p:nvSpPr>
        <p:spPr>
          <a:xfrm>
            <a:off x="4848593" y="3424039"/>
            <a:ext cx="74811" cy="74811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31915F05-D45A-2744-92FD-621FA1E60F31}"/>
              </a:ext>
            </a:extLst>
          </p:cNvPr>
          <p:cNvGrpSpPr/>
          <p:nvPr/>
        </p:nvGrpSpPr>
        <p:grpSpPr>
          <a:xfrm>
            <a:off x="4604594" y="3691205"/>
            <a:ext cx="80209" cy="204520"/>
            <a:chOff x="6031666" y="4876580"/>
            <a:chExt cx="86559" cy="114300"/>
          </a:xfrm>
        </p:grpSpPr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570A5518-178D-7649-925C-3BBDA7157F66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38634DF5-2115-F04B-A891-66156E230453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89599EF3-3BF4-A342-9E5F-B2C19E926527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" name="Oval 193">
            <a:extLst>
              <a:ext uri="{FF2B5EF4-FFF2-40B4-BE49-F238E27FC236}">
                <a16:creationId xmlns:a16="http://schemas.microsoft.com/office/drawing/2014/main" id="{7FECA75C-908D-E846-9ED0-7CD881ED6A5A}"/>
              </a:ext>
            </a:extLst>
          </p:cNvPr>
          <p:cNvSpPr/>
          <p:nvPr/>
        </p:nvSpPr>
        <p:spPr>
          <a:xfrm>
            <a:off x="4607293" y="3751064"/>
            <a:ext cx="74811" cy="74811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C032838D-AFF9-2F4D-9A42-AE6971A81A5D}"/>
              </a:ext>
            </a:extLst>
          </p:cNvPr>
          <p:cNvGrpSpPr/>
          <p:nvPr/>
        </p:nvGrpSpPr>
        <p:grpSpPr>
          <a:xfrm>
            <a:off x="4274394" y="3875355"/>
            <a:ext cx="80209" cy="188645"/>
            <a:chOff x="6031666" y="4876580"/>
            <a:chExt cx="86559" cy="114300"/>
          </a:xfrm>
        </p:grpSpPr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DA7AFFBF-7DBF-2D4F-9BA0-16710F55B7A4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2C5D3D66-A9E7-3543-A7C8-750F65891F0F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3DC5DBDF-3066-A949-924B-2738876CFA10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9" name="Oval 198">
            <a:extLst>
              <a:ext uri="{FF2B5EF4-FFF2-40B4-BE49-F238E27FC236}">
                <a16:creationId xmlns:a16="http://schemas.microsoft.com/office/drawing/2014/main" id="{60747749-6461-E647-9031-45EE50A71547}"/>
              </a:ext>
            </a:extLst>
          </p:cNvPr>
          <p:cNvSpPr/>
          <p:nvPr/>
        </p:nvSpPr>
        <p:spPr>
          <a:xfrm>
            <a:off x="4277093" y="3938389"/>
            <a:ext cx="74811" cy="74811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B9B05607-2D8F-3147-BF86-5F7490E0C27C}"/>
              </a:ext>
            </a:extLst>
          </p:cNvPr>
          <p:cNvGrpSpPr/>
          <p:nvPr/>
        </p:nvGrpSpPr>
        <p:grpSpPr>
          <a:xfrm>
            <a:off x="4036269" y="4088080"/>
            <a:ext cx="80209" cy="236270"/>
            <a:chOff x="6031666" y="4876580"/>
            <a:chExt cx="86559" cy="114300"/>
          </a:xfrm>
        </p:grpSpPr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C746A9DF-5335-B64A-8A38-908EE9BAD0D7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FA176AC1-7D74-BC4A-B6BB-1BF662A7EB55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2B01F4A5-277E-3D4A-B8F1-1C0A29C974EA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Oval 203">
            <a:extLst>
              <a:ext uri="{FF2B5EF4-FFF2-40B4-BE49-F238E27FC236}">
                <a16:creationId xmlns:a16="http://schemas.microsoft.com/office/drawing/2014/main" id="{DB1C2FE4-B753-0344-AD93-3E5F6045035C}"/>
              </a:ext>
            </a:extLst>
          </p:cNvPr>
          <p:cNvSpPr/>
          <p:nvPr/>
        </p:nvSpPr>
        <p:spPr>
          <a:xfrm>
            <a:off x="4038968" y="4163814"/>
            <a:ext cx="74811" cy="74811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F771DB27-60F5-1245-9FB1-82B5A8A088EB}"/>
              </a:ext>
            </a:extLst>
          </p:cNvPr>
          <p:cNvGrpSpPr/>
          <p:nvPr/>
        </p:nvGrpSpPr>
        <p:grpSpPr>
          <a:xfrm>
            <a:off x="3702894" y="4323030"/>
            <a:ext cx="80209" cy="236270"/>
            <a:chOff x="6031666" y="4876580"/>
            <a:chExt cx="86559" cy="114300"/>
          </a:xfrm>
        </p:grpSpPr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487258D2-19DE-914F-B025-836E7499DF01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F9D3BF11-3689-4A4D-88C3-47DE911A0F30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D5505671-11E6-0742-B457-7DA5BB1022EA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0" name="Oval 209">
            <a:extLst>
              <a:ext uri="{FF2B5EF4-FFF2-40B4-BE49-F238E27FC236}">
                <a16:creationId xmlns:a16="http://schemas.microsoft.com/office/drawing/2014/main" id="{2005E001-DDD0-5C4E-B4FE-E6BE53589ADB}"/>
              </a:ext>
            </a:extLst>
          </p:cNvPr>
          <p:cNvSpPr/>
          <p:nvPr/>
        </p:nvSpPr>
        <p:spPr>
          <a:xfrm>
            <a:off x="3705593" y="4398764"/>
            <a:ext cx="74811" cy="74811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27787816-C3B5-B847-B8DC-BC8D94CFF8E2}"/>
              </a:ext>
            </a:extLst>
          </p:cNvPr>
          <p:cNvGrpSpPr/>
          <p:nvPr/>
        </p:nvGrpSpPr>
        <p:grpSpPr>
          <a:xfrm>
            <a:off x="3458419" y="4532580"/>
            <a:ext cx="80209" cy="182295"/>
            <a:chOff x="6031666" y="4876580"/>
            <a:chExt cx="86559" cy="114300"/>
          </a:xfrm>
        </p:grpSpPr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DF063CA6-58B2-CD4B-B882-FD264CAF9BC9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652D83F0-4CB8-7A43-8A11-894A5A07BEE1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5F7DCF51-6CC4-F846-9F7E-954C5F9788C8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" name="Oval 214">
            <a:extLst>
              <a:ext uri="{FF2B5EF4-FFF2-40B4-BE49-F238E27FC236}">
                <a16:creationId xmlns:a16="http://schemas.microsoft.com/office/drawing/2014/main" id="{DD29516D-D067-F849-B7A0-3729A0E800D7}"/>
              </a:ext>
            </a:extLst>
          </p:cNvPr>
          <p:cNvSpPr/>
          <p:nvPr/>
        </p:nvSpPr>
        <p:spPr>
          <a:xfrm>
            <a:off x="3461118" y="4586089"/>
            <a:ext cx="74811" cy="74811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0BB737AA-58EC-7D48-AB34-BB29A43F7248}"/>
              </a:ext>
            </a:extLst>
          </p:cNvPr>
          <p:cNvGrpSpPr/>
          <p:nvPr/>
        </p:nvGrpSpPr>
        <p:grpSpPr>
          <a:xfrm>
            <a:off x="3134569" y="4707206"/>
            <a:ext cx="80209" cy="102920"/>
            <a:chOff x="6031666" y="4876580"/>
            <a:chExt cx="86559" cy="114300"/>
          </a:xfrm>
        </p:grpSpPr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081C53A7-DDCA-8740-9199-D8E7CC5275A2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A9DAEE43-68BA-B343-86F0-43FC244FECC1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3131215D-4F20-B746-BDAD-16D5CA855123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0" name="Oval 219">
            <a:extLst>
              <a:ext uri="{FF2B5EF4-FFF2-40B4-BE49-F238E27FC236}">
                <a16:creationId xmlns:a16="http://schemas.microsoft.com/office/drawing/2014/main" id="{BDF90BEF-E448-7642-B58B-244753BA1E4C}"/>
              </a:ext>
            </a:extLst>
          </p:cNvPr>
          <p:cNvSpPr/>
          <p:nvPr/>
        </p:nvSpPr>
        <p:spPr>
          <a:xfrm>
            <a:off x="3137268" y="4732139"/>
            <a:ext cx="74811" cy="74811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E3D97A9A-FEAB-D64F-8EF6-9629667B883A}"/>
              </a:ext>
            </a:extLst>
          </p:cNvPr>
          <p:cNvGrpSpPr/>
          <p:nvPr/>
        </p:nvGrpSpPr>
        <p:grpSpPr>
          <a:xfrm>
            <a:off x="2886919" y="4862781"/>
            <a:ext cx="80209" cy="93394"/>
            <a:chOff x="6031666" y="4876580"/>
            <a:chExt cx="86559" cy="114300"/>
          </a:xfrm>
        </p:grpSpPr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A6EB3576-1708-7E4B-BF2E-59300B5B5DE6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E5CFAEF7-D916-544F-AF10-16822F53AF3C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6DF90E75-18BB-2A42-BCCC-24D929685860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" name="Oval 224">
            <a:extLst>
              <a:ext uri="{FF2B5EF4-FFF2-40B4-BE49-F238E27FC236}">
                <a16:creationId xmlns:a16="http://schemas.microsoft.com/office/drawing/2014/main" id="{CF441634-4333-954C-B3B4-5340B68AD5FE}"/>
              </a:ext>
            </a:extLst>
          </p:cNvPr>
          <p:cNvSpPr/>
          <p:nvPr/>
        </p:nvSpPr>
        <p:spPr>
          <a:xfrm>
            <a:off x="2889618" y="4875014"/>
            <a:ext cx="74811" cy="74811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D00F428-DFEA-CE48-B36A-02504015792B}"/>
              </a:ext>
            </a:extLst>
          </p:cNvPr>
          <p:cNvGrpSpPr/>
          <p:nvPr/>
        </p:nvGrpSpPr>
        <p:grpSpPr>
          <a:xfrm>
            <a:off x="2566244" y="4951681"/>
            <a:ext cx="80209" cy="93394"/>
            <a:chOff x="6031666" y="4876580"/>
            <a:chExt cx="86559" cy="114300"/>
          </a:xfrm>
        </p:grpSpPr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1C02BD4B-9996-1D48-AB1F-7228B829B22C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A2E1618B-E084-C64A-B23F-ADDC23057211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95A4C5E0-19FE-2346-9811-C87AFBC69FDD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0" name="Oval 229">
            <a:extLst>
              <a:ext uri="{FF2B5EF4-FFF2-40B4-BE49-F238E27FC236}">
                <a16:creationId xmlns:a16="http://schemas.microsoft.com/office/drawing/2014/main" id="{28A09162-EC26-E044-A14D-F606BD97C2E1}"/>
              </a:ext>
            </a:extLst>
          </p:cNvPr>
          <p:cNvSpPr/>
          <p:nvPr/>
        </p:nvSpPr>
        <p:spPr>
          <a:xfrm>
            <a:off x="2568943" y="4963914"/>
            <a:ext cx="74811" cy="74811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DF4A1196-40B5-4C47-B35D-1BBF3D59C78F}"/>
              </a:ext>
            </a:extLst>
          </p:cNvPr>
          <p:cNvGrpSpPr/>
          <p:nvPr/>
        </p:nvGrpSpPr>
        <p:grpSpPr>
          <a:xfrm>
            <a:off x="2315419" y="5005656"/>
            <a:ext cx="80209" cy="93394"/>
            <a:chOff x="6031666" y="4876580"/>
            <a:chExt cx="86559" cy="114300"/>
          </a:xfrm>
        </p:grpSpPr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55C98204-81C9-8245-B29E-012ADC6AEDA4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F8072136-37A1-0D43-9AD8-622A16A557BE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BE1EC892-7183-8547-A456-8B158E23C49C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" name="Oval 234">
            <a:extLst>
              <a:ext uri="{FF2B5EF4-FFF2-40B4-BE49-F238E27FC236}">
                <a16:creationId xmlns:a16="http://schemas.microsoft.com/office/drawing/2014/main" id="{7AB94992-826C-2B4A-8760-61D52119C63A}"/>
              </a:ext>
            </a:extLst>
          </p:cNvPr>
          <p:cNvSpPr/>
          <p:nvPr/>
        </p:nvSpPr>
        <p:spPr>
          <a:xfrm>
            <a:off x="2318118" y="5017889"/>
            <a:ext cx="74811" cy="74811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4740864C-8B24-6E4B-98FC-6E0F035E3DFB}"/>
              </a:ext>
            </a:extLst>
          </p:cNvPr>
          <p:cNvGrpSpPr/>
          <p:nvPr/>
        </p:nvGrpSpPr>
        <p:grpSpPr>
          <a:xfrm>
            <a:off x="1988394" y="5085031"/>
            <a:ext cx="80209" cy="93394"/>
            <a:chOff x="6031666" y="4876580"/>
            <a:chExt cx="86559" cy="114300"/>
          </a:xfrm>
        </p:grpSpPr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E69C479D-6741-B14A-8164-847E805DCF10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7D8C24E9-97C0-174A-A90B-7B695985EADD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45DBC50C-3836-8A47-8871-6CE23904A7BC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0" name="Oval 239">
            <a:extLst>
              <a:ext uri="{FF2B5EF4-FFF2-40B4-BE49-F238E27FC236}">
                <a16:creationId xmlns:a16="http://schemas.microsoft.com/office/drawing/2014/main" id="{4AFB3428-9FD9-2D4B-B347-FE09BA210368}"/>
              </a:ext>
            </a:extLst>
          </p:cNvPr>
          <p:cNvSpPr/>
          <p:nvPr/>
        </p:nvSpPr>
        <p:spPr>
          <a:xfrm>
            <a:off x="1991093" y="5097264"/>
            <a:ext cx="74811" cy="74811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49C46AC3-40E8-7048-946C-A5646FDC5A3E}"/>
              </a:ext>
            </a:extLst>
          </p:cNvPr>
          <p:cNvSpPr/>
          <p:nvPr/>
        </p:nvSpPr>
        <p:spPr>
          <a:xfrm>
            <a:off x="1752968" y="5154414"/>
            <a:ext cx="74811" cy="74811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41">
            <a:extLst>
              <a:ext uri="{FF2B5EF4-FFF2-40B4-BE49-F238E27FC236}">
                <a16:creationId xmlns:a16="http://schemas.microsoft.com/office/drawing/2014/main" id="{7885B13B-6902-BF49-90D5-C29E5BB6E594}"/>
              </a:ext>
            </a:extLst>
          </p:cNvPr>
          <p:cNvSpPr/>
          <p:nvPr/>
        </p:nvSpPr>
        <p:spPr>
          <a:xfrm>
            <a:off x="1447800" y="3457575"/>
            <a:ext cx="3438525" cy="1790700"/>
          </a:xfrm>
          <a:custGeom>
            <a:avLst/>
            <a:gdLst>
              <a:gd name="connsiteX0" fmla="*/ 3438525 w 3438525"/>
              <a:gd name="connsiteY0" fmla="*/ 0 h 1790700"/>
              <a:gd name="connsiteX1" fmla="*/ 3197225 w 3438525"/>
              <a:gd name="connsiteY1" fmla="*/ 333375 h 1790700"/>
              <a:gd name="connsiteX2" fmla="*/ 2860675 w 3438525"/>
              <a:gd name="connsiteY2" fmla="*/ 523875 h 1790700"/>
              <a:gd name="connsiteX3" fmla="*/ 2632075 w 3438525"/>
              <a:gd name="connsiteY3" fmla="*/ 746125 h 1790700"/>
              <a:gd name="connsiteX4" fmla="*/ 2295525 w 3438525"/>
              <a:gd name="connsiteY4" fmla="*/ 977900 h 1790700"/>
              <a:gd name="connsiteX5" fmla="*/ 2047875 w 3438525"/>
              <a:gd name="connsiteY5" fmla="*/ 1168400 h 1790700"/>
              <a:gd name="connsiteX6" fmla="*/ 1724025 w 3438525"/>
              <a:gd name="connsiteY6" fmla="*/ 1314450 h 1790700"/>
              <a:gd name="connsiteX7" fmla="*/ 1470025 w 3438525"/>
              <a:gd name="connsiteY7" fmla="*/ 1454150 h 1790700"/>
              <a:gd name="connsiteX8" fmla="*/ 1139825 w 3438525"/>
              <a:gd name="connsiteY8" fmla="*/ 1539875 h 1790700"/>
              <a:gd name="connsiteX9" fmla="*/ 895350 w 3438525"/>
              <a:gd name="connsiteY9" fmla="*/ 1600200 h 1790700"/>
              <a:gd name="connsiteX10" fmla="*/ 581025 w 3438525"/>
              <a:gd name="connsiteY10" fmla="*/ 1679575 h 1790700"/>
              <a:gd name="connsiteX11" fmla="*/ 330200 w 3438525"/>
              <a:gd name="connsiteY11" fmla="*/ 1736725 h 1790700"/>
              <a:gd name="connsiteX12" fmla="*/ 0 w 3438525"/>
              <a:gd name="connsiteY12" fmla="*/ 179070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38525" h="1790700">
                <a:moveTo>
                  <a:pt x="3438525" y="0"/>
                </a:moveTo>
                <a:lnTo>
                  <a:pt x="3197225" y="333375"/>
                </a:lnTo>
                <a:lnTo>
                  <a:pt x="2860675" y="523875"/>
                </a:lnTo>
                <a:lnTo>
                  <a:pt x="2632075" y="746125"/>
                </a:lnTo>
                <a:lnTo>
                  <a:pt x="2295525" y="977900"/>
                </a:lnTo>
                <a:lnTo>
                  <a:pt x="2047875" y="1168400"/>
                </a:lnTo>
                <a:lnTo>
                  <a:pt x="1724025" y="1314450"/>
                </a:lnTo>
                <a:lnTo>
                  <a:pt x="1470025" y="1454150"/>
                </a:lnTo>
                <a:lnTo>
                  <a:pt x="1139825" y="1539875"/>
                </a:lnTo>
                <a:lnTo>
                  <a:pt x="895350" y="1600200"/>
                </a:lnTo>
                <a:lnTo>
                  <a:pt x="581025" y="1679575"/>
                </a:lnTo>
                <a:lnTo>
                  <a:pt x="330200" y="1736725"/>
                </a:lnTo>
                <a:lnTo>
                  <a:pt x="0" y="1790700"/>
                </a:lnTo>
              </a:path>
            </a:pathLst>
          </a:custGeom>
          <a:noFill/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3486BB2D-A77A-FB45-B6D3-35309A43F430}"/>
              </a:ext>
            </a:extLst>
          </p:cNvPr>
          <p:cNvGrpSpPr/>
          <p:nvPr/>
        </p:nvGrpSpPr>
        <p:grpSpPr>
          <a:xfrm>
            <a:off x="5417394" y="4272230"/>
            <a:ext cx="80209" cy="334695"/>
            <a:chOff x="6031666" y="4876580"/>
            <a:chExt cx="86559" cy="114300"/>
          </a:xfrm>
        </p:grpSpPr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DC21E9A9-3845-F046-A176-FC836FBCD1A2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2183EAEC-C94F-D540-AB67-778BD4398DA4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3FF7D8EE-3D08-D048-B937-F448189D0335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7" name="Oval 246">
            <a:extLst>
              <a:ext uri="{FF2B5EF4-FFF2-40B4-BE49-F238E27FC236}">
                <a16:creationId xmlns:a16="http://schemas.microsoft.com/office/drawing/2014/main" id="{BBA57138-FF27-8D43-B306-E556CD02C66F}"/>
              </a:ext>
            </a:extLst>
          </p:cNvPr>
          <p:cNvSpPr/>
          <p:nvPr/>
        </p:nvSpPr>
        <p:spPr>
          <a:xfrm>
            <a:off x="5420093" y="4408289"/>
            <a:ext cx="74811" cy="7481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B7919CEC-2562-F448-B7DA-57E465B40B1A}"/>
              </a:ext>
            </a:extLst>
          </p:cNvPr>
          <p:cNvGrpSpPr/>
          <p:nvPr/>
        </p:nvGrpSpPr>
        <p:grpSpPr>
          <a:xfrm>
            <a:off x="5172919" y="4548455"/>
            <a:ext cx="80209" cy="245795"/>
            <a:chOff x="6031666" y="4876580"/>
            <a:chExt cx="86559" cy="114300"/>
          </a:xfrm>
        </p:grpSpPr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764BD6DB-0E9F-6E44-8B52-587AB8C0690B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2D3B4D6C-0A0D-9C42-A846-575949BBFB10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331632CC-9C57-DC4F-9CD8-4462BFD35172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2" name="Oval 251">
            <a:extLst>
              <a:ext uri="{FF2B5EF4-FFF2-40B4-BE49-F238E27FC236}">
                <a16:creationId xmlns:a16="http://schemas.microsoft.com/office/drawing/2014/main" id="{84F26BFA-65C2-554F-A71E-586CB68A1827}"/>
              </a:ext>
            </a:extLst>
          </p:cNvPr>
          <p:cNvSpPr/>
          <p:nvPr/>
        </p:nvSpPr>
        <p:spPr>
          <a:xfrm>
            <a:off x="5175618" y="4630539"/>
            <a:ext cx="74811" cy="7481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221A6167-47DD-5E43-9385-2CC129697387}"/>
              </a:ext>
            </a:extLst>
          </p:cNvPr>
          <p:cNvGrpSpPr/>
          <p:nvPr/>
        </p:nvGrpSpPr>
        <p:grpSpPr>
          <a:xfrm>
            <a:off x="4849069" y="4748481"/>
            <a:ext cx="80209" cy="147370"/>
            <a:chOff x="6031666" y="4876580"/>
            <a:chExt cx="86559" cy="114300"/>
          </a:xfrm>
        </p:grpSpPr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DA41AFD6-63FC-1D4C-854B-1DE7BFCF8E8E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06BE3685-2CD4-CA44-B78A-BB7AC1C6259D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6C3AE837-7999-9041-8EC0-B4C231CE6A6B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7" name="Oval 256">
            <a:extLst>
              <a:ext uri="{FF2B5EF4-FFF2-40B4-BE49-F238E27FC236}">
                <a16:creationId xmlns:a16="http://schemas.microsoft.com/office/drawing/2014/main" id="{CD32242F-7929-AA45-9CBE-9A2A964F28F7}"/>
              </a:ext>
            </a:extLst>
          </p:cNvPr>
          <p:cNvSpPr/>
          <p:nvPr/>
        </p:nvSpPr>
        <p:spPr>
          <a:xfrm>
            <a:off x="4851768" y="4792464"/>
            <a:ext cx="74811" cy="7481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0B15F010-5A02-0348-B761-AFC5F5482124}"/>
              </a:ext>
            </a:extLst>
          </p:cNvPr>
          <p:cNvGrpSpPr/>
          <p:nvPr/>
        </p:nvGrpSpPr>
        <p:grpSpPr>
          <a:xfrm>
            <a:off x="4604594" y="4862781"/>
            <a:ext cx="80209" cy="147370"/>
            <a:chOff x="6031666" y="4876580"/>
            <a:chExt cx="86559" cy="114300"/>
          </a:xfrm>
        </p:grpSpPr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0725C13F-FCD9-2447-9A6B-C753C2DA2865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8FF95840-0F53-3040-B29D-B3091C129EF5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26FFD5DD-8A43-194D-8C18-D071138C25AF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2" name="Oval 261">
            <a:extLst>
              <a:ext uri="{FF2B5EF4-FFF2-40B4-BE49-F238E27FC236}">
                <a16:creationId xmlns:a16="http://schemas.microsoft.com/office/drawing/2014/main" id="{50FA9E0D-563A-CA41-BCCB-4F4863A2C59A}"/>
              </a:ext>
            </a:extLst>
          </p:cNvPr>
          <p:cNvSpPr/>
          <p:nvPr/>
        </p:nvSpPr>
        <p:spPr>
          <a:xfrm>
            <a:off x="4607293" y="4906764"/>
            <a:ext cx="74811" cy="7481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91F49777-BB8A-0940-8801-021EBFA52A9B}"/>
              </a:ext>
            </a:extLst>
          </p:cNvPr>
          <p:cNvGrpSpPr/>
          <p:nvPr/>
        </p:nvGrpSpPr>
        <p:grpSpPr>
          <a:xfrm>
            <a:off x="4277569" y="4989781"/>
            <a:ext cx="80209" cy="134669"/>
            <a:chOff x="6031666" y="4876580"/>
            <a:chExt cx="86559" cy="114300"/>
          </a:xfrm>
        </p:grpSpPr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08A8C322-10AA-914A-9774-AAB432D41DBA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DCE5C1BE-619B-9D44-8B08-A03698FB336F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DA443103-78BC-A84C-A1F4-C4928C655FBF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7" name="Oval 266">
            <a:extLst>
              <a:ext uri="{FF2B5EF4-FFF2-40B4-BE49-F238E27FC236}">
                <a16:creationId xmlns:a16="http://schemas.microsoft.com/office/drawing/2014/main" id="{BD1F66F1-0260-F04F-8C87-40A8E19B7996}"/>
              </a:ext>
            </a:extLst>
          </p:cNvPr>
          <p:cNvSpPr/>
          <p:nvPr/>
        </p:nvSpPr>
        <p:spPr>
          <a:xfrm>
            <a:off x="4280268" y="5017889"/>
            <a:ext cx="74811" cy="7481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25A7BB17-8C16-F94D-8207-51244F33EA0A}"/>
              </a:ext>
            </a:extLst>
          </p:cNvPr>
          <p:cNvGrpSpPr/>
          <p:nvPr/>
        </p:nvGrpSpPr>
        <p:grpSpPr>
          <a:xfrm>
            <a:off x="4036269" y="5158056"/>
            <a:ext cx="80209" cy="77519"/>
            <a:chOff x="6031666" y="4876580"/>
            <a:chExt cx="86559" cy="114300"/>
          </a:xfrm>
        </p:grpSpPr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47856BD7-FBEF-3345-8F1D-727782BFF92E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40DBA2D0-CFC4-FD4C-9CE8-5509353F241D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0AB5A85F-2C9A-9149-91E5-8FE28F30E6BC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2" name="Oval 271">
            <a:extLst>
              <a:ext uri="{FF2B5EF4-FFF2-40B4-BE49-F238E27FC236}">
                <a16:creationId xmlns:a16="http://schemas.microsoft.com/office/drawing/2014/main" id="{32CD951C-09A9-FF4D-8DBC-E94E13B8C58B}"/>
              </a:ext>
            </a:extLst>
          </p:cNvPr>
          <p:cNvSpPr/>
          <p:nvPr/>
        </p:nvSpPr>
        <p:spPr>
          <a:xfrm>
            <a:off x="4038968" y="5157589"/>
            <a:ext cx="74811" cy="7481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6EBFA7B4-6A25-9D49-A929-BF2F4EE41149}"/>
              </a:ext>
            </a:extLst>
          </p:cNvPr>
          <p:cNvGrpSpPr/>
          <p:nvPr/>
        </p:nvGrpSpPr>
        <p:grpSpPr>
          <a:xfrm>
            <a:off x="3702894" y="5199331"/>
            <a:ext cx="80209" cy="77519"/>
            <a:chOff x="6031666" y="4876580"/>
            <a:chExt cx="86559" cy="114300"/>
          </a:xfrm>
        </p:grpSpPr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2CA794AE-3CBC-9B47-9B67-3583346E55E2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04F63779-791D-BA46-8DD2-36E73335C913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BB79942B-9B71-8D4D-A822-86C6818CCEC4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7" name="Oval 276">
            <a:extLst>
              <a:ext uri="{FF2B5EF4-FFF2-40B4-BE49-F238E27FC236}">
                <a16:creationId xmlns:a16="http://schemas.microsoft.com/office/drawing/2014/main" id="{F81DDE74-7E97-6D46-8A72-40244F4F1A05}"/>
              </a:ext>
            </a:extLst>
          </p:cNvPr>
          <p:cNvSpPr/>
          <p:nvPr/>
        </p:nvSpPr>
        <p:spPr>
          <a:xfrm>
            <a:off x="3705593" y="5198864"/>
            <a:ext cx="74811" cy="7481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2DFA82AE-0F6E-F949-ADAA-140495B2CCEC}"/>
              </a:ext>
            </a:extLst>
          </p:cNvPr>
          <p:cNvGrpSpPr/>
          <p:nvPr/>
        </p:nvGrpSpPr>
        <p:grpSpPr>
          <a:xfrm>
            <a:off x="2318594" y="5250131"/>
            <a:ext cx="80209" cy="77519"/>
            <a:chOff x="6031666" y="4876580"/>
            <a:chExt cx="86559" cy="114300"/>
          </a:xfrm>
        </p:grpSpPr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1CD68129-028D-0B47-8209-0152013136EF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667CEBA3-DED3-5343-AEFB-B09018C6FCD7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B586EDAD-E9FA-B84E-8FD4-097B3FC82A0F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2" name="Oval 281">
            <a:extLst>
              <a:ext uri="{FF2B5EF4-FFF2-40B4-BE49-F238E27FC236}">
                <a16:creationId xmlns:a16="http://schemas.microsoft.com/office/drawing/2014/main" id="{E2DC423A-4C12-0849-8AC3-34D8C9B1026F}"/>
              </a:ext>
            </a:extLst>
          </p:cNvPr>
          <p:cNvSpPr/>
          <p:nvPr/>
        </p:nvSpPr>
        <p:spPr>
          <a:xfrm>
            <a:off x="2321293" y="5249664"/>
            <a:ext cx="74811" cy="7481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CBEB8F07-0754-6A44-913C-CD6EF2CD1A44}"/>
              </a:ext>
            </a:extLst>
          </p:cNvPr>
          <p:cNvGrpSpPr/>
          <p:nvPr/>
        </p:nvGrpSpPr>
        <p:grpSpPr>
          <a:xfrm>
            <a:off x="2559894" y="5224731"/>
            <a:ext cx="80209" cy="77519"/>
            <a:chOff x="6031666" y="4876580"/>
            <a:chExt cx="86559" cy="114300"/>
          </a:xfrm>
        </p:grpSpPr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AC6E02FD-ED8D-0C4E-80ED-F9C63CEF474E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01A747BB-9167-CA4B-BD4B-D96758F8A5CC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7789BEA1-3564-6C4C-98A4-1BF577642757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7" name="Oval 286">
            <a:extLst>
              <a:ext uri="{FF2B5EF4-FFF2-40B4-BE49-F238E27FC236}">
                <a16:creationId xmlns:a16="http://schemas.microsoft.com/office/drawing/2014/main" id="{D146C3E8-17E7-FD4F-9285-0FD559975A4B}"/>
              </a:ext>
            </a:extLst>
          </p:cNvPr>
          <p:cNvSpPr/>
          <p:nvPr/>
        </p:nvSpPr>
        <p:spPr>
          <a:xfrm>
            <a:off x="2562593" y="5224264"/>
            <a:ext cx="74811" cy="7481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ACE2DB6E-BF5D-3147-A6A7-AA58E7B76966}"/>
              </a:ext>
            </a:extLst>
          </p:cNvPr>
          <p:cNvGrpSpPr/>
          <p:nvPr/>
        </p:nvGrpSpPr>
        <p:grpSpPr>
          <a:xfrm>
            <a:off x="2886919" y="5202506"/>
            <a:ext cx="80209" cy="77519"/>
            <a:chOff x="6031666" y="4876580"/>
            <a:chExt cx="86559" cy="114300"/>
          </a:xfrm>
        </p:grpSpPr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CBD5BDF8-1E3B-9B41-8F5A-653AC4103F8D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3E81948C-1521-B041-964F-F6135221C59F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13FEDD2D-B8F2-3442-8C20-976FC94C42D1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2" name="Oval 291">
            <a:extLst>
              <a:ext uri="{FF2B5EF4-FFF2-40B4-BE49-F238E27FC236}">
                <a16:creationId xmlns:a16="http://schemas.microsoft.com/office/drawing/2014/main" id="{FC0B9130-1A5D-9245-B124-07EC4E8FC12D}"/>
              </a:ext>
            </a:extLst>
          </p:cNvPr>
          <p:cNvSpPr/>
          <p:nvPr/>
        </p:nvSpPr>
        <p:spPr>
          <a:xfrm>
            <a:off x="2889618" y="5202039"/>
            <a:ext cx="74811" cy="7481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9EED0EE3-E838-8347-ACB7-62FFBA71AF9A}"/>
              </a:ext>
            </a:extLst>
          </p:cNvPr>
          <p:cNvGrpSpPr/>
          <p:nvPr/>
        </p:nvGrpSpPr>
        <p:grpSpPr>
          <a:xfrm>
            <a:off x="3131394" y="5221556"/>
            <a:ext cx="80209" cy="77519"/>
            <a:chOff x="6031666" y="4876580"/>
            <a:chExt cx="86559" cy="114300"/>
          </a:xfrm>
        </p:grpSpPr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04D22F8E-8F5A-2744-B87A-70BB665684EE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E61E262B-E09D-9345-A0B7-E3C5D645DA6B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D67EDD27-AD9B-8645-8ADE-DBF7D5FA722A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" name="Oval 296">
            <a:extLst>
              <a:ext uri="{FF2B5EF4-FFF2-40B4-BE49-F238E27FC236}">
                <a16:creationId xmlns:a16="http://schemas.microsoft.com/office/drawing/2014/main" id="{D8425084-1FBE-2B48-8D83-C3F50774B6DF}"/>
              </a:ext>
            </a:extLst>
          </p:cNvPr>
          <p:cNvSpPr/>
          <p:nvPr/>
        </p:nvSpPr>
        <p:spPr>
          <a:xfrm>
            <a:off x="3134093" y="5221089"/>
            <a:ext cx="74811" cy="7481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15A8146D-AB3D-FE43-9867-A57394AC1EC6}"/>
              </a:ext>
            </a:extLst>
          </p:cNvPr>
          <p:cNvGrpSpPr/>
          <p:nvPr/>
        </p:nvGrpSpPr>
        <p:grpSpPr>
          <a:xfrm>
            <a:off x="3464769" y="5199331"/>
            <a:ext cx="80209" cy="77519"/>
            <a:chOff x="6031666" y="4876580"/>
            <a:chExt cx="86559" cy="114300"/>
          </a:xfrm>
        </p:grpSpPr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A3467AFE-82F1-464D-B02F-04D02816D4D5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B2A32D1A-91E1-F841-8FBC-831C3C08A47B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47D35BDA-A92F-C140-9C08-3BFB7B98922A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2" name="Oval 301">
            <a:extLst>
              <a:ext uri="{FF2B5EF4-FFF2-40B4-BE49-F238E27FC236}">
                <a16:creationId xmlns:a16="http://schemas.microsoft.com/office/drawing/2014/main" id="{9C6C964E-70FF-F649-884C-927CF6E757CA}"/>
              </a:ext>
            </a:extLst>
          </p:cNvPr>
          <p:cNvSpPr/>
          <p:nvPr/>
        </p:nvSpPr>
        <p:spPr>
          <a:xfrm>
            <a:off x="3467468" y="5198864"/>
            <a:ext cx="74811" cy="7481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DEF353F4-53AA-9C44-AC17-35146123A21B}"/>
              </a:ext>
            </a:extLst>
          </p:cNvPr>
          <p:cNvGrpSpPr/>
          <p:nvPr/>
        </p:nvGrpSpPr>
        <p:grpSpPr>
          <a:xfrm>
            <a:off x="1988394" y="5246956"/>
            <a:ext cx="80209" cy="77519"/>
            <a:chOff x="6031666" y="4876580"/>
            <a:chExt cx="86559" cy="114300"/>
          </a:xfrm>
        </p:grpSpPr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BFA1EBCC-3656-D44E-BCEC-87C811B24DBD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82E0E497-0913-CD41-9634-59AD307B0E68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62007804-20DE-0640-9FCF-F5BB0DA0E7B8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" name="Oval 306">
            <a:extLst>
              <a:ext uri="{FF2B5EF4-FFF2-40B4-BE49-F238E27FC236}">
                <a16:creationId xmlns:a16="http://schemas.microsoft.com/office/drawing/2014/main" id="{361540FD-D696-CB46-85B3-F6943C5283B7}"/>
              </a:ext>
            </a:extLst>
          </p:cNvPr>
          <p:cNvSpPr/>
          <p:nvPr/>
        </p:nvSpPr>
        <p:spPr>
          <a:xfrm>
            <a:off x="1991093" y="5246489"/>
            <a:ext cx="74811" cy="7481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F1FED071-4904-CF4F-9A29-89E84AA19685}"/>
              </a:ext>
            </a:extLst>
          </p:cNvPr>
          <p:cNvGrpSpPr/>
          <p:nvPr/>
        </p:nvGrpSpPr>
        <p:grpSpPr>
          <a:xfrm>
            <a:off x="1753444" y="5237432"/>
            <a:ext cx="80209" cy="55294"/>
            <a:chOff x="6031666" y="4876580"/>
            <a:chExt cx="86559" cy="114300"/>
          </a:xfrm>
        </p:grpSpPr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B663359A-F2E4-B044-B618-274574DFA071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70B97BCC-167A-5D40-8A20-E2F75996ACF4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4BDD71BA-F800-2248-BB43-BC7434B399F7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2" name="Oval 311">
            <a:extLst>
              <a:ext uri="{FF2B5EF4-FFF2-40B4-BE49-F238E27FC236}">
                <a16:creationId xmlns:a16="http://schemas.microsoft.com/office/drawing/2014/main" id="{A9D53574-49B1-8444-A627-D06ACCE5C7A5}"/>
              </a:ext>
            </a:extLst>
          </p:cNvPr>
          <p:cNvSpPr/>
          <p:nvPr/>
        </p:nvSpPr>
        <p:spPr>
          <a:xfrm>
            <a:off x="1756143" y="5236964"/>
            <a:ext cx="74811" cy="7481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" name="Freeform 312">
            <a:extLst>
              <a:ext uri="{FF2B5EF4-FFF2-40B4-BE49-F238E27FC236}">
                <a16:creationId xmlns:a16="http://schemas.microsoft.com/office/drawing/2014/main" id="{B2AC1447-4A3B-4847-82B4-C9C7BC75A538}"/>
              </a:ext>
            </a:extLst>
          </p:cNvPr>
          <p:cNvSpPr/>
          <p:nvPr/>
        </p:nvSpPr>
        <p:spPr>
          <a:xfrm>
            <a:off x="1444625" y="4121150"/>
            <a:ext cx="4343400" cy="1165225"/>
          </a:xfrm>
          <a:custGeom>
            <a:avLst/>
            <a:gdLst>
              <a:gd name="connsiteX0" fmla="*/ 4343400 w 4343400"/>
              <a:gd name="connsiteY0" fmla="*/ 0 h 1165225"/>
              <a:gd name="connsiteX1" fmla="*/ 4016375 w 4343400"/>
              <a:gd name="connsiteY1" fmla="*/ 323850 h 1165225"/>
              <a:gd name="connsiteX2" fmla="*/ 3768725 w 4343400"/>
              <a:gd name="connsiteY2" fmla="*/ 552450 h 1165225"/>
              <a:gd name="connsiteX3" fmla="*/ 3432175 w 4343400"/>
              <a:gd name="connsiteY3" fmla="*/ 714375 h 1165225"/>
              <a:gd name="connsiteX4" fmla="*/ 3190875 w 4343400"/>
              <a:gd name="connsiteY4" fmla="*/ 825500 h 1165225"/>
              <a:gd name="connsiteX5" fmla="*/ 2876550 w 4343400"/>
              <a:gd name="connsiteY5" fmla="*/ 933450 h 1165225"/>
              <a:gd name="connsiteX6" fmla="*/ 2628900 w 4343400"/>
              <a:gd name="connsiteY6" fmla="*/ 1076325 h 1165225"/>
              <a:gd name="connsiteX7" fmla="*/ 2286000 w 4343400"/>
              <a:gd name="connsiteY7" fmla="*/ 1108075 h 1165225"/>
              <a:gd name="connsiteX8" fmla="*/ 2044700 w 4343400"/>
              <a:gd name="connsiteY8" fmla="*/ 1120775 h 1165225"/>
              <a:gd name="connsiteX9" fmla="*/ 1717675 w 4343400"/>
              <a:gd name="connsiteY9" fmla="*/ 1136650 h 1165225"/>
              <a:gd name="connsiteX10" fmla="*/ 1460500 w 4343400"/>
              <a:gd name="connsiteY10" fmla="*/ 1127125 h 1165225"/>
              <a:gd name="connsiteX11" fmla="*/ 1152525 w 4343400"/>
              <a:gd name="connsiteY11" fmla="*/ 1136650 h 1165225"/>
              <a:gd name="connsiteX12" fmla="*/ 904875 w 4343400"/>
              <a:gd name="connsiteY12" fmla="*/ 1152525 h 1165225"/>
              <a:gd name="connsiteX13" fmla="*/ 577850 w 4343400"/>
              <a:gd name="connsiteY13" fmla="*/ 1165225 h 1165225"/>
              <a:gd name="connsiteX14" fmla="*/ 311150 w 4343400"/>
              <a:gd name="connsiteY14" fmla="*/ 1139825 h 1165225"/>
              <a:gd name="connsiteX15" fmla="*/ 0 w 4343400"/>
              <a:gd name="connsiteY15" fmla="*/ 1101725 h 116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43400" h="1165225">
                <a:moveTo>
                  <a:pt x="4343400" y="0"/>
                </a:moveTo>
                <a:lnTo>
                  <a:pt x="4016375" y="323850"/>
                </a:lnTo>
                <a:lnTo>
                  <a:pt x="3768725" y="552450"/>
                </a:lnTo>
                <a:lnTo>
                  <a:pt x="3432175" y="714375"/>
                </a:lnTo>
                <a:lnTo>
                  <a:pt x="3190875" y="825500"/>
                </a:lnTo>
                <a:lnTo>
                  <a:pt x="2876550" y="933450"/>
                </a:lnTo>
                <a:lnTo>
                  <a:pt x="2628900" y="1076325"/>
                </a:lnTo>
                <a:lnTo>
                  <a:pt x="2286000" y="1108075"/>
                </a:lnTo>
                <a:lnTo>
                  <a:pt x="2044700" y="1120775"/>
                </a:lnTo>
                <a:lnTo>
                  <a:pt x="1717675" y="1136650"/>
                </a:lnTo>
                <a:lnTo>
                  <a:pt x="1460500" y="1127125"/>
                </a:lnTo>
                <a:lnTo>
                  <a:pt x="1152525" y="1136650"/>
                </a:lnTo>
                <a:lnTo>
                  <a:pt x="904875" y="1152525"/>
                </a:lnTo>
                <a:lnTo>
                  <a:pt x="577850" y="1165225"/>
                </a:lnTo>
                <a:lnTo>
                  <a:pt x="311150" y="1139825"/>
                </a:lnTo>
                <a:lnTo>
                  <a:pt x="0" y="1101725"/>
                </a:lnTo>
              </a:path>
            </a:pathLst>
          </a:custGeom>
          <a:noFill/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2E9D3F97-ED4B-2842-B684-4C55EDC3349F}"/>
              </a:ext>
            </a:extLst>
          </p:cNvPr>
          <p:cNvGrpSpPr/>
          <p:nvPr/>
        </p:nvGrpSpPr>
        <p:grpSpPr>
          <a:xfrm>
            <a:off x="1423244" y="5196156"/>
            <a:ext cx="80209" cy="64819"/>
            <a:chOff x="6031666" y="4876580"/>
            <a:chExt cx="86559" cy="114300"/>
          </a:xfrm>
        </p:grpSpPr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09924BEE-BFDA-CA42-BAD5-3C568D61CF45}"/>
                </a:ext>
              </a:extLst>
            </p:cNvPr>
            <p:cNvCxnSpPr>
              <a:cxnSpLocks/>
            </p:cNvCxnSpPr>
            <p:nvPr/>
          </p:nvCxnSpPr>
          <p:spPr>
            <a:xfrm>
              <a:off x="6074945" y="4876580"/>
              <a:ext cx="0" cy="112756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E83E1C50-636C-E445-A194-EE8C965C9D41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876580"/>
              <a:ext cx="86559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0D285308-F7FC-3C46-9D00-4BB1C083FC17}"/>
                </a:ext>
              </a:extLst>
            </p:cNvPr>
            <p:cNvCxnSpPr>
              <a:cxnSpLocks/>
            </p:cNvCxnSpPr>
            <p:nvPr/>
          </p:nvCxnSpPr>
          <p:spPr>
            <a:xfrm>
              <a:off x="6031666" y="4990880"/>
              <a:ext cx="86559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Oval 158">
            <a:extLst>
              <a:ext uri="{FF2B5EF4-FFF2-40B4-BE49-F238E27FC236}">
                <a16:creationId xmlns:a16="http://schemas.microsoft.com/office/drawing/2014/main" id="{2BB6B3A3-8D7D-414E-AA17-0DFEF06404FE}"/>
              </a:ext>
            </a:extLst>
          </p:cNvPr>
          <p:cNvSpPr/>
          <p:nvPr/>
        </p:nvSpPr>
        <p:spPr>
          <a:xfrm>
            <a:off x="1422768" y="5208389"/>
            <a:ext cx="74811" cy="7481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D6EDA9A7-5ABA-484D-9A42-7D5F9034CF7D}"/>
              </a:ext>
            </a:extLst>
          </p:cNvPr>
          <p:cNvCxnSpPr>
            <a:cxnSpLocks/>
          </p:cNvCxnSpPr>
          <p:nvPr/>
        </p:nvCxnSpPr>
        <p:spPr>
          <a:xfrm>
            <a:off x="7916659" y="3018560"/>
            <a:ext cx="0" cy="327890"/>
          </a:xfrm>
          <a:prstGeom prst="line">
            <a:avLst/>
          </a:prstGeom>
          <a:ln w="1905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F7AE9C97-EA96-A649-9385-478BA559A997}"/>
              </a:ext>
            </a:extLst>
          </p:cNvPr>
          <p:cNvCxnSpPr>
            <a:cxnSpLocks/>
          </p:cNvCxnSpPr>
          <p:nvPr/>
        </p:nvCxnSpPr>
        <p:spPr>
          <a:xfrm>
            <a:off x="7844776" y="3030203"/>
            <a:ext cx="80209" cy="0"/>
          </a:xfrm>
          <a:prstGeom prst="line">
            <a:avLst/>
          </a:prstGeom>
          <a:ln w="1905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DA19FE15-0BFB-804D-ADD0-29CF9124EB4A}"/>
              </a:ext>
            </a:extLst>
          </p:cNvPr>
          <p:cNvCxnSpPr>
            <a:cxnSpLocks/>
          </p:cNvCxnSpPr>
          <p:nvPr/>
        </p:nvCxnSpPr>
        <p:spPr>
          <a:xfrm>
            <a:off x="7844776" y="3342469"/>
            <a:ext cx="80209" cy="0"/>
          </a:xfrm>
          <a:prstGeom prst="line">
            <a:avLst/>
          </a:prstGeom>
          <a:ln w="1905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0" name="TextBox 329">
            <a:extLst>
              <a:ext uri="{FF2B5EF4-FFF2-40B4-BE49-F238E27FC236}">
                <a16:creationId xmlns:a16="http://schemas.microsoft.com/office/drawing/2014/main" id="{DE46BAF8-EFB8-3B40-A630-C2824ACEC995}"/>
              </a:ext>
            </a:extLst>
          </p:cNvPr>
          <p:cNvSpPr txBox="1"/>
          <p:nvPr/>
        </p:nvSpPr>
        <p:spPr>
          <a:xfrm>
            <a:off x="7966752" y="3135488"/>
            <a:ext cx="89768" cy="23583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*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*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6378D"/>
              </a:solidFill>
              <a:effectLst/>
              <a:uLnTx/>
              <a:uFillTx/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036F79CB-254F-DE47-893E-1C3E0C7F7ED7}"/>
              </a:ext>
            </a:extLst>
          </p:cNvPr>
          <p:cNvCxnSpPr>
            <a:cxnSpLocks/>
          </p:cNvCxnSpPr>
          <p:nvPr/>
        </p:nvCxnSpPr>
        <p:spPr>
          <a:xfrm>
            <a:off x="8126209" y="3032125"/>
            <a:ext cx="0" cy="511175"/>
          </a:xfrm>
          <a:prstGeom prst="line">
            <a:avLst/>
          </a:prstGeom>
          <a:ln w="1905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676362CA-5317-5E47-A730-90CCCD541618}"/>
              </a:ext>
            </a:extLst>
          </p:cNvPr>
          <p:cNvCxnSpPr>
            <a:cxnSpLocks/>
          </p:cNvCxnSpPr>
          <p:nvPr/>
        </p:nvCxnSpPr>
        <p:spPr>
          <a:xfrm>
            <a:off x="8054326" y="3037194"/>
            <a:ext cx="80209" cy="0"/>
          </a:xfrm>
          <a:prstGeom prst="line">
            <a:avLst/>
          </a:prstGeom>
          <a:ln w="1905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44C0E42A-70EB-CA4F-A67F-D411790D140E}"/>
              </a:ext>
            </a:extLst>
          </p:cNvPr>
          <p:cNvCxnSpPr>
            <a:cxnSpLocks/>
          </p:cNvCxnSpPr>
          <p:nvPr/>
        </p:nvCxnSpPr>
        <p:spPr>
          <a:xfrm>
            <a:off x="8054326" y="3536929"/>
            <a:ext cx="80209" cy="0"/>
          </a:xfrm>
          <a:prstGeom prst="line">
            <a:avLst/>
          </a:prstGeom>
          <a:ln w="1905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5" name="TextBox 334">
            <a:extLst>
              <a:ext uri="{FF2B5EF4-FFF2-40B4-BE49-F238E27FC236}">
                <a16:creationId xmlns:a16="http://schemas.microsoft.com/office/drawing/2014/main" id="{EA0CD1F9-F2F5-3E4B-8D7F-7B25B2CA585E}"/>
              </a:ext>
            </a:extLst>
          </p:cNvPr>
          <p:cNvSpPr txBox="1"/>
          <p:nvPr/>
        </p:nvSpPr>
        <p:spPr>
          <a:xfrm>
            <a:off x="8176302" y="3195813"/>
            <a:ext cx="89768" cy="3435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*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*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*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6378D"/>
              </a:solidFill>
              <a:effectLst/>
              <a:uLnTx/>
              <a:uFillTx/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A9C70CB9-0EF5-D74F-95F8-730CDFCC7DAE}"/>
              </a:ext>
            </a:extLst>
          </p:cNvPr>
          <p:cNvCxnSpPr>
            <a:cxnSpLocks/>
          </p:cNvCxnSpPr>
          <p:nvPr/>
        </p:nvCxnSpPr>
        <p:spPr>
          <a:xfrm>
            <a:off x="8348459" y="3032125"/>
            <a:ext cx="0" cy="730250"/>
          </a:xfrm>
          <a:prstGeom prst="line">
            <a:avLst/>
          </a:prstGeom>
          <a:ln w="1905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6C13D3EB-E284-1B4B-BAAE-C0FC6DC2CC8D}"/>
              </a:ext>
            </a:extLst>
          </p:cNvPr>
          <p:cNvCxnSpPr>
            <a:cxnSpLocks/>
          </p:cNvCxnSpPr>
          <p:nvPr/>
        </p:nvCxnSpPr>
        <p:spPr>
          <a:xfrm>
            <a:off x="8276576" y="3037194"/>
            <a:ext cx="80209" cy="0"/>
          </a:xfrm>
          <a:prstGeom prst="line">
            <a:avLst/>
          </a:prstGeom>
          <a:ln w="1905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>
            <a:extLst>
              <a:ext uri="{FF2B5EF4-FFF2-40B4-BE49-F238E27FC236}">
                <a16:creationId xmlns:a16="http://schemas.microsoft.com/office/drawing/2014/main" id="{288613CB-7043-FB45-B1B3-FDFD4983DB68}"/>
              </a:ext>
            </a:extLst>
          </p:cNvPr>
          <p:cNvCxnSpPr>
            <a:cxnSpLocks/>
          </p:cNvCxnSpPr>
          <p:nvPr/>
        </p:nvCxnSpPr>
        <p:spPr>
          <a:xfrm>
            <a:off x="8276576" y="3756004"/>
            <a:ext cx="80209" cy="0"/>
          </a:xfrm>
          <a:prstGeom prst="line">
            <a:avLst/>
          </a:prstGeom>
          <a:ln w="1905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0" name="TextBox 339">
            <a:extLst>
              <a:ext uri="{FF2B5EF4-FFF2-40B4-BE49-F238E27FC236}">
                <a16:creationId xmlns:a16="http://schemas.microsoft.com/office/drawing/2014/main" id="{51576D73-72EE-F34A-913A-8A78B917EB14}"/>
              </a:ext>
            </a:extLst>
          </p:cNvPr>
          <p:cNvSpPr txBox="1"/>
          <p:nvPr/>
        </p:nvSpPr>
        <p:spPr>
          <a:xfrm>
            <a:off x="8398552" y="3310113"/>
            <a:ext cx="89768" cy="3435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*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*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*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6378D"/>
              </a:solidFill>
              <a:effectLst/>
              <a:uLnTx/>
              <a:uFillTx/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F9F65C50-2B78-2545-8579-CE033E4D5FBC}"/>
              </a:ext>
            </a:extLst>
          </p:cNvPr>
          <p:cNvCxnSpPr>
            <a:cxnSpLocks/>
          </p:cNvCxnSpPr>
          <p:nvPr/>
        </p:nvCxnSpPr>
        <p:spPr>
          <a:xfrm>
            <a:off x="8608603" y="3446140"/>
            <a:ext cx="0" cy="342900"/>
          </a:xfrm>
          <a:prstGeom prst="line">
            <a:avLst/>
          </a:prstGeom>
          <a:ln w="1905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>
            <a:extLst>
              <a:ext uri="{FF2B5EF4-FFF2-40B4-BE49-F238E27FC236}">
                <a16:creationId xmlns:a16="http://schemas.microsoft.com/office/drawing/2014/main" id="{5175173E-6E1B-D640-B88F-677009EF51A4}"/>
              </a:ext>
            </a:extLst>
          </p:cNvPr>
          <p:cNvCxnSpPr>
            <a:cxnSpLocks/>
          </p:cNvCxnSpPr>
          <p:nvPr/>
        </p:nvCxnSpPr>
        <p:spPr>
          <a:xfrm>
            <a:off x="8536720" y="3444859"/>
            <a:ext cx="80209" cy="0"/>
          </a:xfrm>
          <a:prstGeom prst="line">
            <a:avLst/>
          </a:prstGeom>
          <a:ln w="1905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B05E0A9B-53A5-8A44-8187-1656612F8386}"/>
              </a:ext>
            </a:extLst>
          </p:cNvPr>
          <p:cNvCxnSpPr>
            <a:cxnSpLocks/>
          </p:cNvCxnSpPr>
          <p:nvPr/>
        </p:nvCxnSpPr>
        <p:spPr>
          <a:xfrm>
            <a:off x="8536720" y="3782669"/>
            <a:ext cx="80209" cy="0"/>
          </a:xfrm>
          <a:prstGeom prst="line">
            <a:avLst/>
          </a:prstGeom>
          <a:ln w="1905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5" name="TextBox 344">
            <a:extLst>
              <a:ext uri="{FF2B5EF4-FFF2-40B4-BE49-F238E27FC236}">
                <a16:creationId xmlns:a16="http://schemas.microsoft.com/office/drawing/2014/main" id="{1641F9D5-BDD7-3747-BC26-7001707D2E1B}"/>
              </a:ext>
            </a:extLst>
          </p:cNvPr>
          <p:cNvSpPr txBox="1"/>
          <p:nvPr/>
        </p:nvSpPr>
        <p:spPr>
          <a:xfrm>
            <a:off x="8658696" y="3613003"/>
            <a:ext cx="89768" cy="1281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*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6378D"/>
              </a:solidFill>
              <a:effectLst/>
              <a:uLnTx/>
              <a:uFillTx/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551493A9-361F-C94C-8BC4-D138E4BC7343}"/>
              </a:ext>
            </a:extLst>
          </p:cNvPr>
          <p:cNvCxnSpPr>
            <a:cxnSpLocks/>
          </p:cNvCxnSpPr>
          <p:nvPr/>
        </p:nvCxnSpPr>
        <p:spPr>
          <a:xfrm>
            <a:off x="7329284" y="4327525"/>
            <a:ext cx="0" cy="368300"/>
          </a:xfrm>
          <a:prstGeom prst="line">
            <a:avLst/>
          </a:prstGeom>
          <a:ln w="1905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7E1AB949-FC74-404D-AEA3-5C9B87C34B89}"/>
              </a:ext>
            </a:extLst>
          </p:cNvPr>
          <p:cNvCxnSpPr>
            <a:cxnSpLocks/>
          </p:cNvCxnSpPr>
          <p:nvPr/>
        </p:nvCxnSpPr>
        <p:spPr>
          <a:xfrm>
            <a:off x="7257401" y="4332594"/>
            <a:ext cx="80209" cy="0"/>
          </a:xfrm>
          <a:prstGeom prst="line">
            <a:avLst/>
          </a:prstGeom>
          <a:ln w="1905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B9763817-30F5-B546-A712-2945489CD222}"/>
              </a:ext>
            </a:extLst>
          </p:cNvPr>
          <p:cNvCxnSpPr>
            <a:cxnSpLocks/>
          </p:cNvCxnSpPr>
          <p:nvPr/>
        </p:nvCxnSpPr>
        <p:spPr>
          <a:xfrm>
            <a:off x="7257401" y="4686279"/>
            <a:ext cx="80209" cy="0"/>
          </a:xfrm>
          <a:prstGeom prst="line">
            <a:avLst/>
          </a:prstGeom>
          <a:ln w="19050">
            <a:solidFill>
              <a:srgbClr val="505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0" name="TextBox 349">
            <a:extLst>
              <a:ext uri="{FF2B5EF4-FFF2-40B4-BE49-F238E27FC236}">
                <a16:creationId xmlns:a16="http://schemas.microsoft.com/office/drawing/2014/main" id="{2353E5E0-CB0C-7348-B724-AE03D0BDD32E}"/>
              </a:ext>
            </a:extLst>
          </p:cNvPr>
          <p:cNvSpPr txBox="1"/>
          <p:nvPr/>
        </p:nvSpPr>
        <p:spPr>
          <a:xfrm>
            <a:off x="7379377" y="4411838"/>
            <a:ext cx="89768" cy="3435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*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*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*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56378D"/>
              </a:solidFill>
              <a:effectLst/>
              <a:uLnTx/>
              <a:uFillTx/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ECF6FF4A-FE9E-CF4C-9558-D7B2812B9E1C}"/>
              </a:ext>
            </a:extLst>
          </p:cNvPr>
          <p:cNvSpPr/>
          <p:nvPr/>
        </p:nvSpPr>
        <p:spPr>
          <a:xfrm>
            <a:off x="1374774" y="2379807"/>
            <a:ext cx="2289175" cy="431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76A36251-0D75-6948-A0EE-EEE0824ED6F9}"/>
              </a:ext>
            </a:extLst>
          </p:cNvPr>
          <p:cNvSpPr txBox="1"/>
          <p:nvPr/>
        </p:nvSpPr>
        <p:spPr>
          <a:xfrm>
            <a:off x="1773184" y="2524497"/>
            <a:ext cx="1485728" cy="2019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28-day treatment</a:t>
            </a:r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id="{096CF284-3C43-6B41-A469-B4D3E8ED44DE}"/>
              </a:ext>
            </a:extLst>
          </p:cNvPr>
          <p:cNvSpPr/>
          <p:nvPr/>
        </p:nvSpPr>
        <p:spPr>
          <a:xfrm>
            <a:off x="3657600" y="2379807"/>
            <a:ext cx="2117726" cy="431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4732676C-EA05-2D4F-B9EF-67A588729F69}"/>
              </a:ext>
            </a:extLst>
          </p:cNvPr>
          <p:cNvSpPr txBox="1"/>
          <p:nvPr/>
        </p:nvSpPr>
        <p:spPr>
          <a:xfrm>
            <a:off x="4109473" y="2419722"/>
            <a:ext cx="1154420" cy="39889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Observation</a:t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 treatment</a:t>
            </a:r>
          </a:p>
        </p:txBody>
      </p:sp>
      <p:sp>
        <p:nvSpPr>
          <p:cNvPr id="324" name="Content Placeholder 3">
            <a:extLst>
              <a:ext uri="{FF2B5EF4-FFF2-40B4-BE49-F238E27FC236}">
                <a16:creationId xmlns:a16="http://schemas.microsoft.com/office/drawing/2014/main" id="{6DAD2092-CD65-4D09-8D2A-62BA53B3C52A}"/>
              </a:ext>
            </a:extLst>
          </p:cNvPr>
          <p:cNvSpPr txBox="1">
            <a:spLocks/>
          </p:cNvSpPr>
          <p:nvPr/>
        </p:nvSpPr>
        <p:spPr>
          <a:xfrm>
            <a:off x="480761" y="5721250"/>
            <a:ext cx="7635254" cy="5561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buClr>
                <a:schemeClr val="accent1"/>
              </a:buClr>
              <a:buFont typeface="Arial"/>
              <a:buNone/>
              <a:defRPr sz="1000" b="0" i="0" kern="1200" spc="-2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78E56"/>
              </a:buClr>
              <a:buSzTx/>
              <a:buFont typeface="Arial"/>
              <a:buNone/>
              <a:tabLst/>
              <a:defRPr/>
            </a:pPr>
            <a:r>
              <a:rPr kumimoji="0" lang="en-GB" sz="1200" b="1" i="0" u="none" strike="noStrike" kern="1200" cap="none" spc="-20" normalizeH="0" baseline="3000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</a:t>
            </a:r>
            <a:r>
              <a:rPr kumimoji="0" lang="en-GB" sz="1200" b="0" i="0" u="none" strike="noStrike" kern="1200" cap="none" spc="-20" normalizeH="0" baseline="0" noProof="0" dirty="0" err="1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P</a:t>
            </a:r>
            <a:r>
              <a:rPr kumimoji="0" lang="en-GB" sz="1200" b="0" i="0" u="none" strike="noStrike" kern="1200" cap="none" spc="-2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t> values reflect the difference in tumour growth between groups per two-way ANOVA (*P &lt; 0.05, **P &lt; 0.001, ***P &lt; 0.0001)</a:t>
            </a:r>
          </a:p>
        </p:txBody>
      </p:sp>
    </p:spTree>
    <p:extLst>
      <p:ext uri="{BB962C8B-B14F-4D97-AF65-F5344CB8AC3E}">
        <p14:creationId xmlns:p14="http://schemas.microsoft.com/office/powerpoint/2010/main" val="75196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65138" y="2276872"/>
            <a:ext cx="8222400" cy="3673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noProof="0" dirty="0"/>
              <a:t>Please note: The views expressed within this presentation are the personal opinion of the author.  They do not necessarily represent the views of the author’s academic institution or the rest of the </a:t>
            </a:r>
            <a:r>
              <a:rPr lang="en-GB" noProof="0" dirty="0" err="1"/>
              <a:t>NTRK</a:t>
            </a:r>
            <a:r>
              <a:rPr lang="en-GB" noProof="0" dirty="0"/>
              <a:t> and SARCOMA CONNECT groups.</a:t>
            </a:r>
            <a:br>
              <a:rPr lang="en-GB" noProof="0" dirty="0"/>
            </a:br>
            <a:endParaRPr lang="en-GB" noProof="0" dirty="0"/>
          </a:p>
          <a:p>
            <a:pPr marL="0" indent="0">
              <a:buNone/>
            </a:pPr>
            <a:r>
              <a:rPr lang="en-GB" noProof="0" dirty="0"/>
              <a:t>This content is supported by an Independent Educational Grant from Bayer.</a:t>
            </a:r>
          </a:p>
          <a:p>
            <a:pPr marL="0" indent="0">
              <a:buNone/>
            </a:pPr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9771FC-6A1F-48E2-99F6-C8C1C058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Disclaimer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61B36C-3324-4BF5-8EAB-B7799695A04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479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78E015D-2491-41F6-BB9D-57B3CCC6985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lvl="0"/>
            <a:r>
              <a:rPr lang="en-GB" noProof="0" dirty="0"/>
              <a:t>Cancer does not respect age boundaries, a multidisciplinary approach should bridge paediatric and adult cancer care</a:t>
            </a:r>
          </a:p>
          <a:p>
            <a:pPr lvl="0"/>
            <a:r>
              <a:rPr lang="en-GB" dirty="0"/>
              <a:t>Pooling of global data will be a necessary approach in rare molecular tumour subtypes</a:t>
            </a:r>
            <a:endParaRPr lang="en-GB" noProof="0" dirty="0"/>
          </a:p>
          <a:p>
            <a:r>
              <a:rPr lang="en-GB" b="1" i="1" dirty="0" err="1">
                <a:solidFill>
                  <a:srgbClr val="ED9263"/>
                </a:solidFill>
              </a:rPr>
              <a:t>CIC</a:t>
            </a:r>
            <a:r>
              <a:rPr lang="en-GB" b="1" i="1" dirty="0">
                <a:solidFill>
                  <a:srgbClr val="ED9263"/>
                </a:solidFill>
              </a:rPr>
              <a:t>-DUX</a:t>
            </a:r>
            <a:r>
              <a:rPr lang="en-GB" b="1" dirty="0">
                <a:solidFill>
                  <a:srgbClr val="ED9263"/>
                </a:solidFill>
              </a:rPr>
              <a:t> positive tumours are a distinct from Ewing sarcomas and have less favourable outcomes</a:t>
            </a:r>
          </a:p>
          <a:p>
            <a:pPr lvl="0"/>
            <a:r>
              <a:rPr lang="en-GB" b="1" dirty="0">
                <a:solidFill>
                  <a:srgbClr val="ED9263"/>
                </a:solidFill>
              </a:rPr>
              <a:t>Sarcomas represent around 25% of tumours with </a:t>
            </a:r>
            <a:r>
              <a:rPr lang="en-GB" b="1" i="1" dirty="0" err="1">
                <a:solidFill>
                  <a:srgbClr val="ED9263"/>
                </a:solidFill>
              </a:rPr>
              <a:t>NTRK</a:t>
            </a:r>
            <a:r>
              <a:rPr lang="en-GB" b="1" dirty="0">
                <a:solidFill>
                  <a:srgbClr val="ED9263"/>
                </a:solidFill>
              </a:rPr>
              <a:t> gene fusions</a:t>
            </a:r>
          </a:p>
          <a:p>
            <a:pPr lvl="1"/>
            <a:r>
              <a:rPr lang="en-GB" dirty="0" err="1"/>
              <a:t>TRK</a:t>
            </a:r>
            <a:r>
              <a:rPr lang="en-GB" dirty="0"/>
              <a:t>-inhibitors have demonstrated robust and durable responses</a:t>
            </a:r>
          </a:p>
          <a:p>
            <a:r>
              <a:rPr lang="en-GB" b="1" dirty="0" err="1">
                <a:solidFill>
                  <a:srgbClr val="ED9263"/>
                </a:solidFill>
              </a:rPr>
              <a:t>SDH</a:t>
            </a:r>
            <a:r>
              <a:rPr lang="en-GB" b="1" dirty="0">
                <a:solidFill>
                  <a:srgbClr val="ED9263"/>
                </a:solidFill>
              </a:rPr>
              <a:t>-deficient GIST predominates in the under 20s</a:t>
            </a:r>
          </a:p>
          <a:p>
            <a:pPr lvl="1"/>
            <a:r>
              <a:rPr lang="en-GB" dirty="0" err="1"/>
              <a:t>Sunitinib</a:t>
            </a:r>
            <a:r>
              <a:rPr lang="en-GB" dirty="0"/>
              <a:t> and </a:t>
            </a:r>
            <a:r>
              <a:rPr lang="en-GB" dirty="0" err="1"/>
              <a:t>regorafenib</a:t>
            </a:r>
            <a:r>
              <a:rPr lang="en-GB" dirty="0"/>
              <a:t> have demonstrated efficacy in </a:t>
            </a:r>
            <a:r>
              <a:rPr lang="en-GB" dirty="0" err="1"/>
              <a:t>SDH</a:t>
            </a:r>
            <a:r>
              <a:rPr lang="en-GB" dirty="0"/>
              <a:t>-deficient GIST </a:t>
            </a:r>
          </a:p>
          <a:p>
            <a:pPr lvl="1"/>
            <a:endParaRPr lang="en-GB" dirty="0"/>
          </a:p>
          <a:p>
            <a:endParaRPr lang="en-GB" noProof="0" dirty="0"/>
          </a:p>
          <a:p>
            <a:pPr lvl="0"/>
            <a:endParaRPr lang="en-GB" noProof="0" dirty="0"/>
          </a:p>
          <a:p>
            <a:pPr lvl="0"/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4C2A3D-C66B-4390-947C-E29F466EF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C7B52E-5F87-43B9-B1BD-A08436682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noProof="0" smtClean="0"/>
              <a:pPr/>
              <a:t>20</a:t>
            </a:fld>
            <a:endParaRPr lang="en-GB" noProof="0" dirty="0"/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46EA6317-D072-40E1-BB15-6BE96A340AA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6356350"/>
            <a:ext cx="7923286" cy="365125"/>
          </a:xfrm>
        </p:spPr>
        <p:txBody>
          <a:bodyPr anchor="b"/>
          <a:lstStyle/>
          <a:p>
            <a:pPr>
              <a:spcBef>
                <a:spcPts val="300"/>
              </a:spcBef>
            </a:pPr>
            <a:r>
              <a:rPr lang="en-GB" i="1" noProof="0" dirty="0">
                <a:solidFill>
                  <a:schemeClr val="tx2"/>
                </a:solidFill>
              </a:rPr>
              <a:t>CIC-DUX</a:t>
            </a:r>
            <a:r>
              <a:rPr lang="en-GB" noProof="0" dirty="0">
                <a:solidFill>
                  <a:schemeClr val="tx2"/>
                </a:solidFill>
              </a:rPr>
              <a:t>, capicua–double homeobox; </a:t>
            </a:r>
            <a:r>
              <a:rPr lang="en-GB" dirty="0"/>
              <a:t>GIST, gastrointestinal stromal tumour; </a:t>
            </a:r>
            <a:r>
              <a:rPr lang="en-GB" dirty="0" err="1"/>
              <a:t>SDH</a:t>
            </a:r>
            <a:r>
              <a:rPr lang="en-GB" dirty="0"/>
              <a:t>, succinate dehydrogenase; </a:t>
            </a:r>
            <a:r>
              <a:rPr lang="en-GB" i="1" dirty="0" err="1">
                <a:latin typeface="Calibri" panose="020F0502020204030204"/>
              </a:rPr>
              <a:t>NTRK</a:t>
            </a:r>
            <a:r>
              <a:rPr lang="en-GB" dirty="0">
                <a:latin typeface="Calibri" panose="020F0502020204030204"/>
              </a:rPr>
              <a:t>, neurotrophic tropomyosin receptor kinase; </a:t>
            </a:r>
            <a:r>
              <a:rPr lang="en-GB" dirty="0" err="1">
                <a:latin typeface="Calibri" panose="020F0502020204030204"/>
              </a:rPr>
              <a:t>TRK</a:t>
            </a:r>
            <a:r>
              <a:rPr lang="en-GB" dirty="0">
                <a:latin typeface="Calibri" panose="020F0502020204030204"/>
              </a:rPr>
              <a:t>, tropomyosin receptor kinase</a:t>
            </a:r>
            <a:endParaRPr lang="en-GB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5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29336" y="5336166"/>
            <a:ext cx="17634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>Follow us on Twitter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</a:b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F78E56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@sarcomaconnect</a:t>
            </a:r>
            <a:endParaRPr kumimoji="0" lang="en-GB" sz="1600" b="1" i="0" u="sng" strike="noStrike" kern="1200" cap="none" spc="0" normalizeH="0" baseline="0" noProof="0" dirty="0">
              <a:ln>
                <a:noFill/>
              </a:ln>
              <a:solidFill>
                <a:srgbClr val="F78E56"/>
              </a:solidFill>
              <a:effectLst/>
              <a:uLnTx/>
              <a:uFillTx/>
              <a:latin typeface="Calibri" panose="020F0502020204030204"/>
              <a:ea typeface="Aileron" charset="0"/>
              <a:cs typeface="PT Sans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7185" y="5336166"/>
            <a:ext cx="20848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>Follow the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</a:b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F78E56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>Sarcoma</a:t>
            </a: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F78E56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  <a:hlinkClick r:id="rId3"/>
              </a:rPr>
              <a:t> CONNECT</a:t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>group on LinkedIn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Aileron" charset="0"/>
              <a:cs typeface="PT Sans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64696" y="5336166"/>
            <a:ext cx="2843808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  <a:cs typeface="PT Sans Narrow"/>
              </a:rPr>
              <a:t>Email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  <a:cs typeface="PT Sans Narrow"/>
              </a:rPr>
            </a:b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Froukje.sosef1</a:t>
            </a:r>
            <a:b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</a:b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@cor2ed.com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5417" y="5336166"/>
            <a:ext cx="20848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>Watch us on the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>Vimeo Channe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>l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</a:b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78E56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  <a:hlinkClick r:id="rId5"/>
              </a:rPr>
              <a:t>Sarcoma CONNECT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78E56"/>
              </a:solidFill>
              <a:effectLst/>
              <a:uLnTx/>
              <a:uFillTx/>
              <a:latin typeface="Calibri" panose="020F0502020204030204"/>
              <a:ea typeface="Aileron" charset="0"/>
              <a:cs typeface="PT Sans Narrow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071CF435-729F-403B-B87A-421B2706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56" y="274638"/>
            <a:ext cx="8924840" cy="358641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800"/>
              </a:spcBef>
            </a:pPr>
            <a:r>
              <a:rPr lang="en-GB" sz="3600" cap="none" noProof="0" dirty="0">
                <a:solidFill>
                  <a:schemeClr val="tx2"/>
                </a:solidFill>
              </a:rPr>
              <a:t>REACH </a:t>
            </a:r>
            <a:r>
              <a:rPr lang="en-GB" sz="3600" cap="none" noProof="0" dirty="0"/>
              <a:t>SARCOMA CONNECT </a:t>
            </a:r>
            <a:r>
              <a:rPr lang="en-GB" sz="3600" cap="none" noProof="0" dirty="0">
                <a:solidFill>
                  <a:schemeClr val="tx2"/>
                </a:solidFill>
              </a:rPr>
              <a:t>VIA </a:t>
            </a:r>
            <a:br>
              <a:rPr lang="en-GB" sz="3600" cap="none" noProof="0" dirty="0">
                <a:solidFill>
                  <a:schemeClr val="tx2"/>
                </a:solidFill>
              </a:rPr>
            </a:br>
            <a:r>
              <a:rPr lang="en-GB" sz="3600" cap="none" spc="-50" noProof="0" dirty="0">
                <a:solidFill>
                  <a:schemeClr val="tx2"/>
                </a:solidFill>
              </a:rPr>
              <a:t>TWITTER, LINKEDIN, VIMEO &amp; EMAIL</a:t>
            </a:r>
            <a:br>
              <a:rPr lang="en-GB" sz="3600" cap="none" noProof="0" dirty="0">
                <a:solidFill>
                  <a:schemeClr val="tx2"/>
                </a:solidFill>
              </a:rPr>
            </a:br>
            <a:r>
              <a:rPr lang="en-GB" sz="3600" cap="none" noProof="0" dirty="0">
                <a:solidFill>
                  <a:schemeClr val="tx2"/>
                </a:solidFill>
              </a:rPr>
              <a:t>OR VISIT THE GROUP’S WEBSITE</a:t>
            </a:r>
            <a:br>
              <a:rPr lang="en-GB" sz="3600" noProof="0" dirty="0">
                <a:solidFill>
                  <a:schemeClr val="tx2"/>
                </a:solidFill>
              </a:rPr>
            </a:br>
            <a:r>
              <a:rPr lang="en-GB" sz="3600" u="sng" cap="none" noProof="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http://www.sarcomaconnect.info</a:t>
            </a:r>
            <a:endParaRPr lang="en-GB" sz="3600" cap="none" noProof="0" dirty="0">
              <a:solidFill>
                <a:schemeClr val="accent1"/>
              </a:solidFill>
            </a:endParaRPr>
          </a:p>
        </p:txBody>
      </p:sp>
      <p:pic>
        <p:nvPicPr>
          <p:cNvPr id="21" name="Picture 20">
            <a:hlinkClick r:id="rId7"/>
            <a:extLst>
              <a:ext uri="{FF2B5EF4-FFF2-40B4-BE49-F238E27FC236}">
                <a16:creationId xmlns:a16="http://schemas.microsoft.com/office/drawing/2014/main" id="{F95642ED-8597-49C0-8A49-2DB124E3AF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4496" y="4010028"/>
            <a:ext cx="1331225" cy="1332000"/>
          </a:xfrm>
          <a:prstGeom prst="rect">
            <a:avLst/>
          </a:prstGeom>
        </p:spPr>
      </p:pic>
      <p:pic>
        <p:nvPicPr>
          <p:cNvPr id="22" name="Picture 21">
            <a:hlinkClick r:id="rId9"/>
            <a:extLst>
              <a:ext uri="{FF2B5EF4-FFF2-40B4-BE49-F238E27FC236}">
                <a16:creationId xmlns:a16="http://schemas.microsoft.com/office/drawing/2014/main" id="{BAA8E0C5-61B9-4558-B53C-E0C589BB29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63600" y="4010028"/>
            <a:ext cx="1331225" cy="1332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C66F975-3655-4F8B-A6A8-73C6713B68BD}"/>
              </a:ext>
            </a:extLst>
          </p:cNvPr>
          <p:cNvSpPr/>
          <p:nvPr/>
        </p:nvSpPr>
        <p:spPr>
          <a:xfrm>
            <a:off x="755204" y="4149080"/>
            <a:ext cx="1304702" cy="10801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hlinkClick r:id="rId2"/>
            <a:extLst>
              <a:ext uri="{FF2B5EF4-FFF2-40B4-BE49-F238E27FC236}">
                <a16:creationId xmlns:a16="http://schemas.microsoft.com/office/drawing/2014/main" id="{EBC0A918-144C-4360-924B-A1BEAC705A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681" y="4010028"/>
            <a:ext cx="1331225" cy="1332000"/>
          </a:xfrm>
          <a:prstGeom prst="rect">
            <a:avLst/>
          </a:prstGeom>
        </p:spPr>
      </p:pic>
      <p:pic>
        <p:nvPicPr>
          <p:cNvPr id="24" name="Picture 23">
            <a:hlinkClick r:id="rId5"/>
            <a:extLst>
              <a:ext uri="{FF2B5EF4-FFF2-40B4-BE49-F238E27FC236}">
                <a16:creationId xmlns:a16="http://schemas.microsoft.com/office/drawing/2014/main" id="{3A2C930B-CF0B-4E97-8C34-9D0BF8FA71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48415" y="4010028"/>
            <a:ext cx="1331225" cy="1332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6045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39552" y="5336166"/>
            <a:ext cx="17247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6378D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>Follow us on Twitter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6378D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</a:b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56378D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@ntrkconnectinfo</a:t>
            </a:r>
            <a:endParaRPr kumimoji="0" lang="en-GB" sz="1600" b="1" i="0" u="sng" strike="noStrike" kern="1200" cap="none" spc="0" normalizeH="0" baseline="0" noProof="0" dirty="0">
              <a:ln>
                <a:noFill/>
              </a:ln>
              <a:solidFill>
                <a:srgbClr val="56378D"/>
              </a:solidFill>
              <a:effectLst/>
              <a:uLnTx/>
              <a:uFillTx/>
              <a:latin typeface="Calibri" panose="020F0502020204030204"/>
              <a:ea typeface="Aileron" charset="0"/>
              <a:cs typeface="PT Sans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78038" y="5336166"/>
            <a:ext cx="20848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6378D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>Follow the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6378D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</a:b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56378D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NTRK CONNECT</a:t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ECE6ED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6378D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>group on LinkedIn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6378D"/>
              </a:solidFill>
              <a:effectLst/>
              <a:uLnTx/>
              <a:uFillTx/>
              <a:latin typeface="Calibri" panose="020F0502020204030204"/>
              <a:ea typeface="Aileron" charset="0"/>
              <a:cs typeface="PT Sans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5549" y="5336166"/>
            <a:ext cx="2843808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6378D"/>
                </a:solidFill>
                <a:effectLst/>
                <a:uLnTx/>
                <a:uFillTx/>
                <a:latin typeface="Calibri" panose="020F0502020204030204"/>
                <a:ea typeface="+mn-ea"/>
                <a:cs typeface="PT Sans Narrow"/>
              </a:rPr>
              <a:t>Email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6378D"/>
                </a:solidFill>
                <a:effectLst/>
                <a:uLnTx/>
                <a:uFillTx/>
                <a:latin typeface="Calibri" panose="020F0502020204030204"/>
                <a:ea typeface="+mn-ea"/>
                <a:cs typeface="PT Sans Narrow"/>
              </a:rPr>
            </a:b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637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froukje.sosef</a:t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637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637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@cor2ed.com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5637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0845" y="5336166"/>
            <a:ext cx="20848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6378D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>Watch us on the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6378D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6378D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>Vimeo Channe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6378D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>l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6378D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</a:b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6378D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NTRK CONNECT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56378D"/>
              </a:solidFill>
              <a:effectLst/>
              <a:uLnTx/>
              <a:uFillTx/>
              <a:latin typeface="Calibri" panose="020F0502020204030204"/>
              <a:ea typeface="Aileron" charset="0"/>
              <a:cs typeface="PT Sans Narrow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071CF435-729F-403B-B87A-421B2706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56" y="274638"/>
            <a:ext cx="8924840" cy="358641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800"/>
              </a:spcBef>
            </a:pPr>
            <a:r>
              <a:rPr lang="en-GB" sz="3600" cap="none" noProof="0" dirty="0">
                <a:solidFill>
                  <a:schemeClr val="accent1"/>
                </a:solidFill>
              </a:rPr>
              <a:t>REACH </a:t>
            </a:r>
            <a:r>
              <a:rPr lang="en-GB" sz="3600" cap="none" noProof="0" dirty="0"/>
              <a:t>NTRK CONNECT </a:t>
            </a:r>
            <a:r>
              <a:rPr lang="en-GB" sz="3600" cap="none" noProof="0" dirty="0">
                <a:solidFill>
                  <a:schemeClr val="accent1"/>
                </a:solidFill>
              </a:rPr>
              <a:t>VIA </a:t>
            </a:r>
            <a:br>
              <a:rPr lang="en-GB" sz="3600" cap="none" noProof="0" dirty="0">
                <a:solidFill>
                  <a:schemeClr val="accent1"/>
                </a:solidFill>
              </a:rPr>
            </a:br>
            <a:r>
              <a:rPr lang="en-GB" sz="3600" cap="none" spc="-50" noProof="0" dirty="0">
                <a:solidFill>
                  <a:schemeClr val="accent1"/>
                </a:solidFill>
              </a:rPr>
              <a:t>TWITTER, LINKEDIN, VIMEO &amp; EMAIL</a:t>
            </a:r>
            <a:br>
              <a:rPr lang="en-GB" sz="3600" cap="none" noProof="0" dirty="0">
                <a:solidFill>
                  <a:schemeClr val="accent1"/>
                </a:solidFill>
              </a:rPr>
            </a:br>
            <a:r>
              <a:rPr lang="en-GB" sz="3600" cap="none" noProof="0" dirty="0">
                <a:solidFill>
                  <a:schemeClr val="accent1"/>
                </a:solidFill>
              </a:rPr>
              <a:t>OR VISIT THE GROUP’S WEBSITE</a:t>
            </a:r>
            <a:br>
              <a:rPr lang="en-GB" sz="3600" noProof="0" dirty="0">
                <a:solidFill>
                  <a:schemeClr val="tx2"/>
                </a:solidFill>
              </a:rPr>
            </a:br>
            <a:r>
              <a:rPr lang="en-GB" sz="3600" u="sng" cap="none" noProof="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http://www.ntrkconnect.info</a:t>
            </a:r>
            <a:endParaRPr lang="en-GB" sz="3600" cap="none" noProof="0" dirty="0"/>
          </a:p>
        </p:txBody>
      </p:sp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E10C5C84-EC62-432B-80C7-ECCD3CBF66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1393" y="4050497"/>
            <a:ext cx="1259268" cy="1260000"/>
          </a:xfrm>
          <a:prstGeom prst="rect">
            <a:avLst/>
          </a:prstGeom>
        </p:spPr>
      </p:pic>
      <p:pic>
        <p:nvPicPr>
          <p:cNvPr id="5" name="Picture 4">
            <a:hlinkClick r:id="rId5"/>
            <a:extLst>
              <a:ext uri="{FF2B5EF4-FFF2-40B4-BE49-F238E27FC236}">
                <a16:creationId xmlns:a16="http://schemas.microsoft.com/office/drawing/2014/main" id="{C82D04D1-4906-42DD-907A-F5AF75FDBB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2954" y="4050497"/>
            <a:ext cx="1259268" cy="1260000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318C0DBA-C408-4E45-A02E-87489D4F89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41847" y="4050497"/>
            <a:ext cx="1259268" cy="1260000"/>
          </a:xfrm>
          <a:prstGeom prst="rect">
            <a:avLst/>
          </a:prstGeom>
        </p:spPr>
      </p:pic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D6A72BC0-F82A-42A8-A07E-FEF293DC60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2302" y="4050497"/>
            <a:ext cx="1259268" cy="1260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82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B9179F-BE2C-46C0-825B-012F138D55B7}"/>
              </a:ext>
            </a:extLst>
          </p:cNvPr>
          <p:cNvSpPr txBox="1">
            <a:spLocks/>
          </p:cNvSpPr>
          <p:nvPr/>
        </p:nvSpPr>
        <p:spPr>
          <a:xfrm>
            <a:off x="611560" y="4487416"/>
            <a:ext cx="3175393" cy="1245840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PT Sans" charset="-52"/>
              </a:rPr>
              <a:t>Dr. Froukje Sosef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noProof="0" dirty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PT Sans" charset="-52"/>
              </a:rPr>
              <a:t>MD</a:t>
            </a:r>
            <a:br>
              <a:rPr lang="en-GB" sz="1600" b="0" noProof="0" dirty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PT Sans" charset="-52"/>
              </a:rPr>
            </a:br>
            <a:r>
              <a:rPr lang="en-GB" sz="1600" b="0" noProof="0" dirty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PT Sans" charset="-52"/>
              </a:rPr>
              <a:t>Phone: +31 6 2324 3636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u="sng" noProof="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PT Sans" charset="-5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froukje.sosef@cor2ed.com</a:t>
            </a:r>
            <a:endParaRPr kumimoji="0" lang="en-GB" sz="1600" b="0" i="0" u="sng" strike="noStrike" kern="1200" cap="all" spc="3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PT Sans" charset="-52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AA262A53-9B98-4BC8-8DC8-66F8125A223A}"/>
              </a:ext>
            </a:extLst>
          </p:cNvPr>
          <p:cNvSpPr txBox="1">
            <a:spLocks/>
          </p:cNvSpPr>
          <p:nvPr/>
        </p:nvSpPr>
        <p:spPr>
          <a:xfrm>
            <a:off x="611560" y="2844870"/>
            <a:ext cx="3463425" cy="1282506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PT Sans" charset="-52"/>
              </a:rPr>
              <a:t>Dr. Antoine Lacombe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0" noProof="0" dirty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PT Sans" charset="-52"/>
              </a:rPr>
              <a:t>Pharm D, MBA</a:t>
            </a:r>
            <a:br>
              <a:rPr lang="en-GB" sz="1600" b="0" noProof="0" dirty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PT Sans" charset="-52"/>
              </a:rPr>
            </a:br>
            <a:r>
              <a:rPr lang="en-GB" sz="1600" b="0" noProof="0" dirty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PT Sans" charset="-52"/>
              </a:rPr>
              <a:t>Phone: +41 79 529 42 79</a:t>
            </a:r>
            <a:br>
              <a:rPr lang="en-GB" sz="1600" b="0" noProof="0" dirty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PT Sans" charset="-52"/>
              </a:rPr>
            </a:br>
            <a:r>
              <a:rPr lang="en-GB" sz="1600" b="0" u="sng" noProof="0" dirty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PT Sans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antoine.lacombe@cor2ed.com</a:t>
            </a:r>
            <a:endParaRPr kumimoji="0" lang="en-GB" sz="1600" b="0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8678479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DFC1-14C9-46EB-AAE1-4ED58FD77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introduction</a:t>
            </a:r>
            <a:endParaRPr lang="en-GB" i="1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42738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2B484-B2A8-4700-81F1-42932248DA4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5138" y="1425600"/>
            <a:ext cx="4430862" cy="4525200"/>
          </a:xfrm>
        </p:spPr>
        <p:txBody>
          <a:bodyPr/>
          <a:lstStyle/>
          <a:p>
            <a:endParaRPr lang="en-GB" noProof="0" dirty="0"/>
          </a:p>
          <a:p>
            <a:r>
              <a:rPr lang="en-GB" noProof="0" dirty="0"/>
              <a:t>A multidisciplinary approach is key to long-term efficacy in paediatric oncology</a:t>
            </a:r>
            <a:r>
              <a:rPr lang="en-GB" baseline="30000" noProof="0" dirty="0"/>
              <a:t>1</a:t>
            </a:r>
          </a:p>
          <a:p>
            <a:endParaRPr lang="en-GB" noProof="0" dirty="0"/>
          </a:p>
          <a:p>
            <a:r>
              <a:rPr lang="en-GB" noProof="0" dirty="0"/>
              <a:t>Cancer does not respect age boundaries (child/adolescent/adult)</a:t>
            </a:r>
            <a:r>
              <a:rPr lang="en-GB" baseline="30000" noProof="0" dirty="0"/>
              <a:t>2</a:t>
            </a:r>
          </a:p>
          <a:p>
            <a:pPr lvl="1"/>
            <a:r>
              <a:rPr lang="en-GB" noProof="0" dirty="0"/>
              <a:t>Increased translation of treatment approaches between paediatric and adult care is beginning</a:t>
            </a:r>
            <a:r>
              <a:rPr lang="en-GB" baseline="30000" noProof="0" dirty="0"/>
              <a:t>2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An integrated approach to care is key in paediatric oncology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1D2140-1C33-40F2-80E1-A30BE2F6FEEE}"/>
              </a:ext>
            </a:extLst>
          </p:cNvPr>
          <p:cNvSpPr txBox="1"/>
          <p:nvPr/>
        </p:nvSpPr>
        <p:spPr>
          <a:xfrm>
            <a:off x="7020000" y="105385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400" dirty="0">
              <a:solidFill>
                <a:srgbClr val="505050"/>
              </a:solidFill>
              <a:latin typeface="Aileron" charset="0"/>
              <a:ea typeface="Aileron" charset="0"/>
              <a:cs typeface="Aileron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4F598C-1B92-4170-A015-0F04813EC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752" y="1705646"/>
            <a:ext cx="3338202" cy="28754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D99CAA-1068-5346-9BEB-E414264F9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899" y="4762225"/>
            <a:ext cx="353853" cy="1163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57D1D76-1F6D-B84A-A243-93D5CC482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526" y="4941168"/>
            <a:ext cx="260250" cy="8656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ight Arrow 22">
            <a:extLst>
              <a:ext uri="{FF2B5EF4-FFF2-40B4-BE49-F238E27FC236}">
                <a16:creationId xmlns:a16="http://schemas.microsoft.com/office/drawing/2014/main" id="{7FC8A5D7-6127-DD42-8BA5-07C29B97073A}"/>
              </a:ext>
            </a:extLst>
          </p:cNvPr>
          <p:cNvSpPr/>
          <p:nvPr/>
        </p:nvSpPr>
        <p:spPr>
          <a:xfrm>
            <a:off x="6526290" y="5064139"/>
            <a:ext cx="779857" cy="186871"/>
          </a:xfrm>
          <a:prstGeom prst="rightArrow">
            <a:avLst/>
          </a:prstGeom>
          <a:solidFill>
            <a:srgbClr val="56378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BD3E4750-50AF-7B4C-B8AC-F3DE5A596182}"/>
              </a:ext>
            </a:extLst>
          </p:cNvPr>
          <p:cNvSpPr/>
          <p:nvPr/>
        </p:nvSpPr>
        <p:spPr>
          <a:xfrm flipH="1">
            <a:off x="6526290" y="5435331"/>
            <a:ext cx="779857" cy="18687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DAD2092-CD65-4D09-8D2A-62BA53B3C5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6356350"/>
            <a:ext cx="8499350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</a:rPr>
              <a:t>1. Cantrell MA and Ruble K. J Multidiscip Healthc. 2011;4:171–81; 2. </a:t>
            </a:r>
            <a:r>
              <a:rPr lang="en-GB" dirty="0" err="1">
                <a:solidFill>
                  <a:schemeClr val="tx2"/>
                </a:solidFill>
              </a:rPr>
              <a:t>Mody</a:t>
            </a:r>
            <a:r>
              <a:rPr lang="en-GB" dirty="0">
                <a:solidFill>
                  <a:schemeClr val="tx2"/>
                </a:solidFill>
              </a:rPr>
              <a:t> RJ, et al. Pediatr Blood Cancer. 2017;64:26288.</a:t>
            </a:r>
          </a:p>
        </p:txBody>
      </p:sp>
    </p:spTree>
    <p:extLst>
      <p:ext uri="{BB962C8B-B14F-4D97-AF65-F5344CB8AC3E}">
        <p14:creationId xmlns:p14="http://schemas.microsoft.com/office/powerpoint/2010/main" val="227176530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DFC1-14C9-46EB-AAE1-4ED58FD77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From Ewing-like to</a:t>
            </a:r>
            <a:r>
              <a:rPr lang="en-GB" i="1" noProof="0" dirty="0"/>
              <a:t> Cic-Dux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13677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D2092-CD65-4D09-8D2A-62BA53B3C52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noProof="0" dirty="0"/>
          </a:p>
          <a:p>
            <a:r>
              <a:rPr lang="en-GB" noProof="0" dirty="0"/>
              <a:t>Long-term survival outcomes </a:t>
            </a:r>
            <a:br>
              <a:rPr lang="en-GB" noProof="0" dirty="0"/>
            </a:br>
            <a:r>
              <a:rPr lang="en-GB" noProof="0" dirty="0"/>
              <a:t>are excellent for localised paediatric </a:t>
            </a:r>
            <a:br>
              <a:rPr lang="en-GB" noProof="0" dirty="0"/>
            </a:br>
            <a:r>
              <a:rPr lang="en-GB" noProof="0" dirty="0"/>
              <a:t>Ewing sarcoma</a:t>
            </a:r>
            <a:r>
              <a:rPr lang="en-GB" baseline="30000" noProof="0" dirty="0"/>
              <a:t>1</a:t>
            </a:r>
          </a:p>
          <a:p>
            <a:endParaRPr lang="en-GB" noProof="0" dirty="0"/>
          </a:p>
          <a:p>
            <a:r>
              <a:rPr lang="en-GB" noProof="0" dirty="0"/>
              <a:t>Long-term survival in adults is </a:t>
            </a:r>
            <a:br>
              <a:rPr lang="en-GB" noProof="0" dirty="0"/>
            </a:br>
            <a:r>
              <a:rPr lang="en-GB" noProof="0" dirty="0"/>
              <a:t>less favourable</a:t>
            </a:r>
            <a:r>
              <a:rPr lang="en-GB" baseline="30000" noProof="0" dirty="0"/>
              <a:t>2</a:t>
            </a:r>
          </a:p>
          <a:p>
            <a:pPr lvl="1"/>
            <a:r>
              <a:rPr lang="en-GB" noProof="0" dirty="0"/>
              <a:t>HR for death based on 5-year overall </a:t>
            </a:r>
            <a:br>
              <a:rPr lang="en-GB" noProof="0" dirty="0"/>
            </a:br>
            <a:r>
              <a:rPr lang="en-GB" dirty="0"/>
              <a:t>survival (≥ 18 years vs &lt; 18 years): </a:t>
            </a:r>
            <a:br>
              <a:rPr lang="en-GB" dirty="0"/>
            </a:br>
            <a:r>
              <a:rPr lang="en-GB" noProof="0" dirty="0"/>
              <a:t>2.02; </a:t>
            </a:r>
            <a:r>
              <a:rPr lang="en-GB" dirty="0"/>
              <a:t>95% CI: 1.53–2.67</a:t>
            </a:r>
            <a:r>
              <a:rPr lang="en-GB" noProof="0" dirty="0"/>
              <a:t>, P &lt; 0.001</a:t>
            </a:r>
            <a:r>
              <a:rPr lang="en-GB" baseline="30000" dirty="0"/>
              <a:t>2</a:t>
            </a:r>
            <a:endParaRPr lang="en-GB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EDEF9B-219E-44F8-9DB1-8190D1E55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Long-term survival: </a:t>
            </a:r>
            <a:br>
              <a:rPr lang="en-GB" noProof="0" dirty="0"/>
            </a:br>
            <a:r>
              <a:rPr lang="en-GB" noProof="0" dirty="0" err="1"/>
              <a:t>ewing</a:t>
            </a:r>
            <a:r>
              <a:rPr lang="en-GB" noProof="0" dirty="0"/>
              <a:t> sarcoma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F0D67D-548C-4648-907A-2B2122E36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AD2092-CD65-4D09-8D2A-62BA53B3C5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7" y="6356350"/>
            <a:ext cx="7372569" cy="365125"/>
          </a:xfrm>
        </p:spPr>
        <p:txBody>
          <a:bodyPr anchor="b"/>
          <a:lstStyle/>
          <a:p>
            <a:pPr>
              <a:spcBef>
                <a:spcPts val="300"/>
              </a:spcBef>
            </a:pPr>
            <a:r>
              <a:rPr lang="en-GB" noProof="0" dirty="0">
                <a:solidFill>
                  <a:schemeClr val="tx2"/>
                </a:solidFill>
              </a:rPr>
              <a:t>CI, confidence interval; HR, hazard ratio; OS, overall survival</a:t>
            </a:r>
          </a:p>
          <a:p>
            <a:pPr>
              <a:spcBef>
                <a:spcPts val="300"/>
              </a:spcBef>
            </a:pPr>
            <a:r>
              <a:rPr lang="en-GB" noProof="0" dirty="0">
                <a:solidFill>
                  <a:schemeClr val="tx2"/>
                </a:solidFill>
              </a:rPr>
              <a:t>1. Hamilton SN, et al. Am J Clin Oncol 2017;40:423–8; 2. Davenport JR, et al. Pediatr Blood Cancer 2016;63:1091–5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0E3B252-BF1E-448A-90B8-BF5195911AB4}"/>
              </a:ext>
            </a:extLst>
          </p:cNvPr>
          <p:cNvSpPr txBox="1">
            <a:spLocks/>
          </p:cNvSpPr>
          <p:nvPr/>
        </p:nvSpPr>
        <p:spPr>
          <a:xfrm>
            <a:off x="4989158" y="1459099"/>
            <a:ext cx="4067971" cy="7106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2000" b="1" i="0" kern="120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600" dirty="0">
                <a:solidFill>
                  <a:srgbClr val="F78E56"/>
                </a:solidFill>
              </a:rPr>
              <a:t>Long </a:t>
            </a:r>
            <a:r>
              <a:rPr lang="en-GB" sz="1600" dirty="0"/>
              <a:t>term OS in Paediatric </a:t>
            </a:r>
            <a:br>
              <a:rPr lang="en-GB" sz="1600" dirty="0"/>
            </a:br>
            <a:r>
              <a:rPr lang="en-GB" sz="1600" dirty="0" err="1"/>
              <a:t>ewing</a:t>
            </a:r>
            <a:r>
              <a:rPr lang="en-GB" sz="1600" dirty="0"/>
              <a:t> sarcoma</a:t>
            </a:r>
            <a:r>
              <a:rPr lang="en-GB" sz="1600" baseline="30000" dirty="0"/>
              <a:t>1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518099155"/>
              </p:ext>
            </p:extLst>
          </p:nvPr>
        </p:nvGraphicFramePr>
        <p:xfrm>
          <a:off x="4989158" y="4137129"/>
          <a:ext cx="3624064" cy="20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60E3B252-BF1E-448A-90B8-BF5195911AB4}"/>
              </a:ext>
            </a:extLst>
          </p:cNvPr>
          <p:cNvSpPr txBox="1">
            <a:spLocks/>
          </p:cNvSpPr>
          <p:nvPr/>
        </p:nvSpPr>
        <p:spPr>
          <a:xfrm>
            <a:off x="4986014" y="3717032"/>
            <a:ext cx="4067971" cy="7106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2000" b="1" i="0" kern="120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600" dirty="0"/>
              <a:t>Long term OS in Paediatric vs </a:t>
            </a:r>
            <a:br>
              <a:rPr lang="en-GB" sz="1600" dirty="0"/>
            </a:br>
            <a:r>
              <a:rPr lang="en-GB" sz="1600" dirty="0"/>
              <a:t>adult </a:t>
            </a:r>
            <a:r>
              <a:rPr lang="en-GB" sz="1600" dirty="0" err="1"/>
              <a:t>ewing</a:t>
            </a:r>
            <a:r>
              <a:rPr lang="en-GB" sz="1600" dirty="0"/>
              <a:t> sarcoma</a:t>
            </a:r>
            <a:r>
              <a:rPr lang="en-GB" sz="1600" baseline="30000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B57AE3-1E6A-1B48-890E-5A5FC3B7B6E3}"/>
              </a:ext>
            </a:extLst>
          </p:cNvPr>
          <p:cNvSpPr txBox="1"/>
          <p:nvPr/>
        </p:nvSpPr>
        <p:spPr>
          <a:xfrm>
            <a:off x="5383023" y="1979844"/>
            <a:ext cx="2356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B3A290-99DC-754D-9B98-F1CE66C79338}"/>
              </a:ext>
            </a:extLst>
          </p:cNvPr>
          <p:cNvSpPr txBox="1"/>
          <p:nvPr/>
        </p:nvSpPr>
        <p:spPr>
          <a:xfrm>
            <a:off x="6662920" y="1960794"/>
            <a:ext cx="80310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900" dirty="0">
                <a:solidFill>
                  <a:srgbClr val="F78E56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Localised disease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935044-2BBF-D64B-B81F-2F06DBB35C2F}"/>
              </a:ext>
            </a:extLst>
          </p:cNvPr>
          <p:cNvSpPr txBox="1"/>
          <p:nvPr/>
        </p:nvSpPr>
        <p:spPr>
          <a:xfrm>
            <a:off x="6815320" y="2383069"/>
            <a:ext cx="875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solidFill>
                  <a:srgbClr val="56378D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Metastatic disease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DF28F2-A269-4848-BCEA-85664888D65F}"/>
              </a:ext>
            </a:extLst>
          </p:cNvPr>
          <p:cNvSpPr txBox="1"/>
          <p:nvPr/>
        </p:nvSpPr>
        <p:spPr>
          <a:xfrm rot="16200000">
            <a:off x="4709274" y="2401261"/>
            <a:ext cx="1039195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3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Patient survival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5694B3-44BB-3D47-B89B-FF9024967B46}"/>
              </a:ext>
            </a:extLst>
          </p:cNvPr>
          <p:cNvSpPr txBox="1"/>
          <p:nvPr/>
        </p:nvSpPr>
        <p:spPr>
          <a:xfrm>
            <a:off x="5461571" y="2148754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D044B1-287E-3742-BA54-4BF874E91E20}"/>
              </a:ext>
            </a:extLst>
          </p:cNvPr>
          <p:cNvSpPr txBox="1"/>
          <p:nvPr/>
        </p:nvSpPr>
        <p:spPr>
          <a:xfrm>
            <a:off x="5540117" y="2824394"/>
            <a:ext cx="7854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32D9F5-D265-AA40-87DD-02135EA329C5}"/>
              </a:ext>
            </a:extLst>
          </p:cNvPr>
          <p:cNvSpPr txBox="1"/>
          <p:nvPr/>
        </p:nvSpPr>
        <p:spPr>
          <a:xfrm>
            <a:off x="4992870" y="3208706"/>
            <a:ext cx="557845" cy="3724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10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No. at risk</a:t>
            </a:r>
          </a:p>
          <a:p>
            <a:pPr>
              <a:lnSpc>
                <a:spcPct val="80000"/>
              </a:lnSpc>
            </a:pPr>
            <a:r>
              <a:rPr lang="en-GB" sz="10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Localised</a:t>
            </a:r>
            <a:br>
              <a:rPr lang="en-GB" sz="10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0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Metastatic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08B9B8-7E0D-6945-819B-342F18242DD0}"/>
              </a:ext>
            </a:extLst>
          </p:cNvPr>
          <p:cNvSpPr txBox="1"/>
          <p:nvPr/>
        </p:nvSpPr>
        <p:spPr>
          <a:xfrm>
            <a:off x="5672320" y="3331817"/>
            <a:ext cx="13144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77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2DF0B1-D9A1-454A-8FC3-0D3527F8A2D7}"/>
              </a:ext>
            </a:extLst>
          </p:cNvPr>
          <p:cNvSpPr txBox="1"/>
          <p:nvPr/>
        </p:nvSpPr>
        <p:spPr>
          <a:xfrm>
            <a:off x="6040620" y="3331817"/>
            <a:ext cx="13144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72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4A56C9-4C07-CA40-B351-1E57F3DE6E0C}"/>
              </a:ext>
            </a:extLst>
          </p:cNvPr>
          <p:cNvSpPr txBox="1"/>
          <p:nvPr/>
        </p:nvSpPr>
        <p:spPr>
          <a:xfrm>
            <a:off x="6399395" y="3331817"/>
            <a:ext cx="13144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63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67B0B4-C760-244E-A1EA-9DC377625011}"/>
              </a:ext>
            </a:extLst>
          </p:cNvPr>
          <p:cNvSpPr txBox="1"/>
          <p:nvPr/>
        </p:nvSpPr>
        <p:spPr>
          <a:xfrm>
            <a:off x="6761345" y="3331817"/>
            <a:ext cx="13144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53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D518A9-D9A5-BE40-BAF0-D2A321705715}"/>
              </a:ext>
            </a:extLst>
          </p:cNvPr>
          <p:cNvSpPr txBox="1"/>
          <p:nvPr/>
        </p:nvSpPr>
        <p:spPr>
          <a:xfrm>
            <a:off x="7129645" y="3331817"/>
            <a:ext cx="13144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47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806840-4C5A-A542-941E-5BA1D2979620}"/>
              </a:ext>
            </a:extLst>
          </p:cNvPr>
          <p:cNvSpPr txBox="1"/>
          <p:nvPr/>
        </p:nvSpPr>
        <p:spPr>
          <a:xfrm>
            <a:off x="7497945" y="3331817"/>
            <a:ext cx="13144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44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6BECBB-D858-5947-A7D6-EA822E47740B}"/>
              </a:ext>
            </a:extLst>
          </p:cNvPr>
          <p:cNvSpPr txBox="1"/>
          <p:nvPr/>
        </p:nvSpPr>
        <p:spPr>
          <a:xfrm>
            <a:off x="7863070" y="3331817"/>
            <a:ext cx="13144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38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FA8657-D86D-C348-B39D-98C8B7629241}"/>
              </a:ext>
            </a:extLst>
          </p:cNvPr>
          <p:cNvSpPr txBox="1"/>
          <p:nvPr/>
        </p:nvSpPr>
        <p:spPr>
          <a:xfrm>
            <a:off x="8221845" y="3331817"/>
            <a:ext cx="131446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34</a:t>
            </a:r>
          </a:p>
          <a:p>
            <a:pPr algn="ctr">
              <a:lnSpc>
                <a:spcPct val="80000"/>
              </a:lnSpc>
            </a:pPr>
            <a:r>
              <a:rPr lang="en-US" sz="10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B5F184-695A-4048-A855-0F6E299738CB}"/>
              </a:ext>
            </a:extLst>
          </p:cNvPr>
          <p:cNvSpPr txBox="1"/>
          <p:nvPr/>
        </p:nvSpPr>
        <p:spPr>
          <a:xfrm>
            <a:off x="7853154" y="2490466"/>
            <a:ext cx="43441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9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P&lt;0.0001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B6E18F-864A-4841-A60B-42FE32E8295C}"/>
              </a:ext>
            </a:extLst>
          </p:cNvPr>
          <p:cNvCxnSpPr/>
          <p:nvPr/>
        </p:nvCxnSpPr>
        <p:spPr>
          <a:xfrm>
            <a:off x="5733653" y="2059532"/>
            <a:ext cx="0" cy="839852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17D173F-2A20-C242-B2BE-2549B9626050}"/>
              </a:ext>
            </a:extLst>
          </p:cNvPr>
          <p:cNvCxnSpPr>
            <a:cxnSpLocks/>
          </p:cNvCxnSpPr>
          <p:nvPr/>
        </p:nvCxnSpPr>
        <p:spPr>
          <a:xfrm rot="5400000">
            <a:off x="5710654" y="2046058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BD8235-A528-3C45-B156-1A678FCF4746}"/>
              </a:ext>
            </a:extLst>
          </p:cNvPr>
          <p:cNvCxnSpPr>
            <a:cxnSpLocks/>
          </p:cNvCxnSpPr>
          <p:nvPr/>
        </p:nvCxnSpPr>
        <p:spPr>
          <a:xfrm rot="5400000">
            <a:off x="5710654" y="2211158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AB1BC71-CF53-554A-BE84-2156E1DB9CC1}"/>
              </a:ext>
            </a:extLst>
          </p:cNvPr>
          <p:cNvCxnSpPr>
            <a:cxnSpLocks/>
          </p:cNvCxnSpPr>
          <p:nvPr/>
        </p:nvCxnSpPr>
        <p:spPr>
          <a:xfrm rot="5400000">
            <a:off x="5710654" y="2376258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91A4CE1-42F4-D647-97C4-9207999B7559}"/>
              </a:ext>
            </a:extLst>
          </p:cNvPr>
          <p:cNvCxnSpPr>
            <a:cxnSpLocks/>
          </p:cNvCxnSpPr>
          <p:nvPr/>
        </p:nvCxnSpPr>
        <p:spPr>
          <a:xfrm rot="5400000">
            <a:off x="5710654" y="2538183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C51D7B2-C3A5-CB46-AF71-9AC1EA73CE1F}"/>
              </a:ext>
            </a:extLst>
          </p:cNvPr>
          <p:cNvCxnSpPr>
            <a:cxnSpLocks/>
          </p:cNvCxnSpPr>
          <p:nvPr/>
        </p:nvCxnSpPr>
        <p:spPr>
          <a:xfrm rot="5400000">
            <a:off x="5710654" y="2703283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741B9CC-22D9-3743-A6F0-62DBFE60F9E8}"/>
              </a:ext>
            </a:extLst>
          </p:cNvPr>
          <p:cNvCxnSpPr>
            <a:cxnSpLocks/>
          </p:cNvCxnSpPr>
          <p:nvPr/>
        </p:nvCxnSpPr>
        <p:spPr>
          <a:xfrm flipH="1">
            <a:off x="5683654" y="2895383"/>
            <a:ext cx="2628496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6711705-4FF4-4D43-97F3-ACE06C22D1F9}"/>
              </a:ext>
            </a:extLst>
          </p:cNvPr>
          <p:cNvCxnSpPr>
            <a:cxnSpLocks/>
          </p:cNvCxnSpPr>
          <p:nvPr/>
        </p:nvCxnSpPr>
        <p:spPr>
          <a:xfrm>
            <a:off x="5733653" y="2900133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449A933-64BF-684D-9B16-700E5FF2DFE3}"/>
              </a:ext>
            </a:extLst>
          </p:cNvPr>
          <p:cNvSpPr txBox="1"/>
          <p:nvPr/>
        </p:nvSpPr>
        <p:spPr>
          <a:xfrm>
            <a:off x="5698930" y="2945044"/>
            <a:ext cx="7854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5DE88F0-0141-004C-9963-DF9139292847}"/>
              </a:ext>
            </a:extLst>
          </p:cNvPr>
          <p:cNvCxnSpPr>
            <a:cxnSpLocks/>
          </p:cNvCxnSpPr>
          <p:nvPr/>
        </p:nvCxnSpPr>
        <p:spPr>
          <a:xfrm>
            <a:off x="6106503" y="2900133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1A0D86B-7397-2246-8519-C38DF249B985}"/>
              </a:ext>
            </a:extLst>
          </p:cNvPr>
          <p:cNvSpPr txBox="1"/>
          <p:nvPr/>
        </p:nvSpPr>
        <p:spPr>
          <a:xfrm>
            <a:off x="6067230" y="2945044"/>
            <a:ext cx="7854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2AD9BDE-EF09-9146-BD2F-8EAE6AD91DAE}"/>
              </a:ext>
            </a:extLst>
          </p:cNvPr>
          <p:cNvCxnSpPr>
            <a:cxnSpLocks/>
          </p:cNvCxnSpPr>
          <p:nvPr/>
        </p:nvCxnSpPr>
        <p:spPr>
          <a:xfrm>
            <a:off x="6465278" y="2900133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D2F252E-AAAF-A049-A6F0-3190523CFE18}"/>
              </a:ext>
            </a:extLst>
          </p:cNvPr>
          <p:cNvSpPr txBox="1"/>
          <p:nvPr/>
        </p:nvSpPr>
        <p:spPr>
          <a:xfrm>
            <a:off x="6426005" y="2945044"/>
            <a:ext cx="7854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4BC59B2-CCD0-F548-A716-CD65242EBF18}"/>
              </a:ext>
            </a:extLst>
          </p:cNvPr>
          <p:cNvCxnSpPr>
            <a:cxnSpLocks/>
          </p:cNvCxnSpPr>
          <p:nvPr/>
        </p:nvCxnSpPr>
        <p:spPr>
          <a:xfrm>
            <a:off x="6827228" y="2900133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3CF0E8E3-828A-7546-A6F5-D2049CF66EB1}"/>
              </a:ext>
            </a:extLst>
          </p:cNvPr>
          <p:cNvSpPr txBox="1"/>
          <p:nvPr/>
        </p:nvSpPr>
        <p:spPr>
          <a:xfrm>
            <a:off x="6787955" y="2945044"/>
            <a:ext cx="7854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4306717-FB09-FF43-B06E-F5E4F90C4CE9}"/>
              </a:ext>
            </a:extLst>
          </p:cNvPr>
          <p:cNvCxnSpPr>
            <a:cxnSpLocks/>
          </p:cNvCxnSpPr>
          <p:nvPr/>
        </p:nvCxnSpPr>
        <p:spPr>
          <a:xfrm>
            <a:off x="7195528" y="2900133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801F07ED-DE3F-7749-A208-BC208D4DF962}"/>
              </a:ext>
            </a:extLst>
          </p:cNvPr>
          <p:cNvSpPr txBox="1"/>
          <p:nvPr/>
        </p:nvSpPr>
        <p:spPr>
          <a:xfrm>
            <a:off x="7156255" y="2945044"/>
            <a:ext cx="7854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A015945-88A1-1A41-B13C-865AE1099B60}"/>
              </a:ext>
            </a:extLst>
          </p:cNvPr>
          <p:cNvCxnSpPr>
            <a:cxnSpLocks/>
          </p:cNvCxnSpPr>
          <p:nvPr/>
        </p:nvCxnSpPr>
        <p:spPr>
          <a:xfrm>
            <a:off x="7554303" y="2900133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566FA5E-54AD-884D-987A-AE58E2E3F608}"/>
              </a:ext>
            </a:extLst>
          </p:cNvPr>
          <p:cNvSpPr txBox="1"/>
          <p:nvPr/>
        </p:nvSpPr>
        <p:spPr>
          <a:xfrm>
            <a:off x="7475757" y="2945044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B68B303-A3E9-C442-8F77-BA9425749E2D}"/>
              </a:ext>
            </a:extLst>
          </p:cNvPr>
          <p:cNvCxnSpPr>
            <a:cxnSpLocks/>
          </p:cNvCxnSpPr>
          <p:nvPr/>
        </p:nvCxnSpPr>
        <p:spPr>
          <a:xfrm>
            <a:off x="7916253" y="2900133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65E8788-1BDD-384B-AC33-A9A5645B7023}"/>
              </a:ext>
            </a:extLst>
          </p:cNvPr>
          <p:cNvSpPr txBox="1"/>
          <p:nvPr/>
        </p:nvSpPr>
        <p:spPr>
          <a:xfrm>
            <a:off x="7837707" y="2945044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28C5953-FAA6-524A-8CBB-E14F2ACBA08D}"/>
              </a:ext>
            </a:extLst>
          </p:cNvPr>
          <p:cNvCxnSpPr>
            <a:cxnSpLocks/>
          </p:cNvCxnSpPr>
          <p:nvPr/>
        </p:nvCxnSpPr>
        <p:spPr>
          <a:xfrm>
            <a:off x="8278203" y="2900133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CD9B999-6F1C-DF40-98CC-5803C27B94A0}"/>
              </a:ext>
            </a:extLst>
          </p:cNvPr>
          <p:cNvSpPr txBox="1"/>
          <p:nvPr/>
        </p:nvSpPr>
        <p:spPr>
          <a:xfrm>
            <a:off x="8199657" y="2945044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157F976-D48A-E148-B1B4-37F0A50F8E83}"/>
              </a:ext>
            </a:extLst>
          </p:cNvPr>
          <p:cNvSpPr txBox="1"/>
          <p:nvPr/>
        </p:nvSpPr>
        <p:spPr>
          <a:xfrm>
            <a:off x="6857814" y="3084744"/>
            <a:ext cx="32618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Years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5F04A5AC-F8C4-924F-BF91-ECEB7C69E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881" y="2063359"/>
            <a:ext cx="2552700" cy="8255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7B856A37-4BF9-694C-B0F8-24D47A7E47D1}"/>
              </a:ext>
            </a:extLst>
          </p:cNvPr>
          <p:cNvSpPr txBox="1"/>
          <p:nvPr/>
        </p:nvSpPr>
        <p:spPr>
          <a:xfrm>
            <a:off x="5461571" y="2317664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60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840BD18-126E-7A48-AC1D-19AA2183F562}"/>
              </a:ext>
            </a:extLst>
          </p:cNvPr>
          <p:cNvSpPr txBox="1"/>
          <p:nvPr/>
        </p:nvSpPr>
        <p:spPr>
          <a:xfrm>
            <a:off x="5461571" y="2486574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F3507B4-624B-E24A-ABAD-20E850645964}"/>
              </a:ext>
            </a:extLst>
          </p:cNvPr>
          <p:cNvSpPr txBox="1"/>
          <p:nvPr/>
        </p:nvSpPr>
        <p:spPr>
          <a:xfrm>
            <a:off x="5461571" y="2655484"/>
            <a:ext cx="1570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06382551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65138" y="1425600"/>
            <a:ext cx="4178870" cy="4525200"/>
          </a:xfrm>
        </p:spPr>
        <p:txBody>
          <a:bodyPr/>
          <a:lstStyle/>
          <a:p>
            <a:endParaRPr lang="en-GB" noProof="0" dirty="0"/>
          </a:p>
          <a:p>
            <a:r>
              <a:rPr lang="en-GB" noProof="0" dirty="0"/>
              <a:t>A number of </a:t>
            </a:r>
            <a:r>
              <a:rPr lang="en-GB" dirty="0"/>
              <a:t>molecular s</a:t>
            </a:r>
            <a:r>
              <a:rPr lang="en-GB" noProof="0" dirty="0" err="1"/>
              <a:t>ubtypes</a:t>
            </a:r>
            <a:r>
              <a:rPr lang="en-GB" noProof="0" dirty="0"/>
              <a:t> of small-round blue cell tumour have been defined in recent years</a:t>
            </a:r>
            <a:r>
              <a:rPr lang="en-GB" baseline="30000" noProof="0" dirty="0"/>
              <a:t>1–3</a:t>
            </a:r>
            <a:endParaRPr lang="en-GB" i="1" noProof="0" dirty="0"/>
          </a:p>
          <a:p>
            <a:endParaRPr lang="en-GB" i="1" noProof="0" dirty="0"/>
          </a:p>
          <a:p>
            <a:r>
              <a:rPr lang="en-GB" i="1" noProof="0" dirty="0"/>
              <a:t>CIC-DUX4</a:t>
            </a:r>
            <a:r>
              <a:rPr lang="en-GB" noProof="0" dirty="0"/>
              <a:t> gene fusion is the most common mutation found in non‑Ewing (</a:t>
            </a:r>
            <a:r>
              <a:rPr lang="en-GB" i="1" noProof="0" dirty="0"/>
              <a:t>EWSR1</a:t>
            </a:r>
            <a:r>
              <a:rPr lang="en-GB" noProof="0" dirty="0"/>
              <a:t>-negative) small blue round </a:t>
            </a:r>
            <a:r>
              <a:rPr lang="en-GB" dirty="0"/>
              <a:t>cell tumours</a:t>
            </a:r>
            <a:r>
              <a:rPr lang="en-GB" baseline="30000" dirty="0"/>
              <a:t>2</a:t>
            </a:r>
            <a:r>
              <a:rPr lang="en-GB" dirty="0"/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Molecular classification of </a:t>
            </a:r>
            <a:br>
              <a:rPr lang="en-GB" noProof="0" dirty="0"/>
            </a:br>
            <a:r>
              <a:rPr lang="en-GB" noProof="0" dirty="0"/>
              <a:t>small blue round cell tumours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465137" y="6356350"/>
            <a:ext cx="8067303" cy="365125"/>
          </a:xfrm>
        </p:spPr>
        <p:txBody>
          <a:bodyPr anchor="b"/>
          <a:lstStyle/>
          <a:p>
            <a:pPr>
              <a:spcBef>
                <a:spcPts val="300"/>
              </a:spcBef>
            </a:pPr>
            <a:r>
              <a:rPr lang="en-GB" i="1" noProof="0" dirty="0">
                <a:solidFill>
                  <a:schemeClr val="tx2"/>
                </a:solidFill>
              </a:rPr>
              <a:t>CIC-DUX4</a:t>
            </a:r>
            <a:r>
              <a:rPr lang="en-GB" noProof="0" dirty="0">
                <a:solidFill>
                  <a:schemeClr val="tx2"/>
                </a:solidFill>
              </a:rPr>
              <a:t>, capicua–double homeobox 4; </a:t>
            </a:r>
            <a:r>
              <a:rPr lang="en-GB" i="1" noProof="0" dirty="0">
                <a:solidFill>
                  <a:schemeClr val="tx2"/>
                </a:solidFill>
              </a:rPr>
              <a:t>EWSR1</a:t>
            </a:r>
            <a:r>
              <a:rPr lang="en-GB" noProof="0" dirty="0">
                <a:solidFill>
                  <a:schemeClr val="tx2"/>
                </a:solidFill>
              </a:rPr>
              <a:t>, Ewing sarcoma RNA binding protein 1</a:t>
            </a:r>
          </a:p>
          <a:p>
            <a:pPr>
              <a:spcBef>
                <a:spcPts val="300"/>
              </a:spcBef>
            </a:pPr>
            <a:r>
              <a:rPr lang="en-GB" noProof="0" dirty="0"/>
              <a:t>1. </a:t>
            </a:r>
            <a:r>
              <a:rPr lang="en-GB" noProof="0" dirty="0" err="1">
                <a:solidFill>
                  <a:schemeClr val="tx2"/>
                </a:solidFill>
              </a:rPr>
              <a:t>Folpe</a:t>
            </a:r>
            <a:r>
              <a:rPr lang="en-GB" noProof="0" dirty="0">
                <a:solidFill>
                  <a:schemeClr val="tx2"/>
                </a:solidFill>
              </a:rPr>
              <a:t> AL, et al. Am J Surg Pathol 2005;29:1025–33; </a:t>
            </a:r>
            <a:r>
              <a:rPr lang="en-GB" dirty="0">
                <a:solidFill>
                  <a:schemeClr val="tx2"/>
                </a:solidFill>
              </a:rPr>
              <a:t>2</a:t>
            </a:r>
            <a:r>
              <a:rPr lang="en-GB" noProof="0" dirty="0">
                <a:solidFill>
                  <a:schemeClr val="tx2"/>
                </a:solidFill>
              </a:rPr>
              <a:t>. Antonescu CR, et al. Am J Surg </a:t>
            </a:r>
            <a:r>
              <a:rPr lang="en-GB" noProof="0" dirty="0" err="1">
                <a:solidFill>
                  <a:schemeClr val="tx2"/>
                </a:solidFill>
              </a:rPr>
              <a:t>Pathol</a:t>
            </a:r>
            <a:r>
              <a:rPr lang="en-GB" noProof="0" dirty="0">
                <a:solidFill>
                  <a:schemeClr val="tx2"/>
                </a:solidFill>
              </a:rPr>
              <a:t> 2017;41:941–49;</a:t>
            </a:r>
            <a:br>
              <a:rPr lang="en-GB" noProof="0" dirty="0">
                <a:solidFill>
                  <a:schemeClr val="tx2"/>
                </a:solidFill>
              </a:rPr>
            </a:br>
            <a:r>
              <a:rPr lang="en-GB" dirty="0">
                <a:solidFill>
                  <a:schemeClr val="tx2"/>
                </a:solidFill>
              </a:rPr>
              <a:t>3. </a:t>
            </a:r>
            <a:r>
              <a:rPr lang="en-GB" dirty="0"/>
              <a:t>Carter CS, Patel RM. </a:t>
            </a:r>
            <a:r>
              <a:rPr lang="en-GB" dirty="0" err="1"/>
              <a:t>Surg</a:t>
            </a:r>
            <a:r>
              <a:rPr lang="en-GB" dirty="0"/>
              <a:t> </a:t>
            </a:r>
            <a:r>
              <a:rPr lang="en-GB" dirty="0" err="1"/>
              <a:t>Pathol</a:t>
            </a:r>
            <a:r>
              <a:rPr lang="en-GB" dirty="0"/>
              <a:t> </a:t>
            </a:r>
            <a:r>
              <a:rPr lang="en-GB" dirty="0" err="1"/>
              <a:t>Clin</a:t>
            </a:r>
            <a:r>
              <a:rPr lang="en-GB" dirty="0"/>
              <a:t>. 2019;12:191-215.</a:t>
            </a:r>
            <a:r>
              <a:rPr lang="en-GB" noProof="0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989600" y="1330480"/>
            <a:ext cx="3218693" cy="71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noProof="0" dirty="0">
                <a:solidFill>
                  <a:srgbClr val="F78E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PREDOMINANT </a:t>
            </a:r>
            <a:r>
              <a:rPr lang="en-GB" sz="1600" b="1" i="1" noProof="0" dirty="0">
                <a:solidFill>
                  <a:srgbClr val="F78E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CIC-DUX</a:t>
            </a:r>
            <a:r>
              <a:rPr lang="en-GB" sz="1600" b="1" noProof="0" dirty="0">
                <a:solidFill>
                  <a:srgbClr val="F78E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PHENOTYPE SHOWING  SOLID SHEETS OF ROUND TO </a:t>
            </a:r>
            <a:r>
              <a:rPr lang="en-GB" sz="1600" b="1" dirty="0">
                <a:solidFill>
                  <a:srgbClr val="F78E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OVOID CELLS</a:t>
            </a:r>
            <a:r>
              <a:rPr lang="en-GB" sz="1600" b="1" baseline="30000" dirty="0">
                <a:solidFill>
                  <a:srgbClr val="F78E5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-1" r="1539"/>
          <a:stretch/>
        </p:blipFill>
        <p:spPr>
          <a:xfrm>
            <a:off x="4996455" y="2130986"/>
            <a:ext cx="3019692" cy="3719846"/>
          </a:xfrm>
          <a:prstGeom prst="rect">
            <a:avLst/>
          </a:prstGeom>
          <a:ln w="19050">
            <a:solidFill>
              <a:srgbClr val="56378D"/>
            </a:solidFill>
          </a:ln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DAD2092-CD65-4D09-8D2A-62BA53B3C52A}"/>
              </a:ext>
            </a:extLst>
          </p:cNvPr>
          <p:cNvSpPr txBox="1">
            <a:spLocks/>
          </p:cNvSpPr>
          <p:nvPr/>
        </p:nvSpPr>
        <p:spPr>
          <a:xfrm>
            <a:off x="5007163" y="5728171"/>
            <a:ext cx="7372569" cy="3651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Clr>
                <a:srgbClr val="56378D"/>
              </a:buClr>
              <a:buFont typeface="Lucida Grande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2pPr>
            <a:lvl3pPr marL="914400" indent="0" algn="l" defTabSz="457200" rtl="0" eaLnBrk="1" latinLnBrk="0" hangingPunct="1">
              <a:spcBef>
                <a:spcPts val="400"/>
              </a:spcBef>
              <a:buClr>
                <a:srgbClr val="56378D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buClr>
                <a:srgbClr val="56378D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buClr>
                <a:srgbClr val="56378D"/>
              </a:buClr>
              <a:buFont typeface="Arial"/>
              <a:buNone/>
              <a:defRPr sz="1200" b="0" i="0" kern="1200">
                <a:solidFill>
                  <a:srgbClr val="5D8298"/>
                </a:solidFill>
                <a:latin typeface="PT Sans Narrow"/>
                <a:ea typeface="+mn-ea"/>
                <a:cs typeface="PT Sans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</a:rPr>
              <a:t>H</a:t>
            </a:r>
            <a:r>
              <a:rPr lang="en-US" dirty="0" err="1"/>
              <a:t>aematoxylin</a:t>
            </a:r>
            <a:r>
              <a:rPr lang="en-US" dirty="0"/>
              <a:t> and eosin stain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6575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D2092-CD65-4D09-8D2A-62BA53B3C52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5138" y="1425600"/>
            <a:ext cx="4093461" cy="4525200"/>
          </a:xfrm>
        </p:spPr>
        <p:txBody>
          <a:bodyPr/>
          <a:lstStyle/>
          <a:p>
            <a:r>
              <a:rPr lang="en-GB" noProof="0" dirty="0"/>
              <a:t>Tumours with </a:t>
            </a:r>
            <a:r>
              <a:rPr lang="en-GB" i="1" noProof="0" dirty="0"/>
              <a:t>CIC-DUX</a:t>
            </a:r>
            <a:r>
              <a:rPr lang="en-GB" noProof="0" dirty="0"/>
              <a:t> fusions appears in children, adolescents, and adults</a:t>
            </a:r>
            <a:r>
              <a:rPr lang="en-GB" baseline="30000" noProof="0" dirty="0"/>
              <a:t>1</a:t>
            </a:r>
          </a:p>
          <a:p>
            <a:pPr lvl="1"/>
            <a:r>
              <a:rPr lang="en-GB" noProof="0" dirty="0"/>
              <a:t>Dx range 6–81 years, </a:t>
            </a:r>
            <a:br>
              <a:rPr lang="en-GB" noProof="0" dirty="0"/>
            </a:br>
            <a:r>
              <a:rPr lang="en-GB" noProof="0" dirty="0"/>
              <a:t>mean 32 years</a:t>
            </a:r>
            <a:r>
              <a:rPr lang="en-GB" baseline="30000" dirty="0"/>
              <a:t>1</a:t>
            </a:r>
            <a:endParaRPr lang="en-GB" noProof="0" dirty="0"/>
          </a:p>
          <a:p>
            <a:pPr lvl="1"/>
            <a:r>
              <a:rPr lang="en-GB" noProof="0" dirty="0"/>
              <a:t>22% were &lt; 18 years of age</a:t>
            </a:r>
            <a:r>
              <a:rPr lang="en-GB" baseline="30000" dirty="0"/>
              <a:t>1</a:t>
            </a:r>
            <a:endParaRPr lang="en-GB" noProof="0" dirty="0"/>
          </a:p>
          <a:p>
            <a:r>
              <a:rPr lang="en-GB" i="1" noProof="0" dirty="0"/>
              <a:t>CIC-DUX</a:t>
            </a:r>
            <a:r>
              <a:rPr lang="en-GB" noProof="0" dirty="0"/>
              <a:t> tumours are aggressive with much less favourable outcomes that Ewing sarcoma</a:t>
            </a:r>
            <a:r>
              <a:rPr lang="en-GB" baseline="30000" dirty="0"/>
              <a:t>1</a:t>
            </a:r>
            <a:endParaRPr lang="en-GB" noProof="0" dirty="0"/>
          </a:p>
          <a:p>
            <a:r>
              <a:rPr lang="en-GB" noProof="0" dirty="0"/>
              <a:t>Global initiatives will be necessary to allow pooling of data to test therapies in these newly defined rare molecular subtypes</a:t>
            </a:r>
            <a:r>
              <a:rPr lang="en-GB" baseline="30000" dirty="0"/>
              <a:t>2</a:t>
            </a:r>
            <a:endParaRPr lang="en-GB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EDEF9B-219E-44F8-9DB1-8190D1E55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noProof="0" dirty="0"/>
              <a:t>cic-dux</a:t>
            </a:r>
            <a:r>
              <a:rPr lang="en-GB" noProof="0" dirty="0"/>
              <a:t> tumours are a distinct clinical and molecular tumour subset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F0D67D-548C-4648-907A-2B2122E36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A740CD9-F51E-C94C-989D-8F24010C455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5138" y="6356350"/>
            <a:ext cx="8139310" cy="365125"/>
          </a:xfrm>
        </p:spPr>
        <p:txBody>
          <a:bodyPr anchor="b"/>
          <a:lstStyle/>
          <a:p>
            <a:pPr>
              <a:spcBef>
                <a:spcPts val="300"/>
              </a:spcBef>
            </a:pPr>
            <a:r>
              <a:rPr lang="en-GB" dirty="0"/>
              <a:t>CIC-DUX, capicua–double homeobox; Cum., cumulative; </a:t>
            </a:r>
            <a:r>
              <a:rPr lang="en-GB" dirty="0" err="1"/>
              <a:t>Dx</a:t>
            </a:r>
            <a:r>
              <a:rPr lang="en-GB" dirty="0"/>
              <a:t>, diagnosis; EWSR, Ewing sarcoma RNA binding protein</a:t>
            </a:r>
          </a:p>
          <a:p>
            <a:pPr>
              <a:spcBef>
                <a:spcPts val="300"/>
              </a:spcBef>
            </a:pPr>
            <a:r>
              <a:rPr lang="en-GB" noProof="0" dirty="0"/>
              <a:t>1. </a:t>
            </a:r>
            <a:r>
              <a:rPr lang="en-GB" noProof="0" dirty="0" err="1"/>
              <a:t>Antonescu</a:t>
            </a:r>
            <a:r>
              <a:rPr lang="en-GB" noProof="0" dirty="0"/>
              <a:t> CR, et al. Am J Surg </a:t>
            </a:r>
            <a:r>
              <a:rPr lang="en-GB" noProof="0" dirty="0" err="1"/>
              <a:t>Pathol</a:t>
            </a:r>
            <a:r>
              <a:rPr lang="en-GB" noProof="0" dirty="0"/>
              <a:t> 2017;41:941–49; </a:t>
            </a:r>
            <a:br>
              <a:rPr lang="en-GB" noProof="0" dirty="0"/>
            </a:br>
            <a:r>
              <a:rPr lang="en-GB" noProof="0" dirty="0"/>
              <a:t>2. </a:t>
            </a:r>
            <a:r>
              <a:rPr lang="en-GB" dirty="0" err="1"/>
              <a:t>Mathoulin-Pélissier</a:t>
            </a:r>
            <a:r>
              <a:rPr lang="en-GB" dirty="0"/>
              <a:t> S, Pritchard-Jones K. </a:t>
            </a:r>
            <a:r>
              <a:rPr lang="en-GB" dirty="0" err="1"/>
              <a:t>Eur</a:t>
            </a:r>
            <a:r>
              <a:rPr lang="en-GB" dirty="0"/>
              <a:t> J </a:t>
            </a:r>
            <a:r>
              <a:rPr lang="en-GB" dirty="0" err="1"/>
              <a:t>Surg</a:t>
            </a:r>
            <a:r>
              <a:rPr lang="en-GB" dirty="0"/>
              <a:t> </a:t>
            </a:r>
            <a:r>
              <a:rPr lang="en-GB" dirty="0" err="1"/>
              <a:t>Oncol</a:t>
            </a:r>
            <a:r>
              <a:rPr lang="en-GB" dirty="0"/>
              <a:t>. 2019;45:22-30.</a:t>
            </a:r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0E3B252-BF1E-448A-90B8-BF5195911AB4}"/>
              </a:ext>
            </a:extLst>
          </p:cNvPr>
          <p:cNvSpPr txBox="1">
            <a:spLocks/>
          </p:cNvSpPr>
          <p:nvPr/>
        </p:nvSpPr>
        <p:spPr>
          <a:xfrm>
            <a:off x="4989600" y="1422000"/>
            <a:ext cx="4067971" cy="7106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/>
              <a:buNone/>
              <a:defRPr sz="2000" b="1" i="0" kern="120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/>
              <a:t>Survival outcomes in CIC-DUX </a:t>
            </a:r>
            <a:br>
              <a:rPr lang="en-GB" sz="1600" dirty="0"/>
            </a:br>
            <a:r>
              <a:rPr lang="en-GB" sz="1600" dirty="0"/>
              <a:t>vs </a:t>
            </a:r>
            <a:r>
              <a:rPr lang="en-GB" sz="1600" dirty="0" err="1"/>
              <a:t>ewing</a:t>
            </a:r>
            <a:r>
              <a:rPr lang="en-GB" sz="1600" dirty="0"/>
              <a:t> sarcoma</a:t>
            </a:r>
            <a:r>
              <a:rPr lang="en-GB" sz="1600" baseline="30000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5FBD4B-0BC7-4A44-9B36-67892C3081FD}"/>
              </a:ext>
            </a:extLst>
          </p:cNvPr>
          <p:cNvSpPr txBox="1"/>
          <p:nvPr/>
        </p:nvSpPr>
        <p:spPr>
          <a:xfrm>
            <a:off x="5268467" y="3598540"/>
            <a:ext cx="19556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9C2100-D49A-B240-B011-D73665F0A9BD}"/>
              </a:ext>
            </a:extLst>
          </p:cNvPr>
          <p:cNvSpPr txBox="1"/>
          <p:nvPr/>
        </p:nvSpPr>
        <p:spPr>
          <a:xfrm rot="16200000">
            <a:off x="4620240" y="3381782"/>
            <a:ext cx="908005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3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Cum. survival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AF95309-0460-4642-B571-D813ECCC24ED}"/>
              </a:ext>
            </a:extLst>
          </p:cNvPr>
          <p:cNvCxnSpPr>
            <a:cxnSpLocks/>
          </p:cNvCxnSpPr>
          <p:nvPr/>
        </p:nvCxnSpPr>
        <p:spPr>
          <a:xfrm>
            <a:off x="5579022" y="2222500"/>
            <a:ext cx="0" cy="248608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FF3B4FD-5C46-624E-B09B-08E3181BD332}"/>
              </a:ext>
            </a:extLst>
          </p:cNvPr>
          <p:cNvCxnSpPr>
            <a:cxnSpLocks/>
          </p:cNvCxnSpPr>
          <p:nvPr/>
        </p:nvCxnSpPr>
        <p:spPr>
          <a:xfrm rot="5400000">
            <a:off x="5556023" y="3664754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7D87AB-1429-484B-979C-70A97FF580EE}"/>
              </a:ext>
            </a:extLst>
          </p:cNvPr>
          <p:cNvCxnSpPr>
            <a:cxnSpLocks/>
          </p:cNvCxnSpPr>
          <p:nvPr/>
        </p:nvCxnSpPr>
        <p:spPr>
          <a:xfrm rot="5400000">
            <a:off x="5556023" y="4556929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8A184BB-CC3D-5547-A74F-989D98374902}"/>
              </a:ext>
            </a:extLst>
          </p:cNvPr>
          <p:cNvCxnSpPr>
            <a:cxnSpLocks/>
          </p:cNvCxnSpPr>
          <p:nvPr/>
        </p:nvCxnSpPr>
        <p:spPr>
          <a:xfrm>
            <a:off x="5699672" y="4709329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7037A01-D926-D843-AE3A-379240378953}"/>
              </a:ext>
            </a:extLst>
          </p:cNvPr>
          <p:cNvSpPr txBox="1"/>
          <p:nvPr/>
        </p:nvSpPr>
        <p:spPr>
          <a:xfrm>
            <a:off x="5664949" y="4754240"/>
            <a:ext cx="7854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60BEACB-3BCB-E946-B342-0B09ED0C67C9}"/>
              </a:ext>
            </a:extLst>
          </p:cNvPr>
          <p:cNvCxnSpPr>
            <a:cxnSpLocks/>
          </p:cNvCxnSpPr>
          <p:nvPr/>
        </p:nvCxnSpPr>
        <p:spPr>
          <a:xfrm>
            <a:off x="6148722" y="4709329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033AD6C-ED6B-0F4F-BC41-84D8CCC85649}"/>
              </a:ext>
            </a:extLst>
          </p:cNvPr>
          <p:cNvSpPr txBox="1"/>
          <p:nvPr/>
        </p:nvSpPr>
        <p:spPr>
          <a:xfrm>
            <a:off x="6030902" y="4754240"/>
            <a:ext cx="2356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85E50D1-552F-AC43-8182-AC33EDB33361}"/>
              </a:ext>
            </a:extLst>
          </p:cNvPr>
          <p:cNvCxnSpPr>
            <a:cxnSpLocks/>
          </p:cNvCxnSpPr>
          <p:nvPr/>
        </p:nvCxnSpPr>
        <p:spPr>
          <a:xfrm>
            <a:off x="7044072" y="4709329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FD3E98B-01C3-964B-8033-0BAE6524BA4E}"/>
              </a:ext>
            </a:extLst>
          </p:cNvPr>
          <p:cNvSpPr txBox="1"/>
          <p:nvPr/>
        </p:nvSpPr>
        <p:spPr>
          <a:xfrm>
            <a:off x="6926252" y="4754240"/>
            <a:ext cx="2356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C0A806B-D5A2-AD47-9D32-B3EC8D9C8C2C}"/>
              </a:ext>
            </a:extLst>
          </p:cNvPr>
          <p:cNvSpPr txBox="1"/>
          <p:nvPr/>
        </p:nvSpPr>
        <p:spPr>
          <a:xfrm>
            <a:off x="5268467" y="4509130"/>
            <a:ext cx="19556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0.0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182E8B8-A1E4-5640-A03E-FC839D1C5ECA}"/>
              </a:ext>
            </a:extLst>
          </p:cNvPr>
          <p:cNvCxnSpPr>
            <a:cxnSpLocks/>
          </p:cNvCxnSpPr>
          <p:nvPr/>
        </p:nvCxnSpPr>
        <p:spPr>
          <a:xfrm>
            <a:off x="6596397" y="4709329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B514122-EEBB-7A4F-A7B9-44961DFDC382}"/>
              </a:ext>
            </a:extLst>
          </p:cNvPr>
          <p:cNvSpPr txBox="1"/>
          <p:nvPr/>
        </p:nvSpPr>
        <p:spPr>
          <a:xfrm>
            <a:off x="6478577" y="4754240"/>
            <a:ext cx="2356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200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0D30885-A472-CD48-A1DE-AC504E2730C7}"/>
              </a:ext>
            </a:extLst>
          </p:cNvPr>
          <p:cNvCxnSpPr>
            <a:cxnSpLocks/>
          </p:cNvCxnSpPr>
          <p:nvPr/>
        </p:nvCxnSpPr>
        <p:spPr>
          <a:xfrm>
            <a:off x="7491747" y="4709329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40C158F1-676A-C741-9188-4F9C8AEF8778}"/>
              </a:ext>
            </a:extLst>
          </p:cNvPr>
          <p:cNvSpPr txBox="1"/>
          <p:nvPr/>
        </p:nvSpPr>
        <p:spPr>
          <a:xfrm>
            <a:off x="7373927" y="4754240"/>
            <a:ext cx="2356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400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FB4ACC7-D45E-DB47-A234-C6384BDDD980}"/>
              </a:ext>
            </a:extLst>
          </p:cNvPr>
          <p:cNvCxnSpPr>
            <a:cxnSpLocks/>
          </p:cNvCxnSpPr>
          <p:nvPr/>
        </p:nvCxnSpPr>
        <p:spPr>
          <a:xfrm>
            <a:off x="7936247" y="4709329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8D5547FC-7297-704E-A154-F449F14DCDEE}"/>
              </a:ext>
            </a:extLst>
          </p:cNvPr>
          <p:cNvSpPr txBox="1"/>
          <p:nvPr/>
        </p:nvSpPr>
        <p:spPr>
          <a:xfrm>
            <a:off x="7818427" y="4754240"/>
            <a:ext cx="23564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500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8DDDADD-BC88-8D42-87D8-12CA7D8A4FCF}"/>
              </a:ext>
            </a:extLst>
          </p:cNvPr>
          <p:cNvCxnSpPr>
            <a:cxnSpLocks/>
          </p:cNvCxnSpPr>
          <p:nvPr/>
        </p:nvCxnSpPr>
        <p:spPr>
          <a:xfrm rot="5400000">
            <a:off x="5556023" y="4112429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9823077E-C0F2-C349-88B1-1F7C091EE910}"/>
              </a:ext>
            </a:extLst>
          </p:cNvPr>
          <p:cNvSpPr txBox="1"/>
          <p:nvPr/>
        </p:nvSpPr>
        <p:spPr>
          <a:xfrm>
            <a:off x="5268467" y="4064630"/>
            <a:ext cx="19556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59DCE2B-400F-CA4F-A02D-7B6EE74C839E}"/>
              </a:ext>
            </a:extLst>
          </p:cNvPr>
          <p:cNvSpPr txBox="1"/>
          <p:nvPr/>
        </p:nvSpPr>
        <p:spPr>
          <a:xfrm>
            <a:off x="5268467" y="3150865"/>
            <a:ext cx="19556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0.6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6FEA81F-34BA-8C48-BCDB-AB2EAC6BF5D5}"/>
              </a:ext>
            </a:extLst>
          </p:cNvPr>
          <p:cNvCxnSpPr>
            <a:cxnSpLocks/>
          </p:cNvCxnSpPr>
          <p:nvPr/>
        </p:nvCxnSpPr>
        <p:spPr>
          <a:xfrm rot="5400000">
            <a:off x="5556023" y="3217079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E6226CD6-29E1-4B48-BBC7-C9DED6647F3D}"/>
              </a:ext>
            </a:extLst>
          </p:cNvPr>
          <p:cNvSpPr txBox="1"/>
          <p:nvPr/>
        </p:nvSpPr>
        <p:spPr>
          <a:xfrm>
            <a:off x="5268467" y="2706365"/>
            <a:ext cx="19556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0.8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F929755-072F-7F48-90E1-BC499C1D3646}"/>
              </a:ext>
            </a:extLst>
          </p:cNvPr>
          <p:cNvCxnSpPr>
            <a:cxnSpLocks/>
          </p:cNvCxnSpPr>
          <p:nvPr/>
        </p:nvCxnSpPr>
        <p:spPr>
          <a:xfrm rot="5400000">
            <a:off x="5556023" y="2772579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0644DCF-215B-5540-999B-6247CCE4392E}"/>
              </a:ext>
            </a:extLst>
          </p:cNvPr>
          <p:cNvSpPr txBox="1"/>
          <p:nvPr/>
        </p:nvSpPr>
        <p:spPr>
          <a:xfrm>
            <a:off x="5268467" y="2258690"/>
            <a:ext cx="19556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1.0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F40BB51-DF92-FA49-9A98-CC6FAABCF18D}"/>
              </a:ext>
            </a:extLst>
          </p:cNvPr>
          <p:cNvCxnSpPr>
            <a:cxnSpLocks/>
          </p:cNvCxnSpPr>
          <p:nvPr/>
        </p:nvCxnSpPr>
        <p:spPr>
          <a:xfrm rot="5400000">
            <a:off x="5556023" y="2324904"/>
            <a:ext cx="0" cy="5400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FF7789D-5711-F94F-9A22-A4B417149DA1}"/>
              </a:ext>
            </a:extLst>
          </p:cNvPr>
          <p:cNvCxnSpPr>
            <a:cxnSpLocks/>
          </p:cNvCxnSpPr>
          <p:nvPr/>
        </p:nvCxnSpPr>
        <p:spPr>
          <a:xfrm flipH="1">
            <a:off x="5586173" y="4704579"/>
            <a:ext cx="2479026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893D76C-D302-0841-BA02-8A5E7C5B1226}"/>
              </a:ext>
            </a:extLst>
          </p:cNvPr>
          <p:cNvSpPr txBox="1"/>
          <p:nvPr/>
        </p:nvSpPr>
        <p:spPr>
          <a:xfrm>
            <a:off x="6545398" y="4970140"/>
            <a:ext cx="527452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Months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ACED996-31AF-D542-9A2B-0C214CCA176A}"/>
              </a:ext>
            </a:extLst>
          </p:cNvPr>
          <p:cNvSpPr txBox="1"/>
          <p:nvPr/>
        </p:nvSpPr>
        <p:spPr>
          <a:xfrm>
            <a:off x="6533407" y="4352255"/>
            <a:ext cx="551434" cy="2000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P=0.002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3EAE85A-E989-EB47-A0C9-F956EFC71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949" y="2358490"/>
            <a:ext cx="1988044" cy="1287131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211F4483-3263-EF4A-944F-18AA0D327DD2}"/>
              </a:ext>
            </a:extLst>
          </p:cNvPr>
          <p:cNvSpPr txBox="1"/>
          <p:nvPr/>
        </p:nvSpPr>
        <p:spPr>
          <a:xfrm>
            <a:off x="7206122" y="2276872"/>
            <a:ext cx="1467966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  <a:tabLst>
                <a:tab pos="219075" algn="l"/>
              </a:tabLst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Genetic rearrangement</a:t>
            </a:r>
          </a:p>
          <a:p>
            <a:pPr>
              <a:lnSpc>
                <a:spcPct val="90000"/>
              </a:lnSpc>
              <a:tabLst>
                <a:tab pos="219075" algn="l"/>
              </a:tabLst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	</a:t>
            </a:r>
            <a:r>
              <a:rPr lang="en-US" sz="1200" i="1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CIC</a:t>
            </a:r>
            <a:b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	</a:t>
            </a:r>
            <a:r>
              <a:rPr lang="en-US" sz="1200" i="1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EWSR</a:t>
            </a:r>
            <a:b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	</a:t>
            </a:r>
            <a:r>
              <a:rPr lang="en-US" sz="1200" i="1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CIC</a:t>
            </a: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-censored</a:t>
            </a:r>
          </a:p>
          <a:p>
            <a:pPr>
              <a:lnSpc>
                <a:spcPct val="90000"/>
              </a:lnSpc>
              <a:tabLst>
                <a:tab pos="219075" algn="l"/>
              </a:tabLst>
            </a:pP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	</a:t>
            </a:r>
            <a:r>
              <a:rPr lang="en-US" sz="1200" i="1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EWSR</a:t>
            </a:r>
            <a:r>
              <a:rPr lang="en-US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-censored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7A23FF9-F2FE-F949-AB2D-E42F2A3F30A2}"/>
              </a:ext>
            </a:extLst>
          </p:cNvPr>
          <p:cNvCxnSpPr>
            <a:cxnSpLocks/>
          </p:cNvCxnSpPr>
          <p:nvPr/>
        </p:nvCxnSpPr>
        <p:spPr>
          <a:xfrm flipH="1">
            <a:off x="7241728" y="2517429"/>
            <a:ext cx="122506" cy="0"/>
          </a:xfrm>
          <a:prstGeom prst="line">
            <a:avLst/>
          </a:prstGeom>
          <a:ln w="190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5454AD4-2BD7-5249-ABF3-90DFDCC36029}"/>
              </a:ext>
            </a:extLst>
          </p:cNvPr>
          <p:cNvCxnSpPr>
            <a:cxnSpLocks/>
          </p:cNvCxnSpPr>
          <p:nvPr/>
        </p:nvCxnSpPr>
        <p:spPr>
          <a:xfrm flipH="1">
            <a:off x="7241728" y="2682529"/>
            <a:ext cx="122506" cy="0"/>
          </a:xfrm>
          <a:prstGeom prst="line">
            <a:avLst/>
          </a:prstGeom>
          <a:ln w="19050">
            <a:solidFill>
              <a:srgbClr val="56378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BA7DD5C-D063-0742-9584-552F925E8C2A}"/>
              </a:ext>
            </a:extLst>
          </p:cNvPr>
          <p:cNvGrpSpPr/>
          <p:nvPr/>
        </p:nvGrpSpPr>
        <p:grpSpPr>
          <a:xfrm>
            <a:off x="7241729" y="2800167"/>
            <a:ext cx="100951" cy="100951"/>
            <a:chOff x="7820675" y="3250592"/>
            <a:chExt cx="100951" cy="100951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0227956-A688-9C41-A945-0AFE0260C1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20675" y="3301068"/>
              <a:ext cx="100951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7F4521D-B211-C741-908A-A32CAA76CFE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820675" y="3301068"/>
              <a:ext cx="100951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F93AF1F-EDF3-C942-8342-8B0A0F29BD65}"/>
              </a:ext>
            </a:extLst>
          </p:cNvPr>
          <p:cNvGrpSpPr/>
          <p:nvPr/>
        </p:nvGrpSpPr>
        <p:grpSpPr>
          <a:xfrm>
            <a:off x="7241729" y="2962092"/>
            <a:ext cx="100951" cy="100951"/>
            <a:chOff x="7820675" y="3250592"/>
            <a:chExt cx="100951" cy="100951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8E36FB4-B20A-F84E-B8DA-8A93291CA6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20675" y="3301068"/>
              <a:ext cx="100951" cy="0"/>
            </a:xfrm>
            <a:prstGeom prst="line">
              <a:avLst/>
            </a:prstGeom>
            <a:ln w="19050">
              <a:solidFill>
                <a:srgbClr val="56378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E3D53AA-D6F4-B545-94CE-4F9A1013CDF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820675" y="3301068"/>
              <a:ext cx="100951" cy="0"/>
            </a:xfrm>
            <a:prstGeom prst="line">
              <a:avLst/>
            </a:prstGeom>
            <a:ln w="19050">
              <a:solidFill>
                <a:srgbClr val="56378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412819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FDFC1-14C9-46EB-AAE1-4ED58FD77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noProof="0" dirty="0"/>
              <a:t>NTRK</a:t>
            </a:r>
            <a:r>
              <a:rPr lang="en-GB" noProof="0" dirty="0"/>
              <a:t> gene Fusions in sarcoma</a:t>
            </a:r>
            <a:br>
              <a:rPr lang="en-GB" noProof="0" dirty="0"/>
            </a:br>
            <a:r>
              <a:rPr lang="en-GB" noProof="0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03350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ème Office">
  <a:themeElements>
    <a:clrScheme name="Cor2Ed - Sarcoma Connect Colour Palette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F78E56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F78E56"/>
      </a:hlink>
      <a:folHlink>
        <a:srgbClr val="F78E5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1_Thème Office">
  <a:themeElements>
    <a:clrScheme name="Cor2Ed - NTRK Connect Colour Palette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56378D"/>
      </a:accent1>
      <a:accent2>
        <a:srgbClr val="C0504D"/>
      </a:accent2>
      <a:accent3>
        <a:srgbClr val="E9D0CD"/>
      </a:accent3>
      <a:accent4>
        <a:srgbClr val="F3EAE7"/>
      </a:accent4>
      <a:accent5>
        <a:srgbClr val="ECE6ED"/>
      </a:accent5>
      <a:accent6>
        <a:srgbClr val="8B878B"/>
      </a:accent6>
      <a:hlink>
        <a:srgbClr val="56378D"/>
      </a:hlink>
      <a:folHlink>
        <a:srgbClr val="56378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3.xml><?xml version="1.0" encoding="utf-8"?>
<a:theme xmlns:a="http://schemas.openxmlformats.org/drawingml/2006/main" name="2_Thème Office">
  <a:themeElements>
    <a:clrScheme name="Custom 17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F78E56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F78E56"/>
      </a:hlink>
      <a:folHlink>
        <a:srgbClr val="F78E5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4.xml><?xml version="1.0" encoding="utf-8"?>
<a:theme xmlns:a="http://schemas.openxmlformats.org/drawingml/2006/main" name="3_Thème Office">
  <a:themeElements>
    <a:clrScheme name="Custom 61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F78E56"/>
      </a:accent1>
      <a:accent2>
        <a:srgbClr val="C0504D"/>
      </a:accent2>
      <a:accent3>
        <a:srgbClr val="56378D"/>
      </a:accent3>
      <a:accent4>
        <a:srgbClr val="F4EAE7"/>
      </a:accent4>
      <a:accent5>
        <a:srgbClr val="ECE6ED"/>
      </a:accent5>
      <a:accent6>
        <a:srgbClr val="8B878B"/>
      </a:accent6>
      <a:hlink>
        <a:srgbClr val="F78E56"/>
      </a:hlink>
      <a:folHlink>
        <a:srgbClr val="F78E5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5.xml><?xml version="1.0" encoding="utf-8"?>
<a:theme xmlns:a="http://schemas.openxmlformats.org/drawingml/2006/main" name="4_Thème Office">
  <a:themeElements>
    <a:clrScheme name="Custom 61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F78E56"/>
      </a:accent1>
      <a:accent2>
        <a:srgbClr val="C0504D"/>
      </a:accent2>
      <a:accent3>
        <a:srgbClr val="56378D"/>
      </a:accent3>
      <a:accent4>
        <a:srgbClr val="F4EAE7"/>
      </a:accent4>
      <a:accent5>
        <a:srgbClr val="ECE6ED"/>
      </a:accent5>
      <a:accent6>
        <a:srgbClr val="8B878B"/>
      </a:accent6>
      <a:hlink>
        <a:srgbClr val="F78E56"/>
      </a:hlink>
      <a:folHlink>
        <a:srgbClr val="F78E5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accent3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4264</TotalTime>
  <Words>2745</Words>
  <Application>Microsoft Office PowerPoint</Application>
  <PresentationFormat>On-screen Show (4:3)</PresentationFormat>
  <Paragraphs>577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Aileron</vt:lpstr>
      <vt:lpstr>Arial</vt:lpstr>
      <vt:lpstr>Calibri</vt:lpstr>
      <vt:lpstr>Lucida Grande</vt:lpstr>
      <vt:lpstr>PT Sans</vt:lpstr>
      <vt:lpstr>PT Sans Narrow</vt:lpstr>
      <vt:lpstr>Thème Office</vt:lpstr>
      <vt:lpstr>1_Thème Office</vt:lpstr>
      <vt:lpstr>2_Thème Office</vt:lpstr>
      <vt:lpstr>3_Thème Office</vt:lpstr>
      <vt:lpstr>4_Thème Office</vt:lpstr>
      <vt:lpstr>PowerPoint Presentation</vt:lpstr>
      <vt:lpstr>Disclaimer</vt:lpstr>
      <vt:lpstr>introduction</vt:lpstr>
      <vt:lpstr>An integrated approach to care is key in paediatric oncology</vt:lpstr>
      <vt:lpstr>From Ewing-like to Cic-Dux</vt:lpstr>
      <vt:lpstr>Long-term survival:  ewing sarcoma</vt:lpstr>
      <vt:lpstr>Molecular classification of  small blue round cell tumours</vt:lpstr>
      <vt:lpstr>cic-dux tumours are a distinct clinical and molecular tumour subset</vt:lpstr>
      <vt:lpstr>NTRK gene Fusions in sarcoma  </vt:lpstr>
      <vt:lpstr>NTRK gene fusions have a high incidence in sarcoma</vt:lpstr>
      <vt:lpstr>TRK-inhibition provides robust responses in patients with NTRK gene fusion-positive sarcoma</vt:lpstr>
      <vt:lpstr>TRK-inhibition provides durable responses in patients with NTRK gene fusion-positive sarcoma</vt:lpstr>
      <vt:lpstr>Where can we find ntrk gene Fusions in sarcoma?</vt:lpstr>
      <vt:lpstr>Succinate-dehydrogenase deficient gist </vt:lpstr>
      <vt:lpstr>sdh-deficient gist predominates in the under 20s</vt:lpstr>
      <vt:lpstr>Sunitinib has efficacy in KIT/PDGFRA WT paediatric gist</vt:lpstr>
      <vt:lpstr>Regorafenib has demonstrated efficacy in metastatic sdh-deficient gist</vt:lpstr>
      <vt:lpstr>Regorafenib has demonstrated efficacy in metastatic sdh-deficient gist</vt:lpstr>
      <vt:lpstr>targeting of kit and fgfr may  offer a new approach in  sdh-deficient gist </vt:lpstr>
      <vt:lpstr>summary</vt:lpstr>
      <vt:lpstr>REACH SARCOMA CONNECT VIA  TWITTER, LINKEDIN, VIMEO &amp; EMAIL OR VISIT THE GROUP’S WEBSITE http://www.sarcomaconnect.info</vt:lpstr>
      <vt:lpstr>REACH NTRK CONNECT VIA  TWITTER, LINKEDIN, VIMEO &amp; EMAIL OR VISIT THE GROUP’S WEBSITE http://www.ntrkconnect.info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Iain Murdoch</cp:lastModifiedBy>
  <cp:revision>306</cp:revision>
  <cp:lastPrinted>2017-02-15T09:54:46Z</cp:lastPrinted>
  <dcterms:created xsi:type="dcterms:W3CDTF">2016-10-14T09:38:18Z</dcterms:created>
  <dcterms:modified xsi:type="dcterms:W3CDTF">2020-04-06T11:30:32Z</dcterms:modified>
</cp:coreProperties>
</file>