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Lst>
  <p:notesMasterIdLst>
    <p:notesMasterId r:id="rId22"/>
  </p:notesMasterIdLst>
  <p:handoutMasterIdLst>
    <p:handoutMasterId r:id="rId23"/>
  </p:handoutMasterIdLst>
  <p:sldIdLst>
    <p:sldId id="256" r:id="rId2"/>
    <p:sldId id="1142" r:id="rId3"/>
    <p:sldId id="318" r:id="rId4"/>
    <p:sldId id="1141" r:id="rId5"/>
    <p:sldId id="1140" r:id="rId6"/>
    <p:sldId id="1145" r:id="rId7"/>
    <p:sldId id="996" r:id="rId8"/>
    <p:sldId id="999" r:id="rId9"/>
    <p:sldId id="1144" r:id="rId10"/>
    <p:sldId id="1093" r:id="rId11"/>
    <p:sldId id="1094" r:id="rId12"/>
    <p:sldId id="1097" r:id="rId13"/>
    <p:sldId id="1146" r:id="rId14"/>
    <p:sldId id="977" r:id="rId15"/>
    <p:sldId id="978" r:id="rId16"/>
    <p:sldId id="983" r:id="rId17"/>
    <p:sldId id="988" r:id="rId18"/>
    <p:sldId id="1147" r:id="rId19"/>
    <p:sldId id="278" r:id="rId20"/>
    <p:sldId id="280"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4" userDrawn="1">
          <p15:clr>
            <a:srgbClr val="A4A3A4"/>
          </p15:clr>
        </p15:guide>
        <p15:guide id="3" pos="385" userDrawn="1">
          <p15:clr>
            <a:srgbClr val="A4A3A4"/>
          </p15:clr>
        </p15:guide>
        <p15:guide id="4" orient="horz" pos="109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Donohue" initials="HD" lastIdx="40" clrIdx="0"/>
  <p:cmAuthor id="2" name="Georg Lenz"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A"/>
    <a:srgbClr val="FF85FF"/>
    <a:srgbClr val="FFA402"/>
    <a:srgbClr val="5D8298"/>
    <a:srgbClr val="FA7C2E"/>
    <a:srgbClr val="C9E5F3"/>
    <a:srgbClr val="2E7B8E"/>
    <a:srgbClr val="03C750"/>
    <a:srgbClr val="C7573C"/>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359" autoAdjust="0"/>
    <p:restoredTop sz="93834" autoAdjust="0"/>
  </p:normalViewPr>
  <p:slideViewPr>
    <p:cSldViewPr snapToGrid="0" snapToObjects="1">
      <p:cViewPr varScale="1">
        <p:scale>
          <a:sx n="78" d="100"/>
          <a:sy n="78" d="100"/>
        </p:scale>
        <p:origin x="1992" y="58"/>
      </p:cViewPr>
      <p:guideLst>
        <p:guide orient="horz" pos="2160"/>
        <p:guide pos="3424"/>
        <p:guide pos="385"/>
        <p:guide orient="horz" pos="1094"/>
      </p:guideLst>
    </p:cSldViewPr>
  </p:slideViewPr>
  <p:outlineViewPr>
    <p:cViewPr>
      <p:scale>
        <a:sx n="33" d="100"/>
        <a:sy n="33" d="100"/>
      </p:scale>
      <p:origin x="0" y="-134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R2-CHOP</c:v>
                </c:pt>
              </c:strCache>
            </c:strRef>
          </c:tx>
          <c:spPr>
            <a:solidFill>
              <a:schemeClr val="accent1"/>
            </a:solidFill>
            <a:ln w="25400" cap="flat" cmpd="sng" algn="ctr">
              <a:noFill/>
              <a:prstDash val="solid"/>
            </a:ln>
            <a:effectLst/>
          </c:spPr>
          <c:invertIfNegative val="0"/>
          <c:cat>
            <c:strRef>
              <c:f>Sheet1!$A$2:$A$3</c:f>
              <c:strCache>
                <c:ptCount val="2"/>
                <c:pt idx="0">
                  <c:v>ORR</c:v>
                </c:pt>
                <c:pt idx="1">
                  <c:v>CR</c:v>
                </c:pt>
              </c:strCache>
            </c:strRef>
          </c:cat>
          <c:val>
            <c:numRef>
              <c:f>Sheet1!$B$2:$B$3</c:f>
              <c:numCache>
                <c:formatCode>0%</c:formatCode>
                <c:ptCount val="2"/>
                <c:pt idx="0">
                  <c:v>0.91</c:v>
                </c:pt>
                <c:pt idx="1">
                  <c:v>0.69</c:v>
                </c:pt>
              </c:numCache>
            </c:numRef>
          </c:val>
          <c:extLst>
            <c:ext xmlns:c16="http://schemas.microsoft.com/office/drawing/2014/chart" uri="{C3380CC4-5D6E-409C-BE32-E72D297353CC}">
              <c16:uniqueId val="{00000000-8373-514D-B324-1F7B544263F1}"/>
            </c:ext>
          </c:extLst>
        </c:ser>
        <c:ser>
          <c:idx val="1"/>
          <c:order val="1"/>
          <c:tx>
            <c:strRef>
              <c:f>Sheet1!#REF!</c:f>
              <c:strCache>
                <c:ptCount val="1"/>
                <c:pt idx="0">
                  <c:v>#REF!</c:v>
                </c:pt>
              </c:strCache>
            </c:strRef>
          </c:tx>
          <c:spPr>
            <a:solidFill>
              <a:schemeClr val="tx2"/>
            </a:solidFill>
            <a:ln w="25400" cap="flat" cmpd="sng" algn="ctr">
              <a:noFill/>
              <a:prstDash val="solid"/>
            </a:ln>
            <a:effectLst/>
          </c:spPr>
          <c:invertIfNegative val="0"/>
          <c:cat>
            <c:strRef>
              <c:f>Sheet1!$A$2:$A$3</c:f>
              <c:strCache>
                <c:ptCount val="2"/>
                <c:pt idx="0">
                  <c:v>ORR</c:v>
                </c:pt>
                <c:pt idx="1">
                  <c:v>CR</c:v>
                </c:pt>
              </c:strCache>
            </c:strRef>
          </c:cat>
          <c:val>
            <c:numRef>
              <c:f>Sheet1!$C$2:$C$3</c:f>
              <c:numCache>
                <c:formatCode>0%</c:formatCode>
                <c:ptCount val="2"/>
                <c:pt idx="0">
                  <c:v>0.91</c:v>
                </c:pt>
                <c:pt idx="1">
                  <c:v>0.65</c:v>
                </c:pt>
              </c:numCache>
            </c:numRef>
          </c:val>
          <c:extLst>
            <c:ext xmlns:c16="http://schemas.microsoft.com/office/drawing/2014/chart" uri="{C3380CC4-5D6E-409C-BE32-E72D297353CC}">
              <c16:uniqueId val="{00000001-8373-514D-B324-1F7B544263F1}"/>
            </c:ext>
          </c:extLst>
        </c:ser>
        <c:dLbls>
          <c:showLegendKey val="0"/>
          <c:showVal val="0"/>
          <c:showCatName val="0"/>
          <c:showSerName val="0"/>
          <c:showPercent val="0"/>
          <c:showBubbleSize val="0"/>
        </c:dLbls>
        <c:gapWidth val="219"/>
        <c:overlap val="-27"/>
        <c:axId val="2078840152"/>
        <c:axId val="2078850072"/>
      </c:barChart>
      <c:catAx>
        <c:axId val="2078840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2078850072"/>
        <c:crosses val="autoZero"/>
        <c:auto val="1"/>
        <c:lblAlgn val="ctr"/>
        <c:lblOffset val="100"/>
        <c:noMultiLvlLbl val="0"/>
      </c:catAx>
      <c:valAx>
        <c:axId val="2078850072"/>
        <c:scaling>
          <c:orientation val="minMax"/>
        </c:scaling>
        <c:delete val="0"/>
        <c:axPos val="l"/>
        <c:title>
          <c:tx>
            <c:rich>
              <a:bodyPr rot="-5400000" vert="horz"/>
              <a:lstStyle/>
              <a:p>
                <a:pPr>
                  <a:defRPr/>
                </a:pPr>
                <a:r>
                  <a:rPr lang="en-US"/>
                  <a:t>                                                                                                                                     Best Response Rate, %</a:t>
                </a:r>
              </a:p>
            </c:rich>
          </c:tx>
          <c:overlay val="0"/>
          <c:spPr>
            <a:noFill/>
            <a:ln>
              <a:noFill/>
            </a:ln>
            <a:effectLst/>
          </c:spPr>
        </c:title>
        <c:numFmt formatCode="0%" sourceLinked="1"/>
        <c:majorTickMark val="out"/>
        <c:minorTickMark val="none"/>
        <c:tickLblPos val="nextTo"/>
        <c:spPr>
          <a:noFill/>
          <a:ln>
            <a:solidFill>
              <a:schemeClr val="tx1"/>
            </a:solidFill>
          </a:ln>
          <a:effectLst/>
        </c:spPr>
        <c:txPr>
          <a:bodyPr rot="-60000000" vert="horz"/>
          <a:lstStyle/>
          <a:p>
            <a:pPr>
              <a:defRPr/>
            </a:pPr>
            <a:endParaRPr lang="en-US"/>
          </a:p>
        </c:txPr>
        <c:crossAx val="207884015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2"/>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2863C-945C-B14D-A837-9D0D96E1BD8D}" type="doc">
      <dgm:prSet loTypeId="urn:microsoft.com/office/officeart/2005/8/layout/hList2" loCatId="list" qsTypeId="urn:microsoft.com/office/officeart/2005/8/quickstyle/simple1" qsCatId="simple" csTypeId="urn:microsoft.com/office/officeart/2005/8/colors/accent3_2" csCatId="accent3" phldr="1"/>
      <dgm:spPr/>
      <dgm:t>
        <a:bodyPr/>
        <a:lstStyle/>
        <a:p>
          <a:endParaRPr lang="nl-NL"/>
        </a:p>
      </dgm:t>
    </dgm:pt>
    <dgm:pt modelId="{5FF8593F-AEC2-F349-9B22-CF485376CBAA}">
      <dgm:prSet custT="1"/>
      <dgm:spPr/>
      <dgm:t>
        <a:bodyPr/>
        <a:lstStyle/>
        <a:p>
          <a:r>
            <a:rPr lang="en-GB" sz="1600" b="1" i="0" dirty="0">
              <a:solidFill>
                <a:schemeClr val="accent1"/>
              </a:solidFill>
            </a:rPr>
            <a:t>Standard of care</a:t>
          </a:r>
          <a:endParaRPr lang="nl-NL" sz="1600" b="1" dirty="0">
            <a:solidFill>
              <a:schemeClr val="accent1"/>
            </a:solidFill>
          </a:endParaRPr>
        </a:p>
      </dgm:t>
    </dgm:pt>
    <dgm:pt modelId="{ECD8E98D-2D76-8946-94D0-B6EA75C49E71}" type="parTrans" cxnId="{0D034EE5-FE7C-DC43-9ACF-F414DEA50527}">
      <dgm:prSet/>
      <dgm:spPr/>
      <dgm:t>
        <a:bodyPr/>
        <a:lstStyle/>
        <a:p>
          <a:endParaRPr lang="nl-NL"/>
        </a:p>
      </dgm:t>
    </dgm:pt>
    <dgm:pt modelId="{93327F8E-62B4-EB49-B60C-0B2063306727}" type="sibTrans" cxnId="{0D034EE5-FE7C-DC43-9ACF-F414DEA50527}">
      <dgm:prSet/>
      <dgm:spPr/>
      <dgm:t>
        <a:bodyPr/>
        <a:lstStyle/>
        <a:p>
          <a:endParaRPr lang="nl-NL"/>
        </a:p>
      </dgm:t>
    </dgm:pt>
    <dgm:pt modelId="{566B61FB-0E16-7344-82B2-23E755CDEBA1}">
      <dgm:prSet custT="1"/>
      <dgm:spPr/>
      <dgm:t>
        <a:bodyPr/>
        <a:lstStyle/>
        <a:p>
          <a:r>
            <a:rPr lang="en-GB" sz="1600" b="1" i="0" dirty="0">
              <a:solidFill>
                <a:schemeClr val="accent1"/>
              </a:solidFill>
            </a:rPr>
            <a:t>No benefit of adding </a:t>
          </a:r>
          <a:br>
            <a:rPr lang="en-GB" sz="1600" b="1" i="0" dirty="0">
              <a:solidFill>
                <a:schemeClr val="accent1"/>
              </a:solidFill>
            </a:rPr>
          </a:br>
          <a:r>
            <a:rPr lang="en-GB" sz="1600" b="1" i="0" dirty="0">
              <a:solidFill>
                <a:schemeClr val="accent1"/>
              </a:solidFill>
            </a:rPr>
            <a:t>ibrutinib or lenalidomide</a:t>
          </a:r>
          <a:endParaRPr lang="nl-NL" sz="1600" b="1" dirty="0">
            <a:solidFill>
              <a:schemeClr val="accent1"/>
            </a:solidFill>
          </a:endParaRPr>
        </a:p>
      </dgm:t>
    </dgm:pt>
    <dgm:pt modelId="{081C4497-C0FC-034E-843E-FA5982334603}" type="parTrans" cxnId="{FD9EB061-505F-2A45-A6E2-6217ADB03EC8}">
      <dgm:prSet/>
      <dgm:spPr/>
      <dgm:t>
        <a:bodyPr/>
        <a:lstStyle/>
        <a:p>
          <a:endParaRPr lang="nl-NL"/>
        </a:p>
      </dgm:t>
    </dgm:pt>
    <dgm:pt modelId="{85B22392-DD0D-7A4F-8C1E-2585C6F3C962}" type="sibTrans" cxnId="{FD9EB061-505F-2A45-A6E2-6217ADB03EC8}">
      <dgm:prSet/>
      <dgm:spPr/>
      <dgm:t>
        <a:bodyPr/>
        <a:lstStyle/>
        <a:p>
          <a:endParaRPr lang="nl-NL"/>
        </a:p>
      </dgm:t>
    </dgm:pt>
    <dgm:pt modelId="{9D575682-A6DE-2A48-9E55-48C47195EA72}">
      <dgm:prSet/>
      <dgm:spPr/>
      <dgm:t>
        <a:bodyPr/>
        <a:lstStyle/>
        <a:p>
          <a:r>
            <a:rPr lang="en-GB" b="0" i="0" dirty="0"/>
            <a:t>However, the PHOENIX trial showed an interesting signal in patients &lt;60 years, indicating that adding a BTK inhibitor might improve outcomes in this group</a:t>
          </a:r>
          <a:endParaRPr lang="nl-NL" dirty="0"/>
        </a:p>
      </dgm:t>
    </dgm:pt>
    <dgm:pt modelId="{53A8E16F-59B6-AF45-93DC-1B0857CAB55D}" type="parTrans" cxnId="{81705054-EAE1-7346-85E7-FB9108368631}">
      <dgm:prSet/>
      <dgm:spPr/>
      <dgm:t>
        <a:bodyPr/>
        <a:lstStyle/>
        <a:p>
          <a:endParaRPr lang="nl-NL"/>
        </a:p>
      </dgm:t>
    </dgm:pt>
    <dgm:pt modelId="{33F410B0-2870-7049-ABBB-CEA6D5466ACC}" type="sibTrans" cxnId="{81705054-EAE1-7346-85E7-FB9108368631}">
      <dgm:prSet/>
      <dgm:spPr/>
      <dgm:t>
        <a:bodyPr/>
        <a:lstStyle/>
        <a:p>
          <a:endParaRPr lang="nl-NL"/>
        </a:p>
      </dgm:t>
    </dgm:pt>
    <dgm:pt modelId="{4CE0A5D8-D038-CB46-8C67-1951AED86E33}">
      <dgm:prSet custT="1"/>
      <dgm:spPr/>
      <dgm:t>
        <a:bodyPr/>
        <a:lstStyle/>
        <a:p>
          <a:r>
            <a:rPr lang="en-GB" sz="1600" b="1" i="0" dirty="0">
              <a:solidFill>
                <a:schemeClr val="accent1"/>
              </a:solidFill>
            </a:rPr>
            <a:t>Promising novel agents</a:t>
          </a:r>
          <a:endParaRPr lang="nl-NL" sz="1600" b="1" dirty="0">
            <a:solidFill>
              <a:schemeClr val="accent1"/>
            </a:solidFill>
          </a:endParaRPr>
        </a:p>
      </dgm:t>
    </dgm:pt>
    <dgm:pt modelId="{F12C8CDA-94E2-774C-BF98-8E5AAFC93CFA}" type="parTrans" cxnId="{4FE48D61-67D8-2445-933D-DC1235720B73}">
      <dgm:prSet/>
      <dgm:spPr/>
      <dgm:t>
        <a:bodyPr/>
        <a:lstStyle/>
        <a:p>
          <a:endParaRPr lang="nl-NL"/>
        </a:p>
      </dgm:t>
    </dgm:pt>
    <dgm:pt modelId="{0F07A0C3-3BA3-4841-8F8D-BD4B6496F508}" type="sibTrans" cxnId="{4FE48D61-67D8-2445-933D-DC1235720B73}">
      <dgm:prSet/>
      <dgm:spPr/>
      <dgm:t>
        <a:bodyPr/>
        <a:lstStyle/>
        <a:p>
          <a:endParaRPr lang="nl-NL"/>
        </a:p>
      </dgm:t>
    </dgm:pt>
    <dgm:pt modelId="{C132DD7B-DE9D-5F4A-AF86-FB77F12FB64D}">
      <dgm:prSet/>
      <dgm:spPr/>
      <dgm:t>
        <a:bodyPr/>
        <a:lstStyle/>
        <a:p>
          <a:r>
            <a:rPr lang="en-GB" b="0" i="0" dirty="0"/>
            <a:t>Antibody-drug conjugates, such as </a:t>
          </a:r>
          <a:r>
            <a:rPr lang="en-GB" b="0" i="0" dirty="0" err="1"/>
            <a:t>polatuzumab</a:t>
          </a:r>
          <a:r>
            <a:rPr lang="en-GB" b="0" i="0" dirty="0"/>
            <a:t> </a:t>
          </a:r>
          <a:r>
            <a:rPr lang="en-GB" b="0" i="0" dirty="0" err="1"/>
            <a:t>vedotin</a:t>
          </a:r>
          <a:endParaRPr lang="nl-NL" dirty="0"/>
        </a:p>
      </dgm:t>
    </dgm:pt>
    <dgm:pt modelId="{17DE3D0A-D006-CF42-8CB8-1DCE3997C4AC}" type="parTrans" cxnId="{9F93960E-FE84-2A43-819E-7CAA7EE0B323}">
      <dgm:prSet/>
      <dgm:spPr/>
      <dgm:t>
        <a:bodyPr/>
        <a:lstStyle/>
        <a:p>
          <a:endParaRPr lang="nl-NL"/>
        </a:p>
      </dgm:t>
    </dgm:pt>
    <dgm:pt modelId="{D6777E13-9652-7340-B284-A34445A83A5D}" type="sibTrans" cxnId="{9F93960E-FE84-2A43-819E-7CAA7EE0B323}">
      <dgm:prSet/>
      <dgm:spPr/>
      <dgm:t>
        <a:bodyPr/>
        <a:lstStyle/>
        <a:p>
          <a:endParaRPr lang="nl-NL"/>
        </a:p>
      </dgm:t>
    </dgm:pt>
    <dgm:pt modelId="{415B44E9-914E-484A-A339-7E740B5CE0DF}">
      <dgm:prSet/>
      <dgm:spPr/>
      <dgm:t>
        <a:bodyPr/>
        <a:lstStyle/>
        <a:p>
          <a:r>
            <a:rPr lang="en-GB" b="0" i="0" dirty="0"/>
            <a:t>CAR T-cells</a:t>
          </a:r>
          <a:endParaRPr lang="nl-NL" dirty="0"/>
        </a:p>
      </dgm:t>
    </dgm:pt>
    <dgm:pt modelId="{B332C97A-D566-5C46-BA21-440FE8D907F7}" type="parTrans" cxnId="{25D45211-92F6-0041-8605-8474854642A0}">
      <dgm:prSet/>
      <dgm:spPr/>
      <dgm:t>
        <a:bodyPr/>
        <a:lstStyle/>
        <a:p>
          <a:endParaRPr lang="nl-NL"/>
        </a:p>
      </dgm:t>
    </dgm:pt>
    <dgm:pt modelId="{C0789679-E2D3-0D4F-A9C9-A1E076C24156}" type="sibTrans" cxnId="{25D45211-92F6-0041-8605-8474854642A0}">
      <dgm:prSet/>
      <dgm:spPr/>
      <dgm:t>
        <a:bodyPr/>
        <a:lstStyle/>
        <a:p>
          <a:endParaRPr lang="nl-NL"/>
        </a:p>
      </dgm:t>
    </dgm:pt>
    <dgm:pt modelId="{61FE6DDC-6880-D44E-8CFC-759F970C24F8}">
      <dgm:prSet/>
      <dgm:spPr/>
      <dgm:t>
        <a:bodyPr/>
        <a:lstStyle/>
        <a:p>
          <a:r>
            <a:rPr lang="en-GB" b="0" i="0" dirty="0"/>
            <a:t>CAR T-cells have been approved for use in the R/R setting</a:t>
          </a:r>
          <a:endParaRPr lang="nl-NL" dirty="0"/>
        </a:p>
      </dgm:t>
    </dgm:pt>
    <dgm:pt modelId="{AA103535-1162-2F49-B745-BF5623FB805B}" type="parTrans" cxnId="{B060E98F-B459-8245-80CB-12F202FBB46E}">
      <dgm:prSet/>
      <dgm:spPr/>
      <dgm:t>
        <a:bodyPr/>
        <a:lstStyle/>
        <a:p>
          <a:endParaRPr lang="nl-NL"/>
        </a:p>
      </dgm:t>
    </dgm:pt>
    <dgm:pt modelId="{E42B7641-6755-D04D-A00A-37041DB807C5}" type="sibTrans" cxnId="{B060E98F-B459-8245-80CB-12F202FBB46E}">
      <dgm:prSet/>
      <dgm:spPr/>
      <dgm:t>
        <a:bodyPr/>
        <a:lstStyle/>
        <a:p>
          <a:endParaRPr lang="nl-NL"/>
        </a:p>
      </dgm:t>
    </dgm:pt>
    <dgm:pt modelId="{DDE9F993-901F-1E48-B40A-9A4D6C1664C4}">
      <dgm:prSet/>
      <dgm:spPr/>
      <dgm:t>
        <a:bodyPr/>
        <a:lstStyle/>
        <a:p>
          <a:r>
            <a:rPr lang="en-GB" b="0" i="0" dirty="0"/>
            <a:t>Bispecific antibodies</a:t>
          </a:r>
          <a:endParaRPr lang="nl-NL" dirty="0"/>
        </a:p>
      </dgm:t>
    </dgm:pt>
    <dgm:pt modelId="{4B015965-1B82-2241-A6B2-7AE57A6C2A72}" type="parTrans" cxnId="{43A92CA9-BA05-094F-B6A2-7DAACF093BF1}">
      <dgm:prSet/>
      <dgm:spPr/>
      <dgm:t>
        <a:bodyPr/>
        <a:lstStyle/>
        <a:p>
          <a:endParaRPr lang="nl-NL"/>
        </a:p>
      </dgm:t>
    </dgm:pt>
    <dgm:pt modelId="{84B825B6-7A09-C548-8152-15FDE39092D9}" type="sibTrans" cxnId="{43A92CA9-BA05-094F-B6A2-7DAACF093BF1}">
      <dgm:prSet/>
      <dgm:spPr/>
      <dgm:t>
        <a:bodyPr/>
        <a:lstStyle/>
        <a:p>
          <a:endParaRPr lang="nl-NL"/>
        </a:p>
      </dgm:t>
    </dgm:pt>
    <dgm:pt modelId="{C19882E6-96A5-4347-AAF4-3B30F00B001C}">
      <dgm:prSet/>
      <dgm:spPr/>
      <dgm:t>
        <a:bodyPr/>
        <a:lstStyle/>
        <a:p>
          <a:r>
            <a:rPr lang="en-GB" b="1" i="0" dirty="0"/>
            <a:t>R-CHOP</a:t>
          </a:r>
          <a:r>
            <a:rPr lang="en-GB" b="0" i="0" dirty="0"/>
            <a:t> remains the first-line standard of care in DLBCL</a:t>
          </a:r>
          <a:endParaRPr lang="nl-NL" dirty="0"/>
        </a:p>
      </dgm:t>
    </dgm:pt>
    <dgm:pt modelId="{5DD1FFA9-E237-1B43-BC39-0DA586E9641B}" type="parTrans" cxnId="{1FCF22B0-C966-FC4F-BD16-333CBE47719C}">
      <dgm:prSet/>
      <dgm:spPr/>
      <dgm:t>
        <a:bodyPr/>
        <a:lstStyle/>
        <a:p>
          <a:endParaRPr lang="nl-NL"/>
        </a:p>
      </dgm:t>
    </dgm:pt>
    <dgm:pt modelId="{54F03830-4217-1F42-A59B-ED5F2DC3F79F}" type="sibTrans" cxnId="{1FCF22B0-C966-FC4F-BD16-333CBE47719C}">
      <dgm:prSet/>
      <dgm:spPr/>
      <dgm:t>
        <a:bodyPr/>
        <a:lstStyle/>
        <a:p>
          <a:endParaRPr lang="nl-NL"/>
        </a:p>
      </dgm:t>
    </dgm:pt>
    <dgm:pt modelId="{D51BA1F3-111B-2845-832E-E4C5570F245C}">
      <dgm:prSet/>
      <dgm:spPr/>
      <dgm:t>
        <a:bodyPr/>
        <a:lstStyle/>
        <a:p>
          <a:r>
            <a:rPr lang="en-GB" b="0" i="0" dirty="0"/>
            <a:t>The </a:t>
          </a:r>
          <a:r>
            <a:rPr lang="en-GB" b="1" i="0" dirty="0"/>
            <a:t>PHOENIX and ROBUST trials </a:t>
          </a:r>
          <a:r>
            <a:rPr lang="en-GB" b="0" i="0" dirty="0"/>
            <a:t>did not show clinically meaningful improvement of adding ibrutinib or lenalidomide to R-CHOP</a:t>
          </a:r>
          <a:endParaRPr lang="nl-NL" dirty="0"/>
        </a:p>
      </dgm:t>
    </dgm:pt>
    <dgm:pt modelId="{733526EF-835D-1B40-A409-C8FC1A2BD1E7}" type="parTrans" cxnId="{00C1DB4F-EE2E-AF4A-9C0E-8A22704C0FEA}">
      <dgm:prSet/>
      <dgm:spPr/>
      <dgm:t>
        <a:bodyPr/>
        <a:lstStyle/>
        <a:p>
          <a:endParaRPr lang="nl-NL"/>
        </a:p>
      </dgm:t>
    </dgm:pt>
    <dgm:pt modelId="{C828017B-04EC-F848-A5B3-BD17F89CF16E}" type="sibTrans" cxnId="{00C1DB4F-EE2E-AF4A-9C0E-8A22704C0FEA}">
      <dgm:prSet/>
      <dgm:spPr/>
      <dgm:t>
        <a:bodyPr/>
        <a:lstStyle/>
        <a:p>
          <a:endParaRPr lang="nl-NL"/>
        </a:p>
      </dgm:t>
    </dgm:pt>
    <dgm:pt modelId="{6B92D069-1954-0348-A310-7BD688C518D7}" type="pres">
      <dgm:prSet presAssocID="{49A2863C-945C-B14D-A837-9D0D96E1BD8D}" presName="linearFlow" presStyleCnt="0">
        <dgm:presLayoutVars>
          <dgm:dir/>
          <dgm:animLvl val="lvl"/>
          <dgm:resizeHandles/>
        </dgm:presLayoutVars>
      </dgm:prSet>
      <dgm:spPr/>
    </dgm:pt>
    <dgm:pt modelId="{52A6E707-B296-9D47-B1B0-8F9FED266399}" type="pres">
      <dgm:prSet presAssocID="{5FF8593F-AEC2-F349-9B22-CF485376CBAA}" presName="compositeNode" presStyleCnt="0">
        <dgm:presLayoutVars>
          <dgm:bulletEnabled val="1"/>
        </dgm:presLayoutVars>
      </dgm:prSet>
      <dgm:spPr/>
    </dgm:pt>
    <dgm:pt modelId="{C75F1AF0-E087-FE40-9D47-C5713566EE4E}" type="pres">
      <dgm:prSet presAssocID="{5FF8593F-AEC2-F349-9B22-CF485376CBAA}" presName="image" presStyleLbl="fgImgPlac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114BEB58-677B-E849-B582-7F5F1D32831B}" type="pres">
      <dgm:prSet presAssocID="{5FF8593F-AEC2-F349-9B22-CF485376CBAA}" presName="childNode" presStyleLbl="node1" presStyleIdx="0" presStyleCnt="3">
        <dgm:presLayoutVars>
          <dgm:bulletEnabled val="1"/>
        </dgm:presLayoutVars>
      </dgm:prSet>
      <dgm:spPr/>
    </dgm:pt>
    <dgm:pt modelId="{CE49EAE6-B93C-2241-A04A-23424D9CC05A}" type="pres">
      <dgm:prSet presAssocID="{5FF8593F-AEC2-F349-9B22-CF485376CBAA}" presName="parentNode" presStyleLbl="revTx" presStyleIdx="0" presStyleCnt="3">
        <dgm:presLayoutVars>
          <dgm:chMax val="0"/>
          <dgm:bulletEnabled val="1"/>
        </dgm:presLayoutVars>
      </dgm:prSet>
      <dgm:spPr/>
    </dgm:pt>
    <dgm:pt modelId="{5BC3C9A3-645E-6A49-84B1-6BB0AAE9D678}" type="pres">
      <dgm:prSet presAssocID="{93327F8E-62B4-EB49-B60C-0B2063306727}" presName="sibTrans" presStyleCnt="0"/>
      <dgm:spPr/>
    </dgm:pt>
    <dgm:pt modelId="{DD340816-CCC8-6845-8AB2-C82F7A14178F}" type="pres">
      <dgm:prSet presAssocID="{566B61FB-0E16-7344-82B2-23E755CDEBA1}" presName="compositeNode" presStyleCnt="0">
        <dgm:presLayoutVars>
          <dgm:bulletEnabled val="1"/>
        </dgm:presLayoutVars>
      </dgm:prSet>
      <dgm:spPr/>
    </dgm:pt>
    <dgm:pt modelId="{69114D38-42EC-0640-B866-18AB5A45A234}" type="pres">
      <dgm:prSet presAssocID="{566B61FB-0E16-7344-82B2-23E755CDEBA1}" presName="image" presStyleLbl="fgImgPlace1" presStyleIdx="1" presStyleCnt="3"/>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AE0E0D91-0CC1-F348-AB95-E0189FF94E28}" type="pres">
      <dgm:prSet presAssocID="{566B61FB-0E16-7344-82B2-23E755CDEBA1}" presName="childNode" presStyleLbl="node1" presStyleIdx="1" presStyleCnt="3">
        <dgm:presLayoutVars>
          <dgm:bulletEnabled val="1"/>
        </dgm:presLayoutVars>
      </dgm:prSet>
      <dgm:spPr/>
    </dgm:pt>
    <dgm:pt modelId="{4EB5FD2A-B5DB-7145-A1A6-63EEF1015835}" type="pres">
      <dgm:prSet presAssocID="{566B61FB-0E16-7344-82B2-23E755CDEBA1}" presName="parentNode" presStyleLbl="revTx" presStyleIdx="1" presStyleCnt="3" custLinFactNeighborX="-6795">
        <dgm:presLayoutVars>
          <dgm:chMax val="0"/>
          <dgm:bulletEnabled val="1"/>
        </dgm:presLayoutVars>
      </dgm:prSet>
      <dgm:spPr/>
    </dgm:pt>
    <dgm:pt modelId="{0F1C255F-7D52-0549-9C32-0757C6A25331}" type="pres">
      <dgm:prSet presAssocID="{85B22392-DD0D-7A4F-8C1E-2585C6F3C962}" presName="sibTrans" presStyleCnt="0"/>
      <dgm:spPr/>
    </dgm:pt>
    <dgm:pt modelId="{825CD1E9-633B-5D48-B25D-173A34785B35}" type="pres">
      <dgm:prSet presAssocID="{4CE0A5D8-D038-CB46-8C67-1951AED86E33}" presName="compositeNode" presStyleCnt="0">
        <dgm:presLayoutVars>
          <dgm:bulletEnabled val="1"/>
        </dgm:presLayoutVars>
      </dgm:prSet>
      <dgm:spPr/>
    </dgm:pt>
    <dgm:pt modelId="{ED66F2C0-63ED-BE48-92EC-83AA8670FB84}" type="pres">
      <dgm:prSet presAssocID="{4CE0A5D8-D038-CB46-8C67-1951AED86E33}" presName="image" presStyleLbl="fgImgPlac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57281D05-2B84-6D4C-ADC3-1D8676682943}" type="pres">
      <dgm:prSet presAssocID="{4CE0A5D8-D038-CB46-8C67-1951AED86E33}" presName="childNode" presStyleLbl="node1" presStyleIdx="2" presStyleCnt="3">
        <dgm:presLayoutVars>
          <dgm:bulletEnabled val="1"/>
        </dgm:presLayoutVars>
      </dgm:prSet>
      <dgm:spPr/>
    </dgm:pt>
    <dgm:pt modelId="{637E8CC5-02FC-7544-A770-2631746C587D}" type="pres">
      <dgm:prSet presAssocID="{4CE0A5D8-D038-CB46-8C67-1951AED86E33}" presName="parentNode" presStyleLbl="revTx" presStyleIdx="2" presStyleCnt="3">
        <dgm:presLayoutVars>
          <dgm:chMax val="0"/>
          <dgm:bulletEnabled val="1"/>
        </dgm:presLayoutVars>
      </dgm:prSet>
      <dgm:spPr/>
    </dgm:pt>
  </dgm:ptLst>
  <dgm:cxnLst>
    <dgm:cxn modelId="{9F93960E-FE84-2A43-819E-7CAA7EE0B323}" srcId="{4CE0A5D8-D038-CB46-8C67-1951AED86E33}" destId="{C132DD7B-DE9D-5F4A-AF86-FB77F12FB64D}" srcOrd="0" destOrd="0" parTransId="{17DE3D0A-D006-CF42-8CB8-1DCE3997C4AC}" sibTransId="{D6777E13-9652-7340-B284-A34445A83A5D}"/>
    <dgm:cxn modelId="{25D45211-92F6-0041-8605-8474854642A0}" srcId="{4CE0A5D8-D038-CB46-8C67-1951AED86E33}" destId="{415B44E9-914E-484A-A339-7E740B5CE0DF}" srcOrd="1" destOrd="0" parTransId="{B332C97A-D566-5C46-BA21-440FE8D907F7}" sibTransId="{C0789679-E2D3-0D4F-A9C9-A1E076C24156}"/>
    <dgm:cxn modelId="{CA579024-21F2-3E4A-96B5-52D9484FBDDA}" type="presOf" srcId="{566B61FB-0E16-7344-82B2-23E755CDEBA1}" destId="{4EB5FD2A-B5DB-7145-A1A6-63EEF1015835}" srcOrd="0" destOrd="0" presId="urn:microsoft.com/office/officeart/2005/8/layout/hList2"/>
    <dgm:cxn modelId="{DBF5372F-1802-844E-9F8D-ABED44AF6205}" type="presOf" srcId="{DDE9F993-901F-1E48-B40A-9A4D6C1664C4}" destId="{57281D05-2B84-6D4C-ADC3-1D8676682943}" srcOrd="0" destOrd="3" presId="urn:microsoft.com/office/officeart/2005/8/layout/hList2"/>
    <dgm:cxn modelId="{2630EE2F-ADAA-6742-ADBF-D62AB22A0CCE}" type="presOf" srcId="{4CE0A5D8-D038-CB46-8C67-1951AED86E33}" destId="{637E8CC5-02FC-7544-A770-2631746C587D}" srcOrd="0" destOrd="0" presId="urn:microsoft.com/office/officeart/2005/8/layout/hList2"/>
    <dgm:cxn modelId="{4FE48D61-67D8-2445-933D-DC1235720B73}" srcId="{49A2863C-945C-B14D-A837-9D0D96E1BD8D}" destId="{4CE0A5D8-D038-CB46-8C67-1951AED86E33}" srcOrd="2" destOrd="0" parTransId="{F12C8CDA-94E2-774C-BF98-8E5AAFC93CFA}" sibTransId="{0F07A0C3-3BA3-4841-8F8D-BD4B6496F508}"/>
    <dgm:cxn modelId="{FD9EB061-505F-2A45-A6E2-6217ADB03EC8}" srcId="{49A2863C-945C-B14D-A837-9D0D96E1BD8D}" destId="{566B61FB-0E16-7344-82B2-23E755CDEBA1}" srcOrd="1" destOrd="0" parTransId="{081C4497-C0FC-034E-843E-FA5982334603}" sibTransId="{85B22392-DD0D-7A4F-8C1E-2585C6F3C962}"/>
    <dgm:cxn modelId="{C970C547-4F28-6B45-8060-BE0E0182CF56}" type="presOf" srcId="{49A2863C-945C-B14D-A837-9D0D96E1BD8D}" destId="{6B92D069-1954-0348-A310-7BD688C518D7}" srcOrd="0" destOrd="0" presId="urn:microsoft.com/office/officeart/2005/8/layout/hList2"/>
    <dgm:cxn modelId="{00C1DB4F-EE2E-AF4A-9C0E-8A22704C0FEA}" srcId="{566B61FB-0E16-7344-82B2-23E755CDEBA1}" destId="{D51BA1F3-111B-2845-832E-E4C5570F245C}" srcOrd="0" destOrd="0" parTransId="{733526EF-835D-1B40-A409-C8FC1A2BD1E7}" sibTransId="{C828017B-04EC-F848-A5B3-BD17F89CF16E}"/>
    <dgm:cxn modelId="{81705054-EAE1-7346-85E7-FB9108368631}" srcId="{566B61FB-0E16-7344-82B2-23E755CDEBA1}" destId="{9D575682-A6DE-2A48-9E55-48C47195EA72}" srcOrd="1" destOrd="0" parTransId="{53A8E16F-59B6-AF45-93DC-1B0857CAB55D}" sibTransId="{33F410B0-2870-7049-ABBB-CEA6D5466ACC}"/>
    <dgm:cxn modelId="{7E590085-7208-CD4B-ACFE-EDFAD5E39804}" type="presOf" srcId="{D51BA1F3-111B-2845-832E-E4C5570F245C}" destId="{AE0E0D91-0CC1-F348-AB95-E0189FF94E28}" srcOrd="0" destOrd="0" presId="urn:microsoft.com/office/officeart/2005/8/layout/hList2"/>
    <dgm:cxn modelId="{2EB42A88-2260-2545-98D6-255B5E19B91D}" type="presOf" srcId="{C19882E6-96A5-4347-AAF4-3B30F00B001C}" destId="{114BEB58-677B-E849-B582-7F5F1D32831B}" srcOrd="0" destOrd="0" presId="urn:microsoft.com/office/officeart/2005/8/layout/hList2"/>
    <dgm:cxn modelId="{B060E98F-B459-8245-80CB-12F202FBB46E}" srcId="{415B44E9-914E-484A-A339-7E740B5CE0DF}" destId="{61FE6DDC-6880-D44E-8CFC-759F970C24F8}" srcOrd="0" destOrd="0" parTransId="{AA103535-1162-2F49-B745-BF5623FB805B}" sibTransId="{E42B7641-6755-D04D-A00A-37041DB807C5}"/>
    <dgm:cxn modelId="{43A92CA9-BA05-094F-B6A2-7DAACF093BF1}" srcId="{4CE0A5D8-D038-CB46-8C67-1951AED86E33}" destId="{DDE9F993-901F-1E48-B40A-9A4D6C1664C4}" srcOrd="2" destOrd="0" parTransId="{4B015965-1B82-2241-A6B2-7AE57A6C2A72}" sibTransId="{84B825B6-7A09-C548-8152-15FDE39092D9}"/>
    <dgm:cxn modelId="{75DD3AAA-B78A-F54F-86DF-90F0456E49AA}" type="presOf" srcId="{415B44E9-914E-484A-A339-7E740B5CE0DF}" destId="{57281D05-2B84-6D4C-ADC3-1D8676682943}" srcOrd="0" destOrd="1" presId="urn:microsoft.com/office/officeart/2005/8/layout/hList2"/>
    <dgm:cxn modelId="{1FCF22B0-C966-FC4F-BD16-333CBE47719C}" srcId="{5FF8593F-AEC2-F349-9B22-CF485376CBAA}" destId="{C19882E6-96A5-4347-AAF4-3B30F00B001C}" srcOrd="0" destOrd="0" parTransId="{5DD1FFA9-E237-1B43-BC39-0DA586E9641B}" sibTransId="{54F03830-4217-1F42-A59B-ED5F2DC3F79F}"/>
    <dgm:cxn modelId="{9DE0D1E4-989C-2F40-880F-068FDBD3932D}" type="presOf" srcId="{C132DD7B-DE9D-5F4A-AF86-FB77F12FB64D}" destId="{57281D05-2B84-6D4C-ADC3-1D8676682943}" srcOrd="0" destOrd="0" presId="urn:microsoft.com/office/officeart/2005/8/layout/hList2"/>
    <dgm:cxn modelId="{0D034EE5-FE7C-DC43-9ACF-F414DEA50527}" srcId="{49A2863C-945C-B14D-A837-9D0D96E1BD8D}" destId="{5FF8593F-AEC2-F349-9B22-CF485376CBAA}" srcOrd="0" destOrd="0" parTransId="{ECD8E98D-2D76-8946-94D0-B6EA75C49E71}" sibTransId="{93327F8E-62B4-EB49-B60C-0B2063306727}"/>
    <dgm:cxn modelId="{950320E9-D2D6-8C44-9286-881152B27CA8}" type="presOf" srcId="{5FF8593F-AEC2-F349-9B22-CF485376CBAA}" destId="{CE49EAE6-B93C-2241-A04A-23424D9CC05A}" srcOrd="0" destOrd="0" presId="urn:microsoft.com/office/officeart/2005/8/layout/hList2"/>
    <dgm:cxn modelId="{3BB435F1-1668-1148-9AEA-9002FDF1F2C9}" type="presOf" srcId="{9D575682-A6DE-2A48-9E55-48C47195EA72}" destId="{AE0E0D91-0CC1-F348-AB95-E0189FF94E28}" srcOrd="0" destOrd="1" presId="urn:microsoft.com/office/officeart/2005/8/layout/hList2"/>
    <dgm:cxn modelId="{5C5A3BF5-6BFF-8D4C-8FAA-280EBF5A58FF}" type="presOf" srcId="{61FE6DDC-6880-D44E-8CFC-759F970C24F8}" destId="{57281D05-2B84-6D4C-ADC3-1D8676682943}" srcOrd="0" destOrd="2" presId="urn:microsoft.com/office/officeart/2005/8/layout/hList2"/>
    <dgm:cxn modelId="{E52DE95A-C5C4-B74D-B467-575D1871167C}" type="presParOf" srcId="{6B92D069-1954-0348-A310-7BD688C518D7}" destId="{52A6E707-B296-9D47-B1B0-8F9FED266399}" srcOrd="0" destOrd="0" presId="urn:microsoft.com/office/officeart/2005/8/layout/hList2"/>
    <dgm:cxn modelId="{60FCFD7C-CD82-AD4D-9556-C66533315C10}" type="presParOf" srcId="{52A6E707-B296-9D47-B1B0-8F9FED266399}" destId="{C75F1AF0-E087-FE40-9D47-C5713566EE4E}" srcOrd="0" destOrd="0" presId="urn:microsoft.com/office/officeart/2005/8/layout/hList2"/>
    <dgm:cxn modelId="{03EFDFA1-506D-2247-82CD-D332E9197E2E}" type="presParOf" srcId="{52A6E707-B296-9D47-B1B0-8F9FED266399}" destId="{114BEB58-677B-E849-B582-7F5F1D32831B}" srcOrd="1" destOrd="0" presId="urn:microsoft.com/office/officeart/2005/8/layout/hList2"/>
    <dgm:cxn modelId="{84908BD5-295A-A046-9A8F-D1670F5B2D07}" type="presParOf" srcId="{52A6E707-B296-9D47-B1B0-8F9FED266399}" destId="{CE49EAE6-B93C-2241-A04A-23424D9CC05A}" srcOrd="2" destOrd="0" presId="urn:microsoft.com/office/officeart/2005/8/layout/hList2"/>
    <dgm:cxn modelId="{14EFE3FE-81A3-5042-8650-56B5939236BA}" type="presParOf" srcId="{6B92D069-1954-0348-A310-7BD688C518D7}" destId="{5BC3C9A3-645E-6A49-84B1-6BB0AAE9D678}" srcOrd="1" destOrd="0" presId="urn:microsoft.com/office/officeart/2005/8/layout/hList2"/>
    <dgm:cxn modelId="{C87395B8-E935-6B43-9900-96DD9922D8C5}" type="presParOf" srcId="{6B92D069-1954-0348-A310-7BD688C518D7}" destId="{DD340816-CCC8-6845-8AB2-C82F7A14178F}" srcOrd="2" destOrd="0" presId="urn:microsoft.com/office/officeart/2005/8/layout/hList2"/>
    <dgm:cxn modelId="{5D8B08AB-77E0-9842-A7AA-169BDD607AF0}" type="presParOf" srcId="{DD340816-CCC8-6845-8AB2-C82F7A14178F}" destId="{69114D38-42EC-0640-B866-18AB5A45A234}" srcOrd="0" destOrd="0" presId="urn:microsoft.com/office/officeart/2005/8/layout/hList2"/>
    <dgm:cxn modelId="{F1530056-DE73-5342-842B-BBEB83CA5668}" type="presParOf" srcId="{DD340816-CCC8-6845-8AB2-C82F7A14178F}" destId="{AE0E0D91-0CC1-F348-AB95-E0189FF94E28}" srcOrd="1" destOrd="0" presId="urn:microsoft.com/office/officeart/2005/8/layout/hList2"/>
    <dgm:cxn modelId="{B58E0125-1728-D140-B15F-78235886EF13}" type="presParOf" srcId="{DD340816-CCC8-6845-8AB2-C82F7A14178F}" destId="{4EB5FD2A-B5DB-7145-A1A6-63EEF1015835}" srcOrd="2" destOrd="0" presId="urn:microsoft.com/office/officeart/2005/8/layout/hList2"/>
    <dgm:cxn modelId="{3934A70C-190C-FF48-99FA-0F066774E4E4}" type="presParOf" srcId="{6B92D069-1954-0348-A310-7BD688C518D7}" destId="{0F1C255F-7D52-0549-9C32-0757C6A25331}" srcOrd="3" destOrd="0" presId="urn:microsoft.com/office/officeart/2005/8/layout/hList2"/>
    <dgm:cxn modelId="{21ED1FA9-39E7-1746-B5BC-F7B33FC7995D}" type="presParOf" srcId="{6B92D069-1954-0348-A310-7BD688C518D7}" destId="{825CD1E9-633B-5D48-B25D-173A34785B35}" srcOrd="4" destOrd="0" presId="urn:microsoft.com/office/officeart/2005/8/layout/hList2"/>
    <dgm:cxn modelId="{26B58DB1-7262-3741-8F14-AB00A2BD0649}" type="presParOf" srcId="{825CD1E9-633B-5D48-B25D-173A34785B35}" destId="{ED66F2C0-63ED-BE48-92EC-83AA8670FB84}" srcOrd="0" destOrd="0" presId="urn:microsoft.com/office/officeart/2005/8/layout/hList2"/>
    <dgm:cxn modelId="{DD791EF5-42BC-684D-8EB0-D51A470EBDCA}" type="presParOf" srcId="{825CD1E9-633B-5D48-B25D-173A34785B35}" destId="{57281D05-2B84-6D4C-ADC3-1D8676682943}" srcOrd="1" destOrd="0" presId="urn:microsoft.com/office/officeart/2005/8/layout/hList2"/>
    <dgm:cxn modelId="{CC10770F-134E-774A-A836-4FF56F89979E}" type="presParOf" srcId="{825CD1E9-633B-5D48-B25D-173A34785B35}" destId="{637E8CC5-02FC-7544-A770-2631746C587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9EAE6-B93C-2241-A04A-23424D9CC05A}">
      <dsp:nvSpPr>
        <dsp:cNvPr id="0" name=""/>
        <dsp:cNvSpPr/>
      </dsp:nvSpPr>
      <dsp:spPr>
        <a:xfrm rot="16200000">
          <a:off x="-1701401" y="2566511"/>
          <a:ext cx="3904906" cy="39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284" bIns="0" numCol="1" spcCol="1270" anchor="t" anchorCtr="0">
          <a:noAutofit/>
        </a:bodyPr>
        <a:lstStyle/>
        <a:p>
          <a:pPr marL="0" lvl="0" indent="0" algn="r" defTabSz="711200">
            <a:lnSpc>
              <a:spcPct val="90000"/>
            </a:lnSpc>
            <a:spcBef>
              <a:spcPct val="0"/>
            </a:spcBef>
            <a:spcAft>
              <a:spcPct val="35000"/>
            </a:spcAft>
            <a:buNone/>
          </a:pPr>
          <a:r>
            <a:rPr lang="en-GB" sz="1600" b="1" i="0" kern="1200" dirty="0">
              <a:solidFill>
                <a:schemeClr val="accent1"/>
              </a:solidFill>
            </a:rPr>
            <a:t>Standard of care</a:t>
          </a:r>
          <a:endParaRPr lang="nl-NL" sz="1600" b="1" kern="1200" dirty="0">
            <a:solidFill>
              <a:schemeClr val="accent1"/>
            </a:solidFill>
          </a:endParaRPr>
        </a:p>
      </dsp:txBody>
      <dsp:txXfrm>
        <a:off x="-1701401" y="2566511"/>
        <a:ext cx="3904906" cy="396038"/>
      </dsp:txXfrm>
    </dsp:sp>
    <dsp:sp modelId="{114BEB58-677B-E849-B582-7F5F1D32831B}">
      <dsp:nvSpPr>
        <dsp:cNvPr id="0" name=""/>
        <dsp:cNvSpPr/>
      </dsp:nvSpPr>
      <dsp:spPr>
        <a:xfrm>
          <a:off x="449071" y="812077"/>
          <a:ext cx="1972694" cy="3904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284"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1" i="0" kern="1200" dirty="0"/>
            <a:t>R-CHOP</a:t>
          </a:r>
          <a:r>
            <a:rPr lang="en-GB" sz="1400" b="0" i="0" kern="1200" dirty="0"/>
            <a:t> remains the first-line standard of care in DLBCL</a:t>
          </a:r>
          <a:endParaRPr lang="nl-NL" sz="1400" kern="1200" dirty="0"/>
        </a:p>
      </dsp:txBody>
      <dsp:txXfrm>
        <a:off x="449071" y="812077"/>
        <a:ext cx="1972694" cy="3904906"/>
      </dsp:txXfrm>
    </dsp:sp>
    <dsp:sp modelId="{C75F1AF0-E087-FE40-9D47-C5713566EE4E}">
      <dsp:nvSpPr>
        <dsp:cNvPr id="0" name=""/>
        <dsp:cNvSpPr/>
      </dsp:nvSpPr>
      <dsp:spPr>
        <a:xfrm>
          <a:off x="53032" y="289306"/>
          <a:ext cx="792077" cy="79207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5FD2A-B5DB-7145-A1A6-63EEF1015835}">
      <dsp:nvSpPr>
        <dsp:cNvPr id="0" name=""/>
        <dsp:cNvSpPr/>
      </dsp:nvSpPr>
      <dsp:spPr>
        <a:xfrm rot="16200000">
          <a:off x="1145488" y="2566511"/>
          <a:ext cx="3904906" cy="39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284" bIns="0" numCol="1" spcCol="1270" anchor="t" anchorCtr="0">
          <a:noAutofit/>
        </a:bodyPr>
        <a:lstStyle/>
        <a:p>
          <a:pPr marL="0" lvl="0" indent="0" algn="r" defTabSz="711200">
            <a:lnSpc>
              <a:spcPct val="90000"/>
            </a:lnSpc>
            <a:spcBef>
              <a:spcPct val="0"/>
            </a:spcBef>
            <a:spcAft>
              <a:spcPct val="35000"/>
            </a:spcAft>
            <a:buNone/>
          </a:pPr>
          <a:r>
            <a:rPr lang="en-GB" sz="1600" b="1" i="0" kern="1200" dirty="0">
              <a:solidFill>
                <a:schemeClr val="accent1"/>
              </a:solidFill>
            </a:rPr>
            <a:t>No benefit of adding </a:t>
          </a:r>
          <a:br>
            <a:rPr lang="en-GB" sz="1600" b="1" i="0" kern="1200" dirty="0">
              <a:solidFill>
                <a:schemeClr val="accent1"/>
              </a:solidFill>
            </a:rPr>
          </a:br>
          <a:r>
            <a:rPr lang="en-GB" sz="1600" b="1" i="0" kern="1200" dirty="0">
              <a:solidFill>
                <a:schemeClr val="accent1"/>
              </a:solidFill>
            </a:rPr>
            <a:t>ibrutinib or lenalidomide</a:t>
          </a:r>
          <a:endParaRPr lang="nl-NL" sz="1600" b="1" kern="1200" dirty="0">
            <a:solidFill>
              <a:schemeClr val="accent1"/>
            </a:solidFill>
          </a:endParaRPr>
        </a:p>
      </dsp:txBody>
      <dsp:txXfrm>
        <a:off x="1145488" y="2566511"/>
        <a:ext cx="3904906" cy="396038"/>
      </dsp:txXfrm>
    </dsp:sp>
    <dsp:sp modelId="{AE0E0D91-0CC1-F348-AB95-E0189FF94E28}">
      <dsp:nvSpPr>
        <dsp:cNvPr id="0" name=""/>
        <dsp:cNvSpPr/>
      </dsp:nvSpPr>
      <dsp:spPr>
        <a:xfrm>
          <a:off x="3322872" y="812077"/>
          <a:ext cx="1972694" cy="3904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284"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t>The </a:t>
          </a:r>
          <a:r>
            <a:rPr lang="en-GB" sz="1400" b="1" i="0" kern="1200" dirty="0"/>
            <a:t>PHOENIX and ROBUST trials </a:t>
          </a:r>
          <a:r>
            <a:rPr lang="en-GB" sz="1400" b="0" i="0" kern="1200" dirty="0"/>
            <a:t>did not show clinically meaningful improvement of adding ibrutinib or lenalidomide to R-CHOP</a:t>
          </a:r>
          <a:endParaRPr lang="nl-NL" sz="1400" kern="1200" dirty="0"/>
        </a:p>
        <a:p>
          <a:pPr marL="114300" lvl="1" indent="-114300" algn="l" defTabSz="622300">
            <a:lnSpc>
              <a:spcPct val="90000"/>
            </a:lnSpc>
            <a:spcBef>
              <a:spcPct val="0"/>
            </a:spcBef>
            <a:spcAft>
              <a:spcPct val="15000"/>
            </a:spcAft>
            <a:buChar char="•"/>
          </a:pPr>
          <a:r>
            <a:rPr lang="en-GB" sz="1400" b="0" i="0" kern="1200" dirty="0"/>
            <a:t>However, the PHOENIX trial showed an interesting signal in patients &lt;60 years, indicating that adding a BTK inhibitor might improve outcomes in this group</a:t>
          </a:r>
          <a:endParaRPr lang="nl-NL" sz="1400" kern="1200" dirty="0"/>
        </a:p>
      </dsp:txBody>
      <dsp:txXfrm>
        <a:off x="3322872" y="812077"/>
        <a:ext cx="1972694" cy="3904906"/>
      </dsp:txXfrm>
    </dsp:sp>
    <dsp:sp modelId="{69114D38-42EC-0640-B866-18AB5A45A234}">
      <dsp:nvSpPr>
        <dsp:cNvPr id="0" name=""/>
        <dsp:cNvSpPr/>
      </dsp:nvSpPr>
      <dsp:spPr>
        <a:xfrm>
          <a:off x="2926833" y="289306"/>
          <a:ext cx="792077" cy="792077"/>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E8CC5-02FC-7544-A770-2631746C587D}">
      <dsp:nvSpPr>
        <dsp:cNvPr id="0" name=""/>
        <dsp:cNvSpPr/>
      </dsp:nvSpPr>
      <dsp:spPr>
        <a:xfrm rot="16200000">
          <a:off x="4046199" y="2566511"/>
          <a:ext cx="3904906" cy="39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284" bIns="0" numCol="1" spcCol="1270" anchor="t" anchorCtr="0">
          <a:noAutofit/>
        </a:bodyPr>
        <a:lstStyle/>
        <a:p>
          <a:pPr marL="0" lvl="0" indent="0" algn="r" defTabSz="711200">
            <a:lnSpc>
              <a:spcPct val="90000"/>
            </a:lnSpc>
            <a:spcBef>
              <a:spcPct val="0"/>
            </a:spcBef>
            <a:spcAft>
              <a:spcPct val="35000"/>
            </a:spcAft>
            <a:buNone/>
          </a:pPr>
          <a:r>
            <a:rPr lang="en-GB" sz="1600" b="1" i="0" kern="1200" dirty="0">
              <a:solidFill>
                <a:schemeClr val="accent1"/>
              </a:solidFill>
            </a:rPr>
            <a:t>Promising novel agents</a:t>
          </a:r>
          <a:endParaRPr lang="nl-NL" sz="1600" b="1" kern="1200" dirty="0">
            <a:solidFill>
              <a:schemeClr val="accent1"/>
            </a:solidFill>
          </a:endParaRPr>
        </a:p>
      </dsp:txBody>
      <dsp:txXfrm>
        <a:off x="4046199" y="2566511"/>
        <a:ext cx="3904906" cy="396038"/>
      </dsp:txXfrm>
    </dsp:sp>
    <dsp:sp modelId="{57281D05-2B84-6D4C-ADC3-1D8676682943}">
      <dsp:nvSpPr>
        <dsp:cNvPr id="0" name=""/>
        <dsp:cNvSpPr/>
      </dsp:nvSpPr>
      <dsp:spPr>
        <a:xfrm>
          <a:off x="6196672" y="812077"/>
          <a:ext cx="1972694" cy="39049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284" rIns="128016" bIns="128016"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t>Antibody-drug conjugates, such as </a:t>
          </a:r>
          <a:r>
            <a:rPr lang="en-GB" sz="1400" b="0" i="0" kern="1200" dirty="0" err="1"/>
            <a:t>polatuzumab</a:t>
          </a:r>
          <a:r>
            <a:rPr lang="en-GB" sz="1400" b="0" i="0" kern="1200" dirty="0"/>
            <a:t> </a:t>
          </a:r>
          <a:r>
            <a:rPr lang="en-GB" sz="1400" b="0" i="0" kern="1200" dirty="0" err="1"/>
            <a:t>vedotin</a:t>
          </a:r>
          <a:endParaRPr lang="nl-NL" sz="1400" kern="1200" dirty="0"/>
        </a:p>
        <a:p>
          <a:pPr marL="114300" lvl="1" indent="-114300" algn="l" defTabSz="622300">
            <a:lnSpc>
              <a:spcPct val="90000"/>
            </a:lnSpc>
            <a:spcBef>
              <a:spcPct val="0"/>
            </a:spcBef>
            <a:spcAft>
              <a:spcPct val="15000"/>
            </a:spcAft>
            <a:buChar char="•"/>
          </a:pPr>
          <a:r>
            <a:rPr lang="en-GB" sz="1400" b="0" i="0" kern="1200" dirty="0"/>
            <a:t>CAR T-cells</a:t>
          </a:r>
          <a:endParaRPr lang="nl-NL" sz="1400" kern="1200" dirty="0"/>
        </a:p>
        <a:p>
          <a:pPr marL="228600" lvl="2" indent="-114300" algn="l" defTabSz="622300">
            <a:lnSpc>
              <a:spcPct val="90000"/>
            </a:lnSpc>
            <a:spcBef>
              <a:spcPct val="0"/>
            </a:spcBef>
            <a:spcAft>
              <a:spcPct val="15000"/>
            </a:spcAft>
            <a:buChar char="•"/>
          </a:pPr>
          <a:r>
            <a:rPr lang="en-GB" sz="1400" b="0" i="0" kern="1200" dirty="0"/>
            <a:t>CAR T-cells have been approved for use in the R/R setting</a:t>
          </a:r>
          <a:endParaRPr lang="nl-NL" sz="1400" kern="1200" dirty="0"/>
        </a:p>
        <a:p>
          <a:pPr marL="114300" lvl="1" indent="-114300" algn="l" defTabSz="622300">
            <a:lnSpc>
              <a:spcPct val="90000"/>
            </a:lnSpc>
            <a:spcBef>
              <a:spcPct val="0"/>
            </a:spcBef>
            <a:spcAft>
              <a:spcPct val="15000"/>
            </a:spcAft>
            <a:buChar char="•"/>
          </a:pPr>
          <a:r>
            <a:rPr lang="en-GB" sz="1400" b="0" i="0" kern="1200" dirty="0"/>
            <a:t>Bispecific antibodies</a:t>
          </a:r>
          <a:endParaRPr lang="nl-NL" sz="1400" kern="1200" dirty="0"/>
        </a:p>
      </dsp:txBody>
      <dsp:txXfrm>
        <a:off x="6196672" y="812077"/>
        <a:ext cx="1972694" cy="3904906"/>
      </dsp:txXfrm>
    </dsp:sp>
    <dsp:sp modelId="{ED66F2C0-63ED-BE48-92EC-83AA8670FB84}">
      <dsp:nvSpPr>
        <dsp:cNvPr id="0" name=""/>
        <dsp:cNvSpPr/>
      </dsp:nvSpPr>
      <dsp:spPr>
        <a:xfrm>
          <a:off x="5800633" y="289306"/>
          <a:ext cx="792077" cy="792077"/>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5/7/2020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5/7/2020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a:prstGeom prst="rect">
            <a:avLst/>
          </a:prstGeom>
        </p:spPr>
      </p:sp>
      <p:sp>
        <p:nvSpPr>
          <p:cNvPr id="3" name="Notes Placeholder 2"/>
          <p:cNvSpPr>
            <a:spLocks noGrp="1"/>
          </p:cNvSpPr>
          <p:nvPr>
            <p:ph type="body" idx="1"/>
          </p:nvPr>
        </p:nvSpPr>
        <p:spPr>
          <a:xfrm>
            <a:off x="686435" y="4748332"/>
            <a:ext cx="5491480" cy="4498420"/>
          </a:xfrm>
          <a:prstGeom prst="rect">
            <a:avLst/>
          </a:prstGeom>
        </p:spPr>
        <p:txBody>
          <a:bodyPr>
            <a:normAutofit/>
          </a:bodyPr>
          <a:lstStyle/>
          <a:p>
            <a:pPr marL="0" indent="0" defTabSz="481706" fontAlgn="auto">
              <a:spcBef>
                <a:spcPts val="0"/>
              </a:spcBef>
              <a:spcAft>
                <a:spcPts val="0"/>
              </a:spcAft>
              <a:buNone/>
              <a:defRPr/>
            </a:pPr>
            <a:endParaRPr lang="en-US" b="0" dirty="0"/>
          </a:p>
        </p:txBody>
      </p:sp>
      <p:sp>
        <p:nvSpPr>
          <p:cNvPr id="4" name="Slide Number Placeholder 3"/>
          <p:cNvSpPr>
            <a:spLocks noGrp="1"/>
          </p:cNvSpPr>
          <p:nvPr>
            <p:ph type="sldNum" sz="quarter" idx="10"/>
          </p:nvPr>
        </p:nvSpPr>
        <p:spPr/>
        <p:txBody>
          <a:bodyPr/>
          <a:lstStyle/>
          <a:p>
            <a:fld id="{17D0D50C-768B-F348-B369-07DFE9EEF8DF}"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108793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933640AF-9958-4A4D-8C1C-F42E1BBF4604}" type="slidenum">
              <a:rPr lang="en-US" smtClean="0">
                <a:solidFill>
                  <a:prstClr val="black"/>
                </a:solidFill>
                <a:latin typeface="Calibri"/>
              </a:rPr>
              <a:pPr/>
              <a:t>11</a:t>
            </a:fld>
            <a:endParaRPr lang="en-US" dirty="0">
              <a:solidFill>
                <a:prstClr val="black"/>
              </a:solidFill>
              <a:latin typeface="Calibri"/>
            </a:endParaRPr>
          </a:p>
        </p:txBody>
      </p:sp>
      <p:sp>
        <p:nvSpPr>
          <p:cNvPr id="7" name="Slide Image Placeholder 6"/>
          <p:cNvSpPr>
            <a:spLocks noGrp="1" noRot="1" noChangeAspect="1"/>
          </p:cNvSpPr>
          <p:nvPr>
            <p:ph type="sldImg"/>
          </p:nvPr>
        </p:nvSpPr>
        <p:spPr>
          <a:xfrm>
            <a:off x="931863" y="749300"/>
            <a:ext cx="5000625" cy="3749675"/>
          </a:xfrm>
        </p:spPr>
      </p:sp>
    </p:spTree>
    <p:extLst>
      <p:ext uri="{BB962C8B-B14F-4D97-AF65-F5344CB8AC3E}">
        <p14:creationId xmlns:p14="http://schemas.microsoft.com/office/powerpoint/2010/main" val="62081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normAutofit/>
          </a:bodyPr>
          <a:lstStyle/>
          <a:p>
            <a:endParaRPr lang="en-AU" sz="15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17D0D50C-768B-F348-B369-07DFE9EEF8DF}"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360612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normAutofit/>
          </a:bodyPr>
          <a:lstStyle/>
          <a:p>
            <a:endParaRPr lang="en-AU" sz="15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17D0D50C-768B-F348-B369-07DFE9EEF8DF}"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425186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2772" indent="-301066">
              <a:defRPr sz="2500">
                <a:solidFill>
                  <a:schemeClr val="tx1"/>
                </a:solidFill>
                <a:latin typeface="Arial" charset="0"/>
                <a:ea typeface="ＭＳ Ｐゴシック" charset="0"/>
              </a:defRPr>
            </a:lvl2pPr>
            <a:lvl3pPr marL="1204265" indent="-240853">
              <a:defRPr sz="2500">
                <a:solidFill>
                  <a:schemeClr val="tx1"/>
                </a:solidFill>
                <a:latin typeface="Arial" charset="0"/>
                <a:ea typeface="ＭＳ Ｐゴシック" charset="0"/>
              </a:defRPr>
            </a:lvl3pPr>
            <a:lvl4pPr marL="1685971" indent="-240853">
              <a:defRPr sz="2500">
                <a:solidFill>
                  <a:schemeClr val="tx1"/>
                </a:solidFill>
                <a:latin typeface="Arial" charset="0"/>
                <a:ea typeface="ＭＳ Ｐゴシック" charset="0"/>
              </a:defRPr>
            </a:lvl4pPr>
            <a:lvl5pPr marL="2167677" indent="-240853">
              <a:defRPr sz="2500">
                <a:solidFill>
                  <a:schemeClr val="tx1"/>
                </a:solidFill>
                <a:latin typeface="Arial" charset="0"/>
                <a:ea typeface="ＭＳ Ｐゴシック" charset="0"/>
              </a:defRPr>
            </a:lvl5pPr>
            <a:lvl6pPr marL="2649383" indent="-240853" eaLnBrk="0" fontAlgn="base" hangingPunct="0">
              <a:spcBef>
                <a:spcPct val="0"/>
              </a:spcBef>
              <a:spcAft>
                <a:spcPct val="0"/>
              </a:spcAft>
              <a:defRPr sz="2500">
                <a:solidFill>
                  <a:schemeClr val="tx1"/>
                </a:solidFill>
                <a:latin typeface="Arial" charset="0"/>
                <a:ea typeface="ＭＳ Ｐゴシック" charset="0"/>
              </a:defRPr>
            </a:lvl6pPr>
            <a:lvl7pPr marL="3131088" indent="-240853" eaLnBrk="0" fontAlgn="base" hangingPunct="0">
              <a:spcBef>
                <a:spcPct val="0"/>
              </a:spcBef>
              <a:spcAft>
                <a:spcPct val="0"/>
              </a:spcAft>
              <a:defRPr sz="2500">
                <a:solidFill>
                  <a:schemeClr val="tx1"/>
                </a:solidFill>
                <a:latin typeface="Arial" charset="0"/>
                <a:ea typeface="ＭＳ Ｐゴシック" charset="0"/>
              </a:defRPr>
            </a:lvl7pPr>
            <a:lvl8pPr marL="3612794" indent="-240853" eaLnBrk="0" fontAlgn="base" hangingPunct="0">
              <a:spcBef>
                <a:spcPct val="0"/>
              </a:spcBef>
              <a:spcAft>
                <a:spcPct val="0"/>
              </a:spcAft>
              <a:defRPr sz="2500">
                <a:solidFill>
                  <a:schemeClr val="tx1"/>
                </a:solidFill>
                <a:latin typeface="Arial" charset="0"/>
                <a:ea typeface="ＭＳ Ｐゴシック" charset="0"/>
              </a:defRPr>
            </a:lvl8pPr>
            <a:lvl9pPr marL="4094500" indent="-240853" eaLnBrk="0" fontAlgn="base" hangingPunct="0">
              <a:spcBef>
                <a:spcPct val="0"/>
              </a:spcBef>
              <a:spcAft>
                <a:spcPct val="0"/>
              </a:spcAft>
              <a:defRPr sz="2500">
                <a:solidFill>
                  <a:schemeClr val="tx1"/>
                </a:solidFill>
                <a:latin typeface="Arial" charset="0"/>
                <a:ea typeface="ＭＳ Ｐゴシック" charset="0"/>
              </a:defRPr>
            </a:lvl9pPr>
          </a:lstStyle>
          <a:p>
            <a:fld id="{74995EB1-D794-9C40-A57C-CF56A5C4CF54}" type="slidenum">
              <a:rPr lang="en-US" sz="1300">
                <a:solidFill>
                  <a:srgbClr val="000000"/>
                </a:solidFill>
              </a:rPr>
              <a:pPr/>
              <a:t>14</a:t>
            </a:fld>
            <a:endParaRPr lang="en-US" sz="1300" dirty="0">
              <a:solidFill>
                <a:srgbClr val="000000"/>
              </a:solidFill>
            </a:endParaRPr>
          </a:p>
        </p:txBody>
      </p:sp>
      <p:sp>
        <p:nvSpPr>
          <p:cNvPr id="258050" name="Rectangle 2"/>
          <p:cNvSpPr>
            <a:spLocks noGrp="1" noRot="1" noChangeAspect="1" noChangeArrowheads="1" noTextEdit="1"/>
          </p:cNvSpPr>
          <p:nvPr>
            <p:ph type="sldImg"/>
          </p:nvPr>
        </p:nvSpPr>
        <p:spPr>
          <a:solidFill>
            <a:srgbClr val="FFFFFF"/>
          </a:solidFill>
          <a:ln/>
        </p:spPr>
      </p:sp>
      <p:sp>
        <p:nvSpPr>
          <p:cNvPr id="258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de-DE">
              <a:latin typeface="Arial" charset="0"/>
              <a:ea typeface="ＭＳ Ｐゴシック" charset="0"/>
              <a:cs typeface="ＭＳ Ｐゴシック" charset="0"/>
            </a:endParaRPr>
          </a:p>
        </p:txBody>
      </p:sp>
    </p:spTree>
    <p:extLst>
      <p:ext uri="{BB962C8B-B14F-4D97-AF65-F5344CB8AC3E}">
        <p14:creationId xmlns:p14="http://schemas.microsoft.com/office/powerpoint/2010/main" val="2633435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F9C3A-BBBE-D14B-9D21-DF54C80F3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608" y="1988840"/>
            <a:ext cx="7006784" cy="2822712"/>
          </a:xfrm>
          <a:prstGeom prst="rect">
            <a:avLst/>
          </a:prstGeom>
        </p:spPr>
      </p:pic>
    </p:spTree>
    <p:extLst>
      <p:ext uri="{BB962C8B-B14F-4D97-AF65-F5344CB8AC3E}">
        <p14:creationId xmlns:p14="http://schemas.microsoft.com/office/powerpoint/2010/main" val="10791415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57200" y="1412875"/>
            <a:ext cx="38862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9258103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01159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4618810"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468313"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8100392" y="6428358"/>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6675452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Image 2" descr="map.pdf">
            <a:extLst>
              <a:ext uri="{FF2B5EF4-FFF2-40B4-BE49-F238E27FC236}">
                <a16:creationId xmlns:a16="http://schemas.microsoft.com/office/drawing/2014/main" id="{4306B4BB-D9B1-4271-BD55-DF76EBD5E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800" y="0"/>
            <a:ext cx="5654704" cy="6858000"/>
          </a:xfrm>
          <a:prstGeom prst="rect">
            <a:avLst/>
          </a:prstGeom>
        </p:spPr>
      </p:pic>
      <p:sp>
        <p:nvSpPr>
          <p:cNvPr id="8" name="Titre 1"/>
          <p:cNvSpPr txBox="1">
            <a:spLocks/>
          </p:cNvSpPr>
          <p:nvPr userDrawn="1"/>
        </p:nvSpPr>
        <p:spPr>
          <a:xfrm>
            <a:off x="3211654" y="455574"/>
            <a:ext cx="2656490" cy="1101218"/>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LYMPHOMA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SWITZERLAND</a:t>
            </a:r>
          </a:p>
        </p:txBody>
      </p:sp>
      <p:pic>
        <p:nvPicPr>
          <p:cNvPr id="6" name="Picture 5">
            <a:extLst>
              <a:ext uri="{FF2B5EF4-FFF2-40B4-BE49-F238E27FC236}">
                <a16:creationId xmlns:a16="http://schemas.microsoft.com/office/drawing/2014/main" id="{93368183-D68E-A246-BB6F-6D202B499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683" y="526773"/>
            <a:ext cx="2549277" cy="1026987"/>
          </a:xfrm>
          <a:prstGeom prst="rect">
            <a:avLst/>
          </a:prstGeom>
        </p:spPr>
      </p:pic>
    </p:spTree>
    <p:extLst>
      <p:ext uri="{BB962C8B-B14F-4D97-AF65-F5344CB8AC3E}">
        <p14:creationId xmlns:p14="http://schemas.microsoft.com/office/powerpoint/2010/main" val="33870727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4"/>
          </p:nvPr>
        </p:nvSpPr>
        <p:spPr>
          <a:xfrm>
            <a:off x="8028384" y="6356350"/>
            <a:ext cx="658416"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
        <p:nvSpPr>
          <p:cNvPr id="12" name="Content Placeholder 5"/>
          <p:cNvSpPr>
            <a:spLocks noGrp="1"/>
          </p:cNvSpPr>
          <p:nvPr>
            <p:ph sz="quarter" idx="13"/>
          </p:nvPr>
        </p:nvSpPr>
        <p:spPr>
          <a:xfrm>
            <a:off x="465138" y="6356350"/>
            <a:ext cx="60876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Content Placeholder 2"/>
          <p:cNvSpPr>
            <a:spLocks noGrp="1"/>
          </p:cNvSpPr>
          <p:nvPr>
            <p:ph sz="quarter" idx="14"/>
          </p:nvPr>
        </p:nvSpPr>
        <p:spPr>
          <a:xfrm>
            <a:off x="465138" y="1425600"/>
            <a:ext cx="8221662" cy="44604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p:cNvSpPr>
            <a:spLocks noGrp="1"/>
          </p:cNvSpPr>
          <p:nvPr>
            <p:ph type="title"/>
          </p:nvPr>
        </p:nvSpPr>
        <p:spPr>
          <a:xfrm>
            <a:off x="464401" y="259200"/>
            <a:ext cx="6088337" cy="864000"/>
          </a:xfrm>
        </p:spPr>
        <p:txBody>
          <a:bodyPr/>
          <a:lstStyle/>
          <a:p>
            <a:r>
              <a:rPr lang="en-GB"/>
              <a:t>Click to edit Master title style</a:t>
            </a:r>
            <a:endParaRPr lang="en-US"/>
          </a:p>
        </p:txBody>
      </p:sp>
    </p:spTree>
    <p:extLst>
      <p:ext uri="{BB962C8B-B14F-4D97-AF65-F5344CB8AC3E}">
        <p14:creationId xmlns:p14="http://schemas.microsoft.com/office/powerpoint/2010/main" val="44773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4" name="Image 3" descr="fond-PP.pdf">
            <a:extLst>
              <a:ext uri="{FF2B5EF4-FFF2-40B4-BE49-F238E27FC236}">
                <a16:creationId xmlns:a16="http://schemas.microsoft.com/office/drawing/2014/main" id="{CAB794AB-99E7-404A-A035-98A66E4BF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1803"/>
            <a:ext cx="9361040" cy="7051173"/>
          </a:xfrm>
          <a:prstGeom prst="rect">
            <a:avLst/>
          </a:prstGeom>
        </p:spPr>
      </p:pic>
      <p:sp>
        <p:nvSpPr>
          <p:cNvPr id="8"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0907007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7" name="Image 3" descr="fond-PP.pdf">
            <a:extLst>
              <a:ext uri="{FF2B5EF4-FFF2-40B4-BE49-F238E27FC236}">
                <a16:creationId xmlns:a16="http://schemas.microsoft.com/office/drawing/2014/main" id="{62AE7856-07D0-4343-99EA-4D398EFFA6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1803"/>
            <a:ext cx="9361040" cy="7051173"/>
          </a:xfrm>
          <a:prstGeom prst="rect">
            <a:avLst/>
          </a:prstGeom>
        </p:spPr>
      </p:pic>
      <p:sp>
        <p:nvSpPr>
          <p:cNvPr id="5"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310492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531687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705524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2034032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43444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430386"/>
            <a:ext cx="82296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465138" y="2132856"/>
            <a:ext cx="82224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7726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025048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465911" y="6126163"/>
            <a:ext cx="8229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464400" y="246565"/>
            <a:ext cx="65556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464400" y="1425600"/>
            <a:ext cx="82224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8100392" y="6356350"/>
            <a:ext cx="586408"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2707E79E-A4FE-D744-A84C-94925DE3097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972300" y="299278"/>
            <a:ext cx="1865804" cy="751647"/>
          </a:xfrm>
          <a:prstGeom prst="rect">
            <a:avLst/>
          </a:prstGeom>
        </p:spPr>
      </p:pic>
    </p:spTree>
    <p:extLst>
      <p:ext uri="{BB962C8B-B14F-4D97-AF65-F5344CB8AC3E}">
        <p14:creationId xmlns:p14="http://schemas.microsoft.com/office/powerpoint/2010/main" val="39927471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295">
          <p15:clr>
            <a:srgbClr val="F26B43"/>
          </p15:clr>
        </p15:guide>
        <p15:guide id="3" pos="54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hyperlink" Target="https://www.linkedin.com/company/23765823" TargetMode="External"/><Relationship Id="rId7" Type="http://schemas.openxmlformats.org/officeDocument/2006/relationships/image" Target="../media/image22.wmf"/><Relationship Id="rId2" Type="http://schemas.openxmlformats.org/officeDocument/2006/relationships/hyperlink" Target="https://twitter.com/lymphoma_connec"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5" Type="http://schemas.openxmlformats.org/officeDocument/2006/relationships/hyperlink" Target="https://vimeo.com/channels/lymphomaconnect" TargetMode="External"/><Relationship Id="rId10" Type="http://schemas.openxmlformats.org/officeDocument/2006/relationships/image" Target="../media/image25.wmf"/><Relationship Id="rId4" Type="http://schemas.openxmlformats.org/officeDocument/2006/relationships/hyperlink" Target="mailto:froukje.sosef@cor2ed.com" TargetMode="External"/><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ntoine.lacombe@cor2ed.com" TargetMode="External"/><Relationship Id="rId2" Type="http://schemas.openxmlformats.org/officeDocument/2006/relationships/hyperlink" Target="mailto:froukje.sosef@cor2ed.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2581834"/>
            <a:ext cx="8417859" cy="3514165"/>
          </a:xfrm>
        </p:spPr>
        <p:txBody>
          <a:bodyPr>
            <a:normAutofit/>
          </a:bodyPr>
          <a:lstStyle/>
          <a:p>
            <a:r>
              <a:rPr lang="en-GB" noProof="0" dirty="0"/>
              <a:t>ROBUST trial</a:t>
            </a:r>
            <a:br>
              <a:rPr lang="en-GB" noProof="0" dirty="0"/>
            </a:br>
            <a:br>
              <a:rPr lang="en-GB" noProof="0" dirty="0"/>
            </a:br>
            <a:r>
              <a:rPr lang="en-GB" sz="3600" noProof="0" dirty="0"/>
              <a:t>R</a:t>
            </a:r>
            <a:r>
              <a:rPr lang="en-GB" sz="3600" baseline="30000" noProof="0" dirty="0"/>
              <a:t>2</a:t>
            </a:r>
            <a:r>
              <a:rPr lang="en-GB" sz="3600" noProof="0" dirty="0"/>
              <a:t>-CHOP vs Placebo/R-CHOP in Previously Untreated ABC-Type </a:t>
            </a:r>
            <a:r>
              <a:rPr lang="en-GB" sz="3600" dirty="0"/>
              <a:t>DLBCL</a:t>
            </a:r>
            <a:endParaRPr lang="en-GB" noProof="0" dirty="0"/>
          </a:p>
        </p:txBody>
      </p:sp>
      <p:pic>
        <p:nvPicPr>
          <p:cNvPr id="7" name="Picture 6" descr="ROBUS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297" y="495666"/>
            <a:ext cx="1035767" cy="15537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497" y="578383"/>
            <a:ext cx="646367" cy="926384"/>
          </a:xfrm>
          <a:prstGeom prst="rect">
            <a:avLst/>
          </a:prstGeom>
        </p:spPr>
      </p:pic>
      <p:pic>
        <p:nvPicPr>
          <p:cNvPr id="5" name="Picture 4">
            <a:extLst>
              <a:ext uri="{FF2B5EF4-FFF2-40B4-BE49-F238E27FC236}">
                <a16:creationId xmlns:a16="http://schemas.microsoft.com/office/drawing/2014/main" id="{EBC6A699-4CDC-6241-877E-B3DE8CB709CD}"/>
              </a:ext>
            </a:extLst>
          </p:cNvPr>
          <p:cNvPicPr>
            <a:picLocks noChangeAspect="1"/>
          </p:cNvPicPr>
          <p:nvPr/>
        </p:nvPicPr>
        <p:blipFill rotWithShape="1">
          <a:blip r:embed="rId5"/>
          <a:srcRect r="59177"/>
          <a:stretch/>
        </p:blipFill>
        <p:spPr>
          <a:xfrm>
            <a:off x="2831020" y="579803"/>
            <a:ext cx="655353" cy="923544"/>
          </a:xfrm>
          <a:prstGeom prst="rect">
            <a:avLst/>
          </a:prstGeom>
        </p:spPr>
      </p:pic>
    </p:spTree>
    <p:extLst>
      <p:ext uri="{BB962C8B-B14F-4D97-AF65-F5344CB8AC3E}">
        <p14:creationId xmlns:p14="http://schemas.microsoft.com/office/powerpoint/2010/main" val="31036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2004ABBB-1F2C-5746-81C1-C9B8CF3BA1BC}"/>
              </a:ext>
            </a:extLst>
          </p:cNvPr>
          <p:cNvSpPr>
            <a:spLocks noGrp="1"/>
          </p:cNvSpPr>
          <p:nvPr>
            <p:ph sz="quarter" idx="12"/>
          </p:nvPr>
        </p:nvSpPr>
        <p:spPr>
          <a:xfrm>
            <a:off x="465138" y="1533810"/>
            <a:ext cx="8222400" cy="1117707"/>
          </a:xfrm>
        </p:spPr>
        <p:txBody>
          <a:bodyPr>
            <a:normAutofit/>
          </a:bodyPr>
          <a:lstStyle/>
          <a:p>
            <a:r>
              <a:rPr lang="en-GB" sz="1600" noProof="0" dirty="0"/>
              <a:t>Multicentre, randomised, double-blind, placebo-controlled, phase </a:t>
            </a:r>
            <a:r>
              <a:rPr lang="en-GB" sz="1600" dirty="0"/>
              <a:t>3</a:t>
            </a:r>
            <a:r>
              <a:rPr lang="en-GB" sz="1600" noProof="0" dirty="0"/>
              <a:t> study in 282 global sites</a:t>
            </a:r>
            <a:r>
              <a:rPr lang="en-GB" sz="1600" baseline="30000" noProof="0" dirty="0"/>
              <a:t>1,2</a:t>
            </a:r>
          </a:p>
          <a:p>
            <a:r>
              <a:rPr lang="en-GB" sz="1600" noProof="0" dirty="0"/>
              <a:t>Primary endpoint: PFS by central review (per 2014 IWG)</a:t>
            </a:r>
            <a:r>
              <a:rPr lang="en-GB" sz="1600" baseline="30000" dirty="0"/>
              <a:t>1,</a:t>
            </a:r>
            <a:r>
              <a:rPr lang="en-GB" sz="1600" baseline="30000" noProof="0" dirty="0"/>
              <a:t>3</a:t>
            </a:r>
          </a:p>
          <a:p>
            <a:r>
              <a:rPr lang="en-GB" sz="1600" noProof="0" dirty="0"/>
              <a:t>Secondary endpoints: EFS (key secondary), OS, ORR, CR rate, DOR, and safety</a:t>
            </a:r>
            <a:r>
              <a:rPr lang="en-GB" sz="1600" baseline="30000" noProof="0" dirty="0"/>
              <a:t>1</a:t>
            </a:r>
          </a:p>
        </p:txBody>
      </p:sp>
      <p:sp>
        <p:nvSpPr>
          <p:cNvPr id="4" name="Title 3"/>
          <p:cNvSpPr>
            <a:spLocks noGrp="1"/>
          </p:cNvSpPr>
          <p:nvPr>
            <p:ph type="title"/>
          </p:nvPr>
        </p:nvSpPr>
        <p:spPr>
          <a:xfrm>
            <a:off x="464400" y="246565"/>
            <a:ext cx="5658494" cy="807285"/>
          </a:xfrm>
        </p:spPr>
        <p:txBody>
          <a:bodyPr/>
          <a:lstStyle/>
          <a:p>
            <a:r>
              <a:rPr lang="en-GB" noProof="0" dirty="0"/>
              <a:t>ROBUST: Phase 3 study</a:t>
            </a:r>
            <a:br>
              <a:rPr lang="en-GB" noProof="0" dirty="0"/>
            </a:br>
            <a:r>
              <a:rPr lang="en-GB" sz="2400" noProof="0" dirty="0">
                <a:solidFill>
                  <a:schemeClr val="accent1"/>
                </a:solidFill>
              </a:rPr>
              <a:t>Study Design</a:t>
            </a:r>
            <a:endParaRPr lang="en-GB" noProof="0" dirty="0">
              <a:solidFill>
                <a:schemeClr val="accent1"/>
              </a:solidFill>
            </a:endParaRPr>
          </a:p>
        </p:txBody>
      </p:sp>
      <p:sp>
        <p:nvSpPr>
          <p:cNvPr id="2" name="Slide Number Placeholder 1"/>
          <p:cNvSpPr>
            <a:spLocks noGrp="1"/>
          </p:cNvSpPr>
          <p:nvPr>
            <p:ph type="sldNum" sz="quarter" idx="4"/>
          </p:nvPr>
        </p:nvSpPr>
        <p:spPr/>
        <p:txBody>
          <a:bodyPr/>
          <a:lstStyle/>
          <a:p>
            <a:fld id="{D1BF3D6E-FA01-492A-BDBE-AEA6E9CCD579}" type="slidenum">
              <a:rPr lang="en-US" smtClean="0"/>
              <a:pPr/>
              <a:t>11</a:t>
            </a:fld>
            <a:endParaRPr lang="en-US" dirty="0"/>
          </a:p>
        </p:txBody>
      </p:sp>
      <p:sp>
        <p:nvSpPr>
          <p:cNvPr id="28" name="Text Placeholder 27">
            <a:extLst>
              <a:ext uri="{FF2B5EF4-FFF2-40B4-BE49-F238E27FC236}">
                <a16:creationId xmlns:a16="http://schemas.microsoft.com/office/drawing/2014/main" id="{6575078C-8977-2D43-AD03-5852FE65E802}"/>
              </a:ext>
            </a:extLst>
          </p:cNvPr>
          <p:cNvSpPr>
            <a:spLocks noGrp="1"/>
          </p:cNvSpPr>
          <p:nvPr>
            <p:ph sz="quarter" idx="13"/>
          </p:nvPr>
        </p:nvSpPr>
        <p:spPr>
          <a:xfrm>
            <a:off x="465138" y="6217200"/>
            <a:ext cx="8210550" cy="556171"/>
          </a:xfrm>
        </p:spPr>
        <p:txBody>
          <a:bodyPr/>
          <a:lstStyle/>
          <a:p>
            <a:pPr>
              <a:lnSpc>
                <a:spcPct val="80000"/>
              </a:lnSpc>
            </a:pPr>
            <a:r>
              <a:rPr lang="en-GB" noProof="0" dirty="0">
                <a:solidFill>
                  <a:schemeClr val="tx2"/>
                </a:solidFill>
              </a:rPr>
              <a:t>ABC, activated B-cell; CR, complete response; d, day; DLBCL, diffuse large B-cell lymphoma; DOR, duration of response; EFS, event-free survival; GEP, gene expression profiling; HR, hazard ratio; IPI, International Prognostic Index; IWG, International Working Group; OS, overall survival; ORR, objective response rate; PFS, progression-free survival; PO, oral administration; R-CHOP, rituximab-cyclophosphamide-doxorubicin hydrochloride-vincristine-prednisolone; R</a:t>
            </a:r>
            <a:r>
              <a:rPr lang="en-GB" baseline="30000" noProof="0" dirty="0">
                <a:solidFill>
                  <a:schemeClr val="tx2"/>
                </a:solidFill>
              </a:rPr>
              <a:t>2</a:t>
            </a:r>
            <a:r>
              <a:rPr lang="en-GB" noProof="0" dirty="0">
                <a:solidFill>
                  <a:schemeClr val="tx2"/>
                </a:solidFill>
              </a:rPr>
              <a:t>-CHOP, lenalidomide/R-CHOP</a:t>
            </a:r>
          </a:p>
          <a:p>
            <a:pPr>
              <a:lnSpc>
                <a:spcPct val="80000"/>
              </a:lnSpc>
            </a:pPr>
            <a:r>
              <a:rPr lang="en-GB" noProof="0" dirty="0">
                <a:solidFill>
                  <a:schemeClr val="tx2"/>
                </a:solidFill>
              </a:rPr>
              <a:t>1. </a:t>
            </a:r>
            <a:r>
              <a:rPr lang="en-GB" dirty="0" err="1">
                <a:solidFill>
                  <a:schemeClr val="tx2"/>
                </a:solidFill>
              </a:rPr>
              <a:t>Vitolo</a:t>
            </a:r>
            <a:r>
              <a:rPr lang="en-GB" dirty="0">
                <a:solidFill>
                  <a:schemeClr val="tx2"/>
                </a:solidFill>
              </a:rPr>
              <a:t> U, et al. </a:t>
            </a:r>
            <a:r>
              <a:rPr lang="en-GB" dirty="0" err="1">
                <a:solidFill>
                  <a:schemeClr val="tx2"/>
                </a:solidFill>
              </a:rPr>
              <a:t>Hematol</a:t>
            </a:r>
            <a:r>
              <a:rPr lang="en-GB" dirty="0">
                <a:solidFill>
                  <a:schemeClr val="tx2"/>
                </a:solidFill>
              </a:rPr>
              <a:t> Oncol 2019;37(S2):36-7; 2. </a:t>
            </a:r>
            <a:r>
              <a:rPr lang="en-GB" dirty="0" err="1">
                <a:solidFill>
                  <a:schemeClr val="tx2"/>
                </a:solidFill>
              </a:rPr>
              <a:t>Clinicaltrials.gov</a:t>
            </a:r>
            <a:r>
              <a:rPr lang="en-GB" dirty="0">
                <a:solidFill>
                  <a:schemeClr val="tx2"/>
                </a:solidFill>
              </a:rPr>
              <a:t> NCT02285062 3</a:t>
            </a:r>
            <a:r>
              <a:rPr lang="en-GB" noProof="0" dirty="0">
                <a:solidFill>
                  <a:schemeClr val="tx2"/>
                </a:solidFill>
              </a:rPr>
              <a:t>. </a:t>
            </a:r>
            <a:r>
              <a:rPr lang="en-US" dirty="0" err="1">
                <a:solidFill>
                  <a:schemeClr val="tx2"/>
                </a:solidFill>
              </a:rPr>
              <a:t>Cheson</a:t>
            </a:r>
            <a:r>
              <a:rPr lang="en-US" dirty="0">
                <a:solidFill>
                  <a:schemeClr val="tx2"/>
                </a:solidFill>
              </a:rPr>
              <a:t> BD, et al. J Clin Oncol 2014;32:3059-68</a:t>
            </a:r>
          </a:p>
        </p:txBody>
      </p:sp>
      <p:grpSp>
        <p:nvGrpSpPr>
          <p:cNvPr id="3" name="Group 2">
            <a:extLst>
              <a:ext uri="{FF2B5EF4-FFF2-40B4-BE49-F238E27FC236}">
                <a16:creationId xmlns:a16="http://schemas.microsoft.com/office/drawing/2014/main" id="{59D39D19-AECC-5C46-8C56-2B0C0E30961C}"/>
              </a:ext>
            </a:extLst>
          </p:cNvPr>
          <p:cNvGrpSpPr/>
          <p:nvPr/>
        </p:nvGrpSpPr>
        <p:grpSpPr>
          <a:xfrm>
            <a:off x="623911" y="2827568"/>
            <a:ext cx="8062890" cy="3191193"/>
            <a:chOff x="831877" y="2771867"/>
            <a:chExt cx="10750519" cy="3310237"/>
          </a:xfrm>
        </p:grpSpPr>
        <p:grpSp>
          <p:nvGrpSpPr>
            <p:cNvPr id="94" name="Group 93">
              <a:extLst>
                <a:ext uri="{FF2B5EF4-FFF2-40B4-BE49-F238E27FC236}">
                  <a16:creationId xmlns:a16="http://schemas.microsoft.com/office/drawing/2014/main" id="{72E2E0B9-5646-B049-9E3D-1C05F26FFF80}"/>
                </a:ext>
              </a:extLst>
            </p:cNvPr>
            <p:cNvGrpSpPr/>
            <p:nvPr/>
          </p:nvGrpSpPr>
          <p:grpSpPr>
            <a:xfrm>
              <a:off x="831877" y="2771867"/>
              <a:ext cx="10750519" cy="3310237"/>
              <a:chOff x="831877" y="2489571"/>
              <a:chExt cx="10750519" cy="3310237"/>
            </a:xfrm>
          </p:grpSpPr>
          <p:sp>
            <p:nvSpPr>
              <p:cNvPr id="79" name="AutoShape 5">
                <a:extLst>
                  <a:ext uri="{FF2B5EF4-FFF2-40B4-BE49-F238E27FC236}">
                    <a16:creationId xmlns:a16="http://schemas.microsoft.com/office/drawing/2014/main" id="{3434F50A-D09B-CC4D-9D60-2E76CF783D71}"/>
                  </a:ext>
                </a:extLst>
              </p:cNvPr>
              <p:cNvSpPr>
                <a:spLocks noChangeArrowheads="1"/>
              </p:cNvSpPr>
              <p:nvPr/>
            </p:nvSpPr>
            <p:spPr bwMode="auto">
              <a:xfrm>
                <a:off x="831877" y="4276830"/>
                <a:ext cx="2246460" cy="860813"/>
              </a:xfrm>
              <a:prstGeom prst="roundRect">
                <a:avLst>
                  <a:gd name="adj" fmla="val 16667"/>
                </a:avLst>
              </a:prstGeom>
              <a:solidFill>
                <a:schemeClr val="accent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defTabSz="511782">
                  <a:defRPr/>
                </a:pPr>
                <a:r>
                  <a:rPr lang="en-US" sz="1333" b="1" dirty="0">
                    <a:solidFill>
                      <a:srgbClr val="FFFFFF"/>
                    </a:solidFill>
                    <a:latin typeface="Calibri" panose="020F0502020204030204" pitchFamily="34" charset="0"/>
                    <a:cs typeface="Calibri" panose="020F0502020204030204" pitchFamily="34" charset="0"/>
                  </a:rPr>
                  <a:t>Previously Untreated, </a:t>
                </a:r>
                <a:br>
                  <a:rPr lang="en-US" sz="1333" b="1" dirty="0">
                    <a:solidFill>
                      <a:srgbClr val="FFFFFF"/>
                    </a:solidFill>
                    <a:latin typeface="Calibri" panose="020F0502020204030204" pitchFamily="34" charset="0"/>
                    <a:cs typeface="Calibri" panose="020F0502020204030204" pitchFamily="34" charset="0"/>
                  </a:rPr>
                </a:br>
                <a:r>
                  <a:rPr lang="en-US" sz="1333" b="1" dirty="0">
                    <a:solidFill>
                      <a:srgbClr val="FFFFFF"/>
                    </a:solidFill>
                    <a:latin typeface="Calibri" panose="020F0502020204030204" pitchFamily="34" charset="0"/>
                    <a:cs typeface="Calibri" panose="020F0502020204030204" pitchFamily="34" charset="0"/>
                  </a:rPr>
                  <a:t>Stage II-IV, CD20+</a:t>
                </a:r>
              </a:p>
              <a:p>
                <a:pPr algn="ctr" defTabSz="511782">
                  <a:defRPr/>
                </a:pPr>
                <a:r>
                  <a:rPr lang="en-US" sz="1333" b="1" dirty="0">
                    <a:solidFill>
                      <a:srgbClr val="FFFFFF"/>
                    </a:solidFill>
                    <a:latin typeface="Calibri" panose="020F0502020204030204" pitchFamily="34" charset="0"/>
                    <a:cs typeface="Calibri" panose="020F0502020204030204" pitchFamily="34" charset="0"/>
                  </a:rPr>
                  <a:t>DLBCL</a:t>
                </a:r>
              </a:p>
            </p:txBody>
          </p:sp>
          <p:sp>
            <p:nvSpPr>
              <p:cNvPr id="82" name="Text Box 8">
                <a:extLst>
                  <a:ext uri="{FF2B5EF4-FFF2-40B4-BE49-F238E27FC236}">
                    <a16:creationId xmlns:a16="http://schemas.microsoft.com/office/drawing/2014/main" id="{ECF14A91-DAB6-B543-9168-E01CC431728F}"/>
                  </a:ext>
                </a:extLst>
              </p:cNvPr>
              <p:cNvSpPr txBox="1">
                <a:spLocks noChangeArrowheads="1"/>
              </p:cNvSpPr>
              <p:nvPr/>
            </p:nvSpPr>
            <p:spPr bwMode="auto">
              <a:xfrm>
                <a:off x="3226755" y="4442787"/>
                <a:ext cx="1884116" cy="478887"/>
              </a:xfrm>
              <a:prstGeom prst="rect">
                <a:avLst/>
              </a:prstGeom>
              <a:noFill/>
              <a:ln w="9525">
                <a:noFill/>
                <a:miter lim="800000"/>
                <a:headEnd/>
                <a:tailEnd/>
              </a:ln>
            </p:spPr>
            <p:txBody>
              <a:bodyPr wrap="square">
                <a:spAutoFit/>
              </a:bodyPr>
              <a:lstStyle/>
              <a:p>
                <a:pPr algn="ctr" defTabSz="511782">
                  <a:spcBef>
                    <a:spcPct val="50000"/>
                  </a:spcBef>
                  <a:defRPr/>
                </a:pPr>
                <a:r>
                  <a:rPr lang="en-US" sz="1200" b="1" dirty="0">
                    <a:solidFill>
                      <a:srgbClr val="3C3C3C"/>
                    </a:solidFill>
                    <a:latin typeface="Calibri" panose="020F0502020204030204" pitchFamily="34" charset="0"/>
                    <a:cs typeface="Calibri" panose="020F0502020204030204" pitchFamily="34" charset="0"/>
                  </a:rPr>
                  <a:t>Select by GEP</a:t>
                </a:r>
                <a:br>
                  <a:rPr lang="en-US" sz="1200" b="1" dirty="0">
                    <a:solidFill>
                      <a:srgbClr val="3C3C3C"/>
                    </a:solidFill>
                    <a:latin typeface="Calibri" panose="020F0502020204030204" pitchFamily="34" charset="0"/>
                    <a:cs typeface="Calibri" panose="020F0502020204030204" pitchFamily="34" charset="0"/>
                  </a:rPr>
                </a:br>
                <a:r>
                  <a:rPr lang="en-US" sz="1200" b="1" dirty="0" err="1">
                    <a:solidFill>
                      <a:srgbClr val="3C3C3C"/>
                    </a:solidFill>
                    <a:latin typeface="Calibri" panose="020F0502020204030204" pitchFamily="34" charset="0"/>
                    <a:cs typeface="Calibri" panose="020F0502020204030204" pitchFamily="34" charset="0"/>
                  </a:rPr>
                  <a:t>NanoString</a:t>
                </a:r>
                <a:r>
                  <a:rPr lang="en-US" sz="1200" b="1" dirty="0">
                    <a:solidFill>
                      <a:srgbClr val="3C3C3C"/>
                    </a:solidFill>
                    <a:latin typeface="Calibri" panose="020F0502020204030204" pitchFamily="34" charset="0"/>
                    <a:cs typeface="Calibri" panose="020F0502020204030204" pitchFamily="34" charset="0"/>
                  </a:rPr>
                  <a:t> assay</a:t>
                </a:r>
              </a:p>
            </p:txBody>
          </p:sp>
          <p:sp>
            <p:nvSpPr>
              <p:cNvPr id="74" name="AutoShape 21">
                <a:extLst>
                  <a:ext uri="{FF2B5EF4-FFF2-40B4-BE49-F238E27FC236}">
                    <a16:creationId xmlns:a16="http://schemas.microsoft.com/office/drawing/2014/main" id="{5CAD1B66-8C65-1D41-B651-D41A666CEB65}"/>
                  </a:ext>
                </a:extLst>
              </p:cNvPr>
              <p:cNvSpPr>
                <a:spLocks noChangeArrowheads="1"/>
              </p:cNvSpPr>
              <p:nvPr/>
            </p:nvSpPr>
            <p:spPr bwMode="auto">
              <a:xfrm>
                <a:off x="7262043" y="2737360"/>
                <a:ext cx="4305541" cy="914400"/>
              </a:xfrm>
              <a:prstGeom prst="roundRect">
                <a:avLst>
                  <a:gd name="adj" fmla="val 16667"/>
                </a:avLst>
              </a:prstGeom>
              <a:solidFill>
                <a:schemeClr val="accent1"/>
              </a:solid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defTabSz="511782">
                  <a:defRPr/>
                </a:pPr>
                <a:r>
                  <a:rPr lang="en-US" sz="1733" b="1" dirty="0">
                    <a:solidFill>
                      <a:srgbClr val="FFFFFF"/>
                    </a:solidFill>
                    <a:latin typeface="Calibri" panose="020F0502020204030204" pitchFamily="34" charset="0"/>
                    <a:cs typeface="Calibri" panose="020F0502020204030204" pitchFamily="34" charset="0"/>
                  </a:rPr>
                  <a:t>R</a:t>
                </a:r>
                <a:r>
                  <a:rPr lang="en-US" sz="1733" b="1" baseline="30000" dirty="0">
                    <a:solidFill>
                      <a:srgbClr val="FFFFFF"/>
                    </a:solidFill>
                    <a:latin typeface="Calibri" panose="020F0502020204030204" pitchFamily="34" charset="0"/>
                    <a:cs typeface="Calibri" panose="020F0502020204030204" pitchFamily="34" charset="0"/>
                  </a:rPr>
                  <a:t>2</a:t>
                </a:r>
                <a:r>
                  <a:rPr lang="en-US" sz="1733" b="1" dirty="0">
                    <a:solidFill>
                      <a:srgbClr val="FFFFFF"/>
                    </a:solidFill>
                    <a:latin typeface="Calibri" panose="020F0502020204030204" pitchFamily="34" charset="0"/>
                    <a:cs typeface="Calibri" panose="020F0502020204030204" pitchFamily="34" charset="0"/>
                  </a:rPr>
                  <a:t>-CHOP (n=285)</a:t>
                </a:r>
              </a:p>
              <a:p>
                <a:pPr algn="ctr" defTabSz="511782">
                  <a:defRPr/>
                </a:pPr>
                <a:r>
                  <a:rPr lang="en-US" sz="1333" b="1" dirty="0">
                    <a:solidFill>
                      <a:srgbClr val="FFFFFF"/>
                    </a:solidFill>
                    <a:latin typeface="Calibri" panose="020F0502020204030204" pitchFamily="34" charset="0"/>
                    <a:cs typeface="Calibri" panose="020F0502020204030204" pitchFamily="34" charset="0"/>
                  </a:rPr>
                  <a:t>Lenalidomide PO 15 mg, d1-14 + R-CHOP </a:t>
                </a:r>
                <a:br>
                  <a:rPr lang="en-US" sz="1333" b="1" dirty="0">
                    <a:solidFill>
                      <a:srgbClr val="FFFFFF"/>
                    </a:solidFill>
                    <a:latin typeface="Calibri" panose="020F0502020204030204" pitchFamily="34" charset="0"/>
                    <a:cs typeface="Calibri" panose="020F0502020204030204" pitchFamily="34" charset="0"/>
                  </a:rPr>
                </a:br>
                <a:r>
                  <a:rPr lang="en-US" sz="1333" b="1" dirty="0">
                    <a:solidFill>
                      <a:srgbClr val="FFFFFF"/>
                    </a:solidFill>
                    <a:latin typeface="Calibri" panose="020F0502020204030204" pitchFamily="34" charset="0"/>
                    <a:cs typeface="Calibri" panose="020F0502020204030204" pitchFamily="34" charset="0"/>
                  </a:rPr>
                  <a:t>21-day cycles × </a:t>
                </a:r>
                <a:r>
                  <a:rPr lang="es-ES" sz="1333" b="1" dirty="0">
                    <a:solidFill>
                      <a:srgbClr val="FFFFFF"/>
                    </a:solidFill>
                    <a:latin typeface="Calibri" panose="020F0502020204030204" pitchFamily="34" charset="0"/>
                    <a:cs typeface="Calibri" panose="020F0502020204030204" pitchFamily="34" charset="0"/>
                  </a:rPr>
                  <a:t>6 </a:t>
                </a:r>
                <a:r>
                  <a:rPr lang="en-US" sz="1333" b="1" dirty="0">
                    <a:solidFill>
                      <a:srgbClr val="FFFFFF"/>
                    </a:solidFill>
                    <a:latin typeface="Calibri" panose="020F0502020204030204" pitchFamily="34" charset="0"/>
                    <a:cs typeface="Calibri" panose="020F0502020204030204" pitchFamily="34" charset="0"/>
                  </a:rPr>
                  <a:t>cycles</a:t>
                </a:r>
              </a:p>
            </p:txBody>
          </p:sp>
          <p:sp>
            <p:nvSpPr>
              <p:cNvPr id="75" name="AutoShape 22">
                <a:extLst>
                  <a:ext uri="{FF2B5EF4-FFF2-40B4-BE49-F238E27FC236}">
                    <a16:creationId xmlns:a16="http://schemas.microsoft.com/office/drawing/2014/main" id="{16EDBDFE-507B-1C4E-A00B-68A9D505E890}"/>
                  </a:ext>
                </a:extLst>
              </p:cNvPr>
              <p:cNvSpPr>
                <a:spLocks noChangeArrowheads="1"/>
              </p:cNvSpPr>
              <p:nvPr/>
            </p:nvSpPr>
            <p:spPr bwMode="auto">
              <a:xfrm>
                <a:off x="7262038" y="3949865"/>
                <a:ext cx="4305541" cy="914400"/>
              </a:xfrm>
              <a:prstGeom prst="roundRect">
                <a:avLst>
                  <a:gd name="adj" fmla="val 16667"/>
                </a:avLst>
              </a:prstGeom>
              <a:solidFill>
                <a:schemeClr val="tx2"/>
              </a:solidFill>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511782">
                  <a:defRPr/>
                </a:pPr>
                <a:r>
                  <a:rPr lang="en-US" sz="1733" b="1" dirty="0">
                    <a:solidFill>
                      <a:schemeClr val="bg1"/>
                    </a:solidFill>
                    <a:latin typeface="Calibri" panose="020F0502020204030204" pitchFamily="34" charset="0"/>
                    <a:cs typeface="Calibri" panose="020F0502020204030204" pitchFamily="34" charset="0"/>
                  </a:rPr>
                  <a:t>Placebo/R-CHOP (n=285)</a:t>
                </a:r>
              </a:p>
              <a:p>
                <a:pPr algn="ctr" defTabSz="511782">
                  <a:defRPr/>
                </a:pPr>
                <a:r>
                  <a:rPr lang="en-US" sz="1333" b="1" dirty="0">
                    <a:solidFill>
                      <a:schemeClr val="bg1"/>
                    </a:solidFill>
                    <a:latin typeface="Calibri" panose="020F0502020204030204" pitchFamily="34" charset="0"/>
                    <a:cs typeface="Calibri" panose="020F0502020204030204" pitchFamily="34" charset="0"/>
                  </a:rPr>
                  <a:t>Placebo PO d1-14 + R-CHOP</a:t>
                </a:r>
                <a:br>
                  <a:rPr lang="en-US" sz="1333" b="1" dirty="0">
                    <a:solidFill>
                      <a:schemeClr val="bg1"/>
                    </a:solidFill>
                    <a:latin typeface="Calibri" panose="020F0502020204030204" pitchFamily="34" charset="0"/>
                    <a:cs typeface="Calibri" panose="020F0502020204030204" pitchFamily="34" charset="0"/>
                  </a:rPr>
                </a:br>
                <a:r>
                  <a:rPr lang="en-US" sz="1333" b="1" dirty="0">
                    <a:solidFill>
                      <a:schemeClr val="bg1"/>
                    </a:solidFill>
                    <a:latin typeface="Calibri" panose="020F0502020204030204" pitchFamily="34" charset="0"/>
                    <a:cs typeface="Calibri" panose="020F0502020204030204" pitchFamily="34" charset="0"/>
                  </a:rPr>
                  <a:t>21-day cycles × </a:t>
                </a:r>
                <a:r>
                  <a:rPr lang="es-ES" sz="1333" b="1" dirty="0">
                    <a:solidFill>
                      <a:schemeClr val="bg1"/>
                    </a:solidFill>
                    <a:latin typeface="Calibri" panose="020F0502020204030204" pitchFamily="34" charset="0"/>
                    <a:cs typeface="Calibri" panose="020F0502020204030204" pitchFamily="34" charset="0"/>
                  </a:rPr>
                  <a:t>6 </a:t>
                </a:r>
                <a:r>
                  <a:rPr lang="en-US" sz="1333" b="1" dirty="0">
                    <a:solidFill>
                      <a:schemeClr val="bg1"/>
                    </a:solidFill>
                    <a:latin typeface="Calibri" panose="020F0502020204030204" pitchFamily="34" charset="0"/>
                    <a:cs typeface="Calibri" panose="020F0502020204030204" pitchFamily="34" charset="0"/>
                  </a:rPr>
                  <a:t>cycles</a:t>
                </a:r>
              </a:p>
            </p:txBody>
          </p:sp>
          <p:grpSp>
            <p:nvGrpSpPr>
              <p:cNvPr id="68" name="Group 23">
                <a:extLst>
                  <a:ext uri="{FF2B5EF4-FFF2-40B4-BE49-F238E27FC236}">
                    <a16:creationId xmlns:a16="http://schemas.microsoft.com/office/drawing/2014/main" id="{4079B920-0B66-0743-B0BA-E25D2F71E847}"/>
                  </a:ext>
                </a:extLst>
              </p:cNvPr>
              <p:cNvGrpSpPr>
                <a:grpSpLocks/>
              </p:cNvGrpSpPr>
              <p:nvPr/>
            </p:nvGrpSpPr>
            <p:grpSpPr bwMode="auto">
              <a:xfrm>
                <a:off x="3115053" y="5270077"/>
                <a:ext cx="3442168" cy="529731"/>
                <a:chOff x="1939925" y="3657600"/>
                <a:chExt cx="3274104" cy="609600"/>
              </a:xfrm>
            </p:grpSpPr>
            <p:sp>
              <p:nvSpPr>
                <p:cNvPr id="71" name="AutoShape 10">
                  <a:extLst>
                    <a:ext uri="{FF2B5EF4-FFF2-40B4-BE49-F238E27FC236}">
                      <a16:creationId xmlns:a16="http://schemas.microsoft.com/office/drawing/2014/main" id="{7E31BBBF-8945-4A44-B257-D86133672374}"/>
                    </a:ext>
                  </a:extLst>
                </p:cNvPr>
                <p:cNvSpPr>
                  <a:spLocks noChangeArrowheads="1"/>
                </p:cNvSpPr>
                <p:nvPr/>
              </p:nvSpPr>
              <p:spPr bwMode="auto">
                <a:xfrm>
                  <a:off x="1939925" y="3657600"/>
                  <a:ext cx="1336675" cy="609600"/>
                </a:xfrm>
                <a:prstGeom prst="roundRect">
                  <a:avLst>
                    <a:gd name="adj" fmla="val 16667"/>
                  </a:avLst>
                </a:prstGeom>
                <a:solidFill>
                  <a:schemeClr val="accent6">
                    <a:lumMod val="40000"/>
                    <a:lumOff val="60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defTabSz="511782">
                    <a:defRPr/>
                  </a:pPr>
                  <a:r>
                    <a:rPr lang="en-US" sz="1333" b="1" dirty="0">
                      <a:solidFill>
                        <a:srgbClr val="3C3C3C"/>
                      </a:solidFill>
                      <a:latin typeface="Calibri" panose="020F0502020204030204" pitchFamily="34" charset="0"/>
                      <a:cs typeface="Calibri" panose="020F0502020204030204" pitchFamily="34" charset="0"/>
                    </a:rPr>
                    <a:t>Non-ABC</a:t>
                  </a:r>
                </a:p>
              </p:txBody>
            </p:sp>
            <p:sp>
              <p:nvSpPr>
                <p:cNvPr id="70" name="TextBox 58">
                  <a:extLst>
                    <a:ext uri="{FF2B5EF4-FFF2-40B4-BE49-F238E27FC236}">
                      <a16:creationId xmlns:a16="http://schemas.microsoft.com/office/drawing/2014/main" id="{DA16DA5F-F6E6-8048-A376-4173D35FF163}"/>
                    </a:ext>
                  </a:extLst>
                </p:cNvPr>
                <p:cNvSpPr txBox="1">
                  <a:spLocks noChangeArrowheads="1"/>
                </p:cNvSpPr>
                <p:nvPr/>
              </p:nvSpPr>
              <p:spPr bwMode="auto">
                <a:xfrm>
                  <a:off x="3710322" y="3811445"/>
                  <a:ext cx="1503707" cy="318763"/>
                </a:xfrm>
                <a:prstGeom prst="rect">
                  <a:avLst/>
                </a:prstGeom>
                <a:noFill/>
                <a:ln w="9525">
                  <a:noFill/>
                  <a:miter lim="800000"/>
                  <a:headEnd/>
                  <a:tailEnd/>
                </a:ln>
              </p:spPr>
              <p:txBody>
                <a:bodyPr wrap="square">
                  <a:spAutoFit/>
                </a:bodyPr>
                <a:lstStyle/>
                <a:p>
                  <a:pPr defTabSz="511782">
                    <a:defRPr/>
                  </a:pPr>
                  <a:r>
                    <a:rPr lang="en-US" sz="1200" dirty="0">
                      <a:solidFill>
                        <a:srgbClr val="4C4C4C"/>
                      </a:solidFill>
                      <a:latin typeface="Calibri" panose="020F0502020204030204" pitchFamily="34" charset="0"/>
                      <a:cs typeface="Calibri" panose="020F0502020204030204" pitchFamily="34" charset="0"/>
                    </a:rPr>
                    <a:t>Ineligible</a:t>
                  </a:r>
                </a:p>
              </p:txBody>
            </p:sp>
          </p:grpSp>
          <p:sp>
            <p:nvSpPr>
              <p:cNvPr id="65" name="TextBox 26">
                <a:extLst>
                  <a:ext uri="{FF2B5EF4-FFF2-40B4-BE49-F238E27FC236}">
                    <a16:creationId xmlns:a16="http://schemas.microsoft.com/office/drawing/2014/main" id="{E6FE183E-BB4D-3E4E-89E7-C3D6EDC68875}"/>
                  </a:ext>
                </a:extLst>
              </p:cNvPr>
              <p:cNvSpPr txBox="1"/>
              <p:nvPr/>
            </p:nvSpPr>
            <p:spPr bwMode="auto">
              <a:xfrm>
                <a:off x="7342151" y="4871097"/>
                <a:ext cx="4240245" cy="461665"/>
              </a:xfrm>
              <a:prstGeom prst="rect">
                <a:avLst/>
              </a:prstGeom>
              <a:noFill/>
            </p:spPr>
            <p:txBody>
              <a:bodyPr wrap="square">
                <a:spAutoFit/>
              </a:bodyPr>
              <a:lstStyle/>
              <a:p>
                <a:pPr defTabSz="511782">
                  <a:defRPr/>
                </a:pPr>
                <a:r>
                  <a:rPr lang="en-US" sz="1200" dirty="0">
                    <a:solidFill>
                      <a:srgbClr val="3C3C3C"/>
                    </a:solidFill>
                    <a:latin typeface="Calibri" panose="020F0502020204030204" pitchFamily="34" charset="0"/>
                    <a:cs typeface="Calibri" panose="020F0502020204030204" pitchFamily="34" charset="0"/>
                  </a:rPr>
                  <a:t>Required neutropenia prophylaxis per local </a:t>
                </a:r>
                <a:br>
                  <a:rPr lang="en-US" sz="1200" dirty="0">
                    <a:solidFill>
                      <a:srgbClr val="3C3C3C"/>
                    </a:solidFill>
                    <a:latin typeface="Calibri" panose="020F0502020204030204" pitchFamily="34" charset="0"/>
                    <a:cs typeface="Calibri" panose="020F0502020204030204" pitchFamily="34" charset="0"/>
                  </a:rPr>
                </a:br>
                <a:r>
                  <a:rPr lang="en-US" sz="1200" dirty="0">
                    <a:solidFill>
                      <a:srgbClr val="3C3C3C"/>
                    </a:solidFill>
                    <a:latin typeface="Calibri" panose="020F0502020204030204" pitchFamily="34" charset="0"/>
                    <a:cs typeface="Calibri" panose="020F0502020204030204" pitchFamily="34" charset="0"/>
                  </a:rPr>
                  <a:t>practice with G-CSF/GM-CSF</a:t>
                </a:r>
                <a:endParaRPr lang="en-US" sz="1200" dirty="0">
                  <a:solidFill>
                    <a:srgbClr val="4C4C4C"/>
                  </a:solidFill>
                  <a:latin typeface="Calibri" panose="020F0502020204030204" pitchFamily="34" charset="0"/>
                  <a:cs typeface="Calibri" panose="020F0502020204030204" pitchFamily="34" charset="0"/>
                </a:endParaRPr>
              </a:p>
            </p:txBody>
          </p:sp>
          <p:sp>
            <p:nvSpPr>
              <p:cNvPr id="63" name="Text Box 8">
                <a:extLst>
                  <a:ext uri="{FF2B5EF4-FFF2-40B4-BE49-F238E27FC236}">
                    <a16:creationId xmlns:a16="http://schemas.microsoft.com/office/drawing/2014/main" id="{04A82E89-C25A-464D-BD3C-599FFDDC2E7E}"/>
                  </a:ext>
                </a:extLst>
              </p:cNvPr>
              <p:cNvSpPr txBox="1">
                <a:spLocks noChangeArrowheads="1"/>
              </p:cNvSpPr>
              <p:nvPr/>
            </p:nvSpPr>
            <p:spPr bwMode="auto">
              <a:xfrm>
                <a:off x="4465843" y="2489571"/>
                <a:ext cx="2796193" cy="798144"/>
              </a:xfrm>
              <a:prstGeom prst="rect">
                <a:avLst/>
              </a:prstGeom>
              <a:noFill/>
              <a:ln w="9525">
                <a:noFill/>
                <a:miter lim="800000"/>
                <a:headEnd/>
                <a:tailEnd/>
              </a:ln>
            </p:spPr>
            <p:txBody>
              <a:bodyPr wrap="square">
                <a:spAutoFit/>
              </a:bodyPr>
              <a:lstStyle/>
              <a:p>
                <a:pPr defTabSz="511782">
                  <a:defRPr/>
                </a:pPr>
                <a:r>
                  <a:rPr lang="en-US" sz="1100" b="1" dirty="0">
                    <a:solidFill>
                      <a:schemeClr val="accent1"/>
                    </a:solidFill>
                    <a:latin typeface="Calibri" panose="020F0502020204030204" pitchFamily="34" charset="0"/>
                    <a:cs typeface="Calibri" panose="020F0502020204030204" pitchFamily="34" charset="0"/>
                  </a:rPr>
                  <a:t>Stratification by</a:t>
                </a:r>
              </a:p>
              <a:p>
                <a:pPr marL="171450" indent="-171450" defTabSz="511782">
                  <a:buClr>
                    <a:schemeClr val="accent1"/>
                  </a:buClr>
                  <a:buFont typeface="Arial" panose="020B0604020202020204" pitchFamily="34" charset="0"/>
                  <a:buChar char="•"/>
                  <a:defRPr/>
                </a:pPr>
                <a:r>
                  <a:rPr lang="en-US" sz="1100" b="1" dirty="0">
                    <a:solidFill>
                      <a:srgbClr val="3C3C3C"/>
                    </a:solidFill>
                    <a:latin typeface="Calibri" panose="020F0502020204030204" pitchFamily="34" charset="0"/>
                    <a:cs typeface="Calibri" panose="020F0502020204030204" pitchFamily="34" charset="0"/>
                  </a:rPr>
                  <a:t>IPI score (2 vs ≥3)</a:t>
                </a:r>
              </a:p>
              <a:p>
                <a:pPr marL="171450" indent="-171450" defTabSz="511782">
                  <a:buClr>
                    <a:schemeClr val="accent1"/>
                  </a:buClr>
                  <a:buFont typeface="Arial" panose="020B0604020202020204" pitchFamily="34" charset="0"/>
                  <a:buChar char="•"/>
                  <a:defRPr/>
                </a:pPr>
                <a:r>
                  <a:rPr lang="en-US" sz="1100" b="1" dirty="0">
                    <a:solidFill>
                      <a:srgbClr val="3C3C3C"/>
                    </a:solidFill>
                    <a:latin typeface="Calibri" panose="020F0502020204030204" pitchFamily="34" charset="0"/>
                    <a:cs typeface="Calibri" panose="020F0502020204030204" pitchFamily="34" charset="0"/>
                  </a:rPr>
                  <a:t>Bulky disease (&lt; 7 vs ≥7 cm) </a:t>
                </a:r>
              </a:p>
              <a:p>
                <a:pPr marL="171450" indent="-171450" defTabSz="511782">
                  <a:buClr>
                    <a:schemeClr val="accent1"/>
                  </a:buClr>
                  <a:buFont typeface="Arial" panose="020B0604020202020204" pitchFamily="34" charset="0"/>
                  <a:buChar char="•"/>
                  <a:defRPr/>
                </a:pPr>
                <a:r>
                  <a:rPr lang="en-US" sz="1100" b="1" dirty="0">
                    <a:solidFill>
                      <a:srgbClr val="3C3C3C"/>
                    </a:solidFill>
                    <a:latin typeface="Calibri" panose="020F0502020204030204" pitchFamily="34" charset="0"/>
                    <a:cs typeface="Calibri" panose="020F0502020204030204" pitchFamily="34" charset="0"/>
                  </a:rPr>
                  <a:t>Age (&lt;65 vs ≥65 years)</a:t>
                </a:r>
              </a:p>
            </p:txBody>
          </p:sp>
          <p:cxnSp>
            <p:nvCxnSpPr>
              <p:cNvPr id="84" name="Straight Arrow Connector 83">
                <a:extLst>
                  <a:ext uri="{FF2B5EF4-FFF2-40B4-BE49-F238E27FC236}">
                    <a16:creationId xmlns:a16="http://schemas.microsoft.com/office/drawing/2014/main" id="{3C88CC6B-FA81-1643-BDDC-E70A658E145D}"/>
                  </a:ext>
                </a:extLst>
              </p:cNvPr>
              <p:cNvCxnSpPr>
                <a:cxnSpLocks/>
                <a:stCxn id="73" idx="3"/>
                <a:endCxn id="74" idx="1"/>
              </p:cNvCxnSpPr>
              <p:nvPr/>
            </p:nvCxnSpPr>
            <p:spPr>
              <a:xfrm flipV="1">
                <a:off x="4519927" y="3194560"/>
                <a:ext cx="2742116" cy="522165"/>
              </a:xfrm>
              <a:prstGeom prst="straightConnector1">
                <a:avLst/>
              </a:prstGeom>
              <a:ln>
                <a:solidFill>
                  <a:schemeClr val="accent1"/>
                </a:solidFill>
                <a:tailEnd type="triangle"/>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a:extLst>
                  <a:ext uri="{FF2B5EF4-FFF2-40B4-BE49-F238E27FC236}">
                    <a16:creationId xmlns:a16="http://schemas.microsoft.com/office/drawing/2014/main" id="{C4EF9937-0C59-3945-8D76-4F07A7A13667}"/>
                  </a:ext>
                </a:extLst>
              </p:cNvPr>
              <p:cNvCxnSpPr>
                <a:cxnSpLocks/>
                <a:stCxn id="73" idx="3"/>
                <a:endCxn id="75" idx="1"/>
              </p:cNvCxnSpPr>
              <p:nvPr/>
            </p:nvCxnSpPr>
            <p:spPr>
              <a:xfrm>
                <a:off x="4519927" y="3716725"/>
                <a:ext cx="2742111" cy="69034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9ED49FA0-EF15-9C47-8A7D-B2EDFCAE132E}"/>
                  </a:ext>
                </a:extLst>
              </p:cNvPr>
              <p:cNvCxnSpPr>
                <a:cxnSpLocks/>
                <a:stCxn id="79" idx="3"/>
                <a:endCxn id="73" idx="2"/>
              </p:cNvCxnSpPr>
              <p:nvPr/>
            </p:nvCxnSpPr>
            <p:spPr>
              <a:xfrm flipV="1">
                <a:off x="3078337" y="4116262"/>
                <a:ext cx="739361" cy="590975"/>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89" name="Straight Arrow Connector 88">
                <a:extLst>
                  <a:ext uri="{FF2B5EF4-FFF2-40B4-BE49-F238E27FC236}">
                    <a16:creationId xmlns:a16="http://schemas.microsoft.com/office/drawing/2014/main" id="{C24BE15F-1955-5C4E-9E7C-2B5A1FA5665F}"/>
                  </a:ext>
                </a:extLst>
              </p:cNvPr>
              <p:cNvCxnSpPr>
                <a:cxnSpLocks/>
                <a:stCxn id="79" idx="3"/>
                <a:endCxn id="71" idx="0"/>
              </p:cNvCxnSpPr>
              <p:nvPr/>
            </p:nvCxnSpPr>
            <p:spPr>
              <a:xfrm>
                <a:off x="3078337" y="4707237"/>
                <a:ext cx="739360" cy="56284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3" name="Straight Arrow Connector 92">
                <a:extLst>
                  <a:ext uri="{FF2B5EF4-FFF2-40B4-BE49-F238E27FC236}">
                    <a16:creationId xmlns:a16="http://schemas.microsoft.com/office/drawing/2014/main" id="{9D955503-280A-AE49-86E9-2275652BA4E2}"/>
                  </a:ext>
                </a:extLst>
              </p:cNvPr>
              <p:cNvCxnSpPr>
                <a:cxnSpLocks/>
                <a:endCxn id="70" idx="1"/>
              </p:cNvCxnSpPr>
              <p:nvPr/>
            </p:nvCxnSpPr>
            <p:spPr>
              <a:xfrm flipV="1">
                <a:off x="4520341" y="5542265"/>
                <a:ext cx="455985"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73" name="AutoShape 19">
                <a:extLst>
                  <a:ext uri="{FF2B5EF4-FFF2-40B4-BE49-F238E27FC236}">
                    <a16:creationId xmlns:a16="http://schemas.microsoft.com/office/drawing/2014/main" id="{9EFEDF65-DCFD-A642-8D9D-B2A94E63E9B0}"/>
                  </a:ext>
                </a:extLst>
              </p:cNvPr>
              <p:cNvSpPr>
                <a:spLocks noChangeArrowheads="1"/>
              </p:cNvSpPr>
              <p:nvPr/>
            </p:nvSpPr>
            <p:spPr bwMode="auto">
              <a:xfrm>
                <a:off x="3115469" y="3317187"/>
                <a:ext cx="1404458" cy="799075"/>
              </a:xfrm>
              <a:prstGeom prst="roundRect">
                <a:avLst>
                  <a:gd name="adj" fmla="val 16667"/>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defTabSz="511782">
                  <a:defRPr/>
                </a:pPr>
                <a:r>
                  <a:rPr lang="en-US" sz="1867" b="1" dirty="0">
                    <a:solidFill>
                      <a:srgbClr val="FFFFFF"/>
                    </a:solidFill>
                    <a:latin typeface="Calibri" panose="020F0502020204030204" pitchFamily="34" charset="0"/>
                    <a:cs typeface="Calibri" panose="020F0502020204030204" pitchFamily="34" charset="0"/>
                  </a:rPr>
                  <a:t>ABC</a:t>
                </a:r>
                <a:br>
                  <a:rPr lang="en-US" sz="1867" b="1" dirty="0">
                    <a:solidFill>
                      <a:srgbClr val="FFFFFF"/>
                    </a:solidFill>
                    <a:latin typeface="Calibri" panose="020F0502020204030204" pitchFamily="34" charset="0"/>
                    <a:cs typeface="Calibri" panose="020F0502020204030204" pitchFamily="34" charset="0"/>
                  </a:rPr>
                </a:br>
                <a:r>
                  <a:rPr lang="en-US" sz="1467" b="1" dirty="0">
                    <a:solidFill>
                      <a:srgbClr val="FFFFFF"/>
                    </a:solidFill>
                    <a:latin typeface="Calibri" panose="020F0502020204030204" pitchFamily="34" charset="0"/>
                    <a:cs typeface="Calibri" panose="020F0502020204030204" pitchFamily="34" charset="0"/>
                  </a:rPr>
                  <a:t>(N = 570)</a:t>
                </a:r>
              </a:p>
            </p:txBody>
          </p:sp>
        </p:grpSp>
        <p:sp>
          <p:nvSpPr>
            <p:cNvPr id="5" name="Rectangle 4">
              <a:extLst>
                <a:ext uri="{FF2B5EF4-FFF2-40B4-BE49-F238E27FC236}">
                  <a16:creationId xmlns:a16="http://schemas.microsoft.com/office/drawing/2014/main" id="{ED579C14-520A-7E49-8852-E9C7FEC3AF13}"/>
                </a:ext>
              </a:extLst>
            </p:cNvPr>
            <p:cNvSpPr/>
            <p:nvPr/>
          </p:nvSpPr>
          <p:spPr>
            <a:xfrm>
              <a:off x="5202875" y="3891703"/>
              <a:ext cx="623988" cy="276999"/>
            </a:xfrm>
            <a:prstGeom prst="rect">
              <a:avLst/>
            </a:prstGeom>
          </p:spPr>
          <p:txBody>
            <a:bodyPr wrap="square">
              <a:spAutoFit/>
            </a:bodyPr>
            <a:lstStyle/>
            <a:p>
              <a:pPr algn="ctr" defTabSz="511782">
                <a:defRPr/>
              </a:pPr>
              <a:r>
                <a:rPr lang="en-US" sz="1200" b="1" dirty="0">
                  <a:solidFill>
                    <a:srgbClr val="3C3C3C"/>
                  </a:solidFill>
                  <a:latin typeface="Calibri" panose="020F0502020204030204" pitchFamily="34" charset="0"/>
                  <a:cs typeface="Calibri" panose="020F0502020204030204" pitchFamily="34" charset="0"/>
                </a:rPr>
                <a:t>1:1</a:t>
              </a:r>
            </a:p>
          </p:txBody>
        </p:sp>
      </p:grpSp>
    </p:spTree>
    <p:extLst>
      <p:ext uri="{BB962C8B-B14F-4D97-AF65-F5344CB8AC3E}">
        <p14:creationId xmlns:p14="http://schemas.microsoft.com/office/powerpoint/2010/main" val="380501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CB52D-0084-C04B-BE8F-AAC324791253}"/>
              </a:ext>
            </a:extLst>
          </p:cNvPr>
          <p:cNvSpPr>
            <a:spLocks noGrp="1"/>
          </p:cNvSpPr>
          <p:nvPr>
            <p:ph sz="quarter" idx="12"/>
          </p:nvPr>
        </p:nvSpPr>
        <p:spPr>
          <a:xfrm>
            <a:off x="465138" y="5054454"/>
            <a:ext cx="8221662" cy="896345"/>
          </a:xfrm>
        </p:spPr>
        <p:txBody>
          <a:bodyPr/>
          <a:lstStyle/>
          <a:p>
            <a:pPr>
              <a:spcBef>
                <a:spcPts val="300"/>
              </a:spcBef>
            </a:pPr>
            <a:r>
              <a:rPr lang="en-GB" sz="1400" dirty="0"/>
              <a:t>At a median </a:t>
            </a:r>
            <a:r>
              <a:rPr lang="en-GB" sz="1400" dirty="0">
                <a:solidFill>
                  <a:schemeClr val="tx2"/>
                </a:solidFill>
              </a:rPr>
              <a:t>follow-up of 27.1 months (range</a:t>
            </a:r>
            <a:r>
              <a:rPr lang="en-GB" sz="1400" dirty="0"/>
              <a:t> 0–47), the primary endpoint of PFS was not met (medians not reached)</a:t>
            </a:r>
          </a:p>
          <a:p>
            <a:pPr>
              <a:spcBef>
                <a:spcPts val="300"/>
              </a:spcBef>
            </a:pPr>
            <a:r>
              <a:rPr lang="en-GB" sz="1400" dirty="0"/>
              <a:t>Median PFS improved from 24 months with R-CHOP to 38 months with R</a:t>
            </a:r>
            <a:r>
              <a:rPr lang="en-GB" sz="1400" baseline="30000" dirty="0"/>
              <a:t>2</a:t>
            </a:r>
            <a:r>
              <a:rPr lang="en-GB" sz="1400" dirty="0"/>
              <a:t>-CHOP in ABC-DLBCL (192 events with 90% power; HR = 0.625)</a:t>
            </a:r>
          </a:p>
        </p:txBody>
      </p:sp>
      <p:sp>
        <p:nvSpPr>
          <p:cNvPr id="2" name="Title 1">
            <a:extLst>
              <a:ext uri="{FF2B5EF4-FFF2-40B4-BE49-F238E27FC236}">
                <a16:creationId xmlns:a16="http://schemas.microsoft.com/office/drawing/2014/main" id="{670D850C-A363-1144-B684-E825BBA45300}"/>
              </a:ext>
            </a:extLst>
          </p:cNvPr>
          <p:cNvSpPr>
            <a:spLocks noGrp="1"/>
          </p:cNvSpPr>
          <p:nvPr>
            <p:ph type="title"/>
          </p:nvPr>
        </p:nvSpPr>
        <p:spPr/>
        <p:txBody>
          <a:bodyPr/>
          <a:lstStyle/>
          <a:p>
            <a:r>
              <a:rPr lang="en-GB" dirty="0"/>
              <a:t>ROBUST Primary </a:t>
            </a:r>
            <a:r>
              <a:rPr lang="en-GB" noProof="0" dirty="0"/>
              <a:t>Endpoint </a:t>
            </a:r>
            <a:r>
              <a:rPr lang="en-GB" sz="2400" noProof="0" dirty="0">
                <a:solidFill>
                  <a:schemeClr val="accent1"/>
                </a:solidFill>
              </a:rPr>
              <a:t>Progression-Free Survival (ITT, IRAC)</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2FE8F99C-AF1F-1345-9244-F5BD257DD59D}"/>
              </a:ext>
            </a:extLst>
          </p:cNvPr>
          <p:cNvSpPr>
            <a:spLocks noGrp="1"/>
          </p:cNvSpPr>
          <p:nvPr>
            <p:ph type="sldNum" sz="quarter" idx="4"/>
          </p:nvPr>
        </p:nvSpPr>
        <p:spPr/>
        <p:txBody>
          <a:bodyPr/>
          <a:lstStyle/>
          <a:p>
            <a:fld id="{D1BF3D6E-FA01-492A-BDBE-AEA6E9CCD579}" type="slidenum">
              <a:rPr lang="en-US" smtClean="0"/>
              <a:pPr/>
              <a:t>12</a:t>
            </a:fld>
            <a:endParaRPr lang="en-US" dirty="0"/>
          </a:p>
        </p:txBody>
      </p:sp>
      <p:sp>
        <p:nvSpPr>
          <p:cNvPr id="5" name="Text Placeholder 4">
            <a:extLst>
              <a:ext uri="{FF2B5EF4-FFF2-40B4-BE49-F238E27FC236}">
                <a16:creationId xmlns:a16="http://schemas.microsoft.com/office/drawing/2014/main" id="{4493A7BA-5DCC-2740-8240-3CA19BFDE7DE}"/>
              </a:ext>
            </a:extLst>
          </p:cNvPr>
          <p:cNvSpPr>
            <a:spLocks noGrp="1"/>
          </p:cNvSpPr>
          <p:nvPr>
            <p:ph sz="quarter" idx="13"/>
          </p:nvPr>
        </p:nvSpPr>
        <p:spPr>
          <a:xfrm>
            <a:off x="465138" y="6183332"/>
            <a:ext cx="6885921" cy="674668"/>
          </a:xfrm>
        </p:spPr>
        <p:txBody>
          <a:bodyPr/>
          <a:lstStyle/>
          <a:p>
            <a:pPr>
              <a:lnSpc>
                <a:spcPct val="80000"/>
              </a:lnSpc>
            </a:pPr>
            <a:r>
              <a:rPr lang="en-GB" noProof="0" dirty="0">
                <a:solidFill>
                  <a:schemeClr val="tx2"/>
                </a:solidFill>
              </a:rPr>
              <a:t>CI, confidence interval; HR, hazard ratio; IRAC, independent response adjudication committee; ITT, intent-to-treat; PFS, progression-free survival; R‑CHOP, rituximab-cyclophosphamide-doxorubicin hydrochloride-vincristine-prednisolone; R</a:t>
            </a:r>
            <a:r>
              <a:rPr lang="en-GB" baseline="30000" noProof="0" dirty="0">
                <a:solidFill>
                  <a:schemeClr val="tx2"/>
                </a:solidFill>
              </a:rPr>
              <a:t>2</a:t>
            </a:r>
            <a:r>
              <a:rPr lang="en-GB" noProof="0" dirty="0">
                <a:solidFill>
                  <a:schemeClr val="tx2"/>
                </a:solidFill>
              </a:rPr>
              <a:t>-CHOP, lenalidomide/R‑CHOP </a:t>
            </a:r>
          </a:p>
          <a:p>
            <a:pPr>
              <a:lnSpc>
                <a:spcPct val="80000"/>
              </a:lnSpc>
            </a:pPr>
            <a:r>
              <a:rPr lang="en-GB" noProof="0" dirty="0">
                <a:solidFill>
                  <a:schemeClr val="tx2"/>
                </a:solidFill>
              </a:rPr>
              <a:t>Data cut-off 15 Mar 2019. </a:t>
            </a:r>
          </a:p>
          <a:p>
            <a:pPr>
              <a:lnSpc>
                <a:spcPct val="80000"/>
              </a:lnSpc>
            </a:pPr>
            <a:r>
              <a:rPr lang="en-GB" noProof="0" dirty="0" err="1">
                <a:solidFill>
                  <a:schemeClr val="tx2"/>
                </a:solidFill>
              </a:rPr>
              <a:t>Vitolo</a:t>
            </a:r>
            <a:r>
              <a:rPr lang="en-GB" noProof="0" dirty="0">
                <a:solidFill>
                  <a:schemeClr val="tx2"/>
                </a:solidFill>
              </a:rPr>
              <a:t> U, et al. Hematol Oncol 2019;37(S2):36-7</a:t>
            </a:r>
          </a:p>
        </p:txBody>
      </p:sp>
      <p:graphicFrame>
        <p:nvGraphicFramePr>
          <p:cNvPr id="6" name="Table 5">
            <a:extLst>
              <a:ext uri="{FF2B5EF4-FFF2-40B4-BE49-F238E27FC236}">
                <a16:creationId xmlns:a16="http://schemas.microsoft.com/office/drawing/2014/main" id="{29C00D00-8259-904F-8D2E-0819CFA3018D}"/>
              </a:ext>
            </a:extLst>
          </p:cNvPr>
          <p:cNvGraphicFramePr>
            <a:graphicFrameLocks noGrp="1"/>
          </p:cNvGraphicFramePr>
          <p:nvPr>
            <p:extLst>
              <p:ext uri="{D42A27DB-BD31-4B8C-83A1-F6EECF244321}">
                <p14:modId xmlns:p14="http://schemas.microsoft.com/office/powerpoint/2010/main" val="3220433679"/>
              </p:ext>
            </p:extLst>
          </p:nvPr>
        </p:nvGraphicFramePr>
        <p:xfrm>
          <a:off x="5788765" y="2216520"/>
          <a:ext cx="2945431" cy="1566586"/>
        </p:xfrm>
        <a:graphic>
          <a:graphicData uri="http://schemas.openxmlformats.org/drawingml/2006/table">
            <a:tbl>
              <a:tblPr firstRow="1" bandRow="1">
                <a:tableStyleId>{5C22544A-7EE6-4342-B048-85BDC9FD1C3A}</a:tableStyleId>
              </a:tblPr>
              <a:tblGrid>
                <a:gridCol w="684672">
                  <a:extLst>
                    <a:ext uri="{9D8B030D-6E8A-4147-A177-3AD203B41FA5}">
                      <a16:colId xmlns:a16="http://schemas.microsoft.com/office/drawing/2014/main" val="2969306889"/>
                    </a:ext>
                  </a:extLst>
                </a:gridCol>
                <a:gridCol w="944103">
                  <a:extLst>
                    <a:ext uri="{9D8B030D-6E8A-4147-A177-3AD203B41FA5}">
                      <a16:colId xmlns:a16="http://schemas.microsoft.com/office/drawing/2014/main" val="2561130460"/>
                    </a:ext>
                  </a:extLst>
                </a:gridCol>
                <a:gridCol w="1316656">
                  <a:extLst>
                    <a:ext uri="{9D8B030D-6E8A-4147-A177-3AD203B41FA5}">
                      <a16:colId xmlns:a16="http://schemas.microsoft.com/office/drawing/2014/main" val="1333637862"/>
                    </a:ext>
                  </a:extLst>
                </a:gridCol>
              </a:tblGrid>
              <a:tr h="859096">
                <a:tc>
                  <a:txBody>
                    <a:bodyPr/>
                    <a:lstStyle/>
                    <a:p>
                      <a:r>
                        <a:rPr lang="en-US" sz="1500" dirty="0"/>
                        <a:t>PFS Rates</a:t>
                      </a:r>
                    </a:p>
                  </a:txBody>
                  <a:tcPr marL="68580" marR="68580" anchor="ctr"/>
                </a:tc>
                <a:tc>
                  <a:txBody>
                    <a:bodyPr/>
                    <a:lstStyle/>
                    <a:p>
                      <a:pPr algn="ctr"/>
                      <a:r>
                        <a:rPr lang="en-US" sz="1500" baseline="0" dirty="0"/>
                        <a:t>R</a:t>
                      </a:r>
                      <a:r>
                        <a:rPr lang="en-US" sz="1500" baseline="30000" dirty="0"/>
                        <a:t>2</a:t>
                      </a:r>
                      <a:r>
                        <a:rPr lang="en-US" sz="1500" baseline="0" dirty="0"/>
                        <a:t>-CHOP</a:t>
                      </a:r>
                      <a:br>
                        <a:rPr lang="en-US" sz="1500" baseline="0" dirty="0"/>
                      </a:br>
                      <a:r>
                        <a:rPr lang="en-US" sz="1500" dirty="0"/>
                        <a:t>(n = 285)</a:t>
                      </a:r>
                    </a:p>
                  </a:txBody>
                  <a:tcPr marL="68580" marR="68580" anchor="ctr"/>
                </a:tc>
                <a:tc>
                  <a:txBody>
                    <a:bodyPr/>
                    <a:lstStyle/>
                    <a:p>
                      <a:pPr algn="ctr"/>
                      <a:r>
                        <a:rPr lang="en-US" sz="1500" dirty="0"/>
                        <a:t>Placebo/</a:t>
                      </a:r>
                      <a:br>
                        <a:rPr lang="en-US" sz="1500" dirty="0"/>
                      </a:br>
                      <a:r>
                        <a:rPr lang="en-US" sz="1500" dirty="0"/>
                        <a:t>R-CHOP</a:t>
                      </a:r>
                      <a:br>
                        <a:rPr lang="en-US" sz="1500" dirty="0"/>
                      </a:br>
                      <a:r>
                        <a:rPr lang="en-US" sz="1500" dirty="0"/>
                        <a:t>(n = 285)</a:t>
                      </a:r>
                    </a:p>
                  </a:txBody>
                  <a:tcPr marL="68580" marR="68580" anchor="ctr"/>
                </a:tc>
                <a:extLst>
                  <a:ext uri="{0D108BD9-81ED-4DB2-BD59-A6C34878D82A}">
                    <a16:rowId xmlns:a16="http://schemas.microsoft.com/office/drawing/2014/main" val="509653673"/>
                  </a:ext>
                </a:extLst>
              </a:tr>
              <a:tr h="353745">
                <a:tc>
                  <a:txBody>
                    <a:bodyPr/>
                    <a:lstStyle/>
                    <a:p>
                      <a:pPr marL="12700" indent="0">
                        <a:tabLst/>
                      </a:pPr>
                      <a:r>
                        <a:rPr lang="en-US" sz="1500" dirty="0"/>
                        <a:t>1 year</a:t>
                      </a:r>
                      <a:endParaRPr lang="en-US" sz="1500" b="1" dirty="0"/>
                    </a:p>
                  </a:txBody>
                  <a:tcPr marL="68580" marR="68580" anchor="ctr"/>
                </a:tc>
                <a:tc>
                  <a:txBody>
                    <a:bodyPr/>
                    <a:lstStyle/>
                    <a:p>
                      <a:pPr algn="ctr"/>
                      <a:r>
                        <a:rPr lang="en-US" sz="1500" dirty="0"/>
                        <a:t>77%</a:t>
                      </a:r>
                      <a:endParaRPr lang="en-US" sz="1500" b="1" dirty="0"/>
                    </a:p>
                  </a:txBody>
                  <a:tcPr marL="68580" marR="68580" anchor="ctr"/>
                </a:tc>
                <a:tc>
                  <a:txBody>
                    <a:bodyPr/>
                    <a:lstStyle/>
                    <a:p>
                      <a:pPr algn="ctr"/>
                      <a:r>
                        <a:rPr lang="en-US" sz="1500" dirty="0"/>
                        <a:t>75%</a:t>
                      </a:r>
                      <a:endParaRPr lang="en-US" sz="1500" b="1" dirty="0"/>
                    </a:p>
                  </a:txBody>
                  <a:tcPr marL="68580" marR="68580" anchor="ctr"/>
                </a:tc>
                <a:extLst>
                  <a:ext uri="{0D108BD9-81ED-4DB2-BD59-A6C34878D82A}">
                    <a16:rowId xmlns:a16="http://schemas.microsoft.com/office/drawing/2014/main" val="1020837679"/>
                  </a:ext>
                </a:extLst>
              </a:tr>
              <a:tr h="353745">
                <a:tc>
                  <a:txBody>
                    <a:bodyPr/>
                    <a:lstStyle/>
                    <a:p>
                      <a:pPr marL="12700" indent="0">
                        <a:tabLst/>
                      </a:pPr>
                      <a:r>
                        <a:rPr lang="en-US" sz="1500" dirty="0"/>
                        <a:t>2 year</a:t>
                      </a:r>
                      <a:endParaRPr lang="en-US" sz="1500" b="1" dirty="0"/>
                    </a:p>
                  </a:txBody>
                  <a:tcPr marL="68580" marR="68580" anchor="ctr"/>
                </a:tc>
                <a:tc>
                  <a:txBody>
                    <a:bodyPr/>
                    <a:lstStyle/>
                    <a:p>
                      <a:pPr algn="ctr"/>
                      <a:r>
                        <a:rPr lang="en-US" sz="1500" dirty="0"/>
                        <a:t>67%</a:t>
                      </a:r>
                      <a:endParaRPr lang="en-US" sz="1500" b="1" dirty="0"/>
                    </a:p>
                  </a:txBody>
                  <a:tcPr marL="68580" marR="68580" anchor="ctr"/>
                </a:tc>
                <a:tc>
                  <a:txBody>
                    <a:bodyPr/>
                    <a:lstStyle/>
                    <a:p>
                      <a:pPr algn="ctr"/>
                      <a:r>
                        <a:rPr lang="en-US" sz="1500" dirty="0"/>
                        <a:t>64%</a:t>
                      </a:r>
                      <a:endParaRPr lang="en-US" sz="1500" b="1" dirty="0"/>
                    </a:p>
                  </a:txBody>
                  <a:tcPr marL="68580" marR="68580" anchor="ctr"/>
                </a:tc>
                <a:extLst>
                  <a:ext uri="{0D108BD9-81ED-4DB2-BD59-A6C34878D82A}">
                    <a16:rowId xmlns:a16="http://schemas.microsoft.com/office/drawing/2014/main" val="123970444"/>
                  </a:ext>
                </a:extLst>
              </a:tr>
            </a:tbl>
          </a:graphicData>
        </a:graphic>
      </p:graphicFrame>
      <p:pic>
        <p:nvPicPr>
          <p:cNvPr id="10" name="Picture 9">
            <a:extLst>
              <a:ext uri="{FF2B5EF4-FFF2-40B4-BE49-F238E27FC236}">
                <a16:creationId xmlns:a16="http://schemas.microsoft.com/office/drawing/2014/main" id="{BB63830F-35DF-1942-A9F1-721878B5541E}"/>
              </a:ext>
            </a:extLst>
          </p:cNvPr>
          <p:cNvPicPr>
            <a:picLocks noChangeAspect="1"/>
          </p:cNvPicPr>
          <p:nvPr/>
        </p:nvPicPr>
        <p:blipFill rotWithShape="1">
          <a:blip r:embed="rId3"/>
          <a:srcRect l="6103"/>
          <a:stretch/>
        </p:blipFill>
        <p:spPr>
          <a:xfrm>
            <a:off x="409804" y="1058280"/>
            <a:ext cx="5249976" cy="3733800"/>
          </a:xfrm>
          <a:prstGeom prst="rect">
            <a:avLst/>
          </a:prstGeom>
        </p:spPr>
      </p:pic>
    </p:spTree>
    <p:extLst>
      <p:ext uri="{BB962C8B-B14F-4D97-AF65-F5344CB8AC3E}">
        <p14:creationId xmlns:p14="http://schemas.microsoft.com/office/powerpoint/2010/main" val="38920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CB52D-0084-C04B-BE8F-AAC324791253}"/>
              </a:ext>
            </a:extLst>
          </p:cNvPr>
          <p:cNvSpPr>
            <a:spLocks noGrp="1"/>
          </p:cNvSpPr>
          <p:nvPr>
            <p:ph sz="quarter" idx="12"/>
          </p:nvPr>
        </p:nvSpPr>
        <p:spPr>
          <a:xfrm>
            <a:off x="517380" y="5158442"/>
            <a:ext cx="8169419" cy="792358"/>
          </a:xfrm>
        </p:spPr>
        <p:txBody>
          <a:bodyPr/>
          <a:lstStyle/>
          <a:p>
            <a:pPr>
              <a:spcBef>
                <a:spcPts val="300"/>
              </a:spcBef>
            </a:pPr>
            <a:r>
              <a:rPr lang="en-GB" noProof="0" dirty="0"/>
              <a:t>ORR and CR rates were high in both arms</a:t>
            </a:r>
          </a:p>
          <a:p>
            <a:pPr>
              <a:spcBef>
                <a:spcPts val="300"/>
              </a:spcBef>
            </a:pPr>
            <a:r>
              <a:rPr lang="en-GB" b="1" noProof="0" dirty="0"/>
              <a:t>Median time from diagnosis to treatment was 31 days for each arm</a:t>
            </a:r>
          </a:p>
        </p:txBody>
      </p:sp>
      <p:sp>
        <p:nvSpPr>
          <p:cNvPr id="2" name="Title 1">
            <a:extLst>
              <a:ext uri="{FF2B5EF4-FFF2-40B4-BE49-F238E27FC236}">
                <a16:creationId xmlns:a16="http://schemas.microsoft.com/office/drawing/2014/main" id="{670D850C-A363-1144-B684-E825BBA45300}"/>
              </a:ext>
            </a:extLst>
          </p:cNvPr>
          <p:cNvSpPr>
            <a:spLocks noGrp="1"/>
          </p:cNvSpPr>
          <p:nvPr>
            <p:ph type="title"/>
          </p:nvPr>
        </p:nvSpPr>
        <p:spPr/>
        <p:txBody>
          <a:bodyPr/>
          <a:lstStyle/>
          <a:p>
            <a:r>
              <a:rPr lang="en-GB" dirty="0"/>
              <a:t>ROBUST</a:t>
            </a:r>
            <a:r>
              <a:rPr lang="en-GB" noProof="0" dirty="0"/>
              <a:t> </a:t>
            </a:r>
            <a:br>
              <a:rPr lang="en-GB" noProof="0" dirty="0"/>
            </a:br>
            <a:r>
              <a:rPr lang="en-GB" sz="2400" noProof="0" dirty="0">
                <a:solidFill>
                  <a:schemeClr val="accent1"/>
                </a:solidFill>
              </a:rPr>
              <a:t>Response</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2FE8F99C-AF1F-1345-9244-F5BD257DD59D}"/>
              </a:ext>
            </a:extLst>
          </p:cNvPr>
          <p:cNvSpPr>
            <a:spLocks noGrp="1"/>
          </p:cNvSpPr>
          <p:nvPr>
            <p:ph type="sldNum" sz="quarter" idx="4"/>
          </p:nvPr>
        </p:nvSpPr>
        <p:spPr/>
        <p:txBody>
          <a:bodyPr/>
          <a:lstStyle/>
          <a:p>
            <a:fld id="{D1BF3D6E-FA01-492A-BDBE-AEA6E9CCD579}" type="slidenum">
              <a:rPr lang="en-US" smtClean="0"/>
              <a:pPr/>
              <a:t>13</a:t>
            </a:fld>
            <a:endParaRPr lang="en-US" dirty="0"/>
          </a:p>
        </p:txBody>
      </p:sp>
      <p:sp>
        <p:nvSpPr>
          <p:cNvPr id="5" name="Text Placeholder 4">
            <a:extLst>
              <a:ext uri="{FF2B5EF4-FFF2-40B4-BE49-F238E27FC236}">
                <a16:creationId xmlns:a16="http://schemas.microsoft.com/office/drawing/2014/main" id="{4493A7BA-5DCC-2740-8240-3CA19BFDE7DE}"/>
              </a:ext>
            </a:extLst>
          </p:cNvPr>
          <p:cNvSpPr>
            <a:spLocks noGrp="1"/>
          </p:cNvSpPr>
          <p:nvPr>
            <p:ph sz="quarter" idx="13"/>
          </p:nvPr>
        </p:nvSpPr>
        <p:spPr>
          <a:xfrm>
            <a:off x="465138" y="6183332"/>
            <a:ext cx="8269058" cy="674668"/>
          </a:xfrm>
        </p:spPr>
        <p:txBody>
          <a:bodyPr/>
          <a:lstStyle/>
          <a:p>
            <a:pPr>
              <a:lnSpc>
                <a:spcPct val="80000"/>
              </a:lnSpc>
            </a:pPr>
            <a:r>
              <a:rPr lang="en-GB" dirty="0">
                <a:solidFill>
                  <a:schemeClr val="tx2"/>
                </a:solidFill>
              </a:rPr>
              <a:t>CR, complete response; ORR, objective response rate; R‑CHOP, rituximab-cyclophosphamide-doxorubicin hydrochloride-vincristine-prednisolone; R</a:t>
            </a:r>
            <a:r>
              <a:rPr lang="en-GB" baseline="30000" dirty="0">
                <a:solidFill>
                  <a:schemeClr val="tx2"/>
                </a:solidFill>
              </a:rPr>
              <a:t>2</a:t>
            </a:r>
            <a:r>
              <a:rPr lang="en-GB" dirty="0">
                <a:solidFill>
                  <a:schemeClr val="tx2"/>
                </a:solidFill>
              </a:rPr>
              <a:t>-CHOP, lenalidomide/R‑CHOP </a:t>
            </a:r>
          </a:p>
          <a:p>
            <a:pPr>
              <a:lnSpc>
                <a:spcPct val="80000"/>
              </a:lnSpc>
            </a:pPr>
            <a:r>
              <a:rPr lang="en-GB" dirty="0">
                <a:solidFill>
                  <a:schemeClr val="tx2"/>
                </a:solidFill>
              </a:rPr>
              <a:t>Data cut-off 15 Mar 2019. CR was assessed by 2014 IWG criteria with CT-PET (</a:t>
            </a:r>
            <a:r>
              <a:rPr lang="en-GB" dirty="0" err="1">
                <a:solidFill>
                  <a:schemeClr val="tx2"/>
                </a:solidFill>
              </a:rPr>
              <a:t>Cheson</a:t>
            </a:r>
            <a:r>
              <a:rPr lang="en-GB" dirty="0">
                <a:solidFill>
                  <a:schemeClr val="tx2"/>
                </a:solidFill>
              </a:rPr>
              <a:t> BD, et al. J Clin Oncol. 2014;32:3059-3068)</a:t>
            </a:r>
          </a:p>
          <a:p>
            <a:pPr>
              <a:lnSpc>
                <a:spcPct val="80000"/>
              </a:lnSpc>
            </a:pPr>
            <a:r>
              <a:rPr lang="en-GB" dirty="0" err="1">
                <a:solidFill>
                  <a:schemeClr val="tx2"/>
                </a:solidFill>
              </a:rPr>
              <a:t>Vitolo</a:t>
            </a:r>
            <a:r>
              <a:rPr lang="en-GB" dirty="0">
                <a:solidFill>
                  <a:schemeClr val="tx2"/>
                </a:solidFill>
              </a:rPr>
              <a:t> U, et al. </a:t>
            </a:r>
            <a:r>
              <a:rPr lang="en-GB" dirty="0" err="1">
                <a:solidFill>
                  <a:schemeClr val="tx2"/>
                </a:solidFill>
              </a:rPr>
              <a:t>Hematol</a:t>
            </a:r>
            <a:r>
              <a:rPr lang="en-GB" dirty="0">
                <a:solidFill>
                  <a:schemeClr val="tx2"/>
                </a:solidFill>
              </a:rPr>
              <a:t> Oncol 2019;37(S2):36-7</a:t>
            </a:r>
          </a:p>
        </p:txBody>
      </p:sp>
      <p:graphicFrame>
        <p:nvGraphicFramePr>
          <p:cNvPr id="11" name="Chart 10">
            <a:extLst>
              <a:ext uri="{FF2B5EF4-FFF2-40B4-BE49-F238E27FC236}">
                <a16:creationId xmlns:a16="http://schemas.microsoft.com/office/drawing/2014/main" id="{F36D11CA-F7C1-0F41-916E-9E27C15A3A50}"/>
              </a:ext>
            </a:extLst>
          </p:cNvPr>
          <p:cNvGraphicFramePr/>
          <p:nvPr>
            <p:extLst>
              <p:ext uri="{D42A27DB-BD31-4B8C-83A1-F6EECF244321}">
                <p14:modId xmlns:p14="http://schemas.microsoft.com/office/powerpoint/2010/main" val="2303397688"/>
              </p:ext>
            </p:extLst>
          </p:nvPr>
        </p:nvGraphicFramePr>
        <p:xfrm>
          <a:off x="1657804" y="1520412"/>
          <a:ext cx="5013844" cy="363803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6B237514-A967-3946-ADD2-769B59489CF3}"/>
              </a:ext>
            </a:extLst>
          </p:cNvPr>
          <p:cNvGrpSpPr/>
          <p:nvPr/>
        </p:nvGrpSpPr>
        <p:grpSpPr>
          <a:xfrm>
            <a:off x="5442606" y="1416425"/>
            <a:ext cx="1577394" cy="662315"/>
            <a:chOff x="4471988" y="1485901"/>
            <a:chExt cx="1473691" cy="472720"/>
          </a:xfrm>
        </p:grpSpPr>
        <p:sp>
          <p:nvSpPr>
            <p:cNvPr id="13" name="Rectangle 12">
              <a:extLst>
                <a:ext uri="{FF2B5EF4-FFF2-40B4-BE49-F238E27FC236}">
                  <a16:creationId xmlns:a16="http://schemas.microsoft.com/office/drawing/2014/main" id="{27EC5E3E-E3F8-E541-850B-6069AA1657FA}"/>
                </a:ext>
              </a:extLst>
            </p:cNvPr>
            <p:cNvSpPr/>
            <p:nvPr/>
          </p:nvSpPr>
          <p:spPr>
            <a:xfrm>
              <a:off x="4471988" y="1788002"/>
              <a:ext cx="914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1858">
                <a:defRPr/>
              </a:pPr>
              <a:endParaRPr lang="en-US" sz="1400" b="1" dirty="0">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4EEF12E-FA89-404A-A0C8-7999A8068444}"/>
                </a:ext>
              </a:extLst>
            </p:cNvPr>
            <p:cNvSpPr txBox="1"/>
            <p:nvPr/>
          </p:nvSpPr>
          <p:spPr>
            <a:xfrm>
              <a:off x="4551996" y="1485901"/>
              <a:ext cx="830579" cy="24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121920" tIns="60960" rIns="121920" bIns="60960" numCol="1" rtlCol="0" anchor="t" anchorCtr="0" compatLnSpc="1">
              <a:prstTxWarp prst="textNoShape">
                <a:avLst/>
              </a:prstTxWarp>
              <a:spAutoFit/>
            </a:bodyPr>
            <a:lstStyle/>
            <a:p>
              <a:pPr defTabSz="383898" eaLnBrk="0" hangingPunct="0">
                <a:spcBef>
                  <a:spcPts val="483"/>
                </a:spcBef>
                <a:buClr>
                  <a:srgbClr val="C00000"/>
                </a:buClr>
                <a:buSzPct val="110000"/>
                <a:defRPr/>
              </a:pPr>
              <a:r>
                <a:rPr lang="en-US" sz="1400" b="1" dirty="0">
                  <a:solidFill>
                    <a:schemeClr val="tx2"/>
                  </a:solidFill>
                  <a:latin typeface="Calibri" panose="020F0502020204030204" pitchFamily="34" charset="0"/>
                  <a:cs typeface="Calibri" panose="020F0502020204030204" pitchFamily="34" charset="0"/>
                </a:rPr>
                <a:t>R</a:t>
              </a:r>
              <a:r>
                <a:rPr lang="en-US" sz="1400" b="1" baseline="30000" dirty="0">
                  <a:solidFill>
                    <a:schemeClr val="tx2"/>
                  </a:solidFill>
                  <a:latin typeface="Calibri" panose="020F0502020204030204" pitchFamily="34" charset="0"/>
                  <a:cs typeface="Calibri" panose="020F0502020204030204" pitchFamily="34" charset="0"/>
                </a:rPr>
                <a:t>2</a:t>
              </a:r>
              <a:r>
                <a:rPr lang="en-US" sz="1400" b="1" dirty="0">
                  <a:solidFill>
                    <a:schemeClr val="tx2"/>
                  </a:solidFill>
                  <a:latin typeface="Calibri" panose="020F0502020204030204" pitchFamily="34" charset="0"/>
                  <a:cs typeface="Calibri" panose="020F0502020204030204" pitchFamily="34" charset="0"/>
                </a:rPr>
                <a:t>-CHOP</a:t>
              </a:r>
            </a:p>
          </p:txBody>
        </p:sp>
        <p:sp>
          <p:nvSpPr>
            <p:cNvPr id="15" name="Rectangle 14">
              <a:extLst>
                <a:ext uri="{FF2B5EF4-FFF2-40B4-BE49-F238E27FC236}">
                  <a16:creationId xmlns:a16="http://schemas.microsoft.com/office/drawing/2014/main" id="{1CE21FD3-AAF1-2F4D-A250-3C5DF0E952F5}"/>
                </a:ext>
              </a:extLst>
            </p:cNvPr>
            <p:cNvSpPr/>
            <p:nvPr/>
          </p:nvSpPr>
          <p:spPr>
            <a:xfrm>
              <a:off x="4471988" y="1556920"/>
              <a:ext cx="91440" cy="9144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11858">
                <a:defRPr/>
              </a:pPr>
              <a:endParaRPr lang="en-US" sz="1400" b="1" dirty="0">
                <a:solidFill>
                  <a:schemeClr val="tx2"/>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BA49271-457E-4347-9BA5-D991AAE42AA7}"/>
                </a:ext>
              </a:extLst>
            </p:cNvPr>
            <p:cNvSpPr txBox="1"/>
            <p:nvPr/>
          </p:nvSpPr>
          <p:spPr>
            <a:xfrm>
              <a:off x="4551997" y="1716982"/>
              <a:ext cx="1393682" cy="24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121920" tIns="60960" rIns="121920" bIns="60960" numCol="1" rtlCol="0" anchor="t" anchorCtr="0" compatLnSpc="1">
              <a:prstTxWarp prst="textNoShape">
                <a:avLst/>
              </a:prstTxWarp>
              <a:spAutoFit/>
            </a:bodyPr>
            <a:lstStyle/>
            <a:p>
              <a:pPr defTabSz="383898" eaLnBrk="0" hangingPunct="0">
                <a:spcBef>
                  <a:spcPts val="483"/>
                </a:spcBef>
                <a:buClr>
                  <a:srgbClr val="C00000"/>
                </a:buClr>
                <a:buSzPct val="110000"/>
                <a:defRPr/>
              </a:pPr>
              <a:r>
                <a:rPr lang="en-US" sz="1400" b="1" dirty="0">
                  <a:solidFill>
                    <a:schemeClr val="tx2"/>
                  </a:solidFill>
                  <a:latin typeface="Calibri" panose="020F0502020204030204" pitchFamily="34" charset="0"/>
                  <a:cs typeface="Calibri" panose="020F0502020204030204" pitchFamily="34" charset="0"/>
                </a:rPr>
                <a:t>Placebo/R-CHOP</a:t>
              </a:r>
            </a:p>
          </p:txBody>
        </p:sp>
      </p:grpSp>
    </p:spTree>
    <p:extLst>
      <p:ext uri="{BB962C8B-B14F-4D97-AF65-F5344CB8AC3E}">
        <p14:creationId xmlns:p14="http://schemas.microsoft.com/office/powerpoint/2010/main" val="37886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846E0-26A2-A64D-8790-71ACC87A9FFF}"/>
              </a:ext>
            </a:extLst>
          </p:cNvPr>
          <p:cNvSpPr>
            <a:spLocks noGrp="1"/>
          </p:cNvSpPr>
          <p:nvPr>
            <p:ph type="title"/>
          </p:nvPr>
        </p:nvSpPr>
        <p:spPr/>
        <p:txBody>
          <a:bodyPr/>
          <a:lstStyle/>
          <a:p>
            <a:r>
              <a:rPr lang="en-GB" noProof="0" dirty="0"/>
              <a:t>Polatuzumab</a:t>
            </a:r>
          </a:p>
        </p:txBody>
      </p:sp>
      <p:sp>
        <p:nvSpPr>
          <p:cNvPr id="2" name="Slide Number Placeholder 1">
            <a:extLst>
              <a:ext uri="{FF2B5EF4-FFF2-40B4-BE49-F238E27FC236}">
                <a16:creationId xmlns:a16="http://schemas.microsoft.com/office/drawing/2014/main" id="{8AC8A794-81C3-9243-8164-4EFAB17D9D52}"/>
              </a:ext>
            </a:extLst>
          </p:cNvPr>
          <p:cNvSpPr>
            <a:spLocks noGrp="1"/>
          </p:cNvSpPr>
          <p:nvPr>
            <p:ph type="sldNum" sz="quarter" idx="4"/>
          </p:nvPr>
        </p:nvSpPr>
        <p:spPr/>
        <p:txBody>
          <a:bodyPr/>
          <a:lstStyle/>
          <a:p>
            <a:fld id="{DCBC56A6-39D6-4A44-B56F-8191D908174C}" type="slidenum">
              <a:rPr lang="en-US" smtClean="0"/>
              <a:pPr/>
              <a:t>14</a:t>
            </a:fld>
            <a:endParaRPr lang="en-US" dirty="0"/>
          </a:p>
        </p:txBody>
      </p:sp>
    </p:spTree>
    <p:extLst>
      <p:ext uri="{BB962C8B-B14F-4D97-AF65-F5344CB8AC3E}">
        <p14:creationId xmlns:p14="http://schemas.microsoft.com/office/powerpoint/2010/main" val="31660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428" t="1012" r="8431" b="4979"/>
          <a:stretch/>
        </p:blipFill>
        <p:spPr bwMode="auto">
          <a:xfrm>
            <a:off x="1804931" y="1457467"/>
            <a:ext cx="6057116" cy="5153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9E9987C6-7934-0D47-8FCD-9234676295C2}"/>
              </a:ext>
            </a:extLst>
          </p:cNvPr>
          <p:cNvSpPr>
            <a:spLocks noGrp="1"/>
          </p:cNvSpPr>
          <p:nvPr>
            <p:ph type="title"/>
          </p:nvPr>
        </p:nvSpPr>
        <p:spPr/>
        <p:txBody>
          <a:bodyPr/>
          <a:lstStyle/>
          <a:p>
            <a:r>
              <a:rPr lang="en-GB" dirty="0" err="1"/>
              <a:t>polatuzumab</a:t>
            </a:r>
            <a:r>
              <a:rPr lang="en-GB" dirty="0"/>
              <a:t> </a:t>
            </a:r>
            <a:r>
              <a:rPr lang="en-GB" dirty="0" err="1"/>
              <a:t>vedotin</a:t>
            </a:r>
            <a:r>
              <a:rPr lang="en-GB" dirty="0"/>
              <a:t> is an Antibody-drug </a:t>
            </a:r>
            <a:r>
              <a:rPr lang="en-GB" noProof="0" dirty="0"/>
              <a:t>conjugate (ADC) </a:t>
            </a:r>
            <a:br>
              <a:rPr lang="en-GB" noProof="0" dirty="0"/>
            </a:br>
            <a:r>
              <a:rPr lang="en-GB" sz="2400" noProof="0" dirty="0">
                <a:solidFill>
                  <a:schemeClr val="accent1"/>
                </a:solidFill>
              </a:rPr>
              <a:t>mechanism of action</a:t>
            </a:r>
            <a:endParaRPr lang="en-GB" noProof="0" dirty="0">
              <a:solidFill>
                <a:schemeClr val="accent1"/>
              </a:solidFill>
            </a:endParaRPr>
          </a:p>
        </p:txBody>
      </p:sp>
      <p:sp>
        <p:nvSpPr>
          <p:cNvPr id="2" name="Slide Number Placeholder 1">
            <a:extLst>
              <a:ext uri="{FF2B5EF4-FFF2-40B4-BE49-F238E27FC236}">
                <a16:creationId xmlns:a16="http://schemas.microsoft.com/office/drawing/2014/main" id="{B0C39B2B-E450-3A4D-BE28-96996892C01D}"/>
              </a:ext>
            </a:extLst>
          </p:cNvPr>
          <p:cNvSpPr>
            <a:spLocks noGrp="1"/>
          </p:cNvSpPr>
          <p:nvPr>
            <p:ph type="sldNum" sz="quarter" idx="4"/>
          </p:nvPr>
        </p:nvSpPr>
        <p:spPr/>
        <p:txBody>
          <a:bodyPr/>
          <a:lstStyle/>
          <a:p>
            <a:fld id="{DCBC56A6-39D6-4A44-B56F-8191D908174C}" type="slidenum">
              <a:rPr lang="en-US" smtClean="0"/>
              <a:pPr/>
              <a:t>15</a:t>
            </a:fld>
            <a:endParaRPr lang="en-US" dirty="0"/>
          </a:p>
        </p:txBody>
      </p:sp>
      <p:sp>
        <p:nvSpPr>
          <p:cNvPr id="8" name="Tijdelijke aanduiding voor inhoud 7">
            <a:extLst>
              <a:ext uri="{FF2B5EF4-FFF2-40B4-BE49-F238E27FC236}">
                <a16:creationId xmlns:a16="http://schemas.microsoft.com/office/drawing/2014/main" id="{BF04447C-D706-5749-A742-5F537B99CA35}"/>
              </a:ext>
            </a:extLst>
          </p:cNvPr>
          <p:cNvSpPr>
            <a:spLocks noGrp="1"/>
          </p:cNvSpPr>
          <p:nvPr>
            <p:ph sz="quarter" idx="13"/>
          </p:nvPr>
        </p:nvSpPr>
        <p:spPr/>
        <p:txBody>
          <a:bodyPr/>
          <a:lstStyle/>
          <a:p>
            <a:r>
              <a:rPr lang="nl-NL" dirty="0"/>
              <a:t>ADC, antibody-drug </a:t>
            </a:r>
            <a:r>
              <a:rPr lang="nl-NL" dirty="0" err="1"/>
              <a:t>conjugate</a:t>
            </a:r>
            <a:endParaRPr lang="nl-NL" dirty="0"/>
          </a:p>
          <a:p>
            <a:r>
              <a:rPr lang="nl-NL" dirty="0" err="1"/>
              <a:t>Sharman</a:t>
            </a:r>
            <a:r>
              <a:rPr lang="nl-NL" dirty="0"/>
              <a:t> J, et al. EHA 2015</a:t>
            </a:r>
          </a:p>
        </p:txBody>
      </p:sp>
    </p:spTree>
    <p:extLst>
      <p:ext uri="{BB962C8B-B14F-4D97-AF65-F5344CB8AC3E}">
        <p14:creationId xmlns:p14="http://schemas.microsoft.com/office/powerpoint/2010/main" val="35265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Inhaltsplatzhalter 5"/>
          <p:cNvSpPr>
            <a:spLocks noGrp="1"/>
          </p:cNvSpPr>
          <p:nvPr>
            <p:ph sz="quarter" idx="12"/>
          </p:nvPr>
        </p:nvSpPr>
        <p:spPr>
          <a:xfrm>
            <a:off x="465138" y="5126915"/>
            <a:ext cx="8222400" cy="970100"/>
          </a:xfrm>
        </p:spPr>
        <p:txBody>
          <a:bodyPr/>
          <a:lstStyle/>
          <a:p>
            <a:pPr marL="0" indent="0">
              <a:spcBef>
                <a:spcPts val="0"/>
              </a:spcBef>
              <a:buNone/>
            </a:pPr>
            <a:r>
              <a:rPr lang="en-GB" sz="1200" noProof="0" dirty="0"/>
              <a:t>Treatment administered every 21 days x 6 cycles: </a:t>
            </a:r>
          </a:p>
          <a:p>
            <a:pPr>
              <a:spcBef>
                <a:spcPts val="0"/>
              </a:spcBef>
            </a:pPr>
            <a:r>
              <a:rPr lang="en-GB" sz="1200" noProof="0" dirty="0" err="1"/>
              <a:t>Polatuzumab</a:t>
            </a:r>
            <a:r>
              <a:rPr lang="en-GB" sz="1200" noProof="0" dirty="0"/>
              <a:t> </a:t>
            </a:r>
            <a:r>
              <a:rPr lang="en-GB" sz="1200" dirty="0"/>
              <a:t>v</a:t>
            </a:r>
            <a:r>
              <a:rPr lang="en-GB" sz="1200" noProof="0" dirty="0"/>
              <a:t>edotin: 1.8 mg/kg, C1D2, then D1 for C2+</a:t>
            </a:r>
          </a:p>
          <a:p>
            <a:pPr>
              <a:spcBef>
                <a:spcPts val="0"/>
              </a:spcBef>
            </a:pPr>
            <a:r>
              <a:rPr lang="en-GB" sz="1200" noProof="0" dirty="0"/>
              <a:t>Bendamustine (B): 90 mg/m</a:t>
            </a:r>
            <a:r>
              <a:rPr lang="en-GB" sz="1200" baseline="30000" noProof="0" dirty="0"/>
              <a:t>2</a:t>
            </a:r>
            <a:r>
              <a:rPr lang="en-GB" sz="1200" noProof="0" dirty="0"/>
              <a:t>, C1D2/3, then D1/2 for C2+</a:t>
            </a:r>
          </a:p>
          <a:p>
            <a:pPr>
              <a:spcBef>
                <a:spcPts val="0"/>
              </a:spcBef>
            </a:pPr>
            <a:r>
              <a:rPr lang="en-GB" sz="1200" noProof="0" dirty="0"/>
              <a:t>Obinutuzumab (G): 1000 mg, C1D1/8/15, then D1 for C2+</a:t>
            </a:r>
          </a:p>
          <a:p>
            <a:pPr>
              <a:spcBef>
                <a:spcPts val="0"/>
              </a:spcBef>
            </a:pPr>
            <a:r>
              <a:rPr lang="en-GB" sz="1200" noProof="0" dirty="0"/>
              <a:t>Rituximab (R): 375 mg/m</a:t>
            </a:r>
            <a:r>
              <a:rPr lang="en-GB" sz="1200" baseline="30000" noProof="0" dirty="0"/>
              <a:t>2</a:t>
            </a:r>
            <a:r>
              <a:rPr lang="en-GB" sz="1200" noProof="0" dirty="0"/>
              <a:t>, D1 for C1+</a:t>
            </a:r>
          </a:p>
        </p:txBody>
      </p:sp>
      <p:sp>
        <p:nvSpPr>
          <p:cNvPr id="8" name="Title 7">
            <a:extLst>
              <a:ext uri="{FF2B5EF4-FFF2-40B4-BE49-F238E27FC236}">
                <a16:creationId xmlns:a16="http://schemas.microsoft.com/office/drawing/2014/main" id="{9FD46CDF-9980-C34B-9809-6E3F4492F0E0}"/>
              </a:ext>
            </a:extLst>
          </p:cNvPr>
          <p:cNvSpPr>
            <a:spLocks noGrp="1"/>
          </p:cNvSpPr>
          <p:nvPr>
            <p:ph type="title"/>
          </p:nvPr>
        </p:nvSpPr>
        <p:spPr>
          <a:xfrm>
            <a:off x="464400" y="246565"/>
            <a:ext cx="6519106" cy="807285"/>
          </a:xfrm>
        </p:spPr>
        <p:txBody>
          <a:bodyPr/>
          <a:lstStyle/>
          <a:p>
            <a:r>
              <a:rPr lang="en-GB" sz="2400" dirty="0" err="1"/>
              <a:t>Polatuzumab</a:t>
            </a:r>
            <a:r>
              <a:rPr lang="en-GB" sz="2400" dirty="0"/>
              <a:t> </a:t>
            </a:r>
            <a:r>
              <a:rPr lang="en-GB" sz="2400" noProof="0" dirty="0"/>
              <a:t>Phase 1/2 study in DLBCL</a:t>
            </a:r>
            <a:br>
              <a:rPr lang="en-GB" sz="2400" noProof="0" dirty="0"/>
            </a:br>
            <a:r>
              <a:rPr lang="en-GB" sz="2000" noProof="0" dirty="0">
                <a:solidFill>
                  <a:schemeClr val="accent1"/>
                </a:solidFill>
              </a:rPr>
              <a:t>Study design</a:t>
            </a:r>
            <a:endParaRPr lang="en-GB" sz="2400" noProof="0" dirty="0">
              <a:solidFill>
                <a:schemeClr val="accent1"/>
              </a:solidFill>
            </a:endParaRPr>
          </a:p>
        </p:txBody>
      </p:sp>
      <p:sp>
        <p:nvSpPr>
          <p:cNvPr id="2" name="Slide Number Placeholder 1">
            <a:extLst>
              <a:ext uri="{FF2B5EF4-FFF2-40B4-BE49-F238E27FC236}">
                <a16:creationId xmlns:a16="http://schemas.microsoft.com/office/drawing/2014/main" id="{ACFAFD15-D50F-A642-92F6-901D4E85AEE9}"/>
              </a:ext>
            </a:extLst>
          </p:cNvPr>
          <p:cNvSpPr>
            <a:spLocks noGrp="1"/>
          </p:cNvSpPr>
          <p:nvPr>
            <p:ph type="sldNum" sz="quarter" idx="4"/>
          </p:nvPr>
        </p:nvSpPr>
        <p:spPr/>
        <p:txBody>
          <a:bodyPr/>
          <a:lstStyle/>
          <a:p>
            <a:fld id="{1EAD5FCC-368E-4F42-A69E-E97E1A0343BD}" type="slidenum">
              <a:rPr lang="en-GB" smtClean="0"/>
              <a:pPr/>
              <a:t>16</a:t>
            </a:fld>
            <a:endParaRPr lang="en-GB" dirty="0"/>
          </a:p>
        </p:txBody>
      </p:sp>
      <p:sp>
        <p:nvSpPr>
          <p:cNvPr id="4" name="Content Placeholder 3">
            <a:extLst>
              <a:ext uri="{FF2B5EF4-FFF2-40B4-BE49-F238E27FC236}">
                <a16:creationId xmlns:a16="http://schemas.microsoft.com/office/drawing/2014/main" id="{5B755A9F-41E4-7940-9D1A-238C87AEEE2A}"/>
              </a:ext>
            </a:extLst>
          </p:cNvPr>
          <p:cNvSpPr>
            <a:spLocks noGrp="1"/>
          </p:cNvSpPr>
          <p:nvPr>
            <p:ph sz="quarter" idx="13"/>
          </p:nvPr>
        </p:nvSpPr>
        <p:spPr>
          <a:xfrm>
            <a:off x="465137" y="6217200"/>
            <a:ext cx="7021513" cy="556171"/>
          </a:xfrm>
        </p:spPr>
        <p:txBody>
          <a:bodyPr/>
          <a:lstStyle/>
          <a:p>
            <a:r>
              <a:rPr lang="en-GB" noProof="0" dirty="0">
                <a:solidFill>
                  <a:schemeClr val="tx2"/>
                </a:solidFill>
              </a:rPr>
              <a:t>B, bendamustine; C, cycle; D, day; DLBCL, diffuse large B-cell lymphoma; </a:t>
            </a:r>
            <a:r>
              <a:rPr lang="en-GB" noProof="0" dirty="0" err="1">
                <a:solidFill>
                  <a:schemeClr val="tx2"/>
                </a:solidFill>
              </a:rPr>
              <a:t>DoR</a:t>
            </a:r>
            <a:r>
              <a:rPr lang="en-GB" noProof="0" dirty="0">
                <a:solidFill>
                  <a:schemeClr val="tx2"/>
                </a:solidFill>
              </a:rPr>
              <a:t>, duration of response; G</a:t>
            </a:r>
            <a:r>
              <a:rPr lang="en-GB" dirty="0">
                <a:solidFill>
                  <a:schemeClr val="tx2"/>
                </a:solidFill>
              </a:rPr>
              <a:t>, obinutuzumab; </a:t>
            </a:r>
            <a:r>
              <a:rPr lang="en-GB" noProof="0" dirty="0" err="1">
                <a:solidFill>
                  <a:schemeClr val="tx2"/>
                </a:solidFill>
              </a:rPr>
              <a:t>mo</a:t>
            </a:r>
            <a:r>
              <a:rPr lang="en-GB" noProof="0" dirty="0">
                <a:solidFill>
                  <a:schemeClr val="tx2"/>
                </a:solidFill>
              </a:rPr>
              <a:t>, months; pola, polatuzumab; R, rituximab; R/R, relapsed/refractory</a:t>
            </a:r>
          </a:p>
          <a:p>
            <a:r>
              <a:rPr lang="de-DE" dirty="0">
                <a:solidFill>
                  <a:schemeClr val="tx2"/>
                </a:solidFill>
              </a:rPr>
              <a:t>Sehn L, et al. </a:t>
            </a:r>
            <a:r>
              <a:rPr lang="en-GB" dirty="0">
                <a:solidFill>
                  <a:schemeClr val="tx2"/>
                </a:solidFill>
              </a:rPr>
              <a:t>J Clin Oncol. 2020;38:155-65</a:t>
            </a:r>
            <a:r>
              <a:rPr lang="en-GB" noProof="0" dirty="0">
                <a:solidFill>
                  <a:schemeClr val="tx2"/>
                </a:solidFill>
              </a:rPr>
              <a:t>; </a:t>
            </a:r>
            <a:r>
              <a:rPr lang="en-GB" noProof="0" dirty="0" err="1">
                <a:solidFill>
                  <a:schemeClr val="tx2"/>
                </a:solidFill>
              </a:rPr>
              <a:t>Clinicaltrials.gov</a:t>
            </a:r>
            <a:r>
              <a:rPr lang="en-GB" dirty="0">
                <a:solidFill>
                  <a:schemeClr val="tx2"/>
                </a:solidFill>
              </a:rPr>
              <a:t> NCT02257567</a:t>
            </a:r>
            <a:endParaRPr lang="en-GB" noProof="0" dirty="0">
              <a:solidFill>
                <a:schemeClr val="tx2"/>
              </a:solidFill>
            </a:endParaRPr>
          </a:p>
        </p:txBody>
      </p:sp>
      <p:sp>
        <p:nvSpPr>
          <p:cNvPr id="264194" name="Textfeld 17"/>
          <p:cNvSpPr txBox="1">
            <a:spLocks noChangeArrowheads="1"/>
          </p:cNvSpPr>
          <p:nvPr/>
        </p:nvSpPr>
        <p:spPr bwMode="auto">
          <a:xfrm>
            <a:off x="464400" y="1456146"/>
            <a:ext cx="2557251" cy="707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287"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pPr>
            <a:r>
              <a:rPr lang="en-GB" sz="2000" b="1" dirty="0">
                <a:solidFill>
                  <a:schemeClr val="accent1"/>
                </a:solidFill>
                <a:latin typeface="Calibri" panose="020F0502020204030204" pitchFamily="34" charset="0"/>
                <a:cs typeface="Calibri" panose="020F0502020204030204" pitchFamily="34" charset="0"/>
              </a:rPr>
              <a:t>Phase 1b safety run-in:</a:t>
            </a:r>
            <a:br>
              <a:rPr lang="en-GB" sz="2000" b="1" dirty="0">
                <a:solidFill>
                  <a:schemeClr val="accent1"/>
                </a:solidFill>
                <a:latin typeface="Calibri" panose="020F0502020204030204" pitchFamily="34" charset="0"/>
                <a:cs typeface="Calibri" panose="020F0502020204030204" pitchFamily="34" charset="0"/>
              </a:rPr>
            </a:br>
            <a:r>
              <a:rPr lang="en-GB" sz="2000" b="1" dirty="0">
                <a:solidFill>
                  <a:schemeClr val="accent1"/>
                </a:solidFill>
                <a:latin typeface="Calibri" panose="020F0502020204030204" pitchFamily="34" charset="0"/>
                <a:cs typeface="Calibri" panose="020F0502020204030204" pitchFamily="34" charset="0"/>
              </a:rPr>
              <a:t>Pola-BR or BG</a:t>
            </a:r>
            <a:r>
              <a:rPr lang="en-GB" sz="2000" b="1" baseline="30000" dirty="0">
                <a:solidFill>
                  <a:schemeClr val="accent1"/>
                </a:solidFill>
                <a:latin typeface="Calibri" panose="020F0502020204030204" pitchFamily="34" charset="0"/>
                <a:cs typeface="Calibri" panose="020F0502020204030204" pitchFamily="34" charset="0"/>
              </a:rPr>
              <a:t>1</a:t>
            </a:r>
          </a:p>
        </p:txBody>
      </p:sp>
      <p:sp>
        <p:nvSpPr>
          <p:cNvPr id="264195" name="Textfeld 26"/>
          <p:cNvSpPr txBox="1">
            <a:spLocks noChangeArrowheads="1"/>
          </p:cNvSpPr>
          <p:nvPr/>
        </p:nvSpPr>
        <p:spPr bwMode="auto">
          <a:xfrm>
            <a:off x="464400" y="2511834"/>
            <a:ext cx="2136777" cy="707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287"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pPr>
            <a:r>
              <a:rPr lang="en-GB" sz="2000" b="1" dirty="0">
                <a:solidFill>
                  <a:schemeClr val="accent1"/>
                </a:solidFill>
                <a:latin typeface="Calibri" panose="020F0502020204030204" pitchFamily="34" charset="0"/>
                <a:cs typeface="Calibri" panose="020F0502020204030204" pitchFamily="34" charset="0"/>
              </a:rPr>
              <a:t>Phase 2 expansion:</a:t>
            </a:r>
            <a:br>
              <a:rPr lang="en-GB" sz="2000" b="1" dirty="0">
                <a:solidFill>
                  <a:schemeClr val="accent1"/>
                </a:solidFill>
                <a:latin typeface="Calibri" panose="020F0502020204030204" pitchFamily="34" charset="0"/>
                <a:cs typeface="Calibri" panose="020F0502020204030204" pitchFamily="34" charset="0"/>
              </a:rPr>
            </a:br>
            <a:r>
              <a:rPr lang="en-GB" sz="2000" b="1" dirty="0">
                <a:solidFill>
                  <a:schemeClr val="accent1"/>
                </a:solidFill>
                <a:latin typeface="Calibri" panose="020F0502020204030204" pitchFamily="34" charset="0"/>
                <a:cs typeface="Calibri" panose="020F0502020204030204" pitchFamily="34" charset="0"/>
              </a:rPr>
              <a:t>Pola-BG</a:t>
            </a:r>
            <a:r>
              <a:rPr lang="en-GB" sz="2000" b="1" baseline="30000" dirty="0">
                <a:solidFill>
                  <a:schemeClr val="accent1"/>
                </a:solidFill>
                <a:latin typeface="Calibri" panose="020F0502020204030204" pitchFamily="34" charset="0"/>
                <a:cs typeface="Calibri" panose="020F0502020204030204" pitchFamily="34" charset="0"/>
              </a:rPr>
              <a:t>1</a:t>
            </a:r>
          </a:p>
        </p:txBody>
      </p:sp>
      <p:sp>
        <p:nvSpPr>
          <p:cNvPr id="264196" name="Textfeld 27"/>
          <p:cNvSpPr txBox="1">
            <a:spLocks noChangeArrowheads="1"/>
          </p:cNvSpPr>
          <p:nvPr/>
        </p:nvSpPr>
        <p:spPr bwMode="auto">
          <a:xfrm>
            <a:off x="464400" y="3937409"/>
            <a:ext cx="2688184" cy="707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287"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pPr>
            <a:r>
              <a:rPr lang="en-GB" sz="2000" b="1">
                <a:solidFill>
                  <a:schemeClr val="accent1"/>
                </a:solidFill>
                <a:latin typeface="Calibri" panose="020F0502020204030204" pitchFamily="34" charset="0"/>
                <a:cs typeface="Calibri" panose="020F0502020204030204" pitchFamily="34" charset="0"/>
              </a:rPr>
              <a:t>Phase 2 randomisation:</a:t>
            </a:r>
            <a:br>
              <a:rPr lang="en-GB" sz="2000" b="1">
                <a:solidFill>
                  <a:schemeClr val="accent1"/>
                </a:solidFill>
                <a:latin typeface="Calibri" panose="020F0502020204030204" pitchFamily="34" charset="0"/>
                <a:cs typeface="Calibri" panose="020F0502020204030204" pitchFamily="34" charset="0"/>
              </a:rPr>
            </a:br>
            <a:r>
              <a:rPr lang="en-GB" sz="2000" b="1">
                <a:solidFill>
                  <a:schemeClr val="accent1"/>
                </a:solidFill>
                <a:latin typeface="Calibri" panose="020F0502020204030204" pitchFamily="34" charset="0"/>
                <a:cs typeface="Calibri" panose="020F0502020204030204" pitchFamily="34" charset="0"/>
              </a:rPr>
              <a:t>Pola-BR vs. BR</a:t>
            </a:r>
            <a:endParaRPr lang="en-GB" sz="2000" b="1" dirty="0">
              <a:solidFill>
                <a:schemeClr val="accent1"/>
              </a:solidFill>
              <a:latin typeface="Calibri" panose="020F0502020204030204" pitchFamily="34" charset="0"/>
              <a:cs typeface="Calibri" panose="020F0502020204030204" pitchFamily="34" charset="0"/>
            </a:endParaRPr>
          </a:p>
        </p:txBody>
      </p:sp>
      <p:sp>
        <p:nvSpPr>
          <p:cNvPr id="264197" name="AutoShape 6"/>
          <p:cNvSpPr>
            <a:spLocks noChangeArrowheads="1"/>
          </p:cNvSpPr>
          <p:nvPr/>
        </p:nvSpPr>
        <p:spPr bwMode="auto">
          <a:xfrm>
            <a:off x="3352801" y="1352869"/>
            <a:ext cx="919163" cy="792163"/>
          </a:xfrm>
          <a:prstGeom prst="roundRect">
            <a:avLst>
              <a:gd name="adj" fmla="val 6005"/>
            </a:avLst>
          </a:prstGeom>
          <a:solidFill>
            <a:schemeClr val="bg1"/>
          </a:solidFill>
          <a:ln w="28575">
            <a:solidFill>
              <a:schemeClr val="accent6"/>
            </a:solidFill>
            <a:round/>
            <a:headEnd/>
            <a:tailEnd/>
          </a:ln>
        </p:spPr>
        <p:txBody>
          <a:bodyPr lIns="89847" tIns="46697" rIns="89847" bIns="46697" anchor="ctr"/>
          <a:lstStyle/>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R/R</a:t>
            </a:r>
          </a:p>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DLBCL</a:t>
            </a:r>
            <a:endParaRPr lang="en-GB" altLang="zh-CN" sz="1600" dirty="0">
              <a:solidFill>
                <a:srgbClr val="000000"/>
              </a:solidFill>
              <a:latin typeface="Calibri" panose="020F0502020204030204" pitchFamily="34" charset="0"/>
              <a:cs typeface="Calibri" panose="020F0502020204030204" pitchFamily="34" charset="0"/>
            </a:endParaRPr>
          </a:p>
        </p:txBody>
      </p:sp>
      <p:cxnSp>
        <p:nvCxnSpPr>
          <p:cNvPr id="264198" name="Gerade Verbindung mit Pfeil 8"/>
          <p:cNvCxnSpPr>
            <a:cxnSpLocks noChangeShapeType="1"/>
            <a:stCxn id="264197" idx="3"/>
            <a:endCxn id="264200" idx="1"/>
          </p:cNvCxnSpPr>
          <p:nvPr/>
        </p:nvCxnSpPr>
        <p:spPr bwMode="auto">
          <a:xfrm flipV="1">
            <a:off x="4271964" y="1748247"/>
            <a:ext cx="1154202" cy="704"/>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264199" name="AutoShape 23"/>
          <p:cNvCxnSpPr>
            <a:cxnSpLocks noChangeShapeType="1"/>
            <a:stCxn id="264200" idx="3"/>
            <a:endCxn id="264201" idx="1"/>
          </p:cNvCxnSpPr>
          <p:nvPr/>
        </p:nvCxnSpPr>
        <p:spPr bwMode="auto">
          <a:xfrm>
            <a:off x="6345329" y="1748247"/>
            <a:ext cx="1390559" cy="0"/>
          </a:xfrm>
          <a:prstGeom prst="straightConnector1">
            <a:avLst/>
          </a:prstGeom>
          <a:noFill/>
          <a:ln w="28575">
            <a:solidFill>
              <a:srgbClr val="000000"/>
            </a:solidFill>
            <a:prstDash val="sysDash"/>
            <a:round/>
            <a:headEnd/>
            <a:tailEnd type="arrow" w="med" len="med"/>
          </a:ln>
          <a:extLst>
            <a:ext uri="{909E8E84-426E-40dd-AFC4-6F175D3DCCD1}">
              <a14:hiddenFill xmlns:a14="http://schemas.microsoft.com/office/drawing/2010/main" xmlns="">
                <a:noFill/>
              </a14:hiddenFill>
            </a:ext>
          </a:extLst>
        </p:spPr>
      </p:cxnSp>
      <p:sp>
        <p:nvSpPr>
          <p:cNvPr id="264200" name="AutoShape 6"/>
          <p:cNvSpPr>
            <a:spLocks noChangeArrowheads="1"/>
          </p:cNvSpPr>
          <p:nvPr/>
        </p:nvSpPr>
        <p:spPr bwMode="auto">
          <a:xfrm>
            <a:off x="5426166" y="1352959"/>
            <a:ext cx="919163" cy="790575"/>
          </a:xfrm>
          <a:prstGeom prst="roundRect">
            <a:avLst>
              <a:gd name="adj" fmla="val 6005"/>
            </a:avLst>
          </a:prstGeom>
          <a:noFill/>
          <a:ln w="508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lIns="89847" tIns="46697" rIns="89847" bIns="46697" anchor="ctr"/>
          <a:lstStyle/>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Pola-BR</a:t>
            </a:r>
          </a:p>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(N=6)</a:t>
            </a:r>
            <a:endParaRPr lang="en-GB" altLang="zh-CN" sz="1600" dirty="0">
              <a:solidFill>
                <a:srgbClr val="000000"/>
              </a:solidFill>
              <a:latin typeface="Calibri" panose="020F0502020204030204" pitchFamily="34" charset="0"/>
              <a:cs typeface="Calibri" panose="020F0502020204030204" pitchFamily="34" charset="0"/>
            </a:endParaRPr>
          </a:p>
        </p:txBody>
      </p:sp>
      <p:sp>
        <p:nvSpPr>
          <p:cNvPr id="264201" name="AutoShape 6"/>
          <p:cNvSpPr>
            <a:spLocks noChangeArrowheads="1"/>
          </p:cNvSpPr>
          <p:nvPr/>
        </p:nvSpPr>
        <p:spPr bwMode="auto">
          <a:xfrm>
            <a:off x="7735888" y="1352959"/>
            <a:ext cx="950912" cy="790575"/>
          </a:xfrm>
          <a:prstGeom prst="roundRect">
            <a:avLst>
              <a:gd name="adj" fmla="val 6005"/>
            </a:avLst>
          </a:prstGeom>
          <a:solidFill>
            <a:schemeClr val="bg1"/>
          </a:solidFill>
          <a:ln w="50800">
            <a:solidFill>
              <a:schemeClr val="accent4"/>
            </a:solidFill>
            <a:round/>
            <a:headEnd/>
            <a:tailEnd/>
          </a:ln>
        </p:spPr>
        <p:txBody>
          <a:bodyPr lIns="89847" tIns="46697" rIns="89847" bIns="46697" anchor="ctr"/>
          <a:lstStyle/>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Pola-BG</a:t>
            </a:r>
          </a:p>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(N=6)</a:t>
            </a:r>
            <a:endParaRPr lang="en-GB" altLang="zh-CN" sz="1600" dirty="0">
              <a:solidFill>
                <a:srgbClr val="000000"/>
              </a:solidFill>
              <a:latin typeface="Calibri" panose="020F0502020204030204" pitchFamily="34" charset="0"/>
              <a:cs typeface="Calibri" panose="020F0502020204030204" pitchFamily="34" charset="0"/>
            </a:endParaRPr>
          </a:p>
        </p:txBody>
      </p:sp>
      <p:sp>
        <p:nvSpPr>
          <p:cNvPr id="264202" name="AutoShape 6"/>
          <p:cNvSpPr>
            <a:spLocks noChangeArrowheads="1"/>
          </p:cNvSpPr>
          <p:nvPr/>
        </p:nvSpPr>
        <p:spPr bwMode="auto">
          <a:xfrm>
            <a:off x="3352801" y="2335533"/>
            <a:ext cx="919163" cy="792163"/>
          </a:xfrm>
          <a:prstGeom prst="roundRect">
            <a:avLst>
              <a:gd name="adj" fmla="val 6005"/>
            </a:avLst>
          </a:prstGeom>
          <a:solidFill>
            <a:schemeClr val="bg1"/>
          </a:solidFill>
          <a:ln w="28575">
            <a:solidFill>
              <a:schemeClr val="accent6"/>
            </a:solidFill>
            <a:round/>
            <a:headEnd/>
            <a:tailEnd/>
          </a:ln>
        </p:spPr>
        <p:txBody>
          <a:bodyPr lIns="89847" tIns="46697" rIns="89847" bIns="46697" anchor="ctr"/>
          <a:lstStyle/>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R/R</a:t>
            </a:r>
          </a:p>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DLBCL</a:t>
            </a:r>
            <a:endParaRPr lang="en-GB" altLang="zh-CN" sz="1600" dirty="0">
              <a:solidFill>
                <a:srgbClr val="000000"/>
              </a:solidFill>
              <a:latin typeface="Calibri" panose="020F0502020204030204" pitchFamily="34" charset="0"/>
              <a:cs typeface="Calibri" panose="020F0502020204030204" pitchFamily="34" charset="0"/>
            </a:endParaRPr>
          </a:p>
        </p:txBody>
      </p:sp>
      <p:cxnSp>
        <p:nvCxnSpPr>
          <p:cNvPr id="264203" name="Gerade Verbindung mit Pfeil 29"/>
          <p:cNvCxnSpPr>
            <a:cxnSpLocks noChangeShapeType="1"/>
            <a:stCxn id="264202" idx="3"/>
            <a:endCxn id="264204" idx="1"/>
          </p:cNvCxnSpPr>
          <p:nvPr/>
        </p:nvCxnSpPr>
        <p:spPr bwMode="auto">
          <a:xfrm>
            <a:off x="4271964" y="2732405"/>
            <a:ext cx="3463925" cy="0"/>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264204" name="AutoShape 6"/>
          <p:cNvSpPr>
            <a:spLocks noChangeArrowheads="1"/>
          </p:cNvSpPr>
          <p:nvPr/>
        </p:nvSpPr>
        <p:spPr bwMode="auto">
          <a:xfrm>
            <a:off x="7735888" y="2335533"/>
            <a:ext cx="950912" cy="792163"/>
          </a:xfrm>
          <a:prstGeom prst="roundRect">
            <a:avLst>
              <a:gd name="adj" fmla="val 6005"/>
            </a:avLst>
          </a:prstGeom>
          <a:solidFill>
            <a:schemeClr val="bg1"/>
          </a:solidFill>
          <a:ln w="50800">
            <a:solidFill>
              <a:schemeClr val="accent4"/>
            </a:solidFill>
            <a:round/>
            <a:headEnd/>
            <a:tailEnd/>
          </a:ln>
        </p:spPr>
        <p:txBody>
          <a:bodyPr lIns="89847" tIns="46697" rIns="89847" bIns="46697" anchor="ctr"/>
          <a:lstStyle/>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Pola-BG</a:t>
            </a:r>
          </a:p>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(N=20)</a:t>
            </a:r>
            <a:endParaRPr lang="en-GB" altLang="zh-CN" sz="1600" b="1" dirty="0">
              <a:solidFill>
                <a:srgbClr val="000000"/>
              </a:solidFill>
              <a:latin typeface="Calibri" panose="020F0502020204030204" pitchFamily="34" charset="0"/>
              <a:cs typeface="Calibri" panose="020F0502020204030204" pitchFamily="34" charset="0"/>
            </a:endParaRPr>
          </a:p>
        </p:txBody>
      </p:sp>
      <p:sp>
        <p:nvSpPr>
          <p:cNvPr id="264205" name="AutoShape 6"/>
          <p:cNvSpPr>
            <a:spLocks noChangeArrowheads="1"/>
          </p:cNvSpPr>
          <p:nvPr/>
        </p:nvSpPr>
        <p:spPr bwMode="auto">
          <a:xfrm>
            <a:off x="3352801" y="3811905"/>
            <a:ext cx="919163" cy="792163"/>
          </a:xfrm>
          <a:prstGeom prst="roundRect">
            <a:avLst>
              <a:gd name="adj" fmla="val 6005"/>
            </a:avLst>
          </a:prstGeom>
          <a:solidFill>
            <a:schemeClr val="bg1"/>
          </a:solidFill>
          <a:ln w="28575">
            <a:solidFill>
              <a:schemeClr val="accent6"/>
            </a:solidFill>
            <a:round/>
            <a:headEnd/>
            <a:tailEnd/>
          </a:ln>
        </p:spPr>
        <p:txBody>
          <a:bodyPr lIns="89847" tIns="46697" rIns="89847" bIns="46697" anchor="ctr"/>
          <a:lstStyle/>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R/R</a:t>
            </a:r>
          </a:p>
          <a:p>
            <a:pPr algn="ctr" defTabSz="889092">
              <a:spcBef>
                <a:spcPts val="200"/>
              </a:spcBef>
              <a:tabLst>
                <a:tab pos="112532" algn="l"/>
                <a:tab pos="1139509" algn="ctr"/>
              </a:tabLst>
            </a:pPr>
            <a:r>
              <a:rPr lang="en-GB" altLang="zh-CN" sz="1600">
                <a:solidFill>
                  <a:srgbClr val="000000"/>
                </a:solidFill>
                <a:latin typeface="Calibri" panose="020F0502020204030204" pitchFamily="34" charset="0"/>
                <a:cs typeface="Calibri" panose="020F0502020204030204" pitchFamily="34" charset="0"/>
              </a:rPr>
              <a:t>DLBCL</a:t>
            </a:r>
            <a:endParaRPr lang="en-GB" altLang="zh-CN" sz="1600" dirty="0">
              <a:solidFill>
                <a:srgbClr val="000000"/>
              </a:solidFill>
              <a:latin typeface="Calibri" panose="020F0502020204030204" pitchFamily="34" charset="0"/>
              <a:cs typeface="Calibri" panose="020F0502020204030204" pitchFamily="34" charset="0"/>
            </a:endParaRPr>
          </a:p>
        </p:txBody>
      </p:sp>
      <p:cxnSp>
        <p:nvCxnSpPr>
          <p:cNvPr id="264206" name="Gerade Verbindung mit Pfeil 33"/>
          <p:cNvCxnSpPr>
            <a:cxnSpLocks noChangeShapeType="1"/>
          </p:cNvCxnSpPr>
          <p:nvPr/>
        </p:nvCxnSpPr>
        <p:spPr bwMode="auto">
          <a:xfrm>
            <a:off x="4295860" y="4208780"/>
            <a:ext cx="581025" cy="0"/>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264207" name="AutoShape 6"/>
          <p:cNvSpPr>
            <a:spLocks noChangeArrowheads="1"/>
          </p:cNvSpPr>
          <p:nvPr/>
        </p:nvSpPr>
        <p:spPr bwMode="auto">
          <a:xfrm>
            <a:off x="4872038" y="3673793"/>
            <a:ext cx="1944687" cy="1068388"/>
          </a:xfrm>
          <a:prstGeom prst="roundRect">
            <a:avLst>
              <a:gd name="adj" fmla="val 6005"/>
            </a:avLst>
          </a:prstGeom>
          <a:solidFill>
            <a:schemeClr val="bg1"/>
          </a:solidFill>
          <a:ln w="28575">
            <a:solidFill>
              <a:schemeClr val="accent6"/>
            </a:solidFill>
            <a:round/>
            <a:headEnd/>
            <a:tailEnd/>
          </a:ln>
        </p:spPr>
        <p:txBody>
          <a:bodyPr lIns="89847" tIns="46697" rIns="89847" bIns="46697" anchor="ctr"/>
          <a:lstStyle/>
          <a:p>
            <a:pPr algn="ctr" defTabSz="889092">
              <a:spcBef>
                <a:spcPts val="200"/>
              </a:spcBef>
            </a:pPr>
            <a:r>
              <a:rPr lang="en-GB" altLang="zh-CN" sz="1600" dirty="0">
                <a:solidFill>
                  <a:srgbClr val="000000"/>
                </a:solidFill>
                <a:latin typeface="Calibri" panose="020F0502020204030204" pitchFamily="34" charset="0"/>
                <a:cs typeface="Calibri" panose="020F0502020204030204" pitchFamily="34" charset="0"/>
              </a:rPr>
              <a:t>1:1 randomisation Stratification: </a:t>
            </a:r>
            <a:br>
              <a:rPr lang="en-GB" altLang="zh-CN" sz="1600" dirty="0">
                <a:solidFill>
                  <a:srgbClr val="000000"/>
                </a:solidFill>
                <a:latin typeface="Calibri" panose="020F0502020204030204" pitchFamily="34" charset="0"/>
                <a:cs typeface="Calibri" panose="020F0502020204030204" pitchFamily="34" charset="0"/>
              </a:rPr>
            </a:br>
            <a:r>
              <a:rPr lang="en-GB" altLang="zh-CN" sz="1600" dirty="0" err="1">
                <a:solidFill>
                  <a:srgbClr val="000000"/>
                </a:solidFill>
                <a:latin typeface="Calibri" panose="020F0502020204030204" pitchFamily="34" charset="0"/>
                <a:cs typeface="Calibri" panose="020F0502020204030204" pitchFamily="34" charset="0"/>
              </a:rPr>
              <a:t>DoR</a:t>
            </a:r>
            <a:r>
              <a:rPr lang="en-GB" altLang="zh-CN" sz="1600" dirty="0">
                <a:solidFill>
                  <a:srgbClr val="000000"/>
                </a:solidFill>
                <a:latin typeface="Calibri" panose="020F0502020204030204" pitchFamily="34" charset="0"/>
                <a:cs typeface="Calibri" panose="020F0502020204030204" pitchFamily="34" charset="0"/>
              </a:rPr>
              <a:t> ≤12mo, &gt;12mo </a:t>
            </a:r>
          </a:p>
        </p:txBody>
      </p:sp>
      <p:sp>
        <p:nvSpPr>
          <p:cNvPr id="264208" name="AutoShape 6"/>
          <p:cNvSpPr>
            <a:spLocks noChangeArrowheads="1"/>
          </p:cNvSpPr>
          <p:nvPr/>
        </p:nvSpPr>
        <p:spPr bwMode="auto">
          <a:xfrm>
            <a:off x="7735888" y="3340507"/>
            <a:ext cx="950912" cy="881063"/>
          </a:xfrm>
          <a:prstGeom prst="roundRect">
            <a:avLst>
              <a:gd name="adj" fmla="val 6005"/>
            </a:avLst>
          </a:prstGeom>
          <a:solidFill>
            <a:schemeClr val="bg1"/>
          </a:solidFill>
          <a:ln w="50800">
            <a:solidFill>
              <a:schemeClr val="accent1"/>
            </a:solidFill>
            <a:round/>
            <a:headEnd/>
            <a:tailEnd/>
          </a:ln>
        </p:spPr>
        <p:txBody>
          <a:bodyPr lIns="89847" tIns="46697" rIns="89847" bIns="46697" anchor="ctr"/>
          <a:lstStyle/>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Pola-BR</a:t>
            </a:r>
          </a:p>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(N=40)</a:t>
            </a:r>
            <a:endParaRPr lang="en-GB" altLang="zh-CN" sz="1600" dirty="0">
              <a:solidFill>
                <a:srgbClr val="000000"/>
              </a:solidFill>
              <a:latin typeface="Calibri" panose="020F0502020204030204" pitchFamily="34" charset="0"/>
              <a:cs typeface="Calibri" panose="020F0502020204030204" pitchFamily="34" charset="0"/>
            </a:endParaRPr>
          </a:p>
        </p:txBody>
      </p:sp>
      <p:sp>
        <p:nvSpPr>
          <p:cNvPr id="264209" name="AutoShape 6"/>
          <p:cNvSpPr>
            <a:spLocks noChangeArrowheads="1"/>
          </p:cNvSpPr>
          <p:nvPr/>
        </p:nvSpPr>
        <p:spPr bwMode="auto">
          <a:xfrm>
            <a:off x="7735888" y="4304033"/>
            <a:ext cx="950912" cy="792163"/>
          </a:xfrm>
          <a:prstGeom prst="roundRect">
            <a:avLst>
              <a:gd name="adj" fmla="val 6005"/>
            </a:avLst>
          </a:prstGeom>
          <a:solidFill>
            <a:schemeClr val="bg1"/>
          </a:solidFill>
          <a:ln w="50800">
            <a:solidFill>
              <a:schemeClr val="accent2"/>
            </a:solidFill>
            <a:round/>
            <a:headEnd/>
            <a:tailEnd/>
          </a:ln>
        </p:spPr>
        <p:txBody>
          <a:bodyPr lIns="89847" tIns="46697" rIns="89847" bIns="46697" anchor="ctr"/>
          <a:lstStyle/>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BR</a:t>
            </a:r>
          </a:p>
          <a:p>
            <a:pPr algn="ctr" defTabSz="889092">
              <a:spcBef>
                <a:spcPts val="200"/>
              </a:spcBef>
            </a:pPr>
            <a:r>
              <a:rPr lang="en-GB" altLang="zh-CN" sz="1600" b="1">
                <a:solidFill>
                  <a:srgbClr val="000000"/>
                </a:solidFill>
                <a:latin typeface="Calibri" panose="020F0502020204030204" pitchFamily="34" charset="0"/>
                <a:cs typeface="Calibri" panose="020F0502020204030204" pitchFamily="34" charset="0"/>
              </a:rPr>
              <a:t>(N=40)</a:t>
            </a:r>
            <a:endParaRPr lang="en-GB" altLang="zh-CN" sz="1600" dirty="0">
              <a:solidFill>
                <a:srgbClr val="000000"/>
              </a:solidFill>
              <a:latin typeface="Calibri" panose="020F0502020204030204" pitchFamily="34" charset="0"/>
              <a:cs typeface="Calibri" panose="020F0502020204030204" pitchFamily="34" charset="0"/>
            </a:endParaRPr>
          </a:p>
        </p:txBody>
      </p:sp>
      <p:cxnSp>
        <p:nvCxnSpPr>
          <p:cNvPr id="264210" name="Gerade Verbindung mit Pfeil 41"/>
          <p:cNvCxnSpPr>
            <a:cxnSpLocks noChangeShapeType="1"/>
            <a:stCxn id="264207" idx="3"/>
            <a:endCxn id="264208" idx="1"/>
          </p:cNvCxnSpPr>
          <p:nvPr/>
        </p:nvCxnSpPr>
        <p:spPr bwMode="auto">
          <a:xfrm flipV="1">
            <a:off x="6816725" y="3781039"/>
            <a:ext cx="919163" cy="426948"/>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cxnSp>
      <p:cxnSp>
        <p:nvCxnSpPr>
          <p:cNvPr id="264211" name="Gerade Verbindung mit Pfeil 44"/>
          <p:cNvCxnSpPr>
            <a:cxnSpLocks noChangeShapeType="1"/>
            <a:stCxn id="264207" idx="3"/>
            <a:endCxn id="264209" idx="1"/>
          </p:cNvCxnSpPr>
          <p:nvPr/>
        </p:nvCxnSpPr>
        <p:spPr bwMode="auto">
          <a:xfrm>
            <a:off x="6816725" y="4207987"/>
            <a:ext cx="919163" cy="492128"/>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4342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DEFB090-CF53-B446-B5DB-A5E77929CDFC}"/>
              </a:ext>
            </a:extLst>
          </p:cNvPr>
          <p:cNvSpPr>
            <a:spLocks noGrp="1"/>
          </p:cNvSpPr>
          <p:nvPr>
            <p:ph type="body" sz="quarter" idx="18"/>
          </p:nvPr>
        </p:nvSpPr>
        <p:spPr>
          <a:xfrm>
            <a:off x="5188416" y="1412776"/>
            <a:ext cx="3283231" cy="710664"/>
          </a:xfrm>
        </p:spPr>
        <p:txBody>
          <a:bodyPr>
            <a:normAutofit/>
          </a:bodyPr>
          <a:lstStyle/>
          <a:p>
            <a:pPr algn="ctr"/>
            <a:r>
              <a:rPr lang="en-GB" sz="1800" cap="none" noProof="0" dirty="0"/>
              <a:t>Overall Survival</a:t>
            </a:r>
          </a:p>
        </p:txBody>
      </p:sp>
      <p:sp>
        <p:nvSpPr>
          <p:cNvPr id="16" name="Text Placeholder 15">
            <a:extLst>
              <a:ext uri="{FF2B5EF4-FFF2-40B4-BE49-F238E27FC236}">
                <a16:creationId xmlns:a16="http://schemas.microsoft.com/office/drawing/2014/main" id="{871BD671-89EB-514A-8421-2D79E38F7223}"/>
              </a:ext>
            </a:extLst>
          </p:cNvPr>
          <p:cNvSpPr>
            <a:spLocks noGrp="1"/>
          </p:cNvSpPr>
          <p:nvPr>
            <p:ph type="body" sz="quarter" idx="19"/>
          </p:nvPr>
        </p:nvSpPr>
        <p:spPr>
          <a:xfrm>
            <a:off x="1084729" y="1412776"/>
            <a:ext cx="3270415" cy="710664"/>
          </a:xfrm>
        </p:spPr>
        <p:txBody>
          <a:bodyPr>
            <a:normAutofit/>
          </a:bodyPr>
          <a:lstStyle/>
          <a:p>
            <a:pPr algn="ctr"/>
            <a:r>
              <a:rPr lang="en-GB" sz="1800" cap="none" noProof="0" dirty="0"/>
              <a:t>Progression-free Survival (IRC)</a:t>
            </a:r>
          </a:p>
        </p:txBody>
      </p:sp>
      <p:sp>
        <p:nvSpPr>
          <p:cNvPr id="3" name="Title 2">
            <a:extLst>
              <a:ext uri="{FF2B5EF4-FFF2-40B4-BE49-F238E27FC236}">
                <a16:creationId xmlns:a16="http://schemas.microsoft.com/office/drawing/2014/main" id="{8B7E2025-26A4-4C45-B50D-151EB0E4D11B}"/>
              </a:ext>
            </a:extLst>
          </p:cNvPr>
          <p:cNvSpPr>
            <a:spLocks noGrp="1"/>
          </p:cNvSpPr>
          <p:nvPr>
            <p:ph type="title"/>
          </p:nvPr>
        </p:nvSpPr>
        <p:spPr/>
        <p:txBody>
          <a:bodyPr/>
          <a:lstStyle/>
          <a:p>
            <a:r>
              <a:rPr lang="en-GB" dirty="0" err="1"/>
              <a:t>Polatuzumab</a:t>
            </a:r>
            <a:r>
              <a:rPr lang="en-GB" dirty="0"/>
              <a:t> is active in DLBCL </a:t>
            </a:r>
            <a:endParaRPr lang="en-GB" noProof="0" dirty="0"/>
          </a:p>
        </p:txBody>
      </p:sp>
      <p:sp>
        <p:nvSpPr>
          <p:cNvPr id="2" name="Slide Number Placeholder 1">
            <a:extLst>
              <a:ext uri="{FF2B5EF4-FFF2-40B4-BE49-F238E27FC236}">
                <a16:creationId xmlns:a16="http://schemas.microsoft.com/office/drawing/2014/main" id="{F9C3C5CE-8A81-B949-911F-E052E396ABC5}"/>
              </a:ext>
            </a:extLst>
          </p:cNvPr>
          <p:cNvSpPr>
            <a:spLocks noGrp="1"/>
          </p:cNvSpPr>
          <p:nvPr>
            <p:ph type="sldNum" sz="quarter" idx="4"/>
          </p:nvPr>
        </p:nvSpPr>
        <p:spPr>
          <a:xfrm>
            <a:off x="8100000" y="6357600"/>
            <a:ext cx="586408" cy="365125"/>
          </a:xfrm>
        </p:spPr>
        <p:txBody>
          <a:bodyPr/>
          <a:lstStyle/>
          <a:p>
            <a:fld id="{39C2D820-4A42-9F45-8059-51B624E5F8DB}" type="slidenum">
              <a:rPr lang="de-DE" smtClean="0"/>
              <a:pPr/>
              <a:t>17</a:t>
            </a:fld>
            <a:endParaRPr lang="de-DE" dirty="0"/>
          </a:p>
        </p:txBody>
      </p:sp>
      <p:sp>
        <p:nvSpPr>
          <p:cNvPr id="12" name="Content Placeholder 3">
            <a:extLst>
              <a:ext uri="{FF2B5EF4-FFF2-40B4-BE49-F238E27FC236}">
                <a16:creationId xmlns:a16="http://schemas.microsoft.com/office/drawing/2014/main" id="{D96580B9-8AC3-4995-88C0-2E3AE6F34596}"/>
              </a:ext>
            </a:extLst>
          </p:cNvPr>
          <p:cNvSpPr txBox="1">
            <a:spLocks/>
          </p:cNvSpPr>
          <p:nvPr/>
        </p:nvSpPr>
        <p:spPr>
          <a:xfrm>
            <a:off x="465138" y="6217200"/>
            <a:ext cx="7635254" cy="556171"/>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000" b="0" i="0" kern="1200" spc="-20" baseline="0">
                <a:solidFill>
                  <a:srgbClr val="5D8298"/>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solidFill>
                  <a:schemeClr val="tx2"/>
                </a:solidFill>
              </a:rPr>
              <a:t>B, bendamustine; CI, confidence interval; HR, </a:t>
            </a:r>
            <a:r>
              <a:rPr lang="de-DE" dirty="0" err="1">
                <a:solidFill>
                  <a:schemeClr val="tx2"/>
                </a:solidFill>
              </a:rPr>
              <a:t>hazard</a:t>
            </a:r>
            <a:r>
              <a:rPr lang="de-DE" dirty="0">
                <a:solidFill>
                  <a:schemeClr val="tx2"/>
                </a:solidFill>
              </a:rPr>
              <a:t> ratio; </a:t>
            </a:r>
            <a:r>
              <a:rPr lang="en-US" dirty="0">
                <a:solidFill>
                  <a:schemeClr val="tx2"/>
                </a:solidFill>
              </a:rPr>
              <a:t>pola, polatuzumab; R, rituximab  </a:t>
            </a:r>
            <a:endParaRPr lang="de-DE" dirty="0">
              <a:solidFill>
                <a:schemeClr val="tx2"/>
              </a:solidFill>
            </a:endParaRPr>
          </a:p>
          <a:p>
            <a:r>
              <a:rPr lang="de-DE" dirty="0">
                <a:solidFill>
                  <a:schemeClr val="tx2"/>
                </a:solidFill>
              </a:rPr>
              <a:t>Sehn L, et al. </a:t>
            </a:r>
            <a:r>
              <a:rPr lang="en-GB" dirty="0">
                <a:solidFill>
                  <a:schemeClr val="tx2"/>
                </a:solidFill>
              </a:rPr>
              <a:t>J Clin Oncol. 2020;38:155-65</a:t>
            </a:r>
            <a:endParaRPr lang="de-DE" dirty="0">
              <a:solidFill>
                <a:schemeClr val="tx2"/>
              </a:solidFill>
            </a:endParaRPr>
          </a:p>
        </p:txBody>
      </p:sp>
      <p:pic>
        <p:nvPicPr>
          <p:cNvPr id="6" name="Afbeelding 5">
            <a:extLst>
              <a:ext uri="{FF2B5EF4-FFF2-40B4-BE49-F238E27FC236}">
                <a16:creationId xmlns:a16="http://schemas.microsoft.com/office/drawing/2014/main" id="{0FF51CFF-4BA4-2943-8B22-151A936D9A30}"/>
              </a:ext>
            </a:extLst>
          </p:cNvPr>
          <p:cNvPicPr>
            <a:picLocks noChangeAspect="1"/>
          </p:cNvPicPr>
          <p:nvPr/>
        </p:nvPicPr>
        <p:blipFill>
          <a:blip r:embed="rId2"/>
          <a:stretch>
            <a:fillRect/>
          </a:stretch>
        </p:blipFill>
        <p:spPr>
          <a:xfrm>
            <a:off x="4355144" y="2039762"/>
            <a:ext cx="4329499" cy="3487653"/>
          </a:xfrm>
          <a:prstGeom prst="rect">
            <a:avLst/>
          </a:prstGeom>
        </p:spPr>
      </p:pic>
      <p:pic>
        <p:nvPicPr>
          <p:cNvPr id="5" name="Afbeelding 4">
            <a:extLst>
              <a:ext uri="{FF2B5EF4-FFF2-40B4-BE49-F238E27FC236}">
                <a16:creationId xmlns:a16="http://schemas.microsoft.com/office/drawing/2014/main" id="{E395E79D-6BA8-5147-B416-49748EDBD980}"/>
              </a:ext>
            </a:extLst>
          </p:cNvPr>
          <p:cNvPicPr>
            <a:picLocks noChangeAspect="1"/>
          </p:cNvPicPr>
          <p:nvPr/>
        </p:nvPicPr>
        <p:blipFill>
          <a:blip r:embed="rId3"/>
          <a:stretch>
            <a:fillRect/>
          </a:stretch>
        </p:blipFill>
        <p:spPr>
          <a:xfrm>
            <a:off x="331493" y="2093872"/>
            <a:ext cx="4049397" cy="3450424"/>
          </a:xfrm>
          <a:prstGeom prst="rect">
            <a:avLst/>
          </a:prstGeom>
        </p:spPr>
      </p:pic>
    </p:spTree>
    <p:extLst>
      <p:ext uri="{BB962C8B-B14F-4D97-AF65-F5344CB8AC3E}">
        <p14:creationId xmlns:p14="http://schemas.microsoft.com/office/powerpoint/2010/main" val="4419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1CB422C4-1986-E34A-BAEA-BCC9CD55D82D}"/>
              </a:ext>
            </a:extLst>
          </p:cNvPr>
          <p:cNvGraphicFramePr>
            <a:graphicFrameLocks noGrp="1"/>
          </p:cNvGraphicFramePr>
          <p:nvPr>
            <p:ph sz="quarter" idx="12"/>
            <p:extLst>
              <p:ext uri="{D42A27DB-BD31-4B8C-83A1-F6EECF244321}">
                <p14:modId xmlns:p14="http://schemas.microsoft.com/office/powerpoint/2010/main" val="117370806"/>
              </p:ext>
            </p:extLst>
          </p:nvPr>
        </p:nvGraphicFramePr>
        <p:xfrm>
          <a:off x="465138" y="1053849"/>
          <a:ext cx="8222400" cy="500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1331ECC1-AA65-D24B-AE55-32E7F4C6F4EF}"/>
              </a:ext>
            </a:extLst>
          </p:cNvPr>
          <p:cNvSpPr>
            <a:spLocks noGrp="1"/>
          </p:cNvSpPr>
          <p:nvPr>
            <p:ph type="title"/>
          </p:nvPr>
        </p:nvSpPr>
        <p:spPr/>
        <p:txBody>
          <a:bodyPr/>
          <a:lstStyle/>
          <a:p>
            <a:r>
              <a:rPr lang="en-GB" dirty="0"/>
              <a:t>Clinical implications</a:t>
            </a:r>
            <a:endParaRPr lang="en-GB" dirty="0">
              <a:solidFill>
                <a:schemeClr val="accent1"/>
              </a:solidFill>
            </a:endParaRPr>
          </a:p>
        </p:txBody>
      </p:sp>
      <p:sp>
        <p:nvSpPr>
          <p:cNvPr id="4" name="Tijdelijke aanduiding voor dianummer 3">
            <a:extLst>
              <a:ext uri="{FF2B5EF4-FFF2-40B4-BE49-F238E27FC236}">
                <a16:creationId xmlns:a16="http://schemas.microsoft.com/office/drawing/2014/main" id="{3A65A0F0-CDE8-DC47-8ECF-07AECAB0430B}"/>
              </a:ext>
            </a:extLst>
          </p:cNvPr>
          <p:cNvSpPr>
            <a:spLocks noGrp="1"/>
          </p:cNvSpPr>
          <p:nvPr>
            <p:ph type="sldNum" sz="quarter" idx="4"/>
          </p:nvPr>
        </p:nvSpPr>
        <p:spPr/>
        <p:txBody>
          <a:bodyPr/>
          <a:lstStyle/>
          <a:p>
            <a:fld id="{FCE43C0F-8A7B-3A4B-9DB5-B3472E36E833}" type="slidenum">
              <a:rPr lang="en-GB" smtClean="0"/>
              <a:pPr/>
              <a:t>18</a:t>
            </a:fld>
            <a:endParaRPr lang="en-GB"/>
          </a:p>
        </p:txBody>
      </p:sp>
      <p:sp>
        <p:nvSpPr>
          <p:cNvPr id="17" name="Tijdelijke aanduiding voor inhoud 16">
            <a:extLst>
              <a:ext uri="{FF2B5EF4-FFF2-40B4-BE49-F238E27FC236}">
                <a16:creationId xmlns:a16="http://schemas.microsoft.com/office/drawing/2014/main" id="{0D78767B-C35C-4149-9890-C9C2F64C0508}"/>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35141957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654179"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p:cNvSpPr txBox="1"/>
          <p:nvPr/>
        </p:nvSpPr>
        <p:spPr>
          <a:xfrm>
            <a:off x="246459" y="5450706"/>
            <a:ext cx="2108847"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@lymphoma_connec</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2376983" y="5450706"/>
            <a:ext cx="2084815" cy="7294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64060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4465215" y="545070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11656" y="274638"/>
            <a:ext cx="8924840" cy="3586410"/>
          </a:xfrm>
        </p:spPr>
        <p:txBody>
          <a:bodyPr>
            <a:normAutofit/>
          </a:bodyPr>
          <a:lstStyle/>
          <a:p>
            <a:pPr>
              <a:lnSpc>
                <a:spcPts val="3800"/>
              </a:lnSpc>
              <a:spcBef>
                <a:spcPts val="800"/>
              </a:spcBef>
            </a:pPr>
            <a:r>
              <a:rPr lang="en-GB" sz="3600" cap="none" noProof="0" dirty="0">
                <a:solidFill>
                  <a:schemeClr val="tx2"/>
                </a:solidFill>
              </a:rPr>
              <a:t>REACH </a:t>
            </a:r>
            <a:r>
              <a:rPr lang="en-GB" sz="3600" cap="none" noProof="0" dirty="0"/>
              <a:t>LYMPHOMA CONNECT </a:t>
            </a:r>
            <a:r>
              <a:rPr lang="en-GB" sz="3600" cap="none" noProof="0" dirty="0">
                <a:solidFill>
                  <a:schemeClr val="tx2"/>
                </a:solidFill>
              </a:rPr>
              <a:t>VIA </a:t>
            </a:r>
            <a:br>
              <a:rPr lang="en-GB" sz="3600" cap="none" noProof="0" dirty="0">
                <a:solidFill>
                  <a:schemeClr val="tx2"/>
                </a:solidFill>
              </a:rPr>
            </a:br>
            <a:r>
              <a:rPr lang="en-GB" sz="3600" cap="none" spc="-50" noProof="0" dirty="0">
                <a:solidFill>
                  <a:schemeClr val="tx2"/>
                </a:solidFill>
              </a:rPr>
              <a:t>TWITTER, LINKEDIN, VIMEO &amp; EMAIL</a:t>
            </a:r>
            <a:br>
              <a:rPr lang="en-GB" sz="3600" cap="none" noProof="0" dirty="0">
                <a:solidFill>
                  <a:schemeClr val="tx2"/>
                </a:solidFill>
              </a:rPr>
            </a:br>
            <a:r>
              <a:rPr lang="en-GB" sz="3600" cap="none" noProof="0" dirty="0">
                <a:solidFill>
                  <a:schemeClr val="tx2"/>
                </a:solidFill>
              </a:rPr>
              <a:t>OR VISIT THE GROUP’S WEBSITE</a:t>
            </a:r>
            <a:br>
              <a:rPr lang="en-GB" sz="3600" cap="none" noProof="0" dirty="0">
                <a:solidFill>
                  <a:schemeClr val="tx2"/>
                </a:solidFill>
              </a:rPr>
            </a:br>
            <a:r>
              <a:rPr lang="en-GB" sz="3600" u="sng" cap="none" noProof="0" dirty="0">
                <a:hlinkClick r:id="rId6">
                  <a:extLst>
                    <a:ext uri="{A12FA001-AC4F-418D-AE19-62706E023703}">
                      <ahyp:hlinkClr xmlns:ahyp="http://schemas.microsoft.com/office/drawing/2018/hyperlinkcolor" val="tx"/>
                    </a:ext>
                  </a:extLst>
                </a:hlinkClick>
              </a:rPr>
              <a:t>http://www.lymphomaconnect.info</a:t>
            </a:r>
            <a:endParaRPr lang="en-GB" sz="3600" cap="none" noProof="0"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6910480"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2719584" y="4040174"/>
            <a:ext cx="1331225" cy="1332000"/>
          </a:xfrm>
          <a:prstGeom prst="rect">
            <a:avLst/>
          </a:prstGeom>
        </p:spPr>
      </p:pic>
      <p:pic>
        <p:nvPicPr>
          <p:cNvPr id="13" name="Picture 12">
            <a:hlinkClick r:id="rId2"/>
            <a:extLst>
              <a:ext uri="{FF2B5EF4-FFF2-40B4-BE49-F238E27FC236}">
                <a16:creationId xmlns:a16="http://schemas.microsoft.com/office/drawing/2014/main" id="{D478189A-FF19-4371-A8FA-A7EEA6564ED8}"/>
              </a:ext>
            </a:extLst>
          </p:cNvPr>
          <p:cNvPicPr>
            <a:picLocks noChangeAspect="1"/>
          </p:cNvPicPr>
          <p:nvPr/>
        </p:nvPicPr>
        <p:blipFill>
          <a:blip r:embed="rId9"/>
          <a:stretch>
            <a:fillRect/>
          </a:stretch>
        </p:blipFill>
        <p:spPr>
          <a:xfrm>
            <a:off x="584665"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0"/>
          <a:stretch>
            <a:fillRect/>
          </a:stretch>
        </p:blipFill>
        <p:spPr>
          <a:xfrm>
            <a:off x="4804399"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3217-FEC1-4E7F-B5B1-F1183BFEA1BF}"/>
              </a:ext>
            </a:extLst>
          </p:cNvPr>
          <p:cNvSpPr>
            <a:spLocks noGrp="1"/>
          </p:cNvSpPr>
          <p:nvPr>
            <p:ph type="title"/>
          </p:nvPr>
        </p:nvSpPr>
        <p:spPr/>
        <p:txBody>
          <a:bodyPr/>
          <a:lstStyle/>
          <a:p>
            <a:r>
              <a:rPr lang="en-GB" noProof="0" dirty="0"/>
              <a:t>Recent developments in the treatment of DLBCL</a:t>
            </a:r>
            <a:br>
              <a:rPr lang="en-GB" noProof="0" dirty="0"/>
            </a:br>
            <a:br>
              <a:rPr lang="en-GB" noProof="0" dirty="0"/>
            </a:br>
            <a:r>
              <a:rPr lang="en-GB" sz="3200" cap="none" noProof="0" dirty="0"/>
              <a:t>Prof. Georg Lenz, MD</a:t>
            </a:r>
            <a:br>
              <a:rPr lang="en-GB" sz="3200" cap="none" noProof="0" dirty="0"/>
            </a:br>
            <a:r>
              <a:rPr lang="en-GB" sz="2200" cap="none" dirty="0"/>
              <a:t>Department of Haematology, Oncology and Pneumology</a:t>
            </a:r>
            <a:br>
              <a:rPr lang="en-GB" sz="2200" cap="none" dirty="0"/>
            </a:br>
            <a:r>
              <a:rPr lang="en-GB" sz="2200" cap="none" noProof="0" dirty="0"/>
              <a:t>University Hospital Münster, Germany</a:t>
            </a:r>
            <a:br>
              <a:rPr lang="en-GB" sz="2200" cap="none" dirty="0"/>
            </a:br>
            <a:br>
              <a:rPr lang="en-GB" sz="2200" cap="none" noProof="0" dirty="0"/>
            </a:br>
            <a:r>
              <a:rPr lang="en-GB" sz="2200" cap="none" noProof="0" dirty="0"/>
              <a:t>May 2020 </a:t>
            </a:r>
            <a:endParaRPr lang="en-GB" sz="2200" noProof="0" dirty="0"/>
          </a:p>
        </p:txBody>
      </p:sp>
      <p:sp>
        <p:nvSpPr>
          <p:cNvPr id="5" name="Slide Number Placeholder 4">
            <a:extLst>
              <a:ext uri="{FF2B5EF4-FFF2-40B4-BE49-F238E27FC236}">
                <a16:creationId xmlns:a16="http://schemas.microsoft.com/office/drawing/2014/main" id="{2CD769AF-D816-ED4F-AED9-2F3A23AB3CDD}"/>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46206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9179F-BE2C-46C0-825B-012F138D55B7}"/>
              </a:ext>
            </a:extLst>
          </p:cNvPr>
          <p:cNvSpPr txBox="1">
            <a:spLocks/>
          </p:cNvSpPr>
          <p:nvPr/>
        </p:nvSpPr>
        <p:spPr>
          <a:xfrm>
            <a:off x="611560" y="4279458"/>
            <a:ext cx="3175393" cy="1245840"/>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mj-lt"/>
                <a:ea typeface="Verdana" panose="020B0604030504040204" pitchFamily="34" charset="0"/>
                <a:cs typeface="PT Sans" charset="-52"/>
              </a:rPr>
              <a:t>Dr. Froukje Sosef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MD</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+31 6 2324 3636</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u="sng" noProof="0" dirty="0">
                <a:solidFill>
                  <a:schemeClr val="tx2"/>
                </a:solidFill>
                <a:latin typeface="+mj-lt"/>
                <a:ea typeface="Verdana" panose="020B0604030504040204" pitchFamily="34" charset="0"/>
                <a:cs typeface="PT Sans" charset="-52"/>
                <a:hlinkClick r:id="rId2">
                  <a:extLst>
                    <a:ext uri="{A12FA001-AC4F-418D-AE19-62706E023703}">
                      <ahyp:hlinkClr xmlns:ahyp="http://schemas.microsoft.com/office/drawing/2018/hyperlinkcolor" val="tx"/>
                    </a:ext>
                  </a:extLst>
                </a:hlinkClick>
              </a:rPr>
              <a:t>froukje.sosef@cor2ed.com</a:t>
            </a:r>
            <a:endParaRPr kumimoji="0" lang="en-GB" sz="1600" b="0" i="0" u="sng" strike="noStrike" kern="1200" cap="all" spc="300" normalizeH="0" baseline="0" noProof="0" dirty="0">
              <a:ln>
                <a:noFill/>
              </a:ln>
              <a:solidFill>
                <a:schemeClr val="tx2"/>
              </a:solidFill>
              <a:effectLst/>
              <a:uLnTx/>
              <a:uFillTx/>
              <a:latin typeface="+mj-lt"/>
              <a:ea typeface="Verdana" panose="020B0604030504040204" pitchFamily="34" charset="0"/>
              <a:cs typeface="PT Sans" charset="-52"/>
            </a:endParaRPr>
          </a:p>
        </p:txBody>
      </p:sp>
      <p:sp>
        <p:nvSpPr>
          <p:cNvPr id="3" name="Titre 1">
            <a:extLst>
              <a:ext uri="{FF2B5EF4-FFF2-40B4-BE49-F238E27FC236}">
                <a16:creationId xmlns:a16="http://schemas.microsoft.com/office/drawing/2014/main" id="{AA262A53-9B98-4BC8-8DC8-66F8125A223A}"/>
              </a:ext>
            </a:extLst>
          </p:cNvPr>
          <p:cNvSpPr txBox="1">
            <a:spLocks/>
          </p:cNvSpPr>
          <p:nvPr/>
        </p:nvSpPr>
        <p:spPr>
          <a:xfrm>
            <a:off x="611560" y="2636912"/>
            <a:ext cx="3463425" cy="1282506"/>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mj-lt"/>
                <a:ea typeface="Verdana" panose="020B0604030504040204" pitchFamily="34" charset="0"/>
                <a:cs typeface="PT Sans" charset="-52"/>
              </a:rPr>
              <a:t>Dr. Antoine Lacombe </a:t>
            </a:r>
          </a:p>
          <a:p>
            <a:pPr marL="0" marR="0" lvl="0" indent="0" algn="l" defTabSz="457200" rtl="0" eaLnBrk="1" fontAlgn="auto" latinLnBrk="0" hangingPunct="1">
              <a:lnSpc>
                <a:spcPct val="100000"/>
              </a:lnSpc>
              <a:spcBef>
                <a:spcPts val="200"/>
              </a:spcBef>
              <a:spcAft>
                <a:spcPts val="0"/>
              </a:spcAft>
              <a:buClrTx/>
              <a:buSzTx/>
              <a:buFontTx/>
              <a:buNone/>
              <a:tabLst/>
              <a:defRPr/>
            </a:pPr>
            <a:r>
              <a:rPr lang="en-GB" sz="1600" b="0" noProof="0" dirty="0">
                <a:solidFill>
                  <a:srgbClr val="5D8298"/>
                </a:solidFill>
                <a:latin typeface="+mj-lt"/>
                <a:ea typeface="Verdana" panose="020B0604030504040204" pitchFamily="34" charset="0"/>
                <a:cs typeface="PT Sans" charset="-52"/>
              </a:rPr>
              <a:t>Pharm D, MBA</a:t>
            </a:r>
            <a:br>
              <a:rPr lang="en-GB" sz="1600" b="0" noProof="0" dirty="0">
                <a:solidFill>
                  <a:srgbClr val="5D8298"/>
                </a:solidFill>
                <a:latin typeface="+mj-lt"/>
                <a:ea typeface="Verdana" panose="020B0604030504040204" pitchFamily="34" charset="0"/>
                <a:cs typeface="PT Sans" charset="-52"/>
              </a:rPr>
            </a:br>
            <a:r>
              <a:rPr lang="en-GB" sz="1600" b="0" noProof="0" dirty="0">
                <a:solidFill>
                  <a:srgbClr val="5D8298"/>
                </a:solidFill>
                <a:latin typeface="+mj-lt"/>
                <a:ea typeface="Verdana" panose="020B0604030504040204" pitchFamily="34" charset="0"/>
                <a:cs typeface="PT Sans" charset="-52"/>
              </a:rPr>
              <a:t>Phone: +41 79 529 42 79</a:t>
            </a:r>
            <a:br>
              <a:rPr lang="en-GB" sz="1600" b="0" noProof="0" dirty="0">
                <a:solidFill>
                  <a:srgbClr val="5D8298"/>
                </a:solidFill>
                <a:latin typeface="+mj-lt"/>
                <a:ea typeface="Verdana" panose="020B0604030504040204" pitchFamily="34" charset="0"/>
                <a:cs typeface="PT Sans" charset="-52"/>
              </a:rPr>
            </a:br>
            <a:r>
              <a:rPr lang="en-GB" sz="1600" b="0" u="sng" noProof="0" dirty="0">
                <a:solidFill>
                  <a:schemeClr val="tx2"/>
                </a:solidFill>
                <a:latin typeface="+mj-lt"/>
                <a:ea typeface="Verdana" panose="020B0604030504040204" pitchFamily="34" charset="0"/>
                <a:cs typeface="PT Sans" charset="-52"/>
                <a:hlinkClick r:id="rId3">
                  <a:extLst>
                    <a:ext uri="{A12FA001-AC4F-418D-AE19-62706E023703}">
                      <ahyp:hlinkClr xmlns:ahyp="http://schemas.microsoft.com/office/drawing/2018/hyperlinkcolor" val="tx"/>
                    </a:ext>
                  </a:extLst>
                </a:hlinkClick>
              </a:rPr>
              <a:t>antoine.lacombe@cor2ed.com</a:t>
            </a:r>
            <a:endParaRPr kumimoji="0" lang="en-GB" sz="1600" b="0" i="0" u="sng" strike="noStrike" kern="1200" cap="none" spc="0" normalizeH="0" baseline="0" noProof="0" dirty="0">
              <a:ln>
                <a:noFill/>
              </a:ln>
              <a:solidFill>
                <a:schemeClr val="tx2"/>
              </a:solidFill>
              <a:effectLst/>
              <a:uLnTx/>
              <a:uFillTx/>
              <a:latin typeface="+mj-lt"/>
              <a:ea typeface="Verdana" panose="020B0604030504040204" pitchFamily="34" charset="0"/>
              <a:cs typeface="PT Sans" charset="-52"/>
            </a:endParaRPr>
          </a:p>
        </p:txBody>
      </p:sp>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B49208-BFF8-3946-B037-E63D583E2B40}"/>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2" name="Content Placeholder 1">
            <a:extLst>
              <a:ext uri="{FF2B5EF4-FFF2-40B4-BE49-F238E27FC236}">
                <a16:creationId xmlns:a16="http://schemas.microsoft.com/office/drawing/2014/main" id="{4843196B-C839-354B-B862-1398F19C401E}"/>
              </a:ext>
            </a:extLst>
          </p:cNvPr>
          <p:cNvSpPr>
            <a:spLocks noGrp="1"/>
          </p:cNvSpPr>
          <p:nvPr>
            <p:ph sz="quarter" idx="13"/>
          </p:nvPr>
        </p:nvSpPr>
        <p:spPr/>
        <p:txBody>
          <a:bodyPr/>
          <a:lstStyle/>
          <a:p>
            <a:endParaRPr lang="en-GB" dirty="0"/>
          </a:p>
          <a:p>
            <a:endParaRPr lang="en-GB" dirty="0"/>
          </a:p>
          <a:p>
            <a:endParaRPr lang="en-GB" dirty="0"/>
          </a:p>
        </p:txBody>
      </p:sp>
      <p:sp>
        <p:nvSpPr>
          <p:cNvPr id="11" name="Tijdelijke aanduiding voor inhoud 10">
            <a:extLst>
              <a:ext uri="{FF2B5EF4-FFF2-40B4-BE49-F238E27FC236}">
                <a16:creationId xmlns:a16="http://schemas.microsoft.com/office/drawing/2014/main" id="{07CFD011-964E-2C4D-94CA-8718284BA21E}"/>
              </a:ext>
            </a:extLst>
          </p:cNvPr>
          <p:cNvSpPr>
            <a:spLocks noGrp="1"/>
          </p:cNvSpPr>
          <p:nvPr>
            <p:ph sz="quarter" idx="14"/>
          </p:nvPr>
        </p:nvSpPr>
        <p:spPr/>
        <p:txBody>
          <a:bodyPr/>
          <a:lstStyle/>
          <a:p>
            <a:pPr marL="0" indent="0">
              <a:buNone/>
            </a:pPr>
            <a:endParaRPr lang="en-GB" b="1" dirty="0"/>
          </a:p>
          <a:p>
            <a:pPr marL="0" indent="0" algn="ctr">
              <a:buNone/>
            </a:pPr>
            <a:r>
              <a:rPr lang="en-GB" sz="2400" b="1" dirty="0">
                <a:solidFill>
                  <a:schemeClr val="accent1"/>
                </a:solidFill>
              </a:rPr>
              <a:t>LYMPHOMA CONNECT</a:t>
            </a:r>
            <a:br>
              <a:rPr lang="en-GB" sz="2400" b="1" dirty="0">
                <a:solidFill>
                  <a:schemeClr val="accent1"/>
                </a:solidFill>
              </a:rPr>
            </a:br>
            <a:r>
              <a:rPr lang="en-GB" dirty="0"/>
              <a:t>is supported by an Independent Educational Grant from Bayer</a:t>
            </a:r>
          </a:p>
          <a:p>
            <a:pPr marL="0" indent="0" algn="ctr">
              <a:buNone/>
            </a:pPr>
            <a:r>
              <a:rPr lang="en-GB" dirty="0"/>
              <a:t>The views expressed within this presentation are the personal opinions of the author. They do not necessarily represent the views of the authors’ academic institutions or the rest of the LYMPHOMA CONNECT group</a:t>
            </a:r>
          </a:p>
          <a:p>
            <a:endParaRPr lang="en-GB" dirty="0"/>
          </a:p>
          <a:p>
            <a:pPr marL="0" indent="0" algn="ctr">
              <a:buNone/>
            </a:pPr>
            <a:r>
              <a:rPr lang="en-GB" sz="2400" b="1" dirty="0">
                <a:solidFill>
                  <a:schemeClr val="accent1"/>
                </a:solidFill>
              </a:rPr>
              <a:t>DISCLOSURES PROF. LENZ </a:t>
            </a:r>
            <a:br>
              <a:rPr lang="en-GB" sz="2400" b="1" dirty="0">
                <a:solidFill>
                  <a:schemeClr val="accent1"/>
                </a:solidFill>
              </a:rPr>
            </a:br>
            <a:r>
              <a:rPr lang="en-GB" dirty="0"/>
              <a:t>Celgene, Janssen, Roche, Gilead, Bayer, BMS, </a:t>
            </a:r>
            <a:r>
              <a:rPr lang="en-GB" dirty="0" err="1"/>
              <a:t>Hexal</a:t>
            </a:r>
            <a:r>
              <a:rPr lang="en-GB" dirty="0"/>
              <a:t>, AstraZeneca, </a:t>
            </a:r>
            <a:r>
              <a:rPr lang="en-GB" dirty="0" err="1"/>
              <a:t>MorphoSys</a:t>
            </a:r>
            <a:r>
              <a:rPr lang="en-GB" dirty="0"/>
              <a:t>, </a:t>
            </a:r>
            <a:r>
              <a:rPr lang="en-GB" dirty="0" err="1"/>
              <a:t>NanoString</a:t>
            </a:r>
            <a:r>
              <a:rPr lang="en-GB" dirty="0"/>
              <a:t>, Takeda, </a:t>
            </a:r>
            <a:r>
              <a:rPr lang="en-GB" dirty="0" err="1"/>
              <a:t>Abbvie</a:t>
            </a:r>
            <a:endParaRPr lang="en-GB" dirty="0"/>
          </a:p>
          <a:p>
            <a:pPr marL="0" indent="0" algn="ctr">
              <a:buNone/>
            </a:pPr>
            <a:endParaRPr lang="en-GB" sz="2400" b="1" dirty="0">
              <a:solidFill>
                <a:schemeClr val="accent1"/>
              </a:solidFill>
            </a:endParaRPr>
          </a:p>
        </p:txBody>
      </p:sp>
      <p:sp>
        <p:nvSpPr>
          <p:cNvPr id="3" name="Title 2">
            <a:extLst>
              <a:ext uri="{FF2B5EF4-FFF2-40B4-BE49-F238E27FC236}">
                <a16:creationId xmlns:a16="http://schemas.microsoft.com/office/drawing/2014/main" id="{AB5B2C33-6A23-644E-ABA3-E3DC97B76C3B}"/>
              </a:ext>
            </a:extLst>
          </p:cNvPr>
          <p:cNvSpPr>
            <a:spLocks noGrp="1"/>
          </p:cNvSpPr>
          <p:nvPr>
            <p:ph type="title"/>
          </p:nvPr>
        </p:nvSpPr>
        <p:spPr/>
        <p:txBody>
          <a:bodyPr/>
          <a:lstStyle/>
          <a:p>
            <a:r>
              <a:rPr lang="en-GB" dirty="0"/>
              <a:t>DISCLAIMER and disclosures</a:t>
            </a:r>
          </a:p>
        </p:txBody>
      </p:sp>
    </p:spTree>
    <p:extLst>
      <p:ext uri="{BB962C8B-B14F-4D97-AF65-F5344CB8AC3E}">
        <p14:creationId xmlns:p14="http://schemas.microsoft.com/office/powerpoint/2010/main" val="13690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Bild 4" descr="Incidence_Lymphomas.tiff"/>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87074" y="1554480"/>
            <a:ext cx="6369852" cy="4384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87A60A38-9709-9B4F-B3D9-32E7FCF3BEE9}"/>
              </a:ext>
            </a:extLst>
          </p:cNvPr>
          <p:cNvSpPr>
            <a:spLocks noGrp="1"/>
          </p:cNvSpPr>
          <p:nvPr>
            <p:ph type="title"/>
          </p:nvPr>
        </p:nvSpPr>
        <p:spPr/>
        <p:txBody>
          <a:bodyPr/>
          <a:lstStyle/>
          <a:p>
            <a:r>
              <a:rPr lang="en-GB" noProof="0" dirty="0"/>
              <a:t>Diffuse large B-cell lymphoma (DLBCL) represents the most frequent lymphoma subtype</a:t>
            </a:r>
            <a:br>
              <a:rPr lang="en-GB" noProof="0" dirty="0"/>
            </a:br>
            <a:endParaRPr lang="en-GB" noProof="0" dirty="0"/>
          </a:p>
        </p:txBody>
      </p:sp>
      <p:sp>
        <p:nvSpPr>
          <p:cNvPr id="2" name="Slide Number Placeholder 1">
            <a:extLst>
              <a:ext uri="{FF2B5EF4-FFF2-40B4-BE49-F238E27FC236}">
                <a16:creationId xmlns:a16="http://schemas.microsoft.com/office/drawing/2014/main" id="{0FF1C8B5-0C03-1642-BECD-5E909F34804F}"/>
              </a:ext>
            </a:extLst>
          </p:cNvPr>
          <p:cNvSpPr>
            <a:spLocks noGrp="1"/>
          </p:cNvSpPr>
          <p:nvPr>
            <p:ph type="sldNum" sz="quarter" idx="4"/>
          </p:nvPr>
        </p:nvSpPr>
        <p:spPr/>
        <p:txBody>
          <a:bodyPr/>
          <a:lstStyle/>
          <a:p>
            <a:fld id="{DCBC56A6-39D6-4A44-B56F-8191D908174C}" type="slidenum">
              <a:rPr lang="en-US" smtClean="0"/>
              <a:pPr/>
              <a:t>4</a:t>
            </a:fld>
            <a:endParaRPr lang="en-US" dirty="0"/>
          </a:p>
        </p:txBody>
      </p:sp>
      <p:sp>
        <p:nvSpPr>
          <p:cNvPr id="10" name="Content Placeholder 9">
            <a:extLst>
              <a:ext uri="{FF2B5EF4-FFF2-40B4-BE49-F238E27FC236}">
                <a16:creationId xmlns:a16="http://schemas.microsoft.com/office/drawing/2014/main" id="{EEAE0D43-A9BE-3A4E-8018-0F9F79B0531D}"/>
              </a:ext>
            </a:extLst>
          </p:cNvPr>
          <p:cNvSpPr>
            <a:spLocks noGrp="1"/>
          </p:cNvSpPr>
          <p:nvPr>
            <p:ph sz="quarter" idx="13"/>
          </p:nvPr>
        </p:nvSpPr>
        <p:spPr>
          <a:xfrm>
            <a:off x="465137" y="6217200"/>
            <a:ext cx="8078228" cy="556171"/>
          </a:xfrm>
        </p:spPr>
        <p:txBody>
          <a:bodyPr/>
          <a:lstStyle/>
          <a:p>
            <a:r>
              <a:rPr lang="en-GB" noProof="0" dirty="0">
                <a:solidFill>
                  <a:schemeClr val="tx2"/>
                </a:solidFill>
              </a:rPr>
              <a:t>CLL, chronic lymphocytic leukaemia; DLBCL</a:t>
            </a:r>
            <a:r>
              <a:rPr lang="en-GB" dirty="0">
                <a:solidFill>
                  <a:schemeClr val="tx2"/>
                </a:solidFill>
              </a:rPr>
              <a:t>, diffuse large B-cell lymphoma; MALT</a:t>
            </a:r>
            <a:r>
              <a:rPr lang="en-GB" noProof="0" dirty="0">
                <a:solidFill>
                  <a:schemeClr val="tx2"/>
                </a:solidFill>
              </a:rPr>
              <a:t>, mucosa-associated lymphoid tissue; MCL, mantle-cell lymphoma; NOS, not otherwise specified; PMLBCL, primary mediastinal large </a:t>
            </a:r>
            <a:r>
              <a:rPr lang="en-GB" dirty="0">
                <a:solidFill>
                  <a:schemeClr val="tx2"/>
                </a:solidFill>
              </a:rPr>
              <a:t>B-cell lymphoma; </a:t>
            </a:r>
            <a:r>
              <a:rPr lang="en-GB" noProof="0" dirty="0">
                <a:solidFill>
                  <a:schemeClr val="tx2"/>
                </a:solidFill>
              </a:rPr>
              <a:t>SLL, small lymphocytic lymphoma </a:t>
            </a:r>
          </a:p>
          <a:p>
            <a:r>
              <a:rPr lang="en-GB" noProof="0" dirty="0">
                <a:solidFill>
                  <a:schemeClr val="tx2"/>
                </a:solidFill>
              </a:rPr>
              <a:t>Swerdlow SH, et al. WHO Classification of Tumours of Haematopoietic and Lymphoid Tissues. Revised 4</a:t>
            </a:r>
            <a:r>
              <a:rPr lang="en-GB" baseline="30000" noProof="0" dirty="0">
                <a:solidFill>
                  <a:schemeClr val="tx2"/>
                </a:solidFill>
              </a:rPr>
              <a:t>th</a:t>
            </a:r>
            <a:r>
              <a:rPr lang="en-GB" noProof="0" dirty="0">
                <a:solidFill>
                  <a:schemeClr val="tx2"/>
                </a:solidFill>
              </a:rPr>
              <a:t> Edition, volume 2. 2008.</a:t>
            </a:r>
          </a:p>
        </p:txBody>
      </p:sp>
    </p:spTree>
    <p:extLst>
      <p:ext uri="{BB962C8B-B14F-4D97-AF65-F5344CB8AC3E}">
        <p14:creationId xmlns:p14="http://schemas.microsoft.com/office/powerpoint/2010/main" val="7350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034B6-6497-3B40-AF28-E63C6C81C055}"/>
              </a:ext>
            </a:extLst>
          </p:cNvPr>
          <p:cNvSpPr>
            <a:spLocks noGrp="1"/>
          </p:cNvSpPr>
          <p:nvPr>
            <p:ph type="title"/>
          </p:nvPr>
        </p:nvSpPr>
        <p:spPr/>
        <p:txBody>
          <a:bodyPr/>
          <a:lstStyle/>
          <a:p>
            <a:r>
              <a:rPr lang="en-GB"/>
              <a:t>Roughly 70% of DLBCL patients can be cured with R-CHOP</a:t>
            </a:r>
          </a:p>
        </p:txBody>
      </p:sp>
      <p:sp>
        <p:nvSpPr>
          <p:cNvPr id="3" name="Slide Number Placeholder 2">
            <a:extLst>
              <a:ext uri="{FF2B5EF4-FFF2-40B4-BE49-F238E27FC236}">
                <a16:creationId xmlns:a16="http://schemas.microsoft.com/office/drawing/2014/main" id="{BA0BC240-A40C-BA4D-812B-7D3308EBABFD}"/>
              </a:ext>
            </a:extLst>
          </p:cNvPr>
          <p:cNvSpPr>
            <a:spLocks noGrp="1"/>
          </p:cNvSpPr>
          <p:nvPr>
            <p:ph type="sldNum" sz="quarter" idx="4"/>
          </p:nvPr>
        </p:nvSpPr>
        <p:spPr/>
        <p:txBody>
          <a:bodyPr/>
          <a:lstStyle/>
          <a:p>
            <a:fld id="{DCBC56A6-39D6-4A44-B56F-8191D908174C}" type="slidenum">
              <a:rPr lang="en-GB" smtClean="0"/>
              <a:pPr/>
              <a:t>5</a:t>
            </a:fld>
            <a:endParaRPr lang="en-GB"/>
          </a:p>
        </p:txBody>
      </p:sp>
      <p:sp>
        <p:nvSpPr>
          <p:cNvPr id="6" name="Content Placeholder 5">
            <a:extLst>
              <a:ext uri="{FF2B5EF4-FFF2-40B4-BE49-F238E27FC236}">
                <a16:creationId xmlns:a16="http://schemas.microsoft.com/office/drawing/2014/main" id="{31F7C444-2F40-B146-972E-6D4DF2AB697B}"/>
              </a:ext>
            </a:extLst>
          </p:cNvPr>
          <p:cNvSpPr>
            <a:spLocks noGrp="1"/>
          </p:cNvSpPr>
          <p:nvPr>
            <p:ph sz="quarter" idx="13"/>
          </p:nvPr>
        </p:nvSpPr>
        <p:spPr/>
        <p:txBody>
          <a:bodyPr/>
          <a:lstStyle/>
          <a:p>
            <a:r>
              <a:rPr lang="en-GB">
                <a:solidFill>
                  <a:schemeClr val="tx2"/>
                </a:solidFill>
              </a:rPr>
              <a:t>CI, confidence interval; DLBCL, diffuse large B-cell lymphoma; R-CHOP, rituximab-cyclophosphamide-doxorubicin hydrochloride-vincristine-prednisolone</a:t>
            </a:r>
          </a:p>
          <a:p>
            <a:r>
              <a:rPr lang="en-GB">
                <a:solidFill>
                  <a:schemeClr val="tx2"/>
                </a:solidFill>
              </a:rPr>
              <a:t>Cunningham D, et al. Lancet 2013; 381:1817-26</a:t>
            </a:r>
          </a:p>
        </p:txBody>
      </p:sp>
      <p:grpSp>
        <p:nvGrpSpPr>
          <p:cNvPr id="11" name="Groep 10">
            <a:extLst>
              <a:ext uri="{FF2B5EF4-FFF2-40B4-BE49-F238E27FC236}">
                <a16:creationId xmlns:a16="http://schemas.microsoft.com/office/drawing/2014/main" id="{FDB2C4E2-68B6-1142-9B9D-949301AF9ED8}"/>
              </a:ext>
            </a:extLst>
          </p:cNvPr>
          <p:cNvGrpSpPr/>
          <p:nvPr/>
        </p:nvGrpSpPr>
        <p:grpSpPr>
          <a:xfrm>
            <a:off x="1852916" y="1107640"/>
            <a:ext cx="5167084" cy="4997327"/>
            <a:chOff x="1852916" y="1035920"/>
            <a:chExt cx="5167084" cy="4997327"/>
          </a:xfrm>
        </p:grpSpPr>
        <p:grpSp>
          <p:nvGrpSpPr>
            <p:cNvPr id="9" name="Groep 8">
              <a:extLst>
                <a:ext uri="{FF2B5EF4-FFF2-40B4-BE49-F238E27FC236}">
                  <a16:creationId xmlns:a16="http://schemas.microsoft.com/office/drawing/2014/main" id="{34E5A8D6-EDF4-2642-BA5C-76B3DDC1D9F4}"/>
                </a:ext>
              </a:extLst>
            </p:cNvPr>
            <p:cNvGrpSpPr/>
            <p:nvPr/>
          </p:nvGrpSpPr>
          <p:grpSpPr>
            <a:xfrm>
              <a:off x="1852916" y="1120523"/>
              <a:ext cx="5167084" cy="4912724"/>
              <a:chOff x="1852916" y="1120523"/>
              <a:chExt cx="5167084" cy="4912724"/>
            </a:xfrm>
          </p:grpSpPr>
          <p:pic>
            <p:nvPicPr>
              <p:cNvPr id="7" name="Afbeelding 6">
                <a:extLst>
                  <a:ext uri="{FF2B5EF4-FFF2-40B4-BE49-F238E27FC236}">
                    <a16:creationId xmlns:a16="http://schemas.microsoft.com/office/drawing/2014/main" id="{7BA2D715-6114-9E4B-B4D2-A42113075C42}"/>
                  </a:ext>
                </a:extLst>
              </p:cNvPr>
              <p:cNvPicPr>
                <a:picLocks noChangeAspect="1"/>
              </p:cNvPicPr>
              <p:nvPr/>
            </p:nvPicPr>
            <p:blipFill rotWithShape="1">
              <a:blip r:embed="rId2"/>
              <a:srcRect t="3951" r="1542" b="789"/>
              <a:stretch/>
            </p:blipFill>
            <p:spPr>
              <a:xfrm>
                <a:off x="1852916" y="1120523"/>
                <a:ext cx="5167084" cy="4912724"/>
              </a:xfrm>
              <a:prstGeom prst="rect">
                <a:avLst/>
              </a:prstGeom>
            </p:spPr>
          </p:pic>
          <p:sp>
            <p:nvSpPr>
              <p:cNvPr id="8" name="Tekstvak 7">
                <a:extLst>
                  <a:ext uri="{FF2B5EF4-FFF2-40B4-BE49-F238E27FC236}">
                    <a16:creationId xmlns:a16="http://schemas.microsoft.com/office/drawing/2014/main" id="{4BF70C95-013C-144A-A625-FC65CC601853}"/>
                  </a:ext>
                </a:extLst>
              </p:cNvPr>
              <p:cNvSpPr txBox="1"/>
              <p:nvPr/>
            </p:nvSpPr>
            <p:spPr>
              <a:xfrm>
                <a:off x="2398839" y="3438301"/>
                <a:ext cx="451937" cy="197224"/>
              </a:xfrm>
              <a:prstGeom prst="rect">
                <a:avLst/>
              </a:prstGeom>
              <a:solidFill>
                <a:schemeClr val="bg1"/>
              </a:solidFill>
            </p:spPr>
            <p:txBody>
              <a:bodyPr wrap="square" rtlCol="0">
                <a:noAutofit/>
              </a:bodyPr>
              <a:lstStyle/>
              <a:p>
                <a:endParaRPr lang="en-GB" sz="2400">
                  <a:solidFill>
                    <a:srgbClr val="505050"/>
                  </a:solidFill>
                  <a:latin typeface="Aileron" charset="0"/>
                  <a:ea typeface="Aileron" charset="0"/>
                  <a:cs typeface="Aileron" charset="0"/>
                </a:endParaRPr>
              </a:p>
            </p:txBody>
          </p:sp>
        </p:grpSp>
        <p:sp>
          <p:nvSpPr>
            <p:cNvPr id="10" name="Tekstvak 9">
              <a:extLst>
                <a:ext uri="{FF2B5EF4-FFF2-40B4-BE49-F238E27FC236}">
                  <a16:creationId xmlns:a16="http://schemas.microsoft.com/office/drawing/2014/main" id="{CB3077C5-8A9E-D64B-B50B-A95BE6DEB88E}"/>
                </a:ext>
              </a:extLst>
            </p:cNvPr>
            <p:cNvSpPr txBox="1"/>
            <p:nvPr/>
          </p:nvSpPr>
          <p:spPr>
            <a:xfrm>
              <a:off x="2734235" y="1035920"/>
              <a:ext cx="4285765" cy="338554"/>
            </a:xfrm>
            <a:prstGeom prst="rect">
              <a:avLst/>
            </a:prstGeom>
            <a:noFill/>
          </p:spPr>
          <p:txBody>
            <a:bodyPr wrap="square" rtlCol="0">
              <a:spAutoFit/>
            </a:bodyPr>
            <a:lstStyle/>
            <a:p>
              <a:pPr algn="ctr"/>
              <a:r>
                <a:rPr lang="en-GB" sz="1600" b="1">
                  <a:solidFill>
                    <a:schemeClr val="accent1"/>
                  </a:solidFill>
                  <a:latin typeface="Calibri" panose="020F0502020204030204" pitchFamily="34" charset="0"/>
                  <a:ea typeface="Aileron" charset="0"/>
                  <a:cs typeface="Calibri" panose="020F0502020204030204" pitchFamily="34" charset="0"/>
                </a:rPr>
                <a:t>Progression-free survival</a:t>
              </a:r>
            </a:p>
          </p:txBody>
        </p:sp>
        <p:sp>
          <p:nvSpPr>
            <p:cNvPr id="12" name="Tekstvak 11">
              <a:extLst>
                <a:ext uri="{FF2B5EF4-FFF2-40B4-BE49-F238E27FC236}">
                  <a16:creationId xmlns:a16="http://schemas.microsoft.com/office/drawing/2014/main" id="{77978569-5450-CA4D-A2B3-D8CEB9C2BC2B}"/>
                </a:ext>
              </a:extLst>
            </p:cNvPr>
            <p:cNvSpPr txBox="1"/>
            <p:nvPr/>
          </p:nvSpPr>
          <p:spPr>
            <a:xfrm>
              <a:off x="2734235" y="3545875"/>
              <a:ext cx="4285765" cy="338554"/>
            </a:xfrm>
            <a:prstGeom prst="rect">
              <a:avLst/>
            </a:prstGeom>
            <a:noFill/>
          </p:spPr>
          <p:txBody>
            <a:bodyPr wrap="square" rtlCol="0">
              <a:spAutoFit/>
            </a:bodyPr>
            <a:lstStyle/>
            <a:p>
              <a:pPr algn="ctr"/>
              <a:r>
                <a:rPr lang="en-GB" sz="1600" b="1">
                  <a:solidFill>
                    <a:schemeClr val="accent1"/>
                  </a:solidFill>
                  <a:latin typeface="Calibri" panose="020F0502020204030204" pitchFamily="34" charset="0"/>
                  <a:ea typeface="Aileron" charset="0"/>
                  <a:cs typeface="Calibri" panose="020F0502020204030204" pitchFamily="34" charset="0"/>
                </a:rPr>
                <a:t>Overall survival</a:t>
              </a:r>
            </a:p>
          </p:txBody>
        </p:sp>
      </p:grpSp>
    </p:spTree>
    <p:extLst>
      <p:ext uri="{BB962C8B-B14F-4D97-AF65-F5344CB8AC3E}">
        <p14:creationId xmlns:p14="http://schemas.microsoft.com/office/powerpoint/2010/main" val="25234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CDA8A-3696-2C45-84E7-1D2D48400ACD}"/>
              </a:ext>
            </a:extLst>
          </p:cNvPr>
          <p:cNvSpPr>
            <a:spLocks noGrp="1"/>
          </p:cNvSpPr>
          <p:nvPr>
            <p:ph type="title"/>
          </p:nvPr>
        </p:nvSpPr>
        <p:spPr>
          <a:xfrm>
            <a:off x="457200" y="2232212"/>
            <a:ext cx="8229600" cy="3863788"/>
          </a:xfrm>
        </p:spPr>
        <p:txBody>
          <a:bodyPr>
            <a:normAutofit fontScale="90000"/>
          </a:bodyPr>
          <a:lstStyle/>
          <a:p>
            <a:r>
              <a:rPr lang="nl-NL" dirty="0"/>
              <a:t>PHOENIX trial</a:t>
            </a:r>
            <a:br>
              <a:rPr lang="nl-NL" dirty="0"/>
            </a:br>
            <a:br>
              <a:rPr lang="nl-NL" dirty="0"/>
            </a:br>
            <a:r>
              <a:rPr lang="en-GB" sz="3600" dirty="0"/>
              <a:t>R-CHOP + ibrutinib vs R-CHOP + placebo</a:t>
            </a:r>
            <a:br>
              <a:rPr lang="en-GB" sz="3600" dirty="0"/>
            </a:br>
            <a:r>
              <a:rPr lang="en-GB" sz="3600" dirty="0"/>
              <a:t>in Previously Untreated non-GCB DLBCL</a:t>
            </a:r>
            <a:br>
              <a:rPr lang="en-GB" sz="3600" dirty="0"/>
            </a:br>
            <a:endParaRPr lang="nl-NL" dirty="0"/>
          </a:p>
        </p:txBody>
      </p:sp>
      <p:sp>
        <p:nvSpPr>
          <p:cNvPr id="3" name="Tijdelijke aanduiding voor dianummer 2">
            <a:extLst>
              <a:ext uri="{FF2B5EF4-FFF2-40B4-BE49-F238E27FC236}">
                <a16:creationId xmlns:a16="http://schemas.microsoft.com/office/drawing/2014/main" id="{E7EEEDED-E746-5340-9023-809D8C7CF29D}"/>
              </a:ext>
            </a:extLst>
          </p:cNvPr>
          <p:cNvSpPr>
            <a:spLocks noGrp="1"/>
          </p:cNvSpPr>
          <p:nvPr>
            <p:ph type="sldNum" sz="quarter" idx="4"/>
          </p:nvPr>
        </p:nvSpPr>
        <p:spPr/>
        <p:txBody>
          <a:bodyPr/>
          <a:lstStyle/>
          <a:p>
            <a:fld id="{FCE43C0F-8A7B-3A4B-9DB5-B3472E36E833}" type="slidenum">
              <a:rPr lang="en-GB" smtClean="0"/>
              <a:pPr/>
              <a:t>6</a:t>
            </a:fld>
            <a:endParaRPr lang="en-GB" dirty="0"/>
          </a:p>
        </p:txBody>
      </p:sp>
      <p:pic>
        <p:nvPicPr>
          <p:cNvPr id="4" name="Bild 1" descr="Study_Design.pdf">
            <a:extLst>
              <a:ext uri="{FF2B5EF4-FFF2-40B4-BE49-F238E27FC236}">
                <a16:creationId xmlns:a16="http://schemas.microsoft.com/office/drawing/2014/main" id="{614BD41F-C898-DC46-B78C-5BD1E73BE583}"/>
              </a:ext>
            </a:extLst>
          </p:cNvPr>
          <p:cNvPicPr>
            <a:picLocks noChangeAspect="1"/>
          </p:cNvPicPr>
          <p:nvPr/>
        </p:nvPicPr>
        <p:blipFill rotWithShape="1">
          <a:blip r:embed="rId2">
            <a:extLst>
              <a:ext uri="{28A0092B-C50C-407E-A947-70E740481C1C}">
                <a14:useLocalDpi xmlns:a14="http://schemas.microsoft.com/office/drawing/2010/main" val="0"/>
              </a:ext>
            </a:extLst>
          </a:blip>
          <a:srcRect l="83399" t="2431" b="83067"/>
          <a:stretch/>
        </p:blipFill>
        <p:spPr bwMode="auto">
          <a:xfrm>
            <a:off x="3433694" y="1314282"/>
            <a:ext cx="2276612" cy="111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79889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1E0579-F4E2-D546-A91A-184A5BD754CD}"/>
              </a:ext>
            </a:extLst>
          </p:cNvPr>
          <p:cNvSpPr>
            <a:spLocks noGrp="1"/>
          </p:cNvSpPr>
          <p:nvPr>
            <p:ph sz="quarter" idx="12"/>
          </p:nvPr>
        </p:nvSpPr>
        <p:spPr>
          <a:xfrm>
            <a:off x="4168140" y="1425599"/>
            <a:ext cx="4519398" cy="4002783"/>
          </a:xfrm>
        </p:spPr>
        <p:txBody>
          <a:bodyPr>
            <a:normAutofit fontScale="77500" lnSpcReduction="20000"/>
          </a:bodyPr>
          <a:lstStyle/>
          <a:p>
            <a:pPr marL="0" indent="0">
              <a:lnSpc>
                <a:spcPct val="120000"/>
              </a:lnSpc>
              <a:spcBef>
                <a:spcPts val="600"/>
              </a:spcBef>
              <a:buNone/>
            </a:pPr>
            <a:r>
              <a:rPr lang="en-GB" b="1" noProof="0" dirty="0">
                <a:solidFill>
                  <a:schemeClr val="accent1"/>
                </a:solidFill>
              </a:rPr>
              <a:t>Key eligibility criteria</a:t>
            </a:r>
          </a:p>
          <a:p>
            <a:pPr>
              <a:lnSpc>
                <a:spcPct val="120000"/>
              </a:lnSpc>
              <a:spcBef>
                <a:spcPts val="300"/>
              </a:spcBef>
            </a:pPr>
            <a:r>
              <a:rPr lang="en-GB" noProof="0" dirty="0"/>
              <a:t>Untreated non-GCB DLBCL</a:t>
            </a:r>
          </a:p>
          <a:p>
            <a:pPr lvl="1">
              <a:lnSpc>
                <a:spcPct val="120000"/>
              </a:lnSpc>
              <a:spcBef>
                <a:spcPts val="200"/>
              </a:spcBef>
            </a:pPr>
            <a:r>
              <a:rPr lang="en-GB" noProof="0" dirty="0"/>
              <a:t>Determined by Hans-based IHC at a central laboratory</a:t>
            </a:r>
          </a:p>
          <a:p>
            <a:pPr lvl="1">
              <a:lnSpc>
                <a:spcPct val="120000"/>
              </a:lnSpc>
              <a:spcBef>
                <a:spcPts val="200"/>
              </a:spcBef>
            </a:pPr>
            <a:r>
              <a:rPr lang="en-GB" noProof="0" dirty="0"/>
              <a:t>Retrospectively analysed for ABC subtype using GEP</a:t>
            </a:r>
          </a:p>
          <a:p>
            <a:pPr>
              <a:lnSpc>
                <a:spcPct val="120000"/>
              </a:lnSpc>
              <a:spcBef>
                <a:spcPts val="300"/>
              </a:spcBef>
            </a:pPr>
            <a:r>
              <a:rPr lang="en-GB" noProof="0" dirty="0"/>
              <a:t>Stage II to IV measurable disease</a:t>
            </a:r>
          </a:p>
          <a:p>
            <a:pPr>
              <a:lnSpc>
                <a:spcPct val="120000"/>
              </a:lnSpc>
              <a:spcBef>
                <a:spcPts val="300"/>
              </a:spcBef>
            </a:pPr>
            <a:r>
              <a:rPr lang="en-GB" noProof="0" dirty="0"/>
              <a:t>R-IPI ≥1</a:t>
            </a:r>
          </a:p>
          <a:p>
            <a:pPr>
              <a:lnSpc>
                <a:spcPct val="120000"/>
              </a:lnSpc>
              <a:spcBef>
                <a:spcPts val="300"/>
              </a:spcBef>
            </a:pPr>
            <a:r>
              <a:rPr lang="en-GB" noProof="0" dirty="0"/>
              <a:t>ECOG performance status ≤2</a:t>
            </a:r>
          </a:p>
          <a:p>
            <a:pPr marL="0" indent="0">
              <a:lnSpc>
                <a:spcPct val="120000"/>
              </a:lnSpc>
              <a:spcBef>
                <a:spcPts val="600"/>
              </a:spcBef>
              <a:buNone/>
            </a:pPr>
            <a:r>
              <a:rPr lang="en-GB" b="1" noProof="0" dirty="0">
                <a:solidFill>
                  <a:schemeClr val="accent1"/>
                </a:solidFill>
              </a:rPr>
              <a:t>End points</a:t>
            </a:r>
          </a:p>
          <a:p>
            <a:pPr>
              <a:lnSpc>
                <a:spcPct val="120000"/>
              </a:lnSpc>
              <a:spcBef>
                <a:spcPts val="300"/>
              </a:spcBef>
            </a:pPr>
            <a:r>
              <a:rPr lang="en-GB" noProof="0" dirty="0"/>
              <a:t>Primary end point: EFS</a:t>
            </a:r>
            <a:r>
              <a:rPr lang="en-GB" baseline="30000" noProof="0" dirty="0"/>
              <a:t>†</a:t>
            </a:r>
            <a:r>
              <a:rPr lang="en-GB" noProof="0" dirty="0"/>
              <a:t> in ITT (non-GCB) and </a:t>
            </a:r>
            <a:br>
              <a:rPr lang="en-GB" noProof="0" dirty="0"/>
            </a:br>
            <a:r>
              <a:rPr lang="en-GB" noProof="0" dirty="0"/>
              <a:t>ABC subgroup</a:t>
            </a:r>
          </a:p>
          <a:p>
            <a:pPr>
              <a:lnSpc>
                <a:spcPct val="120000"/>
              </a:lnSpc>
              <a:spcBef>
                <a:spcPts val="300"/>
              </a:spcBef>
            </a:pPr>
            <a:r>
              <a:rPr lang="en-GB" noProof="0" dirty="0"/>
              <a:t>Secondary end points: PFS, CR rate, OS, safety</a:t>
            </a:r>
          </a:p>
          <a:p>
            <a:pPr lvl="1">
              <a:lnSpc>
                <a:spcPct val="120000"/>
              </a:lnSpc>
            </a:pPr>
            <a:r>
              <a:rPr lang="en-GB" noProof="0" dirty="0"/>
              <a:t>Response assessed per Revised Response Criteria for Malignant Lymphoma</a:t>
            </a:r>
            <a:r>
              <a:rPr lang="en-GB" baseline="30000" noProof="0" dirty="0"/>
              <a:t>2</a:t>
            </a:r>
          </a:p>
        </p:txBody>
      </p:sp>
      <p:sp>
        <p:nvSpPr>
          <p:cNvPr id="4" name="Title 3">
            <a:extLst>
              <a:ext uri="{FF2B5EF4-FFF2-40B4-BE49-F238E27FC236}">
                <a16:creationId xmlns:a16="http://schemas.microsoft.com/office/drawing/2014/main" id="{06211B1B-2D3E-4549-A380-6B3479436965}"/>
              </a:ext>
            </a:extLst>
          </p:cNvPr>
          <p:cNvSpPr>
            <a:spLocks noGrp="1"/>
          </p:cNvSpPr>
          <p:nvPr>
            <p:ph type="title"/>
          </p:nvPr>
        </p:nvSpPr>
        <p:spPr>
          <a:xfrm>
            <a:off x="464400" y="246565"/>
            <a:ext cx="6017082" cy="807285"/>
          </a:xfrm>
        </p:spPr>
        <p:txBody>
          <a:bodyPr/>
          <a:lstStyle/>
          <a:p>
            <a:r>
              <a:rPr lang="en-GB" noProof="0" dirty="0"/>
              <a:t>PHOENIX: double-blind, placebo-controlled phase 3 study</a:t>
            </a:r>
            <a:r>
              <a:rPr lang="en-GB" baseline="30000" noProof="0" dirty="0"/>
              <a:t>1</a:t>
            </a:r>
            <a:br>
              <a:rPr lang="en-GB" baseline="30000" noProof="0" dirty="0"/>
            </a:br>
            <a:r>
              <a:rPr lang="en-GB" sz="2000" dirty="0">
                <a:solidFill>
                  <a:schemeClr val="accent1"/>
                </a:solidFill>
              </a:rPr>
              <a:t>Study design</a:t>
            </a:r>
            <a:endParaRPr lang="en-GB" baseline="30000" noProof="0" dirty="0">
              <a:solidFill>
                <a:schemeClr val="accent1"/>
              </a:solidFill>
            </a:endParaRPr>
          </a:p>
        </p:txBody>
      </p:sp>
      <p:sp>
        <p:nvSpPr>
          <p:cNvPr id="2" name="Slide Number Placeholder 1">
            <a:extLst>
              <a:ext uri="{FF2B5EF4-FFF2-40B4-BE49-F238E27FC236}">
                <a16:creationId xmlns:a16="http://schemas.microsoft.com/office/drawing/2014/main" id="{766BF179-6364-A344-BDDD-F38991CB966D}"/>
              </a:ext>
            </a:extLst>
          </p:cNvPr>
          <p:cNvSpPr>
            <a:spLocks noGrp="1"/>
          </p:cNvSpPr>
          <p:nvPr>
            <p:ph type="sldNum" sz="quarter" idx="4"/>
          </p:nvPr>
        </p:nvSpPr>
        <p:spPr/>
        <p:txBody>
          <a:bodyPr/>
          <a:lstStyle/>
          <a:p>
            <a:pPr>
              <a:defRPr/>
            </a:pPr>
            <a:fld id="{DCBC56A6-39D6-4A44-B56F-8191D908174C}" type="slidenum">
              <a:rPr lang="en-US" smtClean="0">
                <a:solidFill>
                  <a:srgbClr val="000000"/>
                </a:solidFill>
              </a:rPr>
              <a:pPr>
                <a:defRPr/>
              </a:pPr>
              <a:t>7</a:t>
            </a:fld>
            <a:endParaRPr lang="en-US" dirty="0">
              <a:solidFill>
                <a:srgbClr val="000000"/>
              </a:solidFill>
            </a:endParaRPr>
          </a:p>
        </p:txBody>
      </p:sp>
      <p:sp>
        <p:nvSpPr>
          <p:cNvPr id="6" name="Content Placeholder 5">
            <a:extLst>
              <a:ext uri="{FF2B5EF4-FFF2-40B4-BE49-F238E27FC236}">
                <a16:creationId xmlns:a16="http://schemas.microsoft.com/office/drawing/2014/main" id="{63CABBCC-3FE4-A541-A981-91057DFBB54A}"/>
              </a:ext>
            </a:extLst>
          </p:cNvPr>
          <p:cNvSpPr>
            <a:spLocks noGrp="1"/>
          </p:cNvSpPr>
          <p:nvPr>
            <p:ph sz="quarter" idx="13"/>
          </p:nvPr>
        </p:nvSpPr>
        <p:spPr>
          <a:xfrm>
            <a:off x="465137" y="6198150"/>
            <a:ext cx="8002587" cy="659850"/>
          </a:xfrm>
        </p:spPr>
        <p:txBody>
          <a:bodyPr/>
          <a:lstStyle/>
          <a:p>
            <a:pPr>
              <a:lnSpc>
                <a:spcPct val="80000"/>
              </a:lnSpc>
              <a:spcBef>
                <a:spcPts val="0"/>
              </a:spcBef>
            </a:pPr>
            <a:r>
              <a:rPr lang="en-GB" noProof="0" dirty="0">
                <a:solidFill>
                  <a:schemeClr val="tx2"/>
                </a:solidFill>
              </a:rPr>
              <a:t>ABC, activated B-cell; CR, complete response; DLBCL, diffuse large B-cell lymphoma; ECOG, Eastern Cooperative Oncology Group; EFS, event-free survival; GCB, germinal centre B cell-like; GEP, gene expression profiling; G-CSG, granulocyte colony stimulating factor; IHC, immunohistochemistry; ITT, intent-to-treat; OS, overall survival; PD, progressive disease; PET, positron emission tomography; PFS, progression-free survival; R-CHOP, rituximab-cyclophosphamide-doxorubicin hydrochloride-vincristine-prednisolone; R-IPI, revised International Prognostic Index </a:t>
            </a:r>
          </a:p>
          <a:p>
            <a:pPr>
              <a:spcBef>
                <a:spcPts val="0"/>
              </a:spcBef>
            </a:pPr>
            <a:r>
              <a:rPr lang="en-GB" noProof="0" dirty="0">
                <a:solidFill>
                  <a:schemeClr val="tx2"/>
                </a:solidFill>
              </a:rPr>
              <a:t>1. Younes A, et al. J Clin Oncol 2019; 37; 1285-95. 2. </a:t>
            </a:r>
            <a:r>
              <a:rPr lang="en-US" dirty="0" err="1">
                <a:solidFill>
                  <a:schemeClr val="tx2"/>
                </a:solidFill>
              </a:rPr>
              <a:t>Cheson</a:t>
            </a:r>
            <a:r>
              <a:rPr lang="en-US" dirty="0">
                <a:solidFill>
                  <a:schemeClr val="tx2"/>
                </a:solidFill>
              </a:rPr>
              <a:t> BD, et al. J Clin Oncol 2007;25:579-86</a:t>
            </a:r>
          </a:p>
        </p:txBody>
      </p:sp>
      <p:sp>
        <p:nvSpPr>
          <p:cNvPr id="8" name="Content Placeholder 5">
            <a:extLst>
              <a:ext uri="{FF2B5EF4-FFF2-40B4-BE49-F238E27FC236}">
                <a16:creationId xmlns:a16="http://schemas.microsoft.com/office/drawing/2014/main" id="{9283C50C-C094-7344-888A-197BEAF2CD88}"/>
              </a:ext>
            </a:extLst>
          </p:cNvPr>
          <p:cNvSpPr txBox="1">
            <a:spLocks/>
          </p:cNvSpPr>
          <p:nvPr/>
        </p:nvSpPr>
        <p:spPr>
          <a:xfrm>
            <a:off x="465138" y="5403975"/>
            <a:ext cx="7635254" cy="800820"/>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1"/>
              </a:buClr>
              <a:buFont typeface="Arial"/>
              <a:buNone/>
              <a:defRPr sz="1000" b="0" i="0" kern="1200" spc="-20" baseline="0">
                <a:solidFill>
                  <a:srgbClr val="5D8298"/>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30000" dirty="0"/>
              <a:t>a</a:t>
            </a:r>
            <a:r>
              <a:rPr lang="en-US" dirty="0"/>
              <a:t>Stratified by R-IPI, region, and number of prespecified treatment cycles (6 vs 8 cycles)</a:t>
            </a:r>
          </a:p>
          <a:p>
            <a:pPr marL="171450" indent="-171450">
              <a:buFont typeface="Arial" panose="020B0604020202020204" pitchFamily="34" charset="0"/>
              <a:buChar char="•"/>
            </a:pPr>
            <a:r>
              <a:rPr lang="en-US" dirty="0"/>
              <a:t>Prophylactic antibiotics and G-CSF were not mandated but were permitted at the investigator’s discretion per local or other standard guidelines</a:t>
            </a:r>
          </a:p>
          <a:p>
            <a:r>
              <a:rPr lang="en-US" baseline="30000" dirty="0"/>
              <a:t>†</a:t>
            </a:r>
            <a:r>
              <a:rPr lang="en-US" dirty="0"/>
              <a:t>EFS</a:t>
            </a:r>
            <a:r>
              <a:rPr lang="en-US" dirty="0">
                <a:solidFill>
                  <a:schemeClr val="tx2"/>
                </a:solidFill>
              </a:rPr>
              <a:t>: time from randomization </a:t>
            </a:r>
            <a:r>
              <a:rPr lang="en-US" dirty="0"/>
              <a:t>to PD, relapse from CR, initiation of subsequent disease-specific therapy for PET-positive or biopsy-proven residual disease after ≥6 cycles of R-CHOP, or any-cause death</a:t>
            </a:r>
          </a:p>
          <a:p>
            <a:endParaRPr lang="en-US" dirty="0"/>
          </a:p>
        </p:txBody>
      </p:sp>
      <p:sp>
        <p:nvSpPr>
          <p:cNvPr id="9" name="TextBox 8">
            <a:extLst>
              <a:ext uri="{FF2B5EF4-FFF2-40B4-BE49-F238E27FC236}">
                <a16:creationId xmlns:a16="http://schemas.microsoft.com/office/drawing/2014/main" id="{B074C10A-BE7E-DB41-89E7-B6D0A342A03B}"/>
              </a:ext>
            </a:extLst>
          </p:cNvPr>
          <p:cNvSpPr txBox="1"/>
          <p:nvPr/>
        </p:nvSpPr>
        <p:spPr>
          <a:xfrm>
            <a:off x="479959" y="2052913"/>
            <a:ext cx="479298" cy="215444"/>
          </a:xfrm>
          <a:prstGeom prst="rect">
            <a:avLst/>
          </a:prstGeom>
          <a:noFill/>
        </p:spPr>
        <p:txBody>
          <a:bodyPr wrap="none" lIns="0" tIns="0" rIns="0" bIns="0" rtlCol="0">
            <a:spAutoFit/>
          </a:bodyPr>
          <a:lstStyle/>
          <a:p>
            <a:r>
              <a:rPr lang="en-US" sz="1400" dirty="0">
                <a:latin typeface="Calibri" panose="020F0502020204030204" pitchFamily="34" charset="0"/>
                <a:ea typeface="Aileron" charset="0"/>
                <a:cs typeface="Calibri" panose="020F0502020204030204" pitchFamily="34" charset="0"/>
              </a:rPr>
              <a:t>N=838</a:t>
            </a:r>
          </a:p>
        </p:txBody>
      </p:sp>
      <p:cxnSp>
        <p:nvCxnSpPr>
          <p:cNvPr id="10" name="Straight Arrow Connector 9">
            <a:extLst>
              <a:ext uri="{FF2B5EF4-FFF2-40B4-BE49-F238E27FC236}">
                <a16:creationId xmlns:a16="http://schemas.microsoft.com/office/drawing/2014/main" id="{2792819C-1A5B-524B-9ED5-C8BAC83AE96C}"/>
              </a:ext>
            </a:extLst>
          </p:cNvPr>
          <p:cNvCxnSpPr>
            <a:cxnSpLocks/>
            <a:endCxn id="13" idx="1"/>
          </p:cNvCxnSpPr>
          <p:nvPr/>
        </p:nvCxnSpPr>
        <p:spPr bwMode="auto">
          <a:xfrm flipV="1">
            <a:off x="938610" y="2669487"/>
            <a:ext cx="820845" cy="605112"/>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ZoneTexte 3">
            <a:extLst>
              <a:ext uri="{FF2B5EF4-FFF2-40B4-BE49-F238E27FC236}">
                <a16:creationId xmlns:a16="http://schemas.microsoft.com/office/drawing/2014/main" id="{68621013-B572-494B-BA70-D7DC154A8967}"/>
              </a:ext>
            </a:extLst>
          </p:cNvPr>
          <p:cNvSpPr txBox="1"/>
          <p:nvPr/>
        </p:nvSpPr>
        <p:spPr>
          <a:xfrm>
            <a:off x="1759455" y="2273487"/>
            <a:ext cx="2016000" cy="792000"/>
          </a:xfrm>
          <a:prstGeom prst="roundRect">
            <a:avLst>
              <a:gd name="adj" fmla="val 23336"/>
            </a:avLst>
          </a:prstGeom>
          <a:solidFill>
            <a:schemeClr val="tx2"/>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defRPr/>
            </a:pPr>
            <a:r>
              <a:rPr lang="en-GB" sz="1600" b="1" kern="0" dirty="0">
                <a:solidFill>
                  <a:schemeClr val="bg1"/>
                </a:solidFill>
                <a:latin typeface="Calibri" panose="020F0502020204030204" pitchFamily="34" charset="0"/>
                <a:cs typeface="Calibri" panose="020F0502020204030204" pitchFamily="34" charset="0"/>
              </a:rPr>
              <a:t>R-CHOP (6-8 cycles*)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 placebo</a:t>
            </a:r>
            <a:endParaRPr lang="en-NZ" sz="1600" b="1" kern="0" baseline="30000" dirty="0">
              <a:solidFill>
                <a:schemeClr val="bg1"/>
              </a:solidFill>
              <a:latin typeface="Calibri" panose="020F0502020204030204" pitchFamily="34" charset="0"/>
              <a:cs typeface="Calibri" panose="020F0502020204030204" pitchFamily="34" charset="0"/>
            </a:endParaRPr>
          </a:p>
        </p:txBody>
      </p:sp>
      <p:sp>
        <p:nvSpPr>
          <p:cNvPr id="14" name="ZoneTexte 3">
            <a:extLst>
              <a:ext uri="{FF2B5EF4-FFF2-40B4-BE49-F238E27FC236}">
                <a16:creationId xmlns:a16="http://schemas.microsoft.com/office/drawing/2014/main" id="{C7645968-25E0-FA49-B6AF-D0CEFD659D36}"/>
              </a:ext>
            </a:extLst>
          </p:cNvPr>
          <p:cNvSpPr txBox="1"/>
          <p:nvPr/>
        </p:nvSpPr>
        <p:spPr>
          <a:xfrm>
            <a:off x="1759455" y="3477447"/>
            <a:ext cx="2016000" cy="792000"/>
          </a:xfrm>
          <a:prstGeom prst="roundRect">
            <a:avLst>
              <a:gd name="adj" fmla="val 23336"/>
            </a:avLst>
          </a:prstGeom>
          <a:solidFill>
            <a:schemeClr val="accent1"/>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defRPr/>
            </a:pPr>
            <a:r>
              <a:rPr lang="en-GB" sz="1600" b="1" kern="0" dirty="0">
                <a:solidFill>
                  <a:schemeClr val="bg1"/>
                </a:solidFill>
                <a:latin typeface="Calibri" panose="020F0502020204030204" pitchFamily="34" charset="0"/>
                <a:cs typeface="Calibri" panose="020F0502020204030204" pitchFamily="34" charset="0"/>
              </a:rPr>
              <a:t>R-CHOP (6-8 cycles*)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+ 560 mg ibrutinib</a:t>
            </a:r>
            <a:endParaRPr lang="en-NZ" sz="1600" b="1" kern="0" baseline="30000"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DE6475A-F8EF-8345-9D6D-4D045F442CD2}"/>
              </a:ext>
            </a:extLst>
          </p:cNvPr>
          <p:cNvSpPr txBox="1"/>
          <p:nvPr/>
        </p:nvSpPr>
        <p:spPr>
          <a:xfrm>
            <a:off x="2032319" y="3179134"/>
            <a:ext cx="1470275"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*As prespecified by site</a:t>
            </a:r>
          </a:p>
        </p:txBody>
      </p:sp>
      <p:sp>
        <p:nvSpPr>
          <p:cNvPr id="16" name="TextBox 15">
            <a:extLst>
              <a:ext uri="{FF2B5EF4-FFF2-40B4-BE49-F238E27FC236}">
                <a16:creationId xmlns:a16="http://schemas.microsoft.com/office/drawing/2014/main" id="{24FECEC0-0CEE-0B4C-AEC5-0E50314A7BB3}"/>
              </a:ext>
            </a:extLst>
          </p:cNvPr>
          <p:cNvSpPr txBox="1"/>
          <p:nvPr/>
        </p:nvSpPr>
        <p:spPr>
          <a:xfrm>
            <a:off x="1257342" y="3137131"/>
            <a:ext cx="262892" cy="246221"/>
          </a:xfrm>
          <a:prstGeom prst="rect">
            <a:avLst/>
          </a:prstGeom>
          <a:noFill/>
        </p:spPr>
        <p:txBody>
          <a:bodyPr wrap="none" lIns="0" tIns="0" rIns="0" bIns="0" rtlCol="0">
            <a:spAutoFit/>
          </a:bodyPr>
          <a:lstStyle/>
          <a:p>
            <a:r>
              <a:rPr lang="en-US" sz="1600" dirty="0">
                <a:latin typeface="Calibri" panose="020F0502020204030204" pitchFamily="34" charset="0"/>
                <a:ea typeface="Aileron" charset="0"/>
                <a:cs typeface="Calibri" panose="020F0502020204030204" pitchFamily="34" charset="0"/>
              </a:rPr>
              <a:t>1:1</a:t>
            </a:r>
          </a:p>
        </p:txBody>
      </p:sp>
      <p:cxnSp>
        <p:nvCxnSpPr>
          <p:cNvPr id="18" name="Straight Arrow Connector 17">
            <a:extLst>
              <a:ext uri="{FF2B5EF4-FFF2-40B4-BE49-F238E27FC236}">
                <a16:creationId xmlns:a16="http://schemas.microsoft.com/office/drawing/2014/main" id="{B55C3DE3-C28A-4345-98C5-0F57591B9B80}"/>
              </a:ext>
            </a:extLst>
          </p:cNvPr>
          <p:cNvCxnSpPr>
            <a:cxnSpLocks/>
          </p:cNvCxnSpPr>
          <p:nvPr/>
        </p:nvCxnSpPr>
        <p:spPr bwMode="auto">
          <a:xfrm>
            <a:off x="938610" y="3260355"/>
            <a:ext cx="820845" cy="605112"/>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ZoneTexte 3">
            <a:extLst>
              <a:ext uri="{FF2B5EF4-FFF2-40B4-BE49-F238E27FC236}">
                <a16:creationId xmlns:a16="http://schemas.microsoft.com/office/drawing/2014/main" id="{F7F94A70-E176-BA4D-9C35-8A4EF1261B4F}"/>
              </a:ext>
            </a:extLst>
          </p:cNvPr>
          <p:cNvSpPr txBox="1"/>
          <p:nvPr/>
        </p:nvSpPr>
        <p:spPr>
          <a:xfrm rot="16200000">
            <a:off x="-277612" y="3035121"/>
            <a:ext cx="1994442" cy="474210"/>
          </a:xfrm>
          <a:prstGeom prst="roundRect">
            <a:avLst>
              <a:gd name="adj" fmla="val 23336"/>
            </a:avLst>
          </a:prstGeom>
          <a:solidFill>
            <a:schemeClr val="accent6"/>
          </a:solidFill>
          <a:ln w="28575" cmpd="sng">
            <a:noFill/>
          </a:ln>
          <a:effectLst/>
        </p:spPr>
        <p:style>
          <a:lnRef idx="1">
            <a:schemeClr val="accent5"/>
          </a:lnRef>
          <a:fillRef idx="2">
            <a:schemeClr val="accent5"/>
          </a:fillRef>
          <a:effectRef idx="1">
            <a:schemeClr val="accent5"/>
          </a:effectRef>
          <a:fontRef idx="minor">
            <a:schemeClr val="dk1"/>
          </a:fontRef>
        </p:style>
        <p:txBody>
          <a:bodyPr wrap="square" lIns="36000" rIns="36000" rtlCol="0" anchor="ctr">
            <a:noAutofit/>
          </a:bodyPr>
          <a:lstStyle/>
          <a:p>
            <a:pPr algn="ctr" defTabSz="914400">
              <a:lnSpc>
                <a:spcPct val="90000"/>
              </a:lnSpc>
              <a:defRPr/>
            </a:pPr>
            <a:r>
              <a:rPr lang="en-GB" sz="1600" b="1" kern="0" dirty="0">
                <a:solidFill>
                  <a:schemeClr val="bg1"/>
                </a:solidFill>
                <a:latin typeface="Calibri" panose="020F0502020204030204" pitchFamily="34" charset="0"/>
                <a:cs typeface="Calibri" panose="020F0502020204030204" pitchFamily="34" charset="0"/>
              </a:rPr>
              <a:t>Randomise</a:t>
            </a:r>
            <a:r>
              <a:rPr lang="en-GB" sz="1600" b="1" kern="0" baseline="30000" dirty="0">
                <a:solidFill>
                  <a:schemeClr val="bg1"/>
                </a:solidFill>
                <a:latin typeface="Calibri" panose="020F0502020204030204" pitchFamily="34" charset="0"/>
                <a:cs typeface="Calibri" panose="020F0502020204030204" pitchFamily="34" charset="0"/>
              </a:rPr>
              <a:t>a</a:t>
            </a:r>
            <a:endParaRPr lang="en-NZ" sz="1600" b="1" kern="0" baseline="30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49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Bild 1" descr="ES_OS_PHOENIX_ALL_PATIENTS.pdf"/>
          <p:cNvPicPr>
            <a:picLocks noChangeAspect="1"/>
          </p:cNvPicPr>
          <p:nvPr/>
        </p:nvPicPr>
        <p:blipFill rotWithShape="1">
          <a:blip r:embed="rId2">
            <a:extLst>
              <a:ext uri="{28A0092B-C50C-407E-A947-70E740481C1C}">
                <a14:useLocalDpi xmlns:a14="http://schemas.microsoft.com/office/drawing/2010/main" val="0"/>
              </a:ext>
            </a:extLst>
          </a:blip>
          <a:srcRect l="5032" t="21982" r="5048" b="24430"/>
          <a:stretch/>
        </p:blipFill>
        <p:spPr bwMode="auto">
          <a:xfrm>
            <a:off x="464400" y="1564298"/>
            <a:ext cx="8222400" cy="2756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D9D7E52B-0C83-C94E-B3CD-B7B4CFBFB7FB}"/>
              </a:ext>
            </a:extLst>
          </p:cNvPr>
          <p:cNvSpPr>
            <a:spLocks noGrp="1"/>
          </p:cNvSpPr>
          <p:nvPr>
            <p:ph sz="quarter" idx="12"/>
          </p:nvPr>
        </p:nvSpPr>
        <p:spPr>
          <a:xfrm>
            <a:off x="465138" y="4640580"/>
            <a:ext cx="8222400" cy="1310220"/>
          </a:xfrm>
        </p:spPr>
        <p:txBody>
          <a:bodyPr/>
          <a:lstStyle/>
          <a:p>
            <a:r>
              <a:rPr lang="en-GB" sz="1800" b="1" noProof="0" dirty="0">
                <a:solidFill>
                  <a:schemeClr val="accent1"/>
                </a:solidFill>
              </a:rPr>
              <a:t>Overall response </a:t>
            </a:r>
            <a:r>
              <a:rPr lang="en-GB" sz="1800" noProof="0" dirty="0"/>
              <a:t>(89.3% vs 93.1%) </a:t>
            </a:r>
            <a:r>
              <a:rPr lang="en-GB" sz="1800" b="1" noProof="0" dirty="0">
                <a:solidFill>
                  <a:schemeClr val="accent1"/>
                </a:solidFill>
              </a:rPr>
              <a:t>and CR rates </a:t>
            </a:r>
            <a:r>
              <a:rPr lang="en-GB" sz="1800" noProof="0" dirty="0"/>
              <a:t>(67.3% vs 68.0%) </a:t>
            </a:r>
            <a:r>
              <a:rPr lang="en-GB" sz="1800" b="1" noProof="0" dirty="0">
                <a:solidFill>
                  <a:schemeClr val="accent1"/>
                </a:solidFill>
              </a:rPr>
              <a:t>were similar </a:t>
            </a:r>
            <a:r>
              <a:rPr lang="en-GB" sz="1800" noProof="0" dirty="0"/>
              <a:t>in the ibrutinib + R-CHOP and placebo + R-CHOP arms in the ITT population</a:t>
            </a:r>
          </a:p>
          <a:p>
            <a:r>
              <a:rPr lang="en-GB" sz="1800" b="1" noProof="0" dirty="0">
                <a:solidFill>
                  <a:schemeClr val="accent1"/>
                </a:solidFill>
              </a:rPr>
              <a:t>CNS progression </a:t>
            </a:r>
            <a:r>
              <a:rPr lang="en-GB" sz="1800" noProof="0" dirty="0"/>
              <a:t>was observed in 10 (2.4%) vs 16 (3.8%) patients in the ibrutinib + R‑CHOP and placebo + R-CHOP arms</a:t>
            </a:r>
          </a:p>
        </p:txBody>
      </p:sp>
      <p:sp>
        <p:nvSpPr>
          <p:cNvPr id="4" name="Title 3">
            <a:extLst>
              <a:ext uri="{FF2B5EF4-FFF2-40B4-BE49-F238E27FC236}">
                <a16:creationId xmlns:a16="http://schemas.microsoft.com/office/drawing/2014/main" id="{1628500F-5AB1-1C4A-A75B-AAEC6A2B6135}"/>
              </a:ext>
            </a:extLst>
          </p:cNvPr>
          <p:cNvSpPr>
            <a:spLocks noGrp="1"/>
          </p:cNvSpPr>
          <p:nvPr>
            <p:ph type="title"/>
          </p:nvPr>
        </p:nvSpPr>
        <p:spPr/>
        <p:txBody>
          <a:bodyPr/>
          <a:lstStyle/>
          <a:p>
            <a:r>
              <a:rPr lang="en-GB" noProof="0" dirty="0"/>
              <a:t>Phoenix Primary end point: </a:t>
            </a:r>
            <a:br>
              <a:rPr lang="en-GB" sz="2400" noProof="0" dirty="0"/>
            </a:br>
            <a:r>
              <a:rPr lang="en-GB" sz="2400" noProof="0" dirty="0">
                <a:solidFill>
                  <a:schemeClr val="accent1"/>
                </a:solidFill>
              </a:rPr>
              <a:t>EFS in the ITT and ABC population</a:t>
            </a:r>
          </a:p>
        </p:txBody>
      </p:sp>
      <p:sp>
        <p:nvSpPr>
          <p:cNvPr id="2" name="Slide Number Placeholder 1">
            <a:extLst>
              <a:ext uri="{FF2B5EF4-FFF2-40B4-BE49-F238E27FC236}">
                <a16:creationId xmlns:a16="http://schemas.microsoft.com/office/drawing/2014/main" id="{0A94326D-911C-A940-AE4E-6F7CAE6BA3B9}"/>
              </a:ext>
            </a:extLst>
          </p:cNvPr>
          <p:cNvSpPr>
            <a:spLocks noGrp="1"/>
          </p:cNvSpPr>
          <p:nvPr>
            <p:ph type="sldNum" sz="quarter" idx="4"/>
          </p:nvPr>
        </p:nvSpPr>
        <p:spPr/>
        <p:txBody>
          <a:bodyPr/>
          <a:lstStyle/>
          <a:p>
            <a:fld id="{DCBC56A6-39D6-4A44-B56F-8191D908174C}" type="slidenum">
              <a:rPr lang="en-US" smtClean="0"/>
              <a:pPr/>
              <a:t>8</a:t>
            </a:fld>
            <a:endParaRPr lang="en-US" dirty="0"/>
          </a:p>
        </p:txBody>
      </p:sp>
      <p:sp>
        <p:nvSpPr>
          <p:cNvPr id="10" name="Content Placeholder 5">
            <a:extLst>
              <a:ext uri="{FF2B5EF4-FFF2-40B4-BE49-F238E27FC236}">
                <a16:creationId xmlns:a16="http://schemas.microsoft.com/office/drawing/2014/main" id="{8F1A9FBF-AE68-4FD7-BC6E-7A732E307EC9}"/>
              </a:ext>
            </a:extLst>
          </p:cNvPr>
          <p:cNvSpPr txBox="1">
            <a:spLocks/>
          </p:cNvSpPr>
          <p:nvPr/>
        </p:nvSpPr>
        <p:spPr>
          <a:xfrm>
            <a:off x="465138" y="6217200"/>
            <a:ext cx="7110038" cy="556171"/>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000" b="0" i="0" kern="1200" spc="-20" baseline="0">
                <a:solidFill>
                  <a:srgbClr val="5D8298"/>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ABC, activated B-cell; CI, confidence interval; CNS, central nervous system; CR, complete response; EFS, event-free survival; ITT, intent-to-treat; </a:t>
            </a:r>
            <a:r>
              <a:rPr lang="en-GB" dirty="0">
                <a:solidFill>
                  <a:schemeClr val="tx2"/>
                </a:solidFill>
              </a:rPr>
              <a:t>R-CHOP, rituximab-cyclophosphamide-doxorubicin hydrochloride-vincristine-prednisolone</a:t>
            </a:r>
            <a:endParaRPr lang="en-US" dirty="0">
              <a:solidFill>
                <a:schemeClr val="tx2"/>
              </a:solidFill>
            </a:endParaRPr>
          </a:p>
          <a:p>
            <a:r>
              <a:rPr lang="en-US" dirty="0">
                <a:solidFill>
                  <a:schemeClr val="tx2"/>
                </a:solidFill>
              </a:rPr>
              <a:t>Younes A, et al. J Clin Oncol 2019; 37; 1285-95</a:t>
            </a:r>
          </a:p>
        </p:txBody>
      </p:sp>
    </p:spTree>
    <p:extLst>
      <p:ext uri="{BB962C8B-B14F-4D97-AF65-F5344CB8AC3E}">
        <p14:creationId xmlns:p14="http://schemas.microsoft.com/office/powerpoint/2010/main" val="693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D7E52B-0C83-C94E-B3CD-B7B4CFBFB7FB}"/>
              </a:ext>
            </a:extLst>
          </p:cNvPr>
          <p:cNvSpPr>
            <a:spLocks noGrp="1"/>
          </p:cNvSpPr>
          <p:nvPr>
            <p:ph sz="quarter" idx="12"/>
          </p:nvPr>
        </p:nvSpPr>
        <p:spPr>
          <a:xfrm>
            <a:off x="465138" y="4712400"/>
            <a:ext cx="8222400" cy="1322220"/>
          </a:xfrm>
        </p:spPr>
        <p:txBody>
          <a:bodyPr/>
          <a:lstStyle/>
          <a:p>
            <a:pPr>
              <a:spcBef>
                <a:spcPts val="500"/>
              </a:spcBef>
            </a:pPr>
            <a:r>
              <a:rPr lang="en-GB" sz="1400" noProof="0" dirty="0"/>
              <a:t>Ibrutinib + R-CHOP improved EFS and OS vs placebo + R-CHOP in patients &lt;60 years of age</a:t>
            </a:r>
          </a:p>
          <a:p>
            <a:pPr>
              <a:spcBef>
                <a:spcPts val="500"/>
              </a:spcBef>
            </a:pPr>
            <a:r>
              <a:rPr lang="en-GB" sz="1400" noProof="0" dirty="0"/>
              <a:t>Subgroup analyses showed that EFS benefit was consistent across most subgroups for baseline factors</a:t>
            </a:r>
          </a:p>
          <a:p>
            <a:pPr>
              <a:spcBef>
                <a:spcPts val="500"/>
              </a:spcBef>
            </a:pPr>
            <a:r>
              <a:rPr lang="en-GB" sz="1400" noProof="0" dirty="0"/>
              <a:t>A similar trend with age was seen in patients with the ABC subtype (HR [95% CI]: 0.532 [0.307-0.922] for EFS; HR [95% CI]: 0.345 [0.138-0.862] for OS)</a:t>
            </a:r>
          </a:p>
          <a:p>
            <a:pPr>
              <a:spcBef>
                <a:spcPts val="500"/>
              </a:spcBef>
            </a:pPr>
            <a:r>
              <a:rPr lang="en-GB" sz="1400" noProof="0" dirty="0"/>
              <a:t>More patients on the placebo + R-CHOP arm received subsequent antilymphoma therapy (16.2% vs </a:t>
            </a:r>
            <a:r>
              <a:rPr lang="en-GB" sz="1400" dirty="0"/>
              <a:t>21.6%</a:t>
            </a:r>
            <a:r>
              <a:rPr lang="en-GB" sz="1400" noProof="0" dirty="0"/>
              <a:t>)</a:t>
            </a:r>
          </a:p>
        </p:txBody>
      </p:sp>
      <p:sp>
        <p:nvSpPr>
          <p:cNvPr id="4" name="Title 3">
            <a:extLst>
              <a:ext uri="{FF2B5EF4-FFF2-40B4-BE49-F238E27FC236}">
                <a16:creationId xmlns:a16="http://schemas.microsoft.com/office/drawing/2014/main" id="{1628500F-5AB1-1C4A-A75B-AAEC6A2B6135}"/>
              </a:ext>
            </a:extLst>
          </p:cNvPr>
          <p:cNvSpPr>
            <a:spLocks noGrp="1"/>
          </p:cNvSpPr>
          <p:nvPr>
            <p:ph type="title"/>
          </p:nvPr>
        </p:nvSpPr>
        <p:spPr/>
        <p:txBody>
          <a:bodyPr/>
          <a:lstStyle/>
          <a:p>
            <a:r>
              <a:rPr lang="en-GB" dirty="0"/>
              <a:t>Phoenix</a:t>
            </a:r>
            <a:br>
              <a:rPr lang="en-GB" noProof="0" dirty="0"/>
            </a:br>
            <a:r>
              <a:rPr lang="en-GB" sz="2000" noProof="0" dirty="0" err="1">
                <a:solidFill>
                  <a:schemeClr val="accent1"/>
                </a:solidFill>
              </a:rPr>
              <a:t>Efs</a:t>
            </a:r>
            <a:r>
              <a:rPr lang="en-GB" sz="2000" noProof="0" dirty="0">
                <a:solidFill>
                  <a:schemeClr val="accent1"/>
                </a:solidFill>
              </a:rPr>
              <a:t> and os in patients &lt;60 years (ITT population)</a:t>
            </a:r>
            <a:endParaRPr lang="en-GB" noProof="0" dirty="0">
              <a:solidFill>
                <a:schemeClr val="accent1"/>
              </a:solidFill>
            </a:endParaRPr>
          </a:p>
        </p:txBody>
      </p:sp>
      <p:sp>
        <p:nvSpPr>
          <p:cNvPr id="2" name="Slide Number Placeholder 1">
            <a:extLst>
              <a:ext uri="{FF2B5EF4-FFF2-40B4-BE49-F238E27FC236}">
                <a16:creationId xmlns:a16="http://schemas.microsoft.com/office/drawing/2014/main" id="{0A94326D-911C-A940-AE4E-6F7CAE6BA3B9}"/>
              </a:ext>
            </a:extLst>
          </p:cNvPr>
          <p:cNvSpPr>
            <a:spLocks noGrp="1"/>
          </p:cNvSpPr>
          <p:nvPr>
            <p:ph type="sldNum" sz="quarter" idx="4"/>
          </p:nvPr>
        </p:nvSpPr>
        <p:spPr/>
        <p:txBody>
          <a:bodyPr/>
          <a:lstStyle/>
          <a:p>
            <a:fld id="{DCBC56A6-39D6-4A44-B56F-8191D908174C}" type="slidenum">
              <a:rPr lang="en-US" smtClean="0"/>
              <a:pPr/>
              <a:t>9</a:t>
            </a:fld>
            <a:endParaRPr lang="en-US" dirty="0"/>
          </a:p>
        </p:txBody>
      </p:sp>
      <p:pic>
        <p:nvPicPr>
          <p:cNvPr id="7" name="Bild 1" descr="EFS_OS_PHOENIX_Younger.pdf">
            <a:extLst>
              <a:ext uri="{FF2B5EF4-FFF2-40B4-BE49-F238E27FC236}">
                <a16:creationId xmlns:a16="http://schemas.microsoft.com/office/drawing/2014/main" id="{C7E41B62-7D20-4140-9C98-C53EB9034F38}"/>
              </a:ext>
            </a:extLst>
          </p:cNvPr>
          <p:cNvPicPr>
            <a:picLocks noChangeAspect="1"/>
          </p:cNvPicPr>
          <p:nvPr/>
        </p:nvPicPr>
        <p:blipFill rotWithShape="1">
          <a:blip r:embed="rId2">
            <a:extLst>
              <a:ext uri="{28A0092B-C50C-407E-A947-70E740481C1C}">
                <a14:useLocalDpi xmlns:a14="http://schemas.microsoft.com/office/drawing/2010/main" val="0"/>
              </a:ext>
            </a:extLst>
          </a:blip>
          <a:srcRect l="5583" t="21630" r="5750" b="21629"/>
          <a:stretch/>
        </p:blipFill>
        <p:spPr bwMode="auto">
          <a:xfrm>
            <a:off x="510540" y="1497999"/>
            <a:ext cx="8107680" cy="2918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5">
            <a:extLst>
              <a:ext uri="{FF2B5EF4-FFF2-40B4-BE49-F238E27FC236}">
                <a16:creationId xmlns:a16="http://schemas.microsoft.com/office/drawing/2014/main" id="{43445196-F91F-4AAB-8972-71AC18837F7B}"/>
              </a:ext>
            </a:extLst>
          </p:cNvPr>
          <p:cNvSpPr txBox="1">
            <a:spLocks/>
          </p:cNvSpPr>
          <p:nvPr/>
        </p:nvSpPr>
        <p:spPr>
          <a:xfrm>
            <a:off x="465138" y="6217200"/>
            <a:ext cx="7889968" cy="556171"/>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000" b="0" i="0" kern="1200" spc="-20" baseline="0">
                <a:solidFill>
                  <a:srgbClr val="5D8298"/>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solidFill>
              </a:rPr>
              <a:t>ABC, activated B-cell; CI, confidence interval; EFS, event-free survival; HR, hazard ratio; OS, overall survival; </a:t>
            </a:r>
            <a:r>
              <a:rPr lang="en-GB" dirty="0">
                <a:solidFill>
                  <a:schemeClr val="tx2"/>
                </a:solidFill>
              </a:rPr>
              <a:t>R-CHOP, rituximab-cyclophosphamide-doxorubicin hydrochloride-vincristine-prednisolone</a:t>
            </a:r>
            <a:endParaRPr lang="en-US" dirty="0">
              <a:solidFill>
                <a:schemeClr val="tx2"/>
              </a:solidFill>
            </a:endParaRPr>
          </a:p>
          <a:p>
            <a:r>
              <a:rPr lang="en-US" dirty="0">
                <a:solidFill>
                  <a:schemeClr val="tx2"/>
                </a:solidFill>
              </a:rPr>
              <a:t>Younes A, et al. J Clin Oncol 2019; 37; 1285-95</a:t>
            </a:r>
          </a:p>
        </p:txBody>
      </p:sp>
      <p:sp>
        <p:nvSpPr>
          <p:cNvPr id="6" name="Tekstvak 5">
            <a:extLst>
              <a:ext uri="{FF2B5EF4-FFF2-40B4-BE49-F238E27FC236}">
                <a16:creationId xmlns:a16="http://schemas.microsoft.com/office/drawing/2014/main" id="{063FB636-14B7-F646-BA06-CE3D636FC201}"/>
              </a:ext>
            </a:extLst>
          </p:cNvPr>
          <p:cNvSpPr txBox="1"/>
          <p:nvPr/>
        </p:nvSpPr>
        <p:spPr>
          <a:xfrm>
            <a:off x="3747245" y="2208992"/>
            <a:ext cx="564776" cy="238372"/>
          </a:xfrm>
          <a:prstGeom prst="rect">
            <a:avLst/>
          </a:prstGeom>
          <a:solidFill>
            <a:schemeClr val="bg1"/>
          </a:solidFill>
        </p:spPr>
        <p:txBody>
          <a:bodyPr wrap="square" lIns="0" tIns="0" rIns="0" bIns="0" rtlCol="0" anchor="ctr">
            <a:noAutofit/>
          </a:bodyPr>
          <a:lstStyle/>
          <a:p>
            <a:pPr algn="ctr"/>
            <a:r>
              <a:rPr lang="nl-NL" sz="1500" dirty="0">
                <a:solidFill>
                  <a:srgbClr val="FB2A2A"/>
                </a:solidFill>
                <a:latin typeface="Calibri" panose="020F0502020204030204" pitchFamily="34" charset="0"/>
                <a:ea typeface="Aileron" charset="0"/>
                <a:cs typeface="Calibri" panose="020F0502020204030204" pitchFamily="34" charset="0"/>
              </a:rPr>
              <a:t>10.8%</a:t>
            </a:r>
          </a:p>
        </p:txBody>
      </p:sp>
    </p:spTree>
    <p:extLst>
      <p:ext uri="{BB962C8B-B14F-4D97-AF65-F5344CB8AC3E}">
        <p14:creationId xmlns:p14="http://schemas.microsoft.com/office/powerpoint/2010/main" val="237155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ème Office">
  <a:themeElements>
    <a:clrScheme name="Custom 54">
      <a:dk1>
        <a:srgbClr val="000000"/>
      </a:dk1>
      <a:lt1>
        <a:srgbClr val="FFFFFF"/>
      </a:lt1>
      <a:dk2>
        <a:srgbClr val="5D8298"/>
      </a:dk2>
      <a:lt2>
        <a:srgbClr val="EEECE1"/>
      </a:lt2>
      <a:accent1>
        <a:srgbClr val="FA7C2E"/>
      </a:accent1>
      <a:accent2>
        <a:srgbClr val="C0504D"/>
      </a:accent2>
      <a:accent3>
        <a:srgbClr val="B0C8CD"/>
      </a:accent3>
      <a:accent4>
        <a:srgbClr val="C9E5F3"/>
      </a:accent4>
      <a:accent5>
        <a:srgbClr val="ECE6ED"/>
      </a:accent5>
      <a:accent6>
        <a:srgbClr val="8B878B"/>
      </a:accent6>
      <a:hlink>
        <a:srgbClr val="FA7C2E"/>
      </a:hlink>
      <a:folHlink>
        <a:srgbClr val="F0EAE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1878</Words>
  <Application>Microsoft Office PowerPoint</Application>
  <PresentationFormat>On-screen Show (4:3)</PresentationFormat>
  <Paragraphs>181</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Aileron</vt:lpstr>
      <vt:lpstr>Arial</vt:lpstr>
      <vt:lpstr>Calibri</vt:lpstr>
      <vt:lpstr>Lucida Grande</vt:lpstr>
      <vt:lpstr>PT Sans Narrow</vt:lpstr>
      <vt:lpstr>1_Thème Office</vt:lpstr>
      <vt:lpstr>PowerPoint Presentation</vt:lpstr>
      <vt:lpstr>Recent developments in the treatment of DLBCL  Prof. Georg Lenz, MD Department of Haematology, Oncology and Pneumology University Hospital Münster, Germany  May 2020 </vt:lpstr>
      <vt:lpstr>DISCLAIMER and disclosures</vt:lpstr>
      <vt:lpstr>Diffuse large B-cell lymphoma (DLBCL) represents the most frequent lymphoma subtype </vt:lpstr>
      <vt:lpstr>Roughly 70% of DLBCL patients can be cured with R-CHOP</vt:lpstr>
      <vt:lpstr>PHOENIX trial  R-CHOP + ibrutinib vs R-CHOP + placebo in Previously Untreated non-GCB DLBCL </vt:lpstr>
      <vt:lpstr>PHOENIX: double-blind, placebo-controlled phase 3 study1 Study design</vt:lpstr>
      <vt:lpstr>Phoenix Primary end point:  EFS in the ITT and ABC population</vt:lpstr>
      <vt:lpstr>Phoenix Efs and os in patients &lt;60 years (ITT population)</vt:lpstr>
      <vt:lpstr>ROBUST trial  R2-CHOP vs Placebo/R-CHOP in Previously Untreated ABC-Type DLBCL</vt:lpstr>
      <vt:lpstr>ROBUST: Phase 3 study Study Design</vt:lpstr>
      <vt:lpstr>ROBUST Primary Endpoint Progression-Free Survival (ITT, IRAC)</vt:lpstr>
      <vt:lpstr>ROBUST  Response</vt:lpstr>
      <vt:lpstr>Polatuzumab</vt:lpstr>
      <vt:lpstr>polatuzumab vedotin is an Antibody-drug conjugate (ADC)  mechanism of action</vt:lpstr>
      <vt:lpstr>Polatuzumab Phase 1/2 study in DLBCL Study design</vt:lpstr>
      <vt:lpstr>Polatuzumab is active in DLBCL </vt:lpstr>
      <vt:lpstr>Clinical implications</vt:lpstr>
      <vt:lpstr>REACH LYMPHOMA CONNECT VIA  TWITTER, LINKEDIN, VIMEO &amp; EMAIL OR VISIT THE GROUP’S WEBSITE http://www.lymphomaconnect.info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 Thomlinson</cp:lastModifiedBy>
  <cp:revision>381</cp:revision>
  <cp:lastPrinted>2017-02-15T09:54:46Z</cp:lastPrinted>
  <dcterms:created xsi:type="dcterms:W3CDTF">2016-10-14T09:38:18Z</dcterms:created>
  <dcterms:modified xsi:type="dcterms:W3CDTF">2020-05-07T13:36:48Z</dcterms:modified>
</cp:coreProperties>
</file>