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8"/>
  </p:notesMasterIdLst>
  <p:handoutMasterIdLst>
    <p:handoutMasterId r:id="rId29"/>
  </p:handoutMasterIdLst>
  <p:sldIdLst>
    <p:sldId id="285" r:id="rId2"/>
    <p:sldId id="286" r:id="rId3"/>
    <p:sldId id="287" r:id="rId4"/>
    <p:sldId id="809" r:id="rId5"/>
    <p:sldId id="330" r:id="rId6"/>
    <p:sldId id="385" r:id="rId7"/>
    <p:sldId id="810" r:id="rId8"/>
    <p:sldId id="822" r:id="rId9"/>
    <p:sldId id="821" r:id="rId10"/>
    <p:sldId id="827" r:id="rId11"/>
    <p:sldId id="372" r:id="rId12"/>
    <p:sldId id="811" r:id="rId13"/>
    <p:sldId id="812" r:id="rId14"/>
    <p:sldId id="813" r:id="rId15"/>
    <p:sldId id="814" r:id="rId16"/>
    <p:sldId id="823" r:id="rId17"/>
    <p:sldId id="824" r:id="rId18"/>
    <p:sldId id="816" r:id="rId19"/>
    <p:sldId id="817" r:id="rId20"/>
    <p:sldId id="818" r:id="rId21"/>
    <p:sldId id="819" r:id="rId22"/>
    <p:sldId id="825" r:id="rId23"/>
    <p:sldId id="826" r:id="rId24"/>
    <p:sldId id="820" r:id="rId25"/>
    <p:sldId id="808" r:id="rId26"/>
    <p:sldId id="280" r:id="rId27"/>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5" userDrawn="1">
          <p15:clr>
            <a:srgbClr val="A4A3A4"/>
          </p15:clr>
        </p15:guide>
        <p15:guide id="2" pos="3424" userDrawn="1">
          <p15:clr>
            <a:srgbClr val="A4A3A4"/>
          </p15:clr>
        </p15:guide>
        <p15:guide id="3" pos="38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C74F"/>
    <a:srgbClr val="0432FF"/>
    <a:srgbClr val="FFA402"/>
    <a:srgbClr val="E7F5E9"/>
    <a:srgbClr val="CBEBD0"/>
    <a:srgbClr val="03C750"/>
    <a:srgbClr val="2E7B8E"/>
    <a:srgbClr val="C7573C"/>
    <a:srgbClr val="5D8298"/>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501" autoAdjust="0"/>
    <p:restoredTop sz="96560" autoAdjust="0"/>
  </p:normalViewPr>
  <p:slideViewPr>
    <p:cSldViewPr snapToObjects="1">
      <p:cViewPr varScale="1">
        <p:scale>
          <a:sx n="120" d="100"/>
          <a:sy n="120" d="100"/>
        </p:scale>
        <p:origin x="845" y="86"/>
      </p:cViewPr>
      <p:guideLst>
        <p:guide orient="horz" pos="1245"/>
        <p:guide pos="3424"/>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2/18/2020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2/18/2020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2</a:t>
            </a:fld>
            <a:endParaRPr lang="fr-FR"/>
          </a:p>
        </p:txBody>
      </p:sp>
    </p:spTree>
    <p:extLst>
      <p:ext uri="{BB962C8B-B14F-4D97-AF65-F5344CB8AC3E}">
        <p14:creationId xmlns:p14="http://schemas.microsoft.com/office/powerpoint/2010/main" val="1743467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22</a:t>
            </a:fld>
            <a:endParaRPr lang="en-US" altLang="en-US" sz="1300"/>
          </a:p>
        </p:txBody>
      </p:sp>
    </p:spTree>
    <p:extLst>
      <p:ext uri="{BB962C8B-B14F-4D97-AF65-F5344CB8AC3E}">
        <p14:creationId xmlns:p14="http://schemas.microsoft.com/office/powerpoint/2010/main" val="96077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23</a:t>
            </a:fld>
            <a:endParaRPr lang="en-US" altLang="en-US" sz="1300"/>
          </a:p>
        </p:txBody>
      </p:sp>
    </p:spTree>
    <p:extLst>
      <p:ext uri="{BB962C8B-B14F-4D97-AF65-F5344CB8AC3E}">
        <p14:creationId xmlns:p14="http://schemas.microsoft.com/office/powerpoint/2010/main" val="417505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24</a:t>
            </a:fld>
            <a:endParaRPr lang="en-US" altLang="en-US" sz="1300"/>
          </a:p>
        </p:txBody>
      </p:sp>
    </p:spTree>
    <p:extLst>
      <p:ext uri="{BB962C8B-B14F-4D97-AF65-F5344CB8AC3E}">
        <p14:creationId xmlns:p14="http://schemas.microsoft.com/office/powerpoint/2010/main" val="1726830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C53626E-BC0F-674C-9570-A9D62C09EB52}"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61405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7</a:t>
            </a:fld>
            <a:endParaRPr lang="en-US" altLang="en-US" sz="1300"/>
          </a:p>
        </p:txBody>
      </p:sp>
    </p:spTree>
    <p:extLst>
      <p:ext uri="{BB962C8B-B14F-4D97-AF65-F5344CB8AC3E}">
        <p14:creationId xmlns:p14="http://schemas.microsoft.com/office/powerpoint/2010/main" val="3819022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8</a:t>
            </a:fld>
            <a:endParaRPr lang="en-US" altLang="en-US" sz="1300"/>
          </a:p>
        </p:txBody>
      </p:sp>
    </p:spTree>
    <p:extLst>
      <p:ext uri="{BB962C8B-B14F-4D97-AF65-F5344CB8AC3E}">
        <p14:creationId xmlns:p14="http://schemas.microsoft.com/office/powerpoint/2010/main" val="631737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9</a:t>
            </a:fld>
            <a:endParaRPr lang="en-US" altLang="en-US" sz="1300"/>
          </a:p>
        </p:txBody>
      </p:sp>
    </p:spTree>
    <p:extLst>
      <p:ext uri="{BB962C8B-B14F-4D97-AF65-F5344CB8AC3E}">
        <p14:creationId xmlns:p14="http://schemas.microsoft.com/office/powerpoint/2010/main" val="3112097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10</a:t>
            </a:fld>
            <a:endParaRPr lang="en-US" altLang="en-US" sz="1300"/>
          </a:p>
        </p:txBody>
      </p:sp>
    </p:spTree>
    <p:extLst>
      <p:ext uri="{BB962C8B-B14F-4D97-AF65-F5344CB8AC3E}">
        <p14:creationId xmlns:p14="http://schemas.microsoft.com/office/powerpoint/2010/main" val="12196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11</a:t>
            </a:fld>
            <a:endParaRPr lang="en-US" altLang="en-US" sz="1300"/>
          </a:p>
        </p:txBody>
      </p:sp>
    </p:spTree>
    <p:extLst>
      <p:ext uri="{BB962C8B-B14F-4D97-AF65-F5344CB8AC3E}">
        <p14:creationId xmlns:p14="http://schemas.microsoft.com/office/powerpoint/2010/main" val="479900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15</a:t>
            </a:fld>
            <a:endParaRPr lang="en-US" altLang="en-US" sz="1300"/>
          </a:p>
        </p:txBody>
      </p:sp>
    </p:spTree>
    <p:extLst>
      <p:ext uri="{BB962C8B-B14F-4D97-AF65-F5344CB8AC3E}">
        <p14:creationId xmlns:p14="http://schemas.microsoft.com/office/powerpoint/2010/main" val="122864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16</a:t>
            </a:fld>
            <a:endParaRPr lang="en-US" altLang="en-US" sz="1300"/>
          </a:p>
        </p:txBody>
      </p:sp>
    </p:spTree>
    <p:extLst>
      <p:ext uri="{BB962C8B-B14F-4D97-AF65-F5344CB8AC3E}">
        <p14:creationId xmlns:p14="http://schemas.microsoft.com/office/powerpoint/2010/main" val="1156769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830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9830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Times New Roman" panose="02020603050405020304" pitchFamily="18" charset="0"/>
                <a:ea typeface="MS PGothic" panose="020B0600070205080204" pitchFamily="34" charset="-128"/>
              </a:defRPr>
            </a:lvl1pPr>
            <a:lvl2pPr marL="785372" indent="-302066" eaLnBrk="0" hangingPunct="0">
              <a:defRPr sz="2500">
                <a:solidFill>
                  <a:schemeClr val="tx1"/>
                </a:solidFill>
                <a:latin typeface="Times New Roman" panose="02020603050405020304" pitchFamily="18" charset="0"/>
                <a:ea typeface="MS PGothic" panose="020B0600070205080204" pitchFamily="34" charset="-128"/>
              </a:defRPr>
            </a:lvl2pPr>
            <a:lvl3pPr marL="1208265" indent="-241653" eaLnBrk="0" hangingPunct="0">
              <a:defRPr sz="2500">
                <a:solidFill>
                  <a:schemeClr val="tx1"/>
                </a:solidFill>
                <a:latin typeface="Times New Roman" panose="02020603050405020304" pitchFamily="18" charset="0"/>
                <a:ea typeface="MS PGothic" panose="020B0600070205080204" pitchFamily="34" charset="-128"/>
              </a:defRPr>
            </a:lvl3pPr>
            <a:lvl4pPr marL="1691571" indent="-241653" eaLnBrk="0" hangingPunct="0">
              <a:defRPr sz="2500">
                <a:solidFill>
                  <a:schemeClr val="tx1"/>
                </a:solidFill>
                <a:latin typeface="Times New Roman" panose="02020603050405020304" pitchFamily="18" charset="0"/>
                <a:ea typeface="MS PGothic" panose="020B0600070205080204" pitchFamily="34" charset="-128"/>
              </a:defRPr>
            </a:lvl4pPr>
            <a:lvl5pPr marL="2174878" indent="-241653" eaLnBrk="0" hangingPunct="0">
              <a:defRPr sz="2500">
                <a:solidFill>
                  <a:schemeClr val="tx1"/>
                </a:solidFill>
                <a:latin typeface="Times New Roman" panose="02020603050405020304" pitchFamily="18" charset="0"/>
                <a:ea typeface="MS PGothic" panose="020B0600070205080204" pitchFamily="34" charset="-128"/>
              </a:defRPr>
            </a:lvl5pPr>
            <a:lvl6pPr marL="2658184"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6pPr>
            <a:lvl7pPr marL="3141490"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7pPr>
            <a:lvl8pPr marL="3624796"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8pPr>
            <a:lvl9pPr marL="4108102" indent="-241653" eaLnBrk="0" fontAlgn="base" hangingPunct="0">
              <a:spcBef>
                <a:spcPct val="0"/>
              </a:spcBef>
              <a:spcAft>
                <a:spcPct val="0"/>
              </a:spcAft>
              <a:defRPr sz="2500">
                <a:solidFill>
                  <a:schemeClr val="tx1"/>
                </a:solidFill>
                <a:latin typeface="Times New Roman" panose="02020603050405020304" pitchFamily="18" charset="0"/>
                <a:ea typeface="MS PGothic" panose="020B0600070205080204" pitchFamily="34" charset="-128"/>
              </a:defRPr>
            </a:lvl9pPr>
          </a:lstStyle>
          <a:p>
            <a:fld id="{D9B9E99D-2FE8-4448-92CE-BD5DE6DB5600}" type="slidenum">
              <a:rPr lang="en-US" altLang="en-US" sz="1300"/>
              <a:pPr/>
              <a:t>21</a:t>
            </a:fld>
            <a:endParaRPr lang="en-US" altLang="en-US" sz="1300"/>
          </a:p>
        </p:txBody>
      </p:sp>
    </p:spTree>
    <p:extLst>
      <p:ext uri="{BB962C8B-B14F-4D97-AF65-F5344CB8AC3E}">
        <p14:creationId xmlns:p14="http://schemas.microsoft.com/office/powerpoint/2010/main" val="229807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196" y="1974810"/>
            <a:ext cx="7041609" cy="2836742"/>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10" name="Espace réservé du numéro de diapositive 6">
            <a:extLst>
              <a:ext uri="{FF2B5EF4-FFF2-40B4-BE49-F238E27FC236}">
                <a16:creationId xmlns:a16="http://schemas.microsoft.com/office/drawing/2014/main" id="{CAA43181-B344-E24E-B3D6-3B7DCF316654}"/>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9" name="Espace réservé du numéro de diapositive 6">
            <a:extLst>
              <a:ext uri="{FF2B5EF4-FFF2-40B4-BE49-F238E27FC236}">
                <a16:creationId xmlns:a16="http://schemas.microsoft.com/office/drawing/2014/main" id="{987B1360-DE32-F74D-9741-CA21A66BE2A7}"/>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0"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13" name="Espace réservé du numéro de diapositive 6">
            <a:extLst>
              <a:ext uri="{FF2B5EF4-FFF2-40B4-BE49-F238E27FC236}">
                <a16:creationId xmlns:a16="http://schemas.microsoft.com/office/drawing/2014/main" id="{50439455-C695-5040-9656-A78E65EFDF42}"/>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5" name="Image 27">
            <a:extLst>
              <a:ext uri="{FF2B5EF4-FFF2-40B4-BE49-F238E27FC236}">
                <a16:creationId xmlns:a16="http://schemas.microsoft.com/office/drawing/2014/main" id="{9C7B4148-E10D-4AA3-9345-3AE8401BDE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2756" y="17573"/>
            <a:ext cx="5657756" cy="6858000"/>
          </a:xfrm>
          <a:prstGeom prst="rect">
            <a:avLst/>
          </a:prstGeom>
        </p:spPr>
      </p:pic>
      <p:sp>
        <p:nvSpPr>
          <p:cNvPr id="8" name="Titre 1"/>
          <p:cNvSpPr txBox="1">
            <a:spLocks/>
          </p:cNvSpPr>
          <p:nvPr userDrawn="1"/>
        </p:nvSpPr>
        <p:spPr>
          <a:xfrm>
            <a:off x="3121588" y="455574"/>
            <a:ext cx="2656490" cy="1101218"/>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HCC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err="1">
                <a:ln>
                  <a:noFill/>
                </a:ln>
                <a:solidFill>
                  <a:srgbClr val="5D8298"/>
                </a:solidFill>
                <a:effectLst/>
                <a:uLnTx/>
                <a:uFillTx/>
                <a:latin typeface="+mj-lt"/>
                <a:ea typeface="Verdana" panose="020B0604030504040204" pitchFamily="34" charset="0"/>
                <a:cs typeface="PT Sans" charset="-52"/>
              </a:rPr>
              <a:t>Bodenackerstrasse</a:t>
            </a: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SWITZERLAND</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5563" y="531224"/>
            <a:ext cx="2479088" cy="998711"/>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368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6"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7" name="Espace réservé du numéro de diapositive 6">
            <a:extLst>
              <a:ext uri="{FF2B5EF4-FFF2-40B4-BE49-F238E27FC236}">
                <a16:creationId xmlns:a16="http://schemas.microsoft.com/office/drawing/2014/main" id="{5C7BE183-1DB8-8E4E-B1EE-8A33A46CF375}"/>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366027304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5"/>
          <p:cNvSpPr>
            <a:spLocks noGrp="1"/>
          </p:cNvSpPr>
          <p:nvPr>
            <p:ph sz="quarter" idx="13"/>
          </p:nvPr>
        </p:nvSpPr>
        <p:spPr>
          <a:xfrm>
            <a:off x="465138" y="6356350"/>
            <a:ext cx="6087600" cy="365125"/>
          </a:xfrm>
          <a:prstGeom prst="rect">
            <a:avLst/>
          </a:prstGeom>
        </p:spPr>
        <p:txBody>
          <a:bodyPr anchor="ctr" anchorCtr="0">
            <a:noAutofit/>
          </a:bodyPr>
          <a:lstStyle>
            <a:lvl1pPr marL="0" indent="0">
              <a:spcBef>
                <a:spcPts val="300"/>
              </a:spcBef>
              <a:buNone/>
              <a:defRPr sz="10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6" name="Espace réservé du numéro de diapositive 6">
            <a:extLst>
              <a:ext uri="{FF2B5EF4-FFF2-40B4-BE49-F238E27FC236}">
                <a16:creationId xmlns:a16="http://schemas.microsoft.com/office/drawing/2014/main" id="{2E4CEF43-C5E1-A540-86D9-CE80EB4CA813}"/>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282717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5"/>
          <p:cNvSpPr>
            <a:spLocks noGrp="1"/>
          </p:cNvSpPr>
          <p:nvPr>
            <p:ph sz="quarter" idx="13"/>
          </p:nvPr>
        </p:nvSpPr>
        <p:spPr>
          <a:xfrm>
            <a:off x="465138" y="6356350"/>
            <a:ext cx="6087600" cy="365125"/>
          </a:xfrm>
          <a:prstGeom prst="rect">
            <a:avLst/>
          </a:prstGeom>
        </p:spPr>
        <p:txBody>
          <a:bodyPr anchor="ctr" anchorCtr="0">
            <a:noAutofit/>
          </a:bodyPr>
          <a:lstStyle>
            <a:lvl1pPr marL="0" indent="0">
              <a:spcBef>
                <a:spcPts val="300"/>
              </a:spcBef>
              <a:buNone/>
              <a:defRPr sz="10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
        <p:nvSpPr>
          <p:cNvPr id="6" name="Espace réservé du numéro de diapositive 6">
            <a:extLst>
              <a:ext uri="{FF2B5EF4-FFF2-40B4-BE49-F238E27FC236}">
                <a16:creationId xmlns:a16="http://schemas.microsoft.com/office/drawing/2014/main" id="{53DB5D52-AA1E-0043-A9B2-A5786D5F55A0}"/>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424768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0505FB4-1DB2-4E84-912E-8535378399CC}"/>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5137" t="2340" r="7863" b="3819"/>
          <a:stretch>
            <a:fillRect/>
          </a:stretch>
        </p:blipFill>
        <p:spPr>
          <a:xfrm>
            <a:off x="0" y="0"/>
            <a:ext cx="9154416" cy="6872500"/>
          </a:xfrm>
          <a:custGeom>
            <a:avLst/>
            <a:gdLst>
              <a:gd name="connsiteX0" fmla="*/ 0 w 9154416"/>
              <a:gd name="connsiteY0" fmla="*/ 0 h 6872500"/>
              <a:gd name="connsiteX1" fmla="*/ 9154416 w 9154416"/>
              <a:gd name="connsiteY1" fmla="*/ 0 h 6872500"/>
              <a:gd name="connsiteX2" fmla="*/ 9154416 w 9154416"/>
              <a:gd name="connsiteY2" fmla="*/ 6872500 h 6872500"/>
              <a:gd name="connsiteX3" fmla="*/ 0 w 9154416"/>
              <a:gd name="connsiteY3" fmla="*/ 6872500 h 6872500"/>
            </a:gdLst>
            <a:ahLst/>
            <a:cxnLst>
              <a:cxn ang="0">
                <a:pos x="connsiteX0" y="connsiteY0"/>
              </a:cxn>
              <a:cxn ang="0">
                <a:pos x="connsiteX1" y="connsiteY1"/>
              </a:cxn>
              <a:cxn ang="0">
                <a:pos x="connsiteX2" y="connsiteY2"/>
              </a:cxn>
              <a:cxn ang="0">
                <a:pos x="connsiteX3" y="connsiteY3"/>
              </a:cxn>
            </a:cxnLst>
            <a:rect l="l" t="t" r="r" b="b"/>
            <a:pathLst>
              <a:path w="9154416" h="6872500">
                <a:moveTo>
                  <a:pt x="0" y="0"/>
                </a:moveTo>
                <a:lnTo>
                  <a:pt x="9154416" y="0"/>
                </a:lnTo>
                <a:lnTo>
                  <a:pt x="9154416" y="6872500"/>
                </a:lnTo>
                <a:lnTo>
                  <a:pt x="0" y="6872500"/>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B2A42A2-EF4E-455C-8113-A552985D93DC}"/>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5137" t="2340" r="7863" b="3819"/>
          <a:stretch>
            <a:fillRect/>
          </a:stretch>
        </p:blipFill>
        <p:spPr>
          <a:xfrm>
            <a:off x="0" y="0"/>
            <a:ext cx="9154416" cy="6872500"/>
          </a:xfrm>
          <a:custGeom>
            <a:avLst/>
            <a:gdLst>
              <a:gd name="connsiteX0" fmla="*/ 0 w 9154416"/>
              <a:gd name="connsiteY0" fmla="*/ 0 h 6872500"/>
              <a:gd name="connsiteX1" fmla="*/ 9154416 w 9154416"/>
              <a:gd name="connsiteY1" fmla="*/ 0 h 6872500"/>
              <a:gd name="connsiteX2" fmla="*/ 9154416 w 9154416"/>
              <a:gd name="connsiteY2" fmla="*/ 6872500 h 6872500"/>
              <a:gd name="connsiteX3" fmla="*/ 0 w 9154416"/>
              <a:gd name="connsiteY3" fmla="*/ 6872500 h 6872500"/>
            </a:gdLst>
            <a:ahLst/>
            <a:cxnLst>
              <a:cxn ang="0">
                <a:pos x="connsiteX0" y="connsiteY0"/>
              </a:cxn>
              <a:cxn ang="0">
                <a:pos x="connsiteX1" y="connsiteY1"/>
              </a:cxn>
              <a:cxn ang="0">
                <a:pos x="connsiteX2" y="connsiteY2"/>
              </a:cxn>
              <a:cxn ang="0">
                <a:pos x="connsiteX3" y="connsiteY3"/>
              </a:cxn>
            </a:cxnLst>
            <a:rect l="l" t="t" r="r" b="b"/>
            <a:pathLst>
              <a:path w="9154416" h="6872500">
                <a:moveTo>
                  <a:pt x="0" y="0"/>
                </a:moveTo>
                <a:lnTo>
                  <a:pt x="9154416" y="0"/>
                </a:lnTo>
                <a:lnTo>
                  <a:pt x="9154416" y="6872500"/>
                </a:lnTo>
                <a:lnTo>
                  <a:pt x="0" y="6872500"/>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9" name="Espace réservé du numéro de diapositive 6">
            <a:extLst>
              <a:ext uri="{FF2B5EF4-FFF2-40B4-BE49-F238E27FC236}">
                <a16:creationId xmlns:a16="http://schemas.microsoft.com/office/drawing/2014/main" id="{A58A4CBC-C5D1-FF48-B9F2-D4E34B7F60C7}"/>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4" name="Espace réservé du numéro de diapositive 6">
            <a:extLst>
              <a:ext uri="{FF2B5EF4-FFF2-40B4-BE49-F238E27FC236}">
                <a16:creationId xmlns:a16="http://schemas.microsoft.com/office/drawing/2014/main" id="{E406B87F-BB50-9946-83E0-969E5F9DA7AD}"/>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5" name="Espace réservé du numéro de diapositive 6">
            <a:extLst>
              <a:ext uri="{FF2B5EF4-FFF2-40B4-BE49-F238E27FC236}">
                <a16:creationId xmlns:a16="http://schemas.microsoft.com/office/drawing/2014/main" id="{F19D18E6-965C-CD4C-B3FA-A0F17861F8D8}"/>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8800"/>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6"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7" name="Espace réservé du numéro de diapositive 6">
            <a:extLst>
              <a:ext uri="{FF2B5EF4-FFF2-40B4-BE49-F238E27FC236}">
                <a16:creationId xmlns:a16="http://schemas.microsoft.com/office/drawing/2014/main" id="{63DC8F6A-5129-4C4D-A3AE-05C24A3F476F}"/>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5" name="Espace réservé du numéro de diapositive 6">
            <a:extLst>
              <a:ext uri="{FF2B5EF4-FFF2-40B4-BE49-F238E27FC236}">
                <a16:creationId xmlns:a16="http://schemas.microsoft.com/office/drawing/2014/main" id="{E22D21A6-DE6F-814C-8827-5D886B8B3DD5}"/>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10" name="Espace réservé du numéro de diapositive 6">
            <a:extLst>
              <a:ext uri="{FF2B5EF4-FFF2-40B4-BE49-F238E27FC236}">
                <a16:creationId xmlns:a16="http://schemas.microsoft.com/office/drawing/2014/main" id="{0D4B1373-17A7-854D-AF58-831225B24A28}"/>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7"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
        <p:nvSpPr>
          <p:cNvPr id="6" name="Espace réservé du numéro de diapositive 6">
            <a:extLst>
              <a:ext uri="{FF2B5EF4-FFF2-40B4-BE49-F238E27FC236}">
                <a16:creationId xmlns:a16="http://schemas.microsoft.com/office/drawing/2014/main" id="{E84A54DA-5D64-F542-932A-7EE928A4FDFD}"/>
              </a:ext>
            </a:extLst>
          </p:cNvPr>
          <p:cNvSpPr>
            <a:spLocks noGrp="1"/>
          </p:cNvSpPr>
          <p:nvPr>
            <p:ph type="sldNum" sz="quarter" idx="4"/>
          </p:nvPr>
        </p:nvSpPr>
        <p:spPr>
          <a:xfrm>
            <a:off x="8100392" y="6357600"/>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4604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8" name="Picture 7"/>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6916228" y="260987"/>
            <a:ext cx="1929328" cy="77723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 id="2147483679" r:id="rId14"/>
    <p:sldLayoutId id="2147483680" r:id="rId15"/>
    <p:sldLayoutId id="2147483688" r:id="rId16"/>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6.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twitter.com/guconnectinfo" TargetMode="External"/><Relationship Id="rId7" Type="http://schemas.openxmlformats.org/officeDocument/2006/relationships/hyperlink" Target="http://www.guconnect.inf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vimeo.com/channels/guconnect" TargetMode="External"/><Relationship Id="rId5" Type="http://schemas.openxmlformats.org/officeDocument/2006/relationships/hyperlink" Target="mailto:elaine.wills@cor2ed.com?subject=GU%20connect" TargetMode="External"/><Relationship Id="rId4" Type="http://schemas.openxmlformats.org/officeDocument/2006/relationships/hyperlink" Target="https://www.linkedin.com/company/23742475"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antoine.lacombe@cor2ed.com" TargetMode="External"/><Relationship Id="rId2" Type="http://schemas.openxmlformats.org/officeDocument/2006/relationships/hyperlink" Target="mailto:froukje.sosef@cor2ed.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180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7683524A-5AFE-47A5-BBC8-43FC6157B26C}"/>
              </a:ext>
            </a:extLst>
          </p:cNvPr>
          <p:cNvSpPr>
            <a:spLocks noGrp="1"/>
          </p:cNvSpPr>
          <p:nvPr>
            <p:ph type="body" idx="1"/>
          </p:nvPr>
        </p:nvSpPr>
        <p:spPr/>
        <p:txBody>
          <a:bodyPr/>
          <a:lstStyle/>
          <a:p>
            <a:r>
              <a:rPr lang="en-GB" dirty="0"/>
              <a:t>Progression free survival</a:t>
            </a:r>
          </a:p>
        </p:txBody>
      </p:sp>
      <p:sp>
        <p:nvSpPr>
          <p:cNvPr id="72706" name="Content Placeholder 2"/>
          <p:cNvSpPr>
            <a:spLocks noGrp="1"/>
          </p:cNvSpPr>
          <p:nvPr>
            <p:ph sz="quarter" idx="12"/>
          </p:nvPr>
        </p:nvSpPr>
        <p:spPr/>
        <p:txBody>
          <a:bodyPr/>
          <a:lstStyle/>
          <a:p>
            <a:pPr lvl="2"/>
            <a:endParaRPr lang="en-US"/>
          </a:p>
          <a:p>
            <a:endParaRPr lang="en-US"/>
          </a:p>
          <a:p>
            <a:pPr lvl="1"/>
            <a:endParaRPr lang="en-US" altLang="en-US" dirty="0"/>
          </a:p>
        </p:txBody>
      </p:sp>
      <p:sp>
        <p:nvSpPr>
          <p:cNvPr id="72705" name="Title 1"/>
          <p:cNvSpPr>
            <a:spLocks noGrp="1"/>
          </p:cNvSpPr>
          <p:nvPr>
            <p:ph type="title"/>
          </p:nvPr>
        </p:nvSpPr>
        <p:spPr/>
        <p:txBody>
          <a:bodyPr/>
          <a:lstStyle/>
          <a:p>
            <a:r>
              <a:rPr lang="en-US" altLang="en-US"/>
              <a:t>results</a:t>
            </a:r>
            <a:endParaRPr lang="en-US" altLang="en-US" dirty="0"/>
          </a:p>
        </p:txBody>
      </p:sp>
      <p:sp>
        <p:nvSpPr>
          <p:cNvPr id="3" name="Content Placeholder 2"/>
          <p:cNvSpPr>
            <a:spLocks noGrp="1"/>
          </p:cNvSpPr>
          <p:nvPr>
            <p:ph sz="quarter" idx="13"/>
          </p:nvPr>
        </p:nvSpPr>
        <p:spPr/>
        <p:txBody>
          <a:bodyPr/>
          <a:lstStyle/>
          <a:p>
            <a:r>
              <a:rPr lang="en-GB" dirty="0"/>
              <a:t>PFS, progression free survival</a:t>
            </a:r>
          </a:p>
          <a:p>
            <a:r>
              <a:rPr lang="en-GB" dirty="0"/>
              <a:t>Choueiri T,</a:t>
            </a:r>
            <a:r>
              <a:rPr lang="en-US" altLang="en-US" dirty="0"/>
              <a:t> et al.  ASCO GU 2020. Abstract #611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10</a:t>
            </a:fld>
            <a:endParaRPr lang="en-GB" dirty="0"/>
          </a:p>
        </p:txBody>
      </p:sp>
      <p:grpSp>
        <p:nvGrpSpPr>
          <p:cNvPr id="10" name="Group 9">
            <a:extLst>
              <a:ext uri="{FF2B5EF4-FFF2-40B4-BE49-F238E27FC236}">
                <a16:creationId xmlns:a16="http://schemas.microsoft.com/office/drawing/2014/main" id="{A6BBBE4A-E76E-4D0A-A246-DF23FF1746F5}"/>
              </a:ext>
            </a:extLst>
          </p:cNvPr>
          <p:cNvGrpSpPr/>
          <p:nvPr/>
        </p:nvGrpSpPr>
        <p:grpSpPr>
          <a:xfrm>
            <a:off x="286003" y="1844824"/>
            <a:ext cx="5976664" cy="3240360"/>
            <a:chOff x="683568" y="2636912"/>
            <a:chExt cx="5976664" cy="3240360"/>
          </a:xfrm>
        </p:grpSpPr>
        <p:pic>
          <p:nvPicPr>
            <p:cNvPr id="6" name="Picture 2">
              <a:extLst>
                <a:ext uri="{FF2B5EF4-FFF2-40B4-BE49-F238E27FC236}">
                  <a16:creationId xmlns:a16="http://schemas.microsoft.com/office/drawing/2014/main" id="{92F322A4-DCEA-4B88-B367-645544F0740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867" t="20021" r="18079" b="5780"/>
            <a:stretch/>
          </p:blipFill>
          <p:spPr bwMode="auto">
            <a:xfrm>
              <a:off x="683568" y="2636912"/>
              <a:ext cx="5904656"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a:extLst>
                <a:ext uri="{FF2B5EF4-FFF2-40B4-BE49-F238E27FC236}">
                  <a16:creationId xmlns:a16="http://schemas.microsoft.com/office/drawing/2014/main" id="{5736CA94-32A6-4652-8F2F-16DD26F93B15}"/>
                </a:ext>
              </a:extLst>
            </p:cNvPr>
            <p:cNvSpPr/>
            <p:nvPr/>
          </p:nvSpPr>
          <p:spPr>
            <a:xfrm>
              <a:off x="5940151" y="2708920"/>
              <a:ext cx="720081" cy="129614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DF0FEAAA-F9C4-4CF7-990A-F39522F10671}"/>
                </a:ext>
              </a:extLst>
            </p:cNvPr>
            <p:cNvSpPr/>
            <p:nvPr/>
          </p:nvSpPr>
          <p:spPr>
            <a:xfrm>
              <a:off x="6012159" y="4005064"/>
              <a:ext cx="576065" cy="5760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aphicFrame>
        <p:nvGraphicFramePr>
          <p:cNvPr id="2" name="Table 3">
            <a:extLst>
              <a:ext uri="{FF2B5EF4-FFF2-40B4-BE49-F238E27FC236}">
                <a16:creationId xmlns:a16="http://schemas.microsoft.com/office/drawing/2014/main" id="{A3B30155-D7FD-4158-948A-7F4CFDC13CF5}"/>
              </a:ext>
            </a:extLst>
          </p:cNvPr>
          <p:cNvGraphicFramePr>
            <a:graphicFrameLocks noGrp="1"/>
          </p:cNvGraphicFramePr>
          <p:nvPr>
            <p:extLst>
              <p:ext uri="{D42A27DB-BD31-4B8C-83A1-F6EECF244321}">
                <p14:modId xmlns:p14="http://schemas.microsoft.com/office/powerpoint/2010/main" val="2249050734"/>
              </p:ext>
            </p:extLst>
          </p:nvPr>
        </p:nvGraphicFramePr>
        <p:xfrm>
          <a:off x="6439340" y="2231504"/>
          <a:ext cx="2232249" cy="2133600"/>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562041669"/>
                    </a:ext>
                  </a:extLst>
                </a:gridCol>
                <a:gridCol w="648072">
                  <a:extLst>
                    <a:ext uri="{9D8B030D-6E8A-4147-A177-3AD203B41FA5}">
                      <a16:colId xmlns:a16="http://schemas.microsoft.com/office/drawing/2014/main" val="2379463858"/>
                    </a:ext>
                  </a:extLst>
                </a:gridCol>
                <a:gridCol w="720081">
                  <a:extLst>
                    <a:ext uri="{9D8B030D-6E8A-4147-A177-3AD203B41FA5}">
                      <a16:colId xmlns:a16="http://schemas.microsoft.com/office/drawing/2014/main" val="922030086"/>
                    </a:ext>
                  </a:extLst>
                </a:gridCol>
              </a:tblGrid>
              <a:tr h="370840">
                <a:tc>
                  <a:txBody>
                    <a:bodyPr/>
                    <a:lstStyle/>
                    <a:p>
                      <a:r>
                        <a:rPr lang="en-GB" sz="1000" dirty="0"/>
                        <a:t>Patient</a:t>
                      </a:r>
                    </a:p>
                    <a:p>
                      <a:r>
                        <a:rPr lang="en-GB" sz="1000" dirty="0"/>
                        <a:t>population</a:t>
                      </a:r>
                    </a:p>
                  </a:txBody>
                  <a:tcPr/>
                </a:tc>
                <a:tc>
                  <a:txBody>
                    <a:bodyPr/>
                    <a:lstStyle/>
                    <a:p>
                      <a:pPr algn="ctr"/>
                      <a:r>
                        <a:rPr lang="en-GB" sz="1000" dirty="0"/>
                        <a:t>Median PFS,</a:t>
                      </a:r>
                    </a:p>
                    <a:p>
                      <a:pPr algn="ctr"/>
                      <a:r>
                        <a:rPr lang="en-GB" sz="1000" dirty="0"/>
                        <a:t>months</a:t>
                      </a:r>
                    </a:p>
                  </a:txBody>
                  <a:tcPr/>
                </a:tc>
                <a:tc>
                  <a:txBody>
                    <a:bodyPr/>
                    <a:lstStyle/>
                    <a:p>
                      <a:pPr algn="ctr"/>
                      <a:r>
                        <a:rPr lang="en-GB" sz="1000" dirty="0"/>
                        <a:t>12-month PFS</a:t>
                      </a:r>
                    </a:p>
                    <a:p>
                      <a:pPr algn="ctr"/>
                      <a:r>
                        <a:rPr lang="en-GB" sz="1000" dirty="0"/>
                        <a:t>Rate, %</a:t>
                      </a:r>
                    </a:p>
                  </a:txBody>
                  <a:tcPr/>
                </a:tc>
                <a:extLst>
                  <a:ext uri="{0D108BD9-81ED-4DB2-BD59-A6C34878D82A}">
                    <a16:rowId xmlns:a16="http://schemas.microsoft.com/office/drawing/2014/main" val="661110597"/>
                  </a:ext>
                </a:extLst>
              </a:tr>
              <a:tr h="370840">
                <a:tc>
                  <a:txBody>
                    <a:bodyPr/>
                    <a:lstStyle/>
                    <a:p>
                      <a:r>
                        <a:rPr lang="en-GB" sz="1000" dirty="0"/>
                        <a:t>All patients</a:t>
                      </a:r>
                    </a:p>
                    <a:p>
                      <a:r>
                        <a:rPr lang="en-GB" sz="1000" dirty="0"/>
                        <a:t>(N=55)</a:t>
                      </a:r>
                    </a:p>
                  </a:txBody>
                  <a:tcPr/>
                </a:tc>
                <a:tc>
                  <a:txBody>
                    <a:bodyPr/>
                    <a:lstStyle/>
                    <a:p>
                      <a:pPr algn="ctr"/>
                      <a:r>
                        <a:rPr lang="en-GB" sz="1000" dirty="0"/>
                        <a:t>11.0</a:t>
                      </a:r>
                    </a:p>
                  </a:txBody>
                  <a:tcPr/>
                </a:tc>
                <a:tc>
                  <a:txBody>
                    <a:bodyPr/>
                    <a:lstStyle/>
                    <a:p>
                      <a:pPr algn="ctr"/>
                      <a:r>
                        <a:rPr lang="en-GB" sz="1000" dirty="0"/>
                        <a:t>49</a:t>
                      </a:r>
                    </a:p>
                  </a:txBody>
                  <a:tcPr/>
                </a:tc>
                <a:extLst>
                  <a:ext uri="{0D108BD9-81ED-4DB2-BD59-A6C34878D82A}">
                    <a16:rowId xmlns:a16="http://schemas.microsoft.com/office/drawing/2014/main" val="1245724651"/>
                  </a:ext>
                </a:extLst>
              </a:tr>
              <a:tr h="370840">
                <a:tc>
                  <a:txBody>
                    <a:bodyPr/>
                    <a:lstStyle/>
                    <a:p>
                      <a:r>
                        <a:rPr lang="en-GB" sz="1000" dirty="0"/>
                        <a:t>Favourable</a:t>
                      </a:r>
                    </a:p>
                    <a:p>
                      <a:r>
                        <a:rPr lang="en-GB" sz="1000" dirty="0"/>
                        <a:t>(n=5)</a:t>
                      </a:r>
                    </a:p>
                  </a:txBody>
                  <a:tcPr/>
                </a:tc>
                <a:tc>
                  <a:txBody>
                    <a:bodyPr/>
                    <a:lstStyle/>
                    <a:p>
                      <a:pPr algn="ctr"/>
                      <a:r>
                        <a:rPr lang="en-GB" sz="1000" dirty="0"/>
                        <a:t>16.5</a:t>
                      </a:r>
                    </a:p>
                  </a:txBody>
                  <a:tcPr/>
                </a:tc>
                <a:tc>
                  <a:txBody>
                    <a:bodyPr/>
                    <a:lstStyle/>
                    <a:p>
                      <a:pPr algn="ctr"/>
                      <a:r>
                        <a:rPr lang="en-GB" sz="1000" dirty="0"/>
                        <a:t>80</a:t>
                      </a:r>
                    </a:p>
                  </a:txBody>
                  <a:tcPr/>
                </a:tc>
                <a:extLst>
                  <a:ext uri="{0D108BD9-81ED-4DB2-BD59-A6C34878D82A}">
                    <a16:rowId xmlns:a16="http://schemas.microsoft.com/office/drawing/2014/main" val="1331293493"/>
                  </a:ext>
                </a:extLst>
              </a:tr>
              <a:tr h="370840">
                <a:tc>
                  <a:txBody>
                    <a:bodyPr/>
                    <a:lstStyle/>
                    <a:p>
                      <a:r>
                        <a:rPr lang="en-GB" sz="1000" dirty="0"/>
                        <a:t>Intermediate</a:t>
                      </a:r>
                    </a:p>
                    <a:p>
                      <a:r>
                        <a:rPr lang="en-GB" sz="1000" dirty="0"/>
                        <a:t>(n=40)</a:t>
                      </a:r>
                    </a:p>
                  </a:txBody>
                  <a:tcPr/>
                </a:tc>
                <a:tc>
                  <a:txBody>
                    <a:bodyPr/>
                    <a:lstStyle/>
                    <a:p>
                      <a:pPr algn="ctr"/>
                      <a:r>
                        <a:rPr lang="en-GB" sz="1000" dirty="0"/>
                        <a:t>11.0</a:t>
                      </a:r>
                    </a:p>
                  </a:txBody>
                  <a:tcPr/>
                </a:tc>
                <a:tc>
                  <a:txBody>
                    <a:bodyPr/>
                    <a:lstStyle/>
                    <a:p>
                      <a:pPr algn="ctr"/>
                      <a:r>
                        <a:rPr lang="en-GB" sz="1000" dirty="0"/>
                        <a:t>47</a:t>
                      </a:r>
                    </a:p>
                  </a:txBody>
                  <a:tcPr/>
                </a:tc>
                <a:extLst>
                  <a:ext uri="{0D108BD9-81ED-4DB2-BD59-A6C34878D82A}">
                    <a16:rowId xmlns:a16="http://schemas.microsoft.com/office/drawing/2014/main" val="921337531"/>
                  </a:ext>
                </a:extLst>
              </a:tr>
              <a:tr h="370840">
                <a:tc>
                  <a:txBody>
                    <a:bodyPr/>
                    <a:lstStyle/>
                    <a:p>
                      <a:r>
                        <a:rPr lang="en-GB" sz="1000" dirty="0"/>
                        <a:t>Poor</a:t>
                      </a:r>
                    </a:p>
                    <a:p>
                      <a:r>
                        <a:rPr lang="en-GB" sz="1000" dirty="0"/>
                        <a:t>(n=10)</a:t>
                      </a:r>
                    </a:p>
                  </a:txBody>
                  <a:tcPr/>
                </a:tc>
                <a:tc>
                  <a:txBody>
                    <a:bodyPr/>
                    <a:lstStyle/>
                    <a:p>
                      <a:pPr algn="ctr"/>
                      <a:r>
                        <a:rPr lang="en-GB" sz="1000" dirty="0"/>
                        <a:t>6.9</a:t>
                      </a:r>
                    </a:p>
                  </a:txBody>
                  <a:tcPr/>
                </a:tc>
                <a:tc>
                  <a:txBody>
                    <a:bodyPr/>
                    <a:lstStyle/>
                    <a:p>
                      <a:pPr algn="ctr"/>
                      <a:r>
                        <a:rPr lang="en-GB" sz="1000" dirty="0"/>
                        <a:t>NR</a:t>
                      </a:r>
                    </a:p>
                  </a:txBody>
                  <a:tcPr/>
                </a:tc>
                <a:extLst>
                  <a:ext uri="{0D108BD9-81ED-4DB2-BD59-A6C34878D82A}">
                    <a16:rowId xmlns:a16="http://schemas.microsoft.com/office/drawing/2014/main" val="3428321107"/>
                  </a:ext>
                </a:extLst>
              </a:tr>
            </a:tbl>
          </a:graphicData>
        </a:graphic>
      </p:graphicFrame>
    </p:spTree>
    <p:extLst>
      <p:ext uri="{BB962C8B-B14F-4D97-AF65-F5344CB8AC3E}">
        <p14:creationId xmlns:p14="http://schemas.microsoft.com/office/powerpoint/2010/main" val="147807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p:txBody>
          <a:bodyPr/>
          <a:lstStyle/>
          <a:p>
            <a:r>
              <a:rPr lang="en-GB" b="1" dirty="0">
                <a:solidFill>
                  <a:srgbClr val="03C74F"/>
                </a:solidFill>
              </a:rPr>
              <a:t>MK-6482 is well tolerated with a favourable safety profile</a:t>
            </a:r>
          </a:p>
          <a:p>
            <a:pPr lvl="1"/>
            <a:r>
              <a:rPr lang="en-GB" dirty="0"/>
              <a:t>Anaemia and hypoxia are on-target toxicities</a:t>
            </a:r>
          </a:p>
          <a:p>
            <a:pPr>
              <a:spcBef>
                <a:spcPts val="1800"/>
              </a:spcBef>
            </a:pPr>
            <a:r>
              <a:rPr lang="en-GB" dirty="0"/>
              <a:t>After a </a:t>
            </a:r>
            <a:r>
              <a:rPr lang="en-GB" b="1" dirty="0">
                <a:solidFill>
                  <a:srgbClr val="03C74F"/>
                </a:solidFill>
              </a:rPr>
              <a:t>median follow up of 13 months</a:t>
            </a:r>
            <a:r>
              <a:rPr lang="en-GB" dirty="0"/>
              <a:t>, </a:t>
            </a:r>
            <a:r>
              <a:rPr lang="en-GB" b="1" dirty="0">
                <a:solidFill>
                  <a:srgbClr val="03C74F"/>
                </a:solidFill>
              </a:rPr>
              <a:t>promising clinical activity was observed</a:t>
            </a:r>
            <a:r>
              <a:rPr lang="en-GB" dirty="0"/>
              <a:t> in patients with heavily pre-treated advanced </a:t>
            </a:r>
            <a:r>
              <a:rPr lang="en-GB" dirty="0" err="1"/>
              <a:t>ccRCC</a:t>
            </a:r>
            <a:endParaRPr lang="en-GB" dirty="0"/>
          </a:p>
          <a:p>
            <a:pPr>
              <a:spcBef>
                <a:spcPts val="1800"/>
              </a:spcBef>
            </a:pPr>
            <a:r>
              <a:rPr lang="en-GB" dirty="0"/>
              <a:t>A phase 3 trial is ongoing to further investigate the effects of MK-6482 monotherapy in patients with advanced </a:t>
            </a:r>
            <a:r>
              <a:rPr lang="en-GB" dirty="0" err="1"/>
              <a:t>ccRCC</a:t>
            </a:r>
            <a:r>
              <a:rPr lang="en-GB" dirty="0"/>
              <a:t> </a:t>
            </a:r>
          </a:p>
          <a:p>
            <a:pPr lvl="1"/>
            <a:endParaRPr lang="en-GB" altLang="en-US" dirty="0"/>
          </a:p>
        </p:txBody>
      </p:sp>
      <p:sp>
        <p:nvSpPr>
          <p:cNvPr id="72705" name="Title 1"/>
          <p:cNvSpPr>
            <a:spLocks noGrp="1"/>
          </p:cNvSpPr>
          <p:nvPr>
            <p:ph type="title"/>
          </p:nvPr>
        </p:nvSpPr>
        <p:spPr/>
        <p:txBody>
          <a:bodyPr/>
          <a:lstStyle/>
          <a:p>
            <a:r>
              <a:rPr lang="en-US" altLang="en-US"/>
              <a:t>Conclusions</a:t>
            </a:r>
            <a:endParaRPr lang="en-US" altLang="en-US" dirty="0"/>
          </a:p>
        </p:txBody>
      </p:sp>
      <p:sp>
        <p:nvSpPr>
          <p:cNvPr id="3" name="Content Placeholder 2"/>
          <p:cNvSpPr>
            <a:spLocks noGrp="1"/>
          </p:cNvSpPr>
          <p:nvPr>
            <p:ph sz="quarter" idx="13"/>
          </p:nvPr>
        </p:nvSpPr>
        <p:spPr/>
        <p:txBody>
          <a:bodyPr/>
          <a:lstStyle/>
          <a:p>
            <a:r>
              <a:rPr lang="en-GB" dirty="0" err="1"/>
              <a:t>ccRCC</a:t>
            </a:r>
            <a:r>
              <a:rPr lang="en-GB" dirty="0"/>
              <a:t>, clear cell renal cell carcinoma</a:t>
            </a:r>
          </a:p>
          <a:p>
            <a:r>
              <a:rPr lang="en-GB" dirty="0"/>
              <a:t>Choueiri T,</a:t>
            </a:r>
            <a:r>
              <a:rPr lang="en-US" altLang="en-US" dirty="0"/>
              <a:t> et al.  ASCO GU 2020. Abstract #611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11</a:t>
            </a:fld>
            <a:endParaRPr lang="en-GB" dirty="0"/>
          </a:p>
        </p:txBody>
      </p:sp>
    </p:spTree>
    <p:extLst>
      <p:ext uri="{BB962C8B-B14F-4D97-AF65-F5344CB8AC3E}">
        <p14:creationId xmlns:p14="http://schemas.microsoft.com/office/powerpoint/2010/main" val="78882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A7D5-A602-42A1-852F-992F48BB2EEC}"/>
              </a:ext>
            </a:extLst>
          </p:cNvPr>
          <p:cNvSpPr>
            <a:spLocks noGrp="1"/>
          </p:cNvSpPr>
          <p:nvPr>
            <p:ph type="title"/>
          </p:nvPr>
        </p:nvSpPr>
        <p:spPr/>
        <p:txBody>
          <a:bodyPr>
            <a:normAutofit fontScale="90000"/>
          </a:bodyPr>
          <a:lstStyle/>
          <a:p>
            <a:r>
              <a:rPr lang="en-US" dirty="0"/>
              <a:t>Overall survival and independent review of response in CheckMate-214 with 42-month follow-up: First-line nivolumab + ipilimumab versus sunitinib in patients with advanced renal cell carcinoma </a:t>
            </a:r>
            <a:br>
              <a:rPr lang="en-US" dirty="0"/>
            </a:br>
            <a:br>
              <a:rPr lang="en-US" dirty="0"/>
            </a:br>
            <a:r>
              <a:rPr lang="en-GB" sz="2200" cap="none" dirty="0" err="1">
                <a:ea typeface="MS PGothic" panose="020B0600070205080204" pitchFamily="34" charset="-128"/>
                <a:cs typeface="Arial" panose="020B0604020202020204" pitchFamily="34" charset="0"/>
              </a:rPr>
              <a:t>Tannir</a:t>
            </a:r>
            <a:r>
              <a:rPr lang="en-GB" sz="2200" cap="none" dirty="0">
                <a:ea typeface="MS PGothic" panose="020B0600070205080204" pitchFamily="34" charset="-128"/>
                <a:cs typeface="Arial" panose="020B0604020202020204" pitchFamily="34" charset="0"/>
              </a:rPr>
              <a:t> N,</a:t>
            </a:r>
            <a:r>
              <a:rPr lang="en-US" altLang="en-US" sz="2200" cap="none" dirty="0">
                <a:ea typeface="MS PGothic" panose="020B0600070205080204" pitchFamily="34" charset="-128"/>
                <a:cs typeface="Arial" panose="020B0604020202020204" pitchFamily="34" charset="0"/>
              </a:rPr>
              <a:t> et al.</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ASCO GU 2020. Abstract #609 </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Oral presentation</a:t>
            </a:r>
            <a:endParaRPr lang="en-GB" sz="2200" dirty="0"/>
          </a:p>
        </p:txBody>
      </p:sp>
      <p:sp>
        <p:nvSpPr>
          <p:cNvPr id="3" name="Slide Number Placeholder 2">
            <a:extLst>
              <a:ext uri="{FF2B5EF4-FFF2-40B4-BE49-F238E27FC236}">
                <a16:creationId xmlns:a16="http://schemas.microsoft.com/office/drawing/2014/main" id="{FC7CBDC5-F60B-49D3-A795-3480804B86B5}"/>
              </a:ext>
            </a:extLst>
          </p:cNvPr>
          <p:cNvSpPr>
            <a:spLocks noGrp="1"/>
          </p:cNvSpPr>
          <p:nvPr>
            <p:ph type="sldNum" sz="quarter" idx="4"/>
          </p:nvPr>
        </p:nvSpPr>
        <p:spPr/>
        <p:txBody>
          <a:bodyPr/>
          <a:lstStyle/>
          <a:p>
            <a:fld id="{FCE43C0F-8A7B-3A4B-9DB5-B3472E36E833}" type="slidenum">
              <a:rPr lang="en-GB" smtClean="0"/>
              <a:pPr/>
              <a:t>12</a:t>
            </a:fld>
            <a:endParaRPr lang="en-GB" dirty="0"/>
          </a:p>
        </p:txBody>
      </p:sp>
    </p:spTree>
    <p:extLst>
      <p:ext uri="{BB962C8B-B14F-4D97-AF65-F5344CB8AC3E}">
        <p14:creationId xmlns:p14="http://schemas.microsoft.com/office/powerpoint/2010/main" val="565868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F982B9-1005-B54E-8B6F-40B8601453AD}"/>
              </a:ext>
            </a:extLst>
          </p:cNvPr>
          <p:cNvSpPr>
            <a:spLocks noGrp="1"/>
          </p:cNvSpPr>
          <p:nvPr>
            <p:ph sz="quarter" idx="12"/>
          </p:nvPr>
        </p:nvSpPr>
        <p:spPr>
          <a:xfrm>
            <a:off x="465138" y="1268760"/>
            <a:ext cx="8222400" cy="4667696"/>
          </a:xfrm>
        </p:spPr>
        <p:txBody>
          <a:bodyPr>
            <a:normAutofit fontScale="85000" lnSpcReduction="10000"/>
          </a:bodyPr>
          <a:lstStyle/>
          <a:p>
            <a:pPr>
              <a:lnSpc>
                <a:spcPct val="110000"/>
              </a:lnSpc>
            </a:pPr>
            <a:r>
              <a:rPr lang="en-US" b="1" dirty="0">
                <a:solidFill>
                  <a:srgbClr val="03C74F"/>
                </a:solidFill>
              </a:rPr>
              <a:t>Sunitinib</a:t>
            </a:r>
            <a:r>
              <a:rPr lang="en-US" dirty="0"/>
              <a:t>, a small molecule that inhibits multiple receptor tyrosine kinases, </a:t>
            </a:r>
            <a:r>
              <a:rPr lang="en-US" b="1" dirty="0">
                <a:solidFill>
                  <a:srgbClr val="03C74F"/>
                </a:solidFill>
              </a:rPr>
              <a:t>is standard of care for first-line treatment of advanced renal-cell carcinoma</a:t>
            </a:r>
          </a:p>
          <a:p>
            <a:pPr>
              <a:lnSpc>
                <a:spcPct val="110000"/>
              </a:lnSpc>
            </a:pPr>
            <a:r>
              <a:rPr lang="en-US" dirty="0"/>
              <a:t>Approximately </a:t>
            </a:r>
            <a:r>
              <a:rPr lang="en-US" b="1" dirty="0">
                <a:solidFill>
                  <a:srgbClr val="03C74F"/>
                </a:solidFill>
              </a:rPr>
              <a:t>75% of patients with advanced RCC have intermediate- or poor-risk disease and have worse outcomes than those with </a:t>
            </a:r>
            <a:r>
              <a:rPr lang="en-US" b="1" dirty="0" err="1">
                <a:solidFill>
                  <a:srgbClr val="03C74F"/>
                </a:solidFill>
              </a:rPr>
              <a:t>favourable</a:t>
            </a:r>
            <a:r>
              <a:rPr lang="en-US" b="1" dirty="0">
                <a:solidFill>
                  <a:srgbClr val="03C74F"/>
                </a:solidFill>
              </a:rPr>
              <a:t>-risk disease</a:t>
            </a:r>
            <a:r>
              <a:rPr lang="en-US" baseline="30000" dirty="0"/>
              <a:t>1,2</a:t>
            </a:r>
          </a:p>
          <a:p>
            <a:pPr>
              <a:lnSpc>
                <a:spcPct val="110000"/>
              </a:lnSpc>
            </a:pPr>
            <a:r>
              <a:rPr lang="en-US" b="1" dirty="0">
                <a:solidFill>
                  <a:srgbClr val="03C74F"/>
                </a:solidFill>
              </a:rPr>
              <a:t>Nivolumab </a:t>
            </a:r>
            <a:r>
              <a:rPr lang="en-US" dirty="0"/>
              <a:t>(a PD-1 immune checkpoint inhibitor antibody) </a:t>
            </a:r>
            <a:r>
              <a:rPr lang="en-US" b="1" dirty="0">
                <a:solidFill>
                  <a:srgbClr val="03C74F"/>
                </a:solidFill>
              </a:rPr>
              <a:t>is approved for patients with intermediate or poor-risk, previously untreated advanced RCC, in combination with ipilimumab </a:t>
            </a:r>
            <a:r>
              <a:rPr lang="en-US" dirty="0"/>
              <a:t>(an anti–cytotoxic T-lymphocyte–associated antigen 4 antibody) based on the results of the Checkmate-214 study</a:t>
            </a:r>
            <a:r>
              <a:rPr lang="en-US" baseline="30000" dirty="0"/>
              <a:t>3</a:t>
            </a:r>
          </a:p>
          <a:p>
            <a:pPr>
              <a:lnSpc>
                <a:spcPct val="110000"/>
              </a:lnSpc>
            </a:pPr>
            <a:r>
              <a:rPr lang="en-US" b="1" dirty="0">
                <a:solidFill>
                  <a:srgbClr val="03C74F"/>
                </a:solidFill>
              </a:rPr>
              <a:t>In the Checkmate-214 study, nivolumab and ipilimumab demonstrated superior overall survival and objective response rate compared to sunitinib in patients with advanced RCC</a:t>
            </a:r>
            <a:r>
              <a:rPr lang="en-US" baseline="30000" dirty="0"/>
              <a:t>4</a:t>
            </a:r>
          </a:p>
          <a:p>
            <a:pPr lvl="1">
              <a:lnSpc>
                <a:spcPct val="110000"/>
              </a:lnSpc>
            </a:pPr>
            <a:r>
              <a:rPr lang="en-US" dirty="0"/>
              <a:t>This benefit was observed in the ITT population as well as patients with intermediate /poor-risk classification</a:t>
            </a:r>
            <a:r>
              <a:rPr lang="en-US" baseline="30000" dirty="0"/>
              <a:t>1</a:t>
            </a:r>
          </a:p>
          <a:p>
            <a:pPr>
              <a:lnSpc>
                <a:spcPct val="110000"/>
              </a:lnSpc>
            </a:pPr>
            <a:r>
              <a:rPr lang="en-US" dirty="0"/>
              <a:t>This presentation reports OS and response outcomes per independent radiology review  committee (IRRC) and safety with extended follow up (minimum of 42 months)</a:t>
            </a:r>
          </a:p>
        </p:txBody>
      </p:sp>
      <p:sp>
        <p:nvSpPr>
          <p:cNvPr id="2" name="Title 1">
            <a:extLst>
              <a:ext uri="{FF2B5EF4-FFF2-40B4-BE49-F238E27FC236}">
                <a16:creationId xmlns:a16="http://schemas.microsoft.com/office/drawing/2014/main" id="{F7B11AA2-73CC-464D-B22F-AE14C636DEFA}"/>
              </a:ext>
            </a:extLst>
          </p:cNvPr>
          <p:cNvSpPr>
            <a:spLocks noGrp="1"/>
          </p:cNvSpPr>
          <p:nvPr>
            <p:ph type="title"/>
          </p:nvPr>
        </p:nvSpPr>
        <p:spPr/>
        <p:txBody>
          <a:bodyPr/>
          <a:lstStyle/>
          <a:p>
            <a:r>
              <a:rPr lang="en-US"/>
              <a:t>introduction</a:t>
            </a:r>
            <a:endParaRPr lang="en-US" dirty="0"/>
          </a:p>
        </p:txBody>
      </p:sp>
      <p:sp>
        <p:nvSpPr>
          <p:cNvPr id="11" name="Text Placeholder 10"/>
          <p:cNvSpPr>
            <a:spLocks noGrp="1"/>
          </p:cNvSpPr>
          <p:nvPr>
            <p:ph sz="quarter" idx="13"/>
          </p:nvPr>
        </p:nvSpPr>
        <p:spPr/>
        <p:txBody>
          <a:bodyPr/>
          <a:lstStyle/>
          <a:p>
            <a:r>
              <a:rPr lang="en-GB" dirty="0"/>
              <a:t>IDMC, </a:t>
            </a:r>
            <a:r>
              <a:rPr lang="en-US" dirty="0"/>
              <a:t>International Metastatic Renal Cell Carcinoma Database Consortium;  IRRC, independent radiology review committee; ITT, intention-to-treat; OS, overall survival; PD-1, Programmed cell death protein 1; </a:t>
            </a:r>
            <a:r>
              <a:rPr lang="en-GB" dirty="0"/>
              <a:t>RCC, renal cell carcinoma; </a:t>
            </a:r>
          </a:p>
          <a:p>
            <a:r>
              <a:rPr lang="en-GB" dirty="0"/>
              <a:t>1. </a:t>
            </a:r>
            <a:r>
              <a:rPr lang="en-GB" dirty="0" err="1"/>
              <a:t>Heng</a:t>
            </a:r>
            <a:r>
              <a:rPr lang="en-GB" dirty="0"/>
              <a:t> DY, et al. J </a:t>
            </a:r>
            <a:r>
              <a:rPr lang="en-GB" dirty="0" err="1"/>
              <a:t>Clin</a:t>
            </a:r>
            <a:r>
              <a:rPr lang="en-GB" dirty="0"/>
              <a:t> Oncol 2009;27:5794-9;  2. </a:t>
            </a:r>
            <a:r>
              <a:rPr lang="en-GB" dirty="0" err="1"/>
              <a:t>Heng</a:t>
            </a:r>
            <a:r>
              <a:rPr lang="en-GB" dirty="0"/>
              <a:t> DY, et al. Lancet Oncol 2013;14:141-8;  3. </a:t>
            </a:r>
            <a:r>
              <a:rPr lang="en-US" dirty="0"/>
              <a:t>Nivolumab</a:t>
            </a:r>
            <a:r>
              <a:rPr lang="en-US" altLang="en-US" dirty="0"/>
              <a:t> prescribing information Sep 2019; </a:t>
            </a:r>
            <a:br>
              <a:rPr lang="en-US" altLang="en-US" dirty="0"/>
            </a:br>
            <a:r>
              <a:rPr lang="en-US" altLang="en-US" dirty="0"/>
              <a:t>4. </a:t>
            </a:r>
            <a:r>
              <a:rPr lang="en-GB" dirty="0" err="1"/>
              <a:t>Motzer</a:t>
            </a:r>
            <a:r>
              <a:rPr lang="en-GB" dirty="0"/>
              <a:t> RJ, et al. NEJM 2018;378:1277-90;  5. </a:t>
            </a:r>
            <a:r>
              <a:rPr lang="en-GB" dirty="0" err="1"/>
              <a:t>Tannir</a:t>
            </a:r>
            <a:r>
              <a:rPr lang="en-GB" dirty="0"/>
              <a:t> N,</a:t>
            </a:r>
            <a:r>
              <a:rPr lang="en-US" altLang="en-US" dirty="0"/>
              <a:t> et al.  ASCO GU 2020 Abstract #609 Oral Presentation </a:t>
            </a:r>
          </a:p>
        </p:txBody>
      </p:sp>
      <p:sp>
        <p:nvSpPr>
          <p:cNvPr id="15" name="Slide Number Placeholder 14"/>
          <p:cNvSpPr>
            <a:spLocks noGrp="1"/>
          </p:cNvSpPr>
          <p:nvPr>
            <p:ph type="sldNum" sz="quarter" idx="4"/>
          </p:nvPr>
        </p:nvSpPr>
        <p:spPr/>
        <p:txBody>
          <a:bodyPr/>
          <a:lstStyle/>
          <a:p>
            <a:fld id="{FCE43C0F-8A7B-3A4B-9DB5-B3472E36E833}" type="slidenum">
              <a:rPr lang="en-GB" smtClean="0"/>
              <a:pPr/>
              <a:t>13</a:t>
            </a:fld>
            <a:endParaRPr lang="en-GB" dirty="0"/>
          </a:p>
        </p:txBody>
      </p:sp>
    </p:spTree>
    <p:extLst>
      <p:ext uri="{BB962C8B-B14F-4D97-AF65-F5344CB8AC3E}">
        <p14:creationId xmlns:p14="http://schemas.microsoft.com/office/powerpoint/2010/main" val="1953727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00" y="246565"/>
            <a:ext cx="6555600" cy="807285"/>
          </a:xfrm>
        </p:spPr>
        <p:txBody>
          <a:bodyPr/>
          <a:lstStyle/>
          <a:p>
            <a:r>
              <a:rPr lang="en-US" dirty="0"/>
              <a:t>CHECKMATE-214 study design</a:t>
            </a:r>
          </a:p>
        </p:txBody>
      </p:sp>
      <p:sp>
        <p:nvSpPr>
          <p:cNvPr id="13" name="Content Placeholder 12">
            <a:extLst>
              <a:ext uri="{FF2B5EF4-FFF2-40B4-BE49-F238E27FC236}">
                <a16:creationId xmlns:a16="http://schemas.microsoft.com/office/drawing/2014/main" id="{63C7C955-49ED-4846-8B29-F76ED16902F6}"/>
              </a:ext>
            </a:extLst>
          </p:cNvPr>
          <p:cNvSpPr>
            <a:spLocks noGrp="1"/>
          </p:cNvSpPr>
          <p:nvPr>
            <p:ph sz="quarter" idx="13"/>
          </p:nvPr>
        </p:nvSpPr>
        <p:spPr>
          <a:xfrm>
            <a:off x="465138" y="6217200"/>
            <a:ext cx="7779270" cy="556171"/>
          </a:xfrm>
        </p:spPr>
        <p:txBody>
          <a:bodyPr/>
          <a:lstStyle/>
          <a:p>
            <a:r>
              <a:rPr lang="en-GB" dirty="0"/>
              <a:t>IMDC, International Metastatic RCC Database Consortium; ITT, intent-to-treat; IV, intravenous; KPS, </a:t>
            </a:r>
            <a:r>
              <a:rPr lang="en-GB" dirty="0" err="1"/>
              <a:t>karnofsky</a:t>
            </a:r>
            <a:r>
              <a:rPr lang="en-GB" dirty="0"/>
              <a:t> performance status; ORR, overall response rate; OS, overall survival; PD-L1, programmed death-ligand 1; PFS, progression free survival; RCC; renal cell carcinoma; US, United States of America</a:t>
            </a:r>
          </a:p>
          <a:p>
            <a:r>
              <a:rPr lang="en-GB" dirty="0" err="1"/>
              <a:t>Escudier</a:t>
            </a:r>
            <a:r>
              <a:rPr lang="en-GB" dirty="0"/>
              <a:t>, B. ESMO 2017, Abstract ~ LBA5, Oral presentation; </a:t>
            </a:r>
            <a:r>
              <a:rPr lang="en-GB" dirty="0" err="1"/>
              <a:t>Motzer</a:t>
            </a:r>
            <a:r>
              <a:rPr lang="en-GB" dirty="0"/>
              <a:t> RJ, et al. NEJM 2018;378:1277-90</a:t>
            </a:r>
            <a:endParaRPr lang="en-US" dirty="0"/>
          </a:p>
        </p:txBody>
      </p:sp>
      <p:sp>
        <p:nvSpPr>
          <p:cNvPr id="9" name="Slide Number Placeholder 8"/>
          <p:cNvSpPr>
            <a:spLocks noGrp="1"/>
          </p:cNvSpPr>
          <p:nvPr>
            <p:ph type="sldNum" sz="quarter" idx="4"/>
          </p:nvPr>
        </p:nvSpPr>
        <p:spPr/>
        <p:txBody>
          <a:bodyPr/>
          <a:lstStyle/>
          <a:p>
            <a:fld id="{FCE43C0F-8A7B-3A4B-9DB5-B3472E36E833}" type="slidenum">
              <a:rPr lang="en-GB" smtClean="0"/>
              <a:pPr/>
              <a:t>14</a:t>
            </a:fld>
            <a:endParaRPr lang="en-GB" dirty="0"/>
          </a:p>
        </p:txBody>
      </p:sp>
      <p:sp>
        <p:nvSpPr>
          <p:cNvPr id="4" name="TextBox 3">
            <a:extLst>
              <a:ext uri="{FF2B5EF4-FFF2-40B4-BE49-F238E27FC236}">
                <a16:creationId xmlns:a16="http://schemas.microsoft.com/office/drawing/2014/main" id="{CF2AF4F6-9D0D-4B47-8F1F-BBAA95BA0F34}"/>
              </a:ext>
            </a:extLst>
          </p:cNvPr>
          <p:cNvSpPr txBox="1"/>
          <p:nvPr/>
        </p:nvSpPr>
        <p:spPr>
          <a:xfrm>
            <a:off x="464400" y="4149080"/>
            <a:ext cx="3626181" cy="1800000"/>
          </a:xfrm>
          <a:prstGeom prst="rect">
            <a:avLst/>
          </a:prstGeom>
          <a:noFill/>
          <a:ln w="25400">
            <a:solidFill>
              <a:schemeClr val="accent1"/>
            </a:solidFill>
          </a:ln>
        </p:spPr>
        <p:txBody>
          <a:bodyPr wrap="none" lIns="180000" rtlCol="0">
            <a:noAutofit/>
          </a:bodyPr>
          <a:lstStyle/>
          <a:p>
            <a:pPr>
              <a:buClr>
                <a:srgbClr val="03C750"/>
              </a:buClr>
            </a:pPr>
            <a:r>
              <a:rPr lang="en-GB" sz="1600" b="1" dirty="0">
                <a:solidFill>
                  <a:srgbClr val="03C750"/>
                </a:solidFill>
                <a:ea typeface="Aileron" charset="0"/>
                <a:cs typeface="Aileron" charset="0"/>
              </a:rPr>
              <a:t>Co-primary endpoints</a:t>
            </a:r>
          </a:p>
          <a:p>
            <a:pPr marL="222250" indent="-222250">
              <a:buClr>
                <a:srgbClr val="03C750"/>
              </a:buClr>
              <a:buFont typeface="Arial" panose="020B0604020202020204" pitchFamily="34" charset="0"/>
              <a:buChar char="•"/>
            </a:pPr>
            <a:r>
              <a:rPr lang="en-GB" sz="1600" dirty="0">
                <a:solidFill>
                  <a:schemeClr val="tx2"/>
                </a:solidFill>
                <a:ea typeface="Aileron" charset="0"/>
                <a:cs typeface="Aileron" charset="0"/>
              </a:rPr>
              <a:t>In IMDC intermediate and poor </a:t>
            </a:r>
            <a:br>
              <a:rPr lang="en-GB" sz="1600" dirty="0">
                <a:solidFill>
                  <a:schemeClr val="tx2"/>
                </a:solidFill>
                <a:ea typeface="Aileron" charset="0"/>
                <a:cs typeface="Aileron" charset="0"/>
              </a:rPr>
            </a:br>
            <a:r>
              <a:rPr lang="en-GB" sz="1600" dirty="0">
                <a:solidFill>
                  <a:schemeClr val="tx2"/>
                </a:solidFill>
                <a:ea typeface="Aileron" charset="0"/>
                <a:cs typeface="Aileron" charset="0"/>
              </a:rPr>
              <a:t>risk patients:</a:t>
            </a:r>
          </a:p>
          <a:p>
            <a:pPr marL="533400" lvl="1" indent="-177800">
              <a:buClr>
                <a:srgbClr val="03C750"/>
              </a:buClr>
              <a:buFont typeface="System Font Regular"/>
              <a:buChar char="–"/>
            </a:pPr>
            <a:r>
              <a:rPr lang="en-GB" sz="1600" dirty="0">
                <a:solidFill>
                  <a:schemeClr val="tx2"/>
                </a:solidFill>
                <a:ea typeface="Aileron" charset="0"/>
                <a:cs typeface="Aileron" charset="0"/>
              </a:rPr>
              <a:t>ORR</a:t>
            </a:r>
          </a:p>
          <a:p>
            <a:pPr marL="533400" lvl="1" indent="-177800">
              <a:buClr>
                <a:srgbClr val="03C750"/>
              </a:buClr>
              <a:buFont typeface="System Font Regular"/>
              <a:buChar char="–"/>
            </a:pPr>
            <a:r>
              <a:rPr lang="en-GB" sz="1600" dirty="0">
                <a:solidFill>
                  <a:schemeClr val="tx2"/>
                </a:solidFill>
                <a:ea typeface="Aileron" charset="0"/>
                <a:cs typeface="Aileron" charset="0"/>
              </a:rPr>
              <a:t>PFS</a:t>
            </a:r>
          </a:p>
          <a:p>
            <a:pPr marL="533400" lvl="1" indent="-177800">
              <a:buClr>
                <a:srgbClr val="03C750"/>
              </a:buClr>
              <a:buFont typeface="System Font Regular"/>
              <a:buChar char="–"/>
            </a:pPr>
            <a:r>
              <a:rPr lang="en-GB" sz="1600" dirty="0">
                <a:solidFill>
                  <a:schemeClr val="tx2"/>
                </a:solidFill>
                <a:ea typeface="Aileron" charset="0"/>
                <a:cs typeface="Aileron" charset="0"/>
              </a:rPr>
              <a:t>OS</a:t>
            </a:r>
          </a:p>
        </p:txBody>
      </p:sp>
      <p:sp>
        <p:nvSpPr>
          <p:cNvPr id="7" name="TextBox 6">
            <a:extLst>
              <a:ext uri="{FF2B5EF4-FFF2-40B4-BE49-F238E27FC236}">
                <a16:creationId xmlns:a16="http://schemas.microsoft.com/office/drawing/2014/main" id="{FB0636CB-A63D-4C19-AF47-B9EC85C26A98}"/>
              </a:ext>
            </a:extLst>
          </p:cNvPr>
          <p:cNvSpPr txBox="1"/>
          <p:nvPr/>
        </p:nvSpPr>
        <p:spPr>
          <a:xfrm>
            <a:off x="4518393" y="4149081"/>
            <a:ext cx="4165804" cy="1800200"/>
          </a:xfrm>
          <a:prstGeom prst="rect">
            <a:avLst/>
          </a:prstGeom>
          <a:noFill/>
          <a:ln w="25400">
            <a:solidFill>
              <a:schemeClr val="accent1"/>
            </a:solidFill>
          </a:ln>
        </p:spPr>
        <p:txBody>
          <a:bodyPr wrap="square" lIns="180000" rtlCol="0">
            <a:noAutofit/>
          </a:bodyPr>
          <a:lstStyle/>
          <a:p>
            <a:pPr>
              <a:buClr>
                <a:srgbClr val="03C750"/>
              </a:buClr>
            </a:pPr>
            <a:r>
              <a:rPr lang="en-GB" sz="1600" b="1" dirty="0">
                <a:solidFill>
                  <a:srgbClr val="03C750"/>
                </a:solidFill>
                <a:ea typeface="Aileron" charset="0"/>
                <a:cs typeface="Aileron" charset="0"/>
              </a:rPr>
              <a:t>Secondary endpoints</a:t>
            </a:r>
          </a:p>
          <a:p>
            <a:pPr marL="222250" indent="-222250">
              <a:buClr>
                <a:srgbClr val="03C750"/>
              </a:buClr>
              <a:buFont typeface="Arial" panose="020B0604020202020204" pitchFamily="34" charset="0"/>
              <a:buChar char="•"/>
            </a:pPr>
            <a:r>
              <a:rPr lang="en-GB" sz="1600" dirty="0">
                <a:solidFill>
                  <a:schemeClr val="tx2"/>
                </a:solidFill>
                <a:ea typeface="Aileron" charset="0"/>
                <a:cs typeface="Aileron" charset="0"/>
              </a:rPr>
              <a:t>In ITT population:</a:t>
            </a:r>
          </a:p>
          <a:p>
            <a:pPr marL="533400" lvl="1" indent="-177800">
              <a:buClr>
                <a:srgbClr val="03C750"/>
              </a:buClr>
              <a:buFont typeface="System Font Regular"/>
              <a:buChar char="–"/>
            </a:pPr>
            <a:r>
              <a:rPr lang="en-GB" sz="1600" dirty="0">
                <a:solidFill>
                  <a:schemeClr val="tx2"/>
                </a:solidFill>
                <a:ea typeface="Aileron" charset="0"/>
                <a:cs typeface="Aileron" charset="0"/>
              </a:rPr>
              <a:t>ORR</a:t>
            </a:r>
          </a:p>
          <a:p>
            <a:pPr marL="533400" lvl="1" indent="-177800">
              <a:buClr>
                <a:srgbClr val="03C750"/>
              </a:buClr>
              <a:buFont typeface="System Font Regular"/>
              <a:buChar char="–"/>
            </a:pPr>
            <a:r>
              <a:rPr lang="en-GB" sz="1600" dirty="0">
                <a:solidFill>
                  <a:schemeClr val="tx2"/>
                </a:solidFill>
                <a:ea typeface="Aileron" charset="0"/>
                <a:cs typeface="Aileron" charset="0"/>
              </a:rPr>
              <a:t>PFS</a:t>
            </a:r>
          </a:p>
          <a:p>
            <a:pPr marL="533400" lvl="1" indent="-177800">
              <a:buClr>
                <a:srgbClr val="03C750"/>
              </a:buClr>
              <a:buFont typeface="System Font Regular"/>
              <a:buChar char="–"/>
            </a:pPr>
            <a:r>
              <a:rPr lang="en-GB" sz="1600" dirty="0">
                <a:solidFill>
                  <a:schemeClr val="tx2"/>
                </a:solidFill>
              </a:rPr>
              <a:t>OS</a:t>
            </a:r>
          </a:p>
          <a:p>
            <a:pPr>
              <a:buClr>
                <a:srgbClr val="03C750"/>
              </a:buClr>
            </a:pPr>
            <a:r>
              <a:rPr lang="en-GB" sz="1600" b="1" dirty="0">
                <a:solidFill>
                  <a:srgbClr val="03C750"/>
                </a:solidFill>
                <a:ea typeface="Aileron" charset="0"/>
                <a:cs typeface="Aileron" charset="0"/>
              </a:rPr>
              <a:t>Exploratory endpoints</a:t>
            </a:r>
          </a:p>
          <a:p>
            <a:pPr marL="222250" indent="-222250">
              <a:buClr>
                <a:srgbClr val="03C750"/>
              </a:buClr>
              <a:buFont typeface="Arial" panose="020B0604020202020204" pitchFamily="34" charset="0"/>
              <a:buChar char="•"/>
            </a:pPr>
            <a:r>
              <a:rPr lang="en-GB" sz="1600" dirty="0">
                <a:solidFill>
                  <a:schemeClr val="tx2"/>
                </a:solidFill>
                <a:ea typeface="Aileron" charset="0"/>
                <a:cs typeface="Aileron" charset="0"/>
              </a:rPr>
              <a:t>ORR, PFS, OS in favourable-risk patients</a:t>
            </a:r>
          </a:p>
        </p:txBody>
      </p:sp>
      <p:sp>
        <p:nvSpPr>
          <p:cNvPr id="5" name="TextBox 4">
            <a:extLst>
              <a:ext uri="{FF2B5EF4-FFF2-40B4-BE49-F238E27FC236}">
                <a16:creationId xmlns:a16="http://schemas.microsoft.com/office/drawing/2014/main" id="{D559485B-2C08-4D33-AA7C-F5564990E4CF}"/>
              </a:ext>
            </a:extLst>
          </p:cNvPr>
          <p:cNvSpPr txBox="1"/>
          <p:nvPr/>
        </p:nvSpPr>
        <p:spPr>
          <a:xfrm>
            <a:off x="2785970" y="1628800"/>
            <a:ext cx="837089" cy="338554"/>
          </a:xfrm>
          <a:prstGeom prst="rect">
            <a:avLst/>
          </a:prstGeom>
          <a:noFill/>
        </p:spPr>
        <p:txBody>
          <a:bodyPr wrap="none" rtlCol="0">
            <a:spAutoFit/>
          </a:bodyPr>
          <a:lstStyle/>
          <a:p>
            <a:pPr algn="ctr"/>
            <a:r>
              <a:rPr lang="en-GB" sz="1600" b="1" dirty="0">
                <a:latin typeface="Aileron" charset="0"/>
                <a:ea typeface="Aileron" charset="0"/>
                <a:cs typeface="Aileron" charset="0"/>
              </a:rPr>
              <a:t>N=1096</a:t>
            </a:r>
          </a:p>
        </p:txBody>
      </p:sp>
      <p:sp>
        <p:nvSpPr>
          <p:cNvPr id="21" name="TextBox 20">
            <a:extLst>
              <a:ext uri="{FF2B5EF4-FFF2-40B4-BE49-F238E27FC236}">
                <a16:creationId xmlns:a16="http://schemas.microsoft.com/office/drawing/2014/main" id="{036D4050-C990-5945-BC8D-B1D909DF41D6}"/>
              </a:ext>
            </a:extLst>
          </p:cNvPr>
          <p:cNvSpPr txBox="1"/>
          <p:nvPr/>
        </p:nvSpPr>
        <p:spPr>
          <a:xfrm>
            <a:off x="2025164" y="1375662"/>
            <a:ext cx="687817" cy="246221"/>
          </a:xfrm>
          <a:prstGeom prst="rect">
            <a:avLst/>
          </a:prstGeom>
          <a:noFill/>
        </p:spPr>
        <p:txBody>
          <a:bodyPr wrap="none" lIns="0" tIns="0" rIns="0" bIns="0" rtlCol="0">
            <a:spAutoFit/>
          </a:bodyPr>
          <a:lstStyle/>
          <a:p>
            <a:pPr algn="ctr"/>
            <a:r>
              <a:rPr lang="en-GB" sz="1600" b="1" dirty="0">
                <a:latin typeface="Calibri" panose="020F0502020204030204" pitchFamily="34" charset="0"/>
                <a:ea typeface="Aileron" charset="0"/>
                <a:cs typeface="Calibri" panose="020F0502020204030204" pitchFamily="34" charset="0"/>
              </a:rPr>
              <a:t>Patients</a:t>
            </a:r>
          </a:p>
        </p:txBody>
      </p:sp>
      <p:cxnSp>
        <p:nvCxnSpPr>
          <p:cNvPr id="22" name="Straight Connector 21">
            <a:extLst>
              <a:ext uri="{FF2B5EF4-FFF2-40B4-BE49-F238E27FC236}">
                <a16:creationId xmlns:a16="http://schemas.microsoft.com/office/drawing/2014/main" id="{04BA919A-3A2F-A54D-80EF-C7EEDB23E13B}"/>
              </a:ext>
            </a:extLst>
          </p:cNvPr>
          <p:cNvCxnSpPr>
            <a:cxnSpLocks/>
          </p:cNvCxnSpPr>
          <p:nvPr/>
        </p:nvCxnSpPr>
        <p:spPr>
          <a:xfrm rot="18900000" flipH="1">
            <a:off x="4398341" y="2752576"/>
            <a:ext cx="0" cy="312590"/>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3" name="Rounded Rectangle 22">
            <a:extLst>
              <a:ext uri="{FF2B5EF4-FFF2-40B4-BE49-F238E27FC236}">
                <a16:creationId xmlns:a16="http://schemas.microsoft.com/office/drawing/2014/main" id="{7A529573-757E-5F47-852B-8C5B64B1499D}"/>
              </a:ext>
            </a:extLst>
          </p:cNvPr>
          <p:cNvSpPr/>
          <p:nvPr/>
        </p:nvSpPr>
        <p:spPr>
          <a:xfrm>
            <a:off x="464400" y="1758613"/>
            <a:ext cx="1697021" cy="2124085"/>
          </a:xfrm>
          <a:prstGeom prst="roundRect">
            <a:avLst/>
          </a:prstGeom>
          <a:solidFill>
            <a:schemeClr val="bg1"/>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marL="184150" indent="-184150">
              <a:lnSpc>
                <a:spcPct val="90000"/>
              </a:lnSpc>
              <a:buClr>
                <a:schemeClr val="accent1"/>
              </a:buClr>
              <a:buFont typeface="Arial" panose="020B0604020202020204" pitchFamily="34" charset="0"/>
              <a:buChar char="•"/>
            </a:pPr>
            <a:r>
              <a:rPr lang="en-US" sz="1400" dirty="0">
                <a:solidFill>
                  <a:schemeClr val="tx1"/>
                </a:solidFill>
              </a:rPr>
              <a:t>Treatment-naïve advanced or metastatic clear-cell RCC</a:t>
            </a:r>
          </a:p>
          <a:p>
            <a:pPr marL="184150" indent="-184150">
              <a:lnSpc>
                <a:spcPct val="90000"/>
              </a:lnSpc>
              <a:buClr>
                <a:schemeClr val="accent1"/>
              </a:buClr>
              <a:buFont typeface="Arial" panose="020B0604020202020204" pitchFamily="34" charset="0"/>
              <a:buChar char="•"/>
            </a:pPr>
            <a:r>
              <a:rPr lang="en-US" sz="1400" dirty="0">
                <a:solidFill>
                  <a:schemeClr val="tx1"/>
                </a:solidFill>
              </a:rPr>
              <a:t>Measurable disease</a:t>
            </a:r>
          </a:p>
          <a:p>
            <a:pPr marL="184150" indent="-184150">
              <a:lnSpc>
                <a:spcPct val="90000"/>
              </a:lnSpc>
              <a:buClr>
                <a:schemeClr val="accent1"/>
              </a:buClr>
              <a:buFont typeface="Arial" panose="020B0604020202020204" pitchFamily="34" charset="0"/>
              <a:buChar char="•"/>
            </a:pPr>
            <a:r>
              <a:rPr lang="en-US" sz="1400" dirty="0">
                <a:solidFill>
                  <a:schemeClr val="tx1"/>
                </a:solidFill>
              </a:rPr>
              <a:t>KPS ≥70</a:t>
            </a:r>
          </a:p>
          <a:p>
            <a:pPr marL="184150" indent="-184150">
              <a:lnSpc>
                <a:spcPct val="90000"/>
              </a:lnSpc>
              <a:buClr>
                <a:schemeClr val="accent1"/>
              </a:buClr>
              <a:buFont typeface="Arial" panose="020B0604020202020204" pitchFamily="34" charset="0"/>
              <a:buChar char="•"/>
            </a:pPr>
            <a:r>
              <a:rPr lang="en-US" sz="1400" dirty="0" err="1">
                <a:solidFill>
                  <a:schemeClr val="tx1"/>
                </a:solidFill>
              </a:rPr>
              <a:t>Tumour</a:t>
            </a:r>
            <a:r>
              <a:rPr lang="en-US" sz="1400" dirty="0">
                <a:solidFill>
                  <a:schemeClr val="tx1"/>
                </a:solidFill>
              </a:rPr>
              <a:t> tissue available for </a:t>
            </a:r>
            <a:br>
              <a:rPr lang="en-US" sz="1400" dirty="0">
                <a:solidFill>
                  <a:schemeClr val="tx1"/>
                </a:solidFill>
              </a:rPr>
            </a:br>
            <a:r>
              <a:rPr lang="en-US" sz="1400" dirty="0">
                <a:solidFill>
                  <a:schemeClr val="tx1"/>
                </a:solidFill>
              </a:rPr>
              <a:t>PD-L1 testing</a:t>
            </a:r>
          </a:p>
        </p:txBody>
      </p:sp>
      <p:sp>
        <p:nvSpPr>
          <p:cNvPr id="24" name="Rounded Rectangle 23">
            <a:extLst>
              <a:ext uri="{FF2B5EF4-FFF2-40B4-BE49-F238E27FC236}">
                <a16:creationId xmlns:a16="http://schemas.microsoft.com/office/drawing/2014/main" id="{465485AD-C8A3-CE43-A978-7AE8961FE20B}"/>
              </a:ext>
            </a:extLst>
          </p:cNvPr>
          <p:cNvSpPr/>
          <p:nvPr/>
        </p:nvSpPr>
        <p:spPr>
          <a:xfrm>
            <a:off x="6987176" y="1758613"/>
            <a:ext cx="1697021" cy="2124000"/>
          </a:xfrm>
          <a:prstGeom prst="roundRect">
            <a:avLst/>
          </a:prstGeom>
          <a:solidFill>
            <a:schemeClr val="bg1"/>
          </a:solidFill>
          <a:ln w="28575">
            <a:solidFill>
              <a:schemeClr val="tx2"/>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0000"/>
              </a:lnSpc>
            </a:pPr>
            <a:r>
              <a:rPr lang="en-US" sz="1400" dirty="0">
                <a:solidFill>
                  <a:schemeClr val="tx1"/>
                </a:solidFill>
              </a:rPr>
              <a:t>Treatment until</a:t>
            </a:r>
            <a:br>
              <a:rPr lang="en-US" sz="1400" dirty="0">
                <a:solidFill>
                  <a:schemeClr val="tx1"/>
                </a:solidFill>
              </a:rPr>
            </a:br>
            <a:r>
              <a:rPr lang="en-US" sz="1400" dirty="0">
                <a:solidFill>
                  <a:schemeClr val="tx1"/>
                </a:solidFill>
              </a:rPr>
              <a:t>progression or</a:t>
            </a:r>
            <a:br>
              <a:rPr lang="en-US" sz="1400" dirty="0">
                <a:solidFill>
                  <a:schemeClr val="tx1"/>
                </a:solidFill>
              </a:rPr>
            </a:br>
            <a:r>
              <a:rPr lang="en-US" sz="1400" dirty="0">
                <a:solidFill>
                  <a:schemeClr val="tx1"/>
                </a:solidFill>
              </a:rPr>
              <a:t>unacceptable</a:t>
            </a:r>
            <a:br>
              <a:rPr lang="en-US" sz="1400" dirty="0">
                <a:solidFill>
                  <a:schemeClr val="tx1"/>
                </a:solidFill>
              </a:rPr>
            </a:br>
            <a:r>
              <a:rPr lang="en-US" sz="1400" dirty="0">
                <a:solidFill>
                  <a:schemeClr val="tx1"/>
                </a:solidFill>
              </a:rPr>
              <a:t>toxicity</a:t>
            </a:r>
          </a:p>
        </p:txBody>
      </p:sp>
      <p:sp>
        <p:nvSpPr>
          <p:cNvPr id="25" name="TextBox 24">
            <a:extLst>
              <a:ext uri="{FF2B5EF4-FFF2-40B4-BE49-F238E27FC236}">
                <a16:creationId xmlns:a16="http://schemas.microsoft.com/office/drawing/2014/main" id="{59836774-FFD5-DB4A-B3EE-839C2F9F2D81}"/>
              </a:ext>
            </a:extLst>
          </p:cNvPr>
          <p:cNvSpPr txBox="1"/>
          <p:nvPr/>
        </p:nvSpPr>
        <p:spPr>
          <a:xfrm>
            <a:off x="5229572" y="1375662"/>
            <a:ext cx="882614" cy="246221"/>
          </a:xfrm>
          <a:prstGeom prst="rect">
            <a:avLst/>
          </a:prstGeom>
          <a:noFill/>
        </p:spPr>
        <p:txBody>
          <a:bodyPr wrap="none" lIns="0" tIns="0" rIns="0" bIns="0" rtlCol="0">
            <a:spAutoFit/>
          </a:bodyPr>
          <a:lstStyle/>
          <a:p>
            <a:pPr algn="ctr"/>
            <a:r>
              <a:rPr lang="en-GB" sz="1600" b="1" dirty="0">
                <a:latin typeface="Calibri" panose="020F0502020204030204" pitchFamily="34" charset="0"/>
                <a:ea typeface="Aileron" charset="0"/>
                <a:cs typeface="Calibri" panose="020F0502020204030204" pitchFamily="34" charset="0"/>
              </a:rPr>
              <a:t>Treatment</a:t>
            </a:r>
          </a:p>
        </p:txBody>
      </p:sp>
      <p:sp>
        <p:nvSpPr>
          <p:cNvPr id="26" name="Rounded Rectangle 25">
            <a:extLst>
              <a:ext uri="{FF2B5EF4-FFF2-40B4-BE49-F238E27FC236}">
                <a16:creationId xmlns:a16="http://schemas.microsoft.com/office/drawing/2014/main" id="{D5B56227-D250-454E-ACB1-63D32F05CA3E}"/>
              </a:ext>
            </a:extLst>
          </p:cNvPr>
          <p:cNvSpPr/>
          <p:nvPr/>
        </p:nvSpPr>
        <p:spPr>
          <a:xfrm>
            <a:off x="2356004" y="2168951"/>
            <a:ext cx="1734577" cy="1303409"/>
          </a:xfrm>
          <a:prstGeom prst="roundRect">
            <a:avLst/>
          </a:prstGeom>
          <a:solidFill>
            <a:schemeClr val="bg1"/>
          </a:soli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nSpc>
                <a:spcPct val="90000"/>
              </a:lnSpc>
            </a:pPr>
            <a:r>
              <a:rPr lang="en-US" sz="1200" b="1" dirty="0">
                <a:solidFill>
                  <a:schemeClr val="accent1"/>
                </a:solidFill>
              </a:rPr>
              <a:t>Stratified by</a:t>
            </a:r>
          </a:p>
          <a:p>
            <a:pPr marL="133350" indent="-133350">
              <a:lnSpc>
                <a:spcPct val="90000"/>
              </a:lnSpc>
              <a:buClr>
                <a:schemeClr val="accent1"/>
              </a:buClr>
              <a:buFont typeface="Arial" panose="020B0604020202020204" pitchFamily="34" charset="0"/>
              <a:buChar char="•"/>
            </a:pPr>
            <a:r>
              <a:rPr lang="en-US" sz="1200" dirty="0">
                <a:solidFill>
                  <a:schemeClr val="tx1"/>
                </a:solidFill>
              </a:rPr>
              <a:t>IMDC prognostic score (0 vs 1–2 vs 3–6)</a:t>
            </a:r>
          </a:p>
          <a:p>
            <a:pPr marL="133350" indent="-133350">
              <a:lnSpc>
                <a:spcPct val="90000"/>
              </a:lnSpc>
              <a:buClr>
                <a:schemeClr val="accent1"/>
              </a:buClr>
              <a:buFont typeface="Arial" panose="020B0604020202020204" pitchFamily="34" charset="0"/>
              <a:buChar char="•"/>
            </a:pPr>
            <a:r>
              <a:rPr lang="en-US" sz="1200" dirty="0">
                <a:solidFill>
                  <a:schemeClr val="tx1"/>
                </a:solidFill>
              </a:rPr>
              <a:t>Region (US vs Canada/Europe vs Rest of World)</a:t>
            </a:r>
          </a:p>
        </p:txBody>
      </p:sp>
      <p:sp>
        <p:nvSpPr>
          <p:cNvPr id="27" name="TextBox 26">
            <a:extLst>
              <a:ext uri="{FF2B5EF4-FFF2-40B4-BE49-F238E27FC236}">
                <a16:creationId xmlns:a16="http://schemas.microsoft.com/office/drawing/2014/main" id="{1DB5842E-9591-7546-B95B-9D2808963503}"/>
              </a:ext>
            </a:extLst>
          </p:cNvPr>
          <p:cNvSpPr txBox="1"/>
          <p:nvPr/>
        </p:nvSpPr>
        <p:spPr>
          <a:xfrm>
            <a:off x="2576425" y="1888710"/>
            <a:ext cx="1256178" cy="246221"/>
          </a:xfrm>
          <a:prstGeom prst="rect">
            <a:avLst/>
          </a:prstGeom>
          <a:noFill/>
        </p:spPr>
        <p:txBody>
          <a:bodyPr wrap="none" lIns="0" tIns="0" rIns="0" bIns="0" rtlCol="0">
            <a:spAutoFit/>
          </a:bodyPr>
          <a:lstStyle/>
          <a:p>
            <a:pPr algn="ctr"/>
            <a:r>
              <a:rPr lang="en-GB" sz="1600" b="1" dirty="0">
                <a:latin typeface="Calibri" panose="020F0502020204030204" pitchFamily="34" charset="0"/>
                <a:ea typeface="Aileron" charset="0"/>
                <a:cs typeface="Calibri" panose="020F0502020204030204" pitchFamily="34" charset="0"/>
              </a:rPr>
              <a:t>Randomise 1:1</a:t>
            </a:r>
          </a:p>
        </p:txBody>
      </p:sp>
      <p:sp>
        <p:nvSpPr>
          <p:cNvPr id="28" name="Rounded Rectangle 27">
            <a:extLst>
              <a:ext uri="{FF2B5EF4-FFF2-40B4-BE49-F238E27FC236}">
                <a16:creationId xmlns:a16="http://schemas.microsoft.com/office/drawing/2014/main" id="{30FBD5FD-F4A4-C546-AEA3-2C5903BCE2BF}"/>
              </a:ext>
            </a:extLst>
          </p:cNvPr>
          <p:cNvSpPr/>
          <p:nvPr/>
        </p:nvSpPr>
        <p:spPr>
          <a:xfrm>
            <a:off x="4518393" y="1640041"/>
            <a:ext cx="2304973" cy="1121664"/>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r>
              <a:rPr lang="en-US" sz="1400" b="1" dirty="0"/>
              <a:t>Arm A</a:t>
            </a:r>
          </a:p>
          <a:p>
            <a:pPr algn="ctr"/>
            <a:r>
              <a:rPr lang="en-US" sz="1400" dirty="0"/>
              <a:t>3 mg/kg nivolumab IV +</a:t>
            </a:r>
            <a:br>
              <a:rPr lang="en-US" sz="1400" dirty="0"/>
            </a:br>
            <a:r>
              <a:rPr lang="en-US" sz="1400" dirty="0"/>
              <a:t>1 mg/kg ipilimumab IV Q3W</a:t>
            </a:r>
            <a:br>
              <a:rPr lang="en-US" sz="1400" dirty="0"/>
            </a:br>
            <a:r>
              <a:rPr lang="en-US" sz="1400" dirty="0"/>
              <a:t>for four doses, then</a:t>
            </a:r>
            <a:br>
              <a:rPr lang="en-US" sz="1400" dirty="0"/>
            </a:br>
            <a:r>
              <a:rPr lang="en-US" sz="1400" dirty="0"/>
              <a:t>3 mg/kg nivolumab IV Q2W</a:t>
            </a:r>
          </a:p>
        </p:txBody>
      </p:sp>
      <p:sp>
        <p:nvSpPr>
          <p:cNvPr id="29" name="Rounded Rectangle 28">
            <a:extLst>
              <a:ext uri="{FF2B5EF4-FFF2-40B4-BE49-F238E27FC236}">
                <a16:creationId xmlns:a16="http://schemas.microsoft.com/office/drawing/2014/main" id="{68411C53-A781-A247-8BA2-42D465D1FFDD}"/>
              </a:ext>
            </a:extLst>
          </p:cNvPr>
          <p:cNvSpPr/>
          <p:nvPr/>
        </p:nvSpPr>
        <p:spPr>
          <a:xfrm>
            <a:off x="4518393" y="2889448"/>
            <a:ext cx="2304973" cy="955426"/>
          </a:xfrm>
          <a:prstGeom prst="round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r>
              <a:rPr lang="en-US" sz="1400" b="1" dirty="0"/>
              <a:t>Arm B</a:t>
            </a:r>
          </a:p>
          <a:p>
            <a:pPr algn="ctr"/>
            <a:r>
              <a:rPr lang="en-US" sz="1400" dirty="0"/>
              <a:t>50 mg sunitinib orally once</a:t>
            </a:r>
          </a:p>
          <a:p>
            <a:pPr algn="ctr"/>
            <a:r>
              <a:rPr lang="en-US" sz="1400" dirty="0"/>
              <a:t>daily for 4 weeks</a:t>
            </a:r>
          </a:p>
          <a:p>
            <a:pPr algn="ctr"/>
            <a:r>
              <a:rPr lang="en-US" sz="1400" dirty="0"/>
              <a:t>(6-week cycles)</a:t>
            </a:r>
          </a:p>
        </p:txBody>
      </p:sp>
      <p:cxnSp>
        <p:nvCxnSpPr>
          <p:cNvPr id="30" name="Straight Connector 29">
            <a:extLst>
              <a:ext uri="{FF2B5EF4-FFF2-40B4-BE49-F238E27FC236}">
                <a16:creationId xmlns:a16="http://schemas.microsoft.com/office/drawing/2014/main" id="{BE454018-180A-274C-B1AA-B7EA1D05E831}"/>
              </a:ext>
            </a:extLst>
          </p:cNvPr>
          <p:cNvCxnSpPr/>
          <p:nvPr/>
        </p:nvCxnSpPr>
        <p:spPr>
          <a:xfrm>
            <a:off x="4278289" y="1508752"/>
            <a:ext cx="0" cy="2438780"/>
          </a:xfrm>
          <a:prstGeom prst="line">
            <a:avLst/>
          </a:prstGeom>
          <a:ln>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81B2A2E8-A37B-3C41-9125-F6BA79BB7DA8}"/>
              </a:ext>
            </a:extLst>
          </p:cNvPr>
          <p:cNvCxnSpPr>
            <a:cxnSpLocks/>
          </p:cNvCxnSpPr>
          <p:nvPr/>
        </p:nvCxnSpPr>
        <p:spPr>
          <a:xfrm rot="2700000" flipH="1" flipV="1">
            <a:off x="4398341" y="2551855"/>
            <a:ext cx="0" cy="312590"/>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527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tLang="en-US"/>
              <a:t>results</a:t>
            </a:r>
            <a:endParaRPr lang="en-US" altLang="en-US" dirty="0"/>
          </a:p>
        </p:txBody>
      </p:sp>
      <p:sp>
        <p:nvSpPr>
          <p:cNvPr id="3" name="Content Placeholder 2"/>
          <p:cNvSpPr>
            <a:spLocks noGrp="1"/>
          </p:cNvSpPr>
          <p:nvPr>
            <p:ph sz="quarter" idx="13"/>
          </p:nvPr>
        </p:nvSpPr>
        <p:spPr/>
        <p:txBody>
          <a:bodyPr/>
          <a:lstStyle/>
          <a:p>
            <a:r>
              <a:rPr lang="en-GB" dirty="0"/>
              <a:t>CI, confidence interval; CR, complete response; IP, intermediate/poor risk; </a:t>
            </a:r>
            <a:r>
              <a:rPr lang="en-GB" dirty="0" err="1"/>
              <a:t>Ipi</a:t>
            </a:r>
            <a:r>
              <a:rPr lang="en-GB" dirty="0"/>
              <a:t>, ipilimumab; IRRC, </a:t>
            </a:r>
            <a:r>
              <a:rPr lang="en-US" dirty="0"/>
              <a:t>independent radiology review  committee ; </a:t>
            </a:r>
            <a:br>
              <a:rPr lang="en-US" dirty="0"/>
            </a:br>
            <a:r>
              <a:rPr lang="en-GB" dirty="0"/>
              <a:t>ITT, intention-to-treat; </a:t>
            </a:r>
            <a:r>
              <a:rPr lang="en-GB" dirty="0" err="1"/>
              <a:t>mo</a:t>
            </a:r>
            <a:r>
              <a:rPr lang="en-GB" dirty="0"/>
              <a:t>, months; </a:t>
            </a:r>
            <a:r>
              <a:rPr lang="en-GB" dirty="0" err="1"/>
              <a:t>Niv</a:t>
            </a:r>
            <a:r>
              <a:rPr lang="en-GB" dirty="0"/>
              <a:t>; nivolumab; ORR, overall response rate; OS, overall survival; PFS, progression free survival; Sun, </a:t>
            </a:r>
            <a:r>
              <a:rPr lang="en-GB" dirty="0" err="1"/>
              <a:t>sunitibib</a:t>
            </a:r>
            <a:endParaRPr lang="en-GB" dirty="0"/>
          </a:p>
          <a:p>
            <a:r>
              <a:rPr lang="en-GB" dirty="0" err="1"/>
              <a:t>Tannir</a:t>
            </a:r>
            <a:r>
              <a:rPr lang="en-GB" dirty="0"/>
              <a:t> N,</a:t>
            </a:r>
            <a:r>
              <a:rPr lang="en-US" altLang="en-US" dirty="0"/>
              <a:t> et al.  ASCO GU 2020. Abstract #609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15</a:t>
            </a:fld>
            <a:endParaRPr lang="en-GB" dirty="0"/>
          </a:p>
        </p:txBody>
      </p:sp>
      <p:graphicFrame>
        <p:nvGraphicFramePr>
          <p:cNvPr id="2" name="Table 3">
            <a:extLst>
              <a:ext uri="{FF2B5EF4-FFF2-40B4-BE49-F238E27FC236}">
                <a16:creationId xmlns:a16="http://schemas.microsoft.com/office/drawing/2014/main" id="{E0729FC7-883B-4F7A-8308-4A4CACE76D85}"/>
              </a:ext>
            </a:extLst>
          </p:cNvPr>
          <p:cNvGraphicFramePr>
            <a:graphicFrameLocks noGrp="1"/>
          </p:cNvGraphicFramePr>
          <p:nvPr>
            <p:extLst>
              <p:ext uri="{D42A27DB-BD31-4B8C-83A1-F6EECF244321}">
                <p14:modId xmlns:p14="http://schemas.microsoft.com/office/powerpoint/2010/main" val="3208562146"/>
              </p:ext>
            </p:extLst>
          </p:nvPr>
        </p:nvGraphicFramePr>
        <p:xfrm>
          <a:off x="464400" y="1340768"/>
          <a:ext cx="8222399" cy="4511520"/>
        </p:xfrm>
        <a:graphic>
          <a:graphicData uri="http://schemas.openxmlformats.org/drawingml/2006/table">
            <a:tbl>
              <a:tblPr firstRow="1" bandRow="1">
                <a:tableStyleId>{5C22544A-7EE6-4342-B048-85BDC9FD1C3A}</a:tableStyleId>
              </a:tblPr>
              <a:tblGrid>
                <a:gridCol w="2943776">
                  <a:extLst>
                    <a:ext uri="{9D8B030D-6E8A-4147-A177-3AD203B41FA5}">
                      <a16:colId xmlns:a16="http://schemas.microsoft.com/office/drawing/2014/main" val="1510345516"/>
                    </a:ext>
                  </a:extLst>
                </a:gridCol>
                <a:gridCol w="1245444">
                  <a:extLst>
                    <a:ext uri="{9D8B030D-6E8A-4147-A177-3AD203B41FA5}">
                      <a16:colId xmlns:a16="http://schemas.microsoft.com/office/drawing/2014/main" val="1501316060"/>
                    </a:ext>
                  </a:extLst>
                </a:gridCol>
                <a:gridCol w="1358666">
                  <a:extLst>
                    <a:ext uri="{9D8B030D-6E8A-4147-A177-3AD203B41FA5}">
                      <a16:colId xmlns:a16="http://schemas.microsoft.com/office/drawing/2014/main" val="4247349782"/>
                    </a:ext>
                  </a:extLst>
                </a:gridCol>
                <a:gridCol w="1358666">
                  <a:extLst>
                    <a:ext uri="{9D8B030D-6E8A-4147-A177-3AD203B41FA5}">
                      <a16:colId xmlns:a16="http://schemas.microsoft.com/office/drawing/2014/main" val="2217894184"/>
                    </a:ext>
                  </a:extLst>
                </a:gridCol>
                <a:gridCol w="1315847">
                  <a:extLst>
                    <a:ext uri="{9D8B030D-6E8A-4147-A177-3AD203B41FA5}">
                      <a16:colId xmlns:a16="http://schemas.microsoft.com/office/drawing/2014/main" val="3763913171"/>
                    </a:ext>
                  </a:extLst>
                </a:gridCol>
              </a:tblGrid>
              <a:tr h="188394">
                <a:tc rowSpan="2">
                  <a:txBody>
                    <a:bodyPr/>
                    <a:lstStyle/>
                    <a:p>
                      <a:r>
                        <a:rPr lang="en-GB" sz="1200" b="1" dirty="0">
                          <a:solidFill>
                            <a:schemeClr val="bg1"/>
                          </a:solidFill>
                          <a:latin typeface="+mn-lt"/>
                        </a:rPr>
                        <a:t>Arm; n</a:t>
                      </a:r>
                    </a:p>
                  </a:txBody>
                  <a:tcPr marT="28800" marB="28800" anchor="b">
                    <a:lnB w="28575" cap="flat" cmpd="sng" algn="ctr">
                      <a:solidFill>
                        <a:schemeClr val="bg1"/>
                      </a:solidFill>
                      <a:prstDash val="solid"/>
                      <a:round/>
                      <a:headEnd type="none" w="med" len="med"/>
                      <a:tailEnd type="none" w="med" len="med"/>
                    </a:lnB>
                  </a:tcPr>
                </a:tc>
                <a:tc gridSpan="2">
                  <a:txBody>
                    <a:bodyPr/>
                    <a:lstStyle/>
                    <a:p>
                      <a:pPr algn="ctr"/>
                      <a:r>
                        <a:rPr lang="en-GB" sz="1200" dirty="0">
                          <a:latin typeface="+mn-lt"/>
                        </a:rPr>
                        <a:t>ITT </a:t>
                      </a:r>
                    </a:p>
                  </a:txBody>
                  <a:tcPr marT="28800" marB="28800">
                    <a:lnB w="12700" cap="flat" cmpd="sng" algn="ctr">
                      <a:solidFill>
                        <a:schemeClr val="bg1"/>
                      </a:solidFill>
                      <a:prstDash val="solid"/>
                      <a:round/>
                      <a:headEnd type="none" w="med" len="med"/>
                      <a:tailEnd type="none" w="med" len="med"/>
                    </a:lnB>
                  </a:tcPr>
                </a:tc>
                <a:tc hMerge="1">
                  <a:txBody>
                    <a:bodyPr/>
                    <a:lstStyle/>
                    <a:p>
                      <a:endParaRPr lang="en-GB"/>
                    </a:p>
                  </a:txBody>
                  <a:tcPr/>
                </a:tc>
                <a:tc gridSpan="2">
                  <a:txBody>
                    <a:bodyPr/>
                    <a:lstStyle/>
                    <a:p>
                      <a:pPr algn="ctr"/>
                      <a:r>
                        <a:rPr lang="en-GB" sz="1200" dirty="0">
                          <a:latin typeface="+mn-lt"/>
                        </a:rPr>
                        <a:t>IP</a:t>
                      </a:r>
                    </a:p>
                  </a:txBody>
                  <a:tcPr marT="28800" marB="28800">
                    <a:lnB w="12700" cap="flat" cmpd="sng" algn="ctr">
                      <a:solidFill>
                        <a:schemeClr val="bg1"/>
                      </a:solidFill>
                      <a:prstDash val="solid"/>
                      <a:round/>
                      <a:headEnd type="none" w="med" len="med"/>
                      <a:tailEnd type="none" w="med" len="med"/>
                    </a:lnB>
                  </a:tcPr>
                </a:tc>
                <a:tc hMerge="1">
                  <a:txBody>
                    <a:bodyPr/>
                    <a:lstStyle/>
                    <a:p>
                      <a:endParaRPr lang="en-GB" sz="1100" dirty="0"/>
                    </a:p>
                  </a:txBody>
                  <a:tcPr/>
                </a:tc>
                <a:extLst>
                  <a:ext uri="{0D108BD9-81ED-4DB2-BD59-A6C34878D82A}">
                    <a16:rowId xmlns:a16="http://schemas.microsoft.com/office/drawing/2014/main" val="3279009326"/>
                  </a:ext>
                </a:extLst>
              </a:tr>
              <a:tr h="299379">
                <a:tc vMerge="1">
                  <a:txBody>
                    <a:bodyPr/>
                    <a:lstStyle/>
                    <a:p>
                      <a:endParaRPr lang="en-GB" sz="1050" b="1" dirty="0">
                        <a:solidFill>
                          <a:schemeClr val="bg1"/>
                        </a:solidFill>
                        <a:latin typeface="+mn-lt"/>
                      </a:endParaRPr>
                    </a:p>
                  </a:txBody>
                  <a:tcPr marT="36000" marB="36000" anchor="b">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lang="en-GB" sz="1200" b="1" dirty="0" err="1">
                          <a:solidFill>
                            <a:schemeClr val="bg1"/>
                          </a:solidFill>
                          <a:latin typeface="+mn-lt"/>
                        </a:rPr>
                        <a:t>Niv+Ipi</a:t>
                      </a:r>
                      <a:endParaRPr lang="en-GB" sz="1200" b="1" dirty="0">
                        <a:solidFill>
                          <a:schemeClr val="bg1"/>
                        </a:solidFill>
                        <a:latin typeface="+mn-lt"/>
                      </a:endParaRPr>
                    </a:p>
                    <a:p>
                      <a:pPr algn="ctr"/>
                      <a:r>
                        <a:rPr lang="en-GB" sz="1200" b="1" dirty="0">
                          <a:solidFill>
                            <a:schemeClr val="bg1"/>
                          </a:solidFill>
                          <a:latin typeface="+mn-lt"/>
                        </a:rPr>
                        <a:t>N=550</a:t>
                      </a:r>
                    </a:p>
                  </a:txBody>
                  <a:tcPr marT="28800" marB="288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lang="en-GB" sz="1200" b="1" dirty="0">
                          <a:solidFill>
                            <a:schemeClr val="bg1"/>
                          </a:solidFill>
                          <a:latin typeface="+mn-lt"/>
                        </a:rPr>
                        <a:t>Sun</a:t>
                      </a:r>
                    </a:p>
                    <a:p>
                      <a:pPr algn="ctr"/>
                      <a:r>
                        <a:rPr lang="en-GB" sz="1200" b="1" dirty="0">
                          <a:solidFill>
                            <a:schemeClr val="bg1"/>
                          </a:solidFill>
                          <a:latin typeface="+mn-lt"/>
                        </a:rPr>
                        <a:t>N=546</a:t>
                      </a:r>
                    </a:p>
                  </a:txBody>
                  <a:tcPr marT="28800" marB="288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lang="en-GB" sz="1200" b="1" dirty="0" err="1">
                          <a:solidFill>
                            <a:schemeClr val="bg1"/>
                          </a:solidFill>
                          <a:latin typeface="+mn-lt"/>
                        </a:rPr>
                        <a:t>Niv</a:t>
                      </a:r>
                      <a:r>
                        <a:rPr lang="en-GB" sz="1200" b="1" dirty="0">
                          <a:solidFill>
                            <a:schemeClr val="bg1"/>
                          </a:solidFill>
                          <a:latin typeface="+mn-lt"/>
                        </a:rPr>
                        <a:t>+ </a:t>
                      </a:r>
                      <a:r>
                        <a:rPr lang="en-GB" sz="1200" b="1" dirty="0" err="1">
                          <a:solidFill>
                            <a:schemeClr val="bg1"/>
                          </a:solidFill>
                          <a:latin typeface="+mn-lt"/>
                        </a:rPr>
                        <a:t>Ipi</a:t>
                      </a:r>
                      <a:endParaRPr lang="en-GB" sz="1200" b="1" dirty="0">
                        <a:solidFill>
                          <a:schemeClr val="bg1"/>
                        </a:solidFill>
                        <a:latin typeface="+mn-lt"/>
                      </a:endParaRPr>
                    </a:p>
                    <a:p>
                      <a:pPr algn="ctr"/>
                      <a:r>
                        <a:rPr lang="en-GB" sz="1200" b="1" dirty="0">
                          <a:solidFill>
                            <a:schemeClr val="bg1"/>
                          </a:solidFill>
                          <a:latin typeface="+mn-lt"/>
                        </a:rPr>
                        <a:t>N= 425</a:t>
                      </a:r>
                    </a:p>
                  </a:txBody>
                  <a:tcPr marT="28800" marB="288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lang="en-GB" sz="1200" b="1" dirty="0">
                          <a:solidFill>
                            <a:schemeClr val="bg1"/>
                          </a:solidFill>
                          <a:latin typeface="+mn-lt"/>
                        </a:rPr>
                        <a:t>Sun</a:t>
                      </a:r>
                    </a:p>
                    <a:p>
                      <a:pPr algn="ctr"/>
                      <a:r>
                        <a:rPr lang="en-GB" sz="1200" b="1" dirty="0">
                          <a:solidFill>
                            <a:schemeClr val="bg1"/>
                          </a:solidFill>
                          <a:latin typeface="+mn-lt"/>
                        </a:rPr>
                        <a:t>N=422</a:t>
                      </a:r>
                    </a:p>
                  </a:txBody>
                  <a:tcPr marT="28800" marB="288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069596283"/>
                  </a:ext>
                </a:extLst>
              </a:tr>
              <a:tr h="188394">
                <a:tc>
                  <a:txBody>
                    <a:bodyPr/>
                    <a:lstStyle/>
                    <a:p>
                      <a:r>
                        <a:rPr lang="en-GB" sz="1200" dirty="0">
                          <a:latin typeface="+mn-lt"/>
                        </a:rPr>
                        <a:t>OS, HR (95% CI)</a:t>
                      </a:r>
                    </a:p>
                  </a:txBody>
                  <a:tcPr marT="28800" marB="28800">
                    <a:lnT w="28575" cap="flat" cmpd="sng" algn="ctr">
                      <a:solidFill>
                        <a:schemeClr val="bg1"/>
                      </a:solidFill>
                      <a:prstDash val="solid"/>
                      <a:round/>
                      <a:headEnd type="none" w="med" len="med"/>
                      <a:tailEnd type="none" w="med" len="med"/>
                    </a:lnT>
                  </a:tcPr>
                </a:tc>
                <a:tc gridSpan="2">
                  <a:txBody>
                    <a:bodyPr/>
                    <a:lstStyle/>
                    <a:p>
                      <a:pPr algn="ctr"/>
                      <a:r>
                        <a:rPr lang="en-GB" sz="1200" dirty="0">
                          <a:latin typeface="+mn-lt"/>
                        </a:rPr>
                        <a:t>0.72 (0.61-0.86)</a:t>
                      </a:r>
                    </a:p>
                  </a:txBody>
                  <a:tcPr marT="28800" marB="28800">
                    <a:lnT w="28575" cap="flat" cmpd="sng" algn="ctr">
                      <a:solidFill>
                        <a:schemeClr val="bg1"/>
                      </a:solidFill>
                      <a:prstDash val="solid"/>
                      <a:round/>
                      <a:headEnd type="none" w="med" len="med"/>
                      <a:tailEnd type="none" w="med" len="med"/>
                    </a:lnT>
                  </a:tcPr>
                </a:tc>
                <a:tc hMerge="1">
                  <a:txBody>
                    <a:bodyPr/>
                    <a:lstStyle/>
                    <a:p>
                      <a:endParaRPr lang="en-GB"/>
                    </a:p>
                  </a:txBody>
                  <a:tcPr/>
                </a:tc>
                <a:tc gridSpan="2">
                  <a:txBody>
                    <a:bodyPr/>
                    <a:lstStyle/>
                    <a:p>
                      <a:pPr algn="ctr"/>
                      <a:r>
                        <a:rPr lang="en-GB" sz="1200" dirty="0">
                          <a:latin typeface="+mn-lt"/>
                        </a:rPr>
                        <a:t>0.66 (0.55-0.80)</a:t>
                      </a:r>
                    </a:p>
                  </a:txBody>
                  <a:tcPr marT="28800" marB="28800">
                    <a:lnT w="28575" cap="flat" cmpd="sng" algn="ctr">
                      <a:solidFill>
                        <a:schemeClr val="bg1"/>
                      </a:solidFill>
                      <a:prstDash val="solid"/>
                      <a:round/>
                      <a:headEnd type="none" w="med" len="med"/>
                      <a:tailEnd type="none" w="med" len="med"/>
                    </a:lnT>
                  </a:tcPr>
                </a:tc>
                <a:tc hMerge="1">
                  <a:txBody>
                    <a:bodyPr/>
                    <a:lstStyle/>
                    <a:p>
                      <a:pPr algn="ctr"/>
                      <a:endParaRPr lang="en-GB" sz="1050" dirty="0">
                        <a:latin typeface="+mn-lt"/>
                      </a:endParaRPr>
                    </a:p>
                  </a:txBody>
                  <a:tcPr/>
                </a:tc>
                <a:extLst>
                  <a:ext uri="{0D108BD9-81ED-4DB2-BD59-A6C34878D82A}">
                    <a16:rowId xmlns:a16="http://schemas.microsoft.com/office/drawing/2014/main" val="967602595"/>
                  </a:ext>
                </a:extLst>
              </a:tr>
              <a:tr h="188394">
                <a:tc gridSpan="5">
                  <a:txBody>
                    <a:bodyPr/>
                    <a:lstStyle/>
                    <a:p>
                      <a:pPr algn="l"/>
                      <a:r>
                        <a:rPr lang="en-GB" sz="1200" b="1" dirty="0">
                          <a:latin typeface="+mn-lt"/>
                        </a:rPr>
                        <a:t>OS, %</a:t>
                      </a:r>
                    </a:p>
                  </a:txBody>
                  <a:tcPr marT="28800" marB="28800"/>
                </a:tc>
                <a:tc hMerge="1">
                  <a:txBody>
                    <a:bodyPr/>
                    <a:lstStyle/>
                    <a:p>
                      <a:endParaRPr lang="en-GB"/>
                    </a:p>
                  </a:txBody>
                  <a:tcPr/>
                </a:tc>
                <a:tc hMerge="1">
                  <a:txBody>
                    <a:bodyPr/>
                    <a:lstStyle/>
                    <a:p>
                      <a:endParaRPr lang="en-GB"/>
                    </a:p>
                  </a:txBody>
                  <a:tcPr/>
                </a:tc>
                <a:tc hMerge="1">
                  <a:txBody>
                    <a:bodyPr/>
                    <a:lstStyle/>
                    <a:p>
                      <a:pPr algn="ctr"/>
                      <a:endParaRPr lang="en-GB" sz="1050" dirty="0">
                        <a:latin typeface="+mn-lt"/>
                      </a:endParaRPr>
                    </a:p>
                  </a:txBody>
                  <a:tcPr/>
                </a:tc>
                <a:tc hMerge="1">
                  <a:txBody>
                    <a:bodyPr/>
                    <a:lstStyle/>
                    <a:p>
                      <a:pPr algn="ctr"/>
                      <a:endParaRPr lang="en-GB" sz="1050" dirty="0">
                        <a:latin typeface="+mn-lt"/>
                      </a:endParaRPr>
                    </a:p>
                  </a:txBody>
                  <a:tcPr/>
                </a:tc>
                <a:extLst>
                  <a:ext uri="{0D108BD9-81ED-4DB2-BD59-A6C34878D82A}">
                    <a16:rowId xmlns:a16="http://schemas.microsoft.com/office/drawing/2014/main" val="3232676471"/>
                  </a:ext>
                </a:extLst>
              </a:tr>
              <a:tr h="188394">
                <a:tc>
                  <a:txBody>
                    <a:bodyPr/>
                    <a:lstStyle/>
                    <a:p>
                      <a:pPr lvl="1"/>
                      <a:r>
                        <a:rPr lang="en-GB" sz="1200" dirty="0">
                          <a:latin typeface="+mn-lt"/>
                        </a:rPr>
                        <a:t>24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71</a:t>
                      </a:r>
                    </a:p>
                  </a:txBody>
                  <a:tcPr marT="28800" marB="28800"/>
                </a:tc>
                <a:tc>
                  <a:txBody>
                    <a:bodyPr/>
                    <a:lstStyle/>
                    <a:p>
                      <a:pPr algn="ctr"/>
                      <a:r>
                        <a:rPr lang="en-GB" sz="1200">
                          <a:latin typeface="+mn-lt"/>
                        </a:rPr>
                        <a:t>61</a:t>
                      </a:r>
                      <a:endParaRPr lang="en-GB" sz="1200" dirty="0">
                        <a:latin typeface="+mn-lt"/>
                      </a:endParaRPr>
                    </a:p>
                  </a:txBody>
                  <a:tcPr marT="28800" marB="28800"/>
                </a:tc>
                <a:tc>
                  <a:txBody>
                    <a:bodyPr/>
                    <a:lstStyle/>
                    <a:p>
                      <a:pPr algn="ctr"/>
                      <a:r>
                        <a:rPr lang="en-GB" sz="1200" dirty="0">
                          <a:latin typeface="+mn-lt"/>
                        </a:rPr>
                        <a:t>66</a:t>
                      </a:r>
                    </a:p>
                  </a:txBody>
                  <a:tcPr marT="28800" marB="28800"/>
                </a:tc>
                <a:tc>
                  <a:txBody>
                    <a:bodyPr/>
                    <a:lstStyle/>
                    <a:p>
                      <a:pPr algn="ctr"/>
                      <a:r>
                        <a:rPr lang="en-GB" sz="1200" dirty="0">
                          <a:latin typeface="+mn-lt"/>
                        </a:rPr>
                        <a:t>52</a:t>
                      </a:r>
                    </a:p>
                  </a:txBody>
                  <a:tcPr marT="28800" marB="28800"/>
                </a:tc>
                <a:extLst>
                  <a:ext uri="{0D108BD9-81ED-4DB2-BD59-A6C34878D82A}">
                    <a16:rowId xmlns:a16="http://schemas.microsoft.com/office/drawing/2014/main" val="1759517724"/>
                  </a:ext>
                </a:extLst>
              </a:tr>
              <a:tr h="188394">
                <a:tc>
                  <a:txBody>
                    <a:bodyPr/>
                    <a:lstStyle/>
                    <a:p>
                      <a:pPr lvl="1"/>
                      <a:r>
                        <a:rPr lang="en-GB" sz="1200" dirty="0">
                          <a:latin typeface="+mn-lt"/>
                        </a:rPr>
                        <a:t>36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59</a:t>
                      </a:r>
                    </a:p>
                  </a:txBody>
                  <a:tcPr marT="28800" marB="28800"/>
                </a:tc>
                <a:tc>
                  <a:txBody>
                    <a:bodyPr/>
                    <a:lstStyle/>
                    <a:p>
                      <a:pPr algn="ctr"/>
                      <a:r>
                        <a:rPr lang="en-GB" sz="1200">
                          <a:latin typeface="+mn-lt"/>
                        </a:rPr>
                        <a:t>51</a:t>
                      </a:r>
                      <a:endParaRPr lang="en-GB" sz="1200" dirty="0">
                        <a:latin typeface="+mn-lt"/>
                      </a:endParaRPr>
                    </a:p>
                  </a:txBody>
                  <a:tcPr marT="28800" marB="28800"/>
                </a:tc>
                <a:tc>
                  <a:txBody>
                    <a:bodyPr/>
                    <a:lstStyle/>
                    <a:p>
                      <a:pPr algn="ctr"/>
                      <a:r>
                        <a:rPr lang="en-GB" sz="1200" dirty="0">
                          <a:latin typeface="+mn-lt"/>
                        </a:rPr>
                        <a:t>55</a:t>
                      </a:r>
                    </a:p>
                  </a:txBody>
                  <a:tcPr marT="28800" marB="28800"/>
                </a:tc>
                <a:tc>
                  <a:txBody>
                    <a:bodyPr/>
                    <a:lstStyle/>
                    <a:p>
                      <a:pPr algn="ctr"/>
                      <a:r>
                        <a:rPr lang="en-GB" sz="1200" dirty="0">
                          <a:latin typeface="+mn-lt"/>
                        </a:rPr>
                        <a:t>44</a:t>
                      </a:r>
                    </a:p>
                  </a:txBody>
                  <a:tcPr marT="28800" marB="28800"/>
                </a:tc>
                <a:extLst>
                  <a:ext uri="{0D108BD9-81ED-4DB2-BD59-A6C34878D82A}">
                    <a16:rowId xmlns:a16="http://schemas.microsoft.com/office/drawing/2014/main" val="2742679151"/>
                  </a:ext>
                </a:extLst>
              </a:tr>
              <a:tr h="188394">
                <a:tc>
                  <a:txBody>
                    <a:bodyPr/>
                    <a:lstStyle/>
                    <a:p>
                      <a:pPr lvl="1"/>
                      <a:r>
                        <a:rPr lang="en-GB" sz="1200" dirty="0">
                          <a:latin typeface="+mn-lt"/>
                        </a:rPr>
                        <a:t>48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53</a:t>
                      </a:r>
                    </a:p>
                  </a:txBody>
                  <a:tcPr marT="28800" marB="28800"/>
                </a:tc>
                <a:tc>
                  <a:txBody>
                    <a:bodyPr/>
                    <a:lstStyle/>
                    <a:p>
                      <a:pPr algn="ctr"/>
                      <a:r>
                        <a:rPr lang="en-GB" sz="1200">
                          <a:latin typeface="+mn-lt"/>
                        </a:rPr>
                        <a:t>44</a:t>
                      </a:r>
                      <a:endParaRPr lang="en-GB" sz="1200" dirty="0">
                        <a:latin typeface="+mn-lt"/>
                      </a:endParaRPr>
                    </a:p>
                  </a:txBody>
                  <a:tcPr marT="28800" marB="28800"/>
                </a:tc>
                <a:tc>
                  <a:txBody>
                    <a:bodyPr/>
                    <a:lstStyle/>
                    <a:p>
                      <a:pPr algn="ctr"/>
                      <a:r>
                        <a:rPr lang="en-GB" sz="1200" dirty="0">
                          <a:latin typeface="+mn-lt"/>
                        </a:rPr>
                        <a:t>50</a:t>
                      </a:r>
                    </a:p>
                  </a:txBody>
                  <a:tcPr marT="28800" marB="28800"/>
                </a:tc>
                <a:tc>
                  <a:txBody>
                    <a:bodyPr/>
                    <a:lstStyle/>
                    <a:p>
                      <a:pPr algn="ctr"/>
                      <a:r>
                        <a:rPr lang="en-GB" sz="1200" dirty="0">
                          <a:latin typeface="+mn-lt"/>
                        </a:rPr>
                        <a:t>36</a:t>
                      </a:r>
                    </a:p>
                  </a:txBody>
                  <a:tcPr marT="28800" marB="28800"/>
                </a:tc>
                <a:extLst>
                  <a:ext uri="{0D108BD9-81ED-4DB2-BD59-A6C34878D82A}">
                    <a16:rowId xmlns:a16="http://schemas.microsoft.com/office/drawing/2014/main" val="2174286377"/>
                  </a:ext>
                </a:extLst>
              </a:tr>
              <a:tr h="216782">
                <a:tc>
                  <a:txBody>
                    <a:bodyPr/>
                    <a:lstStyle/>
                    <a:p>
                      <a:r>
                        <a:rPr lang="en-GB" sz="1200" dirty="0">
                          <a:latin typeface="+mn-lt"/>
                        </a:rPr>
                        <a:t>ORR per IRRC, % (95% CI)</a:t>
                      </a:r>
                    </a:p>
                  </a:txBody>
                  <a:tcPr marT="28800" marB="28800"/>
                </a:tc>
                <a:tc>
                  <a:txBody>
                    <a:bodyPr/>
                    <a:lstStyle/>
                    <a:p>
                      <a:pPr algn="ctr"/>
                      <a:r>
                        <a:rPr lang="en-GB" sz="1200" dirty="0">
                          <a:latin typeface="+mn-lt"/>
                        </a:rPr>
                        <a:t>39 (35-43)</a:t>
                      </a:r>
                    </a:p>
                  </a:txBody>
                  <a:tcPr marT="28800" marB="28800"/>
                </a:tc>
                <a:tc>
                  <a:txBody>
                    <a:bodyPr/>
                    <a:lstStyle/>
                    <a:p>
                      <a:pPr algn="ctr"/>
                      <a:r>
                        <a:rPr lang="en-GB" sz="1200">
                          <a:latin typeface="+mn-lt"/>
                        </a:rPr>
                        <a:t>33 (29-37)</a:t>
                      </a:r>
                      <a:endParaRPr lang="en-GB" sz="1200" dirty="0">
                        <a:latin typeface="+mn-lt"/>
                      </a:endParaRPr>
                    </a:p>
                  </a:txBody>
                  <a:tcPr marT="28800" marB="28800"/>
                </a:tc>
                <a:tc>
                  <a:txBody>
                    <a:bodyPr/>
                    <a:lstStyle/>
                    <a:p>
                      <a:pPr algn="ctr"/>
                      <a:r>
                        <a:rPr lang="en-GB" sz="1200" dirty="0">
                          <a:latin typeface="+mn-lt"/>
                        </a:rPr>
                        <a:t>42 (37-47)</a:t>
                      </a:r>
                    </a:p>
                  </a:txBody>
                  <a:tcPr marT="28800" marB="28800"/>
                </a:tc>
                <a:tc>
                  <a:txBody>
                    <a:bodyPr/>
                    <a:lstStyle/>
                    <a:p>
                      <a:pPr algn="ctr"/>
                      <a:r>
                        <a:rPr lang="en-GB" sz="1200" dirty="0">
                          <a:latin typeface="+mn-lt"/>
                        </a:rPr>
                        <a:t>26 (22-31)</a:t>
                      </a:r>
                    </a:p>
                  </a:txBody>
                  <a:tcPr marT="28800" marB="28800"/>
                </a:tc>
                <a:extLst>
                  <a:ext uri="{0D108BD9-81ED-4DB2-BD59-A6C34878D82A}">
                    <a16:rowId xmlns:a16="http://schemas.microsoft.com/office/drawing/2014/main" val="408308814"/>
                  </a:ext>
                </a:extLst>
              </a:tr>
              <a:tr h="188394">
                <a:tc>
                  <a:txBody>
                    <a:bodyPr/>
                    <a:lstStyle/>
                    <a:p>
                      <a:r>
                        <a:rPr lang="en-GB" sz="1200" dirty="0">
                          <a:latin typeface="+mn-lt"/>
                        </a:rPr>
                        <a:t>CR, %</a:t>
                      </a:r>
                    </a:p>
                  </a:txBody>
                  <a:tcPr marT="28800" marB="28800"/>
                </a:tc>
                <a:tc>
                  <a:txBody>
                    <a:bodyPr/>
                    <a:lstStyle/>
                    <a:p>
                      <a:pPr algn="ctr"/>
                      <a:r>
                        <a:rPr lang="en-GB" sz="1200" dirty="0">
                          <a:latin typeface="+mn-lt"/>
                        </a:rPr>
                        <a:t>11</a:t>
                      </a:r>
                    </a:p>
                  </a:txBody>
                  <a:tcPr marT="28800" marB="28800"/>
                </a:tc>
                <a:tc>
                  <a:txBody>
                    <a:bodyPr/>
                    <a:lstStyle/>
                    <a:p>
                      <a:pPr algn="ctr"/>
                      <a:r>
                        <a:rPr lang="en-GB" sz="1200" dirty="0">
                          <a:latin typeface="+mn-lt"/>
                        </a:rPr>
                        <a:t>2</a:t>
                      </a:r>
                    </a:p>
                  </a:txBody>
                  <a:tcPr marT="28800" marB="28800"/>
                </a:tc>
                <a:tc>
                  <a:txBody>
                    <a:bodyPr/>
                    <a:lstStyle/>
                    <a:p>
                      <a:pPr algn="ctr"/>
                      <a:r>
                        <a:rPr lang="en-GB" sz="1200" dirty="0">
                          <a:latin typeface="+mn-lt"/>
                        </a:rPr>
                        <a:t>10</a:t>
                      </a:r>
                    </a:p>
                  </a:txBody>
                  <a:tcPr marT="28800" marB="28800"/>
                </a:tc>
                <a:tc>
                  <a:txBody>
                    <a:bodyPr/>
                    <a:lstStyle/>
                    <a:p>
                      <a:pPr algn="ctr"/>
                      <a:r>
                        <a:rPr lang="en-GB" sz="1200" dirty="0">
                          <a:latin typeface="+mn-lt"/>
                        </a:rPr>
                        <a:t>1</a:t>
                      </a:r>
                    </a:p>
                  </a:txBody>
                  <a:tcPr marT="28800" marB="28800"/>
                </a:tc>
                <a:extLst>
                  <a:ext uri="{0D108BD9-81ED-4DB2-BD59-A6C34878D82A}">
                    <a16:rowId xmlns:a16="http://schemas.microsoft.com/office/drawing/2014/main" val="615797727"/>
                  </a:ext>
                </a:extLst>
              </a:tr>
              <a:tr h="2167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200" dirty="0">
                          <a:latin typeface="+mn-lt"/>
                        </a:rPr>
                        <a:t>PFS per IRRC, HR (95% CI)</a:t>
                      </a:r>
                    </a:p>
                  </a:txBody>
                  <a:tcPr marT="28800" marB="28800"/>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200" dirty="0">
                          <a:latin typeface="+mn-lt"/>
                        </a:rPr>
                        <a:t>0.89 (0.76-1.05)</a:t>
                      </a:r>
                    </a:p>
                  </a:txBody>
                  <a:tcPr marT="28800" marB="28800"/>
                </a:tc>
                <a:tc h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050" dirty="0">
                        <a:latin typeface="+mn-lt"/>
                      </a:endParaRPr>
                    </a:p>
                  </a:txBody>
                  <a:tcPr/>
                </a:tc>
                <a:tc gridSpan="2">
                  <a:txBody>
                    <a:bodyPr/>
                    <a:lstStyle/>
                    <a:p>
                      <a:pPr algn="ctr"/>
                      <a:r>
                        <a:rPr lang="en-GB" sz="1200" dirty="0">
                          <a:latin typeface="+mn-lt"/>
                        </a:rPr>
                        <a:t>0.76 (0.63-0.91)</a:t>
                      </a:r>
                    </a:p>
                  </a:txBody>
                  <a:tcPr marT="28800" marB="28800"/>
                </a:tc>
                <a:tc hMerge="1">
                  <a:txBody>
                    <a:bodyPr/>
                    <a:lstStyle/>
                    <a:p>
                      <a:pPr algn="ctr"/>
                      <a:endParaRPr lang="en-GB" sz="1050" dirty="0">
                        <a:latin typeface="+mn-lt"/>
                      </a:endParaRPr>
                    </a:p>
                  </a:txBody>
                  <a:tcPr/>
                </a:tc>
                <a:extLst>
                  <a:ext uri="{0D108BD9-81ED-4DB2-BD59-A6C34878D82A}">
                    <a16:rowId xmlns:a16="http://schemas.microsoft.com/office/drawing/2014/main" val="2595872798"/>
                  </a:ext>
                </a:extLst>
              </a:tr>
              <a:tr h="188394">
                <a:tc>
                  <a:txBody>
                    <a:bodyPr/>
                    <a:lstStyle/>
                    <a:p>
                      <a:r>
                        <a:rPr lang="en-GB" sz="1200" b="1" dirty="0">
                          <a:latin typeface="+mn-lt"/>
                        </a:rPr>
                        <a:t>PFS per IRRC, %</a:t>
                      </a:r>
                    </a:p>
                  </a:txBody>
                  <a:tcPr marT="28800" marB="28800"/>
                </a:tc>
                <a:tc gridSpan="4">
                  <a:txBody>
                    <a:bodyPr/>
                    <a:lstStyle/>
                    <a:p>
                      <a:pPr algn="ctr"/>
                      <a:endParaRPr lang="en-GB" sz="1200" dirty="0">
                        <a:latin typeface="+mn-lt"/>
                      </a:endParaRPr>
                    </a:p>
                  </a:txBody>
                  <a:tcPr marT="28800" marB="28800"/>
                </a:tc>
                <a:tc hMerge="1">
                  <a:txBody>
                    <a:bodyPr/>
                    <a:lstStyle/>
                    <a:p>
                      <a:pPr algn="ctr"/>
                      <a:endParaRPr lang="en-GB" sz="1050" dirty="0">
                        <a:latin typeface="+mn-lt"/>
                      </a:endParaRPr>
                    </a:p>
                  </a:txBody>
                  <a:tcPr/>
                </a:tc>
                <a:tc hMerge="1">
                  <a:txBody>
                    <a:bodyPr/>
                    <a:lstStyle/>
                    <a:p>
                      <a:pPr algn="ctr"/>
                      <a:endParaRPr lang="en-GB" sz="1050" dirty="0">
                        <a:latin typeface="+mn-lt"/>
                      </a:endParaRPr>
                    </a:p>
                  </a:txBody>
                  <a:tcPr/>
                </a:tc>
                <a:tc hMerge="1">
                  <a:txBody>
                    <a:bodyPr/>
                    <a:lstStyle/>
                    <a:p>
                      <a:pPr algn="ctr"/>
                      <a:endParaRPr lang="en-GB" sz="1050" dirty="0">
                        <a:latin typeface="+mn-lt"/>
                      </a:endParaRPr>
                    </a:p>
                  </a:txBody>
                  <a:tcPr/>
                </a:tc>
                <a:extLst>
                  <a:ext uri="{0D108BD9-81ED-4DB2-BD59-A6C34878D82A}">
                    <a16:rowId xmlns:a16="http://schemas.microsoft.com/office/drawing/2014/main" val="2730393412"/>
                  </a:ext>
                </a:extLst>
              </a:tr>
              <a:tr h="188394">
                <a:tc>
                  <a:txBody>
                    <a:bodyPr/>
                    <a:lstStyle/>
                    <a:p>
                      <a:pPr lvl="1"/>
                      <a:r>
                        <a:rPr lang="en-GB" sz="1200" dirty="0">
                          <a:latin typeface="+mn-lt"/>
                        </a:rPr>
                        <a:t>24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38</a:t>
                      </a:r>
                    </a:p>
                  </a:txBody>
                  <a:tcPr marT="28800" marB="28800"/>
                </a:tc>
                <a:tc>
                  <a:txBody>
                    <a:bodyPr/>
                    <a:lstStyle/>
                    <a:p>
                      <a:pPr algn="ctr"/>
                      <a:r>
                        <a:rPr lang="en-GB" sz="1200" dirty="0">
                          <a:latin typeface="+mn-lt"/>
                        </a:rPr>
                        <a:t>34</a:t>
                      </a:r>
                    </a:p>
                  </a:txBody>
                  <a:tcPr marT="28800" marB="28800"/>
                </a:tc>
                <a:tc>
                  <a:txBody>
                    <a:bodyPr/>
                    <a:lstStyle/>
                    <a:p>
                      <a:pPr algn="ctr"/>
                      <a:r>
                        <a:rPr lang="en-GB" sz="1200" dirty="0">
                          <a:latin typeface="+mn-lt"/>
                        </a:rPr>
                        <a:t>37</a:t>
                      </a:r>
                    </a:p>
                  </a:txBody>
                  <a:tcPr marT="28800" marB="28800"/>
                </a:tc>
                <a:tc>
                  <a:txBody>
                    <a:bodyPr/>
                    <a:lstStyle/>
                    <a:p>
                      <a:pPr algn="ctr"/>
                      <a:r>
                        <a:rPr lang="en-GB" sz="1200" dirty="0">
                          <a:latin typeface="+mn-lt"/>
                        </a:rPr>
                        <a:t>26</a:t>
                      </a:r>
                    </a:p>
                  </a:txBody>
                  <a:tcPr marT="28800" marB="28800"/>
                </a:tc>
                <a:extLst>
                  <a:ext uri="{0D108BD9-81ED-4DB2-BD59-A6C34878D82A}">
                    <a16:rowId xmlns:a16="http://schemas.microsoft.com/office/drawing/2014/main" val="2443264567"/>
                  </a:ext>
                </a:extLst>
              </a:tr>
              <a:tr h="188394">
                <a:tc>
                  <a:txBody>
                    <a:bodyPr/>
                    <a:lstStyle/>
                    <a:p>
                      <a:pPr lvl="1"/>
                      <a:r>
                        <a:rPr lang="en-GB" sz="1200" dirty="0">
                          <a:latin typeface="+mn-lt"/>
                        </a:rPr>
                        <a:t>36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34</a:t>
                      </a:r>
                    </a:p>
                  </a:txBody>
                  <a:tcPr marT="28800" marB="28800"/>
                </a:tc>
                <a:tc>
                  <a:txBody>
                    <a:bodyPr/>
                    <a:lstStyle/>
                    <a:p>
                      <a:pPr algn="ctr"/>
                      <a:r>
                        <a:rPr lang="en-GB" sz="1200" dirty="0">
                          <a:latin typeface="+mn-lt"/>
                        </a:rPr>
                        <a:t>25</a:t>
                      </a:r>
                    </a:p>
                  </a:txBody>
                  <a:tcPr marT="28800" marB="28800"/>
                </a:tc>
                <a:tc>
                  <a:txBody>
                    <a:bodyPr/>
                    <a:lstStyle/>
                    <a:p>
                      <a:pPr algn="ctr"/>
                      <a:r>
                        <a:rPr lang="en-GB" sz="1200" dirty="0">
                          <a:latin typeface="+mn-lt"/>
                        </a:rPr>
                        <a:t>35</a:t>
                      </a:r>
                    </a:p>
                  </a:txBody>
                  <a:tcPr marT="28800" marB="28800"/>
                </a:tc>
                <a:tc>
                  <a:txBody>
                    <a:bodyPr/>
                    <a:lstStyle/>
                    <a:p>
                      <a:pPr algn="ctr"/>
                      <a:r>
                        <a:rPr lang="en-GB" sz="1200" dirty="0">
                          <a:latin typeface="+mn-lt"/>
                        </a:rPr>
                        <a:t>20</a:t>
                      </a:r>
                    </a:p>
                  </a:txBody>
                  <a:tcPr marT="28800" marB="28800"/>
                </a:tc>
                <a:extLst>
                  <a:ext uri="{0D108BD9-81ED-4DB2-BD59-A6C34878D82A}">
                    <a16:rowId xmlns:a16="http://schemas.microsoft.com/office/drawing/2014/main" val="2218578058"/>
                  </a:ext>
                </a:extLst>
              </a:tr>
              <a:tr h="188394">
                <a:tc>
                  <a:txBody>
                    <a:bodyPr/>
                    <a:lstStyle/>
                    <a:p>
                      <a:pPr lvl="1"/>
                      <a:r>
                        <a:rPr lang="en-GB" sz="1200" dirty="0">
                          <a:latin typeface="+mn-lt"/>
                        </a:rPr>
                        <a:t>48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34</a:t>
                      </a:r>
                    </a:p>
                  </a:txBody>
                  <a:tcPr marT="28800" marB="28800"/>
                </a:tc>
                <a:tc>
                  <a:txBody>
                    <a:bodyPr/>
                    <a:lstStyle/>
                    <a:p>
                      <a:pPr algn="ctr"/>
                      <a:r>
                        <a:rPr lang="en-GB" sz="1200" dirty="0">
                          <a:latin typeface="+mn-lt"/>
                        </a:rPr>
                        <a:t>17</a:t>
                      </a:r>
                    </a:p>
                  </a:txBody>
                  <a:tcPr marT="28800" marB="28800"/>
                </a:tc>
                <a:tc>
                  <a:txBody>
                    <a:bodyPr/>
                    <a:lstStyle/>
                    <a:p>
                      <a:pPr algn="ctr"/>
                      <a:r>
                        <a:rPr lang="en-GB" sz="1200" dirty="0">
                          <a:latin typeface="+mn-lt"/>
                        </a:rPr>
                        <a:t>35</a:t>
                      </a:r>
                    </a:p>
                  </a:txBody>
                  <a:tcPr marT="28800" marB="28800"/>
                </a:tc>
                <a:tc>
                  <a:txBody>
                    <a:bodyPr/>
                    <a:lstStyle/>
                    <a:p>
                      <a:pPr algn="ctr"/>
                      <a:r>
                        <a:rPr lang="en-GB" sz="1200" dirty="0">
                          <a:latin typeface="+mn-lt"/>
                        </a:rPr>
                        <a:t>13</a:t>
                      </a:r>
                    </a:p>
                  </a:txBody>
                  <a:tcPr marT="28800" marB="28800"/>
                </a:tc>
                <a:extLst>
                  <a:ext uri="{0D108BD9-81ED-4DB2-BD59-A6C34878D82A}">
                    <a16:rowId xmlns:a16="http://schemas.microsoft.com/office/drawing/2014/main" val="2546480168"/>
                  </a:ext>
                </a:extLst>
              </a:tr>
              <a:tr h="216782">
                <a:tc>
                  <a:txBody>
                    <a:bodyPr/>
                    <a:lstStyle/>
                    <a:p>
                      <a:r>
                        <a:rPr lang="en-GB" sz="1200" b="1" dirty="0">
                          <a:latin typeface="+mn-lt"/>
                        </a:rPr>
                        <a:t>PFS per IRRC in responders, %</a:t>
                      </a:r>
                    </a:p>
                  </a:txBody>
                  <a:tcPr marT="28800" marB="28800"/>
                </a:tc>
                <a:tc>
                  <a:txBody>
                    <a:bodyPr/>
                    <a:lstStyle/>
                    <a:p>
                      <a:pPr algn="ctr"/>
                      <a:r>
                        <a:rPr lang="en-GB" sz="1200" b="1" dirty="0">
                          <a:latin typeface="+mn-lt"/>
                        </a:rPr>
                        <a:t>N=215</a:t>
                      </a:r>
                    </a:p>
                  </a:txBody>
                  <a:tcPr marT="28800" marB="28800"/>
                </a:tc>
                <a:tc>
                  <a:txBody>
                    <a:bodyPr/>
                    <a:lstStyle/>
                    <a:p>
                      <a:pPr algn="ctr"/>
                      <a:r>
                        <a:rPr lang="en-GB" sz="1200" b="1" dirty="0">
                          <a:latin typeface="+mn-lt"/>
                        </a:rPr>
                        <a:t>N=178</a:t>
                      </a:r>
                    </a:p>
                  </a:txBody>
                  <a:tcPr marT="28800" marB="28800"/>
                </a:tc>
                <a:tc>
                  <a:txBody>
                    <a:bodyPr/>
                    <a:lstStyle/>
                    <a:p>
                      <a:pPr algn="ctr"/>
                      <a:r>
                        <a:rPr lang="en-GB" sz="1200" b="1" dirty="0">
                          <a:latin typeface="+mn-lt"/>
                        </a:rPr>
                        <a:t>N=179</a:t>
                      </a:r>
                    </a:p>
                  </a:txBody>
                  <a:tcPr marT="28800" marB="28800"/>
                </a:tc>
                <a:tc>
                  <a:txBody>
                    <a:bodyPr/>
                    <a:lstStyle/>
                    <a:p>
                      <a:pPr algn="ctr"/>
                      <a:r>
                        <a:rPr lang="en-GB" sz="1200" b="1" dirty="0">
                          <a:latin typeface="+mn-lt"/>
                        </a:rPr>
                        <a:t>N=111</a:t>
                      </a:r>
                    </a:p>
                  </a:txBody>
                  <a:tcPr marT="28800" marB="28800"/>
                </a:tc>
                <a:extLst>
                  <a:ext uri="{0D108BD9-81ED-4DB2-BD59-A6C34878D82A}">
                    <a16:rowId xmlns:a16="http://schemas.microsoft.com/office/drawing/2014/main" val="7896532"/>
                  </a:ext>
                </a:extLst>
              </a:tr>
              <a:tr h="216782">
                <a:tc>
                  <a:txBody>
                    <a:bodyPr/>
                    <a:lstStyle/>
                    <a:p>
                      <a:pPr lvl="1"/>
                      <a:r>
                        <a:rPr lang="en-GB" sz="1200" dirty="0">
                          <a:latin typeface="+mn-lt"/>
                        </a:rPr>
                        <a:t>24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70</a:t>
                      </a:r>
                    </a:p>
                  </a:txBody>
                  <a:tcPr marT="28800" marB="28800"/>
                </a:tc>
                <a:tc>
                  <a:txBody>
                    <a:bodyPr/>
                    <a:lstStyle/>
                    <a:p>
                      <a:pPr algn="ctr"/>
                      <a:r>
                        <a:rPr lang="en-GB" sz="1200" dirty="0">
                          <a:latin typeface="+mn-lt"/>
                        </a:rPr>
                        <a:t>63</a:t>
                      </a:r>
                    </a:p>
                  </a:txBody>
                  <a:tcPr marT="28800" marB="28800"/>
                </a:tc>
                <a:tc>
                  <a:txBody>
                    <a:bodyPr/>
                    <a:lstStyle/>
                    <a:p>
                      <a:pPr algn="ctr"/>
                      <a:r>
                        <a:rPr lang="en-GB" sz="1200" dirty="0">
                          <a:latin typeface="+mn-lt"/>
                        </a:rPr>
                        <a:t>68</a:t>
                      </a:r>
                    </a:p>
                  </a:txBody>
                  <a:tcPr marT="28800" marB="28800"/>
                </a:tc>
                <a:tc>
                  <a:txBody>
                    <a:bodyPr/>
                    <a:lstStyle/>
                    <a:p>
                      <a:pPr algn="ctr"/>
                      <a:r>
                        <a:rPr lang="en-GB" sz="1200" dirty="0">
                          <a:latin typeface="+mn-lt"/>
                        </a:rPr>
                        <a:t>55</a:t>
                      </a:r>
                    </a:p>
                  </a:txBody>
                  <a:tcPr marT="28800" marB="28800"/>
                </a:tc>
                <a:extLst>
                  <a:ext uri="{0D108BD9-81ED-4DB2-BD59-A6C34878D82A}">
                    <a16:rowId xmlns:a16="http://schemas.microsoft.com/office/drawing/2014/main" val="2629625739"/>
                  </a:ext>
                </a:extLst>
              </a:tr>
              <a:tr h="216782">
                <a:tc>
                  <a:txBody>
                    <a:bodyPr/>
                    <a:lstStyle/>
                    <a:p>
                      <a:pPr lvl="1"/>
                      <a:r>
                        <a:rPr lang="en-GB" sz="1200" dirty="0">
                          <a:latin typeface="+mn-lt"/>
                        </a:rPr>
                        <a:t>36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66</a:t>
                      </a:r>
                    </a:p>
                  </a:txBody>
                  <a:tcPr marT="28800" marB="28800"/>
                </a:tc>
                <a:tc>
                  <a:txBody>
                    <a:bodyPr/>
                    <a:lstStyle/>
                    <a:p>
                      <a:pPr algn="ctr"/>
                      <a:r>
                        <a:rPr lang="en-GB" sz="1200" dirty="0">
                          <a:latin typeface="+mn-lt"/>
                        </a:rPr>
                        <a:t>44</a:t>
                      </a:r>
                    </a:p>
                  </a:txBody>
                  <a:tcPr marT="28800" marB="28800"/>
                </a:tc>
                <a:tc>
                  <a:txBody>
                    <a:bodyPr/>
                    <a:lstStyle/>
                    <a:p>
                      <a:pPr algn="ctr"/>
                      <a:r>
                        <a:rPr lang="en-GB" sz="1200" dirty="0">
                          <a:latin typeface="+mn-lt"/>
                        </a:rPr>
                        <a:t>65</a:t>
                      </a:r>
                    </a:p>
                  </a:txBody>
                  <a:tcPr marT="28800" marB="28800"/>
                </a:tc>
                <a:tc>
                  <a:txBody>
                    <a:bodyPr/>
                    <a:lstStyle/>
                    <a:p>
                      <a:pPr algn="ctr"/>
                      <a:r>
                        <a:rPr lang="en-GB" sz="1200" dirty="0">
                          <a:latin typeface="+mn-lt"/>
                        </a:rPr>
                        <a:t>40</a:t>
                      </a:r>
                    </a:p>
                  </a:txBody>
                  <a:tcPr marT="28800" marB="28800"/>
                </a:tc>
                <a:extLst>
                  <a:ext uri="{0D108BD9-81ED-4DB2-BD59-A6C34878D82A}">
                    <a16:rowId xmlns:a16="http://schemas.microsoft.com/office/drawing/2014/main" val="2744385293"/>
                  </a:ext>
                </a:extLst>
              </a:tr>
              <a:tr h="216782">
                <a:tc>
                  <a:txBody>
                    <a:bodyPr/>
                    <a:lstStyle/>
                    <a:p>
                      <a:pPr lvl="1"/>
                      <a:r>
                        <a:rPr lang="en-GB" sz="1200" dirty="0">
                          <a:latin typeface="+mn-lt"/>
                        </a:rPr>
                        <a:t>48 </a:t>
                      </a:r>
                      <a:r>
                        <a:rPr lang="en-GB" sz="1200" dirty="0" err="1">
                          <a:latin typeface="+mn-lt"/>
                        </a:rPr>
                        <a:t>mo</a:t>
                      </a:r>
                      <a:endParaRPr lang="en-GB" sz="1200" dirty="0">
                        <a:latin typeface="+mn-lt"/>
                      </a:endParaRPr>
                    </a:p>
                  </a:txBody>
                  <a:tcPr marT="28800" marB="28800"/>
                </a:tc>
                <a:tc>
                  <a:txBody>
                    <a:bodyPr/>
                    <a:lstStyle/>
                    <a:p>
                      <a:pPr algn="ctr"/>
                      <a:r>
                        <a:rPr lang="en-GB" sz="1200" dirty="0">
                          <a:latin typeface="+mn-lt"/>
                        </a:rPr>
                        <a:t>66</a:t>
                      </a:r>
                    </a:p>
                  </a:txBody>
                  <a:tcPr marT="28800" marB="28800"/>
                </a:tc>
                <a:tc>
                  <a:txBody>
                    <a:bodyPr/>
                    <a:lstStyle/>
                    <a:p>
                      <a:pPr algn="ctr"/>
                      <a:r>
                        <a:rPr lang="en-GB" sz="1200" dirty="0">
                          <a:latin typeface="+mn-lt"/>
                        </a:rPr>
                        <a:t>34</a:t>
                      </a:r>
                    </a:p>
                  </a:txBody>
                  <a:tcPr marT="28800" marB="28800"/>
                </a:tc>
                <a:tc>
                  <a:txBody>
                    <a:bodyPr/>
                    <a:lstStyle/>
                    <a:p>
                      <a:pPr algn="ctr"/>
                      <a:r>
                        <a:rPr lang="en-GB" sz="1200" dirty="0">
                          <a:latin typeface="+mn-lt"/>
                        </a:rPr>
                        <a:t>65</a:t>
                      </a:r>
                    </a:p>
                  </a:txBody>
                  <a:tcPr marT="28800" marB="28800"/>
                </a:tc>
                <a:tc>
                  <a:txBody>
                    <a:bodyPr/>
                    <a:lstStyle/>
                    <a:p>
                      <a:pPr algn="ctr"/>
                      <a:r>
                        <a:rPr lang="en-GB" sz="1200" dirty="0">
                          <a:latin typeface="+mn-lt"/>
                        </a:rPr>
                        <a:t>33</a:t>
                      </a:r>
                    </a:p>
                  </a:txBody>
                  <a:tcPr marT="28800" marB="28800"/>
                </a:tc>
                <a:extLst>
                  <a:ext uri="{0D108BD9-81ED-4DB2-BD59-A6C34878D82A}">
                    <a16:rowId xmlns:a16="http://schemas.microsoft.com/office/drawing/2014/main" val="1486898472"/>
                  </a:ext>
                </a:extLst>
              </a:tr>
            </a:tbl>
          </a:graphicData>
        </a:graphic>
      </p:graphicFrame>
      <p:sp>
        <p:nvSpPr>
          <p:cNvPr id="16" name="Rectangle 15">
            <a:extLst>
              <a:ext uri="{FF2B5EF4-FFF2-40B4-BE49-F238E27FC236}">
                <a16:creationId xmlns:a16="http://schemas.microsoft.com/office/drawing/2014/main" id="{52B58A59-6067-024A-AC16-17DD37B0CF91}"/>
              </a:ext>
            </a:extLst>
          </p:cNvPr>
          <p:cNvSpPr/>
          <p:nvPr/>
        </p:nvSpPr>
        <p:spPr>
          <a:xfrm>
            <a:off x="465138" y="1997228"/>
            <a:ext cx="8221662" cy="228533"/>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8607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p:txBody>
          <a:bodyPr>
            <a:normAutofit fontScale="85000" lnSpcReduction="10000"/>
          </a:bodyPr>
          <a:lstStyle/>
          <a:p>
            <a:r>
              <a:rPr lang="en-US" b="1" dirty="0">
                <a:solidFill>
                  <a:srgbClr val="03C74F"/>
                </a:solidFill>
              </a:rPr>
              <a:t>ORR per IRRC was higher and more responses were ongoing with </a:t>
            </a:r>
            <a:r>
              <a:rPr lang="en-US" b="1" dirty="0" err="1">
                <a:solidFill>
                  <a:srgbClr val="03C74F"/>
                </a:solidFill>
              </a:rPr>
              <a:t>Niv</a:t>
            </a:r>
            <a:r>
              <a:rPr lang="en-US" b="1" dirty="0">
                <a:solidFill>
                  <a:srgbClr val="03C74F"/>
                </a:solidFill>
              </a:rPr>
              <a:t> + </a:t>
            </a:r>
            <a:r>
              <a:rPr lang="en-US" b="1" dirty="0" err="1">
                <a:solidFill>
                  <a:srgbClr val="03C74F"/>
                </a:solidFill>
              </a:rPr>
              <a:t>Ipi</a:t>
            </a:r>
            <a:r>
              <a:rPr lang="en-US" b="1" dirty="0">
                <a:solidFill>
                  <a:srgbClr val="03C74F"/>
                </a:solidFill>
              </a:rPr>
              <a:t> vs Sun</a:t>
            </a:r>
          </a:p>
          <a:p>
            <a:pPr lvl="1"/>
            <a:r>
              <a:rPr lang="en-US" dirty="0"/>
              <a:t>68% vs 53% (ITT) and 68% vs 52% (IP)</a:t>
            </a:r>
          </a:p>
          <a:p>
            <a:r>
              <a:rPr lang="en-US" b="1" dirty="0">
                <a:solidFill>
                  <a:srgbClr val="03C74F"/>
                </a:solidFill>
              </a:rPr>
              <a:t>More patients achieved CR with </a:t>
            </a:r>
            <a:r>
              <a:rPr lang="en-US" b="1" dirty="0" err="1">
                <a:solidFill>
                  <a:srgbClr val="03C74F"/>
                </a:solidFill>
              </a:rPr>
              <a:t>Niv</a:t>
            </a:r>
            <a:r>
              <a:rPr lang="en-US" b="1" dirty="0">
                <a:solidFill>
                  <a:srgbClr val="03C74F"/>
                </a:solidFill>
              </a:rPr>
              <a:t> + </a:t>
            </a:r>
            <a:r>
              <a:rPr lang="en-US" b="1" dirty="0" err="1">
                <a:solidFill>
                  <a:srgbClr val="03C74F"/>
                </a:solidFill>
              </a:rPr>
              <a:t>Ipi</a:t>
            </a:r>
            <a:r>
              <a:rPr lang="en-US" b="1" dirty="0">
                <a:solidFill>
                  <a:srgbClr val="03C74F"/>
                </a:solidFill>
              </a:rPr>
              <a:t> and these were ongoing in 86% (ITT) and 84% (IP) of patients</a:t>
            </a:r>
          </a:p>
          <a:p>
            <a:r>
              <a:rPr lang="en-US" b="1" dirty="0">
                <a:solidFill>
                  <a:srgbClr val="03C74F"/>
                </a:solidFill>
              </a:rPr>
              <a:t>PFS probability with </a:t>
            </a:r>
            <a:r>
              <a:rPr lang="en-US" b="1" dirty="0" err="1">
                <a:solidFill>
                  <a:srgbClr val="03C74F"/>
                </a:solidFill>
              </a:rPr>
              <a:t>Niv</a:t>
            </a:r>
            <a:r>
              <a:rPr lang="en-US" b="1" dirty="0">
                <a:solidFill>
                  <a:srgbClr val="03C74F"/>
                </a:solidFill>
              </a:rPr>
              <a:t> + </a:t>
            </a:r>
            <a:r>
              <a:rPr lang="en-US" b="1" dirty="0" err="1">
                <a:solidFill>
                  <a:srgbClr val="03C74F"/>
                </a:solidFill>
              </a:rPr>
              <a:t>Ipi</a:t>
            </a:r>
            <a:r>
              <a:rPr lang="en-US" b="1" dirty="0">
                <a:solidFill>
                  <a:srgbClr val="03C74F"/>
                </a:solidFill>
              </a:rPr>
              <a:t> </a:t>
            </a:r>
            <a:r>
              <a:rPr lang="en-US" b="1" dirty="0" err="1">
                <a:solidFill>
                  <a:srgbClr val="03C74F"/>
                </a:solidFill>
              </a:rPr>
              <a:t>stabilised</a:t>
            </a:r>
            <a:r>
              <a:rPr lang="en-US" b="1" dirty="0">
                <a:solidFill>
                  <a:srgbClr val="03C74F"/>
                </a:solidFill>
              </a:rPr>
              <a:t> after 24 months at ~35% in ITT and IP patients, </a:t>
            </a:r>
            <a:r>
              <a:rPr lang="en-US" dirty="0"/>
              <a:t>whereas probabilities declined over time with Sun</a:t>
            </a:r>
          </a:p>
          <a:p>
            <a:r>
              <a:rPr lang="en-US" b="1" dirty="0">
                <a:solidFill>
                  <a:srgbClr val="03C74F"/>
                </a:solidFill>
              </a:rPr>
              <a:t>Among FAV patients:</a:t>
            </a:r>
          </a:p>
          <a:p>
            <a:pPr lvl="1"/>
            <a:r>
              <a:rPr lang="en-US" dirty="0"/>
              <a:t>ORR was 29% with </a:t>
            </a:r>
            <a:r>
              <a:rPr lang="en-US" dirty="0" err="1"/>
              <a:t>Niv</a:t>
            </a:r>
            <a:r>
              <a:rPr lang="en-US" dirty="0"/>
              <a:t> + </a:t>
            </a:r>
            <a:r>
              <a:rPr lang="en-US" dirty="0" err="1"/>
              <a:t>Ipi</a:t>
            </a:r>
            <a:r>
              <a:rPr lang="en-US" dirty="0"/>
              <a:t> vs 54% with Sun</a:t>
            </a:r>
          </a:p>
          <a:p>
            <a:pPr lvl="1"/>
            <a:r>
              <a:rPr lang="en-US" dirty="0"/>
              <a:t>More patients achieved CR (13% vs 6%) and more responses were ongoing </a:t>
            </a:r>
            <a:br>
              <a:rPr lang="en-US" dirty="0"/>
            </a:br>
            <a:r>
              <a:rPr lang="en-US" dirty="0"/>
              <a:t>(69% vs 54%) with </a:t>
            </a:r>
            <a:r>
              <a:rPr lang="en-US" dirty="0" err="1"/>
              <a:t>Niv</a:t>
            </a:r>
            <a:r>
              <a:rPr lang="en-US" dirty="0"/>
              <a:t> + </a:t>
            </a:r>
            <a:r>
              <a:rPr lang="en-US" dirty="0" err="1"/>
              <a:t>Ipi</a:t>
            </a:r>
            <a:r>
              <a:rPr lang="en-US" dirty="0"/>
              <a:t> vs Sun</a:t>
            </a:r>
          </a:p>
          <a:p>
            <a:pPr lvl="1"/>
            <a:r>
              <a:rPr lang="en-US" dirty="0"/>
              <a:t>94% of CRs were ongoing with </a:t>
            </a:r>
            <a:r>
              <a:rPr lang="en-US" dirty="0" err="1"/>
              <a:t>Niv</a:t>
            </a:r>
            <a:r>
              <a:rPr lang="en-US" dirty="0"/>
              <a:t> + </a:t>
            </a:r>
            <a:r>
              <a:rPr lang="en-US" dirty="0" err="1"/>
              <a:t>Ipi</a:t>
            </a:r>
            <a:endParaRPr lang="en-US" dirty="0"/>
          </a:p>
          <a:p>
            <a:pPr lvl="1"/>
            <a:r>
              <a:rPr lang="en-US" dirty="0"/>
              <a:t>OS benefits were similar across treatment arms and PFS probabilities are </a:t>
            </a:r>
            <a:r>
              <a:rPr lang="en-US" dirty="0" err="1"/>
              <a:t>stabilising</a:t>
            </a:r>
            <a:r>
              <a:rPr lang="en-US" dirty="0"/>
              <a:t> with </a:t>
            </a:r>
            <a:r>
              <a:rPr lang="en-US" dirty="0" err="1"/>
              <a:t>Niv</a:t>
            </a:r>
            <a:r>
              <a:rPr lang="en-US" dirty="0"/>
              <a:t> + </a:t>
            </a:r>
            <a:r>
              <a:rPr lang="en-US" dirty="0" err="1"/>
              <a:t>Ipi</a:t>
            </a:r>
            <a:r>
              <a:rPr lang="en-US" dirty="0"/>
              <a:t> and declining with Sun</a:t>
            </a:r>
          </a:p>
          <a:p>
            <a:r>
              <a:rPr lang="en-US" b="1" dirty="0">
                <a:solidFill>
                  <a:srgbClr val="03C74F"/>
                </a:solidFill>
              </a:rPr>
              <a:t>Incidence of grade 3-4 TRAEs was consistent with previous reports</a:t>
            </a:r>
          </a:p>
          <a:p>
            <a:r>
              <a:rPr lang="en-US" dirty="0"/>
              <a:t>No new drug-related deaths occurred in either treatment arm</a:t>
            </a:r>
          </a:p>
          <a:p>
            <a:endParaRPr lang="en-US" dirty="0"/>
          </a:p>
          <a:p>
            <a:pPr lvl="1"/>
            <a:endParaRPr lang="en-US" altLang="en-US" dirty="0"/>
          </a:p>
        </p:txBody>
      </p:sp>
      <p:sp>
        <p:nvSpPr>
          <p:cNvPr id="72705" name="Title 1"/>
          <p:cNvSpPr>
            <a:spLocks noGrp="1"/>
          </p:cNvSpPr>
          <p:nvPr>
            <p:ph type="title"/>
          </p:nvPr>
        </p:nvSpPr>
        <p:spPr/>
        <p:txBody>
          <a:bodyPr/>
          <a:lstStyle/>
          <a:p>
            <a:r>
              <a:rPr lang="en-US" altLang="en-US"/>
              <a:t>results</a:t>
            </a:r>
            <a:endParaRPr lang="en-US" altLang="en-US" dirty="0"/>
          </a:p>
        </p:txBody>
      </p:sp>
      <p:sp>
        <p:nvSpPr>
          <p:cNvPr id="3" name="Content Placeholder 2"/>
          <p:cNvSpPr>
            <a:spLocks noGrp="1"/>
          </p:cNvSpPr>
          <p:nvPr>
            <p:ph sz="quarter" idx="13"/>
          </p:nvPr>
        </p:nvSpPr>
        <p:spPr/>
        <p:txBody>
          <a:bodyPr/>
          <a:lstStyle/>
          <a:p>
            <a:r>
              <a:rPr lang="en-GB" dirty="0"/>
              <a:t>CR, complete response; FAV, favourable risk patients; IP, intermediate/poor risk; </a:t>
            </a:r>
            <a:r>
              <a:rPr lang="en-GB" dirty="0" err="1"/>
              <a:t>Ipi</a:t>
            </a:r>
            <a:r>
              <a:rPr lang="en-GB" dirty="0"/>
              <a:t>, ipilimumab; IRRC, </a:t>
            </a:r>
            <a:r>
              <a:rPr lang="en-US" dirty="0"/>
              <a:t>independent radiology review committee ; </a:t>
            </a:r>
            <a:r>
              <a:rPr lang="en-GB" dirty="0"/>
              <a:t>ITT, intention-to-treat; </a:t>
            </a:r>
            <a:r>
              <a:rPr lang="en-GB" dirty="0" err="1"/>
              <a:t>mo</a:t>
            </a:r>
            <a:r>
              <a:rPr lang="en-GB" dirty="0"/>
              <a:t>, months; </a:t>
            </a:r>
            <a:r>
              <a:rPr lang="en-GB" dirty="0" err="1"/>
              <a:t>Niv</a:t>
            </a:r>
            <a:r>
              <a:rPr lang="en-GB" dirty="0"/>
              <a:t>; nivolumab; ORR, overall response rate; OS, overall survival; PFS, progression free survival; Sun, </a:t>
            </a:r>
            <a:r>
              <a:rPr lang="en-GB" dirty="0" err="1"/>
              <a:t>sunitibib</a:t>
            </a:r>
            <a:r>
              <a:rPr lang="en-GB" dirty="0"/>
              <a:t>; TRAE, treatment-related adverse event</a:t>
            </a:r>
          </a:p>
          <a:p>
            <a:r>
              <a:rPr lang="en-GB" dirty="0" err="1"/>
              <a:t>Tannir</a:t>
            </a:r>
            <a:r>
              <a:rPr lang="en-GB" dirty="0"/>
              <a:t> N,</a:t>
            </a:r>
            <a:r>
              <a:rPr lang="en-US" altLang="en-US" dirty="0"/>
              <a:t> et al.  ASCO GU 2020. Abstract #609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16</a:t>
            </a:fld>
            <a:endParaRPr lang="en-GB" dirty="0"/>
          </a:p>
        </p:txBody>
      </p:sp>
    </p:spTree>
    <p:extLst>
      <p:ext uri="{BB962C8B-B14F-4D97-AF65-F5344CB8AC3E}">
        <p14:creationId xmlns:p14="http://schemas.microsoft.com/office/powerpoint/2010/main" val="1285922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F982B9-1005-B54E-8B6F-40B8601453AD}"/>
              </a:ext>
            </a:extLst>
          </p:cNvPr>
          <p:cNvSpPr>
            <a:spLocks noGrp="1"/>
          </p:cNvSpPr>
          <p:nvPr>
            <p:ph sz="quarter" idx="12"/>
          </p:nvPr>
        </p:nvSpPr>
        <p:spPr/>
        <p:txBody>
          <a:bodyPr/>
          <a:lstStyle/>
          <a:p>
            <a:pPr>
              <a:spcBef>
                <a:spcPts val="1800"/>
              </a:spcBef>
            </a:pPr>
            <a:r>
              <a:rPr lang="en-GB" sz="2200" b="1" dirty="0">
                <a:solidFill>
                  <a:srgbClr val="03C74F"/>
                </a:solidFill>
              </a:rPr>
              <a:t>Superior OS and ORR with </a:t>
            </a:r>
            <a:r>
              <a:rPr lang="en-GB" sz="2200" b="1" dirty="0" err="1">
                <a:solidFill>
                  <a:srgbClr val="03C74F"/>
                </a:solidFill>
              </a:rPr>
              <a:t>Niv</a:t>
            </a:r>
            <a:r>
              <a:rPr lang="en-GB" sz="2200" b="1" dirty="0">
                <a:solidFill>
                  <a:srgbClr val="03C74F"/>
                </a:solidFill>
              </a:rPr>
              <a:t> + </a:t>
            </a:r>
            <a:r>
              <a:rPr lang="en-GB" sz="2200" b="1" dirty="0" err="1">
                <a:solidFill>
                  <a:srgbClr val="03C74F"/>
                </a:solidFill>
              </a:rPr>
              <a:t>Ipi</a:t>
            </a:r>
            <a:r>
              <a:rPr lang="en-GB" sz="2200" b="1" dirty="0">
                <a:solidFill>
                  <a:srgbClr val="03C74F"/>
                </a:solidFill>
              </a:rPr>
              <a:t> vs Sun </a:t>
            </a:r>
            <a:r>
              <a:rPr lang="en-GB" sz="2200" dirty="0"/>
              <a:t>was maintained in ITT and IP patients</a:t>
            </a:r>
          </a:p>
          <a:p>
            <a:pPr>
              <a:spcBef>
                <a:spcPts val="1800"/>
              </a:spcBef>
            </a:pPr>
            <a:r>
              <a:rPr lang="en-GB" sz="2200" b="1" dirty="0">
                <a:solidFill>
                  <a:srgbClr val="03C74F"/>
                </a:solidFill>
              </a:rPr>
              <a:t>More patients treated with </a:t>
            </a:r>
            <a:r>
              <a:rPr lang="en-GB" sz="2200" b="1" dirty="0" err="1">
                <a:solidFill>
                  <a:srgbClr val="03C74F"/>
                </a:solidFill>
              </a:rPr>
              <a:t>Niv</a:t>
            </a:r>
            <a:r>
              <a:rPr lang="en-GB" sz="2200" b="1" dirty="0">
                <a:solidFill>
                  <a:srgbClr val="03C74F"/>
                </a:solidFill>
              </a:rPr>
              <a:t> + </a:t>
            </a:r>
            <a:r>
              <a:rPr lang="en-GB" sz="2200" b="1" dirty="0" err="1">
                <a:solidFill>
                  <a:srgbClr val="03C74F"/>
                </a:solidFill>
              </a:rPr>
              <a:t>Ipi</a:t>
            </a:r>
            <a:r>
              <a:rPr lang="en-GB" sz="2200" b="1" dirty="0">
                <a:solidFill>
                  <a:srgbClr val="03C74F"/>
                </a:solidFill>
              </a:rPr>
              <a:t> experienced CR compared with S</a:t>
            </a:r>
            <a:r>
              <a:rPr lang="en-GB" sz="2200" dirty="0"/>
              <a:t>, responses and CRs were durable</a:t>
            </a:r>
          </a:p>
          <a:p>
            <a:pPr>
              <a:spcBef>
                <a:spcPts val="1800"/>
              </a:spcBef>
            </a:pPr>
            <a:r>
              <a:rPr lang="en-GB" sz="2200" dirty="0"/>
              <a:t>PFS probabilities stabilised with </a:t>
            </a:r>
            <a:r>
              <a:rPr lang="en-GB" sz="2200" dirty="0" err="1"/>
              <a:t>Niv</a:t>
            </a:r>
            <a:r>
              <a:rPr lang="en-GB" sz="2200" dirty="0"/>
              <a:t> + </a:t>
            </a:r>
            <a:r>
              <a:rPr lang="en-GB" sz="2200" dirty="0" err="1"/>
              <a:t>Ipi</a:t>
            </a:r>
            <a:r>
              <a:rPr lang="en-GB" sz="2200" dirty="0"/>
              <a:t> after extended follow up</a:t>
            </a:r>
          </a:p>
          <a:p>
            <a:pPr>
              <a:spcBef>
                <a:spcPts val="1800"/>
              </a:spcBef>
            </a:pPr>
            <a:r>
              <a:rPr lang="en-GB" sz="2200" b="1" dirty="0">
                <a:solidFill>
                  <a:srgbClr val="03C74F"/>
                </a:solidFill>
              </a:rPr>
              <a:t>No new safety signals </a:t>
            </a:r>
            <a:r>
              <a:rPr lang="en-GB" sz="2200" dirty="0"/>
              <a:t>emerged during extended follow-up</a:t>
            </a:r>
          </a:p>
        </p:txBody>
      </p:sp>
      <p:sp>
        <p:nvSpPr>
          <p:cNvPr id="2" name="Title 1">
            <a:extLst>
              <a:ext uri="{FF2B5EF4-FFF2-40B4-BE49-F238E27FC236}">
                <a16:creationId xmlns:a16="http://schemas.microsoft.com/office/drawing/2014/main" id="{F7B11AA2-73CC-464D-B22F-AE14C636DEFA}"/>
              </a:ext>
            </a:extLst>
          </p:cNvPr>
          <p:cNvSpPr>
            <a:spLocks noGrp="1"/>
          </p:cNvSpPr>
          <p:nvPr>
            <p:ph type="title"/>
          </p:nvPr>
        </p:nvSpPr>
        <p:spPr/>
        <p:txBody>
          <a:bodyPr/>
          <a:lstStyle/>
          <a:p>
            <a:r>
              <a:rPr lang="en-US" dirty="0"/>
              <a:t>conclusions</a:t>
            </a:r>
          </a:p>
        </p:txBody>
      </p:sp>
      <p:sp>
        <p:nvSpPr>
          <p:cNvPr id="11" name="Text Placeholder 10"/>
          <p:cNvSpPr>
            <a:spLocks noGrp="1"/>
          </p:cNvSpPr>
          <p:nvPr>
            <p:ph sz="quarter" idx="13"/>
          </p:nvPr>
        </p:nvSpPr>
        <p:spPr/>
        <p:txBody>
          <a:bodyPr/>
          <a:lstStyle/>
          <a:p>
            <a:r>
              <a:rPr lang="en-GB" dirty="0"/>
              <a:t>IP, intermediate/poor risk; </a:t>
            </a:r>
            <a:r>
              <a:rPr lang="en-GB" dirty="0" err="1"/>
              <a:t>Ipi</a:t>
            </a:r>
            <a:r>
              <a:rPr lang="en-GB" dirty="0"/>
              <a:t>, </a:t>
            </a:r>
            <a:r>
              <a:rPr lang="en-GB" dirty="0" err="1"/>
              <a:t>ipilumumab</a:t>
            </a:r>
            <a:r>
              <a:rPr lang="en-GB" dirty="0"/>
              <a:t>; ITT, intention-to-treat; </a:t>
            </a:r>
            <a:r>
              <a:rPr lang="en-GB" dirty="0" err="1"/>
              <a:t>Niv</a:t>
            </a:r>
            <a:r>
              <a:rPr lang="en-GB" dirty="0"/>
              <a:t>, nivolumab; ORR, overall response rate; OS, overall survival; PFS, progression-free survival; Sun, sunitinib</a:t>
            </a:r>
          </a:p>
          <a:p>
            <a:r>
              <a:rPr lang="en-GB" dirty="0" err="1"/>
              <a:t>Tannir</a:t>
            </a:r>
            <a:r>
              <a:rPr lang="en-GB" dirty="0"/>
              <a:t> N,</a:t>
            </a:r>
            <a:r>
              <a:rPr lang="en-US" altLang="en-US" dirty="0"/>
              <a:t> et al.  ASCO GU 2020. Abstract #609 Oral presentation</a:t>
            </a:r>
            <a:endParaRPr lang="en-GB" dirty="0"/>
          </a:p>
        </p:txBody>
      </p:sp>
      <p:sp>
        <p:nvSpPr>
          <p:cNvPr id="15" name="Slide Number Placeholder 14"/>
          <p:cNvSpPr>
            <a:spLocks noGrp="1"/>
          </p:cNvSpPr>
          <p:nvPr>
            <p:ph type="sldNum" sz="quarter" idx="4"/>
          </p:nvPr>
        </p:nvSpPr>
        <p:spPr/>
        <p:txBody>
          <a:bodyPr/>
          <a:lstStyle/>
          <a:p>
            <a:fld id="{FCE43C0F-8A7B-3A4B-9DB5-B3472E36E833}" type="slidenum">
              <a:rPr lang="en-GB" smtClean="0"/>
              <a:pPr/>
              <a:t>17</a:t>
            </a:fld>
            <a:endParaRPr lang="en-GB" dirty="0"/>
          </a:p>
        </p:txBody>
      </p:sp>
    </p:spTree>
    <p:extLst>
      <p:ext uri="{BB962C8B-B14F-4D97-AF65-F5344CB8AC3E}">
        <p14:creationId xmlns:p14="http://schemas.microsoft.com/office/powerpoint/2010/main" val="109017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A7D5-A602-42A1-852F-992F48BB2EEC}"/>
              </a:ext>
            </a:extLst>
          </p:cNvPr>
          <p:cNvSpPr>
            <a:spLocks noGrp="1"/>
          </p:cNvSpPr>
          <p:nvPr>
            <p:ph type="title"/>
          </p:nvPr>
        </p:nvSpPr>
        <p:spPr/>
        <p:txBody>
          <a:bodyPr>
            <a:normAutofit/>
          </a:bodyPr>
          <a:lstStyle/>
          <a:p>
            <a:r>
              <a:rPr lang="en-US" dirty="0"/>
              <a:t>Nivolumab in combination with stereotactic body radiotherapy in pretreated patients with metastatic renal cell carcinoma: First results of phase II NIVES study</a:t>
            </a:r>
            <a:br>
              <a:rPr lang="en-US" b="0" dirty="0"/>
            </a:br>
            <a:br>
              <a:rPr lang="en-US" dirty="0"/>
            </a:br>
            <a:r>
              <a:rPr lang="en-GB" sz="2200" cap="none" dirty="0" err="1">
                <a:ea typeface="MS PGothic" panose="020B0600070205080204" pitchFamily="34" charset="-128"/>
                <a:cs typeface="Arial" panose="020B0604020202020204" pitchFamily="34" charset="0"/>
              </a:rPr>
              <a:t>Masini</a:t>
            </a:r>
            <a:r>
              <a:rPr lang="en-GB" sz="2200" cap="none" dirty="0">
                <a:ea typeface="MS PGothic" panose="020B0600070205080204" pitchFamily="34" charset="-128"/>
                <a:cs typeface="Arial" panose="020B0604020202020204" pitchFamily="34" charset="0"/>
              </a:rPr>
              <a:t> C,</a:t>
            </a:r>
            <a:r>
              <a:rPr lang="en-US" altLang="en-US" sz="2200" cap="none" dirty="0">
                <a:ea typeface="MS PGothic" panose="020B0600070205080204" pitchFamily="34" charset="-128"/>
                <a:cs typeface="Arial" panose="020B0604020202020204" pitchFamily="34" charset="0"/>
              </a:rPr>
              <a:t> et al.</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ASCO GU 2020. Abstract #613 </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Oral presentation</a:t>
            </a:r>
            <a:endParaRPr lang="en-GB" sz="2200" dirty="0"/>
          </a:p>
        </p:txBody>
      </p:sp>
      <p:sp>
        <p:nvSpPr>
          <p:cNvPr id="3" name="Slide Number Placeholder 2">
            <a:extLst>
              <a:ext uri="{FF2B5EF4-FFF2-40B4-BE49-F238E27FC236}">
                <a16:creationId xmlns:a16="http://schemas.microsoft.com/office/drawing/2014/main" id="{FC7CBDC5-F60B-49D3-A795-3480804B86B5}"/>
              </a:ext>
            </a:extLst>
          </p:cNvPr>
          <p:cNvSpPr>
            <a:spLocks noGrp="1"/>
          </p:cNvSpPr>
          <p:nvPr>
            <p:ph type="sldNum" sz="quarter" idx="4"/>
          </p:nvPr>
        </p:nvSpPr>
        <p:spPr/>
        <p:txBody>
          <a:bodyPr/>
          <a:lstStyle/>
          <a:p>
            <a:fld id="{FCE43C0F-8A7B-3A4B-9DB5-B3472E36E833}" type="slidenum">
              <a:rPr lang="en-GB" smtClean="0"/>
              <a:pPr/>
              <a:t>18</a:t>
            </a:fld>
            <a:endParaRPr lang="en-GB" dirty="0"/>
          </a:p>
        </p:txBody>
      </p:sp>
    </p:spTree>
    <p:extLst>
      <p:ext uri="{BB962C8B-B14F-4D97-AF65-F5344CB8AC3E}">
        <p14:creationId xmlns:p14="http://schemas.microsoft.com/office/powerpoint/2010/main" val="362499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F982B9-1005-B54E-8B6F-40B8601453AD}"/>
              </a:ext>
            </a:extLst>
          </p:cNvPr>
          <p:cNvSpPr>
            <a:spLocks noGrp="1"/>
          </p:cNvSpPr>
          <p:nvPr>
            <p:ph sz="quarter" idx="12"/>
          </p:nvPr>
        </p:nvSpPr>
        <p:spPr/>
        <p:txBody>
          <a:bodyPr>
            <a:normAutofit fontScale="70000" lnSpcReduction="20000"/>
          </a:bodyPr>
          <a:lstStyle/>
          <a:p>
            <a:pPr marL="342900" indent="-342900">
              <a:lnSpc>
                <a:spcPct val="120000"/>
              </a:lnSpc>
            </a:pPr>
            <a:r>
              <a:rPr lang="en-GB" b="1" dirty="0">
                <a:solidFill>
                  <a:srgbClr val="03C74F"/>
                </a:solidFill>
              </a:rPr>
              <a:t>Despite advances in treatments for patients metastatic RCC (</a:t>
            </a:r>
            <a:r>
              <a:rPr lang="en-GB" b="1" dirty="0" err="1">
                <a:solidFill>
                  <a:srgbClr val="03C74F"/>
                </a:solidFill>
              </a:rPr>
              <a:t>mRCC</a:t>
            </a:r>
            <a:r>
              <a:rPr lang="en-GB" b="1" dirty="0">
                <a:solidFill>
                  <a:srgbClr val="03C74F"/>
                </a:solidFill>
              </a:rPr>
              <a:t>), the 5-year survival rate of these patients remains approximately 10% </a:t>
            </a:r>
          </a:p>
          <a:p>
            <a:pPr marL="342900" indent="-342900">
              <a:lnSpc>
                <a:spcPct val="120000"/>
              </a:lnSpc>
            </a:pPr>
            <a:r>
              <a:rPr lang="en-GB" dirty="0"/>
              <a:t>Stereotactic body radiotherapy </a:t>
            </a:r>
            <a:r>
              <a:rPr lang="en-GB" b="1" dirty="0">
                <a:solidFill>
                  <a:srgbClr val="03C74F"/>
                </a:solidFill>
              </a:rPr>
              <a:t>(SBRT) is a focussed radiation therapy</a:t>
            </a:r>
            <a:r>
              <a:rPr lang="en-GB" dirty="0"/>
              <a:t>, </a:t>
            </a:r>
            <a:r>
              <a:rPr lang="en-GB" b="1" dirty="0">
                <a:solidFill>
                  <a:srgbClr val="03C74F"/>
                </a:solidFill>
              </a:rPr>
              <a:t>delivering high-dose radiation directly to the tumour </a:t>
            </a:r>
            <a:r>
              <a:rPr lang="en-GB" dirty="0"/>
              <a:t>resulting in more tumour cells being destroyed and less damage to adjacent healthy tissue </a:t>
            </a:r>
          </a:p>
          <a:p>
            <a:pPr marL="342900" indent="-342900">
              <a:lnSpc>
                <a:spcPct val="120000"/>
              </a:lnSpc>
            </a:pPr>
            <a:r>
              <a:rPr lang="en-GB" dirty="0"/>
              <a:t>Several preclinical studies have documented </a:t>
            </a:r>
            <a:r>
              <a:rPr lang="en-GB" b="1" dirty="0">
                <a:solidFill>
                  <a:srgbClr val="03C74F"/>
                </a:solidFill>
              </a:rPr>
              <a:t>an increase in peripheral anti-tumour immunity following radiation</a:t>
            </a:r>
            <a:r>
              <a:rPr lang="en-GB" dirty="0"/>
              <a:t>. </a:t>
            </a:r>
            <a:r>
              <a:rPr lang="en-GB" b="1" dirty="0">
                <a:solidFill>
                  <a:srgbClr val="03C74F"/>
                </a:solidFill>
              </a:rPr>
              <a:t>SBRT may trigger increased tumour antigen release, promote T-cell infiltration, and result in increased anti-tumour immunity</a:t>
            </a:r>
          </a:p>
          <a:p>
            <a:pPr marL="342900" indent="-342900">
              <a:lnSpc>
                <a:spcPct val="120000"/>
              </a:lnSpc>
            </a:pPr>
            <a:r>
              <a:rPr lang="en-GB" b="1" dirty="0">
                <a:solidFill>
                  <a:srgbClr val="03C74F"/>
                </a:solidFill>
              </a:rPr>
              <a:t>Radiation has been shown to induce tumour PD-L1 expression </a:t>
            </a:r>
          </a:p>
          <a:p>
            <a:pPr marL="342900" indent="-342900">
              <a:lnSpc>
                <a:spcPct val="120000"/>
              </a:lnSpc>
            </a:pPr>
            <a:r>
              <a:rPr lang="en-GB" dirty="0"/>
              <a:t>Inhibition of the PD-1/PD-L1 axis with nivolumab has been demonstrated to improve anti-tumour immunity by blocking the tumour-mediated suppression of cytotoxic T cells</a:t>
            </a:r>
          </a:p>
          <a:p>
            <a:pPr marL="342900" indent="-342900">
              <a:lnSpc>
                <a:spcPct val="120000"/>
              </a:lnSpc>
            </a:pPr>
            <a:r>
              <a:rPr lang="en-GB" sz="2100" b="1" dirty="0">
                <a:solidFill>
                  <a:srgbClr val="03C74F"/>
                </a:solidFill>
              </a:rPr>
              <a:t>Nivolumab is a monoclonal antibody directed against PD-1</a:t>
            </a:r>
            <a:r>
              <a:rPr lang="en-GB" sz="2100" dirty="0"/>
              <a:t>. Combining this drug with radiotherapy might have a synergistic effect. The combination of SBRT with nivolumab could potentially enhance the anti-tumour immune response and might improve clinical outcomes</a:t>
            </a:r>
          </a:p>
          <a:p>
            <a:pPr marL="342900" indent="-342900">
              <a:lnSpc>
                <a:spcPct val="120000"/>
              </a:lnSpc>
            </a:pPr>
            <a:r>
              <a:rPr lang="en-GB" sz="2100" b="1" dirty="0">
                <a:solidFill>
                  <a:srgbClr val="03C74F"/>
                </a:solidFill>
              </a:rPr>
              <a:t>This study attempted to ascertain whether the anti-tumour immunity of anti-PD1 therapy, in the form of nivolumab, can be enhanced by radiotherapy (SBRT)</a:t>
            </a:r>
          </a:p>
        </p:txBody>
      </p:sp>
      <p:sp>
        <p:nvSpPr>
          <p:cNvPr id="2" name="Title 1">
            <a:extLst>
              <a:ext uri="{FF2B5EF4-FFF2-40B4-BE49-F238E27FC236}">
                <a16:creationId xmlns:a16="http://schemas.microsoft.com/office/drawing/2014/main" id="{F7B11AA2-73CC-464D-B22F-AE14C636DEFA}"/>
              </a:ext>
            </a:extLst>
          </p:cNvPr>
          <p:cNvSpPr>
            <a:spLocks noGrp="1"/>
          </p:cNvSpPr>
          <p:nvPr>
            <p:ph type="title"/>
          </p:nvPr>
        </p:nvSpPr>
        <p:spPr/>
        <p:txBody>
          <a:bodyPr/>
          <a:lstStyle/>
          <a:p>
            <a:r>
              <a:rPr lang="en-US" dirty="0">
                <a:latin typeface="+mj-lt"/>
              </a:rPr>
              <a:t>introduction</a:t>
            </a:r>
          </a:p>
        </p:txBody>
      </p:sp>
      <p:sp>
        <p:nvSpPr>
          <p:cNvPr id="11" name="Text Placeholder 10"/>
          <p:cNvSpPr>
            <a:spLocks noGrp="1"/>
          </p:cNvSpPr>
          <p:nvPr>
            <p:ph sz="quarter" idx="13"/>
          </p:nvPr>
        </p:nvSpPr>
        <p:spPr/>
        <p:txBody>
          <a:bodyPr/>
          <a:lstStyle/>
          <a:p>
            <a:r>
              <a:rPr lang="en-GB" sz="1000" dirty="0" err="1">
                <a:latin typeface="+mn-lt"/>
                <a:ea typeface="MS PGothic" panose="020B0600070205080204" pitchFamily="34" charset="-128"/>
                <a:cs typeface="Arial" panose="020B0604020202020204" pitchFamily="34" charset="0"/>
              </a:rPr>
              <a:t>mRCC</a:t>
            </a:r>
            <a:r>
              <a:rPr lang="en-GB" sz="1000" dirty="0">
                <a:latin typeface="+mn-lt"/>
                <a:ea typeface="MS PGothic" panose="020B0600070205080204" pitchFamily="34" charset="-128"/>
                <a:cs typeface="Arial" panose="020B0604020202020204" pitchFamily="34" charset="0"/>
              </a:rPr>
              <a:t>, metastatic renal cell carcinoma; PD-1, p</a:t>
            </a:r>
            <a:r>
              <a:rPr lang="en-GB" sz="1000" dirty="0">
                <a:latin typeface="+mn-lt"/>
              </a:rPr>
              <a:t>rogrammed cell death protein 1; </a:t>
            </a:r>
            <a:r>
              <a:rPr lang="en-GB" sz="1000" dirty="0">
                <a:latin typeface="+mn-lt"/>
                <a:ea typeface="MS PGothic" panose="020B0600070205080204" pitchFamily="34" charset="-128"/>
                <a:cs typeface="Arial" panose="020B0604020202020204" pitchFamily="34" charset="0"/>
              </a:rPr>
              <a:t>PD-L1, programmed death ligand-1; SBRT, </a:t>
            </a:r>
            <a:r>
              <a:rPr lang="en-GB" sz="1000" dirty="0">
                <a:latin typeface="+mn-lt"/>
              </a:rPr>
              <a:t>stereotactic body radiotherapy</a:t>
            </a:r>
            <a:endParaRPr lang="en-GB" sz="1000" dirty="0">
              <a:latin typeface="+mn-lt"/>
              <a:ea typeface="MS PGothic" panose="020B0600070205080204" pitchFamily="34" charset="-128"/>
              <a:cs typeface="Arial" panose="020B0604020202020204" pitchFamily="34" charset="0"/>
            </a:endParaRPr>
          </a:p>
          <a:p>
            <a:r>
              <a:rPr lang="en-GB" sz="1000" dirty="0" err="1">
                <a:latin typeface="+mn-lt"/>
                <a:ea typeface="MS PGothic" panose="020B0600070205080204" pitchFamily="34" charset="-128"/>
                <a:cs typeface="Arial" panose="020B0604020202020204" pitchFamily="34" charset="0"/>
              </a:rPr>
              <a:t>Masini</a:t>
            </a:r>
            <a:r>
              <a:rPr lang="en-GB" sz="1000" dirty="0">
                <a:latin typeface="+mn-lt"/>
                <a:ea typeface="MS PGothic" panose="020B0600070205080204" pitchFamily="34" charset="-128"/>
                <a:cs typeface="Arial" panose="020B0604020202020204" pitchFamily="34" charset="0"/>
              </a:rPr>
              <a:t> C,</a:t>
            </a:r>
            <a:r>
              <a:rPr lang="en-GB" altLang="en-US" sz="1000" dirty="0">
                <a:latin typeface="+mn-lt"/>
                <a:ea typeface="MS PGothic" panose="020B0600070205080204" pitchFamily="34" charset="-128"/>
                <a:cs typeface="Arial" panose="020B0604020202020204" pitchFamily="34" charset="0"/>
              </a:rPr>
              <a:t> et al.  ASCO GU 2020. Abstract #613 Oral presentation; </a:t>
            </a:r>
            <a:r>
              <a:rPr lang="en-GB" altLang="en-US" sz="1000" dirty="0" err="1">
                <a:latin typeface="+mn-lt"/>
                <a:ea typeface="MS PGothic" panose="020B0600070205080204" pitchFamily="34" charset="-128"/>
                <a:cs typeface="Arial" panose="020B0604020202020204" pitchFamily="34" charset="0"/>
              </a:rPr>
              <a:t>Masini</a:t>
            </a:r>
            <a:r>
              <a:rPr lang="en-GB" altLang="en-US" sz="1000" dirty="0">
                <a:latin typeface="+mn-lt"/>
                <a:ea typeface="MS PGothic" panose="020B0600070205080204" pitchFamily="34" charset="-128"/>
                <a:cs typeface="Arial" panose="020B0604020202020204" pitchFamily="34" charset="0"/>
              </a:rPr>
              <a:t> C, et al. </a:t>
            </a:r>
            <a:r>
              <a:rPr lang="en-GB" dirty="0">
                <a:latin typeface="+mn-lt"/>
                <a:ea typeface="MS PGothic" panose="020B0600070205080204" pitchFamily="34" charset="-128"/>
                <a:cs typeface="Arial" panose="020B0604020202020204" pitchFamily="34" charset="0"/>
              </a:rPr>
              <a:t>Journal of Clinical Oncology 2018;36.</a:t>
            </a:r>
            <a:endParaRPr lang="en-GB" sz="1000" dirty="0">
              <a:latin typeface="+mn-lt"/>
              <a:ea typeface="MS PGothic" panose="020B0600070205080204" pitchFamily="34" charset="-128"/>
              <a:cs typeface="Arial" panose="020B0604020202020204" pitchFamily="34" charset="0"/>
            </a:endParaRPr>
          </a:p>
        </p:txBody>
      </p:sp>
      <p:sp>
        <p:nvSpPr>
          <p:cNvPr id="15" name="Slide Number Placeholder 14"/>
          <p:cNvSpPr>
            <a:spLocks noGrp="1"/>
          </p:cNvSpPr>
          <p:nvPr>
            <p:ph type="sldNum" sz="quarter" idx="4"/>
          </p:nvPr>
        </p:nvSpPr>
        <p:spPr/>
        <p:txBody>
          <a:bodyPr/>
          <a:lstStyle/>
          <a:p>
            <a:fld id="{FCE43C0F-8A7B-3A4B-9DB5-B3472E36E833}" type="slidenum">
              <a:rPr lang="en-GB" smtClean="0"/>
              <a:pPr/>
              <a:t>19</a:t>
            </a:fld>
            <a:endParaRPr lang="en-GB" dirty="0"/>
          </a:p>
        </p:txBody>
      </p:sp>
    </p:spTree>
    <p:extLst>
      <p:ext uri="{BB962C8B-B14F-4D97-AF65-F5344CB8AC3E}">
        <p14:creationId xmlns:p14="http://schemas.microsoft.com/office/powerpoint/2010/main" val="1068020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noProof="0" dirty="0"/>
              <a:t>Meeting summary</a:t>
            </a:r>
            <a:br>
              <a:rPr lang="en-GB" noProof="0" dirty="0"/>
            </a:br>
            <a:r>
              <a:rPr lang="en-GB" noProof="0" dirty="0"/>
              <a:t>ASCO GU 2020, </a:t>
            </a:r>
            <a:r>
              <a:rPr lang="en-GB" cap="none" noProof="0" dirty="0"/>
              <a:t>San Francisco</a:t>
            </a:r>
            <a:r>
              <a:rPr lang="en-GB" noProof="0" dirty="0"/>
              <a:t>, USA</a:t>
            </a:r>
            <a:br>
              <a:rPr lang="en-GB" noProof="0" dirty="0"/>
            </a:br>
            <a:br>
              <a:rPr lang="en-GB" noProof="0" dirty="0"/>
            </a:br>
            <a:r>
              <a:rPr lang="en-GB" sz="3200" cap="none" noProof="0" dirty="0"/>
              <a:t>Assoc. Prof. </a:t>
            </a:r>
            <a:r>
              <a:rPr lang="en-US" sz="3200" cap="none" dirty="0"/>
              <a:t>Martin Pichler</a:t>
            </a:r>
            <a:br>
              <a:rPr lang="en-US" sz="3200" cap="none" dirty="0"/>
            </a:br>
            <a:r>
              <a:rPr lang="en-US" sz="2000" cap="none" dirty="0">
                <a:solidFill>
                  <a:srgbClr val="03C74F"/>
                </a:solidFill>
              </a:rPr>
              <a:t>Medical University of Graz, Austria</a:t>
            </a:r>
            <a:br>
              <a:rPr lang="en-US" sz="2000" cap="none" dirty="0"/>
            </a:br>
            <a:br>
              <a:rPr lang="en-US" cap="none" dirty="0"/>
            </a:br>
            <a:r>
              <a:rPr lang="en-US" sz="3200" cap="none" dirty="0"/>
              <a:t>RENAL CELL CARCINOMA UPDATE</a:t>
            </a:r>
            <a:endParaRPr lang="en-GB" sz="3200" cap="none" dirty="0"/>
          </a:p>
        </p:txBody>
      </p:sp>
      <p:sp>
        <p:nvSpPr>
          <p:cNvPr id="3" name="Slide Number Placeholder 1">
            <a:extLst>
              <a:ext uri="{FF2B5EF4-FFF2-40B4-BE49-F238E27FC236}">
                <a16:creationId xmlns:a16="http://schemas.microsoft.com/office/drawing/2014/main" id="{D951F44B-1684-734D-B748-28DD742720BF}"/>
              </a:ext>
            </a:extLst>
          </p:cNvPr>
          <p:cNvSpPr>
            <a:spLocks noGrp="1"/>
          </p:cNvSpPr>
          <p:nvPr>
            <p:ph type="sldNum" sz="quarter" idx="4"/>
          </p:nvPr>
        </p:nvSpPr>
        <p:spPr>
          <a:xfrm>
            <a:off x="8100392" y="6357600"/>
            <a:ext cx="586408" cy="365125"/>
          </a:xfrm>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2498223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Content Placeholder 1028"/>
          <p:cNvSpPr>
            <a:spLocks noGrp="1"/>
          </p:cNvSpPr>
          <p:nvPr>
            <p:ph sz="quarter" idx="12"/>
          </p:nvPr>
        </p:nvSpPr>
        <p:spPr>
          <a:xfrm>
            <a:off x="465138" y="1132448"/>
            <a:ext cx="8222400" cy="4528800"/>
          </a:xfrm>
        </p:spPr>
        <p:txBody>
          <a:bodyPr/>
          <a:lstStyle/>
          <a:p>
            <a:pPr marL="342900" indent="-342900">
              <a:buClr>
                <a:srgbClr val="03C750"/>
              </a:buClr>
              <a:buFont typeface="Arial" panose="020B0604020202020204" pitchFamily="34" charset="0"/>
              <a:buChar char="•"/>
            </a:pPr>
            <a:r>
              <a:rPr lang="en-GB" dirty="0">
                <a:solidFill>
                  <a:schemeClr val="tx2"/>
                </a:solidFill>
                <a:latin typeface="Calibri" panose="020F0502020204030204" pitchFamily="34" charset="0"/>
                <a:ea typeface="Aileron" charset="0"/>
                <a:cs typeface="Calibri" panose="020F0502020204030204" pitchFamily="34" charset="0"/>
              </a:rPr>
              <a:t>Phase 2, single-arm, multicentre study</a:t>
            </a:r>
          </a:p>
        </p:txBody>
      </p:sp>
      <p:sp>
        <p:nvSpPr>
          <p:cNvPr id="2" name="Title 1"/>
          <p:cNvSpPr>
            <a:spLocks noGrp="1"/>
          </p:cNvSpPr>
          <p:nvPr>
            <p:ph type="title"/>
          </p:nvPr>
        </p:nvSpPr>
        <p:spPr>
          <a:xfrm>
            <a:off x="464400" y="246565"/>
            <a:ext cx="6555600" cy="807285"/>
          </a:xfrm>
        </p:spPr>
        <p:txBody>
          <a:bodyPr/>
          <a:lstStyle/>
          <a:p>
            <a:r>
              <a:rPr lang="en-US" dirty="0"/>
              <a:t>study design</a:t>
            </a:r>
          </a:p>
        </p:txBody>
      </p:sp>
      <p:sp>
        <p:nvSpPr>
          <p:cNvPr id="3" name="Content Placeholder 2">
            <a:extLst>
              <a:ext uri="{FF2B5EF4-FFF2-40B4-BE49-F238E27FC236}">
                <a16:creationId xmlns:a16="http://schemas.microsoft.com/office/drawing/2014/main" id="{C5A95674-EFED-784A-BE57-CF35F2E7C706}"/>
              </a:ext>
            </a:extLst>
          </p:cNvPr>
          <p:cNvSpPr>
            <a:spLocks noGrp="1"/>
          </p:cNvSpPr>
          <p:nvPr>
            <p:ph sz="quarter" idx="13"/>
          </p:nvPr>
        </p:nvSpPr>
        <p:spPr/>
        <p:txBody>
          <a:bodyPr/>
          <a:lstStyle/>
          <a:p>
            <a:r>
              <a:rPr lang="en-GB" dirty="0" err="1"/>
              <a:t>cfDNA</a:t>
            </a:r>
            <a:r>
              <a:rPr lang="en-GB" dirty="0"/>
              <a:t>, Circulating cell-free DNA; CR, complete response; DOR, duration of response; ORR, overall response rate; OS, overall survival; PD-L1; programmed death ligand-1; PFS, progression free survival; PR, partial response; RECIST, Response Evaluation Criteria In Solid </a:t>
            </a:r>
            <a:r>
              <a:rPr lang="en-GB" dirty="0" err="1"/>
              <a:t>Tumors</a:t>
            </a:r>
            <a:r>
              <a:rPr lang="en-GB" dirty="0"/>
              <a:t> ; RCC, renal cell carcinoma; SBRT, stereotactic body radiotherapy; SD, stable disease</a:t>
            </a:r>
          </a:p>
          <a:p>
            <a:r>
              <a:rPr lang="en-GB" dirty="0" err="1"/>
              <a:t>Masini</a:t>
            </a:r>
            <a:r>
              <a:rPr lang="en-GB" dirty="0"/>
              <a:t> C,</a:t>
            </a:r>
            <a:r>
              <a:rPr lang="en-US" altLang="en-US" dirty="0"/>
              <a:t> et al.  ASCO GU 2020. Abstract #613 Oral presentation</a:t>
            </a:r>
            <a:endParaRPr lang="en-US" dirty="0"/>
          </a:p>
        </p:txBody>
      </p:sp>
      <p:sp>
        <p:nvSpPr>
          <p:cNvPr id="9" name="Slide Number Placeholder 8"/>
          <p:cNvSpPr>
            <a:spLocks noGrp="1"/>
          </p:cNvSpPr>
          <p:nvPr>
            <p:ph type="sldNum" sz="quarter" idx="4"/>
          </p:nvPr>
        </p:nvSpPr>
        <p:spPr/>
        <p:txBody>
          <a:bodyPr/>
          <a:lstStyle/>
          <a:p>
            <a:fld id="{FCE43C0F-8A7B-3A4B-9DB5-B3472E36E833}" type="slidenum">
              <a:rPr lang="en-GB" smtClean="0"/>
              <a:pPr/>
              <a:t>20</a:t>
            </a:fld>
            <a:endParaRPr lang="en-GB" dirty="0"/>
          </a:p>
        </p:txBody>
      </p:sp>
      <p:sp>
        <p:nvSpPr>
          <p:cNvPr id="6" name="TextBox 5">
            <a:extLst>
              <a:ext uri="{FF2B5EF4-FFF2-40B4-BE49-F238E27FC236}">
                <a16:creationId xmlns:a16="http://schemas.microsoft.com/office/drawing/2014/main" id="{0F8B2519-D463-41D6-97B7-3E05443F715C}"/>
              </a:ext>
            </a:extLst>
          </p:cNvPr>
          <p:cNvSpPr txBox="1"/>
          <p:nvPr/>
        </p:nvSpPr>
        <p:spPr>
          <a:xfrm>
            <a:off x="1835696" y="3554899"/>
            <a:ext cx="5472608" cy="2462213"/>
          </a:xfrm>
          <a:prstGeom prst="rect">
            <a:avLst/>
          </a:prstGeom>
          <a:noFill/>
          <a:ln w="25400">
            <a:solidFill>
              <a:schemeClr val="accent1"/>
            </a:solidFill>
          </a:ln>
        </p:spPr>
        <p:txBody>
          <a:bodyPr wrap="square" rtlCol="0">
            <a:spAutoFit/>
          </a:bodyPr>
          <a:lstStyle/>
          <a:p>
            <a:pPr>
              <a:buClr>
                <a:srgbClr val="03C750"/>
              </a:buClr>
            </a:pPr>
            <a:r>
              <a:rPr lang="en-GB" sz="1400" b="1" dirty="0">
                <a:solidFill>
                  <a:srgbClr val="03C750"/>
                </a:solidFill>
                <a:ea typeface="Aileron" charset="0"/>
                <a:cs typeface="Aileron" charset="0"/>
              </a:rPr>
              <a:t>Primary endpoints</a:t>
            </a:r>
          </a:p>
          <a:p>
            <a:pPr marL="342900" indent="-342900">
              <a:buClr>
                <a:srgbClr val="03C750"/>
              </a:buClr>
              <a:buFont typeface="Arial" panose="020B0604020202020204" pitchFamily="34" charset="0"/>
              <a:buChar char="•"/>
            </a:pPr>
            <a:r>
              <a:rPr lang="en-GB" sz="1400" dirty="0">
                <a:solidFill>
                  <a:schemeClr val="tx2"/>
                </a:solidFill>
                <a:ea typeface="Aileron" charset="0"/>
                <a:cs typeface="Aileron" charset="0"/>
              </a:rPr>
              <a:t>ORR</a:t>
            </a:r>
          </a:p>
          <a:p>
            <a:pPr>
              <a:buClr>
                <a:srgbClr val="03C750"/>
              </a:buClr>
            </a:pPr>
            <a:r>
              <a:rPr lang="en-GB" sz="1400" b="1" dirty="0">
                <a:solidFill>
                  <a:srgbClr val="03C750"/>
                </a:solidFill>
                <a:ea typeface="Aileron" charset="0"/>
                <a:cs typeface="Aileron" charset="0"/>
              </a:rPr>
              <a:t>Secondary endpoints</a:t>
            </a:r>
          </a:p>
          <a:p>
            <a:pPr marL="342900" indent="-342900">
              <a:buClr>
                <a:srgbClr val="03C750"/>
              </a:buClr>
              <a:buFont typeface="Arial" panose="020B0604020202020204" pitchFamily="34" charset="0"/>
              <a:buChar char="•"/>
            </a:pPr>
            <a:r>
              <a:rPr lang="en-GB" sz="1400" dirty="0">
                <a:solidFill>
                  <a:schemeClr val="tx2"/>
                </a:solidFill>
                <a:ea typeface="Aileron" charset="0"/>
                <a:cs typeface="Aileron" charset="0"/>
              </a:rPr>
              <a:t>PFS</a:t>
            </a:r>
          </a:p>
          <a:p>
            <a:pPr marL="342900" indent="-342900">
              <a:buClr>
                <a:srgbClr val="03C750"/>
              </a:buClr>
              <a:buFont typeface="Arial" panose="020B0604020202020204" pitchFamily="34" charset="0"/>
              <a:buChar char="•"/>
            </a:pPr>
            <a:r>
              <a:rPr lang="en-GB" sz="1400" dirty="0">
                <a:solidFill>
                  <a:schemeClr val="tx2"/>
                </a:solidFill>
              </a:rPr>
              <a:t>OS</a:t>
            </a:r>
          </a:p>
          <a:p>
            <a:pPr marL="342900" indent="-342900">
              <a:buClr>
                <a:srgbClr val="03C750"/>
              </a:buClr>
              <a:buFont typeface="Arial" panose="020B0604020202020204" pitchFamily="34" charset="0"/>
              <a:buChar char="•"/>
            </a:pPr>
            <a:r>
              <a:rPr lang="en-GB" sz="1400" dirty="0">
                <a:solidFill>
                  <a:schemeClr val="tx2"/>
                </a:solidFill>
                <a:ea typeface="Aileron" charset="0"/>
                <a:cs typeface="Aileron" charset="0"/>
              </a:rPr>
              <a:t>ORR of irradiated and non-irradiated metastases</a:t>
            </a:r>
          </a:p>
          <a:p>
            <a:pPr marL="342900" indent="-342900">
              <a:buClr>
                <a:srgbClr val="03C750"/>
              </a:buClr>
              <a:buFont typeface="Arial" panose="020B0604020202020204" pitchFamily="34" charset="0"/>
              <a:buChar char="•"/>
            </a:pPr>
            <a:r>
              <a:rPr lang="en-GB" sz="1400" dirty="0">
                <a:solidFill>
                  <a:schemeClr val="tx2"/>
                </a:solidFill>
                <a:ea typeface="Aileron" charset="0"/>
                <a:cs typeface="Aileron" charset="0"/>
              </a:rPr>
              <a:t>DOR</a:t>
            </a:r>
          </a:p>
          <a:p>
            <a:pPr marL="342900" indent="-342900">
              <a:buClr>
                <a:srgbClr val="03C750"/>
              </a:buClr>
              <a:buFont typeface="Arial" panose="020B0604020202020204" pitchFamily="34" charset="0"/>
              <a:buChar char="•"/>
            </a:pPr>
            <a:r>
              <a:rPr lang="en-GB" sz="1400" dirty="0">
                <a:solidFill>
                  <a:schemeClr val="tx2"/>
                </a:solidFill>
                <a:ea typeface="Aileron" charset="0"/>
                <a:cs typeface="Aileron" charset="0"/>
              </a:rPr>
              <a:t>Safety profile</a:t>
            </a:r>
          </a:p>
          <a:p>
            <a:pPr>
              <a:buClr>
                <a:srgbClr val="03C750"/>
              </a:buClr>
            </a:pPr>
            <a:r>
              <a:rPr lang="en-GB" sz="1400" b="1" dirty="0">
                <a:solidFill>
                  <a:srgbClr val="03C750"/>
                </a:solidFill>
                <a:ea typeface="Aileron" charset="0"/>
                <a:cs typeface="Aileron" charset="0"/>
              </a:rPr>
              <a:t>Exploratory endpoints</a:t>
            </a:r>
          </a:p>
          <a:p>
            <a:pPr marL="285750" indent="-285750">
              <a:buClr>
                <a:srgbClr val="03C750"/>
              </a:buClr>
              <a:buFont typeface="Arial" panose="020B0604020202020204" pitchFamily="34" charset="0"/>
              <a:buChar char="•"/>
            </a:pPr>
            <a:r>
              <a:rPr lang="en-GB" sz="1400" dirty="0">
                <a:solidFill>
                  <a:schemeClr val="tx2"/>
                </a:solidFill>
                <a:ea typeface="Aileron" charset="0"/>
                <a:cs typeface="Aileron" charset="0"/>
              </a:rPr>
              <a:t>PD-L1 expression and analysis of genomic profile of tumour sample</a:t>
            </a:r>
          </a:p>
          <a:p>
            <a:pPr marL="285750" indent="-285750">
              <a:buClr>
                <a:srgbClr val="03C750"/>
              </a:buClr>
              <a:buFont typeface="Arial" panose="020B0604020202020204" pitchFamily="34" charset="0"/>
              <a:buChar char="•"/>
            </a:pPr>
            <a:r>
              <a:rPr lang="en-GB" sz="1400" dirty="0" err="1">
                <a:solidFill>
                  <a:schemeClr val="tx2"/>
                </a:solidFill>
                <a:ea typeface="Aileron" charset="0"/>
                <a:cs typeface="Aileron" charset="0"/>
              </a:rPr>
              <a:t>cfDNA</a:t>
            </a:r>
            <a:r>
              <a:rPr lang="en-GB" sz="1400" dirty="0">
                <a:solidFill>
                  <a:schemeClr val="tx2"/>
                </a:solidFill>
                <a:ea typeface="Aileron" charset="0"/>
                <a:cs typeface="Aileron" charset="0"/>
              </a:rPr>
              <a:t> (analysis of genomic alterations)</a:t>
            </a:r>
          </a:p>
        </p:txBody>
      </p:sp>
      <p:sp>
        <p:nvSpPr>
          <p:cNvPr id="15" name="TextBox 14">
            <a:extLst>
              <a:ext uri="{FF2B5EF4-FFF2-40B4-BE49-F238E27FC236}">
                <a16:creationId xmlns:a16="http://schemas.microsoft.com/office/drawing/2014/main" id="{13870B83-6D44-2D4C-B097-F1A5523E6D23}"/>
              </a:ext>
            </a:extLst>
          </p:cNvPr>
          <p:cNvSpPr txBox="1"/>
          <p:nvPr/>
        </p:nvSpPr>
        <p:spPr>
          <a:xfrm>
            <a:off x="2782620" y="1927122"/>
            <a:ext cx="630302" cy="338554"/>
          </a:xfrm>
          <a:prstGeom prst="rect">
            <a:avLst/>
          </a:prstGeom>
          <a:noFill/>
        </p:spPr>
        <p:txBody>
          <a:bodyPr wrap="none" rtlCol="0">
            <a:spAutoFit/>
          </a:bodyPr>
          <a:lstStyle/>
          <a:p>
            <a:pPr algn="ctr"/>
            <a:r>
              <a:rPr lang="en-GB" sz="1600" b="1" dirty="0">
                <a:latin typeface="Calibri" panose="020F0502020204030204" pitchFamily="34" charset="0"/>
                <a:ea typeface="Aileron" charset="0"/>
                <a:cs typeface="Calibri" panose="020F0502020204030204" pitchFamily="34" charset="0"/>
              </a:rPr>
              <a:t>N=69</a:t>
            </a:r>
          </a:p>
        </p:txBody>
      </p:sp>
      <p:sp>
        <p:nvSpPr>
          <p:cNvPr id="17" name="Rounded Rectangle 16">
            <a:extLst>
              <a:ext uri="{FF2B5EF4-FFF2-40B4-BE49-F238E27FC236}">
                <a16:creationId xmlns:a16="http://schemas.microsoft.com/office/drawing/2014/main" id="{9E9C7CF8-C519-DF4F-B04A-32A0D94B84BD}"/>
              </a:ext>
            </a:extLst>
          </p:cNvPr>
          <p:cNvSpPr/>
          <p:nvPr/>
        </p:nvSpPr>
        <p:spPr>
          <a:xfrm>
            <a:off x="464400" y="1571755"/>
            <a:ext cx="2304973" cy="1475999"/>
          </a:xfrm>
          <a:prstGeom prst="roundRect">
            <a:avLst/>
          </a:prstGeom>
          <a:solidFill>
            <a:schemeClr val="bg1"/>
          </a:soli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spcAft>
                <a:spcPts val="300"/>
              </a:spcAft>
            </a:pPr>
            <a:r>
              <a:rPr lang="en-US" sz="1400" b="1" dirty="0">
                <a:solidFill>
                  <a:schemeClr val="accent1"/>
                </a:solidFill>
              </a:rPr>
              <a:t>Metastatic RCC</a:t>
            </a:r>
            <a:br>
              <a:rPr lang="en-US" sz="1400" b="1" dirty="0">
                <a:solidFill>
                  <a:schemeClr val="accent1"/>
                </a:solidFill>
              </a:rPr>
            </a:br>
            <a:br>
              <a:rPr lang="en-US" sz="1400" b="1" dirty="0">
                <a:solidFill>
                  <a:schemeClr val="accent1"/>
                </a:solidFill>
              </a:rPr>
            </a:br>
            <a:r>
              <a:rPr lang="en-US" sz="1400" i="1" dirty="0">
                <a:solidFill>
                  <a:schemeClr val="tx1"/>
                </a:solidFill>
              </a:rPr>
              <a:t>Patients with disease</a:t>
            </a:r>
            <a:br>
              <a:rPr lang="en-US" sz="1400" i="1" dirty="0">
                <a:solidFill>
                  <a:schemeClr val="tx1"/>
                </a:solidFill>
              </a:rPr>
            </a:br>
            <a:r>
              <a:rPr lang="en-US" sz="1400" i="1" dirty="0">
                <a:solidFill>
                  <a:schemeClr val="tx1"/>
                </a:solidFill>
              </a:rPr>
              <a:t>progressed after ≤2 prior anti-angiogenic therapies</a:t>
            </a:r>
          </a:p>
        </p:txBody>
      </p:sp>
      <p:sp>
        <p:nvSpPr>
          <p:cNvPr id="18" name="Rounded Rectangle 17">
            <a:extLst>
              <a:ext uri="{FF2B5EF4-FFF2-40B4-BE49-F238E27FC236}">
                <a16:creationId xmlns:a16="http://schemas.microsoft.com/office/drawing/2014/main" id="{0963CACD-1EC3-E843-8441-DC07CAEB880D}"/>
              </a:ext>
            </a:extLst>
          </p:cNvPr>
          <p:cNvSpPr/>
          <p:nvPr/>
        </p:nvSpPr>
        <p:spPr>
          <a:xfrm>
            <a:off x="3426169" y="1571755"/>
            <a:ext cx="2304973" cy="1475999"/>
          </a:xfrm>
          <a:prstGeom prst="roundRect">
            <a:avLst/>
          </a:prstGeom>
          <a:solidFill>
            <a:schemeClr val="accent1"/>
          </a:soli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spcAft>
                <a:spcPts val="300"/>
              </a:spcAft>
            </a:pPr>
            <a:r>
              <a:rPr lang="en-US" sz="1400" dirty="0">
                <a:solidFill>
                  <a:schemeClr val="bg1"/>
                </a:solidFill>
              </a:rPr>
              <a:t>Nivolumab 240 mg Q2W</a:t>
            </a:r>
            <a:br>
              <a:rPr lang="en-US" sz="1400" dirty="0">
                <a:solidFill>
                  <a:schemeClr val="bg1"/>
                </a:solidFill>
              </a:rPr>
            </a:br>
            <a:r>
              <a:rPr lang="en-US" sz="1400" dirty="0">
                <a:solidFill>
                  <a:schemeClr val="bg1"/>
                </a:solidFill>
              </a:rPr>
              <a:t>flat dose for 6 months</a:t>
            </a:r>
          </a:p>
          <a:p>
            <a:pPr algn="ctr">
              <a:spcAft>
                <a:spcPts val="300"/>
              </a:spcAft>
            </a:pPr>
            <a:r>
              <a:rPr lang="en-US" sz="1400" dirty="0">
                <a:solidFill>
                  <a:schemeClr val="bg1"/>
                </a:solidFill>
              </a:rPr>
              <a:t>+</a:t>
            </a:r>
            <a:br>
              <a:rPr lang="en-US" sz="1400" dirty="0">
                <a:solidFill>
                  <a:schemeClr val="bg1"/>
                </a:solidFill>
              </a:rPr>
            </a:br>
            <a:r>
              <a:rPr lang="en-US" sz="1400" dirty="0">
                <a:solidFill>
                  <a:schemeClr val="bg1"/>
                </a:solidFill>
              </a:rPr>
              <a:t>SBRT 10 </a:t>
            </a:r>
            <a:r>
              <a:rPr lang="en-US" sz="1400" dirty="0" err="1">
                <a:solidFill>
                  <a:schemeClr val="bg1"/>
                </a:solidFill>
              </a:rPr>
              <a:t>Gy</a:t>
            </a:r>
            <a:r>
              <a:rPr lang="en-US" sz="1400" dirty="0">
                <a:solidFill>
                  <a:schemeClr val="bg1"/>
                </a:solidFill>
              </a:rPr>
              <a:t> x 3 fractions</a:t>
            </a:r>
            <a:br>
              <a:rPr lang="en-US" sz="1400" dirty="0">
                <a:solidFill>
                  <a:schemeClr val="bg1"/>
                </a:solidFill>
              </a:rPr>
            </a:br>
            <a:r>
              <a:rPr lang="en-US" sz="1400" dirty="0">
                <a:solidFill>
                  <a:schemeClr val="bg1"/>
                </a:solidFill>
              </a:rPr>
              <a:t>(start 7 days after the first</a:t>
            </a:r>
            <a:br>
              <a:rPr lang="en-US" sz="1400" dirty="0">
                <a:solidFill>
                  <a:schemeClr val="bg1"/>
                </a:solidFill>
              </a:rPr>
            </a:br>
            <a:r>
              <a:rPr lang="en-US" sz="1400" dirty="0">
                <a:solidFill>
                  <a:schemeClr val="bg1"/>
                </a:solidFill>
              </a:rPr>
              <a:t>infusion of Nivolumab)*</a:t>
            </a:r>
          </a:p>
        </p:txBody>
      </p:sp>
      <p:sp>
        <p:nvSpPr>
          <p:cNvPr id="19" name="TextBox 18">
            <a:extLst>
              <a:ext uri="{FF2B5EF4-FFF2-40B4-BE49-F238E27FC236}">
                <a16:creationId xmlns:a16="http://schemas.microsoft.com/office/drawing/2014/main" id="{6C6819D5-47C7-324E-AE32-7E9EED140350}"/>
              </a:ext>
            </a:extLst>
          </p:cNvPr>
          <p:cNvSpPr txBox="1"/>
          <p:nvPr/>
        </p:nvSpPr>
        <p:spPr>
          <a:xfrm>
            <a:off x="592341" y="3100898"/>
            <a:ext cx="3414717" cy="400110"/>
          </a:xfrm>
          <a:prstGeom prst="rect">
            <a:avLst/>
          </a:prstGeom>
          <a:noFill/>
        </p:spPr>
        <p:txBody>
          <a:bodyPr wrap="none" rtlCol="0">
            <a:spAutoFit/>
          </a:bodyPr>
          <a:lstStyle/>
          <a:p>
            <a:pPr marL="96838" indent="-96838"/>
            <a:r>
              <a:rPr lang="en-GB" sz="1000" dirty="0">
                <a:latin typeface="Calibri" panose="020F0502020204030204" pitchFamily="34" charset="0"/>
                <a:ea typeface="Aileron" charset="0"/>
                <a:cs typeface="Calibri" panose="020F0502020204030204" pitchFamily="34" charset="0"/>
              </a:rPr>
              <a:t>*	First cycle = Nivolumab 240 mg + SBRT + Nivolumab 240 mg</a:t>
            </a:r>
            <a:br>
              <a:rPr lang="en-GB" sz="1000" dirty="0">
                <a:latin typeface="Calibri" panose="020F0502020204030204" pitchFamily="34" charset="0"/>
                <a:ea typeface="Aileron" charset="0"/>
                <a:cs typeface="Calibri" panose="020F0502020204030204" pitchFamily="34" charset="0"/>
              </a:rPr>
            </a:br>
            <a:r>
              <a:rPr lang="en-GB" sz="1000" dirty="0">
                <a:latin typeface="Calibri" panose="020F0502020204030204" pitchFamily="34" charset="0"/>
                <a:ea typeface="Aileron" charset="0"/>
                <a:cs typeface="Calibri" panose="020F0502020204030204" pitchFamily="34" charset="0"/>
              </a:rPr>
              <a:t>One cycle = 4 weeks</a:t>
            </a:r>
          </a:p>
        </p:txBody>
      </p:sp>
      <p:sp>
        <p:nvSpPr>
          <p:cNvPr id="20" name="Rounded Rectangle 19">
            <a:extLst>
              <a:ext uri="{FF2B5EF4-FFF2-40B4-BE49-F238E27FC236}">
                <a16:creationId xmlns:a16="http://schemas.microsoft.com/office/drawing/2014/main" id="{1C299444-1C6E-E04B-AE7E-4F5E3488DC96}"/>
              </a:ext>
            </a:extLst>
          </p:cNvPr>
          <p:cNvSpPr/>
          <p:nvPr/>
        </p:nvSpPr>
        <p:spPr>
          <a:xfrm>
            <a:off x="6387938" y="1571755"/>
            <a:ext cx="2304973" cy="1475999"/>
          </a:xfrm>
          <a:prstGeom prst="roundRect">
            <a:avLst/>
          </a:prstGeom>
          <a:solidFill>
            <a:schemeClr val="accent1"/>
          </a:soli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spcAft>
                <a:spcPts val="300"/>
              </a:spcAft>
            </a:pPr>
            <a:r>
              <a:rPr lang="en-US" sz="1400" dirty="0">
                <a:solidFill>
                  <a:schemeClr val="bg1"/>
                </a:solidFill>
              </a:rPr>
              <a:t>In responding patients</a:t>
            </a:r>
            <a:br>
              <a:rPr lang="en-US" sz="1400" dirty="0">
                <a:solidFill>
                  <a:schemeClr val="bg1"/>
                </a:solidFill>
              </a:rPr>
            </a:br>
            <a:r>
              <a:rPr lang="en-US" sz="1400" dirty="0">
                <a:solidFill>
                  <a:schemeClr val="bg1"/>
                </a:solidFill>
              </a:rPr>
              <a:t>(CR, PR, SD)</a:t>
            </a:r>
            <a:br>
              <a:rPr lang="en-US" sz="1400" dirty="0">
                <a:solidFill>
                  <a:schemeClr val="bg1"/>
                </a:solidFill>
              </a:rPr>
            </a:br>
            <a:br>
              <a:rPr lang="en-US" sz="1400" dirty="0">
                <a:solidFill>
                  <a:schemeClr val="bg1"/>
                </a:solidFill>
              </a:rPr>
            </a:br>
            <a:r>
              <a:rPr lang="en-US" sz="1400" dirty="0">
                <a:solidFill>
                  <a:schemeClr val="bg1"/>
                </a:solidFill>
              </a:rPr>
              <a:t>Nivolumab 480 mg Q4W</a:t>
            </a:r>
            <a:br>
              <a:rPr lang="en-US" sz="1400" dirty="0">
                <a:solidFill>
                  <a:schemeClr val="bg1"/>
                </a:solidFill>
              </a:rPr>
            </a:br>
            <a:r>
              <a:rPr lang="en-US" sz="1400" dirty="0">
                <a:solidFill>
                  <a:schemeClr val="bg1"/>
                </a:solidFill>
              </a:rPr>
              <a:t>until RECIST 1.1 PD</a:t>
            </a:r>
            <a:br>
              <a:rPr lang="en-US" sz="1400" dirty="0">
                <a:solidFill>
                  <a:schemeClr val="bg1"/>
                </a:solidFill>
              </a:rPr>
            </a:br>
            <a:r>
              <a:rPr lang="en-US" sz="1400" dirty="0">
                <a:solidFill>
                  <a:schemeClr val="bg1"/>
                </a:solidFill>
              </a:rPr>
              <a:t>or unacceptable toxicity</a:t>
            </a:r>
          </a:p>
        </p:txBody>
      </p:sp>
      <p:cxnSp>
        <p:nvCxnSpPr>
          <p:cNvPr id="21" name="Straight Connector 20">
            <a:extLst>
              <a:ext uri="{FF2B5EF4-FFF2-40B4-BE49-F238E27FC236}">
                <a16:creationId xmlns:a16="http://schemas.microsoft.com/office/drawing/2014/main" id="{10FC9DDD-23B8-054E-BE7C-C9303749F311}"/>
              </a:ext>
            </a:extLst>
          </p:cNvPr>
          <p:cNvCxnSpPr>
            <a:cxnSpLocks/>
          </p:cNvCxnSpPr>
          <p:nvPr/>
        </p:nvCxnSpPr>
        <p:spPr>
          <a:xfrm>
            <a:off x="5830072" y="2319567"/>
            <a:ext cx="531399" cy="0"/>
          </a:xfrm>
          <a:prstGeom prst="line">
            <a:avLst/>
          </a:prstGeom>
          <a:ln w="3810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BE54E15D-2A5A-1A40-986B-DF553C9E26BD}"/>
              </a:ext>
            </a:extLst>
          </p:cNvPr>
          <p:cNvCxnSpPr>
            <a:cxnSpLocks/>
          </p:cNvCxnSpPr>
          <p:nvPr/>
        </p:nvCxnSpPr>
        <p:spPr>
          <a:xfrm>
            <a:off x="2841066" y="2319567"/>
            <a:ext cx="531399" cy="0"/>
          </a:xfrm>
          <a:prstGeom prst="line">
            <a:avLst/>
          </a:prstGeom>
          <a:ln w="3810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2559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a:xfrm>
            <a:off x="465138" y="4797152"/>
            <a:ext cx="8293198" cy="1157248"/>
          </a:xfrm>
        </p:spPr>
        <p:txBody>
          <a:bodyPr/>
          <a:lstStyle/>
          <a:p>
            <a:r>
              <a:rPr lang="en-US" dirty="0"/>
              <a:t>There was no statistically significant difference between site of SBRT and ORR</a:t>
            </a:r>
          </a:p>
          <a:p>
            <a:r>
              <a:rPr lang="en-US" dirty="0"/>
              <a:t>Patients with clear cell histology achieved the greatest ORR benefit</a:t>
            </a:r>
          </a:p>
          <a:p>
            <a:endParaRPr lang="en-US" dirty="0"/>
          </a:p>
          <a:p>
            <a:pPr lvl="1"/>
            <a:endParaRPr lang="en-US" altLang="en-US" dirty="0"/>
          </a:p>
        </p:txBody>
      </p:sp>
      <p:sp>
        <p:nvSpPr>
          <p:cNvPr id="72705" name="Title 1"/>
          <p:cNvSpPr>
            <a:spLocks noGrp="1"/>
          </p:cNvSpPr>
          <p:nvPr>
            <p:ph type="title"/>
          </p:nvPr>
        </p:nvSpPr>
        <p:spPr/>
        <p:txBody>
          <a:bodyPr/>
          <a:lstStyle/>
          <a:p>
            <a:r>
              <a:rPr lang="en-US" altLang="en-US" dirty="0"/>
              <a:t>EFFICACY results</a:t>
            </a:r>
          </a:p>
        </p:txBody>
      </p:sp>
      <p:sp>
        <p:nvSpPr>
          <p:cNvPr id="3" name="Content Placeholder 2"/>
          <p:cNvSpPr>
            <a:spLocks noGrp="1"/>
          </p:cNvSpPr>
          <p:nvPr>
            <p:ph sz="quarter" idx="13"/>
          </p:nvPr>
        </p:nvSpPr>
        <p:spPr/>
        <p:txBody>
          <a:bodyPr/>
          <a:lstStyle/>
          <a:p>
            <a:r>
              <a:rPr lang="en-GB" dirty="0"/>
              <a:t>CI, confidence interval; CR, complete response; IMDC, International Metastatic RCC Database Consortium; ITT, intention-to-treat; ORR, overall response rate; PD, progressive disease; PR, partial response; SBRT, stereotactic body radiotherapy; SD, stable disease</a:t>
            </a:r>
          </a:p>
          <a:p>
            <a:r>
              <a:rPr lang="en-GB" dirty="0" err="1"/>
              <a:t>Masini</a:t>
            </a:r>
            <a:r>
              <a:rPr lang="en-GB" dirty="0"/>
              <a:t> C,</a:t>
            </a:r>
            <a:r>
              <a:rPr lang="en-US" altLang="en-US" dirty="0"/>
              <a:t> et al.  ASCO GU 2020 Abstract #613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21</a:t>
            </a:fld>
            <a:endParaRPr lang="en-GB" dirty="0"/>
          </a:p>
        </p:txBody>
      </p:sp>
      <p:sp>
        <p:nvSpPr>
          <p:cNvPr id="2" name="TextBox 1">
            <a:extLst>
              <a:ext uri="{FF2B5EF4-FFF2-40B4-BE49-F238E27FC236}">
                <a16:creationId xmlns:a16="http://schemas.microsoft.com/office/drawing/2014/main" id="{A75F8A93-2C60-447E-810D-92AF536E1C6E}"/>
              </a:ext>
            </a:extLst>
          </p:cNvPr>
          <p:cNvSpPr txBox="1"/>
          <p:nvPr/>
        </p:nvSpPr>
        <p:spPr>
          <a:xfrm>
            <a:off x="3933840" y="3875452"/>
            <a:ext cx="4802024" cy="553998"/>
          </a:xfrm>
          <a:prstGeom prst="rect">
            <a:avLst/>
          </a:prstGeom>
          <a:noFill/>
        </p:spPr>
        <p:txBody>
          <a:bodyPr wrap="square" rtlCol="0">
            <a:spAutoFit/>
          </a:bodyPr>
          <a:lstStyle/>
          <a:p>
            <a:r>
              <a:rPr lang="en-GB" sz="1000" dirty="0">
                <a:latin typeface="Calibri" panose="020F0502020204030204" pitchFamily="34" charset="0"/>
                <a:ea typeface="Aileron" charset="0"/>
                <a:cs typeface="Calibri" panose="020F0502020204030204" pitchFamily="34" charset="0"/>
              </a:rPr>
              <a:t>*2 patients didn’t receive SBRT; 4 pts didn’t receive 2</a:t>
            </a:r>
            <a:r>
              <a:rPr lang="en-GB" sz="1000" baseline="30000" dirty="0">
                <a:latin typeface="Calibri" panose="020F0502020204030204" pitchFamily="34" charset="0"/>
                <a:ea typeface="Aileron" charset="0"/>
                <a:cs typeface="Calibri" panose="020F0502020204030204" pitchFamily="34" charset="0"/>
              </a:rPr>
              <a:t>nd</a:t>
            </a:r>
            <a:r>
              <a:rPr lang="en-GB" sz="1000" dirty="0">
                <a:latin typeface="Calibri" panose="020F0502020204030204" pitchFamily="34" charset="0"/>
                <a:ea typeface="Aileron" charset="0"/>
                <a:cs typeface="Calibri" panose="020F0502020204030204" pitchFamily="34" charset="0"/>
              </a:rPr>
              <a:t> dose of nivolumab </a:t>
            </a:r>
            <a:br>
              <a:rPr lang="en-GB" sz="1000" dirty="0">
                <a:latin typeface="Calibri" panose="020F0502020204030204" pitchFamily="34" charset="0"/>
                <a:ea typeface="Aileron" charset="0"/>
                <a:cs typeface="Calibri" panose="020F0502020204030204" pitchFamily="34" charset="0"/>
              </a:rPr>
            </a:br>
            <a:r>
              <a:rPr lang="en-GB" sz="1000" dirty="0">
                <a:latin typeface="Calibri" panose="020F0502020204030204" pitchFamily="34" charset="0"/>
                <a:ea typeface="Aileron" charset="0"/>
                <a:cs typeface="Calibri" panose="020F0502020204030204" pitchFamily="34" charset="0"/>
              </a:rPr>
              <a:t>(first  cycle not concluded)</a:t>
            </a:r>
          </a:p>
          <a:p>
            <a:r>
              <a:rPr lang="en-GB" sz="1000" dirty="0">
                <a:latin typeface="Calibri" panose="020F0502020204030204" pitchFamily="34" charset="0"/>
                <a:ea typeface="Aileron" charset="0"/>
                <a:cs typeface="Calibri" panose="020F0502020204030204" pitchFamily="34" charset="0"/>
              </a:rPr>
              <a:t>Median number of nivolumab doses received was 12 (range 1-32)</a:t>
            </a:r>
          </a:p>
        </p:txBody>
      </p:sp>
      <p:sp>
        <p:nvSpPr>
          <p:cNvPr id="4" name="TextBox 3">
            <a:extLst>
              <a:ext uri="{FF2B5EF4-FFF2-40B4-BE49-F238E27FC236}">
                <a16:creationId xmlns:a16="http://schemas.microsoft.com/office/drawing/2014/main" id="{66C3BE3D-C3D5-4F6A-9B68-AB22E9A372F3}"/>
              </a:ext>
            </a:extLst>
          </p:cNvPr>
          <p:cNvSpPr txBox="1"/>
          <p:nvPr/>
        </p:nvSpPr>
        <p:spPr>
          <a:xfrm>
            <a:off x="453303" y="1319352"/>
            <a:ext cx="3175741" cy="3046988"/>
          </a:xfrm>
          <a:prstGeom prst="rect">
            <a:avLst/>
          </a:prstGeom>
          <a:noFill/>
          <a:ln w="25400">
            <a:solidFill>
              <a:schemeClr val="accent1"/>
            </a:solidFill>
          </a:ln>
        </p:spPr>
        <p:txBody>
          <a:bodyPr wrap="none" rtlCol="0">
            <a:spAutoFit/>
          </a:bodyPr>
          <a:lstStyle/>
          <a:p>
            <a:pPr>
              <a:buClr>
                <a:srgbClr val="03C750"/>
              </a:buClr>
            </a:pPr>
            <a:r>
              <a:rPr lang="en-GB" sz="1600" b="1" dirty="0">
                <a:solidFill>
                  <a:srgbClr val="03C750"/>
                </a:solidFill>
                <a:ea typeface="Aileron" charset="0"/>
                <a:cs typeface="Aileron" charset="0"/>
              </a:rPr>
              <a:t>Patient characteristics:</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Clear cell histology: 79.7%</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Males: 82.6%</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IMDC intermediate/poor: 79.7%</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Median age: 67 (range 43-85)</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2 prior lines of therapy: 18.8%</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Non-nephrectomy: 21.7%</a:t>
            </a:r>
          </a:p>
          <a:p>
            <a:pPr marL="800100" lvl="1" indent="-342900">
              <a:buClr>
                <a:srgbClr val="03C750"/>
              </a:buClr>
              <a:buFont typeface="Arial" panose="020B0604020202020204" pitchFamily="34" charset="0"/>
              <a:buChar char="•"/>
            </a:pPr>
            <a:endParaRPr lang="en-GB" sz="1600" dirty="0">
              <a:solidFill>
                <a:schemeClr val="tx2"/>
              </a:solidFill>
              <a:ea typeface="Aileron" charset="0"/>
              <a:cs typeface="Aileron" charset="0"/>
            </a:endParaRPr>
          </a:p>
          <a:p>
            <a:pPr>
              <a:buClr>
                <a:srgbClr val="03C750"/>
              </a:buClr>
            </a:pPr>
            <a:r>
              <a:rPr lang="en-GB" sz="1600" b="1" dirty="0">
                <a:solidFill>
                  <a:srgbClr val="03C750"/>
                </a:solidFill>
                <a:ea typeface="Aileron" charset="0"/>
                <a:cs typeface="Aileron" charset="0"/>
              </a:rPr>
              <a:t>Most frequent sites of SBRT:</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Lung: 37.7%</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Lymph nodes: 11.6%</a:t>
            </a:r>
          </a:p>
          <a:p>
            <a:pPr marL="223838" lvl="1" indent="-214313">
              <a:buClr>
                <a:srgbClr val="03C750"/>
              </a:buClr>
              <a:buFont typeface="Arial" panose="020B0604020202020204" pitchFamily="34" charset="0"/>
              <a:buChar char="•"/>
            </a:pPr>
            <a:r>
              <a:rPr lang="en-GB" sz="1600" dirty="0">
                <a:solidFill>
                  <a:schemeClr val="tx2"/>
                </a:solidFill>
                <a:ea typeface="Aileron" charset="0"/>
                <a:cs typeface="Aileron" charset="0"/>
              </a:rPr>
              <a:t>Bone: 11.6%</a:t>
            </a:r>
          </a:p>
        </p:txBody>
      </p:sp>
      <p:graphicFrame>
        <p:nvGraphicFramePr>
          <p:cNvPr id="12" name="Table 11">
            <a:extLst>
              <a:ext uri="{FF2B5EF4-FFF2-40B4-BE49-F238E27FC236}">
                <a16:creationId xmlns:a16="http://schemas.microsoft.com/office/drawing/2014/main" id="{637EDF14-7D9D-1C4F-A7AC-7180DAADCADE}"/>
              </a:ext>
            </a:extLst>
          </p:cNvPr>
          <p:cNvGraphicFramePr>
            <a:graphicFrameLocks noGrp="1"/>
          </p:cNvGraphicFramePr>
          <p:nvPr>
            <p:extLst>
              <p:ext uri="{D42A27DB-BD31-4B8C-83A1-F6EECF244321}">
                <p14:modId xmlns:p14="http://schemas.microsoft.com/office/powerpoint/2010/main" val="2411290955"/>
              </p:ext>
            </p:extLst>
          </p:nvPr>
        </p:nvGraphicFramePr>
        <p:xfrm>
          <a:off x="3956312" y="1319352"/>
          <a:ext cx="4730488" cy="2499360"/>
        </p:xfrm>
        <a:graphic>
          <a:graphicData uri="http://schemas.openxmlformats.org/drawingml/2006/table">
            <a:tbl>
              <a:tblPr firstRow="1" bandRow="1">
                <a:tableStyleId>{5C22544A-7EE6-4342-B048-85BDC9FD1C3A}</a:tableStyleId>
              </a:tblPr>
              <a:tblGrid>
                <a:gridCol w="2343880">
                  <a:extLst>
                    <a:ext uri="{9D8B030D-6E8A-4147-A177-3AD203B41FA5}">
                      <a16:colId xmlns:a16="http://schemas.microsoft.com/office/drawing/2014/main" val="1550163222"/>
                    </a:ext>
                  </a:extLst>
                </a:gridCol>
                <a:gridCol w="1193304">
                  <a:extLst>
                    <a:ext uri="{9D8B030D-6E8A-4147-A177-3AD203B41FA5}">
                      <a16:colId xmlns:a16="http://schemas.microsoft.com/office/drawing/2014/main" val="1743848093"/>
                    </a:ext>
                  </a:extLst>
                </a:gridCol>
                <a:gridCol w="1193304">
                  <a:extLst>
                    <a:ext uri="{9D8B030D-6E8A-4147-A177-3AD203B41FA5}">
                      <a16:colId xmlns:a16="http://schemas.microsoft.com/office/drawing/2014/main" val="3909485993"/>
                    </a:ext>
                  </a:extLst>
                </a:gridCol>
              </a:tblGrid>
              <a:tr h="0">
                <a:tc>
                  <a:txBody>
                    <a:bodyPr/>
                    <a:lstStyle/>
                    <a:p>
                      <a:endParaRPr lang="en-US" sz="1400" dirty="0"/>
                    </a:p>
                  </a:txBody>
                  <a:tcPr/>
                </a:tc>
                <a:tc>
                  <a:txBody>
                    <a:bodyPr/>
                    <a:lstStyle/>
                    <a:p>
                      <a:pPr algn="ctr"/>
                      <a:r>
                        <a:rPr lang="en-US" sz="1400" dirty="0"/>
                        <a:t>N=69 (ITT)</a:t>
                      </a:r>
                    </a:p>
                  </a:txBody>
                  <a:tcPr/>
                </a:tc>
                <a:tc>
                  <a:txBody>
                    <a:bodyPr/>
                    <a:lstStyle/>
                    <a:p>
                      <a:pPr algn="ctr"/>
                      <a:r>
                        <a:rPr lang="en-US" sz="1400" dirty="0"/>
                        <a:t>N=63* (PP)</a:t>
                      </a:r>
                    </a:p>
                  </a:txBody>
                  <a:tcPr/>
                </a:tc>
                <a:extLst>
                  <a:ext uri="{0D108BD9-81ED-4DB2-BD59-A6C34878D82A}">
                    <a16:rowId xmlns:a16="http://schemas.microsoft.com/office/drawing/2014/main" val="4220266814"/>
                  </a:ext>
                </a:extLst>
              </a:tr>
              <a:tr h="0">
                <a:tc>
                  <a:txBody>
                    <a:bodyPr/>
                    <a:lstStyle/>
                    <a:p>
                      <a:r>
                        <a:rPr lang="en-US" sz="1400" b="1" dirty="0"/>
                        <a:t>ORR, No (%)</a:t>
                      </a:r>
                    </a:p>
                    <a:p>
                      <a:pPr marL="360363" indent="0">
                        <a:tabLst/>
                      </a:pPr>
                      <a:r>
                        <a:rPr lang="en-US" sz="1400" dirty="0"/>
                        <a:t>95% CI</a:t>
                      </a:r>
                    </a:p>
                  </a:txBody>
                  <a:tcPr/>
                </a:tc>
                <a:tc>
                  <a:txBody>
                    <a:bodyPr/>
                    <a:lstStyle/>
                    <a:p>
                      <a:pPr algn="ctr"/>
                      <a:r>
                        <a:rPr lang="en-US" sz="1400" dirty="0"/>
                        <a:t>12 (17.4)</a:t>
                      </a:r>
                      <a:br>
                        <a:rPr lang="en-US" sz="1400" dirty="0"/>
                      </a:br>
                      <a:r>
                        <a:rPr lang="en-US" sz="1400" dirty="0"/>
                        <a:t>[9.3-28.4)</a:t>
                      </a:r>
                    </a:p>
                  </a:txBody>
                  <a:tcPr/>
                </a:tc>
                <a:tc>
                  <a:txBody>
                    <a:bodyPr/>
                    <a:lstStyle/>
                    <a:p>
                      <a:pPr algn="ctr"/>
                      <a:r>
                        <a:rPr lang="en-US" sz="1400" dirty="0"/>
                        <a:t>12 (19.0)</a:t>
                      </a:r>
                      <a:br>
                        <a:rPr lang="en-US" sz="1400" dirty="0"/>
                      </a:br>
                      <a:r>
                        <a:rPr lang="en-US" sz="1400" dirty="0"/>
                        <a:t>[10.25-30.9)</a:t>
                      </a:r>
                    </a:p>
                  </a:txBody>
                  <a:tcPr/>
                </a:tc>
                <a:extLst>
                  <a:ext uri="{0D108BD9-81ED-4DB2-BD59-A6C34878D82A}">
                    <a16:rowId xmlns:a16="http://schemas.microsoft.com/office/drawing/2014/main" val="2155550517"/>
                  </a:ext>
                </a:extLst>
              </a:tr>
              <a:tr h="0">
                <a:tc>
                  <a:txBody>
                    <a:bodyPr/>
                    <a:lstStyle/>
                    <a:p>
                      <a:pPr marL="9525" indent="0">
                        <a:tabLst/>
                      </a:pPr>
                      <a:r>
                        <a:rPr lang="en-US" sz="1400" b="1" dirty="0"/>
                        <a:t>Best overall response No (%)</a:t>
                      </a:r>
                    </a:p>
                    <a:p>
                      <a:pPr marL="360363" indent="0">
                        <a:tabLst/>
                      </a:pPr>
                      <a:r>
                        <a:rPr lang="en-US" sz="1400" b="0" dirty="0"/>
                        <a:t>CR</a:t>
                      </a:r>
                      <a:br>
                        <a:rPr lang="en-US" sz="1400" b="0" dirty="0"/>
                      </a:br>
                      <a:r>
                        <a:rPr lang="en-US" sz="1400" b="0" dirty="0"/>
                        <a:t>PR</a:t>
                      </a:r>
                      <a:br>
                        <a:rPr lang="en-US" sz="1400" b="0" dirty="0"/>
                      </a:br>
                      <a:r>
                        <a:rPr lang="en-US" sz="1400" b="0" dirty="0"/>
                        <a:t>SD</a:t>
                      </a:r>
                      <a:br>
                        <a:rPr lang="en-US" sz="1400" b="0" dirty="0"/>
                      </a:br>
                      <a:r>
                        <a:rPr lang="en-US" sz="1400" b="0" dirty="0"/>
                        <a:t>PD</a:t>
                      </a:r>
                      <a:br>
                        <a:rPr lang="en-US" sz="1400" b="0" dirty="0"/>
                      </a:br>
                      <a:r>
                        <a:rPr lang="en-US" sz="1400" b="0" dirty="0"/>
                        <a:t>Not evaluable</a:t>
                      </a:r>
                    </a:p>
                  </a:txBody>
                  <a:tcPr/>
                </a:tc>
                <a:tc>
                  <a:txBody>
                    <a:bodyPr/>
                    <a:lstStyle/>
                    <a:p>
                      <a:pPr algn="ctr"/>
                      <a:br>
                        <a:rPr lang="en-US" sz="1400" dirty="0"/>
                      </a:br>
                      <a:r>
                        <a:rPr lang="en-US" sz="1400" dirty="0"/>
                        <a:t>1 (1.4)</a:t>
                      </a:r>
                      <a:br>
                        <a:rPr lang="en-US" sz="1400" dirty="0"/>
                      </a:br>
                      <a:r>
                        <a:rPr lang="en-US" sz="1400" dirty="0"/>
                        <a:t>11 (16.0)</a:t>
                      </a:r>
                      <a:br>
                        <a:rPr lang="en-US" sz="1400" dirty="0"/>
                      </a:br>
                      <a:r>
                        <a:rPr lang="en-US" sz="1400" dirty="0"/>
                        <a:t>28 (40.6)</a:t>
                      </a:r>
                      <a:br>
                        <a:rPr lang="en-US" sz="1400" dirty="0"/>
                      </a:br>
                      <a:r>
                        <a:rPr lang="en-US" sz="1400" dirty="0"/>
                        <a:t>23 (33.3)</a:t>
                      </a:r>
                      <a:br>
                        <a:rPr lang="en-US" sz="1400" dirty="0"/>
                      </a:br>
                      <a:r>
                        <a:rPr lang="en-US" sz="1400" dirty="0"/>
                        <a:t>6 (8.7)</a:t>
                      </a:r>
                    </a:p>
                  </a:txBody>
                  <a:tcPr/>
                </a:tc>
                <a:tc>
                  <a:txBody>
                    <a:bodyPr/>
                    <a:lstStyle/>
                    <a:p>
                      <a:pPr algn="ctr"/>
                      <a:br>
                        <a:rPr lang="en-US" sz="1400" dirty="0"/>
                      </a:br>
                      <a:r>
                        <a:rPr lang="en-US" sz="1400" dirty="0"/>
                        <a:t>1 (1.6)</a:t>
                      </a:r>
                      <a:br>
                        <a:rPr lang="en-US" sz="1400" dirty="0"/>
                      </a:br>
                      <a:r>
                        <a:rPr lang="en-US" sz="1400" dirty="0"/>
                        <a:t>11 (17.4)</a:t>
                      </a:r>
                      <a:br>
                        <a:rPr lang="en-US" sz="1400" dirty="0"/>
                      </a:br>
                      <a:r>
                        <a:rPr lang="en-US" sz="1400" dirty="0"/>
                        <a:t>28 (44.5)</a:t>
                      </a:r>
                      <a:br>
                        <a:rPr lang="en-US" sz="1400" dirty="0"/>
                      </a:br>
                      <a:r>
                        <a:rPr lang="en-US" sz="1400" dirty="0"/>
                        <a:t>23 (36.5)</a:t>
                      </a:r>
                      <a:br>
                        <a:rPr lang="en-US" sz="1400" dirty="0"/>
                      </a:br>
                      <a:r>
                        <a:rPr lang="en-US" sz="1400" dirty="0"/>
                        <a:t>–</a:t>
                      </a:r>
                    </a:p>
                  </a:txBody>
                  <a:tcPr/>
                </a:tc>
                <a:extLst>
                  <a:ext uri="{0D108BD9-81ED-4DB2-BD59-A6C34878D82A}">
                    <a16:rowId xmlns:a16="http://schemas.microsoft.com/office/drawing/2014/main" val="1642567272"/>
                  </a:ext>
                </a:extLst>
              </a:tr>
              <a:tr h="0">
                <a:tc>
                  <a:txBody>
                    <a:bodyPr/>
                    <a:lstStyle/>
                    <a:p>
                      <a:pPr marL="9525" indent="0">
                        <a:tabLst/>
                      </a:pPr>
                      <a:r>
                        <a:rPr lang="en-US" sz="1400" b="1" dirty="0"/>
                        <a:t>Disease control rate No (%)</a:t>
                      </a:r>
                    </a:p>
                  </a:txBody>
                  <a:tcPr/>
                </a:tc>
                <a:tc>
                  <a:txBody>
                    <a:bodyPr/>
                    <a:lstStyle/>
                    <a:p>
                      <a:pPr algn="ctr"/>
                      <a:r>
                        <a:rPr lang="en-US" sz="1400" dirty="0"/>
                        <a:t>40 (58.0)</a:t>
                      </a:r>
                    </a:p>
                  </a:txBody>
                  <a:tcPr/>
                </a:tc>
                <a:tc>
                  <a:txBody>
                    <a:bodyPr/>
                    <a:lstStyle/>
                    <a:p>
                      <a:pPr algn="ctr"/>
                      <a:r>
                        <a:rPr lang="en-US" sz="1400" dirty="0"/>
                        <a:t>40 (63.5)</a:t>
                      </a:r>
                    </a:p>
                  </a:txBody>
                  <a:tcPr/>
                </a:tc>
                <a:extLst>
                  <a:ext uri="{0D108BD9-81ED-4DB2-BD59-A6C34878D82A}">
                    <a16:rowId xmlns:a16="http://schemas.microsoft.com/office/drawing/2014/main" val="2870223529"/>
                  </a:ext>
                </a:extLst>
              </a:tr>
            </a:tbl>
          </a:graphicData>
        </a:graphic>
      </p:graphicFrame>
    </p:spTree>
    <p:extLst>
      <p:ext uri="{BB962C8B-B14F-4D97-AF65-F5344CB8AC3E}">
        <p14:creationId xmlns:p14="http://schemas.microsoft.com/office/powerpoint/2010/main" val="1730174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a:xfrm>
            <a:off x="465138" y="5333956"/>
            <a:ext cx="8222400" cy="620443"/>
          </a:xfrm>
        </p:spPr>
        <p:txBody>
          <a:bodyPr/>
          <a:lstStyle/>
          <a:p>
            <a:r>
              <a:rPr lang="en-US" dirty="0"/>
              <a:t>Median follow up of 15 months (range 0-25.6)</a:t>
            </a:r>
          </a:p>
          <a:p>
            <a:endParaRPr lang="en-US" dirty="0"/>
          </a:p>
          <a:p>
            <a:pPr lvl="1"/>
            <a:endParaRPr lang="en-US" altLang="en-US" dirty="0"/>
          </a:p>
        </p:txBody>
      </p:sp>
      <p:sp>
        <p:nvSpPr>
          <p:cNvPr id="72705" name="Title 1"/>
          <p:cNvSpPr>
            <a:spLocks noGrp="1"/>
          </p:cNvSpPr>
          <p:nvPr>
            <p:ph type="title"/>
          </p:nvPr>
        </p:nvSpPr>
        <p:spPr/>
        <p:txBody>
          <a:bodyPr/>
          <a:lstStyle/>
          <a:p>
            <a:r>
              <a:rPr lang="en-US" altLang="en-US" dirty="0"/>
              <a:t>EFFICACY results</a:t>
            </a:r>
          </a:p>
        </p:txBody>
      </p:sp>
      <p:sp>
        <p:nvSpPr>
          <p:cNvPr id="3" name="Content Placeholder 2"/>
          <p:cNvSpPr>
            <a:spLocks noGrp="1"/>
          </p:cNvSpPr>
          <p:nvPr>
            <p:ph sz="quarter" idx="13"/>
          </p:nvPr>
        </p:nvSpPr>
        <p:spPr/>
        <p:txBody>
          <a:bodyPr/>
          <a:lstStyle/>
          <a:p>
            <a:r>
              <a:rPr lang="en-GB"/>
              <a:t>CI, confidence interval; NR, not reached; OS, overall survival; PFS, progression free survival; </a:t>
            </a:r>
          </a:p>
          <a:p>
            <a:r>
              <a:rPr lang="en-GB"/>
              <a:t>Masini C,</a:t>
            </a:r>
            <a:r>
              <a:rPr lang="en-US" altLang="en-US"/>
              <a:t> et al.  ASCO GU 2020 Abstract #613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22</a:t>
            </a:fld>
            <a:endParaRPr lang="en-GB" dirty="0"/>
          </a:p>
        </p:txBody>
      </p:sp>
      <p:pic>
        <p:nvPicPr>
          <p:cNvPr id="6" name="Picture 2">
            <a:extLst>
              <a:ext uri="{FF2B5EF4-FFF2-40B4-BE49-F238E27FC236}">
                <a16:creationId xmlns:a16="http://schemas.microsoft.com/office/drawing/2014/main" id="{34075845-B05B-49D5-B88C-C0625A52AB9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833" t="18954" r="41337" b="26767"/>
          <a:stretch/>
        </p:blipFill>
        <p:spPr bwMode="auto">
          <a:xfrm>
            <a:off x="955675" y="2132856"/>
            <a:ext cx="3400301" cy="2216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93B09A1D-7C38-4F3F-843A-2D02272F36EA}"/>
              </a:ext>
            </a:extLst>
          </p:cNvPr>
          <p:cNvSpPr txBox="1"/>
          <p:nvPr/>
        </p:nvSpPr>
        <p:spPr>
          <a:xfrm>
            <a:off x="1036185" y="3829290"/>
            <a:ext cx="2305439" cy="507831"/>
          </a:xfrm>
          <a:prstGeom prst="rect">
            <a:avLst/>
          </a:prstGeom>
          <a:noFill/>
        </p:spPr>
        <p:txBody>
          <a:bodyPr wrap="none" rtlCol="0">
            <a:spAutoFit/>
          </a:bodyPr>
          <a:lstStyle/>
          <a:p>
            <a:r>
              <a:rPr lang="en-GB" sz="900" b="1" dirty="0">
                <a:ea typeface="Aileron" charset="0"/>
                <a:cs typeface="Aileron" charset="0"/>
              </a:rPr>
              <a:t>Median PFS</a:t>
            </a:r>
          </a:p>
          <a:p>
            <a:r>
              <a:rPr lang="en-GB" sz="900" dirty="0">
                <a:ea typeface="Aileron" charset="0"/>
                <a:cs typeface="Aileron" charset="0"/>
              </a:rPr>
              <a:t>4.1 months (95% CI: 2.8-7.1)</a:t>
            </a:r>
          </a:p>
          <a:p>
            <a:r>
              <a:rPr lang="en-GB" sz="900" dirty="0">
                <a:ea typeface="Aileron" charset="0"/>
                <a:cs typeface="Aileron" charset="0"/>
              </a:rPr>
              <a:t>12-months PFS rate 32.6% (95% CI: 21.0-44.6)</a:t>
            </a:r>
          </a:p>
        </p:txBody>
      </p:sp>
      <p:sp>
        <p:nvSpPr>
          <p:cNvPr id="4" name="TextBox 3">
            <a:extLst>
              <a:ext uri="{FF2B5EF4-FFF2-40B4-BE49-F238E27FC236}">
                <a16:creationId xmlns:a16="http://schemas.microsoft.com/office/drawing/2014/main" id="{B6A8BF10-CB8F-4915-BFF7-F3E640F1DE37}"/>
              </a:ext>
            </a:extLst>
          </p:cNvPr>
          <p:cNvSpPr txBox="1"/>
          <p:nvPr/>
        </p:nvSpPr>
        <p:spPr>
          <a:xfrm>
            <a:off x="935575" y="1687189"/>
            <a:ext cx="3076099" cy="369332"/>
          </a:xfrm>
          <a:prstGeom prst="rect">
            <a:avLst/>
          </a:prstGeom>
          <a:noFill/>
        </p:spPr>
        <p:txBody>
          <a:bodyPr wrap="none" rtlCol="0">
            <a:spAutoFit/>
          </a:bodyPr>
          <a:lstStyle/>
          <a:p>
            <a:pPr algn="ctr"/>
            <a:r>
              <a:rPr lang="en-GB" b="1" dirty="0">
                <a:solidFill>
                  <a:srgbClr val="03C750"/>
                </a:solidFill>
                <a:ea typeface="Aileron" charset="0"/>
                <a:cs typeface="Aileron" charset="0"/>
              </a:rPr>
              <a:t>PROGRESSION FREE SURVIVAL</a:t>
            </a:r>
          </a:p>
        </p:txBody>
      </p:sp>
      <p:pic>
        <p:nvPicPr>
          <p:cNvPr id="9" name="Picture 2">
            <a:extLst>
              <a:ext uri="{FF2B5EF4-FFF2-40B4-BE49-F238E27FC236}">
                <a16:creationId xmlns:a16="http://schemas.microsoft.com/office/drawing/2014/main" id="{CBAB22D0-6A76-454D-98EC-8C330C72D7A9}"/>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1383" t="20021" r="41337" b="25478"/>
          <a:stretch/>
        </p:blipFill>
        <p:spPr bwMode="auto">
          <a:xfrm>
            <a:off x="5213350" y="2157737"/>
            <a:ext cx="3353336" cy="2174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a16="http://schemas.microsoft.com/office/drawing/2014/main" id="{D9001743-2C2F-47F5-A028-0B9BAD1F9346}"/>
              </a:ext>
            </a:extLst>
          </p:cNvPr>
          <p:cNvSpPr txBox="1"/>
          <p:nvPr/>
        </p:nvSpPr>
        <p:spPr>
          <a:xfrm>
            <a:off x="5285278" y="3789040"/>
            <a:ext cx="2300630" cy="507831"/>
          </a:xfrm>
          <a:prstGeom prst="rect">
            <a:avLst/>
          </a:prstGeom>
          <a:noFill/>
        </p:spPr>
        <p:txBody>
          <a:bodyPr wrap="none" rtlCol="0">
            <a:spAutoFit/>
          </a:bodyPr>
          <a:lstStyle/>
          <a:p>
            <a:r>
              <a:rPr lang="en-GB" sz="900" b="1" dirty="0"/>
              <a:t>Median OS</a:t>
            </a:r>
          </a:p>
          <a:p>
            <a:r>
              <a:rPr lang="en-GB" sz="900" dirty="0"/>
              <a:t>22.07 months (95% CI: 18.1 – NR)</a:t>
            </a:r>
          </a:p>
          <a:p>
            <a:r>
              <a:rPr lang="en-GB" sz="900" dirty="0"/>
              <a:t>12-months OS rate: 73.4% (95% CI: 60.6-82.6)</a:t>
            </a:r>
          </a:p>
        </p:txBody>
      </p:sp>
      <p:sp>
        <p:nvSpPr>
          <p:cNvPr id="8" name="Rectangle 7">
            <a:extLst>
              <a:ext uri="{FF2B5EF4-FFF2-40B4-BE49-F238E27FC236}">
                <a16:creationId xmlns:a16="http://schemas.microsoft.com/office/drawing/2014/main" id="{25E06BCE-6346-487A-A94F-9D16F5A3E853}"/>
              </a:ext>
            </a:extLst>
          </p:cNvPr>
          <p:cNvSpPr/>
          <p:nvPr/>
        </p:nvSpPr>
        <p:spPr>
          <a:xfrm>
            <a:off x="447256" y="1457051"/>
            <a:ext cx="4052736" cy="3556125"/>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9C8C578B-61CC-4A92-8509-733AABA299DD}"/>
              </a:ext>
            </a:extLst>
          </p:cNvPr>
          <p:cNvSpPr/>
          <p:nvPr/>
        </p:nvSpPr>
        <p:spPr>
          <a:xfrm>
            <a:off x="4692066" y="1457051"/>
            <a:ext cx="3994734" cy="3556125"/>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61FC0A01-7D4B-4EE0-87E0-49CAB1FCBD89}"/>
              </a:ext>
            </a:extLst>
          </p:cNvPr>
          <p:cNvSpPr txBox="1"/>
          <p:nvPr/>
        </p:nvSpPr>
        <p:spPr>
          <a:xfrm>
            <a:off x="5665691" y="1691516"/>
            <a:ext cx="2047484" cy="369332"/>
          </a:xfrm>
          <a:prstGeom prst="rect">
            <a:avLst/>
          </a:prstGeom>
          <a:noFill/>
        </p:spPr>
        <p:txBody>
          <a:bodyPr wrap="none" rtlCol="0">
            <a:spAutoFit/>
          </a:bodyPr>
          <a:lstStyle/>
          <a:p>
            <a:pPr algn="ctr"/>
            <a:r>
              <a:rPr lang="en-GB" b="1" dirty="0">
                <a:solidFill>
                  <a:srgbClr val="03C750"/>
                </a:solidFill>
                <a:ea typeface="Aileron" charset="0"/>
                <a:cs typeface="Aileron" charset="0"/>
              </a:rPr>
              <a:t>OVERALL SURVIVAL</a:t>
            </a:r>
          </a:p>
        </p:txBody>
      </p:sp>
      <p:sp>
        <p:nvSpPr>
          <p:cNvPr id="18" name="TextBox 17">
            <a:extLst>
              <a:ext uri="{FF2B5EF4-FFF2-40B4-BE49-F238E27FC236}">
                <a16:creationId xmlns:a16="http://schemas.microsoft.com/office/drawing/2014/main" id="{3AD697EF-C0A6-0B4F-84DD-1293CA66D181}"/>
              </a:ext>
            </a:extLst>
          </p:cNvPr>
          <p:cNvSpPr txBox="1"/>
          <p:nvPr/>
        </p:nvSpPr>
        <p:spPr>
          <a:xfrm rot="16200000">
            <a:off x="45026" y="3120300"/>
            <a:ext cx="1235275" cy="246221"/>
          </a:xfrm>
          <a:prstGeom prst="rect">
            <a:avLst/>
          </a:prstGeom>
          <a:noFill/>
        </p:spPr>
        <p:txBody>
          <a:bodyPr wrap="none" lIns="0" rtlCol="0">
            <a:spAutoFit/>
          </a:bodyPr>
          <a:lstStyle/>
          <a:p>
            <a:pPr marL="133350" indent="-133350" algn="ctr"/>
            <a:r>
              <a:rPr lang="en-GB" sz="1000" b="1" dirty="0">
                <a:latin typeface="Calibri" panose="020F0502020204030204" pitchFamily="34" charset="0"/>
                <a:ea typeface="Aileron" charset="0"/>
                <a:cs typeface="Calibri" panose="020F0502020204030204" pitchFamily="34" charset="0"/>
              </a:rPr>
              <a:t>Probability of PFS (%)</a:t>
            </a:r>
            <a:endParaRPr lang="en-GB" sz="1000" dirty="0">
              <a:latin typeface="Calibri" panose="020F0502020204030204" pitchFamily="34" charset="0"/>
              <a:ea typeface="Aileron" charset="0"/>
              <a:cs typeface="Calibri" panose="020F0502020204030204" pitchFamily="34" charset="0"/>
            </a:endParaRPr>
          </a:p>
        </p:txBody>
      </p:sp>
      <p:sp>
        <p:nvSpPr>
          <p:cNvPr id="20" name="TextBox 19">
            <a:extLst>
              <a:ext uri="{FF2B5EF4-FFF2-40B4-BE49-F238E27FC236}">
                <a16:creationId xmlns:a16="http://schemas.microsoft.com/office/drawing/2014/main" id="{D12E9450-F669-8649-87F6-0B19D042D9F8}"/>
              </a:ext>
            </a:extLst>
          </p:cNvPr>
          <p:cNvSpPr txBox="1"/>
          <p:nvPr/>
        </p:nvSpPr>
        <p:spPr>
          <a:xfrm>
            <a:off x="793955" y="214418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1.0</a:t>
            </a:r>
          </a:p>
        </p:txBody>
      </p:sp>
      <p:sp>
        <p:nvSpPr>
          <p:cNvPr id="22" name="TextBox 21">
            <a:extLst>
              <a:ext uri="{FF2B5EF4-FFF2-40B4-BE49-F238E27FC236}">
                <a16:creationId xmlns:a16="http://schemas.microsoft.com/office/drawing/2014/main" id="{75308C25-90C0-EE40-8471-74B7BD5531F2}"/>
              </a:ext>
            </a:extLst>
          </p:cNvPr>
          <p:cNvSpPr txBox="1"/>
          <p:nvPr/>
        </p:nvSpPr>
        <p:spPr>
          <a:xfrm>
            <a:off x="793955" y="235056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0.9</a:t>
            </a:r>
          </a:p>
        </p:txBody>
      </p:sp>
      <p:sp>
        <p:nvSpPr>
          <p:cNvPr id="23" name="TextBox 22">
            <a:extLst>
              <a:ext uri="{FF2B5EF4-FFF2-40B4-BE49-F238E27FC236}">
                <a16:creationId xmlns:a16="http://schemas.microsoft.com/office/drawing/2014/main" id="{8039128C-C37C-1B4B-890D-9A77675EF275}"/>
              </a:ext>
            </a:extLst>
          </p:cNvPr>
          <p:cNvSpPr txBox="1"/>
          <p:nvPr/>
        </p:nvSpPr>
        <p:spPr>
          <a:xfrm>
            <a:off x="2378847" y="4396291"/>
            <a:ext cx="415178" cy="246221"/>
          </a:xfrm>
          <a:prstGeom prst="rect">
            <a:avLst/>
          </a:prstGeom>
          <a:noFill/>
        </p:spPr>
        <p:txBody>
          <a:bodyPr wrap="none" lIns="0" rIns="0" rtlCol="0">
            <a:spAutoFit/>
          </a:bodyPr>
          <a:lstStyle/>
          <a:p>
            <a:pPr algn="ctr"/>
            <a:r>
              <a:rPr lang="en-GB" sz="1000" b="1" dirty="0">
                <a:latin typeface="Calibri" panose="020F0502020204030204" pitchFamily="34" charset="0"/>
                <a:ea typeface="Aileron" charset="0"/>
                <a:cs typeface="Calibri" panose="020F0502020204030204" pitchFamily="34" charset="0"/>
              </a:rPr>
              <a:t>Months</a:t>
            </a:r>
            <a:endParaRPr lang="en-GB" sz="1000" dirty="0">
              <a:latin typeface="Calibri" panose="020F0502020204030204" pitchFamily="34" charset="0"/>
              <a:ea typeface="Aileron" charset="0"/>
              <a:cs typeface="Calibri" panose="020F0502020204030204" pitchFamily="34" charset="0"/>
            </a:endParaRPr>
          </a:p>
        </p:txBody>
      </p:sp>
      <p:sp>
        <p:nvSpPr>
          <p:cNvPr id="24" name="TextBox 23">
            <a:extLst>
              <a:ext uri="{FF2B5EF4-FFF2-40B4-BE49-F238E27FC236}">
                <a16:creationId xmlns:a16="http://schemas.microsoft.com/office/drawing/2014/main" id="{7AA56798-A4F3-E040-99A1-47D418917730}"/>
              </a:ext>
            </a:extLst>
          </p:cNvPr>
          <p:cNvSpPr txBox="1"/>
          <p:nvPr/>
        </p:nvSpPr>
        <p:spPr>
          <a:xfrm>
            <a:off x="793955" y="254106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0.8</a:t>
            </a:r>
          </a:p>
        </p:txBody>
      </p:sp>
      <p:sp>
        <p:nvSpPr>
          <p:cNvPr id="25" name="TextBox 24">
            <a:extLst>
              <a:ext uri="{FF2B5EF4-FFF2-40B4-BE49-F238E27FC236}">
                <a16:creationId xmlns:a16="http://schemas.microsoft.com/office/drawing/2014/main" id="{A70ACF88-EAC7-364A-B992-C609AA444A6A}"/>
              </a:ext>
            </a:extLst>
          </p:cNvPr>
          <p:cNvSpPr txBox="1"/>
          <p:nvPr/>
        </p:nvSpPr>
        <p:spPr>
          <a:xfrm>
            <a:off x="793955" y="274743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0.7</a:t>
            </a:r>
          </a:p>
        </p:txBody>
      </p:sp>
      <p:sp>
        <p:nvSpPr>
          <p:cNvPr id="26" name="TextBox 25">
            <a:extLst>
              <a:ext uri="{FF2B5EF4-FFF2-40B4-BE49-F238E27FC236}">
                <a16:creationId xmlns:a16="http://schemas.microsoft.com/office/drawing/2014/main" id="{955E25F5-0793-ED49-9ED3-32C48F3304FB}"/>
              </a:ext>
            </a:extLst>
          </p:cNvPr>
          <p:cNvSpPr txBox="1"/>
          <p:nvPr/>
        </p:nvSpPr>
        <p:spPr>
          <a:xfrm>
            <a:off x="793955" y="295381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0.6</a:t>
            </a:r>
          </a:p>
        </p:txBody>
      </p:sp>
      <p:sp>
        <p:nvSpPr>
          <p:cNvPr id="27" name="TextBox 26">
            <a:extLst>
              <a:ext uri="{FF2B5EF4-FFF2-40B4-BE49-F238E27FC236}">
                <a16:creationId xmlns:a16="http://schemas.microsoft.com/office/drawing/2014/main" id="{8EE12CB7-101A-7045-AA50-BE56EDBA759D}"/>
              </a:ext>
            </a:extLst>
          </p:cNvPr>
          <p:cNvSpPr txBox="1"/>
          <p:nvPr/>
        </p:nvSpPr>
        <p:spPr>
          <a:xfrm>
            <a:off x="793955" y="315383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0.5</a:t>
            </a:r>
          </a:p>
        </p:txBody>
      </p:sp>
      <p:sp>
        <p:nvSpPr>
          <p:cNvPr id="28" name="TextBox 27">
            <a:extLst>
              <a:ext uri="{FF2B5EF4-FFF2-40B4-BE49-F238E27FC236}">
                <a16:creationId xmlns:a16="http://schemas.microsoft.com/office/drawing/2014/main" id="{E71D4194-59CA-674A-8FF6-77782EE1AA4A}"/>
              </a:ext>
            </a:extLst>
          </p:cNvPr>
          <p:cNvSpPr txBox="1"/>
          <p:nvPr/>
        </p:nvSpPr>
        <p:spPr>
          <a:xfrm>
            <a:off x="793955" y="336338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0.4</a:t>
            </a:r>
          </a:p>
        </p:txBody>
      </p:sp>
      <p:sp>
        <p:nvSpPr>
          <p:cNvPr id="29" name="TextBox 28">
            <a:extLst>
              <a:ext uri="{FF2B5EF4-FFF2-40B4-BE49-F238E27FC236}">
                <a16:creationId xmlns:a16="http://schemas.microsoft.com/office/drawing/2014/main" id="{455B1E79-E224-C741-9A2A-76405BE4ACB8}"/>
              </a:ext>
            </a:extLst>
          </p:cNvPr>
          <p:cNvSpPr txBox="1"/>
          <p:nvPr/>
        </p:nvSpPr>
        <p:spPr>
          <a:xfrm>
            <a:off x="793955" y="356341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0.3</a:t>
            </a:r>
          </a:p>
        </p:txBody>
      </p:sp>
      <p:sp>
        <p:nvSpPr>
          <p:cNvPr id="30" name="TextBox 29">
            <a:extLst>
              <a:ext uri="{FF2B5EF4-FFF2-40B4-BE49-F238E27FC236}">
                <a16:creationId xmlns:a16="http://schemas.microsoft.com/office/drawing/2014/main" id="{20B8DC23-464D-7D41-A011-D2775A589607}"/>
              </a:ext>
            </a:extLst>
          </p:cNvPr>
          <p:cNvSpPr txBox="1"/>
          <p:nvPr/>
        </p:nvSpPr>
        <p:spPr>
          <a:xfrm>
            <a:off x="793955" y="376661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0.2</a:t>
            </a:r>
          </a:p>
        </p:txBody>
      </p:sp>
      <p:sp>
        <p:nvSpPr>
          <p:cNvPr id="31" name="TextBox 30">
            <a:extLst>
              <a:ext uri="{FF2B5EF4-FFF2-40B4-BE49-F238E27FC236}">
                <a16:creationId xmlns:a16="http://schemas.microsoft.com/office/drawing/2014/main" id="{C3E17BC4-8AAD-DD4C-9F6F-280AF5AB1BF5}"/>
              </a:ext>
            </a:extLst>
          </p:cNvPr>
          <p:cNvSpPr txBox="1"/>
          <p:nvPr/>
        </p:nvSpPr>
        <p:spPr>
          <a:xfrm>
            <a:off x="793955" y="396981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0.1</a:t>
            </a:r>
          </a:p>
        </p:txBody>
      </p:sp>
      <p:sp>
        <p:nvSpPr>
          <p:cNvPr id="33" name="TextBox 32">
            <a:extLst>
              <a:ext uri="{FF2B5EF4-FFF2-40B4-BE49-F238E27FC236}">
                <a16:creationId xmlns:a16="http://schemas.microsoft.com/office/drawing/2014/main" id="{5679B15A-53C7-044A-BE01-A52F3DFEE839}"/>
              </a:ext>
            </a:extLst>
          </p:cNvPr>
          <p:cNvSpPr txBox="1"/>
          <p:nvPr/>
        </p:nvSpPr>
        <p:spPr>
          <a:xfrm>
            <a:off x="793955" y="4179362"/>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0.0</a:t>
            </a:r>
          </a:p>
        </p:txBody>
      </p:sp>
      <p:sp>
        <p:nvSpPr>
          <p:cNvPr id="34" name="TextBox 33">
            <a:extLst>
              <a:ext uri="{FF2B5EF4-FFF2-40B4-BE49-F238E27FC236}">
                <a16:creationId xmlns:a16="http://schemas.microsoft.com/office/drawing/2014/main" id="{2AEA95B5-9CFE-2D42-AE71-76C28E9D0F33}"/>
              </a:ext>
            </a:extLst>
          </p:cNvPr>
          <p:cNvSpPr txBox="1"/>
          <p:nvPr/>
        </p:nvSpPr>
        <p:spPr>
          <a:xfrm>
            <a:off x="1023392"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0</a:t>
            </a:r>
          </a:p>
        </p:txBody>
      </p:sp>
      <p:sp>
        <p:nvSpPr>
          <p:cNvPr id="35" name="TextBox 34">
            <a:extLst>
              <a:ext uri="{FF2B5EF4-FFF2-40B4-BE49-F238E27FC236}">
                <a16:creationId xmlns:a16="http://schemas.microsoft.com/office/drawing/2014/main" id="{1F07F340-A013-384F-99E8-BB880CD89C2F}"/>
              </a:ext>
            </a:extLst>
          </p:cNvPr>
          <p:cNvSpPr txBox="1"/>
          <p:nvPr/>
        </p:nvSpPr>
        <p:spPr>
          <a:xfrm>
            <a:off x="1407567"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3</a:t>
            </a:r>
          </a:p>
        </p:txBody>
      </p:sp>
      <p:sp>
        <p:nvSpPr>
          <p:cNvPr id="36" name="TextBox 35">
            <a:extLst>
              <a:ext uri="{FF2B5EF4-FFF2-40B4-BE49-F238E27FC236}">
                <a16:creationId xmlns:a16="http://schemas.microsoft.com/office/drawing/2014/main" id="{25272CD4-BCB2-B747-9A38-A23F5D1FF376}"/>
              </a:ext>
            </a:extLst>
          </p:cNvPr>
          <p:cNvSpPr txBox="1"/>
          <p:nvPr/>
        </p:nvSpPr>
        <p:spPr>
          <a:xfrm>
            <a:off x="1794917"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6</a:t>
            </a:r>
          </a:p>
        </p:txBody>
      </p:sp>
      <p:sp>
        <p:nvSpPr>
          <p:cNvPr id="37" name="TextBox 36">
            <a:extLst>
              <a:ext uri="{FF2B5EF4-FFF2-40B4-BE49-F238E27FC236}">
                <a16:creationId xmlns:a16="http://schemas.microsoft.com/office/drawing/2014/main" id="{5CA8B607-4393-194D-8CD3-D30A974B87E7}"/>
              </a:ext>
            </a:extLst>
          </p:cNvPr>
          <p:cNvSpPr txBox="1"/>
          <p:nvPr/>
        </p:nvSpPr>
        <p:spPr>
          <a:xfrm>
            <a:off x="2182267"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9</a:t>
            </a:r>
          </a:p>
        </p:txBody>
      </p:sp>
      <p:sp>
        <p:nvSpPr>
          <p:cNvPr id="38" name="TextBox 37">
            <a:extLst>
              <a:ext uri="{FF2B5EF4-FFF2-40B4-BE49-F238E27FC236}">
                <a16:creationId xmlns:a16="http://schemas.microsoft.com/office/drawing/2014/main" id="{5A7D7498-29D8-5B4E-85DC-81BD6B74CD10}"/>
              </a:ext>
            </a:extLst>
          </p:cNvPr>
          <p:cNvSpPr txBox="1"/>
          <p:nvPr/>
        </p:nvSpPr>
        <p:spPr>
          <a:xfrm>
            <a:off x="2537588"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12</a:t>
            </a:r>
          </a:p>
        </p:txBody>
      </p:sp>
      <p:sp>
        <p:nvSpPr>
          <p:cNvPr id="39" name="TextBox 38">
            <a:extLst>
              <a:ext uri="{FF2B5EF4-FFF2-40B4-BE49-F238E27FC236}">
                <a16:creationId xmlns:a16="http://schemas.microsoft.com/office/drawing/2014/main" id="{9E98F4CD-4A50-8D41-8DB9-5979578E804A}"/>
              </a:ext>
            </a:extLst>
          </p:cNvPr>
          <p:cNvSpPr txBox="1"/>
          <p:nvPr/>
        </p:nvSpPr>
        <p:spPr>
          <a:xfrm>
            <a:off x="2918588"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15</a:t>
            </a:r>
          </a:p>
        </p:txBody>
      </p:sp>
      <p:sp>
        <p:nvSpPr>
          <p:cNvPr id="40" name="TextBox 39">
            <a:extLst>
              <a:ext uri="{FF2B5EF4-FFF2-40B4-BE49-F238E27FC236}">
                <a16:creationId xmlns:a16="http://schemas.microsoft.com/office/drawing/2014/main" id="{057DCDA2-02A7-594E-9F09-AFF2B4F1F588}"/>
              </a:ext>
            </a:extLst>
          </p:cNvPr>
          <p:cNvSpPr txBox="1"/>
          <p:nvPr/>
        </p:nvSpPr>
        <p:spPr>
          <a:xfrm>
            <a:off x="3309113"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18</a:t>
            </a:r>
          </a:p>
        </p:txBody>
      </p:sp>
      <p:sp>
        <p:nvSpPr>
          <p:cNvPr id="41" name="TextBox 40">
            <a:extLst>
              <a:ext uri="{FF2B5EF4-FFF2-40B4-BE49-F238E27FC236}">
                <a16:creationId xmlns:a16="http://schemas.microsoft.com/office/drawing/2014/main" id="{08709C18-F4E7-CC47-96C5-684E91B246A4}"/>
              </a:ext>
            </a:extLst>
          </p:cNvPr>
          <p:cNvSpPr txBox="1"/>
          <p:nvPr/>
        </p:nvSpPr>
        <p:spPr>
          <a:xfrm>
            <a:off x="3690113"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21</a:t>
            </a:r>
          </a:p>
        </p:txBody>
      </p:sp>
      <p:sp>
        <p:nvSpPr>
          <p:cNvPr id="42" name="TextBox 41">
            <a:extLst>
              <a:ext uri="{FF2B5EF4-FFF2-40B4-BE49-F238E27FC236}">
                <a16:creationId xmlns:a16="http://schemas.microsoft.com/office/drawing/2014/main" id="{A23F9035-8E18-2240-8537-3FCFFAF0B261}"/>
              </a:ext>
            </a:extLst>
          </p:cNvPr>
          <p:cNvSpPr txBox="1"/>
          <p:nvPr/>
        </p:nvSpPr>
        <p:spPr>
          <a:xfrm>
            <a:off x="4074288"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24</a:t>
            </a:r>
          </a:p>
        </p:txBody>
      </p:sp>
      <p:sp>
        <p:nvSpPr>
          <p:cNvPr id="43" name="TextBox 42">
            <a:extLst>
              <a:ext uri="{FF2B5EF4-FFF2-40B4-BE49-F238E27FC236}">
                <a16:creationId xmlns:a16="http://schemas.microsoft.com/office/drawing/2014/main" id="{0F8D7F1C-E215-D942-93F8-77EDEBDA6CFB}"/>
              </a:ext>
            </a:extLst>
          </p:cNvPr>
          <p:cNvSpPr txBox="1"/>
          <p:nvPr/>
        </p:nvSpPr>
        <p:spPr>
          <a:xfrm>
            <a:off x="994538"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63</a:t>
            </a:r>
          </a:p>
        </p:txBody>
      </p:sp>
      <p:sp>
        <p:nvSpPr>
          <p:cNvPr id="44" name="TextBox 43">
            <a:extLst>
              <a:ext uri="{FF2B5EF4-FFF2-40B4-BE49-F238E27FC236}">
                <a16:creationId xmlns:a16="http://schemas.microsoft.com/office/drawing/2014/main" id="{5DBFBC9F-72AF-1D48-B437-2D75CC8ADCE0}"/>
              </a:ext>
            </a:extLst>
          </p:cNvPr>
          <p:cNvSpPr txBox="1"/>
          <p:nvPr/>
        </p:nvSpPr>
        <p:spPr>
          <a:xfrm>
            <a:off x="137871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34</a:t>
            </a:r>
          </a:p>
        </p:txBody>
      </p:sp>
      <p:sp>
        <p:nvSpPr>
          <p:cNvPr id="45" name="TextBox 44">
            <a:extLst>
              <a:ext uri="{FF2B5EF4-FFF2-40B4-BE49-F238E27FC236}">
                <a16:creationId xmlns:a16="http://schemas.microsoft.com/office/drawing/2014/main" id="{6C194232-C955-8847-9FA0-2E9DD0F007C6}"/>
              </a:ext>
            </a:extLst>
          </p:cNvPr>
          <p:cNvSpPr txBox="1"/>
          <p:nvPr/>
        </p:nvSpPr>
        <p:spPr>
          <a:xfrm>
            <a:off x="176606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25</a:t>
            </a:r>
          </a:p>
        </p:txBody>
      </p:sp>
      <p:sp>
        <p:nvSpPr>
          <p:cNvPr id="46" name="TextBox 45">
            <a:extLst>
              <a:ext uri="{FF2B5EF4-FFF2-40B4-BE49-F238E27FC236}">
                <a16:creationId xmlns:a16="http://schemas.microsoft.com/office/drawing/2014/main" id="{CAFC4B88-DDF2-DE42-8801-D34FF235DA20}"/>
              </a:ext>
            </a:extLst>
          </p:cNvPr>
          <p:cNvSpPr txBox="1"/>
          <p:nvPr/>
        </p:nvSpPr>
        <p:spPr>
          <a:xfrm>
            <a:off x="215341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19</a:t>
            </a:r>
          </a:p>
        </p:txBody>
      </p:sp>
      <p:sp>
        <p:nvSpPr>
          <p:cNvPr id="47" name="TextBox 46">
            <a:extLst>
              <a:ext uri="{FF2B5EF4-FFF2-40B4-BE49-F238E27FC236}">
                <a16:creationId xmlns:a16="http://schemas.microsoft.com/office/drawing/2014/main" id="{1F3B5472-06CB-234A-B459-03DF8128146B}"/>
              </a:ext>
            </a:extLst>
          </p:cNvPr>
          <p:cNvSpPr txBox="1"/>
          <p:nvPr/>
        </p:nvSpPr>
        <p:spPr>
          <a:xfrm>
            <a:off x="2537588"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15</a:t>
            </a:r>
          </a:p>
        </p:txBody>
      </p:sp>
      <p:sp>
        <p:nvSpPr>
          <p:cNvPr id="48" name="TextBox 47">
            <a:extLst>
              <a:ext uri="{FF2B5EF4-FFF2-40B4-BE49-F238E27FC236}">
                <a16:creationId xmlns:a16="http://schemas.microsoft.com/office/drawing/2014/main" id="{44B355EA-C4E3-5042-9F11-FBBFFFD4E739}"/>
              </a:ext>
            </a:extLst>
          </p:cNvPr>
          <p:cNvSpPr txBox="1"/>
          <p:nvPr/>
        </p:nvSpPr>
        <p:spPr>
          <a:xfrm>
            <a:off x="2918588"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15</a:t>
            </a:r>
          </a:p>
        </p:txBody>
      </p:sp>
      <p:sp>
        <p:nvSpPr>
          <p:cNvPr id="49" name="TextBox 48">
            <a:extLst>
              <a:ext uri="{FF2B5EF4-FFF2-40B4-BE49-F238E27FC236}">
                <a16:creationId xmlns:a16="http://schemas.microsoft.com/office/drawing/2014/main" id="{C4D85EEB-B320-FE40-AE77-F272766AB353}"/>
              </a:ext>
            </a:extLst>
          </p:cNvPr>
          <p:cNvSpPr txBox="1"/>
          <p:nvPr/>
        </p:nvSpPr>
        <p:spPr>
          <a:xfrm>
            <a:off x="3337967" y="4617293"/>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9</a:t>
            </a:r>
          </a:p>
        </p:txBody>
      </p:sp>
      <p:sp>
        <p:nvSpPr>
          <p:cNvPr id="50" name="TextBox 49">
            <a:extLst>
              <a:ext uri="{FF2B5EF4-FFF2-40B4-BE49-F238E27FC236}">
                <a16:creationId xmlns:a16="http://schemas.microsoft.com/office/drawing/2014/main" id="{AA94F39A-2FD1-BB48-9148-2D80EC310B81}"/>
              </a:ext>
            </a:extLst>
          </p:cNvPr>
          <p:cNvSpPr txBox="1"/>
          <p:nvPr/>
        </p:nvSpPr>
        <p:spPr>
          <a:xfrm>
            <a:off x="3718967" y="4617293"/>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4</a:t>
            </a:r>
          </a:p>
        </p:txBody>
      </p:sp>
      <p:sp>
        <p:nvSpPr>
          <p:cNvPr id="51" name="TextBox 50">
            <a:extLst>
              <a:ext uri="{FF2B5EF4-FFF2-40B4-BE49-F238E27FC236}">
                <a16:creationId xmlns:a16="http://schemas.microsoft.com/office/drawing/2014/main" id="{053ADF88-28A8-F34D-AEBA-184D475DB858}"/>
              </a:ext>
            </a:extLst>
          </p:cNvPr>
          <p:cNvSpPr txBox="1"/>
          <p:nvPr/>
        </p:nvSpPr>
        <p:spPr>
          <a:xfrm>
            <a:off x="4103142" y="4617293"/>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a:t>
            </a:r>
          </a:p>
        </p:txBody>
      </p:sp>
      <p:sp>
        <p:nvSpPr>
          <p:cNvPr id="52" name="TextBox 51">
            <a:extLst>
              <a:ext uri="{FF2B5EF4-FFF2-40B4-BE49-F238E27FC236}">
                <a16:creationId xmlns:a16="http://schemas.microsoft.com/office/drawing/2014/main" id="{6A1DA5C6-5E28-CF41-BF13-DB2697F6C74A}"/>
              </a:ext>
            </a:extLst>
          </p:cNvPr>
          <p:cNvSpPr txBox="1"/>
          <p:nvPr/>
        </p:nvSpPr>
        <p:spPr>
          <a:xfrm>
            <a:off x="621332" y="4617293"/>
            <a:ext cx="309380" cy="138499"/>
          </a:xfrm>
          <a:prstGeom prst="rect">
            <a:avLst/>
          </a:prstGeom>
          <a:noFill/>
        </p:spPr>
        <p:txBody>
          <a:bodyPr wrap="none" lIns="0" tIns="0" rIns="0" bIns="0" rtlCol="0">
            <a:spAutoFit/>
          </a:bodyPr>
          <a:lstStyle/>
          <a:p>
            <a:pPr marL="133350" indent="-133350" algn="ctr"/>
            <a:r>
              <a:rPr lang="en-GB" sz="900" b="1" dirty="0">
                <a:latin typeface="Calibri" panose="020F0502020204030204" pitchFamily="34" charset="0"/>
                <a:ea typeface="Aileron" charset="0"/>
                <a:cs typeface="Calibri" panose="020F0502020204030204" pitchFamily="34" charset="0"/>
              </a:rPr>
              <a:t>At risk</a:t>
            </a:r>
          </a:p>
        </p:txBody>
      </p:sp>
      <p:sp>
        <p:nvSpPr>
          <p:cNvPr id="53" name="TextBox 52">
            <a:extLst>
              <a:ext uri="{FF2B5EF4-FFF2-40B4-BE49-F238E27FC236}">
                <a16:creationId xmlns:a16="http://schemas.microsoft.com/office/drawing/2014/main" id="{6716732C-04A0-4B4E-A6E2-F2259D42EAE8}"/>
              </a:ext>
            </a:extLst>
          </p:cNvPr>
          <p:cNvSpPr txBox="1"/>
          <p:nvPr/>
        </p:nvSpPr>
        <p:spPr>
          <a:xfrm rot="16200000">
            <a:off x="4302394" y="3120300"/>
            <a:ext cx="1235275" cy="246221"/>
          </a:xfrm>
          <a:prstGeom prst="rect">
            <a:avLst/>
          </a:prstGeom>
          <a:noFill/>
        </p:spPr>
        <p:txBody>
          <a:bodyPr wrap="none" lIns="0" rtlCol="0">
            <a:spAutoFit/>
          </a:bodyPr>
          <a:lstStyle/>
          <a:p>
            <a:pPr marL="133350" indent="-133350" algn="ctr"/>
            <a:r>
              <a:rPr lang="en-GB" sz="1000" b="1" dirty="0">
                <a:latin typeface="Calibri" panose="020F0502020204030204" pitchFamily="34" charset="0"/>
                <a:ea typeface="Aileron" charset="0"/>
                <a:cs typeface="Calibri" panose="020F0502020204030204" pitchFamily="34" charset="0"/>
              </a:rPr>
              <a:t>Probability of PFS (%)</a:t>
            </a:r>
            <a:endParaRPr lang="en-GB" sz="1000" dirty="0">
              <a:latin typeface="Calibri" panose="020F0502020204030204" pitchFamily="34" charset="0"/>
              <a:ea typeface="Aileron" charset="0"/>
              <a:cs typeface="Calibri" panose="020F0502020204030204" pitchFamily="34" charset="0"/>
            </a:endParaRPr>
          </a:p>
        </p:txBody>
      </p:sp>
      <p:sp>
        <p:nvSpPr>
          <p:cNvPr id="54" name="TextBox 53">
            <a:extLst>
              <a:ext uri="{FF2B5EF4-FFF2-40B4-BE49-F238E27FC236}">
                <a16:creationId xmlns:a16="http://schemas.microsoft.com/office/drawing/2014/main" id="{F6C08954-3E15-AA4E-914F-EA70C64DBB77}"/>
              </a:ext>
            </a:extLst>
          </p:cNvPr>
          <p:cNvSpPr txBox="1"/>
          <p:nvPr/>
        </p:nvSpPr>
        <p:spPr>
          <a:xfrm>
            <a:off x="5051323" y="214418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1.0</a:t>
            </a:r>
          </a:p>
        </p:txBody>
      </p:sp>
      <p:sp>
        <p:nvSpPr>
          <p:cNvPr id="55" name="TextBox 54">
            <a:extLst>
              <a:ext uri="{FF2B5EF4-FFF2-40B4-BE49-F238E27FC236}">
                <a16:creationId xmlns:a16="http://schemas.microsoft.com/office/drawing/2014/main" id="{202A0D8D-957F-7846-A8FE-6907A566E09C}"/>
              </a:ext>
            </a:extLst>
          </p:cNvPr>
          <p:cNvSpPr txBox="1"/>
          <p:nvPr/>
        </p:nvSpPr>
        <p:spPr>
          <a:xfrm>
            <a:off x="5051323" y="234611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0.9</a:t>
            </a:r>
          </a:p>
        </p:txBody>
      </p:sp>
      <p:sp>
        <p:nvSpPr>
          <p:cNvPr id="56" name="TextBox 55">
            <a:extLst>
              <a:ext uri="{FF2B5EF4-FFF2-40B4-BE49-F238E27FC236}">
                <a16:creationId xmlns:a16="http://schemas.microsoft.com/office/drawing/2014/main" id="{3C0253C5-7A02-014B-B355-5944F8946AC1}"/>
              </a:ext>
            </a:extLst>
          </p:cNvPr>
          <p:cNvSpPr txBox="1"/>
          <p:nvPr/>
        </p:nvSpPr>
        <p:spPr>
          <a:xfrm>
            <a:off x="6636215" y="4396291"/>
            <a:ext cx="415178" cy="246221"/>
          </a:xfrm>
          <a:prstGeom prst="rect">
            <a:avLst/>
          </a:prstGeom>
          <a:noFill/>
        </p:spPr>
        <p:txBody>
          <a:bodyPr wrap="none" lIns="0" rIns="0" rtlCol="0">
            <a:spAutoFit/>
          </a:bodyPr>
          <a:lstStyle/>
          <a:p>
            <a:pPr algn="ctr"/>
            <a:r>
              <a:rPr lang="en-GB" sz="1000" b="1" dirty="0">
                <a:latin typeface="Calibri" panose="020F0502020204030204" pitchFamily="34" charset="0"/>
                <a:ea typeface="Aileron" charset="0"/>
                <a:cs typeface="Calibri" panose="020F0502020204030204" pitchFamily="34" charset="0"/>
              </a:rPr>
              <a:t>Months</a:t>
            </a:r>
            <a:endParaRPr lang="en-GB" sz="1000" dirty="0">
              <a:latin typeface="Calibri" panose="020F0502020204030204" pitchFamily="34" charset="0"/>
              <a:ea typeface="Aileron" charset="0"/>
              <a:cs typeface="Calibri" panose="020F0502020204030204" pitchFamily="34" charset="0"/>
            </a:endParaRPr>
          </a:p>
        </p:txBody>
      </p:sp>
      <p:sp>
        <p:nvSpPr>
          <p:cNvPr id="57" name="TextBox 56">
            <a:extLst>
              <a:ext uri="{FF2B5EF4-FFF2-40B4-BE49-F238E27FC236}">
                <a16:creationId xmlns:a16="http://schemas.microsoft.com/office/drawing/2014/main" id="{087B98AA-BE4E-B443-B621-133BD664CBEC}"/>
              </a:ext>
            </a:extLst>
          </p:cNvPr>
          <p:cNvSpPr txBox="1"/>
          <p:nvPr/>
        </p:nvSpPr>
        <p:spPr>
          <a:xfrm>
            <a:off x="5051323" y="254804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0.8</a:t>
            </a:r>
          </a:p>
        </p:txBody>
      </p:sp>
      <p:sp>
        <p:nvSpPr>
          <p:cNvPr id="58" name="TextBox 57">
            <a:extLst>
              <a:ext uri="{FF2B5EF4-FFF2-40B4-BE49-F238E27FC236}">
                <a16:creationId xmlns:a16="http://schemas.microsoft.com/office/drawing/2014/main" id="{BDD69025-32D3-B14B-9939-0261FE23D413}"/>
              </a:ext>
            </a:extLst>
          </p:cNvPr>
          <p:cNvSpPr txBox="1"/>
          <p:nvPr/>
        </p:nvSpPr>
        <p:spPr>
          <a:xfrm>
            <a:off x="5051323" y="274997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0.7</a:t>
            </a:r>
          </a:p>
        </p:txBody>
      </p:sp>
      <p:sp>
        <p:nvSpPr>
          <p:cNvPr id="59" name="TextBox 58">
            <a:extLst>
              <a:ext uri="{FF2B5EF4-FFF2-40B4-BE49-F238E27FC236}">
                <a16:creationId xmlns:a16="http://schemas.microsoft.com/office/drawing/2014/main" id="{3CD3083B-82B1-334A-BAEC-A4D470F2D4F9}"/>
              </a:ext>
            </a:extLst>
          </p:cNvPr>
          <p:cNvSpPr txBox="1"/>
          <p:nvPr/>
        </p:nvSpPr>
        <p:spPr>
          <a:xfrm>
            <a:off x="5051323" y="295190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0.6</a:t>
            </a:r>
          </a:p>
        </p:txBody>
      </p:sp>
      <p:sp>
        <p:nvSpPr>
          <p:cNvPr id="60" name="TextBox 59">
            <a:extLst>
              <a:ext uri="{FF2B5EF4-FFF2-40B4-BE49-F238E27FC236}">
                <a16:creationId xmlns:a16="http://schemas.microsoft.com/office/drawing/2014/main" id="{3811C817-03E3-CD4D-9751-7F86217D1F76}"/>
              </a:ext>
            </a:extLst>
          </p:cNvPr>
          <p:cNvSpPr txBox="1"/>
          <p:nvPr/>
        </p:nvSpPr>
        <p:spPr>
          <a:xfrm>
            <a:off x="5051323" y="315383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0.5</a:t>
            </a:r>
          </a:p>
        </p:txBody>
      </p:sp>
      <p:sp>
        <p:nvSpPr>
          <p:cNvPr id="61" name="TextBox 60">
            <a:extLst>
              <a:ext uri="{FF2B5EF4-FFF2-40B4-BE49-F238E27FC236}">
                <a16:creationId xmlns:a16="http://schemas.microsoft.com/office/drawing/2014/main" id="{B6431487-0C5B-304A-B10A-7FA28FFF23F1}"/>
              </a:ext>
            </a:extLst>
          </p:cNvPr>
          <p:cNvSpPr txBox="1"/>
          <p:nvPr/>
        </p:nvSpPr>
        <p:spPr>
          <a:xfrm>
            <a:off x="5051323" y="335576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0.4</a:t>
            </a:r>
          </a:p>
        </p:txBody>
      </p:sp>
      <p:sp>
        <p:nvSpPr>
          <p:cNvPr id="62" name="TextBox 61">
            <a:extLst>
              <a:ext uri="{FF2B5EF4-FFF2-40B4-BE49-F238E27FC236}">
                <a16:creationId xmlns:a16="http://schemas.microsoft.com/office/drawing/2014/main" id="{8BEC12A3-B86F-474E-A86A-2B70CB599756}"/>
              </a:ext>
            </a:extLst>
          </p:cNvPr>
          <p:cNvSpPr txBox="1"/>
          <p:nvPr/>
        </p:nvSpPr>
        <p:spPr>
          <a:xfrm>
            <a:off x="5051323" y="355769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0.3</a:t>
            </a:r>
          </a:p>
        </p:txBody>
      </p:sp>
      <p:sp>
        <p:nvSpPr>
          <p:cNvPr id="63" name="TextBox 62">
            <a:extLst>
              <a:ext uri="{FF2B5EF4-FFF2-40B4-BE49-F238E27FC236}">
                <a16:creationId xmlns:a16="http://schemas.microsoft.com/office/drawing/2014/main" id="{DD0791BC-BB73-1348-A4C3-408B8498B177}"/>
              </a:ext>
            </a:extLst>
          </p:cNvPr>
          <p:cNvSpPr txBox="1"/>
          <p:nvPr/>
        </p:nvSpPr>
        <p:spPr>
          <a:xfrm>
            <a:off x="5051323" y="375962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0.2</a:t>
            </a:r>
          </a:p>
        </p:txBody>
      </p:sp>
      <p:sp>
        <p:nvSpPr>
          <p:cNvPr id="64" name="TextBox 63">
            <a:extLst>
              <a:ext uri="{FF2B5EF4-FFF2-40B4-BE49-F238E27FC236}">
                <a16:creationId xmlns:a16="http://schemas.microsoft.com/office/drawing/2014/main" id="{BCF10D4B-8338-594E-BEAE-D22ECDC53662}"/>
              </a:ext>
            </a:extLst>
          </p:cNvPr>
          <p:cNvSpPr txBox="1"/>
          <p:nvPr/>
        </p:nvSpPr>
        <p:spPr>
          <a:xfrm>
            <a:off x="5051323" y="396155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0.1</a:t>
            </a:r>
          </a:p>
        </p:txBody>
      </p:sp>
      <p:sp>
        <p:nvSpPr>
          <p:cNvPr id="65" name="TextBox 64">
            <a:extLst>
              <a:ext uri="{FF2B5EF4-FFF2-40B4-BE49-F238E27FC236}">
                <a16:creationId xmlns:a16="http://schemas.microsoft.com/office/drawing/2014/main" id="{14F4FCCE-F3A8-5146-AF1F-8731BE679C53}"/>
              </a:ext>
            </a:extLst>
          </p:cNvPr>
          <p:cNvSpPr txBox="1"/>
          <p:nvPr/>
        </p:nvSpPr>
        <p:spPr>
          <a:xfrm>
            <a:off x="5051323" y="4163487"/>
            <a:ext cx="144270" cy="138499"/>
          </a:xfrm>
          <a:prstGeom prst="rect">
            <a:avLst/>
          </a:prstGeom>
          <a:noFill/>
        </p:spPr>
        <p:txBody>
          <a:bodyPr wrap="none" lIns="0" tIns="0" rIns="0" bIns="0" rtlCol="0">
            <a:spAutoFit/>
          </a:bodyPr>
          <a:lstStyle/>
          <a:p>
            <a:pPr marL="133350" indent="-133350" algn="r"/>
            <a:r>
              <a:rPr lang="en-GB" sz="900" dirty="0">
                <a:latin typeface="Calibri" panose="020F0502020204030204" pitchFamily="34" charset="0"/>
                <a:ea typeface="Aileron" charset="0"/>
                <a:cs typeface="Calibri" panose="020F0502020204030204" pitchFamily="34" charset="0"/>
              </a:rPr>
              <a:t>0.0</a:t>
            </a:r>
          </a:p>
        </p:txBody>
      </p:sp>
      <p:sp>
        <p:nvSpPr>
          <p:cNvPr id="66" name="TextBox 65">
            <a:extLst>
              <a:ext uri="{FF2B5EF4-FFF2-40B4-BE49-F238E27FC236}">
                <a16:creationId xmlns:a16="http://schemas.microsoft.com/office/drawing/2014/main" id="{39BD9415-9D71-DA41-8E31-4DE459E14DDF}"/>
              </a:ext>
            </a:extLst>
          </p:cNvPr>
          <p:cNvSpPr txBox="1"/>
          <p:nvPr/>
        </p:nvSpPr>
        <p:spPr>
          <a:xfrm>
            <a:off x="5280760"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0</a:t>
            </a:r>
          </a:p>
        </p:txBody>
      </p:sp>
      <p:sp>
        <p:nvSpPr>
          <p:cNvPr id="67" name="TextBox 66">
            <a:extLst>
              <a:ext uri="{FF2B5EF4-FFF2-40B4-BE49-F238E27FC236}">
                <a16:creationId xmlns:a16="http://schemas.microsoft.com/office/drawing/2014/main" id="{C5B045BE-3C1D-A846-B7CC-070ED982F69E}"/>
              </a:ext>
            </a:extLst>
          </p:cNvPr>
          <p:cNvSpPr txBox="1"/>
          <p:nvPr/>
        </p:nvSpPr>
        <p:spPr>
          <a:xfrm>
            <a:off x="5664935"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3</a:t>
            </a:r>
          </a:p>
        </p:txBody>
      </p:sp>
      <p:sp>
        <p:nvSpPr>
          <p:cNvPr id="68" name="TextBox 67">
            <a:extLst>
              <a:ext uri="{FF2B5EF4-FFF2-40B4-BE49-F238E27FC236}">
                <a16:creationId xmlns:a16="http://schemas.microsoft.com/office/drawing/2014/main" id="{450DAE41-CD63-D346-AC42-729F4988C341}"/>
              </a:ext>
            </a:extLst>
          </p:cNvPr>
          <p:cNvSpPr txBox="1"/>
          <p:nvPr/>
        </p:nvSpPr>
        <p:spPr>
          <a:xfrm>
            <a:off x="6035159"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6</a:t>
            </a:r>
          </a:p>
        </p:txBody>
      </p:sp>
      <p:sp>
        <p:nvSpPr>
          <p:cNvPr id="69" name="TextBox 68">
            <a:extLst>
              <a:ext uri="{FF2B5EF4-FFF2-40B4-BE49-F238E27FC236}">
                <a16:creationId xmlns:a16="http://schemas.microsoft.com/office/drawing/2014/main" id="{AAC4DCDD-2404-5840-91BF-8022A82EF0CF}"/>
              </a:ext>
            </a:extLst>
          </p:cNvPr>
          <p:cNvSpPr txBox="1"/>
          <p:nvPr/>
        </p:nvSpPr>
        <p:spPr>
          <a:xfrm>
            <a:off x="6418997" y="4338112"/>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9</a:t>
            </a:r>
          </a:p>
        </p:txBody>
      </p:sp>
      <p:sp>
        <p:nvSpPr>
          <p:cNvPr id="70" name="TextBox 69">
            <a:extLst>
              <a:ext uri="{FF2B5EF4-FFF2-40B4-BE49-F238E27FC236}">
                <a16:creationId xmlns:a16="http://schemas.microsoft.com/office/drawing/2014/main" id="{673879C3-E916-9A4C-8331-D8D4FA9F828E}"/>
              </a:ext>
            </a:extLst>
          </p:cNvPr>
          <p:cNvSpPr txBox="1"/>
          <p:nvPr/>
        </p:nvSpPr>
        <p:spPr>
          <a:xfrm>
            <a:off x="6773453"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12</a:t>
            </a:r>
          </a:p>
        </p:txBody>
      </p:sp>
      <p:sp>
        <p:nvSpPr>
          <p:cNvPr id="71" name="TextBox 70">
            <a:extLst>
              <a:ext uri="{FF2B5EF4-FFF2-40B4-BE49-F238E27FC236}">
                <a16:creationId xmlns:a16="http://schemas.microsoft.com/office/drawing/2014/main" id="{A5960E25-1D59-234F-A920-F4B68EAC0E31}"/>
              </a:ext>
            </a:extLst>
          </p:cNvPr>
          <p:cNvSpPr txBox="1"/>
          <p:nvPr/>
        </p:nvSpPr>
        <p:spPr>
          <a:xfrm>
            <a:off x="7139573"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15</a:t>
            </a:r>
          </a:p>
        </p:txBody>
      </p:sp>
      <p:sp>
        <p:nvSpPr>
          <p:cNvPr id="72" name="TextBox 71">
            <a:extLst>
              <a:ext uri="{FF2B5EF4-FFF2-40B4-BE49-F238E27FC236}">
                <a16:creationId xmlns:a16="http://schemas.microsoft.com/office/drawing/2014/main" id="{66BF2ABD-8CB5-A341-A64D-7ACB26E8BDD5}"/>
              </a:ext>
            </a:extLst>
          </p:cNvPr>
          <p:cNvSpPr txBox="1"/>
          <p:nvPr/>
        </p:nvSpPr>
        <p:spPr>
          <a:xfrm>
            <a:off x="7535686"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18</a:t>
            </a:r>
          </a:p>
        </p:txBody>
      </p:sp>
      <p:sp>
        <p:nvSpPr>
          <p:cNvPr id="73" name="TextBox 72">
            <a:extLst>
              <a:ext uri="{FF2B5EF4-FFF2-40B4-BE49-F238E27FC236}">
                <a16:creationId xmlns:a16="http://schemas.microsoft.com/office/drawing/2014/main" id="{3C8EC322-542C-3446-A09A-9FD963E604E8}"/>
              </a:ext>
            </a:extLst>
          </p:cNvPr>
          <p:cNvSpPr txBox="1"/>
          <p:nvPr/>
        </p:nvSpPr>
        <p:spPr>
          <a:xfrm>
            <a:off x="7912414"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21</a:t>
            </a:r>
          </a:p>
        </p:txBody>
      </p:sp>
      <p:sp>
        <p:nvSpPr>
          <p:cNvPr id="74" name="TextBox 73">
            <a:extLst>
              <a:ext uri="{FF2B5EF4-FFF2-40B4-BE49-F238E27FC236}">
                <a16:creationId xmlns:a16="http://schemas.microsoft.com/office/drawing/2014/main" id="{ED390CF1-C47A-7D48-84FF-E23131D24DCF}"/>
              </a:ext>
            </a:extLst>
          </p:cNvPr>
          <p:cNvSpPr txBox="1"/>
          <p:nvPr/>
        </p:nvSpPr>
        <p:spPr>
          <a:xfrm>
            <a:off x="8285180" y="4338112"/>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24</a:t>
            </a:r>
          </a:p>
        </p:txBody>
      </p:sp>
      <p:sp>
        <p:nvSpPr>
          <p:cNvPr id="75" name="TextBox 74">
            <a:extLst>
              <a:ext uri="{FF2B5EF4-FFF2-40B4-BE49-F238E27FC236}">
                <a16:creationId xmlns:a16="http://schemas.microsoft.com/office/drawing/2014/main" id="{371C2EBB-A299-474B-8E90-D8D4E6ED495F}"/>
              </a:ext>
            </a:extLst>
          </p:cNvPr>
          <p:cNvSpPr txBox="1"/>
          <p:nvPr/>
        </p:nvSpPr>
        <p:spPr>
          <a:xfrm>
            <a:off x="5251906"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69</a:t>
            </a:r>
          </a:p>
        </p:txBody>
      </p:sp>
      <p:sp>
        <p:nvSpPr>
          <p:cNvPr id="76" name="TextBox 75">
            <a:extLst>
              <a:ext uri="{FF2B5EF4-FFF2-40B4-BE49-F238E27FC236}">
                <a16:creationId xmlns:a16="http://schemas.microsoft.com/office/drawing/2014/main" id="{F3DB49B5-6AE7-744C-ADAC-F2D446FEC481}"/>
              </a:ext>
            </a:extLst>
          </p:cNvPr>
          <p:cNvSpPr txBox="1"/>
          <p:nvPr/>
        </p:nvSpPr>
        <p:spPr>
          <a:xfrm>
            <a:off x="5636081"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63</a:t>
            </a:r>
          </a:p>
        </p:txBody>
      </p:sp>
      <p:sp>
        <p:nvSpPr>
          <p:cNvPr id="77" name="TextBox 76">
            <a:extLst>
              <a:ext uri="{FF2B5EF4-FFF2-40B4-BE49-F238E27FC236}">
                <a16:creationId xmlns:a16="http://schemas.microsoft.com/office/drawing/2014/main" id="{E4120AA5-EE75-2447-A778-13BDA3C183B6}"/>
              </a:ext>
            </a:extLst>
          </p:cNvPr>
          <p:cNvSpPr txBox="1"/>
          <p:nvPr/>
        </p:nvSpPr>
        <p:spPr>
          <a:xfrm>
            <a:off x="6006305"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58</a:t>
            </a:r>
          </a:p>
        </p:txBody>
      </p:sp>
      <p:sp>
        <p:nvSpPr>
          <p:cNvPr id="78" name="TextBox 77">
            <a:extLst>
              <a:ext uri="{FF2B5EF4-FFF2-40B4-BE49-F238E27FC236}">
                <a16:creationId xmlns:a16="http://schemas.microsoft.com/office/drawing/2014/main" id="{CF6FBC36-74B3-784E-B06F-72FDF7BC0D3C}"/>
              </a:ext>
            </a:extLst>
          </p:cNvPr>
          <p:cNvSpPr txBox="1"/>
          <p:nvPr/>
        </p:nvSpPr>
        <p:spPr>
          <a:xfrm>
            <a:off x="639014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45</a:t>
            </a:r>
          </a:p>
        </p:txBody>
      </p:sp>
      <p:sp>
        <p:nvSpPr>
          <p:cNvPr id="79" name="TextBox 78">
            <a:extLst>
              <a:ext uri="{FF2B5EF4-FFF2-40B4-BE49-F238E27FC236}">
                <a16:creationId xmlns:a16="http://schemas.microsoft.com/office/drawing/2014/main" id="{10415DC9-A6CE-0341-A737-589078A490EB}"/>
              </a:ext>
            </a:extLst>
          </p:cNvPr>
          <p:cNvSpPr txBox="1"/>
          <p:nvPr/>
        </p:nvSpPr>
        <p:spPr>
          <a:xfrm>
            <a:off x="677345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36</a:t>
            </a:r>
          </a:p>
        </p:txBody>
      </p:sp>
      <p:sp>
        <p:nvSpPr>
          <p:cNvPr id="80" name="TextBox 79">
            <a:extLst>
              <a:ext uri="{FF2B5EF4-FFF2-40B4-BE49-F238E27FC236}">
                <a16:creationId xmlns:a16="http://schemas.microsoft.com/office/drawing/2014/main" id="{9375E2E2-F07A-A74C-8219-B7328897391E}"/>
              </a:ext>
            </a:extLst>
          </p:cNvPr>
          <p:cNvSpPr txBox="1"/>
          <p:nvPr/>
        </p:nvSpPr>
        <p:spPr>
          <a:xfrm>
            <a:off x="7139573"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26</a:t>
            </a:r>
          </a:p>
        </p:txBody>
      </p:sp>
      <p:sp>
        <p:nvSpPr>
          <p:cNvPr id="81" name="TextBox 80">
            <a:extLst>
              <a:ext uri="{FF2B5EF4-FFF2-40B4-BE49-F238E27FC236}">
                <a16:creationId xmlns:a16="http://schemas.microsoft.com/office/drawing/2014/main" id="{85BEFEE7-1CCB-EA41-9385-1ECF1F147E17}"/>
              </a:ext>
            </a:extLst>
          </p:cNvPr>
          <p:cNvSpPr txBox="1"/>
          <p:nvPr/>
        </p:nvSpPr>
        <p:spPr>
          <a:xfrm>
            <a:off x="7535686" y="4617293"/>
            <a:ext cx="115416"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17</a:t>
            </a:r>
          </a:p>
        </p:txBody>
      </p:sp>
      <p:sp>
        <p:nvSpPr>
          <p:cNvPr id="82" name="TextBox 81">
            <a:extLst>
              <a:ext uri="{FF2B5EF4-FFF2-40B4-BE49-F238E27FC236}">
                <a16:creationId xmlns:a16="http://schemas.microsoft.com/office/drawing/2014/main" id="{D95EB533-0B62-F045-96D1-D891FDB5D06B}"/>
              </a:ext>
            </a:extLst>
          </p:cNvPr>
          <p:cNvSpPr txBox="1"/>
          <p:nvPr/>
        </p:nvSpPr>
        <p:spPr>
          <a:xfrm>
            <a:off x="7941268" y="4617293"/>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5</a:t>
            </a:r>
          </a:p>
        </p:txBody>
      </p:sp>
      <p:sp>
        <p:nvSpPr>
          <p:cNvPr id="83" name="TextBox 82">
            <a:extLst>
              <a:ext uri="{FF2B5EF4-FFF2-40B4-BE49-F238E27FC236}">
                <a16:creationId xmlns:a16="http://schemas.microsoft.com/office/drawing/2014/main" id="{2DE195B9-5917-A146-8AA7-46EF68E9FB22}"/>
              </a:ext>
            </a:extLst>
          </p:cNvPr>
          <p:cNvSpPr txBox="1"/>
          <p:nvPr/>
        </p:nvSpPr>
        <p:spPr>
          <a:xfrm>
            <a:off x="8314034" y="4617293"/>
            <a:ext cx="57708" cy="138499"/>
          </a:xfrm>
          <a:prstGeom prst="rect">
            <a:avLst/>
          </a:prstGeom>
          <a:noFill/>
        </p:spPr>
        <p:txBody>
          <a:bodyPr wrap="none" lIns="0" tIns="0" rIns="0" bIns="0" rtlCol="0">
            <a:spAutoFit/>
          </a:bodyPr>
          <a:lstStyle/>
          <a:p>
            <a:pPr marL="133350" indent="-133350" algn="ctr"/>
            <a:r>
              <a:rPr lang="en-GB" sz="900" dirty="0">
                <a:latin typeface="Calibri" panose="020F0502020204030204" pitchFamily="34" charset="0"/>
                <a:ea typeface="Aileron" charset="0"/>
                <a:cs typeface="Calibri" panose="020F0502020204030204" pitchFamily="34" charset="0"/>
              </a:rPr>
              <a:t>1</a:t>
            </a:r>
          </a:p>
        </p:txBody>
      </p:sp>
      <p:sp>
        <p:nvSpPr>
          <p:cNvPr id="84" name="TextBox 83">
            <a:extLst>
              <a:ext uri="{FF2B5EF4-FFF2-40B4-BE49-F238E27FC236}">
                <a16:creationId xmlns:a16="http://schemas.microsoft.com/office/drawing/2014/main" id="{55EF3D12-D7F5-C04A-9D6E-702AE6FF1634}"/>
              </a:ext>
            </a:extLst>
          </p:cNvPr>
          <p:cNvSpPr txBox="1"/>
          <p:nvPr/>
        </p:nvSpPr>
        <p:spPr>
          <a:xfrm>
            <a:off x="4878700" y="4617293"/>
            <a:ext cx="309380" cy="138499"/>
          </a:xfrm>
          <a:prstGeom prst="rect">
            <a:avLst/>
          </a:prstGeom>
          <a:noFill/>
        </p:spPr>
        <p:txBody>
          <a:bodyPr wrap="none" lIns="0" tIns="0" rIns="0" bIns="0" rtlCol="0">
            <a:spAutoFit/>
          </a:bodyPr>
          <a:lstStyle/>
          <a:p>
            <a:pPr marL="133350" indent="-133350" algn="ctr"/>
            <a:r>
              <a:rPr lang="en-GB" sz="900" b="1" dirty="0">
                <a:latin typeface="Calibri" panose="020F0502020204030204" pitchFamily="34" charset="0"/>
                <a:ea typeface="Aileron" charset="0"/>
                <a:cs typeface="Calibri" panose="020F0502020204030204" pitchFamily="34" charset="0"/>
              </a:rPr>
              <a:t>At risk</a:t>
            </a:r>
          </a:p>
        </p:txBody>
      </p:sp>
      <p:sp>
        <p:nvSpPr>
          <p:cNvPr id="85" name="TextBox 84">
            <a:extLst>
              <a:ext uri="{FF2B5EF4-FFF2-40B4-BE49-F238E27FC236}">
                <a16:creationId xmlns:a16="http://schemas.microsoft.com/office/drawing/2014/main" id="{8DB5F238-6E39-0143-B4BE-A88DBFB25FB1}"/>
              </a:ext>
            </a:extLst>
          </p:cNvPr>
          <p:cNvSpPr txBox="1"/>
          <p:nvPr/>
        </p:nvSpPr>
        <p:spPr>
          <a:xfrm>
            <a:off x="7887547" y="2213571"/>
            <a:ext cx="600092" cy="138499"/>
          </a:xfrm>
          <a:prstGeom prst="rect">
            <a:avLst/>
          </a:prstGeom>
          <a:solidFill>
            <a:schemeClr val="bg1"/>
          </a:solidFill>
          <a:ln>
            <a:solidFill>
              <a:schemeClr val="accent6"/>
            </a:solidFill>
          </a:ln>
        </p:spPr>
        <p:txBody>
          <a:bodyPr wrap="none" lIns="36000" tIns="0" rIns="36000" bIns="0" rtlCol="0">
            <a:spAutoFit/>
          </a:bodyPr>
          <a:lstStyle/>
          <a:p>
            <a:r>
              <a:rPr lang="en-GB" sz="900" dirty="0">
                <a:solidFill>
                  <a:srgbClr val="0432FF"/>
                </a:solidFill>
              </a:rPr>
              <a:t>+</a:t>
            </a:r>
            <a:r>
              <a:rPr lang="en-GB" sz="900" dirty="0"/>
              <a:t> Censored</a:t>
            </a:r>
          </a:p>
        </p:txBody>
      </p:sp>
      <p:sp>
        <p:nvSpPr>
          <p:cNvPr id="86" name="TextBox 85">
            <a:extLst>
              <a:ext uri="{FF2B5EF4-FFF2-40B4-BE49-F238E27FC236}">
                <a16:creationId xmlns:a16="http://schemas.microsoft.com/office/drawing/2014/main" id="{CA4B7DE8-0EBB-E745-AAF2-F0D51794472C}"/>
              </a:ext>
            </a:extLst>
          </p:cNvPr>
          <p:cNvSpPr txBox="1"/>
          <p:nvPr/>
        </p:nvSpPr>
        <p:spPr>
          <a:xfrm>
            <a:off x="3680672" y="2200871"/>
            <a:ext cx="600092" cy="138499"/>
          </a:xfrm>
          <a:prstGeom prst="rect">
            <a:avLst/>
          </a:prstGeom>
          <a:solidFill>
            <a:schemeClr val="bg1"/>
          </a:solidFill>
          <a:ln>
            <a:solidFill>
              <a:schemeClr val="accent6"/>
            </a:solidFill>
          </a:ln>
        </p:spPr>
        <p:txBody>
          <a:bodyPr wrap="none" lIns="36000" tIns="0" rIns="36000" bIns="0" rtlCol="0">
            <a:spAutoFit/>
          </a:bodyPr>
          <a:lstStyle/>
          <a:p>
            <a:r>
              <a:rPr lang="en-GB" sz="900" dirty="0">
                <a:solidFill>
                  <a:srgbClr val="0432FF"/>
                </a:solidFill>
              </a:rPr>
              <a:t>+</a:t>
            </a:r>
            <a:r>
              <a:rPr lang="en-GB" sz="900" dirty="0"/>
              <a:t> Censored</a:t>
            </a:r>
          </a:p>
        </p:txBody>
      </p:sp>
    </p:spTree>
    <p:extLst>
      <p:ext uri="{BB962C8B-B14F-4D97-AF65-F5344CB8AC3E}">
        <p14:creationId xmlns:p14="http://schemas.microsoft.com/office/powerpoint/2010/main" val="2962040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Content Placeholder 30">
            <a:extLst>
              <a:ext uri="{FF2B5EF4-FFF2-40B4-BE49-F238E27FC236}">
                <a16:creationId xmlns:a16="http://schemas.microsoft.com/office/drawing/2014/main" id="{849EC463-2C01-184A-9608-AB9113947050}"/>
              </a:ext>
            </a:extLst>
          </p:cNvPr>
          <p:cNvGraphicFramePr>
            <a:graphicFrameLocks noGrp="1"/>
          </p:cNvGraphicFramePr>
          <p:nvPr>
            <p:ph sz="quarter" idx="12"/>
            <p:extLst>
              <p:ext uri="{D42A27DB-BD31-4B8C-83A1-F6EECF244321}">
                <p14:modId xmlns:p14="http://schemas.microsoft.com/office/powerpoint/2010/main" val="2324898851"/>
              </p:ext>
            </p:extLst>
          </p:nvPr>
        </p:nvGraphicFramePr>
        <p:xfrm>
          <a:off x="465138" y="1196752"/>
          <a:ext cx="8221662" cy="3703751"/>
        </p:xfrm>
        <a:graphic>
          <a:graphicData uri="http://schemas.openxmlformats.org/drawingml/2006/table">
            <a:tbl>
              <a:tblPr firstRow="1" bandRow="1">
                <a:tableStyleId>{5C22544A-7EE6-4342-B048-85BDC9FD1C3A}</a:tableStyleId>
              </a:tblPr>
              <a:tblGrid>
                <a:gridCol w="3818830">
                  <a:extLst>
                    <a:ext uri="{9D8B030D-6E8A-4147-A177-3AD203B41FA5}">
                      <a16:colId xmlns:a16="http://schemas.microsoft.com/office/drawing/2014/main" val="3356813633"/>
                    </a:ext>
                  </a:extLst>
                </a:gridCol>
                <a:gridCol w="2201416">
                  <a:extLst>
                    <a:ext uri="{9D8B030D-6E8A-4147-A177-3AD203B41FA5}">
                      <a16:colId xmlns:a16="http://schemas.microsoft.com/office/drawing/2014/main" val="1711409575"/>
                    </a:ext>
                  </a:extLst>
                </a:gridCol>
                <a:gridCol w="2201416">
                  <a:extLst>
                    <a:ext uri="{9D8B030D-6E8A-4147-A177-3AD203B41FA5}">
                      <a16:colId xmlns:a16="http://schemas.microsoft.com/office/drawing/2014/main" val="2139789117"/>
                    </a:ext>
                  </a:extLst>
                </a:gridCol>
              </a:tblGrid>
              <a:tr h="0">
                <a:tc>
                  <a:txBody>
                    <a:bodyPr/>
                    <a:lstStyle/>
                    <a:p>
                      <a:pPr>
                        <a:lnSpc>
                          <a:spcPct val="80000"/>
                        </a:lnSpc>
                      </a:pPr>
                      <a:endParaRPr lang="en-US" sz="1200" dirty="0"/>
                    </a:p>
                  </a:txBody>
                  <a:tcPr marT="28800" marB="28800"/>
                </a:tc>
                <a:tc>
                  <a:txBody>
                    <a:bodyPr/>
                    <a:lstStyle/>
                    <a:p>
                      <a:pPr algn="ctr">
                        <a:lnSpc>
                          <a:spcPct val="80000"/>
                        </a:lnSpc>
                      </a:pPr>
                      <a:r>
                        <a:rPr lang="en-US" sz="1200" dirty="0"/>
                        <a:t>Grade 1-2 (%)</a:t>
                      </a:r>
                    </a:p>
                  </a:txBody>
                  <a:tcPr marT="28800" marB="28800"/>
                </a:tc>
                <a:tc>
                  <a:txBody>
                    <a:bodyPr/>
                    <a:lstStyle/>
                    <a:p>
                      <a:pPr algn="ctr">
                        <a:lnSpc>
                          <a:spcPct val="80000"/>
                        </a:lnSpc>
                      </a:pPr>
                      <a:r>
                        <a:rPr lang="en-US" sz="1200" dirty="0"/>
                        <a:t>Grade 3-4 (%)</a:t>
                      </a:r>
                    </a:p>
                  </a:txBody>
                  <a:tcPr marT="28800" marB="28800"/>
                </a:tc>
                <a:extLst>
                  <a:ext uri="{0D108BD9-81ED-4DB2-BD59-A6C34878D82A}">
                    <a16:rowId xmlns:a16="http://schemas.microsoft.com/office/drawing/2014/main" val="161355945"/>
                  </a:ext>
                </a:extLst>
              </a:tr>
              <a:tr h="122729">
                <a:tc>
                  <a:txBody>
                    <a:bodyPr/>
                    <a:lstStyle/>
                    <a:p>
                      <a:pPr>
                        <a:lnSpc>
                          <a:spcPct val="80000"/>
                        </a:lnSpc>
                      </a:pPr>
                      <a:r>
                        <a:rPr lang="en-US" sz="1200" b="1" dirty="0"/>
                        <a:t>Dermatologic</a:t>
                      </a:r>
                    </a:p>
                    <a:p>
                      <a:pPr marL="317500" indent="0">
                        <a:lnSpc>
                          <a:spcPct val="80000"/>
                        </a:lnSpc>
                        <a:tabLst/>
                      </a:pPr>
                      <a:r>
                        <a:rPr lang="en-US" sz="1200" dirty="0"/>
                        <a:t>Rash</a:t>
                      </a:r>
                      <a:br>
                        <a:rPr lang="en-US" sz="1200" dirty="0"/>
                      </a:br>
                      <a:r>
                        <a:rPr lang="en-US" sz="1200" dirty="0"/>
                        <a:t>Pruritus</a:t>
                      </a:r>
                    </a:p>
                  </a:txBody>
                  <a:tcPr marT="9720" marB="9720"/>
                </a:tc>
                <a:tc>
                  <a:txBody>
                    <a:bodyPr/>
                    <a:lstStyle/>
                    <a:p>
                      <a:pPr algn="ctr">
                        <a:lnSpc>
                          <a:spcPct val="80000"/>
                        </a:lnSpc>
                      </a:pPr>
                      <a:br>
                        <a:rPr lang="en-US" sz="1200" dirty="0"/>
                      </a:br>
                      <a:r>
                        <a:rPr lang="en-US" sz="1200" dirty="0"/>
                        <a:t>13 (18.8%)</a:t>
                      </a:r>
                      <a:br>
                        <a:rPr lang="en-US" sz="1200" dirty="0"/>
                      </a:br>
                      <a:r>
                        <a:rPr lang="en-US" sz="1200" dirty="0"/>
                        <a:t>6 (8.7%)</a:t>
                      </a:r>
                    </a:p>
                  </a:txBody>
                  <a:tcPr marT="9720" marB="9720"/>
                </a:tc>
                <a:tc>
                  <a:txBody>
                    <a:bodyPr/>
                    <a:lstStyle/>
                    <a:p>
                      <a:pPr algn="ctr">
                        <a:lnSpc>
                          <a:spcPct val="80000"/>
                        </a:lnSpc>
                      </a:pPr>
                      <a:br>
                        <a:rPr lang="en-US" sz="1200" dirty="0"/>
                      </a:br>
                      <a:r>
                        <a:rPr lang="en-US" sz="1200" dirty="0"/>
                        <a:t>2 (2.9%)</a:t>
                      </a:r>
                      <a:br>
                        <a:rPr lang="en-US" sz="1200" dirty="0"/>
                      </a:br>
                      <a:r>
                        <a:rPr lang="en-US" sz="1200" dirty="0"/>
                        <a:t>–</a:t>
                      </a:r>
                    </a:p>
                  </a:txBody>
                  <a:tcPr marT="9720" marB="9720"/>
                </a:tc>
                <a:extLst>
                  <a:ext uri="{0D108BD9-81ED-4DB2-BD59-A6C34878D82A}">
                    <a16:rowId xmlns:a16="http://schemas.microsoft.com/office/drawing/2014/main" val="1775701654"/>
                  </a:ext>
                </a:extLst>
              </a:tr>
              <a:tr h="65609">
                <a:tc>
                  <a:txBody>
                    <a:bodyPr/>
                    <a:lstStyle/>
                    <a:p>
                      <a:pPr marL="9525" indent="0">
                        <a:lnSpc>
                          <a:spcPct val="80000"/>
                        </a:lnSpc>
                        <a:tabLst/>
                      </a:pPr>
                      <a:r>
                        <a:rPr lang="en-US" sz="1200" b="1" dirty="0"/>
                        <a:t>Renal</a:t>
                      </a:r>
                    </a:p>
                    <a:p>
                      <a:pPr marL="317500" indent="0">
                        <a:lnSpc>
                          <a:spcPct val="80000"/>
                        </a:lnSpc>
                        <a:tabLst/>
                      </a:pPr>
                      <a:r>
                        <a:rPr lang="en-US" sz="1200" dirty="0"/>
                        <a:t>Elevated creatinine</a:t>
                      </a:r>
                    </a:p>
                  </a:txBody>
                  <a:tcPr marT="9720" marB="9720"/>
                </a:tc>
                <a:tc>
                  <a:txBody>
                    <a:bodyPr/>
                    <a:lstStyle/>
                    <a:p>
                      <a:pPr algn="ctr">
                        <a:lnSpc>
                          <a:spcPct val="80000"/>
                        </a:lnSpc>
                      </a:pPr>
                      <a:br>
                        <a:rPr lang="en-US" sz="1200" dirty="0"/>
                      </a:br>
                      <a:r>
                        <a:rPr lang="en-US" sz="1200" dirty="0"/>
                        <a:t>1 (1.4%)</a:t>
                      </a:r>
                    </a:p>
                  </a:txBody>
                  <a:tcPr marT="9720" marB="9720"/>
                </a:tc>
                <a:tc>
                  <a:txBody>
                    <a:bodyPr/>
                    <a:lstStyle/>
                    <a:p>
                      <a:pPr algn="ctr">
                        <a:lnSpc>
                          <a:spcPct val="80000"/>
                        </a:lnSpc>
                      </a:pPr>
                      <a:br>
                        <a:rPr lang="en-US" sz="1200" dirty="0"/>
                      </a:br>
                      <a:r>
                        <a:rPr lang="en-US" sz="1200" dirty="0"/>
                        <a:t>–</a:t>
                      </a:r>
                    </a:p>
                  </a:txBody>
                  <a:tcPr marT="9720" marB="9720"/>
                </a:tc>
                <a:extLst>
                  <a:ext uri="{0D108BD9-81ED-4DB2-BD59-A6C34878D82A}">
                    <a16:rowId xmlns:a16="http://schemas.microsoft.com/office/drawing/2014/main" val="1737570201"/>
                  </a:ext>
                </a:extLst>
              </a:tr>
              <a:tr h="65609">
                <a:tc>
                  <a:txBody>
                    <a:bodyPr/>
                    <a:lstStyle/>
                    <a:p>
                      <a:pPr marL="9525" indent="0">
                        <a:lnSpc>
                          <a:spcPct val="80000"/>
                        </a:lnSpc>
                        <a:tabLst/>
                      </a:pPr>
                      <a:r>
                        <a:rPr lang="en-US" sz="1200" b="1" dirty="0"/>
                        <a:t>Respiratory</a:t>
                      </a:r>
                    </a:p>
                    <a:p>
                      <a:pPr marL="317500" indent="0">
                        <a:lnSpc>
                          <a:spcPct val="80000"/>
                        </a:lnSpc>
                        <a:tabLst/>
                      </a:pPr>
                      <a:r>
                        <a:rPr lang="en-US" sz="1200" dirty="0"/>
                        <a:t>Pneumonia</a:t>
                      </a:r>
                    </a:p>
                  </a:txBody>
                  <a:tcPr marT="9720" marB="9720"/>
                </a:tc>
                <a:tc>
                  <a:txBody>
                    <a:bodyPr/>
                    <a:lstStyle/>
                    <a:p>
                      <a:pPr algn="ctr">
                        <a:lnSpc>
                          <a:spcPct val="80000"/>
                        </a:lnSpc>
                      </a:pPr>
                      <a:br>
                        <a:rPr lang="en-US" sz="1200" dirty="0"/>
                      </a:br>
                      <a:r>
                        <a:rPr lang="en-US" sz="1200" dirty="0"/>
                        <a:t>8 (11.6%)</a:t>
                      </a:r>
                    </a:p>
                  </a:txBody>
                  <a:tcPr marT="9720" marB="9720"/>
                </a:tc>
                <a:tc>
                  <a:txBody>
                    <a:bodyPr/>
                    <a:lstStyle/>
                    <a:p>
                      <a:pPr algn="ctr">
                        <a:lnSpc>
                          <a:spcPct val="80000"/>
                        </a:lnSpc>
                      </a:pPr>
                      <a:endParaRPr lang="en-US" sz="1200" dirty="0"/>
                    </a:p>
                    <a:p>
                      <a:pPr algn="ctr">
                        <a:lnSpc>
                          <a:spcPct val="80000"/>
                        </a:lnSpc>
                      </a:pPr>
                      <a:r>
                        <a:rPr lang="en-US" sz="1200" dirty="0"/>
                        <a:t>–</a:t>
                      </a:r>
                    </a:p>
                  </a:txBody>
                  <a:tcPr marT="9720" marB="9720"/>
                </a:tc>
                <a:extLst>
                  <a:ext uri="{0D108BD9-81ED-4DB2-BD59-A6C34878D82A}">
                    <a16:rowId xmlns:a16="http://schemas.microsoft.com/office/drawing/2014/main" val="490573556"/>
                  </a:ext>
                </a:extLst>
              </a:tr>
              <a:tr h="65609">
                <a:tc>
                  <a:txBody>
                    <a:bodyPr/>
                    <a:lstStyle/>
                    <a:p>
                      <a:pPr marL="9525" indent="0">
                        <a:lnSpc>
                          <a:spcPct val="80000"/>
                        </a:lnSpc>
                        <a:tabLst/>
                      </a:pPr>
                      <a:r>
                        <a:rPr lang="en-US" sz="1200" b="1" dirty="0"/>
                        <a:t>GI</a:t>
                      </a:r>
                    </a:p>
                    <a:p>
                      <a:pPr marL="317500" indent="0">
                        <a:lnSpc>
                          <a:spcPct val="80000"/>
                        </a:lnSpc>
                        <a:tabLst/>
                      </a:pPr>
                      <a:r>
                        <a:rPr lang="en-US" sz="1200" dirty="0"/>
                        <a:t>Anorexia</a:t>
                      </a:r>
                      <a:br>
                        <a:rPr lang="en-US" sz="1200" dirty="0"/>
                      </a:br>
                      <a:r>
                        <a:rPr lang="en-US" sz="1200" dirty="0" err="1"/>
                        <a:t>Diarrhoea</a:t>
                      </a:r>
                      <a:br>
                        <a:rPr lang="en-US" sz="1200" dirty="0"/>
                      </a:br>
                      <a:r>
                        <a:rPr lang="en-US" sz="1200" dirty="0"/>
                        <a:t>Nausea-vomiting</a:t>
                      </a:r>
                    </a:p>
                    <a:p>
                      <a:pPr marL="317500" indent="0">
                        <a:lnSpc>
                          <a:spcPct val="80000"/>
                        </a:lnSpc>
                        <a:tabLst/>
                      </a:pPr>
                      <a:r>
                        <a:rPr lang="en-US" sz="1200" dirty="0"/>
                        <a:t>Colitis</a:t>
                      </a:r>
                      <a:br>
                        <a:rPr lang="en-US" sz="1200" dirty="0"/>
                      </a:br>
                      <a:r>
                        <a:rPr lang="en-US" sz="1200" dirty="0"/>
                        <a:t>Bowel obstruction</a:t>
                      </a:r>
                      <a:br>
                        <a:rPr lang="en-US" sz="1200" dirty="0"/>
                      </a:br>
                      <a:r>
                        <a:rPr lang="en-US" sz="1200" dirty="0"/>
                        <a:t>Gastric pain</a:t>
                      </a:r>
                    </a:p>
                  </a:txBody>
                  <a:tcPr marT="9720" marB="9720"/>
                </a:tc>
                <a:tc>
                  <a:txBody>
                    <a:bodyPr/>
                    <a:lstStyle/>
                    <a:p>
                      <a:pPr algn="ctr">
                        <a:lnSpc>
                          <a:spcPct val="80000"/>
                        </a:lnSpc>
                      </a:pPr>
                      <a:br>
                        <a:rPr lang="en-US" sz="1200" dirty="0"/>
                      </a:br>
                      <a:r>
                        <a:rPr lang="en-US" sz="1200" dirty="0"/>
                        <a:t>1 (1.4%)</a:t>
                      </a:r>
                      <a:br>
                        <a:rPr lang="en-US" sz="1200" dirty="0"/>
                      </a:br>
                      <a:r>
                        <a:rPr lang="en-US" sz="1200" dirty="0"/>
                        <a:t>1 (1.4%)</a:t>
                      </a:r>
                      <a:br>
                        <a:rPr lang="en-US" sz="1200" dirty="0"/>
                      </a:br>
                      <a:r>
                        <a:rPr lang="en-US" sz="1200" dirty="0"/>
                        <a:t>4 (5.8%)</a:t>
                      </a:r>
                      <a:br>
                        <a:rPr lang="en-US" sz="1200" dirty="0"/>
                      </a:br>
                      <a:r>
                        <a:rPr lang="en-US" sz="1200" dirty="0"/>
                        <a:t>1 (1.4%)</a:t>
                      </a:r>
                      <a:br>
                        <a:rPr lang="en-US" sz="1200" dirty="0"/>
                      </a:br>
                      <a:r>
                        <a:rPr lang="en-US" sz="1200" dirty="0"/>
                        <a:t>–</a:t>
                      </a:r>
                      <a:br>
                        <a:rPr lang="en-US" sz="1200" dirty="0"/>
                      </a:br>
                      <a:r>
                        <a:rPr lang="en-US" sz="1200" dirty="0"/>
                        <a:t>2 (2.9%)</a:t>
                      </a:r>
                    </a:p>
                  </a:txBody>
                  <a:tcPr marT="9720" marB="9720"/>
                </a:tc>
                <a:tc>
                  <a:txBody>
                    <a:bodyPr/>
                    <a:lstStyle/>
                    <a:p>
                      <a:pPr algn="ctr">
                        <a:lnSpc>
                          <a:spcPct val="80000"/>
                        </a:lnSpc>
                      </a:pPr>
                      <a:br>
                        <a:rPr lang="en-US" sz="1200" dirty="0"/>
                      </a:br>
                      <a:r>
                        <a:rPr lang="en-US" sz="1200" dirty="0"/>
                        <a:t>–</a:t>
                      </a:r>
                      <a:br>
                        <a:rPr lang="en-US" sz="1200" dirty="0"/>
                      </a:br>
                      <a:r>
                        <a:rPr lang="en-US" sz="1200" dirty="0"/>
                        <a:t>4 (5.8%)</a:t>
                      </a:r>
                      <a:br>
                        <a:rPr lang="en-US" sz="1200" dirty="0"/>
                      </a:br>
                      <a:r>
                        <a:rPr lang="en-US" sz="1200" dirty="0"/>
                        <a:t>–</a:t>
                      </a:r>
                      <a:br>
                        <a:rPr lang="en-US" sz="1200" dirty="0"/>
                      </a:br>
                      <a:r>
                        <a:rPr lang="en-US" sz="1200" dirty="0"/>
                        <a:t>1 (1.4%)</a:t>
                      </a:r>
                      <a:br>
                        <a:rPr lang="en-US" sz="1200" dirty="0"/>
                      </a:br>
                      <a:r>
                        <a:rPr lang="en-US" sz="1200" dirty="0"/>
                        <a:t>1 (1.4%)</a:t>
                      </a:r>
                      <a:br>
                        <a:rPr lang="en-US" sz="1200" dirty="0"/>
                      </a:br>
                      <a:r>
                        <a:rPr lang="en-US" sz="1200" dirty="0"/>
                        <a:t>–</a:t>
                      </a:r>
                    </a:p>
                  </a:txBody>
                  <a:tcPr marT="9720" marB="9720"/>
                </a:tc>
                <a:extLst>
                  <a:ext uri="{0D108BD9-81ED-4DB2-BD59-A6C34878D82A}">
                    <a16:rowId xmlns:a16="http://schemas.microsoft.com/office/drawing/2014/main" val="3932632150"/>
                  </a:ext>
                </a:extLst>
              </a:tr>
              <a:tr h="65609">
                <a:tc>
                  <a:txBody>
                    <a:bodyPr/>
                    <a:lstStyle/>
                    <a:p>
                      <a:pPr marL="9525" indent="0">
                        <a:lnSpc>
                          <a:spcPct val="80000"/>
                        </a:lnSpc>
                        <a:tabLst/>
                      </a:pPr>
                      <a:r>
                        <a:rPr lang="en-US" sz="1200" b="1" dirty="0" err="1"/>
                        <a:t>Hyperamilasemia</a:t>
                      </a:r>
                      <a:r>
                        <a:rPr lang="en-US" sz="1200" b="1" dirty="0"/>
                        <a:t>/</a:t>
                      </a:r>
                      <a:r>
                        <a:rPr lang="en-US" sz="1200" b="1" dirty="0" err="1"/>
                        <a:t>hyperlipasemia</a:t>
                      </a:r>
                      <a:endParaRPr lang="en-US" sz="1200" b="1" dirty="0"/>
                    </a:p>
                  </a:txBody>
                  <a:tcPr marT="9720" marB="9720"/>
                </a:tc>
                <a:tc>
                  <a:txBody>
                    <a:bodyPr/>
                    <a:lstStyle/>
                    <a:p>
                      <a:pPr algn="ctr">
                        <a:lnSpc>
                          <a:spcPct val="80000"/>
                        </a:lnSpc>
                      </a:pPr>
                      <a:r>
                        <a:rPr lang="en-US" sz="1200" dirty="0"/>
                        <a:t>3 (4.3%)</a:t>
                      </a:r>
                    </a:p>
                  </a:txBody>
                  <a:tcPr marT="9720" marB="9720"/>
                </a:tc>
                <a:tc>
                  <a:txBody>
                    <a:bodyPr/>
                    <a:lstStyle/>
                    <a:p>
                      <a:pPr algn="ctr">
                        <a:lnSpc>
                          <a:spcPct val="80000"/>
                        </a:lnSpc>
                      </a:pPr>
                      <a:r>
                        <a:rPr lang="en-US" sz="1200" dirty="0"/>
                        <a:t>3 (4.3%)</a:t>
                      </a:r>
                    </a:p>
                  </a:txBody>
                  <a:tcPr marT="9720" marB="9720"/>
                </a:tc>
                <a:extLst>
                  <a:ext uri="{0D108BD9-81ED-4DB2-BD59-A6C34878D82A}">
                    <a16:rowId xmlns:a16="http://schemas.microsoft.com/office/drawing/2014/main" val="4252503042"/>
                  </a:ext>
                </a:extLst>
              </a:tr>
              <a:tr h="65609">
                <a:tc>
                  <a:txBody>
                    <a:bodyPr/>
                    <a:lstStyle/>
                    <a:p>
                      <a:pPr marL="9525" indent="0">
                        <a:lnSpc>
                          <a:spcPct val="80000"/>
                        </a:lnSpc>
                        <a:tabLst/>
                      </a:pPr>
                      <a:r>
                        <a:rPr lang="en-US" sz="1200" b="1" dirty="0" err="1"/>
                        <a:t>Hypertransaminasemia</a:t>
                      </a:r>
                      <a:endParaRPr lang="en-US" sz="1200" b="1" dirty="0"/>
                    </a:p>
                  </a:txBody>
                  <a:tcPr marT="9720" marB="9720"/>
                </a:tc>
                <a:tc>
                  <a:txBody>
                    <a:bodyPr/>
                    <a:lstStyle/>
                    <a:p>
                      <a:pPr algn="ctr">
                        <a:lnSpc>
                          <a:spcPct val="80000"/>
                        </a:lnSpc>
                      </a:pPr>
                      <a:r>
                        <a:rPr lang="en-US" sz="1200" dirty="0"/>
                        <a:t>3 (4.3%)</a:t>
                      </a:r>
                    </a:p>
                  </a:txBody>
                  <a:tcPr marT="9720" marB="9720"/>
                </a:tc>
                <a:tc>
                  <a:txBody>
                    <a:bodyPr/>
                    <a:lstStyle/>
                    <a:p>
                      <a:pPr algn="ctr">
                        <a:lnSpc>
                          <a:spcPct val="80000"/>
                        </a:lnSpc>
                      </a:pPr>
                      <a:r>
                        <a:rPr lang="en-US" sz="1200" dirty="0"/>
                        <a:t>–</a:t>
                      </a:r>
                    </a:p>
                  </a:txBody>
                  <a:tcPr marT="9720" marB="9720"/>
                </a:tc>
                <a:extLst>
                  <a:ext uri="{0D108BD9-81ED-4DB2-BD59-A6C34878D82A}">
                    <a16:rowId xmlns:a16="http://schemas.microsoft.com/office/drawing/2014/main" val="370680976"/>
                  </a:ext>
                </a:extLst>
              </a:tr>
              <a:tr h="127977">
                <a:tc>
                  <a:txBody>
                    <a:bodyPr/>
                    <a:lstStyle/>
                    <a:p>
                      <a:pPr marL="9525" indent="0">
                        <a:lnSpc>
                          <a:spcPct val="80000"/>
                        </a:lnSpc>
                        <a:tabLst/>
                      </a:pPr>
                      <a:r>
                        <a:rPr lang="en-US" sz="1200" b="1" dirty="0"/>
                        <a:t>Neurologic disorders</a:t>
                      </a:r>
                    </a:p>
                  </a:txBody>
                  <a:tcPr marT="9720" marB="9720"/>
                </a:tc>
                <a:tc>
                  <a:txBody>
                    <a:bodyPr/>
                    <a:lstStyle/>
                    <a:p>
                      <a:pPr algn="ctr">
                        <a:lnSpc>
                          <a:spcPct val="80000"/>
                        </a:lnSpc>
                      </a:pPr>
                      <a:r>
                        <a:rPr lang="en-US" sz="1200" dirty="0"/>
                        <a:t>0</a:t>
                      </a:r>
                    </a:p>
                  </a:txBody>
                  <a:tcPr marT="9720" marB="9720"/>
                </a:tc>
                <a:tc>
                  <a:txBody>
                    <a:bodyPr/>
                    <a:lstStyle/>
                    <a:p>
                      <a:pPr algn="ctr">
                        <a:lnSpc>
                          <a:spcPct val="80000"/>
                        </a:lnSpc>
                      </a:pPr>
                      <a:r>
                        <a:rPr lang="en-US" sz="1200" dirty="0"/>
                        <a:t>1 (1.4%)</a:t>
                      </a:r>
                    </a:p>
                  </a:txBody>
                  <a:tcPr marT="9720" marB="9720"/>
                </a:tc>
                <a:extLst>
                  <a:ext uri="{0D108BD9-81ED-4DB2-BD59-A6C34878D82A}">
                    <a16:rowId xmlns:a16="http://schemas.microsoft.com/office/drawing/2014/main" val="3993342099"/>
                  </a:ext>
                </a:extLst>
              </a:tr>
              <a:tr h="65609">
                <a:tc>
                  <a:txBody>
                    <a:bodyPr/>
                    <a:lstStyle/>
                    <a:p>
                      <a:pPr marL="9525" indent="0">
                        <a:lnSpc>
                          <a:spcPct val="80000"/>
                        </a:lnSpc>
                        <a:tabLst/>
                      </a:pPr>
                      <a:r>
                        <a:rPr lang="en-US" sz="1200" b="1" dirty="0"/>
                        <a:t>Endocrine immune disorders</a:t>
                      </a:r>
                    </a:p>
                  </a:txBody>
                  <a:tcPr marT="9720" marB="9720"/>
                </a:tc>
                <a:tc>
                  <a:txBody>
                    <a:bodyPr/>
                    <a:lstStyle/>
                    <a:p>
                      <a:pPr algn="ctr">
                        <a:lnSpc>
                          <a:spcPct val="80000"/>
                        </a:lnSpc>
                      </a:pPr>
                      <a:r>
                        <a:rPr lang="en-US" sz="1200" dirty="0"/>
                        <a:t>4 (5.8%)</a:t>
                      </a:r>
                    </a:p>
                  </a:txBody>
                  <a:tcPr marT="9720" marB="9720"/>
                </a:tc>
                <a:tc>
                  <a:txBody>
                    <a:bodyPr/>
                    <a:lstStyle/>
                    <a:p>
                      <a:pPr algn="ctr">
                        <a:lnSpc>
                          <a:spcPct val="80000"/>
                        </a:lnSpc>
                      </a:pPr>
                      <a:r>
                        <a:rPr lang="en-US" sz="1200" dirty="0"/>
                        <a:t>–</a:t>
                      </a:r>
                    </a:p>
                  </a:txBody>
                  <a:tcPr marT="9720" marB="9720"/>
                </a:tc>
                <a:extLst>
                  <a:ext uri="{0D108BD9-81ED-4DB2-BD59-A6C34878D82A}">
                    <a16:rowId xmlns:a16="http://schemas.microsoft.com/office/drawing/2014/main" val="3933956690"/>
                  </a:ext>
                </a:extLst>
              </a:tr>
              <a:tr h="65609">
                <a:tc>
                  <a:txBody>
                    <a:bodyPr/>
                    <a:lstStyle/>
                    <a:p>
                      <a:pPr marL="9525" indent="0">
                        <a:lnSpc>
                          <a:spcPct val="80000"/>
                        </a:lnSpc>
                        <a:tabLst/>
                      </a:pPr>
                      <a:r>
                        <a:rPr lang="en-US" sz="1200" b="1" dirty="0"/>
                        <a:t>Cardiologic disorders</a:t>
                      </a:r>
                    </a:p>
                  </a:txBody>
                  <a:tcPr marT="9720" marB="9720"/>
                </a:tc>
                <a:tc>
                  <a:txBody>
                    <a:bodyPr/>
                    <a:lstStyle/>
                    <a:p>
                      <a:pPr algn="ctr">
                        <a:lnSpc>
                          <a:spcPct val="80000"/>
                        </a:lnSpc>
                      </a:pPr>
                      <a:r>
                        <a:rPr lang="en-US" sz="1200" dirty="0"/>
                        <a:t>1 (1.4%)</a:t>
                      </a:r>
                    </a:p>
                  </a:txBody>
                  <a:tcPr marT="9720" marB="9720"/>
                </a:tc>
                <a:tc>
                  <a:txBody>
                    <a:bodyPr/>
                    <a:lstStyle/>
                    <a:p>
                      <a:pPr algn="ctr">
                        <a:lnSpc>
                          <a:spcPct val="80000"/>
                        </a:lnSpc>
                      </a:pPr>
                      <a:r>
                        <a:rPr lang="en-US" sz="1200" dirty="0"/>
                        <a:t>–</a:t>
                      </a:r>
                    </a:p>
                  </a:txBody>
                  <a:tcPr marT="9720" marB="9720"/>
                </a:tc>
                <a:extLst>
                  <a:ext uri="{0D108BD9-81ED-4DB2-BD59-A6C34878D82A}">
                    <a16:rowId xmlns:a16="http://schemas.microsoft.com/office/drawing/2014/main" val="2183365457"/>
                  </a:ext>
                </a:extLst>
              </a:tr>
              <a:tr h="65609">
                <a:tc>
                  <a:txBody>
                    <a:bodyPr/>
                    <a:lstStyle/>
                    <a:p>
                      <a:pPr marL="9525" indent="0">
                        <a:lnSpc>
                          <a:spcPct val="80000"/>
                        </a:lnSpc>
                        <a:tabLst/>
                      </a:pPr>
                      <a:r>
                        <a:rPr lang="en-US" sz="1200" b="1" dirty="0" err="1"/>
                        <a:t>Haematologic</a:t>
                      </a:r>
                      <a:endParaRPr lang="en-US" sz="1200" b="1" dirty="0"/>
                    </a:p>
                  </a:txBody>
                  <a:tcPr marT="9720" marB="9720"/>
                </a:tc>
                <a:tc>
                  <a:txBody>
                    <a:bodyPr/>
                    <a:lstStyle/>
                    <a:p>
                      <a:pPr algn="ctr">
                        <a:lnSpc>
                          <a:spcPct val="80000"/>
                        </a:lnSpc>
                      </a:pPr>
                      <a:r>
                        <a:rPr lang="en-US" sz="1200" dirty="0"/>
                        <a:t>–</a:t>
                      </a:r>
                    </a:p>
                  </a:txBody>
                  <a:tcPr marT="9720" marB="9720"/>
                </a:tc>
                <a:tc>
                  <a:txBody>
                    <a:bodyPr/>
                    <a:lstStyle/>
                    <a:p>
                      <a:pPr algn="ctr">
                        <a:lnSpc>
                          <a:spcPct val="80000"/>
                        </a:lnSpc>
                      </a:pPr>
                      <a:r>
                        <a:rPr lang="en-US" sz="1200" dirty="0"/>
                        <a:t>2 (2.9%)</a:t>
                      </a:r>
                    </a:p>
                  </a:txBody>
                  <a:tcPr marT="9720" marB="9720"/>
                </a:tc>
                <a:extLst>
                  <a:ext uri="{0D108BD9-81ED-4DB2-BD59-A6C34878D82A}">
                    <a16:rowId xmlns:a16="http://schemas.microsoft.com/office/drawing/2014/main" val="1168084374"/>
                  </a:ext>
                </a:extLst>
              </a:tr>
              <a:tr h="65609">
                <a:tc>
                  <a:txBody>
                    <a:bodyPr/>
                    <a:lstStyle/>
                    <a:p>
                      <a:pPr marL="9525" indent="0">
                        <a:lnSpc>
                          <a:spcPct val="80000"/>
                        </a:lnSpc>
                        <a:tabLst/>
                      </a:pPr>
                      <a:r>
                        <a:rPr lang="en-US" sz="1200" b="1" dirty="0"/>
                        <a:t>Fatigue</a:t>
                      </a:r>
                    </a:p>
                  </a:txBody>
                  <a:tcPr marT="9720" marB="9720"/>
                </a:tc>
                <a:tc>
                  <a:txBody>
                    <a:bodyPr/>
                    <a:lstStyle/>
                    <a:p>
                      <a:pPr algn="ctr">
                        <a:lnSpc>
                          <a:spcPct val="80000"/>
                        </a:lnSpc>
                      </a:pPr>
                      <a:r>
                        <a:rPr lang="en-US" sz="1200" dirty="0"/>
                        <a:t>11 (15.9%)</a:t>
                      </a:r>
                    </a:p>
                  </a:txBody>
                  <a:tcPr marT="9720" marB="9720"/>
                </a:tc>
                <a:tc>
                  <a:txBody>
                    <a:bodyPr/>
                    <a:lstStyle/>
                    <a:p>
                      <a:pPr algn="ctr">
                        <a:lnSpc>
                          <a:spcPct val="80000"/>
                        </a:lnSpc>
                      </a:pPr>
                      <a:r>
                        <a:rPr lang="en-US" sz="1200" dirty="0"/>
                        <a:t>3 (4.3%)</a:t>
                      </a:r>
                    </a:p>
                  </a:txBody>
                  <a:tcPr marT="9720" marB="9720"/>
                </a:tc>
                <a:extLst>
                  <a:ext uri="{0D108BD9-81ED-4DB2-BD59-A6C34878D82A}">
                    <a16:rowId xmlns:a16="http://schemas.microsoft.com/office/drawing/2014/main" val="396155245"/>
                  </a:ext>
                </a:extLst>
              </a:tr>
              <a:tr h="65609">
                <a:tc>
                  <a:txBody>
                    <a:bodyPr/>
                    <a:lstStyle/>
                    <a:p>
                      <a:pPr marL="9525" indent="0">
                        <a:lnSpc>
                          <a:spcPct val="80000"/>
                        </a:lnSpc>
                        <a:tabLst/>
                      </a:pPr>
                      <a:r>
                        <a:rPr lang="en-US" sz="1200" b="1" dirty="0"/>
                        <a:t>Others</a:t>
                      </a:r>
                    </a:p>
                  </a:txBody>
                  <a:tcPr marT="9720" marB="9720"/>
                </a:tc>
                <a:tc>
                  <a:txBody>
                    <a:bodyPr/>
                    <a:lstStyle/>
                    <a:p>
                      <a:pPr algn="ctr">
                        <a:lnSpc>
                          <a:spcPct val="80000"/>
                        </a:lnSpc>
                      </a:pPr>
                      <a:r>
                        <a:rPr lang="en-US" sz="1200" dirty="0"/>
                        <a:t>7 (10.1%)</a:t>
                      </a:r>
                    </a:p>
                  </a:txBody>
                  <a:tcPr marT="9720" marB="9720"/>
                </a:tc>
                <a:tc>
                  <a:txBody>
                    <a:bodyPr/>
                    <a:lstStyle/>
                    <a:p>
                      <a:pPr algn="ctr">
                        <a:lnSpc>
                          <a:spcPct val="80000"/>
                        </a:lnSpc>
                      </a:pPr>
                      <a:r>
                        <a:rPr lang="en-US" sz="1200" dirty="0"/>
                        <a:t>–</a:t>
                      </a:r>
                    </a:p>
                  </a:txBody>
                  <a:tcPr marT="9720" marB="9720"/>
                </a:tc>
                <a:extLst>
                  <a:ext uri="{0D108BD9-81ED-4DB2-BD59-A6C34878D82A}">
                    <a16:rowId xmlns:a16="http://schemas.microsoft.com/office/drawing/2014/main" val="4266919633"/>
                  </a:ext>
                </a:extLst>
              </a:tr>
            </a:tbl>
          </a:graphicData>
        </a:graphic>
      </p:graphicFrame>
      <p:sp>
        <p:nvSpPr>
          <p:cNvPr id="72705" name="Title 1"/>
          <p:cNvSpPr>
            <a:spLocks noGrp="1"/>
          </p:cNvSpPr>
          <p:nvPr>
            <p:ph type="title"/>
          </p:nvPr>
        </p:nvSpPr>
        <p:spPr>
          <a:xfrm>
            <a:off x="464400" y="246565"/>
            <a:ext cx="6555600" cy="807285"/>
          </a:xfrm>
        </p:spPr>
        <p:txBody>
          <a:bodyPr/>
          <a:lstStyle/>
          <a:p>
            <a:r>
              <a:rPr lang="en-US" altLang="en-US"/>
              <a:t>SAFETY</a:t>
            </a:r>
            <a:endParaRPr lang="en-US" altLang="en-US" dirty="0"/>
          </a:p>
        </p:txBody>
      </p:sp>
      <p:sp>
        <p:nvSpPr>
          <p:cNvPr id="3" name="Content Placeholder 2"/>
          <p:cNvSpPr>
            <a:spLocks noGrp="1"/>
          </p:cNvSpPr>
          <p:nvPr>
            <p:ph sz="quarter" idx="13"/>
          </p:nvPr>
        </p:nvSpPr>
        <p:spPr/>
        <p:txBody>
          <a:bodyPr/>
          <a:lstStyle/>
          <a:p>
            <a:r>
              <a:rPr lang="en-GB" dirty="0"/>
              <a:t>AE, adverse event; GI, gastrointestinal; SAEs, serious adverse events</a:t>
            </a:r>
          </a:p>
          <a:p>
            <a:r>
              <a:rPr lang="en-GB" dirty="0" err="1"/>
              <a:t>Masini</a:t>
            </a:r>
            <a:r>
              <a:rPr lang="en-GB" dirty="0"/>
              <a:t> C,</a:t>
            </a:r>
            <a:r>
              <a:rPr lang="en-US" altLang="en-US" dirty="0"/>
              <a:t> et al.  ASCO GU 2020 Abstract #613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23</a:t>
            </a:fld>
            <a:endParaRPr lang="en-GB" dirty="0"/>
          </a:p>
        </p:txBody>
      </p:sp>
      <p:sp>
        <p:nvSpPr>
          <p:cNvPr id="2" name="TextBox 1">
            <a:extLst>
              <a:ext uri="{FF2B5EF4-FFF2-40B4-BE49-F238E27FC236}">
                <a16:creationId xmlns:a16="http://schemas.microsoft.com/office/drawing/2014/main" id="{9A4B4761-B35C-43D0-8FCB-5F13DC39141C}"/>
              </a:ext>
            </a:extLst>
          </p:cNvPr>
          <p:cNvSpPr txBox="1"/>
          <p:nvPr/>
        </p:nvSpPr>
        <p:spPr>
          <a:xfrm>
            <a:off x="464400" y="4944070"/>
            <a:ext cx="8222400" cy="1077218"/>
          </a:xfrm>
          <a:prstGeom prst="rect">
            <a:avLst/>
          </a:prstGeom>
          <a:noFill/>
        </p:spPr>
        <p:txBody>
          <a:bodyPr wrap="square" lIns="0" rtlCol="0">
            <a:spAutoFit/>
          </a:bodyPr>
          <a:lstStyle/>
          <a:p>
            <a:pPr marL="274638" indent="-274638">
              <a:buClr>
                <a:srgbClr val="03C750"/>
              </a:buClr>
              <a:buFont typeface="Arial" panose="020B0604020202020204" pitchFamily="34" charset="0"/>
              <a:buChar char="•"/>
            </a:pPr>
            <a:r>
              <a:rPr lang="en-GB" sz="1600" dirty="0">
                <a:solidFill>
                  <a:schemeClr val="tx2"/>
                </a:solidFill>
                <a:ea typeface="Aileron" charset="0"/>
                <a:cs typeface="Aileron" charset="0"/>
              </a:rPr>
              <a:t>7 patients discontinued treatment due to AE</a:t>
            </a:r>
          </a:p>
          <a:p>
            <a:pPr marL="274638" indent="-274638">
              <a:buClr>
                <a:srgbClr val="03C750"/>
              </a:buClr>
              <a:buFont typeface="Arial" panose="020B0604020202020204" pitchFamily="34" charset="0"/>
              <a:buChar char="•"/>
            </a:pPr>
            <a:r>
              <a:rPr lang="en-GB" sz="1600" dirty="0">
                <a:solidFill>
                  <a:schemeClr val="tx2"/>
                </a:solidFill>
                <a:ea typeface="Aileron" charset="0"/>
                <a:cs typeface="Aileron" charset="0"/>
              </a:rPr>
              <a:t>Treatment-related grade 3-4 toxicities were experienced in 17 patients (24.6%)</a:t>
            </a:r>
          </a:p>
          <a:p>
            <a:pPr marL="274638" indent="-274638">
              <a:buClr>
                <a:srgbClr val="03C750"/>
              </a:buClr>
              <a:buFont typeface="Arial" panose="020B0604020202020204" pitchFamily="34" charset="0"/>
              <a:buChar char="•"/>
            </a:pPr>
            <a:r>
              <a:rPr lang="en-GB" sz="1600" dirty="0">
                <a:solidFill>
                  <a:schemeClr val="tx2"/>
                </a:solidFill>
                <a:ea typeface="Aileron" charset="0"/>
                <a:cs typeface="Aileron" charset="0"/>
              </a:rPr>
              <a:t>All grade 3-4 toxicities were outside of the irradiated area</a:t>
            </a:r>
          </a:p>
          <a:p>
            <a:pPr marL="274638" indent="-274638">
              <a:buClr>
                <a:srgbClr val="03C750"/>
              </a:buClr>
              <a:buFont typeface="Arial" panose="020B0604020202020204" pitchFamily="34" charset="0"/>
              <a:buChar char="•"/>
            </a:pPr>
            <a:r>
              <a:rPr lang="en-GB" sz="1600" dirty="0">
                <a:solidFill>
                  <a:schemeClr val="tx2"/>
                </a:solidFill>
                <a:ea typeface="Aileron" charset="0"/>
                <a:cs typeface="Aileron" charset="0"/>
              </a:rPr>
              <a:t>6 patients (8.7%) were hospitalised due to treatment related SAEs</a:t>
            </a:r>
          </a:p>
        </p:txBody>
      </p:sp>
    </p:spTree>
    <p:extLst>
      <p:ext uri="{BB962C8B-B14F-4D97-AF65-F5344CB8AC3E}">
        <p14:creationId xmlns:p14="http://schemas.microsoft.com/office/powerpoint/2010/main" val="1426124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p:txBody>
          <a:bodyPr/>
          <a:lstStyle/>
          <a:p>
            <a:r>
              <a:rPr lang="en-US" sz="2200" b="1" dirty="0">
                <a:solidFill>
                  <a:srgbClr val="03C74F"/>
                </a:solidFill>
              </a:rPr>
              <a:t>NIVES is the first prospective trial of nivolumab plus SBRT in </a:t>
            </a:r>
            <a:br>
              <a:rPr lang="en-US" sz="2200" b="1" dirty="0">
                <a:solidFill>
                  <a:srgbClr val="03C74F"/>
                </a:solidFill>
              </a:rPr>
            </a:br>
            <a:r>
              <a:rPr lang="en-US" sz="2200" b="1" dirty="0" err="1">
                <a:solidFill>
                  <a:srgbClr val="03C74F"/>
                </a:solidFill>
              </a:rPr>
              <a:t>mRCC</a:t>
            </a:r>
            <a:r>
              <a:rPr lang="en-US" sz="2200" b="1" dirty="0">
                <a:solidFill>
                  <a:srgbClr val="03C74F"/>
                </a:solidFill>
              </a:rPr>
              <a:t> patients</a:t>
            </a:r>
          </a:p>
          <a:p>
            <a:r>
              <a:rPr lang="en-US" sz="2200" dirty="0"/>
              <a:t>The </a:t>
            </a:r>
            <a:r>
              <a:rPr lang="en-US" sz="2200" b="1" dirty="0">
                <a:solidFill>
                  <a:srgbClr val="03C74F"/>
                </a:solidFill>
              </a:rPr>
              <a:t>combination of nivolumab and SBRT had an acceptable safety profile </a:t>
            </a:r>
            <a:r>
              <a:rPr lang="en-US" sz="2200" dirty="0"/>
              <a:t>in pre-treated </a:t>
            </a:r>
            <a:r>
              <a:rPr lang="en-US" sz="2200" dirty="0" err="1"/>
              <a:t>mRCC</a:t>
            </a:r>
            <a:r>
              <a:rPr lang="en-US" sz="2200" dirty="0"/>
              <a:t> patients</a:t>
            </a:r>
          </a:p>
          <a:p>
            <a:r>
              <a:rPr lang="en-US" sz="2200" dirty="0"/>
              <a:t>A high DCR and survival rate was observed with the combination </a:t>
            </a:r>
            <a:br>
              <a:rPr lang="en-US" sz="2200" dirty="0"/>
            </a:br>
            <a:r>
              <a:rPr lang="en-US" sz="2200" dirty="0"/>
              <a:t>of nivolumab and SBRT but </a:t>
            </a:r>
            <a:r>
              <a:rPr lang="en-US" sz="2200" b="1" dirty="0">
                <a:solidFill>
                  <a:srgbClr val="03C74F"/>
                </a:solidFill>
              </a:rPr>
              <a:t>the primary endpoint of ORR was </a:t>
            </a:r>
            <a:br>
              <a:rPr lang="en-US" sz="2200" b="1" dirty="0">
                <a:solidFill>
                  <a:srgbClr val="03C74F"/>
                </a:solidFill>
              </a:rPr>
            </a:br>
            <a:r>
              <a:rPr lang="en-US" sz="2200" b="1" dirty="0">
                <a:solidFill>
                  <a:srgbClr val="03C74F"/>
                </a:solidFill>
              </a:rPr>
              <a:t>not reached</a:t>
            </a:r>
          </a:p>
          <a:p>
            <a:r>
              <a:rPr lang="en-US" sz="2200" dirty="0"/>
              <a:t>The results of this study suggest that the combination of nivolumab and SBRT warrant further investigation in future studies</a:t>
            </a:r>
          </a:p>
        </p:txBody>
      </p:sp>
      <p:sp>
        <p:nvSpPr>
          <p:cNvPr id="72705" name="Title 1"/>
          <p:cNvSpPr>
            <a:spLocks noGrp="1"/>
          </p:cNvSpPr>
          <p:nvPr>
            <p:ph type="title"/>
          </p:nvPr>
        </p:nvSpPr>
        <p:spPr/>
        <p:txBody>
          <a:bodyPr/>
          <a:lstStyle/>
          <a:p>
            <a:r>
              <a:rPr lang="en-US" altLang="en-US"/>
              <a:t>Conclusions</a:t>
            </a:r>
            <a:endParaRPr lang="en-US" altLang="en-US" dirty="0"/>
          </a:p>
        </p:txBody>
      </p:sp>
      <p:sp>
        <p:nvSpPr>
          <p:cNvPr id="3" name="Content Placeholder 2"/>
          <p:cNvSpPr>
            <a:spLocks noGrp="1"/>
          </p:cNvSpPr>
          <p:nvPr>
            <p:ph sz="quarter" idx="13"/>
          </p:nvPr>
        </p:nvSpPr>
        <p:spPr/>
        <p:txBody>
          <a:bodyPr/>
          <a:lstStyle/>
          <a:p>
            <a:r>
              <a:rPr lang="en-GB"/>
              <a:t>DCR, disease control rate; mRCC, metastatic renal cell carcinoma; ORR, overall response rate; SBRT, stereotactic body radiotherapy </a:t>
            </a:r>
          </a:p>
          <a:p>
            <a:r>
              <a:rPr lang="en-GB"/>
              <a:t>Masini C,</a:t>
            </a:r>
            <a:r>
              <a:rPr lang="en-US" altLang="en-US"/>
              <a:t> et al.  ASCO GU 2020 Abstract #613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24</a:t>
            </a:fld>
            <a:endParaRPr lang="en-GB" dirty="0"/>
          </a:p>
        </p:txBody>
      </p:sp>
    </p:spTree>
    <p:extLst>
      <p:ext uri="{BB962C8B-B14F-4D97-AF65-F5344CB8AC3E}">
        <p14:creationId xmlns:p14="http://schemas.microsoft.com/office/powerpoint/2010/main" val="189594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17700" y="5336166"/>
            <a:ext cx="1698734" cy="553998"/>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Follow us on Twitter </a:t>
            </a:r>
            <a:br>
              <a:rPr kumimoji="0" lang="en-GB" sz="16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br>
            <a:r>
              <a:rPr kumimoji="0" lang="en-GB" sz="1600" b="1" i="0" u="sng" strike="noStrike" kern="1200" cap="none" spc="0" normalizeH="0" baseline="0" noProof="0" dirty="0">
                <a:ln>
                  <a:noFill/>
                </a:ln>
                <a:solidFill>
                  <a:srgbClr val="03C74F"/>
                </a:solidFill>
                <a:effectLst/>
                <a:uLnTx/>
                <a:uFillTx/>
                <a:latin typeface="Calibri" panose="020F0502020204030204"/>
                <a:ea typeface="Aileron" charset="0"/>
                <a:cs typeface="PT Sans Narrow"/>
                <a:hlinkClick r:id="rId3">
                  <a:extLst>
                    <a:ext uri="{A12FA001-AC4F-418D-AE19-62706E023703}">
                      <ahyp:hlinkClr xmlns:ahyp="http://schemas.microsoft.com/office/drawing/2018/hyperlinkcolor" val="tx"/>
                    </a:ext>
                  </a:extLst>
                </a:hlinkClick>
              </a:rPr>
              <a:t>@</a:t>
            </a:r>
            <a:r>
              <a:rPr kumimoji="0" lang="en-GB" sz="1600" b="1" i="0" u="sng" strike="noStrike" kern="1200" cap="none" spc="0" normalizeH="0" baseline="0" noProof="0" dirty="0" err="1">
                <a:ln>
                  <a:noFill/>
                </a:ln>
                <a:solidFill>
                  <a:srgbClr val="03C74F"/>
                </a:solidFill>
                <a:effectLst/>
                <a:uLnTx/>
                <a:uFillTx/>
                <a:latin typeface="Calibri" panose="020F0502020204030204"/>
                <a:ea typeface="Aileron" charset="0"/>
                <a:cs typeface="PT Sans Narrow"/>
                <a:hlinkClick r:id="rId3">
                  <a:extLst>
                    <a:ext uri="{A12FA001-AC4F-418D-AE19-62706E023703}">
                      <ahyp:hlinkClr xmlns:ahyp="http://schemas.microsoft.com/office/drawing/2018/hyperlinkcolor" val="tx"/>
                    </a:ext>
                  </a:extLst>
                </a:hlinkClick>
              </a:rPr>
              <a:t>guconnectinfo</a:t>
            </a:r>
            <a:endParaRPr kumimoji="0" lang="en-GB" sz="1600" b="1" i="0" u="sng" strike="noStrike" kern="1200" cap="none" spc="0" normalizeH="0" baseline="0" noProof="0" dirty="0">
              <a:ln>
                <a:noFill/>
              </a:ln>
              <a:solidFill>
                <a:srgbClr val="03C74F"/>
              </a:solidFill>
              <a:effectLst/>
              <a:uLnTx/>
              <a:uFillTx/>
              <a:latin typeface="Calibri" panose="020F0502020204030204"/>
              <a:ea typeface="Aileron" charset="0"/>
              <a:cs typeface="PT Sans Narrow"/>
            </a:endParaRPr>
          </a:p>
        </p:txBody>
      </p:sp>
      <p:sp>
        <p:nvSpPr>
          <p:cNvPr id="17" name="TextBox 16"/>
          <p:cNvSpPr txBox="1"/>
          <p:nvPr/>
        </p:nvSpPr>
        <p:spPr>
          <a:xfrm>
            <a:off x="2343169" y="5336166"/>
            <a:ext cx="2084815" cy="701731"/>
          </a:xfrm>
          <a:prstGeom prst="rect">
            <a:avLst/>
          </a:prstGeom>
          <a:noFill/>
        </p:spPr>
        <p:txBody>
          <a:bodyPr wrap="square" rtlCol="0">
            <a:spAutoFit/>
          </a:bodyP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Follow the </a:t>
            </a:r>
            <a:br>
              <a:rPr kumimoji="0" lang="en-GB" sz="16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br>
            <a:r>
              <a:rPr kumimoji="0" lang="en-GB" sz="1600" b="1" i="0" u="sng" strike="noStrike" kern="1200" cap="none" spc="0" normalizeH="0" baseline="0" noProof="0" dirty="0">
                <a:ln>
                  <a:noFill/>
                </a:ln>
                <a:solidFill>
                  <a:srgbClr val="03C74F"/>
                </a:solidFill>
                <a:effectLst/>
                <a:uLnTx/>
                <a:uFillTx/>
                <a:latin typeface="Calibri" panose="020F0502020204030204"/>
                <a:ea typeface="Aileron" charset="0"/>
                <a:cs typeface="PT Sans Narrow"/>
                <a:hlinkClick r:id="rId4"/>
              </a:rPr>
              <a:t>GU CONNECT</a:t>
            </a:r>
            <a:br>
              <a:rPr kumimoji="0" lang="en-GB" sz="1600" b="1"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br>
            <a: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group on LinkedIn</a:t>
            </a:r>
            <a:endParaRPr kumimoji="0" lang="en-GB" sz="16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endParaRPr>
          </a:p>
        </p:txBody>
      </p:sp>
      <p:sp>
        <p:nvSpPr>
          <p:cNvPr id="18" name="TextBox 17"/>
          <p:cNvSpPr txBox="1"/>
          <p:nvPr/>
        </p:nvSpPr>
        <p:spPr>
          <a:xfrm>
            <a:off x="6300192" y="5336166"/>
            <a:ext cx="2486466" cy="507831"/>
          </a:xfrm>
          <a:prstGeom prst="rect">
            <a:avLst/>
          </a:prstGeom>
          <a:noFill/>
        </p:spPr>
        <p:txBody>
          <a:bodyPr wrap="square" rtlCol="0">
            <a:spAutoFit/>
          </a:bodyP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5D8298"/>
                </a:solidFill>
                <a:effectLst/>
                <a:uLnTx/>
                <a:uFillTx/>
                <a:latin typeface="Calibri" panose="020F0502020204030204"/>
                <a:ea typeface="+mn-ea"/>
                <a:cs typeface="PT Sans Narrow"/>
              </a:rPr>
              <a:t>Email</a:t>
            </a:r>
            <a:br>
              <a:rPr kumimoji="0" lang="en-US" sz="1600" b="0" i="0" u="none" strike="noStrike" kern="1200" cap="none" spc="0" normalizeH="0" baseline="0" noProof="0" dirty="0">
                <a:ln>
                  <a:noFill/>
                </a:ln>
                <a:solidFill>
                  <a:srgbClr val="5D8298"/>
                </a:solidFill>
                <a:effectLst/>
                <a:uLnTx/>
                <a:uFillTx/>
                <a:latin typeface="Calibri" panose="020F0502020204030204"/>
                <a:ea typeface="+mn-ea"/>
                <a:cs typeface="PT Sans Narrow"/>
              </a:rPr>
            </a:br>
            <a:r>
              <a:rPr kumimoji="0" lang="en-US" sz="1600" b="1" i="0" u="none" strike="noStrike" kern="1200" cap="none" spc="0" normalizeH="0" baseline="0" noProof="0" dirty="0">
                <a:ln>
                  <a:noFill/>
                </a:ln>
                <a:solidFill>
                  <a:srgbClr val="03C74F"/>
                </a:solidFill>
                <a:effectLst/>
                <a:uLnTx/>
                <a:uFillTx/>
                <a:latin typeface="Calibri" panose="020F0502020204030204"/>
                <a:ea typeface="+mn-ea"/>
                <a:cs typeface="PT Sans Narrow"/>
                <a:hlinkClick r:id="rId5"/>
              </a:rPr>
              <a:t>elaine.wills@cor2ed.com</a:t>
            </a:r>
            <a:endParaRPr kumimoji="0" lang="en-GB" sz="1600" b="1" i="0" u="none" strike="noStrike" kern="1200" cap="none" spc="0" normalizeH="0" baseline="0" noProof="0" dirty="0">
              <a:ln>
                <a:noFill/>
              </a:ln>
              <a:solidFill>
                <a:srgbClr val="03C74F"/>
              </a:solidFill>
              <a:effectLst/>
              <a:uLnTx/>
              <a:uFillTx/>
              <a:latin typeface="Calibri" panose="020F0502020204030204"/>
              <a:ea typeface="Aileron" charset="0"/>
              <a:cs typeface="PT Sans Narrow"/>
            </a:endParaRPr>
          </a:p>
        </p:txBody>
      </p:sp>
      <p:sp>
        <p:nvSpPr>
          <p:cNvPr id="19" name="TextBox 18"/>
          <p:cNvSpPr txBox="1"/>
          <p:nvPr/>
        </p:nvSpPr>
        <p:spPr>
          <a:xfrm>
            <a:off x="4431401" y="5336166"/>
            <a:ext cx="2084815" cy="757130"/>
          </a:xfrm>
          <a:prstGeom prst="rect">
            <a:avLst/>
          </a:prstGeom>
          <a:noFill/>
        </p:spPr>
        <p:txBody>
          <a:bodyPr wrap="square" rtlCol="0">
            <a:spAutoFit/>
          </a:bodyPr>
          <a:lstStyle/>
          <a:p>
            <a:pPr marL="0" marR="0" lvl="0" indent="0" algn="ctr" defTabSz="457200" rtl="0" eaLnBrk="1" fontAlgn="auto" latinLnBrk="0" hangingPunct="1">
              <a:lnSpc>
                <a:spcPct val="9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Watch us on the</a:t>
            </a:r>
            <a:b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br>
            <a:r>
              <a:rPr kumimoji="0" lang="en-GB" sz="14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Vimeo Channe</a:t>
            </a:r>
            <a:r>
              <a:rPr kumimoji="0" lang="en-GB" sz="16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t>l</a:t>
            </a:r>
            <a:br>
              <a:rPr kumimoji="0" lang="en-GB" sz="1600" b="0" i="0" u="none" strike="noStrike" kern="1200" cap="none" spc="0" normalizeH="0" baseline="0" noProof="0" dirty="0">
                <a:ln>
                  <a:noFill/>
                </a:ln>
                <a:solidFill>
                  <a:srgbClr val="5D8298"/>
                </a:solidFill>
                <a:effectLst/>
                <a:uLnTx/>
                <a:uFillTx/>
                <a:latin typeface="Calibri" panose="020F0502020204030204"/>
                <a:ea typeface="Aileron" charset="0"/>
                <a:cs typeface="PT Sans Narrow"/>
              </a:rPr>
            </a:br>
            <a:r>
              <a:rPr kumimoji="0" lang="en-GB" sz="1600" b="1" i="0" u="none" strike="noStrike" kern="1200" cap="none" spc="0" normalizeH="0" baseline="0" noProof="0" dirty="0">
                <a:ln>
                  <a:noFill/>
                </a:ln>
                <a:solidFill>
                  <a:srgbClr val="03C74F"/>
                </a:solidFill>
                <a:effectLst/>
                <a:uLnTx/>
                <a:uFillTx/>
                <a:latin typeface="Calibri" panose="020F0502020204030204"/>
                <a:ea typeface="Aileron" charset="0"/>
                <a:cs typeface="PT Sans Narrow"/>
                <a:hlinkClick r:id="rId6"/>
              </a:rPr>
              <a:t>GU CONNECT</a:t>
            </a:r>
            <a:endParaRPr kumimoji="0" lang="en-GB" sz="1600" b="1" i="0" u="none" strike="noStrike" kern="1200" cap="none" spc="0" normalizeH="0" baseline="0" noProof="0" dirty="0">
              <a:ln>
                <a:noFill/>
              </a:ln>
              <a:solidFill>
                <a:srgbClr val="03C74F"/>
              </a:solidFill>
              <a:effectLst/>
              <a:uLnTx/>
              <a:uFillTx/>
              <a:latin typeface="Calibri" panose="020F0502020204030204"/>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dirty="0">
                <a:solidFill>
                  <a:schemeClr val="tx2"/>
                </a:solidFill>
              </a:rPr>
              <a:t>REACH </a:t>
            </a:r>
            <a:r>
              <a:rPr lang="en-US" sz="3600" cap="none" dirty="0"/>
              <a:t>GU CONNECT </a:t>
            </a:r>
            <a:r>
              <a:rPr lang="en-US" sz="3600" cap="none" dirty="0">
                <a:solidFill>
                  <a:schemeClr val="tx2"/>
                </a:solidFill>
              </a:rPr>
              <a:t>VIA </a:t>
            </a:r>
            <a:br>
              <a:rPr lang="en-US" sz="3600" cap="none" dirty="0">
                <a:solidFill>
                  <a:schemeClr val="tx2"/>
                </a:solidFill>
              </a:rPr>
            </a:br>
            <a:r>
              <a:rPr lang="en-US" sz="3600" cap="none" spc="-50" dirty="0">
                <a:solidFill>
                  <a:schemeClr val="tx2"/>
                </a:solidFill>
              </a:rPr>
              <a:t>TWITTER, LINKEDIN, VIMEO &amp; EMAIL</a:t>
            </a:r>
            <a:br>
              <a:rPr lang="en-US" sz="3600" cap="none" dirty="0">
                <a:solidFill>
                  <a:schemeClr val="tx2"/>
                </a:solidFill>
              </a:rPr>
            </a:br>
            <a:r>
              <a:rPr lang="en-US" sz="3600" cap="none" dirty="0">
                <a:solidFill>
                  <a:schemeClr val="tx2"/>
                </a:solidFill>
              </a:rPr>
              <a:t>OR VISIT THE GROUP’S WEBSITE</a:t>
            </a:r>
            <a:br>
              <a:rPr lang="en-US" sz="3600" cap="none" dirty="0">
                <a:solidFill>
                  <a:schemeClr val="tx2"/>
                </a:solidFill>
              </a:rPr>
            </a:br>
            <a:r>
              <a:rPr lang="en-US" sz="3600" u="sng" cap="none" dirty="0">
                <a:solidFill>
                  <a:schemeClr val="accent1"/>
                </a:solidFill>
                <a:hlinkClick r:id="rId7">
                  <a:extLst>
                    <a:ext uri="{A12FA001-AC4F-418D-AE19-62706E023703}">
                      <ahyp:hlinkClr xmlns:ahyp="http://schemas.microsoft.com/office/drawing/2018/hyperlinkcolor" val="tx"/>
                    </a:ext>
                  </a:extLst>
                </a:hlinkClick>
              </a:rPr>
              <a:t>http://www.</a:t>
            </a:r>
            <a:r>
              <a:rPr lang="en-US" sz="3600" u="sng" cap="none" dirty="0">
                <a:hlinkClick r:id="rId7">
                  <a:extLst>
                    <a:ext uri="{A12FA001-AC4F-418D-AE19-62706E023703}">
                      <ahyp:hlinkClr xmlns:ahyp="http://schemas.microsoft.com/office/drawing/2018/hyperlinkcolor" val="tx"/>
                    </a:ext>
                  </a:extLst>
                </a:hlinkClick>
              </a:rPr>
              <a:t>gu</a:t>
            </a:r>
            <a:r>
              <a:rPr lang="en-US" sz="3600" u="sng" cap="none" dirty="0">
                <a:solidFill>
                  <a:schemeClr val="accent1"/>
                </a:solidFill>
                <a:hlinkClick r:id="rId7">
                  <a:extLst>
                    <a:ext uri="{A12FA001-AC4F-418D-AE19-62706E023703}">
                      <ahyp:hlinkClr xmlns:ahyp="http://schemas.microsoft.com/office/drawing/2018/hyperlinkcolor" val="tx"/>
                    </a:ext>
                  </a:extLst>
                </a:hlinkClick>
              </a:rPr>
              <a:t>connect.info</a:t>
            </a:r>
            <a:endParaRPr lang="en-US" sz="3600" cap="none" dirty="0">
              <a:solidFill>
                <a:schemeClr val="accent1"/>
              </a:solidFill>
            </a:endParaRPr>
          </a:p>
        </p:txBody>
      </p:sp>
      <p:pic>
        <p:nvPicPr>
          <p:cNvPr id="21" name="Picture 20">
            <a:hlinkClick r:id="rId5"/>
            <a:extLst>
              <a:ext uri="{FF2B5EF4-FFF2-40B4-BE49-F238E27FC236}">
                <a16:creationId xmlns:a16="http://schemas.microsoft.com/office/drawing/2014/main" id="{11F9DF4D-4057-453D-B0D6-F5A87905C6B4}"/>
              </a:ext>
            </a:extLst>
          </p:cNvPr>
          <p:cNvPicPr>
            <a:picLocks noChangeAspect="1"/>
          </p:cNvPicPr>
          <p:nvPr/>
        </p:nvPicPr>
        <p:blipFill rotWithShape="1">
          <a:blip r:embed="rId8">
            <a:extLst>
              <a:ext uri="{28A0092B-C50C-407E-A947-70E740481C1C}">
                <a14:useLocalDpi xmlns:a14="http://schemas.microsoft.com/office/drawing/2010/main" val="0"/>
              </a:ext>
            </a:extLst>
          </a:blip>
          <a:srcRect l="82615" r="-910"/>
          <a:stretch/>
        </p:blipFill>
        <p:spPr>
          <a:xfrm>
            <a:off x="6795300" y="3983178"/>
            <a:ext cx="1449108" cy="1282427"/>
          </a:xfrm>
          <a:prstGeom prst="rect">
            <a:avLst/>
          </a:prstGeom>
        </p:spPr>
      </p:pic>
      <p:pic>
        <p:nvPicPr>
          <p:cNvPr id="22" name="Picture 21">
            <a:hlinkClick r:id="rId6"/>
            <a:extLst>
              <a:ext uri="{FF2B5EF4-FFF2-40B4-BE49-F238E27FC236}">
                <a16:creationId xmlns:a16="http://schemas.microsoft.com/office/drawing/2014/main" id="{DA9C17CD-405F-47F4-A30F-9A803835ACF8}"/>
              </a:ext>
            </a:extLst>
          </p:cNvPr>
          <p:cNvPicPr>
            <a:picLocks noChangeAspect="1"/>
          </p:cNvPicPr>
          <p:nvPr/>
        </p:nvPicPr>
        <p:blipFill rotWithShape="1">
          <a:blip r:embed="rId8">
            <a:extLst>
              <a:ext uri="{28A0092B-C50C-407E-A947-70E740481C1C}">
                <a14:useLocalDpi xmlns:a14="http://schemas.microsoft.com/office/drawing/2010/main" val="0"/>
              </a:ext>
            </a:extLst>
          </a:blip>
          <a:srcRect l="53821" r="26470"/>
          <a:stretch/>
        </p:blipFill>
        <p:spPr>
          <a:xfrm>
            <a:off x="4644008" y="3983178"/>
            <a:ext cx="1561194" cy="1282427"/>
          </a:xfrm>
          <a:prstGeom prst="rect">
            <a:avLst/>
          </a:prstGeom>
        </p:spPr>
      </p:pic>
      <p:pic>
        <p:nvPicPr>
          <p:cNvPr id="24" name="Picture 23">
            <a:hlinkClick r:id="rId4"/>
            <a:extLst>
              <a:ext uri="{FF2B5EF4-FFF2-40B4-BE49-F238E27FC236}">
                <a16:creationId xmlns:a16="http://schemas.microsoft.com/office/drawing/2014/main" id="{6662B954-7662-4746-B326-DDF08DB98DD8}"/>
              </a:ext>
            </a:extLst>
          </p:cNvPr>
          <p:cNvPicPr>
            <a:picLocks noChangeAspect="1"/>
          </p:cNvPicPr>
          <p:nvPr/>
        </p:nvPicPr>
        <p:blipFill rotWithShape="1">
          <a:blip r:embed="rId8">
            <a:extLst>
              <a:ext uri="{28A0092B-C50C-407E-A947-70E740481C1C}">
                <a14:useLocalDpi xmlns:a14="http://schemas.microsoft.com/office/drawing/2010/main" val="0"/>
              </a:ext>
            </a:extLst>
          </a:blip>
          <a:srcRect l="25151" r="53403"/>
          <a:stretch/>
        </p:blipFill>
        <p:spPr>
          <a:xfrm>
            <a:off x="2521377" y="3983178"/>
            <a:ext cx="1698734" cy="1282427"/>
          </a:xfrm>
          <a:prstGeom prst="rect">
            <a:avLst/>
          </a:prstGeom>
        </p:spPr>
      </p:pic>
      <p:pic>
        <p:nvPicPr>
          <p:cNvPr id="26" name="Picture 25">
            <a:hlinkClick r:id="rId3"/>
            <a:extLst>
              <a:ext uri="{FF2B5EF4-FFF2-40B4-BE49-F238E27FC236}">
                <a16:creationId xmlns:a16="http://schemas.microsoft.com/office/drawing/2014/main" id="{2598BD12-CFFC-4FFD-B356-0AE659D06556}"/>
              </a:ext>
            </a:extLst>
          </p:cNvPr>
          <p:cNvPicPr>
            <a:picLocks noChangeAspect="1"/>
          </p:cNvPicPr>
          <p:nvPr/>
        </p:nvPicPr>
        <p:blipFill rotWithShape="1">
          <a:blip r:embed="rId8">
            <a:extLst>
              <a:ext uri="{28A0092B-C50C-407E-A947-70E740481C1C}">
                <a14:useLocalDpi xmlns:a14="http://schemas.microsoft.com/office/drawing/2010/main" val="0"/>
              </a:ext>
            </a:extLst>
          </a:blip>
          <a:srcRect l="-1923" t="-5872" r="82136" b="-5133"/>
          <a:stretch/>
        </p:blipFill>
        <p:spPr>
          <a:xfrm>
            <a:off x="468531" y="3912616"/>
            <a:ext cx="1567408" cy="1423550"/>
          </a:xfrm>
          <a:prstGeom prst="rect">
            <a:avLst/>
          </a:prstGeom>
        </p:spPr>
      </p:pic>
      <p:sp>
        <p:nvSpPr>
          <p:cNvPr id="12" name="Slide Number Placeholder 9">
            <a:extLst>
              <a:ext uri="{FF2B5EF4-FFF2-40B4-BE49-F238E27FC236}">
                <a16:creationId xmlns:a16="http://schemas.microsoft.com/office/drawing/2014/main" id="{42850CA0-2740-5143-A45A-4D150E6505EA}"/>
              </a:ext>
            </a:extLst>
          </p:cNvPr>
          <p:cNvSpPr>
            <a:spLocks noGrp="1"/>
          </p:cNvSpPr>
          <p:nvPr>
            <p:ph type="sldNum" sz="quarter" idx="4"/>
          </p:nvPr>
        </p:nvSpPr>
        <p:spPr>
          <a:xfrm>
            <a:off x="8100392" y="6357600"/>
            <a:ext cx="586408" cy="365125"/>
          </a:xfrm>
        </p:spPr>
        <p:txBody>
          <a:bodyPr/>
          <a:lstStyle/>
          <a:p>
            <a:fld id="{FCE43C0F-8A7B-3A4B-9DB5-B3472E36E833}" type="slidenum">
              <a:rPr lang="en-GB" smtClean="0"/>
              <a:pPr/>
              <a:t>25</a:t>
            </a:fld>
            <a:endParaRPr lang="en-GB" dirty="0"/>
          </a:p>
        </p:txBody>
      </p:sp>
    </p:spTree>
    <p:extLst>
      <p:ext uri="{BB962C8B-B14F-4D97-AF65-F5344CB8AC3E}">
        <p14:creationId xmlns:p14="http://schemas.microsoft.com/office/powerpoint/2010/main" val="1819346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9179F-BE2C-46C0-825B-012F138D55B7}"/>
              </a:ext>
            </a:extLst>
          </p:cNvPr>
          <p:cNvSpPr txBox="1">
            <a:spLocks/>
          </p:cNvSpPr>
          <p:nvPr/>
        </p:nvSpPr>
        <p:spPr>
          <a:xfrm>
            <a:off x="611560" y="4279458"/>
            <a:ext cx="3175393" cy="1245840"/>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err="1">
                <a:ln>
                  <a:noFill/>
                </a:ln>
                <a:solidFill>
                  <a:srgbClr val="5D8298"/>
                </a:solidFill>
                <a:effectLst/>
                <a:uLnTx/>
                <a:uFillTx/>
                <a:latin typeface="Calibri" panose="020F0502020204030204"/>
                <a:ea typeface="Verdana" panose="020B0604030504040204" pitchFamily="34" charset="0"/>
                <a:cs typeface="PT Sans" charset="-52"/>
              </a:rPr>
              <a:t>Dr.</a:t>
            </a:r>
            <a:r>
              <a:rPr kumimoji="0" lang="en-GB" sz="18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 </a:t>
            </a:r>
            <a:r>
              <a:rPr kumimoji="0" lang="en-GB" sz="1800" b="0" i="0" u="none" strike="noStrike" kern="1200" cap="none" spc="0" normalizeH="0" baseline="0" noProof="0" dirty="0" err="1">
                <a:ln>
                  <a:noFill/>
                </a:ln>
                <a:solidFill>
                  <a:srgbClr val="5D8298"/>
                </a:solidFill>
                <a:effectLst/>
                <a:uLnTx/>
                <a:uFillTx/>
                <a:latin typeface="Calibri" panose="020F0502020204030204"/>
                <a:ea typeface="Verdana" panose="020B0604030504040204" pitchFamily="34" charset="0"/>
                <a:cs typeface="PT Sans" charset="-52"/>
              </a:rPr>
              <a:t>Froukje</a:t>
            </a:r>
            <a:r>
              <a:rPr kumimoji="0" lang="en-GB" sz="18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 </a:t>
            </a:r>
            <a:r>
              <a:rPr kumimoji="0" lang="en-GB" sz="1800" b="0" i="0" u="none" strike="noStrike" kern="1200" cap="none" spc="0" normalizeH="0" baseline="0" noProof="0" dirty="0" err="1">
                <a:ln>
                  <a:noFill/>
                </a:ln>
                <a:solidFill>
                  <a:srgbClr val="5D8298"/>
                </a:solidFill>
                <a:effectLst/>
                <a:uLnTx/>
                <a:uFillTx/>
                <a:latin typeface="Calibri" panose="020F0502020204030204"/>
                <a:ea typeface="Verdana" panose="020B0604030504040204" pitchFamily="34" charset="0"/>
                <a:cs typeface="PT Sans" charset="-52"/>
              </a:rPr>
              <a:t>Sosef</a:t>
            </a:r>
            <a:r>
              <a:rPr kumimoji="0" lang="en-GB" sz="18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 </a:t>
            </a:r>
          </a:p>
          <a:p>
            <a:pPr marL="0" marR="0" lvl="0" indent="0" algn="l" defTabSz="457200" rtl="0" eaLnBrk="1" fontAlgn="auto" latinLnBrk="0" hangingPunct="1">
              <a:lnSpc>
                <a:spcPct val="100000"/>
              </a:lnSpc>
              <a:spcBef>
                <a:spcPts val="200"/>
              </a:spcBef>
              <a:spcAft>
                <a:spcPts val="0"/>
              </a:spcAft>
              <a:buClrTx/>
              <a:buSzTx/>
              <a:buFontTx/>
              <a:buNone/>
              <a:tabLst/>
              <a:defRPr/>
            </a:pPr>
            <a: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MD</a:t>
            </a:r>
            <a:b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br>
            <a: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Phone: +31 6 2324 3636</a:t>
            </a:r>
          </a:p>
          <a:p>
            <a:pPr marL="0" marR="0" lvl="0" indent="0" algn="l" defTabSz="457200" rtl="0" eaLnBrk="1" fontAlgn="auto" latinLnBrk="0" hangingPunct="1">
              <a:lnSpc>
                <a:spcPct val="100000"/>
              </a:lnSpc>
              <a:spcBef>
                <a:spcPts val="200"/>
              </a:spcBef>
              <a:spcAft>
                <a:spcPts val="0"/>
              </a:spcAft>
              <a:buClrTx/>
              <a:buSzTx/>
              <a:buFontTx/>
              <a:buNone/>
              <a:tabLst/>
              <a:defRPr/>
            </a:pPr>
            <a:r>
              <a:rPr kumimoji="0" lang="en-GB" sz="1600" b="0" i="0" u="sng"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hlinkClick r:id="rId2">
                  <a:extLst>
                    <a:ext uri="{A12FA001-AC4F-418D-AE19-62706E023703}">
                      <ahyp:hlinkClr xmlns:ahyp="http://schemas.microsoft.com/office/drawing/2018/hyperlinkcolor" val="tx"/>
                    </a:ext>
                  </a:extLst>
                </a:hlinkClick>
              </a:rPr>
              <a:t>froukje.sosef@cor2ed.com</a:t>
            </a:r>
            <a:endParaRPr kumimoji="0" lang="en-GB" sz="1600" b="0" i="0" u="sng" strike="noStrike" kern="1200" cap="all" spc="300" normalizeH="0" baseline="0" noProof="0" dirty="0">
              <a:ln>
                <a:noFill/>
              </a:ln>
              <a:solidFill>
                <a:srgbClr val="5D8298"/>
              </a:solidFill>
              <a:effectLst/>
              <a:uLnTx/>
              <a:uFillTx/>
              <a:latin typeface="Calibri" panose="020F0502020204030204"/>
              <a:ea typeface="Verdana" panose="020B0604030504040204" pitchFamily="34" charset="0"/>
              <a:cs typeface="PT Sans" charset="-52"/>
            </a:endParaRPr>
          </a:p>
        </p:txBody>
      </p:sp>
      <p:sp>
        <p:nvSpPr>
          <p:cNvPr id="3" name="Titre 1">
            <a:extLst>
              <a:ext uri="{FF2B5EF4-FFF2-40B4-BE49-F238E27FC236}">
                <a16:creationId xmlns:a16="http://schemas.microsoft.com/office/drawing/2014/main" id="{AA262A53-9B98-4BC8-8DC8-66F8125A223A}"/>
              </a:ext>
            </a:extLst>
          </p:cNvPr>
          <p:cNvSpPr txBox="1">
            <a:spLocks/>
          </p:cNvSpPr>
          <p:nvPr/>
        </p:nvSpPr>
        <p:spPr>
          <a:xfrm>
            <a:off x="611560" y="2636912"/>
            <a:ext cx="3463425" cy="1282506"/>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err="1">
                <a:ln>
                  <a:noFill/>
                </a:ln>
                <a:solidFill>
                  <a:srgbClr val="5D8298"/>
                </a:solidFill>
                <a:effectLst/>
                <a:uLnTx/>
                <a:uFillTx/>
                <a:latin typeface="Calibri" panose="020F0502020204030204"/>
                <a:ea typeface="Verdana" panose="020B0604030504040204" pitchFamily="34" charset="0"/>
                <a:cs typeface="PT Sans" charset="-52"/>
              </a:rPr>
              <a:t>Dr.</a:t>
            </a:r>
            <a:r>
              <a:rPr kumimoji="0" lang="en-GB" sz="18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 Antoine Lacombe </a:t>
            </a:r>
          </a:p>
          <a:p>
            <a:pPr marL="0" marR="0" lvl="0" indent="0" algn="l" defTabSz="457200" rtl="0" eaLnBrk="1" fontAlgn="auto" latinLnBrk="0" hangingPunct="1">
              <a:lnSpc>
                <a:spcPct val="100000"/>
              </a:lnSpc>
              <a:spcBef>
                <a:spcPts val="200"/>
              </a:spcBef>
              <a:spcAft>
                <a:spcPts val="0"/>
              </a:spcAft>
              <a:buClrTx/>
              <a:buSzTx/>
              <a:buFontTx/>
              <a:buNone/>
              <a:tabLst/>
              <a:defRPr/>
            </a:pPr>
            <a: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Pharm D, MBA</a:t>
            </a:r>
            <a:b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br>
            <a: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t>Phone: +41 79 529 42 79</a:t>
            </a:r>
            <a:br>
              <a:rPr kumimoji="0" lang="en-GB" sz="1600" b="0" i="0" u="none"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rPr>
            </a:br>
            <a:r>
              <a:rPr kumimoji="0" lang="en-GB" sz="1600" b="0" i="0" u="sng"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hlinkClick r:id="rId3">
                  <a:extLst>
                    <a:ext uri="{A12FA001-AC4F-418D-AE19-62706E023703}">
                      <ahyp:hlinkClr xmlns:ahyp="http://schemas.microsoft.com/office/drawing/2018/hyperlinkcolor" val="tx"/>
                    </a:ext>
                  </a:extLst>
                </a:hlinkClick>
              </a:rPr>
              <a:t>antoine.lacombe@cor2ed.com</a:t>
            </a:r>
            <a:endParaRPr kumimoji="0" lang="en-GB" sz="1600" b="0" i="0" u="sng" strike="noStrike" kern="1200" cap="none" spc="0" normalizeH="0" baseline="0" noProof="0" dirty="0">
              <a:ln>
                <a:noFill/>
              </a:ln>
              <a:solidFill>
                <a:srgbClr val="5D8298"/>
              </a:solidFill>
              <a:effectLst/>
              <a:uLnTx/>
              <a:uFillTx/>
              <a:latin typeface="Calibri" panose="020F0502020204030204"/>
              <a:ea typeface="Verdana" panose="020B0604030504040204" pitchFamily="34" charset="0"/>
              <a:cs typeface="PT Sans" charset="-52"/>
            </a:endParaRPr>
          </a:p>
        </p:txBody>
      </p:sp>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lstStyle/>
          <a:p>
            <a:pPr marL="0" indent="0">
              <a:buNone/>
            </a:pPr>
            <a:endParaRPr lang="en-GB" noProof="0" dirty="0"/>
          </a:p>
          <a:p>
            <a:pPr marL="0" indent="0">
              <a:buNone/>
            </a:pPr>
            <a:endParaRPr lang="en-GB" noProof="0" dirty="0"/>
          </a:p>
          <a:p>
            <a:pPr marL="0" indent="0">
              <a:buNone/>
            </a:pPr>
            <a:r>
              <a:rPr lang="en-GB" noProof="0" dirty="0"/>
              <a:t>Please note: The views expressed within this presentation are the personal opinions of the author. They do not necessarily represent the views of the author’s academic institution or the rest of the GU CONNECT group.</a:t>
            </a:r>
          </a:p>
          <a:p>
            <a:pPr marL="0" indent="0">
              <a:buNone/>
            </a:pPr>
            <a:endParaRPr lang="en-GB" noProof="0" dirty="0"/>
          </a:p>
          <a:p>
            <a:pPr marL="0" indent="0">
              <a:buNone/>
            </a:pPr>
            <a:r>
              <a:rPr lang="en-GB" noProof="0" dirty="0"/>
              <a:t>This content is supported by an Independent Educational Grant from Bayer.</a:t>
            </a:r>
          </a:p>
          <a:p>
            <a:endParaRPr lang="en-GB" noProof="0" dirty="0"/>
          </a:p>
        </p:txBody>
      </p:sp>
      <p:sp>
        <p:nvSpPr>
          <p:cNvPr id="4" name="Title 3"/>
          <p:cNvSpPr>
            <a:spLocks noGrp="1"/>
          </p:cNvSpPr>
          <p:nvPr>
            <p:ph type="title"/>
          </p:nvPr>
        </p:nvSpPr>
        <p:spPr/>
        <p:txBody>
          <a:bodyPr/>
          <a:lstStyle/>
          <a:p>
            <a:r>
              <a:rPr lang="en-GB" noProof="0" dirty="0"/>
              <a:t>Disclaimer</a:t>
            </a:r>
          </a:p>
        </p:txBody>
      </p:sp>
      <p:sp>
        <p:nvSpPr>
          <p:cNvPr id="2" name="Slide Number Placeholder 1"/>
          <p:cNvSpPr>
            <a:spLocks noGrp="1"/>
          </p:cNvSpPr>
          <p:nvPr>
            <p:ph type="sldNum" sz="quarter" idx="4"/>
          </p:nvPr>
        </p:nvSpPr>
        <p:spPr/>
        <p:txBody>
          <a:bodyPr/>
          <a:lstStyle/>
          <a:p>
            <a:fld id="{FCE43C0F-8A7B-3A4B-9DB5-B3472E36E833}" type="slidenum">
              <a:rPr lang="en-GB" smtClean="0"/>
              <a:pPr/>
              <a:t>3</a:t>
            </a:fld>
            <a:endParaRPr lang="en-GB" dirty="0"/>
          </a:p>
        </p:txBody>
      </p:sp>
    </p:spTree>
    <p:extLst>
      <p:ext uri="{BB962C8B-B14F-4D97-AF65-F5344CB8AC3E}">
        <p14:creationId xmlns:p14="http://schemas.microsoft.com/office/powerpoint/2010/main" val="1956329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4A7D5-A602-42A1-852F-992F48BB2EEC}"/>
              </a:ext>
            </a:extLst>
          </p:cNvPr>
          <p:cNvSpPr>
            <a:spLocks noGrp="1"/>
          </p:cNvSpPr>
          <p:nvPr>
            <p:ph type="title"/>
          </p:nvPr>
        </p:nvSpPr>
        <p:spPr/>
        <p:txBody>
          <a:bodyPr/>
          <a:lstStyle/>
          <a:p>
            <a:r>
              <a:rPr lang="en-US" dirty="0"/>
              <a:t>Phase I/II study of the oral </a:t>
            </a:r>
            <a:br>
              <a:rPr lang="en-US" dirty="0"/>
            </a:br>
            <a:r>
              <a:rPr lang="en-US" dirty="0"/>
              <a:t>HIF-2</a:t>
            </a:r>
            <a:r>
              <a:rPr lang="el-GR" cap="none" dirty="0"/>
              <a:t>α</a:t>
            </a:r>
            <a:r>
              <a:rPr lang="en-US" dirty="0"/>
              <a:t> inhibitor MK-6482 in patients with advanced clear cell renal cell carcinoma</a:t>
            </a:r>
            <a:br>
              <a:rPr lang="en-US" dirty="0"/>
            </a:br>
            <a:br>
              <a:rPr lang="en-US" dirty="0"/>
            </a:br>
            <a:r>
              <a:rPr lang="en-GB" sz="2200" cap="none" dirty="0">
                <a:ea typeface="MS PGothic" panose="020B0600070205080204" pitchFamily="34" charset="-128"/>
                <a:cs typeface="Arial" panose="020B0604020202020204" pitchFamily="34" charset="0"/>
              </a:rPr>
              <a:t>Choueiri T,</a:t>
            </a:r>
            <a:r>
              <a:rPr lang="en-US" altLang="en-US" sz="2200" cap="none" dirty="0">
                <a:ea typeface="MS PGothic" panose="020B0600070205080204" pitchFamily="34" charset="-128"/>
                <a:cs typeface="Arial" panose="020B0604020202020204" pitchFamily="34" charset="0"/>
              </a:rPr>
              <a:t> et al.</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ASCO GU 2020. Abstract #611 </a:t>
            </a:r>
            <a:br>
              <a:rPr lang="en-US" altLang="en-US" sz="2200" cap="none" dirty="0">
                <a:ea typeface="MS PGothic" panose="020B0600070205080204" pitchFamily="34" charset="-128"/>
                <a:cs typeface="Arial" panose="020B0604020202020204" pitchFamily="34" charset="0"/>
              </a:rPr>
            </a:br>
            <a:r>
              <a:rPr lang="en-US" altLang="en-US" sz="2200" cap="none" dirty="0">
                <a:ea typeface="MS PGothic" panose="020B0600070205080204" pitchFamily="34" charset="-128"/>
                <a:cs typeface="Arial" panose="020B0604020202020204" pitchFamily="34" charset="0"/>
              </a:rPr>
              <a:t>Oral presentation</a:t>
            </a:r>
            <a:endParaRPr lang="en-GB" sz="2200" dirty="0"/>
          </a:p>
        </p:txBody>
      </p:sp>
      <p:sp>
        <p:nvSpPr>
          <p:cNvPr id="3" name="Slide Number Placeholder 2">
            <a:extLst>
              <a:ext uri="{FF2B5EF4-FFF2-40B4-BE49-F238E27FC236}">
                <a16:creationId xmlns:a16="http://schemas.microsoft.com/office/drawing/2014/main" id="{FC7CBDC5-F60B-49D3-A795-3480804B86B5}"/>
              </a:ext>
            </a:extLst>
          </p:cNvPr>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682246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F982B9-1005-B54E-8B6F-40B8601453AD}"/>
              </a:ext>
            </a:extLst>
          </p:cNvPr>
          <p:cNvSpPr>
            <a:spLocks noGrp="1"/>
          </p:cNvSpPr>
          <p:nvPr>
            <p:ph sz="quarter" idx="12"/>
          </p:nvPr>
        </p:nvSpPr>
        <p:spPr/>
        <p:txBody>
          <a:bodyPr/>
          <a:lstStyle/>
          <a:p>
            <a:pPr>
              <a:spcBef>
                <a:spcPts val="1800"/>
              </a:spcBef>
            </a:pPr>
            <a:r>
              <a:rPr lang="en-GB" dirty="0"/>
              <a:t>Hypoxia-inducible</a:t>
            </a:r>
            <a:r>
              <a:rPr lang="en-US" dirty="0"/>
              <a:t> factor </a:t>
            </a:r>
            <a:r>
              <a:rPr lang="en-US" b="1" dirty="0">
                <a:solidFill>
                  <a:srgbClr val="03C74F"/>
                </a:solidFill>
              </a:rPr>
              <a:t>(HIF)-2</a:t>
            </a:r>
            <a:r>
              <a:rPr lang="el-GR" b="1" dirty="0">
                <a:solidFill>
                  <a:srgbClr val="03C74F"/>
                </a:solidFill>
                <a:latin typeface="Symbol P.S" pitchFamily="2"/>
              </a:rPr>
              <a:t>α</a:t>
            </a:r>
            <a:r>
              <a:rPr lang="en-US" b="1" dirty="0">
                <a:solidFill>
                  <a:srgbClr val="03C74F"/>
                </a:solidFill>
              </a:rPr>
              <a:t> is a transcription factor that is a key oncogenic driver in RCC</a:t>
            </a:r>
          </a:p>
          <a:p>
            <a:pPr>
              <a:spcBef>
                <a:spcPts val="1800"/>
              </a:spcBef>
            </a:pPr>
            <a:r>
              <a:rPr lang="en-US" b="1" dirty="0">
                <a:solidFill>
                  <a:srgbClr val="03C74F"/>
                </a:solidFill>
              </a:rPr>
              <a:t>90% of patients with sporadic </a:t>
            </a:r>
            <a:r>
              <a:rPr lang="en-US" b="1" dirty="0" err="1">
                <a:solidFill>
                  <a:srgbClr val="03C74F"/>
                </a:solidFill>
              </a:rPr>
              <a:t>ccRCC</a:t>
            </a:r>
            <a:r>
              <a:rPr lang="en-US" b="1" dirty="0">
                <a:solidFill>
                  <a:srgbClr val="03C74F"/>
                </a:solidFill>
              </a:rPr>
              <a:t> have defective pVHL</a:t>
            </a:r>
            <a:r>
              <a:rPr lang="en-US" baseline="30000" dirty="0"/>
              <a:t>1,2</a:t>
            </a:r>
          </a:p>
          <a:p>
            <a:pPr>
              <a:spcBef>
                <a:spcPts val="1800"/>
              </a:spcBef>
            </a:pPr>
            <a:r>
              <a:rPr lang="en-US" dirty="0"/>
              <a:t>Loss of </a:t>
            </a:r>
            <a:r>
              <a:rPr lang="en-US" dirty="0" err="1"/>
              <a:t>pVHL</a:t>
            </a:r>
            <a:r>
              <a:rPr lang="en-US" dirty="0"/>
              <a:t> function results in constitutive activation of HIF-2</a:t>
            </a:r>
            <a:r>
              <a:rPr lang="el-GR" dirty="0">
                <a:latin typeface="Symbol P.S" pitchFamily="2"/>
              </a:rPr>
              <a:t>α</a:t>
            </a:r>
            <a:r>
              <a:rPr lang="en-US" baseline="30000" dirty="0"/>
              <a:t>2</a:t>
            </a:r>
          </a:p>
          <a:p>
            <a:pPr>
              <a:spcBef>
                <a:spcPts val="1800"/>
              </a:spcBef>
            </a:pPr>
            <a:r>
              <a:rPr lang="en-US" b="1" dirty="0">
                <a:solidFill>
                  <a:srgbClr val="03C74F"/>
                </a:solidFill>
              </a:rPr>
              <a:t>MK-6482 is a </a:t>
            </a:r>
            <a:r>
              <a:rPr lang="en-US" dirty="0"/>
              <a:t>first-in-class </a:t>
            </a:r>
            <a:r>
              <a:rPr lang="en-US" b="1" dirty="0">
                <a:solidFill>
                  <a:srgbClr val="03C74F"/>
                </a:solidFill>
              </a:rPr>
              <a:t>small molecule HIF-2</a:t>
            </a:r>
            <a:r>
              <a:rPr lang="el-GR" b="1" dirty="0">
                <a:solidFill>
                  <a:srgbClr val="03C74F"/>
                </a:solidFill>
                <a:latin typeface="Symbol P.S" pitchFamily="2"/>
              </a:rPr>
              <a:t>α</a:t>
            </a:r>
            <a:r>
              <a:rPr lang="en-US" b="1" dirty="0">
                <a:solidFill>
                  <a:srgbClr val="03C74F"/>
                </a:solidFill>
              </a:rPr>
              <a:t> inhibitor </a:t>
            </a:r>
            <a:r>
              <a:rPr lang="en-US" dirty="0"/>
              <a:t>that blocks the </a:t>
            </a:r>
            <a:r>
              <a:rPr lang="en-US" dirty="0" err="1"/>
              <a:t>heterodimerisation</a:t>
            </a:r>
            <a:r>
              <a:rPr lang="en-US" dirty="0"/>
              <a:t> of HIF-2</a:t>
            </a:r>
            <a:r>
              <a:rPr lang="el-GR" dirty="0">
                <a:latin typeface="Symbol P.S" pitchFamily="2"/>
              </a:rPr>
              <a:t>α</a:t>
            </a:r>
            <a:r>
              <a:rPr lang="en-US" dirty="0"/>
              <a:t> with HIF-1</a:t>
            </a:r>
            <a:r>
              <a:rPr lang="el-GR" dirty="0">
                <a:latin typeface="Symbol P.S" pitchFamily="2"/>
              </a:rPr>
              <a:t>β</a:t>
            </a:r>
            <a:r>
              <a:rPr lang="en-US" dirty="0"/>
              <a:t> and induces regression in mouse xenograft RCC models</a:t>
            </a:r>
          </a:p>
        </p:txBody>
      </p:sp>
      <p:sp>
        <p:nvSpPr>
          <p:cNvPr id="2" name="Title 1">
            <a:extLst>
              <a:ext uri="{FF2B5EF4-FFF2-40B4-BE49-F238E27FC236}">
                <a16:creationId xmlns:a16="http://schemas.microsoft.com/office/drawing/2014/main" id="{F7B11AA2-73CC-464D-B22F-AE14C636DEFA}"/>
              </a:ext>
            </a:extLst>
          </p:cNvPr>
          <p:cNvSpPr>
            <a:spLocks noGrp="1"/>
          </p:cNvSpPr>
          <p:nvPr>
            <p:ph type="title"/>
          </p:nvPr>
        </p:nvSpPr>
        <p:spPr/>
        <p:txBody>
          <a:bodyPr/>
          <a:lstStyle/>
          <a:p>
            <a:r>
              <a:rPr lang="en-US"/>
              <a:t>introduction</a:t>
            </a:r>
            <a:endParaRPr lang="en-US" dirty="0"/>
          </a:p>
        </p:txBody>
      </p:sp>
      <p:sp>
        <p:nvSpPr>
          <p:cNvPr id="11" name="Text Placeholder 10"/>
          <p:cNvSpPr>
            <a:spLocks noGrp="1"/>
          </p:cNvSpPr>
          <p:nvPr>
            <p:ph sz="quarter" idx="13"/>
          </p:nvPr>
        </p:nvSpPr>
        <p:spPr/>
        <p:txBody>
          <a:bodyPr/>
          <a:lstStyle/>
          <a:p>
            <a:r>
              <a:rPr lang="en-GB" dirty="0" err="1"/>
              <a:t>ccRCC</a:t>
            </a:r>
            <a:r>
              <a:rPr lang="en-GB" dirty="0"/>
              <a:t>, clear cell renal cell carcinoma; HIF, hypoxia-inducible factor; RCC, renal cell carcinoma; </a:t>
            </a:r>
            <a:r>
              <a:rPr lang="en-GB" dirty="0" err="1"/>
              <a:t>pVHL</a:t>
            </a:r>
            <a:r>
              <a:rPr lang="en-GB" dirty="0"/>
              <a:t>, von Hippel–Lindau protein</a:t>
            </a:r>
          </a:p>
          <a:p>
            <a:r>
              <a:rPr lang="en-GB" dirty="0"/>
              <a:t>1. Shen C, et al. </a:t>
            </a:r>
            <a:r>
              <a:rPr lang="en-GB" dirty="0" err="1"/>
              <a:t>Semin</a:t>
            </a:r>
            <a:r>
              <a:rPr lang="en-GB" dirty="0"/>
              <a:t> Cancer </a:t>
            </a:r>
            <a:r>
              <a:rPr lang="en-GB" dirty="0" err="1"/>
              <a:t>Biol</a:t>
            </a:r>
            <a:r>
              <a:rPr lang="en-GB" dirty="0"/>
              <a:t> 2013;23:18-25;  2. Sato Y, et al. Nat Genet 2013;45:860-7; </a:t>
            </a:r>
            <a:br>
              <a:rPr lang="en-GB" dirty="0"/>
            </a:br>
            <a:r>
              <a:rPr lang="en-GB" dirty="0"/>
              <a:t>3. Choueiri T,</a:t>
            </a:r>
            <a:r>
              <a:rPr lang="en-US" altLang="en-US" dirty="0"/>
              <a:t> et al.  ASCO GU 2020. Abstract #611 Oral presentation</a:t>
            </a:r>
            <a:endParaRPr lang="en-GB" dirty="0"/>
          </a:p>
        </p:txBody>
      </p:sp>
      <p:sp>
        <p:nvSpPr>
          <p:cNvPr id="15" name="Slide Number Placeholder 14"/>
          <p:cNvSpPr>
            <a:spLocks noGrp="1"/>
          </p:cNvSpPr>
          <p:nvPr>
            <p:ph type="sldNum" sz="quarter" idx="4"/>
          </p:nvPr>
        </p:nvSpPr>
        <p:spPr/>
        <p:txBody>
          <a:bodyPr/>
          <a:lstStyle/>
          <a:p>
            <a:fld id="{FCE43C0F-8A7B-3A4B-9DB5-B3472E36E833}" type="slidenum">
              <a:rPr lang="en-GB" smtClean="0"/>
              <a:pPr/>
              <a:t>5</a:t>
            </a:fld>
            <a:endParaRPr lang="en-GB" dirty="0"/>
          </a:p>
        </p:txBody>
      </p:sp>
    </p:spTree>
    <p:extLst>
      <p:ext uri="{BB962C8B-B14F-4D97-AF65-F5344CB8AC3E}">
        <p14:creationId xmlns:p14="http://schemas.microsoft.com/office/powerpoint/2010/main" val="926772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Content Placeholder 1028"/>
          <p:cNvSpPr>
            <a:spLocks noGrp="1"/>
          </p:cNvSpPr>
          <p:nvPr>
            <p:ph sz="quarter" idx="12"/>
          </p:nvPr>
        </p:nvSpPr>
        <p:spPr>
          <a:xfrm>
            <a:off x="465138" y="4509120"/>
            <a:ext cx="8222400" cy="1558760"/>
          </a:xfrm>
        </p:spPr>
        <p:txBody>
          <a:bodyPr>
            <a:normAutofit fontScale="70000" lnSpcReduction="20000"/>
          </a:bodyPr>
          <a:lstStyle/>
          <a:p>
            <a:r>
              <a:rPr lang="en-GB" dirty="0"/>
              <a:t>Dose of 120 mg QD selected for further clinical development from dose-escalation cohort</a:t>
            </a:r>
          </a:p>
          <a:p>
            <a:r>
              <a:rPr lang="en-GB" dirty="0"/>
              <a:t>55 previously treated advanced </a:t>
            </a:r>
            <a:r>
              <a:rPr lang="en-GB" dirty="0" err="1"/>
              <a:t>ccRCC</a:t>
            </a:r>
            <a:r>
              <a:rPr lang="en-GB" dirty="0"/>
              <a:t> patients enrolled at 120 mg PO QD in dose expansion cohort</a:t>
            </a:r>
          </a:p>
          <a:p>
            <a:pPr lvl="1"/>
            <a:r>
              <a:rPr lang="en-GB" dirty="0"/>
              <a:t>39 (71%) discontinued</a:t>
            </a:r>
          </a:p>
          <a:p>
            <a:pPr lvl="2"/>
            <a:r>
              <a:rPr lang="en-GB" dirty="0"/>
              <a:t>Mainly due to disease progression (55%)</a:t>
            </a:r>
          </a:p>
          <a:p>
            <a:pPr lvl="1"/>
            <a:r>
              <a:rPr lang="en-GB" dirty="0"/>
              <a:t>16 (29%) treatment ongoing</a:t>
            </a:r>
          </a:p>
          <a:p>
            <a:r>
              <a:rPr lang="en-GB" dirty="0"/>
              <a:t>Median (95% CI) follow-up: 13.0 (11.0-13.8) months</a:t>
            </a:r>
          </a:p>
        </p:txBody>
      </p:sp>
      <p:sp>
        <p:nvSpPr>
          <p:cNvPr id="2" name="Title 1"/>
          <p:cNvSpPr>
            <a:spLocks noGrp="1"/>
          </p:cNvSpPr>
          <p:nvPr>
            <p:ph type="title"/>
          </p:nvPr>
        </p:nvSpPr>
        <p:spPr/>
        <p:txBody>
          <a:bodyPr/>
          <a:lstStyle/>
          <a:p>
            <a:r>
              <a:rPr lang="en-US"/>
              <a:t>study design</a:t>
            </a:r>
            <a:endParaRPr lang="en-US" dirty="0"/>
          </a:p>
        </p:txBody>
      </p:sp>
      <p:sp>
        <p:nvSpPr>
          <p:cNvPr id="7" name="Content Placeholder 6">
            <a:extLst>
              <a:ext uri="{FF2B5EF4-FFF2-40B4-BE49-F238E27FC236}">
                <a16:creationId xmlns:a16="http://schemas.microsoft.com/office/drawing/2014/main" id="{24C912C9-2002-A14A-BB5B-37F0D33A66B4}"/>
              </a:ext>
            </a:extLst>
          </p:cNvPr>
          <p:cNvSpPr>
            <a:spLocks noGrp="1"/>
          </p:cNvSpPr>
          <p:nvPr>
            <p:ph sz="quarter" idx="13"/>
          </p:nvPr>
        </p:nvSpPr>
        <p:spPr/>
        <p:txBody>
          <a:bodyPr/>
          <a:lstStyle/>
          <a:p>
            <a:r>
              <a:rPr lang="en-GB" dirty="0" err="1"/>
              <a:t>ccRCC</a:t>
            </a:r>
            <a:r>
              <a:rPr lang="en-GB" dirty="0"/>
              <a:t>, clear cell renal cell carcinoma; CI, confidence interval; DLT, dose limiting toxicity; DOR, duration of response; ORR, overall response rate; PFS, progression-free survival; PK/PD, pharmacokinetics/pharmacodynamics; </a:t>
            </a:r>
          </a:p>
          <a:p>
            <a:r>
              <a:rPr lang="en-GB" dirty="0"/>
              <a:t>Choueiri T,</a:t>
            </a:r>
            <a:r>
              <a:rPr lang="en-US" altLang="en-US" dirty="0"/>
              <a:t> et al.  ASCO GU 2020. Abstract #611 Oral presentation</a:t>
            </a:r>
            <a:endParaRPr lang="en-US" dirty="0"/>
          </a:p>
        </p:txBody>
      </p:sp>
      <p:sp>
        <p:nvSpPr>
          <p:cNvPr id="9" name="Slide Number Placeholder 8"/>
          <p:cNvSpPr>
            <a:spLocks noGrp="1"/>
          </p:cNvSpPr>
          <p:nvPr>
            <p:ph type="sldNum" sz="quarter" idx="4"/>
          </p:nvPr>
        </p:nvSpPr>
        <p:spPr/>
        <p:txBody>
          <a:bodyPr/>
          <a:lstStyle/>
          <a:p>
            <a:fld id="{FCE43C0F-8A7B-3A4B-9DB5-B3472E36E833}" type="slidenum">
              <a:rPr lang="en-GB" smtClean="0"/>
              <a:pPr/>
              <a:t>6</a:t>
            </a:fld>
            <a:endParaRPr lang="en-GB" dirty="0"/>
          </a:p>
        </p:txBody>
      </p:sp>
      <p:sp>
        <p:nvSpPr>
          <p:cNvPr id="5" name="TextBox 4">
            <a:extLst>
              <a:ext uri="{FF2B5EF4-FFF2-40B4-BE49-F238E27FC236}">
                <a16:creationId xmlns:a16="http://schemas.microsoft.com/office/drawing/2014/main" id="{FFB7B238-99C7-4810-A2A6-98603BCABF34}"/>
              </a:ext>
            </a:extLst>
          </p:cNvPr>
          <p:cNvSpPr txBox="1"/>
          <p:nvPr/>
        </p:nvSpPr>
        <p:spPr>
          <a:xfrm>
            <a:off x="6228184" y="1583405"/>
            <a:ext cx="2571025" cy="1754326"/>
          </a:xfrm>
          <a:prstGeom prst="rect">
            <a:avLst/>
          </a:prstGeom>
          <a:noFill/>
        </p:spPr>
        <p:txBody>
          <a:bodyPr wrap="none" rtlCol="0">
            <a:spAutoFit/>
          </a:bodyPr>
          <a:lstStyle/>
          <a:p>
            <a:r>
              <a:rPr lang="en-GB" b="1" dirty="0">
                <a:solidFill>
                  <a:srgbClr val="03C750"/>
                </a:solidFill>
                <a:ea typeface="Aileron" charset="0"/>
                <a:cs typeface="Aileron" charset="0"/>
              </a:rPr>
              <a:t>Primary endpoint</a:t>
            </a:r>
          </a:p>
          <a:p>
            <a:pPr marL="342900" indent="-342900">
              <a:buClr>
                <a:schemeClr val="accent1"/>
              </a:buClr>
              <a:buFont typeface="Arial" panose="020B0604020202020204" pitchFamily="34" charset="0"/>
              <a:buChar char="•"/>
            </a:pPr>
            <a:r>
              <a:rPr lang="en-GB" dirty="0">
                <a:solidFill>
                  <a:schemeClr val="tx2"/>
                </a:solidFill>
                <a:ea typeface="Aileron" charset="0"/>
                <a:cs typeface="Aileron" charset="0"/>
              </a:rPr>
              <a:t>Safety</a:t>
            </a:r>
          </a:p>
          <a:p>
            <a:r>
              <a:rPr lang="en-GB" b="1" dirty="0">
                <a:solidFill>
                  <a:srgbClr val="03C750"/>
                </a:solidFill>
                <a:ea typeface="Aileron" charset="0"/>
                <a:cs typeface="Aileron" charset="0"/>
              </a:rPr>
              <a:t>Key secondary endpoints</a:t>
            </a:r>
            <a:endParaRPr lang="en-GB" dirty="0">
              <a:solidFill>
                <a:schemeClr val="tx2"/>
              </a:solidFill>
              <a:ea typeface="Aileron" charset="0"/>
              <a:cs typeface="Aileron" charset="0"/>
            </a:endParaRPr>
          </a:p>
          <a:p>
            <a:pPr marL="342900" indent="-342900">
              <a:buClr>
                <a:schemeClr val="accent1"/>
              </a:buClr>
              <a:buFont typeface="Arial" panose="020B0604020202020204" pitchFamily="34" charset="0"/>
              <a:buChar char="•"/>
            </a:pPr>
            <a:r>
              <a:rPr lang="en-GB" dirty="0">
                <a:solidFill>
                  <a:schemeClr val="tx2"/>
                </a:solidFill>
                <a:ea typeface="Aileron" charset="0"/>
                <a:cs typeface="Aileron" charset="0"/>
              </a:rPr>
              <a:t>ORR</a:t>
            </a:r>
          </a:p>
          <a:p>
            <a:pPr marL="342900" indent="-342900">
              <a:buClr>
                <a:schemeClr val="accent1"/>
              </a:buClr>
              <a:buFont typeface="Arial" panose="020B0604020202020204" pitchFamily="34" charset="0"/>
              <a:buChar char="•"/>
            </a:pPr>
            <a:r>
              <a:rPr lang="en-GB" dirty="0">
                <a:solidFill>
                  <a:schemeClr val="tx2"/>
                </a:solidFill>
                <a:ea typeface="Aileron" charset="0"/>
                <a:cs typeface="Aileron" charset="0"/>
              </a:rPr>
              <a:t>DOR</a:t>
            </a:r>
          </a:p>
          <a:p>
            <a:pPr marL="342900" indent="-342900">
              <a:buClr>
                <a:schemeClr val="accent1"/>
              </a:buClr>
              <a:buFont typeface="Arial" panose="020B0604020202020204" pitchFamily="34" charset="0"/>
              <a:buChar char="•"/>
            </a:pPr>
            <a:r>
              <a:rPr lang="en-GB" dirty="0">
                <a:solidFill>
                  <a:schemeClr val="tx2"/>
                </a:solidFill>
                <a:ea typeface="Aileron" charset="0"/>
                <a:cs typeface="Aileron" charset="0"/>
              </a:rPr>
              <a:t>PFS</a:t>
            </a:r>
          </a:p>
        </p:txBody>
      </p:sp>
      <p:sp>
        <p:nvSpPr>
          <p:cNvPr id="18" name="Content Placeholder 1028">
            <a:extLst>
              <a:ext uri="{FF2B5EF4-FFF2-40B4-BE49-F238E27FC236}">
                <a16:creationId xmlns:a16="http://schemas.microsoft.com/office/drawing/2014/main" id="{67826590-0395-CC47-B28D-319A470F6784}"/>
              </a:ext>
            </a:extLst>
          </p:cNvPr>
          <p:cNvSpPr txBox="1">
            <a:spLocks/>
          </p:cNvSpPr>
          <p:nvPr/>
        </p:nvSpPr>
        <p:spPr>
          <a:xfrm>
            <a:off x="611560" y="3144300"/>
            <a:ext cx="5112568" cy="1220804"/>
          </a:xfrm>
          <a:prstGeom prst="rect">
            <a:avLst/>
          </a:prstGeom>
        </p:spPr>
        <p:txBody>
          <a:bodyPr vert="horz" lIns="0" tIns="0" rIns="0" bIns="0" rtlCol="0">
            <a:normAutofit fontScale="70000" lnSpcReduction="20000"/>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20000"/>
              </a:lnSpc>
            </a:pPr>
            <a:r>
              <a:rPr lang="en-GB" dirty="0"/>
              <a:t>Dose-escalation cohort for patients with advanced solid tumours</a:t>
            </a:r>
          </a:p>
          <a:p>
            <a:pPr>
              <a:lnSpc>
                <a:spcPct val="120000"/>
              </a:lnSpc>
              <a:spcBef>
                <a:spcPts val="600"/>
              </a:spcBef>
            </a:pPr>
            <a:r>
              <a:rPr lang="en-GB" dirty="0"/>
              <a:t>Dose-expansion cohort for patients with advanced </a:t>
            </a:r>
            <a:r>
              <a:rPr lang="en-GB" dirty="0" err="1"/>
              <a:t>ccRCC</a:t>
            </a:r>
            <a:r>
              <a:rPr lang="en-GB" dirty="0"/>
              <a:t> who previously received ≥1 therapy</a:t>
            </a:r>
          </a:p>
          <a:p>
            <a:pPr lvl="1">
              <a:lnSpc>
                <a:spcPct val="120000"/>
              </a:lnSpc>
              <a:spcBef>
                <a:spcPts val="300"/>
              </a:spcBef>
            </a:pPr>
            <a:r>
              <a:rPr lang="en-GB" dirty="0"/>
              <a:t>Key end points: Safety, ORR, duration of response, PFS</a:t>
            </a:r>
          </a:p>
          <a:p>
            <a:pPr marL="9525" lvl="1" indent="0">
              <a:lnSpc>
                <a:spcPct val="120000"/>
              </a:lnSpc>
              <a:spcBef>
                <a:spcPts val="300"/>
              </a:spcBef>
              <a:buNone/>
            </a:pPr>
            <a:r>
              <a:rPr lang="en-GB" sz="1400" dirty="0">
                <a:solidFill>
                  <a:schemeClr val="tx1"/>
                </a:solidFill>
              </a:rPr>
              <a:t>Data cut-off: 15 May 2019</a:t>
            </a:r>
          </a:p>
        </p:txBody>
      </p:sp>
      <p:sp>
        <p:nvSpPr>
          <p:cNvPr id="19" name="Rectangle 18">
            <a:extLst>
              <a:ext uri="{FF2B5EF4-FFF2-40B4-BE49-F238E27FC236}">
                <a16:creationId xmlns:a16="http://schemas.microsoft.com/office/drawing/2014/main" id="{8C8AF4F5-9292-1047-B249-0653C9D35310}"/>
              </a:ext>
            </a:extLst>
          </p:cNvPr>
          <p:cNvSpPr/>
          <p:nvPr/>
        </p:nvSpPr>
        <p:spPr>
          <a:xfrm>
            <a:off x="447256" y="952890"/>
            <a:ext cx="5648744" cy="3385457"/>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0" name="Rounded Rectangle 19">
            <a:extLst>
              <a:ext uri="{FF2B5EF4-FFF2-40B4-BE49-F238E27FC236}">
                <a16:creationId xmlns:a16="http://schemas.microsoft.com/office/drawing/2014/main" id="{990AB2A3-6F70-9244-B499-0B148FB3F948}"/>
              </a:ext>
            </a:extLst>
          </p:cNvPr>
          <p:cNvSpPr/>
          <p:nvPr/>
        </p:nvSpPr>
        <p:spPr>
          <a:xfrm>
            <a:off x="717273" y="1557113"/>
            <a:ext cx="1155272" cy="465123"/>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5000"/>
              </a:lnSpc>
            </a:pPr>
            <a:r>
              <a:rPr lang="en-US" sz="1400" dirty="0"/>
              <a:t>Screening</a:t>
            </a:r>
          </a:p>
        </p:txBody>
      </p:sp>
      <p:sp>
        <p:nvSpPr>
          <p:cNvPr id="21" name="Rounded Rectangle 20">
            <a:extLst>
              <a:ext uri="{FF2B5EF4-FFF2-40B4-BE49-F238E27FC236}">
                <a16:creationId xmlns:a16="http://schemas.microsoft.com/office/drawing/2014/main" id="{227E24AE-7A3E-9B40-82B6-7816D0089124}"/>
              </a:ext>
            </a:extLst>
          </p:cNvPr>
          <p:cNvSpPr/>
          <p:nvPr/>
        </p:nvSpPr>
        <p:spPr>
          <a:xfrm>
            <a:off x="2010627" y="1557113"/>
            <a:ext cx="3732781" cy="465123"/>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0000"/>
              </a:lnSpc>
            </a:pPr>
            <a:r>
              <a:rPr lang="en-US" sz="1400" dirty="0"/>
              <a:t>MK-6482 daily dosing</a:t>
            </a:r>
            <a:br>
              <a:rPr lang="en-US" sz="1400" dirty="0"/>
            </a:br>
            <a:r>
              <a:rPr lang="en-US" sz="1400" dirty="0"/>
              <a:t>until progression or toxicity</a:t>
            </a:r>
          </a:p>
        </p:txBody>
      </p:sp>
      <p:sp>
        <p:nvSpPr>
          <p:cNvPr id="22" name="TextBox 21">
            <a:extLst>
              <a:ext uri="{FF2B5EF4-FFF2-40B4-BE49-F238E27FC236}">
                <a16:creationId xmlns:a16="http://schemas.microsoft.com/office/drawing/2014/main" id="{CC9C70B0-1F13-2044-A059-AF21A3293716}"/>
              </a:ext>
            </a:extLst>
          </p:cNvPr>
          <p:cNvSpPr txBox="1"/>
          <p:nvPr/>
        </p:nvSpPr>
        <p:spPr>
          <a:xfrm>
            <a:off x="4735975" y="1010229"/>
            <a:ext cx="1172245" cy="369332"/>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Tumour evaluation</a:t>
            </a:r>
            <a:br>
              <a:rPr lang="en-GB" sz="1200" dirty="0">
                <a:latin typeface="Calibri" panose="020F0502020204030204" pitchFamily="34" charset="0"/>
                <a:ea typeface="Aileron" charset="0"/>
                <a:cs typeface="Calibri" panose="020F0502020204030204" pitchFamily="34" charset="0"/>
              </a:rPr>
            </a:br>
            <a:r>
              <a:rPr lang="en-GB" sz="1200" dirty="0">
                <a:latin typeface="Calibri" panose="020F0502020204030204" pitchFamily="34" charset="0"/>
                <a:ea typeface="Aileron" charset="0"/>
                <a:cs typeface="Calibri" panose="020F0502020204030204" pitchFamily="34" charset="0"/>
              </a:rPr>
              <a:t>Q8W</a:t>
            </a:r>
          </a:p>
        </p:txBody>
      </p:sp>
      <p:cxnSp>
        <p:nvCxnSpPr>
          <p:cNvPr id="23" name="Straight Connector 22">
            <a:extLst>
              <a:ext uri="{FF2B5EF4-FFF2-40B4-BE49-F238E27FC236}">
                <a16:creationId xmlns:a16="http://schemas.microsoft.com/office/drawing/2014/main" id="{472DE8D9-DB8C-0B4E-99AC-2FEF6B042C43}"/>
              </a:ext>
            </a:extLst>
          </p:cNvPr>
          <p:cNvCxnSpPr>
            <a:cxnSpLocks/>
          </p:cNvCxnSpPr>
          <p:nvPr/>
        </p:nvCxnSpPr>
        <p:spPr>
          <a:xfrm>
            <a:off x="5322097" y="1355754"/>
            <a:ext cx="0" cy="181592"/>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1A6794D7-19CA-F646-A0DC-BB64138D6730}"/>
              </a:ext>
            </a:extLst>
          </p:cNvPr>
          <p:cNvSpPr txBox="1"/>
          <p:nvPr/>
        </p:nvSpPr>
        <p:spPr>
          <a:xfrm>
            <a:off x="530822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9</a:t>
            </a:r>
          </a:p>
        </p:txBody>
      </p:sp>
      <p:sp>
        <p:nvSpPr>
          <p:cNvPr id="26" name="TextBox 25">
            <a:extLst>
              <a:ext uri="{FF2B5EF4-FFF2-40B4-BE49-F238E27FC236}">
                <a16:creationId xmlns:a16="http://schemas.microsoft.com/office/drawing/2014/main" id="{6A16E9DA-D010-5847-BFB9-4CFBCD221160}"/>
              </a:ext>
            </a:extLst>
          </p:cNvPr>
          <p:cNvSpPr txBox="1"/>
          <p:nvPr/>
        </p:nvSpPr>
        <p:spPr>
          <a:xfrm>
            <a:off x="473672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7</a:t>
            </a:r>
          </a:p>
        </p:txBody>
      </p:sp>
      <p:sp>
        <p:nvSpPr>
          <p:cNvPr id="27" name="TextBox 26">
            <a:extLst>
              <a:ext uri="{FF2B5EF4-FFF2-40B4-BE49-F238E27FC236}">
                <a16:creationId xmlns:a16="http://schemas.microsoft.com/office/drawing/2014/main" id="{462F2378-9BDD-0949-9AF8-3D7BA4333755}"/>
              </a:ext>
            </a:extLst>
          </p:cNvPr>
          <p:cNvSpPr txBox="1"/>
          <p:nvPr/>
        </p:nvSpPr>
        <p:spPr>
          <a:xfrm>
            <a:off x="416522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5</a:t>
            </a:r>
          </a:p>
        </p:txBody>
      </p:sp>
      <p:sp>
        <p:nvSpPr>
          <p:cNvPr id="28" name="TextBox 27">
            <a:extLst>
              <a:ext uri="{FF2B5EF4-FFF2-40B4-BE49-F238E27FC236}">
                <a16:creationId xmlns:a16="http://schemas.microsoft.com/office/drawing/2014/main" id="{678E658E-CAB9-F24A-A9B1-D4CB6C8391BF}"/>
              </a:ext>
            </a:extLst>
          </p:cNvPr>
          <p:cNvSpPr txBox="1"/>
          <p:nvPr/>
        </p:nvSpPr>
        <p:spPr>
          <a:xfrm>
            <a:off x="349847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4</a:t>
            </a:r>
          </a:p>
        </p:txBody>
      </p:sp>
      <p:sp>
        <p:nvSpPr>
          <p:cNvPr id="29" name="TextBox 28">
            <a:extLst>
              <a:ext uri="{FF2B5EF4-FFF2-40B4-BE49-F238E27FC236}">
                <a16:creationId xmlns:a16="http://schemas.microsoft.com/office/drawing/2014/main" id="{42AE7F18-819F-4A43-9D29-E5CF2FAAC1C0}"/>
              </a:ext>
            </a:extLst>
          </p:cNvPr>
          <p:cNvSpPr txBox="1"/>
          <p:nvPr/>
        </p:nvSpPr>
        <p:spPr>
          <a:xfrm>
            <a:off x="300317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3</a:t>
            </a:r>
          </a:p>
        </p:txBody>
      </p:sp>
      <p:sp>
        <p:nvSpPr>
          <p:cNvPr id="30" name="TextBox 29">
            <a:extLst>
              <a:ext uri="{FF2B5EF4-FFF2-40B4-BE49-F238E27FC236}">
                <a16:creationId xmlns:a16="http://schemas.microsoft.com/office/drawing/2014/main" id="{A4B8F5F1-214C-A94F-8AE6-A586E7EC5501}"/>
              </a:ext>
            </a:extLst>
          </p:cNvPr>
          <p:cNvSpPr txBox="1"/>
          <p:nvPr/>
        </p:nvSpPr>
        <p:spPr>
          <a:xfrm>
            <a:off x="252057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2</a:t>
            </a:r>
          </a:p>
        </p:txBody>
      </p:sp>
      <p:sp>
        <p:nvSpPr>
          <p:cNvPr id="31" name="TextBox 30">
            <a:extLst>
              <a:ext uri="{FF2B5EF4-FFF2-40B4-BE49-F238E27FC236}">
                <a16:creationId xmlns:a16="http://schemas.microsoft.com/office/drawing/2014/main" id="{0E57D863-2F17-D740-8504-D9D08FF68F79}"/>
              </a:ext>
            </a:extLst>
          </p:cNvPr>
          <p:cNvSpPr txBox="1"/>
          <p:nvPr/>
        </p:nvSpPr>
        <p:spPr>
          <a:xfrm>
            <a:off x="2101473" y="2030223"/>
            <a:ext cx="78547"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1</a:t>
            </a:r>
          </a:p>
        </p:txBody>
      </p:sp>
      <p:sp>
        <p:nvSpPr>
          <p:cNvPr id="32" name="TextBox 31">
            <a:extLst>
              <a:ext uri="{FF2B5EF4-FFF2-40B4-BE49-F238E27FC236}">
                <a16:creationId xmlns:a16="http://schemas.microsoft.com/office/drawing/2014/main" id="{89B6AAEA-F22A-F14D-9C4F-C8F0936E4896}"/>
              </a:ext>
            </a:extLst>
          </p:cNvPr>
          <p:cNvSpPr txBox="1"/>
          <p:nvPr/>
        </p:nvSpPr>
        <p:spPr>
          <a:xfrm>
            <a:off x="2849813" y="1194895"/>
            <a:ext cx="394340"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PK/PD</a:t>
            </a:r>
          </a:p>
        </p:txBody>
      </p:sp>
      <p:cxnSp>
        <p:nvCxnSpPr>
          <p:cNvPr id="33" name="Straight Connector 32">
            <a:extLst>
              <a:ext uri="{FF2B5EF4-FFF2-40B4-BE49-F238E27FC236}">
                <a16:creationId xmlns:a16="http://schemas.microsoft.com/office/drawing/2014/main" id="{6DF49D9F-232F-684B-B4C7-DF7C76EF7259}"/>
              </a:ext>
            </a:extLst>
          </p:cNvPr>
          <p:cNvCxnSpPr>
            <a:cxnSpLocks/>
          </p:cNvCxnSpPr>
          <p:nvPr/>
        </p:nvCxnSpPr>
        <p:spPr>
          <a:xfrm>
            <a:off x="3046982" y="1355754"/>
            <a:ext cx="0" cy="181592"/>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3DCA0957-C37A-5345-AD77-5253740CE8EF}"/>
              </a:ext>
            </a:extLst>
          </p:cNvPr>
          <p:cNvSpPr txBox="1"/>
          <p:nvPr/>
        </p:nvSpPr>
        <p:spPr>
          <a:xfrm>
            <a:off x="1924528" y="1194895"/>
            <a:ext cx="394340"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PK/PD</a:t>
            </a:r>
          </a:p>
        </p:txBody>
      </p:sp>
      <p:cxnSp>
        <p:nvCxnSpPr>
          <p:cNvPr id="36" name="Straight Connector 35">
            <a:extLst>
              <a:ext uri="{FF2B5EF4-FFF2-40B4-BE49-F238E27FC236}">
                <a16:creationId xmlns:a16="http://schemas.microsoft.com/office/drawing/2014/main" id="{DA366DE5-6E6B-4549-965E-DD0318FDA354}"/>
              </a:ext>
            </a:extLst>
          </p:cNvPr>
          <p:cNvCxnSpPr>
            <a:cxnSpLocks/>
          </p:cNvCxnSpPr>
          <p:nvPr/>
        </p:nvCxnSpPr>
        <p:spPr>
          <a:xfrm>
            <a:off x="2121697" y="1355754"/>
            <a:ext cx="0" cy="181592"/>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908547D3-20E5-D645-9C4A-50D17B206C0D}"/>
              </a:ext>
            </a:extLst>
          </p:cNvPr>
          <p:cNvSpPr txBox="1"/>
          <p:nvPr/>
        </p:nvSpPr>
        <p:spPr>
          <a:xfrm>
            <a:off x="968506" y="1010229"/>
            <a:ext cx="652806" cy="369332"/>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Tumour</a:t>
            </a:r>
            <a:br>
              <a:rPr lang="en-GB" sz="1200" dirty="0">
                <a:latin typeface="Calibri" panose="020F0502020204030204" pitchFamily="34" charset="0"/>
                <a:ea typeface="Aileron" charset="0"/>
                <a:cs typeface="Calibri" panose="020F0502020204030204" pitchFamily="34" charset="0"/>
              </a:rPr>
            </a:br>
            <a:r>
              <a:rPr lang="en-GB" sz="1200" dirty="0">
                <a:latin typeface="Calibri" panose="020F0502020204030204" pitchFamily="34" charset="0"/>
                <a:ea typeface="Aileron" charset="0"/>
                <a:cs typeface="Calibri" panose="020F0502020204030204" pitchFamily="34" charset="0"/>
              </a:rPr>
              <a:t>evaluation</a:t>
            </a:r>
          </a:p>
        </p:txBody>
      </p:sp>
      <p:cxnSp>
        <p:nvCxnSpPr>
          <p:cNvPr id="38" name="Straight Connector 37">
            <a:extLst>
              <a:ext uri="{FF2B5EF4-FFF2-40B4-BE49-F238E27FC236}">
                <a16:creationId xmlns:a16="http://schemas.microsoft.com/office/drawing/2014/main" id="{2FA37FBD-06EA-F149-A276-D365BBFF90C1}"/>
              </a:ext>
            </a:extLst>
          </p:cNvPr>
          <p:cNvCxnSpPr>
            <a:cxnSpLocks/>
          </p:cNvCxnSpPr>
          <p:nvPr/>
        </p:nvCxnSpPr>
        <p:spPr>
          <a:xfrm>
            <a:off x="1294909" y="1355754"/>
            <a:ext cx="0" cy="181592"/>
          </a:xfrm>
          <a:prstGeom prst="line">
            <a:avLst/>
          </a:prstGeom>
          <a:ln w="28575">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CD377BD5-62E5-4C44-9FC9-AFCC55A99366}"/>
              </a:ext>
            </a:extLst>
          </p:cNvPr>
          <p:cNvSpPr txBox="1"/>
          <p:nvPr/>
        </p:nvSpPr>
        <p:spPr>
          <a:xfrm>
            <a:off x="1117392" y="2030223"/>
            <a:ext cx="355034" cy="184666"/>
          </a:xfrm>
          <a:prstGeom prst="rect">
            <a:avLst/>
          </a:prstGeom>
          <a:noFill/>
        </p:spPr>
        <p:txBody>
          <a:bodyPr wrap="none" lIns="0" tIns="0" rIns="0" bIns="0" rtlCol="0">
            <a:spAutoFit/>
          </a:bodyPr>
          <a:lstStyle/>
          <a:p>
            <a:pPr algn="ctr"/>
            <a:r>
              <a:rPr lang="en-GB" sz="1200" dirty="0">
                <a:latin typeface="Calibri" panose="020F0502020204030204" pitchFamily="34" charset="0"/>
                <a:ea typeface="Aileron" charset="0"/>
                <a:cs typeface="Calibri" panose="020F0502020204030204" pitchFamily="34" charset="0"/>
              </a:rPr>
              <a:t>Week</a:t>
            </a:r>
          </a:p>
        </p:txBody>
      </p:sp>
      <p:sp>
        <p:nvSpPr>
          <p:cNvPr id="40" name="Rounded Rectangle 39">
            <a:extLst>
              <a:ext uri="{FF2B5EF4-FFF2-40B4-BE49-F238E27FC236}">
                <a16:creationId xmlns:a16="http://schemas.microsoft.com/office/drawing/2014/main" id="{2D4375AF-A218-D34D-9D3C-6CA08A37C01D}"/>
              </a:ext>
            </a:extLst>
          </p:cNvPr>
          <p:cNvSpPr/>
          <p:nvPr/>
        </p:nvSpPr>
        <p:spPr>
          <a:xfrm>
            <a:off x="2010627" y="2429032"/>
            <a:ext cx="1697021" cy="577945"/>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0000"/>
              </a:lnSpc>
            </a:pPr>
            <a:r>
              <a:rPr lang="en-US" sz="1400" dirty="0"/>
              <a:t>21-day DLT period</a:t>
            </a:r>
            <a:br>
              <a:rPr lang="en-US" sz="1400" dirty="0"/>
            </a:br>
            <a:r>
              <a:rPr lang="en-US" sz="1400" dirty="0"/>
              <a:t>for dose escalation</a:t>
            </a:r>
          </a:p>
        </p:txBody>
      </p:sp>
      <p:sp>
        <p:nvSpPr>
          <p:cNvPr id="24" name="Right Brace 23">
            <a:extLst>
              <a:ext uri="{FF2B5EF4-FFF2-40B4-BE49-F238E27FC236}">
                <a16:creationId xmlns:a16="http://schemas.microsoft.com/office/drawing/2014/main" id="{F3CD5C60-0F5D-C94D-948F-918509065FB7}"/>
              </a:ext>
            </a:extLst>
          </p:cNvPr>
          <p:cNvSpPr/>
          <p:nvPr/>
        </p:nvSpPr>
        <p:spPr>
          <a:xfrm rot="5400000">
            <a:off x="2743145" y="1512642"/>
            <a:ext cx="177015" cy="1571626"/>
          </a:xfrm>
          <a:prstGeom prst="rightBrace">
            <a:avLst>
              <a:gd name="adj1" fmla="val 53685"/>
              <a:gd name="adj2" fmla="val 50000"/>
            </a:avLst>
          </a:prstGeom>
          <a:ln>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59859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ontent Placeholder 22">
            <a:extLst>
              <a:ext uri="{FF2B5EF4-FFF2-40B4-BE49-F238E27FC236}">
                <a16:creationId xmlns:a16="http://schemas.microsoft.com/office/drawing/2014/main" id="{2BDBEAFB-B0A3-BA48-BB5D-0AB2970CAD3C}"/>
              </a:ext>
            </a:extLst>
          </p:cNvPr>
          <p:cNvGraphicFramePr>
            <a:graphicFrameLocks noGrp="1"/>
          </p:cNvGraphicFramePr>
          <p:nvPr>
            <p:ph sz="quarter" idx="12"/>
            <p:extLst>
              <p:ext uri="{D42A27DB-BD31-4B8C-83A1-F6EECF244321}">
                <p14:modId xmlns:p14="http://schemas.microsoft.com/office/powerpoint/2010/main" val="3974133862"/>
              </p:ext>
            </p:extLst>
          </p:nvPr>
        </p:nvGraphicFramePr>
        <p:xfrm>
          <a:off x="465138" y="1249762"/>
          <a:ext cx="8221662" cy="3602736"/>
        </p:xfrm>
        <a:graphic>
          <a:graphicData uri="http://schemas.openxmlformats.org/drawingml/2006/table">
            <a:tbl>
              <a:tblPr firstRow="1" bandRow="1">
                <a:tableStyleId>{5C22544A-7EE6-4342-B048-85BDC9FD1C3A}</a:tableStyleId>
              </a:tblPr>
              <a:tblGrid>
                <a:gridCol w="3170758">
                  <a:extLst>
                    <a:ext uri="{9D8B030D-6E8A-4147-A177-3AD203B41FA5}">
                      <a16:colId xmlns:a16="http://schemas.microsoft.com/office/drawing/2014/main" val="85217294"/>
                    </a:ext>
                  </a:extLst>
                </a:gridCol>
                <a:gridCol w="1262726">
                  <a:extLst>
                    <a:ext uri="{9D8B030D-6E8A-4147-A177-3AD203B41FA5}">
                      <a16:colId xmlns:a16="http://schemas.microsoft.com/office/drawing/2014/main" val="325369173"/>
                    </a:ext>
                  </a:extLst>
                </a:gridCol>
                <a:gridCol w="1262726">
                  <a:extLst>
                    <a:ext uri="{9D8B030D-6E8A-4147-A177-3AD203B41FA5}">
                      <a16:colId xmlns:a16="http://schemas.microsoft.com/office/drawing/2014/main" val="4234021961"/>
                    </a:ext>
                  </a:extLst>
                </a:gridCol>
                <a:gridCol w="1262726">
                  <a:extLst>
                    <a:ext uri="{9D8B030D-6E8A-4147-A177-3AD203B41FA5}">
                      <a16:colId xmlns:a16="http://schemas.microsoft.com/office/drawing/2014/main" val="148911090"/>
                    </a:ext>
                  </a:extLst>
                </a:gridCol>
                <a:gridCol w="1262726">
                  <a:extLst>
                    <a:ext uri="{9D8B030D-6E8A-4147-A177-3AD203B41FA5}">
                      <a16:colId xmlns:a16="http://schemas.microsoft.com/office/drawing/2014/main" val="1253485953"/>
                    </a:ext>
                  </a:extLst>
                </a:gridCol>
              </a:tblGrid>
              <a:tr h="0">
                <a:tc rowSpan="2">
                  <a:txBody>
                    <a:bodyPr/>
                    <a:lstStyle/>
                    <a:p>
                      <a:pPr>
                        <a:lnSpc>
                          <a:spcPct val="90000"/>
                        </a:lnSpc>
                      </a:pPr>
                      <a:r>
                        <a:rPr lang="en-US" sz="1200" b="1" dirty="0">
                          <a:solidFill>
                            <a:schemeClr val="bg1"/>
                          </a:solidFill>
                        </a:rPr>
                        <a:t>Characteristics</a:t>
                      </a:r>
                    </a:p>
                  </a:txBody>
                  <a:tcPr anchor="b">
                    <a:lnB w="28575" cap="flat" cmpd="sng" algn="ctr">
                      <a:solidFill>
                        <a:schemeClr val="bg1"/>
                      </a:solidFill>
                      <a:prstDash val="solid"/>
                      <a:round/>
                      <a:headEnd type="none" w="med" len="med"/>
                      <a:tailEnd type="none" w="med" len="med"/>
                    </a:lnB>
                  </a:tcPr>
                </a:tc>
                <a:tc rowSpan="2">
                  <a:txBody>
                    <a:bodyPr/>
                    <a:lstStyle/>
                    <a:p>
                      <a:pPr algn="ctr">
                        <a:lnSpc>
                          <a:spcPct val="90000"/>
                        </a:lnSpc>
                      </a:pPr>
                      <a:r>
                        <a:rPr lang="en-US" sz="1200" b="1" dirty="0">
                          <a:solidFill>
                            <a:schemeClr val="bg1"/>
                          </a:solidFill>
                        </a:rPr>
                        <a:t>All patients</a:t>
                      </a:r>
                      <a:br>
                        <a:rPr lang="en-US" sz="1200" b="1" dirty="0">
                          <a:solidFill>
                            <a:schemeClr val="bg1"/>
                          </a:solidFill>
                        </a:rPr>
                      </a:br>
                      <a:r>
                        <a:rPr lang="en-US" sz="1200" b="1" dirty="0">
                          <a:solidFill>
                            <a:schemeClr val="bg1"/>
                          </a:solidFill>
                        </a:rPr>
                        <a:t>N=55</a:t>
                      </a:r>
                    </a:p>
                  </a:txBody>
                  <a:tcPr anchor="b">
                    <a:lnB w="28575" cap="flat" cmpd="sng" algn="ctr">
                      <a:solidFill>
                        <a:schemeClr val="bg1"/>
                      </a:solidFill>
                      <a:prstDash val="solid"/>
                      <a:round/>
                      <a:headEnd type="none" w="med" len="med"/>
                      <a:tailEnd type="none" w="med" len="med"/>
                    </a:lnB>
                  </a:tcPr>
                </a:tc>
                <a:tc gridSpan="3">
                  <a:txBody>
                    <a:bodyPr/>
                    <a:lstStyle/>
                    <a:p>
                      <a:pPr algn="ctr">
                        <a:lnSpc>
                          <a:spcPct val="90000"/>
                        </a:lnSpc>
                      </a:pPr>
                      <a:r>
                        <a:rPr lang="en-US" sz="1200" dirty="0"/>
                        <a:t>IMDC risk category</a:t>
                      </a:r>
                    </a:p>
                  </a:txBody>
                  <a:tcPr>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1200" dirty="0"/>
                    </a:p>
                  </a:txBody>
                  <a:tcPr/>
                </a:tc>
                <a:tc hMerge="1">
                  <a:txBody>
                    <a:bodyPr/>
                    <a:lstStyle/>
                    <a:p>
                      <a:pPr>
                        <a:lnSpc>
                          <a:spcPct val="90000"/>
                        </a:lnSpc>
                      </a:pPr>
                      <a:endParaRPr lang="en-US" sz="1200" dirty="0"/>
                    </a:p>
                  </a:txBody>
                  <a:tcPr/>
                </a:tc>
                <a:extLst>
                  <a:ext uri="{0D108BD9-81ED-4DB2-BD59-A6C34878D82A}">
                    <a16:rowId xmlns:a16="http://schemas.microsoft.com/office/drawing/2014/main" val="3117323272"/>
                  </a:ext>
                </a:extLst>
              </a:tr>
              <a:tr h="0">
                <a:tc vMerge="1">
                  <a:txBody>
                    <a:bodyPr/>
                    <a:lstStyle/>
                    <a:p>
                      <a:pPr>
                        <a:lnSpc>
                          <a:spcPct val="90000"/>
                        </a:lnSpc>
                      </a:pP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pPr>
                        <a:lnSpc>
                          <a:spcPct val="90000"/>
                        </a:lnSpc>
                      </a:pP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Favorable</a:t>
                      </a:r>
                      <a:br>
                        <a:rPr lang="en-US" sz="1200" b="1" dirty="0">
                          <a:solidFill>
                            <a:schemeClr val="bg1"/>
                          </a:solidFill>
                        </a:rPr>
                      </a:br>
                      <a:r>
                        <a:rPr lang="en-US" sz="1200" b="1" dirty="0">
                          <a:solidFill>
                            <a:schemeClr val="bg1"/>
                          </a:solidFill>
                        </a:rPr>
                        <a:t>N=5</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Intermediate</a:t>
                      </a:r>
                      <a:br>
                        <a:rPr lang="en-US" sz="1200" b="1" dirty="0">
                          <a:solidFill>
                            <a:schemeClr val="bg1"/>
                          </a:solidFill>
                        </a:rPr>
                      </a:br>
                      <a:r>
                        <a:rPr lang="en-US" sz="1200" b="1" dirty="0">
                          <a:solidFill>
                            <a:schemeClr val="bg1"/>
                          </a:solidFill>
                        </a:rPr>
                        <a:t>N=40</a:t>
                      </a: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90000"/>
                        </a:lnSpc>
                      </a:pPr>
                      <a:r>
                        <a:rPr lang="en-US" sz="1200" b="1" dirty="0">
                          <a:solidFill>
                            <a:schemeClr val="bg1"/>
                          </a:solidFill>
                        </a:rPr>
                        <a:t>Poor</a:t>
                      </a:r>
                      <a:br>
                        <a:rPr lang="en-US" sz="1200" b="1" dirty="0">
                          <a:solidFill>
                            <a:schemeClr val="bg1"/>
                          </a:solidFill>
                        </a:rPr>
                      </a:br>
                      <a:r>
                        <a:rPr lang="en-US" sz="1200" b="1" dirty="0">
                          <a:solidFill>
                            <a:schemeClr val="bg1"/>
                          </a:solidFill>
                        </a:rPr>
                        <a:t>N=10</a:t>
                      </a: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08725378"/>
                  </a:ext>
                </a:extLst>
              </a:tr>
              <a:tr h="0">
                <a:tc>
                  <a:txBody>
                    <a:bodyPr/>
                    <a:lstStyle/>
                    <a:p>
                      <a:pPr>
                        <a:lnSpc>
                          <a:spcPct val="90000"/>
                        </a:lnSpc>
                      </a:pPr>
                      <a:r>
                        <a:rPr lang="en-US" sz="1200" b="1" dirty="0"/>
                        <a:t>Age, median (range), years</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62 (39-75)</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61 (50-71)</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62 (39-75)</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59 (41-75)</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169272"/>
                  </a:ext>
                </a:extLst>
              </a:tr>
              <a:tr h="0">
                <a:tc>
                  <a:txBody>
                    <a:bodyPr/>
                    <a:lstStyle/>
                    <a:p>
                      <a:pPr marL="311150" indent="-311150">
                        <a:lnSpc>
                          <a:spcPct val="90000"/>
                        </a:lnSpc>
                        <a:tabLst/>
                      </a:pPr>
                      <a:r>
                        <a:rPr lang="en-US" sz="1200" b="1" dirty="0"/>
                        <a:t>Sex, n (%)</a:t>
                      </a:r>
                      <a:br>
                        <a:rPr lang="en-US" sz="1200" dirty="0"/>
                      </a:br>
                      <a:r>
                        <a:rPr lang="en-US" sz="1200" dirty="0"/>
                        <a:t>Female</a:t>
                      </a:r>
                      <a:br>
                        <a:rPr lang="en-US" sz="1200" dirty="0"/>
                      </a:br>
                      <a:r>
                        <a:rPr lang="en-US" sz="1200" dirty="0"/>
                        <a:t>Male</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11 (20)</a:t>
                      </a:r>
                      <a:br>
                        <a:rPr lang="en-US" sz="1200" dirty="0"/>
                      </a:br>
                      <a:r>
                        <a:rPr lang="en-US" sz="1200" dirty="0"/>
                        <a:t>44 (80)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3 (60)</a:t>
                      </a:r>
                      <a:br>
                        <a:rPr lang="en-US" sz="1200" dirty="0"/>
                      </a:br>
                      <a:r>
                        <a:rPr lang="en-US" sz="1200" dirty="0"/>
                        <a:t>2 (40)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7 (18)</a:t>
                      </a:r>
                      <a:br>
                        <a:rPr lang="en-US" sz="1200" dirty="0"/>
                      </a:br>
                      <a:r>
                        <a:rPr lang="en-US" sz="1200" dirty="0"/>
                        <a:t>33 (82)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1 (10)</a:t>
                      </a:r>
                      <a:br>
                        <a:rPr lang="en-US" sz="1200" dirty="0"/>
                      </a:br>
                      <a:r>
                        <a:rPr lang="en-US" sz="1200" dirty="0"/>
                        <a:t>9 (90)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30741390"/>
                  </a:ext>
                </a:extLst>
              </a:tr>
              <a:tr h="0">
                <a:tc>
                  <a:txBody>
                    <a:bodyPr/>
                    <a:lstStyle/>
                    <a:p>
                      <a:pPr marL="311150" indent="-311150">
                        <a:lnSpc>
                          <a:spcPct val="90000"/>
                        </a:lnSpc>
                        <a:tabLst/>
                      </a:pPr>
                      <a:r>
                        <a:rPr lang="en-US" sz="1200" b="1" dirty="0"/>
                        <a:t>Prior systemic therapies, median (range), n</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3 (1-9)</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3 (1-5)</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3 (1-6)</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r>
                        <a:rPr lang="en-US" sz="1200" dirty="0"/>
                        <a:t>3 (2-9)</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71400730"/>
                  </a:ext>
                </a:extLst>
              </a:tr>
              <a:tr h="0">
                <a:tc>
                  <a:txBody>
                    <a:bodyPr/>
                    <a:lstStyle/>
                    <a:p>
                      <a:pPr marL="311150" indent="-311150">
                        <a:lnSpc>
                          <a:spcPct val="90000"/>
                        </a:lnSpc>
                        <a:tabLst/>
                      </a:pPr>
                      <a:r>
                        <a:rPr lang="en-US" sz="1200" b="1" dirty="0"/>
                        <a:t>Prior systemic therapies, n (%)</a:t>
                      </a:r>
                      <a:br>
                        <a:rPr lang="en-US" sz="1200" b="1" dirty="0"/>
                      </a:br>
                      <a:r>
                        <a:rPr lang="en-US" sz="1200" b="0" dirty="0"/>
                        <a:t>1</a:t>
                      </a:r>
                      <a:br>
                        <a:rPr lang="en-US" sz="1200" b="0" dirty="0"/>
                      </a:br>
                      <a:r>
                        <a:rPr lang="en-US" sz="1200" b="0" dirty="0"/>
                        <a:t>2</a:t>
                      </a:r>
                      <a:br>
                        <a:rPr lang="en-US" sz="1200" b="0" dirty="0"/>
                      </a:br>
                      <a:r>
                        <a:rPr lang="en-US" sz="1200" b="0" dirty="0"/>
                        <a:t>≥3</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9 (16)</a:t>
                      </a:r>
                      <a:br>
                        <a:rPr lang="en-US" sz="1200" dirty="0"/>
                      </a:br>
                      <a:r>
                        <a:rPr lang="en-US" sz="1200" dirty="0"/>
                        <a:t>12 (22)</a:t>
                      </a:r>
                      <a:br>
                        <a:rPr lang="en-US" sz="1200" dirty="0"/>
                      </a:br>
                      <a:r>
                        <a:rPr lang="en-US" sz="1200" dirty="0"/>
                        <a:t>34 (62)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1 (20)</a:t>
                      </a:r>
                      <a:br>
                        <a:rPr lang="en-US" sz="1200" dirty="0"/>
                      </a:br>
                      <a:r>
                        <a:rPr lang="en-US" sz="1200" dirty="0"/>
                        <a:t>1 (20)</a:t>
                      </a:r>
                      <a:br>
                        <a:rPr lang="en-US" sz="1200" dirty="0"/>
                      </a:br>
                      <a:r>
                        <a:rPr lang="en-US" sz="1200" dirty="0"/>
                        <a:t>3 (60)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8 (20)</a:t>
                      </a:r>
                      <a:br>
                        <a:rPr lang="en-US" sz="1200" dirty="0"/>
                      </a:br>
                      <a:r>
                        <a:rPr lang="en-US" sz="1200" dirty="0"/>
                        <a:t>9 (23)</a:t>
                      </a:r>
                      <a:br>
                        <a:rPr lang="en-US" sz="1200" dirty="0"/>
                      </a:br>
                      <a:r>
                        <a:rPr lang="en-US" sz="1200" dirty="0"/>
                        <a:t>23 (58)</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90000"/>
                        </a:lnSpc>
                      </a:pPr>
                      <a:br>
                        <a:rPr lang="en-US" sz="1200" dirty="0"/>
                      </a:br>
                      <a:r>
                        <a:rPr lang="en-US" sz="1200" dirty="0"/>
                        <a:t>0 (0)</a:t>
                      </a:r>
                      <a:br>
                        <a:rPr lang="en-US" sz="1200" dirty="0"/>
                      </a:br>
                      <a:r>
                        <a:rPr lang="en-US" sz="1200" dirty="0"/>
                        <a:t>2 (20)</a:t>
                      </a:r>
                    </a:p>
                    <a:p>
                      <a:pPr algn="ctr">
                        <a:lnSpc>
                          <a:spcPct val="90000"/>
                        </a:lnSpc>
                      </a:pPr>
                      <a:r>
                        <a:rPr lang="en-US" sz="1200" dirty="0"/>
                        <a:t>8 (80)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93757096"/>
                  </a:ext>
                </a:extLst>
              </a:tr>
              <a:tr h="0">
                <a:tc>
                  <a:txBody>
                    <a:bodyPr/>
                    <a:lstStyle/>
                    <a:p>
                      <a:pPr marL="311150" indent="-311150">
                        <a:lnSpc>
                          <a:spcPct val="90000"/>
                        </a:lnSpc>
                        <a:tabLst/>
                      </a:pPr>
                      <a:r>
                        <a:rPr lang="en-US" sz="1200" b="1" dirty="0"/>
                        <a:t>Prior anticancer therapies, n (%)</a:t>
                      </a:r>
                      <a:br>
                        <a:rPr lang="en-US" sz="1200" b="1" dirty="0"/>
                      </a:br>
                      <a:r>
                        <a:rPr lang="en-US" sz="1200" b="0" dirty="0"/>
                        <a:t>VEGF/VEGFR</a:t>
                      </a:r>
                      <a:br>
                        <a:rPr lang="en-US" sz="1200" b="0" dirty="0"/>
                      </a:br>
                      <a:r>
                        <a:rPr lang="en-US" sz="1200" b="0" dirty="0"/>
                        <a:t>Immune checkpoint inhibitor</a:t>
                      </a:r>
                      <a:br>
                        <a:rPr lang="en-US" sz="1200" b="0" dirty="0"/>
                      </a:br>
                      <a:r>
                        <a:rPr lang="en-US" sz="1200" b="0" dirty="0"/>
                        <a:t>Investigational/other</a:t>
                      </a:r>
                      <a:br>
                        <a:rPr lang="en-US" sz="1200" b="0" dirty="0"/>
                      </a:br>
                      <a:r>
                        <a:rPr lang="en-US" sz="1200" b="0" dirty="0"/>
                        <a:t>mTOR inhibitor</a:t>
                      </a:r>
                      <a:br>
                        <a:rPr lang="en-US" sz="1200" b="0" dirty="0"/>
                      </a:br>
                      <a:r>
                        <a:rPr lang="en-US" sz="1200" b="0" dirty="0"/>
                        <a:t>Cytokine</a:t>
                      </a:r>
                    </a:p>
                  </a:txBody>
                  <a:tcPr anchor="ctr">
                    <a:lnT w="12700" cap="flat" cmpd="sng" algn="ctr">
                      <a:solidFill>
                        <a:schemeClr val="bg1"/>
                      </a:solidFill>
                      <a:prstDash val="solid"/>
                      <a:round/>
                      <a:headEnd type="none" w="med" len="med"/>
                      <a:tailEnd type="none" w="med" len="med"/>
                    </a:lnT>
                  </a:tcPr>
                </a:tc>
                <a:tc>
                  <a:txBody>
                    <a:bodyPr/>
                    <a:lstStyle/>
                    <a:p>
                      <a:pPr algn="ctr">
                        <a:lnSpc>
                          <a:spcPct val="90000"/>
                        </a:lnSpc>
                      </a:pPr>
                      <a:br>
                        <a:rPr lang="en-US" sz="1200" dirty="0"/>
                      </a:br>
                      <a:r>
                        <a:rPr lang="en-US" sz="1200" dirty="0"/>
                        <a:t>51 (93)</a:t>
                      </a:r>
                      <a:br>
                        <a:rPr lang="en-US" sz="1200" dirty="0"/>
                      </a:br>
                      <a:r>
                        <a:rPr lang="en-US" sz="1200" dirty="0"/>
                        <a:t>40 (73)</a:t>
                      </a:r>
                      <a:br>
                        <a:rPr lang="en-US" sz="1200" dirty="0"/>
                      </a:br>
                      <a:r>
                        <a:rPr lang="en-US" sz="1200" dirty="0"/>
                        <a:t>15 (27)</a:t>
                      </a:r>
                      <a:br>
                        <a:rPr lang="en-US" sz="1200" dirty="0"/>
                      </a:br>
                      <a:r>
                        <a:rPr lang="en-US" sz="1200" dirty="0"/>
                        <a:t>12 (22)</a:t>
                      </a:r>
                    </a:p>
                    <a:p>
                      <a:pPr algn="ctr">
                        <a:lnSpc>
                          <a:spcPct val="90000"/>
                        </a:lnSpc>
                      </a:pPr>
                      <a:r>
                        <a:rPr lang="en-US" sz="1200" dirty="0"/>
                        <a:t>7 (13)</a:t>
                      </a:r>
                    </a:p>
                  </a:txBody>
                  <a:tcPr anchor="ctr">
                    <a:lnT w="12700" cap="flat" cmpd="sng" algn="ctr">
                      <a:solidFill>
                        <a:schemeClr val="bg1"/>
                      </a:solidFill>
                      <a:prstDash val="solid"/>
                      <a:round/>
                      <a:headEnd type="none" w="med" len="med"/>
                      <a:tailEnd type="none" w="med" len="med"/>
                    </a:lnT>
                  </a:tcPr>
                </a:tc>
                <a:tc>
                  <a:txBody>
                    <a:bodyPr/>
                    <a:lstStyle/>
                    <a:p>
                      <a:pPr algn="ctr">
                        <a:lnSpc>
                          <a:spcPct val="90000"/>
                        </a:lnSpc>
                      </a:pPr>
                      <a:br>
                        <a:rPr lang="en-US" sz="1200" dirty="0"/>
                      </a:br>
                      <a:r>
                        <a:rPr lang="en-US" sz="1200" dirty="0"/>
                        <a:t>5 (100)</a:t>
                      </a:r>
                      <a:br>
                        <a:rPr lang="en-US" sz="1200" dirty="0"/>
                      </a:br>
                      <a:r>
                        <a:rPr lang="en-US" sz="1200" dirty="0"/>
                        <a:t>3 (60)</a:t>
                      </a:r>
                      <a:br>
                        <a:rPr lang="en-US" sz="1200" dirty="0"/>
                      </a:br>
                      <a:r>
                        <a:rPr lang="en-US" sz="1200" dirty="0"/>
                        <a:t>2 (40)</a:t>
                      </a:r>
                      <a:br>
                        <a:rPr lang="en-US" sz="1200" dirty="0"/>
                      </a:br>
                      <a:r>
                        <a:rPr lang="en-US" sz="1200" dirty="0"/>
                        <a:t>1 (20)</a:t>
                      </a:r>
                      <a:br>
                        <a:rPr lang="en-US" sz="1200" dirty="0"/>
                      </a:br>
                      <a:r>
                        <a:rPr lang="en-US" sz="1200" dirty="0"/>
                        <a:t>0 (0)</a:t>
                      </a:r>
                    </a:p>
                  </a:txBody>
                  <a:tcPr anchor="ctr">
                    <a:lnT w="12700" cap="flat" cmpd="sng" algn="ctr">
                      <a:solidFill>
                        <a:schemeClr val="bg1"/>
                      </a:solidFill>
                      <a:prstDash val="solid"/>
                      <a:round/>
                      <a:headEnd type="none" w="med" len="med"/>
                      <a:tailEnd type="none" w="med" len="med"/>
                    </a:lnT>
                  </a:tcPr>
                </a:tc>
                <a:tc>
                  <a:txBody>
                    <a:bodyPr/>
                    <a:lstStyle/>
                    <a:p>
                      <a:pPr algn="ctr">
                        <a:lnSpc>
                          <a:spcPct val="90000"/>
                        </a:lnSpc>
                      </a:pPr>
                      <a:br>
                        <a:rPr lang="en-US" sz="1200" dirty="0"/>
                      </a:br>
                      <a:r>
                        <a:rPr lang="en-US" sz="1200" dirty="0"/>
                        <a:t>36 (90)</a:t>
                      </a:r>
                      <a:br>
                        <a:rPr lang="en-US" sz="1200" dirty="0"/>
                      </a:br>
                      <a:r>
                        <a:rPr lang="en-US" sz="1200" dirty="0"/>
                        <a:t>29 (73)</a:t>
                      </a:r>
                      <a:br>
                        <a:rPr lang="en-US" sz="1200" dirty="0"/>
                      </a:br>
                      <a:r>
                        <a:rPr lang="en-US" sz="1200" dirty="0"/>
                        <a:t>10 (25)</a:t>
                      </a:r>
                      <a:br>
                        <a:rPr lang="en-US" sz="1200" dirty="0"/>
                      </a:br>
                      <a:r>
                        <a:rPr lang="en-US" sz="1200" dirty="0"/>
                        <a:t>8 (20)</a:t>
                      </a:r>
                    </a:p>
                    <a:p>
                      <a:pPr algn="ctr">
                        <a:lnSpc>
                          <a:spcPct val="90000"/>
                        </a:lnSpc>
                      </a:pPr>
                      <a:r>
                        <a:rPr lang="en-US" sz="1200" dirty="0"/>
                        <a:t>4 (10)</a:t>
                      </a:r>
                    </a:p>
                  </a:txBody>
                  <a:tcPr anchor="ctr">
                    <a:lnT w="12700" cap="flat" cmpd="sng" algn="ctr">
                      <a:solidFill>
                        <a:schemeClr val="bg1"/>
                      </a:solidFill>
                      <a:prstDash val="solid"/>
                      <a:round/>
                      <a:headEnd type="none" w="med" len="med"/>
                      <a:tailEnd type="none" w="med" len="med"/>
                    </a:lnT>
                  </a:tcPr>
                </a:tc>
                <a:tc>
                  <a:txBody>
                    <a:bodyPr/>
                    <a:lstStyle/>
                    <a:p>
                      <a:pPr algn="ctr">
                        <a:lnSpc>
                          <a:spcPct val="90000"/>
                        </a:lnSpc>
                      </a:pPr>
                      <a:br>
                        <a:rPr lang="en-US" sz="1200" dirty="0"/>
                      </a:br>
                      <a:r>
                        <a:rPr lang="en-US" sz="1200" dirty="0"/>
                        <a:t>10 (100)</a:t>
                      </a:r>
                      <a:br>
                        <a:rPr lang="en-US" sz="1200" dirty="0"/>
                      </a:br>
                      <a:r>
                        <a:rPr lang="en-US" sz="1200" dirty="0"/>
                        <a:t>8 (80)</a:t>
                      </a:r>
                      <a:br>
                        <a:rPr lang="en-US" sz="1200" dirty="0"/>
                      </a:br>
                      <a:r>
                        <a:rPr lang="en-US" sz="1200" dirty="0"/>
                        <a:t>3 (30)</a:t>
                      </a:r>
                      <a:br>
                        <a:rPr lang="en-US" sz="1200" dirty="0"/>
                      </a:br>
                      <a:r>
                        <a:rPr lang="en-US" sz="1200" dirty="0"/>
                        <a:t>3 (30)</a:t>
                      </a:r>
                      <a:br>
                        <a:rPr lang="en-US" sz="1200" dirty="0"/>
                      </a:br>
                      <a:r>
                        <a:rPr lang="en-US" sz="1200" dirty="0"/>
                        <a:t>3 (30)</a:t>
                      </a: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450128657"/>
                  </a:ext>
                </a:extLst>
              </a:tr>
            </a:tbl>
          </a:graphicData>
        </a:graphic>
      </p:graphicFrame>
      <p:sp>
        <p:nvSpPr>
          <p:cNvPr id="72705" name="Title 1"/>
          <p:cNvSpPr>
            <a:spLocks noGrp="1"/>
          </p:cNvSpPr>
          <p:nvPr>
            <p:ph type="title"/>
          </p:nvPr>
        </p:nvSpPr>
        <p:spPr/>
        <p:txBody>
          <a:bodyPr/>
          <a:lstStyle/>
          <a:p>
            <a:r>
              <a:rPr lang="en-US" altLang="en-US" dirty="0"/>
              <a:t>BASELINE CHARACTERISTICS</a:t>
            </a:r>
          </a:p>
        </p:txBody>
      </p:sp>
      <p:sp>
        <p:nvSpPr>
          <p:cNvPr id="3" name="Content Placeholder 2"/>
          <p:cNvSpPr>
            <a:spLocks noGrp="1"/>
          </p:cNvSpPr>
          <p:nvPr>
            <p:ph sz="quarter" idx="13"/>
          </p:nvPr>
        </p:nvSpPr>
        <p:spPr/>
        <p:txBody>
          <a:bodyPr/>
          <a:lstStyle/>
          <a:p>
            <a:r>
              <a:rPr lang="en-GB" dirty="0"/>
              <a:t>IMDC, International Metastatic RCC Database Consortium; VEGF, vascular endothelial growth factor; VEGFR, vascular endothelial growth factor receptor</a:t>
            </a:r>
          </a:p>
          <a:p>
            <a:r>
              <a:rPr lang="en-GB" dirty="0"/>
              <a:t>Choueiri T,</a:t>
            </a:r>
            <a:r>
              <a:rPr lang="en-US" altLang="en-US" dirty="0"/>
              <a:t> et al.  ASCO GU 2020. Abstract #611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7</a:t>
            </a:fld>
            <a:endParaRPr lang="en-GB" dirty="0"/>
          </a:p>
        </p:txBody>
      </p:sp>
      <p:sp>
        <p:nvSpPr>
          <p:cNvPr id="6" name="TextBox 5">
            <a:extLst>
              <a:ext uri="{FF2B5EF4-FFF2-40B4-BE49-F238E27FC236}">
                <a16:creationId xmlns:a16="http://schemas.microsoft.com/office/drawing/2014/main" id="{2C1213B6-67C5-4790-AAC2-86354CB781A6}"/>
              </a:ext>
            </a:extLst>
          </p:cNvPr>
          <p:cNvSpPr txBox="1"/>
          <p:nvPr/>
        </p:nvSpPr>
        <p:spPr>
          <a:xfrm>
            <a:off x="465138" y="4933752"/>
            <a:ext cx="7552196" cy="1131079"/>
          </a:xfrm>
          <a:prstGeom prst="rect">
            <a:avLst/>
          </a:prstGeom>
          <a:noFill/>
        </p:spPr>
        <p:txBody>
          <a:bodyPr wrap="none" lIns="0" rtlCol="0">
            <a:spAutoFit/>
          </a:bodyPr>
          <a:lstStyle/>
          <a:p>
            <a:pPr marL="342900" indent="-342900">
              <a:spcBef>
                <a:spcPts val="900"/>
              </a:spcBef>
              <a:buClr>
                <a:srgbClr val="03C750"/>
              </a:buClr>
              <a:buFont typeface="Arial" panose="020B0604020202020204" pitchFamily="34" charset="0"/>
              <a:buChar char="•"/>
            </a:pPr>
            <a:r>
              <a:rPr lang="en-GB" sz="2000" dirty="0">
                <a:solidFill>
                  <a:schemeClr val="tx2"/>
                </a:solidFill>
                <a:ea typeface="Aileron" charset="0"/>
                <a:cs typeface="Aileron" charset="0"/>
              </a:rPr>
              <a:t>The majority of patients were male (80%)</a:t>
            </a:r>
          </a:p>
          <a:p>
            <a:pPr marL="342900" indent="-342900">
              <a:spcBef>
                <a:spcPts val="900"/>
              </a:spcBef>
              <a:buClr>
                <a:srgbClr val="03C750"/>
              </a:buClr>
              <a:buFont typeface="Arial" panose="020B0604020202020204" pitchFamily="34" charset="0"/>
              <a:buChar char="•"/>
            </a:pPr>
            <a:r>
              <a:rPr lang="en-GB" sz="2000" dirty="0">
                <a:solidFill>
                  <a:schemeClr val="tx2"/>
                </a:solidFill>
                <a:ea typeface="Aileron" charset="0"/>
                <a:cs typeface="Aileron" charset="0"/>
              </a:rPr>
              <a:t>Patients were heavily pre-treated with 62% having received ≥3 prior </a:t>
            </a:r>
            <a:br>
              <a:rPr lang="en-GB" sz="2000" dirty="0">
                <a:solidFill>
                  <a:schemeClr val="tx2"/>
                </a:solidFill>
                <a:ea typeface="Aileron" charset="0"/>
                <a:cs typeface="Aileron" charset="0"/>
              </a:rPr>
            </a:br>
            <a:r>
              <a:rPr lang="en-GB" sz="2000" dirty="0">
                <a:solidFill>
                  <a:schemeClr val="tx2"/>
                </a:solidFill>
                <a:ea typeface="Aileron" charset="0"/>
                <a:cs typeface="Aileron" charset="0"/>
              </a:rPr>
              <a:t>systemic therapies</a:t>
            </a:r>
          </a:p>
        </p:txBody>
      </p:sp>
    </p:spTree>
    <p:extLst>
      <p:ext uri="{BB962C8B-B14F-4D97-AF65-F5344CB8AC3E}">
        <p14:creationId xmlns:p14="http://schemas.microsoft.com/office/powerpoint/2010/main" val="322423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AB5498E-3A02-4ECA-82E1-8699FDB3CD5A}"/>
              </a:ext>
            </a:extLst>
          </p:cNvPr>
          <p:cNvSpPr>
            <a:spLocks noGrp="1"/>
          </p:cNvSpPr>
          <p:nvPr>
            <p:ph type="body" idx="1"/>
          </p:nvPr>
        </p:nvSpPr>
        <p:spPr>
          <a:xfrm>
            <a:off x="457200" y="650207"/>
            <a:ext cx="8229600" cy="702470"/>
          </a:xfrm>
        </p:spPr>
        <p:txBody>
          <a:bodyPr/>
          <a:lstStyle/>
          <a:p>
            <a:r>
              <a:rPr lang="en-GB" dirty="0"/>
              <a:t>Primary endpoint – safety</a:t>
            </a:r>
          </a:p>
        </p:txBody>
      </p:sp>
      <p:sp>
        <p:nvSpPr>
          <p:cNvPr id="18" name="Content Placeholder 17">
            <a:extLst>
              <a:ext uri="{FF2B5EF4-FFF2-40B4-BE49-F238E27FC236}">
                <a16:creationId xmlns:a16="http://schemas.microsoft.com/office/drawing/2014/main" id="{2CA65F43-D8E3-7042-B480-EE0C06787E38}"/>
              </a:ext>
            </a:extLst>
          </p:cNvPr>
          <p:cNvSpPr>
            <a:spLocks noGrp="1"/>
          </p:cNvSpPr>
          <p:nvPr>
            <p:ph sz="quarter" idx="12"/>
          </p:nvPr>
        </p:nvSpPr>
        <p:spPr>
          <a:xfrm>
            <a:off x="465138" y="4437112"/>
            <a:ext cx="8222400" cy="1944216"/>
          </a:xfrm>
        </p:spPr>
        <p:txBody>
          <a:bodyPr>
            <a:noAutofit/>
          </a:bodyPr>
          <a:lstStyle/>
          <a:p>
            <a:pPr>
              <a:spcBef>
                <a:spcPts val="200"/>
              </a:spcBef>
            </a:pPr>
            <a:r>
              <a:rPr lang="en-GB" sz="1200" dirty="0"/>
              <a:t>Most common grade 3 AEs were anaemia (26%) and hypoxia (15%)</a:t>
            </a:r>
          </a:p>
          <a:p>
            <a:pPr>
              <a:spcBef>
                <a:spcPts val="200"/>
              </a:spcBef>
            </a:pPr>
            <a:r>
              <a:rPr lang="en-GB" sz="1200" dirty="0"/>
              <a:t>No grade 4 or 5 drug-related AEs were observed  </a:t>
            </a:r>
          </a:p>
          <a:p>
            <a:pPr>
              <a:spcBef>
                <a:spcPts val="200"/>
              </a:spcBef>
            </a:pPr>
            <a:r>
              <a:rPr lang="en-GB" sz="1200" dirty="0"/>
              <a:t>2 patients (4%) experienced a total of four grade 4 AEs: hypercalcaemia, sepsis, cardiac arrest and respiratory failure</a:t>
            </a:r>
          </a:p>
          <a:p>
            <a:pPr>
              <a:spcBef>
                <a:spcPts val="200"/>
              </a:spcBef>
            </a:pPr>
            <a:r>
              <a:rPr lang="en-GB" sz="1200" dirty="0"/>
              <a:t>4 patients (7%) experienced grade 5 AEs secondary to PD: </a:t>
            </a:r>
          </a:p>
          <a:p>
            <a:pPr lvl="1">
              <a:spcBef>
                <a:spcPts val="0"/>
              </a:spcBef>
            </a:pPr>
            <a:r>
              <a:rPr lang="en-GB" sz="1200" dirty="0"/>
              <a:t>Acute kidney injury, disease progression, malignant neoplasm progression, ventricular fibrillation</a:t>
            </a:r>
          </a:p>
          <a:p>
            <a:pPr>
              <a:spcBef>
                <a:spcPts val="200"/>
              </a:spcBef>
            </a:pPr>
            <a:r>
              <a:rPr lang="en-GB" sz="1200" dirty="0"/>
              <a:t>No patient died of a TRAE</a:t>
            </a:r>
          </a:p>
          <a:p>
            <a:pPr>
              <a:spcBef>
                <a:spcPts val="200"/>
              </a:spcBef>
            </a:pPr>
            <a:r>
              <a:rPr lang="en-GB" sz="1200" dirty="0"/>
              <a:t>2 patients (4%) discontinued after the TRAE hypoxia</a:t>
            </a:r>
          </a:p>
          <a:p>
            <a:pPr>
              <a:spcBef>
                <a:spcPts val="200"/>
              </a:spcBef>
            </a:pPr>
            <a:r>
              <a:rPr lang="en-GB" sz="1200" dirty="0"/>
              <a:t>5 patients (9%) required dose reductions to manage TRAEs </a:t>
            </a:r>
          </a:p>
        </p:txBody>
      </p:sp>
      <p:sp>
        <p:nvSpPr>
          <p:cNvPr id="72705" name="Title 1"/>
          <p:cNvSpPr>
            <a:spLocks noGrp="1"/>
          </p:cNvSpPr>
          <p:nvPr>
            <p:ph type="title"/>
          </p:nvPr>
        </p:nvSpPr>
        <p:spPr/>
        <p:txBody>
          <a:bodyPr/>
          <a:lstStyle/>
          <a:p>
            <a:r>
              <a:rPr lang="en-US" altLang="en-US"/>
              <a:t>RESULTS</a:t>
            </a:r>
            <a:endParaRPr lang="en-US" altLang="en-US" dirty="0"/>
          </a:p>
        </p:txBody>
      </p:sp>
      <p:sp>
        <p:nvSpPr>
          <p:cNvPr id="3" name="Content Placeholder 2"/>
          <p:cNvSpPr>
            <a:spLocks noGrp="1"/>
          </p:cNvSpPr>
          <p:nvPr>
            <p:ph sz="quarter" idx="13"/>
          </p:nvPr>
        </p:nvSpPr>
        <p:spPr/>
        <p:txBody>
          <a:bodyPr/>
          <a:lstStyle/>
          <a:p>
            <a:r>
              <a:rPr lang="en-GB" dirty="0"/>
              <a:t>AE, adverse event; PD, progressive disease; TRAE, treatment-related adverse event</a:t>
            </a:r>
          </a:p>
          <a:p>
            <a:r>
              <a:rPr lang="en-GB" dirty="0"/>
              <a:t>Choueiri T,</a:t>
            </a:r>
            <a:r>
              <a:rPr lang="en-US" altLang="en-US" dirty="0"/>
              <a:t> et al.  ASCO GU 2020. Abstract #611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8</a:t>
            </a:fld>
            <a:endParaRPr lang="en-GB" dirty="0"/>
          </a:p>
        </p:txBody>
      </p:sp>
      <p:sp>
        <p:nvSpPr>
          <p:cNvPr id="4" name="TextBox 3">
            <a:extLst>
              <a:ext uri="{FF2B5EF4-FFF2-40B4-BE49-F238E27FC236}">
                <a16:creationId xmlns:a16="http://schemas.microsoft.com/office/drawing/2014/main" id="{7EA71530-9D2D-4586-9120-E4992276FA90}"/>
              </a:ext>
            </a:extLst>
          </p:cNvPr>
          <p:cNvSpPr txBox="1"/>
          <p:nvPr/>
        </p:nvSpPr>
        <p:spPr>
          <a:xfrm>
            <a:off x="457200" y="908720"/>
            <a:ext cx="2710357" cy="338554"/>
          </a:xfrm>
          <a:prstGeom prst="rect">
            <a:avLst/>
          </a:prstGeom>
          <a:noFill/>
        </p:spPr>
        <p:txBody>
          <a:bodyPr wrap="none" lIns="0" rtlCol="0">
            <a:spAutoFit/>
          </a:bodyPr>
          <a:lstStyle/>
          <a:p>
            <a:r>
              <a:rPr lang="en-GB" sz="1600" b="1" dirty="0">
                <a:solidFill>
                  <a:schemeClr val="accent1"/>
                </a:solidFill>
                <a:ea typeface="Aileron" charset="0"/>
                <a:cs typeface="Aileron" charset="0"/>
              </a:rPr>
              <a:t>All-Cause adverse events ≥20%</a:t>
            </a:r>
          </a:p>
        </p:txBody>
      </p:sp>
      <p:graphicFrame>
        <p:nvGraphicFramePr>
          <p:cNvPr id="24" name="Table 23">
            <a:extLst>
              <a:ext uri="{FF2B5EF4-FFF2-40B4-BE49-F238E27FC236}">
                <a16:creationId xmlns:a16="http://schemas.microsoft.com/office/drawing/2014/main" id="{E6EA2284-7EA1-CD46-85C1-71B0A9F776F4}"/>
              </a:ext>
            </a:extLst>
          </p:cNvPr>
          <p:cNvGraphicFramePr>
            <a:graphicFrameLocks noGrp="1"/>
          </p:cNvGraphicFramePr>
          <p:nvPr>
            <p:extLst>
              <p:ext uri="{D42A27DB-BD31-4B8C-83A1-F6EECF244321}">
                <p14:modId xmlns:p14="http://schemas.microsoft.com/office/powerpoint/2010/main" val="586036043"/>
              </p:ext>
            </p:extLst>
          </p:nvPr>
        </p:nvGraphicFramePr>
        <p:xfrm>
          <a:off x="457200" y="1196752"/>
          <a:ext cx="8229598" cy="3136496"/>
        </p:xfrm>
        <a:graphic>
          <a:graphicData uri="http://schemas.openxmlformats.org/drawingml/2006/table">
            <a:tbl>
              <a:tblPr firstRow="1" bandRow="1">
                <a:tableStyleId>{5C22544A-7EE6-4342-B048-85BDC9FD1C3A}</a:tableStyleId>
              </a:tblPr>
              <a:tblGrid>
                <a:gridCol w="2026568">
                  <a:extLst>
                    <a:ext uri="{9D8B030D-6E8A-4147-A177-3AD203B41FA5}">
                      <a16:colId xmlns:a16="http://schemas.microsoft.com/office/drawing/2014/main" val="2106790588"/>
                    </a:ext>
                  </a:extLst>
                </a:gridCol>
                <a:gridCol w="1240606">
                  <a:extLst>
                    <a:ext uri="{9D8B030D-6E8A-4147-A177-3AD203B41FA5}">
                      <a16:colId xmlns:a16="http://schemas.microsoft.com/office/drawing/2014/main" val="4271271652"/>
                    </a:ext>
                  </a:extLst>
                </a:gridCol>
                <a:gridCol w="1240606">
                  <a:extLst>
                    <a:ext uri="{9D8B030D-6E8A-4147-A177-3AD203B41FA5}">
                      <a16:colId xmlns:a16="http://schemas.microsoft.com/office/drawing/2014/main" val="3800824570"/>
                    </a:ext>
                  </a:extLst>
                </a:gridCol>
                <a:gridCol w="1240606">
                  <a:extLst>
                    <a:ext uri="{9D8B030D-6E8A-4147-A177-3AD203B41FA5}">
                      <a16:colId xmlns:a16="http://schemas.microsoft.com/office/drawing/2014/main" val="860590309"/>
                    </a:ext>
                  </a:extLst>
                </a:gridCol>
                <a:gridCol w="1240606">
                  <a:extLst>
                    <a:ext uri="{9D8B030D-6E8A-4147-A177-3AD203B41FA5}">
                      <a16:colId xmlns:a16="http://schemas.microsoft.com/office/drawing/2014/main" val="354456729"/>
                    </a:ext>
                  </a:extLst>
                </a:gridCol>
                <a:gridCol w="1240606">
                  <a:extLst>
                    <a:ext uri="{9D8B030D-6E8A-4147-A177-3AD203B41FA5}">
                      <a16:colId xmlns:a16="http://schemas.microsoft.com/office/drawing/2014/main" val="405746078"/>
                    </a:ext>
                  </a:extLst>
                </a:gridCol>
              </a:tblGrid>
              <a:tr h="307736">
                <a:tc rowSpan="2">
                  <a:txBody>
                    <a:bodyPr/>
                    <a:lstStyle/>
                    <a:p>
                      <a:pPr>
                        <a:lnSpc>
                          <a:spcPct val="80000"/>
                        </a:lnSpc>
                      </a:pPr>
                      <a:r>
                        <a:rPr lang="en-US" sz="1200" b="1" dirty="0">
                          <a:solidFill>
                            <a:schemeClr val="bg1"/>
                          </a:solidFill>
                        </a:rPr>
                        <a:t>AE, n (%)</a:t>
                      </a:r>
                    </a:p>
                  </a:txBody>
                  <a:tcPr marT="21600" marB="21600" anchor="b">
                    <a:lnB w="28575" cap="flat" cmpd="sng" algn="ctr">
                      <a:solidFill>
                        <a:schemeClr val="bg1"/>
                      </a:solidFill>
                      <a:prstDash val="solid"/>
                      <a:round/>
                      <a:headEnd type="none" w="med" len="med"/>
                      <a:tailEnd type="none" w="med" len="med"/>
                    </a:lnB>
                  </a:tcPr>
                </a:tc>
                <a:tc gridSpan="5">
                  <a:txBody>
                    <a:bodyPr/>
                    <a:lstStyle/>
                    <a:p>
                      <a:pPr algn="ctr">
                        <a:lnSpc>
                          <a:spcPct val="80000"/>
                        </a:lnSpc>
                      </a:pPr>
                      <a:r>
                        <a:rPr lang="en-US" sz="1200" dirty="0"/>
                        <a:t>MK-6482</a:t>
                      </a:r>
                      <a:br>
                        <a:rPr lang="en-US" sz="1200" dirty="0"/>
                      </a:br>
                      <a:r>
                        <a:rPr lang="en-US" sz="1200" dirty="0"/>
                        <a:t>N=55</a:t>
                      </a:r>
                    </a:p>
                  </a:txBody>
                  <a:tcPr marT="21600" marB="21600">
                    <a:lnB w="12700" cap="flat" cmpd="sng" algn="ctr">
                      <a:solidFill>
                        <a:schemeClr val="bg1"/>
                      </a:solidFill>
                      <a:prstDash val="solid"/>
                      <a:round/>
                      <a:headEnd type="none" w="med" len="med"/>
                      <a:tailEnd type="none" w="med" len="med"/>
                    </a:lnB>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tc hMerge="1">
                  <a:txBody>
                    <a:bodyPr/>
                    <a:lstStyle/>
                    <a:p>
                      <a:endParaRPr lang="en-US" sz="1200" dirty="0"/>
                    </a:p>
                  </a:txBody>
                  <a:tcPr/>
                </a:tc>
                <a:extLst>
                  <a:ext uri="{0D108BD9-81ED-4DB2-BD59-A6C34878D82A}">
                    <a16:rowId xmlns:a16="http://schemas.microsoft.com/office/drawing/2014/main" val="2772208387"/>
                  </a:ext>
                </a:extLst>
              </a:tr>
              <a:tr h="175092">
                <a:tc vMerge="1">
                  <a:txBody>
                    <a:bodyPr/>
                    <a:lstStyle/>
                    <a:p>
                      <a:pPr>
                        <a:lnSpc>
                          <a:spcPct val="90000"/>
                        </a:lnSpc>
                      </a:pPr>
                      <a:endParaRPr lang="en-US" sz="1200" b="1" dirty="0">
                        <a:solidFill>
                          <a:schemeClr val="bg1"/>
                        </a:solidFill>
                      </a:endParaRPr>
                    </a:p>
                  </a:txBody>
                  <a:tcPr>
                    <a:lnT w="12700" cap="flat" cmpd="sng" algn="ctr">
                      <a:solidFill>
                        <a:schemeClr val="bg1"/>
                      </a:solidFill>
                      <a:prstDash val="solid"/>
                      <a:round/>
                      <a:headEnd type="none" w="med" len="med"/>
                      <a:tailEnd type="none" w="med" len="med"/>
                    </a:lnT>
                    <a:solidFill>
                      <a:schemeClr val="accent1"/>
                    </a:solidFill>
                  </a:tcPr>
                </a:tc>
                <a:tc>
                  <a:txBody>
                    <a:bodyPr/>
                    <a:lstStyle/>
                    <a:p>
                      <a:pPr algn="ctr">
                        <a:lnSpc>
                          <a:spcPct val="80000"/>
                        </a:lnSpc>
                      </a:pPr>
                      <a:r>
                        <a:rPr lang="en-US" sz="1200" b="1" dirty="0">
                          <a:solidFill>
                            <a:schemeClr val="bg1"/>
                          </a:solidFill>
                        </a:rPr>
                        <a:t>Grade 1/2</a:t>
                      </a:r>
                    </a:p>
                  </a:txBody>
                  <a:tcPr marT="21600" marB="2160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80000"/>
                        </a:lnSpc>
                      </a:pPr>
                      <a:r>
                        <a:rPr lang="en-US" sz="1200" b="1" dirty="0">
                          <a:solidFill>
                            <a:schemeClr val="bg1"/>
                          </a:solidFill>
                        </a:rPr>
                        <a:t>Grade 3</a:t>
                      </a:r>
                    </a:p>
                  </a:txBody>
                  <a:tcPr marT="21600" marB="216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80000"/>
                        </a:lnSpc>
                      </a:pPr>
                      <a:r>
                        <a:rPr lang="en-US" sz="1200" b="1" dirty="0">
                          <a:solidFill>
                            <a:schemeClr val="bg1"/>
                          </a:solidFill>
                        </a:rPr>
                        <a:t>Grade 4</a:t>
                      </a:r>
                    </a:p>
                  </a:txBody>
                  <a:tcPr marT="21600" marB="216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80000"/>
                        </a:lnSpc>
                      </a:pPr>
                      <a:r>
                        <a:rPr lang="en-US" sz="1200" b="1" dirty="0">
                          <a:solidFill>
                            <a:schemeClr val="bg1"/>
                          </a:solidFill>
                        </a:rPr>
                        <a:t>Grade 5</a:t>
                      </a:r>
                    </a:p>
                  </a:txBody>
                  <a:tcPr marT="21600" marB="216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80000"/>
                        </a:lnSpc>
                      </a:pPr>
                      <a:r>
                        <a:rPr lang="en-US" sz="1200" b="1" dirty="0">
                          <a:solidFill>
                            <a:schemeClr val="bg1"/>
                          </a:solidFill>
                        </a:rPr>
                        <a:t>All Grades</a:t>
                      </a:r>
                    </a:p>
                  </a:txBody>
                  <a:tcPr marT="21600" marB="21600">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601994145"/>
                  </a:ext>
                </a:extLst>
              </a:tr>
              <a:tr h="168564">
                <a:tc>
                  <a:txBody>
                    <a:bodyPr/>
                    <a:lstStyle/>
                    <a:p>
                      <a:pPr>
                        <a:lnSpc>
                          <a:spcPct val="80000"/>
                        </a:lnSpc>
                      </a:pPr>
                      <a:r>
                        <a:rPr lang="en-US" sz="1200" b="1" dirty="0"/>
                        <a:t>Anemia</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27 (49)</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14 (26)</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0 (0)</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41 (75)</a:t>
                      </a:r>
                    </a:p>
                  </a:txBody>
                  <a:tcPr marT="21600" marB="14400"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841770"/>
                  </a:ext>
                </a:extLst>
              </a:tr>
              <a:tr h="168564">
                <a:tc>
                  <a:txBody>
                    <a:bodyPr/>
                    <a:lstStyle/>
                    <a:p>
                      <a:pPr>
                        <a:lnSpc>
                          <a:spcPct val="80000"/>
                        </a:lnSpc>
                      </a:pPr>
                      <a:r>
                        <a:rPr lang="en-US" sz="1200" b="1" dirty="0"/>
                        <a:t>Fatigue</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34 (62)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3 (6)</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53059512"/>
                  </a:ext>
                </a:extLst>
              </a:tr>
              <a:tr h="168564">
                <a:tc>
                  <a:txBody>
                    <a:bodyPr/>
                    <a:lstStyle/>
                    <a:p>
                      <a:pPr>
                        <a:lnSpc>
                          <a:spcPct val="80000"/>
                        </a:lnSpc>
                      </a:pPr>
                      <a:r>
                        <a:rPr lang="en-US" sz="1200" b="1" dirty="0"/>
                        <a:t>Dyspnea</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23 (42)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3 (6)</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26 (47)</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26299880"/>
                  </a:ext>
                </a:extLst>
              </a:tr>
              <a:tr h="168564">
                <a:tc>
                  <a:txBody>
                    <a:bodyPr/>
                    <a:lstStyle/>
                    <a:p>
                      <a:pPr>
                        <a:lnSpc>
                          <a:spcPct val="80000"/>
                        </a:lnSpc>
                      </a:pPr>
                      <a:r>
                        <a:rPr lang="en-US" sz="1200" b="1" dirty="0"/>
                        <a:t>Nausea</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17 (31)</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 (2)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18 (33)</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1044306"/>
                  </a:ext>
                </a:extLst>
              </a:tr>
              <a:tr h="168564">
                <a:tc>
                  <a:txBody>
                    <a:bodyPr/>
                    <a:lstStyle/>
                    <a:p>
                      <a:pPr>
                        <a:lnSpc>
                          <a:spcPct val="80000"/>
                        </a:lnSpc>
                      </a:pPr>
                      <a:r>
                        <a:rPr lang="en-US" sz="1200" b="1" dirty="0"/>
                        <a:t>Cough</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17 (31)</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17 (31)</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3941957"/>
                  </a:ext>
                </a:extLst>
              </a:tr>
              <a:tr h="168564">
                <a:tc>
                  <a:txBody>
                    <a:bodyPr/>
                    <a:lstStyle/>
                    <a:p>
                      <a:pPr>
                        <a:lnSpc>
                          <a:spcPct val="80000"/>
                        </a:lnSpc>
                      </a:pPr>
                      <a:r>
                        <a:rPr lang="en-US" sz="1200" b="1" dirty="0"/>
                        <a:t>Edema peripheral</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16 (29)</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16 (29)</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38950147"/>
                  </a:ext>
                </a:extLst>
              </a:tr>
              <a:tr h="168564">
                <a:tc>
                  <a:txBody>
                    <a:bodyPr/>
                    <a:lstStyle/>
                    <a:p>
                      <a:pPr>
                        <a:lnSpc>
                          <a:spcPct val="80000"/>
                        </a:lnSpc>
                      </a:pPr>
                      <a:r>
                        <a:rPr lang="en-US" sz="1200" b="1" dirty="0"/>
                        <a:t>Vomiting</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16 (29)</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16 (29)</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233916534"/>
                  </a:ext>
                </a:extLst>
              </a:tr>
              <a:tr h="168564">
                <a:tc>
                  <a:txBody>
                    <a:bodyPr/>
                    <a:lstStyle/>
                    <a:p>
                      <a:pPr>
                        <a:lnSpc>
                          <a:spcPct val="80000"/>
                        </a:lnSpc>
                      </a:pPr>
                      <a:r>
                        <a:rPr lang="en-US" sz="1200" b="1" dirty="0"/>
                        <a:t>Hypoxia</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6 (11)</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8 (15)</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14 (26)</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14339213"/>
                  </a:ext>
                </a:extLst>
              </a:tr>
              <a:tr h="168564">
                <a:tc>
                  <a:txBody>
                    <a:bodyPr/>
                    <a:lstStyle/>
                    <a:p>
                      <a:pPr>
                        <a:lnSpc>
                          <a:spcPct val="80000"/>
                        </a:lnSpc>
                      </a:pPr>
                      <a:r>
                        <a:rPr lang="en-US" sz="1200" b="1" dirty="0"/>
                        <a:t>Arthralgia</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13 (24)</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13 (24)</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04618807"/>
                  </a:ext>
                </a:extLst>
              </a:tr>
              <a:tr h="168564">
                <a:tc>
                  <a:txBody>
                    <a:bodyPr/>
                    <a:lstStyle/>
                    <a:p>
                      <a:pPr>
                        <a:lnSpc>
                          <a:spcPct val="80000"/>
                        </a:lnSpc>
                      </a:pPr>
                      <a:r>
                        <a:rPr lang="en-US" sz="1200" b="1" dirty="0"/>
                        <a:t>Dizziness</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13 (24)</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13 (24)</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03736110"/>
                  </a:ext>
                </a:extLst>
              </a:tr>
              <a:tr h="168564">
                <a:tc>
                  <a:txBody>
                    <a:bodyPr/>
                    <a:lstStyle/>
                    <a:p>
                      <a:pPr>
                        <a:lnSpc>
                          <a:spcPct val="80000"/>
                        </a:lnSpc>
                      </a:pPr>
                      <a:r>
                        <a:rPr lang="en-US" sz="1200" b="1" dirty="0"/>
                        <a:t>Blood creatinine increased</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11 (20)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 (2)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12 (22)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80704867"/>
                  </a:ext>
                </a:extLst>
              </a:tr>
              <a:tr h="168564">
                <a:tc>
                  <a:txBody>
                    <a:bodyPr/>
                    <a:lstStyle/>
                    <a:p>
                      <a:pPr>
                        <a:lnSpc>
                          <a:spcPct val="80000"/>
                        </a:lnSpc>
                      </a:pPr>
                      <a:r>
                        <a:rPr lang="en-US" sz="1200" b="1" dirty="0"/>
                        <a:t>Diarrhea</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12 (22)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12 (22)</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24812101"/>
                  </a:ext>
                </a:extLst>
              </a:tr>
              <a:tr h="168564">
                <a:tc>
                  <a:txBody>
                    <a:bodyPr/>
                    <a:lstStyle/>
                    <a:p>
                      <a:pPr>
                        <a:lnSpc>
                          <a:spcPct val="80000"/>
                        </a:lnSpc>
                      </a:pPr>
                      <a:r>
                        <a:rPr lang="en-US" sz="1200" b="1" dirty="0"/>
                        <a:t>Constipation</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11 (20)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0 (0)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80000"/>
                        </a:lnSpc>
                      </a:pPr>
                      <a:r>
                        <a:rPr lang="en-US" sz="1200" dirty="0"/>
                        <a:t>11 (20)</a:t>
                      </a:r>
                    </a:p>
                  </a:txBody>
                  <a:tcPr marT="21600" marB="1440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937330812"/>
                  </a:ext>
                </a:extLst>
              </a:tr>
              <a:tr h="168564">
                <a:tc>
                  <a:txBody>
                    <a:bodyPr/>
                    <a:lstStyle/>
                    <a:p>
                      <a:pPr>
                        <a:lnSpc>
                          <a:spcPct val="80000"/>
                        </a:lnSpc>
                      </a:pPr>
                      <a:r>
                        <a:rPr lang="en-US" sz="1200" b="1" dirty="0"/>
                        <a:t>Hyperkalemia</a:t>
                      </a:r>
                    </a:p>
                  </a:txBody>
                  <a:tcPr marT="21600" marB="14400" anchor="ctr">
                    <a:lnT w="12700" cap="flat" cmpd="sng" algn="ctr">
                      <a:solidFill>
                        <a:schemeClr val="bg1"/>
                      </a:solidFill>
                      <a:prstDash val="solid"/>
                      <a:round/>
                      <a:headEnd type="none" w="med" len="med"/>
                      <a:tailEnd type="none" w="med" len="med"/>
                    </a:lnT>
                  </a:tcPr>
                </a:tc>
                <a:tc>
                  <a:txBody>
                    <a:bodyPr/>
                    <a:lstStyle/>
                    <a:p>
                      <a:pPr algn="ctr">
                        <a:lnSpc>
                          <a:spcPct val="80000"/>
                        </a:lnSpc>
                      </a:pPr>
                      <a:r>
                        <a:rPr lang="en-US" sz="1200" dirty="0"/>
                        <a:t>10 (18)</a:t>
                      </a:r>
                    </a:p>
                  </a:txBody>
                  <a:tcPr marT="21600" marB="14400" anchor="ctr">
                    <a:lnT w="12700" cap="flat" cmpd="sng" algn="ctr">
                      <a:solidFill>
                        <a:schemeClr val="bg1"/>
                      </a:solidFill>
                      <a:prstDash val="solid"/>
                      <a:round/>
                      <a:headEnd type="none" w="med" len="med"/>
                      <a:tailEnd type="none" w="med" len="med"/>
                    </a:lnT>
                  </a:tcPr>
                </a:tc>
                <a:tc>
                  <a:txBody>
                    <a:bodyPr/>
                    <a:lstStyle/>
                    <a:p>
                      <a:pPr algn="ctr">
                        <a:lnSpc>
                          <a:spcPct val="80000"/>
                        </a:lnSpc>
                      </a:pPr>
                      <a:r>
                        <a:rPr lang="en-US" sz="1200" dirty="0"/>
                        <a:t>1 (2)</a:t>
                      </a:r>
                    </a:p>
                  </a:txBody>
                  <a:tcPr marT="21600" marB="14400" anchor="ctr">
                    <a:lnT w="12700" cap="flat" cmpd="sng" algn="ctr">
                      <a:solidFill>
                        <a:schemeClr val="bg1"/>
                      </a:solidFill>
                      <a:prstDash val="solid"/>
                      <a:round/>
                      <a:headEnd type="none" w="med" len="med"/>
                      <a:tailEnd type="none" w="med" len="med"/>
                    </a:lnT>
                  </a:tcPr>
                </a:tc>
                <a:tc>
                  <a:txBody>
                    <a:bodyPr/>
                    <a:lstStyle/>
                    <a:p>
                      <a:pPr algn="ctr">
                        <a:lnSpc>
                          <a:spcPct val="80000"/>
                        </a:lnSpc>
                      </a:pPr>
                      <a:r>
                        <a:rPr lang="en-US" sz="1200" dirty="0"/>
                        <a:t>–</a:t>
                      </a:r>
                    </a:p>
                  </a:txBody>
                  <a:tcPr marT="21600" marB="14400" anchor="ctr">
                    <a:lnT w="12700" cap="flat" cmpd="sng" algn="ctr">
                      <a:solidFill>
                        <a:schemeClr val="bg1"/>
                      </a:solidFill>
                      <a:prstDash val="solid"/>
                      <a:round/>
                      <a:headEnd type="none" w="med" len="med"/>
                      <a:tailEnd type="none" w="med" len="med"/>
                    </a:lnT>
                  </a:tcPr>
                </a:tc>
                <a:tc>
                  <a:txBody>
                    <a:bodyPr/>
                    <a:lstStyle/>
                    <a:p>
                      <a:pPr marL="0" marR="0" lvl="0" indent="0" algn="ctr" defTabSz="457200" rtl="0" eaLnBrk="1" fontAlgn="auto" latinLnBrk="0" hangingPunct="1">
                        <a:lnSpc>
                          <a:spcPct val="80000"/>
                        </a:lnSpc>
                        <a:spcBef>
                          <a:spcPts val="0"/>
                        </a:spcBef>
                        <a:spcAft>
                          <a:spcPts val="0"/>
                        </a:spcAft>
                        <a:buClrTx/>
                        <a:buSzTx/>
                        <a:buFontTx/>
                        <a:buNone/>
                        <a:tabLst/>
                        <a:defRPr/>
                      </a:pPr>
                      <a:r>
                        <a:rPr lang="en-US" sz="1200" dirty="0"/>
                        <a:t>–</a:t>
                      </a:r>
                    </a:p>
                  </a:txBody>
                  <a:tcPr marT="21600" marB="14400" anchor="ctr">
                    <a:lnT w="12700" cap="flat" cmpd="sng" algn="ctr">
                      <a:solidFill>
                        <a:schemeClr val="bg1"/>
                      </a:solidFill>
                      <a:prstDash val="solid"/>
                      <a:round/>
                      <a:headEnd type="none" w="med" len="med"/>
                      <a:tailEnd type="none" w="med" len="med"/>
                    </a:lnT>
                  </a:tcPr>
                </a:tc>
                <a:tc>
                  <a:txBody>
                    <a:bodyPr/>
                    <a:lstStyle/>
                    <a:p>
                      <a:pPr algn="ctr">
                        <a:lnSpc>
                          <a:spcPct val="80000"/>
                        </a:lnSpc>
                      </a:pPr>
                      <a:r>
                        <a:rPr lang="en-US" sz="1200" dirty="0"/>
                        <a:t>11 (20)</a:t>
                      </a:r>
                    </a:p>
                  </a:txBody>
                  <a:tcPr marT="21600" marB="1440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09906769"/>
                  </a:ext>
                </a:extLst>
              </a:tr>
            </a:tbl>
          </a:graphicData>
        </a:graphic>
      </p:graphicFrame>
      <p:sp>
        <p:nvSpPr>
          <p:cNvPr id="27" name="Rectangle 26">
            <a:extLst>
              <a:ext uri="{FF2B5EF4-FFF2-40B4-BE49-F238E27FC236}">
                <a16:creationId xmlns:a16="http://schemas.microsoft.com/office/drawing/2014/main" id="{0FE59F2F-AB95-7841-BA2E-A3BE0FB2874F}"/>
              </a:ext>
            </a:extLst>
          </p:cNvPr>
          <p:cNvSpPr/>
          <p:nvPr/>
        </p:nvSpPr>
        <p:spPr>
          <a:xfrm>
            <a:off x="465138" y="1724025"/>
            <a:ext cx="8221662" cy="190500"/>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55E1DE52-774D-3748-84ED-6B21173CA4B4}"/>
              </a:ext>
            </a:extLst>
          </p:cNvPr>
          <p:cNvSpPr/>
          <p:nvPr/>
        </p:nvSpPr>
        <p:spPr>
          <a:xfrm>
            <a:off x="465138" y="3016112"/>
            <a:ext cx="8221662" cy="190500"/>
          </a:xfrm>
          <a:prstGeom prst="rect">
            <a:avLst/>
          </a:prstGeom>
          <a:noFill/>
          <a:ln w="254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883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sz="quarter" idx="12"/>
          </p:nvPr>
        </p:nvSpPr>
        <p:spPr>
          <a:xfrm>
            <a:off x="465138" y="4365104"/>
            <a:ext cx="8222400" cy="1589296"/>
          </a:xfrm>
        </p:spPr>
        <p:txBody>
          <a:bodyPr/>
          <a:lstStyle/>
          <a:p>
            <a:pPr>
              <a:spcBef>
                <a:spcPts val="600"/>
              </a:spcBef>
            </a:pPr>
            <a:r>
              <a:rPr lang="en-GB" dirty="0"/>
              <a:t>69% of patients experienced a tumour shrinkage</a:t>
            </a:r>
          </a:p>
          <a:p>
            <a:pPr>
              <a:spcBef>
                <a:spcPts val="600"/>
              </a:spcBef>
            </a:pPr>
            <a:r>
              <a:rPr lang="en-GB" dirty="0"/>
              <a:t>Median DOR was not reached</a:t>
            </a:r>
          </a:p>
          <a:p>
            <a:pPr>
              <a:spcBef>
                <a:spcPts val="600"/>
              </a:spcBef>
            </a:pPr>
            <a:r>
              <a:rPr lang="en-GB" dirty="0"/>
              <a:t>81% of patients had a response ≥6 months per Kaplan-Meier estimate</a:t>
            </a:r>
          </a:p>
          <a:p>
            <a:pPr>
              <a:spcBef>
                <a:spcPts val="600"/>
              </a:spcBef>
            </a:pPr>
            <a:r>
              <a:rPr lang="en-GB" dirty="0"/>
              <a:t>16 patients (29%) continued treatment beyond 12 months</a:t>
            </a:r>
          </a:p>
          <a:p>
            <a:pPr>
              <a:spcBef>
                <a:spcPts val="600"/>
              </a:spcBef>
            </a:pPr>
            <a:endParaRPr lang="en-GB" dirty="0"/>
          </a:p>
          <a:p>
            <a:pPr lvl="1"/>
            <a:endParaRPr lang="en-GB" altLang="en-US" dirty="0"/>
          </a:p>
        </p:txBody>
      </p:sp>
      <p:sp>
        <p:nvSpPr>
          <p:cNvPr id="72705" name="Title 1"/>
          <p:cNvSpPr>
            <a:spLocks noGrp="1"/>
          </p:cNvSpPr>
          <p:nvPr>
            <p:ph type="title"/>
          </p:nvPr>
        </p:nvSpPr>
        <p:spPr/>
        <p:txBody>
          <a:bodyPr/>
          <a:lstStyle/>
          <a:p>
            <a:r>
              <a:rPr lang="en-US" altLang="en-US"/>
              <a:t>results</a:t>
            </a:r>
            <a:endParaRPr lang="en-US" altLang="en-US" dirty="0"/>
          </a:p>
        </p:txBody>
      </p:sp>
      <p:sp>
        <p:nvSpPr>
          <p:cNvPr id="3" name="Content Placeholder 2"/>
          <p:cNvSpPr>
            <a:spLocks noGrp="1"/>
          </p:cNvSpPr>
          <p:nvPr>
            <p:ph sz="quarter" idx="13"/>
          </p:nvPr>
        </p:nvSpPr>
        <p:spPr/>
        <p:txBody>
          <a:bodyPr/>
          <a:lstStyle/>
          <a:p>
            <a:r>
              <a:rPr lang="en-GB" dirty="0"/>
              <a:t>CR, complete response; DOR, </a:t>
            </a:r>
            <a:r>
              <a:rPr lang="en-GB" dirty="0" err="1"/>
              <a:t>suration</a:t>
            </a:r>
            <a:r>
              <a:rPr lang="en-GB" dirty="0"/>
              <a:t> of response; IMDC, International Metastatic RCC Database Consortium; RECIST, Response Evaluation Criteria In Solid </a:t>
            </a:r>
            <a:r>
              <a:rPr lang="en-GB" dirty="0" err="1"/>
              <a:t>Tumors</a:t>
            </a:r>
            <a:r>
              <a:rPr lang="en-GB" dirty="0"/>
              <a:t>; ORR, overall response rate; PD, progressive disease; PR, partial response; SD, stable disease</a:t>
            </a:r>
          </a:p>
          <a:p>
            <a:r>
              <a:rPr lang="en-GB" dirty="0"/>
              <a:t>Choueiri T,</a:t>
            </a:r>
            <a:r>
              <a:rPr lang="en-US" altLang="en-US" dirty="0"/>
              <a:t> et al.  ASCO GU 2020. Abstract #611 Oral presentation</a:t>
            </a:r>
            <a:endParaRPr lang="en-GB" dirty="0"/>
          </a:p>
        </p:txBody>
      </p:sp>
      <p:sp>
        <p:nvSpPr>
          <p:cNvPr id="7" name="Slide Number Placeholder 6"/>
          <p:cNvSpPr>
            <a:spLocks noGrp="1"/>
          </p:cNvSpPr>
          <p:nvPr>
            <p:ph type="sldNum" sz="quarter" idx="4"/>
          </p:nvPr>
        </p:nvSpPr>
        <p:spPr/>
        <p:txBody>
          <a:bodyPr/>
          <a:lstStyle/>
          <a:p>
            <a:fld id="{FCE43C0F-8A7B-3A4B-9DB5-B3472E36E833}" type="slidenum">
              <a:rPr lang="en-GB" smtClean="0"/>
              <a:pPr/>
              <a:t>9</a:t>
            </a:fld>
            <a:endParaRPr lang="en-GB" dirty="0"/>
          </a:p>
        </p:txBody>
      </p:sp>
      <p:grpSp>
        <p:nvGrpSpPr>
          <p:cNvPr id="5" name="Group 4">
            <a:extLst>
              <a:ext uri="{FF2B5EF4-FFF2-40B4-BE49-F238E27FC236}">
                <a16:creationId xmlns:a16="http://schemas.microsoft.com/office/drawing/2014/main" id="{32D87526-00F1-48D3-B374-C8B1479A2C73}"/>
              </a:ext>
            </a:extLst>
          </p:cNvPr>
          <p:cNvGrpSpPr/>
          <p:nvPr/>
        </p:nvGrpSpPr>
        <p:grpSpPr>
          <a:xfrm>
            <a:off x="465138" y="1249762"/>
            <a:ext cx="8221662" cy="2752344"/>
            <a:chOff x="465138" y="1249762"/>
            <a:chExt cx="8221662" cy="2752344"/>
          </a:xfrm>
        </p:grpSpPr>
        <p:graphicFrame>
          <p:nvGraphicFramePr>
            <p:cNvPr id="13" name="Content Placeholder 22">
              <a:extLst>
                <a:ext uri="{FF2B5EF4-FFF2-40B4-BE49-F238E27FC236}">
                  <a16:creationId xmlns:a16="http://schemas.microsoft.com/office/drawing/2014/main" id="{5856E6F3-F22C-7E49-BC51-9D539603D3C8}"/>
                </a:ext>
              </a:extLst>
            </p:cNvPr>
            <p:cNvGraphicFramePr>
              <a:graphicFrameLocks/>
            </p:cNvGraphicFramePr>
            <p:nvPr>
              <p:extLst>
                <p:ext uri="{D42A27DB-BD31-4B8C-83A1-F6EECF244321}">
                  <p14:modId xmlns:p14="http://schemas.microsoft.com/office/powerpoint/2010/main" val="2404043262"/>
                </p:ext>
              </p:extLst>
            </p:nvPr>
          </p:nvGraphicFramePr>
          <p:xfrm>
            <a:off x="465138" y="1249762"/>
            <a:ext cx="8221662" cy="2752344"/>
          </p:xfrm>
          <a:graphic>
            <a:graphicData uri="http://schemas.openxmlformats.org/drawingml/2006/table">
              <a:tbl>
                <a:tblPr firstRow="1" bandRow="1">
                  <a:tableStyleId>{5C22544A-7EE6-4342-B048-85BDC9FD1C3A}</a:tableStyleId>
                </a:tblPr>
                <a:tblGrid>
                  <a:gridCol w="3170758">
                    <a:extLst>
                      <a:ext uri="{9D8B030D-6E8A-4147-A177-3AD203B41FA5}">
                        <a16:colId xmlns:a16="http://schemas.microsoft.com/office/drawing/2014/main" val="85217294"/>
                      </a:ext>
                    </a:extLst>
                  </a:gridCol>
                  <a:gridCol w="1262726">
                    <a:extLst>
                      <a:ext uri="{9D8B030D-6E8A-4147-A177-3AD203B41FA5}">
                        <a16:colId xmlns:a16="http://schemas.microsoft.com/office/drawing/2014/main" val="325369173"/>
                      </a:ext>
                    </a:extLst>
                  </a:gridCol>
                  <a:gridCol w="1262726">
                    <a:extLst>
                      <a:ext uri="{9D8B030D-6E8A-4147-A177-3AD203B41FA5}">
                        <a16:colId xmlns:a16="http://schemas.microsoft.com/office/drawing/2014/main" val="4234021961"/>
                      </a:ext>
                    </a:extLst>
                  </a:gridCol>
                  <a:gridCol w="1262726">
                    <a:extLst>
                      <a:ext uri="{9D8B030D-6E8A-4147-A177-3AD203B41FA5}">
                        <a16:colId xmlns:a16="http://schemas.microsoft.com/office/drawing/2014/main" val="148911090"/>
                      </a:ext>
                    </a:extLst>
                  </a:gridCol>
                  <a:gridCol w="1262726">
                    <a:extLst>
                      <a:ext uri="{9D8B030D-6E8A-4147-A177-3AD203B41FA5}">
                        <a16:colId xmlns:a16="http://schemas.microsoft.com/office/drawing/2014/main" val="1253485953"/>
                      </a:ext>
                    </a:extLst>
                  </a:gridCol>
                </a:tblGrid>
                <a:tr h="0">
                  <a:tc rowSpan="2">
                    <a:txBody>
                      <a:bodyPr/>
                      <a:lstStyle/>
                      <a:p>
                        <a:pPr>
                          <a:lnSpc>
                            <a:spcPct val="100000"/>
                          </a:lnSpc>
                        </a:pPr>
                        <a:r>
                          <a:rPr lang="en-US" sz="1400" b="1" dirty="0">
                            <a:solidFill>
                              <a:schemeClr val="bg1"/>
                            </a:solidFill>
                          </a:rPr>
                          <a:t>Efficacy parameter, </a:t>
                        </a:r>
                        <a:br>
                          <a:rPr lang="en-US" sz="1400" b="1" dirty="0">
                            <a:solidFill>
                              <a:schemeClr val="bg1"/>
                            </a:solidFill>
                          </a:rPr>
                        </a:br>
                        <a:r>
                          <a:rPr lang="en-US" sz="1400" b="1" dirty="0">
                            <a:solidFill>
                              <a:schemeClr val="bg1"/>
                            </a:solidFill>
                          </a:rPr>
                          <a:t>n (%) [95% CI]</a:t>
                        </a:r>
                      </a:p>
                    </a:txBody>
                    <a:tcPr anchor="b">
                      <a:lnB w="28575" cap="flat" cmpd="sng" algn="ctr">
                        <a:solidFill>
                          <a:schemeClr val="bg1"/>
                        </a:solidFill>
                        <a:prstDash val="solid"/>
                        <a:round/>
                        <a:headEnd type="none" w="med" len="med"/>
                        <a:tailEnd type="none" w="med" len="med"/>
                      </a:lnB>
                    </a:tcPr>
                  </a:tc>
                  <a:tc rowSpan="2">
                    <a:txBody>
                      <a:bodyPr/>
                      <a:lstStyle/>
                      <a:p>
                        <a:pPr algn="ctr">
                          <a:lnSpc>
                            <a:spcPct val="100000"/>
                          </a:lnSpc>
                        </a:pPr>
                        <a:r>
                          <a:rPr lang="en-US" sz="1400" b="1" dirty="0">
                            <a:solidFill>
                              <a:schemeClr val="bg1"/>
                            </a:solidFill>
                          </a:rPr>
                          <a:t>All patients</a:t>
                        </a:r>
                        <a:br>
                          <a:rPr lang="en-US" sz="1400" b="1" dirty="0">
                            <a:solidFill>
                              <a:schemeClr val="bg1"/>
                            </a:solidFill>
                          </a:rPr>
                        </a:br>
                        <a:r>
                          <a:rPr lang="en-US" sz="1400" b="1" dirty="0">
                            <a:solidFill>
                              <a:schemeClr val="bg1"/>
                            </a:solidFill>
                          </a:rPr>
                          <a:t>N=55</a:t>
                        </a:r>
                      </a:p>
                    </a:txBody>
                    <a:tcPr anchor="b">
                      <a:lnB w="28575" cap="flat" cmpd="sng" algn="ctr">
                        <a:solidFill>
                          <a:schemeClr val="bg1"/>
                        </a:solidFill>
                        <a:prstDash val="solid"/>
                        <a:round/>
                        <a:headEnd type="none" w="med" len="med"/>
                        <a:tailEnd type="none" w="med" len="med"/>
                      </a:lnB>
                    </a:tcPr>
                  </a:tc>
                  <a:tc gridSpan="3">
                    <a:txBody>
                      <a:bodyPr/>
                      <a:lstStyle/>
                      <a:p>
                        <a:pPr algn="ctr">
                          <a:lnSpc>
                            <a:spcPct val="100000"/>
                          </a:lnSpc>
                        </a:pPr>
                        <a:r>
                          <a:rPr lang="en-US" sz="1400" dirty="0"/>
                          <a:t>IMDC risk category</a:t>
                        </a:r>
                      </a:p>
                    </a:txBody>
                    <a:tcPr>
                      <a:lnB w="12700" cap="flat" cmpd="sng" algn="ctr">
                        <a:solidFill>
                          <a:schemeClr val="bg1"/>
                        </a:solidFill>
                        <a:prstDash val="solid"/>
                        <a:round/>
                        <a:headEnd type="none" w="med" len="med"/>
                        <a:tailEnd type="none" w="med" len="med"/>
                      </a:lnB>
                    </a:tcPr>
                  </a:tc>
                  <a:tc hMerge="1">
                    <a:txBody>
                      <a:bodyPr/>
                      <a:lstStyle/>
                      <a:p>
                        <a:pPr>
                          <a:lnSpc>
                            <a:spcPct val="90000"/>
                          </a:lnSpc>
                        </a:pPr>
                        <a:endParaRPr lang="en-US" sz="1200" dirty="0"/>
                      </a:p>
                    </a:txBody>
                    <a:tcPr/>
                  </a:tc>
                  <a:tc hMerge="1">
                    <a:txBody>
                      <a:bodyPr/>
                      <a:lstStyle/>
                      <a:p>
                        <a:pPr>
                          <a:lnSpc>
                            <a:spcPct val="90000"/>
                          </a:lnSpc>
                        </a:pPr>
                        <a:endParaRPr lang="en-US" sz="1200" dirty="0"/>
                      </a:p>
                    </a:txBody>
                    <a:tcPr/>
                  </a:tc>
                  <a:extLst>
                    <a:ext uri="{0D108BD9-81ED-4DB2-BD59-A6C34878D82A}">
                      <a16:rowId xmlns:a16="http://schemas.microsoft.com/office/drawing/2014/main" val="3117323272"/>
                    </a:ext>
                  </a:extLst>
                </a:tr>
                <a:tr h="0">
                  <a:tc vMerge="1">
                    <a:txBody>
                      <a:bodyPr/>
                      <a:lstStyle/>
                      <a:p>
                        <a:pPr>
                          <a:lnSpc>
                            <a:spcPct val="90000"/>
                          </a:lnSpc>
                        </a:pP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vMerge="1">
                    <a:txBody>
                      <a:bodyPr/>
                      <a:lstStyle/>
                      <a:p>
                        <a:pPr>
                          <a:lnSpc>
                            <a:spcPct val="90000"/>
                          </a:lnSpc>
                        </a:pPr>
                        <a:endParaRPr lang="en-US" sz="1200" b="1" dirty="0">
                          <a:solidFill>
                            <a:schemeClr val="bg1"/>
                          </a:solidFill>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lang="en-US" sz="1400" b="1" dirty="0">
                            <a:solidFill>
                              <a:schemeClr val="bg1"/>
                            </a:solidFill>
                          </a:rPr>
                          <a:t>Favorable</a:t>
                        </a:r>
                        <a:br>
                          <a:rPr lang="en-US" sz="1400" b="1" dirty="0">
                            <a:solidFill>
                              <a:schemeClr val="bg1"/>
                            </a:solidFill>
                          </a:rPr>
                        </a:br>
                        <a:r>
                          <a:rPr lang="en-US" sz="1400" b="1" dirty="0">
                            <a:solidFill>
                              <a:schemeClr val="bg1"/>
                            </a:solidFill>
                          </a:rPr>
                          <a:t>N=5</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lang="en-US" sz="1400" b="1" dirty="0">
                            <a:solidFill>
                              <a:schemeClr val="bg1"/>
                            </a:solidFill>
                          </a:rPr>
                          <a:t>Intermediate</a:t>
                        </a:r>
                        <a:br>
                          <a:rPr lang="en-US" sz="1400" b="1" dirty="0">
                            <a:solidFill>
                              <a:schemeClr val="bg1"/>
                            </a:solidFill>
                          </a:rPr>
                        </a:br>
                        <a:r>
                          <a:rPr lang="en-US" sz="1400" b="1" dirty="0">
                            <a:solidFill>
                              <a:schemeClr val="bg1"/>
                            </a:solidFill>
                          </a:rPr>
                          <a:t>N=40</a:t>
                        </a: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lang="en-US" sz="1400" b="1" dirty="0">
                            <a:solidFill>
                              <a:schemeClr val="bg1"/>
                            </a:solidFill>
                          </a:rPr>
                          <a:t>Poor</a:t>
                        </a:r>
                        <a:br>
                          <a:rPr lang="en-US" sz="1400" b="1" dirty="0">
                            <a:solidFill>
                              <a:schemeClr val="bg1"/>
                            </a:solidFill>
                          </a:rPr>
                        </a:br>
                        <a:r>
                          <a:rPr lang="en-US" sz="1400" b="1" dirty="0">
                            <a:solidFill>
                              <a:schemeClr val="bg1"/>
                            </a:solidFill>
                          </a:rPr>
                          <a:t>N=10</a:t>
                        </a: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08725378"/>
                    </a:ext>
                  </a:extLst>
                </a:tr>
                <a:tr h="0">
                  <a:tc>
                    <a:txBody>
                      <a:bodyPr/>
                      <a:lstStyle/>
                      <a:p>
                        <a:pPr marL="311150" indent="-311150">
                          <a:lnSpc>
                            <a:spcPct val="100000"/>
                          </a:lnSpc>
                          <a:tabLst/>
                        </a:pPr>
                        <a:r>
                          <a:rPr lang="en-US" sz="1400" b="1" dirty="0"/>
                          <a:t>ORR</a:t>
                        </a:r>
                        <a:br>
                          <a:rPr lang="en-US" sz="1400" b="1" dirty="0"/>
                        </a:br>
                        <a:r>
                          <a:rPr lang="en-US" sz="1400" dirty="0"/>
                          <a:t>PR</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13 (24) [13-37]</a:t>
                        </a:r>
                        <a:br>
                          <a:rPr lang="en-US" sz="1400" dirty="0"/>
                        </a:br>
                        <a:r>
                          <a:rPr lang="en-US" sz="1400" dirty="0"/>
                          <a:t>13 (24)</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2 (40)</a:t>
                        </a:r>
                        <a:br>
                          <a:rPr lang="en-US" sz="1400" dirty="0"/>
                        </a:br>
                        <a:r>
                          <a:rPr lang="en-US" sz="1400" dirty="0"/>
                          <a:t>2 (40)</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10 (25)</a:t>
                        </a:r>
                        <a:br>
                          <a:rPr lang="en-US" sz="1400" dirty="0"/>
                        </a:br>
                        <a:r>
                          <a:rPr lang="en-US" sz="1400" dirty="0"/>
                          <a:t>10 (25)</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1 (10)</a:t>
                        </a:r>
                        <a:br>
                          <a:rPr lang="en-US" sz="1400" dirty="0"/>
                        </a:br>
                        <a:r>
                          <a:rPr lang="en-US" sz="1400" dirty="0"/>
                          <a:t>1 (10)</a:t>
                        </a:r>
                      </a:p>
                    </a:txBody>
                    <a:tcPr anchor="ct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30741390"/>
                    </a:ext>
                  </a:extLst>
                </a:tr>
                <a:tr h="0">
                  <a:tc>
                    <a:txBody>
                      <a:bodyPr/>
                      <a:lstStyle/>
                      <a:p>
                        <a:pPr marL="311150" indent="-311150">
                          <a:lnSpc>
                            <a:spcPct val="100000"/>
                          </a:lnSpc>
                          <a:tabLst/>
                        </a:pPr>
                        <a:r>
                          <a:rPr lang="en-US" sz="1400" b="1" dirty="0"/>
                          <a:t>SD</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31 (56)</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3 (60)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22 (55)</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6 (60)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71400730"/>
                    </a:ext>
                  </a:extLst>
                </a:tr>
                <a:tr h="0">
                  <a:tc>
                    <a:txBody>
                      <a:bodyPr/>
                      <a:lstStyle/>
                      <a:p>
                        <a:pPr marL="311150" indent="-311150">
                          <a:lnSpc>
                            <a:spcPct val="100000"/>
                          </a:lnSpc>
                          <a:tabLst/>
                        </a:pPr>
                        <a:r>
                          <a:rPr lang="en-US" sz="1400" b="1" dirty="0"/>
                          <a:t>Disease control rate (CR + PR + SD)</a:t>
                        </a:r>
                        <a:endParaRPr lang="en-US" sz="1400" b="0"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44 (80)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5 (100)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32 (80)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7 (70)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93757096"/>
                    </a:ext>
                  </a:extLst>
                </a:tr>
                <a:tr h="0">
                  <a:tc>
                    <a:txBody>
                      <a:bodyPr/>
                      <a:lstStyle/>
                      <a:p>
                        <a:pPr marL="311150" indent="-311150">
                          <a:lnSpc>
                            <a:spcPct val="100000"/>
                          </a:lnSpc>
                          <a:tabLst/>
                        </a:pPr>
                        <a:r>
                          <a:rPr lang="en-US" sz="1400" b="1" dirty="0"/>
                          <a:t>PD</a:t>
                        </a:r>
                        <a:br>
                          <a:rPr lang="en-US" sz="1400" b="1" dirty="0"/>
                        </a:br>
                        <a:r>
                          <a:rPr lang="en-US" sz="1400" b="0" dirty="0" err="1"/>
                          <a:t>Nonevaluable</a:t>
                        </a:r>
                        <a:endParaRPr lang="en-US" sz="1400" b="0" dirty="0"/>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9 (16)</a:t>
                        </a:r>
                        <a:br>
                          <a:rPr lang="en-US" sz="1400" dirty="0"/>
                        </a:br>
                        <a:r>
                          <a:rPr lang="en-US" sz="1400" dirty="0"/>
                          <a:t>2 (4)</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0 (0)</a:t>
                        </a:r>
                        <a:br>
                          <a:rPr lang="en-US" sz="1400" dirty="0"/>
                        </a:br>
                        <a:r>
                          <a:rPr lang="en-US" sz="1400" dirty="0"/>
                          <a:t>0 (0)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7 (18)</a:t>
                        </a:r>
                        <a:br>
                          <a:rPr lang="en-US" sz="1400" dirty="0"/>
                        </a:br>
                        <a:r>
                          <a:rPr lang="en-US" sz="1400" dirty="0"/>
                          <a:t>1 (2)</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lnSpc>
                            <a:spcPct val="100000"/>
                          </a:lnSpc>
                        </a:pPr>
                        <a:r>
                          <a:rPr lang="en-US" sz="1400" dirty="0"/>
                          <a:t>2 (20)</a:t>
                        </a:r>
                        <a:br>
                          <a:rPr lang="en-US" sz="1400" dirty="0"/>
                        </a:br>
                        <a:r>
                          <a:rPr lang="en-US" sz="1400" dirty="0"/>
                          <a:t>1 (10)</a:t>
                        </a: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450128657"/>
                    </a:ext>
                  </a:extLst>
                </a:tr>
                <a:tr h="0">
                  <a:tc gridSpan="5">
                    <a:txBody>
                      <a:bodyPr/>
                      <a:lstStyle/>
                      <a:p>
                        <a:pPr marL="311150" marR="0" lvl="0" indent="-311150" algn="l" defTabSz="457200" rtl="0" eaLnBrk="1" fontAlgn="auto" latinLnBrk="0" hangingPunct="1">
                          <a:lnSpc>
                            <a:spcPct val="90000"/>
                          </a:lnSpc>
                          <a:spcBef>
                            <a:spcPts val="0"/>
                          </a:spcBef>
                          <a:spcAft>
                            <a:spcPts val="0"/>
                          </a:spcAft>
                          <a:buClrTx/>
                          <a:buSzTx/>
                          <a:buFontTx/>
                          <a:buNone/>
                          <a:tabLst/>
                          <a:defRPr/>
                        </a:pPr>
                        <a:r>
                          <a:rPr lang="en-GB" sz="1400" dirty="0">
                            <a:solidFill>
                              <a:schemeClr val="tx1"/>
                            </a:solidFill>
                            <a:ea typeface="Aileron" charset="0"/>
                            <a:cs typeface="Aileron" charset="0"/>
                          </a:rPr>
                          <a:t>Best confirmed objective response by RECIST v1.1 per investigator assessment</a:t>
                        </a:r>
                      </a:p>
                    </a:txBody>
                    <a:tcPr anchor="ctr">
                      <a:lnT w="12700" cap="flat" cmpd="sng" algn="ctr">
                        <a:solidFill>
                          <a:schemeClr val="bg1"/>
                        </a:solidFill>
                        <a:prstDash val="solid"/>
                        <a:round/>
                        <a:headEnd type="none" w="med" len="med"/>
                        <a:tailEnd type="none" w="med" len="med"/>
                      </a:lnT>
                      <a:noFill/>
                    </a:tcPr>
                  </a:tc>
                  <a:tc hMerge="1">
                    <a:txBody>
                      <a:bodyPr/>
                      <a:lstStyle/>
                      <a:p>
                        <a:pPr algn="ctr">
                          <a:lnSpc>
                            <a:spcPct val="90000"/>
                          </a:lnSpc>
                        </a:pPr>
                        <a:endParaRPr lang="en-US" sz="1400" dirty="0"/>
                      </a:p>
                    </a:txBody>
                    <a:tcPr anchor="ctr">
                      <a:lnT w="12700" cap="flat" cmpd="sng" algn="ctr">
                        <a:solidFill>
                          <a:schemeClr val="bg1"/>
                        </a:solidFill>
                        <a:prstDash val="solid"/>
                        <a:round/>
                        <a:headEnd type="none" w="med" len="med"/>
                        <a:tailEnd type="none" w="med" len="med"/>
                      </a:lnT>
                    </a:tcPr>
                  </a:tc>
                  <a:tc hMerge="1">
                    <a:txBody>
                      <a:bodyPr/>
                      <a:lstStyle/>
                      <a:p>
                        <a:pPr algn="ctr">
                          <a:lnSpc>
                            <a:spcPct val="90000"/>
                          </a:lnSpc>
                        </a:pPr>
                        <a:endParaRPr lang="en-US" sz="1400" dirty="0"/>
                      </a:p>
                    </a:txBody>
                    <a:tcPr anchor="ctr">
                      <a:lnT w="12700" cap="flat" cmpd="sng" algn="ctr">
                        <a:solidFill>
                          <a:schemeClr val="bg1"/>
                        </a:solidFill>
                        <a:prstDash val="solid"/>
                        <a:round/>
                        <a:headEnd type="none" w="med" len="med"/>
                        <a:tailEnd type="none" w="med" len="med"/>
                      </a:lnT>
                    </a:tcPr>
                  </a:tc>
                  <a:tc hMerge="1">
                    <a:txBody>
                      <a:bodyPr/>
                      <a:lstStyle/>
                      <a:p>
                        <a:pPr algn="ctr">
                          <a:lnSpc>
                            <a:spcPct val="90000"/>
                          </a:lnSpc>
                        </a:pPr>
                        <a:endParaRPr lang="en-US" sz="1400" dirty="0"/>
                      </a:p>
                    </a:txBody>
                    <a:tcPr anchor="ctr">
                      <a:lnT w="12700" cap="flat" cmpd="sng" algn="ctr">
                        <a:solidFill>
                          <a:schemeClr val="bg1"/>
                        </a:solidFill>
                        <a:prstDash val="solid"/>
                        <a:round/>
                        <a:headEnd type="none" w="med" len="med"/>
                        <a:tailEnd type="none" w="med" len="med"/>
                      </a:lnT>
                    </a:tcPr>
                  </a:tc>
                  <a:tc hMerge="1">
                    <a:txBody>
                      <a:bodyPr/>
                      <a:lstStyle/>
                      <a:p>
                        <a:pPr algn="ctr">
                          <a:lnSpc>
                            <a:spcPct val="90000"/>
                          </a:lnSpc>
                        </a:pPr>
                        <a:endParaRPr lang="en-US" sz="1400" dirty="0"/>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904012289"/>
                    </a:ext>
                  </a:extLst>
                </a:tr>
              </a:tbl>
            </a:graphicData>
          </a:graphic>
        </p:graphicFrame>
        <p:sp>
          <p:nvSpPr>
            <p:cNvPr id="2" name="Rectangle 1">
              <a:extLst>
                <a:ext uri="{FF2B5EF4-FFF2-40B4-BE49-F238E27FC236}">
                  <a16:creationId xmlns:a16="http://schemas.microsoft.com/office/drawing/2014/main" id="{F7F8696B-B583-438F-A3B3-B62F64BB051F}"/>
                </a:ext>
              </a:extLst>
            </p:cNvPr>
            <p:cNvSpPr/>
            <p:nvPr/>
          </p:nvSpPr>
          <p:spPr>
            <a:xfrm>
              <a:off x="465138" y="2060848"/>
              <a:ext cx="8221662" cy="576064"/>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CBCA5CB3-8CCE-4ABC-92A8-A840EF95CA4C}"/>
                </a:ext>
              </a:extLst>
            </p:cNvPr>
            <p:cNvSpPr/>
            <p:nvPr/>
          </p:nvSpPr>
          <p:spPr>
            <a:xfrm>
              <a:off x="465138" y="2899712"/>
              <a:ext cx="8213724" cy="313264"/>
            </a:xfrm>
            <a:prstGeom prst="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708856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GU connect 2">
      <a:dk1>
        <a:srgbClr val="000000"/>
      </a:dk1>
      <a:lt1>
        <a:srgbClr val="FFFFFF"/>
      </a:lt1>
      <a:dk2>
        <a:srgbClr val="5D8298"/>
      </a:dk2>
      <a:lt2>
        <a:srgbClr val="EEECE1"/>
      </a:lt2>
      <a:accent1>
        <a:srgbClr val="03C74F"/>
      </a:accent1>
      <a:accent2>
        <a:srgbClr val="C0504D"/>
      </a:accent2>
      <a:accent3>
        <a:srgbClr val="E9D0CD"/>
      </a:accent3>
      <a:accent4>
        <a:srgbClr val="F4EAE7"/>
      </a:accent4>
      <a:accent5>
        <a:srgbClr val="ECE6ED"/>
      </a:accent5>
      <a:accent6>
        <a:srgbClr val="8B878B"/>
      </a:accent6>
      <a:hlink>
        <a:srgbClr val="03C74F"/>
      </a:hlink>
      <a:folHlink>
        <a:srgbClr val="03C74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7664</TotalTime>
  <Words>4251</Words>
  <Application>Microsoft Office PowerPoint</Application>
  <PresentationFormat>On-screen Show (4:3)</PresentationFormat>
  <Paragraphs>653</Paragraphs>
  <Slides>26</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Aileron</vt:lpstr>
      <vt:lpstr>Arial</vt:lpstr>
      <vt:lpstr>Calibri</vt:lpstr>
      <vt:lpstr>Lucida Grande</vt:lpstr>
      <vt:lpstr>PT Sans Narrow</vt:lpstr>
      <vt:lpstr>Symbol P.S</vt:lpstr>
      <vt:lpstr>System Font Regular</vt:lpstr>
      <vt:lpstr>Times New Roman</vt:lpstr>
      <vt:lpstr>Thème Office</vt:lpstr>
      <vt:lpstr>PowerPoint Presentation</vt:lpstr>
      <vt:lpstr>Meeting summary ASCO GU 2020, San Francisco, USA  Assoc. Prof. Martin Pichler Medical University of Graz, Austria  RENAL CELL CARCINOMA UPDATE</vt:lpstr>
      <vt:lpstr>Disclaimer</vt:lpstr>
      <vt:lpstr>Phase I/II study of the oral  HIF-2α inhibitor MK-6482 in patients with advanced clear cell renal cell carcinoma  Choueiri T, et al. ASCO GU 2020. Abstract #611  Oral presentation</vt:lpstr>
      <vt:lpstr>introduction</vt:lpstr>
      <vt:lpstr>study design</vt:lpstr>
      <vt:lpstr>BASELINE CHARACTERISTICS</vt:lpstr>
      <vt:lpstr>RESULTS</vt:lpstr>
      <vt:lpstr>results</vt:lpstr>
      <vt:lpstr>results</vt:lpstr>
      <vt:lpstr>Conclusions</vt:lpstr>
      <vt:lpstr>Overall survival and independent review of response in CheckMate-214 with 42-month follow-up: First-line nivolumab + ipilimumab versus sunitinib in patients with advanced renal cell carcinoma   Tannir N, et al. ASCO GU 2020. Abstract #609  Oral presentation</vt:lpstr>
      <vt:lpstr>introduction</vt:lpstr>
      <vt:lpstr>CHECKMATE-214 study design</vt:lpstr>
      <vt:lpstr>results</vt:lpstr>
      <vt:lpstr>results</vt:lpstr>
      <vt:lpstr>conclusions</vt:lpstr>
      <vt:lpstr>Nivolumab in combination with stereotactic body radiotherapy in pretreated patients with metastatic renal cell carcinoma: First results of phase II NIVES study  Masini C, et al. ASCO GU 2020. Abstract #613  Oral presentation</vt:lpstr>
      <vt:lpstr>introduction</vt:lpstr>
      <vt:lpstr>study design</vt:lpstr>
      <vt:lpstr>EFFICACY results</vt:lpstr>
      <vt:lpstr>EFFICACY results</vt:lpstr>
      <vt:lpstr>SAFETY</vt:lpstr>
      <vt:lpstr>Conclusions</vt:lpstr>
      <vt:lpstr>REACH GU CONNECT VIA  TWITTER, LINKEDIN, VIMEO &amp; EMAIL OR VISIT THE GROUP’S WEBSITE http://www.guconnect.info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Tracey Gashi</cp:lastModifiedBy>
  <cp:revision>364</cp:revision>
  <cp:lastPrinted>2017-02-15T09:54:46Z</cp:lastPrinted>
  <dcterms:created xsi:type="dcterms:W3CDTF">2016-10-14T09:38:18Z</dcterms:created>
  <dcterms:modified xsi:type="dcterms:W3CDTF">2020-02-18T23:57:32Z</dcterms:modified>
</cp:coreProperties>
</file>