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85" r:id="rId2"/>
    <p:sldId id="2335" r:id="rId3"/>
    <p:sldId id="290" r:id="rId4"/>
    <p:sldId id="277" r:id="rId5"/>
    <p:sldId id="2336" r:id="rId6"/>
    <p:sldId id="2343" r:id="rId7"/>
    <p:sldId id="2346" r:id="rId8"/>
    <p:sldId id="2347" r:id="rId9"/>
    <p:sldId id="2348" r:id="rId10"/>
    <p:sldId id="2344" r:id="rId11"/>
    <p:sldId id="2349" r:id="rId12"/>
    <p:sldId id="267" r:id="rId13"/>
    <p:sldId id="259" r:id="rId14"/>
    <p:sldId id="2358" r:id="rId15"/>
    <p:sldId id="2359" r:id="rId16"/>
    <p:sldId id="2339" r:id="rId17"/>
    <p:sldId id="2353" r:id="rId18"/>
    <p:sldId id="2355" r:id="rId19"/>
    <p:sldId id="2357" r:id="rId20"/>
    <p:sldId id="2354" r:id="rId21"/>
    <p:sldId id="2360" r:id="rId22"/>
    <p:sldId id="1374" r:id="rId23"/>
    <p:sldId id="2356" r:id="rId24"/>
    <p:sldId id="343" r:id="rId25"/>
    <p:sldId id="2361" r:id="rId26"/>
    <p:sldId id="2362" r:id="rId27"/>
    <p:sldId id="291" r:id="rId28"/>
    <p:sldId id="292" r:id="rId29"/>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65" userDrawn="1">
          <p15:clr>
            <a:srgbClr val="A4A3A4"/>
          </p15:clr>
        </p15:guide>
        <p15:guide id="3" pos="5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AE8"/>
    <a:srgbClr val="EAD1CE"/>
    <a:srgbClr val="E7F5E9"/>
    <a:srgbClr val="CBEBD0"/>
    <a:srgbClr val="2E7B8E"/>
    <a:srgbClr val="FFA402"/>
    <a:srgbClr val="03C750"/>
    <a:srgbClr val="C7573C"/>
    <a:srgbClr val="5D8298"/>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516" autoAdjust="0"/>
    <p:restoredTop sz="96201" autoAdjust="0"/>
  </p:normalViewPr>
  <p:slideViewPr>
    <p:cSldViewPr snapToGrid="0" snapToObjects="1">
      <p:cViewPr varScale="1">
        <p:scale>
          <a:sx n="100" d="100"/>
          <a:sy n="100" d="100"/>
        </p:scale>
        <p:origin x="114" y="210"/>
      </p:cViewPr>
      <p:guideLst>
        <p:guide orient="horz" pos="2160"/>
        <p:guide pos="4565"/>
        <p:guide pos="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0" d="100"/>
          <a:sy n="80" d="100"/>
        </p:scale>
        <p:origin x="391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
        <p:nvSpPr>
          <p:cNvPr id="6" name="Date Placeholder 5">
            <a:extLst>
              <a:ext uri="{FF2B5EF4-FFF2-40B4-BE49-F238E27FC236}">
                <a16:creationId xmlns:a16="http://schemas.microsoft.com/office/drawing/2014/main" id="{6FE7E72C-D282-CA4B-A2B8-C11F30EF17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D81399-FFF5-5648-BCEB-461DA8243DC2}" type="datetimeFigureOut">
              <a:rPr lang="en-GB" smtClean="0"/>
              <a:t>09/11/2021</a:t>
            </a:fld>
            <a:endParaRPr lang="en-GB"/>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11/9/2021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4097CAC-01C8-458D-AC18-7D65418A31EB}" type="slidenum">
              <a:rPr lang="nl-BE" smtClean="0"/>
              <a:t>11</a:t>
            </a:fld>
            <a:endParaRPr lang="nl-BE"/>
          </a:p>
        </p:txBody>
      </p:sp>
    </p:spTree>
    <p:extLst>
      <p:ext uri="{BB962C8B-B14F-4D97-AF65-F5344CB8AC3E}">
        <p14:creationId xmlns:p14="http://schemas.microsoft.com/office/powerpoint/2010/main" val="377165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4097CAC-01C8-458D-AC18-7D65418A31EB}" type="slidenum">
              <a:rPr lang="nl-BE" smtClean="0"/>
              <a:t>12</a:t>
            </a:fld>
            <a:endParaRPr lang="nl-BE"/>
          </a:p>
        </p:txBody>
      </p:sp>
    </p:spTree>
    <p:extLst>
      <p:ext uri="{BB962C8B-B14F-4D97-AF65-F5344CB8AC3E}">
        <p14:creationId xmlns:p14="http://schemas.microsoft.com/office/powerpoint/2010/main" val="192637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4097CAC-01C8-458D-AC18-7D65418A31EB}" type="slidenum">
              <a:rPr lang="nl-BE" smtClean="0"/>
              <a:t>13</a:t>
            </a:fld>
            <a:endParaRPr lang="nl-BE"/>
          </a:p>
        </p:txBody>
      </p:sp>
    </p:spTree>
    <p:extLst>
      <p:ext uri="{BB962C8B-B14F-4D97-AF65-F5344CB8AC3E}">
        <p14:creationId xmlns:p14="http://schemas.microsoft.com/office/powerpoint/2010/main" val="2825441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22</a:t>
            </a:fld>
            <a:endParaRPr lang="fr-FR" dirty="0"/>
          </a:p>
        </p:txBody>
      </p:sp>
    </p:spTree>
    <p:extLst>
      <p:ext uri="{BB962C8B-B14F-4D97-AF65-F5344CB8AC3E}">
        <p14:creationId xmlns:p14="http://schemas.microsoft.com/office/powerpoint/2010/main" val="2895271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4097CAC-01C8-458D-AC18-7D65418A31EB}" type="slidenum">
              <a:rPr lang="nl-BE" smtClean="0"/>
              <a:t>25</a:t>
            </a:fld>
            <a:endParaRPr lang="nl-BE"/>
          </a:p>
        </p:txBody>
      </p:sp>
    </p:spTree>
    <p:extLst>
      <p:ext uri="{BB962C8B-B14F-4D97-AF65-F5344CB8AC3E}">
        <p14:creationId xmlns:p14="http://schemas.microsoft.com/office/powerpoint/2010/main" val="371564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213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linkedin.com/company/69005103" TargetMode="External"/><Relationship Id="rId13" Type="http://schemas.openxmlformats.org/officeDocument/2006/relationships/image" Target="../media/image7.png"/><Relationship Id="rId18" Type="http://schemas.openxmlformats.org/officeDocument/2006/relationships/image" Target="../media/image11.png"/><Relationship Id="rId3" Type="http://schemas.openxmlformats.org/officeDocument/2006/relationships/image" Target="../media/image3.svg"/><Relationship Id="rId7" Type="http://schemas.openxmlformats.org/officeDocument/2006/relationships/hyperlink" Target="mailto:antoine.lacombe@cor2ed.com" TargetMode="External"/><Relationship Id="rId12" Type="http://schemas.openxmlformats.org/officeDocument/2006/relationships/image" Target="../media/image6.png"/><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1.wdp"/><Relationship Id="rId1" Type="http://schemas.openxmlformats.org/officeDocument/2006/relationships/slideMaster" Target="../slideMasters/slideMaster1.xml"/><Relationship Id="rId6" Type="http://schemas.openxmlformats.org/officeDocument/2006/relationships/hyperlink" Target="mailto:froukje.sosef@cor2ed.com" TargetMode="External"/><Relationship Id="rId11" Type="http://schemas.openxmlformats.org/officeDocument/2006/relationships/hyperlink" Target="https://vimeo.com/channels/gunursesconnect" TargetMode="External"/><Relationship Id="rId5" Type="http://schemas.openxmlformats.org/officeDocument/2006/relationships/image" Target="../media/image5.svg"/><Relationship Id="rId15" Type="http://schemas.openxmlformats.org/officeDocument/2006/relationships/image" Target="../media/image9.png"/><Relationship Id="rId10" Type="http://schemas.openxmlformats.org/officeDocument/2006/relationships/hyperlink" Target="https://twitter.com/gunursesconnect" TargetMode="External"/><Relationship Id="rId19"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hyperlink" Target="https://gunursesconnect.cor2ed.com/" TargetMode="External"/><Relationship Id="rId14"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2B3822-9E0A-E24E-A92B-A1B876B17C5A}"/>
              </a:ext>
            </a:extLst>
          </p:cNvPr>
          <p:cNvPicPr>
            <a:picLocks noChangeAspect="1"/>
          </p:cNvPicPr>
          <p:nvPr userDrawn="1"/>
        </p:nvPicPr>
        <p:blipFill rotWithShape="1">
          <a:blip r:embed="rId2"/>
          <a:srcRect r="1730"/>
          <a:stretch/>
        </p:blipFill>
        <p:spPr>
          <a:xfrm>
            <a:off x="2821173" y="2161953"/>
            <a:ext cx="6549655" cy="258267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3B47DB74-212D-5541-AC00-976E544E69F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96FD9B80-D146-1044-B338-AD9EF87ACAC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8A7C5AF8-98A0-B048-A4E8-0123416983D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370BE3AE-CB05-DE49-9E69-9747D702A490}"/>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76" name="Titre 1">
            <a:extLst>
              <a:ext uri="{FF2B5EF4-FFF2-40B4-BE49-F238E27FC236}">
                <a16:creationId xmlns:a16="http://schemas.microsoft.com/office/drawing/2014/main" id="{D7B34F6D-169F-B849-AD06-F630930A35A3}"/>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Antoine Lacombe </a:t>
            </a:r>
            <a:r>
              <a:rPr lang="en-GB" sz="1100" b="1" noProof="0" dirty="0">
                <a:solidFill>
                  <a:schemeClr val="accent1"/>
                </a:solidFill>
                <a:latin typeface="Calibri" charset="0"/>
                <a:ea typeface="Calibri" charset="0"/>
                <a:cs typeface="Calibri" charset="0"/>
              </a:rPr>
              <a:t>Pharm D, MBA</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77" name="Titre 1">
            <a:extLst>
              <a:ext uri="{FF2B5EF4-FFF2-40B4-BE49-F238E27FC236}">
                <a16:creationId xmlns:a16="http://schemas.microsoft.com/office/drawing/2014/main" id="{0CEFC9D3-8783-8942-94C8-33F85C5F746E}"/>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78" name="Titre 1">
            <a:extLst>
              <a:ext uri="{FF2B5EF4-FFF2-40B4-BE49-F238E27FC236}">
                <a16:creationId xmlns:a16="http://schemas.microsoft.com/office/drawing/2014/main" id="{531469F3-FDE3-9A41-A197-186623E02082}"/>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GU Nurses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80" name="Titre 1">
            <a:extLst>
              <a:ext uri="{FF2B5EF4-FFF2-40B4-BE49-F238E27FC236}">
                <a16:creationId xmlns:a16="http://schemas.microsoft.com/office/drawing/2014/main" id="{20820C9D-B621-224B-A520-A59B7D702C66}"/>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Froukje</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Sosef</a:t>
            </a:r>
            <a:r>
              <a:rPr lang="en-GB" sz="1400" b="1" noProof="0" dirty="0">
                <a:solidFill>
                  <a:schemeClr val="accent1"/>
                </a:solidFill>
                <a:latin typeface="Calibri" charset="0"/>
                <a:ea typeface="Calibri" charset="0"/>
                <a:cs typeface="Calibri" charset="0"/>
              </a:rPr>
              <a:t> </a:t>
            </a:r>
            <a:r>
              <a:rPr lang="en-GB" sz="1100" b="1" noProof="0" dirty="0">
                <a:solidFill>
                  <a:schemeClr val="accent1"/>
                </a:solidFill>
                <a:latin typeface="Calibri" charset="0"/>
                <a:ea typeface="Calibri" charset="0"/>
                <a:cs typeface="Calibri" charset="0"/>
              </a:rPr>
              <a:t>MD</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81" name="Titre 1">
            <a:extLst>
              <a:ext uri="{FF2B5EF4-FFF2-40B4-BE49-F238E27FC236}">
                <a16:creationId xmlns:a16="http://schemas.microsoft.com/office/drawing/2014/main" id="{41C98CC4-6A78-4341-B988-841D5A458770}"/>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82" name="Group 81">
            <a:extLst>
              <a:ext uri="{FF2B5EF4-FFF2-40B4-BE49-F238E27FC236}">
                <a16:creationId xmlns:a16="http://schemas.microsoft.com/office/drawing/2014/main" id="{978AFD4D-1CFE-2142-9F05-6143E1B8FBDC}"/>
              </a:ext>
            </a:extLst>
          </p:cNvPr>
          <p:cNvGrpSpPr/>
          <p:nvPr userDrawn="1"/>
        </p:nvGrpSpPr>
        <p:grpSpPr>
          <a:xfrm>
            <a:off x="418902" y="3063588"/>
            <a:ext cx="356400" cy="356400"/>
            <a:chOff x="761970" y="3386221"/>
            <a:chExt cx="356400" cy="356400"/>
          </a:xfrm>
        </p:grpSpPr>
        <p:sp>
          <p:nvSpPr>
            <p:cNvPr id="83" name="Oval 82">
              <a:extLst>
                <a:ext uri="{FF2B5EF4-FFF2-40B4-BE49-F238E27FC236}">
                  <a16:creationId xmlns:a16="http://schemas.microsoft.com/office/drawing/2014/main" id="{F62D8295-B053-1D42-8A46-926D2AB891CE}"/>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84" name="Graphic 83" descr="Speaker Phone">
              <a:extLst>
                <a:ext uri="{FF2B5EF4-FFF2-40B4-BE49-F238E27FC236}">
                  <a16:creationId xmlns:a16="http://schemas.microsoft.com/office/drawing/2014/main" id="{E7F67E51-3AF5-164A-850C-6F54D30EE2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85" name="Oval 84">
            <a:extLst>
              <a:ext uri="{FF2B5EF4-FFF2-40B4-BE49-F238E27FC236}">
                <a16:creationId xmlns:a16="http://schemas.microsoft.com/office/drawing/2014/main" id="{CFACD35C-D412-F844-A5CF-AE2CEB603165}"/>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86" name="Graphic 85" descr="Envelope">
            <a:extLst>
              <a:ext uri="{FF2B5EF4-FFF2-40B4-BE49-F238E27FC236}">
                <a16:creationId xmlns:a16="http://schemas.microsoft.com/office/drawing/2014/main" id="{BBAF789F-CC55-7843-8A7D-0CE4E57FD0F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87" name="Group 86">
            <a:extLst>
              <a:ext uri="{FF2B5EF4-FFF2-40B4-BE49-F238E27FC236}">
                <a16:creationId xmlns:a16="http://schemas.microsoft.com/office/drawing/2014/main" id="{838538B3-ACA7-1C47-9194-B3E528397A68}"/>
              </a:ext>
            </a:extLst>
          </p:cNvPr>
          <p:cNvGrpSpPr/>
          <p:nvPr userDrawn="1"/>
        </p:nvGrpSpPr>
        <p:grpSpPr>
          <a:xfrm>
            <a:off x="423995" y="4414481"/>
            <a:ext cx="356400" cy="356400"/>
            <a:chOff x="761970" y="3386221"/>
            <a:chExt cx="356400" cy="356400"/>
          </a:xfrm>
        </p:grpSpPr>
        <p:sp>
          <p:nvSpPr>
            <p:cNvPr id="88" name="Oval 87">
              <a:extLst>
                <a:ext uri="{FF2B5EF4-FFF2-40B4-BE49-F238E27FC236}">
                  <a16:creationId xmlns:a16="http://schemas.microsoft.com/office/drawing/2014/main" id="{D488D8A0-F335-5B4A-8D91-8847DE358EAC}"/>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89" name="Graphic 88" descr="Speaker Phone">
              <a:extLst>
                <a:ext uri="{FF2B5EF4-FFF2-40B4-BE49-F238E27FC236}">
                  <a16:creationId xmlns:a16="http://schemas.microsoft.com/office/drawing/2014/main" id="{2D861ED1-685E-5347-8ED6-CFA2453EAE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90" name="Oval 89">
            <a:extLst>
              <a:ext uri="{FF2B5EF4-FFF2-40B4-BE49-F238E27FC236}">
                <a16:creationId xmlns:a16="http://schemas.microsoft.com/office/drawing/2014/main" id="{D97A7411-4A9B-E94E-953D-5E61B7AB5A9A}"/>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91" name="Graphic 90" descr="Envelope">
            <a:extLst>
              <a:ext uri="{FF2B5EF4-FFF2-40B4-BE49-F238E27FC236}">
                <a16:creationId xmlns:a16="http://schemas.microsoft.com/office/drawing/2014/main" id="{C9CBA8DE-412D-AF4F-AD99-CD5D5274A66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92" name="Titre 1">
            <a:extLst>
              <a:ext uri="{FF2B5EF4-FFF2-40B4-BE49-F238E27FC236}">
                <a16:creationId xmlns:a16="http://schemas.microsoft.com/office/drawing/2014/main" id="{2637EA75-11EF-BB40-93E1-391A2C6DE454}"/>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93" name="Titre 1">
            <a:extLst>
              <a:ext uri="{FF2B5EF4-FFF2-40B4-BE49-F238E27FC236}">
                <a16:creationId xmlns:a16="http://schemas.microsoft.com/office/drawing/2014/main" id="{E151920A-6F7C-3340-8881-D4F607BC71C8}"/>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95" name="Rounded Rectangle 94">
            <a:extLst>
              <a:ext uri="{FF2B5EF4-FFF2-40B4-BE49-F238E27FC236}">
                <a16:creationId xmlns:a16="http://schemas.microsoft.com/office/drawing/2014/main" id="{5E803296-C5CE-6B44-B1E7-3B2F982CBC62}"/>
              </a:ext>
            </a:extLst>
          </p:cNvPr>
          <p:cNvSpPr/>
          <p:nvPr userDrawn="1"/>
        </p:nvSpPr>
        <p:spPr>
          <a:xfrm>
            <a:off x="41816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ounded Rectangle 95">
            <a:extLst>
              <a:ext uri="{FF2B5EF4-FFF2-40B4-BE49-F238E27FC236}">
                <a16:creationId xmlns:a16="http://schemas.microsoft.com/office/drawing/2014/main" id="{3BD0B889-8527-9041-B358-594545046F04}"/>
              </a:ext>
            </a:extLst>
          </p:cNvPr>
          <p:cNvSpPr/>
          <p:nvPr userDrawn="1"/>
        </p:nvSpPr>
        <p:spPr>
          <a:xfrm>
            <a:off x="3374938"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2268EB97-45F8-B343-B503-E0FC380655FC}"/>
              </a:ext>
            </a:extLst>
          </p:cNvPr>
          <p:cNvSpPr txBox="1"/>
          <p:nvPr userDrawn="1"/>
        </p:nvSpPr>
        <p:spPr>
          <a:xfrm>
            <a:off x="787049" y="5497848"/>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Connect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LinkedIn @GU Nurses CONNECT</a:t>
            </a:r>
          </a:p>
        </p:txBody>
      </p:sp>
      <p:sp>
        <p:nvSpPr>
          <p:cNvPr id="98" name="TextBox 97">
            <a:extLst>
              <a:ext uri="{FF2B5EF4-FFF2-40B4-BE49-F238E27FC236}">
                <a16:creationId xmlns:a16="http://schemas.microsoft.com/office/drawing/2014/main" id="{417B239F-6BE6-9D4A-9ADD-099EB1028BD0}"/>
              </a:ext>
            </a:extLst>
          </p:cNvPr>
          <p:cNvSpPr txBox="1"/>
          <p:nvPr userDrawn="1"/>
        </p:nvSpPr>
        <p:spPr>
          <a:xfrm>
            <a:off x="3795912" y="5497848"/>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Watch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Vimeo @GU Nurses CONNECT</a:t>
            </a:r>
          </a:p>
        </p:txBody>
      </p:sp>
      <p:sp>
        <p:nvSpPr>
          <p:cNvPr id="99" name="Rectangle 98">
            <a:hlinkClick r:id="rId6"/>
            <a:extLst>
              <a:ext uri="{FF2B5EF4-FFF2-40B4-BE49-F238E27FC236}">
                <a16:creationId xmlns:a16="http://schemas.microsoft.com/office/drawing/2014/main" id="{65D2E73D-2CB5-5A46-BBAF-029E47325CBD}"/>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0" name="Rectangle 99">
            <a:hlinkClick r:id="rId7"/>
            <a:extLst>
              <a:ext uri="{FF2B5EF4-FFF2-40B4-BE49-F238E27FC236}">
                <a16:creationId xmlns:a16="http://schemas.microsoft.com/office/drawing/2014/main" id="{B57CFF9B-6A5C-BD4D-AF50-FBB04BD13422}"/>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1" name="Rectangle 100">
            <a:hlinkClick r:id="rId8"/>
            <a:extLst>
              <a:ext uri="{FF2B5EF4-FFF2-40B4-BE49-F238E27FC236}">
                <a16:creationId xmlns:a16="http://schemas.microsoft.com/office/drawing/2014/main" id="{DE548D93-61C1-5E45-81F2-911C298B6873}"/>
              </a:ext>
            </a:extLst>
          </p:cNvPr>
          <p:cNvSpPr/>
          <p:nvPr userDrawn="1"/>
        </p:nvSpPr>
        <p:spPr>
          <a:xfrm>
            <a:off x="403163" y="5505186"/>
            <a:ext cx="279061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2" name="Rounded Rectangle 101">
            <a:extLst>
              <a:ext uri="{FF2B5EF4-FFF2-40B4-BE49-F238E27FC236}">
                <a16:creationId xmlns:a16="http://schemas.microsoft.com/office/drawing/2014/main" id="{0F307459-F72C-C74C-A689-08DC761A6244}"/>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A1E2FE8C-AC3E-EC47-9867-9BFA114290CE}"/>
              </a:ext>
            </a:extLst>
          </p:cNvPr>
          <p:cNvSpPr txBox="1"/>
          <p:nvPr userDrawn="1"/>
        </p:nvSpPr>
        <p:spPr>
          <a:xfrm>
            <a:off x="805458" y="6013567"/>
            <a:ext cx="2388316" cy="424732"/>
          </a:xfrm>
          <a:prstGeom prst="rect">
            <a:avLst/>
          </a:prstGeom>
          <a:noFill/>
          <a:ln>
            <a:noFill/>
          </a:ln>
        </p:spPr>
        <p:txBody>
          <a:bodyPr wrap="square" rtlCol="0">
            <a:spAutoFit/>
          </a:bodyPr>
          <a:lstStyle/>
          <a:p>
            <a:pPr>
              <a:lnSpc>
                <a:spcPct val="90000"/>
              </a:lnSpc>
            </a:pPr>
            <a:r>
              <a:rPr lang="en-GB" sz="1000" b="1" dirty="0">
                <a:solidFill>
                  <a:schemeClr val="tx2"/>
                </a:solidFill>
                <a:ea typeface="Aileron" charset="0"/>
                <a:cs typeface="PT Sans Narrow"/>
              </a:rPr>
              <a:t>Visit us at</a:t>
            </a:r>
          </a:p>
          <a:p>
            <a:pPr>
              <a:lnSpc>
                <a:spcPct val="90000"/>
              </a:lnSpc>
            </a:pPr>
            <a:r>
              <a:rPr lang="en-GB" sz="1400" dirty="0">
                <a:solidFill>
                  <a:schemeClr val="tx2"/>
                </a:solidFill>
                <a:ea typeface="Aileron" charset="0"/>
                <a:cs typeface="PT Sans Narrow"/>
              </a:rPr>
              <a:t>gunursesconnect.cor2ed.com</a:t>
            </a:r>
          </a:p>
        </p:txBody>
      </p:sp>
      <p:sp>
        <p:nvSpPr>
          <p:cNvPr id="104" name="Rectangle 103">
            <a:hlinkClick r:id="rId9"/>
            <a:extLst>
              <a:ext uri="{FF2B5EF4-FFF2-40B4-BE49-F238E27FC236}">
                <a16:creationId xmlns:a16="http://schemas.microsoft.com/office/drawing/2014/main" id="{41AD03D9-5C82-4246-A91F-2E3E5B587EC1}"/>
              </a:ext>
            </a:extLst>
          </p:cNvPr>
          <p:cNvSpPr/>
          <p:nvPr userDrawn="1"/>
        </p:nvSpPr>
        <p:spPr>
          <a:xfrm>
            <a:off x="384652" y="6002831"/>
            <a:ext cx="202832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5" name="TextBox 104">
            <a:extLst>
              <a:ext uri="{FF2B5EF4-FFF2-40B4-BE49-F238E27FC236}">
                <a16:creationId xmlns:a16="http://schemas.microsoft.com/office/drawing/2014/main" id="{D667FEFD-3109-A94B-A4A0-95D24EF8C36B}"/>
              </a:ext>
            </a:extLst>
          </p:cNvPr>
          <p:cNvSpPr txBox="1"/>
          <p:nvPr userDrawn="1"/>
        </p:nvSpPr>
        <p:spPr>
          <a:xfrm>
            <a:off x="3795725" y="6013567"/>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Twitter @</a:t>
            </a:r>
            <a:r>
              <a:rPr lang="en-GB" sz="1400" dirty="0" err="1">
                <a:solidFill>
                  <a:schemeClr val="tx2"/>
                </a:solidFill>
                <a:ea typeface="Aileron" charset="0"/>
                <a:cs typeface="PT Sans Narrow"/>
              </a:rPr>
              <a:t>gunursesconnect</a:t>
            </a:r>
            <a:endParaRPr lang="en-GB" sz="1400" dirty="0">
              <a:solidFill>
                <a:schemeClr val="tx2"/>
              </a:solidFill>
              <a:ea typeface="Aileron" charset="0"/>
              <a:cs typeface="PT Sans Narrow"/>
            </a:endParaRPr>
          </a:p>
        </p:txBody>
      </p:sp>
      <p:sp>
        <p:nvSpPr>
          <p:cNvPr id="106" name="Rectangle 105">
            <a:hlinkClick r:id="rId10"/>
            <a:extLst>
              <a:ext uri="{FF2B5EF4-FFF2-40B4-BE49-F238E27FC236}">
                <a16:creationId xmlns:a16="http://schemas.microsoft.com/office/drawing/2014/main" id="{57817C98-19A5-C24A-B9C8-5CA0C30FE3E2}"/>
              </a:ext>
            </a:extLst>
          </p:cNvPr>
          <p:cNvSpPr/>
          <p:nvPr userDrawn="1"/>
        </p:nvSpPr>
        <p:spPr>
          <a:xfrm>
            <a:off x="3355213" y="6037869"/>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7" name="Rounded Rectangle 106">
            <a:extLst>
              <a:ext uri="{FF2B5EF4-FFF2-40B4-BE49-F238E27FC236}">
                <a16:creationId xmlns:a16="http://schemas.microsoft.com/office/drawing/2014/main" id="{CA04913D-2005-6F41-827E-246D70185034}"/>
              </a:ext>
            </a:extLst>
          </p:cNvPr>
          <p:cNvSpPr/>
          <p:nvPr userDrawn="1"/>
        </p:nvSpPr>
        <p:spPr>
          <a:xfrm>
            <a:off x="3379368"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a:hlinkClick r:id="rId11"/>
            <a:extLst>
              <a:ext uri="{FF2B5EF4-FFF2-40B4-BE49-F238E27FC236}">
                <a16:creationId xmlns:a16="http://schemas.microsoft.com/office/drawing/2014/main" id="{23B4A984-F97F-034C-BDFE-7446EDD6A11F}"/>
              </a:ext>
            </a:extLst>
          </p:cNvPr>
          <p:cNvSpPr/>
          <p:nvPr userDrawn="1"/>
        </p:nvSpPr>
        <p:spPr>
          <a:xfrm>
            <a:off x="3335387" y="5512132"/>
            <a:ext cx="236229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9" name="Picture 2" descr="Linkedin logo logo website icon - Popular Social Media Flat">
            <a:extLst>
              <a:ext uri="{FF2B5EF4-FFF2-40B4-BE49-F238E27FC236}">
                <a16:creationId xmlns:a16="http://schemas.microsoft.com/office/drawing/2014/main" id="{DB4386FB-ACD7-0240-870A-2610FDF2FD88}"/>
              </a:ext>
            </a:extLst>
          </p:cNvPr>
          <p:cNvPicPr>
            <a:picLocks noChangeAspect="1" noChangeArrowheads="1"/>
          </p:cNvPicPr>
          <p:nvPr userDrawn="1"/>
        </p:nvPicPr>
        <p:blipFill>
          <a:blip r:embed="rId12">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110" name="Graphic 109" descr="World">
            <a:extLst>
              <a:ext uri="{FF2B5EF4-FFF2-40B4-BE49-F238E27FC236}">
                <a16:creationId xmlns:a16="http://schemas.microsoft.com/office/drawing/2014/main" id="{84CCAC45-A37D-F146-980D-CBCCF2B9A52D}"/>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pic>
        <p:nvPicPr>
          <p:cNvPr id="111" name="Picture 4" descr="Vimeo Icon Logo - Free vector graphic on Pixabay">
            <a:extLst>
              <a:ext uri="{FF2B5EF4-FFF2-40B4-BE49-F238E27FC236}">
                <a16:creationId xmlns:a16="http://schemas.microsoft.com/office/drawing/2014/main" id="{5430F43F-0D7A-5F46-9501-2E3F92F29B8B}"/>
              </a:ext>
            </a:extLst>
          </p:cNvPr>
          <p:cNvPicPr>
            <a:picLocks noChangeAspect="1" noChangeArrowheads="1"/>
          </p:cNvPicPr>
          <p:nvPr userDrawn="1"/>
        </p:nvPicPr>
        <p:blipFill>
          <a:blip r:embed="rId15">
            <a:biLevel thresh="25000"/>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82534" y="542493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Free White Twitter Icon - Download White Twitter Icon">
            <a:extLst>
              <a:ext uri="{FF2B5EF4-FFF2-40B4-BE49-F238E27FC236}">
                <a16:creationId xmlns:a16="http://schemas.microsoft.com/office/drawing/2014/main" id="{C4950CCB-3B88-4D40-ABEB-B052560A77B3}"/>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417654"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308160EE-03A3-574F-9436-5EAFA7FB79AC}"/>
              </a:ext>
            </a:extLst>
          </p:cNvPr>
          <p:cNvPicPr>
            <a:picLocks noChangeAspect="1"/>
          </p:cNvPicPr>
          <p:nvPr userDrawn="1"/>
        </p:nvPicPr>
        <p:blipFill rotWithShape="1">
          <a:blip r:embed="rId18"/>
          <a:srcRect t="14145" r="9848" b="7550"/>
          <a:stretch/>
        </p:blipFill>
        <p:spPr>
          <a:xfrm>
            <a:off x="6080149" y="-1"/>
            <a:ext cx="6111851" cy="6858001"/>
          </a:xfrm>
          <a:prstGeom prst="rect">
            <a:avLst/>
          </a:prstGeom>
        </p:spPr>
      </p:pic>
      <p:pic>
        <p:nvPicPr>
          <p:cNvPr id="42" name="Picture 41">
            <a:extLst>
              <a:ext uri="{FF2B5EF4-FFF2-40B4-BE49-F238E27FC236}">
                <a16:creationId xmlns:a16="http://schemas.microsoft.com/office/drawing/2014/main" id="{E05BB4EB-0927-FB42-91C0-8A50133925ED}"/>
              </a:ext>
            </a:extLst>
          </p:cNvPr>
          <p:cNvPicPr>
            <a:picLocks noChangeAspect="1"/>
          </p:cNvPicPr>
          <p:nvPr userDrawn="1"/>
        </p:nvPicPr>
        <p:blipFill>
          <a:blip r:embed="rId19"/>
          <a:stretch>
            <a:fillRect/>
          </a:stretch>
        </p:blipFill>
        <p:spPr>
          <a:xfrm>
            <a:off x="407930" y="685294"/>
            <a:ext cx="2275840" cy="881888"/>
          </a:xfrm>
          <a:prstGeom prst="rect">
            <a:avLst/>
          </a:prstGeom>
        </p:spPr>
      </p:pic>
    </p:spTree>
  </p:cSld>
  <p:clrMapOvr>
    <a:masterClrMapping/>
  </p:clrMapOvr>
  <p:transition>
    <p:fade/>
  </p:transition>
  <p:extLst>
    <p:ext uri="{DCECCB84-F9BA-43D5-87BE-67443E8EF086}">
      <p15:sldGuideLst xmlns:p15="http://schemas.microsoft.com/office/powerpoint/2012/main">
        <p15:guide id="1" pos="27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bg>
      <p:bgPr>
        <a:solidFill>
          <a:schemeClr val="accent1">
            <a:lumMod val="20000"/>
            <a:lumOff val="80000"/>
            <a:alpha val="7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71AF6F-2F97-E946-85EE-E9DA26E44FD1}"/>
              </a:ext>
            </a:extLst>
          </p:cNvPr>
          <p:cNvPicPr>
            <a:picLocks noChangeAspect="1"/>
          </p:cNvPicPr>
          <p:nvPr userDrawn="1"/>
        </p:nvPicPr>
        <p:blipFill rotWithShape="1">
          <a:blip r:embed="rId2">
            <a:alphaModFix amt="20000"/>
          </a:blip>
          <a:srcRect t="3569" r="69742" b="21505"/>
          <a:stretch/>
        </p:blipFill>
        <p:spPr>
          <a:xfrm>
            <a:off x="3267725" y="648586"/>
            <a:ext cx="5656551" cy="54277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bg>
      <p:bgPr>
        <a:solidFill>
          <a:schemeClr val="accent1">
            <a:lumMod val="20000"/>
            <a:lumOff val="80000"/>
            <a:alpha val="70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8F5FA37-9862-4B4D-BA1B-59E815658F6B}"/>
              </a:ext>
            </a:extLst>
          </p:cNvPr>
          <p:cNvPicPr>
            <a:picLocks noChangeAspect="1"/>
          </p:cNvPicPr>
          <p:nvPr userDrawn="1"/>
        </p:nvPicPr>
        <p:blipFill rotWithShape="1">
          <a:blip r:embed="rId2">
            <a:alphaModFix amt="20000"/>
          </a:blip>
          <a:srcRect t="3569" r="69742" b="21505"/>
          <a:stretch/>
        </p:blipFill>
        <p:spPr>
          <a:xfrm>
            <a:off x="3267725" y="648586"/>
            <a:ext cx="5656551" cy="54277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7"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58823E33-A8A5-6D44-A677-BCC2C15CE83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483783C9-4323-6747-8FD8-E56C757F490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47C00BCC-CDB0-1747-9839-2B0BC92369C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638D6C52-376B-EC4D-A102-C2D5ACBD778F}"/>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8" name="Picture 7">
            <a:extLst>
              <a:ext uri="{FF2B5EF4-FFF2-40B4-BE49-F238E27FC236}">
                <a16:creationId xmlns:a16="http://schemas.microsoft.com/office/drawing/2014/main" id="{813ACEF7-6E8A-2944-BB44-9A8C32E342A9}"/>
              </a:ext>
            </a:extLst>
          </p:cNvPr>
          <p:cNvPicPr>
            <a:picLocks noChangeAspect="1"/>
          </p:cNvPicPr>
          <p:nvPr userDrawn="1"/>
        </p:nvPicPr>
        <p:blipFill>
          <a:blip r:embed="rId15"/>
          <a:stretch>
            <a:fillRect/>
          </a:stretch>
        </p:blipFill>
        <p:spPr>
          <a:xfrm>
            <a:off x="9901548" y="309572"/>
            <a:ext cx="1788160" cy="6929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300" userDrawn="1">
          <p15:clr>
            <a:srgbClr val="F26B43"/>
          </p15:clr>
        </p15:guide>
        <p15:guide id="4" orient="horz" pos="21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https://vimeo.com/channels/nursesconnect" TargetMode="External"/><Relationship Id="rId3" Type="http://schemas.openxmlformats.org/officeDocument/2006/relationships/hyperlink" Target="https://twitter.com/gunursesconnect" TargetMode="External"/><Relationship Id="rId7" Type="http://schemas.openxmlformats.org/officeDocument/2006/relationships/hyperlink" Target="https://gunursesconnect.cor2ed.com/" TargetMode="External"/><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vimeo.com/channels/gunursesconnect" TargetMode="External"/><Relationship Id="rId11" Type="http://schemas.openxmlformats.org/officeDocument/2006/relationships/hyperlink" Target="https://twitter.com/nursesconnect" TargetMode="External"/><Relationship Id="rId5" Type="http://schemas.openxmlformats.org/officeDocument/2006/relationships/hyperlink" Target="mailto:sam.brightwell@cor2ed.com" TargetMode="External"/><Relationship Id="rId10" Type="http://schemas.openxmlformats.org/officeDocument/2006/relationships/image" Target="../media/image21.png"/><Relationship Id="rId4" Type="http://schemas.openxmlformats.org/officeDocument/2006/relationships/hyperlink" Target="https://www.linkedin.com/company/gu-nurses-connect" TargetMode="External"/><Relationship Id="rId9" Type="http://schemas.openxmlformats.org/officeDocument/2006/relationships/hyperlink" Target="https://www.linkedin.com/company/40845750" TargetMode="External"/><Relationship Id="rId1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gunursesconnect.info/"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29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3962DB-DCD8-49A1-A7CF-27D4E0378116}"/>
              </a:ext>
            </a:extLst>
          </p:cNvPr>
          <p:cNvSpPr>
            <a:spLocks noGrp="1"/>
          </p:cNvSpPr>
          <p:nvPr>
            <p:ph sz="quarter" idx="12"/>
          </p:nvPr>
        </p:nvSpPr>
        <p:spPr/>
        <p:txBody>
          <a:bodyPr/>
          <a:lstStyle/>
          <a:p>
            <a:r>
              <a:rPr lang="en-US" dirty="0">
                <a:latin typeface="+mn-lt"/>
              </a:rPr>
              <a:t>Non-metastatic castration-resistant prostate cancer (nmCRPC) is defined as:</a:t>
            </a:r>
          </a:p>
          <a:p>
            <a:pPr lvl="1"/>
            <a:r>
              <a:rPr lang="en-US" dirty="0">
                <a:latin typeface="+mn-lt"/>
              </a:rPr>
              <a:t>a rising prostate-specific antigen concentration [</a:t>
            </a:r>
            <a:r>
              <a:rPr lang="nl-BE" dirty="0">
                <a:latin typeface="+mn-lt"/>
              </a:rPr>
              <a:t>25% increase from nadir (starting PSA </a:t>
            </a:r>
            <a:r>
              <a:rPr lang="nl-BE" dirty="0">
                <a:latin typeface="+mn-lt"/>
                <a:ea typeface="Calibri" panose="020F0502020204030204" pitchFamily="34" charset="0"/>
                <a:cs typeface="Times New Roman" panose="02020603050405020304" pitchFamily="18" charset="0"/>
              </a:rPr>
              <a:t>≥1.0 ng/mL; minimum increase of 2 ng/mL)]</a:t>
            </a:r>
          </a:p>
          <a:p>
            <a:pPr lvl="1"/>
            <a:r>
              <a:rPr lang="en-US" dirty="0">
                <a:latin typeface="+mn-lt"/>
              </a:rPr>
              <a:t>castrate levels of testosterone with ongoing androgen-deprivation therapy or orchiectomy</a:t>
            </a:r>
          </a:p>
          <a:p>
            <a:pPr lvl="1"/>
            <a:r>
              <a:rPr lang="en-US" dirty="0">
                <a:latin typeface="+mn-lt"/>
              </a:rPr>
              <a:t>no detectable metastases by conventional imaging </a:t>
            </a:r>
          </a:p>
          <a:p>
            <a:pPr algn="l"/>
            <a:r>
              <a:rPr lang="en-US" sz="1800" b="0" i="0" u="none" strike="noStrike" baseline="0" dirty="0">
                <a:latin typeface="+mn-lt"/>
              </a:rPr>
              <a:t>Patients with nmCRPC progress to metastatic disease and are at risk of developing cancer-related symptoms and morbidity, eventually dying of their disease </a:t>
            </a:r>
          </a:p>
          <a:p>
            <a:pPr algn="l"/>
            <a:r>
              <a:rPr lang="en-US" sz="1800" b="0" i="0" u="none" strike="noStrike" baseline="0" dirty="0">
                <a:latin typeface="+mn-lt"/>
              </a:rPr>
              <a:t>nmCRPC patients are generally asymptomatic from their disease, are often older and have chronic comorbidities requiring long-term concomitant medication </a:t>
            </a:r>
          </a:p>
          <a:p>
            <a:pPr algn="l"/>
            <a:r>
              <a:rPr lang="en-US" sz="1800" b="0" i="0" u="none" strike="noStrike" baseline="0" dirty="0">
                <a:latin typeface="+mn-lt"/>
              </a:rPr>
              <a:t>Therefore, careful consideration of the benefit–risk profile of potential treatments is required</a:t>
            </a:r>
          </a:p>
          <a:p>
            <a:pPr lvl="1"/>
            <a:r>
              <a:rPr lang="en-US" dirty="0">
                <a:latin typeface="+mn-lt"/>
              </a:rPr>
              <a:t>Adverse events vs OS/PFS/MFS</a:t>
            </a:r>
          </a:p>
          <a:p>
            <a:pPr algn="l"/>
            <a:endParaRPr lang="en-GB" dirty="0">
              <a:latin typeface="+mn-lt"/>
            </a:endParaRPr>
          </a:p>
        </p:txBody>
      </p:sp>
      <p:sp>
        <p:nvSpPr>
          <p:cNvPr id="3" name="Title 2">
            <a:extLst>
              <a:ext uri="{FF2B5EF4-FFF2-40B4-BE49-F238E27FC236}">
                <a16:creationId xmlns:a16="http://schemas.microsoft.com/office/drawing/2014/main" id="{3A4E1323-F80B-4551-A6E0-70B8F441E6BB}"/>
              </a:ext>
            </a:extLst>
          </p:cNvPr>
          <p:cNvSpPr>
            <a:spLocks noGrp="1"/>
          </p:cNvSpPr>
          <p:nvPr>
            <p:ph type="title"/>
          </p:nvPr>
        </p:nvSpPr>
        <p:spPr/>
        <p:txBody>
          <a:bodyPr/>
          <a:lstStyle/>
          <a:p>
            <a:r>
              <a:rPr lang="en-GB" dirty="0"/>
              <a:t>WHAT IS </a:t>
            </a:r>
            <a:r>
              <a:rPr lang="en-GB" cap="none" dirty="0" err="1"/>
              <a:t>nm</a:t>
            </a:r>
            <a:r>
              <a:rPr lang="en-GB" dirty="0" err="1"/>
              <a:t>crpc</a:t>
            </a:r>
            <a:r>
              <a:rPr lang="en-GB" dirty="0"/>
              <a:t>?</a:t>
            </a:r>
          </a:p>
        </p:txBody>
      </p:sp>
      <p:sp>
        <p:nvSpPr>
          <p:cNvPr id="4" name="Slide Number Placeholder 3">
            <a:extLst>
              <a:ext uri="{FF2B5EF4-FFF2-40B4-BE49-F238E27FC236}">
                <a16:creationId xmlns:a16="http://schemas.microsoft.com/office/drawing/2014/main" id="{09513C33-B1DF-417D-A43E-678EB9B650B5}"/>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5" name="Content Placeholder 4">
            <a:extLst>
              <a:ext uri="{FF2B5EF4-FFF2-40B4-BE49-F238E27FC236}">
                <a16:creationId xmlns:a16="http://schemas.microsoft.com/office/drawing/2014/main" id="{2A7D4A2D-87A0-4427-A782-613A77B679EE}"/>
              </a:ext>
            </a:extLst>
          </p:cNvPr>
          <p:cNvSpPr>
            <a:spLocks noGrp="1"/>
          </p:cNvSpPr>
          <p:nvPr>
            <p:ph sz="quarter" idx="15"/>
          </p:nvPr>
        </p:nvSpPr>
        <p:spPr>
          <a:xfrm>
            <a:off x="620184" y="6356351"/>
            <a:ext cx="10962216" cy="365125"/>
          </a:xfrm>
        </p:spPr>
        <p:txBody>
          <a:bodyPr/>
          <a:lstStyle/>
          <a:p>
            <a:endParaRPr lang="nl-BE" sz="1200" b="0" i="0" dirty="0">
              <a:solidFill>
                <a:schemeClr val="tx2"/>
              </a:solidFill>
              <a:effectLst/>
              <a:latin typeface="+mn-lt"/>
            </a:endParaRPr>
          </a:p>
          <a:p>
            <a:pPr>
              <a:spcBef>
                <a:spcPts val="0"/>
              </a:spcBef>
            </a:pPr>
            <a:r>
              <a:rPr lang="nl-BE" dirty="0">
                <a:solidFill>
                  <a:schemeClr val="tx2"/>
                </a:solidFill>
                <a:latin typeface="+mn-lt"/>
              </a:rPr>
              <a:t>MFS, metastasis-free survival; nmCRPC, non-metastatic castration-resistant prostate cancer; OS, overall survival; PFS, </a:t>
            </a:r>
            <a:r>
              <a:rPr lang="nl-BE" dirty="0" err="1">
                <a:solidFill>
                  <a:schemeClr val="tx2"/>
                </a:solidFill>
                <a:latin typeface="+mn-lt"/>
              </a:rPr>
              <a:t>progression</a:t>
            </a:r>
            <a:r>
              <a:rPr lang="nl-BE" dirty="0">
                <a:solidFill>
                  <a:schemeClr val="tx2"/>
                </a:solidFill>
                <a:latin typeface="+mn-lt"/>
              </a:rPr>
              <a:t>-free survival; PSA, </a:t>
            </a:r>
            <a:r>
              <a:rPr lang="nl-BE" dirty="0" err="1">
                <a:solidFill>
                  <a:schemeClr val="tx2"/>
                </a:solidFill>
                <a:latin typeface="+mn-lt"/>
              </a:rPr>
              <a:t>prostate-specific</a:t>
            </a:r>
            <a:r>
              <a:rPr lang="nl-BE" dirty="0">
                <a:solidFill>
                  <a:schemeClr val="tx2"/>
                </a:solidFill>
                <a:latin typeface="+mn-lt"/>
              </a:rPr>
              <a:t> antigen</a:t>
            </a:r>
          </a:p>
          <a:p>
            <a:pPr>
              <a:spcBef>
                <a:spcPts val="0"/>
              </a:spcBef>
            </a:pPr>
            <a:r>
              <a:rPr lang="nl-BE" sz="1200" b="0" i="0" dirty="0">
                <a:solidFill>
                  <a:schemeClr val="tx2"/>
                </a:solidFill>
                <a:effectLst/>
                <a:latin typeface="+mn-lt"/>
              </a:rPr>
              <a:t>Chung DY, et al. Biomedicines. 2021;9(6):661; Saad F, et al. </a:t>
            </a:r>
            <a:r>
              <a:rPr lang="nl-BE" dirty="0" err="1">
                <a:solidFill>
                  <a:schemeClr val="tx2"/>
                </a:solidFill>
                <a:latin typeface="+mn-lt"/>
              </a:rPr>
              <a:t>Prostate</a:t>
            </a:r>
            <a:r>
              <a:rPr lang="nl-BE" dirty="0">
                <a:solidFill>
                  <a:schemeClr val="tx2"/>
                </a:solidFill>
                <a:latin typeface="+mn-lt"/>
              </a:rPr>
              <a:t> Cancer </a:t>
            </a:r>
            <a:r>
              <a:rPr lang="nl-BE" dirty="0" err="1">
                <a:solidFill>
                  <a:schemeClr val="tx2"/>
                </a:solidFill>
                <a:latin typeface="+mn-lt"/>
              </a:rPr>
              <a:t>Prostatic</a:t>
            </a:r>
            <a:r>
              <a:rPr lang="nl-BE" dirty="0">
                <a:solidFill>
                  <a:schemeClr val="tx2"/>
                </a:solidFill>
                <a:latin typeface="+mn-lt"/>
              </a:rPr>
              <a:t> Dis. 2021;24(2):323-34</a:t>
            </a:r>
          </a:p>
          <a:p>
            <a:endParaRPr lang="en-GB" dirty="0">
              <a:solidFill>
                <a:schemeClr val="tx2"/>
              </a:solidFill>
              <a:latin typeface="+mn-lt"/>
            </a:endParaRPr>
          </a:p>
        </p:txBody>
      </p:sp>
    </p:spTree>
    <p:extLst>
      <p:ext uri="{BB962C8B-B14F-4D97-AF65-F5344CB8AC3E}">
        <p14:creationId xmlns:p14="http://schemas.microsoft.com/office/powerpoint/2010/main" val="82653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4507802-41DD-4B39-BE48-B41E21679155}"/>
              </a:ext>
            </a:extLst>
          </p:cNvPr>
          <p:cNvSpPr>
            <a:spLocks noGrp="1"/>
          </p:cNvSpPr>
          <p:nvPr>
            <p:ph type="body" idx="1"/>
          </p:nvPr>
        </p:nvSpPr>
        <p:spPr/>
        <p:txBody>
          <a:bodyPr/>
          <a:lstStyle/>
          <a:p>
            <a:r>
              <a:rPr lang="en-GB"/>
              <a:t>Patient perspective</a:t>
            </a:r>
            <a:endParaRPr lang="en-GB" dirty="0"/>
          </a:p>
        </p:txBody>
      </p:sp>
      <p:sp>
        <p:nvSpPr>
          <p:cNvPr id="3" name="Tijdelijke aanduiding voor inhoud 2">
            <a:extLst>
              <a:ext uri="{FF2B5EF4-FFF2-40B4-BE49-F238E27FC236}">
                <a16:creationId xmlns:a16="http://schemas.microsoft.com/office/drawing/2014/main" id="{43F25515-504D-4F1B-A77E-5F4920AF1E29}"/>
              </a:ext>
            </a:extLst>
          </p:cNvPr>
          <p:cNvSpPr>
            <a:spLocks noGrp="1"/>
          </p:cNvSpPr>
          <p:nvPr>
            <p:ph sz="quarter" idx="12"/>
          </p:nvPr>
        </p:nvSpPr>
        <p:spPr/>
        <p:txBody>
          <a:bodyPr/>
          <a:lstStyle/>
          <a:p>
            <a:r>
              <a:rPr lang="nl-BE" dirty="0" err="1"/>
              <a:t>Essential</a:t>
            </a:r>
            <a:r>
              <a:rPr lang="nl-BE" dirty="0"/>
              <a:t> </a:t>
            </a:r>
            <a:r>
              <a:rPr lang="nl-BE" dirty="0" err="1"/>
              <a:t>to</a:t>
            </a:r>
            <a:r>
              <a:rPr lang="nl-BE" dirty="0"/>
              <a:t> </a:t>
            </a:r>
            <a:r>
              <a:rPr lang="nl-BE" dirty="0" err="1"/>
              <a:t>understand</a:t>
            </a:r>
            <a:r>
              <a:rPr lang="nl-BE" dirty="0"/>
              <a:t> </a:t>
            </a:r>
            <a:r>
              <a:rPr lang="nl-BE" dirty="0" err="1"/>
              <a:t>what’s</a:t>
            </a:r>
            <a:r>
              <a:rPr lang="nl-BE" dirty="0"/>
              <a:t> important </a:t>
            </a:r>
            <a:r>
              <a:rPr lang="nl-BE" dirty="0" err="1"/>
              <a:t>for</a:t>
            </a:r>
            <a:r>
              <a:rPr lang="nl-BE" dirty="0"/>
              <a:t> the </a:t>
            </a:r>
            <a:r>
              <a:rPr lang="nl-BE" dirty="0" err="1"/>
              <a:t>patient</a:t>
            </a:r>
            <a:endParaRPr lang="nl-BE" dirty="0"/>
          </a:p>
          <a:p>
            <a:pPr lvl="1"/>
            <a:r>
              <a:rPr lang="en-US" dirty="0"/>
              <a:t>nmCRPC patients are usually relatively asymptomatic</a:t>
            </a:r>
          </a:p>
          <a:p>
            <a:pPr lvl="1"/>
            <a:r>
              <a:rPr lang="nl-BE" dirty="0"/>
              <a:t>Major </a:t>
            </a:r>
            <a:r>
              <a:rPr lang="nl-BE" dirty="0" err="1"/>
              <a:t>objective</a:t>
            </a:r>
            <a:r>
              <a:rPr lang="nl-BE" dirty="0"/>
              <a:t> is </a:t>
            </a:r>
            <a:r>
              <a:rPr lang="nl-BE" dirty="0" err="1"/>
              <a:t>therefore</a:t>
            </a:r>
            <a:r>
              <a:rPr lang="nl-BE" dirty="0"/>
              <a:t> </a:t>
            </a:r>
            <a:r>
              <a:rPr lang="nl-BE" dirty="0" err="1"/>
              <a:t>maintaining</a:t>
            </a:r>
            <a:r>
              <a:rPr lang="nl-BE" dirty="0"/>
              <a:t> </a:t>
            </a:r>
            <a:r>
              <a:rPr lang="nl-BE" dirty="0" err="1"/>
              <a:t>QoL</a:t>
            </a:r>
            <a:r>
              <a:rPr lang="nl-BE" dirty="0"/>
              <a:t> </a:t>
            </a:r>
            <a:r>
              <a:rPr lang="nl-BE" dirty="0" err="1"/>
              <a:t>and</a:t>
            </a:r>
            <a:r>
              <a:rPr lang="nl-BE" dirty="0"/>
              <a:t> </a:t>
            </a:r>
            <a:r>
              <a:rPr lang="nl-BE" dirty="0" err="1"/>
              <a:t>having</a:t>
            </a:r>
            <a:r>
              <a:rPr lang="nl-BE" dirty="0"/>
              <a:t> </a:t>
            </a:r>
            <a:r>
              <a:rPr lang="nl-BE" dirty="0" err="1"/>
              <a:t>minimal</a:t>
            </a:r>
            <a:r>
              <a:rPr lang="nl-BE" dirty="0"/>
              <a:t> side </a:t>
            </a:r>
            <a:r>
              <a:rPr lang="nl-BE" dirty="0" err="1"/>
              <a:t>effects</a:t>
            </a:r>
            <a:r>
              <a:rPr lang="nl-BE" dirty="0"/>
              <a:t> </a:t>
            </a:r>
            <a:r>
              <a:rPr lang="nl-BE" dirty="0" err="1"/>
              <a:t>from</a:t>
            </a:r>
            <a:r>
              <a:rPr lang="nl-BE" dirty="0"/>
              <a:t> treatment</a:t>
            </a:r>
          </a:p>
          <a:p>
            <a:r>
              <a:rPr lang="en-US" dirty="0"/>
              <a:t>Patient may be</a:t>
            </a:r>
          </a:p>
          <a:p>
            <a:pPr lvl="1"/>
            <a:r>
              <a:rPr lang="en-US" dirty="0"/>
              <a:t>Less focused on longevity due to their age</a:t>
            </a:r>
          </a:p>
          <a:p>
            <a:pPr lvl="1"/>
            <a:r>
              <a:rPr lang="en-US" dirty="0"/>
              <a:t>They may be more concerned about maintaining a good QoL</a:t>
            </a:r>
          </a:p>
          <a:p>
            <a:pPr lvl="1"/>
            <a:r>
              <a:rPr lang="en-US" dirty="0"/>
              <a:t>Rising PSA may cause anxiety and therefore patient may focus on treatment due to the rising PSA</a:t>
            </a:r>
          </a:p>
          <a:p>
            <a:pPr lvl="1"/>
            <a:r>
              <a:rPr lang="en-US" dirty="0"/>
              <a:t>Concerned about other comorbidities</a:t>
            </a:r>
          </a:p>
          <a:p>
            <a:r>
              <a:rPr lang="en-US" dirty="0"/>
              <a:t>Important to determine how well informed the patient is</a:t>
            </a:r>
          </a:p>
          <a:p>
            <a:endParaRPr lang="nl-BE" dirty="0"/>
          </a:p>
        </p:txBody>
      </p:sp>
      <p:sp>
        <p:nvSpPr>
          <p:cNvPr id="2" name="Titel 1">
            <a:extLst>
              <a:ext uri="{FF2B5EF4-FFF2-40B4-BE49-F238E27FC236}">
                <a16:creationId xmlns:a16="http://schemas.microsoft.com/office/drawing/2014/main" id="{6C6844D9-ACD6-43E6-9C89-D58A59767C9C}"/>
              </a:ext>
            </a:extLst>
          </p:cNvPr>
          <p:cNvSpPr>
            <a:spLocks noGrp="1"/>
          </p:cNvSpPr>
          <p:nvPr>
            <p:ph type="title"/>
          </p:nvPr>
        </p:nvSpPr>
        <p:spPr/>
        <p:txBody>
          <a:bodyPr/>
          <a:lstStyle/>
          <a:p>
            <a:r>
              <a:rPr lang="nl-BE"/>
              <a:t>Goals of treatment </a:t>
            </a:r>
            <a:endParaRPr lang="nl-BE" dirty="0"/>
          </a:p>
        </p:txBody>
      </p:sp>
      <p:sp>
        <p:nvSpPr>
          <p:cNvPr id="5" name="Content Placeholder 4">
            <a:extLst>
              <a:ext uri="{FF2B5EF4-FFF2-40B4-BE49-F238E27FC236}">
                <a16:creationId xmlns:a16="http://schemas.microsoft.com/office/drawing/2014/main" id="{BB1788C3-1AEF-4B60-8780-6B6C43CE3427}"/>
              </a:ext>
            </a:extLst>
          </p:cNvPr>
          <p:cNvSpPr>
            <a:spLocks noGrp="1"/>
          </p:cNvSpPr>
          <p:nvPr>
            <p:ph sz="quarter" idx="15"/>
          </p:nvPr>
        </p:nvSpPr>
        <p:spPr/>
        <p:txBody>
          <a:bodyPr/>
          <a:lstStyle/>
          <a:p>
            <a:r>
              <a:rPr lang="nl-BE" dirty="0" err="1"/>
              <a:t>nmCRPC</a:t>
            </a:r>
            <a:r>
              <a:rPr lang="nl-BE" dirty="0"/>
              <a:t>, non-</a:t>
            </a:r>
            <a:r>
              <a:rPr lang="nl-BE" dirty="0" err="1"/>
              <a:t>metastatic</a:t>
            </a:r>
            <a:r>
              <a:rPr lang="nl-BE" dirty="0"/>
              <a:t> </a:t>
            </a:r>
            <a:r>
              <a:rPr lang="nl-BE" dirty="0" err="1"/>
              <a:t>castration-resistant</a:t>
            </a:r>
            <a:r>
              <a:rPr lang="nl-BE" dirty="0"/>
              <a:t> </a:t>
            </a:r>
            <a:r>
              <a:rPr lang="nl-BE" dirty="0" err="1"/>
              <a:t>prostate</a:t>
            </a:r>
            <a:r>
              <a:rPr lang="nl-BE" dirty="0"/>
              <a:t> </a:t>
            </a:r>
            <a:r>
              <a:rPr lang="nl-BE" dirty="0" err="1"/>
              <a:t>cancer</a:t>
            </a:r>
            <a:r>
              <a:rPr lang="nl-BE" dirty="0"/>
              <a:t>; PSA, </a:t>
            </a:r>
            <a:r>
              <a:rPr lang="nl-BE" dirty="0" err="1"/>
              <a:t>prostate-specific</a:t>
            </a:r>
            <a:r>
              <a:rPr lang="nl-BE" dirty="0"/>
              <a:t> antigen; </a:t>
            </a:r>
            <a:r>
              <a:rPr lang="nl-BE" dirty="0" err="1"/>
              <a:t>QoL</a:t>
            </a:r>
            <a:r>
              <a:rPr lang="nl-BE" dirty="0"/>
              <a:t>, </a:t>
            </a:r>
            <a:r>
              <a:rPr lang="nl-BE" dirty="0" err="1"/>
              <a:t>quality</a:t>
            </a:r>
            <a:r>
              <a:rPr lang="nl-BE" dirty="0"/>
              <a:t> of life</a:t>
            </a:r>
          </a:p>
        </p:txBody>
      </p:sp>
      <p:sp>
        <p:nvSpPr>
          <p:cNvPr id="10" name="Slide Number Placeholder 9">
            <a:extLst>
              <a:ext uri="{FF2B5EF4-FFF2-40B4-BE49-F238E27FC236}">
                <a16:creationId xmlns:a16="http://schemas.microsoft.com/office/drawing/2014/main" id="{0C43DED8-DF1F-194F-AD75-BE0AD5CE83B9}"/>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Tree>
    <p:extLst>
      <p:ext uri="{BB962C8B-B14F-4D97-AF65-F5344CB8AC3E}">
        <p14:creationId xmlns:p14="http://schemas.microsoft.com/office/powerpoint/2010/main" val="41389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ADDF1CF-CF0C-FA42-BAC2-6F13FA4B35FF}"/>
              </a:ext>
            </a:extLst>
          </p:cNvPr>
          <p:cNvSpPr>
            <a:spLocks noGrp="1"/>
          </p:cNvSpPr>
          <p:nvPr>
            <p:ph sz="quarter" idx="12"/>
          </p:nvPr>
        </p:nvSpPr>
        <p:spPr/>
        <p:txBody>
          <a:bodyPr/>
          <a:lstStyle/>
          <a:p>
            <a:pPr marL="0" indent="0">
              <a:buNone/>
            </a:pPr>
            <a:r>
              <a:rPr lang="en-US" sz="1400" dirty="0"/>
              <a:t>(Question 1 of 14) </a:t>
            </a:r>
            <a:r>
              <a:rPr lang="en-US" sz="1400" b="1" dirty="0"/>
              <a:t>Imagine that your doctor told you that you need to start a new medicine for your prostate cancer treatment.</a:t>
            </a:r>
            <a:br>
              <a:rPr lang="en-US" sz="1400" b="1" dirty="0"/>
            </a:br>
            <a:r>
              <a:rPr lang="en-US" sz="1400" b="1" dirty="0"/>
              <a:t>If these are your only options available, which would you choose?</a:t>
            </a:r>
          </a:p>
        </p:txBody>
      </p:sp>
      <p:sp>
        <p:nvSpPr>
          <p:cNvPr id="2" name="Titel 1">
            <a:extLst>
              <a:ext uri="{FF2B5EF4-FFF2-40B4-BE49-F238E27FC236}">
                <a16:creationId xmlns:a16="http://schemas.microsoft.com/office/drawing/2014/main" id="{6EF05C13-FDB8-4056-AD07-6B0274A15154}"/>
              </a:ext>
            </a:extLst>
          </p:cNvPr>
          <p:cNvSpPr>
            <a:spLocks noGrp="1"/>
          </p:cNvSpPr>
          <p:nvPr>
            <p:ph type="title"/>
          </p:nvPr>
        </p:nvSpPr>
        <p:spPr>
          <a:xfrm>
            <a:off x="619200" y="246566"/>
            <a:ext cx="8740800" cy="807285"/>
          </a:xfrm>
        </p:spPr>
        <p:txBody>
          <a:bodyPr/>
          <a:lstStyle/>
          <a:p>
            <a:r>
              <a:rPr lang="nl-BE" sz="2800" i="0" dirty="0">
                <a:solidFill>
                  <a:schemeClr val="tx2"/>
                </a:solidFill>
                <a:effectLst/>
                <a:latin typeface="+mn-lt"/>
              </a:rPr>
              <a:t>Patient and caregiver benefit-risk preferences for </a:t>
            </a:r>
            <a:r>
              <a:rPr lang="nl-BE" sz="2800" i="0" cap="none" dirty="0">
                <a:solidFill>
                  <a:schemeClr val="tx2"/>
                </a:solidFill>
                <a:effectLst/>
                <a:latin typeface="+mn-lt"/>
              </a:rPr>
              <a:t>nm</a:t>
            </a:r>
            <a:r>
              <a:rPr lang="nl-BE" sz="2800" i="0" dirty="0">
                <a:solidFill>
                  <a:schemeClr val="tx2"/>
                </a:solidFill>
                <a:effectLst/>
                <a:latin typeface="+mn-lt"/>
              </a:rPr>
              <a:t>crpc treatment</a:t>
            </a:r>
            <a:endParaRPr lang="nl-BE" dirty="0">
              <a:solidFill>
                <a:schemeClr val="tx2"/>
              </a:solidFill>
              <a:latin typeface="+mn-lt"/>
            </a:endParaRPr>
          </a:p>
        </p:txBody>
      </p:sp>
      <p:sp>
        <p:nvSpPr>
          <p:cNvPr id="4" name="Slide Number Placeholder 3">
            <a:extLst>
              <a:ext uri="{FF2B5EF4-FFF2-40B4-BE49-F238E27FC236}">
                <a16:creationId xmlns:a16="http://schemas.microsoft.com/office/drawing/2014/main" id="{5A657F6B-4310-2D49-AEDE-82C4CFAE48B1}"/>
              </a:ext>
            </a:extLst>
          </p:cNvPr>
          <p:cNvSpPr>
            <a:spLocks noGrp="1"/>
          </p:cNvSpPr>
          <p:nvPr>
            <p:ph type="sldNum" sz="quarter" idx="4"/>
          </p:nvPr>
        </p:nvSpPr>
        <p:spPr/>
        <p:txBody>
          <a:bodyPr/>
          <a:lstStyle/>
          <a:p>
            <a:fld id="{ED2A3D53-9E8C-4B52-B905-9AB47CA98362}" type="slidenum">
              <a:rPr lang="en-US" smtClean="0"/>
              <a:t>12</a:t>
            </a:fld>
            <a:endParaRPr lang="en-US"/>
          </a:p>
        </p:txBody>
      </p:sp>
      <p:sp>
        <p:nvSpPr>
          <p:cNvPr id="7" name="Content Placeholder 6">
            <a:extLst>
              <a:ext uri="{FF2B5EF4-FFF2-40B4-BE49-F238E27FC236}">
                <a16:creationId xmlns:a16="http://schemas.microsoft.com/office/drawing/2014/main" id="{26F5A32D-FEA9-A749-9913-D8F1205BD103}"/>
              </a:ext>
            </a:extLst>
          </p:cNvPr>
          <p:cNvSpPr>
            <a:spLocks noGrp="1"/>
          </p:cNvSpPr>
          <p:nvPr>
            <p:ph sz="quarter" idx="15"/>
          </p:nvPr>
        </p:nvSpPr>
        <p:spPr/>
        <p:txBody>
          <a:bodyPr/>
          <a:lstStyle/>
          <a:p>
            <a:pPr>
              <a:spcBef>
                <a:spcPts val="0"/>
              </a:spcBef>
            </a:pPr>
            <a:r>
              <a:rPr lang="nl-BE" dirty="0">
                <a:solidFill>
                  <a:schemeClr val="tx2"/>
                </a:solidFill>
              </a:rPr>
              <a:t>AE, adverse event; nmCRPC, non-</a:t>
            </a:r>
            <a:r>
              <a:rPr lang="nl-BE" dirty="0" err="1">
                <a:solidFill>
                  <a:schemeClr val="tx2"/>
                </a:solidFill>
              </a:rPr>
              <a:t>metastatic</a:t>
            </a:r>
            <a:r>
              <a:rPr lang="nl-BE" dirty="0">
                <a:solidFill>
                  <a:schemeClr val="tx2"/>
                </a:solidFill>
              </a:rPr>
              <a:t> </a:t>
            </a:r>
            <a:r>
              <a:rPr lang="nl-BE" dirty="0" err="1">
                <a:solidFill>
                  <a:schemeClr val="tx2"/>
                </a:solidFill>
              </a:rPr>
              <a:t>castration-resistant</a:t>
            </a:r>
            <a:r>
              <a:rPr lang="nl-BE" dirty="0">
                <a:solidFill>
                  <a:schemeClr val="tx2"/>
                </a:solidFill>
              </a:rPr>
              <a:t> </a:t>
            </a:r>
            <a:r>
              <a:rPr lang="nl-BE" dirty="0" err="1">
                <a:solidFill>
                  <a:schemeClr val="tx2"/>
                </a:solidFill>
              </a:rPr>
              <a:t>prostate</a:t>
            </a:r>
            <a:r>
              <a:rPr lang="nl-BE" dirty="0">
                <a:solidFill>
                  <a:schemeClr val="tx2"/>
                </a:solidFill>
              </a:rPr>
              <a:t> cancer; OS, overall survival</a:t>
            </a:r>
          </a:p>
          <a:p>
            <a:pPr>
              <a:spcBef>
                <a:spcPts val="0"/>
              </a:spcBef>
            </a:pPr>
            <a:r>
              <a:rPr lang="nl-BE" dirty="0">
                <a:solidFill>
                  <a:schemeClr val="tx2"/>
                </a:solidFill>
              </a:rPr>
              <a:t>Srinivas S, et al. Cancer Med. 2020;9(18):6586-96</a:t>
            </a:r>
          </a:p>
        </p:txBody>
      </p:sp>
      <p:sp>
        <p:nvSpPr>
          <p:cNvPr id="3" name="Rectangle 2">
            <a:extLst>
              <a:ext uri="{FF2B5EF4-FFF2-40B4-BE49-F238E27FC236}">
                <a16:creationId xmlns:a16="http://schemas.microsoft.com/office/drawing/2014/main" id="{621D606C-61A1-4CCA-B625-F0C11D53E02F}"/>
              </a:ext>
            </a:extLst>
          </p:cNvPr>
          <p:cNvSpPr/>
          <p:nvPr/>
        </p:nvSpPr>
        <p:spPr>
          <a:xfrm>
            <a:off x="1776919" y="1136027"/>
            <a:ext cx="1277566" cy="1804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95FD4B3-1CC3-499A-9AE2-24B2CCF973F0}"/>
              </a:ext>
            </a:extLst>
          </p:cNvPr>
          <p:cNvSpPr txBox="1"/>
          <p:nvPr/>
        </p:nvSpPr>
        <p:spPr>
          <a:xfrm>
            <a:off x="8882087" y="1738007"/>
            <a:ext cx="2688240"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accent1"/>
                </a:solidFill>
              </a:rPr>
              <a:t>nmCRPC patients and caregivers preferred treatments with lower AE burdens and were willing to forego OS to reduce the risk and severity of AEs</a:t>
            </a:r>
          </a:p>
          <a:p>
            <a:r>
              <a:rPr lang="en-US" dirty="0">
                <a:solidFill>
                  <a:schemeClr val="tx2"/>
                </a:solidFill>
              </a:rPr>
              <a:t> </a:t>
            </a:r>
          </a:p>
          <a:p>
            <a:pPr marL="285750" indent="-285750">
              <a:buFont typeface="Arial" panose="020B0604020202020204" pitchFamily="34" charset="0"/>
              <a:buChar char="•"/>
            </a:pPr>
            <a:r>
              <a:rPr lang="en-US" dirty="0">
                <a:solidFill>
                  <a:schemeClr val="tx2"/>
                </a:solidFill>
              </a:rPr>
              <a:t>Highlights the importance of carefully balancing risks and benefits when selecting treatments in this relatively asymptomatic population</a:t>
            </a:r>
            <a:endParaRPr lang="en-GB" dirty="0">
              <a:solidFill>
                <a:schemeClr val="tx2"/>
              </a:solidFill>
              <a:latin typeface="Aileron" charset="0"/>
              <a:ea typeface="Aileron" charset="0"/>
              <a:cs typeface="Aileron" charset="0"/>
            </a:endParaRPr>
          </a:p>
        </p:txBody>
      </p:sp>
      <p:sp>
        <p:nvSpPr>
          <p:cNvPr id="12" name="TextBox 11">
            <a:extLst>
              <a:ext uri="{FF2B5EF4-FFF2-40B4-BE49-F238E27FC236}">
                <a16:creationId xmlns:a16="http://schemas.microsoft.com/office/drawing/2014/main" id="{D4A3114B-74B4-4561-B20A-55BD236C1D7A}"/>
              </a:ext>
            </a:extLst>
          </p:cNvPr>
          <p:cNvSpPr txBox="1"/>
          <p:nvPr/>
        </p:nvSpPr>
        <p:spPr>
          <a:xfrm>
            <a:off x="619200" y="5846824"/>
            <a:ext cx="7086940" cy="276999"/>
          </a:xfrm>
          <a:prstGeom prst="rect">
            <a:avLst/>
          </a:prstGeom>
          <a:noFill/>
        </p:spPr>
        <p:txBody>
          <a:bodyPr wrap="none" lIns="0" rtlCol="0">
            <a:spAutoFit/>
          </a:bodyPr>
          <a:lstStyle/>
          <a:p>
            <a:r>
              <a:rPr lang="en-US" sz="1200" dirty="0"/>
              <a:t>Online survey that included 14 treatment choice questions, each comparing 2 hypothetical treatment profiles</a:t>
            </a:r>
            <a:endParaRPr lang="en-GB" sz="1200" dirty="0">
              <a:solidFill>
                <a:srgbClr val="505050"/>
              </a:solidFill>
              <a:latin typeface="Aileron" charset="0"/>
              <a:ea typeface="Aileron" charset="0"/>
              <a:cs typeface="Aileron" charset="0"/>
            </a:endParaRPr>
          </a:p>
        </p:txBody>
      </p:sp>
      <p:graphicFrame>
        <p:nvGraphicFramePr>
          <p:cNvPr id="10" name="Table 9">
            <a:extLst>
              <a:ext uri="{FF2B5EF4-FFF2-40B4-BE49-F238E27FC236}">
                <a16:creationId xmlns:a16="http://schemas.microsoft.com/office/drawing/2014/main" id="{4F3FD462-2D90-D946-8A51-0921011413F4}"/>
              </a:ext>
            </a:extLst>
          </p:cNvPr>
          <p:cNvGraphicFramePr>
            <a:graphicFrameLocks noGrp="1"/>
          </p:cNvGraphicFramePr>
          <p:nvPr/>
        </p:nvGraphicFramePr>
        <p:xfrm>
          <a:off x="619200" y="1948800"/>
          <a:ext cx="8117783" cy="3576018"/>
        </p:xfrm>
        <a:graphic>
          <a:graphicData uri="http://schemas.openxmlformats.org/drawingml/2006/table">
            <a:tbl>
              <a:tblPr firstRow="1" bandRow="1">
                <a:tableStyleId>{5C22544A-7EE6-4342-B048-85BDC9FD1C3A}</a:tableStyleId>
              </a:tblPr>
              <a:tblGrid>
                <a:gridCol w="1915735">
                  <a:extLst>
                    <a:ext uri="{9D8B030D-6E8A-4147-A177-3AD203B41FA5}">
                      <a16:colId xmlns:a16="http://schemas.microsoft.com/office/drawing/2014/main" val="1325628242"/>
                    </a:ext>
                  </a:extLst>
                </a:gridCol>
                <a:gridCol w="3101024">
                  <a:extLst>
                    <a:ext uri="{9D8B030D-6E8A-4147-A177-3AD203B41FA5}">
                      <a16:colId xmlns:a16="http://schemas.microsoft.com/office/drawing/2014/main" val="1663565831"/>
                    </a:ext>
                  </a:extLst>
                </a:gridCol>
                <a:gridCol w="3101024">
                  <a:extLst>
                    <a:ext uri="{9D8B030D-6E8A-4147-A177-3AD203B41FA5}">
                      <a16:colId xmlns:a16="http://schemas.microsoft.com/office/drawing/2014/main" val="3703144685"/>
                    </a:ext>
                  </a:extLst>
                </a:gridCol>
              </a:tblGrid>
              <a:tr h="303618">
                <a:tc>
                  <a:txBody>
                    <a:bodyPr/>
                    <a:lstStyle/>
                    <a:p>
                      <a:endParaRPr lang="en-US" dirty="0"/>
                    </a:p>
                  </a:txBody>
                  <a:tcPr/>
                </a:tc>
                <a:tc>
                  <a:txBody>
                    <a:bodyPr/>
                    <a:lstStyle/>
                    <a:p>
                      <a:pPr algn="ctr"/>
                      <a:r>
                        <a:rPr lang="en-US" dirty="0"/>
                        <a:t>Medicine A</a:t>
                      </a:r>
                    </a:p>
                  </a:txBody>
                  <a:tcPr/>
                </a:tc>
                <a:tc>
                  <a:txBody>
                    <a:bodyPr/>
                    <a:lstStyle/>
                    <a:p>
                      <a:pPr algn="ctr"/>
                      <a:r>
                        <a:rPr lang="en-US" dirty="0"/>
                        <a:t>Medicine B</a:t>
                      </a:r>
                    </a:p>
                  </a:txBody>
                  <a:tcPr/>
                </a:tc>
                <a:extLst>
                  <a:ext uri="{0D108BD9-81ED-4DB2-BD59-A6C34878D82A}">
                    <a16:rowId xmlns:a16="http://schemas.microsoft.com/office/drawing/2014/main" val="3565272927"/>
                  </a:ext>
                </a:extLst>
              </a:tr>
              <a:tr h="458228">
                <a:tc>
                  <a:txBody>
                    <a:bodyPr/>
                    <a:lstStyle/>
                    <a:p>
                      <a:r>
                        <a:rPr lang="en-US" sz="1300" b="1" dirty="0"/>
                        <a:t>Prolonging life</a:t>
                      </a:r>
                    </a:p>
                  </a:txBody>
                  <a:tcPr anchor="ctr"/>
                </a:tc>
                <a:tc>
                  <a:txBody>
                    <a:bodyPr/>
                    <a:lstStyle/>
                    <a:p>
                      <a:pPr algn="ctr"/>
                      <a:r>
                        <a:rPr lang="en-US" sz="1300" dirty="0"/>
                        <a:t>4 years and an additional </a:t>
                      </a:r>
                      <a:r>
                        <a:rPr lang="en-US" sz="1300" u="sng" dirty="0"/>
                        <a:t>12 months</a:t>
                      </a:r>
                      <a:br>
                        <a:rPr lang="en-US" sz="1300" u="sng" dirty="0"/>
                      </a:br>
                      <a:endParaRPr lang="en-US" sz="1300" u="sng" dirty="0"/>
                    </a:p>
                  </a:txBody>
                  <a:tcPr marB="117720"/>
                </a:tc>
                <a:tc>
                  <a:txBody>
                    <a:bodyPr/>
                    <a:lstStyle/>
                    <a:p>
                      <a:pPr algn="ctr"/>
                      <a:r>
                        <a:rPr lang="en-US" sz="1300" dirty="0"/>
                        <a:t>4 years and an additional </a:t>
                      </a:r>
                      <a:r>
                        <a:rPr lang="en-US" sz="1300" u="sng" dirty="0"/>
                        <a:t>6 months</a:t>
                      </a:r>
                      <a:br>
                        <a:rPr lang="en-US" sz="1300" u="sng" dirty="0"/>
                      </a:br>
                      <a:endParaRPr lang="en-US" sz="1300" u="sng" dirty="0"/>
                    </a:p>
                  </a:txBody>
                  <a:tcPr marB="117720"/>
                </a:tc>
                <a:extLst>
                  <a:ext uri="{0D108BD9-81ED-4DB2-BD59-A6C34878D82A}">
                    <a16:rowId xmlns:a16="http://schemas.microsoft.com/office/drawing/2014/main" val="3122615625"/>
                  </a:ext>
                </a:extLst>
              </a:tr>
              <a:tr h="561486">
                <a:tc>
                  <a:txBody>
                    <a:bodyPr/>
                    <a:lstStyle/>
                    <a:p>
                      <a:r>
                        <a:rPr lang="en-US" sz="1300" b="1" dirty="0"/>
                        <a:t>Delay in time until pain progresses (develops or worsens)</a:t>
                      </a:r>
                    </a:p>
                  </a:txBody>
                  <a:tcPr anchor="ctr"/>
                </a:tc>
                <a:tc>
                  <a:txBody>
                    <a:bodyPr/>
                    <a:lstStyle/>
                    <a:p>
                      <a:pPr algn="ctr"/>
                      <a:r>
                        <a:rPr lang="en-US" sz="1300" u="none" dirty="0"/>
                        <a:t>3 years and an additional </a:t>
                      </a:r>
                      <a:r>
                        <a:rPr lang="en-US" sz="1300" u="sng" dirty="0"/>
                        <a:t>3 months</a:t>
                      </a:r>
                    </a:p>
                  </a:txBody>
                  <a:tcPr/>
                </a:tc>
                <a:tc>
                  <a:txBody>
                    <a:bodyPr/>
                    <a:lstStyle/>
                    <a:p>
                      <a:pPr algn="ctr"/>
                      <a:r>
                        <a:rPr lang="en-US" sz="1300" u="none" dirty="0"/>
                        <a:t>3 years and an additional </a:t>
                      </a:r>
                      <a:r>
                        <a:rPr lang="en-US" sz="1300" u="sng" dirty="0"/>
                        <a:t>12 months</a:t>
                      </a:r>
                    </a:p>
                  </a:txBody>
                  <a:tcPr/>
                </a:tc>
                <a:extLst>
                  <a:ext uri="{0D108BD9-81ED-4DB2-BD59-A6C34878D82A}">
                    <a16:rowId xmlns:a16="http://schemas.microsoft.com/office/drawing/2014/main" val="3524166231"/>
                  </a:ext>
                </a:extLst>
              </a:tr>
              <a:tr h="399279">
                <a:tc>
                  <a:txBody>
                    <a:bodyPr/>
                    <a:lstStyle/>
                    <a:p>
                      <a:r>
                        <a:rPr lang="en-US" sz="1300" b="1" dirty="0"/>
                        <a:t>Fatigue (lack of energy)</a:t>
                      </a:r>
                    </a:p>
                  </a:txBody>
                  <a:tcPr anchor="ctr"/>
                </a:tc>
                <a:tc>
                  <a:txBody>
                    <a:bodyPr/>
                    <a:lstStyle/>
                    <a:p>
                      <a:pPr algn="ctr"/>
                      <a:r>
                        <a:rPr lang="en-US" sz="1300" u="none" dirty="0"/>
                        <a:t>None</a:t>
                      </a:r>
                    </a:p>
                  </a:txBody>
                  <a:tcPr anchor="ctr"/>
                </a:tc>
                <a:tc>
                  <a:txBody>
                    <a:bodyPr/>
                    <a:lstStyle/>
                    <a:p>
                      <a:pPr algn="ctr"/>
                      <a:r>
                        <a:rPr lang="en-US" sz="1300" u="none" dirty="0"/>
                        <a:t>Moderate</a:t>
                      </a:r>
                      <a:br>
                        <a:rPr lang="en-US" sz="1300" u="none" dirty="0"/>
                      </a:br>
                      <a:r>
                        <a:rPr lang="en-US" sz="1300" u="none" dirty="0"/>
                        <a:t>(affects daily activities)</a:t>
                      </a:r>
                    </a:p>
                  </a:txBody>
                  <a:tcPr/>
                </a:tc>
                <a:extLst>
                  <a:ext uri="{0D108BD9-81ED-4DB2-BD59-A6C34878D82A}">
                    <a16:rowId xmlns:a16="http://schemas.microsoft.com/office/drawing/2014/main" val="1953793343"/>
                  </a:ext>
                </a:extLst>
              </a:tr>
              <a:tr h="561486">
                <a:tc>
                  <a:txBody>
                    <a:bodyPr/>
                    <a:lstStyle/>
                    <a:p>
                      <a:r>
                        <a:rPr lang="en-US" sz="1300" b="1" dirty="0"/>
                        <a:t>Skin rash</a:t>
                      </a:r>
                    </a:p>
                  </a:txBody>
                  <a:tcPr anchor="ctr"/>
                </a:tc>
                <a:tc>
                  <a:txBody>
                    <a:bodyPr/>
                    <a:lstStyle/>
                    <a:p>
                      <a:pPr algn="ctr"/>
                      <a:r>
                        <a:rPr lang="en-US" sz="1300" u="none" dirty="0"/>
                        <a:t>Mild</a:t>
                      </a:r>
                      <a:br>
                        <a:rPr lang="en-US" sz="1300" u="none" dirty="0"/>
                      </a:br>
                      <a:r>
                        <a:rPr lang="en-US" sz="1300" u="none" dirty="0"/>
                        <a:t>(less than 10% of the body, does not affect daily activities)</a:t>
                      </a:r>
                    </a:p>
                  </a:txBody>
                  <a:tcPr/>
                </a:tc>
                <a:tc>
                  <a:txBody>
                    <a:bodyPr/>
                    <a:lstStyle/>
                    <a:p>
                      <a:pPr algn="ctr"/>
                      <a:r>
                        <a:rPr lang="en-US" sz="1300" u="none" dirty="0"/>
                        <a:t>None</a:t>
                      </a:r>
                    </a:p>
                  </a:txBody>
                  <a:tcPr anchor="ctr"/>
                </a:tc>
                <a:extLst>
                  <a:ext uri="{0D108BD9-81ED-4DB2-BD59-A6C34878D82A}">
                    <a16:rowId xmlns:a16="http://schemas.microsoft.com/office/drawing/2014/main" val="2759833470"/>
                  </a:ext>
                </a:extLst>
              </a:tr>
              <a:tr h="399279">
                <a:tc>
                  <a:txBody>
                    <a:bodyPr/>
                    <a:lstStyle/>
                    <a:p>
                      <a:r>
                        <a:rPr lang="en-US" sz="1300" b="1" dirty="0"/>
                        <a:t>Cognitive problems</a:t>
                      </a:r>
                    </a:p>
                  </a:txBody>
                  <a:tcPr anchor="ctr"/>
                </a:tc>
                <a:tc>
                  <a:txBody>
                    <a:bodyPr/>
                    <a:lstStyle/>
                    <a:p>
                      <a:pPr algn="ctr"/>
                      <a:r>
                        <a:rPr lang="en-US" sz="1300" u="none" dirty="0"/>
                        <a:t>Moderate</a:t>
                      </a:r>
                      <a:br>
                        <a:rPr lang="en-US" sz="1300" u="none" dirty="0"/>
                      </a:br>
                      <a:r>
                        <a:rPr lang="en-US" sz="1300" u="none" dirty="0"/>
                        <a:t>(affects daily activities)</a:t>
                      </a:r>
                    </a:p>
                  </a:txBody>
                  <a:tcPr/>
                </a:tc>
                <a:tc>
                  <a:txBody>
                    <a:bodyPr/>
                    <a:lstStyle/>
                    <a:p>
                      <a:pPr algn="ctr"/>
                      <a:r>
                        <a:rPr lang="en-US" sz="1300" u="none" dirty="0"/>
                        <a:t>Mild</a:t>
                      </a:r>
                      <a:br>
                        <a:rPr lang="en-US" sz="1300" u="none" dirty="0"/>
                      </a:br>
                      <a:r>
                        <a:rPr lang="en-US" sz="1300" u="none" dirty="0"/>
                        <a:t>(does not affect daily activities)</a:t>
                      </a:r>
                    </a:p>
                  </a:txBody>
                  <a:tcPr/>
                </a:tc>
                <a:extLst>
                  <a:ext uri="{0D108BD9-81ED-4DB2-BD59-A6C34878D82A}">
                    <a16:rowId xmlns:a16="http://schemas.microsoft.com/office/drawing/2014/main" val="3492334227"/>
                  </a:ext>
                </a:extLst>
              </a:tr>
              <a:tr h="303618">
                <a:tc>
                  <a:txBody>
                    <a:bodyPr/>
                    <a:lstStyle/>
                    <a:p>
                      <a:r>
                        <a:rPr lang="en-US" sz="1300" b="1" dirty="0"/>
                        <a:t>Chance of a serious fall</a:t>
                      </a:r>
                    </a:p>
                  </a:txBody>
                  <a:tcPr anchor="ctr"/>
                </a:tc>
                <a:tc>
                  <a:txBody>
                    <a:bodyPr/>
                    <a:lstStyle/>
                    <a:p>
                      <a:pPr algn="ctr"/>
                      <a:r>
                        <a:rPr lang="en-US" sz="1300" b="1" u="none" dirty="0">
                          <a:solidFill>
                            <a:schemeClr val="accent1"/>
                          </a:solidFill>
                        </a:rPr>
                        <a:t>5%</a:t>
                      </a:r>
                      <a:r>
                        <a:rPr lang="en-US" sz="1300" u="none" dirty="0"/>
                        <a:t> (5 out of 100 people)</a:t>
                      </a:r>
                    </a:p>
                  </a:txBody>
                  <a:tcPr/>
                </a:tc>
                <a:tc>
                  <a:txBody>
                    <a:bodyPr/>
                    <a:lstStyle/>
                    <a:p>
                      <a:pPr algn="ctr"/>
                      <a:r>
                        <a:rPr lang="en-US" sz="1300" b="1" u="none" dirty="0">
                          <a:solidFill>
                            <a:schemeClr val="accent1"/>
                          </a:solidFill>
                        </a:rPr>
                        <a:t>8%</a:t>
                      </a:r>
                      <a:r>
                        <a:rPr lang="en-US" sz="1300" u="none" dirty="0"/>
                        <a:t> (8 out of 100 people)</a:t>
                      </a:r>
                    </a:p>
                  </a:txBody>
                  <a:tcPr/>
                </a:tc>
                <a:extLst>
                  <a:ext uri="{0D108BD9-81ED-4DB2-BD59-A6C34878D82A}">
                    <a16:rowId xmlns:a16="http://schemas.microsoft.com/office/drawing/2014/main" val="1888345774"/>
                  </a:ext>
                </a:extLst>
              </a:tr>
            </a:tbl>
          </a:graphicData>
        </a:graphic>
      </p:graphicFrame>
      <p:grpSp>
        <p:nvGrpSpPr>
          <p:cNvPr id="17" name="Group 16">
            <a:extLst>
              <a:ext uri="{FF2B5EF4-FFF2-40B4-BE49-F238E27FC236}">
                <a16:creationId xmlns:a16="http://schemas.microsoft.com/office/drawing/2014/main" id="{A8C1EAD7-2533-5340-AD3C-69C3D781C48F}"/>
              </a:ext>
            </a:extLst>
          </p:cNvPr>
          <p:cNvGrpSpPr/>
          <p:nvPr/>
        </p:nvGrpSpPr>
        <p:grpSpPr>
          <a:xfrm>
            <a:off x="2737870" y="2586390"/>
            <a:ext cx="2629617" cy="237976"/>
            <a:chOff x="2821858" y="860624"/>
            <a:chExt cx="2629617" cy="237976"/>
          </a:xfrm>
        </p:grpSpPr>
        <p:sp>
          <p:nvSpPr>
            <p:cNvPr id="14" name="Rectangle 13">
              <a:extLst>
                <a:ext uri="{FF2B5EF4-FFF2-40B4-BE49-F238E27FC236}">
                  <a16:creationId xmlns:a16="http://schemas.microsoft.com/office/drawing/2014/main" id="{72A1BE2B-13A7-054D-8644-BC71EC0BB381}"/>
                </a:ext>
              </a:extLst>
            </p:cNvPr>
            <p:cNvSpPr/>
            <p:nvPr/>
          </p:nvSpPr>
          <p:spPr>
            <a:xfrm>
              <a:off x="3339383" y="990600"/>
              <a:ext cx="2112092"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55AC2D-01B1-E64B-B3CF-266543B955B9}"/>
                </a:ext>
              </a:extLst>
            </p:cNvPr>
            <p:cNvSpPr/>
            <p:nvPr/>
          </p:nvSpPr>
          <p:spPr>
            <a:xfrm>
              <a:off x="2821858" y="990600"/>
              <a:ext cx="2112092" cy="10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8DF718E-E66A-7F47-9E0E-783E8D80EC81}"/>
                </a:ext>
              </a:extLst>
            </p:cNvPr>
            <p:cNvSpPr txBox="1"/>
            <p:nvPr/>
          </p:nvSpPr>
          <p:spPr>
            <a:xfrm>
              <a:off x="3592195" y="860624"/>
              <a:ext cx="333425"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4 years</a:t>
              </a:r>
            </a:p>
          </p:txBody>
        </p:sp>
        <p:sp>
          <p:nvSpPr>
            <p:cNvPr id="16" name="TextBox 15">
              <a:extLst>
                <a:ext uri="{FF2B5EF4-FFF2-40B4-BE49-F238E27FC236}">
                  <a16:creationId xmlns:a16="http://schemas.microsoft.com/office/drawing/2014/main" id="{E9A4FD9B-C695-4948-BA2F-2B9CCF4CD9AB}"/>
                </a:ext>
              </a:extLst>
            </p:cNvPr>
            <p:cNvSpPr txBox="1"/>
            <p:nvPr/>
          </p:nvSpPr>
          <p:spPr>
            <a:xfrm>
              <a:off x="4934416" y="860624"/>
              <a:ext cx="500137"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12 months</a:t>
              </a:r>
            </a:p>
          </p:txBody>
        </p:sp>
      </p:grpSp>
      <p:grpSp>
        <p:nvGrpSpPr>
          <p:cNvPr id="28" name="Group 27">
            <a:extLst>
              <a:ext uri="{FF2B5EF4-FFF2-40B4-BE49-F238E27FC236}">
                <a16:creationId xmlns:a16="http://schemas.microsoft.com/office/drawing/2014/main" id="{07FB9BBE-94A0-AD4F-A009-AFAE7ECBE79D}"/>
              </a:ext>
            </a:extLst>
          </p:cNvPr>
          <p:cNvGrpSpPr/>
          <p:nvPr/>
        </p:nvGrpSpPr>
        <p:grpSpPr>
          <a:xfrm>
            <a:off x="5808297" y="3215655"/>
            <a:ext cx="2118442" cy="237976"/>
            <a:chOff x="2821858" y="860624"/>
            <a:chExt cx="2118442" cy="237976"/>
          </a:xfrm>
        </p:grpSpPr>
        <p:sp>
          <p:nvSpPr>
            <p:cNvPr id="29" name="Rectangle 28">
              <a:extLst>
                <a:ext uri="{FF2B5EF4-FFF2-40B4-BE49-F238E27FC236}">
                  <a16:creationId xmlns:a16="http://schemas.microsoft.com/office/drawing/2014/main" id="{57EFA38B-9578-8D46-9FB7-5743866DAC0D}"/>
                </a:ext>
              </a:extLst>
            </p:cNvPr>
            <p:cNvSpPr/>
            <p:nvPr/>
          </p:nvSpPr>
          <p:spPr>
            <a:xfrm>
              <a:off x="2828208" y="990600"/>
              <a:ext cx="2112092"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0C28382-56B8-FB4F-B91A-5BCEB77D0FB7}"/>
                </a:ext>
              </a:extLst>
            </p:cNvPr>
            <p:cNvSpPr/>
            <p:nvPr/>
          </p:nvSpPr>
          <p:spPr>
            <a:xfrm>
              <a:off x="2821858" y="990600"/>
              <a:ext cx="1585042" cy="10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3BA8B51-DF4A-4345-A62A-F6003BDD974C}"/>
                </a:ext>
              </a:extLst>
            </p:cNvPr>
            <p:cNvSpPr txBox="1"/>
            <p:nvPr/>
          </p:nvSpPr>
          <p:spPr>
            <a:xfrm>
              <a:off x="3414395" y="860624"/>
              <a:ext cx="333425"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 years</a:t>
              </a:r>
            </a:p>
          </p:txBody>
        </p:sp>
        <p:sp>
          <p:nvSpPr>
            <p:cNvPr id="32" name="TextBox 31">
              <a:extLst>
                <a:ext uri="{FF2B5EF4-FFF2-40B4-BE49-F238E27FC236}">
                  <a16:creationId xmlns:a16="http://schemas.microsoft.com/office/drawing/2014/main" id="{8A476C86-3847-0A4F-BA96-FA165B114DCA}"/>
                </a:ext>
              </a:extLst>
            </p:cNvPr>
            <p:cNvSpPr txBox="1"/>
            <p:nvPr/>
          </p:nvSpPr>
          <p:spPr>
            <a:xfrm>
              <a:off x="4423241" y="860624"/>
              <a:ext cx="500137"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12 months</a:t>
              </a:r>
            </a:p>
          </p:txBody>
        </p:sp>
      </p:grpSp>
      <p:grpSp>
        <p:nvGrpSpPr>
          <p:cNvPr id="33" name="Group 32">
            <a:extLst>
              <a:ext uri="{FF2B5EF4-FFF2-40B4-BE49-F238E27FC236}">
                <a16:creationId xmlns:a16="http://schemas.microsoft.com/office/drawing/2014/main" id="{40327018-A642-ED47-B50B-216BBD416630}"/>
              </a:ext>
            </a:extLst>
          </p:cNvPr>
          <p:cNvGrpSpPr/>
          <p:nvPr/>
        </p:nvGrpSpPr>
        <p:grpSpPr>
          <a:xfrm>
            <a:off x="5820298" y="2586390"/>
            <a:ext cx="2583841" cy="237976"/>
            <a:chOff x="2821858" y="860624"/>
            <a:chExt cx="2583841" cy="237976"/>
          </a:xfrm>
        </p:grpSpPr>
        <p:sp>
          <p:nvSpPr>
            <p:cNvPr id="34" name="Rectangle 33">
              <a:extLst>
                <a:ext uri="{FF2B5EF4-FFF2-40B4-BE49-F238E27FC236}">
                  <a16:creationId xmlns:a16="http://schemas.microsoft.com/office/drawing/2014/main" id="{9614CE26-89A4-C243-AFBA-06E333A29EDE}"/>
                </a:ext>
              </a:extLst>
            </p:cNvPr>
            <p:cNvSpPr/>
            <p:nvPr/>
          </p:nvSpPr>
          <p:spPr>
            <a:xfrm>
              <a:off x="3339383" y="990600"/>
              <a:ext cx="1823832"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AF62F57-F456-814F-B702-7869A1515C86}"/>
                </a:ext>
              </a:extLst>
            </p:cNvPr>
            <p:cNvSpPr/>
            <p:nvPr/>
          </p:nvSpPr>
          <p:spPr>
            <a:xfrm>
              <a:off x="2821858" y="990600"/>
              <a:ext cx="2112092" cy="10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F209B488-E360-DC49-9B2E-851A56E83900}"/>
                </a:ext>
              </a:extLst>
            </p:cNvPr>
            <p:cNvSpPr txBox="1"/>
            <p:nvPr/>
          </p:nvSpPr>
          <p:spPr>
            <a:xfrm>
              <a:off x="3592195" y="860624"/>
              <a:ext cx="333425"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4 years</a:t>
              </a:r>
            </a:p>
          </p:txBody>
        </p:sp>
        <p:sp>
          <p:nvSpPr>
            <p:cNvPr id="37" name="TextBox 36">
              <a:extLst>
                <a:ext uri="{FF2B5EF4-FFF2-40B4-BE49-F238E27FC236}">
                  <a16:creationId xmlns:a16="http://schemas.microsoft.com/office/drawing/2014/main" id="{01B280A8-3E6B-FB4E-A7D9-CCE5129E4E6B}"/>
                </a:ext>
              </a:extLst>
            </p:cNvPr>
            <p:cNvSpPr txBox="1"/>
            <p:nvPr/>
          </p:nvSpPr>
          <p:spPr>
            <a:xfrm>
              <a:off x="4963270" y="860624"/>
              <a:ext cx="442429"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6 months</a:t>
              </a:r>
            </a:p>
          </p:txBody>
        </p:sp>
      </p:grpSp>
      <p:grpSp>
        <p:nvGrpSpPr>
          <p:cNvPr id="38" name="Group 37">
            <a:extLst>
              <a:ext uri="{FF2B5EF4-FFF2-40B4-BE49-F238E27FC236}">
                <a16:creationId xmlns:a16="http://schemas.microsoft.com/office/drawing/2014/main" id="{5C04673F-A723-A840-B9EC-5DB233E7C885}"/>
              </a:ext>
            </a:extLst>
          </p:cNvPr>
          <p:cNvGrpSpPr/>
          <p:nvPr/>
        </p:nvGrpSpPr>
        <p:grpSpPr>
          <a:xfrm>
            <a:off x="2737870" y="3215655"/>
            <a:ext cx="2043812" cy="237976"/>
            <a:chOff x="2821858" y="860624"/>
            <a:chExt cx="2043812" cy="237976"/>
          </a:xfrm>
        </p:grpSpPr>
        <p:sp>
          <p:nvSpPr>
            <p:cNvPr id="39" name="Rectangle 38">
              <a:extLst>
                <a:ext uri="{FF2B5EF4-FFF2-40B4-BE49-F238E27FC236}">
                  <a16:creationId xmlns:a16="http://schemas.microsoft.com/office/drawing/2014/main" id="{628016B0-4969-E947-A4BF-B9B74BAD239F}"/>
                </a:ext>
              </a:extLst>
            </p:cNvPr>
            <p:cNvSpPr/>
            <p:nvPr/>
          </p:nvSpPr>
          <p:spPr>
            <a:xfrm>
              <a:off x="2828208" y="990600"/>
              <a:ext cx="1704081"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98F7704-9042-B548-AFCF-27D5DCF5DCCE}"/>
                </a:ext>
              </a:extLst>
            </p:cNvPr>
            <p:cNvSpPr/>
            <p:nvPr/>
          </p:nvSpPr>
          <p:spPr>
            <a:xfrm>
              <a:off x="2821858" y="990600"/>
              <a:ext cx="1585042" cy="10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1E818517-856C-024D-BC49-433FB84AE2D4}"/>
                </a:ext>
              </a:extLst>
            </p:cNvPr>
            <p:cNvSpPr txBox="1"/>
            <p:nvPr/>
          </p:nvSpPr>
          <p:spPr>
            <a:xfrm>
              <a:off x="3414395" y="860624"/>
              <a:ext cx="333425"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 years</a:t>
              </a:r>
            </a:p>
          </p:txBody>
        </p:sp>
        <p:sp>
          <p:nvSpPr>
            <p:cNvPr id="42" name="TextBox 41">
              <a:extLst>
                <a:ext uri="{FF2B5EF4-FFF2-40B4-BE49-F238E27FC236}">
                  <a16:creationId xmlns:a16="http://schemas.microsoft.com/office/drawing/2014/main" id="{21E557FE-D56B-7140-8866-BCBD9295A7AE}"/>
                </a:ext>
              </a:extLst>
            </p:cNvPr>
            <p:cNvSpPr txBox="1"/>
            <p:nvPr/>
          </p:nvSpPr>
          <p:spPr>
            <a:xfrm>
              <a:off x="4423241" y="860624"/>
              <a:ext cx="442429" cy="138499"/>
            </a:xfrm>
            <a:prstGeom prst="rect">
              <a:avLst/>
            </a:prstGeom>
            <a:noFill/>
          </p:spPr>
          <p:txBody>
            <a:bodyPr wrap="none" lIns="0" tIns="0" rIns="0" bIns="0" rtlCol="0">
              <a:spAutoFit/>
            </a:bodyPr>
            <a:lstStyle/>
            <a:p>
              <a:r>
                <a:rPr lang="en-US" sz="900" dirty="0">
                  <a:latin typeface="Calibri" panose="020F0502020204030204" pitchFamily="34" charset="0"/>
                  <a:ea typeface="Aileron" charset="0"/>
                  <a:cs typeface="Calibri" panose="020F0502020204030204" pitchFamily="34" charset="0"/>
                </a:rPr>
                <a:t>3 months</a:t>
              </a:r>
            </a:p>
          </p:txBody>
        </p:sp>
      </p:grpSp>
    </p:spTree>
    <p:extLst>
      <p:ext uri="{BB962C8B-B14F-4D97-AF65-F5344CB8AC3E}">
        <p14:creationId xmlns:p14="http://schemas.microsoft.com/office/powerpoint/2010/main" val="358601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8860DFA-86D3-4F04-83B8-D5B2BA672AA8}"/>
              </a:ext>
            </a:extLst>
          </p:cNvPr>
          <p:cNvSpPr>
            <a:spLocks noGrp="1"/>
          </p:cNvSpPr>
          <p:nvPr>
            <p:ph type="body" idx="1"/>
          </p:nvPr>
        </p:nvSpPr>
        <p:spPr/>
        <p:txBody>
          <a:bodyPr/>
          <a:lstStyle/>
          <a:p>
            <a:r>
              <a:rPr lang="en-GB"/>
              <a:t>Physician perspective</a:t>
            </a:r>
            <a:endParaRPr lang="en-GB" dirty="0"/>
          </a:p>
        </p:txBody>
      </p:sp>
      <p:sp>
        <p:nvSpPr>
          <p:cNvPr id="3" name="Tijdelijke aanduiding voor inhoud 2">
            <a:extLst>
              <a:ext uri="{FF2B5EF4-FFF2-40B4-BE49-F238E27FC236}">
                <a16:creationId xmlns:a16="http://schemas.microsoft.com/office/drawing/2014/main" id="{1CDC1E9E-0442-4A9A-BB69-69F41FC19D72}"/>
              </a:ext>
            </a:extLst>
          </p:cNvPr>
          <p:cNvSpPr>
            <a:spLocks noGrp="1"/>
          </p:cNvSpPr>
          <p:nvPr>
            <p:ph sz="quarter" idx="12"/>
          </p:nvPr>
        </p:nvSpPr>
        <p:spPr/>
        <p:txBody>
          <a:bodyPr/>
          <a:lstStyle/>
          <a:p>
            <a:r>
              <a:rPr lang="nl-BE" dirty="0"/>
              <a:t>Delay the developing of metastasis (progression-free month)</a:t>
            </a:r>
          </a:p>
          <a:p>
            <a:r>
              <a:rPr lang="nl-BE" dirty="0"/>
              <a:t>Preserve the quality of life </a:t>
            </a:r>
          </a:p>
          <a:p>
            <a:r>
              <a:rPr lang="nl-BE" dirty="0"/>
              <a:t>Increase the overall survival</a:t>
            </a:r>
          </a:p>
          <a:p>
            <a:r>
              <a:rPr lang="en-US" dirty="0"/>
              <a:t>Improve the time to initiation of cytotoxic chemotherapy and/or  </a:t>
            </a:r>
            <a:br>
              <a:rPr lang="en-US" dirty="0"/>
            </a:br>
            <a:r>
              <a:rPr lang="en-US" dirty="0"/>
              <a:t>symptomatic progression</a:t>
            </a:r>
            <a:endParaRPr lang="nl-BE" dirty="0"/>
          </a:p>
        </p:txBody>
      </p:sp>
      <p:sp>
        <p:nvSpPr>
          <p:cNvPr id="2" name="Titel 1">
            <a:extLst>
              <a:ext uri="{FF2B5EF4-FFF2-40B4-BE49-F238E27FC236}">
                <a16:creationId xmlns:a16="http://schemas.microsoft.com/office/drawing/2014/main" id="{07F9DC2F-A4D0-491D-9BF8-FA4E99DF0E0B}"/>
              </a:ext>
            </a:extLst>
          </p:cNvPr>
          <p:cNvSpPr>
            <a:spLocks noGrp="1"/>
          </p:cNvSpPr>
          <p:nvPr>
            <p:ph type="title"/>
          </p:nvPr>
        </p:nvSpPr>
        <p:spPr/>
        <p:txBody>
          <a:bodyPr/>
          <a:lstStyle/>
          <a:p>
            <a:r>
              <a:rPr lang="nl-BE"/>
              <a:t>Goals of treatment</a:t>
            </a:r>
            <a:endParaRPr lang="nl-BE" dirty="0"/>
          </a:p>
        </p:txBody>
      </p:sp>
      <p:sp>
        <p:nvSpPr>
          <p:cNvPr id="4" name="Slide Number Placeholder 3">
            <a:extLst>
              <a:ext uri="{FF2B5EF4-FFF2-40B4-BE49-F238E27FC236}">
                <a16:creationId xmlns:a16="http://schemas.microsoft.com/office/drawing/2014/main" id="{FBF82043-1C0E-A94E-8A3B-8FE8004001E9}"/>
              </a:ext>
            </a:extLst>
          </p:cNvPr>
          <p:cNvSpPr>
            <a:spLocks noGrp="1"/>
          </p:cNvSpPr>
          <p:nvPr>
            <p:ph type="sldNum" sz="quarter" idx="4"/>
          </p:nvPr>
        </p:nvSpPr>
        <p:spPr/>
        <p:txBody>
          <a:bodyPr/>
          <a:lstStyle/>
          <a:p>
            <a:fld id="{FCE43C0F-8A7B-3A4B-9DB5-B3472E36E833}" type="slidenum">
              <a:rPr lang="en-GB" smtClean="0"/>
              <a:pPr/>
              <a:t>13</a:t>
            </a:fld>
            <a:endParaRPr lang="en-GB" dirty="0"/>
          </a:p>
        </p:txBody>
      </p:sp>
      <p:pic>
        <p:nvPicPr>
          <p:cNvPr id="18" name="Picture 17">
            <a:extLst>
              <a:ext uri="{FF2B5EF4-FFF2-40B4-BE49-F238E27FC236}">
                <a16:creationId xmlns:a16="http://schemas.microsoft.com/office/drawing/2014/main" id="{0B0D8ADB-0ADB-0E42-8952-10B74872EB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7343" y="2741066"/>
            <a:ext cx="3958550" cy="3259598"/>
          </a:xfrm>
          <a:prstGeom prst="rect">
            <a:avLst/>
          </a:prstGeom>
        </p:spPr>
      </p:pic>
      <p:sp>
        <p:nvSpPr>
          <p:cNvPr id="10" name="TextBox 9">
            <a:extLst>
              <a:ext uri="{FF2B5EF4-FFF2-40B4-BE49-F238E27FC236}">
                <a16:creationId xmlns:a16="http://schemas.microsoft.com/office/drawing/2014/main" id="{A9FFC28C-99F5-4730-96DD-CC1D9C774EF6}"/>
              </a:ext>
            </a:extLst>
          </p:cNvPr>
          <p:cNvSpPr txBox="1"/>
          <p:nvPr/>
        </p:nvSpPr>
        <p:spPr>
          <a:xfrm>
            <a:off x="7915525" y="4504654"/>
            <a:ext cx="945305" cy="461665"/>
          </a:xfrm>
          <a:prstGeom prst="rect">
            <a:avLst/>
          </a:prstGeom>
          <a:noFill/>
        </p:spPr>
        <p:txBody>
          <a:bodyPr wrap="square" rtlCol="0">
            <a:spAutoFit/>
          </a:bodyPr>
          <a:lstStyle/>
          <a:p>
            <a:pPr algn="ctr"/>
            <a:r>
              <a:rPr lang="en-GB" sz="1200" dirty="0">
                <a:ea typeface="Aileron" charset="0"/>
                <a:cs typeface="Aileron" charset="0"/>
              </a:rPr>
              <a:t>Therapeutic benefits</a:t>
            </a:r>
          </a:p>
        </p:txBody>
      </p:sp>
      <p:sp>
        <p:nvSpPr>
          <p:cNvPr id="12" name="TextBox 11">
            <a:extLst>
              <a:ext uri="{FF2B5EF4-FFF2-40B4-BE49-F238E27FC236}">
                <a16:creationId xmlns:a16="http://schemas.microsoft.com/office/drawing/2014/main" id="{56D3BD16-ECA4-45A5-A397-5BB7234CA87B}"/>
              </a:ext>
            </a:extLst>
          </p:cNvPr>
          <p:cNvSpPr txBox="1"/>
          <p:nvPr/>
        </p:nvSpPr>
        <p:spPr>
          <a:xfrm>
            <a:off x="10321201" y="4504654"/>
            <a:ext cx="945305" cy="461665"/>
          </a:xfrm>
          <a:prstGeom prst="rect">
            <a:avLst/>
          </a:prstGeom>
          <a:noFill/>
        </p:spPr>
        <p:txBody>
          <a:bodyPr wrap="square" rtlCol="0">
            <a:spAutoFit/>
          </a:bodyPr>
          <a:lstStyle/>
          <a:p>
            <a:pPr algn="ctr"/>
            <a:r>
              <a:rPr lang="en-GB" sz="1200" dirty="0">
                <a:ea typeface="Aileron" charset="0"/>
                <a:cs typeface="Aileron" charset="0"/>
              </a:rPr>
              <a:t>Adverse events</a:t>
            </a:r>
          </a:p>
        </p:txBody>
      </p:sp>
    </p:spTree>
    <p:extLst>
      <p:ext uri="{BB962C8B-B14F-4D97-AF65-F5344CB8AC3E}">
        <p14:creationId xmlns:p14="http://schemas.microsoft.com/office/powerpoint/2010/main" val="356713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735F7-0364-4104-B3B2-769E196B0F30}"/>
              </a:ext>
            </a:extLst>
          </p:cNvPr>
          <p:cNvSpPr>
            <a:spLocks noGrp="1"/>
          </p:cNvSpPr>
          <p:nvPr>
            <p:ph type="title"/>
          </p:nvPr>
        </p:nvSpPr>
        <p:spPr/>
        <p:txBody>
          <a:bodyPr/>
          <a:lstStyle/>
          <a:p>
            <a:r>
              <a:rPr lang="nl-BE" sz="2800" i="0" dirty="0">
                <a:solidFill>
                  <a:schemeClr val="tx2"/>
                </a:solidFill>
                <a:effectLst/>
                <a:latin typeface="+mn-lt"/>
              </a:rPr>
              <a:t>Physician preferences for </a:t>
            </a:r>
            <a:r>
              <a:rPr lang="nl-BE" sz="2800" i="0" cap="none" dirty="0">
                <a:solidFill>
                  <a:schemeClr val="tx2"/>
                </a:solidFill>
                <a:effectLst/>
                <a:latin typeface="+mn-lt"/>
              </a:rPr>
              <a:t>nm</a:t>
            </a:r>
            <a:r>
              <a:rPr lang="nl-BE" sz="2800" i="0" dirty="0">
                <a:solidFill>
                  <a:schemeClr val="tx2"/>
                </a:solidFill>
                <a:effectLst/>
                <a:latin typeface="+mn-lt"/>
              </a:rPr>
              <a:t>crpc treatment</a:t>
            </a:r>
            <a:endParaRPr lang="en-GB" dirty="0"/>
          </a:p>
        </p:txBody>
      </p:sp>
      <p:sp>
        <p:nvSpPr>
          <p:cNvPr id="5" name="Slide Number Placeholder 4">
            <a:extLst>
              <a:ext uri="{FF2B5EF4-FFF2-40B4-BE49-F238E27FC236}">
                <a16:creationId xmlns:a16="http://schemas.microsoft.com/office/drawing/2014/main" id="{28051A97-EF84-4820-8B3A-C645E22C84B6}"/>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
        <p:nvSpPr>
          <p:cNvPr id="6" name="Content Placeholder 5">
            <a:extLst>
              <a:ext uri="{FF2B5EF4-FFF2-40B4-BE49-F238E27FC236}">
                <a16:creationId xmlns:a16="http://schemas.microsoft.com/office/drawing/2014/main" id="{E77631CD-A826-4F1C-BD58-BF3CC2040BCB}"/>
              </a:ext>
            </a:extLst>
          </p:cNvPr>
          <p:cNvSpPr>
            <a:spLocks noGrp="1"/>
          </p:cNvSpPr>
          <p:nvPr>
            <p:ph sz="quarter" idx="15"/>
          </p:nvPr>
        </p:nvSpPr>
        <p:spPr/>
        <p:txBody>
          <a:bodyPr/>
          <a:lstStyle/>
          <a:p>
            <a:r>
              <a:rPr lang="nl-BE" dirty="0">
                <a:solidFill>
                  <a:schemeClr val="tx2"/>
                </a:solidFill>
              </a:rPr>
              <a:t>AE, adverse event; </a:t>
            </a:r>
            <a:r>
              <a:rPr lang="nl-BE" dirty="0" err="1">
                <a:solidFill>
                  <a:schemeClr val="tx2"/>
                </a:solidFill>
              </a:rPr>
              <a:t>nmCRPC</a:t>
            </a:r>
            <a:r>
              <a:rPr lang="nl-BE" dirty="0">
                <a:solidFill>
                  <a:schemeClr val="tx2"/>
                </a:solidFill>
              </a:rPr>
              <a:t>, non-</a:t>
            </a:r>
            <a:r>
              <a:rPr lang="nl-BE" dirty="0" err="1">
                <a:solidFill>
                  <a:schemeClr val="tx2"/>
                </a:solidFill>
              </a:rPr>
              <a:t>metastatic</a:t>
            </a:r>
            <a:r>
              <a:rPr lang="nl-BE" dirty="0">
                <a:solidFill>
                  <a:schemeClr val="tx2"/>
                </a:solidFill>
              </a:rPr>
              <a:t> </a:t>
            </a:r>
            <a:r>
              <a:rPr lang="nl-BE" dirty="0" err="1">
                <a:solidFill>
                  <a:schemeClr val="tx2"/>
                </a:solidFill>
              </a:rPr>
              <a:t>castration-resistant</a:t>
            </a:r>
            <a:r>
              <a:rPr lang="nl-BE" dirty="0">
                <a:solidFill>
                  <a:schemeClr val="tx2"/>
                </a:solidFill>
              </a:rPr>
              <a:t> </a:t>
            </a:r>
            <a:r>
              <a:rPr lang="nl-BE" dirty="0" err="1">
                <a:solidFill>
                  <a:schemeClr val="tx2"/>
                </a:solidFill>
              </a:rPr>
              <a:t>prostate</a:t>
            </a:r>
            <a:r>
              <a:rPr lang="nl-BE" dirty="0">
                <a:solidFill>
                  <a:schemeClr val="tx2"/>
                </a:solidFill>
              </a:rPr>
              <a:t> </a:t>
            </a:r>
            <a:r>
              <a:rPr lang="nl-BE" dirty="0" err="1">
                <a:solidFill>
                  <a:schemeClr val="tx2"/>
                </a:solidFill>
              </a:rPr>
              <a:t>cancer</a:t>
            </a:r>
            <a:r>
              <a:rPr lang="nl-BE" dirty="0">
                <a:solidFill>
                  <a:schemeClr val="tx2"/>
                </a:solidFill>
              </a:rPr>
              <a:t>; </a:t>
            </a:r>
            <a:r>
              <a:rPr lang="nl-BE" dirty="0"/>
              <a:t>PSA, </a:t>
            </a:r>
            <a:r>
              <a:rPr lang="nl-BE" dirty="0" err="1"/>
              <a:t>prostate-specific</a:t>
            </a:r>
            <a:r>
              <a:rPr lang="nl-BE" dirty="0"/>
              <a:t> antigen</a:t>
            </a:r>
            <a:endParaRPr lang="nl-BE" dirty="0">
              <a:solidFill>
                <a:schemeClr val="tx2"/>
              </a:solidFill>
            </a:endParaRPr>
          </a:p>
          <a:p>
            <a:pPr>
              <a:spcBef>
                <a:spcPts val="0"/>
              </a:spcBef>
            </a:pPr>
            <a:r>
              <a:rPr lang="en-GB" sz="1200" dirty="0">
                <a:solidFill>
                  <a:schemeClr val="tx2"/>
                </a:solidFill>
                <a:effectLst/>
                <a:latin typeface="+mn-lt"/>
                <a:ea typeface="Calibri" panose="020F0502020204030204" pitchFamily="34" charset="0"/>
                <a:cs typeface="Times New Roman" panose="02020603050405020304" pitchFamily="18" charset="0"/>
              </a:rPr>
              <a:t>Srinivas S, et al. </a:t>
            </a:r>
            <a:r>
              <a:rPr lang="nl-BE" sz="1200" dirty="0">
                <a:solidFill>
                  <a:schemeClr val="tx2"/>
                </a:solidFill>
                <a:effectLst/>
                <a:latin typeface="+mn-lt"/>
                <a:ea typeface="Calibri" panose="020F0502020204030204" pitchFamily="34" charset="0"/>
                <a:cs typeface="Times New Roman" panose="02020603050405020304" pitchFamily="18" charset="0"/>
              </a:rPr>
              <a:t>BMC Urol. 2020;20(1):73</a:t>
            </a:r>
            <a:endParaRPr lang="en-GB" dirty="0">
              <a:solidFill>
                <a:schemeClr val="tx2"/>
              </a:solidFill>
              <a:latin typeface="+mn-lt"/>
            </a:endParaRPr>
          </a:p>
        </p:txBody>
      </p:sp>
      <p:graphicFrame>
        <p:nvGraphicFramePr>
          <p:cNvPr id="12" name="Table 11">
            <a:extLst>
              <a:ext uri="{FF2B5EF4-FFF2-40B4-BE49-F238E27FC236}">
                <a16:creationId xmlns:a16="http://schemas.microsoft.com/office/drawing/2014/main" id="{E24A0B0D-B1F7-8D45-AA17-DC8BE5EEE52C}"/>
              </a:ext>
            </a:extLst>
          </p:cNvPr>
          <p:cNvGraphicFramePr>
            <a:graphicFrameLocks noGrp="1"/>
          </p:cNvGraphicFramePr>
          <p:nvPr/>
        </p:nvGraphicFramePr>
        <p:xfrm>
          <a:off x="619199" y="1899640"/>
          <a:ext cx="8033187" cy="3879636"/>
        </p:xfrm>
        <a:graphic>
          <a:graphicData uri="http://schemas.openxmlformats.org/drawingml/2006/table">
            <a:tbl>
              <a:tblPr firstRow="1" bandRow="1">
                <a:tableStyleId>{5C22544A-7EE6-4342-B048-85BDC9FD1C3A}</a:tableStyleId>
              </a:tblPr>
              <a:tblGrid>
                <a:gridCol w="2192907">
                  <a:extLst>
                    <a:ext uri="{9D8B030D-6E8A-4147-A177-3AD203B41FA5}">
                      <a16:colId xmlns:a16="http://schemas.microsoft.com/office/drawing/2014/main" val="1325628242"/>
                    </a:ext>
                  </a:extLst>
                </a:gridCol>
                <a:gridCol w="2920140">
                  <a:extLst>
                    <a:ext uri="{9D8B030D-6E8A-4147-A177-3AD203B41FA5}">
                      <a16:colId xmlns:a16="http://schemas.microsoft.com/office/drawing/2014/main" val="1663565831"/>
                    </a:ext>
                  </a:extLst>
                </a:gridCol>
                <a:gridCol w="2920140">
                  <a:extLst>
                    <a:ext uri="{9D8B030D-6E8A-4147-A177-3AD203B41FA5}">
                      <a16:colId xmlns:a16="http://schemas.microsoft.com/office/drawing/2014/main" val="3703144685"/>
                    </a:ext>
                  </a:extLst>
                </a:gridCol>
              </a:tblGrid>
              <a:tr h="303618">
                <a:tc>
                  <a:txBody>
                    <a:bodyPr/>
                    <a:lstStyle/>
                    <a:p>
                      <a:endParaRPr lang="en-US" dirty="0"/>
                    </a:p>
                  </a:txBody>
                  <a:tcPr/>
                </a:tc>
                <a:tc>
                  <a:txBody>
                    <a:bodyPr/>
                    <a:lstStyle/>
                    <a:p>
                      <a:pPr algn="ctr"/>
                      <a:r>
                        <a:rPr lang="en-US" dirty="0"/>
                        <a:t>Medicine A</a:t>
                      </a:r>
                    </a:p>
                  </a:txBody>
                  <a:tcPr/>
                </a:tc>
                <a:tc>
                  <a:txBody>
                    <a:bodyPr/>
                    <a:lstStyle/>
                    <a:p>
                      <a:pPr algn="ctr"/>
                      <a:r>
                        <a:rPr lang="en-US" dirty="0"/>
                        <a:t>Medicine B</a:t>
                      </a:r>
                    </a:p>
                  </a:txBody>
                  <a:tcPr/>
                </a:tc>
                <a:extLst>
                  <a:ext uri="{0D108BD9-81ED-4DB2-BD59-A6C34878D82A}">
                    <a16:rowId xmlns:a16="http://schemas.microsoft.com/office/drawing/2014/main" val="3565272927"/>
                  </a:ext>
                </a:extLst>
              </a:tr>
              <a:tr h="458228">
                <a:tc>
                  <a:txBody>
                    <a:bodyPr/>
                    <a:lstStyle/>
                    <a:p>
                      <a:r>
                        <a:rPr lang="en-US" sz="1300" b="1" dirty="0"/>
                        <a:t>Prolonging life</a:t>
                      </a:r>
                    </a:p>
                  </a:txBody>
                  <a:tcPr anchor="ctr"/>
                </a:tc>
                <a:tc>
                  <a:txBody>
                    <a:bodyPr/>
                    <a:lstStyle/>
                    <a:p>
                      <a:pPr algn="ctr"/>
                      <a:r>
                        <a:rPr lang="en-US" sz="1300" dirty="0"/>
                        <a:t>4 years and an additional </a:t>
                      </a:r>
                      <a:r>
                        <a:rPr lang="en-US" sz="1300" u="sng" dirty="0"/>
                        <a:t>3 months</a:t>
                      </a:r>
                      <a:br>
                        <a:rPr lang="en-US" sz="1300" u="sng" dirty="0"/>
                      </a:br>
                      <a:endParaRPr lang="en-US" sz="1300" u="sng" dirty="0"/>
                    </a:p>
                  </a:txBody>
                  <a:tcPr marB="117720"/>
                </a:tc>
                <a:tc>
                  <a:txBody>
                    <a:bodyPr/>
                    <a:lstStyle/>
                    <a:p>
                      <a:pPr algn="ctr"/>
                      <a:r>
                        <a:rPr lang="en-US" sz="1300" dirty="0"/>
                        <a:t>4 years and an additional </a:t>
                      </a:r>
                      <a:r>
                        <a:rPr lang="en-US" sz="1300" u="sng" dirty="0"/>
                        <a:t>6 months</a:t>
                      </a:r>
                      <a:br>
                        <a:rPr lang="en-US" sz="1300" u="sng" dirty="0"/>
                      </a:br>
                      <a:endParaRPr lang="en-US" sz="1300" u="sng" dirty="0"/>
                    </a:p>
                  </a:txBody>
                  <a:tcPr marB="117720"/>
                </a:tc>
                <a:extLst>
                  <a:ext uri="{0D108BD9-81ED-4DB2-BD59-A6C34878D82A}">
                    <a16:rowId xmlns:a16="http://schemas.microsoft.com/office/drawing/2014/main" val="3122615625"/>
                  </a:ext>
                </a:extLst>
              </a:tr>
              <a:tr h="561486">
                <a:tc>
                  <a:txBody>
                    <a:bodyPr/>
                    <a:lstStyle/>
                    <a:p>
                      <a:r>
                        <a:rPr lang="en-US" sz="1300" b="1" dirty="0"/>
                        <a:t>Delay in time until pain progresses (develops or worsens)</a:t>
                      </a:r>
                    </a:p>
                  </a:txBody>
                  <a:tcPr anchor="ctr"/>
                </a:tc>
                <a:tc>
                  <a:txBody>
                    <a:bodyPr/>
                    <a:lstStyle/>
                    <a:p>
                      <a:pPr algn="ctr"/>
                      <a:r>
                        <a:rPr lang="en-US" sz="1300" u="none" dirty="0"/>
                        <a:t>3 years and an additional </a:t>
                      </a:r>
                      <a:r>
                        <a:rPr lang="en-US" sz="1300" u="sng" dirty="0"/>
                        <a:t>12 months</a:t>
                      </a:r>
                    </a:p>
                  </a:txBody>
                  <a:tcPr/>
                </a:tc>
                <a:tc>
                  <a:txBody>
                    <a:bodyPr/>
                    <a:lstStyle/>
                    <a:p>
                      <a:pPr algn="ctr"/>
                      <a:r>
                        <a:rPr lang="en-US" sz="1300" u="none" dirty="0"/>
                        <a:t>3 years and an additional </a:t>
                      </a:r>
                      <a:r>
                        <a:rPr lang="en-US" sz="1300" u="sng" dirty="0"/>
                        <a:t>3 months</a:t>
                      </a:r>
                    </a:p>
                  </a:txBody>
                  <a:tcPr/>
                </a:tc>
                <a:extLst>
                  <a:ext uri="{0D108BD9-81ED-4DB2-BD59-A6C34878D82A}">
                    <a16:rowId xmlns:a16="http://schemas.microsoft.com/office/drawing/2014/main" val="3524166231"/>
                  </a:ext>
                </a:extLst>
              </a:tr>
              <a:tr h="399279">
                <a:tc>
                  <a:txBody>
                    <a:bodyPr/>
                    <a:lstStyle/>
                    <a:p>
                      <a:r>
                        <a:rPr lang="en-US" sz="1300" b="1" dirty="0"/>
                        <a:t>Fatigue (lack of energy)</a:t>
                      </a:r>
                    </a:p>
                  </a:txBody>
                  <a:tcPr anchor="ctr"/>
                </a:tc>
                <a:tc>
                  <a:txBody>
                    <a:bodyPr/>
                    <a:lstStyle/>
                    <a:p>
                      <a:pPr algn="ctr"/>
                      <a:r>
                        <a:rPr lang="en-US" sz="1300" u="none" dirty="0"/>
                        <a:t>Severe</a:t>
                      </a:r>
                      <a:br>
                        <a:rPr lang="en-US" sz="1300" u="none" dirty="0"/>
                      </a:br>
                      <a:r>
                        <a:rPr lang="en-US" sz="1300" u="none" dirty="0"/>
                        <a:t>(affects self-care)</a:t>
                      </a:r>
                    </a:p>
                  </a:txBody>
                  <a:tcPr/>
                </a:tc>
                <a:tc>
                  <a:txBody>
                    <a:bodyPr/>
                    <a:lstStyle/>
                    <a:p>
                      <a:pPr algn="ctr"/>
                      <a:r>
                        <a:rPr lang="en-US" sz="1300" u="none" dirty="0"/>
                        <a:t>None</a:t>
                      </a:r>
                    </a:p>
                  </a:txBody>
                  <a:tcPr anchor="ctr"/>
                </a:tc>
                <a:extLst>
                  <a:ext uri="{0D108BD9-81ED-4DB2-BD59-A6C34878D82A}">
                    <a16:rowId xmlns:a16="http://schemas.microsoft.com/office/drawing/2014/main" val="1953793343"/>
                  </a:ext>
                </a:extLst>
              </a:tr>
              <a:tr h="561486">
                <a:tc>
                  <a:txBody>
                    <a:bodyPr/>
                    <a:lstStyle/>
                    <a:p>
                      <a:r>
                        <a:rPr lang="en-US" sz="1300" b="1" dirty="0"/>
                        <a:t>Skin rash</a:t>
                      </a:r>
                    </a:p>
                  </a:txBody>
                  <a:tcPr anchor="ctr"/>
                </a:tc>
                <a:tc>
                  <a:txBody>
                    <a:bodyPr/>
                    <a:lstStyle/>
                    <a:p>
                      <a:pPr algn="ctr"/>
                      <a:r>
                        <a:rPr lang="en-US" sz="1300" u="none" dirty="0"/>
                        <a:t>None</a:t>
                      </a:r>
                    </a:p>
                  </a:txBody>
                  <a:tcPr anchor="ctr"/>
                </a:tc>
                <a:tc>
                  <a:txBody>
                    <a:bodyPr/>
                    <a:lstStyle/>
                    <a:p>
                      <a:pPr algn="ctr"/>
                      <a:r>
                        <a:rPr lang="en-US" sz="1300" u="none" dirty="0"/>
                        <a:t>Severe</a:t>
                      </a:r>
                      <a:br>
                        <a:rPr lang="en-US" sz="1300" u="none" dirty="0"/>
                      </a:br>
                      <a:r>
                        <a:rPr lang="en-US" sz="1300" u="none" dirty="0"/>
                        <a:t>(more than 30% of the body, require treatment and affects self-care)</a:t>
                      </a:r>
                    </a:p>
                  </a:txBody>
                  <a:tcPr anchor="ctr"/>
                </a:tc>
                <a:extLst>
                  <a:ext uri="{0D108BD9-81ED-4DB2-BD59-A6C34878D82A}">
                    <a16:rowId xmlns:a16="http://schemas.microsoft.com/office/drawing/2014/main" val="2759833470"/>
                  </a:ext>
                </a:extLst>
              </a:tr>
              <a:tr h="399279">
                <a:tc>
                  <a:txBody>
                    <a:bodyPr/>
                    <a:lstStyle/>
                    <a:p>
                      <a:r>
                        <a:rPr lang="en-US" sz="1300" b="1" dirty="0"/>
                        <a:t>Cognitive problems</a:t>
                      </a:r>
                    </a:p>
                  </a:txBody>
                  <a:tcPr anchor="ctr"/>
                </a:tc>
                <a:tc>
                  <a:txBody>
                    <a:bodyPr/>
                    <a:lstStyle/>
                    <a:p>
                      <a:pPr algn="ctr"/>
                      <a:r>
                        <a:rPr lang="en-US" sz="1300" u="none" dirty="0"/>
                        <a:t>Mild-to-moderate</a:t>
                      </a:r>
                      <a:br>
                        <a:rPr lang="en-US" sz="1300" u="none" dirty="0"/>
                      </a:br>
                      <a:r>
                        <a:rPr lang="en-US" sz="1300" u="none" dirty="0"/>
                        <a:t>(may affect daily activities)</a:t>
                      </a:r>
                    </a:p>
                  </a:txBody>
                  <a:tcPr/>
                </a:tc>
                <a:tc>
                  <a:txBody>
                    <a:bodyPr/>
                    <a:lstStyle/>
                    <a:p>
                      <a:pPr algn="ctr"/>
                      <a:r>
                        <a:rPr lang="en-US" sz="1300" u="none" dirty="0"/>
                        <a:t>None</a:t>
                      </a:r>
                    </a:p>
                  </a:txBody>
                  <a:tcPr anchor="ctr"/>
                </a:tc>
                <a:extLst>
                  <a:ext uri="{0D108BD9-81ED-4DB2-BD59-A6C34878D82A}">
                    <a16:rowId xmlns:a16="http://schemas.microsoft.com/office/drawing/2014/main" val="3492334227"/>
                  </a:ext>
                </a:extLst>
              </a:tr>
              <a:tr h="303618">
                <a:tc>
                  <a:txBody>
                    <a:bodyPr/>
                    <a:lstStyle/>
                    <a:p>
                      <a:r>
                        <a:rPr lang="en-US" sz="1300" b="1" dirty="0"/>
                        <a:t>Chance of a serious fracture</a:t>
                      </a:r>
                    </a:p>
                  </a:txBody>
                  <a:tcPr anchor="ctr"/>
                </a:tc>
                <a:tc>
                  <a:txBody>
                    <a:bodyPr/>
                    <a:lstStyle/>
                    <a:p>
                      <a:pPr algn="ctr"/>
                      <a:r>
                        <a:rPr lang="en-US" sz="1300" b="1" u="none" dirty="0">
                          <a:solidFill>
                            <a:schemeClr val="accent1"/>
                          </a:solidFill>
                        </a:rPr>
                        <a:t>None</a:t>
                      </a:r>
                      <a:r>
                        <a:rPr lang="en-US" sz="1300" u="none" dirty="0"/>
                        <a:t> (0 out of 100 people)</a:t>
                      </a:r>
                    </a:p>
                  </a:txBody>
                  <a:tcPr/>
                </a:tc>
                <a:tc>
                  <a:txBody>
                    <a:bodyPr/>
                    <a:lstStyle/>
                    <a:p>
                      <a:pPr algn="ctr"/>
                      <a:r>
                        <a:rPr lang="en-US" sz="1300" b="1" u="none" dirty="0">
                          <a:solidFill>
                            <a:schemeClr val="accent1"/>
                          </a:solidFill>
                        </a:rPr>
                        <a:t>8%</a:t>
                      </a:r>
                      <a:r>
                        <a:rPr lang="en-US" sz="1300" u="none" dirty="0"/>
                        <a:t> (8 out of 100 people)</a:t>
                      </a:r>
                    </a:p>
                  </a:txBody>
                  <a:tcPr/>
                </a:tc>
                <a:extLst>
                  <a:ext uri="{0D108BD9-81ED-4DB2-BD59-A6C34878D82A}">
                    <a16:rowId xmlns:a16="http://schemas.microsoft.com/office/drawing/2014/main" val="1888345774"/>
                  </a:ext>
                </a:extLst>
              </a:tr>
              <a:tr h="303618">
                <a:tc>
                  <a:txBody>
                    <a:bodyPr/>
                    <a:lstStyle/>
                    <a:p>
                      <a:pPr algn="ctr"/>
                      <a:r>
                        <a:rPr lang="en-US" sz="1300" b="1" dirty="0">
                          <a:solidFill>
                            <a:schemeClr val="bg1"/>
                          </a:solidFill>
                        </a:rPr>
                        <a:t>I choose:</a:t>
                      </a:r>
                    </a:p>
                  </a:txBody>
                  <a:tcPr anchor="ctr">
                    <a:solidFill>
                      <a:schemeClr val="accent1"/>
                    </a:solidFill>
                  </a:tcPr>
                </a:tc>
                <a:tc>
                  <a:txBody>
                    <a:bodyPr/>
                    <a:lstStyle/>
                    <a:p>
                      <a:pPr algn="ctr"/>
                      <a:endParaRPr lang="en-US" sz="1300" u="none" dirty="0"/>
                    </a:p>
                  </a:txBody>
                  <a:tcPr>
                    <a:solidFill>
                      <a:schemeClr val="accent1"/>
                    </a:solidFill>
                  </a:tcPr>
                </a:tc>
                <a:tc>
                  <a:txBody>
                    <a:bodyPr/>
                    <a:lstStyle/>
                    <a:p>
                      <a:pPr algn="ctr"/>
                      <a:endParaRPr lang="en-US" sz="1300" u="none" dirty="0"/>
                    </a:p>
                  </a:txBody>
                  <a:tcPr>
                    <a:solidFill>
                      <a:schemeClr val="accent1"/>
                    </a:solidFill>
                  </a:tcPr>
                </a:tc>
                <a:extLst>
                  <a:ext uri="{0D108BD9-81ED-4DB2-BD59-A6C34878D82A}">
                    <a16:rowId xmlns:a16="http://schemas.microsoft.com/office/drawing/2014/main" val="3744177282"/>
                  </a:ext>
                </a:extLst>
              </a:tr>
            </a:tbl>
          </a:graphicData>
        </a:graphic>
      </p:graphicFrame>
      <p:grpSp>
        <p:nvGrpSpPr>
          <p:cNvPr id="13" name="Group 12">
            <a:extLst>
              <a:ext uri="{FF2B5EF4-FFF2-40B4-BE49-F238E27FC236}">
                <a16:creationId xmlns:a16="http://schemas.microsoft.com/office/drawing/2014/main" id="{A2689A8F-B889-5E49-A7D0-A381DCAE9DE5}"/>
              </a:ext>
            </a:extLst>
          </p:cNvPr>
          <p:cNvGrpSpPr/>
          <p:nvPr/>
        </p:nvGrpSpPr>
        <p:grpSpPr>
          <a:xfrm>
            <a:off x="2983679" y="2537230"/>
            <a:ext cx="2583841" cy="237976"/>
            <a:chOff x="2821858" y="860624"/>
            <a:chExt cx="2583841" cy="237976"/>
          </a:xfrm>
        </p:grpSpPr>
        <p:sp>
          <p:nvSpPr>
            <p:cNvPr id="14" name="Rectangle 13">
              <a:extLst>
                <a:ext uri="{FF2B5EF4-FFF2-40B4-BE49-F238E27FC236}">
                  <a16:creationId xmlns:a16="http://schemas.microsoft.com/office/drawing/2014/main" id="{C03040AC-B4BF-AE47-A63A-72D5457DDC8A}"/>
                </a:ext>
              </a:extLst>
            </p:cNvPr>
            <p:cNvSpPr/>
            <p:nvPr/>
          </p:nvSpPr>
          <p:spPr>
            <a:xfrm>
              <a:off x="3339383" y="990600"/>
              <a:ext cx="1712042"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A98067E-BFF8-E84A-9CF4-7340744D261C}"/>
                </a:ext>
              </a:extLst>
            </p:cNvPr>
            <p:cNvSpPr/>
            <p:nvPr/>
          </p:nvSpPr>
          <p:spPr>
            <a:xfrm>
              <a:off x="2821858" y="990600"/>
              <a:ext cx="2112092" cy="10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04C5893-1834-EC4F-B307-60114EC84EB5}"/>
                </a:ext>
              </a:extLst>
            </p:cNvPr>
            <p:cNvSpPr txBox="1"/>
            <p:nvPr/>
          </p:nvSpPr>
          <p:spPr>
            <a:xfrm>
              <a:off x="3592195" y="860624"/>
              <a:ext cx="333425"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4 years</a:t>
              </a:r>
            </a:p>
          </p:txBody>
        </p:sp>
        <p:sp>
          <p:nvSpPr>
            <p:cNvPr id="17" name="TextBox 16">
              <a:extLst>
                <a:ext uri="{FF2B5EF4-FFF2-40B4-BE49-F238E27FC236}">
                  <a16:creationId xmlns:a16="http://schemas.microsoft.com/office/drawing/2014/main" id="{03F2323B-A6E7-DD45-BE70-F4303940EC12}"/>
                </a:ext>
              </a:extLst>
            </p:cNvPr>
            <p:cNvSpPr txBox="1"/>
            <p:nvPr/>
          </p:nvSpPr>
          <p:spPr>
            <a:xfrm>
              <a:off x="4963270" y="860624"/>
              <a:ext cx="442429"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 months</a:t>
              </a:r>
            </a:p>
          </p:txBody>
        </p:sp>
      </p:grpSp>
      <p:grpSp>
        <p:nvGrpSpPr>
          <p:cNvPr id="18" name="Group 17">
            <a:extLst>
              <a:ext uri="{FF2B5EF4-FFF2-40B4-BE49-F238E27FC236}">
                <a16:creationId xmlns:a16="http://schemas.microsoft.com/office/drawing/2014/main" id="{69C9221B-E0E1-0846-ADB4-806449AB43F0}"/>
              </a:ext>
            </a:extLst>
          </p:cNvPr>
          <p:cNvGrpSpPr/>
          <p:nvPr/>
        </p:nvGrpSpPr>
        <p:grpSpPr>
          <a:xfrm>
            <a:off x="2983679" y="3166495"/>
            <a:ext cx="2118442" cy="237976"/>
            <a:chOff x="2821858" y="860624"/>
            <a:chExt cx="2118442" cy="237976"/>
          </a:xfrm>
        </p:grpSpPr>
        <p:sp>
          <p:nvSpPr>
            <p:cNvPr id="19" name="Rectangle 18">
              <a:extLst>
                <a:ext uri="{FF2B5EF4-FFF2-40B4-BE49-F238E27FC236}">
                  <a16:creationId xmlns:a16="http://schemas.microsoft.com/office/drawing/2014/main" id="{0E761790-7E58-024D-955D-5166854025D0}"/>
                </a:ext>
              </a:extLst>
            </p:cNvPr>
            <p:cNvSpPr/>
            <p:nvPr/>
          </p:nvSpPr>
          <p:spPr>
            <a:xfrm>
              <a:off x="2828208" y="990600"/>
              <a:ext cx="2112092"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E6279D2-B76E-1946-A0FC-4BB1D7505E61}"/>
                </a:ext>
              </a:extLst>
            </p:cNvPr>
            <p:cNvSpPr/>
            <p:nvPr/>
          </p:nvSpPr>
          <p:spPr>
            <a:xfrm>
              <a:off x="2821858" y="990600"/>
              <a:ext cx="1585042" cy="10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7EC7CD7-2F32-D848-B02A-D68E4F75DC94}"/>
                </a:ext>
              </a:extLst>
            </p:cNvPr>
            <p:cNvSpPr txBox="1"/>
            <p:nvPr/>
          </p:nvSpPr>
          <p:spPr>
            <a:xfrm>
              <a:off x="3414395" y="860624"/>
              <a:ext cx="333425"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 years</a:t>
              </a:r>
            </a:p>
          </p:txBody>
        </p:sp>
        <p:sp>
          <p:nvSpPr>
            <p:cNvPr id="22" name="TextBox 21">
              <a:extLst>
                <a:ext uri="{FF2B5EF4-FFF2-40B4-BE49-F238E27FC236}">
                  <a16:creationId xmlns:a16="http://schemas.microsoft.com/office/drawing/2014/main" id="{2DB1E162-C0C7-0A4F-9D6A-1C3CBA232220}"/>
                </a:ext>
              </a:extLst>
            </p:cNvPr>
            <p:cNvSpPr txBox="1"/>
            <p:nvPr/>
          </p:nvSpPr>
          <p:spPr>
            <a:xfrm>
              <a:off x="4423241" y="860624"/>
              <a:ext cx="500137"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12 months</a:t>
              </a:r>
            </a:p>
          </p:txBody>
        </p:sp>
      </p:grpSp>
      <p:grpSp>
        <p:nvGrpSpPr>
          <p:cNvPr id="23" name="Group 22">
            <a:extLst>
              <a:ext uri="{FF2B5EF4-FFF2-40B4-BE49-F238E27FC236}">
                <a16:creationId xmlns:a16="http://schemas.microsoft.com/office/drawing/2014/main" id="{7899287B-F8F5-9E4B-AC67-89CE3B839A00}"/>
              </a:ext>
            </a:extLst>
          </p:cNvPr>
          <p:cNvGrpSpPr/>
          <p:nvPr/>
        </p:nvGrpSpPr>
        <p:grpSpPr>
          <a:xfrm>
            <a:off x="5918627" y="2537230"/>
            <a:ext cx="2583841" cy="237976"/>
            <a:chOff x="2821858" y="860624"/>
            <a:chExt cx="2583841" cy="237976"/>
          </a:xfrm>
        </p:grpSpPr>
        <p:sp>
          <p:nvSpPr>
            <p:cNvPr id="24" name="Rectangle 23">
              <a:extLst>
                <a:ext uri="{FF2B5EF4-FFF2-40B4-BE49-F238E27FC236}">
                  <a16:creationId xmlns:a16="http://schemas.microsoft.com/office/drawing/2014/main" id="{D7F27FB0-F986-C14C-8214-DEA658D8862F}"/>
                </a:ext>
              </a:extLst>
            </p:cNvPr>
            <p:cNvSpPr/>
            <p:nvPr/>
          </p:nvSpPr>
          <p:spPr>
            <a:xfrm>
              <a:off x="3339383" y="990600"/>
              <a:ext cx="1823832"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43756D9-5BB2-C346-A0B6-6391C9D798C6}"/>
                </a:ext>
              </a:extLst>
            </p:cNvPr>
            <p:cNvSpPr/>
            <p:nvPr/>
          </p:nvSpPr>
          <p:spPr>
            <a:xfrm>
              <a:off x="2821858" y="990600"/>
              <a:ext cx="2112092" cy="10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847F0A4B-F80B-5B45-8BD5-7DD854E9C4F0}"/>
                </a:ext>
              </a:extLst>
            </p:cNvPr>
            <p:cNvSpPr txBox="1"/>
            <p:nvPr/>
          </p:nvSpPr>
          <p:spPr>
            <a:xfrm>
              <a:off x="3592195" y="860624"/>
              <a:ext cx="333425"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4 years</a:t>
              </a:r>
            </a:p>
          </p:txBody>
        </p:sp>
        <p:sp>
          <p:nvSpPr>
            <p:cNvPr id="27" name="TextBox 26">
              <a:extLst>
                <a:ext uri="{FF2B5EF4-FFF2-40B4-BE49-F238E27FC236}">
                  <a16:creationId xmlns:a16="http://schemas.microsoft.com/office/drawing/2014/main" id="{0FB099C8-0BCD-2041-B702-1B0B13741AB8}"/>
                </a:ext>
              </a:extLst>
            </p:cNvPr>
            <p:cNvSpPr txBox="1"/>
            <p:nvPr/>
          </p:nvSpPr>
          <p:spPr>
            <a:xfrm>
              <a:off x="4963270" y="860624"/>
              <a:ext cx="442429"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6 months</a:t>
              </a:r>
            </a:p>
          </p:txBody>
        </p:sp>
      </p:grpSp>
      <p:grpSp>
        <p:nvGrpSpPr>
          <p:cNvPr id="28" name="Group 27">
            <a:extLst>
              <a:ext uri="{FF2B5EF4-FFF2-40B4-BE49-F238E27FC236}">
                <a16:creationId xmlns:a16="http://schemas.microsoft.com/office/drawing/2014/main" id="{82F98C31-CF5C-8840-86ED-D4B0D3F7FBE2}"/>
              </a:ext>
            </a:extLst>
          </p:cNvPr>
          <p:cNvGrpSpPr/>
          <p:nvPr/>
        </p:nvGrpSpPr>
        <p:grpSpPr>
          <a:xfrm>
            <a:off x="5918627" y="3166495"/>
            <a:ext cx="2043812" cy="237976"/>
            <a:chOff x="2821858" y="860624"/>
            <a:chExt cx="2043812" cy="237976"/>
          </a:xfrm>
        </p:grpSpPr>
        <p:sp>
          <p:nvSpPr>
            <p:cNvPr id="29" name="Rectangle 28">
              <a:extLst>
                <a:ext uri="{FF2B5EF4-FFF2-40B4-BE49-F238E27FC236}">
                  <a16:creationId xmlns:a16="http://schemas.microsoft.com/office/drawing/2014/main" id="{4FCA7F30-E1EA-F940-9CD1-0BD971B4DD65}"/>
                </a:ext>
              </a:extLst>
            </p:cNvPr>
            <p:cNvSpPr/>
            <p:nvPr/>
          </p:nvSpPr>
          <p:spPr>
            <a:xfrm>
              <a:off x="2828208" y="990600"/>
              <a:ext cx="1704081"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5C27D96-B3A8-494E-8C51-DE53977A2E78}"/>
                </a:ext>
              </a:extLst>
            </p:cNvPr>
            <p:cNvSpPr/>
            <p:nvPr/>
          </p:nvSpPr>
          <p:spPr>
            <a:xfrm>
              <a:off x="2821858" y="990600"/>
              <a:ext cx="1585042" cy="10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BB38AD51-7415-5A4A-8E12-01DBCFBEE2D9}"/>
                </a:ext>
              </a:extLst>
            </p:cNvPr>
            <p:cNvSpPr txBox="1"/>
            <p:nvPr/>
          </p:nvSpPr>
          <p:spPr>
            <a:xfrm>
              <a:off x="3414395" y="860624"/>
              <a:ext cx="333425"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 years</a:t>
              </a:r>
            </a:p>
          </p:txBody>
        </p:sp>
        <p:sp>
          <p:nvSpPr>
            <p:cNvPr id="32" name="TextBox 31">
              <a:extLst>
                <a:ext uri="{FF2B5EF4-FFF2-40B4-BE49-F238E27FC236}">
                  <a16:creationId xmlns:a16="http://schemas.microsoft.com/office/drawing/2014/main" id="{5EFA9A5C-C62C-964A-9BF3-6700C1F73280}"/>
                </a:ext>
              </a:extLst>
            </p:cNvPr>
            <p:cNvSpPr txBox="1"/>
            <p:nvPr/>
          </p:nvSpPr>
          <p:spPr>
            <a:xfrm>
              <a:off x="4423241" y="860624"/>
              <a:ext cx="442429" cy="138499"/>
            </a:xfrm>
            <a:prstGeom prst="rect">
              <a:avLst/>
            </a:prstGeom>
            <a:noFill/>
          </p:spPr>
          <p:txBody>
            <a:bodyPr wrap="none" lIns="0" tIns="0" rIns="0" bIns="0" rtlCol="0">
              <a:spAutoFit/>
            </a:bodyPr>
            <a:lstStyle/>
            <a:p>
              <a:r>
                <a:rPr lang="en-US" sz="900" dirty="0">
                  <a:latin typeface="Calibri" panose="020F0502020204030204" pitchFamily="34" charset="0"/>
                  <a:ea typeface="Aileron" charset="0"/>
                  <a:cs typeface="Calibri" panose="020F0502020204030204" pitchFamily="34" charset="0"/>
                </a:rPr>
                <a:t>3 months</a:t>
              </a:r>
            </a:p>
          </p:txBody>
        </p:sp>
      </p:grpSp>
      <p:sp>
        <p:nvSpPr>
          <p:cNvPr id="33" name="TextBox 32">
            <a:extLst>
              <a:ext uri="{FF2B5EF4-FFF2-40B4-BE49-F238E27FC236}">
                <a16:creationId xmlns:a16="http://schemas.microsoft.com/office/drawing/2014/main" id="{17F69AAF-819E-4442-A271-04764D363A0A}"/>
              </a:ext>
            </a:extLst>
          </p:cNvPr>
          <p:cNvSpPr txBox="1"/>
          <p:nvPr/>
        </p:nvSpPr>
        <p:spPr>
          <a:xfrm>
            <a:off x="619200" y="5846824"/>
            <a:ext cx="7086940" cy="276999"/>
          </a:xfrm>
          <a:prstGeom prst="rect">
            <a:avLst/>
          </a:prstGeom>
          <a:noFill/>
        </p:spPr>
        <p:txBody>
          <a:bodyPr wrap="none" lIns="0" rtlCol="0">
            <a:spAutoFit/>
          </a:bodyPr>
          <a:lstStyle/>
          <a:p>
            <a:r>
              <a:rPr lang="en-US" sz="1200" dirty="0"/>
              <a:t>Online survey that included 14 treatment choice questions, each comparing 2 hypothetical treatment profiles</a:t>
            </a:r>
            <a:endParaRPr lang="en-GB" sz="1200" dirty="0">
              <a:solidFill>
                <a:srgbClr val="505050"/>
              </a:solidFill>
              <a:latin typeface="Aileron" charset="0"/>
              <a:ea typeface="Aileron" charset="0"/>
              <a:cs typeface="Aileron" charset="0"/>
            </a:endParaRPr>
          </a:p>
        </p:txBody>
      </p:sp>
      <p:sp>
        <p:nvSpPr>
          <p:cNvPr id="34" name="TextBox 33">
            <a:extLst>
              <a:ext uri="{FF2B5EF4-FFF2-40B4-BE49-F238E27FC236}">
                <a16:creationId xmlns:a16="http://schemas.microsoft.com/office/drawing/2014/main" id="{59F90189-98A0-9246-82F9-7BDAC56F0C31}"/>
              </a:ext>
            </a:extLst>
          </p:cNvPr>
          <p:cNvSpPr txBox="1"/>
          <p:nvPr/>
        </p:nvSpPr>
        <p:spPr>
          <a:xfrm>
            <a:off x="8882087" y="1738007"/>
            <a:ext cx="2688240"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accent1"/>
                </a:solidFill>
              </a:rPr>
              <a:t>Physicians were willing to trade substantial amounts of survival to avoid AEs between hypothetical treatments </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Results </a:t>
            </a:r>
            <a:r>
              <a:rPr lang="en-US" dirty="0" err="1">
                <a:solidFill>
                  <a:schemeClr val="tx2"/>
                </a:solidFill>
              </a:rPr>
              <a:t>emphasise</a:t>
            </a:r>
            <a:r>
              <a:rPr lang="en-US" dirty="0">
                <a:solidFill>
                  <a:schemeClr val="tx2"/>
                </a:solidFill>
              </a:rPr>
              <a:t> the importance of carefully balancing therapies’ benefits and risks to ultimately </a:t>
            </a:r>
            <a:r>
              <a:rPr lang="en-US" dirty="0" err="1">
                <a:solidFill>
                  <a:schemeClr val="tx2"/>
                </a:solidFill>
              </a:rPr>
              <a:t>optimise</a:t>
            </a:r>
            <a:r>
              <a:rPr lang="en-US" dirty="0">
                <a:solidFill>
                  <a:schemeClr val="tx2"/>
                </a:solidFill>
              </a:rPr>
              <a:t> the overall quality of </a:t>
            </a:r>
            <a:r>
              <a:rPr lang="en-US" dirty="0" err="1">
                <a:solidFill>
                  <a:schemeClr val="tx2"/>
                </a:solidFill>
              </a:rPr>
              <a:t>nmCRPC</a:t>
            </a:r>
            <a:r>
              <a:rPr lang="en-US" dirty="0">
                <a:solidFill>
                  <a:schemeClr val="tx2"/>
                </a:solidFill>
              </a:rPr>
              <a:t> patients’ survival </a:t>
            </a:r>
            <a:endParaRPr lang="en-GB" dirty="0">
              <a:solidFill>
                <a:schemeClr val="tx2"/>
              </a:solidFill>
              <a:ea typeface="Aileron" charset="0"/>
              <a:cs typeface="Aileron" charset="0"/>
            </a:endParaRPr>
          </a:p>
        </p:txBody>
      </p:sp>
      <p:sp>
        <p:nvSpPr>
          <p:cNvPr id="2" name="Oval 1">
            <a:extLst>
              <a:ext uri="{FF2B5EF4-FFF2-40B4-BE49-F238E27FC236}">
                <a16:creationId xmlns:a16="http://schemas.microsoft.com/office/drawing/2014/main" id="{90436D70-E8BF-D549-A158-1977A2E2EA58}"/>
              </a:ext>
            </a:extLst>
          </p:cNvPr>
          <p:cNvSpPr/>
          <p:nvPr/>
        </p:nvSpPr>
        <p:spPr>
          <a:xfrm>
            <a:off x="4137820" y="5539736"/>
            <a:ext cx="186325" cy="18642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9763158-0A44-B54D-B29F-2C02F0B7AF46}"/>
              </a:ext>
            </a:extLst>
          </p:cNvPr>
          <p:cNvSpPr/>
          <p:nvPr/>
        </p:nvSpPr>
        <p:spPr>
          <a:xfrm>
            <a:off x="7077665" y="5539736"/>
            <a:ext cx="186325" cy="18642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Content Placeholder 5">
            <a:extLst>
              <a:ext uri="{FF2B5EF4-FFF2-40B4-BE49-F238E27FC236}">
                <a16:creationId xmlns:a16="http://schemas.microsoft.com/office/drawing/2014/main" id="{8C224399-2A32-DF44-A14B-C7A976FCB285}"/>
              </a:ext>
            </a:extLst>
          </p:cNvPr>
          <p:cNvSpPr>
            <a:spLocks noGrp="1"/>
          </p:cNvSpPr>
          <p:nvPr>
            <p:ph sz="quarter" idx="12"/>
          </p:nvPr>
        </p:nvSpPr>
        <p:spPr>
          <a:xfrm>
            <a:off x="620184" y="1228960"/>
            <a:ext cx="8032202" cy="571308"/>
          </a:xfrm>
          <a:ln w="12700">
            <a:solidFill>
              <a:schemeClr val="accent1"/>
            </a:solidFill>
          </a:ln>
        </p:spPr>
        <p:txBody>
          <a:bodyPr lIns="72000" tIns="36000" rIns="72000"/>
          <a:lstStyle/>
          <a:p>
            <a:pPr marL="0" indent="0">
              <a:buNone/>
            </a:pPr>
            <a:r>
              <a:rPr lang="en-US" sz="1100" i="1" dirty="0">
                <a:solidFill>
                  <a:schemeClr val="tx1"/>
                </a:solidFill>
              </a:rPr>
              <a:t>A 74-year-old man who has PSA doubling time ≤10 months and a PSA level ≥2 ng/</a:t>
            </a:r>
            <a:r>
              <a:rPr lang="en-US" sz="1100" i="1" dirty="0" err="1">
                <a:solidFill>
                  <a:schemeClr val="tx1"/>
                </a:solidFill>
              </a:rPr>
              <a:t>mL.</a:t>
            </a:r>
            <a:r>
              <a:rPr lang="en-US" sz="1100" i="1" dirty="0">
                <a:solidFill>
                  <a:schemeClr val="tx1"/>
                </a:solidFill>
              </a:rPr>
              <a:t> He is castration-resistant but has not developed distant metastases. He is continuing to receive androgen deprivation therapy for his prostate cancer. Besides the cancer, the patient’s health is otherwise good (asymptomatic and high-performance status) with no significant comorbidities.</a:t>
            </a:r>
            <a:endParaRPr lang="en-US" sz="1100" b="1" i="1" dirty="0">
              <a:solidFill>
                <a:schemeClr val="tx1"/>
              </a:solidFill>
            </a:endParaRPr>
          </a:p>
        </p:txBody>
      </p:sp>
      <p:sp>
        <p:nvSpPr>
          <p:cNvPr id="37" name="Content Placeholder 5">
            <a:extLst>
              <a:ext uri="{FF2B5EF4-FFF2-40B4-BE49-F238E27FC236}">
                <a16:creationId xmlns:a16="http://schemas.microsoft.com/office/drawing/2014/main" id="{B04D8A82-AEB0-5A4B-9EE3-153D9B038366}"/>
              </a:ext>
            </a:extLst>
          </p:cNvPr>
          <p:cNvSpPr txBox="1">
            <a:spLocks/>
          </p:cNvSpPr>
          <p:nvPr/>
        </p:nvSpPr>
        <p:spPr>
          <a:xfrm>
            <a:off x="620184" y="933990"/>
            <a:ext cx="10963200" cy="4525200"/>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a:t>(Question 2 of 14) </a:t>
            </a:r>
            <a:r>
              <a:rPr lang="en-US" sz="1400" b="1" dirty="0"/>
              <a:t>If these are the only options available, which would you choose for the patient?</a:t>
            </a:r>
          </a:p>
        </p:txBody>
      </p:sp>
    </p:spTree>
    <p:extLst>
      <p:ext uri="{BB962C8B-B14F-4D97-AF65-F5344CB8AC3E}">
        <p14:creationId xmlns:p14="http://schemas.microsoft.com/office/powerpoint/2010/main" val="357212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00B5DED-E8E7-9246-AA20-0C493BFD947F}"/>
              </a:ext>
            </a:extLst>
          </p:cNvPr>
          <p:cNvSpPr>
            <a:spLocks noGrp="1"/>
          </p:cNvSpPr>
          <p:nvPr>
            <p:ph sz="quarter" idx="12"/>
          </p:nvPr>
        </p:nvSpPr>
        <p:spPr/>
        <p:txBody>
          <a:bodyPr/>
          <a:lstStyle/>
          <a:p>
            <a:r>
              <a:rPr lang="en-US" dirty="0"/>
              <a:t>Shared decision making is a collaborative process that involves </a:t>
            </a:r>
            <a:r>
              <a:rPr lang="en-US" dirty="0">
                <a:solidFill>
                  <a:schemeClr val="tx2"/>
                </a:solidFill>
              </a:rPr>
              <a:t>a patient and his/her healthcare </a:t>
            </a:r>
            <a:r>
              <a:rPr lang="en-US" dirty="0"/>
              <a:t>professional working together to reach a joint decision about care </a:t>
            </a:r>
          </a:p>
          <a:p>
            <a:endParaRPr lang="en-US" dirty="0"/>
          </a:p>
          <a:p>
            <a:r>
              <a:rPr lang="nl-BE" dirty="0"/>
              <a:t>A </a:t>
            </a:r>
            <a:r>
              <a:rPr lang="nl-BE" dirty="0" err="1"/>
              <a:t>patient</a:t>
            </a:r>
            <a:r>
              <a:rPr lang="nl-BE" dirty="0"/>
              <a:t> </a:t>
            </a:r>
            <a:r>
              <a:rPr lang="nl-BE" dirty="0" err="1"/>
              <a:t>who</a:t>
            </a:r>
            <a:r>
              <a:rPr lang="nl-BE" dirty="0"/>
              <a:t> </a:t>
            </a:r>
            <a:r>
              <a:rPr lang="nl-BE" dirty="0" err="1"/>
              <a:t>can</a:t>
            </a:r>
            <a:r>
              <a:rPr lang="nl-BE" dirty="0"/>
              <a:t> </a:t>
            </a:r>
            <a:r>
              <a:rPr lang="nl-BE" dirty="0" err="1"/>
              <a:t>participate</a:t>
            </a:r>
            <a:r>
              <a:rPr lang="nl-BE" dirty="0"/>
              <a:t>:</a:t>
            </a:r>
          </a:p>
          <a:p>
            <a:pPr lvl="1"/>
            <a:r>
              <a:rPr lang="nl-BE" dirty="0"/>
              <a:t>is </a:t>
            </a:r>
            <a:r>
              <a:rPr lang="nl-BE" dirty="0" err="1"/>
              <a:t>better</a:t>
            </a:r>
            <a:r>
              <a:rPr lang="nl-BE" dirty="0"/>
              <a:t> </a:t>
            </a:r>
            <a:r>
              <a:rPr lang="nl-BE" dirty="0" err="1"/>
              <a:t>informed</a:t>
            </a:r>
            <a:endParaRPr lang="nl-BE" dirty="0"/>
          </a:p>
          <a:p>
            <a:pPr lvl="1"/>
            <a:r>
              <a:rPr lang="nl-BE" dirty="0" err="1"/>
              <a:t>copes</a:t>
            </a:r>
            <a:r>
              <a:rPr lang="nl-BE" dirty="0"/>
              <a:t> </a:t>
            </a:r>
            <a:r>
              <a:rPr lang="nl-BE" dirty="0" err="1"/>
              <a:t>better</a:t>
            </a:r>
            <a:r>
              <a:rPr lang="nl-BE" dirty="0"/>
              <a:t> </a:t>
            </a:r>
            <a:r>
              <a:rPr lang="nl-BE" dirty="0" err="1"/>
              <a:t>with</a:t>
            </a:r>
            <a:r>
              <a:rPr lang="nl-BE" dirty="0"/>
              <a:t> side </a:t>
            </a:r>
            <a:r>
              <a:rPr lang="nl-BE" dirty="0" err="1"/>
              <a:t>effects</a:t>
            </a:r>
            <a:endParaRPr lang="nl-BE" dirty="0"/>
          </a:p>
          <a:p>
            <a:pPr lvl="1"/>
            <a:r>
              <a:rPr lang="nl-BE" dirty="0"/>
              <a:t>is more </a:t>
            </a:r>
            <a:r>
              <a:rPr lang="nl-BE" dirty="0" err="1"/>
              <a:t>satisfied</a:t>
            </a:r>
            <a:r>
              <a:rPr lang="nl-BE" dirty="0"/>
              <a:t> </a:t>
            </a:r>
          </a:p>
          <a:p>
            <a:pPr lvl="1"/>
            <a:r>
              <a:rPr lang="nl-BE" dirty="0"/>
              <a:t>more compliant/adherent</a:t>
            </a:r>
          </a:p>
        </p:txBody>
      </p:sp>
      <p:sp>
        <p:nvSpPr>
          <p:cNvPr id="2" name="Titel 1">
            <a:extLst>
              <a:ext uri="{FF2B5EF4-FFF2-40B4-BE49-F238E27FC236}">
                <a16:creationId xmlns:a16="http://schemas.microsoft.com/office/drawing/2014/main" id="{C04C7C41-48BA-40A2-82CF-F3F5ED027AAB}"/>
              </a:ext>
            </a:extLst>
          </p:cNvPr>
          <p:cNvSpPr>
            <a:spLocks noGrp="1"/>
          </p:cNvSpPr>
          <p:nvPr>
            <p:ph type="title"/>
          </p:nvPr>
        </p:nvSpPr>
        <p:spPr/>
        <p:txBody>
          <a:bodyPr/>
          <a:lstStyle/>
          <a:p>
            <a:r>
              <a:rPr lang="nl-BE" dirty="0" err="1"/>
              <a:t>Why</a:t>
            </a:r>
            <a:r>
              <a:rPr lang="nl-BE" dirty="0"/>
              <a:t> Shared </a:t>
            </a:r>
            <a:r>
              <a:rPr lang="nl-BE" dirty="0" err="1"/>
              <a:t>decisio</a:t>
            </a:r>
            <a:r>
              <a:rPr lang="nl-BE" dirty="0" err="1">
                <a:solidFill>
                  <a:schemeClr val="tx2"/>
                </a:solidFill>
              </a:rPr>
              <a:t>n</a:t>
            </a:r>
            <a:r>
              <a:rPr lang="nl-BE" dirty="0">
                <a:solidFill>
                  <a:schemeClr val="tx2"/>
                </a:solidFill>
              </a:rPr>
              <a:t> m</a:t>
            </a:r>
            <a:r>
              <a:rPr lang="nl-BE" dirty="0"/>
              <a:t>aking?</a:t>
            </a:r>
          </a:p>
        </p:txBody>
      </p:sp>
      <p:sp>
        <p:nvSpPr>
          <p:cNvPr id="5" name="Slide Number Placeholder 4">
            <a:extLst>
              <a:ext uri="{FF2B5EF4-FFF2-40B4-BE49-F238E27FC236}">
                <a16:creationId xmlns:a16="http://schemas.microsoft.com/office/drawing/2014/main" id="{9391B3C6-77EB-B944-8576-A865B43E2252}"/>
              </a:ext>
            </a:extLst>
          </p:cNvPr>
          <p:cNvSpPr>
            <a:spLocks noGrp="1"/>
          </p:cNvSpPr>
          <p:nvPr>
            <p:ph type="sldNum" sz="quarter" idx="4"/>
          </p:nvPr>
        </p:nvSpPr>
        <p:spPr/>
        <p:txBody>
          <a:bodyPr/>
          <a:lstStyle/>
          <a:p>
            <a:fld id="{E7CCCEB0-AC03-4EF0-B79D-4111216E0E36}" type="slidenum">
              <a:rPr lang="nl-BE" smtClean="0"/>
              <a:pPr/>
              <a:t>15</a:t>
            </a:fld>
            <a:endParaRPr lang="nl-BE"/>
          </a:p>
        </p:txBody>
      </p:sp>
      <p:sp>
        <p:nvSpPr>
          <p:cNvPr id="11" name="Content Placeholder 10">
            <a:extLst>
              <a:ext uri="{FF2B5EF4-FFF2-40B4-BE49-F238E27FC236}">
                <a16:creationId xmlns:a16="http://schemas.microsoft.com/office/drawing/2014/main" id="{E78593A6-4E43-6741-A737-C3A157FAFFAF}"/>
              </a:ext>
            </a:extLst>
          </p:cNvPr>
          <p:cNvSpPr>
            <a:spLocks noGrp="1"/>
          </p:cNvSpPr>
          <p:nvPr>
            <p:ph sz="quarter" idx="15"/>
          </p:nvPr>
        </p:nvSpPr>
        <p:spPr/>
        <p:txBody>
          <a:bodyPr/>
          <a:lstStyle/>
          <a:p>
            <a:r>
              <a:rPr lang="en-GB" dirty="0" err="1"/>
              <a:t>Josfeld</a:t>
            </a:r>
            <a:r>
              <a:rPr lang="en-GB" dirty="0"/>
              <a:t> L, et al. J Cancer Res </a:t>
            </a:r>
            <a:r>
              <a:rPr lang="en-GB" dirty="0" err="1"/>
              <a:t>Clin</a:t>
            </a:r>
            <a:r>
              <a:rPr lang="en-GB" dirty="0"/>
              <a:t> </a:t>
            </a:r>
            <a:r>
              <a:rPr lang="en-GB" dirty="0" err="1"/>
              <a:t>Oncol</a:t>
            </a:r>
            <a:r>
              <a:rPr lang="en-GB" dirty="0"/>
              <a:t>. 2021;147:1725-32</a:t>
            </a:r>
          </a:p>
        </p:txBody>
      </p:sp>
    </p:spTree>
    <p:extLst>
      <p:ext uri="{BB962C8B-B14F-4D97-AF65-F5344CB8AC3E}">
        <p14:creationId xmlns:p14="http://schemas.microsoft.com/office/powerpoint/2010/main" val="145661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 Same Side Corner Rectangle 33">
            <a:extLst>
              <a:ext uri="{FF2B5EF4-FFF2-40B4-BE49-F238E27FC236}">
                <a16:creationId xmlns:a16="http://schemas.microsoft.com/office/drawing/2014/main" id="{53C1B8CB-7B6A-304F-B508-3E9BAE010659}"/>
              </a:ext>
            </a:extLst>
          </p:cNvPr>
          <p:cNvSpPr/>
          <p:nvPr/>
        </p:nvSpPr>
        <p:spPr>
          <a:xfrm rot="16200000" flipH="1">
            <a:off x="11763951" y="4209694"/>
            <a:ext cx="371536" cy="493336"/>
          </a:xfrm>
          <a:prstGeom prst="round2SameRect">
            <a:avLst>
              <a:gd name="adj1" fmla="val 47701"/>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D645F3B-761A-0841-A4CA-DEACBE6042EC}"/>
              </a:ext>
            </a:extLst>
          </p:cNvPr>
          <p:cNvSpPr>
            <a:spLocks noGrp="1"/>
          </p:cNvSpPr>
          <p:nvPr>
            <p:ph type="title"/>
          </p:nvPr>
        </p:nvSpPr>
        <p:spPr>
          <a:xfrm>
            <a:off x="306228" y="3730136"/>
            <a:ext cx="10972800" cy="2347275"/>
          </a:xfrm>
        </p:spPr>
        <p:txBody>
          <a:bodyPr/>
          <a:lstStyle/>
          <a:p>
            <a:r>
              <a:rPr lang="en-GB" dirty="0"/>
              <a:t>THE GUIDE COMMUNICATION</a:t>
            </a:r>
            <a:br>
              <a:rPr lang="en-GB" dirty="0"/>
            </a:br>
            <a:r>
              <a:rPr lang="en-GB" dirty="0"/>
              <a:t>FRAMEWORK</a:t>
            </a:r>
            <a:endParaRPr lang="en-US" dirty="0"/>
          </a:p>
        </p:txBody>
      </p:sp>
      <p:sp>
        <p:nvSpPr>
          <p:cNvPr id="2" name="Slide Number Placeholder 1">
            <a:extLst>
              <a:ext uri="{FF2B5EF4-FFF2-40B4-BE49-F238E27FC236}">
                <a16:creationId xmlns:a16="http://schemas.microsoft.com/office/drawing/2014/main" id="{C4B5820F-1918-AC45-8E6A-333AA6962905}"/>
              </a:ext>
            </a:extLst>
          </p:cNvPr>
          <p:cNvSpPr>
            <a:spLocks noGrp="1"/>
          </p:cNvSpPr>
          <p:nvPr>
            <p:ph type="sldNum" sz="quarter" idx="4"/>
          </p:nvPr>
        </p:nvSpPr>
        <p:spPr/>
        <p:txBody>
          <a:bodyPr/>
          <a:lstStyle/>
          <a:p>
            <a:fld id="{0D96AEAA-1200-4AE0-A0EE-A86471556B51}" type="slidenum">
              <a:rPr lang="en-GB" smtClean="0"/>
              <a:t>16</a:t>
            </a:fld>
            <a:endParaRPr lang="en-GB"/>
          </a:p>
        </p:txBody>
      </p:sp>
      <p:sp>
        <p:nvSpPr>
          <p:cNvPr id="7" name="Round Same Side Corner Rectangle 6">
            <a:extLst>
              <a:ext uri="{FF2B5EF4-FFF2-40B4-BE49-F238E27FC236}">
                <a16:creationId xmlns:a16="http://schemas.microsoft.com/office/drawing/2014/main" id="{08BA657A-8D3D-A241-BB74-FFE3CD64ADFB}"/>
              </a:ext>
            </a:extLst>
          </p:cNvPr>
          <p:cNvSpPr/>
          <p:nvPr/>
        </p:nvSpPr>
        <p:spPr>
          <a:xfrm rot="5400000">
            <a:off x="69040" y="1901934"/>
            <a:ext cx="819359" cy="95744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CE1553-CA97-0648-ABB1-40165D9D73A9}"/>
              </a:ext>
            </a:extLst>
          </p:cNvPr>
          <p:cNvSpPr txBox="1"/>
          <p:nvPr/>
        </p:nvSpPr>
        <p:spPr>
          <a:xfrm>
            <a:off x="169660" y="1857081"/>
            <a:ext cx="670376"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G</a:t>
            </a:r>
          </a:p>
        </p:txBody>
      </p:sp>
      <p:sp>
        <p:nvSpPr>
          <p:cNvPr id="11" name="Round Same Side Corner Rectangle 10">
            <a:extLst>
              <a:ext uri="{FF2B5EF4-FFF2-40B4-BE49-F238E27FC236}">
                <a16:creationId xmlns:a16="http://schemas.microsoft.com/office/drawing/2014/main" id="{859C555F-7614-F746-B73E-4A33606BB976}"/>
              </a:ext>
            </a:extLst>
          </p:cNvPr>
          <p:cNvSpPr/>
          <p:nvPr/>
        </p:nvSpPr>
        <p:spPr>
          <a:xfrm rot="5400000">
            <a:off x="69040" y="3773154"/>
            <a:ext cx="819359" cy="95744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E70E50-FD51-944E-92D0-E75732A22C64}"/>
              </a:ext>
            </a:extLst>
          </p:cNvPr>
          <p:cNvSpPr txBox="1"/>
          <p:nvPr/>
        </p:nvSpPr>
        <p:spPr>
          <a:xfrm>
            <a:off x="315533" y="3728301"/>
            <a:ext cx="378630"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I</a:t>
            </a:r>
          </a:p>
        </p:txBody>
      </p:sp>
      <p:sp>
        <p:nvSpPr>
          <p:cNvPr id="14" name="Round Same Side Corner Rectangle 13">
            <a:extLst>
              <a:ext uri="{FF2B5EF4-FFF2-40B4-BE49-F238E27FC236}">
                <a16:creationId xmlns:a16="http://schemas.microsoft.com/office/drawing/2014/main" id="{7318FD3E-042E-9B4A-933B-9A594E4CAB61}"/>
              </a:ext>
            </a:extLst>
          </p:cNvPr>
          <p:cNvSpPr/>
          <p:nvPr/>
        </p:nvSpPr>
        <p:spPr>
          <a:xfrm rot="5400000">
            <a:off x="69038" y="4708763"/>
            <a:ext cx="819359" cy="957444"/>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23BE4C0-6E11-B341-99AE-422916238E89}"/>
              </a:ext>
            </a:extLst>
          </p:cNvPr>
          <p:cNvSpPr txBox="1"/>
          <p:nvPr/>
        </p:nvSpPr>
        <p:spPr>
          <a:xfrm>
            <a:off x="169660" y="4663911"/>
            <a:ext cx="670376"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D</a:t>
            </a:r>
          </a:p>
        </p:txBody>
      </p:sp>
      <p:sp>
        <p:nvSpPr>
          <p:cNvPr id="17" name="Round Same Side Corner Rectangle 16">
            <a:extLst>
              <a:ext uri="{FF2B5EF4-FFF2-40B4-BE49-F238E27FC236}">
                <a16:creationId xmlns:a16="http://schemas.microsoft.com/office/drawing/2014/main" id="{96D56DD5-83B0-EE43-B378-C3056031ABA6}"/>
              </a:ext>
            </a:extLst>
          </p:cNvPr>
          <p:cNvSpPr/>
          <p:nvPr/>
        </p:nvSpPr>
        <p:spPr>
          <a:xfrm rot="5400000">
            <a:off x="69040" y="5644374"/>
            <a:ext cx="819359" cy="95744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DCB4A08-2E9D-AC46-A247-B09953D95A62}"/>
              </a:ext>
            </a:extLst>
          </p:cNvPr>
          <p:cNvSpPr txBox="1"/>
          <p:nvPr/>
        </p:nvSpPr>
        <p:spPr>
          <a:xfrm>
            <a:off x="224963" y="5599521"/>
            <a:ext cx="559770"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E</a:t>
            </a:r>
          </a:p>
        </p:txBody>
      </p:sp>
      <p:sp>
        <p:nvSpPr>
          <p:cNvPr id="20" name="Round Same Side Corner Rectangle 19">
            <a:extLst>
              <a:ext uri="{FF2B5EF4-FFF2-40B4-BE49-F238E27FC236}">
                <a16:creationId xmlns:a16="http://schemas.microsoft.com/office/drawing/2014/main" id="{610607F5-2BFF-DC4C-8B22-011AB2CBF50B}"/>
              </a:ext>
            </a:extLst>
          </p:cNvPr>
          <p:cNvSpPr/>
          <p:nvPr/>
        </p:nvSpPr>
        <p:spPr>
          <a:xfrm rot="5400000">
            <a:off x="69039" y="2837544"/>
            <a:ext cx="819359" cy="957442"/>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BB700AA-0D9E-C04A-A8B6-A760ED9D98D1}"/>
              </a:ext>
            </a:extLst>
          </p:cNvPr>
          <p:cNvSpPr txBox="1"/>
          <p:nvPr/>
        </p:nvSpPr>
        <p:spPr>
          <a:xfrm>
            <a:off x="165653" y="2792691"/>
            <a:ext cx="678391"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U</a:t>
            </a:r>
          </a:p>
        </p:txBody>
      </p:sp>
      <p:sp>
        <p:nvSpPr>
          <p:cNvPr id="24" name="Title 2">
            <a:extLst>
              <a:ext uri="{FF2B5EF4-FFF2-40B4-BE49-F238E27FC236}">
                <a16:creationId xmlns:a16="http://schemas.microsoft.com/office/drawing/2014/main" id="{C766B672-CC3C-434F-A82A-8BE5142DEAD5}"/>
              </a:ext>
            </a:extLst>
          </p:cNvPr>
          <p:cNvSpPr txBox="1">
            <a:spLocks/>
          </p:cNvSpPr>
          <p:nvPr/>
        </p:nvSpPr>
        <p:spPr>
          <a:xfrm>
            <a:off x="619200" y="246566"/>
            <a:ext cx="8740800" cy="807285"/>
          </a:xfrm>
          <a:prstGeom prst="rect">
            <a:avLst/>
          </a:prstGeom>
        </p:spPr>
        <p:txBody>
          <a:bodyPr vert="horz" lIns="0" tIns="0" rIns="0" bIns="0" rtlCol="0" anchor="t" anchorCtr="0">
            <a:normAutofit/>
          </a:bodyPr>
          <a:lstStyle>
            <a:lvl1pPr algn="ctr" defTabSz="457200" rtl="0" eaLnBrk="1" latinLnBrk="0" hangingPunct="1">
              <a:spcBef>
                <a:spcPct val="0"/>
              </a:spcBef>
              <a:buNone/>
              <a:defRPr sz="4000" b="1" i="0" kern="1200" cap="all" spc="100" baseline="0">
                <a:solidFill>
                  <a:schemeClr val="bg1"/>
                </a:solidFill>
                <a:latin typeface="+mj-lt"/>
                <a:ea typeface="Verdana" panose="020B0604030504040204" pitchFamily="34" charset="0"/>
                <a:cs typeface="Verdana" panose="020B0604030504040204" pitchFamily="34" charset="0"/>
              </a:defRPr>
            </a:lvl1pPr>
          </a:lstStyle>
          <a:p>
            <a:pPr algn="l"/>
            <a:r>
              <a:rPr lang="en-GB" dirty="0" err="1"/>
              <a:t>StEP</a:t>
            </a:r>
            <a:r>
              <a:rPr lang="en-GB" dirty="0"/>
              <a:t> 2</a:t>
            </a:r>
          </a:p>
        </p:txBody>
      </p:sp>
      <p:sp>
        <p:nvSpPr>
          <p:cNvPr id="25" name="TextBox 24">
            <a:extLst>
              <a:ext uri="{FF2B5EF4-FFF2-40B4-BE49-F238E27FC236}">
                <a16:creationId xmlns:a16="http://schemas.microsoft.com/office/drawing/2014/main" id="{EE72F931-AD9F-1B4F-BA4A-25650D3F156D}"/>
              </a:ext>
            </a:extLst>
          </p:cNvPr>
          <p:cNvSpPr txBox="1"/>
          <p:nvPr/>
        </p:nvSpPr>
        <p:spPr>
          <a:xfrm>
            <a:off x="1123094" y="3047833"/>
            <a:ext cx="9939858" cy="535531"/>
          </a:xfrm>
          <a:prstGeom prst="rect">
            <a:avLst/>
          </a:prstGeom>
          <a:noFill/>
        </p:spPr>
        <p:txBody>
          <a:bodyPr wrap="square" lIns="0" rtlCol="0">
            <a:spAutoFit/>
          </a:bodyPr>
          <a:lstStyle/>
          <a:p>
            <a:pPr>
              <a:lnSpc>
                <a:spcPct val="90000"/>
              </a:lnSpc>
            </a:pPr>
            <a:r>
              <a:rPr lang="en-US" sz="3200" b="1" dirty="0">
                <a:solidFill>
                  <a:schemeClr val="bg1"/>
                </a:solidFill>
                <a:latin typeface="Calibri" panose="020F0502020204030204" pitchFamily="34" charset="0"/>
                <a:ea typeface="Aileron" charset="0"/>
                <a:cs typeface="Calibri" panose="020F0502020204030204" pitchFamily="34" charset="0"/>
              </a:rPr>
              <a:t>UNDERSTAND THE GAPS IN THE PATIENT’S KNOWLEDGE</a:t>
            </a:r>
          </a:p>
        </p:txBody>
      </p:sp>
      <p:sp>
        <p:nvSpPr>
          <p:cNvPr id="26" name="Round Same Side Corner Rectangle 25">
            <a:extLst>
              <a:ext uri="{FF2B5EF4-FFF2-40B4-BE49-F238E27FC236}">
                <a16:creationId xmlns:a16="http://schemas.microsoft.com/office/drawing/2014/main" id="{3B2E27BC-95E8-4749-985C-C077C7E7351E}"/>
              </a:ext>
            </a:extLst>
          </p:cNvPr>
          <p:cNvSpPr/>
          <p:nvPr/>
        </p:nvSpPr>
        <p:spPr>
          <a:xfrm rot="16200000" flipH="1">
            <a:off x="11763951" y="3815200"/>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D9FFD30-1A68-CB4E-B2F2-5322B2AA6164}"/>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G</a:t>
            </a:r>
          </a:p>
        </p:txBody>
      </p:sp>
      <p:sp>
        <p:nvSpPr>
          <p:cNvPr id="28" name="Round Same Side Corner Rectangle 27">
            <a:extLst>
              <a:ext uri="{FF2B5EF4-FFF2-40B4-BE49-F238E27FC236}">
                <a16:creationId xmlns:a16="http://schemas.microsoft.com/office/drawing/2014/main" id="{BDE02FD6-E864-F04E-A5D9-A5E472B32C7D}"/>
              </a:ext>
            </a:extLst>
          </p:cNvPr>
          <p:cNvSpPr/>
          <p:nvPr/>
        </p:nvSpPr>
        <p:spPr>
          <a:xfrm rot="16200000" flipH="1">
            <a:off x="11763951" y="5389047"/>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8D37C28-07CE-4244-824A-3DF5DFC25570}"/>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U</a:t>
            </a:r>
          </a:p>
        </p:txBody>
      </p:sp>
      <p:sp>
        <p:nvSpPr>
          <p:cNvPr id="30" name="Round Same Side Corner Rectangle 29">
            <a:extLst>
              <a:ext uri="{FF2B5EF4-FFF2-40B4-BE49-F238E27FC236}">
                <a16:creationId xmlns:a16="http://schemas.microsoft.com/office/drawing/2014/main" id="{FF866DE8-2672-474A-B1F1-48F989DF37E2}"/>
              </a:ext>
            </a:extLst>
          </p:cNvPr>
          <p:cNvSpPr/>
          <p:nvPr/>
        </p:nvSpPr>
        <p:spPr>
          <a:xfrm rot="16200000" flipH="1">
            <a:off x="11763951" y="4604188"/>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14191F0-70F5-D34E-8D48-2933E0742188}"/>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32" name="Round Same Side Corner Rectangle 31">
            <a:extLst>
              <a:ext uri="{FF2B5EF4-FFF2-40B4-BE49-F238E27FC236}">
                <a16:creationId xmlns:a16="http://schemas.microsoft.com/office/drawing/2014/main" id="{74E84DF9-8D41-0043-9C6D-A5AA44A1F5EE}"/>
              </a:ext>
            </a:extLst>
          </p:cNvPr>
          <p:cNvSpPr/>
          <p:nvPr/>
        </p:nvSpPr>
        <p:spPr>
          <a:xfrm rot="16200000" flipH="1">
            <a:off x="11763951" y="4998682"/>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F00385C-36A3-E14D-B7E4-78BFE8451A7F}"/>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D</a:t>
            </a:r>
          </a:p>
        </p:txBody>
      </p:sp>
      <p:sp>
        <p:nvSpPr>
          <p:cNvPr id="35" name="TextBox 34">
            <a:extLst>
              <a:ext uri="{FF2B5EF4-FFF2-40B4-BE49-F238E27FC236}">
                <a16:creationId xmlns:a16="http://schemas.microsoft.com/office/drawing/2014/main" id="{AF40C72B-9AF0-1443-94A3-35182C28F4DD}"/>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Tree>
    <p:extLst>
      <p:ext uri="{BB962C8B-B14F-4D97-AF65-F5344CB8AC3E}">
        <p14:creationId xmlns:p14="http://schemas.microsoft.com/office/powerpoint/2010/main" val="81894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0E39299D-0B9A-2E4A-BDBC-865207B78BD1}"/>
              </a:ext>
            </a:extLst>
          </p:cNvPr>
          <p:cNvSpPr>
            <a:spLocks noGrp="1"/>
          </p:cNvSpPr>
          <p:nvPr>
            <p:ph sz="quarter" idx="12"/>
          </p:nvPr>
        </p:nvSpPr>
        <p:spPr/>
        <p:txBody>
          <a:bodyPr/>
          <a:lstStyle/>
          <a:p>
            <a:r>
              <a:rPr lang="en-GB" dirty="0"/>
              <a:t>The level of knowledge and understanding of the disease and its impact and treatment </a:t>
            </a:r>
            <a:br>
              <a:rPr lang="en-GB" dirty="0"/>
            </a:br>
            <a:r>
              <a:rPr lang="en-GB" b="1" dirty="0">
                <a:solidFill>
                  <a:schemeClr val="accent1"/>
                </a:solidFill>
              </a:rPr>
              <a:t>varies from patient to patient</a:t>
            </a:r>
          </a:p>
          <a:p>
            <a:r>
              <a:rPr lang="en-GB" dirty="0"/>
              <a:t>By understanding misconceptions and gaps in the patient’s knowledge, you can </a:t>
            </a:r>
            <a:r>
              <a:rPr lang="en-GB" b="1" dirty="0">
                <a:solidFill>
                  <a:schemeClr val="accent1"/>
                </a:solidFill>
              </a:rPr>
              <a:t>efficiently educate </a:t>
            </a:r>
            <a:br>
              <a:rPr lang="en-GB" dirty="0"/>
            </a:br>
            <a:r>
              <a:rPr lang="en-GB" dirty="0"/>
              <a:t>the patient</a:t>
            </a:r>
          </a:p>
          <a:p>
            <a:pPr lvl="1"/>
            <a:r>
              <a:rPr lang="en-GB" dirty="0"/>
              <a:t>This understanding is powerful in </a:t>
            </a:r>
            <a:r>
              <a:rPr lang="en-GB" b="1" dirty="0">
                <a:solidFill>
                  <a:schemeClr val="accent1"/>
                </a:solidFill>
              </a:rPr>
              <a:t>establishing a trusting relationship </a:t>
            </a:r>
            <a:r>
              <a:rPr lang="en-GB" dirty="0"/>
              <a:t>with the patient</a:t>
            </a:r>
          </a:p>
          <a:p>
            <a:r>
              <a:rPr lang="en-GB" dirty="0"/>
              <a:t>The </a:t>
            </a:r>
            <a:r>
              <a:rPr lang="en-GB" b="1" dirty="0">
                <a:solidFill>
                  <a:schemeClr val="accent1"/>
                </a:solidFill>
              </a:rPr>
              <a:t>carer</a:t>
            </a:r>
            <a:r>
              <a:rPr lang="en-GB" dirty="0"/>
              <a:t> can play a key role in increasing understanding</a:t>
            </a:r>
          </a:p>
          <a:p>
            <a:pPr lvl="1"/>
            <a:r>
              <a:rPr lang="en-GB" dirty="0"/>
              <a:t>The carer can </a:t>
            </a:r>
            <a:r>
              <a:rPr lang="en-GB" b="1" dirty="0">
                <a:solidFill>
                  <a:schemeClr val="accent1"/>
                </a:solidFill>
              </a:rPr>
              <a:t>help you reach the patient’s knowledge gaps </a:t>
            </a:r>
            <a:r>
              <a:rPr lang="en-GB" dirty="0"/>
              <a:t>more quickly. Carers can provide a different perspective and perhaps a truth that the patient does not want to admit to</a:t>
            </a:r>
          </a:p>
          <a:p>
            <a:pPr lvl="1"/>
            <a:r>
              <a:rPr lang="en-GB" dirty="0"/>
              <a:t>Understanding and addressing the </a:t>
            </a:r>
            <a:r>
              <a:rPr lang="en-GB" b="1" dirty="0">
                <a:solidFill>
                  <a:schemeClr val="accent1"/>
                </a:solidFill>
              </a:rPr>
              <a:t>carer’s knowledge gaps </a:t>
            </a:r>
            <a:r>
              <a:rPr lang="en-GB" dirty="0"/>
              <a:t>as well, allows you to assist the patient’s understanding</a:t>
            </a:r>
          </a:p>
        </p:txBody>
      </p:sp>
      <p:sp>
        <p:nvSpPr>
          <p:cNvPr id="4" name="Title 3">
            <a:extLst>
              <a:ext uri="{FF2B5EF4-FFF2-40B4-BE49-F238E27FC236}">
                <a16:creationId xmlns:a16="http://schemas.microsoft.com/office/drawing/2014/main" id="{D9921FC8-94D7-43C4-8D75-F16F6F5256C1}"/>
              </a:ext>
            </a:extLst>
          </p:cNvPr>
          <p:cNvSpPr>
            <a:spLocks noGrp="1"/>
          </p:cNvSpPr>
          <p:nvPr>
            <p:ph type="title"/>
          </p:nvPr>
        </p:nvSpPr>
        <p:spPr/>
        <p:txBody>
          <a:bodyPr/>
          <a:lstStyle/>
          <a:p>
            <a:r>
              <a:rPr lang="en-GB"/>
              <a:t>The right knowledge</a:t>
            </a:r>
            <a:endParaRPr lang="en-GB" dirty="0"/>
          </a:p>
        </p:txBody>
      </p:sp>
      <p:sp>
        <p:nvSpPr>
          <p:cNvPr id="3" name="Slide Number Placeholder 2">
            <a:extLst>
              <a:ext uri="{FF2B5EF4-FFF2-40B4-BE49-F238E27FC236}">
                <a16:creationId xmlns:a16="http://schemas.microsoft.com/office/drawing/2014/main" id="{B4C67066-3570-4115-99E2-2B62D4E3B2F4}"/>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20" name="Content Placeholder 19">
            <a:extLst>
              <a:ext uri="{FF2B5EF4-FFF2-40B4-BE49-F238E27FC236}">
                <a16:creationId xmlns:a16="http://schemas.microsoft.com/office/drawing/2014/main" id="{D0459646-CCFF-4945-B9BD-0A4CD70BCD6C}"/>
              </a:ext>
            </a:extLst>
          </p:cNvPr>
          <p:cNvSpPr>
            <a:spLocks noGrp="1"/>
          </p:cNvSpPr>
          <p:nvPr>
            <p:ph sz="quarter" idx="15"/>
          </p:nvPr>
        </p:nvSpPr>
        <p:spPr/>
        <p:txBody>
          <a:bodyPr/>
          <a:lstStyle/>
          <a:p>
            <a:endParaRPr lang="en-US"/>
          </a:p>
        </p:txBody>
      </p:sp>
      <p:sp>
        <p:nvSpPr>
          <p:cNvPr id="9" name="Round Same Side Corner Rectangle 8">
            <a:extLst>
              <a:ext uri="{FF2B5EF4-FFF2-40B4-BE49-F238E27FC236}">
                <a16:creationId xmlns:a16="http://schemas.microsoft.com/office/drawing/2014/main" id="{B0C29B3F-90A8-0D4A-819F-137ED3430D7D}"/>
              </a:ext>
            </a:extLst>
          </p:cNvPr>
          <p:cNvSpPr/>
          <p:nvPr/>
        </p:nvSpPr>
        <p:spPr>
          <a:xfrm rot="16200000" flipH="1">
            <a:off x="11763951" y="3815200"/>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D1627F-80AF-C442-98FC-562CC21653AC}"/>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G</a:t>
            </a:r>
          </a:p>
        </p:txBody>
      </p:sp>
      <p:sp>
        <p:nvSpPr>
          <p:cNvPr id="11" name="Round Same Side Corner Rectangle 10">
            <a:extLst>
              <a:ext uri="{FF2B5EF4-FFF2-40B4-BE49-F238E27FC236}">
                <a16:creationId xmlns:a16="http://schemas.microsoft.com/office/drawing/2014/main" id="{748E7E86-D4BA-464A-9FD7-DE53CBCB12B0}"/>
              </a:ext>
            </a:extLst>
          </p:cNvPr>
          <p:cNvSpPr/>
          <p:nvPr/>
        </p:nvSpPr>
        <p:spPr>
          <a:xfrm rot="16200000" flipH="1">
            <a:off x="11763951" y="4209694"/>
            <a:ext cx="371536" cy="493336"/>
          </a:xfrm>
          <a:prstGeom prst="round2SameRect">
            <a:avLst>
              <a:gd name="adj1" fmla="val 47701"/>
              <a:gd name="adj2"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434E022-E409-2744-8B80-843F9619962A}"/>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bg1"/>
                </a:solidFill>
                <a:latin typeface="Calibri" panose="020F0502020204030204" pitchFamily="34" charset="0"/>
                <a:ea typeface="Aileron" charset="0"/>
                <a:cs typeface="Calibri" panose="020F0502020204030204" pitchFamily="34" charset="0"/>
              </a:rPr>
              <a:t>U</a:t>
            </a:r>
          </a:p>
        </p:txBody>
      </p:sp>
      <p:sp>
        <p:nvSpPr>
          <p:cNvPr id="13" name="Round Same Side Corner Rectangle 12">
            <a:extLst>
              <a:ext uri="{FF2B5EF4-FFF2-40B4-BE49-F238E27FC236}">
                <a16:creationId xmlns:a16="http://schemas.microsoft.com/office/drawing/2014/main" id="{61004AFF-4F14-BB42-BCDB-9A25D2BB124E}"/>
              </a:ext>
            </a:extLst>
          </p:cNvPr>
          <p:cNvSpPr/>
          <p:nvPr/>
        </p:nvSpPr>
        <p:spPr>
          <a:xfrm rot="16200000" flipH="1">
            <a:off x="11763951" y="4604188"/>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A924B23-374E-F643-85C8-6D89B8DF92C3}"/>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15" name="Round Same Side Corner Rectangle 14">
            <a:extLst>
              <a:ext uri="{FF2B5EF4-FFF2-40B4-BE49-F238E27FC236}">
                <a16:creationId xmlns:a16="http://schemas.microsoft.com/office/drawing/2014/main" id="{C2306F55-F861-2C4D-BF5A-18D43382CE8D}"/>
              </a:ext>
            </a:extLst>
          </p:cNvPr>
          <p:cNvSpPr/>
          <p:nvPr/>
        </p:nvSpPr>
        <p:spPr>
          <a:xfrm rot="16200000" flipH="1">
            <a:off x="11763951" y="4998682"/>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8C3E4A5-BB80-F346-8C31-C664A9A0630D}"/>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D</a:t>
            </a:r>
          </a:p>
        </p:txBody>
      </p:sp>
      <p:sp>
        <p:nvSpPr>
          <p:cNvPr id="17" name="Round Same Side Corner Rectangle 16">
            <a:extLst>
              <a:ext uri="{FF2B5EF4-FFF2-40B4-BE49-F238E27FC236}">
                <a16:creationId xmlns:a16="http://schemas.microsoft.com/office/drawing/2014/main" id="{087A0CCD-6640-704D-ACE1-7109DEF8F682}"/>
              </a:ext>
            </a:extLst>
          </p:cNvPr>
          <p:cNvSpPr/>
          <p:nvPr/>
        </p:nvSpPr>
        <p:spPr>
          <a:xfrm rot="16200000" flipH="1">
            <a:off x="11763951" y="5393175"/>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26CBF4C-6965-9841-8C3F-AE53BBDA0D0C}"/>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Tree>
    <p:extLst>
      <p:ext uri="{BB962C8B-B14F-4D97-AF65-F5344CB8AC3E}">
        <p14:creationId xmlns:p14="http://schemas.microsoft.com/office/powerpoint/2010/main" val="410485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11EACBCF-98BF-DE4F-BB52-111A9C72F3C5}"/>
              </a:ext>
            </a:extLst>
          </p:cNvPr>
          <p:cNvSpPr>
            <a:spLocks noGrp="1"/>
          </p:cNvSpPr>
          <p:nvPr>
            <p:ph sz="quarter" idx="12"/>
          </p:nvPr>
        </p:nvSpPr>
        <p:spPr/>
        <p:txBody>
          <a:bodyPr/>
          <a:lstStyle/>
          <a:p>
            <a:r>
              <a:rPr lang="en-US" b="1" dirty="0"/>
              <a:t>It is important that the patient </a:t>
            </a:r>
            <a:r>
              <a:rPr lang="en-US" b="1" dirty="0">
                <a:solidFill>
                  <a:schemeClr val="accent1"/>
                </a:solidFill>
              </a:rPr>
              <a:t>understands </a:t>
            </a:r>
            <a:r>
              <a:rPr lang="en-US" b="1" dirty="0"/>
              <a:t>some of the </a:t>
            </a:r>
            <a:r>
              <a:rPr lang="en-US" b="1" dirty="0">
                <a:solidFill>
                  <a:schemeClr val="accent1"/>
                </a:solidFill>
              </a:rPr>
              <a:t>fundamentals </a:t>
            </a:r>
            <a:r>
              <a:rPr lang="en-US" b="1" dirty="0"/>
              <a:t>of the treatment</a:t>
            </a:r>
          </a:p>
          <a:p>
            <a:pPr lvl="1"/>
            <a:r>
              <a:rPr lang="en-US" b="1" dirty="0"/>
              <a:t>The treatment aim		</a:t>
            </a:r>
            <a:r>
              <a:rPr lang="en-US" dirty="0">
                <a:solidFill>
                  <a:schemeClr val="accent1"/>
                </a:solidFill>
              </a:rPr>
              <a:t>–</a:t>
            </a:r>
            <a:r>
              <a:rPr lang="en-US" b="1" dirty="0"/>
              <a:t>   Why this specific drug was prescribed</a:t>
            </a:r>
          </a:p>
          <a:p>
            <a:pPr lvl="1"/>
            <a:r>
              <a:rPr lang="en-US" b="1" dirty="0"/>
              <a:t>How the drug works		</a:t>
            </a:r>
            <a:r>
              <a:rPr lang="en-US" dirty="0">
                <a:solidFill>
                  <a:schemeClr val="accent1"/>
                </a:solidFill>
              </a:rPr>
              <a:t>–</a:t>
            </a:r>
            <a:r>
              <a:rPr lang="en-US" b="1" dirty="0"/>
              <a:t>   Potential side effects and how to manage them</a:t>
            </a:r>
          </a:p>
        </p:txBody>
      </p:sp>
      <p:sp>
        <p:nvSpPr>
          <p:cNvPr id="4" name="Title 3">
            <a:extLst>
              <a:ext uri="{FF2B5EF4-FFF2-40B4-BE49-F238E27FC236}">
                <a16:creationId xmlns:a16="http://schemas.microsoft.com/office/drawing/2014/main" id="{D9921FC8-94D7-43C4-8D75-F16F6F5256C1}"/>
              </a:ext>
            </a:extLst>
          </p:cNvPr>
          <p:cNvSpPr>
            <a:spLocks noGrp="1"/>
          </p:cNvSpPr>
          <p:nvPr>
            <p:ph type="title"/>
          </p:nvPr>
        </p:nvSpPr>
        <p:spPr/>
        <p:txBody>
          <a:bodyPr/>
          <a:lstStyle/>
          <a:p>
            <a:r>
              <a:rPr lang="en-GB"/>
              <a:t>What needs to be explained to the patient</a:t>
            </a:r>
            <a:endParaRPr lang="en-GB" dirty="0"/>
          </a:p>
        </p:txBody>
      </p:sp>
      <p:sp>
        <p:nvSpPr>
          <p:cNvPr id="3" name="Slide Number Placeholder 2">
            <a:extLst>
              <a:ext uri="{FF2B5EF4-FFF2-40B4-BE49-F238E27FC236}">
                <a16:creationId xmlns:a16="http://schemas.microsoft.com/office/drawing/2014/main" id="{B4C67066-3570-4115-99E2-2B62D4E3B2F4}"/>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
        <p:nvSpPr>
          <p:cNvPr id="22" name="Content Placeholder 21">
            <a:extLst>
              <a:ext uri="{FF2B5EF4-FFF2-40B4-BE49-F238E27FC236}">
                <a16:creationId xmlns:a16="http://schemas.microsoft.com/office/drawing/2014/main" id="{5F8091E1-F572-AF47-96D7-E4CF2EE60203}"/>
              </a:ext>
            </a:extLst>
          </p:cNvPr>
          <p:cNvSpPr>
            <a:spLocks noGrp="1"/>
          </p:cNvSpPr>
          <p:nvPr>
            <p:ph sz="quarter" idx="15"/>
          </p:nvPr>
        </p:nvSpPr>
        <p:spPr/>
        <p:txBody>
          <a:bodyPr/>
          <a:lstStyle/>
          <a:p>
            <a:endParaRPr lang="en-US"/>
          </a:p>
        </p:txBody>
      </p:sp>
      <p:sp>
        <p:nvSpPr>
          <p:cNvPr id="9" name="Round Same Side Corner Rectangle 8">
            <a:extLst>
              <a:ext uri="{FF2B5EF4-FFF2-40B4-BE49-F238E27FC236}">
                <a16:creationId xmlns:a16="http://schemas.microsoft.com/office/drawing/2014/main" id="{27CB177C-2F38-164A-966C-3E671B715843}"/>
              </a:ext>
            </a:extLst>
          </p:cNvPr>
          <p:cNvSpPr/>
          <p:nvPr/>
        </p:nvSpPr>
        <p:spPr>
          <a:xfrm rot="16200000" flipH="1">
            <a:off x="11763951" y="3815200"/>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A65CB33-5F38-3642-B2C0-CCEE75DC1C15}"/>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G</a:t>
            </a:r>
          </a:p>
        </p:txBody>
      </p:sp>
      <p:sp>
        <p:nvSpPr>
          <p:cNvPr id="11" name="Round Same Side Corner Rectangle 10">
            <a:extLst>
              <a:ext uri="{FF2B5EF4-FFF2-40B4-BE49-F238E27FC236}">
                <a16:creationId xmlns:a16="http://schemas.microsoft.com/office/drawing/2014/main" id="{8A9B1783-CD53-2140-86F6-A27E26ACEACC}"/>
              </a:ext>
            </a:extLst>
          </p:cNvPr>
          <p:cNvSpPr/>
          <p:nvPr/>
        </p:nvSpPr>
        <p:spPr>
          <a:xfrm rot="16200000" flipH="1">
            <a:off x="11763951" y="4209694"/>
            <a:ext cx="371536" cy="493336"/>
          </a:xfrm>
          <a:prstGeom prst="round2SameRect">
            <a:avLst>
              <a:gd name="adj1" fmla="val 47701"/>
              <a:gd name="adj2"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EAED1E9-046B-9945-B098-AF4D9427FEDE}"/>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bg1"/>
                </a:solidFill>
                <a:latin typeface="Calibri" panose="020F0502020204030204" pitchFamily="34" charset="0"/>
                <a:ea typeface="Aileron" charset="0"/>
                <a:cs typeface="Calibri" panose="020F0502020204030204" pitchFamily="34" charset="0"/>
              </a:rPr>
              <a:t>U</a:t>
            </a:r>
          </a:p>
        </p:txBody>
      </p:sp>
      <p:sp>
        <p:nvSpPr>
          <p:cNvPr id="13" name="Round Same Side Corner Rectangle 12">
            <a:extLst>
              <a:ext uri="{FF2B5EF4-FFF2-40B4-BE49-F238E27FC236}">
                <a16:creationId xmlns:a16="http://schemas.microsoft.com/office/drawing/2014/main" id="{42D5057F-71FB-B947-AECA-7BB4BF50B359}"/>
              </a:ext>
            </a:extLst>
          </p:cNvPr>
          <p:cNvSpPr/>
          <p:nvPr/>
        </p:nvSpPr>
        <p:spPr>
          <a:xfrm rot="16200000" flipH="1">
            <a:off x="11763951" y="4604188"/>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AC82D16-C4BC-B048-A8E7-2C2761534AED}"/>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15" name="Round Same Side Corner Rectangle 14">
            <a:extLst>
              <a:ext uri="{FF2B5EF4-FFF2-40B4-BE49-F238E27FC236}">
                <a16:creationId xmlns:a16="http://schemas.microsoft.com/office/drawing/2014/main" id="{F2134929-3125-6A4A-84AC-9047A1A234FB}"/>
              </a:ext>
            </a:extLst>
          </p:cNvPr>
          <p:cNvSpPr/>
          <p:nvPr/>
        </p:nvSpPr>
        <p:spPr>
          <a:xfrm rot="16200000" flipH="1">
            <a:off x="11763951" y="4998682"/>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8E15C13-6DC6-5A44-A145-C5727699A733}"/>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D</a:t>
            </a:r>
          </a:p>
        </p:txBody>
      </p:sp>
      <p:sp>
        <p:nvSpPr>
          <p:cNvPr id="17" name="Round Same Side Corner Rectangle 16">
            <a:extLst>
              <a:ext uri="{FF2B5EF4-FFF2-40B4-BE49-F238E27FC236}">
                <a16:creationId xmlns:a16="http://schemas.microsoft.com/office/drawing/2014/main" id="{AC64A493-FD69-0C4A-A1EE-B061CD63E523}"/>
              </a:ext>
            </a:extLst>
          </p:cNvPr>
          <p:cNvSpPr/>
          <p:nvPr/>
        </p:nvSpPr>
        <p:spPr>
          <a:xfrm rot="16200000" flipH="1">
            <a:off x="11763951" y="5393175"/>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093414-860E-CF40-85FF-6B05CF88D571}"/>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
        <p:nvSpPr>
          <p:cNvPr id="19" name="TextBox 18">
            <a:extLst>
              <a:ext uri="{FF2B5EF4-FFF2-40B4-BE49-F238E27FC236}">
                <a16:creationId xmlns:a16="http://schemas.microsoft.com/office/drawing/2014/main" id="{55953307-4619-E74A-A276-0053A29CF28C}"/>
              </a:ext>
            </a:extLst>
          </p:cNvPr>
          <p:cNvSpPr txBox="1"/>
          <p:nvPr/>
        </p:nvSpPr>
        <p:spPr>
          <a:xfrm>
            <a:off x="620183" y="4606686"/>
            <a:ext cx="5682293" cy="1152000"/>
          </a:xfrm>
          <a:prstGeom prst="rect">
            <a:avLst/>
          </a:prstGeom>
          <a:solidFill>
            <a:schemeClr val="bg1"/>
          </a:solidFill>
          <a:ln w="28575">
            <a:solidFill>
              <a:schemeClr val="accent1"/>
            </a:solidFill>
          </a:ln>
        </p:spPr>
        <p:txBody>
          <a:bodyPr wrap="square" lIns="108000" rtlCol="0" anchor="ctr" anchorCtr="0">
            <a:noAutofit/>
          </a:bodyPr>
          <a:lstStyle/>
          <a:p>
            <a:r>
              <a:rPr lang="en-GB" sz="1600" b="1" dirty="0">
                <a:solidFill>
                  <a:schemeClr val="accent1"/>
                </a:solidFill>
              </a:rPr>
              <a:t>Practical tip:</a:t>
            </a:r>
          </a:p>
          <a:p>
            <a:r>
              <a:rPr lang="en-GB" sz="1600" dirty="0"/>
              <a:t>Advise patients to write down their questions and call or bring them to the next appointment. Emphasise that all questions are good questions.</a:t>
            </a:r>
          </a:p>
        </p:txBody>
      </p:sp>
      <p:sp>
        <p:nvSpPr>
          <p:cNvPr id="20" name="TextBox 19">
            <a:extLst>
              <a:ext uri="{FF2B5EF4-FFF2-40B4-BE49-F238E27FC236}">
                <a16:creationId xmlns:a16="http://schemas.microsoft.com/office/drawing/2014/main" id="{603145BA-3C19-CF4D-B79F-35B2DF26A56F}"/>
              </a:ext>
            </a:extLst>
          </p:cNvPr>
          <p:cNvSpPr txBox="1"/>
          <p:nvPr/>
        </p:nvSpPr>
        <p:spPr>
          <a:xfrm>
            <a:off x="6828999" y="4557525"/>
            <a:ext cx="4389608" cy="1152000"/>
          </a:xfrm>
          <a:prstGeom prst="rect">
            <a:avLst/>
          </a:prstGeom>
          <a:solidFill>
            <a:schemeClr val="bg1"/>
          </a:solidFill>
          <a:ln w="28575">
            <a:solidFill>
              <a:schemeClr val="accent1"/>
            </a:solidFill>
          </a:ln>
        </p:spPr>
        <p:txBody>
          <a:bodyPr wrap="square" lIns="108000" rtlCol="0" anchor="ctr" anchorCtr="0">
            <a:noAutofit/>
          </a:bodyPr>
          <a:lstStyle/>
          <a:p>
            <a:r>
              <a:rPr lang="en-GB" sz="1600" b="1" dirty="0">
                <a:solidFill>
                  <a:schemeClr val="accent1"/>
                </a:solidFill>
              </a:rPr>
              <a:t>Practical tip:</a:t>
            </a:r>
          </a:p>
          <a:p>
            <a:r>
              <a:rPr lang="en-GB" sz="1600" dirty="0"/>
              <a:t>Advise patients to always have ‘a second pair of ears’ with them. Two hear more than one.</a:t>
            </a:r>
          </a:p>
        </p:txBody>
      </p:sp>
      <p:sp>
        <p:nvSpPr>
          <p:cNvPr id="25" name="Rounded Rectangle 24">
            <a:extLst>
              <a:ext uri="{FF2B5EF4-FFF2-40B4-BE49-F238E27FC236}">
                <a16:creationId xmlns:a16="http://schemas.microsoft.com/office/drawing/2014/main" id="{5083CC77-B4CC-114E-B216-75C43970FE61}"/>
              </a:ext>
            </a:extLst>
          </p:cNvPr>
          <p:cNvSpPr/>
          <p:nvPr/>
        </p:nvSpPr>
        <p:spPr>
          <a:xfrm>
            <a:off x="1058002" y="2654706"/>
            <a:ext cx="3204000" cy="1592825"/>
          </a:xfrm>
          <a:prstGeom prst="roundRect">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GB" sz="2000" b="1" dirty="0">
                <a:solidFill>
                  <a:schemeClr val="accent1"/>
                </a:solidFill>
              </a:rPr>
              <a:t>The patient</a:t>
            </a:r>
          </a:p>
          <a:p>
            <a:r>
              <a:rPr lang="en-GB" dirty="0">
                <a:solidFill>
                  <a:schemeClr val="tx2"/>
                </a:solidFill>
              </a:rPr>
              <a:t>The patient will probably </a:t>
            </a:r>
            <a:r>
              <a:rPr lang="en-GB" b="1" dirty="0">
                <a:solidFill>
                  <a:schemeClr val="accent1"/>
                </a:solidFill>
              </a:rPr>
              <a:t>have more questions later</a:t>
            </a:r>
          </a:p>
        </p:txBody>
      </p:sp>
      <p:sp>
        <p:nvSpPr>
          <p:cNvPr id="26" name="Rounded Rectangle 25">
            <a:extLst>
              <a:ext uri="{FF2B5EF4-FFF2-40B4-BE49-F238E27FC236}">
                <a16:creationId xmlns:a16="http://schemas.microsoft.com/office/drawing/2014/main" id="{D5337558-E224-9244-8F38-0F9D8DA4842A}"/>
              </a:ext>
            </a:extLst>
          </p:cNvPr>
          <p:cNvSpPr/>
          <p:nvPr/>
        </p:nvSpPr>
        <p:spPr>
          <a:xfrm>
            <a:off x="4428248" y="2654706"/>
            <a:ext cx="3204000" cy="1592825"/>
          </a:xfrm>
          <a:prstGeom prst="roundRect">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chemeClr val="accent1"/>
                </a:solidFill>
              </a:rPr>
              <a:t>The Nurse</a:t>
            </a:r>
          </a:p>
          <a:p>
            <a:r>
              <a:rPr lang="en-GB" dirty="0">
                <a:solidFill>
                  <a:schemeClr val="tx2"/>
                </a:solidFill>
              </a:rPr>
              <a:t>The nurse is always </a:t>
            </a:r>
            <a:r>
              <a:rPr lang="en-GB" b="1" dirty="0">
                <a:solidFill>
                  <a:schemeClr val="accent1"/>
                </a:solidFill>
              </a:rPr>
              <a:t>there for the patient</a:t>
            </a:r>
            <a:r>
              <a:rPr lang="en-GB" dirty="0">
                <a:solidFill>
                  <a:schemeClr val="tx1"/>
                </a:solidFill>
              </a:rPr>
              <a:t> </a:t>
            </a:r>
            <a:r>
              <a:rPr lang="en-GB" dirty="0">
                <a:solidFill>
                  <a:schemeClr val="tx2"/>
                </a:solidFill>
              </a:rPr>
              <a:t>as a supporter, navigator and guide throughout the cancer journey</a:t>
            </a:r>
          </a:p>
        </p:txBody>
      </p:sp>
      <p:sp>
        <p:nvSpPr>
          <p:cNvPr id="27" name="Rounded Rectangle 26">
            <a:extLst>
              <a:ext uri="{FF2B5EF4-FFF2-40B4-BE49-F238E27FC236}">
                <a16:creationId xmlns:a16="http://schemas.microsoft.com/office/drawing/2014/main" id="{256D9DC4-B803-FF43-AA5B-2D65A7F5CA9A}"/>
              </a:ext>
            </a:extLst>
          </p:cNvPr>
          <p:cNvSpPr/>
          <p:nvPr/>
        </p:nvSpPr>
        <p:spPr>
          <a:xfrm>
            <a:off x="7798494" y="2654706"/>
            <a:ext cx="3204000" cy="1592825"/>
          </a:xfrm>
          <a:prstGeom prst="roundRect">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GB" sz="2000" b="1" dirty="0">
                <a:solidFill>
                  <a:schemeClr val="accent1"/>
                </a:solidFill>
              </a:rPr>
              <a:t>The carer</a:t>
            </a:r>
          </a:p>
          <a:p>
            <a:r>
              <a:rPr lang="en-GB" b="1" dirty="0">
                <a:solidFill>
                  <a:schemeClr val="accent1"/>
                </a:solidFill>
              </a:rPr>
              <a:t>Carers</a:t>
            </a:r>
            <a:r>
              <a:rPr lang="en-GB" dirty="0">
                <a:solidFill>
                  <a:schemeClr val="tx1"/>
                </a:solidFill>
              </a:rPr>
              <a:t> </a:t>
            </a:r>
            <a:r>
              <a:rPr lang="en-GB" dirty="0">
                <a:solidFill>
                  <a:schemeClr val="tx2"/>
                </a:solidFill>
              </a:rPr>
              <a:t>are very important every step of the way</a:t>
            </a:r>
          </a:p>
        </p:txBody>
      </p:sp>
    </p:spTree>
    <p:extLst>
      <p:ext uri="{BB962C8B-B14F-4D97-AF65-F5344CB8AC3E}">
        <p14:creationId xmlns:p14="http://schemas.microsoft.com/office/powerpoint/2010/main" val="101399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14D39B-A80E-41A6-853C-2886AD1A2E24}"/>
              </a:ext>
            </a:extLst>
          </p:cNvPr>
          <p:cNvSpPr>
            <a:spLocks noGrp="1"/>
          </p:cNvSpPr>
          <p:nvPr>
            <p:ph type="title"/>
          </p:nvPr>
        </p:nvSpPr>
        <p:spPr>
          <a:xfrm>
            <a:off x="620184" y="240470"/>
            <a:ext cx="8740800" cy="807285"/>
          </a:xfrm>
        </p:spPr>
        <p:txBody>
          <a:bodyPr/>
          <a:lstStyle/>
          <a:p>
            <a:r>
              <a:rPr lang="en-GB" dirty="0"/>
              <a:t>Systemic Treatment for </a:t>
            </a:r>
            <a:r>
              <a:rPr lang="en-GB" cap="none" dirty="0" err="1"/>
              <a:t>nm</a:t>
            </a:r>
            <a:r>
              <a:rPr lang="en-GB" dirty="0" err="1"/>
              <a:t>crpc</a:t>
            </a:r>
            <a:endParaRPr lang="en-GB" dirty="0"/>
          </a:p>
        </p:txBody>
      </p:sp>
      <p:sp>
        <p:nvSpPr>
          <p:cNvPr id="4" name="Slide Number Placeholder 3">
            <a:extLst>
              <a:ext uri="{FF2B5EF4-FFF2-40B4-BE49-F238E27FC236}">
                <a16:creationId xmlns:a16="http://schemas.microsoft.com/office/drawing/2014/main" id="{AEBC916F-E736-479E-8440-4809A99B198D}"/>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
        <p:nvSpPr>
          <p:cNvPr id="5" name="Content Placeholder 4">
            <a:extLst>
              <a:ext uri="{FF2B5EF4-FFF2-40B4-BE49-F238E27FC236}">
                <a16:creationId xmlns:a16="http://schemas.microsoft.com/office/drawing/2014/main" id="{96937B73-196D-4CE0-A31F-84763D0501E8}"/>
              </a:ext>
            </a:extLst>
          </p:cNvPr>
          <p:cNvSpPr>
            <a:spLocks noGrp="1"/>
          </p:cNvSpPr>
          <p:nvPr>
            <p:ph sz="quarter" idx="15"/>
          </p:nvPr>
        </p:nvSpPr>
        <p:spPr>
          <a:xfrm>
            <a:off x="620183" y="6356351"/>
            <a:ext cx="10430437" cy="365125"/>
          </a:xfrm>
        </p:spPr>
        <p:txBody>
          <a:bodyPr/>
          <a:lstStyle/>
          <a:p>
            <a:pPr>
              <a:spcBef>
                <a:spcPts val="0"/>
              </a:spcBef>
            </a:pPr>
            <a:r>
              <a:rPr lang="en-GB" sz="1100" dirty="0">
                <a:solidFill>
                  <a:schemeClr val="tx2"/>
                </a:solidFill>
                <a:effectLst/>
                <a:latin typeface="+mn-lt"/>
                <a:ea typeface="Calibri" panose="020F0502020204030204" pitchFamily="34" charset="0"/>
                <a:cs typeface="Times New Roman" panose="02020603050405020304" pitchFamily="18" charset="0"/>
              </a:rPr>
              <a:t>ADT, androgen deprivation therapy; AR, androgen receptor; nmCRPC, non-metastatic castration-resistant prostate cancer; OS, overall survival; </a:t>
            </a:r>
            <a:r>
              <a:rPr lang="en-GB" sz="1100" dirty="0">
                <a:solidFill>
                  <a:schemeClr val="tx2"/>
                </a:solidFill>
                <a:latin typeface="+mn-lt"/>
                <a:ea typeface="Calibri" panose="020F0502020204030204" pitchFamily="34" charset="0"/>
                <a:cs typeface="Times New Roman" panose="02020603050405020304" pitchFamily="18" charset="0"/>
              </a:rPr>
              <a:t>PSA, prostate-specific antigen; </a:t>
            </a:r>
            <a:r>
              <a:rPr lang="en-GB" sz="1100" dirty="0">
                <a:solidFill>
                  <a:schemeClr val="tx2"/>
                </a:solidFill>
                <a:effectLst/>
                <a:latin typeface="+mn-lt"/>
                <a:ea typeface="Calibri" panose="020F0502020204030204" pitchFamily="34" charset="0"/>
                <a:cs typeface="Times New Roman" panose="02020603050405020304" pitchFamily="18" charset="0"/>
              </a:rPr>
              <a:t>PSADT, prostate-specific antigen doubling time; SGARIs, second-generation androgen receptor inhibitors</a:t>
            </a:r>
          </a:p>
          <a:p>
            <a:pPr>
              <a:spcBef>
                <a:spcPts val="0"/>
              </a:spcBef>
            </a:pPr>
            <a:r>
              <a:rPr lang="en-GB" sz="1100" dirty="0"/>
              <a:t>Smith MR, et al. N </a:t>
            </a:r>
            <a:r>
              <a:rPr lang="en-GB" sz="1100" dirty="0" err="1"/>
              <a:t>Engl</a:t>
            </a:r>
            <a:r>
              <a:rPr lang="en-GB" sz="1100" dirty="0"/>
              <a:t> J Med. 2018;378:1408-18; Moreira DM, et al</a:t>
            </a:r>
            <a:r>
              <a:rPr lang="en-GB" sz="1100" dirty="0">
                <a:solidFill>
                  <a:schemeClr val="tx2"/>
                </a:solidFill>
              </a:rPr>
              <a:t>. </a:t>
            </a:r>
            <a:r>
              <a:rPr lang="en-GB" sz="1100" dirty="0" err="1">
                <a:solidFill>
                  <a:schemeClr val="tx2"/>
                </a:solidFill>
              </a:rPr>
              <a:t>Clin</a:t>
            </a:r>
            <a:r>
              <a:rPr lang="en-GB" sz="1100" dirty="0">
                <a:solidFill>
                  <a:schemeClr val="tx2"/>
                </a:solidFill>
              </a:rPr>
              <a:t> </a:t>
            </a:r>
            <a:r>
              <a:rPr lang="en-GB" sz="1100" dirty="0" err="1">
                <a:solidFill>
                  <a:schemeClr val="tx2"/>
                </a:solidFill>
              </a:rPr>
              <a:t>Genitourin</a:t>
            </a:r>
            <a:r>
              <a:rPr lang="en-GB" sz="1100" dirty="0">
                <a:solidFill>
                  <a:schemeClr val="tx2"/>
                </a:solidFill>
              </a:rPr>
              <a:t> </a:t>
            </a:r>
            <a:r>
              <a:rPr lang="en-GB" sz="1100" dirty="0"/>
              <a:t>Cancer 2017;15:60-66.e2; </a:t>
            </a:r>
            <a:r>
              <a:rPr lang="en-GB" sz="1100" dirty="0">
                <a:solidFill>
                  <a:schemeClr val="tx2"/>
                </a:solidFill>
                <a:effectLst/>
                <a:latin typeface="+mn-lt"/>
                <a:ea typeface="Calibri" panose="020F0502020204030204" pitchFamily="34" charset="0"/>
                <a:cs typeface="Times New Roman" panose="02020603050405020304" pitchFamily="18" charset="0"/>
              </a:rPr>
              <a:t>Olivier KM, et al. Int J </a:t>
            </a:r>
            <a:r>
              <a:rPr lang="en-GB" sz="1100" dirty="0" err="1">
                <a:solidFill>
                  <a:schemeClr val="tx2"/>
                </a:solidFill>
                <a:effectLst/>
                <a:latin typeface="+mn-lt"/>
                <a:ea typeface="Calibri" panose="020F0502020204030204" pitchFamily="34" charset="0"/>
                <a:cs typeface="Times New Roman" panose="02020603050405020304" pitchFamily="18" charset="0"/>
              </a:rPr>
              <a:t>Urol</a:t>
            </a:r>
            <a:r>
              <a:rPr lang="en-GB" sz="1100" dirty="0">
                <a:solidFill>
                  <a:schemeClr val="tx2"/>
                </a:solidFill>
                <a:effectLst/>
                <a:latin typeface="+mn-lt"/>
                <a:ea typeface="Calibri" panose="020F0502020204030204" pitchFamily="34" charset="0"/>
                <a:cs typeface="Times New Roman" panose="02020603050405020304" pitchFamily="18" charset="0"/>
              </a:rPr>
              <a:t> </a:t>
            </a:r>
            <a:r>
              <a:rPr lang="en-GB" sz="1100" dirty="0" err="1">
                <a:solidFill>
                  <a:schemeClr val="tx2"/>
                </a:solidFill>
                <a:effectLst/>
                <a:latin typeface="+mn-lt"/>
                <a:ea typeface="Calibri" panose="020F0502020204030204" pitchFamily="34" charset="0"/>
                <a:cs typeface="Times New Roman" panose="02020603050405020304" pitchFamily="18" charset="0"/>
              </a:rPr>
              <a:t>Nurs</a:t>
            </a:r>
            <a:r>
              <a:rPr lang="en-GB" sz="1100" dirty="0">
                <a:solidFill>
                  <a:schemeClr val="tx2"/>
                </a:solidFill>
                <a:effectLst/>
                <a:latin typeface="+mn-lt"/>
                <a:ea typeface="Calibri" panose="020F0502020204030204" pitchFamily="34" charset="0"/>
                <a:cs typeface="Times New Roman" panose="02020603050405020304" pitchFamily="18" charset="0"/>
              </a:rPr>
              <a:t>. 2021;15:47-58; Moreira D, et al. Urology 2016; 96: 171-176; Smith M, et al. Cancer 2011; 117: 2077-2085</a:t>
            </a:r>
            <a:endParaRPr lang="en-GB" sz="1100" dirty="0">
              <a:solidFill>
                <a:schemeClr val="tx2"/>
              </a:solidFill>
              <a:latin typeface="+mn-lt"/>
            </a:endParaRPr>
          </a:p>
        </p:txBody>
      </p:sp>
      <p:sp>
        <p:nvSpPr>
          <p:cNvPr id="6" name="Rectangle: Rounded Corners 5">
            <a:extLst>
              <a:ext uri="{FF2B5EF4-FFF2-40B4-BE49-F238E27FC236}">
                <a16:creationId xmlns:a16="http://schemas.microsoft.com/office/drawing/2014/main" id="{B1492FC8-DAC8-4DDE-BED7-31DBED3D0681}"/>
              </a:ext>
            </a:extLst>
          </p:cNvPr>
          <p:cNvSpPr/>
          <p:nvPr/>
        </p:nvSpPr>
        <p:spPr>
          <a:xfrm>
            <a:off x="620184" y="1322832"/>
            <a:ext cx="3328416" cy="3024000"/>
          </a:xfrm>
          <a:prstGeom prst="roundRect">
            <a:avLst>
              <a:gd name="adj" fmla="val 0"/>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44000" tIns="108000" rIns="72000" rtlCol="0" anchor="t"/>
          <a:lstStyle/>
          <a:p>
            <a:pPr algn="ctr">
              <a:spcAft>
                <a:spcPts val="600"/>
              </a:spcAft>
            </a:pPr>
            <a:r>
              <a:rPr lang="en-GB" b="1" dirty="0">
                <a:solidFill>
                  <a:schemeClr val="accent1"/>
                </a:solidFill>
              </a:rPr>
              <a:t>WHAT?</a:t>
            </a:r>
          </a:p>
          <a:p>
            <a:pPr marL="285750" indent="-285750">
              <a:buClr>
                <a:schemeClr val="accent1"/>
              </a:buClr>
              <a:buFont typeface="Arial" panose="020B0604020202020204" pitchFamily="34" charset="0"/>
              <a:buChar char="•"/>
            </a:pPr>
            <a:r>
              <a:rPr lang="en-US" sz="1600" dirty="0">
                <a:solidFill>
                  <a:schemeClr val="tx2"/>
                </a:solidFill>
              </a:rPr>
              <a:t>Active surveillance or continued ADT with first-generation androgen receptor (AR) antagonists</a:t>
            </a:r>
          </a:p>
          <a:p>
            <a:pPr algn="ctr"/>
            <a:r>
              <a:rPr lang="en-US" sz="1600" dirty="0">
                <a:solidFill>
                  <a:schemeClr val="tx2"/>
                </a:solidFill>
              </a:rPr>
              <a:t>+/-</a:t>
            </a:r>
            <a:r>
              <a:rPr lang="nl-BE" sz="1600" dirty="0">
                <a:solidFill>
                  <a:schemeClr val="tx2"/>
                </a:solidFill>
              </a:rPr>
              <a:t> </a:t>
            </a:r>
          </a:p>
          <a:p>
            <a:pPr marL="285750" indent="-285750">
              <a:buClr>
                <a:schemeClr val="accent1"/>
              </a:buClr>
              <a:buFont typeface="Arial" panose="020B0604020202020204" pitchFamily="34" charset="0"/>
              <a:buChar char="•"/>
            </a:pPr>
            <a:r>
              <a:rPr lang="nl-BE" sz="1600" b="0" i="0" dirty="0">
                <a:solidFill>
                  <a:schemeClr val="tx2"/>
                </a:solidFill>
                <a:effectLst/>
              </a:rPr>
              <a:t>Second‐generation androgen receptor inhibitors (SGARIs): </a:t>
            </a:r>
          </a:p>
          <a:p>
            <a:pPr marL="742950" lvl="1" indent="-285750">
              <a:buClr>
                <a:schemeClr val="accent1"/>
              </a:buClr>
              <a:buFont typeface="System Font Regular"/>
              <a:buChar char="–"/>
            </a:pPr>
            <a:r>
              <a:rPr lang="nl-BE" sz="1600" dirty="0">
                <a:solidFill>
                  <a:schemeClr val="tx2"/>
                </a:solidFill>
              </a:rPr>
              <a:t>Apalatumide</a:t>
            </a:r>
          </a:p>
          <a:p>
            <a:pPr marL="742950" lvl="1" indent="-285750">
              <a:buClr>
                <a:schemeClr val="accent1"/>
              </a:buClr>
              <a:buFont typeface="System Font Regular"/>
              <a:buChar char="–"/>
            </a:pPr>
            <a:r>
              <a:rPr lang="nl-BE" sz="1600" dirty="0">
                <a:solidFill>
                  <a:schemeClr val="tx2"/>
                </a:solidFill>
              </a:rPr>
              <a:t>Darolutamide</a:t>
            </a:r>
          </a:p>
          <a:p>
            <a:pPr marL="742950" lvl="1" indent="-285750">
              <a:buClr>
                <a:schemeClr val="accent1"/>
              </a:buClr>
              <a:buFont typeface="System Font Regular"/>
              <a:buChar char="–"/>
            </a:pPr>
            <a:r>
              <a:rPr lang="nl-BE" sz="1600" dirty="0">
                <a:solidFill>
                  <a:schemeClr val="tx2"/>
                </a:solidFill>
              </a:rPr>
              <a:t>Enzalutamide</a:t>
            </a:r>
          </a:p>
          <a:p>
            <a:endParaRPr lang="en-GB" sz="1600" b="1" dirty="0">
              <a:solidFill>
                <a:schemeClr val="tx2"/>
              </a:solidFill>
            </a:endParaRPr>
          </a:p>
        </p:txBody>
      </p:sp>
      <p:sp>
        <p:nvSpPr>
          <p:cNvPr id="7" name="Rectangle: Rounded Corners 6">
            <a:extLst>
              <a:ext uri="{FF2B5EF4-FFF2-40B4-BE49-F238E27FC236}">
                <a16:creationId xmlns:a16="http://schemas.microsoft.com/office/drawing/2014/main" id="{5469C6DD-9698-43C0-AFB2-33E6A4BD97CD}"/>
              </a:ext>
            </a:extLst>
          </p:cNvPr>
          <p:cNvSpPr/>
          <p:nvPr/>
        </p:nvSpPr>
        <p:spPr>
          <a:xfrm>
            <a:off x="4437084" y="1322832"/>
            <a:ext cx="3328416" cy="3024000"/>
          </a:xfrm>
          <a:prstGeom prst="roundRect">
            <a:avLst>
              <a:gd name="adj" fmla="val 0"/>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44000" tIns="108000" rtlCol="0" anchor="t"/>
          <a:lstStyle/>
          <a:p>
            <a:pPr algn="ctr">
              <a:spcAft>
                <a:spcPts val="600"/>
              </a:spcAft>
            </a:pPr>
            <a:r>
              <a:rPr lang="en-GB" b="1" dirty="0">
                <a:solidFill>
                  <a:schemeClr val="accent1"/>
                </a:solidFill>
              </a:rPr>
              <a:t>WHY?</a:t>
            </a:r>
          </a:p>
          <a:p>
            <a:pPr marL="0" indent="0">
              <a:buNone/>
            </a:pPr>
            <a:r>
              <a:rPr lang="nl-BE" sz="1600" dirty="0">
                <a:solidFill>
                  <a:schemeClr val="tx2"/>
                </a:solidFill>
              </a:rPr>
              <a:t>nmCRPC patients:</a:t>
            </a:r>
          </a:p>
          <a:p>
            <a:pPr marL="285750" indent="-285750">
              <a:buClr>
                <a:schemeClr val="accent1"/>
              </a:buClr>
              <a:buFont typeface="Arial" panose="020B0604020202020204" pitchFamily="34" charset="0"/>
              <a:buChar char="•"/>
            </a:pPr>
            <a:r>
              <a:rPr lang="nl-BE" sz="1600" dirty="0">
                <a:solidFill>
                  <a:schemeClr val="tx2"/>
                </a:solidFill>
              </a:rPr>
              <a:t>46% will develop metastasis within 2 years </a:t>
            </a:r>
          </a:p>
          <a:p>
            <a:pPr marL="285750" indent="-285750">
              <a:buClr>
                <a:schemeClr val="accent1"/>
              </a:buClr>
              <a:buFont typeface="Arial" panose="020B0604020202020204" pitchFamily="34" charset="0"/>
              <a:buChar char="•"/>
            </a:pPr>
            <a:r>
              <a:rPr lang="nl-BE" sz="1600" dirty="0">
                <a:solidFill>
                  <a:schemeClr val="tx2"/>
                </a:solidFill>
              </a:rPr>
              <a:t>60% metastatic disease within the first 5 years</a:t>
            </a:r>
          </a:p>
          <a:p>
            <a:pPr algn="l"/>
            <a:r>
              <a:rPr lang="en-US" sz="1600" b="0" i="0" dirty="0">
                <a:solidFill>
                  <a:schemeClr val="tx2"/>
                </a:solidFill>
                <a:effectLst/>
              </a:rPr>
              <a:t>Metastatic disease in </a:t>
            </a:r>
            <a:r>
              <a:rPr lang="en-US" sz="1600" dirty="0">
                <a:solidFill>
                  <a:schemeClr val="tx2"/>
                </a:solidFill>
              </a:rPr>
              <a:t>prostate cancer</a:t>
            </a:r>
          </a:p>
          <a:p>
            <a:pPr marL="285750" indent="-285750" algn="l">
              <a:buClr>
                <a:schemeClr val="accent1"/>
              </a:buClr>
              <a:buFont typeface="Arial" panose="020B0604020202020204" pitchFamily="34" charset="0"/>
              <a:buChar char="•"/>
            </a:pPr>
            <a:r>
              <a:rPr lang="en-US" sz="1600" b="0" i="0" dirty="0">
                <a:solidFill>
                  <a:schemeClr val="tx2"/>
                </a:solidFill>
                <a:effectLst/>
              </a:rPr>
              <a:t>predominantly targets bone</a:t>
            </a:r>
          </a:p>
          <a:p>
            <a:pPr marL="285750" indent="-285750" algn="l">
              <a:buClr>
                <a:schemeClr val="accent1"/>
              </a:buClr>
              <a:buFont typeface="Arial" panose="020B0604020202020204" pitchFamily="34" charset="0"/>
              <a:buChar char="•"/>
            </a:pPr>
            <a:r>
              <a:rPr lang="en-US" sz="1600" b="0" i="0" dirty="0">
                <a:solidFill>
                  <a:schemeClr val="tx2"/>
                </a:solidFill>
                <a:effectLst/>
              </a:rPr>
              <a:t>poor prognosis with worse </a:t>
            </a:r>
            <a:br>
              <a:rPr lang="en-US" sz="1600" b="0" i="0" dirty="0">
                <a:solidFill>
                  <a:schemeClr val="tx2"/>
                </a:solidFill>
                <a:effectLst/>
              </a:rPr>
            </a:br>
            <a:r>
              <a:rPr lang="en-US" sz="1600" b="0" i="0" dirty="0">
                <a:solidFill>
                  <a:schemeClr val="tx2"/>
                </a:solidFill>
                <a:effectLst/>
              </a:rPr>
              <a:t>5-year OS rates</a:t>
            </a:r>
          </a:p>
          <a:p>
            <a:pPr algn="ctr"/>
            <a:endParaRPr lang="en-GB" sz="1600" b="1" dirty="0">
              <a:solidFill>
                <a:schemeClr val="tx2"/>
              </a:solidFill>
            </a:endParaRPr>
          </a:p>
        </p:txBody>
      </p:sp>
      <p:sp>
        <p:nvSpPr>
          <p:cNvPr id="8" name="Rectangle: Rounded Corners 7">
            <a:extLst>
              <a:ext uri="{FF2B5EF4-FFF2-40B4-BE49-F238E27FC236}">
                <a16:creationId xmlns:a16="http://schemas.microsoft.com/office/drawing/2014/main" id="{0D23E9D7-B733-4800-9B21-ABE1B7A64E59}"/>
              </a:ext>
            </a:extLst>
          </p:cNvPr>
          <p:cNvSpPr/>
          <p:nvPr/>
        </p:nvSpPr>
        <p:spPr>
          <a:xfrm>
            <a:off x="8253984" y="1322832"/>
            <a:ext cx="3328416" cy="3024000"/>
          </a:xfrm>
          <a:prstGeom prst="roundRect">
            <a:avLst>
              <a:gd name="adj" fmla="val 0"/>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44000" tIns="108000" rtlCol="0" anchor="t"/>
          <a:lstStyle/>
          <a:p>
            <a:pPr algn="ctr">
              <a:spcAft>
                <a:spcPts val="600"/>
              </a:spcAft>
            </a:pPr>
            <a:r>
              <a:rPr lang="en-GB" b="1" dirty="0">
                <a:solidFill>
                  <a:schemeClr val="accent1"/>
                </a:solidFill>
              </a:rPr>
              <a:t>WHEN?</a:t>
            </a:r>
            <a:endParaRPr lang="en-US" sz="1600" dirty="0">
              <a:solidFill>
                <a:schemeClr val="accent1"/>
              </a:solidFill>
            </a:endParaRPr>
          </a:p>
          <a:p>
            <a:r>
              <a:rPr lang="en-US" sz="1600" dirty="0">
                <a:solidFill>
                  <a:schemeClr val="tx2"/>
                </a:solidFill>
              </a:rPr>
              <a:t>Guidelines recommend SGARIs: </a:t>
            </a:r>
            <a:endParaRPr lang="nl-BE" sz="1600" b="0" i="0" dirty="0">
              <a:solidFill>
                <a:schemeClr val="tx2"/>
              </a:solidFill>
              <a:effectLst/>
              <a:latin typeface="Times New Roman" panose="02020603050405020304" pitchFamily="18" charset="0"/>
            </a:endParaRPr>
          </a:p>
          <a:p>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in patients with nmCRPC</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AND with a PSA doubling time (PSADT) of less than 10 months</a:t>
            </a:r>
            <a:endParaRPr lang="en-GB" sz="1600" b="1" dirty="0">
              <a:solidFill>
                <a:schemeClr val="tx2"/>
              </a:solidFill>
            </a:endParaRPr>
          </a:p>
        </p:txBody>
      </p:sp>
      <p:sp>
        <p:nvSpPr>
          <p:cNvPr id="9" name="Rectangle: Rounded Corners 8">
            <a:extLst>
              <a:ext uri="{FF2B5EF4-FFF2-40B4-BE49-F238E27FC236}">
                <a16:creationId xmlns:a16="http://schemas.microsoft.com/office/drawing/2014/main" id="{CCD5E3F9-1B55-43FF-B55D-2F169E1341A5}"/>
              </a:ext>
            </a:extLst>
          </p:cNvPr>
          <p:cNvSpPr/>
          <p:nvPr/>
        </p:nvSpPr>
        <p:spPr>
          <a:xfrm>
            <a:off x="620184" y="4554892"/>
            <a:ext cx="10962216" cy="1322832"/>
          </a:xfrm>
          <a:prstGeom prst="roundRect">
            <a:avLst>
              <a:gd name="adj" fmla="val 0"/>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b="1" dirty="0">
                <a:solidFill>
                  <a:schemeClr val="accent1"/>
                </a:solidFill>
              </a:rPr>
              <a:t>TREATMENT AIM AND THERAPEUTIC BENEFITS</a:t>
            </a:r>
          </a:p>
          <a:p>
            <a:r>
              <a:rPr lang="en-US" dirty="0">
                <a:solidFill>
                  <a:schemeClr val="tx2"/>
                </a:solidFill>
              </a:rPr>
              <a:t>Delay of: </a:t>
            </a:r>
          </a:p>
          <a:p>
            <a:pPr marL="285750" indent="-285750">
              <a:buClr>
                <a:schemeClr val="accent1"/>
              </a:buClr>
              <a:buFont typeface="Arial" panose="020B0604020202020204" pitchFamily="34" charset="0"/>
              <a:buChar char="•"/>
            </a:pPr>
            <a:r>
              <a:rPr lang="en-US" dirty="0">
                <a:solidFill>
                  <a:schemeClr val="tx2"/>
                </a:solidFill>
              </a:rPr>
              <a:t>Pain progression, symptomatic progression, development skeletal-related events, initiation of chemotherapy </a:t>
            </a:r>
            <a:br>
              <a:rPr lang="en-US" dirty="0">
                <a:solidFill>
                  <a:schemeClr val="tx2"/>
                </a:solidFill>
              </a:rPr>
            </a:br>
            <a:r>
              <a:rPr lang="en-US" dirty="0">
                <a:solidFill>
                  <a:schemeClr val="tx2"/>
                </a:solidFill>
              </a:rPr>
              <a:t>and PSA progression</a:t>
            </a:r>
            <a:endParaRPr lang="en-GB" b="1" dirty="0">
              <a:solidFill>
                <a:schemeClr val="tx2"/>
              </a:solidFill>
            </a:endParaRPr>
          </a:p>
        </p:txBody>
      </p:sp>
    </p:spTree>
    <p:extLst>
      <p:ext uri="{BB962C8B-B14F-4D97-AF65-F5344CB8AC3E}">
        <p14:creationId xmlns:p14="http://schemas.microsoft.com/office/powerpoint/2010/main" val="99979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0C79AD-4046-4488-8245-2534DF6A31A5}"/>
              </a:ext>
            </a:extLst>
          </p:cNvPr>
          <p:cNvSpPr>
            <a:spLocks noGrp="1"/>
          </p:cNvSpPr>
          <p:nvPr>
            <p:ph type="sldNum" sz="quarter" idx="4"/>
          </p:nvPr>
        </p:nvSpPr>
        <p:spPr/>
        <p:txBody>
          <a:bodyPr/>
          <a:lstStyle/>
          <a:p>
            <a:fld id="{FCE43C0F-8A7B-3A4B-9DB5-B3472E36E833}" type="slidenum">
              <a:rPr lang="en-GB" smtClean="0"/>
              <a:pPr/>
              <a:t>2</a:t>
            </a:fld>
            <a:endParaRPr lang="en-GB" dirty="0"/>
          </a:p>
        </p:txBody>
      </p:sp>
      <p:sp>
        <p:nvSpPr>
          <p:cNvPr id="4" name="Title 3">
            <a:extLst>
              <a:ext uri="{FF2B5EF4-FFF2-40B4-BE49-F238E27FC236}">
                <a16:creationId xmlns:a16="http://schemas.microsoft.com/office/drawing/2014/main" id="{CEFE08DE-9CB8-4C7B-BA91-783ADE607C37}"/>
              </a:ext>
            </a:extLst>
          </p:cNvPr>
          <p:cNvSpPr txBox="1">
            <a:spLocks noGrp="1"/>
          </p:cNvSpPr>
          <p:nvPr>
            <p:ph type="title"/>
          </p:nvPr>
        </p:nvSpPr>
        <p:spPr>
          <a:xfrm>
            <a:off x="1258866" y="757663"/>
            <a:ext cx="10008296" cy="1661993"/>
          </a:xfrm>
          <a:prstGeom prst="rect">
            <a:avLst/>
          </a:prstGeom>
          <a:noFill/>
        </p:spPr>
        <p:txBody>
          <a:bodyPr wrap="square" rtlCol="0">
            <a:spAutoFit/>
          </a:bodyPr>
          <a:lstStyle/>
          <a:p>
            <a:r>
              <a:rPr lang="en-GB" sz="3600" b="1" dirty="0"/>
              <a:t>Strengthening shared decision making between </a:t>
            </a:r>
            <a:r>
              <a:rPr lang="en-GB" sz="3600" b="1" cap="none" dirty="0"/>
              <a:t>nm</a:t>
            </a:r>
            <a:r>
              <a:rPr lang="en-GB" sz="3600" b="1" dirty="0"/>
              <a:t>CRPC patients and the healthcare team</a:t>
            </a:r>
          </a:p>
        </p:txBody>
      </p:sp>
      <p:sp>
        <p:nvSpPr>
          <p:cNvPr id="5" name="Title 1">
            <a:extLst>
              <a:ext uri="{FF2B5EF4-FFF2-40B4-BE49-F238E27FC236}">
                <a16:creationId xmlns:a16="http://schemas.microsoft.com/office/drawing/2014/main" id="{E0726071-1142-4DF7-994D-2779F7EF925D}"/>
              </a:ext>
            </a:extLst>
          </p:cNvPr>
          <p:cNvSpPr txBox="1">
            <a:spLocks/>
          </p:cNvSpPr>
          <p:nvPr/>
        </p:nvSpPr>
        <p:spPr>
          <a:xfrm>
            <a:off x="1838445" y="2661602"/>
            <a:ext cx="9144000" cy="1181291"/>
          </a:xfrm>
          <a:prstGeom prst="rect">
            <a:avLst/>
          </a:prstGeom>
        </p:spPr>
        <p:txBody>
          <a:bodyPr vert="horz" lIns="0" tIns="0" rIns="0" bIns="0" rtlCol="0" anchor="ctr" anchorCtr="0">
            <a:noAutofit/>
          </a:bodyPr>
          <a:lstStyle>
            <a:lvl1pPr algn="ctr" defTabSz="457200" rtl="0" eaLnBrk="1" latinLnBrk="0" hangingPunct="1">
              <a:spcBef>
                <a:spcPct val="0"/>
              </a:spcBef>
              <a:buNone/>
              <a:defRPr sz="4000" b="1" i="0" kern="1200" cap="all" spc="100" baseline="0">
                <a:solidFill>
                  <a:schemeClr val="accent1"/>
                </a:solidFill>
                <a:latin typeface="+mj-lt"/>
                <a:ea typeface="Verdana" panose="020B0604030504040204" pitchFamily="34" charset="0"/>
                <a:cs typeface="Verdana" panose="020B0604030504040204" pitchFamily="34" charset="0"/>
              </a:defRPr>
            </a:lvl1pPr>
          </a:lstStyle>
          <a:p>
            <a:r>
              <a:rPr lang="en-GB" sz="3200" b="1" dirty="0"/>
              <a:t>GUIDE COMMUNICATION FRAMEWORK – </a:t>
            </a:r>
            <a:r>
              <a:rPr lang="en-GB" sz="3200" dirty="0"/>
              <a:t>Part 1</a:t>
            </a:r>
          </a:p>
        </p:txBody>
      </p:sp>
      <p:sp>
        <p:nvSpPr>
          <p:cNvPr id="6" name="Subtitle 2">
            <a:extLst>
              <a:ext uri="{FF2B5EF4-FFF2-40B4-BE49-F238E27FC236}">
                <a16:creationId xmlns:a16="http://schemas.microsoft.com/office/drawing/2014/main" id="{2CFA9B8A-552A-4F15-8EA6-62817A3D8967}"/>
              </a:ext>
            </a:extLst>
          </p:cNvPr>
          <p:cNvSpPr txBox="1">
            <a:spLocks/>
          </p:cNvSpPr>
          <p:nvPr/>
        </p:nvSpPr>
        <p:spPr>
          <a:xfrm>
            <a:off x="1656523" y="4177241"/>
            <a:ext cx="9144000" cy="1655762"/>
          </a:xfrm>
          <a:prstGeom prst="rect">
            <a:avLst/>
          </a:prstGeom>
        </p:spPr>
        <p:txBody>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7000"/>
              </a:lnSpc>
              <a:buNone/>
            </a:pPr>
            <a:r>
              <a:rPr lang="en-GB" sz="3200" b="1" spc="100" dirty="0">
                <a:solidFill>
                  <a:schemeClr val="accent1"/>
                </a:solidFill>
                <a:ea typeface="Verdana" panose="020B0604030504040204" pitchFamily="34" charset="0"/>
              </a:rPr>
              <a:t>Veerle Lamotte</a:t>
            </a:r>
            <a:endParaRPr lang="en-GB" sz="3200" b="1" spc="100" dirty="0">
              <a:solidFill>
                <a:schemeClr val="accent1"/>
              </a:solidFill>
              <a:highlight>
                <a:srgbClr val="FFFF00"/>
              </a:highlight>
              <a:ea typeface="Verdana" panose="020B0604030504040204" pitchFamily="34" charset="0"/>
            </a:endParaRPr>
          </a:p>
          <a:p>
            <a:pPr marL="0" indent="0" algn="ctr">
              <a:lnSpc>
                <a:spcPct val="107000"/>
              </a:lnSpc>
              <a:spcBef>
                <a:spcPts val="0"/>
              </a:spcBef>
              <a:spcAft>
                <a:spcPts val="800"/>
              </a:spcAft>
              <a:buNone/>
            </a:pPr>
            <a:r>
              <a:rPr lang="en-GB" sz="2200" b="1" spc="100" dirty="0">
                <a:solidFill>
                  <a:schemeClr val="accent1"/>
                </a:solidFill>
                <a:ea typeface="Verdana" panose="020B0604030504040204" pitchFamily="34" charset="0"/>
              </a:rPr>
              <a:t>Antwerp University Hospital, Belgium</a:t>
            </a:r>
          </a:p>
        </p:txBody>
      </p:sp>
      <p:sp>
        <p:nvSpPr>
          <p:cNvPr id="7" name="TextBox 6">
            <a:extLst>
              <a:ext uri="{FF2B5EF4-FFF2-40B4-BE49-F238E27FC236}">
                <a16:creationId xmlns:a16="http://schemas.microsoft.com/office/drawing/2014/main" id="{EA3A6070-6230-446E-89F0-EABD1B921D7F}"/>
              </a:ext>
            </a:extLst>
          </p:cNvPr>
          <p:cNvSpPr txBox="1"/>
          <p:nvPr/>
        </p:nvSpPr>
        <p:spPr>
          <a:xfrm>
            <a:off x="5136923" y="5865451"/>
            <a:ext cx="2547044" cy="461665"/>
          </a:xfrm>
          <a:prstGeom prst="rect">
            <a:avLst/>
          </a:prstGeom>
          <a:noFill/>
        </p:spPr>
        <p:txBody>
          <a:bodyPr wrap="none" rtlCol="0">
            <a:spAutoFit/>
          </a:bodyPr>
          <a:lstStyle/>
          <a:p>
            <a:r>
              <a:rPr lang="en-GB" sz="2400" b="1" spc="100" dirty="0">
                <a:solidFill>
                  <a:schemeClr val="accent1"/>
                </a:solidFill>
                <a:latin typeface="+mj-lt"/>
                <a:ea typeface="Verdana" panose="020B0604030504040204" pitchFamily="34" charset="0"/>
              </a:rPr>
              <a:t>NOVEMBER 2021</a:t>
            </a:r>
          </a:p>
        </p:txBody>
      </p:sp>
      <p:sp>
        <p:nvSpPr>
          <p:cNvPr id="8" name="TextBox 7">
            <a:extLst>
              <a:ext uri="{FF2B5EF4-FFF2-40B4-BE49-F238E27FC236}">
                <a16:creationId xmlns:a16="http://schemas.microsoft.com/office/drawing/2014/main" id="{2029E8C2-9500-4578-B3AC-0F50DAC349D7}"/>
              </a:ext>
            </a:extLst>
          </p:cNvPr>
          <p:cNvSpPr txBox="1"/>
          <p:nvPr/>
        </p:nvSpPr>
        <p:spPr>
          <a:xfrm>
            <a:off x="619200" y="6519600"/>
            <a:ext cx="3789692" cy="184666"/>
          </a:xfrm>
          <a:prstGeom prst="rect">
            <a:avLst/>
          </a:prstGeom>
          <a:noFill/>
        </p:spPr>
        <p:txBody>
          <a:bodyPr wrap="none" lIns="0" tIns="0" rIns="0" bIns="0" rtlCol="0" anchor="ctr" anchorCtr="0">
            <a:spAutoFit/>
          </a:bodyPr>
          <a:lstStyle/>
          <a:p>
            <a:r>
              <a:rPr lang="en-GB" sz="1200" dirty="0">
                <a:solidFill>
                  <a:schemeClr val="accent1"/>
                </a:solidFill>
                <a:ea typeface="Aileron" charset="0"/>
                <a:cs typeface="Aileron" charset="0"/>
              </a:rPr>
              <a:t>nmCRPC, non-metastatic castration-resistant prostate cancer</a:t>
            </a:r>
          </a:p>
        </p:txBody>
      </p:sp>
    </p:spTree>
    <p:extLst>
      <p:ext uri="{BB962C8B-B14F-4D97-AF65-F5344CB8AC3E}">
        <p14:creationId xmlns:p14="http://schemas.microsoft.com/office/powerpoint/2010/main" val="170069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BDC27E6A-7C21-1448-AF66-58341E3F4685}"/>
              </a:ext>
            </a:extLst>
          </p:cNvPr>
          <p:cNvSpPr>
            <a:spLocks noGrp="1"/>
          </p:cNvSpPr>
          <p:nvPr>
            <p:ph sz="quarter" idx="12"/>
          </p:nvPr>
        </p:nvSpPr>
        <p:spPr/>
        <p:txBody>
          <a:bodyPr/>
          <a:lstStyle/>
          <a:p>
            <a:r>
              <a:rPr lang="en-GB" dirty="0"/>
              <a:t>Emphasise that by </a:t>
            </a:r>
            <a:r>
              <a:rPr lang="en-GB" b="1" dirty="0">
                <a:solidFill>
                  <a:schemeClr val="accent1"/>
                </a:solidFill>
              </a:rPr>
              <a:t>understanding the treatment fundamentals</a:t>
            </a:r>
            <a:r>
              <a:rPr lang="en-GB" dirty="0"/>
              <a:t>, the treatment journey will </a:t>
            </a:r>
            <a:br>
              <a:rPr lang="en-GB" dirty="0"/>
            </a:br>
            <a:r>
              <a:rPr lang="en-GB" dirty="0"/>
              <a:t>be smoother</a:t>
            </a:r>
          </a:p>
          <a:p>
            <a:r>
              <a:rPr lang="en-GB" dirty="0"/>
              <a:t>Ask </a:t>
            </a:r>
            <a:r>
              <a:rPr lang="en-GB" b="1" dirty="0">
                <a:solidFill>
                  <a:schemeClr val="accent1"/>
                </a:solidFill>
              </a:rPr>
              <a:t>questions</a:t>
            </a:r>
            <a:r>
              <a:rPr lang="en-GB" dirty="0"/>
              <a:t> in a way that reinforces you are doing so in order to support the patient and </a:t>
            </a:r>
            <a:br>
              <a:rPr lang="en-GB" dirty="0"/>
            </a:br>
            <a:r>
              <a:rPr lang="en-GB" b="1" dirty="0">
                <a:solidFill>
                  <a:schemeClr val="accent1"/>
                </a:solidFill>
              </a:rPr>
              <a:t>not ‘test’ </a:t>
            </a:r>
            <a:r>
              <a:rPr lang="en-GB" dirty="0"/>
              <a:t>them</a:t>
            </a:r>
          </a:p>
          <a:p>
            <a:r>
              <a:rPr lang="en-GB" dirty="0"/>
              <a:t>Discussing the gaps in the patient’s understanding with </a:t>
            </a:r>
            <a:r>
              <a:rPr lang="en-GB" b="1" dirty="0">
                <a:solidFill>
                  <a:schemeClr val="accent1"/>
                </a:solidFill>
              </a:rPr>
              <a:t>openness and empathy </a:t>
            </a:r>
            <a:r>
              <a:rPr lang="en-GB" dirty="0"/>
              <a:t>will allow you to </a:t>
            </a:r>
            <a:br>
              <a:rPr lang="en-GB" dirty="0"/>
            </a:br>
            <a:r>
              <a:rPr lang="en-GB" dirty="0"/>
              <a:t>inform and educate the patient with </a:t>
            </a:r>
            <a:r>
              <a:rPr lang="en-GB" b="1" dirty="0">
                <a:solidFill>
                  <a:schemeClr val="accent1"/>
                </a:solidFill>
              </a:rPr>
              <a:t>reassurance and confidence</a:t>
            </a:r>
          </a:p>
          <a:p>
            <a:pPr lvl="1"/>
            <a:r>
              <a:rPr lang="en-GB" dirty="0"/>
              <a:t>This will make the patient feel you are the knowledgeable go-to person they can rely on throughout the journey </a:t>
            </a:r>
          </a:p>
          <a:p>
            <a:r>
              <a:rPr lang="en-GB" dirty="0"/>
              <a:t>Encourage patients to </a:t>
            </a:r>
            <a:r>
              <a:rPr lang="en-GB" b="1" dirty="0">
                <a:solidFill>
                  <a:schemeClr val="accent1"/>
                </a:solidFill>
              </a:rPr>
              <a:t>bring someone with them </a:t>
            </a:r>
            <a:r>
              <a:rPr lang="en-GB" dirty="0"/>
              <a:t>to the next appointment</a:t>
            </a:r>
          </a:p>
          <a:p>
            <a:pPr lvl="1"/>
            <a:r>
              <a:rPr lang="en-GB" dirty="0"/>
              <a:t>A carer can help increase understanding, but </a:t>
            </a:r>
            <a:r>
              <a:rPr lang="en-GB" dirty="0">
                <a:solidFill>
                  <a:schemeClr val="tx2"/>
                </a:solidFill>
              </a:rPr>
              <a:t>may a</a:t>
            </a:r>
            <a:r>
              <a:rPr lang="en-GB" dirty="0"/>
              <a:t>lso have his/her own questions and perspective</a:t>
            </a:r>
          </a:p>
        </p:txBody>
      </p:sp>
      <p:sp>
        <p:nvSpPr>
          <p:cNvPr id="4" name="Title 3">
            <a:extLst>
              <a:ext uri="{FF2B5EF4-FFF2-40B4-BE49-F238E27FC236}">
                <a16:creationId xmlns:a16="http://schemas.microsoft.com/office/drawing/2014/main" id="{D9921FC8-94D7-43C4-8D75-F16F6F5256C1}"/>
              </a:ext>
            </a:extLst>
          </p:cNvPr>
          <p:cNvSpPr>
            <a:spLocks noGrp="1"/>
          </p:cNvSpPr>
          <p:nvPr>
            <p:ph type="title"/>
          </p:nvPr>
        </p:nvSpPr>
        <p:spPr/>
        <p:txBody>
          <a:bodyPr/>
          <a:lstStyle/>
          <a:p>
            <a:r>
              <a:rPr lang="en-GB"/>
              <a:t>The right way to deliver the messages</a:t>
            </a:r>
            <a:endParaRPr lang="en-GB" dirty="0"/>
          </a:p>
        </p:txBody>
      </p:sp>
      <p:sp>
        <p:nvSpPr>
          <p:cNvPr id="3" name="Slide Number Placeholder 2">
            <a:extLst>
              <a:ext uri="{FF2B5EF4-FFF2-40B4-BE49-F238E27FC236}">
                <a16:creationId xmlns:a16="http://schemas.microsoft.com/office/drawing/2014/main" id="{B4C67066-3570-4115-99E2-2B62D4E3B2F4}"/>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
        <p:nvSpPr>
          <p:cNvPr id="19" name="Content Placeholder 18">
            <a:extLst>
              <a:ext uri="{FF2B5EF4-FFF2-40B4-BE49-F238E27FC236}">
                <a16:creationId xmlns:a16="http://schemas.microsoft.com/office/drawing/2014/main" id="{FC8E9859-B8B4-6045-9681-C573CA392280}"/>
              </a:ext>
            </a:extLst>
          </p:cNvPr>
          <p:cNvSpPr>
            <a:spLocks noGrp="1"/>
          </p:cNvSpPr>
          <p:nvPr>
            <p:ph sz="quarter" idx="15"/>
          </p:nvPr>
        </p:nvSpPr>
        <p:spPr/>
        <p:txBody>
          <a:bodyPr/>
          <a:lstStyle/>
          <a:p>
            <a:endParaRPr lang="en-US"/>
          </a:p>
        </p:txBody>
      </p:sp>
      <p:sp>
        <p:nvSpPr>
          <p:cNvPr id="7" name="Round Same Side Corner Rectangle 6">
            <a:extLst>
              <a:ext uri="{FF2B5EF4-FFF2-40B4-BE49-F238E27FC236}">
                <a16:creationId xmlns:a16="http://schemas.microsoft.com/office/drawing/2014/main" id="{C3C1C2F7-FE2A-A845-A5B0-3B21419DE40E}"/>
              </a:ext>
            </a:extLst>
          </p:cNvPr>
          <p:cNvSpPr/>
          <p:nvPr/>
        </p:nvSpPr>
        <p:spPr>
          <a:xfrm rot="16200000" flipH="1">
            <a:off x="11763951" y="3815200"/>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89A898-BEBB-4047-99CF-DCF4879E79D5}"/>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G</a:t>
            </a:r>
          </a:p>
        </p:txBody>
      </p:sp>
      <p:sp>
        <p:nvSpPr>
          <p:cNvPr id="9" name="Round Same Side Corner Rectangle 8">
            <a:extLst>
              <a:ext uri="{FF2B5EF4-FFF2-40B4-BE49-F238E27FC236}">
                <a16:creationId xmlns:a16="http://schemas.microsoft.com/office/drawing/2014/main" id="{74CF0446-EDEF-0145-B752-A7C308D9FA89}"/>
              </a:ext>
            </a:extLst>
          </p:cNvPr>
          <p:cNvSpPr/>
          <p:nvPr/>
        </p:nvSpPr>
        <p:spPr>
          <a:xfrm rot="16200000" flipH="1">
            <a:off x="11763951" y="4209694"/>
            <a:ext cx="371536" cy="493336"/>
          </a:xfrm>
          <a:prstGeom prst="round2SameRect">
            <a:avLst>
              <a:gd name="adj1" fmla="val 47701"/>
              <a:gd name="adj2"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03650DE-0A74-F14F-954A-77253FF95218}"/>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bg1"/>
                </a:solidFill>
                <a:latin typeface="Calibri" panose="020F0502020204030204" pitchFamily="34" charset="0"/>
                <a:ea typeface="Aileron" charset="0"/>
                <a:cs typeface="Calibri" panose="020F0502020204030204" pitchFamily="34" charset="0"/>
              </a:rPr>
              <a:t>U</a:t>
            </a:r>
          </a:p>
        </p:txBody>
      </p:sp>
      <p:sp>
        <p:nvSpPr>
          <p:cNvPr id="11" name="Round Same Side Corner Rectangle 10">
            <a:extLst>
              <a:ext uri="{FF2B5EF4-FFF2-40B4-BE49-F238E27FC236}">
                <a16:creationId xmlns:a16="http://schemas.microsoft.com/office/drawing/2014/main" id="{D1C4CC9E-AEF3-A64E-ADE2-BB6B92FF3458}"/>
              </a:ext>
            </a:extLst>
          </p:cNvPr>
          <p:cNvSpPr/>
          <p:nvPr/>
        </p:nvSpPr>
        <p:spPr>
          <a:xfrm rot="16200000" flipH="1">
            <a:off x="11763951" y="4604188"/>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66ED593-FDB1-374A-9935-C0AB734BAB97}"/>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13" name="Round Same Side Corner Rectangle 12">
            <a:extLst>
              <a:ext uri="{FF2B5EF4-FFF2-40B4-BE49-F238E27FC236}">
                <a16:creationId xmlns:a16="http://schemas.microsoft.com/office/drawing/2014/main" id="{442850DB-32DA-7246-8771-70FC2A9DC15D}"/>
              </a:ext>
            </a:extLst>
          </p:cNvPr>
          <p:cNvSpPr/>
          <p:nvPr/>
        </p:nvSpPr>
        <p:spPr>
          <a:xfrm rot="16200000" flipH="1">
            <a:off x="11763951" y="4998682"/>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9B6FB85-D151-314F-B65C-1FF09C2C686B}"/>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D</a:t>
            </a:r>
          </a:p>
        </p:txBody>
      </p:sp>
      <p:sp>
        <p:nvSpPr>
          <p:cNvPr id="15" name="Round Same Side Corner Rectangle 14">
            <a:extLst>
              <a:ext uri="{FF2B5EF4-FFF2-40B4-BE49-F238E27FC236}">
                <a16:creationId xmlns:a16="http://schemas.microsoft.com/office/drawing/2014/main" id="{258AB872-C503-DE49-A697-AA413DDD6AA4}"/>
              </a:ext>
            </a:extLst>
          </p:cNvPr>
          <p:cNvSpPr/>
          <p:nvPr/>
        </p:nvSpPr>
        <p:spPr>
          <a:xfrm rot="16200000" flipH="1">
            <a:off x="11763951" y="5393175"/>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5EC87BA-7008-2949-A15A-5B117309D7D9}"/>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
        <p:nvSpPr>
          <p:cNvPr id="20" name="TextBox 19">
            <a:extLst>
              <a:ext uri="{FF2B5EF4-FFF2-40B4-BE49-F238E27FC236}">
                <a16:creationId xmlns:a16="http://schemas.microsoft.com/office/drawing/2014/main" id="{9566E876-A1BA-C741-A03F-3BC58C992701}"/>
              </a:ext>
            </a:extLst>
          </p:cNvPr>
          <p:cNvSpPr txBox="1"/>
          <p:nvPr/>
        </p:nvSpPr>
        <p:spPr>
          <a:xfrm>
            <a:off x="620183" y="4935001"/>
            <a:ext cx="10559094" cy="941673"/>
          </a:xfrm>
          <a:prstGeom prst="rect">
            <a:avLst/>
          </a:prstGeom>
          <a:solidFill>
            <a:schemeClr val="bg1"/>
          </a:solidFill>
          <a:ln w="28575">
            <a:solidFill>
              <a:schemeClr val="accent1"/>
            </a:solidFill>
          </a:ln>
        </p:spPr>
        <p:txBody>
          <a:bodyPr wrap="square" lIns="108000" rtlCol="0" anchor="ctr" anchorCtr="0">
            <a:noAutofit/>
          </a:bodyPr>
          <a:lstStyle/>
          <a:p>
            <a:r>
              <a:rPr lang="en-GB" sz="1600" b="1" dirty="0">
                <a:solidFill>
                  <a:schemeClr val="accent1"/>
                </a:solidFill>
              </a:rPr>
              <a:t>Practical tip:</a:t>
            </a:r>
          </a:p>
          <a:p>
            <a:r>
              <a:rPr lang="en-GB" sz="1600" dirty="0"/>
              <a:t>It can be difficult for patients to say they do not understand, especially when they are already feeling vulnerable. Asking to explain the information given back to you in their own words is a nice way to work around this.</a:t>
            </a:r>
          </a:p>
        </p:txBody>
      </p:sp>
    </p:spTree>
    <p:extLst>
      <p:ext uri="{BB962C8B-B14F-4D97-AF65-F5344CB8AC3E}">
        <p14:creationId xmlns:p14="http://schemas.microsoft.com/office/powerpoint/2010/main" val="64893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81EDDC0-253A-CC46-8883-4ED87B2BD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671" y="2070101"/>
            <a:ext cx="3188154" cy="1116692"/>
          </a:xfrm>
          <a:prstGeom prst="rect">
            <a:avLst/>
          </a:prstGeom>
        </p:spPr>
      </p:pic>
      <p:sp>
        <p:nvSpPr>
          <p:cNvPr id="2" name="Title 1"/>
          <p:cNvSpPr>
            <a:spLocks noGrp="1"/>
          </p:cNvSpPr>
          <p:nvPr>
            <p:ph type="title"/>
          </p:nvPr>
        </p:nvSpPr>
        <p:spPr/>
        <p:txBody>
          <a:bodyPr/>
          <a:lstStyle/>
          <a:p>
            <a:r>
              <a:rPr lang="en-GB" cap="none" dirty="0"/>
              <a:t>nm</a:t>
            </a:r>
            <a:r>
              <a:rPr lang="en-GB" dirty="0"/>
              <a:t>CRPC studies: Metastasis-Free Survival</a:t>
            </a:r>
          </a:p>
        </p:txBody>
      </p:sp>
      <p:sp>
        <p:nvSpPr>
          <p:cNvPr id="10" name="Slide Number Placeholder 9">
            <a:extLst>
              <a:ext uri="{FF2B5EF4-FFF2-40B4-BE49-F238E27FC236}">
                <a16:creationId xmlns:a16="http://schemas.microsoft.com/office/drawing/2014/main" id="{267A9FC1-07B0-9449-B3A7-9EEBFF19018B}"/>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
        <p:nvSpPr>
          <p:cNvPr id="6" name="Content Placeholder 5">
            <a:extLst>
              <a:ext uri="{FF2B5EF4-FFF2-40B4-BE49-F238E27FC236}">
                <a16:creationId xmlns:a16="http://schemas.microsoft.com/office/drawing/2014/main" id="{D38C266C-4445-6E41-9522-6ADB1E91FDB2}"/>
              </a:ext>
            </a:extLst>
          </p:cNvPr>
          <p:cNvSpPr>
            <a:spLocks noGrp="1"/>
          </p:cNvSpPr>
          <p:nvPr>
            <p:ph sz="quarter" idx="15"/>
          </p:nvPr>
        </p:nvSpPr>
        <p:spPr>
          <a:xfrm>
            <a:off x="620183" y="6347298"/>
            <a:ext cx="10606113" cy="365125"/>
          </a:xfrm>
        </p:spPr>
        <p:txBody>
          <a:bodyPr/>
          <a:lstStyle/>
          <a:p>
            <a:pPr>
              <a:spcBef>
                <a:spcPts val="300"/>
              </a:spcBef>
            </a:pPr>
            <a:r>
              <a:rPr lang="en-GB" dirty="0">
                <a:solidFill>
                  <a:schemeClr val="tx2"/>
                </a:solidFill>
              </a:rPr>
              <a:t>APA, apalutamide; CI, confidence interval; DARO, darolutamide; ENZA, enzalutamide; HR, hazard ratio; MFS, metastasis-free survival; </a:t>
            </a:r>
            <a:r>
              <a:rPr lang="en-GB" dirty="0" err="1">
                <a:solidFill>
                  <a:schemeClr val="tx2"/>
                </a:solidFill>
                <a:ea typeface="Calibri" panose="020F0502020204030204" pitchFamily="34" charset="0"/>
                <a:cs typeface="Times New Roman" panose="02020603050405020304" pitchFamily="18" charset="0"/>
              </a:rPr>
              <a:t>nmCRPC</a:t>
            </a:r>
            <a:r>
              <a:rPr lang="en-GB" dirty="0">
                <a:solidFill>
                  <a:schemeClr val="tx2"/>
                </a:solidFill>
                <a:ea typeface="Calibri" panose="020F0502020204030204" pitchFamily="34" charset="0"/>
                <a:cs typeface="Times New Roman" panose="02020603050405020304" pitchFamily="18" charset="0"/>
              </a:rPr>
              <a:t>, non-metastatic castration-resistant prostate cancer; </a:t>
            </a:r>
            <a:r>
              <a:rPr lang="en-GB" dirty="0">
                <a:solidFill>
                  <a:schemeClr val="tx2"/>
                </a:solidFill>
              </a:rPr>
              <a:t>No., number; PBO, placebo</a:t>
            </a:r>
          </a:p>
          <a:p>
            <a:pPr>
              <a:spcBef>
                <a:spcPts val="0"/>
              </a:spcBef>
            </a:pPr>
            <a:r>
              <a:rPr lang="en-GB" dirty="0"/>
              <a:t>1. Smith MR, et al. N Engl J Med. 2018;378:1408-18; 2. Hussain M, et al. N Engl J Med. 2018;378:2465-74; 3. Fizazi K, et al. N Engl J Med. 2019;380:1235-46</a:t>
            </a:r>
          </a:p>
        </p:txBody>
      </p:sp>
      <p:sp>
        <p:nvSpPr>
          <p:cNvPr id="26" name="TextBox 25">
            <a:extLst>
              <a:ext uri="{FF2B5EF4-FFF2-40B4-BE49-F238E27FC236}">
                <a16:creationId xmlns:a16="http://schemas.microsoft.com/office/drawing/2014/main" id="{3791ED43-EB03-4FE8-B580-36B3F03D14E1}"/>
              </a:ext>
            </a:extLst>
          </p:cNvPr>
          <p:cNvSpPr txBox="1"/>
          <p:nvPr/>
        </p:nvSpPr>
        <p:spPr>
          <a:xfrm>
            <a:off x="1041107" y="1045227"/>
            <a:ext cx="2245851" cy="779516"/>
          </a:xfrm>
          <a:prstGeom prst="rect">
            <a:avLst/>
          </a:prstGeom>
          <a:noFill/>
        </p:spPr>
        <p:txBody>
          <a:bodyPr wrap="square" lIns="121864" tIns="60932" rIns="121864" bIns="60932" rtlCol="0" anchor="ctr">
            <a:spAutoFit/>
          </a:bodyPr>
          <a:lstStyle/>
          <a:p>
            <a:pPr algn="ctr" defTabSz="1219140" eaLnBrk="0" fontAlgn="base" hangingPunct="0">
              <a:spcBef>
                <a:spcPct val="0"/>
              </a:spcBef>
              <a:spcAft>
                <a:spcPct val="0"/>
              </a:spcAft>
              <a:defRPr/>
            </a:pPr>
            <a:r>
              <a:rPr lang="en-GB" sz="2133" b="1" dirty="0">
                <a:solidFill>
                  <a:srgbClr val="445369">
                    <a:lumMod val="50000"/>
                  </a:srgbClr>
                </a:solidFill>
                <a:latin typeface="Calibri" panose="020F0502020204030204" pitchFamily="34" charset="0"/>
                <a:cs typeface="Calibri" panose="020F0502020204030204" pitchFamily="34" charset="0"/>
              </a:rPr>
              <a:t>SPARTAN:</a:t>
            </a:r>
            <a:r>
              <a:rPr lang="en-GB" sz="2133" b="1" baseline="30000" dirty="0">
                <a:solidFill>
                  <a:srgbClr val="445369">
                    <a:lumMod val="50000"/>
                  </a:srgbClr>
                </a:solidFill>
                <a:latin typeface="Calibri" panose="020F0502020204030204" pitchFamily="34" charset="0"/>
                <a:cs typeface="Calibri" panose="020F0502020204030204" pitchFamily="34" charset="0"/>
              </a:rPr>
              <a:t>1</a:t>
            </a:r>
            <a:endParaRPr lang="en-GB" sz="2133" b="1" dirty="0">
              <a:solidFill>
                <a:srgbClr val="445369">
                  <a:lumMod val="50000"/>
                </a:srgbClr>
              </a:solidFill>
              <a:latin typeface="Calibri" panose="020F0502020204030204" pitchFamily="34" charset="0"/>
              <a:cs typeface="Calibri" panose="020F0502020204030204" pitchFamily="34" charset="0"/>
            </a:endParaRPr>
          </a:p>
          <a:p>
            <a:pPr algn="ctr" defTabSz="1219140" eaLnBrk="0" fontAlgn="base" hangingPunct="0">
              <a:spcBef>
                <a:spcPct val="0"/>
              </a:spcBef>
              <a:spcAft>
                <a:spcPct val="0"/>
              </a:spcAft>
              <a:defRPr/>
            </a:pPr>
            <a:r>
              <a:rPr lang="en-GB" sz="2133" b="1" dirty="0" err="1">
                <a:solidFill>
                  <a:srgbClr val="445369">
                    <a:lumMod val="50000"/>
                  </a:srgbClr>
                </a:solidFill>
                <a:latin typeface="Calibri" panose="020F0502020204030204" pitchFamily="34" charset="0"/>
                <a:cs typeface="Calibri" panose="020F0502020204030204" pitchFamily="34" charset="0"/>
              </a:rPr>
              <a:t>apalutamide</a:t>
            </a:r>
            <a:endParaRPr lang="en-GB" sz="2133" b="1" dirty="0">
              <a:solidFill>
                <a:srgbClr val="445369">
                  <a:lumMod val="50000"/>
                </a:srgbClr>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72FFE0C5-EA07-423A-8884-A540F5F94AA1}"/>
              </a:ext>
            </a:extLst>
          </p:cNvPr>
          <p:cNvSpPr txBox="1"/>
          <p:nvPr/>
        </p:nvSpPr>
        <p:spPr>
          <a:xfrm>
            <a:off x="4914167" y="1081930"/>
            <a:ext cx="2245851" cy="779516"/>
          </a:xfrm>
          <a:prstGeom prst="rect">
            <a:avLst/>
          </a:prstGeom>
          <a:noFill/>
        </p:spPr>
        <p:txBody>
          <a:bodyPr wrap="square" lIns="121864" tIns="60932" rIns="121864" bIns="60932" rtlCol="0" anchor="ctr">
            <a:spAutoFit/>
          </a:bodyPr>
          <a:lstStyle/>
          <a:p>
            <a:pPr algn="ctr" defTabSz="1219140" eaLnBrk="0" fontAlgn="base" hangingPunct="0">
              <a:spcBef>
                <a:spcPct val="0"/>
              </a:spcBef>
              <a:spcAft>
                <a:spcPct val="0"/>
              </a:spcAft>
              <a:defRPr/>
            </a:pPr>
            <a:r>
              <a:rPr lang="en-GB" sz="2133" b="1" dirty="0">
                <a:solidFill>
                  <a:srgbClr val="445369">
                    <a:lumMod val="50000"/>
                  </a:srgbClr>
                </a:solidFill>
                <a:latin typeface="Calibri" panose="020F0502020204030204" pitchFamily="34" charset="0"/>
                <a:cs typeface="Calibri" panose="020F0502020204030204" pitchFamily="34" charset="0"/>
              </a:rPr>
              <a:t>PROSPER:</a:t>
            </a:r>
            <a:r>
              <a:rPr lang="en-GB" sz="2133" b="1" baseline="30000" dirty="0">
                <a:solidFill>
                  <a:srgbClr val="445369">
                    <a:lumMod val="50000"/>
                  </a:srgbClr>
                </a:solidFill>
                <a:latin typeface="Calibri" panose="020F0502020204030204" pitchFamily="34" charset="0"/>
                <a:cs typeface="Calibri" panose="020F0502020204030204" pitchFamily="34" charset="0"/>
              </a:rPr>
              <a:t>2</a:t>
            </a:r>
            <a:endParaRPr lang="en-GB" sz="2133" b="1" dirty="0">
              <a:solidFill>
                <a:srgbClr val="445369">
                  <a:lumMod val="50000"/>
                </a:srgbClr>
              </a:solidFill>
              <a:latin typeface="Calibri" panose="020F0502020204030204" pitchFamily="34" charset="0"/>
              <a:cs typeface="Calibri" panose="020F0502020204030204" pitchFamily="34" charset="0"/>
            </a:endParaRPr>
          </a:p>
          <a:p>
            <a:pPr algn="ctr" defTabSz="1219140" eaLnBrk="0" fontAlgn="base" hangingPunct="0">
              <a:spcBef>
                <a:spcPct val="0"/>
              </a:spcBef>
              <a:spcAft>
                <a:spcPct val="0"/>
              </a:spcAft>
              <a:defRPr/>
            </a:pPr>
            <a:r>
              <a:rPr lang="en-GB" sz="2133" b="1" dirty="0">
                <a:solidFill>
                  <a:srgbClr val="445369">
                    <a:lumMod val="50000"/>
                  </a:srgbClr>
                </a:solidFill>
                <a:latin typeface="Calibri" panose="020F0502020204030204" pitchFamily="34" charset="0"/>
                <a:cs typeface="Calibri" panose="020F0502020204030204" pitchFamily="34" charset="0"/>
              </a:rPr>
              <a:t>enzalutamide</a:t>
            </a:r>
          </a:p>
        </p:txBody>
      </p:sp>
      <p:sp>
        <p:nvSpPr>
          <p:cNvPr id="28" name="TextBox 27">
            <a:extLst>
              <a:ext uri="{FF2B5EF4-FFF2-40B4-BE49-F238E27FC236}">
                <a16:creationId xmlns:a16="http://schemas.microsoft.com/office/drawing/2014/main" id="{C59D5829-3A45-4379-A028-F8E7DE0921E4}"/>
              </a:ext>
            </a:extLst>
          </p:cNvPr>
          <p:cNvSpPr txBox="1"/>
          <p:nvPr/>
        </p:nvSpPr>
        <p:spPr>
          <a:xfrm>
            <a:off x="8846061" y="1064814"/>
            <a:ext cx="2245851" cy="779516"/>
          </a:xfrm>
          <a:prstGeom prst="rect">
            <a:avLst/>
          </a:prstGeom>
          <a:noFill/>
        </p:spPr>
        <p:txBody>
          <a:bodyPr wrap="square" lIns="121864" tIns="60932" rIns="121864" bIns="60932" rtlCol="0" anchor="ctr">
            <a:spAutoFit/>
          </a:bodyPr>
          <a:lstStyle/>
          <a:p>
            <a:pPr algn="ctr" defTabSz="1219140" eaLnBrk="0" fontAlgn="base" hangingPunct="0">
              <a:spcBef>
                <a:spcPct val="0"/>
              </a:spcBef>
              <a:spcAft>
                <a:spcPct val="0"/>
              </a:spcAft>
              <a:defRPr/>
            </a:pPr>
            <a:r>
              <a:rPr lang="en-GB" sz="2133" b="1" dirty="0">
                <a:solidFill>
                  <a:srgbClr val="445369">
                    <a:lumMod val="50000"/>
                  </a:srgbClr>
                </a:solidFill>
                <a:latin typeface="Calibri" panose="020F0502020204030204" pitchFamily="34" charset="0"/>
                <a:cs typeface="Calibri" panose="020F0502020204030204" pitchFamily="34" charset="0"/>
              </a:rPr>
              <a:t>ARAMIS:</a:t>
            </a:r>
            <a:r>
              <a:rPr lang="en-GB" sz="2133" b="1" baseline="30000" dirty="0">
                <a:solidFill>
                  <a:srgbClr val="445369">
                    <a:lumMod val="50000"/>
                  </a:srgbClr>
                </a:solidFill>
                <a:latin typeface="Calibri" panose="020F0502020204030204" pitchFamily="34" charset="0"/>
                <a:cs typeface="Calibri" panose="020F0502020204030204" pitchFamily="34" charset="0"/>
              </a:rPr>
              <a:t>3</a:t>
            </a:r>
            <a:endParaRPr lang="en-GB" sz="2133" b="1" dirty="0">
              <a:solidFill>
                <a:srgbClr val="445369">
                  <a:lumMod val="50000"/>
                </a:srgbClr>
              </a:solidFill>
              <a:latin typeface="Calibri" panose="020F0502020204030204" pitchFamily="34" charset="0"/>
              <a:cs typeface="Calibri" panose="020F0502020204030204" pitchFamily="34" charset="0"/>
            </a:endParaRPr>
          </a:p>
          <a:p>
            <a:pPr algn="ctr" defTabSz="1219140" eaLnBrk="0" fontAlgn="base" hangingPunct="0">
              <a:spcBef>
                <a:spcPct val="0"/>
              </a:spcBef>
              <a:spcAft>
                <a:spcPct val="0"/>
              </a:spcAft>
              <a:defRPr/>
            </a:pPr>
            <a:r>
              <a:rPr lang="en-GB" sz="2133" b="1" dirty="0" err="1">
                <a:solidFill>
                  <a:srgbClr val="445369">
                    <a:lumMod val="50000"/>
                  </a:srgbClr>
                </a:solidFill>
                <a:latin typeface="Calibri" panose="020F0502020204030204" pitchFamily="34" charset="0"/>
                <a:cs typeface="Calibri" panose="020F0502020204030204" pitchFamily="34" charset="0"/>
              </a:rPr>
              <a:t>darolutamide</a:t>
            </a:r>
            <a:endParaRPr lang="en-GB" sz="2133" b="1" dirty="0">
              <a:solidFill>
                <a:srgbClr val="445369">
                  <a:lumMod val="50000"/>
                </a:srgbClr>
              </a:solidFill>
              <a:latin typeface="Calibri" panose="020F0502020204030204" pitchFamily="34" charset="0"/>
              <a:cs typeface="Calibri" panose="020F0502020204030204" pitchFamily="34" charset="0"/>
            </a:endParaRPr>
          </a:p>
        </p:txBody>
      </p:sp>
      <p:sp>
        <p:nvSpPr>
          <p:cNvPr id="126" name="TextBox 125">
            <a:extLst>
              <a:ext uri="{FF2B5EF4-FFF2-40B4-BE49-F238E27FC236}">
                <a16:creationId xmlns:a16="http://schemas.microsoft.com/office/drawing/2014/main" id="{24835EE6-74EC-4346-B736-A3ECCE32C5AE}"/>
              </a:ext>
            </a:extLst>
          </p:cNvPr>
          <p:cNvSpPr txBox="1"/>
          <p:nvPr/>
        </p:nvSpPr>
        <p:spPr>
          <a:xfrm>
            <a:off x="4834255" y="2965183"/>
            <a:ext cx="843180" cy="166199"/>
          </a:xfrm>
          <a:prstGeom prst="rect">
            <a:avLst/>
          </a:prstGeom>
          <a:noFill/>
        </p:spPr>
        <p:txBody>
          <a:bodyPr wrap="none" lIns="0" tIns="0" rIns="0" bIns="0" rtlCol="0">
            <a:spAutoFit/>
          </a:bodyPr>
          <a:lstStyle/>
          <a:p>
            <a:pP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HR 0.29 (95% CI 0.24-0.35)</a:t>
            </a:r>
            <a:br>
              <a:rPr lang="en-GB" sz="600" dirty="0">
                <a:solidFill>
                  <a:srgbClr val="000000"/>
                </a:solidFill>
                <a:latin typeface="Calibri" panose="020F0502020204030204" pitchFamily="34" charset="0"/>
                <a:ea typeface="Aileron" charset="0"/>
                <a:cs typeface="Calibri" panose="020F0502020204030204" pitchFamily="34" charset="0"/>
              </a:rPr>
            </a:br>
            <a:r>
              <a:rPr lang="en-GB" sz="600" dirty="0">
                <a:solidFill>
                  <a:srgbClr val="000000"/>
                </a:solidFill>
                <a:latin typeface="Calibri" panose="020F0502020204030204" pitchFamily="34" charset="0"/>
                <a:ea typeface="Aileron" charset="0"/>
                <a:cs typeface="Calibri" panose="020F0502020204030204" pitchFamily="34" charset="0"/>
              </a:rPr>
              <a:t>p&lt;0.001</a:t>
            </a:r>
          </a:p>
        </p:txBody>
      </p:sp>
      <p:sp>
        <p:nvSpPr>
          <p:cNvPr id="127" name="TextBox 126">
            <a:extLst>
              <a:ext uri="{FF2B5EF4-FFF2-40B4-BE49-F238E27FC236}">
                <a16:creationId xmlns:a16="http://schemas.microsoft.com/office/drawing/2014/main" id="{D3A5B0DC-36B4-B04D-82BE-ACAFDFD5DB04}"/>
              </a:ext>
            </a:extLst>
          </p:cNvPr>
          <p:cNvSpPr txBox="1"/>
          <p:nvPr/>
        </p:nvSpPr>
        <p:spPr>
          <a:xfrm>
            <a:off x="4238570" y="3362959"/>
            <a:ext cx="437620" cy="249299"/>
          </a:xfrm>
          <a:prstGeom prst="rect">
            <a:avLst/>
          </a:prstGeom>
          <a:noFill/>
        </p:spPr>
        <p:txBody>
          <a:bodyPr wrap="none" lIns="0" tIns="0" rIns="0" bIns="0" rtlCol="0">
            <a:spAutoFit/>
          </a:bodyPr>
          <a:lstStyle/>
          <a:p>
            <a:pPr algn="r" defTabSz="457189">
              <a:lnSpc>
                <a:spcPct val="90000"/>
              </a:lnSpc>
            </a:pPr>
            <a:r>
              <a:rPr lang="en-GB" sz="600" b="1" u="sng" dirty="0">
                <a:solidFill>
                  <a:srgbClr val="000000"/>
                </a:solidFill>
                <a:latin typeface="Calibri" panose="020F0502020204030204" pitchFamily="34" charset="0"/>
                <a:ea typeface="Aileron" charset="0"/>
                <a:cs typeface="Calibri" panose="020F0502020204030204" pitchFamily="34" charset="0"/>
              </a:rPr>
              <a:t>No. at risk</a:t>
            </a:r>
          </a:p>
          <a:p>
            <a:pPr algn="r" defTabSz="457189">
              <a:lnSpc>
                <a:spcPct val="90000"/>
              </a:lnSpc>
            </a:pPr>
            <a:r>
              <a:rPr lang="en-GB" sz="600" b="1" dirty="0">
                <a:solidFill>
                  <a:srgbClr val="000000"/>
                </a:solidFill>
                <a:latin typeface="Calibri" panose="020F0502020204030204" pitchFamily="34" charset="0"/>
                <a:ea typeface="Aileron" charset="0"/>
                <a:cs typeface="Calibri" panose="020F0502020204030204" pitchFamily="34" charset="0"/>
              </a:rPr>
              <a:t>Enzalutamide</a:t>
            </a:r>
            <a:br>
              <a:rPr lang="en-GB" sz="600" b="1" dirty="0">
                <a:solidFill>
                  <a:srgbClr val="000000"/>
                </a:solidFill>
                <a:latin typeface="Calibri" panose="020F0502020204030204" pitchFamily="34" charset="0"/>
                <a:ea typeface="Aileron" charset="0"/>
                <a:cs typeface="Calibri" panose="020F0502020204030204" pitchFamily="34" charset="0"/>
              </a:rPr>
            </a:br>
            <a:r>
              <a:rPr lang="en-GB" sz="600" b="1" dirty="0">
                <a:solidFill>
                  <a:srgbClr val="000000"/>
                </a:solidFill>
                <a:latin typeface="Calibri" panose="020F0502020204030204" pitchFamily="34" charset="0"/>
                <a:ea typeface="Aileron" charset="0"/>
                <a:cs typeface="Calibri" panose="020F0502020204030204" pitchFamily="34" charset="0"/>
              </a:rPr>
              <a:t>Placebo</a:t>
            </a:r>
          </a:p>
        </p:txBody>
      </p:sp>
      <p:sp>
        <p:nvSpPr>
          <p:cNvPr id="128" name="TextBox 127">
            <a:extLst>
              <a:ext uri="{FF2B5EF4-FFF2-40B4-BE49-F238E27FC236}">
                <a16:creationId xmlns:a16="http://schemas.microsoft.com/office/drawing/2014/main" id="{8D5A8A4C-3218-744E-9F0D-E06AEB54491A}"/>
              </a:ext>
            </a:extLst>
          </p:cNvPr>
          <p:cNvSpPr txBox="1"/>
          <p:nvPr/>
        </p:nvSpPr>
        <p:spPr>
          <a:xfrm>
            <a:off x="4699508" y="3446059"/>
            <a:ext cx="115416" cy="166199"/>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933</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468</a:t>
            </a:r>
          </a:p>
        </p:txBody>
      </p:sp>
      <p:sp>
        <p:nvSpPr>
          <p:cNvPr id="130" name="TextBox 129">
            <a:extLst>
              <a:ext uri="{FF2B5EF4-FFF2-40B4-BE49-F238E27FC236}">
                <a16:creationId xmlns:a16="http://schemas.microsoft.com/office/drawing/2014/main" id="{952991DF-25DF-3148-A015-E001B536478A}"/>
              </a:ext>
            </a:extLst>
          </p:cNvPr>
          <p:cNvSpPr txBox="1"/>
          <p:nvPr/>
        </p:nvSpPr>
        <p:spPr>
          <a:xfrm>
            <a:off x="4908378" y="3446059"/>
            <a:ext cx="115416" cy="166199"/>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865</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420</a:t>
            </a:r>
          </a:p>
        </p:txBody>
      </p:sp>
      <p:sp>
        <p:nvSpPr>
          <p:cNvPr id="131" name="TextBox 130">
            <a:extLst>
              <a:ext uri="{FF2B5EF4-FFF2-40B4-BE49-F238E27FC236}">
                <a16:creationId xmlns:a16="http://schemas.microsoft.com/office/drawing/2014/main" id="{57BB415D-F666-D747-BBC2-28FD18CDEEE4}"/>
              </a:ext>
            </a:extLst>
          </p:cNvPr>
          <p:cNvSpPr txBox="1"/>
          <p:nvPr/>
        </p:nvSpPr>
        <p:spPr>
          <a:xfrm>
            <a:off x="5363538" y="3446059"/>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637</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212</a:t>
            </a:r>
          </a:p>
        </p:txBody>
      </p:sp>
      <p:sp>
        <p:nvSpPr>
          <p:cNvPr id="132" name="TextBox 131">
            <a:extLst>
              <a:ext uri="{FF2B5EF4-FFF2-40B4-BE49-F238E27FC236}">
                <a16:creationId xmlns:a16="http://schemas.microsoft.com/office/drawing/2014/main" id="{648E3187-FDD4-CE49-B93C-1EE9D0A5BA25}"/>
              </a:ext>
            </a:extLst>
          </p:cNvPr>
          <p:cNvSpPr txBox="1"/>
          <p:nvPr/>
        </p:nvSpPr>
        <p:spPr>
          <a:xfrm>
            <a:off x="5132443" y="3446059"/>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759</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296</a:t>
            </a:r>
          </a:p>
        </p:txBody>
      </p:sp>
      <p:sp>
        <p:nvSpPr>
          <p:cNvPr id="133" name="TextBox 132">
            <a:extLst>
              <a:ext uri="{FF2B5EF4-FFF2-40B4-BE49-F238E27FC236}">
                <a16:creationId xmlns:a16="http://schemas.microsoft.com/office/drawing/2014/main" id="{351D574B-B61C-6247-A860-F7BDA069120F}"/>
              </a:ext>
            </a:extLst>
          </p:cNvPr>
          <p:cNvSpPr txBox="1"/>
          <p:nvPr/>
        </p:nvSpPr>
        <p:spPr>
          <a:xfrm>
            <a:off x="5581934" y="3446059"/>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528</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157</a:t>
            </a:r>
          </a:p>
        </p:txBody>
      </p:sp>
      <p:sp>
        <p:nvSpPr>
          <p:cNvPr id="135" name="TextBox 134">
            <a:extLst>
              <a:ext uri="{FF2B5EF4-FFF2-40B4-BE49-F238E27FC236}">
                <a16:creationId xmlns:a16="http://schemas.microsoft.com/office/drawing/2014/main" id="{2A09ED80-79A8-794A-865E-16196518764C}"/>
              </a:ext>
            </a:extLst>
          </p:cNvPr>
          <p:cNvSpPr txBox="1"/>
          <p:nvPr/>
        </p:nvSpPr>
        <p:spPr>
          <a:xfrm>
            <a:off x="5813028" y="3446059"/>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431</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105</a:t>
            </a:r>
          </a:p>
        </p:txBody>
      </p:sp>
      <p:sp>
        <p:nvSpPr>
          <p:cNvPr id="136" name="TextBox 135">
            <a:extLst>
              <a:ext uri="{FF2B5EF4-FFF2-40B4-BE49-F238E27FC236}">
                <a16:creationId xmlns:a16="http://schemas.microsoft.com/office/drawing/2014/main" id="{539D150B-0C7D-714A-9F85-7853A1150126}"/>
              </a:ext>
            </a:extLst>
          </p:cNvPr>
          <p:cNvSpPr txBox="1"/>
          <p:nvPr/>
        </p:nvSpPr>
        <p:spPr>
          <a:xfrm>
            <a:off x="6037093" y="3446059"/>
            <a:ext cx="115416"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418</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98</a:t>
            </a:r>
          </a:p>
        </p:txBody>
      </p:sp>
      <p:sp>
        <p:nvSpPr>
          <p:cNvPr id="137" name="TextBox 136">
            <a:extLst>
              <a:ext uri="{FF2B5EF4-FFF2-40B4-BE49-F238E27FC236}">
                <a16:creationId xmlns:a16="http://schemas.microsoft.com/office/drawing/2014/main" id="{B69DBEA9-7DD5-6248-AF79-8887EC33B749}"/>
              </a:ext>
            </a:extLst>
          </p:cNvPr>
          <p:cNvSpPr txBox="1"/>
          <p:nvPr/>
        </p:nvSpPr>
        <p:spPr>
          <a:xfrm>
            <a:off x="6265013" y="3446059"/>
            <a:ext cx="115416"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328</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64</a:t>
            </a:r>
          </a:p>
        </p:txBody>
      </p:sp>
      <p:sp>
        <p:nvSpPr>
          <p:cNvPr id="138" name="TextBox 137">
            <a:extLst>
              <a:ext uri="{FF2B5EF4-FFF2-40B4-BE49-F238E27FC236}">
                <a16:creationId xmlns:a16="http://schemas.microsoft.com/office/drawing/2014/main" id="{377F7219-5087-1340-B2A6-729789140A98}"/>
              </a:ext>
            </a:extLst>
          </p:cNvPr>
          <p:cNvSpPr txBox="1"/>
          <p:nvPr/>
        </p:nvSpPr>
        <p:spPr>
          <a:xfrm>
            <a:off x="6483407" y="3446059"/>
            <a:ext cx="115416"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237</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49</a:t>
            </a:r>
          </a:p>
        </p:txBody>
      </p:sp>
      <p:sp>
        <p:nvSpPr>
          <p:cNvPr id="140" name="TextBox 139">
            <a:extLst>
              <a:ext uri="{FF2B5EF4-FFF2-40B4-BE49-F238E27FC236}">
                <a16:creationId xmlns:a16="http://schemas.microsoft.com/office/drawing/2014/main" id="{0323B924-D1DA-1240-B720-1E0F8693AC9F}"/>
              </a:ext>
            </a:extLst>
          </p:cNvPr>
          <p:cNvSpPr txBox="1"/>
          <p:nvPr/>
        </p:nvSpPr>
        <p:spPr>
          <a:xfrm>
            <a:off x="6704298" y="3446059"/>
            <a:ext cx="115416"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159</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31</a:t>
            </a:r>
          </a:p>
        </p:txBody>
      </p:sp>
      <p:sp>
        <p:nvSpPr>
          <p:cNvPr id="141" name="TextBox 140">
            <a:extLst>
              <a:ext uri="{FF2B5EF4-FFF2-40B4-BE49-F238E27FC236}">
                <a16:creationId xmlns:a16="http://schemas.microsoft.com/office/drawing/2014/main" id="{A5C80706-5D1F-054A-BEDE-BAD7C8011ED8}"/>
              </a:ext>
            </a:extLst>
          </p:cNvPr>
          <p:cNvSpPr txBox="1"/>
          <p:nvPr/>
        </p:nvSpPr>
        <p:spPr>
          <a:xfrm>
            <a:off x="6952323" y="3446059"/>
            <a:ext cx="76944"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87</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16</a:t>
            </a:r>
          </a:p>
        </p:txBody>
      </p:sp>
      <p:sp>
        <p:nvSpPr>
          <p:cNvPr id="142" name="TextBox 141">
            <a:extLst>
              <a:ext uri="{FF2B5EF4-FFF2-40B4-BE49-F238E27FC236}">
                <a16:creationId xmlns:a16="http://schemas.microsoft.com/office/drawing/2014/main" id="{9E5A3FBF-205E-EE43-9957-2E349C6D7F07}"/>
              </a:ext>
            </a:extLst>
          </p:cNvPr>
          <p:cNvSpPr txBox="1"/>
          <p:nvPr/>
        </p:nvSpPr>
        <p:spPr>
          <a:xfrm>
            <a:off x="7173019" y="3446059"/>
            <a:ext cx="76944"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77</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11</a:t>
            </a:r>
          </a:p>
        </p:txBody>
      </p:sp>
      <p:sp>
        <p:nvSpPr>
          <p:cNvPr id="143" name="TextBox 142">
            <a:extLst>
              <a:ext uri="{FF2B5EF4-FFF2-40B4-BE49-F238E27FC236}">
                <a16:creationId xmlns:a16="http://schemas.microsoft.com/office/drawing/2014/main" id="{66FDD858-187F-DE40-94C5-63F4DA87BB18}"/>
              </a:ext>
            </a:extLst>
          </p:cNvPr>
          <p:cNvSpPr txBox="1"/>
          <p:nvPr/>
        </p:nvSpPr>
        <p:spPr>
          <a:xfrm>
            <a:off x="7401618" y="3446059"/>
            <a:ext cx="76944"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31</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a:t>
            </a:r>
          </a:p>
        </p:txBody>
      </p:sp>
      <p:sp>
        <p:nvSpPr>
          <p:cNvPr id="145" name="TextBox 144">
            <a:extLst>
              <a:ext uri="{FF2B5EF4-FFF2-40B4-BE49-F238E27FC236}">
                <a16:creationId xmlns:a16="http://schemas.microsoft.com/office/drawing/2014/main" id="{9FDB3018-FF17-B14D-BE07-8F03FF602303}"/>
              </a:ext>
            </a:extLst>
          </p:cNvPr>
          <p:cNvSpPr txBox="1"/>
          <p:nvPr/>
        </p:nvSpPr>
        <p:spPr>
          <a:xfrm>
            <a:off x="7649456" y="3446059"/>
            <a:ext cx="38472"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a:t>
            </a:r>
          </a:p>
        </p:txBody>
      </p:sp>
      <p:sp>
        <p:nvSpPr>
          <p:cNvPr id="146" name="TextBox 145">
            <a:extLst>
              <a:ext uri="{FF2B5EF4-FFF2-40B4-BE49-F238E27FC236}">
                <a16:creationId xmlns:a16="http://schemas.microsoft.com/office/drawing/2014/main" id="{BB15A1E9-8BA0-A344-AAEF-E88F734672B9}"/>
              </a:ext>
            </a:extLst>
          </p:cNvPr>
          <p:cNvSpPr txBox="1"/>
          <p:nvPr/>
        </p:nvSpPr>
        <p:spPr>
          <a:xfrm>
            <a:off x="7871706" y="3446059"/>
            <a:ext cx="38472"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147" name="TextBox 146">
            <a:extLst>
              <a:ext uri="{FF2B5EF4-FFF2-40B4-BE49-F238E27FC236}">
                <a16:creationId xmlns:a16="http://schemas.microsoft.com/office/drawing/2014/main" id="{1080C7AA-456B-E64E-B25C-8E604F42712B}"/>
              </a:ext>
            </a:extLst>
          </p:cNvPr>
          <p:cNvSpPr txBox="1"/>
          <p:nvPr/>
        </p:nvSpPr>
        <p:spPr>
          <a:xfrm>
            <a:off x="4722106" y="3220001"/>
            <a:ext cx="38472" cy="83100"/>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149" name="TextBox 148">
            <a:extLst>
              <a:ext uri="{FF2B5EF4-FFF2-40B4-BE49-F238E27FC236}">
                <a16:creationId xmlns:a16="http://schemas.microsoft.com/office/drawing/2014/main" id="{0F6A9AF6-FA33-6A4D-BA12-38EFA1E46B6E}"/>
              </a:ext>
            </a:extLst>
          </p:cNvPr>
          <p:cNvSpPr txBox="1"/>
          <p:nvPr/>
        </p:nvSpPr>
        <p:spPr>
          <a:xfrm>
            <a:off x="4943872" y="3220001"/>
            <a:ext cx="38472" cy="83100"/>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a:t>
            </a:r>
          </a:p>
        </p:txBody>
      </p:sp>
      <p:sp>
        <p:nvSpPr>
          <p:cNvPr id="150" name="TextBox 149">
            <a:extLst>
              <a:ext uri="{FF2B5EF4-FFF2-40B4-BE49-F238E27FC236}">
                <a16:creationId xmlns:a16="http://schemas.microsoft.com/office/drawing/2014/main" id="{85AB8D38-BBDC-864A-842D-07BD6587FDED}"/>
              </a:ext>
            </a:extLst>
          </p:cNvPr>
          <p:cNvSpPr txBox="1"/>
          <p:nvPr/>
        </p:nvSpPr>
        <p:spPr>
          <a:xfrm>
            <a:off x="5388782" y="3220001"/>
            <a:ext cx="38472"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9</a:t>
            </a:r>
          </a:p>
        </p:txBody>
      </p:sp>
      <p:sp>
        <p:nvSpPr>
          <p:cNvPr id="151" name="TextBox 150">
            <a:extLst>
              <a:ext uri="{FF2B5EF4-FFF2-40B4-BE49-F238E27FC236}">
                <a16:creationId xmlns:a16="http://schemas.microsoft.com/office/drawing/2014/main" id="{AF056F6C-FF06-A145-8BA8-056D81B2A8E0}"/>
              </a:ext>
            </a:extLst>
          </p:cNvPr>
          <p:cNvSpPr txBox="1"/>
          <p:nvPr/>
        </p:nvSpPr>
        <p:spPr>
          <a:xfrm>
            <a:off x="5163071" y="3220001"/>
            <a:ext cx="38472"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a:t>
            </a:r>
          </a:p>
        </p:txBody>
      </p:sp>
      <p:sp>
        <p:nvSpPr>
          <p:cNvPr id="152" name="TextBox 151">
            <a:extLst>
              <a:ext uri="{FF2B5EF4-FFF2-40B4-BE49-F238E27FC236}">
                <a16:creationId xmlns:a16="http://schemas.microsoft.com/office/drawing/2014/main" id="{E64D5DC7-0820-5B45-AB9C-EF394E333DB7}"/>
              </a:ext>
            </a:extLst>
          </p:cNvPr>
          <p:cNvSpPr txBox="1"/>
          <p:nvPr/>
        </p:nvSpPr>
        <p:spPr>
          <a:xfrm>
            <a:off x="5594471" y="3220001"/>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12</a:t>
            </a:r>
          </a:p>
        </p:txBody>
      </p:sp>
      <p:sp>
        <p:nvSpPr>
          <p:cNvPr id="153" name="TextBox 152">
            <a:extLst>
              <a:ext uri="{FF2B5EF4-FFF2-40B4-BE49-F238E27FC236}">
                <a16:creationId xmlns:a16="http://schemas.microsoft.com/office/drawing/2014/main" id="{01B27AC7-92D5-5D47-AA4E-9005695F6DFD}"/>
              </a:ext>
            </a:extLst>
          </p:cNvPr>
          <p:cNvSpPr txBox="1"/>
          <p:nvPr/>
        </p:nvSpPr>
        <p:spPr>
          <a:xfrm>
            <a:off x="6045470" y="3220001"/>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18</a:t>
            </a:r>
          </a:p>
        </p:txBody>
      </p:sp>
      <p:sp>
        <p:nvSpPr>
          <p:cNvPr id="154" name="TextBox 153">
            <a:extLst>
              <a:ext uri="{FF2B5EF4-FFF2-40B4-BE49-F238E27FC236}">
                <a16:creationId xmlns:a16="http://schemas.microsoft.com/office/drawing/2014/main" id="{CCC051AD-E5B6-C540-9DE8-4943AE4E5438}"/>
              </a:ext>
            </a:extLst>
          </p:cNvPr>
          <p:cNvSpPr txBox="1"/>
          <p:nvPr/>
        </p:nvSpPr>
        <p:spPr>
          <a:xfrm>
            <a:off x="5821335" y="3220001"/>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15</a:t>
            </a:r>
          </a:p>
        </p:txBody>
      </p:sp>
      <p:sp>
        <p:nvSpPr>
          <p:cNvPr id="156" name="TextBox 155">
            <a:extLst>
              <a:ext uri="{FF2B5EF4-FFF2-40B4-BE49-F238E27FC236}">
                <a16:creationId xmlns:a16="http://schemas.microsoft.com/office/drawing/2014/main" id="{4CA227E2-22E8-454F-8C4E-53ABEC62D0F0}"/>
              </a:ext>
            </a:extLst>
          </p:cNvPr>
          <p:cNvSpPr txBox="1"/>
          <p:nvPr/>
        </p:nvSpPr>
        <p:spPr>
          <a:xfrm>
            <a:off x="6268144" y="3220001"/>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21</a:t>
            </a:r>
          </a:p>
        </p:txBody>
      </p:sp>
      <p:sp>
        <p:nvSpPr>
          <p:cNvPr id="157" name="TextBox 156">
            <a:extLst>
              <a:ext uri="{FF2B5EF4-FFF2-40B4-BE49-F238E27FC236}">
                <a16:creationId xmlns:a16="http://schemas.microsoft.com/office/drawing/2014/main" id="{7455D6C2-29BE-AE44-9009-14039BCE3ADE}"/>
              </a:ext>
            </a:extLst>
          </p:cNvPr>
          <p:cNvSpPr txBox="1"/>
          <p:nvPr/>
        </p:nvSpPr>
        <p:spPr>
          <a:xfrm>
            <a:off x="6494642" y="3220001"/>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24</a:t>
            </a:r>
          </a:p>
        </p:txBody>
      </p:sp>
      <p:sp>
        <p:nvSpPr>
          <p:cNvPr id="159" name="TextBox 158">
            <a:extLst>
              <a:ext uri="{FF2B5EF4-FFF2-40B4-BE49-F238E27FC236}">
                <a16:creationId xmlns:a16="http://schemas.microsoft.com/office/drawing/2014/main" id="{77F3D3FF-0401-D54C-9A18-CC6520B7B954}"/>
              </a:ext>
            </a:extLst>
          </p:cNvPr>
          <p:cNvSpPr txBox="1"/>
          <p:nvPr/>
        </p:nvSpPr>
        <p:spPr>
          <a:xfrm>
            <a:off x="6721628" y="3220001"/>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27</a:t>
            </a:r>
          </a:p>
        </p:txBody>
      </p:sp>
      <p:sp>
        <p:nvSpPr>
          <p:cNvPr id="160" name="TextBox 159">
            <a:extLst>
              <a:ext uri="{FF2B5EF4-FFF2-40B4-BE49-F238E27FC236}">
                <a16:creationId xmlns:a16="http://schemas.microsoft.com/office/drawing/2014/main" id="{657FA2C6-D49E-DC4C-A482-D6F87912D7DE}"/>
              </a:ext>
            </a:extLst>
          </p:cNvPr>
          <p:cNvSpPr txBox="1"/>
          <p:nvPr/>
        </p:nvSpPr>
        <p:spPr>
          <a:xfrm>
            <a:off x="6950769" y="3220001"/>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30</a:t>
            </a:r>
          </a:p>
        </p:txBody>
      </p:sp>
      <p:sp>
        <p:nvSpPr>
          <p:cNvPr id="161" name="TextBox 160">
            <a:extLst>
              <a:ext uri="{FF2B5EF4-FFF2-40B4-BE49-F238E27FC236}">
                <a16:creationId xmlns:a16="http://schemas.microsoft.com/office/drawing/2014/main" id="{F508C7ED-65D4-CE41-B7BE-70B320BE827F}"/>
              </a:ext>
            </a:extLst>
          </p:cNvPr>
          <p:cNvSpPr txBox="1"/>
          <p:nvPr/>
        </p:nvSpPr>
        <p:spPr>
          <a:xfrm>
            <a:off x="7176378" y="3220001"/>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33</a:t>
            </a:r>
          </a:p>
        </p:txBody>
      </p:sp>
      <p:sp>
        <p:nvSpPr>
          <p:cNvPr id="162" name="TextBox 161">
            <a:extLst>
              <a:ext uri="{FF2B5EF4-FFF2-40B4-BE49-F238E27FC236}">
                <a16:creationId xmlns:a16="http://schemas.microsoft.com/office/drawing/2014/main" id="{5FF9BB6B-74EB-234D-877F-0C27BEC8DF64}"/>
              </a:ext>
            </a:extLst>
          </p:cNvPr>
          <p:cNvSpPr txBox="1"/>
          <p:nvPr/>
        </p:nvSpPr>
        <p:spPr>
          <a:xfrm>
            <a:off x="7401619" y="3220001"/>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36</a:t>
            </a:r>
          </a:p>
        </p:txBody>
      </p:sp>
      <p:sp>
        <p:nvSpPr>
          <p:cNvPr id="164" name="TextBox 163">
            <a:extLst>
              <a:ext uri="{FF2B5EF4-FFF2-40B4-BE49-F238E27FC236}">
                <a16:creationId xmlns:a16="http://schemas.microsoft.com/office/drawing/2014/main" id="{14027E29-2E0E-514F-89E0-FEAFF4560E78}"/>
              </a:ext>
            </a:extLst>
          </p:cNvPr>
          <p:cNvSpPr txBox="1"/>
          <p:nvPr/>
        </p:nvSpPr>
        <p:spPr>
          <a:xfrm>
            <a:off x="7627043" y="3220001"/>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39</a:t>
            </a:r>
          </a:p>
        </p:txBody>
      </p:sp>
      <p:sp>
        <p:nvSpPr>
          <p:cNvPr id="165" name="TextBox 164">
            <a:extLst>
              <a:ext uri="{FF2B5EF4-FFF2-40B4-BE49-F238E27FC236}">
                <a16:creationId xmlns:a16="http://schemas.microsoft.com/office/drawing/2014/main" id="{A1E8B715-0C63-E14F-8CF1-6B72B6164FF7}"/>
              </a:ext>
            </a:extLst>
          </p:cNvPr>
          <p:cNvSpPr txBox="1"/>
          <p:nvPr/>
        </p:nvSpPr>
        <p:spPr>
          <a:xfrm>
            <a:off x="7852469" y="3220001"/>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42</a:t>
            </a:r>
          </a:p>
        </p:txBody>
      </p:sp>
      <p:sp>
        <p:nvSpPr>
          <p:cNvPr id="166" name="TextBox 165">
            <a:extLst>
              <a:ext uri="{FF2B5EF4-FFF2-40B4-BE49-F238E27FC236}">
                <a16:creationId xmlns:a16="http://schemas.microsoft.com/office/drawing/2014/main" id="{7AED4A9E-7649-284A-A06F-F6CB565CDD25}"/>
              </a:ext>
            </a:extLst>
          </p:cNvPr>
          <p:cNvSpPr txBox="1"/>
          <p:nvPr/>
        </p:nvSpPr>
        <p:spPr>
          <a:xfrm>
            <a:off x="6013200" y="3302633"/>
            <a:ext cx="621965" cy="110800"/>
          </a:xfrm>
          <a:prstGeom prst="rect">
            <a:avLst/>
          </a:prstGeom>
          <a:noFill/>
        </p:spPr>
        <p:txBody>
          <a:bodyPr wrap="none" lIns="0" tIns="0" rIns="0" bIns="0" rtlCol="0">
            <a:spAutoFit/>
          </a:bodyPr>
          <a:lstStyle/>
          <a:p>
            <a:pPr algn="r" defTabSz="457189">
              <a:lnSpc>
                <a:spcPct val="90000"/>
              </a:lnSpc>
            </a:pPr>
            <a:r>
              <a:rPr lang="en-GB" sz="800" b="1" dirty="0">
                <a:solidFill>
                  <a:srgbClr val="000000"/>
                </a:solidFill>
                <a:latin typeface="Calibri" panose="020F0502020204030204" pitchFamily="34" charset="0"/>
                <a:ea typeface="Aileron" charset="0"/>
                <a:cs typeface="Calibri" panose="020F0502020204030204" pitchFamily="34" charset="0"/>
              </a:rPr>
              <a:t>Time (months)</a:t>
            </a:r>
          </a:p>
        </p:txBody>
      </p:sp>
      <p:sp>
        <p:nvSpPr>
          <p:cNvPr id="167" name="TextBox 166">
            <a:extLst>
              <a:ext uri="{FF2B5EF4-FFF2-40B4-BE49-F238E27FC236}">
                <a16:creationId xmlns:a16="http://schemas.microsoft.com/office/drawing/2014/main" id="{6CD2F30A-FBE1-AA4E-9191-00FD640D5B32}"/>
              </a:ext>
            </a:extLst>
          </p:cNvPr>
          <p:cNvSpPr txBox="1"/>
          <p:nvPr/>
        </p:nvSpPr>
        <p:spPr>
          <a:xfrm rot="16200000">
            <a:off x="3946829" y="2512607"/>
            <a:ext cx="979434" cy="221599"/>
          </a:xfrm>
          <a:prstGeom prst="rect">
            <a:avLst/>
          </a:prstGeom>
          <a:noFill/>
        </p:spPr>
        <p:txBody>
          <a:bodyPr wrap="none" lIns="0" tIns="0" rIns="0" bIns="0" rtlCol="0">
            <a:spAutoFit/>
          </a:bodyPr>
          <a:lstStyle/>
          <a:p>
            <a:pPr algn="ctr" defTabSz="457189">
              <a:lnSpc>
                <a:spcPct val="90000"/>
              </a:lnSpc>
            </a:pPr>
            <a:r>
              <a:rPr lang="en-GB" sz="800" b="1" dirty="0">
                <a:latin typeface="Calibri" panose="020F0502020204030204" pitchFamily="34" charset="0"/>
                <a:ea typeface="Aileron" charset="0"/>
                <a:cs typeface="Calibri" panose="020F0502020204030204" pitchFamily="34" charset="0"/>
              </a:rPr>
              <a:t>Patients</a:t>
            </a:r>
            <a:br>
              <a:rPr lang="en-GB" sz="800" b="1" dirty="0">
                <a:latin typeface="Calibri" panose="020F0502020204030204" pitchFamily="34" charset="0"/>
                <a:ea typeface="Aileron" charset="0"/>
                <a:cs typeface="Calibri" panose="020F0502020204030204" pitchFamily="34" charset="0"/>
              </a:rPr>
            </a:br>
            <a:r>
              <a:rPr lang="en-GB" sz="800" b="1" dirty="0">
                <a:latin typeface="Calibri" panose="020F0502020204030204" pitchFamily="34" charset="0"/>
                <a:ea typeface="Aileron" charset="0"/>
                <a:cs typeface="Calibri" panose="020F0502020204030204" pitchFamily="34" charset="0"/>
              </a:rPr>
              <a:t>without metastasis (%)</a:t>
            </a:r>
          </a:p>
        </p:txBody>
      </p:sp>
      <p:sp>
        <p:nvSpPr>
          <p:cNvPr id="168" name="TextBox 167">
            <a:extLst>
              <a:ext uri="{FF2B5EF4-FFF2-40B4-BE49-F238E27FC236}">
                <a16:creationId xmlns:a16="http://schemas.microsoft.com/office/drawing/2014/main" id="{77DD4075-AF5F-1046-9F93-D9918D88BCCE}"/>
              </a:ext>
            </a:extLst>
          </p:cNvPr>
          <p:cNvSpPr txBox="1"/>
          <p:nvPr/>
        </p:nvSpPr>
        <p:spPr>
          <a:xfrm>
            <a:off x="4573673" y="2063226"/>
            <a:ext cx="115416"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100</a:t>
            </a:r>
          </a:p>
        </p:txBody>
      </p:sp>
      <p:sp>
        <p:nvSpPr>
          <p:cNvPr id="169" name="TextBox 168">
            <a:extLst>
              <a:ext uri="{FF2B5EF4-FFF2-40B4-BE49-F238E27FC236}">
                <a16:creationId xmlns:a16="http://schemas.microsoft.com/office/drawing/2014/main" id="{3A5EA958-8A52-E14B-A1A4-A3AE8D693B17}"/>
              </a:ext>
            </a:extLst>
          </p:cNvPr>
          <p:cNvSpPr txBox="1"/>
          <p:nvPr/>
        </p:nvSpPr>
        <p:spPr>
          <a:xfrm>
            <a:off x="4650617" y="3130026"/>
            <a:ext cx="38472"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170" name="TextBox 169">
            <a:extLst>
              <a:ext uri="{FF2B5EF4-FFF2-40B4-BE49-F238E27FC236}">
                <a16:creationId xmlns:a16="http://schemas.microsoft.com/office/drawing/2014/main" id="{DED6B54D-D9DD-E547-A00A-1DE0D68C60C9}"/>
              </a:ext>
            </a:extLst>
          </p:cNvPr>
          <p:cNvSpPr txBox="1"/>
          <p:nvPr/>
        </p:nvSpPr>
        <p:spPr>
          <a:xfrm>
            <a:off x="4612145" y="2169906"/>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90</a:t>
            </a:r>
          </a:p>
        </p:txBody>
      </p:sp>
      <p:sp>
        <p:nvSpPr>
          <p:cNvPr id="171" name="TextBox 170">
            <a:extLst>
              <a:ext uri="{FF2B5EF4-FFF2-40B4-BE49-F238E27FC236}">
                <a16:creationId xmlns:a16="http://schemas.microsoft.com/office/drawing/2014/main" id="{AF8BCDB7-5270-C047-B7FA-53653C12D1C5}"/>
              </a:ext>
            </a:extLst>
          </p:cNvPr>
          <p:cNvSpPr txBox="1"/>
          <p:nvPr/>
        </p:nvSpPr>
        <p:spPr>
          <a:xfrm>
            <a:off x="4612145" y="2276586"/>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80</a:t>
            </a:r>
          </a:p>
        </p:txBody>
      </p:sp>
      <p:sp>
        <p:nvSpPr>
          <p:cNvPr id="172" name="TextBox 171">
            <a:extLst>
              <a:ext uri="{FF2B5EF4-FFF2-40B4-BE49-F238E27FC236}">
                <a16:creationId xmlns:a16="http://schemas.microsoft.com/office/drawing/2014/main" id="{F9A10E8E-C332-B94D-9C7D-010D1D39D11D}"/>
              </a:ext>
            </a:extLst>
          </p:cNvPr>
          <p:cNvSpPr txBox="1"/>
          <p:nvPr/>
        </p:nvSpPr>
        <p:spPr>
          <a:xfrm>
            <a:off x="4612145" y="2383266"/>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70</a:t>
            </a:r>
          </a:p>
        </p:txBody>
      </p:sp>
      <p:sp>
        <p:nvSpPr>
          <p:cNvPr id="173" name="TextBox 172">
            <a:extLst>
              <a:ext uri="{FF2B5EF4-FFF2-40B4-BE49-F238E27FC236}">
                <a16:creationId xmlns:a16="http://schemas.microsoft.com/office/drawing/2014/main" id="{2A03AA8E-82FC-7047-A938-322831E6E884}"/>
              </a:ext>
            </a:extLst>
          </p:cNvPr>
          <p:cNvSpPr txBox="1"/>
          <p:nvPr/>
        </p:nvSpPr>
        <p:spPr>
          <a:xfrm>
            <a:off x="4612145" y="2489946"/>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60</a:t>
            </a:r>
          </a:p>
        </p:txBody>
      </p:sp>
      <p:sp>
        <p:nvSpPr>
          <p:cNvPr id="174" name="TextBox 173">
            <a:extLst>
              <a:ext uri="{FF2B5EF4-FFF2-40B4-BE49-F238E27FC236}">
                <a16:creationId xmlns:a16="http://schemas.microsoft.com/office/drawing/2014/main" id="{822FE9C7-9A2B-734F-A356-250ACF51B422}"/>
              </a:ext>
            </a:extLst>
          </p:cNvPr>
          <p:cNvSpPr txBox="1"/>
          <p:nvPr/>
        </p:nvSpPr>
        <p:spPr>
          <a:xfrm>
            <a:off x="4612145" y="2596626"/>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50</a:t>
            </a:r>
          </a:p>
        </p:txBody>
      </p:sp>
      <p:sp>
        <p:nvSpPr>
          <p:cNvPr id="175" name="TextBox 174">
            <a:extLst>
              <a:ext uri="{FF2B5EF4-FFF2-40B4-BE49-F238E27FC236}">
                <a16:creationId xmlns:a16="http://schemas.microsoft.com/office/drawing/2014/main" id="{296B63C5-1901-2A4E-8E4C-4A181DDED940}"/>
              </a:ext>
            </a:extLst>
          </p:cNvPr>
          <p:cNvSpPr txBox="1"/>
          <p:nvPr/>
        </p:nvSpPr>
        <p:spPr>
          <a:xfrm>
            <a:off x="4612145" y="2703306"/>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40</a:t>
            </a:r>
          </a:p>
        </p:txBody>
      </p:sp>
      <p:sp>
        <p:nvSpPr>
          <p:cNvPr id="176" name="TextBox 175">
            <a:extLst>
              <a:ext uri="{FF2B5EF4-FFF2-40B4-BE49-F238E27FC236}">
                <a16:creationId xmlns:a16="http://schemas.microsoft.com/office/drawing/2014/main" id="{DAB98771-B2E2-0645-B23C-E90140566175}"/>
              </a:ext>
            </a:extLst>
          </p:cNvPr>
          <p:cNvSpPr txBox="1"/>
          <p:nvPr/>
        </p:nvSpPr>
        <p:spPr>
          <a:xfrm>
            <a:off x="4612145" y="2809986"/>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30</a:t>
            </a:r>
          </a:p>
        </p:txBody>
      </p:sp>
      <p:sp>
        <p:nvSpPr>
          <p:cNvPr id="177" name="TextBox 176">
            <a:extLst>
              <a:ext uri="{FF2B5EF4-FFF2-40B4-BE49-F238E27FC236}">
                <a16:creationId xmlns:a16="http://schemas.microsoft.com/office/drawing/2014/main" id="{4B4DB366-9D65-D34C-88FA-2BF4CEF51C54}"/>
              </a:ext>
            </a:extLst>
          </p:cNvPr>
          <p:cNvSpPr txBox="1"/>
          <p:nvPr/>
        </p:nvSpPr>
        <p:spPr>
          <a:xfrm>
            <a:off x="4612145" y="2916666"/>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20</a:t>
            </a:r>
          </a:p>
        </p:txBody>
      </p:sp>
      <p:sp>
        <p:nvSpPr>
          <p:cNvPr id="178" name="TextBox 177">
            <a:extLst>
              <a:ext uri="{FF2B5EF4-FFF2-40B4-BE49-F238E27FC236}">
                <a16:creationId xmlns:a16="http://schemas.microsoft.com/office/drawing/2014/main" id="{E8B208B8-16BB-3D41-9AB8-C5B751332EAA}"/>
              </a:ext>
            </a:extLst>
          </p:cNvPr>
          <p:cNvSpPr txBox="1"/>
          <p:nvPr/>
        </p:nvSpPr>
        <p:spPr>
          <a:xfrm>
            <a:off x="4612145" y="3023346"/>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10</a:t>
            </a:r>
          </a:p>
        </p:txBody>
      </p:sp>
      <p:sp>
        <p:nvSpPr>
          <p:cNvPr id="180" name="TextBox 179">
            <a:extLst>
              <a:ext uri="{FF2B5EF4-FFF2-40B4-BE49-F238E27FC236}">
                <a16:creationId xmlns:a16="http://schemas.microsoft.com/office/drawing/2014/main" id="{5A56D62B-0532-8146-B8CF-C170D65ECE76}"/>
              </a:ext>
            </a:extLst>
          </p:cNvPr>
          <p:cNvSpPr txBox="1"/>
          <p:nvPr/>
        </p:nvSpPr>
        <p:spPr>
          <a:xfrm>
            <a:off x="7478752" y="2080086"/>
            <a:ext cx="421590" cy="166199"/>
          </a:xfrm>
          <a:prstGeom prst="rect">
            <a:avLst/>
          </a:prstGeom>
          <a:solidFill>
            <a:schemeClr val="bg1"/>
          </a:solidFill>
        </p:spPr>
        <p:txBody>
          <a:bodyPr wrap="none" lIns="0" tIns="0" rIns="0" bIns="0" rtlCol="0">
            <a:spAutoFit/>
          </a:bodyPr>
          <a:lstStyle/>
          <a:p>
            <a:pP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Enzalutamide</a:t>
            </a:r>
          </a:p>
          <a:p>
            <a:pP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Placebo</a:t>
            </a:r>
          </a:p>
        </p:txBody>
      </p:sp>
      <p:cxnSp>
        <p:nvCxnSpPr>
          <p:cNvPr id="181" name="Straight Connector 180">
            <a:extLst>
              <a:ext uri="{FF2B5EF4-FFF2-40B4-BE49-F238E27FC236}">
                <a16:creationId xmlns:a16="http://schemas.microsoft.com/office/drawing/2014/main" id="{1CE5BD06-4305-CC45-894B-FFE859C3BE9D}"/>
              </a:ext>
            </a:extLst>
          </p:cNvPr>
          <p:cNvCxnSpPr>
            <a:cxnSpLocks/>
          </p:cNvCxnSpPr>
          <p:nvPr/>
        </p:nvCxnSpPr>
        <p:spPr>
          <a:xfrm>
            <a:off x="7288475" y="2122169"/>
            <a:ext cx="14287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8366AF69-DBFA-1E4F-AB3D-F07E15E8BDB9}"/>
              </a:ext>
            </a:extLst>
          </p:cNvPr>
          <p:cNvCxnSpPr>
            <a:cxnSpLocks/>
          </p:cNvCxnSpPr>
          <p:nvPr/>
        </p:nvCxnSpPr>
        <p:spPr>
          <a:xfrm>
            <a:off x="7288475" y="2201544"/>
            <a:ext cx="142875"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EF732004-AEEE-7D40-8150-2F56D2C81EC1}"/>
              </a:ext>
            </a:extLst>
          </p:cNvPr>
          <p:cNvCxnSpPr/>
          <p:nvPr/>
        </p:nvCxnSpPr>
        <p:spPr>
          <a:xfrm>
            <a:off x="4737979" y="2080085"/>
            <a:ext cx="0" cy="109250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60AF5C4A-915D-AE41-91FB-C01047D3FD28}"/>
              </a:ext>
            </a:extLst>
          </p:cNvPr>
          <p:cNvCxnSpPr>
            <a:cxnSpLocks/>
          </p:cNvCxnSpPr>
          <p:nvPr/>
        </p:nvCxnSpPr>
        <p:spPr>
          <a:xfrm flipH="1">
            <a:off x="4734650" y="3169266"/>
            <a:ext cx="3172949"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EE0581AE-D0F8-0A4B-B5CC-1CFF4551DA48}"/>
              </a:ext>
            </a:extLst>
          </p:cNvPr>
          <p:cNvCxnSpPr>
            <a:cxnSpLocks/>
          </p:cNvCxnSpPr>
          <p:nvPr/>
        </p:nvCxnSpPr>
        <p:spPr>
          <a:xfrm flipH="1">
            <a:off x="4701979" y="3169266"/>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F0C11160-B79C-6045-8D32-0E394356F279}"/>
              </a:ext>
            </a:extLst>
          </p:cNvPr>
          <p:cNvCxnSpPr>
            <a:cxnSpLocks/>
          </p:cNvCxnSpPr>
          <p:nvPr/>
        </p:nvCxnSpPr>
        <p:spPr>
          <a:xfrm rot="16200000" flipH="1">
            <a:off x="4719979" y="3187266"/>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421112F9-09F9-5E41-8997-558F395FD240}"/>
              </a:ext>
            </a:extLst>
          </p:cNvPr>
          <p:cNvCxnSpPr>
            <a:cxnSpLocks/>
          </p:cNvCxnSpPr>
          <p:nvPr/>
        </p:nvCxnSpPr>
        <p:spPr>
          <a:xfrm flipH="1">
            <a:off x="4742124" y="2635867"/>
            <a:ext cx="3155951"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15FCEA03-36AE-614A-94F5-4522619A5927}"/>
              </a:ext>
            </a:extLst>
          </p:cNvPr>
          <p:cNvSpPr txBox="1"/>
          <p:nvPr/>
        </p:nvSpPr>
        <p:spPr>
          <a:xfrm>
            <a:off x="8193351" y="3372014"/>
            <a:ext cx="444032" cy="249299"/>
          </a:xfrm>
          <a:prstGeom prst="rect">
            <a:avLst/>
          </a:prstGeom>
          <a:noFill/>
        </p:spPr>
        <p:txBody>
          <a:bodyPr wrap="none" lIns="0" tIns="0" rIns="0" bIns="0" rtlCol="0">
            <a:spAutoFit/>
          </a:bodyPr>
          <a:lstStyle/>
          <a:p>
            <a:pPr algn="r" defTabSz="457189">
              <a:lnSpc>
                <a:spcPct val="90000"/>
              </a:lnSpc>
            </a:pPr>
            <a:r>
              <a:rPr lang="en-GB" sz="600" b="1" u="sng" dirty="0">
                <a:solidFill>
                  <a:srgbClr val="000000"/>
                </a:solidFill>
                <a:latin typeface="Calibri" panose="020F0502020204030204" pitchFamily="34" charset="0"/>
                <a:ea typeface="Aileron" charset="0"/>
                <a:cs typeface="Calibri" panose="020F0502020204030204" pitchFamily="34" charset="0"/>
              </a:rPr>
              <a:t>No. at risk</a:t>
            </a:r>
          </a:p>
          <a:p>
            <a:pPr algn="r" defTabSz="457189">
              <a:lnSpc>
                <a:spcPct val="90000"/>
              </a:lnSpc>
            </a:pPr>
            <a:r>
              <a:rPr lang="en-GB" sz="600" b="1" dirty="0">
                <a:solidFill>
                  <a:srgbClr val="000000"/>
                </a:solidFill>
                <a:latin typeface="Calibri" panose="020F0502020204030204" pitchFamily="34" charset="0"/>
                <a:ea typeface="Aileron" charset="0"/>
                <a:cs typeface="Calibri" panose="020F0502020204030204" pitchFamily="34" charset="0"/>
              </a:rPr>
              <a:t>Darolutamide</a:t>
            </a:r>
            <a:br>
              <a:rPr lang="en-GB" sz="600" b="1" dirty="0">
                <a:solidFill>
                  <a:srgbClr val="000000"/>
                </a:solidFill>
                <a:latin typeface="Calibri" panose="020F0502020204030204" pitchFamily="34" charset="0"/>
                <a:ea typeface="Aileron" charset="0"/>
                <a:cs typeface="Calibri" panose="020F0502020204030204" pitchFamily="34" charset="0"/>
              </a:rPr>
            </a:br>
            <a:r>
              <a:rPr lang="en-GB" sz="600" b="1" dirty="0">
                <a:solidFill>
                  <a:srgbClr val="000000"/>
                </a:solidFill>
                <a:latin typeface="Calibri" panose="020F0502020204030204" pitchFamily="34" charset="0"/>
                <a:ea typeface="Aileron" charset="0"/>
                <a:cs typeface="Calibri" panose="020F0502020204030204" pitchFamily="34" charset="0"/>
              </a:rPr>
              <a:t>Placebo</a:t>
            </a:r>
          </a:p>
        </p:txBody>
      </p:sp>
      <p:sp>
        <p:nvSpPr>
          <p:cNvPr id="21" name="TextBox 20">
            <a:extLst>
              <a:ext uri="{FF2B5EF4-FFF2-40B4-BE49-F238E27FC236}">
                <a16:creationId xmlns:a16="http://schemas.microsoft.com/office/drawing/2014/main" id="{1D3D6B11-5988-9945-9D0C-B0E719937761}"/>
              </a:ext>
            </a:extLst>
          </p:cNvPr>
          <p:cNvSpPr txBox="1"/>
          <p:nvPr/>
        </p:nvSpPr>
        <p:spPr>
          <a:xfrm>
            <a:off x="8714676" y="3455114"/>
            <a:ext cx="115416" cy="166199"/>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955</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554</a:t>
            </a:r>
          </a:p>
        </p:txBody>
      </p:sp>
      <p:sp>
        <p:nvSpPr>
          <p:cNvPr id="22" name="TextBox 21">
            <a:extLst>
              <a:ext uri="{FF2B5EF4-FFF2-40B4-BE49-F238E27FC236}">
                <a16:creationId xmlns:a16="http://schemas.microsoft.com/office/drawing/2014/main" id="{75565F58-76D4-3E4E-B8CC-10E3ACAAC9F9}"/>
              </a:ext>
            </a:extLst>
          </p:cNvPr>
          <p:cNvSpPr txBox="1"/>
          <p:nvPr/>
        </p:nvSpPr>
        <p:spPr>
          <a:xfrm>
            <a:off x="8962532" y="3455114"/>
            <a:ext cx="115416" cy="166199"/>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817</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368</a:t>
            </a:r>
          </a:p>
        </p:txBody>
      </p:sp>
      <p:sp>
        <p:nvSpPr>
          <p:cNvPr id="23" name="TextBox 22">
            <a:extLst>
              <a:ext uri="{FF2B5EF4-FFF2-40B4-BE49-F238E27FC236}">
                <a16:creationId xmlns:a16="http://schemas.microsoft.com/office/drawing/2014/main" id="{0ADBB6CE-98CD-2A4F-BDBC-93404E282D4E}"/>
              </a:ext>
            </a:extLst>
          </p:cNvPr>
          <p:cNvSpPr txBox="1"/>
          <p:nvPr/>
        </p:nvSpPr>
        <p:spPr>
          <a:xfrm>
            <a:off x="9458244" y="3455114"/>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506</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180</a:t>
            </a:r>
          </a:p>
        </p:txBody>
      </p:sp>
      <p:sp>
        <p:nvSpPr>
          <p:cNvPr id="30" name="TextBox 29">
            <a:extLst>
              <a:ext uri="{FF2B5EF4-FFF2-40B4-BE49-F238E27FC236}">
                <a16:creationId xmlns:a16="http://schemas.microsoft.com/office/drawing/2014/main" id="{F7AA7ADE-28D9-5349-BE20-71DEEB260000}"/>
              </a:ext>
            </a:extLst>
          </p:cNvPr>
          <p:cNvSpPr txBox="1"/>
          <p:nvPr/>
        </p:nvSpPr>
        <p:spPr>
          <a:xfrm>
            <a:off x="9210388" y="3455114"/>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675</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275</a:t>
            </a:r>
          </a:p>
        </p:txBody>
      </p:sp>
      <p:sp>
        <p:nvSpPr>
          <p:cNvPr id="35" name="TextBox 34">
            <a:extLst>
              <a:ext uri="{FF2B5EF4-FFF2-40B4-BE49-F238E27FC236}">
                <a16:creationId xmlns:a16="http://schemas.microsoft.com/office/drawing/2014/main" id="{7CCA77F8-A58D-D94D-BC8E-6B20EDDD1B9D}"/>
              </a:ext>
            </a:extLst>
          </p:cNvPr>
          <p:cNvSpPr txBox="1"/>
          <p:nvPr/>
        </p:nvSpPr>
        <p:spPr>
          <a:xfrm>
            <a:off x="9706100" y="3455114"/>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377</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117</a:t>
            </a:r>
          </a:p>
        </p:txBody>
      </p:sp>
      <p:sp>
        <p:nvSpPr>
          <p:cNvPr id="36" name="TextBox 35">
            <a:extLst>
              <a:ext uri="{FF2B5EF4-FFF2-40B4-BE49-F238E27FC236}">
                <a16:creationId xmlns:a16="http://schemas.microsoft.com/office/drawing/2014/main" id="{C337AD33-DD47-D341-A201-3582B10EE2AB}"/>
              </a:ext>
            </a:extLst>
          </p:cNvPr>
          <p:cNvSpPr txBox="1"/>
          <p:nvPr/>
        </p:nvSpPr>
        <p:spPr>
          <a:xfrm>
            <a:off x="9953958" y="3455114"/>
            <a:ext cx="115416"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262</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75</a:t>
            </a:r>
          </a:p>
        </p:txBody>
      </p:sp>
      <p:sp>
        <p:nvSpPr>
          <p:cNvPr id="40" name="TextBox 39">
            <a:extLst>
              <a:ext uri="{FF2B5EF4-FFF2-40B4-BE49-F238E27FC236}">
                <a16:creationId xmlns:a16="http://schemas.microsoft.com/office/drawing/2014/main" id="{BB48186E-DD23-DA41-881D-FA9A1158C644}"/>
              </a:ext>
            </a:extLst>
          </p:cNvPr>
          <p:cNvSpPr txBox="1"/>
          <p:nvPr/>
        </p:nvSpPr>
        <p:spPr>
          <a:xfrm>
            <a:off x="10188786" y="3455114"/>
            <a:ext cx="115416"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189</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50</a:t>
            </a:r>
          </a:p>
        </p:txBody>
      </p:sp>
      <p:sp>
        <p:nvSpPr>
          <p:cNvPr id="41" name="TextBox 40">
            <a:extLst>
              <a:ext uri="{FF2B5EF4-FFF2-40B4-BE49-F238E27FC236}">
                <a16:creationId xmlns:a16="http://schemas.microsoft.com/office/drawing/2014/main" id="{1330A284-D394-C647-A5BF-39D4F3D8229E}"/>
              </a:ext>
            </a:extLst>
          </p:cNvPr>
          <p:cNvSpPr txBox="1"/>
          <p:nvPr/>
        </p:nvSpPr>
        <p:spPr>
          <a:xfrm>
            <a:off x="10445280" y="3455114"/>
            <a:ext cx="115416"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116</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29</a:t>
            </a:r>
          </a:p>
        </p:txBody>
      </p:sp>
      <p:sp>
        <p:nvSpPr>
          <p:cNvPr id="43" name="TextBox 42">
            <a:extLst>
              <a:ext uri="{FF2B5EF4-FFF2-40B4-BE49-F238E27FC236}">
                <a16:creationId xmlns:a16="http://schemas.microsoft.com/office/drawing/2014/main" id="{EFDEFC32-C258-2E41-AF0E-125D654F3506}"/>
              </a:ext>
            </a:extLst>
          </p:cNvPr>
          <p:cNvSpPr txBox="1"/>
          <p:nvPr/>
        </p:nvSpPr>
        <p:spPr>
          <a:xfrm>
            <a:off x="10707632" y="3455114"/>
            <a:ext cx="76944"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68</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12</a:t>
            </a:r>
          </a:p>
        </p:txBody>
      </p:sp>
      <p:sp>
        <p:nvSpPr>
          <p:cNvPr id="44" name="TextBox 43">
            <a:extLst>
              <a:ext uri="{FF2B5EF4-FFF2-40B4-BE49-F238E27FC236}">
                <a16:creationId xmlns:a16="http://schemas.microsoft.com/office/drawing/2014/main" id="{615176C5-41A8-C94B-8B54-97D3A58E798F}"/>
              </a:ext>
            </a:extLst>
          </p:cNvPr>
          <p:cNvSpPr txBox="1"/>
          <p:nvPr/>
        </p:nvSpPr>
        <p:spPr>
          <a:xfrm>
            <a:off x="10951426" y="3455114"/>
            <a:ext cx="76944"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37</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a:t>
            </a:r>
          </a:p>
        </p:txBody>
      </p:sp>
      <p:sp>
        <p:nvSpPr>
          <p:cNvPr id="45" name="TextBox 44">
            <a:extLst>
              <a:ext uri="{FF2B5EF4-FFF2-40B4-BE49-F238E27FC236}">
                <a16:creationId xmlns:a16="http://schemas.microsoft.com/office/drawing/2014/main" id="{B67C98AA-56BF-1045-8F89-31E3B50A051D}"/>
              </a:ext>
            </a:extLst>
          </p:cNvPr>
          <p:cNvSpPr txBox="1"/>
          <p:nvPr/>
        </p:nvSpPr>
        <p:spPr>
          <a:xfrm>
            <a:off x="11195400" y="3455114"/>
            <a:ext cx="76944"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18</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47" name="TextBox 46">
            <a:extLst>
              <a:ext uri="{FF2B5EF4-FFF2-40B4-BE49-F238E27FC236}">
                <a16:creationId xmlns:a16="http://schemas.microsoft.com/office/drawing/2014/main" id="{A9888135-A371-3043-9B2A-803ABE520C01}"/>
              </a:ext>
            </a:extLst>
          </p:cNvPr>
          <p:cNvSpPr txBox="1"/>
          <p:nvPr/>
        </p:nvSpPr>
        <p:spPr>
          <a:xfrm>
            <a:off x="11497585" y="3455114"/>
            <a:ext cx="38472"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48" name="TextBox 47">
            <a:extLst>
              <a:ext uri="{FF2B5EF4-FFF2-40B4-BE49-F238E27FC236}">
                <a16:creationId xmlns:a16="http://schemas.microsoft.com/office/drawing/2014/main" id="{080DF45E-F73D-CE43-90C7-BB908ADB00B7}"/>
              </a:ext>
            </a:extLst>
          </p:cNvPr>
          <p:cNvSpPr txBox="1"/>
          <p:nvPr/>
        </p:nvSpPr>
        <p:spPr>
          <a:xfrm>
            <a:off x="11703588" y="3455114"/>
            <a:ext cx="38472"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49" name="TextBox 48">
            <a:extLst>
              <a:ext uri="{FF2B5EF4-FFF2-40B4-BE49-F238E27FC236}">
                <a16:creationId xmlns:a16="http://schemas.microsoft.com/office/drawing/2014/main" id="{2E070700-0367-8541-98D8-C645DACD6AED}"/>
              </a:ext>
            </a:extLst>
          </p:cNvPr>
          <p:cNvSpPr txBox="1"/>
          <p:nvPr/>
        </p:nvSpPr>
        <p:spPr>
          <a:xfrm>
            <a:off x="8759499" y="3229056"/>
            <a:ext cx="38472" cy="83100"/>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50" name="TextBox 49">
            <a:extLst>
              <a:ext uri="{FF2B5EF4-FFF2-40B4-BE49-F238E27FC236}">
                <a16:creationId xmlns:a16="http://schemas.microsoft.com/office/drawing/2014/main" id="{80AF9150-94BC-3E49-B874-6A546D9096C2}"/>
              </a:ext>
            </a:extLst>
          </p:cNvPr>
          <p:cNvSpPr txBox="1"/>
          <p:nvPr/>
        </p:nvSpPr>
        <p:spPr>
          <a:xfrm>
            <a:off x="9251624" y="3229056"/>
            <a:ext cx="38472" cy="83100"/>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a:t>
            </a:r>
          </a:p>
        </p:txBody>
      </p:sp>
      <p:sp>
        <p:nvSpPr>
          <p:cNvPr id="51" name="TextBox 50">
            <a:extLst>
              <a:ext uri="{FF2B5EF4-FFF2-40B4-BE49-F238E27FC236}">
                <a16:creationId xmlns:a16="http://schemas.microsoft.com/office/drawing/2014/main" id="{7E89A0CC-6FB7-2F49-87A4-39C96B76C3A1}"/>
              </a:ext>
            </a:extLst>
          </p:cNvPr>
          <p:cNvSpPr txBox="1"/>
          <p:nvPr/>
        </p:nvSpPr>
        <p:spPr>
          <a:xfrm>
            <a:off x="9010324" y="3229056"/>
            <a:ext cx="38472" cy="83100"/>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a:t>
            </a:r>
          </a:p>
        </p:txBody>
      </p:sp>
      <p:sp>
        <p:nvSpPr>
          <p:cNvPr id="52" name="TextBox 51">
            <a:extLst>
              <a:ext uri="{FF2B5EF4-FFF2-40B4-BE49-F238E27FC236}">
                <a16:creationId xmlns:a16="http://schemas.microsoft.com/office/drawing/2014/main" id="{2500A6B8-9C68-3B4B-BC4B-FDEA4BA97BF9}"/>
              </a:ext>
            </a:extLst>
          </p:cNvPr>
          <p:cNvSpPr txBox="1"/>
          <p:nvPr/>
        </p:nvSpPr>
        <p:spPr>
          <a:xfrm>
            <a:off x="9727687" y="3229056"/>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16</a:t>
            </a:r>
          </a:p>
        </p:txBody>
      </p:sp>
      <p:sp>
        <p:nvSpPr>
          <p:cNvPr id="53" name="TextBox 52">
            <a:extLst>
              <a:ext uri="{FF2B5EF4-FFF2-40B4-BE49-F238E27FC236}">
                <a16:creationId xmlns:a16="http://schemas.microsoft.com/office/drawing/2014/main" id="{8EFDB084-2F87-C54E-9936-84D8BD7DBA91}"/>
              </a:ext>
            </a:extLst>
          </p:cNvPr>
          <p:cNvSpPr txBox="1"/>
          <p:nvPr/>
        </p:nvSpPr>
        <p:spPr>
          <a:xfrm>
            <a:off x="9476862" y="3229056"/>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12</a:t>
            </a:r>
          </a:p>
        </p:txBody>
      </p:sp>
      <p:sp>
        <p:nvSpPr>
          <p:cNvPr id="54" name="TextBox 53">
            <a:extLst>
              <a:ext uri="{FF2B5EF4-FFF2-40B4-BE49-F238E27FC236}">
                <a16:creationId xmlns:a16="http://schemas.microsoft.com/office/drawing/2014/main" id="{FED1DF8D-63BD-094B-A3BF-2267AE661DF9}"/>
              </a:ext>
            </a:extLst>
          </p:cNvPr>
          <p:cNvSpPr txBox="1"/>
          <p:nvPr/>
        </p:nvSpPr>
        <p:spPr>
          <a:xfrm>
            <a:off x="9968987" y="3229056"/>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20</a:t>
            </a:r>
          </a:p>
        </p:txBody>
      </p:sp>
      <p:sp>
        <p:nvSpPr>
          <p:cNvPr id="55" name="TextBox 54">
            <a:extLst>
              <a:ext uri="{FF2B5EF4-FFF2-40B4-BE49-F238E27FC236}">
                <a16:creationId xmlns:a16="http://schemas.microsoft.com/office/drawing/2014/main" id="{C0D200FC-749F-B84F-AF1A-8F6EA70491B2}"/>
              </a:ext>
            </a:extLst>
          </p:cNvPr>
          <p:cNvSpPr txBox="1"/>
          <p:nvPr/>
        </p:nvSpPr>
        <p:spPr>
          <a:xfrm>
            <a:off x="10464287" y="3229056"/>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28</a:t>
            </a:r>
          </a:p>
        </p:txBody>
      </p:sp>
      <p:sp>
        <p:nvSpPr>
          <p:cNvPr id="56" name="TextBox 55">
            <a:extLst>
              <a:ext uri="{FF2B5EF4-FFF2-40B4-BE49-F238E27FC236}">
                <a16:creationId xmlns:a16="http://schemas.microsoft.com/office/drawing/2014/main" id="{B3E61E40-2459-4645-A67F-89835AD94C32}"/>
              </a:ext>
            </a:extLst>
          </p:cNvPr>
          <p:cNvSpPr txBox="1"/>
          <p:nvPr/>
        </p:nvSpPr>
        <p:spPr>
          <a:xfrm>
            <a:off x="10216636" y="3229056"/>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24</a:t>
            </a:r>
          </a:p>
        </p:txBody>
      </p:sp>
      <p:sp>
        <p:nvSpPr>
          <p:cNvPr id="57" name="TextBox 56">
            <a:extLst>
              <a:ext uri="{FF2B5EF4-FFF2-40B4-BE49-F238E27FC236}">
                <a16:creationId xmlns:a16="http://schemas.microsoft.com/office/drawing/2014/main" id="{EA09E736-F00D-C142-8571-4E4861902D63}"/>
              </a:ext>
            </a:extLst>
          </p:cNvPr>
          <p:cNvSpPr txBox="1"/>
          <p:nvPr/>
        </p:nvSpPr>
        <p:spPr>
          <a:xfrm>
            <a:off x="10711936" y="3229056"/>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32</a:t>
            </a:r>
          </a:p>
        </p:txBody>
      </p:sp>
      <p:sp>
        <p:nvSpPr>
          <p:cNvPr id="58" name="TextBox 57">
            <a:extLst>
              <a:ext uri="{FF2B5EF4-FFF2-40B4-BE49-F238E27FC236}">
                <a16:creationId xmlns:a16="http://schemas.microsoft.com/office/drawing/2014/main" id="{6B328DD3-DDFF-8C48-B1BB-D6861F390520}"/>
              </a:ext>
            </a:extLst>
          </p:cNvPr>
          <p:cNvSpPr txBox="1"/>
          <p:nvPr/>
        </p:nvSpPr>
        <p:spPr>
          <a:xfrm>
            <a:off x="10959587" y="3229056"/>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36</a:t>
            </a:r>
          </a:p>
        </p:txBody>
      </p:sp>
      <p:sp>
        <p:nvSpPr>
          <p:cNvPr id="59" name="TextBox 58">
            <a:extLst>
              <a:ext uri="{FF2B5EF4-FFF2-40B4-BE49-F238E27FC236}">
                <a16:creationId xmlns:a16="http://schemas.microsoft.com/office/drawing/2014/main" id="{57DAAE4E-9A4F-4141-ACD6-B34528DE1ECD}"/>
              </a:ext>
            </a:extLst>
          </p:cNvPr>
          <p:cNvSpPr txBox="1"/>
          <p:nvPr/>
        </p:nvSpPr>
        <p:spPr>
          <a:xfrm>
            <a:off x="11197712" y="3229056"/>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40</a:t>
            </a:r>
          </a:p>
        </p:txBody>
      </p:sp>
      <p:sp>
        <p:nvSpPr>
          <p:cNvPr id="60" name="TextBox 59">
            <a:extLst>
              <a:ext uri="{FF2B5EF4-FFF2-40B4-BE49-F238E27FC236}">
                <a16:creationId xmlns:a16="http://schemas.microsoft.com/office/drawing/2014/main" id="{25D65AAB-CE6E-A640-B972-7DC6910EA336}"/>
              </a:ext>
            </a:extLst>
          </p:cNvPr>
          <p:cNvSpPr txBox="1"/>
          <p:nvPr/>
        </p:nvSpPr>
        <p:spPr>
          <a:xfrm>
            <a:off x="11442187" y="3229056"/>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44</a:t>
            </a:r>
          </a:p>
        </p:txBody>
      </p:sp>
      <p:sp>
        <p:nvSpPr>
          <p:cNvPr id="64" name="TextBox 63">
            <a:extLst>
              <a:ext uri="{FF2B5EF4-FFF2-40B4-BE49-F238E27FC236}">
                <a16:creationId xmlns:a16="http://schemas.microsoft.com/office/drawing/2014/main" id="{58CAF218-07EF-4440-B174-1FEEF7C8BD1D}"/>
              </a:ext>
            </a:extLst>
          </p:cNvPr>
          <p:cNvSpPr txBox="1"/>
          <p:nvPr/>
        </p:nvSpPr>
        <p:spPr>
          <a:xfrm>
            <a:off x="11693012" y="3229056"/>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48</a:t>
            </a:r>
          </a:p>
        </p:txBody>
      </p:sp>
      <p:sp>
        <p:nvSpPr>
          <p:cNvPr id="65" name="TextBox 64">
            <a:extLst>
              <a:ext uri="{FF2B5EF4-FFF2-40B4-BE49-F238E27FC236}">
                <a16:creationId xmlns:a16="http://schemas.microsoft.com/office/drawing/2014/main" id="{3432AAD0-4AB9-6F42-B7D5-CB61E9A95B5A}"/>
              </a:ext>
            </a:extLst>
          </p:cNvPr>
          <p:cNvSpPr txBox="1"/>
          <p:nvPr/>
        </p:nvSpPr>
        <p:spPr>
          <a:xfrm>
            <a:off x="9942642" y="3311690"/>
            <a:ext cx="621965" cy="110800"/>
          </a:xfrm>
          <a:prstGeom prst="rect">
            <a:avLst/>
          </a:prstGeom>
          <a:noFill/>
        </p:spPr>
        <p:txBody>
          <a:bodyPr wrap="none" lIns="0" tIns="0" rIns="0" bIns="0" rtlCol="0">
            <a:spAutoFit/>
          </a:bodyPr>
          <a:lstStyle/>
          <a:p>
            <a:pPr algn="r" defTabSz="457189">
              <a:lnSpc>
                <a:spcPct val="90000"/>
              </a:lnSpc>
            </a:pPr>
            <a:r>
              <a:rPr lang="en-GB" sz="800" b="1" dirty="0">
                <a:solidFill>
                  <a:srgbClr val="000000"/>
                </a:solidFill>
                <a:latin typeface="Calibri" panose="020F0502020204030204" pitchFamily="34" charset="0"/>
                <a:ea typeface="Aileron" charset="0"/>
                <a:cs typeface="Calibri" panose="020F0502020204030204" pitchFamily="34" charset="0"/>
              </a:rPr>
              <a:t>Time (months)</a:t>
            </a:r>
          </a:p>
        </p:txBody>
      </p:sp>
      <p:sp>
        <p:nvSpPr>
          <p:cNvPr id="66" name="TextBox 65">
            <a:extLst>
              <a:ext uri="{FF2B5EF4-FFF2-40B4-BE49-F238E27FC236}">
                <a16:creationId xmlns:a16="http://schemas.microsoft.com/office/drawing/2014/main" id="{B4B19C9B-2E37-B340-AA19-E6CBFDEB5A91}"/>
              </a:ext>
            </a:extLst>
          </p:cNvPr>
          <p:cNvSpPr txBox="1"/>
          <p:nvPr/>
        </p:nvSpPr>
        <p:spPr>
          <a:xfrm rot="16200000">
            <a:off x="8061107" y="2577061"/>
            <a:ext cx="673261" cy="110800"/>
          </a:xfrm>
          <a:prstGeom prst="rect">
            <a:avLst/>
          </a:prstGeom>
          <a:noFill/>
        </p:spPr>
        <p:txBody>
          <a:bodyPr wrap="none" lIns="0" tIns="0" rIns="0" bIns="0" rtlCol="0">
            <a:spAutoFit/>
          </a:bodyPr>
          <a:lstStyle/>
          <a:p>
            <a:pPr algn="ctr" defTabSz="457189">
              <a:lnSpc>
                <a:spcPct val="90000"/>
              </a:lnSpc>
            </a:pPr>
            <a:r>
              <a:rPr lang="en-GB" sz="800" b="1" dirty="0">
                <a:solidFill>
                  <a:srgbClr val="000000"/>
                </a:solidFill>
                <a:latin typeface="Calibri" panose="020F0502020204030204" pitchFamily="34" charset="0"/>
                <a:ea typeface="Aileron" charset="0"/>
                <a:cs typeface="Calibri" panose="020F0502020204030204" pitchFamily="34" charset="0"/>
              </a:rPr>
              <a:t>MFS probability</a:t>
            </a:r>
          </a:p>
        </p:txBody>
      </p:sp>
      <p:sp>
        <p:nvSpPr>
          <p:cNvPr id="67" name="TextBox 66">
            <a:extLst>
              <a:ext uri="{FF2B5EF4-FFF2-40B4-BE49-F238E27FC236}">
                <a16:creationId xmlns:a16="http://schemas.microsoft.com/office/drawing/2014/main" id="{6FF60C94-247C-0D45-9B63-882E169EE880}"/>
              </a:ext>
            </a:extLst>
          </p:cNvPr>
          <p:cNvSpPr txBox="1"/>
          <p:nvPr/>
        </p:nvSpPr>
        <p:spPr>
          <a:xfrm>
            <a:off x="8554102" y="2072283"/>
            <a:ext cx="96180"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1.0</a:t>
            </a:r>
          </a:p>
        </p:txBody>
      </p:sp>
      <p:sp>
        <p:nvSpPr>
          <p:cNvPr id="68" name="TextBox 67">
            <a:extLst>
              <a:ext uri="{FF2B5EF4-FFF2-40B4-BE49-F238E27FC236}">
                <a16:creationId xmlns:a16="http://schemas.microsoft.com/office/drawing/2014/main" id="{485B42F6-0C0D-C74E-BB6C-4B8BC138E5DC}"/>
              </a:ext>
            </a:extLst>
          </p:cNvPr>
          <p:cNvSpPr txBox="1"/>
          <p:nvPr/>
        </p:nvSpPr>
        <p:spPr>
          <a:xfrm>
            <a:off x="8611810" y="3116857"/>
            <a:ext cx="38472" cy="83100"/>
          </a:xfrm>
          <a:prstGeom prst="rect">
            <a:avLst/>
          </a:prstGeom>
          <a:solidFill>
            <a:schemeClr val="bg1"/>
          </a:solidFill>
        </p:spPr>
        <p:txBody>
          <a:bodyPr wrap="squar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69" name="TextBox 68">
            <a:extLst>
              <a:ext uri="{FF2B5EF4-FFF2-40B4-BE49-F238E27FC236}">
                <a16:creationId xmlns:a16="http://schemas.microsoft.com/office/drawing/2014/main" id="{7635E638-7825-DD47-91A0-135E7C58779A}"/>
              </a:ext>
            </a:extLst>
          </p:cNvPr>
          <p:cNvSpPr txBox="1"/>
          <p:nvPr/>
        </p:nvSpPr>
        <p:spPr>
          <a:xfrm>
            <a:off x="8554102" y="2176740"/>
            <a:ext cx="96180"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0.9</a:t>
            </a:r>
          </a:p>
        </p:txBody>
      </p:sp>
      <p:sp>
        <p:nvSpPr>
          <p:cNvPr id="70" name="TextBox 69">
            <a:extLst>
              <a:ext uri="{FF2B5EF4-FFF2-40B4-BE49-F238E27FC236}">
                <a16:creationId xmlns:a16="http://schemas.microsoft.com/office/drawing/2014/main" id="{81F5C8D8-03C9-584A-9EF2-62D26154B727}"/>
              </a:ext>
            </a:extLst>
          </p:cNvPr>
          <p:cNvSpPr txBox="1"/>
          <p:nvPr/>
        </p:nvSpPr>
        <p:spPr>
          <a:xfrm>
            <a:off x="8554102" y="2281196"/>
            <a:ext cx="96180"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0.8</a:t>
            </a:r>
          </a:p>
        </p:txBody>
      </p:sp>
      <p:sp>
        <p:nvSpPr>
          <p:cNvPr id="71" name="TextBox 70">
            <a:extLst>
              <a:ext uri="{FF2B5EF4-FFF2-40B4-BE49-F238E27FC236}">
                <a16:creationId xmlns:a16="http://schemas.microsoft.com/office/drawing/2014/main" id="{665C585C-1771-EC49-AEB5-EB49896A349D}"/>
              </a:ext>
            </a:extLst>
          </p:cNvPr>
          <p:cNvSpPr txBox="1"/>
          <p:nvPr/>
        </p:nvSpPr>
        <p:spPr>
          <a:xfrm>
            <a:off x="8554102" y="2385653"/>
            <a:ext cx="96180"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0.7</a:t>
            </a:r>
          </a:p>
        </p:txBody>
      </p:sp>
      <p:sp>
        <p:nvSpPr>
          <p:cNvPr id="72" name="TextBox 71">
            <a:extLst>
              <a:ext uri="{FF2B5EF4-FFF2-40B4-BE49-F238E27FC236}">
                <a16:creationId xmlns:a16="http://schemas.microsoft.com/office/drawing/2014/main" id="{7E1A062D-93EA-764F-90AC-035BE023049E}"/>
              </a:ext>
            </a:extLst>
          </p:cNvPr>
          <p:cNvSpPr txBox="1"/>
          <p:nvPr/>
        </p:nvSpPr>
        <p:spPr>
          <a:xfrm>
            <a:off x="8554102" y="2490111"/>
            <a:ext cx="96180"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0.6</a:t>
            </a:r>
          </a:p>
        </p:txBody>
      </p:sp>
      <p:sp>
        <p:nvSpPr>
          <p:cNvPr id="73" name="TextBox 72">
            <a:extLst>
              <a:ext uri="{FF2B5EF4-FFF2-40B4-BE49-F238E27FC236}">
                <a16:creationId xmlns:a16="http://schemas.microsoft.com/office/drawing/2014/main" id="{DF2774CB-B974-7146-AB79-F729DF7822A4}"/>
              </a:ext>
            </a:extLst>
          </p:cNvPr>
          <p:cNvSpPr txBox="1"/>
          <p:nvPr/>
        </p:nvSpPr>
        <p:spPr>
          <a:xfrm>
            <a:off x="8554102" y="2594568"/>
            <a:ext cx="96180"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0.5</a:t>
            </a:r>
          </a:p>
        </p:txBody>
      </p:sp>
      <p:sp>
        <p:nvSpPr>
          <p:cNvPr id="74" name="TextBox 73">
            <a:extLst>
              <a:ext uri="{FF2B5EF4-FFF2-40B4-BE49-F238E27FC236}">
                <a16:creationId xmlns:a16="http://schemas.microsoft.com/office/drawing/2014/main" id="{3815D33A-7471-0C46-8FD6-79B61AF0B9F7}"/>
              </a:ext>
            </a:extLst>
          </p:cNvPr>
          <p:cNvSpPr txBox="1"/>
          <p:nvPr/>
        </p:nvSpPr>
        <p:spPr>
          <a:xfrm>
            <a:off x="8554102" y="2699024"/>
            <a:ext cx="96180" cy="83100"/>
          </a:xfrm>
          <a:prstGeom prst="rect">
            <a:avLst/>
          </a:prstGeom>
          <a:solidFill>
            <a:schemeClr val="bg1"/>
          </a:solidFill>
        </p:spPr>
        <p:txBody>
          <a:bodyPr wrap="none" lIns="0" tIns="0" rIns="0" bIns="0" rtlCol="0">
            <a:spAutoFit/>
          </a:bodyPr>
          <a:lstStyle/>
          <a:p>
            <a:pPr algn="r" defTabSz="457189">
              <a:lnSpc>
                <a:spcPct val="90000"/>
              </a:lnSpc>
            </a:pPr>
            <a:r>
              <a:rPr lang="en-GB" sz="600" dirty="0">
                <a:latin typeface="Calibri" panose="020F0502020204030204" pitchFamily="34" charset="0"/>
                <a:ea typeface="Aileron" charset="0"/>
                <a:cs typeface="Calibri" panose="020F0502020204030204" pitchFamily="34" charset="0"/>
              </a:rPr>
              <a:t>0.4</a:t>
            </a:r>
          </a:p>
        </p:txBody>
      </p:sp>
      <p:sp>
        <p:nvSpPr>
          <p:cNvPr id="75" name="TextBox 74">
            <a:extLst>
              <a:ext uri="{FF2B5EF4-FFF2-40B4-BE49-F238E27FC236}">
                <a16:creationId xmlns:a16="http://schemas.microsoft.com/office/drawing/2014/main" id="{18FFE0F8-A51B-A648-9971-89011A486901}"/>
              </a:ext>
            </a:extLst>
          </p:cNvPr>
          <p:cNvSpPr txBox="1"/>
          <p:nvPr/>
        </p:nvSpPr>
        <p:spPr>
          <a:xfrm>
            <a:off x="8554102" y="2803481"/>
            <a:ext cx="96180"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0.3</a:t>
            </a:r>
          </a:p>
        </p:txBody>
      </p:sp>
      <p:sp>
        <p:nvSpPr>
          <p:cNvPr id="76" name="TextBox 75">
            <a:extLst>
              <a:ext uri="{FF2B5EF4-FFF2-40B4-BE49-F238E27FC236}">
                <a16:creationId xmlns:a16="http://schemas.microsoft.com/office/drawing/2014/main" id="{F2D374F8-B0F3-1642-82EB-9F976A8BB086}"/>
              </a:ext>
            </a:extLst>
          </p:cNvPr>
          <p:cNvSpPr txBox="1"/>
          <p:nvPr/>
        </p:nvSpPr>
        <p:spPr>
          <a:xfrm>
            <a:off x="8554102" y="2907939"/>
            <a:ext cx="96180"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0.2</a:t>
            </a:r>
          </a:p>
        </p:txBody>
      </p:sp>
      <p:sp>
        <p:nvSpPr>
          <p:cNvPr id="77" name="TextBox 76">
            <a:extLst>
              <a:ext uri="{FF2B5EF4-FFF2-40B4-BE49-F238E27FC236}">
                <a16:creationId xmlns:a16="http://schemas.microsoft.com/office/drawing/2014/main" id="{85F5D2D7-93DA-794F-8568-A9899829A10B}"/>
              </a:ext>
            </a:extLst>
          </p:cNvPr>
          <p:cNvSpPr txBox="1"/>
          <p:nvPr/>
        </p:nvSpPr>
        <p:spPr>
          <a:xfrm>
            <a:off x="8554102" y="3012396"/>
            <a:ext cx="96180"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0.1</a:t>
            </a:r>
          </a:p>
        </p:txBody>
      </p:sp>
      <p:sp>
        <p:nvSpPr>
          <p:cNvPr id="79" name="TextBox 78">
            <a:extLst>
              <a:ext uri="{FF2B5EF4-FFF2-40B4-BE49-F238E27FC236}">
                <a16:creationId xmlns:a16="http://schemas.microsoft.com/office/drawing/2014/main" id="{70CB64E7-3A0A-F44C-AA20-5A2D8F2DBE14}"/>
              </a:ext>
            </a:extLst>
          </p:cNvPr>
          <p:cNvSpPr txBox="1"/>
          <p:nvPr/>
        </p:nvSpPr>
        <p:spPr>
          <a:xfrm>
            <a:off x="11439944" y="2089142"/>
            <a:ext cx="429605" cy="166199"/>
          </a:xfrm>
          <a:prstGeom prst="rect">
            <a:avLst/>
          </a:prstGeom>
          <a:noFill/>
        </p:spPr>
        <p:txBody>
          <a:bodyPr wrap="none" lIns="0" tIns="0" rIns="0" bIns="0" rtlCol="0">
            <a:spAutoFit/>
          </a:bodyPr>
          <a:lstStyle/>
          <a:p>
            <a:pP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Darolutamide</a:t>
            </a:r>
          </a:p>
          <a:p>
            <a:pP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Placebo</a:t>
            </a:r>
          </a:p>
        </p:txBody>
      </p:sp>
      <p:cxnSp>
        <p:nvCxnSpPr>
          <p:cNvPr id="80" name="Straight Connector 79">
            <a:extLst>
              <a:ext uri="{FF2B5EF4-FFF2-40B4-BE49-F238E27FC236}">
                <a16:creationId xmlns:a16="http://schemas.microsoft.com/office/drawing/2014/main" id="{8E7DAA45-188E-3544-8FFE-A09AE94A0BC6}"/>
              </a:ext>
            </a:extLst>
          </p:cNvPr>
          <p:cNvCxnSpPr>
            <a:cxnSpLocks/>
          </p:cNvCxnSpPr>
          <p:nvPr/>
        </p:nvCxnSpPr>
        <p:spPr>
          <a:xfrm>
            <a:off x="11249668" y="2131225"/>
            <a:ext cx="14287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FBC80429-8C14-7649-916D-BD94DC68A590}"/>
              </a:ext>
            </a:extLst>
          </p:cNvPr>
          <p:cNvCxnSpPr>
            <a:cxnSpLocks/>
          </p:cNvCxnSpPr>
          <p:nvPr/>
        </p:nvCxnSpPr>
        <p:spPr>
          <a:xfrm>
            <a:off x="11249668" y="2210600"/>
            <a:ext cx="142875"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82191A0E-3A21-324E-AA2E-1F10CFA0F003}"/>
              </a:ext>
            </a:extLst>
          </p:cNvPr>
          <p:cNvCxnSpPr/>
          <p:nvPr/>
        </p:nvCxnSpPr>
        <p:spPr>
          <a:xfrm>
            <a:off x="8699172" y="2089142"/>
            <a:ext cx="0" cy="109250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FB0C653-F9ED-544B-BFAA-8C6A82A9051C}"/>
              </a:ext>
            </a:extLst>
          </p:cNvPr>
          <p:cNvCxnSpPr>
            <a:cxnSpLocks/>
          </p:cNvCxnSpPr>
          <p:nvPr/>
        </p:nvCxnSpPr>
        <p:spPr>
          <a:xfrm flipH="1">
            <a:off x="8695843" y="3178323"/>
            <a:ext cx="3172949"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35D5D0A1-73AB-C844-8D6B-5BB752EE5342}"/>
              </a:ext>
            </a:extLst>
          </p:cNvPr>
          <p:cNvCxnSpPr>
            <a:cxnSpLocks/>
          </p:cNvCxnSpPr>
          <p:nvPr/>
        </p:nvCxnSpPr>
        <p:spPr>
          <a:xfrm flipH="1">
            <a:off x="8663172" y="211152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EF311199-BD73-A246-8E4B-993BC5D9014A}"/>
              </a:ext>
            </a:extLst>
          </p:cNvPr>
          <p:cNvCxnSpPr>
            <a:cxnSpLocks/>
          </p:cNvCxnSpPr>
          <p:nvPr/>
        </p:nvCxnSpPr>
        <p:spPr>
          <a:xfrm flipH="1">
            <a:off x="8663172" y="221566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0D3D6DDB-1A09-5A41-99C9-557A3C796958}"/>
              </a:ext>
            </a:extLst>
          </p:cNvPr>
          <p:cNvCxnSpPr>
            <a:cxnSpLocks/>
          </p:cNvCxnSpPr>
          <p:nvPr/>
        </p:nvCxnSpPr>
        <p:spPr>
          <a:xfrm flipH="1">
            <a:off x="8663172" y="23198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7995666D-1D9F-734F-AF09-E3A7AF944861}"/>
              </a:ext>
            </a:extLst>
          </p:cNvPr>
          <p:cNvCxnSpPr>
            <a:cxnSpLocks/>
          </p:cNvCxnSpPr>
          <p:nvPr/>
        </p:nvCxnSpPr>
        <p:spPr>
          <a:xfrm flipH="1">
            <a:off x="8663172" y="242394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DE1E4F8D-6D5C-5B4A-8951-72470C9A4F2B}"/>
              </a:ext>
            </a:extLst>
          </p:cNvPr>
          <p:cNvCxnSpPr>
            <a:cxnSpLocks/>
          </p:cNvCxnSpPr>
          <p:nvPr/>
        </p:nvCxnSpPr>
        <p:spPr>
          <a:xfrm flipH="1">
            <a:off x="8663172" y="252808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F8FAF9EE-084F-DA45-9C77-278483DD88E0}"/>
              </a:ext>
            </a:extLst>
          </p:cNvPr>
          <p:cNvCxnSpPr>
            <a:cxnSpLocks/>
          </p:cNvCxnSpPr>
          <p:nvPr/>
        </p:nvCxnSpPr>
        <p:spPr>
          <a:xfrm flipH="1">
            <a:off x="8663172" y="263222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18913764-1850-EA4D-A65C-CB235A7F7A10}"/>
              </a:ext>
            </a:extLst>
          </p:cNvPr>
          <p:cNvCxnSpPr>
            <a:cxnSpLocks/>
          </p:cNvCxnSpPr>
          <p:nvPr/>
        </p:nvCxnSpPr>
        <p:spPr>
          <a:xfrm flipH="1">
            <a:off x="8663172" y="273636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28D67CF0-A1C9-A547-BAA3-549DCCFD5695}"/>
              </a:ext>
            </a:extLst>
          </p:cNvPr>
          <p:cNvCxnSpPr>
            <a:cxnSpLocks/>
          </p:cNvCxnSpPr>
          <p:nvPr/>
        </p:nvCxnSpPr>
        <p:spPr>
          <a:xfrm flipH="1">
            <a:off x="8663172" y="28405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293A2CD6-E09E-A34F-B361-9471E6F964B6}"/>
              </a:ext>
            </a:extLst>
          </p:cNvPr>
          <p:cNvCxnSpPr>
            <a:cxnSpLocks/>
          </p:cNvCxnSpPr>
          <p:nvPr/>
        </p:nvCxnSpPr>
        <p:spPr>
          <a:xfrm flipH="1">
            <a:off x="8663172" y="294464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F7347EFA-108E-1642-A9BB-07F82990046F}"/>
              </a:ext>
            </a:extLst>
          </p:cNvPr>
          <p:cNvCxnSpPr>
            <a:cxnSpLocks/>
          </p:cNvCxnSpPr>
          <p:nvPr/>
        </p:nvCxnSpPr>
        <p:spPr>
          <a:xfrm flipH="1">
            <a:off x="8663172" y="304878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6EE4553-9FF2-E44B-B5C3-C5C54E4933A6}"/>
              </a:ext>
            </a:extLst>
          </p:cNvPr>
          <p:cNvCxnSpPr>
            <a:cxnSpLocks/>
          </p:cNvCxnSpPr>
          <p:nvPr/>
        </p:nvCxnSpPr>
        <p:spPr>
          <a:xfrm flipH="1">
            <a:off x="8663172" y="315292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BA8DAC60-58C0-2C41-81FC-8356BA0ED784}"/>
              </a:ext>
            </a:extLst>
          </p:cNvPr>
          <p:cNvCxnSpPr>
            <a:cxnSpLocks/>
          </p:cNvCxnSpPr>
          <p:nvPr/>
        </p:nvCxnSpPr>
        <p:spPr>
          <a:xfrm rot="16200000" flipH="1">
            <a:off x="8760734" y="319632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B576A21A-A546-7E4F-95E8-DE0FDCD24BEB}"/>
              </a:ext>
            </a:extLst>
          </p:cNvPr>
          <p:cNvCxnSpPr>
            <a:cxnSpLocks/>
          </p:cNvCxnSpPr>
          <p:nvPr/>
        </p:nvCxnSpPr>
        <p:spPr>
          <a:xfrm rot="16200000" flipH="1">
            <a:off x="9009247" y="319632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4A8146B8-C29A-D748-967D-7FBC7352690B}"/>
              </a:ext>
            </a:extLst>
          </p:cNvPr>
          <p:cNvCxnSpPr>
            <a:cxnSpLocks/>
          </p:cNvCxnSpPr>
          <p:nvPr/>
        </p:nvCxnSpPr>
        <p:spPr>
          <a:xfrm rot="16200000" flipH="1">
            <a:off x="9253722" y="319632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8A7952AE-0D9B-B64A-A54B-96CE418CB58F}"/>
              </a:ext>
            </a:extLst>
          </p:cNvPr>
          <p:cNvCxnSpPr>
            <a:cxnSpLocks/>
          </p:cNvCxnSpPr>
          <p:nvPr/>
        </p:nvCxnSpPr>
        <p:spPr>
          <a:xfrm rot="16200000" flipH="1">
            <a:off x="9498198" y="319632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B7E2158E-1B59-994F-8A4D-0BD14D57A0E6}"/>
              </a:ext>
            </a:extLst>
          </p:cNvPr>
          <p:cNvCxnSpPr>
            <a:cxnSpLocks/>
          </p:cNvCxnSpPr>
          <p:nvPr/>
        </p:nvCxnSpPr>
        <p:spPr>
          <a:xfrm rot="16200000" flipH="1">
            <a:off x="9742672" y="319632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FB450AB8-747B-4544-8D15-471363664274}"/>
              </a:ext>
            </a:extLst>
          </p:cNvPr>
          <p:cNvCxnSpPr>
            <a:cxnSpLocks/>
          </p:cNvCxnSpPr>
          <p:nvPr/>
        </p:nvCxnSpPr>
        <p:spPr>
          <a:xfrm rot="16200000" flipH="1">
            <a:off x="9987147" y="319632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9344F3E1-8E75-4740-95AC-ABEEA887A11D}"/>
              </a:ext>
            </a:extLst>
          </p:cNvPr>
          <p:cNvCxnSpPr>
            <a:cxnSpLocks/>
          </p:cNvCxnSpPr>
          <p:nvPr/>
        </p:nvCxnSpPr>
        <p:spPr>
          <a:xfrm rot="16200000" flipH="1">
            <a:off x="10231622" y="319632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68660039-9442-F143-B93A-1AF808F88587}"/>
              </a:ext>
            </a:extLst>
          </p:cNvPr>
          <p:cNvCxnSpPr>
            <a:cxnSpLocks/>
          </p:cNvCxnSpPr>
          <p:nvPr/>
        </p:nvCxnSpPr>
        <p:spPr>
          <a:xfrm rot="16200000" flipH="1">
            <a:off x="10482447" y="319632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77BC2D33-2A6E-124A-988E-9E4769C75D8D}"/>
              </a:ext>
            </a:extLst>
          </p:cNvPr>
          <p:cNvCxnSpPr>
            <a:cxnSpLocks/>
          </p:cNvCxnSpPr>
          <p:nvPr/>
        </p:nvCxnSpPr>
        <p:spPr>
          <a:xfrm rot="16200000" flipH="1">
            <a:off x="10726922" y="319632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AE4F292C-3F7F-7644-943D-1DCCDAC74EE4}"/>
              </a:ext>
            </a:extLst>
          </p:cNvPr>
          <p:cNvCxnSpPr>
            <a:cxnSpLocks/>
          </p:cNvCxnSpPr>
          <p:nvPr/>
        </p:nvCxnSpPr>
        <p:spPr>
          <a:xfrm rot="16200000" flipH="1">
            <a:off x="10971398" y="319632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9D1F41FE-704B-4345-B56E-19595D917C59}"/>
              </a:ext>
            </a:extLst>
          </p:cNvPr>
          <p:cNvCxnSpPr>
            <a:cxnSpLocks/>
          </p:cNvCxnSpPr>
          <p:nvPr/>
        </p:nvCxnSpPr>
        <p:spPr>
          <a:xfrm rot="16200000" flipH="1">
            <a:off x="11215872" y="319632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C0AE9217-5796-9041-AFE4-C94950574B85}"/>
              </a:ext>
            </a:extLst>
          </p:cNvPr>
          <p:cNvCxnSpPr>
            <a:cxnSpLocks/>
          </p:cNvCxnSpPr>
          <p:nvPr/>
        </p:nvCxnSpPr>
        <p:spPr>
          <a:xfrm rot="16200000" flipH="1">
            <a:off x="11460347" y="319632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0A901DB6-D566-5C40-B73F-1E37D959951B}"/>
              </a:ext>
            </a:extLst>
          </p:cNvPr>
          <p:cNvCxnSpPr>
            <a:cxnSpLocks/>
          </p:cNvCxnSpPr>
          <p:nvPr/>
        </p:nvCxnSpPr>
        <p:spPr>
          <a:xfrm rot="16200000" flipH="1">
            <a:off x="11704822" y="319632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E1F05C05-4C27-2F4D-9684-9BD3EC84BB71}"/>
              </a:ext>
            </a:extLst>
          </p:cNvPr>
          <p:cNvCxnSpPr>
            <a:cxnSpLocks/>
          </p:cNvCxnSpPr>
          <p:nvPr/>
        </p:nvCxnSpPr>
        <p:spPr>
          <a:xfrm flipH="1">
            <a:off x="8703317" y="2632223"/>
            <a:ext cx="3155951"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FC36E13A-C331-0A42-ACB2-2CA722274EE3}"/>
              </a:ext>
            </a:extLst>
          </p:cNvPr>
          <p:cNvPicPr>
            <a:picLocks noChangeAspect="1"/>
          </p:cNvPicPr>
          <p:nvPr/>
        </p:nvPicPr>
        <p:blipFill>
          <a:blip r:embed="rId3"/>
          <a:stretch>
            <a:fillRect/>
          </a:stretch>
        </p:blipFill>
        <p:spPr>
          <a:xfrm>
            <a:off x="8776654" y="2109410"/>
            <a:ext cx="2768288" cy="1058838"/>
          </a:xfrm>
          <a:prstGeom prst="rect">
            <a:avLst/>
          </a:prstGeom>
        </p:spPr>
      </p:pic>
      <p:sp>
        <p:nvSpPr>
          <p:cNvPr id="216" name="TextBox 215">
            <a:extLst>
              <a:ext uri="{FF2B5EF4-FFF2-40B4-BE49-F238E27FC236}">
                <a16:creationId xmlns:a16="http://schemas.microsoft.com/office/drawing/2014/main" id="{C55C84AE-2252-7343-8BDF-B2AEFEAC1913}"/>
              </a:ext>
            </a:extLst>
          </p:cNvPr>
          <p:cNvSpPr txBox="1"/>
          <p:nvPr/>
        </p:nvSpPr>
        <p:spPr>
          <a:xfrm>
            <a:off x="8795448" y="2954058"/>
            <a:ext cx="843180" cy="166199"/>
          </a:xfrm>
          <a:prstGeom prst="rect">
            <a:avLst/>
          </a:prstGeom>
          <a:solidFill>
            <a:schemeClr val="bg1"/>
          </a:solidFill>
        </p:spPr>
        <p:txBody>
          <a:bodyPr wrap="none" lIns="0" tIns="0" rIns="0" bIns="0" rtlCol="0">
            <a:spAutoFit/>
          </a:bodyPr>
          <a:lstStyle/>
          <a:p>
            <a:pP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HR 0.41 (95% CI 0.34-0.50)</a:t>
            </a:r>
            <a:br>
              <a:rPr lang="en-GB" sz="600" dirty="0">
                <a:solidFill>
                  <a:srgbClr val="000000"/>
                </a:solidFill>
                <a:latin typeface="Calibri" panose="020F0502020204030204" pitchFamily="34" charset="0"/>
                <a:ea typeface="Aileron" charset="0"/>
                <a:cs typeface="Calibri" panose="020F0502020204030204" pitchFamily="34" charset="0"/>
              </a:rPr>
            </a:br>
            <a:r>
              <a:rPr lang="en-GB" sz="600" dirty="0">
                <a:solidFill>
                  <a:srgbClr val="000000"/>
                </a:solidFill>
                <a:latin typeface="Calibri" panose="020F0502020204030204" pitchFamily="34" charset="0"/>
                <a:ea typeface="Aileron" charset="0"/>
                <a:cs typeface="Calibri" panose="020F0502020204030204" pitchFamily="34" charset="0"/>
              </a:rPr>
              <a:t>p&lt;0.001</a:t>
            </a:r>
          </a:p>
        </p:txBody>
      </p:sp>
      <p:sp>
        <p:nvSpPr>
          <p:cNvPr id="217" name="TextBox 216">
            <a:extLst>
              <a:ext uri="{FF2B5EF4-FFF2-40B4-BE49-F238E27FC236}">
                <a16:creationId xmlns:a16="http://schemas.microsoft.com/office/drawing/2014/main" id="{C0D1B445-FAFB-564E-AC26-7A051099D96E}"/>
              </a:ext>
            </a:extLst>
          </p:cNvPr>
          <p:cNvSpPr txBox="1"/>
          <p:nvPr/>
        </p:nvSpPr>
        <p:spPr>
          <a:xfrm>
            <a:off x="280355" y="3354899"/>
            <a:ext cx="415178" cy="249299"/>
          </a:xfrm>
          <a:prstGeom prst="rect">
            <a:avLst/>
          </a:prstGeom>
          <a:noFill/>
        </p:spPr>
        <p:txBody>
          <a:bodyPr wrap="none" lIns="0" tIns="0" rIns="0" bIns="0" rtlCol="0">
            <a:spAutoFit/>
          </a:bodyPr>
          <a:lstStyle/>
          <a:p>
            <a:pPr algn="r" defTabSz="457189">
              <a:lnSpc>
                <a:spcPct val="90000"/>
              </a:lnSpc>
            </a:pPr>
            <a:r>
              <a:rPr lang="en-GB" sz="600" b="1" u="sng" dirty="0">
                <a:solidFill>
                  <a:srgbClr val="000000"/>
                </a:solidFill>
                <a:latin typeface="Calibri" panose="020F0502020204030204" pitchFamily="34" charset="0"/>
                <a:ea typeface="Aileron" charset="0"/>
                <a:cs typeface="Calibri" panose="020F0502020204030204" pitchFamily="34" charset="0"/>
              </a:rPr>
              <a:t>No. at risk</a:t>
            </a:r>
          </a:p>
          <a:p>
            <a:pPr algn="r" defTabSz="457189">
              <a:lnSpc>
                <a:spcPct val="90000"/>
              </a:lnSpc>
            </a:pPr>
            <a:r>
              <a:rPr lang="en-GB" sz="600" b="1" dirty="0">
                <a:solidFill>
                  <a:srgbClr val="000000"/>
                </a:solidFill>
                <a:latin typeface="Calibri" panose="020F0502020204030204" pitchFamily="34" charset="0"/>
                <a:ea typeface="Aileron" charset="0"/>
                <a:cs typeface="Calibri" panose="020F0502020204030204" pitchFamily="34" charset="0"/>
              </a:rPr>
              <a:t>Apalutamide</a:t>
            </a:r>
            <a:br>
              <a:rPr lang="en-GB" sz="600" b="1" dirty="0">
                <a:solidFill>
                  <a:srgbClr val="000000"/>
                </a:solidFill>
                <a:latin typeface="Calibri" panose="020F0502020204030204" pitchFamily="34" charset="0"/>
                <a:ea typeface="Aileron" charset="0"/>
                <a:cs typeface="Calibri" panose="020F0502020204030204" pitchFamily="34" charset="0"/>
              </a:rPr>
            </a:br>
            <a:r>
              <a:rPr lang="en-GB" sz="600" b="1" dirty="0">
                <a:solidFill>
                  <a:srgbClr val="000000"/>
                </a:solidFill>
                <a:latin typeface="Calibri" panose="020F0502020204030204" pitchFamily="34" charset="0"/>
                <a:ea typeface="Aileron" charset="0"/>
                <a:cs typeface="Calibri" panose="020F0502020204030204" pitchFamily="34" charset="0"/>
              </a:rPr>
              <a:t>Placebo</a:t>
            </a:r>
          </a:p>
        </p:txBody>
      </p:sp>
      <p:sp>
        <p:nvSpPr>
          <p:cNvPr id="218" name="TextBox 217">
            <a:extLst>
              <a:ext uri="{FF2B5EF4-FFF2-40B4-BE49-F238E27FC236}">
                <a16:creationId xmlns:a16="http://schemas.microsoft.com/office/drawing/2014/main" id="{C37EB050-6EDD-F349-A25A-22F79DA1417D}"/>
              </a:ext>
            </a:extLst>
          </p:cNvPr>
          <p:cNvSpPr txBox="1"/>
          <p:nvPr/>
        </p:nvSpPr>
        <p:spPr>
          <a:xfrm>
            <a:off x="734726" y="3437999"/>
            <a:ext cx="115416" cy="166199"/>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806</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401</a:t>
            </a:r>
          </a:p>
        </p:txBody>
      </p:sp>
      <p:sp>
        <p:nvSpPr>
          <p:cNvPr id="219" name="TextBox 218">
            <a:extLst>
              <a:ext uri="{FF2B5EF4-FFF2-40B4-BE49-F238E27FC236}">
                <a16:creationId xmlns:a16="http://schemas.microsoft.com/office/drawing/2014/main" id="{AD5297B2-B25A-844C-9DBB-BC946C1788B3}"/>
              </a:ext>
            </a:extLst>
          </p:cNvPr>
          <p:cNvSpPr txBox="1"/>
          <p:nvPr/>
        </p:nvSpPr>
        <p:spPr>
          <a:xfrm>
            <a:off x="1010622" y="3437999"/>
            <a:ext cx="115416" cy="166199"/>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713</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291</a:t>
            </a:r>
          </a:p>
        </p:txBody>
      </p:sp>
      <p:sp>
        <p:nvSpPr>
          <p:cNvPr id="222" name="TextBox 221">
            <a:extLst>
              <a:ext uri="{FF2B5EF4-FFF2-40B4-BE49-F238E27FC236}">
                <a16:creationId xmlns:a16="http://schemas.microsoft.com/office/drawing/2014/main" id="{B9164324-BC31-D942-8EB9-3E28011DC98D}"/>
              </a:ext>
            </a:extLst>
          </p:cNvPr>
          <p:cNvSpPr txBox="1"/>
          <p:nvPr/>
        </p:nvSpPr>
        <p:spPr>
          <a:xfrm>
            <a:off x="1319112" y="3437999"/>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652</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220</a:t>
            </a:r>
          </a:p>
        </p:txBody>
      </p:sp>
      <p:sp>
        <p:nvSpPr>
          <p:cNvPr id="223" name="TextBox 222">
            <a:extLst>
              <a:ext uri="{FF2B5EF4-FFF2-40B4-BE49-F238E27FC236}">
                <a16:creationId xmlns:a16="http://schemas.microsoft.com/office/drawing/2014/main" id="{73CD63E1-8731-464F-AE72-9357A49000A0}"/>
              </a:ext>
            </a:extLst>
          </p:cNvPr>
          <p:cNvSpPr txBox="1"/>
          <p:nvPr/>
        </p:nvSpPr>
        <p:spPr>
          <a:xfrm>
            <a:off x="1569172" y="3437999"/>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514</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153</a:t>
            </a:r>
          </a:p>
        </p:txBody>
      </p:sp>
      <p:sp>
        <p:nvSpPr>
          <p:cNvPr id="224" name="TextBox 223">
            <a:extLst>
              <a:ext uri="{FF2B5EF4-FFF2-40B4-BE49-F238E27FC236}">
                <a16:creationId xmlns:a16="http://schemas.microsoft.com/office/drawing/2014/main" id="{AF52CDC5-B1AE-4442-BC33-35600F6BEFAA}"/>
              </a:ext>
            </a:extLst>
          </p:cNvPr>
          <p:cNvSpPr txBox="1"/>
          <p:nvPr/>
        </p:nvSpPr>
        <p:spPr>
          <a:xfrm>
            <a:off x="1877895" y="3437999"/>
            <a:ext cx="115416"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398</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91</a:t>
            </a:r>
          </a:p>
        </p:txBody>
      </p:sp>
      <p:sp>
        <p:nvSpPr>
          <p:cNvPr id="226" name="TextBox 225">
            <a:extLst>
              <a:ext uri="{FF2B5EF4-FFF2-40B4-BE49-F238E27FC236}">
                <a16:creationId xmlns:a16="http://schemas.microsoft.com/office/drawing/2014/main" id="{9C30D496-1394-7E4C-82E2-4F0CCF926571}"/>
              </a:ext>
            </a:extLst>
          </p:cNvPr>
          <p:cNvSpPr txBox="1"/>
          <p:nvPr/>
        </p:nvSpPr>
        <p:spPr>
          <a:xfrm>
            <a:off x="2172672" y="3437999"/>
            <a:ext cx="115416"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282</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58</a:t>
            </a:r>
          </a:p>
        </p:txBody>
      </p:sp>
      <p:sp>
        <p:nvSpPr>
          <p:cNvPr id="228" name="TextBox 227">
            <a:extLst>
              <a:ext uri="{FF2B5EF4-FFF2-40B4-BE49-F238E27FC236}">
                <a16:creationId xmlns:a16="http://schemas.microsoft.com/office/drawing/2014/main" id="{350F8691-284E-7041-A22D-BC2890E84EBD}"/>
              </a:ext>
            </a:extLst>
          </p:cNvPr>
          <p:cNvSpPr txBox="1"/>
          <p:nvPr/>
        </p:nvSpPr>
        <p:spPr>
          <a:xfrm>
            <a:off x="2458109" y="3437999"/>
            <a:ext cx="115416"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180</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34</a:t>
            </a:r>
          </a:p>
        </p:txBody>
      </p:sp>
      <p:sp>
        <p:nvSpPr>
          <p:cNvPr id="230" name="TextBox 229">
            <a:extLst>
              <a:ext uri="{FF2B5EF4-FFF2-40B4-BE49-F238E27FC236}">
                <a16:creationId xmlns:a16="http://schemas.microsoft.com/office/drawing/2014/main" id="{7598A19D-A949-954F-8BDA-D64A0D752975}"/>
              </a:ext>
            </a:extLst>
          </p:cNvPr>
          <p:cNvSpPr txBox="1"/>
          <p:nvPr/>
        </p:nvSpPr>
        <p:spPr>
          <a:xfrm>
            <a:off x="2756629" y="3437999"/>
            <a:ext cx="76944"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96</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13</a:t>
            </a:r>
          </a:p>
        </p:txBody>
      </p:sp>
      <p:sp>
        <p:nvSpPr>
          <p:cNvPr id="231" name="TextBox 230">
            <a:extLst>
              <a:ext uri="{FF2B5EF4-FFF2-40B4-BE49-F238E27FC236}">
                <a16:creationId xmlns:a16="http://schemas.microsoft.com/office/drawing/2014/main" id="{309EAB7F-71C8-5A4C-B499-3C3DFF0A68CE}"/>
              </a:ext>
            </a:extLst>
          </p:cNvPr>
          <p:cNvSpPr txBox="1"/>
          <p:nvPr/>
        </p:nvSpPr>
        <p:spPr>
          <a:xfrm>
            <a:off x="3037159" y="3437999"/>
            <a:ext cx="76944"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36</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a:t>
            </a:r>
          </a:p>
        </p:txBody>
      </p:sp>
      <p:sp>
        <p:nvSpPr>
          <p:cNvPr id="233" name="TextBox 232">
            <a:extLst>
              <a:ext uri="{FF2B5EF4-FFF2-40B4-BE49-F238E27FC236}">
                <a16:creationId xmlns:a16="http://schemas.microsoft.com/office/drawing/2014/main" id="{C0F70A99-97CC-CF48-BE07-571FF0C7E93E}"/>
              </a:ext>
            </a:extLst>
          </p:cNvPr>
          <p:cNvSpPr txBox="1"/>
          <p:nvPr/>
        </p:nvSpPr>
        <p:spPr>
          <a:xfrm>
            <a:off x="3320597" y="3437999"/>
            <a:ext cx="76944"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16</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a:t>
            </a:r>
          </a:p>
        </p:txBody>
      </p:sp>
      <p:sp>
        <p:nvSpPr>
          <p:cNvPr id="236" name="TextBox 235">
            <a:extLst>
              <a:ext uri="{FF2B5EF4-FFF2-40B4-BE49-F238E27FC236}">
                <a16:creationId xmlns:a16="http://schemas.microsoft.com/office/drawing/2014/main" id="{9CB6CAF2-955B-2544-9859-EEF52DF5C94B}"/>
              </a:ext>
            </a:extLst>
          </p:cNvPr>
          <p:cNvSpPr txBox="1"/>
          <p:nvPr/>
        </p:nvSpPr>
        <p:spPr>
          <a:xfrm>
            <a:off x="3900574" y="3437999"/>
            <a:ext cx="38472"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237" name="TextBox 236">
            <a:extLst>
              <a:ext uri="{FF2B5EF4-FFF2-40B4-BE49-F238E27FC236}">
                <a16:creationId xmlns:a16="http://schemas.microsoft.com/office/drawing/2014/main" id="{717872D2-A05D-6347-AF06-7FC3AF16FFC3}"/>
              </a:ext>
            </a:extLst>
          </p:cNvPr>
          <p:cNvSpPr txBox="1"/>
          <p:nvPr/>
        </p:nvSpPr>
        <p:spPr>
          <a:xfrm>
            <a:off x="770024" y="3211941"/>
            <a:ext cx="38472" cy="83100"/>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238" name="TextBox 237">
            <a:extLst>
              <a:ext uri="{FF2B5EF4-FFF2-40B4-BE49-F238E27FC236}">
                <a16:creationId xmlns:a16="http://schemas.microsoft.com/office/drawing/2014/main" id="{BE61185E-2913-C74A-BEC8-23D7FD471418}"/>
              </a:ext>
            </a:extLst>
          </p:cNvPr>
          <p:cNvSpPr txBox="1"/>
          <p:nvPr/>
        </p:nvSpPr>
        <p:spPr>
          <a:xfrm>
            <a:off x="1341524" y="3211941"/>
            <a:ext cx="38472" cy="83100"/>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a:t>
            </a:r>
          </a:p>
        </p:txBody>
      </p:sp>
      <p:sp>
        <p:nvSpPr>
          <p:cNvPr id="239" name="TextBox 238">
            <a:extLst>
              <a:ext uri="{FF2B5EF4-FFF2-40B4-BE49-F238E27FC236}">
                <a16:creationId xmlns:a16="http://schemas.microsoft.com/office/drawing/2014/main" id="{475BAE9D-B072-6248-AC39-E817AE64446C}"/>
              </a:ext>
            </a:extLst>
          </p:cNvPr>
          <p:cNvSpPr txBox="1"/>
          <p:nvPr/>
        </p:nvSpPr>
        <p:spPr>
          <a:xfrm>
            <a:off x="1052598" y="3211941"/>
            <a:ext cx="38472" cy="83100"/>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a:t>
            </a:r>
          </a:p>
        </p:txBody>
      </p:sp>
      <p:sp>
        <p:nvSpPr>
          <p:cNvPr id="240" name="TextBox 239">
            <a:extLst>
              <a:ext uri="{FF2B5EF4-FFF2-40B4-BE49-F238E27FC236}">
                <a16:creationId xmlns:a16="http://schemas.microsoft.com/office/drawing/2014/main" id="{53DF01FC-E407-9A46-84D7-78F975610475}"/>
              </a:ext>
            </a:extLst>
          </p:cNvPr>
          <p:cNvSpPr txBox="1"/>
          <p:nvPr/>
        </p:nvSpPr>
        <p:spPr>
          <a:xfrm>
            <a:off x="1891405" y="3211941"/>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16</a:t>
            </a:r>
          </a:p>
        </p:txBody>
      </p:sp>
      <p:sp>
        <p:nvSpPr>
          <p:cNvPr id="241" name="TextBox 240">
            <a:extLst>
              <a:ext uri="{FF2B5EF4-FFF2-40B4-BE49-F238E27FC236}">
                <a16:creationId xmlns:a16="http://schemas.microsoft.com/office/drawing/2014/main" id="{06260537-7393-184C-9203-2CB3F842ACDE}"/>
              </a:ext>
            </a:extLst>
          </p:cNvPr>
          <p:cNvSpPr txBox="1"/>
          <p:nvPr/>
        </p:nvSpPr>
        <p:spPr>
          <a:xfrm>
            <a:off x="1604861" y="3211941"/>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12</a:t>
            </a:r>
          </a:p>
        </p:txBody>
      </p:sp>
      <p:sp>
        <p:nvSpPr>
          <p:cNvPr id="242" name="TextBox 241">
            <a:extLst>
              <a:ext uri="{FF2B5EF4-FFF2-40B4-BE49-F238E27FC236}">
                <a16:creationId xmlns:a16="http://schemas.microsoft.com/office/drawing/2014/main" id="{F48AD6B1-32C9-B140-A2A6-0E1C9ACB6CF9}"/>
              </a:ext>
            </a:extLst>
          </p:cNvPr>
          <p:cNvSpPr txBox="1"/>
          <p:nvPr/>
        </p:nvSpPr>
        <p:spPr>
          <a:xfrm>
            <a:off x="2174775" y="3211941"/>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20</a:t>
            </a:r>
          </a:p>
        </p:txBody>
      </p:sp>
      <p:sp>
        <p:nvSpPr>
          <p:cNvPr id="243" name="TextBox 242">
            <a:extLst>
              <a:ext uri="{FF2B5EF4-FFF2-40B4-BE49-F238E27FC236}">
                <a16:creationId xmlns:a16="http://schemas.microsoft.com/office/drawing/2014/main" id="{3A951950-C51F-3146-8AAD-9DBDF69449E3}"/>
              </a:ext>
            </a:extLst>
          </p:cNvPr>
          <p:cNvSpPr txBox="1"/>
          <p:nvPr/>
        </p:nvSpPr>
        <p:spPr>
          <a:xfrm>
            <a:off x="2744688" y="3211941"/>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28</a:t>
            </a:r>
          </a:p>
        </p:txBody>
      </p:sp>
      <p:sp>
        <p:nvSpPr>
          <p:cNvPr id="244" name="TextBox 243">
            <a:extLst>
              <a:ext uri="{FF2B5EF4-FFF2-40B4-BE49-F238E27FC236}">
                <a16:creationId xmlns:a16="http://schemas.microsoft.com/office/drawing/2014/main" id="{47E8D0E3-A8CB-3F42-B264-36C72A3D8FB8}"/>
              </a:ext>
            </a:extLst>
          </p:cNvPr>
          <p:cNvSpPr txBox="1"/>
          <p:nvPr/>
        </p:nvSpPr>
        <p:spPr>
          <a:xfrm>
            <a:off x="2461319" y="3211941"/>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24</a:t>
            </a:r>
          </a:p>
        </p:txBody>
      </p:sp>
      <p:sp>
        <p:nvSpPr>
          <p:cNvPr id="245" name="TextBox 244">
            <a:extLst>
              <a:ext uri="{FF2B5EF4-FFF2-40B4-BE49-F238E27FC236}">
                <a16:creationId xmlns:a16="http://schemas.microsoft.com/office/drawing/2014/main" id="{2419ACCC-54A7-2F42-A025-D66AB2002D2D}"/>
              </a:ext>
            </a:extLst>
          </p:cNvPr>
          <p:cNvSpPr txBox="1"/>
          <p:nvPr/>
        </p:nvSpPr>
        <p:spPr>
          <a:xfrm>
            <a:off x="3034407" y="3211941"/>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32</a:t>
            </a:r>
          </a:p>
        </p:txBody>
      </p:sp>
      <p:sp>
        <p:nvSpPr>
          <p:cNvPr id="246" name="TextBox 245">
            <a:extLst>
              <a:ext uri="{FF2B5EF4-FFF2-40B4-BE49-F238E27FC236}">
                <a16:creationId xmlns:a16="http://schemas.microsoft.com/office/drawing/2014/main" id="{7051D306-3E88-A34F-8962-9EDF4A25E093}"/>
              </a:ext>
            </a:extLst>
          </p:cNvPr>
          <p:cNvSpPr txBox="1"/>
          <p:nvPr/>
        </p:nvSpPr>
        <p:spPr>
          <a:xfrm>
            <a:off x="3317776" y="3211941"/>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36</a:t>
            </a:r>
          </a:p>
        </p:txBody>
      </p:sp>
      <p:sp>
        <p:nvSpPr>
          <p:cNvPr id="247" name="TextBox 246">
            <a:extLst>
              <a:ext uri="{FF2B5EF4-FFF2-40B4-BE49-F238E27FC236}">
                <a16:creationId xmlns:a16="http://schemas.microsoft.com/office/drawing/2014/main" id="{0288F954-A012-3D40-81CC-8409DD86F961}"/>
              </a:ext>
            </a:extLst>
          </p:cNvPr>
          <p:cNvSpPr txBox="1"/>
          <p:nvPr/>
        </p:nvSpPr>
        <p:spPr>
          <a:xfrm>
            <a:off x="3604320" y="3211941"/>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40</a:t>
            </a:r>
          </a:p>
        </p:txBody>
      </p:sp>
      <p:sp>
        <p:nvSpPr>
          <p:cNvPr id="256" name="TextBox 255">
            <a:extLst>
              <a:ext uri="{FF2B5EF4-FFF2-40B4-BE49-F238E27FC236}">
                <a16:creationId xmlns:a16="http://schemas.microsoft.com/office/drawing/2014/main" id="{5736AEA6-30F5-BF48-8EA1-769F495961D0}"/>
              </a:ext>
            </a:extLst>
          </p:cNvPr>
          <p:cNvSpPr txBox="1"/>
          <p:nvPr/>
        </p:nvSpPr>
        <p:spPr>
          <a:xfrm>
            <a:off x="1450605" y="3294573"/>
            <a:ext cx="1505219" cy="110800"/>
          </a:xfrm>
          <a:prstGeom prst="rect">
            <a:avLst/>
          </a:prstGeom>
          <a:noFill/>
        </p:spPr>
        <p:txBody>
          <a:bodyPr wrap="none" lIns="0" tIns="0" rIns="0" bIns="0" rtlCol="0">
            <a:spAutoFit/>
          </a:bodyPr>
          <a:lstStyle/>
          <a:p>
            <a:pPr algn="r" defTabSz="457189">
              <a:lnSpc>
                <a:spcPct val="90000"/>
              </a:lnSpc>
            </a:pPr>
            <a:r>
              <a:rPr lang="en-GB" sz="800" b="1" dirty="0">
                <a:solidFill>
                  <a:srgbClr val="000000"/>
                </a:solidFill>
                <a:latin typeface="Calibri" panose="020F0502020204030204" pitchFamily="34" charset="0"/>
                <a:ea typeface="Aileron" charset="0"/>
                <a:cs typeface="Calibri" panose="020F0502020204030204" pitchFamily="34" charset="0"/>
              </a:rPr>
              <a:t>Time since randomisation (months)</a:t>
            </a:r>
          </a:p>
        </p:txBody>
      </p:sp>
      <p:sp>
        <p:nvSpPr>
          <p:cNvPr id="257" name="TextBox 256">
            <a:extLst>
              <a:ext uri="{FF2B5EF4-FFF2-40B4-BE49-F238E27FC236}">
                <a16:creationId xmlns:a16="http://schemas.microsoft.com/office/drawing/2014/main" id="{4F051E13-852C-7443-8ED8-2B7F8672C721}"/>
              </a:ext>
            </a:extLst>
          </p:cNvPr>
          <p:cNvSpPr txBox="1"/>
          <p:nvPr/>
        </p:nvSpPr>
        <p:spPr>
          <a:xfrm rot="16200000">
            <a:off x="-5255" y="2504547"/>
            <a:ext cx="979434" cy="221599"/>
          </a:xfrm>
          <a:prstGeom prst="rect">
            <a:avLst/>
          </a:prstGeom>
          <a:noFill/>
        </p:spPr>
        <p:txBody>
          <a:bodyPr wrap="none" lIns="0" tIns="0" rIns="0" bIns="0" rtlCol="0">
            <a:spAutoFit/>
          </a:bodyPr>
          <a:lstStyle/>
          <a:p>
            <a:pPr algn="ctr" defTabSz="457189">
              <a:lnSpc>
                <a:spcPct val="90000"/>
              </a:lnSpc>
            </a:pPr>
            <a:r>
              <a:rPr lang="en-GB" sz="800" b="1" dirty="0">
                <a:solidFill>
                  <a:srgbClr val="000000"/>
                </a:solidFill>
                <a:latin typeface="Calibri" panose="020F0502020204030204" pitchFamily="34" charset="0"/>
                <a:ea typeface="Aileron" charset="0"/>
                <a:cs typeface="Calibri" panose="020F0502020204030204" pitchFamily="34" charset="0"/>
              </a:rPr>
              <a:t>Patients alive </a:t>
            </a:r>
            <a:br>
              <a:rPr lang="en-GB" sz="800" b="1" dirty="0">
                <a:solidFill>
                  <a:srgbClr val="000000"/>
                </a:solidFill>
                <a:latin typeface="Calibri" panose="020F0502020204030204" pitchFamily="34" charset="0"/>
                <a:ea typeface="Aileron" charset="0"/>
                <a:cs typeface="Calibri" panose="020F0502020204030204" pitchFamily="34" charset="0"/>
              </a:rPr>
            </a:br>
            <a:r>
              <a:rPr lang="en-GB" sz="800" b="1" dirty="0">
                <a:solidFill>
                  <a:srgbClr val="000000"/>
                </a:solidFill>
                <a:latin typeface="Calibri" panose="020F0502020204030204" pitchFamily="34" charset="0"/>
                <a:ea typeface="Aileron" charset="0"/>
                <a:cs typeface="Calibri" panose="020F0502020204030204" pitchFamily="34" charset="0"/>
              </a:rPr>
              <a:t>without metastasis (%)</a:t>
            </a:r>
          </a:p>
        </p:txBody>
      </p:sp>
      <p:sp>
        <p:nvSpPr>
          <p:cNvPr id="258" name="TextBox 257">
            <a:extLst>
              <a:ext uri="{FF2B5EF4-FFF2-40B4-BE49-F238E27FC236}">
                <a16:creationId xmlns:a16="http://schemas.microsoft.com/office/drawing/2014/main" id="{E3EF2BFC-77D5-D24C-A604-935EF35D7B8B}"/>
              </a:ext>
            </a:extLst>
          </p:cNvPr>
          <p:cNvSpPr txBox="1"/>
          <p:nvPr/>
        </p:nvSpPr>
        <p:spPr>
          <a:xfrm>
            <a:off x="698535" y="3121966"/>
            <a:ext cx="38472"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259" name="TextBox 258">
            <a:extLst>
              <a:ext uri="{FF2B5EF4-FFF2-40B4-BE49-F238E27FC236}">
                <a16:creationId xmlns:a16="http://schemas.microsoft.com/office/drawing/2014/main" id="{877F4110-5B0F-0F4F-87A9-929B5848229B}"/>
              </a:ext>
            </a:extLst>
          </p:cNvPr>
          <p:cNvSpPr txBox="1"/>
          <p:nvPr/>
        </p:nvSpPr>
        <p:spPr>
          <a:xfrm>
            <a:off x="660063" y="2904797"/>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20</a:t>
            </a:r>
          </a:p>
        </p:txBody>
      </p:sp>
      <p:sp>
        <p:nvSpPr>
          <p:cNvPr id="287" name="TextBox 286">
            <a:extLst>
              <a:ext uri="{FF2B5EF4-FFF2-40B4-BE49-F238E27FC236}">
                <a16:creationId xmlns:a16="http://schemas.microsoft.com/office/drawing/2014/main" id="{8744A60A-E9AD-844F-A681-9E56D7E7EB2A}"/>
              </a:ext>
            </a:extLst>
          </p:cNvPr>
          <p:cNvSpPr txBox="1"/>
          <p:nvPr/>
        </p:nvSpPr>
        <p:spPr>
          <a:xfrm>
            <a:off x="621591" y="2036117"/>
            <a:ext cx="115416"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100</a:t>
            </a:r>
          </a:p>
        </p:txBody>
      </p:sp>
      <p:sp>
        <p:nvSpPr>
          <p:cNvPr id="289" name="TextBox 288">
            <a:extLst>
              <a:ext uri="{FF2B5EF4-FFF2-40B4-BE49-F238E27FC236}">
                <a16:creationId xmlns:a16="http://schemas.microsoft.com/office/drawing/2014/main" id="{14D761BD-96B7-7442-A639-46CE5FA98826}"/>
              </a:ext>
            </a:extLst>
          </p:cNvPr>
          <p:cNvSpPr txBox="1"/>
          <p:nvPr/>
        </p:nvSpPr>
        <p:spPr>
          <a:xfrm>
            <a:off x="3897212" y="3211941"/>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44</a:t>
            </a:r>
          </a:p>
        </p:txBody>
      </p:sp>
      <p:cxnSp>
        <p:nvCxnSpPr>
          <p:cNvPr id="290" name="Straight Connector 289">
            <a:extLst>
              <a:ext uri="{FF2B5EF4-FFF2-40B4-BE49-F238E27FC236}">
                <a16:creationId xmlns:a16="http://schemas.microsoft.com/office/drawing/2014/main" id="{7AD3CCEE-0BA2-2E4C-B711-B69571A2CFD9}"/>
              </a:ext>
            </a:extLst>
          </p:cNvPr>
          <p:cNvCxnSpPr>
            <a:cxnSpLocks/>
          </p:cNvCxnSpPr>
          <p:nvPr/>
        </p:nvCxnSpPr>
        <p:spPr>
          <a:xfrm flipH="1">
            <a:off x="790042" y="2618281"/>
            <a:ext cx="3155951"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91" name="TextBox 290">
            <a:extLst>
              <a:ext uri="{FF2B5EF4-FFF2-40B4-BE49-F238E27FC236}">
                <a16:creationId xmlns:a16="http://schemas.microsoft.com/office/drawing/2014/main" id="{A8BD4661-C657-E048-A33F-FC4B51F30113}"/>
              </a:ext>
            </a:extLst>
          </p:cNvPr>
          <p:cNvSpPr txBox="1"/>
          <p:nvPr/>
        </p:nvSpPr>
        <p:spPr>
          <a:xfrm>
            <a:off x="660063" y="2253286"/>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80</a:t>
            </a:r>
          </a:p>
        </p:txBody>
      </p:sp>
      <p:sp>
        <p:nvSpPr>
          <p:cNvPr id="292" name="TextBox 291">
            <a:extLst>
              <a:ext uri="{FF2B5EF4-FFF2-40B4-BE49-F238E27FC236}">
                <a16:creationId xmlns:a16="http://schemas.microsoft.com/office/drawing/2014/main" id="{4A180742-1467-4443-924B-5A04AB5C319E}"/>
              </a:ext>
            </a:extLst>
          </p:cNvPr>
          <p:cNvSpPr txBox="1"/>
          <p:nvPr/>
        </p:nvSpPr>
        <p:spPr>
          <a:xfrm>
            <a:off x="660063" y="2470457"/>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60</a:t>
            </a:r>
          </a:p>
        </p:txBody>
      </p:sp>
      <p:sp>
        <p:nvSpPr>
          <p:cNvPr id="293" name="TextBox 292">
            <a:extLst>
              <a:ext uri="{FF2B5EF4-FFF2-40B4-BE49-F238E27FC236}">
                <a16:creationId xmlns:a16="http://schemas.microsoft.com/office/drawing/2014/main" id="{ADEC6845-2CC6-2F48-8308-D8E92D3B4BD5}"/>
              </a:ext>
            </a:extLst>
          </p:cNvPr>
          <p:cNvSpPr txBox="1"/>
          <p:nvPr/>
        </p:nvSpPr>
        <p:spPr>
          <a:xfrm>
            <a:off x="660063" y="2687626"/>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40</a:t>
            </a:r>
          </a:p>
        </p:txBody>
      </p:sp>
      <p:sp>
        <p:nvSpPr>
          <p:cNvPr id="294" name="TextBox 293">
            <a:extLst>
              <a:ext uri="{FF2B5EF4-FFF2-40B4-BE49-F238E27FC236}">
                <a16:creationId xmlns:a16="http://schemas.microsoft.com/office/drawing/2014/main" id="{64E6EF55-F9AC-2240-B48A-D0BFDCDCF7F7}"/>
              </a:ext>
            </a:extLst>
          </p:cNvPr>
          <p:cNvSpPr txBox="1"/>
          <p:nvPr/>
        </p:nvSpPr>
        <p:spPr>
          <a:xfrm>
            <a:off x="3622782" y="3437999"/>
            <a:ext cx="38472"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295" name="TextBox 294">
            <a:extLst>
              <a:ext uri="{FF2B5EF4-FFF2-40B4-BE49-F238E27FC236}">
                <a16:creationId xmlns:a16="http://schemas.microsoft.com/office/drawing/2014/main" id="{FCACBB53-D235-CB42-B8FD-8E6C2D5930F3}"/>
              </a:ext>
            </a:extLst>
          </p:cNvPr>
          <p:cNvSpPr txBox="1"/>
          <p:nvPr/>
        </p:nvSpPr>
        <p:spPr>
          <a:xfrm>
            <a:off x="3526481" y="2053955"/>
            <a:ext cx="399148" cy="166199"/>
          </a:xfrm>
          <a:prstGeom prst="rect">
            <a:avLst/>
          </a:prstGeom>
          <a:solidFill>
            <a:schemeClr val="bg1"/>
          </a:solidFill>
        </p:spPr>
        <p:txBody>
          <a:bodyPr wrap="none" lIns="0" tIns="0" rIns="0" bIns="0" rtlCol="0">
            <a:spAutoFit/>
          </a:bodyPr>
          <a:lstStyle/>
          <a:p>
            <a:pP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Apalutamide</a:t>
            </a:r>
          </a:p>
          <a:p>
            <a:pP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Placebo</a:t>
            </a:r>
          </a:p>
        </p:txBody>
      </p:sp>
      <p:cxnSp>
        <p:nvCxnSpPr>
          <p:cNvPr id="296" name="Straight Connector 295">
            <a:extLst>
              <a:ext uri="{FF2B5EF4-FFF2-40B4-BE49-F238E27FC236}">
                <a16:creationId xmlns:a16="http://schemas.microsoft.com/office/drawing/2014/main" id="{65824BE7-A46B-9E46-99F6-DEC63852C268}"/>
              </a:ext>
            </a:extLst>
          </p:cNvPr>
          <p:cNvCxnSpPr>
            <a:cxnSpLocks/>
          </p:cNvCxnSpPr>
          <p:nvPr/>
        </p:nvCxnSpPr>
        <p:spPr>
          <a:xfrm>
            <a:off x="3336205" y="2096038"/>
            <a:ext cx="14287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a:extLst>
              <a:ext uri="{FF2B5EF4-FFF2-40B4-BE49-F238E27FC236}">
                <a16:creationId xmlns:a16="http://schemas.microsoft.com/office/drawing/2014/main" id="{0A81482C-0B9F-954D-9D35-6C7B1AD886E0}"/>
              </a:ext>
            </a:extLst>
          </p:cNvPr>
          <p:cNvCxnSpPr>
            <a:cxnSpLocks/>
          </p:cNvCxnSpPr>
          <p:nvPr/>
        </p:nvCxnSpPr>
        <p:spPr>
          <a:xfrm>
            <a:off x="3336205" y="2175413"/>
            <a:ext cx="142875"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98" name="TextBox 297">
            <a:extLst>
              <a:ext uri="{FF2B5EF4-FFF2-40B4-BE49-F238E27FC236}">
                <a16:creationId xmlns:a16="http://schemas.microsoft.com/office/drawing/2014/main" id="{1AD74A52-26E0-0A47-9652-A8007AD02732}"/>
              </a:ext>
            </a:extLst>
          </p:cNvPr>
          <p:cNvSpPr txBox="1"/>
          <p:nvPr/>
        </p:nvSpPr>
        <p:spPr>
          <a:xfrm>
            <a:off x="882173" y="2967156"/>
            <a:ext cx="843180" cy="166199"/>
          </a:xfrm>
          <a:prstGeom prst="rect">
            <a:avLst/>
          </a:prstGeom>
          <a:noFill/>
        </p:spPr>
        <p:txBody>
          <a:bodyPr wrap="none" lIns="0" tIns="0" rIns="0" bIns="0" rtlCol="0">
            <a:spAutoFit/>
          </a:bodyPr>
          <a:lstStyle/>
          <a:p>
            <a:pP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HR 0.28 (95% CI 0.23-0.35)</a:t>
            </a:r>
            <a:br>
              <a:rPr lang="en-GB" sz="600" dirty="0">
                <a:solidFill>
                  <a:srgbClr val="000000"/>
                </a:solidFill>
                <a:latin typeface="Calibri" panose="020F0502020204030204" pitchFamily="34" charset="0"/>
                <a:ea typeface="Aileron" charset="0"/>
                <a:cs typeface="Calibri" panose="020F0502020204030204" pitchFamily="34" charset="0"/>
              </a:rPr>
            </a:br>
            <a:r>
              <a:rPr lang="en-GB" sz="600" dirty="0">
                <a:solidFill>
                  <a:srgbClr val="000000"/>
                </a:solidFill>
                <a:latin typeface="Calibri" panose="020F0502020204030204" pitchFamily="34" charset="0"/>
                <a:ea typeface="Aileron" charset="0"/>
                <a:cs typeface="Calibri" panose="020F0502020204030204" pitchFamily="34" charset="0"/>
              </a:rPr>
              <a:t>p&lt;0.001</a:t>
            </a:r>
          </a:p>
        </p:txBody>
      </p:sp>
      <p:sp>
        <p:nvSpPr>
          <p:cNvPr id="225" name="Rounded Rectangle 33">
            <a:extLst>
              <a:ext uri="{FF2B5EF4-FFF2-40B4-BE49-F238E27FC236}">
                <a16:creationId xmlns:a16="http://schemas.microsoft.com/office/drawing/2014/main" id="{EA1B571C-A745-425C-ADC1-DEDEAD093B34}"/>
              </a:ext>
            </a:extLst>
          </p:cNvPr>
          <p:cNvSpPr/>
          <p:nvPr/>
        </p:nvSpPr>
        <p:spPr>
          <a:xfrm>
            <a:off x="4141915" y="1887657"/>
            <a:ext cx="3911936" cy="1806286"/>
          </a:xfrm>
          <a:prstGeom prst="roundRect">
            <a:avLst>
              <a:gd name="adj" fmla="val 1158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2400" dirty="0">
              <a:solidFill>
                <a:prstClr val="white"/>
              </a:solidFill>
              <a:latin typeface="Calibri" panose="020F0502020204030204" pitchFamily="34" charset="0"/>
              <a:cs typeface="Calibri" panose="020F0502020204030204" pitchFamily="34" charset="0"/>
            </a:endParaRPr>
          </a:p>
        </p:txBody>
      </p:sp>
      <p:sp>
        <p:nvSpPr>
          <p:cNvPr id="229" name="Rounded Rectangle 33">
            <a:extLst>
              <a:ext uri="{FF2B5EF4-FFF2-40B4-BE49-F238E27FC236}">
                <a16:creationId xmlns:a16="http://schemas.microsoft.com/office/drawing/2014/main" id="{B683CF3C-B37B-45D0-9F34-40E1301127A4}"/>
              </a:ext>
            </a:extLst>
          </p:cNvPr>
          <p:cNvSpPr/>
          <p:nvPr/>
        </p:nvSpPr>
        <p:spPr>
          <a:xfrm>
            <a:off x="8123533" y="1888666"/>
            <a:ext cx="3911936" cy="1806286"/>
          </a:xfrm>
          <a:prstGeom prst="roundRect">
            <a:avLst>
              <a:gd name="adj" fmla="val 1158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2400" dirty="0">
              <a:solidFill>
                <a:prstClr val="white"/>
              </a:solidFill>
              <a:latin typeface="Calibri" panose="020F0502020204030204" pitchFamily="34" charset="0"/>
              <a:cs typeface="Calibri" panose="020F0502020204030204" pitchFamily="34" charset="0"/>
            </a:endParaRPr>
          </a:p>
        </p:txBody>
      </p:sp>
      <p:sp>
        <p:nvSpPr>
          <p:cNvPr id="232" name="Rounded Rectangle 33">
            <a:extLst>
              <a:ext uri="{FF2B5EF4-FFF2-40B4-BE49-F238E27FC236}">
                <a16:creationId xmlns:a16="http://schemas.microsoft.com/office/drawing/2014/main" id="{0AA4AF61-E669-4E1B-A82C-3F128E01E63A}"/>
              </a:ext>
            </a:extLst>
          </p:cNvPr>
          <p:cNvSpPr/>
          <p:nvPr/>
        </p:nvSpPr>
        <p:spPr>
          <a:xfrm>
            <a:off x="152826" y="1887657"/>
            <a:ext cx="3911936" cy="1806286"/>
          </a:xfrm>
          <a:prstGeom prst="roundRect">
            <a:avLst>
              <a:gd name="adj" fmla="val 1158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2400" dirty="0">
              <a:solidFill>
                <a:prstClr val="white"/>
              </a:solidFill>
              <a:latin typeface="Calibri" panose="020F0502020204030204" pitchFamily="34" charset="0"/>
              <a:cs typeface="Calibri" panose="020F0502020204030204" pitchFamily="34" charset="0"/>
            </a:endParaRPr>
          </a:p>
        </p:txBody>
      </p:sp>
      <p:graphicFrame>
        <p:nvGraphicFramePr>
          <p:cNvPr id="227" name="Table 226">
            <a:extLst>
              <a:ext uri="{FF2B5EF4-FFF2-40B4-BE49-F238E27FC236}">
                <a16:creationId xmlns:a16="http://schemas.microsoft.com/office/drawing/2014/main" id="{DE557141-9215-4224-BF83-4CF8DD7DC728}"/>
              </a:ext>
            </a:extLst>
          </p:cNvPr>
          <p:cNvGraphicFramePr>
            <a:graphicFrameLocks noGrp="1"/>
          </p:cNvGraphicFramePr>
          <p:nvPr/>
        </p:nvGraphicFramePr>
        <p:xfrm>
          <a:off x="204254" y="3824845"/>
          <a:ext cx="11844000" cy="1895040"/>
        </p:xfrm>
        <a:graphic>
          <a:graphicData uri="http://schemas.openxmlformats.org/drawingml/2006/table">
            <a:tbl>
              <a:tblPr firstRow="1" bandRow="1">
                <a:tableStyleId>{5C22544A-7EE6-4342-B048-85BDC9FD1C3A}</a:tableStyleId>
              </a:tblPr>
              <a:tblGrid>
                <a:gridCol w="1044000">
                  <a:extLst>
                    <a:ext uri="{9D8B030D-6E8A-4147-A177-3AD203B41FA5}">
                      <a16:colId xmlns:a16="http://schemas.microsoft.com/office/drawing/2014/main" val="302012079"/>
                    </a:ext>
                  </a:extLst>
                </a:gridCol>
                <a:gridCol w="1440000">
                  <a:extLst>
                    <a:ext uri="{9D8B030D-6E8A-4147-A177-3AD203B41FA5}">
                      <a16:colId xmlns:a16="http://schemas.microsoft.com/office/drawing/2014/main" val="4112908318"/>
                    </a:ext>
                  </a:extLst>
                </a:gridCol>
                <a:gridCol w="1440000">
                  <a:extLst>
                    <a:ext uri="{9D8B030D-6E8A-4147-A177-3AD203B41FA5}">
                      <a16:colId xmlns:a16="http://schemas.microsoft.com/office/drawing/2014/main" val="4147644849"/>
                    </a:ext>
                  </a:extLst>
                </a:gridCol>
                <a:gridCol w="1980000">
                  <a:extLst>
                    <a:ext uri="{9D8B030D-6E8A-4147-A177-3AD203B41FA5}">
                      <a16:colId xmlns:a16="http://schemas.microsoft.com/office/drawing/2014/main" val="704542937"/>
                    </a:ext>
                  </a:extLst>
                </a:gridCol>
                <a:gridCol w="1980000">
                  <a:extLst>
                    <a:ext uri="{9D8B030D-6E8A-4147-A177-3AD203B41FA5}">
                      <a16:colId xmlns:a16="http://schemas.microsoft.com/office/drawing/2014/main" val="2652295799"/>
                    </a:ext>
                  </a:extLst>
                </a:gridCol>
                <a:gridCol w="1980000">
                  <a:extLst>
                    <a:ext uri="{9D8B030D-6E8A-4147-A177-3AD203B41FA5}">
                      <a16:colId xmlns:a16="http://schemas.microsoft.com/office/drawing/2014/main" val="695995691"/>
                    </a:ext>
                  </a:extLst>
                </a:gridCol>
                <a:gridCol w="1980000">
                  <a:extLst>
                    <a:ext uri="{9D8B030D-6E8A-4147-A177-3AD203B41FA5}">
                      <a16:colId xmlns:a16="http://schemas.microsoft.com/office/drawing/2014/main" val="3461322309"/>
                    </a:ext>
                  </a:extLst>
                </a:gridCol>
              </a:tblGrid>
              <a:tr h="222526">
                <a:tc>
                  <a:txBody>
                    <a:bodyPr/>
                    <a:lstStyle/>
                    <a:p>
                      <a:endParaRPr lang="en-US" sz="1200" dirty="0">
                        <a:solidFill>
                          <a:schemeClr val="tx2"/>
                        </a:solidFill>
                        <a:latin typeface="+mn-lt"/>
                        <a:ea typeface="Verdana" panose="020B0604030504040204" pitchFamily="34" charset="0"/>
                        <a:cs typeface="Calibri" panose="020F0502020204030204" pitchFamily="34" charset="0"/>
                      </a:endParaRPr>
                    </a:p>
                  </a:txBody>
                  <a:tcPr marT="36000" marB="36000" anchor="ctr"/>
                </a:tc>
                <a:tc gridSpan="2">
                  <a:txBody>
                    <a:bodyPr/>
                    <a:lstStyle/>
                    <a:p>
                      <a:pPr algn="ctr"/>
                      <a:r>
                        <a:rPr lang="en-US" sz="1200" dirty="0">
                          <a:solidFill>
                            <a:schemeClr val="bg1"/>
                          </a:solidFill>
                          <a:latin typeface="+mn-lt"/>
                        </a:rPr>
                        <a:t>SPARTAN</a:t>
                      </a:r>
                      <a:endParaRPr lang="en-US" sz="1200" dirty="0">
                        <a:solidFill>
                          <a:schemeClr val="bg1"/>
                        </a:solidFill>
                        <a:latin typeface="+mn-lt"/>
                        <a:ea typeface="Verdana" panose="020B0604030504040204" pitchFamily="34" charset="0"/>
                        <a:cs typeface="Calibri" panose="020F0502020204030204" pitchFamily="34" charset="0"/>
                      </a:endParaRPr>
                    </a:p>
                  </a:txBody>
                  <a:tcPr marT="36000" marB="36000" anchor="ctr">
                    <a:solidFill>
                      <a:srgbClr val="00A582"/>
                    </a:solidFill>
                  </a:tcPr>
                </a:tc>
                <a:tc hMerge="1">
                  <a:txBody>
                    <a:bodyPr/>
                    <a:lstStyle/>
                    <a:p>
                      <a:pPr algn="ctr"/>
                      <a:endParaRPr lang="en-US" sz="1600"/>
                    </a:p>
                  </a:txBody>
                  <a:tcPr anchor="b"/>
                </a:tc>
                <a:tc gridSpan="2">
                  <a:txBody>
                    <a:bodyPr/>
                    <a:lstStyle/>
                    <a:p>
                      <a:pPr algn="ctr"/>
                      <a:r>
                        <a:rPr lang="en-US" sz="1200" dirty="0">
                          <a:solidFill>
                            <a:schemeClr val="bg1"/>
                          </a:solidFill>
                          <a:latin typeface="+mn-lt"/>
                        </a:rPr>
                        <a:t>PROSPER</a:t>
                      </a:r>
                      <a:endParaRPr lang="en-US" sz="1200" dirty="0">
                        <a:solidFill>
                          <a:schemeClr val="bg1"/>
                        </a:solidFill>
                        <a:latin typeface="+mn-lt"/>
                        <a:ea typeface="Verdana" panose="020B0604030504040204" pitchFamily="34" charset="0"/>
                        <a:cs typeface="Calibri" panose="020F0502020204030204" pitchFamily="34" charset="0"/>
                      </a:endParaRPr>
                    </a:p>
                  </a:txBody>
                  <a:tcPr marT="36000" marB="36000" anchor="ctr">
                    <a:solidFill>
                      <a:srgbClr val="00A582"/>
                    </a:solidFill>
                  </a:tcPr>
                </a:tc>
                <a:tc hMerge="1">
                  <a:txBody>
                    <a:bodyPr/>
                    <a:lstStyle/>
                    <a:p>
                      <a:endParaRPr lang="en-GB"/>
                    </a:p>
                  </a:txBody>
                  <a:tcPr/>
                </a:tc>
                <a:tc gridSpan="2">
                  <a:txBody>
                    <a:bodyPr/>
                    <a:lstStyle/>
                    <a:p>
                      <a:pPr algn="ctr"/>
                      <a:r>
                        <a:rPr lang="en-US" sz="1200" dirty="0">
                          <a:solidFill>
                            <a:schemeClr val="bg1"/>
                          </a:solidFill>
                          <a:latin typeface="+mn-lt"/>
                        </a:rPr>
                        <a:t>ARAMIS</a:t>
                      </a:r>
                      <a:endParaRPr lang="en-US" sz="1200" dirty="0">
                        <a:solidFill>
                          <a:schemeClr val="bg1"/>
                        </a:solidFill>
                        <a:latin typeface="+mn-lt"/>
                        <a:ea typeface="Verdana" panose="020B0604030504040204" pitchFamily="34" charset="0"/>
                        <a:cs typeface="Calibri" panose="020F0502020204030204" pitchFamily="34" charset="0"/>
                      </a:endParaRPr>
                    </a:p>
                  </a:txBody>
                  <a:tcPr marT="36000" marB="36000" anchor="ctr"/>
                </a:tc>
                <a:tc hMerge="1">
                  <a:txBody>
                    <a:bodyPr/>
                    <a:lstStyle/>
                    <a:p>
                      <a:pPr algn="ctr"/>
                      <a:endParaRPr lang="en-US" sz="1400"/>
                    </a:p>
                  </a:txBody>
                  <a:tcPr anchor="b"/>
                </a:tc>
                <a:extLst>
                  <a:ext uri="{0D108BD9-81ED-4DB2-BD59-A6C34878D82A}">
                    <a16:rowId xmlns:a16="http://schemas.microsoft.com/office/drawing/2014/main" val="4076266898"/>
                  </a:ext>
                </a:extLst>
              </a:tr>
              <a:tr h="2225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chemeClr val="bg1"/>
                        </a:solidFill>
                        <a:latin typeface="+mn-lt"/>
                        <a:ea typeface="Verdana" panose="020B0604030504040204" pitchFamily="34" charset="0"/>
                        <a:cs typeface="Calibri" panose="020F0502020204030204" pitchFamily="34" charset="0"/>
                      </a:endParaRPr>
                    </a:p>
                  </a:txBody>
                  <a:tcPr marT="36000" marB="36000" anchor="ctr">
                    <a:solidFill>
                      <a:schemeClr val="accent1"/>
                    </a:solidFill>
                  </a:tcPr>
                </a:tc>
                <a:tc>
                  <a:txBody>
                    <a:bodyPr/>
                    <a:lstStyle/>
                    <a:p>
                      <a:pPr algn="ctr"/>
                      <a:r>
                        <a:rPr lang="en-US" sz="1200" b="1" dirty="0">
                          <a:solidFill>
                            <a:schemeClr val="bg1"/>
                          </a:solidFill>
                          <a:latin typeface="+mn-lt"/>
                        </a:rPr>
                        <a:t>APA </a:t>
                      </a:r>
                      <a:r>
                        <a:rPr lang="en-US" sz="1200" b="1" baseline="0" dirty="0">
                          <a:solidFill>
                            <a:schemeClr val="bg1"/>
                          </a:solidFill>
                          <a:latin typeface="+mn-lt"/>
                        </a:rPr>
                        <a:t>(n=806)</a:t>
                      </a:r>
                      <a:endParaRPr lang="en-US" sz="1200" b="1" dirty="0">
                        <a:solidFill>
                          <a:schemeClr val="bg1"/>
                        </a:solidFill>
                        <a:latin typeface="+mn-lt"/>
                        <a:ea typeface="Verdana" panose="020B0604030504040204" pitchFamily="34" charset="0"/>
                        <a:cs typeface="Calibri" panose="020F0502020204030204" pitchFamily="34" charset="0"/>
                      </a:endParaRPr>
                    </a:p>
                  </a:txBody>
                  <a:tcPr marT="36000" marB="36000" anchor="ctr">
                    <a:solidFill>
                      <a:schemeClr val="accent1"/>
                    </a:solidFill>
                  </a:tcPr>
                </a:tc>
                <a:tc>
                  <a:txBody>
                    <a:bodyPr/>
                    <a:lstStyle/>
                    <a:p>
                      <a:pPr algn="ctr"/>
                      <a:r>
                        <a:rPr lang="en-US" sz="1200" b="1" dirty="0">
                          <a:solidFill>
                            <a:schemeClr val="bg1"/>
                          </a:solidFill>
                          <a:latin typeface="+mn-lt"/>
                        </a:rPr>
                        <a:t>PBO (n</a:t>
                      </a:r>
                      <a:r>
                        <a:rPr lang="en-US" sz="1200" b="1" baseline="0" dirty="0">
                          <a:solidFill>
                            <a:schemeClr val="bg1"/>
                          </a:solidFill>
                          <a:latin typeface="+mn-lt"/>
                        </a:rPr>
                        <a:t>=401)</a:t>
                      </a:r>
                      <a:endParaRPr lang="en-US" sz="1200" b="1" dirty="0">
                        <a:solidFill>
                          <a:schemeClr val="bg1"/>
                        </a:solidFill>
                        <a:latin typeface="+mn-lt"/>
                        <a:ea typeface="Verdana" panose="020B0604030504040204" pitchFamily="34" charset="0"/>
                        <a:cs typeface="Calibri" panose="020F0502020204030204" pitchFamily="34" charset="0"/>
                      </a:endParaRPr>
                    </a:p>
                  </a:txBody>
                  <a:tcPr marT="36000" marB="36000" anchor="ctr">
                    <a:solidFill>
                      <a:schemeClr val="accent1"/>
                    </a:solidFill>
                  </a:tcPr>
                </a:tc>
                <a:tc>
                  <a:txBody>
                    <a:bodyPr/>
                    <a:lstStyle/>
                    <a:p>
                      <a:pPr algn="ctr"/>
                      <a:r>
                        <a:rPr lang="en-US" sz="1200" b="1" dirty="0">
                          <a:solidFill>
                            <a:schemeClr val="bg1"/>
                          </a:solidFill>
                          <a:latin typeface="+mn-lt"/>
                        </a:rPr>
                        <a:t>ENZA (n=933)</a:t>
                      </a:r>
                      <a:endParaRPr lang="en-US" sz="1200" b="1" dirty="0">
                        <a:solidFill>
                          <a:schemeClr val="bg1"/>
                        </a:solidFill>
                        <a:latin typeface="+mn-lt"/>
                        <a:ea typeface="Verdana" panose="020B0604030504040204" pitchFamily="34" charset="0"/>
                        <a:cs typeface="Calibri" panose="020F0502020204030204" pitchFamily="34" charset="0"/>
                      </a:endParaRPr>
                    </a:p>
                  </a:txBody>
                  <a:tcPr marT="36000" marB="36000" anchor="ctr">
                    <a:solidFill>
                      <a:schemeClr val="accent1"/>
                    </a:solidFill>
                  </a:tcPr>
                </a:tc>
                <a:tc>
                  <a:txBody>
                    <a:bodyPr/>
                    <a:lstStyle/>
                    <a:p>
                      <a:pPr algn="ctr"/>
                      <a:r>
                        <a:rPr lang="en-US" sz="1200" b="1" dirty="0">
                          <a:solidFill>
                            <a:schemeClr val="bg1"/>
                          </a:solidFill>
                          <a:latin typeface="+mn-lt"/>
                        </a:rPr>
                        <a:t>PBO (n=468)</a:t>
                      </a:r>
                      <a:endParaRPr lang="en-US" sz="1200" b="1" dirty="0">
                        <a:solidFill>
                          <a:schemeClr val="bg1"/>
                        </a:solidFill>
                        <a:latin typeface="+mn-lt"/>
                        <a:ea typeface="Verdana" panose="020B0604030504040204" pitchFamily="34" charset="0"/>
                        <a:cs typeface="Calibri" panose="020F0502020204030204" pitchFamily="34" charset="0"/>
                      </a:endParaRPr>
                    </a:p>
                  </a:txBody>
                  <a:tcPr marT="36000" marB="36000" anchor="ctr">
                    <a:solidFill>
                      <a:schemeClr val="accent1"/>
                    </a:solidFill>
                  </a:tcPr>
                </a:tc>
                <a:tc>
                  <a:txBody>
                    <a:bodyPr/>
                    <a:lstStyle/>
                    <a:p>
                      <a:pPr algn="ctr"/>
                      <a:r>
                        <a:rPr lang="en-US" sz="1200" b="1" dirty="0">
                          <a:solidFill>
                            <a:schemeClr val="bg1"/>
                          </a:solidFill>
                          <a:latin typeface="+mn-lt"/>
                        </a:rPr>
                        <a:t>DARO (n=955)</a:t>
                      </a:r>
                      <a:endParaRPr lang="en-US" sz="1200" b="1" dirty="0">
                        <a:solidFill>
                          <a:schemeClr val="bg1"/>
                        </a:solidFill>
                        <a:latin typeface="+mn-lt"/>
                        <a:ea typeface="Verdana" panose="020B0604030504040204" pitchFamily="34" charset="0"/>
                        <a:cs typeface="Calibri" panose="020F0502020204030204" pitchFamily="34" charset="0"/>
                      </a:endParaRPr>
                    </a:p>
                  </a:txBody>
                  <a:tcPr marT="36000" marB="36000" anchor="ctr">
                    <a:solidFill>
                      <a:schemeClr val="accent1"/>
                    </a:solidFill>
                  </a:tcPr>
                </a:tc>
                <a:tc>
                  <a:txBody>
                    <a:bodyPr/>
                    <a:lstStyle/>
                    <a:p>
                      <a:pPr algn="ctr"/>
                      <a:r>
                        <a:rPr lang="en-US" sz="1200" b="1" dirty="0">
                          <a:solidFill>
                            <a:schemeClr val="bg1"/>
                          </a:solidFill>
                          <a:latin typeface="+mn-lt"/>
                        </a:rPr>
                        <a:t>PBO (n=554)</a:t>
                      </a:r>
                      <a:endParaRPr lang="en-US" sz="1200" b="1" dirty="0">
                        <a:solidFill>
                          <a:schemeClr val="bg1"/>
                        </a:solidFill>
                        <a:latin typeface="+mn-lt"/>
                        <a:ea typeface="Verdana" panose="020B0604030504040204" pitchFamily="34" charset="0"/>
                        <a:cs typeface="Calibri" panose="020F0502020204030204" pitchFamily="34" charset="0"/>
                      </a:endParaRPr>
                    </a:p>
                  </a:txBody>
                  <a:tcPr marT="36000" marB="36000" anchor="ctr">
                    <a:solidFill>
                      <a:schemeClr val="accent1"/>
                    </a:solidFill>
                  </a:tcPr>
                </a:tc>
                <a:extLst>
                  <a:ext uri="{0D108BD9-81ED-4DB2-BD59-A6C34878D82A}">
                    <a16:rowId xmlns:a16="http://schemas.microsoft.com/office/drawing/2014/main" val="4089336627"/>
                  </a:ext>
                </a:extLst>
              </a:tr>
              <a:tr h="222526">
                <a:tc>
                  <a:txBody>
                    <a:bodyPr/>
                    <a:lstStyle/>
                    <a:p>
                      <a:r>
                        <a:rPr lang="en-US" sz="1200" dirty="0">
                          <a:latin typeface="+mn-lt"/>
                          <a:ea typeface="Verdana" panose="020B0604030504040204" pitchFamily="34" charset="0"/>
                          <a:cs typeface="Calibri" panose="020F0502020204030204" pitchFamily="34" charset="0"/>
                        </a:rPr>
                        <a:t>Median follow-up</a:t>
                      </a:r>
                    </a:p>
                  </a:txBody>
                  <a:tcPr marT="36000" marB="36000" anchor="ctr"/>
                </a:tc>
                <a:tc gridSpan="2">
                  <a:txBody>
                    <a:bodyPr/>
                    <a:lstStyle/>
                    <a:p>
                      <a:pPr algn="ctr"/>
                      <a:r>
                        <a:rPr lang="en-US" sz="1200" dirty="0">
                          <a:latin typeface="+mn-lt"/>
                          <a:ea typeface="Verdana" panose="020B0604030504040204" pitchFamily="34" charset="0"/>
                          <a:cs typeface="Calibri" panose="020F0502020204030204" pitchFamily="34" charset="0"/>
                        </a:rPr>
                        <a:t>20.3 months</a:t>
                      </a:r>
                    </a:p>
                  </a:txBody>
                  <a:tcPr marT="36000" marB="36000" anchor="ctr"/>
                </a:tc>
                <a:tc hMerge="1">
                  <a:txBody>
                    <a:bodyPr/>
                    <a:lstStyle/>
                    <a:p>
                      <a:pPr algn="ctr"/>
                      <a:endParaRPr lang="en-US" sz="1200" dirty="0">
                        <a:latin typeface="Calibri" panose="020F0502020204030204" pitchFamily="34" charset="0"/>
                        <a:ea typeface="Verdana" panose="020B0604030504040204" pitchFamily="34" charset="0"/>
                        <a:cs typeface="Calibri" panose="020F0502020204030204" pitchFamily="34" charset="0"/>
                      </a:endParaRPr>
                    </a:p>
                  </a:txBody>
                  <a:tcPr marT="36000" marB="36000"/>
                </a:tc>
                <a:tc>
                  <a:txBody>
                    <a:bodyPr/>
                    <a:lstStyle/>
                    <a:p>
                      <a:pPr algn="ctr"/>
                      <a:r>
                        <a:rPr lang="en-US" sz="1200" dirty="0">
                          <a:latin typeface="+mn-lt"/>
                          <a:ea typeface="Verdana" panose="020B0604030504040204" pitchFamily="34" charset="0"/>
                          <a:cs typeface="Calibri" panose="020F0502020204030204" pitchFamily="34" charset="0"/>
                        </a:rPr>
                        <a:t>18.5 months</a:t>
                      </a:r>
                    </a:p>
                  </a:txBody>
                  <a:tcPr marT="36000" marB="36000" anchor="ctr"/>
                </a:tc>
                <a:tc>
                  <a:txBody>
                    <a:bodyPr/>
                    <a:lstStyle/>
                    <a:p>
                      <a:pPr algn="ctr"/>
                      <a:r>
                        <a:rPr lang="en-US" sz="1200" dirty="0">
                          <a:latin typeface="+mn-lt"/>
                          <a:ea typeface="Verdana" panose="020B0604030504040204" pitchFamily="34" charset="0"/>
                          <a:cs typeface="Calibri" panose="020F0502020204030204" pitchFamily="34" charset="0"/>
                        </a:rPr>
                        <a:t>15.1 months</a:t>
                      </a:r>
                    </a:p>
                  </a:txBody>
                  <a:tcPr marT="36000" marB="36000" anchor="ctr"/>
                </a:tc>
                <a:tc gridSpan="2">
                  <a:txBody>
                    <a:bodyPr/>
                    <a:lstStyle/>
                    <a:p>
                      <a:pPr algn="ctr"/>
                      <a:r>
                        <a:rPr lang="en-US" sz="1200" dirty="0">
                          <a:latin typeface="+mn-lt"/>
                          <a:ea typeface="Verdana" panose="020B0604030504040204" pitchFamily="34" charset="0"/>
                          <a:cs typeface="Calibri" panose="020F0502020204030204" pitchFamily="34" charset="0"/>
                        </a:rPr>
                        <a:t>17.9 months</a:t>
                      </a:r>
                    </a:p>
                  </a:txBody>
                  <a:tcPr marT="36000" marB="36000" anchor="ctr"/>
                </a:tc>
                <a:tc hMerge="1">
                  <a:txBody>
                    <a:bodyPr/>
                    <a:lstStyle/>
                    <a:p>
                      <a:pPr algn="ctr"/>
                      <a:endParaRPr lang="en-US" sz="1200" dirty="0">
                        <a:latin typeface="Calibri" panose="020F0502020204030204" pitchFamily="34" charset="0"/>
                        <a:ea typeface="Verdana" panose="020B0604030504040204" pitchFamily="34" charset="0"/>
                        <a:cs typeface="Calibri" panose="020F0502020204030204" pitchFamily="34" charset="0"/>
                      </a:endParaRPr>
                    </a:p>
                  </a:txBody>
                  <a:tcPr marT="36000" marB="36000"/>
                </a:tc>
                <a:extLst>
                  <a:ext uri="{0D108BD9-81ED-4DB2-BD59-A6C34878D82A}">
                    <a16:rowId xmlns:a16="http://schemas.microsoft.com/office/drawing/2014/main" val="2926324086"/>
                  </a:ext>
                </a:extLst>
              </a:tr>
              <a:tr h="222526">
                <a:tc>
                  <a:txBody>
                    <a:bodyPr/>
                    <a:lstStyle/>
                    <a:p>
                      <a:r>
                        <a:rPr lang="en-US" sz="1200" dirty="0">
                          <a:latin typeface="+mn-lt"/>
                        </a:rPr>
                        <a:t>Median MFS, months</a:t>
                      </a:r>
                      <a:endParaRPr lang="en-US" sz="1200" dirty="0">
                        <a:latin typeface="+mn-lt"/>
                        <a:ea typeface="Verdana" panose="020B0604030504040204" pitchFamily="34" charset="0"/>
                        <a:cs typeface="Calibri" panose="020F0502020204030204" pitchFamily="34" charset="0"/>
                      </a:endParaRPr>
                    </a:p>
                  </a:txBody>
                  <a:tcPr marT="36000" marB="36000" anchor="ctr"/>
                </a:tc>
                <a:tc>
                  <a:txBody>
                    <a:bodyPr/>
                    <a:lstStyle/>
                    <a:p>
                      <a:pPr algn="ctr"/>
                      <a:r>
                        <a:rPr lang="en-US" sz="1200" dirty="0">
                          <a:latin typeface="+mn-lt"/>
                        </a:rPr>
                        <a:t>40.5</a:t>
                      </a:r>
                      <a:endParaRPr lang="en-US" sz="1200" dirty="0">
                        <a:latin typeface="+mn-lt"/>
                        <a:ea typeface="Verdana" panose="020B0604030504040204" pitchFamily="34" charset="0"/>
                        <a:cs typeface="Calibri" panose="020F0502020204030204" pitchFamily="34" charset="0"/>
                      </a:endParaRPr>
                    </a:p>
                  </a:txBody>
                  <a:tcPr marT="36000" marB="36000" anchor="ctr"/>
                </a:tc>
                <a:tc>
                  <a:txBody>
                    <a:bodyPr/>
                    <a:lstStyle/>
                    <a:p>
                      <a:pPr algn="ctr"/>
                      <a:r>
                        <a:rPr lang="en-US" sz="1200" dirty="0">
                          <a:latin typeface="+mn-lt"/>
                        </a:rPr>
                        <a:t>16.2</a:t>
                      </a:r>
                      <a:endParaRPr lang="en-US" sz="1200" dirty="0">
                        <a:latin typeface="+mn-lt"/>
                        <a:ea typeface="Verdana" panose="020B0604030504040204" pitchFamily="34" charset="0"/>
                        <a:cs typeface="Calibri" panose="020F0502020204030204" pitchFamily="34" charset="0"/>
                      </a:endParaRPr>
                    </a:p>
                  </a:txBody>
                  <a:tcPr marT="36000" marB="36000" anchor="ctr"/>
                </a:tc>
                <a:tc>
                  <a:txBody>
                    <a:bodyPr/>
                    <a:lstStyle/>
                    <a:p>
                      <a:pPr algn="ctr"/>
                      <a:r>
                        <a:rPr lang="en-US" sz="1200" dirty="0">
                          <a:latin typeface="+mn-lt"/>
                        </a:rPr>
                        <a:t>36.6</a:t>
                      </a:r>
                      <a:endParaRPr lang="en-US" sz="1200" dirty="0">
                        <a:latin typeface="+mn-lt"/>
                        <a:ea typeface="Verdana" panose="020B0604030504040204" pitchFamily="34" charset="0"/>
                        <a:cs typeface="Calibri" panose="020F0502020204030204" pitchFamily="34" charset="0"/>
                      </a:endParaRPr>
                    </a:p>
                  </a:txBody>
                  <a:tcPr marT="36000" marB="36000" anchor="ctr"/>
                </a:tc>
                <a:tc>
                  <a:txBody>
                    <a:bodyPr/>
                    <a:lstStyle/>
                    <a:p>
                      <a:pPr algn="ctr"/>
                      <a:r>
                        <a:rPr lang="en-US" sz="1200" dirty="0">
                          <a:latin typeface="+mn-lt"/>
                        </a:rPr>
                        <a:t>14.7</a:t>
                      </a:r>
                      <a:endParaRPr lang="en-US" sz="1200" dirty="0">
                        <a:latin typeface="+mn-lt"/>
                        <a:ea typeface="Verdana" panose="020B0604030504040204" pitchFamily="34" charset="0"/>
                        <a:cs typeface="Calibri" panose="020F0502020204030204" pitchFamily="34" charset="0"/>
                      </a:endParaRPr>
                    </a:p>
                  </a:txBody>
                  <a:tcPr marT="36000" marB="36000" anchor="ctr"/>
                </a:tc>
                <a:tc>
                  <a:txBody>
                    <a:bodyPr/>
                    <a:lstStyle/>
                    <a:p>
                      <a:pPr algn="ctr"/>
                      <a:r>
                        <a:rPr lang="en-US" sz="1200" dirty="0">
                          <a:latin typeface="+mn-lt"/>
                        </a:rPr>
                        <a:t>40.4</a:t>
                      </a:r>
                      <a:endParaRPr lang="en-US" sz="1200" dirty="0">
                        <a:latin typeface="+mn-lt"/>
                        <a:ea typeface="Verdana" panose="020B0604030504040204" pitchFamily="34" charset="0"/>
                        <a:cs typeface="Calibri" panose="020F0502020204030204" pitchFamily="34" charset="0"/>
                      </a:endParaRPr>
                    </a:p>
                  </a:txBody>
                  <a:tcPr marT="36000" marB="36000" anchor="ctr"/>
                </a:tc>
                <a:tc>
                  <a:txBody>
                    <a:bodyPr/>
                    <a:lstStyle/>
                    <a:p>
                      <a:pPr algn="ctr"/>
                      <a:r>
                        <a:rPr lang="en-US" sz="1200" dirty="0">
                          <a:latin typeface="+mn-lt"/>
                        </a:rPr>
                        <a:t>18.4</a:t>
                      </a:r>
                      <a:endParaRPr lang="en-US" sz="1200" dirty="0">
                        <a:latin typeface="+mn-lt"/>
                        <a:ea typeface="Verdana" panose="020B0604030504040204" pitchFamily="34" charset="0"/>
                        <a:cs typeface="Calibri" panose="020F0502020204030204" pitchFamily="34" charset="0"/>
                      </a:endParaRPr>
                    </a:p>
                  </a:txBody>
                  <a:tcPr marT="36000" marB="36000" anchor="ctr"/>
                </a:tc>
                <a:extLst>
                  <a:ext uri="{0D108BD9-81ED-4DB2-BD59-A6C34878D82A}">
                    <a16:rowId xmlns:a16="http://schemas.microsoft.com/office/drawing/2014/main" val="270379599"/>
                  </a:ext>
                </a:extLst>
              </a:tr>
              <a:tr h="222526">
                <a:tc>
                  <a:txBody>
                    <a:bodyPr/>
                    <a:lstStyle/>
                    <a:p>
                      <a:r>
                        <a:rPr lang="en-US" sz="1200" dirty="0">
                          <a:latin typeface="+mn-lt"/>
                        </a:rPr>
                        <a:t>HR (95% CI)</a:t>
                      </a:r>
                      <a:endParaRPr lang="en-US" sz="1200" dirty="0">
                        <a:latin typeface="+mn-lt"/>
                        <a:ea typeface="Verdana" panose="020B0604030504040204" pitchFamily="34" charset="0"/>
                        <a:cs typeface="Calibri" panose="020F0502020204030204" pitchFamily="34" charset="0"/>
                      </a:endParaRPr>
                    </a:p>
                  </a:txBody>
                  <a:tcPr marT="36000" marB="36000" anchor="ctr"/>
                </a:tc>
                <a:tc gridSpan="2">
                  <a:txBody>
                    <a:bodyPr/>
                    <a:lstStyle/>
                    <a:p>
                      <a:pPr algn="ctr"/>
                      <a:r>
                        <a:rPr lang="en-US" sz="1200" dirty="0">
                          <a:latin typeface="+mn-lt"/>
                        </a:rPr>
                        <a:t>0.28 (0.23-0.35)</a:t>
                      </a:r>
                      <a:endParaRPr lang="en-US" sz="1200" dirty="0">
                        <a:latin typeface="+mn-lt"/>
                        <a:ea typeface="Verdana" panose="020B0604030504040204" pitchFamily="34" charset="0"/>
                        <a:cs typeface="Calibri" panose="020F0502020204030204" pitchFamily="34" charset="0"/>
                      </a:endParaRPr>
                    </a:p>
                  </a:txBody>
                  <a:tcPr marT="36000" marB="36000" anchor="ctr"/>
                </a:tc>
                <a:tc hMerge="1">
                  <a:txBody>
                    <a:bodyPr/>
                    <a:lstStyle/>
                    <a:p>
                      <a:pPr algn="ctr"/>
                      <a:endParaRPr lang="en-US" sz="1200"/>
                    </a:p>
                  </a:txBody>
                  <a:tcPr/>
                </a:tc>
                <a:tc gridSpan="2">
                  <a:txBody>
                    <a:bodyPr/>
                    <a:lstStyle/>
                    <a:p>
                      <a:pPr algn="ctr"/>
                      <a:r>
                        <a:rPr lang="en-US" sz="1200" dirty="0">
                          <a:latin typeface="+mn-lt"/>
                        </a:rPr>
                        <a:t>0.29 (0.24-0.35)</a:t>
                      </a:r>
                      <a:endParaRPr lang="en-US" sz="1200" dirty="0">
                        <a:latin typeface="+mn-lt"/>
                        <a:ea typeface="Verdana" panose="020B0604030504040204" pitchFamily="34" charset="0"/>
                        <a:cs typeface="Calibri" panose="020F0502020204030204" pitchFamily="34" charset="0"/>
                      </a:endParaRPr>
                    </a:p>
                  </a:txBody>
                  <a:tcPr marT="36000" marB="36000" anchor="ctr"/>
                </a:tc>
                <a:tc hMerge="1">
                  <a:txBody>
                    <a:bodyPr/>
                    <a:lstStyle/>
                    <a:p>
                      <a:endParaRPr lang="en-GB"/>
                    </a:p>
                  </a:txBody>
                  <a:tcPr/>
                </a:tc>
                <a:tc gridSpan="2">
                  <a:txBody>
                    <a:bodyPr/>
                    <a:lstStyle/>
                    <a:p>
                      <a:pPr algn="ctr"/>
                      <a:r>
                        <a:rPr lang="en-US" sz="1200" dirty="0">
                          <a:latin typeface="+mn-lt"/>
                        </a:rPr>
                        <a:t>0.41 (0.34-0.50)</a:t>
                      </a:r>
                      <a:endParaRPr lang="en-US" sz="1200" dirty="0">
                        <a:latin typeface="+mn-lt"/>
                        <a:ea typeface="Verdana" panose="020B0604030504040204" pitchFamily="34" charset="0"/>
                        <a:cs typeface="Calibri" panose="020F0502020204030204" pitchFamily="34" charset="0"/>
                      </a:endParaRPr>
                    </a:p>
                  </a:txBody>
                  <a:tcPr marT="36000" marB="36000" anchor="ctr"/>
                </a:tc>
                <a:tc hMerge="1">
                  <a:txBody>
                    <a:bodyPr/>
                    <a:lstStyle/>
                    <a:p>
                      <a:pPr algn="ctr"/>
                      <a:endParaRPr lang="en-US" sz="105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4381017"/>
                  </a:ext>
                </a:extLst>
              </a:tr>
              <a:tr h="222526">
                <a:tc>
                  <a:txBody>
                    <a:bodyPr/>
                    <a:lstStyle/>
                    <a:p>
                      <a:r>
                        <a:rPr lang="en-US" sz="1200" dirty="0">
                          <a:latin typeface="+mn-lt"/>
                        </a:rPr>
                        <a:t>p value</a:t>
                      </a:r>
                      <a:endParaRPr lang="en-US" sz="1200" dirty="0">
                        <a:latin typeface="+mn-lt"/>
                        <a:ea typeface="Verdana" panose="020B0604030504040204" pitchFamily="34" charset="0"/>
                        <a:cs typeface="Calibri" panose="020F0502020204030204" pitchFamily="34" charset="0"/>
                      </a:endParaRPr>
                    </a:p>
                  </a:txBody>
                  <a:tcPr marT="36000" marB="36000" anchor="ctr"/>
                </a:tc>
                <a:tc gridSpan="2">
                  <a:txBody>
                    <a:bodyPr/>
                    <a:lstStyle/>
                    <a:p>
                      <a:pPr algn="ctr"/>
                      <a:r>
                        <a:rPr lang="en-US" sz="1200" dirty="0">
                          <a:latin typeface="+mn-lt"/>
                        </a:rPr>
                        <a:t>&lt;0.001</a:t>
                      </a:r>
                      <a:endParaRPr lang="en-US" sz="1200" dirty="0">
                        <a:latin typeface="+mn-lt"/>
                        <a:ea typeface="Verdana" panose="020B0604030504040204" pitchFamily="34" charset="0"/>
                        <a:cs typeface="Calibri" panose="020F0502020204030204" pitchFamily="34" charset="0"/>
                      </a:endParaRPr>
                    </a:p>
                  </a:txBody>
                  <a:tcPr marT="36000" marB="36000" anchor="ctr"/>
                </a:tc>
                <a:tc hMerge="1">
                  <a:txBody>
                    <a:bodyPr/>
                    <a:lstStyle/>
                    <a:p>
                      <a:endParaRPr lang="en-US"/>
                    </a:p>
                  </a:txBody>
                  <a:tcPr/>
                </a:tc>
                <a:tc gridSpan="2">
                  <a:txBody>
                    <a:bodyPr/>
                    <a:lstStyle/>
                    <a:p>
                      <a:pPr algn="ctr"/>
                      <a:r>
                        <a:rPr lang="en-US" sz="1200" dirty="0">
                          <a:latin typeface="+mn-lt"/>
                        </a:rPr>
                        <a:t>&lt;0.001</a:t>
                      </a:r>
                      <a:endParaRPr lang="en-US" sz="1200" dirty="0">
                        <a:latin typeface="+mn-lt"/>
                        <a:ea typeface="Verdana" panose="020B0604030504040204" pitchFamily="34" charset="0"/>
                        <a:cs typeface="Calibri" panose="020F0502020204030204" pitchFamily="34" charset="0"/>
                      </a:endParaRPr>
                    </a:p>
                  </a:txBody>
                  <a:tcPr marT="36000" marB="36000" anchor="ctr"/>
                </a:tc>
                <a:tc hMerge="1">
                  <a:txBody>
                    <a:bodyPr/>
                    <a:lstStyle/>
                    <a:p>
                      <a:endParaRPr lang="en-GB"/>
                    </a:p>
                  </a:txBody>
                  <a:tcPr/>
                </a:tc>
                <a:tc gridSpan="2">
                  <a:txBody>
                    <a:bodyPr/>
                    <a:lstStyle/>
                    <a:p>
                      <a:pPr algn="ctr"/>
                      <a:r>
                        <a:rPr lang="en-US" sz="1200" dirty="0">
                          <a:latin typeface="+mn-lt"/>
                        </a:rPr>
                        <a:t>&lt;0.001</a:t>
                      </a:r>
                      <a:endParaRPr lang="en-US" sz="1200" dirty="0">
                        <a:latin typeface="+mn-lt"/>
                        <a:ea typeface="Verdana" panose="020B0604030504040204" pitchFamily="34" charset="0"/>
                        <a:cs typeface="Calibri" panose="020F0502020204030204" pitchFamily="34" charset="0"/>
                      </a:endParaRPr>
                    </a:p>
                  </a:txBody>
                  <a:tcPr marT="36000" marB="36000" anchor="ctr"/>
                </a:tc>
                <a:tc hMerge="1">
                  <a:txBody>
                    <a:bodyPr/>
                    <a:lstStyle/>
                    <a:p>
                      <a:pPr algn="ctr"/>
                      <a:endParaRPr lang="en-US" sz="105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76903061"/>
                  </a:ext>
                </a:extLst>
              </a:tr>
            </a:tbl>
          </a:graphicData>
        </a:graphic>
      </p:graphicFrame>
      <p:pic>
        <p:nvPicPr>
          <p:cNvPr id="13" name="Picture 12">
            <a:extLst>
              <a:ext uri="{FF2B5EF4-FFF2-40B4-BE49-F238E27FC236}">
                <a16:creationId xmlns:a16="http://schemas.microsoft.com/office/drawing/2014/main" id="{74A4BE36-61E2-A241-81C9-549CCE6682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2175" y="2079625"/>
            <a:ext cx="3187699" cy="1117600"/>
          </a:xfrm>
          <a:prstGeom prst="rect">
            <a:avLst/>
          </a:prstGeom>
        </p:spPr>
      </p:pic>
    </p:spTree>
    <p:extLst>
      <p:ext uri="{BB962C8B-B14F-4D97-AF65-F5344CB8AC3E}">
        <p14:creationId xmlns:p14="http://schemas.microsoft.com/office/powerpoint/2010/main" val="397934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t>nm</a:t>
            </a:r>
            <a:r>
              <a:rPr lang="en-GB" dirty="0"/>
              <a:t>CRPC studies: Final Overall Survival </a:t>
            </a:r>
          </a:p>
        </p:txBody>
      </p:sp>
      <p:sp>
        <p:nvSpPr>
          <p:cNvPr id="9" name="Slide Number Placeholder 8">
            <a:extLst>
              <a:ext uri="{FF2B5EF4-FFF2-40B4-BE49-F238E27FC236}">
                <a16:creationId xmlns:a16="http://schemas.microsoft.com/office/drawing/2014/main" id="{F47BF948-BAE4-9542-AF95-A02ACC703BD3}"/>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
        <p:nvSpPr>
          <p:cNvPr id="5" name="Content Placeholder 4">
            <a:extLst>
              <a:ext uri="{FF2B5EF4-FFF2-40B4-BE49-F238E27FC236}">
                <a16:creationId xmlns:a16="http://schemas.microsoft.com/office/drawing/2014/main" id="{C496A77D-8066-1A40-B435-EE705A0BB3E6}"/>
              </a:ext>
            </a:extLst>
          </p:cNvPr>
          <p:cNvSpPr>
            <a:spLocks noGrp="1"/>
          </p:cNvSpPr>
          <p:nvPr>
            <p:ph sz="quarter" idx="15"/>
          </p:nvPr>
        </p:nvSpPr>
        <p:spPr>
          <a:xfrm>
            <a:off x="620184" y="6356351"/>
            <a:ext cx="10551792" cy="365125"/>
          </a:xfrm>
        </p:spPr>
        <p:txBody>
          <a:bodyPr/>
          <a:lstStyle/>
          <a:p>
            <a:pPr>
              <a:spcBef>
                <a:spcPts val="300"/>
              </a:spcBef>
            </a:pPr>
            <a:r>
              <a:rPr lang="en-GB" dirty="0">
                <a:solidFill>
                  <a:schemeClr val="tx2"/>
                </a:solidFill>
              </a:rPr>
              <a:t>APA, </a:t>
            </a:r>
            <a:r>
              <a:rPr lang="en-GB" dirty="0" err="1">
                <a:solidFill>
                  <a:schemeClr val="tx2"/>
                </a:solidFill>
              </a:rPr>
              <a:t>apalutamide</a:t>
            </a:r>
            <a:r>
              <a:rPr lang="en-GB" dirty="0">
                <a:solidFill>
                  <a:schemeClr val="tx2"/>
                </a:solidFill>
              </a:rPr>
              <a:t>; CI, confidence interval; DARO, </a:t>
            </a:r>
            <a:r>
              <a:rPr lang="en-GB" dirty="0" err="1">
                <a:solidFill>
                  <a:schemeClr val="tx2"/>
                </a:solidFill>
              </a:rPr>
              <a:t>darolutamide</a:t>
            </a:r>
            <a:r>
              <a:rPr lang="en-GB" dirty="0">
                <a:solidFill>
                  <a:schemeClr val="tx2"/>
                </a:solidFill>
              </a:rPr>
              <a:t>; ENZA, enzalutamide; HR, hazard ratio; ITT, intention to treat; </a:t>
            </a:r>
            <a:r>
              <a:rPr lang="en-GB" dirty="0" err="1">
                <a:solidFill>
                  <a:schemeClr val="tx2"/>
                </a:solidFill>
                <a:ea typeface="Calibri" panose="020F0502020204030204" pitchFamily="34" charset="0"/>
                <a:cs typeface="Times New Roman" panose="02020603050405020304" pitchFamily="18" charset="0"/>
              </a:rPr>
              <a:t>nmCRPC</a:t>
            </a:r>
            <a:r>
              <a:rPr lang="en-GB" dirty="0">
                <a:solidFill>
                  <a:schemeClr val="tx2"/>
                </a:solidFill>
                <a:ea typeface="Calibri" panose="020F0502020204030204" pitchFamily="34" charset="0"/>
                <a:cs typeface="Times New Roman" panose="02020603050405020304" pitchFamily="18" charset="0"/>
              </a:rPr>
              <a:t>, non-metastatic castration-resistant prostate cancer; </a:t>
            </a:r>
            <a:r>
              <a:rPr lang="en-GB" dirty="0">
                <a:solidFill>
                  <a:schemeClr val="tx2"/>
                </a:solidFill>
              </a:rPr>
              <a:t>NR, not reached; No., number; OS, overall survival; PBO, placebo</a:t>
            </a:r>
          </a:p>
          <a:p>
            <a:pPr>
              <a:spcBef>
                <a:spcPts val="0"/>
              </a:spcBef>
            </a:pPr>
            <a:r>
              <a:rPr lang="en-GB" dirty="0">
                <a:sym typeface="Calibri"/>
              </a:rPr>
              <a:t>1. </a:t>
            </a:r>
            <a:r>
              <a:rPr lang="en-GB" dirty="0"/>
              <a:t>Smith MR, et al. Eur Urol. 2021;79:150-8</a:t>
            </a:r>
            <a:r>
              <a:rPr lang="en-GB" dirty="0">
                <a:sym typeface="Calibri"/>
              </a:rPr>
              <a:t>; 2. Sternberg CN, et al. </a:t>
            </a:r>
            <a:r>
              <a:rPr lang="en-GB" dirty="0"/>
              <a:t>N Engl J Med</a:t>
            </a:r>
            <a:r>
              <a:rPr lang="en-GB" dirty="0">
                <a:sym typeface="Calibri"/>
              </a:rPr>
              <a:t>. 2020;382:2197-206; 3. </a:t>
            </a:r>
            <a:r>
              <a:rPr lang="en-GB" dirty="0"/>
              <a:t>Fizazi K, et al. N Engl J Med. 2020;383:1040-9</a:t>
            </a:r>
            <a:endParaRPr lang="en-GB" dirty="0">
              <a:sym typeface="Calibri"/>
            </a:endParaRPr>
          </a:p>
        </p:txBody>
      </p:sp>
      <p:grpSp>
        <p:nvGrpSpPr>
          <p:cNvPr id="3" name="Group 2">
            <a:extLst>
              <a:ext uri="{FF2B5EF4-FFF2-40B4-BE49-F238E27FC236}">
                <a16:creationId xmlns:a16="http://schemas.microsoft.com/office/drawing/2014/main" id="{BACD1FF5-CAC7-4CBB-A167-CE25E7D6C9F9}"/>
              </a:ext>
            </a:extLst>
          </p:cNvPr>
          <p:cNvGrpSpPr/>
          <p:nvPr/>
        </p:nvGrpSpPr>
        <p:grpSpPr>
          <a:xfrm>
            <a:off x="215455" y="2033492"/>
            <a:ext cx="3693801" cy="1568081"/>
            <a:chOff x="2633563" y="916283"/>
            <a:chExt cx="3693801" cy="1568081"/>
          </a:xfrm>
        </p:grpSpPr>
        <p:sp>
          <p:nvSpPr>
            <p:cNvPr id="143" name="TextBox 142">
              <a:extLst>
                <a:ext uri="{FF2B5EF4-FFF2-40B4-BE49-F238E27FC236}">
                  <a16:creationId xmlns:a16="http://schemas.microsoft.com/office/drawing/2014/main" id="{12A22CC1-95D9-2A4B-B87B-1A34A465FA39}"/>
                </a:ext>
              </a:extLst>
            </p:cNvPr>
            <p:cNvSpPr txBox="1"/>
            <p:nvPr/>
          </p:nvSpPr>
          <p:spPr>
            <a:xfrm>
              <a:off x="2633563" y="2235065"/>
              <a:ext cx="415178" cy="249299"/>
            </a:xfrm>
            <a:prstGeom prst="rect">
              <a:avLst/>
            </a:prstGeom>
            <a:noFill/>
          </p:spPr>
          <p:txBody>
            <a:bodyPr wrap="none" lIns="0" tIns="0" rIns="0" bIns="0" rtlCol="0">
              <a:spAutoFit/>
            </a:bodyPr>
            <a:lstStyle/>
            <a:p>
              <a:pPr algn="r" defTabSz="457189">
                <a:lnSpc>
                  <a:spcPct val="90000"/>
                </a:lnSpc>
              </a:pPr>
              <a:r>
                <a:rPr lang="en-GB" sz="600" b="1" u="sng" dirty="0">
                  <a:solidFill>
                    <a:srgbClr val="000000"/>
                  </a:solidFill>
                  <a:latin typeface="Calibri" panose="020F0502020204030204" pitchFamily="34" charset="0"/>
                  <a:ea typeface="Aileron" charset="0"/>
                  <a:cs typeface="Calibri" panose="020F0502020204030204" pitchFamily="34" charset="0"/>
                </a:rPr>
                <a:t>No. at risk</a:t>
              </a:r>
            </a:p>
            <a:p>
              <a:pPr algn="r" defTabSz="457189">
                <a:lnSpc>
                  <a:spcPct val="90000"/>
                </a:lnSpc>
              </a:pPr>
              <a:r>
                <a:rPr lang="en-GB" sz="600" b="1" dirty="0">
                  <a:solidFill>
                    <a:srgbClr val="000000"/>
                  </a:solidFill>
                  <a:latin typeface="Calibri" panose="020F0502020204030204" pitchFamily="34" charset="0"/>
                  <a:ea typeface="Aileron" charset="0"/>
                  <a:cs typeface="Calibri" panose="020F0502020204030204" pitchFamily="34" charset="0"/>
                </a:rPr>
                <a:t>Apalutamide</a:t>
              </a:r>
              <a:br>
                <a:rPr lang="en-GB" sz="600" b="1" dirty="0">
                  <a:solidFill>
                    <a:srgbClr val="000000"/>
                  </a:solidFill>
                  <a:latin typeface="Calibri" panose="020F0502020204030204" pitchFamily="34" charset="0"/>
                  <a:ea typeface="Aileron" charset="0"/>
                  <a:cs typeface="Calibri" panose="020F0502020204030204" pitchFamily="34" charset="0"/>
                </a:rPr>
              </a:br>
              <a:r>
                <a:rPr lang="en-GB" sz="600" b="1" dirty="0">
                  <a:solidFill>
                    <a:srgbClr val="000000"/>
                  </a:solidFill>
                  <a:latin typeface="Calibri" panose="020F0502020204030204" pitchFamily="34" charset="0"/>
                  <a:ea typeface="Aileron" charset="0"/>
                  <a:cs typeface="Calibri" panose="020F0502020204030204" pitchFamily="34" charset="0"/>
                </a:rPr>
                <a:t>Placebo</a:t>
              </a:r>
            </a:p>
          </p:txBody>
        </p:sp>
        <p:sp>
          <p:nvSpPr>
            <p:cNvPr id="144" name="TextBox 143">
              <a:extLst>
                <a:ext uri="{FF2B5EF4-FFF2-40B4-BE49-F238E27FC236}">
                  <a16:creationId xmlns:a16="http://schemas.microsoft.com/office/drawing/2014/main" id="{DE37FC1C-D90A-BC41-87E1-9BDC0A1D48A2}"/>
                </a:ext>
              </a:extLst>
            </p:cNvPr>
            <p:cNvSpPr txBox="1"/>
            <p:nvPr/>
          </p:nvSpPr>
          <p:spPr>
            <a:xfrm>
              <a:off x="3087934" y="2318165"/>
              <a:ext cx="115416" cy="166199"/>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806</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401</a:t>
              </a:r>
            </a:p>
          </p:txBody>
        </p:sp>
        <p:sp>
          <p:nvSpPr>
            <p:cNvPr id="145" name="TextBox 144">
              <a:extLst>
                <a:ext uri="{FF2B5EF4-FFF2-40B4-BE49-F238E27FC236}">
                  <a16:creationId xmlns:a16="http://schemas.microsoft.com/office/drawing/2014/main" id="{CDAED013-2E2A-8A42-B5E9-DF170B69BF06}"/>
                </a:ext>
              </a:extLst>
            </p:cNvPr>
            <p:cNvSpPr txBox="1"/>
            <p:nvPr/>
          </p:nvSpPr>
          <p:spPr>
            <a:xfrm>
              <a:off x="3421712" y="2318165"/>
              <a:ext cx="115416" cy="166199"/>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774</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385</a:t>
              </a:r>
            </a:p>
          </p:txBody>
        </p:sp>
        <p:sp>
          <p:nvSpPr>
            <p:cNvPr id="146" name="TextBox 145">
              <a:extLst>
                <a:ext uri="{FF2B5EF4-FFF2-40B4-BE49-F238E27FC236}">
                  <a16:creationId xmlns:a16="http://schemas.microsoft.com/office/drawing/2014/main" id="{DD46CBEE-84F2-274B-9997-018A7F9F5B51}"/>
                </a:ext>
              </a:extLst>
            </p:cNvPr>
            <p:cNvSpPr txBox="1"/>
            <p:nvPr/>
          </p:nvSpPr>
          <p:spPr>
            <a:xfrm>
              <a:off x="3254824" y="2318165"/>
              <a:ext cx="115416" cy="166199"/>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791</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392</a:t>
              </a:r>
            </a:p>
          </p:txBody>
        </p:sp>
        <p:sp>
          <p:nvSpPr>
            <p:cNvPr id="147" name="TextBox 146">
              <a:extLst>
                <a:ext uri="{FF2B5EF4-FFF2-40B4-BE49-F238E27FC236}">
                  <a16:creationId xmlns:a16="http://schemas.microsoft.com/office/drawing/2014/main" id="{AC0D219D-E79F-1A4B-972F-8A2E290A5310}"/>
                </a:ext>
              </a:extLst>
            </p:cNvPr>
            <p:cNvSpPr txBox="1"/>
            <p:nvPr/>
          </p:nvSpPr>
          <p:spPr>
            <a:xfrm>
              <a:off x="3755490" y="2318165"/>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739</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358</a:t>
              </a:r>
            </a:p>
          </p:txBody>
        </p:sp>
        <p:sp>
          <p:nvSpPr>
            <p:cNvPr id="148" name="TextBox 147">
              <a:extLst>
                <a:ext uri="{FF2B5EF4-FFF2-40B4-BE49-F238E27FC236}">
                  <a16:creationId xmlns:a16="http://schemas.microsoft.com/office/drawing/2014/main" id="{3A605980-DD2D-504C-A61F-4AEC0D2F0CC2}"/>
                </a:ext>
              </a:extLst>
            </p:cNvPr>
            <p:cNvSpPr txBox="1"/>
            <p:nvPr/>
          </p:nvSpPr>
          <p:spPr>
            <a:xfrm>
              <a:off x="3588601" y="2318165"/>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758</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373</a:t>
              </a:r>
            </a:p>
          </p:txBody>
        </p:sp>
        <p:sp>
          <p:nvSpPr>
            <p:cNvPr id="149" name="TextBox 148">
              <a:extLst>
                <a:ext uri="{FF2B5EF4-FFF2-40B4-BE49-F238E27FC236}">
                  <a16:creationId xmlns:a16="http://schemas.microsoft.com/office/drawing/2014/main" id="{4650F1EF-067A-C741-8152-0B7F7A708AE7}"/>
                </a:ext>
              </a:extLst>
            </p:cNvPr>
            <p:cNvSpPr txBox="1"/>
            <p:nvPr/>
          </p:nvSpPr>
          <p:spPr>
            <a:xfrm>
              <a:off x="3922380" y="2318165"/>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717</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339</a:t>
              </a:r>
            </a:p>
          </p:txBody>
        </p:sp>
        <p:sp>
          <p:nvSpPr>
            <p:cNvPr id="150" name="TextBox 149">
              <a:extLst>
                <a:ext uri="{FF2B5EF4-FFF2-40B4-BE49-F238E27FC236}">
                  <a16:creationId xmlns:a16="http://schemas.microsoft.com/office/drawing/2014/main" id="{2EA13D88-A973-2246-8836-0820F675277F}"/>
                </a:ext>
              </a:extLst>
            </p:cNvPr>
            <p:cNvSpPr txBox="1"/>
            <p:nvPr/>
          </p:nvSpPr>
          <p:spPr>
            <a:xfrm>
              <a:off x="4256157" y="2318165"/>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658</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306</a:t>
              </a:r>
            </a:p>
          </p:txBody>
        </p:sp>
        <p:sp>
          <p:nvSpPr>
            <p:cNvPr id="151" name="TextBox 150">
              <a:extLst>
                <a:ext uri="{FF2B5EF4-FFF2-40B4-BE49-F238E27FC236}">
                  <a16:creationId xmlns:a16="http://schemas.microsoft.com/office/drawing/2014/main" id="{514AF80E-0ECC-1D47-8846-1EB8A8E3D152}"/>
                </a:ext>
              </a:extLst>
            </p:cNvPr>
            <p:cNvSpPr txBox="1"/>
            <p:nvPr/>
          </p:nvSpPr>
          <p:spPr>
            <a:xfrm>
              <a:off x="4089268" y="2318165"/>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691</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328</a:t>
              </a:r>
            </a:p>
          </p:txBody>
        </p:sp>
        <p:sp>
          <p:nvSpPr>
            <p:cNvPr id="152" name="TextBox 151">
              <a:extLst>
                <a:ext uri="{FF2B5EF4-FFF2-40B4-BE49-F238E27FC236}">
                  <a16:creationId xmlns:a16="http://schemas.microsoft.com/office/drawing/2014/main" id="{BF6D18F8-C502-974C-85D9-8D96DAD3EEAA}"/>
                </a:ext>
              </a:extLst>
            </p:cNvPr>
            <p:cNvSpPr txBox="1"/>
            <p:nvPr/>
          </p:nvSpPr>
          <p:spPr>
            <a:xfrm>
              <a:off x="4423046" y="2318165"/>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625</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286</a:t>
              </a:r>
            </a:p>
          </p:txBody>
        </p:sp>
        <p:sp>
          <p:nvSpPr>
            <p:cNvPr id="153" name="TextBox 152">
              <a:extLst>
                <a:ext uri="{FF2B5EF4-FFF2-40B4-BE49-F238E27FC236}">
                  <a16:creationId xmlns:a16="http://schemas.microsoft.com/office/drawing/2014/main" id="{83518FA6-8FD9-384C-B2CE-323104D1226B}"/>
                </a:ext>
              </a:extLst>
            </p:cNvPr>
            <p:cNvSpPr txBox="1"/>
            <p:nvPr/>
          </p:nvSpPr>
          <p:spPr>
            <a:xfrm>
              <a:off x="4589936" y="2318165"/>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593</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263</a:t>
              </a:r>
            </a:p>
          </p:txBody>
        </p:sp>
        <p:sp>
          <p:nvSpPr>
            <p:cNvPr id="154" name="TextBox 153">
              <a:extLst>
                <a:ext uri="{FF2B5EF4-FFF2-40B4-BE49-F238E27FC236}">
                  <a16:creationId xmlns:a16="http://schemas.microsoft.com/office/drawing/2014/main" id="{D6F5400F-EE07-9744-9EF9-D66FB0FFCA1E}"/>
                </a:ext>
              </a:extLst>
            </p:cNvPr>
            <p:cNvSpPr txBox="1"/>
            <p:nvPr/>
          </p:nvSpPr>
          <p:spPr>
            <a:xfrm>
              <a:off x="4756824" y="2318165"/>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558</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240</a:t>
              </a:r>
            </a:p>
          </p:txBody>
        </p:sp>
        <p:sp>
          <p:nvSpPr>
            <p:cNvPr id="155" name="TextBox 154">
              <a:extLst>
                <a:ext uri="{FF2B5EF4-FFF2-40B4-BE49-F238E27FC236}">
                  <a16:creationId xmlns:a16="http://schemas.microsoft.com/office/drawing/2014/main" id="{D2087BBF-4601-314E-B5D4-005A419501CB}"/>
                </a:ext>
              </a:extLst>
            </p:cNvPr>
            <p:cNvSpPr txBox="1"/>
            <p:nvPr/>
          </p:nvSpPr>
          <p:spPr>
            <a:xfrm>
              <a:off x="4923713" y="2318165"/>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499</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204</a:t>
              </a:r>
            </a:p>
          </p:txBody>
        </p:sp>
        <p:sp>
          <p:nvSpPr>
            <p:cNvPr id="156" name="TextBox 155">
              <a:extLst>
                <a:ext uri="{FF2B5EF4-FFF2-40B4-BE49-F238E27FC236}">
                  <a16:creationId xmlns:a16="http://schemas.microsoft.com/office/drawing/2014/main" id="{18677B2A-8299-A044-BD88-830FC538CE34}"/>
                </a:ext>
              </a:extLst>
            </p:cNvPr>
            <p:cNvSpPr txBox="1"/>
            <p:nvPr/>
          </p:nvSpPr>
          <p:spPr>
            <a:xfrm>
              <a:off x="5090602" y="2318165"/>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376</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156</a:t>
              </a:r>
            </a:p>
          </p:txBody>
        </p:sp>
        <p:sp>
          <p:nvSpPr>
            <p:cNvPr id="157" name="TextBox 156">
              <a:extLst>
                <a:ext uri="{FF2B5EF4-FFF2-40B4-BE49-F238E27FC236}">
                  <a16:creationId xmlns:a16="http://schemas.microsoft.com/office/drawing/2014/main" id="{FD5CC5BA-15C1-E64B-B069-2C758D8589F5}"/>
                </a:ext>
              </a:extLst>
            </p:cNvPr>
            <p:cNvSpPr txBox="1"/>
            <p:nvPr/>
          </p:nvSpPr>
          <p:spPr>
            <a:xfrm>
              <a:off x="5257492" y="2318165"/>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269</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114</a:t>
              </a:r>
            </a:p>
          </p:txBody>
        </p:sp>
        <p:sp>
          <p:nvSpPr>
            <p:cNvPr id="158" name="TextBox 157">
              <a:extLst>
                <a:ext uri="{FF2B5EF4-FFF2-40B4-BE49-F238E27FC236}">
                  <a16:creationId xmlns:a16="http://schemas.microsoft.com/office/drawing/2014/main" id="{9429148E-4D8D-3842-9748-294249C14973}"/>
                </a:ext>
              </a:extLst>
            </p:cNvPr>
            <p:cNvSpPr txBox="1"/>
            <p:nvPr/>
          </p:nvSpPr>
          <p:spPr>
            <a:xfrm>
              <a:off x="5424380" y="2318165"/>
              <a:ext cx="115416"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181</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82</a:t>
              </a:r>
            </a:p>
          </p:txBody>
        </p:sp>
        <p:sp>
          <p:nvSpPr>
            <p:cNvPr id="159" name="TextBox 158">
              <a:extLst>
                <a:ext uri="{FF2B5EF4-FFF2-40B4-BE49-F238E27FC236}">
                  <a16:creationId xmlns:a16="http://schemas.microsoft.com/office/drawing/2014/main" id="{345B4350-0CB6-CF48-8FE2-0E9B36FB0A34}"/>
                </a:ext>
              </a:extLst>
            </p:cNvPr>
            <p:cNvSpPr txBox="1"/>
            <p:nvPr/>
          </p:nvSpPr>
          <p:spPr>
            <a:xfrm>
              <a:off x="5591268" y="2318165"/>
              <a:ext cx="115416"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100</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38</a:t>
              </a:r>
            </a:p>
          </p:txBody>
        </p:sp>
        <p:sp>
          <p:nvSpPr>
            <p:cNvPr id="160" name="TextBox 159">
              <a:extLst>
                <a:ext uri="{FF2B5EF4-FFF2-40B4-BE49-F238E27FC236}">
                  <a16:creationId xmlns:a16="http://schemas.microsoft.com/office/drawing/2014/main" id="{7C69FCBD-888C-814E-8883-C6FEC781A6FB}"/>
                </a:ext>
              </a:extLst>
            </p:cNvPr>
            <p:cNvSpPr txBox="1"/>
            <p:nvPr/>
          </p:nvSpPr>
          <p:spPr>
            <a:xfrm>
              <a:off x="5758155" y="2318165"/>
              <a:ext cx="76944"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47</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21</a:t>
              </a:r>
            </a:p>
          </p:txBody>
        </p:sp>
        <p:sp>
          <p:nvSpPr>
            <p:cNvPr id="161" name="TextBox 160">
              <a:extLst>
                <a:ext uri="{FF2B5EF4-FFF2-40B4-BE49-F238E27FC236}">
                  <a16:creationId xmlns:a16="http://schemas.microsoft.com/office/drawing/2014/main" id="{4914ACF9-E1D1-A24C-A6DB-58E3054B214C}"/>
                </a:ext>
              </a:extLst>
            </p:cNvPr>
            <p:cNvSpPr txBox="1"/>
            <p:nvPr/>
          </p:nvSpPr>
          <p:spPr>
            <a:xfrm>
              <a:off x="5921455" y="2318165"/>
              <a:ext cx="76944"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19</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a:t>
              </a:r>
            </a:p>
          </p:txBody>
        </p:sp>
        <p:sp>
          <p:nvSpPr>
            <p:cNvPr id="162" name="TextBox 161">
              <a:extLst>
                <a:ext uri="{FF2B5EF4-FFF2-40B4-BE49-F238E27FC236}">
                  <a16:creationId xmlns:a16="http://schemas.microsoft.com/office/drawing/2014/main" id="{68ECE01A-3A47-9347-B5AC-F05D27210160}"/>
                </a:ext>
              </a:extLst>
            </p:cNvPr>
            <p:cNvSpPr txBox="1"/>
            <p:nvPr/>
          </p:nvSpPr>
          <p:spPr>
            <a:xfrm>
              <a:off x="6253782" y="2318165"/>
              <a:ext cx="38472"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163" name="TextBox 162">
              <a:extLst>
                <a:ext uri="{FF2B5EF4-FFF2-40B4-BE49-F238E27FC236}">
                  <a16:creationId xmlns:a16="http://schemas.microsoft.com/office/drawing/2014/main" id="{8459A090-5D37-EB49-B928-87DC2555C635}"/>
                </a:ext>
              </a:extLst>
            </p:cNvPr>
            <p:cNvSpPr txBox="1"/>
            <p:nvPr/>
          </p:nvSpPr>
          <p:spPr>
            <a:xfrm>
              <a:off x="3123232" y="2092107"/>
              <a:ext cx="38472" cy="83100"/>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164" name="TextBox 163">
              <a:extLst>
                <a:ext uri="{FF2B5EF4-FFF2-40B4-BE49-F238E27FC236}">
                  <a16:creationId xmlns:a16="http://schemas.microsoft.com/office/drawing/2014/main" id="{45593F7E-3478-024B-BAEA-8436B4721438}"/>
                </a:ext>
              </a:extLst>
            </p:cNvPr>
            <p:cNvSpPr txBox="1"/>
            <p:nvPr/>
          </p:nvSpPr>
          <p:spPr>
            <a:xfrm>
              <a:off x="3453432" y="2092107"/>
              <a:ext cx="38472" cy="83100"/>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a:t>
              </a:r>
            </a:p>
          </p:txBody>
        </p:sp>
        <p:sp>
          <p:nvSpPr>
            <p:cNvPr id="165" name="TextBox 164">
              <a:extLst>
                <a:ext uri="{FF2B5EF4-FFF2-40B4-BE49-F238E27FC236}">
                  <a16:creationId xmlns:a16="http://schemas.microsoft.com/office/drawing/2014/main" id="{A195C6A8-4855-8F47-8112-2077D02386EA}"/>
                </a:ext>
              </a:extLst>
            </p:cNvPr>
            <p:cNvSpPr txBox="1"/>
            <p:nvPr/>
          </p:nvSpPr>
          <p:spPr>
            <a:xfrm>
              <a:off x="3285157" y="2092107"/>
              <a:ext cx="38472" cy="83100"/>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a:t>
              </a:r>
            </a:p>
          </p:txBody>
        </p:sp>
        <p:sp>
          <p:nvSpPr>
            <p:cNvPr id="166" name="TextBox 165">
              <a:extLst>
                <a:ext uri="{FF2B5EF4-FFF2-40B4-BE49-F238E27FC236}">
                  <a16:creationId xmlns:a16="http://schemas.microsoft.com/office/drawing/2014/main" id="{CE80338B-598E-9C4F-9EFC-CCD7DE2B81FD}"/>
                </a:ext>
              </a:extLst>
            </p:cNvPr>
            <p:cNvSpPr txBox="1"/>
            <p:nvPr/>
          </p:nvSpPr>
          <p:spPr>
            <a:xfrm>
              <a:off x="3762013" y="2092107"/>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16</a:t>
              </a:r>
            </a:p>
          </p:txBody>
        </p:sp>
        <p:sp>
          <p:nvSpPr>
            <p:cNvPr id="167" name="TextBox 166">
              <a:extLst>
                <a:ext uri="{FF2B5EF4-FFF2-40B4-BE49-F238E27FC236}">
                  <a16:creationId xmlns:a16="http://schemas.microsoft.com/office/drawing/2014/main" id="{1D3A99E1-CF2C-1947-8074-E63023FD27FE}"/>
                </a:ext>
              </a:extLst>
            </p:cNvPr>
            <p:cNvSpPr txBox="1"/>
            <p:nvPr/>
          </p:nvSpPr>
          <p:spPr>
            <a:xfrm>
              <a:off x="3596120" y="2092107"/>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12</a:t>
              </a:r>
            </a:p>
          </p:txBody>
        </p:sp>
        <p:sp>
          <p:nvSpPr>
            <p:cNvPr id="168" name="TextBox 167">
              <a:extLst>
                <a:ext uri="{FF2B5EF4-FFF2-40B4-BE49-F238E27FC236}">
                  <a16:creationId xmlns:a16="http://schemas.microsoft.com/office/drawing/2014/main" id="{B7F9248E-1F4B-EA4F-9436-75169C6E6523}"/>
                </a:ext>
              </a:extLst>
            </p:cNvPr>
            <p:cNvSpPr txBox="1"/>
            <p:nvPr/>
          </p:nvSpPr>
          <p:spPr>
            <a:xfrm>
              <a:off x="3927908" y="2092107"/>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20</a:t>
              </a:r>
            </a:p>
          </p:txBody>
        </p:sp>
        <p:sp>
          <p:nvSpPr>
            <p:cNvPr id="169" name="TextBox 168">
              <a:extLst>
                <a:ext uri="{FF2B5EF4-FFF2-40B4-BE49-F238E27FC236}">
                  <a16:creationId xmlns:a16="http://schemas.microsoft.com/office/drawing/2014/main" id="{63B04BFE-DAF4-E24C-B4AE-5559BEA26F0C}"/>
                </a:ext>
              </a:extLst>
            </p:cNvPr>
            <p:cNvSpPr txBox="1"/>
            <p:nvPr/>
          </p:nvSpPr>
          <p:spPr>
            <a:xfrm>
              <a:off x="4259696" y="2092107"/>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28</a:t>
              </a:r>
            </a:p>
          </p:txBody>
        </p:sp>
        <p:sp>
          <p:nvSpPr>
            <p:cNvPr id="170" name="TextBox 169">
              <a:extLst>
                <a:ext uri="{FF2B5EF4-FFF2-40B4-BE49-F238E27FC236}">
                  <a16:creationId xmlns:a16="http://schemas.microsoft.com/office/drawing/2014/main" id="{B37A5CCD-C389-9E4C-96DD-9C00633ECF6E}"/>
                </a:ext>
              </a:extLst>
            </p:cNvPr>
            <p:cNvSpPr txBox="1"/>
            <p:nvPr/>
          </p:nvSpPr>
          <p:spPr>
            <a:xfrm>
              <a:off x="4093801" y="2092107"/>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24</a:t>
              </a:r>
            </a:p>
          </p:txBody>
        </p:sp>
        <p:sp>
          <p:nvSpPr>
            <p:cNvPr id="171" name="TextBox 170">
              <a:extLst>
                <a:ext uri="{FF2B5EF4-FFF2-40B4-BE49-F238E27FC236}">
                  <a16:creationId xmlns:a16="http://schemas.microsoft.com/office/drawing/2014/main" id="{50327A2F-DFC2-9A40-AB1A-9DF4B4034344}"/>
                </a:ext>
              </a:extLst>
            </p:cNvPr>
            <p:cNvSpPr txBox="1"/>
            <p:nvPr/>
          </p:nvSpPr>
          <p:spPr>
            <a:xfrm>
              <a:off x="4425589" y="2092107"/>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32</a:t>
              </a:r>
            </a:p>
          </p:txBody>
        </p:sp>
        <p:sp>
          <p:nvSpPr>
            <p:cNvPr id="172" name="TextBox 171">
              <a:extLst>
                <a:ext uri="{FF2B5EF4-FFF2-40B4-BE49-F238E27FC236}">
                  <a16:creationId xmlns:a16="http://schemas.microsoft.com/office/drawing/2014/main" id="{DE3BB5B6-2401-5E4F-8E1D-455EE071D646}"/>
                </a:ext>
              </a:extLst>
            </p:cNvPr>
            <p:cNvSpPr txBox="1"/>
            <p:nvPr/>
          </p:nvSpPr>
          <p:spPr>
            <a:xfrm>
              <a:off x="4591484" y="2092107"/>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36</a:t>
              </a:r>
            </a:p>
          </p:txBody>
        </p:sp>
        <p:sp>
          <p:nvSpPr>
            <p:cNvPr id="173" name="TextBox 172">
              <a:extLst>
                <a:ext uri="{FF2B5EF4-FFF2-40B4-BE49-F238E27FC236}">
                  <a16:creationId xmlns:a16="http://schemas.microsoft.com/office/drawing/2014/main" id="{7008F231-FBDC-414B-8E83-A634F116F90A}"/>
                </a:ext>
              </a:extLst>
            </p:cNvPr>
            <p:cNvSpPr txBox="1"/>
            <p:nvPr/>
          </p:nvSpPr>
          <p:spPr>
            <a:xfrm>
              <a:off x="4757377" y="2092107"/>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40</a:t>
              </a:r>
            </a:p>
          </p:txBody>
        </p:sp>
        <p:sp>
          <p:nvSpPr>
            <p:cNvPr id="174" name="TextBox 173">
              <a:extLst>
                <a:ext uri="{FF2B5EF4-FFF2-40B4-BE49-F238E27FC236}">
                  <a16:creationId xmlns:a16="http://schemas.microsoft.com/office/drawing/2014/main" id="{6DA8A469-DD7F-3D46-A314-FAEA6BF93248}"/>
                </a:ext>
              </a:extLst>
            </p:cNvPr>
            <p:cNvSpPr txBox="1"/>
            <p:nvPr/>
          </p:nvSpPr>
          <p:spPr>
            <a:xfrm>
              <a:off x="4923272" y="2092107"/>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44</a:t>
              </a:r>
            </a:p>
          </p:txBody>
        </p:sp>
        <p:sp>
          <p:nvSpPr>
            <p:cNvPr id="175" name="TextBox 174">
              <a:extLst>
                <a:ext uri="{FF2B5EF4-FFF2-40B4-BE49-F238E27FC236}">
                  <a16:creationId xmlns:a16="http://schemas.microsoft.com/office/drawing/2014/main" id="{98F184A2-993D-AF46-8559-306F8BEB186E}"/>
                </a:ext>
              </a:extLst>
            </p:cNvPr>
            <p:cNvSpPr txBox="1"/>
            <p:nvPr/>
          </p:nvSpPr>
          <p:spPr>
            <a:xfrm>
              <a:off x="5089165" y="2092107"/>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48</a:t>
              </a:r>
            </a:p>
          </p:txBody>
        </p:sp>
        <p:sp>
          <p:nvSpPr>
            <p:cNvPr id="176" name="TextBox 175">
              <a:extLst>
                <a:ext uri="{FF2B5EF4-FFF2-40B4-BE49-F238E27FC236}">
                  <a16:creationId xmlns:a16="http://schemas.microsoft.com/office/drawing/2014/main" id="{4518AB79-C8FC-ED42-9AEE-2F49780CA763}"/>
                </a:ext>
              </a:extLst>
            </p:cNvPr>
            <p:cNvSpPr txBox="1"/>
            <p:nvPr/>
          </p:nvSpPr>
          <p:spPr>
            <a:xfrm>
              <a:off x="5255060" y="2092107"/>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52</a:t>
              </a:r>
            </a:p>
          </p:txBody>
        </p:sp>
        <p:sp>
          <p:nvSpPr>
            <p:cNvPr id="177" name="TextBox 176">
              <a:extLst>
                <a:ext uri="{FF2B5EF4-FFF2-40B4-BE49-F238E27FC236}">
                  <a16:creationId xmlns:a16="http://schemas.microsoft.com/office/drawing/2014/main" id="{747BADF8-B330-D243-812C-3BE65C1B6FE3}"/>
                </a:ext>
              </a:extLst>
            </p:cNvPr>
            <p:cNvSpPr txBox="1"/>
            <p:nvPr/>
          </p:nvSpPr>
          <p:spPr>
            <a:xfrm>
              <a:off x="5420953" y="2092107"/>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56</a:t>
              </a:r>
            </a:p>
          </p:txBody>
        </p:sp>
        <p:sp>
          <p:nvSpPr>
            <p:cNvPr id="178" name="TextBox 177">
              <a:extLst>
                <a:ext uri="{FF2B5EF4-FFF2-40B4-BE49-F238E27FC236}">
                  <a16:creationId xmlns:a16="http://schemas.microsoft.com/office/drawing/2014/main" id="{CECC83C7-416C-C744-A9C6-0A75C01806E9}"/>
                </a:ext>
              </a:extLst>
            </p:cNvPr>
            <p:cNvSpPr txBox="1"/>
            <p:nvPr/>
          </p:nvSpPr>
          <p:spPr>
            <a:xfrm>
              <a:off x="5586848" y="2092107"/>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60</a:t>
              </a:r>
            </a:p>
          </p:txBody>
        </p:sp>
        <p:sp>
          <p:nvSpPr>
            <p:cNvPr id="179" name="TextBox 178">
              <a:extLst>
                <a:ext uri="{FF2B5EF4-FFF2-40B4-BE49-F238E27FC236}">
                  <a16:creationId xmlns:a16="http://schemas.microsoft.com/office/drawing/2014/main" id="{65C278D1-86FB-BC45-99A9-0A69FE7A8CD6}"/>
                </a:ext>
              </a:extLst>
            </p:cNvPr>
            <p:cNvSpPr txBox="1"/>
            <p:nvPr/>
          </p:nvSpPr>
          <p:spPr>
            <a:xfrm>
              <a:off x="5752741" y="2092107"/>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64</a:t>
              </a:r>
            </a:p>
          </p:txBody>
        </p:sp>
        <p:sp>
          <p:nvSpPr>
            <p:cNvPr id="180" name="TextBox 179">
              <a:extLst>
                <a:ext uri="{FF2B5EF4-FFF2-40B4-BE49-F238E27FC236}">
                  <a16:creationId xmlns:a16="http://schemas.microsoft.com/office/drawing/2014/main" id="{9AF5017D-82BB-5B49-BBB5-AA96865619B2}"/>
                </a:ext>
              </a:extLst>
            </p:cNvPr>
            <p:cNvSpPr txBox="1"/>
            <p:nvPr/>
          </p:nvSpPr>
          <p:spPr>
            <a:xfrm>
              <a:off x="5918636" y="2092107"/>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68</a:t>
              </a:r>
            </a:p>
          </p:txBody>
        </p:sp>
        <p:sp>
          <p:nvSpPr>
            <p:cNvPr id="181" name="TextBox 180">
              <a:extLst>
                <a:ext uri="{FF2B5EF4-FFF2-40B4-BE49-F238E27FC236}">
                  <a16:creationId xmlns:a16="http://schemas.microsoft.com/office/drawing/2014/main" id="{8E4EBE60-B021-2341-9F29-D381218E567A}"/>
                </a:ext>
              </a:extLst>
            </p:cNvPr>
            <p:cNvSpPr txBox="1"/>
            <p:nvPr/>
          </p:nvSpPr>
          <p:spPr>
            <a:xfrm>
              <a:off x="6084529" y="2092107"/>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72</a:t>
              </a:r>
            </a:p>
          </p:txBody>
        </p:sp>
        <p:sp>
          <p:nvSpPr>
            <p:cNvPr id="182" name="TextBox 181">
              <a:extLst>
                <a:ext uri="{FF2B5EF4-FFF2-40B4-BE49-F238E27FC236}">
                  <a16:creationId xmlns:a16="http://schemas.microsoft.com/office/drawing/2014/main" id="{F6C8F272-69AA-C245-B7BA-FB75960A6A25}"/>
                </a:ext>
              </a:extLst>
            </p:cNvPr>
            <p:cNvSpPr txBox="1"/>
            <p:nvPr/>
          </p:nvSpPr>
          <p:spPr>
            <a:xfrm>
              <a:off x="3950187" y="2174739"/>
              <a:ext cx="1505220" cy="110800"/>
            </a:xfrm>
            <a:prstGeom prst="rect">
              <a:avLst/>
            </a:prstGeom>
            <a:noFill/>
          </p:spPr>
          <p:txBody>
            <a:bodyPr wrap="none" lIns="0" tIns="0" rIns="0" bIns="0" rtlCol="0">
              <a:spAutoFit/>
            </a:bodyPr>
            <a:lstStyle/>
            <a:p>
              <a:pPr algn="ctr" defTabSz="457189">
                <a:lnSpc>
                  <a:spcPct val="90000"/>
                </a:lnSpc>
              </a:pPr>
              <a:r>
                <a:rPr lang="en-GB" sz="800" b="1" dirty="0">
                  <a:solidFill>
                    <a:srgbClr val="000000"/>
                  </a:solidFill>
                  <a:latin typeface="Calibri" panose="020F0502020204030204" pitchFamily="34" charset="0"/>
                  <a:ea typeface="Aileron" charset="0"/>
                  <a:cs typeface="Calibri" panose="020F0502020204030204" pitchFamily="34" charset="0"/>
                </a:rPr>
                <a:t>Time since randomisation (months)</a:t>
              </a:r>
            </a:p>
          </p:txBody>
        </p:sp>
        <p:sp>
          <p:nvSpPr>
            <p:cNvPr id="183" name="TextBox 182">
              <a:extLst>
                <a:ext uri="{FF2B5EF4-FFF2-40B4-BE49-F238E27FC236}">
                  <a16:creationId xmlns:a16="http://schemas.microsoft.com/office/drawing/2014/main" id="{B0A40F1E-7237-F449-84EC-FE716097B9F6}"/>
                </a:ext>
              </a:extLst>
            </p:cNvPr>
            <p:cNvSpPr txBox="1"/>
            <p:nvPr/>
          </p:nvSpPr>
          <p:spPr>
            <a:xfrm rot="16200000">
              <a:off x="2414379" y="1440110"/>
              <a:ext cx="735779" cy="110800"/>
            </a:xfrm>
            <a:prstGeom prst="rect">
              <a:avLst/>
            </a:prstGeom>
            <a:noFill/>
          </p:spPr>
          <p:txBody>
            <a:bodyPr wrap="none" lIns="0" tIns="0" rIns="0" bIns="0" rtlCol="0">
              <a:spAutoFit/>
            </a:bodyPr>
            <a:lstStyle/>
            <a:p>
              <a:pPr algn="r" defTabSz="457189">
                <a:lnSpc>
                  <a:spcPct val="90000"/>
                </a:lnSpc>
              </a:pPr>
              <a:r>
                <a:rPr lang="en-GB" sz="800" b="1" dirty="0">
                  <a:solidFill>
                    <a:srgbClr val="000000"/>
                  </a:solidFill>
                  <a:latin typeface="Calibri" panose="020F0502020204030204" pitchFamily="34" charset="0"/>
                  <a:ea typeface="Aileron" charset="0"/>
                  <a:cs typeface="Calibri" panose="020F0502020204030204" pitchFamily="34" charset="0"/>
                </a:rPr>
                <a:t>Patients alive (%)</a:t>
              </a:r>
            </a:p>
          </p:txBody>
        </p:sp>
        <p:sp>
          <p:nvSpPr>
            <p:cNvPr id="184" name="TextBox 183">
              <a:extLst>
                <a:ext uri="{FF2B5EF4-FFF2-40B4-BE49-F238E27FC236}">
                  <a16:creationId xmlns:a16="http://schemas.microsoft.com/office/drawing/2014/main" id="{FD8BF255-7832-AB48-BDBD-A625B62B6349}"/>
                </a:ext>
              </a:extLst>
            </p:cNvPr>
            <p:cNvSpPr txBox="1"/>
            <p:nvPr/>
          </p:nvSpPr>
          <p:spPr>
            <a:xfrm>
              <a:off x="3051743" y="1983083"/>
              <a:ext cx="38472"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185" name="TextBox 184">
              <a:extLst>
                <a:ext uri="{FF2B5EF4-FFF2-40B4-BE49-F238E27FC236}">
                  <a16:creationId xmlns:a16="http://schemas.microsoft.com/office/drawing/2014/main" id="{2F3B8850-0926-F642-84B7-439FA3180DF1}"/>
                </a:ext>
              </a:extLst>
            </p:cNvPr>
            <p:cNvSpPr txBox="1"/>
            <p:nvPr/>
          </p:nvSpPr>
          <p:spPr>
            <a:xfrm>
              <a:off x="3013271" y="1773532"/>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20</a:t>
              </a:r>
            </a:p>
          </p:txBody>
        </p:sp>
        <p:cxnSp>
          <p:nvCxnSpPr>
            <p:cNvPr id="187" name="Straight Connector 186">
              <a:extLst>
                <a:ext uri="{FF2B5EF4-FFF2-40B4-BE49-F238E27FC236}">
                  <a16:creationId xmlns:a16="http://schemas.microsoft.com/office/drawing/2014/main" id="{003BBDAC-6E31-D743-8A68-738679C3947D}"/>
                </a:ext>
              </a:extLst>
            </p:cNvPr>
            <p:cNvCxnSpPr/>
            <p:nvPr/>
          </p:nvCxnSpPr>
          <p:spPr>
            <a:xfrm>
              <a:off x="3139105" y="952192"/>
              <a:ext cx="0" cy="109250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1A2AB993-BD89-F142-8B05-227ACD063933}"/>
                </a:ext>
              </a:extLst>
            </p:cNvPr>
            <p:cNvCxnSpPr>
              <a:cxnSpLocks/>
            </p:cNvCxnSpPr>
            <p:nvPr/>
          </p:nvCxnSpPr>
          <p:spPr>
            <a:xfrm flipH="1">
              <a:off x="3135776" y="2041372"/>
              <a:ext cx="3172949"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CA3424CF-5DB6-2F44-85A3-3018317472FB}"/>
                </a:ext>
              </a:extLst>
            </p:cNvPr>
            <p:cNvCxnSpPr>
              <a:cxnSpLocks/>
            </p:cNvCxnSpPr>
            <p:nvPr/>
          </p:nvCxnSpPr>
          <p:spPr>
            <a:xfrm flipH="1">
              <a:off x="3103105" y="95552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50FE3692-368A-6341-942A-827530CF6345}"/>
                </a:ext>
              </a:extLst>
            </p:cNvPr>
            <p:cNvCxnSpPr>
              <a:cxnSpLocks/>
            </p:cNvCxnSpPr>
            <p:nvPr/>
          </p:nvCxnSpPr>
          <p:spPr>
            <a:xfrm flipH="1">
              <a:off x="3103105" y="18254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30B6C42C-9C8D-6648-AE75-6A076ED756B8}"/>
                </a:ext>
              </a:extLst>
            </p:cNvPr>
            <p:cNvCxnSpPr>
              <a:cxnSpLocks/>
            </p:cNvCxnSpPr>
            <p:nvPr/>
          </p:nvCxnSpPr>
          <p:spPr>
            <a:xfrm flipH="1">
              <a:off x="3103105" y="2041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CB2A242E-3E00-AA4B-A7F7-3AE7D3307E9B}"/>
                </a:ext>
              </a:extLst>
            </p:cNvPr>
            <p:cNvCxnSpPr>
              <a:cxnSpLocks/>
            </p:cNvCxnSpPr>
            <p:nvPr/>
          </p:nvCxnSpPr>
          <p:spPr>
            <a:xfrm rot="16200000" flipH="1">
              <a:off x="3121105"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0C1A6DFF-49F4-EB45-A3DE-5497D43DF140}"/>
                </a:ext>
              </a:extLst>
            </p:cNvPr>
            <p:cNvCxnSpPr>
              <a:cxnSpLocks/>
            </p:cNvCxnSpPr>
            <p:nvPr/>
          </p:nvCxnSpPr>
          <p:spPr>
            <a:xfrm rot="16200000" flipH="1">
              <a:off x="3286595"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982A7567-8BE6-FF43-8F21-0E18C6FC1222}"/>
                </a:ext>
              </a:extLst>
            </p:cNvPr>
            <p:cNvCxnSpPr>
              <a:cxnSpLocks/>
            </p:cNvCxnSpPr>
            <p:nvPr/>
          </p:nvCxnSpPr>
          <p:spPr>
            <a:xfrm rot="16200000" flipH="1">
              <a:off x="3452083"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0E0CD8B1-A3F9-B64B-932E-C779C9DD6D2E}"/>
                </a:ext>
              </a:extLst>
            </p:cNvPr>
            <p:cNvCxnSpPr>
              <a:cxnSpLocks/>
            </p:cNvCxnSpPr>
            <p:nvPr/>
          </p:nvCxnSpPr>
          <p:spPr>
            <a:xfrm rot="16200000" flipH="1">
              <a:off x="3617572"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7CA7A5D3-9A2B-0E4E-AC27-8186312EB73F}"/>
                </a:ext>
              </a:extLst>
            </p:cNvPr>
            <p:cNvCxnSpPr>
              <a:cxnSpLocks/>
            </p:cNvCxnSpPr>
            <p:nvPr/>
          </p:nvCxnSpPr>
          <p:spPr>
            <a:xfrm rot="16200000" flipH="1">
              <a:off x="3783061"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54252CE6-775D-5F40-9B19-C484ACBC9B3F}"/>
                </a:ext>
              </a:extLst>
            </p:cNvPr>
            <p:cNvCxnSpPr>
              <a:cxnSpLocks/>
            </p:cNvCxnSpPr>
            <p:nvPr/>
          </p:nvCxnSpPr>
          <p:spPr>
            <a:xfrm rot="16200000" flipH="1">
              <a:off x="3948551"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61CAB581-1054-4D45-AFDB-84824A6B85D2}"/>
                </a:ext>
              </a:extLst>
            </p:cNvPr>
            <p:cNvCxnSpPr>
              <a:cxnSpLocks/>
            </p:cNvCxnSpPr>
            <p:nvPr/>
          </p:nvCxnSpPr>
          <p:spPr>
            <a:xfrm rot="16200000" flipH="1">
              <a:off x="4114039"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3B2B761E-B021-0247-933F-6AD6A7A79DCB}"/>
                </a:ext>
              </a:extLst>
            </p:cNvPr>
            <p:cNvCxnSpPr>
              <a:cxnSpLocks/>
            </p:cNvCxnSpPr>
            <p:nvPr/>
          </p:nvCxnSpPr>
          <p:spPr>
            <a:xfrm rot="16200000" flipH="1">
              <a:off x="4279528"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0EBC60EA-56F6-BF4B-B8BD-885E19BBAE65}"/>
                </a:ext>
              </a:extLst>
            </p:cNvPr>
            <p:cNvCxnSpPr>
              <a:cxnSpLocks/>
            </p:cNvCxnSpPr>
            <p:nvPr/>
          </p:nvCxnSpPr>
          <p:spPr>
            <a:xfrm rot="16200000" flipH="1">
              <a:off x="4445017"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02FE0550-484B-0D43-A9DD-3E72461E996A}"/>
                </a:ext>
              </a:extLst>
            </p:cNvPr>
            <p:cNvCxnSpPr>
              <a:cxnSpLocks/>
            </p:cNvCxnSpPr>
            <p:nvPr/>
          </p:nvCxnSpPr>
          <p:spPr>
            <a:xfrm rot="16200000" flipH="1">
              <a:off x="4610507"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34026FEB-A954-CA4C-B49B-348DA874B049}"/>
                </a:ext>
              </a:extLst>
            </p:cNvPr>
            <p:cNvCxnSpPr>
              <a:cxnSpLocks/>
            </p:cNvCxnSpPr>
            <p:nvPr/>
          </p:nvCxnSpPr>
          <p:spPr>
            <a:xfrm rot="16200000" flipH="1">
              <a:off x="4775995"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B4A3AD6F-2F94-994C-B126-5819EAE55F62}"/>
                </a:ext>
              </a:extLst>
            </p:cNvPr>
            <p:cNvCxnSpPr>
              <a:cxnSpLocks/>
            </p:cNvCxnSpPr>
            <p:nvPr/>
          </p:nvCxnSpPr>
          <p:spPr>
            <a:xfrm rot="16200000" flipH="1">
              <a:off x="4941484"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F5214A22-48B9-034A-B8E2-86C68631611A}"/>
                </a:ext>
              </a:extLst>
            </p:cNvPr>
            <p:cNvCxnSpPr>
              <a:cxnSpLocks/>
            </p:cNvCxnSpPr>
            <p:nvPr/>
          </p:nvCxnSpPr>
          <p:spPr>
            <a:xfrm rot="16200000" flipH="1">
              <a:off x="5106973"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684EA2F9-C8B9-1149-B4C5-9935EA4358EF}"/>
                </a:ext>
              </a:extLst>
            </p:cNvPr>
            <p:cNvCxnSpPr>
              <a:cxnSpLocks/>
            </p:cNvCxnSpPr>
            <p:nvPr/>
          </p:nvCxnSpPr>
          <p:spPr>
            <a:xfrm rot="16200000" flipH="1">
              <a:off x="5272463"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a:extLst>
                <a:ext uri="{FF2B5EF4-FFF2-40B4-BE49-F238E27FC236}">
                  <a16:creationId xmlns:a16="http://schemas.microsoft.com/office/drawing/2014/main" id="{3D82843C-A771-EF4D-8B80-72AEEE6D6A49}"/>
                </a:ext>
              </a:extLst>
            </p:cNvPr>
            <p:cNvCxnSpPr>
              <a:cxnSpLocks/>
            </p:cNvCxnSpPr>
            <p:nvPr/>
          </p:nvCxnSpPr>
          <p:spPr>
            <a:xfrm rot="16200000" flipH="1">
              <a:off x="5437951"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a:extLst>
                <a:ext uri="{FF2B5EF4-FFF2-40B4-BE49-F238E27FC236}">
                  <a16:creationId xmlns:a16="http://schemas.microsoft.com/office/drawing/2014/main" id="{0F170491-177E-C741-ADDD-2BF58282880B}"/>
                </a:ext>
              </a:extLst>
            </p:cNvPr>
            <p:cNvCxnSpPr>
              <a:cxnSpLocks/>
            </p:cNvCxnSpPr>
            <p:nvPr/>
          </p:nvCxnSpPr>
          <p:spPr>
            <a:xfrm rot="16200000" flipH="1">
              <a:off x="5603440"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C4EADDE9-272C-7247-A7DA-2AE6425B3876}"/>
                </a:ext>
              </a:extLst>
            </p:cNvPr>
            <p:cNvCxnSpPr>
              <a:cxnSpLocks/>
            </p:cNvCxnSpPr>
            <p:nvPr/>
          </p:nvCxnSpPr>
          <p:spPr>
            <a:xfrm rot="16200000" flipH="1">
              <a:off x="5768929"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01615ED6-86A2-F448-89E0-5C0B14F6603D}"/>
                </a:ext>
              </a:extLst>
            </p:cNvPr>
            <p:cNvCxnSpPr>
              <a:cxnSpLocks/>
            </p:cNvCxnSpPr>
            <p:nvPr/>
          </p:nvCxnSpPr>
          <p:spPr>
            <a:xfrm rot="16200000" flipH="1">
              <a:off x="5934419"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F2DDB143-B51B-7B41-B905-184854A5D096}"/>
                </a:ext>
              </a:extLst>
            </p:cNvPr>
            <p:cNvCxnSpPr>
              <a:cxnSpLocks/>
            </p:cNvCxnSpPr>
            <p:nvPr/>
          </p:nvCxnSpPr>
          <p:spPr>
            <a:xfrm rot="16200000" flipH="1">
              <a:off x="6265405"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250AF366-4C7A-5F44-8E2A-FE6BD2F3B7F0}"/>
                </a:ext>
              </a:extLst>
            </p:cNvPr>
            <p:cNvCxnSpPr>
              <a:cxnSpLocks/>
            </p:cNvCxnSpPr>
            <p:nvPr/>
          </p:nvCxnSpPr>
          <p:spPr>
            <a:xfrm flipH="1">
              <a:off x="3103105" y="1174597"/>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712575FD-7E38-6E44-B75F-216749729BDB}"/>
                </a:ext>
              </a:extLst>
            </p:cNvPr>
            <p:cNvCxnSpPr>
              <a:cxnSpLocks/>
            </p:cNvCxnSpPr>
            <p:nvPr/>
          </p:nvCxnSpPr>
          <p:spPr>
            <a:xfrm flipH="1">
              <a:off x="3103105" y="13936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7C59972B-94AE-EF42-97F8-E2746C471CCE}"/>
                </a:ext>
              </a:extLst>
            </p:cNvPr>
            <p:cNvCxnSpPr>
              <a:cxnSpLocks/>
            </p:cNvCxnSpPr>
            <p:nvPr/>
          </p:nvCxnSpPr>
          <p:spPr>
            <a:xfrm flipH="1">
              <a:off x="3103105" y="16095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4" name="TextBox 213">
              <a:extLst>
                <a:ext uri="{FF2B5EF4-FFF2-40B4-BE49-F238E27FC236}">
                  <a16:creationId xmlns:a16="http://schemas.microsoft.com/office/drawing/2014/main" id="{1B442F67-47BF-9043-BC85-D83282CBD988}"/>
                </a:ext>
              </a:extLst>
            </p:cNvPr>
            <p:cNvSpPr txBox="1"/>
            <p:nvPr/>
          </p:nvSpPr>
          <p:spPr>
            <a:xfrm>
              <a:off x="2974799" y="916283"/>
              <a:ext cx="115416"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100</a:t>
              </a:r>
            </a:p>
          </p:txBody>
        </p:sp>
        <p:cxnSp>
          <p:nvCxnSpPr>
            <p:cNvPr id="215" name="Straight Connector 214">
              <a:extLst>
                <a:ext uri="{FF2B5EF4-FFF2-40B4-BE49-F238E27FC236}">
                  <a16:creationId xmlns:a16="http://schemas.microsoft.com/office/drawing/2014/main" id="{6331D0D2-CF16-1644-BF5F-3AEFEE66CD7F}"/>
                </a:ext>
              </a:extLst>
            </p:cNvPr>
            <p:cNvCxnSpPr>
              <a:cxnSpLocks/>
            </p:cNvCxnSpPr>
            <p:nvPr/>
          </p:nvCxnSpPr>
          <p:spPr>
            <a:xfrm rot="16200000" flipH="1">
              <a:off x="6099907" y="205937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6" name="TextBox 215">
              <a:extLst>
                <a:ext uri="{FF2B5EF4-FFF2-40B4-BE49-F238E27FC236}">
                  <a16:creationId xmlns:a16="http://schemas.microsoft.com/office/drawing/2014/main" id="{4E9FB000-A38B-4F43-BF22-056CE4BE346E}"/>
                </a:ext>
              </a:extLst>
            </p:cNvPr>
            <p:cNvSpPr txBox="1"/>
            <p:nvPr/>
          </p:nvSpPr>
          <p:spPr>
            <a:xfrm>
              <a:off x="6250420" y="2092107"/>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76</a:t>
              </a:r>
            </a:p>
          </p:txBody>
        </p:sp>
        <p:cxnSp>
          <p:nvCxnSpPr>
            <p:cNvPr id="224" name="Straight Connector 223">
              <a:extLst>
                <a:ext uri="{FF2B5EF4-FFF2-40B4-BE49-F238E27FC236}">
                  <a16:creationId xmlns:a16="http://schemas.microsoft.com/office/drawing/2014/main" id="{ECD36B40-C814-6144-AC40-3E18AC137CEE}"/>
                </a:ext>
              </a:extLst>
            </p:cNvPr>
            <p:cNvCxnSpPr>
              <a:cxnSpLocks/>
            </p:cNvCxnSpPr>
            <p:nvPr/>
          </p:nvCxnSpPr>
          <p:spPr>
            <a:xfrm flipH="1">
              <a:off x="3143250" y="1498447"/>
              <a:ext cx="3155951"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25" name="TextBox 224">
              <a:extLst>
                <a:ext uri="{FF2B5EF4-FFF2-40B4-BE49-F238E27FC236}">
                  <a16:creationId xmlns:a16="http://schemas.microsoft.com/office/drawing/2014/main" id="{697C7C3A-F456-4D42-BC63-460ECBA1FDB1}"/>
                </a:ext>
              </a:extLst>
            </p:cNvPr>
            <p:cNvSpPr txBox="1"/>
            <p:nvPr/>
          </p:nvSpPr>
          <p:spPr>
            <a:xfrm>
              <a:off x="3013271" y="1135357"/>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80</a:t>
              </a:r>
            </a:p>
          </p:txBody>
        </p:sp>
        <p:sp>
          <p:nvSpPr>
            <p:cNvPr id="226" name="TextBox 225">
              <a:extLst>
                <a:ext uri="{FF2B5EF4-FFF2-40B4-BE49-F238E27FC236}">
                  <a16:creationId xmlns:a16="http://schemas.microsoft.com/office/drawing/2014/main" id="{B7359386-F458-6F49-8F84-EE6B9AB134D0}"/>
                </a:ext>
              </a:extLst>
            </p:cNvPr>
            <p:cNvSpPr txBox="1"/>
            <p:nvPr/>
          </p:nvSpPr>
          <p:spPr>
            <a:xfrm>
              <a:off x="3013271" y="1348083"/>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60</a:t>
              </a:r>
            </a:p>
          </p:txBody>
        </p:sp>
        <p:sp>
          <p:nvSpPr>
            <p:cNvPr id="227" name="TextBox 226">
              <a:extLst>
                <a:ext uri="{FF2B5EF4-FFF2-40B4-BE49-F238E27FC236}">
                  <a16:creationId xmlns:a16="http://schemas.microsoft.com/office/drawing/2014/main" id="{451DEBFD-6945-9A46-89A7-AC8B43C74F7F}"/>
                </a:ext>
              </a:extLst>
            </p:cNvPr>
            <p:cNvSpPr txBox="1"/>
            <p:nvPr/>
          </p:nvSpPr>
          <p:spPr>
            <a:xfrm>
              <a:off x="3013271" y="1563983"/>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40</a:t>
              </a:r>
            </a:p>
          </p:txBody>
        </p:sp>
        <p:sp>
          <p:nvSpPr>
            <p:cNvPr id="228" name="TextBox 227">
              <a:extLst>
                <a:ext uri="{FF2B5EF4-FFF2-40B4-BE49-F238E27FC236}">
                  <a16:creationId xmlns:a16="http://schemas.microsoft.com/office/drawing/2014/main" id="{E5266921-F181-F749-AC76-BAF7016B155F}"/>
                </a:ext>
              </a:extLst>
            </p:cNvPr>
            <p:cNvSpPr txBox="1"/>
            <p:nvPr/>
          </p:nvSpPr>
          <p:spPr>
            <a:xfrm>
              <a:off x="6119128" y="2318165"/>
              <a:ext cx="38472"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a:t>
              </a:r>
            </a:p>
          </p:txBody>
        </p:sp>
        <p:pic>
          <p:nvPicPr>
            <p:cNvPr id="4096" name="Picture 4095">
              <a:extLst>
                <a:ext uri="{FF2B5EF4-FFF2-40B4-BE49-F238E27FC236}">
                  <a16:creationId xmlns:a16="http://schemas.microsoft.com/office/drawing/2014/main" id="{74AD4D3F-1555-D049-82AA-65CFA89C32BA}"/>
                </a:ext>
              </a:extLst>
            </p:cNvPr>
            <p:cNvPicPr>
              <a:picLocks noChangeAspect="1"/>
            </p:cNvPicPr>
            <p:nvPr/>
          </p:nvPicPr>
          <p:blipFill>
            <a:blip r:embed="rId3"/>
            <a:stretch>
              <a:fillRect/>
            </a:stretch>
          </p:blipFill>
          <p:spPr>
            <a:xfrm>
              <a:off x="3140522" y="953291"/>
              <a:ext cx="3057078" cy="815221"/>
            </a:xfrm>
            <a:prstGeom prst="rect">
              <a:avLst/>
            </a:prstGeom>
          </p:spPr>
        </p:pic>
        <p:sp>
          <p:nvSpPr>
            <p:cNvPr id="217" name="TextBox 216">
              <a:extLst>
                <a:ext uri="{FF2B5EF4-FFF2-40B4-BE49-F238E27FC236}">
                  <a16:creationId xmlns:a16="http://schemas.microsoft.com/office/drawing/2014/main" id="{B534265C-5946-6A41-907E-5F82468A39EF}"/>
                </a:ext>
              </a:extLst>
            </p:cNvPr>
            <p:cNvSpPr txBox="1"/>
            <p:nvPr/>
          </p:nvSpPr>
          <p:spPr>
            <a:xfrm>
              <a:off x="3470486" y="1606578"/>
              <a:ext cx="399148" cy="166199"/>
            </a:xfrm>
            <a:prstGeom prst="rect">
              <a:avLst/>
            </a:prstGeom>
            <a:solidFill>
              <a:schemeClr val="bg1"/>
            </a:solidFill>
          </p:spPr>
          <p:txBody>
            <a:bodyPr wrap="none" lIns="0" tIns="0" rIns="0" bIns="0" rtlCol="0">
              <a:spAutoFit/>
            </a:bodyPr>
            <a:lstStyle/>
            <a:p>
              <a:pP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Apalutamide</a:t>
              </a:r>
            </a:p>
            <a:p>
              <a:pP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Placebo </a:t>
              </a:r>
            </a:p>
          </p:txBody>
        </p:sp>
        <p:cxnSp>
          <p:nvCxnSpPr>
            <p:cNvPr id="218" name="Straight Connector 217">
              <a:extLst>
                <a:ext uri="{FF2B5EF4-FFF2-40B4-BE49-F238E27FC236}">
                  <a16:creationId xmlns:a16="http://schemas.microsoft.com/office/drawing/2014/main" id="{17C7F94A-AACF-EE4C-BDFF-718FD5F5C63B}"/>
                </a:ext>
              </a:extLst>
            </p:cNvPr>
            <p:cNvCxnSpPr>
              <a:cxnSpLocks/>
            </p:cNvCxnSpPr>
            <p:nvPr/>
          </p:nvCxnSpPr>
          <p:spPr>
            <a:xfrm>
              <a:off x="3280209" y="1648661"/>
              <a:ext cx="14287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33BC631A-BF4E-ED4F-9159-3050610666C0}"/>
                </a:ext>
              </a:extLst>
            </p:cNvPr>
            <p:cNvCxnSpPr>
              <a:cxnSpLocks/>
            </p:cNvCxnSpPr>
            <p:nvPr/>
          </p:nvCxnSpPr>
          <p:spPr>
            <a:xfrm>
              <a:off x="3280209" y="1728036"/>
              <a:ext cx="142875"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20" name="TextBox 219">
              <a:extLst>
                <a:ext uri="{FF2B5EF4-FFF2-40B4-BE49-F238E27FC236}">
                  <a16:creationId xmlns:a16="http://schemas.microsoft.com/office/drawing/2014/main" id="{4DAC7AD1-5594-D14E-8BD3-E249CCDAF83E}"/>
                </a:ext>
              </a:extLst>
            </p:cNvPr>
            <p:cNvSpPr txBox="1"/>
            <p:nvPr/>
          </p:nvSpPr>
          <p:spPr>
            <a:xfrm>
              <a:off x="3235381" y="1847322"/>
              <a:ext cx="1150956" cy="166199"/>
            </a:xfrm>
            <a:prstGeom prst="rect">
              <a:avLst/>
            </a:prstGeom>
            <a:solidFill>
              <a:schemeClr val="bg1"/>
            </a:solidFill>
          </p:spPr>
          <p:txBody>
            <a:bodyPr wrap="none" lIns="0" tIns="0" rIns="0" bIns="0" rtlCol="0">
              <a:spAutoFit/>
            </a:bodyPr>
            <a:lstStyle/>
            <a:p>
              <a:pP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HR for death 0.78 (95% CI 0.64-0.96)</a:t>
              </a:r>
              <a:br>
                <a:rPr lang="en-GB" sz="600" dirty="0">
                  <a:solidFill>
                    <a:srgbClr val="000000"/>
                  </a:solidFill>
                  <a:latin typeface="Calibri" panose="020F0502020204030204" pitchFamily="34" charset="0"/>
                  <a:ea typeface="Aileron" charset="0"/>
                  <a:cs typeface="Calibri" panose="020F0502020204030204" pitchFamily="34" charset="0"/>
                </a:rPr>
              </a:br>
              <a:r>
                <a:rPr lang="en-GB" sz="600" dirty="0">
                  <a:solidFill>
                    <a:srgbClr val="000000"/>
                  </a:solidFill>
                  <a:latin typeface="Calibri" panose="020F0502020204030204" pitchFamily="34" charset="0"/>
                  <a:ea typeface="Aileron" charset="0"/>
                  <a:cs typeface="Calibri" panose="020F0502020204030204" pitchFamily="34" charset="0"/>
                </a:rPr>
                <a:t>p=0.016</a:t>
              </a:r>
            </a:p>
          </p:txBody>
        </p:sp>
        <p:sp>
          <p:nvSpPr>
            <p:cNvPr id="222" name="TextBox 221">
              <a:extLst>
                <a:ext uri="{FF2B5EF4-FFF2-40B4-BE49-F238E27FC236}">
                  <a16:creationId xmlns:a16="http://schemas.microsoft.com/office/drawing/2014/main" id="{67CF4A9E-25E0-CE4B-A049-E26013C4AA15}"/>
                </a:ext>
              </a:extLst>
            </p:cNvPr>
            <p:cNvSpPr txBox="1"/>
            <p:nvPr/>
          </p:nvSpPr>
          <p:spPr>
            <a:xfrm>
              <a:off x="4814533" y="1546305"/>
              <a:ext cx="756617" cy="193899"/>
            </a:xfrm>
            <a:prstGeom prst="rect">
              <a:avLst/>
            </a:prstGeom>
            <a:solidFill>
              <a:schemeClr val="bg1"/>
            </a:solidFill>
          </p:spPr>
          <p:txBody>
            <a:bodyPr wrap="none" lIns="0" tIns="0" rIns="0" bIns="0" rtlCol="0">
              <a:spAutoFit/>
            </a:bodyPr>
            <a:lstStyle/>
            <a:p>
              <a:pPr defTabSz="457189">
                <a:lnSpc>
                  <a:spcPct val="90000"/>
                </a:lnSpc>
              </a:pPr>
              <a:r>
                <a:rPr lang="en-GB" sz="700" dirty="0">
                  <a:solidFill>
                    <a:srgbClr val="000000"/>
                  </a:solidFill>
                  <a:latin typeface="Calibri" panose="020F0502020204030204" pitchFamily="34" charset="0"/>
                  <a:ea typeface="Aileron" charset="0"/>
                  <a:cs typeface="Calibri" panose="020F0502020204030204" pitchFamily="34" charset="0"/>
                </a:rPr>
                <a:t>Placebo </a:t>
              </a:r>
              <a:br>
                <a:rPr lang="en-GB" sz="700" dirty="0">
                  <a:solidFill>
                    <a:srgbClr val="000000"/>
                  </a:solidFill>
                  <a:latin typeface="Calibri" panose="020F0502020204030204" pitchFamily="34" charset="0"/>
                  <a:ea typeface="Aileron" charset="0"/>
                  <a:cs typeface="Calibri" panose="020F0502020204030204" pitchFamily="34" charset="0"/>
                </a:rPr>
              </a:br>
              <a:r>
                <a:rPr lang="en-GB" sz="700" dirty="0">
                  <a:solidFill>
                    <a:srgbClr val="000000"/>
                  </a:solidFill>
                  <a:latin typeface="Calibri" panose="020F0502020204030204" pitchFamily="34" charset="0"/>
                  <a:ea typeface="Aileron" charset="0"/>
                  <a:cs typeface="Calibri" panose="020F0502020204030204" pitchFamily="34" charset="0"/>
                </a:rPr>
                <a:t>Median 59.9 months</a:t>
              </a:r>
            </a:p>
          </p:txBody>
        </p:sp>
        <p:cxnSp>
          <p:nvCxnSpPr>
            <p:cNvPr id="232" name="Straight Arrow Connector 21">
              <a:extLst>
                <a:ext uri="{FF2B5EF4-FFF2-40B4-BE49-F238E27FC236}">
                  <a16:creationId xmlns:a16="http://schemas.microsoft.com/office/drawing/2014/main" id="{B6F7E285-9C9F-F140-81AA-BB6BCF6E9EDE}"/>
                </a:ext>
              </a:extLst>
            </p:cNvPr>
            <p:cNvCxnSpPr>
              <a:cxnSpLocks noChangeShapeType="1"/>
            </p:cNvCxnSpPr>
            <p:nvPr/>
          </p:nvCxnSpPr>
          <p:spPr bwMode="auto">
            <a:xfrm flipV="1">
              <a:off x="5321301" y="1509169"/>
              <a:ext cx="271708" cy="113257"/>
            </a:xfrm>
            <a:prstGeom prst="straightConnector1">
              <a:avLst/>
            </a:prstGeom>
            <a:noFill/>
            <a:ln w="9525">
              <a:solidFill>
                <a:srgbClr val="262626"/>
              </a:solidFill>
              <a:round/>
              <a:headEnd type="none" w="sm" len="sm"/>
              <a:tailEnd type="triangle" w="sm" len="med"/>
            </a:ln>
            <a:extLst>
              <a:ext uri="{909E8E84-426E-40DD-AFC4-6F175D3DCCD1}">
                <a14:hiddenFill xmlns:a14="http://schemas.microsoft.com/office/drawing/2010/main">
                  <a:noFill/>
                </a14:hiddenFill>
              </a:ext>
            </a:extLst>
          </p:spPr>
        </p:cxnSp>
        <p:sp>
          <p:nvSpPr>
            <p:cNvPr id="221" name="TextBox 220">
              <a:extLst>
                <a:ext uri="{FF2B5EF4-FFF2-40B4-BE49-F238E27FC236}">
                  <a16:creationId xmlns:a16="http://schemas.microsoft.com/office/drawing/2014/main" id="{CC798FC9-4611-9641-BA7C-B738AC0B3031}"/>
                </a:ext>
              </a:extLst>
            </p:cNvPr>
            <p:cNvSpPr txBox="1"/>
            <p:nvPr/>
          </p:nvSpPr>
          <p:spPr>
            <a:xfrm>
              <a:off x="5537655" y="1140755"/>
              <a:ext cx="756617" cy="193899"/>
            </a:xfrm>
            <a:prstGeom prst="rect">
              <a:avLst/>
            </a:prstGeom>
            <a:solidFill>
              <a:schemeClr val="bg1"/>
            </a:solidFill>
          </p:spPr>
          <p:txBody>
            <a:bodyPr wrap="none" lIns="0" tIns="0" rIns="0" bIns="0" rtlCol="0">
              <a:spAutoFit/>
            </a:bodyPr>
            <a:lstStyle/>
            <a:p>
              <a:pPr defTabSz="457189">
                <a:lnSpc>
                  <a:spcPct val="90000"/>
                </a:lnSpc>
              </a:pPr>
              <a:r>
                <a:rPr lang="en-GB" sz="700" dirty="0">
                  <a:solidFill>
                    <a:srgbClr val="000000"/>
                  </a:solidFill>
                  <a:latin typeface="Calibri" panose="020F0502020204030204" pitchFamily="34" charset="0"/>
                  <a:ea typeface="Aileron" charset="0"/>
                  <a:cs typeface="Calibri" panose="020F0502020204030204" pitchFamily="34" charset="0"/>
                </a:rPr>
                <a:t>Apalutamide </a:t>
              </a:r>
              <a:br>
                <a:rPr lang="en-GB" sz="700" dirty="0">
                  <a:solidFill>
                    <a:srgbClr val="000000"/>
                  </a:solidFill>
                  <a:latin typeface="Calibri" panose="020F0502020204030204" pitchFamily="34" charset="0"/>
                  <a:ea typeface="Aileron" charset="0"/>
                  <a:cs typeface="Calibri" panose="020F0502020204030204" pitchFamily="34" charset="0"/>
                </a:rPr>
              </a:br>
              <a:r>
                <a:rPr lang="en-GB" sz="700" dirty="0">
                  <a:solidFill>
                    <a:srgbClr val="000000"/>
                  </a:solidFill>
                  <a:latin typeface="Calibri" panose="020F0502020204030204" pitchFamily="34" charset="0"/>
                  <a:ea typeface="Aileron" charset="0"/>
                  <a:cs typeface="Calibri" panose="020F0502020204030204" pitchFamily="34" charset="0"/>
                </a:rPr>
                <a:t>Median 73.9 months</a:t>
              </a:r>
            </a:p>
          </p:txBody>
        </p:sp>
        <p:cxnSp>
          <p:nvCxnSpPr>
            <p:cNvPr id="236" name="Straight Arrow Connector 21">
              <a:extLst>
                <a:ext uri="{FF2B5EF4-FFF2-40B4-BE49-F238E27FC236}">
                  <a16:creationId xmlns:a16="http://schemas.microsoft.com/office/drawing/2014/main" id="{78A79FCB-B68A-284E-B37A-693302182A99}"/>
                </a:ext>
              </a:extLst>
            </p:cNvPr>
            <p:cNvCxnSpPr>
              <a:cxnSpLocks noChangeShapeType="1"/>
              <a:stCxn id="221" idx="2"/>
            </p:cNvCxnSpPr>
            <p:nvPr/>
          </p:nvCxnSpPr>
          <p:spPr bwMode="auto">
            <a:xfrm>
              <a:off x="5915964" y="1334654"/>
              <a:ext cx="208857" cy="129925"/>
            </a:xfrm>
            <a:prstGeom prst="straightConnector1">
              <a:avLst/>
            </a:prstGeom>
            <a:noFill/>
            <a:ln w="9525">
              <a:solidFill>
                <a:srgbClr val="262626"/>
              </a:solidFill>
              <a:round/>
              <a:headEnd type="none" w="sm" len="sm"/>
              <a:tailEnd type="triangle" w="sm" len="med"/>
            </a:ln>
            <a:extLst>
              <a:ext uri="{909E8E84-426E-40DD-AFC4-6F175D3DCCD1}">
                <a14:hiddenFill xmlns:a14="http://schemas.microsoft.com/office/drawing/2010/main">
                  <a:noFill/>
                </a14:hiddenFill>
              </a:ext>
            </a:extLst>
          </p:spPr>
        </p:cxnSp>
      </p:grpSp>
      <p:pic>
        <p:nvPicPr>
          <p:cNvPr id="14" name="Picture 13">
            <a:extLst>
              <a:ext uri="{FF2B5EF4-FFF2-40B4-BE49-F238E27FC236}">
                <a16:creationId xmlns:a16="http://schemas.microsoft.com/office/drawing/2014/main" id="{391870E0-760B-A94E-AB9D-C7AE04CA146B}"/>
              </a:ext>
            </a:extLst>
          </p:cNvPr>
          <p:cNvPicPr>
            <a:picLocks noChangeAspect="1"/>
          </p:cNvPicPr>
          <p:nvPr/>
        </p:nvPicPr>
        <p:blipFill>
          <a:blip r:embed="rId4"/>
          <a:stretch>
            <a:fillRect/>
          </a:stretch>
        </p:blipFill>
        <p:spPr>
          <a:xfrm>
            <a:off x="8784577" y="2063829"/>
            <a:ext cx="3050966" cy="513042"/>
          </a:xfrm>
          <a:prstGeom prst="rect">
            <a:avLst/>
          </a:prstGeom>
        </p:spPr>
      </p:pic>
      <p:sp>
        <p:nvSpPr>
          <p:cNvPr id="239" name="TextBox 238">
            <a:extLst>
              <a:ext uri="{FF2B5EF4-FFF2-40B4-BE49-F238E27FC236}">
                <a16:creationId xmlns:a16="http://schemas.microsoft.com/office/drawing/2014/main" id="{4DD1D8E2-ED4A-9D4F-9982-7524610402E1}"/>
              </a:ext>
            </a:extLst>
          </p:cNvPr>
          <p:cNvSpPr txBox="1"/>
          <p:nvPr/>
        </p:nvSpPr>
        <p:spPr>
          <a:xfrm>
            <a:off x="8207042" y="3339586"/>
            <a:ext cx="444032" cy="249299"/>
          </a:xfrm>
          <a:prstGeom prst="rect">
            <a:avLst/>
          </a:prstGeom>
          <a:noFill/>
        </p:spPr>
        <p:txBody>
          <a:bodyPr wrap="none" lIns="0" tIns="0" rIns="0" bIns="0" rtlCol="0">
            <a:spAutoFit/>
          </a:bodyPr>
          <a:lstStyle/>
          <a:p>
            <a:pPr algn="r" defTabSz="457189">
              <a:lnSpc>
                <a:spcPct val="90000"/>
              </a:lnSpc>
            </a:pPr>
            <a:r>
              <a:rPr lang="en-GB" sz="600" b="1" u="sng" dirty="0">
                <a:solidFill>
                  <a:srgbClr val="000000"/>
                </a:solidFill>
                <a:latin typeface="Calibri" panose="020F0502020204030204" pitchFamily="34" charset="0"/>
                <a:ea typeface="Aileron" charset="0"/>
                <a:cs typeface="Calibri" panose="020F0502020204030204" pitchFamily="34" charset="0"/>
              </a:rPr>
              <a:t>No. at risk</a:t>
            </a:r>
          </a:p>
          <a:p>
            <a:pPr algn="r" defTabSz="457189">
              <a:lnSpc>
                <a:spcPct val="90000"/>
              </a:lnSpc>
            </a:pPr>
            <a:r>
              <a:rPr lang="en-GB" sz="600" b="1" dirty="0">
                <a:solidFill>
                  <a:srgbClr val="000000"/>
                </a:solidFill>
                <a:latin typeface="Calibri" panose="020F0502020204030204" pitchFamily="34" charset="0"/>
                <a:ea typeface="Aileron" charset="0"/>
                <a:cs typeface="Calibri" panose="020F0502020204030204" pitchFamily="34" charset="0"/>
              </a:rPr>
              <a:t>Darolutamide</a:t>
            </a:r>
            <a:br>
              <a:rPr lang="en-GB" sz="600" b="1" dirty="0">
                <a:solidFill>
                  <a:srgbClr val="000000"/>
                </a:solidFill>
                <a:latin typeface="Calibri" panose="020F0502020204030204" pitchFamily="34" charset="0"/>
                <a:ea typeface="Aileron" charset="0"/>
                <a:cs typeface="Calibri" panose="020F0502020204030204" pitchFamily="34" charset="0"/>
              </a:rPr>
            </a:br>
            <a:r>
              <a:rPr lang="en-GB" sz="600" b="1" dirty="0">
                <a:solidFill>
                  <a:srgbClr val="000000"/>
                </a:solidFill>
                <a:latin typeface="Calibri" panose="020F0502020204030204" pitchFamily="34" charset="0"/>
                <a:ea typeface="Aileron" charset="0"/>
                <a:cs typeface="Calibri" panose="020F0502020204030204" pitchFamily="34" charset="0"/>
              </a:rPr>
              <a:t>Placebo</a:t>
            </a:r>
          </a:p>
        </p:txBody>
      </p:sp>
      <p:sp>
        <p:nvSpPr>
          <p:cNvPr id="240" name="TextBox 239">
            <a:extLst>
              <a:ext uri="{FF2B5EF4-FFF2-40B4-BE49-F238E27FC236}">
                <a16:creationId xmlns:a16="http://schemas.microsoft.com/office/drawing/2014/main" id="{2149A29E-460F-CD4E-84DF-4550E0514FAB}"/>
              </a:ext>
            </a:extLst>
          </p:cNvPr>
          <p:cNvSpPr txBox="1"/>
          <p:nvPr/>
        </p:nvSpPr>
        <p:spPr>
          <a:xfrm>
            <a:off x="8728367" y="3422686"/>
            <a:ext cx="115416" cy="166199"/>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955</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554</a:t>
            </a:r>
          </a:p>
        </p:txBody>
      </p:sp>
      <p:sp>
        <p:nvSpPr>
          <p:cNvPr id="241" name="TextBox 240">
            <a:extLst>
              <a:ext uri="{FF2B5EF4-FFF2-40B4-BE49-F238E27FC236}">
                <a16:creationId xmlns:a16="http://schemas.microsoft.com/office/drawing/2014/main" id="{7E225EBF-661E-714F-80CA-42AFEB381448}"/>
              </a:ext>
            </a:extLst>
          </p:cNvPr>
          <p:cNvSpPr txBox="1"/>
          <p:nvPr/>
        </p:nvSpPr>
        <p:spPr>
          <a:xfrm>
            <a:off x="8955607" y="3422686"/>
            <a:ext cx="115416" cy="166199"/>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932</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530</a:t>
            </a:r>
          </a:p>
        </p:txBody>
      </p:sp>
      <p:sp>
        <p:nvSpPr>
          <p:cNvPr id="243" name="TextBox 242">
            <a:extLst>
              <a:ext uri="{FF2B5EF4-FFF2-40B4-BE49-F238E27FC236}">
                <a16:creationId xmlns:a16="http://schemas.microsoft.com/office/drawing/2014/main" id="{A5F0472E-E443-B041-A432-A6EC37569314}"/>
              </a:ext>
            </a:extLst>
          </p:cNvPr>
          <p:cNvSpPr txBox="1"/>
          <p:nvPr/>
        </p:nvSpPr>
        <p:spPr>
          <a:xfrm>
            <a:off x="9354298" y="3422686"/>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863</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460</a:t>
            </a:r>
          </a:p>
        </p:txBody>
      </p:sp>
      <p:sp>
        <p:nvSpPr>
          <p:cNvPr id="244" name="TextBox 243">
            <a:extLst>
              <a:ext uri="{FF2B5EF4-FFF2-40B4-BE49-F238E27FC236}">
                <a16:creationId xmlns:a16="http://schemas.microsoft.com/office/drawing/2014/main" id="{BB2CCF97-0AFF-3040-B5CE-9A94DA8CAF7B}"/>
              </a:ext>
            </a:extLst>
          </p:cNvPr>
          <p:cNvSpPr txBox="1"/>
          <p:nvPr/>
        </p:nvSpPr>
        <p:spPr>
          <a:xfrm>
            <a:off x="9151778" y="3422686"/>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908</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497</a:t>
            </a:r>
          </a:p>
        </p:txBody>
      </p:sp>
      <p:sp>
        <p:nvSpPr>
          <p:cNvPr id="245" name="TextBox 244">
            <a:extLst>
              <a:ext uri="{FF2B5EF4-FFF2-40B4-BE49-F238E27FC236}">
                <a16:creationId xmlns:a16="http://schemas.microsoft.com/office/drawing/2014/main" id="{173F52BE-11E3-E64D-9562-612BD23258E3}"/>
              </a:ext>
            </a:extLst>
          </p:cNvPr>
          <p:cNvSpPr txBox="1"/>
          <p:nvPr/>
        </p:nvSpPr>
        <p:spPr>
          <a:xfrm>
            <a:off x="9559992" y="3422686"/>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816</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432</a:t>
            </a:r>
          </a:p>
        </p:txBody>
      </p:sp>
      <p:sp>
        <p:nvSpPr>
          <p:cNvPr id="246" name="TextBox 245">
            <a:extLst>
              <a:ext uri="{FF2B5EF4-FFF2-40B4-BE49-F238E27FC236}">
                <a16:creationId xmlns:a16="http://schemas.microsoft.com/office/drawing/2014/main" id="{E1C12818-3688-2440-8E59-142F0523A26C}"/>
              </a:ext>
            </a:extLst>
          </p:cNvPr>
          <p:cNvSpPr txBox="1"/>
          <p:nvPr/>
        </p:nvSpPr>
        <p:spPr>
          <a:xfrm>
            <a:off x="9967650" y="3422686"/>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680</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333</a:t>
            </a:r>
          </a:p>
        </p:txBody>
      </p:sp>
      <p:sp>
        <p:nvSpPr>
          <p:cNvPr id="247" name="TextBox 246">
            <a:extLst>
              <a:ext uri="{FF2B5EF4-FFF2-40B4-BE49-F238E27FC236}">
                <a16:creationId xmlns:a16="http://schemas.microsoft.com/office/drawing/2014/main" id="{86143C77-09A0-554E-BF4A-9ECD27BD6A43}"/>
              </a:ext>
            </a:extLst>
          </p:cNvPr>
          <p:cNvSpPr txBox="1"/>
          <p:nvPr/>
        </p:nvSpPr>
        <p:spPr>
          <a:xfrm>
            <a:off x="9759338" y="3422686"/>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771</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394</a:t>
            </a:r>
          </a:p>
        </p:txBody>
      </p:sp>
      <p:sp>
        <p:nvSpPr>
          <p:cNvPr id="248" name="TextBox 247">
            <a:extLst>
              <a:ext uri="{FF2B5EF4-FFF2-40B4-BE49-F238E27FC236}">
                <a16:creationId xmlns:a16="http://schemas.microsoft.com/office/drawing/2014/main" id="{C319CEA7-222C-6743-9BA5-051AAC4F3C11}"/>
              </a:ext>
            </a:extLst>
          </p:cNvPr>
          <p:cNvSpPr txBox="1"/>
          <p:nvPr/>
        </p:nvSpPr>
        <p:spPr>
          <a:xfrm>
            <a:off x="10164378" y="3422686"/>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549</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261</a:t>
            </a:r>
          </a:p>
        </p:txBody>
      </p:sp>
      <p:sp>
        <p:nvSpPr>
          <p:cNvPr id="249" name="TextBox 248">
            <a:extLst>
              <a:ext uri="{FF2B5EF4-FFF2-40B4-BE49-F238E27FC236}">
                <a16:creationId xmlns:a16="http://schemas.microsoft.com/office/drawing/2014/main" id="{249F8636-D33A-9249-A829-406481B0642A}"/>
              </a:ext>
            </a:extLst>
          </p:cNvPr>
          <p:cNvSpPr txBox="1"/>
          <p:nvPr/>
        </p:nvSpPr>
        <p:spPr>
          <a:xfrm>
            <a:off x="10363722" y="3422686"/>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425</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182</a:t>
            </a:r>
          </a:p>
        </p:txBody>
      </p:sp>
      <p:sp>
        <p:nvSpPr>
          <p:cNvPr id="250" name="TextBox 249">
            <a:extLst>
              <a:ext uri="{FF2B5EF4-FFF2-40B4-BE49-F238E27FC236}">
                <a16:creationId xmlns:a16="http://schemas.microsoft.com/office/drawing/2014/main" id="{493CB289-7CC3-E644-81BC-E3A94A446D35}"/>
              </a:ext>
            </a:extLst>
          </p:cNvPr>
          <p:cNvSpPr txBox="1"/>
          <p:nvPr/>
        </p:nvSpPr>
        <p:spPr>
          <a:xfrm>
            <a:off x="10566242" y="3422686"/>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293</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130</a:t>
            </a:r>
          </a:p>
        </p:txBody>
      </p:sp>
      <p:sp>
        <p:nvSpPr>
          <p:cNvPr id="251" name="TextBox 250">
            <a:extLst>
              <a:ext uri="{FF2B5EF4-FFF2-40B4-BE49-F238E27FC236}">
                <a16:creationId xmlns:a16="http://schemas.microsoft.com/office/drawing/2014/main" id="{A018637A-6367-B54B-A4BA-F7E39E21F808}"/>
              </a:ext>
            </a:extLst>
          </p:cNvPr>
          <p:cNvSpPr txBox="1"/>
          <p:nvPr/>
        </p:nvSpPr>
        <p:spPr>
          <a:xfrm>
            <a:off x="10765586" y="3422686"/>
            <a:ext cx="115416"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214</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93</a:t>
            </a:r>
          </a:p>
        </p:txBody>
      </p:sp>
      <p:sp>
        <p:nvSpPr>
          <p:cNvPr id="252" name="TextBox 251">
            <a:extLst>
              <a:ext uri="{FF2B5EF4-FFF2-40B4-BE49-F238E27FC236}">
                <a16:creationId xmlns:a16="http://schemas.microsoft.com/office/drawing/2014/main" id="{720320E3-930F-5549-8A54-4477014EAAA5}"/>
              </a:ext>
            </a:extLst>
          </p:cNvPr>
          <p:cNvSpPr txBox="1"/>
          <p:nvPr/>
        </p:nvSpPr>
        <p:spPr>
          <a:xfrm>
            <a:off x="10968106" y="3422686"/>
            <a:ext cx="115416"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129</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54</a:t>
            </a:r>
          </a:p>
        </p:txBody>
      </p:sp>
      <p:sp>
        <p:nvSpPr>
          <p:cNvPr id="253" name="TextBox 252">
            <a:extLst>
              <a:ext uri="{FF2B5EF4-FFF2-40B4-BE49-F238E27FC236}">
                <a16:creationId xmlns:a16="http://schemas.microsoft.com/office/drawing/2014/main" id="{135D2AC0-A33E-1C48-8D1F-2D5F48CC5CD5}"/>
              </a:ext>
            </a:extLst>
          </p:cNvPr>
          <p:cNvSpPr txBox="1"/>
          <p:nvPr/>
        </p:nvSpPr>
        <p:spPr>
          <a:xfrm>
            <a:off x="11189863" y="3422686"/>
            <a:ext cx="76944"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69</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28</a:t>
            </a:r>
          </a:p>
        </p:txBody>
      </p:sp>
      <p:sp>
        <p:nvSpPr>
          <p:cNvPr id="256" name="TextBox 255">
            <a:extLst>
              <a:ext uri="{FF2B5EF4-FFF2-40B4-BE49-F238E27FC236}">
                <a16:creationId xmlns:a16="http://schemas.microsoft.com/office/drawing/2014/main" id="{5D946A7F-CD8F-FC49-AEB1-4B611BEAD829}"/>
              </a:ext>
            </a:extLst>
          </p:cNvPr>
          <p:cNvSpPr txBox="1"/>
          <p:nvPr/>
        </p:nvSpPr>
        <p:spPr>
          <a:xfrm>
            <a:off x="11395553" y="3422686"/>
            <a:ext cx="76944"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37</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16</a:t>
            </a:r>
          </a:p>
        </p:txBody>
      </p:sp>
      <p:sp>
        <p:nvSpPr>
          <p:cNvPr id="257" name="TextBox 256">
            <a:extLst>
              <a:ext uri="{FF2B5EF4-FFF2-40B4-BE49-F238E27FC236}">
                <a16:creationId xmlns:a16="http://schemas.microsoft.com/office/drawing/2014/main" id="{9F5E4E69-BE5E-F441-BB47-58A966C93F38}"/>
              </a:ext>
            </a:extLst>
          </p:cNvPr>
          <p:cNvSpPr txBox="1"/>
          <p:nvPr/>
        </p:nvSpPr>
        <p:spPr>
          <a:xfrm>
            <a:off x="11601927" y="3422686"/>
            <a:ext cx="76944"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12</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a:t>
            </a:r>
          </a:p>
        </p:txBody>
      </p:sp>
      <p:sp>
        <p:nvSpPr>
          <p:cNvPr id="258" name="TextBox 257">
            <a:extLst>
              <a:ext uri="{FF2B5EF4-FFF2-40B4-BE49-F238E27FC236}">
                <a16:creationId xmlns:a16="http://schemas.microsoft.com/office/drawing/2014/main" id="{597DBE19-03F8-6C47-BEBE-84B9CB1D4AFB}"/>
              </a:ext>
            </a:extLst>
          </p:cNvPr>
          <p:cNvSpPr txBox="1"/>
          <p:nvPr/>
        </p:nvSpPr>
        <p:spPr>
          <a:xfrm>
            <a:off x="11814840" y="3422686"/>
            <a:ext cx="38472"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259" name="TextBox 258">
            <a:extLst>
              <a:ext uri="{FF2B5EF4-FFF2-40B4-BE49-F238E27FC236}">
                <a16:creationId xmlns:a16="http://schemas.microsoft.com/office/drawing/2014/main" id="{A21ACD40-3793-1F47-872D-802F791664F8}"/>
              </a:ext>
            </a:extLst>
          </p:cNvPr>
          <p:cNvSpPr txBox="1"/>
          <p:nvPr/>
        </p:nvSpPr>
        <p:spPr>
          <a:xfrm>
            <a:off x="8782715" y="3196628"/>
            <a:ext cx="38472" cy="83100"/>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260" name="TextBox 259">
            <a:extLst>
              <a:ext uri="{FF2B5EF4-FFF2-40B4-BE49-F238E27FC236}">
                <a16:creationId xmlns:a16="http://schemas.microsoft.com/office/drawing/2014/main" id="{8ECB0161-B8C6-A64F-B367-576BD1187973}"/>
              </a:ext>
            </a:extLst>
          </p:cNvPr>
          <p:cNvSpPr txBox="1"/>
          <p:nvPr/>
        </p:nvSpPr>
        <p:spPr>
          <a:xfrm>
            <a:off x="9182764" y="3196628"/>
            <a:ext cx="38472" cy="83100"/>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a:t>
            </a:r>
          </a:p>
        </p:txBody>
      </p:sp>
      <p:sp>
        <p:nvSpPr>
          <p:cNvPr id="261" name="TextBox 260">
            <a:extLst>
              <a:ext uri="{FF2B5EF4-FFF2-40B4-BE49-F238E27FC236}">
                <a16:creationId xmlns:a16="http://schemas.microsoft.com/office/drawing/2014/main" id="{9757A175-D983-9840-BBBF-202FDAF38A82}"/>
              </a:ext>
            </a:extLst>
          </p:cNvPr>
          <p:cNvSpPr txBox="1"/>
          <p:nvPr/>
        </p:nvSpPr>
        <p:spPr>
          <a:xfrm>
            <a:off x="8992264" y="3196628"/>
            <a:ext cx="38472" cy="83100"/>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a:t>
            </a:r>
          </a:p>
        </p:txBody>
      </p:sp>
      <p:sp>
        <p:nvSpPr>
          <p:cNvPr id="262" name="TextBox 261">
            <a:extLst>
              <a:ext uri="{FF2B5EF4-FFF2-40B4-BE49-F238E27FC236}">
                <a16:creationId xmlns:a16="http://schemas.microsoft.com/office/drawing/2014/main" id="{458AA2D1-A26C-E749-BEB2-92FF810A99BC}"/>
              </a:ext>
            </a:extLst>
          </p:cNvPr>
          <p:cNvSpPr txBox="1"/>
          <p:nvPr/>
        </p:nvSpPr>
        <p:spPr>
          <a:xfrm>
            <a:off x="9573103" y="319662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16</a:t>
            </a:r>
          </a:p>
        </p:txBody>
      </p:sp>
      <p:sp>
        <p:nvSpPr>
          <p:cNvPr id="263" name="TextBox 262">
            <a:extLst>
              <a:ext uri="{FF2B5EF4-FFF2-40B4-BE49-F238E27FC236}">
                <a16:creationId xmlns:a16="http://schemas.microsoft.com/office/drawing/2014/main" id="{816888FD-F227-0D40-BF42-E16142CF0ECA}"/>
              </a:ext>
            </a:extLst>
          </p:cNvPr>
          <p:cNvSpPr txBox="1"/>
          <p:nvPr/>
        </p:nvSpPr>
        <p:spPr>
          <a:xfrm>
            <a:off x="9366727" y="319662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12</a:t>
            </a:r>
          </a:p>
        </p:txBody>
      </p:sp>
      <p:sp>
        <p:nvSpPr>
          <p:cNvPr id="264" name="TextBox 263">
            <a:extLst>
              <a:ext uri="{FF2B5EF4-FFF2-40B4-BE49-F238E27FC236}">
                <a16:creationId xmlns:a16="http://schemas.microsoft.com/office/drawing/2014/main" id="{45832373-CC3D-5145-B3D4-6174026A5FAD}"/>
              </a:ext>
            </a:extLst>
          </p:cNvPr>
          <p:cNvSpPr txBox="1"/>
          <p:nvPr/>
        </p:nvSpPr>
        <p:spPr>
          <a:xfrm>
            <a:off x="9773127" y="319662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20</a:t>
            </a:r>
          </a:p>
        </p:txBody>
      </p:sp>
      <p:sp>
        <p:nvSpPr>
          <p:cNvPr id="265" name="TextBox 264">
            <a:extLst>
              <a:ext uri="{FF2B5EF4-FFF2-40B4-BE49-F238E27FC236}">
                <a16:creationId xmlns:a16="http://schemas.microsoft.com/office/drawing/2014/main" id="{E460E0C3-DF8C-DC43-A693-580E7D34D4CE}"/>
              </a:ext>
            </a:extLst>
          </p:cNvPr>
          <p:cNvSpPr txBox="1"/>
          <p:nvPr/>
        </p:nvSpPr>
        <p:spPr>
          <a:xfrm>
            <a:off x="10176353" y="319662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28</a:t>
            </a:r>
          </a:p>
        </p:txBody>
      </p:sp>
      <p:sp>
        <p:nvSpPr>
          <p:cNvPr id="266" name="TextBox 265">
            <a:extLst>
              <a:ext uri="{FF2B5EF4-FFF2-40B4-BE49-F238E27FC236}">
                <a16:creationId xmlns:a16="http://schemas.microsoft.com/office/drawing/2014/main" id="{A03EB75A-5CED-294A-8E8E-201B1B2253B0}"/>
              </a:ext>
            </a:extLst>
          </p:cNvPr>
          <p:cNvSpPr txBox="1"/>
          <p:nvPr/>
        </p:nvSpPr>
        <p:spPr>
          <a:xfrm>
            <a:off x="9979503" y="319662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24</a:t>
            </a:r>
          </a:p>
        </p:txBody>
      </p:sp>
      <p:sp>
        <p:nvSpPr>
          <p:cNvPr id="267" name="TextBox 266">
            <a:extLst>
              <a:ext uri="{FF2B5EF4-FFF2-40B4-BE49-F238E27FC236}">
                <a16:creationId xmlns:a16="http://schemas.microsoft.com/office/drawing/2014/main" id="{26D3BF2A-8D18-084B-A709-231C2502A0E1}"/>
              </a:ext>
            </a:extLst>
          </p:cNvPr>
          <p:cNvSpPr txBox="1"/>
          <p:nvPr/>
        </p:nvSpPr>
        <p:spPr>
          <a:xfrm>
            <a:off x="10379553" y="319662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32</a:t>
            </a:r>
          </a:p>
        </p:txBody>
      </p:sp>
      <p:sp>
        <p:nvSpPr>
          <p:cNvPr id="268" name="TextBox 267">
            <a:extLst>
              <a:ext uri="{FF2B5EF4-FFF2-40B4-BE49-F238E27FC236}">
                <a16:creationId xmlns:a16="http://schemas.microsoft.com/office/drawing/2014/main" id="{78951712-FB7E-B147-917B-09A47754C017}"/>
              </a:ext>
            </a:extLst>
          </p:cNvPr>
          <p:cNvSpPr txBox="1"/>
          <p:nvPr/>
        </p:nvSpPr>
        <p:spPr>
          <a:xfrm>
            <a:off x="10585927" y="319662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36</a:t>
            </a:r>
          </a:p>
        </p:txBody>
      </p:sp>
      <p:sp>
        <p:nvSpPr>
          <p:cNvPr id="269" name="TextBox 268">
            <a:extLst>
              <a:ext uri="{FF2B5EF4-FFF2-40B4-BE49-F238E27FC236}">
                <a16:creationId xmlns:a16="http://schemas.microsoft.com/office/drawing/2014/main" id="{91D6B692-3BED-C842-AB37-E49B0468B0DC}"/>
              </a:ext>
            </a:extLst>
          </p:cNvPr>
          <p:cNvSpPr txBox="1"/>
          <p:nvPr/>
        </p:nvSpPr>
        <p:spPr>
          <a:xfrm>
            <a:off x="10779603" y="319662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40</a:t>
            </a:r>
          </a:p>
        </p:txBody>
      </p:sp>
      <p:sp>
        <p:nvSpPr>
          <p:cNvPr id="270" name="TextBox 269">
            <a:extLst>
              <a:ext uri="{FF2B5EF4-FFF2-40B4-BE49-F238E27FC236}">
                <a16:creationId xmlns:a16="http://schemas.microsoft.com/office/drawing/2014/main" id="{E99F4F3E-8BA4-CB43-99CE-51FA31E6CC78}"/>
              </a:ext>
            </a:extLst>
          </p:cNvPr>
          <p:cNvSpPr txBox="1"/>
          <p:nvPr/>
        </p:nvSpPr>
        <p:spPr>
          <a:xfrm>
            <a:off x="10982803" y="319662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44</a:t>
            </a:r>
          </a:p>
        </p:txBody>
      </p:sp>
      <p:sp>
        <p:nvSpPr>
          <p:cNvPr id="271" name="TextBox 270">
            <a:extLst>
              <a:ext uri="{FF2B5EF4-FFF2-40B4-BE49-F238E27FC236}">
                <a16:creationId xmlns:a16="http://schemas.microsoft.com/office/drawing/2014/main" id="{AE338A44-C898-7040-9938-5E5F7A9749E1}"/>
              </a:ext>
            </a:extLst>
          </p:cNvPr>
          <p:cNvSpPr txBox="1"/>
          <p:nvPr/>
        </p:nvSpPr>
        <p:spPr>
          <a:xfrm>
            <a:off x="11182827" y="319662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48</a:t>
            </a:r>
          </a:p>
        </p:txBody>
      </p:sp>
      <p:sp>
        <p:nvSpPr>
          <p:cNvPr id="272" name="TextBox 271">
            <a:extLst>
              <a:ext uri="{FF2B5EF4-FFF2-40B4-BE49-F238E27FC236}">
                <a16:creationId xmlns:a16="http://schemas.microsoft.com/office/drawing/2014/main" id="{65C5DAD8-BE9C-DC4E-9262-84E154B30E91}"/>
              </a:ext>
            </a:extLst>
          </p:cNvPr>
          <p:cNvSpPr txBox="1"/>
          <p:nvPr/>
        </p:nvSpPr>
        <p:spPr>
          <a:xfrm>
            <a:off x="11379678" y="319662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52</a:t>
            </a:r>
          </a:p>
        </p:txBody>
      </p:sp>
      <p:sp>
        <p:nvSpPr>
          <p:cNvPr id="273" name="TextBox 272">
            <a:extLst>
              <a:ext uri="{FF2B5EF4-FFF2-40B4-BE49-F238E27FC236}">
                <a16:creationId xmlns:a16="http://schemas.microsoft.com/office/drawing/2014/main" id="{9E057638-2FC4-1943-9A2B-56DA76399DB7}"/>
              </a:ext>
            </a:extLst>
          </p:cNvPr>
          <p:cNvSpPr txBox="1"/>
          <p:nvPr/>
        </p:nvSpPr>
        <p:spPr>
          <a:xfrm>
            <a:off x="11588258" y="319662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56</a:t>
            </a:r>
          </a:p>
        </p:txBody>
      </p:sp>
      <p:sp>
        <p:nvSpPr>
          <p:cNvPr id="277" name="TextBox 276">
            <a:extLst>
              <a:ext uri="{FF2B5EF4-FFF2-40B4-BE49-F238E27FC236}">
                <a16:creationId xmlns:a16="http://schemas.microsoft.com/office/drawing/2014/main" id="{F533C158-8D75-3B47-BBD8-76ADEB697701}"/>
              </a:ext>
            </a:extLst>
          </p:cNvPr>
          <p:cNvSpPr txBox="1"/>
          <p:nvPr/>
        </p:nvSpPr>
        <p:spPr>
          <a:xfrm>
            <a:off x="11789253" y="319662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60</a:t>
            </a:r>
          </a:p>
        </p:txBody>
      </p:sp>
      <p:sp>
        <p:nvSpPr>
          <p:cNvPr id="278" name="TextBox 277">
            <a:extLst>
              <a:ext uri="{FF2B5EF4-FFF2-40B4-BE49-F238E27FC236}">
                <a16:creationId xmlns:a16="http://schemas.microsoft.com/office/drawing/2014/main" id="{E19E84DF-A286-7445-96CD-B9009107B221}"/>
              </a:ext>
            </a:extLst>
          </p:cNvPr>
          <p:cNvSpPr txBox="1"/>
          <p:nvPr/>
        </p:nvSpPr>
        <p:spPr>
          <a:xfrm>
            <a:off x="9574048" y="3279262"/>
            <a:ext cx="1505220" cy="110800"/>
          </a:xfrm>
          <a:prstGeom prst="rect">
            <a:avLst/>
          </a:prstGeom>
          <a:noFill/>
        </p:spPr>
        <p:txBody>
          <a:bodyPr wrap="none" lIns="0" tIns="0" rIns="0" bIns="0" rtlCol="0">
            <a:spAutoFit/>
          </a:bodyPr>
          <a:lstStyle/>
          <a:p>
            <a:pPr algn="ctr" defTabSz="457189">
              <a:lnSpc>
                <a:spcPct val="90000"/>
              </a:lnSpc>
            </a:pPr>
            <a:r>
              <a:rPr lang="en-GB" sz="800" b="1" dirty="0">
                <a:solidFill>
                  <a:srgbClr val="000000"/>
                </a:solidFill>
                <a:latin typeface="Calibri" panose="020F0502020204030204" pitchFamily="34" charset="0"/>
                <a:ea typeface="Aileron" charset="0"/>
                <a:cs typeface="Calibri" panose="020F0502020204030204" pitchFamily="34" charset="0"/>
              </a:rPr>
              <a:t>Time since randomisation (months)</a:t>
            </a:r>
          </a:p>
        </p:txBody>
      </p:sp>
      <p:sp>
        <p:nvSpPr>
          <p:cNvPr id="279" name="TextBox 278">
            <a:extLst>
              <a:ext uri="{FF2B5EF4-FFF2-40B4-BE49-F238E27FC236}">
                <a16:creationId xmlns:a16="http://schemas.microsoft.com/office/drawing/2014/main" id="{A33E0765-331F-B44B-9200-78592C76CF50}"/>
              </a:ext>
            </a:extLst>
          </p:cNvPr>
          <p:cNvSpPr txBox="1"/>
          <p:nvPr/>
        </p:nvSpPr>
        <p:spPr>
          <a:xfrm rot="16200000">
            <a:off x="8043537" y="2544633"/>
            <a:ext cx="735778" cy="110800"/>
          </a:xfrm>
          <a:prstGeom prst="rect">
            <a:avLst/>
          </a:prstGeom>
          <a:noFill/>
        </p:spPr>
        <p:txBody>
          <a:bodyPr wrap="none" lIns="0" tIns="0" rIns="0" bIns="0" rtlCol="0">
            <a:spAutoFit/>
          </a:bodyPr>
          <a:lstStyle/>
          <a:p>
            <a:pPr algn="ctr" defTabSz="457189">
              <a:lnSpc>
                <a:spcPct val="90000"/>
              </a:lnSpc>
            </a:pPr>
            <a:r>
              <a:rPr lang="en-GB" sz="800" b="1" dirty="0">
                <a:solidFill>
                  <a:srgbClr val="000000"/>
                </a:solidFill>
                <a:latin typeface="Calibri" panose="020F0502020204030204" pitchFamily="34" charset="0"/>
                <a:ea typeface="Aileron" charset="0"/>
                <a:cs typeface="Calibri" panose="020F0502020204030204" pitchFamily="34" charset="0"/>
              </a:rPr>
              <a:t>Patients alive (%)</a:t>
            </a:r>
          </a:p>
        </p:txBody>
      </p:sp>
      <p:sp>
        <p:nvSpPr>
          <p:cNvPr id="280" name="TextBox 279">
            <a:extLst>
              <a:ext uri="{FF2B5EF4-FFF2-40B4-BE49-F238E27FC236}">
                <a16:creationId xmlns:a16="http://schemas.microsoft.com/office/drawing/2014/main" id="{22871A14-7F75-7A4D-998A-D554182FBCEB}"/>
              </a:ext>
            </a:extLst>
          </p:cNvPr>
          <p:cNvSpPr txBox="1"/>
          <p:nvPr/>
        </p:nvSpPr>
        <p:spPr>
          <a:xfrm>
            <a:off x="8613873" y="2039855"/>
            <a:ext cx="115416"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100</a:t>
            </a:r>
          </a:p>
        </p:txBody>
      </p:sp>
      <p:sp>
        <p:nvSpPr>
          <p:cNvPr id="281" name="TextBox 280">
            <a:extLst>
              <a:ext uri="{FF2B5EF4-FFF2-40B4-BE49-F238E27FC236}">
                <a16:creationId xmlns:a16="http://schemas.microsoft.com/office/drawing/2014/main" id="{17D6E837-99A7-6143-BF03-53928E0DE91F}"/>
              </a:ext>
            </a:extLst>
          </p:cNvPr>
          <p:cNvSpPr txBox="1"/>
          <p:nvPr/>
        </p:nvSpPr>
        <p:spPr>
          <a:xfrm>
            <a:off x="8697891" y="3109829"/>
            <a:ext cx="38472"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282" name="TextBox 281">
            <a:extLst>
              <a:ext uri="{FF2B5EF4-FFF2-40B4-BE49-F238E27FC236}">
                <a16:creationId xmlns:a16="http://schemas.microsoft.com/office/drawing/2014/main" id="{4CF99372-A101-964B-BC80-5C86E498E53A}"/>
              </a:ext>
            </a:extLst>
          </p:cNvPr>
          <p:cNvSpPr txBox="1"/>
          <p:nvPr/>
        </p:nvSpPr>
        <p:spPr>
          <a:xfrm>
            <a:off x="8652345" y="2146852"/>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90</a:t>
            </a:r>
          </a:p>
        </p:txBody>
      </p:sp>
      <p:sp>
        <p:nvSpPr>
          <p:cNvPr id="283" name="TextBox 282">
            <a:extLst>
              <a:ext uri="{FF2B5EF4-FFF2-40B4-BE49-F238E27FC236}">
                <a16:creationId xmlns:a16="http://schemas.microsoft.com/office/drawing/2014/main" id="{44898650-9035-8241-8469-0466B10CB516}"/>
              </a:ext>
            </a:extLst>
          </p:cNvPr>
          <p:cNvSpPr txBox="1"/>
          <p:nvPr/>
        </p:nvSpPr>
        <p:spPr>
          <a:xfrm>
            <a:off x="8652345" y="2253851"/>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80</a:t>
            </a:r>
          </a:p>
        </p:txBody>
      </p:sp>
      <p:sp>
        <p:nvSpPr>
          <p:cNvPr id="284" name="TextBox 283">
            <a:extLst>
              <a:ext uri="{FF2B5EF4-FFF2-40B4-BE49-F238E27FC236}">
                <a16:creationId xmlns:a16="http://schemas.microsoft.com/office/drawing/2014/main" id="{14EA7B77-343D-704B-9832-3D80028FC099}"/>
              </a:ext>
            </a:extLst>
          </p:cNvPr>
          <p:cNvSpPr txBox="1"/>
          <p:nvPr/>
        </p:nvSpPr>
        <p:spPr>
          <a:xfrm>
            <a:off x="8652345" y="2360848"/>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70</a:t>
            </a:r>
          </a:p>
        </p:txBody>
      </p:sp>
      <p:sp>
        <p:nvSpPr>
          <p:cNvPr id="285" name="TextBox 284">
            <a:extLst>
              <a:ext uri="{FF2B5EF4-FFF2-40B4-BE49-F238E27FC236}">
                <a16:creationId xmlns:a16="http://schemas.microsoft.com/office/drawing/2014/main" id="{86EFCA39-681B-6445-9A84-7DEDB88456A7}"/>
              </a:ext>
            </a:extLst>
          </p:cNvPr>
          <p:cNvSpPr txBox="1"/>
          <p:nvPr/>
        </p:nvSpPr>
        <p:spPr>
          <a:xfrm>
            <a:off x="8652345" y="2467847"/>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60</a:t>
            </a:r>
          </a:p>
        </p:txBody>
      </p:sp>
      <p:sp>
        <p:nvSpPr>
          <p:cNvPr id="286" name="TextBox 285">
            <a:extLst>
              <a:ext uri="{FF2B5EF4-FFF2-40B4-BE49-F238E27FC236}">
                <a16:creationId xmlns:a16="http://schemas.microsoft.com/office/drawing/2014/main" id="{9A6A0114-785D-A94F-8FF8-ED0F17CD0CC0}"/>
              </a:ext>
            </a:extLst>
          </p:cNvPr>
          <p:cNvSpPr txBox="1"/>
          <p:nvPr/>
        </p:nvSpPr>
        <p:spPr>
          <a:xfrm>
            <a:off x="8652345" y="2574844"/>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50</a:t>
            </a:r>
          </a:p>
        </p:txBody>
      </p:sp>
      <p:sp>
        <p:nvSpPr>
          <p:cNvPr id="287" name="TextBox 286">
            <a:extLst>
              <a:ext uri="{FF2B5EF4-FFF2-40B4-BE49-F238E27FC236}">
                <a16:creationId xmlns:a16="http://schemas.microsoft.com/office/drawing/2014/main" id="{5F4B2FFA-B6FD-6C4C-A302-5B71BCC9659D}"/>
              </a:ext>
            </a:extLst>
          </p:cNvPr>
          <p:cNvSpPr txBox="1"/>
          <p:nvPr/>
        </p:nvSpPr>
        <p:spPr>
          <a:xfrm>
            <a:off x="8652345" y="2681843"/>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40</a:t>
            </a:r>
          </a:p>
        </p:txBody>
      </p:sp>
      <p:sp>
        <p:nvSpPr>
          <p:cNvPr id="288" name="TextBox 287">
            <a:extLst>
              <a:ext uri="{FF2B5EF4-FFF2-40B4-BE49-F238E27FC236}">
                <a16:creationId xmlns:a16="http://schemas.microsoft.com/office/drawing/2014/main" id="{60D7DBFF-A7DD-134F-9A24-CAE4F11CF371}"/>
              </a:ext>
            </a:extLst>
          </p:cNvPr>
          <p:cNvSpPr txBox="1"/>
          <p:nvPr/>
        </p:nvSpPr>
        <p:spPr>
          <a:xfrm>
            <a:off x="8652345" y="2788840"/>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30</a:t>
            </a:r>
          </a:p>
        </p:txBody>
      </p:sp>
      <p:sp>
        <p:nvSpPr>
          <p:cNvPr id="289" name="TextBox 288">
            <a:extLst>
              <a:ext uri="{FF2B5EF4-FFF2-40B4-BE49-F238E27FC236}">
                <a16:creationId xmlns:a16="http://schemas.microsoft.com/office/drawing/2014/main" id="{B27DCE15-6A2F-104A-8992-F0B15AA7E25E}"/>
              </a:ext>
            </a:extLst>
          </p:cNvPr>
          <p:cNvSpPr txBox="1"/>
          <p:nvPr/>
        </p:nvSpPr>
        <p:spPr>
          <a:xfrm>
            <a:off x="8652345" y="2895839"/>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20</a:t>
            </a:r>
          </a:p>
        </p:txBody>
      </p:sp>
      <p:sp>
        <p:nvSpPr>
          <p:cNvPr id="290" name="TextBox 289">
            <a:extLst>
              <a:ext uri="{FF2B5EF4-FFF2-40B4-BE49-F238E27FC236}">
                <a16:creationId xmlns:a16="http://schemas.microsoft.com/office/drawing/2014/main" id="{55A858DD-C492-234B-B1D7-E38B1A7A3E67}"/>
              </a:ext>
            </a:extLst>
          </p:cNvPr>
          <p:cNvSpPr txBox="1"/>
          <p:nvPr/>
        </p:nvSpPr>
        <p:spPr>
          <a:xfrm>
            <a:off x="8652345" y="3002836"/>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10</a:t>
            </a:r>
          </a:p>
        </p:txBody>
      </p:sp>
      <p:sp>
        <p:nvSpPr>
          <p:cNvPr id="292" name="TextBox 291">
            <a:extLst>
              <a:ext uri="{FF2B5EF4-FFF2-40B4-BE49-F238E27FC236}">
                <a16:creationId xmlns:a16="http://schemas.microsoft.com/office/drawing/2014/main" id="{3C51E9D9-3148-F04E-B62E-A4E0DF7089D4}"/>
              </a:ext>
            </a:extLst>
          </p:cNvPr>
          <p:cNvSpPr txBox="1"/>
          <p:nvPr/>
        </p:nvSpPr>
        <p:spPr>
          <a:xfrm>
            <a:off x="11453635" y="2056714"/>
            <a:ext cx="429605" cy="166199"/>
          </a:xfrm>
          <a:prstGeom prst="rect">
            <a:avLst/>
          </a:prstGeom>
          <a:noFill/>
        </p:spPr>
        <p:txBody>
          <a:bodyPr wrap="none" lIns="0" tIns="0" rIns="0" bIns="0" rtlCol="0">
            <a:spAutoFit/>
          </a:bodyPr>
          <a:lstStyle/>
          <a:p>
            <a:pP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Darolutamide</a:t>
            </a:r>
          </a:p>
          <a:p>
            <a:pP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Placebo</a:t>
            </a:r>
          </a:p>
        </p:txBody>
      </p:sp>
      <p:cxnSp>
        <p:nvCxnSpPr>
          <p:cNvPr id="293" name="Straight Connector 292">
            <a:extLst>
              <a:ext uri="{FF2B5EF4-FFF2-40B4-BE49-F238E27FC236}">
                <a16:creationId xmlns:a16="http://schemas.microsoft.com/office/drawing/2014/main" id="{05133EFF-92CF-164B-B9AE-7FD812243C32}"/>
              </a:ext>
            </a:extLst>
          </p:cNvPr>
          <p:cNvCxnSpPr>
            <a:cxnSpLocks/>
          </p:cNvCxnSpPr>
          <p:nvPr/>
        </p:nvCxnSpPr>
        <p:spPr>
          <a:xfrm>
            <a:off x="11263359" y="2098797"/>
            <a:ext cx="14287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a:extLst>
              <a:ext uri="{FF2B5EF4-FFF2-40B4-BE49-F238E27FC236}">
                <a16:creationId xmlns:a16="http://schemas.microsoft.com/office/drawing/2014/main" id="{51F87267-765F-9A4A-8F22-35681766C206}"/>
              </a:ext>
            </a:extLst>
          </p:cNvPr>
          <p:cNvCxnSpPr>
            <a:cxnSpLocks/>
          </p:cNvCxnSpPr>
          <p:nvPr/>
        </p:nvCxnSpPr>
        <p:spPr>
          <a:xfrm>
            <a:off x="11263359" y="2178172"/>
            <a:ext cx="142875"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FDCED4EC-9C0F-9842-A8F5-DC5E947E01C1}"/>
              </a:ext>
            </a:extLst>
          </p:cNvPr>
          <p:cNvCxnSpPr/>
          <p:nvPr/>
        </p:nvCxnSpPr>
        <p:spPr>
          <a:xfrm>
            <a:off x="8781565" y="2051376"/>
            <a:ext cx="0" cy="109250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a:extLst>
              <a:ext uri="{FF2B5EF4-FFF2-40B4-BE49-F238E27FC236}">
                <a16:creationId xmlns:a16="http://schemas.microsoft.com/office/drawing/2014/main" id="{F5E5897F-D627-4446-B8F2-B39EA10D7EC7}"/>
              </a:ext>
            </a:extLst>
          </p:cNvPr>
          <p:cNvCxnSpPr>
            <a:cxnSpLocks/>
          </p:cNvCxnSpPr>
          <p:nvPr/>
        </p:nvCxnSpPr>
        <p:spPr>
          <a:xfrm flipH="1" flipV="1">
            <a:off x="8760179" y="3140364"/>
            <a:ext cx="3122305" cy="5531"/>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a:extLst>
              <a:ext uri="{FF2B5EF4-FFF2-40B4-BE49-F238E27FC236}">
                <a16:creationId xmlns:a16="http://schemas.microsoft.com/office/drawing/2014/main" id="{ED719413-34E0-A649-AB58-EEED94CEFA08}"/>
              </a:ext>
            </a:extLst>
          </p:cNvPr>
          <p:cNvCxnSpPr>
            <a:cxnSpLocks/>
          </p:cNvCxnSpPr>
          <p:nvPr/>
        </p:nvCxnSpPr>
        <p:spPr>
          <a:xfrm flipH="1">
            <a:off x="8742179" y="207909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a:extLst>
              <a:ext uri="{FF2B5EF4-FFF2-40B4-BE49-F238E27FC236}">
                <a16:creationId xmlns:a16="http://schemas.microsoft.com/office/drawing/2014/main" id="{B02AA5C3-A083-3E45-B924-00ADB543978E}"/>
              </a:ext>
            </a:extLst>
          </p:cNvPr>
          <p:cNvCxnSpPr>
            <a:cxnSpLocks/>
          </p:cNvCxnSpPr>
          <p:nvPr/>
        </p:nvCxnSpPr>
        <p:spPr>
          <a:xfrm flipH="1">
            <a:off x="8742179" y="218577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99266CA5-2FD1-9949-9CCB-61D4D6B82CD4}"/>
              </a:ext>
            </a:extLst>
          </p:cNvPr>
          <p:cNvCxnSpPr>
            <a:cxnSpLocks/>
          </p:cNvCxnSpPr>
          <p:nvPr/>
        </p:nvCxnSpPr>
        <p:spPr>
          <a:xfrm flipH="1">
            <a:off x="8742179" y="229245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FC11B506-9E6F-D04C-9C03-A881970E2EAD}"/>
              </a:ext>
            </a:extLst>
          </p:cNvPr>
          <p:cNvCxnSpPr>
            <a:cxnSpLocks/>
          </p:cNvCxnSpPr>
          <p:nvPr/>
        </p:nvCxnSpPr>
        <p:spPr>
          <a:xfrm flipH="1">
            <a:off x="8742179" y="239913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968DF457-C4A3-F445-AEE0-F67D21CD78AC}"/>
              </a:ext>
            </a:extLst>
          </p:cNvPr>
          <p:cNvCxnSpPr>
            <a:cxnSpLocks/>
          </p:cNvCxnSpPr>
          <p:nvPr/>
        </p:nvCxnSpPr>
        <p:spPr>
          <a:xfrm flipH="1">
            <a:off x="8742179" y="250581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a:extLst>
              <a:ext uri="{FF2B5EF4-FFF2-40B4-BE49-F238E27FC236}">
                <a16:creationId xmlns:a16="http://schemas.microsoft.com/office/drawing/2014/main" id="{0DC9156C-0F96-CD4B-A95D-E87356476337}"/>
              </a:ext>
            </a:extLst>
          </p:cNvPr>
          <p:cNvCxnSpPr>
            <a:cxnSpLocks/>
          </p:cNvCxnSpPr>
          <p:nvPr/>
        </p:nvCxnSpPr>
        <p:spPr>
          <a:xfrm flipH="1">
            <a:off x="8742179" y="261249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a:extLst>
              <a:ext uri="{FF2B5EF4-FFF2-40B4-BE49-F238E27FC236}">
                <a16:creationId xmlns:a16="http://schemas.microsoft.com/office/drawing/2014/main" id="{B6728272-78E1-CA45-9499-C904D73F9191}"/>
              </a:ext>
            </a:extLst>
          </p:cNvPr>
          <p:cNvCxnSpPr>
            <a:cxnSpLocks/>
          </p:cNvCxnSpPr>
          <p:nvPr/>
        </p:nvCxnSpPr>
        <p:spPr>
          <a:xfrm flipH="1">
            <a:off x="8742179" y="271917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a:extLst>
              <a:ext uri="{FF2B5EF4-FFF2-40B4-BE49-F238E27FC236}">
                <a16:creationId xmlns:a16="http://schemas.microsoft.com/office/drawing/2014/main" id="{B1FBE911-21B6-4342-B165-0D7CCFC16739}"/>
              </a:ext>
            </a:extLst>
          </p:cNvPr>
          <p:cNvCxnSpPr>
            <a:cxnSpLocks/>
          </p:cNvCxnSpPr>
          <p:nvPr/>
        </p:nvCxnSpPr>
        <p:spPr>
          <a:xfrm flipH="1">
            <a:off x="8742179" y="282585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a:extLst>
              <a:ext uri="{FF2B5EF4-FFF2-40B4-BE49-F238E27FC236}">
                <a16:creationId xmlns:a16="http://schemas.microsoft.com/office/drawing/2014/main" id="{079AB2E0-6B04-9846-9C0D-8929831720AE}"/>
              </a:ext>
            </a:extLst>
          </p:cNvPr>
          <p:cNvCxnSpPr>
            <a:cxnSpLocks/>
          </p:cNvCxnSpPr>
          <p:nvPr/>
        </p:nvCxnSpPr>
        <p:spPr>
          <a:xfrm flipH="1">
            <a:off x="8742179" y="293253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4438674D-29BE-7548-A0AE-D2F5A8A9FDB4}"/>
              </a:ext>
            </a:extLst>
          </p:cNvPr>
          <p:cNvCxnSpPr>
            <a:cxnSpLocks/>
          </p:cNvCxnSpPr>
          <p:nvPr/>
        </p:nvCxnSpPr>
        <p:spPr>
          <a:xfrm flipH="1">
            <a:off x="8742179" y="303921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A1E4967B-9F24-F84C-871C-C1741523BE5A}"/>
              </a:ext>
            </a:extLst>
          </p:cNvPr>
          <p:cNvCxnSpPr>
            <a:cxnSpLocks/>
          </p:cNvCxnSpPr>
          <p:nvPr/>
        </p:nvCxnSpPr>
        <p:spPr>
          <a:xfrm flipH="1">
            <a:off x="8748710" y="313827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a16="http://schemas.microsoft.com/office/drawing/2014/main" id="{CA6DC249-2392-314A-BDCB-1CB5F39AB4E2}"/>
              </a:ext>
            </a:extLst>
          </p:cNvPr>
          <p:cNvCxnSpPr>
            <a:cxnSpLocks/>
          </p:cNvCxnSpPr>
          <p:nvPr/>
        </p:nvCxnSpPr>
        <p:spPr>
          <a:xfrm rot="16200000" flipH="1">
            <a:off x="8773020" y="3158452"/>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a:extLst>
              <a:ext uri="{FF2B5EF4-FFF2-40B4-BE49-F238E27FC236}">
                <a16:creationId xmlns:a16="http://schemas.microsoft.com/office/drawing/2014/main" id="{FFBDF2BB-F682-F94F-A634-2C56CEE56EAF}"/>
              </a:ext>
            </a:extLst>
          </p:cNvPr>
          <p:cNvCxnSpPr>
            <a:cxnSpLocks/>
          </p:cNvCxnSpPr>
          <p:nvPr/>
        </p:nvCxnSpPr>
        <p:spPr>
          <a:xfrm rot="16200000" flipH="1">
            <a:off x="8991189" y="316389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a:extLst>
              <a:ext uri="{FF2B5EF4-FFF2-40B4-BE49-F238E27FC236}">
                <a16:creationId xmlns:a16="http://schemas.microsoft.com/office/drawing/2014/main" id="{01FF4F75-3A82-844C-8A65-C4E9CA720846}"/>
              </a:ext>
            </a:extLst>
          </p:cNvPr>
          <p:cNvCxnSpPr>
            <a:cxnSpLocks/>
          </p:cNvCxnSpPr>
          <p:nvPr/>
        </p:nvCxnSpPr>
        <p:spPr>
          <a:xfrm rot="16200000" flipH="1">
            <a:off x="9184863" y="316389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0EADF54A-A057-AB40-A66A-7A225AE611C0}"/>
              </a:ext>
            </a:extLst>
          </p:cNvPr>
          <p:cNvCxnSpPr>
            <a:cxnSpLocks/>
          </p:cNvCxnSpPr>
          <p:nvPr/>
        </p:nvCxnSpPr>
        <p:spPr>
          <a:xfrm rot="16200000" flipH="1">
            <a:off x="9388063" y="316389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a:extLst>
              <a:ext uri="{FF2B5EF4-FFF2-40B4-BE49-F238E27FC236}">
                <a16:creationId xmlns:a16="http://schemas.microsoft.com/office/drawing/2014/main" id="{E59C514A-5647-3443-B503-3FBDA7E3A76B}"/>
              </a:ext>
            </a:extLst>
          </p:cNvPr>
          <p:cNvCxnSpPr>
            <a:cxnSpLocks/>
          </p:cNvCxnSpPr>
          <p:nvPr/>
        </p:nvCxnSpPr>
        <p:spPr>
          <a:xfrm rot="16200000" flipH="1">
            <a:off x="9588089" y="316389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a:extLst>
              <a:ext uri="{FF2B5EF4-FFF2-40B4-BE49-F238E27FC236}">
                <a16:creationId xmlns:a16="http://schemas.microsoft.com/office/drawing/2014/main" id="{B2BC5E93-840C-5F4F-B4A4-63CD6FFB6A32}"/>
              </a:ext>
            </a:extLst>
          </p:cNvPr>
          <p:cNvCxnSpPr>
            <a:cxnSpLocks/>
          </p:cNvCxnSpPr>
          <p:nvPr/>
        </p:nvCxnSpPr>
        <p:spPr>
          <a:xfrm rot="16200000" flipH="1">
            <a:off x="9791289" y="316389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a:extLst>
              <a:ext uri="{FF2B5EF4-FFF2-40B4-BE49-F238E27FC236}">
                <a16:creationId xmlns:a16="http://schemas.microsoft.com/office/drawing/2014/main" id="{C580BBCB-1EE2-8D42-9F5F-28A3B053301E}"/>
              </a:ext>
            </a:extLst>
          </p:cNvPr>
          <p:cNvCxnSpPr>
            <a:cxnSpLocks/>
          </p:cNvCxnSpPr>
          <p:nvPr/>
        </p:nvCxnSpPr>
        <p:spPr>
          <a:xfrm rot="16200000" flipH="1">
            <a:off x="9994489" y="316389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970842AB-A80C-074A-AC1B-461D8534C99C}"/>
              </a:ext>
            </a:extLst>
          </p:cNvPr>
          <p:cNvCxnSpPr>
            <a:cxnSpLocks/>
          </p:cNvCxnSpPr>
          <p:nvPr/>
        </p:nvCxnSpPr>
        <p:spPr>
          <a:xfrm rot="16200000" flipH="1">
            <a:off x="10194513" y="316389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a16="http://schemas.microsoft.com/office/drawing/2014/main" id="{9CD0D3D6-BF87-744B-93EC-D625554213D4}"/>
              </a:ext>
            </a:extLst>
          </p:cNvPr>
          <p:cNvCxnSpPr>
            <a:cxnSpLocks/>
          </p:cNvCxnSpPr>
          <p:nvPr/>
        </p:nvCxnSpPr>
        <p:spPr>
          <a:xfrm rot="16200000" flipH="1">
            <a:off x="10394538" y="316389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a:extLst>
              <a:ext uri="{FF2B5EF4-FFF2-40B4-BE49-F238E27FC236}">
                <a16:creationId xmlns:a16="http://schemas.microsoft.com/office/drawing/2014/main" id="{FDCC0D23-C7E6-A842-95D0-996D2000AB88}"/>
              </a:ext>
            </a:extLst>
          </p:cNvPr>
          <p:cNvCxnSpPr>
            <a:cxnSpLocks/>
          </p:cNvCxnSpPr>
          <p:nvPr/>
        </p:nvCxnSpPr>
        <p:spPr>
          <a:xfrm rot="16200000" flipH="1">
            <a:off x="10597738" y="316389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1B79D298-6CC4-E845-BAE7-872E2F3E09F4}"/>
              </a:ext>
            </a:extLst>
          </p:cNvPr>
          <p:cNvCxnSpPr>
            <a:cxnSpLocks/>
          </p:cNvCxnSpPr>
          <p:nvPr/>
        </p:nvCxnSpPr>
        <p:spPr>
          <a:xfrm rot="16200000" flipH="1">
            <a:off x="10797763" y="316389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17F5DEAD-F903-1640-B5B3-1A21096CCFC1}"/>
              </a:ext>
            </a:extLst>
          </p:cNvPr>
          <p:cNvCxnSpPr>
            <a:cxnSpLocks/>
          </p:cNvCxnSpPr>
          <p:nvPr/>
        </p:nvCxnSpPr>
        <p:spPr>
          <a:xfrm rot="16200000" flipH="1">
            <a:off x="11000963" y="316389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a16="http://schemas.microsoft.com/office/drawing/2014/main" id="{11581BE1-A535-4A4A-965D-A67B33DF4CC9}"/>
              </a:ext>
            </a:extLst>
          </p:cNvPr>
          <p:cNvCxnSpPr>
            <a:cxnSpLocks/>
          </p:cNvCxnSpPr>
          <p:nvPr/>
        </p:nvCxnSpPr>
        <p:spPr>
          <a:xfrm rot="16200000" flipH="1">
            <a:off x="11200989" y="316389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a:extLst>
              <a:ext uri="{FF2B5EF4-FFF2-40B4-BE49-F238E27FC236}">
                <a16:creationId xmlns:a16="http://schemas.microsoft.com/office/drawing/2014/main" id="{B292CB54-89AF-7844-BFC2-C1CA6EF511AE}"/>
              </a:ext>
            </a:extLst>
          </p:cNvPr>
          <p:cNvCxnSpPr>
            <a:cxnSpLocks/>
          </p:cNvCxnSpPr>
          <p:nvPr/>
        </p:nvCxnSpPr>
        <p:spPr>
          <a:xfrm rot="16200000" flipH="1">
            <a:off x="11397838" y="316389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a:extLst>
              <a:ext uri="{FF2B5EF4-FFF2-40B4-BE49-F238E27FC236}">
                <a16:creationId xmlns:a16="http://schemas.microsoft.com/office/drawing/2014/main" id="{9CE7C8CE-9DBB-B640-B90F-0AAD27872839}"/>
              </a:ext>
            </a:extLst>
          </p:cNvPr>
          <p:cNvCxnSpPr>
            <a:cxnSpLocks/>
          </p:cNvCxnSpPr>
          <p:nvPr/>
        </p:nvCxnSpPr>
        <p:spPr>
          <a:xfrm rot="16200000" flipH="1">
            <a:off x="11603243" y="316389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a:extLst>
              <a:ext uri="{FF2B5EF4-FFF2-40B4-BE49-F238E27FC236}">
                <a16:creationId xmlns:a16="http://schemas.microsoft.com/office/drawing/2014/main" id="{FED738AA-DCDB-F04E-B154-E92A01B3CA57}"/>
              </a:ext>
            </a:extLst>
          </p:cNvPr>
          <p:cNvCxnSpPr>
            <a:cxnSpLocks/>
          </p:cNvCxnSpPr>
          <p:nvPr/>
        </p:nvCxnSpPr>
        <p:spPr>
          <a:xfrm rot="16200000" flipH="1">
            <a:off x="11801063" y="316389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a:extLst>
              <a:ext uri="{FF2B5EF4-FFF2-40B4-BE49-F238E27FC236}">
                <a16:creationId xmlns:a16="http://schemas.microsoft.com/office/drawing/2014/main" id="{7A09401B-27A2-474E-9A86-6F23569F2BFA}"/>
              </a:ext>
            </a:extLst>
          </p:cNvPr>
          <p:cNvCxnSpPr>
            <a:cxnSpLocks/>
          </p:cNvCxnSpPr>
          <p:nvPr/>
        </p:nvCxnSpPr>
        <p:spPr>
          <a:xfrm flipH="1">
            <a:off x="8717008" y="2610226"/>
            <a:ext cx="3155951"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337" name="TextBox 336">
            <a:extLst>
              <a:ext uri="{FF2B5EF4-FFF2-40B4-BE49-F238E27FC236}">
                <a16:creationId xmlns:a16="http://schemas.microsoft.com/office/drawing/2014/main" id="{1CDE121F-5152-8E42-8A2E-6C61FC3F0B54}"/>
              </a:ext>
            </a:extLst>
          </p:cNvPr>
          <p:cNvSpPr txBox="1"/>
          <p:nvPr/>
        </p:nvSpPr>
        <p:spPr>
          <a:xfrm>
            <a:off x="8809139" y="2921630"/>
            <a:ext cx="843180" cy="166199"/>
          </a:xfrm>
          <a:prstGeom prst="rect">
            <a:avLst/>
          </a:prstGeom>
          <a:solidFill>
            <a:schemeClr val="bg1"/>
          </a:solidFill>
        </p:spPr>
        <p:txBody>
          <a:bodyPr wrap="none" lIns="0" tIns="0" rIns="0" bIns="0" rtlCol="0">
            <a:spAutoFit/>
          </a:bodyPr>
          <a:lstStyle/>
          <a:p>
            <a:pP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HR 0.69 (95% CI 0.53-0.88)</a:t>
            </a:r>
            <a:br>
              <a:rPr lang="en-GB" sz="600" dirty="0">
                <a:solidFill>
                  <a:srgbClr val="000000"/>
                </a:solidFill>
                <a:latin typeface="Calibri" panose="020F0502020204030204" pitchFamily="34" charset="0"/>
                <a:ea typeface="Aileron" charset="0"/>
                <a:cs typeface="Calibri" panose="020F0502020204030204" pitchFamily="34" charset="0"/>
              </a:rPr>
            </a:br>
            <a:r>
              <a:rPr lang="en-GB" sz="600" dirty="0">
                <a:solidFill>
                  <a:srgbClr val="000000"/>
                </a:solidFill>
                <a:latin typeface="Calibri" panose="020F0502020204030204" pitchFamily="34" charset="0"/>
                <a:ea typeface="Aileron" charset="0"/>
                <a:cs typeface="Calibri" panose="020F0502020204030204" pitchFamily="34" charset="0"/>
              </a:rPr>
              <a:t>p=0.003</a:t>
            </a:r>
          </a:p>
        </p:txBody>
      </p:sp>
      <p:graphicFrame>
        <p:nvGraphicFramePr>
          <p:cNvPr id="274" name="Table 273">
            <a:extLst>
              <a:ext uri="{FF2B5EF4-FFF2-40B4-BE49-F238E27FC236}">
                <a16:creationId xmlns:a16="http://schemas.microsoft.com/office/drawing/2014/main" id="{4BCC9004-6916-40D7-82A8-EAC1B0FDE21B}"/>
              </a:ext>
            </a:extLst>
          </p:cNvPr>
          <p:cNvGraphicFramePr>
            <a:graphicFrameLocks noGrp="1"/>
          </p:cNvGraphicFramePr>
          <p:nvPr/>
        </p:nvGraphicFramePr>
        <p:xfrm>
          <a:off x="205200" y="3826800"/>
          <a:ext cx="11844000" cy="2077920"/>
        </p:xfrm>
        <a:graphic>
          <a:graphicData uri="http://schemas.openxmlformats.org/drawingml/2006/table">
            <a:tbl>
              <a:tblPr firstRow="1" bandRow="1">
                <a:tableStyleId>{5C22544A-7EE6-4342-B048-85BDC9FD1C3A}</a:tableStyleId>
              </a:tblPr>
              <a:tblGrid>
                <a:gridCol w="1044000">
                  <a:extLst>
                    <a:ext uri="{9D8B030D-6E8A-4147-A177-3AD203B41FA5}">
                      <a16:colId xmlns:a16="http://schemas.microsoft.com/office/drawing/2014/main" val="302012079"/>
                    </a:ext>
                  </a:extLst>
                </a:gridCol>
                <a:gridCol w="1440000">
                  <a:extLst>
                    <a:ext uri="{9D8B030D-6E8A-4147-A177-3AD203B41FA5}">
                      <a16:colId xmlns:a16="http://schemas.microsoft.com/office/drawing/2014/main" val="4112908318"/>
                    </a:ext>
                  </a:extLst>
                </a:gridCol>
                <a:gridCol w="1440000">
                  <a:extLst>
                    <a:ext uri="{9D8B030D-6E8A-4147-A177-3AD203B41FA5}">
                      <a16:colId xmlns:a16="http://schemas.microsoft.com/office/drawing/2014/main" val="3807487398"/>
                    </a:ext>
                  </a:extLst>
                </a:gridCol>
                <a:gridCol w="1980000">
                  <a:extLst>
                    <a:ext uri="{9D8B030D-6E8A-4147-A177-3AD203B41FA5}">
                      <a16:colId xmlns:a16="http://schemas.microsoft.com/office/drawing/2014/main" val="704542937"/>
                    </a:ext>
                  </a:extLst>
                </a:gridCol>
                <a:gridCol w="1980000">
                  <a:extLst>
                    <a:ext uri="{9D8B030D-6E8A-4147-A177-3AD203B41FA5}">
                      <a16:colId xmlns:a16="http://schemas.microsoft.com/office/drawing/2014/main" val="3122925992"/>
                    </a:ext>
                  </a:extLst>
                </a:gridCol>
                <a:gridCol w="1980000">
                  <a:extLst>
                    <a:ext uri="{9D8B030D-6E8A-4147-A177-3AD203B41FA5}">
                      <a16:colId xmlns:a16="http://schemas.microsoft.com/office/drawing/2014/main" val="695995691"/>
                    </a:ext>
                  </a:extLst>
                </a:gridCol>
                <a:gridCol w="1980000">
                  <a:extLst>
                    <a:ext uri="{9D8B030D-6E8A-4147-A177-3AD203B41FA5}">
                      <a16:colId xmlns:a16="http://schemas.microsoft.com/office/drawing/2014/main" val="2792049096"/>
                    </a:ext>
                  </a:extLst>
                </a:gridCol>
              </a:tblGrid>
              <a:tr h="0">
                <a:tc>
                  <a:txBody>
                    <a:bodyPr/>
                    <a:lstStyle/>
                    <a:p>
                      <a:endParaRPr lang="en-US" sz="12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marT="36000" marB="36000" anchor="b">
                    <a:solidFill>
                      <a:schemeClr val="accent1"/>
                    </a:solidFill>
                  </a:tcPr>
                </a:tc>
                <a:tc gridSpan="2">
                  <a:txBody>
                    <a:bodyPr/>
                    <a:lstStyle/>
                    <a:p>
                      <a:pPr algn="ctr"/>
                      <a:r>
                        <a:rPr lang="en-US" sz="1200" dirty="0">
                          <a:solidFill>
                            <a:schemeClr val="bg1"/>
                          </a:solidFill>
                          <a:latin typeface="Calibri" panose="020F0502020204030204" pitchFamily="34" charset="0"/>
                          <a:ea typeface="Verdana" panose="020B0604030504040204" pitchFamily="34" charset="0"/>
                          <a:cs typeface="Calibri" panose="020F0502020204030204" pitchFamily="34" charset="0"/>
                        </a:rPr>
                        <a:t>SPARTAN</a:t>
                      </a:r>
                    </a:p>
                  </a:txBody>
                  <a:tcPr marT="36000" marB="36000" anchor="b">
                    <a:solidFill>
                      <a:schemeClr val="accent1"/>
                    </a:solidFill>
                  </a:tcPr>
                </a:tc>
                <a:tc hMerge="1">
                  <a:txBody>
                    <a:bodyPr/>
                    <a:lstStyle/>
                    <a:p>
                      <a:endParaRPr lang="en-GB"/>
                    </a:p>
                  </a:txBody>
                  <a:tcPr/>
                </a:tc>
                <a:tc gridSpan="2">
                  <a:txBody>
                    <a:bodyPr/>
                    <a:lstStyle/>
                    <a:p>
                      <a:pPr algn="ctr"/>
                      <a:r>
                        <a:rPr lang="en-US" sz="1200" dirty="0">
                          <a:solidFill>
                            <a:schemeClr val="bg1"/>
                          </a:solidFill>
                          <a:latin typeface="Calibri" panose="020F0502020204030204" pitchFamily="34" charset="0"/>
                          <a:ea typeface="Verdana" panose="020B0604030504040204" pitchFamily="34" charset="0"/>
                          <a:cs typeface="Calibri" panose="020F0502020204030204" pitchFamily="34" charset="0"/>
                        </a:rPr>
                        <a:t>PROSPER</a:t>
                      </a:r>
                    </a:p>
                  </a:txBody>
                  <a:tcPr marT="36000" marB="36000" anchor="b">
                    <a:solidFill>
                      <a:schemeClr val="accent1"/>
                    </a:solidFill>
                  </a:tcPr>
                </a:tc>
                <a:tc hMerge="1">
                  <a:txBody>
                    <a:bodyPr/>
                    <a:lstStyle/>
                    <a:p>
                      <a:pPr algn="ctr"/>
                      <a:endParaRPr lang="en-US" sz="10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marT="36000" marB="36000" anchor="b">
                    <a:solidFill>
                      <a:schemeClr val="accent1"/>
                    </a:solidFill>
                  </a:tcPr>
                </a:tc>
                <a:tc gridSpan="2">
                  <a:txBody>
                    <a:bodyPr/>
                    <a:lstStyle/>
                    <a:p>
                      <a:pPr algn="ctr"/>
                      <a:r>
                        <a:rPr lang="en-US" sz="1200" dirty="0">
                          <a:solidFill>
                            <a:schemeClr val="bg1"/>
                          </a:solidFill>
                          <a:latin typeface="Calibri" panose="020F0502020204030204" pitchFamily="34" charset="0"/>
                          <a:ea typeface="Verdana" panose="020B0604030504040204" pitchFamily="34" charset="0"/>
                          <a:cs typeface="Calibri" panose="020F0502020204030204" pitchFamily="34" charset="0"/>
                        </a:rPr>
                        <a:t>ARAMIS</a:t>
                      </a:r>
                    </a:p>
                  </a:txBody>
                  <a:tcPr marT="36000" marB="36000" anchor="b">
                    <a:solidFill>
                      <a:schemeClr val="accent1"/>
                    </a:solidFill>
                  </a:tcPr>
                </a:tc>
                <a:tc hMerge="1">
                  <a:txBody>
                    <a:bodyPr/>
                    <a:lstStyle/>
                    <a:p>
                      <a:endParaRPr lang="en-GB"/>
                    </a:p>
                  </a:txBody>
                  <a:tcPr/>
                </a:tc>
                <a:extLst>
                  <a:ext uri="{0D108BD9-81ED-4DB2-BD59-A6C34878D82A}">
                    <a16:rowId xmlns:a16="http://schemas.microsoft.com/office/drawing/2014/main" val="4076266898"/>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marT="36000" marB="36000" anchor="b">
                    <a:solidFill>
                      <a:schemeClr val="accent1"/>
                    </a:solidFill>
                  </a:tcPr>
                </a:tc>
                <a:tc>
                  <a:txBody>
                    <a:bodyPr/>
                    <a:lstStyle/>
                    <a:p>
                      <a:pPr algn="ctr"/>
                      <a:r>
                        <a:rPr lang="en-US" sz="1200" b="1" dirty="0">
                          <a:solidFill>
                            <a:schemeClr val="bg1"/>
                          </a:solidFill>
                          <a:latin typeface="Calibri" panose="020F0502020204030204" pitchFamily="34" charset="0"/>
                          <a:ea typeface="Verdana" panose="020B0604030504040204" pitchFamily="34" charset="0"/>
                          <a:cs typeface="Calibri" panose="020F0502020204030204" pitchFamily="34" charset="0"/>
                        </a:rPr>
                        <a:t>APA </a:t>
                      </a:r>
                      <a:r>
                        <a:rPr lang="en-US" sz="1200" b="1" baseline="0" dirty="0">
                          <a:solidFill>
                            <a:schemeClr val="bg1"/>
                          </a:solidFill>
                          <a:latin typeface="Calibri" panose="020F0502020204030204" pitchFamily="34" charset="0"/>
                          <a:ea typeface="Verdana" panose="020B0604030504040204" pitchFamily="34" charset="0"/>
                          <a:cs typeface="Calibri" panose="020F0502020204030204" pitchFamily="34" charset="0"/>
                        </a:rPr>
                        <a:t>(n=806)</a:t>
                      </a:r>
                      <a:endParaRPr lang="en-US" sz="12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marT="36000" marB="36000" anchor="b">
                    <a:solidFill>
                      <a:schemeClr val="accent1"/>
                    </a:solidFill>
                  </a:tcPr>
                </a:tc>
                <a:tc>
                  <a:txBody>
                    <a:bodyPr/>
                    <a:lstStyle/>
                    <a:p>
                      <a:pPr algn="ctr"/>
                      <a:r>
                        <a:rPr lang="en-US" sz="1200" b="1" dirty="0">
                          <a:solidFill>
                            <a:schemeClr val="bg1"/>
                          </a:solidFill>
                          <a:latin typeface="Calibri" panose="020F0502020204030204" pitchFamily="34" charset="0"/>
                          <a:ea typeface="Verdana" panose="020B0604030504040204" pitchFamily="34" charset="0"/>
                          <a:cs typeface="Calibri" panose="020F0502020204030204" pitchFamily="34" charset="0"/>
                        </a:rPr>
                        <a:t>PBO (n</a:t>
                      </a:r>
                      <a:r>
                        <a:rPr lang="en-US" sz="1200" b="1" baseline="0" dirty="0">
                          <a:solidFill>
                            <a:schemeClr val="bg1"/>
                          </a:solidFill>
                          <a:latin typeface="Calibri" panose="020F0502020204030204" pitchFamily="34" charset="0"/>
                          <a:ea typeface="Verdana" panose="020B0604030504040204" pitchFamily="34" charset="0"/>
                          <a:cs typeface="Calibri" panose="020F0502020204030204" pitchFamily="34" charset="0"/>
                        </a:rPr>
                        <a:t>=401)</a:t>
                      </a:r>
                      <a:endParaRPr lang="en-US" sz="12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marT="36000" marB="36000" anchor="b">
                    <a:solidFill>
                      <a:schemeClr val="accent1"/>
                    </a:solidFill>
                  </a:tcPr>
                </a:tc>
                <a:tc>
                  <a:txBody>
                    <a:bodyPr/>
                    <a:lstStyle/>
                    <a:p>
                      <a:pPr algn="ctr"/>
                      <a:r>
                        <a:rPr lang="en-US" sz="1200" b="1" dirty="0">
                          <a:solidFill>
                            <a:schemeClr val="bg1"/>
                          </a:solidFill>
                          <a:latin typeface="Calibri" panose="020F0502020204030204" pitchFamily="34" charset="0"/>
                          <a:ea typeface="Verdana" panose="020B0604030504040204" pitchFamily="34" charset="0"/>
                          <a:cs typeface="Calibri" panose="020F0502020204030204" pitchFamily="34" charset="0"/>
                        </a:rPr>
                        <a:t>ENZA (n=933)</a:t>
                      </a:r>
                    </a:p>
                  </a:txBody>
                  <a:tcPr marT="36000" marB="36000" anchor="b">
                    <a:solidFill>
                      <a:schemeClr val="accent1"/>
                    </a:solidFill>
                  </a:tcPr>
                </a:tc>
                <a:tc>
                  <a:txBody>
                    <a:bodyPr/>
                    <a:lstStyle/>
                    <a:p>
                      <a:pPr algn="ctr"/>
                      <a:r>
                        <a:rPr lang="en-US" sz="1200" b="1" dirty="0">
                          <a:solidFill>
                            <a:schemeClr val="bg1"/>
                          </a:solidFill>
                          <a:latin typeface="Calibri" panose="020F0502020204030204" pitchFamily="34" charset="0"/>
                          <a:ea typeface="Verdana" panose="020B0604030504040204" pitchFamily="34" charset="0"/>
                          <a:cs typeface="Calibri" panose="020F0502020204030204" pitchFamily="34" charset="0"/>
                        </a:rPr>
                        <a:t>PBO (n=468)</a:t>
                      </a:r>
                    </a:p>
                  </a:txBody>
                  <a:tcPr marT="36000" marB="36000" anchor="b">
                    <a:solidFill>
                      <a:schemeClr val="accent1"/>
                    </a:solidFill>
                  </a:tcPr>
                </a:tc>
                <a:tc>
                  <a:txBody>
                    <a:bodyPr/>
                    <a:lstStyle/>
                    <a:p>
                      <a:pPr algn="ctr"/>
                      <a:r>
                        <a:rPr lang="en-US" sz="1200" b="1" dirty="0">
                          <a:solidFill>
                            <a:schemeClr val="bg1"/>
                          </a:solidFill>
                          <a:latin typeface="Calibri" panose="020F0502020204030204" pitchFamily="34" charset="0"/>
                          <a:ea typeface="Verdana" panose="020B0604030504040204" pitchFamily="34" charset="0"/>
                          <a:cs typeface="Calibri" panose="020F0502020204030204" pitchFamily="34" charset="0"/>
                        </a:rPr>
                        <a:t>DARO (n=955)</a:t>
                      </a:r>
                    </a:p>
                  </a:txBody>
                  <a:tcPr marT="36000" marB="36000" anchor="b">
                    <a:solidFill>
                      <a:schemeClr val="accent1"/>
                    </a:solidFill>
                  </a:tcPr>
                </a:tc>
                <a:tc>
                  <a:txBody>
                    <a:bodyPr/>
                    <a:lstStyle/>
                    <a:p>
                      <a:pPr algn="ctr"/>
                      <a:r>
                        <a:rPr lang="en-US" sz="1200" b="1" dirty="0">
                          <a:solidFill>
                            <a:schemeClr val="bg1"/>
                          </a:solidFill>
                          <a:latin typeface="Calibri" panose="020F0502020204030204" pitchFamily="34" charset="0"/>
                          <a:ea typeface="Verdana" panose="020B0604030504040204" pitchFamily="34" charset="0"/>
                          <a:cs typeface="Calibri" panose="020F0502020204030204" pitchFamily="34" charset="0"/>
                        </a:rPr>
                        <a:t>PBO (n=554)</a:t>
                      </a:r>
                    </a:p>
                  </a:txBody>
                  <a:tcPr marT="36000" marB="36000" anchor="b">
                    <a:solidFill>
                      <a:schemeClr val="accent1"/>
                    </a:solidFill>
                  </a:tcPr>
                </a:tc>
                <a:extLst>
                  <a:ext uri="{0D108BD9-81ED-4DB2-BD59-A6C34878D82A}">
                    <a16:rowId xmlns:a16="http://schemas.microsoft.com/office/drawing/2014/main" val="4089336627"/>
                  </a:ext>
                </a:extLst>
              </a:tr>
              <a:tr h="0">
                <a:tc>
                  <a:txBody>
                    <a:bodyPr/>
                    <a:lstStyle/>
                    <a:p>
                      <a:r>
                        <a:rPr lang="fy-NL" sz="1200" dirty="0">
                          <a:latin typeface="Calibri" panose="020F0502020204030204" pitchFamily="34" charset="0"/>
                          <a:ea typeface="Verdana" panose="020B0604030504040204" pitchFamily="34" charset="0"/>
                          <a:cs typeface="Calibri" panose="020F0502020204030204" pitchFamily="34" charset="0"/>
                        </a:rPr>
                        <a:t>Median follow-up, months</a:t>
                      </a:r>
                      <a:endParaRPr lang="en-US" sz="1200" dirty="0">
                        <a:latin typeface="Calibri" panose="020F0502020204030204" pitchFamily="34" charset="0"/>
                        <a:ea typeface="Verdana" panose="020B0604030504040204" pitchFamily="34" charset="0"/>
                        <a:cs typeface="Calibri" panose="020F0502020204030204" pitchFamily="34" charset="0"/>
                      </a:endParaRPr>
                    </a:p>
                  </a:txBody>
                  <a:tcPr marT="36000" marB="36000"/>
                </a:tc>
                <a:tc gridSpan="2">
                  <a:txBody>
                    <a:bodyPr/>
                    <a:lstStyle/>
                    <a:p>
                      <a:pPr algn="ctr"/>
                      <a:r>
                        <a:rPr lang="fy-NL" sz="1200" dirty="0">
                          <a:latin typeface="Calibri" panose="020F0502020204030204" pitchFamily="34" charset="0"/>
                          <a:ea typeface="Verdana" panose="020B0604030504040204" pitchFamily="34" charset="0"/>
                          <a:cs typeface="Calibri" panose="020F0502020204030204" pitchFamily="34" charset="0"/>
                        </a:rPr>
                        <a:t>52.0</a:t>
                      </a:r>
                      <a:endParaRPr lang="en-US" sz="1200" dirty="0">
                        <a:latin typeface="Calibri" panose="020F0502020204030204" pitchFamily="34" charset="0"/>
                        <a:ea typeface="Verdana" panose="020B0604030504040204" pitchFamily="34" charset="0"/>
                        <a:cs typeface="Calibri" panose="020F0502020204030204" pitchFamily="34" charset="0"/>
                      </a:endParaRPr>
                    </a:p>
                  </a:txBody>
                  <a:tcPr marT="36000" marB="36000" anchor="ctr"/>
                </a:tc>
                <a:tc hMerge="1">
                  <a:txBody>
                    <a:bodyPr/>
                    <a:lstStyle/>
                    <a:p>
                      <a:endParaRPr lang="en-GB"/>
                    </a:p>
                  </a:txBody>
                  <a:tcPr/>
                </a:tc>
                <a:tc gridSpan="2">
                  <a:txBody>
                    <a:bodyPr/>
                    <a:lstStyle/>
                    <a:p>
                      <a:pPr algn="ctr"/>
                      <a:r>
                        <a:rPr lang="fy-NL" sz="1200" dirty="0">
                          <a:latin typeface="Calibri" panose="020F0502020204030204" pitchFamily="34" charset="0"/>
                          <a:ea typeface="Verdana" panose="020B0604030504040204" pitchFamily="34" charset="0"/>
                          <a:cs typeface="Calibri" panose="020F0502020204030204" pitchFamily="34" charset="0"/>
                        </a:rPr>
                        <a:t>48.0</a:t>
                      </a:r>
                      <a:endParaRPr lang="en-US" sz="1200" dirty="0">
                        <a:latin typeface="Calibri" panose="020F0502020204030204" pitchFamily="34" charset="0"/>
                        <a:ea typeface="Verdana" panose="020B0604030504040204" pitchFamily="34" charset="0"/>
                        <a:cs typeface="Calibri" panose="020F0502020204030204" pitchFamily="34" charset="0"/>
                      </a:endParaRPr>
                    </a:p>
                  </a:txBody>
                  <a:tcPr marT="36000" marB="36000" anchor="ctr"/>
                </a:tc>
                <a:tc hMerge="1">
                  <a:txBody>
                    <a:bodyPr/>
                    <a:lstStyle/>
                    <a:p>
                      <a:pPr algn="ctr"/>
                      <a:endParaRPr lang="en-US" sz="900" dirty="0">
                        <a:latin typeface="Calibri" panose="020F0502020204030204" pitchFamily="34" charset="0"/>
                        <a:ea typeface="Verdana" panose="020B0604030504040204" pitchFamily="34" charset="0"/>
                        <a:cs typeface="Calibri" panose="020F0502020204030204" pitchFamily="34" charset="0"/>
                      </a:endParaRPr>
                    </a:p>
                  </a:txBody>
                  <a:tcPr marT="36000" marB="36000" anchor="ctr"/>
                </a:tc>
                <a:tc gridSpan="2">
                  <a:txBody>
                    <a:bodyPr/>
                    <a:lstStyle/>
                    <a:p>
                      <a:pPr algn="ctr"/>
                      <a:r>
                        <a:rPr lang="fy-NL" sz="1200" dirty="0">
                          <a:latin typeface="Calibri" panose="020F0502020204030204" pitchFamily="34" charset="0"/>
                          <a:ea typeface="Verdana" panose="020B0604030504040204" pitchFamily="34" charset="0"/>
                          <a:cs typeface="Calibri" panose="020F0502020204030204" pitchFamily="34" charset="0"/>
                        </a:rPr>
                        <a:t>29.0</a:t>
                      </a:r>
                      <a:endParaRPr lang="en-US" sz="1200" dirty="0">
                        <a:latin typeface="Calibri" panose="020F0502020204030204" pitchFamily="34" charset="0"/>
                        <a:ea typeface="Verdana" panose="020B0604030504040204" pitchFamily="34" charset="0"/>
                        <a:cs typeface="Calibri" panose="020F0502020204030204" pitchFamily="34" charset="0"/>
                      </a:endParaRPr>
                    </a:p>
                  </a:txBody>
                  <a:tcPr marT="36000" marB="36000" anchor="ctr"/>
                </a:tc>
                <a:tc hMerge="1">
                  <a:txBody>
                    <a:bodyPr/>
                    <a:lstStyle/>
                    <a:p>
                      <a:endParaRPr lang="en-GB"/>
                    </a:p>
                  </a:txBody>
                  <a:tcPr/>
                </a:tc>
                <a:extLst>
                  <a:ext uri="{0D108BD9-81ED-4DB2-BD59-A6C34878D82A}">
                    <a16:rowId xmlns:a16="http://schemas.microsoft.com/office/drawing/2014/main" val="564385085"/>
                  </a:ext>
                </a:extLst>
              </a:tr>
              <a:tr h="108988">
                <a:tc>
                  <a:txBody>
                    <a:bodyPr/>
                    <a:lstStyle/>
                    <a:p>
                      <a:r>
                        <a:rPr lang="en-US" sz="1200" dirty="0">
                          <a:latin typeface="Calibri" panose="020F0502020204030204" pitchFamily="34" charset="0"/>
                          <a:ea typeface="Verdana" panose="020B0604030504040204" pitchFamily="34" charset="0"/>
                          <a:cs typeface="Calibri" panose="020F0502020204030204" pitchFamily="34" charset="0"/>
                        </a:rPr>
                        <a:t>Median OS, months</a:t>
                      </a:r>
                    </a:p>
                  </a:txBody>
                  <a:tcPr marT="36000" marB="36000"/>
                </a:tc>
                <a:tc>
                  <a:txBody>
                    <a:bodyPr/>
                    <a:lstStyle/>
                    <a:p>
                      <a:pPr algn="ctr"/>
                      <a:r>
                        <a:rPr lang="fy-NL" sz="1200" dirty="0">
                          <a:latin typeface="Calibri" panose="020F0502020204030204" pitchFamily="34" charset="0"/>
                          <a:ea typeface="Verdana" panose="020B0604030504040204" pitchFamily="34" charset="0"/>
                          <a:cs typeface="Calibri" panose="020F0502020204030204" pitchFamily="34" charset="0"/>
                        </a:rPr>
                        <a:t>7</a:t>
                      </a:r>
                      <a:r>
                        <a:rPr lang="en-US" sz="1200" dirty="0">
                          <a:latin typeface="Calibri" panose="020F0502020204030204" pitchFamily="34" charset="0"/>
                          <a:ea typeface="Verdana" panose="020B0604030504040204" pitchFamily="34" charset="0"/>
                          <a:cs typeface="Calibri" panose="020F0502020204030204" pitchFamily="34" charset="0"/>
                        </a:rPr>
                        <a:t>3.9</a:t>
                      </a:r>
                    </a:p>
                  </a:txBody>
                  <a:tcPr marT="36000" marB="36000"/>
                </a:tc>
                <a:tc>
                  <a:txBody>
                    <a:bodyPr/>
                    <a:lstStyle/>
                    <a:p>
                      <a:pPr algn="ctr"/>
                      <a:r>
                        <a:rPr lang="fy-NL" sz="1200" dirty="0">
                          <a:latin typeface="Calibri" panose="020F0502020204030204" pitchFamily="34" charset="0"/>
                          <a:ea typeface="Verdana" panose="020B0604030504040204" pitchFamily="34" charset="0"/>
                          <a:cs typeface="Calibri" panose="020F0502020204030204" pitchFamily="34" charset="0"/>
                        </a:rPr>
                        <a:t>5</a:t>
                      </a:r>
                      <a:r>
                        <a:rPr lang="en-US" sz="1200" dirty="0">
                          <a:latin typeface="Calibri" panose="020F0502020204030204" pitchFamily="34" charset="0"/>
                          <a:ea typeface="Verdana" panose="020B0604030504040204" pitchFamily="34" charset="0"/>
                          <a:cs typeface="Calibri" panose="020F0502020204030204" pitchFamily="34" charset="0"/>
                        </a:rPr>
                        <a:t>9.9</a:t>
                      </a:r>
                    </a:p>
                  </a:txBody>
                  <a:tcPr marT="36000" marB="36000"/>
                </a:tc>
                <a:tc>
                  <a:txBody>
                    <a:bodyPr/>
                    <a:lstStyle/>
                    <a:p>
                      <a:pPr algn="ctr"/>
                      <a:r>
                        <a:rPr lang="en-US" sz="1200" dirty="0">
                          <a:latin typeface="Calibri" panose="020F0502020204030204" pitchFamily="34" charset="0"/>
                          <a:ea typeface="Verdana" panose="020B0604030504040204" pitchFamily="34" charset="0"/>
                          <a:cs typeface="Calibri" panose="020F0502020204030204" pitchFamily="34" charset="0"/>
                        </a:rPr>
                        <a:t>67.0</a:t>
                      </a:r>
                    </a:p>
                  </a:txBody>
                  <a:tcPr marT="36000" marB="36000"/>
                </a:tc>
                <a:tc>
                  <a:txBody>
                    <a:bodyPr/>
                    <a:lstStyle/>
                    <a:p>
                      <a:pPr algn="ctr"/>
                      <a:r>
                        <a:rPr lang="en-US" sz="1200" dirty="0">
                          <a:latin typeface="Calibri" panose="020F0502020204030204" pitchFamily="34" charset="0"/>
                          <a:ea typeface="Verdana" panose="020B0604030504040204" pitchFamily="34" charset="0"/>
                          <a:cs typeface="Calibri" panose="020F0502020204030204" pitchFamily="34" charset="0"/>
                        </a:rPr>
                        <a:t>56.3</a:t>
                      </a:r>
                    </a:p>
                  </a:txBody>
                  <a:tcPr marT="36000" marB="36000"/>
                </a:tc>
                <a:tc>
                  <a:txBody>
                    <a:bodyPr/>
                    <a:lstStyle/>
                    <a:p>
                      <a:pPr algn="ctr"/>
                      <a:r>
                        <a:rPr lang="en-US" sz="1200" dirty="0">
                          <a:latin typeface="Calibri" panose="020F0502020204030204" pitchFamily="34" charset="0"/>
                          <a:ea typeface="Verdana" panose="020B0604030504040204" pitchFamily="34" charset="0"/>
                          <a:cs typeface="Calibri" panose="020F0502020204030204" pitchFamily="34" charset="0"/>
                        </a:rPr>
                        <a:t>NR</a:t>
                      </a:r>
                    </a:p>
                  </a:txBody>
                  <a:tcPr marT="36000" marB="36000"/>
                </a:tc>
                <a:tc>
                  <a:txBody>
                    <a:bodyPr/>
                    <a:lstStyle/>
                    <a:p>
                      <a:pPr algn="ctr"/>
                      <a:r>
                        <a:rPr lang="en-US" sz="1200" dirty="0">
                          <a:latin typeface="Calibri" panose="020F0502020204030204" pitchFamily="34" charset="0"/>
                          <a:ea typeface="Verdana" panose="020B0604030504040204" pitchFamily="34" charset="0"/>
                          <a:cs typeface="Calibri" panose="020F0502020204030204" pitchFamily="34" charset="0"/>
                        </a:rPr>
                        <a:t>NR</a:t>
                      </a:r>
                    </a:p>
                  </a:txBody>
                  <a:tcPr marT="36000" marB="36000"/>
                </a:tc>
                <a:extLst>
                  <a:ext uri="{0D108BD9-81ED-4DB2-BD59-A6C34878D82A}">
                    <a16:rowId xmlns:a16="http://schemas.microsoft.com/office/drawing/2014/main" val="270379599"/>
                  </a:ext>
                </a:extLst>
              </a:tr>
              <a:tr h="0">
                <a:tc>
                  <a:txBody>
                    <a:bodyPr/>
                    <a:lstStyle/>
                    <a:p>
                      <a:r>
                        <a:rPr lang="en-US" sz="1200" dirty="0">
                          <a:latin typeface="Calibri" panose="020F0502020204030204" pitchFamily="34" charset="0"/>
                          <a:ea typeface="Verdana" panose="020B0604030504040204" pitchFamily="34" charset="0"/>
                          <a:cs typeface="Calibri" panose="020F0502020204030204" pitchFamily="34" charset="0"/>
                        </a:rPr>
                        <a:t>HR (95% CI)</a:t>
                      </a:r>
                    </a:p>
                  </a:txBody>
                  <a:tcPr marT="36000" marB="36000"/>
                </a:tc>
                <a:tc gridSpan="2">
                  <a:txBody>
                    <a:bodyPr/>
                    <a:lstStyle/>
                    <a:p>
                      <a:pPr algn="ctr"/>
                      <a:r>
                        <a:rPr lang="en-US" sz="1200" dirty="0">
                          <a:latin typeface="Calibri" panose="020F0502020204030204" pitchFamily="34" charset="0"/>
                          <a:ea typeface="Verdana" panose="020B0604030504040204" pitchFamily="34" charset="0"/>
                          <a:cs typeface="Calibri" panose="020F0502020204030204" pitchFamily="34" charset="0"/>
                        </a:rPr>
                        <a:t>0.78 (0.64-0.96)</a:t>
                      </a:r>
                    </a:p>
                  </a:txBody>
                  <a:tcPr marT="36000" marB="36000"/>
                </a:tc>
                <a:tc hMerge="1">
                  <a:txBody>
                    <a:bodyPr/>
                    <a:lstStyle/>
                    <a:p>
                      <a:endParaRPr lang="en-GB"/>
                    </a:p>
                  </a:txBody>
                  <a:tcPr/>
                </a:tc>
                <a:tc gridSpan="2">
                  <a:txBody>
                    <a:bodyPr/>
                    <a:lstStyle/>
                    <a:p>
                      <a:pPr algn="ctr"/>
                      <a:r>
                        <a:rPr lang="en-US" sz="1200" dirty="0">
                          <a:latin typeface="Calibri" panose="020F0502020204030204" pitchFamily="34" charset="0"/>
                          <a:ea typeface="Verdana" panose="020B0604030504040204" pitchFamily="34" charset="0"/>
                          <a:cs typeface="Calibri" panose="020F0502020204030204" pitchFamily="34" charset="0"/>
                        </a:rPr>
                        <a:t>0.73 (0.61-0.89)</a:t>
                      </a:r>
                    </a:p>
                  </a:txBody>
                  <a:tcPr marT="36000" marB="36000"/>
                </a:tc>
                <a:tc hMerge="1">
                  <a:txBody>
                    <a:bodyPr/>
                    <a:lstStyle/>
                    <a:p>
                      <a:pPr algn="ctr"/>
                      <a:endParaRPr lang="en-US" sz="900" dirty="0">
                        <a:latin typeface="Calibri" panose="020F0502020204030204" pitchFamily="34" charset="0"/>
                        <a:ea typeface="Verdana" panose="020B0604030504040204" pitchFamily="34" charset="0"/>
                        <a:cs typeface="Calibri" panose="020F0502020204030204" pitchFamily="34" charset="0"/>
                      </a:endParaRPr>
                    </a:p>
                  </a:txBody>
                  <a:tcPr marT="36000" marB="36000"/>
                </a:tc>
                <a:tc gridSpan="2">
                  <a:txBody>
                    <a:bodyPr/>
                    <a:lstStyle/>
                    <a:p>
                      <a:pPr algn="ctr"/>
                      <a:r>
                        <a:rPr lang="en-US" sz="1200" dirty="0">
                          <a:latin typeface="Calibri" panose="020F0502020204030204" pitchFamily="34" charset="0"/>
                          <a:ea typeface="Verdana" panose="020B0604030504040204" pitchFamily="34" charset="0"/>
                          <a:cs typeface="Calibri" panose="020F0502020204030204" pitchFamily="34" charset="0"/>
                        </a:rPr>
                        <a:t>0.69 (0.53-0.88)</a:t>
                      </a:r>
                    </a:p>
                  </a:txBody>
                  <a:tcPr marT="36000" marB="36000"/>
                </a:tc>
                <a:tc hMerge="1">
                  <a:txBody>
                    <a:bodyPr/>
                    <a:lstStyle/>
                    <a:p>
                      <a:endParaRPr lang="en-GB"/>
                    </a:p>
                  </a:txBody>
                  <a:tcPr/>
                </a:tc>
                <a:extLst>
                  <a:ext uri="{0D108BD9-81ED-4DB2-BD59-A6C34878D82A}">
                    <a16:rowId xmlns:a16="http://schemas.microsoft.com/office/drawing/2014/main" val="314381017"/>
                  </a:ext>
                </a:extLst>
              </a:tr>
              <a:tr h="0">
                <a:tc>
                  <a:txBody>
                    <a:bodyPr/>
                    <a:lstStyle/>
                    <a:p>
                      <a:r>
                        <a:rPr lang="en-US" sz="1200" i="0" dirty="0">
                          <a:latin typeface="Calibri" panose="020F0502020204030204" pitchFamily="34" charset="0"/>
                          <a:ea typeface="Verdana" panose="020B0604030504040204" pitchFamily="34" charset="0"/>
                          <a:cs typeface="Calibri" panose="020F0502020204030204" pitchFamily="34" charset="0"/>
                        </a:rPr>
                        <a:t>p </a:t>
                      </a:r>
                      <a:r>
                        <a:rPr lang="en-US" sz="1200" dirty="0">
                          <a:latin typeface="Calibri" panose="020F0502020204030204" pitchFamily="34" charset="0"/>
                          <a:ea typeface="Verdana" panose="020B0604030504040204" pitchFamily="34" charset="0"/>
                          <a:cs typeface="Calibri" panose="020F0502020204030204" pitchFamily="34" charset="0"/>
                        </a:rPr>
                        <a:t>value</a:t>
                      </a:r>
                    </a:p>
                  </a:txBody>
                  <a:tcPr marT="36000" marB="36000"/>
                </a:tc>
                <a:tc gridSpan="2">
                  <a:txBody>
                    <a:bodyPr/>
                    <a:lstStyle/>
                    <a:p>
                      <a:pPr algn="ctr"/>
                      <a:r>
                        <a:rPr lang="en-US" sz="1200" dirty="0">
                          <a:latin typeface="Calibri" panose="020F0502020204030204" pitchFamily="34" charset="0"/>
                          <a:ea typeface="Verdana" panose="020B0604030504040204" pitchFamily="34" charset="0"/>
                          <a:cs typeface="Calibri" panose="020F0502020204030204" pitchFamily="34" charset="0"/>
                        </a:rPr>
                        <a:t>0.016</a:t>
                      </a:r>
                    </a:p>
                  </a:txBody>
                  <a:tcPr marT="36000" marB="36000"/>
                </a:tc>
                <a:tc hMerge="1">
                  <a:txBody>
                    <a:bodyPr/>
                    <a:lstStyle/>
                    <a:p>
                      <a:endParaRPr lang="en-GB"/>
                    </a:p>
                  </a:txBody>
                  <a:tcPr/>
                </a:tc>
                <a:tc gridSpan="2">
                  <a:txBody>
                    <a:bodyPr/>
                    <a:lstStyle/>
                    <a:p>
                      <a:pPr algn="ctr"/>
                      <a:r>
                        <a:rPr lang="en-US" sz="1200" dirty="0">
                          <a:latin typeface="Calibri" panose="020F0502020204030204" pitchFamily="34" charset="0"/>
                          <a:ea typeface="Verdana" panose="020B0604030504040204" pitchFamily="34" charset="0"/>
                          <a:cs typeface="Calibri" panose="020F0502020204030204" pitchFamily="34" charset="0"/>
                        </a:rPr>
                        <a:t>0.001</a:t>
                      </a:r>
                    </a:p>
                  </a:txBody>
                  <a:tcPr marT="36000" marB="36000"/>
                </a:tc>
                <a:tc hMerge="1">
                  <a:txBody>
                    <a:bodyPr/>
                    <a:lstStyle/>
                    <a:p>
                      <a:pPr algn="ctr"/>
                      <a:endParaRPr lang="en-US" sz="900" dirty="0">
                        <a:latin typeface="Calibri" panose="020F0502020204030204" pitchFamily="34" charset="0"/>
                        <a:ea typeface="Verdana" panose="020B0604030504040204" pitchFamily="34" charset="0"/>
                        <a:cs typeface="Calibri" panose="020F0502020204030204" pitchFamily="34" charset="0"/>
                      </a:endParaRPr>
                    </a:p>
                  </a:txBody>
                  <a:tcPr marT="36000" marB="36000"/>
                </a:tc>
                <a:tc gridSpan="2">
                  <a:txBody>
                    <a:bodyPr/>
                    <a:lstStyle/>
                    <a:p>
                      <a:pPr algn="ctr"/>
                      <a:r>
                        <a:rPr lang="en-US" sz="1200" dirty="0">
                          <a:latin typeface="Calibri" panose="020F0502020204030204" pitchFamily="34" charset="0"/>
                          <a:ea typeface="Verdana" panose="020B0604030504040204" pitchFamily="34" charset="0"/>
                          <a:cs typeface="Calibri" panose="020F0502020204030204" pitchFamily="34" charset="0"/>
                        </a:rPr>
                        <a:t>0.003</a:t>
                      </a:r>
                    </a:p>
                  </a:txBody>
                  <a:tcPr marT="36000" marB="36000"/>
                </a:tc>
                <a:tc hMerge="1">
                  <a:txBody>
                    <a:bodyPr/>
                    <a:lstStyle/>
                    <a:p>
                      <a:endParaRPr lang="en-GB"/>
                    </a:p>
                  </a:txBody>
                  <a:tcPr/>
                </a:tc>
                <a:extLst>
                  <a:ext uri="{0D108BD9-81ED-4DB2-BD59-A6C34878D82A}">
                    <a16:rowId xmlns:a16="http://schemas.microsoft.com/office/drawing/2014/main" val="3676903061"/>
                  </a:ext>
                </a:extLst>
              </a:tr>
            </a:tbl>
          </a:graphicData>
        </a:graphic>
      </p:graphicFrame>
      <p:sp>
        <p:nvSpPr>
          <p:cNvPr id="275" name="TextBox 274">
            <a:extLst>
              <a:ext uri="{FF2B5EF4-FFF2-40B4-BE49-F238E27FC236}">
                <a16:creationId xmlns:a16="http://schemas.microsoft.com/office/drawing/2014/main" id="{C20593DB-E2D9-4510-8071-CDFFBD923745}"/>
              </a:ext>
            </a:extLst>
          </p:cNvPr>
          <p:cNvSpPr txBox="1"/>
          <p:nvPr/>
        </p:nvSpPr>
        <p:spPr>
          <a:xfrm>
            <a:off x="1041107" y="1045227"/>
            <a:ext cx="2245851" cy="779516"/>
          </a:xfrm>
          <a:prstGeom prst="rect">
            <a:avLst/>
          </a:prstGeom>
          <a:noFill/>
        </p:spPr>
        <p:txBody>
          <a:bodyPr wrap="square" lIns="121864" tIns="60932" rIns="121864" bIns="60932" rtlCol="0" anchor="ctr">
            <a:spAutoFit/>
          </a:bodyPr>
          <a:lstStyle/>
          <a:p>
            <a:pPr algn="ctr" defTabSz="1219140" eaLnBrk="0" fontAlgn="base" hangingPunct="0">
              <a:spcBef>
                <a:spcPct val="0"/>
              </a:spcBef>
              <a:spcAft>
                <a:spcPct val="0"/>
              </a:spcAft>
              <a:defRPr/>
            </a:pPr>
            <a:r>
              <a:rPr lang="en-GB" sz="2133" b="1" dirty="0">
                <a:solidFill>
                  <a:srgbClr val="445369">
                    <a:lumMod val="50000"/>
                  </a:srgbClr>
                </a:solidFill>
                <a:latin typeface="Calibri" panose="020F0502020204030204" pitchFamily="34" charset="0"/>
                <a:cs typeface="Calibri" panose="020F0502020204030204" pitchFamily="34" charset="0"/>
              </a:rPr>
              <a:t>SPARTAN:</a:t>
            </a:r>
            <a:r>
              <a:rPr lang="en-GB" sz="2133" b="1" baseline="30000" dirty="0">
                <a:solidFill>
                  <a:srgbClr val="445369">
                    <a:lumMod val="50000"/>
                  </a:srgbClr>
                </a:solidFill>
                <a:latin typeface="Calibri" panose="020F0502020204030204" pitchFamily="34" charset="0"/>
                <a:cs typeface="Calibri" panose="020F0502020204030204" pitchFamily="34" charset="0"/>
              </a:rPr>
              <a:t>1</a:t>
            </a:r>
            <a:endParaRPr lang="en-GB" sz="2133" b="1" dirty="0">
              <a:solidFill>
                <a:srgbClr val="445369">
                  <a:lumMod val="50000"/>
                </a:srgbClr>
              </a:solidFill>
              <a:latin typeface="Calibri" panose="020F0502020204030204" pitchFamily="34" charset="0"/>
              <a:cs typeface="Calibri" panose="020F0502020204030204" pitchFamily="34" charset="0"/>
            </a:endParaRPr>
          </a:p>
          <a:p>
            <a:pPr algn="ctr" defTabSz="1219140" eaLnBrk="0" fontAlgn="base" hangingPunct="0">
              <a:spcBef>
                <a:spcPct val="0"/>
              </a:spcBef>
              <a:spcAft>
                <a:spcPct val="0"/>
              </a:spcAft>
              <a:defRPr/>
            </a:pPr>
            <a:r>
              <a:rPr lang="en-GB" sz="2133" b="1" dirty="0" err="1">
                <a:solidFill>
                  <a:srgbClr val="445369">
                    <a:lumMod val="50000"/>
                  </a:srgbClr>
                </a:solidFill>
                <a:latin typeface="Calibri" panose="020F0502020204030204" pitchFamily="34" charset="0"/>
                <a:cs typeface="Calibri" panose="020F0502020204030204" pitchFamily="34" charset="0"/>
              </a:rPr>
              <a:t>apalutamide</a:t>
            </a:r>
            <a:endParaRPr lang="en-GB" sz="2133" b="1" dirty="0">
              <a:solidFill>
                <a:srgbClr val="445369">
                  <a:lumMod val="50000"/>
                </a:srgbClr>
              </a:solidFill>
              <a:latin typeface="Calibri" panose="020F0502020204030204" pitchFamily="34" charset="0"/>
              <a:cs typeface="Calibri" panose="020F0502020204030204" pitchFamily="34" charset="0"/>
            </a:endParaRPr>
          </a:p>
        </p:txBody>
      </p:sp>
      <p:sp>
        <p:nvSpPr>
          <p:cNvPr id="276" name="TextBox 275">
            <a:extLst>
              <a:ext uri="{FF2B5EF4-FFF2-40B4-BE49-F238E27FC236}">
                <a16:creationId xmlns:a16="http://schemas.microsoft.com/office/drawing/2014/main" id="{A9C28323-97E6-4A4A-9914-0465BA9208C7}"/>
              </a:ext>
            </a:extLst>
          </p:cNvPr>
          <p:cNvSpPr txBox="1"/>
          <p:nvPr/>
        </p:nvSpPr>
        <p:spPr>
          <a:xfrm>
            <a:off x="4914167" y="1081930"/>
            <a:ext cx="2245851" cy="779516"/>
          </a:xfrm>
          <a:prstGeom prst="rect">
            <a:avLst/>
          </a:prstGeom>
          <a:noFill/>
        </p:spPr>
        <p:txBody>
          <a:bodyPr wrap="square" lIns="121864" tIns="60932" rIns="121864" bIns="60932" rtlCol="0" anchor="ctr">
            <a:spAutoFit/>
          </a:bodyPr>
          <a:lstStyle/>
          <a:p>
            <a:pPr algn="ctr" defTabSz="1219140" eaLnBrk="0" fontAlgn="base" hangingPunct="0">
              <a:spcBef>
                <a:spcPct val="0"/>
              </a:spcBef>
              <a:spcAft>
                <a:spcPct val="0"/>
              </a:spcAft>
              <a:defRPr/>
            </a:pPr>
            <a:r>
              <a:rPr lang="en-GB" sz="2133" b="1" dirty="0">
                <a:solidFill>
                  <a:srgbClr val="445369">
                    <a:lumMod val="50000"/>
                  </a:srgbClr>
                </a:solidFill>
                <a:latin typeface="Calibri" panose="020F0502020204030204" pitchFamily="34" charset="0"/>
                <a:cs typeface="Calibri" panose="020F0502020204030204" pitchFamily="34" charset="0"/>
              </a:rPr>
              <a:t>PROSPER:</a:t>
            </a:r>
            <a:r>
              <a:rPr lang="en-GB" sz="2133" b="1" baseline="30000" dirty="0">
                <a:solidFill>
                  <a:srgbClr val="445369">
                    <a:lumMod val="50000"/>
                  </a:srgbClr>
                </a:solidFill>
                <a:latin typeface="Calibri" panose="020F0502020204030204" pitchFamily="34" charset="0"/>
                <a:cs typeface="Calibri" panose="020F0502020204030204" pitchFamily="34" charset="0"/>
              </a:rPr>
              <a:t>2</a:t>
            </a:r>
            <a:endParaRPr lang="en-GB" sz="2133" b="1" dirty="0">
              <a:solidFill>
                <a:srgbClr val="445369">
                  <a:lumMod val="50000"/>
                </a:srgbClr>
              </a:solidFill>
              <a:latin typeface="Calibri" panose="020F0502020204030204" pitchFamily="34" charset="0"/>
              <a:cs typeface="Calibri" panose="020F0502020204030204" pitchFamily="34" charset="0"/>
            </a:endParaRPr>
          </a:p>
          <a:p>
            <a:pPr algn="ctr" defTabSz="1219140" eaLnBrk="0" fontAlgn="base" hangingPunct="0">
              <a:spcBef>
                <a:spcPct val="0"/>
              </a:spcBef>
              <a:spcAft>
                <a:spcPct val="0"/>
              </a:spcAft>
              <a:defRPr/>
            </a:pPr>
            <a:r>
              <a:rPr lang="en-GB" sz="2133" b="1" dirty="0">
                <a:solidFill>
                  <a:srgbClr val="445369">
                    <a:lumMod val="50000"/>
                  </a:srgbClr>
                </a:solidFill>
                <a:latin typeface="Calibri" panose="020F0502020204030204" pitchFamily="34" charset="0"/>
                <a:cs typeface="Calibri" panose="020F0502020204030204" pitchFamily="34" charset="0"/>
              </a:rPr>
              <a:t>enzalutamide</a:t>
            </a:r>
          </a:p>
        </p:txBody>
      </p:sp>
      <p:sp>
        <p:nvSpPr>
          <p:cNvPr id="291" name="TextBox 290">
            <a:extLst>
              <a:ext uri="{FF2B5EF4-FFF2-40B4-BE49-F238E27FC236}">
                <a16:creationId xmlns:a16="http://schemas.microsoft.com/office/drawing/2014/main" id="{548EC175-7210-4F2C-9B74-7DC5C0944E36}"/>
              </a:ext>
            </a:extLst>
          </p:cNvPr>
          <p:cNvSpPr txBox="1"/>
          <p:nvPr/>
        </p:nvSpPr>
        <p:spPr>
          <a:xfrm>
            <a:off x="8846061" y="1064814"/>
            <a:ext cx="2245851" cy="779516"/>
          </a:xfrm>
          <a:prstGeom prst="rect">
            <a:avLst/>
          </a:prstGeom>
          <a:noFill/>
        </p:spPr>
        <p:txBody>
          <a:bodyPr wrap="square" lIns="121864" tIns="60932" rIns="121864" bIns="60932" rtlCol="0" anchor="ctr">
            <a:spAutoFit/>
          </a:bodyPr>
          <a:lstStyle/>
          <a:p>
            <a:pPr algn="ctr" defTabSz="1219140" eaLnBrk="0" fontAlgn="base" hangingPunct="0">
              <a:spcBef>
                <a:spcPct val="0"/>
              </a:spcBef>
              <a:spcAft>
                <a:spcPct val="0"/>
              </a:spcAft>
              <a:defRPr/>
            </a:pPr>
            <a:r>
              <a:rPr lang="en-GB" sz="2133" b="1" dirty="0">
                <a:solidFill>
                  <a:srgbClr val="445369">
                    <a:lumMod val="50000"/>
                  </a:srgbClr>
                </a:solidFill>
                <a:latin typeface="Calibri" panose="020F0502020204030204" pitchFamily="34" charset="0"/>
                <a:cs typeface="Calibri" panose="020F0502020204030204" pitchFamily="34" charset="0"/>
              </a:rPr>
              <a:t>ARAMIS:</a:t>
            </a:r>
            <a:r>
              <a:rPr lang="en-GB" sz="2133" b="1" baseline="30000" dirty="0">
                <a:solidFill>
                  <a:srgbClr val="445369">
                    <a:lumMod val="50000"/>
                  </a:srgbClr>
                </a:solidFill>
                <a:latin typeface="Calibri" panose="020F0502020204030204" pitchFamily="34" charset="0"/>
                <a:cs typeface="Calibri" panose="020F0502020204030204" pitchFamily="34" charset="0"/>
              </a:rPr>
              <a:t>3</a:t>
            </a:r>
            <a:endParaRPr lang="en-GB" sz="2133" b="1" dirty="0">
              <a:solidFill>
                <a:srgbClr val="445369">
                  <a:lumMod val="50000"/>
                </a:srgbClr>
              </a:solidFill>
              <a:latin typeface="Calibri" panose="020F0502020204030204" pitchFamily="34" charset="0"/>
              <a:cs typeface="Calibri" panose="020F0502020204030204" pitchFamily="34" charset="0"/>
            </a:endParaRPr>
          </a:p>
          <a:p>
            <a:pPr algn="ctr" defTabSz="1219140" eaLnBrk="0" fontAlgn="base" hangingPunct="0">
              <a:spcBef>
                <a:spcPct val="0"/>
              </a:spcBef>
              <a:spcAft>
                <a:spcPct val="0"/>
              </a:spcAft>
              <a:defRPr/>
            </a:pPr>
            <a:r>
              <a:rPr lang="en-GB" sz="2133" b="1" dirty="0" err="1">
                <a:solidFill>
                  <a:srgbClr val="445369">
                    <a:lumMod val="50000"/>
                  </a:srgbClr>
                </a:solidFill>
                <a:latin typeface="Calibri" panose="020F0502020204030204" pitchFamily="34" charset="0"/>
                <a:cs typeface="Calibri" panose="020F0502020204030204" pitchFamily="34" charset="0"/>
              </a:rPr>
              <a:t>darolutamide</a:t>
            </a:r>
            <a:endParaRPr lang="en-GB" sz="2133" b="1" dirty="0">
              <a:solidFill>
                <a:srgbClr val="445369">
                  <a:lumMod val="50000"/>
                </a:srgbClr>
              </a:solidFill>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FE6FE800-7DBA-BE48-8D1D-7E3FB19CB8D1}"/>
              </a:ext>
            </a:extLst>
          </p:cNvPr>
          <p:cNvSpPr txBox="1"/>
          <p:nvPr/>
        </p:nvSpPr>
        <p:spPr>
          <a:xfrm>
            <a:off x="4205521" y="3350796"/>
            <a:ext cx="436017" cy="249299"/>
          </a:xfrm>
          <a:prstGeom prst="rect">
            <a:avLst/>
          </a:prstGeom>
          <a:noFill/>
        </p:spPr>
        <p:txBody>
          <a:bodyPr wrap="none" lIns="0" tIns="0" rIns="0" bIns="0" rtlCol="0">
            <a:spAutoFit/>
          </a:bodyPr>
          <a:lstStyle/>
          <a:p>
            <a:pPr algn="r" defTabSz="457189">
              <a:lnSpc>
                <a:spcPct val="90000"/>
              </a:lnSpc>
            </a:pPr>
            <a:r>
              <a:rPr lang="en-GB" sz="600" b="1" u="sng" dirty="0">
                <a:solidFill>
                  <a:srgbClr val="000000"/>
                </a:solidFill>
                <a:latin typeface="Calibri" panose="020F0502020204030204" pitchFamily="34" charset="0"/>
                <a:ea typeface="Aileron" charset="0"/>
                <a:cs typeface="Calibri" panose="020F0502020204030204" pitchFamily="34" charset="0"/>
              </a:rPr>
              <a:t>No. at risk</a:t>
            </a:r>
          </a:p>
          <a:p>
            <a:pPr algn="r" defTabSz="457189">
              <a:lnSpc>
                <a:spcPct val="90000"/>
              </a:lnSpc>
            </a:pPr>
            <a:r>
              <a:rPr lang="en-GB" sz="600" b="1" dirty="0">
                <a:solidFill>
                  <a:srgbClr val="000000"/>
                </a:solidFill>
                <a:latin typeface="Calibri" panose="020F0502020204030204" pitchFamily="34" charset="0"/>
                <a:ea typeface="Aileron" charset="0"/>
                <a:cs typeface="Calibri" panose="020F0502020204030204" pitchFamily="34" charset="0"/>
              </a:rPr>
              <a:t>Enzalutamide</a:t>
            </a:r>
            <a:br>
              <a:rPr lang="en-GB" sz="600" b="1" dirty="0">
                <a:solidFill>
                  <a:srgbClr val="000000"/>
                </a:solidFill>
                <a:latin typeface="Calibri" panose="020F0502020204030204" pitchFamily="34" charset="0"/>
                <a:ea typeface="Aileron" charset="0"/>
                <a:cs typeface="Calibri" panose="020F0502020204030204" pitchFamily="34" charset="0"/>
              </a:rPr>
            </a:br>
            <a:r>
              <a:rPr lang="en-GB" sz="600" b="1" dirty="0">
                <a:solidFill>
                  <a:srgbClr val="000000"/>
                </a:solidFill>
                <a:latin typeface="Calibri" panose="020F0502020204030204" pitchFamily="34" charset="0"/>
                <a:ea typeface="Aileron" charset="0"/>
                <a:cs typeface="Calibri" panose="020F0502020204030204" pitchFamily="34" charset="0"/>
              </a:rPr>
              <a:t>Placebo</a:t>
            </a:r>
          </a:p>
        </p:txBody>
      </p:sp>
      <p:sp>
        <p:nvSpPr>
          <p:cNvPr id="50" name="TextBox 49">
            <a:extLst>
              <a:ext uri="{FF2B5EF4-FFF2-40B4-BE49-F238E27FC236}">
                <a16:creationId xmlns:a16="http://schemas.microsoft.com/office/drawing/2014/main" id="{D04550D2-226E-4F46-9724-3CC4C3EE65B7}"/>
              </a:ext>
            </a:extLst>
          </p:cNvPr>
          <p:cNvSpPr txBox="1"/>
          <p:nvPr/>
        </p:nvSpPr>
        <p:spPr>
          <a:xfrm>
            <a:off x="4664856" y="3433896"/>
            <a:ext cx="115416" cy="166199"/>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933</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468</a:t>
            </a:r>
          </a:p>
        </p:txBody>
      </p:sp>
      <p:sp>
        <p:nvSpPr>
          <p:cNvPr id="51" name="TextBox 50">
            <a:extLst>
              <a:ext uri="{FF2B5EF4-FFF2-40B4-BE49-F238E27FC236}">
                <a16:creationId xmlns:a16="http://schemas.microsoft.com/office/drawing/2014/main" id="{E489E7D3-6E63-054E-93BD-5B192A079F50}"/>
              </a:ext>
            </a:extLst>
          </p:cNvPr>
          <p:cNvSpPr txBox="1"/>
          <p:nvPr/>
        </p:nvSpPr>
        <p:spPr>
          <a:xfrm>
            <a:off x="5012746" y="3433896"/>
            <a:ext cx="115416" cy="166199"/>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910</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459</a:t>
            </a:r>
          </a:p>
        </p:txBody>
      </p:sp>
      <p:sp>
        <p:nvSpPr>
          <p:cNvPr id="52" name="TextBox 51">
            <a:extLst>
              <a:ext uri="{FF2B5EF4-FFF2-40B4-BE49-F238E27FC236}">
                <a16:creationId xmlns:a16="http://schemas.microsoft.com/office/drawing/2014/main" id="{175E4A20-346E-7841-B9BB-24DBC88605FC}"/>
              </a:ext>
            </a:extLst>
          </p:cNvPr>
          <p:cNvSpPr txBox="1"/>
          <p:nvPr/>
        </p:nvSpPr>
        <p:spPr>
          <a:xfrm>
            <a:off x="4838802" y="3433896"/>
            <a:ext cx="115416" cy="166199"/>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926</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467</a:t>
            </a:r>
          </a:p>
        </p:txBody>
      </p:sp>
      <p:sp>
        <p:nvSpPr>
          <p:cNvPr id="53" name="TextBox 52">
            <a:extLst>
              <a:ext uri="{FF2B5EF4-FFF2-40B4-BE49-F238E27FC236}">
                <a16:creationId xmlns:a16="http://schemas.microsoft.com/office/drawing/2014/main" id="{0B873E68-62EE-194A-9A0A-076A9EA280AF}"/>
              </a:ext>
            </a:extLst>
          </p:cNvPr>
          <p:cNvSpPr txBox="1"/>
          <p:nvPr/>
        </p:nvSpPr>
        <p:spPr>
          <a:xfrm>
            <a:off x="5360636" y="3433896"/>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874</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428</a:t>
            </a:r>
          </a:p>
        </p:txBody>
      </p:sp>
      <p:sp>
        <p:nvSpPr>
          <p:cNvPr id="54" name="TextBox 53">
            <a:extLst>
              <a:ext uri="{FF2B5EF4-FFF2-40B4-BE49-F238E27FC236}">
                <a16:creationId xmlns:a16="http://schemas.microsoft.com/office/drawing/2014/main" id="{99D63603-DA72-ED47-9FD1-EDA675EC5D7A}"/>
              </a:ext>
            </a:extLst>
          </p:cNvPr>
          <p:cNvSpPr txBox="1"/>
          <p:nvPr/>
        </p:nvSpPr>
        <p:spPr>
          <a:xfrm>
            <a:off x="5186691" y="3433896"/>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897</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444</a:t>
            </a:r>
          </a:p>
        </p:txBody>
      </p:sp>
      <p:sp>
        <p:nvSpPr>
          <p:cNvPr id="55" name="TextBox 54">
            <a:extLst>
              <a:ext uri="{FF2B5EF4-FFF2-40B4-BE49-F238E27FC236}">
                <a16:creationId xmlns:a16="http://schemas.microsoft.com/office/drawing/2014/main" id="{A8C8EB5E-2499-F445-8435-9BBD928B4CD4}"/>
              </a:ext>
            </a:extLst>
          </p:cNvPr>
          <p:cNvSpPr txBox="1"/>
          <p:nvPr/>
        </p:nvSpPr>
        <p:spPr>
          <a:xfrm>
            <a:off x="5534582" y="3433896"/>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850</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404</a:t>
            </a:r>
          </a:p>
        </p:txBody>
      </p:sp>
      <p:sp>
        <p:nvSpPr>
          <p:cNvPr id="56" name="TextBox 55">
            <a:extLst>
              <a:ext uri="{FF2B5EF4-FFF2-40B4-BE49-F238E27FC236}">
                <a16:creationId xmlns:a16="http://schemas.microsoft.com/office/drawing/2014/main" id="{C0A84FC6-BCF1-CF44-8113-CD4D7613C192}"/>
              </a:ext>
            </a:extLst>
          </p:cNvPr>
          <p:cNvSpPr txBox="1"/>
          <p:nvPr/>
        </p:nvSpPr>
        <p:spPr>
          <a:xfrm>
            <a:off x="5882471" y="3433896"/>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782</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363</a:t>
            </a:r>
          </a:p>
        </p:txBody>
      </p:sp>
      <p:sp>
        <p:nvSpPr>
          <p:cNvPr id="57" name="TextBox 56">
            <a:extLst>
              <a:ext uri="{FF2B5EF4-FFF2-40B4-BE49-F238E27FC236}">
                <a16:creationId xmlns:a16="http://schemas.microsoft.com/office/drawing/2014/main" id="{EF200F14-E880-B14E-AF60-9E16516793D5}"/>
              </a:ext>
            </a:extLst>
          </p:cNvPr>
          <p:cNvSpPr txBox="1"/>
          <p:nvPr/>
        </p:nvSpPr>
        <p:spPr>
          <a:xfrm>
            <a:off x="5708526" y="3433896"/>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822</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381</a:t>
            </a:r>
          </a:p>
        </p:txBody>
      </p:sp>
      <p:sp>
        <p:nvSpPr>
          <p:cNvPr id="58" name="TextBox 57">
            <a:extLst>
              <a:ext uri="{FF2B5EF4-FFF2-40B4-BE49-F238E27FC236}">
                <a16:creationId xmlns:a16="http://schemas.microsoft.com/office/drawing/2014/main" id="{514EB7D9-1C74-FF45-8947-6106BAAD2731}"/>
              </a:ext>
            </a:extLst>
          </p:cNvPr>
          <p:cNvSpPr txBox="1"/>
          <p:nvPr/>
        </p:nvSpPr>
        <p:spPr>
          <a:xfrm>
            <a:off x="6056416" y="3433896"/>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700</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321</a:t>
            </a:r>
          </a:p>
        </p:txBody>
      </p:sp>
      <p:sp>
        <p:nvSpPr>
          <p:cNvPr id="59" name="TextBox 58">
            <a:extLst>
              <a:ext uri="{FF2B5EF4-FFF2-40B4-BE49-F238E27FC236}">
                <a16:creationId xmlns:a16="http://schemas.microsoft.com/office/drawing/2014/main" id="{4DB5077B-7A84-1F44-BB3B-2E5C46C576A5}"/>
              </a:ext>
            </a:extLst>
          </p:cNvPr>
          <p:cNvSpPr txBox="1"/>
          <p:nvPr/>
        </p:nvSpPr>
        <p:spPr>
          <a:xfrm>
            <a:off x="6230362" y="3433896"/>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608</a:t>
            </a:r>
            <a:br>
              <a:rPr lang="en-GB" sz="600" dirty="0">
                <a:solidFill>
                  <a:srgbClr val="000000"/>
                </a:solidFill>
                <a:latin typeface="Calibri" panose="020F0502020204030204" pitchFamily="34" charset="0"/>
                <a:ea typeface="Aileron" charset="0"/>
                <a:cs typeface="Calibri" panose="020F0502020204030204" pitchFamily="34" charset="0"/>
              </a:rPr>
            </a:br>
            <a:r>
              <a:rPr lang="en-GB" sz="600" dirty="0">
                <a:solidFill>
                  <a:srgbClr val="000000"/>
                </a:solidFill>
                <a:latin typeface="Calibri" panose="020F0502020204030204" pitchFamily="34" charset="0"/>
                <a:ea typeface="Aileron" charset="0"/>
                <a:cs typeface="Calibri" panose="020F0502020204030204" pitchFamily="34" charset="0"/>
              </a:rPr>
              <a:t>274</a:t>
            </a:r>
          </a:p>
        </p:txBody>
      </p:sp>
      <p:sp>
        <p:nvSpPr>
          <p:cNvPr id="60" name="TextBox 59">
            <a:extLst>
              <a:ext uri="{FF2B5EF4-FFF2-40B4-BE49-F238E27FC236}">
                <a16:creationId xmlns:a16="http://schemas.microsoft.com/office/drawing/2014/main" id="{DA637681-FB24-7F46-A69B-B737E59EBCD0}"/>
              </a:ext>
            </a:extLst>
          </p:cNvPr>
          <p:cNvSpPr txBox="1"/>
          <p:nvPr/>
        </p:nvSpPr>
        <p:spPr>
          <a:xfrm>
            <a:off x="6404306" y="3433896"/>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517</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219</a:t>
            </a:r>
          </a:p>
        </p:txBody>
      </p:sp>
      <p:sp>
        <p:nvSpPr>
          <p:cNvPr id="61" name="TextBox 60">
            <a:extLst>
              <a:ext uri="{FF2B5EF4-FFF2-40B4-BE49-F238E27FC236}">
                <a16:creationId xmlns:a16="http://schemas.microsoft.com/office/drawing/2014/main" id="{B70E2113-65C4-4F4E-9DEF-C569B9317535}"/>
              </a:ext>
            </a:extLst>
          </p:cNvPr>
          <p:cNvSpPr txBox="1"/>
          <p:nvPr/>
        </p:nvSpPr>
        <p:spPr>
          <a:xfrm>
            <a:off x="6578251" y="3433896"/>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424</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177</a:t>
            </a:r>
          </a:p>
        </p:txBody>
      </p:sp>
      <p:sp>
        <p:nvSpPr>
          <p:cNvPr id="62" name="TextBox 61">
            <a:extLst>
              <a:ext uri="{FF2B5EF4-FFF2-40B4-BE49-F238E27FC236}">
                <a16:creationId xmlns:a16="http://schemas.microsoft.com/office/drawing/2014/main" id="{78ACE777-B39E-0641-BD98-CE2C3650FCD9}"/>
              </a:ext>
            </a:extLst>
          </p:cNvPr>
          <p:cNvSpPr txBox="1"/>
          <p:nvPr/>
        </p:nvSpPr>
        <p:spPr>
          <a:xfrm>
            <a:off x="6752196" y="3433896"/>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327</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140</a:t>
            </a:r>
          </a:p>
        </p:txBody>
      </p:sp>
      <p:sp>
        <p:nvSpPr>
          <p:cNvPr id="63" name="TextBox 62">
            <a:extLst>
              <a:ext uri="{FF2B5EF4-FFF2-40B4-BE49-F238E27FC236}">
                <a16:creationId xmlns:a16="http://schemas.microsoft.com/office/drawing/2014/main" id="{7E974003-85D0-D34D-A339-D5AF51E96DFD}"/>
              </a:ext>
            </a:extLst>
          </p:cNvPr>
          <p:cNvSpPr txBox="1"/>
          <p:nvPr/>
        </p:nvSpPr>
        <p:spPr>
          <a:xfrm>
            <a:off x="6926142" y="3433896"/>
            <a:ext cx="115416"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244</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106</a:t>
            </a:r>
          </a:p>
        </p:txBody>
      </p:sp>
      <p:sp>
        <p:nvSpPr>
          <p:cNvPr id="64" name="TextBox 63">
            <a:extLst>
              <a:ext uri="{FF2B5EF4-FFF2-40B4-BE49-F238E27FC236}">
                <a16:creationId xmlns:a16="http://schemas.microsoft.com/office/drawing/2014/main" id="{EA740C7E-B2E4-EB4F-AEAD-51D38A38B215}"/>
              </a:ext>
            </a:extLst>
          </p:cNvPr>
          <p:cNvSpPr txBox="1"/>
          <p:nvPr/>
        </p:nvSpPr>
        <p:spPr>
          <a:xfrm>
            <a:off x="7100081" y="3433896"/>
            <a:ext cx="115416" cy="166199"/>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169</a:t>
            </a:r>
          </a:p>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64</a:t>
            </a:r>
          </a:p>
        </p:txBody>
      </p:sp>
      <p:sp>
        <p:nvSpPr>
          <p:cNvPr id="65" name="TextBox 64">
            <a:extLst>
              <a:ext uri="{FF2B5EF4-FFF2-40B4-BE49-F238E27FC236}">
                <a16:creationId xmlns:a16="http://schemas.microsoft.com/office/drawing/2014/main" id="{55D4B6B3-3159-3444-9E5F-19FB7620E6EE}"/>
              </a:ext>
            </a:extLst>
          </p:cNvPr>
          <p:cNvSpPr txBox="1"/>
          <p:nvPr/>
        </p:nvSpPr>
        <p:spPr>
          <a:xfrm>
            <a:off x="7287591" y="3433896"/>
            <a:ext cx="76944"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89</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30</a:t>
            </a:r>
          </a:p>
        </p:txBody>
      </p:sp>
      <p:sp>
        <p:nvSpPr>
          <p:cNvPr id="66" name="TextBox 65">
            <a:extLst>
              <a:ext uri="{FF2B5EF4-FFF2-40B4-BE49-F238E27FC236}">
                <a16:creationId xmlns:a16="http://schemas.microsoft.com/office/drawing/2014/main" id="{432D890B-191E-8E42-B930-3D164BDCDDAF}"/>
              </a:ext>
            </a:extLst>
          </p:cNvPr>
          <p:cNvSpPr txBox="1"/>
          <p:nvPr/>
        </p:nvSpPr>
        <p:spPr>
          <a:xfrm>
            <a:off x="7468567" y="3433896"/>
            <a:ext cx="76944"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33</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16</a:t>
            </a:r>
          </a:p>
        </p:txBody>
      </p:sp>
      <p:sp>
        <p:nvSpPr>
          <p:cNvPr id="67" name="TextBox 66">
            <a:extLst>
              <a:ext uri="{FF2B5EF4-FFF2-40B4-BE49-F238E27FC236}">
                <a16:creationId xmlns:a16="http://schemas.microsoft.com/office/drawing/2014/main" id="{2FC2DDF5-00C4-AC4B-8BDC-43BE32D352AB}"/>
              </a:ext>
            </a:extLst>
          </p:cNvPr>
          <p:cNvSpPr txBox="1"/>
          <p:nvPr/>
        </p:nvSpPr>
        <p:spPr>
          <a:xfrm>
            <a:off x="7659254" y="3433896"/>
            <a:ext cx="38472"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a:t>
            </a:r>
          </a:p>
        </p:txBody>
      </p:sp>
      <p:sp>
        <p:nvSpPr>
          <p:cNvPr id="68" name="TextBox 67">
            <a:extLst>
              <a:ext uri="{FF2B5EF4-FFF2-40B4-BE49-F238E27FC236}">
                <a16:creationId xmlns:a16="http://schemas.microsoft.com/office/drawing/2014/main" id="{3415E150-CE06-2144-9B38-A6FB61F1EC3B}"/>
              </a:ext>
            </a:extLst>
          </p:cNvPr>
          <p:cNvSpPr txBox="1"/>
          <p:nvPr/>
        </p:nvSpPr>
        <p:spPr>
          <a:xfrm>
            <a:off x="7837054" y="3433896"/>
            <a:ext cx="38472" cy="166199"/>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69" name="TextBox 68">
            <a:extLst>
              <a:ext uri="{FF2B5EF4-FFF2-40B4-BE49-F238E27FC236}">
                <a16:creationId xmlns:a16="http://schemas.microsoft.com/office/drawing/2014/main" id="{13E21377-6BBE-C74E-8B99-B28B7C78BA0A}"/>
              </a:ext>
            </a:extLst>
          </p:cNvPr>
          <p:cNvSpPr txBox="1"/>
          <p:nvPr/>
        </p:nvSpPr>
        <p:spPr>
          <a:xfrm>
            <a:off x="4703328" y="3207838"/>
            <a:ext cx="38472" cy="83100"/>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70" name="TextBox 69">
            <a:extLst>
              <a:ext uri="{FF2B5EF4-FFF2-40B4-BE49-F238E27FC236}">
                <a16:creationId xmlns:a16="http://schemas.microsoft.com/office/drawing/2014/main" id="{798F3AE6-39F4-7A4C-958F-3139467A8904}"/>
              </a:ext>
            </a:extLst>
          </p:cNvPr>
          <p:cNvSpPr txBox="1"/>
          <p:nvPr/>
        </p:nvSpPr>
        <p:spPr>
          <a:xfrm>
            <a:off x="5043054" y="3207838"/>
            <a:ext cx="38472" cy="83100"/>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a:t>
            </a:r>
          </a:p>
        </p:txBody>
      </p:sp>
      <p:sp>
        <p:nvSpPr>
          <p:cNvPr id="71" name="TextBox 70">
            <a:extLst>
              <a:ext uri="{FF2B5EF4-FFF2-40B4-BE49-F238E27FC236}">
                <a16:creationId xmlns:a16="http://schemas.microsoft.com/office/drawing/2014/main" id="{089F9ABE-D1C7-3E4A-AE5C-B38880CF86EA}"/>
              </a:ext>
            </a:extLst>
          </p:cNvPr>
          <p:cNvSpPr txBox="1"/>
          <p:nvPr/>
        </p:nvSpPr>
        <p:spPr>
          <a:xfrm>
            <a:off x="4874779" y="3207838"/>
            <a:ext cx="38472" cy="83100"/>
          </a:xfrm>
          <a:prstGeom prst="rect">
            <a:avLst/>
          </a:prstGeom>
          <a:no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a:t>
            </a:r>
          </a:p>
        </p:txBody>
      </p:sp>
      <p:sp>
        <p:nvSpPr>
          <p:cNvPr id="72" name="TextBox 71">
            <a:extLst>
              <a:ext uri="{FF2B5EF4-FFF2-40B4-BE49-F238E27FC236}">
                <a16:creationId xmlns:a16="http://schemas.microsoft.com/office/drawing/2014/main" id="{F9ABBED8-A16E-E841-970D-837CA4DC7901}"/>
              </a:ext>
            </a:extLst>
          </p:cNvPr>
          <p:cNvSpPr txBox="1"/>
          <p:nvPr/>
        </p:nvSpPr>
        <p:spPr>
          <a:xfrm>
            <a:off x="5379417" y="320783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16</a:t>
            </a:r>
          </a:p>
        </p:txBody>
      </p:sp>
      <p:sp>
        <p:nvSpPr>
          <p:cNvPr id="73" name="TextBox 72">
            <a:extLst>
              <a:ext uri="{FF2B5EF4-FFF2-40B4-BE49-F238E27FC236}">
                <a16:creationId xmlns:a16="http://schemas.microsoft.com/office/drawing/2014/main" id="{844E56D9-F915-444F-AA27-1A0A3E7A7A57}"/>
              </a:ext>
            </a:extLst>
          </p:cNvPr>
          <p:cNvSpPr txBox="1"/>
          <p:nvPr/>
        </p:nvSpPr>
        <p:spPr>
          <a:xfrm>
            <a:off x="5198442" y="320783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12</a:t>
            </a:r>
          </a:p>
        </p:txBody>
      </p:sp>
      <p:sp>
        <p:nvSpPr>
          <p:cNvPr id="74" name="TextBox 73">
            <a:extLst>
              <a:ext uri="{FF2B5EF4-FFF2-40B4-BE49-F238E27FC236}">
                <a16:creationId xmlns:a16="http://schemas.microsoft.com/office/drawing/2014/main" id="{D28478AD-14E6-244B-B6EC-DC934934ABE3}"/>
              </a:ext>
            </a:extLst>
          </p:cNvPr>
          <p:cNvSpPr txBox="1"/>
          <p:nvPr/>
        </p:nvSpPr>
        <p:spPr>
          <a:xfrm>
            <a:off x="5550867" y="320783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20</a:t>
            </a:r>
          </a:p>
        </p:txBody>
      </p:sp>
      <p:sp>
        <p:nvSpPr>
          <p:cNvPr id="75" name="TextBox 74">
            <a:extLst>
              <a:ext uri="{FF2B5EF4-FFF2-40B4-BE49-F238E27FC236}">
                <a16:creationId xmlns:a16="http://schemas.microsoft.com/office/drawing/2014/main" id="{9F9C3167-E879-D740-8607-236A173CAE1D}"/>
              </a:ext>
            </a:extLst>
          </p:cNvPr>
          <p:cNvSpPr txBox="1"/>
          <p:nvPr/>
        </p:nvSpPr>
        <p:spPr>
          <a:xfrm>
            <a:off x="5896942" y="320783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28</a:t>
            </a:r>
          </a:p>
        </p:txBody>
      </p:sp>
      <p:sp>
        <p:nvSpPr>
          <p:cNvPr id="76" name="TextBox 75">
            <a:extLst>
              <a:ext uri="{FF2B5EF4-FFF2-40B4-BE49-F238E27FC236}">
                <a16:creationId xmlns:a16="http://schemas.microsoft.com/office/drawing/2014/main" id="{DC60BDD5-EB6A-BF40-97C5-A0E86F38F431}"/>
              </a:ext>
            </a:extLst>
          </p:cNvPr>
          <p:cNvSpPr txBox="1"/>
          <p:nvPr/>
        </p:nvSpPr>
        <p:spPr>
          <a:xfrm>
            <a:off x="5725491" y="320783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24</a:t>
            </a:r>
          </a:p>
        </p:txBody>
      </p:sp>
      <p:sp>
        <p:nvSpPr>
          <p:cNvPr id="77" name="TextBox 76">
            <a:extLst>
              <a:ext uri="{FF2B5EF4-FFF2-40B4-BE49-F238E27FC236}">
                <a16:creationId xmlns:a16="http://schemas.microsoft.com/office/drawing/2014/main" id="{F86914B1-809E-904A-B753-918A4265956D}"/>
              </a:ext>
            </a:extLst>
          </p:cNvPr>
          <p:cNvSpPr txBox="1"/>
          <p:nvPr/>
        </p:nvSpPr>
        <p:spPr>
          <a:xfrm>
            <a:off x="6074742" y="320783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32</a:t>
            </a:r>
          </a:p>
        </p:txBody>
      </p:sp>
      <p:sp>
        <p:nvSpPr>
          <p:cNvPr id="78" name="TextBox 77">
            <a:extLst>
              <a:ext uri="{FF2B5EF4-FFF2-40B4-BE49-F238E27FC236}">
                <a16:creationId xmlns:a16="http://schemas.microsoft.com/office/drawing/2014/main" id="{22F7E543-7D76-244E-8AAA-E34E7DE3DB72}"/>
              </a:ext>
            </a:extLst>
          </p:cNvPr>
          <p:cNvSpPr txBox="1"/>
          <p:nvPr/>
        </p:nvSpPr>
        <p:spPr>
          <a:xfrm>
            <a:off x="6252542" y="320783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36</a:t>
            </a:r>
          </a:p>
        </p:txBody>
      </p:sp>
      <p:sp>
        <p:nvSpPr>
          <p:cNvPr id="79" name="TextBox 78">
            <a:extLst>
              <a:ext uri="{FF2B5EF4-FFF2-40B4-BE49-F238E27FC236}">
                <a16:creationId xmlns:a16="http://schemas.microsoft.com/office/drawing/2014/main" id="{2662B09C-BA9E-6D48-AEDF-EE7526CDFF27}"/>
              </a:ext>
            </a:extLst>
          </p:cNvPr>
          <p:cNvSpPr txBox="1"/>
          <p:nvPr/>
        </p:nvSpPr>
        <p:spPr>
          <a:xfrm>
            <a:off x="6420817" y="320783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40</a:t>
            </a:r>
          </a:p>
        </p:txBody>
      </p:sp>
      <p:sp>
        <p:nvSpPr>
          <p:cNvPr id="80" name="TextBox 79">
            <a:extLst>
              <a:ext uri="{FF2B5EF4-FFF2-40B4-BE49-F238E27FC236}">
                <a16:creationId xmlns:a16="http://schemas.microsoft.com/office/drawing/2014/main" id="{B4AEE442-8641-DE45-97D1-4DD3B931F333}"/>
              </a:ext>
            </a:extLst>
          </p:cNvPr>
          <p:cNvSpPr txBox="1"/>
          <p:nvPr/>
        </p:nvSpPr>
        <p:spPr>
          <a:xfrm>
            <a:off x="6592267" y="320783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44</a:t>
            </a:r>
          </a:p>
        </p:txBody>
      </p:sp>
      <p:sp>
        <p:nvSpPr>
          <p:cNvPr id="81" name="TextBox 80">
            <a:extLst>
              <a:ext uri="{FF2B5EF4-FFF2-40B4-BE49-F238E27FC236}">
                <a16:creationId xmlns:a16="http://schemas.microsoft.com/office/drawing/2014/main" id="{CCBA10A6-2D1B-DA4A-9AD1-3B6752550AFB}"/>
              </a:ext>
            </a:extLst>
          </p:cNvPr>
          <p:cNvSpPr txBox="1"/>
          <p:nvPr/>
        </p:nvSpPr>
        <p:spPr>
          <a:xfrm>
            <a:off x="6766891" y="320783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48</a:t>
            </a:r>
          </a:p>
        </p:txBody>
      </p:sp>
      <p:sp>
        <p:nvSpPr>
          <p:cNvPr id="82" name="TextBox 81">
            <a:extLst>
              <a:ext uri="{FF2B5EF4-FFF2-40B4-BE49-F238E27FC236}">
                <a16:creationId xmlns:a16="http://schemas.microsoft.com/office/drawing/2014/main" id="{B9CD46ED-0980-BF47-8AC2-41EFF0C5D636}"/>
              </a:ext>
            </a:extLst>
          </p:cNvPr>
          <p:cNvSpPr txBox="1"/>
          <p:nvPr/>
        </p:nvSpPr>
        <p:spPr>
          <a:xfrm>
            <a:off x="6941517" y="320783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52</a:t>
            </a:r>
          </a:p>
        </p:txBody>
      </p:sp>
      <p:sp>
        <p:nvSpPr>
          <p:cNvPr id="83" name="TextBox 82">
            <a:extLst>
              <a:ext uri="{FF2B5EF4-FFF2-40B4-BE49-F238E27FC236}">
                <a16:creationId xmlns:a16="http://schemas.microsoft.com/office/drawing/2014/main" id="{7F70D1C2-6460-BA46-9779-B15219E548CD}"/>
              </a:ext>
            </a:extLst>
          </p:cNvPr>
          <p:cNvSpPr txBox="1"/>
          <p:nvPr/>
        </p:nvSpPr>
        <p:spPr>
          <a:xfrm>
            <a:off x="7119317" y="320783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56</a:t>
            </a:r>
          </a:p>
        </p:txBody>
      </p:sp>
      <p:sp>
        <p:nvSpPr>
          <p:cNvPr id="84" name="TextBox 83">
            <a:extLst>
              <a:ext uri="{FF2B5EF4-FFF2-40B4-BE49-F238E27FC236}">
                <a16:creationId xmlns:a16="http://schemas.microsoft.com/office/drawing/2014/main" id="{42EA9BEE-B660-734E-B9D9-983F46D5F206}"/>
              </a:ext>
            </a:extLst>
          </p:cNvPr>
          <p:cNvSpPr txBox="1"/>
          <p:nvPr/>
        </p:nvSpPr>
        <p:spPr>
          <a:xfrm>
            <a:off x="7293942" y="320783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60</a:t>
            </a:r>
          </a:p>
        </p:txBody>
      </p:sp>
      <p:sp>
        <p:nvSpPr>
          <p:cNvPr id="85" name="TextBox 84">
            <a:extLst>
              <a:ext uri="{FF2B5EF4-FFF2-40B4-BE49-F238E27FC236}">
                <a16:creationId xmlns:a16="http://schemas.microsoft.com/office/drawing/2014/main" id="{DA4117CB-979D-EC48-AFBE-C95D00DC5ED3}"/>
              </a:ext>
            </a:extLst>
          </p:cNvPr>
          <p:cNvSpPr txBox="1"/>
          <p:nvPr/>
        </p:nvSpPr>
        <p:spPr>
          <a:xfrm>
            <a:off x="7468567" y="320783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64</a:t>
            </a:r>
          </a:p>
        </p:txBody>
      </p:sp>
      <p:sp>
        <p:nvSpPr>
          <p:cNvPr id="86" name="TextBox 85">
            <a:extLst>
              <a:ext uri="{FF2B5EF4-FFF2-40B4-BE49-F238E27FC236}">
                <a16:creationId xmlns:a16="http://schemas.microsoft.com/office/drawing/2014/main" id="{2112B007-6768-F046-B62B-C57AE02E96E2}"/>
              </a:ext>
            </a:extLst>
          </p:cNvPr>
          <p:cNvSpPr txBox="1"/>
          <p:nvPr/>
        </p:nvSpPr>
        <p:spPr>
          <a:xfrm>
            <a:off x="7640017" y="320783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68</a:t>
            </a:r>
          </a:p>
        </p:txBody>
      </p:sp>
      <p:sp>
        <p:nvSpPr>
          <p:cNvPr id="87" name="TextBox 86">
            <a:extLst>
              <a:ext uri="{FF2B5EF4-FFF2-40B4-BE49-F238E27FC236}">
                <a16:creationId xmlns:a16="http://schemas.microsoft.com/office/drawing/2014/main" id="{F1CEAF53-1406-5F48-AE0A-5082E7808693}"/>
              </a:ext>
            </a:extLst>
          </p:cNvPr>
          <p:cNvSpPr txBox="1"/>
          <p:nvPr/>
        </p:nvSpPr>
        <p:spPr>
          <a:xfrm>
            <a:off x="7817817" y="3207838"/>
            <a:ext cx="76944" cy="83100"/>
          </a:xfrm>
          <a:prstGeom prst="rect">
            <a:avLst/>
          </a:prstGeom>
          <a:solidFill>
            <a:schemeClr val="bg1"/>
          </a:solidFill>
        </p:spPr>
        <p:txBody>
          <a:bodyPr wrap="none" lIns="0" tIns="0" rIns="0" bIns="0" rtlCol="0">
            <a:spAutoFit/>
          </a:bodyPr>
          <a:lstStyle/>
          <a:p>
            <a:pPr algn="ct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72</a:t>
            </a:r>
          </a:p>
        </p:txBody>
      </p:sp>
      <p:sp>
        <p:nvSpPr>
          <p:cNvPr id="88" name="TextBox 87">
            <a:extLst>
              <a:ext uri="{FF2B5EF4-FFF2-40B4-BE49-F238E27FC236}">
                <a16:creationId xmlns:a16="http://schemas.microsoft.com/office/drawing/2014/main" id="{6ECAC430-C91D-6846-9828-5E460B1FC541}"/>
              </a:ext>
            </a:extLst>
          </p:cNvPr>
          <p:cNvSpPr txBox="1"/>
          <p:nvPr/>
        </p:nvSpPr>
        <p:spPr>
          <a:xfrm>
            <a:off x="5978548" y="3290470"/>
            <a:ext cx="621965" cy="110800"/>
          </a:xfrm>
          <a:prstGeom prst="rect">
            <a:avLst/>
          </a:prstGeom>
          <a:noFill/>
        </p:spPr>
        <p:txBody>
          <a:bodyPr wrap="none" lIns="0" tIns="0" rIns="0" bIns="0" rtlCol="0">
            <a:spAutoFit/>
          </a:bodyPr>
          <a:lstStyle/>
          <a:p>
            <a:pPr algn="r" defTabSz="457189">
              <a:lnSpc>
                <a:spcPct val="90000"/>
              </a:lnSpc>
            </a:pPr>
            <a:r>
              <a:rPr lang="en-GB" sz="800" b="1" dirty="0">
                <a:solidFill>
                  <a:srgbClr val="000000"/>
                </a:solidFill>
                <a:latin typeface="Calibri" panose="020F0502020204030204" pitchFamily="34" charset="0"/>
                <a:ea typeface="Aileron" charset="0"/>
                <a:cs typeface="Calibri" panose="020F0502020204030204" pitchFamily="34" charset="0"/>
              </a:rPr>
              <a:t>Time (months)</a:t>
            </a:r>
          </a:p>
        </p:txBody>
      </p:sp>
      <p:sp>
        <p:nvSpPr>
          <p:cNvPr id="89" name="TextBox 88">
            <a:extLst>
              <a:ext uri="{FF2B5EF4-FFF2-40B4-BE49-F238E27FC236}">
                <a16:creationId xmlns:a16="http://schemas.microsoft.com/office/drawing/2014/main" id="{011B9676-29C8-5540-B757-42E3B4CE759B}"/>
              </a:ext>
            </a:extLst>
          </p:cNvPr>
          <p:cNvSpPr txBox="1"/>
          <p:nvPr/>
        </p:nvSpPr>
        <p:spPr>
          <a:xfrm rot="16200000">
            <a:off x="4034001" y="2555842"/>
            <a:ext cx="735779" cy="110800"/>
          </a:xfrm>
          <a:prstGeom prst="rect">
            <a:avLst/>
          </a:prstGeom>
          <a:noFill/>
        </p:spPr>
        <p:txBody>
          <a:bodyPr wrap="none" lIns="0" tIns="0" rIns="0" bIns="0" rtlCol="0">
            <a:spAutoFit/>
          </a:bodyPr>
          <a:lstStyle/>
          <a:p>
            <a:pPr algn="r" defTabSz="457189">
              <a:lnSpc>
                <a:spcPct val="90000"/>
              </a:lnSpc>
            </a:pPr>
            <a:r>
              <a:rPr lang="en-GB" sz="800" b="1" dirty="0">
                <a:latin typeface="Calibri" panose="020F0502020204030204" pitchFamily="34" charset="0"/>
                <a:ea typeface="Aileron" charset="0"/>
                <a:cs typeface="Calibri" panose="020F0502020204030204" pitchFamily="34" charset="0"/>
              </a:rPr>
              <a:t>Patients alive (%)</a:t>
            </a:r>
          </a:p>
        </p:txBody>
      </p:sp>
      <p:sp>
        <p:nvSpPr>
          <p:cNvPr id="90" name="TextBox 89">
            <a:extLst>
              <a:ext uri="{FF2B5EF4-FFF2-40B4-BE49-F238E27FC236}">
                <a16:creationId xmlns:a16="http://schemas.microsoft.com/office/drawing/2014/main" id="{B9082491-2C4F-EF40-8850-E67B97C8DA18}"/>
              </a:ext>
            </a:extLst>
          </p:cNvPr>
          <p:cNvSpPr txBox="1"/>
          <p:nvPr/>
        </p:nvSpPr>
        <p:spPr>
          <a:xfrm>
            <a:off x="4539021" y="2051063"/>
            <a:ext cx="115416"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100</a:t>
            </a:r>
          </a:p>
        </p:txBody>
      </p:sp>
      <p:sp>
        <p:nvSpPr>
          <p:cNvPr id="91" name="TextBox 90">
            <a:extLst>
              <a:ext uri="{FF2B5EF4-FFF2-40B4-BE49-F238E27FC236}">
                <a16:creationId xmlns:a16="http://schemas.microsoft.com/office/drawing/2014/main" id="{30EC1E77-F731-FC41-824A-43AFA4CC18EA}"/>
              </a:ext>
            </a:extLst>
          </p:cNvPr>
          <p:cNvSpPr txBox="1"/>
          <p:nvPr/>
        </p:nvSpPr>
        <p:spPr>
          <a:xfrm>
            <a:off x="4615965" y="3098814"/>
            <a:ext cx="38472"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0</a:t>
            </a:r>
          </a:p>
        </p:txBody>
      </p:sp>
      <p:sp>
        <p:nvSpPr>
          <p:cNvPr id="92" name="TextBox 91">
            <a:extLst>
              <a:ext uri="{FF2B5EF4-FFF2-40B4-BE49-F238E27FC236}">
                <a16:creationId xmlns:a16="http://schemas.microsoft.com/office/drawing/2014/main" id="{0A1AAD20-EB5C-1B40-A23E-08EC9336E77F}"/>
              </a:ext>
            </a:extLst>
          </p:cNvPr>
          <p:cNvSpPr txBox="1"/>
          <p:nvPr/>
        </p:nvSpPr>
        <p:spPr>
          <a:xfrm>
            <a:off x="4577493" y="2155838"/>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90</a:t>
            </a:r>
          </a:p>
        </p:txBody>
      </p:sp>
      <p:sp>
        <p:nvSpPr>
          <p:cNvPr id="94" name="TextBox 93">
            <a:extLst>
              <a:ext uri="{FF2B5EF4-FFF2-40B4-BE49-F238E27FC236}">
                <a16:creationId xmlns:a16="http://schemas.microsoft.com/office/drawing/2014/main" id="{9D55A360-BD25-2140-B7A1-C56DF41E1515}"/>
              </a:ext>
            </a:extLst>
          </p:cNvPr>
          <p:cNvSpPr txBox="1"/>
          <p:nvPr/>
        </p:nvSpPr>
        <p:spPr>
          <a:xfrm>
            <a:off x="4577493" y="2260614"/>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80</a:t>
            </a:r>
          </a:p>
        </p:txBody>
      </p:sp>
      <p:sp>
        <p:nvSpPr>
          <p:cNvPr id="95" name="TextBox 94">
            <a:extLst>
              <a:ext uri="{FF2B5EF4-FFF2-40B4-BE49-F238E27FC236}">
                <a16:creationId xmlns:a16="http://schemas.microsoft.com/office/drawing/2014/main" id="{F290E43C-3E5B-9F4B-96D4-98AA33D9FB60}"/>
              </a:ext>
            </a:extLst>
          </p:cNvPr>
          <p:cNvSpPr txBox="1"/>
          <p:nvPr/>
        </p:nvSpPr>
        <p:spPr>
          <a:xfrm>
            <a:off x="4577493" y="2362214"/>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70</a:t>
            </a:r>
          </a:p>
        </p:txBody>
      </p:sp>
      <p:sp>
        <p:nvSpPr>
          <p:cNvPr id="96" name="TextBox 95">
            <a:extLst>
              <a:ext uri="{FF2B5EF4-FFF2-40B4-BE49-F238E27FC236}">
                <a16:creationId xmlns:a16="http://schemas.microsoft.com/office/drawing/2014/main" id="{C29684E9-4F02-C547-9209-A1E903C770DD}"/>
              </a:ext>
            </a:extLst>
          </p:cNvPr>
          <p:cNvSpPr txBox="1"/>
          <p:nvPr/>
        </p:nvSpPr>
        <p:spPr>
          <a:xfrm>
            <a:off x="4577493" y="2473338"/>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60</a:t>
            </a:r>
          </a:p>
        </p:txBody>
      </p:sp>
      <p:sp>
        <p:nvSpPr>
          <p:cNvPr id="97" name="TextBox 96">
            <a:extLst>
              <a:ext uri="{FF2B5EF4-FFF2-40B4-BE49-F238E27FC236}">
                <a16:creationId xmlns:a16="http://schemas.microsoft.com/office/drawing/2014/main" id="{BDF7E529-0E23-334D-A4C4-5A251F3B6466}"/>
              </a:ext>
            </a:extLst>
          </p:cNvPr>
          <p:cNvSpPr txBox="1"/>
          <p:nvPr/>
        </p:nvSpPr>
        <p:spPr>
          <a:xfrm>
            <a:off x="4577493" y="2578114"/>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50</a:t>
            </a:r>
          </a:p>
        </p:txBody>
      </p:sp>
      <p:sp>
        <p:nvSpPr>
          <p:cNvPr id="98" name="TextBox 97">
            <a:extLst>
              <a:ext uri="{FF2B5EF4-FFF2-40B4-BE49-F238E27FC236}">
                <a16:creationId xmlns:a16="http://schemas.microsoft.com/office/drawing/2014/main" id="{E05D9C76-5968-6D45-AC0D-04424CDD4F6D}"/>
              </a:ext>
            </a:extLst>
          </p:cNvPr>
          <p:cNvSpPr txBox="1"/>
          <p:nvPr/>
        </p:nvSpPr>
        <p:spPr>
          <a:xfrm>
            <a:off x="4577493" y="2686063"/>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40</a:t>
            </a:r>
          </a:p>
        </p:txBody>
      </p:sp>
      <p:sp>
        <p:nvSpPr>
          <p:cNvPr id="99" name="TextBox 98">
            <a:extLst>
              <a:ext uri="{FF2B5EF4-FFF2-40B4-BE49-F238E27FC236}">
                <a16:creationId xmlns:a16="http://schemas.microsoft.com/office/drawing/2014/main" id="{FCE7F9C6-A9A1-7144-AEA6-DC43900068AE}"/>
              </a:ext>
            </a:extLst>
          </p:cNvPr>
          <p:cNvSpPr txBox="1"/>
          <p:nvPr/>
        </p:nvSpPr>
        <p:spPr>
          <a:xfrm>
            <a:off x="4577493" y="2787663"/>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30</a:t>
            </a:r>
          </a:p>
        </p:txBody>
      </p:sp>
      <p:sp>
        <p:nvSpPr>
          <p:cNvPr id="100" name="TextBox 99">
            <a:extLst>
              <a:ext uri="{FF2B5EF4-FFF2-40B4-BE49-F238E27FC236}">
                <a16:creationId xmlns:a16="http://schemas.microsoft.com/office/drawing/2014/main" id="{BCDD318D-7985-AD41-A8EB-A38539785778}"/>
              </a:ext>
            </a:extLst>
          </p:cNvPr>
          <p:cNvSpPr txBox="1"/>
          <p:nvPr/>
        </p:nvSpPr>
        <p:spPr>
          <a:xfrm>
            <a:off x="4577493" y="2889263"/>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20</a:t>
            </a:r>
          </a:p>
        </p:txBody>
      </p:sp>
      <p:sp>
        <p:nvSpPr>
          <p:cNvPr id="101" name="TextBox 100">
            <a:extLst>
              <a:ext uri="{FF2B5EF4-FFF2-40B4-BE49-F238E27FC236}">
                <a16:creationId xmlns:a16="http://schemas.microsoft.com/office/drawing/2014/main" id="{D3725A65-8C63-9745-BE59-97064511BA28}"/>
              </a:ext>
            </a:extLst>
          </p:cNvPr>
          <p:cNvSpPr txBox="1"/>
          <p:nvPr/>
        </p:nvSpPr>
        <p:spPr>
          <a:xfrm>
            <a:off x="4577493" y="2994038"/>
            <a:ext cx="76944" cy="83100"/>
          </a:xfrm>
          <a:prstGeom prst="rect">
            <a:avLst/>
          </a:prstGeom>
          <a:solidFill>
            <a:schemeClr val="bg1"/>
          </a:solidFill>
        </p:spPr>
        <p:txBody>
          <a:bodyPr wrap="none" lIns="0" tIns="0" rIns="0" bIns="0" rtlCol="0">
            <a:spAutoFit/>
          </a:bodyPr>
          <a:lstStyle/>
          <a:p>
            <a:pPr algn="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10</a:t>
            </a:r>
          </a:p>
        </p:txBody>
      </p:sp>
      <p:pic>
        <p:nvPicPr>
          <p:cNvPr id="15" name="Picture 14">
            <a:extLst>
              <a:ext uri="{FF2B5EF4-FFF2-40B4-BE49-F238E27FC236}">
                <a16:creationId xmlns:a16="http://schemas.microsoft.com/office/drawing/2014/main" id="{42F0CF5E-D11F-8741-980E-7A873D97F08D}"/>
              </a:ext>
            </a:extLst>
          </p:cNvPr>
          <p:cNvPicPr>
            <a:picLocks noChangeAspect="1"/>
          </p:cNvPicPr>
          <p:nvPr/>
        </p:nvPicPr>
        <p:blipFill>
          <a:blip r:embed="rId5"/>
          <a:stretch>
            <a:fillRect/>
          </a:stretch>
        </p:blipFill>
        <p:spPr>
          <a:xfrm>
            <a:off x="4716028" y="2081774"/>
            <a:ext cx="3134695" cy="637133"/>
          </a:xfrm>
          <a:prstGeom prst="rect">
            <a:avLst/>
          </a:prstGeom>
        </p:spPr>
      </p:pic>
      <p:sp>
        <p:nvSpPr>
          <p:cNvPr id="102" name="TextBox 101">
            <a:extLst>
              <a:ext uri="{FF2B5EF4-FFF2-40B4-BE49-F238E27FC236}">
                <a16:creationId xmlns:a16="http://schemas.microsoft.com/office/drawing/2014/main" id="{14589D34-A5E7-FA49-9FED-F1BD3C056CFB}"/>
              </a:ext>
            </a:extLst>
          </p:cNvPr>
          <p:cNvSpPr txBox="1"/>
          <p:nvPr/>
        </p:nvSpPr>
        <p:spPr>
          <a:xfrm>
            <a:off x="7444100" y="2067923"/>
            <a:ext cx="423193" cy="166199"/>
          </a:xfrm>
          <a:prstGeom prst="rect">
            <a:avLst/>
          </a:prstGeom>
          <a:solidFill>
            <a:schemeClr val="bg1"/>
          </a:solidFill>
        </p:spPr>
        <p:txBody>
          <a:bodyPr wrap="none" lIns="0" tIns="0" rIns="0" bIns="0" rtlCol="0">
            <a:spAutoFit/>
          </a:bodyPr>
          <a:lstStyle/>
          <a:p>
            <a:pP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Enzalutamide</a:t>
            </a:r>
          </a:p>
          <a:p>
            <a:pPr defTabSz="457189">
              <a:lnSpc>
                <a:spcPct val="90000"/>
              </a:lnSpc>
            </a:pPr>
            <a:r>
              <a:rPr lang="en-GB" sz="600" dirty="0">
                <a:solidFill>
                  <a:srgbClr val="000000"/>
                </a:solidFill>
                <a:latin typeface="Calibri" panose="020F0502020204030204" pitchFamily="34" charset="0"/>
                <a:ea typeface="Aileron" charset="0"/>
                <a:cs typeface="Calibri" panose="020F0502020204030204" pitchFamily="34" charset="0"/>
              </a:rPr>
              <a:t>Placebo</a:t>
            </a:r>
          </a:p>
        </p:txBody>
      </p:sp>
      <p:cxnSp>
        <p:nvCxnSpPr>
          <p:cNvPr id="12" name="Straight Connector 11">
            <a:extLst>
              <a:ext uri="{FF2B5EF4-FFF2-40B4-BE49-F238E27FC236}">
                <a16:creationId xmlns:a16="http://schemas.microsoft.com/office/drawing/2014/main" id="{DE7C98BE-638A-A64E-B8F5-14528BC43107}"/>
              </a:ext>
            </a:extLst>
          </p:cNvPr>
          <p:cNvCxnSpPr>
            <a:cxnSpLocks/>
          </p:cNvCxnSpPr>
          <p:nvPr/>
        </p:nvCxnSpPr>
        <p:spPr>
          <a:xfrm>
            <a:off x="7253823" y="2110006"/>
            <a:ext cx="14287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46F47231-5A5C-7C49-BABC-3BD58E9B7903}"/>
              </a:ext>
            </a:extLst>
          </p:cNvPr>
          <p:cNvCxnSpPr>
            <a:cxnSpLocks/>
          </p:cNvCxnSpPr>
          <p:nvPr/>
        </p:nvCxnSpPr>
        <p:spPr>
          <a:xfrm>
            <a:off x="7253823" y="2189381"/>
            <a:ext cx="142875"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FCBA24F-1BFB-DA4F-A596-85898CA37C90}"/>
              </a:ext>
            </a:extLst>
          </p:cNvPr>
          <p:cNvCxnSpPr/>
          <p:nvPr/>
        </p:nvCxnSpPr>
        <p:spPr>
          <a:xfrm>
            <a:off x="4703327" y="2067922"/>
            <a:ext cx="0" cy="109250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9C4CCF23-60A6-5C4B-B716-6BA1634701CB}"/>
              </a:ext>
            </a:extLst>
          </p:cNvPr>
          <p:cNvCxnSpPr>
            <a:cxnSpLocks/>
          </p:cNvCxnSpPr>
          <p:nvPr/>
        </p:nvCxnSpPr>
        <p:spPr>
          <a:xfrm flipH="1">
            <a:off x="4699998" y="3157103"/>
            <a:ext cx="3172949"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68646E08-70A2-5244-BBCE-E2A7093A4F9B}"/>
              </a:ext>
            </a:extLst>
          </p:cNvPr>
          <p:cNvCxnSpPr>
            <a:cxnSpLocks/>
          </p:cNvCxnSpPr>
          <p:nvPr/>
        </p:nvCxnSpPr>
        <p:spPr>
          <a:xfrm flipH="1">
            <a:off x="4667327" y="2195078"/>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41778A55-68CA-5341-A8D9-ECF0137F8474}"/>
              </a:ext>
            </a:extLst>
          </p:cNvPr>
          <p:cNvCxnSpPr>
            <a:cxnSpLocks/>
          </p:cNvCxnSpPr>
          <p:nvPr/>
        </p:nvCxnSpPr>
        <p:spPr>
          <a:xfrm flipH="1">
            <a:off x="4667327" y="229985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F7746515-7634-064B-A724-B76A83A27CA1}"/>
              </a:ext>
            </a:extLst>
          </p:cNvPr>
          <p:cNvCxnSpPr>
            <a:cxnSpLocks/>
          </p:cNvCxnSpPr>
          <p:nvPr/>
        </p:nvCxnSpPr>
        <p:spPr>
          <a:xfrm flipH="1">
            <a:off x="4667327" y="2404629"/>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15F85121-9A22-5D4F-9AEA-50F51203608E}"/>
              </a:ext>
            </a:extLst>
          </p:cNvPr>
          <p:cNvCxnSpPr>
            <a:cxnSpLocks/>
          </p:cNvCxnSpPr>
          <p:nvPr/>
        </p:nvCxnSpPr>
        <p:spPr>
          <a:xfrm flipH="1">
            <a:off x="4667327" y="2512578"/>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9D83F291-187D-3243-8AEE-F6B9141D70AC}"/>
              </a:ext>
            </a:extLst>
          </p:cNvPr>
          <p:cNvCxnSpPr>
            <a:cxnSpLocks/>
          </p:cNvCxnSpPr>
          <p:nvPr/>
        </p:nvCxnSpPr>
        <p:spPr>
          <a:xfrm flipH="1">
            <a:off x="4667327" y="2614178"/>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3EDEE9A8-8C9D-EF41-A7DE-EFFF872764FB}"/>
              </a:ext>
            </a:extLst>
          </p:cNvPr>
          <p:cNvCxnSpPr>
            <a:cxnSpLocks/>
          </p:cNvCxnSpPr>
          <p:nvPr/>
        </p:nvCxnSpPr>
        <p:spPr>
          <a:xfrm flipH="1">
            <a:off x="4667327" y="271895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38FC52E3-80FD-A14A-830F-EF7FDC954E70}"/>
              </a:ext>
            </a:extLst>
          </p:cNvPr>
          <p:cNvCxnSpPr>
            <a:cxnSpLocks/>
          </p:cNvCxnSpPr>
          <p:nvPr/>
        </p:nvCxnSpPr>
        <p:spPr>
          <a:xfrm flipH="1">
            <a:off x="4667327" y="28269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D95EF873-D9C9-1C4F-A4EB-8C7C42CC28EF}"/>
              </a:ext>
            </a:extLst>
          </p:cNvPr>
          <p:cNvCxnSpPr>
            <a:cxnSpLocks/>
          </p:cNvCxnSpPr>
          <p:nvPr/>
        </p:nvCxnSpPr>
        <p:spPr>
          <a:xfrm flipH="1">
            <a:off x="4667327" y="29285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48DC342F-028B-9047-8CBE-ADD999C2A0D2}"/>
              </a:ext>
            </a:extLst>
          </p:cNvPr>
          <p:cNvCxnSpPr>
            <a:cxnSpLocks/>
          </p:cNvCxnSpPr>
          <p:nvPr/>
        </p:nvCxnSpPr>
        <p:spPr>
          <a:xfrm flipH="1">
            <a:off x="4667327" y="3033278"/>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725094C-1FE4-F54D-9530-FCFC1F4AFA64}"/>
              </a:ext>
            </a:extLst>
          </p:cNvPr>
          <p:cNvCxnSpPr>
            <a:cxnSpLocks/>
          </p:cNvCxnSpPr>
          <p:nvPr/>
        </p:nvCxnSpPr>
        <p:spPr>
          <a:xfrm flipH="1">
            <a:off x="4667327" y="3141229"/>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FEAE8880-9331-F545-A051-F7CA4642507E}"/>
              </a:ext>
            </a:extLst>
          </p:cNvPr>
          <p:cNvCxnSpPr>
            <a:cxnSpLocks/>
          </p:cNvCxnSpPr>
          <p:nvPr/>
        </p:nvCxnSpPr>
        <p:spPr>
          <a:xfrm rot="16200000" flipH="1">
            <a:off x="4699077" y="31751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1D2C9320-0BCC-B342-B6E1-FB86BCB39EB7}"/>
              </a:ext>
            </a:extLst>
          </p:cNvPr>
          <p:cNvCxnSpPr>
            <a:cxnSpLocks/>
          </p:cNvCxnSpPr>
          <p:nvPr/>
        </p:nvCxnSpPr>
        <p:spPr>
          <a:xfrm rot="16200000" flipH="1">
            <a:off x="4873702" y="31751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0273B7F6-983A-5045-AC9C-27EF86E5A769}"/>
              </a:ext>
            </a:extLst>
          </p:cNvPr>
          <p:cNvCxnSpPr>
            <a:cxnSpLocks/>
          </p:cNvCxnSpPr>
          <p:nvPr/>
        </p:nvCxnSpPr>
        <p:spPr>
          <a:xfrm rot="16200000" flipH="1">
            <a:off x="5045153" y="31751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5A38FF24-978A-7E46-B0B5-F2650EEA5874}"/>
              </a:ext>
            </a:extLst>
          </p:cNvPr>
          <p:cNvCxnSpPr>
            <a:cxnSpLocks/>
          </p:cNvCxnSpPr>
          <p:nvPr/>
        </p:nvCxnSpPr>
        <p:spPr>
          <a:xfrm rot="16200000" flipH="1">
            <a:off x="5219777" y="31751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8FE357F1-27EE-3744-B60A-752055CE839A}"/>
              </a:ext>
            </a:extLst>
          </p:cNvPr>
          <p:cNvCxnSpPr>
            <a:cxnSpLocks/>
          </p:cNvCxnSpPr>
          <p:nvPr/>
        </p:nvCxnSpPr>
        <p:spPr>
          <a:xfrm rot="16200000" flipH="1">
            <a:off x="5394402" y="31751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40180FDD-C2B2-434B-B49C-A9BBA7A4A85A}"/>
              </a:ext>
            </a:extLst>
          </p:cNvPr>
          <p:cNvCxnSpPr>
            <a:cxnSpLocks/>
          </p:cNvCxnSpPr>
          <p:nvPr/>
        </p:nvCxnSpPr>
        <p:spPr>
          <a:xfrm rot="16200000" flipH="1">
            <a:off x="5569027" y="31751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7DA2A4E2-4588-F24D-860D-0414ADDB1445}"/>
              </a:ext>
            </a:extLst>
          </p:cNvPr>
          <p:cNvCxnSpPr>
            <a:cxnSpLocks/>
          </p:cNvCxnSpPr>
          <p:nvPr/>
        </p:nvCxnSpPr>
        <p:spPr>
          <a:xfrm rot="16200000" flipH="1">
            <a:off x="5740477" y="31751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25ABAF45-898D-AD48-9630-DDB9B582D71F}"/>
              </a:ext>
            </a:extLst>
          </p:cNvPr>
          <p:cNvCxnSpPr>
            <a:cxnSpLocks/>
          </p:cNvCxnSpPr>
          <p:nvPr/>
        </p:nvCxnSpPr>
        <p:spPr>
          <a:xfrm rot="16200000" flipH="1">
            <a:off x="5915102" y="31751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4C86D7CB-99A7-544B-A87A-0BCDBF5E0F35}"/>
              </a:ext>
            </a:extLst>
          </p:cNvPr>
          <p:cNvCxnSpPr>
            <a:cxnSpLocks/>
          </p:cNvCxnSpPr>
          <p:nvPr/>
        </p:nvCxnSpPr>
        <p:spPr>
          <a:xfrm rot="16200000" flipH="1">
            <a:off x="6089727" y="31751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53DEFE79-2156-0C4A-AD6E-83FCF04EC828}"/>
              </a:ext>
            </a:extLst>
          </p:cNvPr>
          <p:cNvCxnSpPr>
            <a:cxnSpLocks/>
          </p:cNvCxnSpPr>
          <p:nvPr/>
        </p:nvCxnSpPr>
        <p:spPr>
          <a:xfrm rot="16200000" flipH="1">
            <a:off x="6264353" y="31751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F0E49841-902B-1A42-AC08-548AA46DA9BD}"/>
              </a:ext>
            </a:extLst>
          </p:cNvPr>
          <p:cNvCxnSpPr>
            <a:cxnSpLocks/>
          </p:cNvCxnSpPr>
          <p:nvPr/>
        </p:nvCxnSpPr>
        <p:spPr>
          <a:xfrm rot="16200000" flipH="1">
            <a:off x="6438977" y="31751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B889F8A8-CC60-F047-9246-540EF495200A}"/>
              </a:ext>
            </a:extLst>
          </p:cNvPr>
          <p:cNvCxnSpPr>
            <a:cxnSpLocks/>
          </p:cNvCxnSpPr>
          <p:nvPr/>
        </p:nvCxnSpPr>
        <p:spPr>
          <a:xfrm rot="16200000" flipH="1">
            <a:off x="6610427" y="31751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955B2AC7-3704-D743-83AB-B53847D9FA4C}"/>
              </a:ext>
            </a:extLst>
          </p:cNvPr>
          <p:cNvCxnSpPr>
            <a:cxnSpLocks/>
          </p:cNvCxnSpPr>
          <p:nvPr/>
        </p:nvCxnSpPr>
        <p:spPr>
          <a:xfrm rot="16200000" flipH="1">
            <a:off x="6785053" y="31751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B9F77B50-FD10-394C-98D2-6EC1842D5635}"/>
              </a:ext>
            </a:extLst>
          </p:cNvPr>
          <p:cNvCxnSpPr>
            <a:cxnSpLocks/>
          </p:cNvCxnSpPr>
          <p:nvPr/>
        </p:nvCxnSpPr>
        <p:spPr>
          <a:xfrm rot="16200000" flipH="1">
            <a:off x="6959677" y="31751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722DB480-EA73-2041-BE95-9A94D96AA3C8}"/>
              </a:ext>
            </a:extLst>
          </p:cNvPr>
          <p:cNvCxnSpPr>
            <a:cxnSpLocks/>
          </p:cNvCxnSpPr>
          <p:nvPr/>
        </p:nvCxnSpPr>
        <p:spPr>
          <a:xfrm rot="16200000" flipH="1">
            <a:off x="7134302" y="31751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797002D2-21CF-BD4C-84DD-92882D6F7583}"/>
              </a:ext>
            </a:extLst>
          </p:cNvPr>
          <p:cNvCxnSpPr>
            <a:cxnSpLocks/>
          </p:cNvCxnSpPr>
          <p:nvPr/>
        </p:nvCxnSpPr>
        <p:spPr>
          <a:xfrm rot="16200000" flipH="1">
            <a:off x="7308927" y="31751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98C6072D-F355-BC40-AAC2-13055337EE5D}"/>
              </a:ext>
            </a:extLst>
          </p:cNvPr>
          <p:cNvCxnSpPr>
            <a:cxnSpLocks/>
          </p:cNvCxnSpPr>
          <p:nvPr/>
        </p:nvCxnSpPr>
        <p:spPr>
          <a:xfrm rot="16200000" flipH="1">
            <a:off x="7483553" y="31751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598BA5C4-851D-9D4A-9AE8-943718CFD315}"/>
              </a:ext>
            </a:extLst>
          </p:cNvPr>
          <p:cNvCxnSpPr>
            <a:cxnSpLocks/>
          </p:cNvCxnSpPr>
          <p:nvPr/>
        </p:nvCxnSpPr>
        <p:spPr>
          <a:xfrm rot="16200000" flipH="1">
            <a:off x="7655002" y="31751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07E5955A-F618-B049-9FF0-60D4B3AE693A}"/>
              </a:ext>
            </a:extLst>
          </p:cNvPr>
          <p:cNvCxnSpPr>
            <a:cxnSpLocks/>
          </p:cNvCxnSpPr>
          <p:nvPr/>
        </p:nvCxnSpPr>
        <p:spPr>
          <a:xfrm rot="16200000" flipH="1">
            <a:off x="7829627" y="3175103"/>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660D2B8B-1550-BD4E-A163-9B396341CAFC}"/>
              </a:ext>
            </a:extLst>
          </p:cNvPr>
          <p:cNvCxnSpPr>
            <a:cxnSpLocks/>
          </p:cNvCxnSpPr>
          <p:nvPr/>
        </p:nvCxnSpPr>
        <p:spPr>
          <a:xfrm flipH="1">
            <a:off x="4707472" y="2614178"/>
            <a:ext cx="3155951"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aphicFrame>
        <p:nvGraphicFramePr>
          <p:cNvPr id="10" name="Table 9">
            <a:extLst>
              <a:ext uri="{FF2B5EF4-FFF2-40B4-BE49-F238E27FC236}">
                <a16:creationId xmlns:a16="http://schemas.microsoft.com/office/drawing/2014/main" id="{2E0E4327-30BD-624C-8008-CBA1E46319E0}"/>
              </a:ext>
            </a:extLst>
          </p:cNvPr>
          <p:cNvGraphicFramePr>
            <a:graphicFrameLocks noGrp="1"/>
          </p:cNvGraphicFramePr>
          <p:nvPr/>
        </p:nvGraphicFramePr>
        <p:xfrm>
          <a:off x="4732332" y="2637702"/>
          <a:ext cx="1316197" cy="512064"/>
        </p:xfrm>
        <a:graphic>
          <a:graphicData uri="http://schemas.openxmlformats.org/drawingml/2006/table">
            <a:tbl>
              <a:tblPr firstRow="1" bandRow="1">
                <a:tableStyleId>{5C22544A-7EE6-4342-B048-85BDC9FD1C3A}</a:tableStyleId>
              </a:tblPr>
              <a:tblGrid>
                <a:gridCol w="479619">
                  <a:extLst>
                    <a:ext uri="{9D8B030D-6E8A-4147-A177-3AD203B41FA5}">
                      <a16:colId xmlns:a16="http://schemas.microsoft.com/office/drawing/2014/main" val="4195302539"/>
                    </a:ext>
                  </a:extLst>
                </a:gridCol>
                <a:gridCol w="418289">
                  <a:extLst>
                    <a:ext uri="{9D8B030D-6E8A-4147-A177-3AD203B41FA5}">
                      <a16:colId xmlns:a16="http://schemas.microsoft.com/office/drawing/2014/main" val="3351030004"/>
                    </a:ext>
                  </a:extLst>
                </a:gridCol>
                <a:gridCol w="418289">
                  <a:extLst>
                    <a:ext uri="{9D8B030D-6E8A-4147-A177-3AD203B41FA5}">
                      <a16:colId xmlns:a16="http://schemas.microsoft.com/office/drawing/2014/main" val="1223785539"/>
                    </a:ext>
                  </a:extLst>
                </a:gridCol>
              </a:tblGrid>
              <a:tr h="219456">
                <a:tc>
                  <a:txBody>
                    <a:bodyPr/>
                    <a:lstStyle/>
                    <a:p>
                      <a:pPr>
                        <a:lnSpc>
                          <a:spcPct val="90000"/>
                        </a:lnSpc>
                      </a:pPr>
                      <a:endParaRPr lang="en-GB" sz="500" dirty="0"/>
                    </a:p>
                  </a:txBody>
                  <a:tcPr marL="19440" marR="1944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500" dirty="0">
                          <a:solidFill>
                            <a:schemeClr val="tx1"/>
                          </a:solidFill>
                        </a:rPr>
                        <a:t>Enzalutamide</a:t>
                      </a:r>
                      <a:br>
                        <a:rPr lang="en-GB" sz="500" dirty="0">
                          <a:solidFill>
                            <a:schemeClr val="tx1"/>
                          </a:solidFill>
                        </a:rPr>
                      </a:br>
                      <a:r>
                        <a:rPr lang="en-GB" sz="500" dirty="0">
                          <a:solidFill>
                            <a:schemeClr val="tx1"/>
                          </a:solidFill>
                        </a:rPr>
                        <a:t>(n=933)</a:t>
                      </a:r>
                    </a:p>
                  </a:txBody>
                  <a:tcPr marL="19440" marR="1944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500" dirty="0">
                          <a:solidFill>
                            <a:schemeClr val="tx1"/>
                          </a:solidFill>
                        </a:rPr>
                        <a:t>Placebo</a:t>
                      </a:r>
                      <a:br>
                        <a:rPr lang="en-GB" sz="500" dirty="0">
                          <a:solidFill>
                            <a:schemeClr val="tx1"/>
                          </a:solidFill>
                        </a:rPr>
                      </a:br>
                      <a:r>
                        <a:rPr lang="en-GB" sz="500" dirty="0">
                          <a:solidFill>
                            <a:schemeClr val="tx1"/>
                          </a:solidFill>
                        </a:rPr>
                        <a:t>(n=468)</a:t>
                      </a:r>
                    </a:p>
                  </a:txBody>
                  <a:tcPr marL="19440" marR="1944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7364464"/>
                  </a:ext>
                </a:extLst>
              </a:tr>
              <a:tr h="146304">
                <a:tc>
                  <a:txBody>
                    <a:bodyPr/>
                    <a:lstStyle/>
                    <a:p>
                      <a:pPr>
                        <a:lnSpc>
                          <a:spcPct val="90000"/>
                        </a:lnSpc>
                      </a:pPr>
                      <a:r>
                        <a:rPr lang="en-GB" sz="500" dirty="0"/>
                        <a:t>Median (95% CI), months</a:t>
                      </a:r>
                    </a:p>
                  </a:txBody>
                  <a:tcPr marL="19440" marR="1944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500" dirty="0"/>
                        <a:t>67.0</a:t>
                      </a:r>
                      <a:br>
                        <a:rPr lang="en-GB" sz="500" dirty="0"/>
                      </a:br>
                      <a:r>
                        <a:rPr lang="en-GB" sz="500" dirty="0"/>
                        <a:t>(64.0-NR)</a:t>
                      </a:r>
                    </a:p>
                  </a:txBody>
                  <a:tcPr marL="19440" marR="1944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500" dirty="0"/>
                        <a:t>56.3</a:t>
                      </a:r>
                      <a:br>
                        <a:rPr lang="en-GB" sz="500" dirty="0"/>
                      </a:br>
                      <a:r>
                        <a:rPr lang="en-GB" sz="500" dirty="0"/>
                        <a:t>(54.4-63.0)</a:t>
                      </a:r>
                    </a:p>
                  </a:txBody>
                  <a:tcPr marL="19440" marR="1944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5176969"/>
                  </a:ext>
                </a:extLst>
              </a:tr>
              <a:tr h="73152">
                <a:tc>
                  <a:txBody>
                    <a:bodyPr/>
                    <a:lstStyle/>
                    <a:p>
                      <a:pPr>
                        <a:lnSpc>
                          <a:spcPct val="90000"/>
                        </a:lnSpc>
                      </a:pPr>
                      <a:r>
                        <a:rPr lang="en-GB" sz="500" dirty="0"/>
                        <a:t>HR (95% CI)</a:t>
                      </a:r>
                    </a:p>
                  </a:txBody>
                  <a:tcPr marL="19440" marR="1944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a:lnSpc>
                          <a:spcPct val="90000"/>
                        </a:lnSpc>
                      </a:pPr>
                      <a:r>
                        <a:rPr lang="en-GB" sz="500" dirty="0"/>
                        <a:t>0.73 (0.61-0.89)</a:t>
                      </a:r>
                    </a:p>
                  </a:txBody>
                  <a:tcPr marL="19440" marR="1944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600" dirty="0"/>
                    </a:p>
                  </a:txBody>
                  <a:tcPr marL="19440" marR="1944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29836466"/>
                  </a:ext>
                </a:extLst>
              </a:tr>
              <a:tr h="73152">
                <a:tc>
                  <a:txBody>
                    <a:bodyPr/>
                    <a:lstStyle/>
                    <a:p>
                      <a:pPr>
                        <a:lnSpc>
                          <a:spcPct val="90000"/>
                        </a:lnSpc>
                      </a:pPr>
                      <a:endParaRPr lang="en-GB" sz="500" dirty="0"/>
                    </a:p>
                  </a:txBody>
                  <a:tcPr marL="19440" marR="1944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a:lnSpc>
                          <a:spcPct val="90000"/>
                        </a:lnSpc>
                      </a:pPr>
                      <a:r>
                        <a:rPr lang="en-GB" sz="500" i="0" dirty="0"/>
                        <a:t>p</a:t>
                      </a:r>
                      <a:r>
                        <a:rPr lang="en-GB" sz="500" dirty="0"/>
                        <a:t>=0.001</a:t>
                      </a:r>
                    </a:p>
                  </a:txBody>
                  <a:tcPr marL="19440" marR="1944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600" dirty="0"/>
                    </a:p>
                  </a:txBody>
                  <a:tcPr marL="19440" marR="1944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63195427"/>
                  </a:ext>
                </a:extLst>
              </a:tr>
            </a:tbl>
          </a:graphicData>
        </a:graphic>
      </p:graphicFrame>
      <p:sp>
        <p:nvSpPr>
          <p:cNvPr id="328" name="Rounded Rectangle 33">
            <a:extLst>
              <a:ext uri="{FF2B5EF4-FFF2-40B4-BE49-F238E27FC236}">
                <a16:creationId xmlns:a16="http://schemas.microsoft.com/office/drawing/2014/main" id="{339C469E-1F28-4CA6-AE10-497C6C3C5628}"/>
              </a:ext>
            </a:extLst>
          </p:cNvPr>
          <p:cNvSpPr/>
          <p:nvPr/>
        </p:nvSpPr>
        <p:spPr>
          <a:xfrm>
            <a:off x="152826" y="1887657"/>
            <a:ext cx="3911936" cy="1806286"/>
          </a:xfrm>
          <a:prstGeom prst="roundRect">
            <a:avLst>
              <a:gd name="adj" fmla="val 1158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2400" dirty="0">
              <a:solidFill>
                <a:prstClr val="white"/>
              </a:solidFill>
              <a:latin typeface="Calibri" panose="020F0502020204030204" pitchFamily="34" charset="0"/>
              <a:cs typeface="Calibri" panose="020F0502020204030204" pitchFamily="34" charset="0"/>
            </a:endParaRPr>
          </a:p>
        </p:txBody>
      </p:sp>
      <p:sp>
        <p:nvSpPr>
          <p:cNvPr id="329" name="Rounded Rectangle 33">
            <a:extLst>
              <a:ext uri="{FF2B5EF4-FFF2-40B4-BE49-F238E27FC236}">
                <a16:creationId xmlns:a16="http://schemas.microsoft.com/office/drawing/2014/main" id="{4828E368-286A-4903-9BC1-10F222681AF7}"/>
              </a:ext>
            </a:extLst>
          </p:cNvPr>
          <p:cNvSpPr/>
          <p:nvPr/>
        </p:nvSpPr>
        <p:spPr>
          <a:xfrm>
            <a:off x="8123533" y="1888666"/>
            <a:ext cx="3911936" cy="1806286"/>
          </a:xfrm>
          <a:prstGeom prst="roundRect">
            <a:avLst>
              <a:gd name="adj" fmla="val 1158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2400" dirty="0">
              <a:solidFill>
                <a:prstClr val="white"/>
              </a:solidFill>
              <a:latin typeface="Calibri" panose="020F0502020204030204" pitchFamily="34" charset="0"/>
              <a:cs typeface="Calibri" panose="020F0502020204030204" pitchFamily="34" charset="0"/>
            </a:endParaRPr>
          </a:p>
        </p:txBody>
      </p:sp>
      <p:sp>
        <p:nvSpPr>
          <p:cNvPr id="330" name="Rounded Rectangle 33">
            <a:extLst>
              <a:ext uri="{FF2B5EF4-FFF2-40B4-BE49-F238E27FC236}">
                <a16:creationId xmlns:a16="http://schemas.microsoft.com/office/drawing/2014/main" id="{E9204668-AA8C-49B0-8CA4-2C643942CC43}"/>
              </a:ext>
            </a:extLst>
          </p:cNvPr>
          <p:cNvSpPr/>
          <p:nvPr/>
        </p:nvSpPr>
        <p:spPr>
          <a:xfrm>
            <a:off x="4141915" y="1887657"/>
            <a:ext cx="3911936" cy="1806286"/>
          </a:xfrm>
          <a:prstGeom prst="roundRect">
            <a:avLst>
              <a:gd name="adj" fmla="val 1158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240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075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3D2DC03-24F7-474B-B840-D0FCF4FC5F4F}"/>
              </a:ext>
            </a:extLst>
          </p:cNvPr>
          <p:cNvSpPr>
            <a:spLocks noGrp="1"/>
          </p:cNvSpPr>
          <p:nvPr>
            <p:ph type="body" idx="1"/>
          </p:nvPr>
        </p:nvSpPr>
        <p:spPr>
          <a:xfrm>
            <a:off x="609600" y="899440"/>
            <a:ext cx="10972800" cy="702470"/>
          </a:xfrm>
        </p:spPr>
        <p:txBody>
          <a:bodyPr/>
          <a:lstStyle/>
          <a:p>
            <a:r>
              <a:rPr lang="en-GB" dirty="0"/>
              <a:t>Phone conversations</a:t>
            </a:r>
          </a:p>
        </p:txBody>
      </p:sp>
      <p:sp>
        <p:nvSpPr>
          <p:cNvPr id="23" name="Content Placeholder 22">
            <a:extLst>
              <a:ext uri="{FF2B5EF4-FFF2-40B4-BE49-F238E27FC236}">
                <a16:creationId xmlns:a16="http://schemas.microsoft.com/office/drawing/2014/main" id="{E7BEB5E2-3401-AE46-9537-F1737FAC3A2B}"/>
              </a:ext>
            </a:extLst>
          </p:cNvPr>
          <p:cNvSpPr>
            <a:spLocks noGrp="1"/>
          </p:cNvSpPr>
          <p:nvPr>
            <p:ph sz="quarter" idx="12"/>
          </p:nvPr>
        </p:nvSpPr>
        <p:spPr>
          <a:xfrm>
            <a:off x="620184" y="1297110"/>
            <a:ext cx="10963200" cy="3816424"/>
          </a:xfrm>
        </p:spPr>
        <p:txBody>
          <a:bodyPr/>
          <a:lstStyle/>
          <a:p>
            <a:pPr marL="0" indent="0">
              <a:buNone/>
            </a:pPr>
            <a:r>
              <a:rPr lang="en-US" sz="1800" b="1" dirty="0"/>
              <a:t>Suggestions for questions to ask in phone conversations. Pick from this list the questions applying to the </a:t>
            </a:r>
            <a:br>
              <a:rPr lang="en-US" sz="1800" b="1" dirty="0"/>
            </a:br>
            <a:r>
              <a:rPr lang="en-US" sz="1800" b="1" dirty="0"/>
              <a:t>GUIDE step you are in</a:t>
            </a:r>
          </a:p>
        </p:txBody>
      </p:sp>
      <p:sp>
        <p:nvSpPr>
          <p:cNvPr id="4" name="Title 3">
            <a:extLst>
              <a:ext uri="{FF2B5EF4-FFF2-40B4-BE49-F238E27FC236}">
                <a16:creationId xmlns:a16="http://schemas.microsoft.com/office/drawing/2014/main" id="{D9921FC8-94D7-43C4-8D75-F16F6F5256C1}"/>
              </a:ext>
            </a:extLst>
          </p:cNvPr>
          <p:cNvSpPr>
            <a:spLocks noGrp="1"/>
          </p:cNvSpPr>
          <p:nvPr>
            <p:ph type="title"/>
          </p:nvPr>
        </p:nvSpPr>
        <p:spPr/>
        <p:txBody>
          <a:bodyPr/>
          <a:lstStyle/>
          <a:p>
            <a:r>
              <a:rPr lang="en-GB"/>
              <a:t>The right way to deliver the messages</a:t>
            </a:r>
            <a:endParaRPr lang="en-GB" dirty="0"/>
          </a:p>
        </p:txBody>
      </p:sp>
      <p:sp>
        <p:nvSpPr>
          <p:cNvPr id="3" name="Slide Number Placeholder 2">
            <a:extLst>
              <a:ext uri="{FF2B5EF4-FFF2-40B4-BE49-F238E27FC236}">
                <a16:creationId xmlns:a16="http://schemas.microsoft.com/office/drawing/2014/main" id="{B4C67066-3570-4115-99E2-2B62D4E3B2F4}"/>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24" name="Content Placeholder 23">
            <a:extLst>
              <a:ext uri="{FF2B5EF4-FFF2-40B4-BE49-F238E27FC236}">
                <a16:creationId xmlns:a16="http://schemas.microsoft.com/office/drawing/2014/main" id="{5C5A244A-FD21-DD4B-A9DB-0F36D1BFC8D3}"/>
              </a:ext>
            </a:extLst>
          </p:cNvPr>
          <p:cNvSpPr>
            <a:spLocks noGrp="1"/>
          </p:cNvSpPr>
          <p:nvPr>
            <p:ph sz="quarter" idx="15"/>
          </p:nvPr>
        </p:nvSpPr>
        <p:spPr/>
        <p:txBody>
          <a:bodyPr/>
          <a:lstStyle/>
          <a:p>
            <a:r>
              <a:rPr lang="en-US" dirty="0"/>
              <a:t>AE, adverse event</a:t>
            </a:r>
          </a:p>
        </p:txBody>
      </p:sp>
      <p:sp>
        <p:nvSpPr>
          <p:cNvPr id="9" name="Round Same Side Corner Rectangle 8">
            <a:extLst>
              <a:ext uri="{FF2B5EF4-FFF2-40B4-BE49-F238E27FC236}">
                <a16:creationId xmlns:a16="http://schemas.microsoft.com/office/drawing/2014/main" id="{882C42BB-F064-3847-B214-4AF916E21226}"/>
              </a:ext>
            </a:extLst>
          </p:cNvPr>
          <p:cNvSpPr/>
          <p:nvPr/>
        </p:nvSpPr>
        <p:spPr>
          <a:xfrm rot="16200000" flipH="1">
            <a:off x="11763951" y="3815200"/>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C113AF2-A9DB-CB46-90BB-EEDF88579DD5}"/>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G</a:t>
            </a:r>
          </a:p>
        </p:txBody>
      </p:sp>
      <p:sp>
        <p:nvSpPr>
          <p:cNvPr id="13" name="Round Same Side Corner Rectangle 12">
            <a:extLst>
              <a:ext uri="{FF2B5EF4-FFF2-40B4-BE49-F238E27FC236}">
                <a16:creationId xmlns:a16="http://schemas.microsoft.com/office/drawing/2014/main" id="{5ECE7D61-0297-2C41-BEDA-55E25A173DA3}"/>
              </a:ext>
            </a:extLst>
          </p:cNvPr>
          <p:cNvSpPr/>
          <p:nvPr/>
        </p:nvSpPr>
        <p:spPr>
          <a:xfrm rot="16200000" flipH="1">
            <a:off x="11763951" y="4209694"/>
            <a:ext cx="371536" cy="493336"/>
          </a:xfrm>
          <a:prstGeom prst="round2SameRect">
            <a:avLst>
              <a:gd name="adj1" fmla="val 47701"/>
              <a:gd name="adj2"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5F31620-AA59-C742-92B2-647693BCEC8F}"/>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bg1"/>
                </a:solidFill>
                <a:latin typeface="Calibri" panose="020F0502020204030204" pitchFamily="34" charset="0"/>
                <a:ea typeface="Aileron" charset="0"/>
                <a:cs typeface="Calibri" panose="020F0502020204030204" pitchFamily="34" charset="0"/>
              </a:rPr>
              <a:t>U</a:t>
            </a:r>
          </a:p>
        </p:txBody>
      </p:sp>
      <p:sp>
        <p:nvSpPr>
          <p:cNvPr id="15" name="Round Same Side Corner Rectangle 14">
            <a:extLst>
              <a:ext uri="{FF2B5EF4-FFF2-40B4-BE49-F238E27FC236}">
                <a16:creationId xmlns:a16="http://schemas.microsoft.com/office/drawing/2014/main" id="{13DAE0F9-6AF1-0C44-ADEB-6C7BFDD027DF}"/>
              </a:ext>
            </a:extLst>
          </p:cNvPr>
          <p:cNvSpPr/>
          <p:nvPr/>
        </p:nvSpPr>
        <p:spPr>
          <a:xfrm rot="16200000" flipH="1">
            <a:off x="11763951" y="4604188"/>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BBDBB68-71B9-4A4A-99D0-299727376EE9}"/>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17" name="Round Same Side Corner Rectangle 16">
            <a:extLst>
              <a:ext uri="{FF2B5EF4-FFF2-40B4-BE49-F238E27FC236}">
                <a16:creationId xmlns:a16="http://schemas.microsoft.com/office/drawing/2014/main" id="{B5F99337-FB4C-E645-8D90-BB8297463739}"/>
              </a:ext>
            </a:extLst>
          </p:cNvPr>
          <p:cNvSpPr/>
          <p:nvPr/>
        </p:nvSpPr>
        <p:spPr>
          <a:xfrm rot="16200000" flipH="1">
            <a:off x="11763951" y="4998682"/>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4793C7E-2BDF-0D43-80DD-353878E1350C}"/>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D</a:t>
            </a:r>
          </a:p>
        </p:txBody>
      </p:sp>
      <p:sp>
        <p:nvSpPr>
          <p:cNvPr id="19" name="Round Same Side Corner Rectangle 18">
            <a:extLst>
              <a:ext uri="{FF2B5EF4-FFF2-40B4-BE49-F238E27FC236}">
                <a16:creationId xmlns:a16="http://schemas.microsoft.com/office/drawing/2014/main" id="{FF6CAA93-2B61-8D4E-B417-7F52030E44F4}"/>
              </a:ext>
            </a:extLst>
          </p:cNvPr>
          <p:cNvSpPr/>
          <p:nvPr/>
        </p:nvSpPr>
        <p:spPr>
          <a:xfrm rot="16200000" flipH="1">
            <a:off x="11763951" y="5393175"/>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F1217EA-14E5-2C43-8FAA-D045EF72982A}"/>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
        <p:nvSpPr>
          <p:cNvPr id="21" name="Content Placeholder 9">
            <a:extLst>
              <a:ext uri="{FF2B5EF4-FFF2-40B4-BE49-F238E27FC236}">
                <a16:creationId xmlns:a16="http://schemas.microsoft.com/office/drawing/2014/main" id="{74952E0D-C2B3-0041-9DE4-46DDB344CE58}"/>
              </a:ext>
            </a:extLst>
          </p:cNvPr>
          <p:cNvSpPr txBox="1">
            <a:spLocks/>
          </p:cNvSpPr>
          <p:nvPr/>
        </p:nvSpPr>
        <p:spPr>
          <a:xfrm>
            <a:off x="620184" y="1997875"/>
            <a:ext cx="5186755" cy="2808000"/>
          </a:xfrm>
          <a:prstGeom prst="rect">
            <a:avLst/>
          </a:prstGeom>
          <a:ln w="28575">
            <a:solidFill>
              <a:schemeClr val="accent1"/>
            </a:solidFill>
          </a:ln>
        </p:spPr>
        <p:txBody>
          <a:bodyPr lIns="144000" tIns="108000" rIns="72000"/>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a:solidFill>
                  <a:schemeClr val="accent1"/>
                </a:solidFill>
              </a:rPr>
              <a:t>GENERAL WELL-BEING AND ADVERSE EVENTS (AEs)</a:t>
            </a:r>
            <a:endParaRPr lang="en-US" sz="1800" b="1" dirty="0"/>
          </a:p>
          <a:p>
            <a:pPr>
              <a:spcBef>
                <a:spcPts val="300"/>
              </a:spcBef>
            </a:pPr>
            <a:r>
              <a:rPr lang="en-US" sz="1500" dirty="0"/>
              <a:t>How are things going with the treatment?</a:t>
            </a:r>
          </a:p>
          <a:p>
            <a:pPr>
              <a:spcBef>
                <a:spcPts val="300"/>
              </a:spcBef>
            </a:pPr>
            <a:r>
              <a:rPr lang="en-US" sz="1500" dirty="0"/>
              <a:t>List the potential side effects and ask if the patient is experiencing any or all</a:t>
            </a:r>
          </a:p>
          <a:p>
            <a:pPr>
              <a:spcBef>
                <a:spcPts val="300"/>
              </a:spcBef>
            </a:pPr>
            <a:r>
              <a:rPr lang="en-US" sz="1500" dirty="0"/>
              <a:t>Are you tired? And is it the same as before, better or worse?</a:t>
            </a:r>
          </a:p>
          <a:p>
            <a:pPr>
              <a:spcBef>
                <a:spcPts val="300"/>
              </a:spcBef>
            </a:pPr>
            <a:r>
              <a:rPr lang="en-US" sz="1500" dirty="0"/>
              <a:t>Are you getting out? What are you doing during the day?</a:t>
            </a:r>
          </a:p>
          <a:p>
            <a:pPr>
              <a:spcBef>
                <a:spcPts val="300"/>
              </a:spcBef>
            </a:pPr>
            <a:r>
              <a:rPr lang="en-US" sz="1500" dirty="0"/>
              <a:t>How is your appetite? Are you able to drink and stay hydrated?</a:t>
            </a:r>
          </a:p>
          <a:p>
            <a:pPr>
              <a:spcBef>
                <a:spcPts val="300"/>
              </a:spcBef>
            </a:pPr>
            <a:r>
              <a:rPr lang="en-US" sz="1500" dirty="0"/>
              <a:t>Are you have any pain?</a:t>
            </a:r>
          </a:p>
          <a:p>
            <a:pPr>
              <a:spcBef>
                <a:spcPts val="300"/>
              </a:spcBef>
            </a:pPr>
            <a:r>
              <a:rPr lang="en-US" sz="1500" dirty="0"/>
              <a:t>How is your mood?</a:t>
            </a:r>
          </a:p>
        </p:txBody>
      </p:sp>
      <p:sp>
        <p:nvSpPr>
          <p:cNvPr id="22" name="Content Placeholder 9">
            <a:extLst>
              <a:ext uri="{FF2B5EF4-FFF2-40B4-BE49-F238E27FC236}">
                <a16:creationId xmlns:a16="http://schemas.microsoft.com/office/drawing/2014/main" id="{C3899A4B-0A34-B94C-9460-E34129576AF8}"/>
              </a:ext>
            </a:extLst>
          </p:cNvPr>
          <p:cNvSpPr txBox="1">
            <a:spLocks/>
          </p:cNvSpPr>
          <p:nvPr/>
        </p:nvSpPr>
        <p:spPr>
          <a:xfrm>
            <a:off x="5998429" y="1997875"/>
            <a:ext cx="5186755" cy="2808000"/>
          </a:xfrm>
          <a:prstGeom prst="rect">
            <a:avLst/>
          </a:prstGeom>
          <a:ln w="28575">
            <a:solidFill>
              <a:schemeClr val="accent1"/>
            </a:solidFill>
          </a:ln>
        </p:spPr>
        <p:txBody>
          <a:bodyPr lIns="144000" tIns="108000" rIns="72000"/>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a:solidFill>
                  <a:schemeClr val="accent1"/>
                </a:solidFill>
              </a:rPr>
              <a:t>ADHERENCE</a:t>
            </a:r>
            <a:endParaRPr lang="en-US" sz="1800" b="1" dirty="0"/>
          </a:p>
          <a:p>
            <a:pPr>
              <a:spcBef>
                <a:spcPts val="300"/>
              </a:spcBef>
            </a:pPr>
            <a:r>
              <a:rPr lang="en-US" sz="1500" dirty="0"/>
              <a:t>Can you tell me the name of the medication you </a:t>
            </a:r>
            <a:br>
              <a:rPr lang="en-US" sz="1500" dirty="0"/>
            </a:br>
            <a:r>
              <a:rPr lang="en-US" sz="1500" dirty="0"/>
              <a:t>are using?</a:t>
            </a:r>
          </a:p>
          <a:p>
            <a:pPr>
              <a:spcBef>
                <a:spcPts val="300"/>
              </a:spcBef>
            </a:pPr>
            <a:r>
              <a:rPr lang="en-US" sz="1500" dirty="0"/>
              <a:t>How often do you take your medication?</a:t>
            </a:r>
          </a:p>
          <a:p>
            <a:pPr>
              <a:spcBef>
                <a:spcPts val="300"/>
              </a:spcBef>
            </a:pPr>
            <a:r>
              <a:rPr lang="en-US" sz="1500" dirty="0"/>
              <a:t>Do you take medication with or without food?</a:t>
            </a:r>
          </a:p>
          <a:p>
            <a:pPr>
              <a:spcBef>
                <a:spcPts val="300"/>
              </a:spcBef>
            </a:pPr>
            <a:r>
              <a:rPr lang="en-US" sz="1500" dirty="0"/>
              <a:t>How do you store your medication?</a:t>
            </a:r>
          </a:p>
          <a:p>
            <a:pPr>
              <a:spcBef>
                <a:spcPts val="300"/>
              </a:spcBef>
            </a:pPr>
            <a:r>
              <a:rPr lang="en-US" sz="1500" dirty="0"/>
              <a:t>Do you have trouble swallowing the medication?</a:t>
            </a:r>
          </a:p>
          <a:p>
            <a:pPr>
              <a:spcBef>
                <a:spcPts val="300"/>
              </a:spcBef>
            </a:pPr>
            <a:r>
              <a:rPr lang="en-US" sz="1500" dirty="0"/>
              <a:t>Have you missed any doses or vomited after a dose?</a:t>
            </a:r>
          </a:p>
          <a:p>
            <a:pPr>
              <a:spcBef>
                <a:spcPts val="300"/>
              </a:spcBef>
            </a:pPr>
            <a:r>
              <a:rPr lang="en-US" sz="1500" dirty="0"/>
              <a:t>Were you able to read and understand the prescribing information?</a:t>
            </a:r>
          </a:p>
        </p:txBody>
      </p:sp>
      <p:sp>
        <p:nvSpPr>
          <p:cNvPr id="26" name="Content Placeholder 9">
            <a:extLst>
              <a:ext uri="{FF2B5EF4-FFF2-40B4-BE49-F238E27FC236}">
                <a16:creationId xmlns:a16="http://schemas.microsoft.com/office/drawing/2014/main" id="{8672091A-1D43-FE48-A759-03BC707D2A54}"/>
              </a:ext>
            </a:extLst>
          </p:cNvPr>
          <p:cNvSpPr txBox="1">
            <a:spLocks/>
          </p:cNvSpPr>
          <p:nvPr/>
        </p:nvSpPr>
        <p:spPr>
          <a:xfrm>
            <a:off x="620184" y="4957384"/>
            <a:ext cx="10565000" cy="1010796"/>
          </a:xfrm>
          <a:prstGeom prst="rect">
            <a:avLst/>
          </a:prstGeom>
          <a:ln w="28575">
            <a:solidFill>
              <a:schemeClr val="accent1"/>
            </a:solidFill>
          </a:ln>
        </p:spPr>
        <p:txBody>
          <a:bodyPr lIns="144000" tIns="108000" rIns="72000"/>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a:solidFill>
                  <a:schemeClr val="accent1"/>
                </a:solidFill>
              </a:rPr>
              <a:t>STAYING IN CONTACT</a:t>
            </a:r>
            <a:endParaRPr lang="en-US" sz="1800" b="1" dirty="0"/>
          </a:p>
          <a:p>
            <a:pPr>
              <a:spcBef>
                <a:spcPts val="300"/>
              </a:spcBef>
            </a:pPr>
            <a:r>
              <a:rPr lang="en-US" sz="1500" dirty="0"/>
              <a:t>Do you know when to contact us? When is that?</a:t>
            </a:r>
          </a:p>
          <a:p>
            <a:pPr>
              <a:spcBef>
                <a:spcPts val="300"/>
              </a:spcBef>
            </a:pPr>
            <a:r>
              <a:rPr lang="en-US" sz="1500" dirty="0"/>
              <a:t>Do you know how to contact us? How is that?</a:t>
            </a:r>
          </a:p>
        </p:txBody>
      </p:sp>
    </p:spTree>
    <p:extLst>
      <p:ext uri="{BB962C8B-B14F-4D97-AF65-F5344CB8AC3E}">
        <p14:creationId xmlns:p14="http://schemas.microsoft.com/office/powerpoint/2010/main" val="421935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Events in </a:t>
            </a:r>
            <a:r>
              <a:rPr lang="en-US" cap="none" dirty="0"/>
              <a:t>nm</a:t>
            </a:r>
            <a:r>
              <a:rPr lang="en-US" dirty="0"/>
              <a:t>CRPC</a:t>
            </a:r>
          </a:p>
        </p:txBody>
      </p:sp>
      <p:sp>
        <p:nvSpPr>
          <p:cNvPr id="14" name="Slide Number Placeholder 13">
            <a:extLst>
              <a:ext uri="{FF2B5EF4-FFF2-40B4-BE49-F238E27FC236}">
                <a16:creationId xmlns:a16="http://schemas.microsoft.com/office/drawing/2014/main" id="{30900395-5BD5-774F-85BD-1D1803D9DAA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endParaRPr>
          </a:p>
        </p:txBody>
      </p:sp>
      <p:sp>
        <p:nvSpPr>
          <p:cNvPr id="10" name="Content Placeholder 9">
            <a:extLst>
              <a:ext uri="{FF2B5EF4-FFF2-40B4-BE49-F238E27FC236}">
                <a16:creationId xmlns:a16="http://schemas.microsoft.com/office/drawing/2014/main" id="{FA66C28D-FBD4-6F48-8634-5D8AE6A94D9C}"/>
              </a:ext>
            </a:extLst>
          </p:cNvPr>
          <p:cNvSpPr>
            <a:spLocks noGrp="1"/>
          </p:cNvSpPr>
          <p:nvPr>
            <p:ph sz="quarter" idx="15"/>
          </p:nvPr>
        </p:nvSpPr>
        <p:spPr>
          <a:xfrm>
            <a:off x="620184" y="6309320"/>
            <a:ext cx="10516376" cy="365125"/>
          </a:xfrm>
        </p:spPr>
        <p:txBody>
          <a:bodyPr/>
          <a:lstStyle/>
          <a:p>
            <a:pPr>
              <a:spcBef>
                <a:spcPts val="300"/>
              </a:spcBef>
            </a:pPr>
            <a:r>
              <a:rPr lang="en-GB" dirty="0"/>
              <a:t>AE, adverse event; APA, apalutamide; DARO, </a:t>
            </a:r>
            <a:r>
              <a:rPr lang="en-GB" dirty="0" err="1"/>
              <a:t>darolutamide</a:t>
            </a:r>
            <a:r>
              <a:rPr lang="en-GB" dirty="0"/>
              <a:t>; ENZA, enzalutamide; PBO, placebo</a:t>
            </a:r>
          </a:p>
          <a:p>
            <a:pPr>
              <a:spcBef>
                <a:spcPts val="300"/>
              </a:spcBef>
            </a:pPr>
            <a:r>
              <a:rPr lang="en-GB" dirty="0"/>
              <a:t>1. Smith MR, et al. N </a:t>
            </a:r>
            <a:r>
              <a:rPr lang="en-GB" dirty="0" err="1"/>
              <a:t>Engl</a:t>
            </a:r>
            <a:r>
              <a:rPr lang="en-GB" dirty="0"/>
              <a:t> J Med. 2018;378:1408-18; 2. Smith MR, et </a:t>
            </a:r>
            <a:r>
              <a:rPr lang="en-GB" dirty="0">
                <a:solidFill>
                  <a:schemeClr val="tx2"/>
                </a:solidFill>
              </a:rPr>
              <a:t>al. </a:t>
            </a:r>
            <a:r>
              <a:rPr lang="nl-NL" dirty="0">
                <a:solidFill>
                  <a:schemeClr val="tx2"/>
                </a:solidFill>
              </a:rPr>
              <a:t>Eur Urol. 2021;79:150-8</a:t>
            </a:r>
            <a:r>
              <a:rPr lang="en-GB" dirty="0">
                <a:solidFill>
                  <a:schemeClr val="tx2"/>
                </a:solidFill>
              </a:rPr>
              <a:t>; 3</a:t>
            </a:r>
            <a:r>
              <a:rPr lang="en-GB" dirty="0"/>
              <a:t>. </a:t>
            </a:r>
            <a:r>
              <a:rPr lang="en-GB" dirty="0">
                <a:sym typeface="Calibri"/>
              </a:rPr>
              <a:t>Sternberg CN, et al. </a:t>
            </a:r>
            <a:r>
              <a:rPr lang="pt-BR" dirty="0"/>
              <a:t>N Engl J Med</a:t>
            </a:r>
            <a:r>
              <a:rPr lang="en-GB" dirty="0">
                <a:sym typeface="Calibri"/>
              </a:rPr>
              <a:t>. 2020;382:2197-206</a:t>
            </a:r>
            <a:r>
              <a:rPr lang="en-GB" dirty="0"/>
              <a:t>; 4. </a:t>
            </a:r>
            <a:r>
              <a:rPr lang="pt-BR" dirty="0" err="1"/>
              <a:t>Fizazi</a:t>
            </a:r>
            <a:r>
              <a:rPr lang="pt-BR" dirty="0"/>
              <a:t> </a:t>
            </a:r>
            <a:r>
              <a:rPr lang="pt-BR" dirty="0" err="1"/>
              <a:t>K</a:t>
            </a:r>
            <a:r>
              <a:rPr lang="pt-BR" dirty="0"/>
              <a:t>, et al. N Engl J Med. 2020;383:1040-9</a:t>
            </a:r>
            <a:endParaRPr lang="en-US" dirty="0"/>
          </a:p>
        </p:txBody>
      </p:sp>
      <p:graphicFrame>
        <p:nvGraphicFramePr>
          <p:cNvPr id="4" name="Content Placeholder 5">
            <a:extLst>
              <a:ext uri="{FF2B5EF4-FFF2-40B4-BE49-F238E27FC236}">
                <a16:creationId xmlns:a16="http://schemas.microsoft.com/office/drawing/2014/main" id="{0EFC9AB2-9A3D-422E-A312-CB8664BB38D0}"/>
              </a:ext>
            </a:extLst>
          </p:cNvPr>
          <p:cNvGraphicFramePr>
            <a:graphicFrameLocks/>
          </p:cNvGraphicFramePr>
          <p:nvPr/>
        </p:nvGraphicFramePr>
        <p:xfrm>
          <a:off x="619202" y="1000241"/>
          <a:ext cx="10964187" cy="4395600"/>
        </p:xfrm>
        <a:graphic>
          <a:graphicData uri="http://schemas.openxmlformats.org/drawingml/2006/table">
            <a:tbl>
              <a:tblPr firstRow="1" bandRow="1">
                <a:tableStyleId>{5C22544A-7EE6-4342-B048-85BDC9FD1C3A}</a:tableStyleId>
              </a:tblPr>
              <a:tblGrid>
                <a:gridCol w="2940107">
                  <a:extLst>
                    <a:ext uri="{9D8B030D-6E8A-4147-A177-3AD203B41FA5}">
                      <a16:colId xmlns:a16="http://schemas.microsoft.com/office/drawing/2014/main" val="20000"/>
                    </a:ext>
                  </a:extLst>
                </a:gridCol>
                <a:gridCol w="1231717">
                  <a:extLst>
                    <a:ext uri="{9D8B030D-6E8A-4147-A177-3AD203B41FA5}">
                      <a16:colId xmlns:a16="http://schemas.microsoft.com/office/drawing/2014/main" val="20003"/>
                    </a:ext>
                  </a:extLst>
                </a:gridCol>
                <a:gridCol w="1395375">
                  <a:extLst>
                    <a:ext uri="{9D8B030D-6E8A-4147-A177-3AD203B41FA5}">
                      <a16:colId xmlns:a16="http://schemas.microsoft.com/office/drawing/2014/main" val="1552982863"/>
                    </a:ext>
                  </a:extLst>
                </a:gridCol>
                <a:gridCol w="1453035">
                  <a:extLst>
                    <a:ext uri="{9D8B030D-6E8A-4147-A177-3AD203B41FA5}">
                      <a16:colId xmlns:a16="http://schemas.microsoft.com/office/drawing/2014/main" val="20001"/>
                    </a:ext>
                  </a:extLst>
                </a:gridCol>
                <a:gridCol w="1314651">
                  <a:extLst>
                    <a:ext uri="{9D8B030D-6E8A-4147-A177-3AD203B41FA5}">
                      <a16:colId xmlns:a16="http://schemas.microsoft.com/office/drawing/2014/main" val="20002"/>
                    </a:ext>
                  </a:extLst>
                </a:gridCol>
                <a:gridCol w="1314651">
                  <a:extLst>
                    <a:ext uri="{9D8B030D-6E8A-4147-A177-3AD203B41FA5}">
                      <a16:colId xmlns:a16="http://schemas.microsoft.com/office/drawing/2014/main" val="3561928526"/>
                    </a:ext>
                  </a:extLst>
                </a:gridCol>
                <a:gridCol w="1314651">
                  <a:extLst>
                    <a:ext uri="{9D8B030D-6E8A-4147-A177-3AD203B41FA5}">
                      <a16:colId xmlns:a16="http://schemas.microsoft.com/office/drawing/2014/main" val="4207001915"/>
                    </a:ext>
                  </a:extLst>
                </a:gridCol>
              </a:tblGrid>
              <a:tr h="300600">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500" noProof="0" dirty="0"/>
                        <a:t>Safety</a:t>
                      </a:r>
                      <a:endParaRPr lang="en-GB" sz="1500" b="1" baseline="30000" noProof="0" dirty="0"/>
                    </a:p>
                  </a:txBody>
                  <a:tcPr marL="97536" marR="97536" marT="46800" marB="46800" anchor="ctr">
                    <a:lnB w="38100" cap="flat" cmpd="sng" algn="ctr">
                      <a:solidFill>
                        <a:schemeClr val="bg1"/>
                      </a:solidFill>
                      <a:prstDash val="solid"/>
                      <a:round/>
                      <a:headEnd type="none" w="med" len="med"/>
                      <a:tailEnd type="none" w="med" len="med"/>
                    </a:lnB>
                  </a:tcPr>
                </a:tc>
                <a:tc gridSpan="2">
                  <a:txBody>
                    <a:bodyPr/>
                    <a:lstStyle/>
                    <a:p>
                      <a:pPr marL="0" algn="ctr" defTabSz="914400" rtl="0" eaLnBrk="1" latinLnBrk="0" hangingPunct="1"/>
                      <a:r>
                        <a:rPr lang="en-GB" sz="1500" kern="1200" noProof="0" dirty="0"/>
                        <a:t>SPARTAN</a:t>
                      </a:r>
                      <a:r>
                        <a:rPr lang="en-GB" sz="1500" kern="1200" baseline="30000" noProof="0" dirty="0"/>
                        <a:t>1,2</a:t>
                      </a:r>
                      <a:endParaRPr lang="en-GB" sz="1500" b="1" kern="1200" noProof="0" dirty="0">
                        <a:solidFill>
                          <a:schemeClr val="lt1"/>
                        </a:solidFill>
                        <a:latin typeface="+mn-lt"/>
                        <a:ea typeface="+mn-ea"/>
                        <a:cs typeface="+mn-cs"/>
                      </a:endParaRPr>
                    </a:p>
                  </a:txBody>
                  <a:tcPr marL="97536" marR="97536" marT="36000" marB="36000" anchor="ctr">
                    <a:lnB w="12700" cap="flat" cmpd="sng" algn="ctr">
                      <a:solidFill>
                        <a:schemeClr val="bg1"/>
                      </a:solidFill>
                      <a:prstDash val="solid"/>
                      <a:round/>
                      <a:headEnd type="none" w="med" len="med"/>
                      <a:tailEnd type="none" w="med" len="med"/>
                    </a:lnB>
                  </a:tcPr>
                </a:tc>
                <a:tc hMerge="1">
                  <a:txBody>
                    <a:bodyPr/>
                    <a:lstStyle/>
                    <a:p>
                      <a:pPr algn="ctr"/>
                      <a:endParaRPr lang="en-US" sz="1600" dirty="0"/>
                    </a:p>
                  </a:txBody>
                  <a:tcPr anchor="b"/>
                </a:tc>
                <a:tc gridSpan="2">
                  <a:txBody>
                    <a:bodyPr/>
                    <a:lstStyle/>
                    <a:p>
                      <a:pPr algn="ctr"/>
                      <a:r>
                        <a:rPr lang="en-GB" sz="1500" noProof="0" dirty="0"/>
                        <a:t>PROSPER</a:t>
                      </a:r>
                      <a:r>
                        <a:rPr lang="en-GB" sz="1500" baseline="30000" noProof="0" dirty="0"/>
                        <a:t>3</a:t>
                      </a:r>
                      <a:endParaRPr lang="en-GB" sz="1500" noProof="0" dirty="0"/>
                    </a:p>
                  </a:txBody>
                  <a:tcPr marL="97536" marR="97536" marT="36000" marB="36000" anchor="ctr">
                    <a:lnB w="12700" cap="flat" cmpd="sng" algn="ctr">
                      <a:solidFill>
                        <a:schemeClr val="bg1"/>
                      </a:solidFill>
                      <a:prstDash val="solid"/>
                      <a:round/>
                      <a:headEnd type="none" w="med" len="med"/>
                      <a:tailEnd type="none" w="med" len="med"/>
                    </a:lnB>
                  </a:tcPr>
                </a:tc>
                <a:tc hMerge="1">
                  <a:txBody>
                    <a:bodyPr/>
                    <a:lstStyle/>
                    <a:p>
                      <a:pPr algn="ctr"/>
                      <a:endParaRPr lang="en-US" sz="1600" dirty="0"/>
                    </a:p>
                  </a:txBody>
                  <a:tcPr anchor="b"/>
                </a:tc>
                <a:tc gridSpan="2">
                  <a:txBody>
                    <a:bodyPr/>
                    <a:lstStyle/>
                    <a:p>
                      <a:pPr algn="ctr"/>
                      <a:r>
                        <a:rPr lang="en-GB" sz="1500" noProof="0" dirty="0"/>
                        <a:t>ARAMIS</a:t>
                      </a:r>
                      <a:r>
                        <a:rPr lang="en-GB" sz="1500" baseline="30000" noProof="0" dirty="0"/>
                        <a:t>4</a:t>
                      </a:r>
                      <a:endParaRPr lang="en-GB" sz="1500" noProof="0" dirty="0">
                        <a:solidFill>
                          <a:schemeClr val="bg1"/>
                        </a:solidFill>
                      </a:endParaRPr>
                    </a:p>
                  </a:txBody>
                  <a:tcPr marL="97536" marR="97536" marT="36000" marB="36000" anchor="ctr">
                    <a:lnB w="12700" cap="flat" cmpd="sng" algn="ctr">
                      <a:solidFill>
                        <a:schemeClr val="bg1"/>
                      </a:solidFill>
                      <a:prstDash val="solid"/>
                      <a:round/>
                      <a:headEnd type="none" w="med" len="med"/>
                      <a:tailEnd type="none" w="med" len="med"/>
                    </a:lnB>
                  </a:tcPr>
                </a:tc>
                <a:tc hMerge="1">
                  <a:txBody>
                    <a:bodyPr/>
                    <a:lstStyle/>
                    <a:p>
                      <a:pPr algn="ctr"/>
                      <a:endParaRPr lang="en-GB" sz="1400" noProof="0" dirty="0">
                        <a:solidFill>
                          <a:schemeClr val="bg1"/>
                        </a:solidFill>
                      </a:endParaRPr>
                    </a:p>
                  </a:txBody>
                  <a:tcPr marL="73152" marR="73152" marT="0" marB="0" anchor="ctr">
                    <a:lnL w="12700" cap="flat" cmpd="sng" algn="ctr">
                      <a:solidFill>
                        <a:schemeClr val="tx1"/>
                      </a:solidFill>
                      <a:prstDash val="solid"/>
                      <a:round/>
                      <a:headEnd type="none" w="med" len="med"/>
                      <a:tailEnd type="none" w="med" len="med"/>
                    </a:lnL>
                    <a:solidFill>
                      <a:srgbClr val="D97201"/>
                    </a:solidFill>
                  </a:tcPr>
                </a:tc>
                <a:extLst>
                  <a:ext uri="{0D108BD9-81ED-4DB2-BD59-A6C34878D82A}">
                    <a16:rowId xmlns:a16="http://schemas.microsoft.com/office/drawing/2014/main" val="10005"/>
                  </a:ext>
                </a:extLst>
              </a:tr>
              <a:tr h="55080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noProof="0" dirty="0"/>
                    </a:p>
                  </a:txBody>
                  <a:tcPr marL="73152" marR="73152" marT="0" marB="0" anchor="ctr"/>
                </a:tc>
                <a:tc>
                  <a:txBody>
                    <a:bodyPr/>
                    <a:lstStyle/>
                    <a:p>
                      <a:pPr marL="0" algn="ctr" defTabSz="914400" rtl="0" eaLnBrk="1" latinLnBrk="0" hangingPunct="1"/>
                      <a:r>
                        <a:rPr lang="en-GB" sz="1500" b="1" kern="1200" noProof="0" dirty="0">
                          <a:solidFill>
                            <a:schemeClr val="bg1"/>
                          </a:solidFill>
                        </a:rPr>
                        <a:t>APA </a:t>
                      </a:r>
                    </a:p>
                    <a:p>
                      <a:pPr marL="0" algn="ctr" defTabSz="914400" rtl="0" eaLnBrk="1" latinLnBrk="0" hangingPunct="1"/>
                      <a:r>
                        <a:rPr lang="en-GB" sz="1500" b="1" kern="1200" noProof="0" dirty="0">
                          <a:solidFill>
                            <a:schemeClr val="bg1"/>
                          </a:solidFill>
                        </a:rPr>
                        <a:t>(N=803)</a:t>
                      </a:r>
                      <a:endParaRPr lang="en-GB" sz="1500" b="1" kern="1200" noProof="0" dirty="0">
                        <a:solidFill>
                          <a:schemeClr val="bg1"/>
                        </a:solidFill>
                        <a:latin typeface="+mn-lt"/>
                        <a:ea typeface="+mn-ea"/>
                        <a:cs typeface="+mn-cs"/>
                      </a:endParaRPr>
                    </a:p>
                  </a:txBody>
                  <a:tcPr marL="97536" marR="97536" marT="46800" marB="468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0" hangingPunct="1"/>
                      <a:r>
                        <a:rPr lang="en-GB" sz="1500" b="1" kern="1200" noProof="0" dirty="0">
                          <a:solidFill>
                            <a:schemeClr val="bg1"/>
                          </a:solidFill>
                        </a:rPr>
                        <a:t>PBO </a:t>
                      </a:r>
                    </a:p>
                    <a:p>
                      <a:pPr marL="0" algn="ctr" defTabSz="914400" rtl="0" eaLnBrk="1" latinLnBrk="0" hangingPunct="1"/>
                      <a:r>
                        <a:rPr lang="en-GB" sz="1500" b="1" kern="1200" noProof="0" dirty="0">
                          <a:solidFill>
                            <a:schemeClr val="bg1"/>
                          </a:solidFill>
                        </a:rPr>
                        <a:t>(N=398)</a:t>
                      </a:r>
                      <a:endParaRPr lang="en-GB" sz="1500" b="1" kern="1200" noProof="0" dirty="0">
                        <a:solidFill>
                          <a:schemeClr val="bg1"/>
                        </a:solidFill>
                        <a:latin typeface="+mn-lt"/>
                        <a:ea typeface="+mn-ea"/>
                        <a:cs typeface="+mn-cs"/>
                      </a:endParaRPr>
                    </a:p>
                  </a:txBody>
                  <a:tcPr marL="97536" marR="97536" marT="46800" marB="468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500" b="1" noProof="0" dirty="0">
                          <a:solidFill>
                            <a:schemeClr val="bg1"/>
                          </a:solidFill>
                        </a:rPr>
                        <a:t>ENZA </a:t>
                      </a:r>
                    </a:p>
                    <a:p>
                      <a:pPr algn="ctr"/>
                      <a:r>
                        <a:rPr lang="en-GB" sz="1500" b="1" noProof="0" dirty="0">
                          <a:solidFill>
                            <a:schemeClr val="bg1"/>
                          </a:solidFill>
                        </a:rPr>
                        <a:t>(N=930)</a:t>
                      </a:r>
                    </a:p>
                  </a:txBody>
                  <a:tcPr marL="97536" marR="97536" marT="46800" marB="468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500" b="1" noProof="0" dirty="0">
                          <a:solidFill>
                            <a:schemeClr val="bg1"/>
                          </a:solidFill>
                        </a:rPr>
                        <a:t>PBO </a:t>
                      </a:r>
                    </a:p>
                    <a:p>
                      <a:pPr algn="ctr"/>
                      <a:r>
                        <a:rPr lang="en-GB" sz="1500" b="1" noProof="0" dirty="0">
                          <a:solidFill>
                            <a:schemeClr val="bg1"/>
                          </a:solidFill>
                        </a:rPr>
                        <a:t>(N=465)</a:t>
                      </a:r>
                    </a:p>
                  </a:txBody>
                  <a:tcPr marL="97536" marR="97536" marT="46800" marB="468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500" b="1" noProof="0" dirty="0">
                          <a:solidFill>
                            <a:schemeClr val="bg1"/>
                          </a:solidFill>
                        </a:rPr>
                        <a:t>DARO </a:t>
                      </a:r>
                    </a:p>
                    <a:p>
                      <a:pPr algn="ctr"/>
                      <a:r>
                        <a:rPr lang="en-GB" sz="1500" b="1" noProof="0" dirty="0">
                          <a:solidFill>
                            <a:schemeClr val="bg1"/>
                          </a:solidFill>
                        </a:rPr>
                        <a:t>(N=954) </a:t>
                      </a:r>
                    </a:p>
                  </a:txBody>
                  <a:tcPr marL="97536" marR="97536" marT="46800" marB="468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500" b="1" noProof="0" dirty="0">
                          <a:solidFill>
                            <a:schemeClr val="bg1"/>
                          </a:solidFill>
                        </a:rPr>
                        <a:t>PBO </a:t>
                      </a:r>
                    </a:p>
                    <a:p>
                      <a:pPr algn="ctr"/>
                      <a:r>
                        <a:rPr lang="en-GB" sz="1500" b="1" noProof="0" dirty="0">
                          <a:solidFill>
                            <a:schemeClr val="bg1"/>
                          </a:solidFill>
                        </a:rPr>
                        <a:t>(N=554) </a:t>
                      </a:r>
                    </a:p>
                  </a:txBody>
                  <a:tcPr marL="97536" marR="97536" marT="46800" marB="468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22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b="1" noProof="0" dirty="0"/>
                        <a:t>Any AE, n (%)</a:t>
                      </a:r>
                    </a:p>
                  </a:txBody>
                  <a:tcPr marL="97536" marR="97536" marT="46800" marB="46800" anchor="ctr">
                    <a:lnT w="38100" cap="flat" cmpd="sng" algn="ctr">
                      <a:solidFill>
                        <a:schemeClr val="bg1"/>
                      </a:solidFill>
                      <a:prstDash val="solid"/>
                      <a:round/>
                      <a:headEnd type="none" w="med" len="med"/>
                      <a:tailEnd type="none" w="med" len="med"/>
                    </a:lnT>
                  </a:tcPr>
                </a:tc>
                <a:tc>
                  <a:txBody>
                    <a:bodyPr/>
                    <a:lstStyle/>
                    <a:p>
                      <a:pPr algn="ctr"/>
                      <a:r>
                        <a:rPr lang="en-GB" sz="1500" kern="800" noProof="0" dirty="0"/>
                        <a:t>781 (97)</a:t>
                      </a:r>
                    </a:p>
                  </a:txBody>
                  <a:tcPr marL="97536" marR="97536" marT="46800" marB="46800" anchor="ctr">
                    <a:lnT w="38100" cap="flat" cmpd="sng" algn="ctr">
                      <a:solidFill>
                        <a:schemeClr val="bg1"/>
                      </a:solidFill>
                      <a:prstDash val="solid"/>
                      <a:round/>
                      <a:headEnd type="none" w="med" len="med"/>
                      <a:tailEnd type="none" w="med" len="med"/>
                    </a:lnT>
                  </a:tcPr>
                </a:tc>
                <a:tc>
                  <a:txBody>
                    <a:bodyPr/>
                    <a:lstStyle/>
                    <a:p>
                      <a:pPr algn="ctr"/>
                      <a:r>
                        <a:rPr lang="en-GB" sz="1500" kern="800" noProof="0" dirty="0"/>
                        <a:t>373 (94)</a:t>
                      </a:r>
                    </a:p>
                  </a:txBody>
                  <a:tcPr marL="97536" marR="97536" marT="46800" marB="46800" anchor="ctr">
                    <a:lnT w="38100" cap="flat" cmpd="sng" algn="ctr">
                      <a:solidFill>
                        <a:schemeClr val="bg1"/>
                      </a:solidFill>
                      <a:prstDash val="solid"/>
                      <a:round/>
                      <a:headEnd type="none" w="med" len="med"/>
                      <a:tailEnd type="none" w="med" len="med"/>
                    </a:lnT>
                  </a:tcPr>
                </a:tc>
                <a:tc>
                  <a:txBody>
                    <a:bodyPr/>
                    <a:lstStyle/>
                    <a:p>
                      <a:pPr algn="ctr"/>
                      <a:r>
                        <a:rPr lang="en-GB" sz="1500" kern="800" noProof="0" dirty="0"/>
                        <a:t>876 (94)</a:t>
                      </a:r>
                    </a:p>
                  </a:txBody>
                  <a:tcPr marL="97536" marR="97536" marT="46800" marB="46800" anchor="ctr">
                    <a:lnT w="38100" cap="flat" cmpd="sng" algn="ctr">
                      <a:solidFill>
                        <a:schemeClr val="bg1"/>
                      </a:solidFill>
                      <a:prstDash val="solid"/>
                      <a:round/>
                      <a:headEnd type="none" w="med" len="med"/>
                      <a:tailEnd type="none" w="med" len="med"/>
                    </a:lnT>
                  </a:tcPr>
                </a:tc>
                <a:tc>
                  <a:txBody>
                    <a:bodyPr/>
                    <a:lstStyle/>
                    <a:p>
                      <a:pPr algn="ctr"/>
                      <a:r>
                        <a:rPr lang="en-GB" sz="1500" kern="800" noProof="0" dirty="0"/>
                        <a:t>380 (82)</a:t>
                      </a:r>
                    </a:p>
                  </a:txBody>
                  <a:tcPr marL="97536" marR="97536" marT="46800" marB="46800" anchor="ctr">
                    <a:lnT w="38100" cap="flat" cmpd="sng" algn="ctr">
                      <a:solidFill>
                        <a:schemeClr val="bg1"/>
                      </a:solidFill>
                      <a:prstDash val="solid"/>
                      <a:round/>
                      <a:headEnd type="none" w="med" len="med"/>
                      <a:tailEnd type="none" w="med" len="med"/>
                    </a:lnT>
                  </a:tcPr>
                </a:tc>
                <a:tc>
                  <a:txBody>
                    <a:bodyPr/>
                    <a:lstStyle/>
                    <a:p>
                      <a:pPr algn="ctr"/>
                      <a:r>
                        <a:rPr lang="en-GB" sz="1500" kern="800" noProof="0" dirty="0"/>
                        <a:t>818 (85.7)</a:t>
                      </a:r>
                      <a:endParaRPr lang="en-GB" sz="1500" kern="800" noProof="0" dirty="0">
                        <a:solidFill>
                          <a:schemeClr val="tx1"/>
                        </a:solidFill>
                      </a:endParaRPr>
                    </a:p>
                  </a:txBody>
                  <a:tcPr marL="97536" marR="97536" marT="46800" marB="46800" anchor="ctr">
                    <a:lnT w="38100" cap="flat" cmpd="sng" algn="ctr">
                      <a:solidFill>
                        <a:schemeClr val="bg1"/>
                      </a:solidFill>
                      <a:prstDash val="solid"/>
                      <a:round/>
                      <a:headEnd type="none" w="med" len="med"/>
                      <a:tailEnd type="none" w="med" len="med"/>
                    </a:lnT>
                  </a:tcPr>
                </a:tc>
                <a:tc>
                  <a:txBody>
                    <a:bodyPr/>
                    <a:lstStyle/>
                    <a:p>
                      <a:pPr algn="ctr"/>
                      <a:r>
                        <a:rPr lang="en-GB" sz="1500" kern="800" noProof="0" dirty="0"/>
                        <a:t>439 (79.2)</a:t>
                      </a:r>
                      <a:endParaRPr lang="en-GB" sz="1500" kern="800" noProof="0" dirty="0">
                        <a:solidFill>
                          <a:schemeClr val="tx1"/>
                        </a:solidFill>
                      </a:endParaRPr>
                    </a:p>
                  </a:txBody>
                  <a:tcPr marL="97536" marR="97536" marT="46800" marB="468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10301"/>
                  </a:ext>
                </a:extLst>
              </a:tr>
              <a:tr h="322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b="1" noProof="0" dirty="0"/>
                        <a:t>Any serious AE, n (%)</a:t>
                      </a:r>
                    </a:p>
                  </a:txBody>
                  <a:tcPr marL="97536" marR="97536" marT="46800" marB="46800" anchor="ctr"/>
                </a:tc>
                <a:tc>
                  <a:txBody>
                    <a:bodyPr/>
                    <a:lstStyle/>
                    <a:p>
                      <a:pPr algn="ctr"/>
                      <a:r>
                        <a:rPr lang="en-GB" sz="1500" kern="800" noProof="0" dirty="0">
                          <a:solidFill>
                            <a:schemeClr val="tx1"/>
                          </a:solidFill>
                        </a:rPr>
                        <a:t>290 (36)</a:t>
                      </a:r>
                    </a:p>
                  </a:txBody>
                  <a:tcPr marL="97536" marR="97536" marT="46800" marB="46800" anchor="ctr"/>
                </a:tc>
                <a:tc>
                  <a:txBody>
                    <a:bodyPr/>
                    <a:lstStyle/>
                    <a:p>
                      <a:pPr algn="ctr"/>
                      <a:r>
                        <a:rPr lang="en-GB" sz="1500" kern="800" noProof="0" dirty="0">
                          <a:solidFill>
                            <a:schemeClr val="tx1"/>
                          </a:solidFill>
                        </a:rPr>
                        <a:t>99 (25)</a:t>
                      </a:r>
                    </a:p>
                  </a:txBody>
                  <a:tcPr marL="97536" marR="97536" marT="46800" marB="46800" anchor="ctr"/>
                </a:tc>
                <a:tc>
                  <a:txBody>
                    <a:bodyPr/>
                    <a:lstStyle/>
                    <a:p>
                      <a:pPr algn="ctr"/>
                      <a:r>
                        <a:rPr lang="en-GB" sz="1500" kern="800" noProof="0" dirty="0"/>
                        <a:t>372 (40)</a:t>
                      </a:r>
                    </a:p>
                  </a:txBody>
                  <a:tcPr marL="97536" marR="97536" marT="46800" marB="46800" anchor="ctr"/>
                </a:tc>
                <a:tc>
                  <a:txBody>
                    <a:bodyPr/>
                    <a:lstStyle/>
                    <a:p>
                      <a:pPr algn="ctr"/>
                      <a:r>
                        <a:rPr lang="en-GB" sz="1500" kern="800" noProof="0" dirty="0"/>
                        <a:t>100 (22)</a:t>
                      </a:r>
                    </a:p>
                  </a:txBody>
                  <a:tcPr marL="97536" marR="97536" marT="46800" marB="46800" anchor="ctr"/>
                </a:tc>
                <a:tc>
                  <a:txBody>
                    <a:bodyPr/>
                    <a:lstStyle/>
                    <a:p>
                      <a:pPr algn="ctr"/>
                      <a:r>
                        <a:rPr lang="en-GB" sz="1500" kern="800" noProof="0" dirty="0">
                          <a:solidFill>
                            <a:schemeClr val="tx1"/>
                          </a:solidFill>
                        </a:rPr>
                        <a:t>249 (26.1)</a:t>
                      </a:r>
                      <a:endParaRPr lang="en-GB" sz="1500" kern="800" baseline="30000" noProof="0" dirty="0">
                        <a:solidFill>
                          <a:schemeClr val="tx1"/>
                        </a:solidFill>
                      </a:endParaRPr>
                    </a:p>
                  </a:txBody>
                  <a:tcPr marL="97536" marR="97536" marT="46800" marB="46800" anchor="ctr"/>
                </a:tc>
                <a:tc>
                  <a:txBody>
                    <a:bodyPr/>
                    <a:lstStyle/>
                    <a:p>
                      <a:pPr algn="ctr"/>
                      <a:r>
                        <a:rPr lang="en-GB" sz="1500" kern="800" noProof="0" dirty="0">
                          <a:solidFill>
                            <a:schemeClr val="tx1"/>
                          </a:solidFill>
                        </a:rPr>
                        <a:t>121 (21.8)</a:t>
                      </a:r>
                      <a:r>
                        <a:rPr lang="en-GB" sz="1500" kern="800" baseline="30000" noProof="0" dirty="0">
                          <a:solidFill>
                            <a:schemeClr val="tx1"/>
                          </a:solidFill>
                        </a:rPr>
                        <a:t> </a:t>
                      </a:r>
                      <a:endParaRPr lang="en-GB" sz="1500" kern="800" noProof="0" dirty="0">
                        <a:solidFill>
                          <a:schemeClr val="tx1"/>
                        </a:solidFill>
                      </a:endParaRPr>
                    </a:p>
                  </a:txBody>
                  <a:tcPr marL="97536" marR="97536" marT="46800" marB="46800" anchor="ctr"/>
                </a:tc>
                <a:extLst>
                  <a:ext uri="{0D108BD9-81ED-4DB2-BD59-A6C34878D82A}">
                    <a16:rowId xmlns:a16="http://schemas.microsoft.com/office/drawing/2014/main" val="1402280589"/>
                  </a:ext>
                </a:extLst>
              </a:tr>
              <a:tr h="322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b="1" noProof="0" dirty="0"/>
                        <a:t>AE leading to discontinuation, %</a:t>
                      </a:r>
                    </a:p>
                  </a:txBody>
                  <a:tcPr marL="97536" marR="97536" marT="46800" marB="46800" anchor="ctr"/>
                </a:tc>
                <a:tc>
                  <a:txBody>
                    <a:bodyPr/>
                    <a:lstStyle/>
                    <a:p>
                      <a:pPr marL="0" algn="ctr" defTabSz="685800" rtl="0" eaLnBrk="1" latinLnBrk="0" hangingPunct="1">
                        <a:tabLst/>
                      </a:pPr>
                      <a:r>
                        <a:rPr lang="en-GB" sz="1500" kern="800" baseline="0" noProof="0" dirty="0">
                          <a:solidFill>
                            <a:schemeClr val="tx1"/>
                          </a:solidFill>
                        </a:rPr>
                        <a:t>120 (15.0)</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514350" algn="dec"/>
                        </a:tabLst>
                      </a:pPr>
                      <a:r>
                        <a:rPr lang="en-GB" sz="1500" kern="800" baseline="0" noProof="0" dirty="0"/>
                        <a:t>29 (7.3)</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pPr>
                      <a:r>
                        <a:rPr lang="en-GB" sz="1500" kern="800" baseline="0" noProof="0" dirty="0"/>
                        <a:t>158 (17.0)</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41 (9.0)</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85 (8.9)</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48 (8.7)</a:t>
                      </a:r>
                      <a:endParaRPr lang="en-GB" sz="1500" kern="800" baseline="0" noProof="0" dirty="0">
                        <a:solidFill>
                          <a:schemeClr val="tx1"/>
                        </a:solidFill>
                        <a:latin typeface="+mn-lt"/>
                        <a:ea typeface="+mn-ea"/>
                        <a:cs typeface="+mn-cs"/>
                      </a:endParaRPr>
                    </a:p>
                  </a:txBody>
                  <a:tcPr marL="97536" marR="97536" marT="46800" marB="46800" anchor="ctr"/>
                </a:tc>
                <a:extLst>
                  <a:ext uri="{0D108BD9-81ED-4DB2-BD59-A6C34878D82A}">
                    <a16:rowId xmlns:a16="http://schemas.microsoft.com/office/drawing/2014/main" val="2412299044"/>
                  </a:ext>
                </a:extLst>
              </a:tr>
              <a:tr h="322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b="1" noProof="0" dirty="0"/>
                        <a:t>AE leading to death, n (%)</a:t>
                      </a:r>
                    </a:p>
                  </a:txBody>
                  <a:tcPr marL="97536" marR="97536" marT="46800" marB="46800" anchor="ctr"/>
                </a:tc>
                <a:tc>
                  <a:txBody>
                    <a:bodyPr/>
                    <a:lstStyle/>
                    <a:p>
                      <a:pPr marL="0" algn="ctr" defTabSz="685800" rtl="0" eaLnBrk="1" latinLnBrk="0" hangingPunct="1">
                        <a:tabLst/>
                      </a:pPr>
                      <a:r>
                        <a:rPr lang="en-GB" sz="1500" kern="800" baseline="0" noProof="0" dirty="0">
                          <a:solidFill>
                            <a:schemeClr val="tx1"/>
                          </a:solidFill>
                        </a:rPr>
                        <a:t>24 (3.0)</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514350" algn="dec"/>
                        </a:tabLst>
                      </a:pPr>
                      <a:r>
                        <a:rPr lang="en-GB" sz="1500" kern="800" baseline="0" noProof="0" dirty="0"/>
                        <a:t>2 (0.5)</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pPr>
                      <a:r>
                        <a:rPr lang="en-GB" sz="1500" kern="800" baseline="0" noProof="0" dirty="0"/>
                        <a:t>51 (5.0) </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tab pos="457200" algn="dec"/>
                        </a:tabLst>
                        <a:defRPr/>
                      </a:pPr>
                      <a:r>
                        <a:rPr lang="en-GB" sz="1500" kern="800" baseline="0" noProof="0" dirty="0"/>
                        <a:t>3 (1.0) </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tab pos="457200" algn="dec"/>
                        </a:tabLst>
                        <a:defRPr/>
                      </a:pPr>
                      <a:r>
                        <a:rPr lang="en-GB" sz="1500" kern="800" baseline="0" noProof="0" dirty="0">
                          <a:solidFill>
                            <a:schemeClr val="tx1"/>
                          </a:solidFill>
                        </a:rPr>
                        <a:t>38 (4.0)</a:t>
                      </a:r>
                      <a:r>
                        <a:rPr lang="en-GB" sz="1500" kern="800" baseline="30000" noProof="0" dirty="0">
                          <a:solidFill>
                            <a:schemeClr val="tx1"/>
                          </a:solidFill>
                        </a:rPr>
                        <a:t>c</a:t>
                      </a:r>
                      <a:endParaRPr lang="en-GB" sz="1500" kern="800" baseline="30000" noProof="0" dirty="0">
                        <a:solidFill>
                          <a:schemeClr val="tx1"/>
                        </a:solidFill>
                        <a:latin typeface="+mn-lt"/>
                        <a:ea typeface="+mn-ea"/>
                        <a:cs typeface="+mn-cs"/>
                      </a:endParaRPr>
                    </a:p>
                  </a:txBody>
                  <a:tcPr marL="97536" marR="97536" marT="46800" marB="4680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tab pos="457200" algn="dec"/>
                        </a:tabLst>
                        <a:defRPr/>
                      </a:pPr>
                      <a:r>
                        <a:rPr lang="en-GB" sz="1500" kern="800" baseline="0" noProof="0" dirty="0">
                          <a:solidFill>
                            <a:schemeClr val="tx1"/>
                          </a:solidFill>
                        </a:rPr>
                        <a:t>19 (3.4)</a:t>
                      </a:r>
                      <a:r>
                        <a:rPr lang="en-GB" sz="1500" kern="800" baseline="30000" noProof="0" dirty="0">
                          <a:solidFill>
                            <a:schemeClr val="tx1"/>
                          </a:solidFill>
                        </a:rPr>
                        <a:t> c</a:t>
                      </a:r>
                      <a:endParaRPr lang="en-GB" sz="1500" kern="800" baseline="0" noProof="0" dirty="0">
                        <a:solidFill>
                          <a:schemeClr val="tx1"/>
                        </a:solidFill>
                        <a:latin typeface="+mn-lt"/>
                        <a:ea typeface="+mn-ea"/>
                        <a:cs typeface="+mn-cs"/>
                      </a:endParaRPr>
                    </a:p>
                  </a:txBody>
                  <a:tcPr marL="97536" marR="97536" marT="46800" marB="46800" anchor="ctr"/>
                </a:tc>
                <a:extLst>
                  <a:ext uri="{0D108BD9-81ED-4DB2-BD59-A6C34878D82A}">
                    <a16:rowId xmlns:a16="http://schemas.microsoft.com/office/drawing/2014/main" val="4012067325"/>
                  </a:ext>
                </a:extLst>
              </a:tr>
              <a:tr h="322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b="1" noProof="0" dirty="0"/>
                        <a:t>AE (all grades), %</a:t>
                      </a:r>
                    </a:p>
                  </a:txBody>
                  <a:tcPr marL="97536" marR="97536" marT="46800" marB="46800" anchor="ctr"/>
                </a:tc>
                <a:tc>
                  <a:txBody>
                    <a:bodyPr/>
                    <a:lstStyle/>
                    <a:p>
                      <a:pPr algn="ctr">
                        <a:lnSpc>
                          <a:spcPct val="100000"/>
                        </a:lnSpc>
                      </a:pPr>
                      <a:endParaRPr lang="en-GB" sz="1500" dirty="0"/>
                    </a:p>
                  </a:txBody>
                  <a:tcPr marL="97536" marR="97536" marT="46800" marB="46800" anchor="ctr"/>
                </a:tc>
                <a:tc>
                  <a:txBody>
                    <a:bodyPr/>
                    <a:lstStyle/>
                    <a:p>
                      <a:pPr algn="ctr">
                        <a:lnSpc>
                          <a:spcPct val="100000"/>
                        </a:lnSpc>
                      </a:pPr>
                      <a:endParaRPr lang="en-GB" sz="1500" kern="800" noProof="0" dirty="0"/>
                    </a:p>
                  </a:txBody>
                  <a:tcPr marL="97536" marR="97536" marT="46800" marB="46800" anchor="ctr"/>
                </a:tc>
                <a:tc>
                  <a:txBody>
                    <a:bodyPr/>
                    <a:lstStyle/>
                    <a:p>
                      <a:pPr algn="ctr">
                        <a:lnSpc>
                          <a:spcPct val="100000"/>
                        </a:lnSpc>
                      </a:pPr>
                      <a:endParaRPr lang="en-GB" sz="1500" kern="800" noProof="0" dirty="0"/>
                    </a:p>
                  </a:txBody>
                  <a:tcPr marL="97536" marR="97536" marT="46800" marB="46800" anchor="ctr"/>
                </a:tc>
                <a:tc>
                  <a:txBody>
                    <a:bodyPr/>
                    <a:lstStyle/>
                    <a:p>
                      <a:pPr algn="ctr">
                        <a:lnSpc>
                          <a:spcPct val="100000"/>
                        </a:lnSpc>
                      </a:pPr>
                      <a:endParaRPr lang="en-GB" sz="1500" kern="800" noProof="0" dirty="0"/>
                    </a:p>
                  </a:txBody>
                  <a:tcPr marL="97536" marR="97536" marT="46800" marB="46800" anchor="ctr"/>
                </a:tc>
                <a:tc>
                  <a:txBody>
                    <a:bodyPr/>
                    <a:lstStyle/>
                    <a:p>
                      <a:pPr algn="ctr">
                        <a:lnSpc>
                          <a:spcPct val="100000"/>
                        </a:lnSpc>
                      </a:pPr>
                      <a:endParaRPr lang="en-GB" sz="1500" kern="800" noProof="0" dirty="0">
                        <a:solidFill>
                          <a:schemeClr val="tx1"/>
                        </a:solidFill>
                      </a:endParaRPr>
                    </a:p>
                  </a:txBody>
                  <a:tcPr marL="97536" marR="97536" marT="46800" marB="46800" anchor="ctr"/>
                </a:tc>
                <a:tc>
                  <a:txBody>
                    <a:bodyPr/>
                    <a:lstStyle/>
                    <a:p>
                      <a:pPr algn="ctr">
                        <a:lnSpc>
                          <a:spcPct val="100000"/>
                        </a:lnSpc>
                      </a:pPr>
                      <a:endParaRPr lang="en-GB" sz="1500" kern="800" noProof="0" dirty="0">
                        <a:solidFill>
                          <a:schemeClr val="tx1"/>
                        </a:solidFill>
                      </a:endParaRPr>
                    </a:p>
                  </a:txBody>
                  <a:tcPr marL="97536" marR="97536" marT="46800" marB="46800" anchor="ctr"/>
                </a:tc>
                <a:extLst>
                  <a:ext uri="{0D108BD9-81ED-4DB2-BD59-A6C34878D82A}">
                    <a16:rowId xmlns:a16="http://schemas.microsoft.com/office/drawing/2014/main" val="2926510021"/>
                  </a:ext>
                </a:extLst>
              </a:tr>
              <a:tr h="322200">
                <a:tc>
                  <a:txBody>
                    <a:bodyPr/>
                    <a:lstStyle/>
                    <a:p>
                      <a:pPr marL="114300" indent="0"/>
                      <a:r>
                        <a:rPr lang="en-GB" sz="1500" noProof="0" dirty="0"/>
                        <a:t>Fatigue</a:t>
                      </a:r>
                    </a:p>
                  </a:txBody>
                  <a:tcPr marL="97536" marR="97536" marT="46800" marB="46800" anchor="ctr"/>
                </a:tc>
                <a:tc>
                  <a:txBody>
                    <a:bodyPr/>
                    <a:lstStyle/>
                    <a:p>
                      <a:pPr algn="ctr">
                        <a:tabLst>
                          <a:tab pos="400050" algn="dec"/>
                        </a:tabLst>
                      </a:pPr>
                      <a:r>
                        <a:rPr lang="en-GB" sz="1500" kern="800" baseline="0" noProof="0" dirty="0"/>
                        <a:t>	33</a:t>
                      </a:r>
                      <a:endParaRPr lang="en-GB" sz="1500" kern="800" baseline="30000" noProof="0" dirty="0"/>
                    </a:p>
                  </a:txBody>
                  <a:tcPr marL="97536" marR="97536" marT="46800" marB="46800" anchor="ctr"/>
                </a:tc>
                <a:tc>
                  <a:txBody>
                    <a:bodyPr/>
                    <a:lstStyle/>
                    <a:p>
                      <a:pPr algn="ctr">
                        <a:tabLst>
                          <a:tab pos="461963" algn="dec"/>
                        </a:tabLst>
                      </a:pPr>
                      <a:r>
                        <a:rPr lang="en-GB" sz="1500" kern="800" baseline="0" noProof="0" dirty="0"/>
                        <a:t>21</a:t>
                      </a:r>
                    </a:p>
                  </a:txBody>
                  <a:tcPr marL="97536" marR="97536" marT="46800" marB="46800" anchor="ctr"/>
                </a:tc>
                <a:tc>
                  <a:txBody>
                    <a:bodyPr/>
                    <a:lstStyle/>
                    <a:p>
                      <a:pPr algn="ctr">
                        <a:tabLst>
                          <a:tab pos="574675" algn="dec"/>
                        </a:tabLst>
                      </a:pPr>
                      <a:r>
                        <a:rPr lang="en-GB" sz="1500" kern="800" baseline="0" noProof="0" dirty="0">
                          <a:solidFill>
                            <a:schemeClr val="tx1"/>
                          </a:solidFill>
                        </a:rPr>
                        <a:t>37</a:t>
                      </a:r>
                    </a:p>
                  </a:txBody>
                  <a:tcPr marL="97536" marR="97536" marT="46800" marB="46800" anchor="ctr"/>
                </a:tc>
                <a:tc>
                  <a:txBody>
                    <a:bodyPr/>
                    <a:lstStyle/>
                    <a:p>
                      <a:pPr algn="ctr">
                        <a:tabLst>
                          <a:tab pos="457200" algn="dec"/>
                        </a:tabLst>
                      </a:pPr>
                      <a:r>
                        <a:rPr lang="en-GB" sz="1500" kern="800" baseline="0" noProof="0" dirty="0">
                          <a:solidFill>
                            <a:schemeClr val="tx1"/>
                          </a:solidFill>
                        </a:rPr>
                        <a:t>16</a:t>
                      </a:r>
                    </a:p>
                  </a:txBody>
                  <a:tcPr marL="97536" marR="97536" marT="46800" marB="46800" anchor="ctr"/>
                </a:tc>
                <a:tc>
                  <a:txBody>
                    <a:bodyPr/>
                    <a:lstStyle/>
                    <a:p>
                      <a:pPr algn="ctr">
                        <a:tabLst>
                          <a:tab pos="457200" algn="dec"/>
                        </a:tabLst>
                      </a:pPr>
                      <a:r>
                        <a:rPr lang="en-GB" sz="1500" kern="800" baseline="0" noProof="0" dirty="0"/>
                        <a:t>13.2</a:t>
                      </a:r>
                      <a:endParaRPr lang="en-GB" sz="1500" kern="800" baseline="0" noProof="0" dirty="0">
                        <a:solidFill>
                          <a:schemeClr val="tx1"/>
                        </a:solidFill>
                      </a:endParaRPr>
                    </a:p>
                  </a:txBody>
                  <a:tcPr marL="97536" marR="97536" marT="46800" marB="46800" anchor="ctr"/>
                </a:tc>
                <a:tc>
                  <a:txBody>
                    <a:bodyPr/>
                    <a:lstStyle/>
                    <a:p>
                      <a:pPr algn="ctr">
                        <a:tabLst>
                          <a:tab pos="457200" algn="dec"/>
                        </a:tabLst>
                      </a:pPr>
                      <a:r>
                        <a:rPr lang="en-GB" sz="1500" kern="800" baseline="0" noProof="0" dirty="0"/>
                        <a:t>8.3</a:t>
                      </a:r>
                      <a:endParaRPr lang="en-GB" sz="1500" kern="800" baseline="0" noProof="0" dirty="0">
                        <a:solidFill>
                          <a:schemeClr val="tx1"/>
                        </a:solidFill>
                      </a:endParaRPr>
                    </a:p>
                  </a:txBody>
                  <a:tcPr marL="97536" marR="97536" marT="46800" marB="46800" anchor="ctr"/>
                </a:tc>
                <a:extLst>
                  <a:ext uri="{0D108BD9-81ED-4DB2-BD59-A6C34878D82A}">
                    <a16:rowId xmlns:a16="http://schemas.microsoft.com/office/drawing/2014/main" val="169111736"/>
                  </a:ext>
                </a:extLst>
              </a:tr>
              <a:tr h="322200">
                <a:tc>
                  <a:txBody>
                    <a:bodyPr/>
                    <a:lstStyle/>
                    <a:p>
                      <a:pPr marL="114300" marR="0" lvl="0" indent="0" algn="l" defTabSz="685800" rtl="0" eaLnBrk="1" fontAlgn="auto" latinLnBrk="0" hangingPunct="1">
                        <a:lnSpc>
                          <a:spcPct val="100000"/>
                        </a:lnSpc>
                        <a:spcBef>
                          <a:spcPts val="0"/>
                        </a:spcBef>
                        <a:spcAft>
                          <a:spcPts val="0"/>
                        </a:spcAft>
                        <a:buClrTx/>
                        <a:buSzTx/>
                        <a:buFontTx/>
                        <a:buNone/>
                        <a:tabLst/>
                        <a:defRPr/>
                      </a:pPr>
                      <a:r>
                        <a:rPr lang="en-GB" sz="1500" kern="1200" noProof="0" dirty="0"/>
                        <a:t>Hypertension</a:t>
                      </a:r>
                      <a:endParaRPr lang="en-GB" sz="1500" kern="120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00050" algn="dec"/>
                        </a:tabLst>
                      </a:pPr>
                      <a:r>
                        <a:rPr lang="en-GB" sz="1500" kern="800" baseline="0" noProof="0" dirty="0"/>
                        <a:t>	28</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61963" algn="dec"/>
                        </a:tabLst>
                      </a:pPr>
                      <a:r>
                        <a:rPr lang="en-GB" sz="1500" kern="800" baseline="0" noProof="0" dirty="0"/>
                        <a:t>21</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574675" algn="dec"/>
                        </a:tabLst>
                      </a:pPr>
                      <a:r>
                        <a:rPr lang="en-GB" sz="1500" kern="800" baseline="0" noProof="0" dirty="0"/>
                        <a:t>18</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6</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7.8</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6.5</a:t>
                      </a:r>
                      <a:endParaRPr lang="en-GB" sz="1500" kern="800" baseline="0" noProof="0" dirty="0">
                        <a:solidFill>
                          <a:schemeClr val="tx1"/>
                        </a:solidFill>
                        <a:latin typeface="+mn-lt"/>
                        <a:ea typeface="+mn-ea"/>
                        <a:cs typeface="+mn-cs"/>
                      </a:endParaRPr>
                    </a:p>
                  </a:txBody>
                  <a:tcPr marL="97536" marR="97536" marT="46800" marB="46800" anchor="ctr"/>
                </a:tc>
                <a:extLst>
                  <a:ext uri="{0D108BD9-81ED-4DB2-BD59-A6C34878D82A}">
                    <a16:rowId xmlns:a16="http://schemas.microsoft.com/office/drawing/2014/main" val="2150035765"/>
                  </a:ext>
                </a:extLst>
              </a:tr>
              <a:tr h="322200">
                <a:tc>
                  <a:txBody>
                    <a:bodyPr/>
                    <a:lstStyle/>
                    <a:p>
                      <a:pPr marL="114300" marR="0" lvl="0" indent="0" algn="l" defTabSz="685800" rtl="0" eaLnBrk="1" fontAlgn="auto" latinLnBrk="0" hangingPunct="1">
                        <a:lnSpc>
                          <a:spcPct val="100000"/>
                        </a:lnSpc>
                        <a:spcBef>
                          <a:spcPts val="0"/>
                        </a:spcBef>
                        <a:spcAft>
                          <a:spcPts val="0"/>
                        </a:spcAft>
                        <a:buClrTx/>
                        <a:buSzTx/>
                        <a:buFontTx/>
                        <a:buNone/>
                        <a:tabLst/>
                        <a:defRPr/>
                      </a:pPr>
                      <a:r>
                        <a:rPr lang="en-GB" sz="1500" kern="1200" noProof="0" dirty="0"/>
                        <a:t>Rash</a:t>
                      </a:r>
                      <a:endParaRPr lang="en-GB" sz="1500" kern="120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00050" algn="dec"/>
                        </a:tabLst>
                      </a:pPr>
                      <a:r>
                        <a:rPr lang="en-GB" sz="1500" kern="800" baseline="0" noProof="0" dirty="0">
                          <a:solidFill>
                            <a:schemeClr val="tx1"/>
                          </a:solidFill>
                        </a:rPr>
                        <a:t>	26</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461963" algn="dec"/>
                        </a:tabLst>
                      </a:pPr>
                      <a:r>
                        <a:rPr lang="en-US" sz="1500" kern="800" baseline="0" noProof="0" dirty="0">
                          <a:solidFill>
                            <a:schemeClr val="tx1"/>
                          </a:solidFill>
                          <a:latin typeface="+mn-lt"/>
                          <a:ea typeface="+mn-ea"/>
                          <a:cs typeface="+mn-cs"/>
                        </a:rPr>
                        <a:t>6</a:t>
                      </a:r>
                      <a:r>
                        <a:rPr lang="en-GB" sz="1500" kern="800" baseline="0" noProof="0" dirty="0">
                          <a:solidFill>
                            <a:schemeClr val="tx1"/>
                          </a:solidFill>
                          <a:latin typeface="+mn-lt"/>
                          <a:ea typeface="+mn-ea"/>
                          <a:cs typeface="+mn-cs"/>
                        </a:rPr>
                        <a:t>.3</a:t>
                      </a:r>
                    </a:p>
                  </a:txBody>
                  <a:tcPr marL="97536" marR="97536" marT="46800" marB="46800" anchor="ctr"/>
                </a:tc>
                <a:tc>
                  <a:txBody>
                    <a:bodyPr/>
                    <a:lstStyle/>
                    <a:p>
                      <a:pPr marL="0" algn="ctr" defTabSz="685800" rtl="0" eaLnBrk="1" latinLnBrk="0" hangingPunct="1">
                        <a:tabLst>
                          <a:tab pos="574675" algn="dec"/>
                        </a:tabLst>
                      </a:pPr>
                      <a:r>
                        <a:rPr lang="en-GB" sz="1500" kern="800" baseline="0" noProof="0" dirty="0"/>
                        <a:t>4</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3</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3.1</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1.1</a:t>
                      </a:r>
                      <a:endParaRPr lang="en-GB" sz="1500" kern="800" baseline="0" noProof="0" dirty="0">
                        <a:solidFill>
                          <a:schemeClr val="tx1"/>
                        </a:solidFill>
                        <a:latin typeface="+mn-lt"/>
                        <a:ea typeface="+mn-ea"/>
                        <a:cs typeface="+mn-cs"/>
                      </a:endParaRPr>
                    </a:p>
                  </a:txBody>
                  <a:tcPr marL="97536" marR="97536" marT="46800" marB="46800" anchor="ctr"/>
                </a:tc>
                <a:extLst>
                  <a:ext uri="{0D108BD9-81ED-4DB2-BD59-A6C34878D82A}">
                    <a16:rowId xmlns:a16="http://schemas.microsoft.com/office/drawing/2014/main" val="702748943"/>
                  </a:ext>
                </a:extLst>
              </a:tr>
              <a:tr h="322200">
                <a:tc>
                  <a:txBody>
                    <a:bodyPr/>
                    <a:lstStyle/>
                    <a:p>
                      <a:pPr marL="114300" marR="0" lvl="0" indent="0" algn="l" defTabSz="685800" rtl="0" eaLnBrk="1" fontAlgn="auto" latinLnBrk="0" hangingPunct="1">
                        <a:lnSpc>
                          <a:spcPct val="100000"/>
                        </a:lnSpc>
                        <a:spcBef>
                          <a:spcPts val="0"/>
                        </a:spcBef>
                        <a:spcAft>
                          <a:spcPts val="0"/>
                        </a:spcAft>
                        <a:buClrTx/>
                        <a:buSzTx/>
                        <a:buFontTx/>
                        <a:buNone/>
                        <a:tabLst/>
                        <a:defRPr/>
                      </a:pPr>
                      <a:r>
                        <a:rPr lang="en-GB" sz="1500" kern="1200" noProof="0" dirty="0"/>
                        <a:t>Falls</a:t>
                      </a:r>
                      <a:endParaRPr lang="en-GB" sz="1500" kern="120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00050" algn="dec"/>
                        </a:tabLst>
                      </a:pPr>
                      <a:r>
                        <a:rPr lang="en-GB" sz="1500" kern="800" baseline="0" noProof="0" dirty="0">
                          <a:solidFill>
                            <a:schemeClr val="tx1"/>
                          </a:solidFill>
                        </a:rPr>
                        <a:t>	22</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461963" algn="dec"/>
                        </a:tabLst>
                      </a:pPr>
                      <a:r>
                        <a:rPr lang="en-GB" sz="1500" kern="800" baseline="0" noProof="0" dirty="0">
                          <a:solidFill>
                            <a:schemeClr val="tx1"/>
                          </a:solidFill>
                        </a:rPr>
                        <a:t>9.5</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574675" algn="dec"/>
                        </a:tabLst>
                      </a:pPr>
                      <a:r>
                        <a:rPr lang="en-GB" sz="1500" kern="800" baseline="0" noProof="0" dirty="0"/>
                        <a:t>18</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5</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5.2</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4.9</a:t>
                      </a:r>
                      <a:endParaRPr lang="en-GB" sz="1500" kern="800" baseline="0" noProof="0" dirty="0">
                        <a:solidFill>
                          <a:schemeClr val="tx1"/>
                        </a:solidFill>
                        <a:latin typeface="+mn-lt"/>
                        <a:ea typeface="+mn-ea"/>
                        <a:cs typeface="+mn-cs"/>
                      </a:endParaRPr>
                    </a:p>
                  </a:txBody>
                  <a:tcPr marL="97536" marR="97536" marT="46800" marB="46800" anchor="ctr"/>
                </a:tc>
                <a:extLst>
                  <a:ext uri="{0D108BD9-81ED-4DB2-BD59-A6C34878D82A}">
                    <a16:rowId xmlns:a16="http://schemas.microsoft.com/office/drawing/2014/main" val="3315016496"/>
                  </a:ext>
                </a:extLst>
              </a:tr>
              <a:tr h="322200">
                <a:tc>
                  <a:txBody>
                    <a:bodyPr/>
                    <a:lstStyle/>
                    <a:p>
                      <a:pPr marL="114300" marR="0" lvl="0" indent="0" algn="l" defTabSz="685800" rtl="0" eaLnBrk="1" fontAlgn="auto" latinLnBrk="0" hangingPunct="1">
                        <a:lnSpc>
                          <a:spcPct val="100000"/>
                        </a:lnSpc>
                        <a:spcBef>
                          <a:spcPts val="0"/>
                        </a:spcBef>
                        <a:spcAft>
                          <a:spcPts val="0"/>
                        </a:spcAft>
                        <a:buClrTx/>
                        <a:buSzTx/>
                        <a:buFontTx/>
                        <a:buNone/>
                        <a:tabLst/>
                        <a:defRPr/>
                      </a:pPr>
                      <a:r>
                        <a:rPr lang="en-GB" sz="1500" kern="1200" noProof="0" dirty="0"/>
                        <a:t>Fractures</a:t>
                      </a:r>
                      <a:endParaRPr lang="en-GB" sz="1500" kern="120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00050" algn="dec"/>
                        </a:tabLst>
                      </a:pPr>
                      <a:r>
                        <a:rPr lang="en-GB" sz="1500" kern="800" baseline="0" noProof="0" dirty="0">
                          <a:solidFill>
                            <a:schemeClr val="tx1"/>
                          </a:solidFill>
                        </a:rPr>
                        <a:t>	18</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461963" algn="dec"/>
                        </a:tabLst>
                      </a:pPr>
                      <a:r>
                        <a:rPr lang="en-GB" sz="1500" kern="800" baseline="0" noProof="0" dirty="0">
                          <a:solidFill>
                            <a:schemeClr val="tx1"/>
                          </a:solidFill>
                        </a:rPr>
                        <a:t>7.5</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574675" algn="dec"/>
                        </a:tabLst>
                      </a:pPr>
                      <a:r>
                        <a:rPr lang="en-GB" sz="1500" kern="800" baseline="0" noProof="0" dirty="0"/>
                        <a:t>18</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6</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5.5</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3.6</a:t>
                      </a:r>
                      <a:endParaRPr lang="en-GB" sz="1500" kern="800" baseline="0" noProof="0" dirty="0">
                        <a:solidFill>
                          <a:schemeClr val="tx1"/>
                        </a:solidFill>
                        <a:latin typeface="+mn-lt"/>
                        <a:ea typeface="+mn-ea"/>
                        <a:cs typeface="+mn-cs"/>
                      </a:endParaRPr>
                    </a:p>
                  </a:txBody>
                  <a:tcPr marL="97536" marR="97536" marT="46800" marB="46800" anchor="ctr"/>
                </a:tc>
                <a:extLst>
                  <a:ext uri="{0D108BD9-81ED-4DB2-BD59-A6C34878D82A}">
                    <a16:rowId xmlns:a16="http://schemas.microsoft.com/office/drawing/2014/main" val="3261601808"/>
                  </a:ext>
                </a:extLst>
              </a:tr>
              <a:tr h="322200">
                <a:tc>
                  <a:txBody>
                    <a:bodyPr/>
                    <a:lstStyle/>
                    <a:p>
                      <a:pPr marL="114300" marR="0" lvl="0" indent="0" algn="l" defTabSz="685800" rtl="0" eaLnBrk="1" fontAlgn="auto" latinLnBrk="0" hangingPunct="1">
                        <a:lnSpc>
                          <a:spcPct val="100000"/>
                        </a:lnSpc>
                        <a:spcBef>
                          <a:spcPts val="0"/>
                        </a:spcBef>
                        <a:spcAft>
                          <a:spcPts val="0"/>
                        </a:spcAft>
                        <a:buClrTx/>
                        <a:buSzTx/>
                        <a:buFontTx/>
                        <a:buNone/>
                        <a:tabLst/>
                        <a:defRPr/>
                      </a:pPr>
                      <a:r>
                        <a:rPr lang="en-GB" sz="1500" kern="1200" noProof="0" dirty="0"/>
                        <a:t>Mental impairment </a:t>
                      </a:r>
                      <a:r>
                        <a:rPr lang="en-GB" sz="1500" kern="1200" noProof="0" dirty="0" err="1"/>
                        <a:t>disorder</a:t>
                      </a:r>
                      <a:r>
                        <a:rPr lang="en-GB" sz="1500" kern="1200" baseline="30000" noProof="0" dirty="0" err="1"/>
                        <a:t>a</a:t>
                      </a:r>
                      <a:endParaRPr lang="en-GB" sz="1500" kern="1200" baseline="3000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00050" algn="dec"/>
                        </a:tabLst>
                      </a:pPr>
                      <a:r>
                        <a:rPr lang="en-GB" sz="1500" kern="800" baseline="0" noProof="0" dirty="0">
                          <a:solidFill>
                            <a:schemeClr val="tx1"/>
                          </a:solidFill>
                        </a:rPr>
                        <a:t>	5.1</a:t>
                      </a:r>
                      <a:r>
                        <a:rPr lang="en-GB" sz="1500" kern="800" baseline="30000" noProof="0" dirty="0">
                          <a:solidFill>
                            <a:schemeClr val="tx1"/>
                          </a:solidFill>
                        </a:rPr>
                        <a:t>b</a:t>
                      </a:r>
                      <a:endParaRPr lang="en-GB" sz="1500" kern="800" baseline="3000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461963" algn="dec"/>
                        </a:tabLst>
                      </a:pPr>
                      <a:r>
                        <a:rPr lang="en-GB" sz="1500" kern="800" baseline="0" noProof="0" dirty="0">
                          <a:solidFill>
                            <a:schemeClr val="tx1"/>
                          </a:solidFill>
                        </a:rPr>
                        <a:t>3.0</a:t>
                      </a:r>
                      <a:r>
                        <a:rPr lang="en-GB" sz="1500" kern="800" baseline="30000" noProof="0" dirty="0">
                          <a:solidFill>
                            <a:schemeClr val="tx1"/>
                          </a:solidFill>
                        </a:rPr>
                        <a:t>b</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574675" algn="dec"/>
                        </a:tabLst>
                      </a:pPr>
                      <a:r>
                        <a:rPr lang="en-GB" sz="1500" kern="800" baseline="0" noProof="0" dirty="0"/>
                        <a:t>8</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2</a:t>
                      </a:r>
                      <a:endParaRPr lang="en-GB" sz="1500" kern="800" baseline="0" noProof="0" dirty="0">
                        <a:solidFill>
                          <a:schemeClr val="dk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2.0</a:t>
                      </a:r>
                      <a:endParaRPr lang="en-GB" sz="1500" kern="800" baseline="0" noProof="0" dirty="0">
                        <a:solidFill>
                          <a:schemeClr val="tx1"/>
                        </a:solidFill>
                        <a:latin typeface="+mn-lt"/>
                        <a:ea typeface="+mn-ea"/>
                        <a:cs typeface="+mn-cs"/>
                      </a:endParaRPr>
                    </a:p>
                  </a:txBody>
                  <a:tcPr marL="97536" marR="97536" marT="46800" marB="46800" anchor="ctr"/>
                </a:tc>
                <a:tc>
                  <a:txBody>
                    <a:bodyPr/>
                    <a:lstStyle/>
                    <a:p>
                      <a:pPr marL="0" algn="ctr" defTabSz="685800" rtl="0" eaLnBrk="1" latinLnBrk="0" hangingPunct="1">
                        <a:tabLst>
                          <a:tab pos="457200" algn="dec"/>
                        </a:tabLst>
                      </a:pPr>
                      <a:r>
                        <a:rPr lang="en-GB" sz="1500" kern="800" baseline="0" noProof="0" dirty="0"/>
                        <a:t>1.8</a:t>
                      </a:r>
                      <a:endParaRPr lang="en-GB" sz="1500" kern="800" baseline="0" noProof="0" dirty="0">
                        <a:solidFill>
                          <a:schemeClr val="tx1"/>
                        </a:solidFill>
                        <a:latin typeface="+mn-lt"/>
                        <a:ea typeface="+mn-ea"/>
                        <a:cs typeface="+mn-cs"/>
                      </a:endParaRPr>
                    </a:p>
                  </a:txBody>
                  <a:tcPr marL="97536" marR="97536" marT="46800" marB="46800" anchor="ctr"/>
                </a:tc>
                <a:extLst>
                  <a:ext uri="{0D108BD9-81ED-4DB2-BD59-A6C34878D82A}">
                    <a16:rowId xmlns:a16="http://schemas.microsoft.com/office/drawing/2014/main" val="4001663972"/>
                  </a:ext>
                </a:extLst>
              </a:tr>
            </a:tbl>
          </a:graphicData>
        </a:graphic>
      </p:graphicFrame>
      <p:sp>
        <p:nvSpPr>
          <p:cNvPr id="6" name="TextBox 5">
            <a:extLst>
              <a:ext uri="{FF2B5EF4-FFF2-40B4-BE49-F238E27FC236}">
                <a16:creationId xmlns:a16="http://schemas.microsoft.com/office/drawing/2014/main" id="{058850A7-47BF-4C25-BDC4-F6B48770A01E}"/>
              </a:ext>
            </a:extLst>
          </p:cNvPr>
          <p:cNvSpPr txBox="1"/>
          <p:nvPr/>
        </p:nvSpPr>
        <p:spPr>
          <a:xfrm>
            <a:off x="619200" y="5436889"/>
            <a:ext cx="10963200" cy="415755"/>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051" b="0" i="0" u="none" strike="noStrike" kern="1200" cap="none" spc="0" normalizeH="0" baseline="30000" noProof="0" dirty="0">
                <a:ln>
                  <a:noFill/>
                </a:ln>
                <a:solidFill>
                  <a:srgbClr val="505050"/>
                </a:solidFill>
                <a:effectLst/>
                <a:uLnTx/>
                <a:uFillTx/>
                <a:latin typeface="Calibri" panose="020F0502020204030204"/>
                <a:ea typeface="Aileron" charset="0"/>
                <a:cs typeface="Aileron" charset="0"/>
              </a:rPr>
              <a:t>a</a:t>
            </a:r>
            <a:r>
              <a:rPr kumimoji="0" lang="en-GB" sz="1051" b="0" i="0" u="none" strike="noStrike" kern="1200" cap="none" spc="0" normalizeH="0" baseline="0" noProof="0" dirty="0">
                <a:ln>
                  <a:noFill/>
                </a:ln>
                <a:solidFill>
                  <a:srgbClr val="505050"/>
                </a:solidFill>
                <a:effectLst/>
                <a:uLnTx/>
                <a:uFillTx/>
                <a:latin typeface="Calibri" panose="020F0502020204030204"/>
                <a:ea typeface="Aileron" charset="0"/>
                <a:cs typeface="Aileron" charset="0"/>
              </a:rPr>
              <a:t> SPARTAN: disturbance in attention, memory impairment, cognitive disorder and amnesia; PROSPER: as per SPARTAN trial with the addition of Alzheimer's disease, mental </a:t>
            </a:r>
            <a:r>
              <a:rPr kumimoji="0" lang="en-GB" sz="1051" b="0" i="0" u="none" strike="noStrike" kern="1200" cap="none" spc="0" normalizeH="0" baseline="0" noProof="0" dirty="0">
                <a:ln>
                  <a:noFill/>
                </a:ln>
                <a:solidFill>
                  <a:srgbClr val="000000"/>
                </a:solidFill>
                <a:effectLst/>
                <a:uLnTx/>
                <a:uFillTx/>
                <a:latin typeface="Calibri" panose="020F0502020204030204"/>
                <a:ea typeface="Aileron" charset="0"/>
                <a:cs typeface="Aileron" charset="0"/>
              </a:rPr>
              <a:t>impairment, vascular dementia and senile dementia; ARAMIS trial: </a:t>
            </a:r>
            <a:r>
              <a:rPr kumimoji="0" lang="en-GB" sz="1051" b="0" i="0" u="none" strike="noStrike" kern="1200" cap="none" spc="0" normalizeH="0" baseline="0" noProof="0" dirty="0" err="1">
                <a:ln>
                  <a:noFill/>
                </a:ln>
                <a:solidFill>
                  <a:srgbClr val="000000"/>
                </a:solidFill>
                <a:effectLst/>
                <a:uLnTx/>
                <a:uFillTx/>
                <a:latin typeface="Calibri" panose="020F0502020204030204"/>
                <a:ea typeface="Aileron" charset="0"/>
                <a:cs typeface="Aileron" charset="0"/>
              </a:rPr>
              <a:t>MedRA</a:t>
            </a:r>
            <a:r>
              <a:rPr kumimoji="0" lang="en-GB" sz="1051" b="0" i="0" u="none" strike="noStrike" kern="1200" cap="none" spc="0" normalizeH="0" baseline="0" noProof="0" dirty="0">
                <a:ln>
                  <a:noFill/>
                </a:ln>
                <a:solidFill>
                  <a:srgbClr val="000000"/>
                </a:solidFill>
                <a:effectLst/>
                <a:uLnTx/>
                <a:uFillTx/>
                <a:latin typeface="Calibri" panose="020F0502020204030204"/>
                <a:ea typeface="Aileron" charset="0"/>
                <a:cs typeface="Aileron" charset="0"/>
              </a:rPr>
              <a:t> High Level Group Term;</a:t>
            </a:r>
            <a:r>
              <a:rPr kumimoji="0" lang="en-GB" sz="1051" b="0" i="0" u="none" strike="noStrike" kern="800" cap="none" spc="0" normalizeH="0" baseline="30000" noProof="0" dirty="0">
                <a:ln>
                  <a:noFill/>
                </a:ln>
                <a:solidFill>
                  <a:srgbClr val="000000"/>
                </a:solidFill>
                <a:effectLst/>
                <a:uLnTx/>
                <a:uFillTx/>
                <a:latin typeface="Calibri" panose="020F0502020204030204"/>
                <a:ea typeface="+mn-ea"/>
                <a:cs typeface="+mn-cs"/>
              </a:rPr>
              <a:t> b</a:t>
            </a:r>
            <a:r>
              <a:rPr kumimoji="0" lang="en-GB" sz="1051" b="0" i="0" u="none" strike="noStrike" kern="1200" cap="none" spc="0" normalizeH="0" baseline="30000" noProof="0" dirty="0">
                <a:ln>
                  <a:noFill/>
                </a:ln>
                <a:solidFill>
                  <a:srgbClr val="000000"/>
                </a:solidFill>
                <a:effectLst/>
                <a:uLnTx/>
                <a:uFillTx/>
                <a:latin typeface="Calibri" panose="020F0502020204030204"/>
                <a:ea typeface="+mn-ea"/>
                <a:cs typeface="+mn-cs"/>
              </a:rPr>
              <a:t> </a:t>
            </a:r>
            <a:r>
              <a:rPr kumimoji="0" lang="en-GB" sz="1051" b="0" i="0" u="none" strike="noStrike" kern="1200" cap="none" spc="0" normalizeH="0" baseline="0" noProof="0" dirty="0">
                <a:ln>
                  <a:noFill/>
                </a:ln>
                <a:solidFill>
                  <a:srgbClr val="000000"/>
                </a:solidFill>
                <a:effectLst/>
                <a:uLnTx/>
                <a:uFillTx/>
                <a:latin typeface="Calibri" panose="020F0502020204030204"/>
                <a:ea typeface="+mn-ea"/>
                <a:cs typeface="+mn-cs"/>
              </a:rPr>
              <a:t>Data taken from first interim analysis as not reported in final analysis</a:t>
            </a:r>
            <a:r>
              <a:rPr kumimoji="0" lang="en-GB" sz="1051" b="0" i="0" u="none" strike="noStrike" kern="1200" cap="none" spc="0" normalizeH="0" baseline="30000" noProof="0" dirty="0">
                <a:ln>
                  <a:noFill/>
                </a:ln>
                <a:solidFill>
                  <a:srgbClr val="000000"/>
                </a:solidFill>
                <a:effectLst/>
                <a:uLnTx/>
                <a:uFillTx/>
                <a:latin typeface="Calibri" panose="020F0502020204030204"/>
                <a:ea typeface="+mn-ea"/>
                <a:cs typeface="+mn-cs"/>
              </a:rPr>
              <a:t>1</a:t>
            </a:r>
            <a:r>
              <a:rPr kumimoji="0" lang="en-GB" sz="1051" b="0"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n-GB" sz="1051" b="0" i="0" u="none" strike="noStrike" kern="1200" cap="none" spc="0" normalizeH="0" baseline="30000" noProof="0" dirty="0">
                <a:ln>
                  <a:noFill/>
                </a:ln>
                <a:solidFill>
                  <a:srgbClr val="000000"/>
                </a:solidFill>
                <a:effectLst/>
                <a:uLnTx/>
                <a:uFillTx/>
                <a:latin typeface="Calibri" panose="020F0502020204030204"/>
                <a:ea typeface="+mn-ea"/>
                <a:cs typeface="+mn-cs"/>
              </a:rPr>
              <a:t> c </a:t>
            </a:r>
            <a:r>
              <a:rPr kumimoji="0" lang="en-GB" sz="1051" b="0" i="0" u="none" strike="noStrike" kern="1200" cap="none" spc="0" normalizeH="0" baseline="0" noProof="0" dirty="0">
                <a:ln>
                  <a:noFill/>
                </a:ln>
                <a:solidFill>
                  <a:srgbClr val="000000"/>
                </a:solidFill>
                <a:effectLst/>
                <a:uLnTx/>
                <a:uFillTx/>
                <a:latin typeface="Calibri" panose="020F0502020204030204"/>
                <a:ea typeface="+mn-ea"/>
                <a:cs typeface="+mn-cs"/>
              </a:rPr>
              <a:t>reported as grade 5 adverse event</a:t>
            </a:r>
          </a:p>
        </p:txBody>
      </p:sp>
      <p:sp>
        <p:nvSpPr>
          <p:cNvPr id="3" name="TextBox 2">
            <a:extLst>
              <a:ext uri="{FF2B5EF4-FFF2-40B4-BE49-F238E27FC236}">
                <a16:creationId xmlns:a16="http://schemas.microsoft.com/office/drawing/2014/main" id="{FB620045-D8A3-454C-8460-808C807BDED0}"/>
              </a:ext>
            </a:extLst>
          </p:cNvPr>
          <p:cNvSpPr txBox="1"/>
          <p:nvPr/>
        </p:nvSpPr>
        <p:spPr>
          <a:xfrm>
            <a:off x="644124" y="5826938"/>
            <a:ext cx="9570348" cy="2540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dirty="0">
                <a:ln>
                  <a:noFill/>
                </a:ln>
                <a:solidFill>
                  <a:srgbClr val="505050"/>
                </a:solidFill>
                <a:effectLst/>
                <a:uLnTx/>
                <a:uFillTx/>
                <a:latin typeface="Calibri" panose="020F0502020204030204"/>
                <a:ea typeface="+mn-ea"/>
                <a:cs typeface="+mn-cs"/>
              </a:rPr>
              <a:t>Presented for information, safety comparisons across trials should not be made </a:t>
            </a:r>
            <a:endParaRPr kumimoji="0" lang="en-GB" sz="1051"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983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05FF723-C88A-4756-85C4-1050B2E41223}"/>
              </a:ext>
            </a:extLst>
          </p:cNvPr>
          <p:cNvSpPr>
            <a:spLocks noGrp="1"/>
          </p:cNvSpPr>
          <p:nvPr>
            <p:ph sz="quarter" idx="12"/>
          </p:nvPr>
        </p:nvSpPr>
        <p:spPr/>
        <p:txBody>
          <a:bodyPr/>
          <a:lstStyle/>
          <a:p>
            <a:r>
              <a:rPr lang="en-GB" dirty="0">
                <a:solidFill>
                  <a:schemeClr val="tx2"/>
                </a:solidFill>
              </a:rPr>
              <a:t>SGARIs for non-metastatic castration-resistant prostate cancer (</a:t>
            </a:r>
            <a:r>
              <a:rPr lang="en-GB" dirty="0" err="1">
                <a:solidFill>
                  <a:schemeClr val="tx2"/>
                </a:solidFill>
              </a:rPr>
              <a:t>nmCRPC</a:t>
            </a:r>
            <a:r>
              <a:rPr lang="en-GB" dirty="0">
                <a:solidFill>
                  <a:schemeClr val="tx2"/>
                </a:solidFill>
              </a:rPr>
              <a:t>) have similar efficacy but differ in safety profiles</a:t>
            </a:r>
          </a:p>
          <a:p>
            <a:r>
              <a:rPr lang="en-GB" dirty="0">
                <a:solidFill>
                  <a:schemeClr val="tx2"/>
                </a:solidFill>
              </a:rPr>
              <a:t>Inform your patient about adverse events</a:t>
            </a:r>
          </a:p>
          <a:p>
            <a:r>
              <a:rPr lang="en-GB" dirty="0">
                <a:solidFill>
                  <a:schemeClr val="tx2"/>
                </a:solidFill>
              </a:rPr>
              <a:t>Inform the patient about benefits</a:t>
            </a:r>
          </a:p>
          <a:p>
            <a:r>
              <a:rPr lang="en-GB" dirty="0">
                <a:solidFill>
                  <a:schemeClr val="tx2"/>
                </a:solidFill>
              </a:rPr>
              <a:t>An involved and informed patient will cope better with side effects but also make more targeted choices in his/her treatment</a:t>
            </a:r>
          </a:p>
        </p:txBody>
      </p:sp>
      <p:sp>
        <p:nvSpPr>
          <p:cNvPr id="2" name="Titel 1">
            <a:extLst>
              <a:ext uri="{FF2B5EF4-FFF2-40B4-BE49-F238E27FC236}">
                <a16:creationId xmlns:a16="http://schemas.microsoft.com/office/drawing/2014/main" id="{1FAA48B7-B1BE-4169-B3E0-757FB0C80C5C}"/>
              </a:ext>
            </a:extLst>
          </p:cNvPr>
          <p:cNvSpPr>
            <a:spLocks noGrp="1"/>
          </p:cNvSpPr>
          <p:nvPr>
            <p:ph type="title"/>
          </p:nvPr>
        </p:nvSpPr>
        <p:spPr/>
        <p:txBody>
          <a:bodyPr/>
          <a:lstStyle/>
          <a:p>
            <a:r>
              <a:rPr lang="nl-BE"/>
              <a:t>Summary</a:t>
            </a:r>
            <a:endParaRPr lang="nl-BE" dirty="0"/>
          </a:p>
        </p:txBody>
      </p:sp>
      <p:sp>
        <p:nvSpPr>
          <p:cNvPr id="5" name="Slide Number Placeholder 4">
            <a:extLst>
              <a:ext uri="{FF2B5EF4-FFF2-40B4-BE49-F238E27FC236}">
                <a16:creationId xmlns:a16="http://schemas.microsoft.com/office/drawing/2014/main" id="{3B940617-1BE1-4B40-94AF-6EFAAF148CDC}"/>
              </a:ext>
            </a:extLst>
          </p:cNvPr>
          <p:cNvSpPr>
            <a:spLocks noGrp="1"/>
          </p:cNvSpPr>
          <p:nvPr>
            <p:ph type="sldNum" sz="quarter" idx="4"/>
          </p:nvPr>
        </p:nvSpPr>
        <p:spPr/>
        <p:txBody>
          <a:bodyPr/>
          <a:lstStyle/>
          <a:p>
            <a:fld id="{ED2A3D53-9E8C-4B52-B905-9AB47CA98362}" type="slidenum">
              <a:rPr lang="en-US" smtClean="0"/>
              <a:pPr/>
              <a:t>25</a:t>
            </a:fld>
            <a:endParaRPr lang="en-US"/>
          </a:p>
        </p:txBody>
      </p:sp>
      <p:sp>
        <p:nvSpPr>
          <p:cNvPr id="9" name="Content Placeholder 8">
            <a:extLst>
              <a:ext uri="{FF2B5EF4-FFF2-40B4-BE49-F238E27FC236}">
                <a16:creationId xmlns:a16="http://schemas.microsoft.com/office/drawing/2014/main" id="{69C41ECE-C059-034B-81D9-B98A53E4CE94}"/>
              </a:ext>
            </a:extLst>
          </p:cNvPr>
          <p:cNvSpPr>
            <a:spLocks noGrp="1"/>
          </p:cNvSpPr>
          <p:nvPr>
            <p:ph sz="quarter" idx="15"/>
          </p:nvPr>
        </p:nvSpPr>
        <p:spPr/>
        <p:txBody>
          <a:bodyPr/>
          <a:lstStyle/>
          <a:p>
            <a:r>
              <a:rPr lang="nl-BE" dirty="0" err="1"/>
              <a:t>nmCRPC</a:t>
            </a:r>
            <a:r>
              <a:rPr lang="nl-BE" dirty="0"/>
              <a:t>, non-</a:t>
            </a:r>
            <a:r>
              <a:rPr lang="nl-BE" dirty="0" err="1"/>
              <a:t>metastatic</a:t>
            </a:r>
            <a:r>
              <a:rPr lang="nl-BE" dirty="0"/>
              <a:t> </a:t>
            </a:r>
            <a:r>
              <a:rPr lang="nl-BE" dirty="0" err="1"/>
              <a:t>castration-resistant</a:t>
            </a:r>
            <a:r>
              <a:rPr lang="nl-BE" dirty="0"/>
              <a:t> </a:t>
            </a:r>
            <a:r>
              <a:rPr lang="nl-BE" dirty="0" err="1"/>
              <a:t>prostate</a:t>
            </a:r>
            <a:r>
              <a:rPr lang="nl-BE" dirty="0"/>
              <a:t> </a:t>
            </a:r>
            <a:r>
              <a:rPr lang="nl-BE" dirty="0" err="1"/>
              <a:t>cancer</a:t>
            </a:r>
            <a:r>
              <a:rPr lang="nl-BE" dirty="0"/>
              <a:t>; </a:t>
            </a:r>
            <a:r>
              <a:rPr lang="en-GB" dirty="0"/>
              <a:t>SGARI, second-generation androgen receptor inhibitors</a:t>
            </a:r>
          </a:p>
        </p:txBody>
      </p:sp>
    </p:spTree>
    <p:extLst>
      <p:ext uri="{BB962C8B-B14F-4D97-AF65-F5344CB8AC3E}">
        <p14:creationId xmlns:p14="http://schemas.microsoft.com/office/powerpoint/2010/main" val="266398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69B6B5-ABE4-4A86-9264-CAA1F03E55ED}"/>
              </a:ext>
            </a:extLst>
          </p:cNvPr>
          <p:cNvSpPr txBox="1"/>
          <p:nvPr/>
        </p:nvSpPr>
        <p:spPr>
          <a:xfrm>
            <a:off x="7772400" y="3060192"/>
            <a:ext cx="560832" cy="215444"/>
          </a:xfrm>
          <a:prstGeom prst="rect">
            <a:avLst/>
          </a:prstGeom>
          <a:solidFill>
            <a:schemeClr val="bg1"/>
          </a:solidFill>
        </p:spPr>
        <p:txBody>
          <a:bodyPr wrap="square" rtlCol="0">
            <a:spAutoFit/>
          </a:bodyPr>
          <a:lstStyle/>
          <a:p>
            <a:r>
              <a:rPr lang="en-GB" sz="800" b="1" dirty="0"/>
              <a:t>nmCRPC</a:t>
            </a:r>
          </a:p>
        </p:txBody>
      </p:sp>
      <p:sp>
        <p:nvSpPr>
          <p:cNvPr id="10" name="Content Placeholder 9">
            <a:extLst>
              <a:ext uri="{FF2B5EF4-FFF2-40B4-BE49-F238E27FC236}">
                <a16:creationId xmlns:a16="http://schemas.microsoft.com/office/drawing/2014/main" id="{9F340723-E7A9-AF45-9C43-0F1FDBE4D7D1}"/>
              </a:ext>
            </a:extLst>
          </p:cNvPr>
          <p:cNvSpPr>
            <a:spLocks noGrp="1"/>
          </p:cNvSpPr>
          <p:nvPr>
            <p:ph sz="quarter" idx="16"/>
          </p:nvPr>
        </p:nvSpPr>
        <p:spPr>
          <a:ln w="28575">
            <a:solidFill>
              <a:schemeClr val="accent1"/>
            </a:solidFill>
          </a:ln>
        </p:spPr>
        <p:txBody>
          <a:bodyPr lIns="144000" tIns="108000" rIns="72000"/>
          <a:lstStyle/>
          <a:p>
            <a:pPr marL="0" indent="0">
              <a:buNone/>
            </a:pPr>
            <a:r>
              <a:rPr lang="en-US" b="1" dirty="0">
                <a:solidFill>
                  <a:schemeClr val="accent1"/>
                </a:solidFill>
              </a:rPr>
              <a:t>WHAT</a:t>
            </a:r>
            <a:br>
              <a:rPr lang="en-US" b="1" dirty="0"/>
            </a:br>
            <a:r>
              <a:rPr lang="en-US" b="1" dirty="0"/>
              <a:t>THE GUIDE COMMUNICATION FRAMEWORK</a:t>
            </a:r>
          </a:p>
          <a:p>
            <a:r>
              <a:rPr lang="en-US" sz="1900" dirty="0"/>
              <a:t>Is a 5-step communication framework to improve the benefit of nurse-patient interactions</a:t>
            </a:r>
          </a:p>
          <a:p>
            <a:r>
              <a:rPr lang="en-US" sz="1900" dirty="0"/>
              <a:t>Supports nurses in their role as a knowledgeable go-to person for patients with </a:t>
            </a:r>
            <a:r>
              <a:rPr lang="en-US" sz="1900" dirty="0" err="1"/>
              <a:t>nmCRPC</a:t>
            </a:r>
            <a:r>
              <a:rPr lang="en-US" sz="1900" dirty="0"/>
              <a:t> strengthening shared decision making and delivering the best possible care</a:t>
            </a:r>
          </a:p>
          <a:p>
            <a:r>
              <a:rPr lang="en-US" sz="1900" dirty="0"/>
              <a:t>Includes a memory aid – GUIDE</a:t>
            </a:r>
          </a:p>
          <a:p>
            <a:r>
              <a:rPr lang="en-US" sz="1900" dirty="0"/>
              <a:t>May be delivered over several interactions and should be adapted depending on patient needs</a:t>
            </a:r>
          </a:p>
        </p:txBody>
      </p:sp>
      <p:sp>
        <p:nvSpPr>
          <p:cNvPr id="4" name="Title 3">
            <a:extLst>
              <a:ext uri="{FF2B5EF4-FFF2-40B4-BE49-F238E27FC236}">
                <a16:creationId xmlns:a16="http://schemas.microsoft.com/office/drawing/2014/main" id="{6DFEE628-ED4C-8445-8F59-09137EA30FC1}"/>
              </a:ext>
            </a:extLst>
          </p:cNvPr>
          <p:cNvSpPr>
            <a:spLocks noGrp="1"/>
          </p:cNvSpPr>
          <p:nvPr>
            <p:ph type="title"/>
          </p:nvPr>
        </p:nvSpPr>
        <p:spPr/>
        <p:txBody>
          <a:bodyPr/>
          <a:lstStyle/>
          <a:p>
            <a:r>
              <a:rPr lang="en-US" dirty="0"/>
              <a:t>Summary</a:t>
            </a:r>
            <a:br>
              <a:rPr lang="en-US" dirty="0"/>
            </a:br>
            <a:r>
              <a:rPr lang="en-US" dirty="0">
                <a:solidFill>
                  <a:schemeClr val="accent1"/>
                </a:solidFill>
              </a:rPr>
              <a:t>The guide communication framework</a:t>
            </a:r>
          </a:p>
        </p:txBody>
      </p:sp>
      <p:sp>
        <p:nvSpPr>
          <p:cNvPr id="3" name="Slide Number Placeholder 2">
            <a:extLst>
              <a:ext uri="{FF2B5EF4-FFF2-40B4-BE49-F238E27FC236}">
                <a16:creationId xmlns:a16="http://schemas.microsoft.com/office/drawing/2014/main" id="{3B0409C5-8E1D-2148-9B47-14332CE5ADC3}"/>
              </a:ext>
            </a:extLst>
          </p:cNvPr>
          <p:cNvSpPr>
            <a:spLocks noGrp="1"/>
          </p:cNvSpPr>
          <p:nvPr>
            <p:ph type="sldNum" sz="quarter" idx="4"/>
          </p:nvPr>
        </p:nvSpPr>
        <p:spPr/>
        <p:txBody>
          <a:bodyPr/>
          <a:lstStyle/>
          <a:p>
            <a:fld id="{0D96AEAA-1200-4AE0-A0EE-A86471556B51}" type="slidenum">
              <a:rPr lang="en-GB" smtClean="0"/>
              <a:t>26</a:t>
            </a:fld>
            <a:endParaRPr lang="en-GB"/>
          </a:p>
        </p:txBody>
      </p:sp>
      <p:sp>
        <p:nvSpPr>
          <p:cNvPr id="9" name="Content Placeholder 8">
            <a:extLst>
              <a:ext uri="{FF2B5EF4-FFF2-40B4-BE49-F238E27FC236}">
                <a16:creationId xmlns:a16="http://schemas.microsoft.com/office/drawing/2014/main" id="{F6D70DDA-E135-7B4D-ABB6-F2B227174030}"/>
              </a:ext>
            </a:extLst>
          </p:cNvPr>
          <p:cNvSpPr>
            <a:spLocks noGrp="1"/>
          </p:cNvSpPr>
          <p:nvPr>
            <p:ph sz="quarter" idx="15"/>
          </p:nvPr>
        </p:nvSpPr>
        <p:spPr>
          <a:xfrm>
            <a:off x="620184" y="6318643"/>
            <a:ext cx="10352616" cy="365125"/>
          </a:xfrm>
        </p:spPr>
        <p:txBody>
          <a:bodyPr/>
          <a:lstStyle/>
          <a:p>
            <a:pPr>
              <a:spcBef>
                <a:spcPts val="0"/>
              </a:spcBef>
            </a:pPr>
            <a:r>
              <a:rPr lang="en-GB" dirty="0"/>
              <a:t>GUIDE, a communication framework that will help you have even better conversations with your patients, to educate and guide them throughout their cancer treatment journey. GUIDE’s five letters each represent a crucial step in your conversations with patients with </a:t>
            </a:r>
            <a:r>
              <a:rPr lang="en-GB" dirty="0" err="1"/>
              <a:t>nmCRPC</a:t>
            </a:r>
            <a:r>
              <a:rPr lang="en-GB" dirty="0"/>
              <a:t>.</a:t>
            </a:r>
          </a:p>
          <a:p>
            <a:pPr>
              <a:spcBef>
                <a:spcPts val="0"/>
              </a:spcBef>
            </a:pPr>
            <a:r>
              <a:rPr lang="en-GB" dirty="0" err="1"/>
              <a:t>nmCRPC</a:t>
            </a:r>
            <a:r>
              <a:rPr lang="en-GB" dirty="0"/>
              <a:t>, non-metastatic castration-resistant prostate cancer; MDT, multidisciplinary team </a:t>
            </a:r>
          </a:p>
        </p:txBody>
      </p:sp>
      <p:sp>
        <p:nvSpPr>
          <p:cNvPr id="12" name="Pentagon 11">
            <a:extLst>
              <a:ext uri="{FF2B5EF4-FFF2-40B4-BE49-F238E27FC236}">
                <a16:creationId xmlns:a16="http://schemas.microsoft.com/office/drawing/2014/main" id="{629553BE-BAB4-2B4B-A9F4-DC84FE7727D4}"/>
              </a:ext>
            </a:extLst>
          </p:cNvPr>
          <p:cNvSpPr/>
          <p:nvPr/>
        </p:nvSpPr>
        <p:spPr>
          <a:xfrm>
            <a:off x="6161452" y="1412876"/>
            <a:ext cx="5420948" cy="4473125"/>
          </a:xfrm>
          <a:prstGeom prst="homePlate">
            <a:avLst>
              <a:gd name="adj" fmla="val 30401"/>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44000" tIns="108000" rtlCol="0" anchor="t" anchorCtr="0"/>
          <a:lstStyle/>
          <a:p>
            <a:r>
              <a:rPr lang="en-US" sz="2000" b="1" dirty="0">
                <a:solidFill>
                  <a:schemeClr val="accent1"/>
                </a:solidFill>
              </a:rPr>
              <a:t>WHY</a:t>
            </a:r>
            <a:br>
              <a:rPr lang="en-US" b="1" dirty="0"/>
            </a:br>
            <a:r>
              <a:rPr lang="en-US" sz="2000" b="1" dirty="0">
                <a:solidFill>
                  <a:schemeClr val="tx2"/>
                </a:solidFill>
              </a:rPr>
              <a:t>IS THE COMMUNICATION </a:t>
            </a:r>
            <a:br>
              <a:rPr lang="en-US" sz="2000" b="1" dirty="0">
                <a:solidFill>
                  <a:schemeClr val="tx2"/>
                </a:solidFill>
              </a:rPr>
            </a:br>
            <a:r>
              <a:rPr lang="en-US" sz="2000" b="1" dirty="0">
                <a:solidFill>
                  <a:schemeClr val="tx2"/>
                </a:solidFill>
              </a:rPr>
              <a:t>FRAMEWORK NEEDED</a:t>
            </a:r>
          </a:p>
          <a:p>
            <a:pPr marL="285750" indent="-285750">
              <a:spcBef>
                <a:spcPts val="1200"/>
              </a:spcBef>
              <a:buClr>
                <a:schemeClr val="accent1"/>
              </a:buClr>
              <a:buFont typeface="Arial" panose="020B0604020202020204" pitchFamily="34" charset="0"/>
              <a:buChar char="•"/>
            </a:pPr>
            <a:r>
              <a:rPr lang="en-US" sz="1900" dirty="0">
                <a:solidFill>
                  <a:schemeClr val="tx2"/>
                </a:solidFill>
              </a:rPr>
              <a:t>Nurses are to be regarded as a go-to </a:t>
            </a:r>
            <a:br>
              <a:rPr lang="en-US" sz="1900" dirty="0">
                <a:solidFill>
                  <a:schemeClr val="tx2"/>
                </a:solidFill>
              </a:rPr>
            </a:br>
            <a:r>
              <a:rPr lang="en-US" sz="1900" dirty="0">
                <a:solidFill>
                  <a:schemeClr val="tx2"/>
                </a:solidFill>
              </a:rPr>
              <a:t>person for their patients with </a:t>
            </a:r>
            <a:r>
              <a:rPr lang="en-US" sz="1900" dirty="0" err="1">
                <a:solidFill>
                  <a:schemeClr val="tx2"/>
                </a:solidFill>
              </a:rPr>
              <a:t>nmCRPC</a:t>
            </a:r>
            <a:r>
              <a:rPr lang="en-US" sz="1900" dirty="0">
                <a:solidFill>
                  <a:schemeClr val="tx2"/>
                </a:solidFill>
              </a:rPr>
              <a:t> </a:t>
            </a:r>
            <a:br>
              <a:rPr lang="en-US" sz="1900" dirty="0">
                <a:solidFill>
                  <a:schemeClr val="tx2"/>
                </a:solidFill>
              </a:rPr>
            </a:br>
            <a:r>
              <a:rPr lang="en-US" sz="1900" dirty="0">
                <a:solidFill>
                  <a:schemeClr val="tx2"/>
                </a:solidFill>
              </a:rPr>
              <a:t>and therefore must</a:t>
            </a:r>
          </a:p>
          <a:p>
            <a:pPr marL="742950" lvl="1" indent="-285750">
              <a:spcBef>
                <a:spcPts val="600"/>
              </a:spcBef>
              <a:buClr>
                <a:schemeClr val="accent1"/>
              </a:buClr>
              <a:buFont typeface="System Font Regular"/>
              <a:buChar char="–"/>
            </a:pPr>
            <a:r>
              <a:rPr lang="en-US" dirty="0">
                <a:solidFill>
                  <a:schemeClr val="tx2"/>
                </a:solidFill>
              </a:rPr>
              <a:t>empower patients through guidance and support throughout the treatment journey</a:t>
            </a:r>
          </a:p>
          <a:p>
            <a:pPr marL="742950" lvl="1" indent="-285750">
              <a:spcBef>
                <a:spcPts val="600"/>
              </a:spcBef>
              <a:buClr>
                <a:schemeClr val="accent1"/>
              </a:buClr>
              <a:buFont typeface="System Font Regular"/>
              <a:buChar char="–"/>
            </a:pPr>
            <a:r>
              <a:rPr lang="en-US" dirty="0">
                <a:solidFill>
                  <a:schemeClr val="tx2"/>
                </a:solidFill>
              </a:rPr>
              <a:t>be an active member of the MDT in delivering shared decision making</a:t>
            </a:r>
          </a:p>
          <a:p>
            <a:pPr lvl="1">
              <a:spcBef>
                <a:spcPts val="600"/>
              </a:spcBef>
              <a:buClr>
                <a:schemeClr val="accent1"/>
              </a:buClr>
            </a:pPr>
            <a:r>
              <a:rPr lang="en-US" dirty="0">
                <a:solidFill>
                  <a:schemeClr val="tx2"/>
                </a:solidFill>
              </a:rPr>
              <a:t>so they can provide patients with the greatest chance of success</a:t>
            </a:r>
          </a:p>
        </p:txBody>
      </p:sp>
    </p:spTree>
    <p:extLst>
      <p:ext uri="{BB962C8B-B14F-4D97-AF65-F5344CB8AC3E}">
        <p14:creationId xmlns:p14="http://schemas.microsoft.com/office/powerpoint/2010/main" val="186839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100594" y="5336166"/>
            <a:ext cx="1812997"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Follow us on Twitter </a:t>
            </a:r>
            <a:br>
              <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600" b="1" i="0" u="sng" strike="noStrike" kern="1200" cap="none" spc="0" normalizeH="0" baseline="0" noProof="0" dirty="0">
                <a:ln>
                  <a:noFill/>
                </a:ln>
                <a:solidFill>
                  <a:srgbClr val="00A582"/>
                </a:solidFill>
                <a:effectLst/>
                <a:uLnTx/>
                <a:uFillTx/>
                <a:latin typeface="Calibri" panose="020F0502020204030204"/>
                <a:ea typeface="Aileron" charset="0"/>
                <a:cs typeface="PT Sans Narrow"/>
                <a:hlinkClick r:id="rId3"/>
              </a:rPr>
              <a:t>@gunursesconnect</a:t>
            </a:r>
            <a:endParaRPr kumimoji="0" lang="en-GB" sz="1600" b="1" i="0" u="sng" strike="noStrike" kern="1200" cap="none" spc="0" normalizeH="0" baseline="0" noProof="0" dirty="0">
              <a:ln>
                <a:noFill/>
              </a:ln>
              <a:solidFill>
                <a:srgbClr val="00A582"/>
              </a:solidFill>
              <a:effectLst/>
              <a:uLnTx/>
              <a:uFillTx/>
              <a:latin typeface="Calibri" panose="020F0502020204030204"/>
              <a:ea typeface="Aileron" charset="0"/>
              <a:cs typeface="PT Sans Narrow"/>
            </a:endParaRPr>
          </a:p>
        </p:txBody>
      </p:sp>
      <p:sp>
        <p:nvSpPr>
          <p:cNvPr id="17" name="TextBox 16"/>
          <p:cNvSpPr txBox="1"/>
          <p:nvPr/>
        </p:nvSpPr>
        <p:spPr>
          <a:xfrm>
            <a:off x="4083194" y="5336167"/>
            <a:ext cx="2084815" cy="701731"/>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Follow the </a:t>
            </a:r>
            <a:br>
              <a:rPr kumimoji="0" lang="en-GB" sz="16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6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hlinkClick r:id="rId4"/>
              </a:rPr>
              <a:t>GUNURSES</a:t>
            </a:r>
            <a:r>
              <a:rPr kumimoji="0" lang="en-GB" sz="1600" b="1" i="0" u="sng" strike="noStrike" kern="1200" cap="none" spc="0" normalizeH="0" baseline="0" noProof="0" dirty="0">
                <a:ln>
                  <a:noFill/>
                </a:ln>
                <a:solidFill>
                  <a:srgbClr val="00A582"/>
                </a:solidFill>
                <a:effectLst/>
                <a:uLnTx/>
                <a:uFillTx/>
                <a:latin typeface="Calibri" panose="020F0502020204030204"/>
                <a:ea typeface="Aileron" charset="0"/>
                <a:cs typeface="PT Sans Narrow"/>
                <a:hlinkClick r:id="rId4"/>
              </a:rPr>
              <a:t>COR2ED</a:t>
            </a:r>
            <a:endParaRPr kumimoji="0" lang="en-GB" sz="1600" b="1" i="0" u="sng" strike="noStrike" kern="1200" cap="none" spc="0" normalizeH="0" baseline="0" noProof="0" dirty="0">
              <a:ln>
                <a:noFill/>
              </a:ln>
              <a:solidFill>
                <a:srgbClr val="00A582"/>
              </a:solidFill>
              <a:effectLst/>
              <a:uLnTx/>
              <a:uFillTx/>
              <a:latin typeface="Calibri" panose="020F0502020204030204"/>
              <a:ea typeface="Aileron" charset="0"/>
              <a:cs typeface="PT Sans Narrow"/>
            </a:endParaRP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Group on LinkedIn</a:t>
            </a:r>
            <a:endParaRPr kumimoji="0" lang="en-GB" sz="16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endParaRPr>
          </a:p>
        </p:txBody>
      </p:sp>
      <p:sp>
        <p:nvSpPr>
          <p:cNvPr id="18" name="TextBox 17"/>
          <p:cNvSpPr txBox="1"/>
          <p:nvPr/>
        </p:nvSpPr>
        <p:spPr>
          <a:xfrm>
            <a:off x="7860704" y="5336166"/>
            <a:ext cx="2843808" cy="729430"/>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D8298"/>
                </a:solidFill>
                <a:effectLst/>
                <a:uLnTx/>
                <a:uFillTx/>
                <a:latin typeface="Calibri" panose="020F0502020204030204"/>
                <a:ea typeface="+mn-ea"/>
                <a:cs typeface="PT Sans Narrow"/>
              </a:rPr>
              <a:t>Email</a:t>
            </a:r>
            <a:br>
              <a:rPr kumimoji="0" lang="en-US" sz="1600" b="0" i="0" u="none" strike="noStrike" kern="1200" cap="none" spc="0" normalizeH="0" baseline="0" noProof="0" dirty="0">
                <a:ln>
                  <a:noFill/>
                </a:ln>
                <a:solidFill>
                  <a:srgbClr val="5D8298"/>
                </a:solidFill>
                <a:effectLst/>
                <a:uLnTx/>
                <a:uFillTx/>
                <a:latin typeface="Calibri" panose="020F0502020204030204"/>
                <a:ea typeface="+mn-ea"/>
                <a:cs typeface="PT Sans Narrow"/>
              </a:rPr>
            </a:br>
            <a:r>
              <a:rPr kumimoji="0" lang="en-GB" sz="1600" b="1" i="0" u="none" strike="noStrike" kern="1200" cap="none" spc="0" normalizeH="0" baseline="0" noProof="0" dirty="0">
                <a:ln>
                  <a:noFill/>
                </a:ln>
                <a:solidFill>
                  <a:srgbClr val="000000"/>
                </a:solidFill>
                <a:effectLst/>
                <a:uLnTx/>
                <a:uFillTx/>
                <a:latin typeface="Calibri" panose="020F0502020204030204"/>
                <a:ea typeface="+mn-ea"/>
                <a:cs typeface="+mn-cs"/>
                <a:hlinkClick r:id="rId5"/>
              </a:rPr>
              <a:t>sam.brightwell</a:t>
            </a:r>
            <a:br>
              <a:rPr kumimoji="0" lang="en-GB" sz="1600" b="1" i="0" u="none" strike="noStrike" kern="1200" cap="none" spc="0" normalizeH="0" baseline="0" noProof="0" dirty="0">
                <a:ln>
                  <a:noFill/>
                </a:ln>
                <a:solidFill>
                  <a:srgbClr val="000000"/>
                </a:solidFill>
                <a:effectLst/>
                <a:uLnTx/>
                <a:uFillTx/>
                <a:latin typeface="Calibri" panose="020F0502020204030204"/>
                <a:ea typeface="+mn-ea"/>
                <a:cs typeface="+mn-cs"/>
                <a:hlinkClick r:id="rId5"/>
              </a:rPr>
            </a:br>
            <a:r>
              <a:rPr kumimoji="0" lang="en-GB" sz="1600" b="1" i="0" u="none" strike="noStrike" kern="1200" cap="none" spc="0" normalizeH="0" baseline="0" noProof="0" dirty="0">
                <a:ln>
                  <a:noFill/>
                </a:ln>
                <a:solidFill>
                  <a:srgbClr val="000000"/>
                </a:solidFill>
                <a:effectLst/>
                <a:uLnTx/>
                <a:uFillTx/>
                <a:latin typeface="Calibri" panose="020F0502020204030204"/>
                <a:ea typeface="+mn-ea"/>
                <a:cs typeface="+mn-cs"/>
                <a:hlinkClick r:id="rId5"/>
              </a:rPr>
              <a:t>@cor2ed.com</a:t>
            </a:r>
            <a:endParaRPr kumimoji="0" lang="en-GB" sz="1600" b="1" i="0" u="none" strike="noStrike" kern="1200" cap="none" spc="0" normalizeH="0" baseline="0" noProof="0" dirty="0">
              <a:ln>
                <a:noFill/>
              </a:ln>
              <a:solidFill>
                <a:srgbClr val="00A582"/>
              </a:solidFill>
              <a:effectLst/>
              <a:uLnTx/>
              <a:uFillTx/>
              <a:latin typeface="Calibri" panose="020F0502020204030204"/>
              <a:ea typeface="Aileron" charset="0"/>
              <a:cs typeface="PT Sans Narrow"/>
            </a:endParaRPr>
          </a:p>
        </p:txBody>
      </p:sp>
      <p:sp>
        <p:nvSpPr>
          <p:cNvPr id="19" name="TextBox 18"/>
          <p:cNvSpPr txBox="1"/>
          <p:nvPr/>
        </p:nvSpPr>
        <p:spPr>
          <a:xfrm>
            <a:off x="6171426" y="5336166"/>
            <a:ext cx="2084815" cy="757130"/>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Watch us on the</a:t>
            </a:r>
            <a:br>
              <a:rPr kumimoji="0" lang="en-GB" sz="14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4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Vimeo Channe</a:t>
            </a:r>
            <a:r>
              <a:rPr kumimoji="0" lang="en-GB" sz="16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l</a:t>
            </a:r>
            <a:br>
              <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600" b="1" i="0" u="none" strike="noStrike" kern="1200" cap="none" spc="0" normalizeH="0" baseline="0" noProof="0" dirty="0">
                <a:ln>
                  <a:noFill/>
                </a:ln>
                <a:solidFill>
                  <a:srgbClr val="00A582"/>
                </a:solidFill>
                <a:effectLst/>
                <a:uLnTx/>
                <a:uFillTx/>
                <a:latin typeface="Calibri" panose="020F0502020204030204"/>
                <a:ea typeface="Aileron" charset="0"/>
                <a:cs typeface="PT Sans Narrow"/>
                <a:hlinkClick r:id="rId6"/>
              </a:rPr>
              <a:t>GUNURSES CONNECT</a:t>
            </a:r>
            <a:endParaRPr kumimoji="0" lang="en-GB" sz="1600" b="1" i="0" u="none" strike="noStrike" kern="1200" cap="none" spc="0" normalizeH="0" baseline="0" noProof="0" dirty="0">
              <a:ln>
                <a:noFill/>
              </a:ln>
              <a:solidFill>
                <a:srgbClr val="00A582"/>
              </a:solidFill>
              <a:effectLst/>
              <a:uLnTx/>
              <a:uFillTx/>
              <a:latin typeface="Calibri" panose="020F0502020204030204"/>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GU NURSES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dirty="0">
                <a:solidFill>
                  <a:schemeClr val="tx2"/>
                </a:solidFill>
              </a:rPr>
            </a:br>
            <a:r>
              <a:rPr lang="en-GB" sz="3600" u="sng" cap="none" dirty="0">
                <a:hlinkClick r:id="rId7"/>
              </a:rPr>
              <a:t>https://gunursesconnect.cor2ed.com/</a:t>
            </a:r>
            <a:endParaRPr lang="en-US" sz="3600" u="sng" cap="none" dirty="0"/>
          </a:p>
        </p:txBody>
      </p:sp>
      <p:pic>
        <p:nvPicPr>
          <p:cNvPr id="7" name="Picture 6">
            <a:extLst>
              <a:ext uri="{FF2B5EF4-FFF2-40B4-BE49-F238E27FC236}">
                <a16:creationId xmlns:a16="http://schemas.microsoft.com/office/drawing/2014/main" id="{FD2A3513-1FCF-4B44-AAF0-2ECFC0760E8D}"/>
              </a:ext>
            </a:extLst>
          </p:cNvPr>
          <p:cNvPicPr>
            <a:picLocks noChangeAspect="1"/>
          </p:cNvPicPr>
          <p:nvPr/>
        </p:nvPicPr>
        <p:blipFill>
          <a:blip r:embed="rId8"/>
          <a:stretch>
            <a:fillRect/>
          </a:stretch>
        </p:blipFill>
        <p:spPr>
          <a:xfrm>
            <a:off x="8639512" y="3933422"/>
            <a:ext cx="1259267" cy="1259267"/>
          </a:xfrm>
          <a:prstGeom prst="rect">
            <a:avLst/>
          </a:prstGeom>
        </p:spPr>
      </p:pic>
      <p:pic>
        <p:nvPicPr>
          <p:cNvPr id="12" name="Picture 11">
            <a:hlinkClick r:id="rId9"/>
            <a:extLst>
              <a:ext uri="{FF2B5EF4-FFF2-40B4-BE49-F238E27FC236}">
                <a16:creationId xmlns:a16="http://schemas.microsoft.com/office/drawing/2014/main" id="{FD80E573-9BF7-4053-9C1F-CAEC7DDBBEC5}"/>
              </a:ext>
            </a:extLst>
          </p:cNvPr>
          <p:cNvPicPr>
            <a:picLocks noChangeAspect="1"/>
          </p:cNvPicPr>
          <p:nvPr/>
        </p:nvPicPr>
        <p:blipFill>
          <a:blip r:embed="rId10"/>
          <a:stretch>
            <a:fillRect/>
          </a:stretch>
        </p:blipFill>
        <p:spPr>
          <a:xfrm>
            <a:off x="4518666" y="3933056"/>
            <a:ext cx="1237894" cy="1260000"/>
          </a:xfrm>
          <a:prstGeom prst="rect">
            <a:avLst/>
          </a:prstGeom>
        </p:spPr>
      </p:pic>
      <p:pic>
        <p:nvPicPr>
          <p:cNvPr id="14" name="Picture 13">
            <a:hlinkClick r:id="rId11"/>
            <a:extLst>
              <a:ext uri="{FF2B5EF4-FFF2-40B4-BE49-F238E27FC236}">
                <a16:creationId xmlns:a16="http://schemas.microsoft.com/office/drawing/2014/main" id="{0BFB8670-DDEF-432A-912A-52486C159675}"/>
              </a:ext>
            </a:extLst>
          </p:cNvPr>
          <p:cNvPicPr>
            <a:picLocks noChangeAspect="1"/>
          </p:cNvPicPr>
          <p:nvPr/>
        </p:nvPicPr>
        <p:blipFill>
          <a:blip r:embed="rId12"/>
          <a:stretch>
            <a:fillRect/>
          </a:stretch>
        </p:blipFill>
        <p:spPr>
          <a:xfrm>
            <a:off x="2311433" y="3933422"/>
            <a:ext cx="1259267" cy="1259267"/>
          </a:xfrm>
          <a:prstGeom prst="rect">
            <a:avLst/>
          </a:prstGeom>
        </p:spPr>
      </p:pic>
      <p:pic>
        <p:nvPicPr>
          <p:cNvPr id="21" name="Picture 20">
            <a:hlinkClick r:id="rId13"/>
            <a:extLst>
              <a:ext uri="{FF2B5EF4-FFF2-40B4-BE49-F238E27FC236}">
                <a16:creationId xmlns:a16="http://schemas.microsoft.com/office/drawing/2014/main" id="{72D9A25E-A647-4968-A3CC-028D206DB562}"/>
              </a:ext>
            </a:extLst>
          </p:cNvPr>
          <p:cNvPicPr>
            <a:picLocks noChangeAspect="1"/>
          </p:cNvPicPr>
          <p:nvPr/>
        </p:nvPicPr>
        <p:blipFill>
          <a:blip r:embed="rId14"/>
          <a:stretch>
            <a:fillRect/>
          </a:stretch>
        </p:blipFill>
        <p:spPr>
          <a:xfrm>
            <a:off x="6573746" y="3933422"/>
            <a:ext cx="1259267" cy="1259267"/>
          </a:xfrm>
          <a:prstGeom prst="rect">
            <a:avLst/>
          </a:prstGeom>
        </p:spPr>
      </p:pic>
      <p:sp>
        <p:nvSpPr>
          <p:cNvPr id="2" name="Slide Number Placeholder 1"/>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endParaRPr>
          </a:p>
        </p:txBody>
      </p:sp>
    </p:spTree>
    <p:extLst>
      <p:ext uri="{BB962C8B-B14F-4D97-AF65-F5344CB8AC3E}">
        <p14:creationId xmlns:p14="http://schemas.microsoft.com/office/powerpoint/2010/main" val="410770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02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p:txBody>
          <a:bodyPr/>
          <a:lstStyle/>
          <a:p>
            <a:pPr marL="0" lvl="0" indent="0">
              <a:buNone/>
            </a:pPr>
            <a:r>
              <a:rPr lang="en-US" b="1" dirty="0"/>
              <a:t>Please note: </a:t>
            </a:r>
            <a:r>
              <a:rPr lang="en-US" dirty="0"/>
              <a:t>The views expressed within this presentation are the personal opinions of the author. </a:t>
            </a:r>
            <a:br>
              <a:rPr lang="en-US" dirty="0"/>
            </a:br>
            <a:r>
              <a:rPr lang="en-US" dirty="0"/>
              <a:t>They do not necessarily represent the views of the author’s academic institution or the rest of the </a:t>
            </a:r>
            <a:br>
              <a:rPr lang="en-US" dirty="0"/>
            </a:br>
            <a:r>
              <a:rPr lang="en-US" dirty="0"/>
              <a:t>GU NURSES CONNECT group.</a:t>
            </a:r>
          </a:p>
          <a:p>
            <a:pPr marL="0" lvl="0" indent="0">
              <a:buNone/>
            </a:pPr>
            <a:endParaRPr lang="en-US" dirty="0"/>
          </a:p>
          <a:p>
            <a:pPr marL="0" lvl="0" indent="0">
              <a:buNone/>
            </a:pPr>
            <a:r>
              <a:rPr lang="en-US" dirty="0"/>
              <a:t>This content is supported by an Independent Educational Grant from Bayer.</a:t>
            </a:r>
          </a:p>
          <a:p>
            <a:pPr marL="0" lvl="0" indent="0">
              <a:buNone/>
            </a:pPr>
            <a:endParaRPr lang="en-US" dirty="0"/>
          </a:p>
          <a:p>
            <a:pPr marL="0" lvl="0" indent="0">
              <a:buNone/>
            </a:pPr>
            <a:r>
              <a:rPr lang="en-US" b="1" dirty="0">
                <a:solidFill>
                  <a:schemeClr val="accent1"/>
                </a:solidFill>
              </a:rPr>
              <a:t>Veerle Lamotte</a:t>
            </a:r>
            <a:r>
              <a:rPr lang="en-US" dirty="0"/>
              <a:t> does not have any relevant financial relationships to disclose.</a:t>
            </a:r>
          </a:p>
          <a:p>
            <a:pPr marL="0" indent="0">
              <a:buNone/>
            </a:pPr>
            <a:endParaRPr lang="en-GB" dirty="0"/>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dirty="0"/>
              <a:t>Disclaimer and disclosure</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endParaRPr>
          </a:p>
        </p:txBody>
      </p:sp>
    </p:spTree>
    <p:extLst>
      <p:ext uri="{BB962C8B-B14F-4D97-AF65-F5344CB8AC3E}">
        <p14:creationId xmlns:p14="http://schemas.microsoft.com/office/powerpoint/2010/main" val="373915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68CC51-397C-4F14-BEC9-DD553D727C42}"/>
              </a:ext>
            </a:extLst>
          </p:cNvPr>
          <p:cNvSpPr/>
          <p:nvPr/>
        </p:nvSpPr>
        <p:spPr>
          <a:xfrm>
            <a:off x="419100" y="6067425"/>
            <a:ext cx="11280775" cy="184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Content Placeholder 12">
            <a:extLst>
              <a:ext uri="{FF2B5EF4-FFF2-40B4-BE49-F238E27FC236}">
                <a16:creationId xmlns:a16="http://schemas.microsoft.com/office/drawing/2014/main" id="{83A57CB2-F7B9-124B-9AE4-FBC6135C37A7}"/>
              </a:ext>
            </a:extLst>
          </p:cNvPr>
          <p:cNvSpPr>
            <a:spLocks noGrp="1"/>
          </p:cNvSpPr>
          <p:nvPr>
            <p:ph sz="quarter" idx="12"/>
          </p:nvPr>
        </p:nvSpPr>
        <p:spPr>
          <a:xfrm>
            <a:off x="620184" y="1425600"/>
            <a:ext cx="10963200" cy="605787"/>
          </a:xfrm>
        </p:spPr>
        <p:txBody>
          <a:bodyPr/>
          <a:lstStyle/>
          <a:p>
            <a:pPr marL="0" indent="0">
              <a:buNone/>
            </a:pPr>
            <a:r>
              <a:rPr lang="en-US" b="1" dirty="0">
                <a:solidFill>
                  <a:schemeClr val="accent1"/>
                </a:solidFill>
              </a:rPr>
              <a:t>GUIDE’S five letters </a:t>
            </a:r>
            <a:r>
              <a:rPr lang="en-US" dirty="0"/>
              <a:t>each represent a crucial step in your conversations with patients with prostate cancer</a:t>
            </a:r>
          </a:p>
        </p:txBody>
      </p:sp>
      <p:sp>
        <p:nvSpPr>
          <p:cNvPr id="9" name="Title 8">
            <a:extLst>
              <a:ext uri="{FF2B5EF4-FFF2-40B4-BE49-F238E27FC236}">
                <a16:creationId xmlns:a16="http://schemas.microsoft.com/office/drawing/2014/main" id="{BF4AEC35-6EE8-274D-88B9-362C1EEAD11F}"/>
              </a:ext>
            </a:extLst>
          </p:cNvPr>
          <p:cNvSpPr>
            <a:spLocks noGrp="1"/>
          </p:cNvSpPr>
          <p:nvPr>
            <p:ph type="title"/>
          </p:nvPr>
        </p:nvSpPr>
        <p:spPr/>
        <p:txBody>
          <a:bodyPr/>
          <a:lstStyle/>
          <a:p>
            <a:r>
              <a:rPr lang="en-GB" dirty="0"/>
              <a:t>A REMINDER OF </a:t>
            </a:r>
            <a:r>
              <a:rPr lang="en-GB" dirty="0">
                <a:solidFill>
                  <a:schemeClr val="accent1"/>
                </a:solidFill>
              </a:rPr>
              <a:t>guide</a:t>
            </a:r>
            <a:br>
              <a:rPr lang="en-GB" dirty="0">
                <a:solidFill>
                  <a:schemeClr val="accent1"/>
                </a:solidFill>
              </a:rPr>
            </a:br>
            <a:endParaRPr lang="en-US" dirty="0">
              <a:solidFill>
                <a:schemeClr val="accent1"/>
              </a:solidFill>
            </a:endParaRPr>
          </a:p>
        </p:txBody>
      </p:sp>
      <p:sp>
        <p:nvSpPr>
          <p:cNvPr id="15" name="TextBox 14">
            <a:extLst>
              <a:ext uri="{FF2B5EF4-FFF2-40B4-BE49-F238E27FC236}">
                <a16:creationId xmlns:a16="http://schemas.microsoft.com/office/drawing/2014/main" id="{3B545D9B-13AB-FB49-ABD4-1D2D99701772}"/>
              </a:ext>
            </a:extLst>
          </p:cNvPr>
          <p:cNvSpPr txBox="1"/>
          <p:nvPr/>
        </p:nvSpPr>
        <p:spPr>
          <a:xfrm>
            <a:off x="5651191" y="2440730"/>
            <a:ext cx="4661733" cy="1973254"/>
          </a:xfrm>
          <a:prstGeom prst="rect">
            <a:avLst/>
          </a:prstGeom>
          <a:solidFill>
            <a:schemeClr val="bg1"/>
          </a:solidFill>
          <a:ln w="28575">
            <a:solidFill>
              <a:schemeClr val="accent1"/>
            </a:solidFill>
          </a:ln>
        </p:spPr>
        <p:txBody>
          <a:bodyPr wrap="square" lIns="216000" rtlCol="0" anchor="ctr" anchorCtr="0">
            <a:noAutofit/>
          </a:bodyPr>
          <a:lstStyle/>
          <a:p>
            <a:r>
              <a:rPr lang="en-GB" sz="2000" dirty="0"/>
              <a:t>Steps 3-5 of the GUIDE framework for </a:t>
            </a:r>
            <a:r>
              <a:rPr lang="en-GB" sz="2000" b="1" dirty="0"/>
              <a:t>‘Strengthening shared decision making between nmCRPC patients and the healthcare team’ </a:t>
            </a:r>
            <a:r>
              <a:rPr lang="en-GB" sz="2000" dirty="0"/>
              <a:t>can be found on: </a:t>
            </a:r>
            <a:br>
              <a:rPr lang="en-GB" sz="2000" dirty="0"/>
            </a:br>
            <a:r>
              <a:rPr lang="en-GB" sz="2000" dirty="0">
                <a:hlinkClick r:id="rId2"/>
              </a:rPr>
              <a:t>GU Nurses CONNECT</a:t>
            </a:r>
            <a:endParaRPr lang="en-GB" sz="2000" dirty="0">
              <a:highlight>
                <a:srgbClr val="FFFF00"/>
              </a:highlight>
            </a:endParaRPr>
          </a:p>
        </p:txBody>
      </p:sp>
      <p:sp>
        <p:nvSpPr>
          <p:cNvPr id="8" name="Round Same Side Corner Rectangle 7">
            <a:extLst>
              <a:ext uri="{FF2B5EF4-FFF2-40B4-BE49-F238E27FC236}">
                <a16:creationId xmlns:a16="http://schemas.microsoft.com/office/drawing/2014/main" id="{B7079497-9EB7-5949-B723-53B60D1A6084}"/>
              </a:ext>
            </a:extLst>
          </p:cNvPr>
          <p:cNvSpPr/>
          <p:nvPr/>
        </p:nvSpPr>
        <p:spPr>
          <a:xfrm rot="5400000">
            <a:off x="1831863" y="139109"/>
            <a:ext cx="819359" cy="448309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BFA58D7-009F-2D40-9980-93FC023038AA}"/>
              </a:ext>
            </a:extLst>
          </p:cNvPr>
          <p:cNvSpPr txBox="1"/>
          <p:nvPr/>
        </p:nvSpPr>
        <p:spPr>
          <a:xfrm>
            <a:off x="3695307" y="1857081"/>
            <a:ext cx="670376"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G</a:t>
            </a:r>
          </a:p>
        </p:txBody>
      </p:sp>
      <p:sp>
        <p:nvSpPr>
          <p:cNvPr id="17" name="TextBox 16">
            <a:extLst>
              <a:ext uri="{FF2B5EF4-FFF2-40B4-BE49-F238E27FC236}">
                <a16:creationId xmlns:a16="http://schemas.microsoft.com/office/drawing/2014/main" id="{F662F6CF-48B9-2448-ABF3-6D8070911CC4}"/>
              </a:ext>
            </a:extLst>
          </p:cNvPr>
          <p:cNvSpPr txBox="1"/>
          <p:nvPr/>
        </p:nvSpPr>
        <p:spPr>
          <a:xfrm>
            <a:off x="620184" y="2045617"/>
            <a:ext cx="3217997" cy="701731"/>
          </a:xfrm>
          <a:prstGeom prst="rect">
            <a:avLst/>
          </a:prstGeom>
          <a:noFill/>
        </p:spPr>
        <p:txBody>
          <a:bodyPr wrap="none" lIns="0" rtlCol="0">
            <a:spAutoFit/>
          </a:bodyPr>
          <a:lstStyle/>
          <a:p>
            <a:pPr>
              <a:lnSpc>
                <a:spcPct val="90000"/>
              </a:lnSpc>
            </a:pPr>
            <a:r>
              <a:rPr lang="en-US" sz="2200" b="1" dirty="0">
                <a:solidFill>
                  <a:schemeClr val="accent1"/>
                </a:solidFill>
                <a:latin typeface="Calibri" panose="020F0502020204030204" pitchFamily="34" charset="0"/>
                <a:ea typeface="Aileron" charset="0"/>
                <a:cs typeface="Calibri" panose="020F0502020204030204" pitchFamily="34" charset="0"/>
              </a:rPr>
              <a:t>G</a:t>
            </a:r>
            <a:r>
              <a:rPr lang="en-US" sz="2200" b="1" dirty="0">
                <a:latin typeface="Calibri" panose="020F0502020204030204" pitchFamily="34" charset="0"/>
                <a:ea typeface="Aileron" charset="0"/>
                <a:cs typeface="Calibri" panose="020F0502020204030204" pitchFamily="34" charset="0"/>
              </a:rPr>
              <a:t>ain insight into the goals</a:t>
            </a:r>
            <a:br>
              <a:rPr lang="en-US" sz="2200" b="1" dirty="0">
                <a:latin typeface="Calibri" panose="020F0502020204030204" pitchFamily="34" charset="0"/>
                <a:ea typeface="Aileron" charset="0"/>
                <a:cs typeface="Calibri" panose="020F0502020204030204" pitchFamily="34" charset="0"/>
              </a:rPr>
            </a:br>
            <a:r>
              <a:rPr lang="en-US" sz="2200" b="1" dirty="0">
                <a:latin typeface="Calibri" panose="020F0502020204030204" pitchFamily="34" charset="0"/>
                <a:ea typeface="Aileron" charset="0"/>
                <a:cs typeface="Calibri" panose="020F0502020204030204" pitchFamily="34" charset="0"/>
              </a:rPr>
              <a:t>of treatment and care</a:t>
            </a:r>
          </a:p>
        </p:txBody>
      </p:sp>
      <p:sp>
        <p:nvSpPr>
          <p:cNvPr id="18" name="Round Same Side Corner Rectangle 17">
            <a:extLst>
              <a:ext uri="{FF2B5EF4-FFF2-40B4-BE49-F238E27FC236}">
                <a16:creationId xmlns:a16="http://schemas.microsoft.com/office/drawing/2014/main" id="{CDC3C278-DBAE-0D45-B471-EE5070AB2AB4}"/>
              </a:ext>
            </a:extLst>
          </p:cNvPr>
          <p:cNvSpPr/>
          <p:nvPr/>
        </p:nvSpPr>
        <p:spPr>
          <a:xfrm rot="5400000">
            <a:off x="1831863" y="2010329"/>
            <a:ext cx="819359" cy="448309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2CA5B9D-8E4F-7848-BDF8-3E3E0F194300}"/>
              </a:ext>
            </a:extLst>
          </p:cNvPr>
          <p:cNvSpPr txBox="1"/>
          <p:nvPr/>
        </p:nvSpPr>
        <p:spPr>
          <a:xfrm>
            <a:off x="3841180" y="3728301"/>
            <a:ext cx="378630"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I</a:t>
            </a:r>
          </a:p>
        </p:txBody>
      </p:sp>
      <p:sp>
        <p:nvSpPr>
          <p:cNvPr id="20" name="TextBox 19">
            <a:extLst>
              <a:ext uri="{FF2B5EF4-FFF2-40B4-BE49-F238E27FC236}">
                <a16:creationId xmlns:a16="http://schemas.microsoft.com/office/drawing/2014/main" id="{75CCE027-FCD0-6347-9EBC-161F6C4ADCF6}"/>
              </a:ext>
            </a:extLst>
          </p:cNvPr>
          <p:cNvSpPr txBox="1"/>
          <p:nvPr/>
        </p:nvSpPr>
        <p:spPr>
          <a:xfrm>
            <a:off x="620184" y="4086520"/>
            <a:ext cx="2481000" cy="397032"/>
          </a:xfrm>
          <a:prstGeom prst="rect">
            <a:avLst/>
          </a:prstGeom>
          <a:noFill/>
        </p:spPr>
        <p:txBody>
          <a:bodyPr wrap="none" lIns="0" rtlCol="0">
            <a:spAutoFit/>
          </a:bodyPr>
          <a:lstStyle/>
          <a:p>
            <a:pPr>
              <a:lnSpc>
                <a:spcPct val="90000"/>
              </a:lnSpc>
            </a:pPr>
            <a:r>
              <a:rPr lang="en-US" sz="2200" b="1" dirty="0">
                <a:solidFill>
                  <a:schemeClr val="accent1"/>
                </a:solidFill>
                <a:latin typeface="Calibri" panose="020F0502020204030204" pitchFamily="34" charset="0"/>
                <a:ea typeface="Aileron" charset="0"/>
                <a:cs typeface="Calibri" panose="020F0502020204030204" pitchFamily="34" charset="0"/>
              </a:rPr>
              <a:t>I</a:t>
            </a:r>
            <a:r>
              <a:rPr lang="en-US" sz="2200" b="1" dirty="0">
                <a:latin typeface="Calibri" panose="020F0502020204030204" pitchFamily="34" charset="0"/>
                <a:ea typeface="Aileron" charset="0"/>
                <a:cs typeface="Calibri" panose="020F0502020204030204" pitchFamily="34" charset="0"/>
              </a:rPr>
              <a:t>nform and educate</a:t>
            </a:r>
          </a:p>
        </p:txBody>
      </p:sp>
      <p:sp>
        <p:nvSpPr>
          <p:cNvPr id="21" name="Round Same Side Corner Rectangle 20">
            <a:extLst>
              <a:ext uri="{FF2B5EF4-FFF2-40B4-BE49-F238E27FC236}">
                <a16:creationId xmlns:a16="http://schemas.microsoft.com/office/drawing/2014/main" id="{12B3B0D7-5062-2C4C-AD58-460B4D0DFEEB}"/>
              </a:ext>
            </a:extLst>
          </p:cNvPr>
          <p:cNvSpPr/>
          <p:nvPr/>
        </p:nvSpPr>
        <p:spPr>
          <a:xfrm rot="5400000">
            <a:off x="1831863" y="2945939"/>
            <a:ext cx="819359" cy="448309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1554B01-B195-9D48-832C-6FC529C8FCA1}"/>
              </a:ext>
            </a:extLst>
          </p:cNvPr>
          <p:cNvSpPr txBox="1"/>
          <p:nvPr/>
        </p:nvSpPr>
        <p:spPr>
          <a:xfrm>
            <a:off x="3695307" y="4663911"/>
            <a:ext cx="670376"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D</a:t>
            </a:r>
          </a:p>
        </p:txBody>
      </p:sp>
      <p:sp>
        <p:nvSpPr>
          <p:cNvPr id="23" name="TextBox 22">
            <a:extLst>
              <a:ext uri="{FF2B5EF4-FFF2-40B4-BE49-F238E27FC236}">
                <a16:creationId xmlns:a16="http://schemas.microsoft.com/office/drawing/2014/main" id="{C2011ABA-E60D-7644-8C86-ABAD55B7B8CD}"/>
              </a:ext>
            </a:extLst>
          </p:cNvPr>
          <p:cNvSpPr txBox="1"/>
          <p:nvPr/>
        </p:nvSpPr>
        <p:spPr>
          <a:xfrm>
            <a:off x="620184" y="4852447"/>
            <a:ext cx="2515945" cy="701731"/>
          </a:xfrm>
          <a:prstGeom prst="rect">
            <a:avLst/>
          </a:prstGeom>
          <a:noFill/>
        </p:spPr>
        <p:txBody>
          <a:bodyPr wrap="none" lIns="0" rtlCol="0">
            <a:spAutoFit/>
          </a:bodyPr>
          <a:lstStyle/>
          <a:p>
            <a:pPr>
              <a:lnSpc>
                <a:spcPct val="90000"/>
              </a:lnSpc>
            </a:pPr>
            <a:r>
              <a:rPr lang="en-US" sz="2200" b="1" dirty="0">
                <a:solidFill>
                  <a:schemeClr val="accent1"/>
                </a:solidFill>
                <a:latin typeface="Calibri" panose="020F0502020204030204" pitchFamily="34" charset="0"/>
                <a:ea typeface="Aileron" charset="0"/>
                <a:cs typeface="Calibri" panose="020F0502020204030204" pitchFamily="34" charset="0"/>
              </a:rPr>
              <a:t>D</a:t>
            </a:r>
            <a:r>
              <a:rPr lang="en-US" sz="2200" b="1" dirty="0">
                <a:latin typeface="Calibri" panose="020F0502020204030204" pitchFamily="34" charset="0"/>
                <a:ea typeface="Aileron" charset="0"/>
                <a:cs typeface="Calibri" panose="020F0502020204030204" pitchFamily="34" charset="0"/>
              </a:rPr>
              <a:t>irect to additional </a:t>
            </a:r>
            <a:br>
              <a:rPr lang="en-US" sz="2200" b="1" dirty="0">
                <a:latin typeface="Calibri" panose="020F0502020204030204" pitchFamily="34" charset="0"/>
                <a:ea typeface="Aileron" charset="0"/>
                <a:cs typeface="Calibri" panose="020F0502020204030204" pitchFamily="34" charset="0"/>
              </a:rPr>
            </a:br>
            <a:r>
              <a:rPr lang="en-US" sz="2200" b="1" dirty="0">
                <a:latin typeface="Calibri" panose="020F0502020204030204" pitchFamily="34" charset="0"/>
                <a:ea typeface="Aileron" charset="0"/>
                <a:cs typeface="Calibri" panose="020F0502020204030204" pitchFamily="34" charset="0"/>
              </a:rPr>
              <a:t>support</a:t>
            </a:r>
          </a:p>
        </p:txBody>
      </p:sp>
      <p:sp>
        <p:nvSpPr>
          <p:cNvPr id="24" name="Round Same Side Corner Rectangle 23">
            <a:extLst>
              <a:ext uri="{FF2B5EF4-FFF2-40B4-BE49-F238E27FC236}">
                <a16:creationId xmlns:a16="http://schemas.microsoft.com/office/drawing/2014/main" id="{D0FDC95E-EF06-BA46-8FAE-D8D5C988456E}"/>
              </a:ext>
            </a:extLst>
          </p:cNvPr>
          <p:cNvSpPr/>
          <p:nvPr/>
        </p:nvSpPr>
        <p:spPr>
          <a:xfrm rot="5400000">
            <a:off x="1831863" y="3881549"/>
            <a:ext cx="819359" cy="448309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9B640A2-7637-2548-97C2-90EF2F50AE01}"/>
              </a:ext>
            </a:extLst>
          </p:cNvPr>
          <p:cNvSpPr txBox="1"/>
          <p:nvPr/>
        </p:nvSpPr>
        <p:spPr>
          <a:xfrm>
            <a:off x="3750610" y="5599521"/>
            <a:ext cx="559770"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E</a:t>
            </a:r>
          </a:p>
        </p:txBody>
      </p:sp>
      <p:sp>
        <p:nvSpPr>
          <p:cNvPr id="26" name="TextBox 25">
            <a:extLst>
              <a:ext uri="{FF2B5EF4-FFF2-40B4-BE49-F238E27FC236}">
                <a16:creationId xmlns:a16="http://schemas.microsoft.com/office/drawing/2014/main" id="{E6D34E63-4AFE-4C45-B096-DF1FCF3270CA}"/>
              </a:ext>
            </a:extLst>
          </p:cNvPr>
          <p:cNvSpPr txBox="1"/>
          <p:nvPr/>
        </p:nvSpPr>
        <p:spPr>
          <a:xfrm>
            <a:off x="620184" y="5957740"/>
            <a:ext cx="2667718" cy="397032"/>
          </a:xfrm>
          <a:prstGeom prst="rect">
            <a:avLst/>
          </a:prstGeom>
          <a:noFill/>
        </p:spPr>
        <p:txBody>
          <a:bodyPr wrap="none" lIns="0" rtlCol="0">
            <a:spAutoFit/>
          </a:bodyPr>
          <a:lstStyle/>
          <a:p>
            <a:pPr>
              <a:lnSpc>
                <a:spcPct val="90000"/>
              </a:lnSpc>
            </a:pPr>
            <a:r>
              <a:rPr lang="en-US" sz="2200" b="1" dirty="0">
                <a:solidFill>
                  <a:schemeClr val="accent1"/>
                </a:solidFill>
                <a:latin typeface="Calibri" panose="020F0502020204030204" pitchFamily="34" charset="0"/>
                <a:ea typeface="Aileron" charset="0"/>
                <a:cs typeface="Calibri" panose="020F0502020204030204" pitchFamily="34" charset="0"/>
              </a:rPr>
              <a:t>E</a:t>
            </a:r>
            <a:r>
              <a:rPr lang="en-US" sz="2200" b="1" dirty="0">
                <a:latin typeface="Calibri" panose="020F0502020204030204" pitchFamily="34" charset="0"/>
                <a:ea typeface="Aileron" charset="0"/>
                <a:cs typeface="Calibri" panose="020F0502020204030204" pitchFamily="34" charset="0"/>
              </a:rPr>
              <a:t>mpower the patient</a:t>
            </a:r>
          </a:p>
        </p:txBody>
      </p:sp>
      <p:sp>
        <p:nvSpPr>
          <p:cNvPr id="27" name="Round Same Side Corner Rectangle 26">
            <a:extLst>
              <a:ext uri="{FF2B5EF4-FFF2-40B4-BE49-F238E27FC236}">
                <a16:creationId xmlns:a16="http://schemas.microsoft.com/office/drawing/2014/main" id="{37303437-6586-6946-8AD0-890A58C03F83}"/>
              </a:ext>
            </a:extLst>
          </p:cNvPr>
          <p:cNvSpPr/>
          <p:nvPr/>
        </p:nvSpPr>
        <p:spPr>
          <a:xfrm rot="5400000">
            <a:off x="1831863" y="1074719"/>
            <a:ext cx="819359" cy="448309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4F8A058-71A9-2840-96B2-0B7F3EDEF950}"/>
              </a:ext>
            </a:extLst>
          </p:cNvPr>
          <p:cNvSpPr txBox="1"/>
          <p:nvPr/>
        </p:nvSpPr>
        <p:spPr>
          <a:xfrm>
            <a:off x="3691300" y="2792691"/>
            <a:ext cx="678391"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U</a:t>
            </a:r>
          </a:p>
        </p:txBody>
      </p:sp>
      <p:sp>
        <p:nvSpPr>
          <p:cNvPr id="29" name="TextBox 28">
            <a:extLst>
              <a:ext uri="{FF2B5EF4-FFF2-40B4-BE49-F238E27FC236}">
                <a16:creationId xmlns:a16="http://schemas.microsoft.com/office/drawing/2014/main" id="{BE366C44-D9AB-E84E-9460-B4D45A78826F}"/>
              </a:ext>
            </a:extLst>
          </p:cNvPr>
          <p:cNvSpPr txBox="1"/>
          <p:nvPr/>
        </p:nvSpPr>
        <p:spPr>
          <a:xfrm>
            <a:off x="620184" y="2981227"/>
            <a:ext cx="2912529" cy="701731"/>
          </a:xfrm>
          <a:prstGeom prst="rect">
            <a:avLst/>
          </a:prstGeom>
          <a:noFill/>
        </p:spPr>
        <p:txBody>
          <a:bodyPr wrap="none" lIns="0" rtlCol="0">
            <a:spAutoFit/>
          </a:bodyPr>
          <a:lstStyle/>
          <a:p>
            <a:pPr>
              <a:lnSpc>
                <a:spcPct val="90000"/>
              </a:lnSpc>
            </a:pPr>
            <a:r>
              <a:rPr lang="en-US" sz="2200" b="1" dirty="0">
                <a:solidFill>
                  <a:schemeClr val="accent1"/>
                </a:solidFill>
                <a:latin typeface="Calibri" panose="020F0502020204030204" pitchFamily="34" charset="0"/>
                <a:ea typeface="Aileron" charset="0"/>
                <a:cs typeface="Calibri" panose="020F0502020204030204" pitchFamily="34" charset="0"/>
              </a:rPr>
              <a:t>U</a:t>
            </a:r>
            <a:r>
              <a:rPr lang="en-US" sz="2200" b="1" dirty="0">
                <a:latin typeface="Calibri" panose="020F0502020204030204" pitchFamily="34" charset="0"/>
                <a:ea typeface="Aileron" charset="0"/>
                <a:cs typeface="Calibri" panose="020F0502020204030204" pitchFamily="34" charset="0"/>
              </a:rPr>
              <a:t>nderstand the gaps in </a:t>
            </a:r>
            <a:br>
              <a:rPr lang="en-US" sz="2200" b="1" dirty="0">
                <a:latin typeface="Calibri" panose="020F0502020204030204" pitchFamily="34" charset="0"/>
                <a:ea typeface="Aileron" charset="0"/>
                <a:cs typeface="Calibri" panose="020F0502020204030204" pitchFamily="34" charset="0"/>
              </a:rPr>
            </a:br>
            <a:r>
              <a:rPr lang="en-US" sz="2200" b="1" dirty="0">
                <a:latin typeface="Calibri" panose="020F0502020204030204" pitchFamily="34" charset="0"/>
                <a:ea typeface="Aileron" charset="0"/>
                <a:cs typeface="Calibri" panose="020F0502020204030204" pitchFamily="34" charset="0"/>
              </a:rPr>
              <a:t>the patient’s knowledge</a:t>
            </a:r>
          </a:p>
        </p:txBody>
      </p:sp>
      <p:sp>
        <p:nvSpPr>
          <p:cNvPr id="47" name="Slide Number Placeholder 46">
            <a:extLst>
              <a:ext uri="{FF2B5EF4-FFF2-40B4-BE49-F238E27FC236}">
                <a16:creationId xmlns:a16="http://schemas.microsoft.com/office/drawing/2014/main" id="{92C039BA-D19A-AF47-9F69-D07BDC471BC5}"/>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48" name="Round Same Side Corner Rectangle 47">
            <a:extLst>
              <a:ext uri="{FF2B5EF4-FFF2-40B4-BE49-F238E27FC236}">
                <a16:creationId xmlns:a16="http://schemas.microsoft.com/office/drawing/2014/main" id="{FE43DB20-9CF3-5F44-BD3C-A7C378E5BCB0}"/>
              </a:ext>
            </a:extLst>
          </p:cNvPr>
          <p:cNvSpPr/>
          <p:nvPr/>
        </p:nvSpPr>
        <p:spPr>
          <a:xfrm rot="16200000" flipH="1">
            <a:off x="11763951" y="3815200"/>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B74418E5-B954-884C-AB8A-3A3B227953BF}"/>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G</a:t>
            </a:r>
          </a:p>
        </p:txBody>
      </p:sp>
      <p:sp>
        <p:nvSpPr>
          <p:cNvPr id="50" name="Round Same Side Corner Rectangle 49">
            <a:extLst>
              <a:ext uri="{FF2B5EF4-FFF2-40B4-BE49-F238E27FC236}">
                <a16:creationId xmlns:a16="http://schemas.microsoft.com/office/drawing/2014/main" id="{4926B832-FAC0-DA4C-988F-4A3A5D12B298}"/>
              </a:ext>
            </a:extLst>
          </p:cNvPr>
          <p:cNvSpPr/>
          <p:nvPr/>
        </p:nvSpPr>
        <p:spPr>
          <a:xfrm rot="16200000" flipH="1">
            <a:off x="11763951" y="4209694"/>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83634DDB-697C-704E-AB5C-68A40F9664CF}"/>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U</a:t>
            </a:r>
          </a:p>
        </p:txBody>
      </p:sp>
      <p:sp>
        <p:nvSpPr>
          <p:cNvPr id="52" name="Round Same Side Corner Rectangle 51">
            <a:extLst>
              <a:ext uri="{FF2B5EF4-FFF2-40B4-BE49-F238E27FC236}">
                <a16:creationId xmlns:a16="http://schemas.microsoft.com/office/drawing/2014/main" id="{0D1265BF-E9FB-2C46-B48F-6BEBC9CA009B}"/>
              </a:ext>
            </a:extLst>
          </p:cNvPr>
          <p:cNvSpPr/>
          <p:nvPr/>
        </p:nvSpPr>
        <p:spPr>
          <a:xfrm rot="16200000" flipH="1">
            <a:off x="11763951" y="4604188"/>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7D904E3-CB37-3A43-9D6C-DF3CFB649427}"/>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54" name="Round Same Side Corner Rectangle 53">
            <a:extLst>
              <a:ext uri="{FF2B5EF4-FFF2-40B4-BE49-F238E27FC236}">
                <a16:creationId xmlns:a16="http://schemas.microsoft.com/office/drawing/2014/main" id="{940A1396-D9D4-DB41-9C6A-2F5B34BAC75B}"/>
              </a:ext>
            </a:extLst>
          </p:cNvPr>
          <p:cNvSpPr/>
          <p:nvPr/>
        </p:nvSpPr>
        <p:spPr>
          <a:xfrm rot="16200000" flipH="1">
            <a:off x="11763951" y="4998682"/>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75F046DF-C8F1-E644-8796-6321CFC51A00}"/>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D</a:t>
            </a:r>
          </a:p>
        </p:txBody>
      </p:sp>
      <p:sp>
        <p:nvSpPr>
          <p:cNvPr id="56" name="Round Same Side Corner Rectangle 55">
            <a:extLst>
              <a:ext uri="{FF2B5EF4-FFF2-40B4-BE49-F238E27FC236}">
                <a16:creationId xmlns:a16="http://schemas.microsoft.com/office/drawing/2014/main" id="{A49C281C-F2B6-D74F-92C9-A84BF68B3B4B}"/>
              </a:ext>
            </a:extLst>
          </p:cNvPr>
          <p:cNvSpPr/>
          <p:nvPr/>
        </p:nvSpPr>
        <p:spPr>
          <a:xfrm rot="16200000" flipH="1">
            <a:off x="11763951" y="5393175"/>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EA2E8433-7EEF-0044-9F72-7BCB7CB19090}"/>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
        <p:nvSpPr>
          <p:cNvPr id="33" name="TextBox 32">
            <a:extLst>
              <a:ext uri="{FF2B5EF4-FFF2-40B4-BE49-F238E27FC236}">
                <a16:creationId xmlns:a16="http://schemas.microsoft.com/office/drawing/2014/main" id="{59D6FDD6-A46B-4650-B183-55544A769F37}"/>
              </a:ext>
            </a:extLst>
          </p:cNvPr>
          <p:cNvSpPr txBox="1"/>
          <p:nvPr/>
        </p:nvSpPr>
        <p:spPr>
          <a:xfrm>
            <a:off x="7423484" y="6532774"/>
            <a:ext cx="3789692" cy="184666"/>
          </a:xfrm>
          <a:prstGeom prst="rect">
            <a:avLst/>
          </a:prstGeom>
          <a:noFill/>
        </p:spPr>
        <p:txBody>
          <a:bodyPr wrap="none" lIns="0" tIns="0" rIns="0" bIns="0" rtlCol="0" anchor="ctr" anchorCtr="0">
            <a:spAutoFit/>
          </a:bodyPr>
          <a:lstStyle/>
          <a:p>
            <a:r>
              <a:rPr lang="en-GB" sz="1200" dirty="0">
                <a:solidFill>
                  <a:schemeClr val="accent1"/>
                </a:solidFill>
                <a:ea typeface="Aileron" charset="0"/>
                <a:cs typeface="Aileron" charset="0"/>
              </a:rPr>
              <a:t>nmCRPC, non-metastatic castration-resistant prostate cancer</a:t>
            </a:r>
          </a:p>
        </p:txBody>
      </p:sp>
    </p:spTree>
    <p:extLst>
      <p:ext uri="{BB962C8B-B14F-4D97-AF65-F5344CB8AC3E}">
        <p14:creationId xmlns:p14="http://schemas.microsoft.com/office/powerpoint/2010/main" val="283493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CF770CF-33A8-1247-8AD6-F850D693B54C}"/>
              </a:ext>
            </a:extLst>
          </p:cNvPr>
          <p:cNvSpPr>
            <a:spLocks noGrp="1"/>
          </p:cNvSpPr>
          <p:nvPr>
            <p:ph sz="quarter" idx="16"/>
          </p:nvPr>
        </p:nvSpPr>
        <p:spPr>
          <a:ln w="28575">
            <a:solidFill>
              <a:schemeClr val="accent1"/>
            </a:solidFill>
          </a:ln>
        </p:spPr>
        <p:txBody>
          <a:bodyPr lIns="144000" tIns="144000" rIns="108000"/>
          <a:lstStyle/>
          <a:p>
            <a:pPr marL="0" indent="0">
              <a:spcBef>
                <a:spcPts val="900"/>
              </a:spcBef>
              <a:buNone/>
            </a:pPr>
            <a:r>
              <a:rPr lang="en-US" b="1" dirty="0"/>
              <a:t>PRINCIPLES OF </a:t>
            </a:r>
            <a:r>
              <a:rPr lang="en-US" b="1" dirty="0">
                <a:solidFill>
                  <a:schemeClr val="accent1"/>
                </a:solidFill>
              </a:rPr>
              <a:t>GUIDE</a:t>
            </a:r>
          </a:p>
          <a:p>
            <a:pPr>
              <a:spcBef>
                <a:spcPts val="900"/>
              </a:spcBef>
              <a:buFont typeface="Wingdings" pitchFamily="2" charset="2"/>
              <a:buChar char="ü"/>
            </a:pPr>
            <a:r>
              <a:rPr lang="en-US" b="1" dirty="0"/>
              <a:t>GUIDE aims to support nurses in their role as a go-to figure for their patients</a:t>
            </a:r>
          </a:p>
          <a:p>
            <a:pPr>
              <a:spcBef>
                <a:spcPts val="900"/>
              </a:spcBef>
              <a:buFont typeface="Wingdings" pitchFamily="2" charset="2"/>
              <a:buChar char="ü"/>
            </a:pPr>
            <a:r>
              <a:rPr lang="en-US" b="1" dirty="0"/>
              <a:t>The ultimate goal is to improve patient outcomes through enhanced patient engagement, understanding and outlook</a:t>
            </a:r>
          </a:p>
          <a:p>
            <a:pPr>
              <a:spcBef>
                <a:spcPts val="900"/>
              </a:spcBef>
              <a:buFont typeface="Wingdings" pitchFamily="2" charset="2"/>
              <a:buChar char="ü"/>
            </a:pPr>
            <a:r>
              <a:rPr lang="en-US" b="1" dirty="0"/>
              <a:t>The framework may be delivered over several interactions and should be adapted to meet the patient’s needs</a:t>
            </a:r>
          </a:p>
          <a:p>
            <a:pPr>
              <a:spcBef>
                <a:spcPts val="900"/>
              </a:spcBef>
              <a:buFont typeface="Wingdings" pitchFamily="2" charset="2"/>
              <a:buChar char="ü"/>
            </a:pPr>
            <a:r>
              <a:rPr lang="en-US" b="1" dirty="0"/>
              <a:t>The role of the </a:t>
            </a:r>
            <a:r>
              <a:rPr lang="en-US" b="1" dirty="0" err="1"/>
              <a:t>carer</a:t>
            </a:r>
            <a:r>
              <a:rPr lang="en-US" b="1" dirty="0"/>
              <a:t> should also be considered, so they feel engaged appropriately</a:t>
            </a:r>
          </a:p>
        </p:txBody>
      </p:sp>
      <p:sp>
        <p:nvSpPr>
          <p:cNvPr id="10" name="Content Placeholder 9">
            <a:extLst>
              <a:ext uri="{FF2B5EF4-FFF2-40B4-BE49-F238E27FC236}">
                <a16:creationId xmlns:a16="http://schemas.microsoft.com/office/drawing/2014/main" id="{F70884CC-0F20-4B45-8A47-B1952C55EC2C}"/>
              </a:ext>
            </a:extLst>
          </p:cNvPr>
          <p:cNvSpPr>
            <a:spLocks noGrp="1"/>
          </p:cNvSpPr>
          <p:nvPr>
            <p:ph sz="quarter" idx="17"/>
          </p:nvPr>
        </p:nvSpPr>
        <p:spPr>
          <a:ln w="28575">
            <a:solidFill>
              <a:schemeClr val="accent1"/>
            </a:solidFill>
          </a:ln>
        </p:spPr>
        <p:txBody>
          <a:bodyPr lIns="144000" tIns="144000" rIns="108000"/>
          <a:lstStyle/>
          <a:p>
            <a:pPr marL="0" indent="0">
              <a:spcBef>
                <a:spcPts val="900"/>
              </a:spcBef>
              <a:buNone/>
            </a:pPr>
            <a:r>
              <a:rPr lang="en-US" b="1" dirty="0">
                <a:solidFill>
                  <a:schemeClr val="tx2"/>
                </a:solidFill>
              </a:rPr>
              <a:t>HOW COULD YOU USE </a:t>
            </a:r>
            <a:r>
              <a:rPr lang="en-US" b="1" dirty="0">
                <a:solidFill>
                  <a:schemeClr val="accent1"/>
                </a:solidFill>
              </a:rPr>
              <a:t>GUIDE?</a:t>
            </a:r>
          </a:p>
          <a:p>
            <a:pPr>
              <a:spcBef>
                <a:spcPts val="900"/>
              </a:spcBef>
              <a:buFont typeface="Wingdings" pitchFamily="2" charset="2"/>
              <a:buChar char="ü"/>
            </a:pPr>
            <a:r>
              <a:rPr lang="en-US" b="1" dirty="0"/>
              <a:t>Include each step into your conversations with patients with </a:t>
            </a:r>
            <a:r>
              <a:rPr lang="en-US" b="1" dirty="0" err="1"/>
              <a:t>nmCRPC</a:t>
            </a:r>
            <a:endParaRPr lang="en-US" b="1" dirty="0"/>
          </a:p>
          <a:p>
            <a:pPr>
              <a:spcBef>
                <a:spcPts val="900"/>
              </a:spcBef>
              <a:buFont typeface="Wingdings" pitchFamily="2" charset="2"/>
              <a:buChar char="ü"/>
            </a:pPr>
            <a:r>
              <a:rPr lang="en-US" b="1" dirty="0"/>
              <a:t>Consider the need to incorporate the framework over a series of consultations</a:t>
            </a:r>
          </a:p>
          <a:p>
            <a:pPr>
              <a:spcBef>
                <a:spcPts val="900"/>
              </a:spcBef>
              <a:buFont typeface="Wingdings" pitchFamily="2" charset="2"/>
              <a:buChar char="ü"/>
            </a:pPr>
            <a:r>
              <a:rPr lang="en-US" b="1" dirty="0"/>
              <a:t>Apply the principles to communication </a:t>
            </a:r>
            <a:br>
              <a:rPr lang="en-US" b="1" dirty="0"/>
            </a:br>
            <a:r>
              <a:rPr lang="en-US" b="1" dirty="0"/>
              <a:t>with family or </a:t>
            </a:r>
            <a:r>
              <a:rPr lang="en-US" b="1" dirty="0" err="1"/>
              <a:t>carers</a:t>
            </a:r>
            <a:endParaRPr lang="en-US" b="1" dirty="0"/>
          </a:p>
          <a:p>
            <a:pPr>
              <a:spcBef>
                <a:spcPts val="900"/>
              </a:spcBef>
              <a:buFont typeface="Wingdings" pitchFamily="2" charset="2"/>
              <a:buChar char="ü"/>
            </a:pPr>
            <a:r>
              <a:rPr lang="en-US" b="1" dirty="0"/>
              <a:t>Use GUIDE in conversations with patients with other types of cancers</a:t>
            </a:r>
          </a:p>
          <a:p>
            <a:pPr>
              <a:spcBef>
                <a:spcPts val="900"/>
              </a:spcBef>
              <a:buFont typeface="Wingdings" pitchFamily="2" charset="2"/>
              <a:buChar char="ü"/>
            </a:pPr>
            <a:r>
              <a:rPr lang="en-US" b="1" dirty="0"/>
              <a:t>Encourage your team to complete this training and follow the steps consistently</a:t>
            </a:r>
          </a:p>
          <a:p>
            <a:pPr>
              <a:spcBef>
                <a:spcPts val="900"/>
              </a:spcBef>
            </a:pPr>
            <a:endParaRPr lang="en-US" dirty="0"/>
          </a:p>
        </p:txBody>
      </p:sp>
      <p:sp>
        <p:nvSpPr>
          <p:cNvPr id="7" name="Title 6">
            <a:extLst>
              <a:ext uri="{FF2B5EF4-FFF2-40B4-BE49-F238E27FC236}">
                <a16:creationId xmlns:a16="http://schemas.microsoft.com/office/drawing/2014/main" id="{3F49CCA3-B372-204F-9A2E-01E57A91D311}"/>
              </a:ext>
            </a:extLst>
          </p:cNvPr>
          <p:cNvSpPr>
            <a:spLocks noGrp="1"/>
          </p:cNvSpPr>
          <p:nvPr>
            <p:ph type="title"/>
          </p:nvPr>
        </p:nvSpPr>
        <p:spPr/>
        <p:txBody>
          <a:bodyPr/>
          <a:lstStyle/>
          <a:p>
            <a:r>
              <a:rPr lang="en-US" dirty="0"/>
              <a:t>Principles and use of the </a:t>
            </a:r>
            <a:br>
              <a:rPr lang="en-US" dirty="0"/>
            </a:br>
            <a:r>
              <a:rPr lang="en-US" dirty="0">
                <a:solidFill>
                  <a:schemeClr val="accent1"/>
                </a:solidFill>
              </a:rPr>
              <a:t>guide</a:t>
            </a:r>
            <a:r>
              <a:rPr lang="en-US" dirty="0"/>
              <a:t> communication framework</a:t>
            </a:r>
          </a:p>
        </p:txBody>
      </p:sp>
      <p:sp>
        <p:nvSpPr>
          <p:cNvPr id="6" name="Slide Number Placeholder 5">
            <a:extLst>
              <a:ext uri="{FF2B5EF4-FFF2-40B4-BE49-F238E27FC236}">
                <a16:creationId xmlns:a16="http://schemas.microsoft.com/office/drawing/2014/main" id="{1F342BD9-F326-D348-93A8-AF291C357F1F}"/>
              </a:ext>
            </a:extLst>
          </p:cNvPr>
          <p:cNvSpPr>
            <a:spLocks noGrp="1"/>
          </p:cNvSpPr>
          <p:nvPr>
            <p:ph type="sldNum" sz="quarter" idx="4"/>
          </p:nvPr>
        </p:nvSpPr>
        <p:spPr/>
        <p:txBody>
          <a:bodyPr/>
          <a:lstStyle/>
          <a:p>
            <a:fld id="{0D96AEAA-1200-4AE0-A0EE-A86471556B51}" type="slidenum">
              <a:rPr lang="en-GB" smtClean="0"/>
              <a:t>5</a:t>
            </a:fld>
            <a:endParaRPr lang="en-GB"/>
          </a:p>
        </p:txBody>
      </p:sp>
      <p:sp>
        <p:nvSpPr>
          <p:cNvPr id="8" name="Content Placeholder 7">
            <a:extLst>
              <a:ext uri="{FF2B5EF4-FFF2-40B4-BE49-F238E27FC236}">
                <a16:creationId xmlns:a16="http://schemas.microsoft.com/office/drawing/2014/main" id="{83D05E61-7DEC-0E4A-A5EB-3B6B343F9C0F}"/>
              </a:ext>
            </a:extLst>
          </p:cNvPr>
          <p:cNvSpPr>
            <a:spLocks noGrp="1"/>
          </p:cNvSpPr>
          <p:nvPr>
            <p:ph sz="quarter" idx="15"/>
          </p:nvPr>
        </p:nvSpPr>
        <p:spPr/>
        <p:txBody>
          <a:bodyPr/>
          <a:lstStyle/>
          <a:p>
            <a:r>
              <a:rPr lang="en-US" dirty="0" err="1"/>
              <a:t>nmCRPC</a:t>
            </a:r>
            <a:r>
              <a:rPr lang="en-US" dirty="0"/>
              <a:t>, non-metastatic castration-resistant prostate cancer</a:t>
            </a:r>
          </a:p>
        </p:txBody>
      </p:sp>
      <p:sp>
        <p:nvSpPr>
          <p:cNvPr id="11" name="Round Same Side Corner Rectangle 10">
            <a:extLst>
              <a:ext uri="{FF2B5EF4-FFF2-40B4-BE49-F238E27FC236}">
                <a16:creationId xmlns:a16="http://schemas.microsoft.com/office/drawing/2014/main" id="{7CDA3822-8291-1D47-8B0B-B85BA0101CF6}"/>
              </a:ext>
            </a:extLst>
          </p:cNvPr>
          <p:cNvSpPr/>
          <p:nvPr/>
        </p:nvSpPr>
        <p:spPr>
          <a:xfrm rot="16200000" flipH="1">
            <a:off x="11763951" y="3815200"/>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2FE8EEF-0481-B947-A4C1-E5AD832AC89C}"/>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G</a:t>
            </a:r>
          </a:p>
        </p:txBody>
      </p:sp>
      <p:sp>
        <p:nvSpPr>
          <p:cNvPr id="13" name="Round Same Side Corner Rectangle 12">
            <a:extLst>
              <a:ext uri="{FF2B5EF4-FFF2-40B4-BE49-F238E27FC236}">
                <a16:creationId xmlns:a16="http://schemas.microsoft.com/office/drawing/2014/main" id="{EBFF4087-739F-5E49-A73D-F8F14C4E677A}"/>
              </a:ext>
            </a:extLst>
          </p:cNvPr>
          <p:cNvSpPr/>
          <p:nvPr/>
        </p:nvSpPr>
        <p:spPr>
          <a:xfrm rot="16200000" flipH="1">
            <a:off x="11763951" y="4209694"/>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579DE81-969C-9C41-8C7F-FCFDC26F3C1D}"/>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U</a:t>
            </a:r>
          </a:p>
        </p:txBody>
      </p:sp>
      <p:sp>
        <p:nvSpPr>
          <p:cNvPr id="15" name="Round Same Side Corner Rectangle 14">
            <a:extLst>
              <a:ext uri="{FF2B5EF4-FFF2-40B4-BE49-F238E27FC236}">
                <a16:creationId xmlns:a16="http://schemas.microsoft.com/office/drawing/2014/main" id="{3ECDB0A9-722E-2C45-8B0B-707FA74D7FFB}"/>
              </a:ext>
            </a:extLst>
          </p:cNvPr>
          <p:cNvSpPr/>
          <p:nvPr/>
        </p:nvSpPr>
        <p:spPr>
          <a:xfrm rot="16200000" flipH="1">
            <a:off x="11763951" y="4604188"/>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2480F8B-65D9-484A-A1D7-99945021C3CB}"/>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17" name="Round Same Side Corner Rectangle 16">
            <a:extLst>
              <a:ext uri="{FF2B5EF4-FFF2-40B4-BE49-F238E27FC236}">
                <a16:creationId xmlns:a16="http://schemas.microsoft.com/office/drawing/2014/main" id="{F65DE618-22C0-4043-9585-2068A9432F38}"/>
              </a:ext>
            </a:extLst>
          </p:cNvPr>
          <p:cNvSpPr/>
          <p:nvPr/>
        </p:nvSpPr>
        <p:spPr>
          <a:xfrm rot="16200000" flipH="1">
            <a:off x="11763951" y="4998682"/>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1A816C0-C629-5442-A2B4-64EF395DF13A}"/>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D</a:t>
            </a:r>
          </a:p>
        </p:txBody>
      </p:sp>
      <p:sp>
        <p:nvSpPr>
          <p:cNvPr id="19" name="Round Same Side Corner Rectangle 18">
            <a:extLst>
              <a:ext uri="{FF2B5EF4-FFF2-40B4-BE49-F238E27FC236}">
                <a16:creationId xmlns:a16="http://schemas.microsoft.com/office/drawing/2014/main" id="{099BE706-3075-4444-BDE9-E51D11638DB9}"/>
              </a:ext>
            </a:extLst>
          </p:cNvPr>
          <p:cNvSpPr/>
          <p:nvPr/>
        </p:nvSpPr>
        <p:spPr>
          <a:xfrm rot="16200000" flipH="1">
            <a:off x="11763951" y="5393175"/>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2117259-9156-BF47-81DE-CDF07CB96773}"/>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Tree>
    <p:extLst>
      <p:ext uri="{BB962C8B-B14F-4D97-AF65-F5344CB8AC3E}">
        <p14:creationId xmlns:p14="http://schemas.microsoft.com/office/powerpoint/2010/main" val="87430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 Same Side Corner Rectangle 27">
            <a:extLst>
              <a:ext uri="{FF2B5EF4-FFF2-40B4-BE49-F238E27FC236}">
                <a16:creationId xmlns:a16="http://schemas.microsoft.com/office/drawing/2014/main" id="{72D6CA7F-818D-9440-870A-9ECDE99F084E}"/>
              </a:ext>
            </a:extLst>
          </p:cNvPr>
          <p:cNvSpPr/>
          <p:nvPr/>
        </p:nvSpPr>
        <p:spPr>
          <a:xfrm rot="16200000" flipH="1">
            <a:off x="11763951" y="3803696"/>
            <a:ext cx="371536" cy="493336"/>
          </a:xfrm>
          <a:prstGeom prst="round2SameRect">
            <a:avLst>
              <a:gd name="adj1" fmla="val 47701"/>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Same Side Corner Rectangle 25">
            <a:extLst>
              <a:ext uri="{FF2B5EF4-FFF2-40B4-BE49-F238E27FC236}">
                <a16:creationId xmlns:a16="http://schemas.microsoft.com/office/drawing/2014/main" id="{D374FF0D-01E8-49C5-995E-70E603DCBA0E}"/>
              </a:ext>
            </a:extLst>
          </p:cNvPr>
          <p:cNvSpPr/>
          <p:nvPr/>
        </p:nvSpPr>
        <p:spPr>
          <a:xfrm rot="16200000" flipH="1">
            <a:off x="11756939" y="4998680"/>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D645F3B-761A-0841-A4CA-DEACBE6042EC}"/>
              </a:ext>
            </a:extLst>
          </p:cNvPr>
          <p:cNvSpPr>
            <a:spLocks noGrp="1"/>
          </p:cNvSpPr>
          <p:nvPr>
            <p:ph type="title"/>
          </p:nvPr>
        </p:nvSpPr>
        <p:spPr>
          <a:xfrm>
            <a:off x="391956" y="2872744"/>
            <a:ext cx="10972800" cy="2347275"/>
          </a:xfrm>
        </p:spPr>
        <p:txBody>
          <a:bodyPr/>
          <a:lstStyle/>
          <a:p>
            <a:r>
              <a:rPr lang="en-GB" dirty="0"/>
              <a:t>THE GUIDE COMMUNICATION</a:t>
            </a:r>
            <a:br>
              <a:rPr lang="en-GB" dirty="0"/>
            </a:br>
            <a:r>
              <a:rPr lang="en-GB" dirty="0"/>
              <a:t>FRAMEWORK</a:t>
            </a:r>
            <a:endParaRPr lang="en-US" dirty="0"/>
          </a:p>
        </p:txBody>
      </p:sp>
      <p:sp>
        <p:nvSpPr>
          <p:cNvPr id="2" name="Slide Number Placeholder 1">
            <a:extLst>
              <a:ext uri="{FF2B5EF4-FFF2-40B4-BE49-F238E27FC236}">
                <a16:creationId xmlns:a16="http://schemas.microsoft.com/office/drawing/2014/main" id="{C4B5820F-1918-AC45-8E6A-333AA6962905}"/>
              </a:ext>
            </a:extLst>
          </p:cNvPr>
          <p:cNvSpPr>
            <a:spLocks noGrp="1"/>
          </p:cNvSpPr>
          <p:nvPr>
            <p:ph type="sldNum" sz="quarter" idx="4"/>
          </p:nvPr>
        </p:nvSpPr>
        <p:spPr/>
        <p:txBody>
          <a:bodyPr/>
          <a:lstStyle/>
          <a:p>
            <a:fld id="{0D96AEAA-1200-4AE0-A0EE-A86471556B51}" type="slidenum">
              <a:rPr lang="en-GB" smtClean="0"/>
              <a:t>6</a:t>
            </a:fld>
            <a:endParaRPr lang="en-GB"/>
          </a:p>
        </p:txBody>
      </p:sp>
      <p:sp>
        <p:nvSpPr>
          <p:cNvPr id="7" name="Round Same Side Corner Rectangle 6">
            <a:extLst>
              <a:ext uri="{FF2B5EF4-FFF2-40B4-BE49-F238E27FC236}">
                <a16:creationId xmlns:a16="http://schemas.microsoft.com/office/drawing/2014/main" id="{08BA657A-8D3D-A241-BB74-FFE3CD64ADFB}"/>
              </a:ext>
            </a:extLst>
          </p:cNvPr>
          <p:cNvSpPr/>
          <p:nvPr/>
        </p:nvSpPr>
        <p:spPr>
          <a:xfrm rot="5400000">
            <a:off x="69040" y="1901934"/>
            <a:ext cx="819359" cy="95744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CE1553-CA97-0648-ABB1-40165D9D73A9}"/>
              </a:ext>
            </a:extLst>
          </p:cNvPr>
          <p:cNvSpPr txBox="1"/>
          <p:nvPr/>
        </p:nvSpPr>
        <p:spPr>
          <a:xfrm>
            <a:off x="169660" y="1857081"/>
            <a:ext cx="670376"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G</a:t>
            </a:r>
          </a:p>
        </p:txBody>
      </p:sp>
      <p:sp>
        <p:nvSpPr>
          <p:cNvPr id="11" name="Round Same Side Corner Rectangle 10">
            <a:extLst>
              <a:ext uri="{FF2B5EF4-FFF2-40B4-BE49-F238E27FC236}">
                <a16:creationId xmlns:a16="http://schemas.microsoft.com/office/drawing/2014/main" id="{859C555F-7614-F746-B73E-4A33606BB976}"/>
              </a:ext>
            </a:extLst>
          </p:cNvPr>
          <p:cNvSpPr/>
          <p:nvPr/>
        </p:nvSpPr>
        <p:spPr>
          <a:xfrm rot="5400000">
            <a:off x="69040" y="3773154"/>
            <a:ext cx="819359" cy="95744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E70E50-FD51-944E-92D0-E75732A22C64}"/>
              </a:ext>
            </a:extLst>
          </p:cNvPr>
          <p:cNvSpPr txBox="1"/>
          <p:nvPr/>
        </p:nvSpPr>
        <p:spPr>
          <a:xfrm>
            <a:off x="315533" y="3728301"/>
            <a:ext cx="378630"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I</a:t>
            </a:r>
          </a:p>
        </p:txBody>
      </p:sp>
      <p:sp>
        <p:nvSpPr>
          <p:cNvPr id="14" name="Round Same Side Corner Rectangle 13">
            <a:extLst>
              <a:ext uri="{FF2B5EF4-FFF2-40B4-BE49-F238E27FC236}">
                <a16:creationId xmlns:a16="http://schemas.microsoft.com/office/drawing/2014/main" id="{7318FD3E-042E-9B4A-933B-9A594E4CAB61}"/>
              </a:ext>
            </a:extLst>
          </p:cNvPr>
          <p:cNvSpPr/>
          <p:nvPr/>
        </p:nvSpPr>
        <p:spPr>
          <a:xfrm rot="5400000">
            <a:off x="69038" y="4708763"/>
            <a:ext cx="819359" cy="957444"/>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23BE4C0-6E11-B341-99AE-422916238E89}"/>
              </a:ext>
            </a:extLst>
          </p:cNvPr>
          <p:cNvSpPr txBox="1"/>
          <p:nvPr/>
        </p:nvSpPr>
        <p:spPr>
          <a:xfrm>
            <a:off x="169660" y="4663911"/>
            <a:ext cx="670376"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D</a:t>
            </a:r>
          </a:p>
        </p:txBody>
      </p:sp>
      <p:sp>
        <p:nvSpPr>
          <p:cNvPr id="16" name="TextBox 15">
            <a:extLst>
              <a:ext uri="{FF2B5EF4-FFF2-40B4-BE49-F238E27FC236}">
                <a16:creationId xmlns:a16="http://schemas.microsoft.com/office/drawing/2014/main" id="{A9FFD0F4-8EF3-CF4F-B562-A5D374918EE3}"/>
              </a:ext>
            </a:extLst>
          </p:cNvPr>
          <p:cNvSpPr txBox="1"/>
          <p:nvPr/>
        </p:nvSpPr>
        <p:spPr>
          <a:xfrm>
            <a:off x="1217084" y="2080699"/>
            <a:ext cx="9530336" cy="535531"/>
          </a:xfrm>
          <a:prstGeom prst="rect">
            <a:avLst/>
          </a:prstGeom>
          <a:noFill/>
        </p:spPr>
        <p:txBody>
          <a:bodyPr wrap="square" lIns="0" rtlCol="0">
            <a:spAutoFit/>
          </a:bodyPr>
          <a:lstStyle/>
          <a:p>
            <a:pPr>
              <a:lnSpc>
                <a:spcPct val="90000"/>
              </a:lnSpc>
            </a:pPr>
            <a:r>
              <a:rPr lang="en-US" sz="3200" b="1" dirty="0">
                <a:solidFill>
                  <a:schemeClr val="bg1"/>
                </a:solidFill>
                <a:latin typeface="Calibri" panose="020F0502020204030204" pitchFamily="34" charset="0"/>
                <a:ea typeface="Aileron" charset="0"/>
                <a:cs typeface="Calibri" panose="020F0502020204030204" pitchFamily="34" charset="0"/>
              </a:rPr>
              <a:t>GAIN INSIGHT INTO GOALS OF TREATMENT AND CARE</a:t>
            </a:r>
          </a:p>
        </p:txBody>
      </p:sp>
      <p:sp>
        <p:nvSpPr>
          <p:cNvPr id="17" name="Round Same Side Corner Rectangle 16">
            <a:extLst>
              <a:ext uri="{FF2B5EF4-FFF2-40B4-BE49-F238E27FC236}">
                <a16:creationId xmlns:a16="http://schemas.microsoft.com/office/drawing/2014/main" id="{96D56DD5-83B0-EE43-B378-C3056031ABA6}"/>
              </a:ext>
            </a:extLst>
          </p:cNvPr>
          <p:cNvSpPr/>
          <p:nvPr/>
        </p:nvSpPr>
        <p:spPr>
          <a:xfrm rot="5400000">
            <a:off x="69040" y="5644374"/>
            <a:ext cx="819359" cy="95744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DCB4A08-2E9D-AC46-A247-B09953D95A62}"/>
              </a:ext>
            </a:extLst>
          </p:cNvPr>
          <p:cNvSpPr txBox="1"/>
          <p:nvPr/>
        </p:nvSpPr>
        <p:spPr>
          <a:xfrm>
            <a:off x="224963" y="5599521"/>
            <a:ext cx="559770"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E</a:t>
            </a:r>
          </a:p>
        </p:txBody>
      </p:sp>
      <p:sp>
        <p:nvSpPr>
          <p:cNvPr id="20" name="Round Same Side Corner Rectangle 19">
            <a:extLst>
              <a:ext uri="{FF2B5EF4-FFF2-40B4-BE49-F238E27FC236}">
                <a16:creationId xmlns:a16="http://schemas.microsoft.com/office/drawing/2014/main" id="{610607F5-2BFF-DC4C-8B22-011AB2CBF50B}"/>
              </a:ext>
            </a:extLst>
          </p:cNvPr>
          <p:cNvSpPr/>
          <p:nvPr/>
        </p:nvSpPr>
        <p:spPr>
          <a:xfrm rot="5400000">
            <a:off x="69039" y="2837544"/>
            <a:ext cx="819359" cy="957442"/>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BB700AA-0D9E-C04A-A8B6-A760ED9D98D1}"/>
              </a:ext>
            </a:extLst>
          </p:cNvPr>
          <p:cNvSpPr txBox="1"/>
          <p:nvPr/>
        </p:nvSpPr>
        <p:spPr>
          <a:xfrm>
            <a:off x="165653" y="2792691"/>
            <a:ext cx="678391"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U</a:t>
            </a:r>
          </a:p>
        </p:txBody>
      </p:sp>
      <p:sp>
        <p:nvSpPr>
          <p:cNvPr id="24" name="Title 2">
            <a:extLst>
              <a:ext uri="{FF2B5EF4-FFF2-40B4-BE49-F238E27FC236}">
                <a16:creationId xmlns:a16="http://schemas.microsoft.com/office/drawing/2014/main" id="{C766B672-CC3C-434F-A82A-8BE5142DEAD5}"/>
              </a:ext>
            </a:extLst>
          </p:cNvPr>
          <p:cNvSpPr txBox="1">
            <a:spLocks/>
          </p:cNvSpPr>
          <p:nvPr/>
        </p:nvSpPr>
        <p:spPr>
          <a:xfrm>
            <a:off x="619200" y="246566"/>
            <a:ext cx="8740800" cy="807285"/>
          </a:xfrm>
          <a:prstGeom prst="rect">
            <a:avLst/>
          </a:prstGeom>
        </p:spPr>
        <p:txBody>
          <a:bodyPr vert="horz" lIns="0" tIns="0" rIns="0" bIns="0" rtlCol="0" anchor="t" anchorCtr="0">
            <a:normAutofit/>
          </a:bodyPr>
          <a:lstStyle>
            <a:lvl1pPr algn="ctr" defTabSz="457200" rtl="0" eaLnBrk="1" latinLnBrk="0" hangingPunct="1">
              <a:spcBef>
                <a:spcPct val="0"/>
              </a:spcBef>
              <a:buNone/>
              <a:defRPr sz="4000" b="1" i="0" kern="1200" cap="all" spc="100" baseline="0">
                <a:solidFill>
                  <a:schemeClr val="bg1"/>
                </a:solidFill>
                <a:latin typeface="+mj-lt"/>
                <a:ea typeface="Verdana" panose="020B0604030504040204" pitchFamily="34" charset="0"/>
                <a:cs typeface="Verdana" panose="020B0604030504040204" pitchFamily="34" charset="0"/>
              </a:defRPr>
            </a:lvl1pPr>
          </a:lstStyle>
          <a:p>
            <a:pPr algn="l"/>
            <a:r>
              <a:rPr lang="en-GB" dirty="0" err="1"/>
              <a:t>StEP</a:t>
            </a:r>
            <a:r>
              <a:rPr lang="en-GB" dirty="0"/>
              <a:t> 1</a:t>
            </a:r>
          </a:p>
        </p:txBody>
      </p:sp>
      <p:sp>
        <p:nvSpPr>
          <p:cNvPr id="19" name="Round Same Side Corner Rectangle 18">
            <a:extLst>
              <a:ext uri="{FF2B5EF4-FFF2-40B4-BE49-F238E27FC236}">
                <a16:creationId xmlns:a16="http://schemas.microsoft.com/office/drawing/2014/main" id="{D9CCE80A-FDE5-524C-A2BA-FC7C34C0C087}"/>
              </a:ext>
            </a:extLst>
          </p:cNvPr>
          <p:cNvSpPr/>
          <p:nvPr/>
        </p:nvSpPr>
        <p:spPr>
          <a:xfrm rot="16200000" flipH="1">
            <a:off x="11763951" y="3810280"/>
            <a:ext cx="371536" cy="493336"/>
          </a:xfrm>
          <a:prstGeom prst="round2SameRect">
            <a:avLst>
              <a:gd name="adj1" fmla="val 47701"/>
              <a:gd name="adj2" fmla="val 0"/>
            </a:avLst>
          </a:prstGeom>
          <a:solidFill>
            <a:schemeClr val="bg1">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F27235F-9A05-5542-B64D-E64EB6B6A513}"/>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G</a:t>
            </a:r>
          </a:p>
        </p:txBody>
      </p:sp>
      <p:sp>
        <p:nvSpPr>
          <p:cNvPr id="23" name="Round Same Side Corner Rectangle 22">
            <a:extLst>
              <a:ext uri="{FF2B5EF4-FFF2-40B4-BE49-F238E27FC236}">
                <a16:creationId xmlns:a16="http://schemas.microsoft.com/office/drawing/2014/main" id="{4465CD9D-6613-EA45-AE07-A91CC583635A}"/>
              </a:ext>
            </a:extLst>
          </p:cNvPr>
          <p:cNvSpPr/>
          <p:nvPr/>
        </p:nvSpPr>
        <p:spPr>
          <a:xfrm rot="16200000" flipH="1">
            <a:off x="11763951" y="4209694"/>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6F93D1B-8F6C-1B46-AFBA-4D3FFD6F9626}"/>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U</a:t>
            </a:r>
          </a:p>
        </p:txBody>
      </p:sp>
      <p:sp>
        <p:nvSpPr>
          <p:cNvPr id="26" name="Round Same Side Corner Rectangle 25">
            <a:extLst>
              <a:ext uri="{FF2B5EF4-FFF2-40B4-BE49-F238E27FC236}">
                <a16:creationId xmlns:a16="http://schemas.microsoft.com/office/drawing/2014/main" id="{CC999A4C-E417-F64F-B688-34F950EC02C4}"/>
              </a:ext>
            </a:extLst>
          </p:cNvPr>
          <p:cNvSpPr/>
          <p:nvPr/>
        </p:nvSpPr>
        <p:spPr>
          <a:xfrm rot="16200000" flipH="1">
            <a:off x="11763951" y="4604188"/>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5D642C5-1712-774F-B017-B375BB4CA245}"/>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29" name="TextBox 28">
            <a:extLst>
              <a:ext uri="{FF2B5EF4-FFF2-40B4-BE49-F238E27FC236}">
                <a16:creationId xmlns:a16="http://schemas.microsoft.com/office/drawing/2014/main" id="{C004B8A9-936F-894C-8C3E-314D9FFD8470}"/>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D</a:t>
            </a:r>
          </a:p>
        </p:txBody>
      </p:sp>
      <p:sp>
        <p:nvSpPr>
          <p:cNvPr id="30" name="Round Same Side Corner Rectangle 29">
            <a:extLst>
              <a:ext uri="{FF2B5EF4-FFF2-40B4-BE49-F238E27FC236}">
                <a16:creationId xmlns:a16="http://schemas.microsoft.com/office/drawing/2014/main" id="{6541CD3B-3018-D645-8785-583A186CD3BF}"/>
              </a:ext>
            </a:extLst>
          </p:cNvPr>
          <p:cNvSpPr/>
          <p:nvPr/>
        </p:nvSpPr>
        <p:spPr>
          <a:xfrm rot="16200000" flipH="1">
            <a:off x="11763951" y="5393175"/>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9D22116-5182-4043-B1C6-405A8F61F2A8}"/>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Tree>
    <p:extLst>
      <p:ext uri="{BB962C8B-B14F-4D97-AF65-F5344CB8AC3E}">
        <p14:creationId xmlns:p14="http://schemas.microsoft.com/office/powerpoint/2010/main" val="121383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C13A9D2-939E-8343-BDA8-3C7111D6FBA6}"/>
              </a:ext>
            </a:extLst>
          </p:cNvPr>
          <p:cNvSpPr>
            <a:spLocks noGrp="1"/>
          </p:cNvSpPr>
          <p:nvPr>
            <p:ph sz="quarter" idx="12"/>
          </p:nvPr>
        </p:nvSpPr>
        <p:spPr>
          <a:xfrm>
            <a:off x="620184" y="1425600"/>
            <a:ext cx="10963200" cy="1435587"/>
          </a:xfrm>
          <a:ln w="25400">
            <a:solidFill>
              <a:schemeClr val="accent1"/>
            </a:solidFill>
          </a:ln>
        </p:spPr>
        <p:txBody>
          <a:bodyPr lIns="108000" tIns="108000" rIns="108000"/>
          <a:lstStyle/>
          <a:p>
            <a:pPr marL="0" indent="0">
              <a:buNone/>
            </a:pPr>
            <a:r>
              <a:rPr lang="en-US" b="1" dirty="0"/>
              <a:t>Before engaging in a conversation with a patient, it is essential for the nurse to know</a:t>
            </a:r>
          </a:p>
          <a:p>
            <a:r>
              <a:rPr lang="en-US" b="1" dirty="0"/>
              <a:t>The </a:t>
            </a:r>
            <a:r>
              <a:rPr lang="en-US" b="1" dirty="0">
                <a:solidFill>
                  <a:schemeClr val="accent1"/>
                </a:solidFill>
              </a:rPr>
              <a:t>goals of treatment and care </a:t>
            </a:r>
            <a:r>
              <a:rPr lang="en-US" b="1" dirty="0"/>
              <a:t>for this patient</a:t>
            </a:r>
          </a:p>
          <a:p>
            <a:r>
              <a:rPr lang="en-US" b="1" dirty="0"/>
              <a:t>Which </a:t>
            </a:r>
            <a:r>
              <a:rPr lang="en-US" b="1" dirty="0">
                <a:solidFill>
                  <a:schemeClr val="accent1"/>
                </a:solidFill>
              </a:rPr>
              <a:t>treatment is prescribed </a:t>
            </a:r>
            <a:r>
              <a:rPr lang="en-US" b="1" dirty="0"/>
              <a:t>to this patient and the </a:t>
            </a:r>
            <a:r>
              <a:rPr lang="en-US" b="1" dirty="0">
                <a:solidFill>
                  <a:schemeClr val="accent1"/>
                </a:solidFill>
              </a:rPr>
              <a:t>rationale</a:t>
            </a:r>
            <a:r>
              <a:rPr lang="en-US" b="1" dirty="0"/>
              <a:t> for it</a:t>
            </a:r>
          </a:p>
        </p:txBody>
      </p:sp>
      <p:sp>
        <p:nvSpPr>
          <p:cNvPr id="3" name="Title 2">
            <a:extLst>
              <a:ext uri="{FF2B5EF4-FFF2-40B4-BE49-F238E27FC236}">
                <a16:creationId xmlns:a16="http://schemas.microsoft.com/office/drawing/2014/main" id="{938871E5-1AF6-4065-A414-16F45FC7B466}"/>
              </a:ext>
            </a:extLst>
          </p:cNvPr>
          <p:cNvSpPr>
            <a:spLocks noGrp="1"/>
          </p:cNvSpPr>
          <p:nvPr>
            <p:ph type="title"/>
          </p:nvPr>
        </p:nvSpPr>
        <p:spPr/>
        <p:txBody>
          <a:bodyPr/>
          <a:lstStyle/>
          <a:p>
            <a:r>
              <a:rPr lang="en-GB" dirty="0"/>
              <a:t>The right knowledge</a:t>
            </a:r>
          </a:p>
        </p:txBody>
      </p:sp>
      <p:sp>
        <p:nvSpPr>
          <p:cNvPr id="4" name="Slide Number Placeholder 3">
            <a:extLst>
              <a:ext uri="{FF2B5EF4-FFF2-40B4-BE49-F238E27FC236}">
                <a16:creationId xmlns:a16="http://schemas.microsoft.com/office/drawing/2014/main" id="{D2FD190C-0BFF-4047-8858-1CC98AD1E783}"/>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5" name="Content Placeholder 4">
            <a:extLst>
              <a:ext uri="{FF2B5EF4-FFF2-40B4-BE49-F238E27FC236}">
                <a16:creationId xmlns:a16="http://schemas.microsoft.com/office/drawing/2014/main" id="{A72C4DA0-38B5-43FF-92A2-A2D3FD019287}"/>
              </a:ext>
            </a:extLst>
          </p:cNvPr>
          <p:cNvSpPr>
            <a:spLocks noGrp="1"/>
          </p:cNvSpPr>
          <p:nvPr>
            <p:ph sz="quarter" idx="15"/>
          </p:nvPr>
        </p:nvSpPr>
        <p:spPr/>
        <p:txBody>
          <a:bodyPr/>
          <a:lstStyle/>
          <a:p>
            <a:r>
              <a:rPr lang="en-GB" dirty="0"/>
              <a:t>MDT, multidisciplinary team</a:t>
            </a:r>
          </a:p>
        </p:txBody>
      </p:sp>
      <p:sp>
        <p:nvSpPr>
          <p:cNvPr id="8" name="Round Same Side Corner Rectangle 7">
            <a:extLst>
              <a:ext uri="{FF2B5EF4-FFF2-40B4-BE49-F238E27FC236}">
                <a16:creationId xmlns:a16="http://schemas.microsoft.com/office/drawing/2014/main" id="{E39A6464-379F-1A4F-9A15-649506DE5639}"/>
              </a:ext>
            </a:extLst>
          </p:cNvPr>
          <p:cNvSpPr/>
          <p:nvPr/>
        </p:nvSpPr>
        <p:spPr>
          <a:xfrm rot="16200000" flipH="1">
            <a:off x="11763951" y="3815200"/>
            <a:ext cx="371536" cy="493336"/>
          </a:xfrm>
          <a:prstGeom prst="round2SameRect">
            <a:avLst>
              <a:gd name="adj1" fmla="val 47701"/>
              <a:gd name="adj2"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a:extLst>
              <a:ext uri="{FF2B5EF4-FFF2-40B4-BE49-F238E27FC236}">
                <a16:creationId xmlns:a16="http://schemas.microsoft.com/office/drawing/2014/main" id="{C15DA595-09CC-5C4E-9B0E-8480A5AA7187}"/>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bg1"/>
                </a:solidFill>
                <a:latin typeface="Calibri" panose="020F0502020204030204" pitchFamily="34" charset="0"/>
                <a:ea typeface="Aileron" charset="0"/>
                <a:cs typeface="Calibri" panose="020F0502020204030204" pitchFamily="34" charset="0"/>
              </a:rPr>
              <a:t>G</a:t>
            </a:r>
          </a:p>
        </p:txBody>
      </p:sp>
      <p:sp>
        <p:nvSpPr>
          <p:cNvPr id="10" name="Round Same Side Corner Rectangle 9">
            <a:extLst>
              <a:ext uri="{FF2B5EF4-FFF2-40B4-BE49-F238E27FC236}">
                <a16:creationId xmlns:a16="http://schemas.microsoft.com/office/drawing/2014/main" id="{10692E74-E043-D542-AF07-0456202E2F77}"/>
              </a:ext>
            </a:extLst>
          </p:cNvPr>
          <p:cNvSpPr/>
          <p:nvPr/>
        </p:nvSpPr>
        <p:spPr>
          <a:xfrm rot="16200000" flipH="1">
            <a:off x="11763951" y="4209694"/>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2F6755B-62F0-374A-9170-6D9172C6F726}"/>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U</a:t>
            </a:r>
          </a:p>
        </p:txBody>
      </p:sp>
      <p:sp>
        <p:nvSpPr>
          <p:cNvPr id="12" name="Round Same Side Corner Rectangle 11">
            <a:extLst>
              <a:ext uri="{FF2B5EF4-FFF2-40B4-BE49-F238E27FC236}">
                <a16:creationId xmlns:a16="http://schemas.microsoft.com/office/drawing/2014/main" id="{A2B9AB6F-6CD0-EE44-9517-C32DDDC75168}"/>
              </a:ext>
            </a:extLst>
          </p:cNvPr>
          <p:cNvSpPr/>
          <p:nvPr/>
        </p:nvSpPr>
        <p:spPr>
          <a:xfrm rot="16200000" flipH="1">
            <a:off x="11763951" y="4604188"/>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47C846B-6236-8C4A-92AF-D6B76558880C}"/>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14" name="Round Same Side Corner Rectangle 13">
            <a:extLst>
              <a:ext uri="{FF2B5EF4-FFF2-40B4-BE49-F238E27FC236}">
                <a16:creationId xmlns:a16="http://schemas.microsoft.com/office/drawing/2014/main" id="{E3033986-5349-F143-8DE2-6A04751C7EFF}"/>
              </a:ext>
            </a:extLst>
          </p:cNvPr>
          <p:cNvSpPr/>
          <p:nvPr/>
        </p:nvSpPr>
        <p:spPr>
          <a:xfrm rot="16200000" flipH="1">
            <a:off x="11763951" y="4998682"/>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DC8ED10-2930-BA44-A8CE-480CBEE2F7A7}"/>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D</a:t>
            </a:r>
          </a:p>
        </p:txBody>
      </p:sp>
      <p:sp>
        <p:nvSpPr>
          <p:cNvPr id="16" name="Round Same Side Corner Rectangle 15">
            <a:extLst>
              <a:ext uri="{FF2B5EF4-FFF2-40B4-BE49-F238E27FC236}">
                <a16:creationId xmlns:a16="http://schemas.microsoft.com/office/drawing/2014/main" id="{6951103C-8438-4841-9794-99DBEC094A9A}"/>
              </a:ext>
            </a:extLst>
          </p:cNvPr>
          <p:cNvSpPr/>
          <p:nvPr/>
        </p:nvSpPr>
        <p:spPr>
          <a:xfrm rot="16200000" flipH="1">
            <a:off x="11763951" y="5393175"/>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BD776C8-933E-A746-80C9-CBAB40FB4922}"/>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
        <p:nvSpPr>
          <p:cNvPr id="18" name="Content Placeholder 5">
            <a:extLst>
              <a:ext uri="{FF2B5EF4-FFF2-40B4-BE49-F238E27FC236}">
                <a16:creationId xmlns:a16="http://schemas.microsoft.com/office/drawing/2014/main" id="{35B0D0A5-9532-9448-A10F-0B012AFD692D}"/>
              </a:ext>
            </a:extLst>
          </p:cNvPr>
          <p:cNvSpPr txBox="1">
            <a:spLocks/>
          </p:cNvSpPr>
          <p:nvPr/>
        </p:nvSpPr>
        <p:spPr>
          <a:xfrm>
            <a:off x="620184" y="3185575"/>
            <a:ext cx="8454990" cy="2394744"/>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Adopting a </a:t>
            </a:r>
            <a:r>
              <a:rPr lang="en-GB" b="1" dirty="0">
                <a:solidFill>
                  <a:schemeClr val="accent1"/>
                </a:solidFill>
              </a:rPr>
              <a:t>proactive approach </a:t>
            </a:r>
            <a:r>
              <a:rPr lang="en-GB" dirty="0"/>
              <a:t>and being actively involved in the MDT is key to obtain the information you need</a:t>
            </a:r>
          </a:p>
          <a:p>
            <a:pPr lvl="1"/>
            <a:r>
              <a:rPr lang="en-GB" dirty="0"/>
              <a:t>Being part of the team that makes the treatment decision will allow you to fully understand and support it</a:t>
            </a:r>
          </a:p>
          <a:p>
            <a:pPr lvl="1"/>
            <a:r>
              <a:rPr lang="en-GB" dirty="0"/>
              <a:t>This will allow you to accurately inform the patient and provide patient-centred care</a:t>
            </a:r>
          </a:p>
          <a:p>
            <a:r>
              <a:rPr lang="en-GB" dirty="0"/>
              <a:t>Despite a high-quality relationship between the patient and the oncologist, it </a:t>
            </a:r>
            <a:br>
              <a:rPr lang="en-GB" dirty="0"/>
            </a:br>
            <a:r>
              <a:rPr lang="en-GB" dirty="0"/>
              <a:t>is often the nurse who the patient will feel more comfortable with discussing their treatment, side effects, symptoms and wider issues</a:t>
            </a:r>
          </a:p>
        </p:txBody>
      </p:sp>
      <p:sp>
        <p:nvSpPr>
          <p:cNvPr id="19" name="TextBox 18">
            <a:extLst>
              <a:ext uri="{FF2B5EF4-FFF2-40B4-BE49-F238E27FC236}">
                <a16:creationId xmlns:a16="http://schemas.microsoft.com/office/drawing/2014/main" id="{480B225C-04A5-7543-88D3-5821A53A1AF8}"/>
              </a:ext>
            </a:extLst>
          </p:cNvPr>
          <p:cNvSpPr txBox="1"/>
          <p:nvPr/>
        </p:nvSpPr>
        <p:spPr>
          <a:xfrm>
            <a:off x="9662539" y="3395417"/>
            <a:ext cx="1870486" cy="2430194"/>
          </a:xfrm>
          <a:prstGeom prst="rect">
            <a:avLst/>
          </a:prstGeom>
          <a:solidFill>
            <a:schemeClr val="bg1"/>
          </a:solidFill>
          <a:ln w="28575">
            <a:solidFill>
              <a:schemeClr val="accent1"/>
            </a:solidFill>
          </a:ln>
        </p:spPr>
        <p:txBody>
          <a:bodyPr wrap="square" lIns="108000" rtlCol="0" anchor="ctr" anchorCtr="0">
            <a:noAutofit/>
          </a:bodyPr>
          <a:lstStyle/>
          <a:p>
            <a:r>
              <a:rPr lang="en-GB" sz="1400" b="1" dirty="0">
                <a:solidFill>
                  <a:schemeClr val="accent1"/>
                </a:solidFill>
              </a:rPr>
              <a:t>Practical tip:</a:t>
            </a:r>
          </a:p>
          <a:p>
            <a:r>
              <a:rPr lang="en-GB" sz="1400" dirty="0"/>
              <a:t>Beyond the medical goal of treatment </a:t>
            </a:r>
            <a:br>
              <a:rPr lang="en-GB" sz="1400" dirty="0"/>
            </a:br>
            <a:r>
              <a:rPr lang="en-GB" sz="1400" dirty="0"/>
              <a:t>(e.g. disease control), it is often helpful for patients to have an achievable short-term goal, like attending a wedding or the birth of a grandchild.</a:t>
            </a:r>
          </a:p>
        </p:txBody>
      </p:sp>
    </p:spTree>
    <p:extLst>
      <p:ext uri="{BB962C8B-B14F-4D97-AF65-F5344CB8AC3E}">
        <p14:creationId xmlns:p14="http://schemas.microsoft.com/office/powerpoint/2010/main" val="276244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57A63A5-5928-40EB-9283-EFEA14AB6ABA}"/>
              </a:ext>
            </a:extLst>
          </p:cNvPr>
          <p:cNvSpPr>
            <a:spLocks noGrp="1"/>
          </p:cNvSpPr>
          <p:nvPr>
            <p:ph type="body" idx="1"/>
          </p:nvPr>
        </p:nvSpPr>
        <p:spPr/>
        <p:txBody>
          <a:bodyPr/>
          <a:lstStyle/>
          <a:p>
            <a:r>
              <a:rPr lang="en-GB"/>
              <a:t>Initial engagement</a:t>
            </a:r>
            <a:endParaRPr lang="en-GB" dirty="0"/>
          </a:p>
        </p:txBody>
      </p:sp>
      <p:sp>
        <p:nvSpPr>
          <p:cNvPr id="21" name="Content Placeholder 20">
            <a:extLst>
              <a:ext uri="{FF2B5EF4-FFF2-40B4-BE49-F238E27FC236}">
                <a16:creationId xmlns:a16="http://schemas.microsoft.com/office/drawing/2014/main" id="{539F8B0D-5B40-AA48-8A40-6B3F79EB9C0A}"/>
              </a:ext>
            </a:extLst>
          </p:cNvPr>
          <p:cNvSpPr>
            <a:spLocks noGrp="1"/>
          </p:cNvSpPr>
          <p:nvPr>
            <p:ph sz="quarter" idx="12"/>
          </p:nvPr>
        </p:nvSpPr>
        <p:spPr>
          <a:xfrm>
            <a:off x="620183" y="2132856"/>
            <a:ext cx="10958527" cy="3816424"/>
          </a:xfrm>
        </p:spPr>
        <p:txBody>
          <a:bodyPr/>
          <a:lstStyle/>
          <a:p>
            <a:r>
              <a:rPr lang="en-GB" b="1" dirty="0">
                <a:solidFill>
                  <a:schemeClr val="accent1"/>
                </a:solidFill>
              </a:rPr>
              <a:t>Appreciating the patient’s understanding and wishes </a:t>
            </a:r>
            <a:r>
              <a:rPr lang="en-GB" dirty="0"/>
              <a:t>will set the course of the </a:t>
            </a:r>
            <a:br>
              <a:rPr lang="en-GB" dirty="0"/>
            </a:br>
            <a:r>
              <a:rPr lang="en-GB" dirty="0"/>
              <a:t>nurse-patient relationship</a:t>
            </a:r>
          </a:p>
          <a:p>
            <a:pPr lvl="1"/>
            <a:r>
              <a:rPr lang="en-GB" dirty="0"/>
              <a:t>Some patients like to be informed in detail (including e.g. specific laboratory values, </a:t>
            </a:r>
            <a:br>
              <a:rPr lang="en-GB" dirty="0"/>
            </a:br>
            <a:r>
              <a:rPr lang="en-GB" dirty="0"/>
              <a:t>extent of tumour burden) to be able to actively participate in the treatment decision. </a:t>
            </a:r>
            <a:br>
              <a:rPr lang="en-GB" dirty="0"/>
            </a:br>
            <a:r>
              <a:rPr lang="en-GB" dirty="0"/>
              <a:t>Others can easily be overwhelmed by too many details</a:t>
            </a:r>
          </a:p>
          <a:p>
            <a:r>
              <a:rPr lang="en-GB" b="1" dirty="0">
                <a:solidFill>
                  <a:schemeClr val="accent1"/>
                </a:solidFill>
              </a:rPr>
              <a:t>Find the right balance </a:t>
            </a:r>
            <a:r>
              <a:rPr lang="en-GB" dirty="0"/>
              <a:t>for each individual patient</a:t>
            </a:r>
          </a:p>
        </p:txBody>
      </p:sp>
      <p:sp>
        <p:nvSpPr>
          <p:cNvPr id="3" name="Title 2">
            <a:extLst>
              <a:ext uri="{FF2B5EF4-FFF2-40B4-BE49-F238E27FC236}">
                <a16:creationId xmlns:a16="http://schemas.microsoft.com/office/drawing/2014/main" id="{128F2009-1C8E-4D14-B7FB-D1BFC1B06A62}"/>
              </a:ext>
            </a:extLst>
          </p:cNvPr>
          <p:cNvSpPr>
            <a:spLocks noGrp="1"/>
          </p:cNvSpPr>
          <p:nvPr>
            <p:ph type="title"/>
          </p:nvPr>
        </p:nvSpPr>
        <p:spPr/>
        <p:txBody>
          <a:bodyPr/>
          <a:lstStyle/>
          <a:p>
            <a:r>
              <a:rPr lang="en-GB"/>
              <a:t>What needs to be explained to the patient</a:t>
            </a:r>
            <a:endParaRPr lang="en-GB" dirty="0"/>
          </a:p>
        </p:txBody>
      </p:sp>
      <p:sp>
        <p:nvSpPr>
          <p:cNvPr id="4" name="Slide Number Placeholder 3">
            <a:extLst>
              <a:ext uri="{FF2B5EF4-FFF2-40B4-BE49-F238E27FC236}">
                <a16:creationId xmlns:a16="http://schemas.microsoft.com/office/drawing/2014/main" id="{D8C35480-E26A-47DB-8F61-E5133F64486C}"/>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11" name="Round Same Side Corner Rectangle 10">
            <a:extLst>
              <a:ext uri="{FF2B5EF4-FFF2-40B4-BE49-F238E27FC236}">
                <a16:creationId xmlns:a16="http://schemas.microsoft.com/office/drawing/2014/main" id="{34631D48-DD77-C142-99F0-D78247F68C6A}"/>
              </a:ext>
            </a:extLst>
          </p:cNvPr>
          <p:cNvSpPr/>
          <p:nvPr/>
        </p:nvSpPr>
        <p:spPr>
          <a:xfrm rot="16200000" flipH="1">
            <a:off x="11763951" y="3815200"/>
            <a:ext cx="371536" cy="493336"/>
          </a:xfrm>
          <a:prstGeom prst="round2SameRect">
            <a:avLst>
              <a:gd name="adj1" fmla="val 47701"/>
              <a:gd name="adj2"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0F8981E9-6E2E-5444-9B43-73D7A2A48EA0}"/>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bg1"/>
                </a:solidFill>
                <a:latin typeface="Calibri" panose="020F0502020204030204" pitchFamily="34" charset="0"/>
                <a:ea typeface="Aileron" charset="0"/>
                <a:cs typeface="Calibri" panose="020F0502020204030204" pitchFamily="34" charset="0"/>
              </a:rPr>
              <a:t>G</a:t>
            </a:r>
          </a:p>
        </p:txBody>
      </p:sp>
      <p:sp>
        <p:nvSpPr>
          <p:cNvPr id="13" name="Round Same Side Corner Rectangle 12">
            <a:extLst>
              <a:ext uri="{FF2B5EF4-FFF2-40B4-BE49-F238E27FC236}">
                <a16:creationId xmlns:a16="http://schemas.microsoft.com/office/drawing/2014/main" id="{63D9E83A-27B1-9545-87C8-1730F6B3216B}"/>
              </a:ext>
            </a:extLst>
          </p:cNvPr>
          <p:cNvSpPr/>
          <p:nvPr/>
        </p:nvSpPr>
        <p:spPr>
          <a:xfrm rot="16200000" flipH="1">
            <a:off x="11763951" y="4209694"/>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617688B-363D-0946-8AB5-68175A9CCFCB}"/>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U</a:t>
            </a:r>
          </a:p>
        </p:txBody>
      </p:sp>
      <p:sp>
        <p:nvSpPr>
          <p:cNvPr id="15" name="Round Same Side Corner Rectangle 14">
            <a:extLst>
              <a:ext uri="{FF2B5EF4-FFF2-40B4-BE49-F238E27FC236}">
                <a16:creationId xmlns:a16="http://schemas.microsoft.com/office/drawing/2014/main" id="{DFB1F9F4-4B76-AC41-987D-1EC038955898}"/>
              </a:ext>
            </a:extLst>
          </p:cNvPr>
          <p:cNvSpPr/>
          <p:nvPr/>
        </p:nvSpPr>
        <p:spPr>
          <a:xfrm rot="16200000" flipH="1">
            <a:off x="11763951" y="4604188"/>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F1ADA93-4A41-7B4C-9807-9F31D64D8B49}"/>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17" name="Round Same Side Corner Rectangle 16">
            <a:extLst>
              <a:ext uri="{FF2B5EF4-FFF2-40B4-BE49-F238E27FC236}">
                <a16:creationId xmlns:a16="http://schemas.microsoft.com/office/drawing/2014/main" id="{69BB47B4-4182-3A42-BD20-29F429F7FA4D}"/>
              </a:ext>
            </a:extLst>
          </p:cNvPr>
          <p:cNvSpPr/>
          <p:nvPr/>
        </p:nvSpPr>
        <p:spPr>
          <a:xfrm rot="16200000" flipH="1">
            <a:off x="11763951" y="4998682"/>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7AF42AD-4F19-7743-8903-033858076765}"/>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D</a:t>
            </a:r>
          </a:p>
        </p:txBody>
      </p:sp>
      <p:sp>
        <p:nvSpPr>
          <p:cNvPr id="19" name="Round Same Side Corner Rectangle 18">
            <a:extLst>
              <a:ext uri="{FF2B5EF4-FFF2-40B4-BE49-F238E27FC236}">
                <a16:creationId xmlns:a16="http://schemas.microsoft.com/office/drawing/2014/main" id="{F6E8321F-7594-3F4D-950F-21C83F3A7B25}"/>
              </a:ext>
            </a:extLst>
          </p:cNvPr>
          <p:cNvSpPr/>
          <p:nvPr/>
        </p:nvSpPr>
        <p:spPr>
          <a:xfrm rot="16200000" flipH="1">
            <a:off x="11763951" y="5393175"/>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1101962-B835-0F41-914A-45F057EC59C6}"/>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
        <p:nvSpPr>
          <p:cNvPr id="23" name="TextBox 22">
            <a:extLst>
              <a:ext uri="{FF2B5EF4-FFF2-40B4-BE49-F238E27FC236}">
                <a16:creationId xmlns:a16="http://schemas.microsoft.com/office/drawing/2014/main" id="{A5E91D85-C73A-B142-83E7-E963F52B3E32}"/>
              </a:ext>
            </a:extLst>
          </p:cNvPr>
          <p:cNvSpPr txBox="1"/>
          <p:nvPr/>
        </p:nvSpPr>
        <p:spPr>
          <a:xfrm>
            <a:off x="620184" y="4609331"/>
            <a:ext cx="6754010" cy="1216279"/>
          </a:xfrm>
          <a:prstGeom prst="rect">
            <a:avLst/>
          </a:prstGeom>
          <a:solidFill>
            <a:schemeClr val="bg1"/>
          </a:solidFill>
          <a:ln w="28575">
            <a:solidFill>
              <a:schemeClr val="accent1"/>
            </a:solidFill>
          </a:ln>
        </p:spPr>
        <p:txBody>
          <a:bodyPr wrap="square" lIns="180000" rtlCol="0" anchor="ctr" anchorCtr="0">
            <a:noAutofit/>
          </a:bodyPr>
          <a:lstStyle/>
          <a:p>
            <a:r>
              <a:rPr lang="en-GB" b="1" dirty="0">
                <a:solidFill>
                  <a:schemeClr val="accent1"/>
                </a:solidFill>
              </a:rPr>
              <a:t>Questions you may want to ask your patient at this stage:</a:t>
            </a:r>
          </a:p>
          <a:p>
            <a:pPr marL="285750" indent="-285750">
              <a:buClr>
                <a:schemeClr val="accent1"/>
              </a:buClr>
              <a:buFont typeface="Arial" panose="020B0604020202020204" pitchFamily="34" charset="0"/>
              <a:buChar char="•"/>
            </a:pPr>
            <a:r>
              <a:rPr lang="en-GB" dirty="0"/>
              <a:t>What is your understanding where you are in your illness?</a:t>
            </a:r>
          </a:p>
          <a:p>
            <a:pPr marL="285750" indent="-285750">
              <a:buClr>
                <a:schemeClr val="accent1"/>
              </a:buClr>
              <a:buFont typeface="Arial" panose="020B0604020202020204" pitchFamily="34" charset="0"/>
              <a:buChar char="•"/>
            </a:pPr>
            <a:r>
              <a:rPr lang="en-GB" dirty="0"/>
              <a:t>How much information about what may be ahead would you like?</a:t>
            </a:r>
          </a:p>
        </p:txBody>
      </p:sp>
      <p:pic>
        <p:nvPicPr>
          <p:cNvPr id="31" name="Picture 30">
            <a:extLst>
              <a:ext uri="{FF2B5EF4-FFF2-40B4-BE49-F238E27FC236}">
                <a16:creationId xmlns:a16="http://schemas.microsoft.com/office/drawing/2014/main" id="{572C35EB-2CA7-AB40-B745-C78F936441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0274" y="3535756"/>
            <a:ext cx="1614180" cy="2281494"/>
          </a:xfrm>
          <a:prstGeom prst="rect">
            <a:avLst/>
          </a:prstGeom>
        </p:spPr>
      </p:pic>
    </p:spTree>
    <p:extLst>
      <p:ext uri="{BB962C8B-B14F-4D97-AF65-F5344CB8AC3E}">
        <p14:creationId xmlns:p14="http://schemas.microsoft.com/office/powerpoint/2010/main" val="313079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EDBFB21C-E105-ED4E-8E1C-EF1609D5F2E2}"/>
              </a:ext>
            </a:extLst>
          </p:cNvPr>
          <p:cNvSpPr>
            <a:spLocks noGrp="1"/>
          </p:cNvSpPr>
          <p:nvPr>
            <p:ph sz="quarter" idx="12"/>
          </p:nvPr>
        </p:nvSpPr>
        <p:spPr>
          <a:xfrm>
            <a:off x="620184" y="1425600"/>
            <a:ext cx="10963200" cy="4525200"/>
          </a:xfrm>
        </p:spPr>
        <p:txBody>
          <a:bodyPr/>
          <a:lstStyle/>
          <a:p>
            <a:r>
              <a:rPr lang="en-US" dirty="0"/>
              <a:t>Reiterate the treatment decision is a </a:t>
            </a:r>
            <a:r>
              <a:rPr lang="en-US" b="1" dirty="0">
                <a:solidFill>
                  <a:schemeClr val="accent1"/>
                </a:solidFill>
              </a:rPr>
              <a:t>shared decision</a:t>
            </a:r>
            <a:r>
              <a:rPr lang="en-US" dirty="0"/>
              <a:t>, underlining that the patient has choices</a:t>
            </a:r>
          </a:p>
          <a:p>
            <a:r>
              <a:rPr lang="en-US" dirty="0"/>
              <a:t>Talk to the patient with </a:t>
            </a:r>
            <a:r>
              <a:rPr lang="en-US" b="1" dirty="0">
                <a:solidFill>
                  <a:schemeClr val="accent1"/>
                </a:solidFill>
              </a:rPr>
              <a:t>reassurance and confidence</a:t>
            </a:r>
          </a:p>
          <a:p>
            <a:pPr lvl="1"/>
            <a:r>
              <a:rPr lang="en-US" dirty="0"/>
              <a:t>Being fully informed on the goals of treatment and care for this patient, the treatment plan and the rationale will allow you to do this</a:t>
            </a:r>
          </a:p>
          <a:p>
            <a:r>
              <a:rPr lang="en-US" dirty="0"/>
              <a:t>Allow room for the patient’s </a:t>
            </a:r>
            <a:r>
              <a:rPr lang="en-US" b="1" dirty="0">
                <a:solidFill>
                  <a:schemeClr val="accent1"/>
                </a:solidFill>
              </a:rPr>
              <a:t>feelings and emotions</a:t>
            </a:r>
          </a:p>
          <a:p>
            <a:r>
              <a:rPr lang="en-US" dirty="0"/>
              <a:t>This approach will make the patient feel you are the </a:t>
            </a:r>
            <a:r>
              <a:rPr lang="en-US" b="1" dirty="0">
                <a:solidFill>
                  <a:schemeClr val="accent1"/>
                </a:solidFill>
              </a:rPr>
              <a:t>knowledgeable go-to person </a:t>
            </a:r>
            <a:r>
              <a:rPr lang="en-US" dirty="0"/>
              <a:t>they can rely on throughout the journey</a:t>
            </a:r>
          </a:p>
        </p:txBody>
      </p:sp>
      <p:sp>
        <p:nvSpPr>
          <p:cNvPr id="3" name="Title 2">
            <a:extLst>
              <a:ext uri="{FF2B5EF4-FFF2-40B4-BE49-F238E27FC236}">
                <a16:creationId xmlns:a16="http://schemas.microsoft.com/office/drawing/2014/main" id="{8BEEBC78-52A0-464D-8BC1-1A0329260744}"/>
              </a:ext>
            </a:extLst>
          </p:cNvPr>
          <p:cNvSpPr>
            <a:spLocks noGrp="1"/>
          </p:cNvSpPr>
          <p:nvPr>
            <p:ph type="title"/>
          </p:nvPr>
        </p:nvSpPr>
        <p:spPr/>
        <p:txBody>
          <a:bodyPr/>
          <a:lstStyle/>
          <a:p>
            <a:r>
              <a:rPr lang="en-GB"/>
              <a:t>The right way to deliver the messages</a:t>
            </a:r>
            <a:endParaRPr lang="en-GB" dirty="0"/>
          </a:p>
        </p:txBody>
      </p:sp>
      <p:sp>
        <p:nvSpPr>
          <p:cNvPr id="4" name="Slide Number Placeholder 3">
            <a:extLst>
              <a:ext uri="{FF2B5EF4-FFF2-40B4-BE49-F238E27FC236}">
                <a16:creationId xmlns:a16="http://schemas.microsoft.com/office/drawing/2014/main" id="{13B0B005-566C-4B25-A33D-D95DC942CD6C}"/>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8" name="TextBox 7">
            <a:extLst>
              <a:ext uri="{FF2B5EF4-FFF2-40B4-BE49-F238E27FC236}">
                <a16:creationId xmlns:a16="http://schemas.microsoft.com/office/drawing/2014/main" id="{3399C9ED-3F7E-594D-BD13-A4CAD7AB9D94}"/>
              </a:ext>
            </a:extLst>
          </p:cNvPr>
          <p:cNvSpPr txBox="1"/>
          <p:nvPr/>
        </p:nvSpPr>
        <p:spPr>
          <a:xfrm>
            <a:off x="620183" y="4400214"/>
            <a:ext cx="5682293" cy="1387310"/>
          </a:xfrm>
          <a:prstGeom prst="rect">
            <a:avLst/>
          </a:prstGeom>
          <a:solidFill>
            <a:schemeClr val="bg1"/>
          </a:solidFill>
          <a:ln w="28575">
            <a:solidFill>
              <a:schemeClr val="accent1"/>
            </a:solidFill>
          </a:ln>
        </p:spPr>
        <p:txBody>
          <a:bodyPr wrap="square" lIns="108000" rtlCol="0" anchor="ctr" anchorCtr="0">
            <a:noAutofit/>
          </a:bodyPr>
          <a:lstStyle/>
          <a:p>
            <a:r>
              <a:rPr lang="en-GB" sz="1600" b="1" dirty="0">
                <a:solidFill>
                  <a:schemeClr val="accent1"/>
                </a:solidFill>
              </a:rPr>
              <a:t>Practical tip:</a:t>
            </a:r>
          </a:p>
          <a:p>
            <a:r>
              <a:rPr lang="en-GB" sz="1600" dirty="0"/>
              <a:t>Actively advise patients that you can give them as much or as little information as they would like. For example: ”are you a person who likes everything explained in detail or would you prefer me to summarise for you?”</a:t>
            </a:r>
          </a:p>
        </p:txBody>
      </p:sp>
      <p:sp>
        <p:nvSpPr>
          <p:cNvPr id="9" name="TextBox 8">
            <a:extLst>
              <a:ext uri="{FF2B5EF4-FFF2-40B4-BE49-F238E27FC236}">
                <a16:creationId xmlns:a16="http://schemas.microsoft.com/office/drawing/2014/main" id="{03191811-D8EB-3B47-8967-9CE907667655}"/>
              </a:ext>
            </a:extLst>
          </p:cNvPr>
          <p:cNvSpPr txBox="1"/>
          <p:nvPr/>
        </p:nvSpPr>
        <p:spPr>
          <a:xfrm>
            <a:off x="6828999" y="4351053"/>
            <a:ext cx="4389608" cy="1387310"/>
          </a:xfrm>
          <a:prstGeom prst="rect">
            <a:avLst/>
          </a:prstGeom>
          <a:solidFill>
            <a:schemeClr val="bg1"/>
          </a:solidFill>
          <a:ln w="28575">
            <a:solidFill>
              <a:schemeClr val="accent1"/>
            </a:solidFill>
          </a:ln>
        </p:spPr>
        <p:txBody>
          <a:bodyPr wrap="square" lIns="108000" rtlCol="0" anchor="ctr" anchorCtr="0">
            <a:noAutofit/>
          </a:bodyPr>
          <a:lstStyle/>
          <a:p>
            <a:r>
              <a:rPr lang="en-GB" sz="1600" b="1" dirty="0">
                <a:solidFill>
                  <a:schemeClr val="accent1"/>
                </a:solidFill>
              </a:rPr>
              <a:t>Practical tip:</a:t>
            </a:r>
          </a:p>
          <a:p>
            <a:r>
              <a:rPr lang="en-GB" sz="1600" dirty="0"/>
              <a:t>Repeat the patient’s personal treatment goal back to them, to demonstrate that you understand the theoretical as well as the personal treatment goal that they are aiming for.</a:t>
            </a:r>
          </a:p>
        </p:txBody>
      </p:sp>
      <p:sp>
        <p:nvSpPr>
          <p:cNvPr id="13" name="Round Same Side Corner Rectangle 12">
            <a:extLst>
              <a:ext uri="{FF2B5EF4-FFF2-40B4-BE49-F238E27FC236}">
                <a16:creationId xmlns:a16="http://schemas.microsoft.com/office/drawing/2014/main" id="{6C2CAC4A-000C-4742-8463-71153C74089F}"/>
              </a:ext>
            </a:extLst>
          </p:cNvPr>
          <p:cNvSpPr/>
          <p:nvPr/>
        </p:nvSpPr>
        <p:spPr>
          <a:xfrm rot="16200000" flipH="1">
            <a:off x="11763951" y="3815200"/>
            <a:ext cx="371536" cy="493336"/>
          </a:xfrm>
          <a:prstGeom prst="round2SameRect">
            <a:avLst>
              <a:gd name="adj1" fmla="val 47701"/>
              <a:gd name="adj2"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00F27167-D7B5-1C49-AE58-87219626CF14}"/>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bg1"/>
                </a:solidFill>
                <a:latin typeface="Calibri" panose="020F0502020204030204" pitchFamily="34" charset="0"/>
                <a:ea typeface="Aileron" charset="0"/>
                <a:cs typeface="Calibri" panose="020F0502020204030204" pitchFamily="34" charset="0"/>
              </a:rPr>
              <a:t>G</a:t>
            </a:r>
          </a:p>
        </p:txBody>
      </p:sp>
      <p:sp>
        <p:nvSpPr>
          <p:cNvPr id="15" name="Round Same Side Corner Rectangle 14">
            <a:extLst>
              <a:ext uri="{FF2B5EF4-FFF2-40B4-BE49-F238E27FC236}">
                <a16:creationId xmlns:a16="http://schemas.microsoft.com/office/drawing/2014/main" id="{5747FD13-737B-7743-8710-65015675E08A}"/>
              </a:ext>
            </a:extLst>
          </p:cNvPr>
          <p:cNvSpPr/>
          <p:nvPr/>
        </p:nvSpPr>
        <p:spPr>
          <a:xfrm rot="16200000" flipH="1">
            <a:off x="11763951" y="4209694"/>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43AE6AB-CB41-2B43-AF5E-C8D0D9B6A181}"/>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U</a:t>
            </a:r>
          </a:p>
        </p:txBody>
      </p:sp>
      <p:sp>
        <p:nvSpPr>
          <p:cNvPr id="17" name="Round Same Side Corner Rectangle 16">
            <a:extLst>
              <a:ext uri="{FF2B5EF4-FFF2-40B4-BE49-F238E27FC236}">
                <a16:creationId xmlns:a16="http://schemas.microsoft.com/office/drawing/2014/main" id="{7FE69209-19D6-E848-B487-8EF7B0E6FAF0}"/>
              </a:ext>
            </a:extLst>
          </p:cNvPr>
          <p:cNvSpPr/>
          <p:nvPr/>
        </p:nvSpPr>
        <p:spPr>
          <a:xfrm rot="16200000" flipH="1">
            <a:off x="11763951" y="4604188"/>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31A703D-22F7-0840-B160-F5F4A0842F81}"/>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19" name="Round Same Side Corner Rectangle 18">
            <a:extLst>
              <a:ext uri="{FF2B5EF4-FFF2-40B4-BE49-F238E27FC236}">
                <a16:creationId xmlns:a16="http://schemas.microsoft.com/office/drawing/2014/main" id="{005EC039-4C95-2C4F-AFCF-4641EE69CD81}"/>
              </a:ext>
            </a:extLst>
          </p:cNvPr>
          <p:cNvSpPr/>
          <p:nvPr/>
        </p:nvSpPr>
        <p:spPr>
          <a:xfrm rot="16200000" flipH="1">
            <a:off x="11763951" y="4998682"/>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E2A5ADF-458B-9C44-86A0-A2D72809A62F}"/>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D</a:t>
            </a:r>
          </a:p>
        </p:txBody>
      </p:sp>
      <p:sp>
        <p:nvSpPr>
          <p:cNvPr id="21" name="Round Same Side Corner Rectangle 20">
            <a:extLst>
              <a:ext uri="{FF2B5EF4-FFF2-40B4-BE49-F238E27FC236}">
                <a16:creationId xmlns:a16="http://schemas.microsoft.com/office/drawing/2014/main" id="{69787E46-3361-EC4D-AAF3-27348794E95D}"/>
              </a:ext>
            </a:extLst>
          </p:cNvPr>
          <p:cNvSpPr/>
          <p:nvPr/>
        </p:nvSpPr>
        <p:spPr>
          <a:xfrm rot="16200000" flipH="1">
            <a:off x="11763951" y="5393175"/>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0A3D77E-7278-FE46-9ED2-83097D6D2E15}"/>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Tree>
    <p:extLst>
      <p:ext uri="{BB962C8B-B14F-4D97-AF65-F5344CB8AC3E}">
        <p14:creationId xmlns:p14="http://schemas.microsoft.com/office/powerpoint/2010/main" val="213187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ustom 64">
      <a:dk1>
        <a:srgbClr val="000000"/>
      </a:dk1>
      <a:lt1>
        <a:srgbClr val="FFFFFF"/>
      </a:lt1>
      <a:dk2>
        <a:srgbClr val="5D8298"/>
      </a:dk2>
      <a:lt2>
        <a:srgbClr val="EEECE1"/>
      </a:lt2>
      <a:accent1>
        <a:srgbClr val="00A582"/>
      </a:accent1>
      <a:accent2>
        <a:srgbClr val="C0504D"/>
      </a:accent2>
      <a:accent3>
        <a:srgbClr val="CCEDE6"/>
      </a:accent3>
      <a:accent4>
        <a:srgbClr val="FAF0AC"/>
      </a:accent4>
      <a:accent5>
        <a:srgbClr val="ECE6ED"/>
      </a:accent5>
      <a:accent6>
        <a:srgbClr val="8B878B"/>
      </a:accent6>
      <a:hlink>
        <a:srgbClr val="00A582"/>
      </a:hlink>
      <a:folHlink>
        <a:srgbClr val="00A58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1181</TotalTime>
  <Words>4361</Words>
  <Application>Microsoft Office PowerPoint</Application>
  <PresentationFormat>Widescreen</PresentationFormat>
  <Paragraphs>949</Paragraphs>
  <Slides>28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Aileron</vt:lpstr>
      <vt:lpstr>Arial</vt:lpstr>
      <vt:lpstr>Calibri</vt:lpstr>
      <vt:lpstr>Lucida Grande</vt:lpstr>
      <vt:lpstr>PT Sans Narrow</vt:lpstr>
      <vt:lpstr>System Font Regular</vt:lpstr>
      <vt:lpstr>Times New Roman</vt:lpstr>
      <vt:lpstr>Wingdings</vt:lpstr>
      <vt:lpstr>Thème Office</vt:lpstr>
      <vt:lpstr>PowerPoint Presentation</vt:lpstr>
      <vt:lpstr>Strengthening shared decision making between nmCRPC patients and the healthcare team</vt:lpstr>
      <vt:lpstr>Disclaimer and disclosure</vt:lpstr>
      <vt:lpstr>A REMINDER OF guide </vt:lpstr>
      <vt:lpstr>Principles and use of the  guide communication framework</vt:lpstr>
      <vt:lpstr>THE GUIDE COMMUNICATION FRAMEWORK</vt:lpstr>
      <vt:lpstr>The right knowledge</vt:lpstr>
      <vt:lpstr>What needs to be explained to the patient</vt:lpstr>
      <vt:lpstr>The right way to deliver the messages</vt:lpstr>
      <vt:lpstr>WHAT IS nmcrpc?</vt:lpstr>
      <vt:lpstr>Goals of treatment </vt:lpstr>
      <vt:lpstr>Patient and caregiver benefit-risk preferences for nmcrpc treatment</vt:lpstr>
      <vt:lpstr>Goals of treatment</vt:lpstr>
      <vt:lpstr>Physician preferences for nmcrpc treatment</vt:lpstr>
      <vt:lpstr>Why Shared decision making?</vt:lpstr>
      <vt:lpstr>THE GUIDE COMMUNICATION FRAMEWORK</vt:lpstr>
      <vt:lpstr>The right knowledge</vt:lpstr>
      <vt:lpstr>What needs to be explained to the patient</vt:lpstr>
      <vt:lpstr>Systemic Treatment for nmcrpc</vt:lpstr>
      <vt:lpstr>The right way to deliver the messages</vt:lpstr>
      <vt:lpstr>nmCRPC studies: Metastasis-Free Survival</vt:lpstr>
      <vt:lpstr>nmCRPC studies: Final Overall Survival </vt:lpstr>
      <vt:lpstr>The right way to deliver the messages</vt:lpstr>
      <vt:lpstr>Adverse Events in nmCRPC</vt:lpstr>
      <vt:lpstr>Summary</vt:lpstr>
      <vt:lpstr>Summary The guide communication framework</vt:lpstr>
      <vt:lpstr>REACH GU NURSES CONNECT VIA  TWITTER, LINKEDIN, VIMEO &amp; EMAIL OR VISIT THE GROUP’S WEBSITE https://gunursesconnect.cor2ed.com/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Samantha Brightwell</cp:lastModifiedBy>
  <cp:revision>258</cp:revision>
  <cp:lastPrinted>2017-02-15T09:54:46Z</cp:lastPrinted>
  <dcterms:created xsi:type="dcterms:W3CDTF">2016-10-14T09:38:18Z</dcterms:created>
  <dcterms:modified xsi:type="dcterms:W3CDTF">2021-11-09T11:36:02Z</dcterms:modified>
</cp:coreProperties>
</file>