
<file path=[Content_Types].xml><?xml version="1.0" encoding="utf-8"?>
<Types xmlns="http://schemas.openxmlformats.org/package/2006/content-types">
  <Default Extension="png" ContentType="image/png"/>
  <Default Extension="svg" ContentType="image/svg+xml"/>
  <Default Extension="wmf" ContentType="image/x-w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5"/>
  </p:notesMasterIdLst>
  <p:handoutMasterIdLst>
    <p:handoutMasterId r:id="rId26"/>
  </p:handoutMasterIdLst>
  <p:sldIdLst>
    <p:sldId id="256" r:id="rId2"/>
    <p:sldId id="281" r:id="rId3"/>
    <p:sldId id="285" r:id="rId4"/>
    <p:sldId id="300" r:id="rId5"/>
    <p:sldId id="301" r:id="rId6"/>
    <p:sldId id="302" r:id="rId7"/>
    <p:sldId id="303" r:id="rId8"/>
    <p:sldId id="282" r:id="rId9"/>
    <p:sldId id="284" r:id="rId10"/>
    <p:sldId id="288" r:id="rId11"/>
    <p:sldId id="291" r:id="rId12"/>
    <p:sldId id="290" r:id="rId13"/>
    <p:sldId id="292" r:id="rId14"/>
    <p:sldId id="293" r:id="rId15"/>
    <p:sldId id="294" r:id="rId16"/>
    <p:sldId id="296" r:id="rId17"/>
    <p:sldId id="297" r:id="rId18"/>
    <p:sldId id="298" r:id="rId19"/>
    <p:sldId id="304" r:id="rId20"/>
    <p:sldId id="305" r:id="rId21"/>
    <p:sldId id="306" r:id="rId22"/>
    <p:sldId id="307" r:id="rId23"/>
    <p:sldId id="280" r:id="rId24"/>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424" userDrawn="1">
          <p15:clr>
            <a:srgbClr val="A4A3A4"/>
          </p15:clr>
        </p15:guide>
        <p15:guide id="3" pos="385" userDrawn="1">
          <p15:clr>
            <a:srgbClr val="A4A3A4"/>
          </p15:clr>
        </p15:guide>
        <p15:guide id="4" orient="horz" pos="2848" userDrawn="1">
          <p15:clr>
            <a:srgbClr val="A4A3A4"/>
          </p15:clr>
        </p15:guide>
        <p15:guide id="5" orient="horz" pos="3403"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wen Legg" initials="EL" lastIdx="1" clrIdx="0">
    <p:extLst>
      <p:ext uri="{19B8F6BF-5375-455C-9EA6-DF929625EA0E}">
        <p15:presenceInfo xmlns:p15="http://schemas.microsoft.com/office/powerpoint/2012/main" userId="1434743ce587f91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C0C7"/>
    <a:srgbClr val="E79EA5"/>
    <a:srgbClr val="C30C1E"/>
    <a:srgbClr val="5D8298"/>
    <a:srgbClr val="FFA402"/>
    <a:srgbClr val="F5EAE8"/>
    <a:srgbClr val="EAD1CE"/>
    <a:srgbClr val="E7F5E9"/>
    <a:srgbClr val="CBEBD0"/>
    <a:srgbClr val="2E7B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482" autoAdjust="0"/>
    <p:restoredTop sz="95332" autoAdjust="0"/>
  </p:normalViewPr>
  <p:slideViewPr>
    <p:cSldViewPr snapToGrid="0" snapToObjects="1">
      <p:cViewPr>
        <p:scale>
          <a:sx n="75" d="100"/>
          <a:sy n="75" d="100"/>
        </p:scale>
        <p:origin x="1738" y="43"/>
      </p:cViewPr>
      <p:guideLst>
        <p:guide orient="horz" pos="2160"/>
        <p:guide pos="3424"/>
        <p:guide pos="385"/>
        <p:guide orient="horz" pos="2848"/>
        <p:guide orient="horz" pos="340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80" d="100"/>
          <a:sy n="80" d="100"/>
        </p:scale>
        <p:origin x="391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00" b="1" i="0" u="none" strike="noStrike" kern="1200" spc="0" baseline="0">
                <a:solidFill>
                  <a:schemeClr val="tx1">
                    <a:lumMod val="65000"/>
                    <a:lumOff val="35000"/>
                  </a:schemeClr>
                </a:solidFill>
                <a:latin typeface="+mn-lt"/>
                <a:ea typeface="+mn-ea"/>
                <a:cs typeface="+mn-cs"/>
              </a:defRPr>
            </a:pPr>
            <a:r>
              <a:rPr lang="en-US" sz="1300" b="1" dirty="0">
                <a:solidFill>
                  <a:schemeClr val="tx1">
                    <a:lumMod val="65000"/>
                    <a:lumOff val="35000"/>
                  </a:schemeClr>
                </a:solidFill>
              </a:rPr>
              <a:t>Figure 2: Outcomes by intervention type</a:t>
            </a:r>
          </a:p>
        </c:rich>
      </c:tx>
      <c:layout/>
      <c:overlay val="0"/>
      <c:spPr>
        <a:noFill/>
        <a:ln>
          <a:noFill/>
        </a:ln>
        <a:effectLst/>
      </c:spPr>
      <c:txPr>
        <a:bodyPr rot="0" spcFirstLastPara="1" vertOverflow="ellipsis" vert="horz" wrap="square" anchor="ctr" anchorCtr="1"/>
        <a:lstStyle/>
        <a:p>
          <a:pPr>
            <a:defRPr sz="13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Self care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numCache>
            </c:numRef>
          </c:cat>
          <c:val>
            <c:numRef>
              <c:f>Sheet1!$B$2:$B$5</c:f>
              <c:numCache>
                <c:formatCode>General</c:formatCode>
                <c:ptCount val="4"/>
                <c:pt idx="0">
                  <c:v>33.299999999999997</c:v>
                </c:pt>
                <c:pt idx="1">
                  <c:v>4.4000000000000004</c:v>
                </c:pt>
                <c:pt idx="2">
                  <c:v>2.2000000000000002</c:v>
                </c:pt>
                <c:pt idx="3">
                  <c:v>60</c:v>
                </c:pt>
              </c:numCache>
            </c:numRef>
          </c:val>
          <c:extLst>
            <c:ext xmlns:c16="http://schemas.microsoft.com/office/drawing/2014/chart" uri="{C3380CC4-5D6E-409C-BE32-E72D297353CC}">
              <c16:uniqueId val="{00000000-8EAF-49A0-A767-92030B148837}"/>
            </c:ext>
          </c:extLst>
        </c:ser>
        <c:ser>
          <c:idx val="1"/>
          <c:order val="1"/>
          <c:tx>
            <c:strRef>
              <c:f>Sheet1!$C$1</c:f>
              <c:strCache>
                <c:ptCount val="1"/>
                <c:pt idx="0">
                  <c:v>Referral</c:v>
                </c:pt>
              </c:strCache>
            </c:strRef>
          </c:tx>
          <c:spPr>
            <a:solidFill>
              <a:schemeClr val="tx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numCache>
            </c:numRef>
          </c:cat>
          <c:val>
            <c:numRef>
              <c:f>Sheet1!$C$2:$C$5</c:f>
              <c:numCache>
                <c:formatCode>General</c:formatCode>
                <c:ptCount val="4"/>
                <c:pt idx="0">
                  <c:v>22.2</c:v>
                </c:pt>
                <c:pt idx="1">
                  <c:v>22.2</c:v>
                </c:pt>
                <c:pt idx="2">
                  <c:v>11.1</c:v>
                </c:pt>
                <c:pt idx="3">
                  <c:v>44.4</c:v>
                </c:pt>
              </c:numCache>
            </c:numRef>
          </c:val>
          <c:extLst>
            <c:ext xmlns:c16="http://schemas.microsoft.com/office/drawing/2014/chart" uri="{C3380CC4-5D6E-409C-BE32-E72D297353CC}">
              <c16:uniqueId val="{00000001-8EAF-49A0-A767-92030B148837}"/>
            </c:ext>
          </c:extLst>
        </c:ser>
        <c:dLbls>
          <c:dLblPos val="outEnd"/>
          <c:showLegendKey val="0"/>
          <c:showVal val="1"/>
          <c:showCatName val="0"/>
          <c:showSerName val="0"/>
          <c:showPercent val="0"/>
          <c:showBubbleSize val="0"/>
        </c:dLbls>
        <c:gapWidth val="219"/>
        <c:overlap val="-27"/>
        <c:axId val="415742848"/>
        <c:axId val="415740104"/>
      </c:barChart>
      <c:catAx>
        <c:axId val="415742848"/>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415740104"/>
        <c:crosses val="autoZero"/>
        <c:auto val="1"/>
        <c:lblAlgn val="ctr"/>
        <c:lblOffset val="100"/>
        <c:noMultiLvlLbl val="0"/>
      </c:catAx>
      <c:valAx>
        <c:axId val="415740104"/>
        <c:scaling>
          <c:orientation val="minMax"/>
        </c:scaling>
        <c:delete val="0"/>
        <c:axPos val="l"/>
        <c:title>
          <c:tx>
            <c:rich>
              <a:bodyPr rot="-54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r>
                  <a:rPr lang="en-US" sz="1400" b="1" dirty="0"/>
                  <a:t>Patients (%)</a:t>
                </a:r>
              </a:p>
            </c:rich>
          </c:tx>
          <c:layout>
            <c:manualLayout>
              <c:xMode val="edge"/>
              <c:yMode val="edge"/>
              <c:x val="1.0435070546623093E-2"/>
              <c:y val="0.30030258338896004"/>
            </c:manualLayout>
          </c:layout>
          <c:overlay val="0"/>
          <c:spPr>
            <a:noFill/>
            <a:ln>
              <a:noFill/>
            </a:ln>
            <a:effectLst/>
          </c:spPr>
          <c:txPr>
            <a:bodyPr rot="-54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15742848"/>
        <c:crosses val="autoZero"/>
        <c:crossBetween val="between"/>
      </c:valAx>
      <c:spPr>
        <a:noFill/>
        <a:ln>
          <a:noFill/>
        </a:ln>
        <a:effectLst/>
      </c:spPr>
    </c:plotArea>
    <c:legend>
      <c:legendPos val="b"/>
      <c:layout>
        <c:manualLayout>
          <c:xMode val="edge"/>
          <c:yMode val="edge"/>
          <c:x val="0.2429285195890474"/>
          <c:y val="0.19797485108755455"/>
          <c:w val="0.32767028983987279"/>
          <c:h val="8.7130417699116225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00" b="1" i="0" u="none" strike="noStrike" kern="1200" spc="0" baseline="0">
                <a:solidFill>
                  <a:schemeClr val="tx1">
                    <a:lumMod val="65000"/>
                    <a:lumOff val="35000"/>
                  </a:schemeClr>
                </a:solidFill>
                <a:latin typeface="+mn-lt"/>
                <a:ea typeface="+mn-ea"/>
                <a:cs typeface="+mn-cs"/>
              </a:defRPr>
            </a:pPr>
            <a:r>
              <a:rPr lang="en-US" sz="1300" b="1" dirty="0">
                <a:solidFill>
                  <a:schemeClr val="tx1">
                    <a:lumMod val="65000"/>
                    <a:lumOff val="35000"/>
                  </a:schemeClr>
                </a:solidFill>
              </a:rPr>
              <a:t>Figure 1: PDC</a:t>
            </a:r>
            <a:r>
              <a:rPr lang="en-US" sz="1300" b="1" baseline="0" dirty="0">
                <a:solidFill>
                  <a:schemeClr val="tx1">
                    <a:lumMod val="65000"/>
                    <a:lumOff val="35000"/>
                  </a:schemeClr>
                </a:solidFill>
              </a:rPr>
              <a:t> 30-day post-intervention</a:t>
            </a:r>
            <a:endParaRPr lang="en-US" sz="1300" b="1" dirty="0">
              <a:solidFill>
                <a:schemeClr val="tx1">
                  <a:lumMod val="65000"/>
                  <a:lumOff val="35000"/>
                </a:schemeClr>
              </a:solidFill>
            </a:endParaRPr>
          </a:p>
        </c:rich>
      </c:tx>
      <c:layout/>
      <c:overlay val="0"/>
      <c:spPr>
        <a:noFill/>
        <a:ln>
          <a:noFill/>
        </a:ln>
        <a:effectLst/>
      </c:spPr>
      <c:txPr>
        <a:bodyPr rot="0" spcFirstLastPara="1" vertOverflow="ellipsis" vert="horz" wrap="square" anchor="ctr" anchorCtr="1"/>
        <a:lstStyle/>
        <a:p>
          <a:pPr>
            <a:defRPr sz="13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Control (n=42)</c:v>
                </c:pt>
              </c:strCache>
            </c:strRef>
          </c:tx>
          <c:spPr>
            <a:solidFill>
              <a:schemeClr val="tx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Sheet1!$A$2:$A$2</c:f>
              <c:numCache>
                <c:formatCode>General</c:formatCode>
                <c:ptCount val="1"/>
              </c:numCache>
            </c:numRef>
          </c:cat>
          <c:val>
            <c:numRef>
              <c:f>Sheet1!$B$2:$B$2</c:f>
              <c:numCache>
                <c:formatCode>General</c:formatCode>
                <c:ptCount val="1"/>
                <c:pt idx="0">
                  <c:v>79.3</c:v>
                </c:pt>
              </c:numCache>
            </c:numRef>
          </c:val>
          <c:extLst>
            <c:ext xmlns:c16="http://schemas.microsoft.com/office/drawing/2014/chart" uri="{C3380CC4-5D6E-409C-BE32-E72D297353CC}">
              <c16:uniqueId val="{00000000-8EAF-49A0-A767-92030B148837}"/>
            </c:ext>
          </c:extLst>
        </c:ser>
        <c:ser>
          <c:idx val="1"/>
          <c:order val="1"/>
          <c:tx>
            <c:strRef>
              <c:f>Sheet1!$C$1</c:f>
              <c:strCache>
                <c:ptCount val="1"/>
                <c:pt idx="0">
                  <c:v>Intervention (n=44)</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Sheet1!$A$2:$A$2</c:f>
              <c:numCache>
                <c:formatCode>General</c:formatCode>
                <c:ptCount val="1"/>
              </c:numCache>
            </c:numRef>
          </c:cat>
          <c:val>
            <c:numRef>
              <c:f>Sheet1!$C$2:$C$2</c:f>
              <c:numCache>
                <c:formatCode>General</c:formatCode>
                <c:ptCount val="1"/>
                <c:pt idx="0">
                  <c:v>68.8</c:v>
                </c:pt>
              </c:numCache>
            </c:numRef>
          </c:val>
          <c:extLst>
            <c:ext xmlns:c16="http://schemas.microsoft.com/office/drawing/2014/chart" uri="{C3380CC4-5D6E-409C-BE32-E72D297353CC}">
              <c16:uniqueId val="{00000001-8EAF-49A0-A767-92030B148837}"/>
            </c:ext>
          </c:extLst>
        </c:ser>
        <c:dLbls>
          <c:dLblPos val="outEnd"/>
          <c:showLegendKey val="0"/>
          <c:showVal val="1"/>
          <c:showCatName val="0"/>
          <c:showSerName val="0"/>
          <c:showPercent val="0"/>
          <c:showBubbleSize val="0"/>
        </c:dLbls>
        <c:gapWidth val="219"/>
        <c:overlap val="-26"/>
        <c:axId val="415744024"/>
        <c:axId val="415741280"/>
      </c:barChart>
      <c:catAx>
        <c:axId val="415744024"/>
        <c:scaling>
          <c:orientation val="minMax"/>
        </c:scaling>
        <c:delete val="0"/>
        <c:axPos val="l"/>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415741280"/>
        <c:crosses val="autoZero"/>
        <c:auto val="1"/>
        <c:lblAlgn val="ctr"/>
        <c:lblOffset val="100"/>
        <c:noMultiLvlLbl val="0"/>
      </c:catAx>
      <c:valAx>
        <c:axId val="415741280"/>
        <c:scaling>
          <c:orientation val="minMax"/>
          <c:min val="0"/>
        </c:scaling>
        <c:delete val="0"/>
        <c:axPos val="b"/>
        <c:numFmt formatCode="General"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15744024"/>
        <c:crosses val="autoZero"/>
        <c:crossBetween val="between"/>
      </c:valAx>
      <c:spPr>
        <a:noFill/>
        <a:ln>
          <a:noFill/>
        </a:ln>
        <a:effectLst/>
      </c:spPr>
    </c:plotArea>
    <c:legend>
      <c:legendPos val="b"/>
      <c:layout>
        <c:manualLayout>
          <c:xMode val="edge"/>
          <c:yMode val="edge"/>
          <c:x val="0.1348635815318498"/>
          <c:y val="0.17231617415309916"/>
          <c:w val="0.82842328200203141"/>
          <c:h val="0.10499000318411111"/>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GB" sz="1400" b="1" dirty="0"/>
              <a:t>Figure 2</a:t>
            </a:r>
            <a:r>
              <a:rPr lang="en-GB" sz="1400" b="1" baseline="0" dirty="0"/>
              <a:t>: </a:t>
            </a:r>
            <a:r>
              <a:rPr lang="en-GB" sz="1400" b="1" dirty="0"/>
              <a:t>Hospitalisations</a:t>
            </a:r>
            <a:endParaRPr lang="en-US" sz="1400" b="1" dirty="0"/>
          </a:p>
        </c:rich>
      </c:tx>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2017-2018</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Normalised rate</c:v>
                </c:pt>
                <c:pt idx="1">
                  <c:v>Rate due to AEs</c:v>
                </c:pt>
                <c:pt idx="2">
                  <c:v>Lung cancer patients</c:v>
                </c:pt>
              </c:strCache>
            </c:strRef>
          </c:cat>
          <c:val>
            <c:numRef>
              <c:f>Sheet1!$B$2:$B$4</c:f>
              <c:numCache>
                <c:formatCode>General</c:formatCode>
                <c:ptCount val="3"/>
                <c:pt idx="0">
                  <c:v>14.7</c:v>
                </c:pt>
                <c:pt idx="1">
                  <c:v>25</c:v>
                </c:pt>
                <c:pt idx="2">
                  <c:v>26.7</c:v>
                </c:pt>
              </c:numCache>
            </c:numRef>
          </c:val>
          <c:extLst>
            <c:ext xmlns:c16="http://schemas.microsoft.com/office/drawing/2014/chart" uri="{C3380CC4-5D6E-409C-BE32-E72D297353CC}">
              <c16:uniqueId val="{00000000-30A1-4276-BAFB-5236E1E4756F}"/>
            </c:ext>
          </c:extLst>
        </c:ser>
        <c:ser>
          <c:idx val="1"/>
          <c:order val="1"/>
          <c:tx>
            <c:strRef>
              <c:f>Sheet1!$C$1</c:f>
              <c:strCache>
                <c:ptCount val="1"/>
                <c:pt idx="0">
                  <c:v>2018-2019</c:v>
                </c:pt>
              </c:strCache>
            </c:strRef>
          </c:tx>
          <c:spPr>
            <a:solidFill>
              <a:schemeClr val="tx2">
                <a:lumMod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Normalised rate</c:v>
                </c:pt>
                <c:pt idx="1">
                  <c:v>Rate due to AEs</c:v>
                </c:pt>
                <c:pt idx="2">
                  <c:v>Lung cancer patients</c:v>
                </c:pt>
              </c:strCache>
            </c:strRef>
          </c:cat>
          <c:val>
            <c:numRef>
              <c:f>Sheet1!$C$2:$C$4</c:f>
              <c:numCache>
                <c:formatCode>General</c:formatCode>
                <c:ptCount val="3"/>
                <c:pt idx="0">
                  <c:v>10.1</c:v>
                </c:pt>
                <c:pt idx="1">
                  <c:v>17.600000000000001</c:v>
                </c:pt>
                <c:pt idx="2">
                  <c:v>14.7</c:v>
                </c:pt>
              </c:numCache>
            </c:numRef>
          </c:val>
          <c:extLst>
            <c:ext xmlns:c16="http://schemas.microsoft.com/office/drawing/2014/chart" uri="{C3380CC4-5D6E-409C-BE32-E72D297353CC}">
              <c16:uniqueId val="{00000001-30A1-4276-BAFB-5236E1E4756F}"/>
            </c:ext>
          </c:extLst>
        </c:ser>
        <c:dLbls>
          <c:dLblPos val="outEnd"/>
          <c:showLegendKey val="0"/>
          <c:showVal val="1"/>
          <c:showCatName val="0"/>
          <c:showSerName val="0"/>
          <c:showPercent val="0"/>
          <c:showBubbleSize val="0"/>
        </c:dLbls>
        <c:gapWidth val="219"/>
        <c:overlap val="-21"/>
        <c:axId val="415742064"/>
        <c:axId val="415744416"/>
      </c:barChart>
      <c:catAx>
        <c:axId val="415742064"/>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15744416"/>
        <c:crosses val="autoZero"/>
        <c:auto val="1"/>
        <c:lblAlgn val="ctr"/>
        <c:lblOffset val="100"/>
        <c:noMultiLvlLbl val="0"/>
      </c:catAx>
      <c:valAx>
        <c:axId val="415744416"/>
        <c:scaling>
          <c:orientation val="minMax"/>
          <c:min val="0"/>
        </c:scaling>
        <c:delete val="0"/>
        <c:axPos val="l"/>
        <c:title>
          <c:tx>
            <c:rich>
              <a:bodyPr rot="-5400000" spcFirstLastPara="1" vertOverflow="ellipsis" vert="horz" wrap="square" anchor="ctr" anchorCtr="1"/>
              <a:lstStyle/>
              <a:p>
                <a:pPr>
                  <a:defRPr sz="1330" b="1" i="0" u="none" strike="noStrike" kern="1200" baseline="0">
                    <a:solidFill>
                      <a:schemeClr val="tx1">
                        <a:lumMod val="65000"/>
                        <a:lumOff val="35000"/>
                      </a:schemeClr>
                    </a:solidFill>
                    <a:latin typeface="+mn-lt"/>
                    <a:ea typeface="+mn-ea"/>
                    <a:cs typeface="+mn-cs"/>
                  </a:defRPr>
                </a:pPr>
                <a:r>
                  <a:rPr lang="en-US" b="1" dirty="0"/>
                  <a:t>Patient (%)</a:t>
                </a:r>
              </a:p>
            </c:rich>
          </c:tx>
          <c:layout>
            <c:manualLayout>
              <c:xMode val="edge"/>
              <c:yMode val="edge"/>
              <c:x val="2.173917831632597E-2"/>
              <c:y val="0.30430358220321402"/>
            </c:manualLayout>
          </c:layout>
          <c:overlay val="0"/>
          <c:spPr>
            <a:noFill/>
            <a:ln>
              <a:noFill/>
            </a:ln>
            <a:effectLst/>
          </c:spPr>
          <c:txPr>
            <a:bodyPr rot="-5400000" spcFirstLastPara="1" vertOverflow="ellipsis" vert="horz" wrap="square" anchor="ctr" anchorCtr="1"/>
            <a:lstStyle/>
            <a:p>
              <a:pPr>
                <a:defRPr sz="133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15742064"/>
        <c:crosses val="autoZero"/>
        <c:crossBetween val="between"/>
      </c:valAx>
      <c:spPr>
        <a:noFill/>
        <a:ln>
          <a:noFill/>
        </a:ln>
        <a:effectLst/>
      </c:spPr>
    </c:plotArea>
    <c:legend>
      <c:legendPos val="b"/>
      <c:layout>
        <c:manualLayout>
          <c:xMode val="edge"/>
          <c:yMode val="edge"/>
          <c:x val="0.13223315243715272"/>
          <c:y val="0.17040958335079837"/>
          <c:w val="0.2311621319812607"/>
          <c:h val="0.13107963453418747"/>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400" b="1" dirty="0"/>
              <a:t>Figure 1: CPs on treatment</a:t>
            </a:r>
          </a:p>
        </c:rich>
      </c:tx>
      <c:layout>
        <c:manualLayout>
          <c:xMode val="edge"/>
          <c:yMode val="edge"/>
          <c:x val="0.20545270941879146"/>
          <c:y val="3.1019983464150545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056-400C-B013-0577A305C98C}"/>
              </c:ext>
            </c:extLst>
          </c:dPt>
          <c:dPt>
            <c:idx val="1"/>
            <c:bubble3D val="0"/>
            <c:spPr>
              <a:solidFill>
                <a:schemeClr val="tx2">
                  <a:lumMod val="75000"/>
                </a:schemeClr>
              </a:solidFill>
              <a:ln w="19050">
                <a:solidFill>
                  <a:schemeClr val="lt1"/>
                </a:solidFill>
              </a:ln>
              <a:effectLst/>
            </c:spPr>
            <c:extLst>
              <c:ext xmlns:c16="http://schemas.microsoft.com/office/drawing/2014/chart" uri="{C3380CC4-5D6E-409C-BE32-E72D297353CC}">
                <c16:uniqueId val="{00000001-578D-1947-BCDE-AE09C297E548}"/>
              </c:ext>
            </c:extLst>
          </c:dPt>
          <c:dPt>
            <c:idx val="2"/>
            <c:bubble3D val="0"/>
            <c:spPr>
              <a:solidFill>
                <a:schemeClr val="accent1">
                  <a:lumMod val="60000"/>
                  <a:lumOff val="40000"/>
                </a:schemeClr>
              </a:solidFill>
              <a:ln w="19050">
                <a:solidFill>
                  <a:schemeClr val="lt1"/>
                </a:solidFill>
              </a:ln>
              <a:effectLst/>
            </c:spPr>
            <c:extLst>
              <c:ext xmlns:c16="http://schemas.microsoft.com/office/drawing/2014/chart" uri="{C3380CC4-5D6E-409C-BE32-E72D297353CC}">
                <c16:uniqueId val="{00000002-578D-1947-BCDE-AE09C297E548}"/>
              </c:ext>
            </c:extLst>
          </c:dPt>
          <c:dPt>
            <c:idx val="3"/>
            <c:bubble3D val="0"/>
            <c:spPr>
              <a:solidFill>
                <a:schemeClr val="accent6">
                  <a:lumMod val="50000"/>
                </a:schemeClr>
              </a:solidFill>
              <a:ln w="19050">
                <a:solidFill>
                  <a:schemeClr val="lt1"/>
                </a:solidFill>
              </a:ln>
              <a:effectLst/>
            </c:spPr>
            <c:extLst>
              <c:ext xmlns:c16="http://schemas.microsoft.com/office/drawing/2014/chart" uri="{C3380CC4-5D6E-409C-BE32-E72D297353CC}">
                <c16:uniqueId val="{00000003-578D-1947-BCDE-AE09C297E548}"/>
              </c:ext>
            </c:extLst>
          </c:dPt>
          <c:dPt>
            <c:idx val="4"/>
            <c:bubble3D val="0"/>
            <c:spPr>
              <a:solidFill>
                <a:schemeClr val="tx2">
                  <a:lumMod val="60000"/>
                  <a:lumOff val="40000"/>
                </a:schemeClr>
              </a:solidFill>
              <a:ln w="19050">
                <a:solidFill>
                  <a:schemeClr val="lt1"/>
                </a:solidFill>
              </a:ln>
              <a:effectLst/>
            </c:spPr>
            <c:extLst>
              <c:ext xmlns:c16="http://schemas.microsoft.com/office/drawing/2014/chart" uri="{C3380CC4-5D6E-409C-BE32-E72D297353CC}">
                <c16:uniqueId val="{00000004-578D-1947-BCDE-AE09C297E548}"/>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5056-400C-B013-0577A305C98C}"/>
              </c:ext>
            </c:extLst>
          </c:dPt>
          <c:dPt>
            <c:idx val="6"/>
            <c:bubble3D val="0"/>
            <c:spPr>
              <a:solidFill>
                <a:schemeClr val="accent5">
                  <a:lumMod val="50000"/>
                </a:schemeClr>
              </a:solidFill>
              <a:ln w="19050">
                <a:solidFill>
                  <a:schemeClr val="lt1"/>
                </a:solidFill>
              </a:ln>
              <a:effectLst/>
            </c:spPr>
            <c:extLst>
              <c:ext xmlns:c16="http://schemas.microsoft.com/office/drawing/2014/chart" uri="{C3380CC4-5D6E-409C-BE32-E72D297353CC}">
                <c16:uniqueId val="{00000005-578D-1947-BCDE-AE09C297E548}"/>
              </c:ext>
            </c:extLst>
          </c:dPt>
          <c:dPt>
            <c:idx val="7"/>
            <c:bubble3D val="0"/>
            <c:spPr>
              <a:solidFill>
                <a:schemeClr val="accent1">
                  <a:lumMod val="20000"/>
                  <a:lumOff val="80000"/>
                </a:schemeClr>
              </a:solidFill>
              <a:ln w="19050">
                <a:solidFill>
                  <a:schemeClr val="lt1"/>
                </a:solidFill>
              </a:ln>
              <a:effectLst/>
            </c:spPr>
            <c:extLst>
              <c:ext xmlns:c16="http://schemas.microsoft.com/office/drawing/2014/chart" uri="{C3380CC4-5D6E-409C-BE32-E72D297353CC}">
                <c16:uniqueId val="{00000006-578D-1947-BCDE-AE09C297E548}"/>
              </c:ext>
            </c:extLst>
          </c:dPt>
          <c:dPt>
            <c:idx val="8"/>
            <c:bubble3D val="0"/>
            <c:spPr>
              <a:solidFill>
                <a:schemeClr val="tx1">
                  <a:lumMod val="65000"/>
                  <a:lumOff val="35000"/>
                </a:schemeClr>
              </a:solidFill>
              <a:ln w="19050">
                <a:solidFill>
                  <a:schemeClr val="lt1"/>
                </a:solidFill>
              </a:ln>
              <a:effectLst/>
            </c:spPr>
            <c:extLst>
              <c:ext xmlns:c16="http://schemas.microsoft.com/office/drawing/2014/chart" uri="{C3380CC4-5D6E-409C-BE32-E72D297353CC}">
                <c16:uniqueId val="{00000007-578D-1947-BCDE-AE09C297E548}"/>
              </c:ext>
            </c:extLst>
          </c:dPt>
          <c:dPt>
            <c:idx val="9"/>
            <c:bubble3D val="0"/>
            <c:spPr>
              <a:solidFill>
                <a:schemeClr val="accent3">
                  <a:lumMod val="75000"/>
                </a:schemeClr>
              </a:solidFill>
              <a:ln w="19050">
                <a:solidFill>
                  <a:schemeClr val="lt1"/>
                </a:solidFill>
              </a:ln>
              <a:effectLst/>
            </c:spPr>
            <c:extLst>
              <c:ext xmlns:c16="http://schemas.microsoft.com/office/drawing/2014/chart" uri="{C3380CC4-5D6E-409C-BE32-E72D297353CC}">
                <c16:uniqueId val="{00000008-578D-1947-BCDE-AE09C297E548}"/>
              </c:ext>
            </c:extLst>
          </c:dPt>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Sheet1!$A$2:$A$11</c:f>
              <c:strCache>
                <c:ptCount val="10"/>
                <c:pt idx="0">
                  <c:v>Breast</c:v>
                </c:pt>
                <c:pt idx="1">
                  <c:v>Colerectal</c:v>
                </c:pt>
                <c:pt idx="2">
                  <c:v>Lung</c:v>
                </c:pt>
                <c:pt idx="3">
                  <c:v>Gynecological</c:v>
                </c:pt>
                <c:pt idx="4">
                  <c:v>Urological</c:v>
                </c:pt>
                <c:pt idx="5">
                  <c:v>Esophagogastric</c:v>
                </c:pt>
                <c:pt idx="6">
                  <c:v>Pancreatic</c:v>
                </c:pt>
                <c:pt idx="7">
                  <c:v>Melanoma</c:v>
                </c:pt>
                <c:pt idx="8">
                  <c:v>ENT</c:v>
                </c:pt>
                <c:pt idx="9">
                  <c:v>Other</c:v>
                </c:pt>
              </c:strCache>
            </c:strRef>
          </c:cat>
          <c:val>
            <c:numRef>
              <c:f>Sheet1!$B$2:$B$11</c:f>
              <c:numCache>
                <c:formatCode>General</c:formatCode>
                <c:ptCount val="10"/>
                <c:pt idx="0">
                  <c:v>23</c:v>
                </c:pt>
                <c:pt idx="1">
                  <c:v>16</c:v>
                </c:pt>
                <c:pt idx="2">
                  <c:v>12</c:v>
                </c:pt>
                <c:pt idx="3">
                  <c:v>9</c:v>
                </c:pt>
                <c:pt idx="4">
                  <c:v>8</c:v>
                </c:pt>
                <c:pt idx="5">
                  <c:v>5</c:v>
                </c:pt>
                <c:pt idx="6">
                  <c:v>5</c:v>
                </c:pt>
                <c:pt idx="7">
                  <c:v>4</c:v>
                </c:pt>
                <c:pt idx="8">
                  <c:v>1</c:v>
                </c:pt>
                <c:pt idx="9">
                  <c:v>17</c:v>
                </c:pt>
              </c:numCache>
            </c:numRef>
          </c:val>
          <c:extLst>
            <c:ext xmlns:c16="http://schemas.microsoft.com/office/drawing/2014/chart" uri="{C3380CC4-5D6E-409C-BE32-E72D297353CC}">
              <c16:uniqueId val="{00000000-578D-1947-BCDE-AE09C297E548}"/>
            </c:ext>
          </c:extLst>
        </c:ser>
        <c:dLbls>
          <c:dLblPos val="inEnd"/>
          <c:showLegendKey val="0"/>
          <c:showVal val="1"/>
          <c:showCatName val="0"/>
          <c:showSerName val="0"/>
          <c:showPercent val="0"/>
          <c:showBubbleSize val="0"/>
          <c:showLeaderLines val="1"/>
        </c:dLbls>
        <c:firstSliceAng val="0"/>
      </c:pieChart>
      <c:spPr>
        <a:noFill/>
        <a:ln>
          <a:noFill/>
        </a:ln>
        <a:effectLst/>
      </c:spPr>
    </c:plotArea>
    <c:legend>
      <c:legendPos val="r"/>
      <c:layout>
        <c:manualLayout>
          <c:xMode val="edge"/>
          <c:yMode val="edge"/>
          <c:x val="0.65609406822018546"/>
          <c:y val="0.15041435288935676"/>
          <c:w val="0.21661593433434373"/>
          <c:h val="0.83667164533330407"/>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sz="1400" b="1" dirty="0"/>
              <a:t>Grade ≥ 3 toxicity</a:t>
            </a:r>
          </a:p>
        </c:rich>
      </c:tx>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Intervention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 1 </c:v>
                </c:pt>
                <c:pt idx="1">
                  <c:v>Skin </c:v>
                </c:pt>
                <c:pt idx="2">
                  <c:v>Metabolic/nutritional</c:v>
                </c:pt>
              </c:strCache>
            </c:strRef>
          </c:cat>
          <c:val>
            <c:numRef>
              <c:f>Sheet1!$B$2:$B$4</c:f>
              <c:numCache>
                <c:formatCode>General</c:formatCode>
                <c:ptCount val="3"/>
                <c:pt idx="0">
                  <c:v>27.6</c:v>
                </c:pt>
                <c:pt idx="1">
                  <c:v>3.7</c:v>
                </c:pt>
                <c:pt idx="2">
                  <c:v>3.3</c:v>
                </c:pt>
              </c:numCache>
            </c:numRef>
          </c:val>
          <c:extLst>
            <c:ext xmlns:c16="http://schemas.microsoft.com/office/drawing/2014/chart" uri="{C3380CC4-5D6E-409C-BE32-E72D297353CC}">
              <c16:uniqueId val="{00000000-36E7-447B-8E32-2BDF535E5B1E}"/>
            </c:ext>
          </c:extLst>
        </c:ser>
        <c:ser>
          <c:idx val="1"/>
          <c:order val="1"/>
          <c:tx>
            <c:strRef>
              <c:f>Sheet1!$C$1</c:f>
              <c:strCache>
                <c:ptCount val="1"/>
                <c:pt idx="0">
                  <c:v>SoC</c:v>
                </c:pt>
              </c:strCache>
            </c:strRef>
          </c:tx>
          <c:spPr>
            <a:solidFill>
              <a:schemeClr val="accent2"/>
            </a:solidFill>
            <a:ln>
              <a:noFill/>
            </a:ln>
            <a:effectLst/>
          </c:spPr>
          <c:invertIfNegative val="0"/>
          <c:dPt>
            <c:idx val="0"/>
            <c:invertIfNegative val="0"/>
            <c:bubble3D val="0"/>
            <c:spPr>
              <a:solidFill>
                <a:schemeClr val="tx2">
                  <a:lumMod val="75000"/>
                </a:schemeClr>
              </a:solidFill>
              <a:ln>
                <a:noFill/>
              </a:ln>
              <a:effectLst/>
            </c:spPr>
            <c:extLst>
              <c:ext xmlns:c16="http://schemas.microsoft.com/office/drawing/2014/chart" uri="{C3380CC4-5D6E-409C-BE32-E72D297353CC}">
                <c16:uniqueId val="{00000000-995A-4F40-BEEE-3F01C1506024}"/>
              </c:ext>
            </c:extLst>
          </c:dPt>
          <c:dPt>
            <c:idx val="1"/>
            <c:invertIfNegative val="0"/>
            <c:bubble3D val="0"/>
            <c:spPr>
              <a:solidFill>
                <a:schemeClr val="tx2">
                  <a:lumMod val="75000"/>
                </a:schemeClr>
              </a:solidFill>
              <a:ln>
                <a:noFill/>
              </a:ln>
              <a:effectLst/>
            </c:spPr>
            <c:extLst>
              <c:ext xmlns:c16="http://schemas.microsoft.com/office/drawing/2014/chart" uri="{C3380CC4-5D6E-409C-BE32-E72D297353CC}">
                <c16:uniqueId val="{00000001-995A-4F40-BEEE-3F01C1506024}"/>
              </c:ext>
            </c:extLst>
          </c:dPt>
          <c:dPt>
            <c:idx val="2"/>
            <c:invertIfNegative val="0"/>
            <c:bubble3D val="0"/>
            <c:spPr>
              <a:solidFill>
                <a:schemeClr val="tx2">
                  <a:lumMod val="75000"/>
                </a:schemeClr>
              </a:solidFill>
              <a:ln>
                <a:noFill/>
              </a:ln>
              <a:effectLst/>
            </c:spPr>
            <c:extLst>
              <c:ext xmlns:c16="http://schemas.microsoft.com/office/drawing/2014/chart" uri="{C3380CC4-5D6E-409C-BE32-E72D297353CC}">
                <c16:uniqueId val="{00000002-995A-4F40-BEEE-3F01C1506024}"/>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 1 </c:v>
                </c:pt>
                <c:pt idx="1">
                  <c:v>Skin </c:v>
                </c:pt>
                <c:pt idx="2">
                  <c:v>Metabolic/nutritional</c:v>
                </c:pt>
              </c:strCache>
            </c:strRef>
          </c:cat>
          <c:val>
            <c:numRef>
              <c:f>Sheet1!$C$2:$C$4</c:f>
              <c:numCache>
                <c:formatCode>General</c:formatCode>
                <c:ptCount val="3"/>
                <c:pt idx="0">
                  <c:v>36.9</c:v>
                </c:pt>
                <c:pt idx="1">
                  <c:v>7.7</c:v>
                </c:pt>
                <c:pt idx="2">
                  <c:v>7.3</c:v>
                </c:pt>
              </c:numCache>
            </c:numRef>
          </c:val>
          <c:extLst>
            <c:ext xmlns:c16="http://schemas.microsoft.com/office/drawing/2014/chart" uri="{C3380CC4-5D6E-409C-BE32-E72D297353CC}">
              <c16:uniqueId val="{00000001-36E7-447B-8E32-2BDF535E5B1E}"/>
            </c:ext>
          </c:extLst>
        </c:ser>
        <c:dLbls>
          <c:dLblPos val="outEnd"/>
          <c:showLegendKey val="0"/>
          <c:showVal val="1"/>
          <c:showCatName val="0"/>
          <c:showSerName val="0"/>
          <c:showPercent val="0"/>
          <c:showBubbleSize val="0"/>
        </c:dLbls>
        <c:gapWidth val="150"/>
        <c:overlap val="-30"/>
        <c:axId val="415738144"/>
        <c:axId val="415739320"/>
      </c:barChart>
      <c:catAx>
        <c:axId val="415738144"/>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15739320"/>
        <c:crosses val="autoZero"/>
        <c:auto val="1"/>
        <c:lblAlgn val="ctr"/>
        <c:lblOffset val="100"/>
        <c:noMultiLvlLbl val="0"/>
      </c:catAx>
      <c:valAx>
        <c:axId val="415739320"/>
        <c:scaling>
          <c:orientation val="minMax"/>
          <c:min val="0"/>
        </c:scaling>
        <c:delete val="0"/>
        <c:axPos val="l"/>
        <c:title>
          <c:tx>
            <c:rich>
              <a:bodyPr rot="-54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r>
                  <a:rPr lang="en-US" sz="1400" b="1" dirty="0"/>
                  <a:t>Patient (%)</a:t>
                </a:r>
              </a:p>
            </c:rich>
          </c:tx>
          <c:layout>
            <c:manualLayout>
              <c:xMode val="edge"/>
              <c:yMode val="edge"/>
              <c:x val="2.1739101868542075E-2"/>
              <c:y val="0.26734257718887211"/>
            </c:manualLayout>
          </c:layout>
          <c:overlay val="0"/>
          <c:spPr>
            <a:noFill/>
            <a:ln>
              <a:noFill/>
            </a:ln>
            <a:effectLst/>
          </c:spPr>
          <c:txPr>
            <a:bodyPr rot="-54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157381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r>
              <a:rPr lang="en-GB" sz="1600" b="1" baseline="0" noProof="0" dirty="0"/>
              <a:t>H</a:t>
            </a:r>
            <a:r>
              <a:rPr lang="en-GB" sz="1600" b="1" noProof="0" dirty="0"/>
              <a:t>ospitalisations</a:t>
            </a:r>
          </a:p>
        </c:rich>
      </c:tx>
      <c:layout/>
      <c:overlay val="0"/>
      <c:spPr>
        <a:noFill/>
        <a:ln>
          <a:noFill/>
        </a:ln>
        <a:effectLst/>
      </c:spPr>
      <c:txPr>
        <a:bodyPr rot="0" spcFirstLastPara="1" vertOverflow="ellipsis" vert="horz" wrap="square" anchor="ctr" anchorCtr="1"/>
        <a:lstStyle/>
        <a:p>
          <a:pPr>
            <a:defRPr sz="16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Intervention</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6">
                        <a:lumMod val="7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≥1 hospitalisation</c:v>
                </c:pt>
                <c:pt idx="1">
                  <c:v>Emergency hospitalisation</c:v>
                </c:pt>
              </c:strCache>
            </c:strRef>
          </c:cat>
          <c:val>
            <c:numRef>
              <c:f>Sheet1!$B$2:$B$3</c:f>
              <c:numCache>
                <c:formatCode>General</c:formatCode>
                <c:ptCount val="2"/>
                <c:pt idx="0">
                  <c:v>22.8</c:v>
                </c:pt>
                <c:pt idx="1">
                  <c:v>15.1</c:v>
                </c:pt>
              </c:numCache>
            </c:numRef>
          </c:val>
          <c:extLst>
            <c:ext xmlns:c16="http://schemas.microsoft.com/office/drawing/2014/chart" uri="{C3380CC4-5D6E-409C-BE32-E72D297353CC}">
              <c16:uniqueId val="{00000000-E69F-40FE-A065-496B9FAA2DE2}"/>
            </c:ext>
          </c:extLst>
        </c:ser>
        <c:ser>
          <c:idx val="1"/>
          <c:order val="1"/>
          <c:tx>
            <c:strRef>
              <c:f>Sheet1!$C$1</c:f>
              <c:strCache>
                <c:ptCount val="1"/>
                <c:pt idx="0">
                  <c:v>SoC</c:v>
                </c:pt>
              </c:strCache>
            </c:strRef>
          </c:tx>
          <c:spPr>
            <a:solidFill>
              <a:schemeClr val="tx2">
                <a:lumMod val="75000"/>
              </a:schemeClr>
            </a:solidFill>
            <a:ln>
              <a:noFill/>
            </a:ln>
            <a:effectLst/>
          </c:spPr>
          <c:invertIfNegative val="0"/>
          <c:dLbls>
            <c:dLbl>
              <c:idx val="1"/>
              <c:layout/>
              <c:tx>
                <c:rich>
                  <a:bodyPr/>
                  <a:lstStyle/>
                  <a:p>
                    <a:fld id="{79CD146F-CE05-134E-95A0-BFF8202D007F}" type="VALUE">
                      <a:rPr lang="en-US" smtClean="0"/>
                      <a:pPr/>
                      <a:t>[VALUE]</a:t>
                    </a:fld>
                    <a:r>
                      <a:rPr lang="en-US"/>
                      <a:t>.0</a:t>
                    </a:r>
                  </a:p>
                </c:rich>
              </c:tx>
              <c:dLblPos val="outEnd"/>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0-AA1C-7B4D-988F-D8B07869013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accent6">
                        <a:lumMod val="7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≥1 hospitalisation</c:v>
                </c:pt>
                <c:pt idx="1">
                  <c:v>Emergency hospitalisation</c:v>
                </c:pt>
              </c:strCache>
            </c:strRef>
          </c:cat>
          <c:val>
            <c:numRef>
              <c:f>Sheet1!$C$2:$C$3</c:f>
              <c:numCache>
                <c:formatCode>General</c:formatCode>
                <c:ptCount val="2"/>
                <c:pt idx="0">
                  <c:v>31.7</c:v>
                </c:pt>
                <c:pt idx="1">
                  <c:v>22</c:v>
                </c:pt>
              </c:numCache>
            </c:numRef>
          </c:val>
          <c:extLst>
            <c:ext xmlns:c16="http://schemas.microsoft.com/office/drawing/2014/chart" uri="{C3380CC4-5D6E-409C-BE32-E72D297353CC}">
              <c16:uniqueId val="{00000001-E69F-40FE-A065-496B9FAA2DE2}"/>
            </c:ext>
          </c:extLst>
        </c:ser>
        <c:dLbls>
          <c:dLblPos val="outEnd"/>
          <c:showLegendKey val="0"/>
          <c:showVal val="1"/>
          <c:showCatName val="0"/>
          <c:showSerName val="0"/>
          <c:showPercent val="0"/>
          <c:showBubbleSize val="0"/>
        </c:dLbls>
        <c:gapWidth val="150"/>
        <c:overlap val="-30"/>
        <c:axId val="415390312"/>
        <c:axId val="415390704"/>
      </c:barChart>
      <c:catAx>
        <c:axId val="415390312"/>
        <c:scaling>
          <c:orientation val="minMax"/>
        </c:scaling>
        <c:delete val="0"/>
        <c:axPos val="b"/>
        <c:numFmt formatCode="General" sourceLinked="1"/>
        <c:majorTickMark val="out"/>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15390704"/>
        <c:crosses val="autoZero"/>
        <c:auto val="1"/>
        <c:lblAlgn val="ctr"/>
        <c:lblOffset val="100"/>
        <c:noMultiLvlLbl val="0"/>
      </c:catAx>
      <c:valAx>
        <c:axId val="415390704"/>
        <c:scaling>
          <c:orientation val="minMax"/>
          <c:min val="0"/>
        </c:scaling>
        <c:delete val="0"/>
        <c:axPos val="l"/>
        <c:title>
          <c:tx>
            <c:rich>
              <a:bodyPr rot="-54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r>
                  <a:rPr lang="en-US" sz="1400" b="1" i="0" baseline="0" dirty="0">
                    <a:effectLst/>
                  </a:rPr>
                  <a:t>Patient (%)</a:t>
                </a:r>
                <a:endParaRPr lang="en-US" sz="1400" b="1" dirty="0">
                  <a:effectLst/>
                </a:endParaRPr>
              </a:p>
            </c:rich>
          </c:tx>
          <c:layout>
            <c:manualLayout>
              <c:xMode val="edge"/>
              <c:yMode val="edge"/>
              <c:x val="1.4511698485755682E-2"/>
              <c:y val="0.32290506903054489"/>
            </c:manualLayout>
          </c:layout>
          <c:overlay val="0"/>
          <c:spPr>
            <a:noFill/>
            <a:ln>
              <a:noFill/>
            </a:ln>
            <a:effectLst/>
          </c:spPr>
          <c:txPr>
            <a:bodyPr rot="-54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none"/>
        <c:tickLblPos val="nextTo"/>
        <c:spPr>
          <a:noFill/>
          <a:ln>
            <a:solidFill>
              <a:schemeClr val="tx1"/>
            </a:solid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15390312"/>
        <c:crosses val="autoZero"/>
        <c:crossBetween val="between"/>
      </c:valAx>
      <c:spPr>
        <a:noFill/>
        <a:ln>
          <a:noFill/>
        </a:ln>
        <a:effectLst/>
      </c:spPr>
    </c:plotArea>
    <c:legend>
      <c:legendPos val="b"/>
      <c:layout>
        <c:manualLayout>
          <c:xMode val="edge"/>
          <c:yMode val="edge"/>
          <c:x val="0.62075161456928818"/>
          <c:y val="0.16354332747173772"/>
          <c:w val="0.37676148974515927"/>
          <c:h val="0.1270681603054032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3104895-A7AF-EB49-BC80-D77792D61F32}" type="datetime1">
              <a:rPr lang="en-US" smtClean="0"/>
              <a:pPr/>
              <a:t>6/4/2020</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D780E35-D53F-A543-ACCF-E1BBCCF01F3F}" type="slidenum">
              <a:rPr lang="fr-FR" smtClean="0"/>
              <a:pPr/>
              <a:t>‹#›</a:t>
            </a:fld>
            <a:endParaRPr lang="fr-FR"/>
          </a:p>
        </p:txBody>
      </p:sp>
    </p:spTree>
    <p:extLst>
      <p:ext uri="{BB962C8B-B14F-4D97-AF65-F5344CB8AC3E}">
        <p14:creationId xmlns:p14="http://schemas.microsoft.com/office/powerpoint/2010/main" val="94511727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A2D364-CD50-1942-A8D0-558BD1BC24CC}" type="datetime1">
              <a:rPr lang="en-US" smtClean="0"/>
              <a:pPr/>
              <a:t>6/4/2020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53626E-BC0F-674C-9570-A9D62C09EB52}" type="slidenum">
              <a:rPr lang="fr-FR" smtClean="0"/>
              <a:pPr/>
              <a:t>‹#›</a:t>
            </a:fld>
            <a:endParaRPr lang="fr-FR"/>
          </a:p>
        </p:txBody>
      </p:sp>
    </p:spTree>
    <p:extLst>
      <p:ext uri="{BB962C8B-B14F-4D97-AF65-F5344CB8AC3E}">
        <p14:creationId xmlns:p14="http://schemas.microsoft.com/office/powerpoint/2010/main" val="1477171087"/>
      </p:ext>
    </p:extLst>
  </p:cSld>
  <p:clrMap bg1="lt1" tx1="dk1" bg2="lt2" tx2="dk2" accent1="accent1" accent2="accent2" accent3="accent3" accent4="accent4" accent5="accent5" accent6="accent6" hlink="hlink" folHlink="folHlink"/>
  <p:hf hd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fr-FR"/>
          </a:p>
        </p:txBody>
      </p:sp>
      <p:sp>
        <p:nvSpPr>
          <p:cNvPr id="5" name="Slide Number Placeholder 4"/>
          <p:cNvSpPr>
            <a:spLocks noGrp="1"/>
          </p:cNvSpPr>
          <p:nvPr>
            <p:ph type="sldNum" sz="quarter" idx="11"/>
          </p:nvPr>
        </p:nvSpPr>
        <p:spPr/>
        <p:txBody>
          <a:bodyPr/>
          <a:lstStyle/>
          <a:p>
            <a:fld id="{3C53626E-BC0F-674C-9570-A9D62C09EB52}" type="slidenum">
              <a:rPr lang="fr-FR" smtClean="0"/>
              <a:pPr/>
              <a:t>2</a:t>
            </a:fld>
            <a:endParaRPr lang="fr-FR"/>
          </a:p>
        </p:txBody>
      </p:sp>
    </p:spTree>
    <p:extLst>
      <p:ext uri="{BB962C8B-B14F-4D97-AF65-F5344CB8AC3E}">
        <p14:creationId xmlns:p14="http://schemas.microsoft.com/office/powerpoint/2010/main" val="14292552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Footer Placeholder 3"/>
          <p:cNvSpPr>
            <a:spLocks noGrp="1"/>
          </p:cNvSpPr>
          <p:nvPr>
            <p:ph type="ftr" sz="quarter" idx="10"/>
          </p:nvPr>
        </p:nvSpPr>
        <p:spPr/>
        <p:txBody>
          <a:bodyPr/>
          <a:lstStyle/>
          <a:p>
            <a:endParaRPr lang="fr-FR"/>
          </a:p>
        </p:txBody>
      </p:sp>
      <p:sp>
        <p:nvSpPr>
          <p:cNvPr id="5" name="Slide Number Placeholder 4"/>
          <p:cNvSpPr>
            <a:spLocks noGrp="1"/>
          </p:cNvSpPr>
          <p:nvPr>
            <p:ph type="sldNum" sz="quarter" idx="11"/>
          </p:nvPr>
        </p:nvSpPr>
        <p:spPr/>
        <p:txBody>
          <a:bodyPr/>
          <a:lstStyle/>
          <a:p>
            <a:fld id="{3C53626E-BC0F-674C-9570-A9D62C09EB52}" type="slidenum">
              <a:rPr lang="fr-FR" smtClean="0"/>
              <a:pPr/>
              <a:t>3</a:t>
            </a:fld>
            <a:endParaRPr lang="fr-FR"/>
          </a:p>
        </p:txBody>
      </p:sp>
    </p:spTree>
    <p:extLst>
      <p:ext uri="{BB962C8B-B14F-4D97-AF65-F5344CB8AC3E}">
        <p14:creationId xmlns:p14="http://schemas.microsoft.com/office/powerpoint/2010/main" val="3171080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fr-FR"/>
          </a:p>
        </p:txBody>
      </p:sp>
      <p:sp>
        <p:nvSpPr>
          <p:cNvPr id="5" name="Slide Number Placeholder 4"/>
          <p:cNvSpPr>
            <a:spLocks noGrp="1"/>
          </p:cNvSpPr>
          <p:nvPr>
            <p:ph type="sldNum" sz="quarter" idx="11"/>
          </p:nvPr>
        </p:nvSpPr>
        <p:spPr/>
        <p:txBody>
          <a:bodyPr/>
          <a:lstStyle/>
          <a:p>
            <a:fld id="{3C53626E-BC0F-674C-9570-A9D62C09EB52}" type="slidenum">
              <a:rPr lang="fr-FR" smtClean="0"/>
              <a:pPr/>
              <a:t>5</a:t>
            </a:fld>
            <a:endParaRPr lang="fr-FR"/>
          </a:p>
        </p:txBody>
      </p:sp>
    </p:spTree>
    <p:extLst>
      <p:ext uri="{BB962C8B-B14F-4D97-AF65-F5344CB8AC3E}">
        <p14:creationId xmlns:p14="http://schemas.microsoft.com/office/powerpoint/2010/main" val="33346561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fr-FR"/>
          </a:p>
        </p:txBody>
      </p:sp>
      <p:sp>
        <p:nvSpPr>
          <p:cNvPr id="5" name="Slide Number Placeholder 4"/>
          <p:cNvSpPr>
            <a:spLocks noGrp="1"/>
          </p:cNvSpPr>
          <p:nvPr>
            <p:ph type="sldNum" sz="quarter" idx="11"/>
          </p:nvPr>
        </p:nvSpPr>
        <p:spPr/>
        <p:txBody>
          <a:bodyPr/>
          <a:lstStyle/>
          <a:p>
            <a:fld id="{3C53626E-BC0F-674C-9570-A9D62C09EB52}" type="slidenum">
              <a:rPr lang="fr-FR" smtClean="0"/>
              <a:pPr/>
              <a:t>6</a:t>
            </a:fld>
            <a:endParaRPr lang="fr-FR"/>
          </a:p>
        </p:txBody>
      </p:sp>
    </p:spTree>
    <p:extLst>
      <p:ext uri="{BB962C8B-B14F-4D97-AF65-F5344CB8AC3E}">
        <p14:creationId xmlns:p14="http://schemas.microsoft.com/office/powerpoint/2010/main" val="26649821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fr-FR"/>
          </a:p>
        </p:txBody>
      </p:sp>
      <p:sp>
        <p:nvSpPr>
          <p:cNvPr id="5" name="Slide Number Placeholder 4"/>
          <p:cNvSpPr>
            <a:spLocks noGrp="1"/>
          </p:cNvSpPr>
          <p:nvPr>
            <p:ph type="sldNum" sz="quarter" idx="11"/>
          </p:nvPr>
        </p:nvSpPr>
        <p:spPr/>
        <p:txBody>
          <a:bodyPr/>
          <a:lstStyle/>
          <a:p>
            <a:fld id="{3C53626E-BC0F-674C-9570-A9D62C09EB52}" type="slidenum">
              <a:rPr lang="fr-FR" smtClean="0"/>
              <a:pPr/>
              <a:t>9</a:t>
            </a:fld>
            <a:endParaRPr lang="fr-FR"/>
          </a:p>
        </p:txBody>
      </p:sp>
    </p:spTree>
    <p:extLst>
      <p:ext uri="{BB962C8B-B14F-4D97-AF65-F5344CB8AC3E}">
        <p14:creationId xmlns:p14="http://schemas.microsoft.com/office/powerpoint/2010/main" val="21768678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fr-FR"/>
          </a:p>
        </p:txBody>
      </p:sp>
      <p:sp>
        <p:nvSpPr>
          <p:cNvPr id="5" name="Slide Number Placeholder 4"/>
          <p:cNvSpPr>
            <a:spLocks noGrp="1"/>
          </p:cNvSpPr>
          <p:nvPr>
            <p:ph type="sldNum" sz="quarter" idx="11"/>
          </p:nvPr>
        </p:nvSpPr>
        <p:spPr/>
        <p:txBody>
          <a:bodyPr/>
          <a:lstStyle/>
          <a:p>
            <a:fld id="{3C53626E-BC0F-674C-9570-A9D62C09EB52}" type="slidenum">
              <a:rPr lang="fr-FR" smtClean="0"/>
              <a:pPr/>
              <a:t>11</a:t>
            </a:fld>
            <a:endParaRPr lang="fr-FR"/>
          </a:p>
        </p:txBody>
      </p:sp>
    </p:spTree>
    <p:extLst>
      <p:ext uri="{BB962C8B-B14F-4D97-AF65-F5344CB8AC3E}">
        <p14:creationId xmlns:p14="http://schemas.microsoft.com/office/powerpoint/2010/main" val="16681502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Footer Placeholder 3"/>
          <p:cNvSpPr>
            <a:spLocks noGrp="1"/>
          </p:cNvSpPr>
          <p:nvPr>
            <p:ph type="ftr" sz="quarter" idx="10"/>
          </p:nvPr>
        </p:nvSpPr>
        <p:spPr/>
        <p:txBody>
          <a:bodyPr/>
          <a:lstStyle/>
          <a:p>
            <a:endParaRPr lang="fr-FR"/>
          </a:p>
        </p:txBody>
      </p:sp>
      <p:sp>
        <p:nvSpPr>
          <p:cNvPr id="5" name="Slide Number Placeholder 4"/>
          <p:cNvSpPr>
            <a:spLocks noGrp="1"/>
          </p:cNvSpPr>
          <p:nvPr>
            <p:ph type="sldNum" sz="quarter" idx="11"/>
          </p:nvPr>
        </p:nvSpPr>
        <p:spPr/>
        <p:txBody>
          <a:bodyPr/>
          <a:lstStyle/>
          <a:p>
            <a:fld id="{3C53626E-BC0F-674C-9570-A9D62C09EB52}" type="slidenum">
              <a:rPr lang="fr-FR" smtClean="0"/>
              <a:pPr/>
              <a:t>13</a:t>
            </a:fld>
            <a:endParaRPr lang="fr-FR"/>
          </a:p>
        </p:txBody>
      </p:sp>
    </p:spTree>
    <p:extLst>
      <p:ext uri="{BB962C8B-B14F-4D97-AF65-F5344CB8AC3E}">
        <p14:creationId xmlns:p14="http://schemas.microsoft.com/office/powerpoint/2010/main" val="37393335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Footer Placeholder 3"/>
          <p:cNvSpPr>
            <a:spLocks noGrp="1"/>
          </p:cNvSpPr>
          <p:nvPr>
            <p:ph type="ftr" sz="quarter" idx="10"/>
          </p:nvPr>
        </p:nvSpPr>
        <p:spPr/>
        <p:txBody>
          <a:bodyPr/>
          <a:lstStyle/>
          <a:p>
            <a:endParaRPr lang="fr-FR"/>
          </a:p>
        </p:txBody>
      </p:sp>
      <p:sp>
        <p:nvSpPr>
          <p:cNvPr id="5" name="Slide Number Placeholder 4"/>
          <p:cNvSpPr>
            <a:spLocks noGrp="1"/>
          </p:cNvSpPr>
          <p:nvPr>
            <p:ph type="sldNum" sz="quarter" idx="11"/>
          </p:nvPr>
        </p:nvSpPr>
        <p:spPr/>
        <p:txBody>
          <a:bodyPr/>
          <a:lstStyle/>
          <a:p>
            <a:fld id="{3C53626E-BC0F-674C-9570-A9D62C09EB52}" type="slidenum">
              <a:rPr lang="fr-FR" smtClean="0"/>
              <a:pPr/>
              <a:t>17</a:t>
            </a:fld>
            <a:endParaRPr lang="fr-FR"/>
          </a:p>
        </p:txBody>
      </p:sp>
    </p:spTree>
    <p:extLst>
      <p:ext uri="{BB962C8B-B14F-4D97-AF65-F5344CB8AC3E}">
        <p14:creationId xmlns:p14="http://schemas.microsoft.com/office/powerpoint/2010/main" val="22855319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endParaRPr lang="fr-FR"/>
          </a:p>
        </p:txBody>
      </p:sp>
      <p:sp>
        <p:nvSpPr>
          <p:cNvPr id="5" name="Slide Number Placeholder 4"/>
          <p:cNvSpPr>
            <a:spLocks noGrp="1"/>
          </p:cNvSpPr>
          <p:nvPr>
            <p:ph type="sldNum" sz="quarter" idx="11"/>
          </p:nvPr>
        </p:nvSpPr>
        <p:spPr/>
        <p:txBody>
          <a:bodyPr/>
          <a:lstStyle/>
          <a:p>
            <a:fld id="{3C53626E-BC0F-674C-9570-A9D62C09EB52}" type="slidenum">
              <a:rPr lang="fr-FR" smtClean="0"/>
              <a:pPr/>
              <a:t>22</a:t>
            </a:fld>
            <a:endParaRPr lang="fr-FR"/>
          </a:p>
        </p:txBody>
      </p:sp>
    </p:spTree>
    <p:extLst>
      <p:ext uri="{BB962C8B-B14F-4D97-AF65-F5344CB8AC3E}">
        <p14:creationId xmlns:p14="http://schemas.microsoft.com/office/powerpoint/2010/main" val="31451443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7.svg"/><Relationship Id="rId5" Type="http://schemas.openxmlformats.org/officeDocument/2006/relationships/image" Target="../media/image5.png"/><Relationship Id="rId4" Type="http://schemas.openxmlformats.org/officeDocument/2006/relationships/image" Target="../media/image5.sv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_Disposition personnalisée">
    <p:spTree>
      <p:nvGrpSpPr>
        <p:cNvPr id="1" name=""/>
        <p:cNvGrpSpPr/>
        <p:nvPr/>
      </p:nvGrpSpPr>
      <p:grpSpPr>
        <a:xfrm>
          <a:off x="0" y="0"/>
          <a:ext cx="0" cy="0"/>
          <a:chOff x="0" y="0"/>
          <a:chExt cx="0" cy="0"/>
        </a:xfrm>
      </p:grpSpPr>
      <p:pic>
        <p:nvPicPr>
          <p:cNvPr id="5" name="Picture 4" descr="A picture containing food, drawing&#10;&#10;Description automatically generated">
            <a:extLst>
              <a:ext uri="{FF2B5EF4-FFF2-40B4-BE49-F238E27FC236}">
                <a16:creationId xmlns:a16="http://schemas.microsoft.com/office/drawing/2014/main" id="{566BDAF6-CCF6-3240-95E6-89272961E230}"/>
              </a:ext>
            </a:extLst>
          </p:cNvPr>
          <p:cNvPicPr>
            <a:picLocks noChangeAspect="1"/>
          </p:cNvPicPr>
          <p:nvPr userDrawn="1"/>
        </p:nvPicPr>
        <p:blipFill>
          <a:blip r:embed="rId2"/>
          <a:stretch>
            <a:fillRect/>
          </a:stretch>
        </p:blipFill>
        <p:spPr>
          <a:xfrm>
            <a:off x="1123192" y="2039035"/>
            <a:ext cx="6897667" cy="2713588"/>
          </a:xfrm>
          <a:prstGeom prst="rect">
            <a:avLst/>
          </a:prstGeom>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Image text">
    <p:spTree>
      <p:nvGrpSpPr>
        <p:cNvPr id="1" name=""/>
        <p:cNvGrpSpPr/>
        <p:nvPr/>
      </p:nvGrpSpPr>
      <p:grpSpPr>
        <a:xfrm>
          <a:off x="0" y="0"/>
          <a:ext cx="0" cy="0"/>
          <a:chOff x="0" y="0"/>
          <a:chExt cx="0" cy="0"/>
        </a:xfrm>
      </p:grpSpPr>
      <p:sp>
        <p:nvSpPr>
          <p:cNvPr id="3" name="Espace réservé pour une image  2"/>
          <p:cNvSpPr>
            <a:spLocks noGrp="1"/>
          </p:cNvSpPr>
          <p:nvPr>
            <p:ph type="pic" idx="1" hasCustomPrompt="1"/>
          </p:nvPr>
        </p:nvSpPr>
        <p:spPr>
          <a:xfrm>
            <a:off x="457200" y="1412875"/>
            <a:ext cx="3886200" cy="4472781"/>
          </a:xfrm>
          <a:prstGeom prst="rect">
            <a:avLst/>
          </a:prstGeom>
        </p:spPr>
        <p:txBody>
          <a:bodyPr>
            <a:normAutofit/>
          </a:bodyPr>
          <a:lstStyle>
            <a:lvl1pPr marL="0" indent="0">
              <a:buNone/>
              <a:defRPr sz="2800">
                <a:latin typeface="+mj-lt"/>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noProof="0" dirty="0"/>
              <a:t>Drop an image or click on the icon to add one </a:t>
            </a:r>
          </a:p>
        </p:txBody>
      </p:sp>
      <p:sp>
        <p:nvSpPr>
          <p:cNvPr id="9" name="Content Placeholder 2">
            <a:extLst>
              <a:ext uri="{FF2B5EF4-FFF2-40B4-BE49-F238E27FC236}">
                <a16:creationId xmlns:a16="http://schemas.microsoft.com/office/drawing/2014/main" id="{7C4DDB2A-D091-4603-B954-F1F7415B5854}"/>
              </a:ext>
            </a:extLst>
          </p:cNvPr>
          <p:cNvSpPr>
            <a:spLocks noGrp="1"/>
          </p:cNvSpPr>
          <p:nvPr>
            <p:ph sz="quarter" idx="17"/>
          </p:nvPr>
        </p:nvSpPr>
        <p:spPr>
          <a:xfrm>
            <a:off x="4621089" y="1412875"/>
            <a:ext cx="3890066" cy="4473125"/>
          </a:xfrm>
        </p:spPr>
        <p:txBody>
          <a:bodyPr>
            <a:noAutofit/>
          </a:bodyPr>
          <a:lstStyle>
            <a:lvl1pPr>
              <a:buClr>
                <a:schemeClr val="accent1"/>
              </a:buCl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Title 4">
            <a:extLst>
              <a:ext uri="{FF2B5EF4-FFF2-40B4-BE49-F238E27FC236}">
                <a16:creationId xmlns:a16="http://schemas.microsoft.com/office/drawing/2014/main" id="{466B5AD6-CE67-4BBC-9EB2-93460D1CB785}"/>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13" name="Espace réservé du numéro de diapositive 6">
            <a:extLst>
              <a:ext uri="{FF2B5EF4-FFF2-40B4-BE49-F238E27FC236}">
                <a16:creationId xmlns:a16="http://schemas.microsoft.com/office/drawing/2014/main" id="{0221FD13-185B-46DF-BA72-E12DA2E55F09}"/>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10" name="Content Placeholder 5">
            <a:extLst>
              <a:ext uri="{FF2B5EF4-FFF2-40B4-BE49-F238E27FC236}">
                <a16:creationId xmlns:a16="http://schemas.microsoft.com/office/drawing/2014/main" id="{3B47DB74-212D-5541-AC00-976E544E69F3}"/>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2 columns text">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3162B263-5EE9-4AEE-8654-DD3CA21ACE82}"/>
              </a:ext>
            </a:extLst>
          </p:cNvPr>
          <p:cNvSpPr>
            <a:spLocks noGrp="1"/>
          </p:cNvSpPr>
          <p:nvPr>
            <p:ph sz="quarter" idx="16"/>
          </p:nvPr>
        </p:nvSpPr>
        <p:spPr>
          <a:xfrm>
            <a:off x="465138" y="1412875"/>
            <a:ext cx="3890066" cy="4473125"/>
          </a:xfrm>
        </p:spPr>
        <p:txBody>
          <a:bodyPr>
            <a:noAutofit/>
          </a:bodyPr>
          <a:lstStyle>
            <a:lvl1pPr>
              <a:buClr>
                <a:schemeClr val="accent1"/>
              </a:buCl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2">
            <a:extLst>
              <a:ext uri="{FF2B5EF4-FFF2-40B4-BE49-F238E27FC236}">
                <a16:creationId xmlns:a16="http://schemas.microsoft.com/office/drawing/2014/main" id="{E81C97C1-EB70-41CB-8E10-ED8420DF6B37}"/>
              </a:ext>
            </a:extLst>
          </p:cNvPr>
          <p:cNvSpPr>
            <a:spLocks noGrp="1"/>
          </p:cNvSpPr>
          <p:nvPr>
            <p:ph sz="quarter" idx="17"/>
          </p:nvPr>
        </p:nvSpPr>
        <p:spPr>
          <a:xfrm>
            <a:off x="4621089" y="1412875"/>
            <a:ext cx="3890066" cy="4473125"/>
          </a:xfrm>
        </p:spPr>
        <p:txBody>
          <a:bodyPr>
            <a:noAutofit/>
          </a:bodyPr>
          <a:lstStyle>
            <a:lvl1pPr>
              <a:buClr>
                <a:schemeClr val="accent1"/>
              </a:buCl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Title 4">
            <a:extLst>
              <a:ext uri="{FF2B5EF4-FFF2-40B4-BE49-F238E27FC236}">
                <a16:creationId xmlns:a16="http://schemas.microsoft.com/office/drawing/2014/main" id="{AD0C9F4F-B9B1-48AF-B0EA-B2DC04A96707}"/>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14" name="Espace réservé du numéro de diapositive 6">
            <a:extLst>
              <a:ext uri="{FF2B5EF4-FFF2-40B4-BE49-F238E27FC236}">
                <a16:creationId xmlns:a16="http://schemas.microsoft.com/office/drawing/2014/main" id="{D4634937-A53D-4397-98D3-B9CB083009B1}"/>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9" name="Content Placeholder 5">
            <a:extLst>
              <a:ext uri="{FF2B5EF4-FFF2-40B4-BE49-F238E27FC236}">
                <a16:creationId xmlns:a16="http://schemas.microsoft.com/office/drawing/2014/main" id="{96FD9B80-D146-1044-B338-AD9EF87ACAC9}"/>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1156541312"/>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ubtitle 2 columns text">
    <p:spTree>
      <p:nvGrpSpPr>
        <p:cNvPr id="1" name=""/>
        <p:cNvGrpSpPr/>
        <p:nvPr/>
      </p:nvGrpSpPr>
      <p:grpSpPr>
        <a:xfrm>
          <a:off x="0" y="0"/>
          <a:ext cx="0" cy="0"/>
          <a:chOff x="0" y="0"/>
          <a:chExt cx="0" cy="0"/>
        </a:xfrm>
      </p:grpSpPr>
      <p:sp>
        <p:nvSpPr>
          <p:cNvPr id="11" name="Content Placeholder 2">
            <a:extLst>
              <a:ext uri="{FF2B5EF4-FFF2-40B4-BE49-F238E27FC236}">
                <a16:creationId xmlns:a16="http://schemas.microsoft.com/office/drawing/2014/main" id="{3162B263-5EE9-4AEE-8654-DD3CA21ACE82}"/>
              </a:ext>
            </a:extLst>
          </p:cNvPr>
          <p:cNvSpPr>
            <a:spLocks noGrp="1"/>
          </p:cNvSpPr>
          <p:nvPr>
            <p:ph sz="quarter" idx="16"/>
          </p:nvPr>
        </p:nvSpPr>
        <p:spPr>
          <a:xfrm>
            <a:off x="465138" y="2276872"/>
            <a:ext cx="3890066" cy="3609128"/>
          </a:xfrm>
        </p:spPr>
        <p:txBody>
          <a:bodyPr>
            <a:noAutofit/>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12" name="Content Placeholder 2">
            <a:extLst>
              <a:ext uri="{FF2B5EF4-FFF2-40B4-BE49-F238E27FC236}">
                <a16:creationId xmlns:a16="http://schemas.microsoft.com/office/drawing/2014/main" id="{E81C97C1-EB70-41CB-8E10-ED8420DF6B37}"/>
              </a:ext>
            </a:extLst>
          </p:cNvPr>
          <p:cNvSpPr>
            <a:spLocks noGrp="1"/>
          </p:cNvSpPr>
          <p:nvPr>
            <p:ph sz="quarter" idx="17"/>
          </p:nvPr>
        </p:nvSpPr>
        <p:spPr>
          <a:xfrm>
            <a:off x="4621089" y="2276872"/>
            <a:ext cx="3890066" cy="3609128"/>
          </a:xfrm>
        </p:spPr>
        <p:txBody>
          <a:bodyPr>
            <a:noAutofit/>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9" name="Espace réservé du texte 16">
            <a:extLst>
              <a:ext uri="{FF2B5EF4-FFF2-40B4-BE49-F238E27FC236}">
                <a16:creationId xmlns:a16="http://schemas.microsoft.com/office/drawing/2014/main" id="{AFEDB953-883A-4AA5-8CB4-3BCDFAC17C08}"/>
              </a:ext>
            </a:extLst>
          </p:cNvPr>
          <p:cNvSpPr>
            <a:spLocks noGrp="1"/>
          </p:cNvSpPr>
          <p:nvPr>
            <p:ph type="body" sz="quarter" idx="18" hasCustomPrompt="1"/>
          </p:nvPr>
        </p:nvSpPr>
        <p:spPr>
          <a:xfrm>
            <a:off x="4618810" y="1412776"/>
            <a:ext cx="3892345" cy="710664"/>
          </a:xfrm>
          <a:prstGeom prst="rect">
            <a:avLst/>
          </a:prstGeom>
        </p:spPr>
        <p:txBody>
          <a:bodyPr lIns="0" tIns="0" rIns="0" bIns="0"/>
          <a:lstStyle>
            <a:lvl1pPr marL="0" indent="0">
              <a:buNone/>
              <a:defRPr sz="2000" b="1" cap="all" spc="100" baseline="0">
                <a:solidFill>
                  <a:schemeClr val="accent1"/>
                </a:solidFill>
                <a:latin typeface="+mj-lt"/>
                <a:ea typeface="Verdana" panose="020B0604030504040204" pitchFamily="34" charset="0"/>
                <a:cs typeface="Verdana" panose="020B0604030504040204" pitchFamily="34" charset="0"/>
              </a:defRPr>
            </a:lvl1pPr>
          </a:lstStyle>
          <a:p>
            <a:pPr lvl="0"/>
            <a:r>
              <a:rPr lang="en-GB" noProof="0" dirty="0"/>
              <a:t>ADD TEXT</a:t>
            </a:r>
          </a:p>
        </p:txBody>
      </p:sp>
      <p:sp>
        <p:nvSpPr>
          <p:cNvPr id="15" name="Espace réservé du texte 16">
            <a:extLst>
              <a:ext uri="{FF2B5EF4-FFF2-40B4-BE49-F238E27FC236}">
                <a16:creationId xmlns:a16="http://schemas.microsoft.com/office/drawing/2014/main" id="{9BDE935D-F794-436A-87C3-56818AEA0041}"/>
              </a:ext>
            </a:extLst>
          </p:cNvPr>
          <p:cNvSpPr>
            <a:spLocks noGrp="1"/>
          </p:cNvSpPr>
          <p:nvPr>
            <p:ph type="body" sz="quarter" idx="19" hasCustomPrompt="1"/>
          </p:nvPr>
        </p:nvSpPr>
        <p:spPr>
          <a:xfrm>
            <a:off x="468313" y="1412776"/>
            <a:ext cx="3892345" cy="710664"/>
          </a:xfrm>
          <a:prstGeom prst="rect">
            <a:avLst/>
          </a:prstGeom>
        </p:spPr>
        <p:txBody>
          <a:bodyPr lIns="0" tIns="0" rIns="0" bIns="0"/>
          <a:lstStyle>
            <a:lvl1pPr marL="0" indent="0">
              <a:buNone/>
              <a:defRPr sz="2000" b="1" cap="all" spc="100" baseline="0">
                <a:solidFill>
                  <a:schemeClr val="accent1"/>
                </a:solidFill>
                <a:latin typeface="+mj-lt"/>
                <a:ea typeface="Verdana" panose="020B0604030504040204" pitchFamily="34" charset="0"/>
                <a:cs typeface="Verdana" panose="020B0604030504040204" pitchFamily="34" charset="0"/>
              </a:defRPr>
            </a:lvl1pPr>
          </a:lstStyle>
          <a:p>
            <a:pPr lvl="0"/>
            <a:r>
              <a:rPr lang="en-GB" noProof="0" dirty="0"/>
              <a:t>ADD TEXT</a:t>
            </a:r>
          </a:p>
        </p:txBody>
      </p:sp>
      <p:sp>
        <p:nvSpPr>
          <p:cNvPr id="14" name="Title 4">
            <a:extLst>
              <a:ext uri="{FF2B5EF4-FFF2-40B4-BE49-F238E27FC236}">
                <a16:creationId xmlns:a16="http://schemas.microsoft.com/office/drawing/2014/main" id="{B6B0310D-A0F1-4B76-98F1-54EC3C47F0DB}"/>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18" name="Espace réservé du numéro de diapositive 6">
            <a:extLst>
              <a:ext uri="{FF2B5EF4-FFF2-40B4-BE49-F238E27FC236}">
                <a16:creationId xmlns:a16="http://schemas.microsoft.com/office/drawing/2014/main" id="{444C8659-EDDD-4772-9C1F-9B4636FE34C2}"/>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13" name="Content Placeholder 5">
            <a:extLst>
              <a:ext uri="{FF2B5EF4-FFF2-40B4-BE49-F238E27FC236}">
                <a16:creationId xmlns:a16="http://schemas.microsoft.com/office/drawing/2014/main" id="{8A7C5AF8-98A0-B048-A4E8-0123416983D3}"/>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1402591513"/>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End slide deck">
    <p:spTree>
      <p:nvGrpSpPr>
        <p:cNvPr id="1" name=""/>
        <p:cNvGrpSpPr/>
        <p:nvPr/>
      </p:nvGrpSpPr>
      <p:grpSpPr>
        <a:xfrm>
          <a:off x="0" y="0"/>
          <a:ext cx="0" cy="0"/>
          <a:chOff x="0" y="0"/>
          <a:chExt cx="0" cy="0"/>
        </a:xfrm>
      </p:grpSpPr>
      <p:pic>
        <p:nvPicPr>
          <p:cNvPr id="14" name="Picture 13" descr="A necklace with a black background&#10;&#10;Description automatically generated">
            <a:extLst>
              <a:ext uri="{FF2B5EF4-FFF2-40B4-BE49-F238E27FC236}">
                <a16:creationId xmlns:a16="http://schemas.microsoft.com/office/drawing/2014/main" id="{255B2167-FECF-1348-B1F7-F1AA3DA96B3D}"/>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1979712" y="0"/>
            <a:ext cx="7164288" cy="6858000"/>
          </a:xfrm>
          <a:prstGeom prst="rect">
            <a:avLst/>
          </a:prstGeom>
        </p:spPr>
      </p:pic>
      <p:sp>
        <p:nvSpPr>
          <p:cNvPr id="15" name="Titre 1">
            <a:extLst>
              <a:ext uri="{FF2B5EF4-FFF2-40B4-BE49-F238E27FC236}">
                <a16:creationId xmlns:a16="http://schemas.microsoft.com/office/drawing/2014/main" id="{6EFAD199-065D-1F4B-8CCA-0F7676FBE841}"/>
              </a:ext>
            </a:extLst>
          </p:cNvPr>
          <p:cNvSpPr txBox="1">
            <a:spLocks/>
          </p:cNvSpPr>
          <p:nvPr userDrawn="1"/>
        </p:nvSpPr>
        <p:spPr>
          <a:xfrm>
            <a:off x="323528" y="4587992"/>
            <a:ext cx="4536504" cy="709423"/>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800" b="1" noProof="0" dirty="0" err="1">
                <a:solidFill>
                  <a:schemeClr val="accent1"/>
                </a:solidFill>
                <a:latin typeface="Calibri" charset="0"/>
                <a:ea typeface="Calibri" charset="0"/>
                <a:cs typeface="Calibri" charset="0"/>
              </a:rPr>
              <a:t>Dr.</a:t>
            </a:r>
            <a:r>
              <a:rPr lang="en-GB" sz="1800" b="1" noProof="0" dirty="0">
                <a:solidFill>
                  <a:schemeClr val="accent1"/>
                </a:solidFill>
                <a:latin typeface="Calibri" charset="0"/>
                <a:ea typeface="Calibri" charset="0"/>
                <a:cs typeface="Calibri" charset="0"/>
              </a:rPr>
              <a:t> Antoine Lacombe </a:t>
            </a:r>
            <a:r>
              <a:rPr lang="en-GB" sz="1400" b="1" noProof="0" dirty="0">
                <a:solidFill>
                  <a:schemeClr val="accent1"/>
                </a:solidFill>
                <a:latin typeface="Calibri" charset="0"/>
                <a:ea typeface="Calibri" charset="0"/>
                <a:cs typeface="Calibri" charset="0"/>
              </a:rPr>
              <a:t>Pharm D, MBA</a:t>
            </a:r>
            <a:endParaRPr kumimoji="0" lang="en-GB" sz="1400" b="0" i="0" u="sng" strike="noStrike" kern="1200" cap="none" spc="0" normalizeH="0" baseline="0" noProof="0" dirty="0">
              <a:ln>
                <a:noFill/>
              </a:ln>
              <a:solidFill>
                <a:schemeClr val="accent1"/>
              </a:solidFill>
              <a:effectLst/>
              <a:uLnTx/>
              <a:uFillTx/>
              <a:latin typeface="Calibri" charset="0"/>
              <a:ea typeface="Calibri" charset="0"/>
              <a:cs typeface="Calibri" charset="0"/>
            </a:endParaRPr>
          </a:p>
        </p:txBody>
      </p:sp>
      <p:sp>
        <p:nvSpPr>
          <p:cNvPr id="16" name="Titre 1">
            <a:extLst>
              <a:ext uri="{FF2B5EF4-FFF2-40B4-BE49-F238E27FC236}">
                <a16:creationId xmlns:a16="http://schemas.microsoft.com/office/drawing/2014/main" id="{A377132C-BD1A-1C47-8817-1C4F7D2C4D74}"/>
              </a:ext>
            </a:extLst>
          </p:cNvPr>
          <p:cNvSpPr txBox="1">
            <a:spLocks/>
          </p:cNvSpPr>
          <p:nvPr userDrawn="1"/>
        </p:nvSpPr>
        <p:spPr>
          <a:xfrm>
            <a:off x="787828" y="4997673"/>
            <a:ext cx="4536504" cy="382407"/>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800" b="0" noProof="0" dirty="0">
                <a:solidFill>
                  <a:srgbClr val="5D8298"/>
                </a:solidFill>
                <a:latin typeface="Calibri" charset="0"/>
                <a:ea typeface="Calibri" charset="0"/>
                <a:cs typeface="Calibri" charset="0"/>
              </a:rPr>
              <a:t>+41 79 529 42 79</a:t>
            </a:r>
            <a:endParaRPr kumimoji="0" lang="en-GB" sz="1800" b="0" i="0" u="sng" strike="noStrike" kern="1200" cap="none" spc="0" normalizeH="0" baseline="0" noProof="0" dirty="0">
              <a:ln>
                <a:noFill/>
              </a:ln>
              <a:solidFill>
                <a:srgbClr val="5D8298"/>
              </a:solidFill>
              <a:effectLst/>
              <a:uLnTx/>
              <a:uFillTx/>
              <a:latin typeface="Calibri" charset="0"/>
              <a:ea typeface="Calibri" charset="0"/>
              <a:cs typeface="Calibri" charset="0"/>
            </a:endParaRPr>
          </a:p>
        </p:txBody>
      </p:sp>
      <p:sp>
        <p:nvSpPr>
          <p:cNvPr id="17" name="Titre 1">
            <a:extLst>
              <a:ext uri="{FF2B5EF4-FFF2-40B4-BE49-F238E27FC236}">
                <a16:creationId xmlns:a16="http://schemas.microsoft.com/office/drawing/2014/main" id="{A3F207F1-E9E6-2A4D-835E-D4E3DCCA2063}"/>
              </a:ext>
            </a:extLst>
          </p:cNvPr>
          <p:cNvSpPr txBox="1">
            <a:spLocks/>
          </p:cNvSpPr>
          <p:nvPr userDrawn="1"/>
        </p:nvSpPr>
        <p:spPr>
          <a:xfrm>
            <a:off x="787828" y="5440904"/>
            <a:ext cx="4536504" cy="382407"/>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800" b="0" noProof="0" dirty="0">
                <a:solidFill>
                  <a:srgbClr val="5D8298"/>
                </a:solidFill>
                <a:latin typeface="Calibri" charset="0"/>
                <a:ea typeface="Calibri" charset="0"/>
                <a:cs typeface="Calibri" charset="0"/>
              </a:rPr>
              <a:t>antoine.lacombe@cor2ed.com</a:t>
            </a:r>
            <a:endParaRPr kumimoji="0" lang="en-GB" sz="1800" b="0" i="0" u="sng" strike="noStrike" kern="1200" cap="none" spc="0" normalizeH="0" baseline="0" noProof="0" dirty="0">
              <a:ln>
                <a:noFill/>
              </a:ln>
              <a:solidFill>
                <a:srgbClr val="5D8298"/>
              </a:solidFill>
              <a:effectLst/>
              <a:uLnTx/>
              <a:uFillTx/>
              <a:latin typeface="Calibri" charset="0"/>
              <a:ea typeface="Calibri" charset="0"/>
              <a:cs typeface="Calibri" charset="0"/>
            </a:endParaRPr>
          </a:p>
        </p:txBody>
      </p:sp>
      <p:sp>
        <p:nvSpPr>
          <p:cNvPr id="18" name="Titre 1">
            <a:extLst>
              <a:ext uri="{FF2B5EF4-FFF2-40B4-BE49-F238E27FC236}">
                <a16:creationId xmlns:a16="http://schemas.microsoft.com/office/drawing/2014/main" id="{592BB9EA-DE4C-C341-93DB-7FE6C0348341}"/>
              </a:ext>
            </a:extLst>
          </p:cNvPr>
          <p:cNvSpPr txBox="1">
            <a:spLocks/>
          </p:cNvSpPr>
          <p:nvPr userDrawn="1"/>
        </p:nvSpPr>
        <p:spPr>
          <a:xfrm>
            <a:off x="348739" y="1758502"/>
            <a:ext cx="4797678" cy="1030504"/>
          </a:xfrm>
          <a:prstGeom prst="rect">
            <a:avLst/>
          </a:prstGeom>
        </p:spPr>
        <p:txBody>
          <a:bodyPr vert="horz" lIns="91440" tIns="45720" rIns="91440" bIns="45720" rtlCol="0" anchor="t">
            <a:normAutofit fontScale="92500" lnSpcReduction="10000"/>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1800" b="0" i="0" u="none" strike="noStrike" kern="1200" cap="none" spc="0" normalizeH="0" baseline="0" noProof="0" dirty="0">
                <a:ln>
                  <a:noFill/>
                </a:ln>
                <a:solidFill>
                  <a:srgbClr val="5D8298"/>
                </a:solidFill>
                <a:effectLst/>
                <a:uLnTx/>
                <a:uFillTx/>
                <a:latin typeface="Calibri" charset="0"/>
                <a:ea typeface="Calibri" charset="0"/>
                <a:cs typeface="Calibri" charset="0"/>
              </a:rPr>
              <a:t>GI NURSES CONNECT</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1800" b="0" i="0" u="none" strike="noStrike" kern="1200" cap="none" spc="0" normalizeH="0" baseline="0" noProof="0" dirty="0" err="1">
                <a:ln>
                  <a:noFill/>
                </a:ln>
                <a:solidFill>
                  <a:srgbClr val="5D8298"/>
                </a:solidFill>
                <a:effectLst/>
                <a:uLnTx/>
                <a:uFillTx/>
                <a:latin typeface="Calibri" charset="0"/>
                <a:ea typeface="Calibri" charset="0"/>
                <a:cs typeface="Calibri" charset="0"/>
              </a:rPr>
              <a:t>Bodenackerstrasse</a:t>
            </a:r>
            <a:r>
              <a:rPr kumimoji="0" lang="fr-FR" sz="1800" b="0" i="0" u="none" strike="noStrike" kern="1200" cap="none" spc="0" normalizeH="0" baseline="0" noProof="0" dirty="0">
                <a:ln>
                  <a:noFill/>
                </a:ln>
                <a:solidFill>
                  <a:srgbClr val="5D8298"/>
                </a:solidFill>
                <a:effectLst/>
                <a:uLnTx/>
                <a:uFillTx/>
                <a:latin typeface="Calibri" charset="0"/>
                <a:ea typeface="Calibri" charset="0"/>
                <a:cs typeface="Calibri" charset="0"/>
              </a:rPr>
              <a:t> 17</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1800" b="0" i="0" u="none" strike="noStrike" kern="1200" cap="none" spc="0" normalizeH="0" baseline="0" noProof="0" dirty="0">
                <a:ln>
                  <a:noFill/>
                </a:ln>
                <a:solidFill>
                  <a:srgbClr val="5D8298"/>
                </a:solidFill>
                <a:effectLst/>
                <a:uLnTx/>
                <a:uFillTx/>
                <a:latin typeface="Calibri" charset="0"/>
                <a:ea typeface="Calibri" charset="0"/>
                <a:cs typeface="Calibri" charset="0"/>
              </a:rPr>
              <a:t>4103 Bottmingen </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fr-FR" sz="1800" b="0" i="0" u="none" strike="noStrike" kern="1200" cap="none" spc="0" normalizeH="0" baseline="0" noProof="0" dirty="0">
                <a:ln>
                  <a:noFill/>
                </a:ln>
                <a:solidFill>
                  <a:srgbClr val="5D8298"/>
                </a:solidFill>
                <a:effectLst/>
                <a:uLnTx/>
                <a:uFillTx/>
                <a:latin typeface="Calibri" charset="0"/>
                <a:ea typeface="Calibri" charset="0"/>
                <a:cs typeface="Calibri" charset="0"/>
              </a:rPr>
              <a:t>SWITZERLAND</a:t>
            </a:r>
          </a:p>
        </p:txBody>
      </p:sp>
      <p:sp>
        <p:nvSpPr>
          <p:cNvPr id="20" name="Titre 1">
            <a:extLst>
              <a:ext uri="{FF2B5EF4-FFF2-40B4-BE49-F238E27FC236}">
                <a16:creationId xmlns:a16="http://schemas.microsoft.com/office/drawing/2014/main" id="{4876AF6D-8290-8D4C-BF63-DE2478D0B26F}"/>
              </a:ext>
            </a:extLst>
          </p:cNvPr>
          <p:cNvSpPr txBox="1">
            <a:spLocks/>
          </p:cNvSpPr>
          <p:nvPr userDrawn="1"/>
        </p:nvSpPr>
        <p:spPr>
          <a:xfrm>
            <a:off x="2051720" y="6322958"/>
            <a:ext cx="6959903" cy="1282506"/>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r" defTabSz="457200" rtl="0" eaLnBrk="1" fontAlgn="auto" latinLnBrk="0" hangingPunct="1">
              <a:lnSpc>
                <a:spcPct val="100000"/>
              </a:lnSpc>
              <a:spcBef>
                <a:spcPct val="0"/>
              </a:spcBef>
              <a:spcAft>
                <a:spcPts val="0"/>
              </a:spcAft>
              <a:buClrTx/>
              <a:buSzTx/>
              <a:buFontTx/>
              <a:buNone/>
              <a:tabLst/>
              <a:defRPr/>
            </a:pPr>
            <a:r>
              <a:rPr lang="en-GB" sz="1800" b="1" noProof="0" dirty="0">
                <a:solidFill>
                  <a:schemeClr val="accent1"/>
                </a:solidFill>
                <a:latin typeface="Calibri" charset="0"/>
                <a:ea typeface="Calibri" charset="0"/>
                <a:cs typeface="Calibri" charset="0"/>
              </a:rPr>
              <a:t>Heading to the heart of Independent Medical Education Since 2012</a:t>
            </a:r>
            <a:endParaRPr kumimoji="0" lang="en-GB" sz="1800" b="1" i="0" u="sng" strike="noStrike" kern="1200" cap="none" spc="0" normalizeH="0" baseline="0" noProof="0" dirty="0">
              <a:ln>
                <a:noFill/>
              </a:ln>
              <a:solidFill>
                <a:schemeClr val="accent1"/>
              </a:solidFill>
              <a:effectLst/>
              <a:uLnTx/>
              <a:uFillTx/>
              <a:latin typeface="Calibri" charset="0"/>
              <a:ea typeface="Calibri" charset="0"/>
              <a:cs typeface="Calibri" charset="0"/>
            </a:endParaRPr>
          </a:p>
        </p:txBody>
      </p:sp>
      <p:sp>
        <p:nvSpPr>
          <p:cNvPr id="21" name="Titre 1">
            <a:extLst>
              <a:ext uri="{FF2B5EF4-FFF2-40B4-BE49-F238E27FC236}">
                <a16:creationId xmlns:a16="http://schemas.microsoft.com/office/drawing/2014/main" id="{CED29FA2-2305-0C4E-BD99-39F543E63F87}"/>
              </a:ext>
            </a:extLst>
          </p:cNvPr>
          <p:cNvSpPr txBox="1">
            <a:spLocks/>
          </p:cNvSpPr>
          <p:nvPr userDrawn="1"/>
        </p:nvSpPr>
        <p:spPr>
          <a:xfrm>
            <a:off x="323528" y="2942991"/>
            <a:ext cx="4536504" cy="709423"/>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800" b="1" noProof="0" dirty="0" err="1">
                <a:solidFill>
                  <a:schemeClr val="accent1"/>
                </a:solidFill>
                <a:latin typeface="Calibri" charset="0"/>
                <a:ea typeface="Calibri" charset="0"/>
                <a:cs typeface="Calibri" charset="0"/>
              </a:rPr>
              <a:t>Dr.</a:t>
            </a:r>
            <a:r>
              <a:rPr lang="en-GB" sz="1800" b="1" noProof="0" dirty="0">
                <a:solidFill>
                  <a:schemeClr val="accent1"/>
                </a:solidFill>
                <a:latin typeface="Calibri" charset="0"/>
                <a:ea typeface="Calibri" charset="0"/>
                <a:cs typeface="Calibri" charset="0"/>
              </a:rPr>
              <a:t> </a:t>
            </a:r>
            <a:r>
              <a:rPr lang="en-GB" sz="1800" b="1" noProof="0" dirty="0" err="1">
                <a:solidFill>
                  <a:schemeClr val="accent1"/>
                </a:solidFill>
                <a:latin typeface="Calibri" charset="0"/>
                <a:ea typeface="Calibri" charset="0"/>
                <a:cs typeface="Calibri" charset="0"/>
              </a:rPr>
              <a:t>Froukje</a:t>
            </a:r>
            <a:r>
              <a:rPr lang="en-GB" sz="1800" b="1" noProof="0" dirty="0">
                <a:solidFill>
                  <a:schemeClr val="accent1"/>
                </a:solidFill>
                <a:latin typeface="Calibri" charset="0"/>
                <a:ea typeface="Calibri" charset="0"/>
                <a:cs typeface="Calibri" charset="0"/>
              </a:rPr>
              <a:t> </a:t>
            </a:r>
            <a:r>
              <a:rPr lang="en-GB" sz="1800" b="1" noProof="0" dirty="0" err="1">
                <a:solidFill>
                  <a:schemeClr val="accent1"/>
                </a:solidFill>
                <a:latin typeface="Calibri" charset="0"/>
                <a:ea typeface="Calibri" charset="0"/>
                <a:cs typeface="Calibri" charset="0"/>
              </a:rPr>
              <a:t>Sosef</a:t>
            </a:r>
            <a:r>
              <a:rPr lang="en-GB" sz="1800" b="1" noProof="0" dirty="0">
                <a:solidFill>
                  <a:schemeClr val="accent1"/>
                </a:solidFill>
                <a:latin typeface="Calibri" charset="0"/>
                <a:ea typeface="Calibri" charset="0"/>
                <a:cs typeface="Calibri" charset="0"/>
              </a:rPr>
              <a:t> </a:t>
            </a:r>
            <a:r>
              <a:rPr lang="en-GB" sz="1400" b="1" noProof="0" dirty="0">
                <a:solidFill>
                  <a:schemeClr val="accent1"/>
                </a:solidFill>
                <a:latin typeface="Calibri" charset="0"/>
                <a:ea typeface="Calibri" charset="0"/>
                <a:cs typeface="Calibri" charset="0"/>
              </a:rPr>
              <a:t>MD</a:t>
            </a:r>
            <a:endParaRPr kumimoji="0" lang="en-GB" sz="1400" b="0" i="0" u="sng" strike="noStrike" kern="1200" cap="none" spc="0" normalizeH="0" baseline="0" noProof="0" dirty="0">
              <a:ln>
                <a:noFill/>
              </a:ln>
              <a:solidFill>
                <a:schemeClr val="accent1"/>
              </a:solidFill>
              <a:effectLst/>
              <a:uLnTx/>
              <a:uFillTx/>
              <a:latin typeface="Calibri" charset="0"/>
              <a:ea typeface="Calibri" charset="0"/>
              <a:cs typeface="Calibri" charset="0"/>
            </a:endParaRPr>
          </a:p>
        </p:txBody>
      </p:sp>
      <p:sp>
        <p:nvSpPr>
          <p:cNvPr id="22" name="Titre 1">
            <a:extLst>
              <a:ext uri="{FF2B5EF4-FFF2-40B4-BE49-F238E27FC236}">
                <a16:creationId xmlns:a16="http://schemas.microsoft.com/office/drawing/2014/main" id="{F08A2091-DAEB-E244-8123-C07F6F600D34}"/>
              </a:ext>
            </a:extLst>
          </p:cNvPr>
          <p:cNvSpPr txBox="1">
            <a:spLocks/>
          </p:cNvSpPr>
          <p:nvPr userDrawn="1"/>
        </p:nvSpPr>
        <p:spPr>
          <a:xfrm>
            <a:off x="787828" y="3352672"/>
            <a:ext cx="4536504" cy="382407"/>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800" b="0" noProof="0" dirty="0">
                <a:solidFill>
                  <a:srgbClr val="5D8298"/>
                </a:solidFill>
                <a:latin typeface="Calibri" charset="0"/>
                <a:ea typeface="Calibri" charset="0"/>
                <a:cs typeface="Calibri" charset="0"/>
              </a:rPr>
              <a:t>+31 6 2324 3636</a:t>
            </a:r>
            <a:endParaRPr kumimoji="0" lang="en-GB" sz="1800" b="0" i="0" u="sng" strike="noStrike" kern="1200" cap="none" spc="0" normalizeH="0" baseline="0" noProof="0" dirty="0">
              <a:ln>
                <a:noFill/>
              </a:ln>
              <a:solidFill>
                <a:srgbClr val="5D8298"/>
              </a:solidFill>
              <a:effectLst/>
              <a:uLnTx/>
              <a:uFillTx/>
              <a:latin typeface="Calibri" charset="0"/>
              <a:ea typeface="Calibri" charset="0"/>
              <a:cs typeface="Calibri" charset="0"/>
            </a:endParaRPr>
          </a:p>
        </p:txBody>
      </p:sp>
      <p:sp>
        <p:nvSpPr>
          <p:cNvPr id="23" name="Titre 1">
            <a:extLst>
              <a:ext uri="{FF2B5EF4-FFF2-40B4-BE49-F238E27FC236}">
                <a16:creationId xmlns:a16="http://schemas.microsoft.com/office/drawing/2014/main" id="{710DDA21-C535-744E-9A65-4B7CC0E31859}"/>
              </a:ext>
            </a:extLst>
          </p:cNvPr>
          <p:cNvSpPr txBox="1">
            <a:spLocks/>
          </p:cNvSpPr>
          <p:nvPr userDrawn="1"/>
        </p:nvSpPr>
        <p:spPr>
          <a:xfrm>
            <a:off x="787828" y="3795903"/>
            <a:ext cx="4536504" cy="382407"/>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800" b="0" noProof="0" dirty="0">
                <a:solidFill>
                  <a:srgbClr val="5D8298"/>
                </a:solidFill>
                <a:latin typeface="Calibri" charset="0"/>
                <a:ea typeface="Calibri" charset="0"/>
                <a:cs typeface="Calibri" charset="0"/>
              </a:rPr>
              <a:t>froukje.sosef@cor2ed.com</a:t>
            </a:r>
            <a:endParaRPr kumimoji="0" lang="en-GB" sz="1800" b="0" i="0" u="sng" strike="noStrike" kern="1200" cap="none" spc="0" normalizeH="0" baseline="0" noProof="0" dirty="0">
              <a:ln>
                <a:noFill/>
              </a:ln>
              <a:solidFill>
                <a:srgbClr val="5D8298"/>
              </a:solidFill>
              <a:effectLst/>
              <a:uLnTx/>
              <a:uFillTx/>
              <a:latin typeface="Calibri" charset="0"/>
              <a:ea typeface="Calibri" charset="0"/>
              <a:cs typeface="Calibri" charset="0"/>
            </a:endParaRPr>
          </a:p>
        </p:txBody>
      </p:sp>
      <p:grpSp>
        <p:nvGrpSpPr>
          <p:cNvPr id="24" name="Group 23">
            <a:extLst>
              <a:ext uri="{FF2B5EF4-FFF2-40B4-BE49-F238E27FC236}">
                <a16:creationId xmlns:a16="http://schemas.microsoft.com/office/drawing/2014/main" id="{D98E7E80-A327-F84E-A567-F47E25599E9C}"/>
              </a:ext>
            </a:extLst>
          </p:cNvPr>
          <p:cNvGrpSpPr/>
          <p:nvPr userDrawn="1"/>
        </p:nvGrpSpPr>
        <p:grpSpPr>
          <a:xfrm>
            <a:off x="418902" y="3378306"/>
            <a:ext cx="356400" cy="356400"/>
            <a:chOff x="761970" y="3386221"/>
            <a:chExt cx="356400" cy="356400"/>
          </a:xfrm>
        </p:grpSpPr>
        <p:sp>
          <p:nvSpPr>
            <p:cNvPr id="25" name="Oval 24">
              <a:extLst>
                <a:ext uri="{FF2B5EF4-FFF2-40B4-BE49-F238E27FC236}">
                  <a16:creationId xmlns:a16="http://schemas.microsoft.com/office/drawing/2014/main" id="{05DA5C40-E387-DA4E-9979-D89511CAB07F}"/>
                </a:ext>
              </a:extLst>
            </p:cNvPr>
            <p:cNvSpPr/>
            <p:nvPr userDrawn="1"/>
          </p:nvSpPr>
          <p:spPr>
            <a:xfrm>
              <a:off x="761970" y="3386221"/>
              <a:ext cx="356400" cy="356400"/>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6" name="Graphic 25" descr="Speaker Phone">
              <a:extLst>
                <a:ext uri="{FF2B5EF4-FFF2-40B4-BE49-F238E27FC236}">
                  <a16:creationId xmlns:a16="http://schemas.microsoft.com/office/drawing/2014/main" id="{2C32A87B-8F3D-A34F-853B-6A9369FE145F}"/>
                </a:ext>
              </a:extLst>
            </p:cNvPr>
            <p:cNvPicPr>
              <a:picLocks noChangeAspect="1"/>
            </p:cNvPicPr>
            <p:nvPr userDrawn="1"/>
          </p:nvPicPr>
          <p:blipFill>
            <a:blip r:embed="rId3">
              <a:extLst>
                <a:ext uri="{96DAC541-7B7A-43D3-8B79-37D633B846F1}">
                  <asvg:svgBlip xmlns:asvg="http://schemas.microsoft.com/office/drawing/2016/SVG/main" xmlns="" r:embed="rId4"/>
                </a:ext>
              </a:extLst>
            </a:blip>
            <a:stretch>
              <a:fillRect/>
            </a:stretch>
          </p:blipFill>
          <p:spPr>
            <a:xfrm>
              <a:off x="783725" y="3406712"/>
              <a:ext cx="310320" cy="310320"/>
            </a:xfrm>
            <a:prstGeom prst="rect">
              <a:avLst/>
            </a:prstGeom>
          </p:spPr>
        </p:pic>
      </p:grpSp>
      <p:sp>
        <p:nvSpPr>
          <p:cNvPr id="27" name="Oval 26">
            <a:extLst>
              <a:ext uri="{FF2B5EF4-FFF2-40B4-BE49-F238E27FC236}">
                <a16:creationId xmlns:a16="http://schemas.microsoft.com/office/drawing/2014/main" id="{E6E169E2-E3ED-D140-BF96-83DC76B19CE8}"/>
              </a:ext>
            </a:extLst>
          </p:cNvPr>
          <p:cNvSpPr/>
          <p:nvPr userDrawn="1"/>
        </p:nvSpPr>
        <p:spPr>
          <a:xfrm>
            <a:off x="417732" y="3810727"/>
            <a:ext cx="356400" cy="356400"/>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8" name="Graphic 27" descr="Envelope">
            <a:extLst>
              <a:ext uri="{FF2B5EF4-FFF2-40B4-BE49-F238E27FC236}">
                <a16:creationId xmlns:a16="http://schemas.microsoft.com/office/drawing/2014/main" id="{111D27F5-C4B9-8B4A-A69C-4E2C4720978A}"/>
              </a:ext>
            </a:extLst>
          </p:cNvPr>
          <p:cNvPicPr>
            <a:picLocks noChangeAspect="1"/>
          </p:cNvPicPr>
          <p:nvPr userDrawn="1"/>
        </p:nvPicPr>
        <p:blipFill>
          <a:blip r:embed="rId5">
            <a:extLst>
              <a:ext uri="{96DAC541-7B7A-43D3-8B79-37D633B846F1}">
                <asvg:svgBlip xmlns:asvg="http://schemas.microsoft.com/office/drawing/2016/SVG/main" xmlns="" r:embed="rId6"/>
              </a:ext>
            </a:extLst>
          </a:blip>
          <a:stretch>
            <a:fillRect/>
          </a:stretch>
        </p:blipFill>
        <p:spPr>
          <a:xfrm>
            <a:off x="475066" y="3867430"/>
            <a:ext cx="239704" cy="239704"/>
          </a:xfrm>
          <a:prstGeom prst="rect">
            <a:avLst/>
          </a:prstGeom>
        </p:spPr>
      </p:pic>
      <p:grpSp>
        <p:nvGrpSpPr>
          <p:cNvPr id="29" name="Group 28">
            <a:extLst>
              <a:ext uri="{FF2B5EF4-FFF2-40B4-BE49-F238E27FC236}">
                <a16:creationId xmlns:a16="http://schemas.microsoft.com/office/drawing/2014/main" id="{A71032D7-4DA5-8F42-BB8F-1E4480FB108D}"/>
              </a:ext>
            </a:extLst>
          </p:cNvPr>
          <p:cNvGrpSpPr/>
          <p:nvPr userDrawn="1"/>
        </p:nvGrpSpPr>
        <p:grpSpPr>
          <a:xfrm>
            <a:off x="423995" y="5024095"/>
            <a:ext cx="356400" cy="356400"/>
            <a:chOff x="761970" y="3386221"/>
            <a:chExt cx="356400" cy="356400"/>
          </a:xfrm>
        </p:grpSpPr>
        <p:sp>
          <p:nvSpPr>
            <p:cNvPr id="30" name="Oval 29">
              <a:extLst>
                <a:ext uri="{FF2B5EF4-FFF2-40B4-BE49-F238E27FC236}">
                  <a16:creationId xmlns:a16="http://schemas.microsoft.com/office/drawing/2014/main" id="{6E33140E-B48E-9847-B37E-CDE9FE0A1D43}"/>
                </a:ext>
              </a:extLst>
            </p:cNvPr>
            <p:cNvSpPr/>
            <p:nvPr userDrawn="1"/>
          </p:nvSpPr>
          <p:spPr>
            <a:xfrm>
              <a:off x="761970" y="3386221"/>
              <a:ext cx="356400" cy="356400"/>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1" name="Graphic 30" descr="Speaker Phone">
              <a:extLst>
                <a:ext uri="{FF2B5EF4-FFF2-40B4-BE49-F238E27FC236}">
                  <a16:creationId xmlns:a16="http://schemas.microsoft.com/office/drawing/2014/main" id="{BE64DD5F-3E84-734A-9022-8BEE1C54212A}"/>
                </a:ext>
              </a:extLst>
            </p:cNvPr>
            <p:cNvPicPr>
              <a:picLocks noChangeAspect="1"/>
            </p:cNvPicPr>
            <p:nvPr userDrawn="1"/>
          </p:nvPicPr>
          <p:blipFill>
            <a:blip r:embed="rId3">
              <a:extLst>
                <a:ext uri="{96DAC541-7B7A-43D3-8B79-37D633B846F1}">
                  <asvg:svgBlip xmlns:asvg="http://schemas.microsoft.com/office/drawing/2016/SVG/main" xmlns="" r:embed="rId4"/>
                </a:ext>
              </a:extLst>
            </a:blip>
            <a:stretch>
              <a:fillRect/>
            </a:stretch>
          </p:blipFill>
          <p:spPr>
            <a:xfrm>
              <a:off x="783725" y="3406712"/>
              <a:ext cx="310320" cy="310320"/>
            </a:xfrm>
            <a:prstGeom prst="rect">
              <a:avLst/>
            </a:prstGeom>
          </p:spPr>
        </p:pic>
      </p:grpSp>
      <p:sp>
        <p:nvSpPr>
          <p:cNvPr id="32" name="Oval 31">
            <a:extLst>
              <a:ext uri="{FF2B5EF4-FFF2-40B4-BE49-F238E27FC236}">
                <a16:creationId xmlns:a16="http://schemas.microsoft.com/office/drawing/2014/main" id="{6B7B47FF-0511-8043-A6F1-55EDD487F310}"/>
              </a:ext>
            </a:extLst>
          </p:cNvPr>
          <p:cNvSpPr/>
          <p:nvPr userDrawn="1"/>
        </p:nvSpPr>
        <p:spPr>
          <a:xfrm>
            <a:off x="422825" y="5456516"/>
            <a:ext cx="356400" cy="356400"/>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3" name="Graphic 32" descr="Envelope">
            <a:extLst>
              <a:ext uri="{FF2B5EF4-FFF2-40B4-BE49-F238E27FC236}">
                <a16:creationId xmlns:a16="http://schemas.microsoft.com/office/drawing/2014/main" id="{2FCE0ACF-167D-4B49-B12D-8B66C3DBF8A9}"/>
              </a:ext>
            </a:extLst>
          </p:cNvPr>
          <p:cNvPicPr>
            <a:picLocks noChangeAspect="1"/>
          </p:cNvPicPr>
          <p:nvPr userDrawn="1"/>
        </p:nvPicPr>
        <p:blipFill>
          <a:blip r:embed="rId5">
            <a:extLst>
              <a:ext uri="{96DAC541-7B7A-43D3-8B79-37D633B846F1}">
                <asvg:svgBlip xmlns:asvg="http://schemas.microsoft.com/office/drawing/2016/SVG/main" xmlns="" r:embed="rId6"/>
              </a:ext>
            </a:extLst>
          </a:blip>
          <a:stretch>
            <a:fillRect/>
          </a:stretch>
        </p:blipFill>
        <p:spPr>
          <a:xfrm>
            <a:off x="482343" y="5512255"/>
            <a:ext cx="239704" cy="239704"/>
          </a:xfrm>
          <a:prstGeom prst="rect">
            <a:avLst/>
          </a:prstGeom>
        </p:spPr>
      </p:pic>
      <p:pic>
        <p:nvPicPr>
          <p:cNvPr id="34" name="Picture 33" descr="A picture containing food, drawing&#10;&#10;Description automatically generated">
            <a:extLst>
              <a:ext uri="{FF2B5EF4-FFF2-40B4-BE49-F238E27FC236}">
                <a16:creationId xmlns:a16="http://schemas.microsoft.com/office/drawing/2014/main" id="{16F54AAF-2863-FD4C-A5D3-8880C2AF3863}"/>
              </a:ext>
            </a:extLst>
          </p:cNvPr>
          <p:cNvPicPr>
            <a:picLocks noChangeAspect="1"/>
          </p:cNvPicPr>
          <p:nvPr userDrawn="1"/>
        </p:nvPicPr>
        <p:blipFill>
          <a:blip r:embed="rId7"/>
          <a:stretch>
            <a:fillRect/>
          </a:stretch>
        </p:blipFill>
        <p:spPr>
          <a:xfrm>
            <a:off x="329551" y="594791"/>
            <a:ext cx="2582857" cy="1016114"/>
          </a:xfrm>
          <a:prstGeom prst="rect">
            <a:avLst/>
          </a:prstGeom>
        </p:spPr>
      </p:pic>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only Separator Pale">
    <p:bg>
      <p:bgPr>
        <a:solidFill>
          <a:schemeClr val="bg1">
            <a:alpha val="15000"/>
          </a:schemeClr>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72AC2BF-4A9B-4928-91E3-4D76FDCE93F8}"/>
              </a:ext>
            </a:extLst>
          </p:cNvPr>
          <p:cNvSpPr/>
          <p:nvPr userDrawn="1"/>
        </p:nvSpPr>
        <p:spPr>
          <a:xfrm>
            <a:off x="0" y="1"/>
            <a:ext cx="9144000" cy="6858000"/>
          </a:xfrm>
          <a:prstGeom prst="rect">
            <a:avLst/>
          </a:prstGeom>
          <a:solidFill>
            <a:srgbClr val="C30D1F">
              <a:alpha val="15000"/>
            </a:srgbClr>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8" name="Titre 1"/>
          <p:cNvSpPr>
            <a:spLocks noGrp="1"/>
          </p:cNvSpPr>
          <p:nvPr>
            <p:ph type="title" hasCustomPrompt="1"/>
          </p:nvPr>
        </p:nvSpPr>
        <p:spPr>
          <a:xfrm>
            <a:off x="457200" y="274638"/>
            <a:ext cx="8229600" cy="5821362"/>
          </a:xfrm>
          <a:prstGeom prst="rect">
            <a:avLst/>
          </a:prstGeom>
        </p:spPr>
        <p:txBody>
          <a:bodyPr anchor="ctr">
            <a:normAutofit/>
          </a:bodyPr>
          <a:lstStyle>
            <a:lvl1pPr algn="ctr">
              <a:defRPr sz="4000" b="1" i="0">
                <a:solidFill>
                  <a:schemeClr val="accent1"/>
                </a:solidFill>
                <a:latin typeface="+mj-lt"/>
                <a:ea typeface="Verdana" panose="020B0604030504040204" pitchFamily="34" charset="0"/>
                <a:cs typeface="Verdana" panose="020B0604030504040204" pitchFamily="34" charset="0"/>
              </a:defRPr>
            </a:lvl1pPr>
          </a:lstStyle>
          <a:p>
            <a:r>
              <a:rPr lang="en-GB" noProof="0" dirty="0"/>
              <a:t>Click and Modify </a:t>
            </a:r>
            <a:br>
              <a:rPr lang="en-GB" noProof="0" dirty="0"/>
            </a:br>
            <a:r>
              <a:rPr lang="en-GB" noProof="0" dirty="0"/>
              <a:t>the text</a:t>
            </a:r>
          </a:p>
        </p:txBody>
      </p:sp>
      <p:sp>
        <p:nvSpPr>
          <p:cNvPr id="5" name="Espace réservé du numéro de diapositive 6">
            <a:extLst>
              <a:ext uri="{FF2B5EF4-FFF2-40B4-BE49-F238E27FC236}">
                <a16:creationId xmlns:a16="http://schemas.microsoft.com/office/drawing/2014/main" id="{85DA814E-187E-4E86-9496-B67EBCAD23B3}"/>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pic>
        <p:nvPicPr>
          <p:cNvPr id="6" name="Picture 5"/>
          <p:cNvPicPr>
            <a:picLocks noChangeAspect="1"/>
          </p:cNvPicPr>
          <p:nvPr userDrawn="1"/>
        </p:nvPicPr>
        <p:blipFill>
          <a:blip r:embed="rId2">
            <a:alphaModFix amt="5000"/>
          </a:blip>
          <a:srcRect l="3779" t="12752" r="5541" b="4576"/>
          <a:stretch>
            <a:fillRect/>
          </a:stretch>
        </p:blipFill>
        <p:spPr>
          <a:xfrm>
            <a:off x="767715" y="398993"/>
            <a:ext cx="7444740" cy="5982335"/>
          </a:xfrm>
          <a:prstGeom prst="ellipse">
            <a:avLst/>
          </a:prstGeom>
        </p:spPr>
      </p:pic>
    </p:spTree>
    <p:extLst>
      <p:ext uri="{BB962C8B-B14F-4D97-AF65-F5344CB8AC3E}">
        <p14:creationId xmlns:p14="http://schemas.microsoft.com/office/powerpoint/2010/main" val="1398295499"/>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amp; sub separator pal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B3D6EEE-3FB0-459C-B175-FEBA0BC80456}"/>
              </a:ext>
            </a:extLst>
          </p:cNvPr>
          <p:cNvSpPr/>
          <p:nvPr userDrawn="1"/>
        </p:nvSpPr>
        <p:spPr>
          <a:xfrm>
            <a:off x="-8816" y="1"/>
            <a:ext cx="9152815" cy="6858000"/>
          </a:xfrm>
          <a:prstGeom prst="rect">
            <a:avLst/>
          </a:prstGeom>
          <a:solidFill>
            <a:srgbClr val="C30D1F">
              <a:alpha val="15000"/>
            </a:srgbClr>
          </a:solidFill>
          <a:ln>
            <a:noFill/>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5" name="Titre 1"/>
          <p:cNvSpPr>
            <a:spLocks noGrp="1"/>
          </p:cNvSpPr>
          <p:nvPr>
            <p:ph type="title" hasCustomPrompt="1"/>
          </p:nvPr>
        </p:nvSpPr>
        <p:spPr>
          <a:xfrm>
            <a:off x="457200" y="274638"/>
            <a:ext cx="8229600" cy="4162474"/>
          </a:xfrm>
          <a:prstGeom prst="rect">
            <a:avLst/>
          </a:prstGeom>
        </p:spPr>
        <p:txBody>
          <a:bodyPr anchor="ctr">
            <a:normAutofit/>
          </a:bodyPr>
          <a:lstStyle>
            <a:lvl1pPr algn="ctr">
              <a:defRPr sz="4000">
                <a:solidFill>
                  <a:schemeClr val="accent1"/>
                </a:solidFill>
                <a:latin typeface="+mj-lt"/>
                <a:ea typeface="PT Sans Narrow" charset="-52"/>
                <a:cs typeface="PT Sans Narrow" charset="-52"/>
              </a:defRPr>
            </a:lvl1pPr>
          </a:lstStyle>
          <a:p>
            <a:r>
              <a:rPr lang="en-GB" dirty="0"/>
              <a:t>Click and </a:t>
            </a:r>
            <a:r>
              <a:rPr lang="en-GB" noProof="0" dirty="0"/>
              <a:t>Modify</a:t>
            </a:r>
            <a:r>
              <a:rPr lang="en-GB" dirty="0"/>
              <a:t> the text</a:t>
            </a:r>
          </a:p>
        </p:txBody>
      </p:sp>
      <p:sp>
        <p:nvSpPr>
          <p:cNvPr id="6" name="Sous-titre 2"/>
          <p:cNvSpPr>
            <a:spLocks noGrp="1"/>
          </p:cNvSpPr>
          <p:nvPr>
            <p:ph type="subTitle" idx="1"/>
          </p:nvPr>
        </p:nvSpPr>
        <p:spPr>
          <a:xfrm>
            <a:off x="457200" y="4653136"/>
            <a:ext cx="8229600" cy="1655762"/>
          </a:xfrm>
          <a:prstGeom prst="rect">
            <a:avLst/>
          </a:prstGeom>
        </p:spPr>
        <p:txBody>
          <a:bodyPr>
            <a:normAutofit/>
          </a:bodyPr>
          <a:lstStyle>
            <a:lvl1pPr marL="0" indent="0" algn="ctr">
              <a:buNone/>
              <a:defRPr sz="3200">
                <a:solidFill>
                  <a:schemeClr val="accent1"/>
                </a:solidFill>
                <a:latin typeface="+mj-lt"/>
              </a:defRPr>
            </a:lvl1pPr>
          </a:lstStyle>
          <a:p>
            <a:endParaRPr lang="en-GB" dirty="0"/>
          </a:p>
        </p:txBody>
      </p:sp>
      <p:sp>
        <p:nvSpPr>
          <p:cNvPr id="7" name="Espace réservé du numéro de diapositive 6">
            <a:extLst>
              <a:ext uri="{FF2B5EF4-FFF2-40B4-BE49-F238E27FC236}">
                <a16:creationId xmlns:a16="http://schemas.microsoft.com/office/drawing/2014/main" id="{85DA814E-187E-4E86-9496-B67EBCAD23B3}"/>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pic>
        <p:nvPicPr>
          <p:cNvPr id="8" name="Picture 7"/>
          <p:cNvPicPr>
            <a:picLocks noChangeAspect="1"/>
          </p:cNvPicPr>
          <p:nvPr userDrawn="1"/>
        </p:nvPicPr>
        <p:blipFill>
          <a:blip r:embed="rId2">
            <a:alphaModFix amt="5000"/>
          </a:blip>
          <a:srcRect l="3779" t="12752" r="5541" b="4576"/>
          <a:stretch>
            <a:fillRect/>
          </a:stretch>
        </p:blipFill>
        <p:spPr>
          <a:xfrm>
            <a:off x="767715" y="398993"/>
            <a:ext cx="7444740" cy="5982335"/>
          </a:xfrm>
          <a:prstGeom prst="ellipse">
            <a:avLst/>
          </a:prstGeom>
        </p:spPr>
      </p:pic>
    </p:spTree>
    <p:extLst>
      <p:ext uri="{BB962C8B-B14F-4D97-AF65-F5344CB8AC3E}">
        <p14:creationId xmlns:p14="http://schemas.microsoft.com/office/powerpoint/2010/main" val="1137949908"/>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Title separator dark">
    <p:bg>
      <p:bgPr>
        <a:solidFill>
          <a:schemeClr val="accent1"/>
        </a:solidFill>
        <a:effectLst/>
      </p:bgPr>
    </p:bg>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274638"/>
            <a:ext cx="8229600" cy="5821362"/>
          </a:xfrm>
          <a:prstGeom prst="rect">
            <a:avLst/>
          </a:prstGeom>
        </p:spPr>
        <p:txBody>
          <a:bodyPr anchor="ctr">
            <a:normAutofit/>
          </a:bodyPr>
          <a:lstStyle>
            <a:lvl1pPr algn="ctr">
              <a:defRPr sz="4000">
                <a:solidFill>
                  <a:schemeClr val="bg1"/>
                </a:solidFill>
                <a:latin typeface="+mj-lt"/>
                <a:ea typeface="Verdana" panose="020B0604030504040204" pitchFamily="34" charset="0"/>
                <a:cs typeface="Verdana" panose="020B0604030504040204" pitchFamily="34" charset="0"/>
              </a:defRPr>
            </a:lvl1pPr>
          </a:lstStyle>
          <a:p>
            <a:r>
              <a:rPr lang="en-GB" noProof="0" dirty="0"/>
              <a:t>Click and Modify the text</a:t>
            </a:r>
          </a:p>
        </p:txBody>
      </p:sp>
      <p:sp>
        <p:nvSpPr>
          <p:cNvPr id="3" name="Espace réservé du numéro de diapositive 6">
            <a:extLst>
              <a:ext uri="{FF2B5EF4-FFF2-40B4-BE49-F238E27FC236}">
                <a16:creationId xmlns:a16="http://schemas.microsoft.com/office/drawing/2014/main" id="{85DA814E-187E-4E86-9496-B67EBCAD23B3}"/>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chemeClr val="bg1"/>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itle &amp; sub separator dark">
    <p:bg>
      <p:bgPr>
        <a:solidFill>
          <a:schemeClr val="accent1"/>
        </a:solidFill>
        <a:effectLst/>
      </p:bgPr>
    </p:bg>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274638"/>
            <a:ext cx="8229600" cy="4162474"/>
          </a:xfrm>
          <a:prstGeom prst="rect">
            <a:avLst/>
          </a:prstGeom>
        </p:spPr>
        <p:txBody>
          <a:bodyPr anchor="ctr">
            <a:normAutofit/>
          </a:bodyPr>
          <a:lstStyle>
            <a:lvl1pPr algn="ctr">
              <a:defRPr sz="4000">
                <a:solidFill>
                  <a:schemeClr val="bg1"/>
                </a:solidFill>
                <a:latin typeface="+mj-lt"/>
                <a:ea typeface="Verdana" panose="020B0604030504040204" pitchFamily="34" charset="0"/>
                <a:cs typeface="Verdana" panose="020B0604030504040204" pitchFamily="34" charset="0"/>
              </a:defRPr>
            </a:lvl1pPr>
          </a:lstStyle>
          <a:p>
            <a:r>
              <a:rPr lang="en-GB" noProof="0" dirty="0"/>
              <a:t>Click and Modify the text</a:t>
            </a:r>
          </a:p>
        </p:txBody>
      </p:sp>
      <p:sp>
        <p:nvSpPr>
          <p:cNvPr id="3" name="Sous-titre 2"/>
          <p:cNvSpPr>
            <a:spLocks noGrp="1"/>
          </p:cNvSpPr>
          <p:nvPr>
            <p:ph type="subTitle" idx="1"/>
          </p:nvPr>
        </p:nvSpPr>
        <p:spPr>
          <a:xfrm>
            <a:off x="457200" y="4653136"/>
            <a:ext cx="8229600" cy="1655762"/>
          </a:xfrm>
          <a:prstGeom prst="rect">
            <a:avLst/>
          </a:prstGeom>
        </p:spPr>
        <p:txBody>
          <a:bodyPr>
            <a:normAutofit/>
          </a:bodyPr>
          <a:lstStyle>
            <a:lvl1pPr marL="0" indent="0" algn="ctr">
              <a:buNone/>
              <a:defRPr sz="3200">
                <a:solidFill>
                  <a:schemeClr val="bg1"/>
                </a:solidFill>
                <a:latin typeface="+mj-lt"/>
                <a:ea typeface="Verdana" panose="020B0604030504040204" pitchFamily="34" charset="0"/>
              </a:defRPr>
            </a:lvl1pPr>
          </a:lstStyle>
          <a:p>
            <a:endParaRPr lang="en-GB" noProof="0" dirty="0"/>
          </a:p>
        </p:txBody>
      </p:sp>
      <p:sp>
        <p:nvSpPr>
          <p:cNvPr id="4" name="Espace réservé du numéro de diapositive 6">
            <a:extLst>
              <a:ext uri="{FF2B5EF4-FFF2-40B4-BE49-F238E27FC236}">
                <a16:creationId xmlns:a16="http://schemas.microsoft.com/office/drawing/2014/main" id="{85DA814E-187E-4E86-9496-B67EBCAD23B3}"/>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chemeClr val="bg1"/>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Tree>
    <p:extLst>
      <p:ext uri="{BB962C8B-B14F-4D97-AF65-F5344CB8AC3E}">
        <p14:creationId xmlns:p14="http://schemas.microsoft.com/office/powerpoint/2010/main" val="1756915667"/>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sz="quarter" idx="12"/>
          </p:nvPr>
        </p:nvSpPr>
        <p:spPr>
          <a:xfrm>
            <a:off x="465138" y="1425600"/>
            <a:ext cx="8222400" cy="4525200"/>
          </a:xfrm>
        </p:spPr>
        <p:txBody>
          <a:bodyPr>
            <a:noAutofit/>
          </a:bodyPr>
          <a:lstStyle>
            <a:lvl1pPr>
              <a:buClr>
                <a:schemeClr val="accent1"/>
              </a:buCl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itle 4"/>
          <p:cNvSpPr>
            <a:spLocks noGrp="1"/>
          </p:cNvSpPr>
          <p:nvPr>
            <p:ph type="title"/>
          </p:nvPr>
        </p:nvSpPr>
        <p:spPr/>
        <p:txBody>
          <a:bodyPr anchor="t"/>
          <a:lstStyle>
            <a:lvl1pPr>
              <a:lnSpc>
                <a:spcPts val="3000"/>
              </a:lnSpc>
              <a:defRPr>
                <a:latin typeface="+mj-lt"/>
              </a:defRPr>
            </a:lvl1pPr>
          </a:lstStyle>
          <a:p>
            <a:r>
              <a:rPr lang="en-GB" dirty="0"/>
              <a:t>Click to edit Master title style</a:t>
            </a:r>
            <a:endParaRPr lang="en-US" dirty="0"/>
          </a:p>
        </p:txBody>
      </p:sp>
      <p:sp>
        <p:nvSpPr>
          <p:cNvPr id="8" name="Espace réservé du numéro de diapositive 6">
            <a:extLst>
              <a:ext uri="{FF2B5EF4-FFF2-40B4-BE49-F238E27FC236}">
                <a16:creationId xmlns:a16="http://schemas.microsoft.com/office/drawing/2014/main" id="{85DA814E-187E-4E86-9496-B67EBCAD23B3}"/>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6" name="Content Placeholder 5">
            <a:extLst>
              <a:ext uri="{FF2B5EF4-FFF2-40B4-BE49-F238E27FC236}">
                <a16:creationId xmlns:a16="http://schemas.microsoft.com/office/drawing/2014/main" id="{58823E33-A8A5-6D44-A677-BCC2C15CE83E}"/>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Espace réservé du numéro de diapositive 6">
            <a:extLst>
              <a:ext uri="{FF2B5EF4-FFF2-40B4-BE49-F238E27FC236}">
                <a16:creationId xmlns:a16="http://schemas.microsoft.com/office/drawing/2014/main" id="{F046E0A4-E965-4C18-8444-05C49D8DD6B9}"/>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7" name="Title 4">
            <a:extLst>
              <a:ext uri="{FF2B5EF4-FFF2-40B4-BE49-F238E27FC236}">
                <a16:creationId xmlns:a16="http://schemas.microsoft.com/office/drawing/2014/main" id="{DE0BFF55-A527-48E6-AAD6-78DF86EF1158}"/>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5" name="Content Placeholder 5">
            <a:extLst>
              <a:ext uri="{FF2B5EF4-FFF2-40B4-BE49-F238E27FC236}">
                <a16:creationId xmlns:a16="http://schemas.microsoft.com/office/drawing/2014/main" id="{483783C9-4323-6747-8FD8-E56C757F4905}"/>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2584859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ubtitle content">
    <p:spTree>
      <p:nvGrpSpPr>
        <p:cNvPr id="1" name=""/>
        <p:cNvGrpSpPr/>
        <p:nvPr/>
      </p:nvGrpSpPr>
      <p:grpSpPr>
        <a:xfrm>
          <a:off x="0" y="0"/>
          <a:ext cx="0" cy="0"/>
          <a:chOff x="0" y="0"/>
          <a:chExt cx="0" cy="0"/>
        </a:xfrm>
      </p:grpSpPr>
      <p:sp>
        <p:nvSpPr>
          <p:cNvPr id="9" name="Espace réservé du texte 2"/>
          <p:cNvSpPr>
            <a:spLocks noGrp="1"/>
          </p:cNvSpPr>
          <p:nvPr>
            <p:ph type="body" idx="1" hasCustomPrompt="1"/>
          </p:nvPr>
        </p:nvSpPr>
        <p:spPr>
          <a:xfrm>
            <a:off x="457200" y="1430386"/>
            <a:ext cx="8229600" cy="702470"/>
          </a:xfrm>
          <a:prstGeom prst="rect">
            <a:avLst/>
          </a:prstGeom>
        </p:spPr>
        <p:txBody>
          <a:bodyPr wrap="square" lIns="0" tIns="0" rIns="0" bIns="0" anchor="t"/>
          <a:lstStyle>
            <a:lvl1pPr marL="0" indent="0" algn="l">
              <a:buNone/>
              <a:defRPr sz="2000" b="1" i="0" cap="all" spc="100" baseline="0">
                <a:solidFill>
                  <a:schemeClr val="accent1"/>
                </a:solidFill>
                <a:latin typeface="+mj-lt"/>
                <a:ea typeface="Verdana" panose="020B0604030504040204" pitchFamily="34" charset="0"/>
                <a:cs typeface="Verdana" panose="020B060403050404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AND ADD TEXT</a:t>
            </a:r>
          </a:p>
        </p:txBody>
      </p:sp>
      <p:sp>
        <p:nvSpPr>
          <p:cNvPr id="3" name="Content Placeholder 2"/>
          <p:cNvSpPr>
            <a:spLocks noGrp="1"/>
          </p:cNvSpPr>
          <p:nvPr>
            <p:ph sz="quarter" idx="12"/>
          </p:nvPr>
        </p:nvSpPr>
        <p:spPr>
          <a:xfrm>
            <a:off x="465138" y="2132856"/>
            <a:ext cx="8222400" cy="3816424"/>
          </a:xfrm>
        </p:spPr>
        <p:txBody>
          <a:bodyPr>
            <a:noAutofit/>
          </a:bodyPr>
          <a:lstStyle>
            <a:lvl1pPr>
              <a:buClr>
                <a:schemeClr val="accent1"/>
              </a:buCl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Title 4">
            <a:extLst>
              <a:ext uri="{FF2B5EF4-FFF2-40B4-BE49-F238E27FC236}">
                <a16:creationId xmlns:a16="http://schemas.microsoft.com/office/drawing/2014/main" id="{E7BED270-F252-40E9-B649-31059F163421}"/>
              </a:ext>
            </a:extLst>
          </p:cNvPr>
          <p:cNvSpPr>
            <a:spLocks noGrp="1"/>
          </p:cNvSpPr>
          <p:nvPr>
            <p:ph type="title"/>
          </p:nvPr>
        </p:nvSpPr>
        <p:spPr>
          <a:xfrm>
            <a:off x="464400" y="246565"/>
            <a:ext cx="6555600" cy="807285"/>
          </a:xfrm>
        </p:spPr>
        <p:txBody>
          <a:bodyPr anchor="t"/>
          <a:lstStyle>
            <a:lvl1pPr>
              <a:lnSpc>
                <a:spcPts val="3000"/>
              </a:lnSpc>
              <a:defRPr>
                <a:latin typeface="+mj-lt"/>
              </a:defRPr>
            </a:lvl1pPr>
          </a:lstStyle>
          <a:p>
            <a:r>
              <a:rPr lang="en-GB" dirty="0"/>
              <a:t>Click to edit Master title style</a:t>
            </a:r>
            <a:endParaRPr lang="en-US" dirty="0"/>
          </a:p>
        </p:txBody>
      </p:sp>
      <p:sp>
        <p:nvSpPr>
          <p:cNvPr id="13" name="Espace réservé du numéro de diapositive 6">
            <a:extLst>
              <a:ext uri="{FF2B5EF4-FFF2-40B4-BE49-F238E27FC236}">
                <a16:creationId xmlns:a16="http://schemas.microsoft.com/office/drawing/2014/main" id="{2C97B588-8F7E-484F-9C45-CC6F089B2D56}"/>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10" name="Content Placeholder 5">
            <a:extLst>
              <a:ext uri="{FF2B5EF4-FFF2-40B4-BE49-F238E27FC236}">
                <a16:creationId xmlns:a16="http://schemas.microsoft.com/office/drawing/2014/main" id="{47C00BCC-CDB0-1747-9839-2B0BC92369CE}"/>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2145174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amp; legend">
    <p:spTree>
      <p:nvGrpSpPr>
        <p:cNvPr id="1" name=""/>
        <p:cNvGrpSpPr/>
        <p:nvPr/>
      </p:nvGrpSpPr>
      <p:grpSpPr>
        <a:xfrm>
          <a:off x="0" y="0"/>
          <a:ext cx="0" cy="0"/>
          <a:chOff x="0" y="0"/>
          <a:chExt cx="0" cy="0"/>
        </a:xfrm>
      </p:grpSpPr>
      <p:sp>
        <p:nvSpPr>
          <p:cNvPr id="3" name="Espace réservé pour une image  2"/>
          <p:cNvSpPr>
            <a:spLocks noGrp="1"/>
          </p:cNvSpPr>
          <p:nvPr>
            <p:ph type="pic" idx="1" hasCustomPrompt="1"/>
          </p:nvPr>
        </p:nvSpPr>
        <p:spPr>
          <a:xfrm>
            <a:off x="465911" y="239346"/>
            <a:ext cx="6698377" cy="4465706"/>
          </a:xfrm>
          <a:prstGeom prst="rect">
            <a:avLst/>
          </a:prstGeom>
        </p:spPr>
        <p:txBody>
          <a:bodyPr>
            <a:normAutofit/>
          </a:bodyPr>
          <a:lstStyle>
            <a:lvl1pPr marL="0" indent="0">
              <a:buNone/>
              <a:defRPr sz="2800" baseline="0">
                <a:latin typeface="+mj-lt"/>
                <a:ea typeface="Verdana" panose="020B0604030504040204" pitchFamily="34" charset="0"/>
                <a:cs typeface="Verdana" panose="020B060403050404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a:t>Drop an image or click on the </a:t>
            </a:r>
            <a:r>
              <a:rPr lang="en-GB" noProof="0" dirty="0"/>
              <a:t>icon</a:t>
            </a:r>
            <a:r>
              <a:rPr lang="en-GB" dirty="0"/>
              <a:t> to add one </a:t>
            </a:r>
          </a:p>
        </p:txBody>
      </p:sp>
      <p:sp>
        <p:nvSpPr>
          <p:cNvPr id="4" name="Espace réservé du texte 3"/>
          <p:cNvSpPr>
            <a:spLocks noGrp="1"/>
          </p:cNvSpPr>
          <p:nvPr>
            <p:ph type="body" sz="half" idx="2" hasCustomPrompt="1"/>
          </p:nvPr>
        </p:nvSpPr>
        <p:spPr>
          <a:xfrm>
            <a:off x="457200" y="5013176"/>
            <a:ext cx="6707088" cy="804862"/>
          </a:xfrm>
          <a:prstGeom prst="rect">
            <a:avLst/>
          </a:prstGeom>
        </p:spPr>
        <p:txBody>
          <a:bodyPr lIns="0" tIns="0" rIns="0" bIns="0">
            <a:normAutofit/>
          </a:bodyPr>
          <a:lstStyle>
            <a:lvl1pPr marL="0" indent="0" algn="l">
              <a:buNone/>
              <a:defRPr sz="1800" b="0" i="0" baseline="0">
                <a:solidFill>
                  <a:srgbClr val="5D8298"/>
                </a:solidFill>
                <a:latin typeface="+mj-lt"/>
                <a:ea typeface="Verdana" panose="020B0604030504040204" pitchFamily="34" charset="0"/>
                <a:cs typeface="Verdana" panose="020B060403050404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and add text</a:t>
            </a:r>
          </a:p>
        </p:txBody>
      </p:sp>
      <p:sp>
        <p:nvSpPr>
          <p:cNvPr id="9" name="Espace réservé du numéro de diapositive 6">
            <a:extLst>
              <a:ext uri="{FF2B5EF4-FFF2-40B4-BE49-F238E27FC236}">
                <a16:creationId xmlns:a16="http://schemas.microsoft.com/office/drawing/2014/main" id="{610BCDA3-369C-43C8-A135-679B9AC3D312}"/>
              </a:ext>
            </a:extLst>
          </p:cNvPr>
          <p:cNvSpPr>
            <a:spLocks noGrp="1"/>
          </p:cNvSpPr>
          <p:nvPr>
            <p:ph type="sldNum" sz="quarter" idx="4"/>
          </p:nvPr>
        </p:nvSpPr>
        <p:spPr>
          <a:xfrm>
            <a:off x="8100392" y="6428358"/>
            <a:ext cx="586408" cy="365125"/>
          </a:xfrm>
          <a:prstGeom prst="rect">
            <a:avLst/>
          </a:prstGeom>
        </p:spPr>
        <p:txBody>
          <a:bodyPr vert="horz" lIns="0" tIns="0" rIns="0" bIns="0" rtlCol="0" anchor="ctr"/>
          <a:lstStyle>
            <a:lvl1pPr algn="r">
              <a:defRPr sz="1100">
                <a:solidFill>
                  <a:srgbClr val="5D8298"/>
                </a:solidFill>
                <a:latin typeface="+mj-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sp>
        <p:nvSpPr>
          <p:cNvPr id="6" name="Content Placeholder 5">
            <a:extLst>
              <a:ext uri="{FF2B5EF4-FFF2-40B4-BE49-F238E27FC236}">
                <a16:creationId xmlns:a16="http://schemas.microsoft.com/office/drawing/2014/main" id="{638D6C52-376B-EC4D-A102-C2D5ACBD778F}"/>
              </a:ext>
            </a:extLst>
          </p:cNvPr>
          <p:cNvSpPr>
            <a:spLocks noGrp="1"/>
          </p:cNvSpPr>
          <p:nvPr>
            <p:ph sz="quarter" idx="15"/>
          </p:nvPr>
        </p:nvSpPr>
        <p:spPr>
          <a:xfrm>
            <a:off x="465138" y="6356350"/>
            <a:ext cx="6087600" cy="365125"/>
          </a:xfrm>
          <a:prstGeom prst="rect">
            <a:avLst/>
          </a:prstGeom>
        </p:spPr>
        <p:txBody>
          <a:bodyPr anchor="ctr" anchorCtr="0">
            <a:noAutofit/>
          </a:bodyPr>
          <a:lstStyle>
            <a:lvl1pPr marL="0" indent="0">
              <a:buNone/>
              <a:defRPr sz="1200">
                <a:solidFill>
                  <a:srgbClr val="5D8298"/>
                </a:solidFill>
                <a:latin typeface="Calibri" panose="020F0502020204030204" pitchFamily="34" charset="0"/>
                <a:cs typeface="Calibri" panose="020F0502020204030204" pitchFamily="34" charset="0"/>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3" name="Connecteur droit 4"/>
          <p:cNvCxnSpPr/>
          <p:nvPr userDrawn="1"/>
        </p:nvCxnSpPr>
        <p:spPr>
          <a:xfrm>
            <a:off x="465911" y="6126163"/>
            <a:ext cx="82296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4" name="Title Placeholder 3"/>
          <p:cNvSpPr>
            <a:spLocks noGrp="1"/>
          </p:cNvSpPr>
          <p:nvPr>
            <p:ph type="title"/>
          </p:nvPr>
        </p:nvSpPr>
        <p:spPr>
          <a:xfrm>
            <a:off x="464400" y="246565"/>
            <a:ext cx="6555600" cy="807285"/>
          </a:xfrm>
          <a:prstGeom prst="rect">
            <a:avLst/>
          </a:prstGeom>
        </p:spPr>
        <p:txBody>
          <a:bodyPr vert="horz" lIns="0" tIns="0" rIns="0" bIns="0" rtlCol="0" anchor="t" anchorCtr="0">
            <a:noAutofit/>
          </a:bodyPr>
          <a:lstStyle/>
          <a:p>
            <a:r>
              <a:rPr lang="en-GB" dirty="0"/>
              <a:t>Click to edit Master title style</a:t>
            </a:r>
            <a:endParaRPr lang="en-US" dirty="0"/>
          </a:p>
        </p:txBody>
      </p:sp>
      <p:sp>
        <p:nvSpPr>
          <p:cNvPr id="5" name="Text Placeholder 4"/>
          <p:cNvSpPr>
            <a:spLocks noGrp="1"/>
          </p:cNvSpPr>
          <p:nvPr>
            <p:ph type="body" idx="1"/>
          </p:nvPr>
        </p:nvSpPr>
        <p:spPr>
          <a:xfrm>
            <a:off x="464400" y="1425600"/>
            <a:ext cx="8222400" cy="4525200"/>
          </a:xfrm>
          <a:prstGeom prst="rect">
            <a:avLst/>
          </a:prstGeom>
        </p:spPr>
        <p:txBody>
          <a:bodyPr vert="horz" lIns="0" tIns="0" rIns="0" bIns="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Espace réservé du numéro de diapositive 6"/>
          <p:cNvSpPr>
            <a:spLocks noGrp="1"/>
          </p:cNvSpPr>
          <p:nvPr>
            <p:ph type="sldNum" sz="quarter" idx="4"/>
          </p:nvPr>
        </p:nvSpPr>
        <p:spPr>
          <a:xfrm>
            <a:off x="8100392" y="6356350"/>
            <a:ext cx="586408" cy="365125"/>
          </a:xfrm>
          <a:prstGeom prst="rect">
            <a:avLst/>
          </a:prstGeom>
        </p:spPr>
        <p:txBody>
          <a:bodyPr vert="horz" lIns="0" tIns="0" rIns="0" bIns="0" rtlCol="0" anchor="ctr"/>
          <a:lstStyle>
            <a:lvl1pPr algn="r">
              <a:defRPr sz="1100">
                <a:solidFill>
                  <a:srgbClr val="5D8298"/>
                </a:solidFill>
                <a:latin typeface="+mn-lt"/>
                <a:ea typeface="Verdana" panose="020B0604030504040204" pitchFamily="34" charset="0"/>
                <a:cs typeface="Verdana" panose="020B0604030504040204" pitchFamily="34" charset="0"/>
              </a:defRPr>
            </a:lvl1pPr>
          </a:lstStyle>
          <a:p>
            <a:fld id="{FCE43C0F-8A7B-3A4B-9DB5-B3472E36E833}" type="slidenum">
              <a:rPr lang="en-GB" smtClean="0"/>
              <a:pPr/>
              <a:t>‹#›</a:t>
            </a:fld>
            <a:endParaRPr lang="en-GB" dirty="0"/>
          </a:p>
        </p:txBody>
      </p:sp>
      <p:pic>
        <p:nvPicPr>
          <p:cNvPr id="10" name="Picture 9" descr="A picture containing food, drawing&#10;&#10;Description automatically generated">
            <a:extLst>
              <a:ext uri="{FF2B5EF4-FFF2-40B4-BE49-F238E27FC236}">
                <a16:creationId xmlns:a16="http://schemas.microsoft.com/office/drawing/2014/main" id="{01B52E2E-1561-BB4A-B830-539F32674A60}"/>
              </a:ext>
            </a:extLst>
          </p:cNvPr>
          <p:cNvPicPr>
            <a:picLocks noChangeAspect="1"/>
          </p:cNvPicPr>
          <p:nvPr userDrawn="1"/>
        </p:nvPicPr>
        <p:blipFill>
          <a:blip r:embed="rId15"/>
          <a:stretch>
            <a:fillRect/>
          </a:stretch>
        </p:blipFill>
        <p:spPr>
          <a:xfrm>
            <a:off x="6976936" y="269611"/>
            <a:ext cx="1849202" cy="7274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8" r:id="rId2"/>
    <p:sldLayoutId id="2147483662" r:id="rId3"/>
    <p:sldLayoutId id="2147483650" r:id="rId4"/>
    <p:sldLayoutId id="2147483661" r:id="rId5"/>
    <p:sldLayoutId id="2147483652" r:id="rId6"/>
    <p:sldLayoutId id="2147483677" r:id="rId7"/>
    <p:sldLayoutId id="2147483657" r:id="rId8"/>
    <p:sldLayoutId id="2147483654" r:id="rId9"/>
    <p:sldLayoutId id="2147483655" r:id="rId10"/>
    <p:sldLayoutId id="2147483675" r:id="rId11"/>
    <p:sldLayoutId id="2147483678" r:id="rId12"/>
    <p:sldLayoutId id="2147483656" r:id="rId13"/>
  </p:sldLayoutIdLst>
  <p:hf hdr="0" ftr="0" dt="0"/>
  <p:txStyles>
    <p:titleStyle>
      <a:lvl1pPr algn="l" defTabSz="457200" rtl="0" eaLnBrk="1" latinLnBrk="0" hangingPunct="1">
        <a:spcBef>
          <a:spcPct val="0"/>
        </a:spcBef>
        <a:buNone/>
        <a:defRPr sz="2800" b="1" i="0" kern="1200" cap="all" spc="100" baseline="0">
          <a:solidFill>
            <a:srgbClr val="5D8298"/>
          </a:solidFill>
          <a:latin typeface="+mj-lt"/>
          <a:ea typeface="Verdana" panose="020B0604030504040204" pitchFamily="34" charset="0"/>
          <a:cs typeface="Verdana" panose="020B0604030504040204" pitchFamily="34" charset="0"/>
        </a:defRPr>
      </a:lvl1pPr>
    </p:titleStyle>
    <p:bodyStyle>
      <a:lvl1pPr marL="288000" indent="-288000" algn="l" defTabSz="457200" rtl="0" eaLnBrk="1" latinLnBrk="0" hangingPunct="1">
        <a:spcBef>
          <a:spcPts val="1200"/>
        </a:spcBef>
        <a:buClr>
          <a:schemeClr val="accent1"/>
        </a:buClr>
        <a:buFont typeface="Arial"/>
        <a:buChar char="•"/>
        <a:defRPr sz="2000" b="0" i="0" kern="1200">
          <a:solidFill>
            <a:srgbClr val="5D8298"/>
          </a:solidFill>
          <a:latin typeface="+mj-lt"/>
          <a:ea typeface="+mn-ea"/>
          <a:cs typeface="PT Sans"/>
        </a:defRPr>
      </a:lvl1pPr>
      <a:lvl2pPr marL="576000" indent="-288000" algn="l" defTabSz="457200" rtl="0" eaLnBrk="1" latinLnBrk="0" hangingPunct="1">
        <a:spcBef>
          <a:spcPts val="600"/>
        </a:spcBef>
        <a:buClr>
          <a:schemeClr val="accent1"/>
        </a:buClr>
        <a:buFont typeface="Lucida Grande"/>
        <a:buChar char="–"/>
        <a:defRPr sz="1800" b="0" i="0" kern="1200">
          <a:solidFill>
            <a:srgbClr val="5D8298"/>
          </a:solidFill>
          <a:latin typeface="+mj-lt"/>
          <a:ea typeface="+mn-ea"/>
          <a:cs typeface="PT Sans"/>
        </a:defRPr>
      </a:lvl2pPr>
      <a:lvl3pPr marL="864000" indent="-288000" algn="l" defTabSz="457200" rtl="0" eaLnBrk="1" latinLnBrk="0" hangingPunct="1">
        <a:spcBef>
          <a:spcPts val="400"/>
        </a:spcBef>
        <a:buClr>
          <a:schemeClr val="accent1"/>
        </a:buClr>
        <a:buFont typeface="Arial"/>
        <a:buChar char="•"/>
        <a:defRPr sz="1600" b="0" i="0" kern="1200">
          <a:solidFill>
            <a:srgbClr val="5D8298"/>
          </a:solidFill>
          <a:latin typeface="+mj-lt"/>
          <a:ea typeface="+mn-ea"/>
          <a:cs typeface="PT Sans"/>
        </a:defRPr>
      </a:lvl3pPr>
      <a:lvl4pPr marL="1152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4pPr>
      <a:lvl5pPr marL="1440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890" userDrawn="1">
          <p15:clr>
            <a:srgbClr val="F26B43"/>
          </p15:clr>
        </p15:guide>
        <p15:guide id="2" pos="295" userDrawn="1">
          <p15:clr>
            <a:srgbClr val="F26B43"/>
          </p15:clr>
        </p15:guide>
        <p15:guide id="3" pos="5465" userDrawn="1">
          <p15:clr>
            <a:srgbClr val="F26B43"/>
          </p15:clr>
        </p15:guide>
        <p15:guide id="4" orient="horz" pos="21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8" Type="http://schemas.openxmlformats.org/officeDocument/2006/relationships/image" Target="../media/image8.wmf"/><Relationship Id="rId13" Type="http://schemas.openxmlformats.org/officeDocument/2006/relationships/hyperlink" Target="https://vimeo.com/channels/nursesconnect" TargetMode="External"/><Relationship Id="rId3" Type="http://schemas.openxmlformats.org/officeDocument/2006/relationships/hyperlink" Target="https://twitter.com/ginursesconnect" TargetMode="External"/><Relationship Id="rId7" Type="http://schemas.openxmlformats.org/officeDocument/2006/relationships/hyperlink" Target="http://www.nursesconnect.info/" TargetMode="External"/><Relationship Id="rId12" Type="http://schemas.openxmlformats.org/officeDocument/2006/relationships/image" Target="../media/image10.wmf"/><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vimeo.com/channels/ginursesconnect" TargetMode="External"/><Relationship Id="rId11" Type="http://schemas.openxmlformats.org/officeDocument/2006/relationships/hyperlink" Target="https://twitter.com/nursesconnect" TargetMode="External"/><Relationship Id="rId5" Type="http://schemas.openxmlformats.org/officeDocument/2006/relationships/hyperlink" Target="mailto:antoine.lacombe@cor2ed.com" TargetMode="External"/><Relationship Id="rId10" Type="http://schemas.openxmlformats.org/officeDocument/2006/relationships/image" Target="../media/image9.wmf"/><Relationship Id="rId4" Type="http://schemas.openxmlformats.org/officeDocument/2006/relationships/hyperlink" Target="https://www.linkedin.com/company/gi-nurses-connect/" TargetMode="External"/><Relationship Id="rId9" Type="http://schemas.openxmlformats.org/officeDocument/2006/relationships/hyperlink" Target="https://www.linkedin.com/company/40845750" TargetMode="External"/><Relationship Id="rId14" Type="http://schemas.openxmlformats.org/officeDocument/2006/relationships/image" Target="../media/image11.w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8.xml"/><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279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149546"/>
            <a:ext cx="8229600" cy="702470"/>
          </a:xfrm>
        </p:spPr>
        <p:txBody>
          <a:bodyPr/>
          <a:lstStyle/>
          <a:p>
            <a:r>
              <a:rPr lang="en-GB" dirty="0"/>
              <a:t>Demographics, primary, and secondary outcomes</a:t>
            </a:r>
            <a:endParaRPr lang="en-US" dirty="0"/>
          </a:p>
        </p:txBody>
      </p:sp>
      <p:sp>
        <p:nvSpPr>
          <p:cNvPr id="6" name="Content Placeholder 5">
            <a:extLst>
              <a:ext uri="{FF2B5EF4-FFF2-40B4-BE49-F238E27FC236}">
                <a16:creationId xmlns:a16="http://schemas.microsoft.com/office/drawing/2014/main" id="{E9DD17BC-2664-4EBB-94C8-269D69889DAC}"/>
              </a:ext>
            </a:extLst>
          </p:cNvPr>
          <p:cNvSpPr>
            <a:spLocks noGrp="1"/>
          </p:cNvSpPr>
          <p:nvPr>
            <p:ph sz="quarter" idx="12"/>
          </p:nvPr>
        </p:nvSpPr>
        <p:spPr>
          <a:xfrm>
            <a:off x="465138" y="1478636"/>
            <a:ext cx="8154060" cy="2302947"/>
          </a:xfrm>
        </p:spPr>
        <p:txBody>
          <a:bodyPr/>
          <a:lstStyle/>
          <a:p>
            <a:pPr marL="288000" lvl="1">
              <a:spcBef>
                <a:spcPts val="1200"/>
              </a:spcBef>
              <a:buFont typeface="Arial"/>
              <a:buChar char="•"/>
            </a:pPr>
            <a:r>
              <a:rPr lang="en-GB" sz="1600" dirty="0"/>
              <a:t>Breast, colorectal and </a:t>
            </a:r>
            <a:r>
              <a:rPr lang="en-GB" sz="1600" dirty="0">
                <a:solidFill>
                  <a:schemeClr val="tx2"/>
                </a:solidFill>
              </a:rPr>
              <a:t>lung </a:t>
            </a:r>
            <a:r>
              <a:rPr lang="en-GB" sz="1600" dirty="0"/>
              <a:t>were the main cancer types (Figure 1)</a:t>
            </a:r>
            <a:r>
              <a:rPr lang="en-GB" sz="1600" b="1" dirty="0"/>
              <a:t> </a:t>
            </a:r>
          </a:p>
          <a:p>
            <a:pPr marL="288000" lvl="1">
              <a:spcBef>
                <a:spcPts val="900"/>
              </a:spcBef>
              <a:buFont typeface="Arial"/>
              <a:buChar char="•"/>
            </a:pPr>
            <a:r>
              <a:rPr lang="en-GB" sz="1600" b="1" dirty="0">
                <a:solidFill>
                  <a:schemeClr val="tx2"/>
                </a:solidFill>
              </a:rPr>
              <a:t>Primary endpoint: hospitalisations were reduced from 2017-2018 to 2018-2019 (Figure 2)</a:t>
            </a:r>
          </a:p>
          <a:p>
            <a:pPr>
              <a:spcBef>
                <a:spcPts val="900"/>
              </a:spcBef>
            </a:pPr>
            <a:r>
              <a:rPr lang="en-GB" sz="1600" b="1" dirty="0">
                <a:solidFill>
                  <a:schemeClr val="tx2"/>
                </a:solidFill>
              </a:rPr>
              <a:t>Secondary endpoints: </a:t>
            </a:r>
          </a:p>
          <a:p>
            <a:pPr lvl="1">
              <a:spcBef>
                <a:spcPts val="300"/>
              </a:spcBef>
            </a:pPr>
            <a:r>
              <a:rPr lang="en-GB" sz="1200" b="1" dirty="0">
                <a:solidFill>
                  <a:schemeClr val="tx2"/>
                </a:solidFill>
              </a:rPr>
              <a:t>117 (27.3%) patients reported &gt; 1 AE during NTT consultation</a:t>
            </a:r>
          </a:p>
          <a:p>
            <a:pPr lvl="2"/>
            <a:r>
              <a:rPr lang="en-GB" sz="1000" dirty="0"/>
              <a:t>AEs G1 237 (40.8%), G2 231 (39.8%), </a:t>
            </a:r>
            <a:r>
              <a:rPr lang="en-GB" sz="1000" b="1" dirty="0"/>
              <a:t>G3–G4 113 (19.4%)</a:t>
            </a:r>
          </a:p>
          <a:p>
            <a:pPr lvl="1">
              <a:spcBef>
                <a:spcPts val="300"/>
              </a:spcBef>
            </a:pPr>
            <a:r>
              <a:rPr lang="en-GB" sz="1400" b="1" dirty="0"/>
              <a:t>Lung cancer patients most frequent callers (22.4%)</a:t>
            </a:r>
          </a:p>
          <a:p>
            <a:pPr lvl="1">
              <a:spcBef>
                <a:spcPts val="300"/>
              </a:spcBef>
            </a:pPr>
            <a:r>
              <a:rPr lang="en-GB" sz="1400" dirty="0"/>
              <a:t>Lung, pancreatic and gastric patients had the highest rate of AEs</a:t>
            </a:r>
          </a:p>
          <a:p>
            <a:pPr lvl="1">
              <a:spcBef>
                <a:spcPts val="300"/>
              </a:spcBef>
            </a:pPr>
            <a:r>
              <a:rPr lang="en-GB" sz="1400" dirty="0"/>
              <a:t>Estimated </a:t>
            </a:r>
            <a:r>
              <a:rPr lang="en-GB" sz="1400" dirty="0">
                <a:solidFill>
                  <a:schemeClr val="tx2"/>
                </a:solidFill>
              </a:rPr>
              <a:t>annual</a:t>
            </a:r>
            <a:r>
              <a:rPr lang="en-GB" sz="1400" dirty="0"/>
              <a:t> </a:t>
            </a:r>
            <a:r>
              <a:rPr lang="en-GB" sz="1400" b="1" dirty="0">
                <a:solidFill>
                  <a:schemeClr val="tx2"/>
                </a:solidFill>
              </a:rPr>
              <a:t>cost saving for</a:t>
            </a:r>
            <a:r>
              <a:rPr lang="en-GB" sz="1400" dirty="0">
                <a:solidFill>
                  <a:schemeClr val="tx2"/>
                </a:solidFill>
              </a:rPr>
              <a:t> </a:t>
            </a:r>
            <a:r>
              <a:rPr lang="en-GB" sz="1400" b="1" dirty="0">
                <a:solidFill>
                  <a:schemeClr val="tx2"/>
                </a:solidFill>
              </a:rPr>
              <a:t>single Italian centre</a:t>
            </a:r>
            <a:r>
              <a:rPr lang="en-GB" sz="1400" dirty="0">
                <a:solidFill>
                  <a:schemeClr val="tx2"/>
                </a:solidFill>
              </a:rPr>
              <a:t> </a:t>
            </a:r>
            <a:r>
              <a:rPr lang="en-GB" sz="1400" b="1" dirty="0">
                <a:solidFill>
                  <a:schemeClr val="tx2"/>
                </a:solidFill>
              </a:rPr>
              <a:t>€380,160</a:t>
            </a:r>
          </a:p>
          <a:p>
            <a:pPr lvl="1"/>
            <a:endParaRPr lang="en-GB" sz="1400" dirty="0"/>
          </a:p>
        </p:txBody>
      </p:sp>
      <p:sp>
        <p:nvSpPr>
          <p:cNvPr id="4" name="Title 3">
            <a:extLst>
              <a:ext uri="{FF2B5EF4-FFF2-40B4-BE49-F238E27FC236}">
                <a16:creationId xmlns:a16="http://schemas.microsoft.com/office/drawing/2014/main" id="{53D4A09B-8521-459A-90F5-7AFEEE8D3295}"/>
              </a:ext>
            </a:extLst>
          </p:cNvPr>
          <p:cNvSpPr>
            <a:spLocks noGrp="1"/>
          </p:cNvSpPr>
          <p:nvPr>
            <p:ph type="title"/>
          </p:nvPr>
        </p:nvSpPr>
        <p:spPr/>
        <p:txBody>
          <a:bodyPr/>
          <a:lstStyle/>
          <a:p>
            <a:r>
              <a:rPr lang="en-GB" dirty="0"/>
              <a:t>Results</a:t>
            </a:r>
          </a:p>
        </p:txBody>
      </p:sp>
      <p:sp>
        <p:nvSpPr>
          <p:cNvPr id="5" name="Slide Number Placeholder 4"/>
          <p:cNvSpPr>
            <a:spLocks noGrp="1"/>
          </p:cNvSpPr>
          <p:nvPr>
            <p:ph type="sldNum" sz="quarter" idx="4"/>
          </p:nvPr>
        </p:nvSpPr>
        <p:spPr/>
        <p:txBody>
          <a:bodyPr/>
          <a:lstStyle/>
          <a:p>
            <a:fld id="{FCE43C0F-8A7B-3A4B-9DB5-B3472E36E833}" type="slidenum">
              <a:rPr lang="en-GB" noProof="0" smtClean="0"/>
              <a:pPr/>
              <a:t>10</a:t>
            </a:fld>
            <a:endParaRPr lang="en-GB" noProof="0" dirty="0"/>
          </a:p>
        </p:txBody>
      </p:sp>
      <p:sp>
        <p:nvSpPr>
          <p:cNvPr id="10" name="Content Placeholder 9">
            <a:extLst>
              <a:ext uri="{FF2B5EF4-FFF2-40B4-BE49-F238E27FC236}">
                <a16:creationId xmlns:a16="http://schemas.microsoft.com/office/drawing/2014/main" id="{469898CA-35D7-0248-9AB8-32176BDB9068}"/>
              </a:ext>
            </a:extLst>
          </p:cNvPr>
          <p:cNvSpPr>
            <a:spLocks noGrp="1"/>
          </p:cNvSpPr>
          <p:nvPr>
            <p:ph sz="quarter" idx="15"/>
          </p:nvPr>
        </p:nvSpPr>
        <p:spPr>
          <a:xfrm>
            <a:off x="465138" y="6325200"/>
            <a:ext cx="7617228" cy="365125"/>
          </a:xfrm>
        </p:spPr>
        <p:txBody>
          <a:bodyPr/>
          <a:lstStyle/>
          <a:p>
            <a:r>
              <a:rPr lang="en-US" dirty="0">
                <a:solidFill>
                  <a:schemeClr val="tx2"/>
                </a:solidFill>
              </a:rPr>
              <a:t>AE, adverse event; CP, cancer patients; G, grade; NTT, Nurse-led Telephone Triage; </a:t>
            </a:r>
            <a:r>
              <a:rPr lang="en-US" dirty="0" err="1">
                <a:solidFill>
                  <a:schemeClr val="tx2"/>
                </a:solidFill>
              </a:rPr>
              <a:t>ENT</a:t>
            </a:r>
            <a:r>
              <a:rPr lang="en-US" dirty="0">
                <a:solidFill>
                  <a:schemeClr val="tx2"/>
                </a:solidFill>
              </a:rPr>
              <a:t>, ear, nose and throat.</a:t>
            </a:r>
            <a:endParaRPr lang="en-GB" dirty="0"/>
          </a:p>
          <a:p>
            <a:pPr>
              <a:spcBef>
                <a:spcPts val="0"/>
              </a:spcBef>
            </a:pPr>
            <a:r>
              <a:rPr lang="en-GB" dirty="0"/>
              <a:t>1. </a:t>
            </a:r>
            <a:r>
              <a:rPr lang="en-GB" dirty="0" err="1"/>
              <a:t>Calvetti</a:t>
            </a:r>
            <a:r>
              <a:rPr lang="en-GB" dirty="0"/>
              <a:t> L, et al. </a:t>
            </a:r>
            <a:r>
              <a:rPr lang="en-US" dirty="0"/>
              <a:t>J </a:t>
            </a:r>
            <a:r>
              <a:rPr lang="en-US" dirty="0" err="1"/>
              <a:t>Clin</a:t>
            </a:r>
            <a:r>
              <a:rPr lang="en-US" dirty="0"/>
              <a:t> Oncol 2020,38:(</a:t>
            </a:r>
            <a:r>
              <a:rPr lang="en-US" dirty="0" err="1"/>
              <a:t>suppl</a:t>
            </a:r>
            <a:r>
              <a:rPr lang="en-US" dirty="0"/>
              <a:t>; </a:t>
            </a:r>
            <a:r>
              <a:rPr lang="en-US" dirty="0" err="1"/>
              <a:t>abstr</a:t>
            </a:r>
            <a:r>
              <a:rPr lang="en-US" dirty="0"/>
              <a:t> 2002)</a:t>
            </a:r>
          </a:p>
        </p:txBody>
      </p:sp>
      <p:grpSp>
        <p:nvGrpSpPr>
          <p:cNvPr id="7" name="Group 6"/>
          <p:cNvGrpSpPr/>
          <p:nvPr/>
        </p:nvGrpSpPr>
        <p:grpSpPr>
          <a:xfrm>
            <a:off x="3851920" y="3619112"/>
            <a:ext cx="4994209" cy="2839007"/>
            <a:chOff x="615089" y="4008120"/>
            <a:chExt cx="4994209" cy="2473247"/>
          </a:xfrm>
        </p:grpSpPr>
        <p:graphicFrame>
          <p:nvGraphicFramePr>
            <p:cNvPr id="15" name="Content Placeholder 10"/>
            <p:cNvGraphicFramePr>
              <a:graphicFrameLocks/>
            </p:cNvGraphicFramePr>
            <p:nvPr>
              <p:extLst>
                <p:ext uri="{D42A27DB-BD31-4B8C-83A1-F6EECF244321}">
                  <p14:modId xmlns:p14="http://schemas.microsoft.com/office/powerpoint/2010/main" val="1537192772"/>
                </p:ext>
              </p:extLst>
            </p:nvPr>
          </p:nvGraphicFramePr>
          <p:xfrm>
            <a:off x="615089" y="4008120"/>
            <a:ext cx="4994209" cy="2473247"/>
          </p:xfrm>
          <a:graphic>
            <a:graphicData uri="http://schemas.openxmlformats.org/drawingml/2006/chart">
              <c:chart xmlns:c="http://schemas.openxmlformats.org/drawingml/2006/chart" xmlns:r="http://schemas.openxmlformats.org/officeDocument/2006/relationships" r:id="rId2"/>
            </a:graphicData>
          </a:graphic>
        </p:graphicFrame>
        <p:sp>
          <p:nvSpPr>
            <p:cNvPr id="12" name="TextBox 11"/>
            <p:cNvSpPr txBox="1"/>
            <p:nvPr/>
          </p:nvSpPr>
          <p:spPr>
            <a:xfrm>
              <a:off x="1624404" y="4731358"/>
              <a:ext cx="681597" cy="230832"/>
            </a:xfrm>
            <a:prstGeom prst="rect">
              <a:avLst/>
            </a:prstGeom>
            <a:noFill/>
          </p:spPr>
          <p:txBody>
            <a:bodyPr wrap="none" rtlCol="0">
              <a:spAutoFit/>
            </a:bodyPr>
            <a:lstStyle/>
            <a:p>
              <a:r>
                <a:rPr lang="en-GB" sz="900" dirty="0">
                  <a:solidFill>
                    <a:srgbClr val="505050"/>
                  </a:solidFill>
                  <a:latin typeface="Aileron" charset="0"/>
                  <a:ea typeface="Aileron" charset="0"/>
                  <a:cs typeface="Aileron" charset="0"/>
                </a:rPr>
                <a:t>P = 0.002</a:t>
              </a:r>
              <a:endParaRPr lang="en-US" sz="900" dirty="0">
                <a:solidFill>
                  <a:srgbClr val="505050"/>
                </a:solidFill>
                <a:latin typeface="Aileron" charset="0"/>
                <a:ea typeface="Aileron" charset="0"/>
                <a:cs typeface="Aileron" charset="0"/>
              </a:endParaRPr>
            </a:p>
          </p:txBody>
        </p:sp>
        <p:sp>
          <p:nvSpPr>
            <p:cNvPr id="13" name="TextBox 12"/>
            <p:cNvSpPr txBox="1"/>
            <p:nvPr/>
          </p:nvSpPr>
          <p:spPr>
            <a:xfrm>
              <a:off x="3060603" y="4321155"/>
              <a:ext cx="681597" cy="230832"/>
            </a:xfrm>
            <a:prstGeom prst="rect">
              <a:avLst/>
            </a:prstGeom>
            <a:noFill/>
          </p:spPr>
          <p:txBody>
            <a:bodyPr wrap="none" rtlCol="0">
              <a:spAutoFit/>
            </a:bodyPr>
            <a:lstStyle/>
            <a:p>
              <a:r>
                <a:rPr lang="en-GB" sz="900" dirty="0">
                  <a:solidFill>
                    <a:srgbClr val="505050"/>
                  </a:solidFill>
                  <a:latin typeface="Aileron" charset="0"/>
                  <a:ea typeface="Aileron" charset="0"/>
                  <a:cs typeface="Aileron" charset="0"/>
                </a:rPr>
                <a:t>P = 0.847</a:t>
              </a:r>
              <a:endParaRPr lang="en-US" sz="900" dirty="0">
                <a:solidFill>
                  <a:srgbClr val="505050"/>
                </a:solidFill>
                <a:latin typeface="Aileron" charset="0"/>
                <a:ea typeface="Aileron" charset="0"/>
                <a:cs typeface="Aileron" charset="0"/>
              </a:endParaRPr>
            </a:p>
          </p:txBody>
        </p:sp>
        <p:sp>
          <p:nvSpPr>
            <p:cNvPr id="14" name="TextBox 13"/>
            <p:cNvSpPr txBox="1"/>
            <p:nvPr/>
          </p:nvSpPr>
          <p:spPr>
            <a:xfrm>
              <a:off x="4462138" y="4194462"/>
              <a:ext cx="681597" cy="230832"/>
            </a:xfrm>
            <a:prstGeom prst="rect">
              <a:avLst/>
            </a:prstGeom>
            <a:noFill/>
          </p:spPr>
          <p:txBody>
            <a:bodyPr wrap="none" rtlCol="0">
              <a:spAutoFit/>
            </a:bodyPr>
            <a:lstStyle/>
            <a:p>
              <a:r>
                <a:rPr lang="en-GB" sz="900" dirty="0">
                  <a:solidFill>
                    <a:srgbClr val="505050"/>
                  </a:solidFill>
                  <a:latin typeface="Aileron" charset="0"/>
                  <a:ea typeface="Aileron" charset="0"/>
                  <a:cs typeface="Aileron" charset="0"/>
                </a:rPr>
                <a:t>P = 0.105</a:t>
              </a:r>
              <a:endParaRPr lang="en-US" sz="900" dirty="0">
                <a:solidFill>
                  <a:srgbClr val="505050"/>
                </a:solidFill>
                <a:latin typeface="Aileron" charset="0"/>
                <a:ea typeface="Aileron" charset="0"/>
                <a:cs typeface="Aileron" charset="0"/>
              </a:endParaRPr>
            </a:p>
          </p:txBody>
        </p:sp>
      </p:grpSp>
      <p:graphicFrame>
        <p:nvGraphicFramePr>
          <p:cNvPr id="3" name="Chart 2">
            <a:extLst>
              <a:ext uri="{FF2B5EF4-FFF2-40B4-BE49-F238E27FC236}">
                <a16:creationId xmlns:a16="http://schemas.microsoft.com/office/drawing/2014/main" id="{3A5B6FEE-168F-534F-8571-ADB102DBE498}"/>
              </a:ext>
            </a:extLst>
          </p:cNvPr>
          <p:cNvGraphicFramePr/>
          <p:nvPr>
            <p:extLst>
              <p:ext uri="{D42A27DB-BD31-4B8C-83A1-F6EECF244321}">
                <p14:modId xmlns:p14="http://schemas.microsoft.com/office/powerpoint/2010/main" val="3300227028"/>
              </p:ext>
            </p:extLst>
          </p:nvPr>
        </p:nvGraphicFramePr>
        <p:xfrm>
          <a:off x="-227310" y="3696345"/>
          <a:ext cx="4419601" cy="245648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076159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2"/>
          </p:nvPr>
        </p:nvSpPr>
        <p:spPr/>
        <p:txBody>
          <a:bodyPr/>
          <a:lstStyle/>
          <a:p>
            <a:r>
              <a:rPr lang="en-GB" b="1" dirty="0"/>
              <a:t>NTT successfully reduced the rate of hospitalisation </a:t>
            </a:r>
            <a:r>
              <a:rPr lang="en-GB" dirty="0"/>
              <a:t>for CP receiving treatment</a:t>
            </a:r>
          </a:p>
          <a:p>
            <a:r>
              <a:rPr lang="en-GB" b="1" dirty="0"/>
              <a:t>A focus on lung cancer patients may be particularly effective </a:t>
            </a:r>
            <a:r>
              <a:rPr lang="en-GB" dirty="0"/>
              <a:t>due </a:t>
            </a:r>
            <a:r>
              <a:rPr lang="en-GB" dirty="0">
                <a:solidFill>
                  <a:schemeClr val="tx2"/>
                </a:solidFill>
              </a:rPr>
              <a:t>to their substantial use of the NTT and complex symptoms</a:t>
            </a:r>
          </a:p>
          <a:p>
            <a:r>
              <a:rPr lang="en-GB" b="1" dirty="0"/>
              <a:t>Substantial cost savings were achieved (€380,160)</a:t>
            </a:r>
          </a:p>
          <a:p>
            <a:r>
              <a:rPr lang="en-GB" dirty="0"/>
              <a:t>NTT implementation into a regional network is planned</a:t>
            </a:r>
            <a:endParaRPr lang="en-US" dirty="0"/>
          </a:p>
        </p:txBody>
      </p:sp>
      <p:sp>
        <p:nvSpPr>
          <p:cNvPr id="4" name="Title 3"/>
          <p:cNvSpPr>
            <a:spLocks noGrp="1"/>
          </p:cNvSpPr>
          <p:nvPr>
            <p:ph type="title"/>
          </p:nvPr>
        </p:nvSpPr>
        <p:spPr/>
        <p:txBody>
          <a:bodyPr/>
          <a:lstStyle/>
          <a:p>
            <a:r>
              <a:rPr lang="en-GB" dirty="0" err="1"/>
              <a:t>ConclusionS</a:t>
            </a:r>
            <a:endParaRPr lang="en-US" dirty="0"/>
          </a:p>
        </p:txBody>
      </p:sp>
      <p:sp>
        <p:nvSpPr>
          <p:cNvPr id="5" name="Slide Number Placeholder 4"/>
          <p:cNvSpPr>
            <a:spLocks noGrp="1"/>
          </p:cNvSpPr>
          <p:nvPr>
            <p:ph type="sldNum" sz="quarter" idx="4"/>
          </p:nvPr>
        </p:nvSpPr>
        <p:spPr/>
        <p:txBody>
          <a:bodyPr/>
          <a:lstStyle/>
          <a:p>
            <a:fld id="{FCE43C0F-8A7B-3A4B-9DB5-B3472E36E833}" type="slidenum">
              <a:rPr lang="en-GB" smtClean="0"/>
              <a:pPr/>
              <a:t>11</a:t>
            </a:fld>
            <a:endParaRPr lang="en-GB" dirty="0"/>
          </a:p>
        </p:txBody>
      </p:sp>
      <p:sp>
        <p:nvSpPr>
          <p:cNvPr id="6" name="Content Placeholder 5"/>
          <p:cNvSpPr>
            <a:spLocks noGrp="1"/>
          </p:cNvSpPr>
          <p:nvPr>
            <p:ph sz="quarter" idx="15"/>
          </p:nvPr>
        </p:nvSpPr>
        <p:spPr>
          <a:xfrm>
            <a:off x="465138" y="6325200"/>
            <a:ext cx="6087600" cy="365125"/>
          </a:xfrm>
        </p:spPr>
        <p:txBody>
          <a:bodyPr/>
          <a:lstStyle/>
          <a:p>
            <a:r>
              <a:rPr lang="en-US" dirty="0">
                <a:solidFill>
                  <a:schemeClr val="tx2"/>
                </a:solidFill>
              </a:rPr>
              <a:t>CP, cancer patients; G, grade; NTT, Nurse-led Telephone Triage</a:t>
            </a:r>
            <a:endParaRPr lang="en-GB" dirty="0"/>
          </a:p>
          <a:p>
            <a:pPr>
              <a:spcBef>
                <a:spcPts val="0"/>
              </a:spcBef>
            </a:pPr>
            <a:r>
              <a:rPr lang="en-GB" dirty="0"/>
              <a:t>1. </a:t>
            </a:r>
            <a:r>
              <a:rPr lang="en-GB" dirty="0" err="1"/>
              <a:t>Calvetti</a:t>
            </a:r>
            <a:r>
              <a:rPr lang="en-GB" dirty="0"/>
              <a:t> L, et al. </a:t>
            </a:r>
            <a:r>
              <a:rPr lang="en-US" dirty="0"/>
              <a:t>J </a:t>
            </a:r>
            <a:r>
              <a:rPr lang="en-US" dirty="0" err="1"/>
              <a:t>Clin</a:t>
            </a:r>
            <a:r>
              <a:rPr lang="en-US" dirty="0"/>
              <a:t> Oncol 2020,38:(</a:t>
            </a:r>
            <a:r>
              <a:rPr lang="en-US" dirty="0" err="1"/>
              <a:t>suppl</a:t>
            </a:r>
            <a:r>
              <a:rPr lang="en-US" dirty="0"/>
              <a:t>; </a:t>
            </a:r>
            <a:r>
              <a:rPr lang="en-US" dirty="0" err="1"/>
              <a:t>abstr</a:t>
            </a:r>
            <a:r>
              <a:rPr lang="en-US" dirty="0"/>
              <a:t> 2002)</a:t>
            </a:r>
          </a:p>
        </p:txBody>
      </p:sp>
    </p:spTree>
    <p:extLst>
      <p:ext uri="{BB962C8B-B14F-4D97-AF65-F5344CB8AC3E}">
        <p14:creationId xmlns:p14="http://schemas.microsoft.com/office/powerpoint/2010/main" val="28866504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115B0-02AF-44C8-9360-8F645029861D}"/>
              </a:ext>
            </a:extLst>
          </p:cNvPr>
          <p:cNvSpPr>
            <a:spLocks noGrp="1"/>
          </p:cNvSpPr>
          <p:nvPr>
            <p:ph type="title"/>
          </p:nvPr>
        </p:nvSpPr>
        <p:spPr/>
        <p:txBody>
          <a:bodyPr>
            <a:normAutofit fontScale="90000"/>
          </a:bodyPr>
          <a:lstStyle/>
          <a:p>
            <a:r>
              <a:rPr lang="en-GB" dirty="0"/>
              <a:t>Intervention combining nurse navigators (NNs) and a mobile application versus standard of care (SOC) in cancer patients (pts) treated with oral anticancer agents (OAA): Results of </a:t>
            </a:r>
            <a:r>
              <a:rPr lang="en-GB" dirty="0" err="1"/>
              <a:t>CapRI</a:t>
            </a:r>
            <a:r>
              <a:rPr lang="en-GB" dirty="0"/>
              <a:t>, </a:t>
            </a:r>
            <a:br>
              <a:rPr lang="en-GB" dirty="0"/>
            </a:br>
            <a:r>
              <a:rPr lang="en-GB" dirty="0"/>
              <a:t>a single-</a:t>
            </a:r>
            <a:r>
              <a:rPr lang="en-GB" dirty="0" err="1"/>
              <a:t>center</a:t>
            </a:r>
            <a:r>
              <a:rPr lang="en-GB" dirty="0"/>
              <a:t>, randomized </a:t>
            </a:r>
            <a:br>
              <a:rPr lang="en-GB" dirty="0"/>
            </a:br>
            <a:r>
              <a:rPr lang="en-GB" dirty="0"/>
              <a:t>phase III trial</a:t>
            </a:r>
            <a:br>
              <a:rPr lang="en-GB" dirty="0"/>
            </a:br>
            <a:r>
              <a:rPr lang="en-GB" dirty="0"/>
              <a:t/>
            </a:r>
            <a:br>
              <a:rPr lang="en-GB" dirty="0"/>
            </a:br>
            <a:r>
              <a:rPr lang="en-GB" sz="2400" cap="none" dirty="0"/>
              <a:t>Mir</a:t>
            </a:r>
            <a:r>
              <a:rPr lang="en-GB" sz="2400" dirty="0"/>
              <a:t> O, </a:t>
            </a:r>
            <a:r>
              <a:rPr lang="en-GB" sz="2400" cap="none" dirty="0"/>
              <a:t>et al</a:t>
            </a:r>
            <a:r>
              <a:rPr lang="en-GB" sz="2400" dirty="0"/>
              <a:t>. </a:t>
            </a:r>
            <a:br>
              <a:rPr lang="en-GB" sz="2400" dirty="0"/>
            </a:br>
            <a:r>
              <a:rPr lang="en-GB" sz="2400" dirty="0"/>
              <a:t>ASCO 2020. A</a:t>
            </a:r>
            <a:r>
              <a:rPr lang="en-GB" sz="2400" cap="none" dirty="0"/>
              <a:t>bstract </a:t>
            </a:r>
            <a:r>
              <a:rPr lang="en-US" sz="2400" dirty="0"/>
              <a:t>#</a:t>
            </a:r>
            <a:r>
              <a:rPr lang="en-GB" sz="2400" dirty="0"/>
              <a:t>2000. </a:t>
            </a:r>
            <a:r>
              <a:rPr lang="en-GB" sz="2400" cap="none" dirty="0"/>
              <a:t>Oral presentation</a:t>
            </a:r>
            <a:endParaRPr lang="en-GB" sz="2400" dirty="0"/>
          </a:p>
        </p:txBody>
      </p:sp>
      <p:sp>
        <p:nvSpPr>
          <p:cNvPr id="3" name="Slide Number Placeholder 2"/>
          <p:cNvSpPr>
            <a:spLocks noGrp="1"/>
          </p:cNvSpPr>
          <p:nvPr>
            <p:ph type="sldNum" sz="quarter" idx="4"/>
          </p:nvPr>
        </p:nvSpPr>
        <p:spPr/>
        <p:txBody>
          <a:bodyPr/>
          <a:lstStyle/>
          <a:p>
            <a:fld id="{FCE43C0F-8A7B-3A4B-9DB5-B3472E36E833}" type="slidenum">
              <a:rPr lang="en-GB" smtClean="0"/>
              <a:pPr/>
              <a:t>12</a:t>
            </a:fld>
            <a:endParaRPr lang="en-GB" dirty="0"/>
          </a:p>
        </p:txBody>
      </p:sp>
    </p:spTree>
    <p:extLst>
      <p:ext uri="{BB962C8B-B14F-4D97-AF65-F5344CB8AC3E}">
        <p14:creationId xmlns:p14="http://schemas.microsoft.com/office/powerpoint/2010/main" val="8479886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09C7235-1601-4110-B808-BD18FA347F55}"/>
              </a:ext>
            </a:extLst>
          </p:cNvPr>
          <p:cNvSpPr>
            <a:spLocks noGrp="1"/>
          </p:cNvSpPr>
          <p:nvPr>
            <p:ph sz="quarter" idx="12"/>
          </p:nvPr>
        </p:nvSpPr>
        <p:spPr>
          <a:xfrm>
            <a:off x="465138" y="1108876"/>
            <a:ext cx="8222400" cy="2078645"/>
          </a:xfrm>
        </p:spPr>
        <p:txBody>
          <a:bodyPr/>
          <a:lstStyle/>
          <a:p>
            <a:pPr marL="0" indent="0">
              <a:buNone/>
            </a:pPr>
            <a:r>
              <a:rPr lang="en-GB" b="1" dirty="0">
                <a:solidFill>
                  <a:schemeClr val="accent1"/>
                </a:solidFill>
              </a:rPr>
              <a:t>Background</a:t>
            </a:r>
          </a:p>
          <a:p>
            <a:pPr>
              <a:spcBef>
                <a:spcPts val="600"/>
              </a:spcBef>
            </a:pPr>
            <a:r>
              <a:rPr lang="en-GB" b="1" dirty="0"/>
              <a:t>Remote monitoring systems may improve follow-up and patient care</a:t>
            </a:r>
            <a:r>
              <a:rPr lang="en-GB" b="1" baseline="30000" dirty="0"/>
              <a:t>1,2</a:t>
            </a:r>
            <a:endParaRPr lang="en-GB" b="1" dirty="0"/>
          </a:p>
          <a:p>
            <a:pPr lvl="1"/>
            <a:r>
              <a:rPr lang="en-GB" dirty="0"/>
              <a:t>There is a need for prospective data on these systems</a:t>
            </a:r>
          </a:p>
          <a:p>
            <a:pPr marL="0" indent="0" fontAlgn="base">
              <a:spcBef>
                <a:spcPts val="1800"/>
              </a:spcBef>
              <a:buNone/>
            </a:pPr>
            <a:r>
              <a:rPr lang="en-GB" b="1" dirty="0">
                <a:solidFill>
                  <a:schemeClr val="accent1"/>
                </a:solidFill>
              </a:rPr>
              <a:t>Methods</a:t>
            </a:r>
          </a:p>
          <a:p>
            <a:pPr fontAlgn="base">
              <a:spcBef>
                <a:spcPts val="600"/>
              </a:spcBef>
            </a:pPr>
            <a:r>
              <a:rPr lang="en-GB" dirty="0"/>
              <a:t>Single-centre randomised phase 3 trial conducted in a tertiary-care setting</a:t>
            </a:r>
            <a:endParaRPr lang="en-GB" baseline="30000" dirty="0">
              <a:solidFill>
                <a:srgbClr val="FF0000"/>
              </a:solidFill>
            </a:endParaRPr>
          </a:p>
          <a:p>
            <a:endParaRPr lang="en-GB" dirty="0"/>
          </a:p>
        </p:txBody>
      </p:sp>
      <p:sp>
        <p:nvSpPr>
          <p:cNvPr id="3" name="Title 2">
            <a:extLst>
              <a:ext uri="{FF2B5EF4-FFF2-40B4-BE49-F238E27FC236}">
                <a16:creationId xmlns:a16="http://schemas.microsoft.com/office/drawing/2014/main" id="{75F1A2E3-911C-4E12-831B-42FF626604DE}"/>
              </a:ext>
            </a:extLst>
          </p:cNvPr>
          <p:cNvSpPr>
            <a:spLocks noGrp="1"/>
          </p:cNvSpPr>
          <p:nvPr>
            <p:ph type="title"/>
          </p:nvPr>
        </p:nvSpPr>
        <p:spPr/>
        <p:txBody>
          <a:bodyPr/>
          <a:lstStyle/>
          <a:p>
            <a:r>
              <a:rPr lang="en-GB" dirty="0"/>
              <a:t>Background and methods</a:t>
            </a:r>
          </a:p>
        </p:txBody>
      </p:sp>
      <p:sp>
        <p:nvSpPr>
          <p:cNvPr id="5" name="Slide Number Placeholder 4">
            <a:extLst>
              <a:ext uri="{FF2B5EF4-FFF2-40B4-BE49-F238E27FC236}">
                <a16:creationId xmlns:a16="http://schemas.microsoft.com/office/drawing/2014/main" id="{92EF3EC2-6381-4222-8910-80A90730CD31}"/>
              </a:ext>
            </a:extLst>
          </p:cNvPr>
          <p:cNvSpPr>
            <a:spLocks noGrp="1"/>
          </p:cNvSpPr>
          <p:nvPr>
            <p:ph type="sldNum" sz="quarter" idx="4"/>
          </p:nvPr>
        </p:nvSpPr>
        <p:spPr/>
        <p:txBody>
          <a:bodyPr/>
          <a:lstStyle/>
          <a:p>
            <a:fld id="{FCE43C0F-8A7B-3A4B-9DB5-B3472E36E833}" type="slidenum">
              <a:rPr lang="en-GB" smtClean="0"/>
              <a:pPr/>
              <a:t>13</a:t>
            </a:fld>
            <a:endParaRPr lang="en-GB" dirty="0"/>
          </a:p>
        </p:txBody>
      </p:sp>
      <p:sp>
        <p:nvSpPr>
          <p:cNvPr id="8" name="Content Placeholder 7">
            <a:extLst>
              <a:ext uri="{FF2B5EF4-FFF2-40B4-BE49-F238E27FC236}">
                <a16:creationId xmlns:a16="http://schemas.microsoft.com/office/drawing/2014/main" id="{6BC9D99A-17F9-0E4A-8664-610BB1A1C197}"/>
              </a:ext>
            </a:extLst>
          </p:cNvPr>
          <p:cNvSpPr>
            <a:spLocks noGrp="1"/>
          </p:cNvSpPr>
          <p:nvPr>
            <p:ph sz="quarter" idx="15"/>
          </p:nvPr>
        </p:nvSpPr>
        <p:spPr>
          <a:xfrm>
            <a:off x="465138" y="6317716"/>
            <a:ext cx="6377622" cy="365125"/>
          </a:xfrm>
        </p:spPr>
        <p:txBody>
          <a:bodyPr/>
          <a:lstStyle/>
          <a:p>
            <a:r>
              <a:rPr lang="en-US" dirty="0">
                <a:solidFill>
                  <a:schemeClr val="tx2"/>
                </a:solidFill>
              </a:rPr>
              <a:t>NN, nurse navigator; PS, performance status; R, </a:t>
            </a:r>
            <a:r>
              <a:rPr lang="en-US" dirty="0" err="1">
                <a:solidFill>
                  <a:schemeClr val="tx2"/>
                </a:solidFill>
              </a:rPr>
              <a:t>randomisation</a:t>
            </a:r>
            <a:endParaRPr lang="en-US" dirty="0">
              <a:solidFill>
                <a:schemeClr val="tx2"/>
              </a:solidFill>
            </a:endParaRPr>
          </a:p>
          <a:p>
            <a:pPr>
              <a:spcBef>
                <a:spcPts val="0"/>
              </a:spcBef>
            </a:pPr>
            <a:r>
              <a:rPr lang="en-US" dirty="0">
                <a:solidFill>
                  <a:schemeClr val="tx2"/>
                </a:solidFill>
              </a:rPr>
              <a:t>1. Denis F, et al. JAMA 2019;</a:t>
            </a:r>
            <a:r>
              <a:rPr lang="en-GB" dirty="0">
                <a:solidFill>
                  <a:schemeClr val="tx2"/>
                </a:solidFill>
              </a:rPr>
              <a:t>321:306-7;  2. Warrington L, et al. J Med </a:t>
            </a:r>
            <a:r>
              <a:rPr lang="en-GB" dirty="0" err="1">
                <a:solidFill>
                  <a:schemeClr val="tx2"/>
                </a:solidFill>
              </a:rPr>
              <a:t>Inernet</a:t>
            </a:r>
            <a:r>
              <a:rPr lang="en-GB" dirty="0">
                <a:solidFill>
                  <a:schemeClr val="tx2"/>
                </a:solidFill>
              </a:rPr>
              <a:t> Res 2019;21(1):e10875; </a:t>
            </a:r>
            <a:br>
              <a:rPr lang="en-GB" dirty="0">
                <a:solidFill>
                  <a:schemeClr val="tx2"/>
                </a:solidFill>
              </a:rPr>
            </a:br>
            <a:r>
              <a:rPr lang="en-GB" dirty="0">
                <a:solidFill>
                  <a:schemeClr val="tx2"/>
                </a:solidFill>
              </a:rPr>
              <a:t>3. </a:t>
            </a:r>
            <a:r>
              <a:rPr lang="fr-FR" dirty="0">
                <a:solidFill>
                  <a:schemeClr val="tx2"/>
                </a:solidFill>
              </a:rPr>
              <a:t>Mir O, et al. J Clin </a:t>
            </a:r>
            <a:r>
              <a:rPr lang="fr-FR" dirty="0" err="1">
                <a:solidFill>
                  <a:schemeClr val="tx2"/>
                </a:solidFill>
              </a:rPr>
              <a:t>Oncol</a:t>
            </a:r>
            <a:r>
              <a:rPr lang="fr-FR" dirty="0">
                <a:solidFill>
                  <a:schemeClr val="tx2"/>
                </a:solidFill>
              </a:rPr>
              <a:t> 2020;38:(</a:t>
            </a:r>
            <a:r>
              <a:rPr lang="fr-FR" dirty="0" err="1">
                <a:solidFill>
                  <a:schemeClr val="tx2"/>
                </a:solidFill>
              </a:rPr>
              <a:t>suppl</a:t>
            </a:r>
            <a:r>
              <a:rPr lang="fr-FR" dirty="0">
                <a:solidFill>
                  <a:schemeClr val="tx2"/>
                </a:solidFill>
              </a:rPr>
              <a:t>; </a:t>
            </a:r>
            <a:r>
              <a:rPr lang="fr-FR" dirty="0" err="1">
                <a:solidFill>
                  <a:schemeClr val="tx2"/>
                </a:solidFill>
              </a:rPr>
              <a:t>abstr</a:t>
            </a:r>
            <a:r>
              <a:rPr lang="fr-FR" dirty="0">
                <a:solidFill>
                  <a:schemeClr val="tx2"/>
                </a:solidFill>
              </a:rPr>
              <a:t> 2000)</a:t>
            </a:r>
            <a:endParaRPr lang="en-US" dirty="0">
              <a:solidFill>
                <a:schemeClr val="tx2"/>
              </a:solidFill>
            </a:endParaRPr>
          </a:p>
        </p:txBody>
      </p:sp>
      <p:cxnSp>
        <p:nvCxnSpPr>
          <p:cNvPr id="15" name="Straight Connector 14">
            <a:extLst>
              <a:ext uri="{FF2B5EF4-FFF2-40B4-BE49-F238E27FC236}">
                <a16:creationId xmlns:a16="http://schemas.microsoft.com/office/drawing/2014/main" id="{828A3113-5653-5842-8467-C1F6FAF6D584}"/>
              </a:ext>
            </a:extLst>
          </p:cNvPr>
          <p:cNvCxnSpPr>
            <a:cxnSpLocks/>
          </p:cNvCxnSpPr>
          <p:nvPr/>
        </p:nvCxnSpPr>
        <p:spPr>
          <a:xfrm>
            <a:off x="4037826" y="3409254"/>
            <a:ext cx="540000" cy="0"/>
          </a:xfrm>
          <a:prstGeom prst="line">
            <a:avLst/>
          </a:prstGeom>
          <a:ln w="19050">
            <a:solidFill>
              <a:schemeClr val="tx1"/>
            </a:solidFill>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7078F63F-D417-6948-B9C6-CAD7A3823921}"/>
              </a:ext>
            </a:extLst>
          </p:cNvPr>
          <p:cNvCxnSpPr>
            <a:cxnSpLocks/>
          </p:cNvCxnSpPr>
          <p:nvPr/>
        </p:nvCxnSpPr>
        <p:spPr>
          <a:xfrm>
            <a:off x="4037826" y="4470278"/>
            <a:ext cx="540000" cy="0"/>
          </a:xfrm>
          <a:prstGeom prst="line">
            <a:avLst/>
          </a:prstGeom>
          <a:ln w="19050">
            <a:solidFill>
              <a:schemeClr val="tx1"/>
            </a:solidFill>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38C900C1-0A0D-7D4D-B949-ED67CC62DDFC}"/>
              </a:ext>
            </a:extLst>
          </p:cNvPr>
          <p:cNvCxnSpPr>
            <a:cxnSpLocks/>
          </p:cNvCxnSpPr>
          <p:nvPr/>
        </p:nvCxnSpPr>
        <p:spPr>
          <a:xfrm flipV="1">
            <a:off x="4041344" y="3399156"/>
            <a:ext cx="0" cy="1080000"/>
          </a:xfrm>
          <a:prstGeom prst="line">
            <a:avLst/>
          </a:prstGeom>
          <a:ln w="19050">
            <a:solidFill>
              <a:schemeClr val="tx1"/>
            </a:solidFill>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5" name="Rounded Rectangle 24">
            <a:extLst>
              <a:ext uri="{FF2B5EF4-FFF2-40B4-BE49-F238E27FC236}">
                <a16:creationId xmlns:a16="http://schemas.microsoft.com/office/drawing/2014/main" id="{8F92FBED-1E85-6A4C-87F8-84DD69D2EA0D}"/>
              </a:ext>
            </a:extLst>
          </p:cNvPr>
          <p:cNvSpPr/>
          <p:nvPr/>
        </p:nvSpPr>
        <p:spPr>
          <a:xfrm>
            <a:off x="482942" y="5013176"/>
            <a:ext cx="4018223" cy="872469"/>
          </a:xfrm>
          <a:prstGeom prst="roundRect">
            <a:avLst>
              <a:gd name="adj" fmla="val 0"/>
            </a:avLst>
          </a:prstGeom>
          <a:solidFill>
            <a:schemeClr val="bg1"/>
          </a:solidFill>
          <a:ln w="19050">
            <a:solidFill>
              <a:schemeClr val="accent1"/>
            </a:solidFill>
          </a:ln>
          <a:effectLst/>
        </p:spPr>
        <p:style>
          <a:lnRef idx="1">
            <a:schemeClr val="accent1"/>
          </a:lnRef>
          <a:fillRef idx="3">
            <a:schemeClr val="accent1"/>
          </a:fillRef>
          <a:effectRef idx="2">
            <a:schemeClr val="accent1"/>
          </a:effectRef>
          <a:fontRef idx="minor">
            <a:schemeClr val="lt1"/>
          </a:fontRef>
        </p:style>
        <p:txBody>
          <a:bodyPr lIns="54000" tIns="36000" rIns="0" bIns="36000" rtlCol="0" anchor="ctr"/>
          <a:lstStyle/>
          <a:p>
            <a:pPr>
              <a:lnSpc>
                <a:spcPct val="90000"/>
              </a:lnSpc>
            </a:pPr>
            <a:r>
              <a:rPr lang="en-US" sz="1200" b="1" dirty="0">
                <a:solidFill>
                  <a:schemeClr val="tx1"/>
                </a:solidFill>
              </a:rPr>
              <a:t>Web/mobile application:</a:t>
            </a:r>
          </a:p>
          <a:p>
            <a:pPr marL="179388" indent="-179388">
              <a:lnSpc>
                <a:spcPct val="90000"/>
              </a:lnSpc>
            </a:pPr>
            <a:r>
              <a:rPr lang="en-US" sz="1000" b="1" dirty="0">
                <a:solidFill>
                  <a:schemeClr val="accent1"/>
                </a:solidFill>
              </a:rPr>
              <a:t>→</a:t>
            </a:r>
            <a:r>
              <a:rPr lang="en-US" sz="1000" dirty="0">
                <a:solidFill>
                  <a:schemeClr val="accent1"/>
                </a:solidFill>
              </a:rPr>
              <a:t> </a:t>
            </a:r>
            <a:r>
              <a:rPr lang="en-US" sz="1000" dirty="0">
                <a:solidFill>
                  <a:schemeClr val="tx1"/>
                </a:solidFill>
              </a:rPr>
              <a:t>	Dashboard for NNs to manage patients’ records</a:t>
            </a:r>
          </a:p>
          <a:p>
            <a:pPr marL="179388" indent="-179388">
              <a:lnSpc>
                <a:spcPct val="90000"/>
              </a:lnSpc>
            </a:pPr>
            <a:r>
              <a:rPr lang="en-US" sz="1000" b="1" dirty="0">
                <a:solidFill>
                  <a:schemeClr val="accent1"/>
                </a:solidFill>
              </a:rPr>
              <a:t>→</a:t>
            </a:r>
            <a:r>
              <a:rPr lang="en-US" sz="1000" dirty="0">
                <a:solidFill>
                  <a:schemeClr val="accent1"/>
                </a:solidFill>
              </a:rPr>
              <a:t> </a:t>
            </a:r>
            <a:r>
              <a:rPr lang="en-US" sz="1000" dirty="0">
                <a:solidFill>
                  <a:schemeClr val="tx1"/>
                </a:solidFill>
              </a:rPr>
              <a:t>	</a:t>
            </a:r>
            <a:r>
              <a:rPr lang="en-US" sz="1000" dirty="0" smtClean="0">
                <a:solidFill>
                  <a:schemeClr val="tx1"/>
                </a:solidFill>
              </a:rPr>
              <a:t>Interface </a:t>
            </a:r>
            <a:r>
              <a:rPr lang="en-US" sz="1000" dirty="0">
                <a:solidFill>
                  <a:schemeClr val="tx1"/>
                </a:solidFill>
              </a:rPr>
              <a:t>for other healthcare professionals</a:t>
            </a:r>
          </a:p>
          <a:p>
            <a:pPr marL="179388" indent="-179388">
              <a:lnSpc>
                <a:spcPct val="90000"/>
              </a:lnSpc>
            </a:pPr>
            <a:r>
              <a:rPr lang="en-US" sz="1000" b="1" dirty="0">
                <a:solidFill>
                  <a:schemeClr val="accent1"/>
                </a:solidFill>
              </a:rPr>
              <a:t>→</a:t>
            </a:r>
            <a:r>
              <a:rPr lang="en-US" sz="1000" dirty="0">
                <a:solidFill>
                  <a:schemeClr val="tx1"/>
                </a:solidFill>
              </a:rPr>
              <a:t> 	Patients can record tracking data, contact nurses via secure messaging, view therapy and side effect information or store documents</a:t>
            </a:r>
          </a:p>
        </p:txBody>
      </p:sp>
      <p:sp>
        <p:nvSpPr>
          <p:cNvPr id="26" name="Rounded Rectangle 25">
            <a:extLst>
              <a:ext uri="{FF2B5EF4-FFF2-40B4-BE49-F238E27FC236}">
                <a16:creationId xmlns:a16="http://schemas.microsoft.com/office/drawing/2014/main" id="{3E9F79B7-3DED-874B-8E9E-3BBC5D494A99}"/>
              </a:ext>
            </a:extLst>
          </p:cNvPr>
          <p:cNvSpPr/>
          <p:nvPr/>
        </p:nvSpPr>
        <p:spPr>
          <a:xfrm>
            <a:off x="511573" y="4507604"/>
            <a:ext cx="3371408" cy="457200"/>
          </a:xfrm>
          <a:prstGeom prst="roundRect">
            <a:avLst>
              <a:gd name="adj" fmla="val 0"/>
            </a:avLst>
          </a:prstGeom>
          <a:solidFill>
            <a:schemeClr val="bg1"/>
          </a:solidFill>
          <a:ln w="19050">
            <a:noFill/>
          </a:ln>
          <a:effectLst/>
        </p:spPr>
        <p:style>
          <a:lnRef idx="1">
            <a:schemeClr val="accent1"/>
          </a:lnRef>
          <a:fillRef idx="3">
            <a:schemeClr val="accent1"/>
          </a:fillRef>
          <a:effectRef idx="2">
            <a:schemeClr val="accent1"/>
          </a:effectRef>
          <a:fontRef idx="minor">
            <a:schemeClr val="lt1"/>
          </a:fontRef>
        </p:style>
        <p:txBody>
          <a:bodyPr lIns="54000" tIns="36000" rIns="0" bIns="36000" rtlCol="0" anchor="ctr"/>
          <a:lstStyle/>
          <a:p>
            <a:pPr>
              <a:lnSpc>
                <a:spcPct val="90000"/>
              </a:lnSpc>
            </a:pPr>
            <a:r>
              <a:rPr lang="en-US" sz="1100" b="1" i="1" dirty="0">
                <a:solidFill>
                  <a:schemeClr val="tx1"/>
                </a:solidFill>
              </a:rPr>
              <a:t>Excluded: </a:t>
            </a:r>
            <a:r>
              <a:rPr lang="en-US" sz="1100" i="1" dirty="0">
                <a:solidFill>
                  <a:schemeClr val="tx1"/>
                </a:solidFill>
              </a:rPr>
              <a:t>treatment in a clinical trial or compassionate </a:t>
            </a:r>
            <a:br>
              <a:rPr lang="en-US" sz="1100" i="1" dirty="0">
                <a:solidFill>
                  <a:schemeClr val="tx1"/>
                </a:solidFill>
              </a:rPr>
            </a:br>
            <a:r>
              <a:rPr lang="en-US" sz="1100" i="1" dirty="0">
                <a:solidFill>
                  <a:schemeClr val="tx1"/>
                </a:solidFill>
              </a:rPr>
              <a:t>use program, hormonal therapy alone</a:t>
            </a:r>
          </a:p>
        </p:txBody>
      </p:sp>
      <p:sp>
        <p:nvSpPr>
          <p:cNvPr id="27" name="TextBox 26">
            <a:extLst>
              <a:ext uri="{FF2B5EF4-FFF2-40B4-BE49-F238E27FC236}">
                <a16:creationId xmlns:a16="http://schemas.microsoft.com/office/drawing/2014/main" id="{ADFCE2C5-6A93-6644-A047-B5731E019D2E}"/>
              </a:ext>
            </a:extLst>
          </p:cNvPr>
          <p:cNvSpPr txBox="1"/>
          <p:nvPr/>
        </p:nvSpPr>
        <p:spPr>
          <a:xfrm>
            <a:off x="8059312" y="4273778"/>
            <a:ext cx="580415" cy="369332"/>
          </a:xfrm>
          <a:prstGeom prst="rect">
            <a:avLst/>
          </a:prstGeom>
          <a:noFill/>
        </p:spPr>
        <p:txBody>
          <a:bodyPr wrap="none" lIns="0" tIns="0" rIns="0" bIns="0" rtlCol="0">
            <a:spAutoFit/>
          </a:bodyPr>
          <a:lstStyle/>
          <a:p>
            <a:pPr algn="ctr"/>
            <a:r>
              <a:rPr lang="en-GB" sz="1200" i="1" dirty="0">
                <a:latin typeface="Calibri" panose="020F0502020204030204" pitchFamily="34" charset="0"/>
                <a:ea typeface="Aileron" charset="0"/>
                <a:cs typeface="Calibri" panose="020F0502020204030204" pitchFamily="34" charset="0"/>
              </a:rPr>
              <a:t>For</a:t>
            </a:r>
            <a:br>
              <a:rPr lang="en-GB" sz="1200" i="1" dirty="0">
                <a:latin typeface="Calibri" panose="020F0502020204030204" pitchFamily="34" charset="0"/>
                <a:ea typeface="Aileron" charset="0"/>
                <a:cs typeface="Calibri" panose="020F0502020204030204" pitchFamily="34" charset="0"/>
              </a:rPr>
            </a:br>
            <a:r>
              <a:rPr lang="en-GB" sz="1200" i="1" dirty="0">
                <a:latin typeface="Calibri" panose="020F0502020204030204" pitchFamily="34" charset="0"/>
                <a:ea typeface="Aileron" charset="0"/>
                <a:cs typeface="Calibri" panose="020F0502020204030204" pitchFamily="34" charset="0"/>
              </a:rPr>
              <a:t>6 months</a:t>
            </a:r>
          </a:p>
        </p:txBody>
      </p:sp>
      <p:sp>
        <p:nvSpPr>
          <p:cNvPr id="29" name="Rounded Rectangle 28">
            <a:extLst>
              <a:ext uri="{FF2B5EF4-FFF2-40B4-BE49-F238E27FC236}">
                <a16:creationId xmlns:a16="http://schemas.microsoft.com/office/drawing/2014/main" id="{870E2BE1-4175-F34F-B4D6-F1D19253E1A1}"/>
              </a:ext>
            </a:extLst>
          </p:cNvPr>
          <p:cNvSpPr/>
          <p:nvPr/>
        </p:nvSpPr>
        <p:spPr>
          <a:xfrm>
            <a:off x="4583177" y="3257492"/>
            <a:ext cx="1306069" cy="303525"/>
          </a:xfrm>
          <a:prstGeom prst="roundRect">
            <a:avLst/>
          </a:prstGeom>
          <a:solidFill>
            <a:schemeClr val="bg1"/>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lIns="0" tIns="72000" rIns="0" bIns="36000" rtlCol="0" anchor="ctr"/>
          <a:lstStyle/>
          <a:p>
            <a:pPr algn="ctr">
              <a:lnSpc>
                <a:spcPct val="90000"/>
              </a:lnSpc>
            </a:pPr>
            <a:r>
              <a:rPr lang="en-US" sz="1200" b="1" dirty="0">
                <a:solidFill>
                  <a:schemeClr val="tx1"/>
                </a:solidFill>
              </a:rPr>
              <a:t>Standard of care</a:t>
            </a:r>
            <a:endParaRPr lang="en-US" sz="1200" dirty="0">
              <a:solidFill>
                <a:schemeClr val="tx1"/>
              </a:solidFill>
            </a:endParaRPr>
          </a:p>
        </p:txBody>
      </p:sp>
      <p:sp>
        <p:nvSpPr>
          <p:cNvPr id="32" name="Rounded Rectangle 31">
            <a:extLst>
              <a:ext uri="{FF2B5EF4-FFF2-40B4-BE49-F238E27FC236}">
                <a16:creationId xmlns:a16="http://schemas.microsoft.com/office/drawing/2014/main" id="{23D7B605-58F7-C243-BB2B-14A64EE100D3}"/>
              </a:ext>
            </a:extLst>
          </p:cNvPr>
          <p:cNvSpPr/>
          <p:nvPr/>
        </p:nvSpPr>
        <p:spPr>
          <a:xfrm>
            <a:off x="4583177" y="3928059"/>
            <a:ext cx="3356652" cy="1084438"/>
          </a:xfrm>
          <a:prstGeom prst="roundRect">
            <a:avLst/>
          </a:prstGeom>
          <a:solidFill>
            <a:schemeClr val="bg1"/>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lIns="0" tIns="36000" rIns="0" bIns="36000" rtlCol="0" anchor="ctr"/>
          <a:lstStyle/>
          <a:p>
            <a:pPr algn="ctr">
              <a:lnSpc>
                <a:spcPct val="90000"/>
              </a:lnSpc>
            </a:pPr>
            <a:r>
              <a:rPr lang="en-US" sz="1200" b="1" dirty="0">
                <a:solidFill>
                  <a:schemeClr val="tx1"/>
                </a:solidFill>
              </a:rPr>
              <a:t>Nurse navigator (NN)</a:t>
            </a:r>
          </a:p>
          <a:p>
            <a:pPr algn="ctr">
              <a:lnSpc>
                <a:spcPct val="90000"/>
              </a:lnSpc>
            </a:pPr>
            <a:r>
              <a:rPr lang="en-US" sz="1200" b="1" dirty="0">
                <a:solidFill>
                  <a:schemeClr val="accent1"/>
                </a:solidFill>
              </a:rPr>
              <a:t>→ </a:t>
            </a:r>
            <a:r>
              <a:rPr lang="en-US" sz="1200" dirty="0">
                <a:solidFill>
                  <a:schemeClr val="tx1"/>
                </a:solidFill>
              </a:rPr>
              <a:t>Weekly calls for 1 month then every other week</a:t>
            </a:r>
          </a:p>
          <a:p>
            <a:pPr algn="ctr">
              <a:lnSpc>
                <a:spcPct val="90000"/>
              </a:lnSpc>
            </a:pPr>
            <a:r>
              <a:rPr lang="en-US" sz="1200" b="1" dirty="0">
                <a:solidFill>
                  <a:schemeClr val="accent1"/>
                </a:solidFill>
              </a:rPr>
              <a:t>→ </a:t>
            </a:r>
            <a:r>
              <a:rPr lang="en-US" sz="1200" dirty="0">
                <a:solidFill>
                  <a:schemeClr val="tx1"/>
                </a:solidFill>
              </a:rPr>
              <a:t>Hotline Mon-Fri 09 AM – 05 PM</a:t>
            </a:r>
          </a:p>
          <a:p>
            <a:pPr algn="ctr">
              <a:lnSpc>
                <a:spcPct val="90000"/>
              </a:lnSpc>
              <a:spcBef>
                <a:spcPts val="600"/>
              </a:spcBef>
            </a:pPr>
            <a:r>
              <a:rPr lang="en-US" sz="1200" b="1" dirty="0">
                <a:solidFill>
                  <a:schemeClr val="tx1"/>
                </a:solidFill>
              </a:rPr>
              <a:t>Dedicated website / mobile application</a:t>
            </a:r>
          </a:p>
          <a:p>
            <a:pPr algn="ctr">
              <a:lnSpc>
                <a:spcPct val="90000"/>
              </a:lnSpc>
            </a:pPr>
            <a:r>
              <a:rPr lang="en-US" sz="1200" dirty="0">
                <a:solidFill>
                  <a:schemeClr val="tx1"/>
                </a:solidFill>
              </a:rPr>
              <a:t>80 algorithms ≥ specific alerts</a:t>
            </a:r>
          </a:p>
        </p:txBody>
      </p:sp>
      <p:cxnSp>
        <p:nvCxnSpPr>
          <p:cNvPr id="33" name="Straight Connector 32">
            <a:extLst>
              <a:ext uri="{FF2B5EF4-FFF2-40B4-BE49-F238E27FC236}">
                <a16:creationId xmlns:a16="http://schemas.microsoft.com/office/drawing/2014/main" id="{489C871F-7089-2F4A-861A-8A530F953229}"/>
              </a:ext>
            </a:extLst>
          </p:cNvPr>
          <p:cNvCxnSpPr>
            <a:cxnSpLocks/>
          </p:cNvCxnSpPr>
          <p:nvPr/>
        </p:nvCxnSpPr>
        <p:spPr>
          <a:xfrm>
            <a:off x="2351510" y="3955574"/>
            <a:ext cx="1684239" cy="0"/>
          </a:xfrm>
          <a:prstGeom prst="line">
            <a:avLst/>
          </a:prstGeom>
          <a:ln w="19050">
            <a:solidFill>
              <a:schemeClr val="tx1"/>
            </a:solidFill>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sp>
        <p:nvSpPr>
          <p:cNvPr id="21" name="Oval 20">
            <a:extLst>
              <a:ext uri="{FF2B5EF4-FFF2-40B4-BE49-F238E27FC236}">
                <a16:creationId xmlns:a16="http://schemas.microsoft.com/office/drawing/2014/main" id="{83B46EBA-1A6E-8149-A479-D41F545D1F8A}"/>
              </a:ext>
            </a:extLst>
          </p:cNvPr>
          <p:cNvSpPr/>
          <p:nvPr/>
        </p:nvSpPr>
        <p:spPr>
          <a:xfrm>
            <a:off x="2959164" y="3714088"/>
            <a:ext cx="482973" cy="482973"/>
          </a:xfrm>
          <a:prstGeom prst="ellipse">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lIns="0" tIns="0" rIns="0" bIns="0" rtlCol="0" anchor="ctr"/>
          <a:lstStyle/>
          <a:p>
            <a:pPr algn="ctr">
              <a:lnSpc>
                <a:spcPct val="80000"/>
              </a:lnSpc>
            </a:pPr>
            <a:r>
              <a:rPr lang="en-GB" b="1" dirty="0"/>
              <a:t>R</a:t>
            </a:r>
          </a:p>
          <a:p>
            <a:pPr algn="ctr">
              <a:lnSpc>
                <a:spcPct val="80000"/>
              </a:lnSpc>
            </a:pPr>
            <a:r>
              <a:rPr lang="en-GB" sz="1000" b="1" dirty="0"/>
              <a:t>1:1</a:t>
            </a:r>
          </a:p>
        </p:txBody>
      </p:sp>
      <p:sp>
        <p:nvSpPr>
          <p:cNvPr id="23" name="Rounded Rectangle 22">
            <a:extLst>
              <a:ext uri="{FF2B5EF4-FFF2-40B4-BE49-F238E27FC236}">
                <a16:creationId xmlns:a16="http://schemas.microsoft.com/office/drawing/2014/main" id="{74D7F5AA-FE9F-4743-BEF1-AC7E8D59B42A}"/>
              </a:ext>
            </a:extLst>
          </p:cNvPr>
          <p:cNvSpPr/>
          <p:nvPr/>
        </p:nvSpPr>
        <p:spPr>
          <a:xfrm>
            <a:off x="482943" y="3464435"/>
            <a:ext cx="1893223" cy="982278"/>
          </a:xfrm>
          <a:prstGeom prst="roundRect">
            <a:avLst/>
          </a:prstGeom>
          <a:solidFill>
            <a:schemeClr val="bg1"/>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lIns="0" tIns="36000" rIns="0" bIns="36000" rtlCol="0" anchor="ctr"/>
          <a:lstStyle/>
          <a:p>
            <a:pPr algn="ctr">
              <a:lnSpc>
                <a:spcPct val="90000"/>
              </a:lnSpc>
            </a:pPr>
            <a:r>
              <a:rPr lang="en-US" sz="1200" b="1" dirty="0">
                <a:solidFill>
                  <a:schemeClr val="tx1"/>
                </a:solidFill>
              </a:rPr>
              <a:t>Adult cancer patients</a:t>
            </a:r>
          </a:p>
          <a:p>
            <a:pPr algn="ctr">
              <a:lnSpc>
                <a:spcPct val="90000"/>
              </a:lnSpc>
            </a:pPr>
            <a:r>
              <a:rPr lang="en-US" sz="1200" dirty="0">
                <a:solidFill>
                  <a:schemeClr val="tx1"/>
                </a:solidFill>
              </a:rPr>
              <a:t>Advanced disease</a:t>
            </a:r>
            <a:br>
              <a:rPr lang="en-US" sz="1200" dirty="0">
                <a:solidFill>
                  <a:schemeClr val="tx1"/>
                </a:solidFill>
              </a:rPr>
            </a:br>
            <a:r>
              <a:rPr lang="en-US" sz="1200" dirty="0">
                <a:solidFill>
                  <a:schemeClr val="tx1"/>
                </a:solidFill>
              </a:rPr>
              <a:t>Approved oral treatment</a:t>
            </a:r>
            <a:br>
              <a:rPr lang="en-US" sz="1200" dirty="0">
                <a:solidFill>
                  <a:schemeClr val="tx1"/>
                </a:solidFill>
              </a:rPr>
            </a:br>
            <a:r>
              <a:rPr lang="en-US" sz="1200" dirty="0">
                <a:solidFill>
                  <a:schemeClr val="tx1"/>
                </a:solidFill>
              </a:rPr>
              <a:t>Solid </a:t>
            </a:r>
            <a:r>
              <a:rPr lang="en-US" sz="1200" dirty="0" err="1">
                <a:solidFill>
                  <a:schemeClr val="tx1"/>
                </a:solidFill>
              </a:rPr>
              <a:t>tumours</a:t>
            </a:r>
            <a:r>
              <a:rPr lang="en-US" sz="1200" dirty="0">
                <a:solidFill>
                  <a:schemeClr val="tx1"/>
                </a:solidFill>
              </a:rPr>
              <a:t/>
            </a:r>
            <a:br>
              <a:rPr lang="en-US" sz="1200" dirty="0">
                <a:solidFill>
                  <a:schemeClr val="tx1"/>
                </a:solidFill>
              </a:rPr>
            </a:br>
            <a:r>
              <a:rPr lang="en-US" sz="1200" dirty="0">
                <a:solidFill>
                  <a:schemeClr val="tx1"/>
                </a:solidFill>
              </a:rPr>
              <a:t>PS &lt;3</a:t>
            </a:r>
          </a:p>
        </p:txBody>
      </p:sp>
    </p:spTree>
    <p:extLst>
      <p:ext uri="{BB962C8B-B14F-4D97-AF65-F5344CB8AC3E}">
        <p14:creationId xmlns:p14="http://schemas.microsoft.com/office/powerpoint/2010/main" val="4028891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108800"/>
            <a:ext cx="8229600" cy="702470"/>
          </a:xfrm>
        </p:spPr>
        <p:txBody>
          <a:bodyPr/>
          <a:lstStyle/>
          <a:p>
            <a:r>
              <a:rPr lang="en-GB" dirty="0"/>
              <a:t>Demographics, primary, and secondary outcomes</a:t>
            </a:r>
            <a:endParaRPr lang="en-US" dirty="0"/>
          </a:p>
        </p:txBody>
      </p:sp>
      <p:sp>
        <p:nvSpPr>
          <p:cNvPr id="6" name="Content Placeholder 5">
            <a:extLst>
              <a:ext uri="{FF2B5EF4-FFF2-40B4-BE49-F238E27FC236}">
                <a16:creationId xmlns:a16="http://schemas.microsoft.com/office/drawing/2014/main" id="{E9DD17BC-2664-4EBB-94C8-269D69889DAC}"/>
              </a:ext>
            </a:extLst>
          </p:cNvPr>
          <p:cNvSpPr>
            <a:spLocks noGrp="1"/>
          </p:cNvSpPr>
          <p:nvPr>
            <p:ph sz="quarter" idx="12"/>
          </p:nvPr>
        </p:nvSpPr>
        <p:spPr>
          <a:xfrm>
            <a:off x="465138" y="1505183"/>
            <a:ext cx="8222400" cy="3043570"/>
          </a:xfrm>
        </p:spPr>
        <p:txBody>
          <a:bodyPr/>
          <a:lstStyle/>
          <a:p>
            <a:r>
              <a:rPr lang="en-GB" sz="1600" dirty="0"/>
              <a:t>The majority of the enrolled patients </a:t>
            </a:r>
            <a:r>
              <a:rPr lang="en-GB" sz="1600" b="1" dirty="0">
                <a:solidFill>
                  <a:schemeClr val="tx2"/>
                </a:solidFill>
              </a:rPr>
              <a:t>(N=559) were women (59.0%)</a:t>
            </a:r>
            <a:r>
              <a:rPr lang="en-GB" sz="1600" dirty="0">
                <a:solidFill>
                  <a:schemeClr val="tx2"/>
                </a:solidFill>
              </a:rPr>
              <a:t>, </a:t>
            </a:r>
            <a:r>
              <a:rPr lang="en-GB" sz="1600" dirty="0"/>
              <a:t>with a substantial </a:t>
            </a:r>
            <a:r>
              <a:rPr lang="en-GB" sz="1600" b="1" dirty="0">
                <a:solidFill>
                  <a:schemeClr val="tx2"/>
                </a:solidFill>
              </a:rPr>
              <a:t>elderly population (&gt;75 years: 14.0%)</a:t>
            </a:r>
            <a:r>
              <a:rPr lang="en-GB" sz="1600" dirty="0"/>
              <a:t>, and use of </a:t>
            </a:r>
            <a:r>
              <a:rPr lang="en-GB" sz="1600" b="1" dirty="0">
                <a:solidFill>
                  <a:schemeClr val="tx2"/>
                </a:solidFill>
              </a:rPr>
              <a:t>targeted therapy (60.6%)</a:t>
            </a:r>
          </a:p>
          <a:p>
            <a:pPr lvl="1"/>
            <a:r>
              <a:rPr lang="en-GB" sz="1400" dirty="0"/>
              <a:t>All primary tumour sites were represented</a:t>
            </a:r>
          </a:p>
          <a:p>
            <a:pPr>
              <a:spcBef>
                <a:spcPts val="1000"/>
              </a:spcBef>
            </a:pPr>
            <a:r>
              <a:rPr lang="en-GB" sz="1600" b="1" dirty="0"/>
              <a:t>Primary endpoint </a:t>
            </a:r>
            <a:r>
              <a:rPr lang="en-GB" sz="1600" b="1" dirty="0" err="1" smtClean="0"/>
              <a:t>RDI</a:t>
            </a:r>
            <a:endParaRPr lang="en-GB" sz="1600" b="1" dirty="0"/>
          </a:p>
          <a:p>
            <a:pPr lvl="1">
              <a:spcBef>
                <a:spcPts val="200"/>
              </a:spcBef>
            </a:pPr>
            <a:r>
              <a:rPr lang="en-GB" sz="1400" b="1" dirty="0"/>
              <a:t>Improvement in mean (SD) adherence-adjusted </a:t>
            </a:r>
            <a:r>
              <a:rPr lang="en-GB" sz="1400" b="1" dirty="0" err="1" smtClean="0"/>
              <a:t>RDI</a:t>
            </a:r>
            <a:r>
              <a:rPr lang="en-GB" sz="1400" b="1" dirty="0" smtClean="0"/>
              <a:t> </a:t>
            </a:r>
            <a:r>
              <a:rPr lang="en-GB" sz="1400" b="1" dirty="0"/>
              <a:t>(0.8417 [0.2632] vs 0.7998 [0.2090] for the intervention vs SoC groups, respectively; P=0.0451)</a:t>
            </a:r>
          </a:p>
          <a:p>
            <a:pPr>
              <a:spcBef>
                <a:spcPts val="1000"/>
              </a:spcBef>
            </a:pPr>
            <a:r>
              <a:rPr lang="en-GB" sz="1600" b="1" dirty="0">
                <a:solidFill>
                  <a:schemeClr val="tx2"/>
                </a:solidFill>
              </a:rPr>
              <a:t>Secondary endpoints</a:t>
            </a:r>
          </a:p>
          <a:p>
            <a:pPr>
              <a:spcBef>
                <a:spcPts val="300"/>
              </a:spcBef>
            </a:pPr>
            <a:r>
              <a:rPr lang="en-GB" sz="1600" dirty="0"/>
              <a:t>Patients experiencing Grade ≥ 3 toxicities were reduced with the </a:t>
            </a:r>
            <a:r>
              <a:rPr lang="en-US" sz="1600" dirty="0"/>
              <a:t>intervention vs SoC, respectively</a:t>
            </a:r>
            <a:r>
              <a:rPr lang="en-GB" sz="1600" dirty="0"/>
              <a:t> (Figure) </a:t>
            </a:r>
          </a:p>
          <a:p>
            <a:pPr lvl="1">
              <a:spcBef>
                <a:spcPts val="200"/>
              </a:spcBef>
            </a:pPr>
            <a:r>
              <a:rPr lang="en-GB" sz="1400" b="1" dirty="0"/>
              <a:t>Patient experience improved: mean (SD) PACIC global score: 2.94 (0.83) vs 2.67 (0.89); </a:t>
            </a:r>
            <a:r>
              <a:rPr lang="en-GB" sz="1400" b="1" dirty="0" smtClean="0"/>
              <a:t>P=0.01</a:t>
            </a:r>
            <a:r>
              <a:rPr lang="en-GB" sz="1400" dirty="0" smtClean="0"/>
              <a:t> </a:t>
            </a:r>
            <a:endParaRPr lang="en-GB" sz="1400" dirty="0"/>
          </a:p>
          <a:p>
            <a:pPr lvl="1">
              <a:spcBef>
                <a:spcPts val="200"/>
              </a:spcBef>
            </a:pPr>
            <a:r>
              <a:rPr lang="en-GB" sz="1400" dirty="0"/>
              <a:t>Use of supportive care increased in the intervention group: 43.8% vs 35.2%, P=0.04</a:t>
            </a:r>
          </a:p>
          <a:p>
            <a:pPr lvl="1"/>
            <a:endParaRPr lang="en-GB" dirty="0"/>
          </a:p>
        </p:txBody>
      </p:sp>
      <p:sp>
        <p:nvSpPr>
          <p:cNvPr id="4" name="Title 3">
            <a:extLst>
              <a:ext uri="{FF2B5EF4-FFF2-40B4-BE49-F238E27FC236}">
                <a16:creationId xmlns:a16="http://schemas.microsoft.com/office/drawing/2014/main" id="{53D4A09B-8521-459A-90F5-7AFEEE8D3295}"/>
              </a:ext>
            </a:extLst>
          </p:cNvPr>
          <p:cNvSpPr>
            <a:spLocks noGrp="1"/>
          </p:cNvSpPr>
          <p:nvPr>
            <p:ph type="title"/>
          </p:nvPr>
        </p:nvSpPr>
        <p:spPr>
          <a:xfrm>
            <a:off x="464400" y="246565"/>
            <a:ext cx="6555600" cy="807285"/>
          </a:xfrm>
        </p:spPr>
        <p:txBody>
          <a:bodyPr/>
          <a:lstStyle/>
          <a:p>
            <a:r>
              <a:rPr lang="en-GB"/>
              <a:t>Results</a:t>
            </a:r>
            <a:endParaRPr lang="en-GB" dirty="0"/>
          </a:p>
        </p:txBody>
      </p:sp>
      <p:sp>
        <p:nvSpPr>
          <p:cNvPr id="5" name="Slide Number Placeholder 4"/>
          <p:cNvSpPr>
            <a:spLocks noGrp="1"/>
          </p:cNvSpPr>
          <p:nvPr>
            <p:ph type="sldNum" sz="quarter" idx="4"/>
          </p:nvPr>
        </p:nvSpPr>
        <p:spPr/>
        <p:txBody>
          <a:bodyPr/>
          <a:lstStyle/>
          <a:p>
            <a:fld id="{FCE43C0F-8A7B-3A4B-9DB5-B3472E36E833}" type="slidenum">
              <a:rPr lang="en-GB" noProof="0" smtClean="0"/>
              <a:pPr/>
              <a:t>14</a:t>
            </a:fld>
            <a:endParaRPr lang="en-GB" noProof="0" dirty="0"/>
          </a:p>
        </p:txBody>
      </p:sp>
      <p:graphicFrame>
        <p:nvGraphicFramePr>
          <p:cNvPr id="11" name="Content Placeholder 10"/>
          <p:cNvGraphicFramePr>
            <a:graphicFrameLocks noGrp="1"/>
          </p:cNvGraphicFramePr>
          <p:nvPr>
            <p:ph sz="quarter" idx="15"/>
            <p:extLst>
              <p:ext uri="{D42A27DB-BD31-4B8C-83A1-F6EECF244321}">
                <p14:modId xmlns:p14="http://schemas.microsoft.com/office/powerpoint/2010/main" val="1733369324"/>
              </p:ext>
            </p:extLst>
          </p:nvPr>
        </p:nvGraphicFramePr>
        <p:xfrm>
          <a:off x="310155" y="4509120"/>
          <a:ext cx="6088062" cy="1642821"/>
        </p:xfrm>
        <a:graphic>
          <a:graphicData uri="http://schemas.openxmlformats.org/drawingml/2006/chart">
            <c:chart xmlns:c="http://schemas.openxmlformats.org/drawingml/2006/chart" xmlns:r="http://schemas.openxmlformats.org/officeDocument/2006/relationships" r:id="rId2"/>
          </a:graphicData>
        </a:graphic>
      </p:graphicFrame>
      <p:sp>
        <p:nvSpPr>
          <p:cNvPr id="13" name="TextBox 12"/>
          <p:cNvSpPr txBox="1"/>
          <p:nvPr/>
        </p:nvSpPr>
        <p:spPr>
          <a:xfrm>
            <a:off x="1614897" y="4659938"/>
            <a:ext cx="503663" cy="230832"/>
          </a:xfrm>
          <a:prstGeom prst="rect">
            <a:avLst/>
          </a:prstGeom>
          <a:noFill/>
        </p:spPr>
        <p:txBody>
          <a:bodyPr wrap="none" rtlCol="0">
            <a:spAutoFit/>
          </a:bodyPr>
          <a:lstStyle/>
          <a:p>
            <a:pPr algn="ctr"/>
            <a:r>
              <a:rPr lang="en-GB" sz="900" dirty="0">
                <a:solidFill>
                  <a:srgbClr val="505050"/>
                </a:solidFill>
                <a:latin typeface="Aileron" charset="0"/>
                <a:ea typeface="Aileron" charset="0"/>
                <a:cs typeface="Aileron" charset="0"/>
              </a:rPr>
              <a:t>P=0.02</a:t>
            </a:r>
            <a:endParaRPr lang="en-US" sz="900" dirty="0">
              <a:solidFill>
                <a:srgbClr val="505050"/>
              </a:solidFill>
              <a:latin typeface="Aileron" charset="0"/>
              <a:ea typeface="Aileron" charset="0"/>
              <a:cs typeface="Aileron" charset="0"/>
            </a:endParaRPr>
          </a:p>
        </p:txBody>
      </p:sp>
      <p:sp>
        <p:nvSpPr>
          <p:cNvPr id="20" name="TextBox 19"/>
          <p:cNvSpPr txBox="1"/>
          <p:nvPr/>
        </p:nvSpPr>
        <p:spPr>
          <a:xfrm>
            <a:off x="3397224" y="5231228"/>
            <a:ext cx="503664" cy="230832"/>
          </a:xfrm>
          <a:prstGeom prst="rect">
            <a:avLst/>
          </a:prstGeom>
          <a:noFill/>
        </p:spPr>
        <p:txBody>
          <a:bodyPr wrap="none" rtlCol="0">
            <a:spAutoFit/>
          </a:bodyPr>
          <a:lstStyle/>
          <a:p>
            <a:pPr algn="ctr"/>
            <a:r>
              <a:rPr lang="en-GB" sz="900" dirty="0">
                <a:solidFill>
                  <a:srgbClr val="505050"/>
                </a:solidFill>
                <a:latin typeface="Aileron" charset="0"/>
                <a:ea typeface="Aileron" charset="0"/>
                <a:cs typeface="Aileron" charset="0"/>
              </a:rPr>
              <a:t>P=0.04</a:t>
            </a:r>
            <a:endParaRPr lang="en-US" sz="900" dirty="0">
              <a:solidFill>
                <a:srgbClr val="505050"/>
              </a:solidFill>
              <a:latin typeface="Aileron" charset="0"/>
              <a:ea typeface="Aileron" charset="0"/>
              <a:cs typeface="Aileron" charset="0"/>
            </a:endParaRPr>
          </a:p>
        </p:txBody>
      </p:sp>
      <p:sp>
        <p:nvSpPr>
          <p:cNvPr id="21" name="TextBox 20"/>
          <p:cNvSpPr txBox="1"/>
          <p:nvPr/>
        </p:nvSpPr>
        <p:spPr>
          <a:xfrm>
            <a:off x="5148064" y="5231467"/>
            <a:ext cx="503664" cy="230832"/>
          </a:xfrm>
          <a:prstGeom prst="rect">
            <a:avLst/>
          </a:prstGeom>
          <a:noFill/>
        </p:spPr>
        <p:txBody>
          <a:bodyPr wrap="none" rtlCol="0">
            <a:spAutoFit/>
          </a:bodyPr>
          <a:lstStyle/>
          <a:p>
            <a:pPr algn="ctr"/>
            <a:r>
              <a:rPr lang="en-GB" sz="900" dirty="0">
                <a:solidFill>
                  <a:srgbClr val="505050"/>
                </a:solidFill>
                <a:latin typeface="Aileron" charset="0"/>
                <a:ea typeface="Aileron" charset="0"/>
                <a:cs typeface="Aileron" charset="0"/>
              </a:rPr>
              <a:t>P=0.04</a:t>
            </a:r>
            <a:endParaRPr lang="en-US" sz="900" dirty="0">
              <a:solidFill>
                <a:srgbClr val="505050"/>
              </a:solidFill>
              <a:latin typeface="Aileron" charset="0"/>
              <a:ea typeface="Aileron" charset="0"/>
              <a:cs typeface="Aileron" charset="0"/>
            </a:endParaRPr>
          </a:p>
        </p:txBody>
      </p:sp>
      <p:sp>
        <p:nvSpPr>
          <p:cNvPr id="12" name="Content Placeholder 5"/>
          <p:cNvSpPr txBox="1">
            <a:spLocks/>
          </p:cNvSpPr>
          <p:nvPr/>
        </p:nvSpPr>
        <p:spPr>
          <a:xfrm>
            <a:off x="464400" y="6325200"/>
            <a:ext cx="7593980" cy="365125"/>
          </a:xfrm>
          <a:prstGeom prst="rect">
            <a:avLst/>
          </a:prstGeom>
        </p:spPr>
        <p:txBody>
          <a:bodyPr vert="horz" lIns="0" tIns="0" rIns="0" bIns="0" rtlCol="0" anchor="ctr" anchorCtr="0">
            <a:noAutofit/>
          </a:bodyPr>
          <a:lstStyle>
            <a:lvl1pPr marL="0" indent="0" algn="l" defTabSz="457200" rtl="0" eaLnBrk="1" latinLnBrk="0" hangingPunct="1">
              <a:spcBef>
                <a:spcPts val="1200"/>
              </a:spcBef>
              <a:buClr>
                <a:schemeClr val="accent1"/>
              </a:buClr>
              <a:buFont typeface="Arial"/>
              <a:buNone/>
              <a:defRPr sz="1200" b="0" i="0" kern="1200">
                <a:solidFill>
                  <a:srgbClr val="5D8298"/>
                </a:solidFill>
                <a:latin typeface="Calibri" panose="020F0502020204030204" pitchFamily="34" charset="0"/>
                <a:ea typeface="+mn-ea"/>
                <a:cs typeface="Calibri" panose="020F0502020204030204" pitchFamily="34" charset="0"/>
              </a:defRPr>
            </a:lvl1pPr>
            <a:lvl2pPr marL="457200" indent="0" algn="l" defTabSz="457200" rtl="0" eaLnBrk="1" latinLnBrk="0" hangingPunct="1">
              <a:spcBef>
                <a:spcPts val="600"/>
              </a:spcBef>
              <a:buClr>
                <a:schemeClr val="accent1"/>
              </a:buClr>
              <a:buFont typeface="Lucida Grande"/>
              <a:buNone/>
              <a:defRPr sz="1200" b="0" i="0" kern="1200">
                <a:solidFill>
                  <a:srgbClr val="5D8298"/>
                </a:solidFill>
                <a:latin typeface="PT Sans Narrow"/>
                <a:ea typeface="+mn-ea"/>
                <a:cs typeface="PT Sans Narrow"/>
              </a:defRPr>
            </a:lvl2pPr>
            <a:lvl3pPr marL="914400" indent="0" algn="l" defTabSz="457200" rtl="0" eaLnBrk="1" latinLnBrk="0" hangingPunct="1">
              <a:spcBef>
                <a:spcPts val="400"/>
              </a:spcBef>
              <a:buClr>
                <a:schemeClr val="accent1"/>
              </a:buClr>
              <a:buFont typeface="Arial"/>
              <a:buNone/>
              <a:defRPr sz="1200" b="0" i="0" kern="1200">
                <a:solidFill>
                  <a:srgbClr val="5D8298"/>
                </a:solidFill>
                <a:latin typeface="PT Sans Narrow"/>
                <a:ea typeface="+mn-ea"/>
                <a:cs typeface="PT Sans Narrow"/>
              </a:defRPr>
            </a:lvl3pPr>
            <a:lvl4pPr marL="1371600" indent="0" algn="l" defTabSz="457200" rtl="0" eaLnBrk="1" latinLnBrk="0" hangingPunct="1">
              <a:spcBef>
                <a:spcPts val="0"/>
              </a:spcBef>
              <a:buClr>
                <a:schemeClr val="accent1"/>
              </a:buClr>
              <a:buFont typeface="Arial"/>
              <a:buNone/>
              <a:defRPr sz="1200" b="0" i="0" kern="1200">
                <a:solidFill>
                  <a:srgbClr val="5D8298"/>
                </a:solidFill>
                <a:latin typeface="PT Sans Narrow"/>
                <a:ea typeface="+mn-ea"/>
                <a:cs typeface="PT Sans Narrow"/>
              </a:defRPr>
            </a:lvl4pPr>
            <a:lvl5pPr marL="1828800" indent="0" algn="l" defTabSz="457200" rtl="0" eaLnBrk="1" latinLnBrk="0" hangingPunct="1">
              <a:spcBef>
                <a:spcPts val="0"/>
              </a:spcBef>
              <a:buClr>
                <a:schemeClr val="accent1"/>
              </a:buClr>
              <a:buFont typeface="Arial"/>
              <a:buNone/>
              <a:defRPr sz="1200" b="0" i="0" kern="1200">
                <a:solidFill>
                  <a:srgbClr val="5D8298"/>
                </a:solidFill>
                <a:latin typeface="PT Sans Narrow"/>
                <a:ea typeface="+mn-ea"/>
                <a:cs typeface="PT Sans Narrow"/>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a:t>PACIC, Patients Assessment Chronic Illness Care; </a:t>
            </a:r>
            <a:r>
              <a:rPr lang="en-GB" dirty="0" err="1"/>
              <a:t>RDI</a:t>
            </a:r>
            <a:r>
              <a:rPr lang="en-GB" dirty="0"/>
              <a:t>, relative dose-intensity; SD, standard deviation; </a:t>
            </a:r>
            <a:r>
              <a:rPr lang="en-GB" dirty="0" err="1"/>
              <a:t>SoC</a:t>
            </a:r>
            <a:r>
              <a:rPr lang="en-GB" dirty="0"/>
              <a:t>, standard of care</a:t>
            </a:r>
          </a:p>
          <a:p>
            <a:pPr>
              <a:spcBef>
                <a:spcPts val="0"/>
              </a:spcBef>
            </a:pPr>
            <a:r>
              <a:rPr lang="en-GB" dirty="0"/>
              <a:t>Mir O, et al. </a:t>
            </a:r>
            <a:r>
              <a:rPr lang="en-US" dirty="0"/>
              <a:t>J </a:t>
            </a:r>
            <a:r>
              <a:rPr lang="en-US" dirty="0" err="1"/>
              <a:t>Clin</a:t>
            </a:r>
            <a:r>
              <a:rPr lang="en-US" dirty="0"/>
              <a:t> Oncol 2020;38:(</a:t>
            </a:r>
            <a:r>
              <a:rPr lang="en-US" dirty="0" err="1"/>
              <a:t>suppl</a:t>
            </a:r>
            <a:r>
              <a:rPr lang="en-US" dirty="0"/>
              <a:t>; </a:t>
            </a:r>
            <a:r>
              <a:rPr lang="en-US" dirty="0" err="1"/>
              <a:t>abstr</a:t>
            </a:r>
            <a:r>
              <a:rPr lang="en-US" dirty="0"/>
              <a:t> 2000)</a:t>
            </a:r>
          </a:p>
        </p:txBody>
      </p:sp>
      <p:sp>
        <p:nvSpPr>
          <p:cNvPr id="29" name="TextBox 28">
            <a:extLst>
              <a:ext uri="{FF2B5EF4-FFF2-40B4-BE49-F238E27FC236}">
                <a16:creationId xmlns:a16="http://schemas.microsoft.com/office/drawing/2014/main" id="{0D7BA636-D66D-0445-A56E-42BE9436D3B1}"/>
              </a:ext>
            </a:extLst>
          </p:cNvPr>
          <p:cNvSpPr txBox="1"/>
          <p:nvPr/>
        </p:nvSpPr>
        <p:spPr>
          <a:xfrm>
            <a:off x="6927743" y="4850970"/>
            <a:ext cx="954364" cy="461665"/>
          </a:xfrm>
          <a:prstGeom prst="rect">
            <a:avLst/>
          </a:prstGeom>
          <a:noFill/>
        </p:spPr>
        <p:txBody>
          <a:bodyPr wrap="none" rtlCol="0">
            <a:spAutoFit/>
          </a:bodyPr>
          <a:lstStyle/>
          <a:p>
            <a:r>
              <a:rPr lang="en-GB" sz="1200" dirty="0">
                <a:solidFill>
                  <a:srgbClr val="505050"/>
                </a:solidFill>
                <a:latin typeface="Calibri" panose="020F0502020204030204" pitchFamily="34" charset="0"/>
                <a:ea typeface="Aileron" charset="0"/>
                <a:cs typeface="Calibri" panose="020F0502020204030204" pitchFamily="34" charset="0"/>
              </a:rPr>
              <a:t>Intervention</a:t>
            </a:r>
          </a:p>
          <a:p>
            <a:r>
              <a:rPr lang="en-GB" sz="1200" dirty="0">
                <a:solidFill>
                  <a:srgbClr val="505050"/>
                </a:solidFill>
                <a:latin typeface="Calibri" panose="020F0502020204030204" pitchFamily="34" charset="0"/>
                <a:ea typeface="Aileron" charset="0"/>
                <a:cs typeface="Calibri" panose="020F0502020204030204" pitchFamily="34" charset="0"/>
              </a:rPr>
              <a:t>SoC</a:t>
            </a:r>
          </a:p>
        </p:txBody>
      </p:sp>
      <p:sp>
        <p:nvSpPr>
          <p:cNvPr id="30" name="Rectangle 29">
            <a:extLst>
              <a:ext uri="{FF2B5EF4-FFF2-40B4-BE49-F238E27FC236}">
                <a16:creationId xmlns:a16="http://schemas.microsoft.com/office/drawing/2014/main" id="{41A53679-64D2-5846-A75C-A75F4EF1702D}"/>
              </a:ext>
            </a:extLst>
          </p:cNvPr>
          <p:cNvSpPr/>
          <p:nvPr/>
        </p:nvSpPr>
        <p:spPr>
          <a:xfrm>
            <a:off x="6835129" y="4944336"/>
            <a:ext cx="94389" cy="94389"/>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32" name="Rectangle 31">
            <a:extLst>
              <a:ext uri="{FF2B5EF4-FFF2-40B4-BE49-F238E27FC236}">
                <a16:creationId xmlns:a16="http://schemas.microsoft.com/office/drawing/2014/main" id="{B604A5FD-7952-3449-A0C9-FA8804ED6B58}"/>
              </a:ext>
            </a:extLst>
          </p:cNvPr>
          <p:cNvSpPr/>
          <p:nvPr/>
        </p:nvSpPr>
        <p:spPr>
          <a:xfrm>
            <a:off x="6835129" y="5123284"/>
            <a:ext cx="94389" cy="9438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53897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0" y="1108800"/>
            <a:ext cx="8229600" cy="702470"/>
          </a:xfrm>
        </p:spPr>
        <p:txBody>
          <a:bodyPr/>
          <a:lstStyle/>
          <a:p>
            <a:r>
              <a:rPr lang="en-GB" dirty="0"/>
              <a:t>Results</a:t>
            </a:r>
            <a:endParaRPr lang="en-US" dirty="0"/>
          </a:p>
        </p:txBody>
      </p:sp>
      <p:sp>
        <p:nvSpPr>
          <p:cNvPr id="3" name="Content Placeholder 2"/>
          <p:cNvSpPr>
            <a:spLocks noGrp="1"/>
          </p:cNvSpPr>
          <p:nvPr>
            <p:ph sz="quarter" idx="12"/>
          </p:nvPr>
        </p:nvSpPr>
        <p:spPr>
          <a:xfrm>
            <a:off x="465138" y="1504800"/>
            <a:ext cx="8222400" cy="1230651"/>
          </a:xfrm>
        </p:spPr>
        <p:txBody>
          <a:bodyPr/>
          <a:lstStyle/>
          <a:p>
            <a:r>
              <a:rPr lang="en-GB" sz="1800" b="1" dirty="0">
                <a:solidFill>
                  <a:schemeClr val="tx2"/>
                </a:solidFill>
              </a:rPr>
              <a:t>Secondary endpoints (cont.)</a:t>
            </a:r>
          </a:p>
          <a:p>
            <a:pPr lvl="1">
              <a:spcBef>
                <a:spcPts val="300"/>
              </a:spcBef>
            </a:pPr>
            <a:r>
              <a:rPr lang="en-GB" sz="1600" b="1" dirty="0"/>
              <a:t>The proportion of patients hospitalised improved (Figure)</a:t>
            </a:r>
          </a:p>
          <a:p>
            <a:pPr lvl="1">
              <a:spcBef>
                <a:spcPts val="300"/>
              </a:spcBef>
            </a:pPr>
            <a:r>
              <a:rPr lang="en-GB" sz="1600" b="1" dirty="0"/>
              <a:t>Mean (SD) days of hospitalisation improved </a:t>
            </a:r>
            <a:r>
              <a:rPr lang="en-GB" sz="1600" dirty="0"/>
              <a:t>with the </a:t>
            </a:r>
            <a:r>
              <a:rPr lang="en-US" sz="1600" dirty="0"/>
              <a:t>intervention </a:t>
            </a:r>
            <a:br>
              <a:rPr lang="en-US" sz="1600" dirty="0"/>
            </a:br>
            <a:r>
              <a:rPr lang="en-US" sz="1600" dirty="0"/>
              <a:t>vs SoC, respectively</a:t>
            </a:r>
            <a:r>
              <a:rPr lang="en-GB" sz="1600" dirty="0"/>
              <a:t>: 2.82 (6.96) vs 4.44 (9.60); P=0.02</a:t>
            </a:r>
          </a:p>
          <a:p>
            <a:pPr lvl="1"/>
            <a:endParaRPr lang="en-GB" sz="1600" dirty="0"/>
          </a:p>
          <a:p>
            <a:pPr marL="0" indent="0">
              <a:buNone/>
            </a:pPr>
            <a:r>
              <a:rPr lang="en-GB" b="1" dirty="0">
                <a:solidFill>
                  <a:schemeClr val="accent1"/>
                </a:solidFill>
              </a:rPr>
              <a:t>CONCLUSIONS</a:t>
            </a:r>
          </a:p>
          <a:p>
            <a:r>
              <a:rPr lang="en-GB" sz="1800" dirty="0"/>
              <a:t>The NN intervention improved: </a:t>
            </a:r>
          </a:p>
          <a:p>
            <a:pPr lvl="1">
              <a:spcBef>
                <a:spcPts val="300"/>
              </a:spcBef>
            </a:pPr>
            <a:r>
              <a:rPr lang="en-GB" sz="1600" dirty="0" err="1">
                <a:solidFill>
                  <a:schemeClr val="tx2"/>
                </a:solidFill>
              </a:rPr>
              <a:t>RDI</a:t>
            </a:r>
            <a:endParaRPr lang="en-GB" sz="1600" dirty="0">
              <a:solidFill>
                <a:schemeClr val="tx2"/>
              </a:solidFill>
            </a:endParaRPr>
          </a:p>
          <a:p>
            <a:pPr lvl="1">
              <a:spcBef>
                <a:spcPts val="300"/>
              </a:spcBef>
            </a:pPr>
            <a:r>
              <a:rPr lang="en-GB" sz="1600" dirty="0">
                <a:solidFill>
                  <a:schemeClr val="tx2"/>
                </a:solidFill>
              </a:rPr>
              <a:t>Patient </a:t>
            </a:r>
            <a:r>
              <a:rPr lang="en-GB" sz="1600" dirty="0"/>
              <a:t>experience</a:t>
            </a:r>
          </a:p>
          <a:p>
            <a:pPr lvl="1">
              <a:spcBef>
                <a:spcPts val="300"/>
              </a:spcBef>
            </a:pPr>
            <a:r>
              <a:rPr lang="en-GB" sz="1600" dirty="0"/>
              <a:t>Number and duration of hospitalisations</a:t>
            </a:r>
          </a:p>
          <a:p>
            <a:pPr lvl="1">
              <a:spcBef>
                <a:spcPts val="300"/>
              </a:spcBef>
            </a:pPr>
            <a:r>
              <a:rPr lang="en-GB" sz="1600" dirty="0"/>
              <a:t>Treatment related Grade ≥3 toxicities</a:t>
            </a:r>
          </a:p>
          <a:p>
            <a:r>
              <a:rPr lang="en-GB" sz="1800" dirty="0"/>
              <a:t>Future studies focussed on adherence,</a:t>
            </a:r>
            <a:br>
              <a:rPr lang="en-GB" sz="1800" dirty="0"/>
            </a:br>
            <a:r>
              <a:rPr lang="en-GB" sz="1800" dirty="0"/>
              <a:t>specific tumours, and drug classes </a:t>
            </a:r>
            <a:br>
              <a:rPr lang="en-GB" sz="1800" dirty="0"/>
            </a:br>
            <a:r>
              <a:rPr lang="en-GB" sz="1800" dirty="0"/>
              <a:t>should be carried out</a:t>
            </a:r>
          </a:p>
          <a:p>
            <a:pPr lvl="1"/>
            <a:endParaRPr lang="en-GB" dirty="0"/>
          </a:p>
        </p:txBody>
      </p:sp>
      <p:sp>
        <p:nvSpPr>
          <p:cNvPr id="4" name="Title 3"/>
          <p:cNvSpPr>
            <a:spLocks noGrp="1"/>
          </p:cNvSpPr>
          <p:nvPr>
            <p:ph type="title"/>
          </p:nvPr>
        </p:nvSpPr>
        <p:spPr/>
        <p:txBody>
          <a:bodyPr/>
          <a:lstStyle/>
          <a:p>
            <a:r>
              <a:rPr lang="en-GB" dirty="0"/>
              <a:t>Results and </a:t>
            </a:r>
            <a:r>
              <a:rPr lang="en-GB" cap="none" dirty="0" smtClean="0"/>
              <a:t>CONCLUSIONS</a:t>
            </a:r>
            <a:endParaRPr lang="en-US" cap="none" dirty="0"/>
          </a:p>
        </p:txBody>
      </p:sp>
      <p:sp>
        <p:nvSpPr>
          <p:cNvPr id="5" name="Slide Number Placeholder 4"/>
          <p:cNvSpPr>
            <a:spLocks noGrp="1"/>
          </p:cNvSpPr>
          <p:nvPr>
            <p:ph type="sldNum" sz="quarter" idx="4"/>
          </p:nvPr>
        </p:nvSpPr>
        <p:spPr/>
        <p:txBody>
          <a:bodyPr/>
          <a:lstStyle/>
          <a:p>
            <a:fld id="{FCE43C0F-8A7B-3A4B-9DB5-B3472E36E833}" type="slidenum">
              <a:rPr lang="en-GB" smtClean="0"/>
              <a:pPr/>
              <a:t>15</a:t>
            </a:fld>
            <a:endParaRPr lang="en-GB" dirty="0"/>
          </a:p>
        </p:txBody>
      </p:sp>
      <p:sp>
        <p:nvSpPr>
          <p:cNvPr id="6" name="Content Placeholder 5"/>
          <p:cNvSpPr>
            <a:spLocks noGrp="1"/>
          </p:cNvSpPr>
          <p:nvPr>
            <p:ph sz="quarter" idx="15"/>
          </p:nvPr>
        </p:nvSpPr>
        <p:spPr>
          <a:xfrm>
            <a:off x="465138" y="6325200"/>
            <a:ext cx="6087600" cy="365125"/>
          </a:xfrm>
        </p:spPr>
        <p:txBody>
          <a:bodyPr/>
          <a:lstStyle/>
          <a:p>
            <a:r>
              <a:rPr lang="en-US" dirty="0">
                <a:solidFill>
                  <a:schemeClr val="tx2"/>
                </a:solidFill>
              </a:rPr>
              <a:t>NN, nurse navigator; </a:t>
            </a:r>
            <a:r>
              <a:rPr lang="en-GB" dirty="0" err="1"/>
              <a:t>RDI</a:t>
            </a:r>
            <a:r>
              <a:rPr lang="en-GB" dirty="0"/>
              <a:t>, relative dose-intensity; </a:t>
            </a:r>
            <a:r>
              <a:rPr lang="en-GB" dirty="0" err="1"/>
              <a:t>SoC</a:t>
            </a:r>
            <a:r>
              <a:rPr lang="en-GB" dirty="0"/>
              <a:t>, standard of care</a:t>
            </a:r>
            <a:endParaRPr lang="en-US" dirty="0">
              <a:solidFill>
                <a:schemeClr val="tx2"/>
              </a:solidFill>
            </a:endParaRPr>
          </a:p>
          <a:p>
            <a:pPr>
              <a:spcBef>
                <a:spcPts val="0"/>
              </a:spcBef>
            </a:pPr>
            <a:r>
              <a:rPr lang="en-GB" dirty="0"/>
              <a:t>Mir O, et al. </a:t>
            </a:r>
            <a:r>
              <a:rPr lang="en-US" dirty="0"/>
              <a:t>J </a:t>
            </a:r>
            <a:r>
              <a:rPr lang="en-US" dirty="0" err="1"/>
              <a:t>Clin</a:t>
            </a:r>
            <a:r>
              <a:rPr lang="en-US" dirty="0"/>
              <a:t> Oncol 2020;38:(</a:t>
            </a:r>
            <a:r>
              <a:rPr lang="en-US" dirty="0" err="1"/>
              <a:t>suppl</a:t>
            </a:r>
            <a:r>
              <a:rPr lang="en-US" dirty="0"/>
              <a:t>; </a:t>
            </a:r>
            <a:r>
              <a:rPr lang="en-US" dirty="0" err="1"/>
              <a:t>abstr</a:t>
            </a:r>
            <a:r>
              <a:rPr lang="en-US" dirty="0"/>
              <a:t> 2000)</a:t>
            </a:r>
          </a:p>
        </p:txBody>
      </p:sp>
      <p:graphicFrame>
        <p:nvGraphicFramePr>
          <p:cNvPr id="7" name="Content Placeholder 10"/>
          <p:cNvGraphicFramePr>
            <a:graphicFrameLocks/>
          </p:cNvGraphicFramePr>
          <p:nvPr>
            <p:extLst>
              <p:ext uri="{D42A27DB-BD31-4B8C-83A1-F6EECF244321}">
                <p14:modId xmlns:p14="http://schemas.microsoft.com/office/powerpoint/2010/main" val="1654676659"/>
              </p:ext>
            </p:extLst>
          </p:nvPr>
        </p:nvGraphicFramePr>
        <p:xfrm>
          <a:off x="4773478" y="2780928"/>
          <a:ext cx="3921998" cy="353430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101908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115B0-02AF-44C8-9360-8F645029861D}"/>
              </a:ext>
            </a:extLst>
          </p:cNvPr>
          <p:cNvSpPr>
            <a:spLocks noGrp="1"/>
          </p:cNvSpPr>
          <p:nvPr>
            <p:ph type="title"/>
          </p:nvPr>
        </p:nvSpPr>
        <p:spPr/>
        <p:txBody>
          <a:bodyPr>
            <a:normAutofit/>
          </a:bodyPr>
          <a:lstStyle/>
          <a:p>
            <a:r>
              <a:rPr lang="en-GB" dirty="0"/>
              <a:t>Donafenib versus sorafenib as first-line therapy in advanced hepatocellular carcinoma: </a:t>
            </a:r>
            <a:br>
              <a:rPr lang="en-GB" dirty="0"/>
            </a:br>
            <a:r>
              <a:rPr lang="en-GB" dirty="0"/>
              <a:t>An open-label, randomized, </a:t>
            </a:r>
            <a:r>
              <a:rPr lang="en-GB" dirty="0" err="1"/>
              <a:t>multicenter</a:t>
            </a:r>
            <a:r>
              <a:rPr lang="en-GB" dirty="0"/>
              <a:t> phase II/III trial</a:t>
            </a:r>
            <a:br>
              <a:rPr lang="en-GB" dirty="0"/>
            </a:br>
            <a:r>
              <a:rPr lang="en-GB" dirty="0"/>
              <a:t/>
            </a:r>
            <a:br>
              <a:rPr lang="en-GB" dirty="0"/>
            </a:br>
            <a:r>
              <a:rPr lang="en-GB" sz="2200" dirty="0"/>
              <a:t>B</a:t>
            </a:r>
            <a:r>
              <a:rPr lang="en-GB" sz="2200" cap="none" dirty="0"/>
              <a:t>i</a:t>
            </a:r>
            <a:r>
              <a:rPr lang="en-GB" sz="2200" dirty="0"/>
              <a:t> F </a:t>
            </a:r>
            <a:r>
              <a:rPr lang="en-GB" sz="2200" cap="none" dirty="0"/>
              <a:t>et al</a:t>
            </a:r>
            <a:r>
              <a:rPr lang="en-GB" sz="2200" dirty="0"/>
              <a:t>. </a:t>
            </a:r>
            <a:br>
              <a:rPr lang="en-GB" sz="2200" dirty="0"/>
            </a:br>
            <a:r>
              <a:rPr lang="en-GB" sz="2200" dirty="0"/>
              <a:t>ASCO 2020. A</a:t>
            </a:r>
            <a:r>
              <a:rPr lang="en-GB" sz="2200" cap="none" dirty="0"/>
              <a:t>bstract </a:t>
            </a:r>
            <a:r>
              <a:rPr lang="en-US" sz="2200" dirty="0"/>
              <a:t>#</a:t>
            </a:r>
            <a:r>
              <a:rPr lang="en-GB" sz="2200" dirty="0"/>
              <a:t>4605. </a:t>
            </a:r>
            <a:r>
              <a:rPr lang="en-GB" sz="2200" cap="none" dirty="0"/>
              <a:t>Oral presentation</a:t>
            </a:r>
            <a:endParaRPr lang="en-GB" sz="2200" dirty="0"/>
          </a:p>
        </p:txBody>
      </p:sp>
      <p:sp>
        <p:nvSpPr>
          <p:cNvPr id="3" name="Slide Number Placeholder 2"/>
          <p:cNvSpPr>
            <a:spLocks noGrp="1"/>
          </p:cNvSpPr>
          <p:nvPr>
            <p:ph type="sldNum" sz="quarter" idx="4"/>
          </p:nvPr>
        </p:nvSpPr>
        <p:spPr/>
        <p:txBody>
          <a:bodyPr/>
          <a:lstStyle/>
          <a:p>
            <a:fld id="{FCE43C0F-8A7B-3A4B-9DB5-B3472E36E833}" type="slidenum">
              <a:rPr lang="en-GB" smtClean="0"/>
              <a:pPr/>
              <a:t>16</a:t>
            </a:fld>
            <a:endParaRPr lang="en-GB" dirty="0"/>
          </a:p>
        </p:txBody>
      </p:sp>
    </p:spTree>
    <p:extLst>
      <p:ext uri="{BB962C8B-B14F-4D97-AF65-F5344CB8AC3E}">
        <p14:creationId xmlns:p14="http://schemas.microsoft.com/office/powerpoint/2010/main" val="3431158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5" name="Straight Connector 34">
            <a:extLst>
              <a:ext uri="{FF2B5EF4-FFF2-40B4-BE49-F238E27FC236}">
                <a16:creationId xmlns:a16="http://schemas.microsoft.com/office/drawing/2014/main" id="{0AD36187-AEF2-4A4A-B7D2-E54EE800EAC6}"/>
              </a:ext>
            </a:extLst>
          </p:cNvPr>
          <p:cNvCxnSpPr>
            <a:cxnSpLocks/>
          </p:cNvCxnSpPr>
          <p:nvPr/>
        </p:nvCxnSpPr>
        <p:spPr>
          <a:xfrm>
            <a:off x="4617630" y="4156903"/>
            <a:ext cx="396000" cy="0"/>
          </a:xfrm>
          <a:prstGeom prst="line">
            <a:avLst/>
          </a:prstGeom>
          <a:ln w="19050">
            <a:solidFill>
              <a:schemeClr val="tx1"/>
            </a:solidFill>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36" name="Straight Connector 35">
            <a:extLst>
              <a:ext uri="{FF2B5EF4-FFF2-40B4-BE49-F238E27FC236}">
                <a16:creationId xmlns:a16="http://schemas.microsoft.com/office/drawing/2014/main" id="{1FE34795-27D2-EC4C-B776-27C038222E1E}"/>
              </a:ext>
            </a:extLst>
          </p:cNvPr>
          <p:cNvCxnSpPr>
            <a:cxnSpLocks/>
          </p:cNvCxnSpPr>
          <p:nvPr/>
        </p:nvCxnSpPr>
        <p:spPr>
          <a:xfrm>
            <a:off x="4617630" y="4753909"/>
            <a:ext cx="396000" cy="0"/>
          </a:xfrm>
          <a:prstGeom prst="line">
            <a:avLst/>
          </a:prstGeom>
          <a:ln w="19050">
            <a:solidFill>
              <a:schemeClr val="tx1"/>
            </a:solidFill>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 name="Content Placeholder 1">
            <a:extLst>
              <a:ext uri="{FF2B5EF4-FFF2-40B4-BE49-F238E27FC236}">
                <a16:creationId xmlns:a16="http://schemas.microsoft.com/office/drawing/2014/main" id="{A09C7235-1601-4110-B808-BD18FA347F55}"/>
              </a:ext>
            </a:extLst>
          </p:cNvPr>
          <p:cNvSpPr>
            <a:spLocks noGrp="1"/>
          </p:cNvSpPr>
          <p:nvPr>
            <p:ph sz="quarter" idx="12"/>
          </p:nvPr>
        </p:nvSpPr>
        <p:spPr>
          <a:xfrm>
            <a:off x="465138" y="863625"/>
            <a:ext cx="8222400" cy="2774657"/>
          </a:xfrm>
        </p:spPr>
        <p:txBody>
          <a:bodyPr/>
          <a:lstStyle/>
          <a:p>
            <a:pPr marL="0" indent="0">
              <a:lnSpc>
                <a:spcPct val="95000"/>
              </a:lnSpc>
              <a:buNone/>
            </a:pPr>
            <a:r>
              <a:rPr lang="en-GB" b="1" dirty="0">
                <a:solidFill>
                  <a:schemeClr val="accent1"/>
                </a:solidFill>
              </a:rPr>
              <a:t>Background</a:t>
            </a:r>
          </a:p>
          <a:p>
            <a:pPr>
              <a:lnSpc>
                <a:spcPct val="95000"/>
              </a:lnSpc>
              <a:spcBef>
                <a:spcPts val="600"/>
              </a:spcBef>
            </a:pPr>
            <a:r>
              <a:rPr lang="en-GB" b="1" dirty="0" smtClean="0">
                <a:solidFill>
                  <a:schemeClr val="tx2"/>
                </a:solidFill>
              </a:rPr>
              <a:t>HCC </a:t>
            </a:r>
            <a:r>
              <a:rPr lang="en-GB" b="1" dirty="0"/>
              <a:t>has a </a:t>
            </a:r>
            <a:r>
              <a:rPr lang="en-GB" dirty="0"/>
              <a:t>insidious and rapid onset, often resulting </a:t>
            </a:r>
            <a:r>
              <a:rPr lang="en-GB" b="1" dirty="0"/>
              <a:t>in late diagnosis</a:t>
            </a:r>
            <a:r>
              <a:rPr lang="en-GB" b="1" baseline="30000" dirty="0"/>
              <a:t>1</a:t>
            </a:r>
          </a:p>
          <a:p>
            <a:pPr lvl="1">
              <a:lnSpc>
                <a:spcPct val="95000"/>
              </a:lnSpc>
            </a:pPr>
            <a:r>
              <a:rPr lang="en-GB" dirty="0"/>
              <a:t>&gt;50% of global cases and deaths occur in China</a:t>
            </a:r>
            <a:r>
              <a:rPr lang="en-GB" baseline="30000" dirty="0"/>
              <a:t>2</a:t>
            </a:r>
          </a:p>
          <a:p>
            <a:pPr lvl="1">
              <a:lnSpc>
                <a:spcPct val="95000"/>
              </a:lnSpc>
            </a:pPr>
            <a:r>
              <a:rPr lang="en-GB" b="1" dirty="0"/>
              <a:t>Sorafenib is the standard first-line therapy, median OS is lower in China (6.5–11.4 months) than globally (10.7–14.7 months)</a:t>
            </a:r>
            <a:r>
              <a:rPr lang="en-GB" b="1" baseline="30000" dirty="0"/>
              <a:t>3-12</a:t>
            </a:r>
          </a:p>
          <a:p>
            <a:pPr marL="0" indent="0" fontAlgn="base">
              <a:lnSpc>
                <a:spcPct val="95000"/>
              </a:lnSpc>
              <a:buNone/>
            </a:pPr>
            <a:r>
              <a:rPr lang="en-GB" b="1" dirty="0">
                <a:solidFill>
                  <a:schemeClr val="accent1"/>
                </a:solidFill>
              </a:rPr>
              <a:t>Methods</a:t>
            </a:r>
          </a:p>
          <a:p>
            <a:pPr fontAlgn="base">
              <a:lnSpc>
                <a:spcPct val="95000"/>
              </a:lnSpc>
              <a:spcBef>
                <a:spcPts val="600"/>
              </a:spcBef>
            </a:pPr>
            <a:r>
              <a:rPr lang="en-GB" dirty="0"/>
              <a:t>Multi-centre phase 2/3 trial conducted at 37 Chinese sites</a:t>
            </a:r>
            <a:r>
              <a:rPr lang="en-GB" baseline="30000" dirty="0"/>
              <a:t>1</a:t>
            </a:r>
          </a:p>
        </p:txBody>
      </p:sp>
      <p:sp>
        <p:nvSpPr>
          <p:cNvPr id="3" name="Title 2">
            <a:extLst>
              <a:ext uri="{FF2B5EF4-FFF2-40B4-BE49-F238E27FC236}">
                <a16:creationId xmlns:a16="http://schemas.microsoft.com/office/drawing/2014/main" id="{75F1A2E3-911C-4E12-831B-42FF626604DE}"/>
              </a:ext>
            </a:extLst>
          </p:cNvPr>
          <p:cNvSpPr>
            <a:spLocks noGrp="1"/>
          </p:cNvSpPr>
          <p:nvPr>
            <p:ph type="title"/>
          </p:nvPr>
        </p:nvSpPr>
        <p:spPr>
          <a:xfrm>
            <a:off x="457184" y="246565"/>
            <a:ext cx="6555600" cy="807285"/>
          </a:xfrm>
        </p:spPr>
        <p:txBody>
          <a:bodyPr/>
          <a:lstStyle/>
          <a:p>
            <a:r>
              <a:rPr lang="en-GB" dirty="0"/>
              <a:t>Background and methods</a:t>
            </a:r>
          </a:p>
        </p:txBody>
      </p:sp>
      <p:sp>
        <p:nvSpPr>
          <p:cNvPr id="5" name="Slide Number Placeholder 4">
            <a:extLst>
              <a:ext uri="{FF2B5EF4-FFF2-40B4-BE49-F238E27FC236}">
                <a16:creationId xmlns:a16="http://schemas.microsoft.com/office/drawing/2014/main" id="{92EF3EC2-6381-4222-8910-80A90730CD31}"/>
              </a:ext>
            </a:extLst>
          </p:cNvPr>
          <p:cNvSpPr>
            <a:spLocks noGrp="1"/>
          </p:cNvSpPr>
          <p:nvPr>
            <p:ph type="sldNum" sz="quarter" idx="4"/>
          </p:nvPr>
        </p:nvSpPr>
        <p:spPr/>
        <p:txBody>
          <a:bodyPr/>
          <a:lstStyle/>
          <a:p>
            <a:fld id="{FCE43C0F-8A7B-3A4B-9DB5-B3472E36E833}" type="slidenum">
              <a:rPr lang="en-GB" smtClean="0"/>
              <a:pPr/>
              <a:t>17</a:t>
            </a:fld>
            <a:endParaRPr lang="en-GB" dirty="0"/>
          </a:p>
        </p:txBody>
      </p:sp>
      <p:sp>
        <p:nvSpPr>
          <p:cNvPr id="8" name="Content Placeholder 7">
            <a:extLst>
              <a:ext uri="{FF2B5EF4-FFF2-40B4-BE49-F238E27FC236}">
                <a16:creationId xmlns:a16="http://schemas.microsoft.com/office/drawing/2014/main" id="{6BC9D99A-17F9-0E4A-8664-610BB1A1C197}"/>
              </a:ext>
            </a:extLst>
          </p:cNvPr>
          <p:cNvSpPr>
            <a:spLocks noGrp="1"/>
          </p:cNvSpPr>
          <p:nvPr>
            <p:ph sz="quarter" idx="15"/>
          </p:nvPr>
        </p:nvSpPr>
        <p:spPr>
          <a:xfrm>
            <a:off x="464400" y="6321147"/>
            <a:ext cx="8076189" cy="365125"/>
          </a:xfrm>
        </p:spPr>
        <p:txBody>
          <a:bodyPr/>
          <a:lstStyle/>
          <a:p>
            <a:pPr>
              <a:lnSpc>
                <a:spcPct val="90000"/>
              </a:lnSpc>
            </a:pPr>
            <a:r>
              <a:rPr lang="en-US" sz="750" dirty="0"/>
              <a:t>AE, adverse event; </a:t>
            </a:r>
            <a:r>
              <a:rPr lang="en-US" sz="750" dirty="0" err="1"/>
              <a:t>AFP</a:t>
            </a:r>
            <a:r>
              <a:rPr lang="en-US" sz="750" dirty="0"/>
              <a:t>, alpha-fetoprotein; </a:t>
            </a:r>
            <a:r>
              <a:rPr lang="en-US" sz="750" dirty="0" err="1"/>
              <a:t>BCLC</a:t>
            </a:r>
            <a:r>
              <a:rPr lang="en-US" sz="750" dirty="0"/>
              <a:t>, Barcelona Clinic Liver Cancer; bid, twice daily; </a:t>
            </a:r>
            <a:r>
              <a:rPr lang="en-US" sz="750" dirty="0" err="1"/>
              <a:t>DCR</a:t>
            </a:r>
            <a:r>
              <a:rPr lang="en-US" sz="750" dirty="0"/>
              <a:t>, disease control rate; </a:t>
            </a:r>
            <a:r>
              <a:rPr lang="en-US" sz="750" dirty="0" err="1"/>
              <a:t>ECOG</a:t>
            </a:r>
            <a:r>
              <a:rPr lang="en-US" sz="750" dirty="0"/>
              <a:t>, Eastern Cooperative Oncology Group; HCC, </a:t>
            </a:r>
            <a:r>
              <a:rPr lang="en-GB" sz="750" dirty="0"/>
              <a:t>hepatocellular carcinoma; ORR, objective response rate; OS, overall survival; PFS, progression-free survival; R, randomisation; </a:t>
            </a:r>
            <a:r>
              <a:rPr lang="en-GB" sz="750" dirty="0" err="1"/>
              <a:t>RECIST</a:t>
            </a:r>
            <a:r>
              <a:rPr lang="en-GB" sz="750" dirty="0"/>
              <a:t>, Response evaluation criteria in solid tumours. </a:t>
            </a:r>
            <a:br>
              <a:rPr lang="en-GB" sz="750" dirty="0"/>
            </a:br>
            <a:r>
              <a:rPr lang="en-GB" sz="750" dirty="0"/>
              <a:t>1. Bi F, et al. </a:t>
            </a:r>
            <a:r>
              <a:rPr lang="en-GB" sz="750" dirty="0" err="1"/>
              <a:t>Clin</a:t>
            </a:r>
            <a:r>
              <a:rPr lang="en-GB" sz="750" dirty="0"/>
              <a:t> Oncol 38:2020 (</a:t>
            </a:r>
            <a:r>
              <a:rPr lang="en-GB" sz="750" dirty="0" err="1"/>
              <a:t>suppl</a:t>
            </a:r>
            <a:r>
              <a:rPr lang="en-GB" sz="750" dirty="0"/>
              <a:t>; </a:t>
            </a:r>
            <a:r>
              <a:rPr lang="en-GB" sz="750" dirty="0" err="1"/>
              <a:t>abstr</a:t>
            </a:r>
            <a:r>
              <a:rPr lang="en-GB" sz="750" dirty="0"/>
              <a:t> 4506);  2. </a:t>
            </a:r>
            <a:r>
              <a:rPr lang="en-GB" sz="750" dirty="0" err="1"/>
              <a:t>Globocan</a:t>
            </a:r>
            <a:r>
              <a:rPr lang="en-GB" sz="750" dirty="0"/>
              <a:t> 2018, Available from: https://gco.iarc.fr/today/data/factsheets/cancers/11-Liver-fact-sheet.pdf. Accessed June, 2020; </a:t>
            </a:r>
            <a:br>
              <a:rPr lang="en-GB" sz="750" dirty="0"/>
            </a:br>
            <a:r>
              <a:rPr lang="en-GB" sz="750" dirty="0"/>
              <a:t>3. </a:t>
            </a:r>
            <a:r>
              <a:rPr lang="en-GB" sz="750" dirty="0" err="1"/>
              <a:t>Llovet</a:t>
            </a:r>
            <a:r>
              <a:rPr lang="en-GB" sz="750" dirty="0"/>
              <a:t> JM, et al. N </a:t>
            </a:r>
            <a:r>
              <a:rPr lang="en-GB" sz="750" dirty="0" err="1"/>
              <a:t>Engl</a:t>
            </a:r>
            <a:r>
              <a:rPr lang="en-GB" sz="750" dirty="0"/>
              <a:t> J Med 2008;359:378-90;  4. Cheng AL, et al. Lancet Oncol 2009;10:25‐34;  5. Cheng AL, et al. J </a:t>
            </a:r>
            <a:r>
              <a:rPr lang="en-GB" sz="750" dirty="0" err="1"/>
              <a:t>Clin</a:t>
            </a:r>
            <a:r>
              <a:rPr lang="en-GB" sz="750" dirty="0"/>
              <a:t> Oncol 2013;31:4067-75;  6. Johnson PJ, et al. J </a:t>
            </a:r>
            <a:r>
              <a:rPr lang="en-GB" sz="750" dirty="0" err="1"/>
              <a:t>Clin</a:t>
            </a:r>
            <a:r>
              <a:rPr lang="en-GB" sz="750" dirty="0"/>
              <a:t> Oncol 2013;31:3517-24; </a:t>
            </a:r>
            <a:br>
              <a:rPr lang="en-GB" sz="750" dirty="0"/>
            </a:br>
            <a:r>
              <a:rPr lang="en-GB" sz="750" dirty="0"/>
              <a:t>7. </a:t>
            </a:r>
            <a:r>
              <a:rPr lang="en-GB" sz="750" dirty="0" err="1"/>
              <a:t>Cainap</a:t>
            </a:r>
            <a:r>
              <a:rPr lang="en-GB" sz="750" dirty="0"/>
              <a:t> C, et al. J </a:t>
            </a:r>
            <a:r>
              <a:rPr lang="en-GB" sz="750" dirty="0" err="1"/>
              <a:t>Clin</a:t>
            </a:r>
            <a:r>
              <a:rPr lang="en-GB" sz="750" dirty="0"/>
              <a:t> Oncol 2015;33:172-9;  8. Zhu AX, et al. S J </a:t>
            </a:r>
            <a:r>
              <a:rPr lang="en-GB" sz="750" dirty="0" err="1"/>
              <a:t>Clin</a:t>
            </a:r>
            <a:r>
              <a:rPr lang="en-GB" sz="750" dirty="0"/>
              <a:t> Oncol 2015;33:559-66;  9. Kudo M, et al. Lancet 2018;391:1163-73;  10. </a:t>
            </a:r>
            <a:r>
              <a:rPr lang="en-GB" sz="750" dirty="0" err="1"/>
              <a:t>Yau</a:t>
            </a:r>
            <a:r>
              <a:rPr lang="en-GB" sz="750" dirty="0"/>
              <a:t> T, et al. ESMO 2019 Abstract 6572; </a:t>
            </a:r>
            <a:br>
              <a:rPr lang="en-GB" sz="750" dirty="0"/>
            </a:br>
            <a:r>
              <a:rPr lang="en-GB" sz="750" dirty="0"/>
              <a:t>11. Cheng AL, et al. ESMO Asia Abstract LBA3;  12. Qin SK, et al. </a:t>
            </a:r>
            <a:r>
              <a:rPr lang="en-GB" sz="750" dirty="0" err="1"/>
              <a:t>EASL</a:t>
            </a:r>
            <a:r>
              <a:rPr lang="en-GB" sz="750" dirty="0"/>
              <a:t> Liver Cancer Summit 2020;OP02-03.</a:t>
            </a:r>
            <a:endParaRPr lang="en-US" sz="750" dirty="0"/>
          </a:p>
        </p:txBody>
      </p:sp>
      <p:cxnSp>
        <p:nvCxnSpPr>
          <p:cNvPr id="14" name="Straight Connector 13">
            <a:extLst>
              <a:ext uri="{FF2B5EF4-FFF2-40B4-BE49-F238E27FC236}">
                <a16:creationId xmlns:a16="http://schemas.microsoft.com/office/drawing/2014/main" id="{5FD89685-198E-814B-9D72-50D74BD88621}"/>
              </a:ext>
            </a:extLst>
          </p:cNvPr>
          <p:cNvCxnSpPr>
            <a:cxnSpLocks/>
          </p:cNvCxnSpPr>
          <p:nvPr/>
        </p:nvCxnSpPr>
        <p:spPr>
          <a:xfrm>
            <a:off x="2466612" y="4156903"/>
            <a:ext cx="540000" cy="0"/>
          </a:xfrm>
          <a:prstGeom prst="line">
            <a:avLst/>
          </a:prstGeom>
          <a:ln w="19050">
            <a:solidFill>
              <a:schemeClr val="tx1"/>
            </a:solidFill>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15" name="Straight Connector 14">
            <a:extLst>
              <a:ext uri="{FF2B5EF4-FFF2-40B4-BE49-F238E27FC236}">
                <a16:creationId xmlns:a16="http://schemas.microsoft.com/office/drawing/2014/main" id="{3A93DCAB-ECD4-4147-B403-E22E126815D1}"/>
              </a:ext>
            </a:extLst>
          </p:cNvPr>
          <p:cNvCxnSpPr>
            <a:cxnSpLocks/>
          </p:cNvCxnSpPr>
          <p:nvPr/>
        </p:nvCxnSpPr>
        <p:spPr>
          <a:xfrm>
            <a:off x="2466612" y="4753909"/>
            <a:ext cx="540000" cy="0"/>
          </a:xfrm>
          <a:prstGeom prst="line">
            <a:avLst/>
          </a:prstGeom>
          <a:ln w="19050">
            <a:solidFill>
              <a:schemeClr val="tx1"/>
            </a:solidFill>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B07BC6C0-B6F8-B240-9F50-9293D3A910B1}"/>
              </a:ext>
            </a:extLst>
          </p:cNvPr>
          <p:cNvCxnSpPr>
            <a:cxnSpLocks/>
          </p:cNvCxnSpPr>
          <p:nvPr/>
        </p:nvCxnSpPr>
        <p:spPr>
          <a:xfrm flipV="1">
            <a:off x="2476569" y="4163137"/>
            <a:ext cx="0" cy="594000"/>
          </a:xfrm>
          <a:prstGeom prst="line">
            <a:avLst/>
          </a:prstGeom>
          <a:ln w="19050">
            <a:solidFill>
              <a:schemeClr val="tx1"/>
            </a:solidFill>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a:extLst>
              <a:ext uri="{FF2B5EF4-FFF2-40B4-BE49-F238E27FC236}">
                <a16:creationId xmlns:a16="http://schemas.microsoft.com/office/drawing/2014/main" id="{BD15CA74-8F14-4B47-A3FD-8E9F2D2C8CFA}"/>
              </a:ext>
            </a:extLst>
          </p:cNvPr>
          <p:cNvCxnSpPr>
            <a:cxnSpLocks/>
            <a:stCxn id="11" idx="3"/>
          </p:cNvCxnSpPr>
          <p:nvPr/>
        </p:nvCxnSpPr>
        <p:spPr>
          <a:xfrm>
            <a:off x="2150410" y="4461962"/>
            <a:ext cx="387778" cy="0"/>
          </a:xfrm>
          <a:prstGeom prst="line">
            <a:avLst/>
          </a:prstGeom>
          <a:ln w="19050">
            <a:solidFill>
              <a:schemeClr val="tx1"/>
            </a:solidFill>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3" name="Rounded Rectangle 22">
            <a:extLst>
              <a:ext uri="{FF2B5EF4-FFF2-40B4-BE49-F238E27FC236}">
                <a16:creationId xmlns:a16="http://schemas.microsoft.com/office/drawing/2014/main" id="{0EEF56FB-BC84-204D-8709-4A3EC879F030}"/>
              </a:ext>
            </a:extLst>
          </p:cNvPr>
          <p:cNvSpPr/>
          <p:nvPr/>
        </p:nvSpPr>
        <p:spPr>
          <a:xfrm>
            <a:off x="3014137" y="3950591"/>
            <a:ext cx="1701763" cy="415373"/>
          </a:xfrm>
          <a:prstGeom prst="round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lIns="36000" tIns="36000" rIns="36000" bIns="36000" rtlCol="0" anchor="ctr"/>
          <a:lstStyle/>
          <a:p>
            <a:pPr algn="ctr">
              <a:lnSpc>
                <a:spcPct val="90000"/>
              </a:lnSpc>
            </a:pPr>
            <a:r>
              <a:rPr lang="en-US" sz="1200" b="1" dirty="0" err="1"/>
              <a:t>Donafenib</a:t>
            </a:r>
            <a:r>
              <a:rPr lang="en-US" sz="1200" b="1" dirty="0"/>
              <a:t> (0.2 g bid)</a:t>
            </a:r>
            <a:endParaRPr lang="en-US" sz="1200" dirty="0"/>
          </a:p>
        </p:txBody>
      </p:sp>
      <p:sp>
        <p:nvSpPr>
          <p:cNvPr id="27" name="Rounded Rectangle 26">
            <a:extLst>
              <a:ext uri="{FF2B5EF4-FFF2-40B4-BE49-F238E27FC236}">
                <a16:creationId xmlns:a16="http://schemas.microsoft.com/office/drawing/2014/main" id="{3812A06C-7FA6-404F-9277-9143BA74BDF9}"/>
              </a:ext>
            </a:extLst>
          </p:cNvPr>
          <p:cNvSpPr/>
          <p:nvPr/>
        </p:nvSpPr>
        <p:spPr>
          <a:xfrm>
            <a:off x="3014137" y="4549568"/>
            <a:ext cx="1701763" cy="415373"/>
          </a:xfrm>
          <a:prstGeom prst="round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36000" tIns="36000" rIns="36000" bIns="36000" rtlCol="0" anchor="ctr"/>
          <a:lstStyle/>
          <a:p>
            <a:pPr algn="ctr">
              <a:lnSpc>
                <a:spcPct val="90000"/>
              </a:lnSpc>
            </a:pPr>
            <a:r>
              <a:rPr lang="en-US" sz="1200" b="1" dirty="0"/>
              <a:t>Sorafenib (0.4 g bid)</a:t>
            </a:r>
            <a:endParaRPr lang="en-US" sz="1200" dirty="0"/>
          </a:p>
        </p:txBody>
      </p:sp>
      <p:sp>
        <p:nvSpPr>
          <p:cNvPr id="6" name="Oval 5">
            <a:extLst>
              <a:ext uri="{FF2B5EF4-FFF2-40B4-BE49-F238E27FC236}">
                <a16:creationId xmlns:a16="http://schemas.microsoft.com/office/drawing/2014/main" id="{9C70A1D0-6CD0-5749-807C-04068CB24928}"/>
              </a:ext>
            </a:extLst>
          </p:cNvPr>
          <p:cNvSpPr/>
          <p:nvPr/>
        </p:nvSpPr>
        <p:spPr>
          <a:xfrm>
            <a:off x="2324621" y="4282256"/>
            <a:ext cx="328411" cy="328411"/>
          </a:xfrm>
          <a:prstGeom prst="ellips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b="1" dirty="0"/>
              <a:t>R</a:t>
            </a:r>
          </a:p>
        </p:txBody>
      </p:sp>
      <p:sp>
        <p:nvSpPr>
          <p:cNvPr id="28" name="TextBox 27">
            <a:extLst>
              <a:ext uri="{FF2B5EF4-FFF2-40B4-BE49-F238E27FC236}">
                <a16:creationId xmlns:a16="http://schemas.microsoft.com/office/drawing/2014/main" id="{10CE321D-026E-4047-A50E-03FE83AA1D8E}"/>
              </a:ext>
            </a:extLst>
          </p:cNvPr>
          <p:cNvSpPr txBox="1"/>
          <p:nvPr/>
        </p:nvSpPr>
        <p:spPr>
          <a:xfrm>
            <a:off x="2719661" y="4367830"/>
            <a:ext cx="198772" cy="184666"/>
          </a:xfrm>
          <a:prstGeom prst="rect">
            <a:avLst/>
          </a:prstGeom>
          <a:noFill/>
        </p:spPr>
        <p:txBody>
          <a:bodyPr wrap="none" lIns="0" tIns="0" rIns="0" bIns="0" rtlCol="0">
            <a:spAutoFit/>
          </a:bodyPr>
          <a:lstStyle/>
          <a:p>
            <a:pPr algn="ctr"/>
            <a:r>
              <a:rPr lang="en-GB" sz="1200" b="1" dirty="0">
                <a:latin typeface="Calibri" panose="020F0502020204030204" pitchFamily="34" charset="0"/>
                <a:ea typeface="Aileron" charset="0"/>
                <a:cs typeface="Calibri" panose="020F0502020204030204" pitchFamily="34" charset="0"/>
              </a:rPr>
              <a:t>1:1</a:t>
            </a:r>
          </a:p>
        </p:txBody>
      </p:sp>
      <p:sp>
        <p:nvSpPr>
          <p:cNvPr id="11" name="Rounded Rectangle 10">
            <a:extLst>
              <a:ext uri="{FF2B5EF4-FFF2-40B4-BE49-F238E27FC236}">
                <a16:creationId xmlns:a16="http://schemas.microsoft.com/office/drawing/2014/main" id="{5012956D-52B6-004D-A0E6-FB221011E673}"/>
              </a:ext>
            </a:extLst>
          </p:cNvPr>
          <p:cNvSpPr/>
          <p:nvPr/>
        </p:nvSpPr>
        <p:spPr>
          <a:xfrm>
            <a:off x="727628" y="4065105"/>
            <a:ext cx="1422782" cy="793714"/>
          </a:xfrm>
          <a:prstGeom prst="roundRect">
            <a:avLst/>
          </a:prstGeom>
          <a:solidFill>
            <a:schemeClr val="bg1"/>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lIns="0" tIns="36000" rIns="0" bIns="36000" rtlCol="0" anchor="ctr"/>
          <a:lstStyle/>
          <a:p>
            <a:pPr algn="ctr">
              <a:lnSpc>
                <a:spcPct val="90000"/>
              </a:lnSpc>
            </a:pPr>
            <a:r>
              <a:rPr lang="en-US" sz="1200" b="1" dirty="0">
                <a:solidFill>
                  <a:schemeClr val="tx1"/>
                </a:solidFill>
              </a:rPr>
              <a:t>Patients with</a:t>
            </a:r>
            <a:br>
              <a:rPr lang="en-US" sz="1200" b="1" dirty="0">
                <a:solidFill>
                  <a:schemeClr val="tx1"/>
                </a:solidFill>
              </a:rPr>
            </a:br>
            <a:r>
              <a:rPr lang="en-US" sz="1200" b="1" dirty="0">
                <a:solidFill>
                  <a:schemeClr val="tx1"/>
                </a:solidFill>
              </a:rPr>
              <a:t>unresectable or</a:t>
            </a:r>
            <a:br>
              <a:rPr lang="en-US" sz="1200" b="1" dirty="0">
                <a:solidFill>
                  <a:schemeClr val="tx1"/>
                </a:solidFill>
              </a:rPr>
            </a:br>
            <a:r>
              <a:rPr lang="en-US" sz="1200" b="1" dirty="0">
                <a:solidFill>
                  <a:schemeClr val="tx1"/>
                </a:solidFill>
              </a:rPr>
              <a:t>metastatic HCC</a:t>
            </a:r>
            <a:br>
              <a:rPr lang="en-US" sz="1200" b="1" dirty="0">
                <a:solidFill>
                  <a:schemeClr val="tx1"/>
                </a:solidFill>
              </a:rPr>
            </a:br>
            <a:r>
              <a:rPr lang="en-US" sz="1200" b="1" dirty="0">
                <a:solidFill>
                  <a:schemeClr val="tx1"/>
                </a:solidFill>
              </a:rPr>
              <a:t>(</a:t>
            </a:r>
            <a:r>
              <a:rPr lang="en-US" sz="1200" b="1" dirty="0" smtClean="0">
                <a:solidFill>
                  <a:schemeClr val="tx1"/>
                </a:solidFill>
              </a:rPr>
              <a:t>N=668</a:t>
            </a:r>
            <a:r>
              <a:rPr lang="en-US" sz="1200" b="1" dirty="0">
                <a:solidFill>
                  <a:schemeClr val="tx1"/>
                </a:solidFill>
              </a:rPr>
              <a:t>)</a:t>
            </a:r>
            <a:endParaRPr lang="en-US" sz="1200" dirty="0">
              <a:solidFill>
                <a:schemeClr val="tx1"/>
              </a:solidFill>
            </a:endParaRPr>
          </a:p>
        </p:txBody>
      </p:sp>
      <p:sp>
        <p:nvSpPr>
          <p:cNvPr id="32" name="TextBox 31">
            <a:extLst>
              <a:ext uri="{FF2B5EF4-FFF2-40B4-BE49-F238E27FC236}">
                <a16:creationId xmlns:a16="http://schemas.microsoft.com/office/drawing/2014/main" id="{E455EA1B-1C86-DC48-B743-AD08C4D1E881}"/>
              </a:ext>
            </a:extLst>
          </p:cNvPr>
          <p:cNvSpPr txBox="1"/>
          <p:nvPr/>
        </p:nvSpPr>
        <p:spPr>
          <a:xfrm>
            <a:off x="4028583" y="3647825"/>
            <a:ext cx="1086836" cy="246221"/>
          </a:xfrm>
          <a:prstGeom prst="rect">
            <a:avLst/>
          </a:prstGeom>
          <a:noFill/>
        </p:spPr>
        <p:txBody>
          <a:bodyPr wrap="none" lIns="0" tIns="0" rIns="0" bIns="0" rtlCol="0">
            <a:spAutoFit/>
          </a:bodyPr>
          <a:lstStyle/>
          <a:p>
            <a:pPr algn="ctr"/>
            <a:r>
              <a:rPr lang="en-GB" sz="1600" b="1" dirty="0">
                <a:solidFill>
                  <a:srgbClr val="505050"/>
                </a:solidFill>
                <a:latin typeface="Calibri" panose="020F0502020204030204" pitchFamily="34" charset="0"/>
                <a:ea typeface="Aileron" charset="0"/>
                <a:cs typeface="Calibri" panose="020F0502020204030204" pitchFamily="34" charset="0"/>
              </a:rPr>
              <a:t>Study design</a:t>
            </a:r>
          </a:p>
        </p:txBody>
      </p:sp>
      <p:sp>
        <p:nvSpPr>
          <p:cNvPr id="34" name="Rounded Rectangle 33">
            <a:extLst>
              <a:ext uri="{FF2B5EF4-FFF2-40B4-BE49-F238E27FC236}">
                <a16:creationId xmlns:a16="http://schemas.microsoft.com/office/drawing/2014/main" id="{CF187BC8-EA15-D64B-98B5-E0C5073188F7}"/>
              </a:ext>
            </a:extLst>
          </p:cNvPr>
          <p:cNvSpPr/>
          <p:nvPr/>
        </p:nvSpPr>
        <p:spPr>
          <a:xfrm>
            <a:off x="6839351" y="3947113"/>
            <a:ext cx="1556452" cy="1007999"/>
          </a:xfrm>
          <a:prstGeom prst="roundRect">
            <a:avLst/>
          </a:prstGeom>
          <a:solidFill>
            <a:schemeClr val="bg1"/>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lIns="54000" tIns="36000" rIns="0" bIns="36000" rtlCol="0" anchor="ctr"/>
          <a:lstStyle/>
          <a:p>
            <a:pPr>
              <a:lnSpc>
                <a:spcPct val="90000"/>
              </a:lnSpc>
            </a:pPr>
            <a:r>
              <a:rPr lang="en-US" sz="1200" b="1" dirty="0">
                <a:solidFill>
                  <a:schemeClr val="tx1"/>
                </a:solidFill>
              </a:rPr>
              <a:t>Primary endpoint:</a:t>
            </a:r>
          </a:p>
          <a:p>
            <a:pPr>
              <a:lnSpc>
                <a:spcPct val="90000"/>
              </a:lnSpc>
            </a:pPr>
            <a:r>
              <a:rPr lang="en-US" sz="1200" dirty="0">
                <a:solidFill>
                  <a:schemeClr val="tx1"/>
                </a:solidFill>
              </a:rPr>
              <a:t>OS</a:t>
            </a:r>
          </a:p>
          <a:p>
            <a:pPr>
              <a:lnSpc>
                <a:spcPct val="90000"/>
              </a:lnSpc>
              <a:spcBef>
                <a:spcPts val="600"/>
              </a:spcBef>
            </a:pPr>
            <a:r>
              <a:rPr lang="en-US" sz="1200" b="1" dirty="0">
                <a:solidFill>
                  <a:schemeClr val="tx1"/>
                </a:solidFill>
              </a:rPr>
              <a:t>Secondary endpoints:</a:t>
            </a:r>
          </a:p>
          <a:p>
            <a:pPr>
              <a:lnSpc>
                <a:spcPct val="90000"/>
              </a:lnSpc>
            </a:pPr>
            <a:r>
              <a:rPr lang="en-US" sz="1200" dirty="0">
                <a:solidFill>
                  <a:schemeClr val="tx1"/>
                </a:solidFill>
              </a:rPr>
              <a:t>PFS, ORR, DCR, AEs</a:t>
            </a:r>
          </a:p>
        </p:txBody>
      </p:sp>
      <p:cxnSp>
        <p:nvCxnSpPr>
          <p:cNvPr id="37" name="Straight Connector 36">
            <a:extLst>
              <a:ext uri="{FF2B5EF4-FFF2-40B4-BE49-F238E27FC236}">
                <a16:creationId xmlns:a16="http://schemas.microsoft.com/office/drawing/2014/main" id="{C428D8F3-26C0-1046-A3B9-0B7EEE4C4488}"/>
              </a:ext>
            </a:extLst>
          </p:cNvPr>
          <p:cNvCxnSpPr>
            <a:cxnSpLocks/>
          </p:cNvCxnSpPr>
          <p:nvPr/>
        </p:nvCxnSpPr>
        <p:spPr>
          <a:xfrm>
            <a:off x="6282604" y="4451169"/>
            <a:ext cx="540000" cy="0"/>
          </a:xfrm>
          <a:prstGeom prst="line">
            <a:avLst/>
          </a:prstGeom>
          <a:ln w="19050">
            <a:solidFill>
              <a:schemeClr val="tx1"/>
            </a:solidFill>
            <a:headEnd type="none" w="med" len="med"/>
            <a:tailEnd type="triangle" w="med" len="med"/>
          </a:ln>
          <a:effectLst/>
        </p:spPr>
        <p:style>
          <a:lnRef idx="2">
            <a:schemeClr val="accent1"/>
          </a:lnRef>
          <a:fillRef idx="0">
            <a:schemeClr val="accent1"/>
          </a:fillRef>
          <a:effectRef idx="1">
            <a:schemeClr val="accent1"/>
          </a:effectRef>
          <a:fontRef idx="minor">
            <a:schemeClr val="tx1"/>
          </a:fontRef>
        </p:style>
      </p:cxnSp>
      <p:sp>
        <p:nvSpPr>
          <p:cNvPr id="33" name="Rounded Rectangle 32">
            <a:extLst>
              <a:ext uri="{FF2B5EF4-FFF2-40B4-BE49-F238E27FC236}">
                <a16:creationId xmlns:a16="http://schemas.microsoft.com/office/drawing/2014/main" id="{1EFC521E-FBF9-9F4D-A205-5FFA6C88249A}"/>
              </a:ext>
            </a:extLst>
          </p:cNvPr>
          <p:cNvSpPr/>
          <p:nvPr/>
        </p:nvSpPr>
        <p:spPr>
          <a:xfrm>
            <a:off x="4977670" y="3947113"/>
            <a:ext cx="1556452" cy="1008000"/>
          </a:xfrm>
          <a:prstGeom prst="roundRect">
            <a:avLst/>
          </a:prstGeom>
          <a:solidFill>
            <a:schemeClr val="bg1"/>
          </a:solidFill>
          <a:ln w="19050">
            <a:solidFill>
              <a:schemeClr val="tx2"/>
            </a:solidFill>
          </a:ln>
          <a:effectLst/>
        </p:spPr>
        <p:style>
          <a:lnRef idx="1">
            <a:schemeClr val="accent1"/>
          </a:lnRef>
          <a:fillRef idx="3">
            <a:schemeClr val="accent1"/>
          </a:fillRef>
          <a:effectRef idx="2">
            <a:schemeClr val="accent1"/>
          </a:effectRef>
          <a:fontRef idx="minor">
            <a:schemeClr val="lt1"/>
          </a:fontRef>
        </p:style>
        <p:txBody>
          <a:bodyPr lIns="0" tIns="36000" rIns="0" bIns="36000" rtlCol="0" anchor="ctr"/>
          <a:lstStyle/>
          <a:p>
            <a:pPr algn="ctr">
              <a:lnSpc>
                <a:spcPct val="90000"/>
              </a:lnSpc>
            </a:pPr>
            <a:r>
              <a:rPr lang="en-US" sz="1200" b="1" dirty="0">
                <a:solidFill>
                  <a:schemeClr val="tx1"/>
                </a:solidFill>
              </a:rPr>
              <a:t>Until intolerable toxicity or disease progression (according to RECIST 1.1)</a:t>
            </a:r>
            <a:endParaRPr lang="en-US" sz="1200" dirty="0">
              <a:solidFill>
                <a:schemeClr val="tx1"/>
              </a:solidFill>
            </a:endParaRPr>
          </a:p>
        </p:txBody>
      </p:sp>
      <p:sp>
        <p:nvSpPr>
          <p:cNvPr id="39" name="Rounded Rectangle 38">
            <a:extLst>
              <a:ext uri="{FF2B5EF4-FFF2-40B4-BE49-F238E27FC236}">
                <a16:creationId xmlns:a16="http://schemas.microsoft.com/office/drawing/2014/main" id="{2FED66B1-F7D9-F745-BB3C-716485BB420D}"/>
              </a:ext>
            </a:extLst>
          </p:cNvPr>
          <p:cNvSpPr/>
          <p:nvPr/>
        </p:nvSpPr>
        <p:spPr>
          <a:xfrm>
            <a:off x="663187" y="5041277"/>
            <a:ext cx="1951224" cy="1007999"/>
          </a:xfrm>
          <a:prstGeom prst="roundRect">
            <a:avLst>
              <a:gd name="adj" fmla="val 0"/>
            </a:avLst>
          </a:prstGeom>
          <a:solidFill>
            <a:schemeClr val="bg1"/>
          </a:solidFill>
          <a:ln w="19050">
            <a:noFill/>
          </a:ln>
          <a:effectLst/>
        </p:spPr>
        <p:style>
          <a:lnRef idx="1">
            <a:schemeClr val="accent1"/>
          </a:lnRef>
          <a:fillRef idx="3">
            <a:schemeClr val="accent1"/>
          </a:fillRef>
          <a:effectRef idx="2">
            <a:schemeClr val="accent1"/>
          </a:effectRef>
          <a:fontRef idx="minor">
            <a:schemeClr val="lt1"/>
          </a:fontRef>
        </p:style>
        <p:txBody>
          <a:bodyPr lIns="54000" tIns="36000" rIns="0" bIns="36000" rtlCol="0" anchor="ctr"/>
          <a:lstStyle/>
          <a:p>
            <a:pPr>
              <a:lnSpc>
                <a:spcPct val="90000"/>
              </a:lnSpc>
            </a:pPr>
            <a:r>
              <a:rPr lang="en-US" sz="1200" b="1" dirty="0">
                <a:solidFill>
                  <a:schemeClr val="tx1"/>
                </a:solidFill>
              </a:rPr>
              <a:t>Key inclusion criteria:</a:t>
            </a:r>
          </a:p>
          <a:p>
            <a:pPr marL="88900" indent="-88900">
              <a:lnSpc>
                <a:spcPct val="90000"/>
              </a:lnSpc>
              <a:buClr>
                <a:schemeClr val="accent1"/>
              </a:buClr>
              <a:buFont typeface="Arial" panose="020B0604020202020204" pitchFamily="34" charset="0"/>
              <a:buChar char="•"/>
            </a:pPr>
            <a:r>
              <a:rPr lang="en-US" sz="1000" dirty="0" smtClean="0">
                <a:solidFill>
                  <a:schemeClr val="tx1"/>
                </a:solidFill>
              </a:rPr>
              <a:t>18–75 </a:t>
            </a:r>
            <a:r>
              <a:rPr lang="en-US" sz="1000" dirty="0">
                <a:solidFill>
                  <a:schemeClr val="tx1"/>
                </a:solidFill>
              </a:rPr>
              <a:t>years</a:t>
            </a:r>
          </a:p>
          <a:p>
            <a:pPr marL="88900" indent="-88900">
              <a:lnSpc>
                <a:spcPct val="90000"/>
              </a:lnSpc>
              <a:buClr>
                <a:schemeClr val="accent1"/>
              </a:buClr>
              <a:buFont typeface="Arial" panose="020B0604020202020204" pitchFamily="34" charset="0"/>
              <a:buChar char="•"/>
            </a:pPr>
            <a:r>
              <a:rPr lang="en-US" sz="1000" dirty="0">
                <a:solidFill>
                  <a:schemeClr val="tx1"/>
                </a:solidFill>
              </a:rPr>
              <a:t>≥1 measurable lesion</a:t>
            </a:r>
          </a:p>
          <a:p>
            <a:pPr marL="88900" indent="-88900">
              <a:lnSpc>
                <a:spcPct val="90000"/>
              </a:lnSpc>
              <a:buClr>
                <a:schemeClr val="accent1"/>
              </a:buClr>
              <a:buFont typeface="Arial" panose="020B0604020202020204" pitchFamily="34" charset="0"/>
              <a:buChar char="•"/>
            </a:pPr>
            <a:r>
              <a:rPr lang="en-US" sz="1000" dirty="0">
                <a:solidFill>
                  <a:schemeClr val="tx1"/>
                </a:solidFill>
              </a:rPr>
              <a:t>Unresectable or metastatic HCC</a:t>
            </a:r>
          </a:p>
          <a:p>
            <a:pPr marL="88900" indent="-88900">
              <a:lnSpc>
                <a:spcPct val="90000"/>
              </a:lnSpc>
              <a:buClr>
                <a:schemeClr val="accent1"/>
              </a:buClr>
              <a:buFont typeface="Arial" panose="020B0604020202020204" pitchFamily="34" charset="0"/>
              <a:buChar char="•"/>
            </a:pPr>
            <a:r>
              <a:rPr lang="en-US" sz="1000" dirty="0">
                <a:solidFill>
                  <a:schemeClr val="tx1"/>
                </a:solidFill>
              </a:rPr>
              <a:t>Child-Pugh score ≤7</a:t>
            </a:r>
          </a:p>
          <a:p>
            <a:pPr marL="88900" indent="-88900">
              <a:lnSpc>
                <a:spcPct val="90000"/>
              </a:lnSpc>
              <a:buClr>
                <a:schemeClr val="accent1"/>
              </a:buClr>
              <a:buFont typeface="Arial" panose="020B0604020202020204" pitchFamily="34" charset="0"/>
              <a:buChar char="•"/>
            </a:pPr>
            <a:r>
              <a:rPr lang="en-US" sz="1000" dirty="0">
                <a:solidFill>
                  <a:schemeClr val="tx1"/>
                </a:solidFill>
              </a:rPr>
              <a:t>No prior systemic treatment</a:t>
            </a:r>
          </a:p>
          <a:p>
            <a:pPr marL="88900" indent="-88900">
              <a:lnSpc>
                <a:spcPct val="90000"/>
              </a:lnSpc>
              <a:buClr>
                <a:schemeClr val="accent1"/>
              </a:buClr>
              <a:buFont typeface="Arial" panose="020B0604020202020204" pitchFamily="34" charset="0"/>
              <a:buChar char="•"/>
            </a:pPr>
            <a:r>
              <a:rPr lang="en-US" sz="1000" dirty="0">
                <a:solidFill>
                  <a:schemeClr val="tx1"/>
                </a:solidFill>
              </a:rPr>
              <a:t>ECOG 0-1</a:t>
            </a:r>
          </a:p>
        </p:txBody>
      </p:sp>
      <p:sp>
        <p:nvSpPr>
          <p:cNvPr id="40" name="Rounded Rectangle 39">
            <a:extLst>
              <a:ext uri="{FF2B5EF4-FFF2-40B4-BE49-F238E27FC236}">
                <a16:creationId xmlns:a16="http://schemas.microsoft.com/office/drawing/2014/main" id="{041A1F8C-B1F6-8248-9D42-FC6FEA2452DD}"/>
              </a:ext>
            </a:extLst>
          </p:cNvPr>
          <p:cNvSpPr/>
          <p:nvPr/>
        </p:nvSpPr>
        <p:spPr>
          <a:xfrm>
            <a:off x="2771800" y="5041277"/>
            <a:ext cx="2663800" cy="1007999"/>
          </a:xfrm>
          <a:prstGeom prst="roundRect">
            <a:avLst>
              <a:gd name="adj" fmla="val 0"/>
            </a:avLst>
          </a:prstGeom>
          <a:solidFill>
            <a:schemeClr val="bg1"/>
          </a:solidFill>
          <a:ln w="19050">
            <a:noFill/>
          </a:ln>
          <a:effectLst/>
        </p:spPr>
        <p:style>
          <a:lnRef idx="1">
            <a:schemeClr val="accent1"/>
          </a:lnRef>
          <a:fillRef idx="3">
            <a:schemeClr val="accent1"/>
          </a:fillRef>
          <a:effectRef idx="2">
            <a:schemeClr val="accent1"/>
          </a:effectRef>
          <a:fontRef idx="minor">
            <a:schemeClr val="lt1"/>
          </a:fontRef>
        </p:style>
        <p:txBody>
          <a:bodyPr lIns="54000" tIns="36000" rIns="0" bIns="36000" rtlCol="0" anchor="ctr"/>
          <a:lstStyle/>
          <a:p>
            <a:pPr>
              <a:lnSpc>
                <a:spcPct val="90000"/>
              </a:lnSpc>
            </a:pPr>
            <a:r>
              <a:rPr lang="en-US" sz="1200" b="1" dirty="0">
                <a:solidFill>
                  <a:schemeClr val="tx1"/>
                </a:solidFill>
              </a:rPr>
              <a:t>Stratified by:</a:t>
            </a:r>
          </a:p>
          <a:p>
            <a:pPr marL="88900" indent="-88900">
              <a:lnSpc>
                <a:spcPct val="90000"/>
              </a:lnSpc>
              <a:buClr>
                <a:schemeClr val="accent1"/>
              </a:buClr>
              <a:buFont typeface="Arial" panose="020B0604020202020204" pitchFamily="34" charset="0"/>
              <a:buChar char="•"/>
            </a:pPr>
            <a:r>
              <a:rPr lang="en-US" sz="1000" b="1" dirty="0">
                <a:solidFill>
                  <a:schemeClr val="tx1"/>
                </a:solidFill>
              </a:rPr>
              <a:t>AFP level: </a:t>
            </a:r>
            <a:r>
              <a:rPr lang="en-US" sz="1000" dirty="0">
                <a:solidFill>
                  <a:schemeClr val="tx1"/>
                </a:solidFill>
              </a:rPr>
              <a:t>&lt;400 µg/L vs ≥400 µg/L</a:t>
            </a:r>
          </a:p>
          <a:p>
            <a:pPr marL="88900" indent="-88900">
              <a:lnSpc>
                <a:spcPct val="90000"/>
              </a:lnSpc>
              <a:buClr>
                <a:schemeClr val="accent1"/>
              </a:buClr>
              <a:buFont typeface="Arial" panose="020B0604020202020204" pitchFamily="34" charset="0"/>
              <a:buChar char="•"/>
            </a:pPr>
            <a:r>
              <a:rPr lang="en-US" sz="1000" b="1" dirty="0">
                <a:solidFill>
                  <a:schemeClr val="tx1"/>
                </a:solidFill>
              </a:rPr>
              <a:t>Previous locoregional therapy: </a:t>
            </a:r>
            <a:r>
              <a:rPr lang="en-US" sz="1000" dirty="0">
                <a:solidFill>
                  <a:schemeClr val="tx1"/>
                </a:solidFill>
              </a:rPr>
              <a:t>Yes vs no</a:t>
            </a:r>
          </a:p>
          <a:p>
            <a:pPr marL="88900" indent="-88900">
              <a:lnSpc>
                <a:spcPct val="90000"/>
              </a:lnSpc>
              <a:buClr>
                <a:schemeClr val="accent1"/>
              </a:buClr>
              <a:buFont typeface="Arial" panose="020B0604020202020204" pitchFamily="34" charset="0"/>
              <a:buChar char="•"/>
            </a:pPr>
            <a:r>
              <a:rPr lang="en-US" sz="1000" b="1" dirty="0">
                <a:solidFill>
                  <a:schemeClr val="tx1"/>
                </a:solidFill>
              </a:rPr>
              <a:t>BCLC staging: </a:t>
            </a:r>
            <a:r>
              <a:rPr lang="en-US" sz="1000" dirty="0">
                <a:solidFill>
                  <a:schemeClr val="tx1"/>
                </a:solidFill>
              </a:rPr>
              <a:t>B vs C</a:t>
            </a:r>
          </a:p>
          <a:p>
            <a:pPr marL="88900" indent="-88900">
              <a:lnSpc>
                <a:spcPct val="90000"/>
              </a:lnSpc>
              <a:buClr>
                <a:schemeClr val="accent1"/>
              </a:buClr>
              <a:buFont typeface="Arial" panose="020B0604020202020204" pitchFamily="34" charset="0"/>
              <a:buChar char="•"/>
            </a:pPr>
            <a:r>
              <a:rPr lang="en-US" sz="1000" b="1" dirty="0">
                <a:solidFill>
                  <a:schemeClr val="tx1"/>
                </a:solidFill>
              </a:rPr>
              <a:t>Portal vein invasion and/or extrahepatic metastasis: </a:t>
            </a:r>
            <a:r>
              <a:rPr lang="en-US" sz="1000" dirty="0">
                <a:solidFill>
                  <a:schemeClr val="tx1"/>
                </a:solidFill>
              </a:rPr>
              <a:t>present vs absent</a:t>
            </a:r>
          </a:p>
          <a:p>
            <a:pPr marL="88900" indent="-88900">
              <a:lnSpc>
                <a:spcPct val="90000"/>
              </a:lnSpc>
              <a:buClr>
                <a:schemeClr val="accent1"/>
              </a:buClr>
              <a:buFont typeface="Arial" panose="020B0604020202020204" pitchFamily="34" charset="0"/>
              <a:buChar char="•"/>
            </a:pPr>
            <a:endParaRPr lang="en-US" sz="1000" dirty="0">
              <a:solidFill>
                <a:schemeClr val="tx1"/>
              </a:solidFill>
            </a:endParaRPr>
          </a:p>
        </p:txBody>
      </p:sp>
    </p:spTree>
    <p:extLst>
      <p:ext uri="{BB962C8B-B14F-4D97-AF65-F5344CB8AC3E}">
        <p14:creationId xmlns:p14="http://schemas.microsoft.com/office/powerpoint/2010/main" val="1384794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955821"/>
            <a:ext cx="8229600" cy="702470"/>
          </a:xfrm>
        </p:spPr>
        <p:txBody>
          <a:bodyPr/>
          <a:lstStyle/>
          <a:p>
            <a:r>
              <a:rPr lang="en-GB" dirty="0"/>
              <a:t>Demographics, primary, and secondary outcomes</a:t>
            </a:r>
            <a:endParaRPr lang="en-US" dirty="0"/>
          </a:p>
        </p:txBody>
      </p:sp>
      <p:sp>
        <p:nvSpPr>
          <p:cNvPr id="6" name="Content Placeholder 5">
            <a:extLst>
              <a:ext uri="{FF2B5EF4-FFF2-40B4-BE49-F238E27FC236}">
                <a16:creationId xmlns:a16="http://schemas.microsoft.com/office/drawing/2014/main" id="{E9DD17BC-2664-4EBB-94C8-269D69889DAC}"/>
              </a:ext>
            </a:extLst>
          </p:cNvPr>
          <p:cNvSpPr>
            <a:spLocks noGrp="1"/>
          </p:cNvSpPr>
          <p:nvPr>
            <p:ph sz="quarter" idx="12"/>
          </p:nvPr>
        </p:nvSpPr>
        <p:spPr>
          <a:xfrm>
            <a:off x="465138" y="1293712"/>
            <a:ext cx="8221662" cy="3816424"/>
          </a:xfrm>
        </p:spPr>
        <p:txBody>
          <a:bodyPr/>
          <a:lstStyle/>
          <a:p>
            <a:pPr marL="288000" lvl="1">
              <a:spcBef>
                <a:spcPts val="1200"/>
              </a:spcBef>
              <a:buFont typeface="Arial"/>
              <a:buChar char="•"/>
            </a:pPr>
            <a:r>
              <a:rPr lang="en-GB" sz="1600" b="1" dirty="0">
                <a:solidFill>
                  <a:schemeClr val="tx2"/>
                </a:solidFill>
              </a:rPr>
              <a:t>Patient characteristics were well balanced between groups (N=659)</a:t>
            </a:r>
          </a:p>
          <a:p>
            <a:pPr lvl="1">
              <a:spcBef>
                <a:spcPts val="300"/>
              </a:spcBef>
            </a:pPr>
            <a:r>
              <a:rPr lang="en-GB" sz="1400" dirty="0"/>
              <a:t>BCLC </a:t>
            </a:r>
            <a:r>
              <a:rPr lang="en-GB" sz="1400" dirty="0">
                <a:solidFill>
                  <a:schemeClr val="tx2"/>
                </a:solidFill>
              </a:rPr>
              <a:t>stage C (87.4</a:t>
            </a:r>
            <a:r>
              <a:rPr lang="en-GB" sz="1400" dirty="0"/>
              <a:t>%), PVI and/or EHS (73.4%), and HBV aetiology (90.1%)</a:t>
            </a:r>
          </a:p>
          <a:p>
            <a:pPr marL="288000" lvl="1">
              <a:buFont typeface="Arial"/>
              <a:buChar char="•"/>
            </a:pPr>
            <a:r>
              <a:rPr lang="en-GB" sz="1600" b="1" dirty="0">
                <a:solidFill>
                  <a:schemeClr val="tx2"/>
                </a:solidFill>
              </a:rPr>
              <a:t>Primary endpoint: demonstrated superiority of </a:t>
            </a:r>
            <a:r>
              <a:rPr lang="en-GB" sz="1600" b="1" dirty="0" err="1">
                <a:solidFill>
                  <a:schemeClr val="tx2"/>
                </a:solidFill>
              </a:rPr>
              <a:t>donafenib</a:t>
            </a:r>
            <a:r>
              <a:rPr lang="en-GB" sz="1600" b="1" dirty="0">
                <a:solidFill>
                  <a:schemeClr val="tx2"/>
                </a:solidFill>
              </a:rPr>
              <a:t> vs </a:t>
            </a:r>
            <a:r>
              <a:rPr lang="en-GB" sz="1600" b="1" dirty="0" err="1">
                <a:solidFill>
                  <a:schemeClr val="tx2"/>
                </a:solidFill>
              </a:rPr>
              <a:t>sorafenib</a:t>
            </a:r>
            <a:r>
              <a:rPr lang="en-GB" sz="1600" b="1" dirty="0">
                <a:solidFill>
                  <a:schemeClr val="tx2"/>
                </a:solidFill>
              </a:rPr>
              <a:t> for OS in the FAS population (Figure)</a:t>
            </a:r>
            <a:r>
              <a:rPr lang="en-GB" sz="1600" b="1" baseline="30000" dirty="0">
                <a:solidFill>
                  <a:schemeClr val="tx2"/>
                </a:solidFill>
              </a:rPr>
              <a:t>a</a:t>
            </a:r>
          </a:p>
          <a:p>
            <a:pPr>
              <a:spcBef>
                <a:spcPts val="600"/>
              </a:spcBef>
            </a:pPr>
            <a:r>
              <a:rPr lang="en-GB" sz="1600" b="1" dirty="0">
                <a:solidFill>
                  <a:schemeClr val="tx2"/>
                </a:solidFill>
              </a:rPr>
              <a:t>Secondary endpoints</a:t>
            </a:r>
          </a:p>
          <a:p>
            <a:pPr lvl="1">
              <a:spcBef>
                <a:spcPts val="300"/>
              </a:spcBef>
            </a:pPr>
            <a:r>
              <a:rPr lang="en-GB" sz="1400" dirty="0"/>
              <a:t>Efficacy outcomes for donafenib and sorafenib were similar</a:t>
            </a:r>
          </a:p>
          <a:p>
            <a:pPr lvl="2"/>
            <a:r>
              <a:rPr lang="en-GB" sz="1200" dirty="0"/>
              <a:t>PFS (HR [95% CI]: 0.909 [0.763, 1.082]; P=0.2824), respectively</a:t>
            </a:r>
          </a:p>
          <a:p>
            <a:pPr lvl="2"/>
            <a:r>
              <a:rPr lang="en-GB" sz="1200" dirty="0"/>
              <a:t>ORR (4.6% vs 2.7%; P=0.2488) , respectively</a:t>
            </a:r>
          </a:p>
          <a:p>
            <a:pPr lvl="2"/>
            <a:r>
              <a:rPr lang="en-GB" sz="1200" dirty="0"/>
              <a:t>DCR (30.8% vs 28.7%; P=0.5532), respectively</a:t>
            </a:r>
          </a:p>
          <a:p>
            <a:pPr lvl="2"/>
            <a:endParaRPr lang="en-GB" sz="1200" dirty="0"/>
          </a:p>
          <a:p>
            <a:pPr lvl="1"/>
            <a:endParaRPr lang="en-GB" sz="1400" dirty="0"/>
          </a:p>
          <a:p>
            <a:pPr lvl="2"/>
            <a:endParaRPr lang="en-GB" sz="1200" dirty="0"/>
          </a:p>
        </p:txBody>
      </p:sp>
      <p:sp>
        <p:nvSpPr>
          <p:cNvPr id="4" name="Title 3">
            <a:extLst>
              <a:ext uri="{FF2B5EF4-FFF2-40B4-BE49-F238E27FC236}">
                <a16:creationId xmlns:a16="http://schemas.microsoft.com/office/drawing/2014/main" id="{53D4A09B-8521-459A-90F5-7AFEEE8D3295}"/>
              </a:ext>
            </a:extLst>
          </p:cNvPr>
          <p:cNvSpPr>
            <a:spLocks noGrp="1"/>
          </p:cNvSpPr>
          <p:nvPr>
            <p:ph type="title"/>
          </p:nvPr>
        </p:nvSpPr>
        <p:spPr/>
        <p:txBody>
          <a:bodyPr/>
          <a:lstStyle/>
          <a:p>
            <a:r>
              <a:rPr lang="en-GB" dirty="0"/>
              <a:t>Results</a:t>
            </a:r>
          </a:p>
        </p:txBody>
      </p:sp>
      <p:sp>
        <p:nvSpPr>
          <p:cNvPr id="5" name="Slide Number Placeholder 4"/>
          <p:cNvSpPr>
            <a:spLocks noGrp="1"/>
          </p:cNvSpPr>
          <p:nvPr>
            <p:ph type="sldNum" sz="quarter" idx="4"/>
          </p:nvPr>
        </p:nvSpPr>
        <p:spPr/>
        <p:txBody>
          <a:bodyPr/>
          <a:lstStyle/>
          <a:p>
            <a:fld id="{FCE43C0F-8A7B-3A4B-9DB5-B3472E36E833}" type="slidenum">
              <a:rPr lang="en-GB" noProof="0" smtClean="0"/>
              <a:pPr/>
              <a:t>18</a:t>
            </a:fld>
            <a:endParaRPr lang="en-GB" noProof="0" dirty="0"/>
          </a:p>
        </p:txBody>
      </p:sp>
      <p:sp>
        <p:nvSpPr>
          <p:cNvPr id="7" name="Content Placeholder 6"/>
          <p:cNvSpPr>
            <a:spLocks noGrp="1"/>
          </p:cNvSpPr>
          <p:nvPr>
            <p:ph sz="quarter" idx="15"/>
          </p:nvPr>
        </p:nvSpPr>
        <p:spPr>
          <a:xfrm>
            <a:off x="465138" y="6428357"/>
            <a:ext cx="8015474" cy="365125"/>
          </a:xfrm>
        </p:spPr>
        <p:txBody>
          <a:bodyPr/>
          <a:lstStyle/>
          <a:p>
            <a:r>
              <a:rPr lang="en-GB" sz="1000" baseline="30000" dirty="0" err="1"/>
              <a:t>a</a:t>
            </a:r>
            <a:r>
              <a:rPr lang="en-GB" sz="1000" dirty="0" err="1"/>
              <a:t>ITT</a:t>
            </a:r>
            <a:r>
              <a:rPr lang="en-GB" sz="1000" dirty="0"/>
              <a:t> results were similar</a:t>
            </a:r>
            <a:br>
              <a:rPr lang="en-GB" sz="1000" dirty="0"/>
            </a:br>
            <a:r>
              <a:rPr lang="en-US" sz="1000" dirty="0"/>
              <a:t>BCLC, Barcelona Clinic Liver Cancer; CI, confidence interval; DCR, disease control rate; EHS, extrahepatic spread; </a:t>
            </a:r>
            <a:r>
              <a:rPr lang="en-GB" sz="1000" dirty="0"/>
              <a:t>FAS, full analysis set; HBV, hepatitis B virus; HR, hazard ratio; </a:t>
            </a:r>
            <a:r>
              <a:rPr lang="en-GB" sz="1000" dirty="0" err="1"/>
              <a:t>mOS</a:t>
            </a:r>
            <a:r>
              <a:rPr lang="en-GB" sz="1000" dirty="0"/>
              <a:t>, median overall survival; ORR, objective response rate; OS, overall survival; PFS, progression-free survival; PVI, portal vein invasion</a:t>
            </a:r>
          </a:p>
          <a:p>
            <a:pPr>
              <a:spcBef>
                <a:spcPts val="0"/>
              </a:spcBef>
            </a:pPr>
            <a:r>
              <a:rPr lang="en-US" sz="1000" dirty="0"/>
              <a:t>Bi F, et al. </a:t>
            </a:r>
            <a:r>
              <a:rPr lang="en-US" sz="1000" dirty="0" err="1"/>
              <a:t>Clin</a:t>
            </a:r>
            <a:r>
              <a:rPr lang="en-US" sz="1000" dirty="0"/>
              <a:t> Oncol 2020;38:(</a:t>
            </a:r>
            <a:r>
              <a:rPr lang="en-US" sz="1000" dirty="0" err="1"/>
              <a:t>suppl</a:t>
            </a:r>
            <a:r>
              <a:rPr lang="en-US" sz="1000" dirty="0"/>
              <a:t>; </a:t>
            </a:r>
            <a:r>
              <a:rPr lang="en-US" sz="1000" dirty="0" err="1"/>
              <a:t>abstr</a:t>
            </a:r>
            <a:r>
              <a:rPr lang="en-US" sz="1000" dirty="0"/>
              <a:t> 4506)</a:t>
            </a:r>
            <a:endParaRPr lang="en-GB" sz="1000" dirty="0"/>
          </a:p>
          <a:p>
            <a:endParaRPr lang="en-US" dirty="0"/>
          </a:p>
        </p:txBody>
      </p:sp>
      <p:cxnSp>
        <p:nvCxnSpPr>
          <p:cNvPr id="11" name="Straight Connector 10">
            <a:extLst>
              <a:ext uri="{FF2B5EF4-FFF2-40B4-BE49-F238E27FC236}">
                <a16:creationId xmlns:a16="http://schemas.microsoft.com/office/drawing/2014/main" id="{A70AA732-0754-F748-BAB7-0055FEA43EEA}"/>
              </a:ext>
            </a:extLst>
          </p:cNvPr>
          <p:cNvCxnSpPr>
            <a:cxnSpLocks/>
          </p:cNvCxnSpPr>
          <p:nvPr/>
        </p:nvCxnSpPr>
        <p:spPr>
          <a:xfrm>
            <a:off x="1607072" y="3876284"/>
            <a:ext cx="0" cy="1296144"/>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3" name="TextBox 12">
            <a:extLst>
              <a:ext uri="{FF2B5EF4-FFF2-40B4-BE49-F238E27FC236}">
                <a16:creationId xmlns:a16="http://schemas.microsoft.com/office/drawing/2014/main" id="{D9B01769-17C1-6442-8476-719ABDC1CA90}"/>
              </a:ext>
            </a:extLst>
          </p:cNvPr>
          <p:cNvSpPr txBox="1"/>
          <p:nvPr/>
        </p:nvSpPr>
        <p:spPr>
          <a:xfrm rot="16200000">
            <a:off x="490358" y="4480558"/>
            <a:ext cx="1228606" cy="184666"/>
          </a:xfrm>
          <a:prstGeom prst="rect">
            <a:avLst/>
          </a:prstGeom>
          <a:noFill/>
        </p:spPr>
        <p:txBody>
          <a:bodyPr wrap="none" lIns="0" tIns="0" rIns="0" bIns="0" rtlCol="0">
            <a:spAutoFit/>
          </a:bodyPr>
          <a:lstStyle/>
          <a:p>
            <a:pPr algn="ctr"/>
            <a:r>
              <a:rPr lang="en-GB" sz="1200" b="1" dirty="0">
                <a:solidFill>
                  <a:srgbClr val="505050"/>
                </a:solidFill>
                <a:latin typeface="Aileron" charset="0"/>
                <a:ea typeface="Aileron" charset="0"/>
                <a:cs typeface="Aileron" charset="0"/>
              </a:rPr>
              <a:t>Overall survival (%)</a:t>
            </a:r>
          </a:p>
        </p:txBody>
      </p:sp>
      <p:cxnSp>
        <p:nvCxnSpPr>
          <p:cNvPr id="14" name="Straight Connector 13">
            <a:extLst>
              <a:ext uri="{FF2B5EF4-FFF2-40B4-BE49-F238E27FC236}">
                <a16:creationId xmlns:a16="http://schemas.microsoft.com/office/drawing/2014/main" id="{0EB74DEC-3AFC-C34F-A69A-CCF611971B2A}"/>
              </a:ext>
            </a:extLst>
          </p:cNvPr>
          <p:cNvCxnSpPr>
            <a:cxnSpLocks/>
          </p:cNvCxnSpPr>
          <p:nvPr/>
        </p:nvCxnSpPr>
        <p:spPr>
          <a:xfrm>
            <a:off x="1547664" y="4026625"/>
            <a:ext cx="54000"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5" name="TextBox 14">
            <a:extLst>
              <a:ext uri="{FF2B5EF4-FFF2-40B4-BE49-F238E27FC236}">
                <a16:creationId xmlns:a16="http://schemas.microsoft.com/office/drawing/2014/main" id="{8DE62AB3-4AE8-C84E-9736-6CE173500EEB}"/>
              </a:ext>
            </a:extLst>
          </p:cNvPr>
          <p:cNvSpPr txBox="1"/>
          <p:nvPr/>
        </p:nvSpPr>
        <p:spPr>
          <a:xfrm>
            <a:off x="1328747" y="3930259"/>
            <a:ext cx="163506" cy="153888"/>
          </a:xfrm>
          <a:prstGeom prst="rect">
            <a:avLst/>
          </a:prstGeom>
          <a:noFill/>
        </p:spPr>
        <p:txBody>
          <a:bodyPr wrap="none" lIns="0" tIns="0" rIns="0" bIns="0" rtlCol="0">
            <a:spAutoFit/>
          </a:bodyPr>
          <a:lstStyle/>
          <a:p>
            <a:pPr algn="r"/>
            <a:r>
              <a:rPr lang="en-GB" sz="1000" dirty="0">
                <a:solidFill>
                  <a:srgbClr val="505050"/>
                </a:solidFill>
                <a:latin typeface="Calibri" panose="020F0502020204030204" pitchFamily="34" charset="0"/>
                <a:ea typeface="Aileron" charset="0"/>
                <a:cs typeface="Calibri" panose="020F0502020204030204" pitchFamily="34" charset="0"/>
              </a:rPr>
              <a:t>1.0</a:t>
            </a:r>
          </a:p>
        </p:txBody>
      </p:sp>
      <p:cxnSp>
        <p:nvCxnSpPr>
          <p:cNvPr id="20" name="Straight Connector 19">
            <a:extLst>
              <a:ext uri="{FF2B5EF4-FFF2-40B4-BE49-F238E27FC236}">
                <a16:creationId xmlns:a16="http://schemas.microsoft.com/office/drawing/2014/main" id="{2F89DA31-32A4-7642-B78A-508F49795B6C}"/>
              </a:ext>
            </a:extLst>
          </p:cNvPr>
          <p:cNvCxnSpPr>
            <a:cxnSpLocks/>
          </p:cNvCxnSpPr>
          <p:nvPr/>
        </p:nvCxnSpPr>
        <p:spPr>
          <a:xfrm>
            <a:off x="1547664" y="4893896"/>
            <a:ext cx="54000"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1" name="TextBox 20">
            <a:extLst>
              <a:ext uri="{FF2B5EF4-FFF2-40B4-BE49-F238E27FC236}">
                <a16:creationId xmlns:a16="http://schemas.microsoft.com/office/drawing/2014/main" id="{510C82C9-3565-1A4D-BF18-B6F14BDA9265}"/>
              </a:ext>
            </a:extLst>
          </p:cNvPr>
          <p:cNvSpPr txBox="1"/>
          <p:nvPr/>
        </p:nvSpPr>
        <p:spPr>
          <a:xfrm>
            <a:off x="1328747" y="4797530"/>
            <a:ext cx="163506" cy="153888"/>
          </a:xfrm>
          <a:prstGeom prst="rect">
            <a:avLst/>
          </a:prstGeom>
          <a:noFill/>
        </p:spPr>
        <p:txBody>
          <a:bodyPr wrap="none" lIns="0" tIns="0" rIns="0" bIns="0" rtlCol="0">
            <a:spAutoFit/>
          </a:bodyPr>
          <a:lstStyle/>
          <a:p>
            <a:pPr algn="r"/>
            <a:r>
              <a:rPr lang="en-GB" sz="1000" dirty="0">
                <a:solidFill>
                  <a:srgbClr val="505050"/>
                </a:solidFill>
                <a:latin typeface="Calibri" panose="020F0502020204030204" pitchFamily="34" charset="0"/>
                <a:ea typeface="Aileron" charset="0"/>
                <a:cs typeface="Calibri" panose="020F0502020204030204" pitchFamily="34" charset="0"/>
              </a:rPr>
              <a:t>0.2</a:t>
            </a:r>
          </a:p>
        </p:txBody>
      </p:sp>
      <p:cxnSp>
        <p:nvCxnSpPr>
          <p:cNvPr id="22" name="Straight Connector 21">
            <a:extLst>
              <a:ext uri="{FF2B5EF4-FFF2-40B4-BE49-F238E27FC236}">
                <a16:creationId xmlns:a16="http://schemas.microsoft.com/office/drawing/2014/main" id="{96496814-4DDC-3245-A333-347D45471D13}"/>
              </a:ext>
            </a:extLst>
          </p:cNvPr>
          <p:cNvCxnSpPr>
            <a:cxnSpLocks/>
          </p:cNvCxnSpPr>
          <p:nvPr/>
        </p:nvCxnSpPr>
        <p:spPr>
          <a:xfrm>
            <a:off x="1547664" y="5105728"/>
            <a:ext cx="54000"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3" name="TextBox 22">
            <a:extLst>
              <a:ext uri="{FF2B5EF4-FFF2-40B4-BE49-F238E27FC236}">
                <a16:creationId xmlns:a16="http://schemas.microsoft.com/office/drawing/2014/main" id="{6CF1979A-C12F-8847-A3A3-69A86B19CC84}"/>
              </a:ext>
            </a:extLst>
          </p:cNvPr>
          <p:cNvSpPr txBox="1"/>
          <p:nvPr/>
        </p:nvSpPr>
        <p:spPr>
          <a:xfrm>
            <a:off x="1256611" y="5009362"/>
            <a:ext cx="235642" cy="153888"/>
          </a:xfrm>
          <a:prstGeom prst="rect">
            <a:avLst/>
          </a:prstGeom>
          <a:noFill/>
        </p:spPr>
        <p:txBody>
          <a:bodyPr wrap="square" lIns="0" tIns="0" rIns="0" bIns="0" rtlCol="0">
            <a:spAutoFit/>
          </a:bodyPr>
          <a:lstStyle/>
          <a:p>
            <a:pPr algn="r"/>
            <a:r>
              <a:rPr lang="en-GB" sz="1000" dirty="0">
                <a:solidFill>
                  <a:srgbClr val="505050"/>
                </a:solidFill>
                <a:latin typeface="Calibri" panose="020F0502020204030204" pitchFamily="34" charset="0"/>
                <a:ea typeface="Aileron" charset="0"/>
                <a:cs typeface="Calibri" panose="020F0502020204030204" pitchFamily="34" charset="0"/>
              </a:rPr>
              <a:t>0.0</a:t>
            </a:r>
          </a:p>
        </p:txBody>
      </p:sp>
      <p:cxnSp>
        <p:nvCxnSpPr>
          <p:cNvPr id="24" name="Straight Connector 23">
            <a:extLst>
              <a:ext uri="{FF2B5EF4-FFF2-40B4-BE49-F238E27FC236}">
                <a16:creationId xmlns:a16="http://schemas.microsoft.com/office/drawing/2014/main" id="{B53B3F30-5CDC-6B4F-84D2-A64553192398}"/>
              </a:ext>
            </a:extLst>
          </p:cNvPr>
          <p:cNvCxnSpPr>
            <a:cxnSpLocks/>
          </p:cNvCxnSpPr>
          <p:nvPr/>
        </p:nvCxnSpPr>
        <p:spPr>
          <a:xfrm>
            <a:off x="1603797" y="5172428"/>
            <a:ext cx="6593606"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5" name="TextBox 24">
            <a:extLst>
              <a:ext uri="{FF2B5EF4-FFF2-40B4-BE49-F238E27FC236}">
                <a16:creationId xmlns:a16="http://schemas.microsoft.com/office/drawing/2014/main" id="{9F96C90B-2D1F-684E-8AEF-D09A66CC2ECF}"/>
              </a:ext>
            </a:extLst>
          </p:cNvPr>
          <p:cNvSpPr txBox="1"/>
          <p:nvPr/>
        </p:nvSpPr>
        <p:spPr>
          <a:xfrm>
            <a:off x="1938560" y="5234911"/>
            <a:ext cx="65724" cy="153888"/>
          </a:xfrm>
          <a:prstGeom prst="rect">
            <a:avLst/>
          </a:prstGeom>
          <a:noFill/>
        </p:spPr>
        <p:txBody>
          <a:bodyPr wrap="none" lIns="0" tIns="0" rIns="0" bIns="0" rtlCol="0">
            <a:spAutoFit/>
          </a:bodyPr>
          <a:lstStyle/>
          <a:p>
            <a:pPr algn="r"/>
            <a:r>
              <a:rPr lang="en-GB" sz="1000" dirty="0">
                <a:solidFill>
                  <a:srgbClr val="505050"/>
                </a:solidFill>
                <a:latin typeface="Calibri" panose="020F0502020204030204" pitchFamily="34" charset="0"/>
                <a:ea typeface="Aileron" charset="0"/>
                <a:cs typeface="Calibri" panose="020F0502020204030204" pitchFamily="34" charset="0"/>
              </a:rPr>
              <a:t>0</a:t>
            </a:r>
          </a:p>
        </p:txBody>
      </p:sp>
      <p:sp>
        <p:nvSpPr>
          <p:cNvPr id="27" name="TextBox 26">
            <a:extLst>
              <a:ext uri="{FF2B5EF4-FFF2-40B4-BE49-F238E27FC236}">
                <a16:creationId xmlns:a16="http://schemas.microsoft.com/office/drawing/2014/main" id="{54357005-10BB-6142-8BAE-FEDEE86F15C8}"/>
              </a:ext>
            </a:extLst>
          </p:cNvPr>
          <p:cNvSpPr txBox="1"/>
          <p:nvPr/>
        </p:nvSpPr>
        <p:spPr>
          <a:xfrm>
            <a:off x="4692694" y="5378539"/>
            <a:ext cx="497124" cy="184666"/>
          </a:xfrm>
          <a:prstGeom prst="rect">
            <a:avLst/>
          </a:prstGeom>
          <a:noFill/>
        </p:spPr>
        <p:txBody>
          <a:bodyPr wrap="none" lIns="0" tIns="0" rIns="0" bIns="0" rtlCol="0">
            <a:spAutoFit/>
          </a:bodyPr>
          <a:lstStyle/>
          <a:p>
            <a:pPr algn="ctr"/>
            <a:r>
              <a:rPr lang="en-GB" sz="1200" b="1" dirty="0">
                <a:solidFill>
                  <a:srgbClr val="505050"/>
                </a:solidFill>
                <a:latin typeface="Aileron" charset="0"/>
                <a:ea typeface="Aileron" charset="0"/>
                <a:cs typeface="Aileron" charset="0"/>
              </a:rPr>
              <a:t>Months</a:t>
            </a:r>
          </a:p>
        </p:txBody>
      </p:sp>
      <p:cxnSp>
        <p:nvCxnSpPr>
          <p:cNvPr id="30" name="Straight Connector 29">
            <a:extLst>
              <a:ext uri="{FF2B5EF4-FFF2-40B4-BE49-F238E27FC236}">
                <a16:creationId xmlns:a16="http://schemas.microsoft.com/office/drawing/2014/main" id="{95D1CEB9-A6F2-FB48-A7BD-17BB12611514}"/>
              </a:ext>
            </a:extLst>
          </p:cNvPr>
          <p:cNvCxnSpPr>
            <a:cxnSpLocks/>
          </p:cNvCxnSpPr>
          <p:nvPr/>
        </p:nvCxnSpPr>
        <p:spPr>
          <a:xfrm>
            <a:off x="1547664" y="4673680"/>
            <a:ext cx="54000"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1" name="TextBox 30">
            <a:extLst>
              <a:ext uri="{FF2B5EF4-FFF2-40B4-BE49-F238E27FC236}">
                <a16:creationId xmlns:a16="http://schemas.microsoft.com/office/drawing/2014/main" id="{6652673A-9EBE-534B-BB6D-1D236488F14F}"/>
              </a:ext>
            </a:extLst>
          </p:cNvPr>
          <p:cNvSpPr txBox="1"/>
          <p:nvPr/>
        </p:nvSpPr>
        <p:spPr>
          <a:xfrm>
            <a:off x="1328747" y="4577314"/>
            <a:ext cx="163506" cy="153888"/>
          </a:xfrm>
          <a:prstGeom prst="rect">
            <a:avLst/>
          </a:prstGeom>
          <a:noFill/>
        </p:spPr>
        <p:txBody>
          <a:bodyPr wrap="none" lIns="0" tIns="0" rIns="0" bIns="0" rtlCol="0">
            <a:spAutoFit/>
          </a:bodyPr>
          <a:lstStyle/>
          <a:p>
            <a:pPr algn="r"/>
            <a:r>
              <a:rPr lang="en-GB" sz="1000" dirty="0">
                <a:solidFill>
                  <a:srgbClr val="505050"/>
                </a:solidFill>
                <a:latin typeface="Calibri" panose="020F0502020204030204" pitchFamily="34" charset="0"/>
                <a:ea typeface="Aileron" charset="0"/>
                <a:cs typeface="Calibri" panose="020F0502020204030204" pitchFamily="34" charset="0"/>
              </a:rPr>
              <a:t>0.4</a:t>
            </a:r>
          </a:p>
        </p:txBody>
      </p:sp>
      <p:cxnSp>
        <p:nvCxnSpPr>
          <p:cNvPr id="32" name="Straight Connector 31">
            <a:extLst>
              <a:ext uri="{FF2B5EF4-FFF2-40B4-BE49-F238E27FC236}">
                <a16:creationId xmlns:a16="http://schemas.microsoft.com/office/drawing/2014/main" id="{716F20DB-4D15-4A4A-9FAB-7751B2E02304}"/>
              </a:ext>
            </a:extLst>
          </p:cNvPr>
          <p:cNvCxnSpPr>
            <a:cxnSpLocks/>
          </p:cNvCxnSpPr>
          <p:nvPr/>
        </p:nvCxnSpPr>
        <p:spPr>
          <a:xfrm>
            <a:off x="1547664" y="4460831"/>
            <a:ext cx="54000"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3" name="TextBox 32">
            <a:extLst>
              <a:ext uri="{FF2B5EF4-FFF2-40B4-BE49-F238E27FC236}">
                <a16:creationId xmlns:a16="http://schemas.microsoft.com/office/drawing/2014/main" id="{70BC4B89-4F1C-3C4F-B1B2-40FA112BC31B}"/>
              </a:ext>
            </a:extLst>
          </p:cNvPr>
          <p:cNvSpPr txBox="1"/>
          <p:nvPr/>
        </p:nvSpPr>
        <p:spPr>
          <a:xfrm>
            <a:off x="1328747" y="4364465"/>
            <a:ext cx="163506" cy="153888"/>
          </a:xfrm>
          <a:prstGeom prst="rect">
            <a:avLst/>
          </a:prstGeom>
          <a:noFill/>
        </p:spPr>
        <p:txBody>
          <a:bodyPr wrap="none" lIns="0" tIns="0" rIns="0" bIns="0" rtlCol="0">
            <a:spAutoFit/>
          </a:bodyPr>
          <a:lstStyle/>
          <a:p>
            <a:pPr algn="r"/>
            <a:r>
              <a:rPr lang="en-GB" sz="1000" dirty="0">
                <a:solidFill>
                  <a:srgbClr val="505050"/>
                </a:solidFill>
                <a:latin typeface="Calibri" panose="020F0502020204030204" pitchFamily="34" charset="0"/>
                <a:ea typeface="Aileron" charset="0"/>
                <a:cs typeface="Calibri" panose="020F0502020204030204" pitchFamily="34" charset="0"/>
              </a:rPr>
              <a:t>0.6</a:t>
            </a:r>
          </a:p>
        </p:txBody>
      </p:sp>
      <p:cxnSp>
        <p:nvCxnSpPr>
          <p:cNvPr id="34" name="Straight Connector 33">
            <a:extLst>
              <a:ext uri="{FF2B5EF4-FFF2-40B4-BE49-F238E27FC236}">
                <a16:creationId xmlns:a16="http://schemas.microsoft.com/office/drawing/2014/main" id="{94E31D7A-7732-5F4E-9D35-4891C9E59BE8}"/>
              </a:ext>
            </a:extLst>
          </p:cNvPr>
          <p:cNvCxnSpPr>
            <a:cxnSpLocks/>
          </p:cNvCxnSpPr>
          <p:nvPr/>
        </p:nvCxnSpPr>
        <p:spPr>
          <a:xfrm>
            <a:off x="1547664" y="4242649"/>
            <a:ext cx="54000"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5" name="TextBox 34">
            <a:extLst>
              <a:ext uri="{FF2B5EF4-FFF2-40B4-BE49-F238E27FC236}">
                <a16:creationId xmlns:a16="http://schemas.microsoft.com/office/drawing/2014/main" id="{E65ED8B2-8738-2E45-A156-C97F6175E4DB}"/>
              </a:ext>
            </a:extLst>
          </p:cNvPr>
          <p:cNvSpPr txBox="1"/>
          <p:nvPr/>
        </p:nvSpPr>
        <p:spPr>
          <a:xfrm>
            <a:off x="1328747" y="4146283"/>
            <a:ext cx="163506" cy="153888"/>
          </a:xfrm>
          <a:prstGeom prst="rect">
            <a:avLst/>
          </a:prstGeom>
          <a:noFill/>
        </p:spPr>
        <p:txBody>
          <a:bodyPr wrap="none" lIns="0" tIns="0" rIns="0" bIns="0" rtlCol="0">
            <a:spAutoFit/>
          </a:bodyPr>
          <a:lstStyle/>
          <a:p>
            <a:pPr algn="r"/>
            <a:r>
              <a:rPr lang="en-GB" sz="1000" dirty="0">
                <a:solidFill>
                  <a:srgbClr val="505050"/>
                </a:solidFill>
                <a:latin typeface="Calibri" panose="020F0502020204030204" pitchFamily="34" charset="0"/>
                <a:ea typeface="Aileron" charset="0"/>
                <a:cs typeface="Calibri" panose="020F0502020204030204" pitchFamily="34" charset="0"/>
              </a:rPr>
              <a:t>0.8</a:t>
            </a:r>
          </a:p>
        </p:txBody>
      </p:sp>
      <p:cxnSp>
        <p:nvCxnSpPr>
          <p:cNvPr id="36" name="Straight Connector 35">
            <a:extLst>
              <a:ext uri="{FF2B5EF4-FFF2-40B4-BE49-F238E27FC236}">
                <a16:creationId xmlns:a16="http://schemas.microsoft.com/office/drawing/2014/main" id="{B538DE79-E953-3A48-BCDD-6F634AC25C15}"/>
              </a:ext>
            </a:extLst>
          </p:cNvPr>
          <p:cNvCxnSpPr>
            <a:cxnSpLocks/>
          </p:cNvCxnSpPr>
          <p:nvPr/>
        </p:nvCxnSpPr>
        <p:spPr>
          <a:xfrm rot="16200000">
            <a:off x="1938929" y="5199428"/>
            <a:ext cx="54000"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9" name="TextBox 38">
            <a:extLst>
              <a:ext uri="{FF2B5EF4-FFF2-40B4-BE49-F238E27FC236}">
                <a16:creationId xmlns:a16="http://schemas.microsoft.com/office/drawing/2014/main" id="{AF6D708B-60E9-E547-8C98-77D8A1AB7062}"/>
              </a:ext>
            </a:extLst>
          </p:cNvPr>
          <p:cNvSpPr txBox="1"/>
          <p:nvPr/>
        </p:nvSpPr>
        <p:spPr>
          <a:xfrm>
            <a:off x="2587587" y="5234911"/>
            <a:ext cx="65724" cy="153888"/>
          </a:xfrm>
          <a:prstGeom prst="rect">
            <a:avLst/>
          </a:prstGeom>
          <a:noFill/>
        </p:spPr>
        <p:txBody>
          <a:bodyPr wrap="none" lIns="0" tIns="0" rIns="0" bIns="0" rtlCol="0">
            <a:spAutoFit/>
          </a:bodyPr>
          <a:lstStyle/>
          <a:p>
            <a:pPr algn="ctr"/>
            <a:r>
              <a:rPr lang="en-GB" sz="1000" dirty="0">
                <a:solidFill>
                  <a:srgbClr val="505050"/>
                </a:solidFill>
                <a:latin typeface="Calibri" panose="020F0502020204030204" pitchFamily="34" charset="0"/>
                <a:ea typeface="Aileron" charset="0"/>
                <a:cs typeface="Calibri" panose="020F0502020204030204" pitchFamily="34" charset="0"/>
              </a:rPr>
              <a:t>5</a:t>
            </a:r>
          </a:p>
        </p:txBody>
      </p:sp>
      <p:cxnSp>
        <p:nvCxnSpPr>
          <p:cNvPr id="40" name="Straight Connector 39">
            <a:extLst>
              <a:ext uri="{FF2B5EF4-FFF2-40B4-BE49-F238E27FC236}">
                <a16:creationId xmlns:a16="http://schemas.microsoft.com/office/drawing/2014/main" id="{661D6613-36ED-6D4F-A1D8-DB5BDDFD50EC}"/>
              </a:ext>
            </a:extLst>
          </p:cNvPr>
          <p:cNvCxnSpPr>
            <a:cxnSpLocks/>
          </p:cNvCxnSpPr>
          <p:nvPr/>
        </p:nvCxnSpPr>
        <p:spPr>
          <a:xfrm rot="16200000">
            <a:off x="2594368" y="5199428"/>
            <a:ext cx="54000"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1" name="TextBox 40">
            <a:extLst>
              <a:ext uri="{FF2B5EF4-FFF2-40B4-BE49-F238E27FC236}">
                <a16:creationId xmlns:a16="http://schemas.microsoft.com/office/drawing/2014/main" id="{C357E3F0-D123-4240-A76F-A23E6507DE3C}"/>
              </a:ext>
            </a:extLst>
          </p:cNvPr>
          <p:cNvSpPr txBox="1"/>
          <p:nvPr/>
        </p:nvSpPr>
        <p:spPr>
          <a:xfrm>
            <a:off x="3216672" y="5234911"/>
            <a:ext cx="131446" cy="153888"/>
          </a:xfrm>
          <a:prstGeom prst="rect">
            <a:avLst/>
          </a:prstGeom>
          <a:noFill/>
        </p:spPr>
        <p:txBody>
          <a:bodyPr wrap="none" lIns="0" tIns="0" rIns="0" bIns="0" rtlCol="0">
            <a:spAutoFit/>
          </a:bodyPr>
          <a:lstStyle/>
          <a:p>
            <a:pPr algn="ctr"/>
            <a:r>
              <a:rPr lang="en-GB" sz="1000" dirty="0">
                <a:solidFill>
                  <a:srgbClr val="505050"/>
                </a:solidFill>
                <a:latin typeface="Calibri" panose="020F0502020204030204" pitchFamily="34" charset="0"/>
                <a:ea typeface="Aileron" charset="0"/>
                <a:cs typeface="Calibri" panose="020F0502020204030204" pitchFamily="34" charset="0"/>
              </a:rPr>
              <a:t>10</a:t>
            </a:r>
          </a:p>
        </p:txBody>
      </p:sp>
      <p:cxnSp>
        <p:nvCxnSpPr>
          <p:cNvPr id="42" name="Straight Connector 41">
            <a:extLst>
              <a:ext uri="{FF2B5EF4-FFF2-40B4-BE49-F238E27FC236}">
                <a16:creationId xmlns:a16="http://schemas.microsoft.com/office/drawing/2014/main" id="{2DD53EA3-58F8-2448-8811-830EDC089046}"/>
              </a:ext>
            </a:extLst>
          </p:cNvPr>
          <p:cNvCxnSpPr>
            <a:cxnSpLocks/>
          </p:cNvCxnSpPr>
          <p:nvPr/>
        </p:nvCxnSpPr>
        <p:spPr>
          <a:xfrm rot="16200000">
            <a:off x="3248790" y="5199428"/>
            <a:ext cx="54000"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3" name="TextBox 42">
            <a:extLst>
              <a:ext uri="{FF2B5EF4-FFF2-40B4-BE49-F238E27FC236}">
                <a16:creationId xmlns:a16="http://schemas.microsoft.com/office/drawing/2014/main" id="{E9813153-F3A2-3041-8AA8-836A5CEA6BE6}"/>
              </a:ext>
            </a:extLst>
          </p:cNvPr>
          <p:cNvSpPr txBox="1"/>
          <p:nvPr/>
        </p:nvSpPr>
        <p:spPr>
          <a:xfrm>
            <a:off x="3869921" y="5234911"/>
            <a:ext cx="131446" cy="153888"/>
          </a:xfrm>
          <a:prstGeom prst="rect">
            <a:avLst/>
          </a:prstGeom>
          <a:noFill/>
        </p:spPr>
        <p:txBody>
          <a:bodyPr wrap="none" lIns="0" tIns="0" rIns="0" bIns="0" rtlCol="0">
            <a:spAutoFit/>
          </a:bodyPr>
          <a:lstStyle/>
          <a:p>
            <a:pPr algn="ctr"/>
            <a:r>
              <a:rPr lang="en-GB" sz="1000" dirty="0">
                <a:solidFill>
                  <a:srgbClr val="505050"/>
                </a:solidFill>
                <a:latin typeface="Calibri" panose="020F0502020204030204" pitchFamily="34" charset="0"/>
                <a:ea typeface="Aileron" charset="0"/>
                <a:cs typeface="Calibri" panose="020F0502020204030204" pitchFamily="34" charset="0"/>
              </a:rPr>
              <a:t>15</a:t>
            </a:r>
          </a:p>
        </p:txBody>
      </p:sp>
      <p:cxnSp>
        <p:nvCxnSpPr>
          <p:cNvPr id="44" name="Straight Connector 43">
            <a:extLst>
              <a:ext uri="{FF2B5EF4-FFF2-40B4-BE49-F238E27FC236}">
                <a16:creationId xmlns:a16="http://schemas.microsoft.com/office/drawing/2014/main" id="{771919FD-2258-A640-B52C-628EDCEDFC7B}"/>
              </a:ext>
            </a:extLst>
          </p:cNvPr>
          <p:cNvCxnSpPr>
            <a:cxnSpLocks/>
          </p:cNvCxnSpPr>
          <p:nvPr/>
        </p:nvCxnSpPr>
        <p:spPr>
          <a:xfrm rot="16200000">
            <a:off x="3909562" y="5199428"/>
            <a:ext cx="54000"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5" name="TextBox 44">
            <a:extLst>
              <a:ext uri="{FF2B5EF4-FFF2-40B4-BE49-F238E27FC236}">
                <a16:creationId xmlns:a16="http://schemas.microsoft.com/office/drawing/2014/main" id="{111FB27A-618A-BA44-B0B4-DEAE2D8654D3}"/>
              </a:ext>
            </a:extLst>
          </p:cNvPr>
          <p:cNvSpPr txBox="1"/>
          <p:nvPr/>
        </p:nvSpPr>
        <p:spPr>
          <a:xfrm>
            <a:off x="4539233" y="5234911"/>
            <a:ext cx="131446" cy="153888"/>
          </a:xfrm>
          <a:prstGeom prst="rect">
            <a:avLst/>
          </a:prstGeom>
          <a:noFill/>
        </p:spPr>
        <p:txBody>
          <a:bodyPr wrap="none" lIns="0" tIns="0" rIns="0" bIns="0" rtlCol="0">
            <a:spAutoFit/>
          </a:bodyPr>
          <a:lstStyle/>
          <a:p>
            <a:pPr algn="ctr"/>
            <a:r>
              <a:rPr lang="en-GB" sz="1000" dirty="0">
                <a:solidFill>
                  <a:srgbClr val="505050"/>
                </a:solidFill>
                <a:latin typeface="Calibri" panose="020F0502020204030204" pitchFamily="34" charset="0"/>
                <a:ea typeface="Aileron" charset="0"/>
                <a:cs typeface="Calibri" panose="020F0502020204030204" pitchFamily="34" charset="0"/>
              </a:rPr>
              <a:t>20</a:t>
            </a:r>
          </a:p>
        </p:txBody>
      </p:sp>
      <p:cxnSp>
        <p:nvCxnSpPr>
          <p:cNvPr id="46" name="Straight Connector 45">
            <a:extLst>
              <a:ext uri="{FF2B5EF4-FFF2-40B4-BE49-F238E27FC236}">
                <a16:creationId xmlns:a16="http://schemas.microsoft.com/office/drawing/2014/main" id="{81CCB6AC-F4BD-8444-93BA-E0FE46A6F1B5}"/>
              </a:ext>
            </a:extLst>
          </p:cNvPr>
          <p:cNvCxnSpPr>
            <a:cxnSpLocks/>
          </p:cNvCxnSpPr>
          <p:nvPr/>
        </p:nvCxnSpPr>
        <p:spPr>
          <a:xfrm rot="16200000">
            <a:off x="4571351" y="5199428"/>
            <a:ext cx="54000"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7" name="TextBox 46">
            <a:extLst>
              <a:ext uri="{FF2B5EF4-FFF2-40B4-BE49-F238E27FC236}">
                <a16:creationId xmlns:a16="http://schemas.microsoft.com/office/drawing/2014/main" id="{F1BC2D3F-6547-EA4B-A25C-326AA54E7308}"/>
              </a:ext>
            </a:extLst>
          </p:cNvPr>
          <p:cNvSpPr txBox="1"/>
          <p:nvPr/>
        </p:nvSpPr>
        <p:spPr>
          <a:xfrm>
            <a:off x="5189463" y="5234911"/>
            <a:ext cx="131446" cy="153888"/>
          </a:xfrm>
          <a:prstGeom prst="rect">
            <a:avLst/>
          </a:prstGeom>
          <a:noFill/>
        </p:spPr>
        <p:txBody>
          <a:bodyPr wrap="none" lIns="0" tIns="0" rIns="0" bIns="0" rtlCol="0">
            <a:spAutoFit/>
          </a:bodyPr>
          <a:lstStyle/>
          <a:p>
            <a:pPr algn="ctr"/>
            <a:r>
              <a:rPr lang="en-GB" sz="1000" dirty="0">
                <a:solidFill>
                  <a:srgbClr val="505050"/>
                </a:solidFill>
                <a:latin typeface="Calibri" panose="020F0502020204030204" pitchFamily="34" charset="0"/>
                <a:ea typeface="Aileron" charset="0"/>
                <a:cs typeface="Calibri" panose="020F0502020204030204" pitchFamily="34" charset="0"/>
              </a:rPr>
              <a:t>25</a:t>
            </a:r>
          </a:p>
        </p:txBody>
      </p:sp>
      <p:cxnSp>
        <p:nvCxnSpPr>
          <p:cNvPr id="48" name="Straight Connector 47">
            <a:extLst>
              <a:ext uri="{FF2B5EF4-FFF2-40B4-BE49-F238E27FC236}">
                <a16:creationId xmlns:a16="http://schemas.microsoft.com/office/drawing/2014/main" id="{B71B290B-1B61-964E-AF0F-3BD65839A114}"/>
              </a:ext>
            </a:extLst>
          </p:cNvPr>
          <p:cNvCxnSpPr>
            <a:cxnSpLocks/>
          </p:cNvCxnSpPr>
          <p:nvPr/>
        </p:nvCxnSpPr>
        <p:spPr>
          <a:xfrm rot="16200000">
            <a:off x="5221581" y="5199428"/>
            <a:ext cx="54000"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49" name="TextBox 48">
            <a:extLst>
              <a:ext uri="{FF2B5EF4-FFF2-40B4-BE49-F238E27FC236}">
                <a16:creationId xmlns:a16="http://schemas.microsoft.com/office/drawing/2014/main" id="{D2ECE236-45FF-D148-9609-392CDC1AB10B}"/>
              </a:ext>
            </a:extLst>
          </p:cNvPr>
          <p:cNvSpPr txBox="1"/>
          <p:nvPr/>
        </p:nvSpPr>
        <p:spPr>
          <a:xfrm>
            <a:off x="5850235" y="5234911"/>
            <a:ext cx="131446" cy="153888"/>
          </a:xfrm>
          <a:prstGeom prst="rect">
            <a:avLst/>
          </a:prstGeom>
          <a:noFill/>
        </p:spPr>
        <p:txBody>
          <a:bodyPr wrap="none" lIns="0" tIns="0" rIns="0" bIns="0" rtlCol="0">
            <a:spAutoFit/>
          </a:bodyPr>
          <a:lstStyle/>
          <a:p>
            <a:pPr algn="ctr"/>
            <a:r>
              <a:rPr lang="en-GB" sz="1000" dirty="0">
                <a:solidFill>
                  <a:srgbClr val="505050"/>
                </a:solidFill>
                <a:latin typeface="Calibri" panose="020F0502020204030204" pitchFamily="34" charset="0"/>
                <a:ea typeface="Aileron" charset="0"/>
                <a:cs typeface="Calibri" panose="020F0502020204030204" pitchFamily="34" charset="0"/>
              </a:rPr>
              <a:t>30</a:t>
            </a:r>
          </a:p>
        </p:txBody>
      </p:sp>
      <p:cxnSp>
        <p:nvCxnSpPr>
          <p:cNvPr id="50" name="Straight Connector 49">
            <a:extLst>
              <a:ext uri="{FF2B5EF4-FFF2-40B4-BE49-F238E27FC236}">
                <a16:creationId xmlns:a16="http://schemas.microsoft.com/office/drawing/2014/main" id="{251FBACE-922D-454B-AF3C-5B07474A5B3B}"/>
              </a:ext>
            </a:extLst>
          </p:cNvPr>
          <p:cNvCxnSpPr>
            <a:cxnSpLocks/>
          </p:cNvCxnSpPr>
          <p:nvPr/>
        </p:nvCxnSpPr>
        <p:spPr>
          <a:xfrm rot="16200000">
            <a:off x="5882353" y="5199428"/>
            <a:ext cx="54000"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1" name="TextBox 50">
            <a:extLst>
              <a:ext uri="{FF2B5EF4-FFF2-40B4-BE49-F238E27FC236}">
                <a16:creationId xmlns:a16="http://schemas.microsoft.com/office/drawing/2014/main" id="{A139628C-0F7B-5F48-8245-E62B0F404FD1}"/>
              </a:ext>
            </a:extLst>
          </p:cNvPr>
          <p:cNvSpPr txBox="1"/>
          <p:nvPr/>
        </p:nvSpPr>
        <p:spPr>
          <a:xfrm>
            <a:off x="6503640" y="5234911"/>
            <a:ext cx="131446" cy="153888"/>
          </a:xfrm>
          <a:prstGeom prst="rect">
            <a:avLst/>
          </a:prstGeom>
          <a:noFill/>
        </p:spPr>
        <p:txBody>
          <a:bodyPr wrap="none" lIns="0" tIns="0" rIns="0" bIns="0" rtlCol="0">
            <a:spAutoFit/>
          </a:bodyPr>
          <a:lstStyle/>
          <a:p>
            <a:pPr algn="ctr"/>
            <a:r>
              <a:rPr lang="en-GB" sz="1000" dirty="0">
                <a:solidFill>
                  <a:srgbClr val="505050"/>
                </a:solidFill>
                <a:latin typeface="Calibri" panose="020F0502020204030204" pitchFamily="34" charset="0"/>
                <a:ea typeface="Aileron" charset="0"/>
                <a:cs typeface="Calibri" panose="020F0502020204030204" pitchFamily="34" charset="0"/>
              </a:rPr>
              <a:t>35</a:t>
            </a:r>
          </a:p>
        </p:txBody>
      </p:sp>
      <p:cxnSp>
        <p:nvCxnSpPr>
          <p:cNvPr id="52" name="Straight Connector 51">
            <a:extLst>
              <a:ext uri="{FF2B5EF4-FFF2-40B4-BE49-F238E27FC236}">
                <a16:creationId xmlns:a16="http://schemas.microsoft.com/office/drawing/2014/main" id="{F771B328-0D9F-CA47-9B64-78DAF90ED05C}"/>
              </a:ext>
            </a:extLst>
          </p:cNvPr>
          <p:cNvCxnSpPr>
            <a:cxnSpLocks/>
          </p:cNvCxnSpPr>
          <p:nvPr/>
        </p:nvCxnSpPr>
        <p:spPr>
          <a:xfrm rot="16200000">
            <a:off x="6535758" y="5199428"/>
            <a:ext cx="54000"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4" name="TextBox 53">
            <a:extLst>
              <a:ext uri="{FF2B5EF4-FFF2-40B4-BE49-F238E27FC236}">
                <a16:creationId xmlns:a16="http://schemas.microsoft.com/office/drawing/2014/main" id="{60AEB855-7221-7140-901B-7AFF8689C0CD}"/>
              </a:ext>
            </a:extLst>
          </p:cNvPr>
          <p:cNvSpPr txBox="1"/>
          <p:nvPr/>
        </p:nvSpPr>
        <p:spPr>
          <a:xfrm>
            <a:off x="7165429" y="5234911"/>
            <a:ext cx="131446" cy="153888"/>
          </a:xfrm>
          <a:prstGeom prst="rect">
            <a:avLst/>
          </a:prstGeom>
          <a:noFill/>
        </p:spPr>
        <p:txBody>
          <a:bodyPr wrap="none" lIns="0" tIns="0" rIns="0" bIns="0" rtlCol="0">
            <a:spAutoFit/>
          </a:bodyPr>
          <a:lstStyle/>
          <a:p>
            <a:pPr algn="ctr"/>
            <a:r>
              <a:rPr lang="en-GB" sz="1000" dirty="0">
                <a:solidFill>
                  <a:srgbClr val="505050"/>
                </a:solidFill>
                <a:latin typeface="Calibri" panose="020F0502020204030204" pitchFamily="34" charset="0"/>
                <a:ea typeface="Aileron" charset="0"/>
                <a:cs typeface="Calibri" panose="020F0502020204030204" pitchFamily="34" charset="0"/>
              </a:rPr>
              <a:t>40</a:t>
            </a:r>
          </a:p>
        </p:txBody>
      </p:sp>
      <p:cxnSp>
        <p:nvCxnSpPr>
          <p:cNvPr id="55" name="Straight Connector 54">
            <a:extLst>
              <a:ext uri="{FF2B5EF4-FFF2-40B4-BE49-F238E27FC236}">
                <a16:creationId xmlns:a16="http://schemas.microsoft.com/office/drawing/2014/main" id="{61050F1C-35D9-6049-BA24-22C7DA335C20}"/>
              </a:ext>
            </a:extLst>
          </p:cNvPr>
          <p:cNvCxnSpPr>
            <a:cxnSpLocks/>
          </p:cNvCxnSpPr>
          <p:nvPr/>
        </p:nvCxnSpPr>
        <p:spPr>
          <a:xfrm rot="16200000">
            <a:off x="7197547" y="5199428"/>
            <a:ext cx="54000"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6" name="TextBox 55">
            <a:extLst>
              <a:ext uri="{FF2B5EF4-FFF2-40B4-BE49-F238E27FC236}">
                <a16:creationId xmlns:a16="http://schemas.microsoft.com/office/drawing/2014/main" id="{D6C4FCEC-D271-FF44-B32C-FB74425FCB0B}"/>
              </a:ext>
            </a:extLst>
          </p:cNvPr>
          <p:cNvSpPr txBox="1"/>
          <p:nvPr/>
        </p:nvSpPr>
        <p:spPr>
          <a:xfrm>
            <a:off x="7816676" y="5234911"/>
            <a:ext cx="131446" cy="153888"/>
          </a:xfrm>
          <a:prstGeom prst="rect">
            <a:avLst/>
          </a:prstGeom>
          <a:noFill/>
        </p:spPr>
        <p:txBody>
          <a:bodyPr wrap="none" lIns="0" tIns="0" rIns="0" bIns="0" rtlCol="0">
            <a:spAutoFit/>
          </a:bodyPr>
          <a:lstStyle/>
          <a:p>
            <a:pPr algn="ctr"/>
            <a:r>
              <a:rPr lang="en-GB" sz="1000" dirty="0">
                <a:solidFill>
                  <a:srgbClr val="505050"/>
                </a:solidFill>
                <a:latin typeface="Calibri" panose="020F0502020204030204" pitchFamily="34" charset="0"/>
                <a:ea typeface="Aileron" charset="0"/>
                <a:cs typeface="Calibri" panose="020F0502020204030204" pitchFamily="34" charset="0"/>
              </a:rPr>
              <a:t>45</a:t>
            </a:r>
          </a:p>
        </p:txBody>
      </p:sp>
      <p:cxnSp>
        <p:nvCxnSpPr>
          <p:cNvPr id="57" name="Straight Connector 56">
            <a:extLst>
              <a:ext uri="{FF2B5EF4-FFF2-40B4-BE49-F238E27FC236}">
                <a16:creationId xmlns:a16="http://schemas.microsoft.com/office/drawing/2014/main" id="{9C2AABD6-4D7E-0245-86E5-DC2016B8E9FF}"/>
              </a:ext>
            </a:extLst>
          </p:cNvPr>
          <p:cNvCxnSpPr>
            <a:cxnSpLocks/>
          </p:cNvCxnSpPr>
          <p:nvPr/>
        </p:nvCxnSpPr>
        <p:spPr>
          <a:xfrm rot="16200000">
            <a:off x="7848794" y="5199428"/>
            <a:ext cx="54000" cy="0"/>
          </a:xfrm>
          <a:prstGeom prst="line">
            <a:avLst/>
          </a:prstGeom>
          <a:ln w="127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58" name="TextBox 57">
            <a:extLst>
              <a:ext uri="{FF2B5EF4-FFF2-40B4-BE49-F238E27FC236}">
                <a16:creationId xmlns:a16="http://schemas.microsoft.com/office/drawing/2014/main" id="{1A06AF9F-1C86-6B40-8A26-64E4BF6F4A3B}"/>
              </a:ext>
            </a:extLst>
          </p:cNvPr>
          <p:cNvSpPr txBox="1"/>
          <p:nvPr/>
        </p:nvSpPr>
        <p:spPr>
          <a:xfrm>
            <a:off x="3703712" y="4978629"/>
            <a:ext cx="679674" cy="153888"/>
          </a:xfrm>
          <a:prstGeom prst="rect">
            <a:avLst/>
          </a:prstGeom>
          <a:noFill/>
        </p:spPr>
        <p:txBody>
          <a:bodyPr wrap="none" lIns="0" tIns="0" rIns="0" bIns="0" rtlCol="0">
            <a:spAutoFit/>
          </a:bodyPr>
          <a:lstStyle/>
          <a:p>
            <a:pPr algn="ctr"/>
            <a:r>
              <a:rPr lang="en-GB" sz="1000" b="1" dirty="0" err="1">
                <a:solidFill>
                  <a:schemeClr val="accent1"/>
                </a:solidFill>
                <a:latin typeface="Aileron" charset="0"/>
                <a:ea typeface="Aileron" charset="0"/>
                <a:cs typeface="Aileron" charset="0"/>
              </a:rPr>
              <a:t>mOS</a:t>
            </a:r>
            <a:r>
              <a:rPr lang="en-GB" sz="1000" b="1" dirty="0">
                <a:solidFill>
                  <a:schemeClr val="accent1"/>
                </a:solidFill>
                <a:latin typeface="Aileron" charset="0"/>
                <a:ea typeface="Aileron" charset="0"/>
                <a:cs typeface="Aileron" charset="0"/>
              </a:rPr>
              <a:t>: 12.1 m</a:t>
            </a:r>
          </a:p>
        </p:txBody>
      </p:sp>
      <p:sp>
        <p:nvSpPr>
          <p:cNvPr id="59" name="TextBox 58">
            <a:extLst>
              <a:ext uri="{FF2B5EF4-FFF2-40B4-BE49-F238E27FC236}">
                <a16:creationId xmlns:a16="http://schemas.microsoft.com/office/drawing/2014/main" id="{BA754A02-71CD-8442-9256-554430F8A520}"/>
              </a:ext>
            </a:extLst>
          </p:cNvPr>
          <p:cNvSpPr txBox="1"/>
          <p:nvPr/>
        </p:nvSpPr>
        <p:spPr>
          <a:xfrm>
            <a:off x="2548409" y="4978629"/>
            <a:ext cx="679673" cy="153888"/>
          </a:xfrm>
          <a:prstGeom prst="rect">
            <a:avLst/>
          </a:prstGeom>
          <a:noFill/>
        </p:spPr>
        <p:txBody>
          <a:bodyPr wrap="none" lIns="0" tIns="0" rIns="0" bIns="0" rtlCol="0">
            <a:spAutoFit/>
          </a:bodyPr>
          <a:lstStyle/>
          <a:p>
            <a:pPr algn="r"/>
            <a:r>
              <a:rPr lang="en-GB" sz="1000" b="1" dirty="0" err="1">
                <a:solidFill>
                  <a:schemeClr val="tx2">
                    <a:lumMod val="75000"/>
                  </a:schemeClr>
                </a:solidFill>
                <a:latin typeface="Aileron" charset="0"/>
                <a:ea typeface="Aileron" charset="0"/>
                <a:cs typeface="Aileron" charset="0"/>
              </a:rPr>
              <a:t>mOS</a:t>
            </a:r>
            <a:r>
              <a:rPr lang="en-GB" sz="1000" b="1" dirty="0">
                <a:solidFill>
                  <a:schemeClr val="tx2">
                    <a:lumMod val="75000"/>
                  </a:schemeClr>
                </a:solidFill>
                <a:latin typeface="Aileron" charset="0"/>
                <a:ea typeface="Aileron" charset="0"/>
                <a:cs typeface="Aileron" charset="0"/>
              </a:rPr>
              <a:t>: 10.3 m</a:t>
            </a:r>
          </a:p>
        </p:txBody>
      </p:sp>
      <p:graphicFrame>
        <p:nvGraphicFramePr>
          <p:cNvPr id="60" name="Table 59">
            <a:extLst>
              <a:ext uri="{FF2B5EF4-FFF2-40B4-BE49-F238E27FC236}">
                <a16:creationId xmlns:a16="http://schemas.microsoft.com/office/drawing/2014/main" id="{25B4DCD9-5F7F-2541-8F83-C62D5116619A}"/>
              </a:ext>
            </a:extLst>
          </p:cNvPr>
          <p:cNvGraphicFramePr>
            <a:graphicFrameLocks noGrp="1"/>
          </p:cNvGraphicFramePr>
          <p:nvPr>
            <p:extLst>
              <p:ext uri="{D42A27DB-BD31-4B8C-83A1-F6EECF244321}">
                <p14:modId xmlns:p14="http://schemas.microsoft.com/office/powerpoint/2010/main" val="203370176"/>
              </p:ext>
            </p:extLst>
          </p:nvPr>
        </p:nvGraphicFramePr>
        <p:xfrm>
          <a:off x="6300192" y="3831119"/>
          <a:ext cx="2395472" cy="916200"/>
        </p:xfrm>
        <a:graphic>
          <a:graphicData uri="http://schemas.openxmlformats.org/drawingml/2006/table">
            <a:tbl>
              <a:tblPr firstRow="1" bandRow="1">
                <a:tableStyleId>{5C22544A-7EE6-4342-B048-85BDC9FD1C3A}</a:tableStyleId>
              </a:tblPr>
              <a:tblGrid>
                <a:gridCol w="1197736">
                  <a:extLst>
                    <a:ext uri="{9D8B030D-6E8A-4147-A177-3AD203B41FA5}">
                      <a16:colId xmlns:a16="http://schemas.microsoft.com/office/drawing/2014/main" val="41673288"/>
                    </a:ext>
                  </a:extLst>
                </a:gridCol>
                <a:gridCol w="1197736">
                  <a:extLst>
                    <a:ext uri="{9D8B030D-6E8A-4147-A177-3AD203B41FA5}">
                      <a16:colId xmlns:a16="http://schemas.microsoft.com/office/drawing/2014/main" val="4275672113"/>
                    </a:ext>
                  </a:extLst>
                </a:gridCol>
              </a:tblGrid>
              <a:tr h="115623">
                <a:tc gridSpan="2">
                  <a:txBody>
                    <a:bodyPr/>
                    <a:lstStyle/>
                    <a:p>
                      <a:pPr algn="ctr">
                        <a:lnSpc>
                          <a:spcPct val="90000"/>
                        </a:lnSpc>
                      </a:pPr>
                      <a:r>
                        <a:rPr lang="en-GB" sz="1000" dirty="0">
                          <a:solidFill>
                            <a:schemeClr val="tx1">
                              <a:lumMod val="65000"/>
                              <a:lumOff val="35000"/>
                            </a:schemeClr>
                          </a:solidFill>
                        </a:rPr>
                        <a:t>Median OS, months (95% CI)</a:t>
                      </a:r>
                    </a:p>
                  </a:txBody>
                  <a:tcPr marT="28800" marB="28800">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tc hMerge="1">
                  <a:txBody>
                    <a:bodyPr/>
                    <a:lstStyle/>
                    <a:p>
                      <a:endParaRPr lang="en-GB" sz="1200" dirty="0"/>
                    </a:p>
                  </a:txBody>
                  <a:tcPr/>
                </a:tc>
                <a:extLst>
                  <a:ext uri="{0D108BD9-81ED-4DB2-BD59-A6C34878D82A}">
                    <a16:rowId xmlns:a16="http://schemas.microsoft.com/office/drawing/2014/main" val="3057073043"/>
                  </a:ext>
                </a:extLst>
              </a:tr>
              <a:tr h="115623">
                <a:tc>
                  <a:txBody>
                    <a:bodyPr/>
                    <a:lstStyle/>
                    <a:p>
                      <a:pPr>
                        <a:lnSpc>
                          <a:spcPct val="90000"/>
                        </a:lnSpc>
                      </a:pPr>
                      <a:r>
                        <a:rPr lang="en-GB" sz="1000" b="1" dirty="0" err="1">
                          <a:solidFill>
                            <a:schemeClr val="bg1"/>
                          </a:solidFill>
                        </a:rPr>
                        <a:t>Donafenib</a:t>
                      </a:r>
                      <a:endParaRPr lang="en-GB" sz="1000" b="1" dirty="0">
                        <a:solidFill>
                          <a:schemeClr val="bg1"/>
                        </a:solidFill>
                      </a:endParaRPr>
                    </a:p>
                  </a:txBody>
                  <a:tcPr marT="28800" marB="28800">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accent1"/>
                    </a:solidFill>
                  </a:tcPr>
                </a:tc>
                <a:tc>
                  <a:txBody>
                    <a:bodyPr/>
                    <a:lstStyle/>
                    <a:p>
                      <a:pPr>
                        <a:lnSpc>
                          <a:spcPct val="90000"/>
                        </a:lnSpc>
                      </a:pPr>
                      <a:r>
                        <a:rPr lang="en-GB" sz="1000" dirty="0">
                          <a:solidFill>
                            <a:schemeClr val="accent1"/>
                          </a:solidFill>
                        </a:rPr>
                        <a:t>12.1 (10.3, 13.4)</a:t>
                      </a:r>
                    </a:p>
                  </a:txBody>
                  <a:tcPr marT="28800" marB="28800">
                    <a:lnL w="12700" cap="flat" cmpd="sng" algn="ctr">
                      <a:solidFill>
                        <a:schemeClr val="tx1">
                          <a:lumMod val="65000"/>
                          <a:lumOff val="35000"/>
                        </a:schemeClr>
                      </a:solidFill>
                      <a:prstDash val="solid"/>
                      <a:round/>
                      <a:headEnd type="none" w="med" len="med"/>
                      <a:tailEnd type="none" w="med" len="med"/>
                    </a:lnL>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extLst>
                  <a:ext uri="{0D108BD9-81ED-4DB2-BD59-A6C34878D82A}">
                    <a16:rowId xmlns:a16="http://schemas.microsoft.com/office/drawing/2014/main" val="1896770889"/>
                  </a:ext>
                </a:extLst>
              </a:tr>
              <a:tr h="115623">
                <a:tc>
                  <a:txBody>
                    <a:bodyPr/>
                    <a:lstStyle/>
                    <a:p>
                      <a:pPr>
                        <a:lnSpc>
                          <a:spcPct val="90000"/>
                        </a:lnSpc>
                      </a:pPr>
                      <a:r>
                        <a:rPr lang="en-GB" sz="1000" b="1" dirty="0">
                          <a:solidFill>
                            <a:schemeClr val="bg1"/>
                          </a:solidFill>
                        </a:rPr>
                        <a:t>Sorafenib</a:t>
                      </a:r>
                    </a:p>
                  </a:txBody>
                  <a:tcPr marT="28800" marB="28800">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tx2">
                        <a:lumMod val="75000"/>
                      </a:schemeClr>
                    </a:solidFill>
                  </a:tcPr>
                </a:tc>
                <a:tc>
                  <a:txBody>
                    <a:bodyPr/>
                    <a:lstStyle/>
                    <a:p>
                      <a:pPr>
                        <a:lnSpc>
                          <a:spcPct val="90000"/>
                        </a:lnSpc>
                      </a:pPr>
                      <a:r>
                        <a:rPr lang="en-GB" sz="1000" dirty="0">
                          <a:solidFill>
                            <a:schemeClr val="tx2">
                              <a:lumMod val="75000"/>
                            </a:schemeClr>
                          </a:solidFill>
                        </a:rPr>
                        <a:t>10.3 (9.2, 12.0)</a:t>
                      </a:r>
                    </a:p>
                  </a:txBody>
                  <a:tcPr marT="28800" marB="28800">
                    <a:lnL w="12700" cap="flat" cmpd="sng" algn="ctr">
                      <a:solidFill>
                        <a:schemeClr val="tx1">
                          <a:lumMod val="65000"/>
                          <a:lumOff val="35000"/>
                        </a:schemeClr>
                      </a:solidFill>
                      <a:prstDash val="solid"/>
                      <a:round/>
                      <a:headEnd type="none" w="med" len="med"/>
                      <a:tailEnd type="none" w="med" len="med"/>
                    </a:lnL>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extLst>
                  <a:ext uri="{0D108BD9-81ED-4DB2-BD59-A6C34878D82A}">
                    <a16:rowId xmlns:a16="http://schemas.microsoft.com/office/drawing/2014/main" val="596184790"/>
                  </a:ext>
                </a:extLst>
              </a:tr>
              <a:tr h="200830">
                <a:tc gridSpan="2">
                  <a:txBody>
                    <a:bodyPr/>
                    <a:lstStyle/>
                    <a:p>
                      <a:pPr algn="ctr">
                        <a:lnSpc>
                          <a:spcPct val="90000"/>
                        </a:lnSpc>
                      </a:pPr>
                      <a:r>
                        <a:rPr lang="en-GB" sz="1000" dirty="0">
                          <a:solidFill>
                            <a:schemeClr val="tx1">
                              <a:lumMod val="65000"/>
                              <a:lumOff val="35000"/>
                            </a:schemeClr>
                          </a:solidFill>
                        </a:rPr>
                        <a:t>HR (95% CI): 0.831 (0.699, 0.988)</a:t>
                      </a:r>
                      <a:br>
                        <a:rPr lang="en-GB" sz="1000" dirty="0">
                          <a:solidFill>
                            <a:schemeClr val="tx1">
                              <a:lumMod val="65000"/>
                              <a:lumOff val="35000"/>
                            </a:schemeClr>
                          </a:solidFill>
                        </a:rPr>
                      </a:br>
                      <a:r>
                        <a:rPr lang="en-GB" sz="1000" dirty="0">
                          <a:solidFill>
                            <a:schemeClr val="tx1">
                              <a:lumMod val="65000"/>
                              <a:lumOff val="35000"/>
                            </a:schemeClr>
                          </a:solidFill>
                        </a:rPr>
                        <a:t>P=0.0363</a:t>
                      </a:r>
                    </a:p>
                  </a:txBody>
                  <a:tcPr marT="28800" marB="28800">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noFill/>
                  </a:tcPr>
                </a:tc>
                <a:tc hMerge="1">
                  <a:txBody>
                    <a:bodyPr/>
                    <a:lstStyle/>
                    <a:p>
                      <a:endParaRPr lang="en-GB" sz="1200" dirty="0"/>
                    </a:p>
                  </a:txBody>
                  <a:tcPr/>
                </a:tc>
                <a:extLst>
                  <a:ext uri="{0D108BD9-81ED-4DB2-BD59-A6C34878D82A}">
                    <a16:rowId xmlns:a16="http://schemas.microsoft.com/office/drawing/2014/main" val="1528305125"/>
                  </a:ext>
                </a:extLst>
              </a:tr>
            </a:tbl>
          </a:graphicData>
        </a:graphic>
      </p:graphicFrame>
      <p:pic>
        <p:nvPicPr>
          <p:cNvPr id="62" name="Picture 61">
            <a:extLst>
              <a:ext uri="{FF2B5EF4-FFF2-40B4-BE49-F238E27FC236}">
                <a16:creationId xmlns:a16="http://schemas.microsoft.com/office/drawing/2014/main" id="{FBBC1180-662B-9246-9F93-211AB23ECE28}"/>
              </a:ext>
            </a:extLst>
          </p:cNvPr>
          <p:cNvPicPr>
            <a:picLocks noChangeAspect="1"/>
          </p:cNvPicPr>
          <p:nvPr/>
        </p:nvPicPr>
        <p:blipFill>
          <a:blip r:embed="rId2"/>
          <a:stretch>
            <a:fillRect/>
          </a:stretch>
        </p:blipFill>
        <p:spPr>
          <a:xfrm>
            <a:off x="1971004" y="4028144"/>
            <a:ext cx="5562600" cy="952500"/>
          </a:xfrm>
          <a:prstGeom prst="rect">
            <a:avLst/>
          </a:prstGeom>
        </p:spPr>
      </p:pic>
      <p:cxnSp>
        <p:nvCxnSpPr>
          <p:cNvPr id="63" name="Straight Connector 62">
            <a:extLst>
              <a:ext uri="{FF2B5EF4-FFF2-40B4-BE49-F238E27FC236}">
                <a16:creationId xmlns:a16="http://schemas.microsoft.com/office/drawing/2014/main" id="{6C2AE670-FB20-D44A-B261-9F138CF9A3A5}"/>
              </a:ext>
            </a:extLst>
          </p:cNvPr>
          <p:cNvCxnSpPr>
            <a:cxnSpLocks/>
          </p:cNvCxnSpPr>
          <p:nvPr/>
        </p:nvCxnSpPr>
        <p:spPr>
          <a:xfrm>
            <a:off x="1610147" y="4565631"/>
            <a:ext cx="1944216" cy="0"/>
          </a:xfrm>
          <a:prstGeom prst="line">
            <a:avLst/>
          </a:prstGeom>
          <a:ln w="12700">
            <a:prstDash val="sysDash"/>
          </a:ln>
          <a:effectLst/>
        </p:spPr>
        <p:style>
          <a:lnRef idx="2">
            <a:schemeClr val="accent1"/>
          </a:lnRef>
          <a:fillRef idx="0">
            <a:schemeClr val="accent1"/>
          </a:fillRef>
          <a:effectRef idx="1">
            <a:schemeClr val="accent1"/>
          </a:effectRef>
          <a:fontRef idx="minor">
            <a:schemeClr val="tx1"/>
          </a:fontRef>
        </p:style>
      </p:cxnSp>
      <p:cxnSp>
        <p:nvCxnSpPr>
          <p:cNvPr id="66" name="Straight Connector 65">
            <a:extLst>
              <a:ext uri="{FF2B5EF4-FFF2-40B4-BE49-F238E27FC236}">
                <a16:creationId xmlns:a16="http://schemas.microsoft.com/office/drawing/2014/main" id="{4F9A4EE5-7969-B549-A06C-B1AC5A91A330}"/>
              </a:ext>
            </a:extLst>
          </p:cNvPr>
          <p:cNvCxnSpPr>
            <a:cxnSpLocks/>
          </p:cNvCxnSpPr>
          <p:nvPr/>
        </p:nvCxnSpPr>
        <p:spPr>
          <a:xfrm rot="16200000">
            <a:off x="3281932" y="4875332"/>
            <a:ext cx="594000" cy="0"/>
          </a:xfrm>
          <a:prstGeom prst="line">
            <a:avLst/>
          </a:prstGeom>
          <a:ln w="12700">
            <a:prstDash val="sysDash"/>
          </a:ln>
          <a:effectLst/>
        </p:spPr>
        <p:style>
          <a:lnRef idx="2">
            <a:schemeClr val="accent1"/>
          </a:lnRef>
          <a:fillRef idx="0">
            <a:schemeClr val="accent1"/>
          </a:fillRef>
          <a:effectRef idx="1">
            <a:schemeClr val="accent1"/>
          </a:effectRef>
          <a:fontRef idx="minor">
            <a:schemeClr val="tx1"/>
          </a:fontRef>
        </p:style>
      </p:cxnSp>
      <p:cxnSp>
        <p:nvCxnSpPr>
          <p:cNvPr id="67" name="Straight Connector 66">
            <a:extLst>
              <a:ext uri="{FF2B5EF4-FFF2-40B4-BE49-F238E27FC236}">
                <a16:creationId xmlns:a16="http://schemas.microsoft.com/office/drawing/2014/main" id="{841E55BD-611E-DA4C-9D9D-7C76AF1FD83C}"/>
              </a:ext>
            </a:extLst>
          </p:cNvPr>
          <p:cNvCxnSpPr>
            <a:cxnSpLocks/>
          </p:cNvCxnSpPr>
          <p:nvPr/>
        </p:nvCxnSpPr>
        <p:spPr>
          <a:xfrm rot="16200000">
            <a:off x="3019114" y="4875332"/>
            <a:ext cx="594000" cy="0"/>
          </a:xfrm>
          <a:prstGeom prst="line">
            <a:avLst/>
          </a:prstGeom>
          <a:ln w="12700">
            <a:solidFill>
              <a:schemeClr val="tx2">
                <a:lumMod val="75000"/>
              </a:schemeClr>
            </a:solidFill>
            <a:prstDash val="sysDash"/>
          </a:ln>
          <a:effectLst/>
        </p:spPr>
        <p:style>
          <a:lnRef idx="2">
            <a:schemeClr val="accent1"/>
          </a:lnRef>
          <a:fillRef idx="0">
            <a:schemeClr val="accent1"/>
          </a:fillRef>
          <a:effectRef idx="1">
            <a:schemeClr val="accent1"/>
          </a:effectRef>
          <a:fontRef idx="minor">
            <a:schemeClr val="tx1"/>
          </a:fontRef>
        </p:style>
      </p:cxnSp>
      <p:graphicFrame>
        <p:nvGraphicFramePr>
          <p:cNvPr id="68" name="Table 67">
            <a:extLst>
              <a:ext uri="{FF2B5EF4-FFF2-40B4-BE49-F238E27FC236}">
                <a16:creationId xmlns:a16="http://schemas.microsoft.com/office/drawing/2014/main" id="{DF1F2C3E-6323-4844-878A-A626B262132F}"/>
              </a:ext>
            </a:extLst>
          </p:cNvPr>
          <p:cNvGraphicFramePr>
            <a:graphicFrameLocks noGrp="1"/>
          </p:cNvGraphicFramePr>
          <p:nvPr>
            <p:extLst>
              <p:ext uri="{D42A27DB-BD31-4B8C-83A1-F6EECF244321}">
                <p14:modId xmlns:p14="http://schemas.microsoft.com/office/powerpoint/2010/main" val="1624305578"/>
              </p:ext>
            </p:extLst>
          </p:nvPr>
        </p:nvGraphicFramePr>
        <p:xfrm>
          <a:off x="467544" y="5589082"/>
          <a:ext cx="7746652" cy="376800"/>
        </p:xfrm>
        <a:graphic>
          <a:graphicData uri="http://schemas.openxmlformats.org/drawingml/2006/table">
            <a:tbl>
              <a:tblPr firstRow="1" bandRow="1">
                <a:tableStyleId>{5C22544A-7EE6-4342-B048-85BDC9FD1C3A}</a:tableStyleId>
              </a:tblPr>
              <a:tblGrid>
                <a:gridCol w="1200202">
                  <a:extLst>
                    <a:ext uri="{9D8B030D-6E8A-4147-A177-3AD203B41FA5}">
                      <a16:colId xmlns:a16="http://schemas.microsoft.com/office/drawing/2014/main" val="2908084532"/>
                    </a:ext>
                  </a:extLst>
                </a:gridCol>
                <a:gridCol w="654645">
                  <a:extLst>
                    <a:ext uri="{9D8B030D-6E8A-4147-A177-3AD203B41FA5}">
                      <a16:colId xmlns:a16="http://schemas.microsoft.com/office/drawing/2014/main" val="1227371658"/>
                    </a:ext>
                  </a:extLst>
                </a:gridCol>
                <a:gridCol w="654645">
                  <a:extLst>
                    <a:ext uri="{9D8B030D-6E8A-4147-A177-3AD203B41FA5}">
                      <a16:colId xmlns:a16="http://schemas.microsoft.com/office/drawing/2014/main" val="1233002249"/>
                    </a:ext>
                  </a:extLst>
                </a:gridCol>
                <a:gridCol w="654645">
                  <a:extLst>
                    <a:ext uri="{9D8B030D-6E8A-4147-A177-3AD203B41FA5}">
                      <a16:colId xmlns:a16="http://schemas.microsoft.com/office/drawing/2014/main" val="2482193394"/>
                    </a:ext>
                  </a:extLst>
                </a:gridCol>
                <a:gridCol w="654645">
                  <a:extLst>
                    <a:ext uri="{9D8B030D-6E8A-4147-A177-3AD203B41FA5}">
                      <a16:colId xmlns:a16="http://schemas.microsoft.com/office/drawing/2014/main" val="1920229213"/>
                    </a:ext>
                  </a:extLst>
                </a:gridCol>
                <a:gridCol w="654645">
                  <a:extLst>
                    <a:ext uri="{9D8B030D-6E8A-4147-A177-3AD203B41FA5}">
                      <a16:colId xmlns:a16="http://schemas.microsoft.com/office/drawing/2014/main" val="1634266909"/>
                    </a:ext>
                  </a:extLst>
                </a:gridCol>
                <a:gridCol w="654645">
                  <a:extLst>
                    <a:ext uri="{9D8B030D-6E8A-4147-A177-3AD203B41FA5}">
                      <a16:colId xmlns:a16="http://schemas.microsoft.com/office/drawing/2014/main" val="2736563320"/>
                    </a:ext>
                  </a:extLst>
                </a:gridCol>
                <a:gridCol w="654645">
                  <a:extLst>
                    <a:ext uri="{9D8B030D-6E8A-4147-A177-3AD203B41FA5}">
                      <a16:colId xmlns:a16="http://schemas.microsoft.com/office/drawing/2014/main" val="1596995772"/>
                    </a:ext>
                  </a:extLst>
                </a:gridCol>
                <a:gridCol w="654645">
                  <a:extLst>
                    <a:ext uri="{9D8B030D-6E8A-4147-A177-3AD203B41FA5}">
                      <a16:colId xmlns:a16="http://schemas.microsoft.com/office/drawing/2014/main" val="2846693016"/>
                    </a:ext>
                  </a:extLst>
                </a:gridCol>
                <a:gridCol w="654645">
                  <a:extLst>
                    <a:ext uri="{9D8B030D-6E8A-4147-A177-3AD203B41FA5}">
                      <a16:colId xmlns:a16="http://schemas.microsoft.com/office/drawing/2014/main" val="3188796662"/>
                    </a:ext>
                  </a:extLst>
                </a:gridCol>
                <a:gridCol w="654645">
                  <a:extLst>
                    <a:ext uri="{9D8B030D-6E8A-4147-A177-3AD203B41FA5}">
                      <a16:colId xmlns:a16="http://schemas.microsoft.com/office/drawing/2014/main" val="1232771651"/>
                    </a:ext>
                  </a:extLst>
                </a:gridCol>
              </a:tblGrid>
              <a:tr h="0">
                <a:tc>
                  <a:txBody>
                    <a:bodyPr/>
                    <a:lstStyle/>
                    <a:p>
                      <a:r>
                        <a:rPr lang="en-GB" sz="1000" dirty="0" err="1"/>
                        <a:t>Donafenib</a:t>
                      </a:r>
                      <a:endParaRPr lang="en-GB" sz="1000" dirty="0"/>
                    </a:p>
                  </a:txBody>
                  <a:tcPr marT="18000" marB="18000"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ctr"/>
                      <a:r>
                        <a:rPr lang="en-GB" sz="1000" b="0" dirty="0">
                          <a:solidFill>
                            <a:schemeClr val="tx1"/>
                          </a:solidFill>
                        </a:rPr>
                        <a:t>328</a:t>
                      </a:r>
                    </a:p>
                  </a:txBody>
                  <a:tcPr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79EA5"/>
                    </a:solidFill>
                  </a:tcPr>
                </a:tc>
                <a:tc>
                  <a:txBody>
                    <a:bodyPr/>
                    <a:lstStyle/>
                    <a:p>
                      <a:pPr algn="ctr"/>
                      <a:r>
                        <a:rPr lang="en-GB" sz="1000" b="0" dirty="0">
                          <a:solidFill>
                            <a:schemeClr val="tx1"/>
                          </a:solidFill>
                        </a:rPr>
                        <a:t>262</a:t>
                      </a:r>
                    </a:p>
                  </a:txBody>
                  <a:tcPr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79EA5"/>
                    </a:solidFill>
                  </a:tcPr>
                </a:tc>
                <a:tc>
                  <a:txBody>
                    <a:bodyPr/>
                    <a:lstStyle/>
                    <a:p>
                      <a:pPr algn="ctr"/>
                      <a:r>
                        <a:rPr lang="en-GB" sz="1000" b="0" dirty="0">
                          <a:solidFill>
                            <a:schemeClr val="tx1"/>
                          </a:solidFill>
                        </a:rPr>
                        <a:t>188</a:t>
                      </a:r>
                    </a:p>
                  </a:txBody>
                  <a:tcPr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79EA5"/>
                    </a:solidFill>
                  </a:tcPr>
                </a:tc>
                <a:tc>
                  <a:txBody>
                    <a:bodyPr/>
                    <a:lstStyle/>
                    <a:p>
                      <a:pPr algn="ctr"/>
                      <a:r>
                        <a:rPr lang="en-GB" sz="1000" b="0" dirty="0">
                          <a:solidFill>
                            <a:schemeClr val="tx1"/>
                          </a:solidFill>
                        </a:rPr>
                        <a:t>134</a:t>
                      </a:r>
                    </a:p>
                  </a:txBody>
                  <a:tcPr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79EA5"/>
                    </a:solidFill>
                  </a:tcPr>
                </a:tc>
                <a:tc>
                  <a:txBody>
                    <a:bodyPr/>
                    <a:lstStyle/>
                    <a:p>
                      <a:pPr algn="ctr"/>
                      <a:r>
                        <a:rPr lang="en-GB" sz="1000" b="0" dirty="0">
                          <a:solidFill>
                            <a:schemeClr val="tx1"/>
                          </a:solidFill>
                        </a:rPr>
                        <a:t>95</a:t>
                      </a:r>
                    </a:p>
                  </a:txBody>
                  <a:tcPr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79EA5"/>
                    </a:solidFill>
                  </a:tcPr>
                </a:tc>
                <a:tc>
                  <a:txBody>
                    <a:bodyPr/>
                    <a:lstStyle/>
                    <a:p>
                      <a:pPr algn="ctr"/>
                      <a:r>
                        <a:rPr lang="en-GB" sz="1000" b="0" dirty="0">
                          <a:solidFill>
                            <a:schemeClr val="tx1"/>
                          </a:solidFill>
                        </a:rPr>
                        <a:t>54</a:t>
                      </a:r>
                    </a:p>
                  </a:txBody>
                  <a:tcPr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79EA5"/>
                    </a:solidFill>
                  </a:tcPr>
                </a:tc>
                <a:tc>
                  <a:txBody>
                    <a:bodyPr/>
                    <a:lstStyle/>
                    <a:p>
                      <a:pPr algn="ctr"/>
                      <a:r>
                        <a:rPr lang="en-GB" sz="1000" b="0" dirty="0">
                          <a:solidFill>
                            <a:schemeClr val="tx1"/>
                          </a:solidFill>
                        </a:rPr>
                        <a:t>25</a:t>
                      </a:r>
                    </a:p>
                  </a:txBody>
                  <a:tcPr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79EA5"/>
                    </a:solidFill>
                  </a:tcPr>
                </a:tc>
                <a:tc>
                  <a:txBody>
                    <a:bodyPr/>
                    <a:lstStyle/>
                    <a:p>
                      <a:pPr algn="ctr"/>
                      <a:r>
                        <a:rPr lang="en-GB" sz="1000" b="0" dirty="0">
                          <a:solidFill>
                            <a:schemeClr val="tx1"/>
                          </a:solidFill>
                        </a:rPr>
                        <a:t>10</a:t>
                      </a:r>
                    </a:p>
                  </a:txBody>
                  <a:tcPr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79EA5"/>
                    </a:solidFill>
                  </a:tcPr>
                </a:tc>
                <a:tc>
                  <a:txBody>
                    <a:bodyPr/>
                    <a:lstStyle/>
                    <a:p>
                      <a:pPr algn="ctr"/>
                      <a:r>
                        <a:rPr lang="en-GB" sz="1000" b="0" dirty="0">
                          <a:solidFill>
                            <a:schemeClr val="tx1"/>
                          </a:solidFill>
                        </a:rPr>
                        <a:t>2</a:t>
                      </a:r>
                    </a:p>
                  </a:txBody>
                  <a:tcPr marT="18000" marB="1800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79EA5"/>
                    </a:solidFill>
                  </a:tcPr>
                </a:tc>
                <a:tc>
                  <a:txBody>
                    <a:bodyPr/>
                    <a:lstStyle/>
                    <a:p>
                      <a:pPr algn="ctr"/>
                      <a:r>
                        <a:rPr lang="en-GB" sz="1000" b="0" dirty="0">
                          <a:solidFill>
                            <a:schemeClr val="tx1"/>
                          </a:solidFill>
                        </a:rPr>
                        <a:t>0</a:t>
                      </a:r>
                    </a:p>
                  </a:txBody>
                  <a:tcPr marT="18000" marB="18000"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rgbClr val="E79EA5"/>
                    </a:solidFill>
                  </a:tcPr>
                </a:tc>
                <a:extLst>
                  <a:ext uri="{0D108BD9-81ED-4DB2-BD59-A6C34878D82A}">
                    <a16:rowId xmlns:a16="http://schemas.microsoft.com/office/drawing/2014/main" val="806119539"/>
                  </a:ext>
                </a:extLst>
              </a:tr>
              <a:tr h="0">
                <a:tc>
                  <a:txBody>
                    <a:bodyPr/>
                    <a:lstStyle/>
                    <a:p>
                      <a:r>
                        <a:rPr lang="en-GB" sz="1000" b="1" dirty="0">
                          <a:solidFill>
                            <a:schemeClr val="bg1"/>
                          </a:solidFill>
                        </a:rPr>
                        <a:t>Sorafenib</a:t>
                      </a:r>
                    </a:p>
                  </a:txBody>
                  <a:tcPr marT="18000" marB="18000" anchor="ctr">
                    <a:lnT w="12700" cap="flat" cmpd="sng" algn="ctr">
                      <a:solidFill>
                        <a:schemeClr val="bg1"/>
                      </a:solidFill>
                      <a:prstDash val="solid"/>
                      <a:round/>
                      <a:headEnd type="none" w="med" len="med"/>
                      <a:tailEnd type="none" w="med" len="med"/>
                    </a:lnT>
                    <a:solidFill>
                      <a:schemeClr val="tx2">
                        <a:lumMod val="75000"/>
                      </a:schemeClr>
                    </a:solidFill>
                  </a:tcPr>
                </a:tc>
                <a:tc>
                  <a:txBody>
                    <a:bodyPr/>
                    <a:lstStyle/>
                    <a:p>
                      <a:pPr algn="ctr"/>
                      <a:r>
                        <a:rPr lang="en-GB" sz="1000" b="0" dirty="0">
                          <a:solidFill>
                            <a:schemeClr val="tx1"/>
                          </a:solidFill>
                        </a:rPr>
                        <a:t>331</a:t>
                      </a:r>
                    </a:p>
                  </a:txBody>
                  <a:tcPr marT="18000" marB="18000" anchor="ctr">
                    <a:lnT w="12700" cap="flat" cmpd="sng" algn="ctr">
                      <a:solidFill>
                        <a:schemeClr val="bg1"/>
                      </a:solidFill>
                      <a:prstDash val="solid"/>
                      <a:round/>
                      <a:headEnd type="none" w="med" len="med"/>
                      <a:tailEnd type="none" w="med" len="med"/>
                    </a:lnT>
                    <a:solidFill>
                      <a:srgbClr val="B5C0C7"/>
                    </a:solidFill>
                  </a:tcPr>
                </a:tc>
                <a:tc>
                  <a:txBody>
                    <a:bodyPr/>
                    <a:lstStyle/>
                    <a:p>
                      <a:pPr algn="ctr"/>
                      <a:r>
                        <a:rPr lang="en-GB" sz="1000" b="0" dirty="0">
                          <a:solidFill>
                            <a:schemeClr val="tx1"/>
                          </a:solidFill>
                        </a:rPr>
                        <a:t>258</a:t>
                      </a:r>
                    </a:p>
                  </a:txBody>
                  <a:tcPr marT="18000" marB="18000" anchor="ctr">
                    <a:lnT w="12700" cap="flat" cmpd="sng" algn="ctr">
                      <a:solidFill>
                        <a:schemeClr val="bg1"/>
                      </a:solidFill>
                      <a:prstDash val="solid"/>
                      <a:round/>
                      <a:headEnd type="none" w="med" len="med"/>
                      <a:tailEnd type="none" w="med" len="med"/>
                    </a:lnT>
                    <a:solidFill>
                      <a:srgbClr val="B5C0C7"/>
                    </a:solidFill>
                  </a:tcPr>
                </a:tc>
                <a:tc>
                  <a:txBody>
                    <a:bodyPr/>
                    <a:lstStyle/>
                    <a:p>
                      <a:pPr algn="ctr"/>
                      <a:r>
                        <a:rPr lang="en-GB" sz="1000" b="0" dirty="0">
                          <a:solidFill>
                            <a:schemeClr val="tx1"/>
                          </a:solidFill>
                        </a:rPr>
                        <a:t>170</a:t>
                      </a:r>
                    </a:p>
                  </a:txBody>
                  <a:tcPr marT="18000" marB="18000" anchor="ctr">
                    <a:lnT w="12700" cap="flat" cmpd="sng" algn="ctr">
                      <a:solidFill>
                        <a:schemeClr val="bg1"/>
                      </a:solidFill>
                      <a:prstDash val="solid"/>
                      <a:round/>
                      <a:headEnd type="none" w="med" len="med"/>
                      <a:tailEnd type="none" w="med" len="med"/>
                    </a:lnT>
                    <a:solidFill>
                      <a:srgbClr val="B5C0C7"/>
                    </a:solidFill>
                  </a:tcPr>
                </a:tc>
                <a:tc>
                  <a:txBody>
                    <a:bodyPr/>
                    <a:lstStyle/>
                    <a:p>
                      <a:pPr algn="ctr"/>
                      <a:r>
                        <a:rPr lang="en-GB" sz="1000" b="0" dirty="0">
                          <a:solidFill>
                            <a:schemeClr val="tx1"/>
                          </a:solidFill>
                        </a:rPr>
                        <a:t>124</a:t>
                      </a:r>
                    </a:p>
                  </a:txBody>
                  <a:tcPr marT="18000" marB="18000" anchor="ctr">
                    <a:lnT w="12700" cap="flat" cmpd="sng" algn="ctr">
                      <a:solidFill>
                        <a:schemeClr val="bg1"/>
                      </a:solidFill>
                      <a:prstDash val="solid"/>
                      <a:round/>
                      <a:headEnd type="none" w="med" len="med"/>
                      <a:tailEnd type="none" w="med" len="med"/>
                    </a:lnT>
                    <a:solidFill>
                      <a:srgbClr val="B5C0C7"/>
                    </a:solidFill>
                  </a:tcPr>
                </a:tc>
                <a:tc>
                  <a:txBody>
                    <a:bodyPr/>
                    <a:lstStyle/>
                    <a:p>
                      <a:pPr algn="ctr"/>
                      <a:r>
                        <a:rPr lang="en-GB" sz="1000" b="0" dirty="0">
                          <a:solidFill>
                            <a:schemeClr val="tx1"/>
                          </a:solidFill>
                        </a:rPr>
                        <a:t>75</a:t>
                      </a:r>
                    </a:p>
                  </a:txBody>
                  <a:tcPr marT="18000" marB="18000" anchor="ctr">
                    <a:lnT w="12700" cap="flat" cmpd="sng" algn="ctr">
                      <a:solidFill>
                        <a:schemeClr val="bg1"/>
                      </a:solidFill>
                      <a:prstDash val="solid"/>
                      <a:round/>
                      <a:headEnd type="none" w="med" len="med"/>
                      <a:tailEnd type="none" w="med" len="med"/>
                    </a:lnT>
                    <a:solidFill>
                      <a:srgbClr val="B5C0C7"/>
                    </a:solidFill>
                  </a:tcPr>
                </a:tc>
                <a:tc>
                  <a:txBody>
                    <a:bodyPr/>
                    <a:lstStyle/>
                    <a:p>
                      <a:pPr algn="ctr"/>
                      <a:r>
                        <a:rPr lang="en-GB" sz="1000" b="0" dirty="0">
                          <a:solidFill>
                            <a:schemeClr val="tx1"/>
                          </a:solidFill>
                        </a:rPr>
                        <a:t>39</a:t>
                      </a:r>
                    </a:p>
                  </a:txBody>
                  <a:tcPr marT="18000" marB="18000" anchor="ctr">
                    <a:lnT w="12700" cap="flat" cmpd="sng" algn="ctr">
                      <a:solidFill>
                        <a:schemeClr val="bg1"/>
                      </a:solidFill>
                      <a:prstDash val="solid"/>
                      <a:round/>
                      <a:headEnd type="none" w="med" len="med"/>
                      <a:tailEnd type="none" w="med" len="med"/>
                    </a:lnT>
                    <a:solidFill>
                      <a:srgbClr val="B5C0C7"/>
                    </a:solidFill>
                  </a:tcPr>
                </a:tc>
                <a:tc>
                  <a:txBody>
                    <a:bodyPr/>
                    <a:lstStyle/>
                    <a:p>
                      <a:pPr algn="ctr"/>
                      <a:r>
                        <a:rPr lang="en-GB" sz="1000" b="0" dirty="0">
                          <a:solidFill>
                            <a:schemeClr val="tx1"/>
                          </a:solidFill>
                        </a:rPr>
                        <a:t>15</a:t>
                      </a:r>
                    </a:p>
                  </a:txBody>
                  <a:tcPr marT="18000" marB="18000" anchor="ctr">
                    <a:lnT w="12700" cap="flat" cmpd="sng" algn="ctr">
                      <a:solidFill>
                        <a:schemeClr val="bg1"/>
                      </a:solidFill>
                      <a:prstDash val="solid"/>
                      <a:round/>
                      <a:headEnd type="none" w="med" len="med"/>
                      <a:tailEnd type="none" w="med" len="med"/>
                    </a:lnT>
                    <a:solidFill>
                      <a:srgbClr val="B5C0C7"/>
                    </a:solidFill>
                  </a:tcPr>
                </a:tc>
                <a:tc>
                  <a:txBody>
                    <a:bodyPr/>
                    <a:lstStyle/>
                    <a:p>
                      <a:pPr algn="ctr"/>
                      <a:r>
                        <a:rPr lang="en-GB" sz="1000" b="0" dirty="0">
                          <a:solidFill>
                            <a:schemeClr val="tx1"/>
                          </a:solidFill>
                        </a:rPr>
                        <a:t>2</a:t>
                      </a:r>
                    </a:p>
                  </a:txBody>
                  <a:tcPr marT="18000" marB="18000" anchor="ctr">
                    <a:lnT w="12700" cap="flat" cmpd="sng" algn="ctr">
                      <a:solidFill>
                        <a:schemeClr val="bg1"/>
                      </a:solidFill>
                      <a:prstDash val="solid"/>
                      <a:round/>
                      <a:headEnd type="none" w="med" len="med"/>
                      <a:tailEnd type="none" w="med" len="med"/>
                    </a:lnT>
                    <a:solidFill>
                      <a:srgbClr val="B5C0C7"/>
                    </a:solidFill>
                  </a:tcPr>
                </a:tc>
                <a:tc>
                  <a:txBody>
                    <a:bodyPr/>
                    <a:lstStyle/>
                    <a:p>
                      <a:pPr algn="ctr"/>
                      <a:r>
                        <a:rPr lang="en-GB" sz="1000" b="0" dirty="0">
                          <a:solidFill>
                            <a:schemeClr val="tx1"/>
                          </a:solidFill>
                        </a:rPr>
                        <a:t>1</a:t>
                      </a:r>
                    </a:p>
                  </a:txBody>
                  <a:tcPr marT="18000" marB="18000" anchor="ctr">
                    <a:lnT w="12700" cap="flat" cmpd="sng" algn="ctr">
                      <a:solidFill>
                        <a:schemeClr val="bg1"/>
                      </a:solidFill>
                      <a:prstDash val="solid"/>
                      <a:round/>
                      <a:headEnd type="none" w="med" len="med"/>
                      <a:tailEnd type="none" w="med" len="med"/>
                    </a:lnT>
                    <a:solidFill>
                      <a:srgbClr val="B5C0C7"/>
                    </a:solidFill>
                  </a:tcPr>
                </a:tc>
                <a:tc>
                  <a:txBody>
                    <a:bodyPr/>
                    <a:lstStyle/>
                    <a:p>
                      <a:pPr algn="ctr"/>
                      <a:r>
                        <a:rPr lang="en-GB" sz="1000" b="0" dirty="0">
                          <a:solidFill>
                            <a:schemeClr val="tx1"/>
                          </a:solidFill>
                        </a:rPr>
                        <a:t>0</a:t>
                      </a:r>
                    </a:p>
                  </a:txBody>
                  <a:tcPr marT="18000" marB="18000" anchor="ctr">
                    <a:lnT w="12700" cap="flat" cmpd="sng" algn="ctr">
                      <a:solidFill>
                        <a:schemeClr val="bg1"/>
                      </a:solidFill>
                      <a:prstDash val="solid"/>
                      <a:round/>
                      <a:headEnd type="none" w="med" len="med"/>
                      <a:tailEnd type="none" w="med" len="med"/>
                    </a:lnT>
                    <a:solidFill>
                      <a:srgbClr val="B5C0C7"/>
                    </a:solidFill>
                  </a:tcPr>
                </a:tc>
                <a:extLst>
                  <a:ext uri="{0D108BD9-81ED-4DB2-BD59-A6C34878D82A}">
                    <a16:rowId xmlns:a16="http://schemas.microsoft.com/office/drawing/2014/main" val="1382531787"/>
                  </a:ext>
                </a:extLst>
              </a:tr>
            </a:tbl>
          </a:graphicData>
        </a:graphic>
      </p:graphicFrame>
      <p:sp>
        <p:nvSpPr>
          <p:cNvPr id="70" name="TextBox 69">
            <a:extLst>
              <a:ext uri="{FF2B5EF4-FFF2-40B4-BE49-F238E27FC236}">
                <a16:creationId xmlns:a16="http://schemas.microsoft.com/office/drawing/2014/main" id="{227D786B-8C83-084D-812F-0FE83CA2D53D}"/>
              </a:ext>
            </a:extLst>
          </p:cNvPr>
          <p:cNvSpPr txBox="1"/>
          <p:nvPr/>
        </p:nvSpPr>
        <p:spPr>
          <a:xfrm>
            <a:off x="3473225" y="3718654"/>
            <a:ext cx="2028440" cy="184666"/>
          </a:xfrm>
          <a:prstGeom prst="rect">
            <a:avLst/>
          </a:prstGeom>
          <a:noFill/>
        </p:spPr>
        <p:txBody>
          <a:bodyPr wrap="none" lIns="0" tIns="0" rIns="0" bIns="0" rtlCol="0">
            <a:spAutoFit/>
          </a:bodyPr>
          <a:lstStyle/>
          <a:p>
            <a:pPr algn="ctr"/>
            <a:r>
              <a:rPr lang="en-GB" sz="1200" b="1" dirty="0">
                <a:solidFill>
                  <a:srgbClr val="505050"/>
                </a:solidFill>
                <a:latin typeface="Calibri" panose="020F0502020204030204" pitchFamily="34" charset="0"/>
                <a:ea typeface="Aileron" charset="0"/>
                <a:cs typeface="Calibri" panose="020F0502020204030204" pitchFamily="34" charset="0"/>
              </a:rPr>
              <a:t>OS with </a:t>
            </a:r>
            <a:r>
              <a:rPr lang="en-GB" sz="1200" b="1" dirty="0" err="1">
                <a:solidFill>
                  <a:srgbClr val="505050"/>
                </a:solidFill>
                <a:latin typeface="Calibri" panose="020F0502020204030204" pitchFamily="34" charset="0"/>
                <a:ea typeface="Aileron" charset="0"/>
                <a:cs typeface="Calibri" panose="020F0502020204030204" pitchFamily="34" charset="0"/>
              </a:rPr>
              <a:t>donafenib</a:t>
            </a:r>
            <a:r>
              <a:rPr lang="en-GB" sz="1200" b="1" dirty="0">
                <a:solidFill>
                  <a:srgbClr val="505050"/>
                </a:solidFill>
                <a:latin typeface="Calibri" panose="020F0502020204030204" pitchFamily="34" charset="0"/>
                <a:ea typeface="Aileron" charset="0"/>
                <a:cs typeface="Calibri" panose="020F0502020204030204" pitchFamily="34" charset="0"/>
              </a:rPr>
              <a:t> vs </a:t>
            </a:r>
            <a:r>
              <a:rPr lang="en-GB" sz="1200" b="1" dirty="0" err="1">
                <a:solidFill>
                  <a:srgbClr val="505050"/>
                </a:solidFill>
                <a:latin typeface="Calibri" panose="020F0502020204030204" pitchFamily="34" charset="0"/>
                <a:ea typeface="Aileron" charset="0"/>
                <a:cs typeface="Calibri" panose="020F0502020204030204" pitchFamily="34" charset="0"/>
              </a:rPr>
              <a:t>sorabenib</a:t>
            </a:r>
            <a:endParaRPr lang="en-GB" sz="1200" b="1" dirty="0">
              <a:solidFill>
                <a:srgbClr val="505050"/>
              </a:solidFill>
              <a:latin typeface="Calibri" panose="020F0502020204030204" pitchFamily="34" charset="0"/>
              <a:ea typeface="Aileron" charset="0"/>
              <a:cs typeface="Calibri" panose="020F0502020204030204" pitchFamily="34" charset="0"/>
            </a:endParaRPr>
          </a:p>
        </p:txBody>
      </p:sp>
    </p:spTree>
    <p:extLst>
      <p:ext uri="{BB962C8B-B14F-4D97-AF65-F5344CB8AC3E}">
        <p14:creationId xmlns:p14="http://schemas.microsoft.com/office/powerpoint/2010/main" val="4086265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457200" y="1095106"/>
            <a:ext cx="8229600" cy="702470"/>
          </a:xfrm>
        </p:spPr>
        <p:txBody>
          <a:bodyPr/>
          <a:lstStyle/>
          <a:p>
            <a:r>
              <a:rPr lang="en-GB" dirty="0"/>
              <a:t>Results</a:t>
            </a:r>
            <a:endParaRPr lang="en-US" dirty="0"/>
          </a:p>
        </p:txBody>
      </p:sp>
      <p:sp>
        <p:nvSpPr>
          <p:cNvPr id="3" name="Content Placeholder 2"/>
          <p:cNvSpPr>
            <a:spLocks noGrp="1"/>
          </p:cNvSpPr>
          <p:nvPr>
            <p:ph sz="quarter" idx="12"/>
          </p:nvPr>
        </p:nvSpPr>
        <p:spPr>
          <a:xfrm>
            <a:off x="465138" y="4144105"/>
            <a:ext cx="8222400" cy="2011995"/>
          </a:xfrm>
        </p:spPr>
        <p:txBody>
          <a:bodyPr/>
          <a:lstStyle/>
          <a:p>
            <a:r>
              <a:rPr lang="en-GB" sz="1800" b="1" dirty="0"/>
              <a:t>Donafenib demonstrated superiority over </a:t>
            </a:r>
            <a:br>
              <a:rPr lang="en-GB" sz="1800" b="1" dirty="0"/>
            </a:br>
            <a:r>
              <a:rPr lang="en-GB" sz="1800" b="1" dirty="0"/>
              <a:t>sorafenib for OS in Chinese patients with HCC</a:t>
            </a:r>
          </a:p>
          <a:p>
            <a:r>
              <a:rPr lang="en-GB" sz="1800" b="1" dirty="0"/>
              <a:t>Safety and tolerability were improved </a:t>
            </a:r>
            <a:r>
              <a:rPr lang="en-GB" sz="1800" dirty="0"/>
              <a:t>with donafenib</a:t>
            </a:r>
          </a:p>
          <a:p>
            <a:r>
              <a:rPr lang="en-GB" sz="1800" dirty="0"/>
              <a:t>The authors suggested that donafenib should be considered as the first-line therapy for advanced HCC</a:t>
            </a:r>
          </a:p>
          <a:p>
            <a:endParaRPr lang="en-US" dirty="0"/>
          </a:p>
        </p:txBody>
      </p:sp>
      <p:sp>
        <p:nvSpPr>
          <p:cNvPr id="4" name="Title 3"/>
          <p:cNvSpPr>
            <a:spLocks noGrp="1"/>
          </p:cNvSpPr>
          <p:nvPr>
            <p:ph type="title"/>
          </p:nvPr>
        </p:nvSpPr>
        <p:spPr/>
        <p:txBody>
          <a:bodyPr/>
          <a:lstStyle/>
          <a:p>
            <a:r>
              <a:rPr lang="en-GB" dirty="0"/>
              <a:t>Results and Conclusion</a:t>
            </a:r>
            <a:endParaRPr lang="en-US" dirty="0"/>
          </a:p>
        </p:txBody>
      </p:sp>
      <p:sp>
        <p:nvSpPr>
          <p:cNvPr id="5" name="Slide Number Placeholder 4"/>
          <p:cNvSpPr>
            <a:spLocks noGrp="1"/>
          </p:cNvSpPr>
          <p:nvPr>
            <p:ph type="sldNum" sz="quarter" idx="4"/>
          </p:nvPr>
        </p:nvSpPr>
        <p:spPr/>
        <p:txBody>
          <a:bodyPr/>
          <a:lstStyle/>
          <a:p>
            <a:fld id="{FCE43C0F-8A7B-3A4B-9DB5-B3472E36E833}" type="slidenum">
              <a:rPr lang="en-GB" smtClean="0"/>
              <a:pPr/>
              <a:t>19</a:t>
            </a:fld>
            <a:endParaRPr lang="en-GB" dirty="0"/>
          </a:p>
        </p:txBody>
      </p:sp>
      <p:sp>
        <p:nvSpPr>
          <p:cNvPr id="6" name="Content Placeholder 5"/>
          <p:cNvSpPr>
            <a:spLocks noGrp="1"/>
          </p:cNvSpPr>
          <p:nvPr>
            <p:ph sz="quarter" idx="15"/>
          </p:nvPr>
        </p:nvSpPr>
        <p:spPr>
          <a:xfrm>
            <a:off x="465138" y="6325200"/>
            <a:ext cx="6087600" cy="365125"/>
          </a:xfrm>
        </p:spPr>
        <p:txBody>
          <a:bodyPr/>
          <a:lstStyle/>
          <a:p>
            <a:r>
              <a:rPr lang="en-GB" dirty="0"/>
              <a:t>AE, adverse event; </a:t>
            </a:r>
            <a:r>
              <a:rPr lang="en-US" dirty="0"/>
              <a:t>HCC, </a:t>
            </a:r>
            <a:r>
              <a:rPr lang="en-GB" dirty="0"/>
              <a:t>hepatocellular carcinoma; OS, overall survival</a:t>
            </a:r>
            <a:br>
              <a:rPr lang="en-GB" dirty="0"/>
            </a:br>
            <a:r>
              <a:rPr lang="en-US" dirty="0"/>
              <a:t>Bi F, et al. </a:t>
            </a:r>
            <a:r>
              <a:rPr lang="en-US" dirty="0" err="1"/>
              <a:t>Clin</a:t>
            </a:r>
            <a:r>
              <a:rPr lang="en-US" dirty="0"/>
              <a:t> Oncol 2020;38:(</a:t>
            </a:r>
            <a:r>
              <a:rPr lang="en-US" dirty="0" err="1"/>
              <a:t>suppl</a:t>
            </a:r>
            <a:r>
              <a:rPr lang="en-US" dirty="0"/>
              <a:t>; </a:t>
            </a:r>
            <a:r>
              <a:rPr lang="en-US" dirty="0" err="1"/>
              <a:t>abstr</a:t>
            </a:r>
            <a:r>
              <a:rPr lang="en-US" dirty="0"/>
              <a:t> 4506)</a:t>
            </a:r>
          </a:p>
        </p:txBody>
      </p:sp>
      <p:sp>
        <p:nvSpPr>
          <p:cNvPr id="7" name="Text Placeholder 1"/>
          <p:cNvSpPr txBox="1">
            <a:spLocks/>
          </p:cNvSpPr>
          <p:nvPr/>
        </p:nvSpPr>
        <p:spPr>
          <a:xfrm>
            <a:off x="457200" y="3776162"/>
            <a:ext cx="3515932" cy="358709"/>
          </a:xfrm>
          <a:prstGeom prst="rect">
            <a:avLst/>
          </a:prstGeom>
        </p:spPr>
        <p:txBody>
          <a:bodyPr vert="horz" wrap="square" lIns="0" tIns="0" rIns="0" bIns="0" rtlCol="0" anchor="t">
            <a:normAutofit/>
          </a:bodyPr>
          <a:lstStyle>
            <a:lvl1pPr marL="0" indent="0" algn="l" defTabSz="457200" rtl="0" eaLnBrk="1" latinLnBrk="0" hangingPunct="1">
              <a:spcBef>
                <a:spcPts val="1200"/>
              </a:spcBef>
              <a:buClr>
                <a:schemeClr val="accent1"/>
              </a:buClr>
              <a:buFont typeface="Arial"/>
              <a:buNone/>
              <a:defRPr sz="2000" b="1" i="0" kern="1200" cap="all" spc="100" baseline="0">
                <a:solidFill>
                  <a:schemeClr val="accent1"/>
                </a:solidFill>
                <a:latin typeface="+mj-lt"/>
                <a:ea typeface="Verdana" panose="020B0604030504040204" pitchFamily="34" charset="0"/>
                <a:cs typeface="Verdana" panose="020B0604030504040204" pitchFamily="34" charset="0"/>
              </a:defRPr>
            </a:lvl1pPr>
            <a:lvl2pPr marL="457200" indent="0" algn="l" defTabSz="457200" rtl="0" eaLnBrk="1" latinLnBrk="0" hangingPunct="1">
              <a:spcBef>
                <a:spcPts val="600"/>
              </a:spcBef>
              <a:buClr>
                <a:schemeClr val="accent1"/>
              </a:buClr>
              <a:buFont typeface="Lucida Grande"/>
              <a:buNone/>
              <a:defRPr sz="2000" b="1" i="0" kern="1200">
                <a:solidFill>
                  <a:srgbClr val="5D8298"/>
                </a:solidFill>
                <a:latin typeface="+mj-lt"/>
                <a:ea typeface="+mn-ea"/>
                <a:cs typeface="PT Sans"/>
              </a:defRPr>
            </a:lvl2pPr>
            <a:lvl3pPr marL="914400" indent="0" algn="l" defTabSz="457200" rtl="0" eaLnBrk="1" latinLnBrk="0" hangingPunct="1">
              <a:spcBef>
                <a:spcPts val="400"/>
              </a:spcBef>
              <a:buClr>
                <a:schemeClr val="accent1"/>
              </a:buClr>
              <a:buFont typeface="Arial"/>
              <a:buNone/>
              <a:defRPr sz="1800" b="1" i="0" kern="1200">
                <a:solidFill>
                  <a:srgbClr val="5D8298"/>
                </a:solidFill>
                <a:latin typeface="+mj-lt"/>
                <a:ea typeface="+mn-ea"/>
                <a:cs typeface="PT Sans"/>
              </a:defRPr>
            </a:lvl3pPr>
            <a:lvl4pPr marL="1371600" indent="0" algn="l" defTabSz="457200" rtl="0" eaLnBrk="1" latinLnBrk="0" hangingPunct="1">
              <a:spcBef>
                <a:spcPts val="0"/>
              </a:spcBef>
              <a:buClr>
                <a:schemeClr val="accent1"/>
              </a:buClr>
              <a:buFont typeface="Arial"/>
              <a:buNone/>
              <a:defRPr sz="1600" b="1" i="0" kern="1200">
                <a:solidFill>
                  <a:srgbClr val="5D8298"/>
                </a:solidFill>
                <a:latin typeface="+mj-lt"/>
                <a:ea typeface="+mn-ea"/>
                <a:cs typeface="PT Sans"/>
              </a:defRPr>
            </a:lvl4pPr>
            <a:lvl5pPr marL="1828800" indent="0" algn="l" defTabSz="457200" rtl="0" eaLnBrk="1" latinLnBrk="0" hangingPunct="1">
              <a:spcBef>
                <a:spcPts val="0"/>
              </a:spcBef>
              <a:buClr>
                <a:schemeClr val="accent1"/>
              </a:buClr>
              <a:buFont typeface="Arial"/>
              <a:buNone/>
              <a:defRPr sz="1600" b="1" i="0" kern="1200">
                <a:solidFill>
                  <a:srgbClr val="5D8298"/>
                </a:solidFill>
                <a:latin typeface="+mj-lt"/>
                <a:ea typeface="+mn-ea"/>
                <a:cs typeface="PT Sans"/>
              </a:defRPr>
            </a:lvl5pPr>
            <a:lvl6pPr marL="2286000" indent="0" algn="l" defTabSz="457200" rtl="0" eaLnBrk="1" latinLnBrk="0" hangingPunct="1">
              <a:spcBef>
                <a:spcPct val="20000"/>
              </a:spcBef>
              <a:buFont typeface="Arial"/>
              <a:buNone/>
              <a:defRPr sz="1600" b="1"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1600" b="1"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1600" b="1"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1600" b="1" kern="1200">
                <a:solidFill>
                  <a:schemeClr val="tx1"/>
                </a:solidFill>
                <a:latin typeface="+mn-lt"/>
                <a:ea typeface="+mn-ea"/>
                <a:cs typeface="+mn-cs"/>
              </a:defRPr>
            </a:lvl9pPr>
          </a:lstStyle>
          <a:p>
            <a:r>
              <a:rPr lang="en-GB" dirty="0"/>
              <a:t>Conclusions</a:t>
            </a:r>
            <a:endParaRPr lang="en-US" dirty="0"/>
          </a:p>
        </p:txBody>
      </p:sp>
      <p:sp>
        <p:nvSpPr>
          <p:cNvPr id="8" name="Content Placeholder 2"/>
          <p:cNvSpPr txBox="1">
            <a:spLocks/>
          </p:cNvSpPr>
          <p:nvPr/>
        </p:nvSpPr>
        <p:spPr>
          <a:xfrm>
            <a:off x="465138" y="1472456"/>
            <a:ext cx="8222400" cy="1818096"/>
          </a:xfrm>
          <a:prstGeom prst="rect">
            <a:avLst/>
          </a:prstGeom>
        </p:spPr>
        <p:txBody>
          <a:bodyPr vert="horz" lIns="0" tIns="0" rIns="0" bIns="0" rtlCol="0">
            <a:noAutofit/>
          </a:bodyPr>
          <a:lstStyle>
            <a:lvl1pPr marL="288000" indent="-288000" algn="l" defTabSz="457200" rtl="0" eaLnBrk="1" latinLnBrk="0" hangingPunct="1">
              <a:spcBef>
                <a:spcPts val="1200"/>
              </a:spcBef>
              <a:buClr>
                <a:schemeClr val="accent1"/>
              </a:buClr>
              <a:buFont typeface="Arial"/>
              <a:buChar char="•"/>
              <a:defRPr sz="2000" b="0" i="0" kern="1200">
                <a:solidFill>
                  <a:srgbClr val="5D8298"/>
                </a:solidFill>
                <a:latin typeface="+mj-lt"/>
                <a:ea typeface="+mn-ea"/>
                <a:cs typeface="PT Sans"/>
              </a:defRPr>
            </a:lvl1pPr>
            <a:lvl2pPr marL="576000" indent="-288000" algn="l" defTabSz="457200" rtl="0" eaLnBrk="1" latinLnBrk="0" hangingPunct="1">
              <a:spcBef>
                <a:spcPts val="600"/>
              </a:spcBef>
              <a:buClr>
                <a:schemeClr val="accent1"/>
              </a:buClr>
              <a:buFont typeface="Lucida Grande"/>
              <a:buChar char="–"/>
              <a:defRPr sz="1800" b="0" i="0" kern="1200">
                <a:solidFill>
                  <a:srgbClr val="5D8298"/>
                </a:solidFill>
                <a:latin typeface="+mj-lt"/>
                <a:ea typeface="+mn-ea"/>
                <a:cs typeface="PT Sans"/>
              </a:defRPr>
            </a:lvl2pPr>
            <a:lvl3pPr marL="864000" indent="-288000" algn="l" defTabSz="457200" rtl="0" eaLnBrk="1" latinLnBrk="0" hangingPunct="1">
              <a:spcBef>
                <a:spcPts val="400"/>
              </a:spcBef>
              <a:buClr>
                <a:schemeClr val="accent1"/>
              </a:buClr>
              <a:buFont typeface="Arial"/>
              <a:buChar char="•"/>
              <a:defRPr sz="1600" b="0" i="0" kern="1200">
                <a:solidFill>
                  <a:srgbClr val="5D8298"/>
                </a:solidFill>
                <a:latin typeface="+mj-lt"/>
                <a:ea typeface="+mn-ea"/>
                <a:cs typeface="PT Sans"/>
              </a:defRPr>
            </a:lvl3pPr>
            <a:lvl4pPr marL="1152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4pPr>
            <a:lvl5pPr marL="1440000" indent="-288000" algn="l" defTabSz="457200" rtl="0" eaLnBrk="1" latinLnBrk="0" hangingPunct="1">
              <a:spcBef>
                <a:spcPts val="0"/>
              </a:spcBef>
              <a:buClr>
                <a:schemeClr val="accent1"/>
              </a:buClr>
              <a:buFont typeface="Arial"/>
              <a:buChar char="•"/>
              <a:defRPr sz="1600" b="0" i="0" kern="1200">
                <a:solidFill>
                  <a:srgbClr val="5D8298"/>
                </a:solidFill>
                <a:latin typeface="+mj-lt"/>
                <a:ea typeface="+mn-ea"/>
                <a:cs typeface="PT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sz="1800" b="1" dirty="0"/>
              <a:t>AEs were less common with </a:t>
            </a:r>
            <a:br>
              <a:rPr lang="en-GB" sz="1800" b="1" dirty="0"/>
            </a:br>
            <a:r>
              <a:rPr lang="en-GB" sz="1800" b="1" dirty="0" err="1"/>
              <a:t>donafenib</a:t>
            </a:r>
            <a:r>
              <a:rPr lang="en-GB" sz="1800" b="1" dirty="0"/>
              <a:t> than sorafenib (Figure)</a:t>
            </a:r>
          </a:p>
          <a:p>
            <a:pPr lvl="1"/>
            <a:r>
              <a:rPr lang="en-GB" sz="1600" dirty="0"/>
              <a:t>Grade ≥3 (57.4% vs 67.5%;  </a:t>
            </a:r>
            <a:br>
              <a:rPr lang="en-GB" sz="1600" dirty="0"/>
            </a:br>
            <a:r>
              <a:rPr lang="en-GB" sz="1600" dirty="0"/>
              <a:t>P=0.0082); </a:t>
            </a:r>
          </a:p>
          <a:p>
            <a:pPr lvl="1"/>
            <a:r>
              <a:rPr lang="en-GB" sz="1600" dirty="0"/>
              <a:t>AEs leading to treatment interruption </a:t>
            </a:r>
            <a:br>
              <a:rPr lang="en-GB" sz="1600" dirty="0"/>
            </a:br>
            <a:r>
              <a:rPr lang="en-GB" sz="1600" dirty="0"/>
              <a:t>(30.3% vs 42.5%; P=0.0013)</a:t>
            </a:r>
          </a:p>
        </p:txBody>
      </p:sp>
      <p:sp>
        <p:nvSpPr>
          <p:cNvPr id="13" name="TextBox 12">
            <a:extLst>
              <a:ext uri="{FF2B5EF4-FFF2-40B4-BE49-F238E27FC236}">
                <a16:creationId xmlns:a16="http://schemas.microsoft.com/office/drawing/2014/main" id="{DF4732E2-83AD-824B-AE76-42FEDAD39604}"/>
              </a:ext>
            </a:extLst>
          </p:cNvPr>
          <p:cNvSpPr txBox="1"/>
          <p:nvPr/>
        </p:nvSpPr>
        <p:spPr>
          <a:xfrm>
            <a:off x="4276350" y="1582446"/>
            <a:ext cx="1065997" cy="1637371"/>
          </a:xfrm>
          <a:prstGeom prst="rect">
            <a:avLst/>
          </a:prstGeom>
          <a:noFill/>
        </p:spPr>
        <p:txBody>
          <a:bodyPr wrap="none" lIns="0" tIns="0" rIns="0" bIns="0" rtlCol="0">
            <a:spAutoFit/>
          </a:bodyPr>
          <a:lstStyle/>
          <a:p>
            <a:pPr algn="r">
              <a:lnSpc>
                <a:spcPct val="93000"/>
              </a:lnSpc>
            </a:pPr>
            <a:r>
              <a:rPr lang="en-GB" sz="800" dirty="0">
                <a:solidFill>
                  <a:srgbClr val="505050"/>
                </a:solidFill>
                <a:latin typeface="Calibri" panose="020F0502020204030204" pitchFamily="34" charset="0"/>
                <a:ea typeface="Aileron" charset="0"/>
                <a:cs typeface="Calibri" panose="020F0502020204030204" pitchFamily="34" charset="0"/>
              </a:rPr>
              <a:t>Hand-foot skin reactions</a:t>
            </a:r>
          </a:p>
          <a:p>
            <a:pPr algn="r">
              <a:lnSpc>
                <a:spcPct val="93000"/>
              </a:lnSpc>
            </a:pPr>
            <a:r>
              <a:rPr lang="en-GB" sz="800" dirty="0">
                <a:solidFill>
                  <a:srgbClr val="505050"/>
                </a:solidFill>
                <a:latin typeface="Calibri" panose="020F0502020204030204" pitchFamily="34" charset="0"/>
                <a:ea typeface="Aileron" charset="0"/>
                <a:cs typeface="Calibri" panose="020F0502020204030204" pitchFamily="34" charset="0"/>
              </a:rPr>
              <a:t>AST increased</a:t>
            </a:r>
          </a:p>
          <a:p>
            <a:pPr algn="r">
              <a:lnSpc>
                <a:spcPct val="93000"/>
              </a:lnSpc>
            </a:pPr>
            <a:r>
              <a:rPr lang="en-GB" sz="800" dirty="0">
                <a:solidFill>
                  <a:srgbClr val="505050"/>
                </a:solidFill>
                <a:latin typeface="Calibri" panose="020F0502020204030204" pitchFamily="34" charset="0"/>
                <a:ea typeface="Aileron" charset="0"/>
                <a:cs typeface="Calibri" panose="020F0502020204030204" pitchFamily="34" charset="0"/>
              </a:rPr>
              <a:t>Blood </a:t>
            </a:r>
            <a:r>
              <a:rPr lang="en-GB" sz="800" dirty="0" err="1">
                <a:solidFill>
                  <a:srgbClr val="505050"/>
                </a:solidFill>
                <a:latin typeface="Calibri" panose="020F0502020204030204" pitchFamily="34" charset="0"/>
                <a:ea typeface="Aileron" charset="0"/>
                <a:cs typeface="Calibri" panose="020F0502020204030204" pitchFamily="34" charset="0"/>
              </a:rPr>
              <a:t>billirubin</a:t>
            </a:r>
            <a:r>
              <a:rPr lang="en-GB" sz="800" dirty="0">
                <a:solidFill>
                  <a:srgbClr val="505050"/>
                </a:solidFill>
                <a:latin typeface="Calibri" panose="020F0502020204030204" pitchFamily="34" charset="0"/>
                <a:ea typeface="Aileron" charset="0"/>
                <a:cs typeface="Calibri" panose="020F0502020204030204" pitchFamily="34" charset="0"/>
              </a:rPr>
              <a:t> increased</a:t>
            </a:r>
          </a:p>
          <a:p>
            <a:pPr algn="r">
              <a:lnSpc>
                <a:spcPct val="93000"/>
              </a:lnSpc>
            </a:pPr>
            <a:r>
              <a:rPr lang="en-GB" sz="800" dirty="0">
                <a:solidFill>
                  <a:srgbClr val="505050"/>
                </a:solidFill>
                <a:latin typeface="Calibri" panose="020F0502020204030204" pitchFamily="34" charset="0"/>
                <a:ea typeface="Aileron" charset="0"/>
                <a:cs typeface="Calibri" panose="020F0502020204030204" pitchFamily="34" charset="0"/>
              </a:rPr>
              <a:t>Platelet count decreased</a:t>
            </a:r>
          </a:p>
          <a:p>
            <a:pPr algn="r">
              <a:lnSpc>
                <a:spcPct val="93000"/>
              </a:lnSpc>
            </a:pPr>
            <a:r>
              <a:rPr lang="en-GB" sz="800" dirty="0">
                <a:solidFill>
                  <a:srgbClr val="505050"/>
                </a:solidFill>
                <a:latin typeface="Calibri" panose="020F0502020204030204" pitchFamily="34" charset="0"/>
                <a:ea typeface="Aileron" charset="0"/>
                <a:cs typeface="Calibri" panose="020F0502020204030204" pitchFamily="34" charset="0"/>
              </a:rPr>
              <a:t>Diarrhoea</a:t>
            </a:r>
          </a:p>
          <a:p>
            <a:pPr algn="r">
              <a:lnSpc>
                <a:spcPct val="93000"/>
              </a:lnSpc>
            </a:pPr>
            <a:r>
              <a:rPr lang="en-GB" sz="800" dirty="0">
                <a:solidFill>
                  <a:srgbClr val="505050"/>
                </a:solidFill>
                <a:latin typeface="Calibri" panose="020F0502020204030204" pitchFamily="34" charset="0"/>
                <a:ea typeface="Aileron" charset="0"/>
                <a:cs typeface="Calibri" panose="020F0502020204030204" pitchFamily="34" charset="0"/>
              </a:rPr>
              <a:t>Weight loss</a:t>
            </a:r>
          </a:p>
          <a:p>
            <a:pPr algn="r">
              <a:lnSpc>
                <a:spcPct val="93000"/>
              </a:lnSpc>
            </a:pPr>
            <a:r>
              <a:rPr lang="en-GB" sz="800" dirty="0">
                <a:solidFill>
                  <a:srgbClr val="505050"/>
                </a:solidFill>
                <a:latin typeface="Calibri" panose="020F0502020204030204" pitchFamily="34" charset="0"/>
                <a:ea typeface="Aileron" charset="0"/>
                <a:cs typeface="Calibri" panose="020F0502020204030204" pitchFamily="34" charset="0"/>
              </a:rPr>
              <a:t>ALT increased</a:t>
            </a:r>
          </a:p>
          <a:p>
            <a:pPr algn="r">
              <a:lnSpc>
                <a:spcPct val="93000"/>
              </a:lnSpc>
            </a:pPr>
            <a:r>
              <a:rPr lang="en-GB" sz="800" dirty="0">
                <a:solidFill>
                  <a:srgbClr val="505050"/>
                </a:solidFill>
                <a:latin typeface="Calibri" panose="020F0502020204030204" pitchFamily="34" charset="0"/>
                <a:ea typeface="Aileron" charset="0"/>
                <a:cs typeface="Calibri" panose="020F0502020204030204" pitchFamily="34" charset="0"/>
              </a:rPr>
              <a:t>Hypertension</a:t>
            </a:r>
          </a:p>
          <a:p>
            <a:pPr algn="r">
              <a:lnSpc>
                <a:spcPct val="93000"/>
              </a:lnSpc>
            </a:pPr>
            <a:r>
              <a:rPr lang="en-GB" sz="800" dirty="0">
                <a:solidFill>
                  <a:srgbClr val="505050"/>
                </a:solidFill>
                <a:latin typeface="Calibri" panose="020F0502020204030204" pitchFamily="34" charset="0"/>
                <a:ea typeface="Aileron" charset="0"/>
                <a:cs typeface="Calibri" panose="020F0502020204030204" pitchFamily="34" charset="0"/>
              </a:rPr>
              <a:t>Fatigue</a:t>
            </a:r>
          </a:p>
          <a:p>
            <a:pPr algn="r">
              <a:lnSpc>
                <a:spcPct val="93000"/>
              </a:lnSpc>
            </a:pPr>
            <a:r>
              <a:rPr lang="en-GB" sz="800" dirty="0">
                <a:solidFill>
                  <a:srgbClr val="505050"/>
                </a:solidFill>
                <a:latin typeface="Calibri" panose="020F0502020204030204" pitchFamily="34" charset="0"/>
                <a:ea typeface="Aileron" charset="0"/>
                <a:cs typeface="Calibri" panose="020F0502020204030204" pitchFamily="34" charset="0"/>
              </a:rPr>
              <a:t>Alopecia</a:t>
            </a:r>
          </a:p>
          <a:p>
            <a:pPr algn="r">
              <a:lnSpc>
                <a:spcPct val="93000"/>
              </a:lnSpc>
            </a:pPr>
            <a:r>
              <a:rPr lang="en-GB" sz="800" dirty="0">
                <a:solidFill>
                  <a:srgbClr val="505050"/>
                </a:solidFill>
                <a:latin typeface="Calibri" panose="020F0502020204030204" pitchFamily="34" charset="0"/>
                <a:ea typeface="Aileron" charset="0"/>
                <a:cs typeface="Calibri" panose="020F0502020204030204" pitchFamily="34" charset="0"/>
              </a:rPr>
              <a:t>𝜸-GT increased</a:t>
            </a:r>
          </a:p>
          <a:p>
            <a:pPr algn="r">
              <a:lnSpc>
                <a:spcPct val="93000"/>
              </a:lnSpc>
            </a:pPr>
            <a:r>
              <a:rPr lang="en-GB" sz="800" dirty="0">
                <a:solidFill>
                  <a:srgbClr val="505050"/>
                </a:solidFill>
                <a:latin typeface="Calibri" panose="020F0502020204030204" pitchFamily="34" charset="0"/>
                <a:ea typeface="Aileron" charset="0"/>
                <a:cs typeface="Calibri" panose="020F0502020204030204" pitchFamily="34" charset="0"/>
              </a:rPr>
              <a:t>Hypophosphatemia</a:t>
            </a:r>
          </a:p>
          <a:p>
            <a:pPr algn="r">
              <a:lnSpc>
                <a:spcPct val="93000"/>
              </a:lnSpc>
            </a:pPr>
            <a:r>
              <a:rPr lang="en-GB" sz="800" dirty="0">
                <a:solidFill>
                  <a:srgbClr val="505050"/>
                </a:solidFill>
                <a:latin typeface="Calibri" panose="020F0502020204030204" pitchFamily="34" charset="0"/>
                <a:ea typeface="Aileron" charset="0"/>
                <a:cs typeface="Calibri" panose="020F0502020204030204" pitchFamily="34" charset="0"/>
              </a:rPr>
              <a:t>Proteinuria</a:t>
            </a:r>
          </a:p>
          <a:p>
            <a:pPr algn="r">
              <a:lnSpc>
                <a:spcPct val="93000"/>
              </a:lnSpc>
            </a:pPr>
            <a:r>
              <a:rPr lang="en-GB" sz="800" dirty="0">
                <a:solidFill>
                  <a:srgbClr val="505050"/>
                </a:solidFill>
                <a:latin typeface="Calibri" panose="020F0502020204030204" pitchFamily="34" charset="0"/>
                <a:ea typeface="Aileron" charset="0"/>
                <a:cs typeface="Calibri" panose="020F0502020204030204" pitchFamily="34" charset="0"/>
              </a:rPr>
              <a:t>Rash</a:t>
            </a:r>
          </a:p>
        </p:txBody>
      </p:sp>
      <p:sp>
        <p:nvSpPr>
          <p:cNvPr id="28" name="TextBox 27">
            <a:extLst>
              <a:ext uri="{FF2B5EF4-FFF2-40B4-BE49-F238E27FC236}">
                <a16:creationId xmlns:a16="http://schemas.microsoft.com/office/drawing/2014/main" id="{DE8E4DBA-546B-1F4F-9DBC-3CBF156247A0}"/>
              </a:ext>
            </a:extLst>
          </p:cNvPr>
          <p:cNvSpPr txBox="1"/>
          <p:nvPr/>
        </p:nvSpPr>
        <p:spPr>
          <a:xfrm>
            <a:off x="5782896" y="3223140"/>
            <a:ext cx="197170" cy="138499"/>
          </a:xfrm>
          <a:prstGeom prst="rect">
            <a:avLst/>
          </a:prstGeom>
          <a:noFill/>
        </p:spPr>
        <p:txBody>
          <a:bodyPr wrap="none" lIns="0" tIns="0" rIns="0" bIns="0" rtlCol="0">
            <a:spAutoFit/>
          </a:bodyPr>
          <a:lstStyle/>
          <a:p>
            <a:pPr algn="ctr"/>
            <a:r>
              <a:rPr lang="en-GB" sz="900" dirty="0">
                <a:solidFill>
                  <a:srgbClr val="505050"/>
                </a:solidFill>
                <a:latin typeface="Calibri" panose="020F0502020204030204" pitchFamily="34" charset="0"/>
                <a:ea typeface="Aileron" charset="0"/>
                <a:cs typeface="Calibri" panose="020F0502020204030204" pitchFamily="34" charset="0"/>
              </a:rPr>
              <a:t>40%</a:t>
            </a:r>
          </a:p>
        </p:txBody>
      </p:sp>
      <p:sp>
        <p:nvSpPr>
          <p:cNvPr id="39" name="TextBox 38">
            <a:extLst>
              <a:ext uri="{FF2B5EF4-FFF2-40B4-BE49-F238E27FC236}">
                <a16:creationId xmlns:a16="http://schemas.microsoft.com/office/drawing/2014/main" id="{8623D3FE-9CA3-4048-A2B6-E7DF94ABA387}"/>
              </a:ext>
            </a:extLst>
          </p:cNvPr>
          <p:cNvSpPr txBox="1"/>
          <p:nvPr/>
        </p:nvSpPr>
        <p:spPr>
          <a:xfrm>
            <a:off x="5838920" y="1434623"/>
            <a:ext cx="892873" cy="138499"/>
          </a:xfrm>
          <a:prstGeom prst="rect">
            <a:avLst/>
          </a:prstGeom>
          <a:noFill/>
        </p:spPr>
        <p:txBody>
          <a:bodyPr wrap="none" lIns="0" tIns="0" rIns="0" bIns="0" rtlCol="0">
            <a:spAutoFit/>
          </a:bodyPr>
          <a:lstStyle/>
          <a:p>
            <a:pPr algn="ctr"/>
            <a:r>
              <a:rPr lang="en-GB" sz="900" b="1" dirty="0" err="1">
                <a:solidFill>
                  <a:schemeClr val="accent1"/>
                </a:solidFill>
                <a:latin typeface="Calibri" panose="020F0502020204030204" pitchFamily="34" charset="0"/>
                <a:ea typeface="Aileron" charset="0"/>
                <a:cs typeface="Calibri" panose="020F0502020204030204" pitchFamily="34" charset="0"/>
              </a:rPr>
              <a:t>Donafenib</a:t>
            </a:r>
            <a:r>
              <a:rPr lang="en-GB" sz="900" b="1" dirty="0">
                <a:solidFill>
                  <a:schemeClr val="accent1"/>
                </a:solidFill>
                <a:latin typeface="Calibri" panose="020F0502020204030204" pitchFamily="34" charset="0"/>
                <a:ea typeface="Aileron" charset="0"/>
                <a:cs typeface="Calibri" panose="020F0502020204030204" pitchFamily="34" charset="0"/>
              </a:rPr>
              <a:t> (n=333)</a:t>
            </a:r>
          </a:p>
        </p:txBody>
      </p:sp>
      <p:sp>
        <p:nvSpPr>
          <p:cNvPr id="40" name="TextBox 39">
            <a:extLst>
              <a:ext uri="{FF2B5EF4-FFF2-40B4-BE49-F238E27FC236}">
                <a16:creationId xmlns:a16="http://schemas.microsoft.com/office/drawing/2014/main" id="{49F25BA9-931C-B944-89E3-4F37AAB5FE70}"/>
              </a:ext>
            </a:extLst>
          </p:cNvPr>
          <p:cNvSpPr txBox="1"/>
          <p:nvPr/>
        </p:nvSpPr>
        <p:spPr>
          <a:xfrm>
            <a:off x="6815680" y="1434623"/>
            <a:ext cx="854401" cy="138499"/>
          </a:xfrm>
          <a:prstGeom prst="rect">
            <a:avLst/>
          </a:prstGeom>
          <a:noFill/>
        </p:spPr>
        <p:txBody>
          <a:bodyPr wrap="none" lIns="0" tIns="0" rIns="0" bIns="0" rtlCol="0">
            <a:spAutoFit/>
          </a:bodyPr>
          <a:lstStyle/>
          <a:p>
            <a:pPr algn="ctr"/>
            <a:r>
              <a:rPr lang="en-GB" sz="900" b="1" dirty="0">
                <a:solidFill>
                  <a:schemeClr val="tx2">
                    <a:lumMod val="75000"/>
                  </a:schemeClr>
                </a:solidFill>
                <a:latin typeface="Calibri" panose="020F0502020204030204" pitchFamily="34" charset="0"/>
                <a:ea typeface="Aileron" charset="0"/>
                <a:cs typeface="Calibri" panose="020F0502020204030204" pitchFamily="34" charset="0"/>
              </a:rPr>
              <a:t>Sorafenib (n=332)</a:t>
            </a:r>
          </a:p>
        </p:txBody>
      </p:sp>
      <p:cxnSp>
        <p:nvCxnSpPr>
          <p:cNvPr id="42" name="Straight Connector 41">
            <a:extLst>
              <a:ext uri="{FF2B5EF4-FFF2-40B4-BE49-F238E27FC236}">
                <a16:creationId xmlns:a16="http://schemas.microsoft.com/office/drawing/2014/main" id="{57614874-D7BB-A741-B65E-6063D2E80E8E}"/>
              </a:ext>
            </a:extLst>
          </p:cNvPr>
          <p:cNvCxnSpPr>
            <a:cxnSpLocks/>
          </p:cNvCxnSpPr>
          <p:nvPr/>
        </p:nvCxnSpPr>
        <p:spPr>
          <a:xfrm flipH="1">
            <a:off x="5356470" y="3213616"/>
            <a:ext cx="3312369" cy="0"/>
          </a:xfrm>
          <a:prstGeom prst="line">
            <a:avLst/>
          </a:prstGeom>
          <a:ln w="9525">
            <a:solidFill>
              <a:schemeClr val="tx1">
                <a:lumMod val="65000"/>
                <a:lumOff val="35000"/>
              </a:schemeClr>
            </a:solidFill>
          </a:ln>
          <a:effectLst/>
        </p:spPr>
        <p:style>
          <a:lnRef idx="2">
            <a:schemeClr val="accent1"/>
          </a:lnRef>
          <a:fillRef idx="0">
            <a:schemeClr val="accent1"/>
          </a:fillRef>
          <a:effectRef idx="1">
            <a:schemeClr val="accent1"/>
          </a:effectRef>
          <a:fontRef idx="minor">
            <a:schemeClr val="tx1"/>
          </a:fontRef>
        </p:style>
      </p:cxnSp>
      <p:sp>
        <p:nvSpPr>
          <p:cNvPr id="47" name="TextBox 46">
            <a:extLst>
              <a:ext uri="{FF2B5EF4-FFF2-40B4-BE49-F238E27FC236}">
                <a16:creationId xmlns:a16="http://schemas.microsoft.com/office/drawing/2014/main" id="{44C0F3DA-E2C2-2647-89B1-9C515AF7215F}"/>
              </a:ext>
            </a:extLst>
          </p:cNvPr>
          <p:cNvSpPr txBox="1"/>
          <p:nvPr/>
        </p:nvSpPr>
        <p:spPr>
          <a:xfrm>
            <a:off x="6230091" y="3223140"/>
            <a:ext cx="197170" cy="138499"/>
          </a:xfrm>
          <a:prstGeom prst="rect">
            <a:avLst/>
          </a:prstGeom>
          <a:noFill/>
        </p:spPr>
        <p:txBody>
          <a:bodyPr wrap="none" lIns="0" tIns="0" rIns="0" bIns="0" rtlCol="0">
            <a:spAutoFit/>
          </a:bodyPr>
          <a:lstStyle/>
          <a:p>
            <a:pPr algn="ctr"/>
            <a:r>
              <a:rPr lang="en-GB" sz="900" dirty="0">
                <a:solidFill>
                  <a:srgbClr val="505050"/>
                </a:solidFill>
                <a:latin typeface="Calibri" panose="020F0502020204030204" pitchFamily="34" charset="0"/>
                <a:ea typeface="Aileron" charset="0"/>
                <a:cs typeface="Calibri" panose="020F0502020204030204" pitchFamily="34" charset="0"/>
              </a:rPr>
              <a:t>20%</a:t>
            </a:r>
          </a:p>
        </p:txBody>
      </p:sp>
      <p:sp>
        <p:nvSpPr>
          <p:cNvPr id="48" name="TextBox 47">
            <a:extLst>
              <a:ext uri="{FF2B5EF4-FFF2-40B4-BE49-F238E27FC236}">
                <a16:creationId xmlns:a16="http://schemas.microsoft.com/office/drawing/2014/main" id="{33D2BF8D-B691-8C4D-899A-960999EF72E2}"/>
              </a:ext>
            </a:extLst>
          </p:cNvPr>
          <p:cNvSpPr txBox="1"/>
          <p:nvPr/>
        </p:nvSpPr>
        <p:spPr>
          <a:xfrm>
            <a:off x="6731870" y="3223140"/>
            <a:ext cx="57708" cy="138499"/>
          </a:xfrm>
          <a:prstGeom prst="rect">
            <a:avLst/>
          </a:prstGeom>
          <a:noFill/>
        </p:spPr>
        <p:txBody>
          <a:bodyPr wrap="none" lIns="0" tIns="0" rIns="0" bIns="0" rtlCol="0">
            <a:spAutoFit/>
          </a:bodyPr>
          <a:lstStyle/>
          <a:p>
            <a:pPr algn="ctr"/>
            <a:r>
              <a:rPr lang="en-GB" sz="900" dirty="0">
                <a:solidFill>
                  <a:srgbClr val="505050"/>
                </a:solidFill>
                <a:latin typeface="Calibri" panose="020F0502020204030204" pitchFamily="34" charset="0"/>
                <a:ea typeface="Aileron" charset="0"/>
                <a:cs typeface="Calibri" panose="020F0502020204030204" pitchFamily="34" charset="0"/>
              </a:rPr>
              <a:t>0</a:t>
            </a:r>
          </a:p>
        </p:txBody>
      </p:sp>
      <p:sp>
        <p:nvSpPr>
          <p:cNvPr id="49" name="TextBox 48">
            <a:extLst>
              <a:ext uri="{FF2B5EF4-FFF2-40B4-BE49-F238E27FC236}">
                <a16:creationId xmlns:a16="http://schemas.microsoft.com/office/drawing/2014/main" id="{AB8CEDF7-A2DF-8643-A62C-9D52D9CCE0BF}"/>
              </a:ext>
            </a:extLst>
          </p:cNvPr>
          <p:cNvSpPr txBox="1"/>
          <p:nvPr/>
        </p:nvSpPr>
        <p:spPr>
          <a:xfrm>
            <a:off x="7113237" y="3223140"/>
            <a:ext cx="197170" cy="138499"/>
          </a:xfrm>
          <a:prstGeom prst="rect">
            <a:avLst/>
          </a:prstGeom>
          <a:noFill/>
        </p:spPr>
        <p:txBody>
          <a:bodyPr wrap="none" lIns="0" tIns="0" rIns="0" bIns="0" rtlCol="0">
            <a:spAutoFit/>
          </a:bodyPr>
          <a:lstStyle/>
          <a:p>
            <a:pPr algn="ctr"/>
            <a:r>
              <a:rPr lang="en-GB" sz="900" dirty="0">
                <a:solidFill>
                  <a:srgbClr val="505050"/>
                </a:solidFill>
                <a:latin typeface="Calibri" panose="020F0502020204030204" pitchFamily="34" charset="0"/>
                <a:ea typeface="Aileron" charset="0"/>
                <a:cs typeface="Calibri" panose="020F0502020204030204" pitchFamily="34" charset="0"/>
              </a:rPr>
              <a:t>20%</a:t>
            </a:r>
          </a:p>
        </p:txBody>
      </p:sp>
      <p:sp>
        <p:nvSpPr>
          <p:cNvPr id="50" name="TextBox 49">
            <a:extLst>
              <a:ext uri="{FF2B5EF4-FFF2-40B4-BE49-F238E27FC236}">
                <a16:creationId xmlns:a16="http://schemas.microsoft.com/office/drawing/2014/main" id="{D8EBBA24-A737-6945-B458-1776ADA52413}"/>
              </a:ext>
            </a:extLst>
          </p:cNvPr>
          <p:cNvSpPr txBox="1"/>
          <p:nvPr/>
        </p:nvSpPr>
        <p:spPr>
          <a:xfrm>
            <a:off x="7553793" y="3223140"/>
            <a:ext cx="197170" cy="138499"/>
          </a:xfrm>
          <a:prstGeom prst="rect">
            <a:avLst/>
          </a:prstGeom>
          <a:noFill/>
        </p:spPr>
        <p:txBody>
          <a:bodyPr wrap="none" lIns="0" tIns="0" rIns="0" bIns="0" rtlCol="0">
            <a:spAutoFit/>
          </a:bodyPr>
          <a:lstStyle/>
          <a:p>
            <a:pPr algn="ctr"/>
            <a:r>
              <a:rPr lang="en-GB" sz="900" dirty="0">
                <a:solidFill>
                  <a:srgbClr val="505050"/>
                </a:solidFill>
                <a:latin typeface="Calibri" panose="020F0502020204030204" pitchFamily="34" charset="0"/>
                <a:ea typeface="Aileron" charset="0"/>
                <a:cs typeface="Calibri" panose="020F0502020204030204" pitchFamily="34" charset="0"/>
              </a:rPr>
              <a:t>40%</a:t>
            </a:r>
          </a:p>
        </p:txBody>
      </p:sp>
      <p:sp>
        <p:nvSpPr>
          <p:cNvPr id="51" name="TextBox 50">
            <a:extLst>
              <a:ext uri="{FF2B5EF4-FFF2-40B4-BE49-F238E27FC236}">
                <a16:creationId xmlns:a16="http://schemas.microsoft.com/office/drawing/2014/main" id="{DC2D8E1D-7898-C640-B9C5-6F94A8583457}"/>
              </a:ext>
            </a:extLst>
          </p:cNvPr>
          <p:cNvSpPr txBox="1"/>
          <p:nvPr/>
        </p:nvSpPr>
        <p:spPr>
          <a:xfrm>
            <a:off x="8008066" y="3223140"/>
            <a:ext cx="197170" cy="138499"/>
          </a:xfrm>
          <a:prstGeom prst="rect">
            <a:avLst/>
          </a:prstGeom>
          <a:noFill/>
        </p:spPr>
        <p:txBody>
          <a:bodyPr wrap="none" lIns="0" tIns="0" rIns="0" bIns="0" rtlCol="0">
            <a:spAutoFit/>
          </a:bodyPr>
          <a:lstStyle/>
          <a:p>
            <a:pPr algn="ctr"/>
            <a:r>
              <a:rPr lang="en-GB" sz="900" dirty="0">
                <a:solidFill>
                  <a:srgbClr val="505050"/>
                </a:solidFill>
                <a:latin typeface="Calibri" panose="020F0502020204030204" pitchFamily="34" charset="0"/>
                <a:ea typeface="Aileron" charset="0"/>
                <a:cs typeface="Calibri" panose="020F0502020204030204" pitchFamily="34" charset="0"/>
              </a:rPr>
              <a:t>60%</a:t>
            </a:r>
          </a:p>
        </p:txBody>
      </p:sp>
      <p:sp>
        <p:nvSpPr>
          <p:cNvPr id="52" name="TextBox 51">
            <a:extLst>
              <a:ext uri="{FF2B5EF4-FFF2-40B4-BE49-F238E27FC236}">
                <a16:creationId xmlns:a16="http://schemas.microsoft.com/office/drawing/2014/main" id="{6EA2FCA4-95CE-9044-B56B-418F1FE82965}"/>
              </a:ext>
            </a:extLst>
          </p:cNvPr>
          <p:cNvSpPr txBox="1"/>
          <p:nvPr/>
        </p:nvSpPr>
        <p:spPr>
          <a:xfrm>
            <a:off x="8446464" y="3223140"/>
            <a:ext cx="197170" cy="138499"/>
          </a:xfrm>
          <a:prstGeom prst="rect">
            <a:avLst/>
          </a:prstGeom>
          <a:noFill/>
        </p:spPr>
        <p:txBody>
          <a:bodyPr wrap="none" lIns="0" tIns="0" rIns="0" bIns="0" rtlCol="0">
            <a:spAutoFit/>
          </a:bodyPr>
          <a:lstStyle/>
          <a:p>
            <a:pPr algn="ctr"/>
            <a:r>
              <a:rPr lang="en-GB" sz="900" dirty="0">
                <a:solidFill>
                  <a:srgbClr val="505050"/>
                </a:solidFill>
                <a:latin typeface="Calibri" panose="020F0502020204030204" pitchFamily="34" charset="0"/>
                <a:ea typeface="Aileron" charset="0"/>
                <a:cs typeface="Calibri" panose="020F0502020204030204" pitchFamily="34" charset="0"/>
              </a:rPr>
              <a:t>80%</a:t>
            </a:r>
          </a:p>
        </p:txBody>
      </p:sp>
      <p:sp>
        <p:nvSpPr>
          <p:cNvPr id="53" name="TextBox 52">
            <a:extLst>
              <a:ext uri="{FF2B5EF4-FFF2-40B4-BE49-F238E27FC236}">
                <a16:creationId xmlns:a16="http://schemas.microsoft.com/office/drawing/2014/main" id="{FC46FA5D-BEE5-1547-A7FC-08254A7A9400}"/>
              </a:ext>
            </a:extLst>
          </p:cNvPr>
          <p:cNvSpPr txBox="1"/>
          <p:nvPr/>
        </p:nvSpPr>
        <p:spPr>
          <a:xfrm>
            <a:off x="5343770" y="3223140"/>
            <a:ext cx="197170" cy="138499"/>
          </a:xfrm>
          <a:prstGeom prst="rect">
            <a:avLst/>
          </a:prstGeom>
          <a:noFill/>
        </p:spPr>
        <p:txBody>
          <a:bodyPr wrap="none" lIns="0" tIns="0" rIns="0" bIns="0" rtlCol="0">
            <a:spAutoFit/>
          </a:bodyPr>
          <a:lstStyle/>
          <a:p>
            <a:pPr algn="ctr"/>
            <a:r>
              <a:rPr lang="en-GB" sz="900" dirty="0">
                <a:solidFill>
                  <a:srgbClr val="505050"/>
                </a:solidFill>
                <a:latin typeface="Calibri" panose="020F0502020204030204" pitchFamily="34" charset="0"/>
                <a:ea typeface="Aileron" charset="0"/>
                <a:cs typeface="Calibri" panose="020F0502020204030204" pitchFamily="34" charset="0"/>
              </a:rPr>
              <a:t>60%</a:t>
            </a:r>
          </a:p>
        </p:txBody>
      </p:sp>
      <p:pic>
        <p:nvPicPr>
          <p:cNvPr id="57" name="Picture 56">
            <a:extLst>
              <a:ext uri="{FF2B5EF4-FFF2-40B4-BE49-F238E27FC236}">
                <a16:creationId xmlns:a16="http://schemas.microsoft.com/office/drawing/2014/main" id="{F28330A5-8AF2-7C44-9AF1-659C009DE050}"/>
              </a:ext>
            </a:extLst>
          </p:cNvPr>
          <p:cNvPicPr>
            <a:picLocks noChangeAspect="1"/>
          </p:cNvPicPr>
          <p:nvPr/>
        </p:nvPicPr>
        <p:blipFill>
          <a:blip r:embed="rId2"/>
          <a:stretch>
            <a:fillRect/>
          </a:stretch>
        </p:blipFill>
        <p:spPr>
          <a:xfrm>
            <a:off x="5646040" y="1617855"/>
            <a:ext cx="2603500" cy="1524000"/>
          </a:xfrm>
          <a:prstGeom prst="rect">
            <a:avLst/>
          </a:prstGeom>
        </p:spPr>
      </p:pic>
      <p:grpSp>
        <p:nvGrpSpPr>
          <p:cNvPr id="81" name="Group 80">
            <a:extLst>
              <a:ext uri="{FF2B5EF4-FFF2-40B4-BE49-F238E27FC236}">
                <a16:creationId xmlns:a16="http://schemas.microsoft.com/office/drawing/2014/main" id="{5AF6F242-AD4C-A74A-9914-4A0319760326}"/>
              </a:ext>
            </a:extLst>
          </p:cNvPr>
          <p:cNvGrpSpPr/>
          <p:nvPr/>
        </p:nvGrpSpPr>
        <p:grpSpPr>
          <a:xfrm>
            <a:off x="4332845" y="3537315"/>
            <a:ext cx="1140009" cy="230832"/>
            <a:chOff x="4480942" y="3408535"/>
            <a:chExt cx="1140009" cy="230832"/>
          </a:xfrm>
        </p:grpSpPr>
        <p:sp>
          <p:nvSpPr>
            <p:cNvPr id="58" name="TextBox 57">
              <a:extLst>
                <a:ext uri="{FF2B5EF4-FFF2-40B4-BE49-F238E27FC236}">
                  <a16:creationId xmlns:a16="http://schemas.microsoft.com/office/drawing/2014/main" id="{4DB41226-ED17-264C-BEB8-8F6A0F0C3237}"/>
                </a:ext>
              </a:extLst>
            </p:cNvPr>
            <p:cNvSpPr txBox="1"/>
            <p:nvPr/>
          </p:nvSpPr>
          <p:spPr>
            <a:xfrm>
              <a:off x="4512955" y="3408535"/>
              <a:ext cx="1107996" cy="230832"/>
            </a:xfrm>
            <a:prstGeom prst="rect">
              <a:avLst/>
            </a:prstGeom>
            <a:noFill/>
          </p:spPr>
          <p:txBody>
            <a:bodyPr wrap="none" rtlCol="0">
              <a:spAutoFit/>
            </a:bodyPr>
            <a:lstStyle/>
            <a:p>
              <a:r>
                <a:rPr lang="en-GB" sz="900" dirty="0" err="1">
                  <a:solidFill>
                    <a:srgbClr val="505050"/>
                  </a:solidFill>
                  <a:latin typeface="Calibri" panose="020F0502020204030204" pitchFamily="34" charset="0"/>
                  <a:ea typeface="Aileron" charset="0"/>
                  <a:cs typeface="Calibri" panose="020F0502020204030204" pitchFamily="34" charset="0"/>
                </a:rPr>
                <a:t>Donafenib</a:t>
              </a:r>
              <a:r>
                <a:rPr lang="en-GB" sz="900" dirty="0">
                  <a:solidFill>
                    <a:srgbClr val="505050"/>
                  </a:solidFill>
                  <a:latin typeface="Calibri" panose="020F0502020204030204" pitchFamily="34" charset="0"/>
                  <a:ea typeface="Aileron" charset="0"/>
                  <a:cs typeface="Calibri" panose="020F0502020204030204" pitchFamily="34" charset="0"/>
                </a:rPr>
                <a:t> grade ≥3</a:t>
              </a:r>
            </a:p>
          </p:txBody>
        </p:sp>
        <p:sp>
          <p:nvSpPr>
            <p:cNvPr id="59" name="Rectangle 58">
              <a:extLst>
                <a:ext uri="{FF2B5EF4-FFF2-40B4-BE49-F238E27FC236}">
                  <a16:creationId xmlns:a16="http://schemas.microsoft.com/office/drawing/2014/main" id="{5C7D8266-D1FD-A848-859A-82895EE11119}"/>
                </a:ext>
              </a:extLst>
            </p:cNvPr>
            <p:cNvSpPr/>
            <p:nvPr/>
          </p:nvSpPr>
          <p:spPr>
            <a:xfrm>
              <a:off x="4480942" y="3485938"/>
              <a:ext cx="78634" cy="78634"/>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sp>
        <p:nvSpPr>
          <p:cNvPr id="61" name="TextBox 60">
            <a:extLst>
              <a:ext uri="{FF2B5EF4-FFF2-40B4-BE49-F238E27FC236}">
                <a16:creationId xmlns:a16="http://schemas.microsoft.com/office/drawing/2014/main" id="{93B11E35-ADD7-1349-B3AD-27328AE15191}"/>
              </a:ext>
            </a:extLst>
          </p:cNvPr>
          <p:cNvSpPr txBox="1"/>
          <p:nvPr/>
        </p:nvSpPr>
        <p:spPr>
          <a:xfrm>
            <a:off x="6374186" y="3374387"/>
            <a:ext cx="760400" cy="184666"/>
          </a:xfrm>
          <a:prstGeom prst="rect">
            <a:avLst/>
          </a:prstGeom>
          <a:noFill/>
        </p:spPr>
        <p:txBody>
          <a:bodyPr wrap="none" lIns="0" tIns="0" rIns="0" bIns="0" rtlCol="0">
            <a:spAutoFit/>
          </a:bodyPr>
          <a:lstStyle/>
          <a:p>
            <a:pPr algn="ctr"/>
            <a:r>
              <a:rPr lang="en-GB" sz="1200" b="1" dirty="0">
                <a:solidFill>
                  <a:srgbClr val="505050"/>
                </a:solidFill>
                <a:latin typeface="Calibri" panose="020F0502020204030204" pitchFamily="34" charset="0"/>
                <a:ea typeface="Aileron" charset="0"/>
                <a:cs typeface="Calibri" panose="020F0502020204030204" pitchFamily="34" charset="0"/>
              </a:rPr>
              <a:t>Patients (%)</a:t>
            </a:r>
          </a:p>
        </p:txBody>
      </p:sp>
      <p:sp>
        <p:nvSpPr>
          <p:cNvPr id="66" name="TextBox 65">
            <a:extLst>
              <a:ext uri="{FF2B5EF4-FFF2-40B4-BE49-F238E27FC236}">
                <a16:creationId xmlns:a16="http://schemas.microsoft.com/office/drawing/2014/main" id="{794CF461-E71F-2A4B-8008-B74ACE761C98}"/>
              </a:ext>
            </a:extLst>
          </p:cNvPr>
          <p:cNvSpPr txBox="1"/>
          <p:nvPr/>
        </p:nvSpPr>
        <p:spPr>
          <a:xfrm>
            <a:off x="5460423" y="1181516"/>
            <a:ext cx="2626040" cy="184666"/>
          </a:xfrm>
          <a:prstGeom prst="rect">
            <a:avLst/>
          </a:prstGeom>
          <a:noFill/>
        </p:spPr>
        <p:txBody>
          <a:bodyPr wrap="none" lIns="0" tIns="0" rIns="0" bIns="0" rtlCol="0">
            <a:spAutoFit/>
          </a:bodyPr>
          <a:lstStyle/>
          <a:p>
            <a:pPr algn="ctr"/>
            <a:r>
              <a:rPr lang="en-GB" sz="1200" b="1" dirty="0">
                <a:solidFill>
                  <a:srgbClr val="505050"/>
                </a:solidFill>
                <a:latin typeface="Calibri" panose="020F0502020204030204" pitchFamily="34" charset="0"/>
                <a:ea typeface="Aileron" charset="0"/>
                <a:cs typeface="Calibri" panose="020F0502020204030204" pitchFamily="34" charset="0"/>
              </a:rPr>
              <a:t>AE incidence with </a:t>
            </a:r>
            <a:r>
              <a:rPr lang="en-GB" sz="1200" b="1" dirty="0" err="1">
                <a:solidFill>
                  <a:srgbClr val="505050"/>
                </a:solidFill>
                <a:latin typeface="Calibri" panose="020F0502020204030204" pitchFamily="34" charset="0"/>
                <a:ea typeface="Aileron" charset="0"/>
                <a:cs typeface="Calibri" panose="020F0502020204030204" pitchFamily="34" charset="0"/>
              </a:rPr>
              <a:t>donafenib</a:t>
            </a:r>
            <a:r>
              <a:rPr lang="en-GB" sz="1200" b="1" dirty="0">
                <a:solidFill>
                  <a:srgbClr val="505050"/>
                </a:solidFill>
                <a:latin typeface="Calibri" panose="020F0502020204030204" pitchFamily="34" charset="0"/>
                <a:ea typeface="Aileron" charset="0"/>
                <a:cs typeface="Calibri" panose="020F0502020204030204" pitchFamily="34" charset="0"/>
              </a:rPr>
              <a:t> vs sorafenib</a:t>
            </a:r>
          </a:p>
        </p:txBody>
      </p:sp>
      <p:cxnSp>
        <p:nvCxnSpPr>
          <p:cNvPr id="41" name="Straight Connector 40">
            <a:extLst>
              <a:ext uri="{FF2B5EF4-FFF2-40B4-BE49-F238E27FC236}">
                <a16:creationId xmlns:a16="http://schemas.microsoft.com/office/drawing/2014/main" id="{CD13B146-BC46-AA49-BA90-DE23EB0DC0F5}"/>
              </a:ext>
            </a:extLst>
          </p:cNvPr>
          <p:cNvCxnSpPr>
            <a:cxnSpLocks/>
          </p:cNvCxnSpPr>
          <p:nvPr/>
        </p:nvCxnSpPr>
        <p:spPr>
          <a:xfrm flipH="1">
            <a:off x="6756372" y="1469548"/>
            <a:ext cx="14633" cy="1743883"/>
          </a:xfrm>
          <a:prstGeom prst="line">
            <a:avLst/>
          </a:prstGeom>
          <a:ln w="9525">
            <a:solidFill>
              <a:schemeClr val="tx1">
                <a:lumMod val="65000"/>
                <a:lumOff val="35000"/>
              </a:schemeClr>
            </a:solidFill>
          </a:ln>
          <a:effectLst/>
        </p:spPr>
        <p:style>
          <a:lnRef idx="2">
            <a:schemeClr val="accent1"/>
          </a:lnRef>
          <a:fillRef idx="0">
            <a:schemeClr val="accent1"/>
          </a:fillRef>
          <a:effectRef idx="1">
            <a:schemeClr val="accent1"/>
          </a:effectRef>
          <a:fontRef idx="minor">
            <a:schemeClr val="tx1"/>
          </a:fontRef>
        </p:style>
      </p:cxnSp>
      <p:grpSp>
        <p:nvGrpSpPr>
          <p:cNvPr id="80" name="Group 79">
            <a:extLst>
              <a:ext uri="{FF2B5EF4-FFF2-40B4-BE49-F238E27FC236}">
                <a16:creationId xmlns:a16="http://schemas.microsoft.com/office/drawing/2014/main" id="{7D5B333E-B1DE-704C-A85A-9384A8863608}"/>
              </a:ext>
            </a:extLst>
          </p:cNvPr>
          <p:cNvGrpSpPr/>
          <p:nvPr/>
        </p:nvGrpSpPr>
        <p:grpSpPr>
          <a:xfrm>
            <a:off x="5463226" y="3537315"/>
            <a:ext cx="1193662" cy="230832"/>
            <a:chOff x="5619353" y="3408535"/>
            <a:chExt cx="1193662" cy="230832"/>
          </a:xfrm>
        </p:grpSpPr>
        <p:sp>
          <p:nvSpPr>
            <p:cNvPr id="69" name="TextBox 68">
              <a:extLst>
                <a:ext uri="{FF2B5EF4-FFF2-40B4-BE49-F238E27FC236}">
                  <a16:creationId xmlns:a16="http://schemas.microsoft.com/office/drawing/2014/main" id="{CD3127E3-8022-594E-9EBB-431DDB238B5D}"/>
                </a:ext>
              </a:extLst>
            </p:cNvPr>
            <p:cNvSpPr txBox="1"/>
            <p:nvPr/>
          </p:nvSpPr>
          <p:spPr>
            <a:xfrm>
              <a:off x="5652120" y="3408535"/>
              <a:ext cx="1160895" cy="230832"/>
            </a:xfrm>
            <a:prstGeom prst="rect">
              <a:avLst/>
            </a:prstGeom>
            <a:noFill/>
          </p:spPr>
          <p:txBody>
            <a:bodyPr wrap="none" rtlCol="0">
              <a:spAutoFit/>
            </a:bodyPr>
            <a:lstStyle/>
            <a:p>
              <a:r>
                <a:rPr lang="en-GB" sz="900" dirty="0" err="1">
                  <a:solidFill>
                    <a:srgbClr val="505050"/>
                  </a:solidFill>
                  <a:latin typeface="Calibri" panose="020F0502020204030204" pitchFamily="34" charset="0"/>
                  <a:ea typeface="Aileron" charset="0"/>
                  <a:cs typeface="Calibri" panose="020F0502020204030204" pitchFamily="34" charset="0"/>
                </a:rPr>
                <a:t>Donafenib</a:t>
              </a:r>
              <a:r>
                <a:rPr lang="en-GB" sz="900" dirty="0">
                  <a:solidFill>
                    <a:srgbClr val="505050"/>
                  </a:solidFill>
                  <a:latin typeface="Calibri" panose="020F0502020204030204" pitchFamily="34" charset="0"/>
                  <a:ea typeface="Aileron" charset="0"/>
                  <a:cs typeface="Calibri" panose="020F0502020204030204" pitchFamily="34" charset="0"/>
                </a:rPr>
                <a:t> any grade</a:t>
              </a:r>
            </a:p>
          </p:txBody>
        </p:sp>
        <p:sp>
          <p:nvSpPr>
            <p:cNvPr id="75" name="Rectangle 74">
              <a:extLst>
                <a:ext uri="{FF2B5EF4-FFF2-40B4-BE49-F238E27FC236}">
                  <a16:creationId xmlns:a16="http://schemas.microsoft.com/office/drawing/2014/main" id="{A316E4C4-8278-B14C-A0C1-40FF610AD424}"/>
                </a:ext>
              </a:extLst>
            </p:cNvPr>
            <p:cNvSpPr/>
            <p:nvPr/>
          </p:nvSpPr>
          <p:spPr>
            <a:xfrm>
              <a:off x="5619353" y="3485938"/>
              <a:ext cx="78634" cy="78634"/>
            </a:xfrm>
            <a:prstGeom prst="rect">
              <a:avLst/>
            </a:prstGeom>
            <a:solidFill>
              <a:srgbClr val="E79EA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grpSp>
        <p:nvGrpSpPr>
          <p:cNvPr id="79" name="Group 78">
            <a:extLst>
              <a:ext uri="{FF2B5EF4-FFF2-40B4-BE49-F238E27FC236}">
                <a16:creationId xmlns:a16="http://schemas.microsoft.com/office/drawing/2014/main" id="{DCB2FF48-6968-254C-A8DE-09503F288EA6}"/>
              </a:ext>
            </a:extLst>
          </p:cNvPr>
          <p:cNvGrpSpPr/>
          <p:nvPr/>
        </p:nvGrpSpPr>
        <p:grpSpPr>
          <a:xfrm>
            <a:off x="6647260" y="3537315"/>
            <a:ext cx="1098638" cy="230832"/>
            <a:chOff x="6829648" y="3408535"/>
            <a:chExt cx="1098638" cy="230832"/>
          </a:xfrm>
        </p:grpSpPr>
        <p:sp>
          <p:nvSpPr>
            <p:cNvPr id="71" name="TextBox 70">
              <a:extLst>
                <a:ext uri="{FF2B5EF4-FFF2-40B4-BE49-F238E27FC236}">
                  <a16:creationId xmlns:a16="http://schemas.microsoft.com/office/drawing/2014/main" id="{61493DB4-BD62-5C4B-946C-FA7B95C58B6E}"/>
                </a:ext>
              </a:extLst>
            </p:cNvPr>
            <p:cNvSpPr txBox="1"/>
            <p:nvPr/>
          </p:nvSpPr>
          <p:spPr>
            <a:xfrm>
              <a:off x="6858762" y="3408535"/>
              <a:ext cx="1069524" cy="230832"/>
            </a:xfrm>
            <a:prstGeom prst="rect">
              <a:avLst/>
            </a:prstGeom>
            <a:noFill/>
          </p:spPr>
          <p:txBody>
            <a:bodyPr wrap="none" rtlCol="0">
              <a:spAutoFit/>
            </a:bodyPr>
            <a:lstStyle/>
            <a:p>
              <a:r>
                <a:rPr lang="en-GB" sz="900" dirty="0">
                  <a:solidFill>
                    <a:srgbClr val="505050"/>
                  </a:solidFill>
                  <a:latin typeface="Calibri" panose="020F0502020204030204" pitchFamily="34" charset="0"/>
                  <a:ea typeface="Aileron" charset="0"/>
                  <a:cs typeface="Calibri" panose="020F0502020204030204" pitchFamily="34" charset="0"/>
                </a:rPr>
                <a:t>Sorafenib grade ≥3</a:t>
              </a:r>
            </a:p>
          </p:txBody>
        </p:sp>
        <p:sp>
          <p:nvSpPr>
            <p:cNvPr id="76" name="Rectangle 75">
              <a:extLst>
                <a:ext uri="{FF2B5EF4-FFF2-40B4-BE49-F238E27FC236}">
                  <a16:creationId xmlns:a16="http://schemas.microsoft.com/office/drawing/2014/main" id="{90F5F0F3-5652-5C4F-B931-1FC88316E1D3}"/>
                </a:ext>
              </a:extLst>
            </p:cNvPr>
            <p:cNvSpPr/>
            <p:nvPr/>
          </p:nvSpPr>
          <p:spPr>
            <a:xfrm>
              <a:off x="6829648" y="3485938"/>
              <a:ext cx="78634" cy="78634"/>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grpSp>
        <p:nvGrpSpPr>
          <p:cNvPr id="78" name="Group 77">
            <a:extLst>
              <a:ext uri="{FF2B5EF4-FFF2-40B4-BE49-F238E27FC236}">
                <a16:creationId xmlns:a16="http://schemas.microsoft.com/office/drawing/2014/main" id="{1752A65F-C678-0743-AB8A-8B92A7850E0D}"/>
              </a:ext>
            </a:extLst>
          </p:cNvPr>
          <p:cNvGrpSpPr/>
          <p:nvPr/>
        </p:nvGrpSpPr>
        <p:grpSpPr>
          <a:xfrm>
            <a:off x="7736271" y="3537315"/>
            <a:ext cx="1150998" cy="230832"/>
            <a:chOff x="7935419" y="3408535"/>
            <a:chExt cx="1150998" cy="230832"/>
          </a:xfrm>
        </p:grpSpPr>
        <p:sp>
          <p:nvSpPr>
            <p:cNvPr id="73" name="TextBox 72">
              <a:extLst>
                <a:ext uri="{FF2B5EF4-FFF2-40B4-BE49-F238E27FC236}">
                  <a16:creationId xmlns:a16="http://schemas.microsoft.com/office/drawing/2014/main" id="{0F9DBA7D-2351-DD4F-9EB9-E0E5D59C5C6C}"/>
                </a:ext>
              </a:extLst>
            </p:cNvPr>
            <p:cNvSpPr txBox="1"/>
            <p:nvPr/>
          </p:nvSpPr>
          <p:spPr>
            <a:xfrm>
              <a:off x="7963994" y="3408535"/>
              <a:ext cx="1122423" cy="230832"/>
            </a:xfrm>
            <a:prstGeom prst="rect">
              <a:avLst/>
            </a:prstGeom>
            <a:noFill/>
          </p:spPr>
          <p:txBody>
            <a:bodyPr wrap="none" rtlCol="0">
              <a:spAutoFit/>
            </a:bodyPr>
            <a:lstStyle/>
            <a:p>
              <a:r>
                <a:rPr lang="en-GB" sz="900" dirty="0">
                  <a:solidFill>
                    <a:srgbClr val="505050"/>
                  </a:solidFill>
                  <a:latin typeface="Calibri" panose="020F0502020204030204" pitchFamily="34" charset="0"/>
                  <a:ea typeface="Aileron" charset="0"/>
                  <a:cs typeface="Calibri" panose="020F0502020204030204" pitchFamily="34" charset="0"/>
                </a:rPr>
                <a:t>Sorafenib any grade</a:t>
              </a:r>
            </a:p>
          </p:txBody>
        </p:sp>
        <p:sp>
          <p:nvSpPr>
            <p:cNvPr id="77" name="Rectangle 76">
              <a:extLst>
                <a:ext uri="{FF2B5EF4-FFF2-40B4-BE49-F238E27FC236}">
                  <a16:creationId xmlns:a16="http://schemas.microsoft.com/office/drawing/2014/main" id="{77EF9EF9-AA8D-4A49-B4FA-84166D89E50D}"/>
                </a:ext>
              </a:extLst>
            </p:cNvPr>
            <p:cNvSpPr/>
            <p:nvPr/>
          </p:nvSpPr>
          <p:spPr>
            <a:xfrm>
              <a:off x="7935419" y="3485938"/>
              <a:ext cx="78634" cy="78634"/>
            </a:xfrm>
            <a:prstGeom prst="rect">
              <a:avLst/>
            </a:prstGeom>
            <a:solidFill>
              <a:srgbClr val="B5C0C7"/>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grpSp>
    </p:spTree>
    <p:extLst>
      <p:ext uri="{BB962C8B-B14F-4D97-AF65-F5344CB8AC3E}">
        <p14:creationId xmlns:p14="http://schemas.microsoft.com/office/powerpoint/2010/main" val="752585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FFDFC1-14C9-46EB-AAE1-4ED58FD77AA7}"/>
              </a:ext>
            </a:extLst>
          </p:cNvPr>
          <p:cNvSpPr>
            <a:spLocks noGrp="1"/>
          </p:cNvSpPr>
          <p:nvPr>
            <p:ph type="title"/>
          </p:nvPr>
        </p:nvSpPr>
        <p:spPr/>
        <p:txBody>
          <a:bodyPr>
            <a:noAutofit/>
          </a:bodyPr>
          <a:lstStyle/>
          <a:p>
            <a:r>
              <a:rPr lang="en-GB" dirty="0"/>
              <a:t>Meeting summary</a:t>
            </a:r>
            <a:br>
              <a:rPr lang="en-GB" dirty="0"/>
            </a:br>
            <a:r>
              <a:rPr lang="en-GB" dirty="0" err="1"/>
              <a:t>asco</a:t>
            </a:r>
            <a:r>
              <a:rPr lang="en-GB" dirty="0"/>
              <a:t> 2020, virtual meeting</a:t>
            </a:r>
            <a:br>
              <a:rPr lang="en-GB" dirty="0"/>
            </a:br>
            <a:r>
              <a:rPr lang="en-GB" dirty="0"/>
              <a:t/>
            </a:r>
            <a:br>
              <a:rPr lang="en-GB" dirty="0"/>
            </a:br>
            <a:r>
              <a:rPr lang="en-US" sz="3200" cap="none" dirty="0" err="1"/>
              <a:t>Brittni</a:t>
            </a:r>
            <a:r>
              <a:rPr lang="en-US" sz="3200" cap="none" dirty="0"/>
              <a:t> </a:t>
            </a:r>
            <a:r>
              <a:rPr lang="en-US" sz="3200" cap="none" dirty="0" err="1"/>
              <a:t>Prosdocimo</a:t>
            </a:r>
            <a:r>
              <a:rPr lang="en-US" sz="3200" cap="none" dirty="0"/>
              <a:t>, </a:t>
            </a:r>
            <a:r>
              <a:rPr lang="en-US" sz="3200" dirty="0"/>
              <a:t>MSN, RN, </a:t>
            </a:r>
            <a:r>
              <a:rPr lang="en-US" sz="3200" dirty="0" err="1"/>
              <a:t>BMTCN</a:t>
            </a:r>
            <a:r>
              <a:rPr lang="en-US" sz="3200" cap="none" dirty="0"/>
              <a:t> </a:t>
            </a:r>
            <a:r>
              <a:rPr lang="en-US" cap="none" dirty="0"/>
              <a:t/>
            </a:r>
            <a:br>
              <a:rPr lang="en-US" cap="none" dirty="0"/>
            </a:br>
            <a:r>
              <a:rPr lang="en-GB" sz="2200" cap="none" dirty="0"/>
              <a:t>University of Pittsburgh Medical </a:t>
            </a:r>
            <a:r>
              <a:rPr lang="en-GB" sz="2200" cap="none" dirty="0" err="1"/>
              <a:t>Center</a:t>
            </a:r>
            <a:r>
              <a:rPr lang="en-GB" sz="2200" cap="none" dirty="0"/>
              <a:t>,</a:t>
            </a:r>
            <a:br>
              <a:rPr lang="en-GB" sz="2200" cap="none" dirty="0"/>
            </a:br>
            <a:r>
              <a:rPr lang="en-GB" sz="2200" cap="none" dirty="0"/>
              <a:t>Pittsburgh, Pennsylvania, USA</a:t>
            </a:r>
            <a:br>
              <a:rPr lang="en-GB" sz="2200" cap="none" dirty="0"/>
            </a:br>
            <a:r>
              <a:rPr lang="en-GB" sz="2200" cap="none" dirty="0"/>
              <a:t/>
            </a:r>
            <a:br>
              <a:rPr lang="en-GB" sz="2200" cap="none" dirty="0"/>
            </a:br>
            <a:r>
              <a:rPr lang="en-GB" sz="3200" cap="none" dirty="0"/>
              <a:t>HIGHLIGHTS FROM GI NURSES CONNECT</a:t>
            </a:r>
            <a:br>
              <a:rPr lang="en-GB" sz="3200" cap="none" dirty="0"/>
            </a:br>
            <a:r>
              <a:rPr lang="en-GB" sz="3200" cap="none" dirty="0"/>
              <a:t>May 2020</a:t>
            </a:r>
            <a:endParaRPr lang="en-GB" sz="3200" dirty="0"/>
          </a:p>
        </p:txBody>
      </p:sp>
      <p:sp>
        <p:nvSpPr>
          <p:cNvPr id="3" name="Slide Number Placeholder 2"/>
          <p:cNvSpPr>
            <a:spLocks noGrp="1"/>
          </p:cNvSpPr>
          <p:nvPr>
            <p:ph type="sldNum" sz="quarter" idx="4"/>
          </p:nvPr>
        </p:nvSpPr>
        <p:spPr/>
        <p:txBody>
          <a:bodyPr/>
          <a:lstStyle/>
          <a:p>
            <a:fld id="{FCE43C0F-8A7B-3A4B-9DB5-B3472E36E833}" type="slidenum">
              <a:rPr lang="en-GB" smtClean="0"/>
              <a:pPr/>
              <a:t>2</a:t>
            </a:fld>
            <a:endParaRPr lang="en-GB" dirty="0"/>
          </a:p>
        </p:txBody>
      </p:sp>
    </p:spTree>
    <p:extLst>
      <p:ext uri="{BB962C8B-B14F-4D97-AF65-F5344CB8AC3E}">
        <p14:creationId xmlns:p14="http://schemas.microsoft.com/office/powerpoint/2010/main" val="2849033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115B0-02AF-44C8-9360-8F645029861D}"/>
              </a:ext>
            </a:extLst>
          </p:cNvPr>
          <p:cNvSpPr>
            <a:spLocks noGrp="1"/>
          </p:cNvSpPr>
          <p:nvPr>
            <p:ph type="title"/>
          </p:nvPr>
        </p:nvSpPr>
        <p:spPr/>
        <p:txBody>
          <a:bodyPr>
            <a:normAutofit/>
          </a:bodyPr>
          <a:lstStyle/>
          <a:p>
            <a:r>
              <a:rPr lang="en-GB" dirty="0"/>
              <a:t>summary</a:t>
            </a:r>
            <a:endParaRPr lang="en-GB" sz="3200" b="0" dirty="0"/>
          </a:p>
        </p:txBody>
      </p:sp>
      <p:sp>
        <p:nvSpPr>
          <p:cNvPr id="3" name="Slide Number Placeholder 2"/>
          <p:cNvSpPr>
            <a:spLocks noGrp="1"/>
          </p:cNvSpPr>
          <p:nvPr>
            <p:ph type="sldNum" sz="quarter" idx="4"/>
          </p:nvPr>
        </p:nvSpPr>
        <p:spPr/>
        <p:txBody>
          <a:bodyPr/>
          <a:lstStyle/>
          <a:p>
            <a:fld id="{FCE43C0F-8A7B-3A4B-9DB5-B3472E36E833}" type="slidenum">
              <a:rPr lang="en-GB" smtClean="0"/>
              <a:pPr/>
              <a:t>20</a:t>
            </a:fld>
            <a:endParaRPr lang="en-GB" dirty="0"/>
          </a:p>
        </p:txBody>
      </p:sp>
    </p:spTree>
    <p:extLst>
      <p:ext uri="{BB962C8B-B14F-4D97-AF65-F5344CB8AC3E}">
        <p14:creationId xmlns:p14="http://schemas.microsoft.com/office/powerpoint/2010/main" val="30886338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idx="1"/>
          </p:nvPr>
        </p:nvSpPr>
        <p:spPr/>
        <p:txBody>
          <a:bodyPr/>
          <a:lstStyle/>
          <a:p>
            <a:r>
              <a:rPr lang="en-GB" dirty="0"/>
              <a:t>C</a:t>
            </a:r>
            <a:r>
              <a:rPr lang="en-GB" cap="none" dirty="0"/>
              <a:t>losing thoughts from </a:t>
            </a:r>
            <a:r>
              <a:rPr lang="en-US" cap="none" dirty="0" err="1"/>
              <a:t>Brittni</a:t>
            </a:r>
            <a:r>
              <a:rPr lang="en-US" cap="none" dirty="0"/>
              <a:t> </a:t>
            </a:r>
            <a:r>
              <a:rPr lang="en-US" cap="none" dirty="0" err="1"/>
              <a:t>Prosdocimo</a:t>
            </a:r>
            <a:endParaRPr lang="en-US" dirty="0"/>
          </a:p>
        </p:txBody>
      </p:sp>
      <p:sp>
        <p:nvSpPr>
          <p:cNvPr id="10" name="Content Placeholder 9"/>
          <p:cNvSpPr>
            <a:spLocks noGrp="1"/>
          </p:cNvSpPr>
          <p:nvPr>
            <p:ph sz="quarter" idx="12"/>
          </p:nvPr>
        </p:nvSpPr>
        <p:spPr/>
        <p:txBody>
          <a:bodyPr/>
          <a:lstStyle/>
          <a:p>
            <a:r>
              <a:rPr lang="en-GB" b="1" dirty="0"/>
              <a:t>A well thought out and implemented approach to nurse-lead triage for </a:t>
            </a:r>
            <a:br>
              <a:rPr lang="en-GB" b="1" dirty="0"/>
            </a:br>
            <a:r>
              <a:rPr lang="en-GB" b="1" dirty="0"/>
              <a:t>side-effect reduction is an important area to focus future research</a:t>
            </a:r>
          </a:p>
          <a:p>
            <a:r>
              <a:rPr lang="en-GB" b="1" dirty="0"/>
              <a:t>Everyday technology </a:t>
            </a:r>
            <a:r>
              <a:rPr lang="en-GB" dirty="0"/>
              <a:t>like mobile applications </a:t>
            </a:r>
            <a:r>
              <a:rPr lang="en-GB" b="1" dirty="0"/>
              <a:t>can </a:t>
            </a:r>
            <a:r>
              <a:rPr lang="en-GB" dirty="0"/>
              <a:t>allow tracking of oral chemotherapy to </a:t>
            </a:r>
            <a:r>
              <a:rPr lang="en-GB" b="1" dirty="0"/>
              <a:t>improve patients outcomes</a:t>
            </a:r>
          </a:p>
          <a:p>
            <a:r>
              <a:rPr lang="en-GB" b="1" dirty="0"/>
              <a:t>These data </a:t>
            </a:r>
            <a:r>
              <a:rPr lang="en-GB" dirty="0"/>
              <a:t>from </a:t>
            </a:r>
            <a:r>
              <a:rPr lang="en-GB" dirty="0" err="1"/>
              <a:t>ASCO</a:t>
            </a:r>
            <a:r>
              <a:rPr lang="en-GB" dirty="0"/>
              <a:t> </a:t>
            </a:r>
            <a:r>
              <a:rPr lang="en-GB" b="1" dirty="0"/>
              <a:t>back up practices </a:t>
            </a:r>
            <a:r>
              <a:rPr lang="en-GB" dirty="0"/>
              <a:t>being implemented empirically </a:t>
            </a:r>
            <a:r>
              <a:rPr lang="en-GB" b="1" dirty="0"/>
              <a:t>where by nurses proactively follow-up of patients </a:t>
            </a:r>
            <a:r>
              <a:rPr lang="en-GB" dirty="0"/>
              <a:t>using oral </a:t>
            </a:r>
            <a:r>
              <a:rPr lang="en-GB" dirty="0" err="1"/>
              <a:t>oncolytics</a:t>
            </a:r>
            <a:r>
              <a:rPr lang="en-GB" dirty="0"/>
              <a:t> in order to monitor their care </a:t>
            </a:r>
            <a:r>
              <a:rPr lang="en-GB" b="1" dirty="0"/>
              <a:t>and reduce adverse events </a:t>
            </a:r>
            <a:endParaRPr lang="en-US" b="1" dirty="0"/>
          </a:p>
        </p:txBody>
      </p:sp>
      <p:sp>
        <p:nvSpPr>
          <p:cNvPr id="8" name="Title 7"/>
          <p:cNvSpPr>
            <a:spLocks noGrp="1"/>
          </p:cNvSpPr>
          <p:nvPr>
            <p:ph type="title"/>
          </p:nvPr>
        </p:nvSpPr>
        <p:spPr/>
        <p:txBody>
          <a:bodyPr/>
          <a:lstStyle/>
          <a:p>
            <a:r>
              <a:rPr lang="en-GB" dirty="0"/>
              <a:t>Summary</a:t>
            </a:r>
            <a:endParaRPr lang="en-US" dirty="0"/>
          </a:p>
        </p:txBody>
      </p:sp>
      <p:sp>
        <p:nvSpPr>
          <p:cNvPr id="3" name="Slide Number Placeholder 2"/>
          <p:cNvSpPr>
            <a:spLocks noGrp="1"/>
          </p:cNvSpPr>
          <p:nvPr>
            <p:ph type="sldNum" sz="quarter" idx="4"/>
          </p:nvPr>
        </p:nvSpPr>
        <p:spPr/>
        <p:txBody>
          <a:bodyPr/>
          <a:lstStyle/>
          <a:p>
            <a:fld id="{FCE43C0F-8A7B-3A4B-9DB5-B3472E36E833}" type="slidenum">
              <a:rPr lang="en-GB" smtClean="0"/>
              <a:pPr/>
              <a:t>21</a:t>
            </a:fld>
            <a:endParaRPr lang="en-GB" dirty="0"/>
          </a:p>
        </p:txBody>
      </p:sp>
      <p:sp>
        <p:nvSpPr>
          <p:cNvPr id="2" name="Content Placeholder 1"/>
          <p:cNvSpPr>
            <a:spLocks noGrp="1"/>
          </p:cNvSpPr>
          <p:nvPr>
            <p:ph sz="quarter" idx="15"/>
          </p:nvPr>
        </p:nvSpPr>
        <p:spPr/>
        <p:txBody>
          <a:bodyPr/>
          <a:lstStyle/>
          <a:p>
            <a:endParaRPr lang="en-US"/>
          </a:p>
        </p:txBody>
      </p:sp>
    </p:spTree>
    <p:extLst>
      <p:ext uri="{BB962C8B-B14F-4D97-AF65-F5344CB8AC3E}">
        <p14:creationId xmlns:p14="http://schemas.microsoft.com/office/powerpoint/2010/main" val="7484423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601344" y="5336166"/>
            <a:ext cx="1763496" cy="553998"/>
          </a:xfrm>
          <a:prstGeom prst="rect">
            <a:avLst/>
          </a:prstGeom>
          <a:noFill/>
        </p:spPr>
        <p:txBody>
          <a:bodyPr wrap="none" rtlCol="0">
            <a:spAutoFit/>
          </a:bodyPr>
          <a:lstStyle/>
          <a:p>
            <a:pPr algn="ctr"/>
            <a:r>
              <a:rPr lang="en-GB" sz="1400" b="1" dirty="0">
                <a:solidFill>
                  <a:schemeClr val="tx2"/>
                </a:solidFill>
                <a:ea typeface="Aileron" charset="0"/>
                <a:cs typeface="PT Sans Narrow"/>
              </a:rPr>
              <a:t>Follow us on Twitter </a:t>
            </a:r>
            <a:r>
              <a:rPr lang="en-GB" sz="1600" dirty="0">
                <a:solidFill>
                  <a:schemeClr val="tx2"/>
                </a:solidFill>
                <a:ea typeface="Aileron" charset="0"/>
                <a:cs typeface="PT Sans Narrow"/>
              </a:rPr>
              <a:t/>
            </a:r>
            <a:br>
              <a:rPr lang="en-GB" sz="1600" dirty="0">
                <a:solidFill>
                  <a:schemeClr val="tx2"/>
                </a:solidFill>
                <a:ea typeface="Aileron" charset="0"/>
                <a:cs typeface="PT Sans Narrow"/>
              </a:rPr>
            </a:br>
            <a:r>
              <a:rPr lang="en-GB" sz="1600" b="1" u="sng" dirty="0" smtClean="0">
                <a:solidFill>
                  <a:schemeClr val="accent1"/>
                </a:solidFill>
                <a:ea typeface="Aileron" charset="0"/>
                <a:cs typeface="PT Sans Narrow"/>
                <a:hlinkClick r:id="rId3"/>
              </a:rPr>
              <a:t>@</a:t>
            </a:r>
            <a:r>
              <a:rPr lang="en-GB" sz="1600" b="1" u="sng" dirty="0" err="1" smtClean="0">
                <a:solidFill>
                  <a:schemeClr val="accent1"/>
                </a:solidFill>
                <a:ea typeface="Aileron" charset="0"/>
                <a:cs typeface="PT Sans Narrow"/>
                <a:hlinkClick r:id="rId3"/>
              </a:rPr>
              <a:t>ginursesconnect</a:t>
            </a:r>
            <a:endParaRPr lang="en-GB" sz="1600" b="1" u="sng" dirty="0">
              <a:solidFill>
                <a:schemeClr val="accent1"/>
              </a:solidFill>
              <a:ea typeface="Aileron" charset="0"/>
              <a:cs typeface="PT Sans Narrow"/>
            </a:endParaRPr>
          </a:p>
        </p:txBody>
      </p:sp>
      <p:sp>
        <p:nvSpPr>
          <p:cNvPr id="17" name="TextBox 16"/>
          <p:cNvSpPr txBox="1"/>
          <p:nvPr/>
        </p:nvSpPr>
        <p:spPr>
          <a:xfrm>
            <a:off x="2559193" y="5336166"/>
            <a:ext cx="2084815" cy="701731"/>
          </a:xfrm>
          <a:prstGeom prst="rect">
            <a:avLst/>
          </a:prstGeom>
          <a:noFill/>
        </p:spPr>
        <p:txBody>
          <a:bodyPr wrap="square" rtlCol="0">
            <a:spAutoFit/>
          </a:bodyPr>
          <a:lstStyle/>
          <a:p>
            <a:pPr algn="ctr">
              <a:lnSpc>
                <a:spcPct val="90000"/>
              </a:lnSpc>
            </a:pPr>
            <a:r>
              <a:rPr lang="en-GB" sz="1400" b="1" dirty="0">
                <a:solidFill>
                  <a:schemeClr val="tx2"/>
                </a:solidFill>
                <a:ea typeface="Aileron" charset="0"/>
                <a:cs typeface="PT Sans Narrow"/>
              </a:rPr>
              <a:t>Follow the </a:t>
            </a:r>
            <a:r>
              <a:rPr lang="en-GB" sz="1600" b="1" dirty="0">
                <a:solidFill>
                  <a:schemeClr val="tx2"/>
                </a:solidFill>
                <a:ea typeface="Aileron" charset="0"/>
                <a:cs typeface="PT Sans Narrow"/>
              </a:rPr>
              <a:t/>
            </a:r>
            <a:br>
              <a:rPr lang="en-GB" sz="1600" b="1" dirty="0">
                <a:solidFill>
                  <a:schemeClr val="tx2"/>
                </a:solidFill>
                <a:ea typeface="Aileron" charset="0"/>
                <a:cs typeface="PT Sans Narrow"/>
              </a:rPr>
            </a:br>
            <a:r>
              <a:rPr lang="en-GB" sz="1600" b="1" dirty="0" smtClean="0">
                <a:solidFill>
                  <a:schemeClr val="tx2"/>
                </a:solidFill>
                <a:ea typeface="Aileron" charset="0"/>
                <a:cs typeface="PT Sans Narrow"/>
                <a:hlinkClick r:id="rId4"/>
              </a:rPr>
              <a:t>GINURSES</a:t>
            </a:r>
            <a:r>
              <a:rPr lang="en-GB" sz="1600" b="1" u="sng" dirty="0" smtClean="0">
                <a:solidFill>
                  <a:schemeClr val="accent1"/>
                </a:solidFill>
                <a:ea typeface="Aileron" charset="0"/>
                <a:cs typeface="PT Sans Narrow"/>
                <a:hlinkClick r:id="rId4"/>
              </a:rPr>
              <a:t>CONNECT</a:t>
            </a:r>
            <a:endParaRPr lang="en-GB" sz="1600" b="1" u="sng" dirty="0">
              <a:solidFill>
                <a:schemeClr val="accent1"/>
              </a:solidFill>
              <a:ea typeface="Aileron" charset="0"/>
              <a:cs typeface="PT Sans Narrow"/>
            </a:endParaRPr>
          </a:p>
          <a:p>
            <a:pPr algn="ctr">
              <a:lnSpc>
                <a:spcPct val="90000"/>
              </a:lnSpc>
            </a:pPr>
            <a:r>
              <a:rPr lang="en-GB" sz="1400" b="1" dirty="0">
                <a:solidFill>
                  <a:schemeClr val="tx2"/>
                </a:solidFill>
                <a:ea typeface="Aileron" charset="0"/>
                <a:cs typeface="PT Sans Narrow"/>
              </a:rPr>
              <a:t>Group on LinkedIn</a:t>
            </a:r>
            <a:endParaRPr lang="en-GB" sz="1600" b="1" dirty="0">
              <a:solidFill>
                <a:schemeClr val="tx2"/>
              </a:solidFill>
              <a:ea typeface="Aileron" charset="0"/>
              <a:cs typeface="PT Sans Narrow"/>
            </a:endParaRPr>
          </a:p>
        </p:txBody>
      </p:sp>
      <p:sp>
        <p:nvSpPr>
          <p:cNvPr id="18" name="TextBox 17"/>
          <p:cNvSpPr txBox="1"/>
          <p:nvPr/>
        </p:nvSpPr>
        <p:spPr>
          <a:xfrm>
            <a:off x="6336704" y="5336166"/>
            <a:ext cx="2843808" cy="729430"/>
          </a:xfrm>
          <a:prstGeom prst="rect">
            <a:avLst/>
          </a:prstGeom>
          <a:noFill/>
        </p:spPr>
        <p:txBody>
          <a:bodyPr wrap="square" rtlCol="0">
            <a:spAutoFit/>
          </a:bodyPr>
          <a:lstStyle/>
          <a:p>
            <a:pPr algn="ctr">
              <a:lnSpc>
                <a:spcPct val="90000"/>
              </a:lnSpc>
            </a:pPr>
            <a:r>
              <a:rPr lang="en-US" sz="1400" b="1" dirty="0">
                <a:solidFill>
                  <a:schemeClr val="tx2"/>
                </a:solidFill>
                <a:cs typeface="PT Sans Narrow"/>
              </a:rPr>
              <a:t>Email</a:t>
            </a:r>
            <a:r>
              <a:rPr lang="en-US" sz="1600" dirty="0">
                <a:solidFill>
                  <a:schemeClr val="tx2"/>
                </a:solidFill>
                <a:cs typeface="PT Sans Narrow"/>
              </a:rPr>
              <a:t/>
            </a:r>
            <a:br>
              <a:rPr lang="en-US" sz="1600" dirty="0">
                <a:solidFill>
                  <a:schemeClr val="tx2"/>
                </a:solidFill>
                <a:cs typeface="PT Sans Narrow"/>
              </a:rPr>
            </a:br>
            <a:r>
              <a:rPr lang="en-US" sz="1600" b="1" dirty="0">
                <a:solidFill>
                  <a:schemeClr val="accent1"/>
                </a:solidFill>
                <a:cs typeface="PT Sans Narrow"/>
                <a:hlinkClick r:id="rId5"/>
              </a:rPr>
              <a:t>antoine.lacombe</a:t>
            </a:r>
            <a:br>
              <a:rPr lang="en-US" sz="1600" b="1" dirty="0">
                <a:solidFill>
                  <a:schemeClr val="accent1"/>
                </a:solidFill>
                <a:cs typeface="PT Sans Narrow"/>
                <a:hlinkClick r:id="rId5"/>
              </a:rPr>
            </a:br>
            <a:r>
              <a:rPr lang="en-US" sz="1600" b="1" dirty="0">
                <a:solidFill>
                  <a:schemeClr val="accent1"/>
                </a:solidFill>
                <a:cs typeface="PT Sans Narrow"/>
                <a:hlinkClick r:id="rId5"/>
              </a:rPr>
              <a:t>@cor2ed.com</a:t>
            </a:r>
            <a:endParaRPr lang="en-GB" sz="1600" b="1" dirty="0">
              <a:solidFill>
                <a:schemeClr val="accent1"/>
              </a:solidFill>
              <a:ea typeface="Aileron" charset="0"/>
              <a:cs typeface="PT Sans Narrow"/>
            </a:endParaRPr>
          </a:p>
        </p:txBody>
      </p:sp>
      <p:sp>
        <p:nvSpPr>
          <p:cNvPr id="19" name="TextBox 18"/>
          <p:cNvSpPr txBox="1"/>
          <p:nvPr/>
        </p:nvSpPr>
        <p:spPr>
          <a:xfrm>
            <a:off x="4647425" y="5336166"/>
            <a:ext cx="2084815" cy="923330"/>
          </a:xfrm>
          <a:prstGeom prst="rect">
            <a:avLst/>
          </a:prstGeom>
          <a:noFill/>
        </p:spPr>
        <p:txBody>
          <a:bodyPr wrap="square" rtlCol="0">
            <a:spAutoFit/>
          </a:bodyPr>
          <a:lstStyle/>
          <a:p>
            <a:pPr algn="ctr">
              <a:lnSpc>
                <a:spcPct val="90000"/>
              </a:lnSpc>
            </a:pPr>
            <a:r>
              <a:rPr lang="en-GB" sz="1400" b="1" dirty="0">
                <a:solidFill>
                  <a:schemeClr val="tx2"/>
                </a:solidFill>
                <a:ea typeface="Aileron" charset="0"/>
                <a:cs typeface="PT Sans Narrow"/>
              </a:rPr>
              <a:t>Watch us on the</a:t>
            </a:r>
            <a:br>
              <a:rPr lang="en-GB" sz="1400" b="1" dirty="0">
                <a:solidFill>
                  <a:schemeClr val="tx2"/>
                </a:solidFill>
                <a:ea typeface="Aileron" charset="0"/>
                <a:cs typeface="PT Sans Narrow"/>
              </a:rPr>
            </a:br>
            <a:r>
              <a:rPr lang="en-GB" sz="1400" b="1" u="sng" dirty="0" smtClean="0">
                <a:solidFill>
                  <a:schemeClr val="accent1"/>
                </a:solidFill>
                <a:ea typeface="Aileron" charset="0"/>
                <a:cs typeface="PT Sans Narrow"/>
              </a:rPr>
              <a:t>GIN</a:t>
            </a:r>
            <a:r>
              <a:rPr lang="en-GB" sz="1400" b="1" u="sng" dirty="0" smtClean="0">
                <a:solidFill>
                  <a:schemeClr val="accent1"/>
                </a:solidFill>
                <a:ea typeface="Aileron" charset="0"/>
                <a:cs typeface="PT Sans Narrow"/>
                <a:hlinkClick r:id="rId6"/>
              </a:rPr>
              <a:t>URSES CONNECT</a:t>
            </a:r>
            <a:endParaRPr lang="en-GB" sz="1400" b="1" u="sng" dirty="0" smtClean="0">
              <a:solidFill>
                <a:schemeClr val="accent1"/>
              </a:solidFill>
              <a:ea typeface="Aileron" charset="0"/>
              <a:cs typeface="PT Sans Narrow"/>
            </a:endParaRPr>
          </a:p>
          <a:p>
            <a:pPr algn="ctr">
              <a:lnSpc>
                <a:spcPct val="90000"/>
              </a:lnSpc>
            </a:pPr>
            <a:r>
              <a:rPr lang="en-GB" sz="1400" b="1" dirty="0" smtClean="0">
                <a:solidFill>
                  <a:schemeClr val="tx2"/>
                </a:solidFill>
                <a:ea typeface="Aileron" charset="0"/>
                <a:cs typeface="PT Sans Narrow"/>
              </a:rPr>
              <a:t>Vimeo </a:t>
            </a:r>
            <a:r>
              <a:rPr lang="en-GB" sz="1400" b="1" dirty="0">
                <a:solidFill>
                  <a:schemeClr val="tx2"/>
                </a:solidFill>
                <a:ea typeface="Aileron" charset="0"/>
                <a:cs typeface="PT Sans Narrow"/>
              </a:rPr>
              <a:t>Channe</a:t>
            </a:r>
            <a:r>
              <a:rPr lang="en-GB" sz="1600" b="1" dirty="0">
                <a:solidFill>
                  <a:schemeClr val="tx2"/>
                </a:solidFill>
                <a:ea typeface="Aileron" charset="0"/>
                <a:cs typeface="PT Sans Narrow"/>
              </a:rPr>
              <a:t>l</a:t>
            </a:r>
            <a:r>
              <a:rPr lang="en-GB" sz="1600" dirty="0">
                <a:solidFill>
                  <a:schemeClr val="tx2"/>
                </a:solidFill>
                <a:ea typeface="Aileron" charset="0"/>
                <a:cs typeface="PT Sans Narrow"/>
              </a:rPr>
              <a:t/>
            </a:r>
            <a:br>
              <a:rPr lang="en-GB" sz="1600" dirty="0">
                <a:solidFill>
                  <a:schemeClr val="tx2"/>
                </a:solidFill>
                <a:ea typeface="Aileron" charset="0"/>
                <a:cs typeface="PT Sans Narrow"/>
              </a:rPr>
            </a:br>
            <a:endParaRPr lang="en-GB" sz="1600" b="1" dirty="0">
              <a:solidFill>
                <a:schemeClr val="accent1"/>
              </a:solidFill>
              <a:ea typeface="Aileron" charset="0"/>
              <a:cs typeface="PT Sans Narrow"/>
            </a:endParaRPr>
          </a:p>
        </p:txBody>
      </p:sp>
      <p:sp>
        <p:nvSpPr>
          <p:cNvPr id="15" name="Title 8">
            <a:extLst>
              <a:ext uri="{FF2B5EF4-FFF2-40B4-BE49-F238E27FC236}">
                <a16:creationId xmlns:a16="http://schemas.microsoft.com/office/drawing/2014/main" id="{071CF435-729F-403B-B87A-421B2706800D}"/>
              </a:ext>
            </a:extLst>
          </p:cNvPr>
          <p:cNvSpPr>
            <a:spLocks noGrp="1"/>
          </p:cNvSpPr>
          <p:nvPr>
            <p:ph type="title"/>
          </p:nvPr>
        </p:nvSpPr>
        <p:spPr>
          <a:xfrm>
            <a:off x="111656" y="274638"/>
            <a:ext cx="8924840" cy="3586410"/>
          </a:xfrm>
        </p:spPr>
        <p:txBody>
          <a:bodyPr>
            <a:normAutofit/>
          </a:bodyPr>
          <a:lstStyle/>
          <a:p>
            <a:pPr>
              <a:lnSpc>
                <a:spcPts val="3800"/>
              </a:lnSpc>
              <a:spcBef>
                <a:spcPts val="800"/>
              </a:spcBef>
            </a:pPr>
            <a:r>
              <a:rPr lang="en-US" sz="3600" cap="none" dirty="0">
                <a:solidFill>
                  <a:schemeClr val="tx2"/>
                </a:solidFill>
              </a:rPr>
              <a:t>REACH </a:t>
            </a:r>
            <a:r>
              <a:rPr lang="en-US" sz="3600" cap="none" dirty="0"/>
              <a:t>GI NURSES CONNECT </a:t>
            </a:r>
            <a:r>
              <a:rPr lang="en-US" sz="3600" cap="none" dirty="0">
                <a:solidFill>
                  <a:schemeClr val="tx2"/>
                </a:solidFill>
              </a:rPr>
              <a:t>VIA </a:t>
            </a:r>
            <a:br>
              <a:rPr lang="en-US" sz="3600" cap="none" dirty="0">
                <a:solidFill>
                  <a:schemeClr val="tx2"/>
                </a:solidFill>
              </a:rPr>
            </a:br>
            <a:r>
              <a:rPr lang="en-US" sz="3600" cap="none" spc="-50" dirty="0">
                <a:solidFill>
                  <a:schemeClr val="tx2"/>
                </a:solidFill>
              </a:rPr>
              <a:t>TWITTER, LINKEDIN, VIMEO &amp; EMAIL</a:t>
            </a:r>
            <a:r>
              <a:rPr lang="en-US" sz="3600" cap="none" dirty="0">
                <a:solidFill>
                  <a:schemeClr val="tx2"/>
                </a:solidFill>
              </a:rPr>
              <a:t/>
            </a:r>
            <a:br>
              <a:rPr lang="en-US" sz="3600" cap="none" dirty="0">
                <a:solidFill>
                  <a:schemeClr val="tx2"/>
                </a:solidFill>
              </a:rPr>
            </a:br>
            <a:r>
              <a:rPr lang="en-US" sz="3600" cap="none" dirty="0">
                <a:solidFill>
                  <a:schemeClr val="tx2"/>
                </a:solidFill>
              </a:rPr>
              <a:t>OR VISIT THE GROUP’S WEBSITE</a:t>
            </a:r>
            <a:r>
              <a:rPr lang="en-US" sz="3600" dirty="0">
                <a:solidFill>
                  <a:schemeClr val="tx2"/>
                </a:solidFill>
              </a:rPr>
              <a:t/>
            </a:r>
            <a:br>
              <a:rPr lang="en-US" sz="3600" dirty="0">
                <a:solidFill>
                  <a:schemeClr val="tx2"/>
                </a:solidFill>
              </a:rPr>
            </a:br>
            <a:r>
              <a:rPr lang="en-US" sz="3600" u="sng" cap="none" dirty="0">
                <a:solidFill>
                  <a:schemeClr val="accent1"/>
                </a:solidFill>
                <a:hlinkClick r:id="rId7">
                  <a:extLst>
                    <a:ext uri="{A12FA001-AC4F-418D-AE19-62706E023703}">
                      <ahyp:hlinkClr xmlns="" xmlns:ahyp="http://schemas.microsoft.com/office/drawing/2018/hyperlinkcolor" val="tx"/>
                    </a:ext>
                  </a:extLst>
                </a:hlinkClick>
              </a:rPr>
              <a:t>http://</a:t>
            </a:r>
            <a:r>
              <a:rPr lang="en-US" sz="3600" u="sng" cap="none" dirty="0" smtClean="0">
                <a:solidFill>
                  <a:schemeClr val="accent1"/>
                </a:solidFill>
                <a:hlinkClick r:id="rId7">
                  <a:extLst>
                    <a:ext uri="{A12FA001-AC4F-418D-AE19-62706E023703}">
                      <ahyp:hlinkClr xmlns="" xmlns:ahyp="http://schemas.microsoft.com/office/drawing/2018/hyperlinkcolor" val="tx"/>
                    </a:ext>
                  </a:extLst>
                </a:hlinkClick>
              </a:rPr>
              <a:t>www.ginursesconnect.info</a:t>
            </a:r>
            <a:endParaRPr lang="en-US" sz="3600" cap="none" dirty="0">
              <a:solidFill>
                <a:schemeClr val="accent1"/>
              </a:solidFill>
            </a:endParaRPr>
          </a:p>
        </p:txBody>
      </p:sp>
      <p:pic>
        <p:nvPicPr>
          <p:cNvPr id="7" name="Picture 6">
            <a:extLst>
              <a:ext uri="{FF2B5EF4-FFF2-40B4-BE49-F238E27FC236}">
                <a16:creationId xmlns:a16="http://schemas.microsoft.com/office/drawing/2014/main" id="{FD2A3513-1FCF-4B44-AAF0-2ECFC0760E8D}"/>
              </a:ext>
            </a:extLst>
          </p:cNvPr>
          <p:cNvPicPr>
            <a:picLocks noChangeAspect="1"/>
          </p:cNvPicPr>
          <p:nvPr/>
        </p:nvPicPr>
        <p:blipFill>
          <a:blip r:embed="rId8"/>
          <a:stretch>
            <a:fillRect/>
          </a:stretch>
        </p:blipFill>
        <p:spPr>
          <a:xfrm>
            <a:off x="7115511" y="3933056"/>
            <a:ext cx="1259267" cy="1260000"/>
          </a:xfrm>
          <a:prstGeom prst="rect">
            <a:avLst/>
          </a:prstGeom>
        </p:spPr>
      </p:pic>
      <p:pic>
        <p:nvPicPr>
          <p:cNvPr id="12" name="Picture 11">
            <a:hlinkClick r:id="rId9"/>
            <a:extLst>
              <a:ext uri="{FF2B5EF4-FFF2-40B4-BE49-F238E27FC236}">
                <a16:creationId xmlns:a16="http://schemas.microsoft.com/office/drawing/2014/main" id="{FD80E573-9BF7-4053-9C1F-CAEC7DDBBEC5}"/>
              </a:ext>
            </a:extLst>
          </p:cNvPr>
          <p:cNvPicPr>
            <a:picLocks noChangeAspect="1"/>
          </p:cNvPicPr>
          <p:nvPr/>
        </p:nvPicPr>
        <p:blipFill>
          <a:blip r:embed="rId10"/>
          <a:stretch>
            <a:fillRect/>
          </a:stretch>
        </p:blipFill>
        <p:spPr>
          <a:xfrm>
            <a:off x="2983979" y="3933056"/>
            <a:ext cx="1259267" cy="1260000"/>
          </a:xfrm>
          <a:prstGeom prst="rect">
            <a:avLst/>
          </a:prstGeom>
        </p:spPr>
      </p:pic>
      <p:pic>
        <p:nvPicPr>
          <p:cNvPr id="14" name="Picture 13">
            <a:hlinkClick r:id="rId11"/>
            <a:extLst>
              <a:ext uri="{FF2B5EF4-FFF2-40B4-BE49-F238E27FC236}">
                <a16:creationId xmlns:a16="http://schemas.microsoft.com/office/drawing/2014/main" id="{0BFB8670-DDEF-432A-912A-52486C159675}"/>
              </a:ext>
            </a:extLst>
          </p:cNvPr>
          <p:cNvPicPr>
            <a:picLocks noChangeAspect="1"/>
          </p:cNvPicPr>
          <p:nvPr/>
        </p:nvPicPr>
        <p:blipFill>
          <a:blip r:embed="rId12"/>
          <a:stretch>
            <a:fillRect/>
          </a:stretch>
        </p:blipFill>
        <p:spPr>
          <a:xfrm>
            <a:off x="787432" y="3933056"/>
            <a:ext cx="1259267" cy="1260000"/>
          </a:xfrm>
          <a:prstGeom prst="rect">
            <a:avLst/>
          </a:prstGeom>
        </p:spPr>
      </p:pic>
      <p:pic>
        <p:nvPicPr>
          <p:cNvPr id="21" name="Picture 20">
            <a:hlinkClick r:id="rId13"/>
            <a:extLst>
              <a:ext uri="{FF2B5EF4-FFF2-40B4-BE49-F238E27FC236}">
                <a16:creationId xmlns:a16="http://schemas.microsoft.com/office/drawing/2014/main" id="{72D9A25E-A647-4968-A3CC-028D206DB562}"/>
              </a:ext>
            </a:extLst>
          </p:cNvPr>
          <p:cNvPicPr>
            <a:picLocks noChangeAspect="1"/>
          </p:cNvPicPr>
          <p:nvPr/>
        </p:nvPicPr>
        <p:blipFill>
          <a:blip r:embed="rId14"/>
          <a:stretch>
            <a:fillRect/>
          </a:stretch>
        </p:blipFill>
        <p:spPr>
          <a:xfrm>
            <a:off x="5049745" y="3933056"/>
            <a:ext cx="1259267" cy="1260000"/>
          </a:xfrm>
          <a:prstGeom prst="rect">
            <a:avLst/>
          </a:prstGeom>
        </p:spPr>
      </p:pic>
      <p:sp>
        <p:nvSpPr>
          <p:cNvPr id="2" name="Slide Number Placeholder 1"/>
          <p:cNvSpPr>
            <a:spLocks noGrp="1"/>
          </p:cNvSpPr>
          <p:nvPr>
            <p:ph type="sldNum" sz="quarter" idx="4"/>
          </p:nvPr>
        </p:nvSpPr>
        <p:spPr/>
        <p:txBody>
          <a:bodyPr/>
          <a:lstStyle/>
          <a:p>
            <a:fld id="{FCE43C0F-8A7B-3A4B-9DB5-B3472E36E833}" type="slidenum">
              <a:rPr lang="en-GB" smtClean="0"/>
              <a:pPr/>
              <a:t>22</a:t>
            </a:fld>
            <a:endParaRPr lang="en-GB" dirty="0"/>
          </a:p>
        </p:txBody>
      </p:sp>
    </p:spTree>
    <p:extLst>
      <p:ext uri="{BB962C8B-B14F-4D97-AF65-F5344CB8AC3E}">
        <p14:creationId xmlns:p14="http://schemas.microsoft.com/office/powerpoint/2010/main" val="2570734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8505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09C7235-1601-4110-B808-BD18FA347F55}"/>
              </a:ext>
            </a:extLst>
          </p:cNvPr>
          <p:cNvSpPr>
            <a:spLocks noGrp="1"/>
          </p:cNvSpPr>
          <p:nvPr>
            <p:ph sz="quarter" idx="12"/>
          </p:nvPr>
        </p:nvSpPr>
        <p:spPr/>
        <p:txBody>
          <a:bodyPr/>
          <a:lstStyle/>
          <a:p>
            <a:pPr marL="0" indent="0">
              <a:buNone/>
            </a:pPr>
            <a:endParaRPr lang="en-GB" b="1" dirty="0"/>
          </a:p>
          <a:p>
            <a:pPr marL="0" indent="0">
              <a:buNone/>
            </a:pPr>
            <a:r>
              <a:rPr lang="en-GB" b="1" dirty="0"/>
              <a:t>Please note: </a:t>
            </a:r>
            <a:r>
              <a:rPr lang="en-GB" dirty="0"/>
              <a:t>Views expressed within this presentation are the personal opinions of the author. They do not necessarily represent the views of the author’s academic institution or the rest of the GI Nurses CONNECT group.</a:t>
            </a:r>
          </a:p>
          <a:p>
            <a:pPr marL="0" indent="0" algn="just">
              <a:buNone/>
            </a:pPr>
            <a:r>
              <a:rPr lang="en-GB" dirty="0"/>
              <a:t>This content is supported by an Independent Educational Grant from Bayer. </a:t>
            </a:r>
          </a:p>
          <a:p>
            <a:pPr marL="0" indent="0" algn="just">
              <a:buNone/>
            </a:pPr>
            <a:endParaRPr lang="en-GB" dirty="0"/>
          </a:p>
          <a:p>
            <a:pPr marL="0" indent="0">
              <a:buNone/>
            </a:pPr>
            <a:r>
              <a:rPr lang="en-GB" b="1" dirty="0"/>
              <a:t>Disclosures: </a:t>
            </a:r>
            <a:r>
              <a:rPr lang="en-GB" dirty="0"/>
              <a:t>Brittni </a:t>
            </a:r>
            <a:r>
              <a:rPr lang="en-GB" dirty="0" err="1"/>
              <a:t>Prosdocimo</a:t>
            </a:r>
            <a:r>
              <a:rPr lang="en-GB" dirty="0"/>
              <a:t> does not have any relevant financial relationships to disclose.</a:t>
            </a:r>
          </a:p>
        </p:txBody>
      </p:sp>
      <p:sp>
        <p:nvSpPr>
          <p:cNvPr id="3" name="Title 2">
            <a:extLst>
              <a:ext uri="{FF2B5EF4-FFF2-40B4-BE49-F238E27FC236}">
                <a16:creationId xmlns:a16="http://schemas.microsoft.com/office/drawing/2014/main" id="{75F1A2E3-911C-4E12-831B-42FF626604DE}"/>
              </a:ext>
            </a:extLst>
          </p:cNvPr>
          <p:cNvSpPr>
            <a:spLocks noGrp="1"/>
          </p:cNvSpPr>
          <p:nvPr>
            <p:ph type="title"/>
          </p:nvPr>
        </p:nvSpPr>
        <p:spPr/>
        <p:txBody>
          <a:bodyPr/>
          <a:lstStyle/>
          <a:p>
            <a:r>
              <a:rPr lang="en-GB" dirty="0"/>
              <a:t>Disclaimer</a:t>
            </a:r>
          </a:p>
        </p:txBody>
      </p:sp>
      <p:sp>
        <p:nvSpPr>
          <p:cNvPr id="5" name="Slide Number Placeholder 4">
            <a:extLst>
              <a:ext uri="{FF2B5EF4-FFF2-40B4-BE49-F238E27FC236}">
                <a16:creationId xmlns:a16="http://schemas.microsoft.com/office/drawing/2014/main" id="{92EF3EC2-6381-4222-8910-80A90730CD31}"/>
              </a:ext>
            </a:extLst>
          </p:cNvPr>
          <p:cNvSpPr>
            <a:spLocks noGrp="1"/>
          </p:cNvSpPr>
          <p:nvPr>
            <p:ph type="sldNum" sz="quarter" idx="4"/>
          </p:nvPr>
        </p:nvSpPr>
        <p:spPr/>
        <p:txBody>
          <a:bodyPr/>
          <a:lstStyle/>
          <a:p>
            <a:fld id="{FCE43C0F-8A7B-3A4B-9DB5-B3472E36E833}" type="slidenum">
              <a:rPr lang="en-GB" smtClean="0"/>
              <a:pPr/>
              <a:t>3</a:t>
            </a:fld>
            <a:endParaRPr lang="en-GB" dirty="0"/>
          </a:p>
        </p:txBody>
      </p:sp>
    </p:spTree>
    <p:extLst>
      <p:ext uri="{BB962C8B-B14F-4D97-AF65-F5344CB8AC3E}">
        <p14:creationId xmlns:p14="http://schemas.microsoft.com/office/powerpoint/2010/main" val="1988481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115B0-02AF-44C8-9360-8F645029861D}"/>
              </a:ext>
            </a:extLst>
          </p:cNvPr>
          <p:cNvSpPr>
            <a:spLocks noGrp="1"/>
          </p:cNvSpPr>
          <p:nvPr>
            <p:ph type="title"/>
          </p:nvPr>
        </p:nvSpPr>
        <p:spPr/>
        <p:txBody>
          <a:bodyPr>
            <a:normAutofit/>
          </a:bodyPr>
          <a:lstStyle/>
          <a:p>
            <a:r>
              <a:rPr lang="en-GB" dirty="0"/>
              <a:t>Using digital engagement to proactively manage symptoms in patients on capecitabine</a:t>
            </a:r>
            <a:br>
              <a:rPr lang="en-GB" dirty="0"/>
            </a:br>
            <a:r>
              <a:rPr lang="en-GB" dirty="0"/>
              <a:t/>
            </a:r>
            <a:br>
              <a:rPr lang="en-GB" dirty="0"/>
            </a:br>
            <a:r>
              <a:rPr lang="en-GB" sz="2200" cap="none" dirty="0" err="1"/>
              <a:t>Sohal</a:t>
            </a:r>
            <a:r>
              <a:rPr lang="en-GB" sz="2200" dirty="0"/>
              <a:t> M, </a:t>
            </a:r>
            <a:r>
              <a:rPr lang="en-GB" sz="2200" cap="none" dirty="0"/>
              <a:t>et al</a:t>
            </a:r>
            <a:r>
              <a:rPr lang="en-GB" sz="2200" dirty="0"/>
              <a:t>.</a:t>
            </a:r>
            <a:br>
              <a:rPr lang="en-GB" sz="2200" dirty="0"/>
            </a:br>
            <a:r>
              <a:rPr lang="en-GB" sz="2200" dirty="0"/>
              <a:t>ASCO 2020. A</a:t>
            </a:r>
            <a:r>
              <a:rPr lang="en-GB" sz="2200" cap="none" dirty="0"/>
              <a:t>bstract </a:t>
            </a:r>
            <a:r>
              <a:rPr lang="en-US" sz="2200" dirty="0"/>
              <a:t>#</a:t>
            </a:r>
            <a:r>
              <a:rPr lang="en-GB" sz="2200" dirty="0"/>
              <a:t>4605. </a:t>
            </a:r>
            <a:r>
              <a:rPr lang="en-GB" sz="2200" cap="none" dirty="0" smtClean="0"/>
              <a:t>Poster </a:t>
            </a:r>
            <a:r>
              <a:rPr lang="en-GB" sz="2200" cap="none" dirty="0"/>
              <a:t>presentation</a:t>
            </a:r>
            <a:endParaRPr lang="en-GB" sz="2200" dirty="0"/>
          </a:p>
        </p:txBody>
      </p:sp>
      <p:sp>
        <p:nvSpPr>
          <p:cNvPr id="3" name="Slide Number Placeholder 2"/>
          <p:cNvSpPr>
            <a:spLocks noGrp="1"/>
          </p:cNvSpPr>
          <p:nvPr>
            <p:ph type="sldNum" sz="quarter" idx="4"/>
          </p:nvPr>
        </p:nvSpPr>
        <p:spPr/>
        <p:txBody>
          <a:bodyPr/>
          <a:lstStyle/>
          <a:p>
            <a:fld id="{FCE43C0F-8A7B-3A4B-9DB5-B3472E36E833}" type="slidenum">
              <a:rPr lang="en-GB" smtClean="0"/>
              <a:pPr/>
              <a:t>4</a:t>
            </a:fld>
            <a:endParaRPr lang="en-GB" dirty="0"/>
          </a:p>
        </p:txBody>
      </p:sp>
    </p:spTree>
    <p:extLst>
      <p:ext uri="{BB962C8B-B14F-4D97-AF65-F5344CB8AC3E}">
        <p14:creationId xmlns:p14="http://schemas.microsoft.com/office/powerpoint/2010/main" val="8963986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09C7235-1601-4110-B808-BD18FA347F55}"/>
              </a:ext>
            </a:extLst>
          </p:cNvPr>
          <p:cNvSpPr>
            <a:spLocks noGrp="1"/>
          </p:cNvSpPr>
          <p:nvPr>
            <p:ph sz="quarter" idx="12"/>
          </p:nvPr>
        </p:nvSpPr>
        <p:spPr/>
        <p:txBody>
          <a:bodyPr/>
          <a:lstStyle/>
          <a:p>
            <a:pPr marL="0" indent="0">
              <a:buNone/>
            </a:pPr>
            <a:r>
              <a:rPr lang="en-GB" b="1" dirty="0">
                <a:solidFill>
                  <a:schemeClr val="accent1"/>
                </a:solidFill>
              </a:rPr>
              <a:t>Background</a:t>
            </a:r>
          </a:p>
          <a:p>
            <a:r>
              <a:rPr lang="en-GB" b="1" dirty="0"/>
              <a:t>Capecitabine may cause </a:t>
            </a:r>
            <a:r>
              <a:rPr lang="en-GB" dirty="0"/>
              <a:t>patients to experience </a:t>
            </a:r>
            <a:r>
              <a:rPr lang="en-GB" b="1" dirty="0"/>
              <a:t>AEs, in particular HFS and diarrhoea, </a:t>
            </a:r>
            <a:r>
              <a:rPr lang="en-GB" dirty="0"/>
              <a:t>which may lead to non-adherence</a:t>
            </a:r>
            <a:r>
              <a:rPr lang="en-GB" baseline="30000" dirty="0"/>
              <a:t>1,2</a:t>
            </a:r>
          </a:p>
          <a:p>
            <a:r>
              <a:rPr lang="en-GB" b="1" dirty="0"/>
              <a:t>Digital patient engagement </a:t>
            </a:r>
            <a:r>
              <a:rPr lang="en-GB" dirty="0"/>
              <a:t>has been used in cancer care to </a:t>
            </a:r>
            <a:r>
              <a:rPr lang="en-GB" b="1" dirty="0"/>
              <a:t>monitor AEs and improve patient adherence</a:t>
            </a:r>
            <a:r>
              <a:rPr lang="en-GB" b="1" baseline="30000" dirty="0"/>
              <a:t>3</a:t>
            </a:r>
            <a:r>
              <a:rPr lang="en-GB" dirty="0"/>
              <a:t/>
            </a:r>
            <a:br>
              <a:rPr lang="en-GB" dirty="0"/>
            </a:br>
            <a:endParaRPr lang="en-GB" dirty="0"/>
          </a:p>
          <a:p>
            <a:pPr marL="0" indent="0">
              <a:buNone/>
            </a:pPr>
            <a:r>
              <a:rPr lang="en-GB" b="1" dirty="0">
                <a:solidFill>
                  <a:schemeClr val="accent1"/>
                </a:solidFill>
              </a:rPr>
              <a:t>Methods</a:t>
            </a:r>
          </a:p>
          <a:p>
            <a:r>
              <a:rPr lang="en-GB" dirty="0"/>
              <a:t>Patients received messages and respondents who reported AEs were engaged by nurses via a secure platform</a:t>
            </a:r>
            <a:r>
              <a:rPr lang="en-GB" baseline="30000" dirty="0"/>
              <a:t>1</a:t>
            </a:r>
          </a:p>
          <a:p>
            <a:r>
              <a:rPr lang="en-GB" dirty="0"/>
              <a:t>Nurses made pharmacologic or non-pharmacologic recommendations or referred to an oncologist</a:t>
            </a:r>
            <a:r>
              <a:rPr lang="en-GB" baseline="30000" dirty="0"/>
              <a:t>1</a:t>
            </a:r>
          </a:p>
          <a:p>
            <a:endParaRPr lang="en-GB" dirty="0"/>
          </a:p>
          <a:p>
            <a:endParaRPr lang="en-GB" dirty="0"/>
          </a:p>
          <a:p>
            <a:endParaRPr lang="en-GB" dirty="0"/>
          </a:p>
        </p:txBody>
      </p:sp>
      <p:sp>
        <p:nvSpPr>
          <p:cNvPr id="3" name="Title 2">
            <a:extLst>
              <a:ext uri="{FF2B5EF4-FFF2-40B4-BE49-F238E27FC236}">
                <a16:creationId xmlns:a16="http://schemas.microsoft.com/office/drawing/2014/main" id="{75F1A2E3-911C-4E12-831B-42FF626604DE}"/>
              </a:ext>
            </a:extLst>
          </p:cNvPr>
          <p:cNvSpPr>
            <a:spLocks noGrp="1"/>
          </p:cNvSpPr>
          <p:nvPr>
            <p:ph type="title"/>
          </p:nvPr>
        </p:nvSpPr>
        <p:spPr/>
        <p:txBody>
          <a:bodyPr/>
          <a:lstStyle/>
          <a:p>
            <a:r>
              <a:rPr lang="en-GB"/>
              <a:t>Background and methods</a:t>
            </a:r>
            <a:endParaRPr lang="en-GB" dirty="0"/>
          </a:p>
        </p:txBody>
      </p:sp>
      <p:sp>
        <p:nvSpPr>
          <p:cNvPr id="5" name="Slide Number Placeholder 4">
            <a:extLst>
              <a:ext uri="{FF2B5EF4-FFF2-40B4-BE49-F238E27FC236}">
                <a16:creationId xmlns:a16="http://schemas.microsoft.com/office/drawing/2014/main" id="{92EF3EC2-6381-4222-8910-80A90730CD31}"/>
              </a:ext>
            </a:extLst>
          </p:cNvPr>
          <p:cNvSpPr>
            <a:spLocks noGrp="1"/>
          </p:cNvSpPr>
          <p:nvPr>
            <p:ph type="sldNum" sz="quarter" idx="4"/>
          </p:nvPr>
        </p:nvSpPr>
        <p:spPr/>
        <p:txBody>
          <a:bodyPr/>
          <a:lstStyle/>
          <a:p>
            <a:fld id="{FCE43C0F-8A7B-3A4B-9DB5-B3472E36E833}" type="slidenum">
              <a:rPr lang="en-GB" smtClean="0"/>
              <a:pPr/>
              <a:t>5</a:t>
            </a:fld>
            <a:endParaRPr lang="en-GB" dirty="0"/>
          </a:p>
        </p:txBody>
      </p:sp>
      <p:sp>
        <p:nvSpPr>
          <p:cNvPr id="8" name="Content Placeholder 7">
            <a:extLst>
              <a:ext uri="{FF2B5EF4-FFF2-40B4-BE49-F238E27FC236}">
                <a16:creationId xmlns:a16="http://schemas.microsoft.com/office/drawing/2014/main" id="{6BC9D99A-17F9-0E4A-8664-610BB1A1C197}"/>
              </a:ext>
            </a:extLst>
          </p:cNvPr>
          <p:cNvSpPr>
            <a:spLocks noGrp="1"/>
          </p:cNvSpPr>
          <p:nvPr>
            <p:ph sz="quarter" idx="15"/>
          </p:nvPr>
        </p:nvSpPr>
        <p:spPr>
          <a:xfrm>
            <a:off x="465137" y="6333103"/>
            <a:ext cx="7679221" cy="365125"/>
          </a:xfrm>
        </p:spPr>
        <p:txBody>
          <a:bodyPr/>
          <a:lstStyle/>
          <a:p>
            <a:pPr>
              <a:spcBef>
                <a:spcPts val="0"/>
              </a:spcBef>
            </a:pPr>
            <a:r>
              <a:rPr lang="en-US" dirty="0"/>
              <a:t>AE, adverse event; HFS, hand–foot syndrome</a:t>
            </a:r>
          </a:p>
          <a:p>
            <a:pPr>
              <a:spcBef>
                <a:spcPts val="0"/>
              </a:spcBef>
            </a:pPr>
            <a:r>
              <a:rPr lang="en-GB" dirty="0"/>
              <a:t>1. </a:t>
            </a:r>
            <a:r>
              <a:rPr lang="en-GB" dirty="0" err="1"/>
              <a:t>Sohal</a:t>
            </a:r>
            <a:r>
              <a:rPr lang="en-GB" dirty="0"/>
              <a:t> M, et al. </a:t>
            </a:r>
            <a:r>
              <a:rPr lang="en-US" dirty="0"/>
              <a:t>J </a:t>
            </a:r>
            <a:r>
              <a:rPr lang="en-US" dirty="0" err="1"/>
              <a:t>Clin</a:t>
            </a:r>
            <a:r>
              <a:rPr lang="en-US" dirty="0"/>
              <a:t> Oncol 2020;38:(</a:t>
            </a:r>
            <a:r>
              <a:rPr lang="en-US" dirty="0" err="1"/>
              <a:t>suppl</a:t>
            </a:r>
            <a:r>
              <a:rPr lang="en-US" dirty="0"/>
              <a:t>; </a:t>
            </a:r>
            <a:r>
              <a:rPr lang="en-US" dirty="0" err="1"/>
              <a:t>abstr</a:t>
            </a:r>
            <a:r>
              <a:rPr lang="en-US" dirty="0"/>
              <a:t> 12079);  2. </a:t>
            </a:r>
            <a:r>
              <a:rPr lang="en-GB" dirty="0" err="1"/>
              <a:t>Walko</a:t>
            </a:r>
            <a:r>
              <a:rPr lang="en-GB" dirty="0"/>
              <a:t> CM, Lindley C. </a:t>
            </a:r>
            <a:r>
              <a:rPr lang="en-GB" dirty="0" err="1"/>
              <a:t>Clin</a:t>
            </a:r>
            <a:r>
              <a:rPr lang="en-GB" dirty="0"/>
              <a:t> </a:t>
            </a:r>
            <a:r>
              <a:rPr lang="en-GB" dirty="0" err="1"/>
              <a:t>Ther</a:t>
            </a:r>
            <a:r>
              <a:rPr lang="en-GB" dirty="0"/>
              <a:t> 2005;27:23-44; </a:t>
            </a:r>
          </a:p>
          <a:p>
            <a:pPr>
              <a:spcBef>
                <a:spcPts val="0"/>
              </a:spcBef>
            </a:pPr>
            <a:r>
              <a:rPr lang="en-GB" dirty="0"/>
              <a:t>3. </a:t>
            </a:r>
            <a:r>
              <a:rPr lang="en-US" dirty="0"/>
              <a:t>Sawicki C, et al. JMCP 2019;25:11</a:t>
            </a:r>
          </a:p>
        </p:txBody>
      </p:sp>
    </p:spTree>
    <p:extLst>
      <p:ext uri="{BB962C8B-B14F-4D97-AF65-F5344CB8AC3E}">
        <p14:creationId xmlns:p14="http://schemas.microsoft.com/office/powerpoint/2010/main" val="1973023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106495"/>
            <a:ext cx="8229600" cy="702470"/>
          </a:xfrm>
        </p:spPr>
        <p:txBody>
          <a:bodyPr/>
          <a:lstStyle/>
          <a:p>
            <a:r>
              <a:rPr lang="en-GB" dirty="0"/>
              <a:t>Demographics and outcomes</a:t>
            </a:r>
            <a:endParaRPr lang="en-US" dirty="0"/>
          </a:p>
        </p:txBody>
      </p:sp>
      <p:sp>
        <p:nvSpPr>
          <p:cNvPr id="6" name="Content Placeholder 5">
            <a:extLst>
              <a:ext uri="{FF2B5EF4-FFF2-40B4-BE49-F238E27FC236}">
                <a16:creationId xmlns:a16="http://schemas.microsoft.com/office/drawing/2014/main" id="{E9DD17BC-2664-4EBB-94C8-269D69889DAC}"/>
              </a:ext>
            </a:extLst>
          </p:cNvPr>
          <p:cNvSpPr>
            <a:spLocks noGrp="1"/>
          </p:cNvSpPr>
          <p:nvPr>
            <p:ph sz="quarter" idx="12"/>
          </p:nvPr>
        </p:nvSpPr>
        <p:spPr>
          <a:xfrm>
            <a:off x="465138" y="1495186"/>
            <a:ext cx="8221662" cy="3816424"/>
          </a:xfrm>
        </p:spPr>
        <p:txBody>
          <a:bodyPr/>
          <a:lstStyle/>
          <a:p>
            <a:pPr marL="288000" lvl="1">
              <a:spcBef>
                <a:spcPts val="1200"/>
              </a:spcBef>
              <a:buFont typeface="Arial"/>
              <a:buChar char="•"/>
            </a:pPr>
            <a:r>
              <a:rPr lang="en-GB" sz="1600" b="1" dirty="0">
                <a:solidFill>
                  <a:schemeClr val="tx2"/>
                </a:solidFill>
              </a:rPr>
              <a:t>Patients</a:t>
            </a:r>
            <a:r>
              <a:rPr lang="en-GB" sz="1600" dirty="0">
                <a:solidFill>
                  <a:schemeClr val="tx2"/>
                </a:solidFill>
              </a:rPr>
              <a:t> treated with capecitabine </a:t>
            </a:r>
            <a:r>
              <a:rPr lang="en-GB" sz="1600" b="1" dirty="0">
                <a:solidFill>
                  <a:schemeClr val="tx2"/>
                </a:solidFill>
              </a:rPr>
              <a:t>were sent 1,421 messages, receiving 658 (46.3%) replies</a:t>
            </a:r>
          </a:p>
          <a:p>
            <a:pPr lvl="1"/>
            <a:r>
              <a:rPr lang="en-GB" sz="1400" b="1" dirty="0"/>
              <a:t>105 (16%) </a:t>
            </a:r>
            <a:r>
              <a:rPr lang="en-GB" sz="1400" dirty="0"/>
              <a:t>of messages from 95 patients </a:t>
            </a:r>
            <a:r>
              <a:rPr lang="en-GB" sz="1400" b="1" dirty="0"/>
              <a:t>indicated experience of diarrhoea or HFS</a:t>
            </a:r>
          </a:p>
          <a:p>
            <a:pPr marL="288000" lvl="1">
              <a:spcBef>
                <a:spcPts val="1200"/>
              </a:spcBef>
              <a:buFont typeface="Arial"/>
              <a:buChar char="•"/>
            </a:pPr>
            <a:r>
              <a:rPr lang="en-GB" sz="1600" b="1" dirty="0" smtClean="0">
                <a:solidFill>
                  <a:schemeClr val="tx2"/>
                </a:solidFill>
              </a:rPr>
              <a:t>Referral to an oncologist was more common for HFS (66.7%) than for diarrhoea (33.3%)</a:t>
            </a:r>
          </a:p>
          <a:p>
            <a:r>
              <a:rPr lang="en-GB" sz="1600" b="1" dirty="0" smtClean="0">
                <a:solidFill>
                  <a:schemeClr val="tx2"/>
                </a:solidFill>
              </a:rPr>
              <a:t>Adherence (</a:t>
            </a:r>
            <a:r>
              <a:rPr lang="en-GB" sz="1600" b="1" dirty="0" err="1" smtClean="0">
                <a:solidFill>
                  <a:schemeClr val="tx2"/>
                </a:solidFill>
              </a:rPr>
              <a:t>PDC</a:t>
            </a:r>
            <a:r>
              <a:rPr lang="en-GB" sz="1600" dirty="0" smtClean="0">
                <a:solidFill>
                  <a:schemeClr val="tx2"/>
                </a:solidFill>
              </a:rPr>
              <a:t>) was significantly </a:t>
            </a:r>
            <a:r>
              <a:rPr lang="en-GB" sz="1600" b="1" dirty="0" smtClean="0">
                <a:solidFill>
                  <a:schemeClr val="tx2"/>
                </a:solidFill>
              </a:rPr>
              <a:t>better in the intervention group (Figure 1)</a:t>
            </a:r>
          </a:p>
          <a:p>
            <a:r>
              <a:rPr lang="en-GB" sz="1600" dirty="0" smtClean="0"/>
              <a:t>Resolution of symptoms was more common in patients recommended self care than in those referred to an oncologist, loss to follow-up was more common in the self care </a:t>
            </a:r>
            <a:r>
              <a:rPr lang="en-GB" sz="1600" dirty="0" smtClean="0">
                <a:solidFill>
                  <a:schemeClr val="tx2"/>
                </a:solidFill>
              </a:rPr>
              <a:t>group (Figure 2)</a:t>
            </a:r>
          </a:p>
          <a:p>
            <a:pPr lvl="2"/>
            <a:endParaRPr lang="en-GB" sz="1200" dirty="0"/>
          </a:p>
          <a:p>
            <a:pPr marL="288000" lvl="1" indent="0">
              <a:buNone/>
            </a:pPr>
            <a:r>
              <a:rPr lang="en-GB" sz="1400" dirty="0"/>
              <a:t> </a:t>
            </a:r>
          </a:p>
          <a:p>
            <a:pPr lvl="2"/>
            <a:endParaRPr lang="en-GB" sz="1200" dirty="0"/>
          </a:p>
        </p:txBody>
      </p:sp>
      <p:sp>
        <p:nvSpPr>
          <p:cNvPr id="4" name="Title 3">
            <a:extLst>
              <a:ext uri="{FF2B5EF4-FFF2-40B4-BE49-F238E27FC236}">
                <a16:creationId xmlns:a16="http://schemas.microsoft.com/office/drawing/2014/main" id="{53D4A09B-8521-459A-90F5-7AFEEE8D3295}"/>
              </a:ext>
            </a:extLst>
          </p:cNvPr>
          <p:cNvSpPr>
            <a:spLocks noGrp="1"/>
          </p:cNvSpPr>
          <p:nvPr>
            <p:ph type="title"/>
          </p:nvPr>
        </p:nvSpPr>
        <p:spPr/>
        <p:txBody>
          <a:bodyPr/>
          <a:lstStyle/>
          <a:p>
            <a:r>
              <a:rPr lang="en-GB"/>
              <a:t>Results</a:t>
            </a:r>
            <a:endParaRPr lang="en-GB" dirty="0"/>
          </a:p>
        </p:txBody>
      </p:sp>
      <p:sp>
        <p:nvSpPr>
          <p:cNvPr id="5" name="Slide Number Placeholder 4"/>
          <p:cNvSpPr>
            <a:spLocks noGrp="1"/>
          </p:cNvSpPr>
          <p:nvPr>
            <p:ph type="sldNum" sz="quarter" idx="4"/>
          </p:nvPr>
        </p:nvSpPr>
        <p:spPr/>
        <p:txBody>
          <a:bodyPr/>
          <a:lstStyle/>
          <a:p>
            <a:fld id="{FCE43C0F-8A7B-3A4B-9DB5-B3472E36E833}" type="slidenum">
              <a:rPr lang="en-GB" noProof="0" smtClean="0"/>
              <a:pPr/>
              <a:t>6</a:t>
            </a:fld>
            <a:endParaRPr lang="en-GB" noProof="0" dirty="0"/>
          </a:p>
        </p:txBody>
      </p:sp>
      <p:sp>
        <p:nvSpPr>
          <p:cNvPr id="7" name="Content Placeholder 6"/>
          <p:cNvSpPr>
            <a:spLocks noGrp="1"/>
          </p:cNvSpPr>
          <p:nvPr>
            <p:ph sz="quarter" idx="15"/>
          </p:nvPr>
        </p:nvSpPr>
        <p:spPr>
          <a:xfrm>
            <a:off x="465138" y="6325354"/>
            <a:ext cx="6087600" cy="365125"/>
          </a:xfrm>
        </p:spPr>
        <p:txBody>
          <a:bodyPr/>
          <a:lstStyle/>
          <a:p>
            <a:r>
              <a:rPr lang="en-US" dirty="0">
                <a:solidFill>
                  <a:schemeClr val="tx2"/>
                </a:solidFill>
              </a:rPr>
              <a:t>HFS, hand–foot syndrome; PDC, proportion of days covered </a:t>
            </a:r>
            <a:r>
              <a:rPr lang="en-GB" dirty="0"/>
              <a:t/>
            </a:r>
            <a:br>
              <a:rPr lang="en-GB" dirty="0"/>
            </a:br>
            <a:r>
              <a:rPr lang="en-GB" dirty="0" err="1"/>
              <a:t>Sohal</a:t>
            </a:r>
            <a:r>
              <a:rPr lang="en-GB" dirty="0"/>
              <a:t> M, et al. </a:t>
            </a:r>
            <a:r>
              <a:rPr lang="en-US" dirty="0"/>
              <a:t>J </a:t>
            </a:r>
            <a:r>
              <a:rPr lang="en-US" dirty="0" err="1"/>
              <a:t>Clin</a:t>
            </a:r>
            <a:r>
              <a:rPr lang="en-US" dirty="0"/>
              <a:t> Oncol 2020;38:(</a:t>
            </a:r>
            <a:r>
              <a:rPr lang="en-US" dirty="0" err="1"/>
              <a:t>suppl</a:t>
            </a:r>
            <a:r>
              <a:rPr lang="en-US" dirty="0"/>
              <a:t>; </a:t>
            </a:r>
            <a:r>
              <a:rPr lang="en-US" dirty="0" err="1"/>
              <a:t>abstr</a:t>
            </a:r>
            <a:r>
              <a:rPr lang="en-US" dirty="0"/>
              <a:t> 12079)</a:t>
            </a:r>
          </a:p>
        </p:txBody>
      </p:sp>
      <p:graphicFrame>
        <p:nvGraphicFramePr>
          <p:cNvPr id="12" name="Chart 11"/>
          <p:cNvGraphicFramePr/>
          <p:nvPr>
            <p:extLst>
              <p:ext uri="{D42A27DB-BD31-4B8C-83A1-F6EECF244321}">
                <p14:modId xmlns:p14="http://schemas.microsoft.com/office/powerpoint/2010/main" val="4167818506"/>
              </p:ext>
            </p:extLst>
          </p:nvPr>
        </p:nvGraphicFramePr>
        <p:xfrm>
          <a:off x="3919339" y="3561800"/>
          <a:ext cx="4868199" cy="2296557"/>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a:extLst>
              <a:ext uri="{FF2B5EF4-FFF2-40B4-BE49-F238E27FC236}">
                <a16:creationId xmlns:a16="http://schemas.microsoft.com/office/drawing/2014/main" id="{EE968C85-2777-1441-B9B5-D9CE37B44B32}"/>
              </a:ext>
            </a:extLst>
          </p:cNvPr>
          <p:cNvSpPr txBox="1"/>
          <p:nvPr/>
        </p:nvSpPr>
        <p:spPr>
          <a:xfrm>
            <a:off x="4716016" y="5345435"/>
            <a:ext cx="841064" cy="590931"/>
          </a:xfrm>
          <a:prstGeom prst="rect">
            <a:avLst/>
          </a:prstGeom>
          <a:noFill/>
        </p:spPr>
        <p:txBody>
          <a:bodyPr wrap="none" rtlCol="0">
            <a:spAutoFit/>
          </a:bodyPr>
          <a:lstStyle/>
          <a:p>
            <a:pPr algn="ctr">
              <a:lnSpc>
                <a:spcPct val="90000"/>
              </a:lnSpc>
            </a:pPr>
            <a:r>
              <a:rPr lang="en-GB" sz="1200" dirty="0">
                <a:solidFill>
                  <a:srgbClr val="505050"/>
                </a:solidFill>
                <a:latin typeface="Calibri" panose="020F0502020204030204" pitchFamily="34" charset="0"/>
                <a:ea typeface="Aileron" charset="0"/>
                <a:cs typeface="Calibri" panose="020F0502020204030204" pitchFamily="34" charset="0"/>
              </a:rPr>
              <a:t>Symptoms</a:t>
            </a:r>
            <a:br>
              <a:rPr lang="en-GB" sz="1200" dirty="0">
                <a:solidFill>
                  <a:srgbClr val="505050"/>
                </a:solidFill>
                <a:latin typeface="Calibri" panose="020F0502020204030204" pitchFamily="34" charset="0"/>
                <a:ea typeface="Aileron" charset="0"/>
                <a:cs typeface="Calibri" panose="020F0502020204030204" pitchFamily="34" charset="0"/>
              </a:rPr>
            </a:br>
            <a:r>
              <a:rPr lang="en-GB" sz="1200" dirty="0">
                <a:solidFill>
                  <a:srgbClr val="505050"/>
                </a:solidFill>
                <a:latin typeface="Calibri" panose="020F0502020204030204" pitchFamily="34" charset="0"/>
                <a:ea typeface="Aileron" charset="0"/>
                <a:cs typeface="Calibri" panose="020F0502020204030204" pitchFamily="34" charset="0"/>
              </a:rPr>
              <a:t>resolved</a:t>
            </a:r>
            <a:br>
              <a:rPr lang="en-GB" sz="1200" dirty="0">
                <a:solidFill>
                  <a:srgbClr val="505050"/>
                </a:solidFill>
                <a:latin typeface="Calibri" panose="020F0502020204030204" pitchFamily="34" charset="0"/>
                <a:ea typeface="Aileron" charset="0"/>
                <a:cs typeface="Calibri" panose="020F0502020204030204" pitchFamily="34" charset="0"/>
              </a:rPr>
            </a:br>
            <a:r>
              <a:rPr lang="en-GB" sz="1200" dirty="0">
                <a:solidFill>
                  <a:srgbClr val="505050"/>
                </a:solidFill>
                <a:latin typeface="Calibri" panose="020F0502020204030204" pitchFamily="34" charset="0"/>
                <a:ea typeface="Aileron" charset="0"/>
                <a:cs typeface="Calibri" panose="020F0502020204030204" pitchFamily="34" charset="0"/>
              </a:rPr>
              <a:t>(n=17) </a:t>
            </a:r>
          </a:p>
        </p:txBody>
      </p:sp>
      <p:sp>
        <p:nvSpPr>
          <p:cNvPr id="11" name="TextBox 10">
            <a:extLst>
              <a:ext uri="{FF2B5EF4-FFF2-40B4-BE49-F238E27FC236}">
                <a16:creationId xmlns:a16="http://schemas.microsoft.com/office/drawing/2014/main" id="{4FC4410C-5DEC-494B-8720-19D31D07805F}"/>
              </a:ext>
            </a:extLst>
          </p:cNvPr>
          <p:cNvSpPr txBox="1"/>
          <p:nvPr/>
        </p:nvSpPr>
        <p:spPr>
          <a:xfrm>
            <a:off x="5697807" y="5345435"/>
            <a:ext cx="893706" cy="590931"/>
          </a:xfrm>
          <a:prstGeom prst="rect">
            <a:avLst/>
          </a:prstGeom>
          <a:noFill/>
        </p:spPr>
        <p:txBody>
          <a:bodyPr wrap="none" rtlCol="0">
            <a:spAutoFit/>
          </a:bodyPr>
          <a:lstStyle/>
          <a:p>
            <a:pPr algn="ctr">
              <a:lnSpc>
                <a:spcPct val="90000"/>
              </a:lnSpc>
            </a:pPr>
            <a:r>
              <a:rPr lang="en-GB" sz="1200" dirty="0">
                <a:solidFill>
                  <a:srgbClr val="505050"/>
                </a:solidFill>
                <a:latin typeface="Calibri" panose="020F0502020204030204" pitchFamily="34" charset="0"/>
                <a:ea typeface="Aileron" charset="0"/>
                <a:cs typeface="Calibri" panose="020F0502020204030204" pitchFamily="34" charset="0"/>
              </a:rPr>
              <a:t>Medication</a:t>
            </a:r>
          </a:p>
          <a:p>
            <a:pPr algn="ctr">
              <a:lnSpc>
                <a:spcPct val="90000"/>
              </a:lnSpc>
            </a:pPr>
            <a:r>
              <a:rPr lang="en-GB" sz="1200" dirty="0">
                <a:solidFill>
                  <a:srgbClr val="505050"/>
                </a:solidFill>
                <a:latin typeface="Calibri" panose="020F0502020204030204" pitchFamily="34" charset="0"/>
                <a:ea typeface="Aileron" charset="0"/>
                <a:cs typeface="Calibri" panose="020F0502020204030204" pitchFamily="34" charset="0"/>
              </a:rPr>
              <a:t>Change</a:t>
            </a:r>
            <a:br>
              <a:rPr lang="en-GB" sz="1200" dirty="0">
                <a:solidFill>
                  <a:srgbClr val="505050"/>
                </a:solidFill>
                <a:latin typeface="Calibri" panose="020F0502020204030204" pitchFamily="34" charset="0"/>
                <a:ea typeface="Aileron" charset="0"/>
                <a:cs typeface="Calibri" panose="020F0502020204030204" pitchFamily="34" charset="0"/>
              </a:rPr>
            </a:br>
            <a:r>
              <a:rPr lang="en-GB" sz="1200" dirty="0">
                <a:solidFill>
                  <a:srgbClr val="505050"/>
                </a:solidFill>
                <a:latin typeface="Calibri" panose="020F0502020204030204" pitchFamily="34" charset="0"/>
                <a:ea typeface="Aileron" charset="0"/>
                <a:cs typeface="Calibri" panose="020F0502020204030204" pitchFamily="34" charset="0"/>
              </a:rPr>
              <a:t>(n=4)</a:t>
            </a:r>
          </a:p>
        </p:txBody>
      </p:sp>
      <p:sp>
        <p:nvSpPr>
          <p:cNvPr id="14" name="TextBox 13">
            <a:extLst>
              <a:ext uri="{FF2B5EF4-FFF2-40B4-BE49-F238E27FC236}">
                <a16:creationId xmlns:a16="http://schemas.microsoft.com/office/drawing/2014/main" id="{D119815F-DB38-3E49-8268-5F15D9B0487A}"/>
              </a:ext>
            </a:extLst>
          </p:cNvPr>
          <p:cNvSpPr txBox="1"/>
          <p:nvPr/>
        </p:nvSpPr>
        <p:spPr>
          <a:xfrm>
            <a:off x="6718020" y="5345435"/>
            <a:ext cx="844655" cy="757130"/>
          </a:xfrm>
          <a:prstGeom prst="rect">
            <a:avLst/>
          </a:prstGeom>
          <a:noFill/>
        </p:spPr>
        <p:txBody>
          <a:bodyPr wrap="none" rtlCol="0">
            <a:spAutoFit/>
          </a:bodyPr>
          <a:lstStyle/>
          <a:p>
            <a:pPr algn="ctr">
              <a:lnSpc>
                <a:spcPct val="90000"/>
              </a:lnSpc>
            </a:pPr>
            <a:r>
              <a:rPr lang="en-GB" sz="1200" dirty="0">
                <a:solidFill>
                  <a:srgbClr val="505050"/>
                </a:solidFill>
                <a:latin typeface="Calibri" panose="020F0502020204030204" pitchFamily="34" charset="0"/>
                <a:ea typeface="Aileron" charset="0"/>
                <a:cs typeface="Calibri" panose="020F0502020204030204" pitchFamily="34" charset="0"/>
              </a:rPr>
              <a:t>Symptom</a:t>
            </a:r>
          </a:p>
          <a:p>
            <a:pPr algn="ctr">
              <a:lnSpc>
                <a:spcPct val="90000"/>
              </a:lnSpc>
            </a:pPr>
            <a:r>
              <a:rPr lang="en-GB" sz="1200" dirty="0">
                <a:solidFill>
                  <a:srgbClr val="505050"/>
                </a:solidFill>
                <a:latin typeface="Calibri" panose="020F0502020204030204" pitchFamily="34" charset="0"/>
                <a:ea typeface="Aileron" charset="0"/>
                <a:cs typeface="Calibri" panose="020F0502020204030204" pitchFamily="34" charset="0"/>
              </a:rPr>
              <a:t>Treatment</a:t>
            </a:r>
            <a:br>
              <a:rPr lang="en-GB" sz="1200" dirty="0">
                <a:solidFill>
                  <a:srgbClr val="505050"/>
                </a:solidFill>
                <a:latin typeface="Calibri" panose="020F0502020204030204" pitchFamily="34" charset="0"/>
                <a:ea typeface="Aileron" charset="0"/>
                <a:cs typeface="Calibri" panose="020F0502020204030204" pitchFamily="34" charset="0"/>
              </a:rPr>
            </a:br>
            <a:r>
              <a:rPr lang="en-GB" sz="1200" dirty="0">
                <a:solidFill>
                  <a:srgbClr val="505050"/>
                </a:solidFill>
                <a:latin typeface="Calibri" panose="020F0502020204030204" pitchFamily="34" charset="0"/>
                <a:ea typeface="Aileron" charset="0"/>
                <a:cs typeface="Calibri" panose="020F0502020204030204" pitchFamily="34" charset="0"/>
              </a:rPr>
              <a:t>prescribed</a:t>
            </a:r>
          </a:p>
          <a:p>
            <a:pPr algn="ctr">
              <a:lnSpc>
                <a:spcPct val="90000"/>
              </a:lnSpc>
            </a:pPr>
            <a:r>
              <a:rPr lang="en-GB" sz="1200" dirty="0">
                <a:solidFill>
                  <a:srgbClr val="505050"/>
                </a:solidFill>
                <a:latin typeface="Calibri" panose="020F0502020204030204" pitchFamily="34" charset="0"/>
                <a:ea typeface="Aileron" charset="0"/>
                <a:cs typeface="Calibri" panose="020F0502020204030204" pitchFamily="34" charset="0"/>
              </a:rPr>
              <a:t>(n=2)</a:t>
            </a:r>
          </a:p>
        </p:txBody>
      </p:sp>
      <p:sp>
        <p:nvSpPr>
          <p:cNvPr id="15" name="TextBox 14">
            <a:extLst>
              <a:ext uri="{FF2B5EF4-FFF2-40B4-BE49-F238E27FC236}">
                <a16:creationId xmlns:a16="http://schemas.microsoft.com/office/drawing/2014/main" id="{BC776A71-AF95-CA4D-A228-A6E1829A0ED3}"/>
              </a:ext>
            </a:extLst>
          </p:cNvPr>
          <p:cNvSpPr txBox="1"/>
          <p:nvPr/>
        </p:nvSpPr>
        <p:spPr>
          <a:xfrm>
            <a:off x="7759383" y="5345435"/>
            <a:ext cx="775597" cy="590931"/>
          </a:xfrm>
          <a:prstGeom prst="rect">
            <a:avLst/>
          </a:prstGeom>
          <a:noFill/>
        </p:spPr>
        <p:txBody>
          <a:bodyPr wrap="none" rtlCol="0">
            <a:spAutoFit/>
          </a:bodyPr>
          <a:lstStyle/>
          <a:p>
            <a:pPr algn="ctr">
              <a:lnSpc>
                <a:spcPct val="90000"/>
              </a:lnSpc>
            </a:pPr>
            <a:r>
              <a:rPr lang="en-GB" sz="1200" dirty="0">
                <a:solidFill>
                  <a:srgbClr val="505050"/>
                </a:solidFill>
                <a:latin typeface="Calibri" panose="020F0502020204030204" pitchFamily="34" charset="0"/>
                <a:ea typeface="Aileron" charset="0"/>
                <a:cs typeface="Calibri" panose="020F0502020204030204" pitchFamily="34" charset="0"/>
              </a:rPr>
              <a:t>Loss to</a:t>
            </a:r>
          </a:p>
          <a:p>
            <a:pPr algn="ctr">
              <a:lnSpc>
                <a:spcPct val="90000"/>
              </a:lnSpc>
            </a:pPr>
            <a:r>
              <a:rPr lang="en-GB" sz="1200" dirty="0">
                <a:solidFill>
                  <a:srgbClr val="505050"/>
                </a:solidFill>
                <a:latin typeface="Calibri" panose="020F0502020204030204" pitchFamily="34" charset="0"/>
                <a:ea typeface="Aileron" charset="0"/>
                <a:cs typeface="Calibri" panose="020F0502020204030204" pitchFamily="34" charset="0"/>
              </a:rPr>
              <a:t>follow-up</a:t>
            </a:r>
          </a:p>
          <a:p>
            <a:pPr algn="ctr">
              <a:lnSpc>
                <a:spcPct val="90000"/>
              </a:lnSpc>
            </a:pPr>
            <a:r>
              <a:rPr lang="en-GB" sz="1200" dirty="0">
                <a:solidFill>
                  <a:srgbClr val="505050"/>
                </a:solidFill>
                <a:latin typeface="Calibri" panose="020F0502020204030204" pitchFamily="34" charset="0"/>
                <a:ea typeface="Aileron" charset="0"/>
                <a:cs typeface="Calibri" panose="020F0502020204030204" pitchFamily="34" charset="0"/>
              </a:rPr>
              <a:t>(n=31)</a:t>
            </a:r>
          </a:p>
        </p:txBody>
      </p:sp>
      <p:graphicFrame>
        <p:nvGraphicFramePr>
          <p:cNvPr id="16" name="Chart 15">
            <a:extLst>
              <a:ext uri="{FF2B5EF4-FFF2-40B4-BE49-F238E27FC236}">
                <a16:creationId xmlns:a16="http://schemas.microsoft.com/office/drawing/2014/main" id="{967F2214-3E59-CA4E-81E9-475DC53D4B1A}"/>
              </a:ext>
            </a:extLst>
          </p:cNvPr>
          <p:cNvGraphicFramePr/>
          <p:nvPr>
            <p:extLst>
              <p:ext uri="{D42A27DB-BD31-4B8C-83A1-F6EECF244321}">
                <p14:modId xmlns:p14="http://schemas.microsoft.com/office/powerpoint/2010/main" val="1767145313"/>
              </p:ext>
            </p:extLst>
          </p:nvPr>
        </p:nvGraphicFramePr>
        <p:xfrm>
          <a:off x="395536" y="3545235"/>
          <a:ext cx="3525659" cy="2474788"/>
        </p:xfrm>
        <a:graphic>
          <a:graphicData uri="http://schemas.openxmlformats.org/drawingml/2006/chart">
            <c:chart xmlns:c="http://schemas.openxmlformats.org/drawingml/2006/chart" xmlns:r="http://schemas.openxmlformats.org/officeDocument/2006/relationships" r:id="rId4"/>
          </a:graphicData>
        </a:graphic>
      </p:graphicFrame>
      <p:sp>
        <p:nvSpPr>
          <p:cNvPr id="17" name="TextBox 16">
            <a:extLst>
              <a:ext uri="{FF2B5EF4-FFF2-40B4-BE49-F238E27FC236}">
                <a16:creationId xmlns:a16="http://schemas.microsoft.com/office/drawing/2014/main" id="{1EAE6833-F52F-7244-B241-8D4C1D957505}"/>
              </a:ext>
            </a:extLst>
          </p:cNvPr>
          <p:cNvSpPr txBox="1"/>
          <p:nvPr/>
        </p:nvSpPr>
        <p:spPr>
          <a:xfrm>
            <a:off x="1603037" y="5628937"/>
            <a:ext cx="1073884" cy="286232"/>
          </a:xfrm>
          <a:prstGeom prst="rect">
            <a:avLst/>
          </a:prstGeom>
          <a:noFill/>
        </p:spPr>
        <p:txBody>
          <a:bodyPr wrap="none" rtlCol="0">
            <a:spAutoFit/>
          </a:bodyPr>
          <a:lstStyle/>
          <a:p>
            <a:pPr algn="ctr">
              <a:lnSpc>
                <a:spcPct val="90000"/>
              </a:lnSpc>
            </a:pPr>
            <a:r>
              <a:rPr lang="en-GB" sz="1400" b="1" dirty="0">
                <a:solidFill>
                  <a:srgbClr val="505050"/>
                </a:solidFill>
                <a:latin typeface="Calibri" panose="020F0502020204030204" pitchFamily="34" charset="0"/>
                <a:ea typeface="Aileron" charset="0"/>
                <a:cs typeface="Calibri" panose="020F0502020204030204" pitchFamily="34" charset="0"/>
              </a:rPr>
              <a:t>Patients (%)</a:t>
            </a:r>
          </a:p>
        </p:txBody>
      </p:sp>
      <p:sp>
        <p:nvSpPr>
          <p:cNvPr id="18" name="TextBox 17">
            <a:extLst>
              <a:ext uri="{FF2B5EF4-FFF2-40B4-BE49-F238E27FC236}">
                <a16:creationId xmlns:a16="http://schemas.microsoft.com/office/drawing/2014/main" id="{A245E670-5DDB-7146-988D-856058804327}"/>
              </a:ext>
            </a:extLst>
          </p:cNvPr>
          <p:cNvSpPr txBox="1"/>
          <p:nvPr/>
        </p:nvSpPr>
        <p:spPr>
          <a:xfrm>
            <a:off x="703155" y="5119284"/>
            <a:ext cx="1796967" cy="138499"/>
          </a:xfrm>
          <a:prstGeom prst="rect">
            <a:avLst/>
          </a:prstGeom>
          <a:noFill/>
        </p:spPr>
        <p:txBody>
          <a:bodyPr wrap="none" lIns="0" tIns="0" rIns="0" bIns="0" rtlCol="0">
            <a:spAutoFit/>
          </a:bodyPr>
          <a:lstStyle/>
          <a:p>
            <a:pPr>
              <a:lnSpc>
                <a:spcPct val="90000"/>
              </a:lnSpc>
            </a:pPr>
            <a:r>
              <a:rPr lang="en-GB" sz="1000" dirty="0">
                <a:solidFill>
                  <a:srgbClr val="505050"/>
                </a:solidFill>
                <a:latin typeface="Calibri" panose="020F0502020204030204" pitchFamily="34" charset="0"/>
                <a:ea typeface="Aileron" charset="0"/>
                <a:cs typeface="Calibri" panose="020F0502020204030204" pitchFamily="34" charset="0"/>
              </a:rPr>
              <a:t>*Statistically significant at P=0.038</a:t>
            </a:r>
          </a:p>
        </p:txBody>
      </p:sp>
      <p:sp>
        <p:nvSpPr>
          <p:cNvPr id="8" name="Freeform 7">
            <a:extLst>
              <a:ext uri="{FF2B5EF4-FFF2-40B4-BE49-F238E27FC236}">
                <a16:creationId xmlns:a16="http://schemas.microsoft.com/office/drawing/2014/main" id="{A10A3572-D46D-3D4F-B940-5AE0B382FB2A}"/>
              </a:ext>
            </a:extLst>
          </p:cNvPr>
          <p:cNvSpPr/>
          <p:nvPr/>
        </p:nvSpPr>
        <p:spPr>
          <a:xfrm>
            <a:off x="2767847" y="4463510"/>
            <a:ext cx="493900" cy="371959"/>
          </a:xfrm>
          <a:custGeom>
            <a:avLst/>
            <a:gdLst>
              <a:gd name="connsiteX0" fmla="*/ 0 w 449450"/>
              <a:gd name="connsiteY0" fmla="*/ 0 h 371959"/>
              <a:gd name="connsiteX1" fmla="*/ 449450 w 449450"/>
              <a:gd name="connsiteY1" fmla="*/ 0 h 371959"/>
              <a:gd name="connsiteX2" fmla="*/ 449450 w 449450"/>
              <a:gd name="connsiteY2" fmla="*/ 371959 h 371959"/>
              <a:gd name="connsiteX3" fmla="*/ 278969 w 449450"/>
              <a:gd name="connsiteY3" fmla="*/ 371959 h 371959"/>
              <a:gd name="connsiteX0" fmla="*/ 0 w 493900"/>
              <a:gd name="connsiteY0" fmla="*/ 3175 h 371959"/>
              <a:gd name="connsiteX1" fmla="*/ 493900 w 493900"/>
              <a:gd name="connsiteY1" fmla="*/ 0 h 371959"/>
              <a:gd name="connsiteX2" fmla="*/ 493900 w 493900"/>
              <a:gd name="connsiteY2" fmla="*/ 371959 h 371959"/>
              <a:gd name="connsiteX3" fmla="*/ 323419 w 493900"/>
              <a:gd name="connsiteY3" fmla="*/ 371959 h 371959"/>
            </a:gdLst>
            <a:ahLst/>
            <a:cxnLst>
              <a:cxn ang="0">
                <a:pos x="connsiteX0" y="connsiteY0"/>
              </a:cxn>
              <a:cxn ang="0">
                <a:pos x="connsiteX1" y="connsiteY1"/>
              </a:cxn>
              <a:cxn ang="0">
                <a:pos x="connsiteX2" y="connsiteY2"/>
              </a:cxn>
              <a:cxn ang="0">
                <a:pos x="connsiteX3" y="connsiteY3"/>
              </a:cxn>
            </a:cxnLst>
            <a:rect l="l" t="t" r="r" b="b"/>
            <a:pathLst>
              <a:path w="493900" h="371959">
                <a:moveTo>
                  <a:pt x="0" y="3175"/>
                </a:moveTo>
                <a:lnTo>
                  <a:pt x="493900" y="0"/>
                </a:lnTo>
                <a:lnTo>
                  <a:pt x="493900" y="371959"/>
                </a:lnTo>
                <a:lnTo>
                  <a:pt x="323419" y="371959"/>
                </a:lnTo>
              </a:path>
            </a:pathLst>
          </a:cu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19" name="TextBox 18">
            <a:extLst>
              <a:ext uri="{FF2B5EF4-FFF2-40B4-BE49-F238E27FC236}">
                <a16:creationId xmlns:a16="http://schemas.microsoft.com/office/drawing/2014/main" id="{4E7620DD-4815-2047-A62C-64818D7BE255}"/>
              </a:ext>
            </a:extLst>
          </p:cNvPr>
          <p:cNvSpPr txBox="1"/>
          <p:nvPr/>
        </p:nvSpPr>
        <p:spPr>
          <a:xfrm>
            <a:off x="3275856" y="4553347"/>
            <a:ext cx="261610" cy="258532"/>
          </a:xfrm>
          <a:prstGeom prst="rect">
            <a:avLst/>
          </a:prstGeom>
          <a:noFill/>
        </p:spPr>
        <p:txBody>
          <a:bodyPr wrap="none" rtlCol="0">
            <a:spAutoFit/>
          </a:bodyPr>
          <a:lstStyle/>
          <a:p>
            <a:pPr algn="ctr">
              <a:lnSpc>
                <a:spcPct val="90000"/>
              </a:lnSpc>
            </a:pPr>
            <a:r>
              <a:rPr lang="en-GB" sz="1200" dirty="0">
                <a:solidFill>
                  <a:srgbClr val="505050"/>
                </a:solidFill>
                <a:latin typeface="Calibri" panose="020F0502020204030204" pitchFamily="34" charset="0"/>
                <a:ea typeface="Aileron" charset="0"/>
                <a:cs typeface="Calibri" panose="020F0502020204030204" pitchFamily="34" charset="0"/>
              </a:rPr>
              <a:t>*</a:t>
            </a:r>
          </a:p>
        </p:txBody>
      </p:sp>
    </p:spTree>
    <p:extLst>
      <p:ext uri="{BB962C8B-B14F-4D97-AF65-F5344CB8AC3E}">
        <p14:creationId xmlns:p14="http://schemas.microsoft.com/office/powerpoint/2010/main" val="1078139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2"/>
          </p:nvPr>
        </p:nvSpPr>
        <p:spPr/>
        <p:txBody>
          <a:bodyPr/>
          <a:lstStyle/>
          <a:p>
            <a:r>
              <a:rPr lang="en-GB" b="1" dirty="0"/>
              <a:t>The SMS and nurse-led secure messaging system </a:t>
            </a:r>
            <a:r>
              <a:rPr lang="en-GB" b="1" dirty="0" smtClean="0"/>
              <a:t>facilitated </a:t>
            </a:r>
            <a:r>
              <a:rPr lang="en-GB" b="1" dirty="0"/>
              <a:t>clinical interventions by nurse care managers</a:t>
            </a:r>
          </a:p>
          <a:p>
            <a:r>
              <a:rPr lang="en-GB" b="1" dirty="0"/>
              <a:t>Adherence was improved in the intervention group</a:t>
            </a:r>
          </a:p>
          <a:p>
            <a:r>
              <a:rPr lang="en-GB" dirty="0"/>
              <a:t>The authors suggested that </a:t>
            </a:r>
            <a:r>
              <a:rPr lang="en-GB" b="1" dirty="0"/>
              <a:t>nurse-led digital engagement is effective in increasing engagement </a:t>
            </a:r>
            <a:r>
              <a:rPr lang="en-GB" b="1" dirty="0" smtClean="0"/>
              <a:t>of</a:t>
            </a:r>
            <a:r>
              <a:rPr lang="en-GB" b="1" dirty="0" smtClean="0"/>
              <a:t> </a:t>
            </a:r>
            <a:r>
              <a:rPr lang="en-GB" b="1" dirty="0"/>
              <a:t>cancer patients treated with oral therapy who are suffering from AEs</a:t>
            </a:r>
          </a:p>
        </p:txBody>
      </p:sp>
      <p:sp>
        <p:nvSpPr>
          <p:cNvPr id="4" name="Title 3"/>
          <p:cNvSpPr>
            <a:spLocks noGrp="1"/>
          </p:cNvSpPr>
          <p:nvPr>
            <p:ph type="title"/>
          </p:nvPr>
        </p:nvSpPr>
        <p:spPr/>
        <p:txBody>
          <a:bodyPr/>
          <a:lstStyle/>
          <a:p>
            <a:r>
              <a:rPr lang="en-GB" dirty="0" err="1"/>
              <a:t>ConclusionS</a:t>
            </a:r>
            <a:endParaRPr lang="en-US" dirty="0"/>
          </a:p>
        </p:txBody>
      </p:sp>
      <p:sp>
        <p:nvSpPr>
          <p:cNvPr id="5" name="Slide Number Placeholder 4"/>
          <p:cNvSpPr>
            <a:spLocks noGrp="1"/>
          </p:cNvSpPr>
          <p:nvPr>
            <p:ph type="sldNum" sz="quarter" idx="4"/>
          </p:nvPr>
        </p:nvSpPr>
        <p:spPr/>
        <p:txBody>
          <a:bodyPr/>
          <a:lstStyle/>
          <a:p>
            <a:fld id="{FCE43C0F-8A7B-3A4B-9DB5-B3472E36E833}" type="slidenum">
              <a:rPr lang="en-GB" smtClean="0"/>
              <a:pPr/>
              <a:t>7</a:t>
            </a:fld>
            <a:endParaRPr lang="en-GB" dirty="0"/>
          </a:p>
        </p:txBody>
      </p:sp>
      <p:sp>
        <p:nvSpPr>
          <p:cNvPr id="6" name="Content Placeholder 5"/>
          <p:cNvSpPr>
            <a:spLocks noGrp="1"/>
          </p:cNvSpPr>
          <p:nvPr>
            <p:ph sz="quarter" idx="15"/>
          </p:nvPr>
        </p:nvSpPr>
        <p:spPr>
          <a:xfrm>
            <a:off x="465138" y="6325354"/>
            <a:ext cx="6087600" cy="365125"/>
          </a:xfrm>
        </p:spPr>
        <p:txBody>
          <a:bodyPr/>
          <a:lstStyle/>
          <a:p>
            <a:pPr>
              <a:spcBef>
                <a:spcPts val="0"/>
              </a:spcBef>
            </a:pPr>
            <a:r>
              <a:rPr lang="en-US" dirty="0"/>
              <a:t>AE, adverse event</a:t>
            </a:r>
            <a:endParaRPr lang="en-GB" dirty="0"/>
          </a:p>
          <a:p>
            <a:pPr>
              <a:spcBef>
                <a:spcPts val="0"/>
              </a:spcBef>
            </a:pPr>
            <a:r>
              <a:rPr lang="en-GB" dirty="0" err="1"/>
              <a:t>Sohal</a:t>
            </a:r>
            <a:r>
              <a:rPr lang="en-GB" dirty="0"/>
              <a:t> M, et al. </a:t>
            </a:r>
            <a:r>
              <a:rPr lang="en-US" dirty="0"/>
              <a:t>J </a:t>
            </a:r>
            <a:r>
              <a:rPr lang="en-US" dirty="0" err="1"/>
              <a:t>Clin</a:t>
            </a:r>
            <a:r>
              <a:rPr lang="en-US" dirty="0"/>
              <a:t> Oncol 2020;38:(</a:t>
            </a:r>
            <a:r>
              <a:rPr lang="en-US" dirty="0" err="1"/>
              <a:t>suppl</a:t>
            </a:r>
            <a:r>
              <a:rPr lang="en-US" dirty="0"/>
              <a:t>; </a:t>
            </a:r>
            <a:r>
              <a:rPr lang="en-US" dirty="0" err="1"/>
              <a:t>abstr</a:t>
            </a:r>
            <a:r>
              <a:rPr lang="en-US" dirty="0"/>
              <a:t> 12079)</a:t>
            </a:r>
          </a:p>
        </p:txBody>
      </p:sp>
      <p:sp>
        <p:nvSpPr>
          <p:cNvPr id="9" name="Text Placeholder 1"/>
          <p:cNvSpPr txBox="1">
            <a:spLocks/>
          </p:cNvSpPr>
          <p:nvPr/>
        </p:nvSpPr>
        <p:spPr>
          <a:xfrm>
            <a:off x="450573" y="1512316"/>
            <a:ext cx="8229600" cy="702470"/>
          </a:xfrm>
          <a:prstGeom prst="rect">
            <a:avLst/>
          </a:prstGeom>
        </p:spPr>
        <p:txBody>
          <a:bodyPr vert="horz" wrap="square" lIns="0" tIns="0" rIns="0" bIns="0" rtlCol="0" anchor="t">
            <a:normAutofit/>
          </a:bodyPr>
          <a:lstStyle>
            <a:lvl1pPr marL="0" indent="0" algn="l" defTabSz="457200" rtl="0" eaLnBrk="1" latinLnBrk="0" hangingPunct="1">
              <a:spcBef>
                <a:spcPts val="1200"/>
              </a:spcBef>
              <a:buClr>
                <a:schemeClr val="accent1"/>
              </a:buClr>
              <a:buFont typeface="Arial"/>
              <a:buNone/>
              <a:defRPr sz="2000" b="1" i="0" kern="1200" cap="all" spc="100" baseline="0">
                <a:solidFill>
                  <a:schemeClr val="accent1"/>
                </a:solidFill>
                <a:latin typeface="+mj-lt"/>
                <a:ea typeface="Verdana" panose="020B0604030504040204" pitchFamily="34" charset="0"/>
                <a:cs typeface="Verdana" panose="020B0604030504040204" pitchFamily="34" charset="0"/>
              </a:defRPr>
            </a:lvl1pPr>
            <a:lvl2pPr marL="457200" indent="0" algn="l" defTabSz="457200" rtl="0" eaLnBrk="1" latinLnBrk="0" hangingPunct="1">
              <a:spcBef>
                <a:spcPts val="600"/>
              </a:spcBef>
              <a:buClr>
                <a:schemeClr val="accent1"/>
              </a:buClr>
              <a:buFont typeface="Lucida Grande"/>
              <a:buNone/>
              <a:defRPr sz="2000" b="1" i="0" kern="1200">
                <a:solidFill>
                  <a:srgbClr val="5D8298"/>
                </a:solidFill>
                <a:latin typeface="+mj-lt"/>
                <a:ea typeface="+mn-ea"/>
                <a:cs typeface="PT Sans"/>
              </a:defRPr>
            </a:lvl2pPr>
            <a:lvl3pPr marL="914400" indent="0" algn="l" defTabSz="457200" rtl="0" eaLnBrk="1" latinLnBrk="0" hangingPunct="1">
              <a:spcBef>
                <a:spcPts val="400"/>
              </a:spcBef>
              <a:buClr>
                <a:schemeClr val="accent1"/>
              </a:buClr>
              <a:buFont typeface="Arial"/>
              <a:buNone/>
              <a:defRPr sz="1800" b="1" i="0" kern="1200">
                <a:solidFill>
                  <a:srgbClr val="5D8298"/>
                </a:solidFill>
                <a:latin typeface="+mj-lt"/>
                <a:ea typeface="+mn-ea"/>
                <a:cs typeface="PT Sans"/>
              </a:defRPr>
            </a:lvl3pPr>
            <a:lvl4pPr marL="1371600" indent="0" algn="l" defTabSz="457200" rtl="0" eaLnBrk="1" latinLnBrk="0" hangingPunct="1">
              <a:spcBef>
                <a:spcPts val="0"/>
              </a:spcBef>
              <a:buClr>
                <a:schemeClr val="accent1"/>
              </a:buClr>
              <a:buFont typeface="Arial"/>
              <a:buNone/>
              <a:defRPr sz="1600" b="1" i="0" kern="1200">
                <a:solidFill>
                  <a:srgbClr val="5D8298"/>
                </a:solidFill>
                <a:latin typeface="+mj-lt"/>
                <a:ea typeface="+mn-ea"/>
                <a:cs typeface="PT Sans"/>
              </a:defRPr>
            </a:lvl4pPr>
            <a:lvl5pPr marL="1828800" indent="0" algn="l" defTabSz="457200" rtl="0" eaLnBrk="1" latinLnBrk="0" hangingPunct="1">
              <a:spcBef>
                <a:spcPts val="0"/>
              </a:spcBef>
              <a:buClr>
                <a:schemeClr val="accent1"/>
              </a:buClr>
              <a:buFont typeface="Arial"/>
              <a:buNone/>
              <a:defRPr sz="1600" b="1" i="0" kern="1200">
                <a:solidFill>
                  <a:srgbClr val="5D8298"/>
                </a:solidFill>
                <a:latin typeface="+mj-lt"/>
                <a:ea typeface="+mn-ea"/>
                <a:cs typeface="PT Sans"/>
              </a:defRPr>
            </a:lvl5pPr>
            <a:lvl6pPr marL="2286000" indent="0" algn="l" defTabSz="457200" rtl="0" eaLnBrk="1" latinLnBrk="0" hangingPunct="1">
              <a:spcBef>
                <a:spcPct val="20000"/>
              </a:spcBef>
              <a:buFont typeface="Arial"/>
              <a:buNone/>
              <a:defRPr sz="1600" b="1" kern="1200">
                <a:solidFill>
                  <a:schemeClr val="tx1"/>
                </a:solidFill>
                <a:latin typeface="+mn-lt"/>
                <a:ea typeface="+mn-ea"/>
                <a:cs typeface="+mn-cs"/>
              </a:defRPr>
            </a:lvl6pPr>
            <a:lvl7pPr marL="2743200" indent="0" algn="l" defTabSz="457200" rtl="0" eaLnBrk="1" latinLnBrk="0" hangingPunct="1">
              <a:spcBef>
                <a:spcPct val="20000"/>
              </a:spcBef>
              <a:buFont typeface="Arial"/>
              <a:buNone/>
              <a:defRPr sz="1600" b="1" kern="1200">
                <a:solidFill>
                  <a:schemeClr val="tx1"/>
                </a:solidFill>
                <a:latin typeface="+mn-lt"/>
                <a:ea typeface="+mn-ea"/>
                <a:cs typeface="+mn-cs"/>
              </a:defRPr>
            </a:lvl7pPr>
            <a:lvl8pPr marL="3200400" indent="0" algn="l" defTabSz="457200" rtl="0" eaLnBrk="1" latinLnBrk="0" hangingPunct="1">
              <a:spcBef>
                <a:spcPct val="20000"/>
              </a:spcBef>
              <a:buFont typeface="Arial"/>
              <a:buNone/>
              <a:defRPr sz="1600" b="1" kern="1200">
                <a:solidFill>
                  <a:schemeClr val="tx1"/>
                </a:solidFill>
                <a:latin typeface="+mn-lt"/>
                <a:ea typeface="+mn-ea"/>
                <a:cs typeface="+mn-cs"/>
              </a:defRPr>
            </a:lvl8pPr>
            <a:lvl9pPr marL="3657600" indent="0" algn="l" defTabSz="457200" rtl="0" eaLnBrk="1" latinLnBrk="0" hangingPunct="1">
              <a:spcBef>
                <a:spcPct val="20000"/>
              </a:spcBef>
              <a:buFont typeface="Arial"/>
              <a:buNone/>
              <a:defRPr sz="1600" b="1" kern="1200">
                <a:solidFill>
                  <a:schemeClr val="tx1"/>
                </a:solidFill>
                <a:latin typeface="+mn-lt"/>
                <a:ea typeface="+mn-ea"/>
                <a:cs typeface="+mn-cs"/>
              </a:defRPr>
            </a:lvl9pPr>
          </a:lstStyle>
          <a:p>
            <a:endParaRPr lang="en-US" strike="sngStrike" dirty="0">
              <a:solidFill>
                <a:srgbClr val="C00000"/>
              </a:solidFill>
            </a:endParaRPr>
          </a:p>
        </p:txBody>
      </p:sp>
    </p:spTree>
    <p:extLst>
      <p:ext uri="{BB962C8B-B14F-4D97-AF65-F5344CB8AC3E}">
        <p14:creationId xmlns:p14="http://schemas.microsoft.com/office/powerpoint/2010/main" val="3413478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A115B0-02AF-44C8-9360-8F645029861D}"/>
              </a:ext>
            </a:extLst>
          </p:cNvPr>
          <p:cNvSpPr>
            <a:spLocks noGrp="1"/>
          </p:cNvSpPr>
          <p:nvPr>
            <p:ph type="title"/>
          </p:nvPr>
        </p:nvSpPr>
        <p:spPr/>
        <p:txBody>
          <a:bodyPr/>
          <a:lstStyle/>
          <a:p>
            <a:r>
              <a:rPr lang="en-GB" dirty="0"/>
              <a:t>Home-based management of cancer patients (CPs) experiencing toxicities while on anticancer treatment: </a:t>
            </a:r>
            <a:br>
              <a:rPr lang="en-GB" dirty="0"/>
            </a:br>
            <a:r>
              <a:rPr lang="en-GB" dirty="0"/>
              <a:t>The impact of a nurse-led telephone triage (NTT)</a:t>
            </a:r>
            <a:br>
              <a:rPr lang="en-GB" dirty="0"/>
            </a:br>
            <a:r>
              <a:rPr lang="en-GB" dirty="0"/>
              <a:t/>
            </a:r>
            <a:br>
              <a:rPr lang="en-GB" dirty="0"/>
            </a:br>
            <a:r>
              <a:rPr lang="en-GB" sz="2200" cap="none" dirty="0" err="1"/>
              <a:t>Calvetti</a:t>
            </a:r>
            <a:r>
              <a:rPr lang="en-GB" sz="2200" dirty="0"/>
              <a:t> L, </a:t>
            </a:r>
            <a:r>
              <a:rPr lang="en-GB" sz="2200" cap="none" dirty="0"/>
              <a:t>et al</a:t>
            </a:r>
            <a:r>
              <a:rPr lang="en-GB" sz="2200" dirty="0"/>
              <a:t>. </a:t>
            </a:r>
            <a:br>
              <a:rPr lang="en-GB" sz="2200" dirty="0"/>
            </a:br>
            <a:r>
              <a:rPr lang="en-GB" sz="2200" dirty="0"/>
              <a:t>ASCO 2020. A</a:t>
            </a:r>
            <a:r>
              <a:rPr lang="en-GB" sz="2200" cap="none" dirty="0"/>
              <a:t>bstract </a:t>
            </a:r>
            <a:r>
              <a:rPr lang="en-US" sz="2200" dirty="0"/>
              <a:t>#</a:t>
            </a:r>
            <a:r>
              <a:rPr lang="en-GB" sz="2200" dirty="0"/>
              <a:t>2002. </a:t>
            </a:r>
            <a:r>
              <a:rPr lang="en-GB" sz="2200" cap="none" dirty="0"/>
              <a:t>Oral presentation</a:t>
            </a:r>
            <a:endParaRPr lang="en-GB" sz="2200" dirty="0"/>
          </a:p>
        </p:txBody>
      </p:sp>
      <p:sp>
        <p:nvSpPr>
          <p:cNvPr id="3" name="Slide Number Placeholder 2"/>
          <p:cNvSpPr>
            <a:spLocks noGrp="1"/>
          </p:cNvSpPr>
          <p:nvPr>
            <p:ph type="sldNum" sz="quarter" idx="4"/>
          </p:nvPr>
        </p:nvSpPr>
        <p:spPr/>
        <p:txBody>
          <a:bodyPr/>
          <a:lstStyle/>
          <a:p>
            <a:fld id="{FCE43C0F-8A7B-3A4B-9DB5-B3472E36E833}" type="slidenum">
              <a:rPr lang="en-GB" smtClean="0"/>
              <a:pPr/>
              <a:t>8</a:t>
            </a:fld>
            <a:endParaRPr lang="en-GB" dirty="0"/>
          </a:p>
        </p:txBody>
      </p:sp>
    </p:spTree>
    <p:extLst>
      <p:ext uri="{BB962C8B-B14F-4D97-AF65-F5344CB8AC3E}">
        <p14:creationId xmlns:p14="http://schemas.microsoft.com/office/powerpoint/2010/main" val="24011866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09C7235-1601-4110-B808-BD18FA347F55}"/>
              </a:ext>
            </a:extLst>
          </p:cNvPr>
          <p:cNvSpPr>
            <a:spLocks noGrp="1"/>
          </p:cNvSpPr>
          <p:nvPr>
            <p:ph sz="quarter" idx="12"/>
          </p:nvPr>
        </p:nvSpPr>
        <p:spPr>
          <a:xfrm>
            <a:off x="465138" y="1334335"/>
            <a:ext cx="8222400" cy="4525200"/>
          </a:xfrm>
        </p:spPr>
        <p:txBody>
          <a:bodyPr/>
          <a:lstStyle/>
          <a:p>
            <a:pPr marL="0" indent="0" fontAlgn="base">
              <a:buNone/>
            </a:pPr>
            <a:r>
              <a:rPr lang="en-GB" b="1" dirty="0">
                <a:solidFill>
                  <a:schemeClr val="accent1"/>
                </a:solidFill>
              </a:rPr>
              <a:t>Background</a:t>
            </a:r>
          </a:p>
          <a:p>
            <a:pPr>
              <a:spcBef>
                <a:spcPts val="600"/>
              </a:spcBef>
            </a:pPr>
            <a:r>
              <a:rPr lang="en-GB" b="1" dirty="0"/>
              <a:t>The cost of cancer care is increasing rapidly, </a:t>
            </a:r>
            <a:r>
              <a:rPr lang="en-GB" dirty="0"/>
              <a:t>and health care provision are not keeping pace</a:t>
            </a:r>
            <a:r>
              <a:rPr lang="en-GB" baseline="30000" dirty="0"/>
              <a:t>1</a:t>
            </a:r>
          </a:p>
          <a:p>
            <a:pPr lvl="1"/>
            <a:r>
              <a:rPr lang="en-GB" dirty="0"/>
              <a:t>Increased cost of therapies has a role to play</a:t>
            </a:r>
            <a:r>
              <a:rPr lang="en-GB" baseline="30000" dirty="0"/>
              <a:t>1</a:t>
            </a:r>
            <a:endParaRPr lang="en-GB" dirty="0"/>
          </a:p>
          <a:p>
            <a:pPr lvl="1"/>
            <a:r>
              <a:rPr lang="en-GB" b="1" dirty="0"/>
              <a:t>Focusing on treatment-related AEs and hospitalizations can reduce costs</a:t>
            </a:r>
            <a:r>
              <a:rPr lang="en-GB" b="1" baseline="30000" dirty="0"/>
              <a:t>2</a:t>
            </a:r>
            <a:endParaRPr lang="en-GB" b="1" dirty="0"/>
          </a:p>
          <a:p>
            <a:pPr fontAlgn="base"/>
            <a:r>
              <a:rPr lang="en-GB" dirty="0"/>
              <a:t>Use of </a:t>
            </a:r>
            <a:r>
              <a:rPr lang="en-GB" dirty="0" err="1" smtClean="0"/>
              <a:t>CTCAE</a:t>
            </a:r>
            <a:r>
              <a:rPr lang="en-GB" dirty="0" smtClean="0"/>
              <a:t> </a:t>
            </a:r>
            <a:r>
              <a:rPr lang="en-GB" dirty="0"/>
              <a:t>in clinical practice may facilitate early intervention and reduce resource utilisation </a:t>
            </a:r>
            <a:br>
              <a:rPr lang="en-GB" dirty="0"/>
            </a:br>
            <a:r>
              <a:rPr lang="en-GB" dirty="0"/>
              <a:t>and </a:t>
            </a:r>
            <a:r>
              <a:rPr lang="en-GB" dirty="0" smtClean="0"/>
              <a:t>costs</a:t>
            </a:r>
            <a:r>
              <a:rPr lang="en-GB" baseline="30000" dirty="0" smtClean="0"/>
              <a:t>3</a:t>
            </a:r>
            <a:endParaRPr lang="en-GB" dirty="0"/>
          </a:p>
          <a:p>
            <a:pPr marL="0" indent="0" fontAlgn="base">
              <a:spcBef>
                <a:spcPts val="1800"/>
              </a:spcBef>
              <a:buNone/>
            </a:pPr>
            <a:r>
              <a:rPr lang="en-GB" b="1" dirty="0" smtClean="0">
                <a:solidFill>
                  <a:schemeClr val="accent1"/>
                </a:solidFill>
              </a:rPr>
              <a:t>Methods</a:t>
            </a:r>
            <a:endParaRPr lang="en-GB" b="1" baseline="30000" dirty="0">
              <a:solidFill>
                <a:schemeClr val="accent1"/>
              </a:solidFill>
            </a:endParaRPr>
          </a:p>
          <a:p>
            <a:pPr fontAlgn="base">
              <a:spcBef>
                <a:spcPts val="600"/>
              </a:spcBef>
            </a:pPr>
            <a:r>
              <a:rPr lang="en-GB" dirty="0"/>
              <a:t>Assess a </a:t>
            </a:r>
            <a:r>
              <a:rPr lang="en-GB" dirty="0" smtClean="0"/>
              <a:t>NTT </a:t>
            </a:r>
            <a:r>
              <a:rPr lang="en-GB" dirty="0"/>
              <a:t>to reduce </a:t>
            </a:r>
            <a:r>
              <a:rPr lang="en-GB" dirty="0" smtClean="0"/>
              <a:t>hospitalisation</a:t>
            </a:r>
            <a:r>
              <a:rPr lang="en-GB" baseline="30000" dirty="0" smtClean="0"/>
              <a:t>3</a:t>
            </a:r>
            <a:endParaRPr lang="en-GB" baseline="30000" dirty="0"/>
          </a:p>
          <a:p>
            <a:pPr lvl="1" fontAlgn="base"/>
            <a:r>
              <a:rPr lang="en-GB" dirty="0"/>
              <a:t>Assessment of AEs according </a:t>
            </a:r>
            <a:r>
              <a:rPr lang="en-GB" dirty="0">
                <a:solidFill>
                  <a:schemeClr val="tx2"/>
                </a:solidFill>
              </a:rPr>
              <a:t>to</a:t>
            </a:r>
            <a:r>
              <a:rPr lang="en-GB" dirty="0"/>
              <a:t> CTCAE v4.1 by trained oncology nurses</a:t>
            </a:r>
          </a:p>
          <a:p>
            <a:pPr lvl="1" fontAlgn="base"/>
            <a:r>
              <a:rPr lang="en-GB" dirty="0"/>
              <a:t>Intervention over the phone for Grade 1-2, immediate referral for ≥3 </a:t>
            </a:r>
          </a:p>
          <a:p>
            <a:pPr fontAlgn="base"/>
            <a:endParaRPr lang="en-GB" dirty="0"/>
          </a:p>
          <a:p>
            <a:endParaRPr lang="en-GB" dirty="0"/>
          </a:p>
        </p:txBody>
      </p:sp>
      <p:sp>
        <p:nvSpPr>
          <p:cNvPr id="3" name="Title 2">
            <a:extLst>
              <a:ext uri="{FF2B5EF4-FFF2-40B4-BE49-F238E27FC236}">
                <a16:creationId xmlns:a16="http://schemas.microsoft.com/office/drawing/2014/main" id="{75F1A2E3-911C-4E12-831B-42FF626604DE}"/>
              </a:ext>
            </a:extLst>
          </p:cNvPr>
          <p:cNvSpPr>
            <a:spLocks noGrp="1"/>
          </p:cNvSpPr>
          <p:nvPr>
            <p:ph type="title"/>
          </p:nvPr>
        </p:nvSpPr>
        <p:spPr/>
        <p:txBody>
          <a:bodyPr/>
          <a:lstStyle/>
          <a:p>
            <a:r>
              <a:rPr lang="en-GB" dirty="0"/>
              <a:t>Background and methods</a:t>
            </a:r>
          </a:p>
        </p:txBody>
      </p:sp>
      <p:sp>
        <p:nvSpPr>
          <p:cNvPr id="5" name="Slide Number Placeholder 4">
            <a:extLst>
              <a:ext uri="{FF2B5EF4-FFF2-40B4-BE49-F238E27FC236}">
                <a16:creationId xmlns:a16="http://schemas.microsoft.com/office/drawing/2014/main" id="{92EF3EC2-6381-4222-8910-80A90730CD31}"/>
              </a:ext>
            </a:extLst>
          </p:cNvPr>
          <p:cNvSpPr>
            <a:spLocks noGrp="1"/>
          </p:cNvSpPr>
          <p:nvPr>
            <p:ph type="sldNum" sz="quarter" idx="4"/>
          </p:nvPr>
        </p:nvSpPr>
        <p:spPr/>
        <p:txBody>
          <a:bodyPr/>
          <a:lstStyle/>
          <a:p>
            <a:fld id="{FCE43C0F-8A7B-3A4B-9DB5-B3472E36E833}" type="slidenum">
              <a:rPr lang="en-GB" smtClean="0"/>
              <a:pPr/>
              <a:t>9</a:t>
            </a:fld>
            <a:endParaRPr lang="en-GB" dirty="0"/>
          </a:p>
        </p:txBody>
      </p:sp>
      <p:sp>
        <p:nvSpPr>
          <p:cNvPr id="8" name="Content Placeholder 7">
            <a:extLst>
              <a:ext uri="{FF2B5EF4-FFF2-40B4-BE49-F238E27FC236}">
                <a16:creationId xmlns:a16="http://schemas.microsoft.com/office/drawing/2014/main" id="{6BC9D99A-17F9-0E4A-8664-610BB1A1C197}"/>
              </a:ext>
            </a:extLst>
          </p:cNvPr>
          <p:cNvSpPr>
            <a:spLocks noGrp="1"/>
          </p:cNvSpPr>
          <p:nvPr>
            <p:ph sz="quarter" idx="15"/>
          </p:nvPr>
        </p:nvSpPr>
        <p:spPr>
          <a:xfrm>
            <a:off x="465138" y="6317605"/>
            <a:ext cx="8011888" cy="365125"/>
          </a:xfrm>
        </p:spPr>
        <p:txBody>
          <a:bodyPr/>
          <a:lstStyle/>
          <a:p>
            <a:r>
              <a:rPr lang="en-US" dirty="0">
                <a:solidFill>
                  <a:schemeClr val="tx2"/>
                </a:solidFill>
              </a:rPr>
              <a:t>AE, adverse event; CTCAE, Common Terminology Criteria for Adverse Events; NTT, Nurse-led Telephone Triage </a:t>
            </a:r>
            <a:endParaRPr lang="en-GB" dirty="0">
              <a:solidFill>
                <a:schemeClr val="tx2"/>
              </a:solidFill>
            </a:endParaRPr>
          </a:p>
          <a:p>
            <a:pPr>
              <a:spcBef>
                <a:spcPts val="0"/>
              </a:spcBef>
            </a:pPr>
            <a:r>
              <a:rPr lang="en-GB" dirty="0"/>
              <a:t>1. </a:t>
            </a:r>
            <a:r>
              <a:rPr lang="it-IT" dirty="0"/>
              <a:t>Voda AI, Bostan I. Cancers (Basel). 2018;10:117;</a:t>
            </a:r>
            <a:r>
              <a:rPr lang="en-GB" dirty="0"/>
              <a:t>  2. Barkley R, et al. J Oncol </a:t>
            </a:r>
            <a:r>
              <a:rPr lang="en-GB" dirty="0" err="1"/>
              <a:t>Pract</a:t>
            </a:r>
            <a:r>
              <a:rPr lang="en-GB" dirty="0"/>
              <a:t> 2019;15:e91‐e97; </a:t>
            </a:r>
            <a:br>
              <a:rPr lang="en-GB" dirty="0"/>
            </a:br>
            <a:r>
              <a:rPr lang="en-GB" dirty="0"/>
              <a:t>3. </a:t>
            </a:r>
            <a:r>
              <a:rPr lang="en-GB" dirty="0" err="1"/>
              <a:t>Calvetti</a:t>
            </a:r>
            <a:r>
              <a:rPr lang="en-GB" dirty="0"/>
              <a:t> L, et al. </a:t>
            </a:r>
            <a:r>
              <a:rPr lang="en-US" dirty="0"/>
              <a:t>J </a:t>
            </a:r>
            <a:r>
              <a:rPr lang="en-US" dirty="0" err="1"/>
              <a:t>Clin</a:t>
            </a:r>
            <a:r>
              <a:rPr lang="en-US" dirty="0"/>
              <a:t> Oncol 2020,38:(</a:t>
            </a:r>
            <a:r>
              <a:rPr lang="en-US" dirty="0" err="1"/>
              <a:t>suppl</a:t>
            </a:r>
            <a:r>
              <a:rPr lang="en-US" dirty="0"/>
              <a:t>; </a:t>
            </a:r>
            <a:r>
              <a:rPr lang="en-US" dirty="0" err="1"/>
              <a:t>abstr</a:t>
            </a:r>
            <a:r>
              <a:rPr lang="en-US" dirty="0"/>
              <a:t> 2002)</a:t>
            </a:r>
          </a:p>
        </p:txBody>
      </p:sp>
    </p:spTree>
    <p:extLst>
      <p:ext uri="{BB962C8B-B14F-4D97-AF65-F5344CB8AC3E}">
        <p14:creationId xmlns:p14="http://schemas.microsoft.com/office/powerpoint/2010/main" val="13223684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hème Office">
  <a:themeElements>
    <a:clrScheme name="Cor2Ed - Nurses Connect Colour Palette">
      <a:dk1>
        <a:srgbClr val="000000"/>
      </a:dk1>
      <a:lt1>
        <a:srgbClr val="FFFFFF"/>
      </a:lt1>
      <a:dk2>
        <a:srgbClr val="5D8298"/>
      </a:dk2>
      <a:lt2>
        <a:srgbClr val="EEECE1"/>
      </a:lt2>
      <a:accent1>
        <a:srgbClr val="C30C1E"/>
      </a:accent1>
      <a:accent2>
        <a:srgbClr val="C0504D"/>
      </a:accent2>
      <a:accent3>
        <a:srgbClr val="E9D0CD"/>
      </a:accent3>
      <a:accent4>
        <a:srgbClr val="F4EAE7"/>
      </a:accent4>
      <a:accent5>
        <a:srgbClr val="ECE6ED"/>
      </a:accent5>
      <a:accent6>
        <a:srgbClr val="8B878B"/>
      </a:accent6>
      <a:hlink>
        <a:srgbClr val="C30C1E"/>
      </a:hlink>
      <a:folHlink>
        <a:srgbClr val="C30C1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2400" dirty="0" smtClean="0">
            <a:solidFill>
              <a:srgbClr val="505050"/>
            </a:solidFill>
            <a:latin typeface="Aileron" charset="0"/>
            <a:ea typeface="Aileron" charset="0"/>
            <a:cs typeface="Aileron" charset="0"/>
          </a:defRPr>
        </a:defPPr>
      </a:lstStyle>
    </a:txDef>
  </a:objectDefaults>
  <a:extraClrSchemeLst/>
  <a:extLst>
    <a:ext uri="{05A4C25C-085E-4340-85A3-A5531E510DB2}">
      <thm15:themeFamily xmlns:thm15="http://schemas.microsoft.com/office/thememl/2012/main" name="test1" id="{6EE5619C-8EAA-A44B-80F2-E23E4FCA5203}" vid="{AB7894ED-5683-8E4A-9ED0-7D17E9D41A6D}"/>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GUCONNECT_template_v2-good</Template>
  <TotalTime>6745</TotalTime>
  <Words>1760</Words>
  <Application>Microsoft Office PowerPoint</Application>
  <PresentationFormat>On-screen Show (4:3)</PresentationFormat>
  <Paragraphs>327</Paragraphs>
  <Slides>23</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Aileron</vt:lpstr>
      <vt:lpstr>Arial</vt:lpstr>
      <vt:lpstr>Calibri</vt:lpstr>
      <vt:lpstr>Lucida Grande</vt:lpstr>
      <vt:lpstr>PT Sans</vt:lpstr>
      <vt:lpstr>PT Sans Narrow</vt:lpstr>
      <vt:lpstr>Verdana</vt:lpstr>
      <vt:lpstr>Thème Office</vt:lpstr>
      <vt:lpstr>PowerPoint Presentation</vt:lpstr>
      <vt:lpstr>Meeting summary asco 2020, virtual meeting  Brittni Prosdocimo, MSN, RN, BMTCN  University of Pittsburgh Medical Center, Pittsburgh, Pennsylvania, USA  HIGHLIGHTS FROM GI NURSES CONNECT May 2020</vt:lpstr>
      <vt:lpstr>Disclaimer</vt:lpstr>
      <vt:lpstr>Using digital engagement to proactively manage symptoms in patients on capecitabine  Sohal M, et al. ASCO 2020. Abstract #4605. Poster presentation</vt:lpstr>
      <vt:lpstr>Background and methods</vt:lpstr>
      <vt:lpstr>Results</vt:lpstr>
      <vt:lpstr>ConclusionS</vt:lpstr>
      <vt:lpstr>Home-based management of cancer patients (CPs) experiencing toxicities while on anticancer treatment:  The impact of a nurse-led telephone triage (NTT)  Calvetti L, et al.  ASCO 2020. Abstract #2002. Oral presentation</vt:lpstr>
      <vt:lpstr>Background and methods</vt:lpstr>
      <vt:lpstr>Results</vt:lpstr>
      <vt:lpstr>ConclusionS</vt:lpstr>
      <vt:lpstr>Intervention combining nurse navigators (NNs) and a mobile application versus standard of care (SOC) in cancer patients (pts) treated with oral anticancer agents (OAA): Results of CapRI,  a single-center, randomized  phase III trial  Mir O, et al.  ASCO 2020. Abstract #2000. Oral presentation</vt:lpstr>
      <vt:lpstr>Background and methods</vt:lpstr>
      <vt:lpstr>Results</vt:lpstr>
      <vt:lpstr>Results and CONCLUSIONS</vt:lpstr>
      <vt:lpstr>Donafenib versus sorafenib as first-line therapy in advanced hepatocellular carcinoma:  An open-label, randomized, multicenter phase II/III trial  Bi F et al.  ASCO 2020. Abstract #4605. Oral presentation</vt:lpstr>
      <vt:lpstr>Background and methods</vt:lpstr>
      <vt:lpstr>Results</vt:lpstr>
      <vt:lpstr>Results and Conclusion</vt:lpstr>
      <vt:lpstr>summary</vt:lpstr>
      <vt:lpstr>Summary</vt:lpstr>
      <vt:lpstr>REACH GI NURSES CONNECT VIA  TWITTER, LINKEDIN, VIMEO &amp; EMAIL OR VISIT THE GROUP’S WEBSITE http://www.ginursesconnect.info</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 de Microsoft Office</dc:creator>
  <cp:lastModifiedBy>Ewen Legg</cp:lastModifiedBy>
  <cp:revision>377</cp:revision>
  <cp:lastPrinted>2017-02-15T09:54:46Z</cp:lastPrinted>
  <dcterms:created xsi:type="dcterms:W3CDTF">2016-10-14T09:38:18Z</dcterms:created>
  <dcterms:modified xsi:type="dcterms:W3CDTF">2020-06-04T15:57:42Z</dcterms:modified>
</cp:coreProperties>
</file>