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293" r:id="rId3"/>
    <p:sldId id="297" r:id="rId4"/>
    <p:sldId id="298" r:id="rId5"/>
    <p:sldId id="326" r:id="rId6"/>
    <p:sldId id="327" r:id="rId7"/>
    <p:sldId id="328" r:id="rId8"/>
    <p:sldId id="329" r:id="rId9"/>
    <p:sldId id="330" r:id="rId10"/>
    <p:sldId id="294" r:id="rId11"/>
    <p:sldId id="259" r:id="rId12"/>
    <p:sldId id="260" r:id="rId13"/>
    <p:sldId id="264" r:id="rId14"/>
    <p:sldId id="266" r:id="rId15"/>
    <p:sldId id="295" r:id="rId16"/>
    <p:sldId id="321" r:id="rId17"/>
    <p:sldId id="322" r:id="rId18"/>
    <p:sldId id="323" r:id="rId19"/>
    <p:sldId id="335" r:id="rId20"/>
    <p:sldId id="325" r:id="rId21"/>
    <p:sldId id="324" r:id="rId22"/>
    <p:sldId id="296" r:id="rId23"/>
    <p:sldId id="331" r:id="rId24"/>
    <p:sldId id="332" r:id="rId25"/>
    <p:sldId id="334" r:id="rId26"/>
    <p:sldId id="301" r:id="rId27"/>
    <p:sldId id="320" r:id="rId28"/>
    <p:sldId id="304" r:id="rId29"/>
    <p:sldId id="278" r:id="rId30"/>
    <p:sldId id="280" r:id="rId3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a Bundra" initials="KB" lastIdx="113" clrIdx="0">
    <p:extLst>
      <p:ext uri="{19B8F6BF-5375-455C-9EA6-DF929625EA0E}">
        <p15:presenceInfo xmlns:p15="http://schemas.microsoft.com/office/powerpoint/2012/main" userId="S::kristina.bundra@bayer.com::97111aaf-62ae-44f0-be12-daa49b6c6c11" providerId="AD"/>
      </p:ext>
    </p:extLst>
  </p:cmAuthor>
  <p:cmAuthor id="2" name="ReMedCo GmbH Medical and Regulatory Affairs" initials="RGMaRA" lastIdx="20" clrIdx="1">
    <p:extLst>
      <p:ext uri="{19B8F6BF-5375-455C-9EA6-DF929625EA0E}">
        <p15:presenceInfo xmlns:p15="http://schemas.microsoft.com/office/powerpoint/2012/main" userId="021022b4e12e8c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000000"/>
    <a:srgbClr val="76D6FF"/>
    <a:srgbClr val="EAD1CE"/>
    <a:srgbClr val="FF40FF"/>
    <a:srgbClr val="009193"/>
    <a:srgbClr val="FF9300"/>
    <a:srgbClr val="0432FF"/>
    <a:srgbClr val="FFA402"/>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3" autoAdjust="0"/>
    <p:restoredTop sz="96327" autoAdjust="0"/>
  </p:normalViewPr>
  <p:slideViewPr>
    <p:cSldViewPr snapToObjects="1">
      <p:cViewPr varScale="1">
        <p:scale>
          <a:sx n="72" d="100"/>
          <a:sy n="72" d="100"/>
        </p:scale>
        <p:origin x="828" y="66"/>
      </p:cViewPr>
      <p:guideLst>
        <p:guide orient="horz" pos="2160"/>
        <p:guide pos="45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4" d="100"/>
          <a:sy n="84" d="100"/>
        </p:scale>
        <p:origin x="3960"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88-44D5-A31E-58D75924E8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88-44D5-A31E-58D75924E87C}"/>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1-0487-614A-9E86-AE1C57E9EC34}"/>
              </c:ext>
            </c:extLst>
          </c:dPt>
          <c:cat>
            <c:strRef>
              <c:f>Sheet1!$A$2:$A$4</c:f>
              <c:strCache>
                <c:ptCount val="3"/>
                <c:pt idx="0">
                  <c:v>1st Qtr</c:v>
                </c:pt>
                <c:pt idx="1">
                  <c:v>2nd Qtr</c:v>
                </c:pt>
                <c:pt idx="2">
                  <c:v>3rd Qtr</c:v>
                </c:pt>
              </c:strCache>
            </c:strRef>
          </c:cat>
          <c:val>
            <c:numRef>
              <c:f>Sheet1!$B$2:$B$4</c:f>
              <c:numCache>
                <c:formatCode>General</c:formatCode>
                <c:ptCount val="3"/>
                <c:pt idx="0">
                  <c:v>44</c:v>
                </c:pt>
                <c:pt idx="1">
                  <c:v>3</c:v>
                </c:pt>
                <c:pt idx="2">
                  <c:v>53</c:v>
                </c:pt>
              </c:numCache>
            </c:numRef>
          </c:val>
          <c:extLst>
            <c:ext xmlns:c16="http://schemas.microsoft.com/office/drawing/2014/chart" uri="{C3380CC4-5D6E-409C-BE32-E72D297353CC}">
              <c16:uniqueId val="{00000000-0487-614A-9E86-AE1C57E9EC34}"/>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88-44D5-A31E-58D75924E8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88-44D5-A31E-58D75924E87C}"/>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1-0487-614A-9E86-AE1C57E9EC34}"/>
              </c:ext>
            </c:extLst>
          </c:dPt>
          <c:cat>
            <c:strRef>
              <c:f>Sheet1!$A$2:$A$4</c:f>
              <c:strCache>
                <c:ptCount val="3"/>
                <c:pt idx="0">
                  <c:v>1st Qtr</c:v>
                </c:pt>
                <c:pt idx="1">
                  <c:v>2nd Qtr</c:v>
                </c:pt>
                <c:pt idx="2">
                  <c:v>3rd Qtr</c:v>
                </c:pt>
              </c:strCache>
            </c:strRef>
          </c:cat>
          <c:val>
            <c:numRef>
              <c:f>Sheet1!$B$2:$B$4</c:f>
              <c:numCache>
                <c:formatCode>General</c:formatCode>
                <c:ptCount val="3"/>
                <c:pt idx="0">
                  <c:v>73</c:v>
                </c:pt>
                <c:pt idx="1">
                  <c:v>12</c:v>
                </c:pt>
                <c:pt idx="2">
                  <c:v>15</c:v>
                </c:pt>
              </c:numCache>
            </c:numRef>
          </c:val>
          <c:extLst>
            <c:ext xmlns:c16="http://schemas.microsoft.com/office/drawing/2014/chart" uri="{C3380CC4-5D6E-409C-BE32-E72D297353CC}">
              <c16:uniqueId val="{00000000-0487-614A-9E86-AE1C57E9EC34}"/>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88-44D5-A31E-58D75924E8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88-44D5-A31E-58D75924E87C}"/>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1-0487-614A-9E86-AE1C57E9EC34}"/>
              </c:ext>
            </c:extLst>
          </c:dPt>
          <c:cat>
            <c:strRef>
              <c:f>Sheet1!$A$2:$A$4</c:f>
              <c:strCache>
                <c:ptCount val="3"/>
                <c:pt idx="0">
                  <c:v>1st Qtr</c:v>
                </c:pt>
                <c:pt idx="1">
                  <c:v>2nd Qtr</c:v>
                </c:pt>
                <c:pt idx="2">
                  <c:v>3rd Qtr</c:v>
                </c:pt>
              </c:strCache>
            </c:strRef>
          </c:cat>
          <c:val>
            <c:numRef>
              <c:f>Sheet1!$B$2:$B$4</c:f>
              <c:numCache>
                <c:formatCode>General</c:formatCode>
                <c:ptCount val="3"/>
                <c:pt idx="0">
                  <c:v>17</c:v>
                </c:pt>
                <c:pt idx="1">
                  <c:v>83</c:v>
                </c:pt>
                <c:pt idx="2">
                  <c:v>0</c:v>
                </c:pt>
              </c:numCache>
            </c:numRef>
          </c:val>
          <c:extLst>
            <c:ext xmlns:c16="http://schemas.microsoft.com/office/drawing/2014/chart" uri="{C3380CC4-5D6E-409C-BE32-E72D297353CC}">
              <c16:uniqueId val="{00000000-0487-614A-9E86-AE1C57E9EC34}"/>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7/14/2021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7/14/2021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75379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29</a:t>
            </a:fld>
            <a:endParaRPr lang="fr-FR"/>
          </a:p>
        </p:txBody>
      </p:sp>
    </p:spTree>
    <p:extLst>
      <p:ext uri="{BB962C8B-B14F-4D97-AF65-F5344CB8AC3E}">
        <p14:creationId xmlns:p14="http://schemas.microsoft.com/office/powerpoint/2010/main" val="3040709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hyperlink" Target="mailto:froukje.sosef@cor2ed.com" TargetMode="External"/><Relationship Id="rId12" Type="http://schemas.openxmlformats.org/officeDocument/2006/relationships/hyperlink" Target="https://vimeo.com/channels/ntrkconnect/" TargetMode="External"/><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hyperlink" Target="https://twitter.com/ntrkconnectinfo" TargetMode="External"/><Relationship Id="rId5" Type="http://schemas.openxmlformats.org/officeDocument/2006/relationships/image" Target="../media/image5.png"/><Relationship Id="rId15" Type="http://schemas.openxmlformats.org/officeDocument/2006/relationships/image" Target="../media/image9.svg"/><Relationship Id="rId10" Type="http://schemas.openxmlformats.org/officeDocument/2006/relationships/hyperlink" Target="https://ntrkconnect.info/" TargetMode="External"/><Relationship Id="rId19"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hyperlink" Target="https://www.linkedin.com/company/28472044" TargetMode="External"/><Relationship Id="rId1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45CA3-A761-2140-A228-588427B35E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608" y="2017644"/>
            <a:ext cx="7006784" cy="282271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5"/>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81279573-BFE8-6048-816E-574711076B0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5"/>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5"/>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9D56DFA9-9B30-7E49-A735-C2D4CCD39BFA}"/>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8671D05C-308F-7B40-AEB9-9359F0B130F6}"/>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E503EAD8-224D-4544-94E1-D8C1DA2EDE11}"/>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pic>
        <p:nvPicPr>
          <p:cNvPr id="36" name="Picture 35">
            <a:extLst>
              <a:ext uri="{FF2B5EF4-FFF2-40B4-BE49-F238E27FC236}">
                <a16:creationId xmlns:a16="http://schemas.microsoft.com/office/drawing/2014/main" id="{DB28F144-6C04-6341-A04F-4943AF79BA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589875"/>
            <a:ext cx="2578909" cy="1038925"/>
          </a:xfrm>
          <a:prstGeom prst="rect">
            <a:avLst/>
          </a:prstGeom>
        </p:spPr>
      </p:pic>
      <p:sp>
        <p:nvSpPr>
          <p:cNvPr id="39" name="Titre 1">
            <a:extLst>
              <a:ext uri="{FF2B5EF4-FFF2-40B4-BE49-F238E27FC236}">
                <a16:creationId xmlns:a16="http://schemas.microsoft.com/office/drawing/2014/main" id="{92638B48-67EC-1349-866D-ACC99BA74B68}"/>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40" name="Titre 1">
            <a:extLst>
              <a:ext uri="{FF2B5EF4-FFF2-40B4-BE49-F238E27FC236}">
                <a16:creationId xmlns:a16="http://schemas.microsoft.com/office/drawing/2014/main" id="{4AC4CAE0-CF3F-2B48-BC34-4BA947CF6A4A}"/>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41" name="Titre 1">
            <a:extLst>
              <a:ext uri="{FF2B5EF4-FFF2-40B4-BE49-F238E27FC236}">
                <a16:creationId xmlns:a16="http://schemas.microsoft.com/office/drawing/2014/main" id="{7ABD5C06-C412-A249-BAC3-EA64D5A85725}"/>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NTRK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42" name="Titre 1">
            <a:extLst>
              <a:ext uri="{FF2B5EF4-FFF2-40B4-BE49-F238E27FC236}">
                <a16:creationId xmlns:a16="http://schemas.microsoft.com/office/drawing/2014/main" id="{24BA3269-AAFA-F44E-AECC-4A680879E949}"/>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43" name="Titre 1">
            <a:extLst>
              <a:ext uri="{FF2B5EF4-FFF2-40B4-BE49-F238E27FC236}">
                <a16:creationId xmlns:a16="http://schemas.microsoft.com/office/drawing/2014/main" id="{826C5879-9958-CD49-9BD5-4D633C9CB013}"/>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44" name="Group 43">
            <a:extLst>
              <a:ext uri="{FF2B5EF4-FFF2-40B4-BE49-F238E27FC236}">
                <a16:creationId xmlns:a16="http://schemas.microsoft.com/office/drawing/2014/main" id="{AB7B6981-CD9C-9841-BE39-5D759FDD6EF0}"/>
              </a:ext>
            </a:extLst>
          </p:cNvPr>
          <p:cNvGrpSpPr/>
          <p:nvPr userDrawn="1"/>
        </p:nvGrpSpPr>
        <p:grpSpPr>
          <a:xfrm>
            <a:off x="418902" y="3063588"/>
            <a:ext cx="356400" cy="356400"/>
            <a:chOff x="761970" y="3386221"/>
            <a:chExt cx="356400" cy="356400"/>
          </a:xfrm>
        </p:grpSpPr>
        <p:sp>
          <p:nvSpPr>
            <p:cNvPr id="45" name="Oval 44">
              <a:extLst>
                <a:ext uri="{FF2B5EF4-FFF2-40B4-BE49-F238E27FC236}">
                  <a16:creationId xmlns:a16="http://schemas.microsoft.com/office/drawing/2014/main" id="{D3C1D41E-BD47-854D-ABE3-DDE9451EEE2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6" name="Graphic 45" descr="Speaker Phone">
              <a:extLst>
                <a:ext uri="{FF2B5EF4-FFF2-40B4-BE49-F238E27FC236}">
                  <a16:creationId xmlns:a16="http://schemas.microsoft.com/office/drawing/2014/main" id="{3242F7F9-B1C2-3542-92BB-89061AFF3A4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7" name="Oval 46">
            <a:extLst>
              <a:ext uri="{FF2B5EF4-FFF2-40B4-BE49-F238E27FC236}">
                <a16:creationId xmlns:a16="http://schemas.microsoft.com/office/drawing/2014/main" id="{2138BA72-12E5-484F-B416-AE5D0BC81B11}"/>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8" name="Graphic 47" descr="Envelope">
            <a:extLst>
              <a:ext uri="{FF2B5EF4-FFF2-40B4-BE49-F238E27FC236}">
                <a16:creationId xmlns:a16="http://schemas.microsoft.com/office/drawing/2014/main" id="{26FEB94F-8060-3048-B7E6-DC6566EBCBD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49" name="Group 48">
            <a:extLst>
              <a:ext uri="{FF2B5EF4-FFF2-40B4-BE49-F238E27FC236}">
                <a16:creationId xmlns:a16="http://schemas.microsoft.com/office/drawing/2014/main" id="{2DBF211E-CD24-2241-8A2F-C62EB3E81773}"/>
              </a:ext>
            </a:extLst>
          </p:cNvPr>
          <p:cNvGrpSpPr/>
          <p:nvPr userDrawn="1"/>
        </p:nvGrpSpPr>
        <p:grpSpPr>
          <a:xfrm>
            <a:off x="423995" y="4414481"/>
            <a:ext cx="356400" cy="356400"/>
            <a:chOff x="761970" y="3386221"/>
            <a:chExt cx="356400" cy="356400"/>
          </a:xfrm>
        </p:grpSpPr>
        <p:sp>
          <p:nvSpPr>
            <p:cNvPr id="50" name="Oval 49">
              <a:extLst>
                <a:ext uri="{FF2B5EF4-FFF2-40B4-BE49-F238E27FC236}">
                  <a16:creationId xmlns:a16="http://schemas.microsoft.com/office/drawing/2014/main" id="{F9A6739B-7271-104E-BA45-E1D5B95F6CB9}"/>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1" name="Graphic 50" descr="Speaker Phone">
              <a:extLst>
                <a:ext uri="{FF2B5EF4-FFF2-40B4-BE49-F238E27FC236}">
                  <a16:creationId xmlns:a16="http://schemas.microsoft.com/office/drawing/2014/main" id="{609B6D1F-B541-4F4F-903E-BFC7EC4A324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52" name="Oval 51">
            <a:extLst>
              <a:ext uri="{FF2B5EF4-FFF2-40B4-BE49-F238E27FC236}">
                <a16:creationId xmlns:a16="http://schemas.microsoft.com/office/drawing/2014/main" id="{52E680AF-26FB-0248-9196-E65A1A631CCC}"/>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53" name="Graphic 52" descr="Envelope">
            <a:extLst>
              <a:ext uri="{FF2B5EF4-FFF2-40B4-BE49-F238E27FC236}">
                <a16:creationId xmlns:a16="http://schemas.microsoft.com/office/drawing/2014/main" id="{16CA4E1D-2EB5-DA4C-B653-1F9F92CAC1C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54" name="Titre 1">
            <a:extLst>
              <a:ext uri="{FF2B5EF4-FFF2-40B4-BE49-F238E27FC236}">
                <a16:creationId xmlns:a16="http://schemas.microsoft.com/office/drawing/2014/main" id="{BAF015F5-66F0-2743-9707-2388861E320B}"/>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5" name="Titre 1">
            <a:extLst>
              <a:ext uri="{FF2B5EF4-FFF2-40B4-BE49-F238E27FC236}">
                <a16:creationId xmlns:a16="http://schemas.microsoft.com/office/drawing/2014/main" id="{9BD57C04-36B3-5E4E-AA46-9BE5DB44FA0E}"/>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7" name="Rounded Rectangle 56">
            <a:extLst>
              <a:ext uri="{FF2B5EF4-FFF2-40B4-BE49-F238E27FC236}">
                <a16:creationId xmlns:a16="http://schemas.microsoft.com/office/drawing/2014/main" id="{CBC4AA15-979D-2045-84B0-93743F2FA68B}"/>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A5C50D0B-527A-CC46-B4AF-991C2BAC8A8E}"/>
              </a:ext>
            </a:extLst>
          </p:cNvPr>
          <p:cNvSpPr/>
          <p:nvPr userDrawn="1"/>
        </p:nvSpPr>
        <p:spPr>
          <a:xfrm>
            <a:off x="3008220"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F093F6A-B561-3541-8656-82171E58477C}"/>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@NTRK CONNECT</a:t>
            </a:r>
          </a:p>
        </p:txBody>
      </p:sp>
      <p:sp>
        <p:nvSpPr>
          <p:cNvPr id="60" name="TextBox 59">
            <a:extLst>
              <a:ext uri="{FF2B5EF4-FFF2-40B4-BE49-F238E27FC236}">
                <a16:creationId xmlns:a16="http://schemas.microsoft.com/office/drawing/2014/main" id="{695F53A7-1332-0A4F-94C1-A63CF0DBAA50}"/>
              </a:ext>
            </a:extLst>
          </p:cNvPr>
          <p:cNvSpPr txBox="1"/>
          <p:nvPr userDrawn="1"/>
        </p:nvSpPr>
        <p:spPr>
          <a:xfrm>
            <a:off x="3429194"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@NTRK CONNECT</a:t>
            </a:r>
          </a:p>
        </p:txBody>
      </p:sp>
      <p:sp>
        <p:nvSpPr>
          <p:cNvPr id="61" name="Rectangle 60">
            <a:hlinkClick r:id="rId7"/>
            <a:extLst>
              <a:ext uri="{FF2B5EF4-FFF2-40B4-BE49-F238E27FC236}">
                <a16:creationId xmlns:a16="http://schemas.microsoft.com/office/drawing/2014/main" id="{9FFEE79A-ADCD-834F-AEDC-63B34BC06826}"/>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hlinkClick r:id="rId8"/>
            <a:extLst>
              <a:ext uri="{FF2B5EF4-FFF2-40B4-BE49-F238E27FC236}">
                <a16:creationId xmlns:a16="http://schemas.microsoft.com/office/drawing/2014/main" id="{751A18B5-7872-554A-A994-95FE691FB684}"/>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ectangle 62">
            <a:hlinkClick r:id="rId9"/>
            <a:extLst>
              <a:ext uri="{FF2B5EF4-FFF2-40B4-BE49-F238E27FC236}">
                <a16:creationId xmlns:a16="http://schemas.microsoft.com/office/drawing/2014/main" id="{13B522BC-AAC1-3741-8967-95458E2A9905}"/>
              </a:ext>
            </a:extLst>
          </p:cNvPr>
          <p:cNvSpPr/>
          <p:nvPr userDrawn="1"/>
        </p:nvSpPr>
        <p:spPr>
          <a:xfrm>
            <a:off x="403163" y="5500414"/>
            <a:ext cx="247322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Rounded Rectangle 63">
            <a:extLst>
              <a:ext uri="{FF2B5EF4-FFF2-40B4-BE49-F238E27FC236}">
                <a16:creationId xmlns:a16="http://schemas.microsoft.com/office/drawing/2014/main" id="{585308D7-A4CA-BA4E-8192-D79BE5D17C0A}"/>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3E75D86-9A97-4B40-98C4-32A19837081C}"/>
              </a:ext>
            </a:extLst>
          </p:cNvPr>
          <p:cNvSpPr txBox="1"/>
          <p:nvPr userDrawn="1"/>
        </p:nvSpPr>
        <p:spPr>
          <a:xfrm>
            <a:off x="805458" y="6013567"/>
            <a:ext cx="138232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err="1">
                <a:solidFill>
                  <a:schemeClr val="tx2"/>
                </a:solidFill>
                <a:ea typeface="Aileron" charset="0"/>
                <a:cs typeface="PT Sans Narrow"/>
              </a:rPr>
              <a:t>ntrkconnect.info</a:t>
            </a:r>
            <a:endParaRPr lang="en-GB" sz="1400" dirty="0">
              <a:solidFill>
                <a:schemeClr val="tx2"/>
              </a:solidFill>
              <a:ea typeface="Aileron" charset="0"/>
              <a:cs typeface="PT Sans Narrow"/>
            </a:endParaRPr>
          </a:p>
        </p:txBody>
      </p:sp>
      <p:sp>
        <p:nvSpPr>
          <p:cNvPr id="66" name="Rectangle 65">
            <a:hlinkClick r:id="rId10"/>
            <a:extLst>
              <a:ext uri="{FF2B5EF4-FFF2-40B4-BE49-F238E27FC236}">
                <a16:creationId xmlns:a16="http://schemas.microsoft.com/office/drawing/2014/main" id="{E37D7CD7-F69C-7949-B29F-DBADB76CB1A1}"/>
              </a:ext>
            </a:extLst>
          </p:cNvPr>
          <p:cNvSpPr/>
          <p:nvPr userDrawn="1"/>
        </p:nvSpPr>
        <p:spPr>
          <a:xfrm>
            <a:off x="391317" y="6023566"/>
            <a:ext cx="179647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7" name="TextBox 66">
            <a:extLst>
              <a:ext uri="{FF2B5EF4-FFF2-40B4-BE49-F238E27FC236}">
                <a16:creationId xmlns:a16="http://schemas.microsoft.com/office/drawing/2014/main" id="{3A6491EB-AAC2-8041-B5B1-32C5CA2E97BD}"/>
              </a:ext>
            </a:extLst>
          </p:cNvPr>
          <p:cNvSpPr txBox="1"/>
          <p:nvPr userDrawn="1"/>
        </p:nvSpPr>
        <p:spPr>
          <a:xfrm>
            <a:off x="3429007"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ntrkconnectinfo</a:t>
            </a:r>
            <a:endParaRPr lang="en-GB" sz="1400" dirty="0">
              <a:solidFill>
                <a:schemeClr val="tx2"/>
              </a:solidFill>
              <a:ea typeface="Aileron" charset="0"/>
              <a:cs typeface="PT Sans Narrow"/>
            </a:endParaRPr>
          </a:p>
        </p:txBody>
      </p:sp>
      <p:sp>
        <p:nvSpPr>
          <p:cNvPr id="68" name="Rectangle 67">
            <a:hlinkClick r:id="rId11"/>
            <a:extLst>
              <a:ext uri="{FF2B5EF4-FFF2-40B4-BE49-F238E27FC236}">
                <a16:creationId xmlns:a16="http://schemas.microsoft.com/office/drawing/2014/main" id="{148E0016-1B39-2741-BC34-EBEBE95F1EA2}"/>
              </a:ext>
            </a:extLst>
          </p:cNvPr>
          <p:cNvSpPr/>
          <p:nvPr userDrawn="1"/>
        </p:nvSpPr>
        <p:spPr>
          <a:xfrm>
            <a:off x="2988495"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9" name="Rounded Rectangle 68">
            <a:extLst>
              <a:ext uri="{FF2B5EF4-FFF2-40B4-BE49-F238E27FC236}">
                <a16:creationId xmlns:a16="http://schemas.microsoft.com/office/drawing/2014/main" id="{303941E7-B9CD-7E41-97BE-A394C2B65A6A}"/>
              </a:ext>
            </a:extLst>
          </p:cNvPr>
          <p:cNvSpPr/>
          <p:nvPr userDrawn="1"/>
        </p:nvSpPr>
        <p:spPr>
          <a:xfrm>
            <a:off x="301265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hlinkClick r:id="rId12"/>
            <a:extLst>
              <a:ext uri="{FF2B5EF4-FFF2-40B4-BE49-F238E27FC236}">
                <a16:creationId xmlns:a16="http://schemas.microsoft.com/office/drawing/2014/main" id="{2E3E6C40-95D3-664E-847A-28BFB42BF7CA}"/>
              </a:ext>
            </a:extLst>
          </p:cNvPr>
          <p:cNvSpPr/>
          <p:nvPr userDrawn="1"/>
        </p:nvSpPr>
        <p:spPr>
          <a:xfrm>
            <a:off x="2968670" y="5507360"/>
            <a:ext cx="24956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1" name="Picture 2" descr="Linkedin logo logo website icon - Popular Social Media Flat">
            <a:extLst>
              <a:ext uri="{FF2B5EF4-FFF2-40B4-BE49-F238E27FC236}">
                <a16:creationId xmlns:a16="http://schemas.microsoft.com/office/drawing/2014/main" id="{82AAB2F5-8A16-F742-925C-B8F1C5103EC2}"/>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72" name="Graphic 71" descr="World">
            <a:extLst>
              <a:ext uri="{FF2B5EF4-FFF2-40B4-BE49-F238E27FC236}">
                <a16:creationId xmlns:a16="http://schemas.microsoft.com/office/drawing/2014/main" id="{AB34B0F4-D183-6C4D-8237-1A7ACA2993B9}"/>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73" name="Picture 4" descr="Vimeo Icon Logo - Free vector graphic on Pixabay">
            <a:extLst>
              <a:ext uri="{FF2B5EF4-FFF2-40B4-BE49-F238E27FC236}">
                <a16:creationId xmlns:a16="http://schemas.microsoft.com/office/drawing/2014/main" id="{2DAE40CF-388E-AF4C-8ED0-043087192951}"/>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915816"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Free White Twitter Icon - Download White Twitter Icon">
            <a:extLst>
              <a:ext uri="{FF2B5EF4-FFF2-40B4-BE49-F238E27FC236}">
                <a16:creationId xmlns:a16="http://schemas.microsoft.com/office/drawing/2014/main" id="{377B96CD-6E13-7E4B-A88D-0184D86F4E92}"/>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050936"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8809F868-C8B9-4661-89BE-F52A9AD05EBC}"/>
              </a:ext>
            </a:extLst>
          </p:cNvPr>
          <p:cNvPicPr>
            <a:picLocks noChangeAspect="1"/>
          </p:cNvPicPr>
          <p:nvPr userDrawn="1"/>
        </p:nvPicPr>
        <p:blipFill rotWithShape="1">
          <a:blip r:embed="rId19"/>
          <a:srcRect t="14289" r="9986" b="7406"/>
          <a:stretch/>
        </p:blipFill>
        <p:spPr>
          <a:xfrm>
            <a:off x="6080149" y="0"/>
            <a:ext cx="6111851" cy="6858000"/>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4CC5D-EBA8-9944-954D-B5CDF12FB960}" type="slidenum">
              <a:rPr lang="en-US" smtClean="0"/>
              <a:t>‹#›</a:t>
            </a:fld>
            <a:endParaRPr lang="en-US"/>
          </a:p>
        </p:txBody>
      </p:sp>
    </p:spTree>
    <p:extLst>
      <p:ext uri="{BB962C8B-B14F-4D97-AF65-F5344CB8AC3E}">
        <p14:creationId xmlns:p14="http://schemas.microsoft.com/office/powerpoint/2010/main" val="320391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C0DDCF1-EB6F-CD4F-BAEA-B61C4B5CCE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6"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70C617B-67BA-5049-81F5-0FEDB19DE7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5"/>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9E1F142E-B950-0942-99EE-0BC1E830AAF7}"/>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7CE8F5EE-9619-B340-930E-DF2FBC740CD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5"/>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BA5B9F14-4C65-F849-BD3F-29F1721A672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16D4B897-681C-DB40-9233-43F262BC8C1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25AD7C88-A497-714F-9D3B-CF3E319E688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87702" y="269198"/>
            <a:ext cx="1793429" cy="7224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5"/>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5"/>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5"/>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5"/>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5"/>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1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hyperlink" Target="https://twitter.com/ntrkconnectinfo" TargetMode="External"/><Relationship Id="rId7" Type="http://schemas.openxmlformats.org/officeDocument/2006/relationships/hyperlink" Target="http://www.ntrkconnect.inf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vimeo.com/channels/1504488" TargetMode="External"/><Relationship Id="rId11" Type="http://schemas.openxmlformats.org/officeDocument/2006/relationships/image" Target="../media/image24.wmf"/><Relationship Id="rId5" Type="http://schemas.openxmlformats.org/officeDocument/2006/relationships/hyperlink" Target="mailto:froukje.sosef1@cor2ed.com" TargetMode="External"/><Relationship Id="rId10" Type="http://schemas.openxmlformats.org/officeDocument/2006/relationships/image" Target="../media/image23.wmf"/><Relationship Id="rId4" Type="http://schemas.openxmlformats.org/officeDocument/2006/relationships/hyperlink" Target="https://www.linkedin.com/company/28472044" TargetMode="External"/><Relationship Id="rId9"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normAutofit/>
          </a:bodyPr>
          <a:lstStyle/>
          <a:p>
            <a:r>
              <a:rPr lang="en-US" dirty="0"/>
              <a:t>Efficacy and safety of </a:t>
            </a:r>
            <a:r>
              <a:rPr lang="en-US" dirty="0" err="1"/>
              <a:t>larotrectinib</a:t>
            </a:r>
            <a:r>
              <a:rPr lang="en-US" dirty="0"/>
              <a:t> </a:t>
            </a:r>
            <a:br>
              <a:rPr lang="en-US" dirty="0"/>
            </a:br>
            <a:r>
              <a:rPr lang="en-US" dirty="0"/>
              <a:t>in adult and pediatric patients with TRK </a:t>
            </a:r>
            <a:br>
              <a:rPr lang="en-US" dirty="0"/>
            </a:br>
            <a:r>
              <a:rPr lang="en-US" dirty="0"/>
              <a:t>fusion-positive primary CNS tumors</a:t>
            </a:r>
            <a:br>
              <a:rPr lang="en-GB" dirty="0"/>
            </a:br>
            <a:br>
              <a:rPr lang="en-GB" dirty="0"/>
            </a:br>
            <a:r>
              <a:rPr lang="en-GB" sz="2200" cap="none" dirty="0"/>
              <a:t>Perreault S, et al. ASCO 2021, Abstract #2002</a:t>
            </a:r>
            <a:endParaRPr lang="en-GB" sz="2200" dirty="0"/>
          </a:p>
        </p:txBody>
      </p:sp>
      <p:sp>
        <p:nvSpPr>
          <p:cNvPr id="3" name="Slide Number Placeholder 2"/>
          <p:cNvSpPr>
            <a:spLocks noGrp="1"/>
          </p:cNvSpPr>
          <p:nvPr>
            <p:ph type="sldNum" sz="quarter" idx="4"/>
          </p:nvPr>
        </p:nvSpPr>
        <p:spPr/>
        <p:txBody>
          <a:bodyPr/>
          <a:lstStyle/>
          <a:p>
            <a:fld id="{FCE43C0F-8A7B-3A4B-9DB5-B3472E36E833}" type="slidenum">
              <a:rPr lang="en-GB" smtClean="0"/>
              <a:pPr/>
              <a:t>10</a:t>
            </a:fld>
            <a:endParaRPr lang="en-GB" dirty="0"/>
          </a:p>
        </p:txBody>
      </p:sp>
      <p:sp>
        <p:nvSpPr>
          <p:cNvPr id="5" name="Rectangle 4">
            <a:extLst>
              <a:ext uri="{FF2B5EF4-FFF2-40B4-BE49-F238E27FC236}">
                <a16:creationId xmlns:a16="http://schemas.microsoft.com/office/drawing/2014/main" id="{F423A0F9-66E8-324E-BA25-C48CC661EA5C}"/>
              </a:ext>
            </a:extLst>
          </p:cNvPr>
          <p:cNvSpPr/>
          <p:nvPr/>
        </p:nvSpPr>
        <p:spPr>
          <a:xfrm>
            <a:off x="619200" y="6352620"/>
            <a:ext cx="11156153" cy="276999"/>
          </a:xfrm>
          <a:prstGeom prst="rect">
            <a:avLst/>
          </a:prstGeom>
        </p:spPr>
        <p:txBody>
          <a:bodyPr wrap="square" lIns="0" anchor="ctr" anchorCtr="0">
            <a:spAutoFit/>
          </a:bodyPr>
          <a:lstStyle/>
          <a:p>
            <a:r>
              <a:rPr lang="en-GB" sz="1200" dirty="0">
                <a:solidFill>
                  <a:schemeClr val="bg1"/>
                </a:solidFill>
              </a:rPr>
              <a:t>CNS, central nervous system; TRK, tropomyosin receptor kinase</a:t>
            </a:r>
          </a:p>
        </p:txBody>
      </p:sp>
    </p:spTree>
    <p:extLst>
      <p:ext uri="{BB962C8B-B14F-4D97-AF65-F5344CB8AC3E}">
        <p14:creationId xmlns:p14="http://schemas.microsoft.com/office/powerpoint/2010/main" val="99540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5DD47EB-6496-1240-B964-094CF20D069C}"/>
              </a:ext>
            </a:extLst>
          </p:cNvPr>
          <p:cNvSpPr/>
          <p:nvPr/>
        </p:nvSpPr>
        <p:spPr>
          <a:xfrm>
            <a:off x="1344489" y="2318098"/>
            <a:ext cx="9143999" cy="1584176"/>
          </a:xfrm>
          <a:prstGeom prst="rect">
            <a:avLst/>
          </a:prstGeom>
          <a:solidFill>
            <a:schemeClr val="accent6">
              <a:lumMod val="40000"/>
              <a:lumOff val="60000"/>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9" name="Groupe 18">
            <a:extLst>
              <a:ext uri="{FF2B5EF4-FFF2-40B4-BE49-F238E27FC236}">
                <a16:creationId xmlns:a16="http://schemas.microsoft.com/office/drawing/2014/main" id="{56C17B30-2FC0-5F4B-AD4A-B13C5B0DC9DF}"/>
              </a:ext>
            </a:extLst>
          </p:cNvPr>
          <p:cNvGrpSpPr/>
          <p:nvPr/>
        </p:nvGrpSpPr>
        <p:grpSpPr>
          <a:xfrm>
            <a:off x="4010700" y="1317495"/>
            <a:ext cx="2489977" cy="923330"/>
            <a:chOff x="2687063" y="1405266"/>
            <a:chExt cx="2489977" cy="923330"/>
          </a:xfrm>
        </p:grpSpPr>
        <p:sp>
          <p:nvSpPr>
            <p:cNvPr id="20" name="Rectangle : coins arrondis 19">
              <a:extLst>
                <a:ext uri="{FF2B5EF4-FFF2-40B4-BE49-F238E27FC236}">
                  <a16:creationId xmlns:a16="http://schemas.microsoft.com/office/drawing/2014/main" id="{E6D6C6A5-4926-8848-9B1A-8465D34BB7E4}"/>
                </a:ext>
              </a:extLst>
            </p:cNvPr>
            <p:cNvSpPr/>
            <p:nvPr/>
          </p:nvSpPr>
          <p:spPr>
            <a:xfrm>
              <a:off x="2708579" y="1405266"/>
              <a:ext cx="2446945" cy="923330"/>
            </a:xfrm>
            <a:prstGeom prst="roundRect">
              <a:avLst/>
            </a:prstGeom>
            <a:solidFill>
              <a:srgbClr val="56378D">
                <a:alpha val="50196"/>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ZoneTexte 20">
              <a:extLst>
                <a:ext uri="{FF2B5EF4-FFF2-40B4-BE49-F238E27FC236}">
                  <a16:creationId xmlns:a16="http://schemas.microsoft.com/office/drawing/2014/main" id="{A1EF5059-F0D7-4E4E-A0CE-F65612E7C7A9}"/>
                </a:ext>
              </a:extLst>
            </p:cNvPr>
            <p:cNvSpPr txBox="1"/>
            <p:nvPr/>
          </p:nvSpPr>
          <p:spPr>
            <a:xfrm>
              <a:off x="2687063" y="1405266"/>
              <a:ext cx="2489977" cy="923330"/>
            </a:xfrm>
            <a:prstGeom prst="rect">
              <a:avLst/>
            </a:prstGeom>
            <a:noFill/>
          </p:spPr>
          <p:txBody>
            <a:bodyPr wrap="none" rtlCol="0">
              <a:spAutoFit/>
            </a:bodyPr>
            <a:lstStyle/>
            <a:p>
              <a:pPr algn="ctr"/>
              <a:r>
                <a:rPr lang="en-GB" b="1" dirty="0">
                  <a:solidFill>
                    <a:schemeClr val="bg1"/>
                  </a:solidFill>
                  <a:latin typeface="+mj-lt"/>
                  <a:ea typeface="Aileron" charset="0"/>
                  <a:cs typeface="Aileron" charset="0"/>
                </a:rPr>
                <a:t>Paediatric Phase 1/2 </a:t>
              </a:r>
            </a:p>
            <a:p>
              <a:pPr algn="ctr"/>
              <a:r>
                <a:rPr lang="en-GB" b="1" dirty="0">
                  <a:solidFill>
                    <a:schemeClr val="bg1"/>
                  </a:solidFill>
                  <a:latin typeface="+mj-lt"/>
                  <a:ea typeface="Aileron" charset="0"/>
                  <a:cs typeface="Aileron" charset="0"/>
                </a:rPr>
                <a:t>Advanced solid tumours</a:t>
              </a:r>
            </a:p>
            <a:p>
              <a:pPr algn="ctr"/>
              <a:r>
                <a:rPr lang="en-GB" b="1" dirty="0">
                  <a:solidFill>
                    <a:schemeClr val="bg1"/>
                  </a:solidFill>
                  <a:latin typeface="+mj-lt"/>
                  <a:ea typeface="Aileron" charset="0"/>
                  <a:cs typeface="Aileron" charset="0"/>
                </a:rPr>
                <a:t>SCOUT: NCT02637687</a:t>
              </a:r>
            </a:p>
          </p:txBody>
        </p:sp>
      </p:grpSp>
      <p:grpSp>
        <p:nvGrpSpPr>
          <p:cNvPr id="22" name="Groupe 21">
            <a:extLst>
              <a:ext uri="{FF2B5EF4-FFF2-40B4-BE49-F238E27FC236}">
                <a16:creationId xmlns:a16="http://schemas.microsoft.com/office/drawing/2014/main" id="{88F1DBD4-3387-FB48-B9A4-83237CD590D0}"/>
              </a:ext>
            </a:extLst>
          </p:cNvPr>
          <p:cNvGrpSpPr/>
          <p:nvPr/>
        </p:nvGrpSpPr>
        <p:grpSpPr>
          <a:xfrm>
            <a:off x="6654679" y="1317495"/>
            <a:ext cx="2778009" cy="923330"/>
            <a:chOff x="5310190" y="1405266"/>
            <a:chExt cx="2778009" cy="923330"/>
          </a:xfrm>
        </p:grpSpPr>
        <p:sp>
          <p:nvSpPr>
            <p:cNvPr id="23" name="Rectangle : coins arrondis 22">
              <a:extLst>
                <a:ext uri="{FF2B5EF4-FFF2-40B4-BE49-F238E27FC236}">
                  <a16:creationId xmlns:a16="http://schemas.microsoft.com/office/drawing/2014/main" id="{FF989B0F-77A9-4340-9520-7D590E9C2F27}"/>
                </a:ext>
              </a:extLst>
            </p:cNvPr>
            <p:cNvSpPr/>
            <p:nvPr/>
          </p:nvSpPr>
          <p:spPr>
            <a:xfrm>
              <a:off x="5310190" y="1405266"/>
              <a:ext cx="2778009" cy="923330"/>
            </a:xfrm>
            <a:prstGeom prst="roundRect">
              <a:avLst/>
            </a:prstGeom>
            <a:solidFill>
              <a:srgbClr val="56378D">
                <a:alpha val="50196"/>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ZoneTexte 23">
              <a:extLst>
                <a:ext uri="{FF2B5EF4-FFF2-40B4-BE49-F238E27FC236}">
                  <a16:creationId xmlns:a16="http://schemas.microsoft.com/office/drawing/2014/main" id="{7685173F-8493-F64F-9F26-B422B960BBEE}"/>
                </a:ext>
              </a:extLst>
            </p:cNvPr>
            <p:cNvSpPr txBox="1"/>
            <p:nvPr/>
          </p:nvSpPr>
          <p:spPr>
            <a:xfrm>
              <a:off x="5385245" y="1405266"/>
              <a:ext cx="2627899" cy="923330"/>
            </a:xfrm>
            <a:prstGeom prst="rect">
              <a:avLst/>
            </a:prstGeom>
            <a:noFill/>
          </p:spPr>
          <p:txBody>
            <a:bodyPr wrap="none" rtlCol="0">
              <a:spAutoFit/>
            </a:bodyPr>
            <a:lstStyle/>
            <a:p>
              <a:pPr algn="ctr"/>
              <a:r>
                <a:rPr lang="en-GB" b="1" dirty="0">
                  <a:solidFill>
                    <a:schemeClr val="bg1"/>
                  </a:solidFill>
                  <a:latin typeface="+mj-lt"/>
                  <a:ea typeface="Aileron" charset="0"/>
                  <a:cs typeface="Aileron" charset="0"/>
                </a:rPr>
                <a:t>Adult/adolescent Phase 2</a:t>
              </a:r>
            </a:p>
            <a:p>
              <a:pPr algn="ctr"/>
              <a:r>
                <a:rPr lang="en-GB" b="1" dirty="0">
                  <a:solidFill>
                    <a:schemeClr val="bg1"/>
                  </a:solidFill>
                  <a:latin typeface="+mj-lt"/>
                  <a:ea typeface="Aileron" charset="0"/>
                  <a:cs typeface="Aileron" charset="0"/>
                </a:rPr>
                <a:t>Advanced solid tumours</a:t>
              </a:r>
            </a:p>
            <a:p>
              <a:pPr algn="ctr"/>
              <a:r>
                <a:rPr lang="en-GB" b="1" dirty="0">
                  <a:solidFill>
                    <a:schemeClr val="bg1"/>
                  </a:solidFill>
                  <a:latin typeface="+mj-lt"/>
                  <a:ea typeface="Aileron" charset="0"/>
                  <a:cs typeface="Aileron" charset="0"/>
                </a:rPr>
                <a:t>NAVIGATE: NCT02576431</a:t>
              </a:r>
            </a:p>
          </p:txBody>
        </p:sp>
      </p:grpSp>
      <p:sp>
        <p:nvSpPr>
          <p:cNvPr id="27" name="ZoneTexte 26">
            <a:extLst>
              <a:ext uri="{FF2B5EF4-FFF2-40B4-BE49-F238E27FC236}">
                <a16:creationId xmlns:a16="http://schemas.microsoft.com/office/drawing/2014/main" id="{120F904B-79C9-844B-A6A5-9542C5D0F8B6}"/>
              </a:ext>
            </a:extLst>
          </p:cNvPr>
          <p:cNvSpPr txBox="1"/>
          <p:nvPr/>
        </p:nvSpPr>
        <p:spPr>
          <a:xfrm>
            <a:off x="5015880" y="2831446"/>
            <a:ext cx="418704"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b="1" dirty="0">
                <a:solidFill>
                  <a:schemeClr val="bg1"/>
                </a:solidFill>
                <a:ea typeface="Aileron" charset="0"/>
                <a:cs typeface="Aileron" charset="0"/>
              </a:rPr>
              <a:t>24</a:t>
            </a:r>
          </a:p>
        </p:txBody>
      </p:sp>
      <p:sp>
        <p:nvSpPr>
          <p:cNvPr id="28" name="ZoneTexte 27">
            <a:extLst>
              <a:ext uri="{FF2B5EF4-FFF2-40B4-BE49-F238E27FC236}">
                <a16:creationId xmlns:a16="http://schemas.microsoft.com/office/drawing/2014/main" id="{D9C297A3-A9A6-1747-8F97-E5D6DD2A622B}"/>
              </a:ext>
            </a:extLst>
          </p:cNvPr>
          <p:cNvSpPr txBox="1"/>
          <p:nvPr/>
        </p:nvSpPr>
        <p:spPr>
          <a:xfrm>
            <a:off x="7892840" y="2831446"/>
            <a:ext cx="301686"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b="1" dirty="0">
                <a:solidFill>
                  <a:schemeClr val="bg1"/>
                </a:solidFill>
                <a:ea typeface="Aileron" charset="0"/>
                <a:cs typeface="Aileron" charset="0"/>
              </a:rPr>
              <a:t>9</a:t>
            </a:r>
          </a:p>
        </p:txBody>
      </p:sp>
      <p:grpSp>
        <p:nvGrpSpPr>
          <p:cNvPr id="29" name="Groupe 28">
            <a:extLst>
              <a:ext uri="{FF2B5EF4-FFF2-40B4-BE49-F238E27FC236}">
                <a16:creationId xmlns:a16="http://schemas.microsoft.com/office/drawing/2014/main" id="{54B9A6F0-66B1-0248-98ED-179111342F2B}"/>
              </a:ext>
            </a:extLst>
          </p:cNvPr>
          <p:cNvGrpSpPr/>
          <p:nvPr/>
        </p:nvGrpSpPr>
        <p:grpSpPr>
          <a:xfrm>
            <a:off x="2590105" y="3254202"/>
            <a:ext cx="7535580" cy="646331"/>
            <a:chOff x="1519869" y="3381570"/>
            <a:chExt cx="5684589" cy="646331"/>
          </a:xfrm>
        </p:grpSpPr>
        <p:sp>
          <p:nvSpPr>
            <p:cNvPr id="30" name="Rectangle : coins arrondis 29">
              <a:extLst>
                <a:ext uri="{FF2B5EF4-FFF2-40B4-BE49-F238E27FC236}">
                  <a16:creationId xmlns:a16="http://schemas.microsoft.com/office/drawing/2014/main" id="{A2FA9894-46A7-EF4F-89F4-AC784B700BCA}"/>
                </a:ext>
              </a:extLst>
            </p:cNvPr>
            <p:cNvSpPr/>
            <p:nvPr/>
          </p:nvSpPr>
          <p:spPr>
            <a:xfrm>
              <a:off x="1519869" y="3381570"/>
              <a:ext cx="5684589" cy="369332"/>
            </a:xfrm>
            <a:prstGeom prst="roundRect">
              <a:avLst/>
            </a:prstGeom>
            <a:solidFill>
              <a:schemeClr val="tx2">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38CC14A8-2381-AE40-B65C-6269AA51FB61}"/>
                </a:ext>
              </a:extLst>
            </p:cNvPr>
            <p:cNvSpPr/>
            <p:nvPr/>
          </p:nvSpPr>
          <p:spPr>
            <a:xfrm>
              <a:off x="1824479" y="3381570"/>
              <a:ext cx="5075368" cy="646331"/>
            </a:xfrm>
            <a:prstGeom prst="rect">
              <a:avLst/>
            </a:prstGeom>
          </p:spPr>
          <p:txBody>
            <a:bodyPr wrap="square">
              <a:spAutoFit/>
            </a:bodyPr>
            <a:lstStyle/>
            <a:p>
              <a:pPr algn="ctr"/>
              <a:r>
                <a:rPr lang="en-GB" b="1" dirty="0">
                  <a:solidFill>
                    <a:schemeClr val="bg1"/>
                  </a:solidFill>
                  <a:ea typeface="Aileron" charset="0"/>
                  <a:cs typeface="Aileron" charset="0"/>
                </a:rPr>
                <a:t>Total of 33 patients with TRK fusion-positive primary CNS tumours</a:t>
              </a:r>
            </a:p>
          </p:txBody>
        </p:sp>
      </p:grpSp>
      <p:sp>
        <p:nvSpPr>
          <p:cNvPr id="33" name="ZoneTexte 32">
            <a:extLst>
              <a:ext uri="{FF2B5EF4-FFF2-40B4-BE49-F238E27FC236}">
                <a16:creationId xmlns:a16="http://schemas.microsoft.com/office/drawing/2014/main" id="{3A5EB322-BBD9-BE4C-92B5-CCCBB7CA3BBF}"/>
              </a:ext>
            </a:extLst>
          </p:cNvPr>
          <p:cNvSpPr txBox="1"/>
          <p:nvPr/>
        </p:nvSpPr>
        <p:spPr>
          <a:xfrm>
            <a:off x="1372161" y="2822154"/>
            <a:ext cx="1023935" cy="369332"/>
          </a:xfrm>
          <a:prstGeom prst="rect">
            <a:avLst/>
          </a:prstGeom>
          <a:noFill/>
        </p:spPr>
        <p:txBody>
          <a:bodyPr wrap="none" rtlCol="0">
            <a:spAutoFit/>
          </a:bodyPr>
          <a:lstStyle/>
          <a:p>
            <a:r>
              <a:rPr lang="en-GB" b="1" dirty="0">
                <a:latin typeface="Aileron" charset="0"/>
                <a:ea typeface="Aileron" charset="0"/>
                <a:cs typeface="Aileron" charset="0"/>
              </a:rPr>
              <a:t>Patients:</a:t>
            </a:r>
          </a:p>
        </p:txBody>
      </p:sp>
      <p:sp>
        <p:nvSpPr>
          <p:cNvPr id="36" name="Rectangle : coins arrondis 35">
            <a:extLst>
              <a:ext uri="{FF2B5EF4-FFF2-40B4-BE49-F238E27FC236}">
                <a16:creationId xmlns:a16="http://schemas.microsoft.com/office/drawing/2014/main" id="{DCFDE642-F608-A545-A275-0A2C024139CB}"/>
              </a:ext>
            </a:extLst>
          </p:cNvPr>
          <p:cNvSpPr/>
          <p:nvPr/>
        </p:nvSpPr>
        <p:spPr>
          <a:xfrm>
            <a:off x="918207" y="5158129"/>
            <a:ext cx="10355586" cy="647135"/>
          </a:xfrm>
          <a:prstGeom prst="roundRect">
            <a:avLst/>
          </a:prstGeom>
          <a:solidFill>
            <a:schemeClr val="tx2">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17D982C-87FF-034E-9848-12A975D236D3}"/>
              </a:ext>
            </a:extLst>
          </p:cNvPr>
          <p:cNvSpPr/>
          <p:nvPr/>
        </p:nvSpPr>
        <p:spPr>
          <a:xfrm>
            <a:off x="1515866" y="5158531"/>
            <a:ext cx="9160268" cy="646331"/>
          </a:xfrm>
          <a:prstGeom prst="rect">
            <a:avLst/>
          </a:prstGeom>
        </p:spPr>
        <p:txBody>
          <a:bodyPr wrap="square">
            <a:spAutoFit/>
          </a:bodyPr>
          <a:lstStyle/>
          <a:p>
            <a:pPr algn="ctr"/>
            <a:r>
              <a:rPr lang="en-GB" b="1" dirty="0">
                <a:solidFill>
                  <a:schemeClr val="bg1"/>
                </a:solidFill>
                <a:ea typeface="Aileron" charset="0"/>
                <a:cs typeface="Aileron" charset="0"/>
              </a:rPr>
              <a:t>This analysis reports data in an expanded set of TRK fusion primary CNS </a:t>
            </a:r>
            <a:r>
              <a:rPr lang="en-GB" b="1" dirty="0" err="1">
                <a:solidFill>
                  <a:schemeClr val="bg1"/>
                </a:solidFill>
                <a:ea typeface="Aileron" charset="0"/>
                <a:cs typeface="Aileron" charset="0"/>
              </a:rPr>
              <a:t>tumors</a:t>
            </a:r>
            <a:r>
              <a:rPr lang="en-GB" b="1" dirty="0">
                <a:solidFill>
                  <a:schemeClr val="bg1"/>
                </a:solidFill>
                <a:ea typeface="Aileron" charset="0"/>
                <a:cs typeface="Aileron" charset="0"/>
              </a:rPr>
              <a:t> treated with </a:t>
            </a:r>
            <a:r>
              <a:rPr lang="en-GB" b="1" dirty="0" err="1">
                <a:solidFill>
                  <a:schemeClr val="bg1"/>
                </a:solidFill>
                <a:ea typeface="Aileron" charset="0"/>
                <a:cs typeface="Aileron" charset="0"/>
              </a:rPr>
              <a:t>larotrectinib</a:t>
            </a:r>
            <a:r>
              <a:rPr lang="en-GB" b="1" dirty="0">
                <a:solidFill>
                  <a:schemeClr val="bg1"/>
                </a:solidFill>
                <a:ea typeface="Aileron" charset="0"/>
                <a:cs typeface="Aileron" charset="0"/>
              </a:rPr>
              <a:t> (N=33)</a:t>
            </a:r>
          </a:p>
        </p:txBody>
      </p:sp>
      <p:cxnSp>
        <p:nvCxnSpPr>
          <p:cNvPr id="42" name="Connecteur droit avec flèche 41">
            <a:extLst>
              <a:ext uri="{FF2B5EF4-FFF2-40B4-BE49-F238E27FC236}">
                <a16:creationId xmlns:a16="http://schemas.microsoft.com/office/drawing/2014/main" id="{AFA80C04-B6CF-3B4A-944B-B1DBB250DADB}"/>
              </a:ext>
            </a:extLst>
          </p:cNvPr>
          <p:cNvCxnSpPr>
            <a:cxnSpLocks/>
            <a:endCxn id="27" idx="0"/>
          </p:cNvCxnSpPr>
          <p:nvPr/>
        </p:nvCxnSpPr>
        <p:spPr>
          <a:xfrm flipH="1">
            <a:off x="5225232" y="2240825"/>
            <a:ext cx="9682" cy="59062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3" name="Connecteur droit avec flèche 42">
            <a:extLst>
              <a:ext uri="{FF2B5EF4-FFF2-40B4-BE49-F238E27FC236}">
                <a16:creationId xmlns:a16="http://schemas.microsoft.com/office/drawing/2014/main" id="{2A91F7BD-D0A5-8C40-8AA5-1E9A1980AB1C}"/>
              </a:ext>
            </a:extLst>
          </p:cNvPr>
          <p:cNvCxnSpPr>
            <a:cxnSpLocks/>
            <a:stCxn id="24" idx="2"/>
            <a:endCxn id="28" idx="0"/>
          </p:cNvCxnSpPr>
          <p:nvPr/>
        </p:nvCxnSpPr>
        <p:spPr>
          <a:xfrm flipH="1">
            <a:off x="8043683" y="2240825"/>
            <a:ext cx="1" cy="59062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44" name="ZoneTexte 43">
            <a:extLst>
              <a:ext uri="{FF2B5EF4-FFF2-40B4-BE49-F238E27FC236}">
                <a16:creationId xmlns:a16="http://schemas.microsoft.com/office/drawing/2014/main" id="{9358C7C1-FBCB-174E-89DB-800073528402}"/>
              </a:ext>
            </a:extLst>
          </p:cNvPr>
          <p:cNvSpPr txBox="1"/>
          <p:nvPr/>
        </p:nvSpPr>
        <p:spPr>
          <a:xfrm>
            <a:off x="1372161" y="2390106"/>
            <a:ext cx="2821606" cy="369332"/>
          </a:xfrm>
          <a:prstGeom prst="rect">
            <a:avLst/>
          </a:prstGeom>
          <a:noFill/>
        </p:spPr>
        <p:txBody>
          <a:bodyPr wrap="none" rtlCol="0">
            <a:spAutoFit/>
          </a:bodyPr>
          <a:lstStyle/>
          <a:p>
            <a:r>
              <a:rPr lang="en-GB" b="1" dirty="0">
                <a:solidFill>
                  <a:srgbClr val="C00000"/>
                </a:solidFill>
                <a:ea typeface="Aileron" charset="0"/>
                <a:cs typeface="Aileron" charset="0"/>
              </a:rPr>
              <a:t>Data cutoff:</a:t>
            </a:r>
            <a:r>
              <a:rPr lang="en-GB" b="1" dirty="0">
                <a:solidFill>
                  <a:schemeClr val="tx2"/>
                </a:solidFill>
                <a:ea typeface="Aileron" charset="0"/>
                <a:cs typeface="Aileron" charset="0"/>
              </a:rPr>
              <a:t>	</a:t>
            </a:r>
            <a:r>
              <a:rPr lang="en-GB" b="1" dirty="0"/>
              <a:t>20 July </a:t>
            </a:r>
            <a:r>
              <a:rPr lang="en-GB" b="1" dirty="0">
                <a:ea typeface="Aileron" charset="0"/>
                <a:cs typeface="Aileron" charset="0"/>
              </a:rPr>
              <a:t>2020</a:t>
            </a:r>
            <a:endParaRPr lang="en-GB" b="1" baseline="30000" dirty="0">
              <a:ea typeface="Aileron" charset="0"/>
              <a:cs typeface="Aileron" charset="0"/>
            </a:endParaRPr>
          </a:p>
        </p:txBody>
      </p:sp>
      <p:sp>
        <p:nvSpPr>
          <p:cNvPr id="2" name="Triangle 1">
            <a:extLst>
              <a:ext uri="{FF2B5EF4-FFF2-40B4-BE49-F238E27FC236}">
                <a16:creationId xmlns:a16="http://schemas.microsoft.com/office/drawing/2014/main" id="{064852D4-4AF0-0B4E-88A2-1C2FB012A990}"/>
              </a:ext>
            </a:extLst>
          </p:cNvPr>
          <p:cNvSpPr/>
          <p:nvPr/>
        </p:nvSpPr>
        <p:spPr>
          <a:xfrm flipV="1">
            <a:off x="3369563" y="4009200"/>
            <a:ext cx="5976664" cy="877087"/>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635D2404-51AF-CC40-8480-E409FB31D430}"/>
              </a:ext>
            </a:extLst>
          </p:cNvPr>
          <p:cNvSpPr>
            <a:spLocks noGrp="1"/>
          </p:cNvSpPr>
          <p:nvPr>
            <p:ph type="title"/>
          </p:nvPr>
        </p:nvSpPr>
        <p:spPr>
          <a:xfrm>
            <a:off x="619200" y="246566"/>
            <a:ext cx="9102688" cy="807285"/>
          </a:xfrm>
        </p:spPr>
        <p:txBody>
          <a:bodyPr/>
          <a:lstStyle/>
          <a:p>
            <a:r>
              <a:rPr lang="en-GB" dirty="0"/>
              <a:t>Study design on the investigation of </a:t>
            </a:r>
            <a:r>
              <a:rPr lang="en-GB" dirty="0" err="1"/>
              <a:t>trk</a:t>
            </a:r>
            <a:r>
              <a:rPr lang="en-GB" dirty="0"/>
              <a:t> fusion primary CNS tumours treated with </a:t>
            </a:r>
            <a:r>
              <a:rPr lang="en-GB" dirty="0" err="1"/>
              <a:t>larotrectinib</a:t>
            </a:r>
            <a:endParaRPr lang="en-GB" dirty="0"/>
          </a:p>
        </p:txBody>
      </p:sp>
      <p:sp>
        <p:nvSpPr>
          <p:cNvPr id="14" name="Slide Number Placeholder 13">
            <a:extLst>
              <a:ext uri="{FF2B5EF4-FFF2-40B4-BE49-F238E27FC236}">
                <a16:creationId xmlns:a16="http://schemas.microsoft.com/office/drawing/2014/main" id="{084A87D8-F75E-FC48-ABD0-7003EBF08425}"/>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5" name="Content Placeholder 4">
            <a:extLst>
              <a:ext uri="{FF2B5EF4-FFF2-40B4-BE49-F238E27FC236}">
                <a16:creationId xmlns:a16="http://schemas.microsoft.com/office/drawing/2014/main" id="{F07B17C8-20ED-0C4D-B060-910698E87D25}"/>
              </a:ext>
            </a:extLst>
          </p:cNvPr>
          <p:cNvSpPr>
            <a:spLocks noGrp="1"/>
          </p:cNvSpPr>
          <p:nvPr>
            <p:ph sz="quarter" idx="15"/>
          </p:nvPr>
        </p:nvSpPr>
        <p:spPr>
          <a:xfrm>
            <a:off x="620184" y="6309320"/>
            <a:ext cx="8116800" cy="365125"/>
          </a:xfrm>
        </p:spPr>
        <p:txBody>
          <a:bodyPr/>
          <a:lstStyle/>
          <a:p>
            <a:r>
              <a:rPr lang="en-GB" dirty="0"/>
              <a:t>CNS, central nervous system; TRK, tropomyosin receptor kinase</a:t>
            </a:r>
          </a:p>
        </p:txBody>
      </p:sp>
    </p:spTree>
    <p:extLst>
      <p:ext uri="{BB962C8B-B14F-4D97-AF65-F5344CB8AC3E}">
        <p14:creationId xmlns:p14="http://schemas.microsoft.com/office/powerpoint/2010/main" val="20156545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D4BFDA7E-36ED-2F41-B7ED-B2C5B012BC66}"/>
              </a:ext>
            </a:extLst>
          </p:cNvPr>
          <p:cNvGraphicFramePr>
            <a:graphicFrameLocks noGrp="1"/>
          </p:cNvGraphicFramePr>
          <p:nvPr>
            <p:extLst>
              <p:ext uri="{D42A27DB-BD31-4B8C-83A1-F6EECF244321}">
                <p14:modId xmlns:p14="http://schemas.microsoft.com/office/powerpoint/2010/main" val="2023788074"/>
              </p:ext>
            </p:extLst>
          </p:nvPr>
        </p:nvGraphicFramePr>
        <p:xfrm>
          <a:off x="619200" y="1196752"/>
          <a:ext cx="5760640" cy="4344253"/>
        </p:xfrm>
        <a:graphic>
          <a:graphicData uri="http://schemas.openxmlformats.org/drawingml/2006/table">
            <a:tbl>
              <a:tblPr firstRow="1" bandRow="1">
                <a:tableStyleId>{5C22544A-7EE6-4342-B048-85BDC9FD1C3A}</a:tableStyleId>
              </a:tblPr>
              <a:tblGrid>
                <a:gridCol w="4324672">
                  <a:extLst>
                    <a:ext uri="{9D8B030D-6E8A-4147-A177-3AD203B41FA5}">
                      <a16:colId xmlns:a16="http://schemas.microsoft.com/office/drawing/2014/main" val="2079426903"/>
                    </a:ext>
                  </a:extLst>
                </a:gridCol>
                <a:gridCol w="1435968">
                  <a:extLst>
                    <a:ext uri="{9D8B030D-6E8A-4147-A177-3AD203B41FA5}">
                      <a16:colId xmlns:a16="http://schemas.microsoft.com/office/drawing/2014/main" val="2256440125"/>
                    </a:ext>
                  </a:extLst>
                </a:gridCol>
              </a:tblGrid>
              <a:tr h="263880">
                <a:tc>
                  <a:txBody>
                    <a:bodyPr/>
                    <a:lstStyle/>
                    <a:p>
                      <a:pPr algn="l"/>
                      <a:r>
                        <a:rPr lang="en-GB" sz="1400" noProof="0" dirty="0"/>
                        <a:t>Characteristics</a:t>
                      </a:r>
                    </a:p>
                  </a:txBody>
                  <a:tcPr/>
                </a:tc>
                <a:tc>
                  <a:txBody>
                    <a:bodyPr/>
                    <a:lstStyle/>
                    <a:p>
                      <a:pPr algn="ctr"/>
                      <a:r>
                        <a:rPr lang="en-GB" sz="1400" noProof="0" dirty="0"/>
                        <a:t>N=33</a:t>
                      </a:r>
                    </a:p>
                  </a:txBody>
                  <a:tcPr/>
                </a:tc>
                <a:extLst>
                  <a:ext uri="{0D108BD9-81ED-4DB2-BD59-A6C34878D82A}">
                    <a16:rowId xmlns:a16="http://schemas.microsoft.com/office/drawing/2014/main" val="2315108522"/>
                  </a:ext>
                </a:extLst>
              </a:tr>
              <a:tr h="633313">
                <a:tc>
                  <a:txBody>
                    <a:bodyPr/>
                    <a:lstStyle/>
                    <a:p>
                      <a:pPr>
                        <a:lnSpc>
                          <a:spcPct val="95000"/>
                        </a:lnSpc>
                      </a:pPr>
                      <a:r>
                        <a:rPr lang="en-GB" sz="1400" b="1" noProof="0" dirty="0"/>
                        <a:t>Age, median (range), years</a:t>
                      </a:r>
                    </a:p>
                  </a:txBody>
                  <a:tcPr/>
                </a:tc>
                <a:tc>
                  <a:txBody>
                    <a:bodyPr/>
                    <a:lstStyle/>
                    <a:p>
                      <a:pPr algn="ctr">
                        <a:lnSpc>
                          <a:spcPct val="95000"/>
                        </a:lnSpc>
                      </a:pPr>
                      <a:r>
                        <a:rPr lang="en-GB" sz="1400" noProof="0" dirty="0"/>
                        <a:t>8.9 (1.3-79.0)</a:t>
                      </a:r>
                    </a:p>
                  </a:txBody>
                  <a:tcPr/>
                </a:tc>
                <a:extLst>
                  <a:ext uri="{0D108BD9-81ED-4DB2-BD59-A6C34878D82A}">
                    <a16:rowId xmlns:a16="http://schemas.microsoft.com/office/drawing/2014/main" val="938203909"/>
                  </a:ext>
                </a:extLst>
              </a:tr>
              <a:tr h="448596">
                <a:tc>
                  <a:txBody>
                    <a:bodyPr/>
                    <a:lstStyle/>
                    <a:p>
                      <a:pPr>
                        <a:lnSpc>
                          <a:spcPct val="95000"/>
                        </a:lnSpc>
                      </a:pPr>
                      <a:r>
                        <a:rPr lang="en-GB" sz="1400" b="1" noProof="0" dirty="0"/>
                        <a:t>Female, n (%)</a:t>
                      </a:r>
                    </a:p>
                    <a:p>
                      <a:pPr>
                        <a:lnSpc>
                          <a:spcPct val="95000"/>
                        </a:lnSpc>
                      </a:pPr>
                      <a:r>
                        <a:rPr lang="en-GB" sz="1400" b="1" noProof="0" dirty="0"/>
                        <a:t>Male, n (%)</a:t>
                      </a:r>
                    </a:p>
                  </a:txBody>
                  <a:tcPr/>
                </a:tc>
                <a:tc>
                  <a:txBody>
                    <a:bodyPr/>
                    <a:lstStyle/>
                    <a:p>
                      <a:pPr algn="ctr">
                        <a:lnSpc>
                          <a:spcPct val="95000"/>
                        </a:lnSpc>
                      </a:pPr>
                      <a:r>
                        <a:rPr lang="en-GB" sz="1400" noProof="0" dirty="0"/>
                        <a:t>16 (48)</a:t>
                      </a:r>
                    </a:p>
                    <a:p>
                      <a:pPr algn="ctr">
                        <a:lnSpc>
                          <a:spcPct val="95000"/>
                        </a:lnSpc>
                      </a:pPr>
                      <a:r>
                        <a:rPr lang="en-GB" sz="1400" noProof="0" dirty="0"/>
                        <a:t>17 (52)</a:t>
                      </a:r>
                    </a:p>
                  </a:txBody>
                  <a:tcPr/>
                </a:tc>
                <a:extLst>
                  <a:ext uri="{0D108BD9-81ED-4DB2-BD59-A6C34878D82A}">
                    <a16:rowId xmlns:a16="http://schemas.microsoft.com/office/drawing/2014/main" val="514952528"/>
                  </a:ext>
                </a:extLst>
              </a:tr>
              <a:tr h="818029">
                <a:tc>
                  <a:txBody>
                    <a:bodyPr/>
                    <a:lstStyle/>
                    <a:p>
                      <a:pPr>
                        <a:lnSpc>
                          <a:spcPct val="95000"/>
                        </a:lnSpc>
                      </a:pPr>
                      <a:r>
                        <a:rPr lang="en-GB" sz="1400" b="1" noProof="0" dirty="0"/>
                        <a:t>ECOG or equivalent Lansky performance </a:t>
                      </a:r>
                      <a:r>
                        <a:rPr lang="en-GB" sz="1400" b="1" noProof="0" dirty="0" err="1"/>
                        <a:t>status</a:t>
                      </a:r>
                      <a:r>
                        <a:rPr lang="en-GB" sz="1400" b="1" baseline="30000" noProof="0" dirty="0" err="1"/>
                        <a:t>a</a:t>
                      </a:r>
                      <a:r>
                        <a:rPr lang="en-GB" sz="1400" b="1" noProof="0" dirty="0"/>
                        <a:t>, n (%)</a:t>
                      </a:r>
                    </a:p>
                    <a:p>
                      <a:pPr marL="914400" lvl="2" indent="-646113">
                        <a:lnSpc>
                          <a:spcPct val="95000"/>
                        </a:lnSpc>
                        <a:tabLst/>
                      </a:pPr>
                      <a:r>
                        <a:rPr lang="en-GB" sz="1400" noProof="0" dirty="0"/>
                        <a:t>0</a:t>
                      </a:r>
                    </a:p>
                    <a:p>
                      <a:pPr marL="914400" lvl="2" indent="-646113">
                        <a:lnSpc>
                          <a:spcPct val="95000"/>
                        </a:lnSpc>
                        <a:tabLst/>
                      </a:pPr>
                      <a:r>
                        <a:rPr lang="en-GB" sz="1400" noProof="0" dirty="0"/>
                        <a:t>1</a:t>
                      </a:r>
                    </a:p>
                    <a:p>
                      <a:pPr marL="914400" lvl="2" indent="-646113">
                        <a:lnSpc>
                          <a:spcPct val="95000"/>
                        </a:lnSpc>
                        <a:tabLst/>
                      </a:pPr>
                      <a:r>
                        <a:rPr lang="en-GB" sz="1400" noProof="0" dirty="0"/>
                        <a:t>2</a:t>
                      </a:r>
                    </a:p>
                  </a:txBody>
                  <a:tcPr/>
                </a:tc>
                <a:tc>
                  <a:txBody>
                    <a:bodyPr/>
                    <a:lstStyle/>
                    <a:p>
                      <a:pPr algn="ctr">
                        <a:lnSpc>
                          <a:spcPct val="95000"/>
                        </a:lnSpc>
                      </a:pPr>
                      <a:endParaRPr lang="en-GB" sz="1400" noProof="0" dirty="0"/>
                    </a:p>
                    <a:p>
                      <a:pPr algn="ctr">
                        <a:lnSpc>
                          <a:spcPct val="95000"/>
                        </a:lnSpc>
                      </a:pPr>
                      <a:r>
                        <a:rPr lang="en-GB" sz="1400" noProof="0" dirty="0"/>
                        <a:t>18 (55)</a:t>
                      </a:r>
                    </a:p>
                    <a:p>
                      <a:pPr algn="ctr">
                        <a:lnSpc>
                          <a:spcPct val="95000"/>
                        </a:lnSpc>
                      </a:pPr>
                      <a:r>
                        <a:rPr lang="en-GB" sz="1400" noProof="0" dirty="0"/>
                        <a:t>10 (30)</a:t>
                      </a:r>
                    </a:p>
                    <a:p>
                      <a:pPr algn="ctr">
                        <a:lnSpc>
                          <a:spcPct val="95000"/>
                        </a:lnSpc>
                      </a:pPr>
                      <a:r>
                        <a:rPr lang="en-GB" sz="1400" noProof="0" dirty="0"/>
                        <a:t>4 (12)</a:t>
                      </a:r>
                    </a:p>
                  </a:txBody>
                  <a:tcPr/>
                </a:tc>
                <a:extLst>
                  <a:ext uri="{0D108BD9-81ED-4DB2-BD59-A6C34878D82A}">
                    <a16:rowId xmlns:a16="http://schemas.microsoft.com/office/drawing/2014/main" val="3911394521"/>
                  </a:ext>
                </a:extLst>
              </a:tr>
              <a:tr h="818029">
                <a:tc>
                  <a:txBody>
                    <a:bodyPr/>
                    <a:lstStyle/>
                    <a:p>
                      <a:pPr>
                        <a:lnSpc>
                          <a:spcPct val="95000"/>
                        </a:lnSpc>
                      </a:pPr>
                      <a:r>
                        <a:rPr lang="en-GB" sz="1400" b="1" noProof="0" dirty="0"/>
                        <a:t>Prior </a:t>
                      </a:r>
                      <a:r>
                        <a:rPr lang="en-GB" sz="1400" b="1" noProof="0" dirty="0" err="1"/>
                        <a:t>therapies</a:t>
                      </a:r>
                      <a:r>
                        <a:rPr lang="en-GB" sz="1400" b="1" baseline="30000" noProof="0" dirty="0" err="1"/>
                        <a:t>b</a:t>
                      </a:r>
                      <a:r>
                        <a:rPr lang="en-GB" sz="1400" b="1" noProof="0" dirty="0"/>
                        <a:t>, n (%)</a:t>
                      </a:r>
                    </a:p>
                    <a:p>
                      <a:pPr marL="357188" marR="0" lvl="2" indent="-88900" algn="l" defTabSz="457200" rtl="0" eaLnBrk="1" fontAlgn="auto" latinLnBrk="0" hangingPunct="1">
                        <a:lnSpc>
                          <a:spcPct val="95000"/>
                        </a:lnSpc>
                        <a:spcBef>
                          <a:spcPts val="0"/>
                        </a:spcBef>
                        <a:spcAft>
                          <a:spcPts val="0"/>
                        </a:spcAft>
                        <a:buClrTx/>
                        <a:buSzTx/>
                        <a:buFontTx/>
                        <a:buNone/>
                        <a:tabLst/>
                        <a:defRPr/>
                      </a:pPr>
                      <a:r>
                        <a:rPr lang="en-GB" sz="1400" noProof="0" dirty="0"/>
                        <a:t>Radiotherapy</a:t>
                      </a:r>
                    </a:p>
                    <a:p>
                      <a:pPr marL="357188" lvl="2" indent="-88900">
                        <a:lnSpc>
                          <a:spcPct val="95000"/>
                        </a:lnSpc>
                        <a:tabLst/>
                      </a:pPr>
                      <a:r>
                        <a:rPr lang="en-GB" sz="1400" noProof="0" dirty="0"/>
                        <a:t>Surgery</a:t>
                      </a:r>
                    </a:p>
                    <a:p>
                      <a:pPr marL="357188" lvl="2" indent="-88900">
                        <a:lnSpc>
                          <a:spcPct val="95000"/>
                        </a:lnSpc>
                        <a:tabLst/>
                      </a:pPr>
                      <a:r>
                        <a:rPr lang="en-GB" sz="1400" noProof="0" dirty="0"/>
                        <a:t>Systemic therapy</a:t>
                      </a:r>
                    </a:p>
                  </a:txBody>
                  <a:tcPr/>
                </a:tc>
                <a:tc>
                  <a:txBody>
                    <a:bodyPr/>
                    <a:lstStyle/>
                    <a:p>
                      <a:pPr algn="ctr">
                        <a:lnSpc>
                          <a:spcPct val="95000"/>
                        </a:lnSpc>
                      </a:pPr>
                      <a:endParaRPr lang="en-GB" sz="1400" noProof="0" dirty="0"/>
                    </a:p>
                    <a:p>
                      <a:pPr algn="ctr">
                        <a:lnSpc>
                          <a:spcPct val="95000"/>
                        </a:lnSpc>
                      </a:pPr>
                      <a:r>
                        <a:rPr lang="en-GB" sz="1400" noProof="0" dirty="0"/>
                        <a:t>18 (55)</a:t>
                      </a:r>
                    </a:p>
                    <a:p>
                      <a:pPr algn="ctr">
                        <a:lnSpc>
                          <a:spcPct val="95000"/>
                        </a:lnSpc>
                      </a:pPr>
                      <a:r>
                        <a:rPr lang="en-GB" sz="1400" noProof="0" dirty="0"/>
                        <a:t>22 (67)</a:t>
                      </a:r>
                    </a:p>
                    <a:p>
                      <a:pPr algn="ctr">
                        <a:lnSpc>
                          <a:spcPct val="95000"/>
                        </a:lnSpc>
                      </a:pPr>
                      <a:r>
                        <a:rPr lang="en-GB" sz="1400" noProof="0" dirty="0"/>
                        <a:t>28 (85)</a:t>
                      </a:r>
                      <a:r>
                        <a:rPr lang="en-GB" sz="1400" baseline="30000" noProof="0" dirty="0"/>
                        <a:t>c</a:t>
                      </a:r>
                    </a:p>
                  </a:txBody>
                  <a:tcPr/>
                </a:tc>
                <a:extLst>
                  <a:ext uri="{0D108BD9-81ED-4DB2-BD59-A6C34878D82A}">
                    <a16:rowId xmlns:a16="http://schemas.microsoft.com/office/drawing/2014/main" val="861864663"/>
                  </a:ext>
                </a:extLst>
              </a:tr>
              <a:tr h="1002745">
                <a:tc>
                  <a:txBody>
                    <a:bodyPr/>
                    <a:lstStyle/>
                    <a:p>
                      <a:pPr>
                        <a:lnSpc>
                          <a:spcPct val="95000"/>
                        </a:lnSpc>
                      </a:pPr>
                      <a:r>
                        <a:rPr lang="en-GB" sz="1400" b="1" noProof="0" dirty="0"/>
                        <a:t>Number of prior systemic therapies, n (%)</a:t>
                      </a:r>
                    </a:p>
                    <a:p>
                      <a:pPr marL="914400" lvl="2" indent="-646113">
                        <a:lnSpc>
                          <a:spcPct val="95000"/>
                        </a:lnSpc>
                        <a:tabLst/>
                      </a:pPr>
                      <a:r>
                        <a:rPr lang="en-GB" sz="1400" noProof="0" dirty="0"/>
                        <a:t>0</a:t>
                      </a:r>
                    </a:p>
                    <a:p>
                      <a:pPr marL="914400" lvl="2" indent="-646113">
                        <a:lnSpc>
                          <a:spcPct val="95000"/>
                        </a:lnSpc>
                        <a:tabLst/>
                      </a:pPr>
                      <a:r>
                        <a:rPr lang="en-GB" sz="1400" noProof="0" dirty="0"/>
                        <a:t>1</a:t>
                      </a:r>
                    </a:p>
                    <a:p>
                      <a:pPr marL="914400" lvl="2" indent="-646113">
                        <a:lnSpc>
                          <a:spcPct val="95000"/>
                        </a:lnSpc>
                        <a:tabLst/>
                      </a:pPr>
                      <a:r>
                        <a:rPr lang="en-GB" sz="1400" noProof="0" dirty="0"/>
                        <a:t>2</a:t>
                      </a:r>
                    </a:p>
                    <a:p>
                      <a:pPr marL="914400" lvl="2" indent="-646113">
                        <a:lnSpc>
                          <a:spcPct val="95000"/>
                        </a:lnSpc>
                        <a:tabLst/>
                      </a:pPr>
                      <a:r>
                        <a:rPr lang="en-GB" sz="1400" noProof="0" dirty="0"/>
                        <a:t>3 or more</a:t>
                      </a:r>
                    </a:p>
                  </a:txBody>
                  <a:tcPr/>
                </a:tc>
                <a:tc>
                  <a:txBody>
                    <a:bodyPr/>
                    <a:lstStyle/>
                    <a:p>
                      <a:pPr algn="ctr">
                        <a:lnSpc>
                          <a:spcPct val="95000"/>
                        </a:lnSpc>
                      </a:pPr>
                      <a:endParaRPr lang="en-GB" sz="1400" noProof="0" dirty="0"/>
                    </a:p>
                    <a:p>
                      <a:pPr algn="ctr">
                        <a:lnSpc>
                          <a:spcPct val="95000"/>
                        </a:lnSpc>
                      </a:pPr>
                      <a:r>
                        <a:rPr lang="en-GB" sz="1400" noProof="0" dirty="0"/>
                        <a:t>6 (18)</a:t>
                      </a:r>
                      <a:r>
                        <a:rPr lang="en-GB" sz="1400" baseline="30000" noProof="0" dirty="0"/>
                        <a:t>c</a:t>
                      </a:r>
                    </a:p>
                    <a:p>
                      <a:pPr algn="ctr">
                        <a:lnSpc>
                          <a:spcPct val="95000"/>
                        </a:lnSpc>
                      </a:pPr>
                      <a:r>
                        <a:rPr lang="en-GB" sz="1400" noProof="0" dirty="0"/>
                        <a:t>12 (36)</a:t>
                      </a:r>
                    </a:p>
                    <a:p>
                      <a:pPr algn="ctr">
                        <a:lnSpc>
                          <a:spcPct val="95000"/>
                        </a:lnSpc>
                      </a:pPr>
                      <a:r>
                        <a:rPr lang="en-GB" sz="1400" noProof="0" dirty="0"/>
                        <a:t>8 (24)</a:t>
                      </a:r>
                    </a:p>
                    <a:p>
                      <a:pPr algn="ctr">
                        <a:lnSpc>
                          <a:spcPct val="95000"/>
                        </a:lnSpc>
                      </a:pPr>
                      <a:r>
                        <a:rPr lang="en-GB" sz="1400" noProof="0" dirty="0"/>
                        <a:t>7 (21)</a:t>
                      </a:r>
                    </a:p>
                  </a:txBody>
                  <a:tcPr/>
                </a:tc>
                <a:extLst>
                  <a:ext uri="{0D108BD9-81ED-4DB2-BD59-A6C34878D82A}">
                    <a16:rowId xmlns:a16="http://schemas.microsoft.com/office/drawing/2014/main" val="3191468426"/>
                  </a:ext>
                </a:extLst>
              </a:tr>
            </a:tbl>
          </a:graphicData>
        </a:graphic>
      </p:graphicFrame>
      <p:graphicFrame>
        <p:nvGraphicFramePr>
          <p:cNvPr id="7" name="Tableau 7">
            <a:extLst>
              <a:ext uri="{FF2B5EF4-FFF2-40B4-BE49-F238E27FC236}">
                <a16:creationId xmlns:a16="http://schemas.microsoft.com/office/drawing/2014/main" id="{0D3EEAAC-CA7D-284A-BB24-70A4AF6B37C3}"/>
              </a:ext>
            </a:extLst>
          </p:cNvPr>
          <p:cNvGraphicFramePr>
            <a:graphicFrameLocks noGrp="1"/>
          </p:cNvGraphicFramePr>
          <p:nvPr>
            <p:extLst>
              <p:ext uri="{D42A27DB-BD31-4B8C-83A1-F6EECF244321}">
                <p14:modId xmlns:p14="http://schemas.microsoft.com/office/powerpoint/2010/main" val="172725579"/>
              </p:ext>
            </p:extLst>
          </p:nvPr>
        </p:nvGraphicFramePr>
        <p:xfrm>
          <a:off x="6876502" y="1196753"/>
          <a:ext cx="4680520" cy="2437471"/>
        </p:xfrm>
        <a:graphic>
          <a:graphicData uri="http://schemas.openxmlformats.org/drawingml/2006/table">
            <a:tbl>
              <a:tblPr firstRow="1" bandRow="1">
                <a:tableStyleId>{5C22544A-7EE6-4342-B048-85BDC9FD1C3A}</a:tableStyleId>
              </a:tblPr>
              <a:tblGrid>
                <a:gridCol w="3251946">
                  <a:extLst>
                    <a:ext uri="{9D8B030D-6E8A-4147-A177-3AD203B41FA5}">
                      <a16:colId xmlns:a16="http://schemas.microsoft.com/office/drawing/2014/main" val="3473573202"/>
                    </a:ext>
                  </a:extLst>
                </a:gridCol>
                <a:gridCol w="1428574">
                  <a:extLst>
                    <a:ext uri="{9D8B030D-6E8A-4147-A177-3AD203B41FA5}">
                      <a16:colId xmlns:a16="http://schemas.microsoft.com/office/drawing/2014/main" val="1490758554"/>
                    </a:ext>
                  </a:extLst>
                </a:gridCol>
              </a:tblGrid>
              <a:tr h="338538">
                <a:tc>
                  <a:txBody>
                    <a:bodyPr/>
                    <a:lstStyle/>
                    <a:p>
                      <a:r>
                        <a:rPr lang="en-GB" sz="1400" noProof="0" dirty="0"/>
                        <a:t>Primary tumour type, n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t>N=33</a:t>
                      </a:r>
                    </a:p>
                  </a:txBody>
                  <a:tcPr/>
                </a:tc>
                <a:extLst>
                  <a:ext uri="{0D108BD9-81ED-4DB2-BD59-A6C34878D82A}">
                    <a16:rowId xmlns:a16="http://schemas.microsoft.com/office/drawing/2014/main" val="1674307632"/>
                  </a:ext>
                </a:extLst>
              </a:tr>
              <a:tr h="812490">
                <a:tc>
                  <a:txBody>
                    <a:bodyPr/>
                    <a:lstStyle/>
                    <a:p>
                      <a:r>
                        <a:rPr lang="en-GB" sz="1400" b="1" noProof="0" dirty="0"/>
                        <a:t>Glioma</a:t>
                      </a:r>
                    </a:p>
                    <a:p>
                      <a:pPr marL="457200" lvl="1" indent="-188913">
                        <a:tabLst/>
                      </a:pPr>
                      <a:r>
                        <a:rPr lang="en-GB" sz="1400" noProof="0" dirty="0"/>
                        <a:t>High grade</a:t>
                      </a:r>
                    </a:p>
                    <a:p>
                      <a:pPr marL="457200" lvl="1" indent="-188913">
                        <a:tabLst/>
                      </a:pPr>
                      <a:r>
                        <a:rPr lang="en-GB" sz="1400" noProof="0" dirty="0"/>
                        <a:t>Low grade</a:t>
                      </a:r>
                    </a:p>
                  </a:txBody>
                  <a:tcPr/>
                </a:tc>
                <a:tc>
                  <a:txBody>
                    <a:bodyPr/>
                    <a:lstStyle/>
                    <a:p>
                      <a:pPr algn="ctr"/>
                      <a:r>
                        <a:rPr lang="en-GB" sz="1400" noProof="0" dirty="0"/>
                        <a:t>27 (82)</a:t>
                      </a:r>
                    </a:p>
                    <a:p>
                      <a:pPr algn="ctr"/>
                      <a:r>
                        <a:rPr lang="en-GB" sz="1400" noProof="0" dirty="0"/>
                        <a:t>19 (58)</a:t>
                      </a:r>
                    </a:p>
                    <a:p>
                      <a:pPr algn="ctr"/>
                      <a:r>
                        <a:rPr lang="en-GB" sz="1400" noProof="0" dirty="0"/>
                        <a:t>8 (24)</a:t>
                      </a:r>
                    </a:p>
                  </a:txBody>
                  <a:tcPr/>
                </a:tc>
                <a:extLst>
                  <a:ext uri="{0D108BD9-81ED-4DB2-BD59-A6C34878D82A}">
                    <a16:rowId xmlns:a16="http://schemas.microsoft.com/office/drawing/2014/main" val="2021450408"/>
                  </a:ext>
                </a:extLst>
              </a:tr>
              <a:tr h="1286443">
                <a:tc>
                  <a:txBody>
                    <a:bodyPr/>
                    <a:lstStyle/>
                    <a:p>
                      <a:r>
                        <a:rPr lang="en-GB" sz="1400" b="1" noProof="0" dirty="0"/>
                        <a:t>Other</a:t>
                      </a:r>
                    </a:p>
                    <a:p>
                      <a:pPr marL="268288" lvl="1" indent="0">
                        <a:tabLst/>
                      </a:pPr>
                      <a:r>
                        <a:rPr lang="en-GB" sz="1400" noProof="0" dirty="0"/>
                        <a:t>Glioneuronal tumour</a:t>
                      </a:r>
                    </a:p>
                    <a:p>
                      <a:pPr marL="268288" lvl="1" indent="0">
                        <a:tabLst/>
                      </a:pPr>
                      <a:r>
                        <a:rPr lang="en-GB" sz="1400" noProof="0" dirty="0"/>
                        <a:t>Neuroepithelial tumour</a:t>
                      </a:r>
                    </a:p>
                    <a:p>
                      <a:pPr marL="268288" lvl="1" indent="0">
                        <a:tabLst/>
                      </a:pPr>
                      <a:r>
                        <a:rPr lang="en-GB" sz="1400" noProof="0" dirty="0"/>
                        <a:t>CNS neuroblastoma</a:t>
                      </a:r>
                    </a:p>
                    <a:p>
                      <a:pPr marL="268288" lvl="1" indent="0">
                        <a:tabLst/>
                      </a:pPr>
                      <a:r>
                        <a:rPr lang="en-GB" sz="1400" noProof="0" dirty="0"/>
                        <a:t>Small round blue cell brain tumour</a:t>
                      </a:r>
                    </a:p>
                  </a:txBody>
                  <a:tcPr/>
                </a:tc>
                <a:tc>
                  <a:txBody>
                    <a:bodyPr/>
                    <a:lstStyle/>
                    <a:p>
                      <a:pPr algn="ctr"/>
                      <a:r>
                        <a:rPr lang="en-GB" sz="1400" noProof="0" dirty="0"/>
                        <a:t>6 (18)</a:t>
                      </a:r>
                    </a:p>
                    <a:p>
                      <a:pPr algn="ctr"/>
                      <a:r>
                        <a:rPr lang="en-GB" sz="1400" noProof="0" dirty="0"/>
                        <a:t>2 (6)</a:t>
                      </a:r>
                    </a:p>
                    <a:p>
                      <a:pPr algn="ctr"/>
                      <a:r>
                        <a:rPr lang="en-GB" sz="1400" noProof="0" dirty="0"/>
                        <a:t>2 (6)</a:t>
                      </a:r>
                    </a:p>
                    <a:p>
                      <a:pPr algn="ctr"/>
                      <a:r>
                        <a:rPr lang="en-GB" sz="1400" noProof="0" dirty="0"/>
                        <a:t>1 (3)</a:t>
                      </a:r>
                    </a:p>
                    <a:p>
                      <a:pPr algn="ctr"/>
                      <a:r>
                        <a:rPr lang="en-GB" sz="1400" noProof="0" dirty="0"/>
                        <a:t>1(3)</a:t>
                      </a:r>
                    </a:p>
                  </a:txBody>
                  <a:tcPr/>
                </a:tc>
                <a:extLst>
                  <a:ext uri="{0D108BD9-81ED-4DB2-BD59-A6C34878D82A}">
                    <a16:rowId xmlns:a16="http://schemas.microsoft.com/office/drawing/2014/main" val="921303466"/>
                  </a:ext>
                </a:extLst>
              </a:tr>
            </a:tbl>
          </a:graphicData>
        </a:graphic>
      </p:graphicFrame>
      <p:sp>
        <p:nvSpPr>
          <p:cNvPr id="10" name="ZoneTexte 9">
            <a:extLst>
              <a:ext uri="{FF2B5EF4-FFF2-40B4-BE49-F238E27FC236}">
                <a16:creationId xmlns:a16="http://schemas.microsoft.com/office/drawing/2014/main" id="{778EC764-83FB-CA41-B34E-E65E4D9C33EB}"/>
              </a:ext>
            </a:extLst>
          </p:cNvPr>
          <p:cNvSpPr txBox="1"/>
          <p:nvPr/>
        </p:nvSpPr>
        <p:spPr>
          <a:xfrm>
            <a:off x="6876502" y="3789040"/>
            <a:ext cx="2552174" cy="461665"/>
          </a:xfrm>
          <a:prstGeom prst="rect">
            <a:avLst/>
          </a:prstGeom>
          <a:noFill/>
        </p:spPr>
        <p:txBody>
          <a:bodyPr wrap="none" lIns="0" rtlCol="0">
            <a:spAutoFit/>
          </a:bodyPr>
          <a:lstStyle/>
          <a:p>
            <a:r>
              <a:rPr lang="en-GB" sz="2400" b="1" i="1" dirty="0">
                <a:solidFill>
                  <a:schemeClr val="accent1"/>
                </a:solidFill>
                <a:ea typeface="Aileron" charset="0"/>
                <a:cs typeface="Aileron" charset="0"/>
              </a:rPr>
              <a:t>NTRK</a:t>
            </a:r>
            <a:r>
              <a:rPr lang="en-GB" sz="2400" b="1" dirty="0">
                <a:solidFill>
                  <a:schemeClr val="accent1"/>
                </a:solidFill>
                <a:ea typeface="Aileron" charset="0"/>
                <a:cs typeface="Aileron" charset="0"/>
              </a:rPr>
              <a:t> gene fusions</a:t>
            </a:r>
          </a:p>
        </p:txBody>
      </p:sp>
      <p:sp>
        <p:nvSpPr>
          <p:cNvPr id="2" name="Title 1">
            <a:extLst>
              <a:ext uri="{FF2B5EF4-FFF2-40B4-BE49-F238E27FC236}">
                <a16:creationId xmlns:a16="http://schemas.microsoft.com/office/drawing/2014/main" id="{E4B00828-F7F8-A644-BF22-4F684FEB4913}"/>
              </a:ext>
            </a:extLst>
          </p:cNvPr>
          <p:cNvSpPr>
            <a:spLocks noGrp="1"/>
          </p:cNvSpPr>
          <p:nvPr>
            <p:ph type="title"/>
          </p:nvPr>
        </p:nvSpPr>
        <p:spPr>
          <a:xfrm>
            <a:off x="619200" y="246566"/>
            <a:ext cx="9437240" cy="807285"/>
          </a:xfrm>
        </p:spPr>
        <p:txBody>
          <a:bodyPr/>
          <a:lstStyle/>
          <a:p>
            <a:r>
              <a:rPr lang="en-GB" spc="0" dirty="0"/>
              <a:t>Baseline demographics and disease characteristics </a:t>
            </a:r>
            <a:br>
              <a:rPr lang="en-GB" spc="0" dirty="0"/>
            </a:br>
            <a:r>
              <a:rPr lang="en-GB" dirty="0"/>
              <a:t>in TRK-positive primary CNS tumours</a:t>
            </a:r>
          </a:p>
        </p:txBody>
      </p:sp>
      <p:sp>
        <p:nvSpPr>
          <p:cNvPr id="24" name="Slide Number Placeholder 23">
            <a:extLst>
              <a:ext uri="{FF2B5EF4-FFF2-40B4-BE49-F238E27FC236}">
                <a16:creationId xmlns:a16="http://schemas.microsoft.com/office/drawing/2014/main" id="{131FF0D6-1CC7-454E-B1AA-C9CCB56E42E1}"/>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4" name="Content Placeholder 3">
            <a:extLst>
              <a:ext uri="{FF2B5EF4-FFF2-40B4-BE49-F238E27FC236}">
                <a16:creationId xmlns:a16="http://schemas.microsoft.com/office/drawing/2014/main" id="{F69CDC04-CC70-9048-971C-94D325875990}"/>
              </a:ext>
            </a:extLst>
          </p:cNvPr>
          <p:cNvSpPr>
            <a:spLocks noGrp="1"/>
          </p:cNvSpPr>
          <p:nvPr>
            <p:ph sz="quarter" idx="15"/>
          </p:nvPr>
        </p:nvSpPr>
        <p:spPr>
          <a:xfrm>
            <a:off x="620184" y="6309320"/>
            <a:ext cx="10588384" cy="365125"/>
          </a:xfrm>
        </p:spPr>
        <p:txBody>
          <a:bodyPr/>
          <a:lstStyle/>
          <a:p>
            <a:pPr>
              <a:spcBef>
                <a:spcPts val="300"/>
              </a:spcBef>
            </a:pPr>
            <a:r>
              <a:rPr lang="en-GB" baseline="30000" dirty="0"/>
              <a:t>a</a:t>
            </a:r>
            <a:r>
              <a:rPr lang="en-GB" dirty="0"/>
              <a:t> ECOG PS not reported in one patient; </a:t>
            </a:r>
            <a:r>
              <a:rPr lang="en-GB" baseline="30000" dirty="0"/>
              <a:t>b</a:t>
            </a:r>
            <a:r>
              <a:rPr lang="en-GB" dirty="0"/>
              <a:t> Patients may be counted in more than one category;  </a:t>
            </a:r>
            <a:r>
              <a:rPr lang="en-GB" baseline="30000" dirty="0"/>
              <a:t>c </a:t>
            </a:r>
            <a:r>
              <a:rPr lang="en-GB" dirty="0"/>
              <a:t>One patient who reported “yes” to prior systemic therapies had the number of prior systemic therapies reported as zero</a:t>
            </a:r>
          </a:p>
          <a:p>
            <a:pPr>
              <a:spcBef>
                <a:spcPts val="300"/>
              </a:spcBef>
            </a:pPr>
            <a:r>
              <a:rPr lang="en-GB" dirty="0"/>
              <a:t>CNS, central nervous system; ECOG, Eastern Cooperative Oncology Group; </a:t>
            </a:r>
            <a:r>
              <a:rPr lang="en-US" dirty="0"/>
              <a:t>NTRK, neurotrophic tyrosine receptor kinase; PS, performance status; </a:t>
            </a:r>
            <a:r>
              <a:rPr lang="en-GB" dirty="0"/>
              <a:t>TRK, tropomyosin receptor kinase</a:t>
            </a:r>
          </a:p>
        </p:txBody>
      </p:sp>
      <p:graphicFrame>
        <p:nvGraphicFramePr>
          <p:cNvPr id="15" name="Chart 14">
            <a:extLst>
              <a:ext uri="{FF2B5EF4-FFF2-40B4-BE49-F238E27FC236}">
                <a16:creationId xmlns:a16="http://schemas.microsoft.com/office/drawing/2014/main" id="{B01388BC-3C08-5640-BEAA-3C5542D05F97}"/>
              </a:ext>
            </a:extLst>
          </p:cNvPr>
          <p:cNvGraphicFramePr/>
          <p:nvPr>
            <p:extLst>
              <p:ext uri="{D42A27DB-BD31-4B8C-83A1-F6EECF244321}">
                <p14:modId xmlns:p14="http://schemas.microsoft.com/office/powerpoint/2010/main" val="487006850"/>
              </p:ext>
            </p:extLst>
          </p:nvPr>
        </p:nvGraphicFramePr>
        <p:xfrm>
          <a:off x="8616280" y="3634223"/>
          <a:ext cx="2940742" cy="2529839"/>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AB64E290-6752-8D43-9D16-ABDC978CBDF0}"/>
              </a:ext>
            </a:extLst>
          </p:cNvPr>
          <p:cNvSpPr txBox="1"/>
          <p:nvPr/>
        </p:nvSpPr>
        <p:spPr>
          <a:xfrm>
            <a:off x="10152050" y="4206663"/>
            <a:ext cx="681597" cy="738664"/>
          </a:xfrm>
          <a:prstGeom prst="rect">
            <a:avLst/>
          </a:prstGeom>
          <a:noFill/>
        </p:spPr>
        <p:txBody>
          <a:bodyPr wrap="none" rtlCol="0">
            <a:spAutoFit/>
          </a:bodyPr>
          <a:lstStyle/>
          <a:p>
            <a:pPr algn="ctr"/>
            <a:r>
              <a:rPr lang="en-GB" sz="1400" b="1" i="1" dirty="0">
                <a:solidFill>
                  <a:schemeClr val="bg1"/>
                </a:solidFill>
                <a:latin typeface="Calibri" panose="020F0502020204030204" pitchFamily="34" charset="0"/>
                <a:ea typeface="Aileron" charset="0"/>
                <a:cs typeface="Calibri" panose="020F0502020204030204" pitchFamily="34" charset="0"/>
              </a:rPr>
              <a:t>NTRK2</a:t>
            </a:r>
            <a:br>
              <a:rPr lang="en-GB" sz="1400" b="1" dirty="0">
                <a:solidFill>
                  <a:schemeClr val="bg1"/>
                </a:solidFill>
                <a:latin typeface="Calibri" panose="020F0502020204030204" pitchFamily="34" charset="0"/>
                <a:ea typeface="Aileron" charset="0"/>
                <a:cs typeface="Calibri" panose="020F0502020204030204" pitchFamily="34" charset="0"/>
              </a:rPr>
            </a:br>
            <a:r>
              <a:rPr lang="en-GB" sz="1400" b="1" dirty="0">
                <a:solidFill>
                  <a:schemeClr val="bg1"/>
                </a:solidFill>
                <a:latin typeface="Calibri" panose="020F0502020204030204" pitchFamily="34" charset="0"/>
                <a:ea typeface="Aileron" charset="0"/>
                <a:cs typeface="Calibri" panose="020F0502020204030204" pitchFamily="34" charset="0"/>
              </a:rPr>
              <a:t>73%</a:t>
            </a:r>
          </a:p>
          <a:p>
            <a:pPr algn="ctr"/>
            <a:r>
              <a:rPr lang="en-GB" sz="1400" b="1" dirty="0">
                <a:solidFill>
                  <a:schemeClr val="bg1"/>
                </a:solidFill>
                <a:latin typeface="Calibri" panose="020F0502020204030204" pitchFamily="34" charset="0"/>
                <a:ea typeface="Aileron" charset="0"/>
                <a:cs typeface="Calibri" panose="020F0502020204030204" pitchFamily="34" charset="0"/>
              </a:rPr>
              <a:t>(n=24)</a:t>
            </a:r>
          </a:p>
        </p:txBody>
      </p:sp>
      <p:sp>
        <p:nvSpPr>
          <p:cNvPr id="17" name="TextBox 16">
            <a:extLst>
              <a:ext uri="{FF2B5EF4-FFF2-40B4-BE49-F238E27FC236}">
                <a16:creationId xmlns:a16="http://schemas.microsoft.com/office/drawing/2014/main" id="{B591C3D6-9EF7-6743-A856-49B24D17DB58}"/>
              </a:ext>
            </a:extLst>
          </p:cNvPr>
          <p:cNvSpPr txBox="1"/>
          <p:nvPr/>
        </p:nvSpPr>
        <p:spPr>
          <a:xfrm>
            <a:off x="9590834" y="5346590"/>
            <a:ext cx="646331" cy="692497"/>
          </a:xfrm>
          <a:prstGeom prst="rect">
            <a:avLst/>
          </a:prstGeom>
          <a:noFill/>
        </p:spPr>
        <p:txBody>
          <a:bodyPr wrap="none" rtlCol="0">
            <a:spAutoFit/>
          </a:bodyPr>
          <a:lstStyle/>
          <a:p>
            <a:pPr algn="ctr"/>
            <a:r>
              <a:rPr lang="en-GB" sz="1300" b="1" i="1" dirty="0">
                <a:solidFill>
                  <a:schemeClr val="bg1"/>
                </a:solidFill>
                <a:latin typeface="Calibri" panose="020F0502020204030204" pitchFamily="34" charset="0"/>
                <a:ea typeface="Aileron" charset="0"/>
                <a:cs typeface="Calibri" panose="020F0502020204030204" pitchFamily="34" charset="0"/>
              </a:rPr>
              <a:t>NTRK3</a:t>
            </a:r>
            <a:br>
              <a:rPr lang="en-GB" sz="1300" b="1" dirty="0">
                <a:solidFill>
                  <a:schemeClr val="bg1"/>
                </a:solidFill>
                <a:latin typeface="Calibri" panose="020F0502020204030204" pitchFamily="34" charset="0"/>
                <a:ea typeface="Aileron" charset="0"/>
                <a:cs typeface="Calibri" panose="020F0502020204030204" pitchFamily="34" charset="0"/>
              </a:rPr>
            </a:br>
            <a:r>
              <a:rPr lang="en-GB" sz="1300" b="1" dirty="0">
                <a:solidFill>
                  <a:schemeClr val="bg1"/>
                </a:solidFill>
                <a:latin typeface="Calibri" panose="020F0502020204030204" pitchFamily="34" charset="0"/>
                <a:ea typeface="Aileron" charset="0"/>
                <a:cs typeface="Calibri" panose="020F0502020204030204" pitchFamily="34" charset="0"/>
              </a:rPr>
              <a:t>12%</a:t>
            </a:r>
          </a:p>
          <a:p>
            <a:pPr algn="ctr"/>
            <a:r>
              <a:rPr lang="en-GB" sz="1300" b="1" dirty="0">
                <a:solidFill>
                  <a:schemeClr val="bg1"/>
                </a:solidFill>
                <a:latin typeface="Calibri" panose="020F0502020204030204" pitchFamily="34" charset="0"/>
                <a:ea typeface="Aileron" charset="0"/>
                <a:cs typeface="Calibri" panose="020F0502020204030204" pitchFamily="34" charset="0"/>
              </a:rPr>
              <a:t>(n=4)</a:t>
            </a:r>
          </a:p>
        </p:txBody>
      </p:sp>
      <p:sp>
        <p:nvSpPr>
          <p:cNvPr id="18" name="TextBox 17">
            <a:extLst>
              <a:ext uri="{FF2B5EF4-FFF2-40B4-BE49-F238E27FC236}">
                <a16:creationId xmlns:a16="http://schemas.microsoft.com/office/drawing/2014/main" id="{CDD28399-A662-8E40-B107-47C882622360}"/>
              </a:ext>
            </a:extLst>
          </p:cNvPr>
          <p:cNvSpPr txBox="1"/>
          <p:nvPr/>
        </p:nvSpPr>
        <p:spPr>
          <a:xfrm>
            <a:off x="8994352" y="4861278"/>
            <a:ext cx="681597" cy="738664"/>
          </a:xfrm>
          <a:prstGeom prst="rect">
            <a:avLst/>
          </a:prstGeom>
          <a:noFill/>
        </p:spPr>
        <p:txBody>
          <a:bodyPr wrap="none" rtlCol="0">
            <a:spAutoFit/>
          </a:bodyPr>
          <a:lstStyle/>
          <a:p>
            <a:pPr algn="ctr"/>
            <a:r>
              <a:rPr lang="en-GB" sz="1400" b="1" i="1" dirty="0">
                <a:solidFill>
                  <a:schemeClr val="bg1"/>
                </a:solidFill>
                <a:latin typeface="Calibri" panose="020F0502020204030204" pitchFamily="34" charset="0"/>
                <a:ea typeface="Aileron" charset="0"/>
                <a:cs typeface="Calibri" panose="020F0502020204030204" pitchFamily="34" charset="0"/>
              </a:rPr>
              <a:t>NTRK1</a:t>
            </a:r>
            <a:br>
              <a:rPr lang="en-GB" sz="1400" b="1" dirty="0">
                <a:solidFill>
                  <a:schemeClr val="bg1"/>
                </a:solidFill>
                <a:latin typeface="Calibri" panose="020F0502020204030204" pitchFamily="34" charset="0"/>
                <a:ea typeface="Aileron" charset="0"/>
                <a:cs typeface="Calibri" panose="020F0502020204030204" pitchFamily="34" charset="0"/>
              </a:rPr>
            </a:br>
            <a:r>
              <a:rPr lang="en-GB" sz="1400" b="1" dirty="0">
                <a:solidFill>
                  <a:schemeClr val="bg1"/>
                </a:solidFill>
                <a:latin typeface="Calibri" panose="020F0502020204030204" pitchFamily="34" charset="0"/>
                <a:ea typeface="Aileron" charset="0"/>
                <a:cs typeface="Calibri" panose="020F0502020204030204" pitchFamily="34" charset="0"/>
              </a:rPr>
              <a:t>15%</a:t>
            </a:r>
          </a:p>
          <a:p>
            <a:pPr algn="ctr"/>
            <a:r>
              <a:rPr lang="en-GB" sz="1400" b="1" dirty="0">
                <a:solidFill>
                  <a:schemeClr val="bg1"/>
                </a:solidFill>
                <a:latin typeface="Calibri" panose="020F0502020204030204" pitchFamily="34" charset="0"/>
                <a:ea typeface="Aileron" charset="0"/>
                <a:cs typeface="Calibri" panose="020F0502020204030204" pitchFamily="34" charset="0"/>
              </a:rPr>
              <a:t>(n=5)</a:t>
            </a:r>
          </a:p>
        </p:txBody>
      </p:sp>
    </p:spTree>
    <p:extLst>
      <p:ext uri="{BB962C8B-B14F-4D97-AF65-F5344CB8AC3E}">
        <p14:creationId xmlns:p14="http://schemas.microsoft.com/office/powerpoint/2010/main" val="14741779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7">
            <a:extLst>
              <a:ext uri="{FF2B5EF4-FFF2-40B4-BE49-F238E27FC236}">
                <a16:creationId xmlns:a16="http://schemas.microsoft.com/office/drawing/2014/main" id="{0C503F62-6E2C-D04E-B1D3-92E16B6FF0CE}"/>
              </a:ext>
            </a:extLst>
          </p:cNvPr>
          <p:cNvGraphicFramePr>
            <a:graphicFrameLocks noGrp="1"/>
          </p:cNvGraphicFramePr>
          <p:nvPr>
            <p:extLst>
              <p:ext uri="{D42A27DB-BD31-4B8C-83A1-F6EECF244321}">
                <p14:modId xmlns:p14="http://schemas.microsoft.com/office/powerpoint/2010/main" val="305869967"/>
              </p:ext>
            </p:extLst>
          </p:nvPr>
        </p:nvGraphicFramePr>
        <p:xfrm>
          <a:off x="619200" y="1428665"/>
          <a:ext cx="5677739" cy="3108960"/>
        </p:xfrm>
        <a:graphic>
          <a:graphicData uri="http://schemas.openxmlformats.org/drawingml/2006/table">
            <a:tbl>
              <a:tblPr firstRow="1" bandRow="1">
                <a:tableStyleId>{5C22544A-7EE6-4342-B048-85BDC9FD1C3A}</a:tableStyleId>
              </a:tblPr>
              <a:tblGrid>
                <a:gridCol w="3313575">
                  <a:extLst>
                    <a:ext uri="{9D8B030D-6E8A-4147-A177-3AD203B41FA5}">
                      <a16:colId xmlns:a16="http://schemas.microsoft.com/office/drawing/2014/main" val="573329352"/>
                    </a:ext>
                  </a:extLst>
                </a:gridCol>
                <a:gridCol w="2364164">
                  <a:extLst>
                    <a:ext uri="{9D8B030D-6E8A-4147-A177-3AD203B41FA5}">
                      <a16:colId xmlns:a16="http://schemas.microsoft.com/office/drawing/2014/main" val="2195770327"/>
                    </a:ext>
                  </a:extLst>
                </a:gridCol>
              </a:tblGrid>
              <a:tr h="370840">
                <a:tc>
                  <a:txBody>
                    <a:bodyPr/>
                    <a:lstStyle/>
                    <a:p>
                      <a:endParaRPr lang="en-GB" noProof="0" dirty="0"/>
                    </a:p>
                  </a:txBody>
                  <a:tcPr/>
                </a:tc>
                <a:tc>
                  <a:txBody>
                    <a:bodyPr/>
                    <a:lstStyle/>
                    <a:p>
                      <a:pPr algn="ctr"/>
                      <a:r>
                        <a:rPr lang="en-GB" noProof="0" dirty="0"/>
                        <a:t>Evaluable patients (N=33)</a:t>
                      </a:r>
                    </a:p>
                  </a:txBody>
                  <a:tcPr/>
                </a:tc>
                <a:extLst>
                  <a:ext uri="{0D108BD9-81ED-4DB2-BD59-A6C34878D82A}">
                    <a16:rowId xmlns:a16="http://schemas.microsoft.com/office/drawing/2014/main" val="2070229260"/>
                  </a:ext>
                </a:extLst>
              </a:tr>
              <a:tr h="370840">
                <a:tc>
                  <a:txBody>
                    <a:bodyPr/>
                    <a:lstStyle/>
                    <a:p>
                      <a:r>
                        <a:rPr lang="en-GB" b="1" noProof="0" dirty="0"/>
                        <a:t>ORR, % (95% CI)</a:t>
                      </a:r>
                    </a:p>
                    <a:p>
                      <a:pPr marL="268288" lvl="1" indent="0">
                        <a:tabLst/>
                      </a:pPr>
                      <a:r>
                        <a:rPr lang="en-GB" b="0" noProof="0" dirty="0"/>
                        <a:t>Total</a:t>
                      </a:r>
                    </a:p>
                    <a:p>
                      <a:pPr marL="268288" lvl="1" indent="0">
                        <a:tabLst/>
                      </a:pPr>
                      <a:r>
                        <a:rPr lang="en-GB" b="0" noProof="0" dirty="0"/>
                        <a:t>High grade glioma</a:t>
                      </a:r>
                    </a:p>
                    <a:p>
                      <a:pPr marL="268288" lvl="1" indent="0">
                        <a:tabLst/>
                      </a:pPr>
                      <a:r>
                        <a:rPr lang="en-GB" b="0" noProof="0" dirty="0"/>
                        <a:t>Low grade glioma</a:t>
                      </a:r>
                    </a:p>
                  </a:txBody>
                  <a:tcPr/>
                </a:tc>
                <a:tc>
                  <a:txBody>
                    <a:bodyPr/>
                    <a:lstStyle/>
                    <a:p>
                      <a:pPr algn="ctr"/>
                      <a:endParaRPr lang="en-GB" noProof="0" dirty="0"/>
                    </a:p>
                    <a:p>
                      <a:pPr algn="ctr"/>
                      <a:r>
                        <a:rPr lang="en-GB" noProof="0" dirty="0"/>
                        <a:t>30 (16-49)</a:t>
                      </a:r>
                    </a:p>
                    <a:p>
                      <a:pPr algn="ctr"/>
                      <a:r>
                        <a:rPr lang="en-GB" noProof="0" dirty="0"/>
                        <a:t>26 (9-51)</a:t>
                      </a:r>
                    </a:p>
                    <a:p>
                      <a:pPr algn="ctr"/>
                      <a:r>
                        <a:rPr lang="en-GB" noProof="0" dirty="0"/>
                        <a:t>38 (9-76)</a:t>
                      </a:r>
                    </a:p>
                  </a:txBody>
                  <a:tcPr/>
                </a:tc>
                <a:extLst>
                  <a:ext uri="{0D108BD9-81ED-4DB2-BD59-A6C34878D82A}">
                    <a16:rowId xmlns:a16="http://schemas.microsoft.com/office/drawing/2014/main" val="2845492653"/>
                  </a:ext>
                </a:extLst>
              </a:tr>
              <a:tr h="370840">
                <a:tc>
                  <a:txBody>
                    <a:bodyPr/>
                    <a:lstStyle/>
                    <a:p>
                      <a:pPr lvl="0"/>
                      <a:r>
                        <a:rPr lang="en-GB" b="1" noProof="0" dirty="0"/>
                        <a:t>Median PFS, (95% CI), months</a:t>
                      </a:r>
                    </a:p>
                    <a:p>
                      <a:pPr marL="268288" lvl="1" indent="0">
                        <a:tabLst/>
                      </a:pPr>
                      <a:r>
                        <a:rPr lang="en-GB" b="0" noProof="0" dirty="0"/>
                        <a:t>12-month PFS rate, % (95% CI)</a:t>
                      </a:r>
                    </a:p>
                  </a:txBody>
                  <a:tcPr/>
                </a:tc>
                <a:tc>
                  <a:txBody>
                    <a:bodyPr/>
                    <a:lstStyle/>
                    <a:p>
                      <a:pPr algn="ctr"/>
                      <a:r>
                        <a:rPr lang="en-GB" noProof="0" dirty="0"/>
                        <a:t>18.3 (6.7-NE)</a:t>
                      </a:r>
                    </a:p>
                    <a:p>
                      <a:pPr algn="ctr"/>
                      <a:r>
                        <a:rPr lang="en-GB" noProof="0" dirty="0"/>
                        <a:t>56 (38-74)</a:t>
                      </a:r>
                    </a:p>
                  </a:txBody>
                  <a:tcPr/>
                </a:tc>
                <a:extLst>
                  <a:ext uri="{0D108BD9-81ED-4DB2-BD59-A6C34878D82A}">
                    <a16:rowId xmlns:a16="http://schemas.microsoft.com/office/drawing/2014/main" val="1859097290"/>
                  </a:ext>
                </a:extLst>
              </a:tr>
              <a:tr h="370840">
                <a:tc>
                  <a:txBody>
                    <a:bodyPr/>
                    <a:lstStyle/>
                    <a:p>
                      <a:pPr lvl="0"/>
                      <a:r>
                        <a:rPr lang="en-GB" b="1" noProof="0" dirty="0"/>
                        <a:t>Median OS, (95% CI), months</a:t>
                      </a:r>
                    </a:p>
                    <a:p>
                      <a:pPr marL="268288" lvl="1" indent="0">
                        <a:tabLst/>
                      </a:pPr>
                      <a:r>
                        <a:rPr lang="en-GB" b="0" noProof="0" dirty="0"/>
                        <a:t>12-months OS rate, % (95% CI)</a:t>
                      </a:r>
                    </a:p>
                  </a:txBody>
                  <a:tcPr/>
                </a:tc>
                <a:tc>
                  <a:txBody>
                    <a:bodyPr/>
                    <a:lstStyle/>
                    <a:p>
                      <a:pPr algn="ctr"/>
                      <a:r>
                        <a:rPr lang="en-GB" noProof="0" dirty="0"/>
                        <a:t>Not reached (16.9-NE)</a:t>
                      </a:r>
                    </a:p>
                    <a:p>
                      <a:pPr algn="ctr"/>
                      <a:r>
                        <a:rPr lang="en-GB" noProof="0" dirty="0"/>
                        <a:t>85 (71-99)</a:t>
                      </a:r>
                    </a:p>
                  </a:txBody>
                  <a:tcPr/>
                </a:tc>
                <a:extLst>
                  <a:ext uri="{0D108BD9-81ED-4DB2-BD59-A6C34878D82A}">
                    <a16:rowId xmlns:a16="http://schemas.microsoft.com/office/drawing/2014/main" val="1163071472"/>
                  </a:ext>
                </a:extLst>
              </a:tr>
            </a:tbl>
          </a:graphicData>
        </a:graphic>
      </p:graphicFrame>
      <p:sp>
        <p:nvSpPr>
          <p:cNvPr id="14" name="Content Placeholder 13">
            <a:extLst>
              <a:ext uri="{FF2B5EF4-FFF2-40B4-BE49-F238E27FC236}">
                <a16:creationId xmlns:a16="http://schemas.microsoft.com/office/drawing/2014/main" id="{9E9C4F17-4B8C-F94B-B204-B81EBD64DD3C}"/>
              </a:ext>
            </a:extLst>
          </p:cNvPr>
          <p:cNvSpPr>
            <a:spLocks noGrp="1"/>
          </p:cNvSpPr>
          <p:nvPr>
            <p:ph sz="quarter" idx="12"/>
          </p:nvPr>
        </p:nvSpPr>
        <p:spPr>
          <a:xfrm>
            <a:off x="620184" y="4720787"/>
            <a:ext cx="10963200" cy="1441680"/>
          </a:xfrm>
        </p:spPr>
        <p:txBody>
          <a:bodyPr/>
          <a:lstStyle/>
          <a:p>
            <a:pPr marL="285750" indent="-285750">
              <a:buClr>
                <a:schemeClr val="accent1"/>
              </a:buClr>
              <a:buFont typeface="Arial" panose="020B0604020202020204" pitchFamily="34" charset="0"/>
              <a:buChar char="•"/>
            </a:pPr>
            <a:r>
              <a:rPr lang="en-GB" dirty="0">
                <a:solidFill>
                  <a:schemeClr val="tx2"/>
                </a:solidFill>
                <a:ea typeface="Aileron" charset="0"/>
                <a:cs typeface="Aileron" charset="0"/>
              </a:rPr>
              <a:t>Treatment duration ranged from 1.2 to 31.3+ months</a:t>
            </a:r>
          </a:p>
          <a:p>
            <a:pPr marL="285750" indent="-285750">
              <a:buClr>
                <a:schemeClr val="accent1"/>
              </a:buClr>
              <a:buFont typeface="Arial" panose="020B0604020202020204" pitchFamily="34" charset="0"/>
              <a:buChar char="•"/>
            </a:pPr>
            <a:r>
              <a:rPr lang="en-GB" dirty="0">
                <a:solidFill>
                  <a:schemeClr val="tx2"/>
                </a:solidFill>
                <a:ea typeface="Aileron" charset="0"/>
                <a:cs typeface="Aileron" charset="0"/>
              </a:rPr>
              <a:t>At the data-cut off date, 18 patients still receiving treatment</a:t>
            </a:r>
          </a:p>
          <a:p>
            <a:pPr marL="285750" indent="-285750">
              <a:buClr>
                <a:schemeClr val="accent1"/>
              </a:buClr>
              <a:buFont typeface="Arial" panose="020B0604020202020204" pitchFamily="34" charset="0"/>
              <a:buChar char="•"/>
            </a:pPr>
            <a:r>
              <a:rPr lang="en-GB" dirty="0">
                <a:solidFill>
                  <a:schemeClr val="tx2"/>
                </a:solidFill>
                <a:ea typeface="Aileron" charset="0"/>
                <a:cs typeface="Aileron" charset="0"/>
              </a:rPr>
              <a:t>Median time to best response: 1.87 months (range 0.99-3.75)</a:t>
            </a:r>
          </a:p>
        </p:txBody>
      </p:sp>
      <p:sp>
        <p:nvSpPr>
          <p:cNvPr id="2" name="Title 1">
            <a:extLst>
              <a:ext uri="{FF2B5EF4-FFF2-40B4-BE49-F238E27FC236}">
                <a16:creationId xmlns:a16="http://schemas.microsoft.com/office/drawing/2014/main" id="{E191E61E-EA8B-CE46-B50E-69C5613B17DF}"/>
              </a:ext>
            </a:extLst>
          </p:cNvPr>
          <p:cNvSpPr>
            <a:spLocks noGrp="1"/>
          </p:cNvSpPr>
          <p:nvPr>
            <p:ph type="title"/>
          </p:nvPr>
        </p:nvSpPr>
        <p:spPr>
          <a:xfrm>
            <a:off x="619200" y="246566"/>
            <a:ext cx="8740800" cy="807285"/>
          </a:xfrm>
        </p:spPr>
        <p:txBody>
          <a:bodyPr/>
          <a:lstStyle/>
          <a:p>
            <a:r>
              <a:rPr lang="en-US"/>
              <a:t>Efficacy of Larotrectinib in trk-positive primary CNS tumours</a:t>
            </a:r>
            <a:endParaRPr lang="en-GB" dirty="0"/>
          </a:p>
        </p:txBody>
      </p:sp>
      <p:sp>
        <p:nvSpPr>
          <p:cNvPr id="110" name="Slide Number Placeholder 109">
            <a:extLst>
              <a:ext uri="{FF2B5EF4-FFF2-40B4-BE49-F238E27FC236}">
                <a16:creationId xmlns:a16="http://schemas.microsoft.com/office/drawing/2014/main" id="{B51B2CFC-9958-7B47-87A4-01F69E821D1E}"/>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5" name="Content Placeholder 4">
            <a:extLst>
              <a:ext uri="{FF2B5EF4-FFF2-40B4-BE49-F238E27FC236}">
                <a16:creationId xmlns:a16="http://schemas.microsoft.com/office/drawing/2014/main" id="{05EBB310-7654-9D46-93E8-20A2035C4FBA}"/>
              </a:ext>
            </a:extLst>
          </p:cNvPr>
          <p:cNvSpPr>
            <a:spLocks noGrp="1"/>
          </p:cNvSpPr>
          <p:nvPr>
            <p:ph sz="quarter" idx="15"/>
          </p:nvPr>
        </p:nvSpPr>
        <p:spPr>
          <a:xfrm>
            <a:off x="620184" y="6309320"/>
            <a:ext cx="10745224" cy="365125"/>
          </a:xfrm>
        </p:spPr>
        <p:txBody>
          <a:bodyPr/>
          <a:lstStyle/>
          <a:p>
            <a:pPr>
              <a:spcBef>
                <a:spcPts val="0"/>
              </a:spcBef>
            </a:pPr>
            <a:r>
              <a:rPr lang="en-GB" dirty="0"/>
              <a:t>*Based on RECIST v1.1 sum of longest diameters</a:t>
            </a:r>
          </a:p>
          <a:p>
            <a:pPr>
              <a:spcBef>
                <a:spcPts val="0"/>
              </a:spcBef>
            </a:pPr>
            <a:r>
              <a:rPr lang="en-GB" dirty="0"/>
              <a:t>CI, confidence interval; CNS, central nervous system; HGG, high grade glioma; LGG, low grade glioma; NE, not estimable; ORR; objective response rate; OS, overall survival; PFS, progression-free survival; TRK, tropomyosin receptor kinase</a:t>
            </a:r>
          </a:p>
        </p:txBody>
      </p:sp>
      <p:sp>
        <p:nvSpPr>
          <p:cNvPr id="31" name="TextBox 30">
            <a:extLst>
              <a:ext uri="{FF2B5EF4-FFF2-40B4-BE49-F238E27FC236}">
                <a16:creationId xmlns:a16="http://schemas.microsoft.com/office/drawing/2014/main" id="{C231E95E-67D6-8B43-90A8-B45128AF15E0}"/>
              </a:ext>
            </a:extLst>
          </p:cNvPr>
          <p:cNvSpPr txBox="1"/>
          <p:nvPr/>
        </p:nvSpPr>
        <p:spPr>
          <a:xfrm>
            <a:off x="6884348" y="1622658"/>
            <a:ext cx="197170"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100</a:t>
            </a:r>
          </a:p>
        </p:txBody>
      </p:sp>
      <p:sp>
        <p:nvSpPr>
          <p:cNvPr id="36" name="TextBox 35">
            <a:extLst>
              <a:ext uri="{FF2B5EF4-FFF2-40B4-BE49-F238E27FC236}">
                <a16:creationId xmlns:a16="http://schemas.microsoft.com/office/drawing/2014/main" id="{9B5F32D9-9CFB-BE46-95F0-A73F46B181A1}"/>
              </a:ext>
            </a:extLst>
          </p:cNvPr>
          <p:cNvSpPr txBox="1"/>
          <p:nvPr/>
        </p:nvSpPr>
        <p:spPr>
          <a:xfrm>
            <a:off x="7670378" y="1484784"/>
            <a:ext cx="3492495" cy="430887"/>
          </a:xfrm>
          <a:prstGeom prst="rect">
            <a:avLst/>
          </a:prstGeom>
          <a:noFill/>
        </p:spPr>
        <p:txBody>
          <a:bodyPr wrap="none" lIns="0" tIns="0" rIns="0" bIns="0" rtlCol="0">
            <a:spAutoFit/>
          </a:bodyPr>
          <a:lstStyle/>
          <a:p>
            <a:pPr algn="ctr"/>
            <a:r>
              <a:rPr lang="en-GB" sz="1400" b="1">
                <a:latin typeface="Calibri" panose="020F0502020204030204" pitchFamily="34" charset="0"/>
                <a:ea typeface="Aileron" charset="0"/>
                <a:cs typeface="Calibri" panose="020F0502020204030204" pitchFamily="34" charset="0"/>
              </a:rPr>
              <a:t>Best change in tumour size for 28 patients with</a:t>
            </a:r>
            <a:br>
              <a:rPr lang="en-GB" sz="1400" b="1">
                <a:latin typeface="Calibri" panose="020F0502020204030204" pitchFamily="34" charset="0"/>
                <a:ea typeface="Aileron" charset="0"/>
                <a:cs typeface="Calibri" panose="020F0502020204030204" pitchFamily="34" charset="0"/>
              </a:rPr>
            </a:br>
            <a:r>
              <a:rPr lang="en-GB" sz="1400" b="1">
                <a:latin typeface="Calibri" panose="020F0502020204030204" pitchFamily="34" charset="0"/>
                <a:ea typeface="Aileron" charset="0"/>
                <a:cs typeface="Calibri" panose="020F0502020204030204" pitchFamily="34" charset="0"/>
              </a:rPr>
              <a:t>baseline measurable disease</a:t>
            </a:r>
          </a:p>
        </p:txBody>
      </p:sp>
      <p:sp>
        <p:nvSpPr>
          <p:cNvPr id="38" name="TextBox 37">
            <a:extLst>
              <a:ext uri="{FF2B5EF4-FFF2-40B4-BE49-F238E27FC236}">
                <a16:creationId xmlns:a16="http://schemas.microsoft.com/office/drawing/2014/main" id="{88B719B0-E82A-CE47-9BDF-88F025303D2B}"/>
              </a:ext>
            </a:extLst>
          </p:cNvPr>
          <p:cNvSpPr txBox="1"/>
          <p:nvPr/>
        </p:nvSpPr>
        <p:spPr>
          <a:xfrm>
            <a:off x="10818554" y="2153941"/>
            <a:ext cx="891334" cy="861774"/>
          </a:xfrm>
          <a:prstGeom prst="rect">
            <a:avLst/>
          </a:prstGeom>
          <a:noFill/>
        </p:spPr>
        <p:txBody>
          <a:bodyPr wrap="none" lIns="0" tIns="0" rIns="0" bIns="0" rtlCol="0">
            <a:spAutoFit/>
          </a:bodyPr>
          <a:lstStyle/>
          <a:p>
            <a:r>
              <a:rPr lang="en-GB" sz="1100" dirty="0">
                <a:latin typeface="Calibri" panose="020F0502020204030204" pitchFamily="34" charset="0"/>
                <a:ea typeface="Aileron" charset="0"/>
                <a:cs typeface="Calibri" panose="020F0502020204030204" pitchFamily="34" charset="0"/>
              </a:rPr>
              <a:t>Paediatric HGG</a:t>
            </a:r>
            <a:br>
              <a:rPr lang="en-GB" sz="1100" dirty="0">
                <a:latin typeface="Calibri" panose="020F0502020204030204" pitchFamily="34" charset="0"/>
                <a:ea typeface="Aileron" charset="0"/>
                <a:cs typeface="Calibri" panose="020F0502020204030204" pitchFamily="34" charset="0"/>
              </a:rPr>
            </a:br>
            <a:r>
              <a:rPr lang="en-GB" sz="1100" dirty="0">
                <a:latin typeface="Calibri" panose="020F0502020204030204" pitchFamily="34" charset="0"/>
                <a:ea typeface="Aileron" charset="0"/>
                <a:cs typeface="Calibri" panose="020F0502020204030204" pitchFamily="34" charset="0"/>
              </a:rPr>
              <a:t>Adult HGG</a:t>
            </a:r>
          </a:p>
          <a:p>
            <a:r>
              <a:rPr lang="en-GB" sz="1200" dirty="0">
                <a:latin typeface="Calibri" panose="020F0502020204030204" pitchFamily="34" charset="0"/>
                <a:ea typeface="Aileron" charset="0"/>
                <a:cs typeface="Calibri" panose="020F0502020204030204" pitchFamily="34" charset="0"/>
              </a:rPr>
              <a:t>Paediatric</a:t>
            </a:r>
            <a:r>
              <a:rPr lang="en-GB" sz="1100" dirty="0">
                <a:latin typeface="Calibri" panose="020F0502020204030204" pitchFamily="34" charset="0"/>
                <a:ea typeface="Aileron" charset="0"/>
                <a:cs typeface="Calibri" panose="020F0502020204030204" pitchFamily="34" charset="0"/>
              </a:rPr>
              <a:t> LGG</a:t>
            </a:r>
          </a:p>
          <a:p>
            <a:r>
              <a:rPr lang="en-GB" sz="1100" dirty="0">
                <a:latin typeface="Calibri" panose="020F0502020204030204" pitchFamily="34" charset="0"/>
                <a:ea typeface="Aileron" charset="0"/>
                <a:cs typeface="Calibri" panose="020F0502020204030204" pitchFamily="34" charset="0"/>
              </a:rPr>
              <a:t>Adult LGG</a:t>
            </a:r>
          </a:p>
          <a:p>
            <a:r>
              <a:rPr lang="en-GB" sz="1100" dirty="0">
                <a:latin typeface="Calibri" panose="020F0502020204030204" pitchFamily="34" charset="0"/>
                <a:ea typeface="Aileron" charset="0"/>
                <a:cs typeface="Calibri" panose="020F0502020204030204" pitchFamily="34" charset="0"/>
              </a:rPr>
              <a:t>Other</a:t>
            </a:r>
          </a:p>
        </p:txBody>
      </p:sp>
      <p:cxnSp>
        <p:nvCxnSpPr>
          <p:cNvPr id="53" name="Straight Connector 52">
            <a:extLst>
              <a:ext uri="{FF2B5EF4-FFF2-40B4-BE49-F238E27FC236}">
                <a16:creationId xmlns:a16="http://schemas.microsoft.com/office/drawing/2014/main" id="{2FC891B2-A5D2-FB42-A80F-9DD4F01DAF02}"/>
              </a:ext>
            </a:extLst>
          </p:cNvPr>
          <p:cNvCxnSpPr>
            <a:cxnSpLocks/>
          </p:cNvCxnSpPr>
          <p:nvPr/>
        </p:nvCxnSpPr>
        <p:spPr>
          <a:xfrm flipV="1">
            <a:off x="7203016" y="1695171"/>
            <a:ext cx="0" cy="33633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AA575A4B-7EE9-A94F-8563-8C86C7846349}"/>
              </a:ext>
            </a:extLst>
          </p:cNvPr>
          <p:cNvCxnSpPr>
            <a:cxnSpLocks/>
          </p:cNvCxnSpPr>
          <p:nvPr/>
        </p:nvCxnSpPr>
        <p:spPr>
          <a:xfrm>
            <a:off x="7156450" y="236908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73A7DC2-4D11-C741-8B9F-1A4BBDC04E6E}"/>
              </a:ext>
            </a:extLst>
          </p:cNvPr>
          <p:cNvCxnSpPr>
            <a:cxnSpLocks/>
          </p:cNvCxnSpPr>
          <p:nvPr/>
        </p:nvCxnSpPr>
        <p:spPr>
          <a:xfrm>
            <a:off x="7156450" y="170233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A562669-F493-A745-95D7-CB5B78F799E0}"/>
              </a:ext>
            </a:extLst>
          </p:cNvPr>
          <p:cNvCxnSpPr>
            <a:cxnSpLocks/>
          </p:cNvCxnSpPr>
          <p:nvPr/>
        </p:nvCxnSpPr>
        <p:spPr>
          <a:xfrm>
            <a:off x="7156450" y="1870605"/>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C8A0DA34-4E6E-A74E-A89E-93ABB9628CFA}"/>
              </a:ext>
            </a:extLst>
          </p:cNvPr>
          <p:cNvSpPr txBox="1"/>
          <p:nvPr/>
        </p:nvSpPr>
        <p:spPr>
          <a:xfrm>
            <a:off x="6950072" y="1797283"/>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90</a:t>
            </a:r>
          </a:p>
        </p:txBody>
      </p:sp>
      <p:cxnSp>
        <p:nvCxnSpPr>
          <p:cNvPr id="81" name="Straight Connector 80">
            <a:extLst>
              <a:ext uri="{FF2B5EF4-FFF2-40B4-BE49-F238E27FC236}">
                <a16:creationId xmlns:a16="http://schemas.microsoft.com/office/drawing/2014/main" id="{AA5FD1E1-4F83-1841-B604-9EC34F416481}"/>
              </a:ext>
            </a:extLst>
          </p:cNvPr>
          <p:cNvCxnSpPr>
            <a:cxnSpLocks/>
          </p:cNvCxnSpPr>
          <p:nvPr/>
        </p:nvCxnSpPr>
        <p:spPr>
          <a:xfrm>
            <a:off x="7156450" y="2035705"/>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BFB8CD58-4D3D-554C-BBF4-BF6BB4BDA49E}"/>
              </a:ext>
            </a:extLst>
          </p:cNvPr>
          <p:cNvSpPr txBox="1"/>
          <p:nvPr/>
        </p:nvSpPr>
        <p:spPr>
          <a:xfrm>
            <a:off x="6950072" y="1962383"/>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80</a:t>
            </a:r>
          </a:p>
        </p:txBody>
      </p:sp>
      <p:cxnSp>
        <p:nvCxnSpPr>
          <p:cNvPr id="83" name="Straight Connector 82">
            <a:extLst>
              <a:ext uri="{FF2B5EF4-FFF2-40B4-BE49-F238E27FC236}">
                <a16:creationId xmlns:a16="http://schemas.microsoft.com/office/drawing/2014/main" id="{6600A21D-2266-B94A-962C-86DCB72883CA}"/>
              </a:ext>
            </a:extLst>
          </p:cNvPr>
          <p:cNvCxnSpPr>
            <a:cxnSpLocks/>
          </p:cNvCxnSpPr>
          <p:nvPr/>
        </p:nvCxnSpPr>
        <p:spPr>
          <a:xfrm>
            <a:off x="7156450" y="2207155"/>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F0010B45-2760-6F4F-851F-5C7F0C8E27D1}"/>
              </a:ext>
            </a:extLst>
          </p:cNvPr>
          <p:cNvSpPr txBox="1"/>
          <p:nvPr/>
        </p:nvSpPr>
        <p:spPr>
          <a:xfrm>
            <a:off x="6950072" y="2133833"/>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70</a:t>
            </a:r>
          </a:p>
        </p:txBody>
      </p:sp>
      <p:cxnSp>
        <p:nvCxnSpPr>
          <p:cNvPr id="85" name="Straight Connector 84">
            <a:extLst>
              <a:ext uri="{FF2B5EF4-FFF2-40B4-BE49-F238E27FC236}">
                <a16:creationId xmlns:a16="http://schemas.microsoft.com/office/drawing/2014/main" id="{722697FD-312A-2741-9B47-EDBF62AD7ADC}"/>
              </a:ext>
            </a:extLst>
          </p:cNvPr>
          <p:cNvCxnSpPr>
            <a:cxnSpLocks/>
          </p:cNvCxnSpPr>
          <p:nvPr/>
        </p:nvCxnSpPr>
        <p:spPr>
          <a:xfrm>
            <a:off x="7156450" y="254053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087DDDCA-3A1B-F541-9B8B-E09C8C0949E4}"/>
              </a:ext>
            </a:extLst>
          </p:cNvPr>
          <p:cNvSpPr txBox="1"/>
          <p:nvPr/>
        </p:nvSpPr>
        <p:spPr>
          <a:xfrm>
            <a:off x="6950072" y="2467208"/>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50</a:t>
            </a:r>
          </a:p>
        </p:txBody>
      </p:sp>
      <p:cxnSp>
        <p:nvCxnSpPr>
          <p:cNvPr id="87" name="Straight Connector 86">
            <a:extLst>
              <a:ext uri="{FF2B5EF4-FFF2-40B4-BE49-F238E27FC236}">
                <a16:creationId xmlns:a16="http://schemas.microsoft.com/office/drawing/2014/main" id="{E131AFEF-52A7-0A41-8797-8343FC7FD29B}"/>
              </a:ext>
            </a:extLst>
          </p:cNvPr>
          <p:cNvCxnSpPr>
            <a:cxnSpLocks/>
          </p:cNvCxnSpPr>
          <p:nvPr/>
        </p:nvCxnSpPr>
        <p:spPr>
          <a:xfrm>
            <a:off x="7156450" y="270563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1FF5A91A-E7E3-844C-8131-B09511E4F0CA}"/>
              </a:ext>
            </a:extLst>
          </p:cNvPr>
          <p:cNvSpPr txBox="1"/>
          <p:nvPr/>
        </p:nvSpPr>
        <p:spPr>
          <a:xfrm>
            <a:off x="6950072" y="2632308"/>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40</a:t>
            </a:r>
          </a:p>
        </p:txBody>
      </p:sp>
      <p:cxnSp>
        <p:nvCxnSpPr>
          <p:cNvPr id="89" name="Straight Connector 88">
            <a:extLst>
              <a:ext uri="{FF2B5EF4-FFF2-40B4-BE49-F238E27FC236}">
                <a16:creationId xmlns:a16="http://schemas.microsoft.com/office/drawing/2014/main" id="{2BA5BF24-1CD7-A94B-84FA-031D0F665D13}"/>
              </a:ext>
            </a:extLst>
          </p:cNvPr>
          <p:cNvCxnSpPr>
            <a:cxnSpLocks/>
          </p:cNvCxnSpPr>
          <p:nvPr/>
        </p:nvCxnSpPr>
        <p:spPr>
          <a:xfrm>
            <a:off x="7156450" y="2873905"/>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30A4FA6D-1ED5-004E-A60D-149275A8336B}"/>
              </a:ext>
            </a:extLst>
          </p:cNvPr>
          <p:cNvSpPr txBox="1"/>
          <p:nvPr/>
        </p:nvSpPr>
        <p:spPr>
          <a:xfrm>
            <a:off x="6950072" y="2800583"/>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30</a:t>
            </a:r>
          </a:p>
        </p:txBody>
      </p:sp>
      <p:cxnSp>
        <p:nvCxnSpPr>
          <p:cNvPr id="91" name="Straight Connector 90">
            <a:extLst>
              <a:ext uri="{FF2B5EF4-FFF2-40B4-BE49-F238E27FC236}">
                <a16:creationId xmlns:a16="http://schemas.microsoft.com/office/drawing/2014/main" id="{CD620D02-8D86-EF45-8D48-5FE024F2823F}"/>
              </a:ext>
            </a:extLst>
          </p:cNvPr>
          <p:cNvCxnSpPr>
            <a:cxnSpLocks/>
          </p:cNvCxnSpPr>
          <p:nvPr/>
        </p:nvCxnSpPr>
        <p:spPr>
          <a:xfrm>
            <a:off x="7156450" y="3039005"/>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E9D8248F-F5D5-864D-A321-ED7C3279D198}"/>
              </a:ext>
            </a:extLst>
          </p:cNvPr>
          <p:cNvSpPr txBox="1"/>
          <p:nvPr/>
        </p:nvSpPr>
        <p:spPr>
          <a:xfrm>
            <a:off x="6950072" y="2965683"/>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20</a:t>
            </a:r>
          </a:p>
        </p:txBody>
      </p:sp>
      <p:sp>
        <p:nvSpPr>
          <p:cNvPr id="93" name="TextBox 92">
            <a:extLst>
              <a:ext uri="{FF2B5EF4-FFF2-40B4-BE49-F238E27FC236}">
                <a16:creationId xmlns:a16="http://schemas.microsoft.com/office/drawing/2014/main" id="{8C43981B-4437-444F-9042-68B009ED0F3D}"/>
              </a:ext>
            </a:extLst>
          </p:cNvPr>
          <p:cNvSpPr txBox="1"/>
          <p:nvPr/>
        </p:nvSpPr>
        <p:spPr>
          <a:xfrm>
            <a:off x="6950072" y="2298933"/>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60</a:t>
            </a:r>
          </a:p>
        </p:txBody>
      </p:sp>
      <p:cxnSp>
        <p:nvCxnSpPr>
          <p:cNvPr id="95" name="Straight Connector 94">
            <a:extLst>
              <a:ext uri="{FF2B5EF4-FFF2-40B4-BE49-F238E27FC236}">
                <a16:creationId xmlns:a16="http://schemas.microsoft.com/office/drawing/2014/main" id="{7761D77E-B599-DB41-98EC-CB4D46C3CDC1}"/>
              </a:ext>
            </a:extLst>
          </p:cNvPr>
          <p:cNvCxnSpPr>
            <a:cxnSpLocks/>
          </p:cNvCxnSpPr>
          <p:nvPr/>
        </p:nvCxnSpPr>
        <p:spPr>
          <a:xfrm>
            <a:off x="7156450" y="3210455"/>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5B8C5736-37A0-594B-8A4E-50982D045043}"/>
              </a:ext>
            </a:extLst>
          </p:cNvPr>
          <p:cNvSpPr txBox="1"/>
          <p:nvPr/>
        </p:nvSpPr>
        <p:spPr>
          <a:xfrm>
            <a:off x="6950072" y="3137133"/>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a:t>
            </a:r>
          </a:p>
        </p:txBody>
      </p:sp>
      <p:cxnSp>
        <p:nvCxnSpPr>
          <p:cNvPr id="97" name="Straight Connector 96">
            <a:extLst>
              <a:ext uri="{FF2B5EF4-FFF2-40B4-BE49-F238E27FC236}">
                <a16:creationId xmlns:a16="http://schemas.microsoft.com/office/drawing/2014/main" id="{8E9B7638-704A-C047-8721-75100F96DCD5}"/>
              </a:ext>
            </a:extLst>
          </p:cNvPr>
          <p:cNvCxnSpPr>
            <a:cxnSpLocks/>
          </p:cNvCxnSpPr>
          <p:nvPr/>
        </p:nvCxnSpPr>
        <p:spPr>
          <a:xfrm>
            <a:off x="7156450" y="337238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BDC2D68-66BA-AA44-86D9-5D33F3B93C65}"/>
              </a:ext>
            </a:extLst>
          </p:cNvPr>
          <p:cNvSpPr txBox="1"/>
          <p:nvPr/>
        </p:nvSpPr>
        <p:spPr>
          <a:xfrm>
            <a:off x="7015795" y="3299058"/>
            <a:ext cx="65723"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0</a:t>
            </a:r>
          </a:p>
        </p:txBody>
      </p:sp>
      <p:cxnSp>
        <p:nvCxnSpPr>
          <p:cNvPr id="100" name="Straight Connector 99">
            <a:extLst>
              <a:ext uri="{FF2B5EF4-FFF2-40B4-BE49-F238E27FC236}">
                <a16:creationId xmlns:a16="http://schemas.microsoft.com/office/drawing/2014/main" id="{1D2990D2-A75A-914B-BCF9-966746B0F685}"/>
              </a:ext>
            </a:extLst>
          </p:cNvPr>
          <p:cNvCxnSpPr>
            <a:cxnSpLocks/>
          </p:cNvCxnSpPr>
          <p:nvPr/>
        </p:nvCxnSpPr>
        <p:spPr>
          <a:xfrm>
            <a:off x="7156450" y="3540655"/>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D1836714-F51F-E04D-B38B-B51E2D699DB2}"/>
              </a:ext>
            </a:extLst>
          </p:cNvPr>
          <p:cNvSpPr txBox="1"/>
          <p:nvPr/>
        </p:nvSpPr>
        <p:spPr>
          <a:xfrm>
            <a:off x="6911599" y="3467333"/>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a:t>
            </a:r>
          </a:p>
        </p:txBody>
      </p:sp>
      <p:cxnSp>
        <p:nvCxnSpPr>
          <p:cNvPr id="102" name="Straight Connector 101">
            <a:extLst>
              <a:ext uri="{FF2B5EF4-FFF2-40B4-BE49-F238E27FC236}">
                <a16:creationId xmlns:a16="http://schemas.microsoft.com/office/drawing/2014/main" id="{BE6C241B-5436-E74C-9FB4-0CC9E5338700}"/>
              </a:ext>
            </a:extLst>
          </p:cNvPr>
          <p:cNvCxnSpPr>
            <a:cxnSpLocks/>
          </p:cNvCxnSpPr>
          <p:nvPr/>
        </p:nvCxnSpPr>
        <p:spPr>
          <a:xfrm>
            <a:off x="7156450" y="370893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BE91B41A-F28D-054F-B0EF-B59ACFF369DA}"/>
              </a:ext>
            </a:extLst>
          </p:cNvPr>
          <p:cNvSpPr txBox="1"/>
          <p:nvPr/>
        </p:nvSpPr>
        <p:spPr>
          <a:xfrm>
            <a:off x="6911600" y="3635608"/>
            <a:ext cx="169918"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-20</a:t>
            </a:r>
          </a:p>
        </p:txBody>
      </p:sp>
      <p:cxnSp>
        <p:nvCxnSpPr>
          <p:cNvPr id="104" name="Straight Connector 103">
            <a:extLst>
              <a:ext uri="{FF2B5EF4-FFF2-40B4-BE49-F238E27FC236}">
                <a16:creationId xmlns:a16="http://schemas.microsoft.com/office/drawing/2014/main" id="{395840D6-A782-1949-92C6-7E330B209196}"/>
              </a:ext>
            </a:extLst>
          </p:cNvPr>
          <p:cNvCxnSpPr>
            <a:cxnSpLocks/>
          </p:cNvCxnSpPr>
          <p:nvPr/>
        </p:nvCxnSpPr>
        <p:spPr>
          <a:xfrm>
            <a:off x="7156450" y="3877205"/>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A7E5303F-70DA-E840-9A5C-DB1E2CA30F4E}"/>
              </a:ext>
            </a:extLst>
          </p:cNvPr>
          <p:cNvSpPr txBox="1"/>
          <p:nvPr/>
        </p:nvSpPr>
        <p:spPr>
          <a:xfrm>
            <a:off x="6911599" y="3803883"/>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-30</a:t>
            </a:r>
          </a:p>
        </p:txBody>
      </p:sp>
      <p:cxnSp>
        <p:nvCxnSpPr>
          <p:cNvPr id="106" name="Straight Connector 105">
            <a:extLst>
              <a:ext uri="{FF2B5EF4-FFF2-40B4-BE49-F238E27FC236}">
                <a16:creationId xmlns:a16="http://schemas.microsoft.com/office/drawing/2014/main" id="{36A474A0-2A34-AC42-951C-FBCAE3AF972A}"/>
              </a:ext>
            </a:extLst>
          </p:cNvPr>
          <p:cNvCxnSpPr>
            <a:cxnSpLocks/>
          </p:cNvCxnSpPr>
          <p:nvPr/>
        </p:nvCxnSpPr>
        <p:spPr>
          <a:xfrm>
            <a:off x="7156450" y="404548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16405AC7-80F2-9542-9C12-81713874C21C}"/>
              </a:ext>
            </a:extLst>
          </p:cNvPr>
          <p:cNvSpPr txBox="1"/>
          <p:nvPr/>
        </p:nvSpPr>
        <p:spPr>
          <a:xfrm>
            <a:off x="6911599" y="3972158"/>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-40</a:t>
            </a:r>
          </a:p>
        </p:txBody>
      </p:sp>
      <p:cxnSp>
        <p:nvCxnSpPr>
          <p:cNvPr id="108" name="Straight Connector 107">
            <a:extLst>
              <a:ext uri="{FF2B5EF4-FFF2-40B4-BE49-F238E27FC236}">
                <a16:creationId xmlns:a16="http://schemas.microsoft.com/office/drawing/2014/main" id="{4EA23F84-2151-A347-AA07-630B9BB96D6E}"/>
              </a:ext>
            </a:extLst>
          </p:cNvPr>
          <p:cNvCxnSpPr>
            <a:cxnSpLocks/>
          </p:cNvCxnSpPr>
          <p:nvPr/>
        </p:nvCxnSpPr>
        <p:spPr>
          <a:xfrm>
            <a:off x="7156450" y="421058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CDE27E4C-C5EE-094F-9C96-2CD6CDD0213C}"/>
              </a:ext>
            </a:extLst>
          </p:cNvPr>
          <p:cNvSpPr txBox="1"/>
          <p:nvPr/>
        </p:nvSpPr>
        <p:spPr>
          <a:xfrm>
            <a:off x="6911599" y="4137258"/>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-50</a:t>
            </a:r>
          </a:p>
        </p:txBody>
      </p:sp>
      <p:cxnSp>
        <p:nvCxnSpPr>
          <p:cNvPr id="111" name="Straight Connector 110">
            <a:extLst>
              <a:ext uri="{FF2B5EF4-FFF2-40B4-BE49-F238E27FC236}">
                <a16:creationId xmlns:a16="http://schemas.microsoft.com/office/drawing/2014/main" id="{3C80A45E-7519-F744-B091-1AAF9B58A2B3}"/>
              </a:ext>
            </a:extLst>
          </p:cNvPr>
          <p:cNvCxnSpPr>
            <a:cxnSpLocks/>
          </p:cNvCxnSpPr>
          <p:nvPr/>
        </p:nvCxnSpPr>
        <p:spPr>
          <a:xfrm>
            <a:off x="7156450" y="437568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ED397787-A71E-B447-A05D-8CD9AF15E2BC}"/>
              </a:ext>
            </a:extLst>
          </p:cNvPr>
          <p:cNvSpPr txBox="1"/>
          <p:nvPr/>
        </p:nvSpPr>
        <p:spPr>
          <a:xfrm>
            <a:off x="6911599" y="4302358"/>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-60</a:t>
            </a:r>
          </a:p>
        </p:txBody>
      </p:sp>
      <p:cxnSp>
        <p:nvCxnSpPr>
          <p:cNvPr id="114" name="Straight Connector 113">
            <a:extLst>
              <a:ext uri="{FF2B5EF4-FFF2-40B4-BE49-F238E27FC236}">
                <a16:creationId xmlns:a16="http://schemas.microsoft.com/office/drawing/2014/main" id="{AAE2CEFE-186A-BD46-9076-D8BD682100F7}"/>
              </a:ext>
            </a:extLst>
          </p:cNvPr>
          <p:cNvCxnSpPr>
            <a:cxnSpLocks/>
          </p:cNvCxnSpPr>
          <p:nvPr/>
        </p:nvCxnSpPr>
        <p:spPr>
          <a:xfrm>
            <a:off x="7156450" y="4543955"/>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82F25EE1-E455-0142-A38D-6328C04C2FF1}"/>
              </a:ext>
            </a:extLst>
          </p:cNvPr>
          <p:cNvSpPr txBox="1"/>
          <p:nvPr/>
        </p:nvSpPr>
        <p:spPr>
          <a:xfrm>
            <a:off x="6911599" y="4470633"/>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-70</a:t>
            </a:r>
          </a:p>
        </p:txBody>
      </p:sp>
      <p:cxnSp>
        <p:nvCxnSpPr>
          <p:cNvPr id="116" name="Straight Connector 115">
            <a:extLst>
              <a:ext uri="{FF2B5EF4-FFF2-40B4-BE49-F238E27FC236}">
                <a16:creationId xmlns:a16="http://schemas.microsoft.com/office/drawing/2014/main" id="{83CB8AE5-BD2D-BD44-B3CF-126D463F081F}"/>
              </a:ext>
            </a:extLst>
          </p:cNvPr>
          <p:cNvCxnSpPr>
            <a:cxnSpLocks/>
          </p:cNvCxnSpPr>
          <p:nvPr/>
        </p:nvCxnSpPr>
        <p:spPr>
          <a:xfrm>
            <a:off x="7156450" y="471223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10045D54-99C9-9E4E-9F88-67E97A6FBBA6}"/>
              </a:ext>
            </a:extLst>
          </p:cNvPr>
          <p:cNvSpPr txBox="1"/>
          <p:nvPr/>
        </p:nvSpPr>
        <p:spPr>
          <a:xfrm>
            <a:off x="6911599" y="4638908"/>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-80</a:t>
            </a:r>
          </a:p>
        </p:txBody>
      </p:sp>
      <p:cxnSp>
        <p:nvCxnSpPr>
          <p:cNvPr id="118" name="Straight Connector 117">
            <a:extLst>
              <a:ext uri="{FF2B5EF4-FFF2-40B4-BE49-F238E27FC236}">
                <a16:creationId xmlns:a16="http://schemas.microsoft.com/office/drawing/2014/main" id="{5F954678-ED58-2A49-8518-3C6075E246FE}"/>
              </a:ext>
            </a:extLst>
          </p:cNvPr>
          <p:cNvCxnSpPr>
            <a:cxnSpLocks/>
          </p:cNvCxnSpPr>
          <p:nvPr/>
        </p:nvCxnSpPr>
        <p:spPr>
          <a:xfrm>
            <a:off x="7156450" y="488368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0991BC95-BD42-7E4B-B429-D071FCA6D497}"/>
              </a:ext>
            </a:extLst>
          </p:cNvPr>
          <p:cNvSpPr txBox="1"/>
          <p:nvPr/>
        </p:nvSpPr>
        <p:spPr>
          <a:xfrm>
            <a:off x="6911599" y="4810358"/>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-90</a:t>
            </a:r>
          </a:p>
        </p:txBody>
      </p:sp>
      <p:cxnSp>
        <p:nvCxnSpPr>
          <p:cNvPr id="120" name="Straight Connector 119">
            <a:extLst>
              <a:ext uri="{FF2B5EF4-FFF2-40B4-BE49-F238E27FC236}">
                <a16:creationId xmlns:a16="http://schemas.microsoft.com/office/drawing/2014/main" id="{FE83ECA3-4C08-DE4D-87E4-10D98434BAB2}"/>
              </a:ext>
            </a:extLst>
          </p:cNvPr>
          <p:cNvCxnSpPr>
            <a:cxnSpLocks/>
          </p:cNvCxnSpPr>
          <p:nvPr/>
        </p:nvCxnSpPr>
        <p:spPr>
          <a:xfrm>
            <a:off x="7156450" y="5055130"/>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09CFA7F7-B402-7E4B-84EE-324262B33B56}"/>
              </a:ext>
            </a:extLst>
          </p:cNvPr>
          <p:cNvSpPr txBox="1"/>
          <p:nvPr/>
        </p:nvSpPr>
        <p:spPr>
          <a:xfrm>
            <a:off x="6845876" y="4981808"/>
            <a:ext cx="235642"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-100</a:t>
            </a:r>
          </a:p>
        </p:txBody>
      </p:sp>
      <p:sp>
        <p:nvSpPr>
          <p:cNvPr id="124" name="TextBox 123">
            <a:extLst>
              <a:ext uri="{FF2B5EF4-FFF2-40B4-BE49-F238E27FC236}">
                <a16:creationId xmlns:a16="http://schemas.microsoft.com/office/drawing/2014/main" id="{7F16D133-C018-7442-9259-21E5DC96D64E}"/>
              </a:ext>
            </a:extLst>
          </p:cNvPr>
          <p:cNvSpPr txBox="1"/>
          <p:nvPr/>
        </p:nvSpPr>
        <p:spPr>
          <a:xfrm rot="16200000">
            <a:off x="5601761" y="3268757"/>
            <a:ext cx="2329613" cy="184666"/>
          </a:xfrm>
          <a:prstGeom prst="rect">
            <a:avLst/>
          </a:prstGeom>
          <a:noFill/>
        </p:spPr>
        <p:txBody>
          <a:bodyPr wrap="none" lIns="0" tIns="0" rIns="0" bIns="0" rtlCol="0">
            <a:spAutoFit/>
          </a:bodyPr>
          <a:lstStyle/>
          <a:p>
            <a:pPr algn="ctr"/>
            <a:r>
              <a:rPr lang="en-US" sz="1200" b="1" dirty="0">
                <a:latin typeface="Calibri" panose="020F0502020204030204" pitchFamily="34" charset="0"/>
                <a:ea typeface="Aileron" charset="0"/>
                <a:cs typeface="Calibri" panose="020F0502020204030204" pitchFamily="34" charset="0"/>
              </a:rPr>
              <a:t>Maximum change in </a:t>
            </a:r>
            <a:r>
              <a:rPr lang="en-GB" sz="1200" b="1" dirty="0">
                <a:latin typeface="Calibri" panose="020F0502020204030204" pitchFamily="34" charset="0"/>
                <a:ea typeface="Aileron" charset="0"/>
                <a:cs typeface="Calibri" panose="020F0502020204030204" pitchFamily="34" charset="0"/>
              </a:rPr>
              <a:t>tumour</a:t>
            </a:r>
            <a:r>
              <a:rPr lang="en-US" sz="1200" b="1" dirty="0">
                <a:latin typeface="Calibri" panose="020F0502020204030204" pitchFamily="34" charset="0"/>
                <a:ea typeface="Aileron" charset="0"/>
                <a:cs typeface="Calibri" panose="020F0502020204030204" pitchFamily="34" charset="0"/>
              </a:rPr>
              <a:t> size (%)</a:t>
            </a:r>
          </a:p>
        </p:txBody>
      </p:sp>
      <p:sp>
        <p:nvSpPr>
          <p:cNvPr id="125" name="Rectangle 124">
            <a:extLst>
              <a:ext uri="{FF2B5EF4-FFF2-40B4-BE49-F238E27FC236}">
                <a16:creationId xmlns:a16="http://schemas.microsoft.com/office/drawing/2014/main" id="{1DA17793-19B8-3548-B79F-36F267F9D0AD}"/>
              </a:ext>
            </a:extLst>
          </p:cNvPr>
          <p:cNvSpPr/>
          <p:nvPr/>
        </p:nvSpPr>
        <p:spPr>
          <a:xfrm>
            <a:off x="10648916" y="2192108"/>
            <a:ext cx="99517" cy="102684"/>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5FA14F35-346A-4644-B685-0A4C33C011E6}"/>
              </a:ext>
            </a:extLst>
          </p:cNvPr>
          <p:cNvSpPr/>
          <p:nvPr/>
        </p:nvSpPr>
        <p:spPr>
          <a:xfrm>
            <a:off x="10648916" y="2362764"/>
            <a:ext cx="99517" cy="102684"/>
          </a:xfrm>
          <a:prstGeom prst="rect">
            <a:avLst/>
          </a:prstGeom>
          <a:pattFill prst="wdUpDiag">
            <a:fgClr>
              <a:schemeClr val="bg1"/>
            </a:fgClr>
            <a:bgClr>
              <a:schemeClr val="accent1"/>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4E35DBCA-B23A-DA4C-9A4D-512067996D4A}"/>
              </a:ext>
            </a:extLst>
          </p:cNvPr>
          <p:cNvSpPr/>
          <p:nvPr/>
        </p:nvSpPr>
        <p:spPr>
          <a:xfrm>
            <a:off x="10648916" y="2533420"/>
            <a:ext cx="99517" cy="102684"/>
          </a:xfrm>
          <a:prstGeom prst="rect">
            <a:avLst/>
          </a:prstGeom>
          <a:solidFill>
            <a:schemeClr val="accent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0A456356-3438-5F44-B0BB-E03EA7CBD0EA}"/>
              </a:ext>
            </a:extLst>
          </p:cNvPr>
          <p:cNvSpPr/>
          <p:nvPr/>
        </p:nvSpPr>
        <p:spPr>
          <a:xfrm>
            <a:off x="10648916" y="2704076"/>
            <a:ext cx="99517" cy="102684"/>
          </a:xfrm>
          <a:prstGeom prst="rect">
            <a:avLst/>
          </a:prstGeom>
          <a:pattFill prst="wdUpDiag">
            <a:fgClr>
              <a:schemeClr val="bg1"/>
            </a:fgClr>
            <a:bgClr>
              <a:schemeClr val="accent2"/>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047079C-F065-4F42-9428-34F3DB4D3E69}"/>
              </a:ext>
            </a:extLst>
          </p:cNvPr>
          <p:cNvSpPr/>
          <p:nvPr/>
        </p:nvSpPr>
        <p:spPr>
          <a:xfrm>
            <a:off x="10648916" y="2874733"/>
            <a:ext cx="99517" cy="102684"/>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D57E927B-5D35-0F4D-8DF5-2FEBA1129AF2}"/>
              </a:ext>
            </a:extLst>
          </p:cNvPr>
          <p:cNvSpPr/>
          <p:nvPr/>
        </p:nvSpPr>
        <p:spPr>
          <a:xfrm>
            <a:off x="11365408" y="3370561"/>
            <a:ext cx="99517" cy="1681641"/>
          </a:xfrm>
          <a:prstGeom prst="rect">
            <a:avLst/>
          </a:prstGeom>
          <a:solidFill>
            <a:schemeClr val="accent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2" name="Rectangle 131">
            <a:extLst>
              <a:ext uri="{FF2B5EF4-FFF2-40B4-BE49-F238E27FC236}">
                <a16:creationId xmlns:a16="http://schemas.microsoft.com/office/drawing/2014/main" id="{F5CC5872-3EC9-774C-9A64-10468939E8AE}"/>
              </a:ext>
            </a:extLst>
          </p:cNvPr>
          <p:cNvSpPr/>
          <p:nvPr/>
        </p:nvSpPr>
        <p:spPr>
          <a:xfrm>
            <a:off x="11064068" y="3370561"/>
            <a:ext cx="99517" cy="1681641"/>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3" name="Rectangle 132">
            <a:extLst>
              <a:ext uri="{FF2B5EF4-FFF2-40B4-BE49-F238E27FC236}">
                <a16:creationId xmlns:a16="http://schemas.microsoft.com/office/drawing/2014/main" id="{D9FA856D-7116-774E-BE6E-89CFA77A55CE}"/>
              </a:ext>
            </a:extLst>
          </p:cNvPr>
          <p:cNvSpPr/>
          <p:nvPr/>
        </p:nvSpPr>
        <p:spPr>
          <a:xfrm>
            <a:off x="10913400" y="3370561"/>
            <a:ext cx="99517" cy="1681641"/>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4" name="Rectangle 133">
            <a:extLst>
              <a:ext uri="{FF2B5EF4-FFF2-40B4-BE49-F238E27FC236}">
                <a16:creationId xmlns:a16="http://schemas.microsoft.com/office/drawing/2014/main" id="{743882C9-FE86-4D4C-96A9-7FC7E6A5CD5E}"/>
              </a:ext>
            </a:extLst>
          </p:cNvPr>
          <p:cNvSpPr/>
          <p:nvPr/>
        </p:nvSpPr>
        <p:spPr>
          <a:xfrm>
            <a:off x="10762732" y="3370561"/>
            <a:ext cx="99517" cy="1681641"/>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5" name="Rectangle 134">
            <a:extLst>
              <a:ext uri="{FF2B5EF4-FFF2-40B4-BE49-F238E27FC236}">
                <a16:creationId xmlns:a16="http://schemas.microsoft.com/office/drawing/2014/main" id="{552E8D7F-63F9-7742-AFA1-7635B62B3885}"/>
              </a:ext>
            </a:extLst>
          </p:cNvPr>
          <p:cNvSpPr/>
          <p:nvPr/>
        </p:nvSpPr>
        <p:spPr>
          <a:xfrm>
            <a:off x="11214736" y="3370561"/>
            <a:ext cx="99517" cy="1681641"/>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6" name="Rectangle 135">
            <a:extLst>
              <a:ext uri="{FF2B5EF4-FFF2-40B4-BE49-F238E27FC236}">
                <a16:creationId xmlns:a16="http://schemas.microsoft.com/office/drawing/2014/main" id="{62A066B8-A784-9842-87CC-928E4B06E420}"/>
              </a:ext>
            </a:extLst>
          </p:cNvPr>
          <p:cNvSpPr/>
          <p:nvPr/>
        </p:nvSpPr>
        <p:spPr>
          <a:xfrm>
            <a:off x="10612064" y="3370562"/>
            <a:ext cx="99517" cy="1453042"/>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7" name="Rectangle 136">
            <a:extLst>
              <a:ext uri="{FF2B5EF4-FFF2-40B4-BE49-F238E27FC236}">
                <a16:creationId xmlns:a16="http://schemas.microsoft.com/office/drawing/2014/main" id="{6F50A65E-928E-7341-B123-9EE04F5616ED}"/>
              </a:ext>
            </a:extLst>
          </p:cNvPr>
          <p:cNvSpPr/>
          <p:nvPr/>
        </p:nvSpPr>
        <p:spPr>
          <a:xfrm>
            <a:off x="10461396" y="3370562"/>
            <a:ext cx="99517" cy="1335566"/>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8" name="Rectangle 137">
            <a:extLst>
              <a:ext uri="{FF2B5EF4-FFF2-40B4-BE49-F238E27FC236}">
                <a16:creationId xmlns:a16="http://schemas.microsoft.com/office/drawing/2014/main" id="{7DA9D53F-9711-734A-B31F-564226915B76}"/>
              </a:ext>
            </a:extLst>
          </p:cNvPr>
          <p:cNvSpPr/>
          <p:nvPr/>
        </p:nvSpPr>
        <p:spPr>
          <a:xfrm>
            <a:off x="10310728" y="3370561"/>
            <a:ext cx="99517" cy="1202217"/>
          </a:xfrm>
          <a:prstGeom prst="rect">
            <a:avLst/>
          </a:prstGeom>
          <a:solidFill>
            <a:schemeClr val="accent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9" name="Rectangle 138">
            <a:extLst>
              <a:ext uri="{FF2B5EF4-FFF2-40B4-BE49-F238E27FC236}">
                <a16:creationId xmlns:a16="http://schemas.microsoft.com/office/drawing/2014/main" id="{98123555-8990-784F-AA00-81BECF588E05}"/>
              </a:ext>
            </a:extLst>
          </p:cNvPr>
          <p:cNvSpPr/>
          <p:nvPr/>
        </p:nvSpPr>
        <p:spPr>
          <a:xfrm>
            <a:off x="10160060" y="3370562"/>
            <a:ext cx="99517" cy="1091092"/>
          </a:xfrm>
          <a:prstGeom prst="rect">
            <a:avLst/>
          </a:prstGeom>
          <a:solidFill>
            <a:schemeClr val="accent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0" name="Rectangle 139">
            <a:extLst>
              <a:ext uri="{FF2B5EF4-FFF2-40B4-BE49-F238E27FC236}">
                <a16:creationId xmlns:a16="http://schemas.microsoft.com/office/drawing/2014/main" id="{E6F301E9-7C73-5E41-ACA9-1DF53E38226F}"/>
              </a:ext>
            </a:extLst>
          </p:cNvPr>
          <p:cNvSpPr/>
          <p:nvPr/>
        </p:nvSpPr>
        <p:spPr>
          <a:xfrm>
            <a:off x="10009392" y="3370562"/>
            <a:ext cx="99517" cy="875191"/>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1" name="Rectangle 140">
            <a:extLst>
              <a:ext uri="{FF2B5EF4-FFF2-40B4-BE49-F238E27FC236}">
                <a16:creationId xmlns:a16="http://schemas.microsoft.com/office/drawing/2014/main" id="{47D7E297-AAFD-8F45-900E-DAFF82F39C1D}"/>
              </a:ext>
            </a:extLst>
          </p:cNvPr>
          <p:cNvSpPr/>
          <p:nvPr/>
        </p:nvSpPr>
        <p:spPr>
          <a:xfrm>
            <a:off x="9858724" y="3370562"/>
            <a:ext cx="99517" cy="875191"/>
          </a:xfrm>
          <a:prstGeom prst="rect">
            <a:avLst/>
          </a:prstGeom>
          <a:pattFill prst="wdUpDiag">
            <a:fgClr>
              <a:schemeClr val="bg1"/>
            </a:fgClr>
            <a:bgClr>
              <a:schemeClr val="accent1"/>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2" name="Rectangle 141">
            <a:extLst>
              <a:ext uri="{FF2B5EF4-FFF2-40B4-BE49-F238E27FC236}">
                <a16:creationId xmlns:a16="http://schemas.microsoft.com/office/drawing/2014/main" id="{81FCA921-EE25-084B-8BCC-9E326388E512}"/>
              </a:ext>
            </a:extLst>
          </p:cNvPr>
          <p:cNvSpPr/>
          <p:nvPr/>
        </p:nvSpPr>
        <p:spPr>
          <a:xfrm>
            <a:off x="9708056" y="3370562"/>
            <a:ext cx="99517" cy="824391"/>
          </a:xfrm>
          <a:prstGeom prst="rect">
            <a:avLst/>
          </a:prstGeom>
          <a:pattFill prst="wdUpDiag">
            <a:fgClr>
              <a:schemeClr val="bg1"/>
            </a:fgClr>
            <a:bgClr>
              <a:schemeClr val="accent1"/>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3" name="Rectangle 142">
            <a:extLst>
              <a:ext uri="{FF2B5EF4-FFF2-40B4-BE49-F238E27FC236}">
                <a16:creationId xmlns:a16="http://schemas.microsoft.com/office/drawing/2014/main" id="{A84D5C26-8673-8E4C-9D4E-34EBCBCE276A}"/>
              </a:ext>
            </a:extLst>
          </p:cNvPr>
          <p:cNvSpPr/>
          <p:nvPr/>
        </p:nvSpPr>
        <p:spPr>
          <a:xfrm>
            <a:off x="9557388" y="3370563"/>
            <a:ext cx="99517" cy="776766"/>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4" name="Rectangle 143">
            <a:extLst>
              <a:ext uri="{FF2B5EF4-FFF2-40B4-BE49-F238E27FC236}">
                <a16:creationId xmlns:a16="http://schemas.microsoft.com/office/drawing/2014/main" id="{B02FB319-8E15-2E4E-8B5F-C370FE04CD1C}"/>
              </a:ext>
            </a:extLst>
          </p:cNvPr>
          <p:cNvSpPr/>
          <p:nvPr/>
        </p:nvSpPr>
        <p:spPr>
          <a:xfrm>
            <a:off x="9406720" y="3370563"/>
            <a:ext cx="99517" cy="745015"/>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5" name="Rectangle 144">
            <a:extLst>
              <a:ext uri="{FF2B5EF4-FFF2-40B4-BE49-F238E27FC236}">
                <a16:creationId xmlns:a16="http://schemas.microsoft.com/office/drawing/2014/main" id="{9E32D92D-1E92-2341-9922-34963FD10F42}"/>
              </a:ext>
            </a:extLst>
          </p:cNvPr>
          <p:cNvSpPr/>
          <p:nvPr/>
        </p:nvSpPr>
        <p:spPr>
          <a:xfrm>
            <a:off x="9256052" y="3370563"/>
            <a:ext cx="99517" cy="681515"/>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6" name="Rectangle 145">
            <a:extLst>
              <a:ext uri="{FF2B5EF4-FFF2-40B4-BE49-F238E27FC236}">
                <a16:creationId xmlns:a16="http://schemas.microsoft.com/office/drawing/2014/main" id="{C586229B-56D3-334D-8AA1-069785F5A34B}"/>
              </a:ext>
            </a:extLst>
          </p:cNvPr>
          <p:cNvSpPr/>
          <p:nvPr/>
        </p:nvSpPr>
        <p:spPr>
          <a:xfrm>
            <a:off x="9105384" y="3370564"/>
            <a:ext cx="99517" cy="557690"/>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7" name="Rectangle 146">
            <a:extLst>
              <a:ext uri="{FF2B5EF4-FFF2-40B4-BE49-F238E27FC236}">
                <a16:creationId xmlns:a16="http://schemas.microsoft.com/office/drawing/2014/main" id="{D48A5DE6-CB3E-314B-987D-5A7E883EE04B}"/>
              </a:ext>
            </a:extLst>
          </p:cNvPr>
          <p:cNvSpPr/>
          <p:nvPr/>
        </p:nvSpPr>
        <p:spPr>
          <a:xfrm>
            <a:off x="8954716" y="3370561"/>
            <a:ext cx="99517" cy="522767"/>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8" name="Rectangle 147">
            <a:extLst>
              <a:ext uri="{FF2B5EF4-FFF2-40B4-BE49-F238E27FC236}">
                <a16:creationId xmlns:a16="http://schemas.microsoft.com/office/drawing/2014/main" id="{D9925B7A-7506-034E-8921-95C77E0FCD77}"/>
              </a:ext>
            </a:extLst>
          </p:cNvPr>
          <p:cNvSpPr/>
          <p:nvPr/>
        </p:nvSpPr>
        <p:spPr>
          <a:xfrm>
            <a:off x="8804048" y="3370564"/>
            <a:ext cx="99517" cy="354489"/>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9" name="Rectangle 148">
            <a:extLst>
              <a:ext uri="{FF2B5EF4-FFF2-40B4-BE49-F238E27FC236}">
                <a16:creationId xmlns:a16="http://schemas.microsoft.com/office/drawing/2014/main" id="{2C4474DC-D121-2643-98B5-1042DEF93999}"/>
              </a:ext>
            </a:extLst>
          </p:cNvPr>
          <p:cNvSpPr/>
          <p:nvPr/>
        </p:nvSpPr>
        <p:spPr>
          <a:xfrm>
            <a:off x="8653380" y="3370565"/>
            <a:ext cx="99517" cy="306864"/>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0" name="Rectangle 149">
            <a:extLst>
              <a:ext uri="{FF2B5EF4-FFF2-40B4-BE49-F238E27FC236}">
                <a16:creationId xmlns:a16="http://schemas.microsoft.com/office/drawing/2014/main" id="{AEB54DFA-ABBC-924F-AE91-FF1C1669D7A5}"/>
              </a:ext>
            </a:extLst>
          </p:cNvPr>
          <p:cNvSpPr/>
          <p:nvPr/>
        </p:nvSpPr>
        <p:spPr>
          <a:xfrm>
            <a:off x="8502712" y="3370563"/>
            <a:ext cx="99517" cy="262416"/>
          </a:xfrm>
          <a:prstGeom prst="rect">
            <a:avLst/>
          </a:prstGeom>
          <a:pattFill prst="wdUpDiag">
            <a:fgClr>
              <a:schemeClr val="bg1"/>
            </a:fgClr>
            <a:bgClr>
              <a:schemeClr val="accent1"/>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1" name="Rectangle 150">
            <a:extLst>
              <a:ext uri="{FF2B5EF4-FFF2-40B4-BE49-F238E27FC236}">
                <a16:creationId xmlns:a16="http://schemas.microsoft.com/office/drawing/2014/main" id="{7EE026A7-DFD3-7641-94DE-FB72C848020D}"/>
              </a:ext>
            </a:extLst>
          </p:cNvPr>
          <p:cNvSpPr/>
          <p:nvPr/>
        </p:nvSpPr>
        <p:spPr>
          <a:xfrm>
            <a:off x="8352044" y="3370562"/>
            <a:ext cx="99517" cy="202092"/>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2" name="Rectangle 151">
            <a:extLst>
              <a:ext uri="{FF2B5EF4-FFF2-40B4-BE49-F238E27FC236}">
                <a16:creationId xmlns:a16="http://schemas.microsoft.com/office/drawing/2014/main" id="{14F5AC5E-700B-C943-A839-B56E727DA039}"/>
              </a:ext>
            </a:extLst>
          </p:cNvPr>
          <p:cNvSpPr/>
          <p:nvPr/>
        </p:nvSpPr>
        <p:spPr>
          <a:xfrm>
            <a:off x="8201376" y="3370562"/>
            <a:ext cx="99517" cy="189391"/>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3" name="Rectangle 152">
            <a:extLst>
              <a:ext uri="{FF2B5EF4-FFF2-40B4-BE49-F238E27FC236}">
                <a16:creationId xmlns:a16="http://schemas.microsoft.com/office/drawing/2014/main" id="{13564A3B-007B-334D-BC33-DE897B92917D}"/>
              </a:ext>
            </a:extLst>
          </p:cNvPr>
          <p:cNvSpPr/>
          <p:nvPr/>
        </p:nvSpPr>
        <p:spPr>
          <a:xfrm>
            <a:off x="8050708" y="3370563"/>
            <a:ext cx="99517" cy="170340"/>
          </a:xfrm>
          <a:prstGeom prst="rect">
            <a:avLst/>
          </a:prstGeom>
          <a:pattFill prst="wdUpDiag">
            <a:fgClr>
              <a:schemeClr val="bg1"/>
            </a:fgClr>
            <a:bgClr>
              <a:schemeClr val="accent1"/>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4" name="Rectangle 153">
            <a:extLst>
              <a:ext uri="{FF2B5EF4-FFF2-40B4-BE49-F238E27FC236}">
                <a16:creationId xmlns:a16="http://schemas.microsoft.com/office/drawing/2014/main" id="{046CDFC3-0CCC-DE46-923B-7BD65523702C}"/>
              </a:ext>
            </a:extLst>
          </p:cNvPr>
          <p:cNvSpPr/>
          <p:nvPr/>
        </p:nvSpPr>
        <p:spPr>
          <a:xfrm>
            <a:off x="7451691" y="2550303"/>
            <a:ext cx="99517" cy="819151"/>
          </a:xfrm>
          <a:prstGeom prst="rect">
            <a:avLst/>
          </a:prstGeom>
          <a:pattFill prst="wdUpDiag">
            <a:fgClr>
              <a:schemeClr val="bg1"/>
            </a:fgClr>
            <a:bgClr>
              <a:schemeClr val="accent1"/>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F3B67D61-0364-0740-BAB3-87BCDDDB2D95}"/>
              </a:ext>
            </a:extLst>
          </p:cNvPr>
          <p:cNvSpPr/>
          <p:nvPr/>
        </p:nvSpPr>
        <p:spPr>
          <a:xfrm>
            <a:off x="7301408" y="2445529"/>
            <a:ext cx="99517" cy="923926"/>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C6BA8291-8D3B-9749-8098-AD324201A586}"/>
              </a:ext>
            </a:extLst>
          </p:cNvPr>
          <p:cNvSpPr/>
          <p:nvPr/>
        </p:nvSpPr>
        <p:spPr>
          <a:xfrm>
            <a:off x="7601974" y="3255153"/>
            <a:ext cx="99517" cy="114302"/>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7" name="Rectangle 156">
            <a:extLst>
              <a:ext uri="{FF2B5EF4-FFF2-40B4-BE49-F238E27FC236}">
                <a16:creationId xmlns:a16="http://schemas.microsoft.com/office/drawing/2014/main" id="{B8F8B865-69B3-B242-B712-5F4A60EAB700}"/>
              </a:ext>
            </a:extLst>
          </p:cNvPr>
          <p:cNvSpPr/>
          <p:nvPr/>
        </p:nvSpPr>
        <p:spPr>
          <a:xfrm>
            <a:off x="7752258" y="3291021"/>
            <a:ext cx="99517" cy="78433"/>
          </a:xfrm>
          <a:prstGeom prst="rect">
            <a:avLst/>
          </a:prstGeom>
          <a:pattFill prst="wdUpDiag">
            <a:fgClr>
              <a:schemeClr val="bg1"/>
            </a:fgClr>
            <a:bgClr>
              <a:schemeClr val="accent2"/>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C5A1D40E-0B7F-4A49-B094-50D3E45D0047}"/>
              </a:ext>
            </a:extLst>
          </p:cNvPr>
          <p:cNvSpPr txBox="1"/>
          <p:nvPr/>
        </p:nvSpPr>
        <p:spPr>
          <a:xfrm>
            <a:off x="7876240" y="3206983"/>
            <a:ext cx="168316" cy="149593"/>
          </a:xfrm>
          <a:prstGeom prst="rect">
            <a:avLst/>
          </a:prstGeom>
          <a:noFill/>
        </p:spPr>
        <p:txBody>
          <a:bodyPr wrap="none" lIns="0" tIns="0" rIns="0" bIns="0" rtlCol="0">
            <a:spAutoFit/>
          </a:bodyPr>
          <a:lstStyle/>
          <a:p>
            <a:pPr algn="ctr">
              <a:lnSpc>
                <a:spcPct val="80000"/>
              </a:lnSpc>
            </a:pPr>
            <a:r>
              <a:rPr lang="en-US" sz="600" dirty="0">
                <a:latin typeface="Calibri" panose="020F0502020204030204" pitchFamily="34" charset="0"/>
                <a:ea typeface="Aileron" charset="0"/>
                <a:cs typeface="Calibri" panose="020F0502020204030204" pitchFamily="34" charset="0"/>
              </a:rPr>
              <a:t>Adult</a:t>
            </a:r>
            <a:br>
              <a:rPr lang="en-US" sz="600" dirty="0">
                <a:latin typeface="Calibri" panose="020F0502020204030204" pitchFamily="34" charset="0"/>
                <a:ea typeface="Aileron" charset="0"/>
                <a:cs typeface="Calibri" panose="020F0502020204030204" pitchFamily="34" charset="0"/>
              </a:rPr>
            </a:br>
            <a:r>
              <a:rPr lang="en-US" sz="600" dirty="0">
                <a:latin typeface="Calibri" panose="020F0502020204030204" pitchFamily="34" charset="0"/>
                <a:ea typeface="Aileron" charset="0"/>
                <a:cs typeface="Calibri" panose="020F0502020204030204" pitchFamily="34" charset="0"/>
              </a:rPr>
              <a:t>HGG</a:t>
            </a:r>
          </a:p>
        </p:txBody>
      </p:sp>
      <p:sp>
        <p:nvSpPr>
          <p:cNvPr id="159" name="TextBox 158">
            <a:extLst>
              <a:ext uri="{FF2B5EF4-FFF2-40B4-BE49-F238E27FC236}">
                <a16:creationId xmlns:a16="http://schemas.microsoft.com/office/drawing/2014/main" id="{B930F66B-862B-E74A-970A-9CC4F8DA2879}"/>
              </a:ext>
            </a:extLst>
          </p:cNvPr>
          <p:cNvSpPr txBox="1"/>
          <p:nvPr/>
        </p:nvSpPr>
        <p:spPr>
          <a:xfrm>
            <a:off x="7769749" y="3162533"/>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sp>
        <p:nvSpPr>
          <p:cNvPr id="160" name="TextBox 159">
            <a:extLst>
              <a:ext uri="{FF2B5EF4-FFF2-40B4-BE49-F238E27FC236}">
                <a16:creationId xmlns:a16="http://schemas.microsoft.com/office/drawing/2014/main" id="{F8D14C0C-8E22-B849-AAB7-9F39CEDAEE8B}"/>
              </a:ext>
            </a:extLst>
          </p:cNvPr>
          <p:cNvSpPr txBox="1"/>
          <p:nvPr/>
        </p:nvSpPr>
        <p:spPr>
          <a:xfrm>
            <a:off x="8065024" y="3537183"/>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sp>
        <p:nvSpPr>
          <p:cNvPr id="161" name="TextBox 160">
            <a:extLst>
              <a:ext uri="{FF2B5EF4-FFF2-40B4-BE49-F238E27FC236}">
                <a16:creationId xmlns:a16="http://schemas.microsoft.com/office/drawing/2014/main" id="{271300A7-F798-BC45-B77B-4353CFF928A3}"/>
              </a:ext>
            </a:extLst>
          </p:cNvPr>
          <p:cNvSpPr txBox="1"/>
          <p:nvPr/>
        </p:nvSpPr>
        <p:spPr>
          <a:xfrm>
            <a:off x="8220599" y="3549883"/>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sp>
        <p:nvSpPr>
          <p:cNvPr id="162" name="TextBox 161">
            <a:extLst>
              <a:ext uri="{FF2B5EF4-FFF2-40B4-BE49-F238E27FC236}">
                <a16:creationId xmlns:a16="http://schemas.microsoft.com/office/drawing/2014/main" id="{E033B51D-9FE2-314C-809B-9729B6F701F2}"/>
              </a:ext>
            </a:extLst>
          </p:cNvPr>
          <p:cNvSpPr txBox="1"/>
          <p:nvPr/>
        </p:nvSpPr>
        <p:spPr>
          <a:xfrm>
            <a:off x="8360299" y="3559408"/>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sp>
        <p:nvSpPr>
          <p:cNvPr id="163" name="TextBox 162">
            <a:extLst>
              <a:ext uri="{FF2B5EF4-FFF2-40B4-BE49-F238E27FC236}">
                <a16:creationId xmlns:a16="http://schemas.microsoft.com/office/drawing/2014/main" id="{28ECDECD-F889-5A4A-836E-493C7D465B7C}"/>
              </a:ext>
            </a:extLst>
          </p:cNvPr>
          <p:cNvSpPr txBox="1"/>
          <p:nvPr/>
        </p:nvSpPr>
        <p:spPr>
          <a:xfrm>
            <a:off x="9122299" y="3921358"/>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cxnSp>
        <p:nvCxnSpPr>
          <p:cNvPr id="122" name="Straight Connector 121">
            <a:extLst>
              <a:ext uri="{FF2B5EF4-FFF2-40B4-BE49-F238E27FC236}">
                <a16:creationId xmlns:a16="http://schemas.microsoft.com/office/drawing/2014/main" id="{7C163CB7-4C6A-3A4E-97FB-0EFAA7BB41D5}"/>
              </a:ext>
            </a:extLst>
          </p:cNvPr>
          <p:cNvCxnSpPr>
            <a:cxnSpLocks/>
          </p:cNvCxnSpPr>
          <p:nvPr/>
        </p:nvCxnSpPr>
        <p:spPr>
          <a:xfrm>
            <a:off x="7204075" y="3372380"/>
            <a:ext cx="44069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1860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465F6F5-EEE4-CA41-94C6-9405AE2B3618}"/>
              </a:ext>
            </a:extLst>
          </p:cNvPr>
          <p:cNvSpPr>
            <a:spLocks noGrp="1"/>
          </p:cNvSpPr>
          <p:nvPr>
            <p:ph sz="quarter" idx="12"/>
          </p:nvPr>
        </p:nvSpPr>
        <p:spPr>
          <a:xfrm>
            <a:off x="620184" y="1340768"/>
            <a:ext cx="10963200" cy="4752528"/>
          </a:xfrm>
        </p:spPr>
        <p:txBody>
          <a:bodyPr>
            <a:normAutofit fontScale="92500" lnSpcReduction="20000"/>
          </a:bodyPr>
          <a:lstStyle/>
          <a:p>
            <a:pPr>
              <a:buClr>
                <a:schemeClr val="accent1"/>
              </a:buClr>
            </a:pPr>
            <a:r>
              <a:rPr lang="en-US" dirty="0"/>
              <a:t>TEAEs were mainly grade 1 and 2</a:t>
            </a:r>
          </a:p>
          <a:p>
            <a:pPr>
              <a:buClr>
                <a:schemeClr val="accent1"/>
              </a:buClr>
            </a:pPr>
            <a:r>
              <a:rPr lang="en-US" dirty="0"/>
              <a:t>39% (13/33) of patients had Grade 3 or 4 TEAE</a:t>
            </a:r>
          </a:p>
          <a:p>
            <a:pPr>
              <a:buClr>
                <a:schemeClr val="accent1"/>
              </a:buClr>
            </a:pPr>
            <a:r>
              <a:rPr lang="en-US" dirty="0"/>
              <a:t>9% (3/33) of patients had Grade 3 or 4 AEs related to </a:t>
            </a:r>
            <a:r>
              <a:rPr lang="en-US" dirty="0" err="1"/>
              <a:t>Larotrectinib</a:t>
            </a:r>
            <a:r>
              <a:rPr lang="en-US" dirty="0"/>
              <a:t>:</a:t>
            </a:r>
          </a:p>
          <a:p>
            <a:pPr lvl="1">
              <a:buClr>
                <a:schemeClr val="accent1"/>
              </a:buClr>
            </a:pPr>
            <a:r>
              <a:rPr lang="en-US" dirty="0"/>
              <a:t>Decrease neutrophil count (Grade 3)</a:t>
            </a:r>
          </a:p>
          <a:p>
            <a:pPr lvl="1">
              <a:buClr>
                <a:schemeClr val="accent1"/>
              </a:buClr>
            </a:pPr>
            <a:r>
              <a:rPr lang="en-US" dirty="0"/>
              <a:t>Increased gamma-</a:t>
            </a:r>
            <a:r>
              <a:rPr lang="en-US" dirty="0" err="1"/>
              <a:t>glutamyltransferase</a:t>
            </a:r>
            <a:r>
              <a:rPr lang="en-US" dirty="0"/>
              <a:t> (Grade 3)</a:t>
            </a:r>
          </a:p>
          <a:p>
            <a:pPr lvl="1">
              <a:buClr>
                <a:schemeClr val="accent1"/>
              </a:buClr>
            </a:pPr>
            <a:r>
              <a:rPr lang="en-US" dirty="0"/>
              <a:t>Hyperglycemia (Grade 3)</a:t>
            </a:r>
          </a:p>
          <a:p>
            <a:pPr lvl="1">
              <a:buClr>
                <a:schemeClr val="accent1"/>
              </a:buClr>
            </a:pPr>
            <a:r>
              <a:rPr lang="en-US" dirty="0"/>
              <a:t>Hypernatremia (Grade 3)</a:t>
            </a:r>
          </a:p>
          <a:p>
            <a:pPr lvl="1">
              <a:buClr>
                <a:schemeClr val="accent1"/>
              </a:buClr>
            </a:pPr>
            <a:r>
              <a:rPr lang="en-US" dirty="0"/>
              <a:t>Hyponatremia (Grade 4)</a:t>
            </a:r>
          </a:p>
          <a:p>
            <a:pPr>
              <a:buClr>
                <a:schemeClr val="accent1"/>
              </a:buClr>
            </a:pPr>
            <a:r>
              <a:rPr lang="en-US" dirty="0"/>
              <a:t>6% (2/33) required dose reductions due to a TEAE</a:t>
            </a:r>
          </a:p>
          <a:p>
            <a:pPr>
              <a:buClr>
                <a:schemeClr val="accent1"/>
              </a:buClr>
            </a:pPr>
            <a:r>
              <a:rPr lang="en-US" dirty="0"/>
              <a:t>33% (11/33) had doses skipped, missed or delayed due to a TEAE</a:t>
            </a:r>
          </a:p>
          <a:p>
            <a:pPr>
              <a:buClr>
                <a:schemeClr val="accent1"/>
              </a:buClr>
            </a:pPr>
            <a:r>
              <a:rPr lang="en-US" dirty="0"/>
              <a:t>No discontinuation due to TRAEs</a:t>
            </a:r>
          </a:p>
          <a:p>
            <a:pPr>
              <a:buClr>
                <a:schemeClr val="accent1"/>
              </a:buClr>
            </a:pPr>
            <a:r>
              <a:rPr lang="en-US" dirty="0"/>
              <a:t>Neurological AEs:</a:t>
            </a:r>
          </a:p>
          <a:p>
            <a:pPr lvl="1">
              <a:buClr>
                <a:schemeClr val="accent1"/>
              </a:buClr>
            </a:pPr>
            <a:r>
              <a:rPr lang="en-US" dirty="0"/>
              <a:t>Most common neurological TEAE = Headache at Grade 1 or 2 (6 patients) and Grade 3 (1 patient)</a:t>
            </a:r>
          </a:p>
          <a:p>
            <a:pPr lvl="1">
              <a:buClr>
                <a:schemeClr val="accent1"/>
              </a:buClr>
            </a:pPr>
            <a:r>
              <a:rPr lang="en-US" dirty="0"/>
              <a:t>6 patients had neurological AEs related to Larotrectinib (all Grade 1 or 2)</a:t>
            </a:r>
          </a:p>
        </p:txBody>
      </p:sp>
      <p:sp>
        <p:nvSpPr>
          <p:cNvPr id="3" name="Title 2">
            <a:extLst>
              <a:ext uri="{FF2B5EF4-FFF2-40B4-BE49-F238E27FC236}">
                <a16:creationId xmlns:a16="http://schemas.microsoft.com/office/drawing/2014/main" id="{D53191CD-023C-A84D-84CE-2BA52E195317}"/>
              </a:ext>
            </a:extLst>
          </p:cNvPr>
          <p:cNvSpPr>
            <a:spLocks noGrp="1"/>
          </p:cNvSpPr>
          <p:nvPr>
            <p:ph type="title"/>
          </p:nvPr>
        </p:nvSpPr>
        <p:spPr/>
        <p:txBody>
          <a:bodyPr/>
          <a:lstStyle/>
          <a:p>
            <a:r>
              <a:rPr lang="en-US"/>
              <a:t>Safety profile of Larotrectinib in trk-positive primary CNS tumours</a:t>
            </a:r>
            <a:endParaRPr lang="en-GB" dirty="0"/>
          </a:p>
        </p:txBody>
      </p:sp>
      <p:sp>
        <p:nvSpPr>
          <p:cNvPr id="13" name="Slide Number Placeholder 12">
            <a:extLst>
              <a:ext uri="{FF2B5EF4-FFF2-40B4-BE49-F238E27FC236}">
                <a16:creationId xmlns:a16="http://schemas.microsoft.com/office/drawing/2014/main" id="{AC526108-8BD6-1042-A7CC-2C53ED65B720}"/>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10" name="Content Placeholder 9">
            <a:extLst>
              <a:ext uri="{FF2B5EF4-FFF2-40B4-BE49-F238E27FC236}">
                <a16:creationId xmlns:a16="http://schemas.microsoft.com/office/drawing/2014/main" id="{4243B2A9-AC2D-E842-A94F-B067F349086A}"/>
              </a:ext>
            </a:extLst>
          </p:cNvPr>
          <p:cNvSpPr>
            <a:spLocks noGrp="1"/>
          </p:cNvSpPr>
          <p:nvPr>
            <p:ph sz="quarter" idx="15"/>
          </p:nvPr>
        </p:nvSpPr>
        <p:spPr>
          <a:xfrm>
            <a:off x="620184" y="6309320"/>
            <a:ext cx="9148224" cy="365125"/>
          </a:xfrm>
        </p:spPr>
        <p:txBody>
          <a:bodyPr/>
          <a:lstStyle/>
          <a:p>
            <a:pPr>
              <a:spcBef>
                <a:spcPts val="0"/>
              </a:spcBef>
            </a:pPr>
            <a:r>
              <a:rPr lang="en-GB" dirty="0">
                <a:solidFill>
                  <a:schemeClr val="tx2"/>
                </a:solidFill>
              </a:rPr>
              <a:t>AE, adverse event; CNS, central nervous system; TEAE, treatment-emergent adverse event; TRAE, treatment-related adverse event; TRK, tropomyosin receptor kinase</a:t>
            </a:r>
          </a:p>
        </p:txBody>
      </p:sp>
    </p:spTree>
    <p:extLst>
      <p:ext uri="{BB962C8B-B14F-4D97-AF65-F5344CB8AC3E}">
        <p14:creationId xmlns:p14="http://schemas.microsoft.com/office/powerpoint/2010/main" val="10848210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normAutofit/>
          </a:bodyPr>
          <a:lstStyle/>
          <a:p>
            <a:r>
              <a:rPr lang="en-US" dirty="0"/>
              <a:t>Efficacy and safety of </a:t>
            </a:r>
            <a:r>
              <a:rPr lang="en-US" dirty="0" err="1"/>
              <a:t>larotrectinib</a:t>
            </a:r>
            <a:r>
              <a:rPr lang="en-US" dirty="0"/>
              <a:t> </a:t>
            </a:r>
            <a:br>
              <a:rPr lang="en-US" dirty="0"/>
            </a:br>
            <a:r>
              <a:rPr lang="en-US" dirty="0"/>
              <a:t>in patients with TRK fusion-positive GI cancer: </a:t>
            </a:r>
            <a:br>
              <a:rPr lang="en-US" dirty="0"/>
            </a:br>
            <a:r>
              <a:rPr lang="en-US" dirty="0"/>
              <a:t>an expanded dataset</a:t>
            </a:r>
            <a:br>
              <a:rPr lang="en-GB" dirty="0"/>
            </a:br>
            <a:br>
              <a:rPr lang="en-GB" dirty="0"/>
            </a:br>
            <a:r>
              <a:rPr lang="en-GB" sz="2200" cap="none" dirty="0" err="1"/>
              <a:t>Boni</a:t>
            </a:r>
            <a:r>
              <a:rPr lang="en-GB" sz="2200" cap="none" dirty="0"/>
              <a:t> V, et al. WCGIC 2021, #SO-29</a:t>
            </a:r>
            <a:endParaRPr lang="en-GB" sz="2200" dirty="0"/>
          </a:p>
        </p:txBody>
      </p:sp>
      <p:sp>
        <p:nvSpPr>
          <p:cNvPr id="3" name="Slide Number Placeholder 2"/>
          <p:cNvSpPr>
            <a:spLocks noGrp="1"/>
          </p:cNvSpPr>
          <p:nvPr>
            <p:ph type="sldNum" sz="quarter" idx="4"/>
          </p:nvPr>
        </p:nvSpPr>
        <p:spPr/>
        <p:txBody>
          <a:bodyPr/>
          <a:lstStyle/>
          <a:p>
            <a:fld id="{FCE43C0F-8A7B-3A4B-9DB5-B3472E36E833}" type="slidenum">
              <a:rPr lang="en-GB" smtClean="0"/>
              <a:pPr/>
              <a:t>15</a:t>
            </a:fld>
            <a:endParaRPr lang="en-GB" dirty="0"/>
          </a:p>
        </p:txBody>
      </p:sp>
      <p:sp>
        <p:nvSpPr>
          <p:cNvPr id="5" name="Rectangle 4">
            <a:extLst>
              <a:ext uri="{FF2B5EF4-FFF2-40B4-BE49-F238E27FC236}">
                <a16:creationId xmlns:a16="http://schemas.microsoft.com/office/drawing/2014/main" id="{87BEC3E9-F7AD-2744-AE50-934539A6E373}"/>
              </a:ext>
            </a:extLst>
          </p:cNvPr>
          <p:cNvSpPr/>
          <p:nvPr/>
        </p:nvSpPr>
        <p:spPr>
          <a:xfrm>
            <a:off x="619200" y="6352620"/>
            <a:ext cx="11156153" cy="276999"/>
          </a:xfrm>
          <a:prstGeom prst="rect">
            <a:avLst/>
          </a:prstGeom>
        </p:spPr>
        <p:txBody>
          <a:bodyPr wrap="square" lIns="0" anchor="ctr" anchorCtr="0">
            <a:spAutoFit/>
          </a:bodyPr>
          <a:lstStyle/>
          <a:p>
            <a:r>
              <a:rPr lang="en-GB" sz="1200" dirty="0">
                <a:solidFill>
                  <a:schemeClr val="bg1"/>
                </a:solidFill>
              </a:rPr>
              <a:t>GI, gastrointestinal; TRK, tropomyosin receptor kinase</a:t>
            </a:r>
          </a:p>
        </p:txBody>
      </p:sp>
    </p:spTree>
    <p:extLst>
      <p:ext uri="{BB962C8B-B14F-4D97-AF65-F5344CB8AC3E}">
        <p14:creationId xmlns:p14="http://schemas.microsoft.com/office/powerpoint/2010/main" val="183568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5DD47EB-6496-1240-B964-094CF20D069C}"/>
              </a:ext>
            </a:extLst>
          </p:cNvPr>
          <p:cNvSpPr/>
          <p:nvPr/>
        </p:nvSpPr>
        <p:spPr>
          <a:xfrm>
            <a:off x="1344489" y="2341371"/>
            <a:ext cx="9143999" cy="1584176"/>
          </a:xfrm>
          <a:prstGeom prst="rect">
            <a:avLst/>
          </a:prstGeom>
          <a:solidFill>
            <a:schemeClr val="accent6">
              <a:lumMod val="40000"/>
              <a:lumOff val="60000"/>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2" name="Groupe 21">
            <a:extLst>
              <a:ext uri="{FF2B5EF4-FFF2-40B4-BE49-F238E27FC236}">
                <a16:creationId xmlns:a16="http://schemas.microsoft.com/office/drawing/2014/main" id="{88F1DBD4-3387-FB48-B9A4-83237CD590D0}"/>
              </a:ext>
            </a:extLst>
          </p:cNvPr>
          <p:cNvGrpSpPr/>
          <p:nvPr/>
        </p:nvGrpSpPr>
        <p:grpSpPr>
          <a:xfrm>
            <a:off x="6654679" y="1340768"/>
            <a:ext cx="2778009" cy="923330"/>
            <a:chOff x="5310190" y="1405266"/>
            <a:chExt cx="2778009" cy="923330"/>
          </a:xfrm>
        </p:grpSpPr>
        <p:sp>
          <p:nvSpPr>
            <p:cNvPr id="23" name="Rectangle : coins arrondis 22">
              <a:extLst>
                <a:ext uri="{FF2B5EF4-FFF2-40B4-BE49-F238E27FC236}">
                  <a16:creationId xmlns:a16="http://schemas.microsoft.com/office/drawing/2014/main" id="{FF989B0F-77A9-4340-9520-7D590E9C2F27}"/>
                </a:ext>
              </a:extLst>
            </p:cNvPr>
            <p:cNvSpPr/>
            <p:nvPr/>
          </p:nvSpPr>
          <p:spPr>
            <a:xfrm>
              <a:off x="5310190" y="1405266"/>
              <a:ext cx="2778009" cy="923330"/>
            </a:xfrm>
            <a:prstGeom prst="roundRect">
              <a:avLst/>
            </a:prstGeom>
            <a:solidFill>
              <a:srgbClr val="56378D">
                <a:alpha val="50196"/>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ZoneTexte 23">
              <a:extLst>
                <a:ext uri="{FF2B5EF4-FFF2-40B4-BE49-F238E27FC236}">
                  <a16:creationId xmlns:a16="http://schemas.microsoft.com/office/drawing/2014/main" id="{7685173F-8493-F64F-9F26-B422B960BBEE}"/>
                </a:ext>
              </a:extLst>
            </p:cNvPr>
            <p:cNvSpPr txBox="1"/>
            <p:nvPr/>
          </p:nvSpPr>
          <p:spPr>
            <a:xfrm>
              <a:off x="5385245" y="1405266"/>
              <a:ext cx="2627899" cy="923330"/>
            </a:xfrm>
            <a:prstGeom prst="rect">
              <a:avLst/>
            </a:prstGeom>
            <a:noFill/>
          </p:spPr>
          <p:txBody>
            <a:bodyPr wrap="none" rtlCol="0">
              <a:spAutoFit/>
            </a:bodyPr>
            <a:lstStyle/>
            <a:p>
              <a:pPr algn="ctr"/>
              <a:r>
                <a:rPr lang="en-GB" b="1" dirty="0">
                  <a:solidFill>
                    <a:schemeClr val="bg1"/>
                  </a:solidFill>
                  <a:latin typeface="+mj-lt"/>
                  <a:ea typeface="Aileron" charset="0"/>
                  <a:cs typeface="Aileron" charset="0"/>
                </a:rPr>
                <a:t>Adult/adolescent Phase 2</a:t>
              </a:r>
            </a:p>
            <a:p>
              <a:pPr algn="ctr"/>
              <a:r>
                <a:rPr lang="en-GB" b="1" dirty="0">
                  <a:solidFill>
                    <a:schemeClr val="bg1"/>
                  </a:solidFill>
                  <a:latin typeface="+mj-lt"/>
                  <a:ea typeface="Aileron" charset="0"/>
                  <a:cs typeface="Aileron" charset="0"/>
                </a:rPr>
                <a:t>Advanced solid tumours</a:t>
              </a:r>
            </a:p>
            <a:p>
              <a:pPr algn="ctr"/>
              <a:r>
                <a:rPr lang="en-GB" b="1" dirty="0">
                  <a:solidFill>
                    <a:schemeClr val="bg1"/>
                  </a:solidFill>
                  <a:latin typeface="+mj-lt"/>
                  <a:ea typeface="Aileron" charset="0"/>
                  <a:cs typeface="Aileron" charset="0"/>
                </a:rPr>
                <a:t>NAVIGATE: NCT02576431</a:t>
              </a:r>
            </a:p>
          </p:txBody>
        </p:sp>
      </p:grpSp>
      <p:sp>
        <p:nvSpPr>
          <p:cNvPr id="28" name="ZoneTexte 27">
            <a:extLst>
              <a:ext uri="{FF2B5EF4-FFF2-40B4-BE49-F238E27FC236}">
                <a16:creationId xmlns:a16="http://schemas.microsoft.com/office/drawing/2014/main" id="{D9C297A3-A9A6-1747-8F97-E5D6DD2A622B}"/>
              </a:ext>
            </a:extLst>
          </p:cNvPr>
          <p:cNvSpPr txBox="1"/>
          <p:nvPr/>
        </p:nvSpPr>
        <p:spPr>
          <a:xfrm>
            <a:off x="7834331" y="2854719"/>
            <a:ext cx="418704"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b="1" dirty="0">
                <a:solidFill>
                  <a:schemeClr val="bg1"/>
                </a:solidFill>
                <a:ea typeface="Aileron" charset="0"/>
                <a:cs typeface="Aileron" charset="0"/>
              </a:rPr>
              <a:t>18</a:t>
            </a:r>
          </a:p>
        </p:txBody>
      </p:sp>
      <p:grpSp>
        <p:nvGrpSpPr>
          <p:cNvPr id="29" name="Groupe 28">
            <a:extLst>
              <a:ext uri="{FF2B5EF4-FFF2-40B4-BE49-F238E27FC236}">
                <a16:creationId xmlns:a16="http://schemas.microsoft.com/office/drawing/2014/main" id="{54B9A6F0-66B1-0248-98ED-179111342F2B}"/>
              </a:ext>
            </a:extLst>
          </p:cNvPr>
          <p:cNvGrpSpPr/>
          <p:nvPr/>
        </p:nvGrpSpPr>
        <p:grpSpPr>
          <a:xfrm>
            <a:off x="2590105" y="3277475"/>
            <a:ext cx="7535580" cy="369332"/>
            <a:chOff x="1519869" y="3381570"/>
            <a:chExt cx="5684589" cy="369332"/>
          </a:xfrm>
        </p:grpSpPr>
        <p:sp>
          <p:nvSpPr>
            <p:cNvPr id="30" name="Rectangle : coins arrondis 29">
              <a:extLst>
                <a:ext uri="{FF2B5EF4-FFF2-40B4-BE49-F238E27FC236}">
                  <a16:creationId xmlns:a16="http://schemas.microsoft.com/office/drawing/2014/main" id="{A2FA9894-46A7-EF4F-89F4-AC784B700BCA}"/>
                </a:ext>
              </a:extLst>
            </p:cNvPr>
            <p:cNvSpPr/>
            <p:nvPr/>
          </p:nvSpPr>
          <p:spPr>
            <a:xfrm>
              <a:off x="1519869" y="3381570"/>
              <a:ext cx="5684589" cy="369332"/>
            </a:xfrm>
            <a:prstGeom prst="roundRect">
              <a:avLst/>
            </a:prstGeom>
            <a:solidFill>
              <a:schemeClr val="tx2">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38CC14A8-2381-AE40-B65C-6269AA51FB61}"/>
                </a:ext>
              </a:extLst>
            </p:cNvPr>
            <p:cNvSpPr/>
            <p:nvPr/>
          </p:nvSpPr>
          <p:spPr>
            <a:xfrm>
              <a:off x="1824479" y="3381570"/>
              <a:ext cx="5075368" cy="369332"/>
            </a:xfrm>
            <a:prstGeom prst="rect">
              <a:avLst/>
            </a:prstGeom>
          </p:spPr>
          <p:txBody>
            <a:bodyPr wrap="square">
              <a:spAutoFit/>
            </a:bodyPr>
            <a:lstStyle/>
            <a:p>
              <a:pPr algn="ctr"/>
              <a:r>
                <a:rPr lang="en-GB" b="1" dirty="0">
                  <a:solidFill>
                    <a:schemeClr val="bg1"/>
                  </a:solidFill>
                  <a:ea typeface="Aileron" charset="0"/>
                  <a:cs typeface="Aileron" charset="0"/>
                </a:rPr>
                <a:t>Total of 18 patients with TRK fusion-positive metastatic GI cancer</a:t>
              </a:r>
            </a:p>
          </p:txBody>
        </p:sp>
      </p:grpSp>
      <p:sp>
        <p:nvSpPr>
          <p:cNvPr id="33" name="ZoneTexte 32">
            <a:extLst>
              <a:ext uri="{FF2B5EF4-FFF2-40B4-BE49-F238E27FC236}">
                <a16:creationId xmlns:a16="http://schemas.microsoft.com/office/drawing/2014/main" id="{3A5EB322-BBD9-BE4C-92B5-CCCBB7CA3BBF}"/>
              </a:ext>
            </a:extLst>
          </p:cNvPr>
          <p:cNvSpPr txBox="1"/>
          <p:nvPr/>
        </p:nvSpPr>
        <p:spPr>
          <a:xfrm>
            <a:off x="1372161" y="2845427"/>
            <a:ext cx="1023935" cy="369332"/>
          </a:xfrm>
          <a:prstGeom prst="rect">
            <a:avLst/>
          </a:prstGeom>
          <a:noFill/>
        </p:spPr>
        <p:txBody>
          <a:bodyPr wrap="none" rtlCol="0">
            <a:spAutoFit/>
          </a:bodyPr>
          <a:lstStyle/>
          <a:p>
            <a:r>
              <a:rPr lang="en-GB" b="1" dirty="0">
                <a:latin typeface="Aileron" charset="0"/>
                <a:ea typeface="Aileron" charset="0"/>
                <a:cs typeface="Aileron" charset="0"/>
              </a:rPr>
              <a:t>Patients:</a:t>
            </a:r>
          </a:p>
        </p:txBody>
      </p:sp>
      <p:grpSp>
        <p:nvGrpSpPr>
          <p:cNvPr id="10" name="Group 9">
            <a:extLst>
              <a:ext uri="{FF2B5EF4-FFF2-40B4-BE49-F238E27FC236}">
                <a16:creationId xmlns:a16="http://schemas.microsoft.com/office/drawing/2014/main" id="{9755D587-AF21-8A4D-96CF-65C2433C5AD1}"/>
              </a:ext>
            </a:extLst>
          </p:cNvPr>
          <p:cNvGrpSpPr/>
          <p:nvPr/>
        </p:nvGrpSpPr>
        <p:grpSpPr>
          <a:xfrm>
            <a:off x="918207" y="5181402"/>
            <a:ext cx="10355587" cy="647135"/>
            <a:chOff x="1002133" y="4972887"/>
            <a:chExt cx="10355587" cy="647135"/>
          </a:xfrm>
        </p:grpSpPr>
        <p:sp>
          <p:nvSpPr>
            <p:cNvPr id="36" name="Rectangle : coins arrondis 35">
              <a:extLst>
                <a:ext uri="{FF2B5EF4-FFF2-40B4-BE49-F238E27FC236}">
                  <a16:creationId xmlns:a16="http://schemas.microsoft.com/office/drawing/2014/main" id="{DCFDE642-F608-A545-A275-0A2C024139CB}"/>
                </a:ext>
              </a:extLst>
            </p:cNvPr>
            <p:cNvSpPr/>
            <p:nvPr/>
          </p:nvSpPr>
          <p:spPr>
            <a:xfrm>
              <a:off x="1002133" y="4972887"/>
              <a:ext cx="10355587" cy="647135"/>
            </a:xfrm>
            <a:prstGeom prst="roundRect">
              <a:avLst/>
            </a:prstGeom>
            <a:solidFill>
              <a:schemeClr val="tx2">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17D982C-87FF-034E-9848-12A975D236D3}"/>
                </a:ext>
              </a:extLst>
            </p:cNvPr>
            <p:cNvSpPr/>
            <p:nvPr/>
          </p:nvSpPr>
          <p:spPr>
            <a:xfrm>
              <a:off x="1355899" y="4973289"/>
              <a:ext cx="9648055" cy="646331"/>
            </a:xfrm>
            <a:prstGeom prst="rect">
              <a:avLst/>
            </a:prstGeom>
          </p:spPr>
          <p:txBody>
            <a:bodyPr wrap="square">
              <a:spAutoFit/>
            </a:bodyPr>
            <a:lstStyle/>
            <a:p>
              <a:pPr algn="ctr"/>
              <a:r>
                <a:rPr lang="en-GB" b="1" dirty="0">
                  <a:solidFill>
                    <a:schemeClr val="bg1"/>
                  </a:solidFill>
                  <a:ea typeface="Aileron" charset="0"/>
                  <a:cs typeface="Aileron" charset="0"/>
                </a:rPr>
                <a:t>This analysis reports data in an expanded dataset of patients with TRK fusion-positive GI cancer (N=18)</a:t>
              </a:r>
            </a:p>
          </p:txBody>
        </p:sp>
      </p:grpSp>
      <p:cxnSp>
        <p:nvCxnSpPr>
          <p:cNvPr id="43" name="Connecteur droit avec flèche 42">
            <a:extLst>
              <a:ext uri="{FF2B5EF4-FFF2-40B4-BE49-F238E27FC236}">
                <a16:creationId xmlns:a16="http://schemas.microsoft.com/office/drawing/2014/main" id="{2A91F7BD-D0A5-8C40-8AA5-1E9A1980AB1C}"/>
              </a:ext>
            </a:extLst>
          </p:cNvPr>
          <p:cNvCxnSpPr>
            <a:stCxn id="24" idx="2"/>
            <a:endCxn id="28" idx="0"/>
          </p:cNvCxnSpPr>
          <p:nvPr/>
        </p:nvCxnSpPr>
        <p:spPr>
          <a:xfrm flipH="1">
            <a:off x="8043683" y="2264098"/>
            <a:ext cx="1" cy="59062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44" name="ZoneTexte 43">
            <a:extLst>
              <a:ext uri="{FF2B5EF4-FFF2-40B4-BE49-F238E27FC236}">
                <a16:creationId xmlns:a16="http://schemas.microsoft.com/office/drawing/2014/main" id="{9358C7C1-FBCB-174E-89DB-800073528402}"/>
              </a:ext>
            </a:extLst>
          </p:cNvPr>
          <p:cNvSpPr txBox="1"/>
          <p:nvPr/>
        </p:nvSpPr>
        <p:spPr>
          <a:xfrm>
            <a:off x="1372161" y="2413379"/>
            <a:ext cx="2821606" cy="369332"/>
          </a:xfrm>
          <a:prstGeom prst="rect">
            <a:avLst/>
          </a:prstGeom>
          <a:noFill/>
        </p:spPr>
        <p:txBody>
          <a:bodyPr wrap="none" rtlCol="0">
            <a:spAutoFit/>
          </a:bodyPr>
          <a:lstStyle/>
          <a:p>
            <a:r>
              <a:rPr lang="en-GB" b="1" dirty="0">
                <a:solidFill>
                  <a:srgbClr val="C00000"/>
                </a:solidFill>
                <a:ea typeface="Aileron" charset="0"/>
                <a:cs typeface="Aileron" charset="0"/>
              </a:rPr>
              <a:t>Data cutoff:</a:t>
            </a:r>
            <a:r>
              <a:rPr lang="en-GB" b="1" dirty="0">
                <a:solidFill>
                  <a:schemeClr val="tx2"/>
                </a:solidFill>
                <a:ea typeface="Aileron" charset="0"/>
                <a:cs typeface="Aileron" charset="0"/>
              </a:rPr>
              <a:t>	</a:t>
            </a:r>
            <a:r>
              <a:rPr lang="en-GB" b="1" dirty="0"/>
              <a:t>20 July </a:t>
            </a:r>
            <a:r>
              <a:rPr lang="en-GB" b="1" dirty="0">
                <a:ea typeface="Aileron" charset="0"/>
                <a:cs typeface="Aileron" charset="0"/>
              </a:rPr>
              <a:t>2020</a:t>
            </a:r>
            <a:endParaRPr lang="en-GB" b="1" baseline="30000" dirty="0">
              <a:ea typeface="Aileron" charset="0"/>
              <a:cs typeface="Aileron" charset="0"/>
            </a:endParaRPr>
          </a:p>
        </p:txBody>
      </p:sp>
      <p:sp>
        <p:nvSpPr>
          <p:cNvPr id="2" name="Triangle 1">
            <a:extLst>
              <a:ext uri="{FF2B5EF4-FFF2-40B4-BE49-F238E27FC236}">
                <a16:creationId xmlns:a16="http://schemas.microsoft.com/office/drawing/2014/main" id="{064852D4-4AF0-0B4E-88A2-1C2FB012A990}"/>
              </a:ext>
            </a:extLst>
          </p:cNvPr>
          <p:cNvSpPr/>
          <p:nvPr/>
        </p:nvSpPr>
        <p:spPr>
          <a:xfrm flipV="1">
            <a:off x="3369563" y="4032473"/>
            <a:ext cx="5976664" cy="877087"/>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635D2404-51AF-CC40-8480-E409FB31D430}"/>
              </a:ext>
            </a:extLst>
          </p:cNvPr>
          <p:cNvSpPr>
            <a:spLocks noGrp="1"/>
          </p:cNvSpPr>
          <p:nvPr>
            <p:ph type="title"/>
          </p:nvPr>
        </p:nvSpPr>
        <p:spPr>
          <a:xfrm>
            <a:off x="619200" y="246566"/>
            <a:ext cx="9221216" cy="807285"/>
          </a:xfrm>
        </p:spPr>
        <p:txBody>
          <a:bodyPr/>
          <a:lstStyle/>
          <a:p>
            <a:r>
              <a:rPr lang="en-GB" dirty="0"/>
              <a:t>Study design on the investigation of </a:t>
            </a:r>
            <a:r>
              <a:rPr lang="en-GB" dirty="0" err="1"/>
              <a:t>trk</a:t>
            </a:r>
            <a:r>
              <a:rPr lang="en-GB" dirty="0"/>
              <a:t> fusion metastatic GI tumours treated with </a:t>
            </a:r>
            <a:r>
              <a:rPr lang="en-GB" dirty="0" err="1"/>
              <a:t>larotrectinib</a:t>
            </a:r>
            <a:endParaRPr lang="en-GB" dirty="0"/>
          </a:p>
        </p:txBody>
      </p:sp>
      <p:sp>
        <p:nvSpPr>
          <p:cNvPr id="14" name="Slide Number Placeholder 13">
            <a:extLst>
              <a:ext uri="{FF2B5EF4-FFF2-40B4-BE49-F238E27FC236}">
                <a16:creationId xmlns:a16="http://schemas.microsoft.com/office/drawing/2014/main" id="{084A87D8-F75E-FC48-ABD0-7003EBF08425}"/>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5" name="Content Placeholder 4">
            <a:extLst>
              <a:ext uri="{FF2B5EF4-FFF2-40B4-BE49-F238E27FC236}">
                <a16:creationId xmlns:a16="http://schemas.microsoft.com/office/drawing/2014/main" id="{F07B17C8-20ED-0C4D-B060-910698E87D25}"/>
              </a:ext>
            </a:extLst>
          </p:cNvPr>
          <p:cNvSpPr>
            <a:spLocks noGrp="1"/>
          </p:cNvSpPr>
          <p:nvPr>
            <p:ph sz="quarter" idx="15"/>
          </p:nvPr>
        </p:nvSpPr>
        <p:spPr>
          <a:xfrm>
            <a:off x="620184" y="6309320"/>
            <a:ext cx="8116800" cy="365125"/>
          </a:xfrm>
        </p:spPr>
        <p:txBody>
          <a:bodyPr/>
          <a:lstStyle/>
          <a:p>
            <a:r>
              <a:rPr lang="en-GB" dirty="0"/>
              <a:t>GI, gastrointestinal; TRK, tropomyosin receptor kinase</a:t>
            </a:r>
          </a:p>
        </p:txBody>
      </p:sp>
    </p:spTree>
    <p:extLst>
      <p:ext uri="{BB962C8B-B14F-4D97-AF65-F5344CB8AC3E}">
        <p14:creationId xmlns:p14="http://schemas.microsoft.com/office/powerpoint/2010/main" val="415167679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D4BFDA7E-36ED-2F41-B7ED-B2C5B012BC66}"/>
              </a:ext>
            </a:extLst>
          </p:cNvPr>
          <p:cNvGraphicFramePr>
            <a:graphicFrameLocks noGrp="1"/>
          </p:cNvGraphicFramePr>
          <p:nvPr>
            <p:extLst>
              <p:ext uri="{D42A27DB-BD31-4B8C-83A1-F6EECF244321}">
                <p14:modId xmlns:p14="http://schemas.microsoft.com/office/powerpoint/2010/main" val="171574683"/>
              </p:ext>
            </p:extLst>
          </p:nvPr>
        </p:nvGraphicFramePr>
        <p:xfrm>
          <a:off x="619200" y="1196752"/>
          <a:ext cx="5760640" cy="4546945"/>
        </p:xfrm>
        <a:graphic>
          <a:graphicData uri="http://schemas.openxmlformats.org/drawingml/2006/table">
            <a:tbl>
              <a:tblPr firstRow="1" bandRow="1">
                <a:tableStyleId>{5C22544A-7EE6-4342-B048-85BDC9FD1C3A}</a:tableStyleId>
              </a:tblPr>
              <a:tblGrid>
                <a:gridCol w="4324672">
                  <a:extLst>
                    <a:ext uri="{9D8B030D-6E8A-4147-A177-3AD203B41FA5}">
                      <a16:colId xmlns:a16="http://schemas.microsoft.com/office/drawing/2014/main" val="2079426903"/>
                    </a:ext>
                  </a:extLst>
                </a:gridCol>
                <a:gridCol w="1435968">
                  <a:extLst>
                    <a:ext uri="{9D8B030D-6E8A-4147-A177-3AD203B41FA5}">
                      <a16:colId xmlns:a16="http://schemas.microsoft.com/office/drawing/2014/main" val="2256440125"/>
                    </a:ext>
                  </a:extLst>
                </a:gridCol>
              </a:tblGrid>
              <a:tr h="263880">
                <a:tc>
                  <a:txBody>
                    <a:bodyPr/>
                    <a:lstStyle/>
                    <a:p>
                      <a:pPr algn="l"/>
                      <a:r>
                        <a:rPr lang="en-GB" sz="1400" noProof="0" dirty="0"/>
                        <a:t>Characteristics</a:t>
                      </a:r>
                    </a:p>
                  </a:txBody>
                  <a:tcPr/>
                </a:tc>
                <a:tc>
                  <a:txBody>
                    <a:bodyPr/>
                    <a:lstStyle/>
                    <a:p>
                      <a:pPr algn="ctr"/>
                      <a:r>
                        <a:rPr lang="en-GB" sz="1400" noProof="0" dirty="0"/>
                        <a:t>N=18</a:t>
                      </a:r>
                    </a:p>
                  </a:txBody>
                  <a:tcPr/>
                </a:tc>
                <a:extLst>
                  <a:ext uri="{0D108BD9-81ED-4DB2-BD59-A6C34878D82A}">
                    <a16:rowId xmlns:a16="http://schemas.microsoft.com/office/drawing/2014/main" val="2315108522"/>
                  </a:ext>
                </a:extLst>
              </a:tr>
              <a:tr h="633313">
                <a:tc>
                  <a:txBody>
                    <a:bodyPr/>
                    <a:lstStyle/>
                    <a:p>
                      <a:pPr>
                        <a:lnSpc>
                          <a:spcPct val="95000"/>
                        </a:lnSpc>
                      </a:pPr>
                      <a:r>
                        <a:rPr lang="en-GB" sz="1400" b="1" noProof="0" dirty="0"/>
                        <a:t>Age, median (range), years</a:t>
                      </a:r>
                    </a:p>
                  </a:txBody>
                  <a:tcPr/>
                </a:tc>
                <a:tc>
                  <a:txBody>
                    <a:bodyPr/>
                    <a:lstStyle/>
                    <a:p>
                      <a:pPr algn="ctr">
                        <a:lnSpc>
                          <a:spcPct val="95000"/>
                        </a:lnSpc>
                      </a:pPr>
                      <a:r>
                        <a:rPr lang="en-GB" sz="1400" noProof="0" dirty="0"/>
                        <a:t>67.0 (32.0-84.0)</a:t>
                      </a:r>
                    </a:p>
                  </a:txBody>
                  <a:tcPr/>
                </a:tc>
                <a:extLst>
                  <a:ext uri="{0D108BD9-81ED-4DB2-BD59-A6C34878D82A}">
                    <a16:rowId xmlns:a16="http://schemas.microsoft.com/office/drawing/2014/main" val="938203909"/>
                  </a:ext>
                </a:extLst>
              </a:tr>
              <a:tr h="448596">
                <a:tc>
                  <a:txBody>
                    <a:bodyPr/>
                    <a:lstStyle/>
                    <a:p>
                      <a:pPr>
                        <a:lnSpc>
                          <a:spcPct val="95000"/>
                        </a:lnSpc>
                      </a:pPr>
                      <a:r>
                        <a:rPr lang="en-GB" sz="1400" b="1" noProof="0" dirty="0"/>
                        <a:t>Female, n (%)</a:t>
                      </a:r>
                    </a:p>
                    <a:p>
                      <a:pPr>
                        <a:lnSpc>
                          <a:spcPct val="95000"/>
                        </a:lnSpc>
                      </a:pPr>
                      <a:r>
                        <a:rPr lang="en-GB" sz="1400" b="1" noProof="0" dirty="0"/>
                        <a:t>Male, n (%)</a:t>
                      </a:r>
                    </a:p>
                  </a:txBody>
                  <a:tcPr/>
                </a:tc>
                <a:tc>
                  <a:txBody>
                    <a:bodyPr/>
                    <a:lstStyle/>
                    <a:p>
                      <a:pPr algn="ctr">
                        <a:lnSpc>
                          <a:spcPct val="95000"/>
                        </a:lnSpc>
                      </a:pPr>
                      <a:r>
                        <a:rPr lang="en-GB" sz="1400" noProof="0" dirty="0"/>
                        <a:t>11 (61)</a:t>
                      </a:r>
                    </a:p>
                    <a:p>
                      <a:pPr algn="ctr">
                        <a:lnSpc>
                          <a:spcPct val="95000"/>
                        </a:lnSpc>
                      </a:pPr>
                      <a:r>
                        <a:rPr lang="en-GB" sz="1400" noProof="0" dirty="0"/>
                        <a:t>7 (39)</a:t>
                      </a:r>
                    </a:p>
                  </a:txBody>
                  <a:tcPr/>
                </a:tc>
                <a:extLst>
                  <a:ext uri="{0D108BD9-81ED-4DB2-BD59-A6C34878D82A}">
                    <a16:rowId xmlns:a16="http://schemas.microsoft.com/office/drawing/2014/main" val="514952528"/>
                  </a:ext>
                </a:extLst>
              </a:tr>
              <a:tr h="818029">
                <a:tc>
                  <a:txBody>
                    <a:bodyPr/>
                    <a:lstStyle/>
                    <a:p>
                      <a:pPr>
                        <a:lnSpc>
                          <a:spcPct val="95000"/>
                        </a:lnSpc>
                      </a:pPr>
                      <a:r>
                        <a:rPr lang="en-GB" sz="1400" b="1" noProof="0" dirty="0"/>
                        <a:t>ECOG performance status, n (%)</a:t>
                      </a:r>
                    </a:p>
                    <a:p>
                      <a:pPr marL="914400" lvl="2" indent="-646113">
                        <a:lnSpc>
                          <a:spcPct val="95000"/>
                        </a:lnSpc>
                        <a:tabLst/>
                      </a:pPr>
                      <a:r>
                        <a:rPr lang="en-GB" sz="1400" noProof="0" dirty="0"/>
                        <a:t>0</a:t>
                      </a:r>
                    </a:p>
                    <a:p>
                      <a:pPr marL="914400" lvl="2" indent="-646113">
                        <a:lnSpc>
                          <a:spcPct val="95000"/>
                        </a:lnSpc>
                        <a:tabLst/>
                      </a:pPr>
                      <a:r>
                        <a:rPr lang="en-GB" sz="1400" noProof="0" dirty="0"/>
                        <a:t>1</a:t>
                      </a:r>
                    </a:p>
                    <a:p>
                      <a:pPr marL="914400" lvl="2" indent="-646113">
                        <a:lnSpc>
                          <a:spcPct val="95000"/>
                        </a:lnSpc>
                        <a:tabLst/>
                      </a:pPr>
                      <a:r>
                        <a:rPr lang="en-GB" sz="1400" noProof="0" dirty="0"/>
                        <a:t>2</a:t>
                      </a:r>
                    </a:p>
                    <a:p>
                      <a:pPr marL="914400" lvl="2" indent="-646113">
                        <a:lnSpc>
                          <a:spcPct val="95000"/>
                        </a:lnSpc>
                        <a:tabLst/>
                      </a:pPr>
                      <a:r>
                        <a:rPr lang="en-GB" sz="1400" noProof="0" dirty="0"/>
                        <a:t>3</a:t>
                      </a:r>
                    </a:p>
                  </a:txBody>
                  <a:tcPr/>
                </a:tc>
                <a:tc>
                  <a:txBody>
                    <a:bodyPr/>
                    <a:lstStyle/>
                    <a:p>
                      <a:pPr algn="ctr">
                        <a:lnSpc>
                          <a:spcPct val="95000"/>
                        </a:lnSpc>
                      </a:pPr>
                      <a:endParaRPr lang="en-GB" sz="1400" noProof="0" dirty="0"/>
                    </a:p>
                    <a:p>
                      <a:pPr algn="ctr">
                        <a:lnSpc>
                          <a:spcPct val="95000"/>
                        </a:lnSpc>
                      </a:pPr>
                      <a:r>
                        <a:rPr lang="en-GB" sz="1400" noProof="0" dirty="0"/>
                        <a:t>3 (17)</a:t>
                      </a:r>
                    </a:p>
                    <a:p>
                      <a:pPr algn="ctr">
                        <a:lnSpc>
                          <a:spcPct val="95000"/>
                        </a:lnSpc>
                      </a:pPr>
                      <a:r>
                        <a:rPr lang="en-GB" sz="1400" noProof="0" dirty="0"/>
                        <a:t>11 (61)</a:t>
                      </a:r>
                    </a:p>
                    <a:p>
                      <a:pPr algn="ctr">
                        <a:lnSpc>
                          <a:spcPct val="95000"/>
                        </a:lnSpc>
                      </a:pPr>
                      <a:r>
                        <a:rPr lang="en-GB" sz="1400" noProof="0" dirty="0"/>
                        <a:t>3 (17)</a:t>
                      </a:r>
                    </a:p>
                    <a:p>
                      <a:pPr algn="ctr">
                        <a:lnSpc>
                          <a:spcPct val="95000"/>
                        </a:lnSpc>
                      </a:pPr>
                      <a:r>
                        <a:rPr lang="en-GB" sz="1400" noProof="0" dirty="0"/>
                        <a:t>1 (6)</a:t>
                      </a:r>
                    </a:p>
                  </a:txBody>
                  <a:tcPr/>
                </a:tc>
                <a:extLst>
                  <a:ext uri="{0D108BD9-81ED-4DB2-BD59-A6C34878D82A}">
                    <a16:rowId xmlns:a16="http://schemas.microsoft.com/office/drawing/2014/main" val="3911394521"/>
                  </a:ext>
                </a:extLst>
              </a:tr>
              <a:tr h="818029">
                <a:tc>
                  <a:txBody>
                    <a:bodyPr/>
                    <a:lstStyle/>
                    <a:p>
                      <a:pPr>
                        <a:lnSpc>
                          <a:spcPct val="95000"/>
                        </a:lnSpc>
                      </a:pPr>
                      <a:r>
                        <a:rPr lang="en-GB" sz="1400" b="1" noProof="0" dirty="0"/>
                        <a:t>Prior therapies, n (%)</a:t>
                      </a:r>
                      <a:endParaRPr lang="en-GB" sz="1400" noProof="0" dirty="0"/>
                    </a:p>
                    <a:p>
                      <a:pPr marL="268288" lvl="2" indent="0">
                        <a:lnSpc>
                          <a:spcPct val="95000"/>
                        </a:lnSpc>
                        <a:tabLst/>
                      </a:pPr>
                      <a:r>
                        <a:rPr lang="en-GB" sz="1400" noProof="0" dirty="0"/>
                        <a:t>Surgery</a:t>
                      </a:r>
                    </a:p>
                    <a:p>
                      <a:pPr marL="268288" lvl="2" indent="0">
                        <a:lnSpc>
                          <a:spcPct val="95000"/>
                        </a:lnSpc>
                        <a:tabLst/>
                      </a:pPr>
                      <a:r>
                        <a:rPr lang="en-GB" sz="1400" noProof="0" dirty="0"/>
                        <a:t>Systemic </a:t>
                      </a:r>
                      <a:r>
                        <a:rPr lang="en-GB" sz="1400" noProof="0" dirty="0" err="1"/>
                        <a:t>therapy</a:t>
                      </a:r>
                      <a:r>
                        <a:rPr lang="en-GB" sz="1400" baseline="30000" noProof="0" dirty="0" err="1"/>
                        <a:t>a</a:t>
                      </a:r>
                      <a:endParaRPr lang="en-GB" sz="1400" baseline="30000" noProof="0" dirty="0"/>
                    </a:p>
                    <a:p>
                      <a:pPr marL="268288" lvl="2" indent="0">
                        <a:lnSpc>
                          <a:spcPct val="95000"/>
                        </a:lnSpc>
                        <a:tabLst/>
                      </a:pPr>
                      <a:r>
                        <a:rPr lang="en-GB" sz="1400" noProof="0" dirty="0"/>
                        <a:t>Radiotherapy</a:t>
                      </a:r>
                    </a:p>
                  </a:txBody>
                  <a:tcPr/>
                </a:tc>
                <a:tc>
                  <a:txBody>
                    <a:bodyPr/>
                    <a:lstStyle/>
                    <a:p>
                      <a:pPr algn="ctr">
                        <a:lnSpc>
                          <a:spcPct val="95000"/>
                        </a:lnSpc>
                      </a:pPr>
                      <a:endParaRPr lang="en-GB" sz="1400" noProof="0" dirty="0"/>
                    </a:p>
                    <a:p>
                      <a:pPr algn="ctr">
                        <a:lnSpc>
                          <a:spcPct val="95000"/>
                        </a:lnSpc>
                      </a:pPr>
                      <a:r>
                        <a:rPr lang="en-GB" sz="1400" noProof="0" dirty="0"/>
                        <a:t>14 (78)</a:t>
                      </a:r>
                    </a:p>
                    <a:p>
                      <a:pPr algn="ctr">
                        <a:lnSpc>
                          <a:spcPct val="95000"/>
                        </a:lnSpc>
                      </a:pPr>
                      <a:r>
                        <a:rPr lang="en-GB" sz="1400" noProof="0" dirty="0"/>
                        <a:t>17 (94)</a:t>
                      </a:r>
                    </a:p>
                    <a:p>
                      <a:pPr algn="ctr">
                        <a:lnSpc>
                          <a:spcPct val="95000"/>
                        </a:lnSpc>
                      </a:pPr>
                      <a:r>
                        <a:rPr lang="en-GB" sz="1400" noProof="0" dirty="0"/>
                        <a:t>2 (11)</a:t>
                      </a:r>
                    </a:p>
                  </a:txBody>
                  <a:tcPr/>
                </a:tc>
                <a:extLst>
                  <a:ext uri="{0D108BD9-81ED-4DB2-BD59-A6C34878D82A}">
                    <a16:rowId xmlns:a16="http://schemas.microsoft.com/office/drawing/2014/main" val="861864663"/>
                  </a:ext>
                </a:extLst>
              </a:tr>
              <a:tr h="1002745">
                <a:tc>
                  <a:txBody>
                    <a:bodyPr/>
                    <a:lstStyle/>
                    <a:p>
                      <a:pPr>
                        <a:lnSpc>
                          <a:spcPct val="95000"/>
                        </a:lnSpc>
                      </a:pPr>
                      <a:r>
                        <a:rPr lang="en-GB" sz="1400" b="1" noProof="0" dirty="0"/>
                        <a:t>Number of prior systemic therapies, n (%)</a:t>
                      </a:r>
                    </a:p>
                    <a:p>
                      <a:pPr marL="914400" lvl="2" indent="-646113">
                        <a:lnSpc>
                          <a:spcPct val="95000"/>
                        </a:lnSpc>
                        <a:tabLst/>
                      </a:pPr>
                      <a:r>
                        <a:rPr lang="en-GB" sz="1400" noProof="0" dirty="0"/>
                        <a:t>0</a:t>
                      </a:r>
                    </a:p>
                    <a:p>
                      <a:pPr marL="914400" lvl="2" indent="-646113">
                        <a:lnSpc>
                          <a:spcPct val="95000"/>
                        </a:lnSpc>
                        <a:tabLst/>
                      </a:pPr>
                      <a:r>
                        <a:rPr lang="en-GB" sz="1400" noProof="0" dirty="0"/>
                        <a:t>1</a:t>
                      </a:r>
                    </a:p>
                    <a:p>
                      <a:pPr marL="914400" lvl="2" indent="-646113">
                        <a:lnSpc>
                          <a:spcPct val="95000"/>
                        </a:lnSpc>
                        <a:tabLst/>
                      </a:pPr>
                      <a:r>
                        <a:rPr lang="en-GB" sz="1400" noProof="0" dirty="0"/>
                        <a:t>2</a:t>
                      </a:r>
                    </a:p>
                    <a:p>
                      <a:pPr marL="914400" lvl="2" indent="-646113">
                        <a:lnSpc>
                          <a:spcPct val="95000"/>
                        </a:lnSpc>
                        <a:tabLst/>
                      </a:pPr>
                      <a:r>
                        <a:rPr lang="en-GB" sz="1400" noProof="0" dirty="0"/>
                        <a:t>3 or more</a:t>
                      </a:r>
                    </a:p>
                  </a:txBody>
                  <a:tcPr/>
                </a:tc>
                <a:tc>
                  <a:txBody>
                    <a:bodyPr/>
                    <a:lstStyle/>
                    <a:p>
                      <a:pPr algn="ctr">
                        <a:lnSpc>
                          <a:spcPct val="95000"/>
                        </a:lnSpc>
                      </a:pPr>
                      <a:endParaRPr lang="en-GB" sz="1400" noProof="0" dirty="0"/>
                    </a:p>
                    <a:p>
                      <a:pPr algn="ctr">
                        <a:lnSpc>
                          <a:spcPct val="95000"/>
                        </a:lnSpc>
                      </a:pPr>
                      <a:r>
                        <a:rPr lang="en-GB" sz="1400" noProof="0" dirty="0"/>
                        <a:t>1 (6)</a:t>
                      </a:r>
                    </a:p>
                    <a:p>
                      <a:pPr algn="ctr">
                        <a:lnSpc>
                          <a:spcPct val="95000"/>
                        </a:lnSpc>
                      </a:pPr>
                      <a:r>
                        <a:rPr lang="en-GB" sz="1400" noProof="0" dirty="0"/>
                        <a:t>4 (22)</a:t>
                      </a:r>
                    </a:p>
                    <a:p>
                      <a:pPr algn="ctr">
                        <a:lnSpc>
                          <a:spcPct val="95000"/>
                        </a:lnSpc>
                      </a:pPr>
                      <a:r>
                        <a:rPr lang="en-GB" sz="1400" noProof="0" dirty="0"/>
                        <a:t>9 (50)</a:t>
                      </a:r>
                    </a:p>
                    <a:p>
                      <a:pPr algn="ctr">
                        <a:lnSpc>
                          <a:spcPct val="95000"/>
                        </a:lnSpc>
                      </a:pPr>
                      <a:r>
                        <a:rPr lang="en-GB" sz="1400" noProof="0" dirty="0"/>
                        <a:t>4 (22)</a:t>
                      </a:r>
                    </a:p>
                  </a:txBody>
                  <a:tcPr/>
                </a:tc>
                <a:extLst>
                  <a:ext uri="{0D108BD9-81ED-4DB2-BD59-A6C34878D82A}">
                    <a16:rowId xmlns:a16="http://schemas.microsoft.com/office/drawing/2014/main" val="3191468426"/>
                  </a:ext>
                </a:extLst>
              </a:tr>
            </a:tbl>
          </a:graphicData>
        </a:graphic>
      </p:graphicFrame>
      <p:graphicFrame>
        <p:nvGraphicFramePr>
          <p:cNvPr id="7" name="Tableau 7">
            <a:extLst>
              <a:ext uri="{FF2B5EF4-FFF2-40B4-BE49-F238E27FC236}">
                <a16:creationId xmlns:a16="http://schemas.microsoft.com/office/drawing/2014/main" id="{0D3EEAAC-CA7D-284A-BB24-70A4AF6B37C3}"/>
              </a:ext>
            </a:extLst>
          </p:cNvPr>
          <p:cNvGraphicFramePr>
            <a:graphicFrameLocks noGrp="1"/>
          </p:cNvGraphicFramePr>
          <p:nvPr>
            <p:extLst>
              <p:ext uri="{D42A27DB-BD31-4B8C-83A1-F6EECF244321}">
                <p14:modId xmlns:p14="http://schemas.microsoft.com/office/powerpoint/2010/main" val="422434116"/>
              </p:ext>
            </p:extLst>
          </p:nvPr>
        </p:nvGraphicFramePr>
        <p:xfrm>
          <a:off x="6901902" y="1196753"/>
          <a:ext cx="4680520" cy="2407920"/>
        </p:xfrm>
        <a:graphic>
          <a:graphicData uri="http://schemas.openxmlformats.org/drawingml/2006/table">
            <a:tbl>
              <a:tblPr firstRow="1" bandRow="1">
                <a:tableStyleId>{5C22544A-7EE6-4342-B048-85BDC9FD1C3A}</a:tableStyleId>
              </a:tblPr>
              <a:tblGrid>
                <a:gridCol w="3251946">
                  <a:extLst>
                    <a:ext uri="{9D8B030D-6E8A-4147-A177-3AD203B41FA5}">
                      <a16:colId xmlns:a16="http://schemas.microsoft.com/office/drawing/2014/main" val="3473573202"/>
                    </a:ext>
                  </a:extLst>
                </a:gridCol>
                <a:gridCol w="1428574">
                  <a:extLst>
                    <a:ext uri="{9D8B030D-6E8A-4147-A177-3AD203B41FA5}">
                      <a16:colId xmlns:a16="http://schemas.microsoft.com/office/drawing/2014/main" val="1490758554"/>
                    </a:ext>
                  </a:extLst>
                </a:gridCol>
              </a:tblGrid>
              <a:tr h="153945">
                <a:tc>
                  <a:txBody>
                    <a:bodyPr/>
                    <a:lstStyle/>
                    <a:p>
                      <a:r>
                        <a:rPr lang="en-GB" sz="1400" noProof="0" dirty="0"/>
                        <a:t>Primary tumour type, n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t>N=18</a:t>
                      </a:r>
                    </a:p>
                  </a:txBody>
                  <a:tcPr/>
                </a:tc>
                <a:extLst>
                  <a:ext uri="{0D108BD9-81ED-4DB2-BD59-A6C34878D82A}">
                    <a16:rowId xmlns:a16="http://schemas.microsoft.com/office/drawing/2014/main" val="1674307632"/>
                  </a:ext>
                </a:extLst>
              </a:tr>
              <a:tr h="619284">
                <a:tc>
                  <a:txBody>
                    <a:bodyPr/>
                    <a:lstStyle/>
                    <a:p>
                      <a:r>
                        <a:rPr lang="en-GB" sz="1400" b="1" noProof="0" dirty="0"/>
                        <a:t>Colorectal cancer:</a:t>
                      </a:r>
                    </a:p>
                    <a:p>
                      <a:pPr marL="457200" lvl="1" indent="-188913">
                        <a:tabLst/>
                      </a:pPr>
                      <a:r>
                        <a:rPr lang="en-GB" sz="1400" noProof="0" dirty="0"/>
                        <a:t>MSI-H</a:t>
                      </a:r>
                    </a:p>
                    <a:p>
                      <a:pPr marL="457200" lvl="1" indent="-188913">
                        <a:tabLst/>
                      </a:pPr>
                      <a:r>
                        <a:rPr lang="en-GB" sz="1400" noProof="0" dirty="0"/>
                        <a:t>MSS</a:t>
                      </a:r>
                    </a:p>
                    <a:p>
                      <a:pPr marL="457200" lvl="1" indent="-188913">
                        <a:tabLst/>
                      </a:pPr>
                      <a:r>
                        <a:rPr lang="en-GB" sz="1400" noProof="0" dirty="0"/>
                        <a:t>Unknown</a:t>
                      </a:r>
                      <a:endParaRPr lang="en-GB" sz="1400" b="1" noProof="0" dirty="0"/>
                    </a:p>
                  </a:txBody>
                  <a:tcPr/>
                </a:tc>
                <a:tc>
                  <a:txBody>
                    <a:bodyPr/>
                    <a:lstStyle/>
                    <a:p>
                      <a:pPr algn="ctr"/>
                      <a:r>
                        <a:rPr lang="en-GB" sz="1400" noProof="0" dirty="0"/>
                        <a:t>10 (56)</a:t>
                      </a:r>
                    </a:p>
                    <a:p>
                      <a:pPr algn="ctr"/>
                      <a:r>
                        <a:rPr lang="en-GB" sz="1400" noProof="0" dirty="0"/>
                        <a:t>7 (70)</a:t>
                      </a:r>
                    </a:p>
                    <a:p>
                      <a:pPr algn="ctr"/>
                      <a:r>
                        <a:rPr lang="en-GB" sz="1400" noProof="0" dirty="0"/>
                        <a:t>2 (20)</a:t>
                      </a:r>
                    </a:p>
                    <a:p>
                      <a:pPr algn="ctr"/>
                      <a:r>
                        <a:rPr lang="en-GB" sz="1400" noProof="0" dirty="0"/>
                        <a:t>1 (10)</a:t>
                      </a:r>
                    </a:p>
                  </a:txBody>
                  <a:tcPr/>
                </a:tc>
                <a:extLst>
                  <a:ext uri="{0D108BD9-81ED-4DB2-BD59-A6C34878D82A}">
                    <a16:rowId xmlns:a16="http://schemas.microsoft.com/office/drawing/2014/main" val="2021450408"/>
                  </a:ext>
                </a:extLst>
              </a:tr>
              <a:tr h="584992">
                <a:tc>
                  <a:txBody>
                    <a:bodyPr/>
                    <a:lstStyle/>
                    <a:p>
                      <a:r>
                        <a:rPr lang="en-GB" sz="1400" b="1" noProof="0" dirty="0"/>
                        <a:t>Cholangiocarcinoma</a:t>
                      </a:r>
                    </a:p>
                    <a:p>
                      <a:r>
                        <a:rPr lang="en-GB" sz="1400" b="1" noProof="0" dirty="0"/>
                        <a:t>Pancreas</a:t>
                      </a:r>
                    </a:p>
                    <a:p>
                      <a:r>
                        <a:rPr lang="en-GB" sz="1400" b="1" noProof="0" dirty="0"/>
                        <a:t>Appendix</a:t>
                      </a:r>
                    </a:p>
                    <a:p>
                      <a:r>
                        <a:rPr lang="en-GB" sz="1400" b="1" noProof="0" dirty="0"/>
                        <a:t>Oesophageal</a:t>
                      </a:r>
                    </a:p>
                    <a:p>
                      <a:r>
                        <a:rPr lang="en-GB" sz="1400" b="1" noProof="0" dirty="0"/>
                        <a:t>Hepatic</a:t>
                      </a:r>
                    </a:p>
                  </a:txBody>
                  <a:tcPr/>
                </a:tc>
                <a:tc>
                  <a:txBody>
                    <a:bodyPr/>
                    <a:lstStyle/>
                    <a:p>
                      <a:pPr algn="ctr"/>
                      <a:r>
                        <a:rPr lang="en-GB" sz="1400" noProof="0" dirty="0"/>
                        <a:t>3 (17)</a:t>
                      </a:r>
                    </a:p>
                    <a:p>
                      <a:pPr algn="ctr"/>
                      <a:r>
                        <a:rPr lang="en-GB" sz="1400" noProof="0" dirty="0"/>
                        <a:t>2 (11)</a:t>
                      </a:r>
                    </a:p>
                    <a:p>
                      <a:pPr algn="ctr"/>
                      <a:r>
                        <a:rPr lang="en-GB" sz="1400" noProof="0" dirty="0"/>
                        <a:t>1 (6)</a:t>
                      </a:r>
                    </a:p>
                    <a:p>
                      <a:pPr algn="ctr"/>
                      <a:r>
                        <a:rPr lang="en-GB" sz="1400" noProof="0" dirty="0"/>
                        <a:t>1 (6)</a:t>
                      </a:r>
                    </a:p>
                    <a:p>
                      <a:pPr algn="ctr"/>
                      <a:r>
                        <a:rPr lang="en-GB" sz="1400" noProof="0" dirty="0"/>
                        <a:t>1 (6)</a:t>
                      </a:r>
                    </a:p>
                  </a:txBody>
                  <a:tcPr/>
                </a:tc>
                <a:extLst>
                  <a:ext uri="{0D108BD9-81ED-4DB2-BD59-A6C34878D82A}">
                    <a16:rowId xmlns:a16="http://schemas.microsoft.com/office/drawing/2014/main" val="2013825581"/>
                  </a:ext>
                </a:extLst>
              </a:tr>
            </a:tbl>
          </a:graphicData>
        </a:graphic>
      </p:graphicFrame>
      <p:sp>
        <p:nvSpPr>
          <p:cNvPr id="10" name="ZoneTexte 9">
            <a:extLst>
              <a:ext uri="{FF2B5EF4-FFF2-40B4-BE49-F238E27FC236}">
                <a16:creationId xmlns:a16="http://schemas.microsoft.com/office/drawing/2014/main" id="{778EC764-83FB-CA41-B34E-E65E4D9C33EB}"/>
              </a:ext>
            </a:extLst>
          </p:cNvPr>
          <p:cNvSpPr txBox="1"/>
          <p:nvPr/>
        </p:nvSpPr>
        <p:spPr>
          <a:xfrm>
            <a:off x="6901902" y="3789040"/>
            <a:ext cx="2552174" cy="461665"/>
          </a:xfrm>
          <a:prstGeom prst="rect">
            <a:avLst/>
          </a:prstGeom>
          <a:noFill/>
        </p:spPr>
        <p:txBody>
          <a:bodyPr wrap="none" lIns="0" rtlCol="0">
            <a:spAutoFit/>
          </a:bodyPr>
          <a:lstStyle/>
          <a:p>
            <a:r>
              <a:rPr lang="en-GB" sz="2400" b="1" i="1" dirty="0">
                <a:solidFill>
                  <a:schemeClr val="accent1"/>
                </a:solidFill>
                <a:ea typeface="Aileron" charset="0"/>
                <a:cs typeface="Aileron" charset="0"/>
              </a:rPr>
              <a:t>NTRK</a:t>
            </a:r>
            <a:r>
              <a:rPr lang="en-GB" sz="2400" b="1" dirty="0">
                <a:solidFill>
                  <a:schemeClr val="accent1"/>
                </a:solidFill>
                <a:ea typeface="Aileron" charset="0"/>
                <a:cs typeface="Aileron" charset="0"/>
              </a:rPr>
              <a:t> gene fusions</a:t>
            </a:r>
          </a:p>
        </p:txBody>
      </p:sp>
      <p:sp>
        <p:nvSpPr>
          <p:cNvPr id="2" name="Title 1">
            <a:extLst>
              <a:ext uri="{FF2B5EF4-FFF2-40B4-BE49-F238E27FC236}">
                <a16:creationId xmlns:a16="http://schemas.microsoft.com/office/drawing/2014/main" id="{E4B00828-F7F8-A644-BF22-4F684FEB4913}"/>
              </a:ext>
            </a:extLst>
          </p:cNvPr>
          <p:cNvSpPr>
            <a:spLocks noGrp="1"/>
          </p:cNvSpPr>
          <p:nvPr>
            <p:ph type="title"/>
          </p:nvPr>
        </p:nvSpPr>
        <p:spPr>
          <a:xfrm>
            <a:off x="619200" y="246566"/>
            <a:ext cx="9437240" cy="807285"/>
          </a:xfrm>
        </p:spPr>
        <p:txBody>
          <a:bodyPr/>
          <a:lstStyle/>
          <a:p>
            <a:r>
              <a:rPr lang="en-GB" spc="50" dirty="0"/>
              <a:t>Baseline demographics and disease characteristics </a:t>
            </a:r>
            <a:r>
              <a:rPr lang="en-GB" dirty="0"/>
              <a:t>in TRK-positive metastatic GI tumours</a:t>
            </a:r>
          </a:p>
        </p:txBody>
      </p:sp>
      <p:sp>
        <p:nvSpPr>
          <p:cNvPr id="24" name="Slide Number Placeholder 23">
            <a:extLst>
              <a:ext uri="{FF2B5EF4-FFF2-40B4-BE49-F238E27FC236}">
                <a16:creationId xmlns:a16="http://schemas.microsoft.com/office/drawing/2014/main" id="{131FF0D6-1CC7-454E-B1AA-C9CCB56E42E1}"/>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4" name="Content Placeholder 3">
            <a:extLst>
              <a:ext uri="{FF2B5EF4-FFF2-40B4-BE49-F238E27FC236}">
                <a16:creationId xmlns:a16="http://schemas.microsoft.com/office/drawing/2014/main" id="{F69CDC04-CC70-9048-971C-94D325875990}"/>
              </a:ext>
            </a:extLst>
          </p:cNvPr>
          <p:cNvSpPr>
            <a:spLocks noGrp="1"/>
          </p:cNvSpPr>
          <p:nvPr>
            <p:ph sz="quarter" idx="15"/>
          </p:nvPr>
        </p:nvSpPr>
        <p:spPr>
          <a:xfrm>
            <a:off x="620184" y="6356351"/>
            <a:ext cx="10444368" cy="365125"/>
          </a:xfrm>
        </p:spPr>
        <p:txBody>
          <a:bodyPr/>
          <a:lstStyle/>
          <a:p>
            <a:pPr>
              <a:lnSpc>
                <a:spcPct val="90000"/>
              </a:lnSpc>
              <a:spcBef>
                <a:spcPts val="0"/>
              </a:spcBef>
            </a:pPr>
            <a:r>
              <a:rPr lang="en-GB" baseline="30000" dirty="0"/>
              <a:t>a </a:t>
            </a:r>
            <a:r>
              <a:rPr lang="en-GB" dirty="0"/>
              <a:t>3 patients had received prior immunotherapy: one with colorectal cancer had progressive disease as best response after 2.8 months IO therapy, one with hepatic cancer had progressive disease and one with oesophageal cancer had unknown response.</a:t>
            </a:r>
          </a:p>
          <a:p>
            <a:pPr>
              <a:lnSpc>
                <a:spcPct val="90000"/>
              </a:lnSpc>
              <a:spcBef>
                <a:spcPts val="0"/>
              </a:spcBef>
            </a:pPr>
            <a:r>
              <a:rPr lang="en-GB" dirty="0"/>
              <a:t>ECOG, Eastern Cooperative Oncology Group; GI, gastrointestinal; IO, immuno-oncology; MSI-H, microsatellite instability high, MSS, microsatellite stable; </a:t>
            </a:r>
            <a:r>
              <a:rPr lang="en-US" dirty="0"/>
              <a:t>NTRK, neurotrophic tyrosine receptor kinase; </a:t>
            </a:r>
            <a:r>
              <a:rPr lang="en-GB" dirty="0"/>
              <a:t>TRK, tropomyosin receptor kinase</a:t>
            </a:r>
          </a:p>
        </p:txBody>
      </p:sp>
      <p:graphicFrame>
        <p:nvGraphicFramePr>
          <p:cNvPr id="15" name="Chart 14">
            <a:extLst>
              <a:ext uri="{FF2B5EF4-FFF2-40B4-BE49-F238E27FC236}">
                <a16:creationId xmlns:a16="http://schemas.microsoft.com/office/drawing/2014/main" id="{B01388BC-3C08-5640-BEAA-3C5542D05F97}"/>
              </a:ext>
            </a:extLst>
          </p:cNvPr>
          <p:cNvGraphicFramePr/>
          <p:nvPr>
            <p:extLst>
              <p:ext uri="{D42A27DB-BD31-4B8C-83A1-F6EECF244321}">
                <p14:modId xmlns:p14="http://schemas.microsoft.com/office/powerpoint/2010/main" val="455410830"/>
              </p:ext>
            </p:extLst>
          </p:nvPr>
        </p:nvGraphicFramePr>
        <p:xfrm>
          <a:off x="8616280" y="3648206"/>
          <a:ext cx="2940742" cy="2529839"/>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B591C3D6-9EF7-6743-A856-49B24D17DB58}"/>
              </a:ext>
            </a:extLst>
          </p:cNvPr>
          <p:cNvSpPr txBox="1"/>
          <p:nvPr/>
        </p:nvSpPr>
        <p:spPr>
          <a:xfrm>
            <a:off x="9096344" y="4185878"/>
            <a:ext cx="681597" cy="738664"/>
          </a:xfrm>
          <a:prstGeom prst="rect">
            <a:avLst/>
          </a:prstGeom>
          <a:noFill/>
        </p:spPr>
        <p:txBody>
          <a:bodyPr wrap="none" rtlCol="0">
            <a:spAutoFit/>
          </a:bodyPr>
          <a:lstStyle/>
          <a:p>
            <a:pPr algn="ctr"/>
            <a:r>
              <a:rPr lang="en-GB" sz="1400" b="1" i="1" dirty="0">
                <a:solidFill>
                  <a:schemeClr val="bg1"/>
                </a:solidFill>
                <a:latin typeface="Calibri" panose="020F0502020204030204" pitchFamily="34" charset="0"/>
                <a:ea typeface="Aileron" charset="0"/>
                <a:cs typeface="Calibri" panose="020F0502020204030204" pitchFamily="34" charset="0"/>
              </a:rPr>
              <a:t>NTRK3</a:t>
            </a:r>
            <a:br>
              <a:rPr lang="en-GB" sz="1400" b="1" dirty="0">
                <a:solidFill>
                  <a:schemeClr val="bg1"/>
                </a:solidFill>
                <a:latin typeface="Calibri" panose="020F0502020204030204" pitchFamily="34" charset="0"/>
                <a:ea typeface="Aileron" charset="0"/>
                <a:cs typeface="Calibri" panose="020F0502020204030204" pitchFamily="34" charset="0"/>
              </a:rPr>
            </a:br>
            <a:r>
              <a:rPr lang="en-GB" sz="1400" b="1" dirty="0">
                <a:solidFill>
                  <a:schemeClr val="bg1"/>
                </a:solidFill>
                <a:latin typeface="Calibri" panose="020F0502020204030204" pitchFamily="34" charset="0"/>
                <a:ea typeface="Aileron" charset="0"/>
                <a:cs typeface="Calibri" panose="020F0502020204030204" pitchFamily="34" charset="0"/>
              </a:rPr>
              <a:t>17%</a:t>
            </a:r>
          </a:p>
          <a:p>
            <a:pPr algn="ctr"/>
            <a:r>
              <a:rPr lang="en-GB" sz="1400" b="1" dirty="0">
                <a:solidFill>
                  <a:schemeClr val="bg1"/>
                </a:solidFill>
                <a:latin typeface="Calibri" panose="020F0502020204030204" pitchFamily="34" charset="0"/>
                <a:ea typeface="Aileron" charset="0"/>
                <a:cs typeface="Calibri" panose="020F0502020204030204" pitchFamily="34" charset="0"/>
              </a:rPr>
              <a:t>(n=3)</a:t>
            </a:r>
          </a:p>
        </p:txBody>
      </p:sp>
      <p:sp>
        <p:nvSpPr>
          <p:cNvPr id="18" name="TextBox 17">
            <a:extLst>
              <a:ext uri="{FF2B5EF4-FFF2-40B4-BE49-F238E27FC236}">
                <a16:creationId xmlns:a16="http://schemas.microsoft.com/office/drawing/2014/main" id="{CDD28399-A662-8E40-B107-47C882622360}"/>
              </a:ext>
            </a:extLst>
          </p:cNvPr>
          <p:cNvSpPr txBox="1"/>
          <p:nvPr/>
        </p:nvSpPr>
        <p:spPr>
          <a:xfrm>
            <a:off x="10223524" y="4713328"/>
            <a:ext cx="681597" cy="738664"/>
          </a:xfrm>
          <a:prstGeom prst="rect">
            <a:avLst/>
          </a:prstGeom>
          <a:noFill/>
        </p:spPr>
        <p:txBody>
          <a:bodyPr wrap="none" rtlCol="0">
            <a:spAutoFit/>
          </a:bodyPr>
          <a:lstStyle/>
          <a:p>
            <a:pPr algn="ctr"/>
            <a:r>
              <a:rPr lang="en-GB" sz="1400" b="1" i="1" dirty="0">
                <a:solidFill>
                  <a:schemeClr val="bg1"/>
                </a:solidFill>
                <a:latin typeface="Calibri" panose="020F0502020204030204" pitchFamily="34" charset="0"/>
                <a:ea typeface="Aileron" charset="0"/>
                <a:cs typeface="Calibri" panose="020F0502020204030204" pitchFamily="34" charset="0"/>
              </a:rPr>
              <a:t>NTRK1</a:t>
            </a:r>
            <a:br>
              <a:rPr lang="en-GB" sz="1400" b="1" dirty="0">
                <a:solidFill>
                  <a:schemeClr val="bg1"/>
                </a:solidFill>
                <a:latin typeface="Calibri" panose="020F0502020204030204" pitchFamily="34" charset="0"/>
                <a:ea typeface="Aileron" charset="0"/>
                <a:cs typeface="Calibri" panose="020F0502020204030204" pitchFamily="34" charset="0"/>
              </a:rPr>
            </a:br>
            <a:r>
              <a:rPr lang="en-GB" sz="1400" b="1" dirty="0">
                <a:solidFill>
                  <a:schemeClr val="bg1"/>
                </a:solidFill>
                <a:latin typeface="Calibri" panose="020F0502020204030204" pitchFamily="34" charset="0"/>
                <a:ea typeface="Aileron" charset="0"/>
                <a:cs typeface="Calibri" panose="020F0502020204030204" pitchFamily="34" charset="0"/>
              </a:rPr>
              <a:t>83%</a:t>
            </a:r>
          </a:p>
          <a:p>
            <a:pPr algn="ctr"/>
            <a:r>
              <a:rPr lang="en-GB" sz="1400" b="1" dirty="0">
                <a:solidFill>
                  <a:schemeClr val="bg1"/>
                </a:solidFill>
                <a:latin typeface="Calibri" panose="020F0502020204030204" pitchFamily="34" charset="0"/>
                <a:ea typeface="Aileron" charset="0"/>
                <a:cs typeface="Calibri" panose="020F0502020204030204" pitchFamily="34" charset="0"/>
              </a:rPr>
              <a:t>(n=15)</a:t>
            </a:r>
          </a:p>
        </p:txBody>
      </p:sp>
    </p:spTree>
    <p:extLst>
      <p:ext uri="{BB962C8B-B14F-4D97-AF65-F5344CB8AC3E}">
        <p14:creationId xmlns:p14="http://schemas.microsoft.com/office/powerpoint/2010/main" val="30911475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7">
            <a:extLst>
              <a:ext uri="{FF2B5EF4-FFF2-40B4-BE49-F238E27FC236}">
                <a16:creationId xmlns:a16="http://schemas.microsoft.com/office/drawing/2014/main" id="{0C503F62-6E2C-D04E-B1D3-92E16B6FF0CE}"/>
              </a:ext>
            </a:extLst>
          </p:cNvPr>
          <p:cNvGraphicFramePr>
            <a:graphicFrameLocks noGrp="1"/>
          </p:cNvGraphicFramePr>
          <p:nvPr>
            <p:extLst>
              <p:ext uri="{D42A27DB-BD31-4B8C-83A1-F6EECF244321}">
                <p14:modId xmlns:p14="http://schemas.microsoft.com/office/powerpoint/2010/main" val="3633674031"/>
              </p:ext>
            </p:extLst>
          </p:nvPr>
        </p:nvGraphicFramePr>
        <p:xfrm>
          <a:off x="619200" y="1428665"/>
          <a:ext cx="5857800" cy="3119120"/>
        </p:xfrm>
        <a:graphic>
          <a:graphicData uri="http://schemas.openxmlformats.org/drawingml/2006/table">
            <a:tbl>
              <a:tblPr firstRow="1" bandRow="1">
                <a:tableStyleId>{5C22544A-7EE6-4342-B048-85BDC9FD1C3A}</a:tableStyleId>
              </a:tblPr>
              <a:tblGrid>
                <a:gridCol w="2841124">
                  <a:extLst>
                    <a:ext uri="{9D8B030D-6E8A-4147-A177-3AD203B41FA5}">
                      <a16:colId xmlns:a16="http://schemas.microsoft.com/office/drawing/2014/main" val="573329352"/>
                    </a:ext>
                  </a:extLst>
                </a:gridCol>
                <a:gridCol w="1576899">
                  <a:extLst>
                    <a:ext uri="{9D8B030D-6E8A-4147-A177-3AD203B41FA5}">
                      <a16:colId xmlns:a16="http://schemas.microsoft.com/office/drawing/2014/main" val="2195770327"/>
                    </a:ext>
                  </a:extLst>
                </a:gridCol>
                <a:gridCol w="1439777">
                  <a:extLst>
                    <a:ext uri="{9D8B030D-6E8A-4147-A177-3AD203B41FA5}">
                      <a16:colId xmlns:a16="http://schemas.microsoft.com/office/drawing/2014/main" val="4222915184"/>
                    </a:ext>
                  </a:extLst>
                </a:gridCol>
              </a:tblGrid>
              <a:tr h="370840">
                <a:tc>
                  <a:txBody>
                    <a:bodyPr/>
                    <a:lstStyle/>
                    <a:p>
                      <a:endParaRPr lang="en-GB" noProof="0" dirty="0"/>
                    </a:p>
                  </a:txBody>
                  <a:tcPr/>
                </a:tc>
                <a:tc>
                  <a:txBody>
                    <a:bodyPr/>
                    <a:lstStyle/>
                    <a:p>
                      <a:pPr algn="ctr"/>
                      <a:r>
                        <a:rPr lang="en-GB" noProof="0" dirty="0"/>
                        <a:t>All patients (N=18)</a:t>
                      </a:r>
                    </a:p>
                  </a:txBody>
                  <a:tcPr/>
                </a:tc>
                <a:tc>
                  <a:txBody>
                    <a:bodyPr/>
                    <a:lstStyle/>
                    <a:p>
                      <a:pPr algn="ctr"/>
                      <a:r>
                        <a:rPr lang="en-GB" noProof="0" dirty="0"/>
                        <a:t>CRC patients (N=10)</a:t>
                      </a:r>
                    </a:p>
                  </a:txBody>
                  <a:tcPr/>
                </a:tc>
                <a:extLst>
                  <a:ext uri="{0D108BD9-81ED-4DB2-BD59-A6C34878D82A}">
                    <a16:rowId xmlns:a16="http://schemas.microsoft.com/office/drawing/2014/main" val="2070229260"/>
                  </a:ext>
                </a:extLst>
              </a:tr>
              <a:tr h="370840">
                <a:tc>
                  <a:txBody>
                    <a:bodyPr/>
                    <a:lstStyle/>
                    <a:p>
                      <a:pPr marL="7938" lvl="1" indent="0">
                        <a:tabLst/>
                      </a:pPr>
                      <a:r>
                        <a:rPr lang="en-GB" b="1" noProof="0" dirty="0"/>
                        <a:t>Evaluable patients</a:t>
                      </a:r>
                    </a:p>
                  </a:txBody>
                  <a:tcPr/>
                </a:tc>
                <a:tc>
                  <a:txBody>
                    <a:bodyPr/>
                    <a:lstStyle/>
                    <a:p>
                      <a:pPr algn="ctr"/>
                      <a:r>
                        <a:rPr lang="en-GB" noProof="0" dirty="0"/>
                        <a:t>17</a:t>
                      </a:r>
                    </a:p>
                  </a:txBody>
                  <a:tcPr/>
                </a:tc>
                <a:tc>
                  <a:txBody>
                    <a:bodyPr/>
                    <a:lstStyle/>
                    <a:p>
                      <a:pPr algn="ctr"/>
                      <a:r>
                        <a:rPr lang="en-GB" noProof="0" dirty="0"/>
                        <a:t>10</a:t>
                      </a:r>
                    </a:p>
                  </a:txBody>
                  <a:tcPr/>
                </a:tc>
                <a:extLst>
                  <a:ext uri="{0D108BD9-81ED-4DB2-BD59-A6C34878D82A}">
                    <a16:rowId xmlns:a16="http://schemas.microsoft.com/office/drawing/2014/main" val="94723253"/>
                  </a:ext>
                </a:extLst>
              </a:tr>
              <a:tr h="370840">
                <a:tc>
                  <a:txBody>
                    <a:bodyPr/>
                    <a:lstStyle/>
                    <a:p>
                      <a:r>
                        <a:rPr lang="en-GB" b="1" noProof="0" dirty="0"/>
                        <a:t>ORR, % (95% CI)</a:t>
                      </a:r>
                    </a:p>
                  </a:txBody>
                  <a:tcPr/>
                </a:tc>
                <a:tc>
                  <a:txBody>
                    <a:bodyPr/>
                    <a:lstStyle/>
                    <a:p>
                      <a:pPr algn="ctr"/>
                      <a:r>
                        <a:rPr lang="en-GB" noProof="0" dirty="0"/>
                        <a:t>41 (18-67)</a:t>
                      </a:r>
                    </a:p>
                  </a:txBody>
                  <a:tcPr/>
                </a:tc>
                <a:tc>
                  <a:txBody>
                    <a:bodyPr/>
                    <a:lstStyle/>
                    <a:p>
                      <a:pPr algn="ctr"/>
                      <a:r>
                        <a:rPr lang="en-GB" noProof="0" dirty="0"/>
                        <a:t>50 (19-81)</a:t>
                      </a:r>
                    </a:p>
                  </a:txBody>
                  <a:tcPr/>
                </a:tc>
                <a:extLst>
                  <a:ext uri="{0D108BD9-81ED-4DB2-BD59-A6C34878D82A}">
                    <a16:rowId xmlns:a16="http://schemas.microsoft.com/office/drawing/2014/main" val="2845492653"/>
                  </a:ext>
                </a:extLst>
              </a:tr>
              <a:tr h="370840">
                <a:tc>
                  <a:txBody>
                    <a:bodyPr/>
                    <a:lstStyle/>
                    <a:p>
                      <a:pPr lvl="0"/>
                      <a:r>
                        <a:rPr lang="en-GB" b="1" noProof="0" dirty="0"/>
                        <a:t>Best overall response, n (%)</a:t>
                      </a:r>
                    </a:p>
                    <a:p>
                      <a:pPr marL="268288" lvl="1" indent="0">
                        <a:tabLst/>
                      </a:pPr>
                      <a:r>
                        <a:rPr lang="en-GB" b="0" noProof="0" dirty="0"/>
                        <a:t>Complete response</a:t>
                      </a:r>
                    </a:p>
                    <a:p>
                      <a:pPr marL="268288" lvl="1" indent="0">
                        <a:tabLst/>
                      </a:pPr>
                      <a:r>
                        <a:rPr lang="en-GB" b="0" noProof="0" dirty="0"/>
                        <a:t>Partial response</a:t>
                      </a:r>
                    </a:p>
                    <a:p>
                      <a:pPr marL="268288" lvl="1" indent="0">
                        <a:tabLst/>
                      </a:pPr>
                      <a:r>
                        <a:rPr lang="en-GB" b="0" noProof="0" dirty="0"/>
                        <a:t>Stable disease</a:t>
                      </a:r>
                    </a:p>
                    <a:p>
                      <a:pPr marL="268288" lvl="1" indent="0">
                        <a:tabLst/>
                      </a:pPr>
                      <a:r>
                        <a:rPr lang="en-GB" b="0" noProof="0" dirty="0"/>
                        <a:t>Progressive disease</a:t>
                      </a:r>
                    </a:p>
                    <a:p>
                      <a:pPr marL="268288" lvl="1" indent="0">
                        <a:tabLst/>
                      </a:pPr>
                      <a:r>
                        <a:rPr lang="en-GB" b="0" noProof="0" dirty="0"/>
                        <a:t>Not determined</a:t>
                      </a:r>
                    </a:p>
                  </a:txBody>
                  <a:tcPr/>
                </a:tc>
                <a:tc>
                  <a:txBody>
                    <a:bodyPr/>
                    <a:lstStyle/>
                    <a:p>
                      <a:pPr algn="ctr"/>
                      <a:endParaRPr lang="en-GB" noProof="0" dirty="0"/>
                    </a:p>
                    <a:p>
                      <a:pPr algn="ctr"/>
                      <a:r>
                        <a:rPr lang="en-GB" noProof="0" dirty="0"/>
                        <a:t>1 (6)</a:t>
                      </a:r>
                    </a:p>
                    <a:p>
                      <a:pPr algn="ctr"/>
                      <a:r>
                        <a:rPr lang="en-GB" noProof="0" dirty="0"/>
                        <a:t>6 (35)</a:t>
                      </a:r>
                    </a:p>
                    <a:p>
                      <a:pPr algn="ctr"/>
                      <a:r>
                        <a:rPr lang="en-GB" noProof="0" dirty="0"/>
                        <a:t>7 (41)</a:t>
                      </a:r>
                    </a:p>
                    <a:p>
                      <a:pPr algn="ctr"/>
                      <a:r>
                        <a:rPr lang="en-GB" noProof="0" dirty="0"/>
                        <a:t>2 (12)</a:t>
                      </a:r>
                    </a:p>
                    <a:p>
                      <a:pPr algn="ctr"/>
                      <a:r>
                        <a:rPr lang="en-GB" noProof="0" dirty="0"/>
                        <a:t>1 (6)</a:t>
                      </a:r>
                    </a:p>
                  </a:txBody>
                  <a:tcPr/>
                </a:tc>
                <a:tc>
                  <a:txBody>
                    <a:bodyPr/>
                    <a:lstStyle/>
                    <a:p>
                      <a:pPr algn="ctr"/>
                      <a:endParaRPr lang="en-GB" noProof="0" dirty="0"/>
                    </a:p>
                    <a:p>
                      <a:pPr algn="ctr"/>
                      <a:r>
                        <a:rPr lang="en-GB" noProof="0" dirty="0"/>
                        <a:t>1 (10)</a:t>
                      </a:r>
                    </a:p>
                    <a:p>
                      <a:pPr algn="ctr"/>
                      <a:r>
                        <a:rPr lang="en-GB" noProof="0" dirty="0"/>
                        <a:t>4 (40)</a:t>
                      </a:r>
                    </a:p>
                    <a:p>
                      <a:pPr algn="ctr"/>
                      <a:r>
                        <a:rPr lang="en-GB" noProof="0" dirty="0"/>
                        <a:t>5 (50)</a:t>
                      </a:r>
                    </a:p>
                    <a:p>
                      <a:pPr algn="ctr"/>
                      <a:r>
                        <a:rPr lang="en-GB" noProof="0" dirty="0"/>
                        <a:t>0</a:t>
                      </a:r>
                    </a:p>
                    <a:p>
                      <a:pPr algn="ctr"/>
                      <a:r>
                        <a:rPr lang="en-GB" noProof="0" dirty="0"/>
                        <a:t>0</a:t>
                      </a:r>
                    </a:p>
                  </a:txBody>
                  <a:tcPr/>
                </a:tc>
                <a:extLst>
                  <a:ext uri="{0D108BD9-81ED-4DB2-BD59-A6C34878D82A}">
                    <a16:rowId xmlns:a16="http://schemas.microsoft.com/office/drawing/2014/main" val="1859097290"/>
                  </a:ext>
                </a:extLst>
              </a:tr>
            </a:tbl>
          </a:graphicData>
        </a:graphic>
      </p:graphicFrame>
      <p:sp>
        <p:nvSpPr>
          <p:cNvPr id="11" name="Content Placeholder 10">
            <a:extLst>
              <a:ext uri="{FF2B5EF4-FFF2-40B4-BE49-F238E27FC236}">
                <a16:creationId xmlns:a16="http://schemas.microsoft.com/office/drawing/2014/main" id="{12D8C1ED-9A00-F440-BB5E-EF21AAD0F24F}"/>
              </a:ext>
            </a:extLst>
          </p:cNvPr>
          <p:cNvSpPr>
            <a:spLocks noGrp="1"/>
          </p:cNvSpPr>
          <p:nvPr>
            <p:ph sz="quarter" idx="12"/>
          </p:nvPr>
        </p:nvSpPr>
        <p:spPr>
          <a:xfrm>
            <a:off x="620184" y="4581128"/>
            <a:ext cx="10963200" cy="1297664"/>
          </a:xfrm>
        </p:spPr>
        <p:txBody>
          <a:bodyPr/>
          <a:lstStyle/>
          <a:p>
            <a:pPr marL="285750" indent="-285750">
              <a:buClr>
                <a:schemeClr val="accent1"/>
              </a:buClr>
              <a:buFont typeface="Arial" panose="020B0604020202020204" pitchFamily="34" charset="0"/>
              <a:buChar char="•"/>
            </a:pPr>
            <a:r>
              <a:rPr lang="en-GB" dirty="0">
                <a:solidFill>
                  <a:schemeClr val="tx2"/>
                </a:solidFill>
                <a:ea typeface="Aileron" charset="0"/>
                <a:cs typeface="Aileron" charset="0"/>
              </a:rPr>
              <a:t>Treatment duration ranged from 0.26+ to 29.3 months</a:t>
            </a:r>
          </a:p>
          <a:p>
            <a:pPr marL="285750" indent="-285750">
              <a:buClr>
                <a:schemeClr val="accent1"/>
              </a:buClr>
              <a:buFont typeface="Arial" panose="020B0604020202020204" pitchFamily="34" charset="0"/>
              <a:buChar char="•"/>
            </a:pPr>
            <a:r>
              <a:rPr lang="en-GB" dirty="0">
                <a:solidFill>
                  <a:schemeClr val="tx2"/>
                </a:solidFill>
                <a:ea typeface="Aileron" charset="0"/>
                <a:cs typeface="Aileron" charset="0"/>
              </a:rPr>
              <a:t>At the data cut-off, 10 patients had progressed, with 3 continuing treatment post-progression (range 2.7-5.5 months) </a:t>
            </a:r>
          </a:p>
          <a:p>
            <a:pPr marL="285750" indent="-285750">
              <a:buClr>
                <a:schemeClr val="accent1"/>
              </a:buClr>
              <a:buFont typeface="Arial" panose="020B0604020202020204" pitchFamily="34" charset="0"/>
              <a:buChar char="•"/>
            </a:pPr>
            <a:r>
              <a:rPr lang="en-GB" dirty="0">
                <a:solidFill>
                  <a:schemeClr val="tx2"/>
                </a:solidFill>
                <a:ea typeface="Aileron" charset="0"/>
                <a:cs typeface="Aileron" charset="0"/>
              </a:rPr>
              <a:t>Median time to response: 1.86 months (range 1.68-4.96)</a:t>
            </a:r>
          </a:p>
          <a:p>
            <a:endParaRPr lang="en-US" dirty="0"/>
          </a:p>
        </p:txBody>
      </p:sp>
      <p:sp>
        <p:nvSpPr>
          <p:cNvPr id="2" name="Title 1">
            <a:extLst>
              <a:ext uri="{FF2B5EF4-FFF2-40B4-BE49-F238E27FC236}">
                <a16:creationId xmlns:a16="http://schemas.microsoft.com/office/drawing/2014/main" id="{E191E61E-EA8B-CE46-B50E-69C5613B17DF}"/>
              </a:ext>
            </a:extLst>
          </p:cNvPr>
          <p:cNvSpPr>
            <a:spLocks noGrp="1"/>
          </p:cNvSpPr>
          <p:nvPr>
            <p:ph type="title"/>
          </p:nvPr>
        </p:nvSpPr>
        <p:spPr>
          <a:xfrm>
            <a:off x="619200" y="246566"/>
            <a:ext cx="8740800" cy="807285"/>
          </a:xfrm>
        </p:spPr>
        <p:txBody>
          <a:bodyPr/>
          <a:lstStyle/>
          <a:p>
            <a:r>
              <a:rPr lang="en-US" dirty="0"/>
              <a:t>Efficacy of </a:t>
            </a:r>
            <a:r>
              <a:rPr lang="en-US" dirty="0" err="1"/>
              <a:t>Larotrectinib</a:t>
            </a:r>
            <a:r>
              <a:rPr lang="en-US" dirty="0"/>
              <a:t> in </a:t>
            </a:r>
            <a:r>
              <a:rPr lang="en-US" dirty="0" err="1"/>
              <a:t>trk</a:t>
            </a:r>
            <a:r>
              <a:rPr lang="en-US" dirty="0"/>
              <a:t>-positive </a:t>
            </a:r>
            <a:r>
              <a:rPr lang="en-GB" dirty="0"/>
              <a:t>metastatic GI tumours</a:t>
            </a:r>
          </a:p>
        </p:txBody>
      </p:sp>
      <p:sp>
        <p:nvSpPr>
          <p:cNvPr id="110" name="Slide Number Placeholder 109">
            <a:extLst>
              <a:ext uri="{FF2B5EF4-FFF2-40B4-BE49-F238E27FC236}">
                <a16:creationId xmlns:a16="http://schemas.microsoft.com/office/drawing/2014/main" id="{B51B2CFC-9958-7B47-87A4-01F69E821D1E}"/>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5" name="Content Placeholder 4">
            <a:extLst>
              <a:ext uri="{FF2B5EF4-FFF2-40B4-BE49-F238E27FC236}">
                <a16:creationId xmlns:a16="http://schemas.microsoft.com/office/drawing/2014/main" id="{05EBB310-7654-9D46-93E8-20A2035C4FBA}"/>
              </a:ext>
            </a:extLst>
          </p:cNvPr>
          <p:cNvSpPr>
            <a:spLocks noGrp="1"/>
          </p:cNvSpPr>
          <p:nvPr>
            <p:ph sz="quarter" idx="15"/>
          </p:nvPr>
        </p:nvSpPr>
        <p:spPr>
          <a:xfrm>
            <a:off x="620183" y="6309320"/>
            <a:ext cx="10428817" cy="365125"/>
          </a:xfrm>
        </p:spPr>
        <p:txBody>
          <a:bodyPr/>
          <a:lstStyle/>
          <a:p>
            <a:pPr>
              <a:spcBef>
                <a:spcPts val="0"/>
              </a:spcBef>
            </a:pPr>
            <a:r>
              <a:rPr lang="en-GB" dirty="0"/>
              <a:t>*MSI-high</a:t>
            </a:r>
          </a:p>
          <a:p>
            <a:pPr>
              <a:spcBef>
                <a:spcPts val="0"/>
              </a:spcBef>
            </a:pPr>
            <a:r>
              <a:rPr lang="en-GB" dirty="0"/>
              <a:t>CI, confidence interval; CRC, colorectal cancer; GI, gastrointestinal; MSI; microsatellite instability; ORR, objective response rate; TRK, tropomyosin receptor kinase</a:t>
            </a:r>
          </a:p>
        </p:txBody>
      </p:sp>
      <p:sp>
        <p:nvSpPr>
          <p:cNvPr id="13" name="TextBox 12">
            <a:extLst>
              <a:ext uri="{FF2B5EF4-FFF2-40B4-BE49-F238E27FC236}">
                <a16:creationId xmlns:a16="http://schemas.microsoft.com/office/drawing/2014/main" id="{B7E81C20-1BD9-D14A-AA59-D83747A22F79}"/>
              </a:ext>
            </a:extLst>
          </p:cNvPr>
          <p:cNvSpPr txBox="1"/>
          <p:nvPr/>
        </p:nvSpPr>
        <p:spPr>
          <a:xfrm>
            <a:off x="6884348" y="1478642"/>
            <a:ext cx="197170"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100</a:t>
            </a:r>
          </a:p>
        </p:txBody>
      </p:sp>
      <p:sp>
        <p:nvSpPr>
          <p:cNvPr id="14" name="TextBox 13">
            <a:extLst>
              <a:ext uri="{FF2B5EF4-FFF2-40B4-BE49-F238E27FC236}">
                <a16:creationId xmlns:a16="http://schemas.microsoft.com/office/drawing/2014/main" id="{32EEE564-0415-EC40-B6D6-B8C4FAF3BE38}"/>
              </a:ext>
            </a:extLst>
          </p:cNvPr>
          <p:cNvSpPr txBox="1"/>
          <p:nvPr/>
        </p:nvSpPr>
        <p:spPr>
          <a:xfrm>
            <a:off x="7781787" y="1340768"/>
            <a:ext cx="3269677" cy="430887"/>
          </a:xfrm>
          <a:prstGeom prst="rect">
            <a:avLst/>
          </a:prstGeom>
          <a:noFill/>
        </p:spPr>
        <p:txBody>
          <a:bodyPr wrap="none" lIns="0" tIns="0" rIns="0" bIns="0" rtlCol="0">
            <a:spAutoFit/>
          </a:bodyPr>
          <a:lstStyle/>
          <a:p>
            <a:pPr algn="ctr"/>
            <a:r>
              <a:rPr lang="en-GB" sz="1400" b="1" dirty="0">
                <a:latin typeface="Calibri" panose="020F0502020204030204" pitchFamily="34" charset="0"/>
                <a:ea typeface="Aileron" charset="0"/>
                <a:cs typeface="Calibri" panose="020F0502020204030204" pitchFamily="34" charset="0"/>
              </a:rPr>
              <a:t>Best change in tumour size for patients with</a:t>
            </a:r>
            <a:br>
              <a:rPr lang="en-GB" sz="1400" b="1" dirty="0">
                <a:latin typeface="Calibri" panose="020F0502020204030204" pitchFamily="34" charset="0"/>
                <a:ea typeface="Aileron" charset="0"/>
                <a:cs typeface="Calibri" panose="020F0502020204030204" pitchFamily="34" charset="0"/>
              </a:rPr>
            </a:br>
            <a:r>
              <a:rPr lang="en-GB" sz="1400" b="1" dirty="0">
                <a:latin typeface="Calibri" panose="020F0502020204030204" pitchFamily="34" charset="0"/>
                <a:ea typeface="Aileron" charset="0"/>
                <a:cs typeface="Calibri" panose="020F0502020204030204" pitchFamily="34" charset="0"/>
              </a:rPr>
              <a:t>measurable disease at baseline</a:t>
            </a:r>
          </a:p>
        </p:txBody>
      </p:sp>
      <p:sp>
        <p:nvSpPr>
          <p:cNvPr id="15" name="TextBox 14">
            <a:extLst>
              <a:ext uri="{FF2B5EF4-FFF2-40B4-BE49-F238E27FC236}">
                <a16:creationId xmlns:a16="http://schemas.microsoft.com/office/drawing/2014/main" id="{B8459EB0-A251-EF4F-A7DE-CAB0EACA4A57}"/>
              </a:ext>
            </a:extLst>
          </p:cNvPr>
          <p:cNvSpPr txBox="1"/>
          <p:nvPr/>
        </p:nvSpPr>
        <p:spPr>
          <a:xfrm>
            <a:off x="10524798" y="2247836"/>
            <a:ext cx="1187826" cy="677108"/>
          </a:xfrm>
          <a:prstGeom prst="rect">
            <a:avLst/>
          </a:prstGeom>
          <a:noFill/>
        </p:spPr>
        <p:txBody>
          <a:bodyPr wrap="none" lIns="0" tIns="0" rIns="0" bIns="0" rtlCol="0">
            <a:spAutoFit/>
          </a:bodyPr>
          <a:lstStyle/>
          <a:p>
            <a:r>
              <a:rPr lang="en-GB" sz="1100" dirty="0">
                <a:latin typeface="Calibri" panose="020F0502020204030204" pitchFamily="34" charset="0"/>
                <a:ea typeface="Aileron" charset="0"/>
                <a:cs typeface="Calibri" panose="020F0502020204030204" pitchFamily="34" charset="0"/>
              </a:rPr>
              <a:t>Cholangiocarcinoma</a:t>
            </a:r>
          </a:p>
          <a:p>
            <a:r>
              <a:rPr lang="en-GB" sz="1100" dirty="0">
                <a:latin typeface="Calibri" panose="020F0502020204030204" pitchFamily="34" charset="0"/>
                <a:ea typeface="Aileron" charset="0"/>
                <a:cs typeface="Calibri" panose="020F0502020204030204" pitchFamily="34" charset="0"/>
              </a:rPr>
              <a:t>Appendix</a:t>
            </a:r>
          </a:p>
          <a:p>
            <a:r>
              <a:rPr lang="en-GB" sz="1100" dirty="0">
                <a:latin typeface="Calibri" panose="020F0502020204030204" pitchFamily="34" charset="0"/>
                <a:ea typeface="Aileron" charset="0"/>
                <a:cs typeface="Calibri" panose="020F0502020204030204" pitchFamily="34" charset="0"/>
              </a:rPr>
              <a:t>Colorectal cancer</a:t>
            </a:r>
          </a:p>
          <a:p>
            <a:r>
              <a:rPr lang="en-GB" sz="1100" dirty="0">
                <a:latin typeface="Calibri" panose="020F0502020204030204" pitchFamily="34" charset="0"/>
                <a:ea typeface="Aileron" charset="0"/>
                <a:cs typeface="Calibri" panose="020F0502020204030204" pitchFamily="34" charset="0"/>
              </a:rPr>
              <a:t>Pancreas</a:t>
            </a:r>
          </a:p>
        </p:txBody>
      </p:sp>
      <p:cxnSp>
        <p:nvCxnSpPr>
          <p:cNvPr id="16" name="Straight Connector 15">
            <a:extLst>
              <a:ext uri="{FF2B5EF4-FFF2-40B4-BE49-F238E27FC236}">
                <a16:creationId xmlns:a16="http://schemas.microsoft.com/office/drawing/2014/main" id="{5926117A-A446-E048-942C-68332564B457}"/>
              </a:ext>
            </a:extLst>
          </p:cNvPr>
          <p:cNvCxnSpPr>
            <a:cxnSpLocks/>
          </p:cNvCxnSpPr>
          <p:nvPr/>
        </p:nvCxnSpPr>
        <p:spPr>
          <a:xfrm flipV="1">
            <a:off x="7203016" y="1551155"/>
            <a:ext cx="0" cy="33633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493146D-87DC-DC49-99D6-FE696437F6A9}"/>
              </a:ext>
            </a:extLst>
          </p:cNvPr>
          <p:cNvCxnSpPr>
            <a:cxnSpLocks/>
          </p:cNvCxnSpPr>
          <p:nvPr/>
        </p:nvCxnSpPr>
        <p:spPr>
          <a:xfrm>
            <a:off x="7156450" y="222506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BF81353-5EE6-CB47-9129-F121AD11574B}"/>
              </a:ext>
            </a:extLst>
          </p:cNvPr>
          <p:cNvCxnSpPr>
            <a:cxnSpLocks/>
          </p:cNvCxnSpPr>
          <p:nvPr/>
        </p:nvCxnSpPr>
        <p:spPr>
          <a:xfrm>
            <a:off x="7156450" y="155831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2DC0E0E-41DA-7D40-8E2A-ABBDC575F603}"/>
              </a:ext>
            </a:extLst>
          </p:cNvPr>
          <p:cNvCxnSpPr>
            <a:cxnSpLocks/>
          </p:cNvCxnSpPr>
          <p:nvPr/>
        </p:nvCxnSpPr>
        <p:spPr>
          <a:xfrm>
            <a:off x="7156450" y="17265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DDFABF7-44BF-C347-80CC-BAA98339816A}"/>
              </a:ext>
            </a:extLst>
          </p:cNvPr>
          <p:cNvSpPr txBox="1"/>
          <p:nvPr/>
        </p:nvSpPr>
        <p:spPr>
          <a:xfrm>
            <a:off x="6950072" y="1653267"/>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90</a:t>
            </a:r>
          </a:p>
        </p:txBody>
      </p:sp>
      <p:cxnSp>
        <p:nvCxnSpPr>
          <p:cNvPr id="21" name="Straight Connector 20">
            <a:extLst>
              <a:ext uri="{FF2B5EF4-FFF2-40B4-BE49-F238E27FC236}">
                <a16:creationId xmlns:a16="http://schemas.microsoft.com/office/drawing/2014/main" id="{C9B60E50-24DB-7345-ADF7-9889603F85F2}"/>
              </a:ext>
            </a:extLst>
          </p:cNvPr>
          <p:cNvCxnSpPr>
            <a:cxnSpLocks/>
          </p:cNvCxnSpPr>
          <p:nvPr/>
        </p:nvCxnSpPr>
        <p:spPr>
          <a:xfrm>
            <a:off x="7156450" y="18916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963D04C-250A-D544-B64C-3BFAC9372318}"/>
              </a:ext>
            </a:extLst>
          </p:cNvPr>
          <p:cNvSpPr txBox="1"/>
          <p:nvPr/>
        </p:nvSpPr>
        <p:spPr>
          <a:xfrm>
            <a:off x="6950072" y="1818367"/>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80</a:t>
            </a:r>
          </a:p>
        </p:txBody>
      </p:sp>
      <p:cxnSp>
        <p:nvCxnSpPr>
          <p:cNvPr id="23" name="Straight Connector 22">
            <a:extLst>
              <a:ext uri="{FF2B5EF4-FFF2-40B4-BE49-F238E27FC236}">
                <a16:creationId xmlns:a16="http://schemas.microsoft.com/office/drawing/2014/main" id="{704352B0-9BF3-EF4E-ABF1-05ED1A908136}"/>
              </a:ext>
            </a:extLst>
          </p:cNvPr>
          <p:cNvCxnSpPr>
            <a:cxnSpLocks/>
          </p:cNvCxnSpPr>
          <p:nvPr/>
        </p:nvCxnSpPr>
        <p:spPr>
          <a:xfrm>
            <a:off x="7156450" y="206313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C4EF9C19-F319-0B41-88AD-93D24F185230}"/>
              </a:ext>
            </a:extLst>
          </p:cNvPr>
          <p:cNvSpPr txBox="1"/>
          <p:nvPr/>
        </p:nvSpPr>
        <p:spPr>
          <a:xfrm>
            <a:off x="6950072" y="1989817"/>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70</a:t>
            </a:r>
          </a:p>
        </p:txBody>
      </p:sp>
      <p:cxnSp>
        <p:nvCxnSpPr>
          <p:cNvPr id="25" name="Straight Connector 24">
            <a:extLst>
              <a:ext uri="{FF2B5EF4-FFF2-40B4-BE49-F238E27FC236}">
                <a16:creationId xmlns:a16="http://schemas.microsoft.com/office/drawing/2014/main" id="{FBC66B7E-D16C-B640-93B0-3FC62F84173B}"/>
              </a:ext>
            </a:extLst>
          </p:cNvPr>
          <p:cNvCxnSpPr>
            <a:cxnSpLocks/>
          </p:cNvCxnSpPr>
          <p:nvPr/>
        </p:nvCxnSpPr>
        <p:spPr>
          <a:xfrm>
            <a:off x="7156450" y="239651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D2F0085-359D-D142-8861-EED45B5BAEDC}"/>
              </a:ext>
            </a:extLst>
          </p:cNvPr>
          <p:cNvSpPr txBox="1"/>
          <p:nvPr/>
        </p:nvSpPr>
        <p:spPr>
          <a:xfrm>
            <a:off x="6950072" y="2323192"/>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50</a:t>
            </a:r>
          </a:p>
        </p:txBody>
      </p:sp>
      <p:cxnSp>
        <p:nvCxnSpPr>
          <p:cNvPr id="27" name="Straight Connector 26">
            <a:extLst>
              <a:ext uri="{FF2B5EF4-FFF2-40B4-BE49-F238E27FC236}">
                <a16:creationId xmlns:a16="http://schemas.microsoft.com/office/drawing/2014/main" id="{2DAB7008-EC6D-B740-A30D-1A10572DD422}"/>
              </a:ext>
            </a:extLst>
          </p:cNvPr>
          <p:cNvCxnSpPr>
            <a:cxnSpLocks/>
          </p:cNvCxnSpPr>
          <p:nvPr/>
        </p:nvCxnSpPr>
        <p:spPr>
          <a:xfrm>
            <a:off x="7156450" y="256161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4FC1354-B8B8-0146-9BCD-5F007AD74690}"/>
              </a:ext>
            </a:extLst>
          </p:cNvPr>
          <p:cNvSpPr txBox="1"/>
          <p:nvPr/>
        </p:nvSpPr>
        <p:spPr>
          <a:xfrm>
            <a:off x="6950072" y="2488292"/>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40</a:t>
            </a:r>
          </a:p>
        </p:txBody>
      </p:sp>
      <p:cxnSp>
        <p:nvCxnSpPr>
          <p:cNvPr id="29" name="Straight Connector 28">
            <a:extLst>
              <a:ext uri="{FF2B5EF4-FFF2-40B4-BE49-F238E27FC236}">
                <a16:creationId xmlns:a16="http://schemas.microsoft.com/office/drawing/2014/main" id="{B2A7A356-47E0-A047-A31C-547F4C775F52}"/>
              </a:ext>
            </a:extLst>
          </p:cNvPr>
          <p:cNvCxnSpPr>
            <a:cxnSpLocks/>
          </p:cNvCxnSpPr>
          <p:nvPr/>
        </p:nvCxnSpPr>
        <p:spPr>
          <a:xfrm>
            <a:off x="7156450" y="27298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3D5C8B5D-4D94-FF46-A74B-5BE20F27A782}"/>
              </a:ext>
            </a:extLst>
          </p:cNvPr>
          <p:cNvSpPr txBox="1"/>
          <p:nvPr/>
        </p:nvSpPr>
        <p:spPr>
          <a:xfrm>
            <a:off x="6950072" y="2656567"/>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30</a:t>
            </a:r>
          </a:p>
        </p:txBody>
      </p:sp>
      <p:cxnSp>
        <p:nvCxnSpPr>
          <p:cNvPr id="31" name="Straight Connector 30">
            <a:extLst>
              <a:ext uri="{FF2B5EF4-FFF2-40B4-BE49-F238E27FC236}">
                <a16:creationId xmlns:a16="http://schemas.microsoft.com/office/drawing/2014/main" id="{44977213-8A42-E747-8973-1DC98496AEBD}"/>
              </a:ext>
            </a:extLst>
          </p:cNvPr>
          <p:cNvCxnSpPr>
            <a:cxnSpLocks/>
          </p:cNvCxnSpPr>
          <p:nvPr/>
        </p:nvCxnSpPr>
        <p:spPr>
          <a:xfrm>
            <a:off x="7156450" y="28949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ADCEF8B6-668B-8144-9507-A73E748E5369}"/>
              </a:ext>
            </a:extLst>
          </p:cNvPr>
          <p:cNvSpPr txBox="1"/>
          <p:nvPr/>
        </p:nvSpPr>
        <p:spPr>
          <a:xfrm>
            <a:off x="6950072" y="2821667"/>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20</a:t>
            </a:r>
          </a:p>
        </p:txBody>
      </p:sp>
      <p:sp>
        <p:nvSpPr>
          <p:cNvPr id="33" name="TextBox 32">
            <a:extLst>
              <a:ext uri="{FF2B5EF4-FFF2-40B4-BE49-F238E27FC236}">
                <a16:creationId xmlns:a16="http://schemas.microsoft.com/office/drawing/2014/main" id="{6A098FCE-FB83-6C46-BDB1-8DE0356B9A3D}"/>
              </a:ext>
            </a:extLst>
          </p:cNvPr>
          <p:cNvSpPr txBox="1"/>
          <p:nvPr/>
        </p:nvSpPr>
        <p:spPr>
          <a:xfrm>
            <a:off x="6950072" y="2154917"/>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60</a:t>
            </a:r>
          </a:p>
        </p:txBody>
      </p:sp>
      <p:cxnSp>
        <p:nvCxnSpPr>
          <p:cNvPr id="34" name="Straight Connector 33">
            <a:extLst>
              <a:ext uri="{FF2B5EF4-FFF2-40B4-BE49-F238E27FC236}">
                <a16:creationId xmlns:a16="http://schemas.microsoft.com/office/drawing/2014/main" id="{59C1C12C-3607-2846-90BE-9B4C7E541518}"/>
              </a:ext>
            </a:extLst>
          </p:cNvPr>
          <p:cNvCxnSpPr>
            <a:cxnSpLocks/>
          </p:cNvCxnSpPr>
          <p:nvPr/>
        </p:nvCxnSpPr>
        <p:spPr>
          <a:xfrm>
            <a:off x="7156450" y="306643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9AB79A5-A986-7942-8288-EBF86051378F}"/>
              </a:ext>
            </a:extLst>
          </p:cNvPr>
          <p:cNvSpPr txBox="1"/>
          <p:nvPr/>
        </p:nvSpPr>
        <p:spPr>
          <a:xfrm>
            <a:off x="6950072" y="2993117"/>
            <a:ext cx="131446"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a:t>
            </a:r>
          </a:p>
        </p:txBody>
      </p:sp>
      <p:cxnSp>
        <p:nvCxnSpPr>
          <p:cNvPr id="36" name="Straight Connector 35">
            <a:extLst>
              <a:ext uri="{FF2B5EF4-FFF2-40B4-BE49-F238E27FC236}">
                <a16:creationId xmlns:a16="http://schemas.microsoft.com/office/drawing/2014/main" id="{962486F6-C0BF-AB4A-8D9E-EF497B09EC7D}"/>
              </a:ext>
            </a:extLst>
          </p:cNvPr>
          <p:cNvCxnSpPr>
            <a:cxnSpLocks/>
          </p:cNvCxnSpPr>
          <p:nvPr/>
        </p:nvCxnSpPr>
        <p:spPr>
          <a:xfrm>
            <a:off x="7156450" y="322836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8F89A348-32C2-3544-842A-64E99AB75B07}"/>
              </a:ext>
            </a:extLst>
          </p:cNvPr>
          <p:cNvSpPr txBox="1"/>
          <p:nvPr/>
        </p:nvSpPr>
        <p:spPr>
          <a:xfrm>
            <a:off x="7015795" y="3155042"/>
            <a:ext cx="65723"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0</a:t>
            </a:r>
          </a:p>
        </p:txBody>
      </p:sp>
      <p:cxnSp>
        <p:nvCxnSpPr>
          <p:cNvPr id="38" name="Straight Connector 37">
            <a:extLst>
              <a:ext uri="{FF2B5EF4-FFF2-40B4-BE49-F238E27FC236}">
                <a16:creationId xmlns:a16="http://schemas.microsoft.com/office/drawing/2014/main" id="{F903C8A3-3D15-E944-8E13-D31618DB1DD7}"/>
              </a:ext>
            </a:extLst>
          </p:cNvPr>
          <p:cNvCxnSpPr>
            <a:cxnSpLocks/>
          </p:cNvCxnSpPr>
          <p:nvPr/>
        </p:nvCxnSpPr>
        <p:spPr>
          <a:xfrm>
            <a:off x="7156450" y="339663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FF85698E-4E43-A442-8105-F67A624EE959}"/>
              </a:ext>
            </a:extLst>
          </p:cNvPr>
          <p:cNvSpPr txBox="1"/>
          <p:nvPr/>
        </p:nvSpPr>
        <p:spPr>
          <a:xfrm>
            <a:off x="6911599" y="3323317"/>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a:t>
            </a:r>
          </a:p>
        </p:txBody>
      </p:sp>
      <p:cxnSp>
        <p:nvCxnSpPr>
          <p:cNvPr id="40" name="Straight Connector 39">
            <a:extLst>
              <a:ext uri="{FF2B5EF4-FFF2-40B4-BE49-F238E27FC236}">
                <a16:creationId xmlns:a16="http://schemas.microsoft.com/office/drawing/2014/main" id="{1EA077A3-753B-F244-A86F-9B9BB7BB9511}"/>
              </a:ext>
            </a:extLst>
          </p:cNvPr>
          <p:cNvCxnSpPr>
            <a:cxnSpLocks/>
          </p:cNvCxnSpPr>
          <p:nvPr/>
        </p:nvCxnSpPr>
        <p:spPr>
          <a:xfrm>
            <a:off x="7156450" y="356491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853CE5D3-09DE-3C49-A4DD-4FE06CDF3922}"/>
              </a:ext>
            </a:extLst>
          </p:cNvPr>
          <p:cNvSpPr txBox="1"/>
          <p:nvPr/>
        </p:nvSpPr>
        <p:spPr>
          <a:xfrm>
            <a:off x="6911600" y="3491592"/>
            <a:ext cx="169918"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-20</a:t>
            </a:r>
          </a:p>
        </p:txBody>
      </p:sp>
      <p:cxnSp>
        <p:nvCxnSpPr>
          <p:cNvPr id="42" name="Straight Connector 41">
            <a:extLst>
              <a:ext uri="{FF2B5EF4-FFF2-40B4-BE49-F238E27FC236}">
                <a16:creationId xmlns:a16="http://schemas.microsoft.com/office/drawing/2014/main" id="{A3B91132-3717-6241-8C69-149A5BF6A4CF}"/>
              </a:ext>
            </a:extLst>
          </p:cNvPr>
          <p:cNvCxnSpPr>
            <a:cxnSpLocks/>
          </p:cNvCxnSpPr>
          <p:nvPr/>
        </p:nvCxnSpPr>
        <p:spPr>
          <a:xfrm>
            <a:off x="7156450" y="37331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C8AD907E-1DB0-3241-A33A-30892E5B6425}"/>
              </a:ext>
            </a:extLst>
          </p:cNvPr>
          <p:cNvSpPr txBox="1"/>
          <p:nvPr/>
        </p:nvSpPr>
        <p:spPr>
          <a:xfrm>
            <a:off x="6911599" y="3659867"/>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-30</a:t>
            </a:r>
          </a:p>
        </p:txBody>
      </p:sp>
      <p:cxnSp>
        <p:nvCxnSpPr>
          <p:cNvPr id="44" name="Straight Connector 43">
            <a:extLst>
              <a:ext uri="{FF2B5EF4-FFF2-40B4-BE49-F238E27FC236}">
                <a16:creationId xmlns:a16="http://schemas.microsoft.com/office/drawing/2014/main" id="{35B37004-F379-0343-9949-D34E95E17834}"/>
              </a:ext>
            </a:extLst>
          </p:cNvPr>
          <p:cNvCxnSpPr>
            <a:cxnSpLocks/>
          </p:cNvCxnSpPr>
          <p:nvPr/>
        </p:nvCxnSpPr>
        <p:spPr>
          <a:xfrm>
            <a:off x="7156450" y="390146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D6D865DC-8C15-1345-BE27-B8B83ED11A1A}"/>
              </a:ext>
            </a:extLst>
          </p:cNvPr>
          <p:cNvSpPr txBox="1"/>
          <p:nvPr/>
        </p:nvSpPr>
        <p:spPr>
          <a:xfrm>
            <a:off x="6911599" y="3828142"/>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-40</a:t>
            </a:r>
          </a:p>
        </p:txBody>
      </p:sp>
      <p:cxnSp>
        <p:nvCxnSpPr>
          <p:cNvPr id="46" name="Straight Connector 45">
            <a:extLst>
              <a:ext uri="{FF2B5EF4-FFF2-40B4-BE49-F238E27FC236}">
                <a16:creationId xmlns:a16="http://schemas.microsoft.com/office/drawing/2014/main" id="{6CE3A72D-96C1-CC47-A87D-C23423009DCD}"/>
              </a:ext>
            </a:extLst>
          </p:cNvPr>
          <p:cNvCxnSpPr>
            <a:cxnSpLocks/>
          </p:cNvCxnSpPr>
          <p:nvPr/>
        </p:nvCxnSpPr>
        <p:spPr>
          <a:xfrm>
            <a:off x="7156450" y="406656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DAFC266D-59DB-4149-ABC9-7775D31479D3}"/>
              </a:ext>
            </a:extLst>
          </p:cNvPr>
          <p:cNvSpPr txBox="1"/>
          <p:nvPr/>
        </p:nvSpPr>
        <p:spPr>
          <a:xfrm>
            <a:off x="6911599" y="3993242"/>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-50</a:t>
            </a:r>
          </a:p>
        </p:txBody>
      </p:sp>
      <p:cxnSp>
        <p:nvCxnSpPr>
          <p:cNvPr id="48" name="Straight Connector 47">
            <a:extLst>
              <a:ext uri="{FF2B5EF4-FFF2-40B4-BE49-F238E27FC236}">
                <a16:creationId xmlns:a16="http://schemas.microsoft.com/office/drawing/2014/main" id="{A6B11627-6D73-6241-B857-B6D4E8CE04D1}"/>
              </a:ext>
            </a:extLst>
          </p:cNvPr>
          <p:cNvCxnSpPr>
            <a:cxnSpLocks/>
          </p:cNvCxnSpPr>
          <p:nvPr/>
        </p:nvCxnSpPr>
        <p:spPr>
          <a:xfrm>
            <a:off x="7156450" y="423166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DB68E665-5943-3143-A9CA-AC8F20F78E4E}"/>
              </a:ext>
            </a:extLst>
          </p:cNvPr>
          <p:cNvSpPr txBox="1"/>
          <p:nvPr/>
        </p:nvSpPr>
        <p:spPr>
          <a:xfrm>
            <a:off x="6911599" y="4158342"/>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-60</a:t>
            </a:r>
          </a:p>
        </p:txBody>
      </p:sp>
      <p:cxnSp>
        <p:nvCxnSpPr>
          <p:cNvPr id="50" name="Straight Connector 49">
            <a:extLst>
              <a:ext uri="{FF2B5EF4-FFF2-40B4-BE49-F238E27FC236}">
                <a16:creationId xmlns:a16="http://schemas.microsoft.com/office/drawing/2014/main" id="{6C3F1409-BD26-3846-8606-5BA4ED71061A}"/>
              </a:ext>
            </a:extLst>
          </p:cNvPr>
          <p:cNvCxnSpPr>
            <a:cxnSpLocks/>
          </p:cNvCxnSpPr>
          <p:nvPr/>
        </p:nvCxnSpPr>
        <p:spPr>
          <a:xfrm>
            <a:off x="7156450" y="439993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AE6AC1AE-8928-9043-A0A7-C1BF707C5FAF}"/>
              </a:ext>
            </a:extLst>
          </p:cNvPr>
          <p:cNvSpPr txBox="1"/>
          <p:nvPr/>
        </p:nvSpPr>
        <p:spPr>
          <a:xfrm>
            <a:off x="6911599" y="4326617"/>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-70</a:t>
            </a:r>
          </a:p>
        </p:txBody>
      </p:sp>
      <p:cxnSp>
        <p:nvCxnSpPr>
          <p:cNvPr id="52" name="Straight Connector 51">
            <a:extLst>
              <a:ext uri="{FF2B5EF4-FFF2-40B4-BE49-F238E27FC236}">
                <a16:creationId xmlns:a16="http://schemas.microsoft.com/office/drawing/2014/main" id="{7F795B07-4BDD-A246-94E9-96F83AAEA88E}"/>
              </a:ext>
            </a:extLst>
          </p:cNvPr>
          <p:cNvCxnSpPr>
            <a:cxnSpLocks/>
          </p:cNvCxnSpPr>
          <p:nvPr/>
        </p:nvCxnSpPr>
        <p:spPr>
          <a:xfrm>
            <a:off x="7156450" y="456821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C3082003-7FC4-1B4C-A777-7D3EB1F5CF17}"/>
              </a:ext>
            </a:extLst>
          </p:cNvPr>
          <p:cNvSpPr txBox="1"/>
          <p:nvPr/>
        </p:nvSpPr>
        <p:spPr>
          <a:xfrm>
            <a:off x="6911599" y="4494892"/>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-80</a:t>
            </a:r>
          </a:p>
        </p:txBody>
      </p:sp>
      <p:cxnSp>
        <p:nvCxnSpPr>
          <p:cNvPr id="54" name="Straight Connector 53">
            <a:extLst>
              <a:ext uri="{FF2B5EF4-FFF2-40B4-BE49-F238E27FC236}">
                <a16:creationId xmlns:a16="http://schemas.microsoft.com/office/drawing/2014/main" id="{674EB7DE-2EB7-1046-81E4-9E45160200A1}"/>
              </a:ext>
            </a:extLst>
          </p:cNvPr>
          <p:cNvCxnSpPr>
            <a:cxnSpLocks/>
          </p:cNvCxnSpPr>
          <p:nvPr/>
        </p:nvCxnSpPr>
        <p:spPr>
          <a:xfrm>
            <a:off x="7156450" y="473966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32171185-235C-3F40-8DD4-E26D0E2A11FD}"/>
              </a:ext>
            </a:extLst>
          </p:cNvPr>
          <p:cNvSpPr txBox="1"/>
          <p:nvPr/>
        </p:nvSpPr>
        <p:spPr>
          <a:xfrm>
            <a:off x="6911599" y="4666342"/>
            <a:ext cx="169919"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-90</a:t>
            </a:r>
          </a:p>
        </p:txBody>
      </p:sp>
      <p:cxnSp>
        <p:nvCxnSpPr>
          <p:cNvPr id="56" name="Straight Connector 55">
            <a:extLst>
              <a:ext uri="{FF2B5EF4-FFF2-40B4-BE49-F238E27FC236}">
                <a16:creationId xmlns:a16="http://schemas.microsoft.com/office/drawing/2014/main" id="{83F54FCA-45F2-5542-836C-4D9ECF7E0DEC}"/>
              </a:ext>
            </a:extLst>
          </p:cNvPr>
          <p:cNvCxnSpPr>
            <a:cxnSpLocks/>
          </p:cNvCxnSpPr>
          <p:nvPr/>
        </p:nvCxnSpPr>
        <p:spPr>
          <a:xfrm>
            <a:off x="7156450" y="491111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CD02142D-6AF4-D749-9C40-35CE6D50CB5B}"/>
              </a:ext>
            </a:extLst>
          </p:cNvPr>
          <p:cNvSpPr txBox="1"/>
          <p:nvPr/>
        </p:nvSpPr>
        <p:spPr>
          <a:xfrm>
            <a:off x="6845876" y="4837792"/>
            <a:ext cx="235642"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-100</a:t>
            </a:r>
          </a:p>
        </p:txBody>
      </p:sp>
      <p:sp>
        <p:nvSpPr>
          <p:cNvPr id="58" name="TextBox 57">
            <a:extLst>
              <a:ext uri="{FF2B5EF4-FFF2-40B4-BE49-F238E27FC236}">
                <a16:creationId xmlns:a16="http://schemas.microsoft.com/office/drawing/2014/main" id="{7FA95EBA-7812-3D42-BCE7-FA95FC608918}"/>
              </a:ext>
            </a:extLst>
          </p:cNvPr>
          <p:cNvSpPr txBox="1"/>
          <p:nvPr/>
        </p:nvSpPr>
        <p:spPr>
          <a:xfrm rot="16200000">
            <a:off x="5601761" y="3124741"/>
            <a:ext cx="2329613" cy="184666"/>
          </a:xfrm>
          <a:prstGeom prst="rect">
            <a:avLst/>
          </a:prstGeom>
          <a:noFill/>
        </p:spPr>
        <p:txBody>
          <a:bodyPr wrap="none" lIns="0" tIns="0" rIns="0" bIns="0" rtlCol="0">
            <a:spAutoFit/>
          </a:bodyPr>
          <a:lstStyle/>
          <a:p>
            <a:pPr algn="ctr"/>
            <a:r>
              <a:rPr lang="en-US" sz="1200" b="1" dirty="0">
                <a:latin typeface="Calibri" panose="020F0502020204030204" pitchFamily="34" charset="0"/>
                <a:ea typeface="Aileron" charset="0"/>
                <a:cs typeface="Calibri" panose="020F0502020204030204" pitchFamily="34" charset="0"/>
              </a:rPr>
              <a:t>Maximum change in </a:t>
            </a:r>
            <a:r>
              <a:rPr lang="en-GB" sz="1200" b="1" dirty="0">
                <a:latin typeface="Calibri" panose="020F0502020204030204" pitchFamily="34" charset="0"/>
                <a:ea typeface="Aileron" charset="0"/>
                <a:cs typeface="Calibri" panose="020F0502020204030204" pitchFamily="34" charset="0"/>
              </a:rPr>
              <a:t>tumour</a:t>
            </a:r>
            <a:r>
              <a:rPr lang="en-US" sz="1200" b="1" dirty="0">
                <a:latin typeface="Calibri" panose="020F0502020204030204" pitchFamily="34" charset="0"/>
                <a:ea typeface="Aileron" charset="0"/>
                <a:cs typeface="Calibri" panose="020F0502020204030204" pitchFamily="34" charset="0"/>
              </a:rPr>
              <a:t> size (%)</a:t>
            </a:r>
          </a:p>
        </p:txBody>
      </p:sp>
      <p:sp>
        <p:nvSpPr>
          <p:cNvPr id="59" name="Rectangle 58">
            <a:extLst>
              <a:ext uri="{FF2B5EF4-FFF2-40B4-BE49-F238E27FC236}">
                <a16:creationId xmlns:a16="http://schemas.microsoft.com/office/drawing/2014/main" id="{F9362CBF-5E1B-FD4E-B63A-C1F1809CA859}"/>
              </a:ext>
            </a:extLst>
          </p:cNvPr>
          <p:cNvSpPr/>
          <p:nvPr/>
        </p:nvSpPr>
        <p:spPr>
          <a:xfrm>
            <a:off x="10355160" y="2276478"/>
            <a:ext cx="99517" cy="102684"/>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7D5CB43-F5A5-B14F-A60D-AFC52371AC6E}"/>
              </a:ext>
            </a:extLst>
          </p:cNvPr>
          <p:cNvSpPr/>
          <p:nvPr/>
        </p:nvSpPr>
        <p:spPr>
          <a:xfrm>
            <a:off x="10355160" y="2446076"/>
            <a:ext cx="99517" cy="102684"/>
          </a:xfrm>
          <a:prstGeom prst="rect">
            <a:avLst/>
          </a:prstGeom>
          <a:solidFill>
            <a:schemeClr val="accent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FF6857F-E21D-A442-A178-885333D0EE3F}"/>
              </a:ext>
            </a:extLst>
          </p:cNvPr>
          <p:cNvSpPr/>
          <p:nvPr/>
        </p:nvSpPr>
        <p:spPr>
          <a:xfrm>
            <a:off x="10355160" y="2615674"/>
            <a:ext cx="99517" cy="102684"/>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3D5B984-6375-0F4D-AF28-931C4183E520}"/>
              </a:ext>
            </a:extLst>
          </p:cNvPr>
          <p:cNvSpPr/>
          <p:nvPr/>
        </p:nvSpPr>
        <p:spPr>
          <a:xfrm>
            <a:off x="10355160" y="2785271"/>
            <a:ext cx="99517" cy="102684"/>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36D4416-FC47-7B46-A6B7-83171A1B592D}"/>
              </a:ext>
            </a:extLst>
          </p:cNvPr>
          <p:cNvSpPr/>
          <p:nvPr/>
        </p:nvSpPr>
        <p:spPr>
          <a:xfrm>
            <a:off x="11337926" y="3226545"/>
            <a:ext cx="190500" cy="1681641"/>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TextBox 90">
            <a:extLst>
              <a:ext uri="{FF2B5EF4-FFF2-40B4-BE49-F238E27FC236}">
                <a16:creationId xmlns:a16="http://schemas.microsoft.com/office/drawing/2014/main" id="{6829A42B-294F-2F4C-915D-7BDE441536A2}"/>
              </a:ext>
            </a:extLst>
          </p:cNvPr>
          <p:cNvSpPr txBox="1"/>
          <p:nvPr/>
        </p:nvSpPr>
        <p:spPr>
          <a:xfrm>
            <a:off x="8167665" y="3127381"/>
            <a:ext cx="165110" cy="100925"/>
          </a:xfrm>
          <a:prstGeom prst="rect">
            <a:avLst/>
          </a:prstGeom>
          <a:noFill/>
        </p:spPr>
        <p:txBody>
          <a:bodyPr wrap="none" lIns="0" tIns="0" rIns="0" bIns="0" rtlCol="0">
            <a:spAutoFit/>
          </a:bodyPr>
          <a:lstStyle/>
          <a:p>
            <a:pPr algn="ctr">
              <a:lnSpc>
                <a:spcPct val="80000"/>
              </a:lnSpc>
            </a:pPr>
            <a:r>
              <a:rPr lang="en-US" sz="800" dirty="0">
                <a:latin typeface="Calibri" panose="020F0502020204030204" pitchFamily="34" charset="0"/>
                <a:ea typeface="Aileron" charset="0"/>
                <a:cs typeface="Calibri" panose="020F0502020204030204" pitchFamily="34" charset="0"/>
              </a:rPr>
              <a:t>CRC</a:t>
            </a:r>
          </a:p>
        </p:txBody>
      </p:sp>
      <p:sp>
        <p:nvSpPr>
          <p:cNvPr id="98" name="TextBox 97">
            <a:extLst>
              <a:ext uri="{FF2B5EF4-FFF2-40B4-BE49-F238E27FC236}">
                <a16:creationId xmlns:a16="http://schemas.microsoft.com/office/drawing/2014/main" id="{B5D8CF3D-0379-DE41-BE1E-738F47F01F6D}"/>
              </a:ext>
            </a:extLst>
          </p:cNvPr>
          <p:cNvSpPr txBox="1"/>
          <p:nvPr/>
        </p:nvSpPr>
        <p:spPr>
          <a:xfrm>
            <a:off x="11394704" y="4936217"/>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sp>
        <p:nvSpPr>
          <p:cNvPr id="99" name="Rectangle 98">
            <a:extLst>
              <a:ext uri="{FF2B5EF4-FFF2-40B4-BE49-F238E27FC236}">
                <a16:creationId xmlns:a16="http://schemas.microsoft.com/office/drawing/2014/main" id="{4D561C87-D0C2-DB4D-8BD7-0D3021A949C2}"/>
              </a:ext>
            </a:extLst>
          </p:cNvPr>
          <p:cNvSpPr/>
          <p:nvPr/>
        </p:nvSpPr>
        <p:spPr>
          <a:xfrm>
            <a:off x="10750551" y="3226545"/>
            <a:ext cx="190500" cy="1156989"/>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Rectangle 100">
            <a:extLst>
              <a:ext uri="{FF2B5EF4-FFF2-40B4-BE49-F238E27FC236}">
                <a16:creationId xmlns:a16="http://schemas.microsoft.com/office/drawing/2014/main" id="{80DFDBE6-0BC3-C543-B293-26F2CD4A1F25}"/>
              </a:ext>
            </a:extLst>
          </p:cNvPr>
          <p:cNvSpPr/>
          <p:nvPr/>
        </p:nvSpPr>
        <p:spPr>
          <a:xfrm>
            <a:off x="10461626" y="3226546"/>
            <a:ext cx="190500" cy="945992"/>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2" name="TextBox 101">
            <a:extLst>
              <a:ext uri="{FF2B5EF4-FFF2-40B4-BE49-F238E27FC236}">
                <a16:creationId xmlns:a16="http://schemas.microsoft.com/office/drawing/2014/main" id="{8ED3837A-7EA0-414A-9270-C0E291FEF443}"/>
              </a:ext>
            </a:extLst>
          </p:cNvPr>
          <p:cNvSpPr txBox="1"/>
          <p:nvPr/>
        </p:nvSpPr>
        <p:spPr>
          <a:xfrm>
            <a:off x="10518404" y="4193267"/>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sp>
        <p:nvSpPr>
          <p:cNvPr id="103" name="Rectangle 102">
            <a:extLst>
              <a:ext uri="{FF2B5EF4-FFF2-40B4-BE49-F238E27FC236}">
                <a16:creationId xmlns:a16="http://schemas.microsoft.com/office/drawing/2014/main" id="{6E3FA593-FD1D-B146-8218-27E510510F61}"/>
              </a:ext>
            </a:extLst>
          </p:cNvPr>
          <p:cNvSpPr/>
          <p:nvPr/>
        </p:nvSpPr>
        <p:spPr>
          <a:xfrm>
            <a:off x="10179051" y="3226546"/>
            <a:ext cx="190500" cy="645814"/>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4" name="TextBox 103">
            <a:extLst>
              <a:ext uri="{FF2B5EF4-FFF2-40B4-BE49-F238E27FC236}">
                <a16:creationId xmlns:a16="http://schemas.microsoft.com/office/drawing/2014/main" id="{82595A4E-FF37-FA41-B919-6F17392476A4}"/>
              </a:ext>
            </a:extLst>
          </p:cNvPr>
          <p:cNvSpPr txBox="1"/>
          <p:nvPr/>
        </p:nvSpPr>
        <p:spPr>
          <a:xfrm>
            <a:off x="10235829" y="3888467"/>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sp>
        <p:nvSpPr>
          <p:cNvPr id="105" name="Rectangle 104">
            <a:extLst>
              <a:ext uri="{FF2B5EF4-FFF2-40B4-BE49-F238E27FC236}">
                <a16:creationId xmlns:a16="http://schemas.microsoft.com/office/drawing/2014/main" id="{AB4420FB-2F06-D34C-ABE4-5F552319619D}"/>
              </a:ext>
            </a:extLst>
          </p:cNvPr>
          <p:cNvSpPr/>
          <p:nvPr/>
        </p:nvSpPr>
        <p:spPr>
          <a:xfrm>
            <a:off x="11049001" y="3226545"/>
            <a:ext cx="190500" cy="1681641"/>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6" name="Rectangle 105">
            <a:extLst>
              <a:ext uri="{FF2B5EF4-FFF2-40B4-BE49-F238E27FC236}">
                <a16:creationId xmlns:a16="http://schemas.microsoft.com/office/drawing/2014/main" id="{EE213EE0-B0FA-FF41-AA0F-9C8BAF6AC044}"/>
              </a:ext>
            </a:extLst>
          </p:cNvPr>
          <p:cNvSpPr/>
          <p:nvPr/>
        </p:nvSpPr>
        <p:spPr>
          <a:xfrm>
            <a:off x="8426451" y="3226546"/>
            <a:ext cx="190500" cy="198138"/>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8" name="Rectangle 107">
            <a:extLst>
              <a:ext uri="{FF2B5EF4-FFF2-40B4-BE49-F238E27FC236}">
                <a16:creationId xmlns:a16="http://schemas.microsoft.com/office/drawing/2014/main" id="{7C9AE700-457A-544A-92EA-968280C58793}"/>
              </a:ext>
            </a:extLst>
          </p:cNvPr>
          <p:cNvSpPr/>
          <p:nvPr/>
        </p:nvSpPr>
        <p:spPr>
          <a:xfrm>
            <a:off x="8715376" y="3226546"/>
            <a:ext cx="190500" cy="356888"/>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9" name="TextBox 108">
            <a:extLst>
              <a:ext uri="{FF2B5EF4-FFF2-40B4-BE49-F238E27FC236}">
                <a16:creationId xmlns:a16="http://schemas.microsoft.com/office/drawing/2014/main" id="{FE4D1101-4206-D547-A34A-4F2392215CC9}"/>
              </a:ext>
            </a:extLst>
          </p:cNvPr>
          <p:cNvSpPr txBox="1"/>
          <p:nvPr/>
        </p:nvSpPr>
        <p:spPr>
          <a:xfrm>
            <a:off x="8772154" y="3583667"/>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sp>
        <p:nvSpPr>
          <p:cNvPr id="111" name="Rectangle 110">
            <a:extLst>
              <a:ext uri="{FF2B5EF4-FFF2-40B4-BE49-F238E27FC236}">
                <a16:creationId xmlns:a16="http://schemas.microsoft.com/office/drawing/2014/main" id="{BDBCD12C-3EB5-C14A-B1A8-3976B035D78D}"/>
              </a:ext>
            </a:extLst>
          </p:cNvPr>
          <p:cNvSpPr/>
          <p:nvPr/>
        </p:nvSpPr>
        <p:spPr>
          <a:xfrm>
            <a:off x="9010651" y="3226546"/>
            <a:ext cx="190500" cy="379113"/>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2" name="TextBox 111">
            <a:extLst>
              <a:ext uri="{FF2B5EF4-FFF2-40B4-BE49-F238E27FC236}">
                <a16:creationId xmlns:a16="http://schemas.microsoft.com/office/drawing/2014/main" id="{A3AC18AF-B517-C144-9514-6503B635D108}"/>
              </a:ext>
            </a:extLst>
          </p:cNvPr>
          <p:cNvSpPr txBox="1"/>
          <p:nvPr/>
        </p:nvSpPr>
        <p:spPr>
          <a:xfrm>
            <a:off x="9067429" y="3618592"/>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sp>
        <p:nvSpPr>
          <p:cNvPr id="113" name="Rectangle 112">
            <a:extLst>
              <a:ext uri="{FF2B5EF4-FFF2-40B4-BE49-F238E27FC236}">
                <a16:creationId xmlns:a16="http://schemas.microsoft.com/office/drawing/2014/main" id="{69183429-AE59-364D-B799-5C383FAF4F88}"/>
              </a:ext>
            </a:extLst>
          </p:cNvPr>
          <p:cNvSpPr/>
          <p:nvPr/>
        </p:nvSpPr>
        <p:spPr>
          <a:xfrm>
            <a:off x="9299576" y="3226546"/>
            <a:ext cx="190500" cy="493413"/>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5" name="Rectangle 114">
            <a:extLst>
              <a:ext uri="{FF2B5EF4-FFF2-40B4-BE49-F238E27FC236}">
                <a16:creationId xmlns:a16="http://schemas.microsoft.com/office/drawing/2014/main" id="{B828EE29-210B-3D47-9427-90A1A12907D2}"/>
              </a:ext>
            </a:extLst>
          </p:cNvPr>
          <p:cNvSpPr/>
          <p:nvPr/>
        </p:nvSpPr>
        <p:spPr>
          <a:xfrm>
            <a:off x="9591676" y="3226546"/>
            <a:ext cx="190500" cy="531513"/>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6" name="TextBox 115">
            <a:extLst>
              <a:ext uri="{FF2B5EF4-FFF2-40B4-BE49-F238E27FC236}">
                <a16:creationId xmlns:a16="http://schemas.microsoft.com/office/drawing/2014/main" id="{CC3BC5C1-61F3-3645-BF4D-4CE885109A19}"/>
              </a:ext>
            </a:extLst>
          </p:cNvPr>
          <p:cNvSpPr txBox="1"/>
          <p:nvPr/>
        </p:nvSpPr>
        <p:spPr>
          <a:xfrm>
            <a:off x="9648454" y="3755117"/>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sp>
        <p:nvSpPr>
          <p:cNvPr id="117" name="Rectangle 116">
            <a:extLst>
              <a:ext uri="{FF2B5EF4-FFF2-40B4-BE49-F238E27FC236}">
                <a16:creationId xmlns:a16="http://schemas.microsoft.com/office/drawing/2014/main" id="{260D1A29-AF22-0F49-BEEE-BE9326330889}"/>
              </a:ext>
            </a:extLst>
          </p:cNvPr>
          <p:cNvSpPr/>
          <p:nvPr/>
        </p:nvSpPr>
        <p:spPr>
          <a:xfrm>
            <a:off x="9880601" y="3226546"/>
            <a:ext cx="190500" cy="534688"/>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D35808A2-E266-0C4F-8713-4A277DAD8768}"/>
              </a:ext>
            </a:extLst>
          </p:cNvPr>
          <p:cNvSpPr txBox="1"/>
          <p:nvPr/>
        </p:nvSpPr>
        <p:spPr>
          <a:xfrm>
            <a:off x="8197479" y="3250292"/>
            <a:ext cx="7694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a:t>
            </a:r>
          </a:p>
        </p:txBody>
      </p:sp>
      <p:sp>
        <p:nvSpPr>
          <p:cNvPr id="119" name="TextBox 118">
            <a:extLst>
              <a:ext uri="{FF2B5EF4-FFF2-40B4-BE49-F238E27FC236}">
                <a16:creationId xmlns:a16="http://schemas.microsoft.com/office/drawing/2014/main" id="{7F71EB37-43E3-EF44-B72D-7CE1B5B8FD2D}"/>
              </a:ext>
            </a:extLst>
          </p:cNvPr>
          <p:cNvSpPr txBox="1"/>
          <p:nvPr/>
        </p:nvSpPr>
        <p:spPr>
          <a:xfrm>
            <a:off x="7769767" y="3127381"/>
            <a:ext cx="376706" cy="100925"/>
          </a:xfrm>
          <a:prstGeom prst="rect">
            <a:avLst/>
          </a:prstGeom>
          <a:noFill/>
        </p:spPr>
        <p:txBody>
          <a:bodyPr wrap="none" lIns="0" tIns="0" rIns="0" bIns="0" rtlCol="0">
            <a:spAutoFit/>
          </a:bodyPr>
          <a:lstStyle/>
          <a:p>
            <a:pPr algn="ctr">
              <a:lnSpc>
                <a:spcPct val="80000"/>
              </a:lnSpc>
            </a:pPr>
            <a:r>
              <a:rPr lang="en-US" sz="800" dirty="0">
                <a:latin typeface="Calibri" panose="020F0502020204030204" pitchFamily="34" charset="0"/>
                <a:ea typeface="Aileron" charset="0"/>
                <a:cs typeface="Calibri" panose="020F0502020204030204" pitchFamily="34" charset="0"/>
              </a:rPr>
              <a:t>Pancreas</a:t>
            </a:r>
          </a:p>
        </p:txBody>
      </p:sp>
      <p:sp>
        <p:nvSpPr>
          <p:cNvPr id="120" name="Rectangle 119">
            <a:extLst>
              <a:ext uri="{FF2B5EF4-FFF2-40B4-BE49-F238E27FC236}">
                <a16:creationId xmlns:a16="http://schemas.microsoft.com/office/drawing/2014/main" id="{B45D9425-AD08-054C-813B-498FAFFBA3D2}"/>
              </a:ext>
            </a:extLst>
          </p:cNvPr>
          <p:cNvSpPr/>
          <p:nvPr/>
        </p:nvSpPr>
        <p:spPr>
          <a:xfrm>
            <a:off x="7550151" y="3026521"/>
            <a:ext cx="190500" cy="198138"/>
          </a:xfrm>
          <a:prstGeom prst="rect">
            <a:avLst/>
          </a:prstGeom>
          <a:solidFill>
            <a:schemeClr val="accent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1" name="Rectangle 120">
            <a:extLst>
              <a:ext uri="{FF2B5EF4-FFF2-40B4-BE49-F238E27FC236}">
                <a16:creationId xmlns:a16="http://schemas.microsoft.com/office/drawing/2014/main" id="{BB47E3DA-7094-874C-99F9-4B1A3488051F}"/>
              </a:ext>
            </a:extLst>
          </p:cNvPr>
          <p:cNvSpPr/>
          <p:nvPr/>
        </p:nvSpPr>
        <p:spPr>
          <a:xfrm>
            <a:off x="7258051" y="2824609"/>
            <a:ext cx="190500" cy="400050"/>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97" name="Straight Connector 96">
            <a:extLst>
              <a:ext uri="{FF2B5EF4-FFF2-40B4-BE49-F238E27FC236}">
                <a16:creationId xmlns:a16="http://schemas.microsoft.com/office/drawing/2014/main" id="{60CF37A8-2257-234A-93DC-7543BF8EF7CC}"/>
              </a:ext>
            </a:extLst>
          </p:cNvPr>
          <p:cNvCxnSpPr>
            <a:cxnSpLocks/>
          </p:cNvCxnSpPr>
          <p:nvPr/>
        </p:nvCxnSpPr>
        <p:spPr>
          <a:xfrm>
            <a:off x="7204075" y="3228364"/>
            <a:ext cx="44069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23727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292222-53C4-BD4D-884D-207BDEA7CB8D}"/>
              </a:ext>
            </a:extLst>
          </p:cNvPr>
          <p:cNvSpPr>
            <a:spLocks noGrp="1"/>
          </p:cNvSpPr>
          <p:nvPr>
            <p:ph type="title"/>
          </p:nvPr>
        </p:nvSpPr>
        <p:spPr/>
        <p:txBody>
          <a:bodyPr/>
          <a:lstStyle/>
          <a:p>
            <a:r>
              <a:rPr lang="en-CH" dirty="0"/>
              <a:t>Tre</a:t>
            </a:r>
            <a:r>
              <a:rPr lang="en-GB"/>
              <a:t>at</a:t>
            </a:r>
            <a:r>
              <a:rPr lang="en-CH"/>
              <a:t>ment duration with larotrectinib in </a:t>
            </a:r>
            <a:r>
              <a:rPr lang="en-US" dirty="0" err="1"/>
              <a:t>trk</a:t>
            </a:r>
            <a:r>
              <a:rPr lang="en-US" dirty="0"/>
              <a:t>-positive </a:t>
            </a:r>
            <a:r>
              <a:rPr lang="en-GB" dirty="0"/>
              <a:t>metastatic GI tumours</a:t>
            </a:r>
            <a:r>
              <a:rPr lang="en-CH" dirty="0"/>
              <a:t> </a:t>
            </a:r>
          </a:p>
        </p:txBody>
      </p:sp>
      <p:sp>
        <p:nvSpPr>
          <p:cNvPr id="4" name="Slide Number Placeholder 3">
            <a:extLst>
              <a:ext uri="{FF2B5EF4-FFF2-40B4-BE49-F238E27FC236}">
                <a16:creationId xmlns:a16="http://schemas.microsoft.com/office/drawing/2014/main" id="{BFA92FB0-4FBC-6D42-B31A-4178456724D9}"/>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12" name="Content Placeholder 11">
            <a:extLst>
              <a:ext uri="{FF2B5EF4-FFF2-40B4-BE49-F238E27FC236}">
                <a16:creationId xmlns:a16="http://schemas.microsoft.com/office/drawing/2014/main" id="{BFBF3FA4-C2FA-2C42-9476-B2478156A113}"/>
              </a:ext>
            </a:extLst>
          </p:cNvPr>
          <p:cNvSpPr>
            <a:spLocks noGrp="1"/>
          </p:cNvSpPr>
          <p:nvPr>
            <p:ph sz="quarter" idx="15"/>
          </p:nvPr>
        </p:nvSpPr>
        <p:spPr>
          <a:xfrm>
            <a:off x="620184" y="6356351"/>
            <a:ext cx="10804408" cy="365125"/>
          </a:xfrm>
        </p:spPr>
        <p:txBody>
          <a:bodyPr/>
          <a:lstStyle/>
          <a:p>
            <a:pPr>
              <a:spcBef>
                <a:spcPts val="300"/>
              </a:spcBef>
            </a:pPr>
            <a:r>
              <a:rPr lang="en-US" dirty="0"/>
              <a:t>*MSI-high; </a:t>
            </a:r>
            <a:r>
              <a:rPr lang="en-US" baseline="30000" dirty="0"/>
              <a:t>†</a:t>
            </a:r>
            <a:r>
              <a:rPr lang="en-US" dirty="0"/>
              <a:t>Died without disease progression beforehand; </a:t>
            </a:r>
            <a:r>
              <a:rPr lang="en-US" baseline="30000" dirty="0"/>
              <a:t>‡</a:t>
            </a:r>
            <a:r>
              <a:rPr lang="en-US" dirty="0"/>
              <a:t>Alive without disease progression; </a:t>
            </a:r>
            <a:r>
              <a:rPr lang="en-US" baseline="30000" dirty="0"/>
              <a:t>§</a:t>
            </a:r>
            <a:r>
              <a:rPr lang="en-US" dirty="0"/>
              <a:t>Stopped treatment due to progression</a:t>
            </a:r>
          </a:p>
          <a:p>
            <a:pPr>
              <a:spcBef>
                <a:spcPts val="300"/>
              </a:spcBef>
            </a:pPr>
            <a:r>
              <a:rPr lang="en-US" dirty="0"/>
              <a:t>CR, complete response; </a:t>
            </a:r>
            <a:r>
              <a:rPr lang="en-GB" dirty="0"/>
              <a:t>GI, gastrointestinal; </a:t>
            </a:r>
            <a:r>
              <a:rPr lang="en-US" dirty="0"/>
              <a:t>MSI, microsatellite instability; NE, not evaluable; PD, progressive disease; PR, partial response; SD, stable disease; </a:t>
            </a:r>
            <a:r>
              <a:rPr lang="en-GB" dirty="0"/>
              <a:t>TRK, tropomyosin receptor kinase</a:t>
            </a:r>
            <a:endParaRPr lang="en-US" dirty="0"/>
          </a:p>
        </p:txBody>
      </p:sp>
      <p:sp>
        <p:nvSpPr>
          <p:cNvPr id="15" name="TextBox 14">
            <a:extLst>
              <a:ext uri="{FF2B5EF4-FFF2-40B4-BE49-F238E27FC236}">
                <a16:creationId xmlns:a16="http://schemas.microsoft.com/office/drawing/2014/main" id="{C252E425-E1F2-214F-B26D-EAF908B9E9EB}"/>
              </a:ext>
            </a:extLst>
          </p:cNvPr>
          <p:cNvSpPr txBox="1"/>
          <p:nvPr/>
        </p:nvSpPr>
        <p:spPr>
          <a:xfrm>
            <a:off x="9211132" y="3002065"/>
            <a:ext cx="1901931" cy="1631216"/>
          </a:xfrm>
          <a:prstGeom prst="rect">
            <a:avLst/>
          </a:prstGeom>
          <a:noFill/>
        </p:spPr>
        <p:txBody>
          <a:bodyPr wrap="none" lIns="0" tIns="0" rIns="0" bIns="0" rtlCol="0">
            <a:spAutoFit/>
          </a:bodyPr>
          <a:lstStyle/>
          <a:p>
            <a:pPr>
              <a:spcAft>
                <a:spcPts val="200"/>
              </a:spcAft>
            </a:pPr>
            <a:r>
              <a:rPr lang="en-GB" sz="1200" dirty="0">
                <a:latin typeface="Calibri" panose="020F0502020204030204" pitchFamily="34" charset="0"/>
                <a:ea typeface="Aileron" charset="0"/>
                <a:cs typeface="Calibri" panose="020F0502020204030204" pitchFamily="34" charset="0"/>
              </a:rPr>
              <a:t>Appendix</a:t>
            </a:r>
          </a:p>
          <a:p>
            <a:pPr>
              <a:spcAft>
                <a:spcPts val="200"/>
              </a:spcAft>
            </a:pPr>
            <a:r>
              <a:rPr lang="en-GB" sz="1200" dirty="0">
                <a:latin typeface="Calibri" panose="020F0502020204030204" pitchFamily="34" charset="0"/>
                <a:ea typeface="Aileron" charset="0"/>
                <a:cs typeface="Calibri" panose="020F0502020204030204" pitchFamily="34" charset="0"/>
              </a:rPr>
              <a:t>Cholangiocarcinoma</a:t>
            </a:r>
          </a:p>
          <a:p>
            <a:pPr>
              <a:spcAft>
                <a:spcPts val="200"/>
              </a:spcAft>
            </a:pPr>
            <a:r>
              <a:rPr lang="en-GB" sz="1200" dirty="0">
                <a:latin typeface="Calibri" panose="020F0502020204030204" pitchFamily="34" charset="0"/>
                <a:ea typeface="Aileron" charset="0"/>
                <a:cs typeface="Calibri" panose="020F0502020204030204" pitchFamily="34" charset="0"/>
              </a:rPr>
              <a:t>Colorectal cancer</a:t>
            </a:r>
          </a:p>
          <a:p>
            <a:pPr>
              <a:spcAft>
                <a:spcPts val="200"/>
              </a:spcAft>
            </a:pPr>
            <a:r>
              <a:rPr lang="en-GB" sz="1200" dirty="0">
                <a:latin typeface="Calibri" panose="020F0502020204030204" pitchFamily="34" charset="0"/>
                <a:ea typeface="Aileron" charset="0"/>
                <a:cs typeface="Calibri" panose="020F0502020204030204" pitchFamily="34" charset="0"/>
              </a:rPr>
              <a:t>Oesophageal</a:t>
            </a:r>
          </a:p>
          <a:p>
            <a:pPr>
              <a:spcAft>
                <a:spcPts val="200"/>
              </a:spcAft>
            </a:pPr>
            <a:r>
              <a:rPr lang="en-GB" sz="1200" dirty="0">
                <a:latin typeface="Calibri" panose="020F0502020204030204" pitchFamily="34" charset="0"/>
                <a:ea typeface="Aileron" charset="0"/>
                <a:cs typeface="Calibri" panose="020F0502020204030204" pitchFamily="34" charset="0"/>
              </a:rPr>
              <a:t>Hepatic</a:t>
            </a:r>
          </a:p>
          <a:p>
            <a:pPr>
              <a:spcAft>
                <a:spcPts val="200"/>
              </a:spcAft>
            </a:pPr>
            <a:r>
              <a:rPr lang="en-GB" sz="1200" dirty="0">
                <a:latin typeface="Calibri" panose="020F0502020204030204" pitchFamily="34" charset="0"/>
                <a:ea typeface="Aileron" charset="0"/>
                <a:cs typeface="Calibri" panose="020F0502020204030204" pitchFamily="34" charset="0"/>
              </a:rPr>
              <a:t>Pancreas</a:t>
            </a:r>
          </a:p>
          <a:p>
            <a:pPr>
              <a:spcAft>
                <a:spcPts val="200"/>
              </a:spcAft>
            </a:pPr>
            <a:r>
              <a:rPr lang="en-GB" sz="1200" dirty="0">
                <a:latin typeface="Calibri" panose="020F0502020204030204" pitchFamily="34" charset="0"/>
                <a:ea typeface="Aileron" charset="0"/>
                <a:cs typeface="Calibri" panose="020F0502020204030204" pitchFamily="34" charset="0"/>
              </a:rPr>
              <a:t>Component of treatment after</a:t>
            </a:r>
            <a:br>
              <a:rPr lang="en-GB" sz="1200" dirty="0">
                <a:latin typeface="Calibri" panose="020F0502020204030204" pitchFamily="34" charset="0"/>
                <a:ea typeface="Aileron" charset="0"/>
                <a:cs typeface="Calibri" panose="020F0502020204030204" pitchFamily="34" charset="0"/>
              </a:rPr>
            </a:br>
            <a:r>
              <a:rPr lang="en-GB" sz="1200" dirty="0">
                <a:latin typeface="Calibri" panose="020F0502020204030204" pitchFamily="34" charset="0"/>
                <a:ea typeface="Aileron" charset="0"/>
                <a:cs typeface="Calibri" panose="020F0502020204030204" pitchFamily="34" charset="0"/>
              </a:rPr>
              <a:t>progression (months)</a:t>
            </a:r>
          </a:p>
        </p:txBody>
      </p:sp>
      <p:sp>
        <p:nvSpPr>
          <p:cNvPr id="33" name="TextBox 32">
            <a:extLst>
              <a:ext uri="{FF2B5EF4-FFF2-40B4-BE49-F238E27FC236}">
                <a16:creationId xmlns:a16="http://schemas.microsoft.com/office/drawing/2014/main" id="{88348AC0-6445-784C-892D-AF0333778AE3}"/>
              </a:ext>
            </a:extLst>
          </p:cNvPr>
          <p:cNvSpPr txBox="1"/>
          <p:nvPr/>
        </p:nvSpPr>
        <p:spPr>
          <a:xfrm>
            <a:off x="1670250" y="1622720"/>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CR</a:t>
            </a:r>
          </a:p>
        </p:txBody>
      </p:sp>
      <p:sp>
        <p:nvSpPr>
          <p:cNvPr id="59" name="Rectangle 58">
            <a:extLst>
              <a:ext uri="{FF2B5EF4-FFF2-40B4-BE49-F238E27FC236}">
                <a16:creationId xmlns:a16="http://schemas.microsoft.com/office/drawing/2014/main" id="{A6A1B856-89DB-304A-971C-2902A6EA4454}"/>
              </a:ext>
            </a:extLst>
          </p:cNvPr>
          <p:cNvSpPr/>
          <p:nvPr/>
        </p:nvSpPr>
        <p:spPr>
          <a:xfrm>
            <a:off x="9041494" y="3052932"/>
            <a:ext cx="99517" cy="102684"/>
          </a:xfrm>
          <a:prstGeom prst="rect">
            <a:avLst/>
          </a:prstGeom>
          <a:solidFill>
            <a:schemeClr val="accent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AAD9267-545C-2841-9FF0-26CA14344073}"/>
              </a:ext>
            </a:extLst>
          </p:cNvPr>
          <p:cNvSpPr/>
          <p:nvPr/>
        </p:nvSpPr>
        <p:spPr>
          <a:xfrm>
            <a:off x="9041494" y="3259594"/>
            <a:ext cx="99517" cy="102684"/>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F9A3134-CB27-CD40-8038-15CE07DE8867}"/>
              </a:ext>
            </a:extLst>
          </p:cNvPr>
          <p:cNvSpPr/>
          <p:nvPr/>
        </p:nvSpPr>
        <p:spPr>
          <a:xfrm>
            <a:off x="9041494" y="3466256"/>
            <a:ext cx="99517" cy="102684"/>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0B555ED-497C-764F-BF1C-F952F8B639A1}"/>
              </a:ext>
            </a:extLst>
          </p:cNvPr>
          <p:cNvSpPr/>
          <p:nvPr/>
        </p:nvSpPr>
        <p:spPr>
          <a:xfrm rot="16200000">
            <a:off x="2553181" y="2335944"/>
            <a:ext cx="155578" cy="1399218"/>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5" name="Straight Connector 84">
            <a:extLst>
              <a:ext uri="{FF2B5EF4-FFF2-40B4-BE49-F238E27FC236}">
                <a16:creationId xmlns:a16="http://schemas.microsoft.com/office/drawing/2014/main" id="{D0D6AFCB-EC7E-DC4B-9A96-1F10A5D98CCC}"/>
              </a:ext>
            </a:extLst>
          </p:cNvPr>
          <p:cNvCxnSpPr>
            <a:cxnSpLocks/>
          </p:cNvCxnSpPr>
          <p:nvPr/>
        </p:nvCxnSpPr>
        <p:spPr>
          <a:xfrm>
            <a:off x="1929342" y="5546259"/>
            <a:ext cx="89958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B1653B2F-55B4-EA42-BCC2-FE808F7AA71E}"/>
              </a:ext>
            </a:extLst>
          </p:cNvPr>
          <p:cNvCxnSpPr>
            <a:cxnSpLocks/>
          </p:cNvCxnSpPr>
          <p:nvPr/>
        </p:nvCxnSpPr>
        <p:spPr>
          <a:xfrm flipV="1">
            <a:off x="1928283" y="5544142"/>
            <a:ext cx="0" cy="694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A088D209-C8E7-BD49-A733-0AD587BB8DBD}"/>
              </a:ext>
            </a:extLst>
          </p:cNvPr>
          <p:cNvSpPr txBox="1"/>
          <p:nvPr/>
        </p:nvSpPr>
        <p:spPr>
          <a:xfrm>
            <a:off x="1886987" y="5623220"/>
            <a:ext cx="78548"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0</a:t>
            </a:r>
          </a:p>
        </p:txBody>
      </p:sp>
      <p:cxnSp>
        <p:nvCxnSpPr>
          <p:cNvPr id="95" name="Straight Connector 94">
            <a:extLst>
              <a:ext uri="{FF2B5EF4-FFF2-40B4-BE49-F238E27FC236}">
                <a16:creationId xmlns:a16="http://schemas.microsoft.com/office/drawing/2014/main" id="{FAD24218-EBE1-2642-B6B2-D269F38F78BB}"/>
              </a:ext>
            </a:extLst>
          </p:cNvPr>
          <p:cNvCxnSpPr>
            <a:cxnSpLocks/>
          </p:cNvCxnSpPr>
          <p:nvPr/>
        </p:nvCxnSpPr>
        <p:spPr>
          <a:xfrm flipV="1">
            <a:off x="3212198" y="5544142"/>
            <a:ext cx="0" cy="694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D7141F61-4291-A045-8D1A-342941D39443}"/>
              </a:ext>
            </a:extLst>
          </p:cNvPr>
          <p:cNvSpPr txBox="1"/>
          <p:nvPr/>
        </p:nvSpPr>
        <p:spPr>
          <a:xfrm>
            <a:off x="3172924" y="5623220"/>
            <a:ext cx="78548"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5</a:t>
            </a:r>
          </a:p>
        </p:txBody>
      </p:sp>
      <p:cxnSp>
        <p:nvCxnSpPr>
          <p:cNvPr id="97" name="Straight Connector 96">
            <a:extLst>
              <a:ext uri="{FF2B5EF4-FFF2-40B4-BE49-F238E27FC236}">
                <a16:creationId xmlns:a16="http://schemas.microsoft.com/office/drawing/2014/main" id="{98019A3D-AF64-5B4E-A22F-AB48301A412B}"/>
              </a:ext>
            </a:extLst>
          </p:cNvPr>
          <p:cNvCxnSpPr>
            <a:cxnSpLocks/>
          </p:cNvCxnSpPr>
          <p:nvPr/>
        </p:nvCxnSpPr>
        <p:spPr>
          <a:xfrm flipV="1">
            <a:off x="4498073" y="5544142"/>
            <a:ext cx="0" cy="694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45F6AD79-F8A1-2942-B3BE-86593E87DEC9}"/>
              </a:ext>
            </a:extLst>
          </p:cNvPr>
          <p:cNvSpPr txBox="1"/>
          <p:nvPr/>
        </p:nvSpPr>
        <p:spPr>
          <a:xfrm>
            <a:off x="4419526" y="5623220"/>
            <a:ext cx="15709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10</a:t>
            </a:r>
          </a:p>
        </p:txBody>
      </p:sp>
      <p:cxnSp>
        <p:nvCxnSpPr>
          <p:cNvPr id="16" name="Straight Connector 15">
            <a:extLst>
              <a:ext uri="{FF2B5EF4-FFF2-40B4-BE49-F238E27FC236}">
                <a16:creationId xmlns:a16="http://schemas.microsoft.com/office/drawing/2014/main" id="{9271ADB2-89D7-EB44-862E-2714009663D9}"/>
              </a:ext>
            </a:extLst>
          </p:cNvPr>
          <p:cNvCxnSpPr>
            <a:cxnSpLocks/>
          </p:cNvCxnSpPr>
          <p:nvPr/>
        </p:nvCxnSpPr>
        <p:spPr>
          <a:xfrm flipV="1">
            <a:off x="1928283" y="1593994"/>
            <a:ext cx="0" cy="395605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Diamond 100">
            <a:extLst>
              <a:ext uri="{FF2B5EF4-FFF2-40B4-BE49-F238E27FC236}">
                <a16:creationId xmlns:a16="http://schemas.microsoft.com/office/drawing/2014/main" id="{C7A5049A-512E-5242-B185-C0C7D408945C}"/>
              </a:ext>
            </a:extLst>
          </p:cNvPr>
          <p:cNvSpPr/>
          <p:nvPr/>
        </p:nvSpPr>
        <p:spPr>
          <a:xfrm>
            <a:off x="2244651" y="2970341"/>
            <a:ext cx="193749" cy="130423"/>
          </a:xfrm>
          <a:prstGeom prst="diamond">
            <a:avLst/>
          </a:prstGeom>
          <a:solidFill>
            <a:srgbClr val="FFFF00"/>
          </a:solidFill>
          <a:ln w="127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3F6C5114-4419-8248-A798-28BCA0677ABA}"/>
              </a:ext>
            </a:extLst>
          </p:cNvPr>
          <p:cNvSpPr txBox="1"/>
          <p:nvPr/>
        </p:nvSpPr>
        <p:spPr>
          <a:xfrm>
            <a:off x="4351965" y="4256531"/>
            <a:ext cx="1688283" cy="871585"/>
          </a:xfrm>
          <a:prstGeom prst="rect">
            <a:avLst/>
          </a:prstGeom>
          <a:noFill/>
        </p:spPr>
        <p:txBody>
          <a:bodyPr wrap="none" lIns="0" tIns="0" rIns="0" bIns="0" rtlCol="0">
            <a:spAutoFit/>
          </a:bodyPr>
          <a:lstStyle/>
          <a:p>
            <a:pPr>
              <a:lnSpc>
                <a:spcPct val="120000"/>
              </a:lnSpc>
            </a:pPr>
            <a:r>
              <a:rPr lang="en-GB" sz="1200" dirty="0">
                <a:latin typeface="Calibri" panose="020F0502020204030204" pitchFamily="34" charset="0"/>
                <a:ea typeface="Aileron" charset="0"/>
                <a:cs typeface="Calibri" panose="020F0502020204030204" pitchFamily="34" charset="0"/>
              </a:rPr>
              <a:t>Progression of disease</a:t>
            </a:r>
          </a:p>
          <a:p>
            <a:pPr>
              <a:lnSpc>
                <a:spcPct val="120000"/>
              </a:lnSpc>
            </a:pPr>
            <a:r>
              <a:rPr lang="en-GB" sz="1200" dirty="0">
                <a:latin typeface="Calibri" panose="020F0502020204030204" pitchFamily="34" charset="0"/>
                <a:ea typeface="Aileron" charset="0"/>
                <a:cs typeface="Calibri" panose="020F0502020204030204" pitchFamily="34" charset="0"/>
              </a:rPr>
              <a:t>Treatment ongoing</a:t>
            </a:r>
          </a:p>
          <a:p>
            <a:pPr>
              <a:lnSpc>
                <a:spcPct val="120000"/>
              </a:lnSpc>
            </a:pPr>
            <a:r>
              <a:rPr lang="en-GB" sz="1200" dirty="0">
                <a:latin typeface="Calibri" panose="020F0502020204030204" pitchFamily="34" charset="0"/>
                <a:ea typeface="Aileron" charset="0"/>
                <a:cs typeface="Calibri" panose="020F0502020204030204" pitchFamily="34" charset="0"/>
              </a:rPr>
              <a:t>Start of partial response</a:t>
            </a:r>
          </a:p>
          <a:p>
            <a:pPr>
              <a:lnSpc>
                <a:spcPct val="120000"/>
              </a:lnSpc>
            </a:pPr>
            <a:r>
              <a:rPr lang="en-GB" sz="1200" dirty="0">
                <a:latin typeface="Calibri" panose="020F0502020204030204" pitchFamily="34" charset="0"/>
                <a:ea typeface="Aileron" charset="0"/>
                <a:cs typeface="Calibri" panose="020F0502020204030204" pitchFamily="34" charset="0"/>
              </a:rPr>
              <a:t>Start of complete response</a:t>
            </a:r>
          </a:p>
        </p:txBody>
      </p:sp>
      <p:sp>
        <p:nvSpPr>
          <p:cNvPr id="104" name="TextBox 103">
            <a:extLst>
              <a:ext uri="{FF2B5EF4-FFF2-40B4-BE49-F238E27FC236}">
                <a16:creationId xmlns:a16="http://schemas.microsoft.com/office/drawing/2014/main" id="{41FF759D-A7F8-504B-A4DB-B2A5DFBD4D6C}"/>
              </a:ext>
            </a:extLst>
          </p:cNvPr>
          <p:cNvSpPr txBox="1"/>
          <p:nvPr/>
        </p:nvSpPr>
        <p:spPr>
          <a:xfrm>
            <a:off x="9505337" y="1635489"/>
            <a:ext cx="102592" cy="246221"/>
          </a:xfrm>
          <a:prstGeom prst="rect">
            <a:avLst/>
          </a:prstGeom>
          <a:noFill/>
        </p:spPr>
        <p:txBody>
          <a:bodyPr wrap="none" lIns="0" tIns="0" rIns="0" bIns="0" rtlCol="0">
            <a:spAutoFit/>
          </a:bodyPr>
          <a:lstStyle/>
          <a:p>
            <a:r>
              <a:rPr lang="en-GB" sz="1600" dirty="0">
                <a:latin typeface="Calibri" panose="020F0502020204030204" pitchFamily="34" charset="0"/>
                <a:ea typeface="Aileron" charset="0"/>
                <a:cs typeface="Calibri" panose="020F0502020204030204" pitchFamily="34" charset="0"/>
              </a:rPr>
              <a:t>*</a:t>
            </a:r>
          </a:p>
        </p:txBody>
      </p:sp>
      <p:sp>
        <p:nvSpPr>
          <p:cNvPr id="105" name="TextBox 104">
            <a:extLst>
              <a:ext uri="{FF2B5EF4-FFF2-40B4-BE49-F238E27FC236}">
                <a16:creationId xmlns:a16="http://schemas.microsoft.com/office/drawing/2014/main" id="{1256B1F9-1523-3542-8A28-A67E36691807}"/>
              </a:ext>
            </a:extLst>
          </p:cNvPr>
          <p:cNvSpPr txBox="1"/>
          <p:nvPr/>
        </p:nvSpPr>
        <p:spPr>
          <a:xfrm>
            <a:off x="9595906" y="1605260"/>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07" name="Diamond 106">
            <a:extLst>
              <a:ext uri="{FF2B5EF4-FFF2-40B4-BE49-F238E27FC236}">
                <a16:creationId xmlns:a16="http://schemas.microsoft.com/office/drawing/2014/main" id="{41DAAC68-41B4-8C4C-8AD5-BA471C4E92D0}"/>
              </a:ext>
            </a:extLst>
          </p:cNvPr>
          <p:cNvSpPr/>
          <p:nvPr/>
        </p:nvSpPr>
        <p:spPr>
          <a:xfrm>
            <a:off x="4084104" y="4734936"/>
            <a:ext cx="193749" cy="130423"/>
          </a:xfrm>
          <a:prstGeom prst="diamond">
            <a:avLst/>
          </a:prstGeom>
          <a:solidFill>
            <a:srgbClr val="FFFF00"/>
          </a:solidFill>
          <a:ln w="127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5-Point Star 107">
            <a:extLst>
              <a:ext uri="{FF2B5EF4-FFF2-40B4-BE49-F238E27FC236}">
                <a16:creationId xmlns:a16="http://schemas.microsoft.com/office/drawing/2014/main" id="{5818E795-27E3-864A-A892-EE461301C0D5}"/>
              </a:ext>
            </a:extLst>
          </p:cNvPr>
          <p:cNvSpPr/>
          <p:nvPr/>
        </p:nvSpPr>
        <p:spPr>
          <a:xfrm>
            <a:off x="4099567" y="4269075"/>
            <a:ext cx="162822" cy="141144"/>
          </a:xfrm>
          <a:prstGeom prst="star5">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Diamond 108">
            <a:extLst>
              <a:ext uri="{FF2B5EF4-FFF2-40B4-BE49-F238E27FC236}">
                <a16:creationId xmlns:a16="http://schemas.microsoft.com/office/drawing/2014/main" id="{FB8B49A1-E1C9-EB42-8E2F-2149D93A85AF}"/>
              </a:ext>
            </a:extLst>
          </p:cNvPr>
          <p:cNvSpPr/>
          <p:nvPr/>
        </p:nvSpPr>
        <p:spPr>
          <a:xfrm>
            <a:off x="4084104" y="4966681"/>
            <a:ext cx="193749" cy="130423"/>
          </a:xfrm>
          <a:prstGeom prst="diamond">
            <a:avLst/>
          </a:prstGeom>
          <a:solidFill>
            <a:srgbClr val="FF0000"/>
          </a:solidFill>
          <a:ln w="127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riangle 109">
            <a:extLst>
              <a:ext uri="{FF2B5EF4-FFF2-40B4-BE49-F238E27FC236}">
                <a16:creationId xmlns:a16="http://schemas.microsoft.com/office/drawing/2014/main" id="{A66B07D4-F205-9E4F-A5F9-D12F358596C5}"/>
              </a:ext>
            </a:extLst>
          </p:cNvPr>
          <p:cNvSpPr/>
          <p:nvPr/>
        </p:nvSpPr>
        <p:spPr>
          <a:xfrm rot="5400000">
            <a:off x="4119941" y="4519959"/>
            <a:ext cx="122075" cy="105237"/>
          </a:xfrm>
          <a:prstGeom prst="triangle">
            <a:avLst/>
          </a:prstGeom>
          <a:solidFill>
            <a:schemeClr val="tx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18432BFF-AF9F-4F44-9CA3-196479FD1CFA}"/>
              </a:ext>
            </a:extLst>
          </p:cNvPr>
          <p:cNvSpPr txBox="1"/>
          <p:nvPr/>
        </p:nvSpPr>
        <p:spPr>
          <a:xfrm>
            <a:off x="1670250" y="1844970"/>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PR</a:t>
            </a:r>
          </a:p>
        </p:txBody>
      </p:sp>
      <p:sp>
        <p:nvSpPr>
          <p:cNvPr id="112" name="TextBox 111">
            <a:extLst>
              <a:ext uri="{FF2B5EF4-FFF2-40B4-BE49-F238E27FC236}">
                <a16:creationId xmlns:a16="http://schemas.microsoft.com/office/drawing/2014/main" id="{B7ED51FD-CDC6-204F-AFFE-83A1152752D5}"/>
              </a:ext>
            </a:extLst>
          </p:cNvPr>
          <p:cNvSpPr txBox="1"/>
          <p:nvPr/>
        </p:nvSpPr>
        <p:spPr>
          <a:xfrm>
            <a:off x="1670250" y="2067220"/>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PR</a:t>
            </a:r>
          </a:p>
        </p:txBody>
      </p:sp>
      <p:sp>
        <p:nvSpPr>
          <p:cNvPr id="113" name="TextBox 112">
            <a:extLst>
              <a:ext uri="{FF2B5EF4-FFF2-40B4-BE49-F238E27FC236}">
                <a16:creationId xmlns:a16="http://schemas.microsoft.com/office/drawing/2014/main" id="{B1DB46A7-46C8-734F-9C80-D083AAC75319}"/>
              </a:ext>
            </a:extLst>
          </p:cNvPr>
          <p:cNvSpPr txBox="1"/>
          <p:nvPr/>
        </p:nvSpPr>
        <p:spPr>
          <a:xfrm>
            <a:off x="1670250" y="2273595"/>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SD</a:t>
            </a:r>
          </a:p>
        </p:txBody>
      </p:sp>
      <p:sp>
        <p:nvSpPr>
          <p:cNvPr id="114" name="TextBox 113">
            <a:extLst>
              <a:ext uri="{FF2B5EF4-FFF2-40B4-BE49-F238E27FC236}">
                <a16:creationId xmlns:a16="http://schemas.microsoft.com/office/drawing/2014/main" id="{1943CB37-F16B-0E47-AEB4-A861D1CFF19D}"/>
              </a:ext>
            </a:extLst>
          </p:cNvPr>
          <p:cNvSpPr txBox="1"/>
          <p:nvPr/>
        </p:nvSpPr>
        <p:spPr>
          <a:xfrm>
            <a:off x="1670250" y="2489495"/>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PR</a:t>
            </a:r>
          </a:p>
        </p:txBody>
      </p:sp>
      <p:sp>
        <p:nvSpPr>
          <p:cNvPr id="115" name="TextBox 114">
            <a:extLst>
              <a:ext uri="{FF2B5EF4-FFF2-40B4-BE49-F238E27FC236}">
                <a16:creationId xmlns:a16="http://schemas.microsoft.com/office/drawing/2014/main" id="{766127B9-CEDB-3541-8044-809762E58724}"/>
              </a:ext>
            </a:extLst>
          </p:cNvPr>
          <p:cNvSpPr txBox="1"/>
          <p:nvPr/>
        </p:nvSpPr>
        <p:spPr>
          <a:xfrm>
            <a:off x="1670250" y="2711745"/>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PR</a:t>
            </a:r>
          </a:p>
        </p:txBody>
      </p:sp>
      <p:sp>
        <p:nvSpPr>
          <p:cNvPr id="116" name="TextBox 115">
            <a:extLst>
              <a:ext uri="{FF2B5EF4-FFF2-40B4-BE49-F238E27FC236}">
                <a16:creationId xmlns:a16="http://schemas.microsoft.com/office/drawing/2014/main" id="{A4B90967-973E-5A4C-8870-837CA5866896}"/>
              </a:ext>
            </a:extLst>
          </p:cNvPr>
          <p:cNvSpPr txBox="1"/>
          <p:nvPr/>
        </p:nvSpPr>
        <p:spPr>
          <a:xfrm>
            <a:off x="1670250" y="2927645"/>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PR</a:t>
            </a:r>
          </a:p>
        </p:txBody>
      </p:sp>
      <p:sp>
        <p:nvSpPr>
          <p:cNvPr id="117" name="TextBox 116">
            <a:extLst>
              <a:ext uri="{FF2B5EF4-FFF2-40B4-BE49-F238E27FC236}">
                <a16:creationId xmlns:a16="http://schemas.microsoft.com/office/drawing/2014/main" id="{60BC6818-50D8-964C-8DEB-5ACBFAD012D2}"/>
              </a:ext>
            </a:extLst>
          </p:cNvPr>
          <p:cNvSpPr txBox="1"/>
          <p:nvPr/>
        </p:nvSpPr>
        <p:spPr>
          <a:xfrm>
            <a:off x="1670250" y="3146720"/>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SD</a:t>
            </a:r>
          </a:p>
        </p:txBody>
      </p:sp>
      <p:sp>
        <p:nvSpPr>
          <p:cNvPr id="118" name="TextBox 117">
            <a:extLst>
              <a:ext uri="{FF2B5EF4-FFF2-40B4-BE49-F238E27FC236}">
                <a16:creationId xmlns:a16="http://schemas.microsoft.com/office/drawing/2014/main" id="{3A70886E-DAC7-654C-834F-26BE64F126C7}"/>
              </a:ext>
            </a:extLst>
          </p:cNvPr>
          <p:cNvSpPr txBox="1"/>
          <p:nvPr/>
        </p:nvSpPr>
        <p:spPr>
          <a:xfrm>
            <a:off x="1670250" y="3375320"/>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SD</a:t>
            </a:r>
          </a:p>
        </p:txBody>
      </p:sp>
      <p:sp>
        <p:nvSpPr>
          <p:cNvPr id="119" name="TextBox 118">
            <a:extLst>
              <a:ext uri="{FF2B5EF4-FFF2-40B4-BE49-F238E27FC236}">
                <a16:creationId xmlns:a16="http://schemas.microsoft.com/office/drawing/2014/main" id="{4F0777A4-97A5-0845-9FF3-482FB1CDAA77}"/>
              </a:ext>
            </a:extLst>
          </p:cNvPr>
          <p:cNvSpPr txBox="1"/>
          <p:nvPr/>
        </p:nvSpPr>
        <p:spPr>
          <a:xfrm>
            <a:off x="1670250" y="3588045"/>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SD</a:t>
            </a:r>
          </a:p>
        </p:txBody>
      </p:sp>
      <p:sp>
        <p:nvSpPr>
          <p:cNvPr id="120" name="TextBox 119">
            <a:extLst>
              <a:ext uri="{FF2B5EF4-FFF2-40B4-BE49-F238E27FC236}">
                <a16:creationId xmlns:a16="http://schemas.microsoft.com/office/drawing/2014/main" id="{368DA57F-659F-5C4C-92B4-B72113AC6A90}"/>
              </a:ext>
            </a:extLst>
          </p:cNvPr>
          <p:cNvSpPr txBox="1"/>
          <p:nvPr/>
        </p:nvSpPr>
        <p:spPr>
          <a:xfrm>
            <a:off x="1670250" y="3810295"/>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SD</a:t>
            </a:r>
          </a:p>
        </p:txBody>
      </p:sp>
      <p:sp>
        <p:nvSpPr>
          <p:cNvPr id="121" name="TextBox 120">
            <a:extLst>
              <a:ext uri="{FF2B5EF4-FFF2-40B4-BE49-F238E27FC236}">
                <a16:creationId xmlns:a16="http://schemas.microsoft.com/office/drawing/2014/main" id="{E7B6A5FA-9693-584C-B7E8-EF780B78B0BC}"/>
              </a:ext>
            </a:extLst>
          </p:cNvPr>
          <p:cNvSpPr txBox="1"/>
          <p:nvPr/>
        </p:nvSpPr>
        <p:spPr>
          <a:xfrm>
            <a:off x="1670250" y="4023020"/>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SD</a:t>
            </a:r>
          </a:p>
        </p:txBody>
      </p:sp>
      <p:sp>
        <p:nvSpPr>
          <p:cNvPr id="122" name="TextBox 121">
            <a:extLst>
              <a:ext uri="{FF2B5EF4-FFF2-40B4-BE49-F238E27FC236}">
                <a16:creationId xmlns:a16="http://schemas.microsoft.com/office/drawing/2014/main" id="{B8AF3489-9E16-E842-8EDB-EDB7269A529B}"/>
              </a:ext>
            </a:extLst>
          </p:cNvPr>
          <p:cNvSpPr txBox="1"/>
          <p:nvPr/>
        </p:nvSpPr>
        <p:spPr>
          <a:xfrm>
            <a:off x="1670250" y="4238920"/>
            <a:ext cx="165110"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SD</a:t>
            </a:r>
          </a:p>
        </p:txBody>
      </p:sp>
      <p:sp>
        <p:nvSpPr>
          <p:cNvPr id="124" name="TextBox 123">
            <a:extLst>
              <a:ext uri="{FF2B5EF4-FFF2-40B4-BE49-F238E27FC236}">
                <a16:creationId xmlns:a16="http://schemas.microsoft.com/office/drawing/2014/main" id="{1F3A7EB6-FD5E-834A-B721-456C81ECC967}"/>
              </a:ext>
            </a:extLst>
          </p:cNvPr>
          <p:cNvSpPr txBox="1"/>
          <p:nvPr/>
        </p:nvSpPr>
        <p:spPr>
          <a:xfrm>
            <a:off x="1660632" y="4467520"/>
            <a:ext cx="174728"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PD</a:t>
            </a:r>
          </a:p>
        </p:txBody>
      </p:sp>
      <p:sp>
        <p:nvSpPr>
          <p:cNvPr id="125" name="TextBox 124">
            <a:extLst>
              <a:ext uri="{FF2B5EF4-FFF2-40B4-BE49-F238E27FC236}">
                <a16:creationId xmlns:a16="http://schemas.microsoft.com/office/drawing/2014/main" id="{08E5656B-4057-DA4C-A36D-67767101D924}"/>
              </a:ext>
            </a:extLst>
          </p:cNvPr>
          <p:cNvSpPr txBox="1"/>
          <p:nvPr/>
        </p:nvSpPr>
        <p:spPr>
          <a:xfrm>
            <a:off x="1671854" y="4680245"/>
            <a:ext cx="163506"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PR</a:t>
            </a:r>
          </a:p>
        </p:txBody>
      </p:sp>
      <p:sp>
        <p:nvSpPr>
          <p:cNvPr id="126" name="TextBox 125">
            <a:extLst>
              <a:ext uri="{FF2B5EF4-FFF2-40B4-BE49-F238E27FC236}">
                <a16:creationId xmlns:a16="http://schemas.microsoft.com/office/drawing/2014/main" id="{EB3AF7F6-9337-AB4B-862C-2FE7DD6BE321}"/>
              </a:ext>
            </a:extLst>
          </p:cNvPr>
          <p:cNvSpPr txBox="1"/>
          <p:nvPr/>
        </p:nvSpPr>
        <p:spPr>
          <a:xfrm>
            <a:off x="1660632" y="5108870"/>
            <a:ext cx="174728"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PD</a:t>
            </a:r>
          </a:p>
        </p:txBody>
      </p:sp>
      <p:sp>
        <p:nvSpPr>
          <p:cNvPr id="127" name="TextBox 126">
            <a:extLst>
              <a:ext uri="{FF2B5EF4-FFF2-40B4-BE49-F238E27FC236}">
                <a16:creationId xmlns:a16="http://schemas.microsoft.com/office/drawing/2014/main" id="{70B1C0D9-7B38-9744-BA6D-4AB7E750F9A9}"/>
              </a:ext>
            </a:extLst>
          </p:cNvPr>
          <p:cNvSpPr txBox="1"/>
          <p:nvPr/>
        </p:nvSpPr>
        <p:spPr>
          <a:xfrm>
            <a:off x="1660632" y="5324770"/>
            <a:ext cx="174728"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NE</a:t>
            </a:r>
          </a:p>
        </p:txBody>
      </p:sp>
      <p:sp>
        <p:nvSpPr>
          <p:cNvPr id="128" name="TextBox 127">
            <a:extLst>
              <a:ext uri="{FF2B5EF4-FFF2-40B4-BE49-F238E27FC236}">
                <a16:creationId xmlns:a16="http://schemas.microsoft.com/office/drawing/2014/main" id="{D91AD6E6-1352-8E46-A7ED-1F6E67950D20}"/>
              </a:ext>
            </a:extLst>
          </p:cNvPr>
          <p:cNvSpPr txBox="1"/>
          <p:nvPr/>
        </p:nvSpPr>
        <p:spPr>
          <a:xfrm>
            <a:off x="835983" y="4905670"/>
            <a:ext cx="999377" cy="184666"/>
          </a:xfrm>
          <a:prstGeom prst="rect">
            <a:avLst/>
          </a:prstGeom>
          <a:no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Not determined</a:t>
            </a:r>
          </a:p>
        </p:txBody>
      </p:sp>
      <p:sp>
        <p:nvSpPr>
          <p:cNvPr id="130" name="Triangle 129">
            <a:extLst>
              <a:ext uri="{FF2B5EF4-FFF2-40B4-BE49-F238E27FC236}">
                <a16:creationId xmlns:a16="http://schemas.microsoft.com/office/drawing/2014/main" id="{136D2925-6BD7-BE4F-A2FE-BA3BDA10BB88}"/>
              </a:ext>
            </a:extLst>
          </p:cNvPr>
          <p:cNvSpPr/>
          <p:nvPr/>
        </p:nvSpPr>
        <p:spPr>
          <a:xfrm rot="5400000">
            <a:off x="7185902" y="1870405"/>
            <a:ext cx="129112" cy="149917"/>
          </a:xfrm>
          <a:prstGeom prst="triangle">
            <a:avLst/>
          </a:prstGeom>
          <a:solidFill>
            <a:schemeClr val="tx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083EB3D-3F80-AD43-B63D-B88E5D8E4610}"/>
              </a:ext>
            </a:extLst>
          </p:cNvPr>
          <p:cNvSpPr/>
          <p:nvPr/>
        </p:nvSpPr>
        <p:spPr>
          <a:xfrm rot="16200000">
            <a:off x="4461355" y="-661808"/>
            <a:ext cx="155578" cy="5215569"/>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3" name="Diamond 132">
            <a:extLst>
              <a:ext uri="{FF2B5EF4-FFF2-40B4-BE49-F238E27FC236}">
                <a16:creationId xmlns:a16="http://schemas.microsoft.com/office/drawing/2014/main" id="{DF37B059-4DA5-DE41-91F9-244FC96E223E}"/>
              </a:ext>
            </a:extLst>
          </p:cNvPr>
          <p:cNvSpPr/>
          <p:nvPr/>
        </p:nvSpPr>
        <p:spPr>
          <a:xfrm>
            <a:off x="3073326" y="1880765"/>
            <a:ext cx="193749" cy="130423"/>
          </a:xfrm>
          <a:prstGeom prst="diamond">
            <a:avLst/>
          </a:prstGeom>
          <a:solidFill>
            <a:srgbClr val="FFFF00"/>
          </a:solidFill>
          <a:ln w="127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B16A3F99-9A4F-EA47-A406-88F863378FF4}"/>
              </a:ext>
            </a:extLst>
          </p:cNvPr>
          <p:cNvSpPr txBox="1"/>
          <p:nvPr/>
        </p:nvSpPr>
        <p:spPr>
          <a:xfrm>
            <a:off x="7371737" y="1854564"/>
            <a:ext cx="102592" cy="246221"/>
          </a:xfrm>
          <a:prstGeom prst="rect">
            <a:avLst/>
          </a:prstGeom>
          <a:noFill/>
        </p:spPr>
        <p:txBody>
          <a:bodyPr wrap="none" lIns="0" tIns="0" rIns="0" bIns="0" rtlCol="0">
            <a:spAutoFit/>
          </a:bodyPr>
          <a:lstStyle/>
          <a:p>
            <a:r>
              <a:rPr lang="en-GB" sz="1600" dirty="0">
                <a:latin typeface="Calibri" panose="020F0502020204030204" pitchFamily="34" charset="0"/>
                <a:ea typeface="Aileron" charset="0"/>
                <a:cs typeface="Calibri" panose="020F0502020204030204" pitchFamily="34" charset="0"/>
              </a:rPr>
              <a:t>*</a:t>
            </a:r>
          </a:p>
        </p:txBody>
      </p:sp>
      <p:sp>
        <p:nvSpPr>
          <p:cNvPr id="135" name="TextBox 134">
            <a:extLst>
              <a:ext uri="{FF2B5EF4-FFF2-40B4-BE49-F238E27FC236}">
                <a16:creationId xmlns:a16="http://schemas.microsoft.com/office/drawing/2014/main" id="{15A2F932-2356-3F44-AB8F-2C0841262C53}"/>
              </a:ext>
            </a:extLst>
          </p:cNvPr>
          <p:cNvSpPr txBox="1"/>
          <p:nvPr/>
        </p:nvSpPr>
        <p:spPr>
          <a:xfrm>
            <a:off x="7462306" y="1854563"/>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38" name="Rectangle 137">
            <a:extLst>
              <a:ext uri="{FF2B5EF4-FFF2-40B4-BE49-F238E27FC236}">
                <a16:creationId xmlns:a16="http://schemas.microsoft.com/office/drawing/2014/main" id="{90799D24-F0AA-C54C-81E8-1A050507659D}"/>
              </a:ext>
            </a:extLst>
          </p:cNvPr>
          <p:cNvSpPr/>
          <p:nvPr/>
        </p:nvSpPr>
        <p:spPr>
          <a:xfrm>
            <a:off x="9041494" y="3672918"/>
            <a:ext cx="99517" cy="102684"/>
          </a:xfrm>
          <a:prstGeom prst="rect">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8A4AF91-67EE-1F4C-8A3E-147CAB1CED71}"/>
              </a:ext>
            </a:extLst>
          </p:cNvPr>
          <p:cNvSpPr/>
          <p:nvPr/>
        </p:nvSpPr>
        <p:spPr>
          <a:xfrm>
            <a:off x="9041494" y="3879580"/>
            <a:ext cx="99517" cy="102684"/>
          </a:xfrm>
          <a:prstGeom prst="rect">
            <a:avLst/>
          </a:prstGeom>
          <a:solidFill>
            <a:srgbClr val="FFC00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2E3D9986-3500-8B4E-9B81-85D886830308}"/>
              </a:ext>
            </a:extLst>
          </p:cNvPr>
          <p:cNvSpPr/>
          <p:nvPr/>
        </p:nvSpPr>
        <p:spPr>
          <a:xfrm>
            <a:off x="9041494" y="4086242"/>
            <a:ext cx="99517" cy="102684"/>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A6D97BF-4AC8-6246-8F52-89840DAA2D51}"/>
              </a:ext>
            </a:extLst>
          </p:cNvPr>
          <p:cNvSpPr/>
          <p:nvPr/>
        </p:nvSpPr>
        <p:spPr>
          <a:xfrm>
            <a:off x="9041494" y="4292905"/>
            <a:ext cx="99517" cy="102684"/>
          </a:xfrm>
          <a:prstGeom prst="rect">
            <a:avLst/>
          </a:prstGeom>
          <a:pattFill prst="wdUpDiag">
            <a:fgClr>
              <a:schemeClr val="bg1"/>
            </a:fgClr>
            <a:bgClr>
              <a:schemeClr val="tx1"/>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77F2349-6BD5-8B4B-80FF-A04D3312AC8E}"/>
              </a:ext>
            </a:extLst>
          </p:cNvPr>
          <p:cNvSpPr/>
          <p:nvPr/>
        </p:nvSpPr>
        <p:spPr>
          <a:xfrm rot="16200000">
            <a:off x="4420081" y="1015695"/>
            <a:ext cx="155578" cy="2294568"/>
          </a:xfrm>
          <a:prstGeom prst="rect">
            <a:avLst/>
          </a:prstGeom>
          <a:pattFill prst="wdUpDiag">
            <a:fgClr>
              <a:schemeClr val="bg1"/>
            </a:fgClr>
            <a:bgClr>
              <a:schemeClr val="accent1"/>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6" name="Rectangle 135">
            <a:extLst>
              <a:ext uri="{FF2B5EF4-FFF2-40B4-BE49-F238E27FC236}">
                <a16:creationId xmlns:a16="http://schemas.microsoft.com/office/drawing/2014/main" id="{43BC7D6F-3BE6-7F4F-BBC9-B8890437B5C1}"/>
              </a:ext>
            </a:extLst>
          </p:cNvPr>
          <p:cNvSpPr/>
          <p:nvPr/>
        </p:nvSpPr>
        <p:spPr>
          <a:xfrm rot="16200000">
            <a:off x="3000856" y="1015695"/>
            <a:ext cx="155578" cy="2294568"/>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7" name="Diamond 136">
            <a:extLst>
              <a:ext uri="{FF2B5EF4-FFF2-40B4-BE49-F238E27FC236}">
                <a16:creationId xmlns:a16="http://schemas.microsoft.com/office/drawing/2014/main" id="{5BCD066F-CDB6-C84E-B987-96987E9FC1FC}"/>
              </a:ext>
            </a:extLst>
          </p:cNvPr>
          <p:cNvSpPr/>
          <p:nvPr/>
        </p:nvSpPr>
        <p:spPr>
          <a:xfrm>
            <a:off x="2289101" y="2097767"/>
            <a:ext cx="193749" cy="130423"/>
          </a:xfrm>
          <a:prstGeom prst="diamond">
            <a:avLst/>
          </a:prstGeom>
          <a:solidFill>
            <a:srgbClr val="FFFF00"/>
          </a:solidFill>
          <a:ln w="127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5-Point Star 142">
            <a:extLst>
              <a:ext uri="{FF2B5EF4-FFF2-40B4-BE49-F238E27FC236}">
                <a16:creationId xmlns:a16="http://schemas.microsoft.com/office/drawing/2014/main" id="{DF4038C5-4F1E-8840-B214-C0AB93B6C31E}"/>
              </a:ext>
            </a:extLst>
          </p:cNvPr>
          <p:cNvSpPr/>
          <p:nvPr/>
        </p:nvSpPr>
        <p:spPr>
          <a:xfrm>
            <a:off x="5842642" y="2100550"/>
            <a:ext cx="122533" cy="106219"/>
          </a:xfrm>
          <a:prstGeom prst="star5">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871FA74-C825-B44C-A3DB-728EF5AFCD42}"/>
              </a:ext>
            </a:extLst>
          </p:cNvPr>
          <p:cNvSpPr txBox="1"/>
          <p:nvPr/>
        </p:nvSpPr>
        <p:spPr>
          <a:xfrm>
            <a:off x="5658695" y="2058681"/>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45" name="Rectangle 144">
            <a:extLst>
              <a:ext uri="{FF2B5EF4-FFF2-40B4-BE49-F238E27FC236}">
                <a16:creationId xmlns:a16="http://schemas.microsoft.com/office/drawing/2014/main" id="{5412C0DB-ABE5-7A43-9272-1C9368AEB36D}"/>
              </a:ext>
            </a:extLst>
          </p:cNvPr>
          <p:cNvSpPr/>
          <p:nvPr/>
        </p:nvSpPr>
        <p:spPr>
          <a:xfrm rot="16200000">
            <a:off x="3192941" y="1035205"/>
            <a:ext cx="155578" cy="2678739"/>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6" name="5-Point Star 145">
            <a:extLst>
              <a:ext uri="{FF2B5EF4-FFF2-40B4-BE49-F238E27FC236}">
                <a16:creationId xmlns:a16="http://schemas.microsoft.com/office/drawing/2014/main" id="{935726BA-8BE0-2D43-A6FB-FA0822FDF1B4}"/>
              </a:ext>
            </a:extLst>
          </p:cNvPr>
          <p:cNvSpPr/>
          <p:nvPr/>
        </p:nvSpPr>
        <p:spPr>
          <a:xfrm>
            <a:off x="4806308" y="2312146"/>
            <a:ext cx="122533" cy="106219"/>
          </a:xfrm>
          <a:prstGeom prst="star5">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3CB042-6B36-BA4E-9560-67E33C27EEEA}"/>
              </a:ext>
            </a:extLst>
          </p:cNvPr>
          <p:cNvSpPr txBox="1"/>
          <p:nvPr/>
        </p:nvSpPr>
        <p:spPr>
          <a:xfrm>
            <a:off x="4622361" y="2270277"/>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48" name="Rectangle 147">
            <a:extLst>
              <a:ext uri="{FF2B5EF4-FFF2-40B4-BE49-F238E27FC236}">
                <a16:creationId xmlns:a16="http://schemas.microsoft.com/office/drawing/2014/main" id="{FE1426C2-0333-C144-87DA-EF05D6B54D7E}"/>
              </a:ext>
            </a:extLst>
          </p:cNvPr>
          <p:cNvSpPr/>
          <p:nvPr/>
        </p:nvSpPr>
        <p:spPr>
          <a:xfrm rot="16200000">
            <a:off x="3660775" y="2047867"/>
            <a:ext cx="155578" cy="1095374"/>
          </a:xfrm>
          <a:prstGeom prst="rect">
            <a:avLst/>
          </a:prstGeom>
          <a:pattFill prst="wdUpDiag">
            <a:fgClr>
              <a:schemeClr val="bg1"/>
            </a:fgClr>
            <a:bgClr>
              <a:schemeClr val="accent6"/>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9" name="Rectangle 148">
            <a:extLst>
              <a:ext uri="{FF2B5EF4-FFF2-40B4-BE49-F238E27FC236}">
                <a16:creationId xmlns:a16="http://schemas.microsoft.com/office/drawing/2014/main" id="{CA2A930E-8CB0-1646-9997-5C11B69899A0}"/>
              </a:ext>
            </a:extLst>
          </p:cNvPr>
          <p:cNvSpPr/>
          <p:nvPr/>
        </p:nvSpPr>
        <p:spPr>
          <a:xfrm rot="16200000">
            <a:off x="2554767" y="1894359"/>
            <a:ext cx="155578" cy="1402389"/>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0" name="Diamond 149">
            <a:extLst>
              <a:ext uri="{FF2B5EF4-FFF2-40B4-BE49-F238E27FC236}">
                <a16:creationId xmlns:a16="http://schemas.microsoft.com/office/drawing/2014/main" id="{43BB5703-A92C-DB47-AE4E-88E667E12923}"/>
              </a:ext>
            </a:extLst>
          </p:cNvPr>
          <p:cNvSpPr/>
          <p:nvPr/>
        </p:nvSpPr>
        <p:spPr>
          <a:xfrm>
            <a:off x="2289101" y="2530342"/>
            <a:ext cx="193749" cy="130423"/>
          </a:xfrm>
          <a:prstGeom prst="diamond">
            <a:avLst/>
          </a:prstGeom>
          <a:solidFill>
            <a:srgbClr val="FFFF00"/>
          </a:solidFill>
          <a:ln w="127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5-Point Star 150">
            <a:extLst>
              <a:ext uri="{FF2B5EF4-FFF2-40B4-BE49-F238E27FC236}">
                <a16:creationId xmlns:a16="http://schemas.microsoft.com/office/drawing/2014/main" id="{70BA69F8-7147-7A47-829A-ABB9C0C75B7D}"/>
              </a:ext>
            </a:extLst>
          </p:cNvPr>
          <p:cNvSpPr/>
          <p:nvPr/>
        </p:nvSpPr>
        <p:spPr>
          <a:xfrm>
            <a:off x="4490092" y="2533125"/>
            <a:ext cx="122533" cy="106219"/>
          </a:xfrm>
          <a:prstGeom prst="star5">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DF1580F1-8B49-514C-BBD2-954D3BD50A6E}"/>
              </a:ext>
            </a:extLst>
          </p:cNvPr>
          <p:cNvSpPr txBox="1"/>
          <p:nvPr/>
        </p:nvSpPr>
        <p:spPr>
          <a:xfrm>
            <a:off x="4306145" y="2491256"/>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53" name="Rectangle 152">
            <a:extLst>
              <a:ext uri="{FF2B5EF4-FFF2-40B4-BE49-F238E27FC236}">
                <a16:creationId xmlns:a16="http://schemas.microsoft.com/office/drawing/2014/main" id="{0A4F1990-0E22-3A48-8D55-A9971F36E601}"/>
              </a:ext>
            </a:extLst>
          </p:cNvPr>
          <p:cNvSpPr/>
          <p:nvPr/>
        </p:nvSpPr>
        <p:spPr>
          <a:xfrm rot="16200000">
            <a:off x="3502026" y="2428867"/>
            <a:ext cx="155578" cy="777873"/>
          </a:xfrm>
          <a:prstGeom prst="rect">
            <a:avLst/>
          </a:prstGeom>
          <a:pattFill prst="wdUpDiag">
            <a:fgClr>
              <a:schemeClr val="bg1"/>
            </a:fgClr>
            <a:bgClr>
              <a:schemeClr val="tx2"/>
            </a:bgClr>
          </a:patt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4" name="Rectangle 153">
            <a:extLst>
              <a:ext uri="{FF2B5EF4-FFF2-40B4-BE49-F238E27FC236}">
                <a16:creationId xmlns:a16="http://schemas.microsoft.com/office/drawing/2014/main" id="{53FF0B81-A17F-D94B-B54C-825814A90E55}"/>
              </a:ext>
            </a:extLst>
          </p:cNvPr>
          <p:cNvSpPr/>
          <p:nvPr/>
        </p:nvSpPr>
        <p:spPr>
          <a:xfrm rot="16200000">
            <a:off x="2530958" y="2140421"/>
            <a:ext cx="155578" cy="1354766"/>
          </a:xfrm>
          <a:prstGeom prst="rect">
            <a:avLst/>
          </a:prstGeom>
          <a:solidFill>
            <a:schemeClr val="tx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5" name="Diamond 154">
            <a:extLst>
              <a:ext uri="{FF2B5EF4-FFF2-40B4-BE49-F238E27FC236}">
                <a16:creationId xmlns:a16="http://schemas.microsoft.com/office/drawing/2014/main" id="{A8DA7D9C-9D43-B946-9B2E-8955A3BA7E39}"/>
              </a:ext>
            </a:extLst>
          </p:cNvPr>
          <p:cNvSpPr/>
          <p:nvPr/>
        </p:nvSpPr>
        <p:spPr>
          <a:xfrm>
            <a:off x="2308152" y="2752592"/>
            <a:ext cx="193749" cy="130423"/>
          </a:xfrm>
          <a:prstGeom prst="diamond">
            <a:avLst/>
          </a:prstGeom>
          <a:solidFill>
            <a:srgbClr val="FFFF00"/>
          </a:solidFill>
          <a:ln w="127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5-Point Star 155">
            <a:extLst>
              <a:ext uri="{FF2B5EF4-FFF2-40B4-BE49-F238E27FC236}">
                <a16:creationId xmlns:a16="http://schemas.microsoft.com/office/drawing/2014/main" id="{BD619BA3-705D-5745-8C23-12BF5532D29B}"/>
              </a:ext>
            </a:extLst>
          </p:cNvPr>
          <p:cNvSpPr/>
          <p:nvPr/>
        </p:nvSpPr>
        <p:spPr>
          <a:xfrm>
            <a:off x="4175768" y="2755375"/>
            <a:ext cx="122533" cy="106219"/>
          </a:xfrm>
          <a:prstGeom prst="star5">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0EF44123-DDA3-314A-8902-0B80477186D1}"/>
              </a:ext>
            </a:extLst>
          </p:cNvPr>
          <p:cNvSpPr txBox="1"/>
          <p:nvPr/>
        </p:nvSpPr>
        <p:spPr>
          <a:xfrm>
            <a:off x="3991821" y="2713506"/>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58" name="5-Point Star 157">
            <a:extLst>
              <a:ext uri="{FF2B5EF4-FFF2-40B4-BE49-F238E27FC236}">
                <a16:creationId xmlns:a16="http://schemas.microsoft.com/office/drawing/2014/main" id="{46ADF896-6540-2F47-BCF9-0BE479DDE09B}"/>
              </a:ext>
            </a:extLst>
          </p:cNvPr>
          <p:cNvSpPr/>
          <p:nvPr/>
        </p:nvSpPr>
        <p:spPr>
          <a:xfrm>
            <a:off x="3661418" y="2971275"/>
            <a:ext cx="122533" cy="106219"/>
          </a:xfrm>
          <a:prstGeom prst="star5">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B6FBDA56-F700-314C-A091-566CD15B69EF}"/>
              </a:ext>
            </a:extLst>
          </p:cNvPr>
          <p:cNvSpPr txBox="1"/>
          <p:nvPr/>
        </p:nvSpPr>
        <p:spPr>
          <a:xfrm>
            <a:off x="3477471" y="2929406"/>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60" name="TextBox 159">
            <a:extLst>
              <a:ext uri="{FF2B5EF4-FFF2-40B4-BE49-F238E27FC236}">
                <a16:creationId xmlns:a16="http://schemas.microsoft.com/office/drawing/2014/main" id="{29D4CE52-A4A1-6E4C-AD82-F9A1BD7ED0D3}"/>
              </a:ext>
            </a:extLst>
          </p:cNvPr>
          <p:cNvSpPr txBox="1"/>
          <p:nvPr/>
        </p:nvSpPr>
        <p:spPr>
          <a:xfrm>
            <a:off x="3369033" y="2950411"/>
            <a:ext cx="102592" cy="246221"/>
          </a:xfrm>
          <a:prstGeom prst="rect">
            <a:avLst/>
          </a:prstGeom>
          <a:noFill/>
        </p:spPr>
        <p:txBody>
          <a:bodyPr wrap="none" lIns="0" tIns="0" rIns="0" bIns="0" rtlCol="0">
            <a:spAutoFit/>
          </a:bodyPr>
          <a:lstStyle/>
          <a:p>
            <a:r>
              <a:rPr lang="en-GB" sz="1600" dirty="0">
                <a:latin typeface="Calibri" panose="020F0502020204030204" pitchFamily="34" charset="0"/>
                <a:ea typeface="Aileron" charset="0"/>
                <a:cs typeface="Calibri" panose="020F0502020204030204" pitchFamily="34" charset="0"/>
              </a:rPr>
              <a:t>*</a:t>
            </a:r>
          </a:p>
        </p:txBody>
      </p:sp>
      <p:sp>
        <p:nvSpPr>
          <p:cNvPr id="161" name="Rectangle 160">
            <a:extLst>
              <a:ext uri="{FF2B5EF4-FFF2-40B4-BE49-F238E27FC236}">
                <a16:creationId xmlns:a16="http://schemas.microsoft.com/office/drawing/2014/main" id="{FAAF08AC-BB1C-9544-AAC6-01ABB4A4871B}"/>
              </a:ext>
            </a:extLst>
          </p:cNvPr>
          <p:cNvSpPr/>
          <p:nvPr/>
        </p:nvSpPr>
        <p:spPr>
          <a:xfrm rot="16200000">
            <a:off x="5618643" y="-2044520"/>
            <a:ext cx="155578" cy="7530143"/>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2" name="Diamond 161">
            <a:extLst>
              <a:ext uri="{FF2B5EF4-FFF2-40B4-BE49-F238E27FC236}">
                <a16:creationId xmlns:a16="http://schemas.microsoft.com/office/drawing/2014/main" id="{12B13D69-13D3-EE4E-9B6C-E8CCBE6E0821}"/>
              </a:ext>
            </a:extLst>
          </p:cNvPr>
          <p:cNvSpPr/>
          <p:nvPr/>
        </p:nvSpPr>
        <p:spPr>
          <a:xfrm>
            <a:off x="2333551" y="1655340"/>
            <a:ext cx="193749" cy="130423"/>
          </a:xfrm>
          <a:prstGeom prst="diamond">
            <a:avLst/>
          </a:prstGeom>
          <a:solidFill>
            <a:srgbClr val="FFFF00"/>
          </a:solidFill>
          <a:ln w="127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46B04A88-7B6E-6E48-8DA1-9DAC82629238}"/>
              </a:ext>
            </a:extLst>
          </p:cNvPr>
          <p:cNvSpPr/>
          <p:nvPr/>
        </p:nvSpPr>
        <p:spPr>
          <a:xfrm>
            <a:off x="6921426" y="1646366"/>
            <a:ext cx="193749" cy="130423"/>
          </a:xfrm>
          <a:prstGeom prst="diamond">
            <a:avLst/>
          </a:prstGeom>
          <a:solidFill>
            <a:srgbClr val="FF0000"/>
          </a:solidFill>
          <a:ln w="127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Triangle 162">
            <a:extLst>
              <a:ext uri="{FF2B5EF4-FFF2-40B4-BE49-F238E27FC236}">
                <a16:creationId xmlns:a16="http://schemas.microsoft.com/office/drawing/2014/main" id="{BFE378E7-09C4-FA4A-BF9A-5CD5EAF071D0}"/>
              </a:ext>
            </a:extLst>
          </p:cNvPr>
          <p:cNvSpPr/>
          <p:nvPr/>
        </p:nvSpPr>
        <p:spPr>
          <a:xfrm rot="5400000">
            <a:off x="3293352" y="3177770"/>
            <a:ext cx="129112" cy="149917"/>
          </a:xfrm>
          <a:prstGeom prst="triangle">
            <a:avLst/>
          </a:prstGeom>
          <a:solidFill>
            <a:schemeClr val="tx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32CDFD04-87DE-7B47-8452-1C3F2343DD5F}"/>
              </a:ext>
            </a:extLst>
          </p:cNvPr>
          <p:cNvSpPr/>
          <p:nvPr/>
        </p:nvSpPr>
        <p:spPr>
          <a:xfrm rot="16200000">
            <a:off x="2515081" y="2591833"/>
            <a:ext cx="155578" cy="1323018"/>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0C76B2EE-AC0A-D640-81ED-42E51ABDE7AE}"/>
              </a:ext>
            </a:extLst>
          </p:cNvPr>
          <p:cNvSpPr txBox="1"/>
          <p:nvPr/>
        </p:nvSpPr>
        <p:spPr>
          <a:xfrm>
            <a:off x="3429164" y="3150750"/>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69" name="Rectangle 168">
            <a:extLst>
              <a:ext uri="{FF2B5EF4-FFF2-40B4-BE49-F238E27FC236}">
                <a16:creationId xmlns:a16="http://schemas.microsoft.com/office/drawing/2014/main" id="{9ADB3D3A-827C-0248-9C9E-B3BC6196FB7A}"/>
              </a:ext>
            </a:extLst>
          </p:cNvPr>
          <p:cNvSpPr/>
          <p:nvPr/>
        </p:nvSpPr>
        <p:spPr>
          <a:xfrm rot="16200000">
            <a:off x="2327756" y="2994498"/>
            <a:ext cx="155578" cy="948361"/>
          </a:xfrm>
          <a:prstGeom prst="rect">
            <a:avLst/>
          </a:prstGeom>
          <a:solidFill>
            <a:schemeClr val="accent2"/>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0" name="5-Point Star 169">
            <a:extLst>
              <a:ext uri="{FF2B5EF4-FFF2-40B4-BE49-F238E27FC236}">
                <a16:creationId xmlns:a16="http://schemas.microsoft.com/office/drawing/2014/main" id="{42776F36-5992-A448-B165-039C902C7676}"/>
              </a:ext>
            </a:extLst>
          </p:cNvPr>
          <p:cNvSpPr/>
          <p:nvPr/>
        </p:nvSpPr>
        <p:spPr>
          <a:xfrm>
            <a:off x="3039118" y="3406250"/>
            <a:ext cx="122533" cy="106219"/>
          </a:xfrm>
          <a:prstGeom prst="star5">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8779CA34-1284-DF4B-A407-EB4A10E604FC}"/>
              </a:ext>
            </a:extLst>
          </p:cNvPr>
          <p:cNvSpPr txBox="1"/>
          <p:nvPr/>
        </p:nvSpPr>
        <p:spPr>
          <a:xfrm>
            <a:off x="2877396" y="3364381"/>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72" name="Rectangle 171">
            <a:extLst>
              <a:ext uri="{FF2B5EF4-FFF2-40B4-BE49-F238E27FC236}">
                <a16:creationId xmlns:a16="http://schemas.microsoft.com/office/drawing/2014/main" id="{75AC75FD-53A4-B94C-A6D0-EEF9ED35F51F}"/>
              </a:ext>
            </a:extLst>
          </p:cNvPr>
          <p:cNvSpPr/>
          <p:nvPr/>
        </p:nvSpPr>
        <p:spPr>
          <a:xfrm rot="16200000">
            <a:off x="2218217" y="3323672"/>
            <a:ext cx="155578" cy="729289"/>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3" name="TextBox 172">
            <a:extLst>
              <a:ext uri="{FF2B5EF4-FFF2-40B4-BE49-F238E27FC236}">
                <a16:creationId xmlns:a16="http://schemas.microsoft.com/office/drawing/2014/main" id="{2122F4A5-6DB9-D344-96D9-6E1D839ADE05}"/>
              </a:ext>
            </a:extLst>
          </p:cNvPr>
          <p:cNvSpPr txBox="1"/>
          <p:nvPr/>
        </p:nvSpPr>
        <p:spPr>
          <a:xfrm>
            <a:off x="2785531" y="3585725"/>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74" name="TextBox 173">
            <a:extLst>
              <a:ext uri="{FF2B5EF4-FFF2-40B4-BE49-F238E27FC236}">
                <a16:creationId xmlns:a16="http://schemas.microsoft.com/office/drawing/2014/main" id="{10ECE9AB-37E7-BA49-9BDA-D2CDFD785390}"/>
              </a:ext>
            </a:extLst>
          </p:cNvPr>
          <p:cNvSpPr txBox="1"/>
          <p:nvPr/>
        </p:nvSpPr>
        <p:spPr>
          <a:xfrm>
            <a:off x="2692758" y="3601286"/>
            <a:ext cx="102592" cy="246221"/>
          </a:xfrm>
          <a:prstGeom prst="rect">
            <a:avLst/>
          </a:prstGeom>
          <a:noFill/>
        </p:spPr>
        <p:txBody>
          <a:bodyPr wrap="none" lIns="0" tIns="0" rIns="0" bIns="0" rtlCol="0">
            <a:spAutoFit/>
          </a:bodyPr>
          <a:lstStyle/>
          <a:p>
            <a:r>
              <a:rPr lang="en-GB" sz="1600" dirty="0">
                <a:latin typeface="Calibri" panose="020F0502020204030204" pitchFamily="34" charset="0"/>
                <a:ea typeface="Aileron" charset="0"/>
                <a:cs typeface="Calibri" panose="020F0502020204030204" pitchFamily="34" charset="0"/>
              </a:rPr>
              <a:t>*</a:t>
            </a:r>
          </a:p>
        </p:txBody>
      </p:sp>
      <p:sp>
        <p:nvSpPr>
          <p:cNvPr id="175" name="Rectangle 174">
            <a:extLst>
              <a:ext uri="{FF2B5EF4-FFF2-40B4-BE49-F238E27FC236}">
                <a16:creationId xmlns:a16="http://schemas.microsoft.com/office/drawing/2014/main" id="{8C662A61-3808-3A4C-BD14-2776100FD328}"/>
              </a:ext>
            </a:extLst>
          </p:cNvPr>
          <p:cNvSpPr/>
          <p:nvPr/>
        </p:nvSpPr>
        <p:spPr>
          <a:xfrm rot="16200000">
            <a:off x="2197582" y="3563384"/>
            <a:ext cx="155578" cy="688015"/>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6" name="TextBox 175">
            <a:extLst>
              <a:ext uri="{FF2B5EF4-FFF2-40B4-BE49-F238E27FC236}">
                <a16:creationId xmlns:a16="http://schemas.microsoft.com/office/drawing/2014/main" id="{E91FC37A-4376-0F40-9098-26E4E5D82C8B}"/>
              </a:ext>
            </a:extLst>
          </p:cNvPr>
          <p:cNvSpPr txBox="1"/>
          <p:nvPr/>
        </p:nvSpPr>
        <p:spPr>
          <a:xfrm>
            <a:off x="2657834" y="3820361"/>
            <a:ext cx="102592" cy="246221"/>
          </a:xfrm>
          <a:prstGeom prst="rect">
            <a:avLst/>
          </a:prstGeom>
          <a:noFill/>
        </p:spPr>
        <p:txBody>
          <a:bodyPr wrap="none" lIns="0" tIns="0" rIns="0" bIns="0" rtlCol="0">
            <a:spAutoFit/>
          </a:bodyPr>
          <a:lstStyle/>
          <a:p>
            <a:r>
              <a:rPr lang="en-GB" sz="1600" dirty="0">
                <a:latin typeface="Calibri" panose="020F0502020204030204" pitchFamily="34" charset="0"/>
                <a:ea typeface="Aileron" charset="0"/>
                <a:cs typeface="Calibri" panose="020F0502020204030204" pitchFamily="34" charset="0"/>
              </a:rPr>
              <a:t>*</a:t>
            </a:r>
          </a:p>
        </p:txBody>
      </p:sp>
      <p:sp>
        <p:nvSpPr>
          <p:cNvPr id="177" name="5-Point Star 176">
            <a:extLst>
              <a:ext uri="{FF2B5EF4-FFF2-40B4-BE49-F238E27FC236}">
                <a16:creationId xmlns:a16="http://schemas.microsoft.com/office/drawing/2014/main" id="{D4C0EBFC-DD0F-5645-A177-065D01ADB0E3}"/>
              </a:ext>
            </a:extLst>
          </p:cNvPr>
          <p:cNvSpPr/>
          <p:nvPr/>
        </p:nvSpPr>
        <p:spPr>
          <a:xfrm>
            <a:off x="2804168" y="3853925"/>
            <a:ext cx="122533" cy="106219"/>
          </a:xfrm>
          <a:prstGeom prst="star5">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37D36AB7-F08B-1241-864D-99B1FBB52D8E}"/>
              </a:ext>
            </a:extLst>
          </p:cNvPr>
          <p:cNvSpPr/>
          <p:nvPr/>
        </p:nvSpPr>
        <p:spPr>
          <a:xfrm rot="16200000">
            <a:off x="2102333" y="3877710"/>
            <a:ext cx="155578" cy="497513"/>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9" name="TextBox 178">
            <a:extLst>
              <a:ext uri="{FF2B5EF4-FFF2-40B4-BE49-F238E27FC236}">
                <a16:creationId xmlns:a16="http://schemas.microsoft.com/office/drawing/2014/main" id="{C33C7E32-5E7E-B54E-A0D8-EBDCE368BCED}"/>
              </a:ext>
            </a:extLst>
          </p:cNvPr>
          <p:cNvSpPr txBox="1"/>
          <p:nvPr/>
        </p:nvSpPr>
        <p:spPr>
          <a:xfrm>
            <a:off x="2454635" y="4039436"/>
            <a:ext cx="102592" cy="246221"/>
          </a:xfrm>
          <a:prstGeom prst="rect">
            <a:avLst/>
          </a:prstGeom>
          <a:noFill/>
        </p:spPr>
        <p:txBody>
          <a:bodyPr wrap="none" lIns="0" tIns="0" rIns="0" bIns="0" rtlCol="0">
            <a:spAutoFit/>
          </a:bodyPr>
          <a:lstStyle/>
          <a:p>
            <a:r>
              <a:rPr lang="en-GB" sz="1600" dirty="0">
                <a:latin typeface="Calibri" panose="020F0502020204030204" pitchFamily="34" charset="0"/>
                <a:ea typeface="Aileron" charset="0"/>
                <a:cs typeface="Calibri" panose="020F0502020204030204" pitchFamily="34" charset="0"/>
              </a:rPr>
              <a:t>*</a:t>
            </a:r>
          </a:p>
        </p:txBody>
      </p:sp>
      <p:sp>
        <p:nvSpPr>
          <p:cNvPr id="180" name="5-Point Star 179">
            <a:extLst>
              <a:ext uri="{FF2B5EF4-FFF2-40B4-BE49-F238E27FC236}">
                <a16:creationId xmlns:a16="http://schemas.microsoft.com/office/drawing/2014/main" id="{D1D6DEB1-E2E5-F742-A941-EBE22885A838}"/>
              </a:ext>
            </a:extLst>
          </p:cNvPr>
          <p:cNvSpPr/>
          <p:nvPr/>
        </p:nvSpPr>
        <p:spPr>
          <a:xfrm>
            <a:off x="2737494" y="4073000"/>
            <a:ext cx="122533" cy="106219"/>
          </a:xfrm>
          <a:prstGeom prst="star5">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TextBox 180">
            <a:extLst>
              <a:ext uri="{FF2B5EF4-FFF2-40B4-BE49-F238E27FC236}">
                <a16:creationId xmlns:a16="http://schemas.microsoft.com/office/drawing/2014/main" id="{DE68BA31-AE85-4F4C-98EC-FE1F22C48643}"/>
              </a:ext>
            </a:extLst>
          </p:cNvPr>
          <p:cNvSpPr txBox="1"/>
          <p:nvPr/>
        </p:nvSpPr>
        <p:spPr>
          <a:xfrm>
            <a:off x="2572596" y="4008906"/>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82" name="Rectangle 181">
            <a:extLst>
              <a:ext uri="{FF2B5EF4-FFF2-40B4-BE49-F238E27FC236}">
                <a16:creationId xmlns:a16="http://schemas.microsoft.com/office/drawing/2014/main" id="{85BB8662-EA0E-7F4D-B94B-1421344FE758}"/>
              </a:ext>
            </a:extLst>
          </p:cNvPr>
          <p:cNvSpPr/>
          <p:nvPr/>
        </p:nvSpPr>
        <p:spPr>
          <a:xfrm rot="16200000">
            <a:off x="2029307" y="4166634"/>
            <a:ext cx="155578" cy="351465"/>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3" name="TextBox 182">
            <a:extLst>
              <a:ext uri="{FF2B5EF4-FFF2-40B4-BE49-F238E27FC236}">
                <a16:creationId xmlns:a16="http://schemas.microsoft.com/office/drawing/2014/main" id="{21F473AB-CC68-0444-BEC6-FD7F75D43D1E}"/>
              </a:ext>
            </a:extLst>
          </p:cNvPr>
          <p:cNvSpPr txBox="1"/>
          <p:nvPr/>
        </p:nvSpPr>
        <p:spPr>
          <a:xfrm>
            <a:off x="2401357" y="4239775"/>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84" name="TextBox 183">
            <a:extLst>
              <a:ext uri="{FF2B5EF4-FFF2-40B4-BE49-F238E27FC236}">
                <a16:creationId xmlns:a16="http://schemas.microsoft.com/office/drawing/2014/main" id="{0761ED05-4FBF-7540-9FC1-E6D2FD8780F1}"/>
              </a:ext>
            </a:extLst>
          </p:cNvPr>
          <p:cNvSpPr txBox="1"/>
          <p:nvPr/>
        </p:nvSpPr>
        <p:spPr>
          <a:xfrm>
            <a:off x="2308584" y="4255336"/>
            <a:ext cx="102592" cy="246221"/>
          </a:xfrm>
          <a:prstGeom prst="rect">
            <a:avLst/>
          </a:prstGeom>
          <a:noFill/>
        </p:spPr>
        <p:txBody>
          <a:bodyPr wrap="none" lIns="0" tIns="0" rIns="0" bIns="0" rtlCol="0">
            <a:spAutoFit/>
          </a:bodyPr>
          <a:lstStyle/>
          <a:p>
            <a:r>
              <a:rPr lang="en-GB" sz="1600" dirty="0">
                <a:latin typeface="Calibri" panose="020F0502020204030204" pitchFamily="34" charset="0"/>
                <a:ea typeface="Aileron" charset="0"/>
                <a:cs typeface="Calibri" panose="020F0502020204030204" pitchFamily="34" charset="0"/>
              </a:rPr>
              <a:t>*</a:t>
            </a:r>
          </a:p>
        </p:txBody>
      </p:sp>
      <p:sp>
        <p:nvSpPr>
          <p:cNvPr id="185" name="Rectangle 184">
            <a:extLst>
              <a:ext uri="{FF2B5EF4-FFF2-40B4-BE49-F238E27FC236}">
                <a16:creationId xmlns:a16="http://schemas.microsoft.com/office/drawing/2014/main" id="{C1B5A704-59DB-804F-8F96-A640C2A9804D}"/>
              </a:ext>
            </a:extLst>
          </p:cNvPr>
          <p:cNvSpPr/>
          <p:nvPr/>
        </p:nvSpPr>
        <p:spPr>
          <a:xfrm rot="16200000">
            <a:off x="1989621" y="4434360"/>
            <a:ext cx="155578" cy="272088"/>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6" name="5-Point Star 185">
            <a:extLst>
              <a:ext uri="{FF2B5EF4-FFF2-40B4-BE49-F238E27FC236}">
                <a16:creationId xmlns:a16="http://schemas.microsoft.com/office/drawing/2014/main" id="{576AFD95-11DD-5942-AE69-3F4784CB029C}"/>
              </a:ext>
            </a:extLst>
          </p:cNvPr>
          <p:cNvSpPr/>
          <p:nvPr/>
        </p:nvSpPr>
        <p:spPr>
          <a:xfrm>
            <a:off x="2394593" y="4507975"/>
            <a:ext cx="122533" cy="106219"/>
          </a:xfrm>
          <a:prstGeom prst="star5">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70D471A9-9A76-E846-8480-09DFB41C7056}"/>
              </a:ext>
            </a:extLst>
          </p:cNvPr>
          <p:cNvSpPr txBox="1"/>
          <p:nvPr/>
        </p:nvSpPr>
        <p:spPr>
          <a:xfrm>
            <a:off x="2232871" y="4466106"/>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88" name="Rectangle 187">
            <a:extLst>
              <a:ext uri="{FF2B5EF4-FFF2-40B4-BE49-F238E27FC236}">
                <a16:creationId xmlns:a16="http://schemas.microsoft.com/office/drawing/2014/main" id="{789DA240-3BEA-D54D-9B9A-9D8D0DD91A12}"/>
              </a:ext>
            </a:extLst>
          </p:cNvPr>
          <p:cNvSpPr/>
          <p:nvPr/>
        </p:nvSpPr>
        <p:spPr>
          <a:xfrm rot="16200000">
            <a:off x="1972158" y="4665110"/>
            <a:ext cx="155578" cy="237163"/>
          </a:xfrm>
          <a:prstGeom prst="rect">
            <a:avLst/>
          </a:prstGeom>
          <a:solidFill>
            <a:schemeClr val="accent6"/>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9" name="TextBox 188">
            <a:extLst>
              <a:ext uri="{FF2B5EF4-FFF2-40B4-BE49-F238E27FC236}">
                <a16:creationId xmlns:a16="http://schemas.microsoft.com/office/drawing/2014/main" id="{BCB65A91-EE7D-0E4B-B905-C1554230FC13}"/>
              </a:ext>
            </a:extLst>
          </p:cNvPr>
          <p:cNvSpPr txBox="1"/>
          <p:nvPr/>
        </p:nvSpPr>
        <p:spPr>
          <a:xfrm>
            <a:off x="2469555" y="4681100"/>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90" name="Triangle 189">
            <a:extLst>
              <a:ext uri="{FF2B5EF4-FFF2-40B4-BE49-F238E27FC236}">
                <a16:creationId xmlns:a16="http://schemas.microsoft.com/office/drawing/2014/main" id="{78A9B772-CAE3-2B40-811F-66E60268EB4A}"/>
              </a:ext>
            </a:extLst>
          </p:cNvPr>
          <p:cNvSpPr/>
          <p:nvPr/>
        </p:nvSpPr>
        <p:spPr>
          <a:xfrm rot="5400000">
            <a:off x="2210677" y="4704946"/>
            <a:ext cx="129112" cy="149917"/>
          </a:xfrm>
          <a:prstGeom prst="triangle">
            <a:avLst/>
          </a:prstGeom>
          <a:solidFill>
            <a:schemeClr val="tx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Diamond 190">
            <a:extLst>
              <a:ext uri="{FF2B5EF4-FFF2-40B4-BE49-F238E27FC236}">
                <a16:creationId xmlns:a16="http://schemas.microsoft.com/office/drawing/2014/main" id="{FAFB5BBF-778E-2946-BF24-1334EB4354FD}"/>
              </a:ext>
            </a:extLst>
          </p:cNvPr>
          <p:cNvSpPr/>
          <p:nvPr/>
        </p:nvSpPr>
        <p:spPr>
          <a:xfrm>
            <a:off x="2276401" y="4726116"/>
            <a:ext cx="193749" cy="130423"/>
          </a:xfrm>
          <a:prstGeom prst="diamond">
            <a:avLst/>
          </a:prstGeom>
          <a:solidFill>
            <a:srgbClr val="FFFF00"/>
          </a:solidFill>
          <a:ln w="127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2A05C944-8B94-8948-8BEE-456C2CC0FBCE}"/>
              </a:ext>
            </a:extLst>
          </p:cNvPr>
          <p:cNvSpPr/>
          <p:nvPr/>
        </p:nvSpPr>
        <p:spPr>
          <a:xfrm rot="16200000">
            <a:off x="1972158" y="4877835"/>
            <a:ext cx="155578" cy="237164"/>
          </a:xfrm>
          <a:prstGeom prst="rect">
            <a:avLst/>
          </a:prstGeom>
          <a:solidFill>
            <a:srgbClr val="FFC00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3" name="TextBox 192">
            <a:extLst>
              <a:ext uri="{FF2B5EF4-FFF2-40B4-BE49-F238E27FC236}">
                <a16:creationId xmlns:a16="http://schemas.microsoft.com/office/drawing/2014/main" id="{92DD36D4-CD5C-C54B-ACC4-A474BF80EABC}"/>
              </a:ext>
            </a:extLst>
          </p:cNvPr>
          <p:cNvSpPr txBox="1"/>
          <p:nvPr/>
        </p:nvSpPr>
        <p:spPr>
          <a:xfrm>
            <a:off x="2182282" y="4893825"/>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94" name="Rectangle 193">
            <a:extLst>
              <a:ext uri="{FF2B5EF4-FFF2-40B4-BE49-F238E27FC236}">
                <a16:creationId xmlns:a16="http://schemas.microsoft.com/office/drawing/2014/main" id="{19DF454C-34F7-F946-B610-FF18EB86DA0B}"/>
              </a:ext>
            </a:extLst>
          </p:cNvPr>
          <p:cNvSpPr/>
          <p:nvPr/>
        </p:nvSpPr>
        <p:spPr>
          <a:xfrm rot="16200000">
            <a:off x="1972159" y="5102698"/>
            <a:ext cx="155578" cy="237162"/>
          </a:xfrm>
          <a:prstGeom prst="rect">
            <a:avLst/>
          </a:prstGeom>
          <a:solidFill>
            <a:schemeClr val="accent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5" name="5-Point Star 194">
            <a:extLst>
              <a:ext uri="{FF2B5EF4-FFF2-40B4-BE49-F238E27FC236}">
                <a16:creationId xmlns:a16="http://schemas.microsoft.com/office/drawing/2014/main" id="{26995648-F5E4-484A-8AEE-34EBDB267073}"/>
              </a:ext>
            </a:extLst>
          </p:cNvPr>
          <p:cNvSpPr/>
          <p:nvPr/>
        </p:nvSpPr>
        <p:spPr>
          <a:xfrm>
            <a:off x="2353319" y="5158850"/>
            <a:ext cx="122533" cy="106219"/>
          </a:xfrm>
          <a:prstGeom prst="star5">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B07CE407-14CF-5E4B-8992-39AF0A6BEAD6}"/>
              </a:ext>
            </a:extLst>
          </p:cNvPr>
          <p:cNvSpPr txBox="1"/>
          <p:nvPr/>
        </p:nvSpPr>
        <p:spPr>
          <a:xfrm>
            <a:off x="2191597" y="5116981"/>
            <a:ext cx="129844" cy="215444"/>
          </a:xfrm>
          <a:prstGeom prst="rect">
            <a:avLst/>
          </a:prstGeom>
          <a:noFill/>
        </p:spPr>
        <p:txBody>
          <a:bodyPr wrap="none" lIns="0" tIns="0" rIns="0" bIns="0" rtlCol="0">
            <a:spAutoFit/>
          </a:bodyPr>
          <a:lstStyle/>
          <a:p>
            <a:pPr algn="ctr"/>
            <a:r>
              <a:rPr lang="en-US" sz="1400" dirty="0"/>
              <a:t> §</a:t>
            </a:r>
            <a:endParaRPr lang="en-GB" sz="1400" dirty="0">
              <a:latin typeface="Calibri" panose="020F0502020204030204" pitchFamily="34" charset="0"/>
              <a:ea typeface="Aileron" charset="0"/>
              <a:cs typeface="Calibri" panose="020F0502020204030204" pitchFamily="34" charset="0"/>
            </a:endParaRPr>
          </a:p>
        </p:txBody>
      </p:sp>
      <p:sp>
        <p:nvSpPr>
          <p:cNvPr id="197" name="Rectangle 196">
            <a:extLst>
              <a:ext uri="{FF2B5EF4-FFF2-40B4-BE49-F238E27FC236}">
                <a16:creationId xmlns:a16="http://schemas.microsoft.com/office/drawing/2014/main" id="{72DE8B61-97AE-5B42-B45B-FF0199208BA8}"/>
              </a:ext>
            </a:extLst>
          </p:cNvPr>
          <p:cNvSpPr/>
          <p:nvPr/>
        </p:nvSpPr>
        <p:spPr>
          <a:xfrm rot="16200000">
            <a:off x="1889609" y="5404887"/>
            <a:ext cx="155578" cy="72062"/>
          </a:xfrm>
          <a:prstGeom prst="rect">
            <a:avLst/>
          </a:prstGeom>
          <a:solidFill>
            <a:srgbClr val="00B0F0"/>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8" name="Triangle 197">
            <a:extLst>
              <a:ext uri="{FF2B5EF4-FFF2-40B4-BE49-F238E27FC236}">
                <a16:creationId xmlns:a16="http://schemas.microsoft.com/office/drawing/2014/main" id="{5F835464-F413-1546-B12C-B91BE902C606}"/>
              </a:ext>
            </a:extLst>
          </p:cNvPr>
          <p:cNvSpPr/>
          <p:nvPr/>
        </p:nvSpPr>
        <p:spPr>
          <a:xfrm rot="5400000">
            <a:off x="2055102" y="5362173"/>
            <a:ext cx="129112" cy="149917"/>
          </a:xfrm>
          <a:prstGeom prst="triangle">
            <a:avLst/>
          </a:prstGeom>
          <a:solidFill>
            <a:schemeClr val="tx1"/>
          </a:solidFill>
          <a:ln w="28575">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9" name="Straight Connector 198">
            <a:extLst>
              <a:ext uri="{FF2B5EF4-FFF2-40B4-BE49-F238E27FC236}">
                <a16:creationId xmlns:a16="http://schemas.microsoft.com/office/drawing/2014/main" id="{CCCEA404-2AA4-724E-897C-A86719CB587E}"/>
              </a:ext>
            </a:extLst>
          </p:cNvPr>
          <p:cNvCxnSpPr>
            <a:cxnSpLocks/>
          </p:cNvCxnSpPr>
          <p:nvPr/>
        </p:nvCxnSpPr>
        <p:spPr>
          <a:xfrm flipV="1">
            <a:off x="10913987" y="5544142"/>
            <a:ext cx="0" cy="694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0" name="TextBox 199">
            <a:extLst>
              <a:ext uri="{FF2B5EF4-FFF2-40B4-BE49-F238E27FC236}">
                <a16:creationId xmlns:a16="http://schemas.microsoft.com/office/drawing/2014/main" id="{A8862580-1B21-BD43-8106-77093F2E6836}"/>
              </a:ext>
            </a:extLst>
          </p:cNvPr>
          <p:cNvSpPr txBox="1"/>
          <p:nvPr/>
        </p:nvSpPr>
        <p:spPr>
          <a:xfrm>
            <a:off x="10835440" y="5623220"/>
            <a:ext cx="15709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35</a:t>
            </a:r>
          </a:p>
        </p:txBody>
      </p:sp>
      <p:cxnSp>
        <p:nvCxnSpPr>
          <p:cNvPr id="201" name="Straight Connector 200">
            <a:extLst>
              <a:ext uri="{FF2B5EF4-FFF2-40B4-BE49-F238E27FC236}">
                <a16:creationId xmlns:a16="http://schemas.microsoft.com/office/drawing/2014/main" id="{4DF94E87-4601-2245-AD84-424B813A3669}"/>
              </a:ext>
            </a:extLst>
          </p:cNvPr>
          <p:cNvCxnSpPr>
            <a:cxnSpLocks/>
          </p:cNvCxnSpPr>
          <p:nvPr/>
        </p:nvCxnSpPr>
        <p:spPr>
          <a:xfrm flipV="1">
            <a:off x="9629293" y="5544142"/>
            <a:ext cx="0" cy="694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2" name="TextBox 201">
            <a:extLst>
              <a:ext uri="{FF2B5EF4-FFF2-40B4-BE49-F238E27FC236}">
                <a16:creationId xmlns:a16="http://schemas.microsoft.com/office/drawing/2014/main" id="{44F32CCF-29ED-9D4A-BED0-5073D931B04E}"/>
              </a:ext>
            </a:extLst>
          </p:cNvPr>
          <p:cNvSpPr txBox="1"/>
          <p:nvPr/>
        </p:nvSpPr>
        <p:spPr>
          <a:xfrm>
            <a:off x="9550746" y="5623220"/>
            <a:ext cx="15709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30</a:t>
            </a:r>
          </a:p>
        </p:txBody>
      </p:sp>
      <p:cxnSp>
        <p:nvCxnSpPr>
          <p:cNvPr id="203" name="Straight Connector 202">
            <a:extLst>
              <a:ext uri="{FF2B5EF4-FFF2-40B4-BE49-F238E27FC236}">
                <a16:creationId xmlns:a16="http://schemas.microsoft.com/office/drawing/2014/main" id="{DD15A93C-6F39-6F4D-99B5-6C956186D6FE}"/>
              </a:ext>
            </a:extLst>
          </p:cNvPr>
          <p:cNvCxnSpPr>
            <a:cxnSpLocks/>
          </p:cNvCxnSpPr>
          <p:nvPr/>
        </p:nvCxnSpPr>
        <p:spPr>
          <a:xfrm flipV="1">
            <a:off x="8337042" y="5544142"/>
            <a:ext cx="0" cy="694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4" name="TextBox 203">
            <a:extLst>
              <a:ext uri="{FF2B5EF4-FFF2-40B4-BE49-F238E27FC236}">
                <a16:creationId xmlns:a16="http://schemas.microsoft.com/office/drawing/2014/main" id="{8136CE3F-7E3C-4B4F-AAFA-64120F39EFF6}"/>
              </a:ext>
            </a:extLst>
          </p:cNvPr>
          <p:cNvSpPr txBox="1"/>
          <p:nvPr/>
        </p:nvSpPr>
        <p:spPr>
          <a:xfrm>
            <a:off x="8258495" y="5623220"/>
            <a:ext cx="15709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25</a:t>
            </a:r>
          </a:p>
        </p:txBody>
      </p:sp>
      <p:cxnSp>
        <p:nvCxnSpPr>
          <p:cNvPr id="205" name="Straight Connector 204">
            <a:extLst>
              <a:ext uri="{FF2B5EF4-FFF2-40B4-BE49-F238E27FC236}">
                <a16:creationId xmlns:a16="http://schemas.microsoft.com/office/drawing/2014/main" id="{E2D25436-758D-224A-ADE4-C168CE9B50E5}"/>
              </a:ext>
            </a:extLst>
          </p:cNvPr>
          <p:cNvCxnSpPr>
            <a:cxnSpLocks/>
          </p:cNvCxnSpPr>
          <p:nvPr/>
        </p:nvCxnSpPr>
        <p:spPr>
          <a:xfrm flipV="1">
            <a:off x="7059904" y="5544142"/>
            <a:ext cx="0" cy="694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6" name="TextBox 205">
            <a:extLst>
              <a:ext uri="{FF2B5EF4-FFF2-40B4-BE49-F238E27FC236}">
                <a16:creationId xmlns:a16="http://schemas.microsoft.com/office/drawing/2014/main" id="{8BA3801E-AFF2-DF49-AAC3-9492FDE29CC1}"/>
              </a:ext>
            </a:extLst>
          </p:cNvPr>
          <p:cNvSpPr txBox="1"/>
          <p:nvPr/>
        </p:nvSpPr>
        <p:spPr>
          <a:xfrm>
            <a:off x="6981357" y="5623220"/>
            <a:ext cx="15709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20</a:t>
            </a:r>
          </a:p>
        </p:txBody>
      </p:sp>
      <p:cxnSp>
        <p:nvCxnSpPr>
          <p:cNvPr id="207" name="Straight Connector 206">
            <a:extLst>
              <a:ext uri="{FF2B5EF4-FFF2-40B4-BE49-F238E27FC236}">
                <a16:creationId xmlns:a16="http://schemas.microsoft.com/office/drawing/2014/main" id="{D471269C-56BA-804C-8B39-C5BBEB72A681}"/>
              </a:ext>
            </a:extLst>
          </p:cNvPr>
          <p:cNvCxnSpPr>
            <a:cxnSpLocks/>
          </p:cNvCxnSpPr>
          <p:nvPr/>
        </p:nvCxnSpPr>
        <p:spPr>
          <a:xfrm flipV="1">
            <a:off x="5775210" y="5544142"/>
            <a:ext cx="0" cy="694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8" name="TextBox 207">
            <a:extLst>
              <a:ext uri="{FF2B5EF4-FFF2-40B4-BE49-F238E27FC236}">
                <a16:creationId xmlns:a16="http://schemas.microsoft.com/office/drawing/2014/main" id="{410CF745-ACAE-7546-B4F5-C84372F432E7}"/>
              </a:ext>
            </a:extLst>
          </p:cNvPr>
          <p:cNvSpPr txBox="1"/>
          <p:nvPr/>
        </p:nvSpPr>
        <p:spPr>
          <a:xfrm>
            <a:off x="5696663" y="5623220"/>
            <a:ext cx="157094"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15</a:t>
            </a:r>
          </a:p>
        </p:txBody>
      </p:sp>
      <p:sp>
        <p:nvSpPr>
          <p:cNvPr id="210" name="TextBox 209">
            <a:extLst>
              <a:ext uri="{FF2B5EF4-FFF2-40B4-BE49-F238E27FC236}">
                <a16:creationId xmlns:a16="http://schemas.microsoft.com/office/drawing/2014/main" id="{AC6DC145-92D7-894C-B2C2-88BB7F8A29D8}"/>
              </a:ext>
            </a:extLst>
          </p:cNvPr>
          <p:cNvSpPr txBox="1"/>
          <p:nvPr/>
        </p:nvSpPr>
        <p:spPr>
          <a:xfrm>
            <a:off x="951069" y="1244963"/>
            <a:ext cx="910377" cy="348942"/>
          </a:xfrm>
          <a:prstGeom prst="rect">
            <a:avLst/>
          </a:prstGeom>
          <a:noFill/>
        </p:spPr>
        <p:txBody>
          <a:bodyPr wrap="square" lIns="0" tIns="0" rIns="0" bIns="0" rtlCol="0">
            <a:spAutoFit/>
          </a:bodyPr>
          <a:lstStyle/>
          <a:p>
            <a:pPr algn="r">
              <a:lnSpc>
                <a:spcPct val="80000"/>
              </a:lnSpc>
            </a:pPr>
            <a:r>
              <a:rPr lang="en-GB" sz="1400" b="1" dirty="0">
                <a:latin typeface="Calibri" panose="020F0502020204030204" pitchFamily="34" charset="0"/>
                <a:ea typeface="Aileron" charset="0"/>
                <a:cs typeface="Calibri" panose="020F0502020204030204" pitchFamily="34" charset="0"/>
              </a:rPr>
              <a:t>Best overall </a:t>
            </a:r>
            <a:br>
              <a:rPr lang="en-GB" sz="1400" b="1" dirty="0">
                <a:latin typeface="Calibri" panose="020F0502020204030204" pitchFamily="34" charset="0"/>
                <a:ea typeface="Aileron" charset="0"/>
                <a:cs typeface="Calibri" panose="020F0502020204030204" pitchFamily="34" charset="0"/>
              </a:rPr>
            </a:br>
            <a:r>
              <a:rPr lang="en-GB" sz="1400" b="1" dirty="0">
                <a:latin typeface="Calibri" panose="020F0502020204030204" pitchFamily="34" charset="0"/>
                <a:ea typeface="Aileron" charset="0"/>
                <a:cs typeface="Calibri" panose="020F0502020204030204" pitchFamily="34" charset="0"/>
              </a:rPr>
              <a:t>response</a:t>
            </a:r>
          </a:p>
        </p:txBody>
      </p:sp>
      <p:sp>
        <p:nvSpPr>
          <p:cNvPr id="211" name="TextBox 210">
            <a:extLst>
              <a:ext uri="{FF2B5EF4-FFF2-40B4-BE49-F238E27FC236}">
                <a16:creationId xmlns:a16="http://schemas.microsoft.com/office/drawing/2014/main" id="{1A7B634A-70BE-804C-8204-02FBBDFEBA12}"/>
              </a:ext>
            </a:extLst>
          </p:cNvPr>
          <p:cNvSpPr txBox="1"/>
          <p:nvPr/>
        </p:nvSpPr>
        <p:spPr>
          <a:xfrm>
            <a:off x="5499631" y="1154279"/>
            <a:ext cx="1864100" cy="276999"/>
          </a:xfrm>
          <a:prstGeom prst="rect">
            <a:avLst/>
          </a:prstGeom>
          <a:noFill/>
        </p:spPr>
        <p:txBody>
          <a:bodyPr wrap="none" lIns="0" tIns="0" rIns="0" bIns="0" rtlCol="0">
            <a:spAutoFit/>
          </a:bodyPr>
          <a:lstStyle/>
          <a:p>
            <a:pPr algn="ctr"/>
            <a:r>
              <a:rPr lang="en-GB" b="1" dirty="0">
                <a:latin typeface="Calibri" panose="020F0502020204030204" pitchFamily="34" charset="0"/>
                <a:ea typeface="Aileron" charset="0"/>
                <a:cs typeface="Calibri" panose="020F0502020204030204" pitchFamily="34" charset="0"/>
              </a:rPr>
              <a:t>Treatment duration</a:t>
            </a:r>
          </a:p>
        </p:txBody>
      </p:sp>
      <p:sp>
        <p:nvSpPr>
          <p:cNvPr id="212" name="TextBox 211">
            <a:extLst>
              <a:ext uri="{FF2B5EF4-FFF2-40B4-BE49-F238E27FC236}">
                <a16:creationId xmlns:a16="http://schemas.microsoft.com/office/drawing/2014/main" id="{DF3D84E4-CC06-BF4F-BFDC-CE24619C60A9}"/>
              </a:ext>
            </a:extLst>
          </p:cNvPr>
          <p:cNvSpPr txBox="1"/>
          <p:nvPr/>
        </p:nvSpPr>
        <p:spPr>
          <a:xfrm>
            <a:off x="5887497" y="5832077"/>
            <a:ext cx="1088375" cy="215444"/>
          </a:xfrm>
          <a:prstGeom prst="rect">
            <a:avLst/>
          </a:prstGeom>
          <a:noFill/>
        </p:spPr>
        <p:txBody>
          <a:bodyPr wrap="none" lIns="0" tIns="0" rIns="0" bIns="0" rtlCol="0">
            <a:spAutoFit/>
          </a:bodyPr>
          <a:lstStyle/>
          <a:p>
            <a:pPr algn="ctr"/>
            <a:r>
              <a:rPr lang="en-GB" sz="1400" b="1" dirty="0">
                <a:latin typeface="Calibri" panose="020F0502020204030204" pitchFamily="34" charset="0"/>
                <a:ea typeface="Aileron" charset="0"/>
                <a:cs typeface="Calibri" panose="020F0502020204030204" pitchFamily="34" charset="0"/>
              </a:rPr>
              <a:t>Time (months)</a:t>
            </a:r>
          </a:p>
        </p:txBody>
      </p:sp>
    </p:spTree>
    <p:extLst>
      <p:ext uri="{BB962C8B-B14F-4D97-AF65-F5344CB8AC3E}">
        <p14:creationId xmlns:p14="http://schemas.microsoft.com/office/powerpoint/2010/main" val="3329526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DFC1-14C9-46EB-AAE1-4ED58FD77AA7}"/>
              </a:ext>
            </a:extLst>
          </p:cNvPr>
          <p:cNvSpPr>
            <a:spLocks noGrp="1"/>
          </p:cNvSpPr>
          <p:nvPr>
            <p:ph type="title"/>
          </p:nvPr>
        </p:nvSpPr>
        <p:spPr/>
        <p:txBody>
          <a:bodyPr/>
          <a:lstStyle/>
          <a:p>
            <a:r>
              <a:rPr lang="en-GB" dirty="0"/>
              <a:t>HIGHLIGHTS BY</a:t>
            </a:r>
            <a:br>
              <a:rPr lang="en-GB" dirty="0"/>
            </a:br>
            <a:br>
              <a:rPr lang="en-US" sz="3200" cap="none" dirty="0"/>
            </a:br>
            <a:r>
              <a:rPr lang="en-GB" sz="3200" cap="none" dirty="0"/>
              <a:t>Prof Andrea </a:t>
            </a:r>
            <a:r>
              <a:rPr lang="en-GB" sz="3200" cap="none" dirty="0" err="1"/>
              <a:t>Sartore</a:t>
            </a:r>
            <a:r>
              <a:rPr lang="en-GB" sz="3200" cap="none" dirty="0"/>
              <a:t>-Bianchi</a:t>
            </a:r>
            <a:br>
              <a:rPr lang="en-GB" sz="2200" cap="none" dirty="0"/>
            </a:br>
            <a:r>
              <a:rPr lang="en-GB" sz="2200" cap="none" dirty="0"/>
              <a:t>Niguarda Cancer </a:t>
            </a:r>
            <a:r>
              <a:rPr lang="en-GB" sz="2200" cap="none" dirty="0" err="1"/>
              <a:t>Center</a:t>
            </a:r>
            <a:r>
              <a:rPr lang="en-GB" sz="2200" cap="none" dirty="0"/>
              <a:t> and University of Milano (La </a:t>
            </a:r>
            <a:r>
              <a:rPr lang="en-GB" sz="2200" cap="none" dirty="0" err="1"/>
              <a:t>Statale</a:t>
            </a:r>
            <a:r>
              <a:rPr lang="en-GB" sz="2200" cap="none" dirty="0"/>
              <a:t>)</a:t>
            </a:r>
            <a:br>
              <a:rPr lang="en-GB" sz="2200" cap="none" dirty="0"/>
            </a:br>
            <a:r>
              <a:rPr lang="en-GB" sz="2200" cap="none" dirty="0"/>
              <a:t>Milano, Italy</a:t>
            </a:r>
            <a:br>
              <a:rPr lang="en-GB" sz="2200" cap="none" dirty="0"/>
            </a:br>
            <a:br>
              <a:rPr lang="en-GB" sz="2400" cap="none" dirty="0"/>
            </a:br>
            <a:r>
              <a:rPr lang="en-GB" sz="2400" cap="none" dirty="0"/>
              <a:t>JULY 2021</a:t>
            </a:r>
            <a:endParaRPr lang="en-GB" sz="2400" dirty="0"/>
          </a:p>
        </p:txBody>
      </p:sp>
      <p:sp>
        <p:nvSpPr>
          <p:cNvPr id="3" name="Slide Number Placeholder 2"/>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101737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7">
            <a:extLst>
              <a:ext uri="{FF2B5EF4-FFF2-40B4-BE49-F238E27FC236}">
                <a16:creationId xmlns:a16="http://schemas.microsoft.com/office/drawing/2014/main" id="{0C503F62-6E2C-D04E-B1D3-92E16B6FF0CE}"/>
              </a:ext>
            </a:extLst>
          </p:cNvPr>
          <p:cNvGraphicFramePr>
            <a:graphicFrameLocks noGrp="1"/>
          </p:cNvGraphicFramePr>
          <p:nvPr>
            <p:extLst>
              <p:ext uri="{D42A27DB-BD31-4B8C-83A1-F6EECF244321}">
                <p14:modId xmlns:p14="http://schemas.microsoft.com/office/powerpoint/2010/main" val="1945394735"/>
              </p:ext>
            </p:extLst>
          </p:nvPr>
        </p:nvGraphicFramePr>
        <p:xfrm>
          <a:off x="72007" y="4077072"/>
          <a:ext cx="3935761" cy="1645920"/>
        </p:xfrm>
        <a:graphic>
          <a:graphicData uri="http://schemas.openxmlformats.org/drawingml/2006/table">
            <a:tbl>
              <a:tblPr firstRow="1" bandRow="1">
                <a:tableStyleId>{5C22544A-7EE6-4342-B048-85BDC9FD1C3A}</a:tableStyleId>
              </a:tblPr>
              <a:tblGrid>
                <a:gridCol w="2639617">
                  <a:extLst>
                    <a:ext uri="{9D8B030D-6E8A-4147-A177-3AD203B41FA5}">
                      <a16:colId xmlns:a16="http://schemas.microsoft.com/office/drawing/2014/main" val="573329352"/>
                    </a:ext>
                  </a:extLst>
                </a:gridCol>
                <a:gridCol w="1296144">
                  <a:extLst>
                    <a:ext uri="{9D8B030D-6E8A-4147-A177-3AD203B41FA5}">
                      <a16:colId xmlns:a16="http://schemas.microsoft.com/office/drawing/2014/main" val="2195770327"/>
                    </a:ext>
                  </a:extLst>
                </a:gridCol>
              </a:tblGrid>
              <a:tr h="246929">
                <a:tc>
                  <a:txBody>
                    <a:bodyPr/>
                    <a:lstStyle/>
                    <a:p>
                      <a:r>
                        <a:rPr lang="en-GB" sz="1400" b="1" noProof="0" dirty="0"/>
                        <a:t>All patients (N=18)</a:t>
                      </a:r>
                    </a:p>
                  </a:txBody>
                  <a:tcPr/>
                </a:tc>
                <a:tc>
                  <a:txBody>
                    <a:bodyPr/>
                    <a:lstStyle/>
                    <a:p>
                      <a:pPr algn="ctr"/>
                      <a:endParaRPr lang="en-GB" sz="1400" noProof="0" dirty="0"/>
                    </a:p>
                  </a:txBody>
                  <a:tcPr/>
                </a:tc>
                <a:extLst>
                  <a:ext uri="{0D108BD9-81ED-4DB2-BD59-A6C34878D82A}">
                    <a16:rowId xmlns:a16="http://schemas.microsoft.com/office/drawing/2014/main" val="2845492653"/>
                  </a:ext>
                </a:extLst>
              </a:tr>
              <a:tr h="385615">
                <a:tc>
                  <a:txBody>
                    <a:bodyPr/>
                    <a:lstStyle/>
                    <a:p>
                      <a:pPr marL="223838" lvl="1" indent="0">
                        <a:tabLst/>
                      </a:pPr>
                      <a:r>
                        <a:rPr lang="en-GB" sz="1400" b="0" noProof="0" dirty="0"/>
                        <a:t>Median </a:t>
                      </a:r>
                      <a:r>
                        <a:rPr lang="en-GB" sz="1400" b="1" noProof="0" dirty="0" err="1"/>
                        <a:t>DoR</a:t>
                      </a:r>
                      <a:r>
                        <a:rPr lang="en-GB" sz="1400" b="0" noProof="0" dirty="0"/>
                        <a:t>, (95% CI), months</a:t>
                      </a:r>
                    </a:p>
                    <a:p>
                      <a:pPr marL="223838" lvl="1" indent="0">
                        <a:tabLst/>
                      </a:pPr>
                      <a:r>
                        <a:rPr lang="en-GB" sz="1400" b="0" noProof="0" dirty="0"/>
                        <a:t>Median follow-up, months</a:t>
                      </a:r>
                    </a:p>
                  </a:txBody>
                  <a:tcPr/>
                </a:tc>
                <a:tc>
                  <a:txBody>
                    <a:bodyPr/>
                    <a:lstStyle/>
                    <a:p>
                      <a:pPr algn="ctr"/>
                      <a:r>
                        <a:rPr lang="en-GB" sz="1400" noProof="0" dirty="0"/>
                        <a:t>5.5 (3.5-27.3)</a:t>
                      </a:r>
                    </a:p>
                    <a:p>
                      <a:pPr algn="ctr"/>
                      <a:r>
                        <a:rPr lang="en-GB" sz="1400" noProof="0" dirty="0"/>
                        <a:t>Not reached</a:t>
                      </a:r>
                    </a:p>
                  </a:txBody>
                  <a:tcPr/>
                </a:tc>
                <a:extLst>
                  <a:ext uri="{0D108BD9-81ED-4DB2-BD59-A6C34878D82A}">
                    <a16:rowId xmlns:a16="http://schemas.microsoft.com/office/drawing/2014/main" val="1859097290"/>
                  </a:ext>
                </a:extLst>
              </a:tr>
              <a:tr h="246929">
                <a:tc>
                  <a:txBody>
                    <a:bodyPr/>
                    <a:lstStyle/>
                    <a:p>
                      <a:pPr lvl="0"/>
                      <a:r>
                        <a:rPr lang="en-GB" sz="1400" b="1" noProof="0" dirty="0">
                          <a:solidFill>
                            <a:schemeClr val="bg1"/>
                          </a:solidFill>
                        </a:rPr>
                        <a:t>Patients with CRC (n=10)</a:t>
                      </a:r>
                    </a:p>
                  </a:txBody>
                  <a:tcPr>
                    <a:solidFill>
                      <a:schemeClr val="accent1"/>
                    </a:solidFill>
                  </a:tcPr>
                </a:tc>
                <a:tc>
                  <a:txBody>
                    <a:bodyPr/>
                    <a:lstStyle/>
                    <a:p>
                      <a:pPr algn="ctr"/>
                      <a:endParaRPr lang="en-GB" sz="1400" b="1" noProof="0" dirty="0">
                        <a:solidFill>
                          <a:schemeClr val="bg1"/>
                        </a:solidFill>
                      </a:endParaRPr>
                    </a:p>
                  </a:txBody>
                  <a:tcPr>
                    <a:solidFill>
                      <a:schemeClr val="accent1"/>
                    </a:solidFill>
                  </a:tcPr>
                </a:tc>
                <a:extLst>
                  <a:ext uri="{0D108BD9-81ED-4DB2-BD59-A6C34878D82A}">
                    <a16:rowId xmlns:a16="http://schemas.microsoft.com/office/drawing/2014/main" val="2195865911"/>
                  </a:ext>
                </a:extLst>
              </a:tr>
              <a:tr h="385615">
                <a:tc>
                  <a:txBody>
                    <a:bodyPr/>
                    <a:lstStyle/>
                    <a:p>
                      <a:pPr marL="223838" lvl="1" indent="0">
                        <a:tabLst/>
                      </a:pPr>
                      <a:r>
                        <a:rPr lang="en-GB" sz="1400" b="0" noProof="0" dirty="0"/>
                        <a:t>Median </a:t>
                      </a:r>
                      <a:r>
                        <a:rPr lang="en-GB" sz="1400" b="1" noProof="0" dirty="0" err="1"/>
                        <a:t>DoR</a:t>
                      </a:r>
                      <a:r>
                        <a:rPr lang="en-GB" sz="1400" b="0" noProof="0" dirty="0"/>
                        <a:t>, (95% CI), months</a:t>
                      </a:r>
                    </a:p>
                    <a:p>
                      <a:pPr marL="223838" lvl="1" indent="0">
                        <a:tabLst/>
                      </a:pPr>
                      <a:r>
                        <a:rPr lang="en-GB" sz="1400" b="0" noProof="0" dirty="0"/>
                        <a:t>Median follow-up, months</a:t>
                      </a:r>
                    </a:p>
                  </a:txBody>
                  <a:tcPr/>
                </a:tc>
                <a:tc>
                  <a:txBody>
                    <a:bodyPr/>
                    <a:lstStyle/>
                    <a:p>
                      <a:pPr algn="ctr"/>
                      <a:r>
                        <a:rPr lang="en-GB" sz="1400" noProof="0" dirty="0"/>
                        <a:t>15.5 (3.7-27.3)</a:t>
                      </a:r>
                    </a:p>
                    <a:p>
                      <a:pPr algn="ctr"/>
                      <a:r>
                        <a:rPr lang="en-GB" sz="1400" noProof="0" dirty="0"/>
                        <a:t>Not reached</a:t>
                      </a:r>
                    </a:p>
                  </a:txBody>
                  <a:tcPr/>
                </a:tc>
                <a:extLst>
                  <a:ext uri="{0D108BD9-81ED-4DB2-BD59-A6C34878D82A}">
                    <a16:rowId xmlns:a16="http://schemas.microsoft.com/office/drawing/2014/main" val="1144735651"/>
                  </a:ext>
                </a:extLst>
              </a:tr>
            </a:tbl>
          </a:graphicData>
        </a:graphic>
      </p:graphicFrame>
      <p:sp>
        <p:nvSpPr>
          <p:cNvPr id="2" name="Title 1">
            <a:extLst>
              <a:ext uri="{FF2B5EF4-FFF2-40B4-BE49-F238E27FC236}">
                <a16:creationId xmlns:a16="http://schemas.microsoft.com/office/drawing/2014/main" id="{E191E61E-EA8B-CE46-B50E-69C5613B17DF}"/>
              </a:ext>
            </a:extLst>
          </p:cNvPr>
          <p:cNvSpPr>
            <a:spLocks noGrp="1"/>
          </p:cNvSpPr>
          <p:nvPr>
            <p:ph type="title"/>
          </p:nvPr>
        </p:nvSpPr>
        <p:spPr>
          <a:xfrm>
            <a:off x="619200" y="246566"/>
            <a:ext cx="9293224" cy="807285"/>
          </a:xfrm>
        </p:spPr>
        <p:txBody>
          <a:bodyPr/>
          <a:lstStyle/>
          <a:p>
            <a:r>
              <a:rPr lang="en-US" dirty="0" err="1"/>
              <a:t>Dor</a:t>
            </a:r>
            <a:r>
              <a:rPr lang="en-US" dirty="0"/>
              <a:t>, PFS and OS in patients with </a:t>
            </a:r>
            <a:r>
              <a:rPr lang="en-US" dirty="0" err="1"/>
              <a:t>trk</a:t>
            </a:r>
            <a:r>
              <a:rPr lang="en-US" dirty="0"/>
              <a:t>-positive </a:t>
            </a:r>
            <a:r>
              <a:rPr lang="en-GB" dirty="0"/>
              <a:t>metastatic GI tumours treated with </a:t>
            </a:r>
            <a:r>
              <a:rPr lang="en-GB" dirty="0" err="1"/>
              <a:t>larotrectinib</a:t>
            </a:r>
            <a:endParaRPr lang="en-GB" dirty="0"/>
          </a:p>
        </p:txBody>
      </p:sp>
      <p:sp>
        <p:nvSpPr>
          <p:cNvPr id="110" name="Slide Number Placeholder 109">
            <a:extLst>
              <a:ext uri="{FF2B5EF4-FFF2-40B4-BE49-F238E27FC236}">
                <a16:creationId xmlns:a16="http://schemas.microsoft.com/office/drawing/2014/main" id="{B51B2CFC-9958-7B47-87A4-01F69E821D1E}"/>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5" name="Content Placeholder 4">
            <a:extLst>
              <a:ext uri="{FF2B5EF4-FFF2-40B4-BE49-F238E27FC236}">
                <a16:creationId xmlns:a16="http://schemas.microsoft.com/office/drawing/2014/main" id="{05EBB310-7654-9D46-93E8-20A2035C4FBA}"/>
              </a:ext>
            </a:extLst>
          </p:cNvPr>
          <p:cNvSpPr>
            <a:spLocks noGrp="1"/>
          </p:cNvSpPr>
          <p:nvPr>
            <p:ph sz="quarter" idx="15"/>
          </p:nvPr>
        </p:nvSpPr>
        <p:spPr>
          <a:xfrm>
            <a:off x="620184" y="6165304"/>
            <a:ext cx="11092440" cy="365125"/>
          </a:xfrm>
        </p:spPr>
        <p:txBody>
          <a:bodyPr/>
          <a:lstStyle/>
          <a:p>
            <a:r>
              <a:rPr lang="en-GB" dirty="0"/>
              <a:t>CI, confidence interval; CRC, colorectal cancer; </a:t>
            </a:r>
            <a:r>
              <a:rPr lang="en-GB" dirty="0" err="1"/>
              <a:t>DoR</a:t>
            </a:r>
            <a:r>
              <a:rPr lang="en-GB" dirty="0"/>
              <a:t>, duration of response; GI, gastrointestinal; OS, overall survival; PFS, progression-free survival; TRK, tropomyosin receptor kinase</a:t>
            </a:r>
          </a:p>
        </p:txBody>
      </p:sp>
      <p:graphicFrame>
        <p:nvGraphicFramePr>
          <p:cNvPr id="9" name="Tableau 7">
            <a:extLst>
              <a:ext uri="{FF2B5EF4-FFF2-40B4-BE49-F238E27FC236}">
                <a16:creationId xmlns:a16="http://schemas.microsoft.com/office/drawing/2014/main" id="{3A1B3852-0753-874D-A117-2E372DA5E194}"/>
              </a:ext>
            </a:extLst>
          </p:cNvPr>
          <p:cNvGraphicFramePr>
            <a:graphicFrameLocks noGrp="1"/>
          </p:cNvGraphicFramePr>
          <p:nvPr>
            <p:extLst>
              <p:ext uri="{D42A27DB-BD31-4B8C-83A1-F6EECF244321}">
                <p14:modId xmlns:p14="http://schemas.microsoft.com/office/powerpoint/2010/main" val="193220631"/>
              </p:ext>
            </p:extLst>
          </p:nvPr>
        </p:nvGraphicFramePr>
        <p:xfrm>
          <a:off x="4128119" y="4077072"/>
          <a:ext cx="3935761" cy="1645920"/>
        </p:xfrm>
        <a:graphic>
          <a:graphicData uri="http://schemas.openxmlformats.org/drawingml/2006/table">
            <a:tbl>
              <a:tblPr firstRow="1" bandRow="1">
                <a:tableStyleId>{5C22544A-7EE6-4342-B048-85BDC9FD1C3A}</a:tableStyleId>
              </a:tblPr>
              <a:tblGrid>
                <a:gridCol w="2652795">
                  <a:extLst>
                    <a:ext uri="{9D8B030D-6E8A-4147-A177-3AD203B41FA5}">
                      <a16:colId xmlns:a16="http://schemas.microsoft.com/office/drawing/2014/main" val="573329352"/>
                    </a:ext>
                  </a:extLst>
                </a:gridCol>
                <a:gridCol w="1282966">
                  <a:extLst>
                    <a:ext uri="{9D8B030D-6E8A-4147-A177-3AD203B41FA5}">
                      <a16:colId xmlns:a16="http://schemas.microsoft.com/office/drawing/2014/main" val="2195770327"/>
                    </a:ext>
                  </a:extLst>
                </a:gridCol>
              </a:tblGrid>
              <a:tr h="246929">
                <a:tc>
                  <a:txBody>
                    <a:bodyPr/>
                    <a:lstStyle/>
                    <a:p>
                      <a:r>
                        <a:rPr lang="en-GB" sz="1400" b="1" noProof="0" dirty="0"/>
                        <a:t>All patients (N=18)</a:t>
                      </a:r>
                    </a:p>
                  </a:txBody>
                  <a:tcPr/>
                </a:tc>
                <a:tc>
                  <a:txBody>
                    <a:bodyPr/>
                    <a:lstStyle/>
                    <a:p>
                      <a:pPr algn="ctr"/>
                      <a:endParaRPr lang="en-GB" sz="1400" noProof="0" dirty="0"/>
                    </a:p>
                  </a:txBody>
                  <a:tcPr/>
                </a:tc>
                <a:extLst>
                  <a:ext uri="{0D108BD9-81ED-4DB2-BD59-A6C34878D82A}">
                    <a16:rowId xmlns:a16="http://schemas.microsoft.com/office/drawing/2014/main" val="2845492653"/>
                  </a:ext>
                </a:extLst>
              </a:tr>
              <a:tr h="385615">
                <a:tc>
                  <a:txBody>
                    <a:bodyPr/>
                    <a:lstStyle/>
                    <a:p>
                      <a:pPr marL="268288" lvl="1" indent="0">
                        <a:tabLst/>
                      </a:pPr>
                      <a:r>
                        <a:rPr lang="en-GB" sz="1400" b="0" noProof="0" dirty="0"/>
                        <a:t>Median </a:t>
                      </a:r>
                      <a:r>
                        <a:rPr lang="en-GB" sz="1400" b="1" noProof="0" dirty="0"/>
                        <a:t>PFS</a:t>
                      </a:r>
                      <a:r>
                        <a:rPr lang="en-GB" sz="1400" b="0" noProof="0" dirty="0"/>
                        <a:t>, (95% CI), months</a:t>
                      </a:r>
                    </a:p>
                    <a:p>
                      <a:pPr marL="268288" lvl="1" indent="0">
                        <a:tabLst/>
                      </a:pPr>
                      <a:r>
                        <a:rPr lang="en-GB" sz="1400" b="0" noProof="0" dirty="0"/>
                        <a:t>Median follow-up, months</a:t>
                      </a:r>
                    </a:p>
                  </a:txBody>
                  <a:tcPr/>
                </a:tc>
                <a:tc>
                  <a:txBody>
                    <a:bodyPr/>
                    <a:lstStyle/>
                    <a:p>
                      <a:pPr algn="ctr"/>
                      <a:r>
                        <a:rPr lang="en-GB" sz="1400" noProof="0" dirty="0"/>
                        <a:t>5.4 (2.2-11.6)</a:t>
                      </a:r>
                    </a:p>
                    <a:p>
                      <a:pPr algn="ctr"/>
                      <a:r>
                        <a:rPr lang="en-GB" sz="1400" noProof="0" dirty="0"/>
                        <a:t>20.3</a:t>
                      </a:r>
                    </a:p>
                  </a:txBody>
                  <a:tcPr/>
                </a:tc>
                <a:extLst>
                  <a:ext uri="{0D108BD9-81ED-4DB2-BD59-A6C34878D82A}">
                    <a16:rowId xmlns:a16="http://schemas.microsoft.com/office/drawing/2014/main" val="1859097290"/>
                  </a:ext>
                </a:extLst>
              </a:tr>
              <a:tr h="246929">
                <a:tc>
                  <a:txBody>
                    <a:bodyPr/>
                    <a:lstStyle/>
                    <a:p>
                      <a:pPr lvl="0"/>
                      <a:r>
                        <a:rPr lang="en-GB" sz="1400" b="1" noProof="0" dirty="0">
                          <a:solidFill>
                            <a:schemeClr val="bg1"/>
                          </a:solidFill>
                        </a:rPr>
                        <a:t>Patients with CRC (n=10)</a:t>
                      </a:r>
                    </a:p>
                  </a:txBody>
                  <a:tcPr>
                    <a:solidFill>
                      <a:schemeClr val="accent1"/>
                    </a:solidFill>
                  </a:tcPr>
                </a:tc>
                <a:tc>
                  <a:txBody>
                    <a:bodyPr/>
                    <a:lstStyle/>
                    <a:p>
                      <a:pPr algn="ctr"/>
                      <a:endParaRPr lang="en-GB" sz="1400" b="1" noProof="0" dirty="0">
                        <a:solidFill>
                          <a:schemeClr val="bg1"/>
                        </a:solidFill>
                      </a:endParaRPr>
                    </a:p>
                  </a:txBody>
                  <a:tcPr>
                    <a:solidFill>
                      <a:schemeClr val="accent1"/>
                    </a:solidFill>
                  </a:tcPr>
                </a:tc>
                <a:extLst>
                  <a:ext uri="{0D108BD9-81ED-4DB2-BD59-A6C34878D82A}">
                    <a16:rowId xmlns:a16="http://schemas.microsoft.com/office/drawing/2014/main" val="2195865911"/>
                  </a:ext>
                </a:extLst>
              </a:tr>
              <a:tr h="385615">
                <a:tc>
                  <a:txBody>
                    <a:bodyPr/>
                    <a:lstStyle/>
                    <a:p>
                      <a:pPr marL="268288" lvl="1" indent="0">
                        <a:tabLst/>
                      </a:pPr>
                      <a:r>
                        <a:rPr lang="en-GB" sz="1400" b="0" noProof="0" dirty="0"/>
                        <a:t>Median </a:t>
                      </a:r>
                      <a:r>
                        <a:rPr lang="en-GB" sz="1400" b="1" noProof="0" dirty="0"/>
                        <a:t>PFS</a:t>
                      </a:r>
                      <a:r>
                        <a:rPr lang="en-GB" sz="1400" b="0" noProof="0" dirty="0"/>
                        <a:t>, (95% CI), months</a:t>
                      </a:r>
                    </a:p>
                    <a:p>
                      <a:pPr marL="268288" lvl="1" indent="0">
                        <a:tabLst/>
                      </a:pPr>
                      <a:r>
                        <a:rPr lang="en-GB" sz="1400" b="0" noProof="0" dirty="0"/>
                        <a:t>Median follow-up, months</a:t>
                      </a:r>
                    </a:p>
                  </a:txBody>
                  <a:tcPr/>
                </a:tc>
                <a:tc>
                  <a:txBody>
                    <a:bodyPr/>
                    <a:lstStyle/>
                    <a:p>
                      <a:pPr algn="ctr"/>
                      <a:r>
                        <a:rPr lang="en-GB" sz="1400" noProof="0" dirty="0"/>
                        <a:t>5.5 (2.2-29.4)</a:t>
                      </a:r>
                    </a:p>
                    <a:p>
                      <a:pPr algn="ctr"/>
                      <a:r>
                        <a:rPr lang="en-GB" sz="1400" noProof="0" dirty="0"/>
                        <a:t>20.3</a:t>
                      </a:r>
                    </a:p>
                  </a:txBody>
                  <a:tcPr/>
                </a:tc>
                <a:extLst>
                  <a:ext uri="{0D108BD9-81ED-4DB2-BD59-A6C34878D82A}">
                    <a16:rowId xmlns:a16="http://schemas.microsoft.com/office/drawing/2014/main" val="1144735651"/>
                  </a:ext>
                </a:extLst>
              </a:tr>
            </a:tbl>
          </a:graphicData>
        </a:graphic>
      </p:graphicFrame>
      <p:graphicFrame>
        <p:nvGraphicFramePr>
          <p:cNvPr id="11" name="Tableau 7">
            <a:extLst>
              <a:ext uri="{FF2B5EF4-FFF2-40B4-BE49-F238E27FC236}">
                <a16:creationId xmlns:a16="http://schemas.microsoft.com/office/drawing/2014/main" id="{145D5212-A672-BD44-A442-D4EB8C706CE1}"/>
              </a:ext>
            </a:extLst>
          </p:cNvPr>
          <p:cNvGraphicFramePr>
            <a:graphicFrameLocks noGrp="1"/>
          </p:cNvGraphicFramePr>
          <p:nvPr>
            <p:extLst>
              <p:ext uri="{D42A27DB-BD31-4B8C-83A1-F6EECF244321}">
                <p14:modId xmlns:p14="http://schemas.microsoft.com/office/powerpoint/2010/main" val="796657532"/>
              </p:ext>
            </p:extLst>
          </p:nvPr>
        </p:nvGraphicFramePr>
        <p:xfrm>
          <a:off x="8184232" y="4087404"/>
          <a:ext cx="3935761" cy="164592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573329352"/>
                    </a:ext>
                  </a:extLst>
                </a:gridCol>
                <a:gridCol w="1343473">
                  <a:extLst>
                    <a:ext uri="{9D8B030D-6E8A-4147-A177-3AD203B41FA5}">
                      <a16:colId xmlns:a16="http://schemas.microsoft.com/office/drawing/2014/main" val="2195770327"/>
                    </a:ext>
                  </a:extLst>
                </a:gridCol>
              </a:tblGrid>
              <a:tr h="246929">
                <a:tc>
                  <a:txBody>
                    <a:bodyPr/>
                    <a:lstStyle/>
                    <a:p>
                      <a:r>
                        <a:rPr lang="en-GB" sz="1400" b="1" noProof="0" dirty="0"/>
                        <a:t>All patients (N=18)</a:t>
                      </a:r>
                    </a:p>
                  </a:txBody>
                  <a:tcPr/>
                </a:tc>
                <a:tc>
                  <a:txBody>
                    <a:bodyPr/>
                    <a:lstStyle/>
                    <a:p>
                      <a:pPr algn="ctr"/>
                      <a:endParaRPr lang="en-GB" sz="1400" noProof="0" dirty="0"/>
                    </a:p>
                  </a:txBody>
                  <a:tcPr/>
                </a:tc>
                <a:extLst>
                  <a:ext uri="{0D108BD9-81ED-4DB2-BD59-A6C34878D82A}">
                    <a16:rowId xmlns:a16="http://schemas.microsoft.com/office/drawing/2014/main" val="2845492653"/>
                  </a:ext>
                </a:extLst>
              </a:tr>
              <a:tr h="385615">
                <a:tc>
                  <a:txBody>
                    <a:bodyPr/>
                    <a:lstStyle/>
                    <a:p>
                      <a:pPr marL="268288" lvl="1" indent="0">
                        <a:tabLst/>
                      </a:pPr>
                      <a:r>
                        <a:rPr lang="en-GB" sz="1400" b="0" noProof="0" dirty="0"/>
                        <a:t>Median </a:t>
                      </a:r>
                      <a:r>
                        <a:rPr lang="en-GB" sz="1400" b="1" noProof="0" dirty="0"/>
                        <a:t>OS</a:t>
                      </a:r>
                      <a:r>
                        <a:rPr lang="en-GB" sz="1400" b="0" noProof="0" dirty="0"/>
                        <a:t>, (95% CI), months</a:t>
                      </a:r>
                    </a:p>
                    <a:p>
                      <a:pPr marL="268288" lvl="1" indent="0">
                        <a:tabLst/>
                      </a:pPr>
                      <a:r>
                        <a:rPr lang="en-GB" sz="1400" b="0" noProof="0" dirty="0"/>
                        <a:t>Median follow-up, months</a:t>
                      </a:r>
                    </a:p>
                  </a:txBody>
                  <a:tcPr/>
                </a:tc>
                <a:tc>
                  <a:txBody>
                    <a:bodyPr/>
                    <a:lstStyle/>
                    <a:p>
                      <a:pPr algn="ctr"/>
                      <a:r>
                        <a:rPr lang="en-GB" sz="1400" noProof="0" dirty="0"/>
                        <a:t>14.1 (2.8-33.4)</a:t>
                      </a:r>
                    </a:p>
                    <a:p>
                      <a:pPr algn="ctr"/>
                      <a:r>
                        <a:rPr lang="en-GB" sz="1400" noProof="0" dirty="0"/>
                        <a:t>7.8</a:t>
                      </a:r>
                    </a:p>
                  </a:txBody>
                  <a:tcPr/>
                </a:tc>
                <a:extLst>
                  <a:ext uri="{0D108BD9-81ED-4DB2-BD59-A6C34878D82A}">
                    <a16:rowId xmlns:a16="http://schemas.microsoft.com/office/drawing/2014/main" val="1859097290"/>
                  </a:ext>
                </a:extLst>
              </a:tr>
              <a:tr h="246929">
                <a:tc>
                  <a:txBody>
                    <a:bodyPr/>
                    <a:lstStyle/>
                    <a:p>
                      <a:pPr lvl="0"/>
                      <a:r>
                        <a:rPr lang="en-GB" sz="1400" b="1" noProof="0" dirty="0">
                          <a:solidFill>
                            <a:schemeClr val="bg1"/>
                          </a:solidFill>
                        </a:rPr>
                        <a:t>Patients with CRC (n=10)</a:t>
                      </a:r>
                    </a:p>
                  </a:txBody>
                  <a:tcPr>
                    <a:solidFill>
                      <a:schemeClr val="accent1"/>
                    </a:solidFill>
                  </a:tcPr>
                </a:tc>
                <a:tc>
                  <a:txBody>
                    <a:bodyPr/>
                    <a:lstStyle/>
                    <a:p>
                      <a:pPr algn="ctr"/>
                      <a:endParaRPr lang="en-GB" sz="1400" b="1" noProof="0" dirty="0">
                        <a:solidFill>
                          <a:schemeClr val="bg1"/>
                        </a:solidFill>
                      </a:endParaRPr>
                    </a:p>
                  </a:txBody>
                  <a:tcPr>
                    <a:solidFill>
                      <a:schemeClr val="accent1"/>
                    </a:solidFill>
                  </a:tcPr>
                </a:tc>
                <a:extLst>
                  <a:ext uri="{0D108BD9-81ED-4DB2-BD59-A6C34878D82A}">
                    <a16:rowId xmlns:a16="http://schemas.microsoft.com/office/drawing/2014/main" val="2195865911"/>
                  </a:ext>
                </a:extLst>
              </a:tr>
              <a:tr h="385615">
                <a:tc>
                  <a:txBody>
                    <a:bodyPr/>
                    <a:lstStyle/>
                    <a:p>
                      <a:pPr marL="268288" lvl="1" indent="0">
                        <a:tabLst/>
                      </a:pPr>
                      <a:r>
                        <a:rPr lang="en-GB" sz="1400" b="0" noProof="0" dirty="0"/>
                        <a:t>Median </a:t>
                      </a:r>
                      <a:r>
                        <a:rPr lang="en-GB" sz="1400" b="1" noProof="0" dirty="0"/>
                        <a:t>OS</a:t>
                      </a:r>
                      <a:r>
                        <a:rPr lang="en-GB" sz="1400" b="0" noProof="0" dirty="0"/>
                        <a:t>, (95% CI), months</a:t>
                      </a:r>
                    </a:p>
                    <a:p>
                      <a:pPr marL="268288" lvl="1" indent="0">
                        <a:tabLst/>
                      </a:pPr>
                      <a:r>
                        <a:rPr lang="en-GB" sz="1400" b="0" noProof="0" dirty="0"/>
                        <a:t>Median follow-up, months</a:t>
                      </a:r>
                    </a:p>
                  </a:txBody>
                  <a:tcPr/>
                </a:tc>
                <a:tc>
                  <a:txBody>
                    <a:bodyPr/>
                    <a:lstStyle/>
                    <a:p>
                      <a:pPr algn="ctr"/>
                      <a:r>
                        <a:rPr lang="en-GB" sz="1400" noProof="0" dirty="0"/>
                        <a:t>29.4 (2.8-36.5)</a:t>
                      </a:r>
                    </a:p>
                    <a:p>
                      <a:pPr algn="ctr"/>
                      <a:r>
                        <a:rPr lang="en-GB" sz="1400" noProof="0" dirty="0"/>
                        <a:t>7.8</a:t>
                      </a:r>
                    </a:p>
                  </a:txBody>
                  <a:tcPr/>
                </a:tc>
                <a:extLst>
                  <a:ext uri="{0D108BD9-81ED-4DB2-BD59-A6C34878D82A}">
                    <a16:rowId xmlns:a16="http://schemas.microsoft.com/office/drawing/2014/main" val="1144735651"/>
                  </a:ext>
                </a:extLst>
              </a:tr>
            </a:tbl>
          </a:graphicData>
        </a:graphic>
      </p:graphicFrame>
      <p:sp>
        <p:nvSpPr>
          <p:cNvPr id="127" name="TextBox 126">
            <a:extLst>
              <a:ext uri="{FF2B5EF4-FFF2-40B4-BE49-F238E27FC236}">
                <a16:creationId xmlns:a16="http://schemas.microsoft.com/office/drawing/2014/main" id="{5BFC4BD8-6363-FA41-A6E1-D2BEB9F32B41}"/>
              </a:ext>
            </a:extLst>
          </p:cNvPr>
          <p:cNvSpPr txBox="1"/>
          <p:nvPr/>
        </p:nvSpPr>
        <p:spPr>
          <a:xfrm>
            <a:off x="614456" y="3336801"/>
            <a:ext cx="490519" cy="138499"/>
          </a:xfrm>
          <a:prstGeom prst="rect">
            <a:avLst/>
          </a:prstGeom>
          <a:noFill/>
        </p:spPr>
        <p:txBody>
          <a:bodyPr wrap="none" lIns="0" tIns="0" rIns="0" bIns="0" rtlCol="0">
            <a:spAutoFit/>
          </a:bodyPr>
          <a:lstStyle/>
          <a:p>
            <a:r>
              <a:rPr lang="en-US" sz="900" b="1" dirty="0">
                <a:latin typeface="Calibri" panose="020F0502020204030204" pitchFamily="34" charset="0"/>
                <a:ea typeface="Aileron" charset="0"/>
                <a:cs typeface="Calibri" panose="020F0502020204030204" pitchFamily="34" charset="0"/>
              </a:rPr>
              <a:t>No. at risk</a:t>
            </a:r>
          </a:p>
        </p:txBody>
      </p:sp>
      <p:sp>
        <p:nvSpPr>
          <p:cNvPr id="128" name="TextBox 127">
            <a:extLst>
              <a:ext uri="{FF2B5EF4-FFF2-40B4-BE49-F238E27FC236}">
                <a16:creationId xmlns:a16="http://schemas.microsoft.com/office/drawing/2014/main" id="{68970C85-C206-314D-8C8B-18911CE9BD52}"/>
              </a:ext>
            </a:extLst>
          </p:cNvPr>
          <p:cNvSpPr txBox="1"/>
          <p:nvPr/>
        </p:nvSpPr>
        <p:spPr>
          <a:xfrm rot="16200000">
            <a:off x="293485" y="2234655"/>
            <a:ext cx="1195840" cy="138499"/>
          </a:xfrm>
          <a:prstGeom prst="rect">
            <a:avLst/>
          </a:prstGeom>
          <a:noFill/>
        </p:spPr>
        <p:txBody>
          <a:bodyPr wrap="none" lIns="0" tIns="0" rIns="0" bIns="0" rtlCol="0">
            <a:spAutoFit/>
          </a:bodyPr>
          <a:lstStyle/>
          <a:p>
            <a:r>
              <a:rPr lang="en-US" sz="900" b="1" dirty="0">
                <a:latin typeface="Calibri" panose="020F0502020204030204" pitchFamily="34" charset="0"/>
                <a:ea typeface="Aileron" charset="0"/>
                <a:cs typeface="Calibri" panose="020F0502020204030204" pitchFamily="34" charset="0"/>
              </a:rPr>
              <a:t>Duration of response (%)</a:t>
            </a:r>
          </a:p>
        </p:txBody>
      </p:sp>
      <p:sp>
        <p:nvSpPr>
          <p:cNvPr id="129" name="TextBox 128">
            <a:extLst>
              <a:ext uri="{FF2B5EF4-FFF2-40B4-BE49-F238E27FC236}">
                <a16:creationId xmlns:a16="http://schemas.microsoft.com/office/drawing/2014/main" id="{D9CF000A-D518-3348-8D6E-264BFC360739}"/>
              </a:ext>
            </a:extLst>
          </p:cNvPr>
          <p:cNvSpPr txBox="1"/>
          <p:nvPr/>
        </p:nvSpPr>
        <p:spPr>
          <a:xfrm>
            <a:off x="1192864"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a:t>
            </a:r>
          </a:p>
        </p:txBody>
      </p:sp>
      <p:sp>
        <p:nvSpPr>
          <p:cNvPr id="131" name="TextBox 130">
            <a:extLst>
              <a:ext uri="{FF2B5EF4-FFF2-40B4-BE49-F238E27FC236}">
                <a16:creationId xmlns:a16="http://schemas.microsoft.com/office/drawing/2014/main" id="{24A347C2-15ED-F742-BB94-8CC7060D58B0}"/>
              </a:ext>
            </a:extLst>
          </p:cNvPr>
          <p:cNvSpPr txBox="1"/>
          <p:nvPr/>
        </p:nvSpPr>
        <p:spPr>
          <a:xfrm>
            <a:off x="1669114"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a:t>
            </a:r>
          </a:p>
        </p:txBody>
      </p:sp>
      <p:sp>
        <p:nvSpPr>
          <p:cNvPr id="132" name="TextBox 131">
            <a:extLst>
              <a:ext uri="{FF2B5EF4-FFF2-40B4-BE49-F238E27FC236}">
                <a16:creationId xmlns:a16="http://schemas.microsoft.com/office/drawing/2014/main" id="{8C7DA694-F9DE-B644-BEF4-4E32AFEAF84E}"/>
              </a:ext>
            </a:extLst>
          </p:cNvPr>
          <p:cNvSpPr txBox="1"/>
          <p:nvPr/>
        </p:nvSpPr>
        <p:spPr>
          <a:xfrm>
            <a:off x="2126314"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a:t>
            </a:r>
          </a:p>
        </p:txBody>
      </p:sp>
      <p:sp>
        <p:nvSpPr>
          <p:cNvPr id="134" name="TextBox 133">
            <a:extLst>
              <a:ext uri="{FF2B5EF4-FFF2-40B4-BE49-F238E27FC236}">
                <a16:creationId xmlns:a16="http://schemas.microsoft.com/office/drawing/2014/main" id="{0C0A83D6-5356-3746-9E3E-FC8D2D642478}"/>
              </a:ext>
            </a:extLst>
          </p:cNvPr>
          <p:cNvSpPr txBox="1"/>
          <p:nvPr/>
        </p:nvSpPr>
        <p:spPr>
          <a:xfrm>
            <a:off x="2589864"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a:t>
            </a:r>
          </a:p>
        </p:txBody>
      </p:sp>
      <p:sp>
        <p:nvSpPr>
          <p:cNvPr id="136" name="TextBox 135">
            <a:extLst>
              <a:ext uri="{FF2B5EF4-FFF2-40B4-BE49-F238E27FC236}">
                <a16:creationId xmlns:a16="http://schemas.microsoft.com/office/drawing/2014/main" id="{0482CA7F-2742-5143-A8B3-EC5D793A6A05}"/>
              </a:ext>
            </a:extLst>
          </p:cNvPr>
          <p:cNvSpPr txBox="1"/>
          <p:nvPr/>
        </p:nvSpPr>
        <p:spPr>
          <a:xfrm>
            <a:off x="3993214"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137" name="TextBox 136">
            <a:extLst>
              <a:ext uri="{FF2B5EF4-FFF2-40B4-BE49-F238E27FC236}">
                <a16:creationId xmlns:a16="http://schemas.microsoft.com/office/drawing/2014/main" id="{9DFB489F-8133-1A43-89B6-26F40D90C941}"/>
              </a:ext>
            </a:extLst>
          </p:cNvPr>
          <p:cNvSpPr txBox="1"/>
          <p:nvPr/>
        </p:nvSpPr>
        <p:spPr>
          <a:xfrm>
            <a:off x="3504264"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a:t>
            </a:r>
          </a:p>
        </p:txBody>
      </p:sp>
      <p:sp>
        <p:nvSpPr>
          <p:cNvPr id="139" name="TextBox 138">
            <a:extLst>
              <a:ext uri="{FF2B5EF4-FFF2-40B4-BE49-F238E27FC236}">
                <a16:creationId xmlns:a16="http://schemas.microsoft.com/office/drawing/2014/main" id="{E108B37E-5F37-484E-8F3C-693EA9FF2F11}"/>
              </a:ext>
            </a:extLst>
          </p:cNvPr>
          <p:cNvSpPr txBox="1"/>
          <p:nvPr/>
        </p:nvSpPr>
        <p:spPr>
          <a:xfrm>
            <a:off x="3043889"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a:t>
            </a:r>
          </a:p>
        </p:txBody>
      </p:sp>
      <p:sp>
        <p:nvSpPr>
          <p:cNvPr id="140" name="TextBox 139">
            <a:extLst>
              <a:ext uri="{FF2B5EF4-FFF2-40B4-BE49-F238E27FC236}">
                <a16:creationId xmlns:a16="http://schemas.microsoft.com/office/drawing/2014/main" id="{D21AA3D0-F478-EF42-89C3-BFD0082223FB}"/>
              </a:ext>
            </a:extLst>
          </p:cNvPr>
          <p:cNvSpPr txBox="1"/>
          <p:nvPr/>
        </p:nvSpPr>
        <p:spPr>
          <a:xfrm>
            <a:off x="995456" y="1520280"/>
            <a:ext cx="173124"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100</a:t>
            </a:r>
          </a:p>
        </p:txBody>
      </p:sp>
      <p:sp>
        <p:nvSpPr>
          <p:cNvPr id="141" name="TextBox 140">
            <a:extLst>
              <a:ext uri="{FF2B5EF4-FFF2-40B4-BE49-F238E27FC236}">
                <a16:creationId xmlns:a16="http://schemas.microsoft.com/office/drawing/2014/main" id="{2738BDB1-E108-6043-990F-E78F4C6B555E}"/>
              </a:ext>
            </a:extLst>
          </p:cNvPr>
          <p:cNvSpPr txBox="1"/>
          <p:nvPr/>
        </p:nvSpPr>
        <p:spPr>
          <a:xfrm>
            <a:off x="1053164" y="1882230"/>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75</a:t>
            </a:r>
          </a:p>
        </p:txBody>
      </p:sp>
      <p:sp>
        <p:nvSpPr>
          <p:cNvPr id="142" name="TextBox 141">
            <a:extLst>
              <a:ext uri="{FF2B5EF4-FFF2-40B4-BE49-F238E27FC236}">
                <a16:creationId xmlns:a16="http://schemas.microsoft.com/office/drawing/2014/main" id="{60A081F0-D0BD-D04D-AAA0-6C9433A6839D}"/>
              </a:ext>
            </a:extLst>
          </p:cNvPr>
          <p:cNvSpPr txBox="1"/>
          <p:nvPr/>
        </p:nvSpPr>
        <p:spPr>
          <a:xfrm>
            <a:off x="1053164" y="2225130"/>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50</a:t>
            </a:r>
          </a:p>
        </p:txBody>
      </p:sp>
      <p:sp>
        <p:nvSpPr>
          <p:cNvPr id="143" name="TextBox 142">
            <a:extLst>
              <a:ext uri="{FF2B5EF4-FFF2-40B4-BE49-F238E27FC236}">
                <a16:creationId xmlns:a16="http://schemas.microsoft.com/office/drawing/2014/main" id="{2FFB687B-7B99-3C43-9282-E23D89AEECC6}"/>
              </a:ext>
            </a:extLst>
          </p:cNvPr>
          <p:cNvSpPr txBox="1"/>
          <p:nvPr/>
        </p:nvSpPr>
        <p:spPr>
          <a:xfrm>
            <a:off x="1053164" y="2587080"/>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25</a:t>
            </a:r>
          </a:p>
        </p:txBody>
      </p:sp>
      <p:sp>
        <p:nvSpPr>
          <p:cNvPr id="144" name="TextBox 143">
            <a:extLst>
              <a:ext uri="{FF2B5EF4-FFF2-40B4-BE49-F238E27FC236}">
                <a16:creationId xmlns:a16="http://schemas.microsoft.com/office/drawing/2014/main" id="{94A47491-1631-3241-82E5-95733D77F21B}"/>
              </a:ext>
            </a:extLst>
          </p:cNvPr>
          <p:cNvSpPr txBox="1"/>
          <p:nvPr/>
        </p:nvSpPr>
        <p:spPr>
          <a:xfrm>
            <a:off x="1110872" y="2952205"/>
            <a:ext cx="57708"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0</a:t>
            </a:r>
          </a:p>
        </p:txBody>
      </p:sp>
      <p:sp>
        <p:nvSpPr>
          <p:cNvPr id="145" name="TextBox 144">
            <a:extLst>
              <a:ext uri="{FF2B5EF4-FFF2-40B4-BE49-F238E27FC236}">
                <a16:creationId xmlns:a16="http://schemas.microsoft.com/office/drawing/2014/main" id="{9C8D417A-056F-7D46-B5FE-BCF84B885687}"/>
              </a:ext>
            </a:extLst>
          </p:cNvPr>
          <p:cNvSpPr txBox="1"/>
          <p:nvPr/>
        </p:nvSpPr>
        <p:spPr>
          <a:xfrm>
            <a:off x="2284506" y="3171701"/>
            <a:ext cx="703719" cy="138499"/>
          </a:xfrm>
          <a:prstGeom prst="rect">
            <a:avLst/>
          </a:prstGeom>
          <a:noFill/>
        </p:spPr>
        <p:txBody>
          <a:bodyPr wrap="none" lIns="0" tIns="0" rIns="0" bIns="0" rtlCol="0">
            <a:spAutoFit/>
          </a:bodyPr>
          <a:lstStyle/>
          <a:p>
            <a:pPr algn="ctr"/>
            <a:r>
              <a:rPr lang="en-US" sz="900" b="1" dirty="0">
                <a:latin typeface="Calibri" panose="020F0502020204030204" pitchFamily="34" charset="0"/>
                <a:ea typeface="Aileron" charset="0"/>
                <a:cs typeface="Calibri" panose="020F0502020204030204" pitchFamily="34" charset="0"/>
              </a:rPr>
              <a:t>Time (months)</a:t>
            </a:r>
          </a:p>
        </p:txBody>
      </p:sp>
      <p:sp>
        <p:nvSpPr>
          <p:cNvPr id="149" name="TextBox 148">
            <a:extLst>
              <a:ext uri="{FF2B5EF4-FFF2-40B4-BE49-F238E27FC236}">
                <a16:creationId xmlns:a16="http://schemas.microsoft.com/office/drawing/2014/main" id="{8806C2ED-6603-B244-BA58-96FC053D95A4}"/>
              </a:ext>
            </a:extLst>
          </p:cNvPr>
          <p:cNvSpPr txBox="1"/>
          <p:nvPr/>
        </p:nvSpPr>
        <p:spPr>
          <a:xfrm>
            <a:off x="1192864" y="3047455"/>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151" name="TextBox 150">
            <a:extLst>
              <a:ext uri="{FF2B5EF4-FFF2-40B4-BE49-F238E27FC236}">
                <a16:creationId xmlns:a16="http://schemas.microsoft.com/office/drawing/2014/main" id="{ED27B027-B96C-714F-B49D-E52BB0F7A2FF}"/>
              </a:ext>
            </a:extLst>
          </p:cNvPr>
          <p:cNvSpPr txBox="1"/>
          <p:nvPr/>
        </p:nvSpPr>
        <p:spPr>
          <a:xfrm>
            <a:off x="1669114" y="3047455"/>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a:t>
            </a:r>
          </a:p>
        </p:txBody>
      </p:sp>
      <p:sp>
        <p:nvSpPr>
          <p:cNvPr id="152" name="TextBox 151">
            <a:extLst>
              <a:ext uri="{FF2B5EF4-FFF2-40B4-BE49-F238E27FC236}">
                <a16:creationId xmlns:a16="http://schemas.microsoft.com/office/drawing/2014/main" id="{6520333C-701F-7640-9C09-0D9FB43D4817}"/>
              </a:ext>
            </a:extLst>
          </p:cNvPr>
          <p:cNvSpPr txBox="1"/>
          <p:nvPr/>
        </p:nvSpPr>
        <p:spPr>
          <a:xfrm>
            <a:off x="2097460"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12</a:t>
            </a:r>
          </a:p>
        </p:txBody>
      </p:sp>
      <p:sp>
        <p:nvSpPr>
          <p:cNvPr id="154" name="TextBox 153">
            <a:extLst>
              <a:ext uri="{FF2B5EF4-FFF2-40B4-BE49-F238E27FC236}">
                <a16:creationId xmlns:a16="http://schemas.microsoft.com/office/drawing/2014/main" id="{24F6DAE8-79D7-674E-9367-37CC0363F852}"/>
              </a:ext>
            </a:extLst>
          </p:cNvPr>
          <p:cNvSpPr txBox="1"/>
          <p:nvPr/>
        </p:nvSpPr>
        <p:spPr>
          <a:xfrm>
            <a:off x="2561010"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18</a:t>
            </a:r>
          </a:p>
        </p:txBody>
      </p:sp>
      <p:sp>
        <p:nvSpPr>
          <p:cNvPr id="156" name="TextBox 155">
            <a:extLst>
              <a:ext uri="{FF2B5EF4-FFF2-40B4-BE49-F238E27FC236}">
                <a16:creationId xmlns:a16="http://schemas.microsoft.com/office/drawing/2014/main" id="{48117D8D-190C-7E43-8687-07350CD123E4}"/>
              </a:ext>
            </a:extLst>
          </p:cNvPr>
          <p:cNvSpPr txBox="1"/>
          <p:nvPr/>
        </p:nvSpPr>
        <p:spPr>
          <a:xfrm>
            <a:off x="3964360"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36</a:t>
            </a:r>
          </a:p>
        </p:txBody>
      </p:sp>
      <p:sp>
        <p:nvSpPr>
          <p:cNvPr id="157" name="TextBox 156">
            <a:extLst>
              <a:ext uri="{FF2B5EF4-FFF2-40B4-BE49-F238E27FC236}">
                <a16:creationId xmlns:a16="http://schemas.microsoft.com/office/drawing/2014/main" id="{0026CCD8-ADF0-584E-B8EA-CDA7558EB4BA}"/>
              </a:ext>
            </a:extLst>
          </p:cNvPr>
          <p:cNvSpPr txBox="1"/>
          <p:nvPr/>
        </p:nvSpPr>
        <p:spPr>
          <a:xfrm>
            <a:off x="3472235"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30</a:t>
            </a:r>
          </a:p>
        </p:txBody>
      </p:sp>
      <p:sp>
        <p:nvSpPr>
          <p:cNvPr id="159" name="TextBox 158">
            <a:extLst>
              <a:ext uri="{FF2B5EF4-FFF2-40B4-BE49-F238E27FC236}">
                <a16:creationId xmlns:a16="http://schemas.microsoft.com/office/drawing/2014/main" id="{588A6C70-1128-E34A-AC27-FA99B82160C7}"/>
              </a:ext>
            </a:extLst>
          </p:cNvPr>
          <p:cNvSpPr txBox="1"/>
          <p:nvPr/>
        </p:nvSpPr>
        <p:spPr>
          <a:xfrm>
            <a:off x="3015035"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24</a:t>
            </a:r>
          </a:p>
        </p:txBody>
      </p:sp>
      <p:cxnSp>
        <p:nvCxnSpPr>
          <p:cNvPr id="160" name="Straight Connector 159">
            <a:extLst>
              <a:ext uri="{FF2B5EF4-FFF2-40B4-BE49-F238E27FC236}">
                <a16:creationId xmlns:a16="http://schemas.microsoft.com/office/drawing/2014/main" id="{FA75B867-8E1E-E448-BEF8-A77EA80437C3}"/>
              </a:ext>
            </a:extLst>
          </p:cNvPr>
          <p:cNvCxnSpPr>
            <a:cxnSpLocks/>
          </p:cNvCxnSpPr>
          <p:nvPr/>
        </p:nvCxnSpPr>
        <p:spPr>
          <a:xfrm>
            <a:off x="1214937" y="3022352"/>
            <a:ext cx="2854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153C515D-95B6-3244-9AB8-68CBB84AEACB}"/>
              </a:ext>
            </a:extLst>
          </p:cNvPr>
          <p:cNvCxnSpPr>
            <a:cxnSpLocks/>
          </p:cNvCxnSpPr>
          <p:nvPr/>
        </p:nvCxnSpPr>
        <p:spPr>
          <a:xfrm rot="16200000">
            <a:off x="1675743"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B615BBCF-4546-FA48-A0FB-8363A5A1BCFB}"/>
              </a:ext>
            </a:extLst>
          </p:cNvPr>
          <p:cNvCxnSpPr>
            <a:cxnSpLocks/>
          </p:cNvCxnSpPr>
          <p:nvPr/>
        </p:nvCxnSpPr>
        <p:spPr>
          <a:xfrm rot="16200000">
            <a:off x="2132943"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2265A69A-1F39-8345-957A-F758D655FE13}"/>
              </a:ext>
            </a:extLst>
          </p:cNvPr>
          <p:cNvCxnSpPr>
            <a:cxnSpLocks/>
          </p:cNvCxnSpPr>
          <p:nvPr/>
        </p:nvCxnSpPr>
        <p:spPr>
          <a:xfrm rot="16200000">
            <a:off x="2592887"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6898F7C3-44BF-8148-9C1B-577F8AD48A98}"/>
              </a:ext>
            </a:extLst>
          </p:cNvPr>
          <p:cNvCxnSpPr>
            <a:cxnSpLocks/>
          </p:cNvCxnSpPr>
          <p:nvPr/>
        </p:nvCxnSpPr>
        <p:spPr>
          <a:xfrm rot="16200000">
            <a:off x="3046912"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376E5EB5-0181-A24F-9B0B-133C5A1E3D6C}"/>
              </a:ext>
            </a:extLst>
          </p:cNvPr>
          <p:cNvCxnSpPr>
            <a:cxnSpLocks/>
          </p:cNvCxnSpPr>
          <p:nvPr/>
        </p:nvCxnSpPr>
        <p:spPr>
          <a:xfrm rot="16200000">
            <a:off x="3504112"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C454A0A2-41BA-6B45-83C8-7C0B563DCE2D}"/>
              </a:ext>
            </a:extLst>
          </p:cNvPr>
          <p:cNvCxnSpPr>
            <a:cxnSpLocks/>
          </p:cNvCxnSpPr>
          <p:nvPr/>
        </p:nvCxnSpPr>
        <p:spPr>
          <a:xfrm rot="16200000">
            <a:off x="3993062"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B463BC18-2001-AB48-8D3E-5ED14495F9DC}"/>
              </a:ext>
            </a:extLst>
          </p:cNvPr>
          <p:cNvCxnSpPr>
            <a:cxnSpLocks/>
          </p:cNvCxnSpPr>
          <p:nvPr/>
        </p:nvCxnSpPr>
        <p:spPr>
          <a:xfrm flipV="1">
            <a:off x="1221287" y="1527175"/>
            <a:ext cx="0" cy="153962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DC4D2E5A-E888-7A4F-92DC-34443CC3D85C}"/>
              </a:ext>
            </a:extLst>
          </p:cNvPr>
          <p:cNvCxnSpPr>
            <a:cxnSpLocks/>
          </p:cNvCxnSpPr>
          <p:nvPr/>
        </p:nvCxnSpPr>
        <p:spPr>
          <a:xfrm>
            <a:off x="1176837" y="302235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1ACDB6A8-3BF6-D540-B477-94AECF3904AF}"/>
              </a:ext>
            </a:extLst>
          </p:cNvPr>
          <p:cNvCxnSpPr>
            <a:cxnSpLocks/>
          </p:cNvCxnSpPr>
          <p:nvPr/>
        </p:nvCxnSpPr>
        <p:spPr>
          <a:xfrm>
            <a:off x="1176837" y="2663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3499C3BD-2A55-F04C-9C36-C7A2D9229476}"/>
              </a:ext>
            </a:extLst>
          </p:cNvPr>
          <p:cNvCxnSpPr>
            <a:cxnSpLocks/>
          </p:cNvCxnSpPr>
          <p:nvPr/>
        </p:nvCxnSpPr>
        <p:spPr>
          <a:xfrm>
            <a:off x="1176837" y="23079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DA7159B9-57AB-2442-98F9-1ADC0A17A495}"/>
              </a:ext>
            </a:extLst>
          </p:cNvPr>
          <p:cNvCxnSpPr>
            <a:cxnSpLocks/>
          </p:cNvCxnSpPr>
          <p:nvPr/>
        </p:nvCxnSpPr>
        <p:spPr>
          <a:xfrm>
            <a:off x="1176837" y="194920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6A46AC93-93A9-2B4D-A131-218BA03A8F80}"/>
              </a:ext>
            </a:extLst>
          </p:cNvPr>
          <p:cNvCxnSpPr>
            <a:cxnSpLocks/>
          </p:cNvCxnSpPr>
          <p:nvPr/>
        </p:nvCxnSpPr>
        <p:spPr>
          <a:xfrm>
            <a:off x="1176837" y="159042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3" name="TextBox 182">
            <a:extLst>
              <a:ext uri="{FF2B5EF4-FFF2-40B4-BE49-F238E27FC236}">
                <a16:creationId xmlns:a16="http://schemas.microsoft.com/office/drawing/2014/main" id="{507AC9E5-D1F6-BB44-A58C-A58D1C21E710}"/>
              </a:ext>
            </a:extLst>
          </p:cNvPr>
          <p:cNvSpPr txBox="1"/>
          <p:nvPr/>
        </p:nvSpPr>
        <p:spPr>
          <a:xfrm>
            <a:off x="2278881" y="1486791"/>
            <a:ext cx="310983" cy="215444"/>
          </a:xfrm>
          <a:prstGeom prst="rect">
            <a:avLst/>
          </a:prstGeom>
          <a:noFill/>
        </p:spPr>
        <p:txBody>
          <a:bodyPr wrap="none" lIns="0" tIns="0" rIns="0" bIns="0" rtlCol="0">
            <a:spAutoFit/>
          </a:bodyPr>
          <a:lstStyle/>
          <a:p>
            <a:pPr algn="ctr"/>
            <a:r>
              <a:rPr lang="en-US" sz="1400" b="1" dirty="0" err="1">
                <a:solidFill>
                  <a:schemeClr val="accent1"/>
                </a:solidFill>
                <a:latin typeface="Calibri" panose="020F0502020204030204" pitchFamily="34" charset="0"/>
                <a:ea typeface="Aileron" charset="0"/>
                <a:cs typeface="Calibri" panose="020F0502020204030204" pitchFamily="34" charset="0"/>
              </a:rPr>
              <a:t>DoR</a:t>
            </a:r>
            <a:endParaRPr lang="en-US" sz="1400" b="1" dirty="0">
              <a:solidFill>
                <a:schemeClr val="accent1"/>
              </a:solidFill>
              <a:latin typeface="Calibri" panose="020F0502020204030204" pitchFamily="34" charset="0"/>
              <a:ea typeface="Aileron" charset="0"/>
              <a:cs typeface="Calibri" panose="020F0502020204030204" pitchFamily="34" charset="0"/>
            </a:endParaRPr>
          </a:p>
        </p:txBody>
      </p:sp>
      <p:sp>
        <p:nvSpPr>
          <p:cNvPr id="190" name="TextBox 189">
            <a:extLst>
              <a:ext uri="{FF2B5EF4-FFF2-40B4-BE49-F238E27FC236}">
                <a16:creationId xmlns:a16="http://schemas.microsoft.com/office/drawing/2014/main" id="{8B5E9385-711C-7240-8FB8-4BAF517E4AF5}"/>
              </a:ext>
            </a:extLst>
          </p:cNvPr>
          <p:cNvSpPr txBox="1"/>
          <p:nvPr/>
        </p:nvSpPr>
        <p:spPr>
          <a:xfrm>
            <a:off x="4332513" y="3336802"/>
            <a:ext cx="490519" cy="138499"/>
          </a:xfrm>
          <a:prstGeom prst="rect">
            <a:avLst/>
          </a:prstGeom>
          <a:noFill/>
        </p:spPr>
        <p:txBody>
          <a:bodyPr wrap="none" lIns="0" tIns="0" rIns="0" bIns="0" rtlCol="0">
            <a:spAutoFit/>
          </a:bodyPr>
          <a:lstStyle/>
          <a:p>
            <a:r>
              <a:rPr lang="en-US" sz="900" b="1" dirty="0">
                <a:latin typeface="Calibri" panose="020F0502020204030204" pitchFamily="34" charset="0"/>
                <a:ea typeface="Aileron" charset="0"/>
                <a:cs typeface="Calibri" panose="020F0502020204030204" pitchFamily="34" charset="0"/>
              </a:rPr>
              <a:t>No. at risk</a:t>
            </a:r>
          </a:p>
        </p:txBody>
      </p:sp>
      <p:sp>
        <p:nvSpPr>
          <p:cNvPr id="191" name="TextBox 190">
            <a:extLst>
              <a:ext uri="{FF2B5EF4-FFF2-40B4-BE49-F238E27FC236}">
                <a16:creationId xmlns:a16="http://schemas.microsoft.com/office/drawing/2014/main" id="{20890528-E130-E440-94B2-AA28376230E3}"/>
              </a:ext>
            </a:extLst>
          </p:cNvPr>
          <p:cNvSpPr txBox="1"/>
          <p:nvPr/>
        </p:nvSpPr>
        <p:spPr>
          <a:xfrm rot="16200000">
            <a:off x="3921776" y="2234656"/>
            <a:ext cx="1375377" cy="138499"/>
          </a:xfrm>
          <a:prstGeom prst="rect">
            <a:avLst/>
          </a:prstGeom>
          <a:noFill/>
        </p:spPr>
        <p:txBody>
          <a:bodyPr wrap="none" lIns="0" tIns="0" rIns="0" bIns="0" rtlCol="0">
            <a:spAutoFit/>
          </a:bodyPr>
          <a:lstStyle/>
          <a:p>
            <a:r>
              <a:rPr lang="en-US" sz="900" b="1" dirty="0">
                <a:latin typeface="Calibri" panose="020F0502020204030204" pitchFamily="34" charset="0"/>
                <a:ea typeface="Aileron" charset="0"/>
                <a:cs typeface="Calibri" panose="020F0502020204030204" pitchFamily="34" charset="0"/>
              </a:rPr>
              <a:t>Progression-free survival (%)</a:t>
            </a:r>
          </a:p>
        </p:txBody>
      </p:sp>
      <p:sp>
        <p:nvSpPr>
          <p:cNvPr id="192" name="TextBox 191">
            <a:extLst>
              <a:ext uri="{FF2B5EF4-FFF2-40B4-BE49-F238E27FC236}">
                <a16:creationId xmlns:a16="http://schemas.microsoft.com/office/drawing/2014/main" id="{BCF0C840-D291-5244-B943-EBFED6655A47}"/>
              </a:ext>
            </a:extLst>
          </p:cNvPr>
          <p:cNvSpPr txBox="1"/>
          <p:nvPr/>
        </p:nvSpPr>
        <p:spPr>
          <a:xfrm>
            <a:off x="4882067" y="3336802"/>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18</a:t>
            </a:r>
          </a:p>
        </p:txBody>
      </p:sp>
      <p:sp>
        <p:nvSpPr>
          <p:cNvPr id="193" name="TextBox 192">
            <a:extLst>
              <a:ext uri="{FF2B5EF4-FFF2-40B4-BE49-F238E27FC236}">
                <a16:creationId xmlns:a16="http://schemas.microsoft.com/office/drawing/2014/main" id="{05685B82-E31E-4F44-9ACD-B191F9FE6F9A}"/>
              </a:ext>
            </a:extLst>
          </p:cNvPr>
          <p:cNvSpPr txBox="1"/>
          <p:nvPr/>
        </p:nvSpPr>
        <p:spPr>
          <a:xfrm>
            <a:off x="5387171"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a:t>
            </a:r>
          </a:p>
        </p:txBody>
      </p:sp>
      <p:sp>
        <p:nvSpPr>
          <p:cNvPr id="194" name="TextBox 193">
            <a:extLst>
              <a:ext uri="{FF2B5EF4-FFF2-40B4-BE49-F238E27FC236}">
                <a16:creationId xmlns:a16="http://schemas.microsoft.com/office/drawing/2014/main" id="{E6BB9E98-2FF8-B644-B645-7AF0617E9A3E}"/>
              </a:ext>
            </a:extLst>
          </p:cNvPr>
          <p:cNvSpPr txBox="1"/>
          <p:nvPr/>
        </p:nvSpPr>
        <p:spPr>
          <a:xfrm>
            <a:off x="5844371"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a:t>
            </a:r>
          </a:p>
        </p:txBody>
      </p:sp>
      <p:sp>
        <p:nvSpPr>
          <p:cNvPr id="195" name="TextBox 194">
            <a:extLst>
              <a:ext uri="{FF2B5EF4-FFF2-40B4-BE49-F238E27FC236}">
                <a16:creationId xmlns:a16="http://schemas.microsoft.com/office/drawing/2014/main" id="{A448F4AC-DDB2-034D-9A8B-FEBB570FAE5B}"/>
              </a:ext>
            </a:extLst>
          </p:cNvPr>
          <p:cNvSpPr txBox="1"/>
          <p:nvPr/>
        </p:nvSpPr>
        <p:spPr>
          <a:xfrm>
            <a:off x="6307921"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a:t>
            </a:r>
          </a:p>
        </p:txBody>
      </p:sp>
      <p:sp>
        <p:nvSpPr>
          <p:cNvPr id="196" name="TextBox 195">
            <a:extLst>
              <a:ext uri="{FF2B5EF4-FFF2-40B4-BE49-F238E27FC236}">
                <a16:creationId xmlns:a16="http://schemas.microsoft.com/office/drawing/2014/main" id="{41D9CB69-11D3-4945-830A-CE94DD6FCDBE}"/>
              </a:ext>
            </a:extLst>
          </p:cNvPr>
          <p:cNvSpPr txBox="1"/>
          <p:nvPr/>
        </p:nvSpPr>
        <p:spPr>
          <a:xfrm>
            <a:off x="7689046"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197" name="TextBox 196">
            <a:extLst>
              <a:ext uri="{FF2B5EF4-FFF2-40B4-BE49-F238E27FC236}">
                <a16:creationId xmlns:a16="http://schemas.microsoft.com/office/drawing/2014/main" id="{A319EEF9-3B3D-494F-B27E-D45D9579529D}"/>
              </a:ext>
            </a:extLst>
          </p:cNvPr>
          <p:cNvSpPr txBox="1"/>
          <p:nvPr/>
        </p:nvSpPr>
        <p:spPr>
          <a:xfrm>
            <a:off x="7222321"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198" name="TextBox 197">
            <a:extLst>
              <a:ext uri="{FF2B5EF4-FFF2-40B4-BE49-F238E27FC236}">
                <a16:creationId xmlns:a16="http://schemas.microsoft.com/office/drawing/2014/main" id="{7A32F2AC-2303-AD40-8C9C-B30F61E33534}"/>
              </a:ext>
            </a:extLst>
          </p:cNvPr>
          <p:cNvSpPr txBox="1"/>
          <p:nvPr/>
        </p:nvSpPr>
        <p:spPr>
          <a:xfrm>
            <a:off x="6761946"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a:t>
            </a:r>
          </a:p>
        </p:txBody>
      </p:sp>
      <p:sp>
        <p:nvSpPr>
          <p:cNvPr id="199" name="TextBox 198">
            <a:extLst>
              <a:ext uri="{FF2B5EF4-FFF2-40B4-BE49-F238E27FC236}">
                <a16:creationId xmlns:a16="http://schemas.microsoft.com/office/drawing/2014/main" id="{F8DA1300-5922-2D43-B9CE-267BDB79DD4B}"/>
              </a:ext>
            </a:extLst>
          </p:cNvPr>
          <p:cNvSpPr txBox="1"/>
          <p:nvPr/>
        </p:nvSpPr>
        <p:spPr>
          <a:xfrm>
            <a:off x="4713513" y="1520281"/>
            <a:ext cx="173124"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100</a:t>
            </a:r>
          </a:p>
        </p:txBody>
      </p:sp>
      <p:sp>
        <p:nvSpPr>
          <p:cNvPr id="200" name="TextBox 199">
            <a:extLst>
              <a:ext uri="{FF2B5EF4-FFF2-40B4-BE49-F238E27FC236}">
                <a16:creationId xmlns:a16="http://schemas.microsoft.com/office/drawing/2014/main" id="{800A5377-FD08-D54D-9E94-A297DBEB0153}"/>
              </a:ext>
            </a:extLst>
          </p:cNvPr>
          <p:cNvSpPr txBox="1"/>
          <p:nvPr/>
        </p:nvSpPr>
        <p:spPr>
          <a:xfrm>
            <a:off x="4771221" y="1882231"/>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75</a:t>
            </a:r>
          </a:p>
        </p:txBody>
      </p:sp>
      <p:sp>
        <p:nvSpPr>
          <p:cNvPr id="201" name="TextBox 200">
            <a:extLst>
              <a:ext uri="{FF2B5EF4-FFF2-40B4-BE49-F238E27FC236}">
                <a16:creationId xmlns:a16="http://schemas.microsoft.com/office/drawing/2014/main" id="{604CDE6B-BDFE-4849-95E0-E7888FEC5025}"/>
              </a:ext>
            </a:extLst>
          </p:cNvPr>
          <p:cNvSpPr txBox="1"/>
          <p:nvPr/>
        </p:nvSpPr>
        <p:spPr>
          <a:xfrm>
            <a:off x="4771221" y="2225131"/>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50</a:t>
            </a:r>
          </a:p>
        </p:txBody>
      </p:sp>
      <p:sp>
        <p:nvSpPr>
          <p:cNvPr id="202" name="TextBox 201">
            <a:extLst>
              <a:ext uri="{FF2B5EF4-FFF2-40B4-BE49-F238E27FC236}">
                <a16:creationId xmlns:a16="http://schemas.microsoft.com/office/drawing/2014/main" id="{6612944E-CE35-C048-BC4F-8F47A0012316}"/>
              </a:ext>
            </a:extLst>
          </p:cNvPr>
          <p:cNvSpPr txBox="1"/>
          <p:nvPr/>
        </p:nvSpPr>
        <p:spPr>
          <a:xfrm>
            <a:off x="4771221" y="2587081"/>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25</a:t>
            </a:r>
          </a:p>
        </p:txBody>
      </p:sp>
      <p:sp>
        <p:nvSpPr>
          <p:cNvPr id="203" name="TextBox 202">
            <a:extLst>
              <a:ext uri="{FF2B5EF4-FFF2-40B4-BE49-F238E27FC236}">
                <a16:creationId xmlns:a16="http://schemas.microsoft.com/office/drawing/2014/main" id="{28747F9A-DB38-9444-84D0-960AC1E7FDA7}"/>
              </a:ext>
            </a:extLst>
          </p:cNvPr>
          <p:cNvSpPr txBox="1"/>
          <p:nvPr/>
        </p:nvSpPr>
        <p:spPr>
          <a:xfrm>
            <a:off x="4828929" y="2952206"/>
            <a:ext cx="57708"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0</a:t>
            </a:r>
          </a:p>
        </p:txBody>
      </p:sp>
      <p:sp>
        <p:nvSpPr>
          <p:cNvPr id="204" name="TextBox 203">
            <a:extLst>
              <a:ext uri="{FF2B5EF4-FFF2-40B4-BE49-F238E27FC236}">
                <a16:creationId xmlns:a16="http://schemas.microsoft.com/office/drawing/2014/main" id="{FC7A575E-0280-EF48-8492-6488A8042FCA}"/>
              </a:ext>
            </a:extLst>
          </p:cNvPr>
          <p:cNvSpPr txBox="1"/>
          <p:nvPr/>
        </p:nvSpPr>
        <p:spPr>
          <a:xfrm>
            <a:off x="6002563" y="3171702"/>
            <a:ext cx="703719" cy="138499"/>
          </a:xfrm>
          <a:prstGeom prst="rect">
            <a:avLst/>
          </a:prstGeom>
          <a:noFill/>
        </p:spPr>
        <p:txBody>
          <a:bodyPr wrap="none" lIns="0" tIns="0" rIns="0" bIns="0" rtlCol="0">
            <a:spAutoFit/>
          </a:bodyPr>
          <a:lstStyle/>
          <a:p>
            <a:pPr algn="ctr"/>
            <a:r>
              <a:rPr lang="en-US" sz="900" b="1" dirty="0">
                <a:latin typeface="Calibri" panose="020F0502020204030204" pitchFamily="34" charset="0"/>
                <a:ea typeface="Aileron" charset="0"/>
                <a:cs typeface="Calibri" panose="020F0502020204030204" pitchFamily="34" charset="0"/>
              </a:rPr>
              <a:t>Time (months)</a:t>
            </a:r>
          </a:p>
        </p:txBody>
      </p:sp>
      <p:sp>
        <p:nvSpPr>
          <p:cNvPr id="205" name="TextBox 204">
            <a:extLst>
              <a:ext uri="{FF2B5EF4-FFF2-40B4-BE49-F238E27FC236}">
                <a16:creationId xmlns:a16="http://schemas.microsoft.com/office/drawing/2014/main" id="{31810670-27EE-6248-88BD-E9FCA5ABEDF3}"/>
              </a:ext>
            </a:extLst>
          </p:cNvPr>
          <p:cNvSpPr txBox="1"/>
          <p:nvPr/>
        </p:nvSpPr>
        <p:spPr>
          <a:xfrm>
            <a:off x="4910921" y="3047456"/>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206" name="TextBox 205">
            <a:extLst>
              <a:ext uri="{FF2B5EF4-FFF2-40B4-BE49-F238E27FC236}">
                <a16:creationId xmlns:a16="http://schemas.microsoft.com/office/drawing/2014/main" id="{02CB5DC3-84C3-7448-9FA9-0CAB60715D32}"/>
              </a:ext>
            </a:extLst>
          </p:cNvPr>
          <p:cNvSpPr txBox="1"/>
          <p:nvPr/>
        </p:nvSpPr>
        <p:spPr>
          <a:xfrm>
            <a:off x="5387171" y="3047456"/>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a:t>
            </a:r>
          </a:p>
        </p:txBody>
      </p:sp>
      <p:sp>
        <p:nvSpPr>
          <p:cNvPr id="207" name="TextBox 206">
            <a:extLst>
              <a:ext uri="{FF2B5EF4-FFF2-40B4-BE49-F238E27FC236}">
                <a16:creationId xmlns:a16="http://schemas.microsoft.com/office/drawing/2014/main" id="{C20DF289-9E1C-2249-95F9-3E58C229BD9B}"/>
              </a:ext>
            </a:extLst>
          </p:cNvPr>
          <p:cNvSpPr txBox="1"/>
          <p:nvPr/>
        </p:nvSpPr>
        <p:spPr>
          <a:xfrm>
            <a:off x="5815517"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12</a:t>
            </a:r>
          </a:p>
        </p:txBody>
      </p:sp>
      <p:sp>
        <p:nvSpPr>
          <p:cNvPr id="208" name="TextBox 207">
            <a:extLst>
              <a:ext uri="{FF2B5EF4-FFF2-40B4-BE49-F238E27FC236}">
                <a16:creationId xmlns:a16="http://schemas.microsoft.com/office/drawing/2014/main" id="{C4F91F08-B5F8-8747-A11E-52697193A37D}"/>
              </a:ext>
            </a:extLst>
          </p:cNvPr>
          <p:cNvSpPr txBox="1"/>
          <p:nvPr/>
        </p:nvSpPr>
        <p:spPr>
          <a:xfrm>
            <a:off x="6279067"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18</a:t>
            </a:r>
          </a:p>
        </p:txBody>
      </p:sp>
      <p:sp>
        <p:nvSpPr>
          <p:cNvPr id="209" name="TextBox 208">
            <a:extLst>
              <a:ext uri="{FF2B5EF4-FFF2-40B4-BE49-F238E27FC236}">
                <a16:creationId xmlns:a16="http://schemas.microsoft.com/office/drawing/2014/main" id="{F196B6B9-CEB8-BE41-842C-77A613F7B8AC}"/>
              </a:ext>
            </a:extLst>
          </p:cNvPr>
          <p:cNvSpPr txBox="1"/>
          <p:nvPr/>
        </p:nvSpPr>
        <p:spPr>
          <a:xfrm>
            <a:off x="7660192"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36</a:t>
            </a:r>
          </a:p>
        </p:txBody>
      </p:sp>
      <p:sp>
        <p:nvSpPr>
          <p:cNvPr id="210" name="TextBox 209">
            <a:extLst>
              <a:ext uri="{FF2B5EF4-FFF2-40B4-BE49-F238E27FC236}">
                <a16:creationId xmlns:a16="http://schemas.microsoft.com/office/drawing/2014/main" id="{3E504845-89F7-874C-8258-0C8E09C17EDC}"/>
              </a:ext>
            </a:extLst>
          </p:cNvPr>
          <p:cNvSpPr txBox="1"/>
          <p:nvPr/>
        </p:nvSpPr>
        <p:spPr>
          <a:xfrm>
            <a:off x="7190292"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30</a:t>
            </a:r>
          </a:p>
        </p:txBody>
      </p:sp>
      <p:sp>
        <p:nvSpPr>
          <p:cNvPr id="211" name="TextBox 210">
            <a:extLst>
              <a:ext uri="{FF2B5EF4-FFF2-40B4-BE49-F238E27FC236}">
                <a16:creationId xmlns:a16="http://schemas.microsoft.com/office/drawing/2014/main" id="{EE7CF749-D757-7842-A8D9-D23772925C19}"/>
              </a:ext>
            </a:extLst>
          </p:cNvPr>
          <p:cNvSpPr txBox="1"/>
          <p:nvPr/>
        </p:nvSpPr>
        <p:spPr>
          <a:xfrm>
            <a:off x="6733092"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24</a:t>
            </a:r>
          </a:p>
        </p:txBody>
      </p:sp>
      <p:cxnSp>
        <p:nvCxnSpPr>
          <p:cNvPr id="212" name="Straight Connector 211">
            <a:extLst>
              <a:ext uri="{FF2B5EF4-FFF2-40B4-BE49-F238E27FC236}">
                <a16:creationId xmlns:a16="http://schemas.microsoft.com/office/drawing/2014/main" id="{C10303F0-54E8-BB4F-95CA-A0FFE56BB99B}"/>
              </a:ext>
            </a:extLst>
          </p:cNvPr>
          <p:cNvCxnSpPr>
            <a:cxnSpLocks/>
          </p:cNvCxnSpPr>
          <p:nvPr/>
        </p:nvCxnSpPr>
        <p:spPr>
          <a:xfrm>
            <a:off x="4932994" y="3022353"/>
            <a:ext cx="2854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5D6DAC96-A750-FB49-A148-1C66E56B3D91}"/>
              </a:ext>
            </a:extLst>
          </p:cNvPr>
          <p:cNvCxnSpPr>
            <a:cxnSpLocks/>
          </p:cNvCxnSpPr>
          <p:nvPr/>
        </p:nvCxnSpPr>
        <p:spPr>
          <a:xfrm rot="16200000">
            <a:off x="5393800"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01FC5647-EC51-DB40-9D04-4D8FFF91D4D6}"/>
              </a:ext>
            </a:extLst>
          </p:cNvPr>
          <p:cNvCxnSpPr>
            <a:cxnSpLocks/>
          </p:cNvCxnSpPr>
          <p:nvPr/>
        </p:nvCxnSpPr>
        <p:spPr>
          <a:xfrm rot="16200000">
            <a:off x="5851000"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BE27DA2C-9DCE-5E42-8F0A-515565395B32}"/>
              </a:ext>
            </a:extLst>
          </p:cNvPr>
          <p:cNvCxnSpPr>
            <a:cxnSpLocks/>
          </p:cNvCxnSpPr>
          <p:nvPr/>
        </p:nvCxnSpPr>
        <p:spPr>
          <a:xfrm rot="16200000">
            <a:off x="6310944"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80EBD57A-4F79-8D48-AD53-2ACB614A0337}"/>
              </a:ext>
            </a:extLst>
          </p:cNvPr>
          <p:cNvCxnSpPr>
            <a:cxnSpLocks/>
          </p:cNvCxnSpPr>
          <p:nvPr/>
        </p:nvCxnSpPr>
        <p:spPr>
          <a:xfrm rot="16200000">
            <a:off x="6764969"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4372D7F0-20EB-5541-A035-C4E69BABC19B}"/>
              </a:ext>
            </a:extLst>
          </p:cNvPr>
          <p:cNvCxnSpPr>
            <a:cxnSpLocks/>
          </p:cNvCxnSpPr>
          <p:nvPr/>
        </p:nvCxnSpPr>
        <p:spPr>
          <a:xfrm rot="16200000">
            <a:off x="7222169"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614B9099-EC55-8148-AC26-97E5CD3ECB0D}"/>
              </a:ext>
            </a:extLst>
          </p:cNvPr>
          <p:cNvCxnSpPr>
            <a:cxnSpLocks/>
          </p:cNvCxnSpPr>
          <p:nvPr/>
        </p:nvCxnSpPr>
        <p:spPr>
          <a:xfrm rot="16200000">
            <a:off x="7688894"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8D69DE0A-0F26-E149-B14A-9837F9EE0D12}"/>
              </a:ext>
            </a:extLst>
          </p:cNvPr>
          <p:cNvCxnSpPr>
            <a:cxnSpLocks/>
          </p:cNvCxnSpPr>
          <p:nvPr/>
        </p:nvCxnSpPr>
        <p:spPr>
          <a:xfrm flipV="1">
            <a:off x="4939344" y="1527176"/>
            <a:ext cx="0" cy="153962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E8AAD604-860C-764A-AA5E-FD695DA1805A}"/>
              </a:ext>
            </a:extLst>
          </p:cNvPr>
          <p:cNvCxnSpPr>
            <a:cxnSpLocks/>
          </p:cNvCxnSpPr>
          <p:nvPr/>
        </p:nvCxnSpPr>
        <p:spPr>
          <a:xfrm>
            <a:off x="4894894" y="3022353"/>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394E6A07-96B0-6E45-868B-17E4C57CAC6D}"/>
              </a:ext>
            </a:extLst>
          </p:cNvPr>
          <p:cNvCxnSpPr>
            <a:cxnSpLocks/>
          </p:cNvCxnSpPr>
          <p:nvPr/>
        </p:nvCxnSpPr>
        <p:spPr>
          <a:xfrm>
            <a:off x="4894894" y="2663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6C032797-C3D0-8C4D-AEAB-5A963C0EF5E7}"/>
              </a:ext>
            </a:extLst>
          </p:cNvPr>
          <p:cNvCxnSpPr>
            <a:cxnSpLocks/>
          </p:cNvCxnSpPr>
          <p:nvPr/>
        </p:nvCxnSpPr>
        <p:spPr>
          <a:xfrm>
            <a:off x="4894894" y="23079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C3694139-81A1-BF47-B181-7309A77D1A83}"/>
              </a:ext>
            </a:extLst>
          </p:cNvPr>
          <p:cNvCxnSpPr>
            <a:cxnSpLocks/>
          </p:cNvCxnSpPr>
          <p:nvPr/>
        </p:nvCxnSpPr>
        <p:spPr>
          <a:xfrm>
            <a:off x="4894894" y="1949203"/>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087B6C81-17E9-2F4A-8960-7AD736B36ABF}"/>
              </a:ext>
            </a:extLst>
          </p:cNvPr>
          <p:cNvCxnSpPr>
            <a:cxnSpLocks/>
          </p:cNvCxnSpPr>
          <p:nvPr/>
        </p:nvCxnSpPr>
        <p:spPr>
          <a:xfrm>
            <a:off x="4894894" y="159042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 name="TextBox 224">
            <a:extLst>
              <a:ext uri="{FF2B5EF4-FFF2-40B4-BE49-F238E27FC236}">
                <a16:creationId xmlns:a16="http://schemas.microsoft.com/office/drawing/2014/main" id="{DC5FBF7D-DC64-9D47-9274-A5DDB535EA87}"/>
              </a:ext>
            </a:extLst>
          </p:cNvPr>
          <p:cNvSpPr txBox="1"/>
          <p:nvPr/>
        </p:nvSpPr>
        <p:spPr>
          <a:xfrm>
            <a:off x="6139644" y="1486792"/>
            <a:ext cx="260521" cy="215444"/>
          </a:xfrm>
          <a:prstGeom prst="rect">
            <a:avLst/>
          </a:prstGeom>
          <a:noFill/>
        </p:spPr>
        <p:txBody>
          <a:bodyPr wrap="none" lIns="0" tIns="0" rIns="0" bIns="0" rtlCol="0">
            <a:spAutoFit/>
          </a:bodyPr>
          <a:lstStyle/>
          <a:p>
            <a:pPr algn="ctr"/>
            <a:r>
              <a:rPr lang="en-US" sz="1400" b="1" dirty="0">
                <a:solidFill>
                  <a:schemeClr val="accent1"/>
                </a:solidFill>
                <a:latin typeface="Calibri" panose="020F0502020204030204" pitchFamily="34" charset="0"/>
                <a:ea typeface="Aileron" charset="0"/>
                <a:cs typeface="Calibri" panose="020F0502020204030204" pitchFamily="34" charset="0"/>
              </a:rPr>
              <a:t>PFS</a:t>
            </a:r>
          </a:p>
        </p:txBody>
      </p:sp>
      <p:sp>
        <p:nvSpPr>
          <p:cNvPr id="230" name="TextBox 229">
            <a:extLst>
              <a:ext uri="{FF2B5EF4-FFF2-40B4-BE49-F238E27FC236}">
                <a16:creationId xmlns:a16="http://schemas.microsoft.com/office/drawing/2014/main" id="{ABDD0EE4-C1BE-224A-AD40-2E6D4C1035D0}"/>
              </a:ext>
            </a:extLst>
          </p:cNvPr>
          <p:cNvSpPr txBox="1"/>
          <p:nvPr/>
        </p:nvSpPr>
        <p:spPr>
          <a:xfrm>
            <a:off x="8020341" y="3336802"/>
            <a:ext cx="490519" cy="138499"/>
          </a:xfrm>
          <a:prstGeom prst="rect">
            <a:avLst/>
          </a:prstGeom>
          <a:noFill/>
        </p:spPr>
        <p:txBody>
          <a:bodyPr wrap="none" lIns="0" tIns="0" rIns="0" bIns="0" rtlCol="0">
            <a:spAutoFit/>
          </a:bodyPr>
          <a:lstStyle/>
          <a:p>
            <a:r>
              <a:rPr lang="en-US" sz="900" b="1" dirty="0">
                <a:latin typeface="Calibri" panose="020F0502020204030204" pitchFamily="34" charset="0"/>
                <a:ea typeface="Aileron" charset="0"/>
                <a:cs typeface="Calibri" panose="020F0502020204030204" pitchFamily="34" charset="0"/>
              </a:rPr>
              <a:t>No. at risk</a:t>
            </a:r>
          </a:p>
        </p:txBody>
      </p:sp>
      <p:sp>
        <p:nvSpPr>
          <p:cNvPr id="231" name="TextBox 230">
            <a:extLst>
              <a:ext uri="{FF2B5EF4-FFF2-40B4-BE49-F238E27FC236}">
                <a16:creationId xmlns:a16="http://schemas.microsoft.com/office/drawing/2014/main" id="{31DD0569-6A05-1745-ACD4-770EFB42DE5B}"/>
              </a:ext>
            </a:extLst>
          </p:cNvPr>
          <p:cNvSpPr txBox="1"/>
          <p:nvPr/>
        </p:nvSpPr>
        <p:spPr>
          <a:xfrm rot="16200000">
            <a:off x="7833221" y="2234656"/>
            <a:ext cx="928139" cy="138499"/>
          </a:xfrm>
          <a:prstGeom prst="rect">
            <a:avLst/>
          </a:prstGeom>
          <a:noFill/>
        </p:spPr>
        <p:txBody>
          <a:bodyPr wrap="none" lIns="0" tIns="0" rIns="0" bIns="0" rtlCol="0">
            <a:spAutoFit/>
          </a:bodyPr>
          <a:lstStyle/>
          <a:p>
            <a:r>
              <a:rPr lang="en-US" sz="900" b="1" dirty="0">
                <a:latin typeface="Calibri" panose="020F0502020204030204" pitchFamily="34" charset="0"/>
                <a:ea typeface="Aileron" charset="0"/>
                <a:cs typeface="Calibri" panose="020F0502020204030204" pitchFamily="34" charset="0"/>
              </a:rPr>
              <a:t>Overall survival (%)</a:t>
            </a:r>
          </a:p>
        </p:txBody>
      </p:sp>
      <p:sp>
        <p:nvSpPr>
          <p:cNvPr id="232" name="TextBox 231">
            <a:extLst>
              <a:ext uri="{FF2B5EF4-FFF2-40B4-BE49-F238E27FC236}">
                <a16:creationId xmlns:a16="http://schemas.microsoft.com/office/drawing/2014/main" id="{F470EC5A-1A5A-9841-9C45-B9D02ACEF366}"/>
              </a:ext>
            </a:extLst>
          </p:cNvPr>
          <p:cNvSpPr txBox="1"/>
          <p:nvPr/>
        </p:nvSpPr>
        <p:spPr>
          <a:xfrm>
            <a:off x="8569895" y="3336802"/>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18</a:t>
            </a:r>
          </a:p>
        </p:txBody>
      </p:sp>
      <p:sp>
        <p:nvSpPr>
          <p:cNvPr id="233" name="TextBox 232">
            <a:extLst>
              <a:ext uri="{FF2B5EF4-FFF2-40B4-BE49-F238E27FC236}">
                <a16:creationId xmlns:a16="http://schemas.microsoft.com/office/drawing/2014/main" id="{59BA4D19-E24C-6245-B2C5-31A4239CA93F}"/>
              </a:ext>
            </a:extLst>
          </p:cNvPr>
          <p:cNvSpPr txBox="1"/>
          <p:nvPr/>
        </p:nvSpPr>
        <p:spPr>
          <a:xfrm>
            <a:off x="8947999"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8</a:t>
            </a:r>
          </a:p>
        </p:txBody>
      </p:sp>
      <p:sp>
        <p:nvSpPr>
          <p:cNvPr id="234" name="TextBox 233">
            <a:extLst>
              <a:ext uri="{FF2B5EF4-FFF2-40B4-BE49-F238E27FC236}">
                <a16:creationId xmlns:a16="http://schemas.microsoft.com/office/drawing/2014/main" id="{B33C1F9F-ECA8-3C42-8DF2-428DAB94440F}"/>
              </a:ext>
            </a:extLst>
          </p:cNvPr>
          <p:cNvSpPr txBox="1"/>
          <p:nvPr/>
        </p:nvSpPr>
        <p:spPr>
          <a:xfrm>
            <a:off x="9300424"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a:t>
            </a:r>
          </a:p>
        </p:txBody>
      </p:sp>
      <p:sp>
        <p:nvSpPr>
          <p:cNvPr id="235" name="TextBox 234">
            <a:extLst>
              <a:ext uri="{FF2B5EF4-FFF2-40B4-BE49-F238E27FC236}">
                <a16:creationId xmlns:a16="http://schemas.microsoft.com/office/drawing/2014/main" id="{96DB8BD6-A0CF-5043-9F24-071E0B9460B3}"/>
              </a:ext>
            </a:extLst>
          </p:cNvPr>
          <p:cNvSpPr txBox="1"/>
          <p:nvPr/>
        </p:nvSpPr>
        <p:spPr>
          <a:xfrm>
            <a:off x="9649674"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a:t>
            </a:r>
          </a:p>
        </p:txBody>
      </p:sp>
      <p:sp>
        <p:nvSpPr>
          <p:cNvPr id="236" name="TextBox 235">
            <a:extLst>
              <a:ext uri="{FF2B5EF4-FFF2-40B4-BE49-F238E27FC236}">
                <a16:creationId xmlns:a16="http://schemas.microsoft.com/office/drawing/2014/main" id="{716D7D1E-5BE4-1F4C-B634-F983362E9193}"/>
              </a:ext>
            </a:extLst>
          </p:cNvPr>
          <p:cNvSpPr txBox="1"/>
          <p:nvPr/>
        </p:nvSpPr>
        <p:spPr>
          <a:xfrm>
            <a:off x="11383224"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237" name="TextBox 236">
            <a:extLst>
              <a:ext uri="{FF2B5EF4-FFF2-40B4-BE49-F238E27FC236}">
                <a16:creationId xmlns:a16="http://schemas.microsoft.com/office/drawing/2014/main" id="{B5231FF7-9024-FC45-92D7-99DEC7119077}"/>
              </a:ext>
            </a:extLst>
          </p:cNvPr>
          <p:cNvSpPr txBox="1"/>
          <p:nvPr/>
        </p:nvSpPr>
        <p:spPr>
          <a:xfrm>
            <a:off x="11037149"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238" name="TextBox 237">
            <a:extLst>
              <a:ext uri="{FF2B5EF4-FFF2-40B4-BE49-F238E27FC236}">
                <a16:creationId xmlns:a16="http://schemas.microsoft.com/office/drawing/2014/main" id="{44A7E450-883E-CB4A-9674-B738E0D4319F}"/>
              </a:ext>
            </a:extLst>
          </p:cNvPr>
          <p:cNvSpPr txBox="1"/>
          <p:nvPr/>
        </p:nvSpPr>
        <p:spPr>
          <a:xfrm>
            <a:off x="10687899"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a:t>
            </a:r>
          </a:p>
        </p:txBody>
      </p:sp>
      <p:sp>
        <p:nvSpPr>
          <p:cNvPr id="239" name="TextBox 238">
            <a:extLst>
              <a:ext uri="{FF2B5EF4-FFF2-40B4-BE49-F238E27FC236}">
                <a16:creationId xmlns:a16="http://schemas.microsoft.com/office/drawing/2014/main" id="{F9F60E08-E37C-5343-866D-1D0E0C2074B3}"/>
              </a:ext>
            </a:extLst>
          </p:cNvPr>
          <p:cNvSpPr txBox="1"/>
          <p:nvPr/>
        </p:nvSpPr>
        <p:spPr>
          <a:xfrm>
            <a:off x="8401341" y="1520281"/>
            <a:ext cx="173124"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100</a:t>
            </a:r>
          </a:p>
        </p:txBody>
      </p:sp>
      <p:sp>
        <p:nvSpPr>
          <p:cNvPr id="240" name="TextBox 239">
            <a:extLst>
              <a:ext uri="{FF2B5EF4-FFF2-40B4-BE49-F238E27FC236}">
                <a16:creationId xmlns:a16="http://schemas.microsoft.com/office/drawing/2014/main" id="{8DFC6F4A-7478-7C4B-99DC-DCAD013A674E}"/>
              </a:ext>
            </a:extLst>
          </p:cNvPr>
          <p:cNvSpPr txBox="1"/>
          <p:nvPr/>
        </p:nvSpPr>
        <p:spPr>
          <a:xfrm>
            <a:off x="8459049" y="1882231"/>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75</a:t>
            </a:r>
          </a:p>
        </p:txBody>
      </p:sp>
      <p:sp>
        <p:nvSpPr>
          <p:cNvPr id="241" name="TextBox 240">
            <a:extLst>
              <a:ext uri="{FF2B5EF4-FFF2-40B4-BE49-F238E27FC236}">
                <a16:creationId xmlns:a16="http://schemas.microsoft.com/office/drawing/2014/main" id="{F82D2430-7DFF-1347-98D6-ECA5737645D1}"/>
              </a:ext>
            </a:extLst>
          </p:cNvPr>
          <p:cNvSpPr txBox="1"/>
          <p:nvPr/>
        </p:nvSpPr>
        <p:spPr>
          <a:xfrm>
            <a:off x="8459049" y="2225131"/>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50</a:t>
            </a:r>
          </a:p>
        </p:txBody>
      </p:sp>
      <p:sp>
        <p:nvSpPr>
          <p:cNvPr id="242" name="TextBox 241">
            <a:extLst>
              <a:ext uri="{FF2B5EF4-FFF2-40B4-BE49-F238E27FC236}">
                <a16:creationId xmlns:a16="http://schemas.microsoft.com/office/drawing/2014/main" id="{8206BBA8-9371-F74A-9A96-464E3970031F}"/>
              </a:ext>
            </a:extLst>
          </p:cNvPr>
          <p:cNvSpPr txBox="1"/>
          <p:nvPr/>
        </p:nvSpPr>
        <p:spPr>
          <a:xfrm>
            <a:off x="8459049" y="2587081"/>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25</a:t>
            </a:r>
          </a:p>
        </p:txBody>
      </p:sp>
      <p:sp>
        <p:nvSpPr>
          <p:cNvPr id="243" name="TextBox 242">
            <a:extLst>
              <a:ext uri="{FF2B5EF4-FFF2-40B4-BE49-F238E27FC236}">
                <a16:creationId xmlns:a16="http://schemas.microsoft.com/office/drawing/2014/main" id="{1FD5DF53-8D76-DD41-A2FB-99E9ADE90317}"/>
              </a:ext>
            </a:extLst>
          </p:cNvPr>
          <p:cNvSpPr txBox="1"/>
          <p:nvPr/>
        </p:nvSpPr>
        <p:spPr>
          <a:xfrm>
            <a:off x="8516757" y="2952206"/>
            <a:ext cx="57708"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0</a:t>
            </a:r>
          </a:p>
        </p:txBody>
      </p:sp>
      <p:sp>
        <p:nvSpPr>
          <p:cNvPr id="244" name="TextBox 243">
            <a:extLst>
              <a:ext uri="{FF2B5EF4-FFF2-40B4-BE49-F238E27FC236}">
                <a16:creationId xmlns:a16="http://schemas.microsoft.com/office/drawing/2014/main" id="{B28E97E2-FAE3-B240-9448-BB6EDD0141EF}"/>
              </a:ext>
            </a:extLst>
          </p:cNvPr>
          <p:cNvSpPr txBox="1"/>
          <p:nvPr/>
        </p:nvSpPr>
        <p:spPr>
          <a:xfrm>
            <a:off x="9690391" y="3171702"/>
            <a:ext cx="703719" cy="138499"/>
          </a:xfrm>
          <a:prstGeom prst="rect">
            <a:avLst/>
          </a:prstGeom>
          <a:noFill/>
        </p:spPr>
        <p:txBody>
          <a:bodyPr wrap="none" lIns="0" tIns="0" rIns="0" bIns="0" rtlCol="0">
            <a:spAutoFit/>
          </a:bodyPr>
          <a:lstStyle/>
          <a:p>
            <a:pPr algn="ctr"/>
            <a:r>
              <a:rPr lang="en-US" sz="900" b="1" dirty="0">
                <a:latin typeface="Calibri" panose="020F0502020204030204" pitchFamily="34" charset="0"/>
                <a:ea typeface="Aileron" charset="0"/>
                <a:cs typeface="Calibri" panose="020F0502020204030204" pitchFamily="34" charset="0"/>
              </a:rPr>
              <a:t>Time (months)</a:t>
            </a:r>
          </a:p>
        </p:txBody>
      </p:sp>
      <p:sp>
        <p:nvSpPr>
          <p:cNvPr id="245" name="TextBox 244">
            <a:extLst>
              <a:ext uri="{FF2B5EF4-FFF2-40B4-BE49-F238E27FC236}">
                <a16:creationId xmlns:a16="http://schemas.microsoft.com/office/drawing/2014/main" id="{33A12C97-97D4-F84F-91B2-CB0402927D05}"/>
              </a:ext>
            </a:extLst>
          </p:cNvPr>
          <p:cNvSpPr txBox="1"/>
          <p:nvPr/>
        </p:nvSpPr>
        <p:spPr>
          <a:xfrm>
            <a:off x="8598749" y="3047456"/>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246" name="TextBox 245">
            <a:extLst>
              <a:ext uri="{FF2B5EF4-FFF2-40B4-BE49-F238E27FC236}">
                <a16:creationId xmlns:a16="http://schemas.microsoft.com/office/drawing/2014/main" id="{1B87B33E-CD77-A24C-804B-D598F8F8C770}"/>
              </a:ext>
            </a:extLst>
          </p:cNvPr>
          <p:cNvSpPr txBox="1"/>
          <p:nvPr/>
        </p:nvSpPr>
        <p:spPr>
          <a:xfrm>
            <a:off x="8947999" y="3047456"/>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a:t>
            </a:r>
          </a:p>
        </p:txBody>
      </p:sp>
      <p:sp>
        <p:nvSpPr>
          <p:cNvPr id="247" name="TextBox 246">
            <a:extLst>
              <a:ext uri="{FF2B5EF4-FFF2-40B4-BE49-F238E27FC236}">
                <a16:creationId xmlns:a16="http://schemas.microsoft.com/office/drawing/2014/main" id="{93CC2B54-4BC4-1C41-8981-5AC19B2FCDF0}"/>
              </a:ext>
            </a:extLst>
          </p:cNvPr>
          <p:cNvSpPr txBox="1"/>
          <p:nvPr/>
        </p:nvSpPr>
        <p:spPr>
          <a:xfrm>
            <a:off x="9271570"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12</a:t>
            </a:r>
          </a:p>
        </p:txBody>
      </p:sp>
      <p:sp>
        <p:nvSpPr>
          <p:cNvPr id="248" name="TextBox 247">
            <a:extLst>
              <a:ext uri="{FF2B5EF4-FFF2-40B4-BE49-F238E27FC236}">
                <a16:creationId xmlns:a16="http://schemas.microsoft.com/office/drawing/2014/main" id="{9A16711E-CFE3-9346-B412-8565A2864568}"/>
              </a:ext>
            </a:extLst>
          </p:cNvPr>
          <p:cNvSpPr txBox="1"/>
          <p:nvPr/>
        </p:nvSpPr>
        <p:spPr>
          <a:xfrm>
            <a:off x="9620820"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18</a:t>
            </a:r>
          </a:p>
        </p:txBody>
      </p:sp>
      <p:sp>
        <p:nvSpPr>
          <p:cNvPr id="249" name="TextBox 248">
            <a:extLst>
              <a:ext uri="{FF2B5EF4-FFF2-40B4-BE49-F238E27FC236}">
                <a16:creationId xmlns:a16="http://schemas.microsoft.com/office/drawing/2014/main" id="{5C07EC17-EDEF-C641-B84C-79DF64EA6A89}"/>
              </a:ext>
            </a:extLst>
          </p:cNvPr>
          <p:cNvSpPr txBox="1"/>
          <p:nvPr/>
        </p:nvSpPr>
        <p:spPr>
          <a:xfrm>
            <a:off x="11354370"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48</a:t>
            </a:r>
          </a:p>
        </p:txBody>
      </p:sp>
      <p:sp>
        <p:nvSpPr>
          <p:cNvPr id="250" name="TextBox 249">
            <a:extLst>
              <a:ext uri="{FF2B5EF4-FFF2-40B4-BE49-F238E27FC236}">
                <a16:creationId xmlns:a16="http://schemas.microsoft.com/office/drawing/2014/main" id="{4BF8407C-692F-0A47-8004-49C35E84E994}"/>
              </a:ext>
            </a:extLst>
          </p:cNvPr>
          <p:cNvSpPr txBox="1"/>
          <p:nvPr/>
        </p:nvSpPr>
        <p:spPr>
          <a:xfrm>
            <a:off x="11005120"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42</a:t>
            </a:r>
          </a:p>
        </p:txBody>
      </p:sp>
      <p:sp>
        <p:nvSpPr>
          <p:cNvPr id="251" name="TextBox 250">
            <a:extLst>
              <a:ext uri="{FF2B5EF4-FFF2-40B4-BE49-F238E27FC236}">
                <a16:creationId xmlns:a16="http://schemas.microsoft.com/office/drawing/2014/main" id="{20BE4877-10FD-B243-8E79-A40315C41090}"/>
              </a:ext>
            </a:extLst>
          </p:cNvPr>
          <p:cNvSpPr txBox="1"/>
          <p:nvPr/>
        </p:nvSpPr>
        <p:spPr>
          <a:xfrm>
            <a:off x="10659045"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36</a:t>
            </a:r>
          </a:p>
        </p:txBody>
      </p:sp>
      <p:cxnSp>
        <p:nvCxnSpPr>
          <p:cNvPr id="252" name="Straight Connector 251">
            <a:extLst>
              <a:ext uri="{FF2B5EF4-FFF2-40B4-BE49-F238E27FC236}">
                <a16:creationId xmlns:a16="http://schemas.microsoft.com/office/drawing/2014/main" id="{3B9BB0C4-AF30-9C44-9FC0-E6C08140C386}"/>
              </a:ext>
            </a:extLst>
          </p:cNvPr>
          <p:cNvCxnSpPr>
            <a:cxnSpLocks/>
          </p:cNvCxnSpPr>
          <p:nvPr/>
        </p:nvCxnSpPr>
        <p:spPr>
          <a:xfrm>
            <a:off x="8620822" y="3022353"/>
            <a:ext cx="2854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93936F88-50DF-D742-9BB4-6583119A60CC}"/>
              </a:ext>
            </a:extLst>
          </p:cNvPr>
          <p:cNvCxnSpPr>
            <a:cxnSpLocks/>
          </p:cNvCxnSpPr>
          <p:nvPr/>
        </p:nvCxnSpPr>
        <p:spPr>
          <a:xfrm rot="16200000">
            <a:off x="8954628"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A8523539-AAD1-A945-BAAD-44DA27043452}"/>
              </a:ext>
            </a:extLst>
          </p:cNvPr>
          <p:cNvCxnSpPr>
            <a:cxnSpLocks/>
          </p:cNvCxnSpPr>
          <p:nvPr/>
        </p:nvCxnSpPr>
        <p:spPr>
          <a:xfrm rot="16200000">
            <a:off x="9307053"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9E8F76AC-E3DB-EB40-80E9-40C6FFB92601}"/>
              </a:ext>
            </a:extLst>
          </p:cNvPr>
          <p:cNvCxnSpPr>
            <a:cxnSpLocks/>
          </p:cNvCxnSpPr>
          <p:nvPr/>
        </p:nvCxnSpPr>
        <p:spPr>
          <a:xfrm rot="16200000">
            <a:off x="9652697"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19E87BE7-EE7B-304E-9599-413F2180B82B}"/>
              </a:ext>
            </a:extLst>
          </p:cNvPr>
          <p:cNvCxnSpPr>
            <a:cxnSpLocks/>
          </p:cNvCxnSpPr>
          <p:nvPr/>
        </p:nvCxnSpPr>
        <p:spPr>
          <a:xfrm rot="16200000">
            <a:off x="10690922"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0C6CE0A9-D483-D241-BD9D-20C0F27822F9}"/>
              </a:ext>
            </a:extLst>
          </p:cNvPr>
          <p:cNvCxnSpPr>
            <a:cxnSpLocks/>
          </p:cNvCxnSpPr>
          <p:nvPr/>
        </p:nvCxnSpPr>
        <p:spPr>
          <a:xfrm rot="16200000">
            <a:off x="11036997"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73A7DFD4-E9A8-6546-9FA3-DC0646125F41}"/>
              </a:ext>
            </a:extLst>
          </p:cNvPr>
          <p:cNvCxnSpPr>
            <a:cxnSpLocks/>
          </p:cNvCxnSpPr>
          <p:nvPr/>
        </p:nvCxnSpPr>
        <p:spPr>
          <a:xfrm rot="16200000">
            <a:off x="11389853"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EE620551-999E-4E46-9633-6B88835BA941}"/>
              </a:ext>
            </a:extLst>
          </p:cNvPr>
          <p:cNvCxnSpPr>
            <a:cxnSpLocks/>
          </p:cNvCxnSpPr>
          <p:nvPr/>
        </p:nvCxnSpPr>
        <p:spPr>
          <a:xfrm flipV="1">
            <a:off x="8627172" y="1527176"/>
            <a:ext cx="0" cy="153962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E5954776-0FFA-0840-8A21-8D4EC6398643}"/>
              </a:ext>
            </a:extLst>
          </p:cNvPr>
          <p:cNvCxnSpPr>
            <a:cxnSpLocks/>
          </p:cNvCxnSpPr>
          <p:nvPr/>
        </p:nvCxnSpPr>
        <p:spPr>
          <a:xfrm>
            <a:off x="8582722" y="3022353"/>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47A5D9A6-0A4E-F844-8CEC-4D70C400C57A}"/>
              </a:ext>
            </a:extLst>
          </p:cNvPr>
          <p:cNvCxnSpPr>
            <a:cxnSpLocks/>
          </p:cNvCxnSpPr>
          <p:nvPr/>
        </p:nvCxnSpPr>
        <p:spPr>
          <a:xfrm>
            <a:off x="8582722" y="2663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71EA5960-37F4-E64E-8275-3C0F81536FF3}"/>
              </a:ext>
            </a:extLst>
          </p:cNvPr>
          <p:cNvCxnSpPr>
            <a:cxnSpLocks/>
          </p:cNvCxnSpPr>
          <p:nvPr/>
        </p:nvCxnSpPr>
        <p:spPr>
          <a:xfrm>
            <a:off x="8582722" y="23079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C401837E-7A14-2B45-AC0B-A1B0F5944239}"/>
              </a:ext>
            </a:extLst>
          </p:cNvPr>
          <p:cNvCxnSpPr>
            <a:cxnSpLocks/>
          </p:cNvCxnSpPr>
          <p:nvPr/>
        </p:nvCxnSpPr>
        <p:spPr>
          <a:xfrm>
            <a:off x="8582722" y="1949203"/>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2BB9BF98-D3D2-6B48-9F67-9D2438BB57DC}"/>
              </a:ext>
            </a:extLst>
          </p:cNvPr>
          <p:cNvCxnSpPr>
            <a:cxnSpLocks/>
          </p:cNvCxnSpPr>
          <p:nvPr/>
        </p:nvCxnSpPr>
        <p:spPr>
          <a:xfrm>
            <a:off x="8582722" y="159042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5" name="TextBox 264">
            <a:extLst>
              <a:ext uri="{FF2B5EF4-FFF2-40B4-BE49-F238E27FC236}">
                <a16:creationId xmlns:a16="http://schemas.microsoft.com/office/drawing/2014/main" id="{82C193A3-1C99-CC40-A7B5-E08A99218F93}"/>
              </a:ext>
            </a:extLst>
          </p:cNvPr>
          <p:cNvSpPr txBox="1"/>
          <p:nvPr/>
        </p:nvSpPr>
        <p:spPr>
          <a:xfrm>
            <a:off x="9879738" y="1486792"/>
            <a:ext cx="206788" cy="215444"/>
          </a:xfrm>
          <a:prstGeom prst="rect">
            <a:avLst/>
          </a:prstGeom>
          <a:noFill/>
        </p:spPr>
        <p:txBody>
          <a:bodyPr wrap="none" lIns="0" tIns="0" rIns="0" bIns="0" rtlCol="0">
            <a:spAutoFit/>
          </a:bodyPr>
          <a:lstStyle/>
          <a:p>
            <a:pPr algn="ctr"/>
            <a:r>
              <a:rPr lang="en-US" sz="1400" b="1" dirty="0">
                <a:solidFill>
                  <a:schemeClr val="accent1"/>
                </a:solidFill>
                <a:latin typeface="Calibri" panose="020F0502020204030204" pitchFamily="34" charset="0"/>
                <a:ea typeface="Aileron" charset="0"/>
                <a:cs typeface="Calibri" panose="020F0502020204030204" pitchFamily="34" charset="0"/>
              </a:rPr>
              <a:t>OS</a:t>
            </a:r>
          </a:p>
        </p:txBody>
      </p:sp>
      <p:sp>
        <p:nvSpPr>
          <p:cNvPr id="270" name="TextBox 269">
            <a:extLst>
              <a:ext uri="{FF2B5EF4-FFF2-40B4-BE49-F238E27FC236}">
                <a16:creationId xmlns:a16="http://schemas.microsoft.com/office/drawing/2014/main" id="{56BBF842-A8A2-0042-A4CC-08462DF325D8}"/>
              </a:ext>
            </a:extLst>
          </p:cNvPr>
          <p:cNvSpPr txBox="1"/>
          <p:nvPr/>
        </p:nvSpPr>
        <p:spPr>
          <a:xfrm>
            <a:off x="9995749"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a:t>
            </a:r>
          </a:p>
        </p:txBody>
      </p:sp>
      <p:sp>
        <p:nvSpPr>
          <p:cNvPr id="271" name="TextBox 270">
            <a:extLst>
              <a:ext uri="{FF2B5EF4-FFF2-40B4-BE49-F238E27FC236}">
                <a16:creationId xmlns:a16="http://schemas.microsoft.com/office/drawing/2014/main" id="{3B8C7F5E-71E6-F347-B507-F818B94644FE}"/>
              </a:ext>
            </a:extLst>
          </p:cNvPr>
          <p:cNvSpPr txBox="1"/>
          <p:nvPr/>
        </p:nvSpPr>
        <p:spPr>
          <a:xfrm>
            <a:off x="9966895"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24</a:t>
            </a:r>
          </a:p>
        </p:txBody>
      </p:sp>
      <p:cxnSp>
        <p:nvCxnSpPr>
          <p:cNvPr id="272" name="Straight Connector 271">
            <a:extLst>
              <a:ext uri="{FF2B5EF4-FFF2-40B4-BE49-F238E27FC236}">
                <a16:creationId xmlns:a16="http://schemas.microsoft.com/office/drawing/2014/main" id="{19DEC4F1-A022-2148-AC6E-A3928419DCE4}"/>
              </a:ext>
            </a:extLst>
          </p:cNvPr>
          <p:cNvCxnSpPr>
            <a:cxnSpLocks/>
          </p:cNvCxnSpPr>
          <p:nvPr/>
        </p:nvCxnSpPr>
        <p:spPr>
          <a:xfrm rot="16200000">
            <a:off x="9998772"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3" name="TextBox 272">
            <a:extLst>
              <a:ext uri="{FF2B5EF4-FFF2-40B4-BE49-F238E27FC236}">
                <a16:creationId xmlns:a16="http://schemas.microsoft.com/office/drawing/2014/main" id="{C2E77681-1C04-A049-A5C0-B95998F17938}"/>
              </a:ext>
            </a:extLst>
          </p:cNvPr>
          <p:cNvSpPr txBox="1"/>
          <p:nvPr/>
        </p:nvSpPr>
        <p:spPr>
          <a:xfrm>
            <a:off x="10341824" y="3336802"/>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a:t>
            </a:r>
          </a:p>
        </p:txBody>
      </p:sp>
      <p:sp>
        <p:nvSpPr>
          <p:cNvPr id="274" name="TextBox 273">
            <a:extLst>
              <a:ext uri="{FF2B5EF4-FFF2-40B4-BE49-F238E27FC236}">
                <a16:creationId xmlns:a16="http://schemas.microsoft.com/office/drawing/2014/main" id="{80743ED5-A9DC-BA49-9BD0-44565FB18DEA}"/>
              </a:ext>
            </a:extLst>
          </p:cNvPr>
          <p:cNvSpPr txBox="1"/>
          <p:nvPr/>
        </p:nvSpPr>
        <p:spPr>
          <a:xfrm>
            <a:off x="10312970" y="3047456"/>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30</a:t>
            </a:r>
          </a:p>
        </p:txBody>
      </p:sp>
      <p:cxnSp>
        <p:nvCxnSpPr>
          <p:cNvPr id="275" name="Straight Connector 274">
            <a:extLst>
              <a:ext uri="{FF2B5EF4-FFF2-40B4-BE49-F238E27FC236}">
                <a16:creationId xmlns:a16="http://schemas.microsoft.com/office/drawing/2014/main" id="{59B6536F-34D7-7B4E-9A89-25C3A5245C88}"/>
              </a:ext>
            </a:extLst>
          </p:cNvPr>
          <p:cNvCxnSpPr>
            <a:cxnSpLocks/>
          </p:cNvCxnSpPr>
          <p:nvPr/>
        </p:nvCxnSpPr>
        <p:spPr>
          <a:xfrm rot="16200000">
            <a:off x="10344847" y="304457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77" name="Picture 276">
            <a:extLst>
              <a:ext uri="{FF2B5EF4-FFF2-40B4-BE49-F238E27FC236}">
                <a16:creationId xmlns:a16="http://schemas.microsoft.com/office/drawing/2014/main" id="{2B5E6634-B3AE-524F-ADD5-FF120456873E}"/>
              </a:ext>
            </a:extLst>
          </p:cNvPr>
          <p:cNvPicPr>
            <a:picLocks noChangeAspect="1"/>
          </p:cNvPicPr>
          <p:nvPr/>
        </p:nvPicPr>
        <p:blipFill>
          <a:blip r:embed="rId2"/>
          <a:stretch>
            <a:fillRect/>
          </a:stretch>
        </p:blipFill>
        <p:spPr>
          <a:xfrm>
            <a:off x="1219507" y="1570479"/>
            <a:ext cx="2133600" cy="1447800"/>
          </a:xfrm>
          <a:prstGeom prst="rect">
            <a:avLst/>
          </a:prstGeom>
        </p:spPr>
      </p:pic>
      <p:pic>
        <p:nvPicPr>
          <p:cNvPr id="279" name="Picture 278">
            <a:extLst>
              <a:ext uri="{FF2B5EF4-FFF2-40B4-BE49-F238E27FC236}">
                <a16:creationId xmlns:a16="http://schemas.microsoft.com/office/drawing/2014/main" id="{FDC30D17-2629-8740-B7D4-EF3FAFE81983}"/>
              </a:ext>
            </a:extLst>
          </p:cNvPr>
          <p:cNvPicPr>
            <a:picLocks noChangeAspect="1"/>
          </p:cNvPicPr>
          <p:nvPr/>
        </p:nvPicPr>
        <p:blipFill>
          <a:blip r:embed="rId3"/>
          <a:stretch>
            <a:fillRect/>
          </a:stretch>
        </p:blipFill>
        <p:spPr>
          <a:xfrm>
            <a:off x="4950137" y="1580004"/>
            <a:ext cx="2247900" cy="1447800"/>
          </a:xfrm>
          <a:prstGeom prst="rect">
            <a:avLst/>
          </a:prstGeom>
        </p:spPr>
      </p:pic>
      <p:pic>
        <p:nvPicPr>
          <p:cNvPr id="281" name="Picture 280">
            <a:extLst>
              <a:ext uri="{FF2B5EF4-FFF2-40B4-BE49-F238E27FC236}">
                <a16:creationId xmlns:a16="http://schemas.microsoft.com/office/drawing/2014/main" id="{8C33E2F7-2522-9645-A5A2-F3730DFC802C}"/>
              </a:ext>
            </a:extLst>
          </p:cNvPr>
          <p:cNvPicPr>
            <a:picLocks noChangeAspect="1"/>
          </p:cNvPicPr>
          <p:nvPr/>
        </p:nvPicPr>
        <p:blipFill>
          <a:blip r:embed="rId4"/>
          <a:stretch>
            <a:fillRect/>
          </a:stretch>
        </p:blipFill>
        <p:spPr>
          <a:xfrm>
            <a:off x="8632694" y="1537382"/>
            <a:ext cx="2120900" cy="1485900"/>
          </a:xfrm>
          <a:prstGeom prst="rect">
            <a:avLst/>
          </a:prstGeom>
        </p:spPr>
      </p:pic>
    </p:spTree>
    <p:extLst>
      <p:ext uri="{BB962C8B-B14F-4D97-AF65-F5344CB8AC3E}">
        <p14:creationId xmlns:p14="http://schemas.microsoft.com/office/powerpoint/2010/main" val="55338468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465F6F5-EEE4-CA41-94C6-9405AE2B3618}"/>
              </a:ext>
            </a:extLst>
          </p:cNvPr>
          <p:cNvSpPr>
            <a:spLocks noGrp="1"/>
          </p:cNvSpPr>
          <p:nvPr>
            <p:ph sz="quarter" idx="12"/>
          </p:nvPr>
        </p:nvSpPr>
        <p:spPr/>
        <p:txBody>
          <a:bodyPr/>
          <a:lstStyle/>
          <a:p>
            <a:pPr>
              <a:buClr>
                <a:schemeClr val="accent1"/>
              </a:buClr>
            </a:pPr>
            <a:r>
              <a:rPr lang="en-US" dirty="0"/>
              <a:t>TEAEs were mainly Grade 1–2</a:t>
            </a:r>
          </a:p>
          <a:p>
            <a:pPr>
              <a:buClr>
                <a:schemeClr val="accent1"/>
              </a:buClr>
            </a:pPr>
            <a:r>
              <a:rPr lang="en-US" dirty="0"/>
              <a:t>56% (10/18) of patients had Grade 3 or 4 TEAEs</a:t>
            </a:r>
          </a:p>
          <a:p>
            <a:pPr>
              <a:buClr>
                <a:schemeClr val="accent1"/>
              </a:buClr>
            </a:pPr>
            <a:r>
              <a:rPr lang="en-US" dirty="0"/>
              <a:t>11% (2/18) of patients had Grade 3 or 4 AEs related to </a:t>
            </a:r>
            <a:r>
              <a:rPr lang="en-US" dirty="0" err="1"/>
              <a:t>Larotrectinib</a:t>
            </a:r>
            <a:r>
              <a:rPr lang="en-US" dirty="0"/>
              <a:t>:</a:t>
            </a:r>
          </a:p>
          <a:p>
            <a:pPr lvl="1">
              <a:buClr>
                <a:schemeClr val="accent1"/>
              </a:buClr>
            </a:pPr>
            <a:r>
              <a:rPr lang="en-US" dirty="0"/>
              <a:t>Nausea (Grade 3)</a:t>
            </a:r>
          </a:p>
          <a:p>
            <a:pPr lvl="1">
              <a:buClr>
                <a:schemeClr val="accent1"/>
              </a:buClr>
            </a:pPr>
            <a:r>
              <a:rPr lang="en-US" dirty="0"/>
              <a:t>Increased ALT and AST (Grade 4)</a:t>
            </a:r>
          </a:p>
          <a:p>
            <a:pPr>
              <a:buClr>
                <a:schemeClr val="accent1"/>
              </a:buClr>
            </a:pPr>
            <a:r>
              <a:rPr lang="en-US" dirty="0"/>
              <a:t>6% (1/18) required dose reductions due to a TEAE</a:t>
            </a:r>
          </a:p>
          <a:p>
            <a:pPr>
              <a:buClr>
                <a:schemeClr val="accent1"/>
              </a:buClr>
            </a:pPr>
            <a:r>
              <a:rPr lang="en-US" dirty="0"/>
              <a:t>No discontinuation due to TRAEs</a:t>
            </a:r>
          </a:p>
        </p:txBody>
      </p:sp>
      <p:sp>
        <p:nvSpPr>
          <p:cNvPr id="3" name="Title 2">
            <a:extLst>
              <a:ext uri="{FF2B5EF4-FFF2-40B4-BE49-F238E27FC236}">
                <a16:creationId xmlns:a16="http://schemas.microsoft.com/office/drawing/2014/main" id="{D53191CD-023C-A84D-84CE-2BA52E195317}"/>
              </a:ext>
            </a:extLst>
          </p:cNvPr>
          <p:cNvSpPr>
            <a:spLocks noGrp="1"/>
          </p:cNvSpPr>
          <p:nvPr>
            <p:ph type="title"/>
          </p:nvPr>
        </p:nvSpPr>
        <p:spPr/>
        <p:txBody>
          <a:bodyPr/>
          <a:lstStyle/>
          <a:p>
            <a:r>
              <a:rPr lang="en-US"/>
              <a:t>Safety profile of Larotrectinib in trk-positive </a:t>
            </a:r>
            <a:r>
              <a:rPr lang="en-GB"/>
              <a:t>metastatic GI tumours</a:t>
            </a:r>
            <a:endParaRPr lang="en-GB" dirty="0"/>
          </a:p>
        </p:txBody>
      </p:sp>
      <p:sp>
        <p:nvSpPr>
          <p:cNvPr id="13" name="Slide Number Placeholder 12">
            <a:extLst>
              <a:ext uri="{FF2B5EF4-FFF2-40B4-BE49-F238E27FC236}">
                <a16:creationId xmlns:a16="http://schemas.microsoft.com/office/drawing/2014/main" id="{AC526108-8BD6-1042-A7CC-2C53ED65B720}"/>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10" name="Content Placeholder 9">
            <a:extLst>
              <a:ext uri="{FF2B5EF4-FFF2-40B4-BE49-F238E27FC236}">
                <a16:creationId xmlns:a16="http://schemas.microsoft.com/office/drawing/2014/main" id="{4243B2A9-AC2D-E842-A94F-B067F349086A}"/>
              </a:ext>
            </a:extLst>
          </p:cNvPr>
          <p:cNvSpPr>
            <a:spLocks noGrp="1"/>
          </p:cNvSpPr>
          <p:nvPr>
            <p:ph sz="quarter" idx="15"/>
          </p:nvPr>
        </p:nvSpPr>
        <p:spPr>
          <a:xfrm>
            <a:off x="620184" y="6309320"/>
            <a:ext cx="10012320" cy="365125"/>
          </a:xfrm>
        </p:spPr>
        <p:txBody>
          <a:bodyPr/>
          <a:lstStyle/>
          <a:p>
            <a:pPr>
              <a:spcBef>
                <a:spcPts val="0"/>
              </a:spcBef>
            </a:pPr>
            <a:r>
              <a:rPr lang="en-GB" dirty="0">
                <a:solidFill>
                  <a:schemeClr val="tx2"/>
                </a:solidFill>
              </a:rPr>
              <a:t>AE, adverse event; ALT, alanine aminotransferase; AST, aspartate aminotransferase; GI, gastrointestinal; TEAE, treatment-emergent adverse event; TRAE, treatment-related adverse event; TRK, tropomyosin receptor kinase</a:t>
            </a:r>
          </a:p>
        </p:txBody>
      </p:sp>
    </p:spTree>
    <p:extLst>
      <p:ext uri="{BB962C8B-B14F-4D97-AF65-F5344CB8AC3E}">
        <p14:creationId xmlns:p14="http://schemas.microsoft.com/office/powerpoint/2010/main" val="254094548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lstStyle/>
          <a:p>
            <a:r>
              <a:rPr lang="en-US" dirty="0"/>
              <a:t>Intra-patient comparison from </a:t>
            </a:r>
            <a:r>
              <a:rPr lang="en-US" dirty="0" err="1"/>
              <a:t>larotrectinib</a:t>
            </a:r>
            <a:r>
              <a:rPr lang="en-US" dirty="0"/>
              <a:t> clinical trials in </a:t>
            </a:r>
            <a:br>
              <a:rPr lang="en-US" dirty="0"/>
            </a:br>
            <a:r>
              <a:rPr lang="en-US" dirty="0"/>
              <a:t>TRK fusion cancer: </a:t>
            </a:r>
            <a:br>
              <a:rPr lang="en-US" dirty="0"/>
            </a:br>
            <a:r>
              <a:rPr lang="en-US" dirty="0"/>
              <a:t>An expanded dataset</a:t>
            </a:r>
            <a:br>
              <a:rPr lang="en-GB" dirty="0"/>
            </a:br>
            <a:br>
              <a:rPr lang="en-GB" dirty="0"/>
            </a:br>
            <a:r>
              <a:rPr lang="en-GB" sz="2200" cap="none" dirty="0" err="1"/>
              <a:t>Italiano</a:t>
            </a:r>
            <a:r>
              <a:rPr lang="en-GB" sz="2200" cap="none" dirty="0"/>
              <a:t> A, et al. ASCO 2021, #3114</a:t>
            </a:r>
            <a:endParaRPr lang="en-GB" sz="2200" dirty="0"/>
          </a:p>
        </p:txBody>
      </p:sp>
      <p:sp>
        <p:nvSpPr>
          <p:cNvPr id="3" name="Slide Number Placeholder 2"/>
          <p:cNvSpPr>
            <a:spLocks noGrp="1"/>
          </p:cNvSpPr>
          <p:nvPr>
            <p:ph type="sldNum" sz="quarter" idx="4"/>
          </p:nvPr>
        </p:nvSpPr>
        <p:spPr/>
        <p:txBody>
          <a:bodyPr/>
          <a:lstStyle/>
          <a:p>
            <a:fld id="{FCE43C0F-8A7B-3A4B-9DB5-B3472E36E833}" type="slidenum">
              <a:rPr lang="en-GB" smtClean="0"/>
              <a:pPr/>
              <a:t>22</a:t>
            </a:fld>
            <a:endParaRPr lang="en-GB" dirty="0"/>
          </a:p>
        </p:txBody>
      </p:sp>
      <p:sp>
        <p:nvSpPr>
          <p:cNvPr id="5" name="Rectangle 4">
            <a:extLst>
              <a:ext uri="{FF2B5EF4-FFF2-40B4-BE49-F238E27FC236}">
                <a16:creationId xmlns:a16="http://schemas.microsoft.com/office/drawing/2014/main" id="{735963C7-1CEB-7B46-A524-5A10B0AB1852}"/>
              </a:ext>
            </a:extLst>
          </p:cNvPr>
          <p:cNvSpPr/>
          <p:nvPr/>
        </p:nvSpPr>
        <p:spPr>
          <a:xfrm>
            <a:off x="619200" y="6400900"/>
            <a:ext cx="11156153" cy="276999"/>
          </a:xfrm>
          <a:prstGeom prst="rect">
            <a:avLst/>
          </a:prstGeom>
        </p:spPr>
        <p:txBody>
          <a:bodyPr wrap="square" lIns="0" anchor="ctr" anchorCtr="0">
            <a:spAutoFit/>
          </a:bodyPr>
          <a:lstStyle/>
          <a:p>
            <a:r>
              <a:rPr lang="en-GB" sz="1200" dirty="0">
                <a:solidFill>
                  <a:schemeClr val="bg1"/>
                </a:solidFill>
              </a:rPr>
              <a:t>TRK, tropomyosin receptor kinase</a:t>
            </a:r>
          </a:p>
        </p:txBody>
      </p:sp>
    </p:spTree>
    <p:extLst>
      <p:ext uri="{BB962C8B-B14F-4D97-AF65-F5344CB8AC3E}">
        <p14:creationId xmlns:p14="http://schemas.microsoft.com/office/powerpoint/2010/main" val="159520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727D6BB7-1F52-7840-B271-9EA7D1DC7775}"/>
              </a:ext>
            </a:extLst>
          </p:cNvPr>
          <p:cNvGrpSpPr/>
          <p:nvPr/>
        </p:nvGrpSpPr>
        <p:grpSpPr>
          <a:xfrm>
            <a:off x="578958" y="1274025"/>
            <a:ext cx="2489976" cy="923330"/>
            <a:chOff x="65798" y="1397757"/>
            <a:chExt cx="2489976" cy="923330"/>
          </a:xfrm>
        </p:grpSpPr>
        <p:sp>
          <p:nvSpPr>
            <p:cNvPr id="17" name="Rectangle : coins arrondis 16">
              <a:extLst>
                <a:ext uri="{FF2B5EF4-FFF2-40B4-BE49-F238E27FC236}">
                  <a16:creationId xmlns:a16="http://schemas.microsoft.com/office/drawing/2014/main" id="{19BD6FA0-6302-0142-9392-0AE73CE0B4BA}"/>
                </a:ext>
              </a:extLst>
            </p:cNvPr>
            <p:cNvSpPr/>
            <p:nvPr/>
          </p:nvSpPr>
          <p:spPr>
            <a:xfrm>
              <a:off x="137807" y="1397757"/>
              <a:ext cx="2345961" cy="923330"/>
            </a:xfrm>
            <a:prstGeom prst="roundRect">
              <a:avLst/>
            </a:prstGeom>
            <a:solidFill>
              <a:srgbClr val="56378D">
                <a:alpha val="50196"/>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ZoneTexte 17">
              <a:extLst>
                <a:ext uri="{FF2B5EF4-FFF2-40B4-BE49-F238E27FC236}">
                  <a16:creationId xmlns:a16="http://schemas.microsoft.com/office/drawing/2014/main" id="{C4B5F0F8-2FAA-9240-B60A-374E6D95B0DE}"/>
                </a:ext>
              </a:extLst>
            </p:cNvPr>
            <p:cNvSpPr txBox="1"/>
            <p:nvPr/>
          </p:nvSpPr>
          <p:spPr>
            <a:xfrm>
              <a:off x="65798" y="1397757"/>
              <a:ext cx="2489976" cy="923330"/>
            </a:xfrm>
            <a:prstGeom prst="rect">
              <a:avLst/>
            </a:prstGeom>
            <a:noFill/>
          </p:spPr>
          <p:txBody>
            <a:bodyPr wrap="none" rtlCol="0">
              <a:spAutoFit/>
            </a:bodyPr>
            <a:lstStyle/>
            <a:p>
              <a:pPr algn="ctr"/>
              <a:r>
                <a:rPr lang="en-GB" b="1" dirty="0">
                  <a:solidFill>
                    <a:schemeClr val="bg1"/>
                  </a:solidFill>
                  <a:latin typeface="+mj-lt"/>
                </a:rPr>
                <a:t>Adult Phase 1</a:t>
              </a:r>
            </a:p>
            <a:p>
              <a:pPr algn="ctr"/>
              <a:r>
                <a:rPr lang="en-GB" b="1" dirty="0">
                  <a:solidFill>
                    <a:schemeClr val="bg1"/>
                  </a:solidFill>
                  <a:latin typeface="+mj-lt"/>
                </a:rPr>
                <a:t>Advanced solid tumours</a:t>
              </a:r>
            </a:p>
            <a:p>
              <a:pPr algn="ctr"/>
              <a:r>
                <a:rPr lang="en-GB" b="1" dirty="0">
                  <a:solidFill>
                    <a:schemeClr val="bg1"/>
                  </a:solidFill>
                  <a:latin typeface="+mj-lt"/>
                </a:rPr>
                <a:t>NCT02122913</a:t>
              </a:r>
            </a:p>
          </p:txBody>
        </p:sp>
      </p:grpSp>
      <p:grpSp>
        <p:nvGrpSpPr>
          <p:cNvPr id="19" name="Groupe 18">
            <a:extLst>
              <a:ext uri="{FF2B5EF4-FFF2-40B4-BE49-F238E27FC236}">
                <a16:creationId xmlns:a16="http://schemas.microsoft.com/office/drawing/2014/main" id="{56C17B30-2FC0-5F4B-AD4A-B13C5B0DC9DF}"/>
              </a:ext>
            </a:extLst>
          </p:cNvPr>
          <p:cNvGrpSpPr/>
          <p:nvPr/>
        </p:nvGrpSpPr>
        <p:grpSpPr>
          <a:xfrm>
            <a:off x="3501104" y="1281534"/>
            <a:ext cx="2489977" cy="923330"/>
            <a:chOff x="2687063" y="1405266"/>
            <a:chExt cx="2489977" cy="923330"/>
          </a:xfrm>
        </p:grpSpPr>
        <p:sp>
          <p:nvSpPr>
            <p:cNvPr id="20" name="Rectangle : coins arrondis 19">
              <a:extLst>
                <a:ext uri="{FF2B5EF4-FFF2-40B4-BE49-F238E27FC236}">
                  <a16:creationId xmlns:a16="http://schemas.microsoft.com/office/drawing/2014/main" id="{E6D6C6A5-4926-8848-9B1A-8465D34BB7E4}"/>
                </a:ext>
              </a:extLst>
            </p:cNvPr>
            <p:cNvSpPr/>
            <p:nvPr/>
          </p:nvSpPr>
          <p:spPr>
            <a:xfrm>
              <a:off x="2708579" y="1405266"/>
              <a:ext cx="2446945" cy="923330"/>
            </a:xfrm>
            <a:prstGeom prst="roundRect">
              <a:avLst/>
            </a:prstGeom>
            <a:solidFill>
              <a:srgbClr val="56378D">
                <a:alpha val="50196"/>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ZoneTexte 20">
              <a:extLst>
                <a:ext uri="{FF2B5EF4-FFF2-40B4-BE49-F238E27FC236}">
                  <a16:creationId xmlns:a16="http://schemas.microsoft.com/office/drawing/2014/main" id="{A1EF5059-F0D7-4E4E-A0CE-F65612E7C7A9}"/>
                </a:ext>
              </a:extLst>
            </p:cNvPr>
            <p:cNvSpPr txBox="1"/>
            <p:nvPr/>
          </p:nvSpPr>
          <p:spPr>
            <a:xfrm>
              <a:off x="2687063" y="1405266"/>
              <a:ext cx="2489977" cy="923330"/>
            </a:xfrm>
            <a:prstGeom prst="rect">
              <a:avLst/>
            </a:prstGeom>
            <a:noFill/>
          </p:spPr>
          <p:txBody>
            <a:bodyPr wrap="none" rtlCol="0">
              <a:spAutoFit/>
            </a:bodyPr>
            <a:lstStyle/>
            <a:p>
              <a:pPr algn="ctr"/>
              <a:r>
                <a:rPr lang="en-GB" b="1" dirty="0">
                  <a:solidFill>
                    <a:schemeClr val="bg1"/>
                  </a:solidFill>
                  <a:latin typeface="+mj-lt"/>
                  <a:ea typeface="Aileron" charset="0"/>
                  <a:cs typeface="Aileron" charset="0"/>
                </a:rPr>
                <a:t>Paediatric Phase 1/2 </a:t>
              </a:r>
            </a:p>
            <a:p>
              <a:pPr algn="ctr"/>
              <a:r>
                <a:rPr lang="en-GB" b="1" dirty="0">
                  <a:solidFill>
                    <a:schemeClr val="bg1"/>
                  </a:solidFill>
                  <a:latin typeface="+mj-lt"/>
                  <a:ea typeface="Aileron" charset="0"/>
                  <a:cs typeface="Aileron" charset="0"/>
                </a:rPr>
                <a:t>Advanced solid tumours</a:t>
              </a:r>
            </a:p>
            <a:p>
              <a:pPr algn="ctr"/>
              <a:r>
                <a:rPr lang="en-GB" b="1" dirty="0">
                  <a:solidFill>
                    <a:schemeClr val="bg1"/>
                  </a:solidFill>
                  <a:latin typeface="+mj-lt"/>
                  <a:ea typeface="Aileron" charset="0"/>
                  <a:cs typeface="Aileron" charset="0"/>
                </a:rPr>
                <a:t>SCOUT: NCT02637687</a:t>
              </a:r>
            </a:p>
          </p:txBody>
        </p:sp>
      </p:grpSp>
      <p:grpSp>
        <p:nvGrpSpPr>
          <p:cNvPr id="22" name="Groupe 21">
            <a:extLst>
              <a:ext uri="{FF2B5EF4-FFF2-40B4-BE49-F238E27FC236}">
                <a16:creationId xmlns:a16="http://schemas.microsoft.com/office/drawing/2014/main" id="{88F1DBD4-3387-FB48-B9A4-83237CD590D0}"/>
              </a:ext>
            </a:extLst>
          </p:cNvPr>
          <p:cNvGrpSpPr/>
          <p:nvPr/>
        </p:nvGrpSpPr>
        <p:grpSpPr>
          <a:xfrm>
            <a:off x="6466817" y="1281534"/>
            <a:ext cx="2778009" cy="923330"/>
            <a:chOff x="5310190" y="1405266"/>
            <a:chExt cx="2778009" cy="923330"/>
          </a:xfrm>
        </p:grpSpPr>
        <p:sp>
          <p:nvSpPr>
            <p:cNvPr id="23" name="Rectangle : coins arrondis 22">
              <a:extLst>
                <a:ext uri="{FF2B5EF4-FFF2-40B4-BE49-F238E27FC236}">
                  <a16:creationId xmlns:a16="http://schemas.microsoft.com/office/drawing/2014/main" id="{FF989B0F-77A9-4340-9520-7D590E9C2F27}"/>
                </a:ext>
              </a:extLst>
            </p:cNvPr>
            <p:cNvSpPr/>
            <p:nvPr/>
          </p:nvSpPr>
          <p:spPr>
            <a:xfrm>
              <a:off x="5310190" y="1405266"/>
              <a:ext cx="2778009" cy="923330"/>
            </a:xfrm>
            <a:prstGeom prst="roundRect">
              <a:avLst/>
            </a:prstGeom>
            <a:solidFill>
              <a:srgbClr val="56378D">
                <a:alpha val="50196"/>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ZoneTexte 23">
              <a:extLst>
                <a:ext uri="{FF2B5EF4-FFF2-40B4-BE49-F238E27FC236}">
                  <a16:creationId xmlns:a16="http://schemas.microsoft.com/office/drawing/2014/main" id="{7685173F-8493-F64F-9F26-B422B960BBEE}"/>
                </a:ext>
              </a:extLst>
            </p:cNvPr>
            <p:cNvSpPr txBox="1"/>
            <p:nvPr/>
          </p:nvSpPr>
          <p:spPr>
            <a:xfrm>
              <a:off x="5357193" y="1405266"/>
              <a:ext cx="2684003" cy="923330"/>
            </a:xfrm>
            <a:prstGeom prst="rect">
              <a:avLst/>
            </a:prstGeom>
            <a:noFill/>
          </p:spPr>
          <p:txBody>
            <a:bodyPr wrap="none" rtlCol="0">
              <a:spAutoFit/>
            </a:bodyPr>
            <a:lstStyle/>
            <a:p>
              <a:pPr algn="ctr"/>
              <a:r>
                <a:rPr lang="en-GB" b="1" dirty="0">
                  <a:solidFill>
                    <a:schemeClr val="bg1"/>
                  </a:solidFill>
                  <a:latin typeface="+mj-lt"/>
                  <a:ea typeface="Aileron" charset="0"/>
                  <a:cs typeface="Aileron" charset="0"/>
                </a:rPr>
                <a:t>Adult/adolescent Phase 2</a:t>
              </a:r>
            </a:p>
            <a:p>
              <a:pPr algn="ctr"/>
              <a:r>
                <a:rPr lang="en-GB" b="1" dirty="0">
                  <a:solidFill>
                    <a:schemeClr val="bg1"/>
                  </a:solidFill>
                  <a:latin typeface="+mj-lt"/>
                  <a:ea typeface="Aileron" charset="0"/>
                  <a:cs typeface="Aileron" charset="0"/>
                </a:rPr>
                <a:t>Advanced solid tumours</a:t>
              </a:r>
            </a:p>
            <a:p>
              <a:pPr algn="ctr"/>
              <a:r>
                <a:rPr lang="en-GB" b="1" dirty="0">
                  <a:solidFill>
                    <a:schemeClr val="bg1"/>
                  </a:solidFill>
                  <a:latin typeface="+mj-lt"/>
                  <a:ea typeface="Aileron" charset="0"/>
                  <a:cs typeface="Aileron" charset="0"/>
                </a:rPr>
                <a:t>NAVIGATE: NCT02576431</a:t>
              </a:r>
            </a:p>
          </p:txBody>
        </p:sp>
      </p:grpSp>
      <p:grpSp>
        <p:nvGrpSpPr>
          <p:cNvPr id="6" name="Groupe 5">
            <a:extLst>
              <a:ext uri="{FF2B5EF4-FFF2-40B4-BE49-F238E27FC236}">
                <a16:creationId xmlns:a16="http://schemas.microsoft.com/office/drawing/2014/main" id="{66119265-B6B8-6E4A-998E-72BB0D6A781D}"/>
              </a:ext>
            </a:extLst>
          </p:cNvPr>
          <p:cNvGrpSpPr/>
          <p:nvPr/>
        </p:nvGrpSpPr>
        <p:grpSpPr>
          <a:xfrm>
            <a:off x="585718" y="4774816"/>
            <a:ext cx="8643282" cy="647135"/>
            <a:chOff x="1762568" y="5139789"/>
            <a:chExt cx="8643282" cy="647135"/>
          </a:xfrm>
        </p:grpSpPr>
        <p:sp>
          <p:nvSpPr>
            <p:cNvPr id="36" name="Rectangle : coins arrondis 35">
              <a:extLst>
                <a:ext uri="{FF2B5EF4-FFF2-40B4-BE49-F238E27FC236}">
                  <a16:creationId xmlns:a16="http://schemas.microsoft.com/office/drawing/2014/main" id="{DCFDE642-F608-A545-A275-0A2C024139CB}"/>
                </a:ext>
              </a:extLst>
            </p:cNvPr>
            <p:cNvSpPr/>
            <p:nvPr/>
          </p:nvSpPr>
          <p:spPr>
            <a:xfrm>
              <a:off x="1839661" y="5139789"/>
              <a:ext cx="8489097" cy="647135"/>
            </a:xfrm>
            <a:prstGeom prst="roundRect">
              <a:avLst/>
            </a:prstGeom>
            <a:solidFill>
              <a:schemeClr val="tx2">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17D982C-87FF-034E-9848-12A975D236D3}"/>
                </a:ext>
              </a:extLst>
            </p:cNvPr>
            <p:cNvSpPr/>
            <p:nvPr/>
          </p:nvSpPr>
          <p:spPr>
            <a:xfrm>
              <a:off x="1762568" y="5140191"/>
              <a:ext cx="8643282" cy="646331"/>
            </a:xfrm>
            <a:prstGeom prst="rect">
              <a:avLst/>
            </a:prstGeom>
          </p:spPr>
          <p:txBody>
            <a:bodyPr wrap="square">
              <a:spAutoFit/>
            </a:bodyPr>
            <a:lstStyle/>
            <a:p>
              <a:pPr algn="ctr"/>
              <a:r>
                <a:rPr lang="en-GB" b="1" dirty="0">
                  <a:solidFill>
                    <a:schemeClr val="bg1"/>
                  </a:solidFill>
                  <a:ea typeface="Aileron" charset="0"/>
                  <a:cs typeface="Aileron" charset="0"/>
                </a:rPr>
                <a:t>This analysis reports the GMI analysis in a long-term follow-up in an expanded cohort (N=140)</a:t>
              </a:r>
            </a:p>
          </p:txBody>
        </p:sp>
      </p:grpSp>
      <p:sp>
        <p:nvSpPr>
          <p:cNvPr id="3" name="Title 2">
            <a:extLst>
              <a:ext uri="{FF2B5EF4-FFF2-40B4-BE49-F238E27FC236}">
                <a16:creationId xmlns:a16="http://schemas.microsoft.com/office/drawing/2014/main" id="{635D2404-51AF-CC40-8480-E409FB31D430}"/>
              </a:ext>
            </a:extLst>
          </p:cNvPr>
          <p:cNvSpPr>
            <a:spLocks noGrp="1"/>
          </p:cNvSpPr>
          <p:nvPr>
            <p:ph type="title"/>
          </p:nvPr>
        </p:nvSpPr>
        <p:spPr/>
        <p:txBody>
          <a:bodyPr/>
          <a:lstStyle/>
          <a:p>
            <a:r>
              <a:rPr lang="en-GB" dirty="0"/>
              <a:t>GMI analysis in a long-term follow-up with </a:t>
            </a:r>
            <a:r>
              <a:rPr lang="en-GB" dirty="0" err="1"/>
              <a:t>larotrectinib</a:t>
            </a:r>
            <a:endParaRPr lang="en-GB" dirty="0"/>
          </a:p>
        </p:txBody>
      </p:sp>
      <p:sp>
        <p:nvSpPr>
          <p:cNvPr id="14" name="Slide Number Placeholder 13">
            <a:extLst>
              <a:ext uri="{FF2B5EF4-FFF2-40B4-BE49-F238E27FC236}">
                <a16:creationId xmlns:a16="http://schemas.microsoft.com/office/drawing/2014/main" id="{084A87D8-F75E-FC48-ABD0-7003EBF08425}"/>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5" name="Content Placeholder 4">
            <a:extLst>
              <a:ext uri="{FF2B5EF4-FFF2-40B4-BE49-F238E27FC236}">
                <a16:creationId xmlns:a16="http://schemas.microsoft.com/office/drawing/2014/main" id="{F07B17C8-20ED-0C4D-B060-910698E87D25}"/>
              </a:ext>
            </a:extLst>
          </p:cNvPr>
          <p:cNvSpPr>
            <a:spLocks noGrp="1"/>
          </p:cNvSpPr>
          <p:nvPr>
            <p:ph sz="quarter" idx="15"/>
          </p:nvPr>
        </p:nvSpPr>
        <p:spPr>
          <a:xfrm>
            <a:off x="620184" y="6309320"/>
            <a:ext cx="10660392" cy="365125"/>
          </a:xfrm>
        </p:spPr>
        <p:txBody>
          <a:bodyPr/>
          <a:lstStyle/>
          <a:p>
            <a:pPr>
              <a:lnSpc>
                <a:spcPct val="90000"/>
              </a:lnSpc>
              <a:spcBef>
                <a:spcPts val="300"/>
              </a:spcBef>
            </a:pPr>
            <a:r>
              <a:rPr lang="en-GB" dirty="0"/>
              <a:t>GMI, growth modulation index; PFS; progression-free survival; TRK, tropomyosin receptor kinase; TTP, time to progression or treatment failure</a:t>
            </a:r>
          </a:p>
          <a:p>
            <a:pPr>
              <a:lnSpc>
                <a:spcPct val="90000"/>
              </a:lnSpc>
              <a:spcBef>
                <a:spcPts val="300"/>
              </a:spcBef>
            </a:pPr>
            <a:r>
              <a:rPr lang="en-GB" dirty="0"/>
              <a:t>1. </a:t>
            </a:r>
            <a:r>
              <a:rPr lang="en-GB" dirty="0" err="1"/>
              <a:t>Italiano</a:t>
            </a:r>
            <a:r>
              <a:rPr lang="en-GB" dirty="0"/>
              <a:t> A. et al. Presented at the ESMO virtual Congress 2020, #542P</a:t>
            </a:r>
          </a:p>
        </p:txBody>
      </p:sp>
      <p:sp>
        <p:nvSpPr>
          <p:cNvPr id="63" name="ZoneTexte 43">
            <a:extLst>
              <a:ext uri="{FF2B5EF4-FFF2-40B4-BE49-F238E27FC236}">
                <a16:creationId xmlns:a16="http://schemas.microsoft.com/office/drawing/2014/main" id="{5E381E39-7FE6-904F-B66F-41FC79D1B8DA}"/>
              </a:ext>
            </a:extLst>
          </p:cNvPr>
          <p:cNvSpPr txBox="1"/>
          <p:nvPr/>
        </p:nvSpPr>
        <p:spPr>
          <a:xfrm>
            <a:off x="585168" y="4365104"/>
            <a:ext cx="2456122" cy="369332"/>
          </a:xfrm>
          <a:prstGeom prst="rect">
            <a:avLst/>
          </a:prstGeom>
          <a:noFill/>
        </p:spPr>
        <p:txBody>
          <a:bodyPr wrap="none" rtlCol="0">
            <a:spAutoFit/>
          </a:bodyPr>
          <a:lstStyle/>
          <a:p>
            <a:r>
              <a:rPr lang="en-GB" b="1" dirty="0">
                <a:solidFill>
                  <a:srgbClr val="C00000"/>
                </a:solidFill>
                <a:ea typeface="Aileron" charset="0"/>
                <a:cs typeface="Aileron" charset="0"/>
              </a:rPr>
              <a:t>Data cutoff:</a:t>
            </a:r>
            <a:r>
              <a:rPr lang="en-GB" b="1" dirty="0">
                <a:solidFill>
                  <a:schemeClr val="tx2"/>
                </a:solidFill>
                <a:ea typeface="Aileron" charset="0"/>
                <a:cs typeface="Aileron" charset="0"/>
              </a:rPr>
              <a:t>	</a:t>
            </a:r>
            <a:r>
              <a:rPr lang="en-GB" b="1" dirty="0">
                <a:ea typeface="Aileron" charset="0"/>
                <a:cs typeface="Aileron" charset="0"/>
              </a:rPr>
              <a:t>July 2020</a:t>
            </a:r>
            <a:endParaRPr lang="en-GB" b="1" baseline="30000" dirty="0">
              <a:ea typeface="Aileron" charset="0"/>
              <a:cs typeface="Aileron" charset="0"/>
            </a:endParaRPr>
          </a:p>
        </p:txBody>
      </p:sp>
      <p:sp>
        <p:nvSpPr>
          <p:cNvPr id="7" name="TextBox 6">
            <a:extLst>
              <a:ext uri="{FF2B5EF4-FFF2-40B4-BE49-F238E27FC236}">
                <a16:creationId xmlns:a16="http://schemas.microsoft.com/office/drawing/2014/main" id="{BB0560BF-4787-334D-92B1-6875FDDFA62A}"/>
              </a:ext>
            </a:extLst>
          </p:cNvPr>
          <p:cNvSpPr txBox="1"/>
          <p:nvPr/>
        </p:nvSpPr>
        <p:spPr>
          <a:xfrm>
            <a:off x="9450052" y="3061847"/>
            <a:ext cx="1010213" cy="461665"/>
          </a:xfrm>
          <a:prstGeom prst="rect">
            <a:avLst/>
          </a:prstGeom>
          <a:noFill/>
        </p:spPr>
        <p:txBody>
          <a:bodyPr wrap="none" rtlCol="0">
            <a:spAutoFit/>
          </a:bodyPr>
          <a:lstStyle/>
          <a:p>
            <a:r>
              <a:rPr lang="en-CH" sz="2400" dirty="0">
                <a:solidFill>
                  <a:srgbClr val="000000"/>
                </a:solidFill>
                <a:latin typeface="Aileron" charset="0"/>
                <a:ea typeface="Aileron" charset="0"/>
                <a:cs typeface="Aileron" charset="0"/>
              </a:rPr>
              <a:t>GMI = </a:t>
            </a:r>
          </a:p>
        </p:txBody>
      </p:sp>
      <p:sp>
        <p:nvSpPr>
          <p:cNvPr id="8" name="TextBox 7">
            <a:extLst>
              <a:ext uri="{FF2B5EF4-FFF2-40B4-BE49-F238E27FC236}">
                <a16:creationId xmlns:a16="http://schemas.microsoft.com/office/drawing/2014/main" id="{A32612AA-9560-2745-A46B-E668FB002A7A}"/>
              </a:ext>
            </a:extLst>
          </p:cNvPr>
          <p:cNvSpPr txBox="1"/>
          <p:nvPr/>
        </p:nvSpPr>
        <p:spPr>
          <a:xfrm>
            <a:off x="10384810" y="2711939"/>
            <a:ext cx="1673600" cy="461665"/>
          </a:xfrm>
          <a:prstGeom prst="rect">
            <a:avLst/>
          </a:prstGeom>
          <a:noFill/>
        </p:spPr>
        <p:txBody>
          <a:bodyPr wrap="none" rtlCol="0">
            <a:spAutoFit/>
          </a:bodyPr>
          <a:lstStyle/>
          <a:p>
            <a:r>
              <a:rPr lang="en-CH" sz="2400" dirty="0">
                <a:solidFill>
                  <a:srgbClr val="000000"/>
                </a:solidFill>
                <a:latin typeface="Aileron" charset="0"/>
                <a:ea typeface="Aileron" charset="0"/>
                <a:cs typeface="Aileron" charset="0"/>
              </a:rPr>
              <a:t>PFS</a:t>
            </a:r>
            <a:r>
              <a:rPr lang="en-CH" sz="2400" baseline="-25000" dirty="0">
                <a:solidFill>
                  <a:srgbClr val="000000"/>
                </a:solidFill>
                <a:latin typeface="Aileron" charset="0"/>
                <a:ea typeface="Aileron" charset="0"/>
                <a:cs typeface="Aileron" charset="0"/>
              </a:rPr>
              <a:t>larotectinib</a:t>
            </a:r>
            <a:r>
              <a:rPr lang="en-CH" sz="2400" baseline="30000" dirty="0">
                <a:solidFill>
                  <a:srgbClr val="000000"/>
                </a:solidFill>
                <a:latin typeface="Aileron" charset="0"/>
                <a:ea typeface="Aileron" charset="0"/>
                <a:cs typeface="Aileron" charset="0"/>
              </a:rPr>
              <a:t>a</a:t>
            </a:r>
            <a:endParaRPr lang="en-CH" sz="2400" baseline="-25000" dirty="0">
              <a:solidFill>
                <a:srgbClr val="000000"/>
              </a:solidFill>
              <a:latin typeface="Aileron" charset="0"/>
              <a:ea typeface="Aileron" charset="0"/>
              <a:cs typeface="Aileron" charset="0"/>
            </a:endParaRPr>
          </a:p>
        </p:txBody>
      </p:sp>
      <p:sp>
        <p:nvSpPr>
          <p:cNvPr id="45" name="TextBox 44">
            <a:extLst>
              <a:ext uri="{FF2B5EF4-FFF2-40B4-BE49-F238E27FC236}">
                <a16:creationId xmlns:a16="http://schemas.microsoft.com/office/drawing/2014/main" id="{ABE92F56-A012-8D44-86BA-E1114047A702}"/>
              </a:ext>
            </a:extLst>
          </p:cNvPr>
          <p:cNvSpPr txBox="1"/>
          <p:nvPr/>
        </p:nvSpPr>
        <p:spPr>
          <a:xfrm>
            <a:off x="10384810" y="3368295"/>
            <a:ext cx="1512978" cy="461665"/>
          </a:xfrm>
          <a:prstGeom prst="rect">
            <a:avLst/>
          </a:prstGeom>
          <a:noFill/>
        </p:spPr>
        <p:txBody>
          <a:bodyPr wrap="none" rtlCol="0">
            <a:spAutoFit/>
          </a:bodyPr>
          <a:lstStyle/>
          <a:p>
            <a:r>
              <a:rPr lang="en-CH" sz="2400" dirty="0">
                <a:solidFill>
                  <a:srgbClr val="000000"/>
                </a:solidFill>
                <a:latin typeface="Aileron" charset="0"/>
                <a:ea typeface="Aileron" charset="0"/>
                <a:cs typeface="Aileron" charset="0"/>
              </a:rPr>
              <a:t>TTP</a:t>
            </a:r>
            <a:r>
              <a:rPr lang="en-CH" sz="2400" baseline="-25000" dirty="0">
                <a:solidFill>
                  <a:srgbClr val="000000"/>
                </a:solidFill>
                <a:latin typeface="Aileron" charset="0"/>
                <a:ea typeface="Aileron" charset="0"/>
                <a:cs typeface="Aileron" charset="0"/>
              </a:rPr>
              <a:t>prior line</a:t>
            </a:r>
            <a:r>
              <a:rPr lang="en-CH" sz="2400" baseline="30000" dirty="0">
                <a:solidFill>
                  <a:srgbClr val="000000"/>
                </a:solidFill>
                <a:latin typeface="Aileron" charset="0"/>
                <a:ea typeface="Aileron" charset="0"/>
                <a:cs typeface="Aileron" charset="0"/>
              </a:rPr>
              <a:t>b</a:t>
            </a:r>
          </a:p>
        </p:txBody>
      </p:sp>
      <p:sp>
        <p:nvSpPr>
          <p:cNvPr id="46" name="Rectangle 45">
            <a:extLst>
              <a:ext uri="{FF2B5EF4-FFF2-40B4-BE49-F238E27FC236}">
                <a16:creationId xmlns:a16="http://schemas.microsoft.com/office/drawing/2014/main" id="{ACF5D6A7-26DE-9043-9523-2D9D41215E25}"/>
              </a:ext>
            </a:extLst>
          </p:cNvPr>
          <p:cNvSpPr/>
          <p:nvPr/>
        </p:nvSpPr>
        <p:spPr>
          <a:xfrm>
            <a:off x="335360" y="2339716"/>
            <a:ext cx="9143999" cy="1377315"/>
          </a:xfrm>
          <a:prstGeom prst="rect">
            <a:avLst/>
          </a:prstGeom>
          <a:solidFill>
            <a:schemeClr val="accent6">
              <a:lumMod val="40000"/>
              <a:lumOff val="60000"/>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7" name="Groupe 28">
            <a:extLst>
              <a:ext uri="{FF2B5EF4-FFF2-40B4-BE49-F238E27FC236}">
                <a16:creationId xmlns:a16="http://schemas.microsoft.com/office/drawing/2014/main" id="{3FFB1979-1B47-7A46-839B-40A71ABD06E3}"/>
              </a:ext>
            </a:extLst>
          </p:cNvPr>
          <p:cNvGrpSpPr/>
          <p:nvPr/>
        </p:nvGrpSpPr>
        <p:grpSpPr>
          <a:xfrm>
            <a:off x="454084" y="3068960"/>
            <a:ext cx="8879306" cy="369332"/>
            <a:chOff x="1519869" y="3381570"/>
            <a:chExt cx="5684589" cy="369332"/>
          </a:xfrm>
        </p:grpSpPr>
        <p:sp>
          <p:nvSpPr>
            <p:cNvPr id="48" name="Rectangle : coins arrondis 29">
              <a:extLst>
                <a:ext uri="{FF2B5EF4-FFF2-40B4-BE49-F238E27FC236}">
                  <a16:creationId xmlns:a16="http://schemas.microsoft.com/office/drawing/2014/main" id="{42EF51F9-C75F-3742-A49A-9B18956FBD4B}"/>
                </a:ext>
              </a:extLst>
            </p:cNvPr>
            <p:cNvSpPr/>
            <p:nvPr/>
          </p:nvSpPr>
          <p:spPr>
            <a:xfrm>
              <a:off x="1519869" y="3381570"/>
              <a:ext cx="5684589" cy="369332"/>
            </a:xfrm>
            <a:prstGeom prst="roundRect">
              <a:avLst/>
            </a:prstGeom>
            <a:solidFill>
              <a:schemeClr val="tx2">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FF58E2F5-3EEB-F149-8CB2-4AC4C9676D95}"/>
                </a:ext>
              </a:extLst>
            </p:cNvPr>
            <p:cNvSpPr/>
            <p:nvPr/>
          </p:nvSpPr>
          <p:spPr>
            <a:xfrm>
              <a:off x="1740581" y="3381570"/>
              <a:ext cx="5243165" cy="369332"/>
            </a:xfrm>
            <a:prstGeom prst="rect">
              <a:avLst/>
            </a:prstGeom>
          </p:spPr>
          <p:txBody>
            <a:bodyPr wrap="square">
              <a:spAutoFit/>
            </a:bodyPr>
            <a:lstStyle/>
            <a:p>
              <a:pPr algn="ctr"/>
              <a:r>
                <a:rPr lang="en-GB" b="1" dirty="0">
                  <a:solidFill>
                    <a:schemeClr val="bg1"/>
                  </a:solidFill>
                  <a:ea typeface="Aileron" charset="0"/>
                  <a:cs typeface="Aileron" charset="0"/>
                </a:rPr>
                <a:t>GMI analysis reported in a cohort of 122 patients with TRK fusion cancer</a:t>
              </a:r>
              <a:r>
                <a:rPr lang="en-GB" b="1" baseline="30000" dirty="0">
                  <a:solidFill>
                    <a:schemeClr val="bg1"/>
                  </a:solidFill>
                  <a:ea typeface="Aileron" charset="0"/>
                  <a:cs typeface="Aileron" charset="0"/>
                </a:rPr>
                <a:t>1</a:t>
              </a:r>
            </a:p>
          </p:txBody>
        </p:sp>
      </p:grpSp>
      <p:sp>
        <p:nvSpPr>
          <p:cNvPr id="50" name="ZoneTexte 43">
            <a:extLst>
              <a:ext uri="{FF2B5EF4-FFF2-40B4-BE49-F238E27FC236}">
                <a16:creationId xmlns:a16="http://schemas.microsoft.com/office/drawing/2014/main" id="{D08FF8E6-A2A9-1341-B066-065788517A40}"/>
              </a:ext>
            </a:extLst>
          </p:cNvPr>
          <p:cNvSpPr txBox="1"/>
          <p:nvPr/>
        </p:nvSpPr>
        <p:spPr>
          <a:xfrm>
            <a:off x="585168" y="2433464"/>
            <a:ext cx="2573140" cy="369332"/>
          </a:xfrm>
          <a:prstGeom prst="rect">
            <a:avLst/>
          </a:prstGeom>
          <a:noFill/>
        </p:spPr>
        <p:txBody>
          <a:bodyPr wrap="none" rtlCol="0">
            <a:spAutoFit/>
          </a:bodyPr>
          <a:lstStyle/>
          <a:p>
            <a:r>
              <a:rPr lang="en-GB" b="1" dirty="0">
                <a:solidFill>
                  <a:srgbClr val="C00000"/>
                </a:solidFill>
                <a:ea typeface="Aileron" charset="0"/>
                <a:cs typeface="Aileron" charset="0"/>
              </a:rPr>
              <a:t>Data cutoff:</a:t>
            </a:r>
            <a:r>
              <a:rPr lang="en-GB" b="1" dirty="0">
                <a:solidFill>
                  <a:schemeClr val="tx2"/>
                </a:solidFill>
                <a:ea typeface="Aileron" charset="0"/>
                <a:cs typeface="Aileron" charset="0"/>
              </a:rPr>
              <a:t>	</a:t>
            </a:r>
            <a:r>
              <a:rPr lang="en-GB" b="1" dirty="0"/>
              <a:t>July </a:t>
            </a:r>
            <a:r>
              <a:rPr lang="en-GB" b="1" dirty="0">
                <a:ea typeface="Aileron" charset="0"/>
                <a:cs typeface="Aileron" charset="0"/>
              </a:rPr>
              <a:t>2019</a:t>
            </a:r>
            <a:r>
              <a:rPr lang="en-GB" b="1" baseline="30000" dirty="0">
                <a:ea typeface="Aileron" charset="0"/>
                <a:cs typeface="Aileron" charset="0"/>
              </a:rPr>
              <a:t>1</a:t>
            </a:r>
          </a:p>
        </p:txBody>
      </p:sp>
      <p:sp>
        <p:nvSpPr>
          <p:cNvPr id="9" name="Triangle 8">
            <a:extLst>
              <a:ext uri="{FF2B5EF4-FFF2-40B4-BE49-F238E27FC236}">
                <a16:creationId xmlns:a16="http://schemas.microsoft.com/office/drawing/2014/main" id="{31E3FCAD-65BD-8D41-A2C2-A71C661E62AF}"/>
              </a:ext>
            </a:extLst>
          </p:cNvPr>
          <p:cNvSpPr/>
          <p:nvPr/>
        </p:nvSpPr>
        <p:spPr>
          <a:xfrm flipV="1">
            <a:off x="340667" y="3933056"/>
            <a:ext cx="9138692" cy="540701"/>
          </a:xfrm>
          <a:prstGeom prst="triangle">
            <a:avLst/>
          </a:prstGeom>
          <a:solidFill>
            <a:schemeClr val="accent1"/>
          </a:solidFill>
          <a:ln w="28575">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cxnSp>
        <p:nvCxnSpPr>
          <p:cNvPr id="11" name="Straight Connector 10">
            <a:extLst>
              <a:ext uri="{FF2B5EF4-FFF2-40B4-BE49-F238E27FC236}">
                <a16:creationId xmlns:a16="http://schemas.microsoft.com/office/drawing/2014/main" id="{09CFB078-8D34-A44B-90AC-585BBDD26924}"/>
              </a:ext>
            </a:extLst>
          </p:cNvPr>
          <p:cNvCxnSpPr/>
          <p:nvPr/>
        </p:nvCxnSpPr>
        <p:spPr>
          <a:xfrm flipH="1">
            <a:off x="10344472" y="3284984"/>
            <a:ext cx="1678408"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4">
            <a:extLst>
              <a:ext uri="{FF2B5EF4-FFF2-40B4-BE49-F238E27FC236}">
                <a16:creationId xmlns:a16="http://schemas.microsoft.com/office/drawing/2014/main" id="{CF431A7C-B9E8-FC4C-A205-C8140F3E925C}"/>
              </a:ext>
            </a:extLst>
          </p:cNvPr>
          <p:cNvSpPr txBox="1">
            <a:spLocks/>
          </p:cNvSpPr>
          <p:nvPr/>
        </p:nvSpPr>
        <p:spPr>
          <a:xfrm>
            <a:off x="620184" y="5652552"/>
            <a:ext cx="10962216"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5"/>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5"/>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5"/>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5"/>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5"/>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pPr>
            <a:r>
              <a:rPr lang="en-GB" baseline="30000" dirty="0">
                <a:solidFill>
                  <a:srgbClr val="000000"/>
                </a:solidFill>
              </a:rPr>
              <a:t>a </a:t>
            </a:r>
            <a:r>
              <a:rPr lang="en-GB" dirty="0">
                <a:solidFill>
                  <a:srgbClr val="000000"/>
                </a:solidFill>
              </a:rPr>
              <a:t>Defined as the time from the start of Larotrectinib treatment to radiological progression as determined by an independent review committee per RECIST v1.1, clinical progression or death by any cause</a:t>
            </a:r>
          </a:p>
          <a:p>
            <a:pPr>
              <a:lnSpc>
                <a:spcPct val="90000"/>
              </a:lnSpc>
              <a:spcBef>
                <a:spcPts val="0"/>
              </a:spcBef>
            </a:pPr>
            <a:r>
              <a:rPr lang="en-GB" baseline="30000" dirty="0">
                <a:solidFill>
                  <a:srgbClr val="000000"/>
                </a:solidFill>
              </a:rPr>
              <a:t>b</a:t>
            </a:r>
            <a:r>
              <a:rPr lang="en-GB" dirty="0">
                <a:solidFill>
                  <a:srgbClr val="000000"/>
                </a:solidFill>
              </a:rPr>
              <a:t> Defined as the time from the start of the last prior treatment to investigator-assessed radiological progression (RECIST v1.1), clinical progression or treatment end date</a:t>
            </a:r>
          </a:p>
        </p:txBody>
      </p:sp>
    </p:spTree>
    <p:extLst>
      <p:ext uri="{BB962C8B-B14F-4D97-AF65-F5344CB8AC3E}">
        <p14:creationId xmlns:p14="http://schemas.microsoft.com/office/powerpoint/2010/main" val="19772064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0" name="Straight Connector 129">
            <a:extLst>
              <a:ext uri="{FF2B5EF4-FFF2-40B4-BE49-F238E27FC236}">
                <a16:creationId xmlns:a16="http://schemas.microsoft.com/office/drawing/2014/main" id="{A31897C5-F6C8-1D48-B468-F77A65023767}"/>
              </a:ext>
            </a:extLst>
          </p:cNvPr>
          <p:cNvCxnSpPr>
            <a:cxnSpLocks/>
          </p:cNvCxnSpPr>
          <p:nvPr/>
        </p:nvCxnSpPr>
        <p:spPr>
          <a:xfrm flipV="1">
            <a:off x="7828749" y="1838325"/>
            <a:ext cx="0" cy="2671332"/>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6" name="Tableau 6">
            <a:extLst>
              <a:ext uri="{FF2B5EF4-FFF2-40B4-BE49-F238E27FC236}">
                <a16:creationId xmlns:a16="http://schemas.microsoft.com/office/drawing/2014/main" id="{D4BFDA7E-36ED-2F41-B7ED-B2C5B012BC66}"/>
              </a:ext>
            </a:extLst>
          </p:cNvPr>
          <p:cNvGraphicFramePr>
            <a:graphicFrameLocks noGrp="1"/>
          </p:cNvGraphicFramePr>
          <p:nvPr>
            <p:extLst>
              <p:ext uri="{D42A27DB-BD31-4B8C-83A1-F6EECF244321}">
                <p14:modId xmlns:p14="http://schemas.microsoft.com/office/powerpoint/2010/main" val="3397747366"/>
              </p:ext>
            </p:extLst>
          </p:nvPr>
        </p:nvGraphicFramePr>
        <p:xfrm>
          <a:off x="619201" y="1196753"/>
          <a:ext cx="5836839" cy="4338290"/>
        </p:xfrm>
        <a:graphic>
          <a:graphicData uri="http://schemas.openxmlformats.org/drawingml/2006/table">
            <a:tbl>
              <a:tblPr firstRow="1" bandRow="1">
                <a:tableStyleId>{5C22544A-7EE6-4342-B048-85BDC9FD1C3A}</a:tableStyleId>
              </a:tblPr>
              <a:tblGrid>
                <a:gridCol w="3265851">
                  <a:extLst>
                    <a:ext uri="{9D8B030D-6E8A-4147-A177-3AD203B41FA5}">
                      <a16:colId xmlns:a16="http://schemas.microsoft.com/office/drawing/2014/main" val="2079426903"/>
                    </a:ext>
                  </a:extLst>
                </a:gridCol>
                <a:gridCol w="856996">
                  <a:extLst>
                    <a:ext uri="{9D8B030D-6E8A-4147-A177-3AD203B41FA5}">
                      <a16:colId xmlns:a16="http://schemas.microsoft.com/office/drawing/2014/main" val="2256440125"/>
                    </a:ext>
                  </a:extLst>
                </a:gridCol>
                <a:gridCol w="856996">
                  <a:extLst>
                    <a:ext uri="{9D8B030D-6E8A-4147-A177-3AD203B41FA5}">
                      <a16:colId xmlns:a16="http://schemas.microsoft.com/office/drawing/2014/main" val="1439335222"/>
                    </a:ext>
                  </a:extLst>
                </a:gridCol>
                <a:gridCol w="856996">
                  <a:extLst>
                    <a:ext uri="{9D8B030D-6E8A-4147-A177-3AD203B41FA5}">
                      <a16:colId xmlns:a16="http://schemas.microsoft.com/office/drawing/2014/main" val="4183540359"/>
                    </a:ext>
                  </a:extLst>
                </a:gridCol>
              </a:tblGrid>
              <a:tr h="484315">
                <a:tc>
                  <a:txBody>
                    <a:bodyPr/>
                    <a:lstStyle/>
                    <a:p>
                      <a:pPr algn="ctr"/>
                      <a:endParaRPr lang="en-GB" sz="1400" noProof="0" dirty="0"/>
                    </a:p>
                  </a:txBody>
                  <a:tcPr/>
                </a:tc>
                <a:tc>
                  <a:txBody>
                    <a:bodyPr/>
                    <a:lstStyle/>
                    <a:p>
                      <a:pPr algn="ctr"/>
                      <a:r>
                        <a:rPr lang="en-GB" sz="1400" noProof="0" dirty="0"/>
                        <a:t>GMI &lt;1</a:t>
                      </a:r>
                    </a:p>
                  </a:txBody>
                  <a:tcPr/>
                </a:tc>
                <a:tc>
                  <a:txBody>
                    <a:bodyPr/>
                    <a:lstStyle/>
                    <a:p>
                      <a:pPr algn="ctr"/>
                      <a:r>
                        <a:rPr lang="en-GB" sz="1400" noProof="0" dirty="0"/>
                        <a:t>GMI: 1 to &lt;1.33</a:t>
                      </a:r>
                    </a:p>
                  </a:txBody>
                  <a:tcPr/>
                </a:tc>
                <a:tc>
                  <a:txBody>
                    <a:bodyPr/>
                    <a:lstStyle/>
                    <a:p>
                      <a:pPr algn="ctr"/>
                      <a:r>
                        <a:rPr lang="en-GB" sz="1400" noProof="0" dirty="0"/>
                        <a:t>GMI ≥1.33</a:t>
                      </a:r>
                    </a:p>
                  </a:txBody>
                  <a:tcPr/>
                </a:tc>
                <a:extLst>
                  <a:ext uri="{0D108BD9-81ED-4DB2-BD59-A6C34878D82A}">
                    <a16:rowId xmlns:a16="http://schemas.microsoft.com/office/drawing/2014/main" val="2315108522"/>
                  </a:ext>
                </a:extLst>
              </a:tr>
              <a:tr h="455138">
                <a:tc>
                  <a:txBody>
                    <a:bodyPr/>
                    <a:lstStyle/>
                    <a:p>
                      <a:pPr>
                        <a:lnSpc>
                          <a:spcPct val="95000"/>
                        </a:lnSpc>
                      </a:pPr>
                      <a:r>
                        <a:rPr lang="en-GB" sz="1400" b="1" noProof="0" dirty="0"/>
                        <a:t>Overall patients, n (%)</a:t>
                      </a:r>
                      <a:r>
                        <a:rPr lang="en-GB" sz="1400" b="1" baseline="30000" noProof="0" dirty="0"/>
                        <a:t>a</a:t>
                      </a:r>
                      <a:endParaRPr lang="en-GB" sz="1400" b="0" baseline="30000" noProof="0" dirty="0"/>
                    </a:p>
                  </a:txBody>
                  <a:tcPr/>
                </a:tc>
                <a:tc>
                  <a:txBody>
                    <a:bodyPr/>
                    <a:lstStyle/>
                    <a:p>
                      <a:pPr algn="ctr">
                        <a:lnSpc>
                          <a:spcPct val="95000"/>
                        </a:lnSpc>
                      </a:pPr>
                      <a:r>
                        <a:rPr lang="en-GB" sz="1400" noProof="0" dirty="0"/>
                        <a:t>30 (21)</a:t>
                      </a:r>
                    </a:p>
                  </a:txBody>
                  <a:tcPr/>
                </a:tc>
                <a:tc>
                  <a:txBody>
                    <a:bodyPr/>
                    <a:lstStyle/>
                    <a:p>
                      <a:pPr algn="ctr">
                        <a:lnSpc>
                          <a:spcPct val="95000"/>
                        </a:lnSpc>
                      </a:pPr>
                      <a:r>
                        <a:rPr lang="en-GB" sz="1400" noProof="0" dirty="0"/>
                        <a:t>7 (5)</a:t>
                      </a:r>
                    </a:p>
                  </a:txBody>
                  <a:tcPr/>
                </a:tc>
                <a:tc>
                  <a:txBody>
                    <a:bodyPr/>
                    <a:lstStyle/>
                    <a:p>
                      <a:pPr algn="ctr">
                        <a:lnSpc>
                          <a:spcPct val="95000"/>
                        </a:lnSpc>
                      </a:pPr>
                      <a:r>
                        <a:rPr lang="en-GB" sz="1400" noProof="0" dirty="0"/>
                        <a:t>103 (74)</a:t>
                      </a:r>
                    </a:p>
                  </a:txBody>
                  <a:tcPr/>
                </a:tc>
                <a:extLst>
                  <a:ext uri="{0D108BD9-81ED-4DB2-BD59-A6C34878D82A}">
                    <a16:rowId xmlns:a16="http://schemas.microsoft.com/office/drawing/2014/main" val="938203909"/>
                  </a:ext>
                </a:extLst>
              </a:tr>
              <a:tr h="843278">
                <a:tc>
                  <a:txBody>
                    <a:bodyPr/>
                    <a:lstStyle/>
                    <a:p>
                      <a:pPr>
                        <a:lnSpc>
                          <a:spcPct val="95000"/>
                        </a:lnSpc>
                      </a:pPr>
                      <a:r>
                        <a:rPr lang="en-GB" sz="1400" b="1" noProof="0" dirty="0"/>
                        <a:t>Lines of prior therapy, n (%)</a:t>
                      </a:r>
                    </a:p>
                    <a:p>
                      <a:pPr marL="914400" lvl="2" indent="-646113">
                        <a:lnSpc>
                          <a:spcPct val="95000"/>
                        </a:lnSpc>
                        <a:tabLst/>
                      </a:pPr>
                      <a:r>
                        <a:rPr lang="en-GB" sz="1400" noProof="0" dirty="0"/>
                        <a:t>1 (N=53)</a:t>
                      </a:r>
                    </a:p>
                    <a:p>
                      <a:pPr marL="914400" lvl="2" indent="-646113">
                        <a:lnSpc>
                          <a:spcPct val="95000"/>
                        </a:lnSpc>
                        <a:tabLst/>
                      </a:pPr>
                      <a:r>
                        <a:rPr lang="en-GB" sz="1400" noProof="0" dirty="0"/>
                        <a:t>2 (N=37)</a:t>
                      </a:r>
                    </a:p>
                    <a:p>
                      <a:pPr marL="914400" lvl="2" indent="-646113">
                        <a:lnSpc>
                          <a:spcPct val="95000"/>
                        </a:lnSpc>
                        <a:tabLst/>
                      </a:pPr>
                      <a:r>
                        <a:rPr lang="en-GB" sz="1400" noProof="0" dirty="0"/>
                        <a:t>≥3 (N=50)</a:t>
                      </a:r>
                    </a:p>
                  </a:txBody>
                  <a:tcPr/>
                </a:tc>
                <a:tc>
                  <a:txBody>
                    <a:bodyPr/>
                    <a:lstStyle/>
                    <a:p>
                      <a:pPr algn="ctr">
                        <a:lnSpc>
                          <a:spcPct val="95000"/>
                        </a:lnSpc>
                      </a:pPr>
                      <a:endParaRPr lang="en-GB" sz="1400" noProof="0" dirty="0"/>
                    </a:p>
                    <a:p>
                      <a:pPr algn="ctr">
                        <a:lnSpc>
                          <a:spcPct val="95000"/>
                        </a:lnSpc>
                      </a:pPr>
                      <a:r>
                        <a:rPr lang="en-GB" sz="1400" noProof="0" dirty="0"/>
                        <a:t>10 (19)</a:t>
                      </a:r>
                    </a:p>
                    <a:p>
                      <a:pPr algn="ctr">
                        <a:lnSpc>
                          <a:spcPct val="95000"/>
                        </a:lnSpc>
                      </a:pPr>
                      <a:r>
                        <a:rPr lang="en-GB" sz="1400" noProof="0" dirty="0"/>
                        <a:t>10 (27)</a:t>
                      </a:r>
                    </a:p>
                    <a:p>
                      <a:pPr algn="ctr">
                        <a:lnSpc>
                          <a:spcPct val="95000"/>
                        </a:lnSpc>
                      </a:pPr>
                      <a:r>
                        <a:rPr lang="en-GB" sz="1400" noProof="0" dirty="0"/>
                        <a:t>10 (20)</a:t>
                      </a:r>
                    </a:p>
                  </a:txBody>
                  <a:tcPr/>
                </a:tc>
                <a:tc>
                  <a:txBody>
                    <a:bodyPr/>
                    <a:lstStyle/>
                    <a:p>
                      <a:pPr algn="ctr">
                        <a:lnSpc>
                          <a:spcPct val="95000"/>
                        </a:lnSpc>
                      </a:pPr>
                      <a:endParaRPr lang="en-GB" sz="1400" noProof="0" dirty="0"/>
                    </a:p>
                    <a:p>
                      <a:pPr algn="ctr">
                        <a:lnSpc>
                          <a:spcPct val="95000"/>
                        </a:lnSpc>
                      </a:pPr>
                      <a:r>
                        <a:rPr lang="en-GB" sz="1400" noProof="0" dirty="0"/>
                        <a:t>4 (8)</a:t>
                      </a:r>
                    </a:p>
                    <a:p>
                      <a:pPr algn="ctr">
                        <a:lnSpc>
                          <a:spcPct val="95000"/>
                        </a:lnSpc>
                      </a:pPr>
                      <a:r>
                        <a:rPr lang="en-GB" sz="1400" noProof="0" dirty="0"/>
                        <a:t>3 (8)</a:t>
                      </a:r>
                    </a:p>
                    <a:p>
                      <a:pPr algn="ctr">
                        <a:lnSpc>
                          <a:spcPct val="95000"/>
                        </a:lnSpc>
                      </a:pPr>
                      <a:r>
                        <a:rPr lang="en-GB" sz="1400" noProof="0" dirty="0"/>
                        <a:t>0</a:t>
                      </a:r>
                    </a:p>
                  </a:txBody>
                  <a:tcPr/>
                </a:tc>
                <a:tc>
                  <a:txBody>
                    <a:bodyPr/>
                    <a:lstStyle/>
                    <a:p>
                      <a:pPr algn="ctr">
                        <a:lnSpc>
                          <a:spcPct val="95000"/>
                        </a:lnSpc>
                      </a:pPr>
                      <a:endParaRPr lang="en-GB" sz="1400" noProof="0" dirty="0"/>
                    </a:p>
                    <a:p>
                      <a:pPr algn="ctr">
                        <a:lnSpc>
                          <a:spcPct val="95000"/>
                        </a:lnSpc>
                      </a:pPr>
                      <a:r>
                        <a:rPr lang="en-GB" sz="1400" noProof="0" dirty="0"/>
                        <a:t>39 (74)</a:t>
                      </a:r>
                    </a:p>
                    <a:p>
                      <a:pPr algn="ctr">
                        <a:lnSpc>
                          <a:spcPct val="95000"/>
                        </a:lnSpc>
                      </a:pPr>
                      <a:r>
                        <a:rPr lang="en-GB" sz="1400" noProof="0" dirty="0"/>
                        <a:t>24 (65)</a:t>
                      </a:r>
                    </a:p>
                    <a:p>
                      <a:pPr algn="ctr">
                        <a:lnSpc>
                          <a:spcPct val="95000"/>
                        </a:lnSpc>
                      </a:pPr>
                      <a:r>
                        <a:rPr lang="en-GB" sz="1400" noProof="0" dirty="0"/>
                        <a:t>40 (80)</a:t>
                      </a:r>
                    </a:p>
                  </a:txBody>
                  <a:tcPr/>
                </a:tc>
                <a:extLst>
                  <a:ext uri="{0D108BD9-81ED-4DB2-BD59-A6C34878D82A}">
                    <a16:rowId xmlns:a16="http://schemas.microsoft.com/office/drawing/2014/main" val="3191468426"/>
                  </a:ext>
                </a:extLst>
              </a:tr>
              <a:tr h="1601089">
                <a:tc>
                  <a:txBody>
                    <a:bodyPr/>
                    <a:lstStyle/>
                    <a:p>
                      <a:pPr>
                        <a:lnSpc>
                          <a:spcPct val="95000"/>
                        </a:lnSpc>
                      </a:pPr>
                      <a:r>
                        <a:rPr lang="en-GB" sz="1400" b="1" noProof="0" dirty="0"/>
                        <a:t>Tumour type, n (%)</a:t>
                      </a:r>
                      <a:r>
                        <a:rPr lang="en-GB" sz="1400" b="1" baseline="30000" noProof="0" dirty="0"/>
                        <a:t>b</a:t>
                      </a:r>
                    </a:p>
                    <a:p>
                      <a:pPr marL="914400" lvl="2" indent="-646113">
                        <a:lnSpc>
                          <a:spcPct val="95000"/>
                        </a:lnSpc>
                        <a:tabLst/>
                      </a:pPr>
                      <a:r>
                        <a:rPr lang="en-GB" sz="1400" noProof="0" dirty="0"/>
                        <a:t>Soft tissue sarcoma (n=35)</a:t>
                      </a:r>
                    </a:p>
                    <a:p>
                      <a:pPr marL="914400" lvl="2" indent="-646113">
                        <a:lnSpc>
                          <a:spcPct val="95000"/>
                        </a:lnSpc>
                        <a:tabLst/>
                      </a:pPr>
                      <a:r>
                        <a:rPr lang="en-GB" sz="1400" noProof="0" dirty="0"/>
                        <a:t>Infantile fibrosarcoma (n=27)</a:t>
                      </a:r>
                    </a:p>
                    <a:p>
                      <a:pPr marL="914400" lvl="2" indent="-646113">
                        <a:lnSpc>
                          <a:spcPct val="95000"/>
                        </a:lnSpc>
                        <a:tabLst/>
                      </a:pPr>
                      <a:r>
                        <a:rPr lang="en-GB" sz="1400" noProof="0" dirty="0"/>
                        <a:t>Thyroid (n=21)</a:t>
                      </a:r>
                    </a:p>
                    <a:p>
                      <a:pPr marL="914400" lvl="2" indent="-646113">
                        <a:lnSpc>
                          <a:spcPct val="95000"/>
                        </a:lnSpc>
                        <a:tabLst/>
                      </a:pPr>
                      <a:r>
                        <a:rPr lang="en-GB" sz="1400" noProof="0" dirty="0"/>
                        <a:t>Lung (n=14)</a:t>
                      </a:r>
                    </a:p>
                    <a:p>
                      <a:pPr marL="914400" lvl="2" indent="-646113">
                        <a:lnSpc>
                          <a:spcPct val="95000"/>
                        </a:lnSpc>
                        <a:tabLst/>
                      </a:pPr>
                      <a:r>
                        <a:rPr lang="en-GB" sz="1400" noProof="0" dirty="0"/>
                        <a:t>Salivary gland (n=10)</a:t>
                      </a:r>
                    </a:p>
                    <a:p>
                      <a:pPr marL="914400" lvl="2" indent="-646113">
                        <a:lnSpc>
                          <a:spcPct val="95000"/>
                        </a:lnSpc>
                        <a:tabLst/>
                      </a:pPr>
                      <a:r>
                        <a:rPr lang="en-GB" sz="1400" noProof="0" dirty="0"/>
                        <a:t>Colon (n=7)</a:t>
                      </a:r>
                    </a:p>
                    <a:p>
                      <a:pPr marL="914400" lvl="2" indent="-646113">
                        <a:lnSpc>
                          <a:spcPct val="95000"/>
                        </a:lnSpc>
                        <a:tabLst/>
                      </a:pPr>
                      <a:r>
                        <a:rPr lang="en-GB" sz="1400" noProof="0" dirty="0"/>
                        <a:t>Melanoma (n=7)</a:t>
                      </a:r>
                    </a:p>
                  </a:txBody>
                  <a:tcPr/>
                </a:tc>
                <a:tc>
                  <a:txBody>
                    <a:bodyPr/>
                    <a:lstStyle/>
                    <a:p>
                      <a:pPr algn="ctr">
                        <a:lnSpc>
                          <a:spcPct val="95000"/>
                        </a:lnSpc>
                      </a:pPr>
                      <a:endParaRPr lang="en-GB" sz="1400" noProof="0" dirty="0"/>
                    </a:p>
                    <a:p>
                      <a:pPr algn="ctr">
                        <a:lnSpc>
                          <a:spcPct val="95000"/>
                        </a:lnSpc>
                      </a:pPr>
                      <a:r>
                        <a:rPr lang="en-GB" sz="1400" noProof="0" dirty="0"/>
                        <a:t>8 (23)</a:t>
                      </a:r>
                    </a:p>
                    <a:p>
                      <a:pPr algn="ctr">
                        <a:lnSpc>
                          <a:spcPct val="95000"/>
                        </a:lnSpc>
                      </a:pPr>
                      <a:r>
                        <a:rPr lang="en-GB" sz="1400" noProof="0" dirty="0"/>
                        <a:t>1 (4)</a:t>
                      </a:r>
                    </a:p>
                    <a:p>
                      <a:pPr algn="ctr">
                        <a:lnSpc>
                          <a:spcPct val="95000"/>
                        </a:lnSpc>
                      </a:pPr>
                      <a:r>
                        <a:rPr lang="en-GB" sz="1400" noProof="0" dirty="0"/>
                        <a:t>5 (24)</a:t>
                      </a:r>
                    </a:p>
                    <a:p>
                      <a:pPr algn="ctr">
                        <a:lnSpc>
                          <a:spcPct val="95000"/>
                        </a:lnSpc>
                      </a:pPr>
                      <a:r>
                        <a:rPr lang="en-GB" sz="1400" noProof="0" dirty="0"/>
                        <a:t>2 (14)</a:t>
                      </a:r>
                    </a:p>
                    <a:p>
                      <a:pPr algn="ctr">
                        <a:lnSpc>
                          <a:spcPct val="95000"/>
                        </a:lnSpc>
                      </a:pPr>
                      <a:r>
                        <a:rPr lang="en-GB" sz="1400" noProof="0" dirty="0"/>
                        <a:t>2 (20)</a:t>
                      </a:r>
                    </a:p>
                    <a:p>
                      <a:pPr algn="ctr">
                        <a:lnSpc>
                          <a:spcPct val="95000"/>
                        </a:lnSpc>
                      </a:pPr>
                      <a:r>
                        <a:rPr lang="en-GB" sz="1400" noProof="0" dirty="0"/>
                        <a:t>2 (29)</a:t>
                      </a:r>
                    </a:p>
                    <a:p>
                      <a:pPr algn="ctr">
                        <a:lnSpc>
                          <a:spcPct val="95000"/>
                        </a:lnSpc>
                      </a:pPr>
                      <a:r>
                        <a:rPr lang="en-GB" sz="1400" noProof="0" dirty="0"/>
                        <a:t>4 (57)</a:t>
                      </a:r>
                    </a:p>
                  </a:txBody>
                  <a:tcPr/>
                </a:tc>
                <a:tc>
                  <a:txBody>
                    <a:bodyPr/>
                    <a:lstStyle/>
                    <a:p>
                      <a:pPr algn="ctr">
                        <a:lnSpc>
                          <a:spcPct val="95000"/>
                        </a:lnSpc>
                      </a:pPr>
                      <a:endParaRPr lang="en-GB" sz="1400" noProof="0" dirty="0"/>
                    </a:p>
                    <a:p>
                      <a:pPr algn="ctr">
                        <a:lnSpc>
                          <a:spcPct val="95000"/>
                        </a:lnSpc>
                      </a:pPr>
                      <a:r>
                        <a:rPr lang="en-GB" sz="1400" noProof="0" dirty="0"/>
                        <a:t>1 (3)</a:t>
                      </a:r>
                    </a:p>
                    <a:p>
                      <a:pPr algn="ctr">
                        <a:lnSpc>
                          <a:spcPct val="95000"/>
                        </a:lnSpc>
                      </a:pPr>
                      <a:r>
                        <a:rPr lang="en-GB" sz="1400" noProof="0" dirty="0"/>
                        <a:t>2 (7)</a:t>
                      </a:r>
                    </a:p>
                    <a:p>
                      <a:pPr algn="ctr">
                        <a:lnSpc>
                          <a:spcPct val="95000"/>
                        </a:lnSpc>
                      </a:pPr>
                      <a:r>
                        <a:rPr lang="en-GB" sz="1400" noProof="0" dirty="0"/>
                        <a:t>2 (10)</a:t>
                      </a:r>
                    </a:p>
                    <a:p>
                      <a:pPr algn="ctr">
                        <a:lnSpc>
                          <a:spcPct val="95000"/>
                        </a:lnSpc>
                      </a:pPr>
                      <a:r>
                        <a:rPr lang="en-GB" sz="1400" noProof="0" dirty="0"/>
                        <a:t>0</a:t>
                      </a:r>
                    </a:p>
                    <a:p>
                      <a:pPr algn="ctr">
                        <a:lnSpc>
                          <a:spcPct val="95000"/>
                        </a:lnSpc>
                      </a:pPr>
                      <a:r>
                        <a:rPr lang="en-GB" sz="1400" noProof="0" dirty="0"/>
                        <a:t>0</a:t>
                      </a:r>
                    </a:p>
                    <a:p>
                      <a:pPr algn="ctr">
                        <a:lnSpc>
                          <a:spcPct val="95000"/>
                        </a:lnSpc>
                      </a:pPr>
                      <a:r>
                        <a:rPr lang="en-GB" sz="1400" noProof="0" dirty="0"/>
                        <a:t>2 (29)</a:t>
                      </a:r>
                    </a:p>
                    <a:p>
                      <a:pPr algn="ctr">
                        <a:lnSpc>
                          <a:spcPct val="95000"/>
                        </a:lnSpc>
                      </a:pPr>
                      <a:r>
                        <a:rPr lang="en-GB" sz="1400" noProof="0" dirty="0"/>
                        <a:t>0</a:t>
                      </a:r>
                    </a:p>
                  </a:txBody>
                  <a:tcPr/>
                </a:tc>
                <a:tc>
                  <a:txBody>
                    <a:bodyPr/>
                    <a:lstStyle/>
                    <a:p>
                      <a:pPr algn="ctr">
                        <a:lnSpc>
                          <a:spcPct val="95000"/>
                        </a:lnSpc>
                      </a:pPr>
                      <a:endParaRPr lang="en-GB" sz="1400" noProof="0" dirty="0"/>
                    </a:p>
                    <a:p>
                      <a:pPr algn="ctr">
                        <a:lnSpc>
                          <a:spcPct val="95000"/>
                        </a:lnSpc>
                      </a:pPr>
                      <a:r>
                        <a:rPr lang="en-GB" sz="1400" noProof="0" dirty="0"/>
                        <a:t>26 (74)</a:t>
                      </a:r>
                    </a:p>
                    <a:p>
                      <a:pPr algn="ctr">
                        <a:lnSpc>
                          <a:spcPct val="95000"/>
                        </a:lnSpc>
                      </a:pPr>
                      <a:r>
                        <a:rPr lang="en-GB" sz="1400" noProof="0" dirty="0"/>
                        <a:t>24 (89)</a:t>
                      </a:r>
                    </a:p>
                    <a:p>
                      <a:pPr algn="ctr">
                        <a:lnSpc>
                          <a:spcPct val="95000"/>
                        </a:lnSpc>
                      </a:pPr>
                      <a:r>
                        <a:rPr lang="en-GB" sz="1400" noProof="0" dirty="0"/>
                        <a:t>14 (67)</a:t>
                      </a:r>
                    </a:p>
                    <a:p>
                      <a:pPr algn="ctr">
                        <a:lnSpc>
                          <a:spcPct val="95000"/>
                        </a:lnSpc>
                      </a:pPr>
                      <a:r>
                        <a:rPr lang="en-GB" sz="1400" noProof="0" dirty="0"/>
                        <a:t>12 (86)</a:t>
                      </a:r>
                    </a:p>
                    <a:p>
                      <a:pPr algn="ctr">
                        <a:lnSpc>
                          <a:spcPct val="95000"/>
                        </a:lnSpc>
                      </a:pPr>
                      <a:r>
                        <a:rPr lang="en-GB" sz="1400" noProof="0" dirty="0"/>
                        <a:t>8 (80)</a:t>
                      </a:r>
                    </a:p>
                    <a:p>
                      <a:pPr algn="ctr">
                        <a:lnSpc>
                          <a:spcPct val="95000"/>
                        </a:lnSpc>
                      </a:pPr>
                      <a:r>
                        <a:rPr lang="en-GB" sz="1400" noProof="0" dirty="0"/>
                        <a:t>3 (43)</a:t>
                      </a:r>
                    </a:p>
                    <a:p>
                      <a:pPr algn="ctr">
                        <a:lnSpc>
                          <a:spcPct val="95000"/>
                        </a:lnSpc>
                      </a:pPr>
                      <a:r>
                        <a:rPr lang="en-GB" sz="1400" noProof="0" dirty="0"/>
                        <a:t>3 (43)</a:t>
                      </a:r>
                    </a:p>
                  </a:txBody>
                  <a:tcPr/>
                </a:tc>
                <a:extLst>
                  <a:ext uri="{0D108BD9-81ED-4DB2-BD59-A6C34878D82A}">
                    <a16:rowId xmlns:a16="http://schemas.microsoft.com/office/drawing/2014/main" val="1719149440"/>
                  </a:ext>
                </a:extLst>
              </a:tr>
              <a:tr h="720635">
                <a:tc gridSpan="4">
                  <a:txBody>
                    <a:bodyPr/>
                    <a:lstStyle/>
                    <a:p>
                      <a:pPr>
                        <a:lnSpc>
                          <a:spcPct val="90000"/>
                        </a:lnSpc>
                        <a:spcBef>
                          <a:spcPts val="0"/>
                        </a:spcBef>
                      </a:pPr>
                      <a:r>
                        <a:rPr lang="en-GB" sz="1200" baseline="30000" dirty="0"/>
                        <a:t>a</a:t>
                      </a:r>
                      <a:r>
                        <a:rPr lang="en-GB" sz="1200" dirty="0"/>
                        <a:t> A total of 78 patients (56%) had not progressed and were censored for progression-free survival as of data cut-off. Six of the 37 </a:t>
                      </a:r>
                      <a:r>
                        <a:rPr lang="en-GB" sz="1200" dirty="0">
                          <a:solidFill>
                            <a:srgbClr val="000000"/>
                          </a:solidFill>
                        </a:rPr>
                        <a:t>patients</a:t>
                      </a:r>
                      <a:r>
                        <a:rPr lang="en-GB" sz="1200" dirty="0"/>
                        <a:t> with a GMI &lt;1.33 were censored and still receiving treatment</a:t>
                      </a:r>
                    </a:p>
                    <a:p>
                      <a:pPr>
                        <a:lnSpc>
                          <a:spcPct val="90000"/>
                        </a:lnSpc>
                        <a:spcBef>
                          <a:spcPts val="0"/>
                        </a:spcBef>
                      </a:pPr>
                      <a:r>
                        <a:rPr lang="en-GB" sz="1200" baseline="30000" dirty="0"/>
                        <a:t>b</a:t>
                      </a:r>
                      <a:r>
                        <a:rPr lang="en-GB" sz="1200" dirty="0"/>
                        <a:t> Only tumours reported in ≥7 patients are listed</a:t>
                      </a:r>
                    </a:p>
                  </a:txBody>
                  <a:tcPr>
                    <a:noFill/>
                  </a:tcPr>
                </a:tc>
                <a:tc hMerge="1">
                  <a:txBody>
                    <a:bodyPr/>
                    <a:lstStyle/>
                    <a:p>
                      <a:pPr algn="ctr">
                        <a:lnSpc>
                          <a:spcPct val="95000"/>
                        </a:lnSpc>
                      </a:pPr>
                      <a:endParaRPr lang="en-GB" sz="1400" noProof="0" dirty="0"/>
                    </a:p>
                  </a:txBody>
                  <a:tcPr/>
                </a:tc>
                <a:tc hMerge="1">
                  <a:txBody>
                    <a:bodyPr/>
                    <a:lstStyle/>
                    <a:p>
                      <a:pPr algn="ctr">
                        <a:lnSpc>
                          <a:spcPct val="95000"/>
                        </a:lnSpc>
                      </a:pPr>
                      <a:endParaRPr lang="en-GB" sz="1400" noProof="0" dirty="0"/>
                    </a:p>
                  </a:txBody>
                  <a:tcPr/>
                </a:tc>
                <a:tc hMerge="1">
                  <a:txBody>
                    <a:bodyPr/>
                    <a:lstStyle/>
                    <a:p>
                      <a:pPr algn="ctr">
                        <a:lnSpc>
                          <a:spcPct val="95000"/>
                        </a:lnSpc>
                      </a:pPr>
                      <a:endParaRPr lang="en-GB" sz="1400" noProof="0" dirty="0"/>
                    </a:p>
                  </a:txBody>
                  <a:tcPr/>
                </a:tc>
                <a:extLst>
                  <a:ext uri="{0D108BD9-81ED-4DB2-BD59-A6C34878D82A}">
                    <a16:rowId xmlns:a16="http://schemas.microsoft.com/office/drawing/2014/main" val="1471353610"/>
                  </a:ext>
                </a:extLst>
              </a:tr>
            </a:tbl>
          </a:graphicData>
        </a:graphic>
      </p:graphicFrame>
      <p:sp>
        <p:nvSpPr>
          <p:cNvPr id="2" name="Title 1">
            <a:extLst>
              <a:ext uri="{FF2B5EF4-FFF2-40B4-BE49-F238E27FC236}">
                <a16:creationId xmlns:a16="http://schemas.microsoft.com/office/drawing/2014/main" id="{E4B00828-F7F8-A644-BF22-4F684FEB4913}"/>
              </a:ext>
            </a:extLst>
          </p:cNvPr>
          <p:cNvSpPr>
            <a:spLocks noGrp="1"/>
          </p:cNvSpPr>
          <p:nvPr>
            <p:ph type="title"/>
          </p:nvPr>
        </p:nvSpPr>
        <p:spPr>
          <a:xfrm>
            <a:off x="619200" y="246566"/>
            <a:ext cx="8740800" cy="807285"/>
          </a:xfrm>
        </p:spPr>
        <p:txBody>
          <a:bodyPr/>
          <a:lstStyle/>
          <a:p>
            <a:r>
              <a:rPr lang="en-GB"/>
              <a:t>GMI analysis of 140 patients treated with larotrectinib</a:t>
            </a:r>
            <a:endParaRPr lang="en-GB" dirty="0"/>
          </a:p>
        </p:txBody>
      </p:sp>
      <p:sp>
        <p:nvSpPr>
          <p:cNvPr id="24" name="Slide Number Placeholder 23">
            <a:extLst>
              <a:ext uri="{FF2B5EF4-FFF2-40B4-BE49-F238E27FC236}">
                <a16:creationId xmlns:a16="http://schemas.microsoft.com/office/drawing/2014/main" id="{131FF0D6-1CC7-454E-B1AA-C9CCB56E42E1}"/>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4" name="Content Placeholder 3">
            <a:extLst>
              <a:ext uri="{FF2B5EF4-FFF2-40B4-BE49-F238E27FC236}">
                <a16:creationId xmlns:a16="http://schemas.microsoft.com/office/drawing/2014/main" id="{F69CDC04-CC70-9048-971C-94D325875990}"/>
              </a:ext>
            </a:extLst>
          </p:cNvPr>
          <p:cNvSpPr>
            <a:spLocks noGrp="1"/>
          </p:cNvSpPr>
          <p:nvPr>
            <p:ph sz="quarter" idx="15"/>
          </p:nvPr>
        </p:nvSpPr>
        <p:spPr>
          <a:xfrm>
            <a:off x="620184" y="6309320"/>
            <a:ext cx="10300352" cy="365125"/>
          </a:xfrm>
        </p:spPr>
        <p:txBody>
          <a:bodyPr/>
          <a:lstStyle/>
          <a:p>
            <a:pPr>
              <a:lnSpc>
                <a:spcPct val="90000"/>
              </a:lnSpc>
              <a:spcBef>
                <a:spcPts val="0"/>
              </a:spcBef>
            </a:pPr>
            <a:r>
              <a:rPr lang="en-GB" dirty="0"/>
              <a:t>CI, confidence interval; GMI, growth modulation index</a:t>
            </a:r>
          </a:p>
        </p:txBody>
      </p:sp>
      <p:sp>
        <p:nvSpPr>
          <p:cNvPr id="17" name="TextBox 16">
            <a:extLst>
              <a:ext uri="{FF2B5EF4-FFF2-40B4-BE49-F238E27FC236}">
                <a16:creationId xmlns:a16="http://schemas.microsoft.com/office/drawing/2014/main" id="{B591C3D6-9EF7-6743-A856-49B24D17DB58}"/>
              </a:ext>
            </a:extLst>
          </p:cNvPr>
          <p:cNvSpPr txBox="1"/>
          <p:nvPr/>
        </p:nvSpPr>
        <p:spPr>
          <a:xfrm>
            <a:off x="9671175" y="4060909"/>
            <a:ext cx="681598" cy="738664"/>
          </a:xfrm>
          <a:prstGeom prst="rect">
            <a:avLst/>
          </a:prstGeom>
          <a:noFill/>
        </p:spPr>
        <p:txBody>
          <a:bodyPr wrap="none" rtlCol="0">
            <a:spAutoFit/>
          </a:bodyPr>
          <a:lstStyle/>
          <a:p>
            <a:pPr algn="ctr"/>
            <a:r>
              <a:rPr lang="en-GB" sz="1400" b="1" i="1" dirty="0">
                <a:solidFill>
                  <a:schemeClr val="bg1"/>
                </a:solidFill>
                <a:latin typeface="Calibri" panose="020F0502020204030204" pitchFamily="34" charset="0"/>
                <a:ea typeface="Aileron" charset="0"/>
                <a:cs typeface="Calibri" panose="020F0502020204030204" pitchFamily="34" charset="0"/>
              </a:rPr>
              <a:t>NTRK1</a:t>
            </a:r>
            <a:br>
              <a:rPr lang="en-GB" sz="1400" b="1" dirty="0">
                <a:solidFill>
                  <a:schemeClr val="bg1"/>
                </a:solidFill>
                <a:latin typeface="Calibri" panose="020F0502020204030204" pitchFamily="34" charset="0"/>
                <a:ea typeface="Aileron" charset="0"/>
                <a:cs typeface="Calibri" panose="020F0502020204030204" pitchFamily="34" charset="0"/>
              </a:rPr>
            </a:br>
            <a:r>
              <a:rPr lang="en-GB" sz="1400" b="1" dirty="0">
                <a:solidFill>
                  <a:schemeClr val="bg1"/>
                </a:solidFill>
                <a:latin typeface="Calibri" panose="020F0502020204030204" pitchFamily="34" charset="0"/>
                <a:ea typeface="Aileron" charset="0"/>
                <a:cs typeface="Calibri" panose="020F0502020204030204" pitchFamily="34" charset="0"/>
              </a:rPr>
              <a:t>44%</a:t>
            </a:r>
          </a:p>
          <a:p>
            <a:pPr algn="ctr"/>
            <a:r>
              <a:rPr lang="en-GB" sz="1400" b="1" dirty="0">
                <a:solidFill>
                  <a:schemeClr val="bg1"/>
                </a:solidFill>
                <a:latin typeface="Calibri" panose="020F0502020204030204" pitchFamily="34" charset="0"/>
                <a:ea typeface="Aileron" charset="0"/>
                <a:cs typeface="Calibri" panose="020F0502020204030204" pitchFamily="34" charset="0"/>
              </a:rPr>
              <a:t>(n=97)</a:t>
            </a:r>
          </a:p>
        </p:txBody>
      </p:sp>
      <p:cxnSp>
        <p:nvCxnSpPr>
          <p:cNvPr id="22" name="Straight Connector 21">
            <a:extLst>
              <a:ext uri="{FF2B5EF4-FFF2-40B4-BE49-F238E27FC236}">
                <a16:creationId xmlns:a16="http://schemas.microsoft.com/office/drawing/2014/main" id="{FF0CFFE6-7F2F-274C-A3DF-80F885507DD3}"/>
              </a:ext>
            </a:extLst>
          </p:cNvPr>
          <p:cNvCxnSpPr>
            <a:cxnSpLocks/>
          </p:cNvCxnSpPr>
          <p:nvPr/>
        </p:nvCxnSpPr>
        <p:spPr>
          <a:xfrm flipV="1">
            <a:off x="7329436" y="1896813"/>
            <a:ext cx="0" cy="26212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D9A79340-DFAA-4C4D-AC43-F14C8D30625D}"/>
              </a:ext>
            </a:extLst>
          </p:cNvPr>
          <p:cNvCxnSpPr>
            <a:cxnSpLocks/>
          </p:cNvCxnSpPr>
          <p:nvPr/>
        </p:nvCxnSpPr>
        <p:spPr>
          <a:xfrm>
            <a:off x="7282870" y="421896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43B7F1CC-EB85-0E48-934A-1B39E831E455}"/>
              </a:ext>
            </a:extLst>
          </p:cNvPr>
          <p:cNvSpPr txBox="1"/>
          <p:nvPr/>
        </p:nvSpPr>
        <p:spPr>
          <a:xfrm>
            <a:off x="7108241" y="4145642"/>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a:t>
            </a:r>
          </a:p>
        </p:txBody>
      </p:sp>
      <p:cxnSp>
        <p:nvCxnSpPr>
          <p:cNvPr id="57" name="Straight Connector 56">
            <a:extLst>
              <a:ext uri="{FF2B5EF4-FFF2-40B4-BE49-F238E27FC236}">
                <a16:creationId xmlns:a16="http://schemas.microsoft.com/office/drawing/2014/main" id="{44681478-CC88-2547-A292-20A3005FB48C}"/>
              </a:ext>
            </a:extLst>
          </p:cNvPr>
          <p:cNvCxnSpPr>
            <a:cxnSpLocks/>
          </p:cNvCxnSpPr>
          <p:nvPr/>
        </p:nvCxnSpPr>
        <p:spPr>
          <a:xfrm>
            <a:off x="7282870" y="447296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7A36D632-8CC7-A743-A7A7-0826294E84EC}"/>
              </a:ext>
            </a:extLst>
          </p:cNvPr>
          <p:cNvSpPr txBox="1"/>
          <p:nvPr/>
        </p:nvSpPr>
        <p:spPr>
          <a:xfrm>
            <a:off x="7173964" y="4399642"/>
            <a:ext cx="65724"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0</a:t>
            </a:r>
          </a:p>
        </p:txBody>
      </p:sp>
      <p:sp>
        <p:nvSpPr>
          <p:cNvPr id="65" name="TextBox 64">
            <a:extLst>
              <a:ext uri="{FF2B5EF4-FFF2-40B4-BE49-F238E27FC236}">
                <a16:creationId xmlns:a16="http://schemas.microsoft.com/office/drawing/2014/main" id="{B3D39538-75CC-9345-A795-7E7C011F7F94}"/>
              </a:ext>
            </a:extLst>
          </p:cNvPr>
          <p:cNvSpPr txBox="1"/>
          <p:nvPr/>
        </p:nvSpPr>
        <p:spPr>
          <a:xfrm rot="16200000">
            <a:off x="5535409" y="3099341"/>
            <a:ext cx="2715167" cy="184666"/>
          </a:xfrm>
          <a:prstGeom prst="rect">
            <a:avLst/>
          </a:prstGeom>
          <a:noFill/>
        </p:spPr>
        <p:txBody>
          <a:bodyPr wrap="none" lIns="0" tIns="0" rIns="0" bIns="0" rtlCol="0">
            <a:spAutoFit/>
          </a:bodyPr>
          <a:lstStyle/>
          <a:p>
            <a:pPr algn="ctr"/>
            <a:r>
              <a:rPr lang="en-GB" sz="1200" b="1" dirty="0">
                <a:latin typeface="Calibri" panose="020F0502020204030204" pitchFamily="34" charset="0"/>
                <a:ea typeface="Aileron" charset="0"/>
                <a:cs typeface="Calibri" panose="020F0502020204030204" pitchFamily="34" charset="0"/>
              </a:rPr>
              <a:t>Patients without progression for death (%)</a:t>
            </a:r>
            <a:endParaRPr lang="en-US" sz="1200" b="1" dirty="0">
              <a:latin typeface="Calibri" panose="020F0502020204030204" pitchFamily="34" charset="0"/>
              <a:ea typeface="Aileron" charset="0"/>
              <a:cs typeface="Calibri" panose="020F0502020204030204" pitchFamily="34" charset="0"/>
            </a:endParaRPr>
          </a:p>
        </p:txBody>
      </p:sp>
      <p:cxnSp>
        <p:nvCxnSpPr>
          <p:cNvPr id="89" name="Straight Connector 88">
            <a:extLst>
              <a:ext uri="{FF2B5EF4-FFF2-40B4-BE49-F238E27FC236}">
                <a16:creationId xmlns:a16="http://schemas.microsoft.com/office/drawing/2014/main" id="{83D1B810-8C6C-1541-B431-CD9C42B09D36}"/>
              </a:ext>
            </a:extLst>
          </p:cNvPr>
          <p:cNvCxnSpPr>
            <a:cxnSpLocks/>
          </p:cNvCxnSpPr>
          <p:nvPr/>
        </p:nvCxnSpPr>
        <p:spPr>
          <a:xfrm>
            <a:off x="7330495" y="4511064"/>
            <a:ext cx="433763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D6E72373-615F-2D4E-BA11-B6F718D1A487}"/>
              </a:ext>
            </a:extLst>
          </p:cNvPr>
          <p:cNvCxnSpPr>
            <a:cxnSpLocks/>
          </p:cNvCxnSpPr>
          <p:nvPr/>
        </p:nvCxnSpPr>
        <p:spPr>
          <a:xfrm>
            <a:off x="7282870" y="395861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FE6489A0-5F79-C64B-8488-E09847CE9A97}"/>
              </a:ext>
            </a:extLst>
          </p:cNvPr>
          <p:cNvSpPr txBox="1"/>
          <p:nvPr/>
        </p:nvSpPr>
        <p:spPr>
          <a:xfrm>
            <a:off x="7108241" y="3885292"/>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20</a:t>
            </a:r>
          </a:p>
        </p:txBody>
      </p:sp>
      <p:cxnSp>
        <p:nvCxnSpPr>
          <p:cNvPr id="93" name="Straight Connector 92">
            <a:extLst>
              <a:ext uri="{FF2B5EF4-FFF2-40B4-BE49-F238E27FC236}">
                <a16:creationId xmlns:a16="http://schemas.microsoft.com/office/drawing/2014/main" id="{4E599080-10C5-EA4F-B16A-5802147A53A7}"/>
              </a:ext>
            </a:extLst>
          </p:cNvPr>
          <p:cNvCxnSpPr>
            <a:cxnSpLocks/>
          </p:cNvCxnSpPr>
          <p:nvPr/>
        </p:nvCxnSpPr>
        <p:spPr>
          <a:xfrm>
            <a:off x="7282870" y="37077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3758CD0A-BA22-D44A-8F34-D538CED87465}"/>
              </a:ext>
            </a:extLst>
          </p:cNvPr>
          <p:cNvSpPr txBox="1"/>
          <p:nvPr/>
        </p:nvSpPr>
        <p:spPr>
          <a:xfrm>
            <a:off x="7108241" y="3634467"/>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30</a:t>
            </a:r>
          </a:p>
        </p:txBody>
      </p:sp>
      <p:cxnSp>
        <p:nvCxnSpPr>
          <p:cNvPr id="95" name="Straight Connector 94">
            <a:extLst>
              <a:ext uri="{FF2B5EF4-FFF2-40B4-BE49-F238E27FC236}">
                <a16:creationId xmlns:a16="http://schemas.microsoft.com/office/drawing/2014/main" id="{C6F19E60-BEBE-BF42-B305-CF26653D8D09}"/>
              </a:ext>
            </a:extLst>
          </p:cNvPr>
          <p:cNvCxnSpPr>
            <a:cxnSpLocks/>
          </p:cNvCxnSpPr>
          <p:nvPr/>
        </p:nvCxnSpPr>
        <p:spPr>
          <a:xfrm>
            <a:off x="7282870" y="345061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D15D683A-A05E-4D42-A9F3-F6149245077B}"/>
              </a:ext>
            </a:extLst>
          </p:cNvPr>
          <p:cNvSpPr txBox="1"/>
          <p:nvPr/>
        </p:nvSpPr>
        <p:spPr>
          <a:xfrm>
            <a:off x="7108241" y="3377292"/>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40</a:t>
            </a:r>
          </a:p>
        </p:txBody>
      </p:sp>
      <p:cxnSp>
        <p:nvCxnSpPr>
          <p:cNvPr id="97" name="Straight Connector 96">
            <a:extLst>
              <a:ext uri="{FF2B5EF4-FFF2-40B4-BE49-F238E27FC236}">
                <a16:creationId xmlns:a16="http://schemas.microsoft.com/office/drawing/2014/main" id="{64310330-B5BE-C740-B829-17EA475839B7}"/>
              </a:ext>
            </a:extLst>
          </p:cNvPr>
          <p:cNvCxnSpPr>
            <a:cxnSpLocks/>
          </p:cNvCxnSpPr>
          <p:nvPr/>
        </p:nvCxnSpPr>
        <p:spPr>
          <a:xfrm>
            <a:off x="7282870" y="319661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0A89CE9B-AF0F-AC44-BCF4-9E5057A3D4AC}"/>
              </a:ext>
            </a:extLst>
          </p:cNvPr>
          <p:cNvSpPr txBox="1"/>
          <p:nvPr/>
        </p:nvSpPr>
        <p:spPr>
          <a:xfrm>
            <a:off x="7108241" y="3123292"/>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50</a:t>
            </a:r>
          </a:p>
        </p:txBody>
      </p:sp>
      <p:cxnSp>
        <p:nvCxnSpPr>
          <p:cNvPr id="99" name="Straight Connector 98">
            <a:extLst>
              <a:ext uri="{FF2B5EF4-FFF2-40B4-BE49-F238E27FC236}">
                <a16:creationId xmlns:a16="http://schemas.microsoft.com/office/drawing/2014/main" id="{CFEE67D9-056D-5B40-9BE8-BD47A170543B}"/>
              </a:ext>
            </a:extLst>
          </p:cNvPr>
          <p:cNvCxnSpPr>
            <a:cxnSpLocks/>
          </p:cNvCxnSpPr>
          <p:nvPr/>
        </p:nvCxnSpPr>
        <p:spPr>
          <a:xfrm>
            <a:off x="7282870" y="293943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E5080249-2A2E-E74F-B3ED-01F6466057A2}"/>
              </a:ext>
            </a:extLst>
          </p:cNvPr>
          <p:cNvSpPr txBox="1"/>
          <p:nvPr/>
        </p:nvSpPr>
        <p:spPr>
          <a:xfrm>
            <a:off x="7108241" y="2866117"/>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60</a:t>
            </a:r>
          </a:p>
        </p:txBody>
      </p:sp>
      <p:cxnSp>
        <p:nvCxnSpPr>
          <p:cNvPr id="101" name="Straight Connector 100">
            <a:extLst>
              <a:ext uri="{FF2B5EF4-FFF2-40B4-BE49-F238E27FC236}">
                <a16:creationId xmlns:a16="http://schemas.microsoft.com/office/drawing/2014/main" id="{EC44F71F-3C44-9346-9CD2-E102A08C209B}"/>
              </a:ext>
            </a:extLst>
          </p:cNvPr>
          <p:cNvCxnSpPr>
            <a:cxnSpLocks/>
          </p:cNvCxnSpPr>
          <p:nvPr/>
        </p:nvCxnSpPr>
        <p:spPr>
          <a:xfrm>
            <a:off x="7282870" y="268226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4752A714-42F9-AD4C-814D-F6F28FDBA862}"/>
              </a:ext>
            </a:extLst>
          </p:cNvPr>
          <p:cNvSpPr txBox="1"/>
          <p:nvPr/>
        </p:nvSpPr>
        <p:spPr>
          <a:xfrm>
            <a:off x="7108241" y="2608942"/>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70</a:t>
            </a:r>
          </a:p>
        </p:txBody>
      </p:sp>
      <p:cxnSp>
        <p:nvCxnSpPr>
          <p:cNvPr id="103" name="Straight Connector 102">
            <a:extLst>
              <a:ext uri="{FF2B5EF4-FFF2-40B4-BE49-F238E27FC236}">
                <a16:creationId xmlns:a16="http://schemas.microsoft.com/office/drawing/2014/main" id="{1CE53E34-DF81-6241-AEF0-F5925073728E}"/>
              </a:ext>
            </a:extLst>
          </p:cNvPr>
          <p:cNvCxnSpPr>
            <a:cxnSpLocks/>
          </p:cNvCxnSpPr>
          <p:nvPr/>
        </p:nvCxnSpPr>
        <p:spPr>
          <a:xfrm>
            <a:off x="7282870" y="242826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B1124096-8878-C14A-AB75-743C37A6B59C}"/>
              </a:ext>
            </a:extLst>
          </p:cNvPr>
          <p:cNvSpPr txBox="1"/>
          <p:nvPr/>
        </p:nvSpPr>
        <p:spPr>
          <a:xfrm>
            <a:off x="7108241" y="2354942"/>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80</a:t>
            </a:r>
          </a:p>
        </p:txBody>
      </p:sp>
      <p:cxnSp>
        <p:nvCxnSpPr>
          <p:cNvPr id="105" name="Straight Connector 104">
            <a:extLst>
              <a:ext uri="{FF2B5EF4-FFF2-40B4-BE49-F238E27FC236}">
                <a16:creationId xmlns:a16="http://schemas.microsoft.com/office/drawing/2014/main" id="{B54FEE81-5D98-3E46-93E8-E7CED3F11772}"/>
              </a:ext>
            </a:extLst>
          </p:cNvPr>
          <p:cNvCxnSpPr>
            <a:cxnSpLocks/>
          </p:cNvCxnSpPr>
          <p:nvPr/>
        </p:nvCxnSpPr>
        <p:spPr>
          <a:xfrm>
            <a:off x="7282870" y="21710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1C7C643B-D482-5C41-8637-843DE5A0ABEE}"/>
              </a:ext>
            </a:extLst>
          </p:cNvPr>
          <p:cNvSpPr txBox="1"/>
          <p:nvPr/>
        </p:nvSpPr>
        <p:spPr>
          <a:xfrm>
            <a:off x="7108241" y="2097767"/>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90</a:t>
            </a:r>
          </a:p>
        </p:txBody>
      </p:sp>
      <p:cxnSp>
        <p:nvCxnSpPr>
          <p:cNvPr id="107" name="Straight Connector 106">
            <a:extLst>
              <a:ext uri="{FF2B5EF4-FFF2-40B4-BE49-F238E27FC236}">
                <a16:creationId xmlns:a16="http://schemas.microsoft.com/office/drawing/2014/main" id="{0ABF1547-6C60-E74E-A0D5-737FC433FF6F}"/>
              </a:ext>
            </a:extLst>
          </p:cNvPr>
          <p:cNvCxnSpPr>
            <a:cxnSpLocks/>
          </p:cNvCxnSpPr>
          <p:nvPr/>
        </p:nvCxnSpPr>
        <p:spPr>
          <a:xfrm>
            <a:off x="7282870" y="1913914"/>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7523302C-8555-B74B-9E97-88851FE4959C}"/>
              </a:ext>
            </a:extLst>
          </p:cNvPr>
          <p:cNvSpPr txBox="1"/>
          <p:nvPr/>
        </p:nvSpPr>
        <p:spPr>
          <a:xfrm>
            <a:off x="7042518" y="1840592"/>
            <a:ext cx="197170"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100</a:t>
            </a:r>
          </a:p>
        </p:txBody>
      </p:sp>
      <p:cxnSp>
        <p:nvCxnSpPr>
          <p:cNvPr id="109" name="Straight Connector 108">
            <a:extLst>
              <a:ext uri="{FF2B5EF4-FFF2-40B4-BE49-F238E27FC236}">
                <a16:creationId xmlns:a16="http://schemas.microsoft.com/office/drawing/2014/main" id="{AAABC3C1-39BD-2E4D-BCCD-7DA298C09EE3}"/>
              </a:ext>
            </a:extLst>
          </p:cNvPr>
          <p:cNvCxnSpPr>
            <a:cxnSpLocks/>
          </p:cNvCxnSpPr>
          <p:nvPr/>
        </p:nvCxnSpPr>
        <p:spPr>
          <a:xfrm rot="16200000">
            <a:off x="7432095" y="45332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9E7CD031-C0A3-CB45-BEF3-602EEC59BD0F}"/>
              </a:ext>
            </a:extLst>
          </p:cNvPr>
          <p:cNvSpPr txBox="1"/>
          <p:nvPr/>
        </p:nvSpPr>
        <p:spPr>
          <a:xfrm>
            <a:off x="7424789" y="4552042"/>
            <a:ext cx="65724"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0</a:t>
            </a:r>
          </a:p>
        </p:txBody>
      </p:sp>
      <p:cxnSp>
        <p:nvCxnSpPr>
          <p:cNvPr id="111" name="Straight Connector 110">
            <a:extLst>
              <a:ext uri="{FF2B5EF4-FFF2-40B4-BE49-F238E27FC236}">
                <a16:creationId xmlns:a16="http://schemas.microsoft.com/office/drawing/2014/main" id="{E1FDC58F-D41A-9B44-A965-6E2341F51925}"/>
              </a:ext>
            </a:extLst>
          </p:cNvPr>
          <p:cNvCxnSpPr>
            <a:cxnSpLocks/>
          </p:cNvCxnSpPr>
          <p:nvPr/>
        </p:nvCxnSpPr>
        <p:spPr>
          <a:xfrm rot="16200000">
            <a:off x="7933745" y="45332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A5947E69-A9CB-B442-A639-A2E3E03C4DAC}"/>
              </a:ext>
            </a:extLst>
          </p:cNvPr>
          <p:cNvSpPr txBox="1"/>
          <p:nvPr/>
        </p:nvSpPr>
        <p:spPr>
          <a:xfrm>
            <a:off x="7893578" y="4552042"/>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12</a:t>
            </a:r>
          </a:p>
        </p:txBody>
      </p:sp>
      <p:cxnSp>
        <p:nvCxnSpPr>
          <p:cNvPr id="113" name="Straight Connector 112">
            <a:extLst>
              <a:ext uri="{FF2B5EF4-FFF2-40B4-BE49-F238E27FC236}">
                <a16:creationId xmlns:a16="http://schemas.microsoft.com/office/drawing/2014/main" id="{B69C7E09-598F-2C41-A24D-5E83385F254D}"/>
              </a:ext>
            </a:extLst>
          </p:cNvPr>
          <p:cNvCxnSpPr>
            <a:cxnSpLocks/>
          </p:cNvCxnSpPr>
          <p:nvPr/>
        </p:nvCxnSpPr>
        <p:spPr>
          <a:xfrm rot="16200000">
            <a:off x="8451270" y="45332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118754A0-61DA-5F4D-91C5-24BB1A4BA4F4}"/>
              </a:ext>
            </a:extLst>
          </p:cNvPr>
          <p:cNvSpPr txBox="1"/>
          <p:nvPr/>
        </p:nvSpPr>
        <p:spPr>
          <a:xfrm>
            <a:off x="8411103" y="4552042"/>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24</a:t>
            </a:r>
          </a:p>
        </p:txBody>
      </p:sp>
      <p:cxnSp>
        <p:nvCxnSpPr>
          <p:cNvPr id="115" name="Straight Connector 114">
            <a:extLst>
              <a:ext uri="{FF2B5EF4-FFF2-40B4-BE49-F238E27FC236}">
                <a16:creationId xmlns:a16="http://schemas.microsoft.com/office/drawing/2014/main" id="{7C9CA37B-6066-CD46-9064-034276C74A82}"/>
              </a:ext>
            </a:extLst>
          </p:cNvPr>
          <p:cNvCxnSpPr>
            <a:cxnSpLocks/>
          </p:cNvCxnSpPr>
          <p:nvPr/>
        </p:nvCxnSpPr>
        <p:spPr>
          <a:xfrm rot="16200000">
            <a:off x="11524670" y="45332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7AA4C16D-6270-AF44-9F02-ECA5E34ECCC1}"/>
              </a:ext>
            </a:extLst>
          </p:cNvPr>
          <p:cNvSpPr txBox="1"/>
          <p:nvPr/>
        </p:nvSpPr>
        <p:spPr>
          <a:xfrm>
            <a:off x="11484503" y="4552042"/>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96</a:t>
            </a:r>
          </a:p>
        </p:txBody>
      </p:sp>
      <p:cxnSp>
        <p:nvCxnSpPr>
          <p:cNvPr id="117" name="Straight Connector 116">
            <a:extLst>
              <a:ext uri="{FF2B5EF4-FFF2-40B4-BE49-F238E27FC236}">
                <a16:creationId xmlns:a16="http://schemas.microsoft.com/office/drawing/2014/main" id="{C6539C9A-EE17-2644-A11C-DCA67133213F}"/>
              </a:ext>
            </a:extLst>
          </p:cNvPr>
          <p:cNvCxnSpPr>
            <a:cxnSpLocks/>
          </p:cNvCxnSpPr>
          <p:nvPr/>
        </p:nvCxnSpPr>
        <p:spPr>
          <a:xfrm rot="16200000">
            <a:off x="11007145" y="45332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7279B86F-95CB-CB42-9FA2-F186E86776B3}"/>
              </a:ext>
            </a:extLst>
          </p:cNvPr>
          <p:cNvSpPr txBox="1"/>
          <p:nvPr/>
        </p:nvSpPr>
        <p:spPr>
          <a:xfrm>
            <a:off x="10966978" y="4552042"/>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84</a:t>
            </a:r>
          </a:p>
        </p:txBody>
      </p:sp>
      <p:cxnSp>
        <p:nvCxnSpPr>
          <p:cNvPr id="119" name="Straight Connector 118">
            <a:extLst>
              <a:ext uri="{FF2B5EF4-FFF2-40B4-BE49-F238E27FC236}">
                <a16:creationId xmlns:a16="http://schemas.microsoft.com/office/drawing/2014/main" id="{4F9CA8B4-A99A-AE41-BC9E-2EE877693885}"/>
              </a:ext>
            </a:extLst>
          </p:cNvPr>
          <p:cNvCxnSpPr>
            <a:cxnSpLocks/>
          </p:cNvCxnSpPr>
          <p:nvPr/>
        </p:nvCxnSpPr>
        <p:spPr>
          <a:xfrm rot="16200000">
            <a:off x="10499145" y="45332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0" name="TextBox 119">
            <a:extLst>
              <a:ext uri="{FF2B5EF4-FFF2-40B4-BE49-F238E27FC236}">
                <a16:creationId xmlns:a16="http://schemas.microsoft.com/office/drawing/2014/main" id="{6EA042B2-3DB3-2347-B1BE-8D32CEC0ACCC}"/>
              </a:ext>
            </a:extLst>
          </p:cNvPr>
          <p:cNvSpPr txBox="1"/>
          <p:nvPr/>
        </p:nvSpPr>
        <p:spPr>
          <a:xfrm>
            <a:off x="10458978" y="4552042"/>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72</a:t>
            </a:r>
          </a:p>
        </p:txBody>
      </p:sp>
      <p:cxnSp>
        <p:nvCxnSpPr>
          <p:cNvPr id="121" name="Straight Connector 120">
            <a:extLst>
              <a:ext uri="{FF2B5EF4-FFF2-40B4-BE49-F238E27FC236}">
                <a16:creationId xmlns:a16="http://schemas.microsoft.com/office/drawing/2014/main" id="{27213803-75E1-8C4C-922A-77EE732A9615}"/>
              </a:ext>
            </a:extLst>
          </p:cNvPr>
          <p:cNvCxnSpPr>
            <a:cxnSpLocks/>
          </p:cNvCxnSpPr>
          <p:nvPr/>
        </p:nvCxnSpPr>
        <p:spPr>
          <a:xfrm rot="16200000">
            <a:off x="9987970" y="45332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A5907471-F79D-C24B-8384-2A051A19EE1B}"/>
              </a:ext>
            </a:extLst>
          </p:cNvPr>
          <p:cNvSpPr txBox="1"/>
          <p:nvPr/>
        </p:nvSpPr>
        <p:spPr>
          <a:xfrm>
            <a:off x="9947803" y="4552042"/>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60</a:t>
            </a:r>
          </a:p>
        </p:txBody>
      </p:sp>
      <p:cxnSp>
        <p:nvCxnSpPr>
          <p:cNvPr id="123" name="Straight Connector 122">
            <a:extLst>
              <a:ext uri="{FF2B5EF4-FFF2-40B4-BE49-F238E27FC236}">
                <a16:creationId xmlns:a16="http://schemas.microsoft.com/office/drawing/2014/main" id="{1DDC7620-8E8F-684C-839D-53B7CD8C5E97}"/>
              </a:ext>
            </a:extLst>
          </p:cNvPr>
          <p:cNvCxnSpPr>
            <a:cxnSpLocks/>
          </p:cNvCxnSpPr>
          <p:nvPr/>
        </p:nvCxnSpPr>
        <p:spPr>
          <a:xfrm rot="16200000">
            <a:off x="9476795" y="45332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3BF2B5B7-7121-D941-8DD1-93B821620E2A}"/>
              </a:ext>
            </a:extLst>
          </p:cNvPr>
          <p:cNvSpPr txBox="1"/>
          <p:nvPr/>
        </p:nvSpPr>
        <p:spPr>
          <a:xfrm>
            <a:off x="9436628" y="4552042"/>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48</a:t>
            </a:r>
          </a:p>
        </p:txBody>
      </p:sp>
      <p:cxnSp>
        <p:nvCxnSpPr>
          <p:cNvPr id="125" name="Straight Connector 124">
            <a:extLst>
              <a:ext uri="{FF2B5EF4-FFF2-40B4-BE49-F238E27FC236}">
                <a16:creationId xmlns:a16="http://schemas.microsoft.com/office/drawing/2014/main" id="{B6CDEC08-AD31-D64A-8BFE-2E9D2FD84E2D}"/>
              </a:ext>
            </a:extLst>
          </p:cNvPr>
          <p:cNvCxnSpPr>
            <a:cxnSpLocks/>
          </p:cNvCxnSpPr>
          <p:nvPr/>
        </p:nvCxnSpPr>
        <p:spPr>
          <a:xfrm rot="16200000">
            <a:off x="8962445" y="4533289"/>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6" name="TextBox 125">
            <a:extLst>
              <a:ext uri="{FF2B5EF4-FFF2-40B4-BE49-F238E27FC236}">
                <a16:creationId xmlns:a16="http://schemas.microsoft.com/office/drawing/2014/main" id="{A0A3D5F9-DB17-8B40-9AD0-C8F9CCFDEF73}"/>
              </a:ext>
            </a:extLst>
          </p:cNvPr>
          <p:cNvSpPr txBox="1"/>
          <p:nvPr/>
        </p:nvSpPr>
        <p:spPr>
          <a:xfrm>
            <a:off x="8922278" y="4552042"/>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36</a:t>
            </a:r>
          </a:p>
        </p:txBody>
      </p:sp>
      <p:sp>
        <p:nvSpPr>
          <p:cNvPr id="129" name="TextBox 128">
            <a:extLst>
              <a:ext uri="{FF2B5EF4-FFF2-40B4-BE49-F238E27FC236}">
                <a16:creationId xmlns:a16="http://schemas.microsoft.com/office/drawing/2014/main" id="{2F1BFEA8-4352-284B-B92F-6B3E9AC3BD01}"/>
              </a:ext>
            </a:extLst>
          </p:cNvPr>
          <p:cNvSpPr txBox="1"/>
          <p:nvPr/>
        </p:nvSpPr>
        <p:spPr>
          <a:xfrm>
            <a:off x="8682666" y="4720253"/>
            <a:ext cx="1651927" cy="184666"/>
          </a:xfrm>
          <a:prstGeom prst="rect">
            <a:avLst/>
          </a:prstGeom>
          <a:noFill/>
        </p:spPr>
        <p:txBody>
          <a:bodyPr wrap="none" lIns="0" tIns="0" rIns="0" bIns="0" rtlCol="0">
            <a:spAutoFit/>
          </a:bodyPr>
          <a:lstStyle/>
          <a:p>
            <a:pPr algn="ctr"/>
            <a:r>
              <a:rPr lang="en-US" sz="1200" b="1" dirty="0">
                <a:latin typeface="Calibri" panose="020F0502020204030204" pitchFamily="34" charset="0"/>
                <a:ea typeface="Aileron" charset="0"/>
                <a:cs typeface="Calibri" panose="020F0502020204030204" pitchFamily="34" charset="0"/>
              </a:rPr>
              <a:t>Growth modulation index</a:t>
            </a:r>
          </a:p>
        </p:txBody>
      </p:sp>
      <p:sp>
        <p:nvSpPr>
          <p:cNvPr id="131" name="TextBox 130">
            <a:extLst>
              <a:ext uri="{FF2B5EF4-FFF2-40B4-BE49-F238E27FC236}">
                <a16:creationId xmlns:a16="http://schemas.microsoft.com/office/drawing/2014/main" id="{F74A62A8-EC62-5244-A617-19232BD2F02F}"/>
              </a:ext>
            </a:extLst>
          </p:cNvPr>
          <p:cNvSpPr txBox="1"/>
          <p:nvPr/>
        </p:nvSpPr>
        <p:spPr>
          <a:xfrm>
            <a:off x="7359066" y="4933893"/>
            <a:ext cx="197170"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140</a:t>
            </a:r>
          </a:p>
        </p:txBody>
      </p:sp>
      <p:sp>
        <p:nvSpPr>
          <p:cNvPr id="132" name="TextBox 131">
            <a:extLst>
              <a:ext uri="{FF2B5EF4-FFF2-40B4-BE49-F238E27FC236}">
                <a16:creationId xmlns:a16="http://schemas.microsoft.com/office/drawing/2014/main" id="{C057F1D1-0C0D-484E-A317-3D8FBA2CFE9A}"/>
              </a:ext>
            </a:extLst>
          </p:cNvPr>
          <p:cNvSpPr txBox="1"/>
          <p:nvPr/>
        </p:nvSpPr>
        <p:spPr>
          <a:xfrm>
            <a:off x="7893578" y="4933893"/>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22</a:t>
            </a:r>
          </a:p>
        </p:txBody>
      </p:sp>
      <p:sp>
        <p:nvSpPr>
          <p:cNvPr id="133" name="TextBox 132">
            <a:extLst>
              <a:ext uri="{FF2B5EF4-FFF2-40B4-BE49-F238E27FC236}">
                <a16:creationId xmlns:a16="http://schemas.microsoft.com/office/drawing/2014/main" id="{38D13C18-975F-C04E-BC6F-DDC491CFD818}"/>
              </a:ext>
            </a:extLst>
          </p:cNvPr>
          <p:cNvSpPr txBox="1"/>
          <p:nvPr/>
        </p:nvSpPr>
        <p:spPr>
          <a:xfrm>
            <a:off x="8443964" y="4933893"/>
            <a:ext cx="65724"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8</a:t>
            </a:r>
          </a:p>
        </p:txBody>
      </p:sp>
      <p:sp>
        <p:nvSpPr>
          <p:cNvPr id="134" name="TextBox 133">
            <a:extLst>
              <a:ext uri="{FF2B5EF4-FFF2-40B4-BE49-F238E27FC236}">
                <a16:creationId xmlns:a16="http://schemas.microsoft.com/office/drawing/2014/main" id="{D86872E8-2D30-0C40-8BD5-8883644C32A0}"/>
              </a:ext>
            </a:extLst>
          </p:cNvPr>
          <p:cNvSpPr txBox="1"/>
          <p:nvPr/>
        </p:nvSpPr>
        <p:spPr>
          <a:xfrm>
            <a:off x="11517364" y="4933893"/>
            <a:ext cx="65724"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2</a:t>
            </a:r>
          </a:p>
        </p:txBody>
      </p:sp>
      <p:sp>
        <p:nvSpPr>
          <p:cNvPr id="135" name="TextBox 134">
            <a:extLst>
              <a:ext uri="{FF2B5EF4-FFF2-40B4-BE49-F238E27FC236}">
                <a16:creationId xmlns:a16="http://schemas.microsoft.com/office/drawing/2014/main" id="{8B9AD676-BD2A-4844-B31E-454EAB62A948}"/>
              </a:ext>
            </a:extLst>
          </p:cNvPr>
          <p:cNvSpPr txBox="1"/>
          <p:nvPr/>
        </p:nvSpPr>
        <p:spPr>
          <a:xfrm>
            <a:off x="10999839" y="4933893"/>
            <a:ext cx="65724"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3</a:t>
            </a:r>
          </a:p>
        </p:txBody>
      </p:sp>
      <p:sp>
        <p:nvSpPr>
          <p:cNvPr id="136" name="TextBox 135">
            <a:extLst>
              <a:ext uri="{FF2B5EF4-FFF2-40B4-BE49-F238E27FC236}">
                <a16:creationId xmlns:a16="http://schemas.microsoft.com/office/drawing/2014/main" id="{CFB406A6-1249-BE4C-AB20-25F1844CE965}"/>
              </a:ext>
            </a:extLst>
          </p:cNvPr>
          <p:cNvSpPr txBox="1"/>
          <p:nvPr/>
        </p:nvSpPr>
        <p:spPr>
          <a:xfrm>
            <a:off x="10491839" y="4933893"/>
            <a:ext cx="65724"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4</a:t>
            </a:r>
          </a:p>
        </p:txBody>
      </p:sp>
      <p:sp>
        <p:nvSpPr>
          <p:cNvPr id="137" name="TextBox 136">
            <a:extLst>
              <a:ext uri="{FF2B5EF4-FFF2-40B4-BE49-F238E27FC236}">
                <a16:creationId xmlns:a16="http://schemas.microsoft.com/office/drawing/2014/main" id="{E915F668-9842-584B-A21E-99F494FDBD1C}"/>
              </a:ext>
            </a:extLst>
          </p:cNvPr>
          <p:cNvSpPr txBox="1"/>
          <p:nvPr/>
        </p:nvSpPr>
        <p:spPr>
          <a:xfrm>
            <a:off x="9980664" y="4933893"/>
            <a:ext cx="65724"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5</a:t>
            </a:r>
          </a:p>
        </p:txBody>
      </p:sp>
      <p:sp>
        <p:nvSpPr>
          <p:cNvPr id="138" name="TextBox 137">
            <a:extLst>
              <a:ext uri="{FF2B5EF4-FFF2-40B4-BE49-F238E27FC236}">
                <a16:creationId xmlns:a16="http://schemas.microsoft.com/office/drawing/2014/main" id="{A9465D37-DFE0-1A4E-9F35-66D101BF5BB6}"/>
              </a:ext>
            </a:extLst>
          </p:cNvPr>
          <p:cNvSpPr txBox="1"/>
          <p:nvPr/>
        </p:nvSpPr>
        <p:spPr>
          <a:xfrm>
            <a:off x="9469489" y="4933893"/>
            <a:ext cx="65724"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6</a:t>
            </a:r>
          </a:p>
        </p:txBody>
      </p:sp>
      <p:sp>
        <p:nvSpPr>
          <p:cNvPr id="139" name="TextBox 138">
            <a:extLst>
              <a:ext uri="{FF2B5EF4-FFF2-40B4-BE49-F238E27FC236}">
                <a16:creationId xmlns:a16="http://schemas.microsoft.com/office/drawing/2014/main" id="{10846442-FA5A-F54B-AD51-130A93B68182}"/>
              </a:ext>
            </a:extLst>
          </p:cNvPr>
          <p:cNvSpPr txBox="1"/>
          <p:nvPr/>
        </p:nvSpPr>
        <p:spPr>
          <a:xfrm>
            <a:off x="8955139" y="4933893"/>
            <a:ext cx="65724"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6</a:t>
            </a:r>
          </a:p>
        </p:txBody>
      </p:sp>
      <p:sp>
        <p:nvSpPr>
          <p:cNvPr id="140" name="TextBox 139">
            <a:extLst>
              <a:ext uri="{FF2B5EF4-FFF2-40B4-BE49-F238E27FC236}">
                <a16:creationId xmlns:a16="http://schemas.microsoft.com/office/drawing/2014/main" id="{53D0B1E2-0899-8A4B-B349-C9816FB775F0}"/>
              </a:ext>
            </a:extLst>
          </p:cNvPr>
          <p:cNvSpPr txBox="1"/>
          <p:nvPr/>
        </p:nvSpPr>
        <p:spPr>
          <a:xfrm>
            <a:off x="6773718" y="4930068"/>
            <a:ext cx="541815" cy="153888"/>
          </a:xfrm>
          <a:prstGeom prst="rect">
            <a:avLst/>
          </a:prstGeom>
          <a:noFill/>
        </p:spPr>
        <p:txBody>
          <a:bodyPr wrap="none" lIns="0" tIns="0" rIns="0" bIns="0" rtlCol="0">
            <a:spAutoFit/>
          </a:bodyPr>
          <a:lstStyle/>
          <a:p>
            <a:r>
              <a:rPr lang="en-US" sz="1000" b="1" dirty="0">
                <a:latin typeface="Calibri" panose="020F0502020204030204" pitchFamily="34" charset="0"/>
                <a:ea typeface="Aileron" charset="0"/>
                <a:cs typeface="Calibri" panose="020F0502020204030204" pitchFamily="34" charset="0"/>
              </a:rPr>
              <a:t>No. at risk</a:t>
            </a:r>
          </a:p>
        </p:txBody>
      </p:sp>
      <p:sp>
        <p:nvSpPr>
          <p:cNvPr id="143" name="TextBox 142">
            <a:extLst>
              <a:ext uri="{FF2B5EF4-FFF2-40B4-BE49-F238E27FC236}">
                <a16:creationId xmlns:a16="http://schemas.microsoft.com/office/drawing/2014/main" id="{7DA3DC2D-4C9D-8F42-83CB-529A89175EC9}"/>
              </a:ext>
            </a:extLst>
          </p:cNvPr>
          <p:cNvSpPr txBox="1"/>
          <p:nvPr/>
        </p:nvSpPr>
        <p:spPr>
          <a:xfrm>
            <a:off x="7909729" y="2756450"/>
            <a:ext cx="1821011" cy="153888"/>
          </a:xfrm>
          <a:prstGeom prst="rect">
            <a:avLst/>
          </a:prstGeom>
          <a:noFill/>
        </p:spPr>
        <p:txBody>
          <a:bodyPr wrap="none" lIns="0" tIns="0" rIns="0" bIns="0" rtlCol="0">
            <a:spAutoFit/>
          </a:bodyPr>
          <a:lstStyle/>
          <a:p>
            <a:r>
              <a:rPr lang="en-US" sz="1000" b="1" dirty="0">
                <a:latin typeface="Calibri" panose="020F0502020204030204" pitchFamily="34" charset="0"/>
                <a:ea typeface="Aileron" charset="0"/>
                <a:cs typeface="Calibri" panose="020F0502020204030204" pitchFamily="34" charset="0"/>
              </a:rPr>
              <a:t>Median GMI: 8.9 (95% CI 6.2-17.4)</a:t>
            </a:r>
          </a:p>
        </p:txBody>
      </p:sp>
      <p:pic>
        <p:nvPicPr>
          <p:cNvPr id="145" name="Picture 144">
            <a:extLst>
              <a:ext uri="{FF2B5EF4-FFF2-40B4-BE49-F238E27FC236}">
                <a16:creationId xmlns:a16="http://schemas.microsoft.com/office/drawing/2014/main" id="{397CF800-76CE-4A47-8D05-6A8D0C48E9C9}"/>
              </a:ext>
            </a:extLst>
          </p:cNvPr>
          <p:cNvPicPr>
            <a:picLocks noChangeAspect="1"/>
          </p:cNvPicPr>
          <p:nvPr/>
        </p:nvPicPr>
        <p:blipFill>
          <a:blip r:embed="rId2"/>
          <a:stretch>
            <a:fillRect/>
          </a:stretch>
        </p:blipFill>
        <p:spPr>
          <a:xfrm>
            <a:off x="7420998" y="1910563"/>
            <a:ext cx="4131856" cy="2311400"/>
          </a:xfrm>
          <a:prstGeom prst="rect">
            <a:avLst/>
          </a:prstGeom>
        </p:spPr>
      </p:pic>
      <p:sp>
        <p:nvSpPr>
          <p:cNvPr id="146" name="TextBox 145">
            <a:extLst>
              <a:ext uri="{FF2B5EF4-FFF2-40B4-BE49-F238E27FC236}">
                <a16:creationId xmlns:a16="http://schemas.microsoft.com/office/drawing/2014/main" id="{C88DFD01-838E-CC40-9FD9-F1B2777B260C}"/>
              </a:ext>
            </a:extLst>
          </p:cNvPr>
          <p:cNvSpPr txBox="1"/>
          <p:nvPr/>
        </p:nvSpPr>
        <p:spPr>
          <a:xfrm>
            <a:off x="11062406" y="1818498"/>
            <a:ext cx="493725"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Censored</a:t>
            </a:r>
          </a:p>
        </p:txBody>
      </p:sp>
      <p:grpSp>
        <p:nvGrpSpPr>
          <p:cNvPr id="150" name="Group 149">
            <a:extLst>
              <a:ext uri="{FF2B5EF4-FFF2-40B4-BE49-F238E27FC236}">
                <a16:creationId xmlns:a16="http://schemas.microsoft.com/office/drawing/2014/main" id="{F5DBACD4-AC6A-814C-A676-F3E05E52C076}"/>
              </a:ext>
            </a:extLst>
          </p:cNvPr>
          <p:cNvGrpSpPr/>
          <p:nvPr/>
        </p:nvGrpSpPr>
        <p:grpSpPr>
          <a:xfrm>
            <a:off x="10921420" y="1862576"/>
            <a:ext cx="72000" cy="72000"/>
            <a:chOff x="9448220" y="2014976"/>
            <a:chExt cx="72000" cy="72000"/>
          </a:xfrm>
        </p:grpSpPr>
        <p:cxnSp>
          <p:nvCxnSpPr>
            <p:cNvPr id="147" name="Straight Connector 146">
              <a:extLst>
                <a:ext uri="{FF2B5EF4-FFF2-40B4-BE49-F238E27FC236}">
                  <a16:creationId xmlns:a16="http://schemas.microsoft.com/office/drawing/2014/main" id="{5A6CBF00-7A5B-4F47-B537-3B956DE4B50D}"/>
                </a:ext>
              </a:extLst>
            </p:cNvPr>
            <p:cNvCxnSpPr>
              <a:cxnSpLocks/>
            </p:cNvCxnSpPr>
            <p:nvPr/>
          </p:nvCxnSpPr>
          <p:spPr>
            <a:xfrm>
              <a:off x="9448220" y="2050976"/>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61745782-703A-2846-AEB6-E85C44D07B13}"/>
                </a:ext>
              </a:extLst>
            </p:cNvPr>
            <p:cNvCxnSpPr>
              <a:cxnSpLocks/>
            </p:cNvCxnSpPr>
            <p:nvPr/>
          </p:nvCxnSpPr>
          <p:spPr>
            <a:xfrm rot="16200000">
              <a:off x="9448220" y="2050976"/>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3" name="Rectangle 2">
            <a:extLst>
              <a:ext uri="{FF2B5EF4-FFF2-40B4-BE49-F238E27FC236}">
                <a16:creationId xmlns:a16="http://schemas.microsoft.com/office/drawing/2014/main" id="{7C85C8E2-0AF6-1749-A791-7CE37725B447}"/>
              </a:ext>
            </a:extLst>
          </p:cNvPr>
          <p:cNvSpPr/>
          <p:nvPr/>
        </p:nvSpPr>
        <p:spPr>
          <a:xfrm>
            <a:off x="7270287" y="1126485"/>
            <a:ext cx="4561911" cy="646331"/>
          </a:xfrm>
          <a:prstGeom prst="rect">
            <a:avLst/>
          </a:prstGeom>
        </p:spPr>
        <p:txBody>
          <a:bodyPr wrap="square">
            <a:spAutoFit/>
          </a:bodyPr>
          <a:lstStyle/>
          <a:p>
            <a:pPr algn="ctr"/>
            <a:r>
              <a:rPr lang="en-CH" b="1" dirty="0">
                <a:solidFill>
                  <a:schemeClr val="accent1"/>
                </a:solidFill>
              </a:rPr>
              <a:t>Kaplan-Meier estimate of GMI in the July 2020 dataset (N=140)</a:t>
            </a:r>
          </a:p>
        </p:txBody>
      </p:sp>
    </p:spTree>
    <p:extLst>
      <p:ext uri="{BB962C8B-B14F-4D97-AF65-F5344CB8AC3E}">
        <p14:creationId xmlns:p14="http://schemas.microsoft.com/office/powerpoint/2010/main" val="38527302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7">
            <a:extLst>
              <a:ext uri="{FF2B5EF4-FFF2-40B4-BE49-F238E27FC236}">
                <a16:creationId xmlns:a16="http://schemas.microsoft.com/office/drawing/2014/main" id="{0C503F62-6E2C-D04E-B1D3-92E16B6FF0CE}"/>
              </a:ext>
            </a:extLst>
          </p:cNvPr>
          <p:cNvGraphicFramePr>
            <a:graphicFrameLocks noGrp="1"/>
          </p:cNvGraphicFramePr>
          <p:nvPr>
            <p:extLst>
              <p:ext uri="{D42A27DB-BD31-4B8C-83A1-F6EECF244321}">
                <p14:modId xmlns:p14="http://schemas.microsoft.com/office/powerpoint/2010/main" val="399365779"/>
              </p:ext>
            </p:extLst>
          </p:nvPr>
        </p:nvGraphicFramePr>
        <p:xfrm>
          <a:off x="6023993" y="2060848"/>
          <a:ext cx="5558408" cy="2072640"/>
        </p:xfrm>
        <a:graphic>
          <a:graphicData uri="http://schemas.openxmlformats.org/drawingml/2006/table">
            <a:tbl>
              <a:tblPr firstRow="1" bandRow="1">
                <a:tableStyleId>{5C22544A-7EE6-4342-B048-85BDC9FD1C3A}</a:tableStyleId>
              </a:tblPr>
              <a:tblGrid>
                <a:gridCol w="2376263">
                  <a:extLst>
                    <a:ext uri="{9D8B030D-6E8A-4147-A177-3AD203B41FA5}">
                      <a16:colId xmlns:a16="http://schemas.microsoft.com/office/drawing/2014/main" val="573329352"/>
                    </a:ext>
                  </a:extLst>
                </a:gridCol>
                <a:gridCol w="1060715">
                  <a:extLst>
                    <a:ext uri="{9D8B030D-6E8A-4147-A177-3AD203B41FA5}">
                      <a16:colId xmlns:a16="http://schemas.microsoft.com/office/drawing/2014/main" val="2195770327"/>
                    </a:ext>
                  </a:extLst>
                </a:gridCol>
                <a:gridCol w="1060715">
                  <a:extLst>
                    <a:ext uri="{9D8B030D-6E8A-4147-A177-3AD203B41FA5}">
                      <a16:colId xmlns:a16="http://schemas.microsoft.com/office/drawing/2014/main" val="961836208"/>
                    </a:ext>
                  </a:extLst>
                </a:gridCol>
                <a:gridCol w="1060715">
                  <a:extLst>
                    <a:ext uri="{9D8B030D-6E8A-4147-A177-3AD203B41FA5}">
                      <a16:colId xmlns:a16="http://schemas.microsoft.com/office/drawing/2014/main" val="824751588"/>
                    </a:ext>
                  </a:extLst>
                </a:gridCol>
              </a:tblGrid>
              <a:tr h="246929">
                <a:tc>
                  <a:txBody>
                    <a:bodyPr/>
                    <a:lstStyle/>
                    <a:p>
                      <a:endParaRPr lang="en-GB" sz="1400" noProof="0" dirty="0"/>
                    </a:p>
                  </a:txBody>
                  <a:tcPr/>
                </a:tc>
                <a:tc>
                  <a:txBody>
                    <a:bodyPr/>
                    <a:lstStyle/>
                    <a:p>
                      <a:pPr algn="ctr"/>
                      <a:r>
                        <a:rPr lang="en-GB" sz="1400" noProof="0" dirty="0"/>
                        <a:t>Overall</a:t>
                      </a:r>
                    </a:p>
                    <a:p>
                      <a:pPr algn="ctr"/>
                      <a:r>
                        <a:rPr lang="en-GB" sz="1400" noProof="0" dirty="0"/>
                        <a:t>(N=140)</a:t>
                      </a:r>
                    </a:p>
                  </a:txBody>
                  <a:tcPr/>
                </a:tc>
                <a:tc>
                  <a:txBody>
                    <a:bodyPr/>
                    <a:lstStyle/>
                    <a:p>
                      <a:pPr algn="ctr"/>
                      <a:r>
                        <a:rPr lang="en-GB" sz="1400" noProof="0" dirty="0"/>
                        <a:t>Adult</a:t>
                      </a:r>
                    </a:p>
                    <a:p>
                      <a:pPr algn="ctr"/>
                      <a:r>
                        <a:rPr lang="en-GB" sz="1400" noProof="0" dirty="0"/>
                        <a:t>(n=91)</a:t>
                      </a:r>
                    </a:p>
                  </a:txBody>
                  <a:tcPr/>
                </a:tc>
                <a:tc>
                  <a:txBody>
                    <a:bodyPr/>
                    <a:lstStyle/>
                    <a:p>
                      <a:pPr algn="ctr"/>
                      <a:r>
                        <a:rPr lang="en-GB" sz="1400" noProof="0" dirty="0"/>
                        <a:t>Paediatric</a:t>
                      </a:r>
                    </a:p>
                    <a:p>
                      <a:pPr algn="ctr"/>
                      <a:r>
                        <a:rPr lang="en-GB" sz="1400" noProof="0" dirty="0"/>
                        <a:t>(n=49)</a:t>
                      </a:r>
                    </a:p>
                  </a:txBody>
                  <a:tcPr/>
                </a:tc>
                <a:extLst>
                  <a:ext uri="{0D108BD9-81ED-4DB2-BD59-A6C34878D82A}">
                    <a16:rowId xmlns:a16="http://schemas.microsoft.com/office/drawing/2014/main" val="2070229260"/>
                  </a:ext>
                </a:extLst>
              </a:tr>
              <a:tr h="246929">
                <a:tc>
                  <a:txBody>
                    <a:bodyPr/>
                    <a:lstStyle/>
                    <a:p>
                      <a:r>
                        <a:rPr lang="en-GB" sz="1400" b="1" noProof="0" dirty="0"/>
                        <a:t>Median PFS on Larotrectinib, (95% CI), months</a:t>
                      </a:r>
                    </a:p>
                  </a:txBody>
                  <a:tcPr/>
                </a:tc>
                <a:tc>
                  <a:txBody>
                    <a:bodyPr/>
                    <a:lstStyle/>
                    <a:p>
                      <a:pPr algn="ctr"/>
                      <a:r>
                        <a:rPr lang="en-GB" sz="1400" noProof="0" dirty="0"/>
                        <a:t>33.0 </a:t>
                      </a:r>
                    </a:p>
                    <a:p>
                      <a:pPr algn="ctr"/>
                      <a:r>
                        <a:rPr lang="en-GB" sz="1400" noProof="0" dirty="0"/>
                        <a:t>(16.6-34.9)</a:t>
                      </a:r>
                    </a:p>
                  </a:txBody>
                  <a:tcPr/>
                </a:tc>
                <a:tc>
                  <a:txBody>
                    <a:bodyPr/>
                    <a:lstStyle/>
                    <a:p>
                      <a:pPr algn="ctr"/>
                      <a:r>
                        <a:rPr lang="en-GB" sz="1400" noProof="0" dirty="0"/>
                        <a:t>29.4</a:t>
                      </a:r>
                    </a:p>
                  </a:txBody>
                  <a:tcPr/>
                </a:tc>
                <a:tc>
                  <a:txBody>
                    <a:bodyPr/>
                    <a:lstStyle/>
                    <a:p>
                      <a:pPr algn="ctr"/>
                      <a:r>
                        <a:rPr lang="en-GB" sz="1400" noProof="0" dirty="0"/>
                        <a:t>34.9</a:t>
                      </a:r>
                    </a:p>
                  </a:txBody>
                  <a:tcPr/>
                </a:tc>
                <a:extLst>
                  <a:ext uri="{0D108BD9-81ED-4DB2-BD59-A6C34878D82A}">
                    <a16:rowId xmlns:a16="http://schemas.microsoft.com/office/drawing/2014/main" val="2845492653"/>
                  </a:ext>
                </a:extLst>
              </a:tr>
              <a:tr h="385615">
                <a:tc>
                  <a:txBody>
                    <a:bodyPr/>
                    <a:lstStyle/>
                    <a:p>
                      <a:pPr marL="0" lvl="0" indent="-233362">
                        <a:tabLst/>
                      </a:pPr>
                      <a:r>
                        <a:rPr lang="en-GB" sz="1400" b="1" noProof="0" dirty="0"/>
                        <a:t>Median TTP on prior </a:t>
                      </a:r>
                      <a:r>
                        <a:rPr lang="en-GB" sz="1400" b="1" noProof="0" dirty="0" err="1"/>
                        <a:t>therapy</a:t>
                      </a:r>
                      <a:r>
                        <a:rPr lang="en-GB" sz="1400" b="1" baseline="30000" noProof="0" dirty="0" err="1"/>
                        <a:t>a</a:t>
                      </a:r>
                      <a:r>
                        <a:rPr lang="en-GB" sz="1400" b="1" noProof="0" dirty="0"/>
                        <a:t>, (95% CI), months</a:t>
                      </a:r>
                    </a:p>
                  </a:txBody>
                  <a:tcPr/>
                </a:tc>
                <a:tc>
                  <a:txBody>
                    <a:bodyPr/>
                    <a:lstStyle/>
                    <a:p>
                      <a:pPr algn="ctr"/>
                      <a:r>
                        <a:rPr lang="en-GB" sz="1400" noProof="0" dirty="0"/>
                        <a:t>3.0</a:t>
                      </a:r>
                    </a:p>
                    <a:p>
                      <a:pPr algn="ctr"/>
                      <a:r>
                        <a:rPr lang="en-GB" sz="1400" noProof="0" dirty="0"/>
                        <a:t>(2.1-3.5)</a:t>
                      </a:r>
                    </a:p>
                  </a:txBody>
                  <a:tcPr/>
                </a:tc>
                <a:tc>
                  <a:txBody>
                    <a:bodyPr/>
                    <a:lstStyle/>
                    <a:p>
                      <a:pPr algn="ctr"/>
                      <a:r>
                        <a:rPr lang="en-GB" sz="1400" noProof="0" dirty="0"/>
                        <a:t>3.1</a:t>
                      </a:r>
                    </a:p>
                  </a:txBody>
                  <a:tcPr/>
                </a:tc>
                <a:tc>
                  <a:txBody>
                    <a:bodyPr/>
                    <a:lstStyle/>
                    <a:p>
                      <a:pPr algn="ctr"/>
                      <a:r>
                        <a:rPr lang="en-GB" sz="1400" noProof="0" dirty="0"/>
                        <a:t>2.0</a:t>
                      </a:r>
                    </a:p>
                  </a:txBody>
                  <a:tcPr/>
                </a:tc>
                <a:extLst>
                  <a:ext uri="{0D108BD9-81ED-4DB2-BD59-A6C34878D82A}">
                    <a16:rowId xmlns:a16="http://schemas.microsoft.com/office/drawing/2014/main" val="1859097290"/>
                  </a:ext>
                </a:extLst>
              </a:tr>
              <a:tr h="385615">
                <a:tc>
                  <a:txBody>
                    <a:bodyPr/>
                    <a:lstStyle/>
                    <a:p>
                      <a:pPr marL="0" lvl="0" indent="-233362">
                        <a:tabLst/>
                      </a:pPr>
                      <a:r>
                        <a:rPr lang="en-GB" sz="1400" b="1" noProof="0" dirty="0"/>
                        <a:t>Hazard ratio, </a:t>
                      </a:r>
                    </a:p>
                    <a:p>
                      <a:pPr marL="0" lvl="0" indent="-233362">
                        <a:tabLst/>
                      </a:pPr>
                      <a:r>
                        <a:rPr lang="en-GB" sz="1400" b="1" noProof="0" dirty="0"/>
                        <a:t>(95% CI)</a:t>
                      </a:r>
                    </a:p>
                  </a:txBody>
                  <a:tcPr/>
                </a:tc>
                <a:tc>
                  <a:txBody>
                    <a:bodyPr/>
                    <a:lstStyle/>
                    <a:p>
                      <a:pPr algn="ctr"/>
                      <a:r>
                        <a:rPr lang="en-GB" sz="1400" noProof="0" dirty="0"/>
                        <a:t>0.22</a:t>
                      </a:r>
                    </a:p>
                    <a:p>
                      <a:pPr algn="ctr"/>
                      <a:r>
                        <a:rPr lang="en-GB" sz="1400" noProof="0" dirty="0"/>
                        <a:t>(0.16-0.30)</a:t>
                      </a:r>
                    </a:p>
                  </a:txBody>
                  <a:tcPr/>
                </a:tc>
                <a:tc>
                  <a:txBody>
                    <a:bodyPr/>
                    <a:lstStyle/>
                    <a:p>
                      <a:pPr algn="ctr"/>
                      <a:r>
                        <a:rPr lang="en-GB" sz="1400" noProof="0" dirty="0"/>
                        <a:t>0.29</a:t>
                      </a:r>
                    </a:p>
                    <a:p>
                      <a:pPr algn="ctr"/>
                      <a:r>
                        <a:rPr lang="en-GB" sz="1400" noProof="0" dirty="0"/>
                        <a:t>(0.20-0.41)</a:t>
                      </a:r>
                    </a:p>
                  </a:txBody>
                  <a:tcPr/>
                </a:tc>
                <a:tc>
                  <a:txBody>
                    <a:bodyPr/>
                    <a:lstStyle/>
                    <a:p>
                      <a:pPr algn="ctr"/>
                      <a:r>
                        <a:rPr lang="en-GB" sz="1400" noProof="0" dirty="0"/>
                        <a:t>0.10</a:t>
                      </a:r>
                    </a:p>
                    <a:p>
                      <a:pPr algn="ctr"/>
                      <a:r>
                        <a:rPr lang="en-GB" sz="1400" noProof="0" dirty="0"/>
                        <a:t>(0.05-0.18)</a:t>
                      </a:r>
                    </a:p>
                  </a:txBody>
                  <a:tcPr/>
                </a:tc>
                <a:extLst>
                  <a:ext uri="{0D108BD9-81ED-4DB2-BD59-A6C34878D82A}">
                    <a16:rowId xmlns:a16="http://schemas.microsoft.com/office/drawing/2014/main" val="2450587392"/>
                  </a:ext>
                </a:extLst>
              </a:tr>
            </a:tbl>
          </a:graphicData>
        </a:graphic>
      </p:graphicFrame>
      <p:sp>
        <p:nvSpPr>
          <p:cNvPr id="2" name="Title 1">
            <a:extLst>
              <a:ext uri="{FF2B5EF4-FFF2-40B4-BE49-F238E27FC236}">
                <a16:creationId xmlns:a16="http://schemas.microsoft.com/office/drawing/2014/main" id="{E191E61E-EA8B-CE46-B50E-69C5613B17DF}"/>
              </a:ext>
            </a:extLst>
          </p:cNvPr>
          <p:cNvSpPr>
            <a:spLocks noGrp="1"/>
          </p:cNvSpPr>
          <p:nvPr>
            <p:ph type="title"/>
          </p:nvPr>
        </p:nvSpPr>
        <p:spPr>
          <a:xfrm>
            <a:off x="619200" y="246566"/>
            <a:ext cx="9221216" cy="807285"/>
          </a:xfrm>
        </p:spPr>
        <p:txBody>
          <a:bodyPr/>
          <a:lstStyle/>
          <a:p>
            <a:r>
              <a:rPr lang="en-US" dirty="0"/>
              <a:t>PFS and TTP in patients with </a:t>
            </a:r>
            <a:r>
              <a:rPr lang="en-US" dirty="0" err="1"/>
              <a:t>trk</a:t>
            </a:r>
            <a:r>
              <a:rPr lang="en-US" dirty="0"/>
              <a:t>-positive </a:t>
            </a:r>
            <a:r>
              <a:rPr lang="en-GB" dirty="0"/>
              <a:t>tumours treated with </a:t>
            </a:r>
            <a:r>
              <a:rPr lang="en-GB" dirty="0" err="1"/>
              <a:t>Larotrectinib</a:t>
            </a:r>
            <a:r>
              <a:rPr lang="en-GB" dirty="0"/>
              <a:t> by age group</a:t>
            </a:r>
          </a:p>
        </p:txBody>
      </p:sp>
      <p:sp>
        <p:nvSpPr>
          <p:cNvPr id="110" name="Slide Number Placeholder 109">
            <a:extLst>
              <a:ext uri="{FF2B5EF4-FFF2-40B4-BE49-F238E27FC236}">
                <a16:creationId xmlns:a16="http://schemas.microsoft.com/office/drawing/2014/main" id="{B51B2CFC-9958-7B47-87A4-01F69E821D1E}"/>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5" name="Content Placeholder 4">
            <a:extLst>
              <a:ext uri="{FF2B5EF4-FFF2-40B4-BE49-F238E27FC236}">
                <a16:creationId xmlns:a16="http://schemas.microsoft.com/office/drawing/2014/main" id="{05EBB310-7654-9D46-93E8-20A2035C4FBA}"/>
              </a:ext>
            </a:extLst>
          </p:cNvPr>
          <p:cNvSpPr>
            <a:spLocks noGrp="1"/>
          </p:cNvSpPr>
          <p:nvPr>
            <p:ph sz="quarter" idx="15"/>
          </p:nvPr>
        </p:nvSpPr>
        <p:spPr>
          <a:xfrm>
            <a:off x="620184" y="6309320"/>
            <a:ext cx="10300352" cy="365125"/>
          </a:xfrm>
        </p:spPr>
        <p:txBody>
          <a:bodyPr/>
          <a:lstStyle/>
          <a:p>
            <a:pPr>
              <a:spcBef>
                <a:spcPts val="300"/>
              </a:spcBef>
            </a:pPr>
            <a:r>
              <a:rPr lang="en-GB" baseline="30000" dirty="0"/>
              <a:t>a</a:t>
            </a:r>
            <a:r>
              <a:rPr lang="en-GB" dirty="0"/>
              <a:t> Calculated as time from start of most recent prior therapy (regardless of metastatic setting) until progression. For the 85 patients with no data of progression, the end date of the last prior therapy was considered the date of progression. One </a:t>
            </a:r>
            <a:r>
              <a:rPr lang="en-GB" dirty="0" err="1"/>
              <a:t>pediatric</a:t>
            </a:r>
            <a:r>
              <a:rPr lang="en-GB" dirty="0"/>
              <a:t> patient progressed at 151 months</a:t>
            </a:r>
          </a:p>
          <a:p>
            <a:pPr>
              <a:spcBef>
                <a:spcPts val="300"/>
              </a:spcBef>
            </a:pPr>
            <a:r>
              <a:rPr lang="en-GB" dirty="0"/>
              <a:t>CI, confidence interval; PFS, progression-free survival; TRK, tropomyosin receptor kinase; TTP, time to progression or treatment failure</a:t>
            </a:r>
          </a:p>
        </p:txBody>
      </p:sp>
      <p:cxnSp>
        <p:nvCxnSpPr>
          <p:cNvPr id="18" name="Straight Connector 17">
            <a:extLst>
              <a:ext uri="{FF2B5EF4-FFF2-40B4-BE49-F238E27FC236}">
                <a16:creationId xmlns:a16="http://schemas.microsoft.com/office/drawing/2014/main" id="{ED12B831-80A7-0F4A-BC31-9F8B12266060}"/>
              </a:ext>
            </a:extLst>
          </p:cNvPr>
          <p:cNvCxnSpPr>
            <a:cxnSpLocks/>
          </p:cNvCxnSpPr>
          <p:nvPr/>
        </p:nvCxnSpPr>
        <p:spPr>
          <a:xfrm flipV="1">
            <a:off x="928636" y="1717675"/>
            <a:ext cx="0" cy="292881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6C07014-3AA9-0349-82DD-9DF563F5C05C}"/>
              </a:ext>
            </a:extLst>
          </p:cNvPr>
          <p:cNvCxnSpPr>
            <a:cxnSpLocks/>
          </p:cNvCxnSpPr>
          <p:nvPr/>
        </p:nvCxnSpPr>
        <p:spPr>
          <a:xfrm>
            <a:off x="882070" y="4290283"/>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681F67F-6B86-7541-8360-9EC41BCFD230}"/>
              </a:ext>
            </a:extLst>
          </p:cNvPr>
          <p:cNvSpPr txBox="1"/>
          <p:nvPr/>
        </p:nvSpPr>
        <p:spPr>
          <a:xfrm>
            <a:off x="707441" y="4216961"/>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a:t>
            </a:r>
          </a:p>
        </p:txBody>
      </p:sp>
      <p:cxnSp>
        <p:nvCxnSpPr>
          <p:cNvPr id="21" name="Straight Connector 20">
            <a:extLst>
              <a:ext uri="{FF2B5EF4-FFF2-40B4-BE49-F238E27FC236}">
                <a16:creationId xmlns:a16="http://schemas.microsoft.com/office/drawing/2014/main" id="{DCC4D4EA-58CC-F749-890D-C13F94ECCAF8}"/>
              </a:ext>
            </a:extLst>
          </p:cNvPr>
          <p:cNvCxnSpPr>
            <a:cxnSpLocks/>
          </p:cNvCxnSpPr>
          <p:nvPr/>
        </p:nvCxnSpPr>
        <p:spPr>
          <a:xfrm>
            <a:off x="882070" y="456650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C7CC5552-1C00-CC4A-81DA-650D0E59B21F}"/>
              </a:ext>
            </a:extLst>
          </p:cNvPr>
          <p:cNvSpPr txBox="1"/>
          <p:nvPr/>
        </p:nvSpPr>
        <p:spPr>
          <a:xfrm>
            <a:off x="773164" y="4493186"/>
            <a:ext cx="65724"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0</a:t>
            </a:r>
          </a:p>
        </p:txBody>
      </p:sp>
      <p:sp>
        <p:nvSpPr>
          <p:cNvPr id="23" name="TextBox 22">
            <a:extLst>
              <a:ext uri="{FF2B5EF4-FFF2-40B4-BE49-F238E27FC236}">
                <a16:creationId xmlns:a16="http://schemas.microsoft.com/office/drawing/2014/main" id="{BD592424-F8F5-9D41-AC0E-6A723274191D}"/>
              </a:ext>
            </a:extLst>
          </p:cNvPr>
          <p:cNvSpPr txBox="1"/>
          <p:nvPr/>
        </p:nvSpPr>
        <p:spPr>
          <a:xfrm rot="16200000">
            <a:off x="-617672" y="2984336"/>
            <a:ext cx="2189510" cy="369332"/>
          </a:xfrm>
          <a:prstGeom prst="rect">
            <a:avLst/>
          </a:prstGeom>
          <a:noFill/>
        </p:spPr>
        <p:txBody>
          <a:bodyPr wrap="none" lIns="0" tIns="0" rIns="0" bIns="0" rtlCol="0">
            <a:spAutoFit/>
          </a:bodyPr>
          <a:lstStyle/>
          <a:p>
            <a:pPr algn="ctr"/>
            <a:r>
              <a:rPr lang="en-GB" sz="1200" b="1" dirty="0">
                <a:latin typeface="Calibri" panose="020F0502020204030204" pitchFamily="34" charset="0"/>
                <a:ea typeface="Aileron" charset="0"/>
                <a:cs typeface="Calibri" panose="020F0502020204030204" pitchFamily="34" charset="0"/>
              </a:rPr>
              <a:t>Patients without treatment failure</a:t>
            </a:r>
            <a:br>
              <a:rPr lang="en-GB" sz="1200" b="1" dirty="0">
                <a:latin typeface="Calibri" panose="020F0502020204030204" pitchFamily="34" charset="0"/>
                <a:ea typeface="Aileron" charset="0"/>
                <a:cs typeface="Calibri" panose="020F0502020204030204" pitchFamily="34" charset="0"/>
              </a:rPr>
            </a:br>
            <a:r>
              <a:rPr lang="en-GB" sz="1200" b="1" dirty="0">
                <a:latin typeface="Calibri" panose="020F0502020204030204" pitchFamily="34" charset="0"/>
                <a:ea typeface="Aileron" charset="0"/>
                <a:cs typeface="Calibri" panose="020F0502020204030204" pitchFamily="34" charset="0"/>
              </a:rPr>
              <a:t>or progression (%)</a:t>
            </a:r>
            <a:endParaRPr lang="en-US" sz="1200" b="1" dirty="0">
              <a:latin typeface="Calibri" panose="020F0502020204030204" pitchFamily="34" charset="0"/>
              <a:ea typeface="Aileron"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6E8EBB2C-C735-2443-83BD-0970F3E7E8DD}"/>
              </a:ext>
            </a:extLst>
          </p:cNvPr>
          <p:cNvCxnSpPr>
            <a:cxnSpLocks/>
          </p:cNvCxnSpPr>
          <p:nvPr/>
        </p:nvCxnSpPr>
        <p:spPr>
          <a:xfrm>
            <a:off x="929695" y="4639533"/>
            <a:ext cx="496478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A6B7FDE-170D-4343-A37B-252F47ECF386}"/>
              </a:ext>
            </a:extLst>
          </p:cNvPr>
          <p:cNvCxnSpPr>
            <a:cxnSpLocks/>
          </p:cNvCxnSpPr>
          <p:nvPr/>
        </p:nvCxnSpPr>
        <p:spPr>
          <a:xfrm>
            <a:off x="882070" y="400770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D301A10-02C7-904C-883F-6EB2CD9C943C}"/>
              </a:ext>
            </a:extLst>
          </p:cNvPr>
          <p:cNvSpPr txBox="1"/>
          <p:nvPr/>
        </p:nvSpPr>
        <p:spPr>
          <a:xfrm>
            <a:off x="707441" y="3934386"/>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20</a:t>
            </a:r>
          </a:p>
        </p:txBody>
      </p:sp>
      <p:cxnSp>
        <p:nvCxnSpPr>
          <p:cNvPr id="27" name="Straight Connector 26">
            <a:extLst>
              <a:ext uri="{FF2B5EF4-FFF2-40B4-BE49-F238E27FC236}">
                <a16:creationId xmlns:a16="http://schemas.microsoft.com/office/drawing/2014/main" id="{DEAE0703-55A4-E44F-9A09-36271E7A03DE}"/>
              </a:ext>
            </a:extLst>
          </p:cNvPr>
          <p:cNvCxnSpPr>
            <a:cxnSpLocks/>
          </p:cNvCxnSpPr>
          <p:nvPr/>
        </p:nvCxnSpPr>
        <p:spPr>
          <a:xfrm>
            <a:off x="882070" y="372830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411F0FEE-1030-2F46-A7EC-D4E5D1A9A2C8}"/>
              </a:ext>
            </a:extLst>
          </p:cNvPr>
          <p:cNvSpPr txBox="1"/>
          <p:nvPr/>
        </p:nvSpPr>
        <p:spPr>
          <a:xfrm>
            <a:off x="707441" y="3654986"/>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30</a:t>
            </a:r>
          </a:p>
        </p:txBody>
      </p:sp>
      <p:cxnSp>
        <p:nvCxnSpPr>
          <p:cNvPr id="29" name="Straight Connector 28">
            <a:extLst>
              <a:ext uri="{FF2B5EF4-FFF2-40B4-BE49-F238E27FC236}">
                <a16:creationId xmlns:a16="http://schemas.microsoft.com/office/drawing/2014/main" id="{FA9ECB0E-CF61-F545-94E3-FF12F2132CC2}"/>
              </a:ext>
            </a:extLst>
          </p:cNvPr>
          <p:cNvCxnSpPr>
            <a:cxnSpLocks/>
          </p:cNvCxnSpPr>
          <p:nvPr/>
        </p:nvCxnSpPr>
        <p:spPr>
          <a:xfrm>
            <a:off x="882070" y="3445733"/>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A4EBCD1D-B9C5-DF44-98C7-4AAEAC49D68A}"/>
              </a:ext>
            </a:extLst>
          </p:cNvPr>
          <p:cNvSpPr txBox="1"/>
          <p:nvPr/>
        </p:nvSpPr>
        <p:spPr>
          <a:xfrm>
            <a:off x="707441" y="3372411"/>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40</a:t>
            </a:r>
          </a:p>
        </p:txBody>
      </p:sp>
      <p:cxnSp>
        <p:nvCxnSpPr>
          <p:cNvPr id="31" name="Straight Connector 30">
            <a:extLst>
              <a:ext uri="{FF2B5EF4-FFF2-40B4-BE49-F238E27FC236}">
                <a16:creationId xmlns:a16="http://schemas.microsoft.com/office/drawing/2014/main" id="{F7BE114D-6B30-A34C-BF25-FBC1E8CC9165}"/>
              </a:ext>
            </a:extLst>
          </p:cNvPr>
          <p:cNvCxnSpPr>
            <a:cxnSpLocks/>
          </p:cNvCxnSpPr>
          <p:nvPr/>
        </p:nvCxnSpPr>
        <p:spPr>
          <a:xfrm>
            <a:off x="882070" y="316950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1D35154-23B8-2A43-9E09-E96B3B14EE39}"/>
              </a:ext>
            </a:extLst>
          </p:cNvPr>
          <p:cNvSpPr txBox="1"/>
          <p:nvPr/>
        </p:nvSpPr>
        <p:spPr>
          <a:xfrm>
            <a:off x="707441" y="3096186"/>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50</a:t>
            </a:r>
          </a:p>
        </p:txBody>
      </p:sp>
      <p:cxnSp>
        <p:nvCxnSpPr>
          <p:cNvPr id="33" name="Straight Connector 32">
            <a:extLst>
              <a:ext uri="{FF2B5EF4-FFF2-40B4-BE49-F238E27FC236}">
                <a16:creationId xmlns:a16="http://schemas.microsoft.com/office/drawing/2014/main" id="{5D599830-9737-5141-B653-244E0B4BF4DB}"/>
              </a:ext>
            </a:extLst>
          </p:cNvPr>
          <p:cNvCxnSpPr>
            <a:cxnSpLocks/>
          </p:cNvCxnSpPr>
          <p:nvPr/>
        </p:nvCxnSpPr>
        <p:spPr>
          <a:xfrm>
            <a:off x="882070" y="2886933"/>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0ABD3B8E-79EE-214F-A2AD-14068D7D122D}"/>
              </a:ext>
            </a:extLst>
          </p:cNvPr>
          <p:cNvSpPr txBox="1"/>
          <p:nvPr/>
        </p:nvSpPr>
        <p:spPr>
          <a:xfrm>
            <a:off x="707441" y="2813611"/>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60</a:t>
            </a:r>
          </a:p>
        </p:txBody>
      </p:sp>
      <p:cxnSp>
        <p:nvCxnSpPr>
          <p:cNvPr id="35" name="Straight Connector 34">
            <a:extLst>
              <a:ext uri="{FF2B5EF4-FFF2-40B4-BE49-F238E27FC236}">
                <a16:creationId xmlns:a16="http://schemas.microsoft.com/office/drawing/2014/main" id="{4B435A07-B97C-034B-BF7C-AD34214E55F9}"/>
              </a:ext>
            </a:extLst>
          </p:cNvPr>
          <p:cNvCxnSpPr>
            <a:cxnSpLocks/>
          </p:cNvCxnSpPr>
          <p:nvPr/>
        </p:nvCxnSpPr>
        <p:spPr>
          <a:xfrm>
            <a:off x="882070" y="260435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1EF78B42-055C-1447-8812-3FA56EBC56CC}"/>
              </a:ext>
            </a:extLst>
          </p:cNvPr>
          <p:cNvSpPr txBox="1"/>
          <p:nvPr/>
        </p:nvSpPr>
        <p:spPr>
          <a:xfrm>
            <a:off x="707441" y="2531036"/>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70</a:t>
            </a:r>
          </a:p>
        </p:txBody>
      </p:sp>
      <p:cxnSp>
        <p:nvCxnSpPr>
          <p:cNvPr id="37" name="Straight Connector 36">
            <a:extLst>
              <a:ext uri="{FF2B5EF4-FFF2-40B4-BE49-F238E27FC236}">
                <a16:creationId xmlns:a16="http://schemas.microsoft.com/office/drawing/2014/main" id="{8F74CA50-CB79-DE49-8F0E-566F6AEC8CAD}"/>
              </a:ext>
            </a:extLst>
          </p:cNvPr>
          <p:cNvCxnSpPr>
            <a:cxnSpLocks/>
          </p:cNvCxnSpPr>
          <p:nvPr/>
        </p:nvCxnSpPr>
        <p:spPr>
          <a:xfrm>
            <a:off x="882070" y="2334483"/>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DEE51EBA-BD5D-3C4B-87B4-1C7D4E73DB0E}"/>
              </a:ext>
            </a:extLst>
          </p:cNvPr>
          <p:cNvSpPr txBox="1"/>
          <p:nvPr/>
        </p:nvSpPr>
        <p:spPr>
          <a:xfrm>
            <a:off x="707441" y="2261161"/>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80</a:t>
            </a:r>
          </a:p>
        </p:txBody>
      </p:sp>
      <p:cxnSp>
        <p:nvCxnSpPr>
          <p:cNvPr id="39" name="Straight Connector 38">
            <a:extLst>
              <a:ext uri="{FF2B5EF4-FFF2-40B4-BE49-F238E27FC236}">
                <a16:creationId xmlns:a16="http://schemas.microsoft.com/office/drawing/2014/main" id="{B43DDA05-C8FF-1046-A801-F3F3EC717D41}"/>
              </a:ext>
            </a:extLst>
          </p:cNvPr>
          <p:cNvCxnSpPr>
            <a:cxnSpLocks/>
          </p:cNvCxnSpPr>
          <p:nvPr/>
        </p:nvCxnSpPr>
        <p:spPr>
          <a:xfrm>
            <a:off x="882070" y="205190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06BA005-446E-EB44-B823-8411438AAFEC}"/>
              </a:ext>
            </a:extLst>
          </p:cNvPr>
          <p:cNvSpPr txBox="1"/>
          <p:nvPr/>
        </p:nvSpPr>
        <p:spPr>
          <a:xfrm>
            <a:off x="707441" y="1978586"/>
            <a:ext cx="131447"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90</a:t>
            </a:r>
          </a:p>
        </p:txBody>
      </p:sp>
      <p:cxnSp>
        <p:nvCxnSpPr>
          <p:cNvPr id="41" name="Straight Connector 40">
            <a:extLst>
              <a:ext uri="{FF2B5EF4-FFF2-40B4-BE49-F238E27FC236}">
                <a16:creationId xmlns:a16="http://schemas.microsoft.com/office/drawing/2014/main" id="{7EBDFDC4-0B3A-3742-8E8B-8F951CE3E234}"/>
              </a:ext>
            </a:extLst>
          </p:cNvPr>
          <p:cNvCxnSpPr>
            <a:cxnSpLocks/>
          </p:cNvCxnSpPr>
          <p:nvPr/>
        </p:nvCxnSpPr>
        <p:spPr>
          <a:xfrm>
            <a:off x="882070" y="177250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61C5DE20-5801-5749-AEBE-6D1A82D50A7E}"/>
              </a:ext>
            </a:extLst>
          </p:cNvPr>
          <p:cNvSpPr txBox="1"/>
          <p:nvPr/>
        </p:nvSpPr>
        <p:spPr>
          <a:xfrm>
            <a:off x="641718" y="1699186"/>
            <a:ext cx="197170" cy="153888"/>
          </a:xfrm>
          <a:prstGeom prst="rect">
            <a:avLst/>
          </a:prstGeom>
          <a:noFill/>
        </p:spPr>
        <p:txBody>
          <a:bodyPr wrap="none" lIns="0" tIns="0" rIns="0" bIns="0" rtlCol="0">
            <a:spAutoFit/>
          </a:bodyPr>
          <a:lstStyle/>
          <a:p>
            <a:pPr algn="r"/>
            <a:r>
              <a:rPr lang="en-US" sz="1000" dirty="0">
                <a:latin typeface="Calibri" panose="020F0502020204030204" pitchFamily="34" charset="0"/>
                <a:ea typeface="Aileron" charset="0"/>
                <a:cs typeface="Calibri" panose="020F0502020204030204" pitchFamily="34" charset="0"/>
              </a:rPr>
              <a:t>100</a:t>
            </a:r>
          </a:p>
        </p:txBody>
      </p:sp>
      <p:cxnSp>
        <p:nvCxnSpPr>
          <p:cNvPr id="43" name="Straight Connector 42">
            <a:extLst>
              <a:ext uri="{FF2B5EF4-FFF2-40B4-BE49-F238E27FC236}">
                <a16:creationId xmlns:a16="http://schemas.microsoft.com/office/drawing/2014/main" id="{F6A6E802-6D7D-7749-AB97-ED872BF74B06}"/>
              </a:ext>
            </a:extLst>
          </p:cNvPr>
          <p:cNvCxnSpPr>
            <a:cxnSpLocks/>
          </p:cNvCxnSpPr>
          <p:nvPr/>
        </p:nvCxnSpPr>
        <p:spPr>
          <a:xfrm rot="16200000">
            <a:off x="1031295" y="466175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E301AD66-928E-6441-9383-5EAA8C28A811}"/>
              </a:ext>
            </a:extLst>
          </p:cNvPr>
          <p:cNvSpPr txBox="1"/>
          <p:nvPr/>
        </p:nvSpPr>
        <p:spPr>
          <a:xfrm>
            <a:off x="1023989" y="4680511"/>
            <a:ext cx="65724"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0</a:t>
            </a:r>
          </a:p>
        </p:txBody>
      </p:sp>
      <p:cxnSp>
        <p:nvCxnSpPr>
          <p:cNvPr id="45" name="Straight Connector 44">
            <a:extLst>
              <a:ext uri="{FF2B5EF4-FFF2-40B4-BE49-F238E27FC236}">
                <a16:creationId xmlns:a16="http://schemas.microsoft.com/office/drawing/2014/main" id="{A614DE5D-A56B-104F-9D23-00D72FD6881D}"/>
              </a:ext>
            </a:extLst>
          </p:cNvPr>
          <p:cNvCxnSpPr>
            <a:cxnSpLocks/>
          </p:cNvCxnSpPr>
          <p:nvPr/>
        </p:nvCxnSpPr>
        <p:spPr>
          <a:xfrm rot="16200000">
            <a:off x="1812345" y="466175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74B419F5-4CEA-6F4A-B94D-EA45B21E3DD0}"/>
              </a:ext>
            </a:extLst>
          </p:cNvPr>
          <p:cNvSpPr txBox="1"/>
          <p:nvPr/>
        </p:nvSpPr>
        <p:spPr>
          <a:xfrm>
            <a:off x="1772178" y="4680511"/>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12</a:t>
            </a:r>
          </a:p>
        </p:txBody>
      </p:sp>
      <p:cxnSp>
        <p:nvCxnSpPr>
          <p:cNvPr id="47" name="Straight Connector 46">
            <a:extLst>
              <a:ext uri="{FF2B5EF4-FFF2-40B4-BE49-F238E27FC236}">
                <a16:creationId xmlns:a16="http://schemas.microsoft.com/office/drawing/2014/main" id="{FB291907-455E-6249-9CC4-3651E7997B7A}"/>
              </a:ext>
            </a:extLst>
          </p:cNvPr>
          <p:cNvCxnSpPr>
            <a:cxnSpLocks/>
          </p:cNvCxnSpPr>
          <p:nvPr/>
        </p:nvCxnSpPr>
        <p:spPr>
          <a:xfrm rot="16200000">
            <a:off x="2596570" y="466175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119210D2-63FD-CF4A-9082-FDE90028996D}"/>
              </a:ext>
            </a:extLst>
          </p:cNvPr>
          <p:cNvSpPr txBox="1"/>
          <p:nvPr/>
        </p:nvSpPr>
        <p:spPr>
          <a:xfrm>
            <a:off x="2556403" y="4680511"/>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24</a:t>
            </a:r>
          </a:p>
        </p:txBody>
      </p:sp>
      <p:cxnSp>
        <p:nvCxnSpPr>
          <p:cNvPr id="53" name="Straight Connector 52">
            <a:extLst>
              <a:ext uri="{FF2B5EF4-FFF2-40B4-BE49-F238E27FC236}">
                <a16:creationId xmlns:a16="http://schemas.microsoft.com/office/drawing/2014/main" id="{B890DCBA-945D-3148-98D0-3125EAB00205}"/>
              </a:ext>
            </a:extLst>
          </p:cNvPr>
          <p:cNvCxnSpPr>
            <a:cxnSpLocks/>
          </p:cNvCxnSpPr>
          <p:nvPr/>
        </p:nvCxnSpPr>
        <p:spPr>
          <a:xfrm rot="16200000">
            <a:off x="5742995" y="466175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1C3719BC-DDB6-6C4A-A811-FEE94430B7E6}"/>
              </a:ext>
            </a:extLst>
          </p:cNvPr>
          <p:cNvSpPr txBox="1"/>
          <p:nvPr/>
        </p:nvSpPr>
        <p:spPr>
          <a:xfrm>
            <a:off x="5702828" y="4680511"/>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72</a:t>
            </a:r>
          </a:p>
        </p:txBody>
      </p:sp>
      <p:cxnSp>
        <p:nvCxnSpPr>
          <p:cNvPr id="55" name="Straight Connector 54">
            <a:extLst>
              <a:ext uri="{FF2B5EF4-FFF2-40B4-BE49-F238E27FC236}">
                <a16:creationId xmlns:a16="http://schemas.microsoft.com/office/drawing/2014/main" id="{BAF3956D-453B-A046-8A5F-511E8A03AA84}"/>
              </a:ext>
            </a:extLst>
          </p:cNvPr>
          <p:cNvCxnSpPr>
            <a:cxnSpLocks/>
          </p:cNvCxnSpPr>
          <p:nvPr/>
        </p:nvCxnSpPr>
        <p:spPr>
          <a:xfrm rot="16200000">
            <a:off x="4958770" y="466175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906422AD-85C7-DD42-945A-7273706E7151}"/>
              </a:ext>
            </a:extLst>
          </p:cNvPr>
          <p:cNvSpPr txBox="1"/>
          <p:nvPr/>
        </p:nvSpPr>
        <p:spPr>
          <a:xfrm>
            <a:off x="4918603" y="4680511"/>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60</a:t>
            </a:r>
          </a:p>
        </p:txBody>
      </p:sp>
      <p:cxnSp>
        <p:nvCxnSpPr>
          <p:cNvPr id="57" name="Straight Connector 56">
            <a:extLst>
              <a:ext uri="{FF2B5EF4-FFF2-40B4-BE49-F238E27FC236}">
                <a16:creationId xmlns:a16="http://schemas.microsoft.com/office/drawing/2014/main" id="{F0CD5C1F-68B3-B24F-B3CC-2E34686C45D3}"/>
              </a:ext>
            </a:extLst>
          </p:cNvPr>
          <p:cNvCxnSpPr>
            <a:cxnSpLocks/>
          </p:cNvCxnSpPr>
          <p:nvPr/>
        </p:nvCxnSpPr>
        <p:spPr>
          <a:xfrm rot="16200000">
            <a:off x="4171370" y="466175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58951D25-C5C6-3245-9319-567619C3FF29}"/>
              </a:ext>
            </a:extLst>
          </p:cNvPr>
          <p:cNvSpPr txBox="1"/>
          <p:nvPr/>
        </p:nvSpPr>
        <p:spPr>
          <a:xfrm>
            <a:off x="4131203" y="4680511"/>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48</a:t>
            </a:r>
          </a:p>
        </p:txBody>
      </p:sp>
      <p:cxnSp>
        <p:nvCxnSpPr>
          <p:cNvPr id="59" name="Straight Connector 58">
            <a:extLst>
              <a:ext uri="{FF2B5EF4-FFF2-40B4-BE49-F238E27FC236}">
                <a16:creationId xmlns:a16="http://schemas.microsoft.com/office/drawing/2014/main" id="{6BB5AE81-C859-1143-9902-29BC1DEEFFCD}"/>
              </a:ext>
            </a:extLst>
          </p:cNvPr>
          <p:cNvCxnSpPr>
            <a:cxnSpLocks/>
          </p:cNvCxnSpPr>
          <p:nvPr/>
        </p:nvCxnSpPr>
        <p:spPr>
          <a:xfrm rot="16200000">
            <a:off x="3383970" y="4661758"/>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B61630F7-5462-1D40-9A20-17A88C7CCA96}"/>
              </a:ext>
            </a:extLst>
          </p:cNvPr>
          <p:cNvSpPr txBox="1"/>
          <p:nvPr/>
        </p:nvSpPr>
        <p:spPr>
          <a:xfrm>
            <a:off x="3343803" y="4680511"/>
            <a:ext cx="131446" cy="153888"/>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36</a:t>
            </a:r>
          </a:p>
        </p:txBody>
      </p:sp>
      <p:sp>
        <p:nvSpPr>
          <p:cNvPr id="61" name="TextBox 60">
            <a:extLst>
              <a:ext uri="{FF2B5EF4-FFF2-40B4-BE49-F238E27FC236}">
                <a16:creationId xmlns:a16="http://schemas.microsoft.com/office/drawing/2014/main" id="{26BC9613-2296-4548-83D5-EEDEBD9EAAC2}"/>
              </a:ext>
            </a:extLst>
          </p:cNvPr>
          <p:cNvSpPr txBox="1"/>
          <p:nvPr/>
        </p:nvSpPr>
        <p:spPr>
          <a:xfrm>
            <a:off x="3170417" y="4848722"/>
            <a:ext cx="497124" cy="184666"/>
          </a:xfrm>
          <a:prstGeom prst="rect">
            <a:avLst/>
          </a:prstGeom>
          <a:noFill/>
        </p:spPr>
        <p:txBody>
          <a:bodyPr wrap="none" lIns="0" tIns="0" rIns="0" bIns="0" rtlCol="0">
            <a:spAutoFit/>
          </a:bodyPr>
          <a:lstStyle/>
          <a:p>
            <a:pPr algn="ctr"/>
            <a:r>
              <a:rPr lang="en-US" sz="1200" b="1" dirty="0">
                <a:latin typeface="Calibri" panose="020F0502020204030204" pitchFamily="34" charset="0"/>
                <a:ea typeface="Aileron" charset="0"/>
                <a:cs typeface="Calibri" panose="020F0502020204030204" pitchFamily="34" charset="0"/>
              </a:rPr>
              <a:t>Months</a:t>
            </a:r>
          </a:p>
        </p:txBody>
      </p:sp>
      <p:sp>
        <p:nvSpPr>
          <p:cNvPr id="71" name="TextBox 70">
            <a:extLst>
              <a:ext uri="{FF2B5EF4-FFF2-40B4-BE49-F238E27FC236}">
                <a16:creationId xmlns:a16="http://schemas.microsoft.com/office/drawing/2014/main" id="{94A936F0-C9E3-B54D-B0B1-255871A9718C}"/>
              </a:ext>
            </a:extLst>
          </p:cNvPr>
          <p:cNvSpPr txBox="1"/>
          <p:nvPr/>
        </p:nvSpPr>
        <p:spPr>
          <a:xfrm>
            <a:off x="347518" y="4941168"/>
            <a:ext cx="541815" cy="769441"/>
          </a:xfrm>
          <a:prstGeom prst="rect">
            <a:avLst/>
          </a:prstGeom>
          <a:noFill/>
        </p:spPr>
        <p:txBody>
          <a:bodyPr wrap="none" lIns="0" tIns="0" rIns="0" bIns="0" rtlCol="0">
            <a:spAutoFit/>
          </a:bodyPr>
          <a:lstStyle/>
          <a:p>
            <a:pPr algn="r"/>
            <a:r>
              <a:rPr lang="en-US" sz="1000" b="1" dirty="0">
                <a:latin typeface="Calibri" panose="020F0502020204030204" pitchFamily="34" charset="0"/>
                <a:ea typeface="Aileron" charset="0"/>
                <a:cs typeface="Calibri" panose="020F0502020204030204" pitchFamily="34" charset="0"/>
              </a:rPr>
              <a:t>No. at risk</a:t>
            </a:r>
          </a:p>
          <a:p>
            <a:pPr algn="r"/>
            <a:r>
              <a:rPr lang="en-US" sz="1000" b="1" dirty="0">
                <a:latin typeface="Calibri" panose="020F0502020204030204" pitchFamily="34" charset="0"/>
                <a:ea typeface="Aileron" charset="0"/>
                <a:cs typeface="Calibri" panose="020F0502020204030204" pitchFamily="34" charset="0"/>
              </a:rPr>
              <a:t>1</a:t>
            </a:r>
          </a:p>
          <a:p>
            <a:pPr algn="r"/>
            <a:r>
              <a:rPr lang="en-US" sz="1000" b="1" dirty="0">
                <a:latin typeface="Calibri" panose="020F0502020204030204" pitchFamily="34" charset="0"/>
                <a:ea typeface="Aileron" charset="0"/>
                <a:cs typeface="Calibri" panose="020F0502020204030204" pitchFamily="34" charset="0"/>
              </a:rPr>
              <a:t>2</a:t>
            </a:r>
          </a:p>
          <a:p>
            <a:pPr algn="r"/>
            <a:r>
              <a:rPr lang="en-US" sz="1000" b="1" dirty="0">
                <a:latin typeface="Calibri" panose="020F0502020204030204" pitchFamily="34" charset="0"/>
                <a:ea typeface="Aileron" charset="0"/>
                <a:cs typeface="Calibri" panose="020F0502020204030204" pitchFamily="34" charset="0"/>
              </a:rPr>
              <a:t>3</a:t>
            </a:r>
          </a:p>
          <a:p>
            <a:pPr algn="r"/>
            <a:r>
              <a:rPr lang="en-US" sz="1000" b="1" dirty="0">
                <a:latin typeface="Calibri" panose="020F0502020204030204" pitchFamily="34" charset="0"/>
                <a:ea typeface="Aileron" charset="0"/>
                <a:cs typeface="Calibri" panose="020F0502020204030204" pitchFamily="34" charset="0"/>
              </a:rPr>
              <a:t>4</a:t>
            </a:r>
          </a:p>
        </p:txBody>
      </p:sp>
      <p:sp>
        <p:nvSpPr>
          <p:cNvPr id="85" name="TextBox 84">
            <a:extLst>
              <a:ext uri="{FF2B5EF4-FFF2-40B4-BE49-F238E27FC236}">
                <a16:creationId xmlns:a16="http://schemas.microsoft.com/office/drawing/2014/main" id="{06E981B6-9875-5240-902B-5EAE1A7358A0}"/>
              </a:ext>
            </a:extLst>
          </p:cNvPr>
          <p:cNvSpPr txBox="1"/>
          <p:nvPr/>
        </p:nvSpPr>
        <p:spPr>
          <a:xfrm>
            <a:off x="991128" y="5090192"/>
            <a:ext cx="131446" cy="615553"/>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91</a:t>
            </a:r>
          </a:p>
          <a:p>
            <a:pPr algn="ctr"/>
            <a:r>
              <a:rPr lang="en-US" sz="1000" dirty="0">
                <a:latin typeface="Calibri" panose="020F0502020204030204" pitchFamily="34" charset="0"/>
                <a:ea typeface="Aileron" charset="0"/>
                <a:cs typeface="Calibri" panose="020F0502020204030204" pitchFamily="34" charset="0"/>
              </a:rPr>
              <a:t>91</a:t>
            </a:r>
          </a:p>
          <a:p>
            <a:pPr algn="ctr"/>
            <a:r>
              <a:rPr lang="en-US" sz="1000" dirty="0">
                <a:latin typeface="Calibri" panose="020F0502020204030204" pitchFamily="34" charset="0"/>
                <a:ea typeface="Aileron" charset="0"/>
                <a:cs typeface="Calibri" panose="020F0502020204030204" pitchFamily="34" charset="0"/>
              </a:rPr>
              <a:t>49</a:t>
            </a:r>
          </a:p>
          <a:p>
            <a:pPr algn="ctr"/>
            <a:r>
              <a:rPr lang="en-US" sz="1000" dirty="0">
                <a:latin typeface="Calibri" panose="020F0502020204030204" pitchFamily="34" charset="0"/>
                <a:ea typeface="Aileron" charset="0"/>
                <a:cs typeface="Calibri" panose="020F0502020204030204" pitchFamily="34" charset="0"/>
              </a:rPr>
              <a:t>49</a:t>
            </a:r>
          </a:p>
        </p:txBody>
      </p:sp>
      <p:sp>
        <p:nvSpPr>
          <p:cNvPr id="86" name="TextBox 85">
            <a:extLst>
              <a:ext uri="{FF2B5EF4-FFF2-40B4-BE49-F238E27FC236}">
                <a16:creationId xmlns:a16="http://schemas.microsoft.com/office/drawing/2014/main" id="{568557E5-7707-DE46-9DD3-2F2D889B14C5}"/>
              </a:ext>
            </a:extLst>
          </p:cNvPr>
          <p:cNvSpPr txBox="1"/>
          <p:nvPr/>
        </p:nvSpPr>
        <p:spPr>
          <a:xfrm>
            <a:off x="1772178" y="5090192"/>
            <a:ext cx="131446" cy="615553"/>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15</a:t>
            </a:r>
          </a:p>
          <a:p>
            <a:pPr algn="ctr"/>
            <a:r>
              <a:rPr lang="en-US" sz="1000" dirty="0">
                <a:latin typeface="Calibri" panose="020F0502020204030204" pitchFamily="34" charset="0"/>
                <a:ea typeface="Aileron" charset="0"/>
                <a:cs typeface="Calibri" panose="020F0502020204030204" pitchFamily="34" charset="0"/>
              </a:rPr>
              <a:t>46</a:t>
            </a:r>
          </a:p>
          <a:p>
            <a:pPr algn="ctr"/>
            <a:r>
              <a:rPr lang="en-US" sz="1000" dirty="0">
                <a:latin typeface="Calibri" panose="020F0502020204030204" pitchFamily="34" charset="0"/>
                <a:ea typeface="Aileron" charset="0"/>
                <a:cs typeface="Calibri" panose="020F0502020204030204" pitchFamily="34" charset="0"/>
              </a:rPr>
              <a:t>2</a:t>
            </a:r>
          </a:p>
          <a:p>
            <a:pPr algn="ctr"/>
            <a:r>
              <a:rPr lang="en-US" sz="1000" dirty="0">
                <a:latin typeface="Calibri" panose="020F0502020204030204" pitchFamily="34" charset="0"/>
                <a:ea typeface="Aileron" charset="0"/>
                <a:cs typeface="Calibri" panose="020F0502020204030204" pitchFamily="34" charset="0"/>
              </a:rPr>
              <a:t>21</a:t>
            </a:r>
          </a:p>
        </p:txBody>
      </p:sp>
      <p:sp>
        <p:nvSpPr>
          <p:cNvPr id="87" name="TextBox 86">
            <a:extLst>
              <a:ext uri="{FF2B5EF4-FFF2-40B4-BE49-F238E27FC236}">
                <a16:creationId xmlns:a16="http://schemas.microsoft.com/office/drawing/2014/main" id="{E375C890-ACBD-464A-86FE-669F498C2370}"/>
              </a:ext>
            </a:extLst>
          </p:cNvPr>
          <p:cNvSpPr txBox="1"/>
          <p:nvPr/>
        </p:nvSpPr>
        <p:spPr>
          <a:xfrm>
            <a:off x="2556403" y="5090192"/>
            <a:ext cx="131446" cy="615553"/>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9</a:t>
            </a:r>
          </a:p>
          <a:p>
            <a:pPr algn="ctr"/>
            <a:r>
              <a:rPr lang="en-US" sz="1000" dirty="0">
                <a:latin typeface="Calibri" panose="020F0502020204030204" pitchFamily="34" charset="0"/>
                <a:ea typeface="Aileron" charset="0"/>
                <a:cs typeface="Calibri" panose="020F0502020204030204" pitchFamily="34" charset="0"/>
              </a:rPr>
              <a:t>25</a:t>
            </a:r>
          </a:p>
          <a:p>
            <a:pPr algn="ctr"/>
            <a:r>
              <a:rPr lang="en-US" sz="1000" dirty="0">
                <a:latin typeface="Calibri" panose="020F0502020204030204" pitchFamily="34" charset="0"/>
                <a:ea typeface="Aileron" charset="0"/>
                <a:cs typeface="Calibri" panose="020F0502020204030204" pitchFamily="34" charset="0"/>
              </a:rPr>
              <a:t>0</a:t>
            </a:r>
          </a:p>
          <a:p>
            <a:pPr algn="ctr"/>
            <a:r>
              <a:rPr lang="en-US" sz="1000" dirty="0">
                <a:latin typeface="Calibri" panose="020F0502020204030204" pitchFamily="34" charset="0"/>
                <a:ea typeface="Aileron" charset="0"/>
                <a:cs typeface="Calibri" panose="020F0502020204030204" pitchFamily="34" charset="0"/>
              </a:rPr>
              <a:t>8</a:t>
            </a:r>
          </a:p>
        </p:txBody>
      </p:sp>
      <p:sp>
        <p:nvSpPr>
          <p:cNvPr id="88" name="TextBox 87">
            <a:extLst>
              <a:ext uri="{FF2B5EF4-FFF2-40B4-BE49-F238E27FC236}">
                <a16:creationId xmlns:a16="http://schemas.microsoft.com/office/drawing/2014/main" id="{434415A4-DA59-F04D-99DA-0CFDA1D39275}"/>
              </a:ext>
            </a:extLst>
          </p:cNvPr>
          <p:cNvSpPr txBox="1"/>
          <p:nvPr/>
        </p:nvSpPr>
        <p:spPr>
          <a:xfrm>
            <a:off x="5735689" y="5090192"/>
            <a:ext cx="65724" cy="615553"/>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1</a:t>
            </a:r>
          </a:p>
          <a:p>
            <a:pPr algn="ctr"/>
            <a:r>
              <a:rPr lang="en-US" sz="1000" dirty="0">
                <a:latin typeface="Calibri" panose="020F0502020204030204" pitchFamily="34" charset="0"/>
                <a:ea typeface="Aileron" charset="0"/>
                <a:cs typeface="Calibri" panose="020F0502020204030204" pitchFamily="34" charset="0"/>
              </a:rPr>
              <a:t>0</a:t>
            </a:r>
          </a:p>
          <a:p>
            <a:pPr algn="ctr"/>
            <a:r>
              <a:rPr lang="en-US" sz="1000" dirty="0">
                <a:latin typeface="Calibri" panose="020F0502020204030204" pitchFamily="34" charset="0"/>
                <a:ea typeface="Aileron" charset="0"/>
                <a:cs typeface="Calibri" panose="020F0502020204030204" pitchFamily="34" charset="0"/>
              </a:rPr>
              <a:t>0</a:t>
            </a:r>
          </a:p>
          <a:p>
            <a:pPr algn="ctr"/>
            <a:r>
              <a:rPr lang="en-US" sz="1000" dirty="0">
                <a:latin typeface="Calibri" panose="020F0502020204030204" pitchFamily="34" charset="0"/>
                <a:ea typeface="Aileron" charset="0"/>
                <a:cs typeface="Calibri" panose="020F0502020204030204" pitchFamily="34" charset="0"/>
              </a:rPr>
              <a:t>0</a:t>
            </a:r>
          </a:p>
        </p:txBody>
      </p:sp>
      <p:sp>
        <p:nvSpPr>
          <p:cNvPr id="89" name="TextBox 88">
            <a:extLst>
              <a:ext uri="{FF2B5EF4-FFF2-40B4-BE49-F238E27FC236}">
                <a16:creationId xmlns:a16="http://schemas.microsoft.com/office/drawing/2014/main" id="{8429C731-45C2-9E44-979B-392016790FA1}"/>
              </a:ext>
            </a:extLst>
          </p:cNvPr>
          <p:cNvSpPr txBox="1"/>
          <p:nvPr/>
        </p:nvSpPr>
        <p:spPr>
          <a:xfrm>
            <a:off x="4951464" y="5090192"/>
            <a:ext cx="65724" cy="615553"/>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1</a:t>
            </a:r>
          </a:p>
          <a:p>
            <a:pPr algn="ctr"/>
            <a:r>
              <a:rPr lang="en-US" sz="1000" dirty="0">
                <a:latin typeface="Calibri" panose="020F0502020204030204" pitchFamily="34" charset="0"/>
                <a:ea typeface="Aileron" charset="0"/>
                <a:cs typeface="Calibri" panose="020F0502020204030204" pitchFamily="34" charset="0"/>
              </a:rPr>
              <a:t>1</a:t>
            </a:r>
          </a:p>
          <a:p>
            <a:pPr algn="ctr"/>
            <a:r>
              <a:rPr lang="en-US" sz="1000" dirty="0">
                <a:latin typeface="Calibri" panose="020F0502020204030204" pitchFamily="34" charset="0"/>
                <a:ea typeface="Aileron" charset="0"/>
                <a:cs typeface="Calibri" panose="020F0502020204030204" pitchFamily="34" charset="0"/>
              </a:rPr>
              <a:t>0</a:t>
            </a:r>
          </a:p>
          <a:p>
            <a:pPr algn="ctr"/>
            <a:r>
              <a:rPr lang="en-US" sz="1000" dirty="0">
                <a:latin typeface="Calibri" panose="020F0502020204030204" pitchFamily="34" charset="0"/>
                <a:ea typeface="Aileron" charset="0"/>
                <a:cs typeface="Calibri" panose="020F0502020204030204" pitchFamily="34" charset="0"/>
              </a:rPr>
              <a:t>0</a:t>
            </a:r>
          </a:p>
        </p:txBody>
      </p:sp>
      <p:sp>
        <p:nvSpPr>
          <p:cNvPr id="90" name="TextBox 89">
            <a:extLst>
              <a:ext uri="{FF2B5EF4-FFF2-40B4-BE49-F238E27FC236}">
                <a16:creationId xmlns:a16="http://schemas.microsoft.com/office/drawing/2014/main" id="{6FE44A67-2A19-BC4C-ABF4-8BE9CAC5581F}"/>
              </a:ext>
            </a:extLst>
          </p:cNvPr>
          <p:cNvSpPr txBox="1"/>
          <p:nvPr/>
        </p:nvSpPr>
        <p:spPr>
          <a:xfrm>
            <a:off x="4164064" y="5090192"/>
            <a:ext cx="65724" cy="615553"/>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2</a:t>
            </a:r>
          </a:p>
          <a:p>
            <a:pPr algn="ctr"/>
            <a:r>
              <a:rPr lang="en-US" sz="1000" dirty="0">
                <a:latin typeface="Calibri" panose="020F0502020204030204" pitchFamily="34" charset="0"/>
                <a:ea typeface="Aileron" charset="0"/>
                <a:cs typeface="Calibri" panose="020F0502020204030204" pitchFamily="34" charset="0"/>
              </a:rPr>
              <a:t>3</a:t>
            </a:r>
          </a:p>
          <a:p>
            <a:pPr algn="ctr"/>
            <a:r>
              <a:rPr lang="en-US" sz="1000" dirty="0">
                <a:latin typeface="Calibri" panose="020F0502020204030204" pitchFamily="34" charset="0"/>
                <a:ea typeface="Aileron" charset="0"/>
                <a:cs typeface="Calibri" panose="020F0502020204030204" pitchFamily="34" charset="0"/>
              </a:rPr>
              <a:t>0</a:t>
            </a:r>
          </a:p>
          <a:p>
            <a:pPr algn="ctr"/>
            <a:r>
              <a:rPr lang="en-US" sz="1000" dirty="0">
                <a:latin typeface="Calibri" panose="020F0502020204030204" pitchFamily="34" charset="0"/>
                <a:ea typeface="Aileron" charset="0"/>
                <a:cs typeface="Calibri" panose="020F0502020204030204" pitchFamily="34" charset="0"/>
              </a:rPr>
              <a:t>0</a:t>
            </a:r>
          </a:p>
        </p:txBody>
      </p:sp>
      <p:sp>
        <p:nvSpPr>
          <p:cNvPr id="91" name="TextBox 90">
            <a:extLst>
              <a:ext uri="{FF2B5EF4-FFF2-40B4-BE49-F238E27FC236}">
                <a16:creationId xmlns:a16="http://schemas.microsoft.com/office/drawing/2014/main" id="{070F0298-52AF-0E47-887A-EA0E542D83EC}"/>
              </a:ext>
            </a:extLst>
          </p:cNvPr>
          <p:cNvSpPr txBox="1"/>
          <p:nvPr/>
        </p:nvSpPr>
        <p:spPr>
          <a:xfrm>
            <a:off x="3376664" y="5090192"/>
            <a:ext cx="65724" cy="615553"/>
          </a:xfrm>
          <a:prstGeom prst="rect">
            <a:avLst/>
          </a:prstGeom>
          <a:noFill/>
        </p:spPr>
        <p:txBody>
          <a:bodyPr wrap="none" lIns="0" tIns="0" rIns="0" bIns="0" rtlCol="0">
            <a:spAutoFit/>
          </a:bodyPr>
          <a:lstStyle/>
          <a:p>
            <a:pPr algn="ctr"/>
            <a:r>
              <a:rPr lang="en-US" sz="1000" dirty="0">
                <a:latin typeface="Calibri" panose="020F0502020204030204" pitchFamily="34" charset="0"/>
                <a:ea typeface="Aileron" charset="0"/>
                <a:cs typeface="Calibri" panose="020F0502020204030204" pitchFamily="34" charset="0"/>
              </a:rPr>
              <a:t>3</a:t>
            </a:r>
          </a:p>
          <a:p>
            <a:pPr algn="ctr"/>
            <a:r>
              <a:rPr lang="en-US" sz="1000" dirty="0">
                <a:latin typeface="Calibri" panose="020F0502020204030204" pitchFamily="34" charset="0"/>
                <a:ea typeface="Aileron" charset="0"/>
                <a:cs typeface="Calibri" panose="020F0502020204030204" pitchFamily="34" charset="0"/>
              </a:rPr>
              <a:t>8</a:t>
            </a:r>
          </a:p>
          <a:p>
            <a:pPr algn="ctr"/>
            <a:r>
              <a:rPr lang="en-US" sz="1000" dirty="0">
                <a:latin typeface="Calibri" panose="020F0502020204030204" pitchFamily="34" charset="0"/>
                <a:ea typeface="Aileron" charset="0"/>
                <a:cs typeface="Calibri" panose="020F0502020204030204" pitchFamily="34" charset="0"/>
              </a:rPr>
              <a:t>0</a:t>
            </a:r>
          </a:p>
          <a:p>
            <a:pPr algn="ctr"/>
            <a:r>
              <a:rPr lang="en-US" sz="1000" dirty="0">
                <a:latin typeface="Calibri" panose="020F0502020204030204" pitchFamily="34" charset="0"/>
                <a:ea typeface="Aileron" charset="0"/>
                <a:cs typeface="Calibri" panose="020F0502020204030204" pitchFamily="34" charset="0"/>
              </a:rPr>
              <a:t>2</a:t>
            </a:r>
          </a:p>
        </p:txBody>
      </p:sp>
      <p:pic>
        <p:nvPicPr>
          <p:cNvPr id="92" name="Picture 91">
            <a:extLst>
              <a:ext uri="{FF2B5EF4-FFF2-40B4-BE49-F238E27FC236}">
                <a16:creationId xmlns:a16="http://schemas.microsoft.com/office/drawing/2014/main" id="{EC0CE454-7AD3-2444-991B-98844DF4CEA4}"/>
              </a:ext>
            </a:extLst>
          </p:cNvPr>
          <p:cNvPicPr>
            <a:picLocks noChangeAspect="1"/>
          </p:cNvPicPr>
          <p:nvPr/>
        </p:nvPicPr>
        <p:blipFill>
          <a:blip r:embed="rId2"/>
          <a:stretch>
            <a:fillRect/>
          </a:stretch>
        </p:blipFill>
        <p:spPr>
          <a:xfrm>
            <a:off x="1040115" y="1754269"/>
            <a:ext cx="4685476" cy="2806700"/>
          </a:xfrm>
          <a:prstGeom prst="rect">
            <a:avLst/>
          </a:prstGeom>
        </p:spPr>
      </p:pic>
      <p:sp>
        <p:nvSpPr>
          <p:cNvPr id="74" name="TextBox 73">
            <a:extLst>
              <a:ext uri="{FF2B5EF4-FFF2-40B4-BE49-F238E27FC236}">
                <a16:creationId xmlns:a16="http://schemas.microsoft.com/office/drawing/2014/main" id="{1B232583-5E8E-1D45-8CDB-02E777D1F887}"/>
              </a:ext>
            </a:extLst>
          </p:cNvPr>
          <p:cNvSpPr txBox="1"/>
          <p:nvPr/>
        </p:nvSpPr>
        <p:spPr>
          <a:xfrm>
            <a:off x="3772132" y="1628800"/>
            <a:ext cx="1795363" cy="769441"/>
          </a:xfrm>
          <a:prstGeom prst="rect">
            <a:avLst/>
          </a:prstGeom>
          <a:noFill/>
        </p:spPr>
        <p:txBody>
          <a:bodyPr wrap="none" lIns="0" tIns="0" rIns="0" bIns="0" rtlCol="0">
            <a:spAutoFit/>
          </a:bodyPr>
          <a:lstStyle/>
          <a:p>
            <a:r>
              <a:rPr lang="en-GB" sz="1000">
                <a:latin typeface="Calibri" panose="020F0502020204030204" pitchFamily="34" charset="0"/>
                <a:ea typeface="Aileron" charset="0"/>
                <a:cs typeface="Calibri" panose="020F0502020204030204" pitchFamily="34" charset="0"/>
              </a:rPr>
              <a:t>1. Adult: TTP for prior therapy</a:t>
            </a:r>
          </a:p>
          <a:p>
            <a:r>
              <a:rPr lang="en-GB" sz="1000">
                <a:latin typeface="Calibri" panose="020F0502020204030204" pitchFamily="34" charset="0"/>
                <a:ea typeface="Aileron" charset="0"/>
                <a:cs typeface="Calibri" panose="020F0502020204030204" pitchFamily="34" charset="0"/>
              </a:rPr>
              <a:t>2. Adult: PFS for larotrectinib</a:t>
            </a:r>
          </a:p>
          <a:p>
            <a:r>
              <a:rPr lang="en-GB" sz="1000">
                <a:latin typeface="Calibri" panose="020F0502020204030204" pitchFamily="34" charset="0"/>
                <a:ea typeface="Aileron" charset="0"/>
                <a:cs typeface="Calibri" panose="020F0502020204030204" pitchFamily="34" charset="0"/>
              </a:rPr>
              <a:t>3. Paediatric: TTP for prior therapy</a:t>
            </a:r>
          </a:p>
          <a:p>
            <a:r>
              <a:rPr lang="en-GB" sz="1000">
                <a:latin typeface="Calibri" panose="020F0502020204030204" pitchFamily="34" charset="0"/>
                <a:ea typeface="Aileron" charset="0"/>
                <a:cs typeface="Calibri" panose="020F0502020204030204" pitchFamily="34" charset="0"/>
              </a:rPr>
              <a:t>4. Paediatric: PFS for larotrectinib</a:t>
            </a:r>
          </a:p>
          <a:p>
            <a:r>
              <a:rPr lang="en-GB" sz="1000">
                <a:latin typeface="Calibri" panose="020F0502020204030204" pitchFamily="34" charset="0"/>
                <a:ea typeface="Aileron" charset="0"/>
                <a:cs typeface="Calibri" panose="020F0502020204030204" pitchFamily="34" charset="0"/>
              </a:rPr>
              <a:t>Censored</a:t>
            </a:r>
          </a:p>
        </p:txBody>
      </p:sp>
      <p:grpSp>
        <p:nvGrpSpPr>
          <p:cNvPr id="75" name="Group 74">
            <a:extLst>
              <a:ext uri="{FF2B5EF4-FFF2-40B4-BE49-F238E27FC236}">
                <a16:creationId xmlns:a16="http://schemas.microsoft.com/office/drawing/2014/main" id="{276F062B-F060-ED46-8768-FB21AEEE3466}"/>
              </a:ext>
            </a:extLst>
          </p:cNvPr>
          <p:cNvGrpSpPr/>
          <p:nvPr/>
        </p:nvGrpSpPr>
        <p:grpSpPr>
          <a:xfrm>
            <a:off x="3530129" y="2274593"/>
            <a:ext cx="72000" cy="72000"/>
            <a:chOff x="9448220" y="2014976"/>
            <a:chExt cx="72000" cy="72000"/>
          </a:xfrm>
        </p:grpSpPr>
        <p:cxnSp>
          <p:nvCxnSpPr>
            <p:cNvPr id="76" name="Straight Connector 75">
              <a:extLst>
                <a:ext uri="{FF2B5EF4-FFF2-40B4-BE49-F238E27FC236}">
                  <a16:creationId xmlns:a16="http://schemas.microsoft.com/office/drawing/2014/main" id="{990C4D25-2987-A443-BD84-D5EDDC94AC71}"/>
                </a:ext>
              </a:extLst>
            </p:cNvPr>
            <p:cNvCxnSpPr>
              <a:cxnSpLocks/>
            </p:cNvCxnSpPr>
            <p:nvPr/>
          </p:nvCxnSpPr>
          <p:spPr>
            <a:xfrm>
              <a:off x="9448220" y="205097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F904A83-203B-F441-B287-8C397E826AD3}"/>
                </a:ext>
              </a:extLst>
            </p:cNvPr>
            <p:cNvCxnSpPr>
              <a:cxnSpLocks/>
            </p:cNvCxnSpPr>
            <p:nvPr/>
          </p:nvCxnSpPr>
          <p:spPr>
            <a:xfrm rot="16200000">
              <a:off x="9448220" y="205097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0" name="Straight Connector 79">
            <a:extLst>
              <a:ext uri="{FF2B5EF4-FFF2-40B4-BE49-F238E27FC236}">
                <a16:creationId xmlns:a16="http://schemas.microsoft.com/office/drawing/2014/main" id="{4AEE7E14-CC3F-B841-BCDC-6D246AB43724}"/>
              </a:ext>
            </a:extLst>
          </p:cNvPr>
          <p:cNvCxnSpPr>
            <a:cxnSpLocks/>
          </p:cNvCxnSpPr>
          <p:nvPr/>
        </p:nvCxnSpPr>
        <p:spPr>
          <a:xfrm>
            <a:off x="3431704" y="1709981"/>
            <a:ext cx="27045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A9500A3-DD9C-FA46-9BC0-A4FF155802B1}"/>
              </a:ext>
            </a:extLst>
          </p:cNvPr>
          <p:cNvCxnSpPr>
            <a:cxnSpLocks/>
          </p:cNvCxnSpPr>
          <p:nvPr/>
        </p:nvCxnSpPr>
        <p:spPr>
          <a:xfrm>
            <a:off x="3431704" y="1860264"/>
            <a:ext cx="270455" cy="0"/>
          </a:xfrm>
          <a:prstGeom prst="line">
            <a:avLst/>
          </a:prstGeom>
          <a:ln w="12700">
            <a:solidFill>
              <a:srgbClr val="C0504D"/>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D69937E-CD78-E447-BF6D-05BA60D0CD75}"/>
              </a:ext>
            </a:extLst>
          </p:cNvPr>
          <p:cNvCxnSpPr>
            <a:cxnSpLocks/>
          </p:cNvCxnSpPr>
          <p:nvPr/>
        </p:nvCxnSpPr>
        <p:spPr>
          <a:xfrm>
            <a:off x="3431704" y="2010547"/>
            <a:ext cx="270455" cy="0"/>
          </a:xfrm>
          <a:prstGeom prst="line">
            <a:avLst/>
          </a:prstGeom>
          <a:ln w="12700">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3E29C97-B71D-2D4C-9302-E91E92408C25}"/>
              </a:ext>
            </a:extLst>
          </p:cNvPr>
          <p:cNvCxnSpPr>
            <a:cxnSpLocks/>
          </p:cNvCxnSpPr>
          <p:nvPr/>
        </p:nvCxnSpPr>
        <p:spPr>
          <a:xfrm>
            <a:off x="3431704" y="2160831"/>
            <a:ext cx="270455" cy="0"/>
          </a:xfrm>
          <a:prstGeom prst="line">
            <a:avLst/>
          </a:prstGeom>
          <a:ln w="12700">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5099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lstStyle/>
          <a:p>
            <a:r>
              <a:rPr lang="en-US" dirty="0"/>
              <a:t>Tumor-agnostic precision immuno-oncology and somatic targeting rationale for you (TAPISTRY): </a:t>
            </a:r>
            <a:br>
              <a:rPr lang="en-US" dirty="0"/>
            </a:br>
            <a:r>
              <a:rPr lang="en-US" dirty="0"/>
              <a:t>A novel platform umbrella trial</a:t>
            </a:r>
            <a:br>
              <a:rPr lang="en-CH" dirty="0"/>
            </a:br>
            <a:br>
              <a:rPr lang="en-GB" dirty="0"/>
            </a:br>
            <a:br>
              <a:rPr lang="en-GB" dirty="0"/>
            </a:br>
            <a:r>
              <a:rPr lang="en-GB" sz="2200" cap="none" dirty="0" err="1"/>
              <a:t>Drilon</a:t>
            </a:r>
            <a:r>
              <a:rPr lang="en-GB" sz="2200" cap="none" dirty="0"/>
              <a:t> A.E. et al. ASCO 2021, #TPS3154</a:t>
            </a:r>
            <a:endParaRPr lang="en-GB" sz="2200" dirty="0"/>
          </a:p>
        </p:txBody>
      </p:sp>
      <p:sp>
        <p:nvSpPr>
          <p:cNvPr id="3" name="Slide Number Placeholder 2"/>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179415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08C24B8D-F13F-314E-8859-7C9F7EB1D286}"/>
              </a:ext>
            </a:extLst>
          </p:cNvPr>
          <p:cNvSpPr>
            <a:spLocks noGrp="1"/>
          </p:cNvSpPr>
          <p:nvPr>
            <p:ph sz="quarter" idx="12"/>
          </p:nvPr>
        </p:nvSpPr>
        <p:spPr>
          <a:xfrm>
            <a:off x="620184" y="1307066"/>
            <a:ext cx="10963200" cy="849876"/>
          </a:xfrm>
        </p:spPr>
        <p:txBody>
          <a:bodyPr/>
          <a:lstStyle/>
          <a:p>
            <a:pPr marL="0" indent="0">
              <a:buNone/>
            </a:pPr>
            <a:r>
              <a:rPr lang="en-CH" sz="1800" b="1" dirty="0">
                <a:solidFill>
                  <a:schemeClr val="accent1"/>
                </a:solidFill>
                <a:ea typeface="Aileron" charset="0"/>
                <a:cs typeface="Aileron" charset="0"/>
              </a:rPr>
              <a:t>TAPISTRY</a:t>
            </a:r>
            <a:r>
              <a:rPr lang="en-CH" sz="1800" dirty="0">
                <a:solidFill>
                  <a:schemeClr val="tx2"/>
                </a:solidFill>
                <a:ea typeface="Aileron" charset="0"/>
                <a:cs typeface="Aileron" charset="0"/>
              </a:rPr>
              <a:t>: Phase 2, open-label, multi-cohort study to evalute the efficacy and safety of targeted therapy or immunotherapy as single agents or in combination in patients with unresectable, locally advanced or metastatic solid tumours</a:t>
            </a:r>
          </a:p>
          <a:p>
            <a:pPr marL="0" indent="0">
              <a:buNone/>
            </a:pPr>
            <a:endParaRPr lang="en-US" sz="1800" dirty="0"/>
          </a:p>
        </p:txBody>
      </p:sp>
      <p:sp>
        <p:nvSpPr>
          <p:cNvPr id="3" name="Title 2">
            <a:extLst>
              <a:ext uri="{FF2B5EF4-FFF2-40B4-BE49-F238E27FC236}">
                <a16:creationId xmlns:a16="http://schemas.microsoft.com/office/drawing/2014/main" id="{1D718FF0-41F5-F14C-BE49-F83B6040D3E2}"/>
              </a:ext>
            </a:extLst>
          </p:cNvPr>
          <p:cNvSpPr>
            <a:spLocks noGrp="1"/>
          </p:cNvSpPr>
          <p:nvPr>
            <p:ph type="title"/>
          </p:nvPr>
        </p:nvSpPr>
        <p:spPr/>
        <p:txBody>
          <a:bodyPr/>
          <a:lstStyle/>
          <a:p>
            <a:r>
              <a:rPr lang="en-GB" dirty="0" err="1"/>
              <a:t>Tapistry</a:t>
            </a:r>
            <a:r>
              <a:rPr lang="en-GB" dirty="0"/>
              <a:t> </a:t>
            </a:r>
            <a:r>
              <a:rPr lang="en-CH" dirty="0"/>
              <a:t>S</a:t>
            </a:r>
            <a:r>
              <a:rPr lang="en-GB" dirty="0"/>
              <a:t>t</a:t>
            </a:r>
            <a:r>
              <a:rPr lang="en-CH" dirty="0"/>
              <a:t>udy design</a:t>
            </a:r>
          </a:p>
        </p:txBody>
      </p:sp>
      <p:sp>
        <p:nvSpPr>
          <p:cNvPr id="4" name="Slide Number Placeholder 3">
            <a:extLst>
              <a:ext uri="{FF2B5EF4-FFF2-40B4-BE49-F238E27FC236}">
                <a16:creationId xmlns:a16="http://schemas.microsoft.com/office/drawing/2014/main" id="{7E5B4F9C-9A80-4F47-A43F-35B27021DE34}"/>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5" name="Content Placeholder 4">
            <a:extLst>
              <a:ext uri="{FF2B5EF4-FFF2-40B4-BE49-F238E27FC236}">
                <a16:creationId xmlns:a16="http://schemas.microsoft.com/office/drawing/2014/main" id="{DDE63BBB-0334-7A4D-8568-CAE41CD753EB}"/>
              </a:ext>
            </a:extLst>
          </p:cNvPr>
          <p:cNvSpPr>
            <a:spLocks noGrp="1"/>
          </p:cNvSpPr>
          <p:nvPr>
            <p:ph sz="quarter" idx="15"/>
          </p:nvPr>
        </p:nvSpPr>
        <p:spPr>
          <a:xfrm>
            <a:off x="461392" y="6165304"/>
            <a:ext cx="10963200" cy="667882"/>
          </a:xfrm>
        </p:spPr>
        <p:txBody>
          <a:bodyPr/>
          <a:lstStyle/>
          <a:p>
            <a:pPr>
              <a:lnSpc>
                <a:spcPct val="90000"/>
              </a:lnSpc>
              <a:spcBef>
                <a:spcPts val="300"/>
              </a:spcBef>
            </a:pPr>
            <a:r>
              <a:rPr lang="en-GB" sz="1000" baseline="30000" dirty="0"/>
              <a:t>a</a:t>
            </a:r>
            <a:r>
              <a:rPr lang="en-GB" sz="1000" dirty="0"/>
              <a:t> In patients with CNS metastases at baseline</a:t>
            </a:r>
          </a:p>
          <a:p>
            <a:pPr>
              <a:lnSpc>
                <a:spcPct val="90000"/>
              </a:lnSpc>
              <a:spcBef>
                <a:spcPts val="300"/>
              </a:spcBef>
            </a:pPr>
            <a:r>
              <a:rPr lang="en-GB" sz="1000" dirty="0"/>
              <a:t>BSA, body surface area; CBR, clinical benefit rate; CNS, central nervous system; </a:t>
            </a:r>
            <a:r>
              <a:rPr lang="en-GB" sz="1000" dirty="0" err="1"/>
              <a:t>DoR</a:t>
            </a:r>
            <a:r>
              <a:rPr lang="en-GB" sz="1000" dirty="0"/>
              <a:t>, duration of response; ECOG, Eastern Cooperative Oncology Group; INRC, International Neuroblastoma Response Criteria; IRC, independent review committee; NGS, next-generation sequencing; NTRK, neurotrophic tyrosine receptor kinase; ORR, objective response rate; OS, overall survival; PD, progressive disease; PFS, progression-free survival; PK, pharmacokinetic; PROs, patient-reported outcomes; PS, performance status; QD, once daily; RANO, response assessment in neuro-oncology; RECISTv1.1, response evaluation criteria in solid tumours version 1.1</a:t>
            </a:r>
          </a:p>
        </p:txBody>
      </p:sp>
      <p:sp>
        <p:nvSpPr>
          <p:cNvPr id="10" name="Rounded Rectangle 9">
            <a:extLst>
              <a:ext uri="{FF2B5EF4-FFF2-40B4-BE49-F238E27FC236}">
                <a16:creationId xmlns:a16="http://schemas.microsoft.com/office/drawing/2014/main" id="{AB4EF6E6-8B1A-8748-B7FA-A4179E27472F}"/>
              </a:ext>
            </a:extLst>
          </p:cNvPr>
          <p:cNvSpPr/>
          <p:nvPr/>
        </p:nvSpPr>
        <p:spPr>
          <a:xfrm>
            <a:off x="619201" y="2469788"/>
            <a:ext cx="3028528" cy="2947524"/>
          </a:xfrm>
          <a:prstGeom prst="roundRect">
            <a:avLst>
              <a:gd name="adj" fmla="val 12256"/>
            </a:avLst>
          </a:prstGeom>
          <a:solidFill>
            <a:schemeClr val="bg1"/>
          </a:solidFill>
          <a:ln w="28575">
            <a:solidFill>
              <a:schemeClr val="accent1"/>
            </a:solidFill>
            <a:miter lim="800000"/>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4000" rIns="36000" rtlCol="0" anchor="ctr"/>
          <a:lstStyle/>
          <a:p>
            <a:r>
              <a:rPr lang="en-CH" sz="1600" b="1">
                <a:solidFill>
                  <a:schemeClr val="accent1"/>
                </a:solidFill>
                <a:latin typeface="Calibri" panose="020F0502020204030204" pitchFamily="34" charset="0"/>
                <a:ea typeface="Aileron" charset="0"/>
                <a:cs typeface="Calibri" panose="020F0502020204030204" pitchFamily="34" charset="0"/>
              </a:rPr>
              <a:t>Main eligibility criteria</a:t>
            </a:r>
            <a:r>
              <a:rPr lang="en-GB" sz="1600" b="1" dirty="0">
                <a:solidFill>
                  <a:schemeClr val="accent1"/>
                </a:solidFill>
                <a:latin typeface="Calibri" panose="020F0502020204030204" pitchFamily="34" charset="0"/>
                <a:ea typeface="Aileron" charset="0"/>
                <a:cs typeface="Calibri" panose="020F0502020204030204" pitchFamily="34" charset="0"/>
              </a:rPr>
              <a:t>:</a:t>
            </a:r>
            <a:endParaRPr lang="en-CH" sz="1600" b="1">
              <a:solidFill>
                <a:schemeClr val="accent1"/>
              </a:solidFill>
              <a:latin typeface="Calibri" panose="020F0502020204030204" pitchFamily="34" charset="0"/>
              <a:ea typeface="Aileron" charset="0"/>
              <a:cs typeface="Calibri" panose="020F0502020204030204" pitchFamily="34" charset="0"/>
            </a:endParaRPr>
          </a:p>
          <a:p>
            <a:r>
              <a:rPr lang="en-CH" sz="1600">
                <a:solidFill>
                  <a:srgbClr val="505050"/>
                </a:solidFill>
                <a:latin typeface="Calibri" panose="020F0502020204030204" pitchFamily="34" charset="0"/>
                <a:ea typeface="Aileron" charset="0"/>
                <a:cs typeface="Calibri" panose="020F0502020204030204" pitchFamily="34" charset="0"/>
              </a:rPr>
              <a:t>PD on prior treatment</a:t>
            </a:r>
          </a:p>
          <a:p>
            <a:r>
              <a:rPr lang="en-GB" sz="1600" dirty="0">
                <a:solidFill>
                  <a:srgbClr val="505050"/>
                </a:solidFill>
                <a:latin typeface="Calibri" panose="020F0502020204030204" pitchFamily="34" charset="0"/>
                <a:ea typeface="Aileron" charset="0"/>
                <a:cs typeface="Calibri" panose="020F0502020204030204" pitchFamily="34" charset="0"/>
              </a:rPr>
              <a:t>A</a:t>
            </a:r>
            <a:r>
              <a:rPr lang="en-CH" sz="1600">
                <a:solidFill>
                  <a:srgbClr val="505050"/>
                </a:solidFill>
                <a:latin typeface="Calibri" panose="020F0502020204030204" pitchFamily="34" charset="0"/>
                <a:ea typeface="Aileron" charset="0"/>
                <a:cs typeface="Calibri" panose="020F0502020204030204" pitchFamily="34" charset="0"/>
              </a:rPr>
              <a:t>dvanced and unresectable or metastatic solid tumours</a:t>
            </a:r>
          </a:p>
          <a:p>
            <a:r>
              <a:rPr lang="en-GB" sz="1600" dirty="0">
                <a:solidFill>
                  <a:srgbClr val="505050"/>
                </a:solidFill>
                <a:latin typeface="Calibri" panose="020F0502020204030204" pitchFamily="34" charset="0"/>
                <a:ea typeface="Aileron" charset="0"/>
                <a:cs typeface="Calibri" panose="020F0502020204030204" pitchFamily="34" charset="0"/>
              </a:rPr>
              <a:t>A</a:t>
            </a:r>
            <a:r>
              <a:rPr lang="en-CH" sz="1600">
                <a:solidFill>
                  <a:srgbClr val="505050"/>
                </a:solidFill>
                <a:latin typeface="Calibri" panose="020F0502020204030204" pitchFamily="34" charset="0"/>
                <a:ea typeface="Aileron" charset="0"/>
                <a:cs typeface="Calibri" panose="020F0502020204030204" pitchFamily="34" charset="0"/>
              </a:rPr>
              <a:t>dequate PS</a:t>
            </a:r>
          </a:p>
          <a:p>
            <a:pPr marL="184150" indent="-184150">
              <a:buClr>
                <a:schemeClr val="accent1"/>
              </a:buClr>
              <a:buFont typeface="Arial" panose="020B0604020202020204" pitchFamily="34" charset="0"/>
              <a:buChar char="•"/>
            </a:pPr>
            <a:r>
              <a:rPr lang="en-CH" sz="1600">
                <a:solidFill>
                  <a:srgbClr val="505050"/>
                </a:solidFill>
                <a:latin typeface="Calibri" panose="020F0502020204030204" pitchFamily="34" charset="0"/>
                <a:ea typeface="Aileron" charset="0"/>
                <a:cs typeface="Calibri" panose="020F0502020204030204" pitchFamily="34" charset="0"/>
              </a:rPr>
              <a:t>≥18 years: ECOG PS 0-2</a:t>
            </a:r>
          </a:p>
          <a:p>
            <a:pPr marL="184150" indent="-184150">
              <a:buClr>
                <a:schemeClr val="accent1"/>
              </a:buClr>
              <a:buFont typeface="Arial" panose="020B0604020202020204" pitchFamily="34" charset="0"/>
              <a:buChar char="•"/>
            </a:pPr>
            <a:r>
              <a:rPr lang="en-CH" sz="1600">
                <a:solidFill>
                  <a:srgbClr val="505050"/>
                </a:solidFill>
                <a:latin typeface="Calibri" panose="020F0502020204030204" pitchFamily="34" charset="0"/>
                <a:ea typeface="Aileron" charset="0"/>
                <a:cs typeface="Calibri" panose="020F0502020204030204" pitchFamily="34" charset="0"/>
              </a:rPr>
              <a:t>16-&lt;18 years: Karnofsky </a:t>
            </a:r>
            <a:br>
              <a:rPr lang="en-GB" sz="1600" dirty="0">
                <a:solidFill>
                  <a:srgbClr val="505050"/>
                </a:solidFill>
                <a:latin typeface="Calibri" panose="020F0502020204030204" pitchFamily="34" charset="0"/>
                <a:ea typeface="Aileron" charset="0"/>
                <a:cs typeface="Calibri" panose="020F0502020204030204" pitchFamily="34" charset="0"/>
              </a:rPr>
            </a:br>
            <a:r>
              <a:rPr lang="en-CH" sz="1600">
                <a:solidFill>
                  <a:srgbClr val="505050"/>
                </a:solidFill>
                <a:latin typeface="Calibri" panose="020F0502020204030204" pitchFamily="34" charset="0"/>
                <a:ea typeface="Aileron" charset="0"/>
                <a:cs typeface="Calibri" panose="020F0502020204030204" pitchFamily="34" charset="0"/>
              </a:rPr>
              <a:t>score ≥50%</a:t>
            </a:r>
          </a:p>
          <a:p>
            <a:pPr marL="184150" indent="-184150">
              <a:buClr>
                <a:schemeClr val="accent1"/>
              </a:buClr>
              <a:buFont typeface="Arial" panose="020B0604020202020204" pitchFamily="34" charset="0"/>
              <a:buChar char="•"/>
            </a:pPr>
            <a:r>
              <a:rPr lang="en-CH" sz="1600">
                <a:solidFill>
                  <a:srgbClr val="505050"/>
                </a:solidFill>
                <a:latin typeface="Calibri" panose="020F0502020204030204" pitchFamily="34" charset="0"/>
                <a:ea typeface="Aileron" charset="0"/>
                <a:cs typeface="Calibri" panose="020F0502020204030204" pitchFamily="34" charset="0"/>
              </a:rPr>
              <a:t>&lt;16</a:t>
            </a:r>
            <a:r>
              <a:rPr lang="en-GB" sz="1600" dirty="0">
                <a:solidFill>
                  <a:srgbClr val="505050"/>
                </a:solidFill>
                <a:latin typeface="Calibri" panose="020F0502020204030204" pitchFamily="34" charset="0"/>
                <a:ea typeface="Aileron" charset="0"/>
                <a:cs typeface="Calibri" panose="020F0502020204030204" pitchFamily="34" charset="0"/>
              </a:rPr>
              <a:t> </a:t>
            </a:r>
            <a:r>
              <a:rPr lang="en-CH" sz="1600">
                <a:solidFill>
                  <a:srgbClr val="505050"/>
                </a:solidFill>
                <a:latin typeface="Calibri" panose="020F0502020204030204" pitchFamily="34" charset="0"/>
                <a:ea typeface="Aileron" charset="0"/>
                <a:cs typeface="Calibri" panose="020F0502020204030204" pitchFamily="34" charset="0"/>
              </a:rPr>
              <a:t>years: Lansky score ≥50%</a:t>
            </a:r>
          </a:p>
          <a:p>
            <a:r>
              <a:rPr lang="en-CH" sz="1600">
                <a:solidFill>
                  <a:srgbClr val="505050"/>
                </a:solidFill>
                <a:latin typeface="Calibri" panose="020F0502020204030204" pitchFamily="34" charset="0"/>
                <a:ea typeface="Aileron" charset="0"/>
                <a:cs typeface="Calibri" panose="020F0502020204030204" pitchFamily="34" charset="0"/>
              </a:rPr>
              <a:t>Positive status per NGS for a cohort specified biomarker</a:t>
            </a:r>
            <a:endParaRPr lang="en-CH" sz="1600" dirty="0">
              <a:solidFill>
                <a:srgbClr val="505050"/>
              </a:solidFill>
              <a:latin typeface="Calibri" panose="020F0502020204030204" pitchFamily="34" charset="0"/>
              <a:ea typeface="Aileron" charset="0"/>
              <a:cs typeface="Calibri" panose="020F0502020204030204" pitchFamily="34" charset="0"/>
            </a:endParaRPr>
          </a:p>
        </p:txBody>
      </p:sp>
      <p:sp>
        <p:nvSpPr>
          <p:cNvPr id="11" name="Rounded Rectangle 10">
            <a:extLst>
              <a:ext uri="{FF2B5EF4-FFF2-40B4-BE49-F238E27FC236}">
                <a16:creationId xmlns:a16="http://schemas.microsoft.com/office/drawing/2014/main" id="{96DEFA75-0A37-D64F-B1B7-11A57343AE09}"/>
              </a:ext>
            </a:extLst>
          </p:cNvPr>
          <p:cNvSpPr/>
          <p:nvPr/>
        </p:nvSpPr>
        <p:spPr>
          <a:xfrm>
            <a:off x="4139519" y="2700650"/>
            <a:ext cx="3120874" cy="2485800"/>
          </a:xfrm>
          <a:prstGeom prst="roundRect">
            <a:avLst>
              <a:gd name="adj" fmla="val 12239"/>
            </a:avLst>
          </a:prstGeom>
          <a:solidFill>
            <a:schemeClr val="bg1"/>
          </a:solidFill>
          <a:ln w="28575">
            <a:solidFill>
              <a:schemeClr val="accent1"/>
            </a:solidFill>
            <a:miter lim="800000"/>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H" sz="1600" b="1">
                <a:solidFill>
                  <a:schemeClr val="accent1"/>
                </a:solidFill>
                <a:latin typeface="Aileron" charset="0"/>
                <a:ea typeface="Aileron" charset="0"/>
                <a:cs typeface="Aileron" charset="0"/>
              </a:rPr>
              <a:t>10 cohorts</a:t>
            </a:r>
          </a:p>
          <a:p>
            <a:r>
              <a:rPr lang="en-CH" sz="1600" b="1">
                <a:solidFill>
                  <a:schemeClr val="accent1"/>
                </a:solidFill>
                <a:latin typeface="Aileron" charset="0"/>
                <a:ea typeface="Aileron" charset="0"/>
                <a:cs typeface="Aileron" charset="0"/>
              </a:rPr>
              <a:t>Cohort B: </a:t>
            </a:r>
            <a:r>
              <a:rPr lang="en-CH" sz="1600">
                <a:solidFill>
                  <a:srgbClr val="505050"/>
                </a:solidFill>
                <a:latin typeface="Aileron" charset="0"/>
                <a:ea typeface="Aileron" charset="0"/>
                <a:cs typeface="Aileron" charset="0"/>
              </a:rPr>
              <a:t>entrectinib </a:t>
            </a:r>
            <a:r>
              <a:rPr lang="en-CH" sz="1600" i="1">
                <a:solidFill>
                  <a:srgbClr val="505050"/>
                </a:solidFill>
                <a:latin typeface="Aileron" charset="0"/>
                <a:ea typeface="Aileron" charset="0"/>
                <a:cs typeface="Aileron" charset="0"/>
              </a:rPr>
              <a:t>NTRK1/2/3</a:t>
            </a:r>
            <a:r>
              <a:rPr lang="en-CH" sz="1600">
                <a:solidFill>
                  <a:srgbClr val="505050"/>
                </a:solidFill>
                <a:latin typeface="Aileron" charset="0"/>
                <a:ea typeface="Aileron" charset="0"/>
                <a:cs typeface="Aileron" charset="0"/>
              </a:rPr>
              <a:t> fusion</a:t>
            </a:r>
          </a:p>
          <a:p>
            <a:r>
              <a:rPr lang="en-GB" sz="1600" dirty="0">
                <a:solidFill>
                  <a:srgbClr val="505050"/>
                </a:solidFill>
                <a:latin typeface="Aileron" charset="0"/>
                <a:ea typeface="Aileron" charset="0"/>
                <a:cs typeface="Aileron" charset="0"/>
              </a:rPr>
              <a:t>T</a:t>
            </a:r>
            <a:r>
              <a:rPr lang="en-CH" sz="1600">
                <a:solidFill>
                  <a:srgbClr val="505050"/>
                </a:solidFill>
                <a:latin typeface="Aileron" charset="0"/>
                <a:ea typeface="Aileron" charset="0"/>
                <a:cs typeface="Aileron" charset="0"/>
              </a:rPr>
              <a:t>arget enrollment: 200 adult patients</a:t>
            </a:r>
          </a:p>
          <a:p>
            <a:endParaRPr lang="en-CH" sz="1600">
              <a:solidFill>
                <a:srgbClr val="505050"/>
              </a:solidFill>
              <a:latin typeface="Aileron" charset="0"/>
              <a:ea typeface="Aileron" charset="0"/>
              <a:cs typeface="Aileron" charset="0"/>
            </a:endParaRPr>
          </a:p>
          <a:p>
            <a:r>
              <a:rPr lang="en-CH" sz="1600" b="1">
                <a:solidFill>
                  <a:schemeClr val="accent1"/>
                </a:solidFill>
                <a:latin typeface="Aileron" charset="0"/>
                <a:ea typeface="Aileron" charset="0"/>
                <a:cs typeface="Aileron" charset="0"/>
              </a:rPr>
              <a:t>Dose in 28-day treatment cycles: </a:t>
            </a:r>
          </a:p>
          <a:p>
            <a:r>
              <a:rPr lang="en-CH" sz="1600">
                <a:solidFill>
                  <a:srgbClr val="505050"/>
                </a:solidFill>
                <a:latin typeface="Aileron" charset="0"/>
                <a:ea typeface="Aileron" charset="0"/>
                <a:cs typeface="Aileron" charset="0"/>
              </a:rPr>
              <a:t>BSA ≥1.51</a:t>
            </a:r>
            <a:r>
              <a:rPr lang="en-GB" sz="1600" dirty="0">
                <a:solidFill>
                  <a:srgbClr val="505050"/>
                </a:solidFill>
                <a:latin typeface="Aileron" charset="0"/>
                <a:ea typeface="Aileron" charset="0"/>
                <a:cs typeface="Aileron" charset="0"/>
              </a:rPr>
              <a:t> </a:t>
            </a:r>
            <a:r>
              <a:rPr lang="en-CH" sz="1600">
                <a:solidFill>
                  <a:srgbClr val="505050"/>
                </a:solidFill>
                <a:latin typeface="Aileron" charset="0"/>
                <a:ea typeface="Aileron" charset="0"/>
                <a:cs typeface="Aileron" charset="0"/>
              </a:rPr>
              <a:t>m</a:t>
            </a:r>
            <a:r>
              <a:rPr lang="en-CH" sz="1600" baseline="30000">
                <a:solidFill>
                  <a:srgbClr val="505050"/>
                </a:solidFill>
                <a:latin typeface="Aileron" charset="0"/>
                <a:ea typeface="Aileron" charset="0"/>
                <a:cs typeface="Aileron" charset="0"/>
              </a:rPr>
              <a:t>2</a:t>
            </a:r>
            <a:r>
              <a:rPr lang="en-CH" sz="1600">
                <a:solidFill>
                  <a:srgbClr val="505050"/>
                </a:solidFill>
                <a:latin typeface="Aileron" charset="0"/>
                <a:ea typeface="Aileron" charset="0"/>
                <a:cs typeface="Aileron" charset="0"/>
              </a:rPr>
              <a:t>: 600mg QD</a:t>
            </a:r>
          </a:p>
          <a:p>
            <a:r>
              <a:rPr lang="en-CH" sz="1600">
                <a:solidFill>
                  <a:srgbClr val="505050"/>
                </a:solidFill>
                <a:latin typeface="Aileron" charset="0"/>
                <a:ea typeface="Aileron" charset="0"/>
                <a:cs typeface="Aileron" charset="0"/>
              </a:rPr>
              <a:t>BSA &lt;1.51 m</a:t>
            </a:r>
            <a:r>
              <a:rPr lang="en-CH" sz="1600" baseline="30000">
                <a:solidFill>
                  <a:srgbClr val="505050"/>
                </a:solidFill>
                <a:latin typeface="Aileron" charset="0"/>
                <a:ea typeface="Aileron" charset="0"/>
                <a:cs typeface="Aileron" charset="0"/>
              </a:rPr>
              <a:t>2</a:t>
            </a:r>
            <a:r>
              <a:rPr lang="en-CH" sz="1600">
                <a:solidFill>
                  <a:srgbClr val="505050"/>
                </a:solidFill>
                <a:latin typeface="Aileron" charset="0"/>
                <a:ea typeface="Aileron" charset="0"/>
                <a:cs typeface="Aileron" charset="0"/>
              </a:rPr>
              <a:t>: 100-400mg QD</a:t>
            </a:r>
            <a:endParaRPr lang="en-CH" sz="1600" dirty="0">
              <a:solidFill>
                <a:srgbClr val="505050"/>
              </a:solidFill>
              <a:latin typeface="Aileron" charset="0"/>
              <a:ea typeface="Aileron" charset="0"/>
              <a:cs typeface="Aileron" charset="0"/>
            </a:endParaRPr>
          </a:p>
        </p:txBody>
      </p:sp>
      <p:sp>
        <p:nvSpPr>
          <p:cNvPr id="12" name="Rounded Rectangle 11">
            <a:extLst>
              <a:ext uri="{FF2B5EF4-FFF2-40B4-BE49-F238E27FC236}">
                <a16:creationId xmlns:a16="http://schemas.microsoft.com/office/drawing/2014/main" id="{D4AE3AE7-8AC2-EC4E-BF97-BEEEE54C29D4}"/>
              </a:ext>
            </a:extLst>
          </p:cNvPr>
          <p:cNvSpPr/>
          <p:nvPr/>
        </p:nvSpPr>
        <p:spPr>
          <a:xfrm>
            <a:off x="7752184" y="2009829"/>
            <a:ext cx="3830216" cy="3867443"/>
          </a:xfrm>
          <a:prstGeom prst="roundRect">
            <a:avLst>
              <a:gd name="adj" fmla="val 9344"/>
            </a:avLst>
          </a:prstGeom>
          <a:solidFill>
            <a:schemeClr val="bg1"/>
          </a:solidFill>
          <a:ln w="28575">
            <a:solidFill>
              <a:schemeClr val="accent1"/>
            </a:solidFill>
            <a:miter lim="800000"/>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44000" rIns="0" rtlCol="0" anchor="ctr"/>
          <a:lstStyle/>
          <a:p>
            <a:r>
              <a:rPr lang="en-CH" sz="1600" b="1" dirty="0">
                <a:solidFill>
                  <a:schemeClr val="accent1"/>
                </a:solidFill>
                <a:latin typeface="Aileron" charset="0"/>
                <a:ea typeface="Aileron" charset="0"/>
                <a:cs typeface="Aileron" charset="0"/>
              </a:rPr>
              <a:t>Primary efficacy endpoint:</a:t>
            </a:r>
          </a:p>
          <a:p>
            <a:pPr marL="285750" indent="-285750">
              <a:buClr>
                <a:schemeClr val="accent1"/>
              </a:buClr>
              <a:buFont typeface="Arial" panose="020B0604020202020204" pitchFamily="34" charset="0"/>
              <a:buChar char="•"/>
            </a:pPr>
            <a:r>
              <a:rPr lang="en-CH" sz="1600" dirty="0">
                <a:solidFill>
                  <a:srgbClr val="505050"/>
                </a:solidFill>
                <a:latin typeface="Aileron" charset="0"/>
                <a:ea typeface="Aileron" charset="0"/>
                <a:cs typeface="Aileron" charset="0"/>
              </a:rPr>
              <a:t>Confirmed ORR ≥28 days after intitial response determined by IRC per </a:t>
            </a:r>
            <a:br>
              <a:rPr lang="en-GB" sz="1600" dirty="0">
                <a:solidFill>
                  <a:srgbClr val="505050"/>
                </a:solidFill>
                <a:latin typeface="Aileron" charset="0"/>
                <a:ea typeface="Aileron" charset="0"/>
                <a:cs typeface="Aileron" charset="0"/>
              </a:rPr>
            </a:br>
            <a:r>
              <a:rPr lang="en-CH" sz="1600" dirty="0">
                <a:solidFill>
                  <a:srgbClr val="505050"/>
                </a:solidFill>
                <a:latin typeface="Aileron" charset="0"/>
                <a:ea typeface="Aileron" charset="0"/>
                <a:cs typeface="Aileron" charset="0"/>
              </a:rPr>
              <a:t>RECIST v1.1</a:t>
            </a:r>
          </a:p>
          <a:p>
            <a:r>
              <a:rPr lang="en-CH" sz="1600" b="1" dirty="0">
                <a:solidFill>
                  <a:schemeClr val="accent1"/>
                </a:solidFill>
                <a:latin typeface="Aileron" charset="0"/>
                <a:ea typeface="Aileron" charset="0"/>
                <a:cs typeface="Aileron" charset="0"/>
              </a:rPr>
              <a:t>Key secondary endpoints for cohort B</a:t>
            </a:r>
            <a:r>
              <a:rPr lang="en-GB" sz="1600" b="1" dirty="0">
                <a:solidFill>
                  <a:schemeClr val="accent1"/>
                </a:solidFill>
                <a:latin typeface="Aileron" charset="0"/>
                <a:ea typeface="Aileron" charset="0"/>
                <a:cs typeface="Aileron" charset="0"/>
              </a:rPr>
              <a:t>:</a:t>
            </a:r>
            <a:endParaRPr lang="en-CH" sz="1600" b="1" dirty="0">
              <a:solidFill>
                <a:schemeClr val="accent1"/>
              </a:solidFill>
              <a:latin typeface="Aileron" charset="0"/>
              <a:ea typeface="Aileron" charset="0"/>
              <a:cs typeface="Aileron" charset="0"/>
            </a:endParaRPr>
          </a:p>
          <a:p>
            <a:pPr marL="184150" indent="-184150">
              <a:buClr>
                <a:schemeClr val="accent1"/>
              </a:buClr>
              <a:buFont typeface="Arial" panose="020B0604020202020204" pitchFamily="34" charset="0"/>
              <a:buChar char="•"/>
            </a:pPr>
            <a:r>
              <a:rPr lang="en-CH" sz="1600" dirty="0">
                <a:solidFill>
                  <a:srgbClr val="505050"/>
                </a:solidFill>
                <a:latin typeface="Aileron" charset="0"/>
                <a:ea typeface="Aileron" charset="0"/>
                <a:cs typeface="Aileron" charset="0"/>
              </a:rPr>
              <a:t>ORR DoR, CBR, PFS, T</a:t>
            </a:r>
            <a:r>
              <a:rPr lang="en-GB" sz="1600" dirty="0" err="1">
                <a:solidFill>
                  <a:srgbClr val="505050"/>
                </a:solidFill>
                <a:latin typeface="Aileron" charset="0"/>
                <a:ea typeface="Aileron" charset="0"/>
                <a:cs typeface="Aileron" charset="0"/>
              </a:rPr>
              <a:t>i</a:t>
            </a:r>
            <a:r>
              <a:rPr lang="en-CH" sz="1600" dirty="0">
                <a:solidFill>
                  <a:srgbClr val="505050"/>
                </a:solidFill>
                <a:latin typeface="Aileron" charset="0"/>
                <a:ea typeface="Aileron" charset="0"/>
                <a:cs typeface="Aileron" charset="0"/>
              </a:rPr>
              <a:t>me to CNS PD per RECIST v1.1</a:t>
            </a:r>
          </a:p>
          <a:p>
            <a:pPr marL="184150" indent="-184150">
              <a:buClr>
                <a:schemeClr val="accent1"/>
              </a:buClr>
              <a:buFont typeface="Arial" panose="020B0604020202020204" pitchFamily="34" charset="0"/>
              <a:buChar char="•"/>
            </a:pPr>
            <a:r>
              <a:rPr lang="en-CH" sz="1600" dirty="0">
                <a:solidFill>
                  <a:srgbClr val="505050"/>
                </a:solidFill>
                <a:latin typeface="Aileron" charset="0"/>
                <a:ea typeface="Aileron" charset="0"/>
                <a:cs typeface="Aileron" charset="0"/>
              </a:rPr>
              <a:t>OS</a:t>
            </a:r>
          </a:p>
          <a:p>
            <a:pPr marL="184150" indent="-184150">
              <a:buClr>
                <a:schemeClr val="accent1"/>
              </a:buClr>
              <a:buFont typeface="Arial" panose="020B0604020202020204" pitchFamily="34" charset="0"/>
              <a:buChar char="•"/>
            </a:pPr>
            <a:r>
              <a:rPr lang="en-CH" sz="1600" dirty="0">
                <a:solidFill>
                  <a:srgbClr val="505050"/>
                </a:solidFill>
                <a:latin typeface="Aileron" charset="0"/>
                <a:ea typeface="Aileron" charset="0"/>
                <a:cs typeface="Aileron" charset="0"/>
              </a:rPr>
              <a:t>ORR, DoR, CBR, PFS per INRC</a:t>
            </a:r>
          </a:p>
          <a:p>
            <a:pPr marL="184150" indent="-184150">
              <a:buClr>
                <a:schemeClr val="accent1"/>
              </a:buClr>
              <a:buFont typeface="Arial" panose="020B0604020202020204" pitchFamily="34" charset="0"/>
              <a:buChar char="•"/>
            </a:pPr>
            <a:r>
              <a:rPr lang="en-CH" sz="1600" dirty="0">
                <a:solidFill>
                  <a:srgbClr val="505050"/>
                </a:solidFill>
                <a:latin typeface="Aileron" charset="0"/>
                <a:ea typeface="Aileron" charset="0"/>
                <a:cs typeface="Aileron" charset="0"/>
              </a:rPr>
              <a:t>CNS-ORR, DoR, CBR, PFS per RANO</a:t>
            </a:r>
          </a:p>
          <a:p>
            <a:pPr marL="184150" indent="-184150">
              <a:buClr>
                <a:schemeClr val="accent1"/>
              </a:buClr>
              <a:buFont typeface="Arial" panose="020B0604020202020204" pitchFamily="34" charset="0"/>
              <a:buChar char="•"/>
            </a:pPr>
            <a:r>
              <a:rPr lang="en-CH" sz="1600" dirty="0">
                <a:solidFill>
                  <a:srgbClr val="505050"/>
                </a:solidFill>
                <a:latin typeface="Aileron" charset="0"/>
                <a:ea typeface="Aileron" charset="0"/>
                <a:cs typeface="Aileron" charset="0"/>
              </a:rPr>
              <a:t>Intracranial ORR; DoR, CBR, PFF per </a:t>
            </a:r>
            <a:br>
              <a:rPr lang="en-GB" sz="1600" dirty="0">
                <a:solidFill>
                  <a:srgbClr val="505050"/>
                </a:solidFill>
                <a:latin typeface="Aileron" charset="0"/>
                <a:ea typeface="Aileron" charset="0"/>
                <a:cs typeface="Aileron" charset="0"/>
              </a:rPr>
            </a:br>
            <a:r>
              <a:rPr lang="en-CH" sz="1600" dirty="0">
                <a:solidFill>
                  <a:srgbClr val="505050"/>
                </a:solidFill>
                <a:latin typeface="Aileron" charset="0"/>
                <a:ea typeface="Aileron" charset="0"/>
                <a:cs typeface="Aileron" charset="0"/>
              </a:rPr>
              <a:t>RECIST v1.1</a:t>
            </a:r>
            <a:r>
              <a:rPr lang="en-CH" sz="1600" baseline="30000" dirty="0">
                <a:solidFill>
                  <a:srgbClr val="505050"/>
                </a:solidFill>
                <a:latin typeface="Aileron" charset="0"/>
                <a:ea typeface="Aileron" charset="0"/>
                <a:cs typeface="Aileron" charset="0"/>
              </a:rPr>
              <a:t>a</a:t>
            </a:r>
          </a:p>
          <a:p>
            <a:pPr marL="184150" indent="-184150">
              <a:buClr>
                <a:schemeClr val="accent1"/>
              </a:buClr>
              <a:buFont typeface="Arial" panose="020B0604020202020204" pitchFamily="34" charset="0"/>
              <a:buChar char="•"/>
            </a:pPr>
            <a:r>
              <a:rPr lang="en-GB" sz="1600" dirty="0">
                <a:solidFill>
                  <a:srgbClr val="505050"/>
                </a:solidFill>
                <a:latin typeface="Aileron" charset="0"/>
                <a:ea typeface="Aileron" charset="0"/>
                <a:cs typeface="Aileron" charset="0"/>
              </a:rPr>
              <a:t>S</a:t>
            </a:r>
            <a:r>
              <a:rPr lang="en-CH" sz="1600" dirty="0">
                <a:solidFill>
                  <a:srgbClr val="505050"/>
                </a:solidFill>
                <a:latin typeface="Aileron" charset="0"/>
                <a:ea typeface="Aileron" charset="0"/>
                <a:cs typeface="Aileron" charset="0"/>
              </a:rPr>
              <a:t>afety</a:t>
            </a:r>
          </a:p>
          <a:p>
            <a:pPr marL="184150" indent="-184150">
              <a:buClr>
                <a:schemeClr val="accent1"/>
              </a:buClr>
              <a:buFont typeface="Arial" panose="020B0604020202020204" pitchFamily="34" charset="0"/>
              <a:buChar char="•"/>
            </a:pPr>
            <a:r>
              <a:rPr lang="en-CH" sz="1600" dirty="0">
                <a:solidFill>
                  <a:srgbClr val="505050"/>
                </a:solidFill>
                <a:latin typeface="Aileron" charset="0"/>
                <a:ea typeface="Aileron" charset="0"/>
                <a:cs typeface="Aileron" charset="0"/>
              </a:rPr>
              <a:t>PROs</a:t>
            </a:r>
          </a:p>
          <a:p>
            <a:pPr marL="184150" indent="-184150">
              <a:buClr>
                <a:schemeClr val="accent1"/>
              </a:buClr>
              <a:buFont typeface="Arial" panose="020B0604020202020204" pitchFamily="34" charset="0"/>
              <a:buChar char="•"/>
            </a:pPr>
            <a:r>
              <a:rPr lang="en-CH" sz="1600" dirty="0">
                <a:solidFill>
                  <a:srgbClr val="505050"/>
                </a:solidFill>
                <a:latin typeface="Aileron" charset="0"/>
                <a:ea typeface="Aileron" charset="0"/>
                <a:cs typeface="Aileron" charset="0"/>
              </a:rPr>
              <a:t>PK</a:t>
            </a:r>
          </a:p>
        </p:txBody>
      </p:sp>
      <p:sp>
        <p:nvSpPr>
          <p:cNvPr id="13" name="Triangle 12">
            <a:extLst>
              <a:ext uri="{FF2B5EF4-FFF2-40B4-BE49-F238E27FC236}">
                <a16:creationId xmlns:a16="http://schemas.microsoft.com/office/drawing/2014/main" id="{3CF7D604-539C-C04E-88F5-09AD99052BAC}"/>
              </a:ext>
            </a:extLst>
          </p:cNvPr>
          <p:cNvSpPr/>
          <p:nvPr/>
        </p:nvSpPr>
        <p:spPr>
          <a:xfrm rot="5400000">
            <a:off x="2813504" y="3848662"/>
            <a:ext cx="2160240" cy="189778"/>
          </a:xfrm>
          <a:prstGeom prst="triangle">
            <a:avLst/>
          </a:prstGeom>
          <a:solidFill>
            <a:schemeClr val="accent1"/>
          </a:solidFill>
          <a:ln w="28575">
            <a:solidFill>
              <a:schemeClr val="accent1"/>
            </a:solidFill>
            <a:miter lim="800000"/>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15" name="TextBox 14">
            <a:extLst>
              <a:ext uri="{FF2B5EF4-FFF2-40B4-BE49-F238E27FC236}">
                <a16:creationId xmlns:a16="http://schemas.microsoft.com/office/drawing/2014/main" id="{2FBBAC51-93AA-5842-BEA4-D89B01C61F41}"/>
              </a:ext>
            </a:extLst>
          </p:cNvPr>
          <p:cNvSpPr txBox="1"/>
          <p:nvPr/>
        </p:nvSpPr>
        <p:spPr>
          <a:xfrm>
            <a:off x="620184" y="5656890"/>
            <a:ext cx="5494453" cy="400110"/>
          </a:xfrm>
          <a:prstGeom prst="rect">
            <a:avLst/>
          </a:prstGeom>
          <a:noFill/>
        </p:spPr>
        <p:txBody>
          <a:bodyPr wrap="none" lIns="0" rtlCol="0">
            <a:spAutoFit/>
          </a:bodyPr>
          <a:lstStyle/>
          <a:p>
            <a:r>
              <a:rPr lang="en-CH" sz="2000" dirty="0">
                <a:solidFill>
                  <a:schemeClr val="tx2"/>
                </a:solidFill>
                <a:latin typeface="Calibri" panose="020F0502020204030204" pitchFamily="34" charset="0"/>
                <a:ea typeface="Aileron" charset="0"/>
                <a:cs typeface="Calibri" panose="020F0502020204030204" pitchFamily="34" charset="0"/>
              </a:rPr>
              <a:t>As of 19 April 2021, 21 patients have been recru</a:t>
            </a:r>
            <a:r>
              <a:rPr lang="en-GB" sz="2000" dirty="0">
                <a:solidFill>
                  <a:schemeClr val="tx2"/>
                </a:solidFill>
                <a:latin typeface="Calibri" panose="020F0502020204030204" pitchFamily="34" charset="0"/>
                <a:ea typeface="Aileron" charset="0"/>
                <a:cs typeface="Calibri" panose="020F0502020204030204" pitchFamily="34" charset="0"/>
              </a:rPr>
              <a:t>i</a:t>
            </a:r>
            <a:r>
              <a:rPr lang="en-CH" sz="2000" dirty="0">
                <a:solidFill>
                  <a:schemeClr val="tx2"/>
                </a:solidFill>
                <a:latin typeface="Calibri" panose="020F0502020204030204" pitchFamily="34" charset="0"/>
                <a:ea typeface="Aileron" charset="0"/>
                <a:cs typeface="Calibri" panose="020F0502020204030204" pitchFamily="34" charset="0"/>
              </a:rPr>
              <a:t>ted</a:t>
            </a:r>
          </a:p>
        </p:txBody>
      </p:sp>
      <p:sp>
        <p:nvSpPr>
          <p:cNvPr id="24" name="Triangle 23">
            <a:extLst>
              <a:ext uri="{FF2B5EF4-FFF2-40B4-BE49-F238E27FC236}">
                <a16:creationId xmlns:a16="http://schemas.microsoft.com/office/drawing/2014/main" id="{05D90EEF-5B0A-4A40-8C1C-6DDF6488EEE8}"/>
              </a:ext>
            </a:extLst>
          </p:cNvPr>
          <p:cNvSpPr/>
          <p:nvPr/>
        </p:nvSpPr>
        <p:spPr>
          <a:xfrm rot="5400000">
            <a:off x="6426168" y="3848662"/>
            <a:ext cx="2160240" cy="189778"/>
          </a:xfrm>
          <a:prstGeom prst="triangle">
            <a:avLst/>
          </a:prstGeom>
          <a:solidFill>
            <a:schemeClr val="accent1"/>
          </a:solidFill>
          <a:ln w="28575">
            <a:solidFill>
              <a:schemeClr val="accent1"/>
            </a:solidFill>
            <a:miter lim="800000"/>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10718230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A8FD869-F6C4-8442-B112-10C0293E76A5}"/>
              </a:ext>
            </a:extLst>
          </p:cNvPr>
          <p:cNvSpPr>
            <a:spLocks noGrp="1"/>
          </p:cNvSpPr>
          <p:nvPr>
            <p:ph sz="quarter" idx="12"/>
          </p:nvPr>
        </p:nvSpPr>
        <p:spPr>
          <a:xfrm>
            <a:off x="620184" y="1196752"/>
            <a:ext cx="10963200" cy="4525200"/>
          </a:xfrm>
        </p:spPr>
        <p:txBody>
          <a:bodyPr/>
          <a:lstStyle/>
          <a:p>
            <a:pPr>
              <a:buClr>
                <a:schemeClr val="accent1"/>
              </a:buClr>
            </a:pPr>
            <a:r>
              <a:rPr lang="en-US" b="1" dirty="0" err="1">
                <a:solidFill>
                  <a:schemeClr val="accent1"/>
                </a:solidFill>
              </a:rPr>
              <a:t>Larotectinib</a:t>
            </a:r>
            <a:r>
              <a:rPr lang="en-US" b="1" dirty="0">
                <a:solidFill>
                  <a:schemeClr val="accent1"/>
                </a:solidFill>
              </a:rPr>
              <a:t> </a:t>
            </a:r>
            <a:r>
              <a:rPr lang="en-US" dirty="0"/>
              <a:t>continues to demonstrate a </a:t>
            </a:r>
            <a:r>
              <a:rPr lang="en-US" b="1" dirty="0">
                <a:solidFill>
                  <a:schemeClr val="accent1"/>
                </a:solidFill>
              </a:rPr>
              <a:t>robust</a:t>
            </a:r>
            <a:r>
              <a:rPr lang="en-US" dirty="0"/>
              <a:t> and </a:t>
            </a:r>
            <a:r>
              <a:rPr lang="en-US" b="1" dirty="0">
                <a:solidFill>
                  <a:schemeClr val="accent1"/>
                </a:solidFill>
              </a:rPr>
              <a:t>durable</a:t>
            </a:r>
            <a:r>
              <a:rPr lang="en-US" dirty="0"/>
              <a:t> response rate and is </a:t>
            </a:r>
            <a:r>
              <a:rPr lang="en-US" b="1" dirty="0">
                <a:solidFill>
                  <a:schemeClr val="accent1"/>
                </a:solidFill>
              </a:rPr>
              <a:t>well tolerated </a:t>
            </a:r>
            <a:r>
              <a:rPr lang="en-US" dirty="0"/>
              <a:t>in patients with TRK fusion cancer:</a:t>
            </a:r>
          </a:p>
          <a:p>
            <a:pPr lvl="1">
              <a:buClr>
                <a:schemeClr val="accent1"/>
              </a:buClr>
            </a:pPr>
            <a:r>
              <a:rPr lang="en-US" b="1" dirty="0">
                <a:solidFill>
                  <a:schemeClr val="accent1"/>
                </a:solidFill>
              </a:rPr>
              <a:t>Confirmed </a:t>
            </a:r>
            <a:r>
              <a:rPr lang="en-US" dirty="0"/>
              <a:t>in patients with </a:t>
            </a:r>
            <a:r>
              <a:rPr lang="en-US" b="1" dirty="0">
                <a:solidFill>
                  <a:schemeClr val="accent1"/>
                </a:solidFill>
              </a:rPr>
              <a:t>TRK fusion primary CNS </a:t>
            </a:r>
            <a:r>
              <a:rPr lang="en-US" b="1" dirty="0" err="1">
                <a:solidFill>
                  <a:schemeClr val="accent1"/>
                </a:solidFill>
              </a:rPr>
              <a:t>tumours</a:t>
            </a:r>
            <a:endParaRPr lang="en-US" b="1" baseline="30000" dirty="0">
              <a:solidFill>
                <a:schemeClr val="accent1"/>
              </a:solidFill>
            </a:endParaRPr>
          </a:p>
          <a:p>
            <a:pPr lvl="1">
              <a:buClr>
                <a:schemeClr val="accent1"/>
              </a:buClr>
            </a:pPr>
            <a:r>
              <a:rPr lang="en-US" b="1" dirty="0">
                <a:solidFill>
                  <a:schemeClr val="accent1"/>
                </a:solidFill>
              </a:rPr>
              <a:t>Confirmed</a:t>
            </a:r>
            <a:r>
              <a:rPr lang="en-US" dirty="0"/>
              <a:t> in patients with </a:t>
            </a:r>
            <a:r>
              <a:rPr lang="en-US" b="1" dirty="0">
                <a:solidFill>
                  <a:schemeClr val="accent1"/>
                </a:solidFill>
              </a:rPr>
              <a:t>TRK fusion GI </a:t>
            </a:r>
            <a:r>
              <a:rPr lang="en-US" b="1" dirty="0" err="1">
                <a:solidFill>
                  <a:schemeClr val="accent1"/>
                </a:solidFill>
              </a:rPr>
              <a:t>tumours</a:t>
            </a:r>
            <a:r>
              <a:rPr lang="en-US" b="1" dirty="0">
                <a:solidFill>
                  <a:schemeClr val="accent1"/>
                </a:solidFill>
              </a:rPr>
              <a:t> (including CRC)</a:t>
            </a:r>
            <a:br>
              <a:rPr lang="en-US" sz="1400" b="1" dirty="0">
                <a:solidFill>
                  <a:schemeClr val="accent1"/>
                </a:solidFill>
              </a:rPr>
            </a:br>
            <a:endParaRPr lang="en-US" b="1" dirty="0">
              <a:solidFill>
                <a:schemeClr val="accent1"/>
              </a:solidFill>
            </a:endParaRPr>
          </a:p>
          <a:p>
            <a:pPr>
              <a:buClr>
                <a:schemeClr val="accent1"/>
              </a:buClr>
            </a:pPr>
            <a:r>
              <a:rPr lang="en-US" dirty="0"/>
              <a:t>Three-quarters of patients with TRK fusion cancer treated with </a:t>
            </a:r>
            <a:r>
              <a:rPr lang="en-US" dirty="0" err="1"/>
              <a:t>larotrectinib</a:t>
            </a:r>
            <a:r>
              <a:rPr lang="en-US" dirty="0"/>
              <a:t> had </a:t>
            </a:r>
            <a:r>
              <a:rPr lang="en-US" b="1" dirty="0">
                <a:solidFill>
                  <a:schemeClr val="accent1"/>
                </a:solidFill>
              </a:rPr>
              <a:t>a better than 33% increase in PFS compared to most recent prior therapy</a:t>
            </a:r>
            <a:endParaRPr lang="en-US" b="1" baseline="30000" dirty="0">
              <a:solidFill>
                <a:schemeClr val="accent1"/>
              </a:solidFill>
            </a:endParaRPr>
          </a:p>
          <a:p>
            <a:pPr lvl="1">
              <a:buClr>
                <a:schemeClr val="accent1"/>
              </a:buClr>
            </a:pPr>
            <a:r>
              <a:rPr lang="en-US" dirty="0"/>
              <a:t>Suggest </a:t>
            </a:r>
            <a:r>
              <a:rPr lang="en-US" b="1" dirty="0">
                <a:solidFill>
                  <a:schemeClr val="accent1"/>
                </a:solidFill>
              </a:rPr>
              <a:t>improved disease response over prior therapy</a:t>
            </a:r>
          </a:p>
          <a:p>
            <a:pPr lvl="1">
              <a:buClr>
                <a:schemeClr val="accent1"/>
              </a:buClr>
            </a:pPr>
            <a:endParaRPr lang="en-US" sz="1400" dirty="0"/>
          </a:p>
          <a:p>
            <a:pPr>
              <a:buClr>
                <a:schemeClr val="accent1"/>
              </a:buClr>
            </a:pPr>
            <a:r>
              <a:rPr lang="en-US" dirty="0"/>
              <a:t>These data highlight the importance of </a:t>
            </a:r>
            <a:r>
              <a:rPr lang="en-US" b="1" dirty="0">
                <a:solidFill>
                  <a:schemeClr val="accent1"/>
                </a:solidFill>
              </a:rPr>
              <a:t>identifying </a:t>
            </a:r>
            <a:r>
              <a:rPr lang="en-US" b="1" i="1" dirty="0">
                <a:solidFill>
                  <a:schemeClr val="accent1"/>
                </a:solidFill>
              </a:rPr>
              <a:t>NTRK </a:t>
            </a:r>
            <a:r>
              <a:rPr lang="en-US" b="1" dirty="0">
                <a:solidFill>
                  <a:schemeClr val="accent1"/>
                </a:solidFill>
              </a:rPr>
              <a:t>gene fusions </a:t>
            </a:r>
            <a:r>
              <a:rPr lang="en-US" dirty="0"/>
              <a:t>in patients </a:t>
            </a:r>
            <a:br>
              <a:rPr lang="en-US" dirty="0"/>
            </a:br>
            <a:r>
              <a:rPr lang="en-US" dirty="0"/>
              <a:t>with cancer </a:t>
            </a:r>
            <a:r>
              <a:rPr lang="en-US" dirty="0">
                <a:sym typeface="Wingdings" pitchFamily="2" charset="2"/>
              </a:rPr>
              <a:t> </a:t>
            </a:r>
            <a:r>
              <a:rPr lang="en-US" b="1" dirty="0">
                <a:solidFill>
                  <a:schemeClr val="accent1"/>
                </a:solidFill>
                <a:sym typeface="Wingdings" pitchFamily="2" charset="2"/>
              </a:rPr>
              <a:t>Testing is critical </a:t>
            </a:r>
          </a:p>
          <a:p>
            <a:pPr>
              <a:buClr>
                <a:schemeClr val="accent1"/>
              </a:buClr>
            </a:pPr>
            <a:endParaRPr lang="en-US" sz="1400" b="1" dirty="0">
              <a:solidFill>
                <a:schemeClr val="accent1"/>
              </a:solidFill>
              <a:sym typeface="Wingdings" pitchFamily="2" charset="2"/>
            </a:endParaRPr>
          </a:p>
          <a:p>
            <a:pPr>
              <a:buClr>
                <a:schemeClr val="accent1"/>
              </a:buClr>
            </a:pPr>
            <a:r>
              <a:rPr lang="en-US" b="1" dirty="0">
                <a:solidFill>
                  <a:schemeClr val="accent1"/>
                </a:solidFill>
                <a:sym typeface="Wingdings" pitchFamily="2" charset="2"/>
              </a:rPr>
              <a:t>TAPISTRY Phase 2 trial </a:t>
            </a:r>
            <a:r>
              <a:rPr lang="en-US" dirty="0">
                <a:sym typeface="Wingdings" pitchFamily="2" charset="2"/>
              </a:rPr>
              <a:t>has been initiated and worth following up</a:t>
            </a:r>
            <a:endParaRPr lang="en-US" baseline="30000" dirty="0"/>
          </a:p>
        </p:txBody>
      </p:sp>
      <p:sp>
        <p:nvSpPr>
          <p:cNvPr id="4" name="Title 3">
            <a:extLst>
              <a:ext uri="{FF2B5EF4-FFF2-40B4-BE49-F238E27FC236}">
                <a16:creationId xmlns:a16="http://schemas.microsoft.com/office/drawing/2014/main" id="{4F0DFA6E-31C9-3349-95F9-20AEE8185C62}"/>
              </a:ext>
            </a:extLst>
          </p:cNvPr>
          <p:cNvSpPr>
            <a:spLocks noGrp="1"/>
          </p:cNvSpPr>
          <p:nvPr>
            <p:ph type="title"/>
          </p:nvPr>
        </p:nvSpPr>
        <p:spPr/>
        <p:txBody>
          <a:bodyPr/>
          <a:lstStyle/>
          <a:p>
            <a:r>
              <a:rPr lang="en-US"/>
              <a:t>In summary</a:t>
            </a:r>
            <a:endParaRPr lang="en-GB" dirty="0"/>
          </a:p>
        </p:txBody>
      </p:sp>
      <p:sp>
        <p:nvSpPr>
          <p:cNvPr id="16" name="Slide Number Placeholder 15">
            <a:extLst>
              <a:ext uri="{FF2B5EF4-FFF2-40B4-BE49-F238E27FC236}">
                <a16:creationId xmlns:a16="http://schemas.microsoft.com/office/drawing/2014/main" id="{BAA8E1E3-F700-E644-BAD7-F8666ADD1CD8}"/>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7" name="Content Placeholder 6">
            <a:extLst>
              <a:ext uri="{FF2B5EF4-FFF2-40B4-BE49-F238E27FC236}">
                <a16:creationId xmlns:a16="http://schemas.microsoft.com/office/drawing/2014/main" id="{78AD901F-139E-C440-9193-23A903AB8A24}"/>
              </a:ext>
            </a:extLst>
          </p:cNvPr>
          <p:cNvSpPr>
            <a:spLocks noGrp="1"/>
          </p:cNvSpPr>
          <p:nvPr>
            <p:ph sz="quarter" idx="15"/>
          </p:nvPr>
        </p:nvSpPr>
        <p:spPr>
          <a:xfrm>
            <a:off x="620184" y="6309320"/>
            <a:ext cx="10084328" cy="365125"/>
          </a:xfrm>
        </p:spPr>
        <p:txBody>
          <a:bodyPr/>
          <a:lstStyle/>
          <a:p>
            <a:r>
              <a:rPr lang="en-GB" dirty="0"/>
              <a:t>CNS, central nervous system; CRC, colorectal cancer; NTRK, neurotrophic tyrosine receptor kinase; PFS; progression-free survival; TRK, tropomyosin receptor kinase</a:t>
            </a:r>
          </a:p>
        </p:txBody>
      </p:sp>
    </p:spTree>
    <p:extLst>
      <p:ext uri="{BB962C8B-B14F-4D97-AF65-F5344CB8AC3E}">
        <p14:creationId xmlns:p14="http://schemas.microsoft.com/office/powerpoint/2010/main" val="204774732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63552" y="5336166"/>
            <a:ext cx="1724768" cy="553998"/>
          </a:xfrm>
          <a:prstGeom prst="rect">
            <a:avLst/>
          </a:prstGeom>
          <a:noFill/>
        </p:spPr>
        <p:txBody>
          <a:bodyPr wrap="none" rtlCol="0">
            <a:spAutoFit/>
          </a:bodyPr>
          <a:lstStyle/>
          <a:p>
            <a:pPr algn="ctr"/>
            <a:r>
              <a:rPr lang="en-GB" sz="1400" dirty="0">
                <a:solidFill>
                  <a:schemeClr val="accent1"/>
                </a:solidFill>
                <a:ea typeface="Aileron" charset="0"/>
                <a:cs typeface="PT Sans Narrow"/>
              </a:rPr>
              <a:t>Follow us on Twitter </a:t>
            </a:r>
            <a:br>
              <a:rPr lang="en-GB" sz="1600" dirty="0">
                <a:solidFill>
                  <a:schemeClr val="accent1"/>
                </a:solidFill>
                <a:ea typeface="Aileron" charset="0"/>
                <a:cs typeface="PT Sans Narrow"/>
              </a:rPr>
            </a:b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a:t>
            </a:r>
            <a:r>
              <a:rPr lang="en-GB" sz="1600" b="1" u="sng" dirty="0" err="1">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ntrkconnectinfo</a:t>
            </a:r>
            <a:endParaRPr lang="en-GB" sz="1600" b="1" u="sng" dirty="0">
              <a:solidFill>
                <a:schemeClr val="accent1"/>
              </a:solidFill>
              <a:ea typeface="Aileron" charset="0"/>
              <a:cs typeface="PT Sans Narrow"/>
            </a:endParaRPr>
          </a:p>
        </p:txBody>
      </p:sp>
      <p:sp>
        <p:nvSpPr>
          <p:cNvPr id="17" name="TextBox 16"/>
          <p:cNvSpPr txBox="1"/>
          <p:nvPr/>
        </p:nvSpPr>
        <p:spPr>
          <a:xfrm>
            <a:off x="4002039" y="5336167"/>
            <a:ext cx="2084815" cy="701731"/>
          </a:xfrm>
          <a:prstGeom prst="rect">
            <a:avLst/>
          </a:prstGeom>
          <a:noFill/>
        </p:spPr>
        <p:txBody>
          <a:bodyPr wrap="square" rtlCol="0">
            <a:spAutoFit/>
          </a:bodyPr>
          <a:lstStyle/>
          <a:p>
            <a:pPr algn="ctr">
              <a:lnSpc>
                <a:spcPct val="90000"/>
              </a:lnSpc>
            </a:pPr>
            <a:r>
              <a:rPr lang="en-GB" sz="1400" dirty="0">
                <a:solidFill>
                  <a:schemeClr val="accent1"/>
                </a:solidFill>
                <a:ea typeface="Aileron" charset="0"/>
                <a:cs typeface="PT Sans Narrow"/>
              </a:rPr>
              <a:t>Follow the </a:t>
            </a:r>
            <a:br>
              <a:rPr lang="en-GB" sz="1600" dirty="0">
                <a:solidFill>
                  <a:schemeClr val="accent1"/>
                </a:solidFill>
                <a:ea typeface="Aileron" charset="0"/>
                <a:cs typeface="PT Sans Narrow"/>
              </a:rPr>
            </a:br>
            <a:r>
              <a:rPr lang="en-GB" sz="1600" b="1" u="sng" dirty="0">
                <a:solidFill>
                  <a:schemeClr val="accent1"/>
                </a:solidFill>
                <a:ea typeface="Aileron" charset="0"/>
                <a:cs typeface="PT Sans Narrow"/>
                <a:hlinkClick r:id="rId4">
                  <a:extLst>
                    <a:ext uri="{A12FA001-AC4F-418D-AE19-62706E023703}">
                      <ahyp:hlinkClr xmlns:ahyp="http://schemas.microsoft.com/office/drawing/2018/hyperlinkcolor" val="tx"/>
                    </a:ext>
                  </a:extLst>
                </a:hlinkClick>
              </a:rPr>
              <a:t>NTRK CONNECT</a:t>
            </a:r>
            <a:br>
              <a:rPr lang="en-GB" sz="1600" b="1" dirty="0">
                <a:solidFill>
                  <a:schemeClr val="accent5"/>
                </a:solidFill>
                <a:ea typeface="Aileron" charset="0"/>
                <a:cs typeface="PT Sans Narrow"/>
              </a:rPr>
            </a:br>
            <a:r>
              <a:rPr lang="en-GB" sz="1400" dirty="0">
                <a:solidFill>
                  <a:schemeClr val="accent1"/>
                </a:solidFill>
                <a:ea typeface="Aileron" charset="0"/>
                <a:cs typeface="PT Sans Narrow"/>
              </a:rPr>
              <a:t>group on LinkedIn</a:t>
            </a:r>
            <a:endParaRPr lang="en-GB" sz="1600" dirty="0">
              <a:solidFill>
                <a:schemeClr val="accent1"/>
              </a:solidFill>
              <a:ea typeface="Aileron" charset="0"/>
              <a:cs typeface="PT Sans Narrow"/>
            </a:endParaRPr>
          </a:p>
        </p:txBody>
      </p:sp>
      <p:sp>
        <p:nvSpPr>
          <p:cNvPr id="18" name="TextBox 17"/>
          <p:cNvSpPr txBox="1"/>
          <p:nvPr/>
        </p:nvSpPr>
        <p:spPr>
          <a:xfrm>
            <a:off x="7779549" y="5336166"/>
            <a:ext cx="2843808" cy="729430"/>
          </a:xfrm>
          <a:prstGeom prst="rect">
            <a:avLst/>
          </a:prstGeom>
          <a:noFill/>
        </p:spPr>
        <p:txBody>
          <a:bodyPr wrap="square" rtlCol="0">
            <a:spAutoFit/>
          </a:bodyPr>
          <a:lstStyle/>
          <a:p>
            <a:pPr algn="ctr">
              <a:lnSpc>
                <a:spcPct val="90000"/>
              </a:lnSpc>
            </a:pPr>
            <a:r>
              <a:rPr lang="en-US" sz="1400" dirty="0">
                <a:solidFill>
                  <a:schemeClr val="accent1"/>
                </a:solidFill>
                <a:cs typeface="PT Sans Narrow"/>
              </a:rPr>
              <a:t>Email</a:t>
            </a:r>
            <a:br>
              <a:rPr lang="en-US" sz="1600" dirty="0">
                <a:solidFill>
                  <a:schemeClr val="accent1"/>
                </a:solidFill>
                <a:cs typeface="PT Sans Narrow"/>
              </a:rPr>
            </a:br>
            <a:r>
              <a:rPr lang="en-GB" sz="1600" b="1" dirty="0">
                <a:solidFill>
                  <a:schemeClr val="accent1"/>
                </a:solidFill>
                <a:hlinkClick r:id="rId5">
                  <a:extLst>
                    <a:ext uri="{A12FA001-AC4F-418D-AE19-62706E023703}">
                      <ahyp:hlinkClr xmlns:ahyp="http://schemas.microsoft.com/office/drawing/2018/hyperlinkcolor" val="tx"/>
                    </a:ext>
                  </a:extLst>
                </a:hlinkClick>
              </a:rPr>
              <a:t>froukje</a:t>
            </a:r>
            <a:r>
              <a:rPr lang="en-GB" sz="1600" b="1">
                <a:solidFill>
                  <a:schemeClr val="accent1"/>
                </a:solidFill>
                <a:hlinkClick r:id="rId5">
                  <a:extLst>
                    <a:ext uri="{A12FA001-AC4F-418D-AE19-62706E023703}">
                      <ahyp:hlinkClr xmlns:ahyp="http://schemas.microsoft.com/office/drawing/2018/hyperlinkcolor" val="tx"/>
                    </a:ext>
                  </a:extLst>
                </a:hlinkClick>
              </a:rPr>
              <a:t>.sosef</a:t>
            </a:r>
            <a:br>
              <a:rPr lang="en-GB" sz="1600" b="1" dirty="0">
                <a:solidFill>
                  <a:schemeClr val="accent1"/>
                </a:solidFill>
                <a:hlinkClick r:id="rId5">
                  <a:extLst>
                    <a:ext uri="{A12FA001-AC4F-418D-AE19-62706E023703}">
                      <ahyp:hlinkClr xmlns:ahyp="http://schemas.microsoft.com/office/drawing/2018/hyperlinkcolor" val="tx"/>
                    </a:ext>
                  </a:extLst>
                </a:hlinkClick>
              </a:rPr>
            </a:br>
            <a:r>
              <a:rPr lang="en-GB" sz="1600" b="1" dirty="0">
                <a:solidFill>
                  <a:schemeClr val="accent1"/>
                </a:solidFill>
                <a:hlinkClick r:id="rId5">
                  <a:extLst>
                    <a:ext uri="{A12FA001-AC4F-418D-AE19-62706E023703}">
                      <ahyp:hlinkClr xmlns:ahyp="http://schemas.microsoft.com/office/drawing/2018/hyperlinkcolor" val="tx"/>
                    </a:ext>
                  </a:extLst>
                </a:hlinkClick>
              </a:rPr>
              <a:t>@cor2ed.com</a:t>
            </a:r>
            <a:endParaRPr lang="en-GB" sz="1600" b="1" dirty="0">
              <a:solidFill>
                <a:schemeClr val="accent1"/>
              </a:solidFill>
            </a:endParaRPr>
          </a:p>
        </p:txBody>
      </p:sp>
      <p:sp>
        <p:nvSpPr>
          <p:cNvPr id="19" name="TextBox 18"/>
          <p:cNvSpPr txBox="1"/>
          <p:nvPr/>
        </p:nvSpPr>
        <p:spPr>
          <a:xfrm>
            <a:off x="6014846" y="5336166"/>
            <a:ext cx="2084815" cy="757130"/>
          </a:xfrm>
          <a:prstGeom prst="rect">
            <a:avLst/>
          </a:prstGeom>
          <a:noFill/>
        </p:spPr>
        <p:txBody>
          <a:bodyPr wrap="square" rtlCol="0">
            <a:spAutoFit/>
          </a:bodyPr>
          <a:lstStyle/>
          <a:p>
            <a:pPr algn="ctr">
              <a:lnSpc>
                <a:spcPct val="90000"/>
              </a:lnSpc>
            </a:pPr>
            <a:r>
              <a:rPr lang="en-GB" sz="1400" dirty="0">
                <a:solidFill>
                  <a:schemeClr val="accent1"/>
                </a:solidFill>
                <a:ea typeface="Aileron" charset="0"/>
                <a:cs typeface="PT Sans Narrow"/>
              </a:rPr>
              <a:t>Watch us on the</a:t>
            </a:r>
            <a:br>
              <a:rPr lang="en-GB" sz="1400" dirty="0">
                <a:solidFill>
                  <a:schemeClr val="accent1"/>
                </a:solidFill>
                <a:ea typeface="Aileron" charset="0"/>
                <a:cs typeface="PT Sans Narrow"/>
              </a:rPr>
            </a:br>
            <a:r>
              <a:rPr lang="en-GB" sz="1400" dirty="0">
                <a:solidFill>
                  <a:schemeClr val="accent1"/>
                </a:solidFill>
                <a:ea typeface="Aileron" charset="0"/>
                <a:cs typeface="PT Sans Narrow"/>
              </a:rPr>
              <a:t>Vimeo Channe</a:t>
            </a:r>
            <a:r>
              <a:rPr lang="en-GB" sz="1600" dirty="0">
                <a:solidFill>
                  <a:schemeClr val="accent1"/>
                </a:solidFill>
                <a:ea typeface="Aileron" charset="0"/>
                <a:cs typeface="PT Sans Narrow"/>
              </a:rPr>
              <a:t>l</a:t>
            </a:r>
            <a:br>
              <a:rPr lang="en-GB" sz="1600" dirty="0">
                <a:solidFill>
                  <a:schemeClr val="accent1"/>
                </a:solidFill>
                <a:ea typeface="Aileron" charset="0"/>
                <a:cs typeface="PT Sans Narrow"/>
              </a:rPr>
            </a:br>
            <a:r>
              <a:rPr lang="en-GB" sz="1600" b="1" dirty="0">
                <a:solidFill>
                  <a:schemeClr val="accent1"/>
                </a:solidFill>
                <a:ea typeface="Aileron" charset="0"/>
                <a:cs typeface="PT Sans Narrow"/>
                <a:hlinkClick r:id="rId6">
                  <a:extLst>
                    <a:ext uri="{A12FA001-AC4F-418D-AE19-62706E023703}">
                      <ahyp:hlinkClr xmlns:ahyp="http://schemas.microsoft.com/office/drawing/2018/hyperlinkcolor" val="tx"/>
                    </a:ext>
                  </a:extLst>
                </a:hlinkClick>
              </a:rPr>
              <a:t>NTRK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t>REACH NTRK CONNECT VIA </a:t>
            </a:r>
            <a:br>
              <a:rPr lang="en-US" sz="3600" cap="none" dirty="0"/>
            </a:br>
            <a:r>
              <a:rPr lang="en-US" sz="3600" cap="none" spc="-50" dirty="0"/>
              <a:t>TWITTER, LINKEDIN, VIMEO &amp; EMAIL</a:t>
            </a:r>
            <a:br>
              <a:rPr lang="en-US" sz="3600" cap="none" dirty="0"/>
            </a:br>
            <a:r>
              <a:rPr lang="en-US" sz="3600" cap="none" dirty="0"/>
              <a:t>OR VISIT THE GROUP’S WEBSITE</a:t>
            </a:r>
            <a:br>
              <a:rPr lang="en-US" sz="3600" dirty="0">
                <a:solidFill>
                  <a:schemeClr val="tx2"/>
                </a:solidFill>
              </a:rPr>
            </a:br>
            <a:r>
              <a:rPr lang="en-US" sz="3600" u="sng" cap="none" dirty="0">
                <a:hlinkClick r:id="rId7">
                  <a:extLst>
                    <a:ext uri="{A12FA001-AC4F-418D-AE19-62706E023703}">
                      <ahyp:hlinkClr xmlns:ahyp="http://schemas.microsoft.com/office/drawing/2018/hyperlinkcolor" val="tx"/>
                    </a:ext>
                  </a:extLst>
                </a:hlinkClick>
              </a:rPr>
              <a:t>http://www.ntrkconnect.info</a:t>
            </a:r>
            <a:endParaRPr lang="en-US" sz="3600" cap="none" dirty="0"/>
          </a:p>
        </p:txBody>
      </p:sp>
      <p:pic>
        <p:nvPicPr>
          <p:cNvPr id="3" name="Picture 2">
            <a:hlinkClick r:id="rId6"/>
            <a:extLst>
              <a:ext uri="{FF2B5EF4-FFF2-40B4-BE49-F238E27FC236}">
                <a16:creationId xmlns:a16="http://schemas.microsoft.com/office/drawing/2014/main" id="{E10C5C84-EC62-432B-80C7-ECCD3CBF66A7}"/>
              </a:ext>
            </a:extLst>
          </p:cNvPr>
          <p:cNvPicPr>
            <a:picLocks noChangeAspect="1"/>
          </p:cNvPicPr>
          <p:nvPr/>
        </p:nvPicPr>
        <p:blipFill>
          <a:blip r:embed="rId8"/>
          <a:stretch>
            <a:fillRect/>
          </a:stretch>
        </p:blipFill>
        <p:spPr>
          <a:xfrm>
            <a:off x="6435393" y="4050497"/>
            <a:ext cx="1259268" cy="1260000"/>
          </a:xfrm>
          <a:prstGeom prst="rect">
            <a:avLst/>
          </a:prstGeom>
        </p:spPr>
      </p:pic>
      <p:pic>
        <p:nvPicPr>
          <p:cNvPr id="5" name="Picture 4">
            <a:hlinkClick r:id="rId5"/>
            <a:extLst>
              <a:ext uri="{FF2B5EF4-FFF2-40B4-BE49-F238E27FC236}">
                <a16:creationId xmlns:a16="http://schemas.microsoft.com/office/drawing/2014/main" id="{C82D04D1-4906-42DD-907A-F5AF75FDBB47}"/>
              </a:ext>
            </a:extLst>
          </p:cNvPr>
          <p:cNvPicPr>
            <a:picLocks noChangeAspect="1"/>
          </p:cNvPicPr>
          <p:nvPr/>
        </p:nvPicPr>
        <p:blipFill>
          <a:blip r:embed="rId9"/>
          <a:stretch>
            <a:fillRect/>
          </a:stretch>
        </p:blipFill>
        <p:spPr>
          <a:xfrm>
            <a:off x="8526954" y="4050497"/>
            <a:ext cx="1259268" cy="1260000"/>
          </a:xfrm>
          <a:prstGeom prst="rect">
            <a:avLst/>
          </a:prstGeom>
        </p:spPr>
      </p:pic>
      <p:pic>
        <p:nvPicPr>
          <p:cNvPr id="7" name="Picture 6">
            <a:hlinkClick r:id="rId4"/>
            <a:extLst>
              <a:ext uri="{FF2B5EF4-FFF2-40B4-BE49-F238E27FC236}">
                <a16:creationId xmlns:a16="http://schemas.microsoft.com/office/drawing/2014/main" id="{318C0DBA-C408-4E45-A02E-87489D4F89A0}"/>
              </a:ext>
            </a:extLst>
          </p:cNvPr>
          <p:cNvPicPr>
            <a:picLocks noChangeAspect="1"/>
          </p:cNvPicPr>
          <p:nvPr/>
        </p:nvPicPr>
        <p:blipFill>
          <a:blip r:embed="rId10"/>
          <a:stretch>
            <a:fillRect/>
          </a:stretch>
        </p:blipFill>
        <p:spPr>
          <a:xfrm>
            <a:off x="4365847" y="4050497"/>
            <a:ext cx="1259268" cy="1260000"/>
          </a:xfrm>
          <a:prstGeom prst="rect">
            <a:avLst/>
          </a:prstGeom>
        </p:spPr>
      </p:pic>
      <p:pic>
        <p:nvPicPr>
          <p:cNvPr id="9" name="Picture 8">
            <a:hlinkClick r:id="rId3"/>
            <a:extLst>
              <a:ext uri="{FF2B5EF4-FFF2-40B4-BE49-F238E27FC236}">
                <a16:creationId xmlns:a16="http://schemas.microsoft.com/office/drawing/2014/main" id="{D6A72BC0-F82A-42A8-A07E-FEF293DC6029}"/>
              </a:ext>
            </a:extLst>
          </p:cNvPr>
          <p:cNvPicPr>
            <a:picLocks noChangeAspect="1"/>
          </p:cNvPicPr>
          <p:nvPr/>
        </p:nvPicPr>
        <p:blipFill>
          <a:blip r:embed="rId11"/>
          <a:stretch>
            <a:fillRect/>
          </a:stretch>
        </p:blipFill>
        <p:spPr>
          <a:xfrm>
            <a:off x="2296302" y="4050497"/>
            <a:ext cx="1259268" cy="1260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29</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BE008D2-3EA1-A24D-9951-53B5698D0CBF}"/>
              </a:ext>
            </a:extLst>
          </p:cNvPr>
          <p:cNvSpPr>
            <a:spLocks noGrp="1"/>
          </p:cNvSpPr>
          <p:nvPr>
            <p:ph sz="quarter" idx="12"/>
          </p:nvPr>
        </p:nvSpPr>
        <p:spPr/>
        <p:txBody>
          <a:bodyPr/>
          <a:lstStyle/>
          <a:p>
            <a:pPr marL="0" indent="0">
              <a:buClr>
                <a:schemeClr val="accent1"/>
              </a:buClr>
              <a:buNone/>
            </a:pPr>
            <a:r>
              <a:rPr lang="en-GB" b="1" dirty="0"/>
              <a:t>Please note: </a:t>
            </a:r>
            <a:r>
              <a:rPr lang="en-GB" dirty="0"/>
              <a:t>Views expressed within this presentation are the personal opinions of the author. </a:t>
            </a:r>
            <a:br>
              <a:rPr lang="en-GB" dirty="0"/>
            </a:br>
            <a:r>
              <a:rPr lang="en-GB" dirty="0"/>
              <a:t>They do not necessarily represent the views of the author’s academic institution or the rest of </a:t>
            </a:r>
            <a:br>
              <a:rPr lang="en-GB" dirty="0"/>
            </a:br>
            <a:r>
              <a:rPr lang="en-GB" dirty="0"/>
              <a:t>NTRK CONNECT group.</a:t>
            </a:r>
          </a:p>
          <a:p>
            <a:pPr marL="0" indent="0">
              <a:buClr>
                <a:schemeClr val="accent1"/>
              </a:buClr>
              <a:buNone/>
            </a:pPr>
            <a:endParaRPr lang="en-GB" dirty="0"/>
          </a:p>
          <a:p>
            <a:pPr marL="0" indent="0">
              <a:buClr>
                <a:schemeClr val="accent1"/>
              </a:buClr>
              <a:buNone/>
            </a:pPr>
            <a:r>
              <a:rPr lang="en-GB" dirty="0"/>
              <a:t>This content is supported by an independent educational grant from Bayer. </a:t>
            </a:r>
          </a:p>
          <a:p>
            <a:pPr marL="0" indent="0">
              <a:buClr>
                <a:schemeClr val="accent1"/>
              </a:buClr>
              <a:buNone/>
            </a:pPr>
            <a:endParaRPr lang="en-GB" dirty="0"/>
          </a:p>
          <a:p>
            <a:pPr marL="0" indent="0">
              <a:buClr>
                <a:schemeClr val="accent1"/>
              </a:buClr>
              <a:buNone/>
            </a:pPr>
            <a:r>
              <a:rPr lang="en-GB" b="1" dirty="0">
                <a:solidFill>
                  <a:schemeClr val="tx2"/>
                </a:solidFill>
              </a:rPr>
              <a:t>Disclosures: </a:t>
            </a:r>
            <a:r>
              <a:rPr lang="en-GB" b="1" dirty="0">
                <a:solidFill>
                  <a:schemeClr val="accent1"/>
                </a:solidFill>
              </a:rPr>
              <a:t>Prof. Andrea </a:t>
            </a:r>
            <a:r>
              <a:rPr lang="en-GB" b="1" dirty="0" err="1">
                <a:solidFill>
                  <a:schemeClr val="accent1"/>
                </a:solidFill>
              </a:rPr>
              <a:t>Sartore</a:t>
            </a:r>
            <a:r>
              <a:rPr lang="en-GB" b="1" dirty="0">
                <a:solidFill>
                  <a:schemeClr val="accent1"/>
                </a:solidFill>
              </a:rPr>
              <a:t>-Bianchi </a:t>
            </a:r>
            <a:r>
              <a:rPr lang="en-GB" dirty="0"/>
              <a:t>has received honoraria from the following: </a:t>
            </a:r>
          </a:p>
          <a:p>
            <a:pPr>
              <a:buClr>
                <a:schemeClr val="accent1"/>
              </a:buClr>
            </a:pPr>
            <a:r>
              <a:rPr lang="en-GB" dirty="0"/>
              <a:t>Amgen, Bayer, Sanofi and </a:t>
            </a:r>
            <a:r>
              <a:rPr lang="en-GB" dirty="0" err="1"/>
              <a:t>Servier</a:t>
            </a:r>
            <a:endParaRPr lang="en-GB" noProof="0" dirty="0"/>
          </a:p>
          <a:p>
            <a:pPr marL="0" indent="0">
              <a:buClr>
                <a:schemeClr val="accent1"/>
              </a:buClr>
              <a:buNone/>
            </a:pPr>
            <a:endParaRPr lang="en-GB" dirty="0"/>
          </a:p>
          <a:p>
            <a:pPr>
              <a:buClr>
                <a:schemeClr val="accent1"/>
              </a:buClr>
            </a:pPr>
            <a:endParaRPr lang="en-GB" dirty="0"/>
          </a:p>
          <a:p>
            <a:pPr>
              <a:buClr>
                <a:schemeClr val="accent1"/>
              </a:buClr>
            </a:pPr>
            <a:endParaRPr lang="en-GB" dirty="0"/>
          </a:p>
        </p:txBody>
      </p:sp>
      <p:sp>
        <p:nvSpPr>
          <p:cNvPr id="3" name="Title 2">
            <a:extLst>
              <a:ext uri="{FF2B5EF4-FFF2-40B4-BE49-F238E27FC236}">
                <a16:creationId xmlns:a16="http://schemas.microsoft.com/office/drawing/2014/main" id="{021C8FE1-878F-D644-BAF9-2821B656704F}"/>
              </a:ext>
            </a:extLst>
          </p:cNvPr>
          <p:cNvSpPr>
            <a:spLocks noGrp="1"/>
          </p:cNvSpPr>
          <p:nvPr>
            <p:ph type="title"/>
          </p:nvPr>
        </p:nvSpPr>
        <p:spPr/>
        <p:txBody>
          <a:bodyPr/>
          <a:lstStyle/>
          <a:p>
            <a:r>
              <a:rPr lang="en-GB"/>
              <a:t>Disclosures</a:t>
            </a:r>
            <a:endParaRPr lang="en-GB" dirty="0"/>
          </a:p>
        </p:txBody>
      </p:sp>
      <p:sp>
        <p:nvSpPr>
          <p:cNvPr id="2" name="Espace réservé du numéro de diapositive 1">
            <a:extLst>
              <a:ext uri="{FF2B5EF4-FFF2-40B4-BE49-F238E27FC236}">
                <a16:creationId xmlns:a16="http://schemas.microsoft.com/office/drawing/2014/main" id="{892C37D6-1CB7-A445-A659-C80657F7A949}"/>
              </a:ext>
            </a:extLst>
          </p:cNvPr>
          <p:cNvSpPr>
            <a:spLocks noGrp="1"/>
          </p:cNvSpPr>
          <p:nvPr>
            <p:ph type="sldNum" sz="quarter" idx="4"/>
          </p:nvPr>
        </p:nvSpPr>
        <p:spPr/>
        <p:txBody>
          <a:bodyPr/>
          <a:lstStyle/>
          <a:p>
            <a:fld id="{C204CC5D-EBA8-9944-954D-B5CDF12FB960}" type="slidenum">
              <a:rPr lang="en-US" smtClean="0"/>
              <a:pPr/>
              <a:t>3</a:t>
            </a:fld>
            <a:endParaRPr lang="en-US"/>
          </a:p>
        </p:txBody>
      </p:sp>
      <p:sp>
        <p:nvSpPr>
          <p:cNvPr id="10" name="Content Placeholder 9">
            <a:extLst>
              <a:ext uri="{FF2B5EF4-FFF2-40B4-BE49-F238E27FC236}">
                <a16:creationId xmlns:a16="http://schemas.microsoft.com/office/drawing/2014/main" id="{65F77A16-2C9D-494A-A030-85A670F2F91F}"/>
              </a:ext>
            </a:extLst>
          </p:cNvPr>
          <p:cNvSpPr>
            <a:spLocks noGrp="1"/>
          </p:cNvSpPr>
          <p:nvPr>
            <p:ph sz="quarter" idx="15"/>
          </p:nvPr>
        </p:nvSpPr>
        <p:spPr/>
        <p:txBody>
          <a:bodyPr/>
          <a:lstStyle/>
          <a:p>
            <a:endParaRPr lang="en-GB"/>
          </a:p>
        </p:txBody>
      </p:sp>
    </p:spTree>
    <p:extLst>
      <p:ext uri="{BB962C8B-B14F-4D97-AF65-F5344CB8AC3E}">
        <p14:creationId xmlns:p14="http://schemas.microsoft.com/office/powerpoint/2010/main" val="167799556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15B0-02AF-44C8-9360-8F645029861D}"/>
              </a:ext>
            </a:extLst>
          </p:cNvPr>
          <p:cNvSpPr>
            <a:spLocks noGrp="1"/>
          </p:cNvSpPr>
          <p:nvPr>
            <p:ph type="title"/>
          </p:nvPr>
        </p:nvSpPr>
        <p:spPr/>
        <p:txBody>
          <a:bodyPr>
            <a:normAutofit/>
          </a:bodyPr>
          <a:lstStyle/>
          <a:p>
            <a:r>
              <a:rPr lang="en-US" dirty="0"/>
              <a:t>Long-term efficacy and safety of </a:t>
            </a:r>
            <a:r>
              <a:rPr lang="en-US" dirty="0" err="1"/>
              <a:t>larotrectinib</a:t>
            </a:r>
            <a:r>
              <a:rPr lang="en-US" dirty="0"/>
              <a:t> in an integrated dataset </a:t>
            </a:r>
            <a:br>
              <a:rPr lang="en-US" dirty="0"/>
            </a:br>
            <a:r>
              <a:rPr lang="en-US" dirty="0"/>
              <a:t>of patients with TRK fusion cancer</a:t>
            </a:r>
            <a:br>
              <a:rPr lang="en-GB" dirty="0"/>
            </a:br>
            <a:br>
              <a:rPr lang="en-GB" dirty="0"/>
            </a:br>
            <a:r>
              <a:rPr lang="en-GB" sz="2200" cap="none" dirty="0"/>
              <a:t>Hong D.S, et al. ASCO 2021, #3108</a:t>
            </a:r>
            <a:endParaRPr lang="en-GB" sz="2200" dirty="0"/>
          </a:p>
        </p:txBody>
      </p:sp>
      <p:sp>
        <p:nvSpPr>
          <p:cNvPr id="3" name="Slide Number Placeholder 2"/>
          <p:cNvSpPr>
            <a:spLocks noGrp="1"/>
          </p:cNvSpPr>
          <p:nvPr>
            <p:ph type="sldNum" sz="quarter" idx="4"/>
          </p:nvPr>
        </p:nvSpPr>
        <p:spPr/>
        <p:txBody>
          <a:bodyPr/>
          <a:lstStyle/>
          <a:p>
            <a:fld id="{FCE43C0F-8A7B-3A4B-9DB5-B3472E36E833}" type="slidenum">
              <a:rPr lang="en-GB" smtClean="0"/>
              <a:pPr/>
              <a:t>4</a:t>
            </a:fld>
            <a:endParaRPr lang="en-GB" dirty="0"/>
          </a:p>
        </p:txBody>
      </p:sp>
      <p:sp>
        <p:nvSpPr>
          <p:cNvPr id="5" name="Rectangle 4">
            <a:extLst>
              <a:ext uri="{FF2B5EF4-FFF2-40B4-BE49-F238E27FC236}">
                <a16:creationId xmlns:a16="http://schemas.microsoft.com/office/drawing/2014/main" id="{614527DB-5E59-E340-AE36-879C2459FA23}"/>
              </a:ext>
            </a:extLst>
          </p:cNvPr>
          <p:cNvSpPr/>
          <p:nvPr/>
        </p:nvSpPr>
        <p:spPr>
          <a:xfrm>
            <a:off x="619200" y="6395919"/>
            <a:ext cx="11156153" cy="276999"/>
          </a:xfrm>
          <a:prstGeom prst="rect">
            <a:avLst/>
          </a:prstGeom>
        </p:spPr>
        <p:txBody>
          <a:bodyPr wrap="square" lIns="0" anchor="ctr" anchorCtr="0">
            <a:spAutoFit/>
          </a:bodyPr>
          <a:lstStyle/>
          <a:p>
            <a:r>
              <a:rPr lang="en-GB" sz="1200" dirty="0">
                <a:solidFill>
                  <a:schemeClr val="bg1"/>
                </a:solidFill>
              </a:rPr>
              <a:t>TRK, tropomyosin receptor kinase</a:t>
            </a:r>
          </a:p>
        </p:txBody>
      </p:sp>
    </p:spTree>
    <p:extLst>
      <p:ext uri="{BB962C8B-B14F-4D97-AF65-F5344CB8AC3E}">
        <p14:creationId xmlns:p14="http://schemas.microsoft.com/office/powerpoint/2010/main" val="13633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5DD47EB-6496-1240-B964-094CF20D069C}"/>
              </a:ext>
            </a:extLst>
          </p:cNvPr>
          <p:cNvSpPr/>
          <p:nvPr/>
        </p:nvSpPr>
        <p:spPr>
          <a:xfrm>
            <a:off x="1344489" y="2132856"/>
            <a:ext cx="9143999" cy="1584176"/>
          </a:xfrm>
          <a:prstGeom prst="rect">
            <a:avLst/>
          </a:prstGeom>
          <a:solidFill>
            <a:schemeClr val="accent6">
              <a:lumMod val="40000"/>
              <a:lumOff val="60000"/>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6" name="Groupe 15">
            <a:extLst>
              <a:ext uri="{FF2B5EF4-FFF2-40B4-BE49-F238E27FC236}">
                <a16:creationId xmlns:a16="http://schemas.microsoft.com/office/drawing/2014/main" id="{727D6BB7-1F52-7840-B271-9EA7D1DC7775}"/>
              </a:ext>
            </a:extLst>
          </p:cNvPr>
          <p:cNvGrpSpPr/>
          <p:nvPr/>
        </p:nvGrpSpPr>
        <p:grpSpPr>
          <a:xfrm>
            <a:off x="1410287" y="1124744"/>
            <a:ext cx="2489976" cy="923330"/>
            <a:chOff x="65798" y="1397757"/>
            <a:chExt cx="2489976" cy="923330"/>
          </a:xfrm>
        </p:grpSpPr>
        <p:sp>
          <p:nvSpPr>
            <p:cNvPr id="17" name="Rectangle : coins arrondis 16">
              <a:extLst>
                <a:ext uri="{FF2B5EF4-FFF2-40B4-BE49-F238E27FC236}">
                  <a16:creationId xmlns:a16="http://schemas.microsoft.com/office/drawing/2014/main" id="{19BD6FA0-6302-0142-9392-0AE73CE0B4BA}"/>
                </a:ext>
              </a:extLst>
            </p:cNvPr>
            <p:cNvSpPr/>
            <p:nvPr/>
          </p:nvSpPr>
          <p:spPr>
            <a:xfrm>
              <a:off x="137807" y="1397757"/>
              <a:ext cx="2345961" cy="923330"/>
            </a:xfrm>
            <a:prstGeom prst="roundRect">
              <a:avLst/>
            </a:prstGeom>
            <a:solidFill>
              <a:srgbClr val="56378D">
                <a:alpha val="50196"/>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ZoneTexte 17">
              <a:extLst>
                <a:ext uri="{FF2B5EF4-FFF2-40B4-BE49-F238E27FC236}">
                  <a16:creationId xmlns:a16="http://schemas.microsoft.com/office/drawing/2014/main" id="{C4B5F0F8-2FAA-9240-B60A-374E6D95B0DE}"/>
                </a:ext>
              </a:extLst>
            </p:cNvPr>
            <p:cNvSpPr txBox="1"/>
            <p:nvPr/>
          </p:nvSpPr>
          <p:spPr>
            <a:xfrm>
              <a:off x="65798" y="1397757"/>
              <a:ext cx="2489976" cy="923330"/>
            </a:xfrm>
            <a:prstGeom prst="rect">
              <a:avLst/>
            </a:prstGeom>
            <a:noFill/>
          </p:spPr>
          <p:txBody>
            <a:bodyPr wrap="none" rtlCol="0">
              <a:spAutoFit/>
            </a:bodyPr>
            <a:lstStyle/>
            <a:p>
              <a:pPr algn="ctr"/>
              <a:r>
                <a:rPr lang="en-GB" b="1" dirty="0">
                  <a:solidFill>
                    <a:schemeClr val="bg1"/>
                  </a:solidFill>
                  <a:latin typeface="+mj-lt"/>
                </a:rPr>
                <a:t>Adult Phase 1</a:t>
              </a:r>
            </a:p>
            <a:p>
              <a:pPr algn="ctr"/>
              <a:r>
                <a:rPr lang="en-GB" b="1" dirty="0">
                  <a:solidFill>
                    <a:schemeClr val="bg1"/>
                  </a:solidFill>
                  <a:latin typeface="+mj-lt"/>
                </a:rPr>
                <a:t>Advanced solid tumours</a:t>
              </a:r>
            </a:p>
            <a:p>
              <a:pPr algn="ctr"/>
              <a:r>
                <a:rPr lang="en-GB" b="1" dirty="0">
                  <a:solidFill>
                    <a:schemeClr val="bg1"/>
                  </a:solidFill>
                  <a:latin typeface="+mj-lt"/>
                </a:rPr>
                <a:t>NCT02122913</a:t>
              </a:r>
            </a:p>
          </p:txBody>
        </p:sp>
      </p:grpSp>
      <p:grpSp>
        <p:nvGrpSpPr>
          <p:cNvPr id="19" name="Groupe 18">
            <a:extLst>
              <a:ext uri="{FF2B5EF4-FFF2-40B4-BE49-F238E27FC236}">
                <a16:creationId xmlns:a16="http://schemas.microsoft.com/office/drawing/2014/main" id="{56C17B30-2FC0-5F4B-AD4A-B13C5B0DC9DF}"/>
              </a:ext>
            </a:extLst>
          </p:cNvPr>
          <p:cNvGrpSpPr/>
          <p:nvPr/>
        </p:nvGrpSpPr>
        <p:grpSpPr>
          <a:xfrm>
            <a:off x="4010700" y="1132253"/>
            <a:ext cx="2489977" cy="923330"/>
            <a:chOff x="2687063" y="1405266"/>
            <a:chExt cx="2489977" cy="923330"/>
          </a:xfrm>
        </p:grpSpPr>
        <p:sp>
          <p:nvSpPr>
            <p:cNvPr id="20" name="Rectangle : coins arrondis 19">
              <a:extLst>
                <a:ext uri="{FF2B5EF4-FFF2-40B4-BE49-F238E27FC236}">
                  <a16:creationId xmlns:a16="http://schemas.microsoft.com/office/drawing/2014/main" id="{E6D6C6A5-4926-8848-9B1A-8465D34BB7E4}"/>
                </a:ext>
              </a:extLst>
            </p:cNvPr>
            <p:cNvSpPr/>
            <p:nvPr/>
          </p:nvSpPr>
          <p:spPr>
            <a:xfrm>
              <a:off x="2708579" y="1405266"/>
              <a:ext cx="2446945" cy="923330"/>
            </a:xfrm>
            <a:prstGeom prst="roundRect">
              <a:avLst/>
            </a:prstGeom>
            <a:solidFill>
              <a:srgbClr val="56378D">
                <a:alpha val="50196"/>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ZoneTexte 20">
              <a:extLst>
                <a:ext uri="{FF2B5EF4-FFF2-40B4-BE49-F238E27FC236}">
                  <a16:creationId xmlns:a16="http://schemas.microsoft.com/office/drawing/2014/main" id="{A1EF5059-F0D7-4E4E-A0CE-F65612E7C7A9}"/>
                </a:ext>
              </a:extLst>
            </p:cNvPr>
            <p:cNvSpPr txBox="1"/>
            <p:nvPr/>
          </p:nvSpPr>
          <p:spPr>
            <a:xfrm>
              <a:off x="2687063" y="1405266"/>
              <a:ext cx="2489977" cy="923330"/>
            </a:xfrm>
            <a:prstGeom prst="rect">
              <a:avLst/>
            </a:prstGeom>
            <a:noFill/>
          </p:spPr>
          <p:txBody>
            <a:bodyPr wrap="none" rtlCol="0">
              <a:spAutoFit/>
            </a:bodyPr>
            <a:lstStyle/>
            <a:p>
              <a:pPr algn="ctr"/>
              <a:r>
                <a:rPr lang="en-GB" b="1" dirty="0">
                  <a:solidFill>
                    <a:schemeClr val="bg1"/>
                  </a:solidFill>
                  <a:latin typeface="+mj-lt"/>
                  <a:ea typeface="Aileron" charset="0"/>
                  <a:cs typeface="Aileron" charset="0"/>
                </a:rPr>
                <a:t>Paediatric Phase 1/2 </a:t>
              </a:r>
            </a:p>
            <a:p>
              <a:pPr algn="ctr"/>
              <a:r>
                <a:rPr lang="en-GB" b="1" dirty="0">
                  <a:solidFill>
                    <a:schemeClr val="bg1"/>
                  </a:solidFill>
                  <a:latin typeface="+mj-lt"/>
                  <a:ea typeface="Aileron" charset="0"/>
                  <a:cs typeface="Aileron" charset="0"/>
                </a:rPr>
                <a:t>Advanced solid tumours</a:t>
              </a:r>
            </a:p>
            <a:p>
              <a:pPr algn="ctr"/>
              <a:r>
                <a:rPr lang="en-GB" b="1" dirty="0">
                  <a:solidFill>
                    <a:schemeClr val="bg1"/>
                  </a:solidFill>
                  <a:latin typeface="+mj-lt"/>
                  <a:ea typeface="Aileron" charset="0"/>
                  <a:cs typeface="Aileron" charset="0"/>
                </a:rPr>
                <a:t>SCOUT: NCT02637687</a:t>
              </a:r>
            </a:p>
          </p:txBody>
        </p:sp>
      </p:grpSp>
      <p:grpSp>
        <p:nvGrpSpPr>
          <p:cNvPr id="22" name="Groupe 21">
            <a:extLst>
              <a:ext uri="{FF2B5EF4-FFF2-40B4-BE49-F238E27FC236}">
                <a16:creationId xmlns:a16="http://schemas.microsoft.com/office/drawing/2014/main" id="{88F1DBD4-3387-FB48-B9A4-83237CD590D0}"/>
              </a:ext>
            </a:extLst>
          </p:cNvPr>
          <p:cNvGrpSpPr/>
          <p:nvPr/>
        </p:nvGrpSpPr>
        <p:grpSpPr>
          <a:xfrm>
            <a:off x="6654679" y="1132253"/>
            <a:ext cx="2778009" cy="923330"/>
            <a:chOff x="5310190" y="1405266"/>
            <a:chExt cx="2778009" cy="923330"/>
          </a:xfrm>
        </p:grpSpPr>
        <p:sp>
          <p:nvSpPr>
            <p:cNvPr id="23" name="Rectangle : coins arrondis 22">
              <a:extLst>
                <a:ext uri="{FF2B5EF4-FFF2-40B4-BE49-F238E27FC236}">
                  <a16:creationId xmlns:a16="http://schemas.microsoft.com/office/drawing/2014/main" id="{FF989B0F-77A9-4340-9520-7D590E9C2F27}"/>
                </a:ext>
              </a:extLst>
            </p:cNvPr>
            <p:cNvSpPr/>
            <p:nvPr/>
          </p:nvSpPr>
          <p:spPr>
            <a:xfrm>
              <a:off x="5310190" y="1405266"/>
              <a:ext cx="2778009" cy="923330"/>
            </a:xfrm>
            <a:prstGeom prst="roundRect">
              <a:avLst/>
            </a:prstGeom>
            <a:solidFill>
              <a:srgbClr val="56378D">
                <a:alpha val="50196"/>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ZoneTexte 23">
              <a:extLst>
                <a:ext uri="{FF2B5EF4-FFF2-40B4-BE49-F238E27FC236}">
                  <a16:creationId xmlns:a16="http://schemas.microsoft.com/office/drawing/2014/main" id="{7685173F-8493-F64F-9F26-B422B960BBEE}"/>
                </a:ext>
              </a:extLst>
            </p:cNvPr>
            <p:cNvSpPr txBox="1"/>
            <p:nvPr/>
          </p:nvSpPr>
          <p:spPr>
            <a:xfrm>
              <a:off x="5385245" y="1405266"/>
              <a:ext cx="2627899" cy="923330"/>
            </a:xfrm>
            <a:prstGeom prst="rect">
              <a:avLst/>
            </a:prstGeom>
            <a:noFill/>
          </p:spPr>
          <p:txBody>
            <a:bodyPr wrap="none" rtlCol="0">
              <a:spAutoFit/>
            </a:bodyPr>
            <a:lstStyle/>
            <a:p>
              <a:pPr algn="ctr"/>
              <a:r>
                <a:rPr lang="en-GB" b="1" dirty="0">
                  <a:solidFill>
                    <a:schemeClr val="bg1"/>
                  </a:solidFill>
                  <a:latin typeface="+mj-lt"/>
                  <a:ea typeface="Aileron" charset="0"/>
                  <a:cs typeface="Aileron" charset="0"/>
                </a:rPr>
                <a:t>Adult/adolescent Phase 2</a:t>
              </a:r>
            </a:p>
            <a:p>
              <a:pPr algn="ctr"/>
              <a:r>
                <a:rPr lang="en-GB" b="1" dirty="0">
                  <a:solidFill>
                    <a:schemeClr val="bg1"/>
                  </a:solidFill>
                  <a:latin typeface="+mj-lt"/>
                  <a:ea typeface="Aileron" charset="0"/>
                  <a:cs typeface="Aileron" charset="0"/>
                </a:rPr>
                <a:t>Advanced solid tumours</a:t>
              </a:r>
            </a:p>
            <a:p>
              <a:pPr algn="ctr"/>
              <a:r>
                <a:rPr lang="en-GB" b="1" dirty="0">
                  <a:solidFill>
                    <a:schemeClr val="bg1"/>
                  </a:solidFill>
                  <a:latin typeface="+mj-lt"/>
                  <a:ea typeface="Aileron" charset="0"/>
                  <a:cs typeface="Aileron" charset="0"/>
                </a:rPr>
                <a:t>NAVIGATE: NCT02576431</a:t>
              </a:r>
            </a:p>
          </p:txBody>
        </p:sp>
      </p:grpSp>
      <p:sp>
        <p:nvSpPr>
          <p:cNvPr id="26" name="ZoneTexte 25">
            <a:extLst>
              <a:ext uri="{FF2B5EF4-FFF2-40B4-BE49-F238E27FC236}">
                <a16:creationId xmlns:a16="http://schemas.microsoft.com/office/drawing/2014/main" id="{DDB32798-F27B-CF48-B922-639C937050E4}"/>
              </a:ext>
            </a:extLst>
          </p:cNvPr>
          <p:cNvSpPr txBox="1"/>
          <p:nvPr/>
        </p:nvSpPr>
        <p:spPr>
          <a:xfrm>
            <a:off x="2504433" y="2646204"/>
            <a:ext cx="301686"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b="1" dirty="0">
                <a:solidFill>
                  <a:schemeClr val="bg1"/>
                </a:solidFill>
                <a:ea typeface="Aileron" charset="0"/>
                <a:cs typeface="Aileron" charset="0"/>
              </a:rPr>
              <a:t>8</a:t>
            </a:r>
          </a:p>
        </p:txBody>
      </p:sp>
      <p:sp>
        <p:nvSpPr>
          <p:cNvPr id="27" name="ZoneTexte 26">
            <a:extLst>
              <a:ext uri="{FF2B5EF4-FFF2-40B4-BE49-F238E27FC236}">
                <a16:creationId xmlns:a16="http://schemas.microsoft.com/office/drawing/2014/main" id="{120F904B-79C9-844B-A6A5-9542C5D0F8B6}"/>
              </a:ext>
            </a:extLst>
          </p:cNvPr>
          <p:cNvSpPr txBox="1"/>
          <p:nvPr/>
        </p:nvSpPr>
        <p:spPr>
          <a:xfrm>
            <a:off x="5046336" y="2646204"/>
            <a:ext cx="418704"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b="1" dirty="0">
                <a:solidFill>
                  <a:schemeClr val="bg1"/>
                </a:solidFill>
                <a:ea typeface="Aileron" charset="0"/>
                <a:cs typeface="Aileron" charset="0"/>
              </a:rPr>
              <a:t>12</a:t>
            </a:r>
          </a:p>
        </p:txBody>
      </p:sp>
      <p:sp>
        <p:nvSpPr>
          <p:cNvPr id="28" name="ZoneTexte 27">
            <a:extLst>
              <a:ext uri="{FF2B5EF4-FFF2-40B4-BE49-F238E27FC236}">
                <a16:creationId xmlns:a16="http://schemas.microsoft.com/office/drawing/2014/main" id="{D9C297A3-A9A6-1747-8F97-E5D6DD2A622B}"/>
              </a:ext>
            </a:extLst>
          </p:cNvPr>
          <p:cNvSpPr txBox="1"/>
          <p:nvPr/>
        </p:nvSpPr>
        <p:spPr>
          <a:xfrm>
            <a:off x="7834331" y="2646204"/>
            <a:ext cx="418704"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b="1" dirty="0">
                <a:solidFill>
                  <a:schemeClr val="bg1"/>
                </a:solidFill>
                <a:ea typeface="Aileron" charset="0"/>
                <a:cs typeface="Aileron" charset="0"/>
              </a:rPr>
              <a:t>35</a:t>
            </a:r>
          </a:p>
        </p:txBody>
      </p:sp>
      <p:grpSp>
        <p:nvGrpSpPr>
          <p:cNvPr id="29" name="Groupe 28">
            <a:extLst>
              <a:ext uri="{FF2B5EF4-FFF2-40B4-BE49-F238E27FC236}">
                <a16:creationId xmlns:a16="http://schemas.microsoft.com/office/drawing/2014/main" id="{54B9A6F0-66B1-0248-98ED-179111342F2B}"/>
              </a:ext>
            </a:extLst>
          </p:cNvPr>
          <p:cNvGrpSpPr/>
          <p:nvPr/>
        </p:nvGrpSpPr>
        <p:grpSpPr>
          <a:xfrm>
            <a:off x="2221802" y="3068960"/>
            <a:ext cx="7412359" cy="369332"/>
            <a:chOff x="1373515" y="3381570"/>
            <a:chExt cx="5145016" cy="369332"/>
          </a:xfrm>
        </p:grpSpPr>
        <p:sp>
          <p:nvSpPr>
            <p:cNvPr id="30" name="Rectangle : coins arrondis 29">
              <a:extLst>
                <a:ext uri="{FF2B5EF4-FFF2-40B4-BE49-F238E27FC236}">
                  <a16:creationId xmlns:a16="http://schemas.microsoft.com/office/drawing/2014/main" id="{A2FA9894-46A7-EF4F-89F4-AC784B700BCA}"/>
                </a:ext>
              </a:extLst>
            </p:cNvPr>
            <p:cNvSpPr/>
            <p:nvPr/>
          </p:nvSpPr>
          <p:spPr>
            <a:xfrm>
              <a:off x="1519869" y="3381570"/>
              <a:ext cx="4782661" cy="369332"/>
            </a:xfrm>
            <a:prstGeom prst="roundRect">
              <a:avLst/>
            </a:prstGeom>
            <a:solidFill>
              <a:schemeClr val="tx2">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38CC14A8-2381-AE40-B65C-6269AA51FB61}"/>
                </a:ext>
              </a:extLst>
            </p:cNvPr>
            <p:cNvSpPr/>
            <p:nvPr/>
          </p:nvSpPr>
          <p:spPr>
            <a:xfrm>
              <a:off x="1373515" y="3381570"/>
              <a:ext cx="5145016" cy="369332"/>
            </a:xfrm>
            <a:prstGeom prst="rect">
              <a:avLst/>
            </a:prstGeom>
          </p:spPr>
          <p:txBody>
            <a:bodyPr wrap="square">
              <a:spAutoFit/>
            </a:bodyPr>
            <a:lstStyle/>
            <a:p>
              <a:pPr algn="ctr"/>
              <a:r>
                <a:rPr lang="en-GB" b="1" dirty="0">
                  <a:solidFill>
                    <a:schemeClr val="bg1"/>
                  </a:solidFill>
                  <a:ea typeface="Aileron" charset="0"/>
                  <a:cs typeface="Aileron" charset="0"/>
                </a:rPr>
                <a:t>Primary analysis set: Total of 55 patients with TRK fusion solid tumours </a:t>
              </a:r>
            </a:p>
          </p:txBody>
        </p:sp>
      </p:grpSp>
      <p:sp>
        <p:nvSpPr>
          <p:cNvPr id="33" name="ZoneTexte 32">
            <a:extLst>
              <a:ext uri="{FF2B5EF4-FFF2-40B4-BE49-F238E27FC236}">
                <a16:creationId xmlns:a16="http://schemas.microsoft.com/office/drawing/2014/main" id="{3A5EB322-BBD9-BE4C-92B5-CCCBB7CA3BBF}"/>
              </a:ext>
            </a:extLst>
          </p:cNvPr>
          <p:cNvSpPr txBox="1"/>
          <p:nvPr/>
        </p:nvSpPr>
        <p:spPr>
          <a:xfrm>
            <a:off x="1372161" y="2636912"/>
            <a:ext cx="1023935" cy="369332"/>
          </a:xfrm>
          <a:prstGeom prst="rect">
            <a:avLst/>
          </a:prstGeom>
          <a:noFill/>
        </p:spPr>
        <p:txBody>
          <a:bodyPr wrap="none" rtlCol="0">
            <a:spAutoFit/>
          </a:bodyPr>
          <a:lstStyle/>
          <a:p>
            <a:r>
              <a:rPr lang="en-GB" b="1" dirty="0">
                <a:latin typeface="Aileron" charset="0"/>
                <a:ea typeface="Aileron" charset="0"/>
                <a:cs typeface="Aileron" charset="0"/>
              </a:rPr>
              <a:t>Patients:</a:t>
            </a:r>
          </a:p>
        </p:txBody>
      </p:sp>
      <p:grpSp>
        <p:nvGrpSpPr>
          <p:cNvPr id="6" name="Groupe 5">
            <a:extLst>
              <a:ext uri="{FF2B5EF4-FFF2-40B4-BE49-F238E27FC236}">
                <a16:creationId xmlns:a16="http://schemas.microsoft.com/office/drawing/2014/main" id="{66119265-B6B8-6E4A-998E-72BB0D6A781D}"/>
              </a:ext>
            </a:extLst>
          </p:cNvPr>
          <p:cNvGrpSpPr/>
          <p:nvPr/>
        </p:nvGrpSpPr>
        <p:grpSpPr>
          <a:xfrm>
            <a:off x="1127448" y="5409688"/>
            <a:ext cx="9601067" cy="923732"/>
            <a:chOff x="1762568" y="5139789"/>
            <a:chExt cx="8643282" cy="923732"/>
          </a:xfrm>
        </p:grpSpPr>
        <p:sp>
          <p:nvSpPr>
            <p:cNvPr id="36" name="Rectangle : coins arrondis 35">
              <a:extLst>
                <a:ext uri="{FF2B5EF4-FFF2-40B4-BE49-F238E27FC236}">
                  <a16:creationId xmlns:a16="http://schemas.microsoft.com/office/drawing/2014/main" id="{DCFDE642-F608-A545-A275-0A2C024139CB}"/>
                </a:ext>
              </a:extLst>
            </p:cNvPr>
            <p:cNvSpPr/>
            <p:nvPr/>
          </p:nvSpPr>
          <p:spPr>
            <a:xfrm>
              <a:off x="1839661" y="5139789"/>
              <a:ext cx="8489097" cy="647135"/>
            </a:xfrm>
            <a:prstGeom prst="roundRect">
              <a:avLst/>
            </a:prstGeom>
            <a:solidFill>
              <a:schemeClr val="tx2">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17D982C-87FF-034E-9848-12A975D236D3}"/>
                </a:ext>
              </a:extLst>
            </p:cNvPr>
            <p:cNvSpPr/>
            <p:nvPr/>
          </p:nvSpPr>
          <p:spPr>
            <a:xfrm>
              <a:off x="1762568" y="5140191"/>
              <a:ext cx="8643282" cy="923330"/>
            </a:xfrm>
            <a:prstGeom prst="rect">
              <a:avLst/>
            </a:prstGeom>
          </p:spPr>
          <p:txBody>
            <a:bodyPr wrap="square">
              <a:spAutoFit/>
            </a:bodyPr>
            <a:lstStyle/>
            <a:p>
              <a:pPr algn="ctr"/>
              <a:r>
                <a:rPr lang="en-GB" b="1" dirty="0">
                  <a:solidFill>
                    <a:schemeClr val="bg1"/>
                  </a:solidFill>
                  <a:ea typeface="Aileron" charset="0"/>
                  <a:cs typeface="Aileron" charset="0"/>
                </a:rPr>
                <a:t>This analysis reports updated safety and efficacy data with longer follow-up in an expanded dataset of adult and paediatric patients with TRK fusion cancer treated with </a:t>
              </a:r>
              <a:r>
                <a:rPr lang="en-GB" b="1" dirty="0" err="1">
                  <a:solidFill>
                    <a:schemeClr val="bg1"/>
                  </a:solidFill>
                  <a:ea typeface="Aileron" charset="0"/>
                  <a:cs typeface="Aileron" charset="0"/>
                </a:rPr>
                <a:t>larotrectinib</a:t>
              </a:r>
              <a:r>
                <a:rPr lang="en-GB" b="1" dirty="0">
                  <a:solidFill>
                    <a:schemeClr val="bg1"/>
                  </a:solidFill>
                  <a:ea typeface="Aileron" charset="0"/>
                  <a:cs typeface="Aileron" charset="0"/>
                </a:rPr>
                <a:t> (N=218)</a:t>
              </a:r>
            </a:p>
          </p:txBody>
        </p:sp>
      </p:grpSp>
      <p:cxnSp>
        <p:nvCxnSpPr>
          <p:cNvPr id="41" name="Connecteur droit avec flèche 40">
            <a:extLst>
              <a:ext uri="{FF2B5EF4-FFF2-40B4-BE49-F238E27FC236}">
                <a16:creationId xmlns:a16="http://schemas.microsoft.com/office/drawing/2014/main" id="{F1697D8F-DA48-3741-ADDA-646DC172CF02}"/>
              </a:ext>
            </a:extLst>
          </p:cNvPr>
          <p:cNvCxnSpPr>
            <a:cxnSpLocks/>
            <a:stCxn id="18" idx="2"/>
            <a:endCxn id="26" idx="0"/>
          </p:cNvCxnSpPr>
          <p:nvPr/>
        </p:nvCxnSpPr>
        <p:spPr>
          <a:xfrm>
            <a:off x="2655275" y="2048074"/>
            <a:ext cx="1" cy="59813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a:extLst>
              <a:ext uri="{FF2B5EF4-FFF2-40B4-BE49-F238E27FC236}">
                <a16:creationId xmlns:a16="http://schemas.microsoft.com/office/drawing/2014/main" id="{AFA80C04-B6CF-3B4A-944B-B1DBB250DADB}"/>
              </a:ext>
            </a:extLst>
          </p:cNvPr>
          <p:cNvCxnSpPr>
            <a:stCxn id="20" idx="2"/>
            <a:endCxn id="27" idx="0"/>
          </p:cNvCxnSpPr>
          <p:nvPr/>
        </p:nvCxnSpPr>
        <p:spPr>
          <a:xfrm flipH="1">
            <a:off x="5255688" y="2055583"/>
            <a:ext cx="1" cy="59062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43" name="Connecteur droit avec flèche 42">
            <a:extLst>
              <a:ext uri="{FF2B5EF4-FFF2-40B4-BE49-F238E27FC236}">
                <a16:creationId xmlns:a16="http://schemas.microsoft.com/office/drawing/2014/main" id="{2A91F7BD-D0A5-8C40-8AA5-1E9A1980AB1C}"/>
              </a:ext>
            </a:extLst>
          </p:cNvPr>
          <p:cNvCxnSpPr>
            <a:stCxn id="24" idx="2"/>
            <a:endCxn id="28" idx="0"/>
          </p:cNvCxnSpPr>
          <p:nvPr/>
        </p:nvCxnSpPr>
        <p:spPr>
          <a:xfrm flipH="1">
            <a:off x="8043683" y="2055583"/>
            <a:ext cx="1" cy="59062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44" name="ZoneTexte 43">
            <a:extLst>
              <a:ext uri="{FF2B5EF4-FFF2-40B4-BE49-F238E27FC236}">
                <a16:creationId xmlns:a16="http://schemas.microsoft.com/office/drawing/2014/main" id="{9358C7C1-FBCB-174E-89DB-800073528402}"/>
              </a:ext>
            </a:extLst>
          </p:cNvPr>
          <p:cNvSpPr txBox="1"/>
          <p:nvPr/>
        </p:nvSpPr>
        <p:spPr>
          <a:xfrm>
            <a:off x="1372161" y="2204864"/>
            <a:ext cx="2874505" cy="369332"/>
          </a:xfrm>
          <a:prstGeom prst="rect">
            <a:avLst/>
          </a:prstGeom>
          <a:noFill/>
        </p:spPr>
        <p:txBody>
          <a:bodyPr wrap="none" rtlCol="0">
            <a:spAutoFit/>
          </a:bodyPr>
          <a:lstStyle/>
          <a:p>
            <a:r>
              <a:rPr lang="en-GB" b="1" dirty="0">
                <a:solidFill>
                  <a:srgbClr val="C00000"/>
                </a:solidFill>
                <a:ea typeface="Aileron" charset="0"/>
                <a:cs typeface="Aileron" charset="0"/>
              </a:rPr>
              <a:t>Data cutoff:</a:t>
            </a:r>
            <a:r>
              <a:rPr lang="en-GB" b="1" dirty="0">
                <a:solidFill>
                  <a:schemeClr val="tx2"/>
                </a:solidFill>
                <a:ea typeface="Aileron" charset="0"/>
                <a:cs typeface="Aileron" charset="0"/>
              </a:rPr>
              <a:t>	</a:t>
            </a:r>
            <a:r>
              <a:rPr lang="en-GB" b="1" dirty="0">
                <a:ea typeface="Aileron" charset="0"/>
                <a:cs typeface="Aileron" charset="0"/>
              </a:rPr>
              <a:t>17 July 2017</a:t>
            </a:r>
            <a:r>
              <a:rPr lang="en-GB" b="1" baseline="30000" dirty="0">
                <a:ea typeface="Aileron" charset="0"/>
                <a:cs typeface="Aileron" charset="0"/>
              </a:rPr>
              <a:t>1</a:t>
            </a:r>
          </a:p>
        </p:txBody>
      </p:sp>
      <p:sp>
        <p:nvSpPr>
          <p:cNvPr id="3" name="Title 2">
            <a:extLst>
              <a:ext uri="{FF2B5EF4-FFF2-40B4-BE49-F238E27FC236}">
                <a16:creationId xmlns:a16="http://schemas.microsoft.com/office/drawing/2014/main" id="{635D2404-51AF-CC40-8480-E409FB31D430}"/>
              </a:ext>
            </a:extLst>
          </p:cNvPr>
          <p:cNvSpPr>
            <a:spLocks noGrp="1"/>
          </p:cNvSpPr>
          <p:nvPr>
            <p:ph type="title"/>
          </p:nvPr>
        </p:nvSpPr>
        <p:spPr/>
        <p:txBody>
          <a:bodyPr/>
          <a:lstStyle/>
          <a:p>
            <a:r>
              <a:rPr lang="en-GB" dirty="0"/>
              <a:t>Long-term efficacy and safety follow-up for </a:t>
            </a:r>
            <a:r>
              <a:rPr lang="en-GB" dirty="0" err="1"/>
              <a:t>larotrectinib</a:t>
            </a:r>
            <a:endParaRPr lang="en-GB" dirty="0"/>
          </a:p>
        </p:txBody>
      </p:sp>
      <p:sp>
        <p:nvSpPr>
          <p:cNvPr id="14" name="Slide Number Placeholder 13">
            <a:extLst>
              <a:ext uri="{FF2B5EF4-FFF2-40B4-BE49-F238E27FC236}">
                <a16:creationId xmlns:a16="http://schemas.microsoft.com/office/drawing/2014/main" id="{084A87D8-F75E-FC48-ABD0-7003EBF08425}"/>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id="{F07B17C8-20ED-0C4D-B060-910698E87D25}"/>
              </a:ext>
            </a:extLst>
          </p:cNvPr>
          <p:cNvSpPr>
            <a:spLocks noGrp="1"/>
          </p:cNvSpPr>
          <p:nvPr>
            <p:ph sz="quarter" idx="15"/>
          </p:nvPr>
        </p:nvSpPr>
        <p:spPr>
          <a:xfrm>
            <a:off x="620184" y="6309320"/>
            <a:ext cx="8116800" cy="365125"/>
          </a:xfrm>
        </p:spPr>
        <p:txBody>
          <a:bodyPr/>
          <a:lstStyle/>
          <a:p>
            <a:pPr>
              <a:spcBef>
                <a:spcPts val="300"/>
              </a:spcBef>
            </a:pPr>
            <a:r>
              <a:rPr lang="en-GB" dirty="0"/>
              <a:t>CNS, central nervous system; TRK, tropomyosin receptor kinase</a:t>
            </a:r>
          </a:p>
          <a:p>
            <a:pPr>
              <a:spcBef>
                <a:spcPts val="300"/>
              </a:spcBef>
            </a:pPr>
            <a:r>
              <a:rPr lang="en-GB" dirty="0"/>
              <a:t>1. </a:t>
            </a:r>
            <a:r>
              <a:rPr lang="en-GB" dirty="0" err="1"/>
              <a:t>Drilon</a:t>
            </a:r>
            <a:r>
              <a:rPr lang="en-GB" dirty="0"/>
              <a:t> A, et al. N </a:t>
            </a:r>
            <a:r>
              <a:rPr lang="en-GB" dirty="0" err="1"/>
              <a:t>Engl</a:t>
            </a:r>
            <a:r>
              <a:rPr lang="en-GB" dirty="0"/>
              <a:t> J Med. 2018;378:731-9</a:t>
            </a:r>
          </a:p>
        </p:txBody>
      </p:sp>
      <p:sp>
        <p:nvSpPr>
          <p:cNvPr id="52" name="Rectangle 51">
            <a:extLst>
              <a:ext uri="{FF2B5EF4-FFF2-40B4-BE49-F238E27FC236}">
                <a16:creationId xmlns:a16="http://schemas.microsoft.com/office/drawing/2014/main" id="{F0478A96-1493-3D46-9253-4E3B5BA7C643}"/>
              </a:ext>
            </a:extLst>
          </p:cNvPr>
          <p:cNvSpPr/>
          <p:nvPr/>
        </p:nvSpPr>
        <p:spPr>
          <a:xfrm>
            <a:off x="1334418" y="3710589"/>
            <a:ext cx="9143999" cy="1584176"/>
          </a:xfrm>
          <a:prstGeom prst="rect">
            <a:avLst/>
          </a:prstGeom>
          <a:solidFill>
            <a:schemeClr val="accent6">
              <a:lumMod val="40000"/>
              <a:lumOff val="60000"/>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ZoneTexte 25">
            <a:extLst>
              <a:ext uri="{FF2B5EF4-FFF2-40B4-BE49-F238E27FC236}">
                <a16:creationId xmlns:a16="http://schemas.microsoft.com/office/drawing/2014/main" id="{824E74C0-2E53-DD44-9E49-0B73165C1D30}"/>
              </a:ext>
            </a:extLst>
          </p:cNvPr>
          <p:cNvSpPr txBox="1"/>
          <p:nvPr/>
        </p:nvSpPr>
        <p:spPr>
          <a:xfrm>
            <a:off x="2494362" y="4223937"/>
            <a:ext cx="301686"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b="1" dirty="0">
                <a:solidFill>
                  <a:schemeClr val="bg1"/>
                </a:solidFill>
                <a:ea typeface="Aileron" charset="0"/>
                <a:cs typeface="Aileron" charset="0"/>
              </a:rPr>
              <a:t>5</a:t>
            </a:r>
          </a:p>
        </p:txBody>
      </p:sp>
      <p:sp>
        <p:nvSpPr>
          <p:cNvPr id="54" name="ZoneTexte 26">
            <a:extLst>
              <a:ext uri="{FF2B5EF4-FFF2-40B4-BE49-F238E27FC236}">
                <a16:creationId xmlns:a16="http://schemas.microsoft.com/office/drawing/2014/main" id="{AC06DB2D-B052-9442-BFBA-FDA5C8102FA3}"/>
              </a:ext>
            </a:extLst>
          </p:cNvPr>
          <p:cNvSpPr txBox="1"/>
          <p:nvPr/>
        </p:nvSpPr>
        <p:spPr>
          <a:xfrm>
            <a:off x="5036265" y="4223937"/>
            <a:ext cx="418704"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b="1" dirty="0">
                <a:solidFill>
                  <a:schemeClr val="bg1"/>
                </a:solidFill>
                <a:ea typeface="Aileron" charset="0"/>
                <a:cs typeface="Aileron" charset="0"/>
              </a:rPr>
              <a:t>67</a:t>
            </a:r>
          </a:p>
        </p:txBody>
      </p:sp>
      <p:sp>
        <p:nvSpPr>
          <p:cNvPr id="55" name="ZoneTexte 27">
            <a:extLst>
              <a:ext uri="{FF2B5EF4-FFF2-40B4-BE49-F238E27FC236}">
                <a16:creationId xmlns:a16="http://schemas.microsoft.com/office/drawing/2014/main" id="{D05AC3BF-E22A-0D4E-BFD5-58BC391C720A}"/>
              </a:ext>
            </a:extLst>
          </p:cNvPr>
          <p:cNvSpPr txBox="1"/>
          <p:nvPr/>
        </p:nvSpPr>
        <p:spPr>
          <a:xfrm>
            <a:off x="7824260" y="4223937"/>
            <a:ext cx="418704"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b="1" dirty="0">
                <a:solidFill>
                  <a:schemeClr val="bg1"/>
                </a:solidFill>
                <a:ea typeface="Aileron" charset="0"/>
                <a:cs typeface="Aileron" charset="0"/>
              </a:rPr>
              <a:t>91</a:t>
            </a:r>
          </a:p>
        </p:txBody>
      </p:sp>
      <p:grpSp>
        <p:nvGrpSpPr>
          <p:cNvPr id="56" name="Groupe 28">
            <a:extLst>
              <a:ext uri="{FF2B5EF4-FFF2-40B4-BE49-F238E27FC236}">
                <a16:creationId xmlns:a16="http://schemas.microsoft.com/office/drawing/2014/main" id="{E3940C9C-F86D-774C-8281-D191E825F5E9}"/>
              </a:ext>
            </a:extLst>
          </p:cNvPr>
          <p:cNvGrpSpPr/>
          <p:nvPr/>
        </p:nvGrpSpPr>
        <p:grpSpPr>
          <a:xfrm>
            <a:off x="1415480" y="4646693"/>
            <a:ext cx="9217024" cy="369332"/>
            <a:chOff x="1373515" y="3381570"/>
            <a:chExt cx="5145016" cy="369332"/>
          </a:xfrm>
        </p:grpSpPr>
        <p:sp>
          <p:nvSpPr>
            <p:cNvPr id="57" name="Rectangle : coins arrondis 29">
              <a:extLst>
                <a:ext uri="{FF2B5EF4-FFF2-40B4-BE49-F238E27FC236}">
                  <a16:creationId xmlns:a16="http://schemas.microsoft.com/office/drawing/2014/main" id="{75ACE2E1-A88E-4344-A5DB-176290AF331D}"/>
                </a:ext>
              </a:extLst>
            </p:cNvPr>
            <p:cNvSpPr/>
            <p:nvPr/>
          </p:nvSpPr>
          <p:spPr>
            <a:xfrm>
              <a:off x="1519869" y="3381570"/>
              <a:ext cx="4782661" cy="369332"/>
            </a:xfrm>
            <a:prstGeom prst="roundRect">
              <a:avLst/>
            </a:prstGeom>
            <a:solidFill>
              <a:schemeClr val="tx2">
                <a:alpha val="5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0BDA9AB5-7305-2343-8CF6-2C1132C526A9}"/>
                </a:ext>
              </a:extLst>
            </p:cNvPr>
            <p:cNvSpPr/>
            <p:nvPr/>
          </p:nvSpPr>
          <p:spPr>
            <a:xfrm>
              <a:off x="1373515" y="3381570"/>
              <a:ext cx="5145016" cy="369332"/>
            </a:xfrm>
            <a:prstGeom prst="rect">
              <a:avLst/>
            </a:prstGeom>
          </p:spPr>
          <p:txBody>
            <a:bodyPr wrap="square">
              <a:spAutoFit/>
            </a:bodyPr>
            <a:lstStyle/>
            <a:p>
              <a:pPr algn="ctr"/>
              <a:r>
                <a:rPr lang="en-GB" b="1" dirty="0">
                  <a:solidFill>
                    <a:schemeClr val="bg1"/>
                  </a:solidFill>
                  <a:ea typeface="Aileron" charset="0"/>
                  <a:cs typeface="Aileron" charset="0"/>
                </a:rPr>
                <a:t>Expanded dataset: Total of 218 patients with non primary CNS TRK fusion solid tumours </a:t>
              </a:r>
            </a:p>
          </p:txBody>
        </p:sp>
      </p:grpSp>
      <p:sp>
        <p:nvSpPr>
          <p:cNvPr id="59" name="ZoneTexte 32">
            <a:extLst>
              <a:ext uri="{FF2B5EF4-FFF2-40B4-BE49-F238E27FC236}">
                <a16:creationId xmlns:a16="http://schemas.microsoft.com/office/drawing/2014/main" id="{948AD865-F074-7641-85B1-20D82E7B9CB1}"/>
              </a:ext>
            </a:extLst>
          </p:cNvPr>
          <p:cNvSpPr txBox="1"/>
          <p:nvPr/>
        </p:nvSpPr>
        <p:spPr>
          <a:xfrm>
            <a:off x="1362090" y="4214645"/>
            <a:ext cx="1023935" cy="369332"/>
          </a:xfrm>
          <a:prstGeom prst="rect">
            <a:avLst/>
          </a:prstGeom>
          <a:noFill/>
        </p:spPr>
        <p:txBody>
          <a:bodyPr wrap="none" rtlCol="0">
            <a:spAutoFit/>
          </a:bodyPr>
          <a:lstStyle/>
          <a:p>
            <a:r>
              <a:rPr lang="en-GB" b="1" dirty="0">
                <a:latin typeface="Aileron" charset="0"/>
                <a:ea typeface="Aileron" charset="0"/>
                <a:cs typeface="Aileron" charset="0"/>
              </a:rPr>
              <a:t>Patients:</a:t>
            </a:r>
          </a:p>
        </p:txBody>
      </p:sp>
      <p:cxnSp>
        <p:nvCxnSpPr>
          <p:cNvPr id="60" name="Connecteur droit avec flèche 40">
            <a:extLst>
              <a:ext uri="{FF2B5EF4-FFF2-40B4-BE49-F238E27FC236}">
                <a16:creationId xmlns:a16="http://schemas.microsoft.com/office/drawing/2014/main" id="{AA0AEBDD-5DA4-8341-83F1-D997CBFB6C82}"/>
              </a:ext>
            </a:extLst>
          </p:cNvPr>
          <p:cNvCxnSpPr>
            <a:cxnSpLocks/>
            <a:endCxn id="53" idx="0"/>
          </p:cNvCxnSpPr>
          <p:nvPr/>
        </p:nvCxnSpPr>
        <p:spPr>
          <a:xfrm>
            <a:off x="2645204" y="3625807"/>
            <a:ext cx="1" cy="59813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61" name="Connecteur droit avec flèche 41">
            <a:extLst>
              <a:ext uri="{FF2B5EF4-FFF2-40B4-BE49-F238E27FC236}">
                <a16:creationId xmlns:a16="http://schemas.microsoft.com/office/drawing/2014/main" id="{FC936D8E-28C9-5948-9F1C-BD0145D195E4}"/>
              </a:ext>
            </a:extLst>
          </p:cNvPr>
          <p:cNvCxnSpPr>
            <a:endCxn id="54" idx="0"/>
          </p:cNvCxnSpPr>
          <p:nvPr/>
        </p:nvCxnSpPr>
        <p:spPr>
          <a:xfrm flipH="1">
            <a:off x="5245617" y="3633316"/>
            <a:ext cx="5" cy="59062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62" name="Connecteur droit avec flèche 42">
            <a:extLst>
              <a:ext uri="{FF2B5EF4-FFF2-40B4-BE49-F238E27FC236}">
                <a16:creationId xmlns:a16="http://schemas.microsoft.com/office/drawing/2014/main" id="{710CAE1D-4BB7-A842-8020-985EDCF80FBF}"/>
              </a:ext>
            </a:extLst>
          </p:cNvPr>
          <p:cNvCxnSpPr>
            <a:endCxn id="55" idx="0"/>
          </p:cNvCxnSpPr>
          <p:nvPr/>
        </p:nvCxnSpPr>
        <p:spPr>
          <a:xfrm flipH="1">
            <a:off x="8033612" y="3633316"/>
            <a:ext cx="5" cy="59062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63" name="ZoneTexte 43">
            <a:extLst>
              <a:ext uri="{FF2B5EF4-FFF2-40B4-BE49-F238E27FC236}">
                <a16:creationId xmlns:a16="http://schemas.microsoft.com/office/drawing/2014/main" id="{5E381E39-7FE6-904F-B66F-41FC79D1B8DA}"/>
              </a:ext>
            </a:extLst>
          </p:cNvPr>
          <p:cNvSpPr txBox="1"/>
          <p:nvPr/>
        </p:nvSpPr>
        <p:spPr>
          <a:xfrm>
            <a:off x="1362090" y="3782597"/>
            <a:ext cx="2743059" cy="369332"/>
          </a:xfrm>
          <a:prstGeom prst="rect">
            <a:avLst/>
          </a:prstGeom>
          <a:noFill/>
        </p:spPr>
        <p:txBody>
          <a:bodyPr wrap="none" rtlCol="0">
            <a:spAutoFit/>
          </a:bodyPr>
          <a:lstStyle/>
          <a:p>
            <a:r>
              <a:rPr lang="en-GB" b="1" dirty="0">
                <a:solidFill>
                  <a:srgbClr val="C00000"/>
                </a:solidFill>
                <a:ea typeface="Aileron" charset="0"/>
                <a:cs typeface="Aileron" charset="0"/>
              </a:rPr>
              <a:t>Data cutoff:</a:t>
            </a:r>
            <a:r>
              <a:rPr lang="en-GB" b="1" dirty="0">
                <a:solidFill>
                  <a:schemeClr val="tx2"/>
                </a:solidFill>
                <a:ea typeface="Aileron" charset="0"/>
                <a:cs typeface="Aileron" charset="0"/>
              </a:rPr>
              <a:t>	</a:t>
            </a:r>
            <a:r>
              <a:rPr lang="en-GB" b="1" dirty="0">
                <a:ea typeface="Aileron" charset="0"/>
                <a:cs typeface="Aileron" charset="0"/>
              </a:rPr>
              <a:t>20 July 2020</a:t>
            </a:r>
            <a:endParaRPr lang="en-GB" b="1" baseline="30000" dirty="0">
              <a:ea typeface="Aileron" charset="0"/>
              <a:cs typeface="Aileron" charset="0"/>
            </a:endParaRPr>
          </a:p>
        </p:txBody>
      </p:sp>
    </p:spTree>
    <p:extLst>
      <p:ext uri="{BB962C8B-B14F-4D97-AF65-F5344CB8AC3E}">
        <p14:creationId xmlns:p14="http://schemas.microsoft.com/office/powerpoint/2010/main" val="22277915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D4BFDA7E-36ED-2F41-B7ED-B2C5B012BC66}"/>
              </a:ext>
            </a:extLst>
          </p:cNvPr>
          <p:cNvGraphicFramePr>
            <a:graphicFrameLocks noGrp="1"/>
          </p:cNvGraphicFramePr>
          <p:nvPr>
            <p:extLst>
              <p:ext uri="{D42A27DB-BD31-4B8C-83A1-F6EECF244321}">
                <p14:modId xmlns:p14="http://schemas.microsoft.com/office/powerpoint/2010/main" val="3261768916"/>
              </p:ext>
            </p:extLst>
          </p:nvPr>
        </p:nvGraphicFramePr>
        <p:xfrm>
          <a:off x="619200" y="1268760"/>
          <a:ext cx="5760640" cy="4403516"/>
        </p:xfrm>
        <a:graphic>
          <a:graphicData uri="http://schemas.openxmlformats.org/drawingml/2006/table">
            <a:tbl>
              <a:tblPr firstRow="1" bandRow="1">
                <a:tableStyleId>{5C22544A-7EE6-4342-B048-85BDC9FD1C3A}</a:tableStyleId>
              </a:tblPr>
              <a:tblGrid>
                <a:gridCol w="4324672">
                  <a:extLst>
                    <a:ext uri="{9D8B030D-6E8A-4147-A177-3AD203B41FA5}">
                      <a16:colId xmlns:a16="http://schemas.microsoft.com/office/drawing/2014/main" val="2079426903"/>
                    </a:ext>
                  </a:extLst>
                </a:gridCol>
                <a:gridCol w="1435968">
                  <a:extLst>
                    <a:ext uri="{9D8B030D-6E8A-4147-A177-3AD203B41FA5}">
                      <a16:colId xmlns:a16="http://schemas.microsoft.com/office/drawing/2014/main" val="2256440125"/>
                    </a:ext>
                  </a:extLst>
                </a:gridCol>
              </a:tblGrid>
              <a:tr h="263880">
                <a:tc>
                  <a:txBody>
                    <a:bodyPr/>
                    <a:lstStyle/>
                    <a:p>
                      <a:pPr algn="l"/>
                      <a:r>
                        <a:rPr lang="en-GB" sz="1400" noProof="0" dirty="0"/>
                        <a:t>Characteristics</a:t>
                      </a:r>
                    </a:p>
                  </a:txBody>
                  <a:tcPr/>
                </a:tc>
                <a:tc>
                  <a:txBody>
                    <a:bodyPr/>
                    <a:lstStyle/>
                    <a:p>
                      <a:pPr algn="ctr"/>
                      <a:r>
                        <a:rPr lang="en-GB" sz="1400" noProof="0" dirty="0"/>
                        <a:t>N=218</a:t>
                      </a:r>
                    </a:p>
                  </a:txBody>
                  <a:tcPr/>
                </a:tc>
                <a:extLst>
                  <a:ext uri="{0D108BD9-81ED-4DB2-BD59-A6C34878D82A}">
                    <a16:rowId xmlns:a16="http://schemas.microsoft.com/office/drawing/2014/main" val="2315108522"/>
                  </a:ext>
                </a:extLst>
              </a:tr>
              <a:tr h="633313">
                <a:tc>
                  <a:txBody>
                    <a:bodyPr/>
                    <a:lstStyle/>
                    <a:p>
                      <a:pPr>
                        <a:lnSpc>
                          <a:spcPct val="95000"/>
                        </a:lnSpc>
                      </a:pPr>
                      <a:r>
                        <a:rPr lang="en-GB" sz="1400" b="1" noProof="0" dirty="0"/>
                        <a:t>Age, median (range), years</a:t>
                      </a:r>
                    </a:p>
                    <a:p>
                      <a:pPr marL="457200" lvl="1" indent="-188913">
                        <a:lnSpc>
                          <a:spcPct val="95000"/>
                        </a:lnSpc>
                        <a:tabLst/>
                      </a:pPr>
                      <a:r>
                        <a:rPr lang="en-GB" sz="1400" b="0" noProof="0" dirty="0" err="1"/>
                        <a:t>Peadiatric</a:t>
                      </a:r>
                      <a:r>
                        <a:rPr lang="en-GB" sz="1400" b="0" noProof="0" dirty="0"/>
                        <a:t> (&lt;18), n (%)</a:t>
                      </a:r>
                    </a:p>
                    <a:p>
                      <a:pPr marL="457200" lvl="1" indent="-188913">
                        <a:lnSpc>
                          <a:spcPct val="95000"/>
                        </a:lnSpc>
                        <a:tabLst/>
                      </a:pPr>
                      <a:r>
                        <a:rPr lang="en-GB" sz="1400" b="0" noProof="0" dirty="0"/>
                        <a:t>Adult (≥18), n (%)</a:t>
                      </a:r>
                    </a:p>
                  </a:txBody>
                  <a:tcPr/>
                </a:tc>
                <a:tc>
                  <a:txBody>
                    <a:bodyPr/>
                    <a:lstStyle/>
                    <a:p>
                      <a:pPr algn="ctr">
                        <a:lnSpc>
                          <a:spcPct val="95000"/>
                        </a:lnSpc>
                      </a:pPr>
                      <a:r>
                        <a:rPr lang="en-GB" sz="1400" noProof="0" dirty="0"/>
                        <a:t>38 (0.1-84)</a:t>
                      </a:r>
                    </a:p>
                    <a:p>
                      <a:pPr algn="ctr">
                        <a:lnSpc>
                          <a:spcPct val="95000"/>
                        </a:lnSpc>
                      </a:pPr>
                      <a:r>
                        <a:rPr lang="en-GB" sz="1400" noProof="0" dirty="0"/>
                        <a:t>78 (36)</a:t>
                      </a:r>
                    </a:p>
                    <a:p>
                      <a:pPr algn="ctr">
                        <a:lnSpc>
                          <a:spcPct val="95000"/>
                        </a:lnSpc>
                      </a:pPr>
                      <a:r>
                        <a:rPr lang="en-GB" sz="1400" noProof="0" dirty="0"/>
                        <a:t>140 (64)</a:t>
                      </a:r>
                    </a:p>
                  </a:txBody>
                  <a:tcPr/>
                </a:tc>
                <a:extLst>
                  <a:ext uri="{0D108BD9-81ED-4DB2-BD59-A6C34878D82A}">
                    <a16:rowId xmlns:a16="http://schemas.microsoft.com/office/drawing/2014/main" val="938203909"/>
                  </a:ext>
                </a:extLst>
              </a:tr>
              <a:tr h="448596">
                <a:tc>
                  <a:txBody>
                    <a:bodyPr/>
                    <a:lstStyle/>
                    <a:p>
                      <a:pPr>
                        <a:lnSpc>
                          <a:spcPct val="95000"/>
                        </a:lnSpc>
                      </a:pPr>
                      <a:r>
                        <a:rPr lang="en-GB" sz="1400" b="1" noProof="0" dirty="0"/>
                        <a:t>Female, n (%)</a:t>
                      </a:r>
                    </a:p>
                    <a:p>
                      <a:pPr>
                        <a:lnSpc>
                          <a:spcPct val="95000"/>
                        </a:lnSpc>
                      </a:pPr>
                      <a:r>
                        <a:rPr lang="en-GB" sz="1400" b="1" noProof="0" dirty="0"/>
                        <a:t>Male, n (%)</a:t>
                      </a:r>
                    </a:p>
                  </a:txBody>
                  <a:tcPr/>
                </a:tc>
                <a:tc>
                  <a:txBody>
                    <a:bodyPr/>
                    <a:lstStyle/>
                    <a:p>
                      <a:pPr algn="ctr">
                        <a:lnSpc>
                          <a:spcPct val="95000"/>
                        </a:lnSpc>
                      </a:pPr>
                      <a:r>
                        <a:rPr lang="en-GB" sz="1400" noProof="0" dirty="0"/>
                        <a:t>106 (49)</a:t>
                      </a:r>
                    </a:p>
                    <a:p>
                      <a:pPr algn="ctr">
                        <a:lnSpc>
                          <a:spcPct val="95000"/>
                        </a:lnSpc>
                      </a:pPr>
                      <a:r>
                        <a:rPr lang="en-GB" sz="1400" noProof="0" dirty="0"/>
                        <a:t>112 (51)</a:t>
                      </a:r>
                    </a:p>
                  </a:txBody>
                  <a:tcPr/>
                </a:tc>
                <a:extLst>
                  <a:ext uri="{0D108BD9-81ED-4DB2-BD59-A6C34878D82A}">
                    <a16:rowId xmlns:a16="http://schemas.microsoft.com/office/drawing/2014/main" val="514952528"/>
                  </a:ext>
                </a:extLst>
              </a:tr>
              <a:tr h="818029">
                <a:tc>
                  <a:txBody>
                    <a:bodyPr/>
                    <a:lstStyle/>
                    <a:p>
                      <a:pPr>
                        <a:lnSpc>
                          <a:spcPct val="95000"/>
                        </a:lnSpc>
                      </a:pPr>
                      <a:r>
                        <a:rPr lang="en-GB" sz="1400" b="1" noProof="0" dirty="0"/>
                        <a:t>ECOG or equivalent Lansky performance status, n (%)</a:t>
                      </a:r>
                    </a:p>
                    <a:p>
                      <a:pPr marL="914400" lvl="2" indent="-646113">
                        <a:lnSpc>
                          <a:spcPct val="95000"/>
                        </a:lnSpc>
                        <a:tabLst/>
                      </a:pPr>
                      <a:r>
                        <a:rPr lang="en-GB" sz="1400" noProof="0" dirty="0"/>
                        <a:t>0</a:t>
                      </a:r>
                    </a:p>
                    <a:p>
                      <a:pPr marL="914400" lvl="2" indent="-646113">
                        <a:lnSpc>
                          <a:spcPct val="95000"/>
                        </a:lnSpc>
                        <a:tabLst/>
                      </a:pPr>
                      <a:r>
                        <a:rPr lang="en-GB" sz="1400" noProof="0" dirty="0"/>
                        <a:t>1</a:t>
                      </a:r>
                    </a:p>
                    <a:p>
                      <a:pPr marL="914400" lvl="2" indent="-646113">
                        <a:lnSpc>
                          <a:spcPct val="95000"/>
                        </a:lnSpc>
                        <a:tabLst/>
                      </a:pPr>
                      <a:r>
                        <a:rPr lang="en-GB" sz="1400" noProof="0" dirty="0"/>
                        <a:t>2</a:t>
                      </a:r>
                    </a:p>
                    <a:p>
                      <a:pPr marL="914400" lvl="2" indent="-646113">
                        <a:lnSpc>
                          <a:spcPct val="95000"/>
                        </a:lnSpc>
                        <a:tabLst/>
                      </a:pPr>
                      <a:r>
                        <a:rPr lang="en-GB" sz="1400" noProof="0" dirty="0"/>
                        <a:t>3</a:t>
                      </a:r>
                    </a:p>
                  </a:txBody>
                  <a:tcPr/>
                </a:tc>
                <a:tc>
                  <a:txBody>
                    <a:bodyPr/>
                    <a:lstStyle/>
                    <a:p>
                      <a:pPr algn="ctr">
                        <a:lnSpc>
                          <a:spcPct val="95000"/>
                        </a:lnSpc>
                      </a:pPr>
                      <a:endParaRPr lang="en-GB" sz="1400" noProof="0" dirty="0"/>
                    </a:p>
                    <a:p>
                      <a:pPr algn="ctr">
                        <a:lnSpc>
                          <a:spcPct val="95000"/>
                        </a:lnSpc>
                      </a:pPr>
                      <a:r>
                        <a:rPr lang="en-GB" sz="1400" noProof="0" dirty="0"/>
                        <a:t>114 (52)</a:t>
                      </a:r>
                    </a:p>
                    <a:p>
                      <a:pPr algn="ctr">
                        <a:lnSpc>
                          <a:spcPct val="95000"/>
                        </a:lnSpc>
                      </a:pPr>
                      <a:r>
                        <a:rPr lang="en-GB" sz="1400" noProof="0" dirty="0"/>
                        <a:t>78 (36)</a:t>
                      </a:r>
                    </a:p>
                    <a:p>
                      <a:pPr algn="ctr">
                        <a:lnSpc>
                          <a:spcPct val="95000"/>
                        </a:lnSpc>
                      </a:pPr>
                      <a:r>
                        <a:rPr lang="en-GB" sz="1400" noProof="0" dirty="0"/>
                        <a:t>23 (11)</a:t>
                      </a:r>
                    </a:p>
                    <a:p>
                      <a:pPr algn="ctr">
                        <a:lnSpc>
                          <a:spcPct val="95000"/>
                        </a:lnSpc>
                      </a:pPr>
                      <a:r>
                        <a:rPr lang="en-GB" sz="1400" noProof="0" dirty="0"/>
                        <a:t>3 (1)</a:t>
                      </a:r>
                    </a:p>
                  </a:txBody>
                  <a:tcPr/>
                </a:tc>
                <a:extLst>
                  <a:ext uri="{0D108BD9-81ED-4DB2-BD59-A6C34878D82A}">
                    <a16:rowId xmlns:a16="http://schemas.microsoft.com/office/drawing/2014/main" val="3911394521"/>
                  </a:ext>
                </a:extLst>
              </a:tr>
              <a:tr h="346288">
                <a:tc>
                  <a:txBody>
                    <a:bodyPr/>
                    <a:lstStyle/>
                    <a:p>
                      <a:pPr>
                        <a:lnSpc>
                          <a:spcPct val="95000"/>
                        </a:lnSpc>
                      </a:pPr>
                      <a:r>
                        <a:rPr lang="en-GB" sz="1400" b="1" noProof="0" dirty="0"/>
                        <a:t>Known CNS metastases at enrolment, n (%)</a:t>
                      </a:r>
                    </a:p>
                  </a:txBody>
                  <a:tcPr/>
                </a:tc>
                <a:tc>
                  <a:txBody>
                    <a:bodyPr/>
                    <a:lstStyle/>
                    <a:p>
                      <a:pPr algn="ctr">
                        <a:lnSpc>
                          <a:spcPct val="95000"/>
                        </a:lnSpc>
                      </a:pPr>
                      <a:r>
                        <a:rPr lang="en-GB" sz="1400" noProof="0" dirty="0"/>
                        <a:t>19 (9)</a:t>
                      </a:r>
                    </a:p>
                  </a:txBody>
                  <a:tcPr/>
                </a:tc>
                <a:extLst>
                  <a:ext uri="{0D108BD9-81ED-4DB2-BD59-A6C34878D82A}">
                    <a16:rowId xmlns:a16="http://schemas.microsoft.com/office/drawing/2014/main" val="489305541"/>
                  </a:ext>
                </a:extLst>
              </a:tr>
              <a:tr h="346288">
                <a:tc>
                  <a:txBody>
                    <a:bodyPr/>
                    <a:lstStyle/>
                    <a:p>
                      <a:pPr>
                        <a:lnSpc>
                          <a:spcPct val="95000"/>
                        </a:lnSpc>
                      </a:pPr>
                      <a:r>
                        <a:rPr lang="en-GB" sz="1400" b="1" noProof="0" dirty="0"/>
                        <a:t>Prior cancer treatments, median (range)</a:t>
                      </a:r>
                      <a:endParaRPr lang="en-GB" sz="1400" noProof="0" dirty="0"/>
                    </a:p>
                  </a:txBody>
                  <a:tcPr/>
                </a:tc>
                <a:tc>
                  <a:txBody>
                    <a:bodyPr/>
                    <a:lstStyle/>
                    <a:p>
                      <a:pPr algn="ctr">
                        <a:lnSpc>
                          <a:spcPct val="95000"/>
                        </a:lnSpc>
                      </a:pPr>
                      <a:r>
                        <a:rPr lang="en-GB" sz="1400" noProof="0" dirty="0"/>
                        <a:t>1 (1-10)</a:t>
                      </a:r>
                    </a:p>
                  </a:txBody>
                  <a:tcPr/>
                </a:tc>
                <a:extLst>
                  <a:ext uri="{0D108BD9-81ED-4DB2-BD59-A6C34878D82A}">
                    <a16:rowId xmlns:a16="http://schemas.microsoft.com/office/drawing/2014/main" val="861864663"/>
                  </a:ext>
                </a:extLst>
              </a:tr>
              <a:tr h="1002745">
                <a:tc>
                  <a:txBody>
                    <a:bodyPr/>
                    <a:lstStyle/>
                    <a:p>
                      <a:pPr>
                        <a:lnSpc>
                          <a:spcPct val="95000"/>
                        </a:lnSpc>
                      </a:pPr>
                      <a:r>
                        <a:rPr lang="en-GB" sz="1400" b="1" noProof="0" dirty="0"/>
                        <a:t>Number of prior systemic therapies, n (%)</a:t>
                      </a:r>
                    </a:p>
                    <a:p>
                      <a:pPr marL="914400" lvl="2" indent="-646113">
                        <a:lnSpc>
                          <a:spcPct val="95000"/>
                        </a:lnSpc>
                        <a:tabLst/>
                      </a:pPr>
                      <a:r>
                        <a:rPr lang="en-GB" sz="1400" noProof="0" dirty="0"/>
                        <a:t>0</a:t>
                      </a:r>
                    </a:p>
                    <a:p>
                      <a:pPr marL="914400" lvl="2" indent="-646113">
                        <a:lnSpc>
                          <a:spcPct val="95000"/>
                        </a:lnSpc>
                        <a:tabLst/>
                      </a:pPr>
                      <a:r>
                        <a:rPr lang="en-GB" sz="1400" noProof="0" dirty="0"/>
                        <a:t>1</a:t>
                      </a:r>
                    </a:p>
                    <a:p>
                      <a:pPr marL="914400" lvl="2" indent="-646113">
                        <a:lnSpc>
                          <a:spcPct val="95000"/>
                        </a:lnSpc>
                        <a:tabLst/>
                      </a:pPr>
                      <a:r>
                        <a:rPr lang="en-GB" sz="1400" noProof="0" dirty="0"/>
                        <a:t>2</a:t>
                      </a:r>
                    </a:p>
                    <a:p>
                      <a:pPr marL="914400" lvl="2" indent="-646113">
                        <a:lnSpc>
                          <a:spcPct val="95000"/>
                        </a:lnSpc>
                        <a:tabLst/>
                      </a:pPr>
                      <a:r>
                        <a:rPr lang="en-GB" sz="1400" noProof="0" dirty="0"/>
                        <a:t>3 or more</a:t>
                      </a:r>
                    </a:p>
                  </a:txBody>
                  <a:tcPr/>
                </a:tc>
                <a:tc>
                  <a:txBody>
                    <a:bodyPr/>
                    <a:lstStyle/>
                    <a:p>
                      <a:pPr algn="ctr">
                        <a:lnSpc>
                          <a:spcPct val="95000"/>
                        </a:lnSpc>
                      </a:pPr>
                      <a:endParaRPr lang="en-GB" sz="1400" noProof="0" dirty="0"/>
                    </a:p>
                    <a:p>
                      <a:pPr algn="ctr">
                        <a:lnSpc>
                          <a:spcPct val="95000"/>
                        </a:lnSpc>
                      </a:pPr>
                      <a:r>
                        <a:rPr lang="en-GB" sz="1400" noProof="0" dirty="0"/>
                        <a:t>59 (27)</a:t>
                      </a:r>
                    </a:p>
                    <a:p>
                      <a:pPr algn="ctr">
                        <a:lnSpc>
                          <a:spcPct val="95000"/>
                        </a:lnSpc>
                      </a:pPr>
                      <a:r>
                        <a:rPr lang="en-GB" sz="1400" noProof="0" dirty="0"/>
                        <a:t>60 (28)</a:t>
                      </a:r>
                    </a:p>
                    <a:p>
                      <a:pPr algn="ctr">
                        <a:lnSpc>
                          <a:spcPct val="95000"/>
                        </a:lnSpc>
                      </a:pPr>
                      <a:r>
                        <a:rPr lang="en-GB" sz="1400" noProof="0" dirty="0"/>
                        <a:t>42 (19)</a:t>
                      </a:r>
                    </a:p>
                    <a:p>
                      <a:pPr algn="ctr">
                        <a:lnSpc>
                          <a:spcPct val="95000"/>
                        </a:lnSpc>
                      </a:pPr>
                      <a:r>
                        <a:rPr lang="en-GB" sz="1400" noProof="0" dirty="0"/>
                        <a:t>57 (26)</a:t>
                      </a:r>
                    </a:p>
                  </a:txBody>
                  <a:tcPr/>
                </a:tc>
                <a:extLst>
                  <a:ext uri="{0D108BD9-81ED-4DB2-BD59-A6C34878D82A}">
                    <a16:rowId xmlns:a16="http://schemas.microsoft.com/office/drawing/2014/main" val="3191468426"/>
                  </a:ext>
                </a:extLst>
              </a:tr>
            </a:tbl>
          </a:graphicData>
        </a:graphic>
      </p:graphicFrame>
      <p:graphicFrame>
        <p:nvGraphicFramePr>
          <p:cNvPr id="7" name="Tableau 7">
            <a:extLst>
              <a:ext uri="{FF2B5EF4-FFF2-40B4-BE49-F238E27FC236}">
                <a16:creationId xmlns:a16="http://schemas.microsoft.com/office/drawing/2014/main" id="{0D3EEAAC-CA7D-284A-BB24-70A4AF6B37C3}"/>
              </a:ext>
            </a:extLst>
          </p:cNvPr>
          <p:cNvGraphicFramePr>
            <a:graphicFrameLocks noGrp="1"/>
          </p:cNvGraphicFramePr>
          <p:nvPr>
            <p:extLst>
              <p:ext uri="{D42A27DB-BD31-4B8C-83A1-F6EECF244321}">
                <p14:modId xmlns:p14="http://schemas.microsoft.com/office/powerpoint/2010/main" val="2262431274"/>
              </p:ext>
            </p:extLst>
          </p:nvPr>
        </p:nvGraphicFramePr>
        <p:xfrm>
          <a:off x="6876502" y="1268760"/>
          <a:ext cx="4680520" cy="2316480"/>
        </p:xfrm>
        <a:graphic>
          <a:graphicData uri="http://schemas.openxmlformats.org/drawingml/2006/table">
            <a:tbl>
              <a:tblPr firstRow="1" bandRow="1">
                <a:tableStyleId>{5C22544A-7EE6-4342-B048-85BDC9FD1C3A}</a:tableStyleId>
              </a:tblPr>
              <a:tblGrid>
                <a:gridCol w="2963914">
                  <a:extLst>
                    <a:ext uri="{9D8B030D-6E8A-4147-A177-3AD203B41FA5}">
                      <a16:colId xmlns:a16="http://schemas.microsoft.com/office/drawing/2014/main" val="3473573202"/>
                    </a:ext>
                  </a:extLst>
                </a:gridCol>
                <a:gridCol w="1716606">
                  <a:extLst>
                    <a:ext uri="{9D8B030D-6E8A-4147-A177-3AD203B41FA5}">
                      <a16:colId xmlns:a16="http://schemas.microsoft.com/office/drawing/2014/main" val="1490758554"/>
                    </a:ext>
                  </a:extLst>
                </a:gridCol>
              </a:tblGrid>
              <a:tr h="0">
                <a:tc>
                  <a:txBody>
                    <a:bodyPr/>
                    <a:lstStyle/>
                    <a:p>
                      <a:r>
                        <a:rPr lang="en-GB" sz="1400" noProof="0" dirty="0"/>
                        <a:t>Main Primary tumour type (&gt;2%)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t>N=218</a:t>
                      </a:r>
                    </a:p>
                  </a:txBody>
                  <a:tcPr/>
                </a:tc>
                <a:extLst>
                  <a:ext uri="{0D108BD9-81ED-4DB2-BD59-A6C34878D82A}">
                    <a16:rowId xmlns:a16="http://schemas.microsoft.com/office/drawing/2014/main" val="1674307632"/>
                  </a:ext>
                </a:extLst>
              </a:tr>
              <a:tr h="1987836">
                <a:tc>
                  <a:txBody>
                    <a:bodyPr/>
                    <a:lstStyle/>
                    <a:p>
                      <a:r>
                        <a:rPr lang="en-GB" sz="1400" b="1" noProof="0" dirty="0"/>
                        <a:t>Soft tissue sarcoma</a:t>
                      </a:r>
                    </a:p>
                    <a:p>
                      <a:r>
                        <a:rPr lang="en-GB" sz="1400" b="1" noProof="0" dirty="0"/>
                        <a:t>Infantile fibrosarcoma</a:t>
                      </a:r>
                    </a:p>
                    <a:p>
                      <a:r>
                        <a:rPr lang="en-GB" sz="1400" b="1" noProof="0" dirty="0"/>
                        <a:t>Thyroid</a:t>
                      </a:r>
                    </a:p>
                    <a:p>
                      <a:r>
                        <a:rPr lang="en-GB" sz="1400" b="1" noProof="0" dirty="0"/>
                        <a:t>Salivary gland</a:t>
                      </a:r>
                    </a:p>
                    <a:p>
                      <a:r>
                        <a:rPr lang="en-GB" sz="1400" b="1" noProof="0" dirty="0"/>
                        <a:t>Lung</a:t>
                      </a:r>
                    </a:p>
                    <a:p>
                      <a:r>
                        <a:rPr lang="en-GB" sz="1400" b="1" noProof="0" dirty="0"/>
                        <a:t>Colon</a:t>
                      </a:r>
                    </a:p>
                    <a:p>
                      <a:r>
                        <a:rPr lang="en-GB" sz="1400" b="1" noProof="0" dirty="0"/>
                        <a:t>Melanoma</a:t>
                      </a:r>
                    </a:p>
                    <a:p>
                      <a:r>
                        <a:rPr lang="en-GB" sz="1400" b="1" noProof="0" dirty="0"/>
                        <a:t>Breast</a:t>
                      </a:r>
                    </a:p>
                    <a:p>
                      <a:r>
                        <a:rPr lang="en-GB" sz="1400" b="1" noProof="0" dirty="0"/>
                        <a:t>GIST</a:t>
                      </a:r>
                    </a:p>
                  </a:txBody>
                  <a:tcPr/>
                </a:tc>
                <a:tc>
                  <a:txBody>
                    <a:bodyPr/>
                    <a:lstStyle/>
                    <a:p>
                      <a:pPr algn="ctr"/>
                      <a:r>
                        <a:rPr lang="en-GB" sz="1400" noProof="0" dirty="0"/>
                        <a:t>26%</a:t>
                      </a:r>
                    </a:p>
                    <a:p>
                      <a:pPr algn="ctr"/>
                      <a:r>
                        <a:rPr lang="en-GB" sz="1400" noProof="0" dirty="0"/>
                        <a:t>20%</a:t>
                      </a:r>
                    </a:p>
                    <a:p>
                      <a:pPr algn="ctr"/>
                      <a:r>
                        <a:rPr lang="en-GB" sz="1400" noProof="0" dirty="0"/>
                        <a:t>13%</a:t>
                      </a:r>
                    </a:p>
                    <a:p>
                      <a:pPr algn="ctr"/>
                      <a:r>
                        <a:rPr lang="en-GB" sz="1400" noProof="0" dirty="0"/>
                        <a:t>11%</a:t>
                      </a:r>
                    </a:p>
                    <a:p>
                      <a:pPr algn="ctr"/>
                      <a:r>
                        <a:rPr lang="en-GB" sz="1400" noProof="0" dirty="0"/>
                        <a:t>9%</a:t>
                      </a:r>
                    </a:p>
                    <a:p>
                      <a:pPr algn="ctr"/>
                      <a:r>
                        <a:rPr lang="en-GB" sz="1400" noProof="0" dirty="0"/>
                        <a:t>4%</a:t>
                      </a:r>
                    </a:p>
                    <a:p>
                      <a:pPr algn="ctr"/>
                      <a:r>
                        <a:rPr lang="en-GB" sz="1400" noProof="0" dirty="0"/>
                        <a:t>3%</a:t>
                      </a:r>
                    </a:p>
                    <a:p>
                      <a:pPr algn="ctr"/>
                      <a:r>
                        <a:rPr lang="en-GB" sz="1400" noProof="0" dirty="0"/>
                        <a:t>3%</a:t>
                      </a:r>
                    </a:p>
                    <a:p>
                      <a:pPr algn="ctr"/>
                      <a:r>
                        <a:rPr lang="en-GB" sz="1400" noProof="0" dirty="0"/>
                        <a:t>2%</a:t>
                      </a:r>
                    </a:p>
                  </a:txBody>
                  <a:tcPr/>
                </a:tc>
                <a:extLst>
                  <a:ext uri="{0D108BD9-81ED-4DB2-BD59-A6C34878D82A}">
                    <a16:rowId xmlns:a16="http://schemas.microsoft.com/office/drawing/2014/main" val="2021450408"/>
                  </a:ext>
                </a:extLst>
              </a:tr>
            </a:tbl>
          </a:graphicData>
        </a:graphic>
      </p:graphicFrame>
      <p:sp>
        <p:nvSpPr>
          <p:cNvPr id="10" name="ZoneTexte 9">
            <a:extLst>
              <a:ext uri="{FF2B5EF4-FFF2-40B4-BE49-F238E27FC236}">
                <a16:creationId xmlns:a16="http://schemas.microsoft.com/office/drawing/2014/main" id="{778EC764-83FB-CA41-B34E-E65E4D9C33EB}"/>
              </a:ext>
            </a:extLst>
          </p:cNvPr>
          <p:cNvSpPr txBox="1"/>
          <p:nvPr/>
        </p:nvSpPr>
        <p:spPr>
          <a:xfrm>
            <a:off x="6876502" y="3789040"/>
            <a:ext cx="2552174" cy="461665"/>
          </a:xfrm>
          <a:prstGeom prst="rect">
            <a:avLst/>
          </a:prstGeom>
          <a:noFill/>
        </p:spPr>
        <p:txBody>
          <a:bodyPr wrap="none" lIns="0" rtlCol="0">
            <a:spAutoFit/>
          </a:bodyPr>
          <a:lstStyle/>
          <a:p>
            <a:r>
              <a:rPr lang="en-GB" sz="2400" b="1" i="1" dirty="0">
                <a:solidFill>
                  <a:schemeClr val="accent1"/>
                </a:solidFill>
                <a:ea typeface="Aileron" charset="0"/>
                <a:cs typeface="Aileron" charset="0"/>
              </a:rPr>
              <a:t>NTRK</a:t>
            </a:r>
            <a:r>
              <a:rPr lang="en-GB" sz="2400" b="1" dirty="0">
                <a:solidFill>
                  <a:schemeClr val="accent1"/>
                </a:solidFill>
                <a:ea typeface="Aileron" charset="0"/>
                <a:cs typeface="Aileron" charset="0"/>
              </a:rPr>
              <a:t> gene fusions</a:t>
            </a:r>
          </a:p>
        </p:txBody>
      </p:sp>
      <p:sp>
        <p:nvSpPr>
          <p:cNvPr id="2" name="Title 1">
            <a:extLst>
              <a:ext uri="{FF2B5EF4-FFF2-40B4-BE49-F238E27FC236}">
                <a16:creationId xmlns:a16="http://schemas.microsoft.com/office/drawing/2014/main" id="{E4B00828-F7F8-A644-BF22-4F684FEB4913}"/>
              </a:ext>
            </a:extLst>
          </p:cNvPr>
          <p:cNvSpPr>
            <a:spLocks noGrp="1"/>
          </p:cNvSpPr>
          <p:nvPr>
            <p:ph type="title"/>
          </p:nvPr>
        </p:nvSpPr>
        <p:spPr>
          <a:xfrm>
            <a:off x="619200" y="246566"/>
            <a:ext cx="9437240" cy="807285"/>
          </a:xfrm>
        </p:spPr>
        <p:txBody>
          <a:bodyPr/>
          <a:lstStyle/>
          <a:p>
            <a:r>
              <a:rPr lang="en-GB" spc="-10" dirty="0"/>
              <a:t>Baseline demographics and disease characteristics </a:t>
            </a:r>
            <a:br>
              <a:rPr lang="en-GB" spc="-10" dirty="0"/>
            </a:br>
            <a:r>
              <a:rPr lang="en-GB" dirty="0"/>
              <a:t>in TRK-positive non primary CNS tumours</a:t>
            </a:r>
          </a:p>
        </p:txBody>
      </p:sp>
      <p:sp>
        <p:nvSpPr>
          <p:cNvPr id="24" name="Slide Number Placeholder 23">
            <a:extLst>
              <a:ext uri="{FF2B5EF4-FFF2-40B4-BE49-F238E27FC236}">
                <a16:creationId xmlns:a16="http://schemas.microsoft.com/office/drawing/2014/main" id="{131FF0D6-1CC7-454E-B1AA-C9CCB56E42E1}"/>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4" name="Content Placeholder 3">
            <a:extLst>
              <a:ext uri="{FF2B5EF4-FFF2-40B4-BE49-F238E27FC236}">
                <a16:creationId xmlns:a16="http://schemas.microsoft.com/office/drawing/2014/main" id="{F69CDC04-CC70-9048-971C-94D325875990}"/>
              </a:ext>
            </a:extLst>
          </p:cNvPr>
          <p:cNvSpPr>
            <a:spLocks noGrp="1"/>
          </p:cNvSpPr>
          <p:nvPr>
            <p:ph sz="quarter" idx="15"/>
          </p:nvPr>
        </p:nvSpPr>
        <p:spPr>
          <a:xfrm>
            <a:off x="620184" y="6309320"/>
            <a:ext cx="10300352" cy="365125"/>
          </a:xfrm>
        </p:spPr>
        <p:txBody>
          <a:bodyPr/>
          <a:lstStyle/>
          <a:p>
            <a:r>
              <a:rPr lang="en-GB" dirty="0"/>
              <a:t>CNS, central nervous system; ECOG, Eastern Cooperative Oncology Group; GIST, gastrointestinal stromal tumour; </a:t>
            </a:r>
            <a:r>
              <a:rPr lang="en-US" dirty="0"/>
              <a:t>NTRK, neurotrophic tyrosine receptor kinase; </a:t>
            </a:r>
            <a:br>
              <a:rPr lang="en-US" dirty="0"/>
            </a:br>
            <a:r>
              <a:rPr lang="en-GB" dirty="0"/>
              <a:t>TRK, tropomyosin receptor kinase</a:t>
            </a:r>
          </a:p>
        </p:txBody>
      </p:sp>
      <p:graphicFrame>
        <p:nvGraphicFramePr>
          <p:cNvPr id="15" name="Chart 14">
            <a:extLst>
              <a:ext uri="{FF2B5EF4-FFF2-40B4-BE49-F238E27FC236}">
                <a16:creationId xmlns:a16="http://schemas.microsoft.com/office/drawing/2014/main" id="{B01388BC-3C08-5640-BEAA-3C5542D05F97}"/>
              </a:ext>
            </a:extLst>
          </p:cNvPr>
          <p:cNvGraphicFramePr/>
          <p:nvPr/>
        </p:nvGraphicFramePr>
        <p:xfrm>
          <a:off x="8616280" y="3634223"/>
          <a:ext cx="2940742" cy="2529839"/>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B591C3D6-9EF7-6743-A856-49B24D17DB58}"/>
              </a:ext>
            </a:extLst>
          </p:cNvPr>
          <p:cNvSpPr txBox="1"/>
          <p:nvPr/>
        </p:nvSpPr>
        <p:spPr>
          <a:xfrm>
            <a:off x="9413827" y="4060909"/>
            <a:ext cx="681598" cy="738664"/>
          </a:xfrm>
          <a:prstGeom prst="rect">
            <a:avLst/>
          </a:prstGeom>
          <a:noFill/>
        </p:spPr>
        <p:txBody>
          <a:bodyPr wrap="none" rtlCol="0">
            <a:spAutoFit/>
          </a:bodyPr>
          <a:lstStyle/>
          <a:p>
            <a:pPr algn="ctr"/>
            <a:r>
              <a:rPr lang="en-GB" sz="1400" b="1" i="1" dirty="0">
                <a:solidFill>
                  <a:schemeClr val="bg1"/>
                </a:solidFill>
                <a:latin typeface="Calibri" panose="020F0502020204030204" pitchFamily="34" charset="0"/>
                <a:ea typeface="Aileron" charset="0"/>
                <a:cs typeface="Calibri" panose="020F0502020204030204" pitchFamily="34" charset="0"/>
              </a:rPr>
              <a:t>NTRK1</a:t>
            </a:r>
            <a:br>
              <a:rPr lang="en-GB" sz="1400" b="1" dirty="0">
                <a:solidFill>
                  <a:schemeClr val="bg1"/>
                </a:solidFill>
                <a:latin typeface="Calibri" panose="020F0502020204030204" pitchFamily="34" charset="0"/>
                <a:ea typeface="Aileron" charset="0"/>
                <a:cs typeface="Calibri" panose="020F0502020204030204" pitchFamily="34" charset="0"/>
              </a:rPr>
            </a:br>
            <a:r>
              <a:rPr lang="en-GB" sz="1400" b="1" dirty="0">
                <a:solidFill>
                  <a:schemeClr val="bg1"/>
                </a:solidFill>
                <a:latin typeface="Calibri" panose="020F0502020204030204" pitchFamily="34" charset="0"/>
                <a:ea typeface="Aileron" charset="0"/>
                <a:cs typeface="Calibri" panose="020F0502020204030204" pitchFamily="34" charset="0"/>
              </a:rPr>
              <a:t>44%</a:t>
            </a:r>
          </a:p>
          <a:p>
            <a:pPr algn="ctr"/>
            <a:r>
              <a:rPr lang="en-GB" sz="1400" b="1" dirty="0">
                <a:solidFill>
                  <a:schemeClr val="bg1"/>
                </a:solidFill>
                <a:latin typeface="Calibri" panose="020F0502020204030204" pitchFamily="34" charset="0"/>
                <a:ea typeface="Aileron" charset="0"/>
                <a:cs typeface="Calibri" panose="020F0502020204030204" pitchFamily="34" charset="0"/>
              </a:rPr>
              <a:t>(n=97)</a:t>
            </a:r>
          </a:p>
        </p:txBody>
      </p:sp>
      <p:sp>
        <p:nvSpPr>
          <p:cNvPr id="18" name="TextBox 17">
            <a:extLst>
              <a:ext uri="{FF2B5EF4-FFF2-40B4-BE49-F238E27FC236}">
                <a16:creationId xmlns:a16="http://schemas.microsoft.com/office/drawing/2014/main" id="{CDD28399-A662-8E40-B107-47C882622360}"/>
              </a:ext>
            </a:extLst>
          </p:cNvPr>
          <p:cNvSpPr txBox="1"/>
          <p:nvPr/>
        </p:nvSpPr>
        <p:spPr>
          <a:xfrm>
            <a:off x="9554298" y="5064987"/>
            <a:ext cx="1064705" cy="738664"/>
          </a:xfrm>
          <a:prstGeom prst="rect">
            <a:avLst/>
          </a:prstGeom>
          <a:noFill/>
        </p:spPr>
        <p:txBody>
          <a:bodyPr wrap="square" rtlCol="0">
            <a:spAutoFit/>
          </a:bodyPr>
          <a:lstStyle/>
          <a:p>
            <a:pPr algn="ctr"/>
            <a:r>
              <a:rPr lang="en-GB" sz="1400" b="1" i="1" dirty="0">
                <a:solidFill>
                  <a:schemeClr val="bg1"/>
                </a:solidFill>
                <a:latin typeface="Calibri" panose="020F0502020204030204" pitchFamily="34" charset="0"/>
                <a:ea typeface="Aileron" charset="0"/>
                <a:cs typeface="Calibri" panose="020F0502020204030204" pitchFamily="34" charset="0"/>
              </a:rPr>
              <a:t>NTRK3</a:t>
            </a:r>
            <a:br>
              <a:rPr lang="en-GB" sz="1400" b="1" dirty="0">
                <a:solidFill>
                  <a:schemeClr val="bg1"/>
                </a:solidFill>
                <a:latin typeface="Calibri" panose="020F0502020204030204" pitchFamily="34" charset="0"/>
                <a:ea typeface="Aileron" charset="0"/>
                <a:cs typeface="Calibri" panose="020F0502020204030204" pitchFamily="34" charset="0"/>
              </a:rPr>
            </a:br>
            <a:r>
              <a:rPr lang="en-GB" sz="1400" b="1" dirty="0">
                <a:solidFill>
                  <a:schemeClr val="bg1"/>
                </a:solidFill>
                <a:latin typeface="Calibri" panose="020F0502020204030204" pitchFamily="34" charset="0"/>
                <a:ea typeface="Aileron" charset="0"/>
                <a:cs typeface="Calibri" panose="020F0502020204030204" pitchFamily="34" charset="0"/>
              </a:rPr>
              <a:t>53%</a:t>
            </a:r>
          </a:p>
          <a:p>
            <a:pPr algn="ctr"/>
            <a:r>
              <a:rPr lang="en-GB" sz="1400" b="1" dirty="0">
                <a:solidFill>
                  <a:schemeClr val="bg1"/>
                </a:solidFill>
                <a:latin typeface="Calibri" panose="020F0502020204030204" pitchFamily="34" charset="0"/>
                <a:ea typeface="Aileron" charset="0"/>
                <a:cs typeface="Calibri" panose="020F0502020204030204" pitchFamily="34" charset="0"/>
              </a:rPr>
              <a:t>(n=115)</a:t>
            </a:r>
          </a:p>
        </p:txBody>
      </p:sp>
      <p:sp>
        <p:nvSpPr>
          <p:cNvPr id="11" name="TextBox 10">
            <a:extLst>
              <a:ext uri="{FF2B5EF4-FFF2-40B4-BE49-F238E27FC236}">
                <a16:creationId xmlns:a16="http://schemas.microsoft.com/office/drawing/2014/main" id="{774E30B3-D2D3-6D4A-A80D-E1FF51719367}"/>
              </a:ext>
            </a:extLst>
          </p:cNvPr>
          <p:cNvSpPr txBox="1"/>
          <p:nvPr/>
        </p:nvSpPr>
        <p:spPr>
          <a:xfrm>
            <a:off x="11064552" y="4221088"/>
            <a:ext cx="1064705" cy="738664"/>
          </a:xfrm>
          <a:prstGeom prst="rect">
            <a:avLst/>
          </a:prstGeom>
          <a:noFill/>
        </p:spPr>
        <p:txBody>
          <a:bodyPr wrap="square" rtlCol="0">
            <a:spAutoFit/>
          </a:bodyPr>
          <a:lstStyle/>
          <a:p>
            <a:pPr algn="ctr"/>
            <a:r>
              <a:rPr lang="en-GB" sz="1400" b="1" i="1" dirty="0">
                <a:latin typeface="Calibri" panose="020F0502020204030204" pitchFamily="34" charset="0"/>
                <a:ea typeface="Aileron" charset="0"/>
                <a:cs typeface="Calibri" panose="020F0502020204030204" pitchFamily="34" charset="0"/>
              </a:rPr>
              <a:t>NTRK2</a:t>
            </a:r>
            <a:br>
              <a:rPr lang="en-GB" sz="1400" b="1" dirty="0">
                <a:latin typeface="Calibri" panose="020F0502020204030204" pitchFamily="34" charset="0"/>
                <a:ea typeface="Aileron" charset="0"/>
                <a:cs typeface="Calibri" panose="020F0502020204030204" pitchFamily="34" charset="0"/>
              </a:rPr>
            </a:br>
            <a:r>
              <a:rPr lang="en-GB" sz="1400" b="1" dirty="0">
                <a:latin typeface="Calibri" panose="020F0502020204030204" pitchFamily="34" charset="0"/>
                <a:ea typeface="Aileron" charset="0"/>
                <a:cs typeface="Calibri" panose="020F0502020204030204" pitchFamily="34" charset="0"/>
              </a:rPr>
              <a:t>3%</a:t>
            </a:r>
          </a:p>
          <a:p>
            <a:pPr algn="ctr"/>
            <a:r>
              <a:rPr lang="en-GB" sz="1400" b="1" dirty="0">
                <a:latin typeface="Calibri" panose="020F0502020204030204" pitchFamily="34" charset="0"/>
                <a:ea typeface="Aileron" charset="0"/>
                <a:cs typeface="Calibri" panose="020F0502020204030204" pitchFamily="34" charset="0"/>
              </a:rPr>
              <a:t>(n=6)</a:t>
            </a:r>
          </a:p>
        </p:txBody>
      </p:sp>
      <p:cxnSp>
        <p:nvCxnSpPr>
          <p:cNvPr id="5" name="Straight Connector 4">
            <a:extLst>
              <a:ext uri="{FF2B5EF4-FFF2-40B4-BE49-F238E27FC236}">
                <a16:creationId xmlns:a16="http://schemas.microsoft.com/office/drawing/2014/main" id="{F92C4494-B338-B449-80DC-6777A0B54311}"/>
              </a:ext>
            </a:extLst>
          </p:cNvPr>
          <p:cNvCxnSpPr/>
          <p:nvPr/>
        </p:nvCxnSpPr>
        <p:spPr>
          <a:xfrm flipV="1">
            <a:off x="11136560" y="4430241"/>
            <a:ext cx="161123" cy="137333"/>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25560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7">
            <a:extLst>
              <a:ext uri="{FF2B5EF4-FFF2-40B4-BE49-F238E27FC236}">
                <a16:creationId xmlns:a16="http://schemas.microsoft.com/office/drawing/2014/main" id="{0C503F62-6E2C-D04E-B1D3-92E16B6FF0CE}"/>
              </a:ext>
            </a:extLst>
          </p:cNvPr>
          <p:cNvGraphicFramePr>
            <a:graphicFrameLocks noGrp="1"/>
          </p:cNvGraphicFramePr>
          <p:nvPr>
            <p:extLst>
              <p:ext uri="{D42A27DB-BD31-4B8C-83A1-F6EECF244321}">
                <p14:modId xmlns:p14="http://schemas.microsoft.com/office/powerpoint/2010/main" val="3019792418"/>
              </p:ext>
            </p:extLst>
          </p:nvPr>
        </p:nvGraphicFramePr>
        <p:xfrm>
          <a:off x="619200" y="1428665"/>
          <a:ext cx="10963200" cy="2849880"/>
        </p:xfrm>
        <a:graphic>
          <a:graphicData uri="http://schemas.openxmlformats.org/drawingml/2006/table">
            <a:tbl>
              <a:tblPr firstRow="1" bandRow="1">
                <a:tableStyleId>{5C22544A-7EE6-4342-B048-85BDC9FD1C3A}</a:tableStyleId>
              </a:tblPr>
              <a:tblGrid>
                <a:gridCol w="4696106">
                  <a:extLst>
                    <a:ext uri="{9D8B030D-6E8A-4147-A177-3AD203B41FA5}">
                      <a16:colId xmlns:a16="http://schemas.microsoft.com/office/drawing/2014/main" val="573329352"/>
                    </a:ext>
                  </a:extLst>
                </a:gridCol>
                <a:gridCol w="2785375">
                  <a:extLst>
                    <a:ext uri="{9D8B030D-6E8A-4147-A177-3AD203B41FA5}">
                      <a16:colId xmlns:a16="http://schemas.microsoft.com/office/drawing/2014/main" val="2195770327"/>
                    </a:ext>
                  </a:extLst>
                </a:gridCol>
                <a:gridCol w="3481719">
                  <a:extLst>
                    <a:ext uri="{9D8B030D-6E8A-4147-A177-3AD203B41FA5}">
                      <a16:colId xmlns:a16="http://schemas.microsoft.com/office/drawing/2014/main" val="4222915184"/>
                    </a:ext>
                  </a:extLst>
                </a:gridCol>
              </a:tblGrid>
              <a:tr h="370840">
                <a:tc>
                  <a:txBody>
                    <a:bodyPr/>
                    <a:lstStyle/>
                    <a:p>
                      <a:endParaRPr lang="en-GB" noProof="0" dirty="0"/>
                    </a:p>
                  </a:txBody>
                  <a:tcPr/>
                </a:tc>
                <a:tc>
                  <a:txBody>
                    <a:bodyPr/>
                    <a:lstStyle/>
                    <a:p>
                      <a:pPr algn="ctr"/>
                      <a:r>
                        <a:rPr lang="en-GB" noProof="0" dirty="0"/>
                        <a:t>All patients (N=218)</a:t>
                      </a:r>
                    </a:p>
                  </a:txBody>
                  <a:tcPr/>
                </a:tc>
                <a:tc>
                  <a:txBody>
                    <a:bodyPr/>
                    <a:lstStyle/>
                    <a:p>
                      <a:pPr algn="ctr"/>
                      <a:r>
                        <a:rPr lang="en-GB" noProof="0" dirty="0"/>
                        <a:t>CNS metastases at baseline (N=19)</a:t>
                      </a:r>
                    </a:p>
                  </a:txBody>
                  <a:tcPr/>
                </a:tc>
                <a:extLst>
                  <a:ext uri="{0D108BD9-81ED-4DB2-BD59-A6C34878D82A}">
                    <a16:rowId xmlns:a16="http://schemas.microsoft.com/office/drawing/2014/main" val="2070229260"/>
                  </a:ext>
                </a:extLst>
              </a:tr>
              <a:tr h="370840">
                <a:tc>
                  <a:txBody>
                    <a:bodyPr/>
                    <a:lstStyle/>
                    <a:p>
                      <a:pPr marL="7938" lvl="1" indent="0">
                        <a:tabLst/>
                      </a:pPr>
                      <a:r>
                        <a:rPr lang="en-GB" b="1" noProof="0" dirty="0"/>
                        <a:t>Evaluable patients, n</a:t>
                      </a:r>
                    </a:p>
                  </a:txBody>
                  <a:tcPr/>
                </a:tc>
                <a:tc>
                  <a:txBody>
                    <a:bodyPr/>
                    <a:lstStyle/>
                    <a:p>
                      <a:pPr algn="ctr"/>
                      <a:r>
                        <a:rPr lang="en-GB" noProof="0" dirty="0"/>
                        <a:t>206</a:t>
                      </a:r>
                    </a:p>
                  </a:txBody>
                  <a:tcPr/>
                </a:tc>
                <a:tc>
                  <a:txBody>
                    <a:bodyPr/>
                    <a:lstStyle/>
                    <a:p>
                      <a:pPr algn="ctr"/>
                      <a:r>
                        <a:rPr lang="en-GB" noProof="0" dirty="0"/>
                        <a:t>15</a:t>
                      </a:r>
                    </a:p>
                  </a:txBody>
                  <a:tcPr/>
                </a:tc>
                <a:extLst>
                  <a:ext uri="{0D108BD9-81ED-4DB2-BD59-A6C34878D82A}">
                    <a16:rowId xmlns:a16="http://schemas.microsoft.com/office/drawing/2014/main" val="94723253"/>
                  </a:ext>
                </a:extLst>
              </a:tr>
              <a:tr h="370840">
                <a:tc>
                  <a:txBody>
                    <a:bodyPr/>
                    <a:lstStyle/>
                    <a:p>
                      <a:r>
                        <a:rPr lang="en-GB" b="1" noProof="0" dirty="0"/>
                        <a:t>ORR, % (95% CI)</a:t>
                      </a:r>
                    </a:p>
                  </a:txBody>
                  <a:tcPr/>
                </a:tc>
                <a:tc>
                  <a:txBody>
                    <a:bodyPr/>
                    <a:lstStyle/>
                    <a:p>
                      <a:pPr algn="ctr"/>
                      <a:r>
                        <a:rPr lang="en-GB" noProof="0" dirty="0"/>
                        <a:t>75 (68-81)</a:t>
                      </a:r>
                    </a:p>
                  </a:txBody>
                  <a:tcPr/>
                </a:tc>
                <a:tc>
                  <a:txBody>
                    <a:bodyPr/>
                    <a:lstStyle/>
                    <a:p>
                      <a:pPr algn="ctr"/>
                      <a:r>
                        <a:rPr lang="en-GB" noProof="0" dirty="0"/>
                        <a:t>73 (45-92)</a:t>
                      </a:r>
                    </a:p>
                  </a:txBody>
                  <a:tcPr/>
                </a:tc>
                <a:extLst>
                  <a:ext uri="{0D108BD9-81ED-4DB2-BD59-A6C34878D82A}">
                    <a16:rowId xmlns:a16="http://schemas.microsoft.com/office/drawing/2014/main" val="2845492653"/>
                  </a:ext>
                </a:extLst>
              </a:tr>
              <a:tr h="370840">
                <a:tc>
                  <a:txBody>
                    <a:bodyPr/>
                    <a:lstStyle/>
                    <a:p>
                      <a:pPr lvl="0"/>
                      <a:r>
                        <a:rPr lang="en-GB" b="1" noProof="0" dirty="0"/>
                        <a:t>Best overall response, n (%)</a:t>
                      </a:r>
                    </a:p>
                    <a:p>
                      <a:pPr marL="457200" lvl="1" indent="-188913">
                        <a:tabLst/>
                      </a:pPr>
                      <a:r>
                        <a:rPr lang="en-GB" b="0" noProof="0" dirty="0"/>
                        <a:t>Complete response</a:t>
                      </a:r>
                    </a:p>
                    <a:p>
                      <a:pPr marL="457200" lvl="1" indent="-188913">
                        <a:tabLst/>
                      </a:pPr>
                      <a:r>
                        <a:rPr lang="en-GB" b="0" noProof="0" dirty="0"/>
                        <a:t>Partial response</a:t>
                      </a:r>
                    </a:p>
                    <a:p>
                      <a:pPr marL="457200" lvl="1" indent="-188913">
                        <a:tabLst/>
                      </a:pPr>
                      <a:r>
                        <a:rPr lang="en-GB" b="0" noProof="0" dirty="0"/>
                        <a:t>Stable disease</a:t>
                      </a:r>
                    </a:p>
                    <a:p>
                      <a:pPr marL="457200" lvl="1" indent="-188913">
                        <a:tabLst/>
                      </a:pPr>
                      <a:r>
                        <a:rPr lang="en-GB" b="0" noProof="0" dirty="0"/>
                        <a:t>Progressive disease</a:t>
                      </a:r>
                    </a:p>
                    <a:p>
                      <a:pPr marL="457200" lvl="1" indent="-188913">
                        <a:tabLst/>
                      </a:pPr>
                      <a:r>
                        <a:rPr lang="en-GB" b="0" noProof="0" dirty="0"/>
                        <a:t>Not determined</a:t>
                      </a:r>
                    </a:p>
                  </a:txBody>
                  <a:tcPr/>
                </a:tc>
                <a:tc>
                  <a:txBody>
                    <a:bodyPr/>
                    <a:lstStyle/>
                    <a:p>
                      <a:pPr algn="ctr"/>
                      <a:endParaRPr lang="en-GB" noProof="0" dirty="0"/>
                    </a:p>
                    <a:p>
                      <a:pPr algn="ctr"/>
                      <a:r>
                        <a:rPr lang="en-GB" noProof="0" dirty="0"/>
                        <a:t>45 (22)</a:t>
                      </a:r>
                    </a:p>
                    <a:p>
                      <a:pPr algn="ctr"/>
                      <a:r>
                        <a:rPr lang="en-GB" noProof="0" dirty="0"/>
                        <a:t>109 (53)</a:t>
                      </a:r>
                    </a:p>
                    <a:p>
                      <a:pPr algn="ctr"/>
                      <a:r>
                        <a:rPr lang="en-GB" noProof="0" dirty="0"/>
                        <a:t>33 (16)</a:t>
                      </a:r>
                    </a:p>
                    <a:p>
                      <a:pPr algn="ctr"/>
                      <a:r>
                        <a:rPr lang="en-GB" noProof="0" dirty="0"/>
                        <a:t>13 (6)</a:t>
                      </a:r>
                    </a:p>
                    <a:p>
                      <a:pPr algn="ctr"/>
                      <a:r>
                        <a:rPr lang="en-GB" noProof="0" dirty="0"/>
                        <a:t>6 (3)</a:t>
                      </a:r>
                    </a:p>
                  </a:txBody>
                  <a:tcPr/>
                </a:tc>
                <a:tc>
                  <a:txBody>
                    <a:bodyPr/>
                    <a:lstStyle/>
                    <a:p>
                      <a:pPr algn="ctr"/>
                      <a:endParaRPr lang="en-GB" noProof="0" dirty="0"/>
                    </a:p>
                    <a:p>
                      <a:pPr algn="ctr"/>
                      <a:r>
                        <a:rPr lang="en-GB" noProof="0" dirty="0"/>
                        <a:t>0</a:t>
                      </a:r>
                    </a:p>
                    <a:p>
                      <a:pPr algn="ctr"/>
                      <a:r>
                        <a:rPr lang="en-GB" noProof="0" dirty="0"/>
                        <a:t>11 (73)</a:t>
                      </a:r>
                    </a:p>
                    <a:p>
                      <a:pPr algn="ctr"/>
                      <a:r>
                        <a:rPr lang="en-GB" noProof="0" dirty="0"/>
                        <a:t>2 (13)</a:t>
                      </a:r>
                    </a:p>
                    <a:p>
                      <a:pPr algn="ctr"/>
                      <a:r>
                        <a:rPr lang="en-GB" noProof="0" dirty="0"/>
                        <a:t>2 (13)</a:t>
                      </a:r>
                    </a:p>
                    <a:p>
                      <a:pPr algn="ctr"/>
                      <a:r>
                        <a:rPr lang="en-GB" noProof="0" dirty="0"/>
                        <a:t>0</a:t>
                      </a:r>
                    </a:p>
                  </a:txBody>
                  <a:tcPr/>
                </a:tc>
                <a:extLst>
                  <a:ext uri="{0D108BD9-81ED-4DB2-BD59-A6C34878D82A}">
                    <a16:rowId xmlns:a16="http://schemas.microsoft.com/office/drawing/2014/main" val="1859097290"/>
                  </a:ext>
                </a:extLst>
              </a:tr>
            </a:tbl>
          </a:graphicData>
        </a:graphic>
      </p:graphicFrame>
      <p:sp>
        <p:nvSpPr>
          <p:cNvPr id="9" name="Content Placeholder 8">
            <a:extLst>
              <a:ext uri="{FF2B5EF4-FFF2-40B4-BE49-F238E27FC236}">
                <a16:creationId xmlns:a16="http://schemas.microsoft.com/office/drawing/2014/main" id="{3B3173EF-C7E5-E44D-BEBD-BA8CE2241239}"/>
              </a:ext>
            </a:extLst>
          </p:cNvPr>
          <p:cNvSpPr>
            <a:spLocks noGrp="1"/>
          </p:cNvSpPr>
          <p:nvPr>
            <p:ph sz="quarter" idx="12"/>
          </p:nvPr>
        </p:nvSpPr>
        <p:spPr>
          <a:xfrm>
            <a:off x="620184" y="4509120"/>
            <a:ext cx="10963200" cy="1297441"/>
          </a:xfrm>
        </p:spPr>
        <p:txBody>
          <a:bodyPr/>
          <a:lstStyle/>
          <a:p>
            <a:pPr marL="285750" indent="-285750">
              <a:buClr>
                <a:schemeClr val="accent1"/>
              </a:buClr>
              <a:buFont typeface="Arial" panose="020B0604020202020204" pitchFamily="34" charset="0"/>
              <a:buChar char="•"/>
            </a:pPr>
            <a:r>
              <a:rPr lang="en-GB" dirty="0">
                <a:solidFill>
                  <a:schemeClr val="tx2"/>
                </a:solidFill>
                <a:ea typeface="Aileron" charset="0"/>
                <a:cs typeface="Aileron" charset="0"/>
              </a:rPr>
              <a:t>Treatment duration ranged from 0.03+ to 60.4+ months</a:t>
            </a:r>
          </a:p>
          <a:p>
            <a:pPr marL="285750" indent="-285750">
              <a:buClr>
                <a:schemeClr val="accent1"/>
              </a:buClr>
              <a:buFont typeface="Arial" panose="020B0604020202020204" pitchFamily="34" charset="0"/>
              <a:buChar char="•"/>
            </a:pPr>
            <a:r>
              <a:rPr lang="en-GB" dirty="0">
                <a:solidFill>
                  <a:schemeClr val="tx2"/>
                </a:solidFill>
                <a:ea typeface="Aileron" charset="0"/>
                <a:cs typeface="Aileron" charset="0"/>
              </a:rPr>
              <a:t>At the data-cut off date, 108 patients (50%) still on treatment and 48 patients (22%) continued treatment post-progression</a:t>
            </a:r>
          </a:p>
          <a:p>
            <a:pPr marL="285750" indent="-285750">
              <a:buClr>
                <a:schemeClr val="accent1"/>
              </a:buClr>
              <a:buFont typeface="Arial" panose="020B0604020202020204" pitchFamily="34" charset="0"/>
              <a:buChar char="•"/>
            </a:pPr>
            <a:r>
              <a:rPr lang="en-GB" dirty="0">
                <a:solidFill>
                  <a:schemeClr val="tx2"/>
                </a:solidFill>
                <a:ea typeface="Aileron" charset="0"/>
                <a:cs typeface="Aileron" charset="0"/>
              </a:rPr>
              <a:t>Median time to response: 1.84 months (range 0.89-9.07)</a:t>
            </a:r>
          </a:p>
          <a:p>
            <a:endParaRPr lang="en-US" dirty="0"/>
          </a:p>
        </p:txBody>
      </p:sp>
      <p:sp>
        <p:nvSpPr>
          <p:cNvPr id="2" name="Title 1">
            <a:extLst>
              <a:ext uri="{FF2B5EF4-FFF2-40B4-BE49-F238E27FC236}">
                <a16:creationId xmlns:a16="http://schemas.microsoft.com/office/drawing/2014/main" id="{E191E61E-EA8B-CE46-B50E-69C5613B17DF}"/>
              </a:ext>
            </a:extLst>
          </p:cNvPr>
          <p:cNvSpPr>
            <a:spLocks noGrp="1"/>
          </p:cNvSpPr>
          <p:nvPr>
            <p:ph type="title"/>
          </p:nvPr>
        </p:nvSpPr>
        <p:spPr>
          <a:xfrm>
            <a:off x="619200" y="246566"/>
            <a:ext cx="9077200" cy="807285"/>
          </a:xfrm>
        </p:spPr>
        <p:txBody>
          <a:bodyPr/>
          <a:lstStyle/>
          <a:p>
            <a:r>
              <a:rPr lang="en-US" dirty="0"/>
              <a:t>Efficacy of Larotrectinib in </a:t>
            </a:r>
            <a:r>
              <a:rPr lang="en-US" dirty="0" err="1"/>
              <a:t>trk</a:t>
            </a:r>
            <a:r>
              <a:rPr lang="en-US" dirty="0"/>
              <a:t> fusion </a:t>
            </a:r>
            <a:r>
              <a:rPr lang="en-GB" dirty="0"/>
              <a:t>cancer</a:t>
            </a:r>
          </a:p>
        </p:txBody>
      </p:sp>
      <p:sp>
        <p:nvSpPr>
          <p:cNvPr id="110" name="Slide Number Placeholder 109">
            <a:extLst>
              <a:ext uri="{FF2B5EF4-FFF2-40B4-BE49-F238E27FC236}">
                <a16:creationId xmlns:a16="http://schemas.microsoft.com/office/drawing/2014/main" id="{B51B2CFC-9958-7B47-87A4-01F69E821D1E}"/>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5" name="Content Placeholder 4">
            <a:extLst>
              <a:ext uri="{FF2B5EF4-FFF2-40B4-BE49-F238E27FC236}">
                <a16:creationId xmlns:a16="http://schemas.microsoft.com/office/drawing/2014/main" id="{05EBB310-7654-9D46-93E8-20A2035C4FBA}"/>
              </a:ext>
            </a:extLst>
          </p:cNvPr>
          <p:cNvSpPr>
            <a:spLocks noGrp="1"/>
          </p:cNvSpPr>
          <p:nvPr>
            <p:ph sz="quarter" idx="15"/>
          </p:nvPr>
        </p:nvSpPr>
        <p:spPr>
          <a:xfrm>
            <a:off x="620184" y="6309320"/>
            <a:ext cx="8116800" cy="365125"/>
          </a:xfrm>
        </p:spPr>
        <p:txBody>
          <a:bodyPr/>
          <a:lstStyle/>
          <a:p>
            <a:r>
              <a:rPr lang="en-GB" dirty="0"/>
              <a:t>CI, confidence interval; CNS, central nervous system; ORR; objective response rate; TRK, tropomyosin receptor kinase</a:t>
            </a:r>
          </a:p>
        </p:txBody>
      </p:sp>
    </p:spTree>
    <p:extLst>
      <p:ext uri="{BB962C8B-B14F-4D97-AF65-F5344CB8AC3E}">
        <p14:creationId xmlns:p14="http://schemas.microsoft.com/office/powerpoint/2010/main" val="34020180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E61E-EA8B-CE46-B50E-69C5613B17DF}"/>
              </a:ext>
            </a:extLst>
          </p:cNvPr>
          <p:cNvSpPr>
            <a:spLocks noGrp="1"/>
          </p:cNvSpPr>
          <p:nvPr>
            <p:ph type="title"/>
          </p:nvPr>
        </p:nvSpPr>
        <p:spPr/>
        <p:txBody>
          <a:bodyPr/>
          <a:lstStyle/>
          <a:p>
            <a:r>
              <a:rPr lang="en-US"/>
              <a:t>Dor, PFS and OS in patients with trk-positive </a:t>
            </a:r>
            <a:r>
              <a:rPr lang="en-GB"/>
              <a:t>tumours treated with larotrectinib</a:t>
            </a:r>
            <a:endParaRPr lang="en-GB" dirty="0"/>
          </a:p>
        </p:txBody>
      </p:sp>
      <p:sp>
        <p:nvSpPr>
          <p:cNvPr id="110" name="Slide Number Placeholder 109">
            <a:extLst>
              <a:ext uri="{FF2B5EF4-FFF2-40B4-BE49-F238E27FC236}">
                <a16:creationId xmlns:a16="http://schemas.microsoft.com/office/drawing/2014/main" id="{B51B2CFC-9958-7B47-87A4-01F69E821D1E}"/>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5" name="Content Placeholder 4">
            <a:extLst>
              <a:ext uri="{FF2B5EF4-FFF2-40B4-BE49-F238E27FC236}">
                <a16:creationId xmlns:a16="http://schemas.microsoft.com/office/drawing/2014/main" id="{05EBB310-7654-9D46-93E8-20A2035C4FBA}"/>
              </a:ext>
            </a:extLst>
          </p:cNvPr>
          <p:cNvSpPr>
            <a:spLocks noGrp="1"/>
          </p:cNvSpPr>
          <p:nvPr>
            <p:ph sz="quarter" idx="15"/>
          </p:nvPr>
        </p:nvSpPr>
        <p:spPr>
          <a:xfrm>
            <a:off x="620183" y="6309320"/>
            <a:ext cx="10092139" cy="365125"/>
          </a:xfrm>
        </p:spPr>
        <p:txBody>
          <a:bodyPr/>
          <a:lstStyle/>
          <a:p>
            <a:r>
              <a:rPr lang="en-GB" dirty="0"/>
              <a:t>CI, confidence interval; CNS, central nervous system; </a:t>
            </a:r>
            <a:r>
              <a:rPr lang="en-GB" dirty="0" err="1"/>
              <a:t>DoR</a:t>
            </a:r>
            <a:r>
              <a:rPr lang="en-GB" dirty="0"/>
              <a:t>, duration of response; NE; not estimable; OS, overall survival; PFS, progression-free survival; TRK, tropomyosin receptor kinase</a:t>
            </a:r>
          </a:p>
        </p:txBody>
      </p:sp>
      <p:graphicFrame>
        <p:nvGraphicFramePr>
          <p:cNvPr id="11" name="Tableau 7">
            <a:extLst>
              <a:ext uri="{FF2B5EF4-FFF2-40B4-BE49-F238E27FC236}">
                <a16:creationId xmlns:a16="http://schemas.microsoft.com/office/drawing/2014/main" id="{145D5212-A672-BD44-A442-D4EB8C706CE1}"/>
              </a:ext>
            </a:extLst>
          </p:cNvPr>
          <p:cNvGraphicFramePr>
            <a:graphicFrameLocks noGrp="1"/>
          </p:cNvGraphicFramePr>
          <p:nvPr>
            <p:extLst>
              <p:ext uri="{D42A27DB-BD31-4B8C-83A1-F6EECF244321}">
                <p14:modId xmlns:p14="http://schemas.microsoft.com/office/powerpoint/2010/main" val="2456878712"/>
              </p:ext>
            </p:extLst>
          </p:nvPr>
        </p:nvGraphicFramePr>
        <p:xfrm>
          <a:off x="8121053" y="3717032"/>
          <a:ext cx="3460379" cy="914400"/>
        </p:xfrm>
        <a:graphic>
          <a:graphicData uri="http://schemas.openxmlformats.org/drawingml/2006/table">
            <a:tbl>
              <a:tblPr firstRow="1" bandRow="1">
                <a:tableStyleId>{5C22544A-7EE6-4342-B048-85BDC9FD1C3A}</a:tableStyleId>
              </a:tblPr>
              <a:tblGrid>
                <a:gridCol w="2366897">
                  <a:extLst>
                    <a:ext uri="{9D8B030D-6E8A-4147-A177-3AD203B41FA5}">
                      <a16:colId xmlns:a16="http://schemas.microsoft.com/office/drawing/2014/main" val="573329352"/>
                    </a:ext>
                  </a:extLst>
                </a:gridCol>
                <a:gridCol w="1093482">
                  <a:extLst>
                    <a:ext uri="{9D8B030D-6E8A-4147-A177-3AD203B41FA5}">
                      <a16:colId xmlns:a16="http://schemas.microsoft.com/office/drawing/2014/main" val="2195770327"/>
                    </a:ext>
                  </a:extLst>
                </a:gridCol>
              </a:tblGrid>
              <a:tr h="18989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t>Integrated dataset (N=218)</a:t>
                      </a:r>
                    </a:p>
                  </a:txBody>
                  <a:tcPr/>
                </a:tc>
                <a:tc hMerge="1">
                  <a:txBody>
                    <a:bodyPr/>
                    <a:lstStyle/>
                    <a:p>
                      <a:pPr algn="ctr"/>
                      <a:endParaRPr lang="en-GB" sz="1400" noProof="0" dirty="0"/>
                    </a:p>
                  </a:txBody>
                  <a:tcPr marL="0" marR="0"/>
                </a:tc>
                <a:extLst>
                  <a:ext uri="{0D108BD9-81ED-4DB2-BD59-A6C34878D82A}">
                    <a16:rowId xmlns:a16="http://schemas.microsoft.com/office/drawing/2014/main" val="2070229260"/>
                  </a:ext>
                </a:extLst>
              </a:tr>
              <a:tr h="1898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noProof="0" dirty="0"/>
                        <a:t>Median </a:t>
                      </a:r>
                      <a:r>
                        <a:rPr lang="en-GB" sz="1400" b="1" noProof="0" dirty="0"/>
                        <a:t>OS</a:t>
                      </a:r>
                      <a:r>
                        <a:rPr lang="en-GB" sz="1400" b="0" noProof="0" dirty="0"/>
                        <a:t>, (95% CI), months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t>Not reached</a:t>
                      </a:r>
                    </a:p>
                  </a:txBody>
                  <a:tcPr marL="0" marR="0"/>
                </a:tc>
                <a:extLst>
                  <a:ext uri="{0D108BD9-81ED-4DB2-BD59-A6C34878D82A}">
                    <a16:rowId xmlns:a16="http://schemas.microsoft.com/office/drawing/2014/main" val="2845492653"/>
                  </a:ext>
                </a:extLst>
              </a:tr>
              <a:tr h="189895">
                <a:tc>
                  <a:txBody>
                    <a:bodyPr/>
                    <a:lstStyle/>
                    <a:p>
                      <a:pPr marL="7938" lvl="1" indent="0">
                        <a:tabLst/>
                      </a:pPr>
                      <a:r>
                        <a:rPr lang="en-GB" sz="1400" b="0" noProof="0" dirty="0"/>
                        <a:t>Median follow-up, months</a:t>
                      </a:r>
                    </a:p>
                  </a:txBody>
                  <a:tcPr/>
                </a:tc>
                <a:tc>
                  <a:txBody>
                    <a:bodyPr/>
                    <a:lstStyle/>
                    <a:p>
                      <a:pPr algn="ctr"/>
                      <a:r>
                        <a:rPr lang="en-GB" sz="1400" noProof="0" dirty="0"/>
                        <a:t>22.3</a:t>
                      </a:r>
                    </a:p>
                  </a:txBody>
                  <a:tcPr marL="0" marR="0"/>
                </a:tc>
                <a:extLst>
                  <a:ext uri="{0D108BD9-81ED-4DB2-BD59-A6C34878D82A}">
                    <a16:rowId xmlns:a16="http://schemas.microsoft.com/office/drawing/2014/main" val="1859097290"/>
                  </a:ext>
                </a:extLst>
              </a:tr>
            </a:tbl>
          </a:graphicData>
        </a:graphic>
      </p:graphicFrame>
      <p:sp>
        <p:nvSpPr>
          <p:cNvPr id="18" name="TextBox 17">
            <a:extLst>
              <a:ext uri="{FF2B5EF4-FFF2-40B4-BE49-F238E27FC236}">
                <a16:creationId xmlns:a16="http://schemas.microsoft.com/office/drawing/2014/main" id="{C19F9628-E8C3-6A4D-A9D4-65B196B000E1}"/>
              </a:ext>
            </a:extLst>
          </p:cNvPr>
          <p:cNvSpPr txBox="1"/>
          <p:nvPr/>
        </p:nvSpPr>
        <p:spPr>
          <a:xfrm>
            <a:off x="8121244" y="3336801"/>
            <a:ext cx="490519" cy="138499"/>
          </a:xfrm>
          <a:prstGeom prst="rect">
            <a:avLst/>
          </a:prstGeom>
          <a:noFill/>
        </p:spPr>
        <p:txBody>
          <a:bodyPr wrap="none" lIns="0" tIns="0" rIns="0" bIns="0" rtlCol="0">
            <a:spAutoFit/>
          </a:bodyPr>
          <a:lstStyle/>
          <a:p>
            <a:r>
              <a:rPr lang="en-US" sz="900" b="1" dirty="0">
                <a:latin typeface="Calibri" panose="020F0502020204030204" pitchFamily="34" charset="0"/>
                <a:ea typeface="Aileron" charset="0"/>
                <a:cs typeface="Calibri" panose="020F0502020204030204" pitchFamily="34" charset="0"/>
              </a:rPr>
              <a:t>No. at risk</a:t>
            </a:r>
          </a:p>
        </p:txBody>
      </p:sp>
      <p:sp>
        <p:nvSpPr>
          <p:cNvPr id="19" name="TextBox 18">
            <a:extLst>
              <a:ext uri="{FF2B5EF4-FFF2-40B4-BE49-F238E27FC236}">
                <a16:creationId xmlns:a16="http://schemas.microsoft.com/office/drawing/2014/main" id="{871A451C-E10C-B647-9E2A-1A58031EA27F}"/>
              </a:ext>
            </a:extLst>
          </p:cNvPr>
          <p:cNvSpPr txBox="1"/>
          <p:nvPr/>
        </p:nvSpPr>
        <p:spPr>
          <a:xfrm rot="16200000">
            <a:off x="8241895" y="2504530"/>
            <a:ext cx="312586" cy="138499"/>
          </a:xfrm>
          <a:prstGeom prst="rect">
            <a:avLst/>
          </a:prstGeom>
          <a:noFill/>
        </p:spPr>
        <p:txBody>
          <a:bodyPr wrap="none" lIns="0" tIns="0" rIns="0" bIns="0" rtlCol="0">
            <a:spAutoFit/>
          </a:bodyPr>
          <a:lstStyle/>
          <a:p>
            <a:r>
              <a:rPr lang="en-US" sz="900" b="1" dirty="0">
                <a:latin typeface="Calibri" panose="020F0502020204030204" pitchFamily="34" charset="0"/>
                <a:ea typeface="Aileron" charset="0"/>
                <a:cs typeface="Calibri" panose="020F0502020204030204" pitchFamily="34" charset="0"/>
              </a:rPr>
              <a:t>OS (%)</a:t>
            </a:r>
          </a:p>
        </p:txBody>
      </p:sp>
      <p:sp>
        <p:nvSpPr>
          <p:cNvPr id="20" name="TextBox 19">
            <a:extLst>
              <a:ext uri="{FF2B5EF4-FFF2-40B4-BE49-F238E27FC236}">
                <a16:creationId xmlns:a16="http://schemas.microsoft.com/office/drawing/2014/main" id="{87625389-3807-DD49-A7B6-87B8F7A1E581}"/>
              </a:ext>
            </a:extLst>
          </p:cNvPr>
          <p:cNvSpPr txBox="1"/>
          <p:nvPr/>
        </p:nvSpPr>
        <p:spPr>
          <a:xfrm>
            <a:off x="8641944" y="3336801"/>
            <a:ext cx="173124"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218</a:t>
            </a:r>
          </a:p>
        </p:txBody>
      </p:sp>
      <p:sp>
        <p:nvSpPr>
          <p:cNvPr id="21" name="TextBox 20">
            <a:extLst>
              <a:ext uri="{FF2B5EF4-FFF2-40B4-BE49-F238E27FC236}">
                <a16:creationId xmlns:a16="http://schemas.microsoft.com/office/drawing/2014/main" id="{8D27B74B-0674-E14C-8F03-DC308280E945}"/>
              </a:ext>
            </a:extLst>
          </p:cNvPr>
          <p:cNvSpPr txBox="1"/>
          <p:nvPr/>
        </p:nvSpPr>
        <p:spPr>
          <a:xfrm>
            <a:off x="8899119" y="3336801"/>
            <a:ext cx="173124"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172</a:t>
            </a:r>
          </a:p>
        </p:txBody>
      </p:sp>
      <p:sp>
        <p:nvSpPr>
          <p:cNvPr id="22" name="TextBox 21">
            <a:extLst>
              <a:ext uri="{FF2B5EF4-FFF2-40B4-BE49-F238E27FC236}">
                <a16:creationId xmlns:a16="http://schemas.microsoft.com/office/drawing/2014/main" id="{A31F003D-2D7D-B44D-8F66-17FB8185695C}"/>
              </a:ext>
            </a:extLst>
          </p:cNvPr>
          <p:cNvSpPr txBox="1"/>
          <p:nvPr/>
        </p:nvSpPr>
        <p:spPr>
          <a:xfrm>
            <a:off x="9149944" y="3336801"/>
            <a:ext cx="173124"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141</a:t>
            </a:r>
          </a:p>
        </p:txBody>
      </p:sp>
      <p:sp>
        <p:nvSpPr>
          <p:cNvPr id="23" name="TextBox 22">
            <a:extLst>
              <a:ext uri="{FF2B5EF4-FFF2-40B4-BE49-F238E27FC236}">
                <a16:creationId xmlns:a16="http://schemas.microsoft.com/office/drawing/2014/main" id="{A0AFBBD1-F804-5245-8CD5-5EF5E333F8F8}"/>
              </a:ext>
            </a:extLst>
          </p:cNvPr>
          <p:cNvSpPr txBox="1"/>
          <p:nvPr/>
        </p:nvSpPr>
        <p:spPr>
          <a:xfrm>
            <a:off x="9400769" y="3336801"/>
            <a:ext cx="173124"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116</a:t>
            </a:r>
          </a:p>
        </p:txBody>
      </p:sp>
      <p:sp>
        <p:nvSpPr>
          <p:cNvPr id="24" name="TextBox 23">
            <a:extLst>
              <a:ext uri="{FF2B5EF4-FFF2-40B4-BE49-F238E27FC236}">
                <a16:creationId xmlns:a16="http://schemas.microsoft.com/office/drawing/2014/main" id="{70023E09-D069-B14E-A35A-C1B94D3D2101}"/>
              </a:ext>
            </a:extLst>
          </p:cNvPr>
          <p:cNvSpPr txBox="1"/>
          <p:nvPr/>
        </p:nvSpPr>
        <p:spPr>
          <a:xfrm>
            <a:off x="9686798"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77</a:t>
            </a:r>
          </a:p>
        </p:txBody>
      </p:sp>
      <p:sp>
        <p:nvSpPr>
          <p:cNvPr id="25" name="TextBox 24">
            <a:extLst>
              <a:ext uri="{FF2B5EF4-FFF2-40B4-BE49-F238E27FC236}">
                <a16:creationId xmlns:a16="http://schemas.microsoft.com/office/drawing/2014/main" id="{11DAC74D-62B1-7045-9C83-D907832D5EFE}"/>
              </a:ext>
            </a:extLst>
          </p:cNvPr>
          <p:cNvSpPr txBox="1"/>
          <p:nvPr/>
        </p:nvSpPr>
        <p:spPr>
          <a:xfrm>
            <a:off x="9940798"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57</a:t>
            </a:r>
          </a:p>
        </p:txBody>
      </p:sp>
      <p:sp>
        <p:nvSpPr>
          <p:cNvPr id="26" name="TextBox 25">
            <a:extLst>
              <a:ext uri="{FF2B5EF4-FFF2-40B4-BE49-F238E27FC236}">
                <a16:creationId xmlns:a16="http://schemas.microsoft.com/office/drawing/2014/main" id="{74605553-9D0B-5041-AD46-A2DC76E5D311}"/>
              </a:ext>
            </a:extLst>
          </p:cNvPr>
          <p:cNvSpPr txBox="1"/>
          <p:nvPr/>
        </p:nvSpPr>
        <p:spPr>
          <a:xfrm>
            <a:off x="10188448"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42</a:t>
            </a:r>
          </a:p>
        </p:txBody>
      </p:sp>
      <p:sp>
        <p:nvSpPr>
          <p:cNvPr id="27" name="TextBox 26">
            <a:extLst>
              <a:ext uri="{FF2B5EF4-FFF2-40B4-BE49-F238E27FC236}">
                <a16:creationId xmlns:a16="http://schemas.microsoft.com/office/drawing/2014/main" id="{16E5C897-541C-F244-BC7D-81F8041D5713}"/>
              </a:ext>
            </a:extLst>
          </p:cNvPr>
          <p:cNvSpPr txBox="1"/>
          <p:nvPr/>
        </p:nvSpPr>
        <p:spPr>
          <a:xfrm>
            <a:off x="11493652"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28" name="TextBox 27">
            <a:extLst>
              <a:ext uri="{FF2B5EF4-FFF2-40B4-BE49-F238E27FC236}">
                <a16:creationId xmlns:a16="http://schemas.microsoft.com/office/drawing/2014/main" id="{7587ED4F-AF6F-EA41-B3F9-5002DF13C56B}"/>
              </a:ext>
            </a:extLst>
          </p:cNvPr>
          <p:cNvSpPr txBox="1"/>
          <p:nvPr/>
        </p:nvSpPr>
        <p:spPr>
          <a:xfrm>
            <a:off x="11242827"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a:t>
            </a:r>
          </a:p>
        </p:txBody>
      </p:sp>
      <p:sp>
        <p:nvSpPr>
          <p:cNvPr id="29" name="TextBox 28">
            <a:extLst>
              <a:ext uri="{FF2B5EF4-FFF2-40B4-BE49-F238E27FC236}">
                <a16:creationId xmlns:a16="http://schemas.microsoft.com/office/drawing/2014/main" id="{3B20677A-AE3C-0847-BA06-B483665125D6}"/>
              </a:ext>
            </a:extLst>
          </p:cNvPr>
          <p:cNvSpPr txBox="1"/>
          <p:nvPr/>
        </p:nvSpPr>
        <p:spPr>
          <a:xfrm>
            <a:off x="10988827"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5</a:t>
            </a:r>
          </a:p>
        </p:txBody>
      </p:sp>
      <p:sp>
        <p:nvSpPr>
          <p:cNvPr id="30" name="TextBox 29">
            <a:extLst>
              <a:ext uri="{FF2B5EF4-FFF2-40B4-BE49-F238E27FC236}">
                <a16:creationId xmlns:a16="http://schemas.microsoft.com/office/drawing/2014/main" id="{4580BF32-9758-AB4C-AE2E-C16C0FD6198E}"/>
              </a:ext>
            </a:extLst>
          </p:cNvPr>
          <p:cNvSpPr txBox="1"/>
          <p:nvPr/>
        </p:nvSpPr>
        <p:spPr>
          <a:xfrm>
            <a:off x="10712323"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12</a:t>
            </a:r>
          </a:p>
        </p:txBody>
      </p:sp>
      <p:sp>
        <p:nvSpPr>
          <p:cNvPr id="32" name="TextBox 31">
            <a:extLst>
              <a:ext uri="{FF2B5EF4-FFF2-40B4-BE49-F238E27FC236}">
                <a16:creationId xmlns:a16="http://schemas.microsoft.com/office/drawing/2014/main" id="{532E6B64-B91E-524B-9EE2-F711C97DEFAD}"/>
              </a:ext>
            </a:extLst>
          </p:cNvPr>
          <p:cNvSpPr txBox="1"/>
          <p:nvPr/>
        </p:nvSpPr>
        <p:spPr>
          <a:xfrm>
            <a:off x="10448798"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23</a:t>
            </a:r>
          </a:p>
        </p:txBody>
      </p:sp>
      <p:sp>
        <p:nvSpPr>
          <p:cNvPr id="33" name="TextBox 32">
            <a:extLst>
              <a:ext uri="{FF2B5EF4-FFF2-40B4-BE49-F238E27FC236}">
                <a16:creationId xmlns:a16="http://schemas.microsoft.com/office/drawing/2014/main" id="{78B72379-CAE2-784F-A09D-50271F655107}"/>
              </a:ext>
            </a:extLst>
          </p:cNvPr>
          <p:cNvSpPr txBox="1"/>
          <p:nvPr/>
        </p:nvSpPr>
        <p:spPr>
          <a:xfrm>
            <a:off x="8502244" y="2104480"/>
            <a:ext cx="173124"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100</a:t>
            </a:r>
          </a:p>
        </p:txBody>
      </p:sp>
      <p:sp>
        <p:nvSpPr>
          <p:cNvPr id="34" name="TextBox 33">
            <a:extLst>
              <a:ext uri="{FF2B5EF4-FFF2-40B4-BE49-F238E27FC236}">
                <a16:creationId xmlns:a16="http://schemas.microsoft.com/office/drawing/2014/main" id="{3E2CEE87-B910-4B43-BA34-4B0B6454EA95}"/>
              </a:ext>
            </a:extLst>
          </p:cNvPr>
          <p:cNvSpPr txBox="1"/>
          <p:nvPr/>
        </p:nvSpPr>
        <p:spPr>
          <a:xfrm>
            <a:off x="8559952" y="2320380"/>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75</a:t>
            </a:r>
          </a:p>
        </p:txBody>
      </p:sp>
      <p:sp>
        <p:nvSpPr>
          <p:cNvPr id="35" name="TextBox 34">
            <a:extLst>
              <a:ext uri="{FF2B5EF4-FFF2-40B4-BE49-F238E27FC236}">
                <a16:creationId xmlns:a16="http://schemas.microsoft.com/office/drawing/2014/main" id="{8B05FABB-0D58-4A4C-8A6E-8757E44033A3}"/>
              </a:ext>
            </a:extLst>
          </p:cNvPr>
          <p:cNvSpPr txBox="1"/>
          <p:nvPr/>
        </p:nvSpPr>
        <p:spPr>
          <a:xfrm>
            <a:off x="8559952" y="2526755"/>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50</a:t>
            </a:r>
          </a:p>
        </p:txBody>
      </p:sp>
      <p:sp>
        <p:nvSpPr>
          <p:cNvPr id="36" name="TextBox 35">
            <a:extLst>
              <a:ext uri="{FF2B5EF4-FFF2-40B4-BE49-F238E27FC236}">
                <a16:creationId xmlns:a16="http://schemas.microsoft.com/office/drawing/2014/main" id="{49DCA389-BEB0-654B-8868-846055B5068B}"/>
              </a:ext>
            </a:extLst>
          </p:cNvPr>
          <p:cNvSpPr txBox="1"/>
          <p:nvPr/>
        </p:nvSpPr>
        <p:spPr>
          <a:xfrm>
            <a:off x="8559952" y="2736305"/>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25</a:t>
            </a:r>
          </a:p>
        </p:txBody>
      </p:sp>
      <p:sp>
        <p:nvSpPr>
          <p:cNvPr id="37" name="TextBox 36">
            <a:extLst>
              <a:ext uri="{FF2B5EF4-FFF2-40B4-BE49-F238E27FC236}">
                <a16:creationId xmlns:a16="http://schemas.microsoft.com/office/drawing/2014/main" id="{373D0DD8-3448-C64D-884C-BA4F642E4873}"/>
              </a:ext>
            </a:extLst>
          </p:cNvPr>
          <p:cNvSpPr txBox="1"/>
          <p:nvPr/>
        </p:nvSpPr>
        <p:spPr>
          <a:xfrm>
            <a:off x="8617660" y="2952205"/>
            <a:ext cx="57708"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0</a:t>
            </a:r>
          </a:p>
        </p:txBody>
      </p:sp>
      <p:sp>
        <p:nvSpPr>
          <p:cNvPr id="38" name="TextBox 37">
            <a:extLst>
              <a:ext uri="{FF2B5EF4-FFF2-40B4-BE49-F238E27FC236}">
                <a16:creationId xmlns:a16="http://schemas.microsoft.com/office/drawing/2014/main" id="{1208F35A-E5A6-4748-8713-84202D32A77D}"/>
              </a:ext>
            </a:extLst>
          </p:cNvPr>
          <p:cNvSpPr txBox="1"/>
          <p:nvPr/>
        </p:nvSpPr>
        <p:spPr>
          <a:xfrm>
            <a:off x="9791294" y="3171701"/>
            <a:ext cx="703719" cy="138499"/>
          </a:xfrm>
          <a:prstGeom prst="rect">
            <a:avLst/>
          </a:prstGeom>
          <a:noFill/>
        </p:spPr>
        <p:txBody>
          <a:bodyPr wrap="none" lIns="0" tIns="0" rIns="0" bIns="0" rtlCol="0">
            <a:spAutoFit/>
          </a:bodyPr>
          <a:lstStyle/>
          <a:p>
            <a:pPr algn="ctr"/>
            <a:r>
              <a:rPr lang="en-US" sz="900" b="1" dirty="0">
                <a:latin typeface="Calibri" panose="020F0502020204030204" pitchFamily="34" charset="0"/>
                <a:ea typeface="Aileron" charset="0"/>
                <a:cs typeface="Calibri" panose="020F0502020204030204" pitchFamily="34" charset="0"/>
              </a:rPr>
              <a:t>Time (months)</a:t>
            </a:r>
          </a:p>
        </p:txBody>
      </p:sp>
      <p:sp>
        <p:nvSpPr>
          <p:cNvPr id="39" name="TextBox 38">
            <a:extLst>
              <a:ext uri="{FF2B5EF4-FFF2-40B4-BE49-F238E27FC236}">
                <a16:creationId xmlns:a16="http://schemas.microsoft.com/office/drawing/2014/main" id="{1DF420BE-935F-494E-8C95-AC263E0F47B4}"/>
              </a:ext>
            </a:extLst>
          </p:cNvPr>
          <p:cNvSpPr txBox="1"/>
          <p:nvPr/>
        </p:nvSpPr>
        <p:spPr>
          <a:xfrm>
            <a:off x="9125221" y="1996530"/>
            <a:ext cx="197170"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89%</a:t>
            </a:r>
          </a:p>
        </p:txBody>
      </p:sp>
      <p:sp>
        <p:nvSpPr>
          <p:cNvPr id="40" name="TextBox 39">
            <a:extLst>
              <a:ext uri="{FF2B5EF4-FFF2-40B4-BE49-F238E27FC236}">
                <a16:creationId xmlns:a16="http://schemas.microsoft.com/office/drawing/2014/main" id="{9D50B3C9-C78E-9D47-9FBA-24133C5A1654}"/>
              </a:ext>
            </a:extLst>
          </p:cNvPr>
          <p:cNvSpPr txBox="1"/>
          <p:nvPr/>
        </p:nvSpPr>
        <p:spPr>
          <a:xfrm>
            <a:off x="9633221" y="2066380"/>
            <a:ext cx="197170"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81%</a:t>
            </a:r>
          </a:p>
        </p:txBody>
      </p:sp>
      <p:sp>
        <p:nvSpPr>
          <p:cNvPr id="41" name="TextBox 40">
            <a:extLst>
              <a:ext uri="{FF2B5EF4-FFF2-40B4-BE49-F238E27FC236}">
                <a16:creationId xmlns:a16="http://schemas.microsoft.com/office/drawing/2014/main" id="{D3D86B2C-AC6E-0E41-9CE8-1573233BF9D4}"/>
              </a:ext>
            </a:extLst>
          </p:cNvPr>
          <p:cNvSpPr txBox="1"/>
          <p:nvPr/>
        </p:nvSpPr>
        <p:spPr>
          <a:xfrm>
            <a:off x="10150746" y="2139405"/>
            <a:ext cx="197170"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77%</a:t>
            </a:r>
          </a:p>
        </p:txBody>
      </p:sp>
      <p:sp>
        <p:nvSpPr>
          <p:cNvPr id="42" name="TextBox 41">
            <a:extLst>
              <a:ext uri="{FF2B5EF4-FFF2-40B4-BE49-F238E27FC236}">
                <a16:creationId xmlns:a16="http://schemas.microsoft.com/office/drawing/2014/main" id="{A4C49770-A451-2447-8B17-727E7D239AE1}"/>
              </a:ext>
            </a:extLst>
          </p:cNvPr>
          <p:cNvSpPr txBox="1"/>
          <p:nvPr/>
        </p:nvSpPr>
        <p:spPr>
          <a:xfrm>
            <a:off x="8699652" y="3047455"/>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43" name="TextBox 42">
            <a:extLst>
              <a:ext uri="{FF2B5EF4-FFF2-40B4-BE49-F238E27FC236}">
                <a16:creationId xmlns:a16="http://schemas.microsoft.com/office/drawing/2014/main" id="{76DD24C8-546A-3D44-827E-15ACE1C8A8C7}"/>
              </a:ext>
            </a:extLst>
          </p:cNvPr>
          <p:cNvSpPr txBox="1"/>
          <p:nvPr/>
        </p:nvSpPr>
        <p:spPr>
          <a:xfrm>
            <a:off x="8956827" y="3047455"/>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a:t>
            </a:r>
          </a:p>
        </p:txBody>
      </p:sp>
      <p:sp>
        <p:nvSpPr>
          <p:cNvPr id="44" name="TextBox 43">
            <a:extLst>
              <a:ext uri="{FF2B5EF4-FFF2-40B4-BE49-F238E27FC236}">
                <a16:creationId xmlns:a16="http://schemas.microsoft.com/office/drawing/2014/main" id="{1C73DA10-7E0E-5B41-8339-45F03F37EE41}"/>
              </a:ext>
            </a:extLst>
          </p:cNvPr>
          <p:cNvSpPr txBox="1"/>
          <p:nvPr/>
        </p:nvSpPr>
        <p:spPr>
          <a:xfrm>
            <a:off x="9178798"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12</a:t>
            </a:r>
          </a:p>
        </p:txBody>
      </p:sp>
      <p:sp>
        <p:nvSpPr>
          <p:cNvPr id="45" name="TextBox 44">
            <a:extLst>
              <a:ext uri="{FF2B5EF4-FFF2-40B4-BE49-F238E27FC236}">
                <a16:creationId xmlns:a16="http://schemas.microsoft.com/office/drawing/2014/main" id="{8FC83F1B-C5DF-B940-9473-BCB17426F2D8}"/>
              </a:ext>
            </a:extLst>
          </p:cNvPr>
          <p:cNvSpPr txBox="1"/>
          <p:nvPr/>
        </p:nvSpPr>
        <p:spPr>
          <a:xfrm>
            <a:off x="9429623"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18</a:t>
            </a:r>
          </a:p>
        </p:txBody>
      </p:sp>
      <p:sp>
        <p:nvSpPr>
          <p:cNvPr id="46" name="TextBox 45">
            <a:extLst>
              <a:ext uri="{FF2B5EF4-FFF2-40B4-BE49-F238E27FC236}">
                <a16:creationId xmlns:a16="http://schemas.microsoft.com/office/drawing/2014/main" id="{DF27CBC8-7CEA-2B42-B863-C300861B958F}"/>
              </a:ext>
            </a:extLst>
          </p:cNvPr>
          <p:cNvSpPr txBox="1"/>
          <p:nvPr/>
        </p:nvSpPr>
        <p:spPr>
          <a:xfrm>
            <a:off x="9686798"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24</a:t>
            </a:r>
          </a:p>
        </p:txBody>
      </p:sp>
      <p:sp>
        <p:nvSpPr>
          <p:cNvPr id="47" name="TextBox 46">
            <a:extLst>
              <a:ext uri="{FF2B5EF4-FFF2-40B4-BE49-F238E27FC236}">
                <a16:creationId xmlns:a16="http://schemas.microsoft.com/office/drawing/2014/main" id="{DB6C39CE-1F58-D846-AE93-8A72557616D1}"/>
              </a:ext>
            </a:extLst>
          </p:cNvPr>
          <p:cNvSpPr txBox="1"/>
          <p:nvPr/>
        </p:nvSpPr>
        <p:spPr>
          <a:xfrm>
            <a:off x="9940798"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30</a:t>
            </a:r>
          </a:p>
        </p:txBody>
      </p:sp>
      <p:sp>
        <p:nvSpPr>
          <p:cNvPr id="48" name="TextBox 47">
            <a:extLst>
              <a:ext uri="{FF2B5EF4-FFF2-40B4-BE49-F238E27FC236}">
                <a16:creationId xmlns:a16="http://schemas.microsoft.com/office/drawing/2014/main" id="{24A8B8E2-0E3D-F649-B940-75ABD0FBB445}"/>
              </a:ext>
            </a:extLst>
          </p:cNvPr>
          <p:cNvSpPr txBox="1"/>
          <p:nvPr/>
        </p:nvSpPr>
        <p:spPr>
          <a:xfrm>
            <a:off x="10188448"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36</a:t>
            </a:r>
          </a:p>
        </p:txBody>
      </p:sp>
      <p:sp>
        <p:nvSpPr>
          <p:cNvPr id="49" name="TextBox 48">
            <a:extLst>
              <a:ext uri="{FF2B5EF4-FFF2-40B4-BE49-F238E27FC236}">
                <a16:creationId xmlns:a16="http://schemas.microsoft.com/office/drawing/2014/main" id="{6DC7CA56-31A9-E447-85C4-71E5D65CF117}"/>
              </a:ext>
            </a:extLst>
          </p:cNvPr>
          <p:cNvSpPr txBox="1"/>
          <p:nvPr/>
        </p:nvSpPr>
        <p:spPr>
          <a:xfrm>
            <a:off x="11464798"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66</a:t>
            </a:r>
          </a:p>
        </p:txBody>
      </p:sp>
      <p:sp>
        <p:nvSpPr>
          <p:cNvPr id="50" name="TextBox 49">
            <a:extLst>
              <a:ext uri="{FF2B5EF4-FFF2-40B4-BE49-F238E27FC236}">
                <a16:creationId xmlns:a16="http://schemas.microsoft.com/office/drawing/2014/main" id="{C4BE7373-1D62-FB4D-A393-9631D25BB943}"/>
              </a:ext>
            </a:extLst>
          </p:cNvPr>
          <p:cNvSpPr txBox="1"/>
          <p:nvPr/>
        </p:nvSpPr>
        <p:spPr>
          <a:xfrm>
            <a:off x="11213973"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60</a:t>
            </a:r>
          </a:p>
        </p:txBody>
      </p:sp>
      <p:sp>
        <p:nvSpPr>
          <p:cNvPr id="51" name="TextBox 50">
            <a:extLst>
              <a:ext uri="{FF2B5EF4-FFF2-40B4-BE49-F238E27FC236}">
                <a16:creationId xmlns:a16="http://schemas.microsoft.com/office/drawing/2014/main" id="{0C5A0F15-0DFA-4C43-8DF7-31EDE57757AA}"/>
              </a:ext>
            </a:extLst>
          </p:cNvPr>
          <p:cNvSpPr txBox="1"/>
          <p:nvPr/>
        </p:nvSpPr>
        <p:spPr>
          <a:xfrm>
            <a:off x="10959973"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54</a:t>
            </a:r>
          </a:p>
        </p:txBody>
      </p:sp>
      <p:sp>
        <p:nvSpPr>
          <p:cNvPr id="52" name="TextBox 51">
            <a:extLst>
              <a:ext uri="{FF2B5EF4-FFF2-40B4-BE49-F238E27FC236}">
                <a16:creationId xmlns:a16="http://schemas.microsoft.com/office/drawing/2014/main" id="{8B507750-1315-0E47-9163-17B07F6C1E89}"/>
              </a:ext>
            </a:extLst>
          </p:cNvPr>
          <p:cNvSpPr txBox="1"/>
          <p:nvPr/>
        </p:nvSpPr>
        <p:spPr>
          <a:xfrm>
            <a:off x="10712323"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48</a:t>
            </a:r>
          </a:p>
        </p:txBody>
      </p:sp>
      <p:sp>
        <p:nvSpPr>
          <p:cNvPr id="53" name="TextBox 52">
            <a:extLst>
              <a:ext uri="{FF2B5EF4-FFF2-40B4-BE49-F238E27FC236}">
                <a16:creationId xmlns:a16="http://schemas.microsoft.com/office/drawing/2014/main" id="{2FA5C1EC-1673-9C4C-806F-2BE01A244EBD}"/>
              </a:ext>
            </a:extLst>
          </p:cNvPr>
          <p:cNvSpPr txBox="1"/>
          <p:nvPr/>
        </p:nvSpPr>
        <p:spPr>
          <a:xfrm>
            <a:off x="10448798"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42</a:t>
            </a:r>
          </a:p>
        </p:txBody>
      </p:sp>
      <p:graphicFrame>
        <p:nvGraphicFramePr>
          <p:cNvPr id="54" name="Tableau 7">
            <a:extLst>
              <a:ext uri="{FF2B5EF4-FFF2-40B4-BE49-F238E27FC236}">
                <a16:creationId xmlns:a16="http://schemas.microsoft.com/office/drawing/2014/main" id="{4939924D-EFB1-0349-8F51-D2322041864E}"/>
              </a:ext>
            </a:extLst>
          </p:cNvPr>
          <p:cNvGraphicFramePr>
            <a:graphicFrameLocks noGrp="1"/>
          </p:cNvGraphicFramePr>
          <p:nvPr>
            <p:extLst>
              <p:ext uri="{D42A27DB-BD31-4B8C-83A1-F6EECF244321}">
                <p14:modId xmlns:p14="http://schemas.microsoft.com/office/powerpoint/2010/main" val="4199169423"/>
              </p:ext>
            </p:extLst>
          </p:nvPr>
        </p:nvGraphicFramePr>
        <p:xfrm>
          <a:off x="4295800" y="3717032"/>
          <a:ext cx="3712698" cy="914400"/>
        </p:xfrm>
        <a:graphic>
          <a:graphicData uri="http://schemas.openxmlformats.org/drawingml/2006/table">
            <a:tbl>
              <a:tblPr firstRow="1" bandRow="1">
                <a:tableStyleId>{5C22544A-7EE6-4342-B048-85BDC9FD1C3A}</a:tableStyleId>
              </a:tblPr>
              <a:tblGrid>
                <a:gridCol w="2426933">
                  <a:extLst>
                    <a:ext uri="{9D8B030D-6E8A-4147-A177-3AD203B41FA5}">
                      <a16:colId xmlns:a16="http://schemas.microsoft.com/office/drawing/2014/main" val="573329352"/>
                    </a:ext>
                  </a:extLst>
                </a:gridCol>
                <a:gridCol w="1285765">
                  <a:extLst>
                    <a:ext uri="{9D8B030D-6E8A-4147-A177-3AD203B41FA5}">
                      <a16:colId xmlns:a16="http://schemas.microsoft.com/office/drawing/2014/main" val="2195770327"/>
                    </a:ext>
                  </a:extLst>
                </a:gridCol>
              </a:tblGrid>
              <a:tr h="18989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t>Integrated dataset (N=218)</a:t>
                      </a:r>
                    </a:p>
                  </a:txBody>
                  <a:tcPr/>
                </a:tc>
                <a:tc hMerge="1">
                  <a:txBody>
                    <a:bodyPr/>
                    <a:lstStyle/>
                    <a:p>
                      <a:pPr algn="ctr"/>
                      <a:endParaRPr lang="en-GB" sz="1400" noProof="0" dirty="0"/>
                    </a:p>
                  </a:txBody>
                  <a:tcPr marL="0" marR="0"/>
                </a:tc>
                <a:extLst>
                  <a:ext uri="{0D108BD9-81ED-4DB2-BD59-A6C34878D82A}">
                    <a16:rowId xmlns:a16="http://schemas.microsoft.com/office/drawing/2014/main" val="2070229260"/>
                  </a:ext>
                </a:extLst>
              </a:tr>
              <a:tr h="1898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noProof="0" dirty="0"/>
                        <a:t>Median </a:t>
                      </a:r>
                      <a:r>
                        <a:rPr lang="en-GB" sz="1400" b="1" noProof="0" dirty="0"/>
                        <a:t>PFS</a:t>
                      </a:r>
                      <a:r>
                        <a:rPr lang="en-GB" sz="1400" b="0" noProof="0" dirty="0"/>
                        <a:t>, (95% CI), months</a:t>
                      </a:r>
                    </a:p>
                  </a:txBody>
                  <a:tcPr/>
                </a:tc>
                <a:tc>
                  <a:txBody>
                    <a:bodyPr/>
                    <a:lstStyle/>
                    <a:p>
                      <a:pPr algn="ctr"/>
                      <a:r>
                        <a:rPr lang="en-GB" sz="1400" noProof="0" dirty="0"/>
                        <a:t>35.4 (23.4-55.7)</a:t>
                      </a:r>
                    </a:p>
                  </a:txBody>
                  <a:tcPr marL="0" marR="0"/>
                </a:tc>
                <a:extLst>
                  <a:ext uri="{0D108BD9-81ED-4DB2-BD59-A6C34878D82A}">
                    <a16:rowId xmlns:a16="http://schemas.microsoft.com/office/drawing/2014/main" val="2845492653"/>
                  </a:ext>
                </a:extLst>
              </a:tr>
              <a:tr h="189895">
                <a:tc>
                  <a:txBody>
                    <a:bodyPr/>
                    <a:lstStyle/>
                    <a:p>
                      <a:pPr marL="7938" lvl="1" indent="0">
                        <a:tabLst/>
                      </a:pPr>
                      <a:r>
                        <a:rPr lang="en-GB" sz="1400" b="0" noProof="0" dirty="0"/>
                        <a:t>Median follow-up, months</a:t>
                      </a:r>
                    </a:p>
                  </a:txBody>
                  <a:tcPr/>
                </a:tc>
                <a:tc>
                  <a:txBody>
                    <a:bodyPr/>
                    <a:lstStyle/>
                    <a:p>
                      <a:pPr algn="ctr"/>
                      <a:r>
                        <a:rPr lang="en-GB" sz="1400" noProof="0" dirty="0"/>
                        <a:t>20.3</a:t>
                      </a:r>
                    </a:p>
                  </a:txBody>
                  <a:tcPr marL="0" marR="0"/>
                </a:tc>
                <a:extLst>
                  <a:ext uri="{0D108BD9-81ED-4DB2-BD59-A6C34878D82A}">
                    <a16:rowId xmlns:a16="http://schemas.microsoft.com/office/drawing/2014/main" val="1859097290"/>
                  </a:ext>
                </a:extLst>
              </a:tr>
            </a:tbl>
          </a:graphicData>
        </a:graphic>
      </p:graphicFrame>
      <p:graphicFrame>
        <p:nvGraphicFramePr>
          <p:cNvPr id="55" name="Tableau 7">
            <a:extLst>
              <a:ext uri="{FF2B5EF4-FFF2-40B4-BE49-F238E27FC236}">
                <a16:creationId xmlns:a16="http://schemas.microsoft.com/office/drawing/2014/main" id="{C632293D-15E3-5240-86AD-5CFC5042AC07}"/>
              </a:ext>
            </a:extLst>
          </p:cNvPr>
          <p:cNvGraphicFramePr>
            <a:graphicFrameLocks noGrp="1"/>
          </p:cNvGraphicFramePr>
          <p:nvPr>
            <p:extLst>
              <p:ext uri="{D42A27DB-BD31-4B8C-83A1-F6EECF244321}">
                <p14:modId xmlns:p14="http://schemas.microsoft.com/office/powerpoint/2010/main" val="2643305362"/>
              </p:ext>
            </p:extLst>
          </p:nvPr>
        </p:nvGraphicFramePr>
        <p:xfrm>
          <a:off x="479376" y="3717032"/>
          <a:ext cx="3712698" cy="914400"/>
        </p:xfrm>
        <a:graphic>
          <a:graphicData uri="http://schemas.openxmlformats.org/drawingml/2006/table">
            <a:tbl>
              <a:tblPr firstRow="1" bandRow="1">
                <a:tableStyleId>{5C22544A-7EE6-4342-B048-85BDC9FD1C3A}</a:tableStyleId>
              </a:tblPr>
              <a:tblGrid>
                <a:gridCol w="2488526">
                  <a:extLst>
                    <a:ext uri="{9D8B030D-6E8A-4147-A177-3AD203B41FA5}">
                      <a16:colId xmlns:a16="http://schemas.microsoft.com/office/drawing/2014/main" val="573329352"/>
                    </a:ext>
                  </a:extLst>
                </a:gridCol>
                <a:gridCol w="1224172">
                  <a:extLst>
                    <a:ext uri="{9D8B030D-6E8A-4147-A177-3AD203B41FA5}">
                      <a16:colId xmlns:a16="http://schemas.microsoft.com/office/drawing/2014/main" val="2195770327"/>
                    </a:ext>
                  </a:extLst>
                </a:gridCol>
              </a:tblGrid>
              <a:tr h="18989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t>Integrated </a:t>
                      </a:r>
                      <a:r>
                        <a:rPr lang="en-GB" sz="1400" b="1" noProof="0" dirty="0">
                          <a:solidFill>
                            <a:schemeClr val="bg1"/>
                          </a:solidFill>
                        </a:rPr>
                        <a:t>dataset (N=143)</a:t>
                      </a:r>
                    </a:p>
                  </a:txBody>
                  <a:tcPr/>
                </a:tc>
                <a:tc hMerge="1">
                  <a:txBody>
                    <a:bodyPr/>
                    <a:lstStyle/>
                    <a:p>
                      <a:pPr algn="ctr"/>
                      <a:endParaRPr lang="en-GB" sz="1400" noProof="0" dirty="0"/>
                    </a:p>
                  </a:txBody>
                  <a:tcPr marL="0" marR="0"/>
                </a:tc>
                <a:extLst>
                  <a:ext uri="{0D108BD9-81ED-4DB2-BD59-A6C34878D82A}">
                    <a16:rowId xmlns:a16="http://schemas.microsoft.com/office/drawing/2014/main" val="2070229260"/>
                  </a:ext>
                </a:extLst>
              </a:tr>
              <a:tr h="1898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noProof="0" dirty="0"/>
                        <a:t>Median </a:t>
                      </a:r>
                      <a:r>
                        <a:rPr lang="en-GB" sz="1400" b="1" noProof="0" dirty="0" err="1"/>
                        <a:t>DoR</a:t>
                      </a:r>
                      <a:r>
                        <a:rPr lang="en-GB" sz="1400" b="0" noProof="0" dirty="0"/>
                        <a:t>, (95% CI), months</a:t>
                      </a:r>
                    </a:p>
                  </a:txBody>
                  <a:tcPr/>
                </a:tc>
                <a:tc>
                  <a:txBody>
                    <a:bodyPr/>
                    <a:lstStyle/>
                    <a:p>
                      <a:pPr algn="ctr"/>
                      <a:r>
                        <a:rPr lang="en-GB" sz="1400" noProof="0" dirty="0"/>
                        <a:t>49.3 (27.3-NE)</a:t>
                      </a:r>
                    </a:p>
                  </a:txBody>
                  <a:tcPr marL="0" marR="0"/>
                </a:tc>
                <a:extLst>
                  <a:ext uri="{0D108BD9-81ED-4DB2-BD59-A6C34878D82A}">
                    <a16:rowId xmlns:a16="http://schemas.microsoft.com/office/drawing/2014/main" val="2845492653"/>
                  </a:ext>
                </a:extLst>
              </a:tr>
              <a:tr h="189895">
                <a:tc>
                  <a:txBody>
                    <a:bodyPr/>
                    <a:lstStyle/>
                    <a:p>
                      <a:pPr marL="7938" lvl="1" indent="0">
                        <a:tabLst/>
                      </a:pPr>
                      <a:r>
                        <a:rPr lang="en-GB" sz="1400" b="0" noProof="0" dirty="0"/>
                        <a:t>Median follow-up, months</a:t>
                      </a:r>
                    </a:p>
                  </a:txBody>
                  <a:tcPr/>
                </a:tc>
                <a:tc>
                  <a:txBody>
                    <a:bodyPr/>
                    <a:lstStyle/>
                    <a:p>
                      <a:pPr algn="ctr"/>
                      <a:r>
                        <a:rPr lang="en-GB" sz="1400" noProof="0" dirty="0"/>
                        <a:t>22.3</a:t>
                      </a:r>
                    </a:p>
                  </a:txBody>
                  <a:tcPr marL="0" marR="0"/>
                </a:tc>
                <a:extLst>
                  <a:ext uri="{0D108BD9-81ED-4DB2-BD59-A6C34878D82A}">
                    <a16:rowId xmlns:a16="http://schemas.microsoft.com/office/drawing/2014/main" val="1859097290"/>
                  </a:ext>
                </a:extLst>
              </a:tr>
            </a:tbl>
          </a:graphicData>
        </a:graphic>
      </p:graphicFrame>
      <p:cxnSp>
        <p:nvCxnSpPr>
          <p:cNvPr id="15" name="Straight Connector 14">
            <a:extLst>
              <a:ext uri="{FF2B5EF4-FFF2-40B4-BE49-F238E27FC236}">
                <a16:creationId xmlns:a16="http://schemas.microsoft.com/office/drawing/2014/main" id="{8926E2BA-F2BA-EF44-9BB5-5BA87907AE7F}"/>
              </a:ext>
            </a:extLst>
          </p:cNvPr>
          <p:cNvCxnSpPr>
            <a:cxnSpLocks/>
          </p:cNvCxnSpPr>
          <p:nvPr/>
        </p:nvCxnSpPr>
        <p:spPr>
          <a:xfrm>
            <a:off x="8721725" y="3022352"/>
            <a:ext cx="2854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6A92475E-4B7C-E345-B486-3C29B1B3C1EA}"/>
              </a:ext>
            </a:extLst>
          </p:cNvPr>
          <p:cNvCxnSpPr>
            <a:cxnSpLocks/>
          </p:cNvCxnSpPr>
          <p:nvPr/>
        </p:nvCxnSpPr>
        <p:spPr>
          <a:xfrm flipV="1">
            <a:off x="8728075" y="2130425"/>
            <a:ext cx="0" cy="93637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ED8CD04-E82C-684D-B2FE-7733EE3C2989}"/>
              </a:ext>
            </a:extLst>
          </p:cNvPr>
          <p:cNvCxnSpPr>
            <a:cxnSpLocks/>
          </p:cNvCxnSpPr>
          <p:nvPr/>
        </p:nvCxnSpPr>
        <p:spPr>
          <a:xfrm rot="16200000">
            <a:off x="8956675"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283D188-A871-C14F-BBC0-C106A78B70D4}"/>
              </a:ext>
            </a:extLst>
          </p:cNvPr>
          <p:cNvCxnSpPr>
            <a:cxnSpLocks/>
          </p:cNvCxnSpPr>
          <p:nvPr/>
        </p:nvCxnSpPr>
        <p:spPr>
          <a:xfrm rot="16200000">
            <a:off x="9210675"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0DE68D24-6819-B544-88D0-B6AB3039EFF1}"/>
              </a:ext>
            </a:extLst>
          </p:cNvPr>
          <p:cNvCxnSpPr>
            <a:cxnSpLocks/>
          </p:cNvCxnSpPr>
          <p:nvPr/>
        </p:nvCxnSpPr>
        <p:spPr>
          <a:xfrm rot="16200000">
            <a:off x="9464675"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CE1E39A-67B5-F748-9E99-3B48EB9FD138}"/>
              </a:ext>
            </a:extLst>
          </p:cNvPr>
          <p:cNvCxnSpPr>
            <a:cxnSpLocks/>
          </p:cNvCxnSpPr>
          <p:nvPr/>
        </p:nvCxnSpPr>
        <p:spPr>
          <a:xfrm rot="16200000">
            <a:off x="9721850"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8C9490F9-F0E5-9243-9932-06003891268F}"/>
              </a:ext>
            </a:extLst>
          </p:cNvPr>
          <p:cNvCxnSpPr>
            <a:cxnSpLocks/>
          </p:cNvCxnSpPr>
          <p:nvPr/>
        </p:nvCxnSpPr>
        <p:spPr>
          <a:xfrm rot="16200000">
            <a:off x="9972675"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063A1FD-C0E3-2E4D-BFFC-93F10AFFF151}"/>
              </a:ext>
            </a:extLst>
          </p:cNvPr>
          <p:cNvCxnSpPr>
            <a:cxnSpLocks/>
          </p:cNvCxnSpPr>
          <p:nvPr/>
        </p:nvCxnSpPr>
        <p:spPr>
          <a:xfrm rot="16200000">
            <a:off x="10229850"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A003372D-F049-B044-A587-F8742AE16D3D}"/>
              </a:ext>
            </a:extLst>
          </p:cNvPr>
          <p:cNvCxnSpPr>
            <a:cxnSpLocks/>
          </p:cNvCxnSpPr>
          <p:nvPr/>
        </p:nvCxnSpPr>
        <p:spPr>
          <a:xfrm rot="16200000">
            <a:off x="10480675"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A0BE43DC-5A1A-514A-B4CA-D6E90A42EF53}"/>
              </a:ext>
            </a:extLst>
          </p:cNvPr>
          <p:cNvCxnSpPr>
            <a:cxnSpLocks/>
          </p:cNvCxnSpPr>
          <p:nvPr/>
        </p:nvCxnSpPr>
        <p:spPr>
          <a:xfrm rot="16200000">
            <a:off x="10737850"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0342D907-1042-574D-995F-A109AD5BBE80}"/>
              </a:ext>
            </a:extLst>
          </p:cNvPr>
          <p:cNvCxnSpPr>
            <a:cxnSpLocks/>
          </p:cNvCxnSpPr>
          <p:nvPr/>
        </p:nvCxnSpPr>
        <p:spPr>
          <a:xfrm rot="16200000">
            <a:off x="10991850"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FD77C48-3BA1-8448-A62D-072AA03A1CE7}"/>
              </a:ext>
            </a:extLst>
          </p:cNvPr>
          <p:cNvCxnSpPr>
            <a:cxnSpLocks/>
          </p:cNvCxnSpPr>
          <p:nvPr/>
        </p:nvCxnSpPr>
        <p:spPr>
          <a:xfrm rot="16200000">
            <a:off x="11242675"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FDD8C3D4-A15C-F94D-BDE7-D4F43D503DEA}"/>
              </a:ext>
            </a:extLst>
          </p:cNvPr>
          <p:cNvCxnSpPr>
            <a:cxnSpLocks/>
          </p:cNvCxnSpPr>
          <p:nvPr/>
        </p:nvCxnSpPr>
        <p:spPr>
          <a:xfrm rot="16200000">
            <a:off x="11499850"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D9F22764-1084-8D4A-8888-CBC2F0A4BAEE}"/>
              </a:ext>
            </a:extLst>
          </p:cNvPr>
          <p:cNvCxnSpPr>
            <a:cxnSpLocks/>
          </p:cNvCxnSpPr>
          <p:nvPr/>
        </p:nvCxnSpPr>
        <p:spPr>
          <a:xfrm>
            <a:off x="8683625" y="302235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EAE9DAE-C27D-3B46-A128-5D36A6EF623A}"/>
              </a:ext>
            </a:extLst>
          </p:cNvPr>
          <p:cNvCxnSpPr>
            <a:cxnSpLocks/>
          </p:cNvCxnSpPr>
          <p:nvPr/>
        </p:nvCxnSpPr>
        <p:spPr>
          <a:xfrm>
            <a:off x="8683625" y="281280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7BEBEE9-387A-8740-AA3C-957EA6051470}"/>
              </a:ext>
            </a:extLst>
          </p:cNvPr>
          <p:cNvCxnSpPr>
            <a:cxnSpLocks/>
          </p:cNvCxnSpPr>
          <p:nvPr/>
        </p:nvCxnSpPr>
        <p:spPr>
          <a:xfrm>
            <a:off x="8683625" y="260960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E1DDC83-342A-2D45-A0FF-CB076E6F6B9B}"/>
              </a:ext>
            </a:extLst>
          </p:cNvPr>
          <p:cNvCxnSpPr>
            <a:cxnSpLocks/>
          </p:cNvCxnSpPr>
          <p:nvPr/>
        </p:nvCxnSpPr>
        <p:spPr>
          <a:xfrm>
            <a:off x="8683625" y="238735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BE63B1E2-B0D4-FA47-88E2-8FE2E2FAF9B2}"/>
              </a:ext>
            </a:extLst>
          </p:cNvPr>
          <p:cNvCxnSpPr>
            <a:cxnSpLocks/>
          </p:cNvCxnSpPr>
          <p:nvPr/>
        </p:nvCxnSpPr>
        <p:spPr>
          <a:xfrm>
            <a:off x="8683625" y="217462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4FB62467-2D1E-6D4F-B507-4C2431552D8C}"/>
              </a:ext>
            </a:extLst>
          </p:cNvPr>
          <p:cNvCxnSpPr>
            <a:cxnSpLocks/>
          </p:cNvCxnSpPr>
          <p:nvPr/>
        </p:nvCxnSpPr>
        <p:spPr>
          <a:xfrm flipV="1">
            <a:off x="9232900" y="2130426"/>
            <a:ext cx="0" cy="888999"/>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A92D2DFB-7ACD-EA41-8D47-84B2CD84AE55}"/>
              </a:ext>
            </a:extLst>
          </p:cNvPr>
          <p:cNvCxnSpPr>
            <a:cxnSpLocks/>
          </p:cNvCxnSpPr>
          <p:nvPr/>
        </p:nvCxnSpPr>
        <p:spPr>
          <a:xfrm flipV="1">
            <a:off x="9744075" y="2203450"/>
            <a:ext cx="0" cy="815976"/>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AFF4585-0D98-994E-9AA3-4D1318269364}"/>
              </a:ext>
            </a:extLst>
          </p:cNvPr>
          <p:cNvCxnSpPr>
            <a:cxnSpLocks/>
            <a:endCxn id="41" idx="2"/>
          </p:cNvCxnSpPr>
          <p:nvPr/>
        </p:nvCxnSpPr>
        <p:spPr>
          <a:xfrm flipH="1" flipV="1">
            <a:off x="10249331" y="2277904"/>
            <a:ext cx="2744" cy="741522"/>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F51BB808-AEDC-7B48-A463-4BC422AE8FE4}"/>
              </a:ext>
            </a:extLst>
          </p:cNvPr>
          <p:cNvSpPr txBox="1"/>
          <p:nvPr/>
        </p:nvSpPr>
        <p:spPr>
          <a:xfrm>
            <a:off x="4328177" y="3336801"/>
            <a:ext cx="490519" cy="138499"/>
          </a:xfrm>
          <a:prstGeom prst="rect">
            <a:avLst/>
          </a:prstGeom>
          <a:noFill/>
        </p:spPr>
        <p:txBody>
          <a:bodyPr wrap="none" lIns="0" tIns="0" rIns="0" bIns="0" rtlCol="0">
            <a:spAutoFit/>
          </a:bodyPr>
          <a:lstStyle/>
          <a:p>
            <a:r>
              <a:rPr lang="en-US" sz="900" b="1" dirty="0">
                <a:latin typeface="Calibri" panose="020F0502020204030204" pitchFamily="34" charset="0"/>
                <a:ea typeface="Aileron" charset="0"/>
                <a:cs typeface="Calibri" panose="020F0502020204030204" pitchFamily="34" charset="0"/>
              </a:rPr>
              <a:t>No. at risk</a:t>
            </a:r>
          </a:p>
        </p:txBody>
      </p:sp>
      <p:sp>
        <p:nvSpPr>
          <p:cNvPr id="85" name="TextBox 84">
            <a:extLst>
              <a:ext uri="{FF2B5EF4-FFF2-40B4-BE49-F238E27FC236}">
                <a16:creationId xmlns:a16="http://schemas.microsoft.com/office/drawing/2014/main" id="{03B50B0A-57E2-1B47-907A-439DE04247B4}"/>
              </a:ext>
            </a:extLst>
          </p:cNvPr>
          <p:cNvSpPr txBox="1"/>
          <p:nvPr/>
        </p:nvSpPr>
        <p:spPr>
          <a:xfrm rot="16200000">
            <a:off x="4431195" y="2504530"/>
            <a:ext cx="347852" cy="138499"/>
          </a:xfrm>
          <a:prstGeom prst="rect">
            <a:avLst/>
          </a:prstGeom>
          <a:noFill/>
        </p:spPr>
        <p:txBody>
          <a:bodyPr wrap="none" lIns="0" tIns="0" rIns="0" bIns="0" rtlCol="0">
            <a:spAutoFit/>
          </a:bodyPr>
          <a:lstStyle/>
          <a:p>
            <a:r>
              <a:rPr lang="en-US" sz="900" b="1" dirty="0">
                <a:latin typeface="Calibri" panose="020F0502020204030204" pitchFamily="34" charset="0"/>
                <a:ea typeface="Aileron" charset="0"/>
                <a:cs typeface="Calibri" panose="020F0502020204030204" pitchFamily="34" charset="0"/>
              </a:rPr>
              <a:t>PFS (%)</a:t>
            </a:r>
          </a:p>
        </p:txBody>
      </p:sp>
      <p:sp>
        <p:nvSpPr>
          <p:cNvPr id="86" name="TextBox 85">
            <a:extLst>
              <a:ext uri="{FF2B5EF4-FFF2-40B4-BE49-F238E27FC236}">
                <a16:creationId xmlns:a16="http://schemas.microsoft.com/office/drawing/2014/main" id="{2475AE3A-9C69-9F41-916E-F979DD732B9A}"/>
              </a:ext>
            </a:extLst>
          </p:cNvPr>
          <p:cNvSpPr txBox="1"/>
          <p:nvPr/>
        </p:nvSpPr>
        <p:spPr>
          <a:xfrm>
            <a:off x="4848877" y="3336801"/>
            <a:ext cx="173124"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218</a:t>
            </a:r>
          </a:p>
        </p:txBody>
      </p:sp>
      <p:sp>
        <p:nvSpPr>
          <p:cNvPr id="87" name="TextBox 86">
            <a:extLst>
              <a:ext uri="{FF2B5EF4-FFF2-40B4-BE49-F238E27FC236}">
                <a16:creationId xmlns:a16="http://schemas.microsoft.com/office/drawing/2014/main" id="{8316BCE5-DDC1-7B4A-9733-F72394875D6C}"/>
              </a:ext>
            </a:extLst>
          </p:cNvPr>
          <p:cNvSpPr txBox="1"/>
          <p:nvPr/>
        </p:nvSpPr>
        <p:spPr>
          <a:xfrm>
            <a:off x="5106052" y="3336801"/>
            <a:ext cx="173124"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138</a:t>
            </a:r>
          </a:p>
        </p:txBody>
      </p:sp>
      <p:sp>
        <p:nvSpPr>
          <p:cNvPr id="88" name="TextBox 87">
            <a:extLst>
              <a:ext uri="{FF2B5EF4-FFF2-40B4-BE49-F238E27FC236}">
                <a16:creationId xmlns:a16="http://schemas.microsoft.com/office/drawing/2014/main" id="{5D074CDE-C5D9-E542-A538-E28FD2936A26}"/>
              </a:ext>
            </a:extLst>
          </p:cNvPr>
          <p:cNvSpPr txBox="1"/>
          <p:nvPr/>
        </p:nvSpPr>
        <p:spPr>
          <a:xfrm>
            <a:off x="5356877" y="3336801"/>
            <a:ext cx="173124"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103</a:t>
            </a:r>
          </a:p>
        </p:txBody>
      </p:sp>
      <p:sp>
        <p:nvSpPr>
          <p:cNvPr id="89" name="TextBox 88">
            <a:extLst>
              <a:ext uri="{FF2B5EF4-FFF2-40B4-BE49-F238E27FC236}">
                <a16:creationId xmlns:a16="http://schemas.microsoft.com/office/drawing/2014/main" id="{35F99640-5CAE-BC40-BE24-85A8B536C205}"/>
              </a:ext>
            </a:extLst>
          </p:cNvPr>
          <p:cNvSpPr txBox="1"/>
          <p:nvPr/>
        </p:nvSpPr>
        <p:spPr>
          <a:xfrm>
            <a:off x="5636556"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79</a:t>
            </a:r>
          </a:p>
        </p:txBody>
      </p:sp>
      <p:sp>
        <p:nvSpPr>
          <p:cNvPr id="90" name="TextBox 89">
            <a:extLst>
              <a:ext uri="{FF2B5EF4-FFF2-40B4-BE49-F238E27FC236}">
                <a16:creationId xmlns:a16="http://schemas.microsoft.com/office/drawing/2014/main" id="{E28D9707-98FA-AA4A-B80A-D1417B886324}"/>
              </a:ext>
            </a:extLst>
          </p:cNvPr>
          <p:cNvSpPr txBox="1"/>
          <p:nvPr/>
        </p:nvSpPr>
        <p:spPr>
          <a:xfrm>
            <a:off x="5893731"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50</a:t>
            </a:r>
          </a:p>
        </p:txBody>
      </p:sp>
      <p:sp>
        <p:nvSpPr>
          <p:cNvPr id="91" name="TextBox 90">
            <a:extLst>
              <a:ext uri="{FF2B5EF4-FFF2-40B4-BE49-F238E27FC236}">
                <a16:creationId xmlns:a16="http://schemas.microsoft.com/office/drawing/2014/main" id="{3CD2183F-8628-0C41-9504-389B64307D21}"/>
              </a:ext>
            </a:extLst>
          </p:cNvPr>
          <p:cNvSpPr txBox="1"/>
          <p:nvPr/>
        </p:nvSpPr>
        <p:spPr>
          <a:xfrm>
            <a:off x="6147731"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34</a:t>
            </a:r>
          </a:p>
        </p:txBody>
      </p:sp>
      <p:sp>
        <p:nvSpPr>
          <p:cNvPr id="92" name="TextBox 91">
            <a:extLst>
              <a:ext uri="{FF2B5EF4-FFF2-40B4-BE49-F238E27FC236}">
                <a16:creationId xmlns:a16="http://schemas.microsoft.com/office/drawing/2014/main" id="{8DE6C44F-D378-4246-B5C9-B24FD3FEFD68}"/>
              </a:ext>
            </a:extLst>
          </p:cNvPr>
          <p:cNvSpPr txBox="1"/>
          <p:nvPr/>
        </p:nvSpPr>
        <p:spPr>
          <a:xfrm>
            <a:off x="6395381"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19</a:t>
            </a:r>
          </a:p>
        </p:txBody>
      </p:sp>
      <p:sp>
        <p:nvSpPr>
          <p:cNvPr id="93" name="TextBox 92">
            <a:extLst>
              <a:ext uri="{FF2B5EF4-FFF2-40B4-BE49-F238E27FC236}">
                <a16:creationId xmlns:a16="http://schemas.microsoft.com/office/drawing/2014/main" id="{7D973A98-B673-1448-AA79-908174EC64C5}"/>
              </a:ext>
            </a:extLst>
          </p:cNvPr>
          <p:cNvSpPr txBox="1"/>
          <p:nvPr/>
        </p:nvSpPr>
        <p:spPr>
          <a:xfrm>
            <a:off x="7700585"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94" name="TextBox 93">
            <a:extLst>
              <a:ext uri="{FF2B5EF4-FFF2-40B4-BE49-F238E27FC236}">
                <a16:creationId xmlns:a16="http://schemas.microsoft.com/office/drawing/2014/main" id="{A460A854-8B99-C648-9D55-808F55971157}"/>
              </a:ext>
            </a:extLst>
          </p:cNvPr>
          <p:cNvSpPr txBox="1"/>
          <p:nvPr/>
        </p:nvSpPr>
        <p:spPr>
          <a:xfrm>
            <a:off x="7449760"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a:t>
            </a:r>
          </a:p>
        </p:txBody>
      </p:sp>
      <p:sp>
        <p:nvSpPr>
          <p:cNvPr id="95" name="TextBox 94">
            <a:extLst>
              <a:ext uri="{FF2B5EF4-FFF2-40B4-BE49-F238E27FC236}">
                <a16:creationId xmlns:a16="http://schemas.microsoft.com/office/drawing/2014/main" id="{4A6D8B12-7B5B-B94C-9935-8F34912CB537}"/>
              </a:ext>
            </a:extLst>
          </p:cNvPr>
          <p:cNvSpPr txBox="1"/>
          <p:nvPr/>
        </p:nvSpPr>
        <p:spPr>
          <a:xfrm>
            <a:off x="7195760"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a:t>
            </a:r>
          </a:p>
        </p:txBody>
      </p:sp>
      <p:sp>
        <p:nvSpPr>
          <p:cNvPr id="96" name="TextBox 95">
            <a:extLst>
              <a:ext uri="{FF2B5EF4-FFF2-40B4-BE49-F238E27FC236}">
                <a16:creationId xmlns:a16="http://schemas.microsoft.com/office/drawing/2014/main" id="{AB63F124-7E9E-9940-B611-73B6D4D2440D}"/>
              </a:ext>
            </a:extLst>
          </p:cNvPr>
          <p:cNvSpPr txBox="1"/>
          <p:nvPr/>
        </p:nvSpPr>
        <p:spPr>
          <a:xfrm>
            <a:off x="6948110"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5</a:t>
            </a:r>
          </a:p>
        </p:txBody>
      </p:sp>
      <p:sp>
        <p:nvSpPr>
          <p:cNvPr id="97" name="TextBox 96">
            <a:extLst>
              <a:ext uri="{FF2B5EF4-FFF2-40B4-BE49-F238E27FC236}">
                <a16:creationId xmlns:a16="http://schemas.microsoft.com/office/drawing/2014/main" id="{C5A25B04-30C7-F146-A9A2-8F79B5C9945C}"/>
              </a:ext>
            </a:extLst>
          </p:cNvPr>
          <p:cNvSpPr txBox="1"/>
          <p:nvPr/>
        </p:nvSpPr>
        <p:spPr>
          <a:xfrm>
            <a:off x="6655731"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11</a:t>
            </a:r>
          </a:p>
        </p:txBody>
      </p:sp>
      <p:sp>
        <p:nvSpPr>
          <p:cNvPr id="98" name="TextBox 97">
            <a:extLst>
              <a:ext uri="{FF2B5EF4-FFF2-40B4-BE49-F238E27FC236}">
                <a16:creationId xmlns:a16="http://schemas.microsoft.com/office/drawing/2014/main" id="{6B3A7775-036B-644E-8744-881458DBD94A}"/>
              </a:ext>
            </a:extLst>
          </p:cNvPr>
          <p:cNvSpPr txBox="1"/>
          <p:nvPr/>
        </p:nvSpPr>
        <p:spPr>
          <a:xfrm>
            <a:off x="4709177" y="2104480"/>
            <a:ext cx="173124"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100</a:t>
            </a:r>
          </a:p>
        </p:txBody>
      </p:sp>
      <p:sp>
        <p:nvSpPr>
          <p:cNvPr id="99" name="TextBox 98">
            <a:extLst>
              <a:ext uri="{FF2B5EF4-FFF2-40B4-BE49-F238E27FC236}">
                <a16:creationId xmlns:a16="http://schemas.microsoft.com/office/drawing/2014/main" id="{765E99B8-274C-FF42-B8D4-8194227FD469}"/>
              </a:ext>
            </a:extLst>
          </p:cNvPr>
          <p:cNvSpPr txBox="1"/>
          <p:nvPr/>
        </p:nvSpPr>
        <p:spPr>
          <a:xfrm>
            <a:off x="4766885" y="2320380"/>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75</a:t>
            </a:r>
          </a:p>
        </p:txBody>
      </p:sp>
      <p:sp>
        <p:nvSpPr>
          <p:cNvPr id="100" name="TextBox 99">
            <a:extLst>
              <a:ext uri="{FF2B5EF4-FFF2-40B4-BE49-F238E27FC236}">
                <a16:creationId xmlns:a16="http://schemas.microsoft.com/office/drawing/2014/main" id="{012C7425-8334-FA42-BD2E-C627E44DE62F}"/>
              </a:ext>
            </a:extLst>
          </p:cNvPr>
          <p:cNvSpPr txBox="1"/>
          <p:nvPr/>
        </p:nvSpPr>
        <p:spPr>
          <a:xfrm>
            <a:off x="4766885" y="2526755"/>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50</a:t>
            </a:r>
          </a:p>
        </p:txBody>
      </p:sp>
      <p:sp>
        <p:nvSpPr>
          <p:cNvPr id="101" name="TextBox 100">
            <a:extLst>
              <a:ext uri="{FF2B5EF4-FFF2-40B4-BE49-F238E27FC236}">
                <a16:creationId xmlns:a16="http://schemas.microsoft.com/office/drawing/2014/main" id="{B28B3F7C-7E72-0E4A-A93C-ABAF221127F9}"/>
              </a:ext>
            </a:extLst>
          </p:cNvPr>
          <p:cNvSpPr txBox="1"/>
          <p:nvPr/>
        </p:nvSpPr>
        <p:spPr>
          <a:xfrm>
            <a:off x="4766885" y="2736305"/>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25</a:t>
            </a:r>
          </a:p>
        </p:txBody>
      </p:sp>
      <p:sp>
        <p:nvSpPr>
          <p:cNvPr id="102" name="TextBox 101">
            <a:extLst>
              <a:ext uri="{FF2B5EF4-FFF2-40B4-BE49-F238E27FC236}">
                <a16:creationId xmlns:a16="http://schemas.microsoft.com/office/drawing/2014/main" id="{AE4F7C09-1AA5-6748-BAD5-01E80EC8F13D}"/>
              </a:ext>
            </a:extLst>
          </p:cNvPr>
          <p:cNvSpPr txBox="1"/>
          <p:nvPr/>
        </p:nvSpPr>
        <p:spPr>
          <a:xfrm>
            <a:off x="4824593" y="2952205"/>
            <a:ext cx="57708"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0</a:t>
            </a:r>
          </a:p>
        </p:txBody>
      </p:sp>
      <p:sp>
        <p:nvSpPr>
          <p:cNvPr id="103" name="TextBox 102">
            <a:extLst>
              <a:ext uri="{FF2B5EF4-FFF2-40B4-BE49-F238E27FC236}">
                <a16:creationId xmlns:a16="http://schemas.microsoft.com/office/drawing/2014/main" id="{56CEF334-602D-954B-84E7-DB853024B502}"/>
              </a:ext>
            </a:extLst>
          </p:cNvPr>
          <p:cNvSpPr txBox="1"/>
          <p:nvPr/>
        </p:nvSpPr>
        <p:spPr>
          <a:xfrm>
            <a:off x="5998227" y="3171701"/>
            <a:ext cx="703719" cy="138499"/>
          </a:xfrm>
          <a:prstGeom prst="rect">
            <a:avLst/>
          </a:prstGeom>
          <a:noFill/>
        </p:spPr>
        <p:txBody>
          <a:bodyPr wrap="none" lIns="0" tIns="0" rIns="0" bIns="0" rtlCol="0">
            <a:spAutoFit/>
          </a:bodyPr>
          <a:lstStyle/>
          <a:p>
            <a:pPr algn="ctr"/>
            <a:r>
              <a:rPr lang="en-US" sz="900" b="1" dirty="0">
                <a:latin typeface="Calibri" panose="020F0502020204030204" pitchFamily="34" charset="0"/>
                <a:ea typeface="Aileron" charset="0"/>
                <a:cs typeface="Calibri" panose="020F0502020204030204" pitchFamily="34" charset="0"/>
              </a:rPr>
              <a:t>Time (months)</a:t>
            </a:r>
          </a:p>
        </p:txBody>
      </p:sp>
      <p:sp>
        <p:nvSpPr>
          <p:cNvPr id="104" name="TextBox 103">
            <a:extLst>
              <a:ext uri="{FF2B5EF4-FFF2-40B4-BE49-F238E27FC236}">
                <a16:creationId xmlns:a16="http://schemas.microsoft.com/office/drawing/2014/main" id="{901A1F80-3473-0A45-AFAA-9FC4D9D5F1F1}"/>
              </a:ext>
            </a:extLst>
          </p:cNvPr>
          <p:cNvSpPr txBox="1"/>
          <p:nvPr/>
        </p:nvSpPr>
        <p:spPr>
          <a:xfrm>
            <a:off x="5332154" y="2190205"/>
            <a:ext cx="197170"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69%</a:t>
            </a:r>
          </a:p>
        </p:txBody>
      </p:sp>
      <p:sp>
        <p:nvSpPr>
          <p:cNvPr id="105" name="TextBox 104">
            <a:extLst>
              <a:ext uri="{FF2B5EF4-FFF2-40B4-BE49-F238E27FC236}">
                <a16:creationId xmlns:a16="http://schemas.microsoft.com/office/drawing/2014/main" id="{98B9F0D4-18FF-5446-9531-0ECF4A191160}"/>
              </a:ext>
            </a:extLst>
          </p:cNvPr>
          <p:cNvSpPr txBox="1"/>
          <p:nvPr/>
        </p:nvSpPr>
        <p:spPr>
          <a:xfrm>
            <a:off x="5840154" y="2275930"/>
            <a:ext cx="197170"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57%</a:t>
            </a:r>
          </a:p>
        </p:txBody>
      </p:sp>
      <p:sp>
        <p:nvSpPr>
          <p:cNvPr id="106" name="TextBox 105">
            <a:extLst>
              <a:ext uri="{FF2B5EF4-FFF2-40B4-BE49-F238E27FC236}">
                <a16:creationId xmlns:a16="http://schemas.microsoft.com/office/drawing/2014/main" id="{72E2EB4C-7163-F844-9E33-0086B259C65C}"/>
              </a:ext>
            </a:extLst>
          </p:cNvPr>
          <p:cNvSpPr txBox="1"/>
          <p:nvPr/>
        </p:nvSpPr>
        <p:spPr>
          <a:xfrm>
            <a:off x="6357679" y="2409280"/>
            <a:ext cx="197170"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48%</a:t>
            </a:r>
          </a:p>
        </p:txBody>
      </p:sp>
      <p:sp>
        <p:nvSpPr>
          <p:cNvPr id="107" name="TextBox 106">
            <a:extLst>
              <a:ext uri="{FF2B5EF4-FFF2-40B4-BE49-F238E27FC236}">
                <a16:creationId xmlns:a16="http://schemas.microsoft.com/office/drawing/2014/main" id="{D51D64F7-1500-954D-80C3-9C70BF10FC37}"/>
              </a:ext>
            </a:extLst>
          </p:cNvPr>
          <p:cNvSpPr txBox="1"/>
          <p:nvPr/>
        </p:nvSpPr>
        <p:spPr>
          <a:xfrm>
            <a:off x="4906585" y="3047455"/>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108" name="TextBox 107">
            <a:extLst>
              <a:ext uri="{FF2B5EF4-FFF2-40B4-BE49-F238E27FC236}">
                <a16:creationId xmlns:a16="http://schemas.microsoft.com/office/drawing/2014/main" id="{A5910B39-D300-E049-B953-676714B5AF93}"/>
              </a:ext>
            </a:extLst>
          </p:cNvPr>
          <p:cNvSpPr txBox="1"/>
          <p:nvPr/>
        </p:nvSpPr>
        <p:spPr>
          <a:xfrm>
            <a:off x="5163760" y="3047455"/>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a:t>
            </a:r>
          </a:p>
        </p:txBody>
      </p:sp>
      <p:sp>
        <p:nvSpPr>
          <p:cNvPr id="109" name="TextBox 108">
            <a:extLst>
              <a:ext uri="{FF2B5EF4-FFF2-40B4-BE49-F238E27FC236}">
                <a16:creationId xmlns:a16="http://schemas.microsoft.com/office/drawing/2014/main" id="{6ECCFA8B-7F2A-9742-ABE0-D706D23EF339}"/>
              </a:ext>
            </a:extLst>
          </p:cNvPr>
          <p:cNvSpPr txBox="1"/>
          <p:nvPr/>
        </p:nvSpPr>
        <p:spPr>
          <a:xfrm>
            <a:off x="5385731"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12</a:t>
            </a:r>
          </a:p>
        </p:txBody>
      </p:sp>
      <p:sp>
        <p:nvSpPr>
          <p:cNvPr id="111" name="TextBox 110">
            <a:extLst>
              <a:ext uri="{FF2B5EF4-FFF2-40B4-BE49-F238E27FC236}">
                <a16:creationId xmlns:a16="http://schemas.microsoft.com/office/drawing/2014/main" id="{716CDBF5-E54F-964B-9AAE-2907C72E511A}"/>
              </a:ext>
            </a:extLst>
          </p:cNvPr>
          <p:cNvSpPr txBox="1"/>
          <p:nvPr/>
        </p:nvSpPr>
        <p:spPr>
          <a:xfrm>
            <a:off x="5636556"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18</a:t>
            </a:r>
          </a:p>
        </p:txBody>
      </p:sp>
      <p:sp>
        <p:nvSpPr>
          <p:cNvPr id="112" name="TextBox 111">
            <a:extLst>
              <a:ext uri="{FF2B5EF4-FFF2-40B4-BE49-F238E27FC236}">
                <a16:creationId xmlns:a16="http://schemas.microsoft.com/office/drawing/2014/main" id="{03216368-9657-B541-8F6C-2C1C37793C17}"/>
              </a:ext>
            </a:extLst>
          </p:cNvPr>
          <p:cNvSpPr txBox="1"/>
          <p:nvPr/>
        </p:nvSpPr>
        <p:spPr>
          <a:xfrm>
            <a:off x="5893731"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24</a:t>
            </a:r>
          </a:p>
        </p:txBody>
      </p:sp>
      <p:sp>
        <p:nvSpPr>
          <p:cNvPr id="113" name="TextBox 112">
            <a:extLst>
              <a:ext uri="{FF2B5EF4-FFF2-40B4-BE49-F238E27FC236}">
                <a16:creationId xmlns:a16="http://schemas.microsoft.com/office/drawing/2014/main" id="{E83F02E9-ADD1-1946-9E66-258E3B95E679}"/>
              </a:ext>
            </a:extLst>
          </p:cNvPr>
          <p:cNvSpPr txBox="1"/>
          <p:nvPr/>
        </p:nvSpPr>
        <p:spPr>
          <a:xfrm>
            <a:off x="6147731"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30</a:t>
            </a:r>
          </a:p>
        </p:txBody>
      </p:sp>
      <p:sp>
        <p:nvSpPr>
          <p:cNvPr id="114" name="TextBox 113">
            <a:extLst>
              <a:ext uri="{FF2B5EF4-FFF2-40B4-BE49-F238E27FC236}">
                <a16:creationId xmlns:a16="http://schemas.microsoft.com/office/drawing/2014/main" id="{13A7BF3F-AB12-DA40-8425-1EA4780E26B5}"/>
              </a:ext>
            </a:extLst>
          </p:cNvPr>
          <p:cNvSpPr txBox="1"/>
          <p:nvPr/>
        </p:nvSpPr>
        <p:spPr>
          <a:xfrm>
            <a:off x="6395381"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36</a:t>
            </a:r>
          </a:p>
        </p:txBody>
      </p:sp>
      <p:sp>
        <p:nvSpPr>
          <p:cNvPr id="115" name="TextBox 114">
            <a:extLst>
              <a:ext uri="{FF2B5EF4-FFF2-40B4-BE49-F238E27FC236}">
                <a16:creationId xmlns:a16="http://schemas.microsoft.com/office/drawing/2014/main" id="{6D4E44C7-5F5F-F240-98D4-DA60342BF86F}"/>
              </a:ext>
            </a:extLst>
          </p:cNvPr>
          <p:cNvSpPr txBox="1"/>
          <p:nvPr/>
        </p:nvSpPr>
        <p:spPr>
          <a:xfrm>
            <a:off x="7671731"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66</a:t>
            </a:r>
          </a:p>
        </p:txBody>
      </p:sp>
      <p:sp>
        <p:nvSpPr>
          <p:cNvPr id="116" name="TextBox 115">
            <a:extLst>
              <a:ext uri="{FF2B5EF4-FFF2-40B4-BE49-F238E27FC236}">
                <a16:creationId xmlns:a16="http://schemas.microsoft.com/office/drawing/2014/main" id="{6FC229EC-B85F-2D44-BDE2-2D4F088A62E7}"/>
              </a:ext>
            </a:extLst>
          </p:cNvPr>
          <p:cNvSpPr txBox="1"/>
          <p:nvPr/>
        </p:nvSpPr>
        <p:spPr>
          <a:xfrm>
            <a:off x="7420906"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60</a:t>
            </a:r>
          </a:p>
        </p:txBody>
      </p:sp>
      <p:sp>
        <p:nvSpPr>
          <p:cNvPr id="117" name="TextBox 116">
            <a:extLst>
              <a:ext uri="{FF2B5EF4-FFF2-40B4-BE49-F238E27FC236}">
                <a16:creationId xmlns:a16="http://schemas.microsoft.com/office/drawing/2014/main" id="{5180E211-C176-7D45-BE23-94095CE0D924}"/>
              </a:ext>
            </a:extLst>
          </p:cNvPr>
          <p:cNvSpPr txBox="1"/>
          <p:nvPr/>
        </p:nvSpPr>
        <p:spPr>
          <a:xfrm>
            <a:off x="7166906"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54</a:t>
            </a:r>
          </a:p>
        </p:txBody>
      </p:sp>
      <p:sp>
        <p:nvSpPr>
          <p:cNvPr id="118" name="TextBox 117">
            <a:extLst>
              <a:ext uri="{FF2B5EF4-FFF2-40B4-BE49-F238E27FC236}">
                <a16:creationId xmlns:a16="http://schemas.microsoft.com/office/drawing/2014/main" id="{BE20C768-7380-5D45-93DF-4605F512EF2E}"/>
              </a:ext>
            </a:extLst>
          </p:cNvPr>
          <p:cNvSpPr txBox="1"/>
          <p:nvPr/>
        </p:nvSpPr>
        <p:spPr>
          <a:xfrm>
            <a:off x="6919256"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48</a:t>
            </a:r>
          </a:p>
        </p:txBody>
      </p:sp>
      <p:sp>
        <p:nvSpPr>
          <p:cNvPr id="119" name="TextBox 118">
            <a:extLst>
              <a:ext uri="{FF2B5EF4-FFF2-40B4-BE49-F238E27FC236}">
                <a16:creationId xmlns:a16="http://schemas.microsoft.com/office/drawing/2014/main" id="{761A211C-C3E4-DD49-820E-0CA3D5A194C1}"/>
              </a:ext>
            </a:extLst>
          </p:cNvPr>
          <p:cNvSpPr txBox="1"/>
          <p:nvPr/>
        </p:nvSpPr>
        <p:spPr>
          <a:xfrm>
            <a:off x="6655731"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42</a:t>
            </a:r>
          </a:p>
        </p:txBody>
      </p:sp>
      <p:cxnSp>
        <p:nvCxnSpPr>
          <p:cNvPr id="120" name="Straight Connector 119">
            <a:extLst>
              <a:ext uri="{FF2B5EF4-FFF2-40B4-BE49-F238E27FC236}">
                <a16:creationId xmlns:a16="http://schemas.microsoft.com/office/drawing/2014/main" id="{983EF84C-7324-F948-A191-F142491DCC55}"/>
              </a:ext>
            </a:extLst>
          </p:cNvPr>
          <p:cNvCxnSpPr>
            <a:cxnSpLocks/>
          </p:cNvCxnSpPr>
          <p:nvPr/>
        </p:nvCxnSpPr>
        <p:spPr>
          <a:xfrm>
            <a:off x="4928658" y="3022352"/>
            <a:ext cx="2854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8ECC33A3-FD02-494B-ABF1-185A27B95757}"/>
              </a:ext>
            </a:extLst>
          </p:cNvPr>
          <p:cNvCxnSpPr>
            <a:cxnSpLocks/>
          </p:cNvCxnSpPr>
          <p:nvPr/>
        </p:nvCxnSpPr>
        <p:spPr>
          <a:xfrm flipV="1">
            <a:off x="4935008" y="2130425"/>
            <a:ext cx="0" cy="93637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F94E2381-FC5B-4441-A034-32DF93D2BEA9}"/>
              </a:ext>
            </a:extLst>
          </p:cNvPr>
          <p:cNvCxnSpPr>
            <a:cxnSpLocks/>
          </p:cNvCxnSpPr>
          <p:nvPr/>
        </p:nvCxnSpPr>
        <p:spPr>
          <a:xfrm rot="16200000">
            <a:off x="5163608"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EF0644C3-9D91-FF4E-B4DB-D0E1C50EBEE0}"/>
              </a:ext>
            </a:extLst>
          </p:cNvPr>
          <p:cNvCxnSpPr>
            <a:cxnSpLocks/>
          </p:cNvCxnSpPr>
          <p:nvPr/>
        </p:nvCxnSpPr>
        <p:spPr>
          <a:xfrm rot="16200000">
            <a:off x="5417608"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DCDBDB7-8E52-594E-BBBD-08A44B43AFB7}"/>
              </a:ext>
            </a:extLst>
          </p:cNvPr>
          <p:cNvCxnSpPr>
            <a:cxnSpLocks/>
          </p:cNvCxnSpPr>
          <p:nvPr/>
        </p:nvCxnSpPr>
        <p:spPr>
          <a:xfrm rot="16200000">
            <a:off x="5671608"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93CB432F-E9FB-A34E-9F70-AF5B9FE155CD}"/>
              </a:ext>
            </a:extLst>
          </p:cNvPr>
          <p:cNvCxnSpPr>
            <a:cxnSpLocks/>
          </p:cNvCxnSpPr>
          <p:nvPr/>
        </p:nvCxnSpPr>
        <p:spPr>
          <a:xfrm rot="16200000">
            <a:off x="5928783"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BF8B1496-B0A8-6E47-BD2C-8970BB5EF382}"/>
              </a:ext>
            </a:extLst>
          </p:cNvPr>
          <p:cNvCxnSpPr>
            <a:cxnSpLocks/>
          </p:cNvCxnSpPr>
          <p:nvPr/>
        </p:nvCxnSpPr>
        <p:spPr>
          <a:xfrm rot="16200000">
            <a:off x="6179608"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41ED9DD8-755E-9943-8756-EFD113C986B8}"/>
              </a:ext>
            </a:extLst>
          </p:cNvPr>
          <p:cNvCxnSpPr>
            <a:cxnSpLocks/>
          </p:cNvCxnSpPr>
          <p:nvPr/>
        </p:nvCxnSpPr>
        <p:spPr>
          <a:xfrm rot="16200000">
            <a:off x="6436783"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2E09A3B1-B4FB-A242-8FCA-67AD2644DCC8}"/>
              </a:ext>
            </a:extLst>
          </p:cNvPr>
          <p:cNvCxnSpPr>
            <a:cxnSpLocks/>
          </p:cNvCxnSpPr>
          <p:nvPr/>
        </p:nvCxnSpPr>
        <p:spPr>
          <a:xfrm rot="16200000">
            <a:off x="6687608"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4C993D1D-1B3D-6944-936A-FEB1779D2B96}"/>
              </a:ext>
            </a:extLst>
          </p:cNvPr>
          <p:cNvCxnSpPr>
            <a:cxnSpLocks/>
          </p:cNvCxnSpPr>
          <p:nvPr/>
        </p:nvCxnSpPr>
        <p:spPr>
          <a:xfrm rot="16200000">
            <a:off x="6944783"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DD5F21C-3C54-6347-B357-D3DDC117B581}"/>
              </a:ext>
            </a:extLst>
          </p:cNvPr>
          <p:cNvCxnSpPr>
            <a:cxnSpLocks/>
          </p:cNvCxnSpPr>
          <p:nvPr/>
        </p:nvCxnSpPr>
        <p:spPr>
          <a:xfrm rot="16200000">
            <a:off x="7198783"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F5D72D07-2339-5141-9CC3-22B076D3A60D}"/>
              </a:ext>
            </a:extLst>
          </p:cNvPr>
          <p:cNvCxnSpPr>
            <a:cxnSpLocks/>
          </p:cNvCxnSpPr>
          <p:nvPr/>
        </p:nvCxnSpPr>
        <p:spPr>
          <a:xfrm rot="16200000">
            <a:off x="7449608"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F29C1F4E-8481-5242-8CAD-5F569856BBBE}"/>
              </a:ext>
            </a:extLst>
          </p:cNvPr>
          <p:cNvCxnSpPr>
            <a:cxnSpLocks/>
          </p:cNvCxnSpPr>
          <p:nvPr/>
        </p:nvCxnSpPr>
        <p:spPr>
          <a:xfrm rot="16200000">
            <a:off x="7706783"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3844B363-8929-A749-BA06-68EB02A7EC31}"/>
              </a:ext>
            </a:extLst>
          </p:cNvPr>
          <p:cNvCxnSpPr>
            <a:cxnSpLocks/>
          </p:cNvCxnSpPr>
          <p:nvPr/>
        </p:nvCxnSpPr>
        <p:spPr>
          <a:xfrm>
            <a:off x="4890558" y="302235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53E9AFA6-21C9-094F-8092-994B59A2B29B}"/>
              </a:ext>
            </a:extLst>
          </p:cNvPr>
          <p:cNvCxnSpPr>
            <a:cxnSpLocks/>
          </p:cNvCxnSpPr>
          <p:nvPr/>
        </p:nvCxnSpPr>
        <p:spPr>
          <a:xfrm>
            <a:off x="4890558" y="281280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5D4D43B-A1DB-DE4D-9E27-437559704967}"/>
              </a:ext>
            </a:extLst>
          </p:cNvPr>
          <p:cNvCxnSpPr>
            <a:cxnSpLocks/>
          </p:cNvCxnSpPr>
          <p:nvPr/>
        </p:nvCxnSpPr>
        <p:spPr>
          <a:xfrm>
            <a:off x="4890558" y="260960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58D226FF-6B9B-F74D-A283-5A0131F6CD1E}"/>
              </a:ext>
            </a:extLst>
          </p:cNvPr>
          <p:cNvCxnSpPr>
            <a:cxnSpLocks/>
          </p:cNvCxnSpPr>
          <p:nvPr/>
        </p:nvCxnSpPr>
        <p:spPr>
          <a:xfrm>
            <a:off x="4890558" y="238735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AD1A28F6-4207-124C-832C-92018E3E2197}"/>
              </a:ext>
            </a:extLst>
          </p:cNvPr>
          <p:cNvCxnSpPr>
            <a:cxnSpLocks/>
          </p:cNvCxnSpPr>
          <p:nvPr/>
        </p:nvCxnSpPr>
        <p:spPr>
          <a:xfrm>
            <a:off x="4890558" y="217462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D84CBF97-BE4C-FD43-9E66-233FF1440AD0}"/>
              </a:ext>
            </a:extLst>
          </p:cNvPr>
          <p:cNvCxnSpPr>
            <a:cxnSpLocks/>
          </p:cNvCxnSpPr>
          <p:nvPr/>
        </p:nvCxnSpPr>
        <p:spPr>
          <a:xfrm flipV="1">
            <a:off x="5439833" y="2330450"/>
            <a:ext cx="0" cy="688976"/>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5FD4D3F5-E79D-044B-9B48-C72FAA29869F}"/>
              </a:ext>
            </a:extLst>
          </p:cNvPr>
          <p:cNvCxnSpPr>
            <a:cxnSpLocks/>
          </p:cNvCxnSpPr>
          <p:nvPr/>
        </p:nvCxnSpPr>
        <p:spPr>
          <a:xfrm flipV="1">
            <a:off x="5951008" y="2419350"/>
            <a:ext cx="0" cy="600076"/>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DB91E9FC-6B0D-0641-8C16-0721E2C8EFC9}"/>
              </a:ext>
            </a:extLst>
          </p:cNvPr>
          <p:cNvCxnSpPr>
            <a:cxnSpLocks/>
          </p:cNvCxnSpPr>
          <p:nvPr/>
        </p:nvCxnSpPr>
        <p:spPr>
          <a:xfrm flipV="1">
            <a:off x="6459008" y="2549525"/>
            <a:ext cx="0" cy="469901"/>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C81EDE54-DD9E-2E4C-A4DC-236D8F6D66EF}"/>
              </a:ext>
            </a:extLst>
          </p:cNvPr>
          <p:cNvSpPr txBox="1"/>
          <p:nvPr/>
        </p:nvSpPr>
        <p:spPr>
          <a:xfrm>
            <a:off x="614456" y="3336801"/>
            <a:ext cx="490519" cy="138499"/>
          </a:xfrm>
          <a:prstGeom prst="rect">
            <a:avLst/>
          </a:prstGeom>
          <a:noFill/>
        </p:spPr>
        <p:txBody>
          <a:bodyPr wrap="none" lIns="0" tIns="0" rIns="0" bIns="0" rtlCol="0">
            <a:spAutoFit/>
          </a:bodyPr>
          <a:lstStyle/>
          <a:p>
            <a:r>
              <a:rPr lang="en-US" sz="900" b="1" dirty="0">
                <a:latin typeface="Calibri" panose="020F0502020204030204" pitchFamily="34" charset="0"/>
                <a:ea typeface="Aileron" charset="0"/>
                <a:cs typeface="Calibri" panose="020F0502020204030204" pitchFamily="34" charset="0"/>
              </a:rPr>
              <a:t>No. at risk</a:t>
            </a:r>
          </a:p>
        </p:txBody>
      </p:sp>
      <p:sp>
        <p:nvSpPr>
          <p:cNvPr id="144" name="TextBox 143">
            <a:extLst>
              <a:ext uri="{FF2B5EF4-FFF2-40B4-BE49-F238E27FC236}">
                <a16:creationId xmlns:a16="http://schemas.microsoft.com/office/drawing/2014/main" id="{F521404A-64FB-2644-AEFB-A9D0F48E2DA0}"/>
              </a:ext>
            </a:extLst>
          </p:cNvPr>
          <p:cNvSpPr txBox="1"/>
          <p:nvPr/>
        </p:nvSpPr>
        <p:spPr>
          <a:xfrm rot="16200000">
            <a:off x="701445" y="2504530"/>
            <a:ext cx="379912" cy="138499"/>
          </a:xfrm>
          <a:prstGeom prst="rect">
            <a:avLst/>
          </a:prstGeom>
          <a:noFill/>
        </p:spPr>
        <p:txBody>
          <a:bodyPr wrap="none" lIns="0" tIns="0" rIns="0" bIns="0" rtlCol="0">
            <a:spAutoFit/>
          </a:bodyPr>
          <a:lstStyle/>
          <a:p>
            <a:r>
              <a:rPr lang="en-US" sz="900" b="1" dirty="0" err="1">
                <a:latin typeface="Calibri" panose="020F0502020204030204" pitchFamily="34" charset="0"/>
                <a:ea typeface="Aileron" charset="0"/>
                <a:cs typeface="Calibri" panose="020F0502020204030204" pitchFamily="34" charset="0"/>
              </a:rPr>
              <a:t>DoR</a:t>
            </a:r>
            <a:r>
              <a:rPr lang="en-US" sz="900" b="1" dirty="0">
                <a:latin typeface="Calibri" panose="020F0502020204030204" pitchFamily="34" charset="0"/>
                <a:ea typeface="Aileron" charset="0"/>
                <a:cs typeface="Calibri" panose="020F0502020204030204" pitchFamily="34" charset="0"/>
              </a:rPr>
              <a:t> (%)</a:t>
            </a:r>
          </a:p>
        </p:txBody>
      </p:sp>
      <p:sp>
        <p:nvSpPr>
          <p:cNvPr id="145" name="TextBox 144">
            <a:extLst>
              <a:ext uri="{FF2B5EF4-FFF2-40B4-BE49-F238E27FC236}">
                <a16:creationId xmlns:a16="http://schemas.microsoft.com/office/drawing/2014/main" id="{17626BB3-A776-1749-A125-44AEEF93769B}"/>
              </a:ext>
            </a:extLst>
          </p:cNvPr>
          <p:cNvSpPr txBox="1"/>
          <p:nvPr/>
        </p:nvSpPr>
        <p:spPr>
          <a:xfrm>
            <a:off x="1135156" y="3336801"/>
            <a:ext cx="173124"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143</a:t>
            </a:r>
          </a:p>
        </p:txBody>
      </p:sp>
      <p:sp>
        <p:nvSpPr>
          <p:cNvPr id="146" name="TextBox 145">
            <a:extLst>
              <a:ext uri="{FF2B5EF4-FFF2-40B4-BE49-F238E27FC236}">
                <a16:creationId xmlns:a16="http://schemas.microsoft.com/office/drawing/2014/main" id="{F35509AA-AF5E-ED4D-8FE4-84DF039518B2}"/>
              </a:ext>
            </a:extLst>
          </p:cNvPr>
          <p:cNvSpPr txBox="1"/>
          <p:nvPr/>
        </p:nvSpPr>
        <p:spPr>
          <a:xfrm>
            <a:off x="1417731" y="3336801"/>
            <a:ext cx="173124"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110</a:t>
            </a:r>
          </a:p>
        </p:txBody>
      </p:sp>
      <p:sp>
        <p:nvSpPr>
          <p:cNvPr id="147" name="TextBox 146">
            <a:extLst>
              <a:ext uri="{FF2B5EF4-FFF2-40B4-BE49-F238E27FC236}">
                <a16:creationId xmlns:a16="http://schemas.microsoft.com/office/drawing/2014/main" id="{FA34ABE1-37F4-8242-BE74-00ECD9EACA66}"/>
              </a:ext>
            </a:extLst>
          </p:cNvPr>
          <p:cNvSpPr txBox="1"/>
          <p:nvPr/>
        </p:nvSpPr>
        <p:spPr>
          <a:xfrm>
            <a:off x="1716460"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93</a:t>
            </a:r>
          </a:p>
        </p:txBody>
      </p:sp>
      <p:sp>
        <p:nvSpPr>
          <p:cNvPr id="148" name="TextBox 147">
            <a:extLst>
              <a:ext uri="{FF2B5EF4-FFF2-40B4-BE49-F238E27FC236}">
                <a16:creationId xmlns:a16="http://schemas.microsoft.com/office/drawing/2014/main" id="{D525A04D-8860-0544-AAFF-F48B90D082DD}"/>
              </a:ext>
            </a:extLst>
          </p:cNvPr>
          <p:cNvSpPr txBox="1"/>
          <p:nvPr/>
        </p:nvSpPr>
        <p:spPr>
          <a:xfrm>
            <a:off x="1999035"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63</a:t>
            </a:r>
          </a:p>
        </p:txBody>
      </p:sp>
      <p:sp>
        <p:nvSpPr>
          <p:cNvPr id="149" name="TextBox 148">
            <a:extLst>
              <a:ext uri="{FF2B5EF4-FFF2-40B4-BE49-F238E27FC236}">
                <a16:creationId xmlns:a16="http://schemas.microsoft.com/office/drawing/2014/main" id="{CB9189A3-7CF5-8E40-B75E-B3A1633E1CC8}"/>
              </a:ext>
            </a:extLst>
          </p:cNvPr>
          <p:cNvSpPr txBox="1"/>
          <p:nvPr/>
        </p:nvSpPr>
        <p:spPr>
          <a:xfrm>
            <a:off x="2275260"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39</a:t>
            </a:r>
          </a:p>
        </p:txBody>
      </p:sp>
      <p:sp>
        <p:nvSpPr>
          <p:cNvPr id="150" name="TextBox 149">
            <a:extLst>
              <a:ext uri="{FF2B5EF4-FFF2-40B4-BE49-F238E27FC236}">
                <a16:creationId xmlns:a16="http://schemas.microsoft.com/office/drawing/2014/main" id="{29FBF45D-BA0C-CE4C-BFFD-7E1C1F67B46E}"/>
              </a:ext>
            </a:extLst>
          </p:cNvPr>
          <p:cNvSpPr txBox="1"/>
          <p:nvPr/>
        </p:nvSpPr>
        <p:spPr>
          <a:xfrm>
            <a:off x="2561010"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27</a:t>
            </a:r>
          </a:p>
        </p:txBody>
      </p:sp>
      <p:sp>
        <p:nvSpPr>
          <p:cNvPr id="151" name="TextBox 150">
            <a:extLst>
              <a:ext uri="{FF2B5EF4-FFF2-40B4-BE49-F238E27FC236}">
                <a16:creationId xmlns:a16="http://schemas.microsoft.com/office/drawing/2014/main" id="{CED96354-2614-D44F-901B-A5D83FDB50AA}"/>
              </a:ext>
            </a:extLst>
          </p:cNvPr>
          <p:cNvSpPr txBox="1"/>
          <p:nvPr/>
        </p:nvSpPr>
        <p:spPr>
          <a:xfrm>
            <a:off x="2827710" y="3336801"/>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17</a:t>
            </a:r>
          </a:p>
        </p:txBody>
      </p:sp>
      <p:sp>
        <p:nvSpPr>
          <p:cNvPr id="153" name="TextBox 152">
            <a:extLst>
              <a:ext uri="{FF2B5EF4-FFF2-40B4-BE49-F238E27FC236}">
                <a16:creationId xmlns:a16="http://schemas.microsoft.com/office/drawing/2014/main" id="{A88E16F4-72F6-1645-ACDD-89FCC015642F}"/>
              </a:ext>
            </a:extLst>
          </p:cNvPr>
          <p:cNvSpPr txBox="1"/>
          <p:nvPr/>
        </p:nvSpPr>
        <p:spPr>
          <a:xfrm>
            <a:off x="3993214"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154" name="TextBox 153">
            <a:extLst>
              <a:ext uri="{FF2B5EF4-FFF2-40B4-BE49-F238E27FC236}">
                <a16:creationId xmlns:a16="http://schemas.microsoft.com/office/drawing/2014/main" id="{E4FD288A-DA26-5643-AECB-9DB989F5A78F}"/>
              </a:ext>
            </a:extLst>
          </p:cNvPr>
          <p:cNvSpPr txBox="1"/>
          <p:nvPr/>
        </p:nvSpPr>
        <p:spPr>
          <a:xfrm>
            <a:off x="3704289"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a:t>
            </a:r>
          </a:p>
        </p:txBody>
      </p:sp>
      <p:sp>
        <p:nvSpPr>
          <p:cNvPr id="155" name="TextBox 154">
            <a:extLst>
              <a:ext uri="{FF2B5EF4-FFF2-40B4-BE49-F238E27FC236}">
                <a16:creationId xmlns:a16="http://schemas.microsoft.com/office/drawing/2014/main" id="{0598B1FE-284F-8A41-AA05-DABF97D4C0FC}"/>
              </a:ext>
            </a:extLst>
          </p:cNvPr>
          <p:cNvSpPr txBox="1"/>
          <p:nvPr/>
        </p:nvSpPr>
        <p:spPr>
          <a:xfrm>
            <a:off x="3437589"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a:t>
            </a:r>
          </a:p>
        </p:txBody>
      </p:sp>
      <p:sp>
        <p:nvSpPr>
          <p:cNvPr id="156" name="TextBox 155">
            <a:extLst>
              <a:ext uri="{FF2B5EF4-FFF2-40B4-BE49-F238E27FC236}">
                <a16:creationId xmlns:a16="http://schemas.microsoft.com/office/drawing/2014/main" id="{5A7825A0-582E-DA40-8CD7-22A1F560922A}"/>
              </a:ext>
            </a:extLst>
          </p:cNvPr>
          <p:cNvSpPr txBox="1"/>
          <p:nvPr/>
        </p:nvSpPr>
        <p:spPr>
          <a:xfrm>
            <a:off x="3148664" y="3336801"/>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9</a:t>
            </a:r>
          </a:p>
        </p:txBody>
      </p:sp>
      <p:sp>
        <p:nvSpPr>
          <p:cNvPr id="157" name="TextBox 156">
            <a:extLst>
              <a:ext uri="{FF2B5EF4-FFF2-40B4-BE49-F238E27FC236}">
                <a16:creationId xmlns:a16="http://schemas.microsoft.com/office/drawing/2014/main" id="{BE38010A-40DB-B145-92B5-019AB8C3EFD5}"/>
              </a:ext>
            </a:extLst>
          </p:cNvPr>
          <p:cNvSpPr txBox="1"/>
          <p:nvPr/>
        </p:nvSpPr>
        <p:spPr>
          <a:xfrm>
            <a:off x="995456" y="2104480"/>
            <a:ext cx="173124"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100</a:t>
            </a:r>
          </a:p>
        </p:txBody>
      </p:sp>
      <p:sp>
        <p:nvSpPr>
          <p:cNvPr id="158" name="TextBox 157">
            <a:extLst>
              <a:ext uri="{FF2B5EF4-FFF2-40B4-BE49-F238E27FC236}">
                <a16:creationId xmlns:a16="http://schemas.microsoft.com/office/drawing/2014/main" id="{F472A731-1580-C94A-A57F-D4791B75475F}"/>
              </a:ext>
            </a:extLst>
          </p:cNvPr>
          <p:cNvSpPr txBox="1"/>
          <p:nvPr/>
        </p:nvSpPr>
        <p:spPr>
          <a:xfrm>
            <a:off x="1053164" y="2320380"/>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75</a:t>
            </a:r>
          </a:p>
        </p:txBody>
      </p:sp>
      <p:sp>
        <p:nvSpPr>
          <p:cNvPr id="159" name="TextBox 158">
            <a:extLst>
              <a:ext uri="{FF2B5EF4-FFF2-40B4-BE49-F238E27FC236}">
                <a16:creationId xmlns:a16="http://schemas.microsoft.com/office/drawing/2014/main" id="{42F70ED8-B3CC-0E4A-A91B-DC834FFF4F73}"/>
              </a:ext>
            </a:extLst>
          </p:cNvPr>
          <p:cNvSpPr txBox="1"/>
          <p:nvPr/>
        </p:nvSpPr>
        <p:spPr>
          <a:xfrm>
            <a:off x="1053164" y="2526755"/>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50</a:t>
            </a:r>
          </a:p>
        </p:txBody>
      </p:sp>
      <p:sp>
        <p:nvSpPr>
          <p:cNvPr id="160" name="TextBox 159">
            <a:extLst>
              <a:ext uri="{FF2B5EF4-FFF2-40B4-BE49-F238E27FC236}">
                <a16:creationId xmlns:a16="http://schemas.microsoft.com/office/drawing/2014/main" id="{AF7DCDFB-8892-874C-8F25-6D3B8D616909}"/>
              </a:ext>
            </a:extLst>
          </p:cNvPr>
          <p:cNvSpPr txBox="1"/>
          <p:nvPr/>
        </p:nvSpPr>
        <p:spPr>
          <a:xfrm>
            <a:off x="1053164" y="2736305"/>
            <a:ext cx="115416"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25</a:t>
            </a:r>
          </a:p>
        </p:txBody>
      </p:sp>
      <p:sp>
        <p:nvSpPr>
          <p:cNvPr id="161" name="TextBox 160">
            <a:extLst>
              <a:ext uri="{FF2B5EF4-FFF2-40B4-BE49-F238E27FC236}">
                <a16:creationId xmlns:a16="http://schemas.microsoft.com/office/drawing/2014/main" id="{3DF90A7A-BDE2-454E-9EA2-47B2E27DF50A}"/>
              </a:ext>
            </a:extLst>
          </p:cNvPr>
          <p:cNvSpPr txBox="1"/>
          <p:nvPr/>
        </p:nvSpPr>
        <p:spPr>
          <a:xfrm>
            <a:off x="1110872" y="2952205"/>
            <a:ext cx="57708" cy="138499"/>
          </a:xfrm>
          <a:prstGeom prst="rect">
            <a:avLst/>
          </a:prstGeom>
          <a:noFill/>
        </p:spPr>
        <p:txBody>
          <a:bodyPr wrap="none" lIns="0" tIns="0" rIns="0" bIns="0" rtlCol="0">
            <a:spAutoFit/>
          </a:bodyPr>
          <a:lstStyle/>
          <a:p>
            <a:pPr algn="r"/>
            <a:r>
              <a:rPr lang="en-US" sz="900" dirty="0">
                <a:latin typeface="Calibri" panose="020F0502020204030204" pitchFamily="34" charset="0"/>
                <a:ea typeface="Aileron" charset="0"/>
                <a:cs typeface="Calibri" panose="020F0502020204030204" pitchFamily="34" charset="0"/>
              </a:rPr>
              <a:t>0</a:t>
            </a:r>
          </a:p>
        </p:txBody>
      </p:sp>
      <p:sp>
        <p:nvSpPr>
          <p:cNvPr id="162" name="TextBox 161">
            <a:extLst>
              <a:ext uri="{FF2B5EF4-FFF2-40B4-BE49-F238E27FC236}">
                <a16:creationId xmlns:a16="http://schemas.microsoft.com/office/drawing/2014/main" id="{E0EC4035-DDD2-EB4E-9C91-3EC5678747B0}"/>
              </a:ext>
            </a:extLst>
          </p:cNvPr>
          <p:cNvSpPr txBox="1"/>
          <p:nvPr/>
        </p:nvSpPr>
        <p:spPr>
          <a:xfrm>
            <a:off x="2284506" y="3171701"/>
            <a:ext cx="703719" cy="138499"/>
          </a:xfrm>
          <a:prstGeom prst="rect">
            <a:avLst/>
          </a:prstGeom>
          <a:noFill/>
        </p:spPr>
        <p:txBody>
          <a:bodyPr wrap="none" lIns="0" tIns="0" rIns="0" bIns="0" rtlCol="0">
            <a:spAutoFit/>
          </a:bodyPr>
          <a:lstStyle/>
          <a:p>
            <a:pPr algn="ctr"/>
            <a:r>
              <a:rPr lang="en-US" sz="900" b="1" dirty="0">
                <a:latin typeface="Calibri" panose="020F0502020204030204" pitchFamily="34" charset="0"/>
                <a:ea typeface="Aileron" charset="0"/>
                <a:cs typeface="Calibri" panose="020F0502020204030204" pitchFamily="34" charset="0"/>
              </a:rPr>
              <a:t>Time (months)</a:t>
            </a:r>
          </a:p>
        </p:txBody>
      </p:sp>
      <p:sp>
        <p:nvSpPr>
          <p:cNvPr id="163" name="TextBox 162">
            <a:extLst>
              <a:ext uri="{FF2B5EF4-FFF2-40B4-BE49-F238E27FC236}">
                <a16:creationId xmlns:a16="http://schemas.microsoft.com/office/drawing/2014/main" id="{D165D9E9-1B8B-7842-902A-C618A4CEBA2D}"/>
              </a:ext>
            </a:extLst>
          </p:cNvPr>
          <p:cNvSpPr txBox="1"/>
          <p:nvPr/>
        </p:nvSpPr>
        <p:spPr>
          <a:xfrm>
            <a:off x="1669233" y="2129880"/>
            <a:ext cx="197170"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80%</a:t>
            </a:r>
          </a:p>
        </p:txBody>
      </p:sp>
      <p:sp>
        <p:nvSpPr>
          <p:cNvPr id="164" name="TextBox 163">
            <a:extLst>
              <a:ext uri="{FF2B5EF4-FFF2-40B4-BE49-F238E27FC236}">
                <a16:creationId xmlns:a16="http://schemas.microsoft.com/office/drawing/2014/main" id="{8F32FA79-E906-7E4F-B87F-6E10287ADA12}"/>
              </a:ext>
            </a:extLst>
          </p:cNvPr>
          <p:cNvSpPr txBox="1"/>
          <p:nvPr/>
        </p:nvSpPr>
        <p:spPr>
          <a:xfrm>
            <a:off x="2231208" y="2202905"/>
            <a:ext cx="197170"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64%</a:t>
            </a:r>
          </a:p>
        </p:txBody>
      </p:sp>
      <p:sp>
        <p:nvSpPr>
          <p:cNvPr id="165" name="TextBox 164">
            <a:extLst>
              <a:ext uri="{FF2B5EF4-FFF2-40B4-BE49-F238E27FC236}">
                <a16:creationId xmlns:a16="http://schemas.microsoft.com/office/drawing/2014/main" id="{BB40F699-BEDC-1A4F-8921-187569D0F320}"/>
              </a:ext>
            </a:extLst>
          </p:cNvPr>
          <p:cNvSpPr txBox="1"/>
          <p:nvPr/>
        </p:nvSpPr>
        <p:spPr>
          <a:xfrm>
            <a:off x="2793183" y="2352130"/>
            <a:ext cx="197170"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54%</a:t>
            </a:r>
          </a:p>
        </p:txBody>
      </p:sp>
      <p:sp>
        <p:nvSpPr>
          <p:cNvPr id="166" name="TextBox 165">
            <a:extLst>
              <a:ext uri="{FF2B5EF4-FFF2-40B4-BE49-F238E27FC236}">
                <a16:creationId xmlns:a16="http://schemas.microsoft.com/office/drawing/2014/main" id="{140195B9-D733-624C-9C09-AF8A7582DB37}"/>
              </a:ext>
            </a:extLst>
          </p:cNvPr>
          <p:cNvSpPr txBox="1"/>
          <p:nvPr/>
        </p:nvSpPr>
        <p:spPr>
          <a:xfrm>
            <a:off x="1192864" y="3047455"/>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0</a:t>
            </a:r>
          </a:p>
        </p:txBody>
      </p:sp>
      <p:sp>
        <p:nvSpPr>
          <p:cNvPr id="167" name="TextBox 166">
            <a:extLst>
              <a:ext uri="{FF2B5EF4-FFF2-40B4-BE49-F238E27FC236}">
                <a16:creationId xmlns:a16="http://schemas.microsoft.com/office/drawing/2014/main" id="{BBDF010A-81D1-6E4F-9878-B5D72E631568}"/>
              </a:ext>
            </a:extLst>
          </p:cNvPr>
          <p:cNvSpPr txBox="1"/>
          <p:nvPr/>
        </p:nvSpPr>
        <p:spPr>
          <a:xfrm>
            <a:off x="1475439" y="3047455"/>
            <a:ext cx="57708"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a:t>
            </a:r>
          </a:p>
        </p:txBody>
      </p:sp>
      <p:sp>
        <p:nvSpPr>
          <p:cNvPr id="168" name="TextBox 167">
            <a:extLst>
              <a:ext uri="{FF2B5EF4-FFF2-40B4-BE49-F238E27FC236}">
                <a16:creationId xmlns:a16="http://schemas.microsoft.com/office/drawing/2014/main" id="{3750CA34-36F0-B940-BBF8-E74EB9AC0670}"/>
              </a:ext>
            </a:extLst>
          </p:cNvPr>
          <p:cNvSpPr txBox="1"/>
          <p:nvPr/>
        </p:nvSpPr>
        <p:spPr>
          <a:xfrm>
            <a:off x="1672010"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12</a:t>
            </a:r>
          </a:p>
        </p:txBody>
      </p:sp>
      <p:sp>
        <p:nvSpPr>
          <p:cNvPr id="169" name="TextBox 168">
            <a:extLst>
              <a:ext uri="{FF2B5EF4-FFF2-40B4-BE49-F238E27FC236}">
                <a16:creationId xmlns:a16="http://schemas.microsoft.com/office/drawing/2014/main" id="{B90C139B-BAD9-CC49-A85B-7BF81114D88E}"/>
              </a:ext>
            </a:extLst>
          </p:cNvPr>
          <p:cNvSpPr txBox="1"/>
          <p:nvPr/>
        </p:nvSpPr>
        <p:spPr>
          <a:xfrm>
            <a:off x="1999035"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18</a:t>
            </a:r>
          </a:p>
        </p:txBody>
      </p:sp>
      <p:sp>
        <p:nvSpPr>
          <p:cNvPr id="170" name="TextBox 169">
            <a:extLst>
              <a:ext uri="{FF2B5EF4-FFF2-40B4-BE49-F238E27FC236}">
                <a16:creationId xmlns:a16="http://schemas.microsoft.com/office/drawing/2014/main" id="{F25B0FED-E6CB-0543-93AC-57EAF785E19D}"/>
              </a:ext>
            </a:extLst>
          </p:cNvPr>
          <p:cNvSpPr txBox="1"/>
          <p:nvPr/>
        </p:nvSpPr>
        <p:spPr>
          <a:xfrm>
            <a:off x="2275260"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24</a:t>
            </a:r>
          </a:p>
        </p:txBody>
      </p:sp>
      <p:sp>
        <p:nvSpPr>
          <p:cNvPr id="171" name="TextBox 170">
            <a:extLst>
              <a:ext uri="{FF2B5EF4-FFF2-40B4-BE49-F238E27FC236}">
                <a16:creationId xmlns:a16="http://schemas.microsoft.com/office/drawing/2014/main" id="{BDD6A722-6C75-B64C-AD88-8027FEF358BA}"/>
              </a:ext>
            </a:extLst>
          </p:cNvPr>
          <p:cNvSpPr txBox="1"/>
          <p:nvPr/>
        </p:nvSpPr>
        <p:spPr>
          <a:xfrm>
            <a:off x="2561010"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30</a:t>
            </a:r>
          </a:p>
        </p:txBody>
      </p:sp>
      <p:sp>
        <p:nvSpPr>
          <p:cNvPr id="172" name="TextBox 171">
            <a:extLst>
              <a:ext uri="{FF2B5EF4-FFF2-40B4-BE49-F238E27FC236}">
                <a16:creationId xmlns:a16="http://schemas.microsoft.com/office/drawing/2014/main" id="{CECA9407-A1D9-E84A-985A-1A5BAA89C45A}"/>
              </a:ext>
            </a:extLst>
          </p:cNvPr>
          <p:cNvSpPr txBox="1"/>
          <p:nvPr/>
        </p:nvSpPr>
        <p:spPr>
          <a:xfrm>
            <a:off x="2827710"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36</a:t>
            </a:r>
          </a:p>
        </p:txBody>
      </p:sp>
      <p:sp>
        <p:nvSpPr>
          <p:cNvPr id="174" name="TextBox 173">
            <a:extLst>
              <a:ext uri="{FF2B5EF4-FFF2-40B4-BE49-F238E27FC236}">
                <a16:creationId xmlns:a16="http://schemas.microsoft.com/office/drawing/2014/main" id="{493A68A2-4011-FC4A-8A3C-99984138C83D}"/>
              </a:ext>
            </a:extLst>
          </p:cNvPr>
          <p:cNvSpPr txBox="1"/>
          <p:nvPr/>
        </p:nvSpPr>
        <p:spPr>
          <a:xfrm>
            <a:off x="3964360"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60</a:t>
            </a:r>
          </a:p>
        </p:txBody>
      </p:sp>
      <p:sp>
        <p:nvSpPr>
          <p:cNvPr id="175" name="TextBox 174">
            <a:extLst>
              <a:ext uri="{FF2B5EF4-FFF2-40B4-BE49-F238E27FC236}">
                <a16:creationId xmlns:a16="http://schemas.microsoft.com/office/drawing/2014/main" id="{0C4F95C7-AAF8-144F-A967-548F45C72E83}"/>
              </a:ext>
            </a:extLst>
          </p:cNvPr>
          <p:cNvSpPr txBox="1"/>
          <p:nvPr/>
        </p:nvSpPr>
        <p:spPr>
          <a:xfrm>
            <a:off x="3675435"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54</a:t>
            </a:r>
          </a:p>
        </p:txBody>
      </p:sp>
      <p:sp>
        <p:nvSpPr>
          <p:cNvPr id="176" name="TextBox 175">
            <a:extLst>
              <a:ext uri="{FF2B5EF4-FFF2-40B4-BE49-F238E27FC236}">
                <a16:creationId xmlns:a16="http://schemas.microsoft.com/office/drawing/2014/main" id="{7DDE428B-2A46-C24B-8A8C-070409BA2121}"/>
              </a:ext>
            </a:extLst>
          </p:cNvPr>
          <p:cNvSpPr txBox="1"/>
          <p:nvPr/>
        </p:nvSpPr>
        <p:spPr>
          <a:xfrm>
            <a:off x="3408735"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48</a:t>
            </a:r>
          </a:p>
        </p:txBody>
      </p:sp>
      <p:sp>
        <p:nvSpPr>
          <p:cNvPr id="177" name="TextBox 176">
            <a:extLst>
              <a:ext uri="{FF2B5EF4-FFF2-40B4-BE49-F238E27FC236}">
                <a16:creationId xmlns:a16="http://schemas.microsoft.com/office/drawing/2014/main" id="{7C5845F5-DCAF-C841-8BE0-EEE1F1F560B3}"/>
              </a:ext>
            </a:extLst>
          </p:cNvPr>
          <p:cNvSpPr txBox="1"/>
          <p:nvPr/>
        </p:nvSpPr>
        <p:spPr>
          <a:xfrm>
            <a:off x="3119810" y="3047455"/>
            <a:ext cx="115416" cy="138499"/>
          </a:xfrm>
          <a:prstGeom prst="rect">
            <a:avLst/>
          </a:prstGeom>
          <a:noFill/>
        </p:spPr>
        <p:txBody>
          <a:bodyPr wrap="none" lIns="0" tIns="0" rIns="0" bIns="0" rtlCol="0">
            <a:spAutoFit/>
          </a:bodyPr>
          <a:lstStyle/>
          <a:p>
            <a:pPr algn="ctr"/>
            <a:r>
              <a:rPr lang="en-US" sz="900" dirty="0">
                <a:latin typeface="Calibri" panose="020F0502020204030204" pitchFamily="34" charset="0"/>
                <a:ea typeface="Aileron" charset="0"/>
                <a:cs typeface="Calibri" panose="020F0502020204030204" pitchFamily="34" charset="0"/>
              </a:rPr>
              <a:t>42</a:t>
            </a:r>
          </a:p>
        </p:txBody>
      </p:sp>
      <p:cxnSp>
        <p:nvCxnSpPr>
          <p:cNvPr id="178" name="Straight Connector 177">
            <a:extLst>
              <a:ext uri="{FF2B5EF4-FFF2-40B4-BE49-F238E27FC236}">
                <a16:creationId xmlns:a16="http://schemas.microsoft.com/office/drawing/2014/main" id="{F6C85624-52E4-4B4D-BD1D-F232EEE303D9}"/>
              </a:ext>
            </a:extLst>
          </p:cNvPr>
          <p:cNvCxnSpPr>
            <a:cxnSpLocks/>
          </p:cNvCxnSpPr>
          <p:nvPr/>
        </p:nvCxnSpPr>
        <p:spPr>
          <a:xfrm>
            <a:off x="1214937" y="3022352"/>
            <a:ext cx="2854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107CA97C-676E-B447-B38F-21E072BBDC39}"/>
              </a:ext>
            </a:extLst>
          </p:cNvPr>
          <p:cNvCxnSpPr>
            <a:cxnSpLocks/>
          </p:cNvCxnSpPr>
          <p:nvPr/>
        </p:nvCxnSpPr>
        <p:spPr>
          <a:xfrm rot="16200000">
            <a:off x="1475287"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14D5CF92-8053-134A-9E4A-737CABF44A0F}"/>
              </a:ext>
            </a:extLst>
          </p:cNvPr>
          <p:cNvCxnSpPr>
            <a:cxnSpLocks/>
          </p:cNvCxnSpPr>
          <p:nvPr/>
        </p:nvCxnSpPr>
        <p:spPr>
          <a:xfrm rot="16200000">
            <a:off x="1748337"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E8BE775D-73C5-0E47-B2C1-1DD35B74087F}"/>
              </a:ext>
            </a:extLst>
          </p:cNvPr>
          <p:cNvCxnSpPr>
            <a:cxnSpLocks/>
          </p:cNvCxnSpPr>
          <p:nvPr/>
        </p:nvCxnSpPr>
        <p:spPr>
          <a:xfrm rot="16200000">
            <a:off x="2034087"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C5855063-D0F5-AF49-B711-AEEF0E34438D}"/>
              </a:ext>
            </a:extLst>
          </p:cNvPr>
          <p:cNvCxnSpPr>
            <a:cxnSpLocks/>
          </p:cNvCxnSpPr>
          <p:nvPr/>
        </p:nvCxnSpPr>
        <p:spPr>
          <a:xfrm rot="16200000">
            <a:off x="2310312"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C1270F57-90D4-FC41-A156-BFEE1F258A9B}"/>
              </a:ext>
            </a:extLst>
          </p:cNvPr>
          <p:cNvCxnSpPr>
            <a:cxnSpLocks/>
          </p:cNvCxnSpPr>
          <p:nvPr/>
        </p:nvCxnSpPr>
        <p:spPr>
          <a:xfrm rot="16200000">
            <a:off x="2592887"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372F7EB6-4A78-8243-B7C7-CAE96214AD2A}"/>
              </a:ext>
            </a:extLst>
          </p:cNvPr>
          <p:cNvCxnSpPr>
            <a:cxnSpLocks/>
          </p:cNvCxnSpPr>
          <p:nvPr/>
        </p:nvCxnSpPr>
        <p:spPr>
          <a:xfrm rot="16200000">
            <a:off x="2869112"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1A498DF2-8482-1A42-8A2D-A5B8549A9B92}"/>
              </a:ext>
            </a:extLst>
          </p:cNvPr>
          <p:cNvCxnSpPr>
            <a:cxnSpLocks/>
          </p:cNvCxnSpPr>
          <p:nvPr/>
        </p:nvCxnSpPr>
        <p:spPr>
          <a:xfrm rot="16200000">
            <a:off x="3151687"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C9798E33-09F6-B443-9538-FF58874A5D76}"/>
              </a:ext>
            </a:extLst>
          </p:cNvPr>
          <p:cNvCxnSpPr>
            <a:cxnSpLocks/>
          </p:cNvCxnSpPr>
          <p:nvPr/>
        </p:nvCxnSpPr>
        <p:spPr>
          <a:xfrm rot="16200000">
            <a:off x="3434262"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50C92CCB-D7A9-9E4C-BC7B-004DCB1F45F6}"/>
              </a:ext>
            </a:extLst>
          </p:cNvPr>
          <p:cNvCxnSpPr>
            <a:cxnSpLocks/>
          </p:cNvCxnSpPr>
          <p:nvPr/>
        </p:nvCxnSpPr>
        <p:spPr>
          <a:xfrm rot="16200000">
            <a:off x="3707312"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14573A28-19D0-5140-9577-BE8581062E91}"/>
              </a:ext>
            </a:extLst>
          </p:cNvPr>
          <p:cNvCxnSpPr>
            <a:cxnSpLocks/>
          </p:cNvCxnSpPr>
          <p:nvPr/>
        </p:nvCxnSpPr>
        <p:spPr>
          <a:xfrm rot="16200000">
            <a:off x="3993062" y="304457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C08CF15E-DAC8-7146-A550-64766C4C24BD}"/>
              </a:ext>
            </a:extLst>
          </p:cNvPr>
          <p:cNvCxnSpPr>
            <a:cxnSpLocks/>
            <a:endCxn id="163" idx="2"/>
          </p:cNvCxnSpPr>
          <p:nvPr/>
        </p:nvCxnSpPr>
        <p:spPr>
          <a:xfrm flipH="1" flipV="1">
            <a:off x="1767818" y="2268379"/>
            <a:ext cx="2744" cy="751048"/>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81A29D2E-F160-C94B-99F6-0DC1332D45DC}"/>
              </a:ext>
            </a:extLst>
          </p:cNvPr>
          <p:cNvCxnSpPr>
            <a:cxnSpLocks/>
          </p:cNvCxnSpPr>
          <p:nvPr/>
        </p:nvCxnSpPr>
        <p:spPr>
          <a:xfrm flipV="1">
            <a:off x="2332537" y="2359025"/>
            <a:ext cx="0" cy="660401"/>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341C235C-1E6D-B64C-A09F-7B50B141C200}"/>
              </a:ext>
            </a:extLst>
          </p:cNvPr>
          <p:cNvCxnSpPr>
            <a:cxnSpLocks/>
          </p:cNvCxnSpPr>
          <p:nvPr/>
        </p:nvCxnSpPr>
        <p:spPr>
          <a:xfrm flipV="1">
            <a:off x="2891337" y="2498725"/>
            <a:ext cx="0" cy="520702"/>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pic>
        <p:nvPicPr>
          <p:cNvPr id="203" name="Picture 202">
            <a:extLst>
              <a:ext uri="{FF2B5EF4-FFF2-40B4-BE49-F238E27FC236}">
                <a16:creationId xmlns:a16="http://schemas.microsoft.com/office/drawing/2014/main" id="{E13CDD79-6C13-2E44-8493-C199546069CD}"/>
              </a:ext>
            </a:extLst>
          </p:cNvPr>
          <p:cNvPicPr>
            <a:picLocks noChangeAspect="1"/>
          </p:cNvPicPr>
          <p:nvPr/>
        </p:nvPicPr>
        <p:blipFill>
          <a:blip r:embed="rId2"/>
          <a:stretch>
            <a:fillRect/>
          </a:stretch>
        </p:blipFill>
        <p:spPr>
          <a:xfrm>
            <a:off x="1218112" y="2148930"/>
            <a:ext cx="2729249" cy="711200"/>
          </a:xfrm>
          <a:prstGeom prst="rect">
            <a:avLst/>
          </a:prstGeom>
        </p:spPr>
      </p:pic>
      <p:cxnSp>
        <p:nvCxnSpPr>
          <p:cNvPr id="179" name="Straight Connector 178">
            <a:extLst>
              <a:ext uri="{FF2B5EF4-FFF2-40B4-BE49-F238E27FC236}">
                <a16:creationId xmlns:a16="http://schemas.microsoft.com/office/drawing/2014/main" id="{3D3D9E32-86CE-8242-AD75-85EB8F002E6C}"/>
              </a:ext>
            </a:extLst>
          </p:cNvPr>
          <p:cNvCxnSpPr>
            <a:cxnSpLocks/>
          </p:cNvCxnSpPr>
          <p:nvPr/>
        </p:nvCxnSpPr>
        <p:spPr>
          <a:xfrm flipV="1">
            <a:off x="1221287" y="2130425"/>
            <a:ext cx="0" cy="93637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91B5D740-9731-BF49-8CA9-D10BE1CB2B8B}"/>
              </a:ext>
            </a:extLst>
          </p:cNvPr>
          <p:cNvCxnSpPr>
            <a:cxnSpLocks/>
          </p:cNvCxnSpPr>
          <p:nvPr/>
        </p:nvCxnSpPr>
        <p:spPr>
          <a:xfrm>
            <a:off x="1176837" y="302235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45A790A0-8C22-A144-987F-A6AE99B387FA}"/>
              </a:ext>
            </a:extLst>
          </p:cNvPr>
          <p:cNvCxnSpPr>
            <a:cxnSpLocks/>
          </p:cNvCxnSpPr>
          <p:nvPr/>
        </p:nvCxnSpPr>
        <p:spPr>
          <a:xfrm>
            <a:off x="1176837" y="281280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2931398E-FD3F-2140-933D-55DB35D71B60}"/>
              </a:ext>
            </a:extLst>
          </p:cNvPr>
          <p:cNvCxnSpPr>
            <a:cxnSpLocks/>
          </p:cNvCxnSpPr>
          <p:nvPr/>
        </p:nvCxnSpPr>
        <p:spPr>
          <a:xfrm>
            <a:off x="1176837" y="260960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FA0E4A0A-DA7E-A84E-9A5A-BE454FA199DD}"/>
              </a:ext>
            </a:extLst>
          </p:cNvPr>
          <p:cNvCxnSpPr>
            <a:cxnSpLocks/>
          </p:cNvCxnSpPr>
          <p:nvPr/>
        </p:nvCxnSpPr>
        <p:spPr>
          <a:xfrm>
            <a:off x="1176837" y="2387352"/>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8F6D1D0D-30BD-8C47-B433-9D5175AC1283}"/>
              </a:ext>
            </a:extLst>
          </p:cNvPr>
          <p:cNvCxnSpPr>
            <a:cxnSpLocks/>
          </p:cNvCxnSpPr>
          <p:nvPr/>
        </p:nvCxnSpPr>
        <p:spPr>
          <a:xfrm>
            <a:off x="1176837" y="2174627"/>
            <a:ext cx="444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05" name="Picture 204">
            <a:extLst>
              <a:ext uri="{FF2B5EF4-FFF2-40B4-BE49-F238E27FC236}">
                <a16:creationId xmlns:a16="http://schemas.microsoft.com/office/drawing/2014/main" id="{BC82B4C7-8E60-644F-A0C2-21F33C429652}"/>
              </a:ext>
            </a:extLst>
          </p:cNvPr>
          <p:cNvPicPr>
            <a:picLocks noChangeAspect="1"/>
          </p:cNvPicPr>
          <p:nvPr/>
        </p:nvPicPr>
        <p:blipFill>
          <a:blip r:embed="rId3"/>
          <a:stretch>
            <a:fillRect/>
          </a:stretch>
        </p:blipFill>
        <p:spPr>
          <a:xfrm>
            <a:off x="4930775" y="2162175"/>
            <a:ext cx="2575906" cy="711200"/>
          </a:xfrm>
          <a:prstGeom prst="rect">
            <a:avLst/>
          </a:prstGeom>
        </p:spPr>
      </p:pic>
      <p:pic>
        <p:nvPicPr>
          <p:cNvPr id="207" name="Picture 206">
            <a:extLst>
              <a:ext uri="{FF2B5EF4-FFF2-40B4-BE49-F238E27FC236}">
                <a16:creationId xmlns:a16="http://schemas.microsoft.com/office/drawing/2014/main" id="{AF2122F1-E1FD-2741-9F2C-27FFBBE23CFD}"/>
              </a:ext>
            </a:extLst>
          </p:cNvPr>
          <p:cNvPicPr>
            <a:picLocks noChangeAspect="1"/>
          </p:cNvPicPr>
          <p:nvPr/>
        </p:nvPicPr>
        <p:blipFill>
          <a:blip r:embed="rId4"/>
          <a:stretch>
            <a:fillRect/>
          </a:stretch>
        </p:blipFill>
        <p:spPr>
          <a:xfrm>
            <a:off x="8729015" y="2153658"/>
            <a:ext cx="2628900" cy="316492"/>
          </a:xfrm>
          <a:prstGeom prst="rect">
            <a:avLst/>
          </a:prstGeom>
        </p:spPr>
      </p:pic>
      <p:sp>
        <p:nvSpPr>
          <p:cNvPr id="3" name="TextBox 2">
            <a:extLst>
              <a:ext uri="{FF2B5EF4-FFF2-40B4-BE49-F238E27FC236}">
                <a16:creationId xmlns:a16="http://schemas.microsoft.com/office/drawing/2014/main" id="{5568086D-175A-DB4D-B771-6CE9E9BCAF10}"/>
              </a:ext>
            </a:extLst>
          </p:cNvPr>
          <p:cNvSpPr txBox="1"/>
          <p:nvPr/>
        </p:nvSpPr>
        <p:spPr>
          <a:xfrm>
            <a:off x="2135560" y="1578278"/>
            <a:ext cx="540533" cy="338554"/>
          </a:xfrm>
          <a:prstGeom prst="rect">
            <a:avLst/>
          </a:prstGeom>
          <a:noFill/>
        </p:spPr>
        <p:txBody>
          <a:bodyPr wrap="none" rtlCol="0">
            <a:spAutoFit/>
          </a:bodyPr>
          <a:lstStyle/>
          <a:p>
            <a:r>
              <a:rPr lang="en-CH" sz="1600" b="1" dirty="0">
                <a:solidFill>
                  <a:schemeClr val="accent1"/>
                </a:solidFill>
                <a:ea typeface="Aileron" charset="0"/>
                <a:cs typeface="Aileron" charset="0"/>
              </a:rPr>
              <a:t>DoR</a:t>
            </a:r>
          </a:p>
        </p:txBody>
      </p:sp>
      <p:sp>
        <p:nvSpPr>
          <p:cNvPr id="190" name="TextBox 189">
            <a:extLst>
              <a:ext uri="{FF2B5EF4-FFF2-40B4-BE49-F238E27FC236}">
                <a16:creationId xmlns:a16="http://schemas.microsoft.com/office/drawing/2014/main" id="{117291CF-684F-B044-AD3A-9193913D9E63}"/>
              </a:ext>
            </a:extLst>
          </p:cNvPr>
          <p:cNvSpPr txBox="1"/>
          <p:nvPr/>
        </p:nvSpPr>
        <p:spPr>
          <a:xfrm>
            <a:off x="5976743" y="1578278"/>
            <a:ext cx="483337" cy="338554"/>
          </a:xfrm>
          <a:prstGeom prst="rect">
            <a:avLst/>
          </a:prstGeom>
          <a:noFill/>
        </p:spPr>
        <p:txBody>
          <a:bodyPr wrap="none" rtlCol="0">
            <a:spAutoFit/>
          </a:bodyPr>
          <a:lstStyle/>
          <a:p>
            <a:r>
              <a:rPr lang="en-CH" sz="1600" b="1" dirty="0">
                <a:solidFill>
                  <a:schemeClr val="accent1"/>
                </a:solidFill>
                <a:ea typeface="Aileron" charset="0"/>
                <a:cs typeface="Aileron" charset="0"/>
              </a:rPr>
              <a:t>PFS</a:t>
            </a:r>
          </a:p>
        </p:txBody>
      </p:sp>
      <p:sp>
        <p:nvSpPr>
          <p:cNvPr id="199" name="TextBox 198">
            <a:extLst>
              <a:ext uri="{FF2B5EF4-FFF2-40B4-BE49-F238E27FC236}">
                <a16:creationId xmlns:a16="http://schemas.microsoft.com/office/drawing/2014/main" id="{B913D838-83C1-E34F-99E6-6E8AD8D7A869}"/>
              </a:ext>
            </a:extLst>
          </p:cNvPr>
          <p:cNvSpPr txBox="1"/>
          <p:nvPr/>
        </p:nvSpPr>
        <p:spPr>
          <a:xfrm>
            <a:off x="9936862" y="1578278"/>
            <a:ext cx="421910" cy="338554"/>
          </a:xfrm>
          <a:prstGeom prst="rect">
            <a:avLst/>
          </a:prstGeom>
          <a:noFill/>
        </p:spPr>
        <p:txBody>
          <a:bodyPr wrap="none" rtlCol="0">
            <a:spAutoFit/>
          </a:bodyPr>
          <a:lstStyle/>
          <a:p>
            <a:r>
              <a:rPr lang="en-CH" sz="1600" b="1" dirty="0">
                <a:solidFill>
                  <a:schemeClr val="accent1"/>
                </a:solidFill>
                <a:ea typeface="Aileron" charset="0"/>
                <a:cs typeface="Aileron" charset="0"/>
              </a:rPr>
              <a:t>OS</a:t>
            </a:r>
          </a:p>
        </p:txBody>
      </p:sp>
      <p:graphicFrame>
        <p:nvGraphicFramePr>
          <p:cNvPr id="200" name="Tableau 7">
            <a:extLst>
              <a:ext uri="{FF2B5EF4-FFF2-40B4-BE49-F238E27FC236}">
                <a16:creationId xmlns:a16="http://schemas.microsoft.com/office/drawing/2014/main" id="{20F4C2AC-6EFD-C74B-AB1E-8C20C4165CA8}"/>
              </a:ext>
            </a:extLst>
          </p:cNvPr>
          <p:cNvGraphicFramePr>
            <a:graphicFrameLocks noGrp="1"/>
          </p:cNvGraphicFramePr>
          <p:nvPr>
            <p:extLst>
              <p:ext uri="{D42A27DB-BD31-4B8C-83A1-F6EECF244321}">
                <p14:modId xmlns:p14="http://schemas.microsoft.com/office/powerpoint/2010/main" val="2472865760"/>
              </p:ext>
            </p:extLst>
          </p:nvPr>
        </p:nvGraphicFramePr>
        <p:xfrm>
          <a:off x="8108229" y="5085184"/>
          <a:ext cx="3460379" cy="609600"/>
        </p:xfrm>
        <a:graphic>
          <a:graphicData uri="http://schemas.openxmlformats.org/drawingml/2006/table">
            <a:tbl>
              <a:tblPr firstRow="1" bandRow="1">
                <a:tableStyleId>{5C22544A-7EE6-4342-B048-85BDC9FD1C3A}</a:tableStyleId>
              </a:tblPr>
              <a:tblGrid>
                <a:gridCol w="2366897">
                  <a:extLst>
                    <a:ext uri="{9D8B030D-6E8A-4147-A177-3AD203B41FA5}">
                      <a16:colId xmlns:a16="http://schemas.microsoft.com/office/drawing/2014/main" val="573329352"/>
                    </a:ext>
                  </a:extLst>
                </a:gridCol>
                <a:gridCol w="1093482">
                  <a:extLst>
                    <a:ext uri="{9D8B030D-6E8A-4147-A177-3AD203B41FA5}">
                      <a16:colId xmlns:a16="http://schemas.microsoft.com/office/drawing/2014/main" val="2195770327"/>
                    </a:ext>
                  </a:extLst>
                </a:gridCol>
              </a:tblGrid>
              <a:tr h="18989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t>CNS metastases at baseline (N=19)</a:t>
                      </a:r>
                      <a:endParaRPr lang="en-GB" sz="1400" b="1" noProof="0" dirty="0">
                        <a:solidFill>
                          <a:schemeClr val="bg1"/>
                        </a:solidFill>
                      </a:endParaRPr>
                    </a:p>
                  </a:txBody>
                  <a:tcPr/>
                </a:tc>
                <a:tc hMerge="1">
                  <a:txBody>
                    <a:bodyPr/>
                    <a:lstStyle/>
                    <a:p>
                      <a:pPr algn="ctr"/>
                      <a:endParaRPr lang="en-GB" sz="1400" noProof="0" dirty="0"/>
                    </a:p>
                  </a:txBody>
                  <a:tcPr marL="0" marR="0"/>
                </a:tc>
                <a:extLst>
                  <a:ext uri="{0D108BD9-81ED-4DB2-BD59-A6C34878D82A}">
                    <a16:rowId xmlns:a16="http://schemas.microsoft.com/office/drawing/2014/main" val="2070229260"/>
                  </a:ext>
                </a:extLst>
              </a:tr>
              <a:tr h="1898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noProof="0" dirty="0"/>
                        <a:t>Median </a:t>
                      </a:r>
                      <a:r>
                        <a:rPr lang="en-GB" sz="1400" b="1" noProof="0" dirty="0"/>
                        <a:t>OS</a:t>
                      </a:r>
                      <a:r>
                        <a:rPr lang="en-GB" sz="1400" b="0" noProof="0" dirty="0"/>
                        <a:t>, (95% CI), months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t>27.8 (8.5-NE)</a:t>
                      </a:r>
                    </a:p>
                  </a:txBody>
                  <a:tcPr marL="0" marR="0"/>
                </a:tc>
                <a:extLst>
                  <a:ext uri="{0D108BD9-81ED-4DB2-BD59-A6C34878D82A}">
                    <a16:rowId xmlns:a16="http://schemas.microsoft.com/office/drawing/2014/main" val="2845492653"/>
                  </a:ext>
                </a:extLst>
              </a:tr>
            </a:tbl>
          </a:graphicData>
        </a:graphic>
      </p:graphicFrame>
      <p:graphicFrame>
        <p:nvGraphicFramePr>
          <p:cNvPr id="201" name="Tableau 7">
            <a:extLst>
              <a:ext uri="{FF2B5EF4-FFF2-40B4-BE49-F238E27FC236}">
                <a16:creationId xmlns:a16="http://schemas.microsoft.com/office/drawing/2014/main" id="{60B226ED-8E36-1C49-B124-CCBDFE126D58}"/>
              </a:ext>
            </a:extLst>
          </p:cNvPr>
          <p:cNvGraphicFramePr>
            <a:graphicFrameLocks noGrp="1"/>
          </p:cNvGraphicFramePr>
          <p:nvPr>
            <p:extLst>
              <p:ext uri="{D42A27DB-BD31-4B8C-83A1-F6EECF244321}">
                <p14:modId xmlns:p14="http://schemas.microsoft.com/office/powerpoint/2010/main" val="1736702033"/>
              </p:ext>
            </p:extLst>
          </p:nvPr>
        </p:nvGraphicFramePr>
        <p:xfrm>
          <a:off x="4282976" y="5085184"/>
          <a:ext cx="3712698" cy="609600"/>
        </p:xfrm>
        <a:graphic>
          <a:graphicData uri="http://schemas.openxmlformats.org/drawingml/2006/table">
            <a:tbl>
              <a:tblPr firstRow="1" bandRow="1">
                <a:tableStyleId>{5C22544A-7EE6-4342-B048-85BDC9FD1C3A}</a:tableStyleId>
              </a:tblPr>
              <a:tblGrid>
                <a:gridCol w="2426933">
                  <a:extLst>
                    <a:ext uri="{9D8B030D-6E8A-4147-A177-3AD203B41FA5}">
                      <a16:colId xmlns:a16="http://schemas.microsoft.com/office/drawing/2014/main" val="573329352"/>
                    </a:ext>
                  </a:extLst>
                </a:gridCol>
                <a:gridCol w="1285765">
                  <a:extLst>
                    <a:ext uri="{9D8B030D-6E8A-4147-A177-3AD203B41FA5}">
                      <a16:colId xmlns:a16="http://schemas.microsoft.com/office/drawing/2014/main" val="2195770327"/>
                    </a:ext>
                  </a:extLst>
                </a:gridCol>
              </a:tblGrid>
              <a:tr h="18989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t>CNS metastases at baseline (N=19)</a:t>
                      </a:r>
                      <a:endParaRPr lang="en-GB" sz="1400" b="1" noProof="0" dirty="0">
                        <a:solidFill>
                          <a:schemeClr val="bg1"/>
                        </a:solidFill>
                      </a:endParaRPr>
                    </a:p>
                  </a:txBody>
                  <a:tcPr/>
                </a:tc>
                <a:tc hMerge="1">
                  <a:txBody>
                    <a:bodyPr/>
                    <a:lstStyle/>
                    <a:p>
                      <a:pPr algn="ctr"/>
                      <a:endParaRPr lang="en-GB" sz="1400" noProof="0" dirty="0"/>
                    </a:p>
                  </a:txBody>
                  <a:tcPr marL="0" marR="0"/>
                </a:tc>
                <a:extLst>
                  <a:ext uri="{0D108BD9-81ED-4DB2-BD59-A6C34878D82A}">
                    <a16:rowId xmlns:a16="http://schemas.microsoft.com/office/drawing/2014/main" val="2070229260"/>
                  </a:ext>
                </a:extLst>
              </a:tr>
              <a:tr h="1898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noProof="0" dirty="0"/>
                        <a:t>Median </a:t>
                      </a:r>
                      <a:r>
                        <a:rPr lang="en-GB" sz="1400" b="1" noProof="0" dirty="0"/>
                        <a:t>PFS</a:t>
                      </a:r>
                      <a:r>
                        <a:rPr lang="en-GB" sz="1400" b="0" noProof="0" dirty="0"/>
                        <a:t>, (95% CI), months</a:t>
                      </a:r>
                    </a:p>
                  </a:txBody>
                  <a:tcPr/>
                </a:tc>
                <a:tc>
                  <a:txBody>
                    <a:bodyPr/>
                    <a:lstStyle/>
                    <a:p>
                      <a:pPr algn="ctr"/>
                      <a:r>
                        <a:rPr lang="en-GB" sz="1400" noProof="0" dirty="0"/>
                        <a:t>9.9 (1.9-NE)</a:t>
                      </a:r>
                    </a:p>
                  </a:txBody>
                  <a:tcPr marL="0" marR="0"/>
                </a:tc>
                <a:extLst>
                  <a:ext uri="{0D108BD9-81ED-4DB2-BD59-A6C34878D82A}">
                    <a16:rowId xmlns:a16="http://schemas.microsoft.com/office/drawing/2014/main" val="2845492653"/>
                  </a:ext>
                </a:extLst>
              </a:tr>
            </a:tbl>
          </a:graphicData>
        </a:graphic>
      </p:graphicFrame>
      <p:graphicFrame>
        <p:nvGraphicFramePr>
          <p:cNvPr id="202" name="Tableau 7">
            <a:extLst>
              <a:ext uri="{FF2B5EF4-FFF2-40B4-BE49-F238E27FC236}">
                <a16:creationId xmlns:a16="http://schemas.microsoft.com/office/drawing/2014/main" id="{743A5576-CD5A-FE49-9DC7-9B07B9864EF0}"/>
              </a:ext>
            </a:extLst>
          </p:cNvPr>
          <p:cNvGraphicFramePr>
            <a:graphicFrameLocks noGrp="1"/>
          </p:cNvGraphicFramePr>
          <p:nvPr>
            <p:extLst>
              <p:ext uri="{D42A27DB-BD31-4B8C-83A1-F6EECF244321}">
                <p14:modId xmlns:p14="http://schemas.microsoft.com/office/powerpoint/2010/main" val="1287198483"/>
              </p:ext>
            </p:extLst>
          </p:nvPr>
        </p:nvGraphicFramePr>
        <p:xfrm>
          <a:off x="466552" y="5085184"/>
          <a:ext cx="3712698" cy="609600"/>
        </p:xfrm>
        <a:graphic>
          <a:graphicData uri="http://schemas.openxmlformats.org/drawingml/2006/table">
            <a:tbl>
              <a:tblPr firstRow="1" bandRow="1">
                <a:tableStyleId>{5C22544A-7EE6-4342-B048-85BDC9FD1C3A}</a:tableStyleId>
              </a:tblPr>
              <a:tblGrid>
                <a:gridCol w="2488526">
                  <a:extLst>
                    <a:ext uri="{9D8B030D-6E8A-4147-A177-3AD203B41FA5}">
                      <a16:colId xmlns:a16="http://schemas.microsoft.com/office/drawing/2014/main" val="573329352"/>
                    </a:ext>
                  </a:extLst>
                </a:gridCol>
                <a:gridCol w="1224172">
                  <a:extLst>
                    <a:ext uri="{9D8B030D-6E8A-4147-A177-3AD203B41FA5}">
                      <a16:colId xmlns:a16="http://schemas.microsoft.com/office/drawing/2014/main" val="2195770327"/>
                    </a:ext>
                  </a:extLst>
                </a:gridCol>
              </a:tblGrid>
              <a:tr h="18989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t>CNS metastases at baseline (N=19)</a:t>
                      </a:r>
                      <a:endParaRPr lang="en-GB" sz="1400" b="1" noProof="0" dirty="0">
                        <a:solidFill>
                          <a:schemeClr val="bg1"/>
                        </a:solidFill>
                      </a:endParaRPr>
                    </a:p>
                  </a:txBody>
                  <a:tcPr/>
                </a:tc>
                <a:tc hMerge="1">
                  <a:txBody>
                    <a:bodyPr/>
                    <a:lstStyle/>
                    <a:p>
                      <a:pPr algn="ctr"/>
                      <a:endParaRPr lang="en-GB" sz="1400" noProof="0" dirty="0"/>
                    </a:p>
                  </a:txBody>
                  <a:tcPr marL="0" marR="0"/>
                </a:tc>
                <a:extLst>
                  <a:ext uri="{0D108BD9-81ED-4DB2-BD59-A6C34878D82A}">
                    <a16:rowId xmlns:a16="http://schemas.microsoft.com/office/drawing/2014/main" val="2070229260"/>
                  </a:ext>
                </a:extLst>
              </a:tr>
              <a:tr h="1898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noProof="0" dirty="0"/>
                        <a:t>Median </a:t>
                      </a:r>
                      <a:r>
                        <a:rPr lang="en-GB" sz="1400" b="1" noProof="0" dirty="0" err="1"/>
                        <a:t>DoR</a:t>
                      </a:r>
                      <a:r>
                        <a:rPr lang="en-GB" sz="1400" b="0" noProof="0" dirty="0"/>
                        <a:t>, (95% CI), months</a:t>
                      </a:r>
                    </a:p>
                  </a:txBody>
                  <a:tcPr/>
                </a:tc>
                <a:tc>
                  <a:txBody>
                    <a:bodyPr/>
                    <a:lstStyle/>
                    <a:p>
                      <a:pPr algn="ctr"/>
                      <a:r>
                        <a:rPr lang="en-GB" sz="1400" noProof="0" dirty="0"/>
                        <a:t>17.4 (3.7-NE)</a:t>
                      </a:r>
                    </a:p>
                  </a:txBody>
                  <a:tcPr marL="0" marR="0"/>
                </a:tc>
                <a:extLst>
                  <a:ext uri="{0D108BD9-81ED-4DB2-BD59-A6C34878D82A}">
                    <a16:rowId xmlns:a16="http://schemas.microsoft.com/office/drawing/2014/main" val="2845492653"/>
                  </a:ext>
                </a:extLst>
              </a:tr>
            </a:tbl>
          </a:graphicData>
        </a:graphic>
      </p:graphicFrame>
    </p:spTree>
    <p:extLst>
      <p:ext uri="{BB962C8B-B14F-4D97-AF65-F5344CB8AC3E}">
        <p14:creationId xmlns:p14="http://schemas.microsoft.com/office/powerpoint/2010/main" val="40803932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465F6F5-EEE4-CA41-94C6-9405AE2B3618}"/>
              </a:ext>
            </a:extLst>
          </p:cNvPr>
          <p:cNvSpPr>
            <a:spLocks noGrp="1"/>
          </p:cNvSpPr>
          <p:nvPr>
            <p:ph sz="quarter" idx="12"/>
          </p:nvPr>
        </p:nvSpPr>
        <p:spPr/>
        <p:txBody>
          <a:bodyPr/>
          <a:lstStyle/>
          <a:p>
            <a:pPr>
              <a:buClr>
                <a:schemeClr val="accent1"/>
              </a:buClr>
            </a:pPr>
            <a:r>
              <a:rPr lang="en-US" dirty="0"/>
              <a:t>TRAEs: predominantly Grade 1 or 2</a:t>
            </a:r>
          </a:p>
          <a:p>
            <a:pPr>
              <a:buClr>
                <a:schemeClr val="accent1"/>
              </a:buClr>
            </a:pPr>
            <a:r>
              <a:rPr lang="en-US" dirty="0"/>
              <a:t>2% of patients discontinued treatment due to TRAEs</a:t>
            </a:r>
          </a:p>
          <a:p>
            <a:pPr>
              <a:buClr>
                <a:schemeClr val="accent1"/>
              </a:buClr>
            </a:pPr>
            <a:r>
              <a:rPr lang="en-US" dirty="0"/>
              <a:t>Grade 3 and 4 TRAEs were reported in 18% of patients</a:t>
            </a:r>
          </a:p>
          <a:p>
            <a:pPr>
              <a:buClr>
                <a:schemeClr val="accent1"/>
              </a:buClr>
            </a:pPr>
            <a:endParaRPr lang="en-US" dirty="0"/>
          </a:p>
          <a:p>
            <a:pPr>
              <a:buClr>
                <a:schemeClr val="accent1"/>
              </a:buClr>
            </a:pPr>
            <a:r>
              <a:rPr lang="en-US" dirty="0"/>
              <a:t>There were no new or unexpected safety signals, with a longer follow-up to the previous report and with 53 patients (24%) on </a:t>
            </a:r>
            <a:r>
              <a:rPr lang="en-US" dirty="0" err="1"/>
              <a:t>larotrectinib</a:t>
            </a:r>
            <a:r>
              <a:rPr lang="en-US" dirty="0"/>
              <a:t> treatment for ≥24 months</a:t>
            </a:r>
          </a:p>
        </p:txBody>
      </p:sp>
      <p:sp>
        <p:nvSpPr>
          <p:cNvPr id="3" name="Title 2">
            <a:extLst>
              <a:ext uri="{FF2B5EF4-FFF2-40B4-BE49-F238E27FC236}">
                <a16:creationId xmlns:a16="http://schemas.microsoft.com/office/drawing/2014/main" id="{D53191CD-023C-A84D-84CE-2BA52E195317}"/>
              </a:ext>
            </a:extLst>
          </p:cNvPr>
          <p:cNvSpPr>
            <a:spLocks noGrp="1"/>
          </p:cNvSpPr>
          <p:nvPr>
            <p:ph type="title"/>
          </p:nvPr>
        </p:nvSpPr>
        <p:spPr/>
        <p:txBody>
          <a:bodyPr/>
          <a:lstStyle/>
          <a:p>
            <a:r>
              <a:rPr lang="en-US"/>
              <a:t>Safety profile of Larotrectinib in trk-positive</a:t>
            </a:r>
            <a:r>
              <a:rPr lang="en-GB"/>
              <a:t> tumours</a:t>
            </a:r>
            <a:endParaRPr lang="en-GB" dirty="0"/>
          </a:p>
        </p:txBody>
      </p:sp>
      <p:sp>
        <p:nvSpPr>
          <p:cNvPr id="13" name="Slide Number Placeholder 12">
            <a:extLst>
              <a:ext uri="{FF2B5EF4-FFF2-40B4-BE49-F238E27FC236}">
                <a16:creationId xmlns:a16="http://schemas.microsoft.com/office/drawing/2014/main" id="{AC526108-8BD6-1042-A7CC-2C53ED65B720}"/>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10" name="Content Placeholder 9">
            <a:extLst>
              <a:ext uri="{FF2B5EF4-FFF2-40B4-BE49-F238E27FC236}">
                <a16:creationId xmlns:a16="http://schemas.microsoft.com/office/drawing/2014/main" id="{4243B2A9-AC2D-E842-A94F-B067F349086A}"/>
              </a:ext>
            </a:extLst>
          </p:cNvPr>
          <p:cNvSpPr>
            <a:spLocks noGrp="1"/>
          </p:cNvSpPr>
          <p:nvPr>
            <p:ph sz="quarter" idx="15"/>
          </p:nvPr>
        </p:nvSpPr>
        <p:spPr>
          <a:xfrm>
            <a:off x="620184" y="6309320"/>
            <a:ext cx="9724288" cy="365125"/>
          </a:xfrm>
        </p:spPr>
        <p:txBody>
          <a:bodyPr/>
          <a:lstStyle/>
          <a:p>
            <a:r>
              <a:rPr lang="en-US" dirty="0"/>
              <a:t>TRAE, treatment-related adverse event; TRK, tropomyosin receptor kinase</a:t>
            </a:r>
          </a:p>
        </p:txBody>
      </p:sp>
    </p:spTree>
    <p:extLst>
      <p:ext uri="{BB962C8B-B14F-4D97-AF65-F5344CB8AC3E}">
        <p14:creationId xmlns:p14="http://schemas.microsoft.com/office/powerpoint/2010/main" val="1351327280"/>
      </p:ext>
    </p:extLst>
  </p:cSld>
  <p:clrMapOvr>
    <a:masterClrMapping/>
  </p:clrMapOvr>
  <p:transition>
    <p:fade/>
  </p:transition>
</p:sld>
</file>

<file path=ppt/theme/theme1.xml><?xml version="1.0" encoding="utf-8"?>
<a:theme xmlns:a="http://schemas.openxmlformats.org/drawingml/2006/main" name="Thème Office">
  <a:themeElements>
    <a:clrScheme name="Cor2Ed - NTRK Connect Colour Palette">
      <a:dk1>
        <a:srgbClr val="000000"/>
      </a:dk1>
      <a:lt1>
        <a:srgbClr val="FFFFFF"/>
      </a:lt1>
      <a:dk2>
        <a:srgbClr val="5D8298"/>
      </a:dk2>
      <a:lt2>
        <a:srgbClr val="EEECE1"/>
      </a:lt2>
      <a:accent1>
        <a:srgbClr val="56378D"/>
      </a:accent1>
      <a:accent2>
        <a:srgbClr val="C0504D"/>
      </a:accent2>
      <a:accent3>
        <a:srgbClr val="E9D0CD"/>
      </a:accent3>
      <a:accent4>
        <a:srgbClr val="F3EAE7"/>
      </a:accent4>
      <a:accent5>
        <a:srgbClr val="ECE6ED"/>
      </a:accent5>
      <a:accent6>
        <a:srgbClr val="8B878B"/>
      </a:accent6>
      <a:hlink>
        <a:srgbClr val="56378D"/>
      </a:hlink>
      <a:folHlink>
        <a:srgbClr val="5637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miter lim="800000"/>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8122</TotalTime>
  <Words>4575</Words>
  <Application>Microsoft Office PowerPoint</Application>
  <PresentationFormat>Widescreen</PresentationFormat>
  <Paragraphs>1027</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Aileron</vt:lpstr>
      <vt:lpstr>Arial</vt:lpstr>
      <vt:lpstr>Calibri</vt:lpstr>
      <vt:lpstr>Lucida Grande</vt:lpstr>
      <vt:lpstr>PT Sans Narrow</vt:lpstr>
      <vt:lpstr>Thème Office</vt:lpstr>
      <vt:lpstr>PowerPoint Presentation</vt:lpstr>
      <vt:lpstr>HIGHLIGHTS BY  Prof Andrea Sartore-Bianchi Niguarda Cancer Center and University of Milano (La Statale) Milano, Italy  JULY 2021</vt:lpstr>
      <vt:lpstr>Disclosures</vt:lpstr>
      <vt:lpstr>Long-term efficacy and safety of larotrectinib in an integrated dataset  of patients with TRK fusion cancer  Hong D.S, et al. ASCO 2021, #3108</vt:lpstr>
      <vt:lpstr>Long-term efficacy and safety follow-up for larotrectinib</vt:lpstr>
      <vt:lpstr>Baseline demographics and disease characteristics  in TRK-positive non primary CNS tumours</vt:lpstr>
      <vt:lpstr>Efficacy of Larotrectinib in trk fusion cancer</vt:lpstr>
      <vt:lpstr>Dor, PFS and OS in patients with trk-positive tumours treated with larotrectinib</vt:lpstr>
      <vt:lpstr>Safety profile of Larotrectinib in trk-positive tumours</vt:lpstr>
      <vt:lpstr>Efficacy and safety of larotrectinib  in adult and pediatric patients with TRK  fusion-positive primary CNS tumors  Perreault S, et al. ASCO 2021, Abstract #2002</vt:lpstr>
      <vt:lpstr>Study design on the investigation of trk fusion primary CNS tumours treated with larotrectinib</vt:lpstr>
      <vt:lpstr>Baseline demographics and disease characteristics  in TRK-positive primary CNS tumours</vt:lpstr>
      <vt:lpstr>Efficacy of Larotrectinib in trk-positive primary CNS tumours</vt:lpstr>
      <vt:lpstr>Safety profile of Larotrectinib in trk-positive primary CNS tumours</vt:lpstr>
      <vt:lpstr>Efficacy and safety of larotrectinib  in patients with TRK fusion-positive GI cancer:  an expanded dataset  Boni V, et al. WCGIC 2021, #SO-29</vt:lpstr>
      <vt:lpstr>Study design on the investigation of trk fusion metastatic GI tumours treated with larotrectinib</vt:lpstr>
      <vt:lpstr>Baseline demographics and disease characteristics in TRK-positive metastatic GI tumours</vt:lpstr>
      <vt:lpstr>Efficacy of Larotrectinib in trk-positive metastatic GI tumours</vt:lpstr>
      <vt:lpstr>Treatment duration with larotrectinib in trk-positive metastatic GI tumours </vt:lpstr>
      <vt:lpstr>Dor, PFS and OS in patients with trk-positive metastatic GI tumours treated with larotrectinib</vt:lpstr>
      <vt:lpstr>Safety profile of Larotrectinib in trk-positive metastatic GI tumours</vt:lpstr>
      <vt:lpstr>Intra-patient comparison from larotrectinib clinical trials in  TRK fusion cancer:  An expanded dataset  Italiano A, et al. ASCO 2021, #3114</vt:lpstr>
      <vt:lpstr>GMI analysis in a long-term follow-up with larotrectinib</vt:lpstr>
      <vt:lpstr>GMI analysis of 140 patients treated with larotrectinib</vt:lpstr>
      <vt:lpstr>PFS and TTP in patients with trk-positive tumours treated with Larotrectinib by age group</vt:lpstr>
      <vt:lpstr>Tumor-agnostic precision immuno-oncology and somatic targeting rationale for you (TAPISTRY):  A novel platform umbrella trial   Drilon A.E. et al. ASCO 2021, #TPS3154</vt:lpstr>
      <vt:lpstr>Tapistry Study design</vt:lpstr>
      <vt:lpstr>In summary</vt:lpstr>
      <vt:lpstr>REACH NTRK CONNECT VIA  TWITTER, LINKEDIN, VIMEO &amp; EMAIL OR VISIT THE GROUP’S WEBSITE http://www.ntrkconnect.info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Iain Murdoch</cp:lastModifiedBy>
  <cp:revision>413</cp:revision>
  <cp:lastPrinted>2017-02-15T09:54:46Z</cp:lastPrinted>
  <dcterms:created xsi:type="dcterms:W3CDTF">2016-10-14T09:38:18Z</dcterms:created>
  <dcterms:modified xsi:type="dcterms:W3CDTF">2021-07-14T15:19:53Z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76c141-ac86-40e5-abf2-c6f60e474cee_Enabled">
    <vt:lpwstr>True</vt:lpwstr>
  </property>
  <property fmtid="{D5CDD505-2E9C-101B-9397-08002B2CF9AE}" pid="3" name="MSIP_Label_2c76c141-ac86-40e5-abf2-c6f60e474cee_SiteId">
    <vt:lpwstr>fcb2b37b-5da0-466b-9b83-0014b67a7c78</vt:lpwstr>
  </property>
  <property fmtid="{D5CDD505-2E9C-101B-9397-08002B2CF9AE}" pid="4" name="MSIP_Label_2c76c141-ac86-40e5-abf2-c6f60e474cee_Owner">
    <vt:lpwstr>kristina.bundra@bayer.com</vt:lpwstr>
  </property>
  <property fmtid="{D5CDD505-2E9C-101B-9397-08002B2CF9AE}" pid="5" name="MSIP_Label_2c76c141-ac86-40e5-abf2-c6f60e474cee_SetDate">
    <vt:lpwstr>2021-05-26T10:43:37.1890408Z</vt:lpwstr>
  </property>
  <property fmtid="{D5CDD505-2E9C-101B-9397-08002B2CF9AE}" pid="6" name="MSIP_Label_2c76c141-ac86-40e5-abf2-c6f60e474cee_Name">
    <vt:lpwstr>RESTRICTED</vt:lpwstr>
  </property>
  <property fmtid="{D5CDD505-2E9C-101B-9397-08002B2CF9AE}" pid="7" name="MSIP_Label_2c76c141-ac86-40e5-abf2-c6f60e474cee_Application">
    <vt:lpwstr>Microsoft Azure Information Protection</vt:lpwstr>
  </property>
  <property fmtid="{D5CDD505-2E9C-101B-9397-08002B2CF9AE}" pid="8" name="MSIP_Label_2c76c141-ac86-40e5-abf2-c6f60e474cee_Extended_MSFT_Method">
    <vt:lpwstr>Automatic</vt:lpwstr>
  </property>
  <property fmtid="{D5CDD505-2E9C-101B-9397-08002B2CF9AE}" pid="9" name="Sensitivity">
    <vt:lpwstr>RESTRICTED</vt:lpwstr>
  </property>
</Properties>
</file>