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1pPr>
    <a:lvl2pPr marL="0" marR="0" indent="4572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2pPr>
    <a:lvl3pPr marL="0" marR="0" indent="9144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3pPr>
    <a:lvl4pPr marL="0" marR="0" indent="13716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4pPr>
    <a:lvl5pPr marL="0" marR="0" indent="18288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5pPr>
    <a:lvl6pPr marL="0" marR="0" indent="22860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6pPr>
    <a:lvl7pPr marL="0" marR="0" indent="27432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7pPr>
    <a:lvl8pPr marL="0" marR="0" indent="32004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8pPr>
    <a:lvl9pPr marL="0" marR="0" indent="36576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58" d="100"/>
          <a:sy n="58" d="100"/>
        </p:scale>
        <p:origin x="920" y="2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11" name="bkgrnd.png" descr="bkgrnd.png"/>
          <p:cNvPicPr>
            <a:picLocks noChangeAspect="1"/>
          </p:cNvPicPr>
          <p:nvPr/>
        </p:nvPicPr>
        <p:blipFill>
          <a:blip r:embed="rId2"/>
          <a:stretch>
            <a:fillRect/>
          </a:stretch>
        </p:blipFill>
        <p:spPr>
          <a:xfrm>
            <a:off x="11278" y="-1"/>
            <a:ext cx="24361444" cy="13716001"/>
          </a:xfrm>
          <a:prstGeom prst="rect">
            <a:avLst/>
          </a:prstGeom>
          <a:ln w="12700">
            <a:miter lim="400000"/>
          </a:ln>
        </p:spPr>
      </p:pic>
      <p:pic>
        <p:nvPicPr>
          <p:cNvPr id="12" name="Image" descr="Image"/>
          <p:cNvPicPr>
            <a:picLocks noChangeAspect="1"/>
          </p:cNvPicPr>
          <p:nvPr/>
        </p:nvPicPr>
        <p:blipFill>
          <a:blip r:embed="rId3"/>
          <a:stretch>
            <a:fillRect/>
          </a:stretch>
        </p:blipFill>
        <p:spPr>
          <a:xfrm>
            <a:off x="19676119" y="-10740357"/>
            <a:ext cx="10775904" cy="15031338"/>
          </a:xfrm>
          <a:prstGeom prst="rect">
            <a:avLst/>
          </a:prstGeom>
          <a:ln w="12700">
            <a:miter lim="400000"/>
          </a:ln>
        </p:spPr>
      </p:pic>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7" name="Body Level One…"/>
          <p:cNvSpPr txBox="1">
            <a:spLocks noGrp="1"/>
          </p:cNvSpPr>
          <p:nvPr>
            <p:ph type="body" sz="half" idx="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rgbClr val="000000"/>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rgbClr val="000000"/>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rgbClr val="000000"/>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rgbClr val="000000"/>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rgbClr val="000000"/>
                </a:solidFill>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5" name="Body Level One…"/>
          <p:cNvSpPr txBox="1">
            <a:spLocks noGrp="1"/>
          </p:cNvSpPr>
          <p:nvPr>
            <p:ph type="body" idx="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rgbClr val="000000"/>
                </a:solidFill>
                <a:latin typeface="Helvetica Neue"/>
                <a:ea typeface="Helvetica Neue"/>
                <a:cs typeface="Helvetica Neue"/>
                <a:sym typeface="Helvetica Neue"/>
              </a:defRPr>
            </a:lvl1pPr>
            <a:lvl2pPr marL="0" indent="457200" algn="ctr">
              <a:lnSpc>
                <a:spcPct val="80000"/>
              </a:lnSpc>
              <a:spcBef>
                <a:spcPts val="0"/>
              </a:spcBef>
              <a:buSzTx/>
              <a:buNone/>
              <a:defRPr sz="25000" b="1" spc="-250">
                <a:solidFill>
                  <a:srgbClr val="000000"/>
                </a:solidFill>
                <a:latin typeface="Helvetica Neue"/>
                <a:ea typeface="Helvetica Neue"/>
                <a:cs typeface="Helvetica Neue"/>
                <a:sym typeface="Helvetica Neue"/>
              </a:defRPr>
            </a:lvl2pPr>
            <a:lvl3pPr marL="0" indent="914400" algn="ctr">
              <a:lnSpc>
                <a:spcPct val="80000"/>
              </a:lnSpc>
              <a:spcBef>
                <a:spcPts val="0"/>
              </a:spcBef>
              <a:buSzTx/>
              <a:buNone/>
              <a:defRPr sz="25000" b="1" spc="-250">
                <a:solidFill>
                  <a:srgbClr val="000000"/>
                </a:solidFill>
                <a:latin typeface="Helvetica Neue"/>
                <a:ea typeface="Helvetica Neue"/>
                <a:cs typeface="Helvetica Neue"/>
                <a:sym typeface="Helvetica Neue"/>
              </a:defRPr>
            </a:lvl3pPr>
            <a:lvl4pPr marL="0" indent="1371600" algn="ctr">
              <a:lnSpc>
                <a:spcPct val="80000"/>
              </a:lnSpc>
              <a:spcBef>
                <a:spcPts val="0"/>
              </a:spcBef>
              <a:buSzTx/>
              <a:buNone/>
              <a:defRPr sz="25000" b="1" spc="-250">
                <a:solidFill>
                  <a:srgbClr val="000000"/>
                </a:solidFill>
                <a:latin typeface="Helvetica Neue"/>
                <a:ea typeface="Helvetica Neue"/>
                <a:cs typeface="Helvetica Neue"/>
                <a:sym typeface="Helvetica Neue"/>
              </a:defRPr>
            </a:lvl4pPr>
            <a:lvl5pPr marL="0" indent="1828800" algn="ctr">
              <a:lnSpc>
                <a:spcPct val="80000"/>
              </a:lnSpc>
              <a:spcBef>
                <a:spcPts val="0"/>
              </a:spcBef>
              <a:buSzTx/>
              <a:buNone/>
              <a:defRPr sz="25000" b="1" spc="-25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6" name="Rectangle"/>
          <p:cNvSpPr txBox="1">
            <a:spLocks noGrp="1"/>
          </p:cNvSpPr>
          <p:nvPr>
            <p:ph type="body" sz="quarter" idx="13"/>
          </p:nvPr>
        </p:nvSpPr>
        <p:spPr>
          <a:xfrm>
            <a:off x="1206500" y="8262180"/>
            <a:ext cx="21971000" cy="934780"/>
          </a:xfrm>
          <a:prstGeom prst="rect">
            <a:avLst/>
          </a:prstGeom>
        </p:spPr>
        <p:txBody>
          <a:bodyPr lIns="45719" tIns="45719" rIns="45719" bIns="45719"/>
          <a:lstStyle/>
          <a:p>
            <a:pPr marL="0" indent="0" defTabSz="825500">
              <a:lnSpc>
                <a:spcPts val="2800"/>
              </a:lnSpc>
              <a:spcBef>
                <a:spcPts val="0"/>
              </a:spcBef>
              <a:buSzTx/>
              <a:buNone/>
              <a:defRPr sz="2600"/>
            </a:pPr>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4" name="Rectangle"/>
          <p:cNvSpPr txBox="1">
            <a:spLocks noGrp="1"/>
          </p:cNvSpPr>
          <p:nvPr>
            <p:ph type="body" sz="quarter" idx="13"/>
          </p:nvPr>
        </p:nvSpPr>
        <p:spPr>
          <a:xfrm>
            <a:off x="2430025" y="10675453"/>
            <a:ext cx="20200052" cy="636979"/>
          </a:xfrm>
          <a:prstGeom prst="rect">
            <a:avLst/>
          </a:prstGeom>
        </p:spPr>
        <p:txBody>
          <a:bodyPr lIns="45719" tIns="45719" rIns="45719" bIns="45719"/>
          <a:lstStyle/>
          <a:p>
            <a:pPr marL="0" indent="0" defTabSz="825500">
              <a:lnSpc>
                <a:spcPct val="100000"/>
              </a:lnSpc>
              <a:spcBef>
                <a:spcPts val="0"/>
              </a:spcBef>
              <a:buSzTx/>
              <a:buNone/>
              <a:defRPr b="1">
                <a:solidFill>
                  <a:srgbClr val="891B10"/>
                </a:solidFill>
              </a:defRPr>
            </a:pPr>
            <a:endParaRPr/>
          </a:p>
        </p:txBody>
      </p:sp>
      <p:sp>
        <p:nvSpPr>
          <p:cNvPr id="115" name="Body Level One…"/>
          <p:cNvSpPr txBox="1">
            <a:spLocks noGrp="1"/>
          </p:cNvSpPr>
          <p:nvPr>
            <p:ph type="body" sz="half" idx="1"/>
          </p:nvPr>
        </p:nvSpPr>
        <p:spPr>
          <a:xfrm>
            <a:off x="1753923" y="4939860"/>
            <a:ext cx="20876154" cy="3836280"/>
          </a:xfrm>
          <a:prstGeom prst="rect">
            <a:avLst/>
          </a:prstGeom>
        </p:spPr>
        <p:txBody>
          <a:bodyPr/>
          <a:lstStyle>
            <a:lvl1pPr marL="638923" indent="-469900">
              <a:lnSpc>
                <a:spcPct val="80000"/>
              </a:lnSpc>
              <a:spcBef>
                <a:spcPts val="0"/>
              </a:spcBef>
              <a:buSzTx/>
              <a:buNone/>
              <a:defRPr sz="4200" b="1">
                <a:solidFill>
                  <a:srgbClr val="891B10"/>
                </a:solidFill>
              </a:defRPr>
            </a:lvl1pPr>
            <a:lvl2pPr marL="638923" indent="-12700">
              <a:lnSpc>
                <a:spcPct val="80000"/>
              </a:lnSpc>
              <a:spcBef>
                <a:spcPts val="0"/>
              </a:spcBef>
              <a:buSzTx/>
              <a:buNone/>
              <a:defRPr sz="4200" b="1">
                <a:solidFill>
                  <a:srgbClr val="891B10"/>
                </a:solidFill>
              </a:defRPr>
            </a:lvl2pPr>
            <a:lvl3pPr marL="638923" indent="444500">
              <a:lnSpc>
                <a:spcPct val="80000"/>
              </a:lnSpc>
              <a:spcBef>
                <a:spcPts val="0"/>
              </a:spcBef>
              <a:buSzTx/>
              <a:buNone/>
              <a:defRPr sz="4200" b="1">
                <a:solidFill>
                  <a:srgbClr val="891B10"/>
                </a:solidFill>
              </a:defRPr>
            </a:lvl3pPr>
            <a:lvl4pPr marL="638923" indent="901700">
              <a:lnSpc>
                <a:spcPct val="80000"/>
              </a:lnSpc>
              <a:spcBef>
                <a:spcPts val="0"/>
              </a:spcBef>
              <a:buSzTx/>
              <a:buNone/>
              <a:defRPr sz="4200" b="1">
                <a:solidFill>
                  <a:srgbClr val="891B10"/>
                </a:solidFill>
              </a:defRPr>
            </a:lvl4pPr>
            <a:lvl5pPr marL="638923" indent="1358900">
              <a:lnSpc>
                <a:spcPct val="80000"/>
              </a:lnSpc>
              <a:spcBef>
                <a:spcPts val="0"/>
              </a:spcBef>
              <a:buSzTx/>
              <a:buNone/>
              <a:defRPr sz="4200" b="1">
                <a:solidFill>
                  <a:srgbClr val="891B10"/>
                </a:solidFill>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3" name="Image"/>
          <p:cNvSpPr>
            <a:spLocks noGrp="1"/>
          </p:cNvSpPr>
          <p:nvPr>
            <p:ph type="pic" sz="quarter" idx="13"/>
          </p:nvPr>
        </p:nvSpPr>
        <p:spPr>
          <a:xfrm>
            <a:off x="15760700" y="1016000"/>
            <a:ext cx="7439099" cy="5949678"/>
          </a:xfrm>
          <a:prstGeom prst="rect">
            <a:avLst/>
          </a:prstGeom>
        </p:spPr>
        <p:txBody>
          <a:bodyPr lIns="91439" tIns="45719" rIns="91439" bIns="45719">
            <a:noAutofit/>
          </a:bodyPr>
          <a:lstStyle/>
          <a:p>
            <a:endParaRPr/>
          </a:p>
        </p:txBody>
      </p:sp>
      <p:sp>
        <p:nvSpPr>
          <p:cNvPr id="124" name="Image"/>
          <p:cNvSpPr>
            <a:spLocks noGrp="1"/>
          </p:cNvSpPr>
          <p:nvPr>
            <p:ph type="pic" sz="half" idx="14"/>
          </p:nvPr>
        </p:nvSpPr>
        <p:spPr>
          <a:xfrm>
            <a:off x="13500100" y="3978275"/>
            <a:ext cx="10439400" cy="12150181"/>
          </a:xfrm>
          <a:prstGeom prst="rect">
            <a:avLst/>
          </a:prstGeom>
        </p:spPr>
        <p:txBody>
          <a:bodyPr lIns="91439" tIns="45719" rIns="91439" bIns="45719">
            <a:noAutofit/>
          </a:bodyPr>
          <a:lstStyle/>
          <a:p>
            <a:endParaRPr/>
          </a:p>
        </p:txBody>
      </p:sp>
      <p:sp>
        <p:nvSpPr>
          <p:cNvPr id="125" name="Image"/>
          <p:cNvSpPr>
            <a:spLocks noGrp="1"/>
          </p:cNvSpPr>
          <p:nvPr>
            <p:ph type="pic" idx="15"/>
          </p:nvPr>
        </p:nvSpPr>
        <p:spPr>
          <a:xfrm>
            <a:off x="-139700" y="495300"/>
            <a:ext cx="16611600" cy="12458700"/>
          </a:xfrm>
          <a:prstGeom prst="rect">
            <a:avLst/>
          </a:prstGeom>
        </p:spPr>
        <p:txBody>
          <a:bodyPr lIns="91439" tIns="45719" rIns="91439" bIns="45719">
            <a:noAutofit/>
          </a:bodyPr>
          <a:lstStyle/>
          <a:p>
            <a:endParaRP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3" name="Image"/>
          <p:cNvSpPr>
            <a:spLocks noGrp="1"/>
          </p:cNvSpPr>
          <p:nvPr>
            <p:ph type="pic" idx="13"/>
          </p:nvPr>
        </p:nvSpPr>
        <p:spPr>
          <a:xfrm>
            <a:off x="-1333500" y="-5524500"/>
            <a:ext cx="27051000" cy="21640800"/>
          </a:xfrm>
          <a:prstGeom prst="rect">
            <a:avLst/>
          </a:prstGeom>
        </p:spPr>
        <p:txBody>
          <a:bodyPr lIns="91439" tIns="45719" rIns="91439" bIns="45719">
            <a:noAutofit/>
          </a:bodyPr>
          <a:lstStyle/>
          <a:p>
            <a:endParaRPr/>
          </a:p>
        </p:txBody>
      </p:sp>
      <p:sp>
        <p:nvSpPr>
          <p:cNvPr id="13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0" name="666699290_02_crop_3159x1892.jpg"/>
          <p:cNvSpPr>
            <a:spLocks noGrp="1"/>
          </p:cNvSpPr>
          <p:nvPr>
            <p:ph type="pic" idx="13"/>
          </p:nvPr>
        </p:nvSpPr>
        <p:spPr>
          <a:xfrm>
            <a:off x="-1155700" y="-1295400"/>
            <a:ext cx="26746200" cy="16018933"/>
          </a:xfrm>
          <a:prstGeom prst="rect">
            <a:avLst/>
          </a:prstGeom>
        </p:spPr>
        <p:txBody>
          <a:bodyPr lIns="91439" tIns="45719" rIns="91439" bIns="45719">
            <a:noAutofit/>
          </a:bodyPr>
          <a:lstStyle/>
          <a:p>
            <a:endParaRPr/>
          </a:p>
        </p:txBody>
      </p:sp>
      <p:sp>
        <p:nvSpPr>
          <p:cNvPr id="21" name="Title Text"/>
          <p:cNvSpPr txBox="1">
            <a:spLocks noGrp="1"/>
          </p:cNvSpPr>
          <p:nvPr>
            <p:ph type="title"/>
          </p:nvPr>
        </p:nvSpPr>
        <p:spPr>
          <a:xfrm>
            <a:off x="1206500" y="7124700"/>
            <a:ext cx="21971000" cy="4648200"/>
          </a:xfrm>
          <a:prstGeom prst="rect">
            <a:avLst/>
          </a:prstGeom>
        </p:spPr>
        <p:txBody>
          <a:bodyPr anchor="b"/>
          <a:lstStyle>
            <a:lvl1pPr>
              <a:defRPr b="0">
                <a:solidFill>
                  <a:srgbClr val="252525"/>
                </a:solidFill>
              </a:defRPr>
            </a:lvl1pPr>
          </a:lstStyle>
          <a:p>
            <a:r>
              <a:t>Title Text</a:t>
            </a:r>
          </a:p>
        </p:txBody>
      </p:sp>
      <p:sp>
        <p:nvSpPr>
          <p:cNvPr id="22" name="Rectangle"/>
          <p:cNvSpPr txBox="1">
            <a:spLocks noGrp="1"/>
          </p:cNvSpPr>
          <p:nvPr>
            <p:ph type="body" sz="quarter" idx="14"/>
          </p:nvPr>
        </p:nvSpPr>
        <p:spPr>
          <a:xfrm>
            <a:off x="1207690" y="1106137"/>
            <a:ext cx="21968621" cy="636979"/>
          </a:xfrm>
          <a:prstGeom prst="rect">
            <a:avLst/>
          </a:prstGeom>
        </p:spPr>
        <p:txBody>
          <a:bodyPr lIns="45719" tIns="45719" rIns="45719" bIns="45719"/>
          <a:lstStyle/>
          <a:p>
            <a:pPr marL="0" indent="0" defTabSz="825500">
              <a:spcBef>
                <a:spcPts val="0"/>
              </a:spcBef>
              <a:buSzTx/>
              <a:buNone/>
              <a:defRPr sz="1800"/>
            </a:pPr>
            <a:endParaRPr/>
          </a:p>
        </p:txBody>
      </p:sp>
      <p:sp>
        <p:nvSpPr>
          <p:cNvPr id="23" name="Body Level One…"/>
          <p:cNvSpPr txBox="1">
            <a:spLocks noGrp="1"/>
          </p:cNvSpPr>
          <p:nvPr>
            <p:ph type="body" sz="quarter" idx="1"/>
          </p:nvPr>
        </p:nvSpPr>
        <p:spPr>
          <a:xfrm>
            <a:off x="1206500" y="11609910"/>
            <a:ext cx="21971000" cy="1116952"/>
          </a:xfrm>
          <a:prstGeom prst="rect">
            <a:avLst/>
          </a:prstGeom>
        </p:spPr>
        <p:txBody>
          <a:bodyPr/>
          <a:lstStyle>
            <a:lvl1pPr marL="0" indent="0" defTabSz="825500">
              <a:lnSpc>
                <a:spcPts val="9800"/>
              </a:lnSpc>
              <a:spcBef>
                <a:spcPts val="0"/>
              </a:spcBef>
              <a:buSzTx/>
              <a:buNone/>
              <a:defRPr sz="9600" b="1">
                <a:solidFill>
                  <a:srgbClr val="252525"/>
                </a:solidFill>
              </a:defRPr>
            </a:lvl1pPr>
            <a:lvl2pPr marL="0" indent="457200" defTabSz="825500">
              <a:lnSpc>
                <a:spcPts val="9800"/>
              </a:lnSpc>
              <a:spcBef>
                <a:spcPts val="0"/>
              </a:spcBef>
              <a:buSzTx/>
              <a:buNone/>
              <a:defRPr sz="9600" b="1">
                <a:solidFill>
                  <a:srgbClr val="252525"/>
                </a:solidFill>
              </a:defRPr>
            </a:lvl2pPr>
            <a:lvl3pPr marL="0" indent="914400" defTabSz="825500">
              <a:lnSpc>
                <a:spcPts val="9800"/>
              </a:lnSpc>
              <a:spcBef>
                <a:spcPts val="0"/>
              </a:spcBef>
              <a:buSzTx/>
              <a:buNone/>
              <a:defRPr sz="9600" b="1">
                <a:solidFill>
                  <a:srgbClr val="252525"/>
                </a:solidFill>
              </a:defRPr>
            </a:lvl3pPr>
            <a:lvl4pPr marL="0" indent="1371600" defTabSz="825500">
              <a:lnSpc>
                <a:spcPts val="9800"/>
              </a:lnSpc>
              <a:spcBef>
                <a:spcPts val="0"/>
              </a:spcBef>
              <a:buSzTx/>
              <a:buNone/>
              <a:defRPr sz="9600" b="1">
                <a:solidFill>
                  <a:srgbClr val="252525"/>
                </a:solidFill>
              </a:defRPr>
            </a:lvl4pPr>
            <a:lvl5pPr marL="0" indent="1828800" defTabSz="825500">
              <a:lnSpc>
                <a:spcPts val="9800"/>
              </a:lnSpc>
              <a:spcBef>
                <a:spcPts val="0"/>
              </a:spcBef>
              <a:buSzTx/>
              <a:buNone/>
              <a:defRPr sz="9600" b="1">
                <a:solidFill>
                  <a:srgbClr val="252525"/>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1" name="910457886_1434x1669.jpg"/>
          <p:cNvSpPr>
            <a:spLocks noGrp="1"/>
          </p:cNvSpPr>
          <p:nvPr>
            <p:ph type="pic" idx="13"/>
          </p:nvPr>
        </p:nvSpPr>
        <p:spPr>
          <a:xfrm>
            <a:off x="10972800" y="-203200"/>
            <a:ext cx="12144837" cy="14135100"/>
          </a:xfrm>
          <a:prstGeom prst="rect">
            <a:avLst/>
          </a:prstGeom>
        </p:spPr>
        <p:txBody>
          <a:bodyPr lIns="91439" tIns="45719" rIns="91439" bIns="45719">
            <a:noAutofit/>
          </a:bodyPr>
          <a:lstStyle/>
          <a:p>
            <a:endParaRPr/>
          </a:p>
        </p:txBody>
      </p:sp>
      <p:sp>
        <p:nvSpPr>
          <p:cNvPr id="32" name="Title Text"/>
          <p:cNvSpPr txBox="1">
            <a:spLocks noGrp="1"/>
          </p:cNvSpPr>
          <p:nvPr>
            <p:ph type="title"/>
          </p:nvPr>
        </p:nvSpPr>
        <p:spPr>
          <a:xfrm>
            <a:off x="1206500" y="1270000"/>
            <a:ext cx="9779000" cy="5882273"/>
          </a:xfrm>
          <a:prstGeom prst="rect">
            <a:avLst/>
          </a:prstGeom>
        </p:spPr>
        <p:txBody>
          <a:bodyPr anchor="b"/>
          <a:lstStyle/>
          <a:p>
            <a:r>
              <a:t>Title Text</a:t>
            </a:r>
          </a:p>
        </p:txBody>
      </p:sp>
      <p:sp>
        <p:nvSpPr>
          <p:cNvPr id="33" name="Body Level One…"/>
          <p:cNvSpPr txBox="1">
            <a:spLocks noGrp="1"/>
          </p:cNvSpPr>
          <p:nvPr>
            <p:ph type="body" sz="quarter" idx="1"/>
          </p:nvPr>
        </p:nvSpPr>
        <p:spPr>
          <a:xfrm>
            <a:off x="1206500" y="7060576"/>
            <a:ext cx="9779000" cy="5385424"/>
          </a:xfrm>
          <a:prstGeom prst="rect">
            <a:avLst/>
          </a:prstGeom>
        </p:spPr>
        <p:txBody>
          <a:bodyPr/>
          <a:lstStyle>
            <a:lvl1pPr marL="0" indent="0" defTabSz="825500">
              <a:lnSpc>
                <a:spcPts val="9800"/>
              </a:lnSpc>
              <a:spcBef>
                <a:spcPts val="0"/>
              </a:spcBef>
              <a:buSzTx/>
              <a:buNone/>
              <a:defRPr sz="9600" b="1">
                <a:solidFill>
                  <a:srgbClr val="252525"/>
                </a:solidFill>
              </a:defRPr>
            </a:lvl1pPr>
            <a:lvl2pPr marL="0" indent="457200" defTabSz="825500">
              <a:lnSpc>
                <a:spcPts val="9800"/>
              </a:lnSpc>
              <a:spcBef>
                <a:spcPts val="0"/>
              </a:spcBef>
              <a:buSzTx/>
              <a:buNone/>
              <a:defRPr sz="9600" b="1">
                <a:solidFill>
                  <a:srgbClr val="252525"/>
                </a:solidFill>
              </a:defRPr>
            </a:lvl2pPr>
            <a:lvl3pPr marL="0" indent="914400" defTabSz="825500">
              <a:lnSpc>
                <a:spcPts val="9800"/>
              </a:lnSpc>
              <a:spcBef>
                <a:spcPts val="0"/>
              </a:spcBef>
              <a:buSzTx/>
              <a:buNone/>
              <a:defRPr sz="9600" b="1">
                <a:solidFill>
                  <a:srgbClr val="252525"/>
                </a:solidFill>
              </a:defRPr>
            </a:lvl3pPr>
            <a:lvl4pPr marL="0" indent="1371600" defTabSz="825500">
              <a:lnSpc>
                <a:spcPts val="9800"/>
              </a:lnSpc>
              <a:spcBef>
                <a:spcPts val="0"/>
              </a:spcBef>
              <a:buSzTx/>
              <a:buNone/>
              <a:defRPr sz="9600" b="1">
                <a:solidFill>
                  <a:srgbClr val="252525"/>
                </a:solidFill>
              </a:defRPr>
            </a:lvl4pPr>
            <a:lvl5pPr marL="0" indent="1828800" defTabSz="825500">
              <a:lnSpc>
                <a:spcPts val="9800"/>
              </a:lnSpc>
              <a:spcBef>
                <a:spcPts val="0"/>
              </a:spcBef>
              <a:buSzTx/>
              <a:buNone/>
              <a:defRPr sz="9600" b="1">
                <a:solidFill>
                  <a:srgbClr val="252525"/>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Rectangle"/>
          <p:cNvSpPr txBox="1">
            <a:spLocks noGrp="1"/>
          </p:cNvSpPr>
          <p:nvPr>
            <p:ph type="body" sz="quarter" idx="13"/>
          </p:nvPr>
        </p:nvSpPr>
        <p:spPr>
          <a:xfrm>
            <a:off x="1206500" y="2372962"/>
            <a:ext cx="21971000" cy="934780"/>
          </a:xfrm>
          <a:prstGeom prst="rect">
            <a:avLst/>
          </a:prstGeom>
        </p:spPr>
        <p:txBody>
          <a:bodyPr lIns="45719" tIns="45719" rIns="45719" bIns="45719"/>
          <a:lstStyle/>
          <a:p>
            <a:pPr marL="0" indent="0" defTabSz="825500">
              <a:lnSpc>
                <a:spcPts val="9800"/>
              </a:lnSpc>
              <a:spcBef>
                <a:spcPts val="0"/>
              </a:spcBef>
              <a:buSzTx/>
              <a:buNone/>
              <a:defRPr sz="9600" b="1">
                <a:solidFill>
                  <a:srgbClr val="252525"/>
                </a:solidFill>
              </a:defRPr>
            </a:pPr>
            <a:endParaRP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1" name="Body Level One…"/>
          <p:cNvSpPr txBox="1">
            <a:spLocks noGrp="1"/>
          </p:cNvSpPr>
          <p:nvPr>
            <p:ph type="body" idx="1"/>
          </p:nvPr>
        </p:nvSpPr>
        <p:spPr>
          <a:prstGeom prst="rect">
            <a:avLst/>
          </a:prstGeom>
        </p:spPr>
        <p:txBody>
          <a:bodyPr numCol="2" spcCol="1098550"/>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9" name="Rectangle"/>
          <p:cNvSpPr txBox="1">
            <a:spLocks noGrp="1"/>
          </p:cNvSpPr>
          <p:nvPr>
            <p:ph type="body" sz="quarter" idx="13"/>
          </p:nvPr>
        </p:nvSpPr>
        <p:spPr>
          <a:xfrm>
            <a:off x="1206500" y="2372962"/>
            <a:ext cx="9779000" cy="934780"/>
          </a:xfrm>
          <a:prstGeom prst="rect">
            <a:avLst/>
          </a:prstGeom>
        </p:spPr>
        <p:txBody>
          <a:bodyPr lIns="45719" tIns="45719" rIns="45719" bIns="45719"/>
          <a:lstStyle/>
          <a:p>
            <a:pPr marL="0" indent="0" defTabSz="825500">
              <a:lnSpc>
                <a:spcPts val="9800"/>
              </a:lnSpc>
              <a:spcBef>
                <a:spcPts val="0"/>
              </a:spcBef>
              <a:buSzTx/>
              <a:buNone/>
              <a:defRPr sz="9600" b="1">
                <a:solidFill>
                  <a:srgbClr val="252525"/>
                </a:solidFill>
              </a:defRPr>
            </a:pPr>
            <a:endParaRPr/>
          </a:p>
        </p:txBody>
      </p:sp>
      <p:sp>
        <p:nvSpPr>
          <p:cNvPr id="60" name="Body Level One…"/>
          <p:cNvSpPr txBox="1">
            <a:spLocks noGrp="1"/>
          </p:cNvSpPr>
          <p:nvPr>
            <p:ph type="body" sz="half" idx="1"/>
          </p:nvPr>
        </p:nvSpPr>
        <p:spPr>
          <a:xfrm>
            <a:off x="1206500" y="4248504"/>
            <a:ext cx="9779000" cy="82566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1" name="660384004_1290x1720.jpg"/>
          <p:cNvSpPr>
            <a:spLocks noGrp="1"/>
          </p:cNvSpPr>
          <p:nvPr>
            <p:ph type="pic" idx="14"/>
          </p:nvPr>
        </p:nvSpPr>
        <p:spPr>
          <a:xfrm>
            <a:off x="12192000" y="-407266"/>
            <a:ext cx="10916874" cy="14555832"/>
          </a:xfrm>
          <a:prstGeom prst="rect">
            <a:avLst/>
          </a:prstGeom>
        </p:spPr>
        <p:txBody>
          <a:bodyPr lIns="91439" tIns="45719" rIns="91439" bIns="45719">
            <a:noAutofit/>
          </a:bodyPr>
          <a:lstStyle/>
          <a:p>
            <a:endParaRPr/>
          </a:p>
        </p:txBody>
      </p:sp>
      <p:sp>
        <p:nvSpPr>
          <p:cNvPr id="62" name="Title Text"/>
          <p:cNvSpPr txBox="1">
            <a:spLocks noGrp="1"/>
          </p:cNvSpPr>
          <p:nvPr>
            <p:ph type="title"/>
          </p:nvPr>
        </p:nvSpPr>
        <p:spPr>
          <a:xfrm>
            <a:off x="1206500" y="1079500"/>
            <a:ext cx="9779000" cy="1435100"/>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0" name="Title Text"/>
          <p:cNvSpPr txBox="1">
            <a:spLocks noGrp="1"/>
          </p:cNvSpPr>
          <p:nvPr>
            <p:ph type="title"/>
          </p:nvPr>
        </p:nvSpPr>
        <p:spPr>
          <a:xfrm>
            <a:off x="1206496" y="4533900"/>
            <a:ext cx="21971004" cy="4648200"/>
          </a:xfrm>
          <a:prstGeom prst="rect">
            <a:avLst/>
          </a:prstGeom>
        </p:spPr>
        <p:txBody>
          <a:bodyPr anchor="ctr"/>
          <a:lstStyle>
            <a:lvl1pPr>
              <a:lnSpc>
                <a:spcPct val="80000"/>
              </a:lnSpc>
              <a:defRPr sz="11600" b="0" spc="-232">
                <a:solidFill>
                  <a:srgbClr val="000000"/>
                </a:solidFill>
                <a:latin typeface="Helvetica Neue Medium"/>
                <a:ea typeface="Helvetica Neue Medium"/>
                <a:cs typeface="Helvetica Neue Medium"/>
                <a:sym typeface="Helvetica Neue Medium"/>
              </a:defRPr>
            </a:lvl1pPr>
          </a:lstStyle>
          <a:p>
            <a:r>
              <a:t>Title Text</a:t>
            </a:r>
          </a:p>
        </p:txBody>
      </p:sp>
      <p:sp>
        <p:nvSpPr>
          <p:cNvPr id="71"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8" name="Title Text"/>
          <p:cNvSpPr txBox="1">
            <a:spLocks noGrp="1"/>
          </p:cNvSpPr>
          <p:nvPr>
            <p:ph type="title"/>
          </p:nvPr>
        </p:nvSpPr>
        <p:spPr>
          <a:xfrm>
            <a:off x="1206500" y="1079500"/>
            <a:ext cx="21971000" cy="1434949"/>
          </a:xfrm>
          <a:prstGeom prst="rect">
            <a:avLst/>
          </a:prstGeom>
        </p:spPr>
        <p:txBody>
          <a:bodyPr/>
          <a:lstStyle/>
          <a:p>
            <a:r>
              <a:t>Title Text</a:t>
            </a:r>
          </a:p>
        </p:txBody>
      </p:sp>
      <p:sp>
        <p:nvSpPr>
          <p:cNvPr id="79" name="Rectangle"/>
          <p:cNvSpPr txBox="1">
            <a:spLocks noGrp="1"/>
          </p:cNvSpPr>
          <p:nvPr>
            <p:ph type="body" sz="quarter" idx="13"/>
          </p:nvPr>
        </p:nvSpPr>
        <p:spPr>
          <a:xfrm>
            <a:off x="1206500" y="2372962"/>
            <a:ext cx="21971000" cy="934780"/>
          </a:xfrm>
          <a:prstGeom prst="rect">
            <a:avLst/>
          </a:prstGeom>
        </p:spPr>
        <p:txBody>
          <a:bodyPr lIns="45719" tIns="45719" rIns="45719" bIns="45719"/>
          <a:lstStyle/>
          <a:p>
            <a:pPr marL="0" indent="0" defTabSz="825500">
              <a:lnSpc>
                <a:spcPts val="9800"/>
              </a:lnSpc>
              <a:spcBef>
                <a:spcPts val="0"/>
              </a:spcBef>
              <a:buSzTx/>
              <a:buNone/>
              <a:defRPr sz="9600" b="1">
                <a:solidFill>
                  <a:srgbClr val="252525"/>
                </a:solidFill>
              </a:defRPr>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206500" y="1079500"/>
            <a:ext cx="21971000" cy="1435100"/>
          </a:xfrm>
          <a:prstGeom prst="rect">
            <a:avLst/>
          </a:prstGeom>
        </p:spPr>
        <p:txBody>
          <a:bodyPr/>
          <a:lstStyle/>
          <a:p>
            <a:r>
              <a:t>Title Text</a:t>
            </a:r>
          </a:p>
        </p:txBody>
      </p:sp>
      <p:sp>
        <p:nvSpPr>
          <p:cNvPr id="88" name="Rectangle"/>
          <p:cNvSpPr txBox="1">
            <a:spLocks noGrp="1"/>
          </p:cNvSpPr>
          <p:nvPr>
            <p:ph type="body" sz="quarter" idx="13"/>
          </p:nvPr>
        </p:nvSpPr>
        <p:spPr>
          <a:xfrm>
            <a:off x="1206500" y="2372962"/>
            <a:ext cx="21971000" cy="934780"/>
          </a:xfrm>
          <a:prstGeom prst="rect">
            <a:avLst/>
          </a:prstGeom>
        </p:spPr>
        <p:txBody>
          <a:bodyPr lIns="45719" tIns="45719" rIns="45719" bIns="45719"/>
          <a:lstStyle/>
          <a:p>
            <a:pPr marL="0" indent="0" defTabSz="825500">
              <a:lnSpc>
                <a:spcPts val="9800"/>
              </a:lnSpc>
              <a:spcBef>
                <a:spcPts val="0"/>
              </a:spcBef>
              <a:buSzTx/>
              <a:buNone/>
              <a:defRPr sz="9600" b="1">
                <a:solidFill>
                  <a:srgbClr val="252525"/>
                </a:solidFill>
              </a:defRPr>
            </a:pPr>
            <a:endParaRPr/>
          </a:p>
        </p:txBody>
      </p:sp>
      <p:sp>
        <p:nvSpPr>
          <p:cNvPr id="89" name="Body Level One…"/>
          <p:cNvSpPr txBox="1">
            <a:spLocks noGrp="1"/>
          </p:cNvSpPr>
          <p:nvPr>
            <p:ph type="body" idx="1"/>
          </p:nvPr>
        </p:nvSpPr>
        <p:spPr>
          <a:prstGeom prst="rect">
            <a:avLst/>
          </a:prstGeom>
        </p:spPr>
        <p:txBody>
          <a:bodyPr/>
          <a:lstStyle>
            <a:lvl1pPr marL="0" indent="0" algn="ctr" defTabSz="825500">
              <a:lnSpc>
                <a:spcPct val="30000"/>
              </a:lnSpc>
              <a:spcBef>
                <a:spcPts val="1800"/>
              </a:spcBef>
              <a:buSzTx/>
              <a:buNone/>
              <a:defRPr sz="2800" b="1" spc="-28">
                <a:solidFill>
                  <a:srgbClr val="FFFFFD"/>
                </a:solidFill>
              </a:defRPr>
            </a:lvl1pPr>
            <a:lvl2pPr marL="0" indent="457200" algn="ctr" defTabSz="825500">
              <a:lnSpc>
                <a:spcPct val="30000"/>
              </a:lnSpc>
              <a:spcBef>
                <a:spcPts val="1800"/>
              </a:spcBef>
              <a:buSzTx/>
              <a:buNone/>
              <a:defRPr sz="2800" b="1" spc="-28">
                <a:solidFill>
                  <a:srgbClr val="FFFFFD"/>
                </a:solidFill>
              </a:defRPr>
            </a:lvl2pPr>
            <a:lvl3pPr marL="0" indent="914400" algn="ctr" defTabSz="825500">
              <a:lnSpc>
                <a:spcPct val="30000"/>
              </a:lnSpc>
              <a:spcBef>
                <a:spcPts val="1800"/>
              </a:spcBef>
              <a:buSzTx/>
              <a:buNone/>
              <a:defRPr sz="2800" b="1" spc="-28">
                <a:solidFill>
                  <a:srgbClr val="FFFFFD"/>
                </a:solidFill>
              </a:defRPr>
            </a:lvl3pPr>
            <a:lvl4pPr marL="0" indent="1371600" algn="ctr" defTabSz="825500">
              <a:lnSpc>
                <a:spcPct val="30000"/>
              </a:lnSpc>
              <a:spcBef>
                <a:spcPts val="1800"/>
              </a:spcBef>
              <a:buSzTx/>
              <a:buNone/>
              <a:defRPr sz="2800" b="1" spc="-28">
                <a:solidFill>
                  <a:srgbClr val="FFFFFD"/>
                </a:solidFill>
              </a:defRPr>
            </a:lvl4pPr>
            <a:lvl5pPr marL="0" indent="1828800" algn="ctr" defTabSz="825500">
              <a:lnSpc>
                <a:spcPct val="30000"/>
              </a:lnSpc>
              <a:spcBef>
                <a:spcPts val="1800"/>
              </a:spcBef>
              <a:buSzTx/>
              <a:buNone/>
              <a:defRPr sz="2800" b="1" spc="-28">
                <a:solidFill>
                  <a:srgbClr val="FFFFFD"/>
                </a:solidFill>
              </a:defRPr>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defRPr sz="1800" i="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1pPr>
      <a:lvl2pPr marL="0" marR="0" indent="4572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2pPr>
      <a:lvl3pPr marL="0" marR="0" indent="9144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3pPr>
      <a:lvl4pPr marL="0" marR="0" indent="13716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4pPr>
      <a:lvl5pPr marL="0" marR="0" indent="18288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5pPr>
      <a:lvl6pPr marL="0" marR="0" indent="22860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6pPr>
      <a:lvl7pPr marL="0" marR="0" indent="27432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7pPr>
      <a:lvl8pPr marL="0" marR="0" indent="32004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8pPr>
      <a:lvl9pPr marL="0" marR="0" indent="36576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9pPr>
    </p:titleStyle>
    <p:bodyStyle>
      <a:lvl1pPr marL="4064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1pPr>
      <a:lvl2pPr marL="10160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2pPr>
      <a:lvl3pPr marL="16256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3pPr>
      <a:lvl4pPr marL="22352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4pPr>
      <a:lvl5pPr marL="28448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5pPr>
      <a:lvl6pPr marL="34544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6pPr>
      <a:lvl7pPr marL="40640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7pPr>
      <a:lvl8pPr marL="46736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8pPr>
      <a:lvl9pPr marL="5283200" marR="0" indent="-406400" algn="l" defTabSz="2438338" rtl="0" latinLnBrk="0">
        <a:lnSpc>
          <a:spcPct val="90000"/>
        </a:lnSpc>
        <a:spcBef>
          <a:spcPts val="4500"/>
        </a:spcBef>
        <a:spcAft>
          <a:spcPts val="0"/>
        </a:spcAft>
        <a:buClrTx/>
        <a:buSzPct val="123000"/>
        <a:buFontTx/>
        <a:buChar char="•"/>
        <a:tabLst/>
        <a:defRPr sz="3200" b="0" i="0" u="none" strike="noStrike" cap="none" spc="0" baseline="0">
          <a:solidFill>
            <a:srgbClr val="393634"/>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checkpoint.cor2ed.com/course/view.php?id=61" TargetMode="Externa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MEN WITH…"/>
          <p:cNvSpPr txBox="1"/>
          <p:nvPr/>
        </p:nvSpPr>
        <p:spPr>
          <a:xfrm>
            <a:off x="875506" y="1597790"/>
            <a:ext cx="6922816"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6100"/>
              </a:lnSpc>
              <a:defRPr sz="6000" i="0">
                <a:solidFill>
                  <a:srgbClr val="252525"/>
                </a:solidFill>
              </a:defRPr>
            </a:pPr>
            <a:r>
              <a:t>WOMEN WITH</a:t>
            </a:r>
          </a:p>
          <a:p>
            <a:pPr algn="l">
              <a:lnSpc>
                <a:spcPts val="6100"/>
              </a:lnSpc>
              <a:defRPr sz="6000" i="0">
                <a:solidFill>
                  <a:srgbClr val="252525"/>
                </a:solidFill>
              </a:defRPr>
            </a:pPr>
            <a:r>
              <a:t>BLEEDING DISORDERS</a:t>
            </a:r>
          </a:p>
        </p:txBody>
      </p:sp>
      <p:sp>
        <p:nvSpPr>
          <p:cNvPr id="151" name="Module 2"/>
          <p:cNvSpPr txBox="1"/>
          <p:nvPr/>
        </p:nvSpPr>
        <p:spPr>
          <a:xfrm>
            <a:off x="875506" y="3190677"/>
            <a:ext cx="3137001" cy="911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6100"/>
              </a:lnSpc>
              <a:defRPr sz="6000" b="1" i="0">
                <a:solidFill>
                  <a:srgbClr val="891B10"/>
                </a:solidFill>
              </a:defRPr>
            </a:lvl1pPr>
          </a:lstStyle>
          <a:p>
            <a:r>
              <a:t>Module 2</a:t>
            </a:r>
          </a:p>
        </p:txBody>
      </p:sp>
      <p:sp>
        <p:nvSpPr>
          <p:cNvPr id="152" name="Bleeding disorders in women: basic diagnosis and management"/>
          <p:cNvSpPr txBox="1"/>
          <p:nvPr/>
        </p:nvSpPr>
        <p:spPr>
          <a:xfrm>
            <a:off x="882254" y="4798059"/>
            <a:ext cx="12795251" cy="389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ts val="9800"/>
              </a:lnSpc>
              <a:defRPr sz="9600" b="1" i="0">
                <a:solidFill>
                  <a:srgbClr val="252525"/>
                </a:solidFill>
              </a:defRPr>
            </a:lvl1pPr>
          </a:lstStyle>
          <a:p>
            <a:r>
              <a:t>Bleeding disorders in women: basic diagnosis and management</a:t>
            </a:r>
          </a:p>
        </p:txBody>
      </p:sp>
      <p:sp>
        <p:nvSpPr>
          <p:cNvPr id="153" name="March 2021"/>
          <p:cNvSpPr txBox="1"/>
          <p:nvPr/>
        </p:nvSpPr>
        <p:spPr>
          <a:xfrm>
            <a:off x="909588" y="10695428"/>
            <a:ext cx="2093318"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2600"/>
              </a:lnSpc>
              <a:spcBef>
                <a:spcPts val="800"/>
              </a:spcBef>
              <a:defRPr i="0"/>
            </a:lvl1pPr>
          </a:lstStyle>
          <a:p>
            <a:r>
              <a:t>March 2021</a:t>
            </a:r>
          </a:p>
        </p:txBody>
      </p:sp>
      <p:sp>
        <p:nvSpPr>
          <p:cNvPr id="154" name="CME credit available…"/>
          <p:cNvSpPr txBox="1"/>
          <p:nvPr/>
        </p:nvSpPr>
        <p:spPr>
          <a:xfrm>
            <a:off x="18034011" y="10932090"/>
            <a:ext cx="5424488"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CME credit available</a:t>
            </a:r>
          </a:p>
          <a:p>
            <a:r>
              <a:t>Visit programme home page on:</a:t>
            </a:r>
          </a:p>
        </p:txBody>
      </p:sp>
      <p:pic>
        <p:nvPicPr>
          <p:cNvPr id="155" name="Image" descr="Image"/>
          <p:cNvPicPr>
            <a:picLocks noChangeAspect="1"/>
          </p:cNvPicPr>
          <p:nvPr/>
        </p:nvPicPr>
        <p:blipFill>
          <a:blip r:embed="rId2"/>
          <a:stretch>
            <a:fillRect/>
          </a:stretch>
        </p:blipFill>
        <p:spPr>
          <a:xfrm>
            <a:off x="20474875" y="12060055"/>
            <a:ext cx="3012175" cy="681810"/>
          </a:xfrm>
          <a:prstGeom prst="rect">
            <a:avLst/>
          </a:prstGeom>
          <a:ln w="12700">
            <a:miter lim="400000"/>
          </a:ln>
        </p:spPr>
      </p:pic>
      <p:sp>
        <p:nvSpPr>
          <p:cNvPr id="156" name="The programme is supported by an independent educational grant from Takeda."/>
          <p:cNvSpPr txBox="1"/>
          <p:nvPr/>
        </p:nvSpPr>
        <p:spPr>
          <a:xfrm>
            <a:off x="905075" y="11466022"/>
            <a:ext cx="10821617" cy="468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lnSpc>
                <a:spcPts val="2800"/>
              </a:lnSpc>
              <a:defRPr sz="2600" i="0"/>
            </a:lvl1pPr>
          </a:lstStyle>
          <a:p>
            <a:r>
              <a:t>The programme is supported by an independent educational grant from Takeda.</a:t>
            </a:r>
          </a:p>
        </p:txBody>
      </p:sp>
      <p:sp>
        <p:nvSpPr>
          <p:cNvPr id="157" name="Endorsed by:"/>
          <p:cNvSpPr txBox="1"/>
          <p:nvPr/>
        </p:nvSpPr>
        <p:spPr>
          <a:xfrm>
            <a:off x="21224462" y="8544490"/>
            <a:ext cx="2225676"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Endorsed by:</a:t>
            </a:r>
          </a:p>
        </p:txBody>
      </p:sp>
      <p:pic>
        <p:nvPicPr>
          <p:cNvPr id="158" name="Image" descr="Image"/>
          <p:cNvPicPr>
            <a:picLocks noChangeAspect="1"/>
          </p:cNvPicPr>
          <p:nvPr/>
        </p:nvPicPr>
        <p:blipFill>
          <a:blip r:embed="rId3"/>
          <a:srcRect r="4301" b="6"/>
          <a:stretch>
            <a:fillRect/>
          </a:stretch>
        </p:blipFill>
        <p:spPr>
          <a:xfrm>
            <a:off x="20753506" y="9126339"/>
            <a:ext cx="2808979" cy="1508919"/>
          </a:xfrm>
          <a:custGeom>
            <a:avLst/>
            <a:gdLst/>
            <a:ahLst/>
            <a:cxnLst>
              <a:cxn ang="0">
                <a:pos x="wd2" y="hd2"/>
              </a:cxn>
              <a:cxn ang="5400000">
                <a:pos x="wd2" y="hd2"/>
              </a:cxn>
              <a:cxn ang="10800000">
                <a:pos x="wd2" y="hd2"/>
              </a:cxn>
              <a:cxn ang="16200000">
                <a:pos x="wd2" y="hd2"/>
              </a:cxn>
            </a:cxnLst>
            <a:rect l="0" t="0" r="r" b="b"/>
            <a:pathLst>
              <a:path w="21534" h="21600" extrusionOk="0">
                <a:moveTo>
                  <a:pt x="0" y="0"/>
                </a:moveTo>
                <a:lnTo>
                  <a:pt x="0" y="722"/>
                </a:lnTo>
                <a:lnTo>
                  <a:pt x="0" y="1437"/>
                </a:lnTo>
                <a:lnTo>
                  <a:pt x="1868" y="1437"/>
                </a:lnTo>
                <a:cubicBezTo>
                  <a:pt x="2982" y="1437"/>
                  <a:pt x="3767" y="1537"/>
                  <a:pt x="3815" y="1682"/>
                </a:cubicBezTo>
                <a:cubicBezTo>
                  <a:pt x="3860" y="1815"/>
                  <a:pt x="3805" y="1989"/>
                  <a:pt x="3694" y="2068"/>
                </a:cubicBezTo>
                <a:cubicBezTo>
                  <a:pt x="3448" y="2243"/>
                  <a:pt x="3442" y="2566"/>
                  <a:pt x="3666" y="3358"/>
                </a:cubicBezTo>
                <a:cubicBezTo>
                  <a:pt x="3694" y="3455"/>
                  <a:pt x="3708" y="3536"/>
                  <a:pt x="3724" y="3613"/>
                </a:cubicBezTo>
                <a:cubicBezTo>
                  <a:pt x="3737" y="2932"/>
                  <a:pt x="3848" y="2721"/>
                  <a:pt x="4047" y="3091"/>
                </a:cubicBezTo>
                <a:cubicBezTo>
                  <a:pt x="4339" y="3633"/>
                  <a:pt x="4384" y="3334"/>
                  <a:pt x="4135" y="2511"/>
                </a:cubicBezTo>
                <a:cubicBezTo>
                  <a:pt x="3945" y="1884"/>
                  <a:pt x="3921" y="1640"/>
                  <a:pt x="4040" y="1562"/>
                </a:cubicBezTo>
                <a:cubicBezTo>
                  <a:pt x="4129" y="1505"/>
                  <a:pt x="5425" y="1477"/>
                  <a:pt x="6919" y="1506"/>
                </a:cubicBezTo>
                <a:lnTo>
                  <a:pt x="9636" y="1562"/>
                </a:lnTo>
                <a:lnTo>
                  <a:pt x="9636" y="7278"/>
                </a:lnTo>
                <a:cubicBezTo>
                  <a:pt x="9670" y="4198"/>
                  <a:pt x="9713" y="1562"/>
                  <a:pt x="9763" y="1562"/>
                </a:cubicBezTo>
                <a:cubicBezTo>
                  <a:pt x="9847" y="1562"/>
                  <a:pt x="9906" y="4795"/>
                  <a:pt x="9928" y="10664"/>
                </a:cubicBezTo>
                <a:cubicBezTo>
                  <a:pt x="9949" y="16374"/>
                  <a:pt x="9913" y="19862"/>
                  <a:pt x="9833" y="20009"/>
                </a:cubicBezTo>
                <a:cubicBezTo>
                  <a:pt x="9751" y="20163"/>
                  <a:pt x="9685" y="20124"/>
                  <a:pt x="9639" y="19901"/>
                </a:cubicBezTo>
                <a:cubicBezTo>
                  <a:pt x="9637" y="19893"/>
                  <a:pt x="9637" y="19751"/>
                  <a:pt x="9636" y="19737"/>
                </a:cubicBezTo>
                <a:lnTo>
                  <a:pt x="9636" y="20043"/>
                </a:lnTo>
                <a:lnTo>
                  <a:pt x="7673" y="20106"/>
                </a:lnTo>
                <a:cubicBezTo>
                  <a:pt x="6431" y="20148"/>
                  <a:pt x="5681" y="20086"/>
                  <a:pt x="5629" y="19930"/>
                </a:cubicBezTo>
                <a:cubicBezTo>
                  <a:pt x="5545" y="19679"/>
                  <a:pt x="6062" y="19203"/>
                  <a:pt x="6420" y="19203"/>
                </a:cubicBezTo>
                <a:cubicBezTo>
                  <a:pt x="6604" y="19203"/>
                  <a:pt x="7555" y="18101"/>
                  <a:pt x="8276" y="17055"/>
                </a:cubicBezTo>
                <a:cubicBezTo>
                  <a:pt x="8545" y="16664"/>
                  <a:pt x="8570" y="16538"/>
                  <a:pt x="8425" y="16277"/>
                </a:cubicBezTo>
                <a:cubicBezTo>
                  <a:pt x="8281" y="16018"/>
                  <a:pt x="8217" y="16052"/>
                  <a:pt x="8054" y="16498"/>
                </a:cubicBezTo>
                <a:cubicBezTo>
                  <a:pt x="7811" y="17162"/>
                  <a:pt x="7629" y="17177"/>
                  <a:pt x="7211" y="16566"/>
                </a:cubicBezTo>
                <a:cubicBezTo>
                  <a:pt x="7033" y="16307"/>
                  <a:pt x="6859" y="16149"/>
                  <a:pt x="6824" y="16214"/>
                </a:cubicBezTo>
                <a:cubicBezTo>
                  <a:pt x="6789" y="16279"/>
                  <a:pt x="6700" y="16193"/>
                  <a:pt x="6624" y="16021"/>
                </a:cubicBezTo>
                <a:cubicBezTo>
                  <a:pt x="6489" y="15720"/>
                  <a:pt x="6600" y="15017"/>
                  <a:pt x="7007" y="13595"/>
                </a:cubicBezTo>
                <a:cubicBezTo>
                  <a:pt x="7092" y="13298"/>
                  <a:pt x="7089" y="13061"/>
                  <a:pt x="7004" y="12902"/>
                </a:cubicBezTo>
                <a:cubicBezTo>
                  <a:pt x="6931" y="12767"/>
                  <a:pt x="6906" y="12106"/>
                  <a:pt x="6946" y="11385"/>
                </a:cubicBezTo>
                <a:cubicBezTo>
                  <a:pt x="7012" y="10203"/>
                  <a:pt x="6988" y="10051"/>
                  <a:pt x="6633" y="9391"/>
                </a:cubicBezTo>
                <a:cubicBezTo>
                  <a:pt x="6146" y="8488"/>
                  <a:pt x="5325" y="8068"/>
                  <a:pt x="4448" y="8272"/>
                </a:cubicBezTo>
                <a:cubicBezTo>
                  <a:pt x="4015" y="8372"/>
                  <a:pt x="3719" y="8277"/>
                  <a:pt x="3663" y="8096"/>
                </a:cubicBezTo>
                <a:cubicBezTo>
                  <a:pt x="3606" y="8172"/>
                  <a:pt x="3529" y="8255"/>
                  <a:pt x="3426" y="8368"/>
                </a:cubicBezTo>
                <a:cubicBezTo>
                  <a:pt x="2880" y="8966"/>
                  <a:pt x="2767" y="9712"/>
                  <a:pt x="2966" y="11351"/>
                </a:cubicBezTo>
                <a:cubicBezTo>
                  <a:pt x="3050" y="12037"/>
                  <a:pt x="3114" y="12889"/>
                  <a:pt x="3109" y="13243"/>
                </a:cubicBezTo>
                <a:cubicBezTo>
                  <a:pt x="3099" y="14091"/>
                  <a:pt x="3299" y="14293"/>
                  <a:pt x="3691" y="13817"/>
                </a:cubicBezTo>
                <a:cubicBezTo>
                  <a:pt x="4002" y="13438"/>
                  <a:pt x="4016" y="13446"/>
                  <a:pt x="4229" y="14277"/>
                </a:cubicBezTo>
                <a:cubicBezTo>
                  <a:pt x="4391" y="14906"/>
                  <a:pt x="4413" y="15290"/>
                  <a:pt x="4323" y="15765"/>
                </a:cubicBezTo>
                <a:cubicBezTo>
                  <a:pt x="4257" y="16118"/>
                  <a:pt x="4151" y="16383"/>
                  <a:pt x="4089" y="16351"/>
                </a:cubicBezTo>
                <a:cubicBezTo>
                  <a:pt x="3887" y="16246"/>
                  <a:pt x="3657" y="17365"/>
                  <a:pt x="3794" y="17788"/>
                </a:cubicBezTo>
                <a:cubicBezTo>
                  <a:pt x="3908" y="18140"/>
                  <a:pt x="3964" y="18131"/>
                  <a:pt x="4403" y="17697"/>
                </a:cubicBezTo>
                <a:cubicBezTo>
                  <a:pt x="4850" y="17253"/>
                  <a:pt x="4916" y="17245"/>
                  <a:pt x="5288" y="17589"/>
                </a:cubicBezTo>
                <a:cubicBezTo>
                  <a:pt x="5520" y="17804"/>
                  <a:pt x="5719" y="17867"/>
                  <a:pt x="5763" y="17737"/>
                </a:cubicBezTo>
                <a:cubicBezTo>
                  <a:pt x="5804" y="17613"/>
                  <a:pt x="5904" y="17588"/>
                  <a:pt x="5985" y="17680"/>
                </a:cubicBezTo>
                <a:cubicBezTo>
                  <a:pt x="6065" y="17772"/>
                  <a:pt x="5995" y="17502"/>
                  <a:pt x="5832" y="17078"/>
                </a:cubicBezTo>
                <a:cubicBezTo>
                  <a:pt x="5594" y="16456"/>
                  <a:pt x="5566" y="16236"/>
                  <a:pt x="5693" y="15953"/>
                </a:cubicBezTo>
                <a:cubicBezTo>
                  <a:pt x="6032" y="15193"/>
                  <a:pt x="6809" y="15830"/>
                  <a:pt x="6636" y="16726"/>
                </a:cubicBezTo>
                <a:cubicBezTo>
                  <a:pt x="6598" y="16921"/>
                  <a:pt x="6719" y="16973"/>
                  <a:pt x="7031" y="16902"/>
                </a:cubicBezTo>
                <a:cubicBezTo>
                  <a:pt x="7627" y="16765"/>
                  <a:pt x="7728" y="17135"/>
                  <a:pt x="7296" y="17879"/>
                </a:cubicBezTo>
                <a:cubicBezTo>
                  <a:pt x="6992" y="18401"/>
                  <a:pt x="6865" y="18500"/>
                  <a:pt x="6529" y="18475"/>
                </a:cubicBezTo>
                <a:cubicBezTo>
                  <a:pt x="6493" y="18473"/>
                  <a:pt x="6282" y="18647"/>
                  <a:pt x="6058" y="18862"/>
                </a:cubicBezTo>
                <a:cubicBezTo>
                  <a:pt x="5386" y="19506"/>
                  <a:pt x="2933" y="18944"/>
                  <a:pt x="2760" y="18106"/>
                </a:cubicBezTo>
                <a:cubicBezTo>
                  <a:pt x="2720" y="17916"/>
                  <a:pt x="2618" y="17759"/>
                  <a:pt x="2534" y="17759"/>
                </a:cubicBezTo>
                <a:cubicBezTo>
                  <a:pt x="2483" y="17759"/>
                  <a:pt x="2301" y="17483"/>
                  <a:pt x="2084" y="17123"/>
                </a:cubicBezTo>
                <a:lnTo>
                  <a:pt x="2300" y="16612"/>
                </a:lnTo>
                <a:cubicBezTo>
                  <a:pt x="2467" y="16219"/>
                  <a:pt x="2607" y="16107"/>
                  <a:pt x="2787" y="16226"/>
                </a:cubicBezTo>
                <a:cubicBezTo>
                  <a:pt x="2994" y="16362"/>
                  <a:pt x="3009" y="16333"/>
                  <a:pt x="2878" y="16072"/>
                </a:cubicBezTo>
                <a:cubicBezTo>
                  <a:pt x="2750" y="15816"/>
                  <a:pt x="2766" y="15656"/>
                  <a:pt x="2945" y="15282"/>
                </a:cubicBezTo>
                <a:cubicBezTo>
                  <a:pt x="3161" y="14833"/>
                  <a:pt x="3159" y="14825"/>
                  <a:pt x="2878" y="14987"/>
                </a:cubicBezTo>
                <a:cubicBezTo>
                  <a:pt x="2665" y="15110"/>
                  <a:pt x="2561" y="15040"/>
                  <a:pt x="2498" y="14737"/>
                </a:cubicBezTo>
                <a:cubicBezTo>
                  <a:pt x="2422" y="14370"/>
                  <a:pt x="2401" y="14386"/>
                  <a:pt x="2309" y="14845"/>
                </a:cubicBezTo>
                <a:cubicBezTo>
                  <a:pt x="2252" y="15130"/>
                  <a:pt x="2104" y="15365"/>
                  <a:pt x="1978" y="15373"/>
                </a:cubicBezTo>
                <a:cubicBezTo>
                  <a:pt x="1795" y="15385"/>
                  <a:pt x="1806" y="15435"/>
                  <a:pt x="2035" y="15606"/>
                </a:cubicBezTo>
                <a:cubicBezTo>
                  <a:pt x="2289" y="15795"/>
                  <a:pt x="2307" y="15908"/>
                  <a:pt x="2194" y="16493"/>
                </a:cubicBezTo>
                <a:lnTo>
                  <a:pt x="2075" y="17112"/>
                </a:lnTo>
                <a:cubicBezTo>
                  <a:pt x="1941" y="16889"/>
                  <a:pt x="1804" y="16657"/>
                  <a:pt x="1652" y="16368"/>
                </a:cubicBezTo>
                <a:cubicBezTo>
                  <a:pt x="1086" y="15289"/>
                  <a:pt x="887" y="14709"/>
                  <a:pt x="767" y="13788"/>
                </a:cubicBezTo>
                <a:cubicBezTo>
                  <a:pt x="681" y="13135"/>
                  <a:pt x="560" y="12499"/>
                  <a:pt x="499" y="12374"/>
                </a:cubicBezTo>
                <a:cubicBezTo>
                  <a:pt x="309" y="11986"/>
                  <a:pt x="376" y="9780"/>
                  <a:pt x="615" y="8533"/>
                </a:cubicBezTo>
                <a:cubicBezTo>
                  <a:pt x="748" y="7835"/>
                  <a:pt x="1061" y="6947"/>
                  <a:pt x="1375" y="6374"/>
                </a:cubicBezTo>
                <a:cubicBezTo>
                  <a:pt x="1909" y="5402"/>
                  <a:pt x="1908" y="5399"/>
                  <a:pt x="1686" y="4738"/>
                </a:cubicBezTo>
                <a:cubicBezTo>
                  <a:pt x="1470" y="4098"/>
                  <a:pt x="1458" y="4089"/>
                  <a:pt x="1247" y="4522"/>
                </a:cubicBezTo>
                <a:cubicBezTo>
                  <a:pt x="1054" y="4919"/>
                  <a:pt x="1050" y="5006"/>
                  <a:pt x="1223" y="5272"/>
                </a:cubicBezTo>
                <a:cubicBezTo>
                  <a:pt x="1392" y="5533"/>
                  <a:pt x="1353" y="5700"/>
                  <a:pt x="934" y="6528"/>
                </a:cubicBezTo>
                <a:cubicBezTo>
                  <a:pt x="669" y="7052"/>
                  <a:pt x="468" y="7584"/>
                  <a:pt x="487" y="7709"/>
                </a:cubicBezTo>
                <a:cubicBezTo>
                  <a:pt x="505" y="7834"/>
                  <a:pt x="402" y="8382"/>
                  <a:pt x="259" y="8931"/>
                </a:cubicBezTo>
                <a:cubicBezTo>
                  <a:pt x="148" y="9355"/>
                  <a:pt x="88" y="9748"/>
                  <a:pt x="52" y="10533"/>
                </a:cubicBezTo>
                <a:cubicBezTo>
                  <a:pt x="68" y="11159"/>
                  <a:pt x="85" y="11845"/>
                  <a:pt x="106" y="11891"/>
                </a:cubicBezTo>
                <a:cubicBezTo>
                  <a:pt x="165" y="12016"/>
                  <a:pt x="294" y="12609"/>
                  <a:pt x="389" y="13203"/>
                </a:cubicBezTo>
                <a:cubicBezTo>
                  <a:pt x="631" y="14701"/>
                  <a:pt x="881" y="15498"/>
                  <a:pt x="1518" y="16799"/>
                </a:cubicBezTo>
                <a:cubicBezTo>
                  <a:pt x="2131" y="18050"/>
                  <a:pt x="3155" y="19118"/>
                  <a:pt x="3995" y="19384"/>
                </a:cubicBezTo>
                <a:cubicBezTo>
                  <a:pt x="4300" y="19481"/>
                  <a:pt x="4542" y="19667"/>
                  <a:pt x="4536" y="19799"/>
                </a:cubicBezTo>
                <a:cubicBezTo>
                  <a:pt x="4530" y="19946"/>
                  <a:pt x="3653" y="20066"/>
                  <a:pt x="2264" y="20106"/>
                </a:cubicBezTo>
                <a:lnTo>
                  <a:pt x="0" y="20174"/>
                </a:lnTo>
                <a:lnTo>
                  <a:pt x="0" y="20884"/>
                </a:lnTo>
                <a:lnTo>
                  <a:pt x="0" y="21600"/>
                </a:lnTo>
                <a:lnTo>
                  <a:pt x="5464" y="21600"/>
                </a:lnTo>
                <a:lnTo>
                  <a:pt x="10929" y="21600"/>
                </a:lnTo>
                <a:lnTo>
                  <a:pt x="10892" y="10800"/>
                </a:lnTo>
                <a:lnTo>
                  <a:pt x="10859" y="0"/>
                </a:lnTo>
                <a:lnTo>
                  <a:pt x="5428" y="0"/>
                </a:lnTo>
                <a:lnTo>
                  <a:pt x="0" y="0"/>
                </a:lnTo>
                <a:close/>
                <a:moveTo>
                  <a:pt x="17312" y="1506"/>
                </a:moveTo>
                <a:cubicBezTo>
                  <a:pt x="17161" y="1548"/>
                  <a:pt x="17003" y="1841"/>
                  <a:pt x="16989" y="2187"/>
                </a:cubicBezTo>
                <a:cubicBezTo>
                  <a:pt x="16979" y="2449"/>
                  <a:pt x="17052" y="2542"/>
                  <a:pt x="17208" y="2466"/>
                </a:cubicBezTo>
                <a:cubicBezTo>
                  <a:pt x="17478" y="2335"/>
                  <a:pt x="17634" y="1762"/>
                  <a:pt x="17455" y="1557"/>
                </a:cubicBezTo>
                <a:cubicBezTo>
                  <a:pt x="17411" y="1507"/>
                  <a:pt x="17362" y="1491"/>
                  <a:pt x="17312" y="1506"/>
                </a:cubicBezTo>
                <a:close/>
                <a:moveTo>
                  <a:pt x="5285" y="1807"/>
                </a:moveTo>
                <a:lnTo>
                  <a:pt x="5038" y="2403"/>
                </a:lnTo>
                <a:cubicBezTo>
                  <a:pt x="4902" y="2732"/>
                  <a:pt x="4790" y="3103"/>
                  <a:pt x="4789" y="3227"/>
                </a:cubicBezTo>
                <a:cubicBezTo>
                  <a:pt x="4787" y="3351"/>
                  <a:pt x="4871" y="3245"/>
                  <a:pt x="4978" y="2988"/>
                </a:cubicBezTo>
                <a:cubicBezTo>
                  <a:pt x="5170" y="2527"/>
                  <a:pt x="5175" y="2527"/>
                  <a:pt x="5367" y="2988"/>
                </a:cubicBezTo>
                <a:cubicBezTo>
                  <a:pt x="5596" y="3539"/>
                  <a:pt x="5610" y="3397"/>
                  <a:pt x="5422" y="2477"/>
                </a:cubicBezTo>
                <a:lnTo>
                  <a:pt x="5285" y="1807"/>
                </a:lnTo>
                <a:close/>
                <a:moveTo>
                  <a:pt x="6538" y="2335"/>
                </a:moveTo>
                <a:cubicBezTo>
                  <a:pt x="6410" y="2307"/>
                  <a:pt x="6346" y="2449"/>
                  <a:pt x="6252" y="2846"/>
                </a:cubicBezTo>
                <a:cubicBezTo>
                  <a:pt x="6170" y="3195"/>
                  <a:pt x="6131" y="3560"/>
                  <a:pt x="6164" y="3659"/>
                </a:cubicBezTo>
                <a:cubicBezTo>
                  <a:pt x="6258" y="3941"/>
                  <a:pt x="6340" y="3870"/>
                  <a:pt x="6304" y="3539"/>
                </a:cubicBezTo>
                <a:cubicBezTo>
                  <a:pt x="6286" y="3371"/>
                  <a:pt x="6427" y="3207"/>
                  <a:pt x="6627" y="3164"/>
                </a:cubicBezTo>
                <a:cubicBezTo>
                  <a:pt x="7057" y="3073"/>
                  <a:pt x="7091" y="2703"/>
                  <a:pt x="6694" y="2420"/>
                </a:cubicBezTo>
                <a:cubicBezTo>
                  <a:pt x="6633" y="2377"/>
                  <a:pt x="6581" y="2344"/>
                  <a:pt x="6538" y="2335"/>
                </a:cubicBezTo>
                <a:close/>
                <a:moveTo>
                  <a:pt x="15009" y="2449"/>
                </a:moveTo>
                <a:cubicBezTo>
                  <a:pt x="14965" y="2445"/>
                  <a:pt x="14918" y="2469"/>
                  <a:pt x="14872" y="2522"/>
                </a:cubicBezTo>
                <a:cubicBezTo>
                  <a:pt x="14801" y="2604"/>
                  <a:pt x="14744" y="2809"/>
                  <a:pt x="14744" y="2977"/>
                </a:cubicBezTo>
                <a:cubicBezTo>
                  <a:pt x="14744" y="3378"/>
                  <a:pt x="15102" y="3368"/>
                  <a:pt x="15185" y="2966"/>
                </a:cubicBezTo>
                <a:cubicBezTo>
                  <a:pt x="15242" y="2689"/>
                  <a:pt x="15140" y="2458"/>
                  <a:pt x="15009" y="2449"/>
                </a:cubicBezTo>
                <a:close/>
                <a:moveTo>
                  <a:pt x="19493" y="2562"/>
                </a:moveTo>
                <a:cubicBezTo>
                  <a:pt x="19436" y="2563"/>
                  <a:pt x="19365" y="2576"/>
                  <a:pt x="19274" y="2602"/>
                </a:cubicBezTo>
                <a:cubicBezTo>
                  <a:pt x="19205" y="2622"/>
                  <a:pt x="19182" y="2802"/>
                  <a:pt x="19223" y="3000"/>
                </a:cubicBezTo>
                <a:cubicBezTo>
                  <a:pt x="19263" y="3197"/>
                  <a:pt x="19343" y="3300"/>
                  <a:pt x="19402" y="3233"/>
                </a:cubicBezTo>
                <a:cubicBezTo>
                  <a:pt x="19461" y="3165"/>
                  <a:pt x="19546" y="3223"/>
                  <a:pt x="19591" y="3358"/>
                </a:cubicBezTo>
                <a:cubicBezTo>
                  <a:pt x="19714" y="3727"/>
                  <a:pt x="19745" y="3656"/>
                  <a:pt x="19722" y="3062"/>
                </a:cubicBezTo>
                <a:cubicBezTo>
                  <a:pt x="19707" y="2691"/>
                  <a:pt x="19666" y="2560"/>
                  <a:pt x="19493" y="2562"/>
                </a:cubicBezTo>
                <a:close/>
                <a:moveTo>
                  <a:pt x="2194" y="3119"/>
                </a:moveTo>
                <a:cubicBezTo>
                  <a:pt x="2038" y="3119"/>
                  <a:pt x="2285" y="4095"/>
                  <a:pt x="2510" y="4375"/>
                </a:cubicBezTo>
                <a:cubicBezTo>
                  <a:pt x="2753" y="4676"/>
                  <a:pt x="2764" y="4576"/>
                  <a:pt x="2540" y="4119"/>
                </a:cubicBezTo>
                <a:cubicBezTo>
                  <a:pt x="2423" y="3877"/>
                  <a:pt x="2328" y="3558"/>
                  <a:pt x="2328" y="3403"/>
                </a:cubicBezTo>
                <a:cubicBezTo>
                  <a:pt x="2328" y="3248"/>
                  <a:pt x="2267" y="3119"/>
                  <a:pt x="2194" y="3119"/>
                </a:cubicBezTo>
                <a:close/>
                <a:moveTo>
                  <a:pt x="3079" y="3716"/>
                </a:moveTo>
                <a:cubicBezTo>
                  <a:pt x="3039" y="3642"/>
                  <a:pt x="2966" y="3774"/>
                  <a:pt x="2918" y="4011"/>
                </a:cubicBezTo>
                <a:cubicBezTo>
                  <a:pt x="2848" y="4353"/>
                  <a:pt x="2863" y="4377"/>
                  <a:pt x="2991" y="4142"/>
                </a:cubicBezTo>
                <a:cubicBezTo>
                  <a:pt x="3079" y="3979"/>
                  <a:pt x="3119" y="3789"/>
                  <a:pt x="3079" y="3716"/>
                </a:cubicBezTo>
                <a:close/>
                <a:moveTo>
                  <a:pt x="7628" y="3721"/>
                </a:moveTo>
                <a:cubicBezTo>
                  <a:pt x="7555" y="3804"/>
                  <a:pt x="7529" y="3973"/>
                  <a:pt x="7570" y="4096"/>
                </a:cubicBezTo>
                <a:cubicBezTo>
                  <a:pt x="7681" y="4429"/>
                  <a:pt x="7758" y="4370"/>
                  <a:pt x="7758" y="3948"/>
                </a:cubicBezTo>
                <a:cubicBezTo>
                  <a:pt x="7758" y="3743"/>
                  <a:pt x="7700" y="3638"/>
                  <a:pt x="7628" y="3721"/>
                </a:cubicBezTo>
                <a:close/>
                <a:moveTo>
                  <a:pt x="3730" y="4159"/>
                </a:moveTo>
                <a:cubicBezTo>
                  <a:pt x="3703" y="4288"/>
                  <a:pt x="3662" y="4427"/>
                  <a:pt x="3590" y="4619"/>
                </a:cubicBezTo>
                <a:cubicBezTo>
                  <a:pt x="3429" y="5051"/>
                  <a:pt x="3228" y="5278"/>
                  <a:pt x="3009" y="5278"/>
                </a:cubicBezTo>
                <a:cubicBezTo>
                  <a:pt x="2684" y="5278"/>
                  <a:pt x="2681" y="5295"/>
                  <a:pt x="2906" y="5755"/>
                </a:cubicBezTo>
                <a:cubicBezTo>
                  <a:pt x="3124" y="6202"/>
                  <a:pt x="3124" y="6261"/>
                  <a:pt x="2918" y="6846"/>
                </a:cubicBezTo>
                <a:lnTo>
                  <a:pt x="2699" y="7465"/>
                </a:lnTo>
                <a:lnTo>
                  <a:pt x="3082" y="7102"/>
                </a:lnTo>
                <a:cubicBezTo>
                  <a:pt x="3448" y="6751"/>
                  <a:pt x="3476" y="6758"/>
                  <a:pt x="3669" y="7306"/>
                </a:cubicBezTo>
                <a:cubicBezTo>
                  <a:pt x="3731" y="7480"/>
                  <a:pt x="3764" y="7597"/>
                  <a:pt x="3779" y="7698"/>
                </a:cubicBezTo>
                <a:cubicBezTo>
                  <a:pt x="3835" y="7552"/>
                  <a:pt x="3879" y="7266"/>
                  <a:pt x="3879" y="6937"/>
                </a:cubicBezTo>
                <a:cubicBezTo>
                  <a:pt x="3879" y="6433"/>
                  <a:pt x="3960" y="6170"/>
                  <a:pt x="4150" y="6039"/>
                </a:cubicBezTo>
                <a:cubicBezTo>
                  <a:pt x="4412" y="5859"/>
                  <a:pt x="4410" y="5848"/>
                  <a:pt x="4098" y="5585"/>
                </a:cubicBezTo>
                <a:cubicBezTo>
                  <a:pt x="3837" y="5364"/>
                  <a:pt x="3769" y="5110"/>
                  <a:pt x="3730" y="4198"/>
                </a:cubicBezTo>
                <a:cubicBezTo>
                  <a:pt x="3729" y="4183"/>
                  <a:pt x="3731" y="4174"/>
                  <a:pt x="3730" y="4159"/>
                </a:cubicBezTo>
                <a:close/>
                <a:moveTo>
                  <a:pt x="6195" y="4198"/>
                </a:moveTo>
                <a:lnTo>
                  <a:pt x="5994" y="4732"/>
                </a:lnTo>
                <a:cubicBezTo>
                  <a:pt x="5802" y="5244"/>
                  <a:pt x="5775" y="5248"/>
                  <a:pt x="5391" y="4880"/>
                </a:cubicBezTo>
                <a:lnTo>
                  <a:pt x="4993" y="4500"/>
                </a:lnTo>
                <a:lnTo>
                  <a:pt x="5218" y="5136"/>
                </a:lnTo>
                <a:cubicBezTo>
                  <a:pt x="5435" y="5751"/>
                  <a:pt x="5432" y="5802"/>
                  <a:pt x="5169" y="6488"/>
                </a:cubicBezTo>
                <a:lnTo>
                  <a:pt x="4895" y="7204"/>
                </a:lnTo>
                <a:lnTo>
                  <a:pt x="5260" y="6942"/>
                </a:lnTo>
                <a:cubicBezTo>
                  <a:pt x="5569" y="6724"/>
                  <a:pt x="5656" y="6759"/>
                  <a:pt x="5820" y="7158"/>
                </a:cubicBezTo>
                <a:cubicBezTo>
                  <a:pt x="6048" y="7710"/>
                  <a:pt x="6207" y="7614"/>
                  <a:pt x="6207" y="6925"/>
                </a:cubicBezTo>
                <a:cubicBezTo>
                  <a:pt x="6207" y="6639"/>
                  <a:pt x="6314" y="6385"/>
                  <a:pt x="6465" y="6312"/>
                </a:cubicBezTo>
                <a:cubicBezTo>
                  <a:pt x="6608" y="6243"/>
                  <a:pt x="6724" y="6113"/>
                  <a:pt x="6724" y="6028"/>
                </a:cubicBezTo>
                <a:cubicBezTo>
                  <a:pt x="6724" y="5943"/>
                  <a:pt x="6608" y="5738"/>
                  <a:pt x="6465" y="5573"/>
                </a:cubicBezTo>
                <a:cubicBezTo>
                  <a:pt x="6323" y="5408"/>
                  <a:pt x="6204" y="5034"/>
                  <a:pt x="6201" y="4738"/>
                </a:cubicBezTo>
                <a:lnTo>
                  <a:pt x="6195" y="4198"/>
                </a:lnTo>
                <a:close/>
                <a:moveTo>
                  <a:pt x="8750" y="5102"/>
                </a:moveTo>
                <a:cubicBezTo>
                  <a:pt x="8424" y="5102"/>
                  <a:pt x="8045" y="5937"/>
                  <a:pt x="7834" y="7261"/>
                </a:cubicBezTo>
                <a:cubicBezTo>
                  <a:pt x="7787" y="7562"/>
                  <a:pt x="7633" y="7681"/>
                  <a:pt x="7293" y="7681"/>
                </a:cubicBezTo>
                <a:lnTo>
                  <a:pt x="6818" y="7681"/>
                </a:lnTo>
                <a:lnTo>
                  <a:pt x="7171" y="8192"/>
                </a:lnTo>
                <a:cubicBezTo>
                  <a:pt x="7478" y="8640"/>
                  <a:pt x="7512" y="8821"/>
                  <a:pt x="7436" y="9573"/>
                </a:cubicBezTo>
                <a:cubicBezTo>
                  <a:pt x="7351" y="10412"/>
                  <a:pt x="7356" y="10421"/>
                  <a:pt x="7597" y="10016"/>
                </a:cubicBezTo>
                <a:cubicBezTo>
                  <a:pt x="7906" y="9497"/>
                  <a:pt x="8125" y="9490"/>
                  <a:pt x="8422" y="9988"/>
                </a:cubicBezTo>
                <a:cubicBezTo>
                  <a:pt x="8640" y="10354"/>
                  <a:pt x="8648" y="10329"/>
                  <a:pt x="8580" y="9544"/>
                </a:cubicBezTo>
                <a:cubicBezTo>
                  <a:pt x="8519" y="8846"/>
                  <a:pt x="8561" y="8638"/>
                  <a:pt x="8851" y="8215"/>
                </a:cubicBezTo>
                <a:lnTo>
                  <a:pt x="9194" y="7709"/>
                </a:lnTo>
                <a:lnTo>
                  <a:pt x="8705" y="7636"/>
                </a:lnTo>
                <a:cubicBezTo>
                  <a:pt x="8312" y="7576"/>
                  <a:pt x="8212" y="7462"/>
                  <a:pt x="8212" y="7079"/>
                </a:cubicBezTo>
                <a:cubicBezTo>
                  <a:pt x="8212" y="6732"/>
                  <a:pt x="8286" y="6621"/>
                  <a:pt x="8479" y="6670"/>
                </a:cubicBezTo>
                <a:cubicBezTo>
                  <a:pt x="8626" y="6707"/>
                  <a:pt x="8852" y="6521"/>
                  <a:pt x="8981" y="6255"/>
                </a:cubicBezTo>
                <a:cubicBezTo>
                  <a:pt x="9178" y="5852"/>
                  <a:pt x="9189" y="5705"/>
                  <a:pt x="9048" y="5391"/>
                </a:cubicBezTo>
                <a:cubicBezTo>
                  <a:pt x="8960" y="5194"/>
                  <a:pt x="8859" y="5102"/>
                  <a:pt x="8750" y="5102"/>
                </a:cubicBezTo>
                <a:close/>
                <a:moveTo>
                  <a:pt x="20984" y="5636"/>
                </a:moveTo>
                <a:cubicBezTo>
                  <a:pt x="20882" y="5715"/>
                  <a:pt x="20772" y="6025"/>
                  <a:pt x="20744" y="6369"/>
                </a:cubicBezTo>
                <a:cubicBezTo>
                  <a:pt x="20732" y="6507"/>
                  <a:pt x="20819" y="6636"/>
                  <a:pt x="20939" y="6653"/>
                </a:cubicBezTo>
                <a:cubicBezTo>
                  <a:pt x="21166" y="6684"/>
                  <a:pt x="21281" y="5871"/>
                  <a:pt x="21082" y="5641"/>
                </a:cubicBezTo>
                <a:cubicBezTo>
                  <a:pt x="21053" y="5609"/>
                  <a:pt x="21018" y="5609"/>
                  <a:pt x="20984" y="5636"/>
                </a:cubicBezTo>
                <a:close/>
                <a:moveTo>
                  <a:pt x="13144" y="5676"/>
                </a:moveTo>
                <a:cubicBezTo>
                  <a:pt x="12980" y="5658"/>
                  <a:pt x="12811" y="5998"/>
                  <a:pt x="12888" y="6369"/>
                </a:cubicBezTo>
                <a:cubicBezTo>
                  <a:pt x="12926" y="6553"/>
                  <a:pt x="13025" y="6682"/>
                  <a:pt x="13107" y="6653"/>
                </a:cubicBezTo>
                <a:cubicBezTo>
                  <a:pt x="13352" y="6567"/>
                  <a:pt x="13445" y="6156"/>
                  <a:pt x="13296" y="5823"/>
                </a:cubicBezTo>
                <a:cubicBezTo>
                  <a:pt x="13252" y="5725"/>
                  <a:pt x="13198" y="5682"/>
                  <a:pt x="13144" y="5676"/>
                </a:cubicBezTo>
                <a:close/>
                <a:moveTo>
                  <a:pt x="17491" y="5761"/>
                </a:moveTo>
                <a:cubicBezTo>
                  <a:pt x="16001" y="5761"/>
                  <a:pt x="14898" y="6086"/>
                  <a:pt x="14692" y="6590"/>
                </a:cubicBezTo>
                <a:cubicBezTo>
                  <a:pt x="14613" y="6784"/>
                  <a:pt x="14326" y="7114"/>
                  <a:pt x="14053" y="7323"/>
                </a:cubicBezTo>
                <a:cubicBezTo>
                  <a:pt x="13646" y="7635"/>
                  <a:pt x="13586" y="7767"/>
                  <a:pt x="13713" y="8050"/>
                </a:cubicBezTo>
                <a:cubicBezTo>
                  <a:pt x="13838" y="8331"/>
                  <a:pt x="13802" y="8437"/>
                  <a:pt x="13521" y="8635"/>
                </a:cubicBezTo>
                <a:cubicBezTo>
                  <a:pt x="13331" y="8770"/>
                  <a:pt x="13094" y="8880"/>
                  <a:pt x="12995" y="8880"/>
                </a:cubicBezTo>
                <a:cubicBezTo>
                  <a:pt x="12895" y="8880"/>
                  <a:pt x="12755" y="9075"/>
                  <a:pt x="12687" y="9312"/>
                </a:cubicBezTo>
                <a:cubicBezTo>
                  <a:pt x="12619" y="9548"/>
                  <a:pt x="12418" y="9885"/>
                  <a:pt x="12240" y="10061"/>
                </a:cubicBezTo>
                <a:cubicBezTo>
                  <a:pt x="12053" y="10247"/>
                  <a:pt x="11948" y="10518"/>
                  <a:pt x="11987" y="10709"/>
                </a:cubicBezTo>
                <a:cubicBezTo>
                  <a:pt x="12090" y="11204"/>
                  <a:pt x="12283" y="11112"/>
                  <a:pt x="12575" y="10425"/>
                </a:cubicBezTo>
                <a:cubicBezTo>
                  <a:pt x="12761" y="9986"/>
                  <a:pt x="12875" y="9879"/>
                  <a:pt x="12973" y="10061"/>
                </a:cubicBezTo>
                <a:cubicBezTo>
                  <a:pt x="13049" y="10203"/>
                  <a:pt x="13243" y="10323"/>
                  <a:pt x="13402" y="10323"/>
                </a:cubicBezTo>
                <a:cubicBezTo>
                  <a:pt x="13817" y="10323"/>
                  <a:pt x="13889" y="10705"/>
                  <a:pt x="13554" y="11141"/>
                </a:cubicBezTo>
                <a:cubicBezTo>
                  <a:pt x="13329" y="11434"/>
                  <a:pt x="13301" y="11579"/>
                  <a:pt x="13424" y="11806"/>
                </a:cubicBezTo>
                <a:cubicBezTo>
                  <a:pt x="13663" y="12251"/>
                  <a:pt x="13610" y="12865"/>
                  <a:pt x="13299" y="13249"/>
                </a:cubicBezTo>
                <a:cubicBezTo>
                  <a:pt x="12970" y="13654"/>
                  <a:pt x="13034" y="14198"/>
                  <a:pt x="13475" y="14731"/>
                </a:cubicBezTo>
                <a:cubicBezTo>
                  <a:pt x="13727" y="15035"/>
                  <a:pt x="13932" y="15049"/>
                  <a:pt x="14799" y="14822"/>
                </a:cubicBezTo>
                <a:cubicBezTo>
                  <a:pt x="15710" y="14584"/>
                  <a:pt x="15839" y="14597"/>
                  <a:pt x="15958" y="14947"/>
                </a:cubicBezTo>
                <a:cubicBezTo>
                  <a:pt x="16043" y="15198"/>
                  <a:pt x="16194" y="15297"/>
                  <a:pt x="16372" y="15214"/>
                </a:cubicBezTo>
                <a:cubicBezTo>
                  <a:pt x="16525" y="15143"/>
                  <a:pt x="17308" y="14955"/>
                  <a:pt x="18109" y="14800"/>
                </a:cubicBezTo>
                <a:cubicBezTo>
                  <a:pt x="19689" y="14494"/>
                  <a:pt x="19681" y="14503"/>
                  <a:pt x="19871" y="12840"/>
                </a:cubicBezTo>
                <a:cubicBezTo>
                  <a:pt x="19964" y="12024"/>
                  <a:pt x="20035" y="11872"/>
                  <a:pt x="20345" y="11806"/>
                </a:cubicBezTo>
                <a:cubicBezTo>
                  <a:pt x="20546" y="11763"/>
                  <a:pt x="20826" y="11514"/>
                  <a:pt x="20966" y="11254"/>
                </a:cubicBezTo>
                <a:cubicBezTo>
                  <a:pt x="21106" y="10995"/>
                  <a:pt x="21267" y="10838"/>
                  <a:pt x="21328" y="10908"/>
                </a:cubicBezTo>
                <a:cubicBezTo>
                  <a:pt x="21389" y="10978"/>
                  <a:pt x="21474" y="10879"/>
                  <a:pt x="21514" y="10686"/>
                </a:cubicBezTo>
                <a:cubicBezTo>
                  <a:pt x="21600" y="10268"/>
                  <a:pt x="21398" y="9980"/>
                  <a:pt x="21188" y="10221"/>
                </a:cubicBezTo>
                <a:cubicBezTo>
                  <a:pt x="21106" y="10314"/>
                  <a:pt x="20975" y="10224"/>
                  <a:pt x="20893" y="10016"/>
                </a:cubicBezTo>
                <a:cubicBezTo>
                  <a:pt x="20811" y="9808"/>
                  <a:pt x="20542" y="9605"/>
                  <a:pt x="20297" y="9561"/>
                </a:cubicBezTo>
                <a:cubicBezTo>
                  <a:pt x="19861" y="9485"/>
                  <a:pt x="19851" y="9456"/>
                  <a:pt x="19889" y="8505"/>
                </a:cubicBezTo>
                <a:lnTo>
                  <a:pt x="19928" y="7533"/>
                </a:lnTo>
                <a:lnTo>
                  <a:pt x="19244" y="7306"/>
                </a:lnTo>
                <a:cubicBezTo>
                  <a:pt x="18565" y="7082"/>
                  <a:pt x="18519" y="6995"/>
                  <a:pt x="18690" y="6181"/>
                </a:cubicBezTo>
                <a:cubicBezTo>
                  <a:pt x="18770" y="5798"/>
                  <a:pt x="18667" y="5761"/>
                  <a:pt x="17491" y="5761"/>
                </a:cubicBezTo>
                <a:close/>
                <a:moveTo>
                  <a:pt x="2048" y="7153"/>
                </a:moveTo>
                <a:lnTo>
                  <a:pt x="1850" y="7675"/>
                </a:lnTo>
                <a:cubicBezTo>
                  <a:pt x="1724" y="8009"/>
                  <a:pt x="1563" y="8159"/>
                  <a:pt x="1409" y="8084"/>
                </a:cubicBezTo>
                <a:cubicBezTo>
                  <a:pt x="1117" y="7943"/>
                  <a:pt x="1088" y="8226"/>
                  <a:pt x="1354" y="8635"/>
                </a:cubicBezTo>
                <a:cubicBezTo>
                  <a:pt x="1499" y="8859"/>
                  <a:pt x="1512" y="9043"/>
                  <a:pt x="1409" y="9402"/>
                </a:cubicBezTo>
                <a:cubicBezTo>
                  <a:pt x="1287" y="9825"/>
                  <a:pt x="1300" y="9850"/>
                  <a:pt x="1527" y="9624"/>
                </a:cubicBezTo>
                <a:cubicBezTo>
                  <a:pt x="1725" y="9428"/>
                  <a:pt x="1824" y="9460"/>
                  <a:pt x="1959" y="9766"/>
                </a:cubicBezTo>
                <a:cubicBezTo>
                  <a:pt x="2119" y="10125"/>
                  <a:pt x="2138" y="10112"/>
                  <a:pt x="2175" y="9641"/>
                </a:cubicBezTo>
                <a:cubicBezTo>
                  <a:pt x="2198" y="9356"/>
                  <a:pt x="2335" y="8971"/>
                  <a:pt x="2480" y="8783"/>
                </a:cubicBezTo>
                <a:cubicBezTo>
                  <a:pt x="2740" y="8444"/>
                  <a:pt x="2738" y="8442"/>
                  <a:pt x="2437" y="8363"/>
                </a:cubicBezTo>
                <a:cubicBezTo>
                  <a:pt x="2232" y="8309"/>
                  <a:pt x="2119" y="8096"/>
                  <a:pt x="2090" y="7715"/>
                </a:cubicBezTo>
                <a:lnTo>
                  <a:pt x="2048" y="7153"/>
                </a:lnTo>
                <a:close/>
                <a:moveTo>
                  <a:pt x="8060" y="11328"/>
                </a:moveTo>
                <a:cubicBezTo>
                  <a:pt x="8033" y="11322"/>
                  <a:pt x="8017" y="11355"/>
                  <a:pt x="8017" y="11431"/>
                </a:cubicBezTo>
                <a:cubicBezTo>
                  <a:pt x="8017" y="11567"/>
                  <a:pt x="8058" y="11752"/>
                  <a:pt x="8105" y="11840"/>
                </a:cubicBezTo>
                <a:cubicBezTo>
                  <a:pt x="8153" y="11928"/>
                  <a:pt x="8221" y="11948"/>
                  <a:pt x="8257" y="11879"/>
                </a:cubicBezTo>
                <a:cubicBezTo>
                  <a:pt x="8294" y="11811"/>
                  <a:pt x="8256" y="11627"/>
                  <a:pt x="8172" y="11470"/>
                </a:cubicBezTo>
                <a:cubicBezTo>
                  <a:pt x="8126" y="11384"/>
                  <a:pt x="8086" y="11335"/>
                  <a:pt x="8060" y="11328"/>
                </a:cubicBezTo>
                <a:close/>
                <a:moveTo>
                  <a:pt x="1847" y="11368"/>
                </a:moveTo>
                <a:cubicBezTo>
                  <a:pt x="1808" y="11368"/>
                  <a:pt x="1765" y="11454"/>
                  <a:pt x="1689" y="11624"/>
                </a:cubicBezTo>
                <a:cubicBezTo>
                  <a:pt x="1596" y="11830"/>
                  <a:pt x="1432" y="11999"/>
                  <a:pt x="1323" y="11999"/>
                </a:cubicBezTo>
                <a:cubicBezTo>
                  <a:pt x="1152" y="11999"/>
                  <a:pt x="1154" y="12063"/>
                  <a:pt x="1342" y="12448"/>
                </a:cubicBezTo>
                <a:cubicBezTo>
                  <a:pt x="1471" y="12713"/>
                  <a:pt x="1524" y="13062"/>
                  <a:pt x="1473" y="13311"/>
                </a:cubicBezTo>
                <a:cubicBezTo>
                  <a:pt x="1396" y="13681"/>
                  <a:pt x="1416" y="13692"/>
                  <a:pt x="1652" y="13419"/>
                </a:cubicBezTo>
                <a:cubicBezTo>
                  <a:pt x="1873" y="13163"/>
                  <a:pt x="1957" y="13167"/>
                  <a:pt x="2145" y="13453"/>
                </a:cubicBezTo>
                <a:cubicBezTo>
                  <a:pt x="2353" y="13769"/>
                  <a:pt x="2361" y="13761"/>
                  <a:pt x="2230" y="13322"/>
                </a:cubicBezTo>
                <a:cubicBezTo>
                  <a:pt x="2118" y="12948"/>
                  <a:pt x="2131" y="12747"/>
                  <a:pt x="2291" y="12419"/>
                </a:cubicBezTo>
                <a:cubicBezTo>
                  <a:pt x="2478" y="12036"/>
                  <a:pt x="2481" y="11999"/>
                  <a:pt x="2291" y="11999"/>
                </a:cubicBezTo>
                <a:cubicBezTo>
                  <a:pt x="2177" y="11999"/>
                  <a:pt x="2031" y="11830"/>
                  <a:pt x="1969" y="11624"/>
                </a:cubicBezTo>
                <a:cubicBezTo>
                  <a:pt x="1917" y="11454"/>
                  <a:pt x="1885" y="11368"/>
                  <a:pt x="1847" y="11368"/>
                </a:cubicBezTo>
                <a:close/>
                <a:moveTo>
                  <a:pt x="7877" y="12862"/>
                </a:moveTo>
                <a:cubicBezTo>
                  <a:pt x="7802" y="12894"/>
                  <a:pt x="7764" y="13026"/>
                  <a:pt x="7828" y="13220"/>
                </a:cubicBezTo>
                <a:cubicBezTo>
                  <a:pt x="7869" y="13343"/>
                  <a:pt x="7994" y="13442"/>
                  <a:pt x="8105" y="13442"/>
                </a:cubicBezTo>
                <a:cubicBezTo>
                  <a:pt x="8270" y="13442"/>
                  <a:pt x="8278" y="13374"/>
                  <a:pt x="8148" y="13084"/>
                </a:cubicBezTo>
                <a:cubicBezTo>
                  <a:pt x="8064" y="12897"/>
                  <a:pt x="7952" y="12831"/>
                  <a:pt x="7877" y="12862"/>
                </a:cubicBezTo>
                <a:close/>
                <a:moveTo>
                  <a:pt x="12596" y="14300"/>
                </a:moveTo>
                <a:cubicBezTo>
                  <a:pt x="12544" y="14305"/>
                  <a:pt x="12494" y="14356"/>
                  <a:pt x="12450" y="14459"/>
                </a:cubicBezTo>
                <a:cubicBezTo>
                  <a:pt x="12379" y="14625"/>
                  <a:pt x="12323" y="14926"/>
                  <a:pt x="12325" y="15129"/>
                </a:cubicBezTo>
                <a:cubicBezTo>
                  <a:pt x="12331" y="15638"/>
                  <a:pt x="12773" y="15595"/>
                  <a:pt x="12845" y="15078"/>
                </a:cubicBezTo>
                <a:cubicBezTo>
                  <a:pt x="12905" y="14657"/>
                  <a:pt x="12751" y="14285"/>
                  <a:pt x="12596" y="14300"/>
                </a:cubicBezTo>
                <a:close/>
                <a:moveTo>
                  <a:pt x="20421" y="14487"/>
                </a:moveTo>
                <a:cubicBezTo>
                  <a:pt x="20222" y="14496"/>
                  <a:pt x="20071" y="14725"/>
                  <a:pt x="20132" y="15021"/>
                </a:cubicBezTo>
                <a:cubicBezTo>
                  <a:pt x="20222" y="15454"/>
                  <a:pt x="20488" y="15456"/>
                  <a:pt x="20680" y="15027"/>
                </a:cubicBezTo>
                <a:cubicBezTo>
                  <a:pt x="20794" y="14771"/>
                  <a:pt x="20783" y="14664"/>
                  <a:pt x="20631" y="14555"/>
                </a:cubicBezTo>
                <a:cubicBezTo>
                  <a:pt x="20560" y="14504"/>
                  <a:pt x="20488" y="14484"/>
                  <a:pt x="20421" y="14487"/>
                </a:cubicBezTo>
                <a:close/>
                <a:moveTo>
                  <a:pt x="7661" y="14703"/>
                </a:moveTo>
                <a:cubicBezTo>
                  <a:pt x="7526" y="14722"/>
                  <a:pt x="7415" y="14864"/>
                  <a:pt x="7415" y="15021"/>
                </a:cubicBezTo>
                <a:cubicBezTo>
                  <a:pt x="7415" y="15373"/>
                  <a:pt x="7793" y="15301"/>
                  <a:pt x="7859" y="14936"/>
                </a:cubicBezTo>
                <a:cubicBezTo>
                  <a:pt x="7885" y="14790"/>
                  <a:pt x="7796" y="14684"/>
                  <a:pt x="7661" y="14703"/>
                </a:cubicBezTo>
                <a:close/>
                <a:moveTo>
                  <a:pt x="14093" y="17583"/>
                </a:moveTo>
                <a:cubicBezTo>
                  <a:pt x="13924" y="17568"/>
                  <a:pt x="13749" y="17864"/>
                  <a:pt x="13798" y="18214"/>
                </a:cubicBezTo>
                <a:cubicBezTo>
                  <a:pt x="13831" y="18447"/>
                  <a:pt x="13937" y="18640"/>
                  <a:pt x="14035" y="18640"/>
                </a:cubicBezTo>
                <a:cubicBezTo>
                  <a:pt x="14255" y="18640"/>
                  <a:pt x="14404" y="17999"/>
                  <a:pt x="14251" y="17714"/>
                </a:cubicBezTo>
                <a:cubicBezTo>
                  <a:pt x="14206" y="17630"/>
                  <a:pt x="14149" y="17588"/>
                  <a:pt x="14093" y="17583"/>
                </a:cubicBezTo>
                <a:close/>
                <a:moveTo>
                  <a:pt x="18629" y="17589"/>
                </a:moveTo>
                <a:cubicBezTo>
                  <a:pt x="18475" y="17592"/>
                  <a:pt x="18298" y="17896"/>
                  <a:pt x="18282" y="18282"/>
                </a:cubicBezTo>
                <a:cubicBezTo>
                  <a:pt x="18272" y="18536"/>
                  <a:pt x="18354" y="18673"/>
                  <a:pt x="18505" y="18651"/>
                </a:cubicBezTo>
                <a:cubicBezTo>
                  <a:pt x="18782" y="18613"/>
                  <a:pt x="18946" y="18025"/>
                  <a:pt x="18769" y="17697"/>
                </a:cubicBezTo>
                <a:cubicBezTo>
                  <a:pt x="18729" y="17623"/>
                  <a:pt x="18681" y="17588"/>
                  <a:pt x="18629" y="17589"/>
                </a:cubicBezTo>
                <a:close/>
                <a:moveTo>
                  <a:pt x="16198" y="18833"/>
                </a:moveTo>
                <a:cubicBezTo>
                  <a:pt x="16096" y="18915"/>
                  <a:pt x="15985" y="19241"/>
                  <a:pt x="15955" y="19606"/>
                </a:cubicBezTo>
                <a:cubicBezTo>
                  <a:pt x="15942" y="19762"/>
                  <a:pt x="16031" y="19873"/>
                  <a:pt x="16153" y="19856"/>
                </a:cubicBezTo>
                <a:cubicBezTo>
                  <a:pt x="16383" y="19824"/>
                  <a:pt x="16490" y="19068"/>
                  <a:pt x="16296" y="18845"/>
                </a:cubicBezTo>
                <a:cubicBezTo>
                  <a:pt x="16266" y="18811"/>
                  <a:pt x="16233" y="18806"/>
                  <a:pt x="16198" y="18833"/>
                </a:cubicBezTo>
                <a:close/>
              </a:path>
            </a:pathLst>
          </a:custGeom>
          <a:ln w="12700">
            <a:miter lim="400000"/>
          </a:ln>
        </p:spPr>
      </p:pic>
      <p:sp>
        <p:nvSpPr>
          <p:cNvPr id="159" name="The programme is therefore independent; the content is not influenced by the…"/>
          <p:cNvSpPr txBox="1"/>
          <p:nvPr/>
        </p:nvSpPr>
        <p:spPr>
          <a:xfrm>
            <a:off x="915975" y="12068553"/>
            <a:ext cx="10679734" cy="824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825500">
              <a:lnSpc>
                <a:spcPts val="2800"/>
              </a:lnSpc>
              <a:defRPr sz="2600" i="0"/>
            </a:pPr>
            <a:r>
              <a:t>The programme is therefore independent; the content is not influenced by the</a:t>
            </a:r>
          </a:p>
          <a:p>
            <a:pPr algn="l" defTabSz="825500">
              <a:lnSpc>
                <a:spcPts val="2800"/>
              </a:lnSpc>
              <a:defRPr sz="2600" i="0"/>
            </a:pPr>
            <a:r>
              <a:t>supporter and is under the sole responsibility of the experts.</a:t>
            </a:r>
          </a:p>
        </p:txBody>
      </p:sp>
      <p:pic>
        <p:nvPicPr>
          <p:cNvPr id="160" name="Image" descr="Image"/>
          <p:cNvPicPr>
            <a:picLocks noChangeAspect="1"/>
          </p:cNvPicPr>
          <p:nvPr/>
        </p:nvPicPr>
        <p:blipFill>
          <a:blip r:embed="rId4"/>
          <a:stretch>
            <a:fillRect/>
          </a:stretch>
        </p:blipFill>
        <p:spPr>
          <a:xfrm>
            <a:off x="6020776" y="-7475031"/>
            <a:ext cx="32709078" cy="22683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75"/>
                </a:lnTo>
                <a:cubicBezTo>
                  <a:pt x="0" y="2131"/>
                  <a:pt x="7" y="2744"/>
                  <a:pt x="15" y="2736"/>
                </a:cubicBezTo>
                <a:cubicBezTo>
                  <a:pt x="31" y="2722"/>
                  <a:pt x="549" y="2648"/>
                  <a:pt x="1608" y="2507"/>
                </a:cubicBezTo>
                <a:cubicBezTo>
                  <a:pt x="1948" y="2462"/>
                  <a:pt x="2447" y="2396"/>
                  <a:pt x="2716" y="2360"/>
                </a:cubicBezTo>
                <a:cubicBezTo>
                  <a:pt x="2986" y="2324"/>
                  <a:pt x="3480" y="2258"/>
                  <a:pt x="3815" y="2213"/>
                </a:cubicBezTo>
                <a:cubicBezTo>
                  <a:pt x="4151" y="2169"/>
                  <a:pt x="4646" y="2102"/>
                  <a:pt x="4915" y="2066"/>
                </a:cubicBezTo>
                <a:cubicBezTo>
                  <a:pt x="5184" y="2030"/>
                  <a:pt x="5679" y="1964"/>
                  <a:pt x="6015" y="1919"/>
                </a:cubicBezTo>
                <a:cubicBezTo>
                  <a:pt x="6350" y="1875"/>
                  <a:pt x="6847" y="1809"/>
                  <a:pt x="7118" y="1772"/>
                </a:cubicBezTo>
                <a:cubicBezTo>
                  <a:pt x="7908" y="1666"/>
                  <a:pt x="8556" y="1580"/>
                  <a:pt x="9211" y="1493"/>
                </a:cubicBezTo>
                <a:cubicBezTo>
                  <a:pt x="9546" y="1449"/>
                  <a:pt x="10041" y="1383"/>
                  <a:pt x="10310" y="1347"/>
                </a:cubicBezTo>
                <a:cubicBezTo>
                  <a:pt x="10580" y="1310"/>
                  <a:pt x="11074" y="1244"/>
                  <a:pt x="11409" y="1199"/>
                </a:cubicBezTo>
                <a:cubicBezTo>
                  <a:pt x="11745" y="1155"/>
                  <a:pt x="12240" y="1089"/>
                  <a:pt x="12509" y="1053"/>
                </a:cubicBezTo>
                <a:cubicBezTo>
                  <a:pt x="12778" y="1016"/>
                  <a:pt x="13273" y="951"/>
                  <a:pt x="13609" y="906"/>
                </a:cubicBezTo>
                <a:cubicBezTo>
                  <a:pt x="13944" y="862"/>
                  <a:pt x="14441" y="796"/>
                  <a:pt x="14712" y="759"/>
                </a:cubicBezTo>
                <a:cubicBezTo>
                  <a:pt x="15518" y="651"/>
                  <a:pt x="16157" y="566"/>
                  <a:pt x="16805" y="480"/>
                </a:cubicBezTo>
                <a:cubicBezTo>
                  <a:pt x="17140" y="435"/>
                  <a:pt x="17631" y="369"/>
                  <a:pt x="17895" y="334"/>
                </a:cubicBezTo>
                <a:cubicBezTo>
                  <a:pt x="18159" y="298"/>
                  <a:pt x="18654" y="232"/>
                  <a:pt x="18995" y="187"/>
                </a:cubicBezTo>
                <a:cubicBezTo>
                  <a:pt x="19335" y="142"/>
                  <a:pt x="19767" y="83"/>
                  <a:pt x="19955" y="56"/>
                </a:cubicBezTo>
                <a:cubicBezTo>
                  <a:pt x="20291" y="8"/>
                  <a:pt x="20113" y="7"/>
                  <a:pt x="10149" y="3"/>
                </a:cubicBezTo>
                <a:lnTo>
                  <a:pt x="0" y="0"/>
                </a:lnTo>
                <a:close/>
                <a:moveTo>
                  <a:pt x="20364" y="0"/>
                </a:moveTo>
                <a:lnTo>
                  <a:pt x="20380" y="73"/>
                </a:lnTo>
                <a:cubicBezTo>
                  <a:pt x="20389" y="114"/>
                  <a:pt x="20401" y="248"/>
                  <a:pt x="20407" y="373"/>
                </a:cubicBezTo>
                <a:cubicBezTo>
                  <a:pt x="20413" y="498"/>
                  <a:pt x="20438" y="906"/>
                  <a:pt x="20463" y="1280"/>
                </a:cubicBezTo>
                <a:cubicBezTo>
                  <a:pt x="20487" y="1654"/>
                  <a:pt x="20529" y="2290"/>
                  <a:pt x="20555" y="2693"/>
                </a:cubicBezTo>
                <a:cubicBezTo>
                  <a:pt x="20581" y="3097"/>
                  <a:pt x="20627" y="3817"/>
                  <a:pt x="20657" y="4294"/>
                </a:cubicBezTo>
                <a:cubicBezTo>
                  <a:pt x="20688" y="4770"/>
                  <a:pt x="20734" y="5490"/>
                  <a:pt x="20760" y="5893"/>
                </a:cubicBezTo>
                <a:cubicBezTo>
                  <a:pt x="20786" y="6297"/>
                  <a:pt x="20831" y="7005"/>
                  <a:pt x="20861" y="7467"/>
                </a:cubicBezTo>
                <a:cubicBezTo>
                  <a:pt x="20890" y="7929"/>
                  <a:pt x="20936" y="8637"/>
                  <a:pt x="20962" y="9040"/>
                </a:cubicBezTo>
                <a:cubicBezTo>
                  <a:pt x="20988" y="9443"/>
                  <a:pt x="21030" y="10091"/>
                  <a:pt x="21055" y="10480"/>
                </a:cubicBezTo>
                <a:cubicBezTo>
                  <a:pt x="21081" y="10869"/>
                  <a:pt x="21110" y="11325"/>
                  <a:pt x="21120" y="11493"/>
                </a:cubicBezTo>
                <a:cubicBezTo>
                  <a:pt x="21130" y="11662"/>
                  <a:pt x="21155" y="12052"/>
                  <a:pt x="21175" y="12360"/>
                </a:cubicBezTo>
                <a:cubicBezTo>
                  <a:pt x="21195" y="12668"/>
                  <a:pt x="21237" y="13316"/>
                  <a:pt x="21268" y="13800"/>
                </a:cubicBezTo>
                <a:cubicBezTo>
                  <a:pt x="21347" y="15047"/>
                  <a:pt x="21408" y="15993"/>
                  <a:pt x="21470" y="16947"/>
                </a:cubicBezTo>
                <a:cubicBezTo>
                  <a:pt x="21500" y="17401"/>
                  <a:pt x="21539" y="18010"/>
                  <a:pt x="21556" y="18300"/>
                </a:cubicBezTo>
                <a:cubicBezTo>
                  <a:pt x="21574" y="18590"/>
                  <a:pt x="21591" y="18827"/>
                  <a:pt x="21594" y="18827"/>
                </a:cubicBezTo>
                <a:cubicBezTo>
                  <a:pt x="21597" y="18827"/>
                  <a:pt x="21600" y="14591"/>
                  <a:pt x="21600" y="9413"/>
                </a:cubicBezTo>
                <a:lnTo>
                  <a:pt x="21600" y="0"/>
                </a:lnTo>
                <a:lnTo>
                  <a:pt x="20982" y="0"/>
                </a:lnTo>
                <a:lnTo>
                  <a:pt x="20364" y="0"/>
                </a:lnTo>
                <a:close/>
                <a:moveTo>
                  <a:pt x="13370" y="2737"/>
                </a:moveTo>
                <a:cubicBezTo>
                  <a:pt x="13282" y="2738"/>
                  <a:pt x="13210" y="2780"/>
                  <a:pt x="13125" y="2873"/>
                </a:cubicBezTo>
                <a:cubicBezTo>
                  <a:pt x="13088" y="2913"/>
                  <a:pt x="13005" y="2955"/>
                  <a:pt x="12899" y="2986"/>
                </a:cubicBezTo>
                <a:cubicBezTo>
                  <a:pt x="12807" y="3013"/>
                  <a:pt x="12726" y="3041"/>
                  <a:pt x="12718" y="3048"/>
                </a:cubicBezTo>
                <a:cubicBezTo>
                  <a:pt x="12683" y="3079"/>
                  <a:pt x="12216" y="3205"/>
                  <a:pt x="12149" y="3202"/>
                </a:cubicBezTo>
                <a:cubicBezTo>
                  <a:pt x="12108" y="3200"/>
                  <a:pt x="12002" y="3168"/>
                  <a:pt x="11912" y="3130"/>
                </a:cubicBezTo>
                <a:cubicBezTo>
                  <a:pt x="11912" y="3130"/>
                  <a:pt x="11912" y="3130"/>
                  <a:pt x="11912" y="3130"/>
                </a:cubicBezTo>
                <a:lnTo>
                  <a:pt x="11911" y="3130"/>
                </a:lnTo>
                <a:cubicBezTo>
                  <a:pt x="11818" y="3091"/>
                  <a:pt x="11731" y="3069"/>
                  <a:pt x="11709" y="3079"/>
                </a:cubicBezTo>
                <a:cubicBezTo>
                  <a:pt x="11689" y="3087"/>
                  <a:pt x="11653" y="3099"/>
                  <a:pt x="11623" y="3107"/>
                </a:cubicBezTo>
                <a:lnTo>
                  <a:pt x="11597" y="3117"/>
                </a:lnTo>
                <a:cubicBezTo>
                  <a:pt x="11589" y="3120"/>
                  <a:pt x="11575" y="3125"/>
                  <a:pt x="11565" y="3128"/>
                </a:cubicBezTo>
                <a:cubicBezTo>
                  <a:pt x="11519" y="3144"/>
                  <a:pt x="11454" y="3167"/>
                  <a:pt x="11373" y="3200"/>
                </a:cubicBezTo>
                <a:cubicBezTo>
                  <a:pt x="11271" y="3242"/>
                  <a:pt x="11159" y="3283"/>
                  <a:pt x="11123" y="3293"/>
                </a:cubicBezTo>
                <a:cubicBezTo>
                  <a:pt x="11092" y="3301"/>
                  <a:pt x="11051" y="3315"/>
                  <a:pt x="11013" y="3328"/>
                </a:cubicBezTo>
                <a:cubicBezTo>
                  <a:pt x="10941" y="3353"/>
                  <a:pt x="10884" y="3374"/>
                  <a:pt x="10818" y="3397"/>
                </a:cubicBezTo>
                <a:cubicBezTo>
                  <a:pt x="10761" y="3417"/>
                  <a:pt x="10693" y="3445"/>
                  <a:pt x="10627" y="3472"/>
                </a:cubicBezTo>
                <a:cubicBezTo>
                  <a:pt x="10588" y="3489"/>
                  <a:pt x="10548" y="3505"/>
                  <a:pt x="10513" y="3521"/>
                </a:cubicBezTo>
                <a:cubicBezTo>
                  <a:pt x="10511" y="3522"/>
                  <a:pt x="10509" y="3523"/>
                  <a:pt x="10507" y="3524"/>
                </a:cubicBezTo>
                <a:cubicBezTo>
                  <a:pt x="10444" y="3552"/>
                  <a:pt x="10388" y="3579"/>
                  <a:pt x="10347" y="3602"/>
                </a:cubicBezTo>
                <a:cubicBezTo>
                  <a:pt x="10241" y="3663"/>
                  <a:pt x="10112" y="3727"/>
                  <a:pt x="10061" y="3746"/>
                </a:cubicBezTo>
                <a:cubicBezTo>
                  <a:pt x="10010" y="3764"/>
                  <a:pt x="9931" y="3804"/>
                  <a:pt x="9885" y="3833"/>
                </a:cubicBezTo>
                <a:cubicBezTo>
                  <a:pt x="9839" y="3863"/>
                  <a:pt x="9678" y="3943"/>
                  <a:pt x="9525" y="4013"/>
                </a:cubicBezTo>
                <a:cubicBezTo>
                  <a:pt x="9373" y="4082"/>
                  <a:pt x="9165" y="4179"/>
                  <a:pt x="9063" y="4227"/>
                </a:cubicBezTo>
                <a:cubicBezTo>
                  <a:pt x="8961" y="4276"/>
                  <a:pt x="8754" y="4373"/>
                  <a:pt x="8601" y="4442"/>
                </a:cubicBezTo>
                <a:cubicBezTo>
                  <a:pt x="8449" y="4512"/>
                  <a:pt x="8273" y="4596"/>
                  <a:pt x="8210" y="4631"/>
                </a:cubicBezTo>
                <a:cubicBezTo>
                  <a:pt x="8147" y="4665"/>
                  <a:pt x="8088" y="4693"/>
                  <a:pt x="8078" y="4693"/>
                </a:cubicBezTo>
                <a:cubicBezTo>
                  <a:pt x="8068" y="4693"/>
                  <a:pt x="7857" y="4790"/>
                  <a:pt x="7610" y="4909"/>
                </a:cubicBezTo>
                <a:cubicBezTo>
                  <a:pt x="7363" y="5027"/>
                  <a:pt x="7031" y="5170"/>
                  <a:pt x="6873" y="5226"/>
                </a:cubicBezTo>
                <a:cubicBezTo>
                  <a:pt x="6511" y="5355"/>
                  <a:pt x="6369" y="5437"/>
                  <a:pt x="6270" y="5577"/>
                </a:cubicBezTo>
                <a:cubicBezTo>
                  <a:pt x="6186" y="5696"/>
                  <a:pt x="6184" y="5706"/>
                  <a:pt x="6088" y="6347"/>
                </a:cubicBezTo>
                <a:cubicBezTo>
                  <a:pt x="6035" y="6699"/>
                  <a:pt x="5997" y="6861"/>
                  <a:pt x="5956" y="6910"/>
                </a:cubicBezTo>
                <a:cubicBezTo>
                  <a:pt x="5942" y="6927"/>
                  <a:pt x="5931" y="6956"/>
                  <a:pt x="5931" y="6976"/>
                </a:cubicBezTo>
                <a:cubicBezTo>
                  <a:pt x="5931" y="7026"/>
                  <a:pt x="5759" y="7443"/>
                  <a:pt x="5713" y="7502"/>
                </a:cubicBezTo>
                <a:cubicBezTo>
                  <a:pt x="5693" y="7528"/>
                  <a:pt x="5665" y="7589"/>
                  <a:pt x="5652" y="7635"/>
                </a:cubicBezTo>
                <a:cubicBezTo>
                  <a:pt x="5639" y="7682"/>
                  <a:pt x="5598" y="7792"/>
                  <a:pt x="5562" y="7880"/>
                </a:cubicBezTo>
                <a:cubicBezTo>
                  <a:pt x="5525" y="7968"/>
                  <a:pt x="5469" y="8102"/>
                  <a:pt x="5437" y="8178"/>
                </a:cubicBezTo>
                <a:cubicBezTo>
                  <a:pt x="5353" y="8382"/>
                  <a:pt x="5287" y="8740"/>
                  <a:pt x="5283" y="9024"/>
                </a:cubicBezTo>
                <a:cubicBezTo>
                  <a:pt x="5281" y="9154"/>
                  <a:pt x="5273" y="9304"/>
                  <a:pt x="5265" y="9357"/>
                </a:cubicBezTo>
                <a:cubicBezTo>
                  <a:pt x="5224" y="9641"/>
                  <a:pt x="5245" y="10514"/>
                  <a:pt x="5301" y="10840"/>
                </a:cubicBezTo>
                <a:cubicBezTo>
                  <a:pt x="5311" y="10899"/>
                  <a:pt x="5332" y="11029"/>
                  <a:pt x="5348" y="11130"/>
                </a:cubicBezTo>
                <a:cubicBezTo>
                  <a:pt x="5364" y="11230"/>
                  <a:pt x="5389" y="11351"/>
                  <a:pt x="5403" y="11397"/>
                </a:cubicBezTo>
                <a:cubicBezTo>
                  <a:pt x="5417" y="11442"/>
                  <a:pt x="5438" y="11538"/>
                  <a:pt x="5450" y="11610"/>
                </a:cubicBezTo>
                <a:cubicBezTo>
                  <a:pt x="5481" y="11802"/>
                  <a:pt x="5538" y="11945"/>
                  <a:pt x="5595" y="11976"/>
                </a:cubicBezTo>
                <a:cubicBezTo>
                  <a:pt x="5698" y="12033"/>
                  <a:pt x="5811" y="11953"/>
                  <a:pt x="5895" y="11764"/>
                </a:cubicBezTo>
                <a:lnTo>
                  <a:pt x="5923" y="11700"/>
                </a:lnTo>
                <a:lnTo>
                  <a:pt x="5987" y="11757"/>
                </a:lnTo>
                <a:lnTo>
                  <a:pt x="6051" y="11813"/>
                </a:lnTo>
                <a:lnTo>
                  <a:pt x="6082" y="12271"/>
                </a:lnTo>
                <a:cubicBezTo>
                  <a:pt x="6106" y="12628"/>
                  <a:pt x="6119" y="12733"/>
                  <a:pt x="6142" y="12752"/>
                </a:cubicBezTo>
                <a:cubicBezTo>
                  <a:pt x="6165" y="12771"/>
                  <a:pt x="6166" y="12785"/>
                  <a:pt x="6149" y="12824"/>
                </a:cubicBezTo>
                <a:cubicBezTo>
                  <a:pt x="6130" y="12869"/>
                  <a:pt x="6147" y="13137"/>
                  <a:pt x="6200" y="13640"/>
                </a:cubicBezTo>
                <a:cubicBezTo>
                  <a:pt x="6204" y="13684"/>
                  <a:pt x="6221" y="13876"/>
                  <a:pt x="6236" y="14067"/>
                </a:cubicBezTo>
                <a:cubicBezTo>
                  <a:pt x="6251" y="14257"/>
                  <a:pt x="6276" y="14563"/>
                  <a:pt x="6293" y="14747"/>
                </a:cubicBezTo>
                <a:cubicBezTo>
                  <a:pt x="6309" y="14930"/>
                  <a:pt x="6326" y="15134"/>
                  <a:pt x="6330" y="15200"/>
                </a:cubicBezTo>
                <a:cubicBezTo>
                  <a:pt x="6334" y="15266"/>
                  <a:pt x="6351" y="15458"/>
                  <a:pt x="6367" y="15627"/>
                </a:cubicBezTo>
                <a:cubicBezTo>
                  <a:pt x="6382" y="15795"/>
                  <a:pt x="6402" y="16029"/>
                  <a:pt x="6411" y="16147"/>
                </a:cubicBezTo>
                <a:cubicBezTo>
                  <a:pt x="6420" y="16264"/>
                  <a:pt x="6436" y="16462"/>
                  <a:pt x="6446" y="16587"/>
                </a:cubicBezTo>
                <a:cubicBezTo>
                  <a:pt x="6457" y="16711"/>
                  <a:pt x="6470" y="16889"/>
                  <a:pt x="6475" y="16981"/>
                </a:cubicBezTo>
                <a:cubicBezTo>
                  <a:pt x="6480" y="17073"/>
                  <a:pt x="6493" y="17229"/>
                  <a:pt x="6504" y="17328"/>
                </a:cubicBezTo>
                <a:cubicBezTo>
                  <a:pt x="6572" y="17959"/>
                  <a:pt x="6590" y="18035"/>
                  <a:pt x="6702" y="18147"/>
                </a:cubicBezTo>
                <a:cubicBezTo>
                  <a:pt x="6776" y="18221"/>
                  <a:pt x="6776" y="18221"/>
                  <a:pt x="7030" y="18157"/>
                </a:cubicBezTo>
                <a:cubicBezTo>
                  <a:pt x="7134" y="18131"/>
                  <a:pt x="7145" y="18121"/>
                  <a:pt x="7197" y="18004"/>
                </a:cubicBezTo>
                <a:cubicBezTo>
                  <a:pt x="7250" y="17885"/>
                  <a:pt x="7252" y="17868"/>
                  <a:pt x="7250" y="17600"/>
                </a:cubicBezTo>
                <a:cubicBezTo>
                  <a:pt x="7248" y="17446"/>
                  <a:pt x="7238" y="17248"/>
                  <a:pt x="7226" y="17160"/>
                </a:cubicBezTo>
                <a:cubicBezTo>
                  <a:pt x="7214" y="17072"/>
                  <a:pt x="7197" y="16886"/>
                  <a:pt x="7188" y="16747"/>
                </a:cubicBezTo>
                <a:cubicBezTo>
                  <a:pt x="7179" y="16607"/>
                  <a:pt x="7162" y="16391"/>
                  <a:pt x="7151" y="16266"/>
                </a:cubicBezTo>
                <a:cubicBezTo>
                  <a:pt x="7126" y="15988"/>
                  <a:pt x="7099" y="15655"/>
                  <a:pt x="7078" y="15373"/>
                </a:cubicBezTo>
                <a:cubicBezTo>
                  <a:pt x="7069" y="15256"/>
                  <a:pt x="7048" y="15016"/>
                  <a:pt x="7031" y="14840"/>
                </a:cubicBezTo>
                <a:cubicBezTo>
                  <a:pt x="7015" y="14664"/>
                  <a:pt x="6998" y="14461"/>
                  <a:pt x="6994" y="14387"/>
                </a:cubicBezTo>
                <a:cubicBezTo>
                  <a:pt x="6991" y="14314"/>
                  <a:pt x="6980" y="14175"/>
                  <a:pt x="6970" y="14080"/>
                </a:cubicBezTo>
                <a:cubicBezTo>
                  <a:pt x="6954" y="13933"/>
                  <a:pt x="6917" y="13500"/>
                  <a:pt x="6863" y="12848"/>
                </a:cubicBezTo>
                <a:cubicBezTo>
                  <a:pt x="6855" y="12752"/>
                  <a:pt x="6840" y="12691"/>
                  <a:pt x="6823" y="12681"/>
                </a:cubicBezTo>
                <a:cubicBezTo>
                  <a:pt x="6801" y="12669"/>
                  <a:pt x="6800" y="12658"/>
                  <a:pt x="6818" y="12627"/>
                </a:cubicBezTo>
                <a:cubicBezTo>
                  <a:pt x="6835" y="12597"/>
                  <a:pt x="6835" y="12525"/>
                  <a:pt x="6818" y="12301"/>
                </a:cubicBezTo>
                <a:cubicBezTo>
                  <a:pt x="6806" y="12143"/>
                  <a:pt x="6790" y="11939"/>
                  <a:pt x="6783" y="11848"/>
                </a:cubicBezTo>
                <a:cubicBezTo>
                  <a:pt x="6772" y="11706"/>
                  <a:pt x="6775" y="11676"/>
                  <a:pt x="6804" y="11640"/>
                </a:cubicBezTo>
                <a:cubicBezTo>
                  <a:pt x="6832" y="11606"/>
                  <a:pt x="6836" y="11576"/>
                  <a:pt x="6826" y="11482"/>
                </a:cubicBezTo>
                <a:cubicBezTo>
                  <a:pt x="6812" y="11343"/>
                  <a:pt x="6833" y="11316"/>
                  <a:pt x="6909" y="11372"/>
                </a:cubicBezTo>
                <a:cubicBezTo>
                  <a:pt x="7006" y="11444"/>
                  <a:pt x="7115" y="11411"/>
                  <a:pt x="7193" y="11285"/>
                </a:cubicBezTo>
                <a:cubicBezTo>
                  <a:pt x="7226" y="11233"/>
                  <a:pt x="7228" y="11233"/>
                  <a:pt x="7316" y="11282"/>
                </a:cubicBezTo>
                <a:cubicBezTo>
                  <a:pt x="7443" y="11351"/>
                  <a:pt x="7858" y="11466"/>
                  <a:pt x="7981" y="11466"/>
                </a:cubicBezTo>
                <a:cubicBezTo>
                  <a:pt x="8171" y="11466"/>
                  <a:pt x="8220" y="11443"/>
                  <a:pt x="8257" y="11339"/>
                </a:cubicBezTo>
                <a:cubicBezTo>
                  <a:pt x="8286" y="11258"/>
                  <a:pt x="8288" y="11229"/>
                  <a:pt x="8268" y="11107"/>
                </a:cubicBezTo>
                <a:cubicBezTo>
                  <a:pt x="8240" y="10935"/>
                  <a:pt x="8210" y="10867"/>
                  <a:pt x="8091" y="10711"/>
                </a:cubicBezTo>
                <a:cubicBezTo>
                  <a:pt x="8040" y="10644"/>
                  <a:pt x="8003" y="10576"/>
                  <a:pt x="8009" y="10561"/>
                </a:cubicBezTo>
                <a:cubicBezTo>
                  <a:pt x="8016" y="10546"/>
                  <a:pt x="8069" y="10533"/>
                  <a:pt x="8128" y="10533"/>
                </a:cubicBezTo>
                <a:cubicBezTo>
                  <a:pt x="8267" y="10533"/>
                  <a:pt x="8615" y="10465"/>
                  <a:pt x="8724" y="10416"/>
                </a:cubicBezTo>
                <a:cubicBezTo>
                  <a:pt x="8771" y="10395"/>
                  <a:pt x="8843" y="10346"/>
                  <a:pt x="8884" y="10307"/>
                </a:cubicBezTo>
                <a:cubicBezTo>
                  <a:pt x="8949" y="10245"/>
                  <a:pt x="8958" y="10222"/>
                  <a:pt x="8969" y="10099"/>
                </a:cubicBezTo>
                <a:cubicBezTo>
                  <a:pt x="8980" y="9986"/>
                  <a:pt x="8977" y="9956"/>
                  <a:pt x="8951" y="9929"/>
                </a:cubicBezTo>
                <a:cubicBezTo>
                  <a:pt x="8934" y="9910"/>
                  <a:pt x="8910" y="9868"/>
                  <a:pt x="8898" y="9834"/>
                </a:cubicBezTo>
                <a:cubicBezTo>
                  <a:pt x="8875" y="9767"/>
                  <a:pt x="8802" y="9710"/>
                  <a:pt x="8649" y="9638"/>
                </a:cubicBezTo>
                <a:cubicBezTo>
                  <a:pt x="8577" y="9605"/>
                  <a:pt x="8484" y="9591"/>
                  <a:pt x="8322" y="9589"/>
                </a:cubicBezTo>
                <a:cubicBezTo>
                  <a:pt x="8190" y="9588"/>
                  <a:pt x="8087" y="9575"/>
                  <a:pt x="8075" y="9558"/>
                </a:cubicBezTo>
                <a:cubicBezTo>
                  <a:pt x="8062" y="9539"/>
                  <a:pt x="8079" y="9493"/>
                  <a:pt x="8133" y="9405"/>
                </a:cubicBezTo>
                <a:cubicBezTo>
                  <a:pt x="8175" y="9336"/>
                  <a:pt x="8217" y="9280"/>
                  <a:pt x="8227" y="9280"/>
                </a:cubicBezTo>
                <a:cubicBezTo>
                  <a:pt x="8245" y="9280"/>
                  <a:pt x="8357" y="9213"/>
                  <a:pt x="8407" y="9173"/>
                </a:cubicBezTo>
                <a:cubicBezTo>
                  <a:pt x="8423" y="9161"/>
                  <a:pt x="8488" y="9112"/>
                  <a:pt x="8552" y="9064"/>
                </a:cubicBezTo>
                <a:cubicBezTo>
                  <a:pt x="8690" y="8961"/>
                  <a:pt x="8799" y="8792"/>
                  <a:pt x="8792" y="8694"/>
                </a:cubicBezTo>
                <a:cubicBezTo>
                  <a:pt x="8789" y="8657"/>
                  <a:pt x="8794" y="8611"/>
                  <a:pt x="8802" y="8592"/>
                </a:cubicBezTo>
                <a:cubicBezTo>
                  <a:pt x="8821" y="8548"/>
                  <a:pt x="8995" y="8367"/>
                  <a:pt x="9054" y="8329"/>
                </a:cubicBezTo>
                <a:cubicBezTo>
                  <a:pt x="9127" y="8283"/>
                  <a:pt x="9512" y="7885"/>
                  <a:pt x="9661" y="7701"/>
                </a:cubicBezTo>
                <a:cubicBezTo>
                  <a:pt x="9736" y="7609"/>
                  <a:pt x="9848" y="7444"/>
                  <a:pt x="9910" y="7336"/>
                </a:cubicBezTo>
                <a:cubicBezTo>
                  <a:pt x="10095" y="7014"/>
                  <a:pt x="10115" y="6984"/>
                  <a:pt x="10144" y="6978"/>
                </a:cubicBezTo>
                <a:cubicBezTo>
                  <a:pt x="10159" y="6974"/>
                  <a:pt x="10182" y="6963"/>
                  <a:pt x="10195" y="6951"/>
                </a:cubicBezTo>
                <a:cubicBezTo>
                  <a:pt x="10208" y="6940"/>
                  <a:pt x="10226" y="6937"/>
                  <a:pt x="10235" y="6946"/>
                </a:cubicBezTo>
                <a:cubicBezTo>
                  <a:pt x="10283" y="6988"/>
                  <a:pt x="10791" y="6631"/>
                  <a:pt x="10924" y="6461"/>
                </a:cubicBezTo>
                <a:cubicBezTo>
                  <a:pt x="10953" y="6424"/>
                  <a:pt x="10964" y="6430"/>
                  <a:pt x="11044" y="6533"/>
                </a:cubicBezTo>
                <a:cubicBezTo>
                  <a:pt x="11193" y="6724"/>
                  <a:pt x="11211" y="6730"/>
                  <a:pt x="11650" y="6725"/>
                </a:cubicBezTo>
                <a:cubicBezTo>
                  <a:pt x="12085" y="6720"/>
                  <a:pt x="12378" y="6697"/>
                  <a:pt x="13239" y="6599"/>
                </a:cubicBezTo>
                <a:cubicBezTo>
                  <a:pt x="13300" y="6592"/>
                  <a:pt x="13379" y="6579"/>
                  <a:pt x="13414" y="6570"/>
                </a:cubicBezTo>
                <a:cubicBezTo>
                  <a:pt x="13518" y="6544"/>
                  <a:pt x="13659" y="6557"/>
                  <a:pt x="13757" y="6600"/>
                </a:cubicBezTo>
                <a:cubicBezTo>
                  <a:pt x="13890" y="6658"/>
                  <a:pt x="13929" y="6650"/>
                  <a:pt x="13988" y="6558"/>
                </a:cubicBezTo>
                <a:cubicBezTo>
                  <a:pt x="14017" y="6514"/>
                  <a:pt x="14056" y="6476"/>
                  <a:pt x="14074" y="6475"/>
                </a:cubicBezTo>
                <a:cubicBezTo>
                  <a:pt x="14092" y="6474"/>
                  <a:pt x="14261" y="6504"/>
                  <a:pt x="14449" y="6541"/>
                </a:cubicBezTo>
                <a:cubicBezTo>
                  <a:pt x="14637" y="6579"/>
                  <a:pt x="14903" y="6630"/>
                  <a:pt x="15040" y="6655"/>
                </a:cubicBezTo>
                <a:cubicBezTo>
                  <a:pt x="15178" y="6680"/>
                  <a:pt x="15336" y="6709"/>
                  <a:pt x="15392" y="6721"/>
                </a:cubicBezTo>
                <a:cubicBezTo>
                  <a:pt x="15447" y="6732"/>
                  <a:pt x="15601" y="6761"/>
                  <a:pt x="15733" y="6785"/>
                </a:cubicBezTo>
                <a:cubicBezTo>
                  <a:pt x="15865" y="6810"/>
                  <a:pt x="16090" y="6852"/>
                  <a:pt x="16232" y="6880"/>
                </a:cubicBezTo>
                <a:cubicBezTo>
                  <a:pt x="16375" y="6908"/>
                  <a:pt x="16541" y="6938"/>
                  <a:pt x="16602" y="6947"/>
                </a:cubicBezTo>
                <a:cubicBezTo>
                  <a:pt x="16711" y="6963"/>
                  <a:pt x="17364" y="7092"/>
                  <a:pt x="17620" y="7148"/>
                </a:cubicBezTo>
                <a:cubicBezTo>
                  <a:pt x="17693" y="7163"/>
                  <a:pt x="17830" y="7177"/>
                  <a:pt x="17925" y="7178"/>
                </a:cubicBezTo>
                <a:cubicBezTo>
                  <a:pt x="18053" y="7179"/>
                  <a:pt x="18107" y="7190"/>
                  <a:pt x="18131" y="7221"/>
                </a:cubicBezTo>
                <a:cubicBezTo>
                  <a:pt x="18160" y="7258"/>
                  <a:pt x="18170" y="7257"/>
                  <a:pt x="18235" y="7215"/>
                </a:cubicBezTo>
                <a:cubicBezTo>
                  <a:pt x="18256" y="7201"/>
                  <a:pt x="18273" y="7187"/>
                  <a:pt x="18286" y="7168"/>
                </a:cubicBezTo>
                <a:cubicBezTo>
                  <a:pt x="18292" y="7159"/>
                  <a:pt x="18298" y="7149"/>
                  <a:pt x="18302" y="7138"/>
                </a:cubicBezTo>
                <a:cubicBezTo>
                  <a:pt x="18325" y="7080"/>
                  <a:pt x="18324" y="6983"/>
                  <a:pt x="18311" y="6787"/>
                </a:cubicBezTo>
                <a:cubicBezTo>
                  <a:pt x="18301" y="6622"/>
                  <a:pt x="18304" y="6553"/>
                  <a:pt x="18325" y="6486"/>
                </a:cubicBezTo>
                <a:cubicBezTo>
                  <a:pt x="18357" y="6383"/>
                  <a:pt x="18343" y="6200"/>
                  <a:pt x="18297" y="6126"/>
                </a:cubicBezTo>
                <a:cubicBezTo>
                  <a:pt x="18272" y="6087"/>
                  <a:pt x="18266" y="6000"/>
                  <a:pt x="18260" y="5645"/>
                </a:cubicBezTo>
                <a:cubicBezTo>
                  <a:pt x="18257" y="5408"/>
                  <a:pt x="18246" y="5183"/>
                  <a:pt x="18237" y="5147"/>
                </a:cubicBezTo>
                <a:cubicBezTo>
                  <a:pt x="18229" y="5110"/>
                  <a:pt x="18216" y="4876"/>
                  <a:pt x="18210" y="4627"/>
                </a:cubicBezTo>
                <a:cubicBezTo>
                  <a:pt x="18194" y="3988"/>
                  <a:pt x="18146" y="3094"/>
                  <a:pt x="18125" y="3038"/>
                </a:cubicBezTo>
                <a:cubicBezTo>
                  <a:pt x="18109" y="2994"/>
                  <a:pt x="18060" y="2992"/>
                  <a:pt x="17373" y="3000"/>
                </a:cubicBezTo>
                <a:cubicBezTo>
                  <a:pt x="16969" y="3004"/>
                  <a:pt x="16435" y="3022"/>
                  <a:pt x="16186" y="3039"/>
                </a:cubicBezTo>
                <a:cubicBezTo>
                  <a:pt x="15695" y="3072"/>
                  <a:pt x="15542" y="3081"/>
                  <a:pt x="15022" y="3105"/>
                </a:cubicBezTo>
                <a:cubicBezTo>
                  <a:pt x="14271" y="3140"/>
                  <a:pt x="14086" y="3152"/>
                  <a:pt x="14021" y="3172"/>
                </a:cubicBezTo>
                <a:cubicBezTo>
                  <a:pt x="13955" y="3193"/>
                  <a:pt x="13947" y="3186"/>
                  <a:pt x="13803" y="3010"/>
                </a:cubicBezTo>
                <a:cubicBezTo>
                  <a:pt x="13618" y="2785"/>
                  <a:pt x="13614" y="2782"/>
                  <a:pt x="13464" y="2747"/>
                </a:cubicBezTo>
                <a:cubicBezTo>
                  <a:pt x="13430" y="2740"/>
                  <a:pt x="13399" y="2736"/>
                  <a:pt x="13370" y="2737"/>
                </a:cubicBezTo>
                <a:close/>
                <a:moveTo>
                  <a:pt x="20" y="3026"/>
                </a:moveTo>
                <a:cubicBezTo>
                  <a:pt x="12" y="2924"/>
                  <a:pt x="4" y="7061"/>
                  <a:pt x="2" y="12220"/>
                </a:cubicBezTo>
                <a:lnTo>
                  <a:pt x="0" y="21600"/>
                </a:lnTo>
                <a:lnTo>
                  <a:pt x="605" y="21600"/>
                </a:lnTo>
                <a:lnTo>
                  <a:pt x="1211" y="21600"/>
                </a:lnTo>
                <a:lnTo>
                  <a:pt x="1205" y="21487"/>
                </a:lnTo>
                <a:cubicBezTo>
                  <a:pt x="1202" y="21424"/>
                  <a:pt x="1179" y="21055"/>
                  <a:pt x="1154" y="20667"/>
                </a:cubicBezTo>
                <a:cubicBezTo>
                  <a:pt x="1129" y="20278"/>
                  <a:pt x="1104" y="19894"/>
                  <a:pt x="1099" y="19813"/>
                </a:cubicBezTo>
                <a:cubicBezTo>
                  <a:pt x="1086" y="19593"/>
                  <a:pt x="1004" y="18311"/>
                  <a:pt x="941" y="17347"/>
                </a:cubicBezTo>
                <a:cubicBezTo>
                  <a:pt x="845" y="15859"/>
                  <a:pt x="795" y="15085"/>
                  <a:pt x="785" y="14920"/>
                </a:cubicBezTo>
                <a:cubicBezTo>
                  <a:pt x="780" y="14832"/>
                  <a:pt x="756" y="14448"/>
                  <a:pt x="731" y="14067"/>
                </a:cubicBezTo>
                <a:cubicBezTo>
                  <a:pt x="706" y="13685"/>
                  <a:pt x="665" y="13043"/>
                  <a:pt x="639" y="12640"/>
                </a:cubicBezTo>
                <a:cubicBezTo>
                  <a:pt x="613" y="12237"/>
                  <a:pt x="567" y="11523"/>
                  <a:pt x="537" y="11053"/>
                </a:cubicBezTo>
                <a:cubicBezTo>
                  <a:pt x="507" y="10584"/>
                  <a:pt x="460" y="9864"/>
                  <a:pt x="434" y="9453"/>
                </a:cubicBezTo>
                <a:cubicBezTo>
                  <a:pt x="408" y="9043"/>
                  <a:pt x="362" y="8328"/>
                  <a:pt x="332" y="7866"/>
                </a:cubicBezTo>
                <a:cubicBezTo>
                  <a:pt x="302" y="7404"/>
                  <a:pt x="257" y="6696"/>
                  <a:pt x="231" y="6293"/>
                </a:cubicBezTo>
                <a:cubicBezTo>
                  <a:pt x="205" y="5890"/>
                  <a:pt x="163" y="5242"/>
                  <a:pt x="138" y="4853"/>
                </a:cubicBezTo>
                <a:cubicBezTo>
                  <a:pt x="113" y="4465"/>
                  <a:pt x="79" y="3937"/>
                  <a:pt x="64" y="3680"/>
                </a:cubicBezTo>
                <a:cubicBezTo>
                  <a:pt x="48" y="3424"/>
                  <a:pt x="29" y="3129"/>
                  <a:pt x="20" y="3026"/>
                </a:cubicBezTo>
                <a:close/>
                <a:moveTo>
                  <a:pt x="21600" y="18865"/>
                </a:moveTo>
                <a:lnTo>
                  <a:pt x="21273" y="18911"/>
                </a:lnTo>
                <a:cubicBezTo>
                  <a:pt x="21093" y="18936"/>
                  <a:pt x="20799" y="18976"/>
                  <a:pt x="20621" y="18999"/>
                </a:cubicBezTo>
                <a:cubicBezTo>
                  <a:pt x="20443" y="19022"/>
                  <a:pt x="20081" y="19071"/>
                  <a:pt x="19817" y="19106"/>
                </a:cubicBezTo>
                <a:cubicBezTo>
                  <a:pt x="19553" y="19142"/>
                  <a:pt x="19104" y="19202"/>
                  <a:pt x="18819" y="19240"/>
                </a:cubicBezTo>
                <a:cubicBezTo>
                  <a:pt x="18534" y="19277"/>
                  <a:pt x="18040" y="19344"/>
                  <a:pt x="17720" y="19387"/>
                </a:cubicBezTo>
                <a:cubicBezTo>
                  <a:pt x="17399" y="19429"/>
                  <a:pt x="16905" y="19495"/>
                  <a:pt x="16620" y="19533"/>
                </a:cubicBezTo>
                <a:cubicBezTo>
                  <a:pt x="16336" y="19570"/>
                  <a:pt x="15883" y="19631"/>
                  <a:pt x="15613" y="19667"/>
                </a:cubicBezTo>
                <a:cubicBezTo>
                  <a:pt x="15344" y="19704"/>
                  <a:pt x="15078" y="19739"/>
                  <a:pt x="15022" y="19747"/>
                </a:cubicBezTo>
                <a:cubicBezTo>
                  <a:pt x="14966" y="19754"/>
                  <a:pt x="14700" y="19789"/>
                  <a:pt x="14431" y="19825"/>
                </a:cubicBezTo>
                <a:cubicBezTo>
                  <a:pt x="13482" y="19952"/>
                  <a:pt x="12924" y="20026"/>
                  <a:pt x="12823" y="20040"/>
                </a:cubicBezTo>
                <a:cubicBezTo>
                  <a:pt x="12767" y="20047"/>
                  <a:pt x="12501" y="20083"/>
                  <a:pt x="12232" y="20119"/>
                </a:cubicBezTo>
                <a:cubicBezTo>
                  <a:pt x="11963" y="20155"/>
                  <a:pt x="11510" y="20215"/>
                  <a:pt x="11225" y="20253"/>
                </a:cubicBezTo>
                <a:cubicBezTo>
                  <a:pt x="10940" y="20291"/>
                  <a:pt x="10446" y="20357"/>
                  <a:pt x="10126" y="20400"/>
                </a:cubicBezTo>
                <a:cubicBezTo>
                  <a:pt x="9805" y="20443"/>
                  <a:pt x="9311" y="20508"/>
                  <a:pt x="9026" y="20546"/>
                </a:cubicBezTo>
                <a:cubicBezTo>
                  <a:pt x="8742" y="20584"/>
                  <a:pt x="8288" y="20645"/>
                  <a:pt x="8019" y="20681"/>
                </a:cubicBezTo>
                <a:cubicBezTo>
                  <a:pt x="7750" y="20717"/>
                  <a:pt x="7484" y="20753"/>
                  <a:pt x="7428" y="20760"/>
                </a:cubicBezTo>
                <a:cubicBezTo>
                  <a:pt x="7328" y="20773"/>
                  <a:pt x="6781" y="20846"/>
                  <a:pt x="5820" y="20975"/>
                </a:cubicBezTo>
                <a:cubicBezTo>
                  <a:pt x="5551" y="21011"/>
                  <a:pt x="5285" y="21046"/>
                  <a:pt x="5229" y="21054"/>
                </a:cubicBezTo>
                <a:cubicBezTo>
                  <a:pt x="5173" y="21061"/>
                  <a:pt x="4907" y="21096"/>
                  <a:pt x="4638" y="21133"/>
                </a:cubicBezTo>
                <a:cubicBezTo>
                  <a:pt x="4368" y="21169"/>
                  <a:pt x="3915" y="21229"/>
                  <a:pt x="3631" y="21266"/>
                </a:cubicBezTo>
                <a:cubicBezTo>
                  <a:pt x="2666" y="21394"/>
                  <a:pt x="1932" y="21493"/>
                  <a:pt x="1580" y="21544"/>
                </a:cubicBezTo>
                <a:cubicBezTo>
                  <a:pt x="1232" y="21593"/>
                  <a:pt x="1334" y="21594"/>
                  <a:pt x="11414" y="21597"/>
                </a:cubicBezTo>
                <a:lnTo>
                  <a:pt x="21600" y="21600"/>
                </a:lnTo>
                <a:lnTo>
                  <a:pt x="21600" y="20232"/>
                </a:lnTo>
                <a:lnTo>
                  <a:pt x="21600" y="18865"/>
                </a:lnTo>
                <a:close/>
              </a:path>
            </a:pathLst>
          </a:cu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Image" descr="Image"/>
          <p:cNvPicPr>
            <a:picLocks noChangeAspect="1"/>
          </p:cNvPicPr>
          <p:nvPr/>
        </p:nvPicPr>
        <p:blipFill>
          <a:blip r:embed="rId2"/>
          <a:stretch>
            <a:fillRect/>
          </a:stretch>
        </p:blipFill>
        <p:spPr>
          <a:xfrm>
            <a:off x="861822" y="7319842"/>
            <a:ext cx="22634957" cy="4879608"/>
          </a:xfrm>
          <a:prstGeom prst="rect">
            <a:avLst/>
          </a:prstGeom>
          <a:ln w="12700">
            <a:miter lim="400000"/>
          </a:ln>
        </p:spPr>
      </p:pic>
      <p:sp>
        <p:nvSpPr>
          <p:cNvPr id="368" name="aPTT, activated partial thromboplastin time; PT, prothrombin time…"/>
          <p:cNvSpPr txBox="1"/>
          <p:nvPr/>
        </p:nvSpPr>
        <p:spPr>
          <a:xfrm>
            <a:off x="839421" y="12480104"/>
            <a:ext cx="16122803" cy="611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lnSpc>
                <a:spcPct val="90000"/>
              </a:lnSpc>
              <a:defRPr sz="1800" i="0"/>
            </a:pPr>
            <a:r>
              <a:t>aPTT, activated partial thromboplastin time; PT, prothrombin time</a:t>
            </a:r>
          </a:p>
          <a:p>
            <a:pPr algn="l" defTabSz="825500">
              <a:lnSpc>
                <a:spcPct val="90000"/>
              </a:lnSpc>
              <a:defRPr sz="1800" i="0"/>
            </a:pPr>
            <a:r>
              <a:t>Green D. Blood Coagul Fibrinolysis. 2010;21 Suppl 1:S3-6; Hayward CPM. Int J Lab Hematol. 2018;40 Suppl 1:6-14; Kamal AH, et al. Mayo Clin Proc. 2007;82:864-73</a:t>
            </a:r>
          </a:p>
        </p:txBody>
      </p:sp>
      <p:sp>
        <p:nvSpPr>
          <p:cNvPr id="369" name="10"/>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10</a:t>
            </a:r>
          </a:p>
        </p:txBody>
      </p:sp>
      <p:sp>
        <p:nvSpPr>
          <p:cNvPr id="370" name="SECOND LINE: routine coagulation testing can help elucidate the…"/>
          <p:cNvSpPr txBox="1"/>
          <p:nvPr/>
        </p:nvSpPr>
        <p:spPr>
          <a:xfrm>
            <a:off x="806406" y="734040"/>
            <a:ext cx="22745788"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6100"/>
              </a:lnSpc>
              <a:defRPr sz="6000" i="0">
                <a:solidFill>
                  <a:srgbClr val="252525"/>
                </a:solidFill>
              </a:defRPr>
            </a:pPr>
            <a:r>
              <a:rPr b="1">
                <a:solidFill>
                  <a:srgbClr val="8482AF"/>
                </a:solidFill>
              </a:rPr>
              <a:t>SECOND LINE:</a:t>
            </a:r>
            <a:r>
              <a:rPr>
                <a:solidFill>
                  <a:srgbClr val="9797C1"/>
                </a:solidFill>
              </a:rPr>
              <a:t> </a:t>
            </a:r>
            <a:r>
              <a:t>routine coagulation testing can help elucidate the</a:t>
            </a:r>
          </a:p>
          <a:p>
            <a:pPr algn="l">
              <a:lnSpc>
                <a:spcPts val="6100"/>
              </a:lnSpc>
              <a:defRPr sz="6000" i="0">
                <a:solidFill>
                  <a:srgbClr val="252525"/>
                </a:solidFill>
              </a:defRPr>
            </a:pPr>
            <a:r>
              <a:t>cause of bleeding but is abnormal in only a minority of patients</a:t>
            </a:r>
          </a:p>
        </p:txBody>
      </p:sp>
      <p:sp>
        <p:nvSpPr>
          <p:cNvPr id="371" name="THERE ARE MANY PITFALLS IN THE INTERPRETATION OF COAGULATION TESTS…"/>
          <p:cNvSpPr txBox="1"/>
          <p:nvPr/>
        </p:nvSpPr>
        <p:spPr>
          <a:xfrm>
            <a:off x="629795" y="2753311"/>
            <a:ext cx="17429477" cy="1196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38923" indent="-469900" algn="l">
              <a:lnSpc>
                <a:spcPct val="80000"/>
              </a:lnSpc>
              <a:defRPr sz="4200" b="1" i="0">
                <a:solidFill>
                  <a:srgbClr val="8482AF"/>
                </a:solidFill>
              </a:defRPr>
            </a:pPr>
            <a:r>
              <a:t>THERE ARE MANY PITFALLS IN THE INTERPRETATION OF COAGULATION TESTS</a:t>
            </a:r>
          </a:p>
          <a:p>
            <a:pPr marL="638923" indent="-469900" algn="l">
              <a:lnSpc>
                <a:spcPct val="80000"/>
              </a:lnSpc>
              <a:defRPr sz="4200" b="1" i="0">
                <a:solidFill>
                  <a:srgbClr val="8482AF"/>
                </a:solidFill>
              </a:defRPr>
            </a:pPr>
            <a:r>
              <a:t>EXPERT INTERPRETATION IS REQUIRED</a:t>
            </a:r>
          </a:p>
        </p:txBody>
      </p:sp>
      <p:sp>
        <p:nvSpPr>
          <p:cNvPr id="372" name="Routine coagulation testing includes testing for aPTT and PT"/>
          <p:cNvSpPr txBox="1"/>
          <p:nvPr/>
        </p:nvSpPr>
        <p:spPr>
          <a:xfrm>
            <a:off x="813647" y="4282165"/>
            <a:ext cx="10871201"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i="0"/>
            </a:lvl1pPr>
          </a:lstStyle>
          <a:p>
            <a:r>
              <a:t>Routine coagulation testing includes testing for aPTT and PT</a:t>
            </a:r>
          </a:p>
        </p:txBody>
      </p:sp>
      <p:sp>
        <p:nvSpPr>
          <p:cNvPr id="373" name="Note that the INR, used to reflect PT in the management of warfarin and hepatology, is not used…"/>
          <p:cNvSpPr txBox="1"/>
          <p:nvPr/>
        </p:nvSpPr>
        <p:spPr>
          <a:xfrm>
            <a:off x="1335759" y="5855546"/>
            <a:ext cx="14508428"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pPr>
            <a:endParaRPr/>
          </a:p>
          <a:p>
            <a:pPr algn="l">
              <a:lnSpc>
                <a:spcPts val="1900"/>
              </a:lnSpc>
              <a:spcBef>
                <a:spcPts val="800"/>
              </a:spcBef>
              <a:defRPr sz="2400" i="0"/>
            </a:pPr>
            <a:r>
              <a:t>Note that the INR, used to reflect PT in the management of warfarin and hepatology, is not used</a:t>
            </a:r>
          </a:p>
          <a:p>
            <a:pPr algn="l">
              <a:lnSpc>
                <a:spcPts val="1900"/>
              </a:lnSpc>
              <a:spcBef>
                <a:spcPts val="800"/>
              </a:spcBef>
              <a:defRPr sz="2400" i="0"/>
            </a:pPr>
            <a:r>
              <a:t>in bleeding disorders</a:t>
            </a:r>
          </a:p>
        </p:txBody>
      </p:sp>
      <p:pic>
        <p:nvPicPr>
          <p:cNvPr id="374" name="Image" descr="Image"/>
          <p:cNvPicPr>
            <a:picLocks noChangeAspect="1"/>
          </p:cNvPicPr>
          <p:nvPr/>
        </p:nvPicPr>
        <p:blipFill>
          <a:blip r:embed="rId3"/>
          <a:stretch>
            <a:fillRect/>
          </a:stretch>
        </p:blipFill>
        <p:spPr>
          <a:xfrm>
            <a:off x="992439" y="6284105"/>
            <a:ext cx="174123" cy="174123"/>
          </a:xfrm>
          <a:prstGeom prst="rect">
            <a:avLst/>
          </a:prstGeom>
          <a:ln w="12700">
            <a:miter lim="400000"/>
          </a:ln>
        </p:spPr>
      </p:pic>
      <p:sp>
        <p:nvSpPr>
          <p:cNvPr id="375" name="PT and aPTT are normal in the majority of patients with the most common…"/>
          <p:cNvSpPr txBox="1"/>
          <p:nvPr/>
        </p:nvSpPr>
        <p:spPr>
          <a:xfrm>
            <a:off x="133492" y="7663272"/>
            <a:ext cx="14508429" cy="92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ctr">
              <a:lnSpc>
                <a:spcPct val="80000"/>
              </a:lnSpc>
              <a:defRPr b="1" i="0">
                <a:solidFill>
                  <a:srgbClr val="FFFFFD"/>
                </a:solidFill>
              </a:defRPr>
            </a:pPr>
            <a:r>
              <a:t>PT and aPTT are normal in the majority of patients with the most common</a:t>
            </a:r>
          </a:p>
          <a:p>
            <a:pPr marL="638923" indent="-469900" algn="ctr">
              <a:lnSpc>
                <a:spcPct val="80000"/>
              </a:lnSpc>
              <a:defRPr b="1" i="0">
                <a:solidFill>
                  <a:srgbClr val="FFFFFD"/>
                </a:solidFill>
              </a:defRPr>
            </a:pPr>
            <a:r>
              <a:t>bleeding disorders (von Willebrand’s disease and platelet function defects)</a:t>
            </a:r>
          </a:p>
        </p:txBody>
      </p:sp>
      <p:sp>
        <p:nvSpPr>
          <p:cNvPr id="376" name="Common causes of prolonged aPTT or PT (or both):"/>
          <p:cNvSpPr txBox="1"/>
          <p:nvPr/>
        </p:nvSpPr>
        <p:spPr>
          <a:xfrm>
            <a:off x="573759" y="8610936"/>
            <a:ext cx="9680444" cy="507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38923" indent="-469900" algn="ctr">
              <a:lnSpc>
                <a:spcPct val="80000"/>
              </a:lnSpc>
              <a:defRPr b="1" i="0">
                <a:solidFill>
                  <a:srgbClr val="FFFFFD"/>
                </a:solidFill>
              </a:defRPr>
            </a:lvl1pPr>
          </a:lstStyle>
          <a:p>
            <a:r>
              <a:t>Common causes of prolonged aPTT or PT (or both):</a:t>
            </a:r>
          </a:p>
        </p:txBody>
      </p:sp>
      <p:sp>
        <p:nvSpPr>
          <p:cNvPr id="377" name="Medication (the most common cause)"/>
          <p:cNvSpPr txBox="1"/>
          <p:nvPr/>
        </p:nvSpPr>
        <p:spPr>
          <a:xfrm>
            <a:off x="1722808" y="8978458"/>
            <a:ext cx="9093731"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solidFill>
                  <a:srgbClr val="FFFFFD"/>
                </a:solidFill>
              </a:defRPr>
            </a:pPr>
            <a:endParaRPr/>
          </a:p>
          <a:p>
            <a:pPr algn="l">
              <a:lnSpc>
                <a:spcPts val="1900"/>
              </a:lnSpc>
              <a:spcBef>
                <a:spcPts val="800"/>
              </a:spcBef>
              <a:defRPr sz="2400" i="0">
                <a:solidFill>
                  <a:srgbClr val="FFFFFD"/>
                </a:solidFill>
              </a:defRPr>
            </a:pPr>
            <a:r>
              <a:t>Medication (the most common cause)</a:t>
            </a:r>
          </a:p>
        </p:txBody>
      </p:sp>
      <p:sp>
        <p:nvSpPr>
          <p:cNvPr id="378" name="Reduced nutritional intake or malabsorption"/>
          <p:cNvSpPr txBox="1"/>
          <p:nvPr/>
        </p:nvSpPr>
        <p:spPr>
          <a:xfrm>
            <a:off x="1715083" y="9402775"/>
            <a:ext cx="9093730"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solidFill>
                  <a:srgbClr val="FFFFFD"/>
                </a:solidFill>
              </a:defRPr>
            </a:pPr>
            <a:endParaRPr/>
          </a:p>
          <a:p>
            <a:pPr algn="l">
              <a:lnSpc>
                <a:spcPts val="1900"/>
              </a:lnSpc>
              <a:spcBef>
                <a:spcPts val="800"/>
              </a:spcBef>
              <a:defRPr sz="2400" i="0">
                <a:solidFill>
                  <a:srgbClr val="FFFFFD"/>
                </a:solidFill>
              </a:defRPr>
            </a:pPr>
            <a:r>
              <a:t>Reduced nutritional intake or malabsorption</a:t>
            </a:r>
          </a:p>
        </p:txBody>
      </p:sp>
      <p:sp>
        <p:nvSpPr>
          <p:cNvPr id="379" name="Systemic disease (e.g. liver disease or connective tissue disease)"/>
          <p:cNvSpPr txBox="1"/>
          <p:nvPr/>
        </p:nvSpPr>
        <p:spPr>
          <a:xfrm>
            <a:off x="1722808" y="9815102"/>
            <a:ext cx="9093731"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solidFill>
                  <a:srgbClr val="FFFFFD"/>
                </a:solidFill>
              </a:defRPr>
            </a:pPr>
            <a:endParaRPr/>
          </a:p>
          <a:p>
            <a:pPr algn="l">
              <a:lnSpc>
                <a:spcPts val="1900"/>
              </a:lnSpc>
              <a:spcBef>
                <a:spcPts val="800"/>
              </a:spcBef>
              <a:defRPr sz="2400" i="0">
                <a:solidFill>
                  <a:srgbClr val="FFFFFD"/>
                </a:solidFill>
              </a:defRPr>
            </a:pPr>
            <a:r>
              <a:t>Systemic disease (e.g. liver disease or connective tissue disease)</a:t>
            </a:r>
          </a:p>
        </p:txBody>
      </p:sp>
      <p:sp>
        <p:nvSpPr>
          <p:cNvPr id="380" name="Consumptive coagulopathy (e.g. disseminated intravascular coagulation and fibrinolysis)"/>
          <p:cNvSpPr txBox="1"/>
          <p:nvPr/>
        </p:nvSpPr>
        <p:spPr>
          <a:xfrm>
            <a:off x="1715083" y="10245533"/>
            <a:ext cx="1273095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solidFill>
                  <a:srgbClr val="FFFFFD"/>
                </a:solidFill>
              </a:defRPr>
            </a:pPr>
            <a:endParaRPr/>
          </a:p>
          <a:p>
            <a:pPr algn="l">
              <a:lnSpc>
                <a:spcPts val="1900"/>
              </a:lnSpc>
              <a:spcBef>
                <a:spcPts val="800"/>
              </a:spcBef>
              <a:defRPr sz="2400" i="0">
                <a:solidFill>
                  <a:srgbClr val="FFFFFD"/>
                </a:solidFill>
              </a:defRPr>
            </a:pPr>
            <a:r>
              <a:t>Consumptive coagulopathy (e.g. disseminated intravascular coagulation and fibrinolysis)</a:t>
            </a:r>
          </a:p>
        </p:txBody>
      </p:sp>
      <p:sp>
        <p:nvSpPr>
          <p:cNvPr id="381" name="Clotting factor deficiencies (although these should be quite severe, &lt;30% of normal, to cause…"/>
          <p:cNvSpPr txBox="1"/>
          <p:nvPr/>
        </p:nvSpPr>
        <p:spPr>
          <a:xfrm>
            <a:off x="1706616" y="10645442"/>
            <a:ext cx="12730958"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solidFill>
                  <a:srgbClr val="FFFFFD"/>
                </a:solidFill>
              </a:defRPr>
            </a:pPr>
            <a:endParaRPr/>
          </a:p>
          <a:p>
            <a:pPr algn="l">
              <a:lnSpc>
                <a:spcPts val="1900"/>
              </a:lnSpc>
              <a:spcBef>
                <a:spcPts val="800"/>
              </a:spcBef>
              <a:defRPr sz="2400" i="0">
                <a:solidFill>
                  <a:srgbClr val="FFFFFD"/>
                </a:solidFill>
              </a:defRPr>
            </a:pPr>
            <a:r>
              <a:t>Clotting factor deficiencies (although these should be quite severe, &lt;30% of normal, to cause</a:t>
            </a:r>
          </a:p>
          <a:p>
            <a:pPr algn="l">
              <a:lnSpc>
                <a:spcPts val="1900"/>
              </a:lnSpc>
              <a:spcBef>
                <a:spcPts val="800"/>
              </a:spcBef>
              <a:defRPr sz="2400" i="0">
                <a:solidFill>
                  <a:srgbClr val="FFFFFD"/>
                </a:solidFill>
              </a:defRPr>
            </a:pPr>
            <a:r>
              <a:t>prolonged PT or aPTT)</a:t>
            </a:r>
          </a:p>
        </p:txBody>
      </p:sp>
      <p:sp>
        <p:nvSpPr>
          <p:cNvPr id="382" name="Abnormal aPTT: factor-specific assays can be…"/>
          <p:cNvSpPr txBox="1"/>
          <p:nvPr/>
        </p:nvSpPr>
        <p:spPr>
          <a:xfrm>
            <a:off x="15824782" y="8388469"/>
            <a:ext cx="7192303" cy="1399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pPr>
            <a:endParaRPr/>
          </a:p>
          <a:p>
            <a:pPr algn="l">
              <a:lnSpc>
                <a:spcPts val="1900"/>
              </a:lnSpc>
              <a:spcBef>
                <a:spcPts val="800"/>
              </a:spcBef>
              <a:defRPr sz="2400" i="0"/>
            </a:pPr>
            <a:r>
              <a:t>Abnormal aPTT: factor-specific assays can be</a:t>
            </a:r>
          </a:p>
          <a:p>
            <a:pPr algn="l">
              <a:lnSpc>
                <a:spcPts val="1900"/>
              </a:lnSpc>
              <a:spcBef>
                <a:spcPts val="800"/>
              </a:spcBef>
              <a:defRPr sz="2400" i="0"/>
            </a:pPr>
            <a:r>
              <a:t>performed, commonly to assess factors VIII, IX,</a:t>
            </a:r>
          </a:p>
          <a:p>
            <a:pPr algn="l">
              <a:lnSpc>
                <a:spcPts val="1900"/>
              </a:lnSpc>
              <a:spcBef>
                <a:spcPts val="800"/>
              </a:spcBef>
              <a:defRPr sz="2400" i="0"/>
            </a:pPr>
            <a:r>
              <a:t>XI, and XII</a:t>
            </a:r>
          </a:p>
        </p:txBody>
      </p:sp>
      <p:sp>
        <p:nvSpPr>
          <p:cNvPr id="383" name="Abnormal PT: factor-specific assays for factor VII…"/>
          <p:cNvSpPr txBox="1"/>
          <p:nvPr/>
        </p:nvSpPr>
        <p:spPr>
          <a:xfrm>
            <a:off x="15824782" y="9537819"/>
            <a:ext cx="7192303"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pPr>
            <a:endParaRPr/>
          </a:p>
          <a:p>
            <a:pPr algn="l">
              <a:lnSpc>
                <a:spcPts val="1900"/>
              </a:lnSpc>
              <a:spcBef>
                <a:spcPts val="800"/>
              </a:spcBef>
              <a:defRPr sz="2400" i="0"/>
            </a:pPr>
            <a:r>
              <a:t>Abnormal PT: factor-specific assays for factor VII</a:t>
            </a:r>
          </a:p>
          <a:p>
            <a:pPr algn="l">
              <a:lnSpc>
                <a:spcPts val="1900"/>
              </a:lnSpc>
              <a:spcBef>
                <a:spcPts val="800"/>
              </a:spcBef>
              <a:defRPr sz="2400" i="0"/>
            </a:pPr>
            <a:r>
              <a:t>can be performed</a:t>
            </a:r>
          </a:p>
        </p:txBody>
      </p:sp>
      <p:sp>
        <p:nvSpPr>
          <p:cNvPr id="384" name="Next steps after an abnormal…"/>
          <p:cNvSpPr txBox="1"/>
          <p:nvPr/>
        </p:nvSpPr>
        <p:spPr>
          <a:xfrm>
            <a:off x="15140658" y="7663272"/>
            <a:ext cx="6580784" cy="92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b="1" i="0">
                <a:solidFill>
                  <a:srgbClr val="8482AF"/>
                </a:solidFill>
              </a:defRPr>
            </a:pPr>
            <a:r>
              <a:t>Next steps after an abnormal</a:t>
            </a:r>
          </a:p>
          <a:p>
            <a:pPr marL="638923" indent="-469900" algn="l">
              <a:lnSpc>
                <a:spcPct val="80000"/>
              </a:lnSpc>
              <a:defRPr b="1" i="0">
                <a:solidFill>
                  <a:srgbClr val="8482AF"/>
                </a:solidFill>
              </a:defRPr>
            </a:pPr>
            <a:r>
              <a:t>coagulation test:</a:t>
            </a:r>
          </a:p>
        </p:txBody>
      </p:sp>
      <p:pic>
        <p:nvPicPr>
          <p:cNvPr id="385" name="Image" descr="Image"/>
          <p:cNvPicPr>
            <a:picLocks noChangeAspect="1"/>
          </p:cNvPicPr>
          <p:nvPr/>
        </p:nvPicPr>
        <p:blipFill>
          <a:blip r:embed="rId3"/>
          <a:stretch>
            <a:fillRect/>
          </a:stretch>
        </p:blipFill>
        <p:spPr>
          <a:xfrm>
            <a:off x="15466206" y="8818279"/>
            <a:ext cx="174123" cy="174123"/>
          </a:xfrm>
          <a:prstGeom prst="rect">
            <a:avLst/>
          </a:prstGeom>
          <a:ln w="12700">
            <a:miter lim="400000"/>
          </a:ln>
        </p:spPr>
      </p:pic>
      <p:pic>
        <p:nvPicPr>
          <p:cNvPr id="386" name="Image" descr="Image"/>
          <p:cNvPicPr>
            <a:picLocks noChangeAspect="1"/>
          </p:cNvPicPr>
          <p:nvPr/>
        </p:nvPicPr>
        <p:blipFill>
          <a:blip r:embed="rId3"/>
          <a:stretch>
            <a:fillRect/>
          </a:stretch>
        </p:blipFill>
        <p:spPr>
          <a:xfrm>
            <a:off x="15466206" y="9953678"/>
            <a:ext cx="174123" cy="174123"/>
          </a:xfrm>
          <a:prstGeom prst="rect">
            <a:avLst/>
          </a:prstGeom>
          <a:ln w="12700">
            <a:miter lim="400000"/>
          </a:ln>
        </p:spPr>
      </p:pic>
      <p:pic>
        <p:nvPicPr>
          <p:cNvPr id="387" name="Image" descr="Image"/>
          <p:cNvPicPr>
            <a:picLocks noChangeAspect="1"/>
          </p:cNvPicPr>
          <p:nvPr/>
        </p:nvPicPr>
        <p:blipFill>
          <a:blip r:embed="rId4"/>
          <a:stretch>
            <a:fillRect/>
          </a:stretch>
        </p:blipFill>
        <p:spPr>
          <a:xfrm>
            <a:off x="14646113" y="2940370"/>
            <a:ext cx="8376071" cy="3782360"/>
          </a:xfrm>
          <a:prstGeom prst="rect">
            <a:avLst/>
          </a:prstGeom>
          <a:ln w="12700">
            <a:miter lim="400000"/>
          </a:ln>
        </p:spPr>
      </p:pic>
      <p:pic>
        <p:nvPicPr>
          <p:cNvPr id="388" name="Image" descr="Image"/>
          <p:cNvPicPr>
            <a:picLocks noChangeAspect="1"/>
          </p:cNvPicPr>
          <p:nvPr/>
        </p:nvPicPr>
        <p:blipFill>
          <a:blip r:embed="rId5"/>
          <a:stretch>
            <a:fillRect/>
          </a:stretch>
        </p:blipFill>
        <p:spPr>
          <a:xfrm>
            <a:off x="1364972" y="9393184"/>
            <a:ext cx="174123" cy="174123"/>
          </a:xfrm>
          <a:prstGeom prst="rect">
            <a:avLst/>
          </a:prstGeom>
          <a:ln w="12700">
            <a:miter lim="400000"/>
          </a:ln>
        </p:spPr>
      </p:pic>
      <p:pic>
        <p:nvPicPr>
          <p:cNvPr id="389" name="Image" descr="Image"/>
          <p:cNvPicPr>
            <a:picLocks noChangeAspect="1"/>
          </p:cNvPicPr>
          <p:nvPr/>
        </p:nvPicPr>
        <p:blipFill>
          <a:blip r:embed="rId5"/>
          <a:stretch>
            <a:fillRect/>
          </a:stretch>
        </p:blipFill>
        <p:spPr>
          <a:xfrm>
            <a:off x="1364972" y="9813325"/>
            <a:ext cx="174123" cy="174123"/>
          </a:xfrm>
          <a:prstGeom prst="rect">
            <a:avLst/>
          </a:prstGeom>
          <a:ln w="12700">
            <a:miter lim="400000"/>
          </a:ln>
        </p:spPr>
      </p:pic>
      <p:pic>
        <p:nvPicPr>
          <p:cNvPr id="390" name="Image" descr="Image"/>
          <p:cNvPicPr>
            <a:picLocks noChangeAspect="1"/>
          </p:cNvPicPr>
          <p:nvPr/>
        </p:nvPicPr>
        <p:blipFill>
          <a:blip r:embed="rId5"/>
          <a:stretch>
            <a:fillRect/>
          </a:stretch>
        </p:blipFill>
        <p:spPr>
          <a:xfrm>
            <a:off x="1364972" y="10233465"/>
            <a:ext cx="174123" cy="174123"/>
          </a:xfrm>
          <a:prstGeom prst="rect">
            <a:avLst/>
          </a:prstGeom>
          <a:ln w="12700">
            <a:miter lim="400000"/>
          </a:ln>
        </p:spPr>
      </p:pic>
      <p:pic>
        <p:nvPicPr>
          <p:cNvPr id="391" name="Image" descr="Image"/>
          <p:cNvPicPr>
            <a:picLocks noChangeAspect="1"/>
          </p:cNvPicPr>
          <p:nvPr/>
        </p:nvPicPr>
        <p:blipFill>
          <a:blip r:embed="rId5"/>
          <a:stretch>
            <a:fillRect/>
          </a:stretch>
        </p:blipFill>
        <p:spPr>
          <a:xfrm>
            <a:off x="1364972" y="10645442"/>
            <a:ext cx="174123" cy="174123"/>
          </a:xfrm>
          <a:prstGeom prst="rect">
            <a:avLst/>
          </a:prstGeom>
          <a:ln w="12700">
            <a:miter lim="400000"/>
          </a:ln>
        </p:spPr>
      </p:pic>
      <p:pic>
        <p:nvPicPr>
          <p:cNvPr id="392" name="Image" descr="Image"/>
          <p:cNvPicPr>
            <a:picLocks noChangeAspect="1"/>
          </p:cNvPicPr>
          <p:nvPr/>
        </p:nvPicPr>
        <p:blipFill>
          <a:blip r:embed="rId5"/>
          <a:stretch>
            <a:fillRect/>
          </a:stretch>
        </p:blipFill>
        <p:spPr>
          <a:xfrm>
            <a:off x="1363296" y="11065582"/>
            <a:ext cx="174123" cy="174123"/>
          </a:xfrm>
          <a:prstGeom prst="rect">
            <a:avLst/>
          </a:prstGeom>
          <a:ln w="12700">
            <a:miter lim="400000"/>
          </a:ln>
        </p:spPr>
      </p:pic>
      <p:sp>
        <p:nvSpPr>
          <p:cNvPr id="393" name="aPTT provides an evaluation of the intrinsic coagulation pathway: all coagulation factors except factor VII"/>
          <p:cNvSpPr txBox="1"/>
          <p:nvPr/>
        </p:nvSpPr>
        <p:spPr>
          <a:xfrm>
            <a:off x="1323059" y="4797940"/>
            <a:ext cx="1450842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1900"/>
              </a:lnSpc>
              <a:spcBef>
                <a:spcPts val="800"/>
              </a:spcBef>
              <a:defRPr sz="2400" i="0"/>
            </a:lvl1pPr>
          </a:lstStyle>
          <a:p>
            <a:r>
              <a:t>aPTT provides an evaluation of the intrinsic coagulation pathway: all coagulation factors except factor VII</a:t>
            </a:r>
          </a:p>
        </p:txBody>
      </p:sp>
      <p:sp>
        <p:nvSpPr>
          <p:cNvPr id="394" name="PT provides an evaluation of the extrinsic coagulation pathway: mainly factor VII, but also factors V and X,…"/>
          <p:cNvSpPr txBox="1"/>
          <p:nvPr/>
        </p:nvSpPr>
        <p:spPr>
          <a:xfrm>
            <a:off x="1335759" y="5271989"/>
            <a:ext cx="14508428"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400" i="0"/>
            </a:pPr>
            <a:r>
              <a:t>PT provides an evaluation of the extrinsic coagulation pathway: mainly factor VII, but also factors V and X,</a:t>
            </a:r>
          </a:p>
          <a:p>
            <a:pPr algn="l">
              <a:lnSpc>
                <a:spcPts val="1900"/>
              </a:lnSpc>
              <a:spcBef>
                <a:spcPts val="800"/>
              </a:spcBef>
              <a:defRPr sz="2400" i="0"/>
            </a:pPr>
            <a:r>
              <a:t>prothrombin (factor II), and fibrinogen (factor I)</a:t>
            </a:r>
          </a:p>
        </p:txBody>
      </p:sp>
      <p:pic>
        <p:nvPicPr>
          <p:cNvPr id="395" name="Image" descr="Image"/>
          <p:cNvPicPr>
            <a:picLocks noChangeAspect="1"/>
          </p:cNvPicPr>
          <p:nvPr/>
        </p:nvPicPr>
        <p:blipFill>
          <a:blip r:embed="rId3"/>
          <a:stretch>
            <a:fillRect/>
          </a:stretch>
        </p:blipFill>
        <p:spPr>
          <a:xfrm>
            <a:off x="992439" y="4870015"/>
            <a:ext cx="174123" cy="174123"/>
          </a:xfrm>
          <a:prstGeom prst="rect">
            <a:avLst/>
          </a:prstGeom>
          <a:ln w="12700">
            <a:miter lim="400000"/>
          </a:ln>
        </p:spPr>
      </p:pic>
      <p:pic>
        <p:nvPicPr>
          <p:cNvPr id="396" name="Image" descr="Image"/>
          <p:cNvPicPr>
            <a:picLocks noChangeAspect="1"/>
          </p:cNvPicPr>
          <p:nvPr/>
        </p:nvPicPr>
        <p:blipFill>
          <a:blip r:embed="rId3"/>
          <a:stretch>
            <a:fillRect/>
          </a:stretch>
        </p:blipFill>
        <p:spPr>
          <a:xfrm>
            <a:off x="992439" y="5335489"/>
            <a:ext cx="174123" cy="17412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age" descr="Image"/>
          <p:cNvPicPr>
            <a:picLocks noChangeAspect="1"/>
          </p:cNvPicPr>
          <p:nvPr/>
        </p:nvPicPr>
        <p:blipFill>
          <a:blip r:embed="rId2"/>
          <a:stretch>
            <a:fillRect/>
          </a:stretch>
        </p:blipFill>
        <p:spPr>
          <a:xfrm>
            <a:off x="11592362" y="3077862"/>
            <a:ext cx="11892676" cy="8909394"/>
          </a:xfrm>
          <a:prstGeom prst="rect">
            <a:avLst/>
          </a:prstGeom>
          <a:ln w="12700">
            <a:miter lim="400000"/>
          </a:ln>
        </p:spPr>
      </p:pic>
      <p:sp>
        <p:nvSpPr>
          <p:cNvPr id="399" name="aPTT, activated partial thromboplastin time; CB, collagen binding; GpIb, glycoprotein Ib; PT, prothrombin time; RCo, ristocetin cofactor…"/>
          <p:cNvSpPr txBox="1"/>
          <p:nvPr/>
        </p:nvSpPr>
        <p:spPr>
          <a:xfrm>
            <a:off x="852121" y="12480104"/>
            <a:ext cx="16520472" cy="611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lnSpc>
                <a:spcPct val="90000"/>
              </a:lnSpc>
              <a:defRPr sz="1800" i="0"/>
            </a:pPr>
            <a:r>
              <a:t>aPTT, activated partial thromboplastin time; CB, collagen binding; GpIb, glycoprotein Ib; PT, prothrombin time; RCo, ristocetin cofactor</a:t>
            </a:r>
          </a:p>
          <a:p>
            <a:pPr algn="l" defTabSz="825500">
              <a:lnSpc>
                <a:spcPct val="90000"/>
              </a:lnSpc>
              <a:defRPr sz="1800" i="0"/>
            </a:pPr>
            <a:r>
              <a:t>1. Leebeek FWG, Eikenboom JC. N Engl J Med. 2016;375:2067-80; 2. Bowman M, et al. J Thromb Haemost. 2010;8:213-6; 3. Ng C, et al. Blood. 2015;125:2029-37</a:t>
            </a:r>
          </a:p>
        </p:txBody>
      </p:sp>
      <p:sp>
        <p:nvSpPr>
          <p:cNvPr id="400" name="11"/>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11</a:t>
            </a:r>
          </a:p>
        </p:txBody>
      </p:sp>
      <p:sp>
        <p:nvSpPr>
          <p:cNvPr id="401" name="SECOND LINE: testing for von Willebrand’s disease is complex…"/>
          <p:cNvSpPr txBox="1"/>
          <p:nvPr/>
        </p:nvSpPr>
        <p:spPr>
          <a:xfrm>
            <a:off x="806406" y="784840"/>
            <a:ext cx="22745788"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6100"/>
              </a:lnSpc>
              <a:defRPr sz="6000" i="0">
                <a:solidFill>
                  <a:srgbClr val="252525"/>
                </a:solidFill>
              </a:defRPr>
            </a:pPr>
            <a:r>
              <a:rPr b="1">
                <a:solidFill>
                  <a:srgbClr val="8482AF"/>
                </a:solidFill>
              </a:rPr>
              <a:t>SECOND LINE:</a:t>
            </a:r>
            <a:r>
              <a:rPr>
                <a:solidFill>
                  <a:srgbClr val="9797C1"/>
                </a:solidFill>
              </a:rPr>
              <a:t> </a:t>
            </a:r>
            <a:r>
              <a:t>testing for von Willebrand’s disease is complex</a:t>
            </a:r>
          </a:p>
          <a:p>
            <a:pPr algn="l">
              <a:lnSpc>
                <a:spcPts val="6100"/>
              </a:lnSpc>
              <a:defRPr sz="6000" i="0">
                <a:solidFill>
                  <a:srgbClr val="252525"/>
                </a:solidFill>
              </a:defRPr>
            </a:pPr>
            <a:r>
              <a:t>and is generally undertaken in specialist haematology centres</a:t>
            </a:r>
          </a:p>
        </p:txBody>
      </p:sp>
      <p:sp>
        <p:nvSpPr>
          <p:cNvPr id="402" name="Von Willebrand’s disease is one of the most common bleeding…"/>
          <p:cNvSpPr txBox="1"/>
          <p:nvPr/>
        </p:nvSpPr>
        <p:spPr>
          <a:xfrm>
            <a:off x="805181" y="3088365"/>
            <a:ext cx="10871201"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8482AF"/>
                </a:solidFill>
              </a:rPr>
              <a:t>Von Willebrand’s disease</a:t>
            </a:r>
            <a:r>
              <a:rPr>
                <a:solidFill>
                  <a:srgbClr val="7071B7"/>
                </a:solidFill>
              </a:rPr>
              <a:t> </a:t>
            </a:r>
            <a:r>
              <a:t>is one of the most common bleeding</a:t>
            </a:r>
          </a:p>
          <a:p>
            <a:pPr algn="l">
              <a:lnSpc>
                <a:spcPts val="2600"/>
              </a:lnSpc>
              <a:spcBef>
                <a:spcPts val="800"/>
              </a:spcBef>
              <a:defRPr i="0"/>
            </a:pPr>
            <a:r>
              <a:t>disorders worldwide, but many people are undiagnosed</a:t>
            </a:r>
            <a:r>
              <a:rPr baseline="31999"/>
              <a:t>1,2</a:t>
            </a:r>
          </a:p>
        </p:txBody>
      </p:sp>
      <p:sp>
        <p:nvSpPr>
          <p:cNvPr id="403" name="Only ~1/10,000 people are diagnosed with low von…"/>
          <p:cNvSpPr txBox="1"/>
          <p:nvPr/>
        </p:nvSpPr>
        <p:spPr>
          <a:xfrm>
            <a:off x="2083647" y="4373311"/>
            <a:ext cx="10871201"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8482AF"/>
                </a:solidFill>
              </a:rPr>
              <a:t>Only ~1/10,000</a:t>
            </a:r>
            <a:r>
              <a:rPr>
                <a:solidFill>
                  <a:srgbClr val="7071B7"/>
                </a:solidFill>
              </a:rPr>
              <a:t> </a:t>
            </a:r>
            <a:r>
              <a:t>people are diagnosed with low von</a:t>
            </a:r>
          </a:p>
          <a:p>
            <a:pPr algn="l">
              <a:lnSpc>
                <a:spcPts val="2600"/>
              </a:lnSpc>
              <a:spcBef>
                <a:spcPts val="800"/>
              </a:spcBef>
              <a:defRPr i="0"/>
            </a:pPr>
            <a:r>
              <a:t>Willebrand factor (VWF) or von Willebrand’s disease</a:t>
            </a:r>
          </a:p>
        </p:txBody>
      </p:sp>
      <p:sp>
        <p:nvSpPr>
          <p:cNvPr id="404" name="~1/1,000 people have reduced VWF levels…"/>
          <p:cNvSpPr txBox="1"/>
          <p:nvPr/>
        </p:nvSpPr>
        <p:spPr>
          <a:xfrm>
            <a:off x="2676314" y="5632856"/>
            <a:ext cx="10871201"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8482AF"/>
                </a:solidFill>
              </a:rPr>
              <a:t>~1/1,000 </a:t>
            </a:r>
            <a:r>
              <a:t>people have reduced VWF levels</a:t>
            </a:r>
          </a:p>
          <a:p>
            <a:pPr algn="l">
              <a:lnSpc>
                <a:spcPts val="2600"/>
              </a:lnSpc>
              <a:spcBef>
                <a:spcPts val="800"/>
              </a:spcBef>
              <a:defRPr i="0"/>
            </a:pPr>
            <a:r>
              <a:t>and bleeding symptoms</a:t>
            </a:r>
          </a:p>
        </p:txBody>
      </p:sp>
      <p:sp>
        <p:nvSpPr>
          <p:cNvPr id="405" name="~1/100 people have…"/>
          <p:cNvSpPr txBox="1"/>
          <p:nvPr/>
        </p:nvSpPr>
        <p:spPr>
          <a:xfrm>
            <a:off x="4822614" y="8266248"/>
            <a:ext cx="5581519"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8482AF"/>
                </a:solidFill>
              </a:rPr>
              <a:t>~1/100 </a:t>
            </a:r>
            <a:r>
              <a:t>people have</a:t>
            </a:r>
          </a:p>
          <a:p>
            <a:pPr algn="l">
              <a:lnSpc>
                <a:spcPts val="2600"/>
              </a:lnSpc>
              <a:spcBef>
                <a:spcPts val="800"/>
              </a:spcBef>
              <a:defRPr i="0"/>
            </a:pPr>
            <a:r>
              <a:t>reduced VWF levels</a:t>
            </a:r>
          </a:p>
        </p:txBody>
      </p:sp>
      <p:sp>
        <p:nvSpPr>
          <p:cNvPr id="406" name="VWF TESTING IS DONE IN SPECIALIST…"/>
          <p:cNvSpPr txBox="1"/>
          <p:nvPr/>
        </p:nvSpPr>
        <p:spPr>
          <a:xfrm>
            <a:off x="11735648" y="3363023"/>
            <a:ext cx="12302068" cy="1149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sz="4200" b="1" i="0">
                <a:solidFill>
                  <a:srgbClr val="FFFFFD"/>
                </a:solidFill>
              </a:defRPr>
            </a:pPr>
            <a:r>
              <a:rPr dirty="0"/>
              <a:t>VWF TESTING IS DONE IN SPECIALIST</a:t>
            </a:r>
          </a:p>
          <a:p>
            <a:pPr marL="638923" indent="-469900" algn="l">
              <a:lnSpc>
                <a:spcPct val="80000"/>
              </a:lnSpc>
              <a:defRPr sz="4200" b="1" i="0">
                <a:solidFill>
                  <a:srgbClr val="FFFFFD"/>
                </a:solidFill>
              </a:defRPr>
            </a:pPr>
            <a:r>
              <a:rPr dirty="0"/>
              <a:t>HAEMATOLOGY CENTRE</a:t>
            </a:r>
            <a:r>
              <a:rPr lang="en-GB" dirty="0"/>
              <a:t>S</a:t>
            </a:r>
            <a:r>
              <a:rPr baseline="31999" dirty="0"/>
              <a:t>1,3</a:t>
            </a:r>
          </a:p>
        </p:txBody>
      </p:sp>
      <p:sp>
        <p:nvSpPr>
          <p:cNvPr id="407" name="QUANTITATIVE…"/>
          <p:cNvSpPr txBox="1"/>
          <p:nvPr/>
        </p:nvSpPr>
        <p:spPr>
          <a:xfrm>
            <a:off x="11926148" y="4991081"/>
            <a:ext cx="4703632"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b="1" i="0">
                <a:solidFill>
                  <a:srgbClr val="8482AF"/>
                </a:solidFill>
              </a:defRPr>
            </a:pPr>
            <a:r>
              <a:t>QUANTITATIVE</a:t>
            </a:r>
          </a:p>
          <a:p>
            <a:pPr algn="l">
              <a:lnSpc>
                <a:spcPts val="2600"/>
              </a:lnSpc>
              <a:spcBef>
                <a:spcPts val="800"/>
              </a:spcBef>
              <a:defRPr b="1" i="0">
                <a:solidFill>
                  <a:srgbClr val="8482AF"/>
                </a:solidFill>
              </a:defRPr>
            </a:pPr>
            <a:r>
              <a:t>How much VWF is present</a:t>
            </a:r>
          </a:p>
        </p:txBody>
      </p:sp>
      <p:sp>
        <p:nvSpPr>
          <p:cNvPr id="408" name="QUALITATIVE…"/>
          <p:cNvSpPr txBox="1"/>
          <p:nvPr/>
        </p:nvSpPr>
        <p:spPr>
          <a:xfrm>
            <a:off x="17658081" y="4954569"/>
            <a:ext cx="4703632" cy="92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b="1" i="0">
                <a:solidFill>
                  <a:srgbClr val="8482AF"/>
                </a:solidFill>
              </a:defRPr>
            </a:pPr>
            <a:r>
              <a:t>QUALITATIVE</a:t>
            </a:r>
          </a:p>
          <a:p>
            <a:pPr marL="638923" indent="-469900" algn="l">
              <a:lnSpc>
                <a:spcPct val="80000"/>
              </a:lnSpc>
              <a:defRPr b="1" i="0">
                <a:solidFill>
                  <a:srgbClr val="8482AF"/>
                </a:solidFill>
              </a:defRPr>
            </a:pPr>
            <a:r>
              <a:t>How VWF functions</a:t>
            </a:r>
          </a:p>
        </p:txBody>
      </p:sp>
      <p:sp>
        <p:nvSpPr>
          <p:cNvPr id="409" name="VWF-antigen (VWF:Ag) testing"/>
          <p:cNvSpPr txBox="1"/>
          <p:nvPr/>
        </p:nvSpPr>
        <p:spPr>
          <a:xfrm>
            <a:off x="11930381" y="6019457"/>
            <a:ext cx="5382553"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i="0"/>
            </a:lvl1pPr>
          </a:lstStyle>
          <a:p>
            <a:r>
              <a:t>VWF-antigen (VWF:Ag) testing</a:t>
            </a:r>
          </a:p>
        </p:txBody>
      </p:sp>
      <p:sp>
        <p:nvSpPr>
          <p:cNvPr id="410" name="VWF activity assays"/>
          <p:cNvSpPr txBox="1"/>
          <p:nvPr/>
        </p:nvSpPr>
        <p:spPr>
          <a:xfrm>
            <a:off x="17827414" y="6019457"/>
            <a:ext cx="5382553"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i="0"/>
            </a:lvl1pPr>
          </a:lstStyle>
          <a:p>
            <a:r>
              <a:t>VWF activity assays</a:t>
            </a:r>
          </a:p>
        </p:txBody>
      </p:sp>
      <p:sp>
        <p:nvSpPr>
          <p:cNvPr id="411" name="VWF levels may be increased by…"/>
          <p:cNvSpPr txBox="1"/>
          <p:nvPr/>
        </p:nvSpPr>
        <p:spPr>
          <a:xfrm>
            <a:off x="12590781" y="6777569"/>
            <a:ext cx="4703632" cy="1396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VWF levels may be increased by</a:t>
            </a:r>
          </a:p>
          <a:p>
            <a:pPr algn="l">
              <a:lnSpc>
                <a:spcPts val="1900"/>
              </a:lnSpc>
              <a:spcBef>
                <a:spcPts val="800"/>
              </a:spcBef>
              <a:defRPr sz="2300" i="0" spc="45"/>
            </a:pPr>
            <a:r>
              <a:t>stress, infection, illness, exercise,</a:t>
            </a:r>
          </a:p>
          <a:p>
            <a:pPr algn="l">
              <a:lnSpc>
                <a:spcPts val="1900"/>
              </a:lnSpc>
              <a:spcBef>
                <a:spcPts val="800"/>
              </a:spcBef>
              <a:defRPr sz="2300" i="0" spc="45"/>
            </a:pPr>
            <a:r>
              <a:t>high-dose hormonal therapy,</a:t>
            </a:r>
          </a:p>
          <a:p>
            <a:pPr algn="l">
              <a:lnSpc>
                <a:spcPts val="1900"/>
              </a:lnSpc>
              <a:spcBef>
                <a:spcPts val="800"/>
              </a:spcBef>
              <a:defRPr sz="2300" i="0" spc="45"/>
            </a:pPr>
            <a:r>
              <a:t>pregnancy, or trauma</a:t>
            </a:r>
          </a:p>
        </p:txBody>
      </p:sp>
      <p:sp>
        <p:nvSpPr>
          <p:cNvPr id="412" name="Blood group also influences VWF…"/>
          <p:cNvSpPr txBox="1"/>
          <p:nvPr/>
        </p:nvSpPr>
        <p:spPr>
          <a:xfrm>
            <a:off x="12590781" y="8333723"/>
            <a:ext cx="4703632" cy="1053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Blood group also influences VWF</a:t>
            </a:r>
          </a:p>
          <a:p>
            <a:pPr algn="l">
              <a:lnSpc>
                <a:spcPts val="1900"/>
              </a:lnSpc>
              <a:spcBef>
                <a:spcPts val="800"/>
              </a:spcBef>
              <a:defRPr sz="2300" i="0" spc="45"/>
            </a:pPr>
            <a:r>
              <a:t>levels, which are lower in blood</a:t>
            </a:r>
          </a:p>
          <a:p>
            <a:pPr algn="l">
              <a:lnSpc>
                <a:spcPts val="1900"/>
              </a:lnSpc>
              <a:spcBef>
                <a:spcPts val="800"/>
              </a:spcBef>
              <a:defRPr sz="2300" i="0" spc="45"/>
            </a:pPr>
            <a:r>
              <a:t>group O than in non-O patients</a:t>
            </a:r>
            <a:r>
              <a:rPr baseline="31999"/>
              <a:t>1</a:t>
            </a:r>
          </a:p>
        </p:txBody>
      </p:sp>
      <p:sp>
        <p:nvSpPr>
          <p:cNvPr id="413" name="VWF activity assays examine the…"/>
          <p:cNvSpPr txBox="1"/>
          <p:nvPr/>
        </p:nvSpPr>
        <p:spPr>
          <a:xfrm>
            <a:off x="17861280" y="6764869"/>
            <a:ext cx="4703632" cy="71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VWF activity assays examine the</a:t>
            </a:r>
          </a:p>
          <a:p>
            <a:pPr algn="l">
              <a:lnSpc>
                <a:spcPts val="1900"/>
              </a:lnSpc>
              <a:spcBef>
                <a:spcPts val="800"/>
              </a:spcBef>
              <a:defRPr sz="2300" i="0" spc="45"/>
            </a:pPr>
            <a:r>
              <a:t>important functions of VWF:</a:t>
            </a:r>
          </a:p>
        </p:txBody>
      </p:sp>
      <p:sp>
        <p:nvSpPr>
          <p:cNvPr id="414" name="Platelet binding (VWF:RCo,VWF:GpIb…"/>
          <p:cNvSpPr txBox="1"/>
          <p:nvPr/>
        </p:nvSpPr>
        <p:spPr>
          <a:xfrm>
            <a:off x="18377748" y="7616282"/>
            <a:ext cx="4703632" cy="71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Platelet binding (VWF:RCo,VWF:GpIb</a:t>
            </a:r>
          </a:p>
          <a:p>
            <a:pPr algn="l">
              <a:lnSpc>
                <a:spcPts val="1900"/>
              </a:lnSpc>
              <a:spcBef>
                <a:spcPts val="800"/>
              </a:spcBef>
              <a:defRPr sz="2300" i="0" spc="45"/>
            </a:pPr>
            <a:r>
              <a:t>assays)</a:t>
            </a:r>
          </a:p>
        </p:txBody>
      </p:sp>
      <p:sp>
        <p:nvSpPr>
          <p:cNvPr id="415" name="Collagen binding (VWF:CB)"/>
          <p:cNvSpPr txBox="1"/>
          <p:nvPr/>
        </p:nvSpPr>
        <p:spPr>
          <a:xfrm>
            <a:off x="18377748" y="8483050"/>
            <a:ext cx="4703632" cy="367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1900"/>
              </a:lnSpc>
              <a:spcBef>
                <a:spcPts val="800"/>
              </a:spcBef>
              <a:defRPr sz="2300" i="0" spc="45"/>
            </a:lvl1pPr>
          </a:lstStyle>
          <a:p>
            <a:r>
              <a:t>Collagen binding (VWF:CB)</a:t>
            </a:r>
          </a:p>
        </p:txBody>
      </p:sp>
      <p:sp>
        <p:nvSpPr>
          <p:cNvPr id="416" name="The ability to carry factor VIII (factor…"/>
          <p:cNvSpPr txBox="1"/>
          <p:nvPr/>
        </p:nvSpPr>
        <p:spPr>
          <a:xfrm>
            <a:off x="18377748" y="8994218"/>
            <a:ext cx="4703632" cy="71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The ability to carry factor VIII (factor</a:t>
            </a:r>
          </a:p>
          <a:p>
            <a:pPr algn="l">
              <a:lnSpc>
                <a:spcPts val="1900"/>
              </a:lnSpc>
              <a:spcBef>
                <a:spcPts val="800"/>
              </a:spcBef>
              <a:defRPr sz="2300" i="0" spc="45"/>
            </a:pPr>
            <a:r>
              <a:t>VIII levels)</a:t>
            </a:r>
          </a:p>
        </p:txBody>
      </p:sp>
      <p:pic>
        <p:nvPicPr>
          <p:cNvPr id="417" name="Image" descr="Image"/>
          <p:cNvPicPr>
            <a:picLocks noChangeAspect="1"/>
          </p:cNvPicPr>
          <p:nvPr/>
        </p:nvPicPr>
        <p:blipFill>
          <a:blip r:embed="rId3"/>
          <a:stretch>
            <a:fillRect/>
          </a:stretch>
        </p:blipFill>
        <p:spPr>
          <a:xfrm>
            <a:off x="12117638" y="6815669"/>
            <a:ext cx="174123" cy="174123"/>
          </a:xfrm>
          <a:prstGeom prst="rect">
            <a:avLst/>
          </a:prstGeom>
          <a:ln w="12700">
            <a:miter lim="400000"/>
          </a:ln>
        </p:spPr>
      </p:pic>
      <p:pic>
        <p:nvPicPr>
          <p:cNvPr id="418" name="Image" descr="Image"/>
          <p:cNvPicPr>
            <a:picLocks noChangeAspect="1"/>
          </p:cNvPicPr>
          <p:nvPr/>
        </p:nvPicPr>
        <p:blipFill>
          <a:blip r:embed="rId3"/>
          <a:stretch>
            <a:fillRect/>
          </a:stretch>
        </p:blipFill>
        <p:spPr>
          <a:xfrm>
            <a:off x="12117638" y="8446341"/>
            <a:ext cx="174123" cy="174123"/>
          </a:xfrm>
          <a:prstGeom prst="rect">
            <a:avLst/>
          </a:prstGeom>
          <a:ln w="12700">
            <a:miter lim="400000"/>
          </a:ln>
        </p:spPr>
      </p:pic>
      <p:pic>
        <p:nvPicPr>
          <p:cNvPr id="419" name="Image" descr="Image"/>
          <p:cNvPicPr>
            <a:picLocks noChangeAspect="1"/>
          </p:cNvPicPr>
          <p:nvPr/>
        </p:nvPicPr>
        <p:blipFill>
          <a:blip r:embed="rId3"/>
          <a:stretch>
            <a:fillRect/>
          </a:stretch>
        </p:blipFill>
        <p:spPr>
          <a:xfrm>
            <a:off x="18001972" y="7682886"/>
            <a:ext cx="174123" cy="174123"/>
          </a:xfrm>
          <a:prstGeom prst="rect">
            <a:avLst/>
          </a:prstGeom>
          <a:ln w="12700">
            <a:miter lim="400000"/>
          </a:ln>
        </p:spPr>
      </p:pic>
      <p:pic>
        <p:nvPicPr>
          <p:cNvPr id="420" name="Image" descr="Image"/>
          <p:cNvPicPr>
            <a:picLocks noChangeAspect="1"/>
          </p:cNvPicPr>
          <p:nvPr/>
        </p:nvPicPr>
        <p:blipFill>
          <a:blip r:embed="rId3"/>
          <a:stretch>
            <a:fillRect/>
          </a:stretch>
        </p:blipFill>
        <p:spPr>
          <a:xfrm>
            <a:off x="18001972" y="8579822"/>
            <a:ext cx="174123" cy="174123"/>
          </a:xfrm>
          <a:prstGeom prst="rect">
            <a:avLst/>
          </a:prstGeom>
          <a:ln w="12700">
            <a:miter lim="400000"/>
          </a:ln>
        </p:spPr>
      </p:pic>
      <p:pic>
        <p:nvPicPr>
          <p:cNvPr id="421" name="Image" descr="Image"/>
          <p:cNvPicPr>
            <a:picLocks noChangeAspect="1"/>
          </p:cNvPicPr>
          <p:nvPr/>
        </p:nvPicPr>
        <p:blipFill>
          <a:blip r:embed="rId3"/>
          <a:stretch>
            <a:fillRect/>
          </a:stretch>
        </p:blipFill>
        <p:spPr>
          <a:xfrm>
            <a:off x="18001972" y="9103879"/>
            <a:ext cx="174123" cy="174123"/>
          </a:xfrm>
          <a:prstGeom prst="rect">
            <a:avLst/>
          </a:prstGeom>
          <a:ln w="12700">
            <a:miter lim="400000"/>
          </a:ln>
        </p:spPr>
      </p:pic>
      <p:sp>
        <p:nvSpPr>
          <p:cNvPr id="422" name="Routine coagulation testing (PT, aPTT) fails to detect low VWF…"/>
          <p:cNvSpPr txBox="1"/>
          <p:nvPr/>
        </p:nvSpPr>
        <p:spPr>
          <a:xfrm>
            <a:off x="803329" y="10785673"/>
            <a:ext cx="10580093"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8482AF"/>
                </a:solidFill>
              </a:rPr>
              <a:t>Routine coagulation testing </a:t>
            </a:r>
            <a:r>
              <a:t>(PT, aPTT) fails to detect low VWF</a:t>
            </a:r>
          </a:p>
          <a:p>
            <a:pPr algn="l">
              <a:lnSpc>
                <a:spcPts val="2600"/>
              </a:lnSpc>
              <a:spcBef>
                <a:spcPts val="800"/>
              </a:spcBef>
              <a:defRPr i="0"/>
            </a:pPr>
            <a:r>
              <a:t>levels or von Willebrand’s disease, except in the most severe</a:t>
            </a:r>
          </a:p>
          <a:p>
            <a:pPr algn="l">
              <a:lnSpc>
                <a:spcPts val="2600"/>
              </a:lnSpc>
              <a:spcBef>
                <a:spcPts val="800"/>
              </a:spcBef>
              <a:defRPr i="0"/>
            </a:pPr>
            <a:r>
              <a:t>cases</a:t>
            </a:r>
            <a:r>
              <a:rPr baseline="31999"/>
              <a:t>3</a:t>
            </a:r>
            <a:r>
              <a:rPr sz="1850"/>
              <a:t> </a:t>
            </a:r>
            <a:r>
              <a:t>— normal PT and aPTT does not exclude this condition</a:t>
            </a:r>
          </a:p>
        </p:txBody>
      </p:sp>
      <p:sp>
        <p:nvSpPr>
          <p:cNvPr id="423" name="Expert interpretation of results of these tests and patient…"/>
          <p:cNvSpPr txBox="1"/>
          <p:nvPr/>
        </p:nvSpPr>
        <p:spPr>
          <a:xfrm>
            <a:off x="11822696" y="10512171"/>
            <a:ext cx="10580093"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solidFill>
                  <a:srgbClr val="FFFFFD"/>
                </a:solidFill>
              </a:defRPr>
            </a:pPr>
            <a:r>
              <a:t>Expert interpretation of results of these tests and patient</a:t>
            </a:r>
          </a:p>
          <a:p>
            <a:pPr algn="l">
              <a:lnSpc>
                <a:spcPts val="2600"/>
              </a:lnSpc>
              <a:spcBef>
                <a:spcPts val="800"/>
              </a:spcBef>
              <a:defRPr i="0">
                <a:solidFill>
                  <a:srgbClr val="FFFFFD"/>
                </a:solidFill>
              </a:defRPr>
            </a:pPr>
            <a:r>
              <a:t>history are essential for diagnosis of von Willebrand’s disease</a:t>
            </a:r>
          </a:p>
          <a:p>
            <a:pPr algn="l">
              <a:lnSpc>
                <a:spcPts val="2600"/>
              </a:lnSpc>
              <a:spcBef>
                <a:spcPts val="800"/>
              </a:spcBef>
              <a:defRPr i="0">
                <a:solidFill>
                  <a:srgbClr val="FFFFFD"/>
                </a:solidFill>
              </a:defRPr>
            </a:pPr>
            <a:r>
              <a:t>or low VWF levels</a:t>
            </a:r>
          </a:p>
        </p:txBody>
      </p:sp>
      <p:pic>
        <p:nvPicPr>
          <p:cNvPr id="424" name="Image" descr="Image"/>
          <p:cNvPicPr>
            <a:picLocks noChangeAspect="1"/>
          </p:cNvPicPr>
          <p:nvPr/>
        </p:nvPicPr>
        <p:blipFill>
          <a:blip r:embed="rId4"/>
          <a:stretch>
            <a:fillRect/>
          </a:stretch>
        </p:blipFill>
        <p:spPr>
          <a:xfrm>
            <a:off x="1035212" y="4642591"/>
            <a:ext cx="3373642" cy="575453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NSAID, non-steroidal anti-inflammatory drug…"/>
          <p:cNvSpPr txBox="1"/>
          <p:nvPr/>
        </p:nvSpPr>
        <p:spPr>
          <a:xfrm>
            <a:off x="860588" y="12495181"/>
            <a:ext cx="14468760" cy="611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lnSpc>
                <a:spcPct val="90000"/>
              </a:lnSpc>
              <a:defRPr sz="1800" i="0"/>
            </a:pPr>
            <a:r>
              <a:t>NSAID, non-steroidal anti-inflammatory drug</a:t>
            </a:r>
          </a:p>
          <a:p>
            <a:pPr algn="l" defTabSz="825500">
              <a:lnSpc>
                <a:spcPct val="90000"/>
              </a:lnSpc>
              <a:defRPr sz="1800" i="0"/>
            </a:pPr>
            <a:r>
              <a:t>1. Simon D, et al. Haemophilia. 2008;14:1240-9; 2. O’Brien S. Blood. 2018;132:2134-42</a:t>
            </a:r>
          </a:p>
        </p:txBody>
      </p:sp>
      <p:sp>
        <p:nvSpPr>
          <p:cNvPr id="427" name="12"/>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12</a:t>
            </a:r>
          </a:p>
        </p:txBody>
      </p:sp>
      <p:sp>
        <p:nvSpPr>
          <p:cNvPr id="428" name="SECOND LINE: platelet count and function should be assessed…"/>
          <p:cNvSpPr txBox="1"/>
          <p:nvPr/>
        </p:nvSpPr>
        <p:spPr>
          <a:xfrm>
            <a:off x="806406" y="784840"/>
            <a:ext cx="22745788"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6100"/>
              </a:lnSpc>
              <a:defRPr sz="6000" i="0">
                <a:solidFill>
                  <a:srgbClr val="252525"/>
                </a:solidFill>
              </a:defRPr>
            </a:pPr>
            <a:r>
              <a:rPr b="1">
                <a:solidFill>
                  <a:srgbClr val="8482AF"/>
                </a:solidFill>
              </a:rPr>
              <a:t>SECOND LINE:</a:t>
            </a:r>
            <a:r>
              <a:rPr>
                <a:solidFill>
                  <a:srgbClr val="9797C1"/>
                </a:solidFill>
              </a:rPr>
              <a:t> </a:t>
            </a:r>
            <a:r>
              <a:t>platelet count and function should be assessed</a:t>
            </a:r>
          </a:p>
          <a:p>
            <a:pPr algn="l">
              <a:lnSpc>
                <a:spcPts val="6100"/>
              </a:lnSpc>
              <a:defRPr sz="6000" i="0">
                <a:solidFill>
                  <a:srgbClr val="252525"/>
                </a:solidFill>
              </a:defRPr>
            </a:pPr>
            <a:r>
              <a:t>in all women and girls with a suspected bleeding disorders</a:t>
            </a:r>
          </a:p>
        </p:txBody>
      </p:sp>
      <p:sp>
        <p:nvSpPr>
          <p:cNvPr id="429" name="Abnormalities of platelet count and function are a common and…"/>
          <p:cNvSpPr txBox="1"/>
          <p:nvPr/>
        </p:nvSpPr>
        <p:spPr>
          <a:xfrm>
            <a:off x="826347" y="3092599"/>
            <a:ext cx="10871201"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8482AF"/>
                </a:solidFill>
              </a:rPr>
              <a:t>Abnormalities of platelet count and function </a:t>
            </a:r>
            <a:r>
              <a:rPr>
                <a:solidFill>
                  <a:srgbClr val="4C4745"/>
                </a:solidFill>
              </a:rPr>
              <a:t>are a common and</a:t>
            </a:r>
          </a:p>
          <a:p>
            <a:pPr algn="l">
              <a:lnSpc>
                <a:spcPts val="2600"/>
              </a:lnSpc>
              <a:spcBef>
                <a:spcPts val="800"/>
              </a:spcBef>
              <a:defRPr i="0"/>
            </a:pPr>
            <a:r>
              <a:t>heterogeneous group of disorders that can result in bleeding</a:t>
            </a:r>
          </a:p>
          <a:p>
            <a:pPr algn="l">
              <a:lnSpc>
                <a:spcPts val="2600"/>
              </a:lnSpc>
              <a:spcBef>
                <a:spcPts val="800"/>
              </a:spcBef>
              <a:defRPr i="0"/>
            </a:pPr>
            <a:r>
              <a:t>symptoms ranging from mild bruising to severe haemorrhage.</a:t>
            </a:r>
          </a:p>
        </p:txBody>
      </p:sp>
      <p:sp>
        <p:nvSpPr>
          <p:cNvPr id="430" name="Platelet count and function should be assessed in any patient for…"/>
          <p:cNvSpPr txBox="1"/>
          <p:nvPr/>
        </p:nvSpPr>
        <p:spPr>
          <a:xfrm>
            <a:off x="12480714" y="3062965"/>
            <a:ext cx="11663231"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8482AF"/>
                </a:solidFill>
              </a:rPr>
              <a:t>Platelet count and function</a:t>
            </a:r>
            <a:r>
              <a:rPr>
                <a:solidFill>
                  <a:srgbClr val="7071B7"/>
                </a:solidFill>
              </a:rPr>
              <a:t> </a:t>
            </a:r>
            <a:r>
              <a:t>should be assessed in any patient for</a:t>
            </a:r>
          </a:p>
          <a:p>
            <a:pPr algn="l">
              <a:lnSpc>
                <a:spcPts val="2600"/>
              </a:lnSpc>
              <a:spcBef>
                <a:spcPts val="800"/>
              </a:spcBef>
              <a:defRPr i="0"/>
            </a:pPr>
            <a:r>
              <a:t>whom clinical suspicion of an underlying bleeding disorder is high.</a:t>
            </a:r>
          </a:p>
        </p:txBody>
      </p:sp>
      <p:sp>
        <p:nvSpPr>
          <p:cNvPr id="431" name="A normal platelet count is not an indication of good…"/>
          <p:cNvSpPr txBox="1"/>
          <p:nvPr/>
        </p:nvSpPr>
        <p:spPr>
          <a:xfrm>
            <a:off x="1880447" y="6319519"/>
            <a:ext cx="10871201" cy="899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A normal platelet count is not an indication of good</a:t>
            </a:r>
          </a:p>
          <a:p>
            <a:pPr algn="l">
              <a:lnSpc>
                <a:spcPts val="2600"/>
              </a:lnSpc>
              <a:spcBef>
                <a:spcPts val="800"/>
              </a:spcBef>
              <a:defRPr i="0"/>
            </a:pPr>
            <a:r>
              <a:t>platelet function</a:t>
            </a:r>
          </a:p>
        </p:txBody>
      </p:sp>
      <p:sp>
        <p:nvSpPr>
          <p:cNvPr id="432" name="Note that the platelet count must fall below…"/>
          <p:cNvSpPr txBox="1"/>
          <p:nvPr/>
        </p:nvSpPr>
        <p:spPr>
          <a:xfrm>
            <a:off x="1867747" y="7339753"/>
            <a:ext cx="10871201"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Note that the platelet count must fall below</a:t>
            </a:r>
          </a:p>
          <a:p>
            <a:pPr algn="l">
              <a:lnSpc>
                <a:spcPts val="2600"/>
              </a:lnSpc>
              <a:spcBef>
                <a:spcPts val="800"/>
              </a:spcBef>
              <a:defRPr i="0"/>
            </a:pPr>
            <a:r>
              <a:t>20,000–30,000 mm</a:t>
            </a:r>
            <a:r>
              <a:rPr baseline="31999"/>
              <a:t>-3</a:t>
            </a:r>
            <a:r>
              <a:rPr sz="1850"/>
              <a:t> </a:t>
            </a:r>
            <a:r>
              <a:t>before significant</a:t>
            </a:r>
          </a:p>
          <a:p>
            <a:pPr algn="l">
              <a:lnSpc>
                <a:spcPts val="2600"/>
              </a:lnSpc>
              <a:spcBef>
                <a:spcPts val="800"/>
              </a:spcBef>
              <a:defRPr i="0"/>
            </a:pPr>
            <a:r>
              <a:t>mucocutaneous bleeding occurs</a:t>
            </a:r>
          </a:p>
        </p:txBody>
      </p:sp>
      <p:sp>
        <p:nvSpPr>
          <p:cNvPr id="433" name="In most people with platelet function deficits, platelet…"/>
          <p:cNvSpPr txBox="1"/>
          <p:nvPr/>
        </p:nvSpPr>
        <p:spPr>
          <a:xfrm>
            <a:off x="1855047" y="8779086"/>
            <a:ext cx="9106100"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In most people with platelet function deficits, platelet</a:t>
            </a:r>
          </a:p>
          <a:p>
            <a:pPr algn="l">
              <a:lnSpc>
                <a:spcPts val="2600"/>
              </a:lnSpc>
              <a:spcBef>
                <a:spcPts val="800"/>
              </a:spcBef>
              <a:defRPr i="0"/>
            </a:pPr>
            <a:r>
              <a:t>counts are normal but function is abnormal</a:t>
            </a:r>
          </a:p>
        </p:txBody>
      </p:sp>
      <p:sp>
        <p:nvSpPr>
          <p:cNvPr id="434" name="Platelet function can be assessed by platelet function…"/>
          <p:cNvSpPr txBox="1"/>
          <p:nvPr/>
        </p:nvSpPr>
        <p:spPr>
          <a:xfrm>
            <a:off x="13393194" y="6315286"/>
            <a:ext cx="9929615"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Platelet function can be assessed by platelet function</a:t>
            </a:r>
          </a:p>
          <a:p>
            <a:pPr algn="l">
              <a:lnSpc>
                <a:spcPts val="2600"/>
              </a:lnSpc>
              <a:spcBef>
                <a:spcPts val="800"/>
              </a:spcBef>
              <a:defRPr i="0"/>
            </a:pPr>
            <a:r>
              <a:t>tests that expose the patient’s platelets to specific triggers</a:t>
            </a:r>
          </a:p>
          <a:p>
            <a:pPr algn="l">
              <a:lnSpc>
                <a:spcPts val="2600"/>
              </a:lnSpc>
              <a:spcBef>
                <a:spcPts val="800"/>
              </a:spcBef>
              <a:defRPr i="0"/>
            </a:pPr>
            <a:r>
              <a:t>to check responses</a:t>
            </a:r>
          </a:p>
        </p:txBody>
      </p:sp>
      <p:sp>
        <p:nvSpPr>
          <p:cNvPr id="435" name="Platelet function tests are performed only in specialist…"/>
          <p:cNvSpPr txBox="1"/>
          <p:nvPr/>
        </p:nvSpPr>
        <p:spPr>
          <a:xfrm>
            <a:off x="13393194" y="7763285"/>
            <a:ext cx="9929615"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Platelet function tests are performed only in specialist</a:t>
            </a:r>
          </a:p>
          <a:p>
            <a:pPr algn="l">
              <a:lnSpc>
                <a:spcPts val="2600"/>
              </a:lnSpc>
              <a:spcBef>
                <a:spcPts val="800"/>
              </a:spcBef>
              <a:defRPr i="0"/>
            </a:pPr>
            <a:r>
              <a:t>centres</a:t>
            </a:r>
          </a:p>
        </p:txBody>
      </p:sp>
      <p:sp>
        <p:nvSpPr>
          <p:cNvPr id="436" name="Note that the results of platelet function testing can be…"/>
          <p:cNvSpPr txBox="1"/>
          <p:nvPr/>
        </p:nvSpPr>
        <p:spPr>
          <a:xfrm>
            <a:off x="13385621" y="8779086"/>
            <a:ext cx="9929615"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Note that the results of platelet function testing can be</a:t>
            </a:r>
          </a:p>
          <a:p>
            <a:pPr algn="l">
              <a:lnSpc>
                <a:spcPts val="2600"/>
              </a:lnSpc>
              <a:spcBef>
                <a:spcPts val="800"/>
              </a:spcBef>
              <a:defRPr i="0"/>
            </a:pPr>
            <a:r>
              <a:t>influenced by anaemia, blood volume, and intake of</a:t>
            </a:r>
          </a:p>
          <a:p>
            <a:pPr algn="l">
              <a:lnSpc>
                <a:spcPts val="2600"/>
              </a:lnSpc>
              <a:spcBef>
                <a:spcPts val="800"/>
              </a:spcBef>
              <a:defRPr i="0"/>
            </a:pPr>
            <a:r>
              <a:t>specific foods, some dietary supplements, and NSAIDs</a:t>
            </a:r>
          </a:p>
        </p:txBody>
      </p:sp>
      <p:sp>
        <p:nvSpPr>
          <p:cNvPr id="437" name="PLATELET COUNT1"/>
          <p:cNvSpPr txBox="1"/>
          <p:nvPr/>
        </p:nvSpPr>
        <p:spPr>
          <a:xfrm>
            <a:off x="1148081" y="5265004"/>
            <a:ext cx="10871201"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sz="4200" b="1" i="0">
                <a:solidFill>
                  <a:srgbClr val="8482AF"/>
                </a:solidFill>
              </a:defRPr>
            </a:pPr>
            <a:r>
              <a:t>PLATELET COUNT</a:t>
            </a:r>
            <a:r>
              <a:rPr baseline="31999"/>
              <a:t>1</a:t>
            </a:r>
          </a:p>
        </p:txBody>
      </p:sp>
      <p:sp>
        <p:nvSpPr>
          <p:cNvPr id="438" name="PLATELET FUNCTION1"/>
          <p:cNvSpPr txBox="1"/>
          <p:nvPr/>
        </p:nvSpPr>
        <p:spPr>
          <a:xfrm>
            <a:off x="12668402" y="5265004"/>
            <a:ext cx="10871201"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sz="4200" b="1" i="0">
                <a:solidFill>
                  <a:srgbClr val="8482AF"/>
                </a:solidFill>
              </a:defRPr>
            </a:pPr>
            <a:r>
              <a:t>PLATELET FUNCTION</a:t>
            </a:r>
            <a:r>
              <a:rPr baseline="31999"/>
              <a:t>1</a:t>
            </a:r>
          </a:p>
        </p:txBody>
      </p:sp>
      <p:pic>
        <p:nvPicPr>
          <p:cNvPr id="439" name="Image" descr="Image"/>
          <p:cNvPicPr>
            <a:picLocks noChangeAspect="1"/>
          </p:cNvPicPr>
          <p:nvPr/>
        </p:nvPicPr>
        <p:blipFill>
          <a:blip r:embed="rId2"/>
          <a:stretch>
            <a:fillRect/>
          </a:stretch>
        </p:blipFill>
        <p:spPr>
          <a:xfrm>
            <a:off x="1483505" y="6443135"/>
            <a:ext cx="174123" cy="174123"/>
          </a:xfrm>
          <a:prstGeom prst="rect">
            <a:avLst/>
          </a:prstGeom>
          <a:ln w="12700">
            <a:miter lim="400000"/>
          </a:ln>
        </p:spPr>
      </p:pic>
      <p:pic>
        <p:nvPicPr>
          <p:cNvPr id="440" name="Image" descr="Image"/>
          <p:cNvPicPr>
            <a:picLocks noChangeAspect="1"/>
          </p:cNvPicPr>
          <p:nvPr/>
        </p:nvPicPr>
        <p:blipFill>
          <a:blip r:embed="rId2"/>
          <a:stretch>
            <a:fillRect/>
          </a:stretch>
        </p:blipFill>
        <p:spPr>
          <a:xfrm>
            <a:off x="1483505" y="7455675"/>
            <a:ext cx="174123" cy="174123"/>
          </a:xfrm>
          <a:prstGeom prst="rect">
            <a:avLst/>
          </a:prstGeom>
          <a:ln w="12700">
            <a:miter lim="400000"/>
          </a:ln>
        </p:spPr>
      </p:pic>
      <p:pic>
        <p:nvPicPr>
          <p:cNvPr id="441" name="Image" descr="Image"/>
          <p:cNvPicPr>
            <a:picLocks noChangeAspect="1"/>
          </p:cNvPicPr>
          <p:nvPr/>
        </p:nvPicPr>
        <p:blipFill>
          <a:blip r:embed="rId2"/>
          <a:stretch>
            <a:fillRect/>
          </a:stretch>
        </p:blipFill>
        <p:spPr>
          <a:xfrm>
            <a:off x="1483505" y="8916175"/>
            <a:ext cx="174123" cy="174123"/>
          </a:xfrm>
          <a:prstGeom prst="rect">
            <a:avLst/>
          </a:prstGeom>
          <a:ln w="12700">
            <a:miter lim="400000"/>
          </a:ln>
        </p:spPr>
      </p:pic>
      <p:pic>
        <p:nvPicPr>
          <p:cNvPr id="442" name="Image" descr="Image"/>
          <p:cNvPicPr>
            <a:picLocks noChangeAspect="1"/>
          </p:cNvPicPr>
          <p:nvPr/>
        </p:nvPicPr>
        <p:blipFill>
          <a:blip r:embed="rId2"/>
          <a:stretch>
            <a:fillRect/>
          </a:stretch>
        </p:blipFill>
        <p:spPr>
          <a:xfrm>
            <a:off x="13010760" y="6455835"/>
            <a:ext cx="174123" cy="174123"/>
          </a:xfrm>
          <a:prstGeom prst="rect">
            <a:avLst/>
          </a:prstGeom>
          <a:ln w="12700">
            <a:miter lim="400000"/>
          </a:ln>
        </p:spPr>
      </p:pic>
      <p:pic>
        <p:nvPicPr>
          <p:cNvPr id="443" name="Image" descr="Image"/>
          <p:cNvPicPr>
            <a:picLocks noChangeAspect="1"/>
          </p:cNvPicPr>
          <p:nvPr/>
        </p:nvPicPr>
        <p:blipFill>
          <a:blip r:embed="rId2"/>
          <a:stretch>
            <a:fillRect/>
          </a:stretch>
        </p:blipFill>
        <p:spPr>
          <a:xfrm>
            <a:off x="13010760" y="7892772"/>
            <a:ext cx="174123" cy="174123"/>
          </a:xfrm>
          <a:prstGeom prst="rect">
            <a:avLst/>
          </a:prstGeom>
          <a:ln w="12700">
            <a:miter lim="400000"/>
          </a:ln>
        </p:spPr>
      </p:pic>
      <p:pic>
        <p:nvPicPr>
          <p:cNvPr id="444" name="Image" descr="Image"/>
          <p:cNvPicPr>
            <a:picLocks noChangeAspect="1"/>
          </p:cNvPicPr>
          <p:nvPr/>
        </p:nvPicPr>
        <p:blipFill>
          <a:blip r:embed="rId2"/>
          <a:stretch>
            <a:fillRect/>
          </a:stretch>
        </p:blipFill>
        <p:spPr>
          <a:xfrm>
            <a:off x="13010760" y="8903475"/>
            <a:ext cx="174123" cy="174123"/>
          </a:xfrm>
          <a:prstGeom prst="rect">
            <a:avLst/>
          </a:prstGeom>
          <a:ln w="12700">
            <a:miter lim="400000"/>
          </a:ln>
        </p:spPr>
      </p:pic>
      <p:pic>
        <p:nvPicPr>
          <p:cNvPr id="445" name="Image" descr="Image"/>
          <p:cNvPicPr>
            <a:picLocks noChangeAspect="1"/>
          </p:cNvPicPr>
          <p:nvPr/>
        </p:nvPicPr>
        <p:blipFill>
          <a:blip r:embed="rId3"/>
          <a:stretch>
            <a:fillRect/>
          </a:stretch>
        </p:blipFill>
        <p:spPr>
          <a:xfrm>
            <a:off x="862139" y="4845676"/>
            <a:ext cx="22761322" cy="660737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ummary &amp; next steps"/>
          <p:cNvSpPr txBox="1"/>
          <p:nvPr/>
        </p:nvSpPr>
        <p:spPr>
          <a:xfrm>
            <a:off x="806406" y="795423"/>
            <a:ext cx="7226053" cy="911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6100"/>
              </a:lnSpc>
              <a:defRPr sz="6000" b="1" i="0">
                <a:solidFill>
                  <a:srgbClr val="891B10"/>
                </a:solidFill>
              </a:defRPr>
            </a:lvl1pPr>
          </a:lstStyle>
          <a:p>
            <a:pPr>
              <a:defRPr b="0">
                <a:solidFill>
                  <a:srgbClr val="252525"/>
                </a:solidFill>
              </a:defRPr>
            </a:pPr>
            <a:r>
              <a:rPr b="1">
                <a:solidFill>
                  <a:srgbClr val="891B10"/>
                </a:solidFill>
              </a:rPr>
              <a:t>Summary &amp; next steps</a:t>
            </a:r>
          </a:p>
        </p:txBody>
      </p:sp>
      <p:sp>
        <p:nvSpPr>
          <p:cNvPr id="448" name="VWF, von Willebrand factor"/>
          <p:cNvSpPr txBox="1"/>
          <p:nvPr/>
        </p:nvSpPr>
        <p:spPr>
          <a:xfrm>
            <a:off x="6656021" y="12918871"/>
            <a:ext cx="14468760" cy="34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VWF, von Willebrand factor</a:t>
            </a:r>
          </a:p>
        </p:txBody>
      </p:sp>
      <p:sp>
        <p:nvSpPr>
          <p:cNvPr id="449" name="Bleeding disorders occur as often in women as in men and have a major…"/>
          <p:cNvSpPr txBox="1"/>
          <p:nvPr/>
        </p:nvSpPr>
        <p:spPr>
          <a:xfrm>
            <a:off x="8853450" y="3048990"/>
            <a:ext cx="12168784"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rPr b="1">
                <a:solidFill>
                  <a:srgbClr val="891B10"/>
                </a:solidFill>
              </a:rPr>
              <a:t>Bleeding disorders occur as often in women </a:t>
            </a:r>
            <a:r>
              <a:rPr>
                <a:solidFill>
                  <a:srgbClr val="4C4745"/>
                </a:solidFill>
              </a:rPr>
              <a:t>as in men and have a major</a:t>
            </a:r>
          </a:p>
          <a:p>
            <a:pPr algn="l">
              <a:lnSpc>
                <a:spcPts val="2600"/>
              </a:lnSpc>
              <a:spcBef>
                <a:spcPts val="800"/>
              </a:spcBef>
              <a:defRPr i="0"/>
            </a:pPr>
            <a:r>
              <a:t>impact on quality of life, because women experience the additional and</a:t>
            </a:r>
          </a:p>
          <a:p>
            <a:pPr algn="l">
              <a:lnSpc>
                <a:spcPts val="2600"/>
              </a:lnSpc>
              <a:spcBef>
                <a:spcPts val="800"/>
              </a:spcBef>
              <a:defRPr i="0"/>
            </a:pPr>
            <a:r>
              <a:t>frequent bleeding challenges of menstruation and childbirth</a:t>
            </a:r>
          </a:p>
        </p:txBody>
      </p:sp>
      <p:sp>
        <p:nvSpPr>
          <p:cNvPr id="450" name="13"/>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13</a:t>
            </a:r>
          </a:p>
        </p:txBody>
      </p:sp>
      <p:sp>
        <p:nvSpPr>
          <p:cNvPr id="451" name="If suspicion of a bleeding disorder is raised by personal bleeding history,…"/>
          <p:cNvSpPr txBox="1"/>
          <p:nvPr/>
        </p:nvSpPr>
        <p:spPr>
          <a:xfrm>
            <a:off x="8849216" y="5584044"/>
            <a:ext cx="12721035"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If suspicion of a bleeding disorder is raised by personal bleeding history,</a:t>
            </a:r>
          </a:p>
          <a:p>
            <a:pPr algn="l">
              <a:lnSpc>
                <a:spcPts val="2600"/>
              </a:lnSpc>
              <a:spcBef>
                <a:spcPts val="800"/>
              </a:spcBef>
              <a:defRPr i="0"/>
            </a:pPr>
            <a:r>
              <a:rPr>
                <a:solidFill>
                  <a:srgbClr val="4C4745"/>
                </a:solidFill>
              </a:rPr>
              <a:t>family history, and screening tools, </a:t>
            </a:r>
            <a:r>
              <a:rPr b="1">
                <a:solidFill>
                  <a:srgbClr val="891B10"/>
                </a:solidFill>
              </a:rPr>
              <a:t>p</a:t>
            </a:r>
            <a:r>
              <a:rPr b="1">
                <a:solidFill>
                  <a:srgbClr val="891B10">
                    <a:alpha val="90927"/>
                  </a:srgbClr>
                </a:solidFill>
              </a:rPr>
              <a:t>erform general laboratory assessment,</a:t>
            </a:r>
          </a:p>
          <a:p>
            <a:pPr algn="l">
              <a:lnSpc>
                <a:spcPts val="2600"/>
              </a:lnSpc>
              <a:spcBef>
                <a:spcPts val="800"/>
              </a:spcBef>
              <a:defRPr i="0"/>
            </a:pPr>
            <a:r>
              <a:t>including full blood count and iron and ferritin status</a:t>
            </a:r>
          </a:p>
        </p:txBody>
      </p:sp>
      <p:sp>
        <p:nvSpPr>
          <p:cNvPr id="452" name="First-line treatment is the same for all bleeding disorders, so do not hesitate to…"/>
          <p:cNvSpPr txBox="1"/>
          <p:nvPr/>
        </p:nvSpPr>
        <p:spPr>
          <a:xfrm>
            <a:off x="8849216" y="7911735"/>
            <a:ext cx="13209588" cy="176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First-line treatment is the same for all bleeding disorders, so </a:t>
            </a:r>
            <a:r>
              <a:rPr b="1">
                <a:solidFill>
                  <a:srgbClr val="891B10"/>
                </a:solidFill>
              </a:rPr>
              <a:t>do not hesitate to</a:t>
            </a:r>
          </a:p>
          <a:p>
            <a:pPr algn="l">
              <a:lnSpc>
                <a:spcPts val="2600"/>
              </a:lnSpc>
              <a:spcBef>
                <a:spcPts val="800"/>
              </a:spcBef>
              <a:defRPr i="0"/>
            </a:pPr>
            <a:r>
              <a:rPr b="1">
                <a:solidFill>
                  <a:srgbClr val="891B10"/>
                </a:solidFill>
              </a:rPr>
              <a:t>start symptomatic treatment</a:t>
            </a:r>
            <a:r>
              <a:rPr>
                <a:solidFill>
                  <a:srgbClr val="A91600"/>
                </a:solidFill>
              </a:rPr>
              <a:t> </a:t>
            </a:r>
            <a:r>
              <a:t>to avoid continued or recurrent bleeding</a:t>
            </a:r>
          </a:p>
          <a:p>
            <a:pPr algn="l">
              <a:lnSpc>
                <a:spcPts val="2600"/>
              </a:lnSpc>
              <a:spcBef>
                <a:spcPts val="800"/>
              </a:spcBef>
              <a:defRPr i="0"/>
            </a:pPr>
            <a:r>
              <a:t>symptoms, even in the absence of a definite diagnosis. Symptomatic treatment</a:t>
            </a:r>
          </a:p>
          <a:p>
            <a:pPr algn="l">
              <a:lnSpc>
                <a:spcPts val="2600"/>
              </a:lnSpc>
              <a:spcBef>
                <a:spcPts val="800"/>
              </a:spcBef>
              <a:defRPr i="0"/>
            </a:pPr>
            <a:r>
              <a:t>may include iron replacement, anti-fibrinolytic, and hormonal therapy</a:t>
            </a:r>
          </a:p>
        </p:txBody>
      </p:sp>
      <p:sp>
        <p:nvSpPr>
          <p:cNvPr id="453" name="Contact a haematologist for diagnostic laboratory assessment including…"/>
          <p:cNvSpPr txBox="1"/>
          <p:nvPr/>
        </p:nvSpPr>
        <p:spPr>
          <a:xfrm>
            <a:off x="8839989" y="10645825"/>
            <a:ext cx="12698414"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rPr b="1">
                <a:solidFill>
                  <a:srgbClr val="891B10"/>
                </a:solidFill>
              </a:rPr>
              <a:t>Contact a haematologist</a:t>
            </a:r>
            <a:r>
              <a:rPr>
                <a:solidFill>
                  <a:srgbClr val="A91600"/>
                </a:solidFill>
              </a:rPr>
              <a:t> </a:t>
            </a:r>
            <a:r>
              <a:t>for diagnostic laboratory assessment including</a:t>
            </a:r>
          </a:p>
          <a:p>
            <a:pPr algn="l">
              <a:lnSpc>
                <a:spcPts val="2600"/>
              </a:lnSpc>
              <a:spcBef>
                <a:spcPts val="800"/>
              </a:spcBef>
              <a:defRPr i="0"/>
            </a:pPr>
            <a:r>
              <a:t>coagulation, VWF, and platelet function testing and specialised management</a:t>
            </a:r>
          </a:p>
        </p:txBody>
      </p:sp>
      <p:pic>
        <p:nvPicPr>
          <p:cNvPr id="454" name="Image" descr="Image"/>
          <p:cNvPicPr>
            <a:picLocks noChangeAspect="1"/>
          </p:cNvPicPr>
          <p:nvPr/>
        </p:nvPicPr>
        <p:blipFill>
          <a:blip r:embed="rId2"/>
          <a:stretch>
            <a:fillRect/>
          </a:stretch>
        </p:blipFill>
        <p:spPr>
          <a:xfrm>
            <a:off x="5337932" y="1667306"/>
            <a:ext cx="3895269" cy="10914788"/>
          </a:xfrm>
          <a:prstGeom prst="rect">
            <a:avLst/>
          </a:prstGeom>
          <a:ln w="12700">
            <a:miter lim="400000"/>
          </a:ln>
        </p:spPr>
      </p:pic>
      <p:pic>
        <p:nvPicPr>
          <p:cNvPr id="455" name="Image" descr="Image"/>
          <p:cNvPicPr>
            <a:picLocks noChangeAspect="1"/>
          </p:cNvPicPr>
          <p:nvPr/>
        </p:nvPicPr>
        <p:blipFill>
          <a:blip r:embed="rId3"/>
          <a:srcRect t="16"/>
          <a:stretch>
            <a:fillRect/>
          </a:stretch>
        </p:blipFill>
        <p:spPr>
          <a:xfrm>
            <a:off x="-4746956" y="-4703666"/>
            <a:ext cx="14467682" cy="28667320"/>
          </a:xfrm>
          <a:custGeom>
            <a:avLst/>
            <a:gdLst/>
            <a:ahLst/>
            <a:cxnLst>
              <a:cxn ang="0">
                <a:pos x="wd2" y="hd2"/>
              </a:cxn>
              <a:cxn ang="5400000">
                <a:pos x="wd2" y="hd2"/>
              </a:cxn>
              <a:cxn ang="10800000">
                <a:pos x="wd2" y="hd2"/>
              </a:cxn>
              <a:cxn ang="16200000">
                <a:pos x="wd2" y="hd2"/>
              </a:cxn>
            </a:cxnLst>
            <a:rect l="0" t="0" r="r" b="b"/>
            <a:pathLst>
              <a:path w="21600" h="21600" extrusionOk="0">
                <a:moveTo>
                  <a:pt x="4565" y="0"/>
                </a:moveTo>
                <a:cubicBezTo>
                  <a:pt x="1029" y="2"/>
                  <a:pt x="0" y="10"/>
                  <a:pt x="0" y="30"/>
                </a:cubicBezTo>
                <a:lnTo>
                  <a:pt x="0" y="38"/>
                </a:lnTo>
                <a:cubicBezTo>
                  <a:pt x="11" y="66"/>
                  <a:pt x="482" y="64"/>
                  <a:pt x="11539" y="27"/>
                </a:cubicBezTo>
                <a:lnTo>
                  <a:pt x="17983" y="6"/>
                </a:lnTo>
                <a:lnTo>
                  <a:pt x="8992" y="1"/>
                </a:lnTo>
                <a:cubicBezTo>
                  <a:pt x="7201" y="0"/>
                  <a:pt x="5744" y="0"/>
                  <a:pt x="4565" y="0"/>
                </a:cubicBezTo>
                <a:close/>
                <a:moveTo>
                  <a:pt x="17" y="1744"/>
                </a:moveTo>
                <a:lnTo>
                  <a:pt x="8" y="11672"/>
                </a:lnTo>
                <a:lnTo>
                  <a:pt x="0" y="21600"/>
                </a:lnTo>
                <a:lnTo>
                  <a:pt x="161" y="21600"/>
                </a:lnTo>
                <a:cubicBezTo>
                  <a:pt x="250" y="21600"/>
                  <a:pt x="312" y="21591"/>
                  <a:pt x="299" y="21580"/>
                </a:cubicBezTo>
                <a:cubicBezTo>
                  <a:pt x="275" y="21560"/>
                  <a:pt x="220" y="17897"/>
                  <a:pt x="82" y="6931"/>
                </a:cubicBezTo>
                <a:lnTo>
                  <a:pt x="17" y="1744"/>
                </a:lnTo>
                <a:close/>
                <a:moveTo>
                  <a:pt x="11990" y="5445"/>
                </a:moveTo>
                <a:cubicBezTo>
                  <a:pt x="11921" y="5446"/>
                  <a:pt x="11855" y="5456"/>
                  <a:pt x="11758" y="5475"/>
                </a:cubicBezTo>
                <a:cubicBezTo>
                  <a:pt x="11278" y="5567"/>
                  <a:pt x="11001" y="5792"/>
                  <a:pt x="10818" y="6236"/>
                </a:cubicBezTo>
                <a:cubicBezTo>
                  <a:pt x="10761" y="6374"/>
                  <a:pt x="10696" y="6506"/>
                  <a:pt x="10673" y="6529"/>
                </a:cubicBezTo>
                <a:cubicBezTo>
                  <a:pt x="10649" y="6552"/>
                  <a:pt x="10616" y="6658"/>
                  <a:pt x="10599" y="6763"/>
                </a:cubicBezTo>
                <a:cubicBezTo>
                  <a:pt x="10582" y="6869"/>
                  <a:pt x="10546" y="6978"/>
                  <a:pt x="10517" y="7005"/>
                </a:cubicBezTo>
                <a:cubicBezTo>
                  <a:pt x="10488" y="7032"/>
                  <a:pt x="10449" y="7168"/>
                  <a:pt x="10431" y="7306"/>
                </a:cubicBezTo>
                <a:cubicBezTo>
                  <a:pt x="10412" y="7445"/>
                  <a:pt x="10372" y="7630"/>
                  <a:pt x="10343" y="7718"/>
                </a:cubicBezTo>
                <a:cubicBezTo>
                  <a:pt x="10131" y="8340"/>
                  <a:pt x="10129" y="8399"/>
                  <a:pt x="10315" y="8465"/>
                </a:cubicBezTo>
                <a:cubicBezTo>
                  <a:pt x="10375" y="8486"/>
                  <a:pt x="10434" y="8525"/>
                  <a:pt x="10446" y="8551"/>
                </a:cubicBezTo>
                <a:cubicBezTo>
                  <a:pt x="10510" y="8684"/>
                  <a:pt x="10515" y="8878"/>
                  <a:pt x="10458" y="9008"/>
                </a:cubicBezTo>
                <a:cubicBezTo>
                  <a:pt x="10422" y="9087"/>
                  <a:pt x="10386" y="9250"/>
                  <a:pt x="10378" y="9368"/>
                </a:cubicBezTo>
                <a:cubicBezTo>
                  <a:pt x="10369" y="9487"/>
                  <a:pt x="10326" y="9663"/>
                  <a:pt x="10283" y="9758"/>
                </a:cubicBezTo>
                <a:cubicBezTo>
                  <a:pt x="10074" y="10213"/>
                  <a:pt x="10120" y="10422"/>
                  <a:pt x="10466" y="10603"/>
                </a:cubicBezTo>
                <a:cubicBezTo>
                  <a:pt x="10579" y="10662"/>
                  <a:pt x="10632" y="10718"/>
                  <a:pt x="10642" y="10791"/>
                </a:cubicBezTo>
                <a:cubicBezTo>
                  <a:pt x="10651" y="10848"/>
                  <a:pt x="10719" y="10969"/>
                  <a:pt x="10795" y="11059"/>
                </a:cubicBezTo>
                <a:cubicBezTo>
                  <a:pt x="10870" y="11150"/>
                  <a:pt x="10932" y="11253"/>
                  <a:pt x="10932" y="11289"/>
                </a:cubicBezTo>
                <a:cubicBezTo>
                  <a:pt x="10932" y="11394"/>
                  <a:pt x="11031" y="11497"/>
                  <a:pt x="11205" y="11576"/>
                </a:cubicBezTo>
                <a:cubicBezTo>
                  <a:pt x="11423" y="11674"/>
                  <a:pt x="11496" y="11753"/>
                  <a:pt x="11651" y="12051"/>
                </a:cubicBezTo>
                <a:cubicBezTo>
                  <a:pt x="11723" y="12191"/>
                  <a:pt x="11816" y="12351"/>
                  <a:pt x="11858" y="12406"/>
                </a:cubicBezTo>
                <a:cubicBezTo>
                  <a:pt x="11901" y="12461"/>
                  <a:pt x="11935" y="12567"/>
                  <a:pt x="11935" y="12640"/>
                </a:cubicBezTo>
                <a:cubicBezTo>
                  <a:pt x="11935" y="12754"/>
                  <a:pt x="11911" y="12785"/>
                  <a:pt x="11764" y="12861"/>
                </a:cubicBezTo>
                <a:cubicBezTo>
                  <a:pt x="11650" y="12920"/>
                  <a:pt x="11485" y="12966"/>
                  <a:pt x="11275" y="12998"/>
                </a:cubicBezTo>
                <a:cubicBezTo>
                  <a:pt x="10760" y="13074"/>
                  <a:pt x="10421" y="13167"/>
                  <a:pt x="9843" y="13390"/>
                </a:cubicBezTo>
                <a:cubicBezTo>
                  <a:pt x="9543" y="13506"/>
                  <a:pt x="9219" y="13615"/>
                  <a:pt x="9124" y="13631"/>
                </a:cubicBezTo>
                <a:cubicBezTo>
                  <a:pt x="9029" y="13648"/>
                  <a:pt x="8816" y="13711"/>
                  <a:pt x="8650" y="13771"/>
                </a:cubicBezTo>
                <a:cubicBezTo>
                  <a:pt x="8032" y="13993"/>
                  <a:pt x="7974" y="14007"/>
                  <a:pt x="7865" y="13957"/>
                </a:cubicBezTo>
                <a:cubicBezTo>
                  <a:pt x="7738" y="13899"/>
                  <a:pt x="7528" y="13925"/>
                  <a:pt x="7414" y="14014"/>
                </a:cubicBezTo>
                <a:cubicBezTo>
                  <a:pt x="7303" y="14099"/>
                  <a:pt x="7336" y="14231"/>
                  <a:pt x="7552" y="14564"/>
                </a:cubicBezTo>
                <a:cubicBezTo>
                  <a:pt x="7640" y="14701"/>
                  <a:pt x="7739" y="14854"/>
                  <a:pt x="7772" y="14905"/>
                </a:cubicBezTo>
                <a:cubicBezTo>
                  <a:pt x="7934" y="15157"/>
                  <a:pt x="8651" y="15475"/>
                  <a:pt x="8794" y="15359"/>
                </a:cubicBezTo>
                <a:cubicBezTo>
                  <a:pt x="8812" y="15344"/>
                  <a:pt x="8850" y="15339"/>
                  <a:pt x="8878" y="15348"/>
                </a:cubicBezTo>
                <a:cubicBezTo>
                  <a:pt x="8906" y="15356"/>
                  <a:pt x="8923" y="15353"/>
                  <a:pt x="8918" y="15341"/>
                </a:cubicBezTo>
                <a:cubicBezTo>
                  <a:pt x="8913" y="15329"/>
                  <a:pt x="8926" y="15298"/>
                  <a:pt x="8948" y="15273"/>
                </a:cubicBezTo>
                <a:cubicBezTo>
                  <a:pt x="8971" y="15247"/>
                  <a:pt x="8951" y="15178"/>
                  <a:pt x="8900" y="15111"/>
                </a:cubicBezTo>
                <a:cubicBezTo>
                  <a:pt x="8829" y="15018"/>
                  <a:pt x="8823" y="14972"/>
                  <a:pt x="8866" y="14890"/>
                </a:cubicBezTo>
                <a:cubicBezTo>
                  <a:pt x="8920" y="14786"/>
                  <a:pt x="8956" y="14465"/>
                  <a:pt x="8919" y="14410"/>
                </a:cubicBezTo>
                <a:cubicBezTo>
                  <a:pt x="8895" y="14374"/>
                  <a:pt x="9315" y="14198"/>
                  <a:pt x="9521" y="14156"/>
                </a:cubicBezTo>
                <a:cubicBezTo>
                  <a:pt x="9601" y="14140"/>
                  <a:pt x="9692" y="14103"/>
                  <a:pt x="9722" y="14074"/>
                </a:cubicBezTo>
                <a:cubicBezTo>
                  <a:pt x="9753" y="14045"/>
                  <a:pt x="9811" y="14028"/>
                  <a:pt x="9853" y="14036"/>
                </a:cubicBezTo>
                <a:cubicBezTo>
                  <a:pt x="9894" y="14044"/>
                  <a:pt x="9922" y="14038"/>
                  <a:pt x="9915" y="14023"/>
                </a:cubicBezTo>
                <a:cubicBezTo>
                  <a:pt x="9908" y="14007"/>
                  <a:pt x="10116" y="13940"/>
                  <a:pt x="10378" y="13872"/>
                </a:cubicBezTo>
                <a:cubicBezTo>
                  <a:pt x="11035" y="13702"/>
                  <a:pt x="11037" y="13702"/>
                  <a:pt x="11087" y="13718"/>
                </a:cubicBezTo>
                <a:cubicBezTo>
                  <a:pt x="11111" y="13726"/>
                  <a:pt x="11161" y="13714"/>
                  <a:pt x="11196" y="13692"/>
                </a:cubicBezTo>
                <a:cubicBezTo>
                  <a:pt x="11232" y="13671"/>
                  <a:pt x="11279" y="13658"/>
                  <a:pt x="11302" y="13666"/>
                </a:cubicBezTo>
                <a:cubicBezTo>
                  <a:pt x="11325" y="13673"/>
                  <a:pt x="11357" y="13661"/>
                  <a:pt x="11374" y="13639"/>
                </a:cubicBezTo>
                <a:cubicBezTo>
                  <a:pt x="11390" y="13617"/>
                  <a:pt x="11439" y="13606"/>
                  <a:pt x="11484" y="13615"/>
                </a:cubicBezTo>
                <a:cubicBezTo>
                  <a:pt x="11531" y="13624"/>
                  <a:pt x="11578" y="13614"/>
                  <a:pt x="11597" y="13589"/>
                </a:cubicBezTo>
                <a:cubicBezTo>
                  <a:pt x="11631" y="13545"/>
                  <a:pt x="12062" y="13412"/>
                  <a:pt x="12172" y="13412"/>
                </a:cubicBezTo>
                <a:cubicBezTo>
                  <a:pt x="12207" y="13412"/>
                  <a:pt x="12276" y="13435"/>
                  <a:pt x="12325" y="13462"/>
                </a:cubicBezTo>
                <a:cubicBezTo>
                  <a:pt x="12397" y="13502"/>
                  <a:pt x="12410" y="13558"/>
                  <a:pt x="12399" y="13762"/>
                </a:cubicBezTo>
                <a:cubicBezTo>
                  <a:pt x="12391" y="13900"/>
                  <a:pt x="12401" y="14259"/>
                  <a:pt x="12422" y="14561"/>
                </a:cubicBezTo>
                <a:lnTo>
                  <a:pt x="12458" y="15111"/>
                </a:lnTo>
                <a:lnTo>
                  <a:pt x="12303" y="15277"/>
                </a:lnTo>
                <a:cubicBezTo>
                  <a:pt x="12117" y="15475"/>
                  <a:pt x="12115" y="15492"/>
                  <a:pt x="12255" y="15581"/>
                </a:cubicBezTo>
                <a:cubicBezTo>
                  <a:pt x="12356" y="15646"/>
                  <a:pt x="12396" y="15651"/>
                  <a:pt x="12875" y="15659"/>
                </a:cubicBezTo>
                <a:cubicBezTo>
                  <a:pt x="13157" y="15664"/>
                  <a:pt x="13770" y="15670"/>
                  <a:pt x="14236" y="15674"/>
                </a:cubicBezTo>
                <a:cubicBezTo>
                  <a:pt x="15025" y="15679"/>
                  <a:pt x="15093" y="15675"/>
                  <a:pt x="15200" y="15625"/>
                </a:cubicBezTo>
                <a:cubicBezTo>
                  <a:pt x="15264" y="15595"/>
                  <a:pt x="15316" y="15559"/>
                  <a:pt x="15316" y="15546"/>
                </a:cubicBezTo>
                <a:cubicBezTo>
                  <a:pt x="15316" y="15501"/>
                  <a:pt x="15081" y="15439"/>
                  <a:pt x="14912" y="15439"/>
                </a:cubicBezTo>
                <a:cubicBezTo>
                  <a:pt x="14813" y="15439"/>
                  <a:pt x="14680" y="15413"/>
                  <a:pt x="14593" y="15377"/>
                </a:cubicBezTo>
                <a:cubicBezTo>
                  <a:pt x="14365" y="15283"/>
                  <a:pt x="13840" y="15142"/>
                  <a:pt x="13685" y="15134"/>
                </a:cubicBezTo>
                <a:cubicBezTo>
                  <a:pt x="13575" y="15128"/>
                  <a:pt x="13544" y="15111"/>
                  <a:pt x="13533" y="15050"/>
                </a:cubicBezTo>
                <a:cubicBezTo>
                  <a:pt x="13526" y="15007"/>
                  <a:pt x="13494" y="14888"/>
                  <a:pt x="13462" y="14786"/>
                </a:cubicBezTo>
                <a:cubicBezTo>
                  <a:pt x="13414" y="14631"/>
                  <a:pt x="13419" y="14563"/>
                  <a:pt x="13494" y="14386"/>
                </a:cubicBezTo>
                <a:cubicBezTo>
                  <a:pt x="13543" y="14268"/>
                  <a:pt x="13592" y="14082"/>
                  <a:pt x="13601" y="13972"/>
                </a:cubicBezTo>
                <a:cubicBezTo>
                  <a:pt x="13610" y="13862"/>
                  <a:pt x="13629" y="13724"/>
                  <a:pt x="13644" y="13666"/>
                </a:cubicBezTo>
                <a:cubicBezTo>
                  <a:pt x="13754" y="13208"/>
                  <a:pt x="13836" y="12566"/>
                  <a:pt x="13898" y="11678"/>
                </a:cubicBezTo>
                <a:cubicBezTo>
                  <a:pt x="13922" y="11334"/>
                  <a:pt x="13769" y="10839"/>
                  <a:pt x="13597" y="10707"/>
                </a:cubicBezTo>
                <a:cubicBezTo>
                  <a:pt x="13531" y="10656"/>
                  <a:pt x="13535" y="10637"/>
                  <a:pt x="13635" y="10535"/>
                </a:cubicBezTo>
                <a:cubicBezTo>
                  <a:pt x="13696" y="10472"/>
                  <a:pt x="13779" y="10414"/>
                  <a:pt x="13818" y="10406"/>
                </a:cubicBezTo>
                <a:cubicBezTo>
                  <a:pt x="13858" y="10399"/>
                  <a:pt x="13889" y="10371"/>
                  <a:pt x="13889" y="10345"/>
                </a:cubicBezTo>
                <a:cubicBezTo>
                  <a:pt x="13889" y="10319"/>
                  <a:pt x="13919" y="10286"/>
                  <a:pt x="13955" y="10271"/>
                </a:cubicBezTo>
                <a:cubicBezTo>
                  <a:pt x="14020" y="10243"/>
                  <a:pt x="14037" y="10001"/>
                  <a:pt x="13979" y="9918"/>
                </a:cubicBezTo>
                <a:cubicBezTo>
                  <a:pt x="13942" y="9865"/>
                  <a:pt x="13942" y="9865"/>
                  <a:pt x="13914" y="9371"/>
                </a:cubicBezTo>
                <a:cubicBezTo>
                  <a:pt x="13901" y="9137"/>
                  <a:pt x="13876" y="8927"/>
                  <a:pt x="13859" y="8905"/>
                </a:cubicBezTo>
                <a:cubicBezTo>
                  <a:pt x="13841" y="8883"/>
                  <a:pt x="13806" y="8745"/>
                  <a:pt x="13781" y="8598"/>
                </a:cubicBezTo>
                <a:cubicBezTo>
                  <a:pt x="13736" y="8339"/>
                  <a:pt x="13729" y="8329"/>
                  <a:pt x="13551" y="8251"/>
                </a:cubicBezTo>
                <a:cubicBezTo>
                  <a:pt x="13424" y="8196"/>
                  <a:pt x="13357" y="8139"/>
                  <a:pt x="13331" y="8066"/>
                </a:cubicBezTo>
                <a:cubicBezTo>
                  <a:pt x="13266" y="7886"/>
                  <a:pt x="13067" y="7693"/>
                  <a:pt x="12865" y="7615"/>
                </a:cubicBezTo>
                <a:cubicBezTo>
                  <a:pt x="12760" y="7575"/>
                  <a:pt x="12675" y="7527"/>
                  <a:pt x="12675" y="7508"/>
                </a:cubicBezTo>
                <a:cubicBezTo>
                  <a:pt x="12675" y="7490"/>
                  <a:pt x="12590" y="7424"/>
                  <a:pt x="12486" y="7363"/>
                </a:cubicBezTo>
                <a:lnTo>
                  <a:pt x="12297" y="7252"/>
                </a:lnTo>
                <a:lnTo>
                  <a:pt x="12410" y="7171"/>
                </a:lnTo>
                <a:cubicBezTo>
                  <a:pt x="12473" y="7127"/>
                  <a:pt x="12510" y="7091"/>
                  <a:pt x="12492" y="7091"/>
                </a:cubicBezTo>
                <a:cubicBezTo>
                  <a:pt x="12437" y="7091"/>
                  <a:pt x="12607" y="6946"/>
                  <a:pt x="12725" y="6893"/>
                </a:cubicBezTo>
                <a:cubicBezTo>
                  <a:pt x="12793" y="6861"/>
                  <a:pt x="12927" y="6838"/>
                  <a:pt x="13060" y="6835"/>
                </a:cubicBezTo>
                <a:cubicBezTo>
                  <a:pt x="13183" y="6832"/>
                  <a:pt x="13313" y="6828"/>
                  <a:pt x="13350" y="6827"/>
                </a:cubicBezTo>
                <a:cubicBezTo>
                  <a:pt x="13478" y="6822"/>
                  <a:pt x="13602" y="6576"/>
                  <a:pt x="13587" y="6358"/>
                </a:cubicBezTo>
                <a:cubicBezTo>
                  <a:pt x="13581" y="6284"/>
                  <a:pt x="13576" y="6189"/>
                  <a:pt x="13574" y="6146"/>
                </a:cubicBezTo>
                <a:cubicBezTo>
                  <a:pt x="13572" y="6103"/>
                  <a:pt x="13547" y="6054"/>
                  <a:pt x="13519" y="6038"/>
                </a:cubicBezTo>
                <a:cubicBezTo>
                  <a:pt x="13491" y="6021"/>
                  <a:pt x="13462" y="5983"/>
                  <a:pt x="13453" y="5955"/>
                </a:cubicBezTo>
                <a:cubicBezTo>
                  <a:pt x="13426" y="5865"/>
                  <a:pt x="13155" y="5656"/>
                  <a:pt x="12977" y="5588"/>
                </a:cubicBezTo>
                <a:cubicBezTo>
                  <a:pt x="12883" y="5552"/>
                  <a:pt x="12736" y="5517"/>
                  <a:pt x="12649" y="5509"/>
                </a:cubicBezTo>
                <a:cubicBezTo>
                  <a:pt x="12562" y="5502"/>
                  <a:pt x="12377" y="5482"/>
                  <a:pt x="12238" y="5464"/>
                </a:cubicBezTo>
                <a:cubicBezTo>
                  <a:pt x="12131" y="5450"/>
                  <a:pt x="12059" y="5443"/>
                  <a:pt x="11990" y="5445"/>
                </a:cubicBezTo>
                <a:close/>
                <a:moveTo>
                  <a:pt x="21577" y="19544"/>
                </a:moveTo>
                <a:cubicBezTo>
                  <a:pt x="21579" y="19597"/>
                  <a:pt x="21583" y="19893"/>
                  <a:pt x="21584" y="19893"/>
                </a:cubicBezTo>
                <a:cubicBezTo>
                  <a:pt x="21584" y="19893"/>
                  <a:pt x="21584" y="19693"/>
                  <a:pt x="21585" y="19681"/>
                </a:cubicBezTo>
                <a:cubicBezTo>
                  <a:pt x="21582" y="19637"/>
                  <a:pt x="21580" y="19547"/>
                  <a:pt x="21577" y="19544"/>
                </a:cubicBezTo>
                <a:close/>
                <a:moveTo>
                  <a:pt x="21565" y="21505"/>
                </a:moveTo>
                <a:cubicBezTo>
                  <a:pt x="21558" y="21505"/>
                  <a:pt x="21549" y="21506"/>
                  <a:pt x="21540" y="21509"/>
                </a:cubicBezTo>
                <a:cubicBezTo>
                  <a:pt x="21506" y="21519"/>
                  <a:pt x="16878" y="21542"/>
                  <a:pt x="11254" y="21560"/>
                </a:cubicBezTo>
                <a:lnTo>
                  <a:pt x="1030" y="21592"/>
                </a:lnTo>
                <a:lnTo>
                  <a:pt x="11315" y="21596"/>
                </a:lnTo>
                <a:lnTo>
                  <a:pt x="21600" y="21600"/>
                </a:lnTo>
                <a:lnTo>
                  <a:pt x="21600" y="21543"/>
                </a:lnTo>
                <a:cubicBezTo>
                  <a:pt x="21599" y="21519"/>
                  <a:pt x="21587" y="21506"/>
                  <a:pt x="21565" y="21505"/>
                </a:cubicBezTo>
                <a:close/>
              </a:path>
            </a:pathLst>
          </a:cu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Next steps"/>
          <p:cNvSpPr txBox="1"/>
          <p:nvPr/>
        </p:nvSpPr>
        <p:spPr>
          <a:xfrm>
            <a:off x="819106" y="791189"/>
            <a:ext cx="3417541" cy="911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6100"/>
              </a:lnSpc>
              <a:defRPr sz="6000" b="1" i="0">
                <a:solidFill>
                  <a:srgbClr val="891B10"/>
                </a:solidFill>
              </a:defRPr>
            </a:lvl1pPr>
          </a:lstStyle>
          <a:p>
            <a:pPr>
              <a:defRPr b="0">
                <a:solidFill>
                  <a:srgbClr val="252525"/>
                </a:solidFill>
              </a:defRPr>
            </a:pPr>
            <a:r>
              <a:rPr b="1">
                <a:solidFill>
                  <a:srgbClr val="891B10"/>
                </a:solidFill>
              </a:rPr>
              <a:t>Next steps</a:t>
            </a:r>
          </a:p>
        </p:txBody>
      </p:sp>
      <p:sp>
        <p:nvSpPr>
          <p:cNvPr id="458" name="14"/>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14</a:t>
            </a:r>
          </a:p>
        </p:txBody>
      </p:sp>
      <p:pic>
        <p:nvPicPr>
          <p:cNvPr id="459" name="Image" descr="Image"/>
          <p:cNvPicPr>
            <a:picLocks noChangeAspect="1"/>
          </p:cNvPicPr>
          <p:nvPr/>
        </p:nvPicPr>
        <p:blipFill>
          <a:blip r:embed="rId2"/>
          <a:stretch>
            <a:fillRect/>
          </a:stretch>
        </p:blipFill>
        <p:spPr>
          <a:xfrm>
            <a:off x="932686" y="2272046"/>
            <a:ext cx="11902581" cy="5756415"/>
          </a:xfrm>
          <a:prstGeom prst="rect">
            <a:avLst/>
          </a:prstGeom>
          <a:ln w="12700">
            <a:miter lim="400000"/>
          </a:ln>
        </p:spPr>
      </p:pic>
      <p:pic>
        <p:nvPicPr>
          <p:cNvPr id="460" name="Image" descr="Image"/>
          <p:cNvPicPr>
            <a:picLocks noChangeAspect="1"/>
          </p:cNvPicPr>
          <p:nvPr/>
        </p:nvPicPr>
        <p:blipFill>
          <a:blip r:embed="rId3"/>
          <a:stretch>
            <a:fillRect/>
          </a:stretch>
        </p:blipFill>
        <p:spPr>
          <a:xfrm>
            <a:off x="932693" y="8307088"/>
            <a:ext cx="11902568" cy="1526465"/>
          </a:xfrm>
          <a:prstGeom prst="rect">
            <a:avLst/>
          </a:prstGeom>
          <a:ln w="12700">
            <a:miter lim="400000"/>
          </a:ln>
        </p:spPr>
      </p:pic>
      <p:pic>
        <p:nvPicPr>
          <p:cNvPr id="461" name="Image" descr="Image"/>
          <p:cNvPicPr>
            <a:picLocks noChangeAspect="1"/>
          </p:cNvPicPr>
          <p:nvPr/>
        </p:nvPicPr>
        <p:blipFill>
          <a:blip r:embed="rId4"/>
          <a:stretch>
            <a:fillRect/>
          </a:stretch>
        </p:blipFill>
        <p:spPr>
          <a:xfrm>
            <a:off x="913424" y="10061378"/>
            <a:ext cx="11931486" cy="1413194"/>
          </a:xfrm>
          <a:prstGeom prst="rect">
            <a:avLst/>
          </a:prstGeom>
          <a:ln w="12700">
            <a:miter lim="400000"/>
          </a:ln>
        </p:spPr>
      </p:pic>
      <p:sp>
        <p:nvSpPr>
          <p:cNvPr id="462" name="Note: you will be able to claim your CME credit after passing the…"/>
          <p:cNvSpPr txBox="1"/>
          <p:nvPr/>
        </p:nvSpPr>
        <p:spPr>
          <a:xfrm>
            <a:off x="1303937" y="8648256"/>
            <a:ext cx="11363149"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i="0">
                <a:solidFill>
                  <a:srgbClr val="FFFFFD"/>
                </a:solidFill>
              </a:defRPr>
            </a:pPr>
            <a:r>
              <a:rPr b="1"/>
              <a:t>Note: you will be able to claim your CME credit after passing the</a:t>
            </a:r>
          </a:p>
          <a:p>
            <a:pPr algn="l">
              <a:lnSpc>
                <a:spcPts val="2500"/>
              </a:lnSpc>
              <a:spcBef>
                <a:spcPts val="800"/>
              </a:spcBef>
              <a:defRPr i="0">
                <a:solidFill>
                  <a:srgbClr val="FFFFFD"/>
                </a:solidFill>
              </a:defRPr>
            </a:pPr>
            <a:r>
              <a:rPr b="1"/>
              <a:t>assessment quizzes in both Modules 1 and 2</a:t>
            </a:r>
          </a:p>
        </p:txBody>
      </p:sp>
      <p:sp>
        <p:nvSpPr>
          <p:cNvPr id="463" name="Visit the assessment quiz at www.checkpoint.cor2ed.com"/>
          <p:cNvSpPr txBox="1"/>
          <p:nvPr/>
        </p:nvSpPr>
        <p:spPr>
          <a:xfrm>
            <a:off x="2523137" y="10564775"/>
            <a:ext cx="10671131"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b="1" i="0">
                <a:solidFill>
                  <a:srgbClr val="FFFFFD"/>
                </a:solidFill>
              </a:defRPr>
            </a:pPr>
            <a:r>
              <a:rPr b="0" dirty="0"/>
              <a:t>Visit the assessment quiz at </a:t>
            </a:r>
            <a:r>
              <a:rPr dirty="0">
                <a:solidFill>
                  <a:schemeClr val="bg1"/>
                </a:solidFill>
              </a:rPr>
              <a:t>www.checkpoint.cor2ed.com</a:t>
            </a:r>
            <a:endParaRPr dirty="0">
              <a:solidFill>
                <a:schemeClr val="bg1"/>
              </a:solidFill>
              <a:hlinkClick r:id="rId5">
                <a:extLst>
                  <a:ext uri="{A12FA001-AC4F-418D-AE19-62706E023703}">
                    <ahyp:hlinkClr xmlns:ahyp="http://schemas.microsoft.com/office/drawing/2018/hyperlinkcolor" val="tx"/>
                  </a:ext>
                </a:extLst>
              </a:hlinkClick>
            </a:endParaRPr>
          </a:p>
        </p:txBody>
      </p:sp>
      <p:sp>
        <p:nvSpPr>
          <p:cNvPr id="464" name="CME, continuing medical education"/>
          <p:cNvSpPr txBox="1"/>
          <p:nvPr/>
        </p:nvSpPr>
        <p:spPr>
          <a:xfrm>
            <a:off x="830954" y="12910405"/>
            <a:ext cx="14468760" cy="34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CME, continuing medical education</a:t>
            </a:r>
          </a:p>
        </p:txBody>
      </p:sp>
      <p:sp>
        <p:nvSpPr>
          <p:cNvPr id="465" name="Please proceed to the assessment quiz to test your knowledge."/>
          <p:cNvSpPr txBox="1"/>
          <p:nvPr/>
        </p:nvSpPr>
        <p:spPr>
          <a:xfrm>
            <a:off x="1446914" y="2854940"/>
            <a:ext cx="10517982"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Please proceed to the </a:t>
            </a:r>
            <a:r>
              <a:rPr b="1">
                <a:solidFill>
                  <a:srgbClr val="891B10"/>
                </a:solidFill>
              </a:rPr>
              <a:t>assessment quiz</a:t>
            </a:r>
            <a:r>
              <a:rPr>
                <a:solidFill>
                  <a:srgbClr val="A91600"/>
                </a:solidFill>
              </a:rPr>
              <a:t> </a:t>
            </a:r>
            <a:r>
              <a:t>to test your knowledge.</a:t>
            </a:r>
          </a:p>
        </p:txBody>
      </p:sp>
      <p:sp>
        <p:nvSpPr>
          <p:cNvPr id="466" name="Visit Module 1 of this micro e-learning programme to…"/>
          <p:cNvSpPr txBox="1"/>
          <p:nvPr/>
        </p:nvSpPr>
        <p:spPr>
          <a:xfrm>
            <a:off x="1446914" y="3417973"/>
            <a:ext cx="9003309"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Visit </a:t>
            </a:r>
            <a:r>
              <a:rPr b="1">
                <a:solidFill>
                  <a:srgbClr val="891B10"/>
                </a:solidFill>
              </a:rPr>
              <a:t>Module 1</a:t>
            </a:r>
            <a:r>
              <a:rPr>
                <a:solidFill>
                  <a:srgbClr val="A91600"/>
                </a:solidFill>
              </a:rPr>
              <a:t> </a:t>
            </a:r>
            <a:r>
              <a:t>of this micro e-learning programme to</a:t>
            </a:r>
          </a:p>
          <a:p>
            <a:pPr algn="l">
              <a:lnSpc>
                <a:spcPts val="2600"/>
              </a:lnSpc>
              <a:spcBef>
                <a:spcPts val="800"/>
              </a:spcBef>
              <a:defRPr i="0"/>
            </a:pPr>
            <a:r>
              <a:t>learn more about:</a:t>
            </a:r>
          </a:p>
        </p:txBody>
      </p:sp>
      <p:sp>
        <p:nvSpPr>
          <p:cNvPr id="467" name="Recognising signs and symptoms of bleeding disorders…"/>
          <p:cNvSpPr txBox="1"/>
          <p:nvPr/>
        </p:nvSpPr>
        <p:spPr>
          <a:xfrm>
            <a:off x="2127694" y="4606288"/>
            <a:ext cx="9137453"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Recognising signs and symptoms of bleeding disorders</a:t>
            </a:r>
          </a:p>
          <a:p>
            <a:pPr algn="l">
              <a:lnSpc>
                <a:spcPts val="2600"/>
              </a:lnSpc>
              <a:spcBef>
                <a:spcPts val="800"/>
              </a:spcBef>
              <a:defRPr i="0"/>
            </a:pPr>
            <a:r>
              <a:t>in women</a:t>
            </a:r>
          </a:p>
        </p:txBody>
      </p:sp>
      <p:sp>
        <p:nvSpPr>
          <p:cNvPr id="468" name="The impact of bleeding disorders on women’s quality of life"/>
          <p:cNvSpPr txBox="1"/>
          <p:nvPr/>
        </p:nvSpPr>
        <p:spPr>
          <a:xfrm>
            <a:off x="2136790" y="5631813"/>
            <a:ext cx="9849843"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2600"/>
              </a:lnSpc>
              <a:spcBef>
                <a:spcPts val="800"/>
              </a:spcBef>
              <a:defRPr i="0"/>
            </a:lvl1pPr>
          </a:lstStyle>
          <a:p>
            <a:r>
              <a:t>The impact of bleeding disorders on women’s quality of life</a:t>
            </a:r>
          </a:p>
        </p:txBody>
      </p:sp>
      <p:sp>
        <p:nvSpPr>
          <p:cNvPr id="469" name="How to effectively screen for symptoms of bleeding…"/>
          <p:cNvSpPr txBox="1"/>
          <p:nvPr/>
        </p:nvSpPr>
        <p:spPr>
          <a:xfrm>
            <a:off x="2136790" y="6212838"/>
            <a:ext cx="8657035"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How to effectively screen for symptoms of bleeding</a:t>
            </a:r>
          </a:p>
          <a:p>
            <a:pPr algn="l">
              <a:lnSpc>
                <a:spcPts val="2600"/>
              </a:lnSpc>
              <a:spcBef>
                <a:spcPts val="800"/>
              </a:spcBef>
              <a:defRPr i="0"/>
            </a:pPr>
            <a:r>
              <a:t>disorders in women by using the tools available</a:t>
            </a:r>
          </a:p>
        </p:txBody>
      </p:sp>
      <p:pic>
        <p:nvPicPr>
          <p:cNvPr id="470" name="Image" descr="Image"/>
          <p:cNvPicPr>
            <a:picLocks noChangeAspect="1"/>
          </p:cNvPicPr>
          <p:nvPr/>
        </p:nvPicPr>
        <p:blipFill>
          <a:blip r:embed="rId6"/>
          <a:stretch>
            <a:fillRect/>
          </a:stretch>
        </p:blipFill>
        <p:spPr>
          <a:xfrm>
            <a:off x="1619530" y="4735830"/>
            <a:ext cx="174123" cy="174123"/>
          </a:xfrm>
          <a:prstGeom prst="rect">
            <a:avLst/>
          </a:prstGeom>
          <a:ln w="12700">
            <a:miter lim="400000"/>
          </a:ln>
        </p:spPr>
      </p:pic>
      <p:pic>
        <p:nvPicPr>
          <p:cNvPr id="471" name="Image" descr="Image"/>
          <p:cNvPicPr>
            <a:picLocks noChangeAspect="1"/>
          </p:cNvPicPr>
          <p:nvPr/>
        </p:nvPicPr>
        <p:blipFill>
          <a:blip r:embed="rId6"/>
          <a:stretch>
            <a:fillRect/>
          </a:stretch>
        </p:blipFill>
        <p:spPr>
          <a:xfrm>
            <a:off x="1619530" y="6336182"/>
            <a:ext cx="174123" cy="174123"/>
          </a:xfrm>
          <a:prstGeom prst="rect">
            <a:avLst/>
          </a:prstGeom>
          <a:ln w="12700">
            <a:miter lim="400000"/>
          </a:ln>
        </p:spPr>
      </p:pic>
      <p:pic>
        <p:nvPicPr>
          <p:cNvPr id="472" name="Image" descr="Image"/>
          <p:cNvPicPr>
            <a:picLocks noChangeAspect="1"/>
          </p:cNvPicPr>
          <p:nvPr/>
        </p:nvPicPr>
        <p:blipFill>
          <a:blip r:embed="rId6"/>
          <a:stretch>
            <a:fillRect/>
          </a:stretch>
        </p:blipFill>
        <p:spPr>
          <a:xfrm>
            <a:off x="1619530" y="5740332"/>
            <a:ext cx="174123" cy="174124"/>
          </a:xfrm>
          <a:prstGeom prst="rect">
            <a:avLst/>
          </a:prstGeom>
          <a:ln w="12700">
            <a:miter lim="400000"/>
          </a:ln>
        </p:spPr>
      </p:pic>
      <p:pic>
        <p:nvPicPr>
          <p:cNvPr id="473" name="Image" descr="Image"/>
          <p:cNvPicPr>
            <a:picLocks noChangeAspect="1"/>
          </p:cNvPicPr>
          <p:nvPr/>
        </p:nvPicPr>
        <p:blipFill>
          <a:blip r:embed="rId7"/>
          <a:srcRect b="12661"/>
          <a:stretch>
            <a:fillRect/>
          </a:stretch>
        </p:blipFill>
        <p:spPr>
          <a:xfrm>
            <a:off x="6871363" y="-8329545"/>
            <a:ext cx="32279318" cy="195508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71"/>
                </a:lnTo>
                <a:lnTo>
                  <a:pt x="0" y="1643"/>
                </a:lnTo>
                <a:cubicBezTo>
                  <a:pt x="0" y="2413"/>
                  <a:pt x="3" y="2938"/>
                  <a:pt x="8" y="3136"/>
                </a:cubicBezTo>
                <a:lnTo>
                  <a:pt x="28" y="3124"/>
                </a:lnTo>
                <a:cubicBezTo>
                  <a:pt x="43" y="3115"/>
                  <a:pt x="99" y="3101"/>
                  <a:pt x="154" y="3093"/>
                </a:cubicBezTo>
                <a:cubicBezTo>
                  <a:pt x="208" y="3086"/>
                  <a:pt x="329" y="3067"/>
                  <a:pt x="424" y="3052"/>
                </a:cubicBezTo>
                <a:cubicBezTo>
                  <a:pt x="518" y="3036"/>
                  <a:pt x="665" y="3013"/>
                  <a:pt x="750" y="3000"/>
                </a:cubicBezTo>
                <a:cubicBezTo>
                  <a:pt x="834" y="2988"/>
                  <a:pt x="956" y="2969"/>
                  <a:pt x="1020" y="2959"/>
                </a:cubicBezTo>
                <a:cubicBezTo>
                  <a:pt x="1084" y="2949"/>
                  <a:pt x="1208" y="2931"/>
                  <a:pt x="1296" y="2918"/>
                </a:cubicBezTo>
                <a:cubicBezTo>
                  <a:pt x="1384" y="2906"/>
                  <a:pt x="1531" y="2884"/>
                  <a:pt x="1622" y="2868"/>
                </a:cubicBezTo>
                <a:cubicBezTo>
                  <a:pt x="1713" y="2853"/>
                  <a:pt x="1854" y="2831"/>
                  <a:pt x="1935" y="2818"/>
                </a:cubicBezTo>
                <a:cubicBezTo>
                  <a:pt x="2016" y="2806"/>
                  <a:pt x="2143" y="2787"/>
                  <a:pt x="2218" y="2776"/>
                </a:cubicBezTo>
                <a:cubicBezTo>
                  <a:pt x="2386" y="2751"/>
                  <a:pt x="2567" y="2724"/>
                  <a:pt x="2758" y="2696"/>
                </a:cubicBezTo>
                <a:cubicBezTo>
                  <a:pt x="2840" y="2684"/>
                  <a:pt x="2983" y="2661"/>
                  <a:pt x="3078" y="2646"/>
                </a:cubicBezTo>
                <a:cubicBezTo>
                  <a:pt x="3172" y="2630"/>
                  <a:pt x="3319" y="2607"/>
                  <a:pt x="3403" y="2595"/>
                </a:cubicBezTo>
                <a:cubicBezTo>
                  <a:pt x="3488" y="2583"/>
                  <a:pt x="3609" y="2564"/>
                  <a:pt x="3674" y="2554"/>
                </a:cubicBezTo>
                <a:cubicBezTo>
                  <a:pt x="3738" y="2544"/>
                  <a:pt x="3863" y="2526"/>
                  <a:pt x="3950" y="2513"/>
                </a:cubicBezTo>
                <a:cubicBezTo>
                  <a:pt x="4038" y="2501"/>
                  <a:pt x="4184" y="2478"/>
                  <a:pt x="4276" y="2463"/>
                </a:cubicBezTo>
                <a:cubicBezTo>
                  <a:pt x="4367" y="2447"/>
                  <a:pt x="4511" y="2424"/>
                  <a:pt x="4595" y="2412"/>
                </a:cubicBezTo>
                <a:cubicBezTo>
                  <a:pt x="4680" y="2400"/>
                  <a:pt x="4801" y="2382"/>
                  <a:pt x="4866" y="2372"/>
                </a:cubicBezTo>
                <a:cubicBezTo>
                  <a:pt x="4930" y="2362"/>
                  <a:pt x="5049" y="2344"/>
                  <a:pt x="5130" y="2332"/>
                </a:cubicBezTo>
                <a:cubicBezTo>
                  <a:pt x="5362" y="2298"/>
                  <a:pt x="5659" y="2252"/>
                  <a:pt x="5787" y="2231"/>
                </a:cubicBezTo>
                <a:cubicBezTo>
                  <a:pt x="5851" y="2220"/>
                  <a:pt x="5973" y="2202"/>
                  <a:pt x="6057" y="2189"/>
                </a:cubicBezTo>
                <a:cubicBezTo>
                  <a:pt x="6142" y="2177"/>
                  <a:pt x="6263" y="2159"/>
                  <a:pt x="6328" y="2149"/>
                </a:cubicBezTo>
                <a:cubicBezTo>
                  <a:pt x="6392" y="2139"/>
                  <a:pt x="6513" y="2120"/>
                  <a:pt x="6598" y="2108"/>
                </a:cubicBezTo>
                <a:cubicBezTo>
                  <a:pt x="6682" y="2096"/>
                  <a:pt x="6829" y="2073"/>
                  <a:pt x="6923" y="2058"/>
                </a:cubicBezTo>
                <a:cubicBezTo>
                  <a:pt x="7018" y="2042"/>
                  <a:pt x="7165" y="2019"/>
                  <a:pt x="7249" y="2007"/>
                </a:cubicBezTo>
                <a:cubicBezTo>
                  <a:pt x="7334" y="1995"/>
                  <a:pt x="7455" y="1976"/>
                  <a:pt x="7519" y="1966"/>
                </a:cubicBezTo>
                <a:cubicBezTo>
                  <a:pt x="7584" y="1956"/>
                  <a:pt x="7702" y="1938"/>
                  <a:pt x="7783" y="1926"/>
                </a:cubicBezTo>
                <a:cubicBezTo>
                  <a:pt x="7917" y="1907"/>
                  <a:pt x="8095" y="1880"/>
                  <a:pt x="8447" y="1824"/>
                </a:cubicBezTo>
                <a:cubicBezTo>
                  <a:pt x="8614" y="1798"/>
                  <a:pt x="8900" y="1755"/>
                  <a:pt x="9258" y="1702"/>
                </a:cubicBezTo>
                <a:cubicBezTo>
                  <a:pt x="9339" y="1690"/>
                  <a:pt x="9483" y="1668"/>
                  <a:pt x="9578" y="1652"/>
                </a:cubicBezTo>
                <a:cubicBezTo>
                  <a:pt x="9672" y="1637"/>
                  <a:pt x="9818" y="1614"/>
                  <a:pt x="9903" y="1602"/>
                </a:cubicBezTo>
                <a:cubicBezTo>
                  <a:pt x="9987" y="1589"/>
                  <a:pt x="10109" y="1571"/>
                  <a:pt x="10174" y="1561"/>
                </a:cubicBezTo>
                <a:cubicBezTo>
                  <a:pt x="10238" y="1551"/>
                  <a:pt x="10359" y="1533"/>
                  <a:pt x="10444" y="1521"/>
                </a:cubicBezTo>
                <a:cubicBezTo>
                  <a:pt x="10528" y="1508"/>
                  <a:pt x="10675" y="1485"/>
                  <a:pt x="10769" y="1470"/>
                </a:cubicBezTo>
                <a:cubicBezTo>
                  <a:pt x="10864" y="1454"/>
                  <a:pt x="11008" y="1432"/>
                  <a:pt x="11089" y="1420"/>
                </a:cubicBezTo>
                <a:cubicBezTo>
                  <a:pt x="11170" y="1408"/>
                  <a:pt x="11296" y="1389"/>
                  <a:pt x="11368" y="1378"/>
                </a:cubicBezTo>
                <a:cubicBezTo>
                  <a:pt x="11441" y="1367"/>
                  <a:pt x="11561" y="1349"/>
                  <a:pt x="11635" y="1338"/>
                </a:cubicBezTo>
                <a:cubicBezTo>
                  <a:pt x="11905" y="1297"/>
                  <a:pt x="12038" y="1277"/>
                  <a:pt x="12231" y="1246"/>
                </a:cubicBezTo>
                <a:cubicBezTo>
                  <a:pt x="12340" y="1229"/>
                  <a:pt x="12487" y="1207"/>
                  <a:pt x="12560" y="1196"/>
                </a:cubicBezTo>
                <a:cubicBezTo>
                  <a:pt x="12881" y="1147"/>
                  <a:pt x="12965" y="1135"/>
                  <a:pt x="13104" y="1114"/>
                </a:cubicBezTo>
                <a:cubicBezTo>
                  <a:pt x="13185" y="1102"/>
                  <a:pt x="13328" y="1080"/>
                  <a:pt x="13423" y="1065"/>
                </a:cubicBezTo>
                <a:cubicBezTo>
                  <a:pt x="13518" y="1049"/>
                  <a:pt x="13661" y="1027"/>
                  <a:pt x="13743" y="1015"/>
                </a:cubicBezTo>
                <a:cubicBezTo>
                  <a:pt x="14042" y="970"/>
                  <a:pt x="14151" y="953"/>
                  <a:pt x="14289" y="932"/>
                </a:cubicBezTo>
                <a:cubicBezTo>
                  <a:pt x="14367" y="920"/>
                  <a:pt x="14489" y="903"/>
                  <a:pt x="14560" y="892"/>
                </a:cubicBezTo>
                <a:cubicBezTo>
                  <a:pt x="14631" y="881"/>
                  <a:pt x="14777" y="858"/>
                  <a:pt x="14885" y="841"/>
                </a:cubicBezTo>
                <a:cubicBezTo>
                  <a:pt x="15129" y="802"/>
                  <a:pt x="15350" y="769"/>
                  <a:pt x="15758" y="709"/>
                </a:cubicBezTo>
                <a:cubicBezTo>
                  <a:pt x="15839" y="697"/>
                  <a:pt x="15983" y="674"/>
                  <a:pt x="16077" y="659"/>
                </a:cubicBezTo>
                <a:cubicBezTo>
                  <a:pt x="16172" y="644"/>
                  <a:pt x="16316" y="621"/>
                  <a:pt x="16397" y="609"/>
                </a:cubicBezTo>
                <a:cubicBezTo>
                  <a:pt x="16696" y="564"/>
                  <a:pt x="16805" y="548"/>
                  <a:pt x="16943" y="527"/>
                </a:cubicBezTo>
                <a:cubicBezTo>
                  <a:pt x="17021" y="515"/>
                  <a:pt x="17143" y="497"/>
                  <a:pt x="17214" y="486"/>
                </a:cubicBezTo>
                <a:cubicBezTo>
                  <a:pt x="17285" y="476"/>
                  <a:pt x="17431" y="452"/>
                  <a:pt x="17539" y="435"/>
                </a:cubicBezTo>
                <a:cubicBezTo>
                  <a:pt x="17783" y="397"/>
                  <a:pt x="18004" y="364"/>
                  <a:pt x="18412" y="303"/>
                </a:cubicBezTo>
                <a:cubicBezTo>
                  <a:pt x="18493" y="291"/>
                  <a:pt x="18636" y="269"/>
                  <a:pt x="18731" y="253"/>
                </a:cubicBezTo>
                <a:cubicBezTo>
                  <a:pt x="18825" y="238"/>
                  <a:pt x="18972" y="215"/>
                  <a:pt x="19057" y="203"/>
                </a:cubicBezTo>
                <a:cubicBezTo>
                  <a:pt x="19141" y="191"/>
                  <a:pt x="19263" y="172"/>
                  <a:pt x="19327" y="162"/>
                </a:cubicBezTo>
                <a:cubicBezTo>
                  <a:pt x="19391" y="152"/>
                  <a:pt x="19513" y="134"/>
                  <a:pt x="19597" y="121"/>
                </a:cubicBezTo>
                <a:cubicBezTo>
                  <a:pt x="19682" y="109"/>
                  <a:pt x="19800" y="91"/>
                  <a:pt x="19861" y="81"/>
                </a:cubicBezTo>
                <a:cubicBezTo>
                  <a:pt x="19922" y="71"/>
                  <a:pt x="20044" y="52"/>
                  <a:pt x="20132" y="39"/>
                </a:cubicBezTo>
                <a:cubicBezTo>
                  <a:pt x="20220" y="27"/>
                  <a:pt x="20294" y="12"/>
                  <a:pt x="20297" y="8"/>
                </a:cubicBezTo>
                <a:cubicBezTo>
                  <a:pt x="20299" y="3"/>
                  <a:pt x="15734" y="0"/>
                  <a:pt x="10151" y="0"/>
                </a:cubicBezTo>
                <a:lnTo>
                  <a:pt x="0" y="0"/>
                </a:lnTo>
                <a:close/>
                <a:moveTo>
                  <a:pt x="20375" y="0"/>
                </a:moveTo>
                <a:lnTo>
                  <a:pt x="20385" y="96"/>
                </a:lnTo>
                <a:cubicBezTo>
                  <a:pt x="20391" y="149"/>
                  <a:pt x="20401" y="311"/>
                  <a:pt x="20408" y="456"/>
                </a:cubicBezTo>
                <a:cubicBezTo>
                  <a:pt x="20421" y="716"/>
                  <a:pt x="20427" y="814"/>
                  <a:pt x="20464" y="1449"/>
                </a:cubicBezTo>
                <a:cubicBezTo>
                  <a:pt x="20481" y="1753"/>
                  <a:pt x="20488" y="1872"/>
                  <a:pt x="20519" y="2433"/>
                </a:cubicBezTo>
                <a:cubicBezTo>
                  <a:pt x="20543" y="2877"/>
                  <a:pt x="20556" y="3097"/>
                  <a:pt x="20574" y="3416"/>
                </a:cubicBezTo>
                <a:cubicBezTo>
                  <a:pt x="20592" y="3727"/>
                  <a:pt x="20603" y="3919"/>
                  <a:pt x="20629" y="4393"/>
                </a:cubicBezTo>
                <a:cubicBezTo>
                  <a:pt x="20636" y="4513"/>
                  <a:pt x="20646" y="4712"/>
                  <a:pt x="20653" y="4835"/>
                </a:cubicBezTo>
                <a:cubicBezTo>
                  <a:pt x="20660" y="4958"/>
                  <a:pt x="20671" y="5167"/>
                  <a:pt x="20679" y="5301"/>
                </a:cubicBezTo>
                <a:cubicBezTo>
                  <a:pt x="20686" y="5435"/>
                  <a:pt x="20700" y="5672"/>
                  <a:pt x="20709" y="5828"/>
                </a:cubicBezTo>
                <a:cubicBezTo>
                  <a:pt x="20718" y="5984"/>
                  <a:pt x="20732" y="6226"/>
                  <a:pt x="20740" y="6365"/>
                </a:cubicBezTo>
                <a:cubicBezTo>
                  <a:pt x="20747" y="6505"/>
                  <a:pt x="20758" y="6705"/>
                  <a:pt x="20764" y="6811"/>
                </a:cubicBezTo>
                <a:cubicBezTo>
                  <a:pt x="20770" y="6917"/>
                  <a:pt x="20782" y="7118"/>
                  <a:pt x="20789" y="7257"/>
                </a:cubicBezTo>
                <a:cubicBezTo>
                  <a:pt x="20797" y="7397"/>
                  <a:pt x="20811" y="7648"/>
                  <a:pt x="20821" y="7815"/>
                </a:cubicBezTo>
                <a:cubicBezTo>
                  <a:pt x="20841" y="8166"/>
                  <a:pt x="20865" y="8596"/>
                  <a:pt x="20900" y="9229"/>
                </a:cubicBezTo>
                <a:cubicBezTo>
                  <a:pt x="20921" y="9621"/>
                  <a:pt x="20936" y="9877"/>
                  <a:pt x="20955" y="10207"/>
                </a:cubicBezTo>
                <a:cubicBezTo>
                  <a:pt x="20965" y="10385"/>
                  <a:pt x="20979" y="10627"/>
                  <a:pt x="20985" y="10744"/>
                </a:cubicBezTo>
                <a:cubicBezTo>
                  <a:pt x="20992" y="10861"/>
                  <a:pt x="21003" y="11058"/>
                  <a:pt x="21010" y="11180"/>
                </a:cubicBezTo>
                <a:cubicBezTo>
                  <a:pt x="21016" y="11303"/>
                  <a:pt x="21028" y="11512"/>
                  <a:pt x="21035" y="11646"/>
                </a:cubicBezTo>
                <a:cubicBezTo>
                  <a:pt x="21042" y="11780"/>
                  <a:pt x="21053" y="11981"/>
                  <a:pt x="21060" y="12092"/>
                </a:cubicBezTo>
                <a:cubicBezTo>
                  <a:pt x="21067" y="12204"/>
                  <a:pt x="21075" y="12336"/>
                  <a:pt x="21078" y="12386"/>
                </a:cubicBezTo>
                <a:cubicBezTo>
                  <a:pt x="21081" y="12436"/>
                  <a:pt x="21089" y="12582"/>
                  <a:pt x="21096" y="12710"/>
                </a:cubicBezTo>
                <a:cubicBezTo>
                  <a:pt x="21113" y="13009"/>
                  <a:pt x="21142" y="13535"/>
                  <a:pt x="21170" y="14058"/>
                </a:cubicBezTo>
                <a:cubicBezTo>
                  <a:pt x="21178" y="14192"/>
                  <a:pt x="21191" y="14429"/>
                  <a:pt x="21201" y="14585"/>
                </a:cubicBezTo>
                <a:cubicBezTo>
                  <a:pt x="21210" y="14741"/>
                  <a:pt x="21224" y="14984"/>
                  <a:pt x="21231" y="15123"/>
                </a:cubicBezTo>
                <a:cubicBezTo>
                  <a:pt x="21239" y="15262"/>
                  <a:pt x="21250" y="15467"/>
                  <a:pt x="21256" y="15579"/>
                </a:cubicBezTo>
                <a:cubicBezTo>
                  <a:pt x="21262" y="15690"/>
                  <a:pt x="21273" y="15891"/>
                  <a:pt x="21281" y="16025"/>
                </a:cubicBezTo>
                <a:cubicBezTo>
                  <a:pt x="21288" y="16159"/>
                  <a:pt x="21299" y="16355"/>
                  <a:pt x="21305" y="16461"/>
                </a:cubicBezTo>
                <a:cubicBezTo>
                  <a:pt x="21312" y="16567"/>
                  <a:pt x="21320" y="16708"/>
                  <a:pt x="21324" y="16775"/>
                </a:cubicBezTo>
                <a:cubicBezTo>
                  <a:pt x="21327" y="16842"/>
                  <a:pt x="21335" y="16983"/>
                  <a:pt x="21341" y="17089"/>
                </a:cubicBezTo>
                <a:cubicBezTo>
                  <a:pt x="21348" y="17195"/>
                  <a:pt x="21359" y="17396"/>
                  <a:pt x="21367" y="17535"/>
                </a:cubicBezTo>
                <a:cubicBezTo>
                  <a:pt x="21374" y="17674"/>
                  <a:pt x="21385" y="17879"/>
                  <a:pt x="21391" y="17991"/>
                </a:cubicBezTo>
                <a:cubicBezTo>
                  <a:pt x="21397" y="18102"/>
                  <a:pt x="21408" y="18304"/>
                  <a:pt x="21416" y="18437"/>
                </a:cubicBezTo>
                <a:cubicBezTo>
                  <a:pt x="21423" y="18571"/>
                  <a:pt x="21436" y="18808"/>
                  <a:pt x="21446" y="18964"/>
                </a:cubicBezTo>
                <a:cubicBezTo>
                  <a:pt x="21455" y="19120"/>
                  <a:pt x="21469" y="19357"/>
                  <a:pt x="21477" y="19491"/>
                </a:cubicBezTo>
                <a:cubicBezTo>
                  <a:pt x="21484" y="19625"/>
                  <a:pt x="21495" y="19830"/>
                  <a:pt x="21502" y="19947"/>
                </a:cubicBezTo>
                <a:cubicBezTo>
                  <a:pt x="21508" y="20064"/>
                  <a:pt x="21519" y="20270"/>
                  <a:pt x="21526" y="20403"/>
                </a:cubicBezTo>
                <a:cubicBezTo>
                  <a:pt x="21534" y="20537"/>
                  <a:pt x="21544" y="20733"/>
                  <a:pt x="21551" y="20839"/>
                </a:cubicBezTo>
                <a:cubicBezTo>
                  <a:pt x="21565" y="21080"/>
                  <a:pt x="21572" y="21192"/>
                  <a:pt x="21582" y="21392"/>
                </a:cubicBezTo>
                <a:cubicBezTo>
                  <a:pt x="21587" y="21471"/>
                  <a:pt x="21591" y="21526"/>
                  <a:pt x="21594" y="21536"/>
                </a:cubicBezTo>
                <a:lnTo>
                  <a:pt x="21597" y="10799"/>
                </a:lnTo>
                <a:lnTo>
                  <a:pt x="21600" y="0"/>
                </a:lnTo>
                <a:lnTo>
                  <a:pt x="20375" y="0"/>
                </a:lnTo>
                <a:close/>
                <a:moveTo>
                  <a:pt x="13379" y="3125"/>
                </a:moveTo>
                <a:cubicBezTo>
                  <a:pt x="13358" y="3126"/>
                  <a:pt x="13338" y="3130"/>
                  <a:pt x="13318" y="3136"/>
                </a:cubicBezTo>
                <a:cubicBezTo>
                  <a:pt x="13312" y="3138"/>
                  <a:pt x="13307" y="3140"/>
                  <a:pt x="13301" y="3143"/>
                </a:cubicBezTo>
                <a:cubicBezTo>
                  <a:pt x="13287" y="3148"/>
                  <a:pt x="13272" y="3155"/>
                  <a:pt x="13257" y="3164"/>
                </a:cubicBezTo>
                <a:cubicBezTo>
                  <a:pt x="13251" y="3167"/>
                  <a:pt x="13244" y="3171"/>
                  <a:pt x="13238" y="3176"/>
                </a:cubicBezTo>
                <a:cubicBezTo>
                  <a:pt x="13223" y="3186"/>
                  <a:pt x="13209" y="3198"/>
                  <a:pt x="13193" y="3211"/>
                </a:cubicBezTo>
                <a:cubicBezTo>
                  <a:pt x="13188" y="3216"/>
                  <a:pt x="13183" y="3219"/>
                  <a:pt x="13177" y="3225"/>
                </a:cubicBezTo>
                <a:cubicBezTo>
                  <a:pt x="13156" y="3244"/>
                  <a:pt x="13134" y="3265"/>
                  <a:pt x="13112" y="3291"/>
                </a:cubicBezTo>
                <a:cubicBezTo>
                  <a:pt x="13093" y="3311"/>
                  <a:pt x="13074" y="3330"/>
                  <a:pt x="13058" y="3343"/>
                </a:cubicBezTo>
                <a:cubicBezTo>
                  <a:pt x="13042" y="3357"/>
                  <a:pt x="13028" y="3365"/>
                  <a:pt x="13022" y="3365"/>
                </a:cubicBezTo>
                <a:cubicBezTo>
                  <a:pt x="13008" y="3365"/>
                  <a:pt x="12988" y="3374"/>
                  <a:pt x="12977" y="3384"/>
                </a:cubicBezTo>
                <a:cubicBezTo>
                  <a:pt x="12965" y="3394"/>
                  <a:pt x="12931" y="3407"/>
                  <a:pt x="12901" y="3414"/>
                </a:cubicBezTo>
                <a:cubicBezTo>
                  <a:pt x="12820" y="3431"/>
                  <a:pt x="12748" y="3457"/>
                  <a:pt x="12729" y="3476"/>
                </a:cubicBezTo>
                <a:cubicBezTo>
                  <a:pt x="12710" y="3496"/>
                  <a:pt x="12520" y="3563"/>
                  <a:pt x="12415" y="3587"/>
                </a:cubicBezTo>
                <a:cubicBezTo>
                  <a:pt x="12375" y="3596"/>
                  <a:pt x="12306" y="3619"/>
                  <a:pt x="12263" y="3638"/>
                </a:cubicBezTo>
                <a:cubicBezTo>
                  <a:pt x="12239" y="3648"/>
                  <a:pt x="12219" y="3655"/>
                  <a:pt x="12199" y="3659"/>
                </a:cubicBezTo>
                <a:cubicBezTo>
                  <a:pt x="12162" y="3666"/>
                  <a:pt x="12123" y="3659"/>
                  <a:pt x="12069" y="3639"/>
                </a:cubicBezTo>
                <a:cubicBezTo>
                  <a:pt x="12065" y="3638"/>
                  <a:pt x="12062" y="3638"/>
                  <a:pt x="12057" y="3636"/>
                </a:cubicBezTo>
                <a:cubicBezTo>
                  <a:pt x="12057" y="3636"/>
                  <a:pt x="12057" y="3636"/>
                  <a:pt x="12057" y="3636"/>
                </a:cubicBezTo>
                <a:cubicBezTo>
                  <a:pt x="12026" y="3624"/>
                  <a:pt x="11989" y="3608"/>
                  <a:pt x="11944" y="3586"/>
                </a:cubicBezTo>
                <a:cubicBezTo>
                  <a:pt x="11824" y="3530"/>
                  <a:pt x="11748" y="3506"/>
                  <a:pt x="11706" y="3514"/>
                </a:cubicBezTo>
                <a:cubicBezTo>
                  <a:pt x="11699" y="3515"/>
                  <a:pt x="11692" y="3517"/>
                  <a:pt x="11687" y="3520"/>
                </a:cubicBezTo>
                <a:cubicBezTo>
                  <a:pt x="11682" y="3523"/>
                  <a:pt x="11678" y="3527"/>
                  <a:pt x="11675" y="3532"/>
                </a:cubicBezTo>
                <a:cubicBezTo>
                  <a:pt x="11663" y="3547"/>
                  <a:pt x="11637" y="3558"/>
                  <a:pt x="11617" y="3556"/>
                </a:cubicBezTo>
                <a:cubicBezTo>
                  <a:pt x="11597" y="3554"/>
                  <a:pt x="11531" y="3578"/>
                  <a:pt x="11470" y="3609"/>
                </a:cubicBezTo>
                <a:cubicBezTo>
                  <a:pt x="11337" y="3677"/>
                  <a:pt x="11289" y="3697"/>
                  <a:pt x="11113" y="3761"/>
                </a:cubicBezTo>
                <a:cubicBezTo>
                  <a:pt x="11039" y="3788"/>
                  <a:pt x="10964" y="3819"/>
                  <a:pt x="10947" y="3830"/>
                </a:cubicBezTo>
                <a:cubicBezTo>
                  <a:pt x="10930" y="3840"/>
                  <a:pt x="10881" y="3859"/>
                  <a:pt x="10837" y="3872"/>
                </a:cubicBezTo>
                <a:cubicBezTo>
                  <a:pt x="10793" y="3885"/>
                  <a:pt x="10729" y="3909"/>
                  <a:pt x="10695" y="3925"/>
                </a:cubicBezTo>
                <a:cubicBezTo>
                  <a:pt x="10662" y="3942"/>
                  <a:pt x="10612" y="3965"/>
                  <a:pt x="10585" y="3977"/>
                </a:cubicBezTo>
                <a:cubicBezTo>
                  <a:pt x="10558" y="3989"/>
                  <a:pt x="10525" y="4006"/>
                  <a:pt x="10511" y="4015"/>
                </a:cubicBezTo>
                <a:cubicBezTo>
                  <a:pt x="10498" y="4024"/>
                  <a:pt x="10448" y="4054"/>
                  <a:pt x="10401" y="4081"/>
                </a:cubicBezTo>
                <a:cubicBezTo>
                  <a:pt x="10316" y="4130"/>
                  <a:pt x="10280" y="4154"/>
                  <a:pt x="10200" y="4211"/>
                </a:cubicBezTo>
                <a:cubicBezTo>
                  <a:pt x="10178" y="4227"/>
                  <a:pt x="10112" y="4263"/>
                  <a:pt x="10053" y="4290"/>
                </a:cubicBezTo>
                <a:cubicBezTo>
                  <a:pt x="10024" y="4304"/>
                  <a:pt x="9991" y="4323"/>
                  <a:pt x="9961" y="4341"/>
                </a:cubicBezTo>
                <a:cubicBezTo>
                  <a:pt x="9932" y="4359"/>
                  <a:pt x="9905" y="4377"/>
                  <a:pt x="9889" y="4390"/>
                </a:cubicBezTo>
                <a:cubicBezTo>
                  <a:pt x="9857" y="4417"/>
                  <a:pt x="9822" y="4440"/>
                  <a:pt x="9812" y="4440"/>
                </a:cubicBezTo>
                <a:cubicBezTo>
                  <a:pt x="9792" y="4440"/>
                  <a:pt x="9604" y="4533"/>
                  <a:pt x="9565" y="4562"/>
                </a:cubicBezTo>
                <a:cubicBezTo>
                  <a:pt x="9510" y="4604"/>
                  <a:pt x="9316" y="4707"/>
                  <a:pt x="9276" y="4716"/>
                </a:cubicBezTo>
                <a:cubicBezTo>
                  <a:pt x="9253" y="4722"/>
                  <a:pt x="9222" y="4733"/>
                  <a:pt x="9209" y="4742"/>
                </a:cubicBezTo>
                <a:cubicBezTo>
                  <a:pt x="9121" y="4802"/>
                  <a:pt x="8977" y="4886"/>
                  <a:pt x="8963" y="4886"/>
                </a:cubicBezTo>
                <a:cubicBezTo>
                  <a:pt x="8953" y="4886"/>
                  <a:pt x="8927" y="4898"/>
                  <a:pt x="8905" y="4913"/>
                </a:cubicBezTo>
                <a:cubicBezTo>
                  <a:pt x="8883" y="4928"/>
                  <a:pt x="8790" y="4980"/>
                  <a:pt x="8699" y="5028"/>
                </a:cubicBezTo>
                <a:cubicBezTo>
                  <a:pt x="8608" y="5075"/>
                  <a:pt x="8518" y="5126"/>
                  <a:pt x="8500" y="5142"/>
                </a:cubicBezTo>
                <a:cubicBezTo>
                  <a:pt x="8482" y="5157"/>
                  <a:pt x="8455" y="5169"/>
                  <a:pt x="8440" y="5169"/>
                </a:cubicBezTo>
                <a:cubicBezTo>
                  <a:pt x="8411" y="5169"/>
                  <a:pt x="8272" y="5244"/>
                  <a:pt x="8251" y="5271"/>
                </a:cubicBezTo>
                <a:cubicBezTo>
                  <a:pt x="8244" y="5280"/>
                  <a:pt x="8205" y="5302"/>
                  <a:pt x="8164" y="5321"/>
                </a:cubicBezTo>
                <a:cubicBezTo>
                  <a:pt x="8089" y="5356"/>
                  <a:pt x="7961" y="5422"/>
                  <a:pt x="7808" y="5504"/>
                </a:cubicBezTo>
                <a:cubicBezTo>
                  <a:pt x="7761" y="5530"/>
                  <a:pt x="7672" y="5576"/>
                  <a:pt x="7612" y="5606"/>
                </a:cubicBezTo>
                <a:cubicBezTo>
                  <a:pt x="7551" y="5637"/>
                  <a:pt x="7495" y="5669"/>
                  <a:pt x="7489" y="5677"/>
                </a:cubicBezTo>
                <a:cubicBezTo>
                  <a:pt x="7482" y="5686"/>
                  <a:pt x="7443" y="5708"/>
                  <a:pt x="7403" y="5727"/>
                </a:cubicBezTo>
                <a:cubicBezTo>
                  <a:pt x="7362" y="5747"/>
                  <a:pt x="7307" y="5779"/>
                  <a:pt x="7280" y="5798"/>
                </a:cubicBezTo>
                <a:cubicBezTo>
                  <a:pt x="7236" y="5830"/>
                  <a:pt x="7133" y="5875"/>
                  <a:pt x="6807" y="6004"/>
                </a:cubicBezTo>
                <a:cubicBezTo>
                  <a:pt x="6749" y="6026"/>
                  <a:pt x="6680" y="6052"/>
                  <a:pt x="6653" y="6061"/>
                </a:cubicBezTo>
                <a:cubicBezTo>
                  <a:pt x="6593" y="6082"/>
                  <a:pt x="6463" y="6169"/>
                  <a:pt x="6380" y="6239"/>
                </a:cubicBezTo>
                <a:cubicBezTo>
                  <a:pt x="6380" y="6240"/>
                  <a:pt x="6380" y="6240"/>
                  <a:pt x="6380" y="6240"/>
                </a:cubicBezTo>
                <a:cubicBezTo>
                  <a:pt x="6353" y="6263"/>
                  <a:pt x="6331" y="6285"/>
                  <a:pt x="6318" y="6301"/>
                </a:cubicBezTo>
                <a:cubicBezTo>
                  <a:pt x="6294" y="6333"/>
                  <a:pt x="6274" y="6362"/>
                  <a:pt x="6257" y="6389"/>
                </a:cubicBezTo>
                <a:cubicBezTo>
                  <a:pt x="6223" y="6442"/>
                  <a:pt x="6203" y="6490"/>
                  <a:pt x="6186" y="6556"/>
                </a:cubicBezTo>
                <a:cubicBezTo>
                  <a:pt x="6177" y="6588"/>
                  <a:pt x="6170" y="6626"/>
                  <a:pt x="6162" y="6670"/>
                </a:cubicBezTo>
                <a:cubicBezTo>
                  <a:pt x="6145" y="6765"/>
                  <a:pt x="6128" y="6896"/>
                  <a:pt x="6124" y="6963"/>
                </a:cubicBezTo>
                <a:cubicBezTo>
                  <a:pt x="6120" y="7030"/>
                  <a:pt x="6112" y="7103"/>
                  <a:pt x="6106" y="7126"/>
                </a:cubicBezTo>
                <a:cubicBezTo>
                  <a:pt x="6101" y="7148"/>
                  <a:pt x="6093" y="7193"/>
                  <a:pt x="6090" y="7227"/>
                </a:cubicBezTo>
                <a:cubicBezTo>
                  <a:pt x="6087" y="7260"/>
                  <a:pt x="6077" y="7342"/>
                  <a:pt x="6066" y="7409"/>
                </a:cubicBezTo>
                <a:cubicBezTo>
                  <a:pt x="6056" y="7476"/>
                  <a:pt x="6041" y="7585"/>
                  <a:pt x="6032" y="7651"/>
                </a:cubicBezTo>
                <a:cubicBezTo>
                  <a:pt x="6022" y="7726"/>
                  <a:pt x="6000" y="7805"/>
                  <a:pt x="5975" y="7859"/>
                </a:cubicBezTo>
                <a:cubicBezTo>
                  <a:pt x="5953" y="7906"/>
                  <a:pt x="5931" y="7971"/>
                  <a:pt x="5927" y="8002"/>
                </a:cubicBezTo>
                <a:cubicBezTo>
                  <a:pt x="5924" y="8017"/>
                  <a:pt x="5915" y="8050"/>
                  <a:pt x="5901" y="8094"/>
                </a:cubicBezTo>
                <a:cubicBezTo>
                  <a:pt x="5901" y="8094"/>
                  <a:pt x="5901" y="8094"/>
                  <a:pt x="5901" y="8095"/>
                </a:cubicBezTo>
                <a:cubicBezTo>
                  <a:pt x="5859" y="8226"/>
                  <a:pt x="5777" y="8448"/>
                  <a:pt x="5730" y="8555"/>
                </a:cubicBezTo>
                <a:cubicBezTo>
                  <a:pt x="5660" y="8709"/>
                  <a:pt x="5631" y="8786"/>
                  <a:pt x="5621" y="8839"/>
                </a:cubicBezTo>
                <a:cubicBezTo>
                  <a:pt x="5616" y="8867"/>
                  <a:pt x="5586" y="8953"/>
                  <a:pt x="5555" y="9031"/>
                </a:cubicBezTo>
                <a:cubicBezTo>
                  <a:pt x="5525" y="9109"/>
                  <a:pt x="5493" y="9191"/>
                  <a:pt x="5485" y="9213"/>
                </a:cubicBezTo>
                <a:cubicBezTo>
                  <a:pt x="5425" y="9392"/>
                  <a:pt x="5392" y="9495"/>
                  <a:pt x="5369" y="9583"/>
                </a:cubicBezTo>
                <a:cubicBezTo>
                  <a:pt x="5357" y="9627"/>
                  <a:pt x="5348" y="9667"/>
                  <a:pt x="5340" y="9711"/>
                </a:cubicBezTo>
                <a:cubicBezTo>
                  <a:pt x="5332" y="9755"/>
                  <a:pt x="5324" y="9803"/>
                  <a:pt x="5315" y="9863"/>
                </a:cubicBezTo>
                <a:cubicBezTo>
                  <a:pt x="5305" y="9929"/>
                  <a:pt x="5292" y="10011"/>
                  <a:pt x="5286" y="10045"/>
                </a:cubicBezTo>
                <a:cubicBezTo>
                  <a:pt x="5283" y="10061"/>
                  <a:pt x="5280" y="10090"/>
                  <a:pt x="5279" y="10123"/>
                </a:cubicBezTo>
                <a:cubicBezTo>
                  <a:pt x="5277" y="10157"/>
                  <a:pt x="5277" y="10193"/>
                  <a:pt x="5278" y="10227"/>
                </a:cubicBezTo>
                <a:cubicBezTo>
                  <a:pt x="5280" y="10294"/>
                  <a:pt x="5276" y="10435"/>
                  <a:pt x="5270" y="10541"/>
                </a:cubicBezTo>
                <a:cubicBezTo>
                  <a:pt x="5260" y="10704"/>
                  <a:pt x="5233" y="11318"/>
                  <a:pt x="5232" y="11382"/>
                </a:cubicBezTo>
                <a:cubicBezTo>
                  <a:pt x="5232" y="11431"/>
                  <a:pt x="5234" y="11509"/>
                  <a:pt x="5237" y="11598"/>
                </a:cubicBezTo>
                <a:cubicBezTo>
                  <a:pt x="5237" y="11598"/>
                  <a:pt x="5237" y="11598"/>
                  <a:pt x="5237" y="11598"/>
                </a:cubicBezTo>
                <a:cubicBezTo>
                  <a:pt x="5241" y="11688"/>
                  <a:pt x="5246" y="11789"/>
                  <a:pt x="5251" y="11887"/>
                </a:cubicBezTo>
                <a:cubicBezTo>
                  <a:pt x="5251" y="11888"/>
                  <a:pt x="5251" y="11888"/>
                  <a:pt x="5251" y="11888"/>
                </a:cubicBezTo>
                <a:cubicBezTo>
                  <a:pt x="5261" y="12084"/>
                  <a:pt x="5274" y="12268"/>
                  <a:pt x="5282" y="12312"/>
                </a:cubicBezTo>
                <a:cubicBezTo>
                  <a:pt x="5307" y="12453"/>
                  <a:pt x="5335" y="12646"/>
                  <a:pt x="5356" y="12825"/>
                </a:cubicBezTo>
                <a:cubicBezTo>
                  <a:pt x="5362" y="12882"/>
                  <a:pt x="5378" y="12966"/>
                  <a:pt x="5391" y="13011"/>
                </a:cubicBezTo>
                <a:cubicBezTo>
                  <a:pt x="5405" y="13056"/>
                  <a:pt x="5428" y="13173"/>
                  <a:pt x="5443" y="13272"/>
                </a:cubicBezTo>
                <a:cubicBezTo>
                  <a:pt x="5452" y="13328"/>
                  <a:pt x="5461" y="13380"/>
                  <a:pt x="5471" y="13426"/>
                </a:cubicBezTo>
                <a:cubicBezTo>
                  <a:pt x="5471" y="13427"/>
                  <a:pt x="5471" y="13427"/>
                  <a:pt x="5471" y="13427"/>
                </a:cubicBezTo>
                <a:cubicBezTo>
                  <a:pt x="5499" y="13567"/>
                  <a:pt x="5531" y="13660"/>
                  <a:pt x="5562" y="13693"/>
                </a:cubicBezTo>
                <a:cubicBezTo>
                  <a:pt x="5583" y="13716"/>
                  <a:pt x="5618" y="13728"/>
                  <a:pt x="5666" y="13728"/>
                </a:cubicBezTo>
                <a:cubicBezTo>
                  <a:pt x="5694" y="13728"/>
                  <a:pt x="5713" y="13725"/>
                  <a:pt x="5730" y="13718"/>
                </a:cubicBezTo>
                <a:cubicBezTo>
                  <a:pt x="5750" y="13710"/>
                  <a:pt x="5767" y="13696"/>
                  <a:pt x="5788" y="13672"/>
                </a:cubicBezTo>
                <a:cubicBezTo>
                  <a:pt x="5816" y="13641"/>
                  <a:pt x="5846" y="13591"/>
                  <a:pt x="5855" y="13561"/>
                </a:cubicBezTo>
                <a:cubicBezTo>
                  <a:pt x="5864" y="13532"/>
                  <a:pt x="5880" y="13496"/>
                  <a:pt x="5892" y="13480"/>
                </a:cubicBezTo>
                <a:cubicBezTo>
                  <a:pt x="5903" y="13465"/>
                  <a:pt x="5917" y="13430"/>
                  <a:pt x="5923" y="13404"/>
                </a:cubicBezTo>
                <a:cubicBezTo>
                  <a:pt x="5926" y="13391"/>
                  <a:pt x="5930" y="13382"/>
                  <a:pt x="5934" y="13376"/>
                </a:cubicBezTo>
                <a:cubicBezTo>
                  <a:pt x="5946" y="13360"/>
                  <a:pt x="5959" y="13375"/>
                  <a:pt x="5959" y="13417"/>
                </a:cubicBezTo>
                <a:cubicBezTo>
                  <a:pt x="5959" y="13437"/>
                  <a:pt x="5976" y="13467"/>
                  <a:pt x="5999" y="13485"/>
                </a:cubicBezTo>
                <a:cubicBezTo>
                  <a:pt x="6009" y="13493"/>
                  <a:pt x="6016" y="13499"/>
                  <a:pt x="6022" y="13507"/>
                </a:cubicBezTo>
                <a:cubicBezTo>
                  <a:pt x="6028" y="13515"/>
                  <a:pt x="6033" y="13524"/>
                  <a:pt x="6036" y="13539"/>
                </a:cubicBezTo>
                <a:cubicBezTo>
                  <a:pt x="6043" y="13569"/>
                  <a:pt x="6047" y="13622"/>
                  <a:pt x="6055" y="13726"/>
                </a:cubicBezTo>
                <a:cubicBezTo>
                  <a:pt x="6063" y="13842"/>
                  <a:pt x="6070" y="13984"/>
                  <a:pt x="6070" y="14042"/>
                </a:cubicBezTo>
                <a:cubicBezTo>
                  <a:pt x="6070" y="14100"/>
                  <a:pt x="6075" y="14153"/>
                  <a:pt x="6082" y="14160"/>
                </a:cubicBezTo>
                <a:cubicBezTo>
                  <a:pt x="6085" y="14163"/>
                  <a:pt x="6088" y="14180"/>
                  <a:pt x="6091" y="14205"/>
                </a:cubicBezTo>
                <a:cubicBezTo>
                  <a:pt x="6093" y="14230"/>
                  <a:pt x="6094" y="14263"/>
                  <a:pt x="6094" y="14298"/>
                </a:cubicBezTo>
                <a:cubicBezTo>
                  <a:pt x="6094" y="14375"/>
                  <a:pt x="6100" y="14446"/>
                  <a:pt x="6110" y="14504"/>
                </a:cubicBezTo>
                <a:cubicBezTo>
                  <a:pt x="6115" y="14533"/>
                  <a:pt x="6121" y="14557"/>
                  <a:pt x="6128" y="14578"/>
                </a:cubicBezTo>
                <a:cubicBezTo>
                  <a:pt x="6134" y="14599"/>
                  <a:pt x="6142" y="14614"/>
                  <a:pt x="6150" y="14624"/>
                </a:cubicBezTo>
                <a:cubicBezTo>
                  <a:pt x="6173" y="14652"/>
                  <a:pt x="6173" y="14654"/>
                  <a:pt x="6152" y="14668"/>
                </a:cubicBezTo>
                <a:cubicBezTo>
                  <a:pt x="6147" y="14671"/>
                  <a:pt x="6144" y="14674"/>
                  <a:pt x="6141" y="14680"/>
                </a:cubicBezTo>
                <a:cubicBezTo>
                  <a:pt x="6132" y="14696"/>
                  <a:pt x="6132" y="14729"/>
                  <a:pt x="6136" y="14816"/>
                </a:cubicBezTo>
                <a:cubicBezTo>
                  <a:pt x="6146" y="15031"/>
                  <a:pt x="6158" y="15172"/>
                  <a:pt x="6168" y="15193"/>
                </a:cubicBezTo>
                <a:cubicBezTo>
                  <a:pt x="6173" y="15205"/>
                  <a:pt x="6180" y="15305"/>
                  <a:pt x="6185" y="15417"/>
                </a:cubicBezTo>
                <a:cubicBezTo>
                  <a:pt x="6189" y="15528"/>
                  <a:pt x="6195" y="15647"/>
                  <a:pt x="6198" y="15680"/>
                </a:cubicBezTo>
                <a:cubicBezTo>
                  <a:pt x="6201" y="15714"/>
                  <a:pt x="6210" y="15841"/>
                  <a:pt x="6217" y="15962"/>
                </a:cubicBezTo>
                <a:cubicBezTo>
                  <a:pt x="6224" y="16084"/>
                  <a:pt x="6233" y="16190"/>
                  <a:pt x="6236" y="16200"/>
                </a:cubicBezTo>
                <a:cubicBezTo>
                  <a:pt x="6240" y="16209"/>
                  <a:pt x="6248" y="16301"/>
                  <a:pt x="6254" y="16405"/>
                </a:cubicBezTo>
                <a:cubicBezTo>
                  <a:pt x="6261" y="16508"/>
                  <a:pt x="6271" y="16652"/>
                  <a:pt x="6277" y="16724"/>
                </a:cubicBezTo>
                <a:cubicBezTo>
                  <a:pt x="6297" y="16955"/>
                  <a:pt x="6318" y="17258"/>
                  <a:pt x="6323" y="17371"/>
                </a:cubicBezTo>
                <a:cubicBezTo>
                  <a:pt x="6325" y="17432"/>
                  <a:pt x="6333" y="17550"/>
                  <a:pt x="6341" y="17635"/>
                </a:cubicBezTo>
                <a:cubicBezTo>
                  <a:pt x="6349" y="17726"/>
                  <a:pt x="6356" y="17809"/>
                  <a:pt x="6363" y="17909"/>
                </a:cubicBezTo>
                <a:cubicBezTo>
                  <a:pt x="6363" y="17909"/>
                  <a:pt x="6363" y="17909"/>
                  <a:pt x="6363" y="17909"/>
                </a:cubicBezTo>
                <a:cubicBezTo>
                  <a:pt x="6371" y="18009"/>
                  <a:pt x="6378" y="18124"/>
                  <a:pt x="6388" y="18275"/>
                </a:cubicBezTo>
                <a:cubicBezTo>
                  <a:pt x="6396" y="18398"/>
                  <a:pt x="6413" y="18612"/>
                  <a:pt x="6426" y="18751"/>
                </a:cubicBezTo>
                <a:cubicBezTo>
                  <a:pt x="6438" y="18891"/>
                  <a:pt x="6455" y="19123"/>
                  <a:pt x="6463" y="19268"/>
                </a:cubicBezTo>
                <a:cubicBezTo>
                  <a:pt x="6476" y="19523"/>
                  <a:pt x="6491" y="19726"/>
                  <a:pt x="6512" y="19937"/>
                </a:cubicBezTo>
                <a:cubicBezTo>
                  <a:pt x="6517" y="19993"/>
                  <a:pt x="6522" y="20057"/>
                  <a:pt x="6521" y="20079"/>
                </a:cubicBezTo>
                <a:cubicBezTo>
                  <a:pt x="6521" y="20141"/>
                  <a:pt x="6544" y="20335"/>
                  <a:pt x="6564" y="20455"/>
                </a:cubicBezTo>
                <a:cubicBezTo>
                  <a:pt x="6570" y="20495"/>
                  <a:pt x="6576" y="20526"/>
                  <a:pt x="6581" y="20542"/>
                </a:cubicBezTo>
                <a:cubicBezTo>
                  <a:pt x="6590" y="20570"/>
                  <a:pt x="6599" y="20597"/>
                  <a:pt x="6609" y="20622"/>
                </a:cubicBezTo>
                <a:cubicBezTo>
                  <a:pt x="6619" y="20647"/>
                  <a:pt x="6630" y="20670"/>
                  <a:pt x="6642" y="20691"/>
                </a:cubicBezTo>
                <a:cubicBezTo>
                  <a:pt x="6665" y="20735"/>
                  <a:pt x="6690" y="20772"/>
                  <a:pt x="6719" y="20802"/>
                </a:cubicBezTo>
                <a:cubicBezTo>
                  <a:pt x="6762" y="20847"/>
                  <a:pt x="6785" y="20859"/>
                  <a:pt x="6813" y="20851"/>
                </a:cubicBezTo>
                <a:cubicBezTo>
                  <a:pt x="6833" y="20844"/>
                  <a:pt x="6891" y="20830"/>
                  <a:pt x="6942" y="20819"/>
                </a:cubicBezTo>
                <a:cubicBezTo>
                  <a:pt x="7104" y="20783"/>
                  <a:pt x="7111" y="20779"/>
                  <a:pt x="7166" y="20696"/>
                </a:cubicBezTo>
                <a:cubicBezTo>
                  <a:pt x="7195" y="20651"/>
                  <a:pt x="7219" y="20608"/>
                  <a:pt x="7220" y="20600"/>
                </a:cubicBezTo>
                <a:cubicBezTo>
                  <a:pt x="7220" y="20592"/>
                  <a:pt x="7224" y="20572"/>
                  <a:pt x="7228" y="20556"/>
                </a:cubicBezTo>
                <a:cubicBezTo>
                  <a:pt x="7235" y="20529"/>
                  <a:pt x="7240" y="20492"/>
                  <a:pt x="7245" y="20447"/>
                </a:cubicBezTo>
                <a:cubicBezTo>
                  <a:pt x="7249" y="20402"/>
                  <a:pt x="7251" y="20350"/>
                  <a:pt x="7253" y="20293"/>
                </a:cubicBezTo>
                <a:cubicBezTo>
                  <a:pt x="7253" y="20293"/>
                  <a:pt x="7253" y="20293"/>
                  <a:pt x="7253" y="20293"/>
                </a:cubicBezTo>
                <a:cubicBezTo>
                  <a:pt x="7255" y="20236"/>
                  <a:pt x="7255" y="20175"/>
                  <a:pt x="7254" y="20111"/>
                </a:cubicBezTo>
                <a:cubicBezTo>
                  <a:pt x="7252" y="20047"/>
                  <a:pt x="7250" y="19982"/>
                  <a:pt x="7246" y="19917"/>
                </a:cubicBezTo>
                <a:cubicBezTo>
                  <a:pt x="7227" y="19630"/>
                  <a:pt x="7210" y="19429"/>
                  <a:pt x="7199" y="19359"/>
                </a:cubicBezTo>
                <a:cubicBezTo>
                  <a:pt x="7193" y="19320"/>
                  <a:pt x="7186" y="19216"/>
                  <a:pt x="7183" y="19127"/>
                </a:cubicBezTo>
                <a:cubicBezTo>
                  <a:pt x="7173" y="18862"/>
                  <a:pt x="7151" y="18523"/>
                  <a:pt x="7139" y="18457"/>
                </a:cubicBezTo>
                <a:cubicBezTo>
                  <a:pt x="7125" y="18385"/>
                  <a:pt x="7088" y="17836"/>
                  <a:pt x="7082" y="17607"/>
                </a:cubicBezTo>
                <a:cubicBezTo>
                  <a:pt x="7079" y="17519"/>
                  <a:pt x="7072" y="17418"/>
                  <a:pt x="7065" y="17383"/>
                </a:cubicBezTo>
                <a:cubicBezTo>
                  <a:pt x="7062" y="17366"/>
                  <a:pt x="7057" y="17329"/>
                  <a:pt x="7053" y="17283"/>
                </a:cubicBezTo>
                <a:cubicBezTo>
                  <a:pt x="7053" y="17283"/>
                  <a:pt x="7053" y="17283"/>
                  <a:pt x="7053" y="17283"/>
                </a:cubicBezTo>
                <a:cubicBezTo>
                  <a:pt x="7048" y="17237"/>
                  <a:pt x="7043" y="17182"/>
                  <a:pt x="7040" y="17129"/>
                </a:cubicBezTo>
                <a:cubicBezTo>
                  <a:pt x="7033" y="17023"/>
                  <a:pt x="7022" y="16878"/>
                  <a:pt x="7015" y="16805"/>
                </a:cubicBezTo>
                <a:cubicBezTo>
                  <a:pt x="7008" y="16733"/>
                  <a:pt x="7000" y="16598"/>
                  <a:pt x="6998" y="16505"/>
                </a:cubicBezTo>
                <a:cubicBezTo>
                  <a:pt x="6995" y="16413"/>
                  <a:pt x="6988" y="16328"/>
                  <a:pt x="6984" y="16316"/>
                </a:cubicBezTo>
                <a:cubicBezTo>
                  <a:pt x="6979" y="16304"/>
                  <a:pt x="6971" y="16211"/>
                  <a:pt x="6966" y="16109"/>
                </a:cubicBezTo>
                <a:cubicBezTo>
                  <a:pt x="6960" y="16007"/>
                  <a:pt x="6949" y="15873"/>
                  <a:pt x="6943" y="15812"/>
                </a:cubicBezTo>
                <a:cubicBezTo>
                  <a:pt x="6936" y="15751"/>
                  <a:pt x="6927" y="15617"/>
                  <a:pt x="6924" y="15516"/>
                </a:cubicBezTo>
                <a:cubicBezTo>
                  <a:pt x="6921" y="15414"/>
                  <a:pt x="6912" y="15305"/>
                  <a:pt x="6904" y="15272"/>
                </a:cubicBezTo>
                <a:cubicBezTo>
                  <a:pt x="6896" y="15240"/>
                  <a:pt x="6885" y="15119"/>
                  <a:pt x="6879" y="15001"/>
                </a:cubicBezTo>
                <a:cubicBezTo>
                  <a:pt x="6859" y="14613"/>
                  <a:pt x="6854" y="14548"/>
                  <a:pt x="6836" y="14502"/>
                </a:cubicBezTo>
                <a:cubicBezTo>
                  <a:pt x="6826" y="14478"/>
                  <a:pt x="6822" y="14453"/>
                  <a:pt x="6828" y="14447"/>
                </a:cubicBezTo>
                <a:cubicBezTo>
                  <a:pt x="6830" y="14445"/>
                  <a:pt x="6831" y="14437"/>
                  <a:pt x="6832" y="14423"/>
                </a:cubicBezTo>
                <a:cubicBezTo>
                  <a:pt x="6836" y="14354"/>
                  <a:pt x="6828" y="14153"/>
                  <a:pt x="6817" y="13998"/>
                </a:cubicBezTo>
                <a:cubicBezTo>
                  <a:pt x="6812" y="13936"/>
                  <a:pt x="6807" y="13881"/>
                  <a:pt x="6802" y="13845"/>
                </a:cubicBezTo>
                <a:cubicBezTo>
                  <a:pt x="6798" y="13817"/>
                  <a:pt x="6789" y="13704"/>
                  <a:pt x="6783" y="13593"/>
                </a:cubicBezTo>
                <a:cubicBezTo>
                  <a:pt x="6780" y="13542"/>
                  <a:pt x="6778" y="13500"/>
                  <a:pt x="6778" y="13466"/>
                </a:cubicBezTo>
                <a:cubicBezTo>
                  <a:pt x="6778" y="13466"/>
                  <a:pt x="6778" y="13466"/>
                  <a:pt x="6778" y="13465"/>
                </a:cubicBezTo>
                <a:cubicBezTo>
                  <a:pt x="6777" y="13414"/>
                  <a:pt x="6779" y="13380"/>
                  <a:pt x="6785" y="13362"/>
                </a:cubicBezTo>
                <a:cubicBezTo>
                  <a:pt x="6787" y="13355"/>
                  <a:pt x="6789" y="13351"/>
                  <a:pt x="6791" y="13348"/>
                </a:cubicBezTo>
                <a:cubicBezTo>
                  <a:pt x="6792" y="13348"/>
                  <a:pt x="6792" y="13348"/>
                  <a:pt x="6793" y="13348"/>
                </a:cubicBezTo>
                <a:cubicBezTo>
                  <a:pt x="6798" y="13344"/>
                  <a:pt x="6804" y="13345"/>
                  <a:pt x="6811" y="13352"/>
                </a:cubicBezTo>
                <a:cubicBezTo>
                  <a:pt x="6815" y="13356"/>
                  <a:pt x="6817" y="13357"/>
                  <a:pt x="6818" y="13357"/>
                </a:cubicBezTo>
                <a:cubicBezTo>
                  <a:pt x="6819" y="13356"/>
                  <a:pt x="6818" y="13353"/>
                  <a:pt x="6816" y="13348"/>
                </a:cubicBezTo>
                <a:cubicBezTo>
                  <a:pt x="6811" y="13339"/>
                  <a:pt x="6815" y="13317"/>
                  <a:pt x="6825" y="13299"/>
                </a:cubicBezTo>
                <a:cubicBezTo>
                  <a:pt x="6840" y="13271"/>
                  <a:pt x="6841" y="13249"/>
                  <a:pt x="6825" y="13126"/>
                </a:cubicBezTo>
                <a:cubicBezTo>
                  <a:pt x="6815" y="13049"/>
                  <a:pt x="6811" y="12979"/>
                  <a:pt x="6816" y="12970"/>
                </a:cubicBezTo>
                <a:cubicBezTo>
                  <a:pt x="6821" y="12962"/>
                  <a:pt x="6854" y="12978"/>
                  <a:pt x="6889" y="13007"/>
                </a:cubicBezTo>
                <a:cubicBezTo>
                  <a:pt x="6967" y="13070"/>
                  <a:pt x="7035" y="13087"/>
                  <a:pt x="7083" y="13053"/>
                </a:cubicBezTo>
                <a:cubicBezTo>
                  <a:pt x="7103" y="13039"/>
                  <a:pt x="7124" y="13027"/>
                  <a:pt x="7128" y="13026"/>
                </a:cubicBezTo>
                <a:cubicBezTo>
                  <a:pt x="7132" y="13025"/>
                  <a:pt x="7159" y="12986"/>
                  <a:pt x="7188" y="12938"/>
                </a:cubicBezTo>
                <a:cubicBezTo>
                  <a:pt x="7234" y="12861"/>
                  <a:pt x="7243" y="12854"/>
                  <a:pt x="7260" y="12880"/>
                </a:cubicBezTo>
                <a:cubicBezTo>
                  <a:pt x="7286" y="12918"/>
                  <a:pt x="7506" y="13020"/>
                  <a:pt x="7661" y="13066"/>
                </a:cubicBezTo>
                <a:cubicBezTo>
                  <a:pt x="7728" y="13085"/>
                  <a:pt x="7796" y="13109"/>
                  <a:pt x="7812" y="13119"/>
                </a:cubicBezTo>
                <a:cubicBezTo>
                  <a:pt x="7820" y="13124"/>
                  <a:pt x="7841" y="13128"/>
                  <a:pt x="7865" y="13130"/>
                </a:cubicBezTo>
                <a:cubicBezTo>
                  <a:pt x="7874" y="13132"/>
                  <a:pt x="7885" y="13132"/>
                  <a:pt x="7895" y="13133"/>
                </a:cubicBezTo>
                <a:cubicBezTo>
                  <a:pt x="7908" y="13134"/>
                  <a:pt x="7922" y="13134"/>
                  <a:pt x="7936" y="13134"/>
                </a:cubicBezTo>
                <a:cubicBezTo>
                  <a:pt x="7983" y="13136"/>
                  <a:pt x="8036" y="13136"/>
                  <a:pt x="8080" y="13132"/>
                </a:cubicBezTo>
                <a:cubicBezTo>
                  <a:pt x="8112" y="13129"/>
                  <a:pt x="8139" y="13125"/>
                  <a:pt x="8156" y="13119"/>
                </a:cubicBezTo>
                <a:cubicBezTo>
                  <a:pt x="8223" y="13096"/>
                  <a:pt x="8251" y="13053"/>
                  <a:pt x="8274" y="12940"/>
                </a:cubicBezTo>
                <a:cubicBezTo>
                  <a:pt x="8282" y="12901"/>
                  <a:pt x="8286" y="12875"/>
                  <a:pt x="8286" y="12851"/>
                </a:cubicBezTo>
                <a:cubicBezTo>
                  <a:pt x="8287" y="12826"/>
                  <a:pt x="8283" y="12803"/>
                  <a:pt x="8276" y="12769"/>
                </a:cubicBezTo>
                <a:cubicBezTo>
                  <a:pt x="8267" y="12725"/>
                  <a:pt x="8264" y="12685"/>
                  <a:pt x="8270" y="12679"/>
                </a:cubicBezTo>
                <a:cubicBezTo>
                  <a:pt x="8272" y="12676"/>
                  <a:pt x="8271" y="12661"/>
                  <a:pt x="8266" y="12638"/>
                </a:cubicBezTo>
                <a:cubicBezTo>
                  <a:pt x="8266" y="12638"/>
                  <a:pt x="8266" y="12637"/>
                  <a:pt x="8266" y="12637"/>
                </a:cubicBezTo>
                <a:cubicBezTo>
                  <a:pt x="8262" y="12614"/>
                  <a:pt x="8254" y="12583"/>
                  <a:pt x="8244" y="12551"/>
                </a:cubicBezTo>
                <a:cubicBezTo>
                  <a:pt x="8219" y="12468"/>
                  <a:pt x="8177" y="12385"/>
                  <a:pt x="8102" y="12269"/>
                </a:cubicBezTo>
                <a:cubicBezTo>
                  <a:pt x="8077" y="12231"/>
                  <a:pt x="8059" y="12201"/>
                  <a:pt x="8044" y="12178"/>
                </a:cubicBezTo>
                <a:cubicBezTo>
                  <a:pt x="8016" y="12132"/>
                  <a:pt x="8007" y="12112"/>
                  <a:pt x="8010" y="12099"/>
                </a:cubicBezTo>
                <a:cubicBezTo>
                  <a:pt x="8012" y="12093"/>
                  <a:pt x="8016" y="12088"/>
                  <a:pt x="8022" y="12083"/>
                </a:cubicBezTo>
                <a:cubicBezTo>
                  <a:pt x="8036" y="12070"/>
                  <a:pt x="8121" y="12056"/>
                  <a:pt x="8211" y="12052"/>
                </a:cubicBezTo>
                <a:cubicBezTo>
                  <a:pt x="8300" y="12047"/>
                  <a:pt x="8393" y="12034"/>
                  <a:pt x="8416" y="12022"/>
                </a:cubicBezTo>
                <a:cubicBezTo>
                  <a:pt x="8440" y="12010"/>
                  <a:pt x="8482" y="12001"/>
                  <a:pt x="8511" y="12001"/>
                </a:cubicBezTo>
                <a:cubicBezTo>
                  <a:pt x="8539" y="12001"/>
                  <a:pt x="8595" y="11986"/>
                  <a:pt x="8634" y="11969"/>
                </a:cubicBezTo>
                <a:cubicBezTo>
                  <a:pt x="8673" y="11951"/>
                  <a:pt x="8726" y="11929"/>
                  <a:pt x="8752" y="11920"/>
                </a:cubicBezTo>
                <a:cubicBezTo>
                  <a:pt x="8778" y="11912"/>
                  <a:pt x="8823" y="11876"/>
                  <a:pt x="8852" y="11841"/>
                </a:cubicBezTo>
                <a:cubicBezTo>
                  <a:pt x="8882" y="11807"/>
                  <a:pt x="8911" y="11778"/>
                  <a:pt x="8917" y="11778"/>
                </a:cubicBezTo>
                <a:cubicBezTo>
                  <a:pt x="8937" y="11778"/>
                  <a:pt x="8958" y="11733"/>
                  <a:pt x="8965" y="11687"/>
                </a:cubicBezTo>
                <a:cubicBezTo>
                  <a:pt x="8967" y="11671"/>
                  <a:pt x="8968" y="11656"/>
                  <a:pt x="8966" y="11642"/>
                </a:cubicBezTo>
                <a:cubicBezTo>
                  <a:pt x="8962" y="11611"/>
                  <a:pt x="8968" y="11560"/>
                  <a:pt x="8978" y="11527"/>
                </a:cubicBezTo>
                <a:cubicBezTo>
                  <a:pt x="9000" y="11455"/>
                  <a:pt x="8991" y="11389"/>
                  <a:pt x="8955" y="11362"/>
                </a:cubicBezTo>
                <a:cubicBezTo>
                  <a:pt x="8947" y="11357"/>
                  <a:pt x="8938" y="11344"/>
                  <a:pt x="8929" y="11328"/>
                </a:cubicBezTo>
                <a:cubicBezTo>
                  <a:pt x="8920" y="11312"/>
                  <a:pt x="8912" y="11293"/>
                  <a:pt x="8907" y="11274"/>
                </a:cubicBezTo>
                <a:cubicBezTo>
                  <a:pt x="8896" y="11237"/>
                  <a:pt x="8869" y="11191"/>
                  <a:pt x="8838" y="11154"/>
                </a:cubicBezTo>
                <a:cubicBezTo>
                  <a:pt x="8823" y="11135"/>
                  <a:pt x="8808" y="11119"/>
                  <a:pt x="8794" y="11107"/>
                </a:cubicBezTo>
                <a:cubicBezTo>
                  <a:pt x="8779" y="11096"/>
                  <a:pt x="8767" y="11089"/>
                  <a:pt x="8757" y="11089"/>
                </a:cubicBezTo>
                <a:cubicBezTo>
                  <a:pt x="8744" y="11089"/>
                  <a:pt x="8693" y="11065"/>
                  <a:pt x="8645" y="11035"/>
                </a:cubicBezTo>
                <a:cubicBezTo>
                  <a:pt x="8564" y="10986"/>
                  <a:pt x="8540" y="10982"/>
                  <a:pt x="8321" y="10975"/>
                </a:cubicBezTo>
                <a:cubicBezTo>
                  <a:pt x="8190" y="10972"/>
                  <a:pt x="8079" y="10963"/>
                  <a:pt x="8072" y="10957"/>
                </a:cubicBezTo>
                <a:cubicBezTo>
                  <a:pt x="8051" y="10935"/>
                  <a:pt x="8059" y="10910"/>
                  <a:pt x="8128" y="10782"/>
                </a:cubicBezTo>
                <a:cubicBezTo>
                  <a:pt x="8143" y="10755"/>
                  <a:pt x="8155" y="10733"/>
                  <a:pt x="8167" y="10714"/>
                </a:cubicBezTo>
                <a:cubicBezTo>
                  <a:pt x="8179" y="10696"/>
                  <a:pt x="8190" y="10681"/>
                  <a:pt x="8202" y="10667"/>
                </a:cubicBezTo>
                <a:cubicBezTo>
                  <a:pt x="8227" y="10639"/>
                  <a:pt x="8255" y="10617"/>
                  <a:pt x="8301" y="10587"/>
                </a:cubicBezTo>
                <a:cubicBezTo>
                  <a:pt x="8359" y="10549"/>
                  <a:pt x="8426" y="10495"/>
                  <a:pt x="8450" y="10469"/>
                </a:cubicBezTo>
                <a:cubicBezTo>
                  <a:pt x="8474" y="10442"/>
                  <a:pt x="8498" y="10419"/>
                  <a:pt x="8503" y="10419"/>
                </a:cubicBezTo>
                <a:cubicBezTo>
                  <a:pt x="8507" y="10419"/>
                  <a:pt x="8520" y="10410"/>
                  <a:pt x="8536" y="10396"/>
                </a:cubicBezTo>
                <a:cubicBezTo>
                  <a:pt x="8569" y="10368"/>
                  <a:pt x="8619" y="10319"/>
                  <a:pt x="8656" y="10279"/>
                </a:cubicBezTo>
                <a:cubicBezTo>
                  <a:pt x="8674" y="10259"/>
                  <a:pt x="8689" y="10241"/>
                  <a:pt x="8697" y="10229"/>
                </a:cubicBezTo>
                <a:cubicBezTo>
                  <a:pt x="8705" y="10217"/>
                  <a:pt x="8716" y="10197"/>
                  <a:pt x="8728" y="10173"/>
                </a:cubicBezTo>
                <a:cubicBezTo>
                  <a:pt x="8728" y="10173"/>
                  <a:pt x="8728" y="10173"/>
                  <a:pt x="8728" y="10173"/>
                </a:cubicBezTo>
                <a:cubicBezTo>
                  <a:pt x="8740" y="10148"/>
                  <a:pt x="8753" y="10121"/>
                  <a:pt x="8763" y="10096"/>
                </a:cubicBezTo>
                <a:cubicBezTo>
                  <a:pt x="8792" y="10026"/>
                  <a:pt x="8798" y="9991"/>
                  <a:pt x="8793" y="9939"/>
                </a:cubicBezTo>
                <a:cubicBezTo>
                  <a:pt x="8790" y="9906"/>
                  <a:pt x="8796" y="9873"/>
                  <a:pt x="8807" y="9841"/>
                </a:cubicBezTo>
                <a:cubicBezTo>
                  <a:pt x="8809" y="9834"/>
                  <a:pt x="8810" y="9828"/>
                  <a:pt x="8813" y="9821"/>
                </a:cubicBezTo>
                <a:cubicBezTo>
                  <a:pt x="8813" y="9821"/>
                  <a:pt x="8813" y="9821"/>
                  <a:pt x="8813" y="9821"/>
                </a:cubicBezTo>
                <a:cubicBezTo>
                  <a:pt x="8830" y="9782"/>
                  <a:pt x="8856" y="9744"/>
                  <a:pt x="8893" y="9708"/>
                </a:cubicBezTo>
                <a:cubicBezTo>
                  <a:pt x="8918" y="9683"/>
                  <a:pt x="8953" y="9642"/>
                  <a:pt x="8969" y="9617"/>
                </a:cubicBezTo>
                <a:cubicBezTo>
                  <a:pt x="8986" y="9592"/>
                  <a:pt x="9022" y="9558"/>
                  <a:pt x="9049" y="9543"/>
                </a:cubicBezTo>
                <a:cubicBezTo>
                  <a:pt x="9076" y="9528"/>
                  <a:pt x="9131" y="9474"/>
                  <a:pt x="9172" y="9424"/>
                </a:cubicBezTo>
                <a:cubicBezTo>
                  <a:pt x="9285" y="9283"/>
                  <a:pt x="9451" y="9091"/>
                  <a:pt x="9485" y="9061"/>
                </a:cubicBezTo>
                <a:cubicBezTo>
                  <a:pt x="9506" y="9043"/>
                  <a:pt x="9537" y="9005"/>
                  <a:pt x="9574" y="8953"/>
                </a:cubicBezTo>
                <a:cubicBezTo>
                  <a:pt x="9649" y="8849"/>
                  <a:pt x="9748" y="8692"/>
                  <a:pt x="9836" y="8536"/>
                </a:cubicBezTo>
                <a:cubicBezTo>
                  <a:pt x="9880" y="8458"/>
                  <a:pt x="9922" y="8381"/>
                  <a:pt x="9956" y="8312"/>
                </a:cubicBezTo>
                <a:cubicBezTo>
                  <a:pt x="9995" y="8233"/>
                  <a:pt x="10026" y="8171"/>
                  <a:pt x="10051" y="8122"/>
                </a:cubicBezTo>
                <a:cubicBezTo>
                  <a:pt x="10076" y="8074"/>
                  <a:pt x="10094" y="8039"/>
                  <a:pt x="10109" y="8015"/>
                </a:cubicBezTo>
                <a:cubicBezTo>
                  <a:pt x="10131" y="7978"/>
                  <a:pt x="10143" y="7965"/>
                  <a:pt x="10151" y="7967"/>
                </a:cubicBezTo>
                <a:cubicBezTo>
                  <a:pt x="10154" y="7967"/>
                  <a:pt x="10156" y="7968"/>
                  <a:pt x="10158" y="7971"/>
                </a:cubicBezTo>
                <a:cubicBezTo>
                  <a:pt x="10169" y="7986"/>
                  <a:pt x="10178" y="7985"/>
                  <a:pt x="10189" y="7970"/>
                </a:cubicBezTo>
                <a:cubicBezTo>
                  <a:pt x="10198" y="7958"/>
                  <a:pt x="10216" y="7953"/>
                  <a:pt x="10229" y="7958"/>
                </a:cubicBezTo>
                <a:cubicBezTo>
                  <a:pt x="10233" y="7960"/>
                  <a:pt x="10240" y="7960"/>
                  <a:pt x="10249" y="7958"/>
                </a:cubicBezTo>
                <a:cubicBezTo>
                  <a:pt x="10258" y="7956"/>
                  <a:pt x="10269" y="7953"/>
                  <a:pt x="10281" y="7948"/>
                </a:cubicBezTo>
                <a:cubicBezTo>
                  <a:pt x="10313" y="7935"/>
                  <a:pt x="10357" y="7911"/>
                  <a:pt x="10400" y="7885"/>
                </a:cubicBezTo>
                <a:cubicBezTo>
                  <a:pt x="10416" y="7876"/>
                  <a:pt x="10433" y="7866"/>
                  <a:pt x="10449" y="7856"/>
                </a:cubicBezTo>
                <a:cubicBezTo>
                  <a:pt x="10457" y="7850"/>
                  <a:pt x="10465" y="7845"/>
                  <a:pt x="10473" y="7839"/>
                </a:cubicBezTo>
                <a:cubicBezTo>
                  <a:pt x="10499" y="7821"/>
                  <a:pt x="10524" y="7801"/>
                  <a:pt x="10542" y="7785"/>
                </a:cubicBezTo>
                <a:cubicBezTo>
                  <a:pt x="10576" y="7751"/>
                  <a:pt x="10608" y="7723"/>
                  <a:pt x="10613" y="7723"/>
                </a:cubicBezTo>
                <a:cubicBezTo>
                  <a:pt x="10618" y="7723"/>
                  <a:pt x="10653" y="7687"/>
                  <a:pt x="10692" y="7643"/>
                </a:cubicBezTo>
                <a:cubicBezTo>
                  <a:pt x="10731" y="7599"/>
                  <a:pt x="10781" y="7550"/>
                  <a:pt x="10803" y="7535"/>
                </a:cubicBezTo>
                <a:cubicBezTo>
                  <a:pt x="10825" y="7519"/>
                  <a:pt x="10867" y="7473"/>
                  <a:pt x="10896" y="7433"/>
                </a:cubicBezTo>
                <a:cubicBezTo>
                  <a:pt x="10910" y="7413"/>
                  <a:pt x="10922" y="7398"/>
                  <a:pt x="10932" y="7388"/>
                </a:cubicBezTo>
                <a:cubicBezTo>
                  <a:pt x="10943" y="7378"/>
                  <a:pt x="10951" y="7374"/>
                  <a:pt x="10960" y="7375"/>
                </a:cubicBezTo>
                <a:cubicBezTo>
                  <a:pt x="10968" y="7375"/>
                  <a:pt x="10976" y="7381"/>
                  <a:pt x="10985" y="7391"/>
                </a:cubicBezTo>
                <a:cubicBezTo>
                  <a:pt x="10994" y="7402"/>
                  <a:pt x="11003" y="7418"/>
                  <a:pt x="11015" y="7440"/>
                </a:cubicBezTo>
                <a:cubicBezTo>
                  <a:pt x="11038" y="7482"/>
                  <a:pt x="11083" y="7539"/>
                  <a:pt x="11128" y="7588"/>
                </a:cubicBezTo>
                <a:cubicBezTo>
                  <a:pt x="11174" y="7637"/>
                  <a:pt x="11220" y="7678"/>
                  <a:pt x="11246" y="7688"/>
                </a:cubicBezTo>
                <a:cubicBezTo>
                  <a:pt x="11254" y="7691"/>
                  <a:pt x="11270" y="7694"/>
                  <a:pt x="11293" y="7696"/>
                </a:cubicBezTo>
                <a:cubicBezTo>
                  <a:pt x="11361" y="7703"/>
                  <a:pt x="11490" y="7707"/>
                  <a:pt x="11635" y="7706"/>
                </a:cubicBezTo>
                <a:cubicBezTo>
                  <a:pt x="11829" y="7705"/>
                  <a:pt x="12052" y="7697"/>
                  <a:pt x="12201" y="7683"/>
                </a:cubicBezTo>
                <a:cubicBezTo>
                  <a:pt x="12429" y="7662"/>
                  <a:pt x="12712" y="7629"/>
                  <a:pt x="12954" y="7597"/>
                </a:cubicBezTo>
                <a:cubicBezTo>
                  <a:pt x="13195" y="7566"/>
                  <a:pt x="13394" y="7535"/>
                  <a:pt x="13454" y="7518"/>
                </a:cubicBezTo>
                <a:cubicBezTo>
                  <a:pt x="13476" y="7512"/>
                  <a:pt x="13498" y="7508"/>
                  <a:pt x="13521" y="7506"/>
                </a:cubicBezTo>
                <a:cubicBezTo>
                  <a:pt x="13565" y="7502"/>
                  <a:pt x="13609" y="7506"/>
                  <a:pt x="13650" y="7516"/>
                </a:cubicBezTo>
                <a:cubicBezTo>
                  <a:pt x="13652" y="7517"/>
                  <a:pt x="13655" y="7517"/>
                  <a:pt x="13657" y="7518"/>
                </a:cubicBezTo>
                <a:cubicBezTo>
                  <a:pt x="13657" y="7518"/>
                  <a:pt x="13657" y="7518"/>
                  <a:pt x="13657" y="7518"/>
                </a:cubicBezTo>
                <a:cubicBezTo>
                  <a:pt x="13678" y="7523"/>
                  <a:pt x="13699" y="7531"/>
                  <a:pt x="13718" y="7540"/>
                </a:cubicBezTo>
                <a:cubicBezTo>
                  <a:pt x="13780" y="7572"/>
                  <a:pt x="13829" y="7589"/>
                  <a:pt x="13868" y="7594"/>
                </a:cubicBezTo>
                <a:cubicBezTo>
                  <a:pt x="13869" y="7595"/>
                  <a:pt x="13871" y="7595"/>
                  <a:pt x="13873" y="7595"/>
                </a:cubicBezTo>
                <a:cubicBezTo>
                  <a:pt x="13886" y="7597"/>
                  <a:pt x="13898" y="7596"/>
                  <a:pt x="13909" y="7594"/>
                </a:cubicBezTo>
                <a:cubicBezTo>
                  <a:pt x="13920" y="7592"/>
                  <a:pt x="13931" y="7589"/>
                  <a:pt x="13940" y="7584"/>
                </a:cubicBezTo>
                <a:cubicBezTo>
                  <a:pt x="13968" y="7569"/>
                  <a:pt x="13988" y="7539"/>
                  <a:pt x="14004" y="7493"/>
                </a:cubicBezTo>
                <a:cubicBezTo>
                  <a:pt x="14024" y="7438"/>
                  <a:pt x="14056" y="7408"/>
                  <a:pt x="14089" y="7409"/>
                </a:cubicBezTo>
                <a:cubicBezTo>
                  <a:pt x="14089" y="7409"/>
                  <a:pt x="14089" y="7409"/>
                  <a:pt x="14089" y="7409"/>
                </a:cubicBezTo>
                <a:cubicBezTo>
                  <a:pt x="14101" y="7409"/>
                  <a:pt x="14111" y="7413"/>
                  <a:pt x="14123" y="7421"/>
                </a:cubicBezTo>
                <a:cubicBezTo>
                  <a:pt x="14150" y="7440"/>
                  <a:pt x="14535" y="7523"/>
                  <a:pt x="14854" y="7580"/>
                </a:cubicBezTo>
                <a:cubicBezTo>
                  <a:pt x="14983" y="7603"/>
                  <a:pt x="15186" y="7648"/>
                  <a:pt x="15414" y="7704"/>
                </a:cubicBezTo>
                <a:cubicBezTo>
                  <a:pt x="15508" y="7728"/>
                  <a:pt x="15630" y="7754"/>
                  <a:pt x="15684" y="7764"/>
                </a:cubicBezTo>
                <a:cubicBezTo>
                  <a:pt x="15856" y="7794"/>
                  <a:pt x="15987" y="7821"/>
                  <a:pt x="16132" y="7855"/>
                </a:cubicBezTo>
                <a:cubicBezTo>
                  <a:pt x="16267" y="7886"/>
                  <a:pt x="16395" y="7915"/>
                  <a:pt x="16502" y="7938"/>
                </a:cubicBezTo>
                <a:cubicBezTo>
                  <a:pt x="16502" y="7938"/>
                  <a:pt x="16503" y="7938"/>
                  <a:pt x="16503" y="7938"/>
                </a:cubicBezTo>
                <a:cubicBezTo>
                  <a:pt x="16610" y="7961"/>
                  <a:pt x="16698" y="7978"/>
                  <a:pt x="16753" y="7988"/>
                </a:cubicBezTo>
                <a:cubicBezTo>
                  <a:pt x="16814" y="7998"/>
                  <a:pt x="16916" y="8022"/>
                  <a:pt x="16980" y="8040"/>
                </a:cubicBezTo>
                <a:cubicBezTo>
                  <a:pt x="17044" y="8058"/>
                  <a:pt x="17138" y="8080"/>
                  <a:pt x="17189" y="8090"/>
                </a:cubicBezTo>
                <a:cubicBezTo>
                  <a:pt x="17240" y="8099"/>
                  <a:pt x="17317" y="8117"/>
                  <a:pt x="17361" y="8129"/>
                </a:cubicBezTo>
                <a:cubicBezTo>
                  <a:pt x="17492" y="8165"/>
                  <a:pt x="17615" y="8187"/>
                  <a:pt x="17795" y="8209"/>
                </a:cubicBezTo>
                <a:cubicBezTo>
                  <a:pt x="17889" y="8220"/>
                  <a:pt x="17970" y="8235"/>
                  <a:pt x="17975" y="8241"/>
                </a:cubicBezTo>
                <a:cubicBezTo>
                  <a:pt x="17981" y="8246"/>
                  <a:pt x="17989" y="8242"/>
                  <a:pt x="17994" y="8231"/>
                </a:cubicBezTo>
                <a:cubicBezTo>
                  <a:pt x="17999" y="8215"/>
                  <a:pt x="18021" y="8213"/>
                  <a:pt x="18047" y="8221"/>
                </a:cubicBezTo>
                <a:cubicBezTo>
                  <a:pt x="18073" y="8229"/>
                  <a:pt x="18103" y="8247"/>
                  <a:pt x="18122" y="8270"/>
                </a:cubicBezTo>
                <a:cubicBezTo>
                  <a:pt x="18132" y="8281"/>
                  <a:pt x="18143" y="8292"/>
                  <a:pt x="18152" y="8299"/>
                </a:cubicBezTo>
                <a:cubicBezTo>
                  <a:pt x="18162" y="8307"/>
                  <a:pt x="18170" y="8312"/>
                  <a:pt x="18175" y="8312"/>
                </a:cubicBezTo>
                <a:cubicBezTo>
                  <a:pt x="18186" y="8312"/>
                  <a:pt x="18222" y="8287"/>
                  <a:pt x="18256" y="8260"/>
                </a:cubicBezTo>
                <a:cubicBezTo>
                  <a:pt x="18289" y="8234"/>
                  <a:pt x="18320" y="8205"/>
                  <a:pt x="18320" y="8195"/>
                </a:cubicBezTo>
                <a:cubicBezTo>
                  <a:pt x="18327" y="8094"/>
                  <a:pt x="18326" y="7997"/>
                  <a:pt x="18319" y="7774"/>
                </a:cubicBezTo>
                <a:cubicBezTo>
                  <a:pt x="18312" y="7561"/>
                  <a:pt x="18313" y="7495"/>
                  <a:pt x="18328" y="7429"/>
                </a:cubicBezTo>
                <a:cubicBezTo>
                  <a:pt x="18353" y="7323"/>
                  <a:pt x="18352" y="7186"/>
                  <a:pt x="18331" y="7090"/>
                </a:cubicBezTo>
                <a:cubicBezTo>
                  <a:pt x="18324" y="7057"/>
                  <a:pt x="18314" y="7030"/>
                  <a:pt x="18303" y="7009"/>
                </a:cubicBezTo>
                <a:cubicBezTo>
                  <a:pt x="18276" y="6962"/>
                  <a:pt x="18274" y="6941"/>
                  <a:pt x="18272" y="6638"/>
                </a:cubicBezTo>
                <a:cubicBezTo>
                  <a:pt x="18270" y="6462"/>
                  <a:pt x="18267" y="6311"/>
                  <a:pt x="18264" y="6304"/>
                </a:cubicBezTo>
                <a:cubicBezTo>
                  <a:pt x="18261" y="6297"/>
                  <a:pt x="18258" y="6214"/>
                  <a:pt x="18257" y="6120"/>
                </a:cubicBezTo>
                <a:cubicBezTo>
                  <a:pt x="18256" y="6026"/>
                  <a:pt x="18249" y="5931"/>
                  <a:pt x="18242" y="5909"/>
                </a:cubicBezTo>
                <a:cubicBezTo>
                  <a:pt x="18234" y="5887"/>
                  <a:pt x="18227" y="5741"/>
                  <a:pt x="18226" y="5585"/>
                </a:cubicBezTo>
                <a:cubicBezTo>
                  <a:pt x="18223" y="5232"/>
                  <a:pt x="18215" y="4911"/>
                  <a:pt x="18206" y="4714"/>
                </a:cubicBezTo>
                <a:cubicBezTo>
                  <a:pt x="18203" y="4648"/>
                  <a:pt x="18199" y="4596"/>
                  <a:pt x="18196" y="4561"/>
                </a:cubicBezTo>
                <a:cubicBezTo>
                  <a:pt x="18189" y="4489"/>
                  <a:pt x="18184" y="4393"/>
                  <a:pt x="18186" y="4348"/>
                </a:cubicBezTo>
                <a:cubicBezTo>
                  <a:pt x="18187" y="4304"/>
                  <a:pt x="18184" y="4190"/>
                  <a:pt x="18179" y="4095"/>
                </a:cubicBezTo>
                <a:cubicBezTo>
                  <a:pt x="18174" y="4000"/>
                  <a:pt x="18166" y="3833"/>
                  <a:pt x="18160" y="3724"/>
                </a:cubicBezTo>
                <a:cubicBezTo>
                  <a:pt x="18155" y="3606"/>
                  <a:pt x="18146" y="3528"/>
                  <a:pt x="18131" y="3481"/>
                </a:cubicBezTo>
                <a:cubicBezTo>
                  <a:pt x="18131" y="3481"/>
                  <a:pt x="18131" y="3481"/>
                  <a:pt x="18131" y="3481"/>
                </a:cubicBezTo>
                <a:cubicBezTo>
                  <a:pt x="18127" y="3469"/>
                  <a:pt x="18123" y="3459"/>
                  <a:pt x="18119" y="3451"/>
                </a:cubicBezTo>
                <a:cubicBezTo>
                  <a:pt x="18114" y="3443"/>
                  <a:pt x="18110" y="3436"/>
                  <a:pt x="18104" y="3431"/>
                </a:cubicBezTo>
                <a:cubicBezTo>
                  <a:pt x="18104" y="3431"/>
                  <a:pt x="18104" y="3432"/>
                  <a:pt x="18104" y="3431"/>
                </a:cubicBezTo>
                <a:cubicBezTo>
                  <a:pt x="18093" y="3422"/>
                  <a:pt x="18081" y="3419"/>
                  <a:pt x="18066" y="3421"/>
                </a:cubicBezTo>
                <a:cubicBezTo>
                  <a:pt x="18041" y="3426"/>
                  <a:pt x="18027" y="3428"/>
                  <a:pt x="17964" y="3428"/>
                </a:cubicBezTo>
                <a:cubicBezTo>
                  <a:pt x="17902" y="3428"/>
                  <a:pt x="17792" y="3425"/>
                  <a:pt x="17573" y="3420"/>
                </a:cubicBezTo>
                <a:cubicBezTo>
                  <a:pt x="17347" y="3415"/>
                  <a:pt x="17005" y="3423"/>
                  <a:pt x="16775" y="3438"/>
                </a:cubicBezTo>
                <a:cubicBezTo>
                  <a:pt x="16553" y="3453"/>
                  <a:pt x="16286" y="3471"/>
                  <a:pt x="16182" y="3477"/>
                </a:cubicBezTo>
                <a:cubicBezTo>
                  <a:pt x="16077" y="3482"/>
                  <a:pt x="15936" y="3493"/>
                  <a:pt x="15868" y="3499"/>
                </a:cubicBezTo>
                <a:cubicBezTo>
                  <a:pt x="15801" y="3506"/>
                  <a:pt x="15610" y="3515"/>
                  <a:pt x="15444" y="3519"/>
                </a:cubicBezTo>
                <a:cubicBezTo>
                  <a:pt x="15279" y="3523"/>
                  <a:pt x="15099" y="3536"/>
                  <a:pt x="15045" y="3547"/>
                </a:cubicBezTo>
                <a:cubicBezTo>
                  <a:pt x="14991" y="3558"/>
                  <a:pt x="14800" y="3573"/>
                  <a:pt x="14621" y="3581"/>
                </a:cubicBezTo>
                <a:cubicBezTo>
                  <a:pt x="14359" y="3591"/>
                  <a:pt x="14204" y="3599"/>
                  <a:pt x="14112" y="3610"/>
                </a:cubicBezTo>
                <a:cubicBezTo>
                  <a:pt x="14043" y="3617"/>
                  <a:pt x="14008" y="3626"/>
                  <a:pt x="13989" y="3639"/>
                </a:cubicBezTo>
                <a:cubicBezTo>
                  <a:pt x="13983" y="3643"/>
                  <a:pt x="13978" y="3647"/>
                  <a:pt x="13974" y="3652"/>
                </a:cubicBezTo>
                <a:cubicBezTo>
                  <a:pt x="13964" y="3665"/>
                  <a:pt x="13938" y="3635"/>
                  <a:pt x="13890" y="3559"/>
                </a:cubicBezTo>
                <a:cubicBezTo>
                  <a:pt x="13852" y="3497"/>
                  <a:pt x="13817" y="3446"/>
                  <a:pt x="13814" y="3446"/>
                </a:cubicBezTo>
                <a:cubicBezTo>
                  <a:pt x="13808" y="3446"/>
                  <a:pt x="13779" y="3406"/>
                  <a:pt x="13716" y="3309"/>
                </a:cubicBezTo>
                <a:cubicBezTo>
                  <a:pt x="13688" y="3267"/>
                  <a:pt x="13600" y="3182"/>
                  <a:pt x="13571" y="3170"/>
                </a:cubicBezTo>
                <a:cubicBezTo>
                  <a:pt x="13537" y="3156"/>
                  <a:pt x="13508" y="3147"/>
                  <a:pt x="13479" y="3139"/>
                </a:cubicBezTo>
                <a:cubicBezTo>
                  <a:pt x="13472" y="3137"/>
                  <a:pt x="13465" y="3136"/>
                  <a:pt x="13458" y="3134"/>
                </a:cubicBezTo>
                <a:cubicBezTo>
                  <a:pt x="13431" y="3128"/>
                  <a:pt x="13404" y="3124"/>
                  <a:pt x="13379" y="3125"/>
                </a:cubicBezTo>
                <a:close/>
                <a:moveTo>
                  <a:pt x="21594" y="21597"/>
                </a:moveTo>
                <a:lnTo>
                  <a:pt x="21582" y="21600"/>
                </a:lnTo>
                <a:lnTo>
                  <a:pt x="21594" y="21598"/>
                </a:lnTo>
                <a:lnTo>
                  <a:pt x="21594" y="21597"/>
                </a:lnTo>
                <a:close/>
              </a:path>
            </a:pathLst>
          </a:custGeom>
          <a:ln w="12700">
            <a:miter lim="400000"/>
          </a:ln>
        </p:spPr>
      </p:pic>
      <p:sp>
        <p:nvSpPr>
          <p:cNvPr id="474" name="CME credit available…"/>
          <p:cNvSpPr txBox="1"/>
          <p:nvPr/>
        </p:nvSpPr>
        <p:spPr>
          <a:xfrm>
            <a:off x="18008611" y="10580723"/>
            <a:ext cx="5424488"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CME credit available</a:t>
            </a:r>
          </a:p>
          <a:p>
            <a:r>
              <a:t>Visit programme home page on:</a:t>
            </a:r>
          </a:p>
        </p:txBody>
      </p:sp>
      <p:pic>
        <p:nvPicPr>
          <p:cNvPr id="475" name="Image" descr="Image"/>
          <p:cNvPicPr>
            <a:picLocks noChangeAspect="1"/>
          </p:cNvPicPr>
          <p:nvPr/>
        </p:nvPicPr>
        <p:blipFill>
          <a:blip r:embed="rId8"/>
          <a:stretch>
            <a:fillRect/>
          </a:stretch>
        </p:blipFill>
        <p:spPr>
          <a:xfrm>
            <a:off x="20449475" y="11708688"/>
            <a:ext cx="3012175" cy="681811"/>
          </a:xfrm>
          <a:prstGeom prst="rect">
            <a:avLst/>
          </a:prstGeom>
          <a:ln w="12700">
            <a:miter lim="400000"/>
          </a:ln>
        </p:spPr>
      </p:pic>
      <p:sp>
        <p:nvSpPr>
          <p:cNvPr id="2" name="Rectangle 1">
            <a:hlinkClick r:id="rId5"/>
            <a:extLst>
              <a:ext uri="{FF2B5EF4-FFF2-40B4-BE49-F238E27FC236}">
                <a16:creationId xmlns:a16="http://schemas.microsoft.com/office/drawing/2014/main" id="{BEF2942A-D94E-9041-AF17-8E3E781015FB}"/>
              </a:ext>
            </a:extLst>
          </p:cNvPr>
          <p:cNvSpPr/>
          <p:nvPr/>
        </p:nvSpPr>
        <p:spPr>
          <a:xfrm>
            <a:off x="7181385" y="10580723"/>
            <a:ext cx="5010615" cy="2803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What will you learn in this micro e-learning programme…"/>
          <p:cNvSpPr txBox="1"/>
          <p:nvPr/>
        </p:nvSpPr>
        <p:spPr>
          <a:xfrm>
            <a:off x="797939" y="784840"/>
            <a:ext cx="17546540"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6100"/>
              </a:lnSpc>
              <a:defRPr sz="6000" i="0">
                <a:solidFill>
                  <a:srgbClr val="252525"/>
                </a:solidFill>
              </a:defRPr>
            </a:pPr>
            <a:r>
              <a:rPr b="1">
                <a:solidFill>
                  <a:srgbClr val="891B10"/>
                </a:solidFill>
              </a:rPr>
              <a:t>What will you learn</a:t>
            </a:r>
            <a:r>
              <a:t> in this micro e-learning programme</a:t>
            </a:r>
          </a:p>
          <a:p>
            <a:pPr algn="l">
              <a:lnSpc>
                <a:spcPts val="6100"/>
              </a:lnSpc>
              <a:defRPr sz="6000" i="0">
                <a:solidFill>
                  <a:srgbClr val="252525"/>
                </a:solidFill>
              </a:defRPr>
            </a:pPr>
            <a:r>
              <a:t>on women with bleeding disorders?</a:t>
            </a:r>
          </a:p>
        </p:txBody>
      </p:sp>
      <p:sp>
        <p:nvSpPr>
          <p:cNvPr id="163" name="This micro e-learning programme consists of two modules aiming to increase awareness, knowledge, and understanding of bleeding disorders and their management among healthcare professionals who are the first to see women and girls with signs and symptoms of bleeding disorders"/>
          <p:cNvSpPr txBox="1"/>
          <p:nvPr/>
        </p:nvSpPr>
        <p:spPr>
          <a:xfrm>
            <a:off x="822544" y="2840271"/>
            <a:ext cx="7747001" cy="313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800"/>
              </a:spcBef>
              <a:defRPr i="0"/>
            </a:pPr>
            <a:r>
              <a:t>This micro e-learning programme consists of </a:t>
            </a:r>
            <a:r>
              <a:rPr b="1">
                <a:solidFill>
                  <a:srgbClr val="891B10"/>
                </a:solidFill>
              </a:rPr>
              <a:t>two modules</a:t>
            </a:r>
            <a:r>
              <a:t> aiming to increase awareness, knowledge, and understanding of bleeding disorders and their management among healthcare professionals who are the first to see women and girls with signs and symptoms of bleeding disorders</a:t>
            </a:r>
          </a:p>
        </p:txBody>
      </p:sp>
      <p:sp>
        <p:nvSpPr>
          <p:cNvPr id="164" name="Upon completion of the two modules, you will:"/>
          <p:cNvSpPr txBox="1"/>
          <p:nvPr/>
        </p:nvSpPr>
        <p:spPr>
          <a:xfrm>
            <a:off x="802502" y="6204941"/>
            <a:ext cx="7863285"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2600"/>
              </a:lnSpc>
              <a:spcBef>
                <a:spcPts val="800"/>
              </a:spcBef>
              <a:defRPr i="0"/>
            </a:lvl1pPr>
          </a:lstStyle>
          <a:p>
            <a:r>
              <a:t>Upon completion of the two modules, you will:</a:t>
            </a:r>
          </a:p>
        </p:txBody>
      </p:sp>
      <p:sp>
        <p:nvSpPr>
          <p:cNvPr id="165" name="Be able to recognise the signs and…"/>
          <p:cNvSpPr txBox="1"/>
          <p:nvPr/>
        </p:nvSpPr>
        <p:spPr>
          <a:xfrm>
            <a:off x="1420055" y="6948330"/>
            <a:ext cx="7244160" cy="176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rPr>
                <a:solidFill>
                  <a:srgbClr val="4C4745"/>
                </a:solidFill>
              </a:rPr>
              <a:t>Be able to </a:t>
            </a:r>
            <a:r>
              <a:rPr b="1">
                <a:solidFill>
                  <a:srgbClr val="891B10"/>
                </a:solidFill>
              </a:rPr>
              <a:t>recognise the signs and</a:t>
            </a:r>
          </a:p>
          <a:p>
            <a:pPr algn="l">
              <a:lnSpc>
                <a:spcPts val="2600"/>
              </a:lnSpc>
              <a:spcBef>
                <a:spcPts val="800"/>
              </a:spcBef>
              <a:defRPr i="0"/>
            </a:pPr>
            <a:r>
              <a:rPr b="1">
                <a:solidFill>
                  <a:srgbClr val="891B10"/>
                </a:solidFill>
              </a:rPr>
              <a:t>symptoms</a:t>
            </a:r>
            <a:r>
              <a:rPr>
                <a:solidFill>
                  <a:srgbClr val="A91600"/>
                </a:solidFill>
              </a:rPr>
              <a:t> </a:t>
            </a:r>
            <a:r>
              <a:t>of bleeding disorders in women</a:t>
            </a:r>
          </a:p>
          <a:p>
            <a:pPr algn="l">
              <a:lnSpc>
                <a:spcPts val="2600"/>
              </a:lnSpc>
              <a:spcBef>
                <a:spcPts val="800"/>
              </a:spcBef>
              <a:defRPr i="0"/>
            </a:pPr>
            <a:r>
              <a:t>and be aware of their </a:t>
            </a:r>
            <a:r>
              <a:rPr b="1">
                <a:solidFill>
                  <a:srgbClr val="891B10"/>
                </a:solidFill>
              </a:rPr>
              <a:t>impact on the</a:t>
            </a:r>
          </a:p>
          <a:p>
            <a:pPr algn="l">
              <a:lnSpc>
                <a:spcPts val="2600"/>
              </a:lnSpc>
              <a:spcBef>
                <a:spcPts val="800"/>
              </a:spcBef>
              <a:defRPr i="0"/>
            </a:pPr>
            <a:r>
              <a:rPr b="1">
                <a:solidFill>
                  <a:srgbClr val="891B10"/>
                </a:solidFill>
              </a:rPr>
              <a:t>quality of life</a:t>
            </a:r>
            <a:r>
              <a:t> </a:t>
            </a:r>
            <a:r>
              <a:rPr>
                <a:solidFill>
                  <a:srgbClr val="4C4745"/>
                </a:solidFill>
              </a:rPr>
              <a:t>of women</a:t>
            </a:r>
          </a:p>
        </p:txBody>
      </p:sp>
      <p:sp>
        <p:nvSpPr>
          <p:cNvPr id="166" name="Know how to identify women who are…"/>
          <p:cNvSpPr txBox="1"/>
          <p:nvPr/>
        </p:nvSpPr>
        <p:spPr>
          <a:xfrm>
            <a:off x="1401599" y="8919458"/>
            <a:ext cx="7119740" cy="2194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rPr>
                <a:solidFill>
                  <a:srgbClr val="4C4745"/>
                </a:solidFill>
              </a:rPr>
              <a:t>Know how to </a:t>
            </a:r>
            <a:r>
              <a:rPr b="1">
                <a:solidFill>
                  <a:srgbClr val="891B10"/>
                </a:solidFill>
              </a:rPr>
              <a:t>identify women who are</a:t>
            </a:r>
          </a:p>
          <a:p>
            <a:pPr algn="l">
              <a:lnSpc>
                <a:spcPts val="2600"/>
              </a:lnSpc>
              <a:spcBef>
                <a:spcPts val="800"/>
              </a:spcBef>
              <a:defRPr b="1" i="0">
                <a:solidFill>
                  <a:srgbClr val="891B10"/>
                </a:solidFill>
              </a:defRPr>
            </a:pPr>
            <a:r>
              <a:t>likely to have undiagnosed bleeding</a:t>
            </a:r>
          </a:p>
          <a:p>
            <a:pPr algn="l">
              <a:lnSpc>
                <a:spcPts val="2600"/>
              </a:lnSpc>
              <a:spcBef>
                <a:spcPts val="800"/>
              </a:spcBef>
              <a:defRPr i="0"/>
            </a:pPr>
            <a:r>
              <a:rPr b="1">
                <a:solidFill>
                  <a:srgbClr val="891B10"/>
                </a:solidFill>
              </a:rPr>
              <a:t>disorders</a:t>
            </a:r>
            <a:r>
              <a:t>, initiate basic diagnostic testing,</a:t>
            </a:r>
          </a:p>
          <a:p>
            <a:pPr algn="l">
              <a:lnSpc>
                <a:spcPts val="2600"/>
              </a:lnSpc>
              <a:spcBef>
                <a:spcPts val="800"/>
              </a:spcBef>
              <a:defRPr i="0"/>
            </a:pPr>
            <a:r>
              <a:t>and arrange an appropriate referral for</a:t>
            </a:r>
          </a:p>
          <a:p>
            <a:pPr algn="l">
              <a:lnSpc>
                <a:spcPts val="2600"/>
              </a:lnSpc>
              <a:spcBef>
                <a:spcPts val="800"/>
              </a:spcBef>
              <a:defRPr i="0"/>
            </a:pPr>
            <a:r>
              <a:t>diagnosis</a:t>
            </a:r>
          </a:p>
        </p:txBody>
      </p:sp>
      <p:sp>
        <p:nvSpPr>
          <p:cNvPr id="167" name="Be able to initiate management of…"/>
          <p:cNvSpPr txBox="1"/>
          <p:nvPr/>
        </p:nvSpPr>
        <p:spPr>
          <a:xfrm>
            <a:off x="1420355" y="11335087"/>
            <a:ext cx="5989639"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rPr>
                <a:solidFill>
                  <a:srgbClr val="4C4745"/>
                </a:solidFill>
              </a:rPr>
              <a:t>Be able to </a:t>
            </a:r>
            <a:r>
              <a:rPr b="1">
                <a:solidFill>
                  <a:srgbClr val="891B10"/>
                </a:solidFill>
              </a:rPr>
              <a:t>initiate management</a:t>
            </a:r>
            <a:r>
              <a:t> </a:t>
            </a:r>
            <a:r>
              <a:rPr>
                <a:solidFill>
                  <a:srgbClr val="4C4745"/>
                </a:solidFill>
              </a:rPr>
              <a:t>of</a:t>
            </a:r>
          </a:p>
          <a:p>
            <a:pPr algn="l">
              <a:lnSpc>
                <a:spcPts val="2600"/>
              </a:lnSpc>
              <a:spcBef>
                <a:spcPts val="800"/>
              </a:spcBef>
              <a:defRPr i="0"/>
            </a:pPr>
            <a:r>
              <a:t>bleeding symptoms in women until</a:t>
            </a:r>
          </a:p>
          <a:p>
            <a:pPr algn="l">
              <a:lnSpc>
                <a:spcPts val="2600"/>
              </a:lnSpc>
              <a:spcBef>
                <a:spcPts val="800"/>
              </a:spcBef>
              <a:defRPr i="0"/>
            </a:pPr>
            <a:r>
              <a:t>specialist assessment is available</a:t>
            </a:r>
          </a:p>
        </p:txBody>
      </p:sp>
      <p:sp>
        <p:nvSpPr>
          <p:cNvPr id="168" name="AFTER MODULE 2 YOU WILL:"/>
          <p:cNvSpPr txBox="1"/>
          <p:nvPr/>
        </p:nvSpPr>
        <p:spPr>
          <a:xfrm>
            <a:off x="9147800" y="3249030"/>
            <a:ext cx="6615626"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8923" indent="-469900" algn="l">
              <a:lnSpc>
                <a:spcPct val="80000"/>
              </a:lnSpc>
              <a:defRPr sz="4200" b="1" i="0">
                <a:solidFill>
                  <a:srgbClr val="891B10"/>
                </a:solidFill>
              </a:defRPr>
            </a:lvl1pPr>
          </a:lstStyle>
          <a:p>
            <a:r>
              <a:t>AFTER MODULE 2 YOU WILL:</a:t>
            </a:r>
          </a:p>
        </p:txBody>
      </p:sp>
      <p:sp>
        <p:nvSpPr>
          <p:cNvPr id="169" name="REFER TO MODULE 1 TO:"/>
          <p:cNvSpPr txBox="1"/>
          <p:nvPr/>
        </p:nvSpPr>
        <p:spPr>
          <a:xfrm>
            <a:off x="9132477" y="8416155"/>
            <a:ext cx="5767082"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8923" indent="-469900" algn="l">
              <a:lnSpc>
                <a:spcPct val="80000"/>
              </a:lnSpc>
              <a:defRPr sz="4200" b="1" i="0">
                <a:solidFill>
                  <a:srgbClr val="C06766"/>
                </a:solidFill>
              </a:defRPr>
            </a:lvl1pPr>
          </a:lstStyle>
          <a:p>
            <a:r>
              <a:t>REFER TO MODULE 1 TO:</a:t>
            </a:r>
          </a:p>
        </p:txBody>
      </p:sp>
      <p:sp>
        <p:nvSpPr>
          <p:cNvPr id="170" name="Understand the strengths and limitations of tests used to diagnose bleeding…"/>
          <p:cNvSpPr txBox="1"/>
          <p:nvPr/>
        </p:nvSpPr>
        <p:spPr>
          <a:xfrm>
            <a:off x="9880670" y="4199126"/>
            <a:ext cx="13288588"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i="0"/>
            </a:pPr>
            <a:r>
              <a:rPr b="1">
                <a:solidFill>
                  <a:srgbClr val="891B10"/>
                </a:solidFill>
              </a:rPr>
              <a:t>Understand the strengths and limitations of tests</a:t>
            </a:r>
            <a:r>
              <a:rPr>
                <a:solidFill>
                  <a:srgbClr val="323333"/>
                </a:solidFill>
              </a:rPr>
              <a:t> used to diagnose bleeding</a:t>
            </a:r>
          </a:p>
          <a:p>
            <a:pPr algn="l">
              <a:lnSpc>
                <a:spcPts val="2500"/>
              </a:lnSpc>
              <a:spcBef>
                <a:spcPts val="800"/>
              </a:spcBef>
              <a:defRPr i="0"/>
            </a:pPr>
            <a:r>
              <a:rPr>
                <a:solidFill>
                  <a:srgbClr val="323333"/>
                </a:solidFill>
              </a:rPr>
              <a:t>disorders in women</a:t>
            </a:r>
          </a:p>
        </p:txBody>
      </p:sp>
      <p:sp>
        <p:nvSpPr>
          <p:cNvPr id="171" name="Be able to initiate management of bleeding symptoms in women until…"/>
          <p:cNvSpPr txBox="1"/>
          <p:nvPr/>
        </p:nvSpPr>
        <p:spPr>
          <a:xfrm>
            <a:off x="9880670" y="6449065"/>
            <a:ext cx="13288588"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i="0"/>
            </a:pPr>
            <a:r>
              <a:t>Be able to </a:t>
            </a:r>
            <a:r>
              <a:rPr b="1">
                <a:solidFill>
                  <a:srgbClr val="891B10"/>
                </a:solidFill>
              </a:rPr>
              <a:t>initiate management</a:t>
            </a:r>
            <a:r>
              <a:t> of bleeding symptoms in women until </a:t>
            </a:r>
          </a:p>
          <a:p>
            <a:pPr algn="l">
              <a:lnSpc>
                <a:spcPts val="2500"/>
              </a:lnSpc>
              <a:spcBef>
                <a:spcPts val="800"/>
              </a:spcBef>
              <a:defRPr i="0"/>
            </a:pPr>
            <a:r>
              <a:t>specialist assessment can be performed</a:t>
            </a:r>
          </a:p>
        </p:txBody>
      </p:sp>
      <p:sp>
        <p:nvSpPr>
          <p:cNvPr id="172" name="Be able to perform basic interpretation of test results to diagnose bleeding…"/>
          <p:cNvSpPr txBox="1"/>
          <p:nvPr/>
        </p:nvSpPr>
        <p:spPr>
          <a:xfrm>
            <a:off x="9880031" y="5336795"/>
            <a:ext cx="13288588"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i="0"/>
            </a:pPr>
            <a:r>
              <a:t>Be able to perform </a:t>
            </a:r>
            <a:r>
              <a:rPr b="1">
                <a:solidFill>
                  <a:srgbClr val="891B10"/>
                </a:solidFill>
              </a:rPr>
              <a:t>basic interpretation of test results</a:t>
            </a:r>
            <a:r>
              <a:t> to diagnose bleeding</a:t>
            </a:r>
          </a:p>
          <a:p>
            <a:pPr algn="l">
              <a:lnSpc>
                <a:spcPts val="2500"/>
              </a:lnSpc>
              <a:spcBef>
                <a:spcPts val="800"/>
              </a:spcBef>
              <a:defRPr i="0"/>
            </a:pPr>
            <a:r>
              <a:t>disorders in women</a:t>
            </a:r>
          </a:p>
        </p:txBody>
      </p:sp>
      <p:sp>
        <p:nvSpPr>
          <p:cNvPr id="173" name="Current Module"/>
          <p:cNvSpPr txBox="1"/>
          <p:nvPr/>
        </p:nvSpPr>
        <p:spPr>
          <a:xfrm>
            <a:off x="20037483" y="3251749"/>
            <a:ext cx="3041711"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891B10"/>
                </a:solidFill>
              </a:defRPr>
            </a:lvl1pPr>
          </a:lstStyle>
          <a:p>
            <a:r>
              <a:t>Current Module</a:t>
            </a:r>
          </a:p>
        </p:txBody>
      </p:sp>
      <p:sp>
        <p:nvSpPr>
          <p:cNvPr id="174" name="Be able to recognise the signs and symptoms of bleeding disorders in women"/>
          <p:cNvSpPr txBox="1"/>
          <p:nvPr/>
        </p:nvSpPr>
        <p:spPr>
          <a:xfrm>
            <a:off x="9883395" y="9375756"/>
            <a:ext cx="12940113"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i="0"/>
            </a:pPr>
            <a:r>
              <a:t>Be able to </a:t>
            </a:r>
            <a:r>
              <a:rPr b="1">
                <a:solidFill>
                  <a:srgbClr val="891B10"/>
                </a:solidFill>
              </a:rPr>
              <a:t>recognise the signs and symptoms</a:t>
            </a:r>
            <a:r>
              <a:t> of bleeding disorders in women</a:t>
            </a:r>
          </a:p>
        </p:txBody>
      </p:sp>
      <p:sp>
        <p:nvSpPr>
          <p:cNvPr id="175" name="02"/>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02</a:t>
            </a:r>
          </a:p>
        </p:txBody>
      </p:sp>
      <p:pic>
        <p:nvPicPr>
          <p:cNvPr id="176" name="Image" descr="Image"/>
          <p:cNvPicPr>
            <a:picLocks noChangeAspect="1"/>
          </p:cNvPicPr>
          <p:nvPr/>
        </p:nvPicPr>
        <p:blipFill>
          <a:blip r:embed="rId2"/>
          <a:stretch>
            <a:fillRect/>
          </a:stretch>
        </p:blipFill>
        <p:spPr>
          <a:xfrm>
            <a:off x="925288" y="7058484"/>
            <a:ext cx="174123" cy="174123"/>
          </a:xfrm>
          <a:prstGeom prst="rect">
            <a:avLst/>
          </a:prstGeom>
          <a:ln w="12700">
            <a:miter lim="400000"/>
          </a:ln>
        </p:spPr>
      </p:pic>
      <p:pic>
        <p:nvPicPr>
          <p:cNvPr id="177" name="Image" descr="Image"/>
          <p:cNvPicPr>
            <a:picLocks noChangeAspect="1"/>
          </p:cNvPicPr>
          <p:nvPr/>
        </p:nvPicPr>
        <p:blipFill>
          <a:blip r:embed="rId2"/>
          <a:stretch>
            <a:fillRect/>
          </a:stretch>
        </p:blipFill>
        <p:spPr>
          <a:xfrm>
            <a:off x="925288" y="9051639"/>
            <a:ext cx="174123" cy="174123"/>
          </a:xfrm>
          <a:prstGeom prst="rect">
            <a:avLst/>
          </a:prstGeom>
          <a:ln w="12700">
            <a:miter lim="400000"/>
          </a:ln>
        </p:spPr>
      </p:pic>
      <p:pic>
        <p:nvPicPr>
          <p:cNvPr id="178" name="Image" descr="Image"/>
          <p:cNvPicPr>
            <a:picLocks noChangeAspect="1"/>
          </p:cNvPicPr>
          <p:nvPr/>
        </p:nvPicPr>
        <p:blipFill>
          <a:blip r:embed="rId2"/>
          <a:stretch>
            <a:fillRect/>
          </a:stretch>
        </p:blipFill>
        <p:spPr>
          <a:xfrm>
            <a:off x="925288" y="11451939"/>
            <a:ext cx="174123" cy="174123"/>
          </a:xfrm>
          <a:prstGeom prst="rect">
            <a:avLst/>
          </a:prstGeom>
          <a:ln w="12700">
            <a:miter lim="400000"/>
          </a:ln>
        </p:spPr>
      </p:pic>
      <p:pic>
        <p:nvPicPr>
          <p:cNvPr id="179" name="Image" descr="Image"/>
          <p:cNvPicPr>
            <a:picLocks noChangeAspect="1"/>
          </p:cNvPicPr>
          <p:nvPr/>
        </p:nvPicPr>
        <p:blipFill>
          <a:blip r:embed="rId2"/>
          <a:stretch>
            <a:fillRect/>
          </a:stretch>
        </p:blipFill>
        <p:spPr>
          <a:xfrm>
            <a:off x="9423413" y="4284831"/>
            <a:ext cx="174124" cy="174123"/>
          </a:xfrm>
          <a:prstGeom prst="rect">
            <a:avLst/>
          </a:prstGeom>
          <a:ln w="12700">
            <a:miter lim="400000"/>
          </a:ln>
        </p:spPr>
      </p:pic>
      <p:pic>
        <p:nvPicPr>
          <p:cNvPr id="180" name="Image" descr="Image"/>
          <p:cNvPicPr>
            <a:picLocks noChangeAspect="1"/>
          </p:cNvPicPr>
          <p:nvPr/>
        </p:nvPicPr>
        <p:blipFill>
          <a:blip r:embed="rId2"/>
          <a:stretch>
            <a:fillRect/>
          </a:stretch>
        </p:blipFill>
        <p:spPr>
          <a:xfrm>
            <a:off x="9423413" y="6582938"/>
            <a:ext cx="174124" cy="174123"/>
          </a:xfrm>
          <a:prstGeom prst="rect">
            <a:avLst/>
          </a:prstGeom>
          <a:ln w="12700">
            <a:miter lim="400000"/>
          </a:ln>
        </p:spPr>
      </p:pic>
      <p:pic>
        <p:nvPicPr>
          <p:cNvPr id="181" name="Image" descr="Image"/>
          <p:cNvPicPr>
            <a:picLocks noChangeAspect="1"/>
          </p:cNvPicPr>
          <p:nvPr/>
        </p:nvPicPr>
        <p:blipFill>
          <a:blip r:embed="rId3"/>
          <a:srcRect/>
          <a:stretch>
            <a:fillRect/>
          </a:stretch>
        </p:blipFill>
        <p:spPr>
          <a:xfrm>
            <a:off x="8997373" y="2958765"/>
            <a:ext cx="14509115" cy="9564091"/>
          </a:xfrm>
          <a:prstGeom prst="rect">
            <a:avLst/>
          </a:prstGeom>
          <a:ln w="12700">
            <a:miter lim="400000"/>
          </a:ln>
        </p:spPr>
      </p:pic>
      <p:pic>
        <p:nvPicPr>
          <p:cNvPr id="182" name="Image" descr="Image"/>
          <p:cNvPicPr>
            <a:picLocks noChangeAspect="1"/>
          </p:cNvPicPr>
          <p:nvPr/>
        </p:nvPicPr>
        <p:blipFill>
          <a:blip r:embed="rId2"/>
          <a:stretch>
            <a:fillRect/>
          </a:stretch>
        </p:blipFill>
        <p:spPr>
          <a:xfrm>
            <a:off x="9423413" y="5446584"/>
            <a:ext cx="174124" cy="174123"/>
          </a:xfrm>
          <a:prstGeom prst="rect">
            <a:avLst/>
          </a:prstGeom>
          <a:ln w="12700">
            <a:miter lim="400000"/>
          </a:ln>
        </p:spPr>
      </p:pic>
      <p:pic>
        <p:nvPicPr>
          <p:cNvPr id="183" name="Image" descr="Image"/>
          <p:cNvPicPr>
            <a:picLocks noChangeAspect="1"/>
          </p:cNvPicPr>
          <p:nvPr/>
        </p:nvPicPr>
        <p:blipFill>
          <a:blip r:embed="rId2"/>
          <a:stretch>
            <a:fillRect/>
          </a:stretch>
        </p:blipFill>
        <p:spPr>
          <a:xfrm>
            <a:off x="9423413" y="9459391"/>
            <a:ext cx="174124" cy="174123"/>
          </a:xfrm>
          <a:prstGeom prst="rect">
            <a:avLst/>
          </a:prstGeom>
          <a:ln w="12700">
            <a:miter lim="400000"/>
          </a:ln>
        </p:spPr>
      </p:pic>
      <p:pic>
        <p:nvPicPr>
          <p:cNvPr id="184" name="Image" descr="Image"/>
          <p:cNvPicPr>
            <a:picLocks noChangeAspect="1"/>
          </p:cNvPicPr>
          <p:nvPr/>
        </p:nvPicPr>
        <p:blipFill>
          <a:blip r:embed="rId2"/>
          <a:stretch>
            <a:fillRect/>
          </a:stretch>
        </p:blipFill>
        <p:spPr>
          <a:xfrm>
            <a:off x="9423413" y="10170453"/>
            <a:ext cx="174124" cy="174123"/>
          </a:xfrm>
          <a:prstGeom prst="rect">
            <a:avLst/>
          </a:prstGeom>
          <a:ln w="12700">
            <a:miter lim="400000"/>
          </a:ln>
        </p:spPr>
      </p:pic>
      <p:pic>
        <p:nvPicPr>
          <p:cNvPr id="185" name="Image" descr="Image"/>
          <p:cNvPicPr>
            <a:picLocks noChangeAspect="1"/>
          </p:cNvPicPr>
          <p:nvPr/>
        </p:nvPicPr>
        <p:blipFill>
          <a:blip r:embed="rId2"/>
          <a:stretch>
            <a:fillRect/>
          </a:stretch>
        </p:blipFill>
        <p:spPr>
          <a:xfrm>
            <a:off x="9423413" y="10881515"/>
            <a:ext cx="174124" cy="174123"/>
          </a:xfrm>
          <a:prstGeom prst="rect">
            <a:avLst/>
          </a:prstGeom>
          <a:ln w="12700">
            <a:miter lim="400000"/>
          </a:ln>
        </p:spPr>
      </p:pic>
      <p:sp>
        <p:nvSpPr>
          <p:cNvPr id="186" name="Be aware of the impact on quality of life of bleeding disorders in women"/>
          <p:cNvSpPr txBox="1"/>
          <p:nvPr/>
        </p:nvSpPr>
        <p:spPr>
          <a:xfrm>
            <a:off x="9883395" y="10059379"/>
            <a:ext cx="12940113"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i="0"/>
            </a:pPr>
            <a:r>
              <a:t>Be aware of the</a:t>
            </a:r>
            <a:r>
              <a:rPr b="1">
                <a:solidFill>
                  <a:srgbClr val="891B10"/>
                </a:solidFill>
              </a:rPr>
              <a:t> impact on quality of life</a:t>
            </a:r>
            <a:r>
              <a:t> of bleeding disorders in women</a:t>
            </a:r>
          </a:p>
        </p:txBody>
      </p:sp>
      <p:sp>
        <p:nvSpPr>
          <p:cNvPr id="187" name="Know how to effectively screen for symptoms of bleeding disorders in…"/>
          <p:cNvSpPr txBox="1"/>
          <p:nvPr/>
        </p:nvSpPr>
        <p:spPr>
          <a:xfrm>
            <a:off x="9870695" y="10768403"/>
            <a:ext cx="12940113"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500"/>
              </a:lnSpc>
              <a:spcBef>
                <a:spcPts val="800"/>
              </a:spcBef>
              <a:defRPr i="0"/>
            </a:pPr>
            <a:r>
              <a:rPr b="1">
                <a:solidFill>
                  <a:srgbClr val="891B10"/>
                </a:solidFill>
              </a:rPr>
              <a:t>Know how to effectively screen for symptoms</a:t>
            </a:r>
            <a:r>
              <a:t> of bleeding disorders in</a:t>
            </a:r>
          </a:p>
          <a:p>
            <a:pPr algn="l">
              <a:lnSpc>
                <a:spcPts val="2500"/>
              </a:lnSpc>
              <a:spcBef>
                <a:spcPts val="800"/>
              </a:spcBef>
              <a:defRPr i="0"/>
            </a:pPr>
            <a:r>
              <a:t>women by using the tools available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he views expressed in this slide deck are the personal opinions of the experts. They do not necessarily represent the views of the experts’ institutions."/>
          <p:cNvSpPr txBox="1"/>
          <p:nvPr/>
        </p:nvSpPr>
        <p:spPr>
          <a:xfrm>
            <a:off x="814021" y="12753771"/>
            <a:ext cx="14468760" cy="34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 The views expressed in this slide deck are the personal opinions of the experts. They do not necessarily represent the views of the experts’ institutions.</a:t>
            </a:r>
          </a:p>
        </p:txBody>
      </p:sp>
      <p:sp>
        <p:nvSpPr>
          <p:cNvPr id="190" name="This micro e-learning module has been developed by a…"/>
          <p:cNvSpPr txBox="1"/>
          <p:nvPr/>
        </p:nvSpPr>
        <p:spPr>
          <a:xfrm>
            <a:off x="819106" y="789073"/>
            <a:ext cx="17143959"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6100"/>
              </a:lnSpc>
              <a:defRPr sz="6000" i="0">
                <a:solidFill>
                  <a:srgbClr val="252525"/>
                </a:solidFill>
              </a:defRPr>
            </a:pPr>
            <a:r>
              <a:t>This micro e-learning module has been developed by a</a:t>
            </a:r>
            <a:endParaRPr b="1"/>
          </a:p>
          <a:p>
            <a:pPr algn="l">
              <a:lnSpc>
                <a:spcPts val="6100"/>
              </a:lnSpc>
              <a:defRPr sz="6000" i="0">
                <a:solidFill>
                  <a:srgbClr val="252525"/>
                </a:solidFill>
              </a:defRPr>
            </a:pPr>
            <a:r>
              <a:rPr b="1">
                <a:solidFill>
                  <a:srgbClr val="891B10"/>
                </a:solidFill>
              </a:rPr>
              <a:t>multidisciplinary panel of experts</a:t>
            </a:r>
          </a:p>
        </p:txBody>
      </p:sp>
      <p:sp>
        <p:nvSpPr>
          <p:cNvPr id="191" name="DR MICHELLE…"/>
          <p:cNvSpPr txBox="1"/>
          <p:nvPr/>
        </p:nvSpPr>
        <p:spPr>
          <a:xfrm>
            <a:off x="3756157" y="3263996"/>
            <a:ext cx="2817660" cy="92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b="1" i="0">
                <a:solidFill>
                  <a:srgbClr val="891B10"/>
                </a:solidFill>
              </a:defRPr>
            </a:pPr>
            <a:r>
              <a:t>DR MICHELLE</a:t>
            </a:r>
          </a:p>
          <a:p>
            <a:pPr marL="638923" indent="-469900" algn="l">
              <a:lnSpc>
                <a:spcPct val="80000"/>
              </a:lnSpc>
              <a:defRPr b="1" i="0">
                <a:solidFill>
                  <a:srgbClr val="891B10"/>
                </a:solidFill>
              </a:defRPr>
            </a:pPr>
            <a:r>
              <a:t>LAVIN</a:t>
            </a:r>
          </a:p>
        </p:txBody>
      </p:sp>
      <p:sp>
        <p:nvSpPr>
          <p:cNvPr id="192" name="DR ROSELINE…"/>
          <p:cNvSpPr txBox="1"/>
          <p:nvPr/>
        </p:nvSpPr>
        <p:spPr>
          <a:xfrm>
            <a:off x="11524323" y="3238596"/>
            <a:ext cx="3201290" cy="92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b="1" i="0">
                <a:solidFill>
                  <a:srgbClr val="891B10"/>
                </a:solidFill>
              </a:defRPr>
            </a:pPr>
            <a:r>
              <a:t>DR ROSELINE</a:t>
            </a:r>
          </a:p>
          <a:p>
            <a:pPr marL="638923" indent="-469900" algn="l">
              <a:lnSpc>
                <a:spcPct val="80000"/>
              </a:lnSpc>
              <a:defRPr b="1" i="0">
                <a:solidFill>
                  <a:srgbClr val="891B10"/>
                </a:solidFill>
              </a:defRPr>
            </a:pPr>
            <a:r>
              <a:t>D’OIRON</a:t>
            </a:r>
          </a:p>
        </p:txBody>
      </p:sp>
      <p:sp>
        <p:nvSpPr>
          <p:cNvPr id="193" name="DEBRA…"/>
          <p:cNvSpPr txBox="1"/>
          <p:nvPr/>
        </p:nvSpPr>
        <p:spPr>
          <a:xfrm>
            <a:off x="19612619" y="3238596"/>
            <a:ext cx="2480821" cy="92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b="1" i="0">
                <a:solidFill>
                  <a:srgbClr val="891B10"/>
                </a:solidFill>
              </a:defRPr>
            </a:pPr>
            <a:r>
              <a:t>DEBRA</a:t>
            </a:r>
          </a:p>
          <a:p>
            <a:pPr marL="638923" indent="-469900" algn="l">
              <a:lnSpc>
                <a:spcPct val="80000"/>
              </a:lnSpc>
              <a:defRPr b="1" i="0">
                <a:solidFill>
                  <a:srgbClr val="891B10"/>
                </a:solidFill>
              </a:defRPr>
            </a:pPr>
            <a:r>
              <a:t>POLLARD</a:t>
            </a:r>
          </a:p>
        </p:txBody>
      </p:sp>
      <p:sp>
        <p:nvSpPr>
          <p:cNvPr id="194" name="HAEMATOLOGIST, NATIONAL…"/>
          <p:cNvSpPr txBox="1"/>
          <p:nvPr/>
        </p:nvSpPr>
        <p:spPr>
          <a:xfrm>
            <a:off x="3925490" y="4219151"/>
            <a:ext cx="3416500" cy="798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1800"/>
              </a:lnSpc>
              <a:defRPr sz="1800" b="1" i="0">
                <a:solidFill>
                  <a:srgbClr val="4C4745"/>
                </a:solidFill>
              </a:defRPr>
            </a:pPr>
            <a:r>
              <a:t>HAEMATOLOGIST, NATIONAL</a:t>
            </a:r>
          </a:p>
          <a:p>
            <a:pPr algn="l" defTabSz="457200">
              <a:lnSpc>
                <a:spcPts val="1800"/>
              </a:lnSpc>
              <a:defRPr sz="1800" b="1" i="0">
                <a:solidFill>
                  <a:srgbClr val="4C4745"/>
                </a:solidFill>
              </a:defRPr>
            </a:pPr>
            <a:r>
              <a:t>COAGULATION CENTRE, ST JAMES’</a:t>
            </a:r>
          </a:p>
          <a:p>
            <a:pPr algn="l" defTabSz="457200">
              <a:lnSpc>
                <a:spcPts val="1800"/>
              </a:lnSpc>
              <a:defRPr sz="1800" b="1" i="0">
                <a:solidFill>
                  <a:srgbClr val="4C4745"/>
                </a:solidFill>
              </a:defRPr>
            </a:pPr>
            <a:r>
              <a:t>HOSPITAL, DUBLIN, IRELAND</a:t>
            </a:r>
          </a:p>
        </p:txBody>
      </p:sp>
      <p:sp>
        <p:nvSpPr>
          <p:cNvPr id="195" name="HAEMATOLOGIST, REFERENCE CENTRE FOR…"/>
          <p:cNvSpPr txBox="1"/>
          <p:nvPr/>
        </p:nvSpPr>
        <p:spPr>
          <a:xfrm>
            <a:off x="11693657" y="4231851"/>
            <a:ext cx="4392403" cy="1027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1800"/>
              </a:lnSpc>
              <a:defRPr sz="1800" b="1" i="0">
                <a:solidFill>
                  <a:srgbClr val="4C4745"/>
                </a:solidFill>
              </a:defRPr>
            </a:pPr>
            <a:r>
              <a:t>HAEMATOLOGIST, REFERENCE CENTRE FOR</a:t>
            </a:r>
          </a:p>
          <a:p>
            <a:pPr algn="l" defTabSz="457200">
              <a:lnSpc>
                <a:spcPts val="1800"/>
              </a:lnSpc>
              <a:defRPr sz="1800" b="1" i="0">
                <a:solidFill>
                  <a:srgbClr val="4C4745"/>
                </a:solidFill>
              </a:defRPr>
            </a:pPr>
            <a:r>
              <a:t>HAEMOPHILIA AND RBD, BICÊTRE HOSPITAL</a:t>
            </a:r>
          </a:p>
          <a:p>
            <a:pPr algn="l" defTabSz="457200">
              <a:lnSpc>
                <a:spcPts val="1800"/>
              </a:lnSpc>
              <a:defRPr sz="1800" b="1" i="0">
                <a:solidFill>
                  <a:srgbClr val="4C4745"/>
                </a:solidFill>
              </a:defRPr>
            </a:pPr>
            <a:r>
              <a:t>AP-HP AND UNIVERSITY OF PARIS-SACLAY, LE</a:t>
            </a:r>
          </a:p>
          <a:p>
            <a:pPr algn="l" defTabSz="457200">
              <a:lnSpc>
                <a:spcPts val="1800"/>
              </a:lnSpc>
              <a:defRPr sz="1800" b="1" i="0">
                <a:solidFill>
                  <a:srgbClr val="4C4745"/>
                </a:solidFill>
              </a:defRPr>
            </a:pPr>
            <a:r>
              <a:t>KREMLIN-BICÊTRE, FRANCE</a:t>
            </a:r>
          </a:p>
        </p:txBody>
      </p:sp>
      <p:sp>
        <p:nvSpPr>
          <p:cNvPr id="196" name="LEAD NURSE, KATHARINE DORMANDY…"/>
          <p:cNvSpPr txBox="1"/>
          <p:nvPr/>
        </p:nvSpPr>
        <p:spPr>
          <a:xfrm>
            <a:off x="19768159" y="4231851"/>
            <a:ext cx="3780161" cy="1027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1800"/>
              </a:lnSpc>
              <a:defRPr sz="1800" b="1" i="0">
                <a:solidFill>
                  <a:srgbClr val="4C4745"/>
                </a:solidFill>
              </a:defRPr>
            </a:pPr>
            <a:r>
              <a:t>LEAD NURSE, KATHARINE DORMANDY</a:t>
            </a:r>
          </a:p>
          <a:p>
            <a:pPr algn="l" defTabSz="457200">
              <a:lnSpc>
                <a:spcPts val="1800"/>
              </a:lnSpc>
              <a:defRPr sz="1800" b="1" i="0">
                <a:solidFill>
                  <a:srgbClr val="4C4745"/>
                </a:solidFill>
              </a:defRPr>
            </a:pPr>
            <a:r>
              <a:t>HAEMOPHILIA AND THROMBOSIS</a:t>
            </a:r>
          </a:p>
          <a:p>
            <a:pPr algn="l" defTabSz="457200">
              <a:lnSpc>
                <a:spcPts val="1800"/>
              </a:lnSpc>
              <a:defRPr sz="1800" b="1" i="0">
                <a:solidFill>
                  <a:srgbClr val="4C4745"/>
                </a:solidFill>
              </a:defRPr>
            </a:pPr>
            <a:r>
              <a:t>CENTRE, ROYAL FREE HOSPITAL,</a:t>
            </a:r>
          </a:p>
          <a:p>
            <a:pPr algn="l" defTabSz="457200">
              <a:lnSpc>
                <a:spcPts val="1800"/>
              </a:lnSpc>
              <a:defRPr sz="1800" b="1" i="0">
                <a:solidFill>
                  <a:srgbClr val="4C4745"/>
                </a:solidFill>
              </a:defRPr>
            </a:pPr>
            <a:r>
              <a:t>LONDON, UK</a:t>
            </a:r>
          </a:p>
        </p:txBody>
      </p:sp>
      <p:pic>
        <p:nvPicPr>
          <p:cNvPr id="197" name="Image" descr="Image"/>
          <p:cNvPicPr>
            <a:picLocks noChangeAspect="1"/>
          </p:cNvPicPr>
          <p:nvPr/>
        </p:nvPicPr>
        <p:blipFill>
          <a:blip r:embed="rId2"/>
          <a:stretch>
            <a:fillRect/>
          </a:stretch>
        </p:blipFill>
        <p:spPr>
          <a:xfrm>
            <a:off x="866761" y="5950058"/>
            <a:ext cx="174123" cy="174123"/>
          </a:xfrm>
          <a:prstGeom prst="rect">
            <a:avLst/>
          </a:prstGeom>
          <a:ln w="12700">
            <a:miter lim="400000"/>
          </a:ln>
        </p:spPr>
      </p:pic>
      <p:sp>
        <p:nvSpPr>
          <p:cNvPr id="198" name="Consultant Haematologist in the National…"/>
          <p:cNvSpPr txBox="1"/>
          <p:nvPr/>
        </p:nvSpPr>
        <p:spPr>
          <a:xfrm>
            <a:off x="1406053" y="5830685"/>
            <a:ext cx="6732815" cy="1324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Consultant Haematologist in the National</a:t>
            </a:r>
          </a:p>
          <a:p>
            <a:pPr algn="l">
              <a:lnSpc>
                <a:spcPts val="2600"/>
              </a:lnSpc>
              <a:spcBef>
                <a:spcPts val="800"/>
              </a:spcBef>
              <a:defRPr sz="3000" i="0" spc="29"/>
            </a:pPr>
            <a:r>
              <a:t>Coagulation Centre, St James’ Hospital,</a:t>
            </a:r>
          </a:p>
          <a:p>
            <a:pPr algn="l">
              <a:lnSpc>
                <a:spcPts val="2600"/>
              </a:lnSpc>
              <a:spcBef>
                <a:spcPts val="800"/>
              </a:spcBef>
              <a:defRPr sz="3000" i="0" spc="29"/>
            </a:pPr>
            <a:r>
              <a:t>Ireland</a:t>
            </a:r>
          </a:p>
        </p:txBody>
      </p:sp>
      <p:sp>
        <p:nvSpPr>
          <p:cNvPr id="199" name="03"/>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03</a:t>
            </a:r>
          </a:p>
        </p:txBody>
      </p:sp>
      <p:pic>
        <p:nvPicPr>
          <p:cNvPr id="200" name="Image" descr="Image"/>
          <p:cNvPicPr>
            <a:picLocks noChangeAspect="1"/>
          </p:cNvPicPr>
          <p:nvPr/>
        </p:nvPicPr>
        <p:blipFill>
          <a:blip r:embed="rId2"/>
          <a:stretch>
            <a:fillRect/>
          </a:stretch>
        </p:blipFill>
        <p:spPr>
          <a:xfrm>
            <a:off x="866761" y="7419024"/>
            <a:ext cx="174123" cy="174123"/>
          </a:xfrm>
          <a:prstGeom prst="rect">
            <a:avLst/>
          </a:prstGeom>
          <a:ln w="12700">
            <a:miter lim="400000"/>
          </a:ln>
        </p:spPr>
      </p:pic>
      <p:pic>
        <p:nvPicPr>
          <p:cNvPr id="201" name="Image" descr="Image"/>
          <p:cNvPicPr>
            <a:picLocks noChangeAspect="1"/>
          </p:cNvPicPr>
          <p:nvPr/>
        </p:nvPicPr>
        <p:blipFill>
          <a:blip r:embed="rId2"/>
          <a:stretch>
            <a:fillRect/>
          </a:stretch>
        </p:blipFill>
        <p:spPr>
          <a:xfrm>
            <a:off x="866761" y="8916445"/>
            <a:ext cx="174123" cy="174123"/>
          </a:xfrm>
          <a:prstGeom prst="rect">
            <a:avLst/>
          </a:prstGeom>
          <a:ln w="12700">
            <a:miter lim="400000"/>
          </a:ln>
        </p:spPr>
      </p:pic>
      <p:pic>
        <p:nvPicPr>
          <p:cNvPr id="202" name="Image" descr="Image"/>
          <p:cNvPicPr>
            <a:picLocks noChangeAspect="1"/>
          </p:cNvPicPr>
          <p:nvPr/>
        </p:nvPicPr>
        <p:blipFill>
          <a:blip r:embed="rId2"/>
          <a:stretch>
            <a:fillRect/>
          </a:stretch>
        </p:blipFill>
        <p:spPr>
          <a:xfrm>
            <a:off x="866761" y="10413865"/>
            <a:ext cx="174123" cy="174123"/>
          </a:xfrm>
          <a:prstGeom prst="rect">
            <a:avLst/>
          </a:prstGeom>
          <a:ln w="12700">
            <a:miter lim="400000"/>
          </a:ln>
        </p:spPr>
      </p:pic>
      <p:pic>
        <p:nvPicPr>
          <p:cNvPr id="203" name="Image" descr="Image"/>
          <p:cNvPicPr>
            <a:picLocks noChangeAspect="1"/>
          </p:cNvPicPr>
          <p:nvPr/>
        </p:nvPicPr>
        <p:blipFill>
          <a:blip r:embed="rId2"/>
          <a:stretch>
            <a:fillRect/>
          </a:stretch>
        </p:blipFill>
        <p:spPr>
          <a:xfrm>
            <a:off x="8943197" y="5924658"/>
            <a:ext cx="174123" cy="174123"/>
          </a:xfrm>
          <a:prstGeom prst="rect">
            <a:avLst/>
          </a:prstGeom>
          <a:ln w="12700">
            <a:miter lim="400000"/>
          </a:ln>
        </p:spPr>
      </p:pic>
      <p:pic>
        <p:nvPicPr>
          <p:cNvPr id="204" name="Image" descr="Image"/>
          <p:cNvPicPr>
            <a:picLocks noChangeAspect="1"/>
          </p:cNvPicPr>
          <p:nvPr/>
        </p:nvPicPr>
        <p:blipFill>
          <a:blip r:embed="rId2"/>
          <a:stretch>
            <a:fillRect/>
          </a:stretch>
        </p:blipFill>
        <p:spPr>
          <a:xfrm>
            <a:off x="8943196" y="8296650"/>
            <a:ext cx="174123" cy="174124"/>
          </a:xfrm>
          <a:prstGeom prst="rect">
            <a:avLst/>
          </a:prstGeom>
          <a:ln w="12700">
            <a:miter lim="400000"/>
          </a:ln>
        </p:spPr>
      </p:pic>
      <p:pic>
        <p:nvPicPr>
          <p:cNvPr id="205" name="Image" descr="Image"/>
          <p:cNvPicPr>
            <a:picLocks noChangeAspect="1"/>
          </p:cNvPicPr>
          <p:nvPr/>
        </p:nvPicPr>
        <p:blipFill>
          <a:blip r:embed="rId2"/>
          <a:stretch>
            <a:fillRect/>
          </a:stretch>
        </p:blipFill>
        <p:spPr>
          <a:xfrm>
            <a:off x="8943196" y="9799484"/>
            <a:ext cx="174123" cy="174123"/>
          </a:xfrm>
          <a:prstGeom prst="rect">
            <a:avLst/>
          </a:prstGeom>
          <a:ln w="12700">
            <a:miter lim="400000"/>
          </a:ln>
        </p:spPr>
      </p:pic>
      <p:pic>
        <p:nvPicPr>
          <p:cNvPr id="206" name="Image" descr="Image"/>
          <p:cNvPicPr>
            <a:picLocks noChangeAspect="1"/>
          </p:cNvPicPr>
          <p:nvPr/>
        </p:nvPicPr>
        <p:blipFill>
          <a:blip r:embed="rId2"/>
          <a:stretch>
            <a:fillRect/>
          </a:stretch>
        </p:blipFill>
        <p:spPr>
          <a:xfrm>
            <a:off x="8943196" y="11254171"/>
            <a:ext cx="174123" cy="174123"/>
          </a:xfrm>
          <a:prstGeom prst="rect">
            <a:avLst/>
          </a:prstGeom>
          <a:ln w="12700">
            <a:miter lim="400000"/>
          </a:ln>
        </p:spPr>
      </p:pic>
      <p:pic>
        <p:nvPicPr>
          <p:cNvPr id="207" name="Image" descr="Image"/>
          <p:cNvPicPr>
            <a:picLocks noChangeAspect="1"/>
          </p:cNvPicPr>
          <p:nvPr/>
        </p:nvPicPr>
        <p:blipFill>
          <a:blip r:embed="rId2"/>
          <a:stretch>
            <a:fillRect/>
          </a:stretch>
        </p:blipFill>
        <p:spPr>
          <a:xfrm>
            <a:off x="16550496" y="5950058"/>
            <a:ext cx="174123" cy="174123"/>
          </a:xfrm>
          <a:prstGeom prst="rect">
            <a:avLst/>
          </a:prstGeom>
          <a:ln w="12700">
            <a:miter lim="400000"/>
          </a:ln>
        </p:spPr>
      </p:pic>
      <p:pic>
        <p:nvPicPr>
          <p:cNvPr id="208" name="Image" descr="Image"/>
          <p:cNvPicPr>
            <a:picLocks noChangeAspect="1"/>
          </p:cNvPicPr>
          <p:nvPr/>
        </p:nvPicPr>
        <p:blipFill>
          <a:blip r:embed="rId2"/>
          <a:stretch>
            <a:fillRect/>
          </a:stretch>
        </p:blipFill>
        <p:spPr>
          <a:xfrm>
            <a:off x="16550496" y="7850824"/>
            <a:ext cx="174123" cy="174123"/>
          </a:xfrm>
          <a:prstGeom prst="rect">
            <a:avLst/>
          </a:prstGeom>
          <a:ln w="12700">
            <a:miter lim="400000"/>
          </a:ln>
        </p:spPr>
      </p:pic>
      <p:pic>
        <p:nvPicPr>
          <p:cNvPr id="209" name="Image" descr="Image"/>
          <p:cNvPicPr>
            <a:picLocks noChangeAspect="1"/>
          </p:cNvPicPr>
          <p:nvPr/>
        </p:nvPicPr>
        <p:blipFill>
          <a:blip r:embed="rId2"/>
          <a:stretch>
            <a:fillRect/>
          </a:stretch>
        </p:blipFill>
        <p:spPr>
          <a:xfrm>
            <a:off x="16550496" y="8490057"/>
            <a:ext cx="174123" cy="174123"/>
          </a:xfrm>
          <a:prstGeom prst="rect">
            <a:avLst/>
          </a:prstGeom>
          <a:ln w="12700">
            <a:miter lim="400000"/>
          </a:ln>
        </p:spPr>
      </p:pic>
      <p:pic>
        <p:nvPicPr>
          <p:cNvPr id="210" name="Image" descr="Image"/>
          <p:cNvPicPr>
            <a:picLocks noChangeAspect="1"/>
          </p:cNvPicPr>
          <p:nvPr/>
        </p:nvPicPr>
        <p:blipFill>
          <a:blip r:embed="rId2"/>
          <a:stretch>
            <a:fillRect/>
          </a:stretch>
        </p:blipFill>
        <p:spPr>
          <a:xfrm>
            <a:off x="16550498" y="10413865"/>
            <a:ext cx="174123" cy="174123"/>
          </a:xfrm>
          <a:prstGeom prst="rect">
            <a:avLst/>
          </a:prstGeom>
          <a:ln w="12700">
            <a:miter lim="400000"/>
          </a:ln>
        </p:spPr>
      </p:pic>
      <p:sp>
        <p:nvSpPr>
          <p:cNvPr id="211" name="Principal Investigator in the Irish Centre for…"/>
          <p:cNvSpPr txBox="1"/>
          <p:nvPr/>
        </p:nvSpPr>
        <p:spPr>
          <a:xfrm>
            <a:off x="1414203" y="7313681"/>
            <a:ext cx="6995473" cy="1324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Principal Investigator in the Irish Centre for</a:t>
            </a:r>
          </a:p>
          <a:p>
            <a:pPr algn="l">
              <a:lnSpc>
                <a:spcPts val="2600"/>
              </a:lnSpc>
              <a:spcBef>
                <a:spcPts val="800"/>
              </a:spcBef>
              <a:defRPr sz="3000" i="0" spc="29"/>
            </a:pPr>
            <a:r>
              <a:t>Vascular Biology of the Royal College of</a:t>
            </a:r>
          </a:p>
          <a:p>
            <a:pPr algn="l">
              <a:lnSpc>
                <a:spcPts val="2600"/>
              </a:lnSpc>
              <a:spcBef>
                <a:spcPts val="800"/>
              </a:spcBef>
              <a:defRPr sz="3000" i="0" spc="29"/>
            </a:pPr>
            <a:r>
              <a:t>Surgeons in Ireland</a:t>
            </a:r>
          </a:p>
        </p:txBody>
      </p:sp>
      <p:sp>
        <p:nvSpPr>
          <p:cNvPr id="212" name="Co-Chair on the von Willebrand Factor…"/>
          <p:cNvSpPr txBox="1"/>
          <p:nvPr/>
        </p:nvSpPr>
        <p:spPr>
          <a:xfrm>
            <a:off x="1416975" y="8796676"/>
            <a:ext cx="7147658" cy="1324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Co-Chair on the von Willebrand Factor</a:t>
            </a:r>
          </a:p>
          <a:p>
            <a:pPr algn="l">
              <a:lnSpc>
                <a:spcPts val="2600"/>
              </a:lnSpc>
              <a:spcBef>
                <a:spcPts val="800"/>
              </a:spcBef>
              <a:defRPr sz="3000" i="0" spc="29"/>
            </a:pPr>
            <a:r>
              <a:t>scientific subcommittee of the International</a:t>
            </a:r>
          </a:p>
          <a:p>
            <a:pPr algn="l">
              <a:lnSpc>
                <a:spcPts val="2600"/>
              </a:lnSpc>
              <a:spcBef>
                <a:spcPts val="800"/>
              </a:spcBef>
              <a:defRPr sz="3000" i="0" spc="29"/>
            </a:pPr>
            <a:r>
              <a:t>Society on Thrombosis and Haemostasis</a:t>
            </a:r>
          </a:p>
        </p:txBody>
      </p:sp>
      <p:sp>
        <p:nvSpPr>
          <p:cNvPr id="213" name="Member of the Women and Bleeding…"/>
          <p:cNvSpPr txBox="1"/>
          <p:nvPr/>
        </p:nvSpPr>
        <p:spPr>
          <a:xfrm>
            <a:off x="1406296" y="10279672"/>
            <a:ext cx="6833928" cy="1756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Member of the Women and Bleeding</a:t>
            </a:r>
          </a:p>
          <a:p>
            <a:pPr algn="l">
              <a:lnSpc>
                <a:spcPts val="2600"/>
              </a:lnSpc>
              <a:spcBef>
                <a:spcPts val="800"/>
              </a:spcBef>
              <a:defRPr sz="3000" i="0" spc="29"/>
            </a:pPr>
            <a:r>
              <a:t>Disorders Working Group of the European</a:t>
            </a:r>
          </a:p>
          <a:p>
            <a:pPr algn="l">
              <a:lnSpc>
                <a:spcPts val="2600"/>
              </a:lnSpc>
              <a:spcBef>
                <a:spcPts val="800"/>
              </a:spcBef>
              <a:defRPr sz="3000" i="0" spc="29"/>
            </a:pPr>
            <a:r>
              <a:t>Association for Haemophilia and Allied</a:t>
            </a:r>
          </a:p>
          <a:p>
            <a:pPr algn="l">
              <a:lnSpc>
                <a:spcPts val="2600"/>
              </a:lnSpc>
              <a:spcBef>
                <a:spcPts val="800"/>
              </a:spcBef>
              <a:defRPr sz="3000" i="0" spc="29"/>
            </a:pPr>
            <a:r>
              <a:t>Disorders (EAHAD)</a:t>
            </a:r>
          </a:p>
        </p:txBody>
      </p:sp>
      <p:pic>
        <p:nvPicPr>
          <p:cNvPr id="214" name="Image" descr="Image"/>
          <p:cNvPicPr>
            <a:picLocks noChangeAspect="1"/>
          </p:cNvPicPr>
          <p:nvPr/>
        </p:nvPicPr>
        <p:blipFill>
          <a:blip r:embed="rId3"/>
          <a:srcRect/>
          <a:stretch>
            <a:fillRect/>
          </a:stretch>
        </p:blipFill>
        <p:spPr>
          <a:xfrm>
            <a:off x="-174287" y="1575328"/>
            <a:ext cx="22869908" cy="63912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800" y="21600"/>
                </a:lnTo>
                <a:lnTo>
                  <a:pt x="21600" y="21600"/>
                </a:lnTo>
                <a:lnTo>
                  <a:pt x="21600" y="10800"/>
                </a:lnTo>
                <a:lnTo>
                  <a:pt x="21600" y="0"/>
                </a:lnTo>
                <a:lnTo>
                  <a:pt x="10800" y="0"/>
                </a:lnTo>
                <a:lnTo>
                  <a:pt x="0" y="0"/>
                </a:lnTo>
                <a:close/>
                <a:moveTo>
                  <a:pt x="8610" y="2829"/>
                </a:moveTo>
                <a:lnTo>
                  <a:pt x="9833" y="2844"/>
                </a:lnTo>
                <a:cubicBezTo>
                  <a:pt x="10505" y="2852"/>
                  <a:pt x="11065" y="2869"/>
                  <a:pt x="11076" y="2884"/>
                </a:cubicBezTo>
                <a:cubicBezTo>
                  <a:pt x="11091" y="2905"/>
                  <a:pt x="11096" y="3695"/>
                  <a:pt x="11096" y="6571"/>
                </a:cubicBezTo>
                <a:lnTo>
                  <a:pt x="11096" y="10231"/>
                </a:lnTo>
                <a:lnTo>
                  <a:pt x="11055" y="10288"/>
                </a:lnTo>
                <a:cubicBezTo>
                  <a:pt x="11032" y="10318"/>
                  <a:pt x="11011" y="10343"/>
                  <a:pt x="11008" y="10343"/>
                </a:cubicBezTo>
                <a:cubicBezTo>
                  <a:pt x="11005" y="10343"/>
                  <a:pt x="10966" y="10232"/>
                  <a:pt x="10922" y="10097"/>
                </a:cubicBezTo>
                <a:cubicBezTo>
                  <a:pt x="10824" y="9799"/>
                  <a:pt x="10675" y="9599"/>
                  <a:pt x="10551" y="9600"/>
                </a:cubicBezTo>
                <a:cubicBezTo>
                  <a:pt x="10436" y="9600"/>
                  <a:pt x="10331" y="9470"/>
                  <a:pt x="10254" y="9233"/>
                </a:cubicBezTo>
                <a:lnTo>
                  <a:pt x="10193" y="9044"/>
                </a:lnTo>
                <a:lnTo>
                  <a:pt x="10321" y="8755"/>
                </a:lnTo>
                <a:cubicBezTo>
                  <a:pt x="10521" y="8298"/>
                  <a:pt x="10507" y="8357"/>
                  <a:pt x="10515" y="7912"/>
                </a:cubicBezTo>
                <a:cubicBezTo>
                  <a:pt x="10520" y="7649"/>
                  <a:pt x="10514" y="7408"/>
                  <a:pt x="10497" y="7200"/>
                </a:cubicBezTo>
                <a:cubicBezTo>
                  <a:pt x="10483" y="7027"/>
                  <a:pt x="10456" y="6668"/>
                  <a:pt x="10438" y="6401"/>
                </a:cubicBezTo>
                <a:cubicBezTo>
                  <a:pt x="10403" y="5893"/>
                  <a:pt x="10399" y="5846"/>
                  <a:pt x="10347" y="5428"/>
                </a:cubicBezTo>
                <a:cubicBezTo>
                  <a:pt x="10330" y="5287"/>
                  <a:pt x="10307" y="5075"/>
                  <a:pt x="10296" y="4956"/>
                </a:cubicBezTo>
                <a:cubicBezTo>
                  <a:pt x="10271" y="4667"/>
                  <a:pt x="10218" y="4449"/>
                  <a:pt x="10093" y="4131"/>
                </a:cubicBezTo>
                <a:cubicBezTo>
                  <a:pt x="9984" y="3854"/>
                  <a:pt x="9846" y="3657"/>
                  <a:pt x="9762" y="3658"/>
                </a:cubicBezTo>
                <a:cubicBezTo>
                  <a:pt x="9604" y="3659"/>
                  <a:pt x="9398" y="4347"/>
                  <a:pt x="9312" y="5155"/>
                </a:cubicBezTo>
                <a:cubicBezTo>
                  <a:pt x="9288" y="5384"/>
                  <a:pt x="9263" y="5597"/>
                  <a:pt x="9257" y="5628"/>
                </a:cubicBezTo>
                <a:cubicBezTo>
                  <a:pt x="9217" y="5836"/>
                  <a:pt x="9134" y="7022"/>
                  <a:pt x="9122" y="7572"/>
                </a:cubicBezTo>
                <a:cubicBezTo>
                  <a:pt x="9117" y="7792"/>
                  <a:pt x="9104" y="8067"/>
                  <a:pt x="9095" y="8183"/>
                </a:cubicBezTo>
                <a:cubicBezTo>
                  <a:pt x="9074" y="8424"/>
                  <a:pt x="9093" y="8648"/>
                  <a:pt x="9156" y="8915"/>
                </a:cubicBezTo>
                <a:lnTo>
                  <a:pt x="9193" y="9074"/>
                </a:lnTo>
                <a:lnTo>
                  <a:pt x="9101" y="9252"/>
                </a:lnTo>
                <a:cubicBezTo>
                  <a:pt x="9051" y="9350"/>
                  <a:pt x="8956" y="9526"/>
                  <a:pt x="8890" y="9644"/>
                </a:cubicBezTo>
                <a:cubicBezTo>
                  <a:pt x="8825" y="9761"/>
                  <a:pt x="8734" y="9980"/>
                  <a:pt x="8688" y="10131"/>
                </a:cubicBezTo>
                <a:cubicBezTo>
                  <a:pt x="8642" y="10281"/>
                  <a:pt x="8602" y="10383"/>
                  <a:pt x="8598" y="10359"/>
                </a:cubicBezTo>
                <a:cubicBezTo>
                  <a:pt x="8595" y="10334"/>
                  <a:pt x="8596" y="8630"/>
                  <a:pt x="8601" y="6571"/>
                </a:cubicBezTo>
                <a:lnTo>
                  <a:pt x="8610" y="2829"/>
                </a:lnTo>
                <a:close/>
                <a:moveTo>
                  <a:pt x="17038" y="2921"/>
                </a:moveTo>
                <a:cubicBezTo>
                  <a:pt x="17560" y="2921"/>
                  <a:pt x="18120" y="2936"/>
                  <a:pt x="18282" y="2964"/>
                </a:cubicBezTo>
                <a:lnTo>
                  <a:pt x="18490" y="3000"/>
                </a:lnTo>
                <a:lnTo>
                  <a:pt x="18490" y="4485"/>
                </a:lnTo>
                <a:cubicBezTo>
                  <a:pt x="18490" y="5302"/>
                  <a:pt x="18487" y="6741"/>
                  <a:pt x="18482" y="7682"/>
                </a:cubicBezTo>
                <a:lnTo>
                  <a:pt x="18474" y="9393"/>
                </a:lnTo>
                <a:lnTo>
                  <a:pt x="18400" y="9583"/>
                </a:lnTo>
                <a:lnTo>
                  <a:pt x="18326" y="9774"/>
                </a:lnTo>
                <a:lnTo>
                  <a:pt x="18269" y="9490"/>
                </a:lnTo>
                <a:cubicBezTo>
                  <a:pt x="18237" y="9329"/>
                  <a:pt x="18159" y="9074"/>
                  <a:pt x="18090" y="8901"/>
                </a:cubicBezTo>
                <a:cubicBezTo>
                  <a:pt x="17990" y="8650"/>
                  <a:pt x="17948" y="8581"/>
                  <a:pt x="17857" y="8521"/>
                </a:cubicBezTo>
                <a:cubicBezTo>
                  <a:pt x="17779" y="8469"/>
                  <a:pt x="17740" y="8466"/>
                  <a:pt x="17725" y="8508"/>
                </a:cubicBezTo>
                <a:cubicBezTo>
                  <a:pt x="17710" y="8553"/>
                  <a:pt x="17691" y="8494"/>
                  <a:pt x="17650" y="8269"/>
                </a:cubicBezTo>
                <a:cubicBezTo>
                  <a:pt x="17601" y="8006"/>
                  <a:pt x="17597" y="7950"/>
                  <a:pt x="17611" y="7794"/>
                </a:cubicBezTo>
                <a:cubicBezTo>
                  <a:pt x="17620" y="7697"/>
                  <a:pt x="17634" y="7581"/>
                  <a:pt x="17644" y="7537"/>
                </a:cubicBezTo>
                <a:cubicBezTo>
                  <a:pt x="17677" y="7374"/>
                  <a:pt x="17716" y="6815"/>
                  <a:pt x="17724" y="6371"/>
                </a:cubicBezTo>
                <a:cubicBezTo>
                  <a:pt x="17728" y="6120"/>
                  <a:pt x="17736" y="5717"/>
                  <a:pt x="17741" y="5476"/>
                </a:cubicBezTo>
                <a:cubicBezTo>
                  <a:pt x="17748" y="5126"/>
                  <a:pt x="17744" y="5009"/>
                  <a:pt x="17723" y="4893"/>
                </a:cubicBezTo>
                <a:cubicBezTo>
                  <a:pt x="17708" y="4813"/>
                  <a:pt x="17701" y="4722"/>
                  <a:pt x="17706" y="4690"/>
                </a:cubicBezTo>
                <a:cubicBezTo>
                  <a:pt x="17718" y="4620"/>
                  <a:pt x="17669" y="4332"/>
                  <a:pt x="17651" y="4371"/>
                </a:cubicBezTo>
                <a:cubicBezTo>
                  <a:pt x="17634" y="4409"/>
                  <a:pt x="17553" y="4025"/>
                  <a:pt x="17568" y="3974"/>
                </a:cubicBezTo>
                <a:cubicBezTo>
                  <a:pt x="17574" y="3952"/>
                  <a:pt x="17572" y="3941"/>
                  <a:pt x="17563" y="3950"/>
                </a:cubicBezTo>
                <a:cubicBezTo>
                  <a:pt x="17554" y="3960"/>
                  <a:pt x="17518" y="3900"/>
                  <a:pt x="17483" y="3817"/>
                </a:cubicBezTo>
                <a:cubicBezTo>
                  <a:pt x="17448" y="3735"/>
                  <a:pt x="17390" y="3653"/>
                  <a:pt x="17355" y="3636"/>
                </a:cubicBezTo>
                <a:cubicBezTo>
                  <a:pt x="17320" y="3619"/>
                  <a:pt x="17267" y="3576"/>
                  <a:pt x="17238" y="3540"/>
                </a:cubicBezTo>
                <a:cubicBezTo>
                  <a:pt x="17074" y="3332"/>
                  <a:pt x="16774" y="3970"/>
                  <a:pt x="16671" y="4749"/>
                </a:cubicBezTo>
                <a:cubicBezTo>
                  <a:pt x="16615" y="5174"/>
                  <a:pt x="16593" y="5541"/>
                  <a:pt x="16597" y="5997"/>
                </a:cubicBezTo>
                <a:cubicBezTo>
                  <a:pt x="16602" y="6550"/>
                  <a:pt x="16618" y="6684"/>
                  <a:pt x="16715" y="7038"/>
                </a:cubicBezTo>
                <a:cubicBezTo>
                  <a:pt x="16793" y="7321"/>
                  <a:pt x="16804" y="7387"/>
                  <a:pt x="16804" y="7592"/>
                </a:cubicBezTo>
                <a:cubicBezTo>
                  <a:pt x="16804" y="7839"/>
                  <a:pt x="16747" y="8209"/>
                  <a:pt x="16692" y="8315"/>
                </a:cubicBezTo>
                <a:cubicBezTo>
                  <a:pt x="16638" y="8418"/>
                  <a:pt x="16179" y="10014"/>
                  <a:pt x="16155" y="10180"/>
                </a:cubicBezTo>
                <a:cubicBezTo>
                  <a:pt x="16129" y="10359"/>
                  <a:pt x="16110" y="10376"/>
                  <a:pt x="16055" y="10270"/>
                </a:cubicBezTo>
                <a:lnTo>
                  <a:pt x="16018" y="10200"/>
                </a:lnTo>
                <a:lnTo>
                  <a:pt x="16019" y="6607"/>
                </a:lnTo>
                <a:cubicBezTo>
                  <a:pt x="16020" y="4631"/>
                  <a:pt x="16024" y="2992"/>
                  <a:pt x="16029" y="2964"/>
                </a:cubicBezTo>
                <a:cubicBezTo>
                  <a:pt x="16034" y="2936"/>
                  <a:pt x="16517" y="2922"/>
                  <a:pt x="17038" y="2921"/>
                </a:cubicBezTo>
                <a:close/>
                <a:moveTo>
                  <a:pt x="3589" y="2936"/>
                </a:moveTo>
                <a:cubicBezTo>
                  <a:pt x="3608" y="2943"/>
                  <a:pt x="3620" y="2959"/>
                  <a:pt x="3625" y="2984"/>
                </a:cubicBezTo>
                <a:cubicBezTo>
                  <a:pt x="3634" y="3027"/>
                  <a:pt x="3649" y="4210"/>
                  <a:pt x="3660" y="5886"/>
                </a:cubicBezTo>
                <a:cubicBezTo>
                  <a:pt x="3671" y="7441"/>
                  <a:pt x="3683" y="8744"/>
                  <a:pt x="3686" y="8781"/>
                </a:cubicBezTo>
                <a:cubicBezTo>
                  <a:pt x="3694" y="8877"/>
                  <a:pt x="3674" y="8923"/>
                  <a:pt x="3475" y="9280"/>
                </a:cubicBezTo>
                <a:cubicBezTo>
                  <a:pt x="3377" y="9456"/>
                  <a:pt x="3295" y="9599"/>
                  <a:pt x="3291" y="9598"/>
                </a:cubicBezTo>
                <a:cubicBezTo>
                  <a:pt x="3288" y="9597"/>
                  <a:pt x="3272" y="9559"/>
                  <a:pt x="3255" y="9512"/>
                </a:cubicBezTo>
                <a:cubicBezTo>
                  <a:pt x="3238" y="9466"/>
                  <a:pt x="3203" y="9429"/>
                  <a:pt x="3178" y="9429"/>
                </a:cubicBezTo>
                <a:cubicBezTo>
                  <a:pt x="3152" y="9429"/>
                  <a:pt x="3091" y="9334"/>
                  <a:pt x="3039" y="9215"/>
                </a:cubicBezTo>
                <a:cubicBezTo>
                  <a:pt x="2987" y="9097"/>
                  <a:pt x="2932" y="8973"/>
                  <a:pt x="2917" y="8940"/>
                </a:cubicBezTo>
                <a:cubicBezTo>
                  <a:pt x="2890" y="8883"/>
                  <a:pt x="2890" y="8873"/>
                  <a:pt x="2917" y="8726"/>
                </a:cubicBezTo>
                <a:cubicBezTo>
                  <a:pt x="2933" y="8641"/>
                  <a:pt x="2940" y="8572"/>
                  <a:pt x="2933" y="8572"/>
                </a:cubicBezTo>
                <a:cubicBezTo>
                  <a:pt x="2926" y="8572"/>
                  <a:pt x="2932" y="8527"/>
                  <a:pt x="2945" y="8472"/>
                </a:cubicBezTo>
                <a:cubicBezTo>
                  <a:pt x="2959" y="8415"/>
                  <a:pt x="2974" y="8197"/>
                  <a:pt x="2980" y="7974"/>
                </a:cubicBezTo>
                <a:cubicBezTo>
                  <a:pt x="2986" y="7755"/>
                  <a:pt x="2999" y="7544"/>
                  <a:pt x="3008" y="7503"/>
                </a:cubicBezTo>
                <a:cubicBezTo>
                  <a:pt x="3026" y="7430"/>
                  <a:pt x="3024" y="7421"/>
                  <a:pt x="2986" y="7405"/>
                </a:cubicBezTo>
                <a:cubicBezTo>
                  <a:pt x="2975" y="7401"/>
                  <a:pt x="2968" y="7347"/>
                  <a:pt x="2970" y="7285"/>
                </a:cubicBezTo>
                <a:cubicBezTo>
                  <a:pt x="2973" y="7222"/>
                  <a:pt x="2977" y="7028"/>
                  <a:pt x="2980" y="6853"/>
                </a:cubicBezTo>
                <a:cubicBezTo>
                  <a:pt x="2983" y="6677"/>
                  <a:pt x="2993" y="6483"/>
                  <a:pt x="3003" y="6419"/>
                </a:cubicBezTo>
                <a:cubicBezTo>
                  <a:pt x="3015" y="6338"/>
                  <a:pt x="3015" y="6285"/>
                  <a:pt x="3003" y="6242"/>
                </a:cubicBezTo>
                <a:cubicBezTo>
                  <a:pt x="2991" y="6200"/>
                  <a:pt x="2996" y="6163"/>
                  <a:pt x="3020" y="6118"/>
                </a:cubicBezTo>
                <a:cubicBezTo>
                  <a:pt x="3048" y="6065"/>
                  <a:pt x="3051" y="6032"/>
                  <a:pt x="3037" y="5941"/>
                </a:cubicBezTo>
                <a:cubicBezTo>
                  <a:pt x="3027" y="5875"/>
                  <a:pt x="3004" y="5829"/>
                  <a:pt x="2980" y="5829"/>
                </a:cubicBezTo>
                <a:cubicBezTo>
                  <a:pt x="2958" y="5829"/>
                  <a:pt x="2919" y="5790"/>
                  <a:pt x="2894" y="5743"/>
                </a:cubicBezTo>
                <a:cubicBezTo>
                  <a:pt x="2851" y="5664"/>
                  <a:pt x="2849" y="5644"/>
                  <a:pt x="2865" y="5485"/>
                </a:cubicBezTo>
                <a:cubicBezTo>
                  <a:pt x="2880" y="5328"/>
                  <a:pt x="2877" y="5299"/>
                  <a:pt x="2836" y="5184"/>
                </a:cubicBezTo>
                <a:cubicBezTo>
                  <a:pt x="2740" y="4916"/>
                  <a:pt x="2733" y="4873"/>
                  <a:pt x="2737" y="4543"/>
                </a:cubicBezTo>
                <a:cubicBezTo>
                  <a:pt x="2741" y="4190"/>
                  <a:pt x="2719" y="4090"/>
                  <a:pt x="2624" y="4023"/>
                </a:cubicBezTo>
                <a:cubicBezTo>
                  <a:pt x="2590" y="3999"/>
                  <a:pt x="2567" y="3944"/>
                  <a:pt x="2562" y="3878"/>
                </a:cubicBezTo>
                <a:cubicBezTo>
                  <a:pt x="2558" y="3819"/>
                  <a:pt x="2546" y="3772"/>
                  <a:pt x="2537" y="3772"/>
                </a:cubicBezTo>
                <a:cubicBezTo>
                  <a:pt x="2527" y="3772"/>
                  <a:pt x="2498" y="3696"/>
                  <a:pt x="2471" y="3605"/>
                </a:cubicBezTo>
                <a:cubicBezTo>
                  <a:pt x="2409" y="3396"/>
                  <a:pt x="2326" y="3337"/>
                  <a:pt x="2110" y="3346"/>
                </a:cubicBezTo>
                <a:cubicBezTo>
                  <a:pt x="1966" y="3353"/>
                  <a:pt x="1930" y="3374"/>
                  <a:pt x="1851" y="3502"/>
                </a:cubicBezTo>
                <a:cubicBezTo>
                  <a:pt x="1714" y="3723"/>
                  <a:pt x="1585" y="4102"/>
                  <a:pt x="1567" y="4339"/>
                </a:cubicBezTo>
                <a:cubicBezTo>
                  <a:pt x="1558" y="4447"/>
                  <a:pt x="1532" y="4592"/>
                  <a:pt x="1508" y="4660"/>
                </a:cubicBezTo>
                <a:cubicBezTo>
                  <a:pt x="1476" y="4752"/>
                  <a:pt x="1460" y="4872"/>
                  <a:pt x="1445" y="5141"/>
                </a:cubicBezTo>
                <a:cubicBezTo>
                  <a:pt x="1433" y="5338"/>
                  <a:pt x="1409" y="5600"/>
                  <a:pt x="1391" y="5723"/>
                </a:cubicBezTo>
                <a:cubicBezTo>
                  <a:pt x="1353" y="5989"/>
                  <a:pt x="1351" y="6132"/>
                  <a:pt x="1383" y="6229"/>
                </a:cubicBezTo>
                <a:cubicBezTo>
                  <a:pt x="1416" y="6327"/>
                  <a:pt x="1413" y="6416"/>
                  <a:pt x="1367" y="6741"/>
                </a:cubicBezTo>
                <a:cubicBezTo>
                  <a:pt x="1326" y="7031"/>
                  <a:pt x="1328" y="7172"/>
                  <a:pt x="1374" y="7295"/>
                </a:cubicBezTo>
                <a:cubicBezTo>
                  <a:pt x="1396" y="7354"/>
                  <a:pt x="1395" y="7374"/>
                  <a:pt x="1368" y="7480"/>
                </a:cubicBezTo>
                <a:cubicBezTo>
                  <a:pt x="1331" y="7626"/>
                  <a:pt x="1313" y="7632"/>
                  <a:pt x="1299" y="7500"/>
                </a:cubicBezTo>
                <a:cubicBezTo>
                  <a:pt x="1293" y="7445"/>
                  <a:pt x="1276" y="7361"/>
                  <a:pt x="1261" y="7314"/>
                </a:cubicBezTo>
                <a:cubicBezTo>
                  <a:pt x="1236" y="7236"/>
                  <a:pt x="1233" y="7038"/>
                  <a:pt x="1228" y="5200"/>
                </a:cubicBezTo>
                <a:lnTo>
                  <a:pt x="1223" y="3171"/>
                </a:lnTo>
                <a:lnTo>
                  <a:pt x="1367" y="3159"/>
                </a:lnTo>
                <a:cubicBezTo>
                  <a:pt x="1446" y="3151"/>
                  <a:pt x="1763" y="3118"/>
                  <a:pt x="2071" y="3086"/>
                </a:cubicBezTo>
                <a:cubicBezTo>
                  <a:pt x="2378" y="3054"/>
                  <a:pt x="2806" y="3016"/>
                  <a:pt x="3022" y="2999"/>
                </a:cubicBezTo>
                <a:cubicBezTo>
                  <a:pt x="3237" y="2982"/>
                  <a:pt x="3457" y="2955"/>
                  <a:pt x="3511" y="2940"/>
                </a:cubicBezTo>
                <a:cubicBezTo>
                  <a:pt x="3545" y="2930"/>
                  <a:pt x="3571" y="2929"/>
                  <a:pt x="3589" y="2936"/>
                </a:cubicBezTo>
                <a:close/>
              </a:path>
            </a:pathLst>
          </a:custGeom>
          <a:ln w="12700">
            <a:miter lim="400000"/>
          </a:ln>
        </p:spPr>
      </p:pic>
      <p:sp>
        <p:nvSpPr>
          <p:cNvPr id="215" name="Medical Director at the Reference…"/>
          <p:cNvSpPr txBox="1"/>
          <p:nvPr/>
        </p:nvSpPr>
        <p:spPr>
          <a:xfrm>
            <a:off x="9484372" y="5827394"/>
            <a:ext cx="6551988" cy="2188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Medical Director at the Reference</a:t>
            </a:r>
          </a:p>
          <a:p>
            <a:pPr algn="l">
              <a:lnSpc>
                <a:spcPts val="2600"/>
              </a:lnSpc>
              <a:spcBef>
                <a:spcPts val="800"/>
              </a:spcBef>
              <a:defRPr sz="3000" i="0" spc="29"/>
            </a:pPr>
            <a:r>
              <a:t>Centre for Haemophilia and Rare</a:t>
            </a:r>
          </a:p>
          <a:p>
            <a:pPr algn="l">
              <a:lnSpc>
                <a:spcPts val="2600"/>
              </a:lnSpc>
              <a:spcBef>
                <a:spcPts val="800"/>
              </a:spcBef>
              <a:defRPr sz="3000" i="0" spc="29"/>
            </a:pPr>
            <a:r>
              <a:t>Congenital Bleeding Disorders at Bicêtre</a:t>
            </a:r>
          </a:p>
          <a:p>
            <a:pPr algn="l">
              <a:lnSpc>
                <a:spcPts val="2600"/>
              </a:lnSpc>
              <a:spcBef>
                <a:spcPts val="800"/>
              </a:spcBef>
              <a:defRPr sz="3000" i="0" spc="29"/>
            </a:pPr>
            <a:r>
              <a:t>Hospital AP-HP and University of</a:t>
            </a:r>
          </a:p>
          <a:p>
            <a:pPr algn="l">
              <a:lnSpc>
                <a:spcPts val="2600"/>
              </a:lnSpc>
              <a:spcBef>
                <a:spcPts val="800"/>
              </a:spcBef>
              <a:defRPr sz="3000" i="0" spc="29"/>
            </a:pPr>
            <a:r>
              <a:t>Paris-Saclay, France</a:t>
            </a:r>
          </a:p>
        </p:txBody>
      </p:sp>
      <p:sp>
        <p:nvSpPr>
          <p:cNvPr id="216" name="Current elected president of the Steering…"/>
          <p:cNvSpPr txBox="1"/>
          <p:nvPr/>
        </p:nvSpPr>
        <p:spPr>
          <a:xfrm>
            <a:off x="9493118" y="8175463"/>
            <a:ext cx="6753099" cy="1324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Current elected president of the Steering</a:t>
            </a:r>
          </a:p>
          <a:p>
            <a:pPr algn="l">
              <a:lnSpc>
                <a:spcPts val="2600"/>
              </a:lnSpc>
              <a:spcBef>
                <a:spcPts val="800"/>
              </a:spcBef>
              <a:defRPr sz="3000" i="0" spc="29"/>
            </a:pPr>
            <a:r>
              <a:t>Committee of the FranceCoag Network, a</a:t>
            </a:r>
          </a:p>
          <a:p>
            <a:pPr algn="l">
              <a:lnSpc>
                <a:spcPts val="2600"/>
              </a:lnSpc>
              <a:spcBef>
                <a:spcPts val="800"/>
              </a:spcBef>
              <a:defRPr sz="3000" i="0" spc="29"/>
            </a:pPr>
            <a:r>
              <a:t>national registry of bleeding disorders</a:t>
            </a:r>
          </a:p>
        </p:txBody>
      </p:sp>
      <p:sp>
        <p:nvSpPr>
          <p:cNvPr id="217" name="Member of the Women and Bleeding…"/>
          <p:cNvSpPr txBox="1"/>
          <p:nvPr/>
        </p:nvSpPr>
        <p:spPr>
          <a:xfrm>
            <a:off x="9483324" y="11144399"/>
            <a:ext cx="6340950" cy="892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Member of the Women and Bleeding</a:t>
            </a:r>
          </a:p>
          <a:p>
            <a:pPr algn="l">
              <a:lnSpc>
                <a:spcPts val="2600"/>
              </a:lnSpc>
              <a:spcBef>
                <a:spcPts val="800"/>
              </a:spcBef>
              <a:defRPr sz="3000" i="0" spc="29"/>
            </a:pPr>
            <a:r>
              <a:t>Disorders Working Group of the EAHAD</a:t>
            </a:r>
          </a:p>
        </p:txBody>
      </p:sp>
      <p:sp>
        <p:nvSpPr>
          <p:cNvPr id="218" name="Member of the European Haemophilia…"/>
          <p:cNvSpPr txBox="1"/>
          <p:nvPr/>
        </p:nvSpPr>
        <p:spPr>
          <a:xfrm>
            <a:off x="9480418" y="9659931"/>
            <a:ext cx="6301235" cy="1324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Member of the European Haemophilia</a:t>
            </a:r>
          </a:p>
          <a:p>
            <a:pPr algn="l">
              <a:lnSpc>
                <a:spcPts val="2600"/>
              </a:lnSpc>
              <a:spcBef>
                <a:spcPts val="800"/>
              </a:spcBef>
              <a:defRPr sz="3000" i="0" spc="29"/>
            </a:pPr>
            <a:r>
              <a:t>Consortium’s Medial and Scientific</a:t>
            </a:r>
          </a:p>
          <a:p>
            <a:pPr algn="l">
              <a:lnSpc>
                <a:spcPts val="2600"/>
              </a:lnSpc>
              <a:spcBef>
                <a:spcPts val="800"/>
              </a:spcBef>
              <a:defRPr sz="3000" i="0" spc="29"/>
            </a:pPr>
            <a:r>
              <a:t>Advisory Group</a:t>
            </a:r>
          </a:p>
        </p:txBody>
      </p:sp>
      <p:sp>
        <p:nvSpPr>
          <p:cNvPr id="219" name="Lead Nurse Specialist, Advanced Nurse…"/>
          <p:cNvSpPr txBox="1"/>
          <p:nvPr/>
        </p:nvSpPr>
        <p:spPr>
          <a:xfrm>
            <a:off x="17083132" y="5827394"/>
            <a:ext cx="6302991" cy="1756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Lead Nurse Specialist, Advanced Nurse</a:t>
            </a:r>
          </a:p>
          <a:p>
            <a:pPr algn="l">
              <a:lnSpc>
                <a:spcPts val="2600"/>
              </a:lnSpc>
              <a:spcBef>
                <a:spcPts val="800"/>
              </a:spcBef>
              <a:defRPr sz="3000" i="0" spc="29"/>
            </a:pPr>
            <a:r>
              <a:t>Practitioner at Katharine Dormandy</a:t>
            </a:r>
          </a:p>
          <a:p>
            <a:pPr algn="l">
              <a:lnSpc>
                <a:spcPts val="2600"/>
              </a:lnSpc>
              <a:spcBef>
                <a:spcPts val="800"/>
              </a:spcBef>
              <a:defRPr sz="3000" i="0" spc="29"/>
            </a:pPr>
            <a:r>
              <a:t>Haemophilia and Thrombosis Centre,</a:t>
            </a:r>
          </a:p>
          <a:p>
            <a:pPr algn="l">
              <a:lnSpc>
                <a:spcPts val="2600"/>
              </a:lnSpc>
              <a:spcBef>
                <a:spcPts val="800"/>
              </a:spcBef>
              <a:defRPr sz="3000" i="0" spc="29"/>
            </a:pPr>
            <a:r>
              <a:t>Royal Free Hospital, London, UK</a:t>
            </a:r>
          </a:p>
        </p:txBody>
      </p:sp>
      <p:sp>
        <p:nvSpPr>
          <p:cNvPr id="220" name="Director of Education at Haemnet"/>
          <p:cNvSpPr txBox="1"/>
          <p:nvPr/>
        </p:nvSpPr>
        <p:spPr>
          <a:xfrm>
            <a:off x="17085654" y="7745481"/>
            <a:ext cx="5425486" cy="461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2600"/>
              </a:lnSpc>
              <a:spcBef>
                <a:spcPts val="800"/>
              </a:spcBef>
              <a:defRPr sz="3000" i="0" spc="29"/>
            </a:lvl1pPr>
          </a:lstStyle>
          <a:p>
            <a:r>
              <a:t>Director of Education at Haemnet</a:t>
            </a:r>
          </a:p>
        </p:txBody>
      </p:sp>
      <p:sp>
        <p:nvSpPr>
          <p:cNvPr id="221" name="Member of the European Haemophilia…"/>
          <p:cNvSpPr txBox="1"/>
          <p:nvPr/>
        </p:nvSpPr>
        <p:spPr>
          <a:xfrm>
            <a:off x="17102334" y="8362830"/>
            <a:ext cx="6301235" cy="1756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Member of the European Haemophilia</a:t>
            </a:r>
          </a:p>
          <a:p>
            <a:pPr algn="l">
              <a:lnSpc>
                <a:spcPts val="2600"/>
              </a:lnSpc>
              <a:spcBef>
                <a:spcPts val="800"/>
              </a:spcBef>
              <a:defRPr sz="3000" i="0" spc="29"/>
            </a:pPr>
            <a:r>
              <a:t>Consortium’s Medial and Scientific</a:t>
            </a:r>
          </a:p>
          <a:p>
            <a:pPr algn="l">
              <a:lnSpc>
                <a:spcPts val="2600"/>
              </a:lnSpc>
              <a:spcBef>
                <a:spcPts val="800"/>
              </a:spcBef>
              <a:defRPr sz="3000" i="0" spc="29"/>
            </a:pPr>
            <a:r>
              <a:t>Advisory Group and of the UK’s</a:t>
            </a:r>
          </a:p>
          <a:p>
            <a:pPr algn="l">
              <a:lnSpc>
                <a:spcPts val="2600"/>
              </a:lnSpc>
              <a:spcBef>
                <a:spcPts val="800"/>
              </a:spcBef>
              <a:defRPr sz="3000" i="0" spc="29"/>
            </a:pPr>
            <a:r>
              <a:t>Haemophilia Society</a:t>
            </a:r>
          </a:p>
        </p:txBody>
      </p:sp>
      <p:sp>
        <p:nvSpPr>
          <p:cNvPr id="222" name="Member of the Women and Bleeding…"/>
          <p:cNvSpPr txBox="1"/>
          <p:nvPr/>
        </p:nvSpPr>
        <p:spPr>
          <a:xfrm>
            <a:off x="17090209" y="10279672"/>
            <a:ext cx="6340950" cy="892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sz="3000" i="0" spc="29"/>
            </a:pPr>
            <a:r>
              <a:t>Member of the Women and Bleeding</a:t>
            </a:r>
          </a:p>
          <a:p>
            <a:pPr algn="l">
              <a:lnSpc>
                <a:spcPts val="2600"/>
              </a:lnSpc>
              <a:spcBef>
                <a:spcPts val="800"/>
              </a:spcBef>
              <a:defRPr sz="3000" i="0" spc="29"/>
            </a:pPr>
            <a:r>
              <a:t>Disorders Working Group of the EAHAD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When to suspect a bleeding disorder in women and girls"/>
          <p:cNvSpPr txBox="1"/>
          <p:nvPr/>
        </p:nvSpPr>
        <p:spPr>
          <a:xfrm>
            <a:off x="819106" y="778031"/>
            <a:ext cx="17474358" cy="911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6100"/>
              </a:lnSpc>
              <a:defRPr sz="6000" i="0">
                <a:solidFill>
                  <a:srgbClr val="252525"/>
                </a:solidFill>
              </a:defRPr>
            </a:lvl1pPr>
          </a:lstStyle>
          <a:p>
            <a:r>
              <a:t>When to suspect a bleeding disorder in women and girls</a:t>
            </a:r>
          </a:p>
        </p:txBody>
      </p:sp>
      <p:sp>
        <p:nvSpPr>
          <p:cNvPr id="225" name="1. Kulkarni R. Eur J Haematol. 2015;95 Suppl 81:2-10; 2. Lavin M, et al. Blood Adv. 2018;2:1784-91; 3. Xu Y, et al. Haemophilia. 2017;23:115-21; 4. Noone D, et al. Haemophilia.…"/>
          <p:cNvSpPr txBox="1"/>
          <p:nvPr/>
        </p:nvSpPr>
        <p:spPr>
          <a:xfrm>
            <a:off x="856354" y="12694272"/>
            <a:ext cx="16611091" cy="611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lnSpc>
                <a:spcPct val="90000"/>
              </a:lnSpc>
              <a:defRPr sz="1800" i="0"/>
            </a:pPr>
            <a:r>
              <a:t>1. Kulkarni R. Eur J Haematol. 2015;95 Suppl 81:2-10; 2. Lavin M, et al. Blood Adv. 2018;2:1784-91; 3. Xu Y, et al. Haemophilia. 2017;23:115-21; 4. Noone D, et al. Haemophilia.</a:t>
            </a:r>
          </a:p>
          <a:p>
            <a:pPr algn="l" defTabSz="825500">
              <a:lnSpc>
                <a:spcPct val="90000"/>
              </a:lnSpc>
              <a:defRPr sz="1800" i="0"/>
            </a:pPr>
            <a:r>
              <a:t>2019;25:468-74; 5. O’Brien SH. Blood. 2018;132:2134-42; 6. James AH, et al. Am J Obstet Gynecol. 2009;201:12.e1-8; 7. Philipp CS, et al. Obstet Gynecol. 2005;105:61-6</a:t>
            </a:r>
          </a:p>
        </p:txBody>
      </p:sp>
      <p:sp>
        <p:nvSpPr>
          <p:cNvPr id="226" name="CHILDHOOD"/>
          <p:cNvSpPr txBox="1"/>
          <p:nvPr/>
        </p:nvSpPr>
        <p:spPr>
          <a:xfrm>
            <a:off x="2009479" y="5839625"/>
            <a:ext cx="2547496" cy="549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8923" indent="-469900" algn="l">
              <a:lnSpc>
                <a:spcPct val="80000"/>
              </a:lnSpc>
              <a:defRPr sz="3500" b="1" i="0">
                <a:solidFill>
                  <a:srgbClr val="DDC34C"/>
                </a:solidFill>
              </a:defRPr>
            </a:lvl1pPr>
          </a:lstStyle>
          <a:p>
            <a:r>
              <a:t>CHILDHOOD</a:t>
            </a:r>
          </a:p>
        </p:txBody>
      </p:sp>
      <p:sp>
        <p:nvSpPr>
          <p:cNvPr id="227" name="ADOLESCENCE"/>
          <p:cNvSpPr txBox="1"/>
          <p:nvPr/>
        </p:nvSpPr>
        <p:spPr>
          <a:xfrm>
            <a:off x="7616121" y="5839625"/>
            <a:ext cx="2940992" cy="549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8923" indent="-469900" algn="l">
              <a:lnSpc>
                <a:spcPct val="80000"/>
              </a:lnSpc>
              <a:defRPr sz="3500" b="1" i="0">
                <a:solidFill>
                  <a:srgbClr val="5AA24C"/>
                </a:solidFill>
              </a:defRPr>
            </a:lvl1pPr>
          </a:lstStyle>
          <a:p>
            <a:r>
              <a:t>ADOLESCENCE</a:t>
            </a:r>
          </a:p>
        </p:txBody>
      </p:sp>
      <p:sp>
        <p:nvSpPr>
          <p:cNvPr id="228" name="ADULTHOOD"/>
          <p:cNvSpPr txBox="1"/>
          <p:nvPr/>
        </p:nvSpPr>
        <p:spPr>
          <a:xfrm>
            <a:off x="13318318" y="5839625"/>
            <a:ext cx="2660358" cy="549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8923" indent="-469900" algn="l">
              <a:lnSpc>
                <a:spcPct val="80000"/>
              </a:lnSpc>
              <a:defRPr sz="3500" b="1" i="0">
                <a:solidFill>
                  <a:srgbClr val="5A92A5"/>
                </a:solidFill>
              </a:defRPr>
            </a:lvl1pPr>
          </a:lstStyle>
          <a:p>
            <a:r>
              <a:t>ADULTHOOD</a:t>
            </a:r>
          </a:p>
        </p:txBody>
      </p:sp>
      <p:sp>
        <p:nvSpPr>
          <p:cNvPr id="229" name="LATE…"/>
          <p:cNvSpPr txBox="1"/>
          <p:nvPr/>
        </p:nvSpPr>
        <p:spPr>
          <a:xfrm>
            <a:off x="19015152" y="5393880"/>
            <a:ext cx="2660357" cy="1006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38923" indent="-469900" algn="l">
              <a:lnSpc>
                <a:spcPct val="80000"/>
              </a:lnSpc>
              <a:defRPr sz="3500" b="1" i="0">
                <a:solidFill>
                  <a:srgbClr val="5D59A2"/>
                </a:solidFill>
              </a:defRPr>
            </a:pPr>
            <a:r>
              <a:t>LATE</a:t>
            </a:r>
          </a:p>
          <a:p>
            <a:pPr marL="638923" indent="-469900" algn="l">
              <a:lnSpc>
                <a:spcPct val="80000"/>
              </a:lnSpc>
              <a:defRPr sz="3500" b="1" i="0">
                <a:solidFill>
                  <a:srgbClr val="5D59A2"/>
                </a:solidFill>
              </a:defRPr>
            </a:pPr>
            <a:r>
              <a:t>ADULTHOOD</a:t>
            </a:r>
          </a:p>
        </p:txBody>
      </p:sp>
      <p:sp>
        <p:nvSpPr>
          <p:cNvPr id="230" name="Nosebleeds"/>
          <p:cNvSpPr txBox="1"/>
          <p:nvPr/>
        </p:nvSpPr>
        <p:spPr>
          <a:xfrm>
            <a:off x="2189026" y="7158332"/>
            <a:ext cx="1689980" cy="361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1900"/>
              </a:lnSpc>
              <a:spcBef>
                <a:spcPts val="800"/>
              </a:spcBef>
              <a:defRPr sz="2100" b="1" i="0">
                <a:solidFill>
                  <a:srgbClr val="DDC34C"/>
                </a:solidFill>
              </a:defRPr>
            </a:lvl1pPr>
          </a:lstStyle>
          <a:p>
            <a:r>
              <a:t>Nosebleeds</a:t>
            </a:r>
          </a:p>
        </p:txBody>
      </p:sp>
      <p:sp>
        <p:nvSpPr>
          <p:cNvPr id="231" name="Notable bruising without injury"/>
          <p:cNvSpPr txBox="1"/>
          <p:nvPr/>
        </p:nvSpPr>
        <p:spPr>
          <a:xfrm>
            <a:off x="2184793" y="8047230"/>
            <a:ext cx="3000330"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rPr>
                <a:solidFill>
                  <a:srgbClr val="4C4745"/>
                </a:solidFill>
              </a:rPr>
              <a:t>Notable </a:t>
            </a:r>
            <a:r>
              <a:rPr b="1">
                <a:solidFill>
                  <a:srgbClr val="DDC34C"/>
                </a:solidFill>
              </a:rPr>
              <a:t>bruising </a:t>
            </a:r>
            <a:r>
              <a:t>without injury</a:t>
            </a:r>
          </a:p>
        </p:txBody>
      </p:sp>
      <p:sp>
        <p:nvSpPr>
          <p:cNvPr id="232" name="Excessive bleeding from minor wounds"/>
          <p:cNvSpPr txBox="1"/>
          <p:nvPr/>
        </p:nvSpPr>
        <p:spPr>
          <a:xfrm>
            <a:off x="2202805" y="9001680"/>
            <a:ext cx="3379611"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100"/>
              </a:lnSpc>
              <a:spcBef>
                <a:spcPts val="800"/>
              </a:spcBef>
              <a:defRPr sz="2100" b="1" i="0">
                <a:solidFill>
                  <a:srgbClr val="DDC34C"/>
                </a:solidFill>
              </a:defRPr>
            </a:lvl1pPr>
          </a:lstStyle>
          <a:p>
            <a:r>
              <a:t>Excessive bleeding from minor wounds</a:t>
            </a:r>
          </a:p>
        </p:txBody>
      </p:sp>
      <p:sp>
        <p:nvSpPr>
          <p:cNvPr id="233" name="Family history of a bleeding disorder"/>
          <p:cNvSpPr txBox="1"/>
          <p:nvPr/>
        </p:nvSpPr>
        <p:spPr>
          <a:xfrm>
            <a:off x="2190105" y="9984728"/>
            <a:ext cx="3379611"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rPr b="1">
                <a:solidFill>
                  <a:srgbClr val="DDC34C"/>
                </a:solidFill>
              </a:rPr>
              <a:t>Family history</a:t>
            </a:r>
            <a:r>
              <a:t> </a:t>
            </a:r>
            <a:r>
              <a:rPr>
                <a:solidFill>
                  <a:srgbClr val="4C4745"/>
                </a:solidFill>
              </a:rPr>
              <a:t>of a </a:t>
            </a:r>
            <a:r>
              <a:t>bleeding disorder</a:t>
            </a:r>
          </a:p>
        </p:txBody>
      </p:sp>
      <p:sp>
        <p:nvSpPr>
          <p:cNvPr id="234" name="Heavy menstrual bleeding, especially since menarche"/>
          <p:cNvSpPr txBox="1"/>
          <p:nvPr/>
        </p:nvSpPr>
        <p:spPr>
          <a:xfrm>
            <a:off x="7843777" y="7144109"/>
            <a:ext cx="3802327"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rPr b="1">
                <a:solidFill>
                  <a:srgbClr val="5AA24C"/>
                </a:solidFill>
              </a:rPr>
              <a:t>Heavy menstrual bleeding</a:t>
            </a:r>
            <a:r>
              <a:rPr>
                <a:solidFill>
                  <a:srgbClr val="4C4745"/>
                </a:solidFill>
              </a:rPr>
              <a:t>, </a:t>
            </a:r>
            <a:r>
              <a:t>especially since menarche</a:t>
            </a:r>
          </a:p>
        </p:txBody>
      </p:sp>
      <p:sp>
        <p:nvSpPr>
          <p:cNvPr id="235" name="Bleeding during ovulation leading to haemorrhagic ovarian cysts or haemoperitoneum*"/>
          <p:cNvSpPr txBox="1"/>
          <p:nvPr/>
        </p:nvSpPr>
        <p:spPr>
          <a:xfrm>
            <a:off x="7818377" y="8052617"/>
            <a:ext cx="3802327" cy="915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rPr b="1">
                <a:solidFill>
                  <a:srgbClr val="5AA24C"/>
                </a:solidFill>
              </a:rPr>
              <a:t>Bleeding during ovulation</a:t>
            </a:r>
            <a:r>
              <a:t> leading to haemorrhagic ovarian cysts or haemoperitoneum*</a:t>
            </a:r>
          </a:p>
        </p:txBody>
      </p:sp>
      <p:sp>
        <p:nvSpPr>
          <p:cNvPr id="236" name="Prolonged or excessive bleeding after dental extraction"/>
          <p:cNvSpPr txBox="1"/>
          <p:nvPr/>
        </p:nvSpPr>
        <p:spPr>
          <a:xfrm>
            <a:off x="7814143" y="9126225"/>
            <a:ext cx="2940992" cy="915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t>Prolonged or excessive </a:t>
            </a:r>
            <a:r>
              <a:rPr b="1">
                <a:solidFill>
                  <a:srgbClr val="5AA24C"/>
                </a:solidFill>
              </a:rPr>
              <a:t>bleeding after dental extraction</a:t>
            </a:r>
          </a:p>
        </p:txBody>
      </p:sp>
      <p:sp>
        <p:nvSpPr>
          <p:cNvPr id="237" name="Primary and late post-partum haemorrhage"/>
          <p:cNvSpPr txBox="1"/>
          <p:nvPr/>
        </p:nvSpPr>
        <p:spPr>
          <a:xfrm>
            <a:off x="13512403" y="7144109"/>
            <a:ext cx="4245321"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t>Primary and late</a:t>
            </a:r>
            <a:br/>
            <a:r>
              <a:rPr b="1">
                <a:solidFill>
                  <a:srgbClr val="5A92A5"/>
                </a:solidFill>
              </a:rPr>
              <a:t>post-partum haemorrhage</a:t>
            </a:r>
          </a:p>
        </p:txBody>
      </p:sp>
      <p:sp>
        <p:nvSpPr>
          <p:cNvPr id="238" name="Bleeding during ovulation leading to haemorrhagic ovarian cysts or haemoperitoneum*"/>
          <p:cNvSpPr txBox="1"/>
          <p:nvPr/>
        </p:nvSpPr>
        <p:spPr>
          <a:xfrm>
            <a:off x="13512403" y="8038732"/>
            <a:ext cx="3802327" cy="915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b="1" i="0">
                <a:solidFill>
                  <a:srgbClr val="5A92A5"/>
                </a:solidFill>
              </a:defRPr>
            </a:pPr>
            <a:r>
              <a:t>Bleeding during ovulation</a:t>
            </a:r>
            <a:r>
              <a:rPr b="0">
                <a:solidFill>
                  <a:srgbClr val="423F3D"/>
                </a:solidFill>
              </a:rPr>
              <a:t> leading to haemorrhagic ovarian cysts or haemoperitoneum*</a:t>
            </a:r>
          </a:p>
        </p:txBody>
      </p:sp>
      <p:sp>
        <p:nvSpPr>
          <p:cNvPr id="239" name="Post-surgical or spontaneous bleeding that requires blood transfusion"/>
          <p:cNvSpPr txBox="1"/>
          <p:nvPr/>
        </p:nvSpPr>
        <p:spPr>
          <a:xfrm>
            <a:off x="13499703" y="9263555"/>
            <a:ext cx="3802327" cy="915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t>Post-surgical or spontaneous bleeding that requires </a:t>
            </a:r>
            <a:r>
              <a:rPr b="1">
                <a:solidFill>
                  <a:srgbClr val="5A92A5"/>
                </a:solidFill>
              </a:rPr>
              <a:t>blood </a:t>
            </a:r>
            <a:r>
              <a:rPr b="1">
                <a:solidFill>
                  <a:srgbClr val="5A93A5"/>
                </a:solidFill>
              </a:rPr>
              <a:t>transfusion</a:t>
            </a:r>
          </a:p>
        </p:txBody>
      </p:sp>
      <p:sp>
        <p:nvSpPr>
          <p:cNvPr id="240" name="Prolonged or excessive bleeding after dental extraction"/>
          <p:cNvSpPr txBox="1"/>
          <p:nvPr/>
        </p:nvSpPr>
        <p:spPr>
          <a:xfrm>
            <a:off x="13499703" y="10364320"/>
            <a:ext cx="3980127"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t>Prolonged or excessive</a:t>
            </a:r>
            <a:r>
              <a:rPr b="1">
                <a:solidFill>
                  <a:srgbClr val="5991A5"/>
                </a:solidFill>
              </a:rPr>
              <a:t> bleeding after dental extraction</a:t>
            </a:r>
          </a:p>
        </p:txBody>
      </p:sp>
      <p:sp>
        <p:nvSpPr>
          <p:cNvPr id="241" name="Heavy menstrual bleeding may increase near menopause"/>
          <p:cNvSpPr txBox="1"/>
          <p:nvPr/>
        </p:nvSpPr>
        <p:spPr>
          <a:xfrm>
            <a:off x="13499703" y="11388886"/>
            <a:ext cx="3802327"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b="1" i="0">
                <a:solidFill>
                  <a:srgbClr val="5A92A5"/>
                </a:solidFill>
              </a:defRPr>
            </a:pPr>
            <a:r>
              <a:t>Heavy menstrual bleeding </a:t>
            </a:r>
            <a:r>
              <a:rPr b="0">
                <a:solidFill>
                  <a:srgbClr val="393635"/>
                </a:solidFill>
              </a:rPr>
              <a:t>may increase near menopause</a:t>
            </a:r>
          </a:p>
        </p:txBody>
      </p:sp>
      <p:sp>
        <p:nvSpPr>
          <p:cNvPr id="242" name="Bleeding of gastrointestinal tract without an obvious anatomic lesion"/>
          <p:cNvSpPr txBox="1"/>
          <p:nvPr/>
        </p:nvSpPr>
        <p:spPr>
          <a:xfrm>
            <a:off x="19200688" y="7137091"/>
            <a:ext cx="4354182"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b="1" i="0">
                <a:solidFill>
                  <a:srgbClr val="5D59A2"/>
                </a:solidFill>
              </a:defRPr>
            </a:pPr>
            <a:r>
              <a:t>Bleeding of gastrointestinal tract </a:t>
            </a:r>
            <a:r>
              <a:rPr b="0">
                <a:solidFill>
                  <a:srgbClr val="393634"/>
                </a:solidFill>
              </a:rPr>
              <a:t>without an obvious anatomic lesion</a:t>
            </a:r>
          </a:p>
        </p:txBody>
      </p:sp>
      <p:sp>
        <p:nvSpPr>
          <p:cNvPr id="243" name="Unexpected post-surgical bleeding"/>
          <p:cNvSpPr txBox="1"/>
          <p:nvPr/>
        </p:nvSpPr>
        <p:spPr>
          <a:xfrm>
            <a:off x="19219129" y="8216990"/>
            <a:ext cx="4354182" cy="64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100"/>
              </a:lnSpc>
              <a:spcBef>
                <a:spcPts val="800"/>
              </a:spcBef>
              <a:defRPr sz="2100" i="0"/>
            </a:pPr>
            <a:r>
              <a:t>Unexpected</a:t>
            </a:r>
            <a:br/>
            <a:r>
              <a:rPr b="1">
                <a:solidFill>
                  <a:srgbClr val="5C59A2"/>
                </a:solidFill>
              </a:rPr>
              <a:t>post-surgical bleeding</a:t>
            </a:r>
          </a:p>
        </p:txBody>
      </p:sp>
      <p:sp>
        <p:nvSpPr>
          <p:cNvPr id="244" name="04"/>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04</a:t>
            </a:r>
          </a:p>
        </p:txBody>
      </p:sp>
      <p:sp>
        <p:nvSpPr>
          <p:cNvPr id="245" name="MODULE 1 SUMMARY"/>
          <p:cNvSpPr txBox="1"/>
          <p:nvPr/>
        </p:nvSpPr>
        <p:spPr>
          <a:xfrm>
            <a:off x="624702" y="1945782"/>
            <a:ext cx="5215451"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8923" indent="-469900" algn="l">
              <a:lnSpc>
                <a:spcPct val="80000"/>
              </a:lnSpc>
              <a:defRPr sz="4200" b="1" i="0">
                <a:solidFill>
                  <a:srgbClr val="891B10"/>
                </a:solidFill>
              </a:defRPr>
            </a:lvl1pPr>
          </a:lstStyle>
          <a:p>
            <a:r>
              <a:t>MODULE 1 SUMMARY</a:t>
            </a:r>
          </a:p>
        </p:txBody>
      </p:sp>
      <p:sp>
        <p:nvSpPr>
          <p:cNvPr id="246" name="Module 1 of this micro e-learning programme described how bleeding…"/>
          <p:cNvSpPr txBox="1"/>
          <p:nvPr/>
        </p:nvSpPr>
        <p:spPr>
          <a:xfrm>
            <a:off x="804462" y="2692162"/>
            <a:ext cx="11789768"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Module 1 of this micro e-learning programme described how </a:t>
            </a:r>
            <a:r>
              <a:rPr b="1">
                <a:solidFill>
                  <a:srgbClr val="891B10"/>
                </a:solidFill>
              </a:rPr>
              <a:t>bleeding</a:t>
            </a:r>
          </a:p>
          <a:p>
            <a:pPr algn="l">
              <a:lnSpc>
                <a:spcPts val="2600"/>
              </a:lnSpc>
              <a:spcBef>
                <a:spcPts val="800"/>
              </a:spcBef>
              <a:defRPr i="0"/>
            </a:pPr>
            <a:r>
              <a:rPr b="1">
                <a:solidFill>
                  <a:srgbClr val="891B10"/>
                </a:solidFill>
              </a:rPr>
              <a:t>disorders occur as often in women as in men</a:t>
            </a:r>
            <a:r>
              <a:rPr>
                <a:solidFill>
                  <a:srgbClr val="4C4745"/>
                </a:solidFill>
              </a:rPr>
              <a:t>, but women experience</a:t>
            </a:r>
          </a:p>
          <a:p>
            <a:pPr algn="l">
              <a:lnSpc>
                <a:spcPts val="2600"/>
              </a:lnSpc>
              <a:spcBef>
                <a:spcPts val="800"/>
              </a:spcBef>
              <a:defRPr i="0"/>
            </a:pPr>
            <a:r>
              <a:t>the additional bleeding challenges of menstruation and childbirth.</a:t>
            </a:r>
            <a:r>
              <a:rPr baseline="31999"/>
              <a:t>1-4</a:t>
            </a:r>
          </a:p>
        </p:txBody>
      </p:sp>
      <p:sp>
        <p:nvSpPr>
          <p:cNvPr id="247" name="Despite the negative impact of these disorders on the quality of…"/>
          <p:cNvSpPr txBox="1"/>
          <p:nvPr/>
        </p:nvSpPr>
        <p:spPr>
          <a:xfrm>
            <a:off x="12755162" y="2679462"/>
            <a:ext cx="10684670"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t>Despite the negative impact of these disorders on the quality of</a:t>
            </a:r>
          </a:p>
          <a:p>
            <a:pPr algn="l">
              <a:lnSpc>
                <a:spcPts val="2600"/>
              </a:lnSpc>
              <a:spcBef>
                <a:spcPts val="800"/>
              </a:spcBef>
              <a:defRPr i="0"/>
            </a:pPr>
            <a:r>
              <a:t>life and social participation of women and girls, there is a large</a:t>
            </a:r>
          </a:p>
          <a:p>
            <a:pPr algn="l">
              <a:lnSpc>
                <a:spcPts val="2600"/>
              </a:lnSpc>
              <a:spcBef>
                <a:spcPts val="800"/>
              </a:spcBef>
              <a:defRPr i="0"/>
            </a:pPr>
            <a:r>
              <a:t>diagnostic delay.</a:t>
            </a:r>
          </a:p>
        </p:txBody>
      </p:sp>
      <p:pic>
        <p:nvPicPr>
          <p:cNvPr id="248" name="Image" descr="Image"/>
          <p:cNvPicPr>
            <a:picLocks noChangeAspect="1"/>
          </p:cNvPicPr>
          <p:nvPr/>
        </p:nvPicPr>
        <p:blipFill>
          <a:blip r:embed="rId2"/>
          <a:stretch>
            <a:fillRect/>
          </a:stretch>
        </p:blipFill>
        <p:spPr>
          <a:xfrm>
            <a:off x="1101348" y="11094775"/>
            <a:ext cx="10658171" cy="1057338"/>
          </a:xfrm>
          <a:prstGeom prst="rect">
            <a:avLst/>
          </a:prstGeom>
          <a:ln w="12700">
            <a:miter lim="400000"/>
          </a:ln>
        </p:spPr>
      </p:pic>
      <p:sp>
        <p:nvSpPr>
          <p:cNvPr id="249" name="This figure shows common signs and symptoms in each phase of life.5-7 Please be aware that most of these signs and symptoms can occur across a lifetime."/>
          <p:cNvSpPr txBox="1"/>
          <p:nvPr/>
        </p:nvSpPr>
        <p:spPr>
          <a:xfrm>
            <a:off x="1371729" y="11275146"/>
            <a:ext cx="9564440" cy="671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200"/>
              </a:lnSpc>
              <a:spcBef>
                <a:spcPts val="800"/>
              </a:spcBef>
              <a:defRPr sz="2100" i="0"/>
            </a:pPr>
            <a:r>
              <a:t>This figure shows common signs and symptoms in each phase of life.</a:t>
            </a:r>
            <a:r>
              <a:rPr baseline="31999"/>
              <a:t>5-7</a:t>
            </a:r>
            <a:r>
              <a:t> Please be aware</a:t>
            </a:r>
            <a:br/>
            <a:r>
              <a:t>that most of these signs and symptoms can occur across a lifetime.</a:t>
            </a:r>
          </a:p>
        </p:txBody>
      </p:sp>
      <p:pic>
        <p:nvPicPr>
          <p:cNvPr id="250" name="Image" descr="Image"/>
          <p:cNvPicPr>
            <a:picLocks noChangeAspect="1"/>
          </p:cNvPicPr>
          <p:nvPr/>
        </p:nvPicPr>
        <p:blipFill>
          <a:blip r:embed="rId3"/>
          <a:stretch>
            <a:fillRect/>
          </a:stretch>
        </p:blipFill>
        <p:spPr>
          <a:xfrm>
            <a:off x="17766216" y="10656936"/>
            <a:ext cx="5734102" cy="1475817"/>
          </a:xfrm>
          <a:prstGeom prst="rect">
            <a:avLst/>
          </a:prstGeom>
          <a:ln w="12700">
            <a:miter lim="400000"/>
          </a:ln>
        </p:spPr>
      </p:pic>
      <p:sp>
        <p:nvSpPr>
          <p:cNvPr id="251" name="Be especially aware of an underlying…"/>
          <p:cNvSpPr txBox="1"/>
          <p:nvPr/>
        </p:nvSpPr>
        <p:spPr>
          <a:xfrm>
            <a:off x="18790981" y="10977966"/>
            <a:ext cx="4188378" cy="833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1300"/>
              </a:lnSpc>
              <a:spcBef>
                <a:spcPts val="800"/>
              </a:spcBef>
              <a:defRPr sz="2100" i="0">
                <a:solidFill>
                  <a:srgbClr val="FFFFFD"/>
                </a:solidFill>
              </a:defRPr>
            </a:pPr>
            <a:r>
              <a:t>Be especially aware of an underlying</a:t>
            </a:r>
          </a:p>
          <a:p>
            <a:pPr algn="l">
              <a:lnSpc>
                <a:spcPts val="1300"/>
              </a:lnSpc>
              <a:spcBef>
                <a:spcPts val="800"/>
              </a:spcBef>
              <a:defRPr sz="2100" i="0">
                <a:solidFill>
                  <a:srgbClr val="FFFFFD"/>
                </a:solidFill>
              </a:defRPr>
            </a:pPr>
            <a:r>
              <a:t>bleeding disorder when a patient has</a:t>
            </a:r>
          </a:p>
          <a:p>
            <a:pPr algn="l">
              <a:lnSpc>
                <a:spcPts val="1300"/>
              </a:lnSpc>
              <a:spcBef>
                <a:spcPts val="800"/>
              </a:spcBef>
              <a:defRPr sz="2100" i="0">
                <a:solidFill>
                  <a:srgbClr val="FFFFFD"/>
                </a:solidFill>
              </a:defRPr>
            </a:pPr>
            <a:r>
              <a:t>multiple bleeding symptoms.</a:t>
            </a:r>
          </a:p>
        </p:txBody>
      </p:sp>
      <p:pic>
        <p:nvPicPr>
          <p:cNvPr id="252" name="Image" descr="Image"/>
          <p:cNvPicPr>
            <a:picLocks noChangeAspect="1"/>
          </p:cNvPicPr>
          <p:nvPr/>
        </p:nvPicPr>
        <p:blipFill>
          <a:blip r:embed="rId4"/>
          <a:srcRect l="26" t="25380" r="4245" b="21687"/>
          <a:stretch>
            <a:fillRect/>
          </a:stretch>
        </p:blipFill>
        <p:spPr>
          <a:xfrm>
            <a:off x="303482" y="4195624"/>
            <a:ext cx="18705117" cy="2485998"/>
          </a:xfrm>
          <a:custGeom>
            <a:avLst/>
            <a:gdLst/>
            <a:ahLst/>
            <a:cxnLst>
              <a:cxn ang="0">
                <a:pos x="wd2" y="hd2"/>
              </a:cxn>
              <a:cxn ang="5400000">
                <a:pos x="wd2" y="hd2"/>
              </a:cxn>
              <a:cxn ang="10800000">
                <a:pos x="wd2" y="hd2"/>
              </a:cxn>
              <a:cxn ang="16200000">
                <a:pos x="wd2" y="hd2"/>
              </a:cxn>
            </a:cxnLst>
            <a:rect l="0" t="0" r="r" b="b"/>
            <a:pathLst>
              <a:path w="21600" h="21524" extrusionOk="0">
                <a:moveTo>
                  <a:pt x="14526" y="8"/>
                </a:moveTo>
                <a:cubicBezTo>
                  <a:pt x="14514" y="18"/>
                  <a:pt x="14502" y="39"/>
                  <a:pt x="14490" y="73"/>
                </a:cubicBezTo>
                <a:cubicBezTo>
                  <a:pt x="14410" y="303"/>
                  <a:pt x="14350" y="2370"/>
                  <a:pt x="14338" y="5358"/>
                </a:cubicBezTo>
                <a:cubicBezTo>
                  <a:pt x="14337" y="5541"/>
                  <a:pt x="14336" y="5677"/>
                  <a:pt x="14335" y="5856"/>
                </a:cubicBezTo>
                <a:cubicBezTo>
                  <a:pt x="14342" y="6099"/>
                  <a:pt x="14339" y="6578"/>
                  <a:pt x="14324" y="7581"/>
                </a:cubicBezTo>
                <a:cubicBezTo>
                  <a:pt x="14313" y="8315"/>
                  <a:pt x="14308" y="8707"/>
                  <a:pt x="14309" y="8976"/>
                </a:cubicBezTo>
                <a:cubicBezTo>
                  <a:pt x="14312" y="9107"/>
                  <a:pt x="14317" y="9258"/>
                  <a:pt x="14325" y="9457"/>
                </a:cubicBezTo>
                <a:cubicBezTo>
                  <a:pt x="14328" y="9483"/>
                  <a:pt x="14329" y="9513"/>
                  <a:pt x="14332" y="9539"/>
                </a:cubicBezTo>
                <a:cubicBezTo>
                  <a:pt x="14351" y="9690"/>
                  <a:pt x="14360" y="9853"/>
                  <a:pt x="14354" y="9900"/>
                </a:cubicBezTo>
                <a:cubicBezTo>
                  <a:pt x="14353" y="9910"/>
                  <a:pt x="14354" y="9952"/>
                  <a:pt x="14354" y="9976"/>
                </a:cubicBezTo>
                <a:cubicBezTo>
                  <a:pt x="14375" y="10395"/>
                  <a:pt x="14396" y="10796"/>
                  <a:pt x="14440" y="11550"/>
                </a:cubicBezTo>
                <a:cubicBezTo>
                  <a:pt x="14451" y="11732"/>
                  <a:pt x="14462" y="11959"/>
                  <a:pt x="14473" y="12178"/>
                </a:cubicBezTo>
                <a:cubicBezTo>
                  <a:pt x="14473" y="12188"/>
                  <a:pt x="14474" y="12193"/>
                  <a:pt x="14474" y="12202"/>
                </a:cubicBezTo>
                <a:cubicBezTo>
                  <a:pt x="14475" y="12206"/>
                  <a:pt x="14475" y="12209"/>
                  <a:pt x="14475" y="12213"/>
                </a:cubicBezTo>
                <a:cubicBezTo>
                  <a:pt x="14492" y="12563"/>
                  <a:pt x="14507" y="12910"/>
                  <a:pt x="14513" y="13147"/>
                </a:cubicBezTo>
                <a:cubicBezTo>
                  <a:pt x="14528" y="13676"/>
                  <a:pt x="14525" y="13833"/>
                  <a:pt x="14478" y="14020"/>
                </a:cubicBezTo>
                <a:cubicBezTo>
                  <a:pt x="14474" y="14040"/>
                  <a:pt x="14466" y="14059"/>
                  <a:pt x="14461" y="14079"/>
                </a:cubicBezTo>
                <a:cubicBezTo>
                  <a:pt x="14452" y="14110"/>
                  <a:pt x="14446" y="14138"/>
                  <a:pt x="14434" y="14175"/>
                </a:cubicBezTo>
                <a:cubicBezTo>
                  <a:pt x="14379" y="14346"/>
                  <a:pt x="14263" y="14840"/>
                  <a:pt x="14176" y="15271"/>
                </a:cubicBezTo>
                <a:cubicBezTo>
                  <a:pt x="14133" y="15481"/>
                  <a:pt x="14090" y="15669"/>
                  <a:pt x="14055" y="15810"/>
                </a:cubicBezTo>
                <a:cubicBezTo>
                  <a:pt x="14017" y="15958"/>
                  <a:pt x="13988" y="16054"/>
                  <a:pt x="13976" y="16054"/>
                </a:cubicBezTo>
                <a:cubicBezTo>
                  <a:pt x="13926" y="16054"/>
                  <a:pt x="13950" y="17203"/>
                  <a:pt x="14017" y="17968"/>
                </a:cubicBezTo>
                <a:cubicBezTo>
                  <a:pt x="14082" y="18710"/>
                  <a:pt x="14118" y="18586"/>
                  <a:pt x="14118" y="17628"/>
                </a:cubicBezTo>
                <a:cubicBezTo>
                  <a:pt x="14118" y="17466"/>
                  <a:pt x="14121" y="17316"/>
                  <a:pt x="14124" y="17174"/>
                </a:cubicBezTo>
                <a:cubicBezTo>
                  <a:pt x="14127" y="16845"/>
                  <a:pt x="14135" y="16629"/>
                  <a:pt x="14159" y="16474"/>
                </a:cubicBezTo>
                <a:cubicBezTo>
                  <a:pt x="14173" y="16377"/>
                  <a:pt x="14207" y="16219"/>
                  <a:pt x="14248" y="16044"/>
                </a:cubicBezTo>
                <a:cubicBezTo>
                  <a:pt x="14297" y="15820"/>
                  <a:pt x="14353" y="15607"/>
                  <a:pt x="14408" y="15425"/>
                </a:cubicBezTo>
                <a:cubicBezTo>
                  <a:pt x="14489" y="15131"/>
                  <a:pt x="14562" y="14892"/>
                  <a:pt x="14568" y="14941"/>
                </a:cubicBezTo>
                <a:cubicBezTo>
                  <a:pt x="14571" y="14962"/>
                  <a:pt x="14572" y="15137"/>
                  <a:pt x="14574" y="15247"/>
                </a:cubicBezTo>
                <a:cubicBezTo>
                  <a:pt x="14586" y="15526"/>
                  <a:pt x="14588" y="16167"/>
                  <a:pt x="14580" y="17185"/>
                </a:cubicBezTo>
                <a:lnTo>
                  <a:pt x="14566" y="19099"/>
                </a:lnTo>
                <a:cubicBezTo>
                  <a:pt x="14571" y="19111"/>
                  <a:pt x="14577" y="19123"/>
                  <a:pt x="14583" y="19133"/>
                </a:cubicBezTo>
                <a:lnTo>
                  <a:pt x="14759" y="19123"/>
                </a:lnTo>
                <a:lnTo>
                  <a:pt x="14877" y="19116"/>
                </a:lnTo>
                <a:cubicBezTo>
                  <a:pt x="14901" y="19082"/>
                  <a:pt x="14917" y="19043"/>
                  <a:pt x="14923" y="18992"/>
                </a:cubicBezTo>
                <a:lnTo>
                  <a:pt x="14842" y="18673"/>
                </a:lnTo>
                <a:cubicBezTo>
                  <a:pt x="14821" y="18588"/>
                  <a:pt x="14807" y="18499"/>
                  <a:pt x="14791" y="18415"/>
                </a:cubicBezTo>
                <a:cubicBezTo>
                  <a:pt x="14789" y="18408"/>
                  <a:pt x="14788" y="18405"/>
                  <a:pt x="14786" y="18398"/>
                </a:cubicBezTo>
                <a:lnTo>
                  <a:pt x="14693" y="18009"/>
                </a:lnTo>
                <a:lnTo>
                  <a:pt x="14701" y="17257"/>
                </a:lnTo>
                <a:cubicBezTo>
                  <a:pt x="14698" y="16905"/>
                  <a:pt x="14702" y="16467"/>
                  <a:pt x="14712" y="15869"/>
                </a:cubicBezTo>
                <a:cubicBezTo>
                  <a:pt x="14726" y="15087"/>
                  <a:pt x="14739" y="12615"/>
                  <a:pt x="14742" y="10313"/>
                </a:cubicBezTo>
                <a:cubicBezTo>
                  <a:pt x="14740" y="10207"/>
                  <a:pt x="14739" y="10030"/>
                  <a:pt x="14736" y="9990"/>
                </a:cubicBezTo>
                <a:cubicBezTo>
                  <a:pt x="14720" y="9773"/>
                  <a:pt x="14722" y="9621"/>
                  <a:pt x="14743" y="9374"/>
                </a:cubicBezTo>
                <a:cubicBezTo>
                  <a:pt x="14746" y="6350"/>
                  <a:pt x="14738" y="5669"/>
                  <a:pt x="14693" y="4956"/>
                </a:cubicBezTo>
                <a:cubicBezTo>
                  <a:pt x="14663" y="4472"/>
                  <a:pt x="14617" y="3892"/>
                  <a:pt x="14591" y="3667"/>
                </a:cubicBezTo>
                <a:cubicBezTo>
                  <a:pt x="14557" y="3375"/>
                  <a:pt x="14552" y="3264"/>
                  <a:pt x="14592" y="2973"/>
                </a:cubicBezTo>
                <a:cubicBezTo>
                  <a:pt x="14592" y="2966"/>
                  <a:pt x="14592" y="2963"/>
                  <a:pt x="14593" y="2956"/>
                </a:cubicBezTo>
                <a:cubicBezTo>
                  <a:pt x="14608" y="2736"/>
                  <a:pt x="14636" y="2559"/>
                  <a:pt x="14655" y="2554"/>
                </a:cubicBezTo>
                <a:cubicBezTo>
                  <a:pt x="14655" y="2552"/>
                  <a:pt x="14656" y="2552"/>
                  <a:pt x="14656" y="2550"/>
                </a:cubicBezTo>
                <a:cubicBezTo>
                  <a:pt x="14733" y="2060"/>
                  <a:pt x="14737" y="1921"/>
                  <a:pt x="14714" y="1183"/>
                </a:cubicBezTo>
                <a:cubicBezTo>
                  <a:pt x="14690" y="414"/>
                  <a:pt x="14609" y="-67"/>
                  <a:pt x="14526" y="8"/>
                </a:cubicBezTo>
                <a:close/>
                <a:moveTo>
                  <a:pt x="21082" y="186"/>
                </a:moveTo>
                <a:lnTo>
                  <a:pt x="20965" y="262"/>
                </a:lnTo>
                <a:cubicBezTo>
                  <a:pt x="20823" y="352"/>
                  <a:pt x="20791" y="595"/>
                  <a:pt x="20804" y="1502"/>
                </a:cubicBezTo>
                <a:cubicBezTo>
                  <a:pt x="20810" y="1920"/>
                  <a:pt x="20831" y="2269"/>
                  <a:pt x="20864" y="2533"/>
                </a:cubicBezTo>
                <a:cubicBezTo>
                  <a:pt x="20932" y="3061"/>
                  <a:pt x="20929" y="3238"/>
                  <a:pt x="20842" y="3904"/>
                </a:cubicBezTo>
                <a:lnTo>
                  <a:pt x="20769" y="4464"/>
                </a:lnTo>
                <a:lnTo>
                  <a:pt x="20762" y="6079"/>
                </a:lnTo>
                <a:cubicBezTo>
                  <a:pt x="20756" y="7585"/>
                  <a:pt x="20758" y="7718"/>
                  <a:pt x="20799" y="8041"/>
                </a:cubicBezTo>
                <a:cubicBezTo>
                  <a:pt x="20838" y="8353"/>
                  <a:pt x="20840" y="8437"/>
                  <a:pt x="20818" y="8838"/>
                </a:cubicBezTo>
                <a:cubicBezTo>
                  <a:pt x="20782" y="9483"/>
                  <a:pt x="20803" y="10442"/>
                  <a:pt x="20876" y="11484"/>
                </a:cubicBezTo>
                <a:cubicBezTo>
                  <a:pt x="20911" y="11982"/>
                  <a:pt x="20951" y="12646"/>
                  <a:pt x="20965" y="12955"/>
                </a:cubicBezTo>
                <a:cubicBezTo>
                  <a:pt x="20990" y="13483"/>
                  <a:pt x="20989" y="13542"/>
                  <a:pt x="20945" y="13931"/>
                </a:cubicBezTo>
                <a:cubicBezTo>
                  <a:pt x="20880" y="14510"/>
                  <a:pt x="20679" y="15518"/>
                  <a:pt x="20603" y="15642"/>
                </a:cubicBezTo>
                <a:cubicBezTo>
                  <a:pt x="20533" y="15758"/>
                  <a:pt x="20533" y="15771"/>
                  <a:pt x="20591" y="17322"/>
                </a:cubicBezTo>
                <a:cubicBezTo>
                  <a:pt x="20623" y="18149"/>
                  <a:pt x="20678" y="18642"/>
                  <a:pt x="20740" y="18642"/>
                </a:cubicBezTo>
                <a:cubicBezTo>
                  <a:pt x="20785" y="18642"/>
                  <a:pt x="20796" y="18380"/>
                  <a:pt x="20772" y="17896"/>
                </a:cubicBezTo>
                <a:cubicBezTo>
                  <a:pt x="20747" y="17409"/>
                  <a:pt x="20767" y="17006"/>
                  <a:pt x="20809" y="17126"/>
                </a:cubicBezTo>
                <a:cubicBezTo>
                  <a:pt x="20828" y="17184"/>
                  <a:pt x="20863" y="17048"/>
                  <a:pt x="20903" y="16755"/>
                </a:cubicBezTo>
                <a:cubicBezTo>
                  <a:pt x="20938" y="16502"/>
                  <a:pt x="20973" y="16339"/>
                  <a:pt x="20980" y="16394"/>
                </a:cubicBezTo>
                <a:cubicBezTo>
                  <a:pt x="20988" y="16450"/>
                  <a:pt x="20994" y="16776"/>
                  <a:pt x="20994" y="17119"/>
                </a:cubicBezTo>
                <a:cubicBezTo>
                  <a:pt x="20994" y="17463"/>
                  <a:pt x="21002" y="17904"/>
                  <a:pt x="21012" y="18102"/>
                </a:cubicBezTo>
                <a:cubicBezTo>
                  <a:pt x="21025" y="18358"/>
                  <a:pt x="21023" y="18542"/>
                  <a:pt x="21004" y="18734"/>
                </a:cubicBezTo>
                <a:cubicBezTo>
                  <a:pt x="20985" y="18925"/>
                  <a:pt x="20983" y="19059"/>
                  <a:pt x="20998" y="19188"/>
                </a:cubicBezTo>
                <a:cubicBezTo>
                  <a:pt x="21011" y="19308"/>
                  <a:pt x="21070" y="19366"/>
                  <a:pt x="21167" y="19356"/>
                </a:cubicBezTo>
                <a:cubicBezTo>
                  <a:pt x="21376" y="19336"/>
                  <a:pt x="21414" y="19239"/>
                  <a:pt x="21414" y="18717"/>
                </a:cubicBezTo>
                <a:cubicBezTo>
                  <a:pt x="21414" y="18326"/>
                  <a:pt x="21408" y="18293"/>
                  <a:pt x="21339" y="18284"/>
                </a:cubicBezTo>
                <a:lnTo>
                  <a:pt x="21264" y="18274"/>
                </a:lnTo>
                <a:lnTo>
                  <a:pt x="21254" y="16491"/>
                </a:lnTo>
                <a:cubicBezTo>
                  <a:pt x="21249" y="15454"/>
                  <a:pt x="21254" y="14593"/>
                  <a:pt x="21265" y="14436"/>
                </a:cubicBezTo>
                <a:cubicBezTo>
                  <a:pt x="21287" y="14124"/>
                  <a:pt x="21290" y="12995"/>
                  <a:pt x="21275" y="10550"/>
                </a:cubicBezTo>
                <a:lnTo>
                  <a:pt x="21264" y="8818"/>
                </a:lnTo>
                <a:lnTo>
                  <a:pt x="21339" y="8323"/>
                </a:lnTo>
                <a:cubicBezTo>
                  <a:pt x="21385" y="8024"/>
                  <a:pt x="21436" y="7825"/>
                  <a:pt x="21468" y="7821"/>
                </a:cubicBezTo>
                <a:cubicBezTo>
                  <a:pt x="21526" y="7815"/>
                  <a:pt x="21600" y="7362"/>
                  <a:pt x="21600" y="7010"/>
                </a:cubicBezTo>
                <a:cubicBezTo>
                  <a:pt x="21600" y="6764"/>
                  <a:pt x="21555" y="6743"/>
                  <a:pt x="21430" y="6925"/>
                </a:cubicBezTo>
                <a:cubicBezTo>
                  <a:pt x="21326" y="7075"/>
                  <a:pt x="21305" y="6923"/>
                  <a:pt x="21320" y="6117"/>
                </a:cubicBezTo>
                <a:cubicBezTo>
                  <a:pt x="21330" y="5519"/>
                  <a:pt x="21327" y="5455"/>
                  <a:pt x="21243" y="4849"/>
                </a:cubicBezTo>
                <a:lnTo>
                  <a:pt x="21156" y="4213"/>
                </a:lnTo>
                <a:lnTo>
                  <a:pt x="21193" y="3870"/>
                </a:lnTo>
                <a:lnTo>
                  <a:pt x="21230" y="3526"/>
                </a:lnTo>
                <a:lnTo>
                  <a:pt x="21166" y="3320"/>
                </a:lnTo>
                <a:cubicBezTo>
                  <a:pt x="21109" y="3140"/>
                  <a:pt x="21105" y="3096"/>
                  <a:pt x="21133" y="2939"/>
                </a:cubicBezTo>
                <a:cubicBezTo>
                  <a:pt x="21186" y="2647"/>
                  <a:pt x="21185" y="1833"/>
                  <a:pt x="21131" y="966"/>
                </a:cubicBezTo>
                <a:lnTo>
                  <a:pt x="21082" y="186"/>
                </a:lnTo>
                <a:close/>
                <a:moveTo>
                  <a:pt x="8073" y="475"/>
                </a:moveTo>
                <a:cubicBezTo>
                  <a:pt x="8055" y="455"/>
                  <a:pt x="8036" y="468"/>
                  <a:pt x="8017" y="485"/>
                </a:cubicBezTo>
                <a:cubicBezTo>
                  <a:pt x="8017" y="485"/>
                  <a:pt x="8017" y="485"/>
                  <a:pt x="8017" y="485"/>
                </a:cubicBezTo>
                <a:cubicBezTo>
                  <a:pt x="8017" y="486"/>
                  <a:pt x="8017" y="485"/>
                  <a:pt x="8017" y="485"/>
                </a:cubicBezTo>
                <a:cubicBezTo>
                  <a:pt x="8016" y="486"/>
                  <a:pt x="8016" y="485"/>
                  <a:pt x="8016" y="485"/>
                </a:cubicBezTo>
                <a:cubicBezTo>
                  <a:pt x="8005" y="516"/>
                  <a:pt x="7994" y="551"/>
                  <a:pt x="7978" y="599"/>
                </a:cubicBezTo>
                <a:cubicBezTo>
                  <a:pt x="7940" y="715"/>
                  <a:pt x="7917" y="813"/>
                  <a:pt x="7896" y="959"/>
                </a:cubicBezTo>
                <a:cubicBezTo>
                  <a:pt x="7896" y="960"/>
                  <a:pt x="7896" y="959"/>
                  <a:pt x="7896" y="959"/>
                </a:cubicBezTo>
                <a:cubicBezTo>
                  <a:pt x="7896" y="960"/>
                  <a:pt x="7896" y="962"/>
                  <a:pt x="7896" y="963"/>
                </a:cubicBezTo>
                <a:cubicBezTo>
                  <a:pt x="7895" y="965"/>
                  <a:pt x="7895" y="968"/>
                  <a:pt x="7895" y="970"/>
                </a:cubicBezTo>
                <a:cubicBezTo>
                  <a:pt x="7876" y="1140"/>
                  <a:pt x="7857" y="1354"/>
                  <a:pt x="7836" y="1612"/>
                </a:cubicBezTo>
                <a:cubicBezTo>
                  <a:pt x="7828" y="1724"/>
                  <a:pt x="7821" y="1819"/>
                  <a:pt x="7811" y="1966"/>
                </a:cubicBezTo>
                <a:cubicBezTo>
                  <a:pt x="7784" y="2370"/>
                  <a:pt x="7775" y="2547"/>
                  <a:pt x="7764" y="2757"/>
                </a:cubicBezTo>
                <a:cubicBezTo>
                  <a:pt x="7758" y="2884"/>
                  <a:pt x="7750" y="3025"/>
                  <a:pt x="7747" y="3128"/>
                </a:cubicBezTo>
                <a:cubicBezTo>
                  <a:pt x="7743" y="3287"/>
                  <a:pt x="7724" y="3694"/>
                  <a:pt x="7705" y="4035"/>
                </a:cubicBezTo>
                <a:cubicBezTo>
                  <a:pt x="7700" y="4125"/>
                  <a:pt x="7699" y="4230"/>
                  <a:pt x="7696" y="4330"/>
                </a:cubicBezTo>
                <a:cubicBezTo>
                  <a:pt x="7694" y="4503"/>
                  <a:pt x="7691" y="4672"/>
                  <a:pt x="7692" y="4866"/>
                </a:cubicBezTo>
                <a:cubicBezTo>
                  <a:pt x="7692" y="5016"/>
                  <a:pt x="7693" y="5124"/>
                  <a:pt x="7693" y="5234"/>
                </a:cubicBezTo>
                <a:cubicBezTo>
                  <a:pt x="7693" y="5236"/>
                  <a:pt x="7693" y="5239"/>
                  <a:pt x="7693" y="5241"/>
                </a:cubicBezTo>
                <a:cubicBezTo>
                  <a:pt x="7694" y="5252"/>
                  <a:pt x="7694" y="5260"/>
                  <a:pt x="7695" y="5272"/>
                </a:cubicBezTo>
                <a:cubicBezTo>
                  <a:pt x="7698" y="5398"/>
                  <a:pt x="7702" y="5518"/>
                  <a:pt x="7709" y="5615"/>
                </a:cubicBezTo>
                <a:cubicBezTo>
                  <a:pt x="7715" y="5722"/>
                  <a:pt x="7724" y="5805"/>
                  <a:pt x="7734" y="5852"/>
                </a:cubicBezTo>
                <a:cubicBezTo>
                  <a:pt x="7748" y="5920"/>
                  <a:pt x="7754" y="6055"/>
                  <a:pt x="7746" y="6155"/>
                </a:cubicBezTo>
                <a:cubicBezTo>
                  <a:pt x="7745" y="6167"/>
                  <a:pt x="7747" y="6183"/>
                  <a:pt x="7746" y="6196"/>
                </a:cubicBezTo>
                <a:cubicBezTo>
                  <a:pt x="7749" y="6220"/>
                  <a:pt x="7751" y="6239"/>
                  <a:pt x="7754" y="6265"/>
                </a:cubicBezTo>
                <a:cubicBezTo>
                  <a:pt x="7762" y="6324"/>
                  <a:pt x="7767" y="6393"/>
                  <a:pt x="7773" y="6457"/>
                </a:cubicBezTo>
                <a:cubicBezTo>
                  <a:pt x="7773" y="6459"/>
                  <a:pt x="7774" y="6459"/>
                  <a:pt x="7774" y="6461"/>
                </a:cubicBezTo>
                <a:cubicBezTo>
                  <a:pt x="7774" y="6462"/>
                  <a:pt x="7774" y="6463"/>
                  <a:pt x="7775" y="6464"/>
                </a:cubicBezTo>
                <a:cubicBezTo>
                  <a:pt x="7799" y="6533"/>
                  <a:pt x="7818" y="6835"/>
                  <a:pt x="7818" y="7134"/>
                </a:cubicBezTo>
                <a:cubicBezTo>
                  <a:pt x="7818" y="7189"/>
                  <a:pt x="7820" y="7235"/>
                  <a:pt x="7821" y="7289"/>
                </a:cubicBezTo>
                <a:cubicBezTo>
                  <a:pt x="7827" y="7456"/>
                  <a:pt x="7838" y="7630"/>
                  <a:pt x="7853" y="7732"/>
                </a:cubicBezTo>
                <a:cubicBezTo>
                  <a:pt x="7888" y="7969"/>
                  <a:pt x="7889" y="8036"/>
                  <a:pt x="7863" y="8670"/>
                </a:cubicBezTo>
                <a:cubicBezTo>
                  <a:pt x="7862" y="8703"/>
                  <a:pt x="7862" y="8733"/>
                  <a:pt x="7860" y="8766"/>
                </a:cubicBezTo>
                <a:cubicBezTo>
                  <a:pt x="7859" y="8919"/>
                  <a:pt x="7860" y="9038"/>
                  <a:pt x="7858" y="9213"/>
                </a:cubicBezTo>
                <a:cubicBezTo>
                  <a:pt x="7852" y="9608"/>
                  <a:pt x="7852" y="9923"/>
                  <a:pt x="7854" y="10203"/>
                </a:cubicBezTo>
                <a:cubicBezTo>
                  <a:pt x="7857" y="10451"/>
                  <a:pt x="7861" y="10662"/>
                  <a:pt x="7870" y="10835"/>
                </a:cubicBezTo>
                <a:cubicBezTo>
                  <a:pt x="7872" y="10851"/>
                  <a:pt x="7873" y="10879"/>
                  <a:pt x="7874" y="10893"/>
                </a:cubicBezTo>
                <a:cubicBezTo>
                  <a:pt x="7896" y="11057"/>
                  <a:pt x="7909" y="11247"/>
                  <a:pt x="7904" y="11316"/>
                </a:cubicBezTo>
                <a:cubicBezTo>
                  <a:pt x="7903" y="11328"/>
                  <a:pt x="7904" y="11383"/>
                  <a:pt x="7904" y="11409"/>
                </a:cubicBezTo>
                <a:cubicBezTo>
                  <a:pt x="7911" y="11513"/>
                  <a:pt x="7922" y="11675"/>
                  <a:pt x="7923" y="11714"/>
                </a:cubicBezTo>
                <a:cubicBezTo>
                  <a:pt x="7926" y="11805"/>
                  <a:pt x="7930" y="11904"/>
                  <a:pt x="7933" y="11934"/>
                </a:cubicBezTo>
                <a:cubicBezTo>
                  <a:pt x="7936" y="11965"/>
                  <a:pt x="7943" y="12402"/>
                  <a:pt x="7949" y="12907"/>
                </a:cubicBezTo>
                <a:cubicBezTo>
                  <a:pt x="7950" y="13038"/>
                  <a:pt x="7950" y="13126"/>
                  <a:pt x="7951" y="13226"/>
                </a:cubicBezTo>
                <a:cubicBezTo>
                  <a:pt x="7951" y="13232"/>
                  <a:pt x="7951" y="13238"/>
                  <a:pt x="7951" y="13244"/>
                </a:cubicBezTo>
                <a:cubicBezTo>
                  <a:pt x="7951" y="13269"/>
                  <a:pt x="7952" y="13298"/>
                  <a:pt x="7952" y="13319"/>
                </a:cubicBezTo>
                <a:cubicBezTo>
                  <a:pt x="7952" y="13333"/>
                  <a:pt x="7952" y="13343"/>
                  <a:pt x="7951" y="13354"/>
                </a:cubicBezTo>
                <a:cubicBezTo>
                  <a:pt x="7951" y="13355"/>
                  <a:pt x="7951" y="13356"/>
                  <a:pt x="7951" y="13357"/>
                </a:cubicBezTo>
                <a:cubicBezTo>
                  <a:pt x="7951" y="13358"/>
                  <a:pt x="7951" y="13359"/>
                  <a:pt x="7951" y="13360"/>
                </a:cubicBezTo>
                <a:cubicBezTo>
                  <a:pt x="7951" y="13364"/>
                  <a:pt x="7951" y="13367"/>
                  <a:pt x="7951" y="13371"/>
                </a:cubicBezTo>
                <a:cubicBezTo>
                  <a:pt x="7951" y="13396"/>
                  <a:pt x="7951" y="13426"/>
                  <a:pt x="7951" y="13450"/>
                </a:cubicBezTo>
                <a:cubicBezTo>
                  <a:pt x="7951" y="13451"/>
                  <a:pt x="7951" y="13452"/>
                  <a:pt x="7951" y="13453"/>
                </a:cubicBezTo>
                <a:cubicBezTo>
                  <a:pt x="7949" y="13902"/>
                  <a:pt x="7939" y="14017"/>
                  <a:pt x="7875" y="14319"/>
                </a:cubicBezTo>
                <a:cubicBezTo>
                  <a:pt x="7832" y="14520"/>
                  <a:pt x="7745" y="15082"/>
                  <a:pt x="7680" y="15566"/>
                </a:cubicBezTo>
                <a:cubicBezTo>
                  <a:pt x="7638" y="15885"/>
                  <a:pt x="7601" y="16116"/>
                  <a:pt x="7572" y="16271"/>
                </a:cubicBezTo>
                <a:cubicBezTo>
                  <a:pt x="7551" y="16434"/>
                  <a:pt x="7535" y="16577"/>
                  <a:pt x="7521" y="16704"/>
                </a:cubicBezTo>
                <a:cubicBezTo>
                  <a:pt x="7508" y="16826"/>
                  <a:pt x="7498" y="16931"/>
                  <a:pt x="7491" y="17027"/>
                </a:cubicBezTo>
                <a:cubicBezTo>
                  <a:pt x="7489" y="17048"/>
                  <a:pt x="7489" y="17065"/>
                  <a:pt x="7488" y="17085"/>
                </a:cubicBezTo>
                <a:cubicBezTo>
                  <a:pt x="7487" y="17090"/>
                  <a:pt x="7487" y="17094"/>
                  <a:pt x="7487" y="17099"/>
                </a:cubicBezTo>
                <a:cubicBezTo>
                  <a:pt x="7483" y="17171"/>
                  <a:pt x="7479" y="17241"/>
                  <a:pt x="7478" y="17302"/>
                </a:cubicBezTo>
                <a:cubicBezTo>
                  <a:pt x="7477" y="17381"/>
                  <a:pt x="7478" y="17453"/>
                  <a:pt x="7482" y="17522"/>
                </a:cubicBezTo>
                <a:cubicBezTo>
                  <a:pt x="7495" y="17742"/>
                  <a:pt x="7506" y="17990"/>
                  <a:pt x="7508" y="18071"/>
                </a:cubicBezTo>
                <a:cubicBezTo>
                  <a:pt x="7509" y="18152"/>
                  <a:pt x="7542" y="18486"/>
                  <a:pt x="7580" y="18813"/>
                </a:cubicBezTo>
                <a:cubicBezTo>
                  <a:pt x="7599" y="18981"/>
                  <a:pt x="7616" y="19084"/>
                  <a:pt x="7631" y="19143"/>
                </a:cubicBezTo>
                <a:cubicBezTo>
                  <a:pt x="7635" y="19159"/>
                  <a:pt x="7639" y="19170"/>
                  <a:pt x="7643" y="19178"/>
                </a:cubicBezTo>
                <a:cubicBezTo>
                  <a:pt x="7644" y="19181"/>
                  <a:pt x="7645" y="19186"/>
                  <a:pt x="7647" y="19188"/>
                </a:cubicBezTo>
                <a:cubicBezTo>
                  <a:pt x="7652" y="19194"/>
                  <a:pt x="7657" y="19192"/>
                  <a:pt x="7661" y="19181"/>
                </a:cubicBezTo>
                <a:cubicBezTo>
                  <a:pt x="7668" y="19025"/>
                  <a:pt x="7674" y="18712"/>
                  <a:pt x="7673" y="18308"/>
                </a:cubicBezTo>
                <a:cubicBezTo>
                  <a:pt x="7669" y="17267"/>
                  <a:pt x="7682" y="17030"/>
                  <a:pt x="7744" y="17030"/>
                </a:cubicBezTo>
                <a:cubicBezTo>
                  <a:pt x="7752" y="17030"/>
                  <a:pt x="7764" y="16984"/>
                  <a:pt x="7775" y="16948"/>
                </a:cubicBezTo>
                <a:cubicBezTo>
                  <a:pt x="7780" y="16924"/>
                  <a:pt x="7782" y="16908"/>
                  <a:pt x="7787" y="16882"/>
                </a:cubicBezTo>
                <a:cubicBezTo>
                  <a:pt x="7804" y="16803"/>
                  <a:pt x="7814" y="16757"/>
                  <a:pt x="7826" y="16700"/>
                </a:cubicBezTo>
                <a:cubicBezTo>
                  <a:pt x="7827" y="16699"/>
                  <a:pt x="7827" y="16698"/>
                  <a:pt x="7827" y="16697"/>
                </a:cubicBezTo>
                <a:cubicBezTo>
                  <a:pt x="7828" y="16694"/>
                  <a:pt x="7828" y="16693"/>
                  <a:pt x="7829" y="16690"/>
                </a:cubicBezTo>
                <a:cubicBezTo>
                  <a:pt x="7829" y="16688"/>
                  <a:pt x="7829" y="16685"/>
                  <a:pt x="7830" y="16683"/>
                </a:cubicBezTo>
                <a:cubicBezTo>
                  <a:pt x="7834" y="16655"/>
                  <a:pt x="7840" y="16630"/>
                  <a:pt x="7844" y="16597"/>
                </a:cubicBezTo>
                <a:cubicBezTo>
                  <a:pt x="7907" y="16100"/>
                  <a:pt x="7929" y="16156"/>
                  <a:pt x="7932" y="16790"/>
                </a:cubicBezTo>
                <a:cubicBezTo>
                  <a:pt x="7943" y="17014"/>
                  <a:pt x="7961" y="17335"/>
                  <a:pt x="7979" y="17601"/>
                </a:cubicBezTo>
                <a:cubicBezTo>
                  <a:pt x="7990" y="17751"/>
                  <a:pt x="7999" y="17936"/>
                  <a:pt x="8006" y="18113"/>
                </a:cubicBezTo>
                <a:cubicBezTo>
                  <a:pt x="8012" y="18293"/>
                  <a:pt x="8015" y="18464"/>
                  <a:pt x="8014" y="18583"/>
                </a:cubicBezTo>
                <a:cubicBezTo>
                  <a:pt x="8012" y="18701"/>
                  <a:pt x="8016" y="18803"/>
                  <a:pt x="8022" y="18882"/>
                </a:cubicBezTo>
                <a:cubicBezTo>
                  <a:pt x="8022" y="18885"/>
                  <a:pt x="8022" y="18890"/>
                  <a:pt x="8022" y="18893"/>
                </a:cubicBezTo>
                <a:cubicBezTo>
                  <a:pt x="8023" y="18894"/>
                  <a:pt x="8023" y="18895"/>
                  <a:pt x="8023" y="18896"/>
                </a:cubicBezTo>
                <a:cubicBezTo>
                  <a:pt x="8026" y="18934"/>
                  <a:pt x="8030" y="18966"/>
                  <a:pt x="8035" y="18989"/>
                </a:cubicBezTo>
                <a:cubicBezTo>
                  <a:pt x="8040" y="19013"/>
                  <a:pt x="8046" y="19027"/>
                  <a:pt x="8053" y="19030"/>
                </a:cubicBezTo>
                <a:cubicBezTo>
                  <a:pt x="8071" y="19037"/>
                  <a:pt x="8096" y="19092"/>
                  <a:pt x="8118" y="19143"/>
                </a:cubicBezTo>
                <a:cubicBezTo>
                  <a:pt x="8124" y="19129"/>
                  <a:pt x="8129" y="19123"/>
                  <a:pt x="8132" y="19167"/>
                </a:cubicBezTo>
                <a:cubicBezTo>
                  <a:pt x="8135" y="19174"/>
                  <a:pt x="8138" y="19175"/>
                  <a:pt x="8140" y="19181"/>
                </a:cubicBezTo>
                <a:cubicBezTo>
                  <a:pt x="8164" y="19255"/>
                  <a:pt x="8204" y="19367"/>
                  <a:pt x="8228" y="19429"/>
                </a:cubicBezTo>
                <a:cubicBezTo>
                  <a:pt x="8246" y="19473"/>
                  <a:pt x="8262" y="19500"/>
                  <a:pt x="8276" y="19514"/>
                </a:cubicBezTo>
                <a:cubicBezTo>
                  <a:pt x="8301" y="19513"/>
                  <a:pt x="8313" y="19498"/>
                  <a:pt x="8327" y="19487"/>
                </a:cubicBezTo>
                <a:cubicBezTo>
                  <a:pt x="8337" y="19466"/>
                  <a:pt x="8344" y="19436"/>
                  <a:pt x="8350" y="19398"/>
                </a:cubicBezTo>
                <a:cubicBezTo>
                  <a:pt x="8355" y="19360"/>
                  <a:pt x="8359" y="19314"/>
                  <a:pt x="8361" y="19264"/>
                </a:cubicBezTo>
                <a:cubicBezTo>
                  <a:pt x="8362" y="19213"/>
                  <a:pt x="8362" y="19157"/>
                  <a:pt x="8359" y="19099"/>
                </a:cubicBezTo>
                <a:cubicBezTo>
                  <a:pt x="8357" y="19041"/>
                  <a:pt x="8352" y="18981"/>
                  <a:pt x="8345" y="18920"/>
                </a:cubicBezTo>
                <a:cubicBezTo>
                  <a:pt x="8326" y="18905"/>
                  <a:pt x="8280" y="18693"/>
                  <a:pt x="8236" y="18422"/>
                </a:cubicBezTo>
                <a:cubicBezTo>
                  <a:pt x="8232" y="18404"/>
                  <a:pt x="8229" y="18385"/>
                  <a:pt x="8226" y="18367"/>
                </a:cubicBezTo>
                <a:cubicBezTo>
                  <a:pt x="8225" y="18363"/>
                  <a:pt x="8225" y="18360"/>
                  <a:pt x="8225" y="18356"/>
                </a:cubicBezTo>
                <a:cubicBezTo>
                  <a:pt x="8224" y="18356"/>
                  <a:pt x="8224" y="18354"/>
                  <a:pt x="8224" y="18353"/>
                </a:cubicBezTo>
                <a:cubicBezTo>
                  <a:pt x="8209" y="18270"/>
                  <a:pt x="8195" y="18183"/>
                  <a:pt x="8185" y="18088"/>
                </a:cubicBezTo>
                <a:cubicBezTo>
                  <a:pt x="8185" y="18087"/>
                  <a:pt x="8184" y="18086"/>
                  <a:pt x="8184" y="18085"/>
                </a:cubicBezTo>
                <a:cubicBezTo>
                  <a:pt x="8180" y="18055"/>
                  <a:pt x="8177" y="18023"/>
                  <a:pt x="8174" y="17996"/>
                </a:cubicBezTo>
                <a:cubicBezTo>
                  <a:pt x="8144" y="17754"/>
                  <a:pt x="8139" y="17582"/>
                  <a:pt x="8141" y="17199"/>
                </a:cubicBezTo>
                <a:cubicBezTo>
                  <a:pt x="8142" y="16865"/>
                  <a:pt x="8135" y="16551"/>
                  <a:pt x="8125" y="16504"/>
                </a:cubicBezTo>
                <a:cubicBezTo>
                  <a:pt x="8114" y="16453"/>
                  <a:pt x="8116" y="16339"/>
                  <a:pt x="8129" y="16216"/>
                </a:cubicBezTo>
                <a:cubicBezTo>
                  <a:pt x="8142" y="16099"/>
                  <a:pt x="8146" y="15847"/>
                  <a:pt x="8139" y="15628"/>
                </a:cubicBezTo>
                <a:cubicBezTo>
                  <a:pt x="8131" y="15381"/>
                  <a:pt x="8137" y="15116"/>
                  <a:pt x="8158" y="14883"/>
                </a:cubicBezTo>
                <a:cubicBezTo>
                  <a:pt x="8193" y="14482"/>
                  <a:pt x="8218" y="12164"/>
                  <a:pt x="8224" y="8660"/>
                </a:cubicBezTo>
                <a:lnTo>
                  <a:pt x="8227" y="7385"/>
                </a:lnTo>
                <a:lnTo>
                  <a:pt x="8313" y="6907"/>
                </a:lnTo>
                <a:cubicBezTo>
                  <a:pt x="8360" y="6644"/>
                  <a:pt x="8424" y="6319"/>
                  <a:pt x="8456" y="6189"/>
                </a:cubicBezTo>
                <a:cubicBezTo>
                  <a:pt x="8497" y="6019"/>
                  <a:pt x="8512" y="5857"/>
                  <a:pt x="8509" y="5605"/>
                </a:cubicBezTo>
                <a:cubicBezTo>
                  <a:pt x="8507" y="5413"/>
                  <a:pt x="8513" y="5180"/>
                  <a:pt x="8522" y="5086"/>
                </a:cubicBezTo>
                <a:cubicBezTo>
                  <a:pt x="8529" y="5021"/>
                  <a:pt x="8530" y="4963"/>
                  <a:pt x="8528" y="4911"/>
                </a:cubicBezTo>
                <a:cubicBezTo>
                  <a:pt x="8521" y="4880"/>
                  <a:pt x="8511" y="4862"/>
                  <a:pt x="8496" y="4856"/>
                </a:cubicBezTo>
                <a:cubicBezTo>
                  <a:pt x="8494" y="4870"/>
                  <a:pt x="8491" y="4876"/>
                  <a:pt x="8489" y="4897"/>
                </a:cubicBezTo>
                <a:cubicBezTo>
                  <a:pt x="8481" y="4990"/>
                  <a:pt x="8452" y="5015"/>
                  <a:pt x="8418" y="4959"/>
                </a:cubicBezTo>
                <a:cubicBezTo>
                  <a:pt x="8415" y="4955"/>
                  <a:pt x="8414" y="4956"/>
                  <a:pt x="8411" y="4952"/>
                </a:cubicBezTo>
                <a:cubicBezTo>
                  <a:pt x="8400" y="4978"/>
                  <a:pt x="8390" y="5013"/>
                  <a:pt x="8379" y="5045"/>
                </a:cubicBezTo>
                <a:cubicBezTo>
                  <a:pt x="8379" y="5045"/>
                  <a:pt x="8379" y="5045"/>
                  <a:pt x="8379" y="5045"/>
                </a:cubicBezTo>
                <a:cubicBezTo>
                  <a:pt x="8356" y="5118"/>
                  <a:pt x="8333" y="5196"/>
                  <a:pt x="8315" y="5292"/>
                </a:cubicBezTo>
                <a:lnTo>
                  <a:pt x="8306" y="5340"/>
                </a:lnTo>
                <a:cubicBezTo>
                  <a:pt x="8306" y="5342"/>
                  <a:pt x="8305" y="5343"/>
                  <a:pt x="8305" y="5344"/>
                </a:cubicBezTo>
                <a:cubicBezTo>
                  <a:pt x="8302" y="5373"/>
                  <a:pt x="8299" y="5392"/>
                  <a:pt x="8295" y="5426"/>
                </a:cubicBezTo>
                <a:lnTo>
                  <a:pt x="8230" y="5986"/>
                </a:lnTo>
                <a:lnTo>
                  <a:pt x="8202" y="5474"/>
                </a:lnTo>
                <a:cubicBezTo>
                  <a:pt x="8196" y="5364"/>
                  <a:pt x="8186" y="5252"/>
                  <a:pt x="8178" y="5145"/>
                </a:cubicBezTo>
                <a:lnTo>
                  <a:pt x="8178" y="5141"/>
                </a:lnTo>
                <a:lnTo>
                  <a:pt x="8164" y="4983"/>
                </a:lnTo>
                <a:cubicBezTo>
                  <a:pt x="8155" y="4893"/>
                  <a:pt x="8146" y="4800"/>
                  <a:pt x="8139" y="4756"/>
                </a:cubicBezTo>
                <a:cubicBezTo>
                  <a:pt x="8121" y="4642"/>
                  <a:pt x="8093" y="4359"/>
                  <a:pt x="8077" y="4131"/>
                </a:cubicBezTo>
                <a:cubicBezTo>
                  <a:pt x="8050" y="3739"/>
                  <a:pt x="8051" y="3710"/>
                  <a:pt x="8095" y="3561"/>
                </a:cubicBezTo>
                <a:cubicBezTo>
                  <a:pt x="8116" y="3490"/>
                  <a:pt x="8137" y="3328"/>
                  <a:pt x="8157" y="3145"/>
                </a:cubicBezTo>
                <a:cubicBezTo>
                  <a:pt x="8157" y="3144"/>
                  <a:pt x="8157" y="3142"/>
                  <a:pt x="8157" y="3141"/>
                </a:cubicBezTo>
                <a:cubicBezTo>
                  <a:pt x="8173" y="2937"/>
                  <a:pt x="8188" y="2719"/>
                  <a:pt x="8202" y="2485"/>
                </a:cubicBezTo>
                <a:cubicBezTo>
                  <a:pt x="8203" y="2439"/>
                  <a:pt x="8206" y="2385"/>
                  <a:pt x="8206" y="2344"/>
                </a:cubicBezTo>
                <a:cubicBezTo>
                  <a:pt x="8206" y="2215"/>
                  <a:pt x="8217" y="1979"/>
                  <a:pt x="8230" y="1822"/>
                </a:cubicBezTo>
                <a:cubicBezTo>
                  <a:pt x="8235" y="1765"/>
                  <a:pt x="8238" y="1718"/>
                  <a:pt x="8240" y="1671"/>
                </a:cubicBezTo>
                <a:cubicBezTo>
                  <a:pt x="8240" y="1669"/>
                  <a:pt x="8241" y="1669"/>
                  <a:pt x="8241" y="1667"/>
                </a:cubicBezTo>
                <a:cubicBezTo>
                  <a:pt x="8241" y="1666"/>
                  <a:pt x="8241" y="1665"/>
                  <a:pt x="8241" y="1664"/>
                </a:cubicBezTo>
                <a:cubicBezTo>
                  <a:pt x="8241" y="1660"/>
                  <a:pt x="8241" y="1657"/>
                  <a:pt x="8241" y="1654"/>
                </a:cubicBezTo>
                <a:cubicBezTo>
                  <a:pt x="8243" y="1582"/>
                  <a:pt x="8243" y="1515"/>
                  <a:pt x="8239" y="1437"/>
                </a:cubicBezTo>
                <a:cubicBezTo>
                  <a:pt x="8239" y="1436"/>
                  <a:pt x="8239" y="1434"/>
                  <a:pt x="8239" y="1434"/>
                </a:cubicBezTo>
                <a:cubicBezTo>
                  <a:pt x="8239" y="1431"/>
                  <a:pt x="8238" y="1429"/>
                  <a:pt x="8238" y="1427"/>
                </a:cubicBezTo>
                <a:cubicBezTo>
                  <a:pt x="8234" y="1351"/>
                  <a:pt x="8227" y="1267"/>
                  <a:pt x="8215" y="1155"/>
                </a:cubicBezTo>
                <a:cubicBezTo>
                  <a:pt x="8207" y="1072"/>
                  <a:pt x="8194" y="981"/>
                  <a:pt x="8182" y="891"/>
                </a:cubicBezTo>
                <a:cubicBezTo>
                  <a:pt x="8166" y="780"/>
                  <a:pt x="8148" y="687"/>
                  <a:pt x="8130" y="616"/>
                </a:cubicBezTo>
                <a:cubicBezTo>
                  <a:pt x="8112" y="545"/>
                  <a:pt x="8093" y="497"/>
                  <a:pt x="8073" y="475"/>
                </a:cubicBezTo>
                <a:close/>
                <a:moveTo>
                  <a:pt x="8927" y="4272"/>
                </a:moveTo>
                <a:cubicBezTo>
                  <a:pt x="8925" y="4351"/>
                  <a:pt x="8922" y="4397"/>
                  <a:pt x="8919" y="4420"/>
                </a:cubicBezTo>
                <a:cubicBezTo>
                  <a:pt x="8917" y="4447"/>
                  <a:pt x="8915" y="4441"/>
                  <a:pt x="8913" y="4426"/>
                </a:cubicBezTo>
                <a:cubicBezTo>
                  <a:pt x="8912" y="4426"/>
                  <a:pt x="8912" y="4427"/>
                  <a:pt x="8912" y="4426"/>
                </a:cubicBezTo>
                <a:cubicBezTo>
                  <a:pt x="8911" y="4867"/>
                  <a:pt x="8911" y="5299"/>
                  <a:pt x="8910" y="5732"/>
                </a:cubicBezTo>
                <a:cubicBezTo>
                  <a:pt x="8912" y="5925"/>
                  <a:pt x="8912" y="6255"/>
                  <a:pt x="8913" y="6488"/>
                </a:cubicBezTo>
                <a:cubicBezTo>
                  <a:pt x="8916" y="6482"/>
                  <a:pt x="8920" y="6475"/>
                  <a:pt x="8923" y="6478"/>
                </a:cubicBezTo>
                <a:lnTo>
                  <a:pt x="8926" y="4952"/>
                </a:lnTo>
                <a:lnTo>
                  <a:pt x="8927" y="4317"/>
                </a:lnTo>
                <a:lnTo>
                  <a:pt x="8927" y="4272"/>
                </a:lnTo>
                <a:close/>
                <a:moveTo>
                  <a:pt x="1615" y="5533"/>
                </a:moveTo>
                <a:cubicBezTo>
                  <a:pt x="1603" y="5523"/>
                  <a:pt x="1591" y="5526"/>
                  <a:pt x="1579" y="5543"/>
                </a:cubicBezTo>
                <a:cubicBezTo>
                  <a:pt x="1563" y="5567"/>
                  <a:pt x="1548" y="5615"/>
                  <a:pt x="1533" y="5688"/>
                </a:cubicBezTo>
                <a:cubicBezTo>
                  <a:pt x="1494" y="5879"/>
                  <a:pt x="1483" y="6077"/>
                  <a:pt x="1476" y="6715"/>
                </a:cubicBezTo>
                <a:cubicBezTo>
                  <a:pt x="1470" y="7279"/>
                  <a:pt x="1452" y="7650"/>
                  <a:pt x="1414" y="8024"/>
                </a:cubicBezTo>
                <a:cubicBezTo>
                  <a:pt x="1385" y="8311"/>
                  <a:pt x="1354" y="8546"/>
                  <a:pt x="1345" y="8546"/>
                </a:cubicBezTo>
                <a:cubicBezTo>
                  <a:pt x="1336" y="8546"/>
                  <a:pt x="1305" y="8383"/>
                  <a:pt x="1276" y="8182"/>
                </a:cubicBezTo>
                <a:cubicBezTo>
                  <a:pt x="1199" y="7645"/>
                  <a:pt x="1121" y="7375"/>
                  <a:pt x="1088" y="7529"/>
                </a:cubicBezTo>
                <a:cubicBezTo>
                  <a:pt x="1070" y="7611"/>
                  <a:pt x="1060" y="7902"/>
                  <a:pt x="1060" y="8309"/>
                </a:cubicBezTo>
                <a:cubicBezTo>
                  <a:pt x="1060" y="8828"/>
                  <a:pt x="1070" y="9033"/>
                  <a:pt x="1113" y="9326"/>
                </a:cubicBezTo>
                <a:cubicBezTo>
                  <a:pt x="1171" y="9727"/>
                  <a:pt x="1179" y="9930"/>
                  <a:pt x="1195" y="11275"/>
                </a:cubicBezTo>
                <a:cubicBezTo>
                  <a:pt x="1212" y="12785"/>
                  <a:pt x="1271" y="13522"/>
                  <a:pt x="1374" y="13522"/>
                </a:cubicBezTo>
                <a:cubicBezTo>
                  <a:pt x="1450" y="13522"/>
                  <a:pt x="1451" y="13539"/>
                  <a:pt x="1468" y="14412"/>
                </a:cubicBezTo>
                <a:lnTo>
                  <a:pt x="1482" y="15082"/>
                </a:lnTo>
                <a:lnTo>
                  <a:pt x="1304" y="15838"/>
                </a:lnTo>
                <a:cubicBezTo>
                  <a:pt x="1207" y="16253"/>
                  <a:pt x="1109" y="16594"/>
                  <a:pt x="1086" y="16594"/>
                </a:cubicBezTo>
                <a:cubicBezTo>
                  <a:pt x="1050" y="16594"/>
                  <a:pt x="1047" y="16649"/>
                  <a:pt x="1059" y="17140"/>
                </a:cubicBezTo>
                <a:cubicBezTo>
                  <a:pt x="1082" y="18036"/>
                  <a:pt x="1126" y="18715"/>
                  <a:pt x="1150" y="18535"/>
                </a:cubicBezTo>
                <a:cubicBezTo>
                  <a:pt x="1165" y="18424"/>
                  <a:pt x="1165" y="18293"/>
                  <a:pt x="1149" y="18082"/>
                </a:cubicBezTo>
                <a:cubicBezTo>
                  <a:pt x="1131" y="17824"/>
                  <a:pt x="1139" y="17714"/>
                  <a:pt x="1211" y="17250"/>
                </a:cubicBezTo>
                <a:cubicBezTo>
                  <a:pt x="1296" y="16704"/>
                  <a:pt x="1422" y="16154"/>
                  <a:pt x="1462" y="16154"/>
                </a:cubicBezTo>
                <a:cubicBezTo>
                  <a:pt x="1474" y="16154"/>
                  <a:pt x="1511" y="15985"/>
                  <a:pt x="1544" y="15779"/>
                </a:cubicBezTo>
                <a:cubicBezTo>
                  <a:pt x="1611" y="15354"/>
                  <a:pt x="1648" y="15471"/>
                  <a:pt x="1620" y="16023"/>
                </a:cubicBezTo>
                <a:cubicBezTo>
                  <a:pt x="1605" y="16314"/>
                  <a:pt x="1586" y="18708"/>
                  <a:pt x="1595" y="19116"/>
                </a:cubicBezTo>
                <a:cubicBezTo>
                  <a:pt x="1596" y="19176"/>
                  <a:pt x="1655" y="19226"/>
                  <a:pt x="1726" y="19226"/>
                </a:cubicBezTo>
                <a:cubicBezTo>
                  <a:pt x="1820" y="19226"/>
                  <a:pt x="1852" y="19178"/>
                  <a:pt x="1846" y="19044"/>
                </a:cubicBezTo>
                <a:cubicBezTo>
                  <a:pt x="1842" y="18943"/>
                  <a:pt x="1822" y="18835"/>
                  <a:pt x="1801" y="18807"/>
                </a:cubicBezTo>
                <a:cubicBezTo>
                  <a:pt x="1697" y="18663"/>
                  <a:pt x="1673" y="17974"/>
                  <a:pt x="1717" y="16425"/>
                </a:cubicBezTo>
                <a:cubicBezTo>
                  <a:pt x="1734" y="15851"/>
                  <a:pt x="1733" y="15343"/>
                  <a:pt x="1716" y="14405"/>
                </a:cubicBezTo>
                <a:cubicBezTo>
                  <a:pt x="1683" y="12651"/>
                  <a:pt x="1678" y="12518"/>
                  <a:pt x="1630" y="12467"/>
                </a:cubicBezTo>
                <a:cubicBezTo>
                  <a:pt x="1569" y="12402"/>
                  <a:pt x="1580" y="12146"/>
                  <a:pt x="1648" y="12055"/>
                </a:cubicBezTo>
                <a:cubicBezTo>
                  <a:pt x="1691" y="11995"/>
                  <a:pt x="1703" y="11905"/>
                  <a:pt x="1699" y="11687"/>
                </a:cubicBezTo>
                <a:cubicBezTo>
                  <a:pt x="1690" y="11268"/>
                  <a:pt x="1695" y="10269"/>
                  <a:pt x="1707" y="9972"/>
                </a:cubicBezTo>
                <a:cubicBezTo>
                  <a:pt x="1714" y="9788"/>
                  <a:pt x="1706" y="9718"/>
                  <a:pt x="1678" y="9718"/>
                </a:cubicBezTo>
                <a:cubicBezTo>
                  <a:pt x="1616" y="9718"/>
                  <a:pt x="1609" y="9440"/>
                  <a:pt x="1666" y="9278"/>
                </a:cubicBezTo>
                <a:cubicBezTo>
                  <a:pt x="1708" y="9160"/>
                  <a:pt x="1715" y="9071"/>
                  <a:pt x="1703" y="8804"/>
                </a:cubicBezTo>
                <a:cubicBezTo>
                  <a:pt x="1696" y="8623"/>
                  <a:pt x="1678" y="8421"/>
                  <a:pt x="1662" y="8354"/>
                </a:cubicBezTo>
                <a:cubicBezTo>
                  <a:pt x="1640" y="8257"/>
                  <a:pt x="1648" y="8106"/>
                  <a:pt x="1704" y="7598"/>
                </a:cubicBezTo>
                <a:cubicBezTo>
                  <a:pt x="1786" y="6853"/>
                  <a:pt x="1791" y="6470"/>
                  <a:pt x="1726" y="5986"/>
                </a:cubicBezTo>
                <a:cubicBezTo>
                  <a:pt x="1690" y="5714"/>
                  <a:pt x="1652" y="5563"/>
                  <a:pt x="1615" y="5533"/>
                </a:cubicBezTo>
                <a:close/>
                <a:moveTo>
                  <a:pt x="8922" y="6935"/>
                </a:moveTo>
                <a:cubicBezTo>
                  <a:pt x="8919" y="6938"/>
                  <a:pt x="8917" y="6939"/>
                  <a:pt x="8915" y="6942"/>
                </a:cubicBezTo>
                <a:cubicBezTo>
                  <a:pt x="8916" y="7204"/>
                  <a:pt x="8917" y="7583"/>
                  <a:pt x="8918" y="7887"/>
                </a:cubicBezTo>
                <a:cubicBezTo>
                  <a:pt x="8918" y="7887"/>
                  <a:pt x="8919" y="7883"/>
                  <a:pt x="8920" y="7883"/>
                </a:cubicBezTo>
                <a:lnTo>
                  <a:pt x="8921" y="7248"/>
                </a:lnTo>
                <a:cubicBezTo>
                  <a:pt x="8921" y="7247"/>
                  <a:pt x="8921" y="7245"/>
                  <a:pt x="8921" y="7244"/>
                </a:cubicBezTo>
                <a:cubicBezTo>
                  <a:pt x="8919" y="7226"/>
                  <a:pt x="8920" y="7208"/>
                  <a:pt x="8921" y="7189"/>
                </a:cubicBezTo>
                <a:lnTo>
                  <a:pt x="8922" y="7165"/>
                </a:lnTo>
                <a:lnTo>
                  <a:pt x="8922" y="7138"/>
                </a:lnTo>
                <a:lnTo>
                  <a:pt x="8922" y="7114"/>
                </a:lnTo>
                <a:lnTo>
                  <a:pt x="8922" y="7052"/>
                </a:lnTo>
                <a:lnTo>
                  <a:pt x="8922" y="6935"/>
                </a:lnTo>
                <a:close/>
                <a:moveTo>
                  <a:pt x="8918" y="8186"/>
                </a:moveTo>
                <a:cubicBezTo>
                  <a:pt x="8919" y="8263"/>
                  <a:pt x="8919" y="8336"/>
                  <a:pt x="8919" y="8416"/>
                </a:cubicBezTo>
                <a:lnTo>
                  <a:pt x="8919" y="8189"/>
                </a:lnTo>
                <a:cubicBezTo>
                  <a:pt x="8919" y="8189"/>
                  <a:pt x="8919" y="8186"/>
                  <a:pt x="8918" y="8186"/>
                </a:cubicBezTo>
                <a:close/>
                <a:moveTo>
                  <a:pt x="5" y="15608"/>
                </a:moveTo>
                <a:cubicBezTo>
                  <a:pt x="4" y="15710"/>
                  <a:pt x="3" y="15790"/>
                  <a:pt x="2" y="15876"/>
                </a:cubicBezTo>
                <a:cubicBezTo>
                  <a:pt x="1" y="15999"/>
                  <a:pt x="1" y="16136"/>
                  <a:pt x="0" y="16267"/>
                </a:cubicBezTo>
                <a:lnTo>
                  <a:pt x="0" y="16666"/>
                </a:lnTo>
                <a:lnTo>
                  <a:pt x="5" y="15608"/>
                </a:lnTo>
                <a:close/>
                <a:moveTo>
                  <a:pt x="8896" y="16834"/>
                </a:moveTo>
                <a:cubicBezTo>
                  <a:pt x="8893" y="16849"/>
                  <a:pt x="8890" y="16860"/>
                  <a:pt x="8888" y="16865"/>
                </a:cubicBezTo>
                <a:cubicBezTo>
                  <a:pt x="8881" y="19398"/>
                  <a:pt x="8874" y="20912"/>
                  <a:pt x="8860" y="21329"/>
                </a:cubicBezTo>
                <a:lnTo>
                  <a:pt x="8868" y="21329"/>
                </a:lnTo>
                <a:lnTo>
                  <a:pt x="8885" y="19518"/>
                </a:lnTo>
                <a:cubicBezTo>
                  <a:pt x="8888" y="19184"/>
                  <a:pt x="8892" y="17984"/>
                  <a:pt x="8896" y="16834"/>
                </a:cubicBezTo>
                <a:close/>
                <a:moveTo>
                  <a:pt x="7075" y="20865"/>
                </a:moveTo>
                <a:cubicBezTo>
                  <a:pt x="7075" y="20867"/>
                  <a:pt x="7075" y="20905"/>
                  <a:pt x="7076" y="20906"/>
                </a:cubicBezTo>
                <a:cubicBezTo>
                  <a:pt x="7079" y="20931"/>
                  <a:pt x="7097" y="20957"/>
                  <a:pt x="7122" y="20982"/>
                </a:cubicBezTo>
                <a:cubicBezTo>
                  <a:pt x="7134" y="20993"/>
                  <a:pt x="7152" y="21002"/>
                  <a:pt x="7167" y="21013"/>
                </a:cubicBezTo>
                <a:cubicBezTo>
                  <a:pt x="7174" y="21017"/>
                  <a:pt x="7180" y="21022"/>
                  <a:pt x="7187" y="21026"/>
                </a:cubicBezTo>
                <a:cubicBezTo>
                  <a:pt x="7197" y="21033"/>
                  <a:pt x="7206" y="21041"/>
                  <a:pt x="7217" y="21047"/>
                </a:cubicBezTo>
                <a:cubicBezTo>
                  <a:pt x="7216" y="21008"/>
                  <a:pt x="7214" y="20971"/>
                  <a:pt x="7216" y="20934"/>
                </a:cubicBezTo>
                <a:cubicBezTo>
                  <a:pt x="7161" y="20908"/>
                  <a:pt x="7086" y="20879"/>
                  <a:pt x="7075" y="20865"/>
                </a:cubicBezTo>
                <a:close/>
                <a:moveTo>
                  <a:pt x="7276" y="20965"/>
                </a:moveTo>
                <a:cubicBezTo>
                  <a:pt x="7277" y="21000"/>
                  <a:pt x="7279" y="21033"/>
                  <a:pt x="7278" y="21068"/>
                </a:cubicBezTo>
                <a:cubicBezTo>
                  <a:pt x="7280" y="21068"/>
                  <a:pt x="7281" y="21067"/>
                  <a:pt x="7283" y="21068"/>
                </a:cubicBezTo>
                <a:cubicBezTo>
                  <a:pt x="7285" y="21050"/>
                  <a:pt x="7285" y="21026"/>
                  <a:pt x="7288" y="21013"/>
                </a:cubicBezTo>
                <a:cubicBezTo>
                  <a:pt x="7296" y="20979"/>
                  <a:pt x="7304" y="20969"/>
                  <a:pt x="7312" y="20982"/>
                </a:cubicBezTo>
                <a:cubicBezTo>
                  <a:pt x="7294" y="20974"/>
                  <a:pt x="7293" y="20972"/>
                  <a:pt x="7276" y="20965"/>
                </a:cubicBezTo>
                <a:close/>
                <a:moveTo>
                  <a:pt x="7314" y="20982"/>
                </a:moveTo>
                <a:cubicBezTo>
                  <a:pt x="7321" y="20996"/>
                  <a:pt x="7327" y="21035"/>
                  <a:pt x="7332" y="21085"/>
                </a:cubicBezTo>
                <a:cubicBezTo>
                  <a:pt x="7367" y="21095"/>
                  <a:pt x="7395" y="21102"/>
                  <a:pt x="7424" y="21112"/>
                </a:cubicBezTo>
                <a:cubicBezTo>
                  <a:pt x="7484" y="21129"/>
                  <a:pt x="7532" y="21155"/>
                  <a:pt x="7599" y="21164"/>
                </a:cubicBezTo>
                <a:cubicBezTo>
                  <a:pt x="7722" y="21180"/>
                  <a:pt x="7852" y="21196"/>
                  <a:pt x="7997" y="21215"/>
                </a:cubicBezTo>
                <a:cubicBezTo>
                  <a:pt x="7979" y="21208"/>
                  <a:pt x="7972" y="21203"/>
                  <a:pt x="7942" y="21195"/>
                </a:cubicBezTo>
                <a:cubicBezTo>
                  <a:pt x="7680" y="21120"/>
                  <a:pt x="7472" y="21046"/>
                  <a:pt x="7314" y="20982"/>
                </a:cubicBezTo>
                <a:close/>
                <a:moveTo>
                  <a:pt x="2573" y="21466"/>
                </a:moveTo>
                <a:cubicBezTo>
                  <a:pt x="2610" y="21474"/>
                  <a:pt x="2789" y="21511"/>
                  <a:pt x="2800" y="21514"/>
                </a:cubicBezTo>
                <a:cubicBezTo>
                  <a:pt x="2867" y="21533"/>
                  <a:pt x="2920" y="21522"/>
                  <a:pt x="2923" y="21494"/>
                </a:cubicBezTo>
                <a:lnTo>
                  <a:pt x="2573" y="21466"/>
                </a:lnTo>
                <a:close/>
              </a:path>
            </a:pathLst>
          </a:custGeom>
          <a:ln w="12700">
            <a:miter lim="400000"/>
          </a:ln>
        </p:spPr>
      </p:pic>
      <p:pic>
        <p:nvPicPr>
          <p:cNvPr id="253" name="Image" descr="Image"/>
          <p:cNvPicPr>
            <a:picLocks noChangeAspect="1"/>
          </p:cNvPicPr>
          <p:nvPr/>
        </p:nvPicPr>
        <p:blipFill>
          <a:blip r:embed="rId5"/>
          <a:stretch>
            <a:fillRect/>
          </a:stretch>
        </p:blipFill>
        <p:spPr>
          <a:xfrm>
            <a:off x="16266" y="6221729"/>
            <a:ext cx="30947002" cy="6168494"/>
          </a:xfrm>
          <a:prstGeom prst="rect">
            <a:avLst/>
          </a:prstGeom>
          <a:ln w="12700">
            <a:miter lim="400000"/>
          </a:ln>
        </p:spPr>
      </p:pic>
      <p:sp>
        <p:nvSpPr>
          <p:cNvPr id="254" name="*Bleeding during ovulation leading to haemorrhagic…"/>
          <p:cNvSpPr txBox="1"/>
          <p:nvPr/>
        </p:nvSpPr>
        <p:spPr>
          <a:xfrm>
            <a:off x="18023440" y="9394181"/>
            <a:ext cx="5169732" cy="879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825500">
              <a:lnSpc>
                <a:spcPct val="90000"/>
              </a:lnSpc>
              <a:defRPr sz="1800" i="0"/>
            </a:pPr>
            <a:r>
              <a:t>*Bleeding during ovulation leading to haemorrhagic</a:t>
            </a:r>
          </a:p>
          <a:p>
            <a:pPr algn="l" defTabSz="825500">
              <a:lnSpc>
                <a:spcPct val="90000"/>
              </a:lnSpc>
              <a:defRPr sz="1800" i="0"/>
            </a:pPr>
            <a:r>
              <a:t>ovarian cysts or haemoperitoneum is often associated</a:t>
            </a:r>
          </a:p>
          <a:p>
            <a:pPr algn="l" defTabSz="825500">
              <a:lnSpc>
                <a:spcPct val="90000"/>
              </a:lnSpc>
              <a:defRPr sz="1800" i="0"/>
            </a:pPr>
            <a:r>
              <a:t>with pain during ovulation (mittelschmerz)</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Next steps in women and girls with bleeding disorders"/>
          <p:cNvSpPr txBox="1"/>
          <p:nvPr/>
        </p:nvSpPr>
        <p:spPr>
          <a:xfrm>
            <a:off x="806406" y="795423"/>
            <a:ext cx="17194189" cy="911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ts val="6100"/>
              </a:lnSpc>
              <a:defRPr sz="6000" b="1" i="0">
                <a:solidFill>
                  <a:srgbClr val="891B10"/>
                </a:solidFill>
              </a:defRPr>
            </a:lvl1pPr>
          </a:lstStyle>
          <a:p>
            <a:r>
              <a:t>Next steps in women and girls with bleeding disorders</a:t>
            </a:r>
          </a:p>
        </p:txBody>
      </p:sp>
      <p:sp>
        <p:nvSpPr>
          <p:cNvPr id="257" name="The personal bleeding history should…"/>
          <p:cNvSpPr txBox="1"/>
          <p:nvPr/>
        </p:nvSpPr>
        <p:spPr>
          <a:xfrm>
            <a:off x="3373183" y="4538731"/>
            <a:ext cx="6381156"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i="0"/>
            </a:pPr>
            <a:r>
              <a:rPr>
                <a:solidFill>
                  <a:srgbClr val="323333"/>
                </a:solidFill>
              </a:rPr>
              <a:t>The </a:t>
            </a:r>
            <a:r>
              <a:rPr b="1">
                <a:solidFill>
                  <a:srgbClr val="B46C69"/>
                </a:solidFill>
              </a:rPr>
              <a:t>personal bleeding history </a:t>
            </a:r>
            <a:r>
              <a:rPr>
                <a:solidFill>
                  <a:srgbClr val="323333"/>
                </a:solidFill>
              </a:rPr>
              <a:t>should</a:t>
            </a:r>
          </a:p>
          <a:p>
            <a:pPr algn="l">
              <a:lnSpc>
                <a:spcPts val="2600"/>
              </a:lnSpc>
              <a:spcBef>
                <a:spcPts val="800"/>
              </a:spcBef>
              <a:defRPr i="0"/>
            </a:pPr>
            <a:r>
              <a:t>be assessed.</a:t>
            </a:r>
          </a:p>
        </p:txBody>
      </p:sp>
      <p:sp>
        <p:nvSpPr>
          <p:cNvPr id="258" name="05"/>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05</a:t>
            </a:r>
          </a:p>
        </p:txBody>
      </p:sp>
      <p:pic>
        <p:nvPicPr>
          <p:cNvPr id="259" name="Image" descr="Image"/>
          <p:cNvPicPr>
            <a:picLocks noChangeAspect="1"/>
          </p:cNvPicPr>
          <p:nvPr/>
        </p:nvPicPr>
        <p:blipFill>
          <a:blip r:embed="rId2"/>
          <a:stretch>
            <a:fillRect/>
          </a:stretch>
        </p:blipFill>
        <p:spPr>
          <a:xfrm>
            <a:off x="889253" y="10414387"/>
            <a:ext cx="22605493" cy="1802626"/>
          </a:xfrm>
          <a:prstGeom prst="rect">
            <a:avLst/>
          </a:prstGeom>
          <a:ln w="12700">
            <a:miter lim="400000"/>
          </a:ln>
        </p:spPr>
      </p:pic>
      <p:pic>
        <p:nvPicPr>
          <p:cNvPr id="260" name="Image" descr="Image"/>
          <p:cNvPicPr>
            <a:picLocks noChangeAspect="1"/>
          </p:cNvPicPr>
          <p:nvPr/>
        </p:nvPicPr>
        <p:blipFill>
          <a:blip r:embed="rId3"/>
          <a:stretch>
            <a:fillRect/>
          </a:stretch>
        </p:blipFill>
        <p:spPr>
          <a:xfrm>
            <a:off x="12718224" y="6988771"/>
            <a:ext cx="10428352" cy="2710258"/>
          </a:xfrm>
          <a:prstGeom prst="rect">
            <a:avLst/>
          </a:prstGeom>
          <a:ln w="12700">
            <a:miter lim="400000"/>
          </a:ln>
        </p:spPr>
      </p:pic>
      <p:pic>
        <p:nvPicPr>
          <p:cNvPr id="261" name="Image" descr="Image"/>
          <p:cNvPicPr>
            <a:picLocks noChangeAspect="1"/>
          </p:cNvPicPr>
          <p:nvPr/>
        </p:nvPicPr>
        <p:blipFill>
          <a:blip r:embed="rId4"/>
          <a:stretch>
            <a:fillRect/>
          </a:stretch>
        </p:blipFill>
        <p:spPr>
          <a:xfrm>
            <a:off x="12718224" y="4186433"/>
            <a:ext cx="10428352" cy="2524507"/>
          </a:xfrm>
          <a:prstGeom prst="rect">
            <a:avLst/>
          </a:prstGeom>
          <a:ln w="12700">
            <a:miter lim="400000"/>
          </a:ln>
        </p:spPr>
      </p:pic>
      <p:sp>
        <p:nvSpPr>
          <p:cNvPr id="262" name="IN MODULE 1 WE LEARNED THAT IN WOMEN…"/>
          <p:cNvSpPr txBox="1"/>
          <p:nvPr/>
        </p:nvSpPr>
        <p:spPr>
          <a:xfrm>
            <a:off x="1158102" y="2513823"/>
            <a:ext cx="10428352" cy="1196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sz="4200" b="1" i="0">
                <a:solidFill>
                  <a:srgbClr val="B46C69"/>
                </a:solidFill>
              </a:defRPr>
            </a:pPr>
            <a:r>
              <a:t>IN MODULE 1 WE LEARNED THAT IN WOMEN </a:t>
            </a:r>
          </a:p>
          <a:p>
            <a:pPr marL="638923" indent="-469900" algn="l">
              <a:lnSpc>
                <a:spcPct val="80000"/>
              </a:lnSpc>
              <a:defRPr sz="4200" b="1" i="0">
                <a:solidFill>
                  <a:srgbClr val="B46C69"/>
                </a:solidFill>
              </a:defRPr>
            </a:pPr>
            <a:r>
              <a:t>AND GIRLS WITH BLEEDING SYMPTOM(S):</a:t>
            </a:r>
          </a:p>
        </p:txBody>
      </p:sp>
      <p:sp>
        <p:nvSpPr>
          <p:cNvPr id="263" name="MODULE 2 DETAILS THE NEXT STEPS TO TAKE…"/>
          <p:cNvSpPr txBox="1"/>
          <p:nvPr/>
        </p:nvSpPr>
        <p:spPr>
          <a:xfrm>
            <a:off x="12480949" y="2513824"/>
            <a:ext cx="10775902" cy="119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sz="4200" b="1" i="0">
                <a:solidFill>
                  <a:srgbClr val="891B10"/>
                </a:solidFill>
              </a:defRPr>
            </a:pPr>
            <a:r>
              <a:t>MODULE 2 DETAILS THE NEXT STEPS TO TAKE </a:t>
            </a:r>
          </a:p>
          <a:p>
            <a:pPr marL="638923" indent="-469900" algn="l">
              <a:lnSpc>
                <a:spcPct val="80000"/>
              </a:lnSpc>
              <a:defRPr sz="4200" b="1" i="0">
                <a:solidFill>
                  <a:srgbClr val="891B10"/>
                </a:solidFill>
              </a:defRPr>
            </a:pPr>
            <a:r>
              <a:t>WHEN SUSPECTING A BLEEDING DISORDER</a:t>
            </a:r>
          </a:p>
        </p:txBody>
      </p:sp>
      <p:pic>
        <p:nvPicPr>
          <p:cNvPr id="264" name="Image" descr="Image"/>
          <p:cNvPicPr>
            <a:picLocks noChangeAspect="1"/>
          </p:cNvPicPr>
          <p:nvPr/>
        </p:nvPicPr>
        <p:blipFill>
          <a:blip r:embed="rId5"/>
          <a:stretch>
            <a:fillRect/>
          </a:stretch>
        </p:blipFill>
        <p:spPr>
          <a:xfrm>
            <a:off x="873145" y="2175098"/>
            <a:ext cx="11176065" cy="7923874"/>
          </a:xfrm>
          <a:prstGeom prst="rect">
            <a:avLst/>
          </a:prstGeom>
          <a:ln w="12700">
            <a:miter lim="400000"/>
          </a:ln>
        </p:spPr>
      </p:pic>
      <p:pic>
        <p:nvPicPr>
          <p:cNvPr id="265" name="Image" descr="Image"/>
          <p:cNvPicPr>
            <a:picLocks noChangeAspect="1"/>
          </p:cNvPicPr>
          <p:nvPr/>
        </p:nvPicPr>
        <p:blipFill>
          <a:blip r:embed="rId6"/>
          <a:stretch>
            <a:fillRect/>
          </a:stretch>
        </p:blipFill>
        <p:spPr>
          <a:xfrm>
            <a:off x="12318968" y="2175098"/>
            <a:ext cx="11176064" cy="7923874"/>
          </a:xfrm>
          <a:prstGeom prst="rect">
            <a:avLst/>
          </a:prstGeom>
          <a:ln w="12700">
            <a:miter lim="400000"/>
          </a:ln>
        </p:spPr>
      </p:pic>
      <p:pic>
        <p:nvPicPr>
          <p:cNvPr id="266" name="Image" descr="Image"/>
          <p:cNvPicPr>
            <a:picLocks noChangeAspect="1"/>
          </p:cNvPicPr>
          <p:nvPr/>
        </p:nvPicPr>
        <p:blipFill>
          <a:blip r:embed="rId7"/>
          <a:stretch>
            <a:fillRect/>
          </a:stretch>
        </p:blipFill>
        <p:spPr>
          <a:xfrm>
            <a:off x="957884" y="3754926"/>
            <a:ext cx="2580032" cy="6256948"/>
          </a:xfrm>
          <a:prstGeom prst="rect">
            <a:avLst/>
          </a:prstGeom>
          <a:ln w="12700">
            <a:miter lim="400000"/>
          </a:ln>
        </p:spPr>
      </p:pic>
      <p:sp>
        <p:nvSpPr>
          <p:cNvPr id="267" name="The family history should be assessed."/>
          <p:cNvSpPr txBox="1"/>
          <p:nvPr/>
        </p:nvSpPr>
        <p:spPr>
          <a:xfrm>
            <a:off x="3373183" y="6738619"/>
            <a:ext cx="6708478" cy="46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a:solidFill>
                  <a:srgbClr val="323333"/>
                </a:solidFill>
              </a:rPr>
              <a:t>The </a:t>
            </a:r>
            <a:r>
              <a:rPr b="1">
                <a:solidFill>
                  <a:srgbClr val="B46C69"/>
                </a:solidFill>
              </a:rPr>
              <a:t>family history </a:t>
            </a:r>
            <a:r>
              <a:rPr>
                <a:solidFill>
                  <a:srgbClr val="323333"/>
                </a:solidFill>
              </a:rPr>
              <a:t>should </a:t>
            </a:r>
            <a:r>
              <a:t>be assessed.</a:t>
            </a:r>
          </a:p>
        </p:txBody>
      </p:sp>
      <p:sp>
        <p:nvSpPr>
          <p:cNvPr id="268" name="Several tools can be used to screen for a…"/>
          <p:cNvSpPr txBox="1"/>
          <p:nvPr/>
        </p:nvSpPr>
        <p:spPr>
          <a:xfrm>
            <a:off x="3383717" y="8424103"/>
            <a:ext cx="7260730"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a:solidFill>
                  <a:srgbClr val="323333"/>
                </a:solidFill>
              </a:rPr>
              <a:t>Several </a:t>
            </a:r>
            <a:r>
              <a:rPr b="1">
                <a:solidFill>
                  <a:srgbClr val="B46C69"/>
                </a:solidFill>
              </a:rPr>
              <a:t>tools </a:t>
            </a:r>
            <a:r>
              <a:rPr>
                <a:solidFill>
                  <a:srgbClr val="323333"/>
                </a:solidFill>
              </a:rPr>
              <a:t>can be used to screen for a </a:t>
            </a:r>
          </a:p>
          <a:p>
            <a:pPr algn="l">
              <a:lnSpc>
                <a:spcPts val="2600"/>
              </a:lnSpc>
              <a:spcBef>
                <a:spcPts val="800"/>
              </a:spcBef>
              <a:defRPr i="0"/>
            </a:pPr>
            <a:r>
              <a:rPr>
                <a:solidFill>
                  <a:srgbClr val="323333"/>
                </a:solidFill>
              </a:rPr>
              <a:t>bleeding disorder</a:t>
            </a:r>
          </a:p>
        </p:txBody>
      </p:sp>
      <p:sp>
        <p:nvSpPr>
          <p:cNvPr id="269" name="FIRST LINE"/>
          <p:cNvSpPr txBox="1"/>
          <p:nvPr/>
        </p:nvSpPr>
        <p:spPr>
          <a:xfrm>
            <a:off x="15145035" y="4640772"/>
            <a:ext cx="2881443"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38923" indent="-469900" algn="l">
              <a:lnSpc>
                <a:spcPct val="80000"/>
              </a:lnSpc>
              <a:defRPr sz="4200" b="1" i="0">
                <a:solidFill>
                  <a:srgbClr val="FFFFFD"/>
                </a:solidFill>
              </a:defRPr>
            </a:lvl1pPr>
          </a:lstStyle>
          <a:p>
            <a:r>
              <a:t>FIRST LINE</a:t>
            </a:r>
          </a:p>
        </p:txBody>
      </p:sp>
      <p:sp>
        <p:nvSpPr>
          <p:cNvPr id="270" name="SECOND LINE"/>
          <p:cNvSpPr txBox="1"/>
          <p:nvPr/>
        </p:nvSpPr>
        <p:spPr>
          <a:xfrm>
            <a:off x="15157735" y="7356130"/>
            <a:ext cx="3694507"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38923" indent="-469900" algn="l">
              <a:lnSpc>
                <a:spcPct val="80000"/>
              </a:lnSpc>
              <a:defRPr sz="4200" b="1" i="0">
                <a:solidFill>
                  <a:srgbClr val="FFFFFD"/>
                </a:solidFill>
              </a:defRPr>
            </a:lvl1pPr>
          </a:lstStyle>
          <a:p>
            <a:r>
              <a:t>SECOND LINE</a:t>
            </a:r>
          </a:p>
        </p:txBody>
      </p:sp>
      <p:sp>
        <p:nvSpPr>
          <p:cNvPr id="271" name="Perform general laboratory assessment…"/>
          <p:cNvSpPr txBox="1"/>
          <p:nvPr/>
        </p:nvSpPr>
        <p:spPr>
          <a:xfrm>
            <a:off x="15306950" y="5336152"/>
            <a:ext cx="6708479"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solidFill>
                  <a:srgbClr val="FFFFFD"/>
                </a:solidFill>
              </a:defRPr>
            </a:pPr>
            <a:r>
              <a:t>Perform general laboratory assessment</a:t>
            </a:r>
          </a:p>
          <a:p>
            <a:pPr algn="l">
              <a:lnSpc>
                <a:spcPts val="2600"/>
              </a:lnSpc>
              <a:spcBef>
                <a:spcPts val="800"/>
              </a:spcBef>
              <a:defRPr i="0">
                <a:solidFill>
                  <a:srgbClr val="FFFFFD"/>
                </a:solidFill>
              </a:defRPr>
            </a:pPr>
            <a:r>
              <a:t>and start symptomatic treatment</a:t>
            </a:r>
          </a:p>
        </p:txBody>
      </p:sp>
      <p:sp>
        <p:nvSpPr>
          <p:cNvPr id="272" name="Contact a haematologist for diagnostic…"/>
          <p:cNvSpPr txBox="1"/>
          <p:nvPr/>
        </p:nvSpPr>
        <p:spPr>
          <a:xfrm>
            <a:off x="15306950" y="8042486"/>
            <a:ext cx="6708479"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solidFill>
                  <a:srgbClr val="FFFFFD"/>
                </a:solidFill>
              </a:defRPr>
            </a:pPr>
            <a:r>
              <a:t>Contact a haematologist for diagnostic</a:t>
            </a:r>
          </a:p>
          <a:p>
            <a:pPr algn="l">
              <a:lnSpc>
                <a:spcPts val="2600"/>
              </a:lnSpc>
              <a:spcBef>
                <a:spcPts val="800"/>
              </a:spcBef>
              <a:defRPr i="0">
                <a:solidFill>
                  <a:srgbClr val="FFFFFD"/>
                </a:solidFill>
              </a:defRPr>
            </a:pPr>
            <a:r>
              <a:t>laboratory assessment and specialised</a:t>
            </a:r>
          </a:p>
          <a:p>
            <a:pPr algn="l">
              <a:lnSpc>
                <a:spcPts val="2600"/>
              </a:lnSpc>
              <a:spcBef>
                <a:spcPts val="800"/>
              </a:spcBef>
              <a:defRPr i="0">
                <a:solidFill>
                  <a:srgbClr val="FFFFFD"/>
                </a:solidFill>
              </a:defRPr>
            </a:pPr>
            <a:r>
              <a:t>management</a:t>
            </a:r>
          </a:p>
        </p:txBody>
      </p:sp>
      <p:sp>
        <p:nvSpPr>
          <p:cNvPr id="273" name="Note that if a patient has a known bleeding disorder, the patient’s family members (men and women) should be screened by…"/>
          <p:cNvSpPr txBox="1"/>
          <p:nvPr/>
        </p:nvSpPr>
        <p:spPr>
          <a:xfrm>
            <a:off x="2241676" y="10916919"/>
            <a:ext cx="20982221" cy="899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solidFill>
                  <a:srgbClr val="FFFFFD"/>
                </a:solidFill>
              </a:defRPr>
            </a:pPr>
            <a:r>
              <a:t>Note that if a patient has a known bleeding disorder, the patient’s family members (men and women) should be screened by</a:t>
            </a:r>
          </a:p>
          <a:p>
            <a:pPr algn="l">
              <a:lnSpc>
                <a:spcPts val="2600"/>
              </a:lnSpc>
              <a:spcBef>
                <a:spcPts val="800"/>
              </a:spcBef>
              <a:defRPr i="0">
                <a:solidFill>
                  <a:srgbClr val="FFFFFD"/>
                </a:solidFill>
              </a:defRPr>
            </a:pPr>
            <a:r>
              <a:t>evaluating their personal bleeding histories and conducting laboratory assessment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Image" descr="Image"/>
          <p:cNvPicPr>
            <a:picLocks noChangeAspect="1"/>
          </p:cNvPicPr>
          <p:nvPr/>
        </p:nvPicPr>
        <p:blipFill>
          <a:blip r:embed="rId2"/>
          <a:stretch>
            <a:fillRect/>
          </a:stretch>
        </p:blipFill>
        <p:spPr>
          <a:xfrm>
            <a:off x="14739041" y="3659858"/>
            <a:ext cx="8723517" cy="8723516"/>
          </a:xfrm>
          <a:prstGeom prst="rect">
            <a:avLst/>
          </a:prstGeom>
          <a:ln w="12700">
            <a:miter lim="400000"/>
          </a:ln>
        </p:spPr>
      </p:pic>
      <p:sp>
        <p:nvSpPr>
          <p:cNvPr id="276" name="FIRST LINE: perform general laboratory assessment if…"/>
          <p:cNvSpPr txBox="1"/>
          <p:nvPr/>
        </p:nvSpPr>
        <p:spPr>
          <a:xfrm>
            <a:off x="819106" y="781633"/>
            <a:ext cx="19372288" cy="2461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6100"/>
              </a:lnSpc>
              <a:defRPr sz="6000" i="0">
                <a:solidFill>
                  <a:srgbClr val="252525"/>
                </a:solidFill>
              </a:defRPr>
            </a:pPr>
            <a:r>
              <a:rPr b="1">
                <a:solidFill>
                  <a:srgbClr val="5A92A5"/>
                </a:solidFill>
              </a:rPr>
              <a:t>FIRST LINE:</a:t>
            </a:r>
            <a:r>
              <a:rPr>
                <a:solidFill>
                  <a:srgbClr val="55A4B7"/>
                </a:solidFill>
              </a:rPr>
              <a:t> </a:t>
            </a:r>
            <a:r>
              <a:t>perform general laboratory assessment if</a:t>
            </a:r>
          </a:p>
          <a:p>
            <a:pPr algn="l">
              <a:lnSpc>
                <a:spcPts val="6100"/>
              </a:lnSpc>
              <a:defRPr sz="6000" i="0">
                <a:solidFill>
                  <a:srgbClr val="252525"/>
                </a:solidFill>
              </a:defRPr>
            </a:pPr>
            <a:r>
              <a:t>suspicion of a bleeding disorder is raised by personal bleeding</a:t>
            </a:r>
          </a:p>
          <a:p>
            <a:pPr algn="l">
              <a:lnSpc>
                <a:spcPts val="6100"/>
              </a:lnSpc>
              <a:defRPr sz="6000" i="0">
                <a:solidFill>
                  <a:srgbClr val="252525"/>
                </a:solidFill>
              </a:defRPr>
            </a:pPr>
            <a:r>
              <a:t>history, family history, and screening tools</a:t>
            </a:r>
          </a:p>
        </p:txBody>
      </p:sp>
      <p:sp>
        <p:nvSpPr>
          <p:cNvPr id="277" name="1. Pacey V, et al. J Paediatr Child Health. 2015;51:373-80"/>
          <p:cNvSpPr txBox="1"/>
          <p:nvPr/>
        </p:nvSpPr>
        <p:spPr>
          <a:xfrm>
            <a:off x="869055" y="12749538"/>
            <a:ext cx="18219823" cy="34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1. Pacey V, et al. J Paediatr Child Health. 2015;51:373-80</a:t>
            </a:r>
          </a:p>
        </p:txBody>
      </p:sp>
      <p:sp>
        <p:nvSpPr>
          <p:cNvPr id="278" name="06"/>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06</a:t>
            </a:r>
          </a:p>
        </p:txBody>
      </p:sp>
      <p:pic>
        <p:nvPicPr>
          <p:cNvPr id="279" name="Image" descr="Image"/>
          <p:cNvPicPr>
            <a:picLocks noChangeAspect="1"/>
          </p:cNvPicPr>
          <p:nvPr/>
        </p:nvPicPr>
        <p:blipFill>
          <a:blip r:embed="rId3"/>
          <a:stretch>
            <a:fillRect/>
          </a:stretch>
        </p:blipFill>
        <p:spPr>
          <a:xfrm>
            <a:off x="824858" y="3671278"/>
            <a:ext cx="13712317" cy="6643218"/>
          </a:xfrm>
          <a:prstGeom prst="rect">
            <a:avLst/>
          </a:prstGeom>
          <a:ln w="12700">
            <a:miter lim="400000"/>
          </a:ln>
        </p:spPr>
      </p:pic>
      <p:sp>
        <p:nvSpPr>
          <p:cNvPr id="280" name="General assessments can be performed in first line"/>
          <p:cNvSpPr txBox="1"/>
          <p:nvPr/>
        </p:nvSpPr>
        <p:spPr>
          <a:xfrm>
            <a:off x="1264795" y="4110844"/>
            <a:ext cx="9349715"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b="1" i="0" spc="32">
                <a:solidFill>
                  <a:srgbClr val="5A92A5"/>
                </a:solidFill>
              </a:defRPr>
            </a:lvl1pPr>
          </a:lstStyle>
          <a:p>
            <a:r>
              <a:t>General assessments can be performed in first line</a:t>
            </a:r>
          </a:p>
        </p:txBody>
      </p:sp>
      <p:sp>
        <p:nvSpPr>
          <p:cNvPr id="281" name="Note that coagulation screening is not necessary at this stage."/>
          <p:cNvSpPr txBox="1"/>
          <p:nvPr/>
        </p:nvSpPr>
        <p:spPr>
          <a:xfrm>
            <a:off x="1247861" y="7902985"/>
            <a:ext cx="10775905"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Note that </a:t>
            </a:r>
            <a:r>
              <a:rPr b="1">
                <a:solidFill>
                  <a:srgbClr val="5A92A5"/>
                </a:solidFill>
              </a:rPr>
              <a:t>coagulation screening is not necessary</a:t>
            </a:r>
            <a:r>
              <a:t> at this stage.</a:t>
            </a:r>
          </a:p>
        </p:txBody>
      </p:sp>
      <p:sp>
        <p:nvSpPr>
          <p:cNvPr id="282" name="Abnormal coagulation tests may be indicative of a bleeding disorder, but…"/>
          <p:cNvSpPr txBox="1"/>
          <p:nvPr/>
        </p:nvSpPr>
        <p:spPr>
          <a:xfrm>
            <a:off x="1260561" y="8601485"/>
            <a:ext cx="12637711"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Abnormal coagulation tests may be indicative of a bleeding disorder, but</a:t>
            </a:r>
          </a:p>
          <a:p>
            <a:pPr algn="l">
              <a:lnSpc>
                <a:spcPts val="2600"/>
              </a:lnSpc>
              <a:spcBef>
                <a:spcPts val="800"/>
              </a:spcBef>
              <a:defRPr i="0"/>
            </a:pPr>
            <a:r>
              <a:rPr>
                <a:solidFill>
                  <a:srgbClr val="4C4745"/>
                </a:solidFill>
              </a:rPr>
              <a:t>most </a:t>
            </a:r>
            <a:r>
              <a:rPr b="1">
                <a:solidFill>
                  <a:srgbClr val="5A92A5"/>
                </a:solidFill>
              </a:rPr>
              <a:t>women with a bleeding disorder have a normal prothrombin time</a:t>
            </a:r>
          </a:p>
          <a:p>
            <a:pPr algn="l">
              <a:lnSpc>
                <a:spcPts val="2600"/>
              </a:lnSpc>
              <a:spcBef>
                <a:spcPts val="800"/>
              </a:spcBef>
              <a:defRPr b="1" i="0">
                <a:solidFill>
                  <a:srgbClr val="5A92A5"/>
                </a:solidFill>
              </a:defRPr>
            </a:pPr>
            <a:r>
              <a:t>(PT) and activated partial thromboplastin time (aPTT).</a:t>
            </a:r>
          </a:p>
        </p:txBody>
      </p:sp>
      <p:pic>
        <p:nvPicPr>
          <p:cNvPr id="283" name="Image" descr="Image"/>
          <p:cNvPicPr>
            <a:picLocks noChangeAspect="1"/>
          </p:cNvPicPr>
          <p:nvPr/>
        </p:nvPicPr>
        <p:blipFill>
          <a:blip r:embed="rId4"/>
          <a:stretch>
            <a:fillRect/>
          </a:stretch>
        </p:blipFill>
        <p:spPr>
          <a:xfrm>
            <a:off x="849432" y="10544146"/>
            <a:ext cx="13663169" cy="1871854"/>
          </a:xfrm>
          <a:prstGeom prst="rect">
            <a:avLst/>
          </a:prstGeom>
          <a:ln w="12700">
            <a:miter lim="400000"/>
          </a:ln>
        </p:spPr>
      </p:pic>
      <p:sp>
        <p:nvSpPr>
          <p:cNvPr id="284" name="In the event of a strong bleeding history, refer to a haematologist for…"/>
          <p:cNvSpPr txBox="1"/>
          <p:nvPr/>
        </p:nvSpPr>
        <p:spPr>
          <a:xfrm>
            <a:off x="2339043" y="10827292"/>
            <a:ext cx="12095991"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solidFill>
                  <a:srgbClr val="FFFFFD"/>
                </a:solidFill>
              </a:defRPr>
            </a:pPr>
            <a:r>
              <a:t>In the event of a strong bleeding history, </a:t>
            </a:r>
            <a:r>
              <a:rPr b="1"/>
              <a:t>refer to a haematologist for</a:t>
            </a:r>
          </a:p>
          <a:p>
            <a:pPr algn="l">
              <a:lnSpc>
                <a:spcPts val="2600"/>
              </a:lnSpc>
              <a:spcBef>
                <a:spcPts val="800"/>
              </a:spcBef>
              <a:defRPr i="0">
                <a:solidFill>
                  <a:srgbClr val="FFFFFD"/>
                </a:solidFill>
              </a:defRPr>
            </a:pPr>
            <a:r>
              <a:rPr b="1"/>
              <a:t>specialist assessment</a:t>
            </a:r>
            <a:r>
              <a:t>, even if the results of general laboratory</a:t>
            </a:r>
          </a:p>
          <a:p>
            <a:pPr algn="l">
              <a:lnSpc>
                <a:spcPts val="2600"/>
              </a:lnSpc>
              <a:spcBef>
                <a:spcPts val="800"/>
              </a:spcBef>
              <a:defRPr i="0">
                <a:solidFill>
                  <a:srgbClr val="FFFFFD"/>
                </a:solidFill>
              </a:defRPr>
            </a:pPr>
            <a:r>
              <a:t>assessment are normal </a:t>
            </a:r>
          </a:p>
        </p:txBody>
      </p:sp>
      <p:sp>
        <p:nvSpPr>
          <p:cNvPr id="285" name="Full blood…"/>
          <p:cNvSpPr txBox="1"/>
          <p:nvPr/>
        </p:nvSpPr>
        <p:spPr>
          <a:xfrm>
            <a:off x="10676959" y="5148759"/>
            <a:ext cx="2418889"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b="1" i="0" spc="32">
                <a:solidFill>
                  <a:srgbClr val="5A92A5"/>
                </a:solidFill>
              </a:defRPr>
            </a:pPr>
            <a:r>
              <a:t>Full blood</a:t>
            </a:r>
          </a:p>
          <a:p>
            <a:pPr algn="l">
              <a:lnSpc>
                <a:spcPts val="2600"/>
              </a:lnSpc>
              <a:spcBef>
                <a:spcPts val="800"/>
              </a:spcBef>
              <a:defRPr b="1" i="0" spc="32">
                <a:solidFill>
                  <a:srgbClr val="5A92A5"/>
                </a:solidFill>
              </a:defRPr>
            </a:pPr>
            <a:r>
              <a:t>count</a:t>
            </a:r>
          </a:p>
        </p:txBody>
      </p:sp>
      <p:sp>
        <p:nvSpPr>
          <p:cNvPr id="286" name="Iron and ferritin…"/>
          <p:cNvSpPr txBox="1"/>
          <p:nvPr/>
        </p:nvSpPr>
        <p:spPr>
          <a:xfrm>
            <a:off x="10676959" y="6449672"/>
            <a:ext cx="3030082"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b="1" i="0" spc="32">
                <a:solidFill>
                  <a:srgbClr val="5A92A5"/>
                </a:solidFill>
              </a:defRPr>
            </a:pPr>
            <a:r>
              <a:t>Iron and ferritin</a:t>
            </a:r>
          </a:p>
          <a:p>
            <a:pPr algn="l">
              <a:lnSpc>
                <a:spcPts val="2600"/>
              </a:lnSpc>
              <a:spcBef>
                <a:spcPts val="800"/>
              </a:spcBef>
              <a:defRPr b="1" i="0" spc="32">
                <a:solidFill>
                  <a:srgbClr val="5A92A5"/>
                </a:solidFill>
              </a:defRPr>
            </a:pPr>
            <a:r>
              <a:t>status</a:t>
            </a:r>
          </a:p>
        </p:txBody>
      </p:sp>
      <p:pic>
        <p:nvPicPr>
          <p:cNvPr id="287" name="Image" descr="Image"/>
          <p:cNvPicPr>
            <a:picLocks noChangeAspect="1"/>
          </p:cNvPicPr>
          <p:nvPr/>
        </p:nvPicPr>
        <p:blipFill>
          <a:blip r:embed="rId5"/>
          <a:stretch>
            <a:fillRect/>
          </a:stretch>
        </p:blipFill>
        <p:spPr>
          <a:xfrm>
            <a:off x="1582015" y="4635480"/>
            <a:ext cx="11534103" cy="3134031"/>
          </a:xfrm>
          <a:prstGeom prst="rect">
            <a:avLst/>
          </a:prstGeom>
          <a:ln w="12700">
            <a:miter lim="400000"/>
          </a:ln>
        </p:spPr>
      </p:pic>
      <p:sp>
        <p:nvSpPr>
          <p:cNvPr id="288" name="The Beighton score can be used to detect…"/>
          <p:cNvSpPr txBox="1"/>
          <p:nvPr/>
        </p:nvSpPr>
        <p:spPr>
          <a:xfrm>
            <a:off x="15171295" y="4102377"/>
            <a:ext cx="7481227"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b="1" i="0" spc="32">
                <a:solidFill>
                  <a:srgbClr val="5A92A5"/>
                </a:solidFill>
              </a:defRPr>
            </a:pPr>
            <a:r>
              <a:t>The Beighton score can be used to detect</a:t>
            </a:r>
          </a:p>
          <a:p>
            <a:pPr algn="l">
              <a:lnSpc>
                <a:spcPts val="2600"/>
              </a:lnSpc>
              <a:spcBef>
                <a:spcPts val="800"/>
              </a:spcBef>
              <a:defRPr b="1" i="0" spc="32">
                <a:solidFill>
                  <a:srgbClr val="5A92A5"/>
                </a:solidFill>
              </a:defRPr>
            </a:pPr>
            <a:r>
              <a:t>joint hypermobility</a:t>
            </a:r>
            <a:r>
              <a:rPr baseline="31999"/>
              <a:t>1</a:t>
            </a:r>
          </a:p>
        </p:txBody>
      </p:sp>
      <p:sp>
        <p:nvSpPr>
          <p:cNvPr id="289" name="Easy bruising as a unique bleeding symptom is…"/>
          <p:cNvSpPr txBox="1"/>
          <p:nvPr/>
        </p:nvSpPr>
        <p:spPr>
          <a:xfrm>
            <a:off x="15179761" y="9564262"/>
            <a:ext cx="8144160" cy="2194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Easy bruising as a unique bleeding symptom is</a:t>
            </a:r>
          </a:p>
          <a:p>
            <a:pPr algn="l">
              <a:lnSpc>
                <a:spcPts val="2600"/>
              </a:lnSpc>
              <a:spcBef>
                <a:spcPts val="800"/>
              </a:spcBef>
              <a:defRPr i="0"/>
            </a:pPr>
            <a:r>
              <a:t>common in patients with </a:t>
            </a:r>
            <a:r>
              <a:rPr b="1">
                <a:solidFill>
                  <a:srgbClr val="5A92A5"/>
                </a:solidFill>
              </a:rPr>
              <a:t>joint hypermobility,</a:t>
            </a:r>
          </a:p>
          <a:p>
            <a:pPr algn="l">
              <a:lnSpc>
                <a:spcPts val="2600"/>
              </a:lnSpc>
              <a:spcBef>
                <a:spcPts val="800"/>
              </a:spcBef>
              <a:defRPr i="0"/>
            </a:pPr>
            <a:r>
              <a:t>such as Ehlers-Danlos syndrome. In these</a:t>
            </a:r>
          </a:p>
          <a:p>
            <a:pPr algn="l">
              <a:lnSpc>
                <a:spcPts val="2600"/>
              </a:lnSpc>
              <a:spcBef>
                <a:spcPts val="800"/>
              </a:spcBef>
              <a:defRPr i="0"/>
            </a:pPr>
            <a:r>
              <a:t>patients no specific treatment is required and</a:t>
            </a:r>
          </a:p>
          <a:p>
            <a:pPr algn="l">
              <a:lnSpc>
                <a:spcPts val="2600"/>
              </a:lnSpc>
              <a:spcBef>
                <a:spcPts val="800"/>
              </a:spcBef>
              <a:defRPr i="0"/>
            </a:pPr>
            <a:r>
              <a:t>further bleeding workup is not needed.</a:t>
            </a:r>
          </a:p>
        </p:txBody>
      </p:sp>
      <p:pic>
        <p:nvPicPr>
          <p:cNvPr id="290" name="Image" descr="Image"/>
          <p:cNvPicPr>
            <a:picLocks noChangeAspect="1"/>
          </p:cNvPicPr>
          <p:nvPr/>
        </p:nvPicPr>
        <p:blipFill>
          <a:blip r:embed="rId6"/>
          <a:stretch>
            <a:fillRect/>
          </a:stretch>
        </p:blipFill>
        <p:spPr>
          <a:xfrm>
            <a:off x="14859006" y="5080197"/>
            <a:ext cx="8483588" cy="438418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FIRST LINE: persistent or recurrent iron deficiency in younger…"/>
          <p:cNvSpPr txBox="1"/>
          <p:nvPr/>
        </p:nvSpPr>
        <p:spPr>
          <a:xfrm>
            <a:off x="806406" y="783749"/>
            <a:ext cx="19082446"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6100"/>
              </a:lnSpc>
              <a:defRPr sz="6000" i="0">
                <a:solidFill>
                  <a:srgbClr val="252525"/>
                </a:solidFill>
              </a:defRPr>
            </a:pPr>
            <a:r>
              <a:rPr b="1">
                <a:solidFill>
                  <a:srgbClr val="5A92A5"/>
                </a:solidFill>
              </a:rPr>
              <a:t>FIRST LINE:</a:t>
            </a:r>
            <a:r>
              <a:rPr>
                <a:solidFill>
                  <a:srgbClr val="55A4B7"/>
                </a:solidFill>
              </a:rPr>
              <a:t> </a:t>
            </a:r>
            <a:r>
              <a:t>persistent or recurrent iron deficiency in younger</a:t>
            </a:r>
          </a:p>
          <a:p>
            <a:pPr algn="l">
              <a:lnSpc>
                <a:spcPts val="6100"/>
              </a:lnSpc>
              <a:defRPr sz="6000" i="0">
                <a:solidFill>
                  <a:srgbClr val="252525"/>
                </a:solidFill>
              </a:defRPr>
            </a:pPr>
            <a:r>
              <a:t>women should prompt consideration of a bleeding disorder</a:t>
            </a:r>
          </a:p>
        </p:txBody>
      </p:sp>
      <p:sp>
        <p:nvSpPr>
          <p:cNvPr id="293" name="1. O’Brien S. Blood. 2018;132:2134-42; 2. WHO. Iron deficiency anaemia: assessment, prevention and control. A guide for programme managers. 2001 WHO/NHD/01.3; 3. Kelly AU, et al. Br Med J.…"/>
          <p:cNvSpPr txBox="1"/>
          <p:nvPr/>
        </p:nvSpPr>
        <p:spPr>
          <a:xfrm>
            <a:off x="843655" y="12475871"/>
            <a:ext cx="18462792" cy="611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825500">
              <a:lnSpc>
                <a:spcPct val="90000"/>
              </a:lnSpc>
              <a:defRPr sz="1800" i="0"/>
            </a:pPr>
            <a:r>
              <a:rPr dirty="0"/>
              <a:t>1. O’Brien S. Blood. 2018;132:2134-42; 2. WHO. Iron deficiency </a:t>
            </a:r>
            <a:r>
              <a:rPr dirty="0" err="1"/>
              <a:t>anaemia</a:t>
            </a:r>
            <a:r>
              <a:rPr dirty="0"/>
              <a:t>: assessment, prevention and control. A guide for </a:t>
            </a:r>
            <a:r>
              <a:rPr dirty="0" err="1"/>
              <a:t>programme</a:t>
            </a:r>
            <a:r>
              <a:rPr dirty="0"/>
              <a:t> managers. 2001 WHO/NHD/01.3; 3. Kelly AU, et al. Br Med J.</a:t>
            </a:r>
          </a:p>
          <a:p>
            <a:pPr algn="l" defTabSz="825500">
              <a:lnSpc>
                <a:spcPct val="90000"/>
              </a:lnSpc>
              <a:defRPr sz="1800" i="0"/>
            </a:pPr>
            <a:r>
              <a:rPr dirty="0"/>
              <a:t>2017;357:j2513; 4. Mirza FG, et al. Expert Rev </a:t>
            </a:r>
            <a:r>
              <a:rPr dirty="0" err="1"/>
              <a:t>Hematol</a:t>
            </a:r>
            <a:r>
              <a:rPr dirty="0"/>
              <a:t>. 2018;11:727-36</a:t>
            </a:r>
          </a:p>
        </p:txBody>
      </p:sp>
      <p:sp>
        <p:nvSpPr>
          <p:cNvPr id="294" name="07"/>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07</a:t>
            </a:r>
          </a:p>
        </p:txBody>
      </p:sp>
      <p:sp>
        <p:nvSpPr>
          <p:cNvPr id="295" name="Assessment of iron status,…"/>
          <p:cNvSpPr txBox="1"/>
          <p:nvPr/>
        </p:nvSpPr>
        <p:spPr>
          <a:xfrm>
            <a:off x="2467062" y="3234544"/>
            <a:ext cx="9349714" cy="2626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b="1" i="0">
                <a:solidFill>
                  <a:srgbClr val="5A92A5"/>
                </a:solidFill>
              </a:defRPr>
            </a:pPr>
            <a:r>
              <a:t>Assessment of iron status,</a:t>
            </a:r>
          </a:p>
          <a:p>
            <a:pPr algn="l">
              <a:lnSpc>
                <a:spcPts val="2600"/>
              </a:lnSpc>
              <a:spcBef>
                <a:spcPts val="800"/>
              </a:spcBef>
              <a:defRPr b="1" i="0">
                <a:solidFill>
                  <a:srgbClr val="5A92A5"/>
                </a:solidFill>
              </a:defRPr>
            </a:pPr>
            <a:r>
              <a:t>haemoglobin, and red blood cell</a:t>
            </a:r>
          </a:p>
          <a:p>
            <a:pPr algn="l">
              <a:lnSpc>
                <a:spcPts val="2600"/>
              </a:lnSpc>
              <a:spcBef>
                <a:spcPts val="800"/>
              </a:spcBef>
              <a:defRPr i="0"/>
            </a:pPr>
            <a:r>
              <a:rPr b="1">
                <a:solidFill>
                  <a:srgbClr val="5A92A5"/>
                </a:solidFill>
              </a:rPr>
              <a:t>count</a:t>
            </a:r>
            <a:r>
              <a:rPr>
                <a:solidFill>
                  <a:srgbClr val="55A4B7"/>
                </a:solidFill>
              </a:rPr>
              <a:t> </a:t>
            </a:r>
            <a:r>
              <a:t>is not specific to individual</a:t>
            </a:r>
          </a:p>
          <a:p>
            <a:pPr algn="l">
              <a:lnSpc>
                <a:spcPts val="2600"/>
              </a:lnSpc>
              <a:spcBef>
                <a:spcPts val="800"/>
              </a:spcBef>
              <a:defRPr i="0"/>
            </a:pPr>
            <a:r>
              <a:t>bleeding disorders, but findings</a:t>
            </a:r>
          </a:p>
          <a:p>
            <a:pPr algn="l">
              <a:lnSpc>
                <a:spcPts val="2600"/>
              </a:lnSpc>
              <a:spcBef>
                <a:spcPts val="800"/>
              </a:spcBef>
              <a:defRPr i="0"/>
            </a:pPr>
            <a:r>
              <a:t>provide important information for</a:t>
            </a:r>
          </a:p>
          <a:p>
            <a:pPr algn="l">
              <a:lnSpc>
                <a:spcPts val="2600"/>
              </a:lnSpc>
              <a:spcBef>
                <a:spcPts val="800"/>
              </a:spcBef>
              <a:defRPr i="0"/>
            </a:pPr>
            <a:r>
              <a:t>clinical management</a:t>
            </a:r>
            <a:r>
              <a:rPr baseline="31999"/>
              <a:t>1</a:t>
            </a:r>
          </a:p>
        </p:txBody>
      </p:sp>
      <p:sp>
        <p:nvSpPr>
          <p:cNvPr id="296" name="Iron deficiency is best assessed using…"/>
          <p:cNvSpPr txBox="1"/>
          <p:nvPr/>
        </p:nvSpPr>
        <p:spPr>
          <a:xfrm>
            <a:off x="10865995" y="3230311"/>
            <a:ext cx="9349715"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Iron deficiency is best assessed using</a:t>
            </a:r>
          </a:p>
          <a:p>
            <a:pPr algn="l">
              <a:lnSpc>
                <a:spcPts val="2600"/>
              </a:lnSpc>
              <a:spcBef>
                <a:spcPts val="800"/>
              </a:spcBef>
              <a:defRPr i="0"/>
            </a:pPr>
            <a:r>
              <a:rPr>
                <a:solidFill>
                  <a:srgbClr val="4C4745"/>
                </a:solidFill>
              </a:rPr>
              <a:t>serum </a:t>
            </a:r>
            <a:r>
              <a:rPr b="1">
                <a:solidFill>
                  <a:srgbClr val="5A92A5"/>
                </a:solidFill>
              </a:rPr>
              <a:t>ferritin and transferrin</a:t>
            </a:r>
          </a:p>
          <a:p>
            <a:pPr algn="l">
              <a:lnSpc>
                <a:spcPts val="2600"/>
              </a:lnSpc>
              <a:spcBef>
                <a:spcPts val="800"/>
              </a:spcBef>
              <a:defRPr b="1" i="0">
                <a:solidFill>
                  <a:srgbClr val="5A92A5"/>
                </a:solidFill>
              </a:defRPr>
            </a:pPr>
            <a:r>
              <a:t>saturation</a:t>
            </a:r>
            <a:r>
              <a:rPr baseline="31999"/>
              <a:t>1,3</a:t>
            </a:r>
          </a:p>
        </p:txBody>
      </p:sp>
      <p:pic>
        <p:nvPicPr>
          <p:cNvPr id="297" name="Image" descr="Image"/>
          <p:cNvPicPr>
            <a:picLocks noChangeAspect="1"/>
          </p:cNvPicPr>
          <p:nvPr/>
        </p:nvPicPr>
        <p:blipFill>
          <a:blip r:embed="rId2"/>
          <a:stretch>
            <a:fillRect/>
          </a:stretch>
        </p:blipFill>
        <p:spPr>
          <a:xfrm>
            <a:off x="2575991" y="6158230"/>
            <a:ext cx="174123" cy="174123"/>
          </a:xfrm>
          <a:prstGeom prst="rect">
            <a:avLst/>
          </a:prstGeom>
          <a:ln w="12700">
            <a:miter lim="400000"/>
          </a:ln>
        </p:spPr>
      </p:pic>
      <p:pic>
        <p:nvPicPr>
          <p:cNvPr id="298" name="Image" descr="Image"/>
          <p:cNvPicPr>
            <a:picLocks noChangeAspect="1"/>
          </p:cNvPicPr>
          <p:nvPr/>
        </p:nvPicPr>
        <p:blipFill>
          <a:blip r:embed="rId2"/>
          <a:stretch>
            <a:fillRect/>
          </a:stretch>
        </p:blipFill>
        <p:spPr>
          <a:xfrm>
            <a:off x="2575991" y="10298430"/>
            <a:ext cx="174123" cy="174123"/>
          </a:xfrm>
          <a:prstGeom prst="rect">
            <a:avLst/>
          </a:prstGeom>
          <a:ln w="12700">
            <a:miter lim="400000"/>
          </a:ln>
        </p:spPr>
      </p:pic>
      <p:pic>
        <p:nvPicPr>
          <p:cNvPr id="299" name="Image" descr="Image"/>
          <p:cNvPicPr>
            <a:picLocks noChangeAspect="1"/>
          </p:cNvPicPr>
          <p:nvPr/>
        </p:nvPicPr>
        <p:blipFill>
          <a:blip r:embed="rId2"/>
          <a:stretch>
            <a:fillRect/>
          </a:stretch>
        </p:blipFill>
        <p:spPr>
          <a:xfrm>
            <a:off x="10962224" y="5938096"/>
            <a:ext cx="174123" cy="174123"/>
          </a:xfrm>
          <a:prstGeom prst="rect">
            <a:avLst/>
          </a:prstGeom>
          <a:ln w="12700">
            <a:miter lim="400000"/>
          </a:ln>
        </p:spPr>
      </p:pic>
      <p:pic>
        <p:nvPicPr>
          <p:cNvPr id="300" name="Image" descr="Image"/>
          <p:cNvPicPr>
            <a:picLocks noChangeAspect="1"/>
          </p:cNvPicPr>
          <p:nvPr/>
        </p:nvPicPr>
        <p:blipFill>
          <a:blip r:embed="rId2"/>
          <a:stretch>
            <a:fillRect/>
          </a:stretch>
        </p:blipFill>
        <p:spPr>
          <a:xfrm>
            <a:off x="10962224" y="4837430"/>
            <a:ext cx="174123" cy="174123"/>
          </a:xfrm>
          <a:prstGeom prst="rect">
            <a:avLst/>
          </a:prstGeom>
          <a:ln w="12700">
            <a:miter lim="400000"/>
          </a:ln>
        </p:spPr>
      </p:pic>
      <p:pic>
        <p:nvPicPr>
          <p:cNvPr id="301" name="Image" descr="Image"/>
          <p:cNvPicPr>
            <a:picLocks noChangeAspect="1"/>
          </p:cNvPicPr>
          <p:nvPr/>
        </p:nvPicPr>
        <p:blipFill>
          <a:blip r:embed="rId2"/>
          <a:stretch>
            <a:fillRect/>
          </a:stretch>
        </p:blipFill>
        <p:spPr>
          <a:xfrm>
            <a:off x="10962224" y="7038763"/>
            <a:ext cx="174123" cy="174123"/>
          </a:xfrm>
          <a:prstGeom prst="rect">
            <a:avLst/>
          </a:prstGeom>
          <a:ln w="12700">
            <a:miter lim="400000"/>
          </a:ln>
        </p:spPr>
      </p:pic>
      <p:pic>
        <p:nvPicPr>
          <p:cNvPr id="302" name="Image" descr="Image"/>
          <p:cNvPicPr>
            <a:picLocks noChangeAspect="1"/>
          </p:cNvPicPr>
          <p:nvPr/>
        </p:nvPicPr>
        <p:blipFill>
          <a:blip r:embed="rId2"/>
          <a:stretch>
            <a:fillRect/>
          </a:stretch>
        </p:blipFill>
        <p:spPr>
          <a:xfrm>
            <a:off x="10962224" y="9478405"/>
            <a:ext cx="174123" cy="174124"/>
          </a:xfrm>
          <a:prstGeom prst="rect">
            <a:avLst/>
          </a:prstGeom>
          <a:ln w="12700">
            <a:miter lim="400000"/>
          </a:ln>
        </p:spPr>
      </p:pic>
      <p:sp>
        <p:nvSpPr>
          <p:cNvPr id="303" name="Iron deficiency with or without…"/>
          <p:cNvSpPr txBox="1"/>
          <p:nvPr/>
        </p:nvSpPr>
        <p:spPr>
          <a:xfrm>
            <a:off x="2898862" y="6052396"/>
            <a:ext cx="5918399" cy="3921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Iron deficiency with or without</a:t>
            </a:r>
          </a:p>
          <a:p>
            <a:pPr algn="l">
              <a:lnSpc>
                <a:spcPts val="2600"/>
              </a:lnSpc>
              <a:spcBef>
                <a:spcPts val="800"/>
              </a:spcBef>
              <a:defRPr i="0"/>
            </a:pPr>
            <a:r>
              <a:t>anaemia is common in women</a:t>
            </a:r>
          </a:p>
          <a:p>
            <a:pPr algn="l">
              <a:lnSpc>
                <a:spcPts val="2600"/>
              </a:lnSpc>
              <a:spcBef>
                <a:spcPts val="800"/>
              </a:spcBef>
              <a:defRPr i="0"/>
            </a:pPr>
            <a:r>
              <a:t>with bleeding disorders — even</a:t>
            </a:r>
          </a:p>
          <a:p>
            <a:pPr algn="l">
              <a:lnSpc>
                <a:spcPts val="2600"/>
              </a:lnSpc>
              <a:spcBef>
                <a:spcPts val="800"/>
              </a:spcBef>
              <a:defRPr i="0"/>
            </a:pPr>
            <a:r>
              <a:t>without anaemia, iron deficiency</a:t>
            </a:r>
          </a:p>
          <a:p>
            <a:pPr algn="l">
              <a:lnSpc>
                <a:spcPts val="2600"/>
              </a:lnSpc>
              <a:spcBef>
                <a:spcPts val="800"/>
              </a:spcBef>
              <a:defRPr i="0"/>
            </a:pPr>
            <a:r>
              <a:t>can be symptomatic and cause, for</a:t>
            </a:r>
          </a:p>
          <a:p>
            <a:pPr algn="l">
              <a:lnSpc>
                <a:spcPts val="2600"/>
              </a:lnSpc>
              <a:spcBef>
                <a:spcPts val="800"/>
              </a:spcBef>
              <a:defRPr i="0"/>
            </a:pPr>
            <a:r>
              <a:t>example, fatigue, muscular</a:t>
            </a:r>
          </a:p>
          <a:p>
            <a:pPr algn="l">
              <a:lnSpc>
                <a:spcPts val="2600"/>
              </a:lnSpc>
              <a:spcBef>
                <a:spcPts val="800"/>
              </a:spcBef>
              <a:defRPr i="0"/>
            </a:pPr>
            <a:r>
              <a:t>weakness, or hair and skin issues,</a:t>
            </a:r>
          </a:p>
          <a:p>
            <a:pPr algn="l">
              <a:lnSpc>
                <a:spcPts val="2600"/>
              </a:lnSpc>
              <a:spcBef>
                <a:spcPts val="800"/>
              </a:spcBef>
              <a:defRPr i="0"/>
            </a:pPr>
            <a:r>
              <a:t>so it must be considered and</a:t>
            </a:r>
          </a:p>
          <a:p>
            <a:pPr algn="l">
              <a:lnSpc>
                <a:spcPts val="2600"/>
              </a:lnSpc>
              <a:spcBef>
                <a:spcPts val="800"/>
              </a:spcBef>
              <a:defRPr i="0"/>
            </a:pPr>
            <a:r>
              <a:t>treated</a:t>
            </a:r>
          </a:p>
        </p:txBody>
      </p:sp>
      <p:sp>
        <p:nvSpPr>
          <p:cNvPr id="304" name="Anaemia (haemoglobin &lt;120 g/L)2…"/>
          <p:cNvSpPr txBox="1"/>
          <p:nvPr/>
        </p:nvSpPr>
        <p:spPr>
          <a:xfrm>
            <a:off x="2898862" y="10178348"/>
            <a:ext cx="5918399"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Anaemia (haemoglobin &lt;120 g/L)</a:t>
            </a:r>
            <a:r>
              <a:rPr baseline="31999"/>
              <a:t>2</a:t>
            </a:r>
          </a:p>
          <a:p>
            <a:pPr algn="l">
              <a:lnSpc>
                <a:spcPts val="2600"/>
              </a:lnSpc>
              <a:spcBef>
                <a:spcPts val="800"/>
              </a:spcBef>
              <a:defRPr i="0"/>
            </a:pPr>
            <a:r>
              <a:t>is also common in women with</a:t>
            </a:r>
          </a:p>
          <a:p>
            <a:pPr algn="l">
              <a:lnSpc>
                <a:spcPts val="2600"/>
              </a:lnSpc>
              <a:spcBef>
                <a:spcPts val="800"/>
              </a:spcBef>
              <a:defRPr i="0"/>
            </a:pPr>
            <a:r>
              <a:t>bleeding disorders</a:t>
            </a:r>
          </a:p>
        </p:txBody>
      </p:sp>
      <p:sp>
        <p:nvSpPr>
          <p:cNvPr id="305" name="Low serum ferritin is a strong…"/>
          <p:cNvSpPr txBox="1"/>
          <p:nvPr/>
        </p:nvSpPr>
        <p:spPr>
          <a:xfrm>
            <a:off x="11293561" y="4716343"/>
            <a:ext cx="5918400"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Low serum ferritin is a strong</a:t>
            </a:r>
          </a:p>
          <a:p>
            <a:pPr algn="l">
              <a:lnSpc>
                <a:spcPts val="2600"/>
              </a:lnSpc>
              <a:spcBef>
                <a:spcPts val="800"/>
              </a:spcBef>
              <a:defRPr i="0"/>
            </a:pPr>
            <a:r>
              <a:t>indication for iron deficiency</a:t>
            </a:r>
          </a:p>
        </p:txBody>
      </p:sp>
      <p:sp>
        <p:nvSpPr>
          <p:cNvPr id="306" name="Ferritin can be falsely raised in…"/>
          <p:cNvSpPr txBox="1"/>
          <p:nvPr/>
        </p:nvSpPr>
        <p:spPr>
          <a:xfrm>
            <a:off x="11293561" y="5838177"/>
            <a:ext cx="5918400"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Ferritin can be falsely raised in</a:t>
            </a:r>
          </a:p>
          <a:p>
            <a:pPr algn="l">
              <a:lnSpc>
                <a:spcPts val="2600"/>
              </a:lnSpc>
              <a:spcBef>
                <a:spcPts val="800"/>
              </a:spcBef>
              <a:defRPr i="0"/>
            </a:pPr>
            <a:r>
              <a:t>inflammation and infection</a:t>
            </a:r>
          </a:p>
        </p:txBody>
      </p:sp>
      <p:sp>
        <p:nvSpPr>
          <p:cNvPr id="307" name="If serum ferritin is normal (≥15 μ…"/>
          <p:cNvSpPr txBox="1"/>
          <p:nvPr/>
        </p:nvSpPr>
        <p:spPr>
          <a:xfrm>
            <a:off x="11293561" y="6954096"/>
            <a:ext cx="5918400" cy="2194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If serum ferritin is normal (≥15 μ</a:t>
            </a:r>
          </a:p>
          <a:p>
            <a:pPr algn="l">
              <a:lnSpc>
                <a:spcPts val="2600"/>
              </a:lnSpc>
              <a:spcBef>
                <a:spcPts val="800"/>
              </a:spcBef>
              <a:defRPr i="0"/>
            </a:pPr>
            <a:r>
              <a:t>g/L), transferrin saturation (&lt;16%)</a:t>
            </a:r>
          </a:p>
          <a:p>
            <a:pPr algn="l">
              <a:lnSpc>
                <a:spcPts val="2600"/>
              </a:lnSpc>
              <a:spcBef>
                <a:spcPts val="800"/>
              </a:spcBef>
              <a:defRPr i="0"/>
            </a:pPr>
            <a:r>
              <a:t>is helpful to discriminate between</a:t>
            </a:r>
          </a:p>
          <a:p>
            <a:pPr algn="l">
              <a:lnSpc>
                <a:spcPts val="2600"/>
              </a:lnSpc>
              <a:spcBef>
                <a:spcPts val="800"/>
              </a:spcBef>
              <a:defRPr i="0"/>
            </a:pPr>
            <a:r>
              <a:t>truly and artificially normal ferritin</a:t>
            </a:r>
          </a:p>
          <a:p>
            <a:pPr algn="l">
              <a:lnSpc>
                <a:spcPts val="2600"/>
              </a:lnSpc>
              <a:spcBef>
                <a:spcPts val="800"/>
              </a:spcBef>
              <a:defRPr i="0"/>
            </a:pPr>
            <a:r>
              <a:t>with or without iron deficiency</a:t>
            </a:r>
          </a:p>
        </p:txBody>
      </p:sp>
      <p:sp>
        <p:nvSpPr>
          <p:cNvPr id="308" name="Serum iron cannot be interpreted…"/>
          <p:cNvSpPr txBox="1"/>
          <p:nvPr/>
        </p:nvSpPr>
        <p:spPr>
          <a:xfrm>
            <a:off x="11289328" y="9364851"/>
            <a:ext cx="6456959" cy="176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t>Serum iron cannot be interpreted</a:t>
            </a:r>
          </a:p>
          <a:p>
            <a:pPr algn="l">
              <a:lnSpc>
                <a:spcPts val="2600"/>
              </a:lnSpc>
              <a:spcBef>
                <a:spcPts val="800"/>
              </a:spcBef>
              <a:defRPr i="0"/>
            </a:pPr>
            <a:r>
              <a:t>in isolation because low</a:t>
            </a:r>
          </a:p>
          <a:p>
            <a:pPr algn="l">
              <a:lnSpc>
                <a:spcPts val="2600"/>
              </a:lnSpc>
              <a:spcBef>
                <a:spcPts val="800"/>
              </a:spcBef>
              <a:defRPr i="0"/>
            </a:pPr>
            <a:r>
              <a:t>values may also be seen in infection</a:t>
            </a:r>
          </a:p>
          <a:p>
            <a:pPr algn="l">
              <a:lnSpc>
                <a:spcPts val="2600"/>
              </a:lnSpc>
              <a:spcBef>
                <a:spcPts val="800"/>
              </a:spcBef>
              <a:defRPr i="0"/>
            </a:pPr>
            <a:r>
              <a:t>and inflammation</a:t>
            </a:r>
          </a:p>
        </p:txBody>
      </p:sp>
      <p:pic>
        <p:nvPicPr>
          <p:cNvPr id="309" name="Image" descr="Image"/>
          <p:cNvPicPr>
            <a:picLocks noChangeAspect="1"/>
          </p:cNvPicPr>
          <p:nvPr/>
        </p:nvPicPr>
        <p:blipFill>
          <a:blip r:embed="rId3"/>
          <a:stretch>
            <a:fillRect/>
          </a:stretch>
        </p:blipFill>
        <p:spPr>
          <a:xfrm>
            <a:off x="236076" y="2789900"/>
            <a:ext cx="2313382" cy="2313382"/>
          </a:xfrm>
          <a:prstGeom prst="rect">
            <a:avLst/>
          </a:prstGeom>
          <a:ln w="12700">
            <a:miter lim="400000"/>
          </a:ln>
        </p:spPr>
      </p:pic>
      <p:pic>
        <p:nvPicPr>
          <p:cNvPr id="310" name="Image" descr="Image"/>
          <p:cNvPicPr>
            <a:picLocks noChangeAspect="1"/>
          </p:cNvPicPr>
          <p:nvPr/>
        </p:nvPicPr>
        <p:blipFill>
          <a:blip r:embed="rId4"/>
          <a:stretch>
            <a:fillRect/>
          </a:stretch>
        </p:blipFill>
        <p:spPr>
          <a:xfrm>
            <a:off x="8787283" y="2944078"/>
            <a:ext cx="2030427" cy="2030426"/>
          </a:xfrm>
          <a:prstGeom prst="rect">
            <a:avLst/>
          </a:prstGeom>
          <a:ln w="12700">
            <a:miter lim="400000"/>
          </a:ln>
        </p:spPr>
      </p:pic>
      <p:pic>
        <p:nvPicPr>
          <p:cNvPr id="311" name="Image" descr="Image"/>
          <p:cNvPicPr>
            <a:picLocks noChangeAspect="1"/>
          </p:cNvPicPr>
          <p:nvPr/>
        </p:nvPicPr>
        <p:blipFill>
          <a:blip r:embed="rId5"/>
          <a:stretch>
            <a:fillRect/>
          </a:stretch>
        </p:blipFill>
        <p:spPr>
          <a:xfrm>
            <a:off x="18076971" y="4555865"/>
            <a:ext cx="5400460" cy="4936719"/>
          </a:xfrm>
          <a:prstGeom prst="rect">
            <a:avLst/>
          </a:prstGeom>
          <a:ln w="12700">
            <a:miter lim="400000"/>
          </a:ln>
        </p:spPr>
      </p:pic>
      <p:sp>
        <p:nvSpPr>
          <p:cNvPr id="312" name="World Health…"/>
          <p:cNvSpPr txBox="1"/>
          <p:nvPr/>
        </p:nvSpPr>
        <p:spPr>
          <a:xfrm>
            <a:off x="18388838" y="4922870"/>
            <a:ext cx="4852923"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b="1" i="0">
                <a:solidFill>
                  <a:srgbClr val="5A92A5"/>
                </a:solidFill>
              </a:defRPr>
            </a:pPr>
            <a:r>
              <a:t>World Health</a:t>
            </a:r>
          </a:p>
          <a:p>
            <a:pPr algn="l">
              <a:lnSpc>
                <a:spcPts val="2600"/>
              </a:lnSpc>
              <a:spcBef>
                <a:spcPts val="800"/>
              </a:spcBef>
              <a:defRPr b="1" i="0">
                <a:solidFill>
                  <a:srgbClr val="5A92A5"/>
                </a:solidFill>
              </a:defRPr>
            </a:pPr>
            <a:r>
              <a:t>Organization definition</a:t>
            </a:r>
          </a:p>
          <a:p>
            <a:pPr algn="l">
              <a:lnSpc>
                <a:spcPts val="2600"/>
              </a:lnSpc>
              <a:spcBef>
                <a:spcPts val="800"/>
              </a:spcBef>
              <a:defRPr b="1" i="0">
                <a:solidFill>
                  <a:srgbClr val="5A92A5"/>
                </a:solidFill>
              </a:defRPr>
            </a:pPr>
            <a:r>
              <a:t>of iron deficiency</a:t>
            </a:r>
            <a:r>
              <a:rPr baseline="31999"/>
              <a:t>2</a:t>
            </a:r>
          </a:p>
        </p:txBody>
      </p:sp>
      <p:pic>
        <p:nvPicPr>
          <p:cNvPr id="313" name="Image" descr="Image"/>
          <p:cNvPicPr>
            <a:picLocks noChangeAspect="1"/>
          </p:cNvPicPr>
          <p:nvPr/>
        </p:nvPicPr>
        <p:blipFill>
          <a:blip r:embed="rId2"/>
          <a:stretch>
            <a:fillRect/>
          </a:stretch>
        </p:blipFill>
        <p:spPr>
          <a:xfrm>
            <a:off x="18573757" y="6544705"/>
            <a:ext cx="174123" cy="174124"/>
          </a:xfrm>
          <a:prstGeom prst="rect">
            <a:avLst/>
          </a:prstGeom>
          <a:ln w="12700">
            <a:miter lim="400000"/>
          </a:ln>
        </p:spPr>
      </p:pic>
      <p:pic>
        <p:nvPicPr>
          <p:cNvPr id="314" name="Image" descr="Image"/>
          <p:cNvPicPr>
            <a:picLocks noChangeAspect="1"/>
          </p:cNvPicPr>
          <p:nvPr/>
        </p:nvPicPr>
        <p:blipFill>
          <a:blip r:embed="rId2"/>
          <a:stretch>
            <a:fillRect/>
          </a:stretch>
        </p:blipFill>
        <p:spPr>
          <a:xfrm>
            <a:off x="18573757" y="7158539"/>
            <a:ext cx="174123" cy="174123"/>
          </a:xfrm>
          <a:prstGeom prst="rect">
            <a:avLst/>
          </a:prstGeom>
          <a:ln w="12700">
            <a:miter lim="400000"/>
          </a:ln>
        </p:spPr>
      </p:pic>
      <p:pic>
        <p:nvPicPr>
          <p:cNvPr id="315" name="Image" descr="Image"/>
          <p:cNvPicPr>
            <a:picLocks noChangeAspect="1"/>
          </p:cNvPicPr>
          <p:nvPr/>
        </p:nvPicPr>
        <p:blipFill>
          <a:blip r:embed="rId2"/>
          <a:stretch>
            <a:fillRect/>
          </a:stretch>
        </p:blipFill>
        <p:spPr>
          <a:xfrm>
            <a:off x="18573757" y="7772372"/>
            <a:ext cx="174123" cy="174123"/>
          </a:xfrm>
          <a:prstGeom prst="rect">
            <a:avLst/>
          </a:prstGeom>
          <a:ln w="12700">
            <a:miter lim="400000"/>
          </a:ln>
        </p:spPr>
      </p:pic>
      <p:sp>
        <p:nvSpPr>
          <p:cNvPr id="316" name="Serum ferritin &lt;15 μg/L or"/>
          <p:cNvSpPr txBox="1"/>
          <p:nvPr/>
        </p:nvSpPr>
        <p:spPr>
          <a:xfrm>
            <a:off x="18916980" y="6482859"/>
            <a:ext cx="3974440" cy="374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1900"/>
              </a:lnSpc>
              <a:spcBef>
                <a:spcPts val="800"/>
              </a:spcBef>
              <a:defRPr sz="2500" i="0" spc="50"/>
            </a:lvl1pPr>
          </a:lstStyle>
          <a:p>
            <a:r>
              <a:t>Serum ferritin &lt;15 μg/L or</a:t>
            </a:r>
          </a:p>
        </p:txBody>
      </p:sp>
      <p:sp>
        <p:nvSpPr>
          <p:cNvPr id="317" name="Transferrin saturation &lt;16% or"/>
          <p:cNvSpPr txBox="1"/>
          <p:nvPr/>
        </p:nvSpPr>
        <p:spPr>
          <a:xfrm>
            <a:off x="18929680" y="7098603"/>
            <a:ext cx="4472518" cy="374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1900"/>
              </a:lnSpc>
              <a:spcBef>
                <a:spcPts val="800"/>
              </a:spcBef>
              <a:defRPr sz="2500" i="0" spc="50"/>
            </a:lvl1pPr>
          </a:lstStyle>
          <a:p>
            <a:r>
              <a:t>Transferrin saturation &lt;16% or</a:t>
            </a:r>
          </a:p>
        </p:txBody>
      </p:sp>
      <p:sp>
        <p:nvSpPr>
          <p:cNvPr id="318" name="Haemoglobin increase of 1…"/>
          <p:cNvSpPr txBox="1"/>
          <p:nvPr/>
        </p:nvSpPr>
        <p:spPr>
          <a:xfrm>
            <a:off x="18916980" y="7712759"/>
            <a:ext cx="4289558" cy="1402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500" i="0" spc="50"/>
            </a:pPr>
            <a:r>
              <a:t>Haemoglobin increase of 1</a:t>
            </a:r>
          </a:p>
          <a:p>
            <a:pPr algn="l">
              <a:lnSpc>
                <a:spcPts val="1900"/>
              </a:lnSpc>
              <a:spcBef>
                <a:spcPts val="800"/>
              </a:spcBef>
              <a:defRPr sz="2500" i="0" spc="50"/>
            </a:pPr>
            <a:r>
              <a:t>g/dL after 2 months of iron</a:t>
            </a:r>
          </a:p>
          <a:p>
            <a:pPr algn="l">
              <a:lnSpc>
                <a:spcPts val="1900"/>
              </a:lnSpc>
              <a:spcBef>
                <a:spcPts val="800"/>
              </a:spcBef>
              <a:defRPr sz="2500" i="0" spc="50"/>
            </a:pPr>
            <a:r>
              <a:t>supplementation (values differ</a:t>
            </a:r>
          </a:p>
          <a:p>
            <a:pPr algn="l">
              <a:lnSpc>
                <a:spcPts val="1900"/>
              </a:lnSpc>
              <a:spcBef>
                <a:spcPts val="800"/>
              </a:spcBef>
              <a:defRPr sz="2500" i="0" spc="50"/>
            </a:pPr>
            <a:r>
              <a:t>by ethnicity and in pregnancy)</a:t>
            </a:r>
          </a:p>
        </p:txBody>
      </p:sp>
      <p:pic>
        <p:nvPicPr>
          <p:cNvPr id="319" name="Image" descr="Image"/>
          <p:cNvPicPr>
            <a:picLocks noChangeAspect="1"/>
          </p:cNvPicPr>
          <p:nvPr/>
        </p:nvPicPr>
        <p:blipFill>
          <a:blip r:embed="rId6"/>
          <a:stretch>
            <a:fillRect/>
          </a:stretch>
        </p:blipFill>
        <p:spPr>
          <a:xfrm>
            <a:off x="18076971" y="9681268"/>
            <a:ext cx="5400460" cy="1946797"/>
          </a:xfrm>
          <a:prstGeom prst="rect">
            <a:avLst/>
          </a:prstGeom>
          <a:ln w="12700">
            <a:miter lim="400000"/>
          </a:ln>
        </p:spPr>
      </p:pic>
      <p:sp>
        <p:nvSpPr>
          <p:cNvPr id="320" name="Iron supplementation…"/>
          <p:cNvSpPr txBox="1"/>
          <p:nvPr/>
        </p:nvSpPr>
        <p:spPr>
          <a:xfrm>
            <a:off x="19306447" y="9961545"/>
            <a:ext cx="3867747" cy="1402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500" i="0" spc="50">
                <a:solidFill>
                  <a:srgbClr val="FFFFFD"/>
                </a:solidFill>
              </a:defRPr>
            </a:pPr>
            <a:r>
              <a:t>Iron supplementation</a:t>
            </a:r>
          </a:p>
          <a:p>
            <a:pPr algn="l">
              <a:lnSpc>
                <a:spcPts val="1900"/>
              </a:lnSpc>
              <a:spcBef>
                <a:spcPts val="800"/>
              </a:spcBef>
              <a:defRPr sz="2500" i="0" spc="50">
                <a:solidFill>
                  <a:srgbClr val="FFFFFD"/>
                </a:solidFill>
              </a:defRPr>
            </a:pPr>
            <a:r>
              <a:t>should be considered once</a:t>
            </a:r>
          </a:p>
          <a:p>
            <a:pPr algn="l">
              <a:lnSpc>
                <a:spcPts val="1900"/>
              </a:lnSpc>
              <a:spcBef>
                <a:spcPts val="800"/>
              </a:spcBef>
              <a:defRPr sz="2500" i="0" spc="50">
                <a:solidFill>
                  <a:srgbClr val="FFFFFD"/>
                </a:solidFill>
              </a:defRPr>
            </a:pPr>
            <a:r>
              <a:t>serum ferritin values fall</a:t>
            </a:r>
          </a:p>
          <a:p>
            <a:pPr algn="l">
              <a:lnSpc>
                <a:spcPts val="1900"/>
              </a:lnSpc>
              <a:spcBef>
                <a:spcPts val="800"/>
              </a:spcBef>
              <a:defRPr sz="2500" i="0" spc="50">
                <a:solidFill>
                  <a:srgbClr val="FFFFFD"/>
                </a:solidFill>
              </a:defRPr>
            </a:pPr>
            <a:r>
              <a:t>&lt;30 μg/L</a:t>
            </a:r>
            <a:r>
              <a:rPr baseline="31999"/>
              <a:t>4</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Image" descr="Image"/>
          <p:cNvPicPr>
            <a:picLocks noChangeAspect="1"/>
          </p:cNvPicPr>
          <p:nvPr/>
        </p:nvPicPr>
        <p:blipFill>
          <a:blip r:embed="rId2"/>
          <a:srcRect b="1"/>
          <a:stretch>
            <a:fillRect/>
          </a:stretch>
        </p:blipFill>
        <p:spPr>
          <a:xfrm>
            <a:off x="148907" y="3372706"/>
            <a:ext cx="18879187" cy="55161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62"/>
                </a:lnTo>
                <a:lnTo>
                  <a:pt x="0" y="1324"/>
                </a:lnTo>
                <a:lnTo>
                  <a:pt x="1884" y="1341"/>
                </a:lnTo>
                <a:lnTo>
                  <a:pt x="3768" y="1358"/>
                </a:lnTo>
                <a:lnTo>
                  <a:pt x="3768" y="5452"/>
                </a:lnTo>
                <a:cubicBezTo>
                  <a:pt x="3773" y="3273"/>
                  <a:pt x="3780" y="1391"/>
                  <a:pt x="3787" y="1391"/>
                </a:cubicBezTo>
                <a:cubicBezTo>
                  <a:pt x="3800" y="1391"/>
                  <a:pt x="3808" y="3527"/>
                  <a:pt x="3811" y="7632"/>
                </a:cubicBezTo>
                <a:cubicBezTo>
                  <a:pt x="3816" y="13425"/>
                  <a:pt x="3810" y="14284"/>
                  <a:pt x="3768" y="13909"/>
                </a:cubicBezTo>
                <a:cubicBezTo>
                  <a:pt x="3768" y="13906"/>
                  <a:pt x="3768" y="13803"/>
                  <a:pt x="3768" y="13795"/>
                </a:cubicBezTo>
                <a:lnTo>
                  <a:pt x="3768" y="13948"/>
                </a:lnTo>
                <a:lnTo>
                  <a:pt x="1884" y="13965"/>
                </a:lnTo>
                <a:lnTo>
                  <a:pt x="0" y="13982"/>
                </a:lnTo>
                <a:lnTo>
                  <a:pt x="0" y="17791"/>
                </a:lnTo>
                <a:lnTo>
                  <a:pt x="0" y="21600"/>
                </a:lnTo>
                <a:lnTo>
                  <a:pt x="10800" y="21600"/>
                </a:lnTo>
                <a:lnTo>
                  <a:pt x="21600" y="21600"/>
                </a:lnTo>
                <a:lnTo>
                  <a:pt x="21600" y="10801"/>
                </a:lnTo>
                <a:lnTo>
                  <a:pt x="21600" y="0"/>
                </a:lnTo>
                <a:lnTo>
                  <a:pt x="20130" y="0"/>
                </a:lnTo>
                <a:lnTo>
                  <a:pt x="20149" y="216"/>
                </a:lnTo>
                <a:cubicBezTo>
                  <a:pt x="20160" y="334"/>
                  <a:pt x="20180" y="579"/>
                  <a:pt x="20194" y="761"/>
                </a:cubicBezTo>
                <a:cubicBezTo>
                  <a:pt x="20209" y="944"/>
                  <a:pt x="20240" y="1332"/>
                  <a:pt x="20264" y="1624"/>
                </a:cubicBezTo>
                <a:cubicBezTo>
                  <a:pt x="20287" y="1916"/>
                  <a:pt x="20313" y="2258"/>
                  <a:pt x="20321" y="2385"/>
                </a:cubicBezTo>
                <a:cubicBezTo>
                  <a:pt x="20329" y="2513"/>
                  <a:pt x="20355" y="2855"/>
                  <a:pt x="20379" y="3147"/>
                </a:cubicBezTo>
                <a:cubicBezTo>
                  <a:pt x="20403" y="3439"/>
                  <a:pt x="20429" y="3767"/>
                  <a:pt x="20438" y="3876"/>
                </a:cubicBezTo>
                <a:cubicBezTo>
                  <a:pt x="20446" y="3985"/>
                  <a:pt x="20472" y="4313"/>
                  <a:pt x="20496" y="4605"/>
                </a:cubicBezTo>
                <a:cubicBezTo>
                  <a:pt x="20520" y="4896"/>
                  <a:pt x="20546" y="5224"/>
                  <a:pt x="20554" y="5334"/>
                </a:cubicBezTo>
                <a:cubicBezTo>
                  <a:pt x="20570" y="5553"/>
                  <a:pt x="20605" y="5987"/>
                  <a:pt x="20671" y="6791"/>
                </a:cubicBezTo>
                <a:cubicBezTo>
                  <a:pt x="20694" y="7083"/>
                  <a:pt x="20720" y="7425"/>
                  <a:pt x="20728" y="7553"/>
                </a:cubicBezTo>
                <a:cubicBezTo>
                  <a:pt x="20736" y="7680"/>
                  <a:pt x="20762" y="8024"/>
                  <a:pt x="20786" y="8316"/>
                </a:cubicBezTo>
                <a:cubicBezTo>
                  <a:pt x="20810" y="8607"/>
                  <a:pt x="20836" y="8935"/>
                  <a:pt x="20844" y="9045"/>
                </a:cubicBezTo>
                <a:cubicBezTo>
                  <a:pt x="20853" y="9154"/>
                  <a:pt x="20873" y="9407"/>
                  <a:pt x="20889" y="9607"/>
                </a:cubicBezTo>
                <a:cubicBezTo>
                  <a:pt x="21006" y="11069"/>
                  <a:pt x="21111" y="12409"/>
                  <a:pt x="21133" y="12722"/>
                </a:cubicBezTo>
                <a:cubicBezTo>
                  <a:pt x="21142" y="12849"/>
                  <a:pt x="21169" y="13192"/>
                  <a:pt x="21193" y="13483"/>
                </a:cubicBezTo>
                <a:cubicBezTo>
                  <a:pt x="21217" y="13775"/>
                  <a:pt x="21243" y="14103"/>
                  <a:pt x="21251" y="14212"/>
                </a:cubicBezTo>
                <a:cubicBezTo>
                  <a:pt x="21259" y="14321"/>
                  <a:pt x="21285" y="14649"/>
                  <a:pt x="21309" y="14941"/>
                </a:cubicBezTo>
                <a:cubicBezTo>
                  <a:pt x="21333" y="15232"/>
                  <a:pt x="21365" y="15636"/>
                  <a:pt x="21381" y="15836"/>
                </a:cubicBezTo>
                <a:cubicBezTo>
                  <a:pt x="21397" y="16036"/>
                  <a:pt x="21417" y="16305"/>
                  <a:pt x="21425" y="16433"/>
                </a:cubicBezTo>
                <a:cubicBezTo>
                  <a:pt x="21433" y="16560"/>
                  <a:pt x="21459" y="16903"/>
                  <a:pt x="21483" y="17194"/>
                </a:cubicBezTo>
                <a:cubicBezTo>
                  <a:pt x="21597" y="18594"/>
                  <a:pt x="21597" y="18566"/>
                  <a:pt x="21478" y="18643"/>
                </a:cubicBezTo>
                <a:cubicBezTo>
                  <a:pt x="21444" y="18665"/>
                  <a:pt x="21368" y="18730"/>
                  <a:pt x="21309" y="18787"/>
                </a:cubicBezTo>
                <a:cubicBezTo>
                  <a:pt x="21251" y="18844"/>
                  <a:pt x="21107" y="18976"/>
                  <a:pt x="20990" y="19081"/>
                </a:cubicBezTo>
                <a:cubicBezTo>
                  <a:pt x="20742" y="19302"/>
                  <a:pt x="20622" y="19412"/>
                  <a:pt x="20409" y="19614"/>
                </a:cubicBezTo>
                <a:cubicBezTo>
                  <a:pt x="20323" y="19695"/>
                  <a:pt x="20228" y="19783"/>
                  <a:pt x="20196" y="19811"/>
                </a:cubicBezTo>
                <a:cubicBezTo>
                  <a:pt x="20164" y="19839"/>
                  <a:pt x="20052" y="19940"/>
                  <a:pt x="19949" y="20035"/>
                </a:cubicBezTo>
                <a:cubicBezTo>
                  <a:pt x="19845" y="20130"/>
                  <a:pt x="19675" y="20286"/>
                  <a:pt x="19571" y="20382"/>
                </a:cubicBezTo>
                <a:cubicBezTo>
                  <a:pt x="19467" y="20477"/>
                  <a:pt x="19356" y="20579"/>
                  <a:pt x="19324" y="20607"/>
                </a:cubicBezTo>
                <a:cubicBezTo>
                  <a:pt x="19292" y="20635"/>
                  <a:pt x="19196" y="20724"/>
                  <a:pt x="19110" y="20806"/>
                </a:cubicBezTo>
                <a:cubicBezTo>
                  <a:pt x="19025" y="20887"/>
                  <a:pt x="18929" y="20978"/>
                  <a:pt x="18897" y="21006"/>
                </a:cubicBezTo>
                <a:cubicBezTo>
                  <a:pt x="18865" y="21035"/>
                  <a:pt x="18735" y="21154"/>
                  <a:pt x="18607" y="21271"/>
                </a:cubicBezTo>
                <a:cubicBezTo>
                  <a:pt x="18284" y="21565"/>
                  <a:pt x="18289" y="21561"/>
                  <a:pt x="18279" y="21459"/>
                </a:cubicBezTo>
                <a:cubicBezTo>
                  <a:pt x="18275" y="21409"/>
                  <a:pt x="18222" y="20727"/>
                  <a:pt x="18161" y="19943"/>
                </a:cubicBezTo>
                <a:cubicBezTo>
                  <a:pt x="18101" y="19160"/>
                  <a:pt x="18040" y="18385"/>
                  <a:pt x="18026" y="18221"/>
                </a:cubicBezTo>
                <a:cubicBezTo>
                  <a:pt x="18012" y="18057"/>
                  <a:pt x="17986" y="17729"/>
                  <a:pt x="17967" y="17493"/>
                </a:cubicBezTo>
                <a:cubicBezTo>
                  <a:pt x="17949" y="17256"/>
                  <a:pt x="17922" y="16913"/>
                  <a:pt x="17907" y="16731"/>
                </a:cubicBezTo>
                <a:cubicBezTo>
                  <a:pt x="17893" y="16549"/>
                  <a:pt x="17855" y="16056"/>
                  <a:pt x="17823" y="15637"/>
                </a:cubicBezTo>
                <a:cubicBezTo>
                  <a:pt x="17760" y="14821"/>
                  <a:pt x="17716" y="14259"/>
                  <a:pt x="17677" y="13781"/>
                </a:cubicBezTo>
                <a:cubicBezTo>
                  <a:pt x="17663" y="13617"/>
                  <a:pt x="17639" y="13305"/>
                  <a:pt x="17621" y="13087"/>
                </a:cubicBezTo>
                <a:cubicBezTo>
                  <a:pt x="17492" y="11434"/>
                  <a:pt x="17392" y="10156"/>
                  <a:pt x="17356" y="9707"/>
                </a:cubicBezTo>
                <a:cubicBezTo>
                  <a:pt x="17333" y="9415"/>
                  <a:pt x="17307" y="9087"/>
                  <a:pt x="17299" y="8978"/>
                </a:cubicBezTo>
                <a:cubicBezTo>
                  <a:pt x="17291" y="8869"/>
                  <a:pt x="17265" y="8541"/>
                  <a:pt x="17242" y="8249"/>
                </a:cubicBezTo>
                <a:cubicBezTo>
                  <a:pt x="17218" y="7957"/>
                  <a:pt x="17173" y="7377"/>
                  <a:pt x="17141" y="6958"/>
                </a:cubicBezTo>
                <a:cubicBezTo>
                  <a:pt x="17109" y="6538"/>
                  <a:pt x="17075" y="6106"/>
                  <a:pt x="17067" y="5997"/>
                </a:cubicBezTo>
                <a:cubicBezTo>
                  <a:pt x="17059" y="5888"/>
                  <a:pt x="17032" y="5560"/>
                  <a:pt x="17008" y="5268"/>
                </a:cubicBezTo>
                <a:cubicBezTo>
                  <a:pt x="16985" y="4977"/>
                  <a:pt x="16959" y="4649"/>
                  <a:pt x="16950" y="4539"/>
                </a:cubicBezTo>
                <a:cubicBezTo>
                  <a:pt x="16942" y="4430"/>
                  <a:pt x="16916" y="4102"/>
                  <a:pt x="16892" y="3811"/>
                </a:cubicBezTo>
                <a:cubicBezTo>
                  <a:pt x="16832" y="3081"/>
                  <a:pt x="16833" y="3032"/>
                  <a:pt x="16902" y="2978"/>
                </a:cubicBezTo>
                <a:cubicBezTo>
                  <a:pt x="16934" y="2953"/>
                  <a:pt x="17030" y="2865"/>
                  <a:pt x="17115" y="2783"/>
                </a:cubicBezTo>
                <a:cubicBezTo>
                  <a:pt x="17200" y="2702"/>
                  <a:pt x="17296" y="2611"/>
                  <a:pt x="17328" y="2583"/>
                </a:cubicBezTo>
                <a:cubicBezTo>
                  <a:pt x="17360" y="2555"/>
                  <a:pt x="17434" y="2487"/>
                  <a:pt x="17493" y="2432"/>
                </a:cubicBezTo>
                <a:cubicBezTo>
                  <a:pt x="17712" y="2226"/>
                  <a:pt x="17897" y="2056"/>
                  <a:pt x="18075" y="1898"/>
                </a:cubicBezTo>
                <a:cubicBezTo>
                  <a:pt x="18176" y="1808"/>
                  <a:pt x="18328" y="1668"/>
                  <a:pt x="18413" y="1588"/>
                </a:cubicBezTo>
                <a:cubicBezTo>
                  <a:pt x="18498" y="1508"/>
                  <a:pt x="18594" y="1419"/>
                  <a:pt x="18626" y="1391"/>
                </a:cubicBezTo>
                <a:cubicBezTo>
                  <a:pt x="18658" y="1363"/>
                  <a:pt x="18750" y="1280"/>
                  <a:pt x="18831" y="1204"/>
                </a:cubicBezTo>
                <a:cubicBezTo>
                  <a:pt x="18911" y="1129"/>
                  <a:pt x="19059" y="993"/>
                  <a:pt x="19160" y="903"/>
                </a:cubicBezTo>
                <a:cubicBezTo>
                  <a:pt x="19261" y="813"/>
                  <a:pt x="19413" y="674"/>
                  <a:pt x="19498" y="594"/>
                </a:cubicBezTo>
                <a:cubicBezTo>
                  <a:pt x="19583" y="513"/>
                  <a:pt x="19679" y="426"/>
                  <a:pt x="19711" y="398"/>
                </a:cubicBezTo>
                <a:cubicBezTo>
                  <a:pt x="19876" y="254"/>
                  <a:pt x="20080" y="53"/>
                  <a:pt x="20087" y="28"/>
                </a:cubicBezTo>
                <a:cubicBezTo>
                  <a:pt x="20092" y="12"/>
                  <a:pt x="15574" y="0"/>
                  <a:pt x="10048" y="0"/>
                </a:cubicBezTo>
                <a:lnTo>
                  <a:pt x="0" y="0"/>
                </a:lnTo>
                <a:close/>
                <a:moveTo>
                  <a:pt x="8533" y="1358"/>
                </a:moveTo>
                <a:lnTo>
                  <a:pt x="10413" y="1358"/>
                </a:lnTo>
                <a:lnTo>
                  <a:pt x="12292" y="1358"/>
                </a:lnTo>
                <a:lnTo>
                  <a:pt x="12292" y="1425"/>
                </a:lnTo>
                <a:cubicBezTo>
                  <a:pt x="12296" y="1425"/>
                  <a:pt x="12300" y="1783"/>
                  <a:pt x="12303" y="2305"/>
                </a:cubicBezTo>
                <a:cubicBezTo>
                  <a:pt x="12306" y="1847"/>
                  <a:pt x="12308" y="1391"/>
                  <a:pt x="12311" y="1391"/>
                </a:cubicBezTo>
                <a:cubicBezTo>
                  <a:pt x="12324" y="1391"/>
                  <a:pt x="12332" y="3527"/>
                  <a:pt x="12335" y="7632"/>
                </a:cubicBezTo>
                <a:cubicBezTo>
                  <a:pt x="12340" y="13425"/>
                  <a:pt x="12334" y="14284"/>
                  <a:pt x="12292" y="13909"/>
                </a:cubicBezTo>
                <a:cubicBezTo>
                  <a:pt x="12292" y="13907"/>
                  <a:pt x="12292" y="13845"/>
                  <a:pt x="12292" y="13816"/>
                </a:cubicBezTo>
                <a:lnTo>
                  <a:pt x="12292" y="13881"/>
                </a:lnTo>
                <a:lnTo>
                  <a:pt x="10417" y="13898"/>
                </a:lnTo>
                <a:cubicBezTo>
                  <a:pt x="9298" y="13908"/>
                  <a:pt x="8802" y="13903"/>
                  <a:pt x="8620" y="13872"/>
                </a:cubicBezTo>
                <a:cubicBezTo>
                  <a:pt x="8560" y="13861"/>
                  <a:pt x="8535" y="13848"/>
                  <a:pt x="8533" y="13831"/>
                </a:cubicBezTo>
                <a:cubicBezTo>
                  <a:pt x="8528" y="13785"/>
                  <a:pt x="8526" y="10960"/>
                  <a:pt x="8528" y="7553"/>
                </a:cubicBezTo>
                <a:lnTo>
                  <a:pt x="8533" y="1358"/>
                </a:lnTo>
                <a:close/>
                <a:moveTo>
                  <a:pt x="1943" y="3172"/>
                </a:moveTo>
                <a:cubicBezTo>
                  <a:pt x="1691" y="3167"/>
                  <a:pt x="1434" y="3195"/>
                  <a:pt x="1374" y="3256"/>
                </a:cubicBezTo>
                <a:cubicBezTo>
                  <a:pt x="1295" y="3337"/>
                  <a:pt x="1294" y="3345"/>
                  <a:pt x="1287" y="3843"/>
                </a:cubicBezTo>
                <a:cubicBezTo>
                  <a:pt x="1285" y="4007"/>
                  <a:pt x="1276" y="4224"/>
                  <a:pt x="1269" y="4327"/>
                </a:cubicBezTo>
                <a:cubicBezTo>
                  <a:pt x="1259" y="4453"/>
                  <a:pt x="1266" y="4599"/>
                  <a:pt x="1290" y="4780"/>
                </a:cubicBezTo>
                <a:cubicBezTo>
                  <a:pt x="1313" y="4956"/>
                  <a:pt x="1318" y="5076"/>
                  <a:pt x="1306" y="5132"/>
                </a:cubicBezTo>
                <a:cubicBezTo>
                  <a:pt x="1184" y="5695"/>
                  <a:pt x="1138" y="6145"/>
                  <a:pt x="1182" y="6330"/>
                </a:cubicBezTo>
                <a:cubicBezTo>
                  <a:pt x="1195" y="6383"/>
                  <a:pt x="1196" y="6429"/>
                  <a:pt x="1184" y="6454"/>
                </a:cubicBezTo>
                <a:cubicBezTo>
                  <a:pt x="1162" y="6500"/>
                  <a:pt x="1155" y="10217"/>
                  <a:pt x="1174" y="11247"/>
                </a:cubicBezTo>
                <a:cubicBezTo>
                  <a:pt x="1181" y="11620"/>
                  <a:pt x="1198" y="11976"/>
                  <a:pt x="1211" y="12038"/>
                </a:cubicBezTo>
                <a:cubicBezTo>
                  <a:pt x="1225" y="12103"/>
                  <a:pt x="1275" y="12168"/>
                  <a:pt x="1330" y="12193"/>
                </a:cubicBezTo>
                <a:cubicBezTo>
                  <a:pt x="1381" y="12217"/>
                  <a:pt x="1666" y="12243"/>
                  <a:pt x="1962" y="12249"/>
                </a:cubicBezTo>
                <a:cubicBezTo>
                  <a:pt x="2587" y="12263"/>
                  <a:pt x="2586" y="12263"/>
                  <a:pt x="2642" y="11733"/>
                </a:cubicBezTo>
                <a:cubicBezTo>
                  <a:pt x="2670" y="11462"/>
                  <a:pt x="2673" y="11375"/>
                  <a:pt x="2654" y="11297"/>
                </a:cubicBezTo>
                <a:cubicBezTo>
                  <a:pt x="2637" y="11230"/>
                  <a:pt x="2636" y="11171"/>
                  <a:pt x="2649" y="11115"/>
                </a:cubicBezTo>
                <a:cubicBezTo>
                  <a:pt x="2662" y="11062"/>
                  <a:pt x="2669" y="10079"/>
                  <a:pt x="2669" y="8448"/>
                </a:cubicBezTo>
                <a:cubicBezTo>
                  <a:pt x="2670" y="5615"/>
                  <a:pt x="2674" y="5720"/>
                  <a:pt x="2550" y="5254"/>
                </a:cubicBezTo>
                <a:lnTo>
                  <a:pt x="2493" y="5041"/>
                </a:lnTo>
                <a:lnTo>
                  <a:pt x="2547" y="4762"/>
                </a:lnTo>
                <a:cubicBezTo>
                  <a:pt x="2591" y="4535"/>
                  <a:pt x="2597" y="4460"/>
                  <a:pt x="2579" y="4362"/>
                </a:cubicBezTo>
                <a:cubicBezTo>
                  <a:pt x="2567" y="4296"/>
                  <a:pt x="2557" y="4047"/>
                  <a:pt x="2557" y="3807"/>
                </a:cubicBezTo>
                <a:cubicBezTo>
                  <a:pt x="2557" y="3373"/>
                  <a:pt x="2557" y="3373"/>
                  <a:pt x="2489" y="3276"/>
                </a:cubicBezTo>
                <a:cubicBezTo>
                  <a:pt x="2445" y="3213"/>
                  <a:pt x="2196" y="3176"/>
                  <a:pt x="1943" y="3172"/>
                </a:cubicBezTo>
                <a:close/>
                <a:moveTo>
                  <a:pt x="10151" y="3192"/>
                </a:moveTo>
                <a:cubicBezTo>
                  <a:pt x="10069" y="3197"/>
                  <a:pt x="10012" y="3210"/>
                  <a:pt x="9965" y="3228"/>
                </a:cubicBezTo>
                <a:cubicBezTo>
                  <a:pt x="9935" y="3239"/>
                  <a:pt x="9907" y="3252"/>
                  <a:pt x="9888" y="3270"/>
                </a:cubicBezTo>
                <a:cubicBezTo>
                  <a:pt x="9866" y="3290"/>
                  <a:pt x="9852" y="3318"/>
                  <a:pt x="9841" y="3349"/>
                </a:cubicBezTo>
                <a:cubicBezTo>
                  <a:pt x="9835" y="3363"/>
                  <a:pt x="9830" y="3379"/>
                  <a:pt x="9826" y="3396"/>
                </a:cubicBezTo>
                <a:cubicBezTo>
                  <a:pt x="9826" y="3399"/>
                  <a:pt x="9825" y="3402"/>
                  <a:pt x="9824" y="3405"/>
                </a:cubicBezTo>
                <a:cubicBezTo>
                  <a:pt x="9819" y="3432"/>
                  <a:pt x="9815" y="3460"/>
                  <a:pt x="9812" y="3494"/>
                </a:cubicBezTo>
                <a:cubicBezTo>
                  <a:pt x="9806" y="3585"/>
                  <a:pt x="9805" y="3744"/>
                  <a:pt x="9812" y="3846"/>
                </a:cubicBezTo>
                <a:cubicBezTo>
                  <a:pt x="9816" y="3903"/>
                  <a:pt x="9816" y="3969"/>
                  <a:pt x="9812" y="4036"/>
                </a:cubicBezTo>
                <a:cubicBezTo>
                  <a:pt x="9809" y="4104"/>
                  <a:pt x="9803" y="4173"/>
                  <a:pt x="9793" y="4235"/>
                </a:cubicBezTo>
                <a:cubicBezTo>
                  <a:pt x="9779" y="4329"/>
                  <a:pt x="9772" y="4383"/>
                  <a:pt x="9773" y="4443"/>
                </a:cubicBezTo>
                <a:cubicBezTo>
                  <a:pt x="9775" y="4503"/>
                  <a:pt x="9784" y="4569"/>
                  <a:pt x="9802" y="4686"/>
                </a:cubicBezTo>
                <a:cubicBezTo>
                  <a:pt x="9828" y="4852"/>
                  <a:pt x="9841" y="4947"/>
                  <a:pt x="9837" y="5041"/>
                </a:cubicBezTo>
                <a:cubicBezTo>
                  <a:pt x="9835" y="5089"/>
                  <a:pt x="9829" y="5135"/>
                  <a:pt x="9819" y="5191"/>
                </a:cubicBezTo>
                <a:cubicBezTo>
                  <a:pt x="9808" y="5247"/>
                  <a:pt x="9794" y="5310"/>
                  <a:pt x="9774" y="5393"/>
                </a:cubicBezTo>
                <a:cubicBezTo>
                  <a:pt x="9738" y="5543"/>
                  <a:pt x="9711" y="5735"/>
                  <a:pt x="9697" y="5909"/>
                </a:cubicBezTo>
                <a:cubicBezTo>
                  <a:pt x="9690" y="5995"/>
                  <a:pt x="9687" y="6078"/>
                  <a:pt x="9688" y="6148"/>
                </a:cubicBezTo>
                <a:cubicBezTo>
                  <a:pt x="9688" y="6218"/>
                  <a:pt x="9692" y="6275"/>
                  <a:pt x="9702" y="6313"/>
                </a:cubicBezTo>
                <a:cubicBezTo>
                  <a:pt x="9715" y="6367"/>
                  <a:pt x="9716" y="6434"/>
                  <a:pt x="9705" y="6496"/>
                </a:cubicBezTo>
                <a:cubicBezTo>
                  <a:pt x="9692" y="6568"/>
                  <a:pt x="9686" y="6821"/>
                  <a:pt x="9687" y="7069"/>
                </a:cubicBezTo>
                <a:cubicBezTo>
                  <a:pt x="9688" y="7318"/>
                  <a:pt x="9696" y="7560"/>
                  <a:pt x="9709" y="7607"/>
                </a:cubicBezTo>
                <a:cubicBezTo>
                  <a:pt x="9727" y="7669"/>
                  <a:pt x="9727" y="7704"/>
                  <a:pt x="9709" y="7766"/>
                </a:cubicBezTo>
                <a:cubicBezTo>
                  <a:pt x="9702" y="7791"/>
                  <a:pt x="9696" y="8008"/>
                  <a:pt x="9692" y="8320"/>
                </a:cubicBezTo>
                <a:cubicBezTo>
                  <a:pt x="9684" y="8945"/>
                  <a:pt x="9683" y="9951"/>
                  <a:pt x="9689" y="10566"/>
                </a:cubicBezTo>
                <a:cubicBezTo>
                  <a:pt x="9693" y="10874"/>
                  <a:pt x="9698" y="11084"/>
                  <a:pt x="9705" y="11099"/>
                </a:cubicBezTo>
                <a:cubicBezTo>
                  <a:pt x="9718" y="11127"/>
                  <a:pt x="9718" y="11181"/>
                  <a:pt x="9705" y="11265"/>
                </a:cubicBezTo>
                <a:cubicBezTo>
                  <a:pt x="9693" y="11341"/>
                  <a:pt x="9692" y="11486"/>
                  <a:pt x="9698" y="11634"/>
                </a:cubicBezTo>
                <a:cubicBezTo>
                  <a:pt x="9703" y="11781"/>
                  <a:pt x="9716" y="11930"/>
                  <a:pt x="9734" y="12015"/>
                </a:cubicBezTo>
                <a:cubicBezTo>
                  <a:pt x="9749" y="12083"/>
                  <a:pt x="9800" y="12157"/>
                  <a:pt x="9854" y="12187"/>
                </a:cubicBezTo>
                <a:cubicBezTo>
                  <a:pt x="9905" y="12216"/>
                  <a:pt x="10196" y="12236"/>
                  <a:pt x="10500" y="12232"/>
                </a:cubicBezTo>
                <a:cubicBezTo>
                  <a:pt x="10713" y="12229"/>
                  <a:pt x="10853" y="12222"/>
                  <a:pt x="10943" y="12207"/>
                </a:cubicBezTo>
                <a:cubicBezTo>
                  <a:pt x="10989" y="12200"/>
                  <a:pt x="11022" y="12191"/>
                  <a:pt x="11046" y="12179"/>
                </a:cubicBezTo>
                <a:cubicBezTo>
                  <a:pt x="11069" y="12167"/>
                  <a:pt x="11083" y="12153"/>
                  <a:pt x="11091" y="12136"/>
                </a:cubicBezTo>
                <a:cubicBezTo>
                  <a:pt x="11112" y="12087"/>
                  <a:pt x="11144" y="11895"/>
                  <a:pt x="11163" y="11708"/>
                </a:cubicBezTo>
                <a:cubicBezTo>
                  <a:pt x="11192" y="11407"/>
                  <a:pt x="11193" y="11358"/>
                  <a:pt x="11167" y="11261"/>
                </a:cubicBezTo>
                <a:cubicBezTo>
                  <a:pt x="11143" y="11172"/>
                  <a:pt x="11143" y="11138"/>
                  <a:pt x="11163" y="11081"/>
                </a:cubicBezTo>
                <a:cubicBezTo>
                  <a:pt x="11181" y="11028"/>
                  <a:pt x="11187" y="10736"/>
                  <a:pt x="11187" y="9960"/>
                </a:cubicBezTo>
                <a:cubicBezTo>
                  <a:pt x="11186" y="9383"/>
                  <a:pt x="11180" y="8876"/>
                  <a:pt x="11172" y="8833"/>
                </a:cubicBezTo>
                <a:cubicBezTo>
                  <a:pt x="11164" y="8790"/>
                  <a:pt x="11166" y="8739"/>
                  <a:pt x="11176" y="8718"/>
                </a:cubicBezTo>
                <a:cubicBezTo>
                  <a:pt x="11187" y="8694"/>
                  <a:pt x="11193" y="8151"/>
                  <a:pt x="11192" y="7603"/>
                </a:cubicBezTo>
                <a:cubicBezTo>
                  <a:pt x="11192" y="7054"/>
                  <a:pt x="11186" y="6499"/>
                  <a:pt x="11175" y="6449"/>
                </a:cubicBezTo>
                <a:cubicBezTo>
                  <a:pt x="11163" y="6401"/>
                  <a:pt x="11164" y="6357"/>
                  <a:pt x="11177" y="6330"/>
                </a:cubicBezTo>
                <a:cubicBezTo>
                  <a:pt x="11184" y="6315"/>
                  <a:pt x="11189" y="6291"/>
                  <a:pt x="11192" y="6258"/>
                </a:cubicBezTo>
                <a:cubicBezTo>
                  <a:pt x="11201" y="6161"/>
                  <a:pt x="11194" y="5993"/>
                  <a:pt x="11176" y="5822"/>
                </a:cubicBezTo>
                <a:cubicBezTo>
                  <a:pt x="11165" y="5707"/>
                  <a:pt x="11149" y="5591"/>
                  <a:pt x="11131" y="5491"/>
                </a:cubicBezTo>
                <a:cubicBezTo>
                  <a:pt x="11130" y="5490"/>
                  <a:pt x="11131" y="5489"/>
                  <a:pt x="11131" y="5489"/>
                </a:cubicBezTo>
                <a:cubicBezTo>
                  <a:pt x="11127" y="5468"/>
                  <a:pt x="11122" y="5451"/>
                  <a:pt x="11118" y="5431"/>
                </a:cubicBezTo>
                <a:cubicBezTo>
                  <a:pt x="11112" y="5405"/>
                  <a:pt x="11107" y="5377"/>
                  <a:pt x="11101" y="5354"/>
                </a:cubicBezTo>
                <a:cubicBezTo>
                  <a:pt x="11090" y="5314"/>
                  <a:pt x="11080" y="5280"/>
                  <a:pt x="11069" y="5256"/>
                </a:cubicBezTo>
                <a:cubicBezTo>
                  <a:pt x="11025" y="5157"/>
                  <a:pt x="11014" y="5070"/>
                  <a:pt x="11037" y="4917"/>
                </a:cubicBezTo>
                <a:cubicBezTo>
                  <a:pt x="11038" y="4917"/>
                  <a:pt x="11037" y="4916"/>
                  <a:pt x="11037" y="4916"/>
                </a:cubicBezTo>
                <a:cubicBezTo>
                  <a:pt x="11045" y="4864"/>
                  <a:pt x="11057" y="4806"/>
                  <a:pt x="11072" y="4737"/>
                </a:cubicBezTo>
                <a:cubicBezTo>
                  <a:pt x="11116" y="4543"/>
                  <a:pt x="11119" y="4494"/>
                  <a:pt x="11098" y="4362"/>
                </a:cubicBezTo>
                <a:cubicBezTo>
                  <a:pt x="11085" y="4279"/>
                  <a:pt x="11077" y="4045"/>
                  <a:pt x="11079" y="3842"/>
                </a:cubicBezTo>
                <a:cubicBezTo>
                  <a:pt x="11080" y="3688"/>
                  <a:pt x="11079" y="3590"/>
                  <a:pt x="11074" y="3517"/>
                </a:cubicBezTo>
                <a:cubicBezTo>
                  <a:pt x="11073" y="3506"/>
                  <a:pt x="11071" y="3499"/>
                  <a:pt x="11070" y="3489"/>
                </a:cubicBezTo>
                <a:cubicBezTo>
                  <a:pt x="11064" y="3432"/>
                  <a:pt x="11056" y="3388"/>
                  <a:pt x="11041" y="3343"/>
                </a:cubicBezTo>
                <a:cubicBezTo>
                  <a:pt x="11002" y="3223"/>
                  <a:pt x="10963" y="3212"/>
                  <a:pt x="10493" y="3194"/>
                </a:cubicBezTo>
                <a:cubicBezTo>
                  <a:pt x="10351" y="3188"/>
                  <a:pt x="10239" y="3187"/>
                  <a:pt x="10151" y="3192"/>
                </a:cubicBezTo>
                <a:close/>
                <a:moveTo>
                  <a:pt x="19078" y="4022"/>
                </a:moveTo>
                <a:cubicBezTo>
                  <a:pt x="18992" y="4041"/>
                  <a:pt x="18941" y="4156"/>
                  <a:pt x="18878" y="4404"/>
                </a:cubicBezTo>
                <a:cubicBezTo>
                  <a:pt x="18829" y="4596"/>
                  <a:pt x="18793" y="4687"/>
                  <a:pt x="18781" y="4648"/>
                </a:cubicBezTo>
                <a:cubicBezTo>
                  <a:pt x="18735" y="4502"/>
                  <a:pt x="18619" y="4431"/>
                  <a:pt x="18542" y="4502"/>
                </a:cubicBezTo>
                <a:cubicBezTo>
                  <a:pt x="18371" y="4660"/>
                  <a:pt x="17994" y="5829"/>
                  <a:pt x="17884" y="6544"/>
                </a:cubicBezTo>
                <a:cubicBezTo>
                  <a:pt x="17806" y="7048"/>
                  <a:pt x="17807" y="7256"/>
                  <a:pt x="17888" y="7256"/>
                </a:cubicBezTo>
                <a:cubicBezTo>
                  <a:pt x="17941" y="7256"/>
                  <a:pt x="17947" y="7232"/>
                  <a:pt x="17970" y="6875"/>
                </a:cubicBezTo>
                <a:cubicBezTo>
                  <a:pt x="18007" y="6326"/>
                  <a:pt x="18055" y="6048"/>
                  <a:pt x="18194" y="5596"/>
                </a:cubicBezTo>
                <a:cubicBezTo>
                  <a:pt x="18446" y="4771"/>
                  <a:pt x="18550" y="4575"/>
                  <a:pt x="18662" y="4701"/>
                </a:cubicBezTo>
                <a:cubicBezTo>
                  <a:pt x="18748" y="4798"/>
                  <a:pt x="18798" y="4997"/>
                  <a:pt x="18834" y="5388"/>
                </a:cubicBezTo>
                <a:cubicBezTo>
                  <a:pt x="18864" y="5705"/>
                  <a:pt x="18864" y="5708"/>
                  <a:pt x="18818" y="5780"/>
                </a:cubicBezTo>
                <a:cubicBezTo>
                  <a:pt x="18792" y="5819"/>
                  <a:pt x="18771" y="5870"/>
                  <a:pt x="18772" y="5891"/>
                </a:cubicBezTo>
                <a:cubicBezTo>
                  <a:pt x="18772" y="5941"/>
                  <a:pt x="18870" y="7240"/>
                  <a:pt x="18935" y="8050"/>
                </a:cubicBezTo>
                <a:cubicBezTo>
                  <a:pt x="18953" y="8269"/>
                  <a:pt x="18984" y="8672"/>
                  <a:pt x="19005" y="8945"/>
                </a:cubicBezTo>
                <a:cubicBezTo>
                  <a:pt x="19042" y="9419"/>
                  <a:pt x="19057" y="9613"/>
                  <a:pt x="19129" y="10485"/>
                </a:cubicBezTo>
                <a:cubicBezTo>
                  <a:pt x="19154" y="10784"/>
                  <a:pt x="19169" y="10866"/>
                  <a:pt x="19199" y="10866"/>
                </a:cubicBezTo>
                <a:cubicBezTo>
                  <a:pt x="19250" y="10866"/>
                  <a:pt x="19281" y="11157"/>
                  <a:pt x="19268" y="11503"/>
                </a:cubicBezTo>
                <a:cubicBezTo>
                  <a:pt x="19252" y="11906"/>
                  <a:pt x="19285" y="12223"/>
                  <a:pt x="19358" y="12383"/>
                </a:cubicBezTo>
                <a:cubicBezTo>
                  <a:pt x="19455" y="12595"/>
                  <a:pt x="19475" y="12634"/>
                  <a:pt x="19535" y="12731"/>
                </a:cubicBezTo>
                <a:cubicBezTo>
                  <a:pt x="19610" y="12851"/>
                  <a:pt x="19884" y="13781"/>
                  <a:pt x="19926" y="14060"/>
                </a:cubicBezTo>
                <a:cubicBezTo>
                  <a:pt x="19992" y="14497"/>
                  <a:pt x="20053" y="15591"/>
                  <a:pt x="20067" y="16395"/>
                </a:cubicBezTo>
                <a:cubicBezTo>
                  <a:pt x="20065" y="16107"/>
                  <a:pt x="20059" y="15797"/>
                  <a:pt x="20050" y="15635"/>
                </a:cubicBezTo>
                <a:cubicBezTo>
                  <a:pt x="20039" y="15436"/>
                  <a:pt x="20025" y="15140"/>
                  <a:pt x="20019" y="14980"/>
                </a:cubicBezTo>
                <a:cubicBezTo>
                  <a:pt x="19997" y="14361"/>
                  <a:pt x="19918" y="13858"/>
                  <a:pt x="19756" y="13309"/>
                </a:cubicBezTo>
                <a:cubicBezTo>
                  <a:pt x="19673" y="13027"/>
                  <a:pt x="19613" y="12778"/>
                  <a:pt x="19623" y="12756"/>
                </a:cubicBezTo>
                <a:cubicBezTo>
                  <a:pt x="19634" y="12734"/>
                  <a:pt x="19690" y="12794"/>
                  <a:pt x="19749" y="12889"/>
                </a:cubicBezTo>
                <a:cubicBezTo>
                  <a:pt x="19867" y="13081"/>
                  <a:pt x="20007" y="13578"/>
                  <a:pt x="20090" y="14100"/>
                </a:cubicBezTo>
                <a:cubicBezTo>
                  <a:pt x="20210" y="14863"/>
                  <a:pt x="20273" y="15328"/>
                  <a:pt x="20300" y="15729"/>
                </a:cubicBezTo>
                <a:cubicBezTo>
                  <a:pt x="20292" y="15542"/>
                  <a:pt x="20276" y="15375"/>
                  <a:pt x="20245" y="15099"/>
                </a:cubicBezTo>
                <a:cubicBezTo>
                  <a:pt x="20209" y="14794"/>
                  <a:pt x="20169" y="14496"/>
                  <a:pt x="20154" y="14439"/>
                </a:cubicBezTo>
                <a:cubicBezTo>
                  <a:pt x="20140" y="14381"/>
                  <a:pt x="20127" y="14312"/>
                  <a:pt x="20127" y="14283"/>
                </a:cubicBezTo>
                <a:cubicBezTo>
                  <a:pt x="20127" y="14255"/>
                  <a:pt x="20101" y="14099"/>
                  <a:pt x="20069" y="13937"/>
                </a:cubicBezTo>
                <a:cubicBezTo>
                  <a:pt x="20037" y="13775"/>
                  <a:pt x="20011" y="13619"/>
                  <a:pt x="20011" y="13589"/>
                </a:cubicBezTo>
                <a:cubicBezTo>
                  <a:pt x="20011" y="13505"/>
                  <a:pt x="19848" y="13011"/>
                  <a:pt x="19782" y="12894"/>
                </a:cubicBezTo>
                <a:cubicBezTo>
                  <a:pt x="19750" y="12837"/>
                  <a:pt x="19682" y="12742"/>
                  <a:pt x="19630" y="12683"/>
                </a:cubicBezTo>
                <a:cubicBezTo>
                  <a:pt x="19501" y="12534"/>
                  <a:pt x="19482" y="12470"/>
                  <a:pt x="19494" y="12213"/>
                </a:cubicBezTo>
                <a:cubicBezTo>
                  <a:pt x="19508" y="11933"/>
                  <a:pt x="19479" y="11580"/>
                  <a:pt x="19423" y="11349"/>
                </a:cubicBezTo>
                <a:cubicBezTo>
                  <a:pt x="19398" y="11248"/>
                  <a:pt x="19368" y="11064"/>
                  <a:pt x="19356" y="10942"/>
                </a:cubicBezTo>
                <a:cubicBezTo>
                  <a:pt x="19336" y="10741"/>
                  <a:pt x="19338" y="10717"/>
                  <a:pt x="19374" y="10684"/>
                </a:cubicBezTo>
                <a:cubicBezTo>
                  <a:pt x="19408" y="10654"/>
                  <a:pt x="19412" y="10616"/>
                  <a:pt x="19401" y="10443"/>
                </a:cubicBezTo>
                <a:cubicBezTo>
                  <a:pt x="19394" y="10330"/>
                  <a:pt x="19386" y="10177"/>
                  <a:pt x="19383" y="10105"/>
                </a:cubicBezTo>
                <a:cubicBezTo>
                  <a:pt x="19380" y="10032"/>
                  <a:pt x="19368" y="9867"/>
                  <a:pt x="19356" y="9739"/>
                </a:cubicBezTo>
                <a:cubicBezTo>
                  <a:pt x="19317" y="9331"/>
                  <a:pt x="19268" y="8714"/>
                  <a:pt x="19271" y="8669"/>
                </a:cubicBezTo>
                <a:cubicBezTo>
                  <a:pt x="19273" y="8644"/>
                  <a:pt x="19258" y="8460"/>
                  <a:pt x="19237" y="8260"/>
                </a:cubicBezTo>
                <a:cubicBezTo>
                  <a:pt x="19217" y="8060"/>
                  <a:pt x="19205" y="7882"/>
                  <a:pt x="19209" y="7867"/>
                </a:cubicBezTo>
                <a:cubicBezTo>
                  <a:pt x="19214" y="7851"/>
                  <a:pt x="19204" y="7729"/>
                  <a:pt x="19188" y="7595"/>
                </a:cubicBezTo>
                <a:cubicBezTo>
                  <a:pt x="19172" y="7461"/>
                  <a:pt x="19154" y="7270"/>
                  <a:pt x="19149" y="7170"/>
                </a:cubicBezTo>
                <a:cubicBezTo>
                  <a:pt x="19138" y="6941"/>
                  <a:pt x="19073" y="6128"/>
                  <a:pt x="19043" y="5851"/>
                </a:cubicBezTo>
                <a:cubicBezTo>
                  <a:pt x="19029" y="5718"/>
                  <a:pt x="19005" y="5632"/>
                  <a:pt x="18979" y="5620"/>
                </a:cubicBezTo>
                <a:cubicBezTo>
                  <a:pt x="18950" y="5605"/>
                  <a:pt x="18926" y="5503"/>
                  <a:pt x="18900" y="5287"/>
                </a:cubicBezTo>
                <a:cubicBezTo>
                  <a:pt x="18863" y="4980"/>
                  <a:pt x="18862" y="4969"/>
                  <a:pt x="18898" y="4696"/>
                </a:cubicBezTo>
                <a:cubicBezTo>
                  <a:pt x="18941" y="4371"/>
                  <a:pt x="19025" y="4175"/>
                  <a:pt x="19120" y="4176"/>
                </a:cubicBezTo>
                <a:cubicBezTo>
                  <a:pt x="19238" y="4177"/>
                  <a:pt x="19551" y="4434"/>
                  <a:pt x="19674" y="4631"/>
                </a:cubicBezTo>
                <a:cubicBezTo>
                  <a:pt x="19750" y="4752"/>
                  <a:pt x="19816" y="4920"/>
                  <a:pt x="19857" y="5094"/>
                </a:cubicBezTo>
                <a:cubicBezTo>
                  <a:pt x="19920" y="5363"/>
                  <a:pt x="19993" y="5453"/>
                  <a:pt x="20022" y="5296"/>
                </a:cubicBezTo>
                <a:cubicBezTo>
                  <a:pt x="20093" y="4900"/>
                  <a:pt x="19754" y="4344"/>
                  <a:pt x="19282" y="4083"/>
                </a:cubicBezTo>
                <a:cubicBezTo>
                  <a:pt x="19194" y="4034"/>
                  <a:pt x="19129" y="4010"/>
                  <a:pt x="19078" y="4022"/>
                </a:cubicBezTo>
                <a:close/>
                <a:moveTo>
                  <a:pt x="20068" y="16523"/>
                </a:moveTo>
                <a:cubicBezTo>
                  <a:pt x="20068" y="16558"/>
                  <a:pt x="20068" y="16591"/>
                  <a:pt x="20068" y="16625"/>
                </a:cubicBezTo>
                <a:cubicBezTo>
                  <a:pt x="20068" y="16614"/>
                  <a:pt x="20068" y="16607"/>
                  <a:pt x="20068" y="16596"/>
                </a:cubicBezTo>
                <a:cubicBezTo>
                  <a:pt x="20068" y="16573"/>
                  <a:pt x="20068" y="16546"/>
                  <a:pt x="20068" y="16523"/>
                </a:cubicBezTo>
                <a:close/>
                <a:moveTo>
                  <a:pt x="20300" y="16733"/>
                </a:moveTo>
                <a:cubicBezTo>
                  <a:pt x="20286" y="16999"/>
                  <a:pt x="20263" y="17306"/>
                  <a:pt x="20242" y="17455"/>
                </a:cubicBezTo>
                <a:cubicBezTo>
                  <a:pt x="20252" y="17384"/>
                  <a:pt x="20263" y="17326"/>
                  <a:pt x="20271" y="17238"/>
                </a:cubicBezTo>
                <a:cubicBezTo>
                  <a:pt x="20285" y="17099"/>
                  <a:pt x="20294" y="16926"/>
                  <a:pt x="20300" y="16733"/>
                </a:cubicBezTo>
                <a:close/>
                <a:moveTo>
                  <a:pt x="20242" y="17455"/>
                </a:moveTo>
                <a:cubicBezTo>
                  <a:pt x="20228" y="17557"/>
                  <a:pt x="20214" y="17636"/>
                  <a:pt x="20199" y="17702"/>
                </a:cubicBezTo>
                <a:cubicBezTo>
                  <a:pt x="20213" y="17639"/>
                  <a:pt x="20228" y="17562"/>
                  <a:pt x="20242" y="17455"/>
                </a:cubicBezTo>
                <a:close/>
                <a:moveTo>
                  <a:pt x="20199" y="17702"/>
                </a:moveTo>
                <a:cubicBezTo>
                  <a:pt x="20166" y="17851"/>
                  <a:pt x="20133" y="17887"/>
                  <a:pt x="20099" y="17802"/>
                </a:cubicBezTo>
                <a:cubicBezTo>
                  <a:pt x="20077" y="17747"/>
                  <a:pt x="20066" y="17628"/>
                  <a:pt x="20067" y="17455"/>
                </a:cubicBezTo>
                <a:cubicBezTo>
                  <a:pt x="20067" y="17354"/>
                  <a:pt x="20067" y="17086"/>
                  <a:pt x="20068" y="16848"/>
                </a:cubicBezTo>
                <a:cubicBezTo>
                  <a:pt x="20067" y="16933"/>
                  <a:pt x="20066" y="17017"/>
                  <a:pt x="20063" y="17082"/>
                </a:cubicBezTo>
                <a:cubicBezTo>
                  <a:pt x="20048" y="17380"/>
                  <a:pt x="20050" y="17528"/>
                  <a:pt x="20068" y="17684"/>
                </a:cubicBezTo>
                <a:cubicBezTo>
                  <a:pt x="20100" y="17943"/>
                  <a:pt x="20150" y="17924"/>
                  <a:pt x="20199" y="17702"/>
                </a:cubicBezTo>
                <a:close/>
              </a:path>
            </a:pathLst>
          </a:custGeom>
          <a:ln w="12700">
            <a:miter lim="400000"/>
          </a:ln>
        </p:spPr>
      </p:pic>
      <p:sp>
        <p:nvSpPr>
          <p:cNvPr id="323" name="FIRST LINE: start symptomatic treatment, even in the absence of a definite diagnosis"/>
          <p:cNvSpPr txBox="1"/>
          <p:nvPr/>
        </p:nvSpPr>
        <p:spPr>
          <a:xfrm>
            <a:off x="819106" y="789073"/>
            <a:ext cx="16940231" cy="1686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6100"/>
              </a:lnSpc>
              <a:defRPr sz="6000" i="0">
                <a:solidFill>
                  <a:srgbClr val="252525"/>
                </a:solidFill>
              </a:defRPr>
            </a:pPr>
            <a:r>
              <a:rPr b="1">
                <a:solidFill>
                  <a:srgbClr val="5A92A5"/>
                </a:solidFill>
              </a:rPr>
              <a:t>FIRST LINE: </a:t>
            </a:r>
            <a:r>
              <a:t>start symptomatic treatment, even in the absence of a definite diagnosis</a:t>
            </a:r>
          </a:p>
        </p:txBody>
      </p:sp>
      <p:sp>
        <p:nvSpPr>
          <p:cNvPr id="324" name="1. O’Brien S. Blood. 2018;132:2134-42; 2. Peyrin-Biroulet L, et al. Am J Clin Nutr. 2015;102:1585-94; 3. Munro MG, et al. OBG Management. 2019;31:S1-8; 4. Summary of Product Characteristics.…"/>
          <p:cNvSpPr txBox="1"/>
          <p:nvPr/>
        </p:nvSpPr>
        <p:spPr>
          <a:xfrm>
            <a:off x="852121" y="12480104"/>
            <a:ext cx="18179343" cy="611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lnSpc>
                <a:spcPct val="90000"/>
              </a:lnSpc>
              <a:defRPr sz="1800" i="0"/>
            </a:pPr>
            <a:r>
              <a:t>1. O’Brien S. Blood. 2018;132:2134-42; 2. Peyrin-Biroulet L, et al. Am J Clin Nutr. 2015;102:1585-94; 3. Munro MG, et al. OBG Management. 2019;31:S1-8; 4. Summary of Product Characteristics.</a:t>
            </a:r>
          </a:p>
          <a:p>
            <a:pPr algn="l" defTabSz="825500">
              <a:lnSpc>
                <a:spcPct val="90000"/>
              </a:lnSpc>
              <a:defRPr sz="1800" i="0"/>
            </a:pPr>
            <a:r>
              <a:t>Cyklo-f (tranexamic acid); 5. Chaplin S. J Haem Pract. 2016;3:1-9</a:t>
            </a:r>
          </a:p>
        </p:txBody>
      </p:sp>
      <p:sp>
        <p:nvSpPr>
          <p:cNvPr id="325" name="08"/>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08</a:t>
            </a:r>
          </a:p>
        </p:txBody>
      </p:sp>
      <p:sp>
        <p:nvSpPr>
          <p:cNvPr id="326" name="First line treatment is the same for all women with bleeding disorders, so do not hesitate to start…"/>
          <p:cNvSpPr txBox="1"/>
          <p:nvPr/>
        </p:nvSpPr>
        <p:spPr>
          <a:xfrm>
            <a:off x="650962" y="2606455"/>
            <a:ext cx="21635992" cy="119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38923" indent="-469900" algn="l">
              <a:lnSpc>
                <a:spcPct val="80000"/>
              </a:lnSpc>
              <a:defRPr sz="4200" b="1" i="0">
                <a:solidFill>
                  <a:srgbClr val="891B10"/>
                </a:solidFill>
              </a:defRPr>
            </a:pPr>
            <a:r>
              <a:rPr>
                <a:solidFill>
                  <a:srgbClr val="5A92A5"/>
                </a:solidFill>
              </a:rPr>
              <a:t>First line treatment is the same for all women with bleeding disorders</a:t>
            </a:r>
            <a:r>
              <a:rPr b="0">
                <a:solidFill>
                  <a:srgbClr val="323333"/>
                </a:solidFill>
              </a:rPr>
              <a:t>, so do not hesitate to start</a:t>
            </a:r>
          </a:p>
          <a:p>
            <a:pPr marL="638923" indent="-469900" algn="l">
              <a:lnSpc>
                <a:spcPct val="80000"/>
              </a:lnSpc>
              <a:defRPr sz="4200" i="0">
                <a:solidFill>
                  <a:srgbClr val="323333"/>
                </a:solidFill>
              </a:defRPr>
            </a:pPr>
            <a:r>
              <a:t>therapy to avoid continued or recurrent bleeding symptoms</a:t>
            </a:r>
            <a:r>
              <a:rPr baseline="31999"/>
              <a:t>1</a:t>
            </a:r>
          </a:p>
        </p:txBody>
      </p:sp>
      <p:sp>
        <p:nvSpPr>
          <p:cNvPr id="327" name="Iron replacement…"/>
          <p:cNvSpPr txBox="1"/>
          <p:nvPr/>
        </p:nvSpPr>
        <p:spPr>
          <a:xfrm>
            <a:off x="3093595" y="4774245"/>
            <a:ext cx="3143251" cy="176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ts val="2600"/>
              </a:lnSpc>
              <a:spcBef>
                <a:spcPts val="800"/>
              </a:spcBef>
              <a:defRPr b="1" i="0">
                <a:solidFill>
                  <a:srgbClr val="5A92A5"/>
                </a:solidFill>
              </a:defRPr>
            </a:pPr>
            <a:r>
              <a:t>Iron replacement</a:t>
            </a:r>
          </a:p>
          <a:p>
            <a:pPr algn="l">
              <a:lnSpc>
                <a:spcPts val="2600"/>
              </a:lnSpc>
              <a:spcBef>
                <a:spcPts val="800"/>
              </a:spcBef>
              <a:defRPr i="0"/>
            </a:pPr>
            <a:r>
              <a:rPr b="1">
                <a:solidFill>
                  <a:srgbClr val="5A92A5"/>
                </a:solidFill>
              </a:rPr>
              <a:t>therapy</a:t>
            </a:r>
            <a:r>
              <a:rPr>
                <a:solidFill>
                  <a:srgbClr val="55A4B7"/>
                </a:solidFill>
              </a:rPr>
              <a:t> </a:t>
            </a:r>
            <a:r>
              <a:t>for iron</a:t>
            </a:r>
          </a:p>
          <a:p>
            <a:pPr algn="l">
              <a:lnSpc>
                <a:spcPts val="2600"/>
              </a:lnSpc>
              <a:spcBef>
                <a:spcPts val="800"/>
              </a:spcBef>
              <a:defRPr i="0"/>
            </a:pPr>
            <a:r>
              <a:t>deficiency with or</a:t>
            </a:r>
          </a:p>
          <a:p>
            <a:pPr algn="l">
              <a:lnSpc>
                <a:spcPts val="2600"/>
              </a:lnSpc>
              <a:spcBef>
                <a:spcPts val="800"/>
              </a:spcBef>
              <a:defRPr i="0"/>
            </a:pPr>
            <a:r>
              <a:t>without anaemia</a:t>
            </a:r>
            <a:r>
              <a:rPr baseline="31999"/>
              <a:t>2</a:t>
            </a:r>
          </a:p>
        </p:txBody>
      </p:sp>
      <p:sp>
        <p:nvSpPr>
          <p:cNvPr id="328" name="Anti-fibrinolytic agent…"/>
          <p:cNvSpPr txBox="1"/>
          <p:nvPr/>
        </p:nvSpPr>
        <p:spPr>
          <a:xfrm>
            <a:off x="10439896" y="5100212"/>
            <a:ext cx="4543756"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5A92A5"/>
                </a:solidFill>
              </a:rPr>
              <a:t>Anti-fibrinolytic agent</a:t>
            </a:r>
          </a:p>
          <a:p>
            <a:pPr algn="l">
              <a:lnSpc>
                <a:spcPts val="2600"/>
              </a:lnSpc>
              <a:spcBef>
                <a:spcPts val="800"/>
              </a:spcBef>
              <a:defRPr i="0"/>
            </a:pPr>
            <a:r>
              <a:rPr b="1">
                <a:solidFill>
                  <a:srgbClr val="5A92A5"/>
                </a:solidFill>
              </a:rPr>
              <a:t>(tranexamic acid) </a:t>
            </a:r>
            <a:r>
              <a:t>for</a:t>
            </a:r>
          </a:p>
          <a:p>
            <a:pPr algn="l">
              <a:lnSpc>
                <a:spcPts val="2600"/>
              </a:lnSpc>
              <a:spcBef>
                <a:spcPts val="800"/>
              </a:spcBef>
              <a:defRPr i="0"/>
            </a:pPr>
            <a:r>
              <a:t>bleeding symptoms</a:t>
            </a:r>
            <a:r>
              <a:rPr baseline="31999"/>
              <a:t>4,5</a:t>
            </a:r>
          </a:p>
        </p:txBody>
      </p:sp>
      <p:sp>
        <p:nvSpPr>
          <p:cNvPr id="329" name="Hormonal therapy…"/>
          <p:cNvSpPr txBox="1"/>
          <p:nvPr/>
        </p:nvSpPr>
        <p:spPr>
          <a:xfrm>
            <a:off x="18165729" y="5087512"/>
            <a:ext cx="4543757" cy="1330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pPr>
            <a:r>
              <a:rPr b="1">
                <a:solidFill>
                  <a:srgbClr val="5A92A5"/>
                </a:solidFill>
              </a:rPr>
              <a:t>Hormonal therapy</a:t>
            </a:r>
          </a:p>
          <a:p>
            <a:pPr algn="l">
              <a:lnSpc>
                <a:spcPts val="2600"/>
              </a:lnSpc>
              <a:spcBef>
                <a:spcPts val="800"/>
              </a:spcBef>
              <a:defRPr i="0"/>
            </a:pPr>
            <a:r>
              <a:t>for heavy menstrual</a:t>
            </a:r>
          </a:p>
          <a:p>
            <a:pPr algn="l">
              <a:lnSpc>
                <a:spcPts val="2600"/>
              </a:lnSpc>
              <a:spcBef>
                <a:spcPts val="800"/>
              </a:spcBef>
              <a:defRPr i="0"/>
            </a:pPr>
            <a:r>
              <a:t>bleeding</a:t>
            </a:r>
          </a:p>
        </p:txBody>
      </p:sp>
      <p:sp>
        <p:nvSpPr>
          <p:cNvPr id="330" name="Oral supplementation (e.g. ferrous sulfate or ferrous fumarate)."/>
          <p:cNvSpPr txBox="1"/>
          <p:nvPr/>
        </p:nvSpPr>
        <p:spPr>
          <a:xfrm>
            <a:off x="839047" y="6863189"/>
            <a:ext cx="6182322" cy="772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Oral supplementation (e.g. ferrous sulfate or ferrous fumarate).</a:t>
            </a:r>
          </a:p>
        </p:txBody>
      </p:sp>
      <p:sp>
        <p:nvSpPr>
          <p:cNvPr id="331" name="Oral iron administration is often poorly tolerated and increases hepcidin levels, thereby decreasing iron absorption from the gut. Therefore, once daily or alternate day rather than more frequent dosing is recommended.3"/>
          <p:cNvSpPr txBox="1"/>
          <p:nvPr/>
        </p:nvSpPr>
        <p:spPr>
          <a:xfrm>
            <a:off x="839047" y="7666208"/>
            <a:ext cx="7239398" cy="176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sz="2400" i="0"/>
            </a:pPr>
            <a:r>
              <a:t>Oral iron administration is often poorly tolerated and increases hepcidin levels, thereby decreasing iron absorption from the gut. Therefore, once daily or alternate day rather than more frequent dosing is recommended.</a:t>
            </a:r>
            <a:r>
              <a:rPr baseline="31999"/>
              <a:t>3</a:t>
            </a:r>
          </a:p>
        </p:txBody>
      </p:sp>
      <p:sp>
        <p:nvSpPr>
          <p:cNvPr id="332" name="Rule out gastrointestinal causes of iron deficiency, as appropriate."/>
          <p:cNvSpPr txBox="1"/>
          <p:nvPr/>
        </p:nvSpPr>
        <p:spPr>
          <a:xfrm>
            <a:off x="839047" y="9481038"/>
            <a:ext cx="7239398" cy="772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Rule out gastrointestinal causes of iron deficiency, as appropriate.</a:t>
            </a:r>
          </a:p>
        </p:txBody>
      </p:sp>
      <p:sp>
        <p:nvSpPr>
          <p:cNvPr id="333" name="Tranexamic acid is used for a few days at a time and is not for continuous use."/>
          <p:cNvSpPr txBox="1"/>
          <p:nvPr/>
        </p:nvSpPr>
        <p:spPr>
          <a:xfrm>
            <a:off x="8419103" y="6812389"/>
            <a:ext cx="6182322" cy="772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Tranexamic acid is used for a few days at a time and is not for continuous use.</a:t>
            </a:r>
          </a:p>
        </p:txBody>
      </p:sp>
      <p:sp>
        <p:nvSpPr>
          <p:cNvPr id="334" name="Clinical experience indicates that patients with regular periods can start tranexamic acid the night before their period to maximise the effect."/>
          <p:cNvSpPr txBox="1"/>
          <p:nvPr/>
        </p:nvSpPr>
        <p:spPr>
          <a:xfrm>
            <a:off x="8419103" y="7615570"/>
            <a:ext cx="6507759" cy="1102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Clinical experience indicates that patients with regular periods can start tranexamic acid the night before their period to maximise the effect.</a:t>
            </a:r>
          </a:p>
        </p:txBody>
      </p:sp>
      <p:sp>
        <p:nvSpPr>
          <p:cNvPr id="335" name="Tranexamic acid is contraindicated in patients with"/>
          <p:cNvSpPr txBox="1"/>
          <p:nvPr/>
        </p:nvSpPr>
        <p:spPr>
          <a:xfrm>
            <a:off x="8419103" y="8761490"/>
            <a:ext cx="6507759" cy="441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Tranexamic acid is contraindicated in patients with </a:t>
            </a:r>
          </a:p>
        </p:txBody>
      </p:sp>
      <p:sp>
        <p:nvSpPr>
          <p:cNvPr id="336" name="Severe renal failure (risk of accumulation)"/>
          <p:cNvSpPr txBox="1"/>
          <p:nvPr/>
        </p:nvSpPr>
        <p:spPr>
          <a:xfrm>
            <a:off x="9079503" y="9327443"/>
            <a:ext cx="6507759" cy="441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Severe renal failure (risk of accumulation)</a:t>
            </a:r>
          </a:p>
        </p:txBody>
      </p:sp>
      <p:sp>
        <p:nvSpPr>
          <p:cNvPr id="337" name="Haematuria (risk of clot colic)"/>
          <p:cNvSpPr txBox="1"/>
          <p:nvPr/>
        </p:nvSpPr>
        <p:spPr>
          <a:xfrm>
            <a:off x="9079503" y="9811346"/>
            <a:ext cx="3851409" cy="441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Haematuria (risk of clot colic)</a:t>
            </a:r>
          </a:p>
        </p:txBody>
      </p:sp>
      <p:sp>
        <p:nvSpPr>
          <p:cNvPr id="338" name="Combined oral contraceptive or hormonal intrauterine device."/>
          <p:cNvSpPr txBox="1"/>
          <p:nvPr/>
        </p:nvSpPr>
        <p:spPr>
          <a:xfrm>
            <a:off x="15961059" y="6799689"/>
            <a:ext cx="5294909" cy="772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Combined oral contraceptive or hormonal intrauterine device.</a:t>
            </a:r>
          </a:p>
        </p:txBody>
      </p:sp>
      <p:sp>
        <p:nvSpPr>
          <p:cNvPr id="339" name="In case of dysmenorrhoea, analgesics can be advised."/>
          <p:cNvSpPr txBox="1"/>
          <p:nvPr/>
        </p:nvSpPr>
        <p:spPr>
          <a:xfrm>
            <a:off x="15961059" y="7614488"/>
            <a:ext cx="7129530" cy="441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In case of dysmenorrhoea, analgesics can be advised.</a:t>
            </a:r>
          </a:p>
        </p:txBody>
      </p:sp>
      <p:sp>
        <p:nvSpPr>
          <p:cNvPr id="340" name="Be aware that non-steroidal anti-inflammatory drug (NSAID) use may also interfere with coagulation and may increase bleeding risk, so their use is best reserved until after investigations have been completed."/>
          <p:cNvSpPr txBox="1"/>
          <p:nvPr/>
        </p:nvSpPr>
        <p:spPr>
          <a:xfrm>
            <a:off x="15961059" y="8098391"/>
            <a:ext cx="7621986" cy="1432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400" i="0"/>
            </a:lvl1pPr>
          </a:lstStyle>
          <a:p>
            <a:r>
              <a:t>Be aware that non-steroidal anti-inflammatory drug (NSAID) use may also interfere with coagulation and may increase bleeding risk, so their use is best reserved until after investigations have been completed.</a:t>
            </a:r>
          </a:p>
        </p:txBody>
      </p:sp>
      <p:pic>
        <p:nvPicPr>
          <p:cNvPr id="341" name="Image" descr="Image"/>
          <p:cNvPicPr>
            <a:picLocks noChangeAspect="1"/>
          </p:cNvPicPr>
          <p:nvPr/>
        </p:nvPicPr>
        <p:blipFill>
          <a:blip r:embed="rId3"/>
          <a:stretch>
            <a:fillRect/>
          </a:stretch>
        </p:blipFill>
        <p:spPr>
          <a:xfrm>
            <a:off x="14354717" y="10641848"/>
            <a:ext cx="9128101" cy="1467066"/>
          </a:xfrm>
          <a:prstGeom prst="rect">
            <a:avLst/>
          </a:prstGeom>
          <a:ln w="12700">
            <a:miter lim="400000"/>
          </a:ln>
        </p:spPr>
      </p:pic>
      <p:sp>
        <p:nvSpPr>
          <p:cNvPr id="342" name="Note that patients with severe bleeding should be referred to the Emergency Department for assessment."/>
          <p:cNvSpPr txBox="1"/>
          <p:nvPr/>
        </p:nvSpPr>
        <p:spPr>
          <a:xfrm>
            <a:off x="15596465" y="10960725"/>
            <a:ext cx="7757121" cy="77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2600"/>
              </a:lnSpc>
              <a:spcBef>
                <a:spcPts val="800"/>
              </a:spcBef>
              <a:defRPr sz="2600" i="0">
                <a:solidFill>
                  <a:srgbClr val="FFFFFD"/>
                </a:solidFill>
              </a:defRPr>
            </a:lvl1pPr>
          </a:lstStyle>
          <a:p>
            <a:r>
              <a:t>Note that patients with severe bleeding should be referred to the Emergency Department for assessment.</a:t>
            </a:r>
          </a:p>
        </p:txBody>
      </p:sp>
      <p:pic>
        <p:nvPicPr>
          <p:cNvPr id="343" name="Image" descr="Image"/>
          <p:cNvPicPr>
            <a:picLocks noChangeAspect="1"/>
          </p:cNvPicPr>
          <p:nvPr/>
        </p:nvPicPr>
        <p:blipFill>
          <a:blip r:embed="rId4"/>
          <a:stretch>
            <a:fillRect/>
          </a:stretch>
        </p:blipFill>
        <p:spPr>
          <a:xfrm>
            <a:off x="883729" y="10641848"/>
            <a:ext cx="13218541" cy="1467066"/>
          </a:xfrm>
          <a:prstGeom prst="rect">
            <a:avLst/>
          </a:prstGeom>
          <a:ln w="12700">
            <a:miter lim="400000"/>
          </a:ln>
        </p:spPr>
      </p:pic>
      <p:sp>
        <p:nvSpPr>
          <p:cNvPr id="344" name="In some women with more severe bleeding symptoms, specialised haemostatic treatment, such as desmopressin, factor concentrates or platelets, may be considered by a haematologist.1"/>
          <p:cNvSpPr txBox="1"/>
          <p:nvPr/>
        </p:nvSpPr>
        <p:spPr>
          <a:xfrm>
            <a:off x="1253931" y="10989300"/>
            <a:ext cx="12478138" cy="772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sz="2400" i="0"/>
            </a:pPr>
            <a:r>
              <a:t>In some women with more severe bleeding symptoms, specialised haemostatic treatment, such as desmopressin, factor concentrates or platelets, may be considered by a haematologist.</a:t>
            </a:r>
            <a:r>
              <a:rPr baseline="31999"/>
              <a:t>1</a:t>
            </a:r>
          </a:p>
        </p:txBody>
      </p:sp>
      <p:pic>
        <p:nvPicPr>
          <p:cNvPr id="345" name="Image" descr="Image"/>
          <p:cNvPicPr>
            <a:picLocks noChangeAspect="1"/>
          </p:cNvPicPr>
          <p:nvPr/>
        </p:nvPicPr>
        <p:blipFill>
          <a:blip r:embed="rId5"/>
          <a:stretch>
            <a:fillRect/>
          </a:stretch>
        </p:blipFill>
        <p:spPr>
          <a:xfrm>
            <a:off x="8607783" y="9486762"/>
            <a:ext cx="174123" cy="174123"/>
          </a:xfrm>
          <a:prstGeom prst="rect">
            <a:avLst/>
          </a:prstGeom>
          <a:ln w="12700">
            <a:miter lim="400000"/>
          </a:ln>
        </p:spPr>
      </p:pic>
      <p:pic>
        <p:nvPicPr>
          <p:cNvPr id="346" name="Image" descr="Image"/>
          <p:cNvPicPr>
            <a:picLocks noChangeAspect="1"/>
          </p:cNvPicPr>
          <p:nvPr/>
        </p:nvPicPr>
        <p:blipFill>
          <a:blip r:embed="rId5"/>
          <a:stretch>
            <a:fillRect/>
          </a:stretch>
        </p:blipFill>
        <p:spPr>
          <a:xfrm>
            <a:off x="8607783" y="9958514"/>
            <a:ext cx="174123" cy="17412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Image" descr="Image"/>
          <p:cNvPicPr>
            <a:picLocks noChangeAspect="1"/>
          </p:cNvPicPr>
          <p:nvPr/>
        </p:nvPicPr>
        <p:blipFill>
          <a:blip r:embed="rId2">
            <a:alphaModFix amt="56505"/>
          </a:blip>
          <a:stretch>
            <a:fillRect/>
          </a:stretch>
        </p:blipFill>
        <p:spPr>
          <a:xfrm>
            <a:off x="17976293" y="4328560"/>
            <a:ext cx="5923548" cy="8030680"/>
          </a:xfrm>
          <a:prstGeom prst="rect">
            <a:avLst/>
          </a:prstGeom>
          <a:ln w="12700">
            <a:miter lim="400000"/>
          </a:ln>
        </p:spPr>
      </p:pic>
      <p:sp>
        <p:nvSpPr>
          <p:cNvPr id="349" name="1. Hayward CPM. Int J Lab Hematol. 2018;40 Suppl 1:6-14; 2. O’Brien S. Blood. 2018;132:2134-42; 3. Khalife R, et al. Blood Cells Mol Dis. 2019;76:40-4; 4. Demers C, et al. J Obstet Gynaecol Can. 2018;40:e91-103"/>
          <p:cNvSpPr txBox="1"/>
          <p:nvPr/>
        </p:nvSpPr>
        <p:spPr>
          <a:xfrm>
            <a:off x="826721" y="12728371"/>
            <a:ext cx="19834180" cy="34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1. Hayward CPM. Int J Lab Hematol. 2018;40 Suppl 1:6-14; 2. O’Brien S. Blood. 2018;132:2134-42; 3. Khalife R, et al. Blood Cells Mol Dis. 2019;76:40-4; 4. Demers C, et al. J Obstet Gynaecol Can. 2018;40:e91-103</a:t>
            </a:r>
          </a:p>
        </p:txBody>
      </p:sp>
      <p:sp>
        <p:nvSpPr>
          <p:cNvPr id="350" name="09"/>
          <p:cNvSpPr txBox="1"/>
          <p:nvPr/>
        </p:nvSpPr>
        <p:spPr>
          <a:xfrm>
            <a:off x="23754554" y="13105138"/>
            <a:ext cx="385384"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825500">
              <a:lnSpc>
                <a:spcPct val="90000"/>
              </a:lnSpc>
              <a:defRPr sz="1800" i="0"/>
            </a:lvl1pPr>
          </a:lstStyle>
          <a:p>
            <a:r>
              <a:t>09</a:t>
            </a:r>
          </a:p>
        </p:txBody>
      </p:sp>
      <p:sp>
        <p:nvSpPr>
          <p:cNvPr id="351" name="SECOND LINE: consult a haematologist for further testing if…"/>
          <p:cNvSpPr txBox="1"/>
          <p:nvPr/>
        </p:nvSpPr>
        <p:spPr>
          <a:xfrm>
            <a:off x="806406" y="778490"/>
            <a:ext cx="22745788" cy="2461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6100"/>
              </a:lnSpc>
              <a:defRPr sz="6000" i="0">
                <a:solidFill>
                  <a:srgbClr val="252525"/>
                </a:solidFill>
              </a:defRPr>
            </a:pPr>
            <a:r>
              <a:rPr b="1">
                <a:solidFill>
                  <a:srgbClr val="8482AF"/>
                </a:solidFill>
              </a:rPr>
              <a:t>SECOND LINE:</a:t>
            </a:r>
            <a:r>
              <a:rPr>
                <a:solidFill>
                  <a:srgbClr val="9797C1"/>
                </a:solidFill>
              </a:rPr>
              <a:t> </a:t>
            </a:r>
            <a:r>
              <a:t>consult a haematologist for further testing if</a:t>
            </a:r>
          </a:p>
          <a:p>
            <a:pPr algn="l">
              <a:lnSpc>
                <a:spcPts val="6100"/>
              </a:lnSpc>
              <a:defRPr sz="6000" i="0">
                <a:solidFill>
                  <a:srgbClr val="252525"/>
                </a:solidFill>
              </a:defRPr>
            </a:pPr>
            <a:r>
              <a:t>suspicion of a bleeding disorder is raised by personal</a:t>
            </a:r>
          </a:p>
          <a:p>
            <a:pPr algn="l">
              <a:lnSpc>
                <a:spcPts val="6100"/>
              </a:lnSpc>
              <a:defRPr sz="6000" i="0">
                <a:solidFill>
                  <a:srgbClr val="252525"/>
                </a:solidFill>
              </a:defRPr>
            </a:pPr>
            <a:r>
              <a:t>bleeding history, family history, and screening tools</a:t>
            </a:r>
          </a:p>
        </p:txBody>
      </p:sp>
      <p:sp>
        <p:nvSpPr>
          <p:cNvPr id="352" name="Refer to a haematologist for specialist assessment1,2"/>
          <p:cNvSpPr txBox="1"/>
          <p:nvPr/>
        </p:nvSpPr>
        <p:spPr>
          <a:xfrm>
            <a:off x="617095" y="3475054"/>
            <a:ext cx="11502608"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38923" indent="-469900" algn="l">
              <a:lnSpc>
                <a:spcPct val="80000"/>
              </a:lnSpc>
              <a:defRPr sz="4200" i="0">
                <a:solidFill>
                  <a:srgbClr val="323333"/>
                </a:solidFill>
              </a:defRPr>
            </a:pPr>
            <a:r>
              <a:t>Refer to a haematologist for specialist assessment</a:t>
            </a:r>
            <a:r>
              <a:rPr baseline="31999"/>
              <a:t>1,2</a:t>
            </a:r>
          </a:p>
        </p:txBody>
      </p:sp>
      <p:pic>
        <p:nvPicPr>
          <p:cNvPr id="353" name="Image" descr="Image"/>
          <p:cNvPicPr>
            <a:picLocks noChangeAspect="1"/>
          </p:cNvPicPr>
          <p:nvPr/>
        </p:nvPicPr>
        <p:blipFill>
          <a:blip r:embed="rId3"/>
          <a:stretch>
            <a:fillRect/>
          </a:stretch>
        </p:blipFill>
        <p:spPr>
          <a:xfrm>
            <a:off x="831786" y="4328560"/>
            <a:ext cx="16853028" cy="8030680"/>
          </a:xfrm>
          <a:prstGeom prst="rect">
            <a:avLst/>
          </a:prstGeom>
          <a:ln w="12700">
            <a:miter lim="400000"/>
          </a:ln>
        </p:spPr>
      </p:pic>
      <p:sp>
        <p:nvSpPr>
          <p:cNvPr id="354" name="Testing for von…"/>
          <p:cNvSpPr txBox="1"/>
          <p:nvPr/>
        </p:nvSpPr>
        <p:spPr>
          <a:xfrm>
            <a:off x="1019262" y="4608056"/>
            <a:ext cx="3647286" cy="1748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38923" indent="-469900" algn="l">
              <a:lnSpc>
                <a:spcPct val="80000"/>
              </a:lnSpc>
              <a:defRPr sz="4200" b="1" i="0">
                <a:solidFill>
                  <a:srgbClr val="FFFFFD"/>
                </a:solidFill>
              </a:defRPr>
            </a:pPr>
            <a:r>
              <a:t>Testing for von</a:t>
            </a:r>
          </a:p>
          <a:p>
            <a:pPr marL="638923" indent="-469900" algn="l">
              <a:lnSpc>
                <a:spcPct val="80000"/>
              </a:lnSpc>
              <a:defRPr sz="4200" b="1" i="0">
                <a:solidFill>
                  <a:srgbClr val="FFFFFD"/>
                </a:solidFill>
              </a:defRPr>
            </a:pPr>
            <a:r>
              <a:t>Willebrand’s</a:t>
            </a:r>
          </a:p>
          <a:p>
            <a:pPr marL="638923" indent="-469900" algn="l">
              <a:lnSpc>
                <a:spcPct val="80000"/>
              </a:lnSpc>
              <a:defRPr sz="4200" b="1" i="0">
                <a:solidFill>
                  <a:srgbClr val="FFFFFD"/>
                </a:solidFill>
              </a:defRPr>
            </a:pPr>
            <a:r>
              <a:t>disease</a:t>
            </a:r>
          </a:p>
        </p:txBody>
      </p:sp>
      <p:sp>
        <p:nvSpPr>
          <p:cNvPr id="355" name="Coagulation…"/>
          <p:cNvSpPr txBox="1"/>
          <p:nvPr/>
        </p:nvSpPr>
        <p:spPr>
          <a:xfrm>
            <a:off x="6615728" y="4613055"/>
            <a:ext cx="3050076" cy="119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38923" indent="-469900" algn="l">
              <a:lnSpc>
                <a:spcPct val="80000"/>
              </a:lnSpc>
              <a:defRPr sz="4200" b="1" i="0">
                <a:solidFill>
                  <a:srgbClr val="FFFFFD"/>
                </a:solidFill>
              </a:defRPr>
            </a:pPr>
            <a:r>
              <a:t>Coagulation</a:t>
            </a:r>
          </a:p>
          <a:p>
            <a:pPr marL="638923" indent="-469900" algn="l">
              <a:lnSpc>
                <a:spcPct val="80000"/>
              </a:lnSpc>
              <a:defRPr sz="4200" b="1" i="0">
                <a:solidFill>
                  <a:srgbClr val="FFFFFD"/>
                </a:solidFill>
              </a:defRPr>
            </a:pPr>
            <a:r>
              <a:t>testing</a:t>
            </a:r>
          </a:p>
        </p:txBody>
      </p:sp>
      <p:sp>
        <p:nvSpPr>
          <p:cNvPr id="356" name="Platelet function…"/>
          <p:cNvSpPr txBox="1"/>
          <p:nvPr/>
        </p:nvSpPr>
        <p:spPr>
          <a:xfrm>
            <a:off x="12313795" y="4613055"/>
            <a:ext cx="4075204" cy="119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38923" indent="-469900" algn="l">
              <a:lnSpc>
                <a:spcPct val="80000"/>
              </a:lnSpc>
              <a:defRPr sz="4200" b="1" i="0">
                <a:solidFill>
                  <a:srgbClr val="FFFFFD"/>
                </a:solidFill>
              </a:defRPr>
            </a:pPr>
            <a:r>
              <a:t>Platelet function</a:t>
            </a:r>
          </a:p>
          <a:p>
            <a:pPr marL="638923" indent="-469900" algn="l">
              <a:lnSpc>
                <a:spcPct val="80000"/>
              </a:lnSpc>
              <a:defRPr sz="4200" b="1" i="0">
                <a:solidFill>
                  <a:srgbClr val="FFFFFD"/>
                </a:solidFill>
              </a:defRPr>
            </a:pPr>
            <a:r>
              <a:t>testing</a:t>
            </a:r>
          </a:p>
        </p:txBody>
      </p:sp>
      <p:sp>
        <p:nvSpPr>
          <p:cNvPr id="357" name="Other testing as…"/>
          <p:cNvSpPr txBox="1"/>
          <p:nvPr/>
        </p:nvSpPr>
        <p:spPr>
          <a:xfrm>
            <a:off x="18219295" y="4625755"/>
            <a:ext cx="4987289" cy="119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lgn="l">
              <a:lnSpc>
                <a:spcPct val="80000"/>
              </a:lnSpc>
              <a:defRPr sz="4200" b="1" i="0">
                <a:solidFill>
                  <a:srgbClr val="8482AF"/>
                </a:solidFill>
              </a:defRPr>
            </a:pPr>
            <a:r>
              <a:t>Other testing as</a:t>
            </a:r>
          </a:p>
          <a:p>
            <a:pPr marL="638923" indent="-469900" algn="l">
              <a:lnSpc>
                <a:spcPct val="80000"/>
              </a:lnSpc>
              <a:defRPr sz="4200" b="1" i="0">
                <a:solidFill>
                  <a:srgbClr val="8482AF"/>
                </a:solidFill>
              </a:defRPr>
            </a:pPr>
            <a:r>
              <a:t>appropriate </a:t>
            </a:r>
          </a:p>
        </p:txBody>
      </p:sp>
      <p:sp>
        <p:nvSpPr>
          <p:cNvPr id="358" name="Dietary assessment to assess…"/>
          <p:cNvSpPr txBox="1"/>
          <p:nvPr/>
        </p:nvSpPr>
        <p:spPr>
          <a:xfrm>
            <a:off x="18406323" y="6042371"/>
            <a:ext cx="4987289" cy="899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solidFill>
                  <a:srgbClr val="8482AF"/>
                </a:solidFill>
              </a:defRPr>
            </a:pPr>
            <a:r>
              <a:t>Dietary assessment to assess</a:t>
            </a:r>
          </a:p>
          <a:p>
            <a:pPr algn="l">
              <a:lnSpc>
                <a:spcPts val="2600"/>
              </a:lnSpc>
              <a:spcBef>
                <a:spcPts val="800"/>
              </a:spcBef>
              <a:defRPr i="0">
                <a:solidFill>
                  <a:srgbClr val="8482AF"/>
                </a:solidFill>
              </a:defRPr>
            </a:pPr>
            <a:r>
              <a:t>vitamin C intake</a:t>
            </a:r>
            <a:r>
              <a:rPr baseline="31999"/>
              <a:t>3</a:t>
            </a:r>
          </a:p>
        </p:txBody>
      </p:sp>
      <p:sp>
        <p:nvSpPr>
          <p:cNvPr id="359" name="Thyroid function testing4"/>
          <p:cNvSpPr txBox="1"/>
          <p:nvPr/>
        </p:nvSpPr>
        <p:spPr>
          <a:xfrm>
            <a:off x="18406323" y="8275995"/>
            <a:ext cx="4987289" cy="4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2600"/>
              </a:lnSpc>
              <a:spcBef>
                <a:spcPts val="800"/>
              </a:spcBef>
              <a:defRPr i="0">
                <a:solidFill>
                  <a:srgbClr val="8482AF"/>
                </a:solidFill>
              </a:defRPr>
            </a:pPr>
            <a:r>
              <a:t>Thyroid function testing</a:t>
            </a:r>
            <a:r>
              <a:rPr baseline="31999"/>
              <a:t>4</a:t>
            </a:r>
          </a:p>
        </p:txBody>
      </p:sp>
      <p:sp>
        <p:nvSpPr>
          <p:cNvPr id="360" name="Vitamin C deficiency, caused for…"/>
          <p:cNvSpPr txBox="1"/>
          <p:nvPr/>
        </p:nvSpPr>
        <p:spPr>
          <a:xfrm>
            <a:off x="18935489" y="7018530"/>
            <a:ext cx="4987289" cy="1053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Vitamin C deficiency, caused for</a:t>
            </a:r>
          </a:p>
          <a:p>
            <a:pPr algn="l">
              <a:lnSpc>
                <a:spcPts val="1900"/>
              </a:lnSpc>
              <a:spcBef>
                <a:spcPts val="800"/>
              </a:spcBef>
              <a:defRPr sz="2300" i="0" spc="45"/>
            </a:pPr>
            <a:r>
              <a:t>example by fad dieting, can cause</a:t>
            </a:r>
          </a:p>
          <a:p>
            <a:pPr algn="l">
              <a:lnSpc>
                <a:spcPts val="1900"/>
              </a:lnSpc>
              <a:spcBef>
                <a:spcPts val="800"/>
              </a:spcBef>
              <a:defRPr sz="2300" i="0" spc="45"/>
            </a:pPr>
            <a:r>
              <a:t>bleeding</a:t>
            </a:r>
          </a:p>
        </p:txBody>
      </p:sp>
      <p:sp>
        <p:nvSpPr>
          <p:cNvPr id="361" name="Hypothyroidism can result in heavy…"/>
          <p:cNvSpPr txBox="1"/>
          <p:nvPr/>
        </p:nvSpPr>
        <p:spPr>
          <a:xfrm>
            <a:off x="18935489" y="8820356"/>
            <a:ext cx="5427225" cy="71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Hypothyroidism can result in heavy</a:t>
            </a:r>
          </a:p>
          <a:p>
            <a:pPr algn="l">
              <a:lnSpc>
                <a:spcPts val="1900"/>
              </a:lnSpc>
              <a:spcBef>
                <a:spcPts val="800"/>
              </a:spcBef>
              <a:defRPr sz="2300" i="0" spc="45"/>
            </a:pPr>
            <a:r>
              <a:t>menstrual bleeding</a:t>
            </a:r>
          </a:p>
        </p:txBody>
      </p:sp>
      <p:sp>
        <p:nvSpPr>
          <p:cNvPr id="362" name="Thyroid function testing is advised…"/>
          <p:cNvSpPr txBox="1"/>
          <p:nvPr/>
        </p:nvSpPr>
        <p:spPr>
          <a:xfrm>
            <a:off x="18935489" y="9696821"/>
            <a:ext cx="5427225" cy="1396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ts val="1900"/>
              </a:lnSpc>
              <a:spcBef>
                <a:spcPts val="800"/>
              </a:spcBef>
              <a:defRPr sz="2300" i="0" spc="45"/>
            </a:pPr>
            <a:r>
              <a:t>Thyroid function testing is advised</a:t>
            </a:r>
          </a:p>
          <a:p>
            <a:pPr algn="l">
              <a:lnSpc>
                <a:spcPts val="1900"/>
              </a:lnSpc>
              <a:spcBef>
                <a:spcPts val="800"/>
              </a:spcBef>
              <a:defRPr sz="2300" i="0" spc="45"/>
            </a:pPr>
            <a:r>
              <a:t>only in patients with heavy</a:t>
            </a:r>
          </a:p>
          <a:p>
            <a:pPr algn="l">
              <a:lnSpc>
                <a:spcPts val="1900"/>
              </a:lnSpc>
              <a:spcBef>
                <a:spcPts val="800"/>
              </a:spcBef>
              <a:defRPr sz="2300" i="0" spc="45"/>
            </a:pPr>
            <a:r>
              <a:t>menstrual bleeding and symptoms</a:t>
            </a:r>
          </a:p>
          <a:p>
            <a:pPr algn="l">
              <a:lnSpc>
                <a:spcPts val="1900"/>
              </a:lnSpc>
              <a:spcBef>
                <a:spcPts val="800"/>
              </a:spcBef>
              <a:defRPr sz="2300" i="0" spc="45"/>
            </a:pPr>
            <a:r>
              <a:t>suggestive of hypothyroidism</a:t>
            </a:r>
          </a:p>
        </p:txBody>
      </p:sp>
      <p:pic>
        <p:nvPicPr>
          <p:cNvPr id="363" name="Image" descr="Image"/>
          <p:cNvPicPr>
            <a:picLocks noChangeAspect="1"/>
          </p:cNvPicPr>
          <p:nvPr/>
        </p:nvPicPr>
        <p:blipFill>
          <a:blip r:embed="rId4"/>
          <a:stretch>
            <a:fillRect/>
          </a:stretch>
        </p:blipFill>
        <p:spPr>
          <a:xfrm>
            <a:off x="18586172" y="7111205"/>
            <a:ext cx="174123" cy="174123"/>
          </a:xfrm>
          <a:prstGeom prst="rect">
            <a:avLst/>
          </a:prstGeom>
          <a:ln w="12700">
            <a:miter lim="400000"/>
          </a:ln>
        </p:spPr>
      </p:pic>
      <p:pic>
        <p:nvPicPr>
          <p:cNvPr id="364" name="Image" descr="Image"/>
          <p:cNvPicPr>
            <a:picLocks noChangeAspect="1"/>
          </p:cNvPicPr>
          <p:nvPr/>
        </p:nvPicPr>
        <p:blipFill>
          <a:blip r:embed="rId4"/>
          <a:stretch>
            <a:fillRect/>
          </a:stretch>
        </p:blipFill>
        <p:spPr>
          <a:xfrm>
            <a:off x="18586172" y="8909256"/>
            <a:ext cx="174123" cy="174123"/>
          </a:xfrm>
          <a:prstGeom prst="rect">
            <a:avLst/>
          </a:prstGeom>
          <a:ln w="12700">
            <a:miter lim="400000"/>
          </a:ln>
        </p:spPr>
      </p:pic>
      <p:pic>
        <p:nvPicPr>
          <p:cNvPr id="365" name="Image" descr="Image"/>
          <p:cNvPicPr>
            <a:picLocks noChangeAspect="1"/>
          </p:cNvPicPr>
          <p:nvPr/>
        </p:nvPicPr>
        <p:blipFill>
          <a:blip r:embed="rId4"/>
          <a:stretch>
            <a:fillRect/>
          </a:stretch>
        </p:blipFill>
        <p:spPr>
          <a:xfrm>
            <a:off x="18586172" y="9773290"/>
            <a:ext cx="174123" cy="17412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393634"/>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3095</Words>
  <Application>Microsoft Macintosh PowerPoint</Application>
  <PresentationFormat>Custom</PresentationFormat>
  <Paragraphs>424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Alice Horsman</cp:lastModifiedBy>
  <cp:revision>1</cp:revision>
  <dcterms:modified xsi:type="dcterms:W3CDTF">2021-03-05T14:52:18Z</dcterms:modified>
</cp:coreProperties>
</file>