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297" r:id="rId4"/>
    <p:sldId id="300" r:id="rId5"/>
    <p:sldId id="299" r:id="rId6"/>
    <p:sldId id="322" r:id="rId7"/>
    <p:sldId id="337" r:id="rId8"/>
    <p:sldId id="338" r:id="rId9"/>
    <p:sldId id="324" r:id="rId10"/>
    <p:sldId id="298" r:id="rId11"/>
    <p:sldId id="340" r:id="rId12"/>
    <p:sldId id="335" r:id="rId13"/>
    <p:sldId id="336" r:id="rId14"/>
    <p:sldId id="328" r:id="rId15"/>
    <p:sldId id="334" r:id="rId16"/>
    <p:sldId id="333" r:id="rId17"/>
    <p:sldId id="339" r:id="rId18"/>
    <p:sldId id="332" r:id="rId19"/>
    <p:sldId id="278" r:id="rId20"/>
    <p:sldId id="280" r:id="rId21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orient="horz" pos="41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D76ABB-30A8-FE08-8A54-B54208B01D95}" name="Donohue" initials="U" userId="Donohu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ohue" initials="U" lastIdx="35" clrIdx="0">
    <p:extLst>
      <p:ext uri="{19B8F6BF-5375-455C-9EA6-DF929625EA0E}">
        <p15:presenceInfo xmlns:p15="http://schemas.microsoft.com/office/powerpoint/2012/main" userId="Donohue" providerId="None"/>
      </p:ext>
    </p:extLst>
  </p:cmAuthor>
  <p:cmAuthor id="2" name="Kristina Bundra" initials="KB" lastIdx="7" clrIdx="1">
    <p:extLst>
      <p:ext uri="{19B8F6BF-5375-455C-9EA6-DF929625EA0E}">
        <p15:presenceInfo xmlns:p15="http://schemas.microsoft.com/office/powerpoint/2012/main" userId="S::kristina.bundra@bayer.com::97111aaf-62ae-44f0-be12-daa49b6c6c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56368C"/>
    <a:srgbClr val="03C750"/>
    <a:srgbClr val="B31E40"/>
    <a:srgbClr val="E6E1EF"/>
    <a:srgbClr val="F5EAE8"/>
    <a:srgbClr val="EAD1CE"/>
    <a:srgbClr val="E7F5E9"/>
    <a:srgbClr val="CBE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89" autoAdjust="0"/>
    <p:restoredTop sz="95782" autoAdjust="0"/>
  </p:normalViewPr>
  <p:slideViewPr>
    <p:cSldViewPr snapToObjects="1">
      <p:cViewPr varScale="1">
        <p:scale>
          <a:sx n="68" d="100"/>
          <a:sy n="68" d="100"/>
        </p:scale>
        <p:origin x="1164" y="72"/>
      </p:cViewPr>
      <p:guideLst>
        <p:guide orient="horz" pos="3521"/>
        <p:guide pos="4565"/>
        <p:guide pos="513"/>
        <p:guide orient="horz" pos="799"/>
        <p:guide orient="horz" pos="3385"/>
        <p:guide orient="horz" pos="4154"/>
      </p:guideLst>
    </p:cSldViewPr>
  </p:slideViewPr>
  <p:outlineViewPr>
    <p:cViewPr>
      <p:scale>
        <a:sx n="33" d="100"/>
        <a:sy n="33" d="100"/>
      </p:scale>
      <p:origin x="0" y="-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396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A8-4390-9427-21A43330F3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A8-4390-9427-21A43330F3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A8-4390-9427-21A43330F3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A8-4390-9427-21A43330F3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A8-4390-9427-21A43330F3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A8-4390-9427-21A43330F3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8A8-4390-9427-21A43330F3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8A8-4390-9427-21A43330F3D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8A8-4390-9427-21A43330F3D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8A8-4390-9427-21A43330F3D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8A8-4390-9427-21A43330F3D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8A8-4390-9427-21A43330F3D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8A8-4390-9427-21A43330F3D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8A8-4390-9427-21A43330F3D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8A8-4390-9427-21A43330F3D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8A8-4390-9427-21A43330F3D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8A8-4390-9427-21A43330F3D6}"/>
              </c:ext>
            </c:extLst>
          </c:dPt>
          <c:cat>
            <c:strRef>
              <c:f>Sheet1!$A$2:$A$18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22</c:v>
                </c:pt>
                <c:pt idx="1">
                  <c:v>20</c:v>
                </c:pt>
                <c:pt idx="2">
                  <c:v>17</c:v>
                </c:pt>
                <c:pt idx="3">
                  <c:v>13</c:v>
                </c:pt>
                <c:pt idx="4">
                  <c:v>8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0.5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A7-424D-A3CC-F6FA2CA94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9/29/2022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9/29/2022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9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38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44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12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70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8472044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hyperlink" Target="mailto:antoine.lacombe@cor2ed.com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oukje.sosef@cor2ed.com" TargetMode="External"/><Relationship Id="rId11" Type="http://schemas.openxmlformats.org/officeDocument/2006/relationships/hyperlink" Target="https://vimeo.com/channels/ntrkconnect/" TargetMode="External"/><Relationship Id="rId5" Type="http://schemas.openxmlformats.org/officeDocument/2006/relationships/image" Target="../media/image5.svg"/><Relationship Id="rId15" Type="http://schemas.openxmlformats.org/officeDocument/2006/relationships/image" Target="../media/image9.png"/><Relationship Id="rId10" Type="http://schemas.openxmlformats.org/officeDocument/2006/relationships/hyperlink" Target="https://twitter.com/ntrkconnectinfo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hyperlink" Target="https://ntrkconnect.cor2ed.com/" TargetMode="External"/><Relationship Id="rId1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DE77D-6F3A-3F4D-B324-1A43A51BD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83"/>
          <a:stretch/>
        </p:blipFill>
        <p:spPr>
          <a:xfrm>
            <a:off x="2836253" y="2137664"/>
            <a:ext cx="6519494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79522F8-59A5-6946-9DA4-879F0ACC0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1A5D0EF-5FE7-3646-85EE-9A40F51FF9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6004FB9-9FF1-E84B-9F1B-147C06B4FE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re 1">
            <a:extLst>
              <a:ext uri="{FF2B5EF4-FFF2-40B4-BE49-F238E27FC236}">
                <a16:creationId xmlns:a16="http://schemas.microsoft.com/office/drawing/2014/main" id="{A9101CAE-F6DB-A24E-99C2-9E54C3823A46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92638B48-67EC-1349-866D-ACC99BA74B68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4AC4CAE0-CF3F-2B48-BC34-4BA947CF6A4A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ABD5C06-C412-A249-BAC3-EA64D5A85725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NTRK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4BA3269-AAFA-F44E-AECC-4A680879E949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826C5879-9958-CD49-9BD5-4D633C9CB013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7B6981-CD9C-9841-BE39-5D759FDD6EF0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C1D41E-BD47-854D-ABE3-DDE9451EEE2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3242F7F9-B1C2-3542-92BB-89061AFF3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2138BA72-12E5-484F-B416-AE5D0BC81B11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26FEB94F-8060-3048-B7E6-DC6566EBCB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DBF211E-CD24-2241-8A2F-C62EB3E81773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A6739B-7271-104E-BA45-E1D5B95F6CB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Graphic 50" descr="Speaker Phone">
              <a:extLst>
                <a:ext uri="{FF2B5EF4-FFF2-40B4-BE49-F238E27FC236}">
                  <a16:creationId xmlns:a16="http://schemas.microsoft.com/office/drawing/2014/main" id="{609B6D1F-B541-4F4F-903E-BFC7EC4A3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52E680AF-26FB-0248-9196-E65A1A631CC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raphic 52" descr="Envelope">
            <a:extLst>
              <a:ext uri="{FF2B5EF4-FFF2-40B4-BE49-F238E27FC236}">
                <a16:creationId xmlns:a16="http://schemas.microsoft.com/office/drawing/2014/main" id="{16CA4E1D-2EB5-DA4C-B653-1F9F92CAC1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4" name="Titre 1">
            <a:extLst>
              <a:ext uri="{FF2B5EF4-FFF2-40B4-BE49-F238E27FC236}">
                <a16:creationId xmlns:a16="http://schemas.microsoft.com/office/drawing/2014/main" id="{BAF015F5-66F0-2743-9707-2388861E320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5" name="Titre 1">
            <a:extLst>
              <a:ext uri="{FF2B5EF4-FFF2-40B4-BE49-F238E27FC236}">
                <a16:creationId xmlns:a16="http://schemas.microsoft.com/office/drawing/2014/main" id="{9BD57C04-36B3-5E4E-AA46-9BE5DB44FA0E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CBC4AA15-979D-2045-84B0-93743F2FA68B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C50D0B-527A-CC46-B4AF-991C2BAC8A8E}"/>
              </a:ext>
            </a:extLst>
          </p:cNvPr>
          <p:cNvSpPr/>
          <p:nvPr userDrawn="1"/>
        </p:nvSpPr>
        <p:spPr>
          <a:xfrm>
            <a:off x="3596116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093F6A-B561-3541-8656-82171E58477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@NTRK CONNECT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F53A7-1332-0A4F-94C1-A63CF0DBAA50}"/>
              </a:ext>
            </a:extLst>
          </p:cNvPr>
          <p:cNvSpPr txBox="1"/>
          <p:nvPr userDrawn="1"/>
        </p:nvSpPr>
        <p:spPr>
          <a:xfrm>
            <a:off x="4017090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@NTRK CONNECT</a:t>
            </a:r>
          </a:p>
        </p:txBody>
      </p:sp>
      <p:sp>
        <p:nvSpPr>
          <p:cNvPr id="61" name="Rectangle 60">
            <a:hlinkClick r:id="rId6"/>
            <a:extLst>
              <a:ext uri="{FF2B5EF4-FFF2-40B4-BE49-F238E27FC236}">
                <a16:creationId xmlns:a16="http://schemas.microsoft.com/office/drawing/2014/main" id="{9FFEE79A-ADCD-834F-AEDC-63B34BC06826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751A18B5-7872-554A-A994-95FE691FB684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8"/>
            <a:extLst>
              <a:ext uri="{FF2B5EF4-FFF2-40B4-BE49-F238E27FC236}">
                <a16:creationId xmlns:a16="http://schemas.microsoft.com/office/drawing/2014/main" id="{13B522BC-AAC1-3741-8967-95458E2A9905}"/>
              </a:ext>
            </a:extLst>
          </p:cNvPr>
          <p:cNvSpPr/>
          <p:nvPr userDrawn="1"/>
        </p:nvSpPr>
        <p:spPr>
          <a:xfrm>
            <a:off x="403163" y="5500414"/>
            <a:ext cx="24732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85308D7-A4CA-BA4E-8192-D79BE5D17C0A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E75D86-9A97-4B40-98C4-32A19837081C}"/>
              </a:ext>
            </a:extLst>
          </p:cNvPr>
          <p:cNvSpPr txBox="1"/>
          <p:nvPr userDrawn="1"/>
        </p:nvSpPr>
        <p:spPr>
          <a:xfrm>
            <a:off x="805458" y="6013567"/>
            <a:ext cx="27093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https://ntrkconnect.cor2ed.com/</a:t>
            </a:r>
            <a:endParaRPr lang="en-GB" sz="140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hlinkClick r:id="rId9"/>
            <a:extLst>
              <a:ext uri="{FF2B5EF4-FFF2-40B4-BE49-F238E27FC236}">
                <a16:creationId xmlns:a16="http://schemas.microsoft.com/office/drawing/2014/main" id="{E37D7CD7-F69C-7949-B29F-DBADB76CB1A1}"/>
              </a:ext>
            </a:extLst>
          </p:cNvPr>
          <p:cNvSpPr/>
          <p:nvPr userDrawn="1"/>
        </p:nvSpPr>
        <p:spPr>
          <a:xfrm>
            <a:off x="391316" y="6006945"/>
            <a:ext cx="306059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6491EB-AAC2-8041-B5B1-32C5CA2E97BD}"/>
              </a:ext>
            </a:extLst>
          </p:cNvPr>
          <p:cNvSpPr txBox="1"/>
          <p:nvPr userDrawn="1"/>
        </p:nvSpPr>
        <p:spPr>
          <a:xfrm>
            <a:off x="4016903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@ntrkconnectinfo</a:t>
            </a:r>
          </a:p>
        </p:txBody>
      </p:sp>
      <p:sp>
        <p:nvSpPr>
          <p:cNvPr id="68" name="Rectangle 67">
            <a:hlinkClick r:id="rId10"/>
            <a:extLst>
              <a:ext uri="{FF2B5EF4-FFF2-40B4-BE49-F238E27FC236}">
                <a16:creationId xmlns:a16="http://schemas.microsoft.com/office/drawing/2014/main" id="{148E0016-1B39-2741-BC34-EBEBE95F1EA2}"/>
              </a:ext>
            </a:extLst>
          </p:cNvPr>
          <p:cNvSpPr/>
          <p:nvPr userDrawn="1"/>
        </p:nvSpPr>
        <p:spPr>
          <a:xfrm>
            <a:off x="3576391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03941E7-B9CD-7E41-97BE-A394C2B65A6A}"/>
              </a:ext>
            </a:extLst>
          </p:cNvPr>
          <p:cNvSpPr/>
          <p:nvPr userDrawn="1"/>
        </p:nvSpPr>
        <p:spPr>
          <a:xfrm>
            <a:off x="3600546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hlinkClick r:id="rId11"/>
            <a:extLst>
              <a:ext uri="{FF2B5EF4-FFF2-40B4-BE49-F238E27FC236}">
                <a16:creationId xmlns:a16="http://schemas.microsoft.com/office/drawing/2014/main" id="{2E3E6C40-95D3-664E-847A-28BFB42BF7CA}"/>
              </a:ext>
            </a:extLst>
          </p:cNvPr>
          <p:cNvSpPr/>
          <p:nvPr userDrawn="1"/>
        </p:nvSpPr>
        <p:spPr>
          <a:xfrm>
            <a:off x="3556566" y="5507360"/>
            <a:ext cx="24956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82AAB2F5-8A16-F742-925C-B8F1C5103E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Graphic 71" descr="World">
            <a:extLst>
              <a:ext uri="{FF2B5EF4-FFF2-40B4-BE49-F238E27FC236}">
                <a16:creationId xmlns:a16="http://schemas.microsoft.com/office/drawing/2014/main" id="{AB34B0F4-D183-6C4D-8237-1A7ACA2993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73" name="Picture 4" descr="Vimeo Icon Logo - Free vector graphic on Pixabay">
            <a:extLst>
              <a:ext uri="{FF2B5EF4-FFF2-40B4-BE49-F238E27FC236}">
                <a16:creationId xmlns:a16="http://schemas.microsoft.com/office/drawing/2014/main" id="{2DAE40CF-388E-AF4C-8ED0-043087192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Free White Twitter Icon - Download White Twitter Icon">
            <a:extLst>
              <a:ext uri="{FF2B5EF4-FFF2-40B4-BE49-F238E27FC236}">
                <a16:creationId xmlns:a16="http://schemas.microsoft.com/office/drawing/2014/main" id="{377B96CD-6E13-7E4B-A88D-0184D86F4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32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F50FDE8-0C99-AA4C-A8F3-AE07678C7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2183"/>
          <a:stretch/>
        </p:blipFill>
        <p:spPr>
          <a:xfrm>
            <a:off x="415855" y="679213"/>
            <a:ext cx="2226158" cy="88188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542ACD0-1299-4448-987E-EBDC2B95C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4378" t="16757" r="13110" b="10564"/>
          <a:stretch/>
        </p:blipFill>
        <p:spPr>
          <a:xfrm>
            <a:off x="6598102" y="0"/>
            <a:ext cx="5593898" cy="63654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rgbClr val="E6E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63E29-69CF-774C-80E3-EEF32EBE4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r="69650" b="19329"/>
          <a:stretch/>
        </p:blipFill>
        <p:spPr>
          <a:xfrm>
            <a:off x="3259125" y="507064"/>
            <a:ext cx="5673750" cy="58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rgbClr val="E6E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B5570-1C60-844F-BA78-CA37B9684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r="69650" b="19329"/>
          <a:stretch/>
        </p:blipFill>
        <p:spPr>
          <a:xfrm>
            <a:off x="3259125" y="507064"/>
            <a:ext cx="5673750" cy="584387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92F3461-D389-3341-A498-0D5D54FFC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681C718-83CD-594C-B237-C0DD83668C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59C5987-2342-FD44-A5F7-9F64533731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BA8E476-9261-494B-B239-240594D138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2F7FA-A916-EF4A-9963-BD1E18102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2183"/>
          <a:stretch/>
        </p:blipFill>
        <p:spPr>
          <a:xfrm>
            <a:off x="9868200" y="296441"/>
            <a:ext cx="1749125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302" userDrawn="1">
          <p15:clr>
            <a:srgbClr val="F26B43"/>
          </p15:clr>
        </p15:guide>
        <p15:guide id="4" orient="horz" pos="2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hyperlink" Target="https://twitter.com/ntrkconnectinfo" TargetMode="External"/><Relationship Id="rId7" Type="http://schemas.openxmlformats.org/officeDocument/2006/relationships/hyperlink" Target="https://ntrkconnect.cor2ed.com/" TargetMode="External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1504488" TargetMode="External"/><Relationship Id="rId11" Type="http://schemas.openxmlformats.org/officeDocument/2006/relationships/image" Target="../media/image21.wmf"/><Relationship Id="rId5" Type="http://schemas.openxmlformats.org/officeDocument/2006/relationships/hyperlink" Target="mailto:Iain.murdoch@cor2ed.com" TargetMode="External"/><Relationship Id="rId10" Type="http://schemas.openxmlformats.org/officeDocument/2006/relationships/image" Target="../media/image20.wmf"/><Relationship Id="rId4" Type="http://schemas.openxmlformats.org/officeDocument/2006/relationships/hyperlink" Target="https://www.linkedin.com/company/28472044" TargetMode="External"/><Relationship Id="rId9" Type="http://schemas.openxmlformats.org/officeDocument/2006/relationships/hyperlink" Target="mailto:froukje.sosef1@cor2ed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82325" cy="4162474"/>
          </a:xfrm>
        </p:spPr>
        <p:txBody>
          <a:bodyPr>
            <a:normAutofit/>
          </a:bodyPr>
          <a:lstStyle/>
          <a:p>
            <a:r>
              <a:rPr lang="en-GB"/>
              <a:t>Extended Follow-up of </a:t>
            </a:r>
            <a:br>
              <a:rPr lang="en-GB"/>
            </a:br>
            <a:r>
              <a:rPr lang="en-GB"/>
              <a:t>Efficacy and Safety of Larotrectinib in Patients With </a:t>
            </a:r>
            <a:br>
              <a:rPr lang="en-GB"/>
            </a:br>
            <a:r>
              <a:rPr lang="en-GB"/>
              <a:t>TRK Fusion Lung Cancer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2EC6AC-C596-784D-BBE0-706725A67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302800"/>
            <a:ext cx="10972800" cy="790496"/>
          </a:xfrm>
        </p:spPr>
        <p:txBody>
          <a:bodyPr>
            <a:normAutofit/>
          </a:bodyPr>
          <a:lstStyle/>
          <a:p>
            <a:r>
              <a:rPr lang="en-GB" sz="2400" b="1" dirty="0"/>
              <a:t>Moreno V, et al. WCLC 2022. Abstract #EP08.02-148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639D6F6-4DDC-4FEE-3CA8-A628B5DF8052}"/>
              </a:ext>
            </a:extLst>
          </p:cNvPr>
          <p:cNvSpPr txBox="1">
            <a:spLocks/>
          </p:cNvSpPr>
          <p:nvPr/>
        </p:nvSpPr>
        <p:spPr>
          <a:xfrm>
            <a:off x="620183" y="6404903"/>
            <a:ext cx="10180339" cy="365125"/>
          </a:xfrm>
          <a:prstGeom prst="rect">
            <a:avLst/>
          </a:prstGeom>
        </p:spPr>
        <p:txBody>
          <a:bodyPr lIns="0" rIns="0"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>
                <a:solidFill>
                  <a:schemeClr val="bg1"/>
                </a:solidFill>
              </a:rPr>
              <a:t>TRK, tropomyosin receptor kinase</a:t>
            </a:r>
          </a:p>
        </p:txBody>
      </p:sp>
    </p:spTree>
    <p:extLst>
      <p:ext uri="{BB962C8B-B14F-4D97-AF65-F5344CB8AC3E}">
        <p14:creationId xmlns:p14="http://schemas.microsoft.com/office/powerpoint/2010/main" val="29799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0EC18-27DC-FA4A-AFB9-A32AFE02D91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Moreno V, et al. WCLC 2022. Abstract #EP08.02-148</a:t>
            </a:r>
          </a:p>
          <a:p>
            <a:r>
              <a:rPr lang="en-GB" dirty="0"/>
              <a:t>CNS, central nervous system; TRK, tropomyosin receptor kinase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FB163C-F6DE-1846-902B-B8F7752D4BAB}"/>
              </a:ext>
            </a:extLst>
          </p:cNvPr>
          <p:cNvSpPr/>
          <p:nvPr/>
        </p:nvSpPr>
        <p:spPr>
          <a:xfrm>
            <a:off x="642072" y="1136938"/>
            <a:ext cx="10494487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larotrectinib = 	first-in-class, highly selective, CNS-active TRK inhibitor approved to </a:t>
            </a:r>
          </a:p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treat adult and paediatric patients with TRK fusion cancer</a:t>
            </a:r>
            <a:endParaRPr lang="en-GB" sz="20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064FAE98-3C76-374A-B403-7D41EADBBAB0}"/>
              </a:ext>
            </a:extLst>
          </p:cNvPr>
          <p:cNvSpPr/>
          <p:nvPr/>
        </p:nvSpPr>
        <p:spPr>
          <a:xfrm>
            <a:off x="4896715" y="2138832"/>
            <a:ext cx="2448272" cy="354064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6269F2-0394-8D40-964B-704EB14B1162}"/>
              </a:ext>
            </a:extLst>
          </p:cNvPr>
          <p:cNvSpPr/>
          <p:nvPr/>
        </p:nvSpPr>
        <p:spPr>
          <a:xfrm>
            <a:off x="649677" y="4302801"/>
            <a:ext cx="10614407" cy="1689930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72463CB-3678-3740-89E9-D323E9232BE2}"/>
              </a:ext>
            </a:extLst>
          </p:cNvPr>
          <p:cNvGrpSpPr/>
          <p:nvPr/>
        </p:nvGrpSpPr>
        <p:grpSpPr>
          <a:xfrm>
            <a:off x="479376" y="2849867"/>
            <a:ext cx="3744417" cy="923330"/>
            <a:chOff x="26173" y="1397757"/>
            <a:chExt cx="2569228" cy="92333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F15BBCF-3A84-C345-8405-4883480E9513}"/>
                </a:ext>
              </a:extLst>
            </p:cNvPr>
            <p:cNvSpPr/>
            <p:nvPr/>
          </p:nvSpPr>
          <p:spPr>
            <a:xfrm>
              <a:off x="137807" y="1397757"/>
              <a:ext cx="2345961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06FEBB6-611A-7847-AB1A-4EE541B5F483}"/>
                </a:ext>
              </a:extLst>
            </p:cNvPr>
            <p:cNvSpPr txBox="1"/>
            <p:nvPr/>
          </p:nvSpPr>
          <p:spPr>
            <a:xfrm>
              <a:off x="26173" y="1397757"/>
              <a:ext cx="2569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 in Phase 1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Advanced solid tumours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NCT02122913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351BA4C-CB65-0F45-B3AD-112A9870E239}"/>
              </a:ext>
            </a:extLst>
          </p:cNvPr>
          <p:cNvGrpSpPr/>
          <p:nvPr/>
        </p:nvGrpSpPr>
        <p:grpSpPr>
          <a:xfrm>
            <a:off x="4324921" y="2857376"/>
            <a:ext cx="3419018" cy="923330"/>
            <a:chOff x="2708579" y="1405266"/>
            <a:chExt cx="2446945" cy="92333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0515C2C2-B762-D347-A921-C7388103C245}"/>
                </a:ext>
              </a:extLst>
            </p:cNvPr>
            <p:cNvSpPr/>
            <p:nvPr/>
          </p:nvSpPr>
          <p:spPr>
            <a:xfrm>
              <a:off x="2708579" y="1405266"/>
              <a:ext cx="2446945" cy="9233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2DFCFAF-B7C3-6247-88F0-20AC9D415BC3}"/>
                </a:ext>
              </a:extLst>
            </p:cNvPr>
            <p:cNvSpPr txBox="1"/>
            <p:nvPr/>
          </p:nvSpPr>
          <p:spPr>
            <a:xfrm>
              <a:off x="2902281" y="1405266"/>
              <a:ext cx="20595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Paediatric in Phase 1/2 </a:t>
              </a:r>
            </a:p>
            <a:p>
              <a:pPr algn="ctr"/>
              <a:r>
                <a:rPr lang="en-GB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Advanced solid tumours</a:t>
              </a:r>
            </a:p>
            <a:p>
              <a:pPr algn="ctr"/>
              <a:r>
                <a:rPr lang="en-GB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SCOUT: NCT02637687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03C468F-401E-BA4E-9C85-31E85670BEEE}"/>
              </a:ext>
            </a:extLst>
          </p:cNvPr>
          <p:cNvGrpSpPr/>
          <p:nvPr/>
        </p:nvGrpSpPr>
        <p:grpSpPr>
          <a:xfrm>
            <a:off x="7845066" y="2857376"/>
            <a:ext cx="3419018" cy="923330"/>
            <a:chOff x="5310190" y="1405266"/>
            <a:chExt cx="2778009" cy="92333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DA661657-6C3E-F44C-BC05-B2A719054BB8}"/>
                </a:ext>
              </a:extLst>
            </p:cNvPr>
            <p:cNvSpPr/>
            <p:nvPr/>
          </p:nvSpPr>
          <p:spPr>
            <a:xfrm>
              <a:off x="5310190" y="1405266"/>
              <a:ext cx="2778009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25381BA-0042-0B47-867A-720806893254}"/>
                </a:ext>
              </a:extLst>
            </p:cNvPr>
            <p:cNvSpPr txBox="1"/>
            <p:nvPr/>
          </p:nvSpPr>
          <p:spPr>
            <a:xfrm>
              <a:off x="5379013" y="1405266"/>
              <a:ext cx="26403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Adult/adolescent in Phase 2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Advanced solid tumours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NAVIGATE: NCT02576431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FD2C457-F9E3-2743-BD68-55AA2EBE9AF6}"/>
              </a:ext>
            </a:extLst>
          </p:cNvPr>
          <p:cNvGrpSpPr/>
          <p:nvPr/>
        </p:nvGrpSpPr>
        <p:grpSpPr>
          <a:xfrm>
            <a:off x="816792" y="4506049"/>
            <a:ext cx="10319768" cy="1675873"/>
            <a:chOff x="1435279" y="3381570"/>
            <a:chExt cx="5075368" cy="967314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E165F0F-56CC-DA45-B030-645296DE7F67}"/>
                </a:ext>
              </a:extLst>
            </p:cNvPr>
            <p:cNvSpPr/>
            <p:nvPr/>
          </p:nvSpPr>
          <p:spPr>
            <a:xfrm>
              <a:off x="1435279" y="3381570"/>
              <a:ext cx="5075368" cy="819410"/>
            </a:xfrm>
            <a:prstGeom prst="roundRect">
              <a:avLst/>
            </a:prstGeom>
            <a:solidFill>
              <a:srgbClr val="5637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5EE14D-59FD-4346-8A18-6B42E4626D92}"/>
                </a:ext>
              </a:extLst>
            </p:cNvPr>
            <p:cNvSpPr/>
            <p:nvPr/>
          </p:nvSpPr>
          <p:spPr>
            <a:xfrm>
              <a:off x="1435279" y="3407346"/>
              <a:ext cx="5075368" cy="941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Group 1; n=15 ; 15 evaluable: refers to the patients who were enrolled and evaluable in the trials as of July 2020 and had an additional year of follow up</a:t>
              </a:r>
            </a:p>
            <a:p>
              <a:pPr algn="ctr">
                <a:spcAft>
                  <a:spcPts val="600"/>
                </a:spcAft>
              </a:pPr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Group 2; n=26; 23 evaluable: refers to the expanded dataset of patients which includes all patients from Group 1 plus 11 additional patients identified by the time of data cut off</a:t>
              </a:r>
            </a:p>
            <a:p>
              <a:pPr algn="ctr">
                <a:spcAft>
                  <a:spcPts val="600"/>
                </a:spcAft>
              </a:pPr>
              <a:endParaRPr lang="en-GB" b="1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BD8E2F2-1149-C347-9CD1-EE27C9B18C82}"/>
              </a:ext>
            </a:extLst>
          </p:cNvPr>
          <p:cNvCxnSpPr>
            <a:cxnSpLocks/>
          </p:cNvCxnSpPr>
          <p:nvPr/>
        </p:nvCxnSpPr>
        <p:spPr>
          <a:xfrm>
            <a:off x="2279576" y="3773197"/>
            <a:ext cx="0" cy="73285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3526B5B-CE72-F947-B160-1370D149ED70}"/>
              </a:ext>
            </a:extLst>
          </p:cNvPr>
          <p:cNvCxnSpPr>
            <a:cxnSpLocks/>
          </p:cNvCxnSpPr>
          <p:nvPr/>
        </p:nvCxnSpPr>
        <p:spPr>
          <a:xfrm>
            <a:off x="9624392" y="3780706"/>
            <a:ext cx="0" cy="7253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8B27CB2D-FB84-124E-BF4C-D23FFE1250CF}"/>
              </a:ext>
            </a:extLst>
          </p:cNvPr>
          <p:cNvSpPr txBox="1"/>
          <p:nvPr/>
        </p:nvSpPr>
        <p:spPr>
          <a:xfrm>
            <a:off x="2737669" y="3989797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C0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Data cut-off:</a:t>
            </a: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 20 July 2021</a:t>
            </a:r>
            <a:endParaRPr lang="en-GB" b="1" baseline="3000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71ACDA8C-BB1E-3543-B888-CD70A86D2C4A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8559597"/>
              </p:ext>
            </p:extLst>
          </p:nvPr>
        </p:nvGraphicFramePr>
        <p:xfrm>
          <a:off x="620713" y="1223274"/>
          <a:ext cx="6051351" cy="172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943">
                  <a:extLst>
                    <a:ext uri="{9D8B030D-6E8A-4147-A177-3AD203B41FA5}">
                      <a16:colId xmlns:a16="http://schemas.microsoft.com/office/drawing/2014/main" val="93107113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1341820826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1897584932"/>
                    </a:ext>
                  </a:extLst>
                </a:gridCol>
              </a:tblGrid>
              <a:tr h="308343"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720" marB="97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from the </a:t>
                      </a:r>
                      <a:b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1 dataset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from the </a:t>
                      </a:r>
                      <a:b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2 dataset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551795906"/>
                  </a:ext>
                </a:extLst>
              </a:tr>
              <a:tr h="185006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IRC evaluable patients, n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882134442"/>
                  </a:ext>
                </a:extLst>
              </a:tr>
              <a:tr h="185006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 (95% CI), %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(60-98)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(61-95)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3365372369"/>
                  </a:ext>
                </a:extLst>
              </a:tr>
              <a:tr h="678355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overall response, n (%)</a:t>
                      </a:r>
                    </a:p>
                    <a:p>
                      <a:pPr marL="0" indent="177800">
                        <a:tabLst/>
                      </a:pPr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response</a:t>
                      </a:r>
                    </a:p>
                    <a:p>
                      <a:pPr marL="0" indent="177800">
                        <a:tabLst/>
                      </a:pPr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response</a:t>
                      </a:r>
                    </a:p>
                    <a:p>
                      <a:pPr marL="0" indent="177800">
                        <a:tabLst/>
                      </a:pPr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disease</a:t>
                      </a:r>
                    </a:p>
                    <a:p>
                      <a:pPr marL="0" indent="177800">
                        <a:tabLst/>
                      </a:pPr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(13)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(73)</a:t>
                      </a:r>
                      <a:b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(13)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(9)</a:t>
                      </a:r>
                      <a:b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(74)</a:t>
                      </a:r>
                      <a:b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(17)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3104410927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A013A3D-9A6D-904D-B119-66F0672C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41" y="126487"/>
            <a:ext cx="8740800" cy="807285"/>
          </a:xfrm>
        </p:spPr>
        <p:txBody>
          <a:bodyPr/>
          <a:lstStyle/>
          <a:p>
            <a:r>
              <a:rPr lang="en-GB" dirty="0"/>
              <a:t>key efficacy results in patients with TRK fusion lung cancer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33ACD-5D8D-A342-8FE6-166E7F275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EDD4CC-3565-EA4B-871C-AF22E70A5A9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Moreno V, et al. WCLC 2022. Abstract #EP08.02-148</a:t>
            </a:r>
          </a:p>
          <a:p>
            <a:r>
              <a:rPr lang="en-GB" dirty="0"/>
              <a:t>CI, confidence interval; </a:t>
            </a:r>
            <a:r>
              <a:rPr lang="en-GB" dirty="0" err="1"/>
              <a:t>DoR</a:t>
            </a:r>
            <a:r>
              <a:rPr lang="en-GB" dirty="0"/>
              <a:t>, duration of response; IRC, independent review committee; NE, not estimable; ORR, objective response rate; OS, overall survival; PFS, progression free survival; TRK, tropomyosin receptor kinase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59068-131B-2D4D-A542-59410E3DA61E}"/>
              </a:ext>
            </a:extLst>
          </p:cNvPr>
          <p:cNvSpPr txBox="1"/>
          <p:nvPr/>
        </p:nvSpPr>
        <p:spPr>
          <a:xfrm>
            <a:off x="620713" y="961794"/>
            <a:ext cx="40652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Efficacy from the Group 1 and Group 2 datasets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13D98D-8B2D-BB47-AE98-5D072BE77FAA}"/>
              </a:ext>
            </a:extLst>
          </p:cNvPr>
          <p:cNvSpPr txBox="1"/>
          <p:nvPr/>
        </p:nvSpPr>
        <p:spPr>
          <a:xfrm>
            <a:off x="620713" y="3133697"/>
            <a:ext cx="765754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DoR, PFS and OS in patients with TRK fusion lung cancer from the Group 2 dataset (n=26)</a:t>
            </a:r>
          </a:p>
        </p:txBody>
      </p:sp>
      <p:graphicFrame>
        <p:nvGraphicFramePr>
          <p:cNvPr id="24" name="Content Placeholder 20">
            <a:extLst>
              <a:ext uri="{FF2B5EF4-FFF2-40B4-BE49-F238E27FC236}">
                <a16:creationId xmlns:a16="http://schemas.microsoft.com/office/drawing/2014/main" id="{20E1B0D7-078B-F843-9317-407CC64F6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881900"/>
              </p:ext>
            </p:extLst>
          </p:nvPr>
        </p:nvGraphicFramePr>
        <p:xfrm>
          <a:off x="620712" y="5245017"/>
          <a:ext cx="3384846" cy="6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71">
                  <a:extLst>
                    <a:ext uri="{9D8B030D-6E8A-4147-A177-3AD203B41FA5}">
                      <a16:colId xmlns:a16="http://schemas.microsoft.com/office/drawing/2014/main" val="93107113"/>
                    </a:ext>
                  </a:extLst>
                </a:gridCol>
                <a:gridCol w="1188075">
                  <a:extLst>
                    <a:ext uri="{9D8B030D-6E8A-4147-A177-3AD203B41FA5}">
                      <a16:colId xmlns:a16="http://schemas.microsoft.com/office/drawing/2014/main" val="1341820826"/>
                    </a:ext>
                  </a:extLst>
                </a:gridCol>
              </a:tblGrid>
              <a:tr h="7202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</a:t>
                      </a:r>
                      <a:r>
                        <a:rPr lang="en-GB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reached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55179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follow-up,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882134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12-month </a:t>
                      </a:r>
                      <a:r>
                        <a:rPr lang="en-GB" sz="9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(48-96)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36537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24-month </a:t>
                      </a:r>
                      <a:r>
                        <a:rPr lang="en-GB" sz="9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(48-96)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082502160"/>
                  </a:ext>
                </a:extLst>
              </a:tr>
            </a:tbl>
          </a:graphicData>
        </a:graphic>
      </p:graphicFrame>
      <p:graphicFrame>
        <p:nvGraphicFramePr>
          <p:cNvPr id="25" name="Content Placeholder 20">
            <a:extLst>
              <a:ext uri="{FF2B5EF4-FFF2-40B4-BE49-F238E27FC236}">
                <a16:creationId xmlns:a16="http://schemas.microsoft.com/office/drawing/2014/main" id="{E589429C-D769-2549-BD40-9309AF950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396399"/>
              </p:ext>
            </p:extLst>
          </p:nvPr>
        </p:nvGraphicFramePr>
        <p:xfrm>
          <a:off x="4500843" y="5245017"/>
          <a:ext cx="3344385" cy="6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12">
                  <a:extLst>
                    <a:ext uri="{9D8B030D-6E8A-4147-A177-3AD203B41FA5}">
                      <a16:colId xmlns:a16="http://schemas.microsoft.com/office/drawing/2014/main" val="93107113"/>
                    </a:ext>
                  </a:extLst>
                </a:gridCol>
                <a:gridCol w="1173873">
                  <a:extLst>
                    <a:ext uri="{9D8B030D-6E8A-4147-A177-3AD203B41FA5}">
                      <a16:colId xmlns:a16="http://schemas.microsoft.com/office/drawing/2014/main" val="1341820826"/>
                    </a:ext>
                  </a:extLst>
                </a:gridCol>
              </a:tblGrid>
              <a:tr h="7202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(95% CI),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reached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55179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follow-up,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882134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12-month PFS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(44-90)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36537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24-month PFS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(44-90)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082502160"/>
                  </a:ext>
                </a:extLst>
              </a:tr>
            </a:tbl>
          </a:graphicData>
        </a:graphic>
      </p:graphicFrame>
      <p:graphicFrame>
        <p:nvGraphicFramePr>
          <p:cNvPr id="26" name="Content Placeholder 20">
            <a:extLst>
              <a:ext uri="{FF2B5EF4-FFF2-40B4-BE49-F238E27FC236}">
                <a16:creationId xmlns:a16="http://schemas.microsoft.com/office/drawing/2014/main" id="{EE55858F-80B2-CC4B-AA4F-4ABCC1DF1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632666"/>
              </p:ext>
            </p:extLst>
          </p:nvPr>
        </p:nvGraphicFramePr>
        <p:xfrm>
          <a:off x="8340513" y="5245017"/>
          <a:ext cx="3255373" cy="6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743">
                  <a:extLst>
                    <a:ext uri="{9D8B030D-6E8A-4147-A177-3AD203B41FA5}">
                      <a16:colId xmlns:a16="http://schemas.microsoft.com/office/drawing/2014/main" val="93107113"/>
                    </a:ext>
                  </a:extLst>
                </a:gridCol>
                <a:gridCol w="1142630">
                  <a:extLst>
                    <a:ext uri="{9D8B030D-6E8A-4147-A177-3AD203B41FA5}">
                      <a16:colId xmlns:a16="http://schemas.microsoft.com/office/drawing/2014/main" val="1341820826"/>
                    </a:ext>
                  </a:extLst>
                </a:gridCol>
              </a:tblGrid>
              <a:tr h="7202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(95% CI),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 (19.4-NE)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55179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follow-up,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882134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12-month OS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(78-100)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36537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24-month OS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(48-97)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082502160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ECA5C4EA-BD25-9243-B95A-4E4E8C29DB5B}"/>
              </a:ext>
            </a:extLst>
          </p:cNvPr>
          <p:cNvSpPr txBox="1"/>
          <p:nvPr/>
        </p:nvSpPr>
        <p:spPr>
          <a:xfrm>
            <a:off x="1633988" y="4703355"/>
            <a:ext cx="20342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start of response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271F9-857B-5346-9990-52AF5BA9BD6A}"/>
              </a:ext>
            </a:extLst>
          </p:cNvPr>
          <p:cNvSpPr txBox="1"/>
          <p:nvPr/>
        </p:nvSpPr>
        <p:spPr>
          <a:xfrm>
            <a:off x="1184311" y="4560480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E6EDB5-D158-484A-BDFB-E4133F336B67}"/>
              </a:ext>
            </a:extLst>
          </p:cNvPr>
          <p:cNvCxnSpPr/>
          <p:nvPr/>
        </p:nvCxnSpPr>
        <p:spPr>
          <a:xfrm>
            <a:off x="1223585" y="4509120"/>
            <a:ext cx="28435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56C8DB-73CD-D241-B501-1273D5790CCF}"/>
              </a:ext>
            </a:extLst>
          </p:cNvPr>
          <p:cNvCxnSpPr>
            <a:cxnSpLocks/>
          </p:cNvCxnSpPr>
          <p:nvPr/>
        </p:nvCxnSpPr>
        <p:spPr>
          <a:xfrm>
            <a:off x="1167040" y="400112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A51C02-2882-E64C-B536-629823DB5A46}"/>
              </a:ext>
            </a:extLst>
          </p:cNvPr>
          <p:cNvCxnSpPr>
            <a:cxnSpLocks/>
          </p:cNvCxnSpPr>
          <p:nvPr/>
        </p:nvCxnSpPr>
        <p:spPr>
          <a:xfrm>
            <a:off x="1167040" y="375982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F7A640C-F24A-0B4C-975C-D8D28F1D96BA}"/>
              </a:ext>
            </a:extLst>
          </p:cNvPr>
          <p:cNvCxnSpPr>
            <a:cxnSpLocks/>
          </p:cNvCxnSpPr>
          <p:nvPr/>
        </p:nvCxnSpPr>
        <p:spPr>
          <a:xfrm>
            <a:off x="1167040" y="3489945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5258422-6806-9741-970B-158B3CB04F77}"/>
              </a:ext>
            </a:extLst>
          </p:cNvPr>
          <p:cNvCxnSpPr>
            <a:cxnSpLocks/>
          </p:cNvCxnSpPr>
          <p:nvPr/>
        </p:nvCxnSpPr>
        <p:spPr>
          <a:xfrm>
            <a:off x="1167040" y="425512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C3F858-01E3-4C4F-A3F2-394EB3E32B55}"/>
              </a:ext>
            </a:extLst>
          </p:cNvPr>
          <p:cNvCxnSpPr>
            <a:cxnSpLocks/>
          </p:cNvCxnSpPr>
          <p:nvPr/>
        </p:nvCxnSpPr>
        <p:spPr>
          <a:xfrm>
            <a:off x="1173932" y="450912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543478-1E5A-284C-BD9C-8EE0807A795E}"/>
              </a:ext>
            </a:extLst>
          </p:cNvPr>
          <p:cNvCxnSpPr>
            <a:cxnSpLocks/>
          </p:cNvCxnSpPr>
          <p:nvPr/>
        </p:nvCxnSpPr>
        <p:spPr>
          <a:xfrm rot="16200000">
            <a:off x="1193423" y="452817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77A05FE-CFA1-5443-82FE-CCFF810E85EE}"/>
              </a:ext>
            </a:extLst>
          </p:cNvPr>
          <p:cNvSpPr txBox="1"/>
          <p:nvPr/>
        </p:nvSpPr>
        <p:spPr>
          <a:xfrm>
            <a:off x="1543086" y="4560480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A929D2-F3F3-2342-8F03-A0C7748D997C}"/>
              </a:ext>
            </a:extLst>
          </p:cNvPr>
          <p:cNvCxnSpPr>
            <a:cxnSpLocks/>
          </p:cNvCxnSpPr>
          <p:nvPr/>
        </p:nvCxnSpPr>
        <p:spPr>
          <a:xfrm rot="16200000">
            <a:off x="1552198" y="452817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75DFDB0-79F8-9E41-9295-49F443E5A434}"/>
              </a:ext>
            </a:extLst>
          </p:cNvPr>
          <p:cNvSpPr txBox="1"/>
          <p:nvPr/>
        </p:nvSpPr>
        <p:spPr>
          <a:xfrm>
            <a:off x="1853063" y="456048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65082A-A2DE-6840-AE2E-8C070117D700}"/>
              </a:ext>
            </a:extLst>
          </p:cNvPr>
          <p:cNvSpPr txBox="1"/>
          <p:nvPr/>
        </p:nvSpPr>
        <p:spPr>
          <a:xfrm>
            <a:off x="2195963" y="456048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4D985B-37AB-8147-AC98-EF8C557C022A}"/>
              </a:ext>
            </a:extLst>
          </p:cNvPr>
          <p:cNvCxnSpPr>
            <a:cxnSpLocks/>
          </p:cNvCxnSpPr>
          <p:nvPr/>
        </p:nvCxnSpPr>
        <p:spPr>
          <a:xfrm rot="16200000">
            <a:off x="2248128" y="452817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82D8A3F-FAC9-964F-9B3C-0DA818957D42}"/>
              </a:ext>
            </a:extLst>
          </p:cNvPr>
          <p:cNvSpPr txBox="1"/>
          <p:nvPr/>
        </p:nvSpPr>
        <p:spPr>
          <a:xfrm>
            <a:off x="2545213" y="456048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9E55A94-700A-5646-A00F-868FB3A8D0E5}"/>
              </a:ext>
            </a:extLst>
          </p:cNvPr>
          <p:cNvCxnSpPr>
            <a:cxnSpLocks/>
          </p:cNvCxnSpPr>
          <p:nvPr/>
        </p:nvCxnSpPr>
        <p:spPr>
          <a:xfrm>
            <a:off x="2623761" y="3792403"/>
            <a:ext cx="0" cy="70938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2239C-897A-8949-8665-2E45CFF0EFB4}"/>
              </a:ext>
            </a:extLst>
          </p:cNvPr>
          <p:cNvSpPr txBox="1"/>
          <p:nvPr/>
        </p:nvSpPr>
        <p:spPr>
          <a:xfrm>
            <a:off x="2888113" y="456048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4BDCFC-C3CF-3B47-A0CA-1670B8C286E5}"/>
              </a:ext>
            </a:extLst>
          </p:cNvPr>
          <p:cNvCxnSpPr>
            <a:cxnSpLocks/>
          </p:cNvCxnSpPr>
          <p:nvPr/>
        </p:nvCxnSpPr>
        <p:spPr>
          <a:xfrm rot="16200000">
            <a:off x="2940278" y="452817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48B70A8-A148-5040-B1AE-A312395CAE2E}"/>
              </a:ext>
            </a:extLst>
          </p:cNvPr>
          <p:cNvSpPr txBox="1"/>
          <p:nvPr/>
        </p:nvSpPr>
        <p:spPr>
          <a:xfrm>
            <a:off x="3243713" y="456048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12FC49-5EE9-CC4F-8F17-A6ACBEF80F98}"/>
              </a:ext>
            </a:extLst>
          </p:cNvPr>
          <p:cNvCxnSpPr>
            <a:cxnSpLocks/>
          </p:cNvCxnSpPr>
          <p:nvPr/>
        </p:nvCxnSpPr>
        <p:spPr>
          <a:xfrm rot="16200000">
            <a:off x="3295878" y="452817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19972E8-0907-BA42-A989-19F62F3E86A4}"/>
              </a:ext>
            </a:extLst>
          </p:cNvPr>
          <p:cNvSpPr txBox="1"/>
          <p:nvPr/>
        </p:nvSpPr>
        <p:spPr>
          <a:xfrm>
            <a:off x="3596138" y="456048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5672BC-DE91-EF44-9CBE-F56F708BE47C}"/>
              </a:ext>
            </a:extLst>
          </p:cNvPr>
          <p:cNvCxnSpPr>
            <a:cxnSpLocks/>
          </p:cNvCxnSpPr>
          <p:nvPr/>
        </p:nvCxnSpPr>
        <p:spPr>
          <a:xfrm rot="16200000">
            <a:off x="3648303" y="452817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C478BAB-3311-7A44-A5C1-DE0BF680BC6B}"/>
              </a:ext>
            </a:extLst>
          </p:cNvPr>
          <p:cNvSpPr txBox="1"/>
          <p:nvPr/>
        </p:nvSpPr>
        <p:spPr>
          <a:xfrm>
            <a:off x="3958088" y="456048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B18491A-B00F-2846-880B-3F5C590E740D}"/>
              </a:ext>
            </a:extLst>
          </p:cNvPr>
          <p:cNvCxnSpPr>
            <a:cxnSpLocks/>
          </p:cNvCxnSpPr>
          <p:nvPr/>
        </p:nvCxnSpPr>
        <p:spPr>
          <a:xfrm rot="16200000">
            <a:off x="4010253" y="452817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C75EC6C-8CC7-164E-9F96-88BD450DB0DB}"/>
              </a:ext>
            </a:extLst>
          </p:cNvPr>
          <p:cNvSpPr txBox="1"/>
          <p:nvPr/>
        </p:nvSpPr>
        <p:spPr>
          <a:xfrm>
            <a:off x="911583" y="3411130"/>
            <a:ext cx="23564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7742A3-B42E-BB4F-81B0-C2FB95069B35}"/>
              </a:ext>
            </a:extLst>
          </p:cNvPr>
          <p:cNvSpPr txBox="1"/>
          <p:nvPr/>
        </p:nvSpPr>
        <p:spPr>
          <a:xfrm>
            <a:off x="990131" y="366830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9FE266-6D22-8640-93B8-D1CA775BB9C1}"/>
              </a:ext>
            </a:extLst>
          </p:cNvPr>
          <p:cNvSpPr txBox="1"/>
          <p:nvPr/>
        </p:nvSpPr>
        <p:spPr>
          <a:xfrm>
            <a:off x="990131" y="392865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987136-A6F7-4044-A632-5F686E744BDF}"/>
              </a:ext>
            </a:extLst>
          </p:cNvPr>
          <p:cNvSpPr txBox="1"/>
          <p:nvPr/>
        </p:nvSpPr>
        <p:spPr>
          <a:xfrm>
            <a:off x="990131" y="415725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11CEA7-E210-0C4E-85D0-5AAC086DCB5C}"/>
              </a:ext>
            </a:extLst>
          </p:cNvPr>
          <p:cNvSpPr txBox="1"/>
          <p:nvPr/>
        </p:nvSpPr>
        <p:spPr>
          <a:xfrm>
            <a:off x="1863570" y="3569880"/>
            <a:ext cx="28213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78F8D2-4724-6E47-87B6-696862438CA8}"/>
              </a:ext>
            </a:extLst>
          </p:cNvPr>
          <p:cNvSpPr txBox="1"/>
          <p:nvPr/>
        </p:nvSpPr>
        <p:spPr>
          <a:xfrm>
            <a:off x="2517620" y="3569880"/>
            <a:ext cx="28213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98C93D4-3C2C-1346-840C-8A09922AA3C3}"/>
              </a:ext>
            </a:extLst>
          </p:cNvPr>
          <p:cNvSpPr txBox="1"/>
          <p:nvPr/>
        </p:nvSpPr>
        <p:spPr>
          <a:xfrm rot="16200000">
            <a:off x="253586" y="3863059"/>
            <a:ext cx="884858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Duration of</a:t>
            </a:r>
            <a:b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response (%)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D8D321C-21BD-5D41-B0B9-08A2286C158E}"/>
              </a:ext>
            </a:extLst>
          </p:cNvPr>
          <p:cNvSpPr txBox="1"/>
          <p:nvPr/>
        </p:nvSpPr>
        <p:spPr>
          <a:xfrm>
            <a:off x="1159465" y="499545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65CE1E-5C60-064D-AD18-22C8F055AED2}"/>
              </a:ext>
            </a:extLst>
          </p:cNvPr>
          <p:cNvSpPr txBox="1"/>
          <p:nvPr/>
        </p:nvSpPr>
        <p:spPr>
          <a:xfrm>
            <a:off x="1518240" y="4995455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563657-F023-3C4E-A021-8E2B206D75C4}"/>
              </a:ext>
            </a:extLst>
          </p:cNvPr>
          <p:cNvSpPr txBox="1"/>
          <p:nvPr/>
        </p:nvSpPr>
        <p:spPr>
          <a:xfrm>
            <a:off x="1899550" y="499545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0467B3-110F-B74B-AD26-03DAF9D626E8}"/>
              </a:ext>
            </a:extLst>
          </p:cNvPr>
          <p:cNvSpPr txBox="1"/>
          <p:nvPr/>
        </p:nvSpPr>
        <p:spPr>
          <a:xfrm>
            <a:off x="2242450" y="499545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F8B673F-F13C-1A43-97D6-EB1E84B777F3}"/>
              </a:ext>
            </a:extLst>
          </p:cNvPr>
          <p:cNvSpPr txBox="1"/>
          <p:nvPr/>
        </p:nvSpPr>
        <p:spPr>
          <a:xfrm>
            <a:off x="2591700" y="499545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88C276-DB25-A54C-96CC-1F16C31A0976}"/>
              </a:ext>
            </a:extLst>
          </p:cNvPr>
          <p:cNvSpPr txBox="1"/>
          <p:nvPr/>
        </p:nvSpPr>
        <p:spPr>
          <a:xfrm>
            <a:off x="2934600" y="499545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9E1C37-B86C-C846-8B6B-2D5458943F85}"/>
              </a:ext>
            </a:extLst>
          </p:cNvPr>
          <p:cNvSpPr txBox="1"/>
          <p:nvPr/>
        </p:nvSpPr>
        <p:spPr>
          <a:xfrm>
            <a:off x="3290200" y="499545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9A405F1-E353-8848-8ED8-D3D5A3176154}"/>
              </a:ext>
            </a:extLst>
          </p:cNvPr>
          <p:cNvSpPr txBox="1"/>
          <p:nvPr/>
        </p:nvSpPr>
        <p:spPr>
          <a:xfrm>
            <a:off x="3642625" y="499545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DF9A5D-FA58-7D4D-89CA-17BE6AD4B07B}"/>
              </a:ext>
            </a:extLst>
          </p:cNvPr>
          <p:cNvSpPr txBox="1"/>
          <p:nvPr/>
        </p:nvSpPr>
        <p:spPr>
          <a:xfrm>
            <a:off x="4004575" y="4995455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1D72CB4-7577-1249-9A06-02238C8AC867}"/>
              </a:ext>
            </a:extLst>
          </p:cNvPr>
          <p:cNvSpPr txBox="1"/>
          <p:nvPr/>
        </p:nvSpPr>
        <p:spPr>
          <a:xfrm>
            <a:off x="729860" y="4858588"/>
            <a:ext cx="55784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471E43-D9F5-B444-A1BC-D6BC2680E6ED}"/>
              </a:ext>
            </a:extLst>
          </p:cNvPr>
          <p:cNvSpPr txBox="1"/>
          <p:nvPr/>
        </p:nvSpPr>
        <p:spPr>
          <a:xfrm>
            <a:off x="5341822" y="4703356"/>
            <a:ext cx="204703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start of treatment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8FEE970-311F-864C-BB1E-E05405AB41B9}"/>
              </a:ext>
            </a:extLst>
          </p:cNvPr>
          <p:cNvSpPr txBox="1"/>
          <p:nvPr/>
        </p:nvSpPr>
        <p:spPr>
          <a:xfrm>
            <a:off x="4898556" y="4560481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C692E5-A66D-DA45-9570-FB2081075FE6}"/>
              </a:ext>
            </a:extLst>
          </p:cNvPr>
          <p:cNvCxnSpPr/>
          <p:nvPr/>
        </p:nvCxnSpPr>
        <p:spPr>
          <a:xfrm>
            <a:off x="4937830" y="4509121"/>
            <a:ext cx="28435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7CB26C-944F-914D-A3EF-C09FC006B6DD}"/>
              </a:ext>
            </a:extLst>
          </p:cNvPr>
          <p:cNvCxnSpPr>
            <a:cxnSpLocks/>
          </p:cNvCxnSpPr>
          <p:nvPr/>
        </p:nvCxnSpPr>
        <p:spPr>
          <a:xfrm flipV="1">
            <a:off x="4934050" y="3489327"/>
            <a:ext cx="0" cy="101599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B0F1E89-2AB1-E141-9B89-830D2355B348}"/>
              </a:ext>
            </a:extLst>
          </p:cNvPr>
          <p:cNvCxnSpPr>
            <a:cxnSpLocks/>
          </p:cNvCxnSpPr>
          <p:nvPr/>
        </p:nvCxnSpPr>
        <p:spPr>
          <a:xfrm>
            <a:off x="4881285" y="400112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5E7DC9E-105C-1649-870C-14F474CB5246}"/>
              </a:ext>
            </a:extLst>
          </p:cNvPr>
          <p:cNvCxnSpPr>
            <a:cxnSpLocks/>
          </p:cNvCxnSpPr>
          <p:nvPr/>
        </p:nvCxnSpPr>
        <p:spPr>
          <a:xfrm>
            <a:off x="4881285" y="375982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990EA4D-D17A-4E4D-80E3-6DEE60F73111}"/>
              </a:ext>
            </a:extLst>
          </p:cNvPr>
          <p:cNvCxnSpPr>
            <a:cxnSpLocks/>
          </p:cNvCxnSpPr>
          <p:nvPr/>
        </p:nvCxnSpPr>
        <p:spPr>
          <a:xfrm>
            <a:off x="4881285" y="3489946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CB220B3-47E8-6E4A-985D-8E3ACE6434DE}"/>
              </a:ext>
            </a:extLst>
          </p:cNvPr>
          <p:cNvCxnSpPr>
            <a:cxnSpLocks/>
          </p:cNvCxnSpPr>
          <p:nvPr/>
        </p:nvCxnSpPr>
        <p:spPr>
          <a:xfrm>
            <a:off x="4881285" y="425512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C570A3B-2678-094C-9955-D2E10583ED30}"/>
              </a:ext>
            </a:extLst>
          </p:cNvPr>
          <p:cNvCxnSpPr>
            <a:cxnSpLocks/>
          </p:cNvCxnSpPr>
          <p:nvPr/>
        </p:nvCxnSpPr>
        <p:spPr>
          <a:xfrm>
            <a:off x="4888177" y="450912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3A3064F-FF2A-A843-9F23-2DB36A425727}"/>
              </a:ext>
            </a:extLst>
          </p:cNvPr>
          <p:cNvCxnSpPr>
            <a:cxnSpLocks/>
          </p:cNvCxnSpPr>
          <p:nvPr/>
        </p:nvCxnSpPr>
        <p:spPr>
          <a:xfrm rot="16200000">
            <a:off x="4907668" y="452817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6132BC44-31EC-594D-8054-DD259606E004}"/>
              </a:ext>
            </a:extLst>
          </p:cNvPr>
          <p:cNvSpPr txBox="1"/>
          <p:nvPr/>
        </p:nvSpPr>
        <p:spPr>
          <a:xfrm>
            <a:off x="5257331" y="4560481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91FC97A-13CD-0F4B-8008-E77282E19B74}"/>
              </a:ext>
            </a:extLst>
          </p:cNvPr>
          <p:cNvCxnSpPr>
            <a:cxnSpLocks/>
          </p:cNvCxnSpPr>
          <p:nvPr/>
        </p:nvCxnSpPr>
        <p:spPr>
          <a:xfrm rot="16200000">
            <a:off x="5266443" y="452817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C049A8C-1D2C-CB44-B325-2AAE3E6F4371}"/>
              </a:ext>
            </a:extLst>
          </p:cNvPr>
          <p:cNvSpPr txBox="1"/>
          <p:nvPr/>
        </p:nvSpPr>
        <p:spPr>
          <a:xfrm>
            <a:off x="5567308" y="456048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B01F477-6D95-DC4B-9D4E-A66E874CE145}"/>
              </a:ext>
            </a:extLst>
          </p:cNvPr>
          <p:cNvSpPr txBox="1"/>
          <p:nvPr/>
        </p:nvSpPr>
        <p:spPr>
          <a:xfrm>
            <a:off x="5910208" y="456048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0C88327-0761-F44A-BABB-AD7AF997C860}"/>
              </a:ext>
            </a:extLst>
          </p:cNvPr>
          <p:cNvCxnSpPr>
            <a:cxnSpLocks/>
          </p:cNvCxnSpPr>
          <p:nvPr/>
        </p:nvCxnSpPr>
        <p:spPr>
          <a:xfrm rot="16200000">
            <a:off x="5962373" y="452817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9E484A2-D368-384E-BF30-7C7A0A14FF15}"/>
              </a:ext>
            </a:extLst>
          </p:cNvPr>
          <p:cNvSpPr txBox="1"/>
          <p:nvPr/>
        </p:nvSpPr>
        <p:spPr>
          <a:xfrm>
            <a:off x="6259458" y="456048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80D8494-A213-2D4D-98EB-03CDF277E7CA}"/>
              </a:ext>
            </a:extLst>
          </p:cNvPr>
          <p:cNvCxnSpPr>
            <a:cxnSpLocks/>
          </p:cNvCxnSpPr>
          <p:nvPr/>
        </p:nvCxnSpPr>
        <p:spPr>
          <a:xfrm>
            <a:off x="6338006" y="3829050"/>
            <a:ext cx="0" cy="67273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C4F160D8-D37E-0C4D-8DEB-37229EA5C62C}"/>
              </a:ext>
            </a:extLst>
          </p:cNvPr>
          <p:cNvSpPr txBox="1"/>
          <p:nvPr/>
        </p:nvSpPr>
        <p:spPr>
          <a:xfrm>
            <a:off x="6602358" y="456048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E742BB6-BE55-464B-8052-1F6310F7589A}"/>
              </a:ext>
            </a:extLst>
          </p:cNvPr>
          <p:cNvCxnSpPr>
            <a:cxnSpLocks/>
          </p:cNvCxnSpPr>
          <p:nvPr/>
        </p:nvCxnSpPr>
        <p:spPr>
          <a:xfrm rot="16200000">
            <a:off x="6654523" y="452817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9B91E7C9-5DE1-9647-BF34-90998439916D}"/>
              </a:ext>
            </a:extLst>
          </p:cNvPr>
          <p:cNvSpPr txBox="1"/>
          <p:nvPr/>
        </p:nvSpPr>
        <p:spPr>
          <a:xfrm>
            <a:off x="6957958" y="456048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E76ED76-0175-9842-801E-0331D6D79040}"/>
              </a:ext>
            </a:extLst>
          </p:cNvPr>
          <p:cNvCxnSpPr>
            <a:cxnSpLocks/>
          </p:cNvCxnSpPr>
          <p:nvPr/>
        </p:nvCxnSpPr>
        <p:spPr>
          <a:xfrm rot="16200000">
            <a:off x="7010123" y="452817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5B11B625-7F27-A345-9778-0D5FDD065DCE}"/>
              </a:ext>
            </a:extLst>
          </p:cNvPr>
          <p:cNvSpPr txBox="1"/>
          <p:nvPr/>
        </p:nvSpPr>
        <p:spPr>
          <a:xfrm>
            <a:off x="7310383" y="456048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9297CD2-0D23-F644-9B4C-7CB3E5036A5B}"/>
              </a:ext>
            </a:extLst>
          </p:cNvPr>
          <p:cNvCxnSpPr>
            <a:cxnSpLocks/>
          </p:cNvCxnSpPr>
          <p:nvPr/>
        </p:nvCxnSpPr>
        <p:spPr>
          <a:xfrm rot="16200000">
            <a:off x="7362548" y="452817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CF202F7-51BB-A64D-8749-50C979DF6186}"/>
              </a:ext>
            </a:extLst>
          </p:cNvPr>
          <p:cNvSpPr txBox="1"/>
          <p:nvPr/>
        </p:nvSpPr>
        <p:spPr>
          <a:xfrm>
            <a:off x="7672333" y="456048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72DDA01-D534-6041-9612-FBE0BCE83ECA}"/>
              </a:ext>
            </a:extLst>
          </p:cNvPr>
          <p:cNvCxnSpPr>
            <a:cxnSpLocks/>
          </p:cNvCxnSpPr>
          <p:nvPr/>
        </p:nvCxnSpPr>
        <p:spPr>
          <a:xfrm rot="16200000">
            <a:off x="7724498" y="452817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4D121D0-660F-B44B-A822-E354F4F344E6}"/>
              </a:ext>
            </a:extLst>
          </p:cNvPr>
          <p:cNvSpPr txBox="1"/>
          <p:nvPr/>
        </p:nvSpPr>
        <p:spPr>
          <a:xfrm>
            <a:off x="4569184" y="3411131"/>
            <a:ext cx="23564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6BE603E-783C-534C-AF7A-57C3B9010EFF}"/>
              </a:ext>
            </a:extLst>
          </p:cNvPr>
          <p:cNvSpPr txBox="1"/>
          <p:nvPr/>
        </p:nvSpPr>
        <p:spPr>
          <a:xfrm>
            <a:off x="4647732" y="366830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82F895F-EE6A-1041-A816-5DCA91E740C1}"/>
              </a:ext>
            </a:extLst>
          </p:cNvPr>
          <p:cNvSpPr txBox="1"/>
          <p:nvPr/>
        </p:nvSpPr>
        <p:spPr>
          <a:xfrm>
            <a:off x="4647732" y="392865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9C94878-7B23-0448-BBD5-64859D706B55}"/>
              </a:ext>
            </a:extLst>
          </p:cNvPr>
          <p:cNvSpPr txBox="1"/>
          <p:nvPr/>
        </p:nvSpPr>
        <p:spPr>
          <a:xfrm>
            <a:off x="4647732" y="419853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A37E1AF-6648-E142-A13D-0A6D5BC7407C}"/>
              </a:ext>
            </a:extLst>
          </p:cNvPr>
          <p:cNvSpPr txBox="1"/>
          <p:nvPr/>
        </p:nvSpPr>
        <p:spPr>
          <a:xfrm>
            <a:off x="5697291" y="3635152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67%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1936BA-BC0B-AE44-B910-2EF5D7924918}"/>
              </a:ext>
            </a:extLst>
          </p:cNvPr>
          <p:cNvSpPr txBox="1"/>
          <p:nvPr/>
        </p:nvSpPr>
        <p:spPr>
          <a:xfrm>
            <a:off x="6231865" y="3635152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67%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536C6B6-70CF-B447-801C-D501226F3591}"/>
              </a:ext>
            </a:extLst>
          </p:cNvPr>
          <p:cNvSpPr txBox="1"/>
          <p:nvPr/>
        </p:nvSpPr>
        <p:spPr>
          <a:xfrm rot="16200000">
            <a:off x="3846007" y="3863060"/>
            <a:ext cx="1128514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</a:t>
            </a:r>
            <a:b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survival (%)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E5BDA9E-AE0F-E048-A3BA-9947155C70FA}"/>
              </a:ext>
            </a:extLst>
          </p:cNvPr>
          <p:cNvSpPr txBox="1"/>
          <p:nvPr/>
        </p:nvSpPr>
        <p:spPr>
          <a:xfrm>
            <a:off x="4873710" y="4995456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646C78-8E4A-A445-AE0B-C896EE93729A}"/>
              </a:ext>
            </a:extLst>
          </p:cNvPr>
          <p:cNvSpPr txBox="1"/>
          <p:nvPr/>
        </p:nvSpPr>
        <p:spPr>
          <a:xfrm>
            <a:off x="5232485" y="4995456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3087ADB-093B-8F4C-8E7D-2B6DB3636907}"/>
              </a:ext>
            </a:extLst>
          </p:cNvPr>
          <p:cNvSpPr txBox="1"/>
          <p:nvPr/>
        </p:nvSpPr>
        <p:spPr>
          <a:xfrm>
            <a:off x="5613795" y="4995456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619B056-1402-C643-99E5-781B6C18F3DB}"/>
              </a:ext>
            </a:extLst>
          </p:cNvPr>
          <p:cNvSpPr txBox="1"/>
          <p:nvPr/>
        </p:nvSpPr>
        <p:spPr>
          <a:xfrm>
            <a:off x="5956695" y="4995456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D1336F2-ED05-4C4A-BF06-DD44EF2F73D4}"/>
              </a:ext>
            </a:extLst>
          </p:cNvPr>
          <p:cNvSpPr txBox="1"/>
          <p:nvPr/>
        </p:nvSpPr>
        <p:spPr>
          <a:xfrm>
            <a:off x="6305945" y="4995456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DB45E9E-972F-944F-8C70-C05B135579E5}"/>
              </a:ext>
            </a:extLst>
          </p:cNvPr>
          <p:cNvSpPr txBox="1"/>
          <p:nvPr/>
        </p:nvSpPr>
        <p:spPr>
          <a:xfrm>
            <a:off x="6648845" y="4995456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7F66AD7-BA1C-0D41-9F83-3469A7508350}"/>
              </a:ext>
            </a:extLst>
          </p:cNvPr>
          <p:cNvSpPr txBox="1"/>
          <p:nvPr/>
        </p:nvSpPr>
        <p:spPr>
          <a:xfrm>
            <a:off x="7004445" y="4995456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E20212C-8C3F-6343-B566-C539B6163403}"/>
              </a:ext>
            </a:extLst>
          </p:cNvPr>
          <p:cNvSpPr txBox="1"/>
          <p:nvPr/>
        </p:nvSpPr>
        <p:spPr>
          <a:xfrm>
            <a:off x="7356870" y="4995456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C5AF3D5-F3A8-A64A-981C-99EA513384FA}"/>
              </a:ext>
            </a:extLst>
          </p:cNvPr>
          <p:cNvSpPr txBox="1"/>
          <p:nvPr/>
        </p:nvSpPr>
        <p:spPr>
          <a:xfrm>
            <a:off x="7718820" y="4995456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FAD47BF-1AE2-3B43-A362-8079C99C3E26}"/>
              </a:ext>
            </a:extLst>
          </p:cNvPr>
          <p:cNvSpPr txBox="1"/>
          <p:nvPr/>
        </p:nvSpPr>
        <p:spPr>
          <a:xfrm>
            <a:off x="4444105" y="4858589"/>
            <a:ext cx="55784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722632B-774C-764A-BBF6-5BB37B71F60E}"/>
              </a:ext>
            </a:extLst>
          </p:cNvPr>
          <p:cNvSpPr txBox="1"/>
          <p:nvPr/>
        </p:nvSpPr>
        <p:spPr>
          <a:xfrm>
            <a:off x="9031791" y="4703357"/>
            <a:ext cx="204703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start of treatment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D530668-DF1E-AD4A-BDE7-95F1B8110BEE}"/>
              </a:ext>
            </a:extLst>
          </p:cNvPr>
          <p:cNvSpPr txBox="1"/>
          <p:nvPr/>
        </p:nvSpPr>
        <p:spPr>
          <a:xfrm>
            <a:off x="8588525" y="4560482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C7C5BA9-E611-DD43-AFEB-FF84B3F08CA6}"/>
              </a:ext>
            </a:extLst>
          </p:cNvPr>
          <p:cNvCxnSpPr/>
          <p:nvPr/>
        </p:nvCxnSpPr>
        <p:spPr>
          <a:xfrm>
            <a:off x="8627799" y="4509122"/>
            <a:ext cx="28435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BD71C17-BF13-AB48-8F2A-8704B2120792}"/>
              </a:ext>
            </a:extLst>
          </p:cNvPr>
          <p:cNvCxnSpPr>
            <a:cxnSpLocks/>
          </p:cNvCxnSpPr>
          <p:nvPr/>
        </p:nvCxnSpPr>
        <p:spPr>
          <a:xfrm flipV="1">
            <a:off x="8624019" y="3489328"/>
            <a:ext cx="0" cy="101599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B1D99DA-1730-AE49-A493-5B99D5EA2BFC}"/>
              </a:ext>
            </a:extLst>
          </p:cNvPr>
          <p:cNvCxnSpPr>
            <a:cxnSpLocks/>
          </p:cNvCxnSpPr>
          <p:nvPr/>
        </p:nvCxnSpPr>
        <p:spPr>
          <a:xfrm>
            <a:off x="8571254" y="400112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4C18F86-3B94-7549-B60E-D80FCCDB9BD2}"/>
              </a:ext>
            </a:extLst>
          </p:cNvPr>
          <p:cNvCxnSpPr>
            <a:cxnSpLocks/>
          </p:cNvCxnSpPr>
          <p:nvPr/>
        </p:nvCxnSpPr>
        <p:spPr>
          <a:xfrm>
            <a:off x="8571254" y="375982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1485571-9C8A-134F-9DF1-6237A8F56CE0}"/>
              </a:ext>
            </a:extLst>
          </p:cNvPr>
          <p:cNvCxnSpPr>
            <a:cxnSpLocks/>
          </p:cNvCxnSpPr>
          <p:nvPr/>
        </p:nvCxnSpPr>
        <p:spPr>
          <a:xfrm>
            <a:off x="8571254" y="3489947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783BC8B-AF90-5C45-88EB-16A00E4541A3}"/>
              </a:ext>
            </a:extLst>
          </p:cNvPr>
          <p:cNvCxnSpPr>
            <a:cxnSpLocks/>
          </p:cNvCxnSpPr>
          <p:nvPr/>
        </p:nvCxnSpPr>
        <p:spPr>
          <a:xfrm>
            <a:off x="8571254" y="425512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E970A14-4929-0540-9184-4F83456631A0}"/>
              </a:ext>
            </a:extLst>
          </p:cNvPr>
          <p:cNvCxnSpPr>
            <a:cxnSpLocks/>
          </p:cNvCxnSpPr>
          <p:nvPr/>
        </p:nvCxnSpPr>
        <p:spPr>
          <a:xfrm>
            <a:off x="8578146" y="450912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B9BB612-6DC8-374C-BE94-8B03D4B8E500}"/>
              </a:ext>
            </a:extLst>
          </p:cNvPr>
          <p:cNvCxnSpPr>
            <a:cxnSpLocks/>
          </p:cNvCxnSpPr>
          <p:nvPr/>
        </p:nvCxnSpPr>
        <p:spPr>
          <a:xfrm rot="16200000">
            <a:off x="8597637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0FC4E566-6FC6-774C-AE5C-D8C2C412C192}"/>
              </a:ext>
            </a:extLst>
          </p:cNvPr>
          <p:cNvSpPr txBox="1"/>
          <p:nvPr/>
        </p:nvSpPr>
        <p:spPr>
          <a:xfrm>
            <a:off x="8851766" y="4560482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365AB96-BC07-CA47-94B3-DEE71B2CAB89}"/>
              </a:ext>
            </a:extLst>
          </p:cNvPr>
          <p:cNvCxnSpPr>
            <a:cxnSpLocks/>
          </p:cNvCxnSpPr>
          <p:nvPr/>
        </p:nvCxnSpPr>
        <p:spPr>
          <a:xfrm rot="16200000">
            <a:off x="8860878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77C739C5-EDDD-8A42-BAB0-E5104912EB51}"/>
              </a:ext>
            </a:extLst>
          </p:cNvPr>
          <p:cNvSpPr txBox="1"/>
          <p:nvPr/>
        </p:nvSpPr>
        <p:spPr>
          <a:xfrm>
            <a:off x="9073033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E23E9DF-DD45-9040-A945-C448235C06D5}"/>
              </a:ext>
            </a:extLst>
          </p:cNvPr>
          <p:cNvSpPr txBox="1"/>
          <p:nvPr/>
        </p:nvSpPr>
        <p:spPr>
          <a:xfrm>
            <a:off x="9323810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06E23B7-0103-C44D-B06F-8705C8718E87}"/>
              </a:ext>
            </a:extLst>
          </p:cNvPr>
          <p:cNvCxnSpPr>
            <a:cxnSpLocks/>
          </p:cNvCxnSpPr>
          <p:nvPr/>
        </p:nvCxnSpPr>
        <p:spPr>
          <a:xfrm rot="16200000">
            <a:off x="9375975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8CB198B7-91F0-7042-BD3A-D554349AFA1B}"/>
              </a:ext>
            </a:extLst>
          </p:cNvPr>
          <p:cNvSpPr txBox="1"/>
          <p:nvPr/>
        </p:nvSpPr>
        <p:spPr>
          <a:xfrm>
            <a:off x="9591173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448590A-E91F-AF4C-993C-696FE233EA82}"/>
              </a:ext>
            </a:extLst>
          </p:cNvPr>
          <p:cNvSpPr txBox="1"/>
          <p:nvPr/>
        </p:nvSpPr>
        <p:spPr>
          <a:xfrm>
            <a:off x="9835127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0B90B37-8363-A84A-ADF5-22F4656FD314}"/>
              </a:ext>
            </a:extLst>
          </p:cNvPr>
          <p:cNvCxnSpPr>
            <a:cxnSpLocks/>
          </p:cNvCxnSpPr>
          <p:nvPr/>
        </p:nvCxnSpPr>
        <p:spPr>
          <a:xfrm rot="16200000">
            <a:off x="9887292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4F8BE1E5-AB36-E549-B79E-7664E5B2E09D}"/>
              </a:ext>
            </a:extLst>
          </p:cNvPr>
          <p:cNvSpPr txBox="1"/>
          <p:nvPr/>
        </p:nvSpPr>
        <p:spPr>
          <a:xfrm>
            <a:off x="10091781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2D63B9C-74FD-B94F-BA42-98E2DB337C3C}"/>
              </a:ext>
            </a:extLst>
          </p:cNvPr>
          <p:cNvCxnSpPr>
            <a:cxnSpLocks/>
          </p:cNvCxnSpPr>
          <p:nvPr/>
        </p:nvCxnSpPr>
        <p:spPr>
          <a:xfrm rot="16200000">
            <a:off x="10143946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A72A76C3-1086-B444-8AF4-755FE79A8B3E}"/>
              </a:ext>
            </a:extLst>
          </p:cNvPr>
          <p:cNvSpPr txBox="1"/>
          <p:nvPr/>
        </p:nvSpPr>
        <p:spPr>
          <a:xfrm>
            <a:off x="10328199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ADA6777-AF96-354E-8544-03956F211441}"/>
              </a:ext>
            </a:extLst>
          </p:cNvPr>
          <p:cNvCxnSpPr>
            <a:cxnSpLocks/>
          </p:cNvCxnSpPr>
          <p:nvPr/>
        </p:nvCxnSpPr>
        <p:spPr>
          <a:xfrm rot="16200000">
            <a:off x="10380364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43F80C90-DF90-6E43-9FCE-89A251CC9534}"/>
              </a:ext>
            </a:extLst>
          </p:cNvPr>
          <p:cNvSpPr txBox="1"/>
          <p:nvPr/>
        </p:nvSpPr>
        <p:spPr>
          <a:xfrm>
            <a:off x="11362302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66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D24502F-BA0E-2849-A6E7-E95C5E81BCCA}"/>
              </a:ext>
            </a:extLst>
          </p:cNvPr>
          <p:cNvCxnSpPr>
            <a:cxnSpLocks/>
          </p:cNvCxnSpPr>
          <p:nvPr/>
        </p:nvCxnSpPr>
        <p:spPr>
          <a:xfrm rot="16200000">
            <a:off x="11414467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6DA54AAD-7230-4F44-AAE0-119A0C3614F1}"/>
              </a:ext>
            </a:extLst>
          </p:cNvPr>
          <p:cNvSpPr txBox="1"/>
          <p:nvPr/>
        </p:nvSpPr>
        <p:spPr>
          <a:xfrm>
            <a:off x="8287728" y="3411132"/>
            <a:ext cx="23564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0B41DE0-65F1-754D-9D4C-ECA31A63F604}"/>
              </a:ext>
            </a:extLst>
          </p:cNvPr>
          <p:cNvSpPr txBox="1"/>
          <p:nvPr/>
        </p:nvSpPr>
        <p:spPr>
          <a:xfrm>
            <a:off x="8366276" y="3668307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592657A-4D76-E846-9007-05E57FF5A573}"/>
              </a:ext>
            </a:extLst>
          </p:cNvPr>
          <p:cNvSpPr txBox="1"/>
          <p:nvPr/>
        </p:nvSpPr>
        <p:spPr>
          <a:xfrm>
            <a:off x="8366276" y="3928657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5F2BBA6-D182-C54C-8EE6-81B929BDD75A}"/>
              </a:ext>
            </a:extLst>
          </p:cNvPr>
          <p:cNvSpPr txBox="1"/>
          <p:nvPr/>
        </p:nvSpPr>
        <p:spPr>
          <a:xfrm>
            <a:off x="8366276" y="4169957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A62D5A0-DF7F-6545-B281-E7582074698E}"/>
              </a:ext>
            </a:extLst>
          </p:cNvPr>
          <p:cNvSpPr txBox="1"/>
          <p:nvPr/>
        </p:nvSpPr>
        <p:spPr>
          <a:xfrm>
            <a:off x="9049477" y="3389494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80BF7FF-2EE3-2A4F-A12A-69EBC30C567B}"/>
              </a:ext>
            </a:extLst>
          </p:cNvPr>
          <p:cNvSpPr txBox="1"/>
          <p:nvPr/>
        </p:nvSpPr>
        <p:spPr>
          <a:xfrm>
            <a:off x="9532873" y="3583974"/>
            <a:ext cx="28213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D3FA9A4-2766-F844-9BE3-FDD92CFE1859}"/>
              </a:ext>
            </a:extLst>
          </p:cNvPr>
          <p:cNvSpPr txBox="1"/>
          <p:nvPr/>
        </p:nvSpPr>
        <p:spPr>
          <a:xfrm rot="16200000">
            <a:off x="7705894" y="3863061"/>
            <a:ext cx="788677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</a:t>
            </a:r>
            <a:b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survival (%)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F4F5FB3-A875-0F46-81AC-2AF6C30FE60C}"/>
              </a:ext>
            </a:extLst>
          </p:cNvPr>
          <p:cNvSpPr txBox="1"/>
          <p:nvPr/>
        </p:nvSpPr>
        <p:spPr>
          <a:xfrm>
            <a:off x="8563679" y="499545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929A9F0-3237-5C4B-8FB9-AA677110EE35}"/>
              </a:ext>
            </a:extLst>
          </p:cNvPr>
          <p:cNvSpPr txBox="1"/>
          <p:nvPr/>
        </p:nvSpPr>
        <p:spPr>
          <a:xfrm>
            <a:off x="8833554" y="499545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D6A2877-EECA-3B45-90E8-3E1DF0BE82C8}"/>
              </a:ext>
            </a:extLst>
          </p:cNvPr>
          <p:cNvSpPr txBox="1"/>
          <p:nvPr/>
        </p:nvSpPr>
        <p:spPr>
          <a:xfrm>
            <a:off x="9100254" y="499545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7B2D08F-0C88-BC47-9D9F-39FB8647AB30}"/>
              </a:ext>
            </a:extLst>
          </p:cNvPr>
          <p:cNvSpPr txBox="1"/>
          <p:nvPr/>
        </p:nvSpPr>
        <p:spPr>
          <a:xfrm>
            <a:off x="9646664" y="4995457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AD4C85F-30B2-3D44-9108-8E89277A5852}"/>
              </a:ext>
            </a:extLst>
          </p:cNvPr>
          <p:cNvSpPr txBox="1"/>
          <p:nvPr/>
        </p:nvSpPr>
        <p:spPr>
          <a:xfrm>
            <a:off x="9887964" y="4995457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AE2422F-B1AE-8444-94B2-DFF6D8841863}"/>
              </a:ext>
            </a:extLst>
          </p:cNvPr>
          <p:cNvSpPr txBox="1"/>
          <p:nvPr/>
        </p:nvSpPr>
        <p:spPr>
          <a:xfrm>
            <a:off x="10389614" y="4995457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D2080B3-4075-CA48-B256-D25EA5E027C7}"/>
              </a:ext>
            </a:extLst>
          </p:cNvPr>
          <p:cNvSpPr txBox="1"/>
          <p:nvPr/>
        </p:nvSpPr>
        <p:spPr>
          <a:xfrm>
            <a:off x="10649964" y="4995457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4B5F53A-AFFD-4944-9828-33BC5EA647E0}"/>
              </a:ext>
            </a:extLst>
          </p:cNvPr>
          <p:cNvSpPr txBox="1"/>
          <p:nvPr/>
        </p:nvSpPr>
        <p:spPr>
          <a:xfrm>
            <a:off x="11167489" y="4995457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10D21A4-0A15-9643-BDEE-D2E7351F1F19}"/>
              </a:ext>
            </a:extLst>
          </p:cNvPr>
          <p:cNvSpPr txBox="1"/>
          <p:nvPr/>
        </p:nvSpPr>
        <p:spPr>
          <a:xfrm>
            <a:off x="11408789" y="4995457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A904EC0-313B-F642-AB9E-F43B1E97D8F8}"/>
              </a:ext>
            </a:extLst>
          </p:cNvPr>
          <p:cNvSpPr txBox="1"/>
          <p:nvPr/>
        </p:nvSpPr>
        <p:spPr>
          <a:xfrm>
            <a:off x="8134074" y="4858590"/>
            <a:ext cx="55784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5CEE25B-2DAC-1C4D-B93F-BA8E572B023A}"/>
              </a:ext>
            </a:extLst>
          </p:cNvPr>
          <p:cNvCxnSpPr>
            <a:cxnSpLocks/>
          </p:cNvCxnSpPr>
          <p:nvPr/>
        </p:nvCxnSpPr>
        <p:spPr>
          <a:xfrm rot="16200000">
            <a:off x="9631871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BDE2465-5FA3-FE4F-9ADD-FD60BDEBD3D1}"/>
              </a:ext>
            </a:extLst>
          </p:cNvPr>
          <p:cNvCxnSpPr>
            <a:cxnSpLocks/>
          </p:cNvCxnSpPr>
          <p:nvPr/>
        </p:nvCxnSpPr>
        <p:spPr>
          <a:xfrm rot="16200000">
            <a:off x="9127011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44DB331-4770-A147-A8BD-21721560C343}"/>
              </a:ext>
            </a:extLst>
          </p:cNvPr>
          <p:cNvCxnSpPr>
            <a:cxnSpLocks/>
          </p:cNvCxnSpPr>
          <p:nvPr/>
        </p:nvCxnSpPr>
        <p:spPr>
          <a:xfrm rot="16200000">
            <a:off x="9631871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BFD15AC-5893-8C44-B6BA-FE0484FB2DAA}"/>
              </a:ext>
            </a:extLst>
          </p:cNvPr>
          <p:cNvSpPr txBox="1"/>
          <p:nvPr/>
        </p:nvSpPr>
        <p:spPr>
          <a:xfrm>
            <a:off x="10591204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CD4D08A-D341-204F-B0A2-86A529A6F46B}"/>
              </a:ext>
            </a:extLst>
          </p:cNvPr>
          <p:cNvCxnSpPr>
            <a:cxnSpLocks/>
          </p:cNvCxnSpPr>
          <p:nvPr/>
        </p:nvCxnSpPr>
        <p:spPr>
          <a:xfrm rot="16200000">
            <a:off x="10643369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65C54919-D070-1B48-984A-59F61B2A67D9}"/>
              </a:ext>
            </a:extLst>
          </p:cNvPr>
          <p:cNvSpPr txBox="1"/>
          <p:nvPr/>
        </p:nvSpPr>
        <p:spPr>
          <a:xfrm>
            <a:off x="10857335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E6D9826-E43F-C44F-B6D1-FA588E959A85}"/>
              </a:ext>
            </a:extLst>
          </p:cNvPr>
          <p:cNvCxnSpPr>
            <a:cxnSpLocks/>
          </p:cNvCxnSpPr>
          <p:nvPr/>
        </p:nvCxnSpPr>
        <p:spPr>
          <a:xfrm rot="16200000">
            <a:off x="10909500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82510579-D160-ED4F-B081-EB0A76B06563}"/>
              </a:ext>
            </a:extLst>
          </p:cNvPr>
          <p:cNvSpPr txBox="1"/>
          <p:nvPr/>
        </p:nvSpPr>
        <p:spPr>
          <a:xfrm>
            <a:off x="11120055" y="4560482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78B1A102-B49F-6240-8CC9-603DE7FE67F2}"/>
              </a:ext>
            </a:extLst>
          </p:cNvPr>
          <p:cNvCxnSpPr>
            <a:cxnSpLocks/>
          </p:cNvCxnSpPr>
          <p:nvPr/>
        </p:nvCxnSpPr>
        <p:spPr>
          <a:xfrm rot="16200000">
            <a:off x="11172220" y="4528172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D872DC7-FE41-A84C-84E3-E20104DCF5E3}"/>
              </a:ext>
            </a:extLst>
          </p:cNvPr>
          <p:cNvCxnSpPr>
            <a:cxnSpLocks/>
          </p:cNvCxnSpPr>
          <p:nvPr/>
        </p:nvCxnSpPr>
        <p:spPr>
          <a:xfrm rot="16200000">
            <a:off x="5607532" y="452817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E83799F5-BCF0-D349-B345-BDF81C777852}"/>
              </a:ext>
            </a:extLst>
          </p:cNvPr>
          <p:cNvCxnSpPr>
            <a:cxnSpLocks/>
          </p:cNvCxnSpPr>
          <p:nvPr/>
        </p:nvCxnSpPr>
        <p:spPr>
          <a:xfrm>
            <a:off x="5633914" y="3829050"/>
            <a:ext cx="0" cy="67273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5337935-3D0A-1B4C-9D56-B101022EE8EF}"/>
              </a:ext>
            </a:extLst>
          </p:cNvPr>
          <p:cNvCxnSpPr>
            <a:cxnSpLocks/>
          </p:cNvCxnSpPr>
          <p:nvPr/>
        </p:nvCxnSpPr>
        <p:spPr>
          <a:xfrm rot="16200000">
            <a:off x="6311623" y="4528171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9899C2B4-0F32-A84F-98A8-2BD80BBF1594}"/>
              </a:ext>
            </a:extLst>
          </p:cNvPr>
          <p:cNvSpPr txBox="1"/>
          <p:nvPr/>
        </p:nvSpPr>
        <p:spPr>
          <a:xfrm>
            <a:off x="10164189" y="4995457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7B3B97A-C62B-B44E-9D65-B6E066B58F72}"/>
              </a:ext>
            </a:extLst>
          </p:cNvPr>
          <p:cNvSpPr txBox="1"/>
          <p:nvPr/>
        </p:nvSpPr>
        <p:spPr>
          <a:xfrm>
            <a:off x="9376789" y="4995457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D1D8999-210D-814A-AC5F-6B7AE6322CC2}"/>
              </a:ext>
            </a:extLst>
          </p:cNvPr>
          <p:cNvSpPr txBox="1"/>
          <p:nvPr/>
        </p:nvSpPr>
        <p:spPr>
          <a:xfrm>
            <a:off x="10888089" y="4995457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6D0EAA7B-0B7D-844E-A546-E4FD16D47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4" y="3458109"/>
            <a:ext cx="2660651" cy="330200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4DA672A2-70AF-0F43-AC99-CD17DDD570B8}"/>
              </a:ext>
            </a:extLst>
          </p:cNvPr>
          <p:cNvSpPr txBox="1"/>
          <p:nvPr/>
        </p:nvSpPr>
        <p:spPr>
          <a:xfrm>
            <a:off x="1068677" y="4411255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D3047BDC-6920-3B4B-AE74-62FA7F4E8BB3}"/>
              </a:ext>
            </a:extLst>
          </p:cNvPr>
          <p:cNvCxnSpPr>
            <a:cxnSpLocks/>
          </p:cNvCxnSpPr>
          <p:nvPr/>
        </p:nvCxnSpPr>
        <p:spPr>
          <a:xfrm rot="16200000">
            <a:off x="2597379" y="452817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B35B450D-24D7-B54E-9BDD-5322123D0E24}"/>
              </a:ext>
            </a:extLst>
          </p:cNvPr>
          <p:cNvCxnSpPr>
            <a:cxnSpLocks/>
          </p:cNvCxnSpPr>
          <p:nvPr/>
        </p:nvCxnSpPr>
        <p:spPr>
          <a:xfrm rot="16200000">
            <a:off x="1905229" y="4528170"/>
            <a:ext cx="527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55577C9C-FE0B-2F4B-BAB5-D71D113BDA2C}"/>
              </a:ext>
            </a:extLst>
          </p:cNvPr>
          <p:cNvCxnSpPr>
            <a:cxnSpLocks/>
          </p:cNvCxnSpPr>
          <p:nvPr/>
        </p:nvCxnSpPr>
        <p:spPr>
          <a:xfrm>
            <a:off x="1931611" y="3792403"/>
            <a:ext cx="0" cy="70938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A76601-F983-E740-AF12-173DC1ED9826}"/>
              </a:ext>
            </a:extLst>
          </p:cNvPr>
          <p:cNvCxnSpPr>
            <a:cxnSpLocks/>
          </p:cNvCxnSpPr>
          <p:nvPr/>
        </p:nvCxnSpPr>
        <p:spPr>
          <a:xfrm flipV="1">
            <a:off x="1219805" y="3489326"/>
            <a:ext cx="0" cy="101599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0A726898-9DE5-694F-ACB9-32EE8D1F788D}"/>
              </a:ext>
            </a:extLst>
          </p:cNvPr>
          <p:cNvSpPr txBox="1"/>
          <p:nvPr/>
        </p:nvSpPr>
        <p:spPr>
          <a:xfrm>
            <a:off x="4687005" y="4430306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B3B174F1-B0A5-5246-8B88-087CF285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11" y="3463517"/>
            <a:ext cx="2743200" cy="508000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8B169D97-BFDC-2F44-A2C8-4A0E68414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721" y="3468624"/>
            <a:ext cx="2743200" cy="558800"/>
          </a:xfrm>
          <a:prstGeom prst="rect">
            <a:avLst/>
          </a:prstGeom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4E1EB3E-73A9-4B48-9C65-DC5C1E9780B7}"/>
              </a:ext>
            </a:extLst>
          </p:cNvPr>
          <p:cNvCxnSpPr>
            <a:cxnSpLocks/>
          </p:cNvCxnSpPr>
          <p:nvPr/>
        </p:nvCxnSpPr>
        <p:spPr>
          <a:xfrm>
            <a:off x="9153393" y="3606800"/>
            <a:ext cx="0" cy="89499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53F1AB8-9A7D-B94D-9B80-EC02333B3BC4}"/>
              </a:ext>
            </a:extLst>
          </p:cNvPr>
          <p:cNvCxnSpPr>
            <a:cxnSpLocks/>
          </p:cNvCxnSpPr>
          <p:nvPr/>
        </p:nvCxnSpPr>
        <p:spPr>
          <a:xfrm>
            <a:off x="9658254" y="3790950"/>
            <a:ext cx="0" cy="71084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03CA69E3-8088-0C46-8DA3-0E7908C7D6AF}"/>
              </a:ext>
            </a:extLst>
          </p:cNvPr>
          <p:cNvSpPr txBox="1"/>
          <p:nvPr/>
        </p:nvSpPr>
        <p:spPr>
          <a:xfrm>
            <a:off x="8405549" y="4427132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415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FDEDB1-C176-544B-ABE8-819F89D3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99" y="246566"/>
            <a:ext cx="8998541" cy="807285"/>
          </a:xfrm>
        </p:spPr>
        <p:txBody>
          <a:bodyPr/>
          <a:lstStyle/>
          <a:p>
            <a:r>
              <a:rPr lang="en-GB" dirty="0"/>
              <a:t>Safety: no new safety signals identified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F2909-BCAE-3546-BE61-F19C3F25E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AC96E7-6307-674A-8EC6-A04CFC80BAB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660393" cy="365125"/>
          </a:xfrm>
        </p:spPr>
        <p:txBody>
          <a:bodyPr/>
          <a:lstStyle/>
          <a:p>
            <a:r>
              <a:rPr lang="en-GB" dirty="0"/>
              <a:t>Moreno V, et al. WCLC 2022. Abstract #EP08.02-148</a:t>
            </a:r>
          </a:p>
          <a:p>
            <a:r>
              <a:rPr lang="en-GB" dirty="0"/>
              <a:t>AE, adverse event; ALT, alanine aminotransferase; AST, aspartate aminotransferase; TRAE, treatment related adverse event; WBC, white blood cell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9AB7EA-E269-844E-A55B-4AB8DA35DFF8}"/>
              </a:ext>
            </a:extLst>
          </p:cNvPr>
          <p:cNvSpPr txBox="1"/>
          <p:nvPr/>
        </p:nvSpPr>
        <p:spPr>
          <a:xfrm>
            <a:off x="-24680" y="1411652"/>
            <a:ext cx="1963679" cy="40626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ALT increased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AST increased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Constipation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Myalgia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Dizziness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Arthralgia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Cough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Diarrhoea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Fatigue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Nausea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Weight increased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Anaemia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Oedema peripheral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Vomiting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WBC count decreased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Back pain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Dyspnoea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Muscular weakness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Neutrophil count decreased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Pyrexia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Upper respiratory tract infection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Insomnia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Pain in extremity</a:t>
            </a:r>
          </a:p>
          <a:p>
            <a:pPr algn="r"/>
            <a:r>
              <a:rPr lang="en-GB" sz="11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Pruritus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0CB894-E04B-DF45-8178-BBE506ED437E}"/>
              </a:ext>
            </a:extLst>
          </p:cNvPr>
          <p:cNvSpPr txBox="1"/>
          <p:nvPr/>
        </p:nvSpPr>
        <p:spPr>
          <a:xfrm>
            <a:off x="1866048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F9B366-E300-2541-97D4-B236EA882336}"/>
              </a:ext>
            </a:extLst>
          </p:cNvPr>
          <p:cNvCxnSpPr>
            <a:cxnSpLocks/>
          </p:cNvCxnSpPr>
          <p:nvPr/>
        </p:nvCxnSpPr>
        <p:spPr>
          <a:xfrm>
            <a:off x="1956362" y="5520407"/>
            <a:ext cx="674441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3E7C39-E550-3E44-854D-838F9CBF492D}"/>
              </a:ext>
            </a:extLst>
          </p:cNvPr>
          <p:cNvCxnSpPr>
            <a:cxnSpLocks/>
          </p:cNvCxnSpPr>
          <p:nvPr/>
        </p:nvCxnSpPr>
        <p:spPr>
          <a:xfrm flipV="1">
            <a:off x="1952583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E6A4C0-378D-DD43-A496-1AA18556A83A}"/>
              </a:ext>
            </a:extLst>
          </p:cNvPr>
          <p:cNvCxnSpPr>
            <a:cxnSpLocks/>
          </p:cNvCxnSpPr>
          <p:nvPr/>
        </p:nvCxnSpPr>
        <p:spPr>
          <a:xfrm flipV="1">
            <a:off x="2644733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D9AD492-A710-8749-BE9D-DEF7B5B416B6}"/>
              </a:ext>
            </a:extLst>
          </p:cNvPr>
          <p:cNvSpPr txBox="1"/>
          <p:nvPr/>
        </p:nvSpPr>
        <p:spPr>
          <a:xfrm>
            <a:off x="2548673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0485B7-FF39-2149-AC07-55B03F1DACB4}"/>
              </a:ext>
            </a:extLst>
          </p:cNvPr>
          <p:cNvCxnSpPr>
            <a:cxnSpLocks/>
          </p:cNvCxnSpPr>
          <p:nvPr/>
        </p:nvCxnSpPr>
        <p:spPr>
          <a:xfrm flipV="1">
            <a:off x="3305133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3BFA63D-4909-DA40-A4CD-FB1F1D7982AC}"/>
              </a:ext>
            </a:extLst>
          </p:cNvPr>
          <p:cNvSpPr txBox="1"/>
          <p:nvPr/>
        </p:nvSpPr>
        <p:spPr>
          <a:xfrm>
            <a:off x="3209073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50EECF-9019-8D44-AB03-121ECDEB9198}"/>
              </a:ext>
            </a:extLst>
          </p:cNvPr>
          <p:cNvCxnSpPr>
            <a:cxnSpLocks/>
          </p:cNvCxnSpPr>
          <p:nvPr/>
        </p:nvCxnSpPr>
        <p:spPr>
          <a:xfrm flipV="1">
            <a:off x="3984583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00D6F22-F460-0E40-A116-3B90815ED871}"/>
              </a:ext>
            </a:extLst>
          </p:cNvPr>
          <p:cNvSpPr txBox="1"/>
          <p:nvPr/>
        </p:nvSpPr>
        <p:spPr>
          <a:xfrm>
            <a:off x="3888523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52E08E-776F-9846-8A6A-CE487D87CE94}"/>
              </a:ext>
            </a:extLst>
          </p:cNvPr>
          <p:cNvCxnSpPr>
            <a:cxnSpLocks/>
          </p:cNvCxnSpPr>
          <p:nvPr/>
        </p:nvCxnSpPr>
        <p:spPr>
          <a:xfrm flipV="1">
            <a:off x="4651333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DCD2163-015F-2747-972B-4CC0A781990D}"/>
              </a:ext>
            </a:extLst>
          </p:cNvPr>
          <p:cNvSpPr txBox="1"/>
          <p:nvPr/>
        </p:nvSpPr>
        <p:spPr>
          <a:xfrm>
            <a:off x="4555273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0E8418-A6E8-454F-BE3A-42454DE873CA}"/>
              </a:ext>
            </a:extLst>
          </p:cNvPr>
          <p:cNvSpPr txBox="1"/>
          <p:nvPr/>
        </p:nvSpPr>
        <p:spPr>
          <a:xfrm>
            <a:off x="5273257" y="5603326"/>
            <a:ext cx="89768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C76118-8136-6240-B701-BD53663A11F6}"/>
              </a:ext>
            </a:extLst>
          </p:cNvPr>
          <p:cNvCxnSpPr>
            <a:cxnSpLocks/>
          </p:cNvCxnSpPr>
          <p:nvPr/>
        </p:nvCxnSpPr>
        <p:spPr>
          <a:xfrm flipV="1">
            <a:off x="6003883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F62C8E0-6ADA-6943-91E1-7E422388BFDB}"/>
              </a:ext>
            </a:extLst>
          </p:cNvPr>
          <p:cNvSpPr txBox="1"/>
          <p:nvPr/>
        </p:nvSpPr>
        <p:spPr>
          <a:xfrm>
            <a:off x="5907823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97CEFC-DF54-3C40-960D-5C78106333B9}"/>
              </a:ext>
            </a:extLst>
          </p:cNvPr>
          <p:cNvSpPr txBox="1"/>
          <p:nvPr/>
        </p:nvSpPr>
        <p:spPr>
          <a:xfrm>
            <a:off x="4846492" y="5781351"/>
            <a:ext cx="918521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(%)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9AD4258F-B9DC-2E45-B81A-7089F428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537" y="1455865"/>
            <a:ext cx="6028566" cy="3973891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55DDA06-586F-0B44-A2DB-200AE7FEDF7C}"/>
              </a:ext>
            </a:extLst>
          </p:cNvPr>
          <p:cNvCxnSpPr>
            <a:cxnSpLocks/>
          </p:cNvCxnSpPr>
          <p:nvPr/>
        </p:nvCxnSpPr>
        <p:spPr>
          <a:xfrm flipV="1">
            <a:off x="5327608" y="1391830"/>
            <a:ext cx="0" cy="420887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18638-502D-6745-B8D5-23EAAF1C7B87}"/>
              </a:ext>
            </a:extLst>
          </p:cNvPr>
          <p:cNvCxnSpPr>
            <a:cxnSpLocks/>
          </p:cNvCxnSpPr>
          <p:nvPr/>
        </p:nvCxnSpPr>
        <p:spPr>
          <a:xfrm flipV="1">
            <a:off x="6676983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4518267-13AD-8841-A7D2-9B84B266ED9C}"/>
              </a:ext>
            </a:extLst>
          </p:cNvPr>
          <p:cNvSpPr txBox="1"/>
          <p:nvPr/>
        </p:nvSpPr>
        <p:spPr>
          <a:xfrm>
            <a:off x="6580923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CE534D-0A2A-1949-B2F8-1C3E7230F305}"/>
              </a:ext>
            </a:extLst>
          </p:cNvPr>
          <p:cNvCxnSpPr>
            <a:cxnSpLocks/>
          </p:cNvCxnSpPr>
          <p:nvPr/>
        </p:nvCxnSpPr>
        <p:spPr>
          <a:xfrm flipV="1">
            <a:off x="7346908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84AAFBA-E887-4C49-B023-D06503755274}"/>
              </a:ext>
            </a:extLst>
          </p:cNvPr>
          <p:cNvSpPr txBox="1"/>
          <p:nvPr/>
        </p:nvSpPr>
        <p:spPr>
          <a:xfrm>
            <a:off x="7250848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3A44E0-8A1F-C64A-852C-8BFBFC312753}"/>
              </a:ext>
            </a:extLst>
          </p:cNvPr>
          <p:cNvCxnSpPr>
            <a:cxnSpLocks/>
          </p:cNvCxnSpPr>
          <p:nvPr/>
        </p:nvCxnSpPr>
        <p:spPr>
          <a:xfrm flipV="1">
            <a:off x="8696283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8217E69-C72E-174A-9B27-9179816668CC}"/>
              </a:ext>
            </a:extLst>
          </p:cNvPr>
          <p:cNvSpPr txBox="1"/>
          <p:nvPr/>
        </p:nvSpPr>
        <p:spPr>
          <a:xfrm>
            <a:off x="8600223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8D0A498-92B0-5B46-B3B0-D6562A03CF8A}"/>
              </a:ext>
            </a:extLst>
          </p:cNvPr>
          <p:cNvSpPr txBox="1"/>
          <p:nvPr/>
        </p:nvSpPr>
        <p:spPr>
          <a:xfrm>
            <a:off x="8003383" y="5045419"/>
            <a:ext cx="734175" cy="4067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Grade ≥3</a:t>
            </a:r>
          </a:p>
          <a:p>
            <a:pPr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Any grade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8478863-2269-704F-AAC6-5935A3EA9323}"/>
              </a:ext>
            </a:extLst>
          </p:cNvPr>
          <p:cNvSpPr/>
          <p:nvPr/>
        </p:nvSpPr>
        <p:spPr>
          <a:xfrm>
            <a:off x="7729894" y="5270845"/>
            <a:ext cx="182577" cy="158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0829026-3EA0-4D4B-BE92-FB8776103297}"/>
              </a:ext>
            </a:extLst>
          </p:cNvPr>
          <p:cNvCxnSpPr>
            <a:cxnSpLocks/>
          </p:cNvCxnSpPr>
          <p:nvPr/>
        </p:nvCxnSpPr>
        <p:spPr>
          <a:xfrm flipV="1">
            <a:off x="8023183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E797C5E9-5FA5-2D45-A5FD-2E7706FB5DF6}"/>
              </a:ext>
            </a:extLst>
          </p:cNvPr>
          <p:cNvSpPr txBox="1"/>
          <p:nvPr/>
        </p:nvSpPr>
        <p:spPr>
          <a:xfrm>
            <a:off x="7927123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EC7176F-2C5E-BD40-93F7-742D725DAB78}"/>
              </a:ext>
            </a:extLst>
          </p:cNvPr>
          <p:cNvSpPr/>
          <p:nvPr/>
        </p:nvSpPr>
        <p:spPr>
          <a:xfrm>
            <a:off x="7729894" y="5052360"/>
            <a:ext cx="182577" cy="1582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ECB3137-7443-FC42-8E99-014AF1C9CEBC}"/>
              </a:ext>
            </a:extLst>
          </p:cNvPr>
          <p:cNvSpPr txBox="1"/>
          <p:nvPr/>
        </p:nvSpPr>
        <p:spPr>
          <a:xfrm>
            <a:off x="3975444" y="1201259"/>
            <a:ext cx="556691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All AEs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CD1396B-2B29-2D4E-A3EC-D02B1780777A}"/>
              </a:ext>
            </a:extLst>
          </p:cNvPr>
          <p:cNvSpPr txBox="1"/>
          <p:nvPr/>
        </p:nvSpPr>
        <p:spPr>
          <a:xfrm>
            <a:off x="5697501" y="1201259"/>
            <a:ext cx="2712281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AEs related to larotrectinib (TRAEs)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06E7E12-2A99-0E40-B955-AA24FE4E2966}"/>
              </a:ext>
            </a:extLst>
          </p:cNvPr>
          <p:cNvSpPr/>
          <p:nvPr/>
        </p:nvSpPr>
        <p:spPr>
          <a:xfrm>
            <a:off x="2383165" y="752511"/>
            <a:ext cx="601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AEs occurring in &gt;/=15% of patients from Group 2 (n=26)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D0CC9-C6DA-61A9-CC66-BFFD07D43675}"/>
              </a:ext>
            </a:extLst>
          </p:cNvPr>
          <p:cNvSpPr txBox="1"/>
          <p:nvPr/>
        </p:nvSpPr>
        <p:spPr>
          <a:xfrm>
            <a:off x="9050697" y="2330783"/>
            <a:ext cx="31413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Group 1 dataset: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additional year of follow-up, there were no new safety signals identified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F4483B-A5CB-B74A-976C-952E513B5C76}"/>
              </a:ext>
            </a:extLst>
          </p:cNvPr>
          <p:cNvCxnSpPr/>
          <p:nvPr/>
        </p:nvCxnSpPr>
        <p:spPr>
          <a:xfrm>
            <a:off x="8904312" y="1556792"/>
            <a:ext cx="0" cy="3872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Ultra-fast gene fusion assessment as a reflex testing in daily clinical practice for advanced non-small cell lung cancer patients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0D9CCF-6236-0243-B70A-6B215E45F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302800"/>
            <a:ext cx="10972800" cy="934512"/>
          </a:xfrm>
        </p:spPr>
        <p:txBody>
          <a:bodyPr>
            <a:normAutofit/>
          </a:bodyPr>
          <a:lstStyle/>
          <a:p>
            <a:r>
              <a:rPr lang="en-GB" sz="2400" b="1" dirty="0" err="1"/>
              <a:t>Bontoux</a:t>
            </a:r>
            <a:r>
              <a:rPr lang="en-GB" sz="2400" b="1" dirty="0"/>
              <a:t> C, et al. ECP 2022. Abstract #OFP-12-007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FCDDC2-C538-E94C-A58B-01E8E10CC6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Objectives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There is an urgent need to improve the broad molecular profiling (reflex testing) of advanced non-squamous non-small cell lung carcinoma patients, notably for a rapid assessment of multiple genomic alterations</a:t>
            </a:r>
          </a:p>
          <a:p>
            <a:pPr marL="2880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Methods:</a:t>
            </a:r>
          </a:p>
          <a:p>
            <a:pPr lvl="1"/>
            <a:r>
              <a:rPr lang="en-GB" dirty="0"/>
              <a:t>We compared two ultra-fast gene fusion assessment assays, using a next generation sequencing (</a:t>
            </a:r>
            <a:r>
              <a:rPr lang="en-GB" dirty="0" err="1"/>
              <a:t>Genexus</a:t>
            </a:r>
            <a:r>
              <a:rPr lang="en-GB" dirty="0"/>
              <a:t>, </a:t>
            </a:r>
            <a:r>
              <a:rPr lang="en-GB" dirty="0" err="1"/>
              <a:t>Oncomine</a:t>
            </a:r>
            <a:r>
              <a:rPr lang="en-GB" dirty="0"/>
              <a:t>™ Precision Assay, Thermo-Fisher) or an RT-PCR (</a:t>
            </a:r>
            <a:r>
              <a:rPr lang="en-GB" dirty="0" err="1"/>
              <a:t>Idylla</a:t>
            </a:r>
            <a:r>
              <a:rPr lang="en-GB" dirty="0"/>
              <a:t>™, </a:t>
            </a:r>
            <a:r>
              <a:rPr lang="en-GB" dirty="0" err="1"/>
              <a:t>GeneFusion</a:t>
            </a:r>
            <a:r>
              <a:rPr lang="en-GB" dirty="0"/>
              <a:t> Assay, </a:t>
            </a:r>
            <a:r>
              <a:rPr lang="en-GB" dirty="0" err="1"/>
              <a:t>Biocartis</a:t>
            </a:r>
            <a:r>
              <a:rPr lang="en-GB" dirty="0"/>
              <a:t>) approach, for reflex testing at diagnosis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51F04B-5B72-A841-9E69-B0F3AE4E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&amp;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DBC1E-C516-DB46-B3CF-E3D0DD03D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1D7E6-E1F4-EF47-B476-E50C6DEF692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/>
              <a:t>Bontoux</a:t>
            </a:r>
            <a:r>
              <a:rPr lang="en-GB" dirty="0"/>
              <a:t> C, et al. ECP 2022. Abstract #OFP-12-007</a:t>
            </a:r>
          </a:p>
          <a:p>
            <a:r>
              <a:rPr lang="en-GB" dirty="0"/>
              <a:t>RT-PCR, reverse transcription polymerase chain reaction</a:t>
            </a:r>
          </a:p>
        </p:txBody>
      </p:sp>
    </p:spTree>
    <p:extLst>
      <p:ext uri="{BB962C8B-B14F-4D97-AF65-F5344CB8AC3E}">
        <p14:creationId xmlns:p14="http://schemas.microsoft.com/office/powerpoint/2010/main" val="10445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8C79C-BDB5-4A95-0EEB-3D24E6D4F2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732400" cy="4525200"/>
          </a:xfrm>
        </p:spPr>
        <p:txBody>
          <a:bodyPr/>
          <a:lstStyle/>
          <a:p>
            <a:r>
              <a:rPr lang="en-GB" dirty="0"/>
              <a:t>250 NS-NSCLC patients (68 </a:t>
            </a:r>
            <a:r>
              <a:rPr lang="en-GB" i="1" dirty="0"/>
              <a:t>ALK</a:t>
            </a:r>
            <a:r>
              <a:rPr lang="en-GB" dirty="0"/>
              <a:t>, 26 </a:t>
            </a:r>
            <a:r>
              <a:rPr lang="en-GB" i="1" dirty="0"/>
              <a:t>ROS1</a:t>
            </a:r>
            <a:r>
              <a:rPr lang="en-GB" dirty="0"/>
              <a:t>, 15 </a:t>
            </a:r>
            <a:r>
              <a:rPr lang="en-GB" i="1" dirty="0"/>
              <a:t>RET</a:t>
            </a:r>
            <a:r>
              <a:rPr lang="en-GB" dirty="0"/>
              <a:t>, 6 </a:t>
            </a:r>
            <a:r>
              <a:rPr lang="en-GB" i="1" dirty="0"/>
              <a:t>NTRK</a:t>
            </a:r>
            <a:r>
              <a:rPr lang="en-GB" dirty="0"/>
              <a:t>, 11 </a:t>
            </a:r>
            <a:r>
              <a:rPr lang="en-GB" i="1" dirty="0"/>
              <a:t>MET</a:t>
            </a:r>
            <a:r>
              <a:rPr lang="en-GB" dirty="0"/>
              <a:t> positive and 125 wild type patients) from eight centres were included; 83% of patients were stage IIIB-IV</a:t>
            </a:r>
          </a:p>
          <a:p>
            <a:endParaRPr lang="en-GB" dirty="0"/>
          </a:p>
          <a:p>
            <a:r>
              <a:rPr lang="en-GB" dirty="0"/>
              <a:t>The sensitivity (98%) and specificity (99%) of the two approaches were analogous, when compared to gold standard methods, accredited according to the ISO 15189 norm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>
                <a:solidFill>
                  <a:srgbClr val="56368C"/>
                </a:solidFill>
              </a:rPr>
              <a:t>Conclusion</a:t>
            </a:r>
            <a:r>
              <a:rPr lang="en-GB" dirty="0"/>
              <a:t>: Ultra-fast gene fusion evaluation using NGS or RT-PCR approaches should 	be developed as a reflex testing for NS-NSCLC at diagnosis in order to treat these patients 	according to international recommendations and guidelines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269CEF-3A36-B740-9641-8364CEF3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and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87CA3-91B6-F34D-80D5-181816E41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20B4EB-B17A-0348-A0B4-F62936D13A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588385" cy="365125"/>
          </a:xfrm>
        </p:spPr>
        <p:txBody>
          <a:bodyPr/>
          <a:lstStyle/>
          <a:p>
            <a:r>
              <a:rPr lang="en-GB" dirty="0" err="1"/>
              <a:t>Bontoux</a:t>
            </a:r>
            <a:r>
              <a:rPr lang="en-GB" dirty="0"/>
              <a:t> C, et al. ECP 2022. Abstract #OFP-12-007</a:t>
            </a:r>
          </a:p>
          <a:p>
            <a:r>
              <a:rPr lang="en-GB" i="1" dirty="0"/>
              <a:t>ALK</a:t>
            </a:r>
            <a:r>
              <a:rPr lang="en-GB" dirty="0"/>
              <a:t>, anaplastic </a:t>
            </a:r>
            <a:r>
              <a:rPr lang="en-GB" dirty="0">
                <a:solidFill>
                  <a:schemeClr val="tx2"/>
                </a:solidFill>
              </a:rPr>
              <a:t>lymphoma kinase; ISO, International Organisation for Standardization; </a:t>
            </a:r>
            <a:r>
              <a:rPr lang="en-GB" i="1" dirty="0">
                <a:solidFill>
                  <a:schemeClr val="tx2"/>
                </a:solidFill>
              </a:rPr>
              <a:t>MET</a:t>
            </a:r>
            <a:r>
              <a:rPr lang="en-GB" dirty="0">
                <a:solidFill>
                  <a:schemeClr val="tx2"/>
                </a:solidFill>
              </a:rPr>
              <a:t>, MET proto-oncogene; NGS, next-generation sequencing; NS‑NSCLC, non-squamous non-small cell lung carcinoma; </a:t>
            </a:r>
            <a:r>
              <a:rPr lang="en-GB" i="1" dirty="0">
                <a:solidFill>
                  <a:schemeClr val="tx2"/>
                </a:solidFill>
              </a:rPr>
              <a:t>NTRK</a:t>
            </a:r>
            <a:r>
              <a:rPr lang="en-GB" dirty="0">
                <a:solidFill>
                  <a:schemeClr val="tx2"/>
                </a:solidFill>
              </a:rPr>
              <a:t>, neurotrophic receptor tyrosine kinase; </a:t>
            </a:r>
            <a:r>
              <a:rPr lang="en-GB" i="1" dirty="0">
                <a:solidFill>
                  <a:schemeClr val="tx2"/>
                </a:solidFill>
              </a:rPr>
              <a:t>RET</a:t>
            </a:r>
            <a:r>
              <a:rPr lang="en-GB" dirty="0">
                <a:solidFill>
                  <a:schemeClr val="tx2"/>
                </a:solidFill>
              </a:rPr>
              <a:t>, RET proto-oncogene; </a:t>
            </a:r>
            <a:r>
              <a:rPr lang="en-GB" i="1" dirty="0">
                <a:solidFill>
                  <a:schemeClr val="tx2"/>
                </a:solidFill>
              </a:rPr>
              <a:t>ROS1</a:t>
            </a:r>
            <a:r>
              <a:rPr lang="en-GB" dirty="0">
                <a:solidFill>
                  <a:schemeClr val="tx2"/>
                </a:solidFill>
              </a:rPr>
              <a:t>, ROS proto‑oncogene 1; RT-PCR, reverse transcription polymerase chain reaction </a:t>
            </a:r>
          </a:p>
        </p:txBody>
      </p:sp>
    </p:spTree>
    <p:extLst>
      <p:ext uri="{BB962C8B-B14F-4D97-AF65-F5344CB8AC3E}">
        <p14:creationId xmlns:p14="http://schemas.microsoft.com/office/powerpoint/2010/main" val="6427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F5D4-D952-428A-4E38-A57D4CCE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D8595-A45D-2603-4FE2-38F4BE01B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2198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D17BC-2664-4EBB-94C8-269D69889D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First generation TRK inhibitor: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larotrectinib continues to demonstrate a robust clinical efficacy with a manageable safety profile in various solid tumour types including in lung cancer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Testing for presence of </a:t>
            </a:r>
            <a:r>
              <a:rPr lang="en-GB" b="1" i="1" dirty="0">
                <a:solidFill>
                  <a:schemeClr val="accent1"/>
                </a:solidFill>
              </a:rPr>
              <a:t>NTRK</a:t>
            </a:r>
            <a:r>
              <a:rPr lang="en-GB" b="1" dirty="0">
                <a:solidFill>
                  <a:schemeClr val="accent1"/>
                </a:solidFill>
              </a:rPr>
              <a:t> fusions: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Presence of </a:t>
            </a:r>
            <a:r>
              <a:rPr lang="en-GB" i="1" dirty="0"/>
              <a:t>NTRK</a:t>
            </a:r>
            <a:r>
              <a:rPr lang="en-GB" dirty="0"/>
              <a:t> fusions must be tested for in order to identify patients who can benefit from first-generation TRK inhibitors such as larotrectinib and entrectinib</a:t>
            </a:r>
          </a:p>
          <a:p>
            <a:pPr lvl="1"/>
            <a:r>
              <a:rPr lang="en-GB" dirty="0"/>
              <a:t>A reflex testing method is valuable for efficient and rapid identification (within 1 day) of patients with </a:t>
            </a:r>
            <a:r>
              <a:rPr lang="en-GB" i="1" dirty="0"/>
              <a:t>NTRK</a:t>
            </a:r>
            <a:r>
              <a:rPr lang="en-GB" dirty="0"/>
              <a:t> positive tumours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C26C86-D473-6B44-9501-55494F78184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i="1"/>
              <a:t>NTRK</a:t>
            </a:r>
            <a:r>
              <a:rPr lang="en-GB"/>
              <a:t>, neurotrophic receptor tyrosine kinase; TRK, tropomyosin receptor kinase </a:t>
            </a:r>
          </a:p>
        </p:txBody>
      </p:sp>
    </p:spTree>
    <p:extLst>
      <p:ext uri="{BB962C8B-B14F-4D97-AF65-F5344CB8AC3E}">
        <p14:creationId xmlns:p14="http://schemas.microsoft.com/office/powerpoint/2010/main" val="395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58364" y="5336166"/>
            <a:ext cx="1935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 Twitter 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@ntrkconnectinfo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2039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the 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br>
              <a:rPr lang="en-GB" sz="1600" b="1" dirty="0">
                <a:solidFill>
                  <a:schemeClr val="accent5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 on LinkedIn</a:t>
            </a:r>
            <a:endParaRPr lang="en-GB" sz="16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9549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Iain.murdoch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484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us on the</a:t>
            </a:r>
            <a:b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Channe</a:t>
            </a: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noProof="0" dirty="0">
                <a:solidFill>
                  <a:schemeClr val="tx2"/>
                </a:solidFill>
              </a:rPr>
              <a:t>REACH</a:t>
            </a:r>
            <a:r>
              <a:rPr lang="en-GB" sz="3600" cap="none" noProof="0" dirty="0"/>
              <a:t> NTRK CONNECT </a:t>
            </a:r>
            <a:r>
              <a:rPr lang="en-GB" sz="3600" cap="none" noProof="0" dirty="0">
                <a:solidFill>
                  <a:schemeClr val="tx2"/>
                </a:solidFill>
              </a:rPr>
              <a:t>VIA 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spc="-50" noProof="0" dirty="0">
                <a:solidFill>
                  <a:schemeClr val="tx2"/>
                </a:solidFill>
              </a:rPr>
              <a:t>TWITTER, LINKEDIN, VIMEO &amp; EMAIL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noProof="0" dirty="0">
                <a:solidFill>
                  <a:schemeClr val="tx2"/>
                </a:solidFill>
              </a:rPr>
              <a:t>OR VISIT THE GROUP’S WEBSITE</a:t>
            </a:r>
            <a:br>
              <a:rPr lang="en-GB" sz="3600" noProof="0" dirty="0">
                <a:solidFill>
                  <a:schemeClr val="tx2"/>
                </a:solidFill>
              </a:rPr>
            </a:br>
            <a:r>
              <a:rPr lang="en-GB" sz="3600" cap="none" noProof="0" dirty="0">
                <a:hlinkClick r:id="rId7"/>
              </a:rPr>
              <a:t>https://ntrkconnect.cor2ed.com/</a:t>
            </a:r>
            <a:endParaRPr lang="en-GB" sz="3600" cap="none" noProof="0" dirty="0"/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10C5C84-EC62-432B-80C7-ECCD3CBF6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393" y="4050497"/>
            <a:ext cx="1259268" cy="1260000"/>
          </a:xfrm>
          <a:prstGeom prst="rect">
            <a:avLst/>
          </a:prstGeom>
        </p:spPr>
      </p:pic>
      <p:pic>
        <p:nvPicPr>
          <p:cNvPr id="5" name="Picture 4">
            <a:hlinkClick r:id="rId9"/>
            <a:extLst>
              <a:ext uri="{FF2B5EF4-FFF2-40B4-BE49-F238E27FC236}">
                <a16:creationId xmlns:a16="http://schemas.microsoft.com/office/drawing/2014/main" id="{C82D04D1-4906-42DD-907A-F5AF75FDBB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6954" y="4050497"/>
            <a:ext cx="1259268" cy="126000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18C0DBA-C408-4E45-A02E-87489D4F89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5847" y="4050497"/>
            <a:ext cx="1259268" cy="1260000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6A72BC0-F82A-42A8-A07E-FEF293DC60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6302" y="4050497"/>
            <a:ext cx="1259268" cy="126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NTRK CONNECT</a:t>
            </a:r>
            <a:br>
              <a:rPr lang="en-GB" noProof="0" dirty="0"/>
            </a:br>
            <a:br>
              <a:rPr lang="en-GB" sz="3200" noProof="0" dirty="0"/>
            </a:br>
            <a:r>
              <a:rPr lang="en-GB" sz="3200" noProof="0" dirty="0"/>
              <a:t>MEETING SUMMARY:</a:t>
            </a:r>
            <a:br>
              <a:rPr lang="en-GB" sz="3200" noProof="0" dirty="0"/>
            </a:br>
            <a:r>
              <a:rPr lang="en-GB" sz="3200" noProof="0" dirty="0"/>
              <a:t>TRK fusion-positive cancer</a:t>
            </a:r>
            <a:br>
              <a:rPr lang="en-GB" sz="3200" noProof="0" dirty="0"/>
            </a:br>
            <a:r>
              <a:rPr lang="en-GB" sz="3200" noProof="0" dirty="0"/>
              <a:t>FROM WCLC, ECP and ESMO 2022</a:t>
            </a:r>
            <a:br>
              <a:rPr lang="en-US" dirty="0"/>
            </a:br>
            <a:br>
              <a:rPr lang="en-US" sz="3200" dirty="0"/>
            </a:br>
            <a:r>
              <a:rPr lang="en-US" sz="3200" cap="none" dirty="0"/>
              <a:t>Dr </a:t>
            </a:r>
            <a:r>
              <a:rPr lang="en-GB" sz="3200" cap="none" dirty="0"/>
              <a:t>Fernando Santini</a:t>
            </a:r>
            <a:br>
              <a:rPr lang="en-GB" sz="3200" cap="none" dirty="0"/>
            </a:br>
            <a:r>
              <a:rPr lang="fr-CH" sz="2200" cap="none" dirty="0" err="1"/>
              <a:t>Memorial</a:t>
            </a:r>
            <a:r>
              <a:rPr lang="fr-CH" sz="2200" cap="none" dirty="0"/>
              <a:t> Sloan Kettering Cancer Center, New York, USA</a:t>
            </a:r>
            <a:br>
              <a:rPr lang="en-GB" sz="2200" cap="none" noProof="0" dirty="0"/>
            </a:br>
            <a:br>
              <a:rPr lang="en-GB" sz="3200" cap="none" noProof="0" dirty="0"/>
            </a:br>
            <a:r>
              <a:rPr lang="en-GB" sz="2400" cap="none" noProof="0" dirty="0"/>
              <a:t>SEPTEMBER 2022</a:t>
            </a:r>
            <a:endParaRPr lang="en-GB" sz="2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E008D2-3EA1-A24D-9951-53B5698D0C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GB" b="1" dirty="0"/>
              <a:t>Please note: </a:t>
            </a:r>
            <a:r>
              <a:rPr lang="en-GB" dirty="0"/>
              <a:t>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</a:t>
            </a:r>
            <a:br>
              <a:rPr lang="en-GB" dirty="0"/>
            </a:br>
            <a:r>
              <a:rPr lang="en-GB" dirty="0"/>
              <a:t>NTRK CONNECT group.</a:t>
            </a: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  <a:p>
            <a:pPr marL="0" indent="0">
              <a:buClr>
                <a:schemeClr val="accent1"/>
              </a:buClr>
              <a:buNone/>
            </a:pPr>
            <a:r>
              <a:rPr lang="en-GB" dirty="0"/>
              <a:t>This content is supported by an independent educational grant from Bayer. </a:t>
            </a: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  <a:p>
            <a:pPr marL="0" indent="0">
              <a:buClr>
                <a:schemeClr val="accent1"/>
              </a:buClr>
              <a:buNone/>
            </a:pPr>
            <a:r>
              <a:rPr lang="en-GB" b="1" dirty="0">
                <a:solidFill>
                  <a:schemeClr val="tx2"/>
                </a:solidFill>
              </a:rPr>
              <a:t>Disclosures: </a:t>
            </a:r>
            <a:r>
              <a:rPr lang="en-GB" dirty="0"/>
              <a:t>Dr Fernando Santini has received honoraria from Bayer</a:t>
            </a: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  <a:p>
            <a:pPr>
              <a:buClr>
                <a:schemeClr val="accent1"/>
              </a:buClr>
            </a:pPr>
            <a:endParaRPr lang="en-GB" dirty="0"/>
          </a:p>
          <a:p>
            <a:pPr>
              <a:buClr>
                <a:schemeClr val="accent1"/>
              </a:buClr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C8FE1-878F-D644-BAF9-2821B656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2C37D6-1CB7-A445-A659-C80657F7A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04CC5D-EBA8-9944-954D-B5CDF12FB9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F77A16-2C9D-494A-A030-85A670F2F91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2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40FFD-275B-7484-E00E-0523FCC1C7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/>
              <a:t>Updated clinical efficacy and safety data from larotrectinib:</a:t>
            </a:r>
          </a:p>
          <a:p>
            <a:pPr lvl="1"/>
            <a:r>
              <a:rPr lang="en-GB" dirty="0"/>
              <a:t>463P - Efficacy and safety of larotrectinib in a pooled analysis of patients (pts) with tropomyosin receptor kinase (TRK) fusion cancer with an extended follow-up. Presented by R.S. McDermott (ESMO 2022)</a:t>
            </a:r>
          </a:p>
          <a:p>
            <a:pPr lvl="1"/>
            <a:r>
              <a:rPr lang="en-GB" dirty="0"/>
              <a:t>EP08.02-148 - Extended follow-up of efficacy and safety of larotrectinib in patients with TRK fusion lung cancer. Presented by V. Moreno (WCLC 2022)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Promising testing methods:</a:t>
            </a:r>
          </a:p>
          <a:p>
            <a:pPr lvl="1"/>
            <a:r>
              <a:rPr lang="en-GB" dirty="0"/>
              <a:t>OFP-12-007: Ultra-fast gene fusion assessment as a reflex testing in daily clinical practice for advanced non-small cell lung cancer patients. Presented by C. </a:t>
            </a:r>
            <a:r>
              <a:rPr lang="en-GB" dirty="0" err="1"/>
              <a:t>Bontoux</a:t>
            </a:r>
            <a:r>
              <a:rPr lang="en-GB" dirty="0"/>
              <a:t> (ECP 2022)</a:t>
            </a:r>
            <a:endParaRPr lang="en-GB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35CC6-702B-AB27-4984-6E61F5AA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Selected abstrActs </a:t>
            </a:r>
            <a:br>
              <a:rPr lang="en-GB"/>
            </a:br>
            <a:r>
              <a:rPr lang="en-GB"/>
              <a:t>from WCLC, ECP AND ESMO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526AB-B35B-B818-AE8B-DFECCD73F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3513E4-2852-429D-696D-86C493E7541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/>
              <a:t>TRK, tropomyosin receptor kinase</a:t>
            </a:r>
          </a:p>
        </p:txBody>
      </p:sp>
    </p:spTree>
    <p:extLst>
      <p:ext uri="{BB962C8B-B14F-4D97-AF65-F5344CB8AC3E}">
        <p14:creationId xmlns:p14="http://schemas.microsoft.com/office/powerpoint/2010/main" val="9058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74638"/>
            <a:ext cx="10887000" cy="4162474"/>
          </a:xfrm>
        </p:spPr>
        <p:txBody>
          <a:bodyPr/>
          <a:lstStyle/>
          <a:p>
            <a:r>
              <a:rPr lang="en-GB"/>
              <a:t>Efficacy and Safety </a:t>
            </a:r>
            <a:br>
              <a:rPr lang="en-GB"/>
            </a:br>
            <a:r>
              <a:rPr lang="en-GB"/>
              <a:t>of Larotrectinib in a Pooled Analysis of </a:t>
            </a:r>
            <a:r>
              <a:rPr lang="en-GB" cap="none"/>
              <a:t>PATIENTS</a:t>
            </a:r>
            <a:r>
              <a:rPr lang="en-GB"/>
              <a:t> With TRK Fusion Cancer With an Extended Follow-Up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738AF9-C50E-4E42-848C-8708B55B8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302800"/>
            <a:ext cx="10972800" cy="646480"/>
          </a:xfrm>
        </p:spPr>
        <p:txBody>
          <a:bodyPr>
            <a:normAutofit/>
          </a:bodyPr>
          <a:lstStyle/>
          <a:p>
            <a:r>
              <a:rPr lang="en-GB" sz="2200" b="1"/>
              <a:t>McDermott RS, et al. ESMO 2022. Abstract #463P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9E85C75-7AB9-00F0-E2D2-2FAE37DFA2AF}"/>
              </a:ext>
            </a:extLst>
          </p:cNvPr>
          <p:cNvSpPr txBox="1">
            <a:spLocks/>
          </p:cNvSpPr>
          <p:nvPr/>
        </p:nvSpPr>
        <p:spPr>
          <a:xfrm>
            <a:off x="620183" y="6404903"/>
            <a:ext cx="10180339" cy="365125"/>
          </a:xfrm>
          <a:prstGeom prst="rect">
            <a:avLst/>
          </a:prstGeom>
        </p:spPr>
        <p:txBody>
          <a:bodyPr lIns="0"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>
                <a:solidFill>
                  <a:schemeClr val="bg1"/>
                </a:solidFill>
              </a:rPr>
              <a:t>TRK, tropomyosin receptor kinase</a:t>
            </a:r>
          </a:p>
        </p:txBody>
      </p:sp>
    </p:spTree>
    <p:extLst>
      <p:ext uri="{BB962C8B-B14F-4D97-AF65-F5344CB8AC3E}">
        <p14:creationId xmlns:p14="http://schemas.microsoft.com/office/powerpoint/2010/main" val="15462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0EC18-27DC-FA4A-AFB9-A32AFE02D91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McDermott RS, et al. ESMO 2022. Abstract #463P</a:t>
            </a:r>
          </a:p>
          <a:p>
            <a:r>
              <a:rPr lang="en-GB" dirty="0"/>
              <a:t>CNS, central nervous system; TRK, tropomyosin receptor kinase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FB163C-F6DE-1846-902B-B8F7752D4BAB}"/>
              </a:ext>
            </a:extLst>
          </p:cNvPr>
          <p:cNvSpPr/>
          <p:nvPr/>
        </p:nvSpPr>
        <p:spPr>
          <a:xfrm>
            <a:off x="642072" y="1136938"/>
            <a:ext cx="10494487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larotrectinib = 	first-in-class, highly selective, CNS-active TRK inhibitor approved to </a:t>
            </a:r>
          </a:p>
          <a:p>
            <a:r>
              <a:rPr lang="en-GB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treat adult and paediatric patients with TRK fusion cancer</a:t>
            </a:r>
            <a:endParaRPr lang="en-GB" sz="200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064FAE98-3C76-374A-B403-7D41EADBBAB0}"/>
              </a:ext>
            </a:extLst>
          </p:cNvPr>
          <p:cNvSpPr/>
          <p:nvPr/>
        </p:nvSpPr>
        <p:spPr>
          <a:xfrm>
            <a:off x="4896715" y="2138832"/>
            <a:ext cx="2448272" cy="354064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6269F2-0394-8D40-964B-704EB14B1162}"/>
              </a:ext>
            </a:extLst>
          </p:cNvPr>
          <p:cNvSpPr/>
          <p:nvPr/>
        </p:nvSpPr>
        <p:spPr>
          <a:xfrm>
            <a:off x="649677" y="4302801"/>
            <a:ext cx="10614407" cy="854391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72463CB-3678-3740-89E9-D323E9232BE2}"/>
              </a:ext>
            </a:extLst>
          </p:cNvPr>
          <p:cNvGrpSpPr/>
          <p:nvPr/>
        </p:nvGrpSpPr>
        <p:grpSpPr>
          <a:xfrm>
            <a:off x="479376" y="2849867"/>
            <a:ext cx="3744417" cy="923330"/>
            <a:chOff x="26173" y="1397757"/>
            <a:chExt cx="2569228" cy="92333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F15BBCF-3A84-C345-8405-4883480E9513}"/>
                </a:ext>
              </a:extLst>
            </p:cNvPr>
            <p:cNvSpPr/>
            <p:nvPr/>
          </p:nvSpPr>
          <p:spPr>
            <a:xfrm>
              <a:off x="137807" y="1397757"/>
              <a:ext cx="2345961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06FEBB6-611A-7847-AB1A-4EE541B5F483}"/>
                </a:ext>
              </a:extLst>
            </p:cNvPr>
            <p:cNvSpPr txBox="1"/>
            <p:nvPr/>
          </p:nvSpPr>
          <p:spPr>
            <a:xfrm>
              <a:off x="26173" y="1397757"/>
              <a:ext cx="2569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 in Phase 1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Advanced solid tumours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NCT02122913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351BA4C-CB65-0F45-B3AD-112A9870E239}"/>
              </a:ext>
            </a:extLst>
          </p:cNvPr>
          <p:cNvGrpSpPr/>
          <p:nvPr/>
        </p:nvGrpSpPr>
        <p:grpSpPr>
          <a:xfrm>
            <a:off x="4324921" y="2857376"/>
            <a:ext cx="3419018" cy="923330"/>
            <a:chOff x="2708579" y="1405266"/>
            <a:chExt cx="2446945" cy="92333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0515C2C2-B762-D347-A921-C7388103C245}"/>
                </a:ext>
              </a:extLst>
            </p:cNvPr>
            <p:cNvSpPr/>
            <p:nvPr/>
          </p:nvSpPr>
          <p:spPr>
            <a:xfrm>
              <a:off x="2708579" y="1405266"/>
              <a:ext cx="2446945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2DFCFAF-B7C3-6247-88F0-20AC9D415BC3}"/>
                </a:ext>
              </a:extLst>
            </p:cNvPr>
            <p:cNvSpPr txBox="1"/>
            <p:nvPr/>
          </p:nvSpPr>
          <p:spPr>
            <a:xfrm>
              <a:off x="2902281" y="1405266"/>
              <a:ext cx="20595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Paediatric in Phase 1/2 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Advanced solid tumours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SCOUT: NCT02637687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03C468F-401E-BA4E-9C85-31E85670BEEE}"/>
              </a:ext>
            </a:extLst>
          </p:cNvPr>
          <p:cNvGrpSpPr/>
          <p:nvPr/>
        </p:nvGrpSpPr>
        <p:grpSpPr>
          <a:xfrm>
            <a:off x="7845066" y="2857376"/>
            <a:ext cx="3419018" cy="923330"/>
            <a:chOff x="5310190" y="1405266"/>
            <a:chExt cx="2778009" cy="92333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DA661657-6C3E-F44C-BC05-B2A719054BB8}"/>
                </a:ext>
              </a:extLst>
            </p:cNvPr>
            <p:cNvSpPr/>
            <p:nvPr/>
          </p:nvSpPr>
          <p:spPr>
            <a:xfrm>
              <a:off x="5310190" y="1405266"/>
              <a:ext cx="2778009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25381BA-0042-0B47-867A-720806893254}"/>
                </a:ext>
              </a:extLst>
            </p:cNvPr>
            <p:cNvSpPr txBox="1"/>
            <p:nvPr/>
          </p:nvSpPr>
          <p:spPr>
            <a:xfrm>
              <a:off x="5379013" y="1405266"/>
              <a:ext cx="26403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Adult/adolescent in Phase 2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Advanced solid tumours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NAVIGATE: NCT02576431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FD2C457-F9E3-2743-BD68-55AA2EBE9AF6}"/>
              </a:ext>
            </a:extLst>
          </p:cNvPr>
          <p:cNvGrpSpPr/>
          <p:nvPr/>
        </p:nvGrpSpPr>
        <p:grpSpPr>
          <a:xfrm>
            <a:off x="816792" y="4506051"/>
            <a:ext cx="10319768" cy="435629"/>
            <a:chOff x="1435279" y="3381570"/>
            <a:chExt cx="5075368" cy="251445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E165F0F-56CC-DA45-B030-645296DE7F67}"/>
                </a:ext>
              </a:extLst>
            </p:cNvPr>
            <p:cNvSpPr/>
            <p:nvPr/>
          </p:nvSpPr>
          <p:spPr>
            <a:xfrm>
              <a:off x="1435279" y="3381570"/>
              <a:ext cx="5075368" cy="251445"/>
            </a:xfrm>
            <a:prstGeom prst="roundRect">
              <a:avLst/>
            </a:prstGeom>
            <a:solidFill>
              <a:srgbClr val="5637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5EE14D-59FD-4346-8A18-6B42E4626D92}"/>
                </a:ext>
              </a:extLst>
            </p:cNvPr>
            <p:cNvSpPr/>
            <p:nvPr/>
          </p:nvSpPr>
          <p:spPr>
            <a:xfrm>
              <a:off x="1435279" y="3407346"/>
              <a:ext cx="5075368" cy="213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Total of 164 patients with non-primary CNS TRK-fusion cancer treated with larotrectinib</a:t>
              </a:r>
            </a:p>
          </p:txBody>
        </p:sp>
      </p:grp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BD8E2F2-1149-C347-9CD1-EE27C9B18C82}"/>
              </a:ext>
            </a:extLst>
          </p:cNvPr>
          <p:cNvCxnSpPr>
            <a:cxnSpLocks/>
          </p:cNvCxnSpPr>
          <p:nvPr/>
        </p:nvCxnSpPr>
        <p:spPr>
          <a:xfrm>
            <a:off x="2279576" y="3773197"/>
            <a:ext cx="0" cy="73285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707FF88-7051-204E-A5DF-D7E07C0BED6F}"/>
              </a:ext>
            </a:extLst>
          </p:cNvPr>
          <p:cNvCxnSpPr>
            <a:cxnSpLocks/>
          </p:cNvCxnSpPr>
          <p:nvPr/>
        </p:nvCxnSpPr>
        <p:spPr>
          <a:xfrm>
            <a:off x="6096000" y="3780706"/>
            <a:ext cx="0" cy="7253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3526B5B-CE72-F947-B160-1370D149ED70}"/>
              </a:ext>
            </a:extLst>
          </p:cNvPr>
          <p:cNvCxnSpPr>
            <a:cxnSpLocks/>
          </p:cNvCxnSpPr>
          <p:nvPr/>
        </p:nvCxnSpPr>
        <p:spPr>
          <a:xfrm>
            <a:off x="9624392" y="3780706"/>
            <a:ext cx="0" cy="7253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8B27CB2D-FB84-124E-BF4C-D23FFE1250CF}"/>
              </a:ext>
            </a:extLst>
          </p:cNvPr>
          <p:cNvSpPr txBox="1"/>
          <p:nvPr/>
        </p:nvSpPr>
        <p:spPr>
          <a:xfrm>
            <a:off x="2737669" y="3989797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C0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Data cut-off:</a:t>
            </a: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 20 July 2021</a:t>
            </a:r>
            <a:endParaRPr lang="en-GB" b="1" baseline="3000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D19851-6E03-AC4B-8C4E-DC81A3057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5791"/>
            <a:ext cx="10972800" cy="702470"/>
          </a:xfrm>
        </p:spPr>
        <p:txBody>
          <a:bodyPr/>
          <a:lstStyle/>
          <a:p>
            <a:r>
              <a:rPr lang="en-GB" dirty="0"/>
              <a:t>Patient population by </a:t>
            </a:r>
            <a:br>
              <a:rPr lang="en-GB" dirty="0"/>
            </a:br>
            <a:r>
              <a:rPr lang="en-GB" dirty="0"/>
              <a:t>tumour type (N=164)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D0BD2B0-B9C6-DB45-A0B3-6B06D9E8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dataset: High ORR achieved with larotrectinib across various tumours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59719-B2B0-2440-904C-7BD4CBBD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F08C1B-C42D-7843-9326-902EA21FEC0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McDermott RS, et al. ESMO 2022. Abstract #463P</a:t>
            </a:r>
          </a:p>
          <a:p>
            <a:r>
              <a:rPr lang="en-GB" dirty="0"/>
              <a:t>CI, confidence interval; CNS, central nervous system; CUP, cancer of unknown primary; GIST, gastrointestinal stromal tumour; ORR, objective response rate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0489DE-FE31-7140-A33E-CC4EA197E45E}"/>
              </a:ext>
            </a:extLst>
          </p:cNvPr>
          <p:cNvSpPr txBox="1">
            <a:spLocks/>
          </p:cNvSpPr>
          <p:nvPr/>
        </p:nvSpPr>
        <p:spPr>
          <a:xfrm>
            <a:off x="5369656" y="1595791"/>
            <a:ext cx="5716514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Efficacy assessments</a:t>
            </a:r>
          </a:p>
        </p:txBody>
      </p:sp>
      <p:graphicFrame>
        <p:nvGraphicFramePr>
          <p:cNvPr id="22" name="Content Placeholder 9">
            <a:extLst>
              <a:ext uri="{FF2B5EF4-FFF2-40B4-BE49-F238E27FC236}">
                <a16:creationId xmlns:a16="http://schemas.microsoft.com/office/drawing/2014/main" id="{355ED7AD-B853-4448-885A-408E833848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86246"/>
              </p:ext>
            </p:extLst>
          </p:nvPr>
        </p:nvGraphicFramePr>
        <p:xfrm>
          <a:off x="5231904" y="2133600"/>
          <a:ext cx="6360021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977">
                  <a:extLst>
                    <a:ext uri="{9D8B030D-6E8A-4147-A177-3AD203B41FA5}">
                      <a16:colId xmlns:a16="http://schemas.microsoft.com/office/drawing/2014/main" val="2298440448"/>
                    </a:ext>
                  </a:extLst>
                </a:gridCol>
                <a:gridCol w="1622522">
                  <a:extLst>
                    <a:ext uri="{9D8B030D-6E8A-4147-A177-3AD203B41FA5}">
                      <a16:colId xmlns:a16="http://schemas.microsoft.com/office/drawing/2014/main" val="488748674"/>
                    </a:ext>
                  </a:extLst>
                </a:gridCol>
                <a:gridCol w="1622522">
                  <a:extLst>
                    <a:ext uri="{9D8B030D-6E8A-4147-A177-3AD203B41FA5}">
                      <a16:colId xmlns:a16="http://schemas.microsoft.com/office/drawing/2014/main" val="559836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CNS metastases</a:t>
                      </a: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2750140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Evaluable patients, n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3840304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 (95% CI), %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(67-81)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(57-98)</a:t>
                      </a: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333329396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response, n (%)</a:t>
                      </a:r>
                    </a:p>
                  </a:txBody>
                  <a:tcPr marL="73722" marR="7372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720653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response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marL="0" indent="7938" algn="ctr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(24)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(7)</a:t>
                      </a: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1709231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Pathological complete response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marL="0" indent="7938" algn="ctr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(6)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1081692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response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marL="0" indent="7938" algn="ctr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(44)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(79)</a:t>
                      </a: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4078789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disease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marL="0" indent="7938" algn="ctr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(13)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(7)</a:t>
                      </a: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1040855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marL="0" indent="7938" algn="ctr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(8)</a:t>
                      </a: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224929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determined</a:t>
                      </a:r>
                      <a:r>
                        <a:rPr lang="en-US" sz="14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marL="0" indent="7938" algn="ctr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(4)</a:t>
                      </a:r>
                      <a:endParaRPr lang="en-US" sz="1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22" marR="73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(7)</a:t>
                      </a:r>
                    </a:p>
                  </a:txBody>
                  <a:tcPr marL="73722" marR="73722"/>
                </a:tc>
                <a:extLst>
                  <a:ext uri="{0D108BD9-81ED-4DB2-BD59-A6C34878D82A}">
                    <a16:rowId xmlns:a16="http://schemas.microsoft.com/office/drawing/2014/main" val="263644604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discontinued study drug without evaluable post-baseline assessments</a:t>
                      </a:r>
                    </a:p>
                  </a:txBody>
                  <a:tcPr marL="73722" marR="3600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7938">
                        <a:tabLst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722" marR="7372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9897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F6A3A09C-D286-3749-87B6-004BB6040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076418"/>
              </p:ext>
            </p:extLst>
          </p:nvPr>
        </p:nvGraphicFramePr>
        <p:xfrm>
          <a:off x="536815" y="2727001"/>
          <a:ext cx="3847975" cy="256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A47CC76-B4CD-B545-9E58-13EF2A7E5FD3}"/>
              </a:ext>
            </a:extLst>
          </p:cNvPr>
          <p:cNvSpPr txBox="1"/>
          <p:nvPr/>
        </p:nvSpPr>
        <p:spPr>
          <a:xfrm>
            <a:off x="2321216" y="2549573"/>
            <a:ext cx="211917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Each &lt;1%: Congenital mesoblastic nephroma,</a:t>
            </a:r>
            <a:b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CUP, Prostate, Hepatic, Appendix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0A1B0E-B82E-7048-903A-D7590B75C804}"/>
              </a:ext>
            </a:extLst>
          </p:cNvPr>
          <p:cNvSpPr txBox="1"/>
          <p:nvPr/>
        </p:nvSpPr>
        <p:spPr>
          <a:xfrm>
            <a:off x="3298892" y="2966202"/>
            <a:ext cx="90569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Soft tissue sarcoma</a:t>
            </a:r>
            <a:b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8FC538-1A48-4D42-9FA1-DE468290CABD}"/>
              </a:ext>
            </a:extLst>
          </p:cNvPr>
          <p:cNvSpPr txBox="1"/>
          <p:nvPr/>
        </p:nvSpPr>
        <p:spPr>
          <a:xfrm>
            <a:off x="3606109" y="4529314"/>
            <a:ext cx="9858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Infantile fibrosarcoma</a:t>
            </a:r>
            <a:b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986EB3-C7C2-6C4C-B8E5-3B395498DD9E}"/>
              </a:ext>
            </a:extLst>
          </p:cNvPr>
          <p:cNvSpPr txBox="1"/>
          <p:nvPr/>
        </p:nvSpPr>
        <p:spPr>
          <a:xfrm>
            <a:off x="2324028" y="5254875"/>
            <a:ext cx="34304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Thyroid</a:t>
            </a:r>
            <a:b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1A485F-BE3C-B246-AF80-F448AFAFCFD6}"/>
              </a:ext>
            </a:extLst>
          </p:cNvPr>
          <p:cNvSpPr txBox="1"/>
          <p:nvPr/>
        </p:nvSpPr>
        <p:spPr>
          <a:xfrm>
            <a:off x="805652" y="4728893"/>
            <a:ext cx="64761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Salivary gland</a:t>
            </a:r>
            <a:b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79497B-FE9F-F94B-B946-6569024C8712}"/>
              </a:ext>
            </a:extLst>
          </p:cNvPr>
          <p:cNvSpPr txBox="1"/>
          <p:nvPr/>
        </p:nvSpPr>
        <p:spPr>
          <a:xfrm>
            <a:off x="811878" y="3942464"/>
            <a:ext cx="408766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Lung 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BFB1A-5D2A-7741-90C4-D1A5E181FBA9}"/>
              </a:ext>
            </a:extLst>
          </p:cNvPr>
          <p:cNvSpPr txBox="1"/>
          <p:nvPr/>
        </p:nvSpPr>
        <p:spPr>
          <a:xfrm>
            <a:off x="904681" y="3443391"/>
            <a:ext cx="447238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Colon 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7156FC-9305-A34B-9C88-5B460F722EFF}"/>
              </a:ext>
            </a:extLst>
          </p:cNvPr>
          <p:cNvSpPr txBox="1"/>
          <p:nvPr/>
        </p:nvSpPr>
        <p:spPr>
          <a:xfrm>
            <a:off x="929601" y="3130234"/>
            <a:ext cx="658835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Melanoma 4%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1C2D3D-B414-EB4B-BE31-590D893F0AA9}"/>
              </a:ext>
            </a:extLst>
          </p:cNvPr>
          <p:cNvSpPr txBox="1"/>
          <p:nvPr/>
        </p:nvSpPr>
        <p:spPr>
          <a:xfrm>
            <a:off x="1341007" y="2959322"/>
            <a:ext cx="476092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Breast 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8155C8-45E9-B74C-A685-84AC742DF102}"/>
              </a:ext>
            </a:extLst>
          </p:cNvPr>
          <p:cNvSpPr txBox="1"/>
          <p:nvPr/>
        </p:nvSpPr>
        <p:spPr>
          <a:xfrm>
            <a:off x="688612" y="2586294"/>
            <a:ext cx="143949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Each 1%: Cholangiocarcinoma,</a:t>
            </a:r>
            <a:b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Pancreas, Bone sarcoma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18F766-CC23-CD47-BE1E-D97046631490}"/>
              </a:ext>
            </a:extLst>
          </p:cNvPr>
          <p:cNvSpPr txBox="1"/>
          <p:nvPr/>
        </p:nvSpPr>
        <p:spPr>
          <a:xfrm>
            <a:off x="1550062" y="2851327"/>
            <a:ext cx="418384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GIST 2%</a:t>
            </a:r>
          </a:p>
        </p:txBody>
      </p:sp>
      <p:sp>
        <p:nvSpPr>
          <p:cNvPr id="37" name="Right Bracket 36">
            <a:extLst>
              <a:ext uri="{FF2B5EF4-FFF2-40B4-BE49-F238E27FC236}">
                <a16:creationId xmlns:a16="http://schemas.microsoft.com/office/drawing/2014/main" id="{51228F6E-6F31-A242-8F07-9662F08C028C}"/>
              </a:ext>
            </a:extLst>
          </p:cNvPr>
          <p:cNvSpPr/>
          <p:nvPr/>
        </p:nvSpPr>
        <p:spPr>
          <a:xfrm rot="15904698">
            <a:off x="2320433" y="2712686"/>
            <a:ext cx="60052" cy="217966"/>
          </a:xfrm>
          <a:prstGeom prst="rightBracket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ight Bracket 37">
            <a:extLst>
              <a:ext uri="{FF2B5EF4-FFF2-40B4-BE49-F238E27FC236}">
                <a16:creationId xmlns:a16="http://schemas.microsoft.com/office/drawing/2014/main" id="{18335E58-3824-044B-8C43-1479C8559DAC}"/>
              </a:ext>
            </a:extLst>
          </p:cNvPr>
          <p:cNvSpPr/>
          <p:nvPr/>
        </p:nvSpPr>
        <p:spPr>
          <a:xfrm rot="15069756">
            <a:off x="2088172" y="2777175"/>
            <a:ext cx="61200" cy="180000"/>
          </a:xfrm>
          <a:prstGeom prst="rightBracket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51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75B38D-A422-DF4A-B97E-3A446694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Efficacy: D</a:t>
            </a:r>
            <a:r>
              <a:rPr lang="en-GB" cap="none"/>
              <a:t>o</a:t>
            </a:r>
            <a:r>
              <a:rPr lang="en-GB"/>
              <a:t>r, pfs, and os in patients with trk fusion cancer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491B8-06F8-914E-A56A-69C69630E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00AF5F-22C6-CF4A-B95D-8E1729AD7E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r>
              <a:rPr lang="en-GB" dirty="0"/>
              <a:t>McDermott RS, et al. ESMO 2022. Abstract #463P</a:t>
            </a:r>
          </a:p>
          <a:p>
            <a:r>
              <a:rPr lang="en-GB" dirty="0"/>
              <a:t>CI, confidence interval; </a:t>
            </a:r>
            <a:r>
              <a:rPr lang="en-GB" dirty="0" err="1"/>
              <a:t>DoR</a:t>
            </a:r>
            <a:r>
              <a:rPr lang="en-GB" dirty="0"/>
              <a:t>, duration of response; NE, not estimable; No., number; OS, overall survival; PFS, progression-free survival; </a:t>
            </a:r>
            <a:br>
              <a:rPr lang="en-GB" dirty="0"/>
            </a:br>
            <a:r>
              <a:rPr lang="en-GB" dirty="0"/>
              <a:t>TRK, tropomyosin receptor kinase</a:t>
            </a:r>
          </a:p>
        </p:txBody>
      </p:sp>
      <p:graphicFrame>
        <p:nvGraphicFramePr>
          <p:cNvPr id="13" name="Content Placeholder 20">
            <a:extLst>
              <a:ext uri="{FF2B5EF4-FFF2-40B4-BE49-F238E27FC236}">
                <a16:creationId xmlns:a16="http://schemas.microsoft.com/office/drawing/2014/main" id="{7510D8EB-0148-A043-9032-956D0E06A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67752"/>
              </p:ext>
            </p:extLst>
          </p:nvPr>
        </p:nvGraphicFramePr>
        <p:xfrm>
          <a:off x="2450186" y="1205786"/>
          <a:ext cx="3384846" cy="6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71">
                  <a:extLst>
                    <a:ext uri="{9D8B030D-6E8A-4147-A177-3AD203B41FA5}">
                      <a16:colId xmlns:a16="http://schemas.microsoft.com/office/drawing/2014/main" val="93107113"/>
                    </a:ext>
                  </a:extLst>
                </a:gridCol>
                <a:gridCol w="1188075">
                  <a:extLst>
                    <a:ext uri="{9D8B030D-6E8A-4147-A177-3AD203B41FA5}">
                      <a16:colId xmlns:a16="http://schemas.microsoft.com/office/drawing/2014/main" val="1341820826"/>
                    </a:ext>
                  </a:extLst>
                </a:gridCol>
              </a:tblGrid>
              <a:tr h="7202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</a:t>
                      </a:r>
                      <a:r>
                        <a:rPr lang="en-GB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34.5 (27.6-43.3)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55179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follow-up,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34.1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882134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24-month </a:t>
                      </a:r>
                      <a:r>
                        <a:rPr lang="en-GB" sz="9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(56-75)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36537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36-month </a:t>
                      </a:r>
                      <a:r>
                        <a:rPr lang="en-GB" sz="9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(38-60)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0825021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44CB0C2-4684-CD47-BF5F-435992D52BCD}"/>
              </a:ext>
            </a:extLst>
          </p:cNvPr>
          <p:cNvSpPr txBox="1"/>
          <p:nvPr/>
        </p:nvSpPr>
        <p:spPr>
          <a:xfrm>
            <a:off x="2350329" y="3109224"/>
            <a:ext cx="20342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start of response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66AA-31FB-B34B-BFC1-09FA3DF8FCAA}"/>
              </a:ext>
            </a:extLst>
          </p:cNvPr>
          <p:cNvSpPr txBox="1"/>
          <p:nvPr/>
        </p:nvSpPr>
        <p:spPr>
          <a:xfrm>
            <a:off x="1370427" y="2966349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7F3CE6-C56F-2940-AD43-7983571F755E}"/>
              </a:ext>
            </a:extLst>
          </p:cNvPr>
          <p:cNvCxnSpPr>
            <a:cxnSpLocks/>
          </p:cNvCxnSpPr>
          <p:nvPr/>
        </p:nvCxnSpPr>
        <p:spPr>
          <a:xfrm>
            <a:off x="1409701" y="2914989"/>
            <a:ext cx="404076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D71959-8AF4-2A4B-8DD8-4088DB013CE3}"/>
              </a:ext>
            </a:extLst>
          </p:cNvPr>
          <p:cNvCxnSpPr>
            <a:cxnSpLocks/>
          </p:cNvCxnSpPr>
          <p:nvPr/>
        </p:nvCxnSpPr>
        <p:spPr>
          <a:xfrm flipV="1">
            <a:off x="1405921" y="1733550"/>
            <a:ext cx="0" cy="117764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33463-AFB4-8044-B03D-0BC5171A2E02}"/>
              </a:ext>
            </a:extLst>
          </p:cNvPr>
          <p:cNvCxnSpPr>
            <a:cxnSpLocks/>
          </p:cNvCxnSpPr>
          <p:nvPr/>
        </p:nvCxnSpPr>
        <p:spPr>
          <a:xfrm>
            <a:off x="1353156" y="23498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787444-56A4-E64D-95E4-63DFEE2DE16A}"/>
              </a:ext>
            </a:extLst>
          </p:cNvPr>
          <p:cNvCxnSpPr>
            <a:cxnSpLocks/>
          </p:cNvCxnSpPr>
          <p:nvPr/>
        </p:nvCxnSpPr>
        <p:spPr>
          <a:xfrm>
            <a:off x="1353156" y="206408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D79D4-692E-DE42-B815-3D665BBB75E4}"/>
              </a:ext>
            </a:extLst>
          </p:cNvPr>
          <p:cNvCxnSpPr>
            <a:cxnSpLocks/>
          </p:cNvCxnSpPr>
          <p:nvPr/>
        </p:nvCxnSpPr>
        <p:spPr>
          <a:xfrm>
            <a:off x="1353156" y="178468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B91F62-078A-A847-A36E-DBA6A3B3D9CC}"/>
              </a:ext>
            </a:extLst>
          </p:cNvPr>
          <p:cNvCxnSpPr>
            <a:cxnSpLocks/>
          </p:cNvCxnSpPr>
          <p:nvPr/>
        </p:nvCxnSpPr>
        <p:spPr>
          <a:xfrm>
            <a:off x="1353156" y="262288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D4CEA-A464-8942-A099-08F0290D30E5}"/>
              </a:ext>
            </a:extLst>
          </p:cNvPr>
          <p:cNvCxnSpPr>
            <a:cxnSpLocks/>
          </p:cNvCxnSpPr>
          <p:nvPr/>
        </p:nvCxnSpPr>
        <p:spPr>
          <a:xfrm>
            <a:off x="1360048" y="291498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6CF24E-EAAC-2447-B610-397BE3C0EC5E}"/>
              </a:ext>
            </a:extLst>
          </p:cNvPr>
          <p:cNvCxnSpPr>
            <a:cxnSpLocks/>
          </p:cNvCxnSpPr>
          <p:nvPr/>
        </p:nvCxnSpPr>
        <p:spPr>
          <a:xfrm rot="16200000">
            <a:off x="1379539" y="29340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BAD3F5-427D-B742-B0ED-CB14C6163387}"/>
              </a:ext>
            </a:extLst>
          </p:cNvPr>
          <p:cNvSpPr txBox="1"/>
          <p:nvPr/>
        </p:nvSpPr>
        <p:spPr>
          <a:xfrm>
            <a:off x="1757777" y="2966349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6B2444-0583-BB4C-A347-D70BB1AC0A25}"/>
              </a:ext>
            </a:extLst>
          </p:cNvPr>
          <p:cNvCxnSpPr>
            <a:cxnSpLocks/>
          </p:cNvCxnSpPr>
          <p:nvPr/>
        </p:nvCxnSpPr>
        <p:spPr>
          <a:xfrm rot="16200000">
            <a:off x="1766889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96E785-3760-704A-A542-554C1A3BF4DB}"/>
              </a:ext>
            </a:extLst>
          </p:cNvPr>
          <p:cNvSpPr txBox="1"/>
          <p:nvPr/>
        </p:nvSpPr>
        <p:spPr>
          <a:xfrm>
            <a:off x="2109029" y="2966349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F62598-3BC5-254A-8709-472AF59E9B2F}"/>
              </a:ext>
            </a:extLst>
          </p:cNvPr>
          <p:cNvSpPr txBox="1"/>
          <p:nvPr/>
        </p:nvSpPr>
        <p:spPr>
          <a:xfrm>
            <a:off x="2509079" y="2966349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4142E7-EAEF-F543-86BC-0A827BD9E582}"/>
              </a:ext>
            </a:extLst>
          </p:cNvPr>
          <p:cNvCxnSpPr>
            <a:cxnSpLocks/>
          </p:cNvCxnSpPr>
          <p:nvPr/>
        </p:nvCxnSpPr>
        <p:spPr>
          <a:xfrm rot="16200000">
            <a:off x="2167545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0F749F8-1258-B94D-9B40-4936B93AE7DB}"/>
              </a:ext>
            </a:extLst>
          </p:cNvPr>
          <p:cNvSpPr txBox="1"/>
          <p:nvPr/>
        </p:nvSpPr>
        <p:spPr>
          <a:xfrm>
            <a:off x="2909129" y="2966349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23778B-FDC6-E549-89F0-AE9CE6986293}"/>
              </a:ext>
            </a:extLst>
          </p:cNvPr>
          <p:cNvSpPr txBox="1"/>
          <p:nvPr/>
        </p:nvSpPr>
        <p:spPr>
          <a:xfrm>
            <a:off x="3309179" y="2966349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6F2A1C-38F8-284E-89D9-EACD6DAB4B90}"/>
              </a:ext>
            </a:extLst>
          </p:cNvPr>
          <p:cNvCxnSpPr>
            <a:cxnSpLocks/>
          </p:cNvCxnSpPr>
          <p:nvPr/>
        </p:nvCxnSpPr>
        <p:spPr>
          <a:xfrm rot="16200000">
            <a:off x="3361344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C07E5BC-EB93-E044-B6BD-0B7952D69B5F}"/>
              </a:ext>
            </a:extLst>
          </p:cNvPr>
          <p:cNvSpPr txBox="1"/>
          <p:nvPr/>
        </p:nvSpPr>
        <p:spPr>
          <a:xfrm>
            <a:off x="3699704" y="2966349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89041EE-EA2C-C345-9226-57C1724DEC5B}"/>
              </a:ext>
            </a:extLst>
          </p:cNvPr>
          <p:cNvCxnSpPr>
            <a:cxnSpLocks/>
          </p:cNvCxnSpPr>
          <p:nvPr/>
        </p:nvCxnSpPr>
        <p:spPr>
          <a:xfrm rot="16200000">
            <a:off x="3758219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3DDE819-D85E-DD4C-A540-4B0120F40BB7}"/>
              </a:ext>
            </a:extLst>
          </p:cNvPr>
          <p:cNvSpPr txBox="1"/>
          <p:nvPr/>
        </p:nvSpPr>
        <p:spPr>
          <a:xfrm>
            <a:off x="4099754" y="2966349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00436FF-21F4-F244-8EA7-A9FC586A0BD2}"/>
              </a:ext>
            </a:extLst>
          </p:cNvPr>
          <p:cNvCxnSpPr>
            <a:cxnSpLocks/>
          </p:cNvCxnSpPr>
          <p:nvPr/>
        </p:nvCxnSpPr>
        <p:spPr>
          <a:xfrm rot="16200000">
            <a:off x="4151919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3504D8A-54B1-1645-844B-A0C4139F74AB}"/>
              </a:ext>
            </a:extLst>
          </p:cNvPr>
          <p:cNvSpPr txBox="1"/>
          <p:nvPr/>
        </p:nvSpPr>
        <p:spPr>
          <a:xfrm>
            <a:off x="4502979" y="2966349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73F3DE-1862-BD45-AE4F-C35019F2BA87}"/>
              </a:ext>
            </a:extLst>
          </p:cNvPr>
          <p:cNvCxnSpPr>
            <a:cxnSpLocks/>
          </p:cNvCxnSpPr>
          <p:nvPr/>
        </p:nvCxnSpPr>
        <p:spPr>
          <a:xfrm rot="16200000">
            <a:off x="4555144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51B62D5-7E45-B24A-B1FB-D877447FDEFB}"/>
              </a:ext>
            </a:extLst>
          </p:cNvPr>
          <p:cNvSpPr txBox="1"/>
          <p:nvPr/>
        </p:nvSpPr>
        <p:spPr>
          <a:xfrm>
            <a:off x="1089607" y="1705874"/>
            <a:ext cx="23564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D56B68-64E5-D042-A51F-71A14E48DB61}"/>
              </a:ext>
            </a:extLst>
          </p:cNvPr>
          <p:cNvSpPr txBox="1"/>
          <p:nvPr/>
        </p:nvSpPr>
        <p:spPr>
          <a:xfrm>
            <a:off x="1128881" y="1972574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78BAC8-9A03-EF49-96FC-3DB4226C08DB}"/>
              </a:ext>
            </a:extLst>
          </p:cNvPr>
          <p:cNvSpPr txBox="1"/>
          <p:nvPr/>
        </p:nvSpPr>
        <p:spPr>
          <a:xfrm>
            <a:off x="1128881" y="2277374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3B1F75-0C07-1241-92EE-FC1135D98BBE}"/>
              </a:ext>
            </a:extLst>
          </p:cNvPr>
          <p:cNvSpPr txBox="1"/>
          <p:nvPr/>
        </p:nvSpPr>
        <p:spPr>
          <a:xfrm>
            <a:off x="1128881" y="253393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DEF10E-22BD-A34D-BA5E-EC70FC3A1478}"/>
              </a:ext>
            </a:extLst>
          </p:cNvPr>
          <p:cNvSpPr txBox="1"/>
          <p:nvPr/>
        </p:nvSpPr>
        <p:spPr>
          <a:xfrm>
            <a:off x="1381317" y="1205786"/>
            <a:ext cx="3157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7F9CA2-6866-8B47-99D3-E5CAEF4682A2}"/>
              </a:ext>
            </a:extLst>
          </p:cNvPr>
          <p:cNvSpPr txBox="1"/>
          <p:nvPr/>
        </p:nvSpPr>
        <p:spPr>
          <a:xfrm>
            <a:off x="3687146" y="2166675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49%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4CE645-2F95-2C4F-B622-512009114FB9}"/>
              </a:ext>
            </a:extLst>
          </p:cNvPr>
          <p:cNvSpPr txBox="1"/>
          <p:nvPr/>
        </p:nvSpPr>
        <p:spPr>
          <a:xfrm rot="16200000">
            <a:off x="439702" y="2268928"/>
            <a:ext cx="884858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Duration of</a:t>
            </a:r>
            <a:b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response (%)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DE896DA-6276-5348-BBCE-CE355B00E3A7}"/>
              </a:ext>
            </a:extLst>
          </p:cNvPr>
          <p:cNvCxnSpPr>
            <a:cxnSpLocks/>
          </p:cNvCxnSpPr>
          <p:nvPr/>
        </p:nvCxnSpPr>
        <p:spPr>
          <a:xfrm>
            <a:off x="3784602" y="2362200"/>
            <a:ext cx="0" cy="545457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840693-A85A-5C4F-8A11-E968A640DDAC}"/>
              </a:ext>
            </a:extLst>
          </p:cNvPr>
          <p:cNvCxnSpPr>
            <a:cxnSpLocks/>
          </p:cNvCxnSpPr>
          <p:nvPr/>
        </p:nvCxnSpPr>
        <p:spPr>
          <a:xfrm>
            <a:off x="2990852" y="2178050"/>
            <a:ext cx="0" cy="729607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68678A-C2E1-2140-BA15-EC726CE6D3DA}"/>
              </a:ext>
            </a:extLst>
          </p:cNvPr>
          <p:cNvCxnSpPr>
            <a:cxnSpLocks/>
          </p:cNvCxnSpPr>
          <p:nvPr/>
        </p:nvCxnSpPr>
        <p:spPr>
          <a:xfrm rot="16200000">
            <a:off x="2570770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ACBF811-C4CA-264D-AF98-03A8A1C90B3F}"/>
              </a:ext>
            </a:extLst>
          </p:cNvPr>
          <p:cNvCxnSpPr>
            <a:cxnSpLocks/>
          </p:cNvCxnSpPr>
          <p:nvPr/>
        </p:nvCxnSpPr>
        <p:spPr>
          <a:xfrm rot="16200000">
            <a:off x="2964470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C443B3D-7332-1C4D-B6FA-EE3B53243C80}"/>
              </a:ext>
            </a:extLst>
          </p:cNvPr>
          <p:cNvSpPr txBox="1"/>
          <p:nvPr/>
        </p:nvSpPr>
        <p:spPr>
          <a:xfrm>
            <a:off x="4896679" y="2966349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A1C0FE-FC02-364B-BDED-97B6A8BBBAFE}"/>
              </a:ext>
            </a:extLst>
          </p:cNvPr>
          <p:cNvCxnSpPr>
            <a:cxnSpLocks/>
          </p:cNvCxnSpPr>
          <p:nvPr/>
        </p:nvCxnSpPr>
        <p:spPr>
          <a:xfrm rot="16200000">
            <a:off x="4948844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23A5DCC-3066-8544-9314-3B2F2559EE72}"/>
              </a:ext>
            </a:extLst>
          </p:cNvPr>
          <p:cNvSpPr txBox="1"/>
          <p:nvPr/>
        </p:nvSpPr>
        <p:spPr>
          <a:xfrm>
            <a:off x="5290379" y="2966349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1402EE3-1796-AF4A-9579-49667497625C}"/>
              </a:ext>
            </a:extLst>
          </p:cNvPr>
          <p:cNvCxnSpPr>
            <a:cxnSpLocks/>
          </p:cNvCxnSpPr>
          <p:nvPr/>
        </p:nvCxnSpPr>
        <p:spPr>
          <a:xfrm rot="16200000">
            <a:off x="5342544" y="2941372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12DA7E8-114B-EE47-BA2C-BE38F79E9B27}"/>
              </a:ext>
            </a:extLst>
          </p:cNvPr>
          <p:cNvSpPr txBox="1"/>
          <p:nvPr/>
        </p:nvSpPr>
        <p:spPr>
          <a:xfrm>
            <a:off x="2887046" y="1960300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10911D-1A27-7348-A055-171033A86D9C}"/>
              </a:ext>
            </a:extLst>
          </p:cNvPr>
          <p:cNvSpPr txBox="1"/>
          <p:nvPr/>
        </p:nvSpPr>
        <p:spPr>
          <a:xfrm>
            <a:off x="1303903" y="3318774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D4EB47-5FD7-1840-9FC3-48AB9047A46F}"/>
              </a:ext>
            </a:extLst>
          </p:cNvPr>
          <p:cNvSpPr txBox="1"/>
          <p:nvPr/>
        </p:nvSpPr>
        <p:spPr>
          <a:xfrm>
            <a:off x="1691253" y="3318774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C18207-7C71-D348-91E1-01A7C8BE3AF2}"/>
              </a:ext>
            </a:extLst>
          </p:cNvPr>
          <p:cNvSpPr txBox="1"/>
          <p:nvPr/>
        </p:nvSpPr>
        <p:spPr>
          <a:xfrm>
            <a:off x="2117044" y="3318774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CDF680-1D7B-C24F-A0F3-50ACC82945DF}"/>
              </a:ext>
            </a:extLst>
          </p:cNvPr>
          <p:cNvSpPr txBox="1"/>
          <p:nvPr/>
        </p:nvSpPr>
        <p:spPr>
          <a:xfrm>
            <a:off x="2517094" y="3318774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8CB2D5-65E4-2D46-8F54-5FC8CB675BE0}"/>
              </a:ext>
            </a:extLst>
          </p:cNvPr>
          <p:cNvSpPr txBox="1"/>
          <p:nvPr/>
        </p:nvSpPr>
        <p:spPr>
          <a:xfrm>
            <a:off x="2917144" y="3318774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39707CD-EC56-BB41-946B-51AC37067A6D}"/>
              </a:ext>
            </a:extLst>
          </p:cNvPr>
          <p:cNvSpPr txBox="1"/>
          <p:nvPr/>
        </p:nvSpPr>
        <p:spPr>
          <a:xfrm>
            <a:off x="3317194" y="3318774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BE5B60-95D4-884D-923B-D50C49851EB9}"/>
              </a:ext>
            </a:extLst>
          </p:cNvPr>
          <p:cNvSpPr txBox="1"/>
          <p:nvPr/>
        </p:nvSpPr>
        <p:spPr>
          <a:xfrm>
            <a:off x="3707719" y="3318774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015CFD-4CB6-8548-8008-A745BFBD2280}"/>
              </a:ext>
            </a:extLst>
          </p:cNvPr>
          <p:cNvSpPr txBox="1"/>
          <p:nvPr/>
        </p:nvSpPr>
        <p:spPr>
          <a:xfrm>
            <a:off x="4107769" y="3318774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A64574B-960E-C749-9690-1A8E75B9BFDB}"/>
              </a:ext>
            </a:extLst>
          </p:cNvPr>
          <p:cNvSpPr txBox="1"/>
          <p:nvPr/>
        </p:nvSpPr>
        <p:spPr>
          <a:xfrm>
            <a:off x="4546260" y="3318774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87C6AB-E991-4E4C-8F9F-5BC4696BBA48}"/>
              </a:ext>
            </a:extLst>
          </p:cNvPr>
          <p:cNvSpPr txBox="1"/>
          <p:nvPr/>
        </p:nvSpPr>
        <p:spPr>
          <a:xfrm>
            <a:off x="4939960" y="3318774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90079E6-471E-D247-96CB-6A079F23B0BD}"/>
              </a:ext>
            </a:extLst>
          </p:cNvPr>
          <p:cNvSpPr txBox="1"/>
          <p:nvPr/>
        </p:nvSpPr>
        <p:spPr>
          <a:xfrm>
            <a:off x="5333660" y="3318774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1C8C90-5C69-E14C-AD16-68E101BACC6F}"/>
              </a:ext>
            </a:extLst>
          </p:cNvPr>
          <p:cNvSpPr txBox="1"/>
          <p:nvPr/>
        </p:nvSpPr>
        <p:spPr>
          <a:xfrm>
            <a:off x="615350" y="3318774"/>
            <a:ext cx="61715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76" name="Content Placeholder 20">
            <a:extLst>
              <a:ext uri="{FF2B5EF4-FFF2-40B4-BE49-F238E27FC236}">
                <a16:creationId xmlns:a16="http://schemas.microsoft.com/office/drawing/2014/main" id="{05BC0E51-8AE4-F349-8BD9-84C9748CC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72892"/>
              </p:ext>
            </p:extLst>
          </p:nvPr>
        </p:nvGraphicFramePr>
        <p:xfrm>
          <a:off x="2450186" y="3779053"/>
          <a:ext cx="3384846" cy="6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71">
                  <a:extLst>
                    <a:ext uri="{9D8B030D-6E8A-4147-A177-3AD203B41FA5}">
                      <a16:colId xmlns:a16="http://schemas.microsoft.com/office/drawing/2014/main" val="93107113"/>
                    </a:ext>
                  </a:extLst>
                </a:gridCol>
                <a:gridCol w="1188075">
                  <a:extLst>
                    <a:ext uri="{9D8B030D-6E8A-4147-A177-3AD203B41FA5}">
                      <a16:colId xmlns:a16="http://schemas.microsoft.com/office/drawing/2014/main" val="1341820826"/>
                    </a:ext>
                  </a:extLst>
                </a:gridCol>
              </a:tblGrid>
              <a:tr h="7202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(95% CI),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 (23.4-40.2)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55179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follow-up,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882134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24-month PFS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(50-66)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36537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36-month PFS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(34-52)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082502160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0C0BD868-7A60-9745-A483-FFC3C5A21169}"/>
              </a:ext>
            </a:extLst>
          </p:cNvPr>
          <p:cNvSpPr txBox="1"/>
          <p:nvPr/>
        </p:nvSpPr>
        <p:spPr>
          <a:xfrm>
            <a:off x="2343918" y="5682491"/>
            <a:ext cx="204703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start of treatment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C6E69C-F5DC-9747-88FE-0B3DDF0AC3B4}"/>
              </a:ext>
            </a:extLst>
          </p:cNvPr>
          <p:cNvSpPr txBox="1"/>
          <p:nvPr/>
        </p:nvSpPr>
        <p:spPr>
          <a:xfrm>
            <a:off x="1370427" y="5539616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A7CEBD6-7278-804E-A365-BA672FE91603}"/>
              </a:ext>
            </a:extLst>
          </p:cNvPr>
          <p:cNvCxnSpPr>
            <a:cxnSpLocks/>
          </p:cNvCxnSpPr>
          <p:nvPr/>
        </p:nvCxnSpPr>
        <p:spPr>
          <a:xfrm>
            <a:off x="1409701" y="5488256"/>
            <a:ext cx="4151887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8E23564-F36C-464B-AF46-91C3F8A43F36}"/>
              </a:ext>
            </a:extLst>
          </p:cNvPr>
          <p:cNvCxnSpPr>
            <a:cxnSpLocks/>
          </p:cNvCxnSpPr>
          <p:nvPr/>
        </p:nvCxnSpPr>
        <p:spPr>
          <a:xfrm flipV="1">
            <a:off x="1405921" y="4306817"/>
            <a:ext cx="0" cy="117764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67DBB2E-2884-544E-BD3E-A1BCE1125B2F}"/>
              </a:ext>
            </a:extLst>
          </p:cNvPr>
          <p:cNvCxnSpPr>
            <a:cxnSpLocks/>
          </p:cNvCxnSpPr>
          <p:nvPr/>
        </p:nvCxnSpPr>
        <p:spPr>
          <a:xfrm>
            <a:off x="1353156" y="4923106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CBD5A0D-E7CA-6349-8CE7-B33930EFD12D}"/>
              </a:ext>
            </a:extLst>
          </p:cNvPr>
          <p:cNvCxnSpPr>
            <a:cxnSpLocks/>
          </p:cNvCxnSpPr>
          <p:nvPr/>
        </p:nvCxnSpPr>
        <p:spPr>
          <a:xfrm>
            <a:off x="1353156" y="4637356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8AEADF9-ED2C-CC44-B837-358551F2C2C5}"/>
              </a:ext>
            </a:extLst>
          </p:cNvPr>
          <p:cNvCxnSpPr>
            <a:cxnSpLocks/>
          </p:cNvCxnSpPr>
          <p:nvPr/>
        </p:nvCxnSpPr>
        <p:spPr>
          <a:xfrm>
            <a:off x="1353156" y="4357956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53CCC8A-9F5F-E448-AC71-D26FB192417F}"/>
              </a:ext>
            </a:extLst>
          </p:cNvPr>
          <p:cNvCxnSpPr>
            <a:cxnSpLocks/>
          </p:cNvCxnSpPr>
          <p:nvPr/>
        </p:nvCxnSpPr>
        <p:spPr>
          <a:xfrm>
            <a:off x="1353156" y="5196156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F222230-54CB-4146-939B-5201ECA17B21}"/>
              </a:ext>
            </a:extLst>
          </p:cNvPr>
          <p:cNvCxnSpPr>
            <a:cxnSpLocks/>
          </p:cNvCxnSpPr>
          <p:nvPr/>
        </p:nvCxnSpPr>
        <p:spPr>
          <a:xfrm>
            <a:off x="1360048" y="5488256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31FA526-4404-1D42-ABEA-466BAC953F95}"/>
              </a:ext>
            </a:extLst>
          </p:cNvPr>
          <p:cNvCxnSpPr>
            <a:cxnSpLocks/>
          </p:cNvCxnSpPr>
          <p:nvPr/>
        </p:nvCxnSpPr>
        <p:spPr>
          <a:xfrm rot="16200000">
            <a:off x="1379539" y="5507306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EF4FF34-AACE-5F49-BD66-B440640A41AE}"/>
              </a:ext>
            </a:extLst>
          </p:cNvPr>
          <p:cNvSpPr txBox="1"/>
          <p:nvPr/>
        </p:nvSpPr>
        <p:spPr>
          <a:xfrm>
            <a:off x="1732377" y="5539616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5AED85E-C4E4-D249-A0FE-404287541220}"/>
              </a:ext>
            </a:extLst>
          </p:cNvPr>
          <p:cNvCxnSpPr>
            <a:cxnSpLocks/>
          </p:cNvCxnSpPr>
          <p:nvPr/>
        </p:nvCxnSpPr>
        <p:spPr>
          <a:xfrm rot="16200000">
            <a:off x="1741489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D78ED18-B681-2C47-8C44-12591CA807BE}"/>
              </a:ext>
            </a:extLst>
          </p:cNvPr>
          <p:cNvSpPr txBox="1"/>
          <p:nvPr/>
        </p:nvSpPr>
        <p:spPr>
          <a:xfrm>
            <a:off x="2058229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C81C00F-49DD-5040-ADFA-544609E9DE8C}"/>
              </a:ext>
            </a:extLst>
          </p:cNvPr>
          <p:cNvSpPr txBox="1"/>
          <p:nvPr/>
        </p:nvSpPr>
        <p:spPr>
          <a:xfrm>
            <a:off x="2426529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23859FC-CE7D-6449-A72D-D051F96A77CD}"/>
              </a:ext>
            </a:extLst>
          </p:cNvPr>
          <p:cNvCxnSpPr>
            <a:cxnSpLocks/>
          </p:cNvCxnSpPr>
          <p:nvPr/>
        </p:nvCxnSpPr>
        <p:spPr>
          <a:xfrm rot="16200000">
            <a:off x="2116745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150AF34-AC2B-B34D-B334-C7AE722471E2}"/>
              </a:ext>
            </a:extLst>
          </p:cNvPr>
          <p:cNvSpPr txBox="1"/>
          <p:nvPr/>
        </p:nvSpPr>
        <p:spPr>
          <a:xfrm>
            <a:off x="2807529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8BB805D-5EB0-4A48-827E-6E36E07CAC26}"/>
              </a:ext>
            </a:extLst>
          </p:cNvPr>
          <p:cNvSpPr txBox="1"/>
          <p:nvPr/>
        </p:nvSpPr>
        <p:spPr>
          <a:xfrm>
            <a:off x="3182179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783E45B-0B46-5747-9B3C-7BB9B576A867}"/>
              </a:ext>
            </a:extLst>
          </p:cNvPr>
          <p:cNvCxnSpPr>
            <a:cxnSpLocks/>
          </p:cNvCxnSpPr>
          <p:nvPr/>
        </p:nvCxnSpPr>
        <p:spPr>
          <a:xfrm rot="16200000">
            <a:off x="3234344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F4C94A82-3A55-664B-A2DB-00A5A5009425}"/>
              </a:ext>
            </a:extLst>
          </p:cNvPr>
          <p:cNvSpPr txBox="1"/>
          <p:nvPr/>
        </p:nvSpPr>
        <p:spPr>
          <a:xfrm>
            <a:off x="3547304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83D432-859F-EB48-A9BF-3D5A13725460}"/>
              </a:ext>
            </a:extLst>
          </p:cNvPr>
          <p:cNvCxnSpPr>
            <a:cxnSpLocks/>
          </p:cNvCxnSpPr>
          <p:nvPr/>
        </p:nvCxnSpPr>
        <p:spPr>
          <a:xfrm rot="16200000">
            <a:off x="3605819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BC50038-11C4-8F43-84BA-DDBA95634A0F}"/>
              </a:ext>
            </a:extLst>
          </p:cNvPr>
          <p:cNvSpPr txBox="1"/>
          <p:nvPr/>
        </p:nvSpPr>
        <p:spPr>
          <a:xfrm>
            <a:off x="3921954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BE756F-5559-6D4A-9D3E-A0CD94307E0F}"/>
              </a:ext>
            </a:extLst>
          </p:cNvPr>
          <p:cNvCxnSpPr>
            <a:cxnSpLocks/>
          </p:cNvCxnSpPr>
          <p:nvPr/>
        </p:nvCxnSpPr>
        <p:spPr>
          <a:xfrm rot="16200000">
            <a:off x="3974119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BA1E522-5528-2945-87D6-5135C5D45276}"/>
              </a:ext>
            </a:extLst>
          </p:cNvPr>
          <p:cNvSpPr txBox="1"/>
          <p:nvPr/>
        </p:nvSpPr>
        <p:spPr>
          <a:xfrm>
            <a:off x="4290254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4BFE76-791F-794C-8549-BC299CA768FA}"/>
              </a:ext>
            </a:extLst>
          </p:cNvPr>
          <p:cNvCxnSpPr>
            <a:cxnSpLocks/>
          </p:cNvCxnSpPr>
          <p:nvPr/>
        </p:nvCxnSpPr>
        <p:spPr>
          <a:xfrm rot="16200000">
            <a:off x="4342419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1C05315-916F-6E49-AE19-AA222C943072}"/>
              </a:ext>
            </a:extLst>
          </p:cNvPr>
          <p:cNvSpPr txBox="1"/>
          <p:nvPr/>
        </p:nvSpPr>
        <p:spPr>
          <a:xfrm>
            <a:off x="1050333" y="4279141"/>
            <a:ext cx="23564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E57EB15-B308-8440-A1E2-77306A4A1AE1}"/>
              </a:ext>
            </a:extLst>
          </p:cNvPr>
          <p:cNvSpPr txBox="1"/>
          <p:nvPr/>
        </p:nvSpPr>
        <p:spPr>
          <a:xfrm>
            <a:off x="1128881" y="454584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43C0968-487F-C14C-B070-527C308C8AB5}"/>
              </a:ext>
            </a:extLst>
          </p:cNvPr>
          <p:cNvSpPr txBox="1"/>
          <p:nvPr/>
        </p:nvSpPr>
        <p:spPr>
          <a:xfrm>
            <a:off x="1128881" y="4850641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E4A5637-5908-5D4A-BAD0-DEFCC303E9E9}"/>
              </a:ext>
            </a:extLst>
          </p:cNvPr>
          <p:cNvSpPr txBox="1"/>
          <p:nvPr/>
        </p:nvSpPr>
        <p:spPr>
          <a:xfrm>
            <a:off x="1128881" y="511529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6A153CE-CF0F-1649-B912-6EFAFC34831D}"/>
              </a:ext>
            </a:extLst>
          </p:cNvPr>
          <p:cNvSpPr txBox="1"/>
          <p:nvPr/>
        </p:nvSpPr>
        <p:spPr>
          <a:xfrm>
            <a:off x="1389332" y="3779053"/>
            <a:ext cx="2997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30EC6CD-540B-C44F-ADED-C8E3E4BE8F82}"/>
              </a:ext>
            </a:extLst>
          </p:cNvPr>
          <p:cNvSpPr txBox="1"/>
          <p:nvPr/>
        </p:nvSpPr>
        <p:spPr>
          <a:xfrm>
            <a:off x="3544271" y="4787567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FFF0097-38DB-8F44-B757-5FAFED749C6C}"/>
              </a:ext>
            </a:extLst>
          </p:cNvPr>
          <p:cNvSpPr txBox="1"/>
          <p:nvPr/>
        </p:nvSpPr>
        <p:spPr>
          <a:xfrm rot="16200000">
            <a:off x="317875" y="4842195"/>
            <a:ext cx="1128515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</a:t>
            </a:r>
            <a:b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survival (%)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B2AED25-C058-2647-8B91-BD4D3899214A}"/>
              </a:ext>
            </a:extLst>
          </p:cNvPr>
          <p:cNvCxnSpPr>
            <a:cxnSpLocks/>
          </p:cNvCxnSpPr>
          <p:nvPr/>
        </p:nvCxnSpPr>
        <p:spPr>
          <a:xfrm>
            <a:off x="3632202" y="5026025"/>
            <a:ext cx="0" cy="454899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8A8E870-8862-5B43-B14E-AC5D2F08D661}"/>
              </a:ext>
            </a:extLst>
          </p:cNvPr>
          <p:cNvCxnSpPr>
            <a:cxnSpLocks/>
          </p:cNvCxnSpPr>
          <p:nvPr/>
        </p:nvCxnSpPr>
        <p:spPr>
          <a:xfrm>
            <a:off x="2889252" y="4835525"/>
            <a:ext cx="0" cy="645399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FFC3B1A-87DB-6D45-9ECF-6B06D27EBD63}"/>
              </a:ext>
            </a:extLst>
          </p:cNvPr>
          <p:cNvCxnSpPr>
            <a:cxnSpLocks/>
          </p:cNvCxnSpPr>
          <p:nvPr/>
        </p:nvCxnSpPr>
        <p:spPr>
          <a:xfrm rot="16200000">
            <a:off x="2488220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02C4ADD-9FED-1B43-A8FC-E35023C19DAB}"/>
              </a:ext>
            </a:extLst>
          </p:cNvPr>
          <p:cNvCxnSpPr>
            <a:cxnSpLocks/>
          </p:cNvCxnSpPr>
          <p:nvPr/>
        </p:nvCxnSpPr>
        <p:spPr>
          <a:xfrm rot="16200000">
            <a:off x="2862870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A4C29CA9-1290-E642-A79C-96C21C43CE08}"/>
              </a:ext>
            </a:extLst>
          </p:cNvPr>
          <p:cNvSpPr txBox="1"/>
          <p:nvPr/>
        </p:nvSpPr>
        <p:spPr>
          <a:xfrm>
            <a:off x="4668079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68DA09C-FB4F-ED41-B74E-0723C0F358B6}"/>
              </a:ext>
            </a:extLst>
          </p:cNvPr>
          <p:cNvCxnSpPr>
            <a:cxnSpLocks/>
          </p:cNvCxnSpPr>
          <p:nvPr/>
        </p:nvCxnSpPr>
        <p:spPr>
          <a:xfrm rot="16200000">
            <a:off x="4720244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70EB33AE-89DA-3A49-A475-B70148542A70}"/>
              </a:ext>
            </a:extLst>
          </p:cNvPr>
          <p:cNvSpPr txBox="1"/>
          <p:nvPr/>
        </p:nvSpPr>
        <p:spPr>
          <a:xfrm>
            <a:off x="5036379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DC41AE3-B8EA-1F46-9242-A24C2B5B8D77}"/>
              </a:ext>
            </a:extLst>
          </p:cNvPr>
          <p:cNvCxnSpPr>
            <a:cxnSpLocks/>
          </p:cNvCxnSpPr>
          <p:nvPr/>
        </p:nvCxnSpPr>
        <p:spPr>
          <a:xfrm rot="16200000">
            <a:off x="5088544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63D9E63-2FC3-5649-9555-AF8741EF4342}"/>
              </a:ext>
            </a:extLst>
          </p:cNvPr>
          <p:cNvSpPr txBox="1"/>
          <p:nvPr/>
        </p:nvSpPr>
        <p:spPr>
          <a:xfrm>
            <a:off x="2759229" y="4616895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58%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C390A0-7C4B-D644-9852-00B57FBD9977}"/>
              </a:ext>
            </a:extLst>
          </p:cNvPr>
          <p:cNvSpPr txBox="1"/>
          <p:nvPr/>
        </p:nvSpPr>
        <p:spPr>
          <a:xfrm>
            <a:off x="1303903" y="5892041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7D5C972-CB82-5843-B3CB-C7452EFC3DCA}"/>
              </a:ext>
            </a:extLst>
          </p:cNvPr>
          <p:cNvSpPr txBox="1"/>
          <p:nvPr/>
        </p:nvSpPr>
        <p:spPr>
          <a:xfrm>
            <a:off x="1659503" y="5892041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0214044-057C-D342-8721-E0D738DA11BE}"/>
              </a:ext>
            </a:extLst>
          </p:cNvPr>
          <p:cNvSpPr txBox="1"/>
          <p:nvPr/>
        </p:nvSpPr>
        <p:spPr>
          <a:xfrm>
            <a:off x="2072594" y="5892041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236603-24C0-0B46-BF8A-961E4B5CB09E}"/>
              </a:ext>
            </a:extLst>
          </p:cNvPr>
          <p:cNvSpPr txBox="1"/>
          <p:nvPr/>
        </p:nvSpPr>
        <p:spPr>
          <a:xfrm>
            <a:off x="2453594" y="5892041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4E02DBD-B388-FB40-8733-27217ADEF8B8}"/>
              </a:ext>
            </a:extLst>
          </p:cNvPr>
          <p:cNvSpPr txBox="1"/>
          <p:nvPr/>
        </p:nvSpPr>
        <p:spPr>
          <a:xfrm>
            <a:off x="2821894" y="5892041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4E0AE40-843D-D442-B83F-08BC4476AF02}"/>
              </a:ext>
            </a:extLst>
          </p:cNvPr>
          <p:cNvSpPr txBox="1"/>
          <p:nvPr/>
        </p:nvSpPr>
        <p:spPr>
          <a:xfrm>
            <a:off x="3190194" y="5892041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F21E32C-5C90-7B4E-9B65-31AF09B11A67}"/>
              </a:ext>
            </a:extLst>
          </p:cNvPr>
          <p:cNvSpPr txBox="1"/>
          <p:nvPr/>
        </p:nvSpPr>
        <p:spPr>
          <a:xfrm>
            <a:off x="3561669" y="5892041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96570AD-7352-A541-87F3-C27C1CCB21A4}"/>
              </a:ext>
            </a:extLst>
          </p:cNvPr>
          <p:cNvSpPr txBox="1"/>
          <p:nvPr/>
        </p:nvSpPr>
        <p:spPr>
          <a:xfrm>
            <a:off x="3929969" y="5892041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BE66D32-378B-FB4C-AD0A-52EED3F4AABA}"/>
              </a:ext>
            </a:extLst>
          </p:cNvPr>
          <p:cNvSpPr txBox="1"/>
          <p:nvPr/>
        </p:nvSpPr>
        <p:spPr>
          <a:xfrm>
            <a:off x="4298269" y="5892041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0D97EA0-0BAC-1442-BD13-BE43A7CB370F}"/>
              </a:ext>
            </a:extLst>
          </p:cNvPr>
          <p:cNvSpPr txBox="1"/>
          <p:nvPr/>
        </p:nvSpPr>
        <p:spPr>
          <a:xfrm>
            <a:off x="4708185" y="5892041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7A2EF33-4222-BD4F-A81C-FE47BA7DF012}"/>
              </a:ext>
            </a:extLst>
          </p:cNvPr>
          <p:cNvSpPr txBox="1"/>
          <p:nvPr/>
        </p:nvSpPr>
        <p:spPr>
          <a:xfrm>
            <a:off x="5457485" y="5892041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4C04679-EBF0-EA41-B8A8-6BA9CC7E6EE3}"/>
              </a:ext>
            </a:extLst>
          </p:cNvPr>
          <p:cNvSpPr txBox="1"/>
          <p:nvPr/>
        </p:nvSpPr>
        <p:spPr>
          <a:xfrm>
            <a:off x="615350" y="5892041"/>
            <a:ext cx="61715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1349222-12F0-DD40-AC90-5E5797713641}"/>
              </a:ext>
            </a:extLst>
          </p:cNvPr>
          <p:cNvSpPr txBox="1"/>
          <p:nvPr/>
        </p:nvSpPr>
        <p:spPr>
          <a:xfrm>
            <a:off x="5407854" y="5539616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66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1185919-3502-864F-ADA7-0D30306990CA}"/>
              </a:ext>
            </a:extLst>
          </p:cNvPr>
          <p:cNvCxnSpPr>
            <a:cxnSpLocks/>
          </p:cNvCxnSpPr>
          <p:nvPr/>
        </p:nvCxnSpPr>
        <p:spPr>
          <a:xfrm rot="16200000">
            <a:off x="5460019" y="5514639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C987D498-7837-9746-9174-5E5A57D8A382}"/>
              </a:ext>
            </a:extLst>
          </p:cNvPr>
          <p:cNvSpPr txBox="1"/>
          <p:nvPr/>
        </p:nvSpPr>
        <p:spPr>
          <a:xfrm>
            <a:off x="5089185" y="5892041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35" name="Content Placeholder 20">
            <a:extLst>
              <a:ext uri="{FF2B5EF4-FFF2-40B4-BE49-F238E27FC236}">
                <a16:creationId xmlns:a16="http://schemas.microsoft.com/office/drawing/2014/main" id="{0F63E365-8157-D14A-AE7D-3A56FA2E8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416081"/>
              </p:ext>
            </p:extLst>
          </p:nvPr>
        </p:nvGraphicFramePr>
        <p:xfrm>
          <a:off x="8203623" y="2184922"/>
          <a:ext cx="3384846" cy="6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385">
                  <a:extLst>
                    <a:ext uri="{9D8B030D-6E8A-4147-A177-3AD203B41FA5}">
                      <a16:colId xmlns:a16="http://schemas.microsoft.com/office/drawing/2014/main" val="93107113"/>
                    </a:ext>
                  </a:extLst>
                </a:gridCol>
                <a:gridCol w="1377461">
                  <a:extLst>
                    <a:ext uri="{9D8B030D-6E8A-4147-A177-3AD203B41FA5}">
                      <a16:colId xmlns:a16="http://schemas.microsoft.com/office/drawing/2014/main" val="1341820826"/>
                    </a:ext>
                  </a:extLst>
                </a:gridCol>
              </a:tblGrid>
              <a:tr h="7202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(95% CI),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reached (NE-NE)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55179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follow-up, months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1882134442"/>
                  </a:ext>
                </a:extLst>
              </a:tr>
              <a:tr h="89027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36-month OS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(69-83)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36537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48-month OS (95% CI), %</a:t>
                      </a:r>
                    </a:p>
                  </a:txBody>
                  <a:tcPr marL="55440" marR="55440" marT="9720" marB="9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(57-75)</a:t>
                      </a:r>
                    </a:p>
                  </a:txBody>
                  <a:tcPr marL="55440" marR="55440" marT="9720" marB="9720" anchor="ctr"/>
                </a:tc>
                <a:extLst>
                  <a:ext uri="{0D108BD9-81ED-4DB2-BD59-A6C34878D82A}">
                    <a16:rowId xmlns:a16="http://schemas.microsoft.com/office/drawing/2014/main" val="3082502160"/>
                  </a:ext>
                </a:extLst>
              </a:tr>
            </a:tbl>
          </a:graphicData>
        </a:graphic>
      </p:graphicFrame>
      <p:sp>
        <p:nvSpPr>
          <p:cNvPr id="136" name="TextBox 135">
            <a:extLst>
              <a:ext uri="{FF2B5EF4-FFF2-40B4-BE49-F238E27FC236}">
                <a16:creationId xmlns:a16="http://schemas.microsoft.com/office/drawing/2014/main" id="{DBB2F5E9-F896-F845-B046-A3DD72C67ED1}"/>
              </a:ext>
            </a:extLst>
          </p:cNvPr>
          <p:cNvSpPr txBox="1"/>
          <p:nvPr/>
        </p:nvSpPr>
        <p:spPr>
          <a:xfrm>
            <a:off x="8097355" y="4209740"/>
            <a:ext cx="204703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start of treatment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4FA00CC-E1C4-3F44-BAEE-ADB37279D363}"/>
              </a:ext>
            </a:extLst>
          </p:cNvPr>
          <p:cNvSpPr txBox="1"/>
          <p:nvPr/>
        </p:nvSpPr>
        <p:spPr>
          <a:xfrm>
            <a:off x="7123864" y="4066865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7B007DF-73D4-E045-BAFF-5D61D2811D5E}"/>
              </a:ext>
            </a:extLst>
          </p:cNvPr>
          <p:cNvCxnSpPr>
            <a:cxnSpLocks/>
          </p:cNvCxnSpPr>
          <p:nvPr/>
        </p:nvCxnSpPr>
        <p:spPr>
          <a:xfrm>
            <a:off x="7163138" y="4015505"/>
            <a:ext cx="4151887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0FB8953-E671-044D-8FFC-AE50C0F3CD0B}"/>
              </a:ext>
            </a:extLst>
          </p:cNvPr>
          <p:cNvCxnSpPr>
            <a:cxnSpLocks/>
          </p:cNvCxnSpPr>
          <p:nvPr/>
        </p:nvCxnSpPr>
        <p:spPr>
          <a:xfrm flipV="1">
            <a:off x="7159358" y="2834066"/>
            <a:ext cx="0" cy="117764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C6D3713-385F-024B-8477-6B6E1E39DC7D}"/>
              </a:ext>
            </a:extLst>
          </p:cNvPr>
          <p:cNvCxnSpPr>
            <a:cxnSpLocks/>
          </p:cNvCxnSpPr>
          <p:nvPr/>
        </p:nvCxnSpPr>
        <p:spPr>
          <a:xfrm>
            <a:off x="7113485" y="3450355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E587A53-3ED7-6E41-9B93-34E24A865CA4}"/>
              </a:ext>
            </a:extLst>
          </p:cNvPr>
          <p:cNvCxnSpPr>
            <a:cxnSpLocks/>
          </p:cNvCxnSpPr>
          <p:nvPr/>
        </p:nvCxnSpPr>
        <p:spPr>
          <a:xfrm>
            <a:off x="7113485" y="3164605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5FB69BA-01B8-B04A-8423-9817595320D5}"/>
              </a:ext>
            </a:extLst>
          </p:cNvPr>
          <p:cNvCxnSpPr>
            <a:cxnSpLocks/>
          </p:cNvCxnSpPr>
          <p:nvPr/>
        </p:nvCxnSpPr>
        <p:spPr>
          <a:xfrm>
            <a:off x="7113485" y="2885205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1CD8ACF-CAF8-F645-84EA-56CBEAB030AC}"/>
              </a:ext>
            </a:extLst>
          </p:cNvPr>
          <p:cNvCxnSpPr>
            <a:cxnSpLocks/>
          </p:cNvCxnSpPr>
          <p:nvPr/>
        </p:nvCxnSpPr>
        <p:spPr>
          <a:xfrm>
            <a:off x="7113485" y="3723405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9A7130B-148C-884E-A854-C422FB854CD9}"/>
              </a:ext>
            </a:extLst>
          </p:cNvPr>
          <p:cNvCxnSpPr>
            <a:cxnSpLocks/>
          </p:cNvCxnSpPr>
          <p:nvPr/>
        </p:nvCxnSpPr>
        <p:spPr>
          <a:xfrm>
            <a:off x="7113485" y="4015505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0D425E8-F2CD-7943-B5F3-9BAD33DFDCDC}"/>
              </a:ext>
            </a:extLst>
          </p:cNvPr>
          <p:cNvCxnSpPr>
            <a:cxnSpLocks/>
          </p:cNvCxnSpPr>
          <p:nvPr/>
        </p:nvCxnSpPr>
        <p:spPr>
          <a:xfrm rot="16200000">
            <a:off x="7132976" y="4034555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9AC38C56-EE41-7041-82A7-A437C101A819}"/>
              </a:ext>
            </a:extLst>
          </p:cNvPr>
          <p:cNvSpPr txBox="1"/>
          <p:nvPr/>
        </p:nvSpPr>
        <p:spPr>
          <a:xfrm>
            <a:off x="7455667" y="4066865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0996714-BFA3-7143-B285-699BD6EF3A70}"/>
              </a:ext>
            </a:extLst>
          </p:cNvPr>
          <p:cNvCxnSpPr>
            <a:cxnSpLocks/>
          </p:cNvCxnSpPr>
          <p:nvPr/>
        </p:nvCxnSpPr>
        <p:spPr>
          <a:xfrm rot="16200000">
            <a:off x="7464779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B83B3C2C-3865-1440-AB27-6540D4150B5F}"/>
              </a:ext>
            </a:extLst>
          </p:cNvPr>
          <p:cNvSpPr txBox="1"/>
          <p:nvPr/>
        </p:nvSpPr>
        <p:spPr>
          <a:xfrm>
            <a:off x="7736082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7BE56D5-4A4F-3F47-81CA-F6DAC2226EB7}"/>
              </a:ext>
            </a:extLst>
          </p:cNvPr>
          <p:cNvSpPr txBox="1"/>
          <p:nvPr/>
        </p:nvSpPr>
        <p:spPr>
          <a:xfrm>
            <a:off x="8072500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F0705B6-1FF6-D349-9C88-640E175AD7D9}"/>
              </a:ext>
            </a:extLst>
          </p:cNvPr>
          <p:cNvCxnSpPr>
            <a:cxnSpLocks/>
          </p:cNvCxnSpPr>
          <p:nvPr/>
        </p:nvCxnSpPr>
        <p:spPr>
          <a:xfrm rot="16200000">
            <a:off x="7794598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1AAF23C5-E70A-C940-8ED4-5EA73B1C5133}"/>
              </a:ext>
            </a:extLst>
          </p:cNvPr>
          <p:cNvSpPr txBox="1"/>
          <p:nvPr/>
        </p:nvSpPr>
        <p:spPr>
          <a:xfrm>
            <a:off x="8399041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D66542A-AB70-B342-8C21-063E19F4B4AD}"/>
              </a:ext>
            </a:extLst>
          </p:cNvPr>
          <p:cNvSpPr txBox="1"/>
          <p:nvPr/>
        </p:nvSpPr>
        <p:spPr>
          <a:xfrm>
            <a:off x="8735591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F470FA9-4043-404A-88DE-461258832C3C}"/>
              </a:ext>
            </a:extLst>
          </p:cNvPr>
          <p:cNvCxnSpPr>
            <a:cxnSpLocks/>
          </p:cNvCxnSpPr>
          <p:nvPr/>
        </p:nvCxnSpPr>
        <p:spPr>
          <a:xfrm rot="16200000">
            <a:off x="8787756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7FC60268-2B0D-BB48-B9B8-D738741C3F0D}"/>
              </a:ext>
            </a:extLst>
          </p:cNvPr>
          <p:cNvSpPr txBox="1"/>
          <p:nvPr/>
        </p:nvSpPr>
        <p:spPr>
          <a:xfrm>
            <a:off x="9062616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D961316-A064-F74F-A9F7-93BA66892C62}"/>
              </a:ext>
            </a:extLst>
          </p:cNvPr>
          <p:cNvCxnSpPr>
            <a:cxnSpLocks/>
          </p:cNvCxnSpPr>
          <p:nvPr/>
        </p:nvCxnSpPr>
        <p:spPr>
          <a:xfrm rot="16200000">
            <a:off x="9121131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A3ED31FC-0403-224C-A567-E3CE2E08707F}"/>
              </a:ext>
            </a:extLst>
          </p:cNvPr>
          <p:cNvSpPr txBox="1"/>
          <p:nvPr/>
        </p:nvSpPr>
        <p:spPr>
          <a:xfrm>
            <a:off x="9402341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D82492B-FE1C-D346-8B15-AA9709CC45C0}"/>
              </a:ext>
            </a:extLst>
          </p:cNvPr>
          <p:cNvCxnSpPr>
            <a:cxnSpLocks/>
          </p:cNvCxnSpPr>
          <p:nvPr/>
        </p:nvCxnSpPr>
        <p:spPr>
          <a:xfrm rot="16200000">
            <a:off x="9454506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CF35977B-FAB5-7348-BF4F-2B022F7981BE}"/>
              </a:ext>
            </a:extLst>
          </p:cNvPr>
          <p:cNvSpPr txBox="1"/>
          <p:nvPr/>
        </p:nvSpPr>
        <p:spPr>
          <a:xfrm>
            <a:off x="9732541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B15DCB3-8BEF-774C-BFAA-4C58E3F08718}"/>
              </a:ext>
            </a:extLst>
          </p:cNvPr>
          <p:cNvCxnSpPr>
            <a:cxnSpLocks/>
          </p:cNvCxnSpPr>
          <p:nvPr/>
        </p:nvCxnSpPr>
        <p:spPr>
          <a:xfrm rot="16200000">
            <a:off x="9784706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06FC023D-F35B-DF43-83FA-371CB35ECFDB}"/>
              </a:ext>
            </a:extLst>
          </p:cNvPr>
          <p:cNvSpPr txBox="1"/>
          <p:nvPr/>
        </p:nvSpPr>
        <p:spPr>
          <a:xfrm>
            <a:off x="6828222" y="2806390"/>
            <a:ext cx="23564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82FBDF3-CE9A-0F49-83AF-03A5FFA0B09E}"/>
              </a:ext>
            </a:extLst>
          </p:cNvPr>
          <p:cNvSpPr txBox="1"/>
          <p:nvPr/>
        </p:nvSpPr>
        <p:spPr>
          <a:xfrm>
            <a:off x="6867496" y="307309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C5765ED-559A-E248-979E-071ABBC1F462}"/>
              </a:ext>
            </a:extLst>
          </p:cNvPr>
          <p:cNvSpPr txBox="1"/>
          <p:nvPr/>
        </p:nvSpPr>
        <p:spPr>
          <a:xfrm>
            <a:off x="6867496" y="335249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9A1F7CB-F4DE-E245-95D9-36A9FB569EE0}"/>
              </a:ext>
            </a:extLst>
          </p:cNvPr>
          <p:cNvSpPr txBox="1"/>
          <p:nvPr/>
        </p:nvSpPr>
        <p:spPr>
          <a:xfrm>
            <a:off x="6867496" y="3631890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7412C8A-063A-264B-9F33-0C37478A52C5}"/>
              </a:ext>
            </a:extLst>
          </p:cNvPr>
          <p:cNvSpPr txBox="1"/>
          <p:nvPr/>
        </p:nvSpPr>
        <p:spPr>
          <a:xfrm>
            <a:off x="7181241" y="2306302"/>
            <a:ext cx="2228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755214E-F381-E74A-8CBC-C64D7F1BEA78}"/>
              </a:ext>
            </a:extLst>
          </p:cNvPr>
          <p:cNvSpPr txBox="1"/>
          <p:nvPr/>
        </p:nvSpPr>
        <p:spPr>
          <a:xfrm>
            <a:off x="9008449" y="2957659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76%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C3E554C-462A-4442-A514-7D7AE55224CC}"/>
              </a:ext>
            </a:extLst>
          </p:cNvPr>
          <p:cNvSpPr txBox="1"/>
          <p:nvPr/>
        </p:nvSpPr>
        <p:spPr>
          <a:xfrm rot="16200000">
            <a:off x="6241231" y="3369444"/>
            <a:ext cx="788677" cy="28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</a:t>
            </a:r>
            <a:b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survival (%)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5E3874B-B1BB-5047-AF4D-D5D8F01C6DC3}"/>
              </a:ext>
            </a:extLst>
          </p:cNvPr>
          <p:cNvCxnSpPr>
            <a:cxnSpLocks/>
          </p:cNvCxnSpPr>
          <p:nvPr/>
        </p:nvCxnSpPr>
        <p:spPr>
          <a:xfrm>
            <a:off x="9147514" y="3163058"/>
            <a:ext cx="0" cy="845115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086D93A-8629-0B4B-85C9-AD99618AA594}"/>
              </a:ext>
            </a:extLst>
          </p:cNvPr>
          <p:cNvCxnSpPr>
            <a:cxnSpLocks/>
          </p:cNvCxnSpPr>
          <p:nvPr/>
        </p:nvCxnSpPr>
        <p:spPr>
          <a:xfrm>
            <a:off x="9811089" y="3274183"/>
            <a:ext cx="0" cy="733990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79978E3-F312-F148-ADD1-A2AB0C59556E}"/>
              </a:ext>
            </a:extLst>
          </p:cNvPr>
          <p:cNvCxnSpPr>
            <a:cxnSpLocks/>
          </p:cNvCxnSpPr>
          <p:nvPr/>
        </p:nvCxnSpPr>
        <p:spPr>
          <a:xfrm rot="16200000">
            <a:off x="8134191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CA0F5D2B-0459-924A-BD79-A65EBB6D1902}"/>
              </a:ext>
            </a:extLst>
          </p:cNvPr>
          <p:cNvCxnSpPr>
            <a:cxnSpLocks/>
          </p:cNvCxnSpPr>
          <p:nvPr/>
        </p:nvCxnSpPr>
        <p:spPr>
          <a:xfrm rot="16200000">
            <a:off x="8454382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A6BEEE29-A8A7-0240-8185-8EC78DF4CF4E}"/>
              </a:ext>
            </a:extLst>
          </p:cNvPr>
          <p:cNvSpPr txBox="1"/>
          <p:nvPr/>
        </p:nvSpPr>
        <p:spPr>
          <a:xfrm>
            <a:off x="10065916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1AFC20F-15CE-E94A-B57A-2C30AEEACE0A}"/>
              </a:ext>
            </a:extLst>
          </p:cNvPr>
          <p:cNvCxnSpPr>
            <a:cxnSpLocks/>
          </p:cNvCxnSpPr>
          <p:nvPr/>
        </p:nvCxnSpPr>
        <p:spPr>
          <a:xfrm rot="16200000">
            <a:off x="10118081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F7C2B538-5AD1-204D-B71F-8F1417D93CF4}"/>
              </a:ext>
            </a:extLst>
          </p:cNvPr>
          <p:cNvSpPr txBox="1"/>
          <p:nvPr/>
        </p:nvSpPr>
        <p:spPr>
          <a:xfrm>
            <a:off x="10399291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6928852-B112-A845-8DFF-A47C00583BD7}"/>
              </a:ext>
            </a:extLst>
          </p:cNvPr>
          <p:cNvCxnSpPr>
            <a:cxnSpLocks/>
          </p:cNvCxnSpPr>
          <p:nvPr/>
        </p:nvCxnSpPr>
        <p:spPr>
          <a:xfrm rot="16200000">
            <a:off x="10451456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622EB185-1243-EB44-A43E-7526E5BDDF8B}"/>
              </a:ext>
            </a:extLst>
          </p:cNvPr>
          <p:cNvSpPr txBox="1"/>
          <p:nvPr/>
        </p:nvSpPr>
        <p:spPr>
          <a:xfrm>
            <a:off x="9695925" y="3055524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66%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AFDE16C-6749-C34E-8917-2011481EBF32}"/>
              </a:ext>
            </a:extLst>
          </p:cNvPr>
          <p:cNvSpPr txBox="1"/>
          <p:nvPr/>
        </p:nvSpPr>
        <p:spPr>
          <a:xfrm>
            <a:off x="7057340" y="4419290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164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D319604-BF5D-C745-9F18-61B49D597C86}"/>
              </a:ext>
            </a:extLst>
          </p:cNvPr>
          <p:cNvSpPr txBox="1"/>
          <p:nvPr/>
        </p:nvSpPr>
        <p:spPr>
          <a:xfrm>
            <a:off x="7382793" y="4419290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CF57650-96D7-9744-A4AA-87DAA9DB0050}"/>
              </a:ext>
            </a:extLst>
          </p:cNvPr>
          <p:cNvSpPr txBox="1"/>
          <p:nvPr/>
        </p:nvSpPr>
        <p:spPr>
          <a:xfrm>
            <a:off x="7715181" y="4419290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133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6716B2D-2197-814D-9357-1764B391C1D5}"/>
              </a:ext>
            </a:extLst>
          </p:cNvPr>
          <p:cNvSpPr txBox="1"/>
          <p:nvPr/>
        </p:nvSpPr>
        <p:spPr>
          <a:xfrm>
            <a:off x="8064299" y="4419290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124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C1659B2-0BD1-E940-9A3F-901E6F11C7C0}"/>
              </a:ext>
            </a:extLst>
          </p:cNvPr>
          <p:cNvSpPr txBox="1"/>
          <p:nvPr/>
        </p:nvSpPr>
        <p:spPr>
          <a:xfrm>
            <a:off x="8378140" y="4419290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115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A6365C8-CAA8-704B-A0AC-14B095A3E4CE}"/>
              </a:ext>
            </a:extLst>
          </p:cNvPr>
          <p:cNvSpPr txBox="1"/>
          <p:nvPr/>
        </p:nvSpPr>
        <p:spPr>
          <a:xfrm>
            <a:off x="8708340" y="4419290"/>
            <a:ext cx="2115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A040679-9E19-5C4E-BD5A-FDD1059A1201}"/>
              </a:ext>
            </a:extLst>
          </p:cNvPr>
          <p:cNvSpPr txBox="1"/>
          <p:nvPr/>
        </p:nvSpPr>
        <p:spPr>
          <a:xfrm>
            <a:off x="9076981" y="441929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0AFA791-DCF8-2B42-BD36-B344E2AFAB32}"/>
              </a:ext>
            </a:extLst>
          </p:cNvPr>
          <p:cNvSpPr txBox="1"/>
          <p:nvPr/>
        </p:nvSpPr>
        <p:spPr>
          <a:xfrm>
            <a:off x="9410356" y="441929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C4EAACB-88F5-4845-967D-BCEAC353D47B}"/>
              </a:ext>
            </a:extLst>
          </p:cNvPr>
          <p:cNvSpPr txBox="1"/>
          <p:nvPr/>
        </p:nvSpPr>
        <p:spPr>
          <a:xfrm>
            <a:off x="9740556" y="441929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57FDA90-DABF-0645-B6CD-6C5C0ECE5506}"/>
              </a:ext>
            </a:extLst>
          </p:cNvPr>
          <p:cNvSpPr txBox="1"/>
          <p:nvPr/>
        </p:nvSpPr>
        <p:spPr>
          <a:xfrm>
            <a:off x="10070756" y="441929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560ED7C-ECF6-CA4D-B89A-DB989C63DD3B}"/>
              </a:ext>
            </a:extLst>
          </p:cNvPr>
          <p:cNvSpPr txBox="1"/>
          <p:nvPr/>
        </p:nvSpPr>
        <p:spPr>
          <a:xfrm>
            <a:off x="10782297" y="441929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495DDD9-9D06-B04F-A7D2-44176D27F782}"/>
              </a:ext>
            </a:extLst>
          </p:cNvPr>
          <p:cNvSpPr txBox="1"/>
          <p:nvPr/>
        </p:nvSpPr>
        <p:spPr>
          <a:xfrm>
            <a:off x="6368787" y="4419290"/>
            <a:ext cx="61715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5C11F9B-1A3A-0D4F-A914-A67CFEDCD2F5}"/>
              </a:ext>
            </a:extLst>
          </p:cNvPr>
          <p:cNvSpPr txBox="1"/>
          <p:nvPr/>
        </p:nvSpPr>
        <p:spPr>
          <a:xfrm>
            <a:off x="10732666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66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6EE0D588-C3B7-0A46-B331-44E6889C660D}"/>
              </a:ext>
            </a:extLst>
          </p:cNvPr>
          <p:cNvCxnSpPr>
            <a:cxnSpLocks/>
          </p:cNvCxnSpPr>
          <p:nvPr/>
        </p:nvCxnSpPr>
        <p:spPr>
          <a:xfrm rot="16200000">
            <a:off x="10784831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89DEF300-03D5-1C47-98F4-4989A1A51E02}"/>
              </a:ext>
            </a:extLst>
          </p:cNvPr>
          <p:cNvSpPr txBox="1"/>
          <p:nvPr/>
        </p:nvSpPr>
        <p:spPr>
          <a:xfrm>
            <a:off x="10452097" y="441929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6356DE32-9FDC-674F-BFB9-8B8934E27A74}"/>
              </a:ext>
            </a:extLst>
          </p:cNvPr>
          <p:cNvSpPr txBox="1"/>
          <p:nvPr/>
        </p:nvSpPr>
        <p:spPr>
          <a:xfrm>
            <a:off x="11109322" y="441929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9E45191-8878-3A4F-972A-939B0E58D38C}"/>
              </a:ext>
            </a:extLst>
          </p:cNvPr>
          <p:cNvSpPr txBox="1"/>
          <p:nvPr/>
        </p:nvSpPr>
        <p:spPr>
          <a:xfrm>
            <a:off x="11059691" y="4066865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72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CAADF81-61C9-CE44-B6E0-9172F0569C44}"/>
              </a:ext>
            </a:extLst>
          </p:cNvPr>
          <p:cNvCxnSpPr>
            <a:cxnSpLocks/>
          </p:cNvCxnSpPr>
          <p:nvPr/>
        </p:nvCxnSpPr>
        <p:spPr>
          <a:xfrm rot="16200000">
            <a:off x="11111856" y="4041888"/>
            <a:ext cx="5276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7" name="Picture 196">
            <a:extLst>
              <a:ext uri="{FF2B5EF4-FFF2-40B4-BE49-F238E27FC236}">
                <a16:creationId xmlns:a16="http://schemas.microsoft.com/office/drawing/2014/main" id="{537AB9C5-C620-DD42-BFBC-DD4C737A0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22" y="1754255"/>
            <a:ext cx="3873500" cy="952500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2B60DB12-FC61-A646-80BB-20C689F03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513" y="4358281"/>
            <a:ext cx="3734813" cy="965200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0912FCA9-BECA-C94D-88DF-2F3DA7908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788" y="2860901"/>
            <a:ext cx="3942358" cy="451382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AFFCE0C8-142D-E347-AADC-5F646730CACB}"/>
              </a:ext>
            </a:extLst>
          </p:cNvPr>
          <p:cNvSpPr txBox="1"/>
          <p:nvPr/>
        </p:nvSpPr>
        <p:spPr>
          <a:xfrm>
            <a:off x="6906769" y="3923990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891399C-1678-F549-AD3F-ED486B8B291F}"/>
              </a:ext>
            </a:extLst>
          </p:cNvPr>
          <p:cNvSpPr txBox="1"/>
          <p:nvPr/>
        </p:nvSpPr>
        <p:spPr>
          <a:xfrm>
            <a:off x="1168154" y="2825244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0DEE549-2A42-D844-B320-9F9D5B22135B}"/>
              </a:ext>
            </a:extLst>
          </p:cNvPr>
          <p:cNvSpPr txBox="1"/>
          <p:nvPr/>
        </p:nvSpPr>
        <p:spPr>
          <a:xfrm>
            <a:off x="1168154" y="5398511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47136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F7BBFB-964E-9B97-D273-D68F6E96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Safety: no new signal identified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E41BD-A31A-A848-5938-FA519746C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98CB0C-9617-7441-8985-C1CD0902E3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660393" cy="365125"/>
          </a:xfrm>
        </p:spPr>
        <p:txBody>
          <a:bodyPr/>
          <a:lstStyle/>
          <a:p>
            <a:r>
              <a:rPr lang="en-GB" dirty="0"/>
              <a:t>McDermott RS, et al. ESMO 2022. Abstract #463P</a:t>
            </a:r>
          </a:p>
          <a:p>
            <a:r>
              <a:rPr lang="en-GB" dirty="0"/>
              <a:t>AE, adverse event; ALT, alanine aminotransferase; AST, aspartate aminotransferase; TRAE, treatment-related adverse event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2E2C8-3AB2-137B-259F-EC5164BE5944}"/>
              </a:ext>
            </a:extLst>
          </p:cNvPr>
          <p:cNvSpPr/>
          <p:nvPr/>
        </p:nvSpPr>
        <p:spPr>
          <a:xfrm>
            <a:off x="4074453" y="792971"/>
            <a:ext cx="494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AEs that occurred in ≥20% of patients (N=164)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9125D-40F7-4147-80F5-6F6069258403}"/>
              </a:ext>
            </a:extLst>
          </p:cNvPr>
          <p:cNvSpPr txBox="1"/>
          <p:nvPr/>
        </p:nvSpPr>
        <p:spPr>
          <a:xfrm>
            <a:off x="4205654" y="1466863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0D30B1-605E-664A-A577-427F71980CA4}"/>
              </a:ext>
            </a:extLst>
          </p:cNvPr>
          <p:cNvSpPr txBox="1"/>
          <p:nvPr/>
        </p:nvSpPr>
        <p:spPr>
          <a:xfrm>
            <a:off x="4500873" y="1679476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37.8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F566C-3298-5C40-A417-255B081F6FC0}"/>
              </a:ext>
            </a:extLst>
          </p:cNvPr>
          <p:cNvSpPr txBox="1"/>
          <p:nvPr/>
        </p:nvSpPr>
        <p:spPr>
          <a:xfrm>
            <a:off x="4634223" y="1892201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82DDEF-40F0-6F4C-B4ED-B18E57603E50}"/>
              </a:ext>
            </a:extLst>
          </p:cNvPr>
          <p:cNvSpPr txBox="1"/>
          <p:nvPr/>
        </p:nvSpPr>
        <p:spPr>
          <a:xfrm>
            <a:off x="4681848" y="2104926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84E1E-FECD-FD4E-9757-9000E87ADEAF}"/>
              </a:ext>
            </a:extLst>
          </p:cNvPr>
          <p:cNvSpPr txBox="1"/>
          <p:nvPr/>
        </p:nvSpPr>
        <p:spPr>
          <a:xfrm>
            <a:off x="4786623" y="2543076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C2710B-F774-F243-8E66-F4BA6DF8BB09}"/>
              </a:ext>
            </a:extLst>
          </p:cNvPr>
          <p:cNvSpPr txBox="1"/>
          <p:nvPr/>
        </p:nvSpPr>
        <p:spPr>
          <a:xfrm>
            <a:off x="4681848" y="2320826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35.4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B65FA-1407-EC4D-A80E-9C94E77EF41E}"/>
              </a:ext>
            </a:extLst>
          </p:cNvPr>
          <p:cNvSpPr txBox="1"/>
          <p:nvPr/>
        </p:nvSpPr>
        <p:spPr>
          <a:xfrm>
            <a:off x="4786623" y="2755801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34.1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A9FD8-4730-9441-B6B3-68456DC03B7D}"/>
              </a:ext>
            </a:extLst>
          </p:cNvPr>
          <p:cNvSpPr txBox="1"/>
          <p:nvPr/>
        </p:nvSpPr>
        <p:spPr>
          <a:xfrm>
            <a:off x="4818373" y="2955826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45899-C8E2-CF49-9ACC-EB0BCA5ED00E}"/>
              </a:ext>
            </a:extLst>
          </p:cNvPr>
          <p:cNvSpPr txBox="1"/>
          <p:nvPr/>
        </p:nvSpPr>
        <p:spPr>
          <a:xfrm>
            <a:off x="1446329" y="1411652"/>
            <a:ext cx="2242601" cy="40038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Cough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ALT increased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Vomiting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Constipation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Diarrhoea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Fatigue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Pyrexia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AST increased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Dizziness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Anaemia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Nausea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Arthralgia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Upper respiratory tract infection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Myalgia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Oedema peripheral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Headache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Back pain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Dyspnoea</a:t>
            </a:r>
          </a:p>
          <a:p>
            <a:pPr algn="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Pain in extremity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11E7F5-344C-1B46-B42E-37F3312CFAC8}"/>
              </a:ext>
            </a:extLst>
          </p:cNvPr>
          <p:cNvSpPr txBox="1"/>
          <p:nvPr/>
        </p:nvSpPr>
        <p:spPr>
          <a:xfrm>
            <a:off x="3753897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6AF5FA-4644-E343-A0E4-029C44931B28}"/>
              </a:ext>
            </a:extLst>
          </p:cNvPr>
          <p:cNvCxnSpPr>
            <a:cxnSpLocks/>
          </p:cNvCxnSpPr>
          <p:nvPr/>
        </p:nvCxnSpPr>
        <p:spPr>
          <a:xfrm>
            <a:off x="3844211" y="5520407"/>
            <a:ext cx="677526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6F895F-B2E4-834E-8DE4-DEB3FDCD142A}"/>
              </a:ext>
            </a:extLst>
          </p:cNvPr>
          <p:cNvCxnSpPr>
            <a:cxnSpLocks/>
          </p:cNvCxnSpPr>
          <p:nvPr/>
        </p:nvCxnSpPr>
        <p:spPr>
          <a:xfrm flipV="1">
            <a:off x="3840432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4690E5-3152-C548-869A-FF68F76D58E4}"/>
              </a:ext>
            </a:extLst>
          </p:cNvPr>
          <p:cNvCxnSpPr>
            <a:cxnSpLocks/>
          </p:cNvCxnSpPr>
          <p:nvPr/>
        </p:nvCxnSpPr>
        <p:spPr>
          <a:xfrm flipV="1">
            <a:off x="4596082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AC8AA17-AB6E-DB44-97A3-9FB58E776067}"/>
              </a:ext>
            </a:extLst>
          </p:cNvPr>
          <p:cNvSpPr txBox="1"/>
          <p:nvPr/>
        </p:nvSpPr>
        <p:spPr>
          <a:xfrm>
            <a:off x="4500022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44D1EA-C917-5F4F-BF0F-EF2735431EAC}"/>
              </a:ext>
            </a:extLst>
          </p:cNvPr>
          <p:cNvCxnSpPr>
            <a:cxnSpLocks/>
          </p:cNvCxnSpPr>
          <p:nvPr/>
        </p:nvCxnSpPr>
        <p:spPr>
          <a:xfrm flipV="1">
            <a:off x="5354907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C47368A-7033-0F4B-96AB-288783AFA177}"/>
              </a:ext>
            </a:extLst>
          </p:cNvPr>
          <p:cNvSpPr txBox="1"/>
          <p:nvPr/>
        </p:nvSpPr>
        <p:spPr>
          <a:xfrm>
            <a:off x="5258847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E14575-59B4-534B-9279-9A3833AAE9AF}"/>
              </a:ext>
            </a:extLst>
          </p:cNvPr>
          <p:cNvCxnSpPr>
            <a:cxnSpLocks/>
          </p:cNvCxnSpPr>
          <p:nvPr/>
        </p:nvCxnSpPr>
        <p:spPr>
          <a:xfrm flipV="1">
            <a:off x="6104207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3DDAD59-BF87-594D-A88E-D7107BE0C3C7}"/>
              </a:ext>
            </a:extLst>
          </p:cNvPr>
          <p:cNvSpPr txBox="1"/>
          <p:nvPr/>
        </p:nvSpPr>
        <p:spPr>
          <a:xfrm>
            <a:off x="6008147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31AC82-8FD6-494D-B717-C13F49C78BDC}"/>
              </a:ext>
            </a:extLst>
          </p:cNvPr>
          <p:cNvCxnSpPr>
            <a:cxnSpLocks/>
          </p:cNvCxnSpPr>
          <p:nvPr/>
        </p:nvCxnSpPr>
        <p:spPr>
          <a:xfrm flipV="1">
            <a:off x="6850332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A25D04-63F7-C541-993C-8B063C034AB4}"/>
              </a:ext>
            </a:extLst>
          </p:cNvPr>
          <p:cNvSpPr txBox="1"/>
          <p:nvPr/>
        </p:nvSpPr>
        <p:spPr>
          <a:xfrm>
            <a:off x="6754272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05F687-F50A-7444-8FCE-ADF607C46504}"/>
              </a:ext>
            </a:extLst>
          </p:cNvPr>
          <p:cNvSpPr txBox="1"/>
          <p:nvPr/>
        </p:nvSpPr>
        <p:spPr>
          <a:xfrm>
            <a:off x="7557981" y="5603326"/>
            <a:ext cx="89768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9DD766-45EC-044E-8555-E4CD97B236A6}"/>
              </a:ext>
            </a:extLst>
          </p:cNvPr>
          <p:cNvCxnSpPr>
            <a:cxnSpLocks/>
          </p:cNvCxnSpPr>
          <p:nvPr/>
        </p:nvCxnSpPr>
        <p:spPr>
          <a:xfrm flipV="1">
            <a:off x="8361632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7AEBAEC-A445-944B-9393-86DC71324E76}"/>
              </a:ext>
            </a:extLst>
          </p:cNvPr>
          <p:cNvSpPr txBox="1"/>
          <p:nvPr/>
        </p:nvSpPr>
        <p:spPr>
          <a:xfrm>
            <a:off x="8265572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D1B4488-41DA-634E-8A68-1C9E3EF3F9AE}"/>
              </a:ext>
            </a:extLst>
          </p:cNvPr>
          <p:cNvCxnSpPr>
            <a:cxnSpLocks/>
          </p:cNvCxnSpPr>
          <p:nvPr/>
        </p:nvCxnSpPr>
        <p:spPr>
          <a:xfrm flipV="1">
            <a:off x="9120457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9C5B470-C089-5C47-B464-C5058673518B}"/>
              </a:ext>
            </a:extLst>
          </p:cNvPr>
          <p:cNvSpPr txBox="1"/>
          <p:nvPr/>
        </p:nvSpPr>
        <p:spPr>
          <a:xfrm>
            <a:off x="9024397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5B1B05-11E6-0247-A942-71EBA25F8665}"/>
              </a:ext>
            </a:extLst>
          </p:cNvPr>
          <p:cNvCxnSpPr>
            <a:cxnSpLocks/>
          </p:cNvCxnSpPr>
          <p:nvPr/>
        </p:nvCxnSpPr>
        <p:spPr>
          <a:xfrm flipV="1">
            <a:off x="9869757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234AEF4-3550-8347-8664-BDB92F73C2E4}"/>
              </a:ext>
            </a:extLst>
          </p:cNvPr>
          <p:cNvSpPr txBox="1"/>
          <p:nvPr/>
        </p:nvSpPr>
        <p:spPr>
          <a:xfrm>
            <a:off x="9773697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2D95F07-FAE0-3D48-890A-539606ADDD5C}"/>
              </a:ext>
            </a:extLst>
          </p:cNvPr>
          <p:cNvCxnSpPr>
            <a:cxnSpLocks/>
          </p:cNvCxnSpPr>
          <p:nvPr/>
        </p:nvCxnSpPr>
        <p:spPr>
          <a:xfrm flipV="1">
            <a:off x="10619057" y="5513075"/>
            <a:ext cx="0" cy="87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A34B47B-9D81-E649-8243-CA64070165B7}"/>
              </a:ext>
            </a:extLst>
          </p:cNvPr>
          <p:cNvSpPr txBox="1"/>
          <p:nvPr/>
        </p:nvSpPr>
        <p:spPr>
          <a:xfrm>
            <a:off x="10522997" y="5603326"/>
            <a:ext cx="17953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FEA3AE-34AE-1F4A-903F-AB7E93AFFC12}"/>
              </a:ext>
            </a:extLst>
          </p:cNvPr>
          <p:cNvSpPr txBox="1"/>
          <p:nvPr/>
        </p:nvSpPr>
        <p:spPr>
          <a:xfrm>
            <a:off x="6734341" y="5781351"/>
            <a:ext cx="918521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(%)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F08A28-56F3-954B-848D-B8C09368A3F6}"/>
              </a:ext>
            </a:extLst>
          </p:cNvPr>
          <p:cNvSpPr txBox="1"/>
          <p:nvPr/>
        </p:nvSpPr>
        <p:spPr>
          <a:xfrm>
            <a:off x="5863293" y="1201259"/>
            <a:ext cx="556691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All AEs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9E4826-881F-D64D-99C6-11BDB09C4E12}"/>
              </a:ext>
            </a:extLst>
          </p:cNvPr>
          <p:cNvSpPr txBox="1"/>
          <p:nvPr/>
        </p:nvSpPr>
        <p:spPr>
          <a:xfrm>
            <a:off x="8678589" y="1201259"/>
            <a:ext cx="525786" cy="1951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25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TRAEs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F1AF216-8623-2E46-92D8-E274C108AB4C}"/>
              </a:ext>
            </a:extLst>
          </p:cNvPr>
          <p:cNvSpPr/>
          <p:nvPr/>
        </p:nvSpPr>
        <p:spPr>
          <a:xfrm>
            <a:off x="4447796" y="1469000"/>
            <a:ext cx="3257029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C8FD4B9-83D2-D446-876F-EFFB6C06EFC8}"/>
              </a:ext>
            </a:extLst>
          </p:cNvPr>
          <p:cNvSpPr/>
          <p:nvPr/>
        </p:nvSpPr>
        <p:spPr>
          <a:xfrm>
            <a:off x="7530201" y="1469000"/>
            <a:ext cx="82550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AE0493-528F-3D45-A9FE-AE8F4A12F525}"/>
              </a:ext>
            </a:extLst>
          </p:cNvPr>
          <p:cNvSpPr txBox="1"/>
          <p:nvPr/>
        </p:nvSpPr>
        <p:spPr>
          <a:xfrm>
            <a:off x="7365337" y="146686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10D3AB-9A6A-DC45-9447-45E599A1BFF7}"/>
              </a:ext>
            </a:extLst>
          </p:cNvPr>
          <p:cNvSpPr txBox="1"/>
          <p:nvPr/>
        </p:nvSpPr>
        <p:spPr>
          <a:xfrm>
            <a:off x="7774912" y="146686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90A5ACA-86F2-1448-B11C-B66DA02DF0ED}"/>
              </a:ext>
            </a:extLst>
          </p:cNvPr>
          <p:cNvSpPr/>
          <p:nvPr/>
        </p:nvSpPr>
        <p:spPr>
          <a:xfrm>
            <a:off x="4755250" y="1688075"/>
            <a:ext cx="5203825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303814-DE8B-434E-9210-6F8742EA3910}"/>
              </a:ext>
            </a:extLst>
          </p:cNvPr>
          <p:cNvSpPr/>
          <p:nvPr/>
        </p:nvSpPr>
        <p:spPr>
          <a:xfrm>
            <a:off x="7238101" y="1688075"/>
            <a:ext cx="641350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D459AE-67EF-9049-9100-29F355ECCDE2}"/>
              </a:ext>
            </a:extLst>
          </p:cNvPr>
          <p:cNvSpPr txBox="1"/>
          <p:nvPr/>
        </p:nvSpPr>
        <p:spPr>
          <a:xfrm>
            <a:off x="7057362" y="16859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4.9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73B267-4EF1-2543-B6AF-C04583101BC3}"/>
              </a:ext>
            </a:extLst>
          </p:cNvPr>
          <p:cNvSpPr txBox="1"/>
          <p:nvPr/>
        </p:nvSpPr>
        <p:spPr>
          <a:xfrm>
            <a:off x="7927312" y="16859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DEACED-2F74-F249-B699-16CD490C2043}"/>
              </a:ext>
            </a:extLst>
          </p:cNvPr>
          <p:cNvSpPr txBox="1"/>
          <p:nvPr/>
        </p:nvSpPr>
        <p:spPr>
          <a:xfrm>
            <a:off x="10029162" y="1685938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31.1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1CDE67-D038-EA4A-A29E-A7EFD74DFF49}"/>
              </a:ext>
            </a:extLst>
          </p:cNvPr>
          <p:cNvSpPr/>
          <p:nvPr/>
        </p:nvSpPr>
        <p:spPr>
          <a:xfrm>
            <a:off x="4888601" y="1894450"/>
            <a:ext cx="3321050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59E881-FD39-C74C-93F0-0096CF0081FF}"/>
              </a:ext>
            </a:extLst>
          </p:cNvPr>
          <p:cNvSpPr/>
          <p:nvPr/>
        </p:nvSpPr>
        <p:spPr>
          <a:xfrm>
            <a:off x="7567031" y="1894450"/>
            <a:ext cx="45719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96E603-AAA6-314A-B81C-7700C892661A}"/>
              </a:ext>
            </a:extLst>
          </p:cNvPr>
          <p:cNvSpPr txBox="1"/>
          <p:nvPr/>
        </p:nvSpPr>
        <p:spPr>
          <a:xfrm>
            <a:off x="7368512" y="18923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842773-6FB3-194B-8358-64EE470A840F}"/>
              </a:ext>
            </a:extLst>
          </p:cNvPr>
          <p:cNvSpPr txBox="1"/>
          <p:nvPr/>
        </p:nvSpPr>
        <p:spPr>
          <a:xfrm>
            <a:off x="8260687" y="18923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7.9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0BC05D1-94A9-3A44-86E2-6C50A738E989}"/>
              </a:ext>
            </a:extLst>
          </p:cNvPr>
          <p:cNvSpPr/>
          <p:nvPr/>
        </p:nvSpPr>
        <p:spPr>
          <a:xfrm>
            <a:off x="4933051" y="2113525"/>
            <a:ext cx="3740150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243729-0CCD-884E-8D7D-9260C495E75C}"/>
              </a:ext>
            </a:extLst>
          </p:cNvPr>
          <p:cNvSpPr txBox="1"/>
          <p:nvPr/>
        </p:nvSpPr>
        <p:spPr>
          <a:xfrm>
            <a:off x="8727412" y="2111388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14.0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664E37C-282C-8945-BA47-F387A02BBB3C}"/>
              </a:ext>
            </a:extLst>
          </p:cNvPr>
          <p:cNvSpPr/>
          <p:nvPr/>
        </p:nvSpPr>
        <p:spPr>
          <a:xfrm>
            <a:off x="4933051" y="2316725"/>
            <a:ext cx="3371850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29E43C-7E31-3144-8872-AB26EA6E06F8}"/>
              </a:ext>
            </a:extLst>
          </p:cNvPr>
          <p:cNvSpPr txBox="1"/>
          <p:nvPr/>
        </p:nvSpPr>
        <p:spPr>
          <a:xfrm>
            <a:off x="8355937" y="231458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9.1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4CAE7DE-B14C-3F4B-99B4-8D64992ED7E5}"/>
              </a:ext>
            </a:extLst>
          </p:cNvPr>
          <p:cNvSpPr/>
          <p:nvPr/>
        </p:nvSpPr>
        <p:spPr>
          <a:xfrm>
            <a:off x="7380977" y="2316725"/>
            <a:ext cx="231774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E83CC6C-1933-9B48-9E40-E9BF80ACE625}"/>
              </a:ext>
            </a:extLst>
          </p:cNvPr>
          <p:cNvSpPr txBox="1"/>
          <p:nvPr/>
        </p:nvSpPr>
        <p:spPr>
          <a:xfrm>
            <a:off x="7184362" y="231458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EFCBC6-887A-5749-9A20-EAC4B3089DEA}"/>
              </a:ext>
            </a:extLst>
          </p:cNvPr>
          <p:cNvSpPr/>
          <p:nvPr/>
        </p:nvSpPr>
        <p:spPr>
          <a:xfrm>
            <a:off x="5041001" y="2535800"/>
            <a:ext cx="3905250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523C5E-63B8-6145-8180-07FD1313E15E}"/>
              </a:ext>
            </a:extLst>
          </p:cNvPr>
          <p:cNvSpPr txBox="1"/>
          <p:nvPr/>
        </p:nvSpPr>
        <p:spPr>
          <a:xfrm>
            <a:off x="9013162" y="2533663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17.7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F4A5B6-4A25-8540-A61D-FA50F09ECC42}"/>
              </a:ext>
            </a:extLst>
          </p:cNvPr>
          <p:cNvSpPr/>
          <p:nvPr/>
        </p:nvSpPr>
        <p:spPr>
          <a:xfrm>
            <a:off x="7514325" y="2535800"/>
            <a:ext cx="98425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DF3014E-446E-8942-9C7E-97C330460EB4}"/>
              </a:ext>
            </a:extLst>
          </p:cNvPr>
          <p:cNvSpPr txBox="1"/>
          <p:nvPr/>
        </p:nvSpPr>
        <p:spPr>
          <a:xfrm>
            <a:off x="7314537" y="253366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695F3AA-3670-EA4E-9C6F-6FE460C1B2EE}"/>
              </a:ext>
            </a:extLst>
          </p:cNvPr>
          <p:cNvSpPr/>
          <p:nvPr/>
        </p:nvSpPr>
        <p:spPr>
          <a:xfrm>
            <a:off x="5041001" y="2745350"/>
            <a:ext cx="2714625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448188-B9DE-E246-A373-A70A9637C46E}"/>
              </a:ext>
            </a:extLst>
          </p:cNvPr>
          <p:cNvSpPr txBox="1"/>
          <p:nvPr/>
        </p:nvSpPr>
        <p:spPr>
          <a:xfrm>
            <a:off x="7803487" y="27432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FEE8482-2E4B-7B4A-947D-9C3AF5A66842}"/>
              </a:ext>
            </a:extLst>
          </p:cNvPr>
          <p:cNvSpPr/>
          <p:nvPr/>
        </p:nvSpPr>
        <p:spPr>
          <a:xfrm>
            <a:off x="7330177" y="2745350"/>
            <a:ext cx="282574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5545E92-B5D1-0A44-8199-0156A37C740F}"/>
              </a:ext>
            </a:extLst>
          </p:cNvPr>
          <p:cNvSpPr txBox="1"/>
          <p:nvPr/>
        </p:nvSpPr>
        <p:spPr>
          <a:xfrm>
            <a:off x="7149437" y="27432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F8F8F6-2EBB-474E-95AA-9C2501DF3BC7}"/>
              </a:ext>
            </a:extLst>
          </p:cNvPr>
          <p:cNvSpPr/>
          <p:nvPr/>
        </p:nvSpPr>
        <p:spPr>
          <a:xfrm>
            <a:off x="5079101" y="2958075"/>
            <a:ext cx="4752975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217150A-E48E-3343-A981-9C39D67E9C80}"/>
              </a:ext>
            </a:extLst>
          </p:cNvPr>
          <p:cNvSpPr txBox="1"/>
          <p:nvPr/>
        </p:nvSpPr>
        <p:spPr>
          <a:xfrm>
            <a:off x="9889462" y="2955938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29.3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3328BA0-D38F-064D-A29E-C5CD9FCB659F}"/>
              </a:ext>
            </a:extLst>
          </p:cNvPr>
          <p:cNvSpPr/>
          <p:nvPr/>
        </p:nvSpPr>
        <p:spPr>
          <a:xfrm>
            <a:off x="7330176" y="2958075"/>
            <a:ext cx="469899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A2F7F3F-4312-2C4E-AD7C-7B3015541E76}"/>
              </a:ext>
            </a:extLst>
          </p:cNvPr>
          <p:cNvSpPr txBox="1"/>
          <p:nvPr/>
        </p:nvSpPr>
        <p:spPr>
          <a:xfrm>
            <a:off x="7149437" y="29559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F8229F8-4DCA-9D4A-85E2-78C7DEBE2B77}"/>
              </a:ext>
            </a:extLst>
          </p:cNvPr>
          <p:cNvSpPr txBox="1"/>
          <p:nvPr/>
        </p:nvSpPr>
        <p:spPr>
          <a:xfrm>
            <a:off x="7857462" y="29559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50EBA0D-EFB4-8141-8726-7F60AEF49B08}"/>
              </a:ext>
            </a:extLst>
          </p:cNvPr>
          <p:cNvSpPr/>
          <p:nvPr/>
        </p:nvSpPr>
        <p:spPr>
          <a:xfrm>
            <a:off x="5123551" y="3164450"/>
            <a:ext cx="4105275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08AA593-E0A0-C745-AF94-7702CDB619E7}"/>
              </a:ext>
            </a:extLst>
          </p:cNvPr>
          <p:cNvSpPr txBox="1"/>
          <p:nvPr/>
        </p:nvSpPr>
        <p:spPr>
          <a:xfrm>
            <a:off x="9286212" y="3162313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21.3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CE37A84-FAB8-A449-A550-75EC56B03FEA}"/>
              </a:ext>
            </a:extLst>
          </p:cNvPr>
          <p:cNvSpPr/>
          <p:nvPr/>
        </p:nvSpPr>
        <p:spPr>
          <a:xfrm>
            <a:off x="7511151" y="3164450"/>
            <a:ext cx="149226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9EA58D1-51AE-CA45-B3E4-9CFA2472C8A1}"/>
              </a:ext>
            </a:extLst>
          </p:cNvPr>
          <p:cNvSpPr txBox="1"/>
          <p:nvPr/>
        </p:nvSpPr>
        <p:spPr>
          <a:xfrm>
            <a:off x="7311362" y="31623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C2113D6-D9E4-1242-A30E-F25284F2A88A}"/>
              </a:ext>
            </a:extLst>
          </p:cNvPr>
          <p:cNvSpPr txBox="1"/>
          <p:nvPr/>
        </p:nvSpPr>
        <p:spPr>
          <a:xfrm>
            <a:off x="7717762" y="31623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40AAAEA-F866-8541-8D50-C9ADE5638101}"/>
              </a:ext>
            </a:extLst>
          </p:cNvPr>
          <p:cNvSpPr txBox="1"/>
          <p:nvPr/>
        </p:nvSpPr>
        <p:spPr>
          <a:xfrm>
            <a:off x="4875523" y="3168551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32.9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07B987B-AA2B-9B4C-A219-60E728E9395F}"/>
              </a:ext>
            </a:extLst>
          </p:cNvPr>
          <p:cNvSpPr/>
          <p:nvPr/>
        </p:nvSpPr>
        <p:spPr>
          <a:xfrm>
            <a:off x="5260076" y="3393050"/>
            <a:ext cx="3092450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DB823D-6187-9940-9924-585B15BC7748}"/>
              </a:ext>
            </a:extLst>
          </p:cNvPr>
          <p:cNvSpPr txBox="1"/>
          <p:nvPr/>
        </p:nvSpPr>
        <p:spPr>
          <a:xfrm>
            <a:off x="8406737" y="33909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9.8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0F5390-9843-E14D-9120-5D4D5FD5C042}"/>
              </a:ext>
            </a:extLst>
          </p:cNvPr>
          <p:cNvSpPr/>
          <p:nvPr/>
        </p:nvSpPr>
        <p:spPr>
          <a:xfrm>
            <a:off x="6834876" y="3393050"/>
            <a:ext cx="876300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6AB589A-655B-8F45-A7B0-0768E699210C}"/>
              </a:ext>
            </a:extLst>
          </p:cNvPr>
          <p:cNvSpPr txBox="1"/>
          <p:nvPr/>
        </p:nvSpPr>
        <p:spPr>
          <a:xfrm>
            <a:off x="6599604" y="3390913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10.4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24CB6EA-FFE8-9D45-B0CF-A996271EAF72}"/>
              </a:ext>
            </a:extLst>
          </p:cNvPr>
          <p:cNvSpPr txBox="1"/>
          <p:nvPr/>
        </p:nvSpPr>
        <p:spPr>
          <a:xfrm>
            <a:off x="7749891" y="33909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B5DD59-09AB-9A44-A54C-B443A6F7B981}"/>
              </a:ext>
            </a:extLst>
          </p:cNvPr>
          <p:cNvSpPr txBox="1"/>
          <p:nvPr/>
        </p:nvSpPr>
        <p:spPr>
          <a:xfrm>
            <a:off x="5015223" y="3397151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31.1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7B995EF-5FE2-3845-A8D0-20BC7D8461BB}"/>
              </a:ext>
            </a:extLst>
          </p:cNvPr>
          <p:cNvSpPr/>
          <p:nvPr/>
        </p:nvSpPr>
        <p:spPr>
          <a:xfrm>
            <a:off x="5260075" y="3599425"/>
            <a:ext cx="3495675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AACF45-2DD5-354E-A31C-BD2CA398D421}"/>
              </a:ext>
            </a:extLst>
          </p:cNvPr>
          <p:cNvSpPr txBox="1"/>
          <p:nvPr/>
        </p:nvSpPr>
        <p:spPr>
          <a:xfrm>
            <a:off x="8790912" y="3597288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15.2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84EFB65-4525-EF4F-97BE-28518DE412D0}"/>
              </a:ext>
            </a:extLst>
          </p:cNvPr>
          <p:cNvSpPr/>
          <p:nvPr/>
        </p:nvSpPr>
        <p:spPr>
          <a:xfrm>
            <a:off x="7561950" y="3599425"/>
            <a:ext cx="98425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680363-1392-5B4E-A9EC-1854E2039C2D}"/>
              </a:ext>
            </a:extLst>
          </p:cNvPr>
          <p:cNvSpPr txBox="1"/>
          <p:nvPr/>
        </p:nvSpPr>
        <p:spPr>
          <a:xfrm>
            <a:off x="7371687" y="359728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3E3F908-9F3A-B64A-8828-0DB70C48B1CF}"/>
              </a:ext>
            </a:extLst>
          </p:cNvPr>
          <p:cNvSpPr txBox="1"/>
          <p:nvPr/>
        </p:nvSpPr>
        <p:spPr>
          <a:xfrm>
            <a:off x="7708616" y="359728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991B9C-7A2F-F34A-821C-BA213C545FDF}"/>
              </a:ext>
            </a:extLst>
          </p:cNvPr>
          <p:cNvSpPr txBox="1"/>
          <p:nvPr/>
        </p:nvSpPr>
        <p:spPr>
          <a:xfrm>
            <a:off x="5015223" y="3603526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31.1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5D15AE6-0F18-8949-BA17-63B8875CC21C}"/>
              </a:ext>
            </a:extLst>
          </p:cNvPr>
          <p:cNvSpPr/>
          <p:nvPr/>
        </p:nvSpPr>
        <p:spPr>
          <a:xfrm>
            <a:off x="5672826" y="3808975"/>
            <a:ext cx="2314576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18A2F1E-B61E-E44D-B6D9-F61B9B949347}"/>
              </a:ext>
            </a:extLst>
          </p:cNvPr>
          <p:cNvSpPr txBox="1"/>
          <p:nvPr/>
        </p:nvSpPr>
        <p:spPr>
          <a:xfrm>
            <a:off x="8035262" y="38068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4.9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F44EDCE-E55C-2944-B391-DD4157523C7A}"/>
              </a:ext>
            </a:extLst>
          </p:cNvPr>
          <p:cNvSpPr/>
          <p:nvPr/>
        </p:nvSpPr>
        <p:spPr>
          <a:xfrm>
            <a:off x="7561950" y="3808975"/>
            <a:ext cx="98425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BF60A9-546D-DD41-9F55-724399458D7B}"/>
              </a:ext>
            </a:extLst>
          </p:cNvPr>
          <p:cNvSpPr txBox="1"/>
          <p:nvPr/>
        </p:nvSpPr>
        <p:spPr>
          <a:xfrm>
            <a:off x="7371687" y="38068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5768910-D5A3-2546-BA2F-1F08B95E6CF4}"/>
              </a:ext>
            </a:extLst>
          </p:cNvPr>
          <p:cNvSpPr txBox="1"/>
          <p:nvPr/>
        </p:nvSpPr>
        <p:spPr>
          <a:xfrm>
            <a:off x="7708616" y="38068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DB05ACF-3976-F34F-BE85-F96E86BCDCDB}"/>
              </a:ext>
            </a:extLst>
          </p:cNvPr>
          <p:cNvSpPr txBox="1"/>
          <p:nvPr/>
        </p:nvSpPr>
        <p:spPr>
          <a:xfrm>
            <a:off x="5415273" y="3813076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25.6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586A7F4-A22E-F743-B67F-17BEA3ADF3AE}"/>
              </a:ext>
            </a:extLst>
          </p:cNvPr>
          <p:cNvSpPr/>
          <p:nvPr/>
        </p:nvSpPr>
        <p:spPr>
          <a:xfrm>
            <a:off x="5672826" y="4024875"/>
            <a:ext cx="1936750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D8798D6-FDAC-084E-8387-FBC1E545CEB2}"/>
              </a:ext>
            </a:extLst>
          </p:cNvPr>
          <p:cNvSpPr/>
          <p:nvPr/>
        </p:nvSpPr>
        <p:spPr>
          <a:xfrm>
            <a:off x="7561950" y="4024875"/>
            <a:ext cx="50801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FBC4B0E-6BC6-CA44-BCA1-5E6EDA9B2B43}"/>
              </a:ext>
            </a:extLst>
          </p:cNvPr>
          <p:cNvSpPr txBox="1"/>
          <p:nvPr/>
        </p:nvSpPr>
        <p:spPr>
          <a:xfrm>
            <a:off x="7371687" y="40227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AA035FE-3E8D-1045-A8B2-3F3DA750B1BC}"/>
              </a:ext>
            </a:extLst>
          </p:cNvPr>
          <p:cNvSpPr txBox="1"/>
          <p:nvPr/>
        </p:nvSpPr>
        <p:spPr>
          <a:xfrm>
            <a:off x="5415273" y="4028976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24.4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1E0A6E8-B1E1-E246-A157-39F778700481}"/>
              </a:ext>
            </a:extLst>
          </p:cNvPr>
          <p:cNvSpPr/>
          <p:nvPr/>
        </p:nvSpPr>
        <p:spPr>
          <a:xfrm>
            <a:off x="5809351" y="4240775"/>
            <a:ext cx="2825749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2912A83-A015-1F41-85DD-E9A6BC3E3A19}"/>
              </a:ext>
            </a:extLst>
          </p:cNvPr>
          <p:cNvSpPr txBox="1"/>
          <p:nvPr/>
        </p:nvSpPr>
        <p:spPr>
          <a:xfrm>
            <a:off x="8673437" y="4238638"/>
            <a:ext cx="201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13.4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CDAC3A5-8BA2-E04B-A53C-62705F8055DC}"/>
              </a:ext>
            </a:extLst>
          </p:cNvPr>
          <p:cNvSpPr/>
          <p:nvPr/>
        </p:nvSpPr>
        <p:spPr>
          <a:xfrm>
            <a:off x="7507976" y="4240775"/>
            <a:ext cx="152399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1245EF7-93FC-314E-9FBA-E14C0EBBE690}"/>
              </a:ext>
            </a:extLst>
          </p:cNvPr>
          <p:cNvSpPr txBox="1"/>
          <p:nvPr/>
        </p:nvSpPr>
        <p:spPr>
          <a:xfrm>
            <a:off x="7314537" y="42386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CB8423D-B843-3646-B45D-6DBACEEA39FC}"/>
              </a:ext>
            </a:extLst>
          </p:cNvPr>
          <p:cNvSpPr txBox="1"/>
          <p:nvPr/>
        </p:nvSpPr>
        <p:spPr>
          <a:xfrm>
            <a:off x="7708616" y="4238638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D9808AE-5F1E-5148-9616-24B66B7A091D}"/>
              </a:ext>
            </a:extLst>
          </p:cNvPr>
          <p:cNvSpPr txBox="1"/>
          <p:nvPr/>
        </p:nvSpPr>
        <p:spPr>
          <a:xfrm>
            <a:off x="5554973" y="4244876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23.8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D48675-9598-0F46-B7A0-ACA87CE9D9D3}"/>
              </a:ext>
            </a:extLst>
          </p:cNvPr>
          <p:cNvSpPr/>
          <p:nvPr/>
        </p:nvSpPr>
        <p:spPr>
          <a:xfrm>
            <a:off x="5850626" y="4453500"/>
            <a:ext cx="2273300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F2C9FD6-C1DF-9446-BD19-8DBB8079DDBB}"/>
              </a:ext>
            </a:extLst>
          </p:cNvPr>
          <p:cNvSpPr txBox="1"/>
          <p:nvPr/>
        </p:nvSpPr>
        <p:spPr>
          <a:xfrm>
            <a:off x="8174962" y="445136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6.7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9384ABC-19DB-3B40-8B49-729CD685D383}"/>
              </a:ext>
            </a:extLst>
          </p:cNvPr>
          <p:cNvSpPr/>
          <p:nvPr/>
        </p:nvSpPr>
        <p:spPr>
          <a:xfrm>
            <a:off x="7507977" y="4453500"/>
            <a:ext cx="107950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2486F53-7C8F-AC45-8C43-B888CF2C05B8}"/>
              </a:ext>
            </a:extLst>
          </p:cNvPr>
          <p:cNvSpPr txBox="1"/>
          <p:nvPr/>
        </p:nvSpPr>
        <p:spPr>
          <a:xfrm>
            <a:off x="7314537" y="445136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5CDD463-E97E-D34D-985C-335904A4DE4E}"/>
              </a:ext>
            </a:extLst>
          </p:cNvPr>
          <p:cNvSpPr txBox="1"/>
          <p:nvPr/>
        </p:nvSpPr>
        <p:spPr>
          <a:xfrm>
            <a:off x="5596248" y="4457601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23.2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14E2829-AB8A-FB4D-9DA6-8FF6D7E7A8DF}"/>
              </a:ext>
            </a:extLst>
          </p:cNvPr>
          <p:cNvSpPr/>
          <p:nvPr/>
        </p:nvSpPr>
        <p:spPr>
          <a:xfrm>
            <a:off x="5949050" y="4663050"/>
            <a:ext cx="2171701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A32357A-35C4-374A-AD07-320C7E75DD25}"/>
              </a:ext>
            </a:extLst>
          </p:cNvPr>
          <p:cNvSpPr txBox="1"/>
          <p:nvPr/>
        </p:nvSpPr>
        <p:spPr>
          <a:xfrm>
            <a:off x="8165437" y="46609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6.1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2F4179A-48E7-F842-9165-FF125615A323}"/>
              </a:ext>
            </a:extLst>
          </p:cNvPr>
          <p:cNvSpPr/>
          <p:nvPr/>
        </p:nvSpPr>
        <p:spPr>
          <a:xfrm>
            <a:off x="7561951" y="4663050"/>
            <a:ext cx="98424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BA075C1-04BB-5D44-8419-4260548482AA}"/>
              </a:ext>
            </a:extLst>
          </p:cNvPr>
          <p:cNvSpPr txBox="1"/>
          <p:nvPr/>
        </p:nvSpPr>
        <p:spPr>
          <a:xfrm>
            <a:off x="7371687" y="46609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839AA22-0E16-2845-9903-DB5B7B961A88}"/>
              </a:ext>
            </a:extLst>
          </p:cNvPr>
          <p:cNvSpPr txBox="1"/>
          <p:nvPr/>
        </p:nvSpPr>
        <p:spPr>
          <a:xfrm>
            <a:off x="7708616" y="46609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9D7B0FE-F430-814A-A59E-38497A07D92A}"/>
              </a:ext>
            </a:extLst>
          </p:cNvPr>
          <p:cNvSpPr txBox="1"/>
          <p:nvPr/>
        </p:nvSpPr>
        <p:spPr>
          <a:xfrm>
            <a:off x="5694673" y="4667151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22.0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7A651D8-864E-694A-96E5-51AAF9B46501}"/>
              </a:ext>
            </a:extLst>
          </p:cNvPr>
          <p:cNvSpPr/>
          <p:nvPr/>
        </p:nvSpPr>
        <p:spPr>
          <a:xfrm>
            <a:off x="6095101" y="4878950"/>
            <a:ext cx="1616075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51557C1-581C-0F45-A573-A8D0425B5E6B}"/>
              </a:ext>
            </a:extLst>
          </p:cNvPr>
          <p:cNvSpPr txBox="1"/>
          <p:nvPr/>
        </p:nvSpPr>
        <p:spPr>
          <a:xfrm>
            <a:off x="7755862" y="48768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7773CFE-960A-1048-8BC5-1884A7585383}"/>
              </a:ext>
            </a:extLst>
          </p:cNvPr>
          <p:cNvSpPr/>
          <p:nvPr/>
        </p:nvSpPr>
        <p:spPr>
          <a:xfrm>
            <a:off x="7507977" y="4878950"/>
            <a:ext cx="98424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98DD983-5018-D640-9F51-747CF8D2F9B2}"/>
              </a:ext>
            </a:extLst>
          </p:cNvPr>
          <p:cNvSpPr txBox="1"/>
          <p:nvPr/>
        </p:nvSpPr>
        <p:spPr>
          <a:xfrm>
            <a:off x="7314537" y="487681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9CE3A47-FC9E-5E4C-93BF-24DC5B422095}"/>
              </a:ext>
            </a:extLst>
          </p:cNvPr>
          <p:cNvSpPr txBox="1"/>
          <p:nvPr/>
        </p:nvSpPr>
        <p:spPr>
          <a:xfrm>
            <a:off x="5837548" y="4883051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20.1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B55B78A-E24B-9A4E-B09A-A9AC14E306B2}"/>
              </a:ext>
            </a:extLst>
          </p:cNvPr>
          <p:cNvSpPr/>
          <p:nvPr/>
        </p:nvSpPr>
        <p:spPr>
          <a:xfrm>
            <a:off x="6095101" y="5304400"/>
            <a:ext cx="1851025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886E3DF-5059-3843-9CA0-537AE45E8C03}"/>
              </a:ext>
            </a:extLst>
          </p:cNvPr>
          <p:cNvSpPr txBox="1"/>
          <p:nvPr/>
        </p:nvSpPr>
        <p:spPr>
          <a:xfrm>
            <a:off x="8022562" y="530226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4.3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63B48BF-35E5-6F43-870F-C5FEA0442B1C}"/>
              </a:ext>
            </a:extLst>
          </p:cNvPr>
          <p:cNvSpPr/>
          <p:nvPr/>
        </p:nvSpPr>
        <p:spPr>
          <a:xfrm>
            <a:off x="7507977" y="5304400"/>
            <a:ext cx="98424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03BF35F-1D16-6648-A521-A882433DA6C4}"/>
              </a:ext>
            </a:extLst>
          </p:cNvPr>
          <p:cNvSpPr txBox="1"/>
          <p:nvPr/>
        </p:nvSpPr>
        <p:spPr>
          <a:xfrm>
            <a:off x="7314537" y="530226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5CA371F-7C46-D742-B246-6B0BB46AD281}"/>
              </a:ext>
            </a:extLst>
          </p:cNvPr>
          <p:cNvSpPr txBox="1"/>
          <p:nvPr/>
        </p:nvSpPr>
        <p:spPr>
          <a:xfrm>
            <a:off x="5837548" y="5308501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20.1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E9C662F-2DD8-7046-BE7A-C4EF89A9392F}"/>
              </a:ext>
            </a:extLst>
          </p:cNvPr>
          <p:cNvSpPr/>
          <p:nvPr/>
        </p:nvSpPr>
        <p:spPr>
          <a:xfrm>
            <a:off x="6095101" y="5101200"/>
            <a:ext cx="1660525" cy="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80FA832-2E2F-B641-AEAA-AC5954D2B3DE}"/>
              </a:ext>
            </a:extLst>
          </p:cNvPr>
          <p:cNvSpPr txBox="1"/>
          <p:nvPr/>
        </p:nvSpPr>
        <p:spPr>
          <a:xfrm>
            <a:off x="7803487" y="509906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1.8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37A762F-2179-2749-87B3-73EB1C13A6EA}"/>
              </a:ext>
            </a:extLst>
          </p:cNvPr>
          <p:cNvSpPr/>
          <p:nvPr/>
        </p:nvSpPr>
        <p:spPr>
          <a:xfrm>
            <a:off x="7387326" y="5101200"/>
            <a:ext cx="219075" cy="1217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70B1D6C-ABCD-E748-B3B8-A89BFFF8D449}"/>
              </a:ext>
            </a:extLst>
          </p:cNvPr>
          <p:cNvSpPr txBox="1"/>
          <p:nvPr/>
        </p:nvSpPr>
        <p:spPr>
          <a:xfrm>
            <a:off x="7200237" y="5099063"/>
            <a:ext cx="144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119E7AC-9F65-B84A-9A49-6460FE0BFA61}"/>
              </a:ext>
            </a:extLst>
          </p:cNvPr>
          <p:cNvSpPr txBox="1"/>
          <p:nvPr/>
        </p:nvSpPr>
        <p:spPr>
          <a:xfrm>
            <a:off x="5837548" y="5105301"/>
            <a:ext cx="2019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20.1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C9414C0-FDF4-FB40-A8BA-70D277831D77}"/>
              </a:ext>
            </a:extLst>
          </p:cNvPr>
          <p:cNvSpPr/>
          <p:nvPr/>
        </p:nvSpPr>
        <p:spPr>
          <a:xfrm>
            <a:off x="9617743" y="5076636"/>
            <a:ext cx="182577" cy="1582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04C6386-6041-8E44-88BA-AE8A09348516}"/>
              </a:ext>
            </a:extLst>
          </p:cNvPr>
          <p:cNvSpPr txBox="1"/>
          <p:nvPr/>
        </p:nvSpPr>
        <p:spPr>
          <a:xfrm>
            <a:off x="9891232" y="5045419"/>
            <a:ext cx="734175" cy="4067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Grade ≥3</a:t>
            </a:r>
          </a:p>
          <a:p>
            <a:pPr>
              <a:lnSpc>
                <a:spcPct val="110000"/>
              </a:lnSpc>
            </a:pPr>
            <a:r>
              <a:rPr lang="en-GB" sz="125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Any grade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F50C5C-73D6-3C42-B0D7-F866B689558E}"/>
              </a:ext>
            </a:extLst>
          </p:cNvPr>
          <p:cNvSpPr/>
          <p:nvPr/>
        </p:nvSpPr>
        <p:spPr>
          <a:xfrm>
            <a:off x="9617743" y="5270845"/>
            <a:ext cx="182577" cy="158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3A22DB-EDCB-A64E-90BC-428AB1930E9F}"/>
              </a:ext>
            </a:extLst>
          </p:cNvPr>
          <p:cNvCxnSpPr>
            <a:cxnSpLocks/>
          </p:cNvCxnSpPr>
          <p:nvPr/>
        </p:nvCxnSpPr>
        <p:spPr>
          <a:xfrm flipV="1">
            <a:off x="7612332" y="1391830"/>
            <a:ext cx="0" cy="420887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0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NTRK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56378D"/>
      </a:accent1>
      <a:accent2>
        <a:srgbClr val="C0504D"/>
      </a:accent2>
      <a:accent3>
        <a:srgbClr val="E9D0CD"/>
      </a:accent3>
      <a:accent4>
        <a:srgbClr val="F3EAE7"/>
      </a:accent4>
      <a:accent5>
        <a:srgbClr val="ECE6ED"/>
      </a:accent5>
      <a:accent6>
        <a:srgbClr val="8B878B"/>
      </a:accent6>
      <a:hlink>
        <a:srgbClr val="56378D"/>
      </a:hlink>
      <a:folHlink>
        <a:srgbClr val="5637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5598</TotalTime>
  <Words>2338</Words>
  <Application>Microsoft Office PowerPoint</Application>
  <PresentationFormat>Widescreen</PresentationFormat>
  <Paragraphs>571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Lucida Grande</vt:lpstr>
      <vt:lpstr>PT Sans Narrow</vt:lpstr>
      <vt:lpstr>Thème Office</vt:lpstr>
      <vt:lpstr>PowerPoint Presentation</vt:lpstr>
      <vt:lpstr>NTRK CONNECT  MEETING SUMMARY: TRK fusion-positive cancer FROM WCLC, ECP and ESMO 2022  Dr Fernando Santini Memorial Sloan Kettering Cancer Center, New York, USA  SEPTEMBER 2022</vt:lpstr>
      <vt:lpstr>Disclosures</vt:lpstr>
      <vt:lpstr>Selected abstrActs  from WCLC, ECP AND ESMO 2022</vt:lpstr>
      <vt:lpstr>Efficacy and Safety  of Larotrectinib in a Pooled Analysis of PATIENTS With TRK Fusion Cancer With an Extended Follow-Up</vt:lpstr>
      <vt:lpstr>Background</vt:lpstr>
      <vt:lpstr>Integrated dataset: High ORR achieved with larotrectinib across various tumours</vt:lpstr>
      <vt:lpstr>Efficacy: Dor, pfs, and os in patients with trk fusion cancer</vt:lpstr>
      <vt:lpstr>Safety: no new signal identified</vt:lpstr>
      <vt:lpstr>Extended Follow-up of  Efficacy and Safety of Larotrectinib in Patients With  TRK Fusion Lung Cancer </vt:lpstr>
      <vt:lpstr>Background</vt:lpstr>
      <vt:lpstr>key efficacy results in patients with TRK fusion lung cancer</vt:lpstr>
      <vt:lpstr>Safety: no new safety signals identified</vt:lpstr>
      <vt:lpstr>Ultra-fast gene fusion assessment as a reflex testing in daily clinical practice for advanced non-small cell lung cancer patients</vt:lpstr>
      <vt:lpstr>Background &amp; methods</vt:lpstr>
      <vt:lpstr>Results and conclusion</vt:lpstr>
      <vt:lpstr>conclusions</vt:lpstr>
      <vt:lpstr>COnclusions</vt:lpstr>
      <vt:lpstr>REACH NTRK CONNECT VIA  TWITTER, LINKEDIN, VIMEO &amp; EMAIL OR VISIT THE GROUP’S WEBSITE https://ntrkconnect.cor2ed.com/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Iain Murdoch</cp:lastModifiedBy>
  <cp:revision>356</cp:revision>
  <cp:lastPrinted>2017-02-15T09:54:46Z</cp:lastPrinted>
  <dcterms:created xsi:type="dcterms:W3CDTF">2016-10-14T09:38:18Z</dcterms:created>
  <dcterms:modified xsi:type="dcterms:W3CDTF">2022-09-29T14:27:41Z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etDate">
    <vt:lpwstr>2022-06-09T16:52:01Z</vt:lpwstr>
  </property>
  <property fmtid="{D5CDD505-2E9C-101B-9397-08002B2CF9AE}" pid="4" name="MSIP_Label_2c76c141-ac86-40e5-abf2-c6f60e474cee_Method">
    <vt:lpwstr>Standard</vt:lpwstr>
  </property>
  <property fmtid="{D5CDD505-2E9C-101B-9397-08002B2CF9AE}" pid="5" name="MSIP_Label_2c76c141-ac86-40e5-abf2-c6f60e474cee_Name">
    <vt:lpwstr>2c76c141-ac86-40e5-abf2-c6f60e474cee</vt:lpwstr>
  </property>
  <property fmtid="{D5CDD505-2E9C-101B-9397-08002B2CF9AE}" pid="6" name="MSIP_Label_2c76c141-ac86-40e5-abf2-c6f60e474cee_SiteId">
    <vt:lpwstr>fcb2b37b-5da0-466b-9b83-0014b67a7c78</vt:lpwstr>
  </property>
  <property fmtid="{D5CDD505-2E9C-101B-9397-08002B2CF9AE}" pid="7" name="MSIP_Label_2c76c141-ac86-40e5-abf2-c6f60e474cee_ActionId">
    <vt:lpwstr>4bf9848f-12ef-43a4-bcfe-3b2af0a74eaf</vt:lpwstr>
  </property>
  <property fmtid="{D5CDD505-2E9C-101B-9397-08002B2CF9AE}" pid="8" name="MSIP_Label_2c76c141-ac86-40e5-abf2-c6f60e474cee_ContentBits">
    <vt:lpwstr>2</vt:lpwstr>
  </property>
</Properties>
</file>