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12332" r:id="rId3"/>
    <p:sldId id="2147470719" r:id="rId4"/>
    <p:sldId id="399" r:id="rId5"/>
    <p:sldId id="2147470775" r:id="rId6"/>
    <p:sldId id="2147470776" r:id="rId7"/>
    <p:sldId id="2147470777" r:id="rId8"/>
    <p:sldId id="2147470778" r:id="rId9"/>
    <p:sldId id="2147470779" r:id="rId10"/>
    <p:sldId id="2147470748" r:id="rId11"/>
    <p:sldId id="2147470751" r:id="rId12"/>
    <p:sldId id="2147470752" r:id="rId13"/>
    <p:sldId id="2147470753" r:id="rId14"/>
    <p:sldId id="2147470749" r:id="rId15"/>
    <p:sldId id="2147470754" r:id="rId16"/>
    <p:sldId id="2147470766" r:id="rId17"/>
    <p:sldId id="2147470756" r:id="rId18"/>
    <p:sldId id="2147470750" r:id="rId19"/>
    <p:sldId id="2147470757" r:id="rId20"/>
    <p:sldId id="2147470767" r:id="rId21"/>
    <p:sldId id="2147470759" r:id="rId22"/>
    <p:sldId id="400" r:id="rId23"/>
    <p:sldId id="283" r:id="rId24"/>
    <p:sldId id="2147470760" r:id="rId25"/>
    <p:sldId id="2147470761" r:id="rId26"/>
    <p:sldId id="2147470762" r:id="rId27"/>
    <p:sldId id="2147470747" r:id="rId28"/>
    <p:sldId id="2147470763" r:id="rId29"/>
    <p:sldId id="2147470764" r:id="rId30"/>
    <p:sldId id="2147470765" r:id="rId31"/>
    <p:sldId id="278" r:id="rId32"/>
    <p:sldId id="280" r:id="rId3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5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26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D76ABB-30A8-FE08-8A54-B54208B01D95}" name="Donohue" initials="U" userId="Donohu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5E9"/>
    <a:srgbClr val="CBEBD0"/>
    <a:srgbClr val="2E7B8E"/>
    <a:srgbClr val="FFA402"/>
    <a:srgbClr val="03C750"/>
    <a:srgbClr val="C7573C"/>
    <a:srgbClr val="5D8298"/>
    <a:srgbClr val="505050"/>
    <a:srgbClr val="FF3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86477" autoAdjust="0"/>
  </p:normalViewPr>
  <p:slideViewPr>
    <p:cSldViewPr snapToObjects="1">
      <p:cViewPr varScale="1">
        <p:scale>
          <a:sx n="88" d="100"/>
          <a:sy n="88" d="100"/>
        </p:scale>
        <p:origin x="1878" y="84"/>
      </p:cViewPr>
      <p:guideLst>
        <p:guide orient="horz" pos="795"/>
        <p:guide pos="4565"/>
        <p:guide pos="513"/>
        <p:guide orient="horz" pos="2613"/>
      </p:guideLst>
    </p:cSldViewPr>
  </p:slideViewPr>
  <p:outlineViewPr>
    <p:cViewPr>
      <p:scale>
        <a:sx n="33" d="100"/>
        <a:sy n="33" d="100"/>
      </p:scale>
      <p:origin x="0" y="-23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78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9/22/2022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9/22/2022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471145"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3C53626E-BC0F-674C-9570-A9D62C09EB52}" type="slidenum">
              <a:rPr lang="fr-FR">
                <a:solidFill>
                  <a:prstClr val="black"/>
                </a:solidFill>
                <a:latin typeface="Calibri"/>
              </a:rPr>
              <a:pPr defTabSz="471145">
                <a:defRPr/>
              </a:pPr>
              <a:t>2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02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05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40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3742475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hyperlink" Target="mailto:antoine.lacombe@cor2ed.com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froukje.sosef@cor2ed.com" TargetMode="External"/><Relationship Id="rId11" Type="http://schemas.openxmlformats.org/officeDocument/2006/relationships/hyperlink" Target="https://vimeo.com/channels/guconnec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10.png"/><Relationship Id="rId10" Type="http://schemas.openxmlformats.org/officeDocument/2006/relationships/hyperlink" Target="https://twitter.com/guconnectinfo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hyperlink" Target="https://guconnect.cor2ed.com/" TargetMode="External"/><Relationship Id="rId1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219E9-EB93-344E-AB38-CABE19D11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7" r="3425"/>
          <a:stretch/>
        </p:blipFill>
        <p:spPr>
          <a:xfrm>
            <a:off x="2911549" y="2125394"/>
            <a:ext cx="6368902" cy="2582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F83C810-D1E6-F34E-B5D8-E1693AB87B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F841974-4C9E-1E42-8575-16AEEF96DF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2C77BE-E73D-844F-8127-C0CFE85FBD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>
            <a:extLst>
              <a:ext uri="{FF2B5EF4-FFF2-40B4-BE49-F238E27FC236}">
                <a16:creationId xmlns:a16="http://schemas.microsoft.com/office/drawing/2014/main" id="{30D9B83E-3D49-9A43-848F-2C7088C16D3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spc="-30" baseline="0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Antoine Lacombe </a:t>
            </a:r>
            <a:r>
              <a:rPr lang="en-GB" sz="11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211C4F2C-FAB1-F340-95E4-EA2A11675848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spc="-30" baseline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-3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A0C21822-41B9-CA49-B06D-38EC2CB48436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-3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-3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</a:t>
            </a:r>
            <a:r>
              <a:rPr kumimoji="0" lang="fr-FR" sz="1800" b="0" i="0" u="none" strike="noStrike" kern="1200" cap="none" spc="-3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-3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-3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7238A4CF-B8D0-844F-9DEF-25CDF8B224F6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spc="-30" baseline="0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spc="-30" baseline="0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</a:t>
            </a:r>
            <a:r>
              <a:rPr lang="en-GB" sz="14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spc="-30" baseline="0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Sosef</a:t>
            </a:r>
            <a:r>
              <a:rPr lang="en-GB" sz="14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1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45B4609-3133-6145-B894-54903F34A6B6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spc="-30" baseline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-3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8C88F5-BADD-6544-9BE2-3DE731661BDB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E9B20A3-5A45-944C-9336-BE3E37336B5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-30" baseline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Graphic 40" descr="Speaker Phone">
              <a:extLst>
                <a:ext uri="{FF2B5EF4-FFF2-40B4-BE49-F238E27FC236}">
                  <a16:creationId xmlns:a16="http://schemas.microsoft.com/office/drawing/2014/main" id="{06B8A188-B275-1749-B220-6BFC84E14D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D6C6D3B7-EFD6-4F4E-8BF7-846A4E2ED40F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Graphic 42" descr="Envelope">
            <a:extLst>
              <a:ext uri="{FF2B5EF4-FFF2-40B4-BE49-F238E27FC236}">
                <a16:creationId xmlns:a16="http://schemas.microsoft.com/office/drawing/2014/main" id="{203BF032-9D76-8446-90A2-81167A6F9E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688AFCF-7F8E-FB44-9041-B6F892F9DED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64BC49A-DF7C-7A4A-9FC5-6671D04F56E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-30" baseline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09189DD2-B0C0-D841-85CC-7369BEA6F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1AAE6246-96AE-DC49-8DE7-D838CD625CF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55462033-D5C5-2249-9B36-25F0C401F3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E8583C5A-FD0A-BD46-BBC5-BD13714A25BB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spc="-30" baseline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-3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FC48485-78A5-8A42-80FC-22461B1B7983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spc="-30" baseline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-3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DCF7B01-6C44-C043-BFD8-FFEF8F4FFBF8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C634CE-E48A-2A4D-AB27-2406D835CDEF}"/>
              </a:ext>
            </a:extLst>
          </p:cNvPr>
          <p:cNvSpPr/>
          <p:nvPr userDrawn="1"/>
        </p:nvSpPr>
        <p:spPr>
          <a:xfrm>
            <a:off x="3400127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545D23-3443-4B4E-B16A-53F679FD88A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@GU CONNECT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BF9290-E004-3540-868B-E4C5A9318280}"/>
              </a:ext>
            </a:extLst>
          </p:cNvPr>
          <p:cNvSpPr txBox="1"/>
          <p:nvPr userDrawn="1"/>
        </p:nvSpPr>
        <p:spPr>
          <a:xfrm>
            <a:off x="3821101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@GU CONNECT</a:t>
            </a:r>
          </a:p>
        </p:txBody>
      </p:sp>
      <p:sp>
        <p:nvSpPr>
          <p:cNvPr id="56" name="Rectangle 55">
            <a:hlinkClick r:id="rId6"/>
            <a:extLst>
              <a:ext uri="{FF2B5EF4-FFF2-40B4-BE49-F238E27FC236}">
                <a16:creationId xmlns:a16="http://schemas.microsoft.com/office/drawing/2014/main" id="{ECC34AA8-766A-EB43-8FE2-E8FB6E9C3D2A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hlinkClick r:id="rId7"/>
            <a:extLst>
              <a:ext uri="{FF2B5EF4-FFF2-40B4-BE49-F238E27FC236}">
                <a16:creationId xmlns:a16="http://schemas.microsoft.com/office/drawing/2014/main" id="{4E7802E3-ED32-404A-8126-A4B56AFCEABE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hlinkClick r:id="rId8"/>
            <a:extLst>
              <a:ext uri="{FF2B5EF4-FFF2-40B4-BE49-F238E27FC236}">
                <a16:creationId xmlns:a16="http://schemas.microsoft.com/office/drawing/2014/main" id="{341CA860-02BB-924D-9BBB-24243CD225F6}"/>
              </a:ext>
            </a:extLst>
          </p:cNvPr>
          <p:cNvSpPr/>
          <p:nvPr userDrawn="1"/>
        </p:nvSpPr>
        <p:spPr>
          <a:xfrm>
            <a:off x="403163" y="5500414"/>
            <a:ext cx="222462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4A6321E-3861-F043-A0C0-E5004BE12DEF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88CC85-387A-AD4E-8865-A2F68822E936}"/>
              </a:ext>
            </a:extLst>
          </p:cNvPr>
          <p:cNvSpPr txBox="1"/>
          <p:nvPr userDrawn="1"/>
        </p:nvSpPr>
        <p:spPr>
          <a:xfrm>
            <a:off x="805458" y="6013567"/>
            <a:ext cx="2616530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https://guconnect.cor2ed.com/</a:t>
            </a:r>
            <a:endParaRPr lang="en-GB" sz="140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60">
            <a:hlinkClick r:id="rId9"/>
            <a:extLst>
              <a:ext uri="{FF2B5EF4-FFF2-40B4-BE49-F238E27FC236}">
                <a16:creationId xmlns:a16="http://schemas.microsoft.com/office/drawing/2014/main" id="{0094C2BB-7685-5B42-AEF5-B7618D606169}"/>
              </a:ext>
            </a:extLst>
          </p:cNvPr>
          <p:cNvSpPr/>
          <p:nvPr userDrawn="1"/>
        </p:nvSpPr>
        <p:spPr>
          <a:xfrm>
            <a:off x="391317" y="6007018"/>
            <a:ext cx="2907360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811B57-F314-D249-B405-4E201720F927}"/>
              </a:ext>
            </a:extLst>
          </p:cNvPr>
          <p:cNvSpPr txBox="1"/>
          <p:nvPr userDrawn="1"/>
        </p:nvSpPr>
        <p:spPr>
          <a:xfrm>
            <a:off x="3820914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@</a:t>
            </a:r>
            <a:r>
              <a:rPr lang="en-GB" sz="1400" spc="-30" baseline="0" dirty="0" err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guconnectinfo</a:t>
            </a:r>
            <a:endParaRPr lang="en-GB" sz="1400" spc="-30" baseline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hlinkClick r:id="rId10"/>
            <a:extLst>
              <a:ext uri="{FF2B5EF4-FFF2-40B4-BE49-F238E27FC236}">
                <a16:creationId xmlns:a16="http://schemas.microsoft.com/office/drawing/2014/main" id="{20D601F6-C3B3-7D44-8BD5-D679D7FD4EEB}"/>
              </a:ext>
            </a:extLst>
          </p:cNvPr>
          <p:cNvSpPr/>
          <p:nvPr userDrawn="1"/>
        </p:nvSpPr>
        <p:spPr>
          <a:xfrm>
            <a:off x="3380402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103F255-4F6A-CA42-85A6-9FFB2A5D902D}"/>
              </a:ext>
            </a:extLst>
          </p:cNvPr>
          <p:cNvSpPr/>
          <p:nvPr userDrawn="1"/>
        </p:nvSpPr>
        <p:spPr>
          <a:xfrm>
            <a:off x="3404557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hlinkClick r:id="rId11"/>
            <a:extLst>
              <a:ext uri="{FF2B5EF4-FFF2-40B4-BE49-F238E27FC236}">
                <a16:creationId xmlns:a16="http://schemas.microsoft.com/office/drawing/2014/main" id="{813F0D47-5A38-8F45-9EEC-88942D676D03}"/>
              </a:ext>
            </a:extLst>
          </p:cNvPr>
          <p:cNvSpPr/>
          <p:nvPr userDrawn="1"/>
        </p:nvSpPr>
        <p:spPr>
          <a:xfrm>
            <a:off x="3360576" y="5507360"/>
            <a:ext cx="236229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22CE719D-BF7E-6348-A086-82D4B9632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Graphic 66" descr="World">
            <a:extLst>
              <a:ext uri="{FF2B5EF4-FFF2-40B4-BE49-F238E27FC236}">
                <a16:creationId xmlns:a16="http://schemas.microsoft.com/office/drawing/2014/main" id="{4BB1D94F-DD59-E548-9CEB-1FCCF091023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68" name="Picture 4" descr="Vimeo Icon Logo - Free vector graphic on Pixabay">
            <a:extLst>
              <a:ext uri="{FF2B5EF4-FFF2-40B4-BE49-F238E27FC236}">
                <a16:creationId xmlns:a16="http://schemas.microsoft.com/office/drawing/2014/main" id="{4A49D902-C062-0342-8928-6BF39FAB34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23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ree White Twitter Icon - Download White Twitter Icon">
            <a:extLst>
              <a:ext uri="{FF2B5EF4-FFF2-40B4-BE49-F238E27FC236}">
                <a16:creationId xmlns:a16="http://schemas.microsoft.com/office/drawing/2014/main" id="{D0331001-11A8-BB4B-AB85-368EF2DF6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43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8E0EEA8-7F63-2B4A-B445-EA6C22135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1017" r="3425"/>
          <a:stretch/>
        </p:blipFill>
        <p:spPr>
          <a:xfrm>
            <a:off x="412883" y="677126"/>
            <a:ext cx="2174747" cy="881888"/>
          </a:xfrm>
          <a:prstGeom prst="rect">
            <a:avLst/>
          </a:prstGeom>
        </p:spPr>
      </p:pic>
      <p:sp>
        <p:nvSpPr>
          <p:cNvPr id="70" name="Titre 1">
            <a:extLst>
              <a:ext uri="{FF2B5EF4-FFF2-40B4-BE49-F238E27FC236}">
                <a16:creationId xmlns:a16="http://schemas.microsoft.com/office/drawing/2014/main" id="{7BDF4C6F-C254-DD4C-B8B1-8AEAC5625493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C34835-7054-73AD-759E-7593D486A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4378" t="16757" r="13110" b="10564"/>
          <a:stretch/>
        </p:blipFill>
        <p:spPr>
          <a:xfrm>
            <a:off x="6598102" y="0"/>
            <a:ext cx="5593898" cy="63654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F8C3B23-A099-4145-B586-48F0125704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9BD2B10-09B3-F844-9454-208DB63A3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5B45DD1-D8DA-F347-A3D1-EAA2C6D05F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5F152-6A90-E24B-9A16-F07E260B1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1017" r="3425"/>
          <a:stretch/>
        </p:blipFill>
        <p:spPr>
          <a:xfrm>
            <a:off x="9914481" y="311695"/>
            <a:ext cx="1708730" cy="69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94" userDrawn="1">
          <p15:clr>
            <a:srgbClr val="F26B43"/>
          </p15:clr>
        </p15:guide>
        <p15:guide id="4" orient="horz" pos="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elaine.wills@cor2ed.com?subject=GU%20connect" TargetMode="External"/><Relationship Id="rId3" Type="http://schemas.openxmlformats.org/officeDocument/2006/relationships/hyperlink" Target="https://twitter.com/guconnectinfo" TargetMode="External"/><Relationship Id="rId7" Type="http://schemas.openxmlformats.org/officeDocument/2006/relationships/hyperlink" Target="https://guconnect.cor2e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uconnect" TargetMode="External"/><Relationship Id="rId5" Type="http://schemas.openxmlformats.org/officeDocument/2006/relationships/hyperlink" Target="mailto:sam.brightwell@cor2ed.com" TargetMode="External"/><Relationship Id="rId4" Type="http://schemas.openxmlformats.org/officeDocument/2006/relationships/hyperlink" Target="https://www.linkedin.com/company/23742475" TargetMode="External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Duration of androgen suppression with post-operative radiotherapy (DADSPORT): A collaborative meta-analysis of aggregate data</a:t>
            </a:r>
            <a:endParaRPr lang="en-GB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301208"/>
            <a:ext cx="10972800" cy="875001"/>
          </a:xfrm>
        </p:spPr>
        <p:txBody>
          <a:bodyPr>
            <a:norm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dirty="0">
                <a:effectLst/>
                <a:ea typeface="Calibri" panose="020F0502020204030204" pitchFamily="34" charset="0"/>
              </a:rPr>
              <a:t>Burdett S, et al. ESMO 2022. Abstract #LBA64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l">
              <a:spcAft>
                <a:spcPts val="1200"/>
              </a:spcAft>
            </a:pPr>
            <a:r>
              <a:rPr lang="en-US" sz="1800" b="0" i="0" dirty="0">
                <a:solidFill>
                  <a:schemeClr val="tx2"/>
                </a:solidFill>
                <a:effectLst/>
              </a:rPr>
              <a:t>The </a:t>
            </a:r>
            <a:r>
              <a:rPr lang="en-US" sz="1800" b="1" i="0" dirty="0">
                <a:solidFill>
                  <a:schemeClr val="accent1"/>
                </a:solidFill>
                <a:effectLst/>
              </a:rPr>
              <a:t>DADSPORT 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collaboration conducted a systematic review and meta-analysis of results from NRG/RTOG 9601, GETUG-AFU 16, NRG/RTOG 0534, and the newly-available, RADICALS-HD trials to assess the effect of hormone therapy in men receiving radiotherapy following radical prostatectomy for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localised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prostate cancer</a:t>
            </a:r>
          </a:p>
          <a:p>
            <a:pPr algn="l"/>
            <a:endParaRPr lang="en-US" sz="1800" b="1" i="0" dirty="0">
              <a:solidFill>
                <a:schemeClr val="tx2"/>
              </a:solidFill>
              <a:effectLst/>
            </a:endParaRPr>
          </a:p>
          <a:p>
            <a:pPr algn="l"/>
            <a:endParaRPr lang="en-US" sz="1800" b="1" dirty="0">
              <a:solidFill>
                <a:schemeClr val="tx2"/>
              </a:solidFill>
            </a:endParaRPr>
          </a:p>
          <a:p>
            <a:pPr algn="l"/>
            <a:endParaRPr lang="en-US" sz="1800" b="1" i="0" dirty="0">
              <a:solidFill>
                <a:schemeClr val="tx2"/>
              </a:solidFill>
              <a:effectLst/>
            </a:endParaRPr>
          </a:p>
          <a:p>
            <a:pPr algn="l"/>
            <a:endParaRPr lang="en-US" sz="1800" b="1" dirty="0">
              <a:solidFill>
                <a:schemeClr val="tx2"/>
              </a:solidFill>
            </a:endParaRPr>
          </a:p>
          <a:p>
            <a:pPr algn="l"/>
            <a:endParaRPr lang="en-US" sz="1800" b="1" i="0" dirty="0">
              <a:solidFill>
                <a:schemeClr val="tx2"/>
              </a:solidFill>
              <a:effectLst/>
            </a:endParaRPr>
          </a:p>
          <a:p>
            <a:pPr marL="0" indent="0" algn="l">
              <a:buNone/>
            </a:pPr>
            <a:endParaRPr lang="en-US" sz="1800" b="1" i="0" dirty="0">
              <a:solidFill>
                <a:schemeClr val="tx2"/>
              </a:solidFill>
              <a:effectLst/>
            </a:endParaRPr>
          </a:p>
          <a:p>
            <a:pPr algn="l"/>
            <a:r>
              <a:rPr lang="en-US" sz="1800" b="1" i="0" dirty="0">
                <a:solidFill>
                  <a:schemeClr val="accent1"/>
                </a:solidFill>
                <a:effectLst/>
              </a:rPr>
              <a:t>Does hormone therapy after radiotherapy offer an advantage over radiotherapy alone for those diagnosed with </a:t>
            </a:r>
            <a:r>
              <a:rPr lang="en-US" sz="1800" b="1" i="0" dirty="0" err="1">
                <a:solidFill>
                  <a:schemeClr val="accent1"/>
                </a:solidFill>
                <a:effectLst/>
              </a:rPr>
              <a:t>localised</a:t>
            </a:r>
            <a:r>
              <a:rPr lang="en-US" sz="1800" b="1" i="0" dirty="0">
                <a:solidFill>
                  <a:schemeClr val="accent1"/>
                </a:solidFill>
                <a:effectLst/>
              </a:rPr>
              <a:t> prostate cancer?</a:t>
            </a:r>
            <a:endParaRPr lang="en-US" sz="1800" b="0" i="0" dirty="0">
              <a:solidFill>
                <a:schemeClr val="accent1"/>
              </a:solidFill>
              <a:effectLst/>
            </a:endParaRPr>
          </a:p>
          <a:p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Dadsport</a:t>
            </a:r>
            <a:r>
              <a:rPr lang="en-GB" dirty="0"/>
              <a:t>: background and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dirty="0">
                <a:effectLst/>
                <a:ea typeface="Calibri" panose="020F0502020204030204" pitchFamily="34" charset="0"/>
              </a:rPr>
              <a:t>HT, hormone therapy; m, months; MFS, metastasis-free survival; OS, overall survival; PCSS, prostate cancer specific survival</a:t>
            </a:r>
          </a:p>
          <a:p>
            <a:r>
              <a:rPr lang="en-US" dirty="0"/>
              <a:t>Burdett S, et al. Ann Oncol. 2022;33 (suppl_7): S808-S869 (ESMO 2022, oral presentation)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84ABE-BA2F-63B4-D5E4-DCFF040F1B45}"/>
              </a:ext>
            </a:extLst>
          </p:cNvPr>
          <p:cNvSpPr txBox="1"/>
          <p:nvPr/>
        </p:nvSpPr>
        <p:spPr>
          <a:xfrm>
            <a:off x="7635716" y="3013501"/>
            <a:ext cx="3331361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u="sng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OUTCOMES</a:t>
            </a: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Primary outcome: OS</a:t>
            </a: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Secondary outcomes: MFS, PCSS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7E7B66-9FDE-9F41-A3E2-CEE808BA6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99933"/>
              </p:ext>
            </p:extLst>
          </p:nvPr>
        </p:nvGraphicFramePr>
        <p:xfrm>
          <a:off x="915960" y="2641296"/>
          <a:ext cx="4398425" cy="26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648">
                  <a:extLst>
                    <a:ext uri="{9D8B030D-6E8A-4147-A177-3AD203B41FA5}">
                      <a16:colId xmlns:a16="http://schemas.microsoft.com/office/drawing/2014/main" val="13508473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8204792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59526869"/>
                    </a:ext>
                  </a:extLst>
                </a:gridCol>
                <a:gridCol w="1234609">
                  <a:extLst>
                    <a:ext uri="{9D8B030D-6E8A-4147-A177-3AD203B41FA5}">
                      <a16:colId xmlns:a16="http://schemas.microsoft.com/office/drawing/2014/main" val="4157800702"/>
                    </a:ext>
                  </a:extLst>
                </a:gridCol>
              </a:tblGrid>
              <a:tr h="345664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Accrual period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</a:t>
                      </a:r>
                      <a:b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men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HT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15655027"/>
                  </a:ext>
                </a:extLst>
              </a:tr>
              <a:tr h="345664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GETUG-AFU 16</a:t>
                      </a:r>
                      <a:b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(Carrie et al. 2016, 2019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2006-2010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vs 6m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147219506"/>
                  </a:ext>
                </a:extLst>
              </a:tr>
              <a:tr h="345664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NRG/RTOG 0534</a:t>
                      </a:r>
                      <a:b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(Pollack et al. 2022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2008-2015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1142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vs 6m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426691222"/>
                  </a:ext>
                </a:extLst>
              </a:tr>
              <a:tr h="478612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NRG/RTOG 9601</a:t>
                      </a:r>
                      <a:b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(Shipley et al. 2017, </a:t>
                      </a:r>
                      <a:b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Dess et al. 2020)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1998-2003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vs 24m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897665758"/>
                  </a:ext>
                </a:extLst>
              </a:tr>
              <a:tr h="478612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RADICALS-HD</a:t>
                      </a:r>
                      <a:b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(Unpublished)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2007-2015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2839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vs 6m</a:t>
                      </a:r>
                      <a:b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vs 6m vs 24m</a:t>
                      </a:r>
                      <a:b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6m vs 24m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580314221"/>
                  </a:ext>
                </a:extLst>
              </a:tr>
              <a:tr h="398843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trial comparisons – Non vs 6m HT, 3364 men</a:t>
                      </a:r>
                      <a:b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trial comparisons – None vs 24m HT, 1088 men</a:t>
                      </a:r>
                    </a:p>
                  </a:txBody>
                  <a:tcPr marT="36000" marB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9454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607CA7-51EC-204C-A6CF-413996E188E3}"/>
              </a:ext>
            </a:extLst>
          </p:cNvPr>
          <p:cNvSpPr txBox="1"/>
          <p:nvPr/>
        </p:nvSpPr>
        <p:spPr>
          <a:xfrm>
            <a:off x="5484702" y="2829400"/>
            <a:ext cx="2024913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Trial level analyses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 HT vs 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7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Planned duration of HT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 HT vs 6m HT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 HT vs 24m HT</a:t>
            </a:r>
          </a:p>
        </p:txBody>
      </p:sp>
    </p:spTree>
    <p:extLst>
      <p:ext uri="{BB962C8B-B14F-4D97-AF65-F5344CB8AC3E}">
        <p14:creationId xmlns:p14="http://schemas.microsoft.com/office/powerpoint/2010/main" val="19899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BF0AFDE-B96F-9EC2-3DBA-CCC78065C4E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41598432"/>
              </p:ext>
            </p:extLst>
          </p:nvPr>
        </p:nvGraphicFramePr>
        <p:xfrm>
          <a:off x="619200" y="1537847"/>
          <a:ext cx="10963200" cy="261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656">
                  <a:extLst>
                    <a:ext uri="{9D8B030D-6E8A-4147-A177-3AD203B41FA5}">
                      <a16:colId xmlns:a16="http://schemas.microsoft.com/office/drawing/2014/main" val="39348946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177272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30648004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352276681"/>
                    </a:ext>
                  </a:extLst>
                </a:gridCol>
                <a:gridCol w="1958008">
                  <a:extLst>
                    <a:ext uri="{9D8B030D-6E8A-4147-A177-3AD203B41FA5}">
                      <a16:colId xmlns:a16="http://schemas.microsoft.com/office/drawing/2014/main" val="545872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comparison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trials included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</a:t>
                      </a:r>
                      <a:b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events/men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(HR) </a:t>
                      </a:r>
                      <a:b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CI), p-value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Heterogeneity I</a:t>
                      </a:r>
                      <a:r>
                        <a:rPr lang="en-GB" sz="14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b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52834" marR="52834" marT="64800" marB="64800" anchor="ctr"/>
                </a:tc>
                <a:extLst>
                  <a:ext uri="{0D108BD9-81ED-4DB2-BD59-A6C34878D82A}">
                    <a16:rowId xmlns:a16="http://schemas.microsoft.com/office/drawing/2014/main" val="785610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 (any duration) vs no HT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701/4452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 (0.77-1.03), p=0.13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=0, p=0.42</a:t>
                      </a:r>
                    </a:p>
                  </a:txBody>
                  <a:tcPr marL="52834" marR="52834" marT="64800" marB="64800" anchor="ctr"/>
                </a:tc>
                <a:extLst>
                  <a:ext uri="{0D108BD9-81ED-4DB2-BD59-A6C34878D82A}">
                    <a16:rowId xmlns:a16="http://schemas.microsoft.com/office/drawing/2014/main" val="1239813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 (any duration) vs no HT: Sensitivity analysis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650/4334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 (0.80-1.08), p=0.35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=0, p=0.67</a:t>
                      </a:r>
                    </a:p>
                  </a:txBody>
                  <a:tcPr marL="52834" marR="52834" marT="64800" marB="64800" anchor="ctr"/>
                </a:tc>
                <a:extLst>
                  <a:ext uri="{0D108BD9-81ED-4DB2-BD59-A6C34878D82A}">
                    <a16:rowId xmlns:a16="http://schemas.microsoft.com/office/drawing/2014/main" val="3707931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6m HT vs no HT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419/3364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 (0.74-1.09), p=0.28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=0, p=0.98</a:t>
                      </a:r>
                    </a:p>
                  </a:txBody>
                  <a:tcPr marL="52834" marR="52834" marT="64800" marB="64800" anchor="ctr"/>
                </a:tc>
                <a:extLst>
                  <a:ext uri="{0D108BD9-81ED-4DB2-BD59-A6C34878D82A}">
                    <a16:rowId xmlns:a16="http://schemas.microsoft.com/office/drawing/2014/main" val="367935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24m HT vs no HT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282/1088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 (0.72-1.10), p=0.29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=74%, p=0.05</a:t>
                      </a:r>
                    </a:p>
                  </a:txBody>
                  <a:tcPr marL="52834" marR="52834" marT="64800" marB="64800" anchor="ctr"/>
                </a:tc>
                <a:extLst>
                  <a:ext uri="{0D108BD9-81ED-4DB2-BD59-A6C34878D82A}">
                    <a16:rowId xmlns:a16="http://schemas.microsoft.com/office/drawing/2014/main" val="2921996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24m HT vs no HT: Sensitivity analysis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231/970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 (0.78-1.23), p=0.87</a:t>
                      </a:r>
                    </a:p>
                  </a:txBody>
                  <a:tcPr marL="52834" marR="52834" marT="64800" marB="6480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=49%, p=0.16</a:t>
                      </a:r>
                    </a:p>
                  </a:txBody>
                  <a:tcPr marL="52834" marR="52834" marT="64800" marB="64800" anchor="ctr"/>
                </a:tc>
                <a:extLst>
                  <a:ext uri="{0D108BD9-81ED-4DB2-BD59-A6C34878D82A}">
                    <a16:rowId xmlns:a16="http://schemas.microsoft.com/office/drawing/2014/main" val="953152047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ea typeface="Aileron" charset="0"/>
                          <a:cs typeface="Arial" panose="020B0604020202020204" pitchFamily="34" charset="0"/>
                        </a:rPr>
                        <a:t>Median follow up </a:t>
                      </a:r>
                      <a:r>
                        <a:rPr lang="en-US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≥8 </a:t>
                      </a:r>
                      <a:r>
                        <a:rPr lang="en-US" sz="1400" b="0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r>
                        <a:rPr lang="en-GB" sz="1400" dirty="0">
                          <a:latin typeface="Arial" panose="020B0604020202020204" pitchFamily="34" charset="0"/>
                          <a:ea typeface="Aileron" charset="0"/>
                          <a:cs typeface="Arial" panose="020B0604020202020204" pitchFamily="34" charset="0"/>
                        </a:rPr>
                        <a:t>; Sensitivity analysis excluded men with PSA &gt; 1.5 ng/mL</a:t>
                      </a:r>
                    </a:p>
                  </a:txBody>
                  <a:tcPr marL="52834" marR="52834" marT="64800" marB="648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34" marR="52834" marT="50400" marB="504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34" marR="52834" marT="50400" marB="50400" anchor="ctr"/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34" marR="52834" marT="50400" marB="50400" anchor="ctr"/>
                </a:tc>
                <a:tc h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834" marR="52834" marT="50400" marB="50400" anchor="ctr"/>
                </a:tc>
                <a:extLst>
                  <a:ext uri="{0D108BD9-81ED-4DB2-BD59-A6C34878D82A}">
                    <a16:rowId xmlns:a16="http://schemas.microsoft.com/office/drawing/2014/main" val="290339181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/>
              <a:t>Dadsport: results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dirty="0">
                <a:effectLst/>
                <a:ea typeface="Calibri" panose="020F0502020204030204" pitchFamily="34" charset="0"/>
              </a:rPr>
              <a:t>CI, confidence interval; HR, hazard ratio; HT, hormone therapy; m, months; MFS, metastasis-free survival; OS, overall survival</a:t>
            </a:r>
          </a:p>
          <a:p>
            <a:r>
              <a:rPr lang="en-US" dirty="0"/>
              <a:t>Burdett S, et al. Ann Oncol. 2022;33 (suppl_7): S808-S869 (ESMO 2022, oral presentation)</a:t>
            </a:r>
            <a:endParaRPr lang="en-GB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B038005-6EC3-02F6-5421-FAA214C2D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00" y="1023073"/>
            <a:ext cx="2662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all" normalizeH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overall survival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DC6F8-A8DD-4FE1-5BEC-CB4F4F31B53B}"/>
              </a:ext>
            </a:extLst>
          </p:cNvPr>
          <p:cNvSpPr txBox="1"/>
          <p:nvPr/>
        </p:nvSpPr>
        <p:spPr>
          <a:xfrm>
            <a:off x="619200" y="4738828"/>
            <a:ext cx="9989833" cy="10002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on MFS from 2 trials of 24m HT vs no HT are not yet available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data from 3 trials (653 events, 3364 men; 100%), there was evidence that 6m HT improved MFS compared to no HT (HR 0.82, 95% CI 0.70-0.96, p=0.013)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9D95FF9F-A3BA-B803-F1A4-ADE5E1922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00" y="4359011"/>
            <a:ext cx="3828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all" normalizeH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Metastasis-free survival</a:t>
            </a:r>
          </a:p>
        </p:txBody>
      </p:sp>
    </p:spTree>
    <p:extLst>
      <p:ext uri="{BB962C8B-B14F-4D97-AF65-F5344CB8AC3E}">
        <p14:creationId xmlns:p14="http://schemas.microsoft.com/office/powerpoint/2010/main" val="36596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1571352"/>
          </a:xfrm>
        </p:spPr>
        <p:txBody>
          <a:bodyPr/>
          <a:lstStyle/>
          <a:p>
            <a:r>
              <a:rPr lang="en-US" b="0" i="0" dirty="0">
                <a:solidFill>
                  <a:schemeClr val="tx2"/>
                </a:solidFill>
                <a:effectLst/>
              </a:rPr>
              <a:t>No clear evidence of difference in survival with either 6 or 24 months of hormone therapy versus none</a:t>
            </a:r>
          </a:p>
          <a:p>
            <a:r>
              <a:rPr lang="en-US" dirty="0">
                <a:solidFill>
                  <a:schemeClr val="tx2"/>
                </a:solidFill>
              </a:rPr>
              <a:t>Evidence of improved MFS with 6 months hormone therapy compared to no hormone therapy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Dadsport</a:t>
            </a:r>
            <a:r>
              <a:rPr lang="en-GB" dirty="0"/>
              <a:t>: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796296" cy="365125"/>
          </a:xfrm>
        </p:spPr>
        <p:txBody>
          <a:bodyPr/>
          <a:lstStyle/>
          <a:p>
            <a:r>
              <a:rPr lang="en-GB" sz="12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ADT, androgen-deprivation therapy; MFS, metastasis-free survival; OS, overall survival</a:t>
            </a:r>
          </a:p>
          <a:p>
            <a:r>
              <a:rPr lang="en-US" dirty="0"/>
              <a:t>Burdett S, et al. Ann Oncol. 2022;33 (suppl_7): S808-S869 (ESMO 2022, oral presentation)</a:t>
            </a:r>
            <a:r>
              <a:rPr lang="en-GB" dirty="0"/>
              <a:t>; </a:t>
            </a:r>
            <a:r>
              <a:rPr lang="en-GB" dirty="0" err="1"/>
              <a:t>Mottet</a:t>
            </a:r>
            <a:r>
              <a:rPr lang="en-GB" dirty="0"/>
              <a:t> N. Discussant of abstract #LBA64, ESMO 2022.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5DD5A-CBC8-6F16-7A58-2DF1FF833465}"/>
              </a:ext>
            </a:extLst>
          </p:cNvPr>
          <p:cNvSpPr txBox="1"/>
          <p:nvPr/>
        </p:nvSpPr>
        <p:spPr>
          <a:xfrm>
            <a:off x="1391477" y="3272766"/>
            <a:ext cx="9409046" cy="1833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salvage after radiotherapy needed? Probably but not always. </a:t>
            </a:r>
            <a:b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yes when? As early as possible. If ADT is added, the benefit is in improved metastases free survival (6 months) with no OS benefit after ≥ 8 years of follow-up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Comparison of AAP or combination ENZ + AAP for </a:t>
            </a:r>
            <a:r>
              <a:rPr lang="en-US" cap="none" dirty="0" err="1">
                <a:effectLst/>
                <a:ea typeface="Calibri" panose="020F0502020204030204" pitchFamily="34" charset="0"/>
              </a:rPr>
              <a:t>m</a:t>
            </a:r>
            <a:r>
              <a:rPr lang="en-US" dirty="0" err="1">
                <a:effectLst/>
                <a:ea typeface="Calibri" panose="020F0502020204030204" pitchFamily="34" charset="0"/>
              </a:rPr>
              <a:t>HSPC</a:t>
            </a:r>
            <a:r>
              <a:rPr lang="en-US" dirty="0">
                <a:effectLst/>
                <a:ea typeface="Calibri" panose="020F0502020204030204" pitchFamily="34" charset="0"/>
              </a:rPr>
              <a:t> starting ADT: OS results of 2 </a:t>
            </a:r>
            <a:r>
              <a:rPr lang="en-US" dirty="0" err="1">
                <a:effectLst/>
                <a:ea typeface="Calibri" panose="020F0502020204030204" pitchFamily="34" charset="0"/>
              </a:rPr>
              <a:t>randomised</a:t>
            </a:r>
            <a:r>
              <a:rPr lang="en-US" dirty="0">
                <a:effectLst/>
                <a:ea typeface="Calibri" panose="020F0502020204030204" pitchFamily="34" charset="0"/>
              </a:rPr>
              <a:t> phase 3 trials from the STAMPEDE protocol</a:t>
            </a:r>
            <a:endParaRPr lang="en-GB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301208"/>
            <a:ext cx="10972800" cy="875001"/>
          </a:xfrm>
        </p:spPr>
        <p:txBody>
          <a:bodyPr>
            <a:norm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dirty="0">
                <a:effectLst/>
                <a:ea typeface="Calibri" panose="020F0502020204030204" pitchFamily="34" charset="0"/>
              </a:rPr>
              <a:t>Attard G, et al. ESMO 2022. Abstract #LBA62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3410E-2F4F-39FF-8BFA-B305B67F1574}"/>
              </a:ext>
            </a:extLst>
          </p:cNvPr>
          <p:cNvSpPr txBox="1"/>
          <p:nvPr/>
        </p:nvSpPr>
        <p:spPr>
          <a:xfrm>
            <a:off x="335360" y="6331819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AAP, abiraterone acetate and prednisolone/prednisone; ADT, androgen deprivation therapy; ENZ, enzalutamide;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mHSPC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 metastatic hormone sensitive prostate cancer; OS, overall survival</a:t>
            </a:r>
          </a:p>
        </p:txBody>
      </p:sp>
    </p:spTree>
    <p:extLst>
      <p:ext uri="{BB962C8B-B14F-4D97-AF65-F5344CB8AC3E}">
        <p14:creationId xmlns:p14="http://schemas.microsoft.com/office/powerpoint/2010/main" val="18897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400" y="1311176"/>
            <a:ext cx="10963200" cy="1821852"/>
          </a:xfrm>
        </p:spPr>
        <p:txBody>
          <a:bodyPr/>
          <a:lstStyle/>
          <a:p>
            <a:r>
              <a:rPr lang="en-GB" sz="1800" b="0" i="0" dirty="0">
                <a:solidFill>
                  <a:schemeClr val="tx2"/>
                </a:solidFill>
                <a:effectLst/>
              </a:rPr>
              <a:t>Abiraterone acetate and prednisolone (AAP) or enzalutamide (ENZ) added to ADT improves outcomes for </a:t>
            </a:r>
            <a:r>
              <a:rPr lang="en-GB" sz="1800" b="0" i="0" dirty="0" err="1">
                <a:solidFill>
                  <a:schemeClr val="tx2"/>
                </a:solidFill>
                <a:effectLst/>
              </a:rPr>
              <a:t>mHSPC</a:t>
            </a:r>
            <a:r>
              <a:rPr lang="en-GB" sz="1800" b="0" i="0" dirty="0">
                <a:solidFill>
                  <a:schemeClr val="tx2"/>
                </a:solidFill>
                <a:effectLst/>
              </a:rPr>
              <a:t> patients</a:t>
            </a:r>
            <a:r>
              <a:rPr lang="en-GB" sz="1800" b="0" i="0" baseline="30000" dirty="0">
                <a:solidFill>
                  <a:schemeClr val="tx2"/>
                </a:solidFill>
                <a:effectLst/>
              </a:rPr>
              <a:t>1,2</a:t>
            </a:r>
          </a:p>
          <a:p>
            <a:r>
              <a:rPr lang="en-GB" sz="1800" b="0" i="0" dirty="0">
                <a:solidFill>
                  <a:schemeClr val="tx2"/>
                </a:solidFill>
                <a:effectLst/>
              </a:rPr>
              <a:t>Combining ENZ and AAP may improve </a:t>
            </a:r>
            <a:r>
              <a:rPr lang="en-GB" sz="1800" b="0" i="0" dirty="0" err="1">
                <a:solidFill>
                  <a:schemeClr val="tx2"/>
                </a:solidFill>
                <a:effectLst/>
              </a:rPr>
              <a:t>rPFS</a:t>
            </a:r>
            <a:r>
              <a:rPr lang="en-GB" sz="1800" b="0" i="0" dirty="0">
                <a:solidFill>
                  <a:schemeClr val="tx2"/>
                </a:solidFill>
                <a:effectLst/>
              </a:rPr>
              <a:t> in </a:t>
            </a:r>
            <a:r>
              <a:rPr lang="en-GB" sz="1800" b="0" i="0" dirty="0" err="1">
                <a:solidFill>
                  <a:schemeClr val="tx2"/>
                </a:solidFill>
                <a:effectLst/>
              </a:rPr>
              <a:t>mCRPC</a:t>
            </a:r>
            <a:r>
              <a:rPr lang="en-GB" sz="1800" b="0" i="0" dirty="0">
                <a:solidFill>
                  <a:schemeClr val="tx2"/>
                </a:solidFill>
                <a:effectLst/>
              </a:rPr>
              <a:t> but there is no notable improvement in OS</a:t>
            </a:r>
            <a:r>
              <a:rPr lang="en-GB" sz="1800" b="0" i="0" baseline="30000" dirty="0">
                <a:solidFill>
                  <a:schemeClr val="tx2"/>
                </a:solidFill>
                <a:effectLst/>
              </a:rPr>
              <a:t>3</a:t>
            </a:r>
            <a:endParaRPr lang="en-GB" sz="1800" b="0" i="0" dirty="0">
              <a:solidFill>
                <a:schemeClr val="tx2"/>
              </a:solidFill>
              <a:effectLst/>
            </a:endParaRPr>
          </a:p>
          <a:p>
            <a:r>
              <a:rPr lang="en-GB" sz="1800" dirty="0">
                <a:solidFill>
                  <a:schemeClr val="tx2"/>
                </a:solidFill>
              </a:rPr>
              <a:t>T</a:t>
            </a:r>
            <a:r>
              <a:rPr lang="en-GB" sz="1800" b="0" i="0" dirty="0">
                <a:solidFill>
                  <a:schemeClr val="tx2"/>
                </a:solidFill>
                <a:effectLst/>
              </a:rPr>
              <a:t>he benefit in </a:t>
            </a:r>
            <a:r>
              <a:rPr lang="en-GB" sz="1800" b="0" i="0" dirty="0" err="1">
                <a:solidFill>
                  <a:schemeClr val="tx2"/>
                </a:solidFill>
                <a:effectLst/>
              </a:rPr>
              <a:t>mHSPC</a:t>
            </a:r>
            <a:r>
              <a:rPr lang="en-GB" sz="1800" b="0" i="0" dirty="0">
                <a:solidFill>
                  <a:schemeClr val="tx2"/>
                </a:solidFill>
                <a:effectLst/>
              </a:rPr>
              <a:t> is uncertain and survival outcomes of </a:t>
            </a:r>
            <a:r>
              <a:rPr lang="en-GB" sz="1800" dirty="0" err="1">
                <a:solidFill>
                  <a:schemeClr val="tx2"/>
                </a:solidFill>
              </a:rPr>
              <a:t>m</a:t>
            </a:r>
            <a:r>
              <a:rPr lang="en-GB" sz="1800" b="0" i="0" dirty="0" err="1">
                <a:solidFill>
                  <a:schemeClr val="tx2"/>
                </a:solidFill>
                <a:effectLst/>
              </a:rPr>
              <a:t>PC</a:t>
            </a:r>
            <a:r>
              <a:rPr lang="en-GB" sz="1800" b="0" i="0" dirty="0">
                <a:solidFill>
                  <a:schemeClr val="tx2"/>
                </a:solidFill>
                <a:effectLst/>
              </a:rPr>
              <a:t> started on ADT + second generation hormonal agent after &gt;5 years have not been reported</a:t>
            </a:r>
            <a:r>
              <a:rPr lang="en-GB" sz="1800" b="0" i="0" baseline="30000" dirty="0">
                <a:solidFill>
                  <a:schemeClr val="tx2"/>
                </a:solidFill>
                <a:effectLst/>
              </a:rPr>
              <a:t>4</a:t>
            </a:r>
            <a:endParaRPr lang="en-GB" sz="1800" baseline="300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933184" cy="807285"/>
          </a:xfrm>
        </p:spPr>
        <p:txBody>
          <a:bodyPr/>
          <a:lstStyle/>
          <a:p>
            <a:r>
              <a:rPr lang="en-GB" dirty="0"/>
              <a:t>stampede: background and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76243"/>
            <a:ext cx="9724288" cy="365125"/>
          </a:xfrm>
        </p:spPr>
        <p:txBody>
          <a:bodyPr/>
          <a:lstStyle/>
          <a:p>
            <a:pPr lvl="0">
              <a:lnSpc>
                <a:spcPct val="90000"/>
              </a:lnSpc>
              <a:buSzPts val="1000"/>
              <a:tabLst>
                <a:tab pos="457200" algn="l"/>
              </a:tabLst>
            </a:pPr>
            <a:r>
              <a:rPr lang="en-GB" sz="1100" dirty="0">
                <a:effectLst/>
                <a:ea typeface="Calibri" panose="020F0502020204030204" pitchFamily="34" charset="0"/>
              </a:rPr>
              <a:t>ADT, androgen deprivation therapy; </a:t>
            </a:r>
            <a:r>
              <a:rPr lang="en-GB" sz="1100" dirty="0" err="1">
                <a:effectLst/>
                <a:ea typeface="Calibri" panose="020F0502020204030204" pitchFamily="34" charset="0"/>
              </a:rPr>
              <a:t>mCRPC</a:t>
            </a:r>
            <a:r>
              <a:rPr lang="en-GB" sz="1100" dirty="0">
                <a:effectLst/>
                <a:ea typeface="Calibri" panose="020F0502020204030204" pitchFamily="34" charset="0"/>
              </a:rPr>
              <a:t>; metastatic castration resistant prostate cancer; </a:t>
            </a:r>
            <a:r>
              <a:rPr lang="en-GB" sz="1100" dirty="0" err="1">
                <a:effectLst/>
                <a:ea typeface="Calibri" panose="020F0502020204030204" pitchFamily="34" charset="0"/>
              </a:rPr>
              <a:t>mHSPC</a:t>
            </a:r>
            <a:r>
              <a:rPr lang="en-GB" sz="1100" dirty="0">
                <a:effectLst/>
                <a:ea typeface="Calibri" panose="020F0502020204030204" pitchFamily="34" charset="0"/>
              </a:rPr>
              <a:t>, metastatic hormone sensitive prostate cancer; </a:t>
            </a:r>
            <a:br>
              <a:rPr lang="en-GB" sz="1100" dirty="0">
                <a:effectLst/>
                <a:ea typeface="Calibri" panose="020F0502020204030204" pitchFamily="34" charset="0"/>
              </a:rPr>
            </a:br>
            <a:r>
              <a:rPr lang="en-GB" sz="1100" dirty="0" err="1">
                <a:effectLst/>
                <a:ea typeface="Calibri" panose="020F0502020204030204" pitchFamily="34" charset="0"/>
              </a:rPr>
              <a:t>mPC</a:t>
            </a:r>
            <a:r>
              <a:rPr lang="en-GB" sz="1100" dirty="0">
                <a:effectLst/>
                <a:ea typeface="Calibri" panose="020F0502020204030204" pitchFamily="34" charset="0"/>
              </a:rPr>
              <a:t>, metastatic prostate cancer; OS, overall survival; P, prednisolone/prednisone; </a:t>
            </a:r>
            <a:r>
              <a:rPr lang="en-GB" sz="1100" dirty="0" err="1">
                <a:effectLst/>
                <a:ea typeface="Calibri" panose="020F0502020204030204" pitchFamily="34" charset="0"/>
              </a:rPr>
              <a:t>rPFS</a:t>
            </a:r>
            <a:r>
              <a:rPr lang="en-GB" sz="1100" dirty="0">
                <a:effectLst/>
                <a:ea typeface="Calibri" panose="020F0502020204030204" pitchFamily="34" charset="0"/>
              </a:rPr>
              <a:t>, radiographic progression-free survival; SOC, standard of care</a:t>
            </a:r>
          </a:p>
          <a:p>
            <a:pPr>
              <a:lnSpc>
                <a:spcPct val="90000"/>
              </a:lnSpc>
              <a:buSzPts val="1000"/>
              <a:tabLst>
                <a:tab pos="457200" algn="l"/>
              </a:tabLst>
            </a:pPr>
            <a:r>
              <a:rPr lang="en-GB" sz="1100" dirty="0">
                <a:effectLst/>
                <a:ea typeface="Calibri" panose="020F0502020204030204" pitchFamily="34" charset="0"/>
              </a:rPr>
              <a:t>1. James ND, et al. N </a:t>
            </a:r>
            <a:r>
              <a:rPr lang="en-GB" sz="1100" dirty="0" err="1">
                <a:effectLst/>
                <a:ea typeface="Calibri" panose="020F0502020204030204" pitchFamily="34" charset="0"/>
              </a:rPr>
              <a:t>Engl</a:t>
            </a:r>
            <a:r>
              <a:rPr lang="en-GB" sz="1100" dirty="0">
                <a:effectLst/>
                <a:ea typeface="Calibri" panose="020F0502020204030204" pitchFamily="34" charset="0"/>
              </a:rPr>
              <a:t> J Med 2017; 377: 338-351; 2. David ID, et al. N </a:t>
            </a:r>
            <a:r>
              <a:rPr lang="en-GB" sz="1100" dirty="0" err="1">
                <a:effectLst/>
                <a:ea typeface="Calibri" panose="020F0502020204030204" pitchFamily="34" charset="0"/>
              </a:rPr>
              <a:t>Engl</a:t>
            </a:r>
            <a:r>
              <a:rPr lang="en-GB" sz="1100" dirty="0">
                <a:effectLst/>
                <a:ea typeface="Calibri" panose="020F0502020204030204" pitchFamily="34" charset="0"/>
              </a:rPr>
              <a:t> J Med 2019; 381: 121-131; 3. Morris MJ, et al. J Clin Oncol 2019; 37 (15 </a:t>
            </a:r>
            <a:r>
              <a:rPr lang="en-GB" sz="1100" dirty="0" err="1">
                <a:effectLst/>
                <a:ea typeface="Calibri" panose="020F0502020204030204" pitchFamily="34" charset="0"/>
              </a:rPr>
              <a:t>Suppl</a:t>
            </a:r>
            <a:r>
              <a:rPr lang="en-GB" sz="1100" dirty="0">
                <a:effectLst/>
                <a:ea typeface="Calibri" panose="020F0502020204030204" pitchFamily="34" charset="0"/>
              </a:rPr>
              <a:t>): 5008; 4. </a:t>
            </a:r>
            <a:r>
              <a:rPr lang="en-GB" sz="1100" dirty="0">
                <a:effectLst/>
              </a:rPr>
              <a:t>Attard G, et al. Ann Oncol. 2022;33 (suppl_7): S808-S869 (ESMO 2022, oral presentation)</a:t>
            </a:r>
          </a:p>
          <a:p>
            <a:pPr lvl="0">
              <a:lnSpc>
                <a:spcPct val="90000"/>
              </a:lnSpc>
              <a:buSzPts val="1000"/>
              <a:tabLst>
                <a:tab pos="457200" algn="l"/>
              </a:tabLst>
            </a:pPr>
            <a:endParaRPr lang="en-GB" sz="1100" dirty="0">
              <a:effectLst/>
              <a:ea typeface="Calibri" panose="020F0502020204030204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0FC8602-3212-6645-B37F-0630A319DEE5}"/>
              </a:ext>
            </a:extLst>
          </p:cNvPr>
          <p:cNvSpPr txBox="1">
            <a:spLocks/>
          </p:cNvSpPr>
          <p:nvPr/>
        </p:nvSpPr>
        <p:spPr>
          <a:xfrm>
            <a:off x="4930416" y="4950143"/>
            <a:ext cx="7372539" cy="1058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spcBef>
                <a:spcPts val="200"/>
              </a:spcBef>
            </a:pPr>
            <a:r>
              <a:rPr lang="en-GB" sz="1200" dirty="0">
                <a:solidFill>
                  <a:schemeClr val="tx2"/>
                </a:solidFill>
              </a:rPr>
              <a:t>Trial follow-up was based on funding availability</a:t>
            </a:r>
          </a:p>
          <a:p>
            <a:pPr marL="184150" indent="-184150">
              <a:spcBef>
                <a:spcPts val="200"/>
              </a:spcBef>
            </a:pPr>
            <a:r>
              <a:rPr lang="en-GB" sz="1200" dirty="0">
                <a:solidFill>
                  <a:schemeClr val="tx2"/>
                </a:solidFill>
              </a:rPr>
              <a:t>Fixed-effects individual patient data meta-analyses to pool estimates from both trials and test for</a:t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dirty="0">
                <a:solidFill>
                  <a:schemeClr val="tx2"/>
                </a:solidFill>
              </a:rPr>
              <a:t>evidence of differences in treatment effect &amp; in-between trial heterogeneity</a:t>
            </a:r>
          </a:p>
          <a:p>
            <a:pPr marL="184150" indent="-184150">
              <a:spcBef>
                <a:spcPts val="200"/>
              </a:spcBef>
            </a:pPr>
            <a:r>
              <a:rPr lang="en-GB" sz="1200" dirty="0">
                <a:solidFill>
                  <a:schemeClr val="tx2"/>
                </a:solidFill>
              </a:rPr>
              <a:t>Both trials closed to further trial data collection, 30 Nov 2021</a:t>
            </a:r>
          </a:p>
          <a:p>
            <a:pPr marL="184150" indent="-184150">
              <a:spcBef>
                <a:spcPts val="200"/>
              </a:spcBef>
            </a:pPr>
            <a:r>
              <a:rPr lang="en-GB" sz="1200" dirty="0">
                <a:solidFill>
                  <a:schemeClr val="tx2"/>
                </a:solidFill>
              </a:rPr>
              <a:t>Final data freeze, 3 July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05505-A4BF-834C-8B7F-713C5D335D21}"/>
              </a:ext>
            </a:extLst>
          </p:cNvPr>
          <p:cNvSpPr txBox="1"/>
          <p:nvPr/>
        </p:nvSpPr>
        <p:spPr>
          <a:xfrm>
            <a:off x="2896325" y="4940374"/>
            <a:ext cx="1914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Solid bars: period accrual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98D374A-8545-0545-8FD4-1B6DB7617D0F}"/>
              </a:ext>
            </a:extLst>
          </p:cNvPr>
          <p:cNvSpPr txBox="1">
            <a:spLocks/>
          </p:cNvSpPr>
          <p:nvPr/>
        </p:nvSpPr>
        <p:spPr>
          <a:xfrm>
            <a:off x="4933306" y="3565525"/>
            <a:ext cx="2955507" cy="1319038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spcBef>
                <a:spcPts val="200"/>
              </a:spcBef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</a:rPr>
              <a:t>No overlapping controls</a:t>
            </a:r>
          </a:p>
          <a:p>
            <a:pPr marL="184150" indent="-184150">
              <a:spcBef>
                <a:spcPts val="200"/>
              </a:spcBef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</a:rPr>
              <a:t>Same protocol &amp; eligibility criteria</a:t>
            </a:r>
          </a:p>
          <a:p>
            <a:pPr marL="184150" indent="-184150">
              <a:spcBef>
                <a:spcPts val="200"/>
              </a:spcBef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</a:rPr>
              <a:t>1</a:t>
            </a:r>
            <a:r>
              <a:rPr lang="en-GB" sz="1200" baseline="30000" dirty="0">
                <a:solidFill>
                  <a:schemeClr val="bg1"/>
                </a:solidFill>
              </a:rPr>
              <a:t>ary</a:t>
            </a:r>
            <a:r>
              <a:rPr lang="en-GB" sz="1200" dirty="0">
                <a:solidFill>
                  <a:schemeClr val="bg1"/>
                </a:solidFill>
              </a:rPr>
              <a:t> outcome measure: </a:t>
            </a:r>
            <a:r>
              <a:rPr lang="en-GB" sz="1200" dirty="0" err="1">
                <a:solidFill>
                  <a:schemeClr val="bg1"/>
                </a:solidFill>
              </a:rPr>
              <a:t>OS</a:t>
            </a:r>
            <a:r>
              <a:rPr lang="en-GB" sz="1200" baseline="30000" dirty="0" err="1">
                <a:solidFill>
                  <a:schemeClr val="bg1"/>
                </a:solidFill>
              </a:rPr>
              <a:t>b</a:t>
            </a:r>
            <a:endParaRPr lang="en-GB" sz="1200" baseline="30000" dirty="0">
              <a:solidFill>
                <a:schemeClr val="bg1"/>
              </a:solidFill>
            </a:endParaRPr>
          </a:p>
          <a:p>
            <a:pPr marL="184150" indent="-184150">
              <a:spcBef>
                <a:spcPts val="200"/>
              </a:spcBef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</a:rPr>
              <a:t>Aim: report effect of AAP+ENZ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and then indirectly compare with AAP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and with ENZ (other trials)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08CFC-E01C-5441-B9F2-FF1C22EEF931}"/>
              </a:ext>
            </a:extLst>
          </p:cNvPr>
          <p:cNvSpPr txBox="1"/>
          <p:nvPr/>
        </p:nvSpPr>
        <p:spPr>
          <a:xfrm>
            <a:off x="3154042" y="3149753"/>
            <a:ext cx="4873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AAP trial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92AE11-485E-9040-888B-4E3CA4C0E6AB}"/>
              </a:ext>
            </a:extLst>
          </p:cNvPr>
          <p:cNvSpPr txBox="1"/>
          <p:nvPr/>
        </p:nvSpPr>
        <p:spPr>
          <a:xfrm>
            <a:off x="4033664" y="3149753"/>
            <a:ext cx="7854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AAP+ENZ trial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F97E39-1D13-C949-B823-2387B09A46C6}"/>
              </a:ext>
            </a:extLst>
          </p:cNvPr>
          <p:cNvSpPr txBox="1"/>
          <p:nvPr/>
        </p:nvSpPr>
        <p:spPr>
          <a:xfrm>
            <a:off x="2912460" y="3327553"/>
            <a:ext cx="185948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2011, 2012, 2013, 2014, 2015, 2016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14241A-AB4A-1F4D-B04F-DA8FD0577F8C}"/>
              </a:ext>
            </a:extLst>
          </p:cNvPr>
          <p:cNvCxnSpPr>
            <a:cxnSpLocks/>
          </p:cNvCxnSpPr>
          <p:nvPr/>
        </p:nvCxnSpPr>
        <p:spPr>
          <a:xfrm>
            <a:off x="3152775" y="3302434"/>
            <a:ext cx="73025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504448-0D62-C840-8268-EECE2373AD3E}"/>
              </a:ext>
            </a:extLst>
          </p:cNvPr>
          <p:cNvCxnSpPr>
            <a:cxnSpLocks/>
          </p:cNvCxnSpPr>
          <p:nvPr/>
        </p:nvCxnSpPr>
        <p:spPr>
          <a:xfrm>
            <a:off x="4029075" y="3302434"/>
            <a:ext cx="53975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CB17BE0-F0A7-7C4B-9681-99408E87B27F}"/>
              </a:ext>
            </a:extLst>
          </p:cNvPr>
          <p:cNvSpPr txBox="1"/>
          <p:nvPr/>
        </p:nvSpPr>
        <p:spPr>
          <a:xfrm>
            <a:off x="929833" y="4031165"/>
            <a:ext cx="112050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1:1 randomisation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821479-96E6-854E-AE82-7111E03734D2}"/>
              </a:ext>
            </a:extLst>
          </p:cNvPr>
          <p:cNvSpPr/>
          <p:nvPr/>
        </p:nvSpPr>
        <p:spPr>
          <a:xfrm>
            <a:off x="860425" y="3565525"/>
            <a:ext cx="3853089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D66BD-A335-5447-BBEA-3BDA4B6998AC}"/>
              </a:ext>
            </a:extLst>
          </p:cNvPr>
          <p:cNvSpPr txBox="1"/>
          <p:nvPr/>
        </p:nvSpPr>
        <p:spPr>
          <a:xfrm>
            <a:off x="1325517" y="3702203"/>
            <a:ext cx="1765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SOC: ADT +/- </a:t>
            </a:r>
            <a:r>
              <a:rPr lang="en-GB" sz="110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docetaxel</a:t>
            </a:r>
            <a:r>
              <a:rPr lang="en-GB" sz="1100" baseline="3000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  <a:endParaRPr lang="en-GB" sz="1100" baseline="30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1AC66-CDA8-0244-A2BF-18406C5DC561}"/>
              </a:ext>
            </a:extLst>
          </p:cNvPr>
          <p:cNvSpPr txBox="1"/>
          <p:nvPr/>
        </p:nvSpPr>
        <p:spPr>
          <a:xfrm>
            <a:off x="3301558" y="3603778"/>
            <a:ext cx="41998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N=502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7BDF5D-0ADB-3E49-A252-B2E6EC9AC281}"/>
              </a:ext>
            </a:extLst>
          </p:cNvPr>
          <p:cNvSpPr txBox="1"/>
          <p:nvPr/>
        </p:nvSpPr>
        <p:spPr>
          <a:xfrm>
            <a:off x="4090544" y="3603778"/>
            <a:ext cx="41998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N=454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685E0C-CF0D-ED48-8CEF-7F9EA644A095}"/>
              </a:ext>
            </a:extLst>
          </p:cNvPr>
          <p:cNvCxnSpPr>
            <a:cxnSpLocks/>
          </p:cNvCxnSpPr>
          <p:nvPr/>
        </p:nvCxnSpPr>
        <p:spPr>
          <a:xfrm>
            <a:off x="2813050" y="3471163"/>
            <a:ext cx="20256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3DF1EEA-D0C9-E94D-8759-229B3D0B9A49}"/>
              </a:ext>
            </a:extLst>
          </p:cNvPr>
          <p:cNvSpPr/>
          <p:nvPr/>
        </p:nvSpPr>
        <p:spPr>
          <a:xfrm>
            <a:off x="3143251" y="3763530"/>
            <a:ext cx="736600" cy="1893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B9E0E0-F2BA-054A-B05B-493951A00412}"/>
              </a:ext>
            </a:extLst>
          </p:cNvPr>
          <p:cNvSpPr/>
          <p:nvPr/>
        </p:nvSpPr>
        <p:spPr>
          <a:xfrm>
            <a:off x="4032250" y="3763530"/>
            <a:ext cx="536575" cy="1893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031B8EB7-7B9A-5342-A4FD-53346186A5D7}"/>
              </a:ext>
            </a:extLst>
          </p:cNvPr>
          <p:cNvSpPr/>
          <p:nvPr/>
        </p:nvSpPr>
        <p:spPr>
          <a:xfrm>
            <a:off x="921029" y="3721100"/>
            <a:ext cx="425172" cy="21907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7DB416-1F89-3943-9E96-A5A35A667F52}"/>
              </a:ext>
            </a:extLst>
          </p:cNvPr>
          <p:cNvSpPr/>
          <p:nvPr/>
        </p:nvSpPr>
        <p:spPr>
          <a:xfrm>
            <a:off x="860425" y="4219140"/>
            <a:ext cx="3853089" cy="66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BA543279-57FA-B040-A537-A7D087AA4EE7}"/>
              </a:ext>
            </a:extLst>
          </p:cNvPr>
          <p:cNvSpPr/>
          <p:nvPr/>
        </p:nvSpPr>
        <p:spPr>
          <a:xfrm>
            <a:off x="921029" y="4451350"/>
            <a:ext cx="425172" cy="21907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93BA9B-BBF5-0845-99DB-70B1B4A0BC35}"/>
              </a:ext>
            </a:extLst>
          </p:cNvPr>
          <p:cNvSpPr txBox="1"/>
          <p:nvPr/>
        </p:nvSpPr>
        <p:spPr>
          <a:xfrm>
            <a:off x="1325517" y="4356253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SOC + AAP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349CFA-2F7A-0B40-9570-98083C326A99}"/>
              </a:ext>
            </a:extLst>
          </p:cNvPr>
          <p:cNvSpPr txBox="1"/>
          <p:nvPr/>
        </p:nvSpPr>
        <p:spPr>
          <a:xfrm>
            <a:off x="1928767" y="4622953"/>
            <a:ext cx="1375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SOC + AAP + ENZ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1680ED-4C29-5C43-B971-FCBACADABA8D}"/>
              </a:ext>
            </a:extLst>
          </p:cNvPr>
          <p:cNvSpPr txBox="1"/>
          <p:nvPr/>
        </p:nvSpPr>
        <p:spPr>
          <a:xfrm>
            <a:off x="3301558" y="4226078"/>
            <a:ext cx="41998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N=501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656000B-BCCE-EE44-B0D6-1E0EADD15126}"/>
              </a:ext>
            </a:extLst>
          </p:cNvPr>
          <p:cNvSpPr/>
          <p:nvPr/>
        </p:nvSpPr>
        <p:spPr>
          <a:xfrm>
            <a:off x="3143251" y="4385830"/>
            <a:ext cx="736600" cy="18934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5B4E3A-3A48-E24F-9AE2-2B2BDECCC81B}"/>
              </a:ext>
            </a:extLst>
          </p:cNvPr>
          <p:cNvSpPr txBox="1"/>
          <p:nvPr/>
        </p:nvSpPr>
        <p:spPr>
          <a:xfrm>
            <a:off x="4090544" y="4486428"/>
            <a:ext cx="41998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N=462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FCDB8BA-8512-7A4A-B1D2-CCEE47E5EFD4}"/>
              </a:ext>
            </a:extLst>
          </p:cNvPr>
          <p:cNvSpPr/>
          <p:nvPr/>
        </p:nvSpPr>
        <p:spPr>
          <a:xfrm>
            <a:off x="4032250" y="4646180"/>
            <a:ext cx="536575" cy="18934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95D8B9-487D-CF44-B371-6BD55E5A1522}"/>
              </a:ext>
            </a:extLst>
          </p:cNvPr>
          <p:cNvCxnSpPr/>
          <p:nvPr/>
        </p:nvCxnSpPr>
        <p:spPr>
          <a:xfrm flipV="1">
            <a:off x="3887660" y="4841388"/>
            <a:ext cx="137977" cy="174968"/>
          </a:xfrm>
          <a:prstGeom prst="line">
            <a:avLst/>
          </a:prstGeom>
          <a:ln w="190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4137BAB-76D9-1D47-8B5B-5EC58015C703}"/>
              </a:ext>
            </a:extLst>
          </p:cNvPr>
          <p:cNvSpPr txBox="1"/>
          <p:nvPr/>
        </p:nvSpPr>
        <p:spPr>
          <a:xfrm>
            <a:off x="9337053" y="5669717"/>
            <a:ext cx="23727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70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docetaxel allowed </a:t>
            </a:r>
            <a:r>
              <a:rPr lang="en-GB" sz="7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prior</a:t>
            </a: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to AAP+ENZ from Jan 2016</a:t>
            </a:r>
            <a:b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Daily doses: AA (1000mg) + P (5mg); ENZ 160mg</a:t>
            </a:r>
            <a:b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70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Secondary outcome measures as reported previously</a:t>
            </a:r>
          </a:p>
        </p:txBody>
      </p:sp>
    </p:spTree>
    <p:extLst>
      <p:ext uri="{BB962C8B-B14F-4D97-AF65-F5344CB8AC3E}">
        <p14:creationId xmlns:p14="http://schemas.microsoft.com/office/powerpoint/2010/main" val="11103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E9BF1FE-6D48-2C43-7879-693706A6978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70923196"/>
              </p:ext>
            </p:extLst>
          </p:nvPr>
        </p:nvGraphicFramePr>
        <p:xfrm>
          <a:off x="620713" y="1512661"/>
          <a:ext cx="5979343" cy="1837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791">
                  <a:extLst>
                    <a:ext uri="{9D8B030D-6E8A-4147-A177-3AD203B41FA5}">
                      <a16:colId xmlns:a16="http://schemas.microsoft.com/office/drawing/2014/main" val="262014236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8479237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7502574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764266844"/>
                    </a:ext>
                  </a:extLst>
                </a:gridCol>
              </a:tblGrid>
              <a:tr h="31391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Endpoint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AAP Trial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AAP + ENZ trial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Interaction / Heterogeneity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3783712714"/>
                  </a:ext>
                </a:extLst>
              </a:tr>
              <a:tr h="528390">
                <a:tc>
                  <a:txBody>
                    <a:bodyPr/>
                    <a:lstStyle/>
                    <a:p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survival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0.62 </a:t>
                      </a:r>
                    </a:p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CI: 0.53-0.73</a:t>
                      </a:r>
                    </a:p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p=1.6 × 10</a:t>
                      </a:r>
                      <a:r>
                        <a:rPr lang="en-GB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0.65 </a:t>
                      </a:r>
                    </a:p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CI: 0.55-0.77</a:t>
                      </a:r>
                    </a:p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p=1.4 × 10</a:t>
                      </a:r>
                      <a:r>
                        <a:rPr lang="en-GB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1.05</a:t>
                      </a:r>
                    </a:p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CI: 0.83-1.32</a:t>
                      </a:r>
                    </a:p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P=0.71</a:t>
                      </a:r>
                    </a:p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 trial heterogeneity I</a:t>
                      </a:r>
                      <a:r>
                        <a:rPr lang="en-GB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p=0.7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2936544176"/>
                  </a:ext>
                </a:extLst>
              </a:tr>
              <a:tr h="337823">
                <a:tc>
                  <a:txBody>
                    <a:bodyPr/>
                    <a:lstStyle/>
                    <a:p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Metastatic PFS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0.50 </a:t>
                      </a:r>
                    </a:p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CI: 0.43-0.58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0.52 </a:t>
                      </a:r>
                    </a:p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CI: 0.44-0.62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evidence of a difference </a:t>
                      </a:r>
                      <a:b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treatment effect or between </a:t>
                      </a:r>
                      <a:b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 heterogeneity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418635283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stampede: results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588384" cy="365125"/>
          </a:xfrm>
        </p:spPr>
        <p:txBody>
          <a:bodyPr/>
          <a:lstStyle/>
          <a:p>
            <a:pPr lvl="0"/>
            <a:r>
              <a:rPr lang="en-GB" dirty="0"/>
              <a:t>AAP, Abiraterone acetate and prednisolone/prednisone; ADT, androgen deprivation therapy; AE, adverse event; CI, confidence interval; ENZ, enzalutamide; G, grade; HR, hazard ratio; mo, month; OS, overall survival; PFS, progression-free survival</a:t>
            </a:r>
          </a:p>
          <a:p>
            <a:pPr>
              <a:lnSpc>
                <a:spcPct val="90000"/>
              </a:lnSpc>
              <a:buSzPts val="1000"/>
              <a:tabLst>
                <a:tab pos="457200" algn="l"/>
              </a:tabLst>
            </a:pPr>
            <a:r>
              <a:rPr lang="en-GB" sz="1200" dirty="0">
                <a:effectLst/>
              </a:rPr>
              <a:t>Attard G, et al. Ann Oncol. 2022;33 (suppl_7): S808-S869 (ESMO 2022, oral presentation)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825A0-CB0A-5D7C-9EDE-D3A61332D044}"/>
              </a:ext>
            </a:extLst>
          </p:cNvPr>
          <p:cNvSpPr txBox="1"/>
          <p:nvPr/>
        </p:nvSpPr>
        <p:spPr>
          <a:xfrm>
            <a:off x="619200" y="3620230"/>
            <a:ext cx="6124872" cy="22159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subgroup analysis for docetaxel:</a:t>
            </a:r>
          </a:p>
          <a:p>
            <a:pPr marL="628650" lvl="1" indent="-271463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on-statistically significant interaction for effect </a:t>
            </a:r>
            <a:br>
              <a:rPr lang="en-US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(HR 0.81, 95% CI: 0.50-1.32, p=0.384)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7 years in AAP trial:</a:t>
            </a:r>
          </a:p>
          <a:p>
            <a:pPr marL="628650" lvl="1" indent="-271463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</a:pPr>
            <a:r>
              <a:rPr lang="en-GB" sz="1600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sz="1600" b="0" i="0" spc="-2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(95% CI: 26-34) patients were alive with ADT vs 48% (95% CI: 43-52) with ADT + AAP; m</a:t>
            </a:r>
            <a:r>
              <a:rPr lang="en-GB" sz="1600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edian follow-up: 95.8 mo </a:t>
            </a:r>
          </a:p>
          <a:p>
            <a:pPr marL="628650" lvl="1" indent="-271463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</a:t>
            </a:r>
            <a:r>
              <a:rPr lang="en-GB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mean survival times were 50.4 months with ADT alone versus 60.6 months with ADT + AAP (p=6.6 × 10</a:t>
            </a:r>
            <a:r>
              <a:rPr lang="en-GB" sz="1600" b="0" i="0" baseline="30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GB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B2C1A-1B2E-9B8B-8E3B-AF76BBA6EB39}"/>
              </a:ext>
            </a:extLst>
          </p:cNvPr>
          <p:cNvSpPr txBox="1"/>
          <p:nvPr/>
        </p:nvSpPr>
        <p:spPr>
          <a:xfrm>
            <a:off x="7032104" y="1511210"/>
            <a:ext cx="4832463" cy="4324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patients reporting </a:t>
            </a: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3-5 toxicity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first 5-years was as follows:</a:t>
            </a:r>
          </a:p>
          <a:p>
            <a:pPr marL="285750" indent="-285750"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AAP trial: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 alone: 38.5%, 95% CI: 34.2-42.8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AAP: 54.4%, 95% CI: 50.0-58.8</a:t>
            </a:r>
          </a:p>
          <a:p>
            <a:pPr marL="285750" indent="-285750"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AAP + ENZ trial: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 alone: 45.2%, 95% CI: 40.6-49.8</a:t>
            </a: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System Font Regular"/>
              <a:buChar char="–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AAP + ENZ: 67.9%, 95% CI: 63.5-72.2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 with AAP + ENZ same as AAP but AEs occurred more frequently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frequent AEs were fatigue, liver derangement and hypertension 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note were the higher incidence of G5 cardiac AEs in the AAP + ENZ treated patients and respiratory AEs in the AAP treated patients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41913-7707-6A21-6660-6806A1A56871}"/>
              </a:ext>
            </a:extLst>
          </p:cNvPr>
          <p:cNvSpPr txBox="1"/>
          <p:nvPr/>
        </p:nvSpPr>
        <p:spPr>
          <a:xfrm>
            <a:off x="619200" y="1042845"/>
            <a:ext cx="1312919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ileron" charset="0"/>
                <a:ea typeface="Aileron" charset="0"/>
                <a:cs typeface="Aileron" charset="0"/>
              </a:rPr>
              <a:t>EFFICACY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7C08D7-A56C-E5BC-490A-1E80405543AF}"/>
              </a:ext>
            </a:extLst>
          </p:cNvPr>
          <p:cNvSpPr txBox="1"/>
          <p:nvPr/>
        </p:nvSpPr>
        <p:spPr>
          <a:xfrm>
            <a:off x="7032104" y="1042845"/>
            <a:ext cx="1117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ileron" charset="0"/>
                <a:ea typeface="Aileron" charset="0"/>
                <a:cs typeface="Aileron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6135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157135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tx2"/>
                </a:solidFill>
                <a:effectLst/>
              </a:rPr>
              <a:t>Enzalutamide + abiraterone acetate and prednisolone should not be combined for </a:t>
            </a:r>
            <a:r>
              <a:rPr lang="en-GB" sz="1800" b="0" i="0" dirty="0" err="1">
                <a:solidFill>
                  <a:schemeClr val="tx2"/>
                </a:solidFill>
                <a:effectLst/>
              </a:rPr>
              <a:t>mHSPC</a:t>
            </a:r>
            <a:r>
              <a:rPr lang="en-GB" sz="1800" b="0" i="0" dirty="0">
                <a:solidFill>
                  <a:schemeClr val="tx2"/>
                </a:solidFill>
                <a:effectLst/>
              </a:rPr>
              <a:t> (nor for high-risk localized prostate cancer)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tx2"/>
                </a:solidFill>
                <a:effectLst/>
              </a:rPr>
              <a:t>Clinically important improvements in OS when adding abiraterone acetate and prednisolone to ADT are maintained at 7 years</a:t>
            </a:r>
          </a:p>
          <a:p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stampede: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732400" cy="365125"/>
          </a:xfrm>
        </p:spPr>
        <p:txBody>
          <a:bodyPr/>
          <a:lstStyle/>
          <a:p>
            <a:pPr lvl="0">
              <a:buSzPts val="1000"/>
              <a:tabLst>
                <a:tab pos="457200" algn="l"/>
              </a:tabLst>
            </a:pPr>
            <a:r>
              <a:rPr lang="en-GB" sz="1200" dirty="0">
                <a:effectLst/>
                <a:ea typeface="Calibri" panose="020F0502020204030204" pitchFamily="34" charset="0"/>
              </a:rPr>
              <a:t>AAP, abiraterone and prednisolone/prednisone; ADT, androgen deprivation therapy; ENZ, enzalutamide; </a:t>
            </a:r>
            <a:r>
              <a:rPr lang="en-GB" sz="1200" dirty="0" err="1">
                <a:effectLst/>
                <a:ea typeface="Calibri" panose="020F0502020204030204" pitchFamily="34" charset="0"/>
              </a:rPr>
              <a:t>mHSPC</a:t>
            </a:r>
            <a:r>
              <a:rPr lang="en-GB" sz="1200" dirty="0">
                <a:effectLst/>
                <a:ea typeface="Calibri" panose="020F0502020204030204" pitchFamily="34" charset="0"/>
              </a:rPr>
              <a:t>, metastatic hormone sensitive prostate cancer; OS, overall survival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GB" sz="1200" dirty="0">
                <a:effectLst/>
              </a:rPr>
              <a:t>Attard G, et al. Ann Oncol. 2022;33 (suppl_7): S808-S869 (ESMO 2022, oral presentation);</a:t>
            </a:r>
            <a:r>
              <a:rPr lang="en-GB" sz="1200" dirty="0">
                <a:effectLst/>
                <a:ea typeface="Calibri" panose="020F0502020204030204" pitchFamily="34" charset="0"/>
              </a:rPr>
              <a:t> </a:t>
            </a:r>
            <a:r>
              <a:rPr lang="en-GB" dirty="0"/>
              <a:t>Castro E. Discussant of abstract #LBA62, ESMO 2022.</a:t>
            </a:r>
            <a:endParaRPr lang="en-GB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FDFDE-1F42-1543-8082-411A48A0FB36}"/>
              </a:ext>
            </a:extLst>
          </p:cNvPr>
          <p:cNvSpPr txBox="1"/>
          <p:nvPr/>
        </p:nvSpPr>
        <p:spPr>
          <a:xfrm>
            <a:off x="1391477" y="3272766"/>
            <a:ext cx="9409046" cy="159639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20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 plus AAP does not improve OS in </a:t>
            </a:r>
            <a:r>
              <a:rPr lang="en-US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novo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mHSPC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results in increased toxicity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PRESTO: A phase 3, open-label study of androgen annihilation in patients with high-risk biochemically relapsed prostate cancer (AFT-19)</a:t>
            </a:r>
            <a:endParaRPr lang="en-GB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301208"/>
            <a:ext cx="10972800" cy="875001"/>
          </a:xfrm>
        </p:spPr>
        <p:txBody>
          <a:bodyPr>
            <a:norm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dirty="0">
                <a:effectLst/>
                <a:ea typeface="Calibri" panose="020F0502020204030204" pitchFamily="34" charset="0"/>
              </a:rPr>
              <a:t>Aggarwal R, et al. ESMO 2022. Abstract #LBA63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1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343435"/>
            <a:ext cx="10963200" cy="635248"/>
          </a:xfrm>
        </p:spPr>
        <p:txBody>
          <a:bodyPr/>
          <a:lstStyle/>
          <a:p>
            <a:r>
              <a:rPr lang="en-GB" dirty="0"/>
              <a:t>Patients with biochemically relapsed prostate cancer following radical prostatectomy and a short PSA doubling time are at risk for distant metastases </a:t>
            </a:r>
          </a:p>
          <a:p>
            <a:r>
              <a:rPr lang="en-GB" dirty="0"/>
              <a:t>Apalutamide and abiraterone acetate plus prednisone prolong survival in the metastatic setting </a:t>
            </a:r>
          </a:p>
          <a:p>
            <a:r>
              <a:rPr lang="en-GB" dirty="0"/>
              <a:t>PRESTO evaluated if intensification of ADT prolongs biochemical PFS in BRPC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presto: background and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369" y="6318923"/>
            <a:ext cx="10084328" cy="365125"/>
          </a:xfrm>
        </p:spPr>
        <p:txBody>
          <a:bodyPr/>
          <a:lstStyle/>
          <a:p>
            <a:pPr lvl="0"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GB" sz="1100" dirty="0">
                <a:effectLst/>
                <a:ea typeface="Calibri" panose="020F0502020204030204" pitchFamily="34" charset="0"/>
              </a:rPr>
              <a:t>AAP, Abiraterone acetate plus prednisone; ADT, androgen deprivation therapy; BCR, biochemically recurrent; </a:t>
            </a:r>
            <a:r>
              <a:rPr lang="en-GB" sz="1100" dirty="0" err="1">
                <a:effectLst/>
                <a:ea typeface="Calibri" panose="020F0502020204030204" pitchFamily="34" charset="0"/>
              </a:rPr>
              <a:t>bPFS</a:t>
            </a:r>
            <a:r>
              <a:rPr lang="en-GB" sz="1100" dirty="0">
                <a:effectLst/>
                <a:ea typeface="Calibri" panose="020F0502020204030204" pitchFamily="34" charset="0"/>
              </a:rPr>
              <a:t>, biochemical progression free survival; BRPC, biochemically relapsed prostate cancer; </a:t>
            </a:r>
            <a:r>
              <a:rPr lang="en-GB" sz="1100" dirty="0"/>
              <a:t>LHRH, luteinising hormone-releasing hormone; MFS, metastasis free survival; PFS, progression-free survival; </a:t>
            </a:r>
            <a:r>
              <a:rPr lang="en-GB" sz="1100" dirty="0">
                <a:effectLst/>
                <a:ea typeface="Calibri" panose="020F0502020204030204" pitchFamily="34" charset="0"/>
              </a:rPr>
              <a:t>PSA, prostate specific antigen; PSA-DT, PSA-doubling time; QoL, quality of life; RT, radiotherapy; TTCR, time to castration resistance; TTTR, time to testosterone recovery</a:t>
            </a:r>
          </a:p>
          <a:p>
            <a:r>
              <a:rPr lang="en-US" sz="1100" dirty="0">
                <a:effectLst/>
              </a:rPr>
              <a:t>Aggarwal R, et al. Ann Oncol. 2022;33 (suppl_7): S808-S869 (ESMO 2022, oral presentation)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25FCE-C073-6242-A143-F89882FA33BF}"/>
              </a:ext>
            </a:extLst>
          </p:cNvPr>
          <p:cNvSpPr txBox="1"/>
          <p:nvPr/>
        </p:nvSpPr>
        <p:spPr>
          <a:xfrm>
            <a:off x="2977201" y="5754742"/>
            <a:ext cx="218053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Stratified by PSA doubling time</a:t>
            </a:r>
            <a:b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(&lt;3 months vs 3-9 months)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90A2A5B-6D29-6742-B41E-E3ABB17FC299}"/>
              </a:ext>
            </a:extLst>
          </p:cNvPr>
          <p:cNvSpPr/>
          <p:nvPr/>
        </p:nvSpPr>
        <p:spPr>
          <a:xfrm>
            <a:off x="3351513" y="4125790"/>
            <a:ext cx="1263897" cy="546992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Randomise</a:t>
            </a:r>
            <a:b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1:1:1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0A7AF0-A110-4147-918A-300B497733B5}"/>
              </a:ext>
            </a:extLst>
          </p:cNvPr>
          <p:cNvCxnSpPr/>
          <p:nvPr/>
        </p:nvCxnSpPr>
        <p:spPr>
          <a:xfrm>
            <a:off x="2899727" y="4399286"/>
            <a:ext cx="447148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60948C9-AE1A-B54E-A0C1-E7ABFC5D47F0}"/>
              </a:ext>
            </a:extLst>
          </p:cNvPr>
          <p:cNvSpPr/>
          <p:nvPr/>
        </p:nvSpPr>
        <p:spPr>
          <a:xfrm>
            <a:off x="695400" y="3208449"/>
            <a:ext cx="2368964" cy="2381674"/>
          </a:xfrm>
          <a:prstGeom prst="roundRect">
            <a:avLst>
              <a:gd name="adj" fmla="val 6673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radical prostatectomy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Biochemical recurrence with PSA &gt;0.5 ng/mL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PSA-DT ≤9 months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metastases on conventional imaging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dose of ADT &gt;9 months prior to study entry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adjuvant/salvage radiation unless not a candidate for RT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90F7F08-BB39-D444-9961-6B3D44AB2F55}"/>
              </a:ext>
            </a:extLst>
          </p:cNvPr>
          <p:cNvSpPr/>
          <p:nvPr/>
        </p:nvSpPr>
        <p:spPr>
          <a:xfrm>
            <a:off x="5100507" y="3211391"/>
            <a:ext cx="2880000" cy="648000"/>
          </a:xfrm>
          <a:prstGeom prst="roundRect">
            <a:avLst>
              <a:gd name="adj" fmla="val 16894"/>
            </a:avLst>
          </a:prstGeom>
          <a:solidFill>
            <a:schemeClr val="accent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A:</a:t>
            </a:r>
            <a:b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LHRH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6B0711-2272-4548-8A2C-6795BA562190}"/>
              </a:ext>
            </a:extLst>
          </p:cNvPr>
          <p:cNvCxnSpPr/>
          <p:nvPr/>
        </p:nvCxnSpPr>
        <p:spPr>
          <a:xfrm>
            <a:off x="4792556" y="3484887"/>
            <a:ext cx="288000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2056D85-FAE1-4F4D-86E1-6E9E36E9E1FC}"/>
              </a:ext>
            </a:extLst>
          </p:cNvPr>
          <p:cNvSpPr/>
          <p:nvPr/>
        </p:nvSpPr>
        <p:spPr>
          <a:xfrm>
            <a:off x="5100507" y="4076805"/>
            <a:ext cx="2880000" cy="648000"/>
          </a:xfrm>
          <a:prstGeom prst="roundRect">
            <a:avLst>
              <a:gd name="adj" fmla="val 16894"/>
            </a:avLst>
          </a:prstGeom>
          <a:solidFill>
            <a:schemeClr val="accent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B:</a:t>
            </a:r>
            <a:b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LHRH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apalutamide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38E4F2-B47C-5744-9BD3-2EE87078F56E}"/>
              </a:ext>
            </a:extLst>
          </p:cNvPr>
          <p:cNvCxnSpPr/>
          <p:nvPr/>
        </p:nvCxnSpPr>
        <p:spPr>
          <a:xfrm>
            <a:off x="4792556" y="4377515"/>
            <a:ext cx="288000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931AC1-33FE-5E47-AE1B-C1307D7DE839}"/>
              </a:ext>
            </a:extLst>
          </p:cNvPr>
          <p:cNvSpPr/>
          <p:nvPr/>
        </p:nvSpPr>
        <p:spPr>
          <a:xfrm>
            <a:off x="5100507" y="4942220"/>
            <a:ext cx="2880000" cy="648000"/>
          </a:xfrm>
          <a:prstGeom prst="roundRect">
            <a:avLst>
              <a:gd name="adj" fmla="val 16894"/>
            </a:avLst>
          </a:prstGeom>
          <a:solidFill>
            <a:schemeClr val="accent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C:</a:t>
            </a:r>
            <a:b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LHRH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apalutamide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b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abiraterone acetate + prednisone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33236F-0EC4-A34B-88BA-6D231395B6EB}"/>
              </a:ext>
            </a:extLst>
          </p:cNvPr>
          <p:cNvCxnSpPr/>
          <p:nvPr/>
        </p:nvCxnSpPr>
        <p:spPr>
          <a:xfrm>
            <a:off x="4792556" y="5313687"/>
            <a:ext cx="288000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71895675-47C7-324A-8F7E-63FA6AEE0AE3}"/>
              </a:ext>
            </a:extLst>
          </p:cNvPr>
          <p:cNvSpPr/>
          <p:nvPr/>
        </p:nvSpPr>
        <p:spPr>
          <a:xfrm rot="5400000">
            <a:off x="6261869" y="4524415"/>
            <a:ext cx="197276" cy="2524637"/>
          </a:xfrm>
          <a:prstGeom prst="rightBrace">
            <a:avLst>
              <a:gd name="adj1" fmla="val 44471"/>
              <a:gd name="adj2" fmla="val 50000"/>
            </a:avLst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F1E2B4-D4D4-9448-9410-8CFD631E281F}"/>
              </a:ext>
            </a:extLst>
          </p:cNvPr>
          <p:cNvSpPr txBox="1"/>
          <p:nvPr/>
        </p:nvSpPr>
        <p:spPr>
          <a:xfrm>
            <a:off x="5270241" y="5924019"/>
            <a:ext cx="218053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52 weeks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6BB141-2B30-A944-971D-E9399E829E7B}"/>
              </a:ext>
            </a:extLst>
          </p:cNvPr>
          <p:cNvCxnSpPr>
            <a:cxnSpLocks/>
          </p:cNvCxnSpPr>
          <p:nvPr/>
        </p:nvCxnSpPr>
        <p:spPr>
          <a:xfrm>
            <a:off x="4371149" y="4377969"/>
            <a:ext cx="564642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227873-F2B4-EE48-9608-AF236F876473}"/>
              </a:ext>
            </a:extLst>
          </p:cNvPr>
          <p:cNvCxnSpPr>
            <a:cxnSpLocks/>
          </p:cNvCxnSpPr>
          <p:nvPr/>
        </p:nvCxnSpPr>
        <p:spPr>
          <a:xfrm flipV="1">
            <a:off x="4795042" y="3475120"/>
            <a:ext cx="0" cy="1855829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48FEA66-AE52-254A-B633-E5A07C54B297}"/>
              </a:ext>
            </a:extLst>
          </p:cNvPr>
          <p:cNvSpPr/>
          <p:nvPr/>
        </p:nvSpPr>
        <p:spPr>
          <a:xfrm rot="16200000">
            <a:off x="7028102" y="4234647"/>
            <a:ext cx="2520000" cy="368324"/>
          </a:xfrm>
          <a:prstGeom prst="roundRect">
            <a:avLst>
              <a:gd name="adj" fmla="val 16894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for PSA progression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9B759DF-A72D-5942-AADC-5FDCE6C78B70}"/>
              </a:ext>
            </a:extLst>
          </p:cNvPr>
          <p:cNvSpPr/>
          <p:nvPr/>
        </p:nvSpPr>
        <p:spPr>
          <a:xfrm rot="16200000">
            <a:off x="7594641" y="4180448"/>
            <a:ext cx="2520000" cy="476722"/>
          </a:xfrm>
          <a:prstGeom prst="roundRect">
            <a:avLst>
              <a:gd name="adj" fmla="val 16894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per investigator discretion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4BE65-A607-054F-9782-ED0DAB5ED310}"/>
              </a:ext>
            </a:extLst>
          </p:cNvPr>
          <p:cNvSpPr/>
          <p:nvPr/>
        </p:nvSpPr>
        <p:spPr>
          <a:xfrm rot="16200000">
            <a:off x="8116506" y="4234647"/>
            <a:ext cx="2520000" cy="368324"/>
          </a:xfrm>
          <a:prstGeom prst="roundRect">
            <a:avLst>
              <a:gd name="adj" fmla="val 16894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follow up</a:t>
            </a:r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7CAAC09C-0A47-F7C8-48F6-E6E50AB2260E}"/>
              </a:ext>
            </a:extLst>
          </p:cNvPr>
          <p:cNvSpPr/>
          <p:nvPr/>
        </p:nvSpPr>
        <p:spPr>
          <a:xfrm>
            <a:off x="9715376" y="3158809"/>
            <a:ext cx="2065785" cy="2473424"/>
          </a:xfrm>
          <a:prstGeom prst="roundRect">
            <a:avLst>
              <a:gd name="adj" fmla="val 6673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r>
              <a:rPr lang="en-GB" sz="1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</a:p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</a:p>
          <a:p>
            <a:pPr>
              <a:buClr>
                <a:schemeClr val="accent1"/>
              </a:buClr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PSA-PFS (serum PSA &gt; 0.2 ng/mL following treatment)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Patient-reported QOL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TTTR (&gt; 50 ng/dL)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MFS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TTCR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GU CONNECT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US" sz="3200" dirty="0"/>
              <a:t>MEETING SUMMARY</a:t>
            </a:r>
            <a:br>
              <a:rPr lang="en-US" sz="3200" dirty="0"/>
            </a:br>
            <a:r>
              <a:rPr lang="en-US" sz="3200" dirty="0"/>
              <a:t>PROSTATE CANCER HIGHLIGHTS </a:t>
            </a:r>
            <a:br>
              <a:rPr lang="en-US" sz="3200" dirty="0"/>
            </a:br>
            <a:r>
              <a:rPr lang="en-US" sz="3200" dirty="0"/>
              <a:t>FROM ESMO 2022</a:t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r>
              <a:rPr lang="en-GB" sz="3200" cap="none" dirty="0"/>
              <a:t>Prof.</a:t>
            </a:r>
            <a:r>
              <a:rPr lang="en-GB" sz="3200" dirty="0"/>
              <a:t> </a:t>
            </a:r>
            <a:r>
              <a:rPr lang="en-GB" sz="3200" cap="none" dirty="0"/>
              <a:t>Neeraj Agarwal, MD</a:t>
            </a:r>
            <a:br>
              <a:rPr lang="en-GB" sz="3200" cap="none" dirty="0"/>
            </a:br>
            <a:r>
              <a:rPr lang="en-GB" sz="2200" cap="none" dirty="0"/>
              <a:t>Director, Genitourinary Oncology Program, </a:t>
            </a:r>
            <a:br>
              <a:rPr lang="en-GB" sz="2200" cap="none" dirty="0"/>
            </a:br>
            <a:r>
              <a:rPr lang="en-GB" sz="2200" cap="none" dirty="0"/>
              <a:t>Huntsman Cancer Institute, University of Utah, USA</a:t>
            </a:r>
            <a:br>
              <a:rPr lang="en-US" sz="3200" dirty="0"/>
            </a:br>
            <a:br>
              <a:rPr lang="en-US" sz="3200" dirty="0"/>
            </a:br>
            <a:r>
              <a:rPr lang="en-GB" sz="2400" cap="none" dirty="0"/>
              <a:t>SEPTEMBER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1A25A-CE70-1A4E-9535-E7C008038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7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presto: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16376" cy="365125"/>
          </a:xfrm>
        </p:spPr>
        <p:txBody>
          <a:bodyPr/>
          <a:lstStyle/>
          <a:p>
            <a:pPr lvl="0">
              <a:buSzPts val="1000"/>
              <a:tabLst>
                <a:tab pos="457200" algn="l"/>
              </a:tabLst>
            </a:pPr>
            <a:r>
              <a:rPr lang="en-GB" sz="1200" dirty="0">
                <a:effectLst/>
                <a:ea typeface="Calibri" panose="020F0502020204030204" pitchFamily="34" charset="0"/>
              </a:rPr>
              <a:t>AAP, abiraterone acetate plus prednisone; ADT, androgen deprivation therapy; AE, adverse event; APA, apalutamide; CI, confidence interval; HR, hazard ratio; mo, months; PSA-PFS, prostate specific antigen-progression free survival; TTTR, time to testosterone recovery</a:t>
            </a:r>
          </a:p>
          <a:p>
            <a:r>
              <a:rPr lang="en-US" sz="1200" dirty="0">
                <a:effectLst/>
              </a:rPr>
              <a:t>Aggarwal R, et al. Ann Oncol. 2022;33 (suppl_7): S808-S869 (ESMO 2022, oral presentation)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012BD8A-6067-493C-5F12-9AC33722227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7481" y="1214797"/>
            <a:ext cx="10963200" cy="702035"/>
          </a:xfrm>
        </p:spPr>
        <p:txBody>
          <a:bodyPr/>
          <a:lstStyle/>
          <a:p>
            <a:r>
              <a:rPr lang="en-GB" sz="1800" b="0" i="0" dirty="0">
                <a:solidFill>
                  <a:schemeClr val="tx2"/>
                </a:solidFill>
                <a:effectLst/>
              </a:rPr>
              <a:t>504 pts were randomized to ADT alone (N=167), ADT + APA (N = 168) or ADT + APA + AAP (N=169)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8045D5E-A337-C4BA-DA6B-B24A193FCBD5}"/>
              </a:ext>
            </a:extLst>
          </p:cNvPr>
          <p:cNvSpPr txBox="1">
            <a:spLocks/>
          </p:cNvSpPr>
          <p:nvPr/>
        </p:nvSpPr>
        <p:spPr>
          <a:xfrm>
            <a:off x="587481" y="4835689"/>
            <a:ext cx="10963200" cy="1113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tx2"/>
                </a:solidFill>
              </a:rPr>
              <a:t>Most common grade ≥2 AE was hypertension (19.4%, 23.4%, 30.4% in ADT, ADT + APA and ADT + APA + AAP arms, respectively) </a:t>
            </a:r>
          </a:p>
          <a:p>
            <a:r>
              <a:rPr lang="en-GB" sz="1800" dirty="0">
                <a:solidFill>
                  <a:schemeClr val="tx2"/>
                </a:solidFill>
              </a:rPr>
              <a:t>Eight pts (1.8%) across all treatment arms stopped treatment for AEs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18FB73-9206-EB47-B66D-5E0B6D676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55277"/>
              </p:ext>
            </p:extLst>
          </p:nvPr>
        </p:nvGraphicFramePr>
        <p:xfrm>
          <a:off x="619200" y="1775581"/>
          <a:ext cx="10963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344">
                  <a:extLst>
                    <a:ext uri="{9D8B030D-6E8A-4147-A177-3AD203B41FA5}">
                      <a16:colId xmlns:a16="http://schemas.microsoft.com/office/drawing/2014/main" val="3399188035"/>
                    </a:ext>
                  </a:extLst>
                </a:gridCol>
                <a:gridCol w="2282056">
                  <a:extLst>
                    <a:ext uri="{9D8B030D-6E8A-4147-A177-3AD203B41FA5}">
                      <a16:colId xmlns:a16="http://schemas.microsoft.com/office/drawing/2014/main" val="3087050884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val="2396957887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val="3549392280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val="3686065314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val="1463210447"/>
                    </a:ext>
                  </a:extLst>
                </a:gridCol>
              </a:tblGrid>
              <a:tr h="137722">
                <a:tc>
                  <a:txBody>
                    <a:bodyPr/>
                    <a:lstStyle/>
                    <a:p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dirty="0">
                        <a:highlight>
                          <a:srgbClr val="FF00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ADT + 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ADT + APA + AAP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446896"/>
                  </a:ext>
                </a:extLst>
              </a:tr>
              <a:tr h="237713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PSA-PFS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B Comparison</a:t>
                      </a:r>
                      <a:endParaRPr lang="en-GB" sz="12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 mo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CI: 18.2-22.9)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 mo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CI: 23.3-32.3)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CI: 0.35-0.77)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P=0.00047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3159360725"/>
                  </a:ext>
                </a:extLst>
              </a:tr>
              <a:tr h="237713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 Comparison</a:t>
                      </a:r>
                      <a:endParaRPr lang="en-GB" sz="12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 mo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CI: 18.2-22.5)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 mo 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CI: 22.9-32.5)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CI: 0.32-0.71)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P=0.00008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35800613"/>
                  </a:ext>
                </a:extLst>
              </a:tr>
              <a:tr h="16979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TTTR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B Comparison</a:t>
                      </a:r>
                      <a:endParaRPr lang="en-GB" sz="12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 mo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 mo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(85% CI: 0.70-1.32)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522540521"/>
                  </a:ext>
                </a:extLst>
              </a:tr>
              <a:tr h="169795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 Comparison</a:t>
                      </a:r>
                      <a:endParaRPr lang="en-GB" sz="12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mo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 mo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CI: 0.58-1.10)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2010927089"/>
                  </a:ext>
                </a:extLst>
              </a:tr>
              <a:tr h="169795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ileron" charset="0"/>
                          <a:cs typeface="Arial" panose="020B0604020202020204" pitchFamily="34" charset="0"/>
                        </a:rPr>
                        <a:t>102 events in total for PSA PFS; Median follow up for arm B comparison 21.5 months and 21.3 months for arm C 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63763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1571352"/>
          </a:xfrm>
        </p:spPr>
        <p:txBody>
          <a:bodyPr/>
          <a:lstStyle/>
          <a:p>
            <a:r>
              <a:rPr lang="en-US" dirty="0"/>
              <a:t>More complete AR blockade with APA in addition to ADT prolongs PSA-PFS with a manageable safety profile, without impacting TTTR following a finite duration of treatment </a:t>
            </a:r>
          </a:p>
          <a:p>
            <a:r>
              <a:rPr lang="en-US" dirty="0"/>
              <a:t>More hypertension was seen in the AAP-containing treatment arm </a:t>
            </a:r>
            <a:endParaRPr lang="en-GB" dirty="0"/>
          </a:p>
          <a:p>
            <a:r>
              <a:rPr lang="en-GB" dirty="0"/>
              <a:t>There does not appear to be further benefit with the addition of abiraterone + prednisone to apalutamide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presto: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30889"/>
            <a:ext cx="10516376" cy="365125"/>
          </a:xfrm>
        </p:spPr>
        <p:txBody>
          <a:bodyPr/>
          <a:lstStyle/>
          <a:p>
            <a:pPr lvl="0">
              <a:lnSpc>
                <a:spcPct val="90000"/>
              </a:lnSpc>
              <a:buSzPts val="1000"/>
              <a:tabLst>
                <a:tab pos="457200" algn="l"/>
              </a:tabLst>
            </a:pPr>
            <a:endParaRPr lang="en-GB" sz="1200" dirty="0">
              <a:effectLst/>
              <a:ea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GB" dirty="0">
                <a:ea typeface="Calibri" panose="020F0502020204030204" pitchFamily="34" charset="0"/>
              </a:rPr>
              <a:t>AAP, abiraterone acetate plus prednisone; ADT, androgen deprivation therapy; APA, apalutamide; AR, androgen receptor; M0 HSPC, non-metastatic hormone sensitive prostate cancer; PSA, prostate specific antigen; PSA-PFS, PSA-progression-free survival; PSMA PET, prostate specific membrane antigen positron emission tomography; SABR, </a:t>
            </a:r>
            <a:r>
              <a:rPr lang="en-GB" dirty="0"/>
              <a:t>Stereotactic ablative radiotherapy; TTTR, time to testosterone recovery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1200" dirty="0">
                <a:effectLst/>
              </a:rPr>
              <a:t>Aggarwal R, et al. Ann Oncol. 2022;33 (suppl_7): S808-S869 (ESMO 2022, oral presentation); </a:t>
            </a:r>
            <a:r>
              <a:rPr lang="en-GB" dirty="0"/>
              <a:t>de Bono J. Discussant of abstract #LBA63, ESMO 2022.</a:t>
            </a:r>
            <a:endParaRPr lang="en-GB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83993-D8F0-004C-A722-226284A18ECF}"/>
              </a:ext>
            </a:extLst>
          </p:cNvPr>
          <p:cNvSpPr txBox="1"/>
          <p:nvPr/>
        </p:nvSpPr>
        <p:spPr>
          <a:xfrm>
            <a:off x="1391477" y="3554245"/>
            <a:ext cx="9409046" cy="226145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20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insufficient data at this point in time, to prescribe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apalutamide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abiraterone and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apalutamide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M0 HSPC with rising PSA, post-radical prostatectomy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Additionally, this is a shrinking disease space due to PSMA PET, as well as the increased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SABR</a:t>
            </a:r>
          </a:p>
        </p:txBody>
      </p:sp>
    </p:spTree>
    <p:extLst>
      <p:ext uri="{BB962C8B-B14F-4D97-AF65-F5344CB8AC3E}">
        <p14:creationId xmlns:p14="http://schemas.microsoft.com/office/powerpoint/2010/main" val="9680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2B4B5D-E581-40CC-993B-FA9AC86D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noteworthy presentations</a:t>
            </a:r>
            <a:br>
              <a:rPr lang="en-GB" dirty="0"/>
            </a:br>
            <a:r>
              <a:rPr lang="en-GB" dirty="0"/>
              <a:t>ESMO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7EAC5-8093-4F53-8448-17CD30B84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57486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en-GB" dirty="0">
                <a:effectLst/>
                <a:ea typeface="Calibri" panose="020F0502020204030204" pitchFamily="34" charset="0"/>
              </a:rPr>
              <a:t>Biomarker analysis and updated results from the Phase 3 </a:t>
            </a:r>
            <a:r>
              <a:rPr lang="en-GB" dirty="0" err="1">
                <a:effectLst/>
                <a:ea typeface="Calibri" panose="020F0502020204030204" pitchFamily="34" charset="0"/>
              </a:rPr>
              <a:t>PRO</a:t>
            </a:r>
            <a:r>
              <a:rPr lang="en-GB" cap="none" dirty="0" err="1">
                <a:effectLst/>
                <a:ea typeface="Calibri" panose="020F0502020204030204" pitchFamily="34" charset="0"/>
              </a:rPr>
              <a:t>pel</a:t>
            </a:r>
            <a:r>
              <a:rPr lang="en-GB" dirty="0">
                <a:effectLst/>
                <a:ea typeface="Calibri" panose="020F0502020204030204" pitchFamily="34" charset="0"/>
              </a:rPr>
              <a:t> trial of </a:t>
            </a:r>
            <a:r>
              <a:rPr lang="en-GB" dirty="0" err="1">
                <a:effectLst/>
                <a:ea typeface="Calibri" panose="020F0502020204030204" pitchFamily="34" charset="0"/>
              </a:rPr>
              <a:t>abi</a:t>
            </a:r>
            <a:r>
              <a:rPr lang="en-GB" dirty="0">
                <a:effectLst/>
                <a:ea typeface="Calibri" panose="020F0502020204030204" pitchFamily="34" charset="0"/>
              </a:rPr>
              <a:t> and ola vs </a:t>
            </a:r>
            <a:r>
              <a:rPr lang="en-GB" dirty="0" err="1">
                <a:effectLst/>
                <a:ea typeface="Calibri" panose="020F0502020204030204" pitchFamily="34" charset="0"/>
              </a:rPr>
              <a:t>abi</a:t>
            </a:r>
            <a:r>
              <a:rPr lang="en-GB" dirty="0">
                <a:effectLst/>
                <a:ea typeface="Calibri" panose="020F0502020204030204" pitchFamily="34" charset="0"/>
              </a:rPr>
              <a:t> and </a:t>
            </a:r>
            <a:r>
              <a:rPr lang="en-GB" dirty="0" err="1">
                <a:effectLst/>
                <a:ea typeface="Calibri" panose="020F0502020204030204" pitchFamily="34" charset="0"/>
              </a:rPr>
              <a:t>pbo</a:t>
            </a:r>
            <a:r>
              <a:rPr lang="en-GB" dirty="0">
                <a:effectLst/>
                <a:ea typeface="Calibri" panose="020F0502020204030204" pitchFamily="34" charset="0"/>
              </a:rPr>
              <a:t> as 1L therapy for pts with </a:t>
            </a:r>
            <a:r>
              <a:rPr lang="en-GB" cap="none" dirty="0" err="1">
                <a:effectLst/>
                <a:ea typeface="Calibri" panose="020F0502020204030204" pitchFamily="34" charset="0"/>
              </a:rPr>
              <a:t>m</a:t>
            </a:r>
            <a:r>
              <a:rPr lang="en-GB" dirty="0" err="1">
                <a:effectLst/>
                <a:ea typeface="Calibri" panose="020F0502020204030204" pitchFamily="34" charset="0"/>
              </a:rPr>
              <a:t>CRPC</a:t>
            </a:r>
            <a:endParaRPr lang="en-GB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301208"/>
            <a:ext cx="10972800" cy="875001"/>
          </a:xfrm>
        </p:spPr>
        <p:txBody>
          <a:bodyPr>
            <a:norm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dirty="0">
                <a:effectLst/>
                <a:ea typeface="Calibri" panose="020F0502020204030204" pitchFamily="34" charset="0"/>
              </a:rPr>
              <a:t>Saad  F, et al. ESMO 2022. Abstract #1357O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B4021-E104-4D44-D284-CDACB1A6797E}"/>
              </a:ext>
            </a:extLst>
          </p:cNvPr>
          <p:cNvSpPr txBox="1"/>
          <p:nvPr/>
        </p:nvSpPr>
        <p:spPr>
          <a:xfrm>
            <a:off x="219840" y="6472421"/>
            <a:ext cx="913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1L, first line; ABI, abiraterone;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mCRPC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; metastatic castration-resistant prostate cancer; OLA, Olaparib; PBO, placebo; PTS, patients</a:t>
            </a:r>
          </a:p>
        </p:txBody>
      </p:sp>
    </p:spTree>
    <p:extLst>
      <p:ext uri="{BB962C8B-B14F-4D97-AF65-F5344CB8AC3E}">
        <p14:creationId xmlns:p14="http://schemas.microsoft.com/office/powerpoint/2010/main" val="12697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39513"/>
            <a:ext cx="10963200" cy="178737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 the </a:t>
            </a:r>
            <a:r>
              <a:rPr lang="en-US" b="1" dirty="0" err="1">
                <a:solidFill>
                  <a:schemeClr val="accent1"/>
                </a:solidFill>
              </a:rPr>
              <a:t>PROpel</a:t>
            </a:r>
            <a:r>
              <a:rPr lang="en-US" b="1" dirty="0">
                <a:solidFill>
                  <a:schemeClr val="accent1"/>
                </a:solidFill>
              </a:rPr>
              <a:t> primary analysis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abiraterone + </a:t>
            </a:r>
            <a:r>
              <a:rPr lang="en-US" b="1" dirty="0" err="1">
                <a:solidFill>
                  <a:schemeClr val="accent1"/>
                </a:solidFill>
              </a:rPr>
              <a:t>olaparib</a:t>
            </a:r>
            <a:r>
              <a:rPr lang="en-US" b="1" dirty="0">
                <a:solidFill>
                  <a:schemeClr val="accent1"/>
                </a:solidFill>
              </a:rPr>
              <a:t> significantly prolonged radiographic progression-free survival (</a:t>
            </a:r>
            <a:r>
              <a:rPr lang="en-US" b="1" dirty="0" err="1">
                <a:solidFill>
                  <a:schemeClr val="accent1"/>
                </a:solidFill>
              </a:rPr>
              <a:t>rPFS</a:t>
            </a:r>
            <a:r>
              <a:rPr lang="en-US" b="1" dirty="0">
                <a:solidFill>
                  <a:schemeClr val="accent1"/>
                </a:solidFill>
              </a:rPr>
              <a:t>) vs placebo + abiraterone in first-line </a:t>
            </a:r>
            <a:r>
              <a:rPr lang="en-US" b="1" dirty="0" err="1">
                <a:solidFill>
                  <a:schemeClr val="accent1"/>
                </a:solidFill>
              </a:rPr>
              <a:t>mCRPC</a:t>
            </a:r>
            <a:r>
              <a:rPr lang="en-US" b="1" dirty="0">
                <a:solidFill>
                  <a:schemeClr val="accent1"/>
                </a:solidFill>
              </a:rPr>
              <a:t> (HR 0.66, 95% CI 0.54-0.81; p&lt;0.0001).</a:t>
            </a:r>
            <a:r>
              <a:rPr lang="en-US" b="1" baseline="30000" dirty="0">
                <a:solidFill>
                  <a:schemeClr val="accent1"/>
                </a:solidFill>
              </a:rPr>
              <a:t>1</a:t>
            </a:r>
            <a:r>
              <a:rPr lang="en-US" b="1" dirty="0">
                <a:solidFill>
                  <a:schemeClr val="accent1"/>
                </a:solidFill>
              </a:rPr>
              <a:t> </a:t>
            </a:r>
            <a:r>
              <a:rPr lang="en-US" dirty="0"/>
              <a:t>Patients were enrolled irrespective of </a:t>
            </a:r>
            <a:r>
              <a:rPr lang="en-US" dirty="0" err="1"/>
              <a:t>HRRm</a:t>
            </a:r>
            <a:r>
              <a:rPr lang="en-US" dirty="0"/>
              <a:t> status</a:t>
            </a:r>
          </a:p>
          <a:p>
            <a:r>
              <a:rPr lang="en-US" dirty="0"/>
              <a:t>Additional biomarker subgroups results, and updated results are presented from latest data-cut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</a:t>
            </a:r>
            <a:r>
              <a:rPr lang="en-US" cap="none" dirty="0" err="1"/>
              <a:t>pel</a:t>
            </a:r>
            <a:r>
              <a:rPr lang="en-GB" dirty="0"/>
              <a:t>: background and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3500"/>
            <a:ext cx="10732400" cy="3651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tx2"/>
                </a:solidFill>
              </a:rPr>
              <a:t>1L, first-line; ADT, androgen deprivation therapy; BICR, blinded independent central review; </a:t>
            </a:r>
            <a:r>
              <a:rPr lang="en-GB" altLang="en-US" sz="1000" dirty="0">
                <a:solidFill>
                  <a:schemeClr val="tx2"/>
                </a:solidFill>
              </a:rPr>
              <a:t>BID, twice daily; CI, confidence interval; </a:t>
            </a:r>
            <a:r>
              <a:rPr lang="en-GB" sz="1000" dirty="0">
                <a:solidFill>
                  <a:schemeClr val="tx2"/>
                </a:solidFill>
              </a:rPr>
              <a:t>ECOG, Eastern Cooperative Oncology Group ; HR, hazard ratio; HRR, homologous recombination repair gene mutations; </a:t>
            </a:r>
            <a:r>
              <a:rPr lang="en-GB" sz="1000" dirty="0" err="1">
                <a:solidFill>
                  <a:schemeClr val="tx2"/>
                </a:solidFill>
              </a:rPr>
              <a:t>mCRPC</a:t>
            </a:r>
            <a:r>
              <a:rPr lang="en-GB" sz="1000" dirty="0">
                <a:solidFill>
                  <a:schemeClr val="tx2"/>
                </a:solidFill>
              </a:rPr>
              <a:t>, metastatic castration resistant prostate cancer; </a:t>
            </a:r>
            <a:r>
              <a:rPr lang="en-GB" sz="1000" dirty="0" err="1">
                <a:solidFill>
                  <a:schemeClr val="tx2"/>
                </a:solidFill>
              </a:rPr>
              <a:t>mCSPC</a:t>
            </a:r>
            <a:r>
              <a:rPr lang="en-GB" sz="1000" dirty="0">
                <a:solidFill>
                  <a:schemeClr val="tx2"/>
                </a:solidFill>
              </a:rPr>
              <a:t>, metastatic castration sensitive prostate cancer; NHA, novel hormonal agents; ORR, objective response rate; OS, overall survival; PFS2, time to second progression; PO, orally; QD, per day; </a:t>
            </a:r>
            <a:r>
              <a:rPr lang="en-GB" sz="1000" dirty="0" err="1">
                <a:solidFill>
                  <a:schemeClr val="tx2"/>
                </a:solidFill>
              </a:rPr>
              <a:t>rPFS</a:t>
            </a:r>
            <a:r>
              <a:rPr lang="en-GB" sz="1000" dirty="0">
                <a:solidFill>
                  <a:schemeClr val="tx2"/>
                </a:solidFill>
              </a:rPr>
              <a:t>, radiographic progression-free survival; TFST, time to first subsequent therapy or death; TTPP, time to pain progression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2"/>
                </a:solidFill>
              </a:rPr>
              <a:t>1. Saad F, et al. </a:t>
            </a:r>
            <a:r>
              <a:rPr lang="en-GB" sz="1000" dirty="0">
                <a:solidFill>
                  <a:schemeClr val="tx2"/>
                </a:solidFill>
              </a:rPr>
              <a:t>J Clin Oncol 40, 2022 (</a:t>
            </a:r>
            <a:r>
              <a:rPr lang="en-GB" sz="1000" dirty="0" err="1">
                <a:solidFill>
                  <a:schemeClr val="tx2"/>
                </a:solidFill>
              </a:rPr>
              <a:t>suppl</a:t>
            </a:r>
            <a:r>
              <a:rPr lang="en-GB" sz="1000" dirty="0">
                <a:solidFill>
                  <a:schemeClr val="tx2"/>
                </a:solidFill>
              </a:rPr>
              <a:t> 6; </a:t>
            </a:r>
            <a:r>
              <a:rPr lang="en-GB" sz="1000" dirty="0" err="1">
                <a:solidFill>
                  <a:schemeClr val="tx2"/>
                </a:solidFill>
              </a:rPr>
              <a:t>abstr</a:t>
            </a:r>
            <a:r>
              <a:rPr lang="en-GB" sz="1000" dirty="0">
                <a:solidFill>
                  <a:schemeClr val="tx2"/>
                </a:solidFill>
              </a:rPr>
              <a:t> 11) (</a:t>
            </a:r>
            <a:r>
              <a:rPr lang="it-IT" sz="1000" dirty="0">
                <a:solidFill>
                  <a:schemeClr val="tx2"/>
                </a:solidFill>
              </a:rPr>
              <a:t>ASCO GU 2022 oral presentation); 2. </a:t>
            </a:r>
            <a:r>
              <a:rPr lang="en-US" sz="1000" dirty="0">
                <a:effectLst/>
              </a:rPr>
              <a:t>Saad F, et al. Ann Oncol. 2022;33 (suppl_7): S616-S652 (ESMO 2022, oral presentation)</a:t>
            </a:r>
            <a:endParaRPr lang="en-GB" sz="10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E866F5-9B07-B3EA-B995-EDFAEFCA6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19" y="2924944"/>
            <a:ext cx="9846009" cy="2990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A1881B-9E4A-9AB2-5059-AB56C9093F9B}"/>
              </a:ext>
            </a:extLst>
          </p:cNvPr>
          <p:cNvSpPr txBox="1"/>
          <p:nvPr/>
        </p:nvSpPr>
        <p:spPr>
          <a:xfrm>
            <a:off x="3863752" y="5473349"/>
            <a:ext cx="4608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Latest data cut: 14 March 2022</a:t>
            </a:r>
            <a:endParaRPr kumimoji="0" lang="en-US" sz="9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Full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dose of Olaparib and/or abiraterone used, in combination with prednisone or prednisolone 5 mg bid. 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HRRm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homologous recombination repair mutation, including 14 genes panel.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84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1642" y="1129227"/>
            <a:ext cx="10963200" cy="70725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EFFICACY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 err="1"/>
              <a:t>PRO</a:t>
            </a:r>
            <a:r>
              <a:rPr lang="en-US" cap="none" dirty="0" err="1"/>
              <a:t>pel</a:t>
            </a:r>
            <a:r>
              <a:rPr lang="en-GB" dirty="0"/>
              <a:t>: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372360" cy="365125"/>
          </a:xfrm>
        </p:spPr>
        <p:txBody>
          <a:bodyPr/>
          <a:lstStyle/>
          <a:p>
            <a:pPr lvl="0">
              <a:buSzPts val="1000"/>
              <a:tabLst>
                <a:tab pos="457200" algn="l"/>
              </a:tabLst>
            </a:pPr>
            <a:r>
              <a:rPr lang="en-GB" sz="1200" dirty="0">
                <a:effectLst/>
                <a:ea typeface="Calibri" panose="020F0502020204030204" pitchFamily="34" charset="0"/>
              </a:rPr>
              <a:t>ABI, abiraterone; AML, acute myeloid leukaemia; </a:t>
            </a:r>
            <a:r>
              <a:rPr lang="en-GB" sz="12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BRCAm</a:t>
            </a:r>
            <a:r>
              <a:rPr lang="en-GB" sz="12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BRCA mutation carrier ; </a:t>
            </a:r>
            <a:r>
              <a:rPr lang="en-GB" sz="1200" dirty="0">
                <a:effectLst/>
                <a:ea typeface="Calibri" panose="020F0502020204030204" pitchFamily="34" charset="0"/>
              </a:rPr>
              <a:t>CI, confidence interval; HR, hazard ratio; MDS, myelodysplastic syndrome; NR, not reached;  </a:t>
            </a:r>
            <a:r>
              <a:rPr lang="en-GB" sz="1200" dirty="0" err="1">
                <a:effectLst/>
                <a:ea typeface="Calibri" panose="020F0502020204030204" pitchFamily="34" charset="0"/>
              </a:rPr>
              <a:t>rPFS</a:t>
            </a:r>
            <a:r>
              <a:rPr lang="en-GB" sz="1200" dirty="0">
                <a:effectLst/>
                <a:ea typeface="Calibri" panose="020F0502020204030204" pitchFamily="34" charset="0"/>
              </a:rPr>
              <a:t>, radiographic progression-free survival; OLA, Olaparib; OS, overall survival; PBO, placebo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en-US" sz="1200" dirty="0">
                <a:effectLst/>
              </a:rPr>
              <a:t>Saad F, et al. Ann Oncol. 2022;33 (suppl_7): S616-S652 (ESMO 2022, oral presentation)</a:t>
            </a:r>
            <a:endParaRPr lang="en-GB" sz="12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48E9942-319B-C5BE-1274-B33BFCF48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554180"/>
              </p:ext>
            </p:extLst>
          </p:nvPr>
        </p:nvGraphicFramePr>
        <p:xfrm>
          <a:off x="581831" y="1548409"/>
          <a:ext cx="5832650" cy="186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204">
                  <a:extLst>
                    <a:ext uri="{9D8B030D-6E8A-4147-A177-3AD203B41FA5}">
                      <a16:colId xmlns:a16="http://schemas.microsoft.com/office/drawing/2014/main" val="2620142364"/>
                    </a:ext>
                  </a:extLst>
                </a:gridCol>
                <a:gridCol w="1028541">
                  <a:extLst>
                    <a:ext uri="{9D8B030D-6E8A-4147-A177-3AD203B41FA5}">
                      <a16:colId xmlns:a16="http://schemas.microsoft.com/office/drawing/2014/main" val="4084792377"/>
                    </a:ext>
                  </a:extLst>
                </a:gridCol>
                <a:gridCol w="1028541">
                  <a:extLst>
                    <a:ext uri="{9D8B030D-6E8A-4147-A177-3AD203B41FA5}">
                      <a16:colId xmlns:a16="http://schemas.microsoft.com/office/drawing/2014/main" val="3391444141"/>
                    </a:ext>
                  </a:extLst>
                </a:gridCol>
                <a:gridCol w="1085682">
                  <a:extLst>
                    <a:ext uri="{9D8B030D-6E8A-4147-A177-3AD203B41FA5}">
                      <a16:colId xmlns:a16="http://schemas.microsoft.com/office/drawing/2014/main" val="1750257400"/>
                    </a:ext>
                  </a:extLst>
                </a:gridCol>
                <a:gridCol w="1085682">
                  <a:extLst>
                    <a:ext uri="{9D8B030D-6E8A-4147-A177-3AD203B41FA5}">
                      <a16:colId xmlns:a16="http://schemas.microsoft.com/office/drawing/2014/main" val="3239059423"/>
                    </a:ext>
                  </a:extLst>
                </a:gridCol>
              </a:tblGrid>
              <a:tr h="205218">
                <a:tc rowSpan="2">
                  <a:txBody>
                    <a:bodyPr/>
                    <a:lstStyle/>
                    <a:p>
                      <a:r>
                        <a:rPr lang="en-GB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rPFS</a:t>
                      </a: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(investigator assessment) by biomarker</a:t>
                      </a:r>
                    </a:p>
                  </a:txBody>
                  <a:tcPr marT="81720" marB="817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BRCAm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81720" marB="81720"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</a:t>
                      </a:r>
                      <a:r>
                        <a:rPr lang="en-GB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BRCAm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81720" marB="81720"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12714"/>
                  </a:ext>
                </a:extLst>
              </a:tr>
              <a:tr h="221909">
                <a:tc vMerge="1"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 + OLA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(n=47)</a:t>
                      </a:r>
                    </a:p>
                  </a:txBody>
                  <a:tcPr marT="81720" marB="81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2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ABI + PBO</a:t>
                      </a:r>
                    </a:p>
                    <a:p>
                      <a:pPr marL="0" algn="ctr" defTabSz="457200" rtl="0" eaLnBrk="1" latinLnBrk="0" hangingPunct="1"/>
                      <a:r>
                        <a:rPr lang="en-GB" sz="12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(n=38)</a:t>
                      </a:r>
                    </a:p>
                  </a:txBody>
                  <a:tcPr marT="81720" marB="81720"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 + OLA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(n=343)</a:t>
                      </a:r>
                    </a:p>
                  </a:txBody>
                  <a:tcPr marT="81720" marB="81720"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2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ABI + PBO</a:t>
                      </a:r>
                    </a:p>
                    <a:p>
                      <a:pPr marL="0" algn="ctr" defTabSz="457200" rtl="0" eaLnBrk="1" latinLnBrk="0" hangingPunct="1"/>
                      <a:r>
                        <a:rPr lang="en-GB" sz="12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(n=350)</a:t>
                      </a:r>
                    </a:p>
                  </a:txBody>
                  <a:tcPr marT="81720" marB="81720"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186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 (%)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(29.8)</a:t>
                      </a:r>
                    </a:p>
                  </a:txBody>
                  <a:tcPr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(73.7)</a:t>
                      </a:r>
                    </a:p>
                  </a:txBody>
                  <a:tcPr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(43.1)</a:t>
                      </a:r>
                    </a:p>
                  </a:txBody>
                  <a:tcPr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(55.4)</a:t>
                      </a:r>
                    </a:p>
                  </a:txBody>
                  <a:tcPr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544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</a:t>
                      </a:r>
                      <a:r>
                        <a:rPr lang="en-GB" sz="11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rPFS</a:t>
                      </a: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(months)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</a:t>
                      </a:r>
                    </a:p>
                  </a:txBody>
                  <a:tcPr marT="81720" marB="81720"/>
                </a:tc>
                <a:extLst>
                  <a:ext uri="{0D108BD9-81ED-4DB2-BD59-A6C34878D82A}">
                    <a16:rowId xmlns:a16="http://schemas.microsoft.com/office/drawing/2014/main" val="418635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T="81720" marB="817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 (0.12-0.43)</a:t>
                      </a:r>
                    </a:p>
                  </a:txBody>
                  <a:tcPr marT="81720" marB="8172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 (0.61-0.94)</a:t>
                      </a:r>
                    </a:p>
                  </a:txBody>
                  <a:tcPr marT="81720" marB="8172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2572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E809CF-4BBB-611D-35F0-D52543679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690483"/>
              </p:ext>
            </p:extLst>
          </p:nvPr>
        </p:nvGraphicFramePr>
        <p:xfrm>
          <a:off x="6528049" y="1548410"/>
          <a:ext cx="489654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620142364"/>
                    </a:ext>
                  </a:extLst>
                </a:gridCol>
                <a:gridCol w="1457418">
                  <a:extLst>
                    <a:ext uri="{9D8B030D-6E8A-4147-A177-3AD203B41FA5}">
                      <a16:colId xmlns:a16="http://schemas.microsoft.com/office/drawing/2014/main" val="4084792377"/>
                    </a:ext>
                  </a:extLst>
                </a:gridCol>
                <a:gridCol w="1134872">
                  <a:extLst>
                    <a:ext uri="{9D8B030D-6E8A-4147-A177-3AD203B41FA5}">
                      <a16:colId xmlns:a16="http://schemas.microsoft.com/office/drawing/2014/main" val="1750257400"/>
                    </a:ext>
                  </a:extLst>
                </a:gridCol>
              </a:tblGrid>
              <a:tr h="214761">
                <a:tc>
                  <a:txBody>
                    <a:bodyPr/>
                    <a:lstStyle/>
                    <a:p>
                      <a:endParaRPr lang="en-GB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 + OLA</a:t>
                      </a:r>
                    </a:p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 + PBO </a:t>
                      </a:r>
                    </a:p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(n=397)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12714"/>
                  </a:ext>
                </a:extLst>
              </a:tr>
              <a:tr h="15442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rPFS</a:t>
                      </a: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(investigator assessment)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51767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 (49.9)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258 (65.0)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44176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</a:t>
                      </a:r>
                      <a:r>
                        <a:rPr lang="en-GB" sz="11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rPFS</a:t>
                      </a: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52831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0.67 (0.56-0.81), p&lt;0.0001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1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056491"/>
                  </a:ext>
                </a:extLst>
              </a:tr>
              <a:tr h="214761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1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1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424536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 (26.8)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 (30.5)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29097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(months)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64100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0.86 (0.66-1.12), p=0.29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1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162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F12F61-1008-8820-E4B0-8FC2D297D60C}"/>
              </a:ext>
            </a:extLst>
          </p:cNvPr>
          <p:cNvSpPr txBox="1"/>
          <p:nvPr/>
        </p:nvSpPr>
        <p:spPr>
          <a:xfrm>
            <a:off x="619200" y="4145668"/>
            <a:ext cx="11089234" cy="18158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SAFETY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Updated overall safety results from latest cut-off were consistent with the primary analysis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One case of MDS/AML identified during hospital admission for COVID-19 pneumonia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Incidence of primary malignancies and pneumonitis balanced between arms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Incidence of pulmonary embolism and cardiovascular events similar between primary analysis </a:t>
            </a:r>
            <a:b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latest data cut </a:t>
            </a:r>
          </a:p>
        </p:txBody>
      </p:sp>
    </p:spTree>
    <p:extLst>
      <p:ext uri="{BB962C8B-B14F-4D97-AF65-F5344CB8AC3E}">
        <p14:creationId xmlns:p14="http://schemas.microsoft.com/office/powerpoint/2010/main" val="3404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1571352"/>
          </a:xfrm>
        </p:spPr>
        <p:txBody>
          <a:bodyPr/>
          <a:lstStyle/>
          <a:p>
            <a:r>
              <a:rPr lang="en-GB" b="0" i="0" dirty="0">
                <a:solidFill>
                  <a:schemeClr val="tx2"/>
                </a:solidFill>
                <a:effectLst/>
              </a:rPr>
              <a:t>Meaningful </a:t>
            </a:r>
            <a:r>
              <a:rPr lang="en-GB" b="0" i="0" dirty="0" err="1">
                <a:solidFill>
                  <a:schemeClr val="tx2"/>
                </a:solidFill>
                <a:effectLst/>
              </a:rPr>
              <a:t>rPFS</a:t>
            </a:r>
            <a:r>
              <a:rPr lang="en-GB" b="0" i="0" dirty="0">
                <a:solidFill>
                  <a:schemeClr val="tx2"/>
                </a:solidFill>
                <a:effectLst/>
              </a:rPr>
              <a:t> improvement of ≥5 months was observed with ABI + OLA vs ABI + PBO in all assessed biomarker subgroups in 1L </a:t>
            </a:r>
            <a:r>
              <a:rPr lang="en-GB" b="0" i="0" dirty="0" err="1">
                <a:solidFill>
                  <a:schemeClr val="tx2"/>
                </a:solidFill>
                <a:effectLst/>
              </a:rPr>
              <a:t>mCRPC</a:t>
            </a:r>
            <a:r>
              <a:rPr lang="en-GB" b="0" i="0" dirty="0">
                <a:solidFill>
                  <a:schemeClr val="tx2"/>
                </a:solidFill>
                <a:effectLst/>
              </a:rPr>
              <a:t> patients 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The </a:t>
            </a:r>
            <a:r>
              <a:rPr lang="en-GB" dirty="0" err="1">
                <a:solidFill>
                  <a:schemeClr val="tx2"/>
                </a:solidFill>
              </a:rPr>
              <a:t>rPFS</a:t>
            </a:r>
            <a:r>
              <a:rPr lang="en-GB" dirty="0">
                <a:solidFill>
                  <a:schemeClr val="tx2"/>
                </a:solidFill>
              </a:rPr>
              <a:t> effect was most pronounced in the </a:t>
            </a:r>
            <a:r>
              <a:rPr lang="en-GB" dirty="0" err="1">
                <a:solidFill>
                  <a:schemeClr val="tx2"/>
                </a:solidFill>
              </a:rPr>
              <a:t>BRCAm</a:t>
            </a:r>
            <a:r>
              <a:rPr lang="en-GB" dirty="0">
                <a:solidFill>
                  <a:schemeClr val="tx2"/>
                </a:solidFill>
              </a:rPr>
              <a:t> subgroup</a:t>
            </a:r>
          </a:p>
          <a:p>
            <a:r>
              <a:rPr lang="en-GB" b="0" i="0" dirty="0">
                <a:solidFill>
                  <a:schemeClr val="tx2"/>
                </a:solidFill>
                <a:effectLst/>
              </a:rPr>
              <a:t>Updated results show a continuing trend towards improved OS and support a superior clinical benefit with ABI + OLA vs ABI + PBO as 1L therapy for pts with </a:t>
            </a:r>
            <a:r>
              <a:rPr lang="en-GB" b="0" i="0" dirty="0" err="1">
                <a:solidFill>
                  <a:schemeClr val="tx2"/>
                </a:solidFill>
                <a:effectLst/>
              </a:rPr>
              <a:t>mCRPC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Safety and tolerability results were consistent with the primary analysis and the known safety profiles for abiraterone and </a:t>
            </a:r>
            <a:r>
              <a:rPr lang="en-GB" dirty="0" err="1">
                <a:solidFill>
                  <a:schemeClr val="tx2"/>
                </a:solidFill>
              </a:rPr>
              <a:t>olaparib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</a:t>
            </a:r>
            <a:r>
              <a:rPr lang="en-US" cap="none" dirty="0" err="1"/>
              <a:t>pel</a:t>
            </a:r>
            <a:r>
              <a:rPr lang="en-GB" dirty="0"/>
              <a:t>: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280" y="6309320"/>
            <a:ext cx="10487280" cy="484164"/>
          </a:xfrm>
        </p:spPr>
        <p:txBody>
          <a:bodyPr/>
          <a:lstStyle/>
          <a:p>
            <a:pPr>
              <a:buSzPts val="1000"/>
              <a:tabLst>
                <a:tab pos="457200" algn="l"/>
              </a:tabLst>
            </a:pPr>
            <a:r>
              <a:rPr lang="en-GB" dirty="0">
                <a:ea typeface="Calibri" panose="020F0502020204030204" pitchFamily="34" charset="0"/>
              </a:rPr>
              <a:t>1L, first line; </a:t>
            </a:r>
            <a:r>
              <a:rPr lang="en-GB" sz="12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BRCAm</a:t>
            </a:r>
            <a:r>
              <a:rPr lang="en-GB" sz="12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BRCA mutation carrier; </a:t>
            </a:r>
            <a:r>
              <a:rPr lang="en-GB" dirty="0" err="1">
                <a:ea typeface="Calibri" panose="020F0502020204030204" pitchFamily="34" charset="0"/>
              </a:rPr>
              <a:t>mCRPC</a:t>
            </a:r>
            <a:r>
              <a:rPr lang="en-GB" dirty="0">
                <a:ea typeface="Calibri" panose="020F0502020204030204" pitchFamily="34" charset="0"/>
              </a:rPr>
              <a:t>; metastatic castration resistant prostate cancer; </a:t>
            </a:r>
            <a:r>
              <a:rPr lang="en-GB" sz="1200" dirty="0">
                <a:effectLst/>
                <a:ea typeface="Calibri" panose="020F0502020204030204" pitchFamily="34" charset="0"/>
              </a:rPr>
              <a:t>OS, overall survival; PARP, </a:t>
            </a:r>
            <a:r>
              <a:rPr lang="en-GB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Poly (ADP-ribose) polymerase; </a:t>
            </a:r>
            <a:r>
              <a:rPr lang="en-GB" sz="12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rPFS</a:t>
            </a:r>
            <a:r>
              <a:rPr lang="en-GB" sz="1200" dirty="0">
                <a:effectLst/>
                <a:ea typeface="Calibri" panose="020F0502020204030204" pitchFamily="34" charset="0"/>
              </a:rPr>
              <a:t>, radiographic progression-free survival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US" sz="1200" dirty="0">
                <a:effectLst/>
              </a:rPr>
              <a:t>Saad F, et al. Ann Oncol. 2022;33 (suppl_7): S616-S652 (ESMO 2022, oral presentation);</a:t>
            </a:r>
            <a:r>
              <a:rPr lang="en-GB" sz="1200" dirty="0">
                <a:effectLst/>
                <a:ea typeface="Calibri" panose="020F0502020204030204" pitchFamily="34" charset="0"/>
              </a:rPr>
              <a:t> </a:t>
            </a:r>
            <a:r>
              <a:rPr lang="en-GB" dirty="0"/>
              <a:t>de Bono J. Discussant of abstract #</a:t>
            </a:r>
            <a:r>
              <a:rPr lang="en-GB" sz="1200" dirty="0">
                <a:effectLst/>
                <a:ea typeface="Calibri" panose="020F0502020204030204" pitchFamily="34" charset="0"/>
              </a:rPr>
              <a:t> 1357O</a:t>
            </a:r>
            <a:r>
              <a:rPr lang="en-GB" dirty="0"/>
              <a:t>, ESMO 2022.</a:t>
            </a:r>
            <a:endParaRPr lang="en-GB" b="0" dirty="0">
              <a:solidFill>
                <a:srgbClr val="333333"/>
              </a:solidFill>
              <a:effectLst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GB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8AA84-FDDE-AA46-A437-0EF338937D7E}"/>
              </a:ext>
            </a:extLst>
          </p:cNvPr>
          <p:cNvSpPr txBox="1"/>
          <p:nvPr/>
        </p:nvSpPr>
        <p:spPr>
          <a:xfrm>
            <a:off x="1188397" y="4221088"/>
            <a:ext cx="9409046" cy="131492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20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 inhibition still requires molecular stratification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en-GB" dirty="0">
                <a:effectLst/>
                <a:ea typeface="Calibri" panose="020F0502020204030204" pitchFamily="34" charset="0"/>
              </a:rPr>
              <a:t>Quality of life and patient-relevant endpoints with </a:t>
            </a:r>
            <a:r>
              <a:rPr lang="en-GB" dirty="0" err="1">
                <a:effectLst/>
                <a:ea typeface="Calibri" panose="020F0502020204030204" pitchFamily="34" charset="0"/>
              </a:rPr>
              <a:t>darolutamide</a:t>
            </a:r>
            <a:r>
              <a:rPr lang="en-GB" dirty="0">
                <a:effectLst/>
                <a:ea typeface="Calibri" panose="020F0502020204030204" pitchFamily="34" charset="0"/>
              </a:rPr>
              <a:t> in the phase 3 ARASENS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301208"/>
            <a:ext cx="10972800" cy="875001"/>
          </a:xfrm>
        </p:spPr>
        <p:txBody>
          <a:bodyPr>
            <a:norm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dirty="0" err="1">
                <a:effectLst/>
                <a:ea typeface="Calibri" panose="020F0502020204030204" pitchFamily="34" charset="0"/>
              </a:rPr>
              <a:t>Fizazi</a:t>
            </a:r>
            <a:r>
              <a:rPr lang="en-GB" sz="2400" b="1" dirty="0">
                <a:effectLst/>
                <a:ea typeface="Calibri" panose="020F0502020204030204" pitchFamily="34" charset="0"/>
              </a:rPr>
              <a:t>  K, et al. ESMO 2022. Abstract #1360MO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2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5080" y="1187255"/>
            <a:ext cx="10963200" cy="1187718"/>
          </a:xfrm>
        </p:spPr>
        <p:txBody>
          <a:bodyPr/>
          <a:lstStyle/>
          <a:p>
            <a:r>
              <a:rPr lang="en-GB" dirty="0"/>
              <a:t>In ARASENS, </a:t>
            </a:r>
            <a:r>
              <a:rPr lang="en-GB" dirty="0" err="1"/>
              <a:t>darolutamide</a:t>
            </a:r>
            <a:r>
              <a:rPr lang="en-GB" dirty="0"/>
              <a:t> + ADT + docetaxel significantly reduced risk of death by 32.5% vs placebo + ADT + docetaxel in patients with </a:t>
            </a:r>
            <a:r>
              <a:rPr lang="en-GB" dirty="0" err="1"/>
              <a:t>mHSPC</a:t>
            </a:r>
            <a:endParaRPr lang="en-GB" dirty="0"/>
          </a:p>
          <a:p>
            <a:r>
              <a:rPr lang="en-GB" dirty="0"/>
              <a:t>QOL and patient-relevant endpoints are reported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arasens</a:t>
            </a:r>
            <a:r>
              <a:rPr lang="en-GB" dirty="0"/>
              <a:t>: background and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16376" cy="3651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sz="1050" dirty="0"/>
              <a:t>ADT, androgen deprivation therapy; ALP, alkaline phosphatase; CRPC, castration-resistant prostate cancer</a:t>
            </a:r>
            <a:r>
              <a:rPr lang="en-GB" altLang="en-US" sz="1050" dirty="0"/>
              <a:t>; </a:t>
            </a:r>
            <a:r>
              <a:rPr lang="en-GB" sz="1050" dirty="0"/>
              <a:t>ECOG PS, Eastern Cooperative Oncology Group performance status; FAS, full analysis set; FPFV, first patient first visit; LPFV, last patient first visit; M1a, nonregional lymph node metastases; M1b, bone metastases +/- lymph node metastases; M1c, visceral metastases +/- lymph node or bone metastases; </a:t>
            </a:r>
            <a:r>
              <a:rPr lang="en-GB" sz="1050" dirty="0" err="1"/>
              <a:t>mHSPC</a:t>
            </a:r>
            <a:r>
              <a:rPr lang="en-GB" sz="1050" dirty="0"/>
              <a:t>, metastatic hormone sensitive prostate cancer; OS, overall survival; QOL, quality of life; SAF, safety analysis set; SSE, symptomatic skeletal event; ULN, upper limit of normal</a:t>
            </a:r>
          </a:p>
          <a:p>
            <a:pPr lvl="0">
              <a:lnSpc>
                <a:spcPct val="85000"/>
              </a:lnSpc>
              <a:spcBef>
                <a:spcPts val="0"/>
              </a:spcBef>
            </a:pPr>
            <a:r>
              <a:rPr lang="en-US" sz="1050" dirty="0" err="1">
                <a:effectLst/>
              </a:rPr>
              <a:t>Fizazi</a:t>
            </a:r>
            <a:r>
              <a:rPr lang="en-US" sz="1050" dirty="0">
                <a:effectLst/>
              </a:rPr>
              <a:t> K, et al. Ann Oncol. 2022;33 (suppl_7): S616-S652 (ESMO 2022, oral presentation)</a:t>
            </a:r>
            <a:endParaRPr lang="en-GB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6E03C-26C9-324D-8EE0-B3D7F6F61DF6}"/>
              </a:ext>
            </a:extLst>
          </p:cNvPr>
          <p:cNvSpPr txBox="1"/>
          <p:nvPr/>
        </p:nvSpPr>
        <p:spPr>
          <a:xfrm>
            <a:off x="3326377" y="5071511"/>
            <a:ext cx="218053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FPFV: Nov 2016</a:t>
            </a:r>
            <a:b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LPFV: June 2018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7FD5085-2B21-3F40-A2EC-9B4579E58BAA}"/>
              </a:ext>
            </a:extLst>
          </p:cNvPr>
          <p:cNvSpPr/>
          <p:nvPr/>
        </p:nvSpPr>
        <p:spPr>
          <a:xfrm>
            <a:off x="3091402" y="3845330"/>
            <a:ext cx="1263897" cy="546992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Randomise</a:t>
            </a:r>
            <a:b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69F1E4-E5F5-3346-AFB9-2F5F8A38CAF2}"/>
              </a:ext>
            </a:extLst>
          </p:cNvPr>
          <p:cNvCxnSpPr/>
          <p:nvPr/>
        </p:nvCxnSpPr>
        <p:spPr>
          <a:xfrm>
            <a:off x="2639616" y="4118826"/>
            <a:ext cx="447148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4DF35F8-8604-624C-80A8-7D088EF6561B}"/>
              </a:ext>
            </a:extLst>
          </p:cNvPr>
          <p:cNvSpPr/>
          <p:nvPr/>
        </p:nvSpPr>
        <p:spPr>
          <a:xfrm>
            <a:off x="911424" y="3076532"/>
            <a:ext cx="1856117" cy="2086613"/>
          </a:xfrm>
          <a:prstGeom prst="roundRect">
            <a:avLst>
              <a:gd name="adj" fmla="val 6673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(N=1306)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mHSPC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 PS 0 or 1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for ADT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docetaxel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Stratification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 of disease: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M1a vs M1b vs M1c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ALP: &lt; vs ≥ULN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AD3DED-843A-164D-9592-C63BF21205A1}"/>
              </a:ext>
            </a:extLst>
          </p:cNvPr>
          <p:cNvCxnSpPr/>
          <p:nvPr/>
        </p:nvCxnSpPr>
        <p:spPr>
          <a:xfrm>
            <a:off x="4532445" y="3615042"/>
            <a:ext cx="288000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2F7156-556F-E946-831E-CF2AF95A5FFA}"/>
              </a:ext>
            </a:extLst>
          </p:cNvPr>
          <p:cNvCxnSpPr/>
          <p:nvPr/>
        </p:nvCxnSpPr>
        <p:spPr>
          <a:xfrm>
            <a:off x="4532445" y="4507671"/>
            <a:ext cx="288000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1A50BC-9DEE-D842-8B9E-6B3E5C230CF7}"/>
              </a:ext>
            </a:extLst>
          </p:cNvPr>
          <p:cNvCxnSpPr>
            <a:cxnSpLocks/>
          </p:cNvCxnSpPr>
          <p:nvPr/>
        </p:nvCxnSpPr>
        <p:spPr>
          <a:xfrm>
            <a:off x="3969524" y="4097509"/>
            <a:ext cx="561502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71128B-6564-5B4C-8221-67598B89149D}"/>
              </a:ext>
            </a:extLst>
          </p:cNvPr>
          <p:cNvCxnSpPr>
            <a:cxnSpLocks/>
          </p:cNvCxnSpPr>
          <p:nvPr/>
        </p:nvCxnSpPr>
        <p:spPr>
          <a:xfrm flipV="1">
            <a:off x="4534931" y="3608318"/>
            <a:ext cx="0" cy="921017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9322F8-860D-4745-9519-786C3A4FDB37}"/>
              </a:ext>
            </a:extLst>
          </p:cNvPr>
          <p:cNvSpPr/>
          <p:nvPr/>
        </p:nvSpPr>
        <p:spPr>
          <a:xfrm rot="16200000">
            <a:off x="7271664" y="3915788"/>
            <a:ext cx="1762895" cy="368324"/>
          </a:xfrm>
          <a:prstGeom prst="roundRect">
            <a:avLst>
              <a:gd name="adj" fmla="val 16894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analysis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936FFF-EBFF-B842-85CD-9D0F9F8FE4FD}"/>
              </a:ext>
            </a:extLst>
          </p:cNvPr>
          <p:cNvSpPr txBox="1"/>
          <p:nvPr/>
        </p:nvSpPr>
        <p:spPr>
          <a:xfrm>
            <a:off x="3326377" y="4487700"/>
            <a:ext cx="87113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FAS N=1305</a:t>
            </a:r>
            <a:b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SAF N=1302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D9FC00-8A28-B245-88E3-C5F81DACEA4D}"/>
              </a:ext>
            </a:extLst>
          </p:cNvPr>
          <p:cNvSpPr txBox="1"/>
          <p:nvPr/>
        </p:nvSpPr>
        <p:spPr>
          <a:xfrm>
            <a:off x="7571807" y="5071511"/>
            <a:ext cx="85536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Data cut-off</a:t>
            </a:r>
            <a:b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Oct 25, 2021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9A429B-3EBF-4F45-ACA6-8836EACF369C}"/>
              </a:ext>
            </a:extLst>
          </p:cNvPr>
          <p:cNvSpPr txBox="1"/>
          <p:nvPr/>
        </p:nvSpPr>
        <p:spPr>
          <a:xfrm>
            <a:off x="4948349" y="4973539"/>
            <a:ext cx="1159347" cy="2573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2000" tIns="36000" rIns="36000" bIns="36000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Docetaxel × 6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C92D1AF-634A-954D-9A53-28B0F59A01D5}"/>
              </a:ext>
            </a:extLst>
          </p:cNvPr>
          <p:cNvSpPr/>
          <p:nvPr/>
        </p:nvSpPr>
        <p:spPr>
          <a:xfrm>
            <a:off x="8466110" y="2852936"/>
            <a:ext cx="2952170" cy="2473424"/>
          </a:xfrm>
          <a:prstGeom prst="roundRect">
            <a:avLst>
              <a:gd name="adj" fmla="val 6673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r>
              <a:rPr lang="en-GB" sz="1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</a:p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Primary: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CRPC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progression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first SSE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initiation of subsequent systemic antineoplastic therapy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worsening of disease-related physical symptoms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initiation of opioid use for ≥7 consecutive days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FEC7D3-4C79-DB4D-AE2D-7A51D4F25341}"/>
              </a:ext>
            </a:extLst>
          </p:cNvPr>
          <p:cNvSpPr txBox="1"/>
          <p:nvPr/>
        </p:nvSpPr>
        <p:spPr>
          <a:xfrm>
            <a:off x="4948349" y="2970567"/>
            <a:ext cx="1159347" cy="2573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2000" tIns="36000" rIns="36000" bIns="36000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Docetaxel × 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1EE5F6-048A-C04B-8129-ACCBC4709DA2}"/>
              </a:ext>
            </a:extLst>
          </p:cNvPr>
          <p:cNvCxnSpPr/>
          <p:nvPr/>
        </p:nvCxnSpPr>
        <p:spPr>
          <a:xfrm>
            <a:off x="7678417" y="3615042"/>
            <a:ext cx="288000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0E8FB8-4585-1B4B-858F-78F1EA26B326}"/>
              </a:ext>
            </a:extLst>
          </p:cNvPr>
          <p:cNvCxnSpPr/>
          <p:nvPr/>
        </p:nvCxnSpPr>
        <p:spPr>
          <a:xfrm>
            <a:off x="7678417" y="4507671"/>
            <a:ext cx="288000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23D4FD2-BE59-AA40-88BD-D0F0D714D97D}"/>
              </a:ext>
            </a:extLst>
          </p:cNvPr>
          <p:cNvSpPr/>
          <p:nvPr/>
        </p:nvSpPr>
        <p:spPr>
          <a:xfrm>
            <a:off x="4840396" y="3341546"/>
            <a:ext cx="2880000" cy="648000"/>
          </a:xfrm>
          <a:prstGeom prst="roundRect">
            <a:avLst>
              <a:gd name="adj" fmla="val 16894"/>
            </a:avLst>
          </a:prstGeom>
          <a:solidFill>
            <a:schemeClr val="accent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Darolutamide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600 mg </a:t>
            </a:r>
            <a:b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twice daily + ADT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C65E3C2-950C-1C47-8002-21DBC2CFF28D}"/>
              </a:ext>
            </a:extLst>
          </p:cNvPr>
          <p:cNvSpPr/>
          <p:nvPr/>
        </p:nvSpPr>
        <p:spPr>
          <a:xfrm>
            <a:off x="4840396" y="4206960"/>
            <a:ext cx="2880000" cy="648000"/>
          </a:xfrm>
          <a:prstGeom prst="roundRect">
            <a:avLst>
              <a:gd name="adj" fmla="val 16894"/>
            </a:avLst>
          </a:prstGeom>
          <a:solidFill>
            <a:schemeClr val="tx2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b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twice daily + ADT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9A8F696-5E58-C847-A95F-37B465BC150C}"/>
              </a:ext>
            </a:extLst>
          </p:cNvPr>
          <p:cNvSpPr/>
          <p:nvPr/>
        </p:nvSpPr>
        <p:spPr>
          <a:xfrm>
            <a:off x="8607625" y="5324872"/>
            <a:ext cx="2952170" cy="814376"/>
          </a:xfrm>
          <a:prstGeom prst="roundRect">
            <a:avLst>
              <a:gd name="adj" fmla="val 0"/>
            </a:avLst>
          </a:prstGeom>
          <a:noFill/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184150" indent="-1841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primary analysis was planned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occur after 509 deaths</a:t>
            </a:r>
          </a:p>
          <a:p>
            <a:pPr marL="184150" indent="-1841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efficacy endpoints were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hierachically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CE7DFB-1DB7-7F49-9AE0-450015F435EE}"/>
              </a:ext>
            </a:extLst>
          </p:cNvPr>
          <p:cNvSpPr txBox="1"/>
          <p:nvPr/>
        </p:nvSpPr>
        <p:spPr>
          <a:xfrm>
            <a:off x="898862" y="2669785"/>
            <a:ext cx="72206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Randomised, double-blind, placebo-controlled, global, phase 3 study (NCT02799602)</a:t>
            </a:r>
          </a:p>
          <a:p>
            <a: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Conducted at 286 </a:t>
            </a:r>
            <a:r>
              <a:rPr lang="en-GB" sz="11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centers</a:t>
            </a:r>
            <a: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in 23 countries</a:t>
            </a:r>
          </a:p>
        </p:txBody>
      </p:sp>
    </p:spTree>
    <p:extLst>
      <p:ext uri="{BB962C8B-B14F-4D97-AF65-F5344CB8AC3E}">
        <p14:creationId xmlns:p14="http://schemas.microsoft.com/office/powerpoint/2010/main" val="7683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4117" y="1196752"/>
            <a:ext cx="4899752" cy="46355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EFFICACY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arasens</a:t>
            </a:r>
            <a:r>
              <a:rPr lang="en-GB" dirty="0"/>
              <a:t>: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3694"/>
            <a:ext cx="10660392" cy="328373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1100" b="0" i="0" dirty="0">
                <a:solidFill>
                  <a:schemeClr val="tx2"/>
                </a:solidFill>
                <a:effectLst/>
              </a:rPr>
              <a:t>ADT, androgen deprivation therapy; AE, adverse event; BPI-SF, Brief Pain Inventory - Short Form; CI, confidence interval; </a:t>
            </a:r>
            <a:r>
              <a:rPr lang="en-US" sz="1100" b="0" i="0" dirty="0" err="1">
                <a:solidFill>
                  <a:schemeClr val="tx2"/>
                </a:solidFill>
                <a:effectLst/>
              </a:rPr>
              <a:t>Daro</a:t>
            </a:r>
            <a:r>
              <a:rPr lang="en-US" sz="1100" b="0" i="0" dirty="0">
                <a:solidFill>
                  <a:schemeClr val="tx2"/>
                </a:solidFill>
                <a:effectLst/>
              </a:rPr>
              <a:t>, </a:t>
            </a:r>
            <a:r>
              <a:rPr lang="en-US" sz="1100" b="0" i="0" dirty="0" err="1">
                <a:solidFill>
                  <a:schemeClr val="tx2"/>
                </a:solidFill>
                <a:effectLst/>
              </a:rPr>
              <a:t>darolutamide</a:t>
            </a:r>
            <a:r>
              <a:rPr lang="en-US" sz="1100" b="0" i="0" dirty="0">
                <a:solidFill>
                  <a:schemeClr val="tx2"/>
                </a:solidFill>
                <a:effectLst/>
              </a:rPr>
              <a:t>; </a:t>
            </a:r>
            <a:r>
              <a:rPr lang="en-US" sz="1100" b="0" i="0" dirty="0" err="1">
                <a:solidFill>
                  <a:schemeClr val="tx2"/>
                </a:solidFill>
                <a:effectLst/>
              </a:rPr>
              <a:t>Doce</a:t>
            </a:r>
            <a:r>
              <a:rPr lang="en-US" sz="1100" b="0" i="0" dirty="0">
                <a:solidFill>
                  <a:schemeClr val="tx2"/>
                </a:solidFill>
                <a:effectLst/>
              </a:rPr>
              <a:t>, docetaxel; </a:t>
            </a:r>
            <a:r>
              <a:rPr lang="en-GB" sz="1100" dirty="0">
                <a:effectLst/>
                <a:ea typeface="Calibri" panose="020F0502020204030204" pitchFamily="34" charset="0"/>
              </a:rPr>
              <a:t>DRS, disease-related symptoms; HR, hazard ratio; mo, months; NCCN-FACT-FPSI17, National Comprehensive Cancer Network-Functional Assessment of Cancer Therapy Prostate Cancer Symptom Index 17-item questionnaire; NE, not estimable; PBO, placebo; pts, patients; QOL, quality of life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1100" dirty="0" err="1">
                <a:effectLst/>
              </a:rPr>
              <a:t>Fizazi</a:t>
            </a:r>
            <a:r>
              <a:rPr lang="en-US" sz="1100" dirty="0">
                <a:effectLst/>
              </a:rPr>
              <a:t> K, et al. Ann Oncol. 2022;33 (suppl_7): S616-S652 (ESMO 2022, oral presentation)</a:t>
            </a:r>
            <a:endParaRPr lang="en-GB" sz="11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A36C6A-080A-86AB-F510-1D1E65746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05658"/>
              </p:ext>
            </p:extLst>
          </p:nvPr>
        </p:nvGraphicFramePr>
        <p:xfrm>
          <a:off x="644116" y="2501590"/>
          <a:ext cx="6027948" cy="314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412">
                  <a:extLst>
                    <a:ext uri="{9D8B030D-6E8A-4147-A177-3AD203B41FA5}">
                      <a16:colId xmlns:a16="http://schemas.microsoft.com/office/drawing/2014/main" val="116756946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5426695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52804742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3762522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47389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time (mo) to deterioration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01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 and Pain measures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Daro</a:t>
                      </a: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ADT </a:t>
                      </a:r>
                      <a:b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GB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 + ADT </a:t>
                      </a:r>
                      <a:b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GB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55440" marR="5544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5811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</a:t>
                      </a:r>
                      <a:b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 marL="55440" marR="5544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NCCN-FACT-FPSI17 DRS-physical</a:t>
                      </a:r>
                    </a:p>
                  </a:txBody>
                  <a:tcPr marL="55440" marR="5544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 (13.8-24.8)</a:t>
                      </a:r>
                    </a:p>
                  </a:txBody>
                  <a:tcPr marL="55440" marR="5544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 (15.4-27.6)</a:t>
                      </a:r>
                    </a:p>
                  </a:txBody>
                  <a:tcPr marL="55440" marR="5544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 (0.89-1.22)</a:t>
                      </a:r>
                    </a:p>
                  </a:txBody>
                  <a:tcPr marL="55440" marR="5544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044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BPI-SF pain interference</a:t>
                      </a:r>
                    </a:p>
                  </a:txBody>
                  <a:tcPr marL="55440" marR="55440" anchor="ctr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(NE-NE)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(NE-NE)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 (0.64-1.15)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15606475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 with moderate or severe baseline pain</a:t>
                      </a:r>
                    </a:p>
                  </a:txBody>
                  <a:tcPr marL="55440" marR="5544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NCCN-FACT-FPSI17 DRS-physical</a:t>
                      </a:r>
                    </a:p>
                  </a:txBody>
                  <a:tcPr marL="55440" marR="55440" anchor="ctr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(NE-NE)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41.4 (36.1-NE)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(0.39-1.04)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2835427208"/>
                  </a:ext>
                </a:extLst>
              </a:tr>
              <a:tr h="493546">
                <a:tc v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BPI-SF pain interference</a:t>
                      </a:r>
                    </a:p>
                  </a:txBody>
                  <a:tcPr marL="55440" marR="55440" anchor="ctr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(NE-NE)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(NE-NE)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(0.29-1.24)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19632316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1BD018-FAD5-6597-1A87-DD9966E3B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17590"/>
              </p:ext>
            </p:extLst>
          </p:nvPr>
        </p:nvGraphicFramePr>
        <p:xfrm>
          <a:off x="6788530" y="2501590"/>
          <a:ext cx="4852086" cy="32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08">
                  <a:extLst>
                    <a:ext uri="{9D8B030D-6E8A-4147-A177-3AD203B41FA5}">
                      <a16:colId xmlns:a16="http://schemas.microsoft.com/office/drawing/2014/main" val="3454266955"/>
                    </a:ext>
                  </a:extLst>
                </a:gridCol>
                <a:gridCol w="1023014">
                  <a:extLst>
                    <a:ext uri="{9D8B030D-6E8A-4147-A177-3AD203B41FA5}">
                      <a16:colId xmlns:a16="http://schemas.microsoft.com/office/drawing/2014/main" val="5280474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3762522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47389162"/>
                    </a:ext>
                  </a:extLst>
                </a:gridCol>
              </a:tblGrid>
              <a:tr h="265604">
                <a:tc>
                  <a:txBody>
                    <a:bodyPr/>
                    <a:lstStyle/>
                    <a:p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Cummulative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incidence (%)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010991"/>
                  </a:ext>
                </a:extLst>
              </a:tr>
              <a:tr h="327457">
                <a:tc>
                  <a:txBody>
                    <a:bodyPr/>
                    <a:lstStyle/>
                    <a:p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Daro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ADT 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 + ADT 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55440" marR="5544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58113"/>
                  </a:ext>
                </a:extLst>
              </a:tr>
              <a:tr h="1964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fall</a:t>
                      </a:r>
                    </a:p>
                  </a:txBody>
                  <a:tcPr marL="55440" marR="5544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</a:p>
                  </a:txBody>
                  <a:tcPr marL="55440" marR="5544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L="55440" marR="5544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 (0.65-1.69)</a:t>
                      </a:r>
                    </a:p>
                  </a:txBody>
                  <a:tcPr marL="55440" marR="5544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7604415"/>
                  </a:ext>
                </a:extLst>
              </a:tr>
              <a:tr h="201539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fatigue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33.1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 (0.79-1.15)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1560647560"/>
                  </a:ext>
                </a:extLst>
              </a:tr>
              <a:tr h="1964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fracture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 (0.70-1.70)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2835427208"/>
                  </a:ext>
                </a:extLst>
              </a:tr>
              <a:tr h="458440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mental impairment disorder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 (0.60-2.25)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1963231688"/>
                  </a:ext>
                </a:extLst>
              </a:tr>
              <a:tr h="1964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rash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 (0.87-1.53)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836370932"/>
                  </a:ext>
                </a:extLst>
              </a:tr>
              <a:tr h="327457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cardiac disorder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 (0.54-1.05)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2062379314"/>
                  </a:ext>
                </a:extLst>
              </a:tr>
              <a:tr h="327457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hypertension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(0.86-1.67)</a:t>
                      </a:r>
                    </a:p>
                  </a:txBody>
                  <a:tcPr marL="55440" marR="55440" anchor="ctr"/>
                </a:tc>
                <a:extLst>
                  <a:ext uri="{0D108BD9-81ED-4DB2-BD59-A6C34878D82A}">
                    <a16:rowId xmlns:a16="http://schemas.microsoft.com/office/drawing/2014/main" val="2811229893"/>
                  </a:ext>
                </a:extLst>
              </a:tr>
            </a:tbl>
          </a:graphicData>
        </a:graphic>
      </p:graphicFrame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A7400AC-775B-C89D-7C91-B15081DD0D76}"/>
              </a:ext>
            </a:extLst>
          </p:cNvPr>
          <p:cNvSpPr txBox="1">
            <a:spLocks/>
          </p:cNvSpPr>
          <p:nvPr/>
        </p:nvSpPr>
        <p:spPr>
          <a:xfrm>
            <a:off x="6788530" y="1196752"/>
            <a:ext cx="4899752" cy="92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SAFETY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0A9492-8DDA-62AE-063C-832F7926C38D}"/>
              </a:ext>
            </a:extLst>
          </p:cNvPr>
          <p:cNvSpPr txBox="1"/>
          <p:nvPr/>
        </p:nvSpPr>
        <p:spPr>
          <a:xfrm>
            <a:off x="6788530" y="1551445"/>
            <a:ext cx="5106344" cy="8597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cumulative incidence of most AEs of special interest were generally low and similar across both arms after median follow up of &gt;3.5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CFB7FE-BAE5-47E9-44DA-18C5B8A25144}"/>
              </a:ext>
            </a:extLst>
          </p:cNvPr>
          <p:cNvSpPr txBox="1"/>
          <p:nvPr/>
        </p:nvSpPr>
        <p:spPr>
          <a:xfrm>
            <a:off x="644117" y="1599764"/>
            <a:ext cx="5106344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Most patients had high baseline QoL scores and had no pain or only mild pain at baseline (81%)</a:t>
            </a:r>
          </a:p>
        </p:txBody>
      </p:sp>
    </p:spTree>
    <p:extLst>
      <p:ext uri="{BB962C8B-B14F-4D97-AF65-F5344CB8AC3E}">
        <p14:creationId xmlns:p14="http://schemas.microsoft.com/office/powerpoint/2010/main" val="19035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1164448" cy="45288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noProof="0" dirty="0"/>
              <a:t>Please note: </a:t>
            </a:r>
            <a:r>
              <a:rPr lang="en-GB" sz="1800" noProof="0" dirty="0"/>
              <a:t>The views expressed within this presentation are the personal opinions of the author. </a:t>
            </a:r>
            <a:br>
              <a:rPr lang="en-GB" sz="1800" noProof="0" dirty="0"/>
            </a:br>
            <a:r>
              <a:rPr lang="en-GB" sz="1800" noProof="0" dirty="0"/>
              <a:t>They do not necessarily represent the views of the author’s academic institution, or the rest of the </a:t>
            </a:r>
            <a:br>
              <a:rPr lang="en-GB" sz="1800" noProof="0" dirty="0"/>
            </a:br>
            <a:r>
              <a:rPr lang="en-GB" sz="1800" noProof="0" dirty="0"/>
              <a:t>GU CONNECT group.</a:t>
            </a:r>
          </a:p>
          <a:p>
            <a:pPr marL="0" indent="0">
              <a:buNone/>
            </a:pPr>
            <a:r>
              <a:rPr lang="en-GB" sz="1800" noProof="0" dirty="0"/>
              <a:t>This content is supported by an Independent Educational Grant from Bayer.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Prof. Neeraj Agarwal </a:t>
            </a:r>
            <a:r>
              <a:rPr lang="en-US" sz="1800" dirty="0"/>
              <a:t>has received </a:t>
            </a:r>
            <a:r>
              <a:rPr lang="en-GB" sz="1800" dirty="0"/>
              <a:t>received financial support/sponsorship from various companies</a:t>
            </a:r>
            <a:r>
              <a:rPr lang="en-US" sz="1800" dirty="0"/>
              <a:t>. His </a:t>
            </a:r>
            <a:r>
              <a:rPr lang="en-US" sz="1800" b="1" dirty="0"/>
              <a:t>lifetime disclosures </a:t>
            </a:r>
            <a:r>
              <a:rPr lang="en-US" sz="1800" dirty="0"/>
              <a:t>are as follows:</a:t>
            </a:r>
          </a:p>
          <a:p>
            <a:r>
              <a:rPr lang="en-US" sz="1800" b="1" dirty="0"/>
              <a:t>Consultancy fees: </a:t>
            </a:r>
            <a:r>
              <a:rPr lang="en-US" sz="1800" dirty="0"/>
              <a:t>Astellas, AstraZeneca, Argos, Aveo, Bayer Oncology, Bristol Myers Squibb, </a:t>
            </a:r>
            <a:r>
              <a:rPr lang="en-US" sz="1800" dirty="0" err="1"/>
              <a:t>Calithera</a:t>
            </a:r>
            <a:r>
              <a:rPr lang="en-US" sz="1800" dirty="0"/>
              <a:t>, Clovis, Eisai, Eli Lilly, EMD Serono, </a:t>
            </a:r>
            <a:r>
              <a:rPr lang="en-US" sz="1800" dirty="0" err="1"/>
              <a:t>Exelixis</a:t>
            </a:r>
            <a:r>
              <a:rPr lang="en-US" sz="1800" dirty="0"/>
              <a:t>, Foundation Medicine, Genentech, Janssen, Merck, MEI Pharma, </a:t>
            </a:r>
            <a:r>
              <a:rPr lang="en-US" sz="1800" dirty="0" err="1"/>
              <a:t>Nektar</a:t>
            </a:r>
            <a:r>
              <a:rPr lang="en-US" sz="1800" dirty="0"/>
              <a:t>, Novartis, Pfizer, Pharmacyclics, Seattle Genetics</a:t>
            </a:r>
          </a:p>
          <a:p>
            <a:r>
              <a:rPr lang="en-US" sz="1800" b="1" dirty="0"/>
              <a:t>Research funding: </a:t>
            </a:r>
            <a:r>
              <a:rPr lang="en-US" sz="1800" dirty="0"/>
              <a:t>Active Biotech, Astra Zeneca, Bavarian Nordic, Bayer Oncology, BN </a:t>
            </a:r>
            <a:r>
              <a:rPr lang="en-US" sz="1800" dirty="0" err="1"/>
              <a:t>Immunotherapeutics</a:t>
            </a:r>
            <a:r>
              <a:rPr lang="en-US" sz="1800" dirty="0"/>
              <a:t>, Bristol Myers Squibb, </a:t>
            </a:r>
            <a:r>
              <a:rPr lang="en-US" sz="1800" dirty="0" err="1"/>
              <a:t>Calithera</a:t>
            </a:r>
            <a:r>
              <a:rPr lang="en-US" sz="1800" dirty="0"/>
              <a:t>, </a:t>
            </a:r>
            <a:r>
              <a:rPr lang="en-US" sz="1800" dirty="0" err="1"/>
              <a:t>Celldex</a:t>
            </a:r>
            <a:r>
              <a:rPr lang="en-US" sz="1800" dirty="0"/>
              <a:t>, Clovis, Eisai, Eli Lilly, EMD Serono, </a:t>
            </a:r>
            <a:r>
              <a:rPr lang="en-US" sz="1800" dirty="0" err="1"/>
              <a:t>Exelixis</a:t>
            </a:r>
            <a:r>
              <a:rPr lang="en-US" sz="1800" dirty="0"/>
              <a:t>, Genentech, Glaxo Smith Kline, </a:t>
            </a:r>
            <a:r>
              <a:rPr lang="en-US" sz="1800" dirty="0" err="1"/>
              <a:t>Immunomedics</a:t>
            </a:r>
            <a:r>
              <a:rPr lang="en-US" sz="1800" dirty="0"/>
              <a:t>, Janssen, </a:t>
            </a:r>
            <a:r>
              <a:rPr lang="en-US" sz="1800" dirty="0" err="1"/>
              <a:t>Medivation</a:t>
            </a:r>
            <a:r>
              <a:rPr lang="en-US" sz="1800" dirty="0"/>
              <a:t>, Merck, </a:t>
            </a:r>
            <a:r>
              <a:rPr lang="en-US" sz="1800" dirty="0" err="1"/>
              <a:t>Nektar</a:t>
            </a:r>
            <a:r>
              <a:rPr lang="en-US" sz="1800" dirty="0"/>
              <a:t>, New link Genetics,  Novartis, Pfizer, Prometheus, </a:t>
            </a:r>
            <a:r>
              <a:rPr lang="en-US" sz="1800" dirty="0" err="1"/>
              <a:t>Rexahn</a:t>
            </a:r>
            <a:r>
              <a:rPr lang="en-US" sz="1800" dirty="0"/>
              <a:t>, Roche, Sanofi, Seattle Genetics, Takeda, </a:t>
            </a:r>
            <a:r>
              <a:rPr lang="en-US" sz="1800" dirty="0" err="1"/>
              <a:t>Tracon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Disclaimer and disclosures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C9220-DFB3-EA48-92FF-137651382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15713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</a:rPr>
              <a:t>Early treatment intensification with </a:t>
            </a:r>
            <a:r>
              <a:rPr lang="en-US" b="0" i="0" dirty="0" err="1">
                <a:solidFill>
                  <a:schemeClr val="tx2"/>
                </a:solidFill>
                <a:effectLst/>
              </a:rPr>
              <a:t>darolutamide</a:t>
            </a:r>
            <a:r>
              <a:rPr lang="en-US" b="0" i="0" dirty="0">
                <a:solidFill>
                  <a:schemeClr val="tx2"/>
                </a:solidFill>
                <a:effectLst/>
              </a:rPr>
              <a:t> + ADT + docetaxel improved </a:t>
            </a:r>
            <a:r>
              <a:rPr lang="en-US" dirty="0">
                <a:solidFill>
                  <a:schemeClr val="tx2"/>
                </a:solidFill>
              </a:rPr>
              <a:t>patient-relevant endpoints vs placebo + ADT + docetaxel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</a:rPr>
              <a:t>including a reduction in all-cause and prostate cancer related deaths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Quality of life was maintained over time, and </a:t>
            </a:r>
            <a:r>
              <a:rPr lang="en-US" dirty="0" err="1">
                <a:solidFill>
                  <a:schemeClr val="tx2"/>
                </a:solidFill>
              </a:rPr>
              <a:t>darolutamide</a:t>
            </a:r>
            <a:r>
              <a:rPr lang="en-US" dirty="0">
                <a:solidFill>
                  <a:schemeClr val="tx2"/>
                </a:solidFill>
              </a:rPr>
              <a:t> had no adverse impact on quality of life, including in patients with poor prognosis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</a:rPr>
              <a:t>Similar incidences and time course for most adverse events of special interest, notably with no increase in cardiac disorders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arasens</a:t>
            </a:r>
            <a:r>
              <a:rPr lang="en-GB" dirty="0"/>
              <a:t>: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012320" cy="365125"/>
          </a:xfrm>
        </p:spPr>
        <p:txBody>
          <a:bodyPr/>
          <a:lstStyle/>
          <a:p>
            <a:pPr lvl="0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1200" b="0" i="0" dirty="0">
                <a:solidFill>
                  <a:schemeClr val="tx2"/>
                </a:solidFill>
                <a:effectLst/>
              </a:rPr>
              <a:t>ADT, androgen deprivation therapy; </a:t>
            </a:r>
            <a:r>
              <a:rPr lang="en-US" sz="1200" b="0" i="0" dirty="0" err="1">
                <a:solidFill>
                  <a:schemeClr val="tx2"/>
                </a:solidFill>
                <a:effectLst/>
              </a:rPr>
              <a:t>Daro</a:t>
            </a:r>
            <a:r>
              <a:rPr lang="en-US" sz="1200" b="0" i="0" dirty="0">
                <a:solidFill>
                  <a:schemeClr val="tx2"/>
                </a:solidFill>
                <a:effectLst/>
              </a:rPr>
              <a:t>, </a:t>
            </a:r>
            <a:r>
              <a:rPr lang="en-US" sz="1200" b="0" i="0" dirty="0" err="1">
                <a:solidFill>
                  <a:schemeClr val="tx2"/>
                </a:solidFill>
                <a:effectLst/>
              </a:rPr>
              <a:t>darolutamide</a:t>
            </a:r>
            <a:r>
              <a:rPr lang="en-US" sz="1200" b="0" i="0" dirty="0">
                <a:solidFill>
                  <a:schemeClr val="tx2"/>
                </a:solidFill>
                <a:effectLst/>
              </a:rPr>
              <a:t>; </a:t>
            </a:r>
            <a:r>
              <a:rPr lang="en-US" sz="1200" b="0" i="0" dirty="0" err="1">
                <a:solidFill>
                  <a:schemeClr val="tx2"/>
                </a:solidFill>
                <a:effectLst/>
              </a:rPr>
              <a:t>mHSPC</a:t>
            </a:r>
            <a:r>
              <a:rPr lang="en-US" sz="1200" b="0" i="0" dirty="0">
                <a:solidFill>
                  <a:schemeClr val="tx2"/>
                </a:solidFill>
                <a:effectLst/>
              </a:rPr>
              <a:t>, metastatic hormone sensitive prostate cancer</a:t>
            </a:r>
            <a:endParaRPr lang="en-GB" sz="1200" dirty="0">
              <a:effectLst/>
              <a:ea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 err="1">
                <a:effectLst/>
              </a:rPr>
              <a:t>Fizazi</a:t>
            </a:r>
            <a:r>
              <a:rPr lang="en-US" sz="1200" dirty="0">
                <a:effectLst/>
              </a:rPr>
              <a:t> K, et al. Ann Oncol. 2022;33 (suppl_7): S616-S652 (ESMO 2022, oral presentation)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82C79-CD93-C045-9059-6A8F4DD0E584}"/>
              </a:ext>
            </a:extLst>
          </p:cNvPr>
          <p:cNvSpPr txBox="1"/>
          <p:nvPr/>
        </p:nvSpPr>
        <p:spPr>
          <a:xfrm>
            <a:off x="1391477" y="4348903"/>
            <a:ext cx="9409046" cy="131492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20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Darolutamide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combination with ADT and docetaxel sets a new standard of care for treatment of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mHSPC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84569" y="5336166"/>
            <a:ext cx="18129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sz="1600" b="1" u="sng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guconnectinfo</a:t>
            </a:r>
            <a:endParaRPr lang="en-GB" sz="1600" b="1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the </a:t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/>
              </a:rPr>
              <a:t>GU CONNECT</a:t>
            </a:r>
            <a:b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group on LinkedIn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4192" y="5336167"/>
            <a:ext cx="266429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sam.brightwell</a:t>
            </a:r>
            <a:b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</a:t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/>
              </a:rPr>
              <a:t>GU CONNECT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GU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ea typeface="Calibri" panose="020F0502020204030204" pitchFamily="34" charset="0"/>
                <a:hlinkClick r:id="rId7"/>
              </a:rPr>
              <a:t>https://guconnect.cor2ed.com/</a:t>
            </a:r>
            <a:endParaRPr lang="en-US" sz="3600" cap="none" dirty="0"/>
          </a:p>
        </p:txBody>
      </p:sp>
      <p:pic>
        <p:nvPicPr>
          <p:cNvPr id="21" name="Picture 20">
            <a:hlinkClick r:id="rId8"/>
            <a:extLst>
              <a:ext uri="{FF2B5EF4-FFF2-40B4-BE49-F238E27FC236}">
                <a16:creationId xmlns:a16="http://schemas.microsoft.com/office/drawing/2014/main" id="{11F9DF4D-4057-453D-B0D6-F5A87905C6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5" r="-910"/>
          <a:stretch/>
        </p:blipFill>
        <p:spPr>
          <a:xfrm>
            <a:off x="8319300" y="3983179"/>
            <a:ext cx="1449108" cy="1282427"/>
          </a:xfrm>
          <a:prstGeom prst="rect">
            <a:avLst/>
          </a:prstGeom>
        </p:spPr>
      </p:pic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DA9C17CD-405F-47F4-A30F-9A803835AC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r="26470"/>
          <a:stretch/>
        </p:blipFill>
        <p:spPr>
          <a:xfrm>
            <a:off x="6168008" y="3983179"/>
            <a:ext cx="1561194" cy="1282427"/>
          </a:xfrm>
          <a:prstGeom prst="rect">
            <a:avLst/>
          </a:prstGeom>
        </p:spPr>
      </p:pic>
      <p:pic>
        <p:nvPicPr>
          <p:cNvPr id="24" name="Picture 23">
            <a:hlinkClick r:id="rId4"/>
            <a:extLst>
              <a:ext uri="{FF2B5EF4-FFF2-40B4-BE49-F238E27FC236}">
                <a16:creationId xmlns:a16="http://schemas.microsoft.com/office/drawing/2014/main" id="{6662B954-7662-4746-B326-DDF08DB98D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53403"/>
          <a:stretch/>
        </p:blipFill>
        <p:spPr>
          <a:xfrm>
            <a:off x="4045377" y="3983179"/>
            <a:ext cx="1698734" cy="1282427"/>
          </a:xfrm>
          <a:prstGeom prst="rect">
            <a:avLst/>
          </a:prstGeom>
        </p:spPr>
      </p:pic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2598BD12-CFFC-4FFD-B356-0AE659D065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" t="-5872" r="82136" b="-5133"/>
          <a:stretch/>
        </p:blipFill>
        <p:spPr>
          <a:xfrm>
            <a:off x="1992531" y="3912616"/>
            <a:ext cx="1567408" cy="1423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9315-B0BE-4475-B888-FE00BF1D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Practice-changing DATA</a:t>
            </a:r>
            <a:br>
              <a:rPr lang="en-GB" dirty="0"/>
            </a:br>
            <a:r>
              <a:rPr lang="en-GB" dirty="0"/>
              <a:t>ESMO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CE7F2-E383-4D57-9E26-81A96E100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6713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4307FC-80C0-B169-33E1-0F58282C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ADT with post-operative RT for prostate cancer: First results of the RADICALS-HD trial (ISRCTN40814031)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ACF9068-B488-B2C6-7141-1D39D1AA9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302800"/>
            <a:ext cx="10972800" cy="862504"/>
          </a:xfrm>
        </p:spPr>
        <p:txBody>
          <a:bodyPr/>
          <a:lstStyle/>
          <a:p>
            <a:r>
              <a:rPr lang="en-GB" sz="2400" b="1" dirty="0"/>
              <a:t>Parker C, et al. ESMO 2022. Abstract #LBA9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A861F-24BC-071D-9BB3-5AFB23A2F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CC9FF-8442-AE2C-76DB-B31DEB668F80}"/>
              </a:ext>
            </a:extLst>
          </p:cNvPr>
          <p:cNvSpPr txBox="1"/>
          <p:nvPr/>
        </p:nvSpPr>
        <p:spPr>
          <a:xfrm>
            <a:off x="219840" y="6472421"/>
            <a:ext cx="3764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ADT, androgen deprivation therapy; RT, radiotherapy</a:t>
            </a:r>
          </a:p>
        </p:txBody>
      </p:sp>
    </p:spTree>
    <p:extLst>
      <p:ext uri="{BB962C8B-B14F-4D97-AF65-F5344CB8AC3E}">
        <p14:creationId xmlns:p14="http://schemas.microsoft.com/office/powerpoint/2010/main" val="26873435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34151-311F-515A-A3A1-20C3935ECF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There is good evidence on the use of ADT with primary radiotherapy as initial treatment for prostate cancer </a:t>
            </a:r>
          </a:p>
          <a:p>
            <a:r>
              <a:rPr lang="en-US" dirty="0"/>
              <a:t>By contrast, there is uncertainty about the role and duration of ADT with RT after radical prostatectomy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A406D4-46F4-0311-1C0B-5A80C735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RADICALS-HD: background and study design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5B52-8CB8-4AF1-B92E-437A78546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47544E-237F-9B92-B70A-5D28049D29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740905" cy="365125"/>
          </a:xfrm>
        </p:spPr>
        <p:txBody>
          <a:bodyPr/>
          <a:lstStyle/>
          <a:p>
            <a:r>
              <a:rPr lang="en-GB" dirty="0"/>
              <a:t>ADT, androgen deprivation therapy; LTHT, long term hormone therapy; MFS, metastasis-free survival; PSA, prostate specific antigen; RT, radiotherapy; STHT, short term hormone therapy</a:t>
            </a:r>
          </a:p>
          <a:p>
            <a:r>
              <a:rPr lang="en-GB" dirty="0"/>
              <a:t>Parker C, et al. </a:t>
            </a:r>
            <a:r>
              <a:rPr lang="en-US" b="0" i="0" dirty="0">
                <a:solidFill>
                  <a:schemeClr val="tx2"/>
                </a:solidFill>
                <a:effectLst/>
              </a:rPr>
              <a:t>Ann Oncol</a:t>
            </a:r>
            <a:r>
              <a:rPr lang="en-US" b="0" i="0" dirty="0">
                <a:solidFill>
                  <a:srgbClr val="0000FF"/>
                </a:solidFill>
                <a:effectLst/>
              </a:rPr>
              <a:t>. </a:t>
            </a:r>
            <a:r>
              <a:rPr lang="en-US" b="0" i="0" dirty="0">
                <a:solidFill>
                  <a:schemeClr val="tx2"/>
                </a:solidFill>
                <a:effectLst/>
              </a:rPr>
              <a:t>2022;33 (suppl_7):S808-S869 (ESMO 2022, oral presentation)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E696FFF2-9714-B864-ACD8-A76B1BE59025}"/>
              </a:ext>
            </a:extLst>
          </p:cNvPr>
          <p:cNvSpPr/>
          <p:nvPr/>
        </p:nvSpPr>
        <p:spPr>
          <a:xfrm>
            <a:off x="598893" y="3077106"/>
            <a:ext cx="2368964" cy="2381674"/>
          </a:xfrm>
          <a:prstGeom prst="roundRect">
            <a:avLst>
              <a:gd name="adj" fmla="val 6673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for post-op RT after radical prostatectomy for adenocarcinoma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pelvic RT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hormone therapy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Metastatic disease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 &gt;5 ng/mL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196A44D-163A-411D-DB58-20CAB23EA54D}"/>
              </a:ext>
            </a:extLst>
          </p:cNvPr>
          <p:cNvSpPr/>
          <p:nvPr/>
        </p:nvSpPr>
        <p:spPr>
          <a:xfrm>
            <a:off x="3205255" y="3077106"/>
            <a:ext cx="2368964" cy="2381674"/>
          </a:xfrm>
          <a:prstGeom prst="roundRect">
            <a:avLst>
              <a:gd name="adj" fmla="val 6673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Metastasis-free survival (MFS)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Endpoint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salvage ADT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survival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19DBB0-63EC-584E-836B-8528563ECD53}"/>
              </a:ext>
            </a:extLst>
          </p:cNvPr>
          <p:cNvSpPr txBox="1"/>
          <p:nvPr/>
        </p:nvSpPr>
        <p:spPr>
          <a:xfrm>
            <a:off x="5752753" y="2948771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3-way randomisation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(None vs Short vs Long)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2CA1A9-8059-484C-AD1C-C9E49A2E3839}"/>
              </a:ext>
            </a:extLst>
          </p:cNvPr>
          <p:cNvSpPr txBox="1"/>
          <p:nvPr/>
        </p:nvSpPr>
        <p:spPr>
          <a:xfrm>
            <a:off x="5884508" y="5125535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2-way randomisation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(Short vs Long)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6B5E3D-326E-264C-8761-BB9611FE9F1C}"/>
              </a:ext>
            </a:extLst>
          </p:cNvPr>
          <p:cNvSpPr txBox="1"/>
          <p:nvPr/>
        </p:nvSpPr>
        <p:spPr>
          <a:xfrm>
            <a:off x="5876086" y="4069546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2-way randomisation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(None vs Short)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78E367-603D-E84E-B0F2-855FDD17BADF}"/>
              </a:ext>
            </a:extLst>
          </p:cNvPr>
          <p:cNvCxnSpPr>
            <a:cxnSpLocks/>
          </p:cNvCxnSpPr>
          <p:nvPr/>
        </p:nvCxnSpPr>
        <p:spPr>
          <a:xfrm rot="5400000">
            <a:off x="8203377" y="4502621"/>
            <a:ext cx="288000" cy="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CD50520-5ABD-D348-96FB-E57F3F443F62}"/>
              </a:ext>
            </a:extLst>
          </p:cNvPr>
          <p:cNvSpPr/>
          <p:nvPr/>
        </p:nvSpPr>
        <p:spPr>
          <a:xfrm>
            <a:off x="7679470" y="4087084"/>
            <a:ext cx="1335815" cy="332530"/>
          </a:xfrm>
          <a:prstGeom prst="roundRect">
            <a:avLst>
              <a:gd name="adj" fmla="val 19089"/>
            </a:avLst>
          </a:prstGeom>
          <a:solidFill>
            <a:schemeClr val="accent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 duration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RANDOMISATION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461B498-B4EB-3745-B8F6-B49BAFA28FFF}"/>
              </a:ext>
            </a:extLst>
          </p:cNvPr>
          <p:cNvCxnSpPr>
            <a:cxnSpLocks/>
          </p:cNvCxnSpPr>
          <p:nvPr/>
        </p:nvCxnSpPr>
        <p:spPr>
          <a:xfrm>
            <a:off x="7457814" y="4511098"/>
            <a:ext cx="0" cy="135523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A64785-3132-5B4B-9608-188DD92230D1}"/>
              </a:ext>
            </a:extLst>
          </p:cNvPr>
          <p:cNvSpPr/>
          <p:nvPr/>
        </p:nvSpPr>
        <p:spPr>
          <a:xfrm>
            <a:off x="7097891" y="4655252"/>
            <a:ext cx="665632" cy="242024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alone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915FAF8-8C70-9441-BF87-AA344C1C211A}"/>
              </a:ext>
            </a:extLst>
          </p:cNvPr>
          <p:cNvSpPr/>
          <p:nvPr/>
        </p:nvSpPr>
        <p:spPr>
          <a:xfrm>
            <a:off x="8014561" y="4655252"/>
            <a:ext cx="665632" cy="242024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+ STHT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987246A-2160-8B4C-81EA-86507DEC5E9F}"/>
              </a:ext>
            </a:extLst>
          </p:cNvPr>
          <p:cNvCxnSpPr>
            <a:cxnSpLocks/>
          </p:cNvCxnSpPr>
          <p:nvPr/>
        </p:nvCxnSpPr>
        <p:spPr>
          <a:xfrm flipH="1">
            <a:off x="7450129" y="4515937"/>
            <a:ext cx="897091" cy="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94A27A-5E19-5F41-AB24-9042B8D15150}"/>
              </a:ext>
            </a:extLst>
          </p:cNvPr>
          <p:cNvCxnSpPr>
            <a:cxnSpLocks/>
          </p:cNvCxnSpPr>
          <p:nvPr/>
        </p:nvCxnSpPr>
        <p:spPr>
          <a:xfrm rot="5400000">
            <a:off x="8203377" y="3348524"/>
            <a:ext cx="288000" cy="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C01B8A4-111A-6646-85A6-6EB9A6CE4960}"/>
              </a:ext>
            </a:extLst>
          </p:cNvPr>
          <p:cNvSpPr/>
          <p:nvPr/>
        </p:nvSpPr>
        <p:spPr>
          <a:xfrm>
            <a:off x="7679470" y="2932987"/>
            <a:ext cx="1335815" cy="332530"/>
          </a:xfrm>
          <a:prstGeom prst="roundRect">
            <a:avLst>
              <a:gd name="adj" fmla="val 19089"/>
            </a:avLst>
          </a:prstGeom>
          <a:solidFill>
            <a:schemeClr val="accent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 duration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RANDOMISATION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6E07B29-3DE9-0C45-99F2-DFA72B776721}"/>
              </a:ext>
            </a:extLst>
          </p:cNvPr>
          <p:cNvCxnSpPr>
            <a:cxnSpLocks/>
          </p:cNvCxnSpPr>
          <p:nvPr/>
        </p:nvCxnSpPr>
        <p:spPr>
          <a:xfrm>
            <a:off x="7480008" y="3357001"/>
            <a:ext cx="0" cy="135523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291082-3830-3B49-B733-077B32CE6B8E}"/>
              </a:ext>
            </a:extLst>
          </p:cNvPr>
          <p:cNvSpPr/>
          <p:nvPr/>
        </p:nvSpPr>
        <p:spPr>
          <a:xfrm>
            <a:off x="7120085" y="3501155"/>
            <a:ext cx="665632" cy="242024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alone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EEC9057-C153-B447-B05B-27300CCF8AFB}"/>
              </a:ext>
            </a:extLst>
          </p:cNvPr>
          <p:cNvSpPr/>
          <p:nvPr/>
        </p:nvSpPr>
        <p:spPr>
          <a:xfrm>
            <a:off x="8014561" y="3501155"/>
            <a:ext cx="665632" cy="242024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+ STHT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C23C60-3FB9-5047-85E6-9E6507C6A25E}"/>
              </a:ext>
            </a:extLst>
          </p:cNvPr>
          <p:cNvCxnSpPr>
            <a:cxnSpLocks/>
          </p:cNvCxnSpPr>
          <p:nvPr/>
        </p:nvCxnSpPr>
        <p:spPr>
          <a:xfrm flipH="1">
            <a:off x="7472323" y="3361840"/>
            <a:ext cx="1804474" cy="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1829A09-E935-5C41-80E4-47600D13217D}"/>
              </a:ext>
            </a:extLst>
          </p:cNvPr>
          <p:cNvCxnSpPr>
            <a:cxnSpLocks/>
          </p:cNvCxnSpPr>
          <p:nvPr/>
        </p:nvCxnSpPr>
        <p:spPr>
          <a:xfrm>
            <a:off x="9268858" y="3357001"/>
            <a:ext cx="0" cy="135523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A435893-8D6C-AC4E-9F9B-2550CDFA9D55}"/>
              </a:ext>
            </a:extLst>
          </p:cNvPr>
          <p:cNvSpPr/>
          <p:nvPr/>
        </p:nvSpPr>
        <p:spPr>
          <a:xfrm>
            <a:off x="8908935" y="3501155"/>
            <a:ext cx="665632" cy="242024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+ LTHT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43D4C2-4709-4745-9A37-A5C37E959747}"/>
              </a:ext>
            </a:extLst>
          </p:cNvPr>
          <p:cNvSpPr txBox="1"/>
          <p:nvPr/>
        </p:nvSpPr>
        <p:spPr>
          <a:xfrm>
            <a:off x="9031605" y="2967132"/>
            <a:ext cx="2329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←Preferred – most efficient for trial</a:t>
            </a:r>
            <a:endParaRPr lang="en-GB" sz="1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4D2EDCC-B7D7-7844-AF0C-0309C4A1F46C}"/>
              </a:ext>
            </a:extLst>
          </p:cNvPr>
          <p:cNvCxnSpPr>
            <a:cxnSpLocks/>
          </p:cNvCxnSpPr>
          <p:nvPr/>
        </p:nvCxnSpPr>
        <p:spPr>
          <a:xfrm rot="5400000">
            <a:off x="8203377" y="5554625"/>
            <a:ext cx="288000" cy="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21FFC2C-5BDE-0940-981A-EE1FD985600D}"/>
              </a:ext>
            </a:extLst>
          </p:cNvPr>
          <p:cNvSpPr/>
          <p:nvPr/>
        </p:nvSpPr>
        <p:spPr>
          <a:xfrm>
            <a:off x="7679470" y="5139088"/>
            <a:ext cx="1335815" cy="332530"/>
          </a:xfrm>
          <a:prstGeom prst="roundRect">
            <a:avLst>
              <a:gd name="adj" fmla="val 19089"/>
            </a:avLst>
          </a:prstGeom>
          <a:solidFill>
            <a:schemeClr val="accent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 duration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RANDOMISATION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F68C42A-8350-D04F-A82A-C766D499E84D}"/>
              </a:ext>
            </a:extLst>
          </p:cNvPr>
          <p:cNvCxnSpPr>
            <a:cxnSpLocks/>
          </p:cNvCxnSpPr>
          <p:nvPr/>
        </p:nvCxnSpPr>
        <p:spPr>
          <a:xfrm>
            <a:off x="9233348" y="5563102"/>
            <a:ext cx="0" cy="135523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F7DF45F-3524-7C4C-8283-4320A42D971B}"/>
              </a:ext>
            </a:extLst>
          </p:cNvPr>
          <p:cNvSpPr/>
          <p:nvPr/>
        </p:nvSpPr>
        <p:spPr>
          <a:xfrm>
            <a:off x="8014561" y="5707256"/>
            <a:ext cx="665632" cy="242024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+ STHT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9CB822-7CB6-D648-B058-6AC281633A7A}"/>
              </a:ext>
            </a:extLst>
          </p:cNvPr>
          <p:cNvCxnSpPr>
            <a:cxnSpLocks/>
          </p:cNvCxnSpPr>
          <p:nvPr/>
        </p:nvCxnSpPr>
        <p:spPr>
          <a:xfrm flipH="1">
            <a:off x="8343426" y="5567941"/>
            <a:ext cx="896295" cy="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CEE1598-9DED-AF4B-BDE3-65105723C8F9}"/>
              </a:ext>
            </a:extLst>
          </p:cNvPr>
          <p:cNvSpPr/>
          <p:nvPr/>
        </p:nvSpPr>
        <p:spPr>
          <a:xfrm>
            <a:off x="8906767" y="5707256"/>
            <a:ext cx="665632" cy="242024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+ LTHT</a:t>
            </a:r>
          </a:p>
        </p:txBody>
      </p:sp>
    </p:spTree>
    <p:extLst>
      <p:ext uri="{BB962C8B-B14F-4D97-AF65-F5344CB8AC3E}">
        <p14:creationId xmlns:p14="http://schemas.microsoft.com/office/powerpoint/2010/main" val="12390223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E7EF7AF-8A1E-5653-D210-A3A7184447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3531600" cy="4528800"/>
          </a:xfrm>
        </p:spPr>
        <p:txBody>
          <a:bodyPr/>
          <a:lstStyle/>
          <a:p>
            <a:r>
              <a:rPr lang="en-US" sz="1800" dirty="0"/>
              <a:t>From 2007 to 2015, 2839 pts (inc. 492 in the 3-way randomisation) joined RADICALS-HD</a:t>
            </a:r>
          </a:p>
          <a:p>
            <a:r>
              <a:rPr lang="en-US" sz="1800" dirty="0"/>
              <a:t>Median age: 66 years; 23% pT3b/T4;</a:t>
            </a:r>
            <a:br>
              <a:rPr lang="en-US" sz="1800" dirty="0"/>
            </a:br>
            <a:r>
              <a:rPr lang="en-US" sz="1800" dirty="0"/>
              <a:t>20% Gleason 8-10;</a:t>
            </a:r>
            <a:br>
              <a:rPr lang="en-US" sz="1800" dirty="0"/>
            </a:br>
            <a:r>
              <a:rPr lang="en-US" sz="1800" dirty="0"/>
              <a:t>median pre-RT PSA 0.22 ng/mL </a:t>
            </a:r>
          </a:p>
          <a:p>
            <a:r>
              <a:rPr lang="en-US" sz="1800" dirty="0"/>
              <a:t>Arms were balanced within each comparison; risk factors were more favourable in None‑vs-Short than Short-vs-Long. Median follow-up was 9 years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AD5C57-4C52-DCC6-DC3E-7CEBA960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RADICALS-HD: patient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0B7F-4B3F-EA15-AF16-17A04E3A5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7EC0D9-6C50-3E20-ADA1-0D3CB06C64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588384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LTHT, long term hormone therapy; MFS, metastasis-free survival; PSA, prostate specific antigen; pt, patient; RT, radiotherapy; STHT, short term hormone therapy</a:t>
            </a:r>
          </a:p>
          <a:p>
            <a:r>
              <a:rPr lang="en-GB" dirty="0">
                <a:solidFill>
                  <a:schemeClr val="tx2"/>
                </a:solidFill>
              </a:rPr>
              <a:t>Parker C, et al. </a:t>
            </a:r>
            <a:r>
              <a:rPr lang="en-US" b="0" i="0" dirty="0">
                <a:solidFill>
                  <a:schemeClr val="tx2"/>
                </a:solidFill>
                <a:effectLst/>
              </a:rPr>
              <a:t>Ann Oncol. 2022;33 (suppl_7):S808-S869 (ESMO 2022, oral presentation)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B25FD7-A985-534D-8639-ACB3BFA4C1B1}"/>
              </a:ext>
            </a:extLst>
          </p:cNvPr>
          <p:cNvSpPr txBox="1"/>
          <p:nvPr/>
        </p:nvSpPr>
        <p:spPr>
          <a:xfrm>
            <a:off x="4149119" y="1271711"/>
            <a:ext cx="2879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Recruitment and randomisation</a:t>
            </a:r>
            <a:endParaRPr lang="en-GB" sz="14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C4DCE0-CC45-C64C-5CDA-A1716B4FCD31}"/>
              </a:ext>
            </a:extLst>
          </p:cNvPr>
          <p:cNvGrpSpPr/>
          <p:nvPr/>
        </p:nvGrpSpPr>
        <p:grpSpPr>
          <a:xfrm>
            <a:off x="3813557" y="1844824"/>
            <a:ext cx="7792509" cy="3672408"/>
            <a:chOff x="4885652" y="2350075"/>
            <a:chExt cx="6590635" cy="3105996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54AF3A2-D3E7-1E45-AA0F-EF6B72B7B75F}"/>
                </a:ext>
              </a:extLst>
            </p:cNvPr>
            <p:cNvSpPr/>
            <p:nvPr/>
          </p:nvSpPr>
          <p:spPr>
            <a:xfrm>
              <a:off x="6997481" y="3156526"/>
              <a:ext cx="665632" cy="242024"/>
            </a:xfrm>
            <a:prstGeom prst="roundRect">
              <a:avLst>
                <a:gd name="adj" fmla="val 16894"/>
              </a:avLst>
            </a:prstGeom>
            <a:solidFill>
              <a:schemeClr val="accent6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 alone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33B42D-D281-1D41-B25F-1D7F583A79EE}"/>
                </a:ext>
              </a:extLst>
            </p:cNvPr>
            <p:cNvCxnSpPr>
              <a:cxnSpLocks/>
            </p:cNvCxnSpPr>
            <p:nvPr/>
          </p:nvCxnSpPr>
          <p:spPr>
            <a:xfrm>
              <a:off x="8094913" y="2619375"/>
              <a:ext cx="0" cy="528520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192382-4280-404C-A170-638CD8E857E3}"/>
                </a:ext>
              </a:extLst>
            </p:cNvPr>
            <p:cNvCxnSpPr>
              <a:cxnSpLocks/>
            </p:cNvCxnSpPr>
            <p:nvPr/>
          </p:nvCxnSpPr>
          <p:spPr>
            <a:xfrm>
              <a:off x="7330297" y="2914650"/>
              <a:ext cx="0" cy="233245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1377D5D-6EAC-EA42-B55A-9DF0D513A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2018" y="2928311"/>
              <a:ext cx="1552107" cy="0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360A814-1171-CD41-ABBB-DB4F5869BBBB}"/>
                </a:ext>
              </a:extLst>
            </p:cNvPr>
            <p:cNvCxnSpPr>
              <a:cxnSpLocks/>
            </p:cNvCxnSpPr>
            <p:nvPr/>
          </p:nvCxnSpPr>
          <p:spPr>
            <a:xfrm>
              <a:off x="8859528" y="2927350"/>
              <a:ext cx="0" cy="220545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C005A3E-57F2-5145-B19A-1707E4D168FB}"/>
                </a:ext>
              </a:extLst>
            </p:cNvPr>
            <p:cNvSpPr/>
            <p:nvPr/>
          </p:nvSpPr>
          <p:spPr>
            <a:xfrm>
              <a:off x="7768066" y="2350075"/>
              <a:ext cx="666000" cy="315163"/>
            </a:xfrm>
            <a:prstGeom prst="roundRect">
              <a:avLst>
                <a:gd name="adj" fmla="val 16894"/>
              </a:avLst>
            </a:prstGeom>
            <a:solidFill>
              <a:srgbClr val="002060"/>
            </a:solidFill>
            <a:ln w="22225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3-way</a:t>
              </a:r>
              <a:b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n=492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6288173-03C2-8B40-95CE-6669012E3649}"/>
                </a:ext>
              </a:extLst>
            </p:cNvPr>
            <p:cNvCxnSpPr>
              <a:cxnSpLocks/>
            </p:cNvCxnSpPr>
            <p:nvPr/>
          </p:nvCxnSpPr>
          <p:spPr>
            <a:xfrm>
              <a:off x="5600776" y="2584450"/>
              <a:ext cx="0" cy="339725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8809331-E694-CA45-B625-FAF09CF44EC0}"/>
                </a:ext>
              </a:extLst>
            </p:cNvPr>
            <p:cNvCxnSpPr>
              <a:cxnSpLocks/>
            </p:cNvCxnSpPr>
            <p:nvPr/>
          </p:nvCxnSpPr>
          <p:spPr>
            <a:xfrm>
              <a:off x="5218468" y="2914650"/>
              <a:ext cx="0" cy="233245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3DB9BF1-AC00-1E4F-A321-26E538468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0190" y="2928311"/>
              <a:ext cx="781035" cy="0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58885B1-E780-2E4A-9D3C-66A01453CD42}"/>
                </a:ext>
              </a:extLst>
            </p:cNvPr>
            <p:cNvCxnSpPr>
              <a:cxnSpLocks/>
            </p:cNvCxnSpPr>
            <p:nvPr/>
          </p:nvCxnSpPr>
          <p:spPr>
            <a:xfrm>
              <a:off x="5983084" y="2927350"/>
              <a:ext cx="0" cy="220545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A88F227E-CC8A-1843-9B71-EB35A15D1332}"/>
                </a:ext>
              </a:extLst>
            </p:cNvPr>
            <p:cNvSpPr/>
            <p:nvPr/>
          </p:nvSpPr>
          <p:spPr>
            <a:xfrm>
              <a:off x="5267776" y="2350075"/>
              <a:ext cx="666000" cy="315163"/>
            </a:xfrm>
            <a:prstGeom prst="roundRect">
              <a:avLst>
                <a:gd name="adj" fmla="val 16894"/>
              </a:avLst>
            </a:prstGeom>
            <a:solidFill>
              <a:srgbClr val="002060"/>
            </a:solidFill>
            <a:ln w="22225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2-way</a:t>
              </a:r>
              <a:b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n=1150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BBDD3FC-324E-6841-9D95-3142853DEA35}"/>
                </a:ext>
              </a:extLst>
            </p:cNvPr>
            <p:cNvCxnSpPr>
              <a:cxnSpLocks/>
            </p:cNvCxnSpPr>
            <p:nvPr/>
          </p:nvCxnSpPr>
          <p:spPr>
            <a:xfrm>
              <a:off x="10575547" y="2584450"/>
              <a:ext cx="0" cy="339725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98FE989-A7B1-CF49-A6D9-FF68A65E4203}"/>
                </a:ext>
              </a:extLst>
            </p:cNvPr>
            <p:cNvCxnSpPr>
              <a:cxnSpLocks/>
            </p:cNvCxnSpPr>
            <p:nvPr/>
          </p:nvCxnSpPr>
          <p:spPr>
            <a:xfrm>
              <a:off x="10193239" y="2914650"/>
              <a:ext cx="0" cy="233245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84567BE-792A-DA4A-BBB1-AF1B69703C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4961" y="2928311"/>
              <a:ext cx="781035" cy="0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FC11BD5-B4B8-114B-9EC1-C31BFB4F65CB}"/>
                </a:ext>
              </a:extLst>
            </p:cNvPr>
            <p:cNvCxnSpPr>
              <a:cxnSpLocks/>
            </p:cNvCxnSpPr>
            <p:nvPr/>
          </p:nvCxnSpPr>
          <p:spPr>
            <a:xfrm>
              <a:off x="10957855" y="2927350"/>
              <a:ext cx="0" cy="220545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348AC55-97F0-5148-875A-F006092CB6FA}"/>
                </a:ext>
              </a:extLst>
            </p:cNvPr>
            <p:cNvSpPr/>
            <p:nvPr/>
          </p:nvSpPr>
          <p:spPr>
            <a:xfrm>
              <a:off x="10242547" y="2350075"/>
              <a:ext cx="666000" cy="315163"/>
            </a:xfrm>
            <a:prstGeom prst="roundRect">
              <a:avLst>
                <a:gd name="adj" fmla="val 16894"/>
              </a:avLst>
            </a:prstGeom>
            <a:solidFill>
              <a:srgbClr val="002060"/>
            </a:solidFill>
            <a:ln w="22225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2-way</a:t>
              </a:r>
              <a:b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n=1197</a:t>
              </a:r>
            </a:p>
          </p:txBody>
        </p:sp>
        <p:sp>
          <p:nvSpPr>
            <p:cNvPr id="50" name="Right Brace 49">
              <a:extLst>
                <a:ext uri="{FF2B5EF4-FFF2-40B4-BE49-F238E27FC236}">
                  <a16:creationId xmlns:a16="http://schemas.microsoft.com/office/drawing/2014/main" id="{2891A51A-CC1E-2147-9DBA-2DA2D0D8075F}"/>
                </a:ext>
              </a:extLst>
            </p:cNvPr>
            <p:cNvSpPr/>
            <p:nvPr/>
          </p:nvSpPr>
          <p:spPr>
            <a:xfrm rot="5400000">
              <a:off x="6431456" y="3589185"/>
              <a:ext cx="197276" cy="1512168"/>
            </a:xfrm>
            <a:prstGeom prst="rightBrace">
              <a:avLst>
                <a:gd name="adj1" fmla="val 44471"/>
                <a:gd name="adj2" fmla="val 50000"/>
              </a:avLst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15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5982B6-76F5-874E-9296-36B35BB86B4B}"/>
                </a:ext>
              </a:extLst>
            </p:cNvPr>
            <p:cNvSpPr txBox="1"/>
            <p:nvPr/>
          </p:nvSpPr>
          <p:spPr>
            <a:xfrm>
              <a:off x="5439828" y="4482554"/>
              <a:ext cx="2180533" cy="149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5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N=1480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E938FDB-E57D-2C44-A910-FC4F05014DFB}"/>
                </a:ext>
              </a:extLst>
            </p:cNvPr>
            <p:cNvSpPr txBox="1"/>
            <p:nvPr/>
          </p:nvSpPr>
          <p:spPr>
            <a:xfrm>
              <a:off x="5567283" y="4047579"/>
              <a:ext cx="776698" cy="149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5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RT alone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C223A41-6AE4-4A48-8AEB-8BA5964DA249}"/>
                </a:ext>
              </a:extLst>
            </p:cNvPr>
            <p:cNvSpPr txBox="1"/>
            <p:nvPr/>
          </p:nvSpPr>
          <p:spPr>
            <a:xfrm>
              <a:off x="6401854" y="4047579"/>
              <a:ext cx="256741" cy="149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5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vs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7DD12E8-FE51-944B-9D88-F022BE3E8882}"/>
                </a:ext>
              </a:extLst>
            </p:cNvPr>
            <p:cNvSpPr txBox="1"/>
            <p:nvPr/>
          </p:nvSpPr>
          <p:spPr>
            <a:xfrm>
              <a:off x="6706654" y="4047579"/>
              <a:ext cx="728278" cy="149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5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RT + STHT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4A57E70-7E4C-AA41-A3C0-4F6BA13EE42B}"/>
                </a:ext>
              </a:extLst>
            </p:cNvPr>
            <p:cNvCxnSpPr>
              <a:cxnSpLocks/>
            </p:cNvCxnSpPr>
            <p:nvPr/>
          </p:nvCxnSpPr>
          <p:spPr>
            <a:xfrm>
              <a:off x="6515176" y="4918075"/>
              <a:ext cx="0" cy="339725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0A763BB-22C4-7B4F-A478-2F4C6507AFEB}"/>
                </a:ext>
              </a:extLst>
            </p:cNvPr>
            <p:cNvSpPr/>
            <p:nvPr/>
          </p:nvSpPr>
          <p:spPr>
            <a:xfrm>
              <a:off x="5980815" y="4677805"/>
              <a:ext cx="1070860" cy="2420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</a:t>
              </a:r>
              <a:r>
                <a:rPr lang="en-GB" sz="11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vs </a:t>
              </a:r>
              <a:r>
                <a:rPr lang="en-GB" sz="115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9AA34C7-36EC-AF43-8C71-7630597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6505578" y="5256948"/>
              <a:ext cx="279929" cy="0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EB5CE1F-81C7-D240-8D7B-2A23D9D0C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9450" y="3319575"/>
              <a:ext cx="1098107" cy="699975"/>
            </a:xfrm>
            <a:prstGeom prst="line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4679089-0DFF-4D48-8920-7295158793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3300" y="3398550"/>
              <a:ext cx="1178817" cy="630525"/>
            </a:xfrm>
            <a:prstGeom prst="line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7CC926-936B-A249-AE5A-1915B83B49C8}"/>
                </a:ext>
              </a:extLst>
            </p:cNvPr>
            <p:cNvCxnSpPr>
              <a:cxnSpLocks/>
            </p:cNvCxnSpPr>
            <p:nvPr/>
          </p:nvCxnSpPr>
          <p:spPr>
            <a:xfrm>
              <a:off x="5162550" y="3384550"/>
              <a:ext cx="882650" cy="641350"/>
            </a:xfrm>
            <a:prstGeom prst="line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2184174-C369-5C46-8794-493C88495084}"/>
                </a:ext>
              </a:extLst>
            </p:cNvPr>
            <p:cNvCxnSpPr>
              <a:cxnSpLocks/>
            </p:cNvCxnSpPr>
            <p:nvPr/>
          </p:nvCxnSpPr>
          <p:spPr>
            <a:xfrm>
              <a:off x="6007100" y="3384550"/>
              <a:ext cx="981075" cy="638175"/>
            </a:xfrm>
            <a:prstGeom prst="line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67C9593-FE76-8F41-8B5A-2CF9A23B89C5}"/>
                </a:ext>
              </a:extLst>
            </p:cNvPr>
            <p:cNvSpPr/>
            <p:nvPr/>
          </p:nvSpPr>
          <p:spPr>
            <a:xfrm>
              <a:off x="5650268" y="3156526"/>
              <a:ext cx="665632" cy="242024"/>
            </a:xfrm>
            <a:prstGeom prst="roundRect">
              <a:avLst>
                <a:gd name="adj" fmla="val 16894"/>
              </a:avLst>
            </a:prstGeom>
            <a:solidFill>
              <a:schemeClr val="accent6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 + STHT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30A5CDA-B988-B24B-8392-A84D2D4AA556}"/>
                </a:ext>
              </a:extLst>
            </p:cNvPr>
            <p:cNvSpPr/>
            <p:nvPr/>
          </p:nvSpPr>
          <p:spPr>
            <a:xfrm>
              <a:off x="4885652" y="3156526"/>
              <a:ext cx="665632" cy="242024"/>
            </a:xfrm>
            <a:prstGeom prst="roundRect">
              <a:avLst>
                <a:gd name="adj" fmla="val 16894"/>
              </a:avLst>
            </a:prstGeom>
            <a:solidFill>
              <a:schemeClr val="accent6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 alone</a:t>
              </a:r>
            </a:p>
          </p:txBody>
        </p:sp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EBEA0EFC-63FD-A849-B4CA-855137DED1CD}"/>
                </a:ext>
              </a:extLst>
            </p:cNvPr>
            <p:cNvSpPr/>
            <p:nvPr/>
          </p:nvSpPr>
          <p:spPr>
            <a:xfrm rot="5400000">
              <a:off x="9401750" y="3589185"/>
              <a:ext cx="197276" cy="1512168"/>
            </a:xfrm>
            <a:prstGeom prst="rightBrace">
              <a:avLst>
                <a:gd name="adj1" fmla="val 44471"/>
                <a:gd name="adj2" fmla="val 50000"/>
              </a:avLst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15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98DDD57-6371-0D49-9093-EA1AF380362B}"/>
                </a:ext>
              </a:extLst>
            </p:cNvPr>
            <p:cNvSpPr txBox="1"/>
            <p:nvPr/>
          </p:nvSpPr>
          <p:spPr>
            <a:xfrm>
              <a:off x="8410122" y="4482554"/>
              <a:ext cx="2180533" cy="149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5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N=1523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C9FB721-C8D3-D34B-8614-42EDC674679E}"/>
                </a:ext>
              </a:extLst>
            </p:cNvPr>
            <p:cNvSpPr txBox="1"/>
            <p:nvPr/>
          </p:nvSpPr>
          <p:spPr>
            <a:xfrm>
              <a:off x="8584748" y="4047579"/>
              <a:ext cx="776698" cy="149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5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RT + STHT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98ABB60-CB5C-F241-A504-9D3AC0870A7E}"/>
                </a:ext>
              </a:extLst>
            </p:cNvPr>
            <p:cNvSpPr txBox="1"/>
            <p:nvPr/>
          </p:nvSpPr>
          <p:spPr>
            <a:xfrm>
              <a:off x="9372148" y="4047579"/>
              <a:ext cx="256741" cy="149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5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vs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050A668-18AE-EF45-853A-D55BBB921282}"/>
                </a:ext>
              </a:extLst>
            </p:cNvPr>
            <p:cNvSpPr txBox="1"/>
            <p:nvPr/>
          </p:nvSpPr>
          <p:spPr>
            <a:xfrm>
              <a:off x="9727748" y="4047579"/>
              <a:ext cx="728278" cy="149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5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RT + LTHT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F36BFED-350F-3544-B118-A505D9DDEACD}"/>
                </a:ext>
              </a:extLst>
            </p:cNvPr>
            <p:cNvCxnSpPr>
              <a:cxnSpLocks/>
            </p:cNvCxnSpPr>
            <p:nvPr/>
          </p:nvCxnSpPr>
          <p:spPr>
            <a:xfrm>
              <a:off x="9485470" y="4918075"/>
              <a:ext cx="0" cy="339725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C562B935-D612-2E4F-A223-1A0832888C2C}"/>
                </a:ext>
              </a:extLst>
            </p:cNvPr>
            <p:cNvSpPr/>
            <p:nvPr/>
          </p:nvSpPr>
          <p:spPr>
            <a:xfrm>
              <a:off x="8951109" y="4677805"/>
              <a:ext cx="1070860" cy="24202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</a:t>
              </a:r>
              <a:r>
                <a:rPr lang="en-GB" sz="11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vs </a:t>
              </a:r>
              <a:r>
                <a:rPr lang="en-GB" sz="1150" b="1" dirty="0">
                  <a:solidFill>
                    <a:srgbClr val="FF3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LONG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C83EE8F-402F-F84B-9E15-DA08EB0F5A47}"/>
                </a:ext>
              </a:extLst>
            </p:cNvPr>
            <p:cNvCxnSpPr>
              <a:cxnSpLocks/>
            </p:cNvCxnSpPr>
            <p:nvPr/>
          </p:nvCxnSpPr>
          <p:spPr>
            <a:xfrm>
              <a:off x="9477375" y="5256948"/>
              <a:ext cx="291126" cy="0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4A7EF44-F3F1-534D-A873-AFFB0AE66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4425" y="3319575"/>
              <a:ext cx="1098107" cy="699975"/>
            </a:xfrm>
            <a:prstGeom prst="line">
              <a:avLst/>
            </a:prstGeom>
            <a:ln w="19050">
              <a:solidFill>
                <a:srgbClr val="FF3F0D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CCBFBA7-6FC0-1D4C-9991-084E66BF5540}"/>
                </a:ext>
              </a:extLst>
            </p:cNvPr>
            <p:cNvCxnSpPr>
              <a:cxnSpLocks/>
            </p:cNvCxnSpPr>
            <p:nvPr/>
          </p:nvCxnSpPr>
          <p:spPr>
            <a:xfrm>
              <a:off x="8860596" y="3364168"/>
              <a:ext cx="1115254" cy="658557"/>
            </a:xfrm>
            <a:prstGeom prst="line">
              <a:avLst/>
            </a:prstGeom>
            <a:ln w="19050">
              <a:solidFill>
                <a:srgbClr val="FF3F0D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9C3F8D4-E3AC-0445-973B-D48F6F1DAD8C}"/>
                </a:ext>
              </a:extLst>
            </p:cNvPr>
            <p:cNvCxnSpPr>
              <a:cxnSpLocks/>
            </p:cNvCxnSpPr>
            <p:nvPr/>
          </p:nvCxnSpPr>
          <p:spPr>
            <a:xfrm>
              <a:off x="8093859" y="3383249"/>
              <a:ext cx="954891" cy="639476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42C2372-79AA-4F47-8F84-F9FB8C0A6A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0025" y="3319575"/>
              <a:ext cx="1098107" cy="699975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6D4BECC-00E5-654D-831A-A477CDD74BFE}"/>
                </a:ext>
              </a:extLst>
            </p:cNvPr>
            <p:cNvSpPr/>
            <p:nvPr/>
          </p:nvSpPr>
          <p:spPr>
            <a:xfrm>
              <a:off x="8526712" y="3156526"/>
              <a:ext cx="665632" cy="242024"/>
            </a:xfrm>
            <a:prstGeom prst="roundRect">
              <a:avLst>
                <a:gd name="adj" fmla="val 16894"/>
              </a:avLst>
            </a:prstGeom>
            <a:solidFill>
              <a:schemeClr val="accent6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 + LTHT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C29A3435-002A-924B-856C-07A3D1038777}"/>
                </a:ext>
              </a:extLst>
            </p:cNvPr>
            <p:cNvSpPr/>
            <p:nvPr/>
          </p:nvSpPr>
          <p:spPr>
            <a:xfrm>
              <a:off x="9860423" y="3156526"/>
              <a:ext cx="665632" cy="242024"/>
            </a:xfrm>
            <a:prstGeom prst="roundRect">
              <a:avLst>
                <a:gd name="adj" fmla="val 16894"/>
              </a:avLst>
            </a:prstGeom>
            <a:solidFill>
              <a:schemeClr val="accent6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 + STHT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7F2E51C-3586-064D-A512-AFA8C750BF83}"/>
                </a:ext>
              </a:extLst>
            </p:cNvPr>
            <p:cNvSpPr/>
            <p:nvPr/>
          </p:nvSpPr>
          <p:spPr>
            <a:xfrm>
              <a:off x="7762097" y="3156526"/>
              <a:ext cx="665632" cy="242024"/>
            </a:xfrm>
            <a:prstGeom prst="roundRect">
              <a:avLst>
                <a:gd name="adj" fmla="val 16894"/>
              </a:avLst>
            </a:prstGeom>
            <a:solidFill>
              <a:schemeClr val="accent6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 + STHT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E74A0FF-648B-B14B-9AE2-6C00C15437CE}"/>
                </a:ext>
              </a:extLst>
            </p:cNvPr>
            <p:cNvSpPr/>
            <p:nvPr/>
          </p:nvSpPr>
          <p:spPr>
            <a:xfrm>
              <a:off x="10625039" y="3156526"/>
              <a:ext cx="665632" cy="242024"/>
            </a:xfrm>
            <a:prstGeom prst="roundRect">
              <a:avLst>
                <a:gd name="adj" fmla="val 16894"/>
              </a:avLst>
            </a:prstGeom>
            <a:solidFill>
              <a:schemeClr val="accent6"/>
            </a:solidFill>
            <a:ln w="222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 + LTHT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E3A6C821-F126-4944-9A12-77E24AAB5C89}"/>
                </a:ext>
              </a:extLst>
            </p:cNvPr>
            <p:cNvSpPr/>
            <p:nvPr/>
          </p:nvSpPr>
          <p:spPr>
            <a:xfrm>
              <a:off x="6790439" y="5058804"/>
              <a:ext cx="1707698" cy="397267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 268 MFS events </a:t>
              </a: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observed</a:t>
              </a:r>
              <a:b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GB" sz="11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year </a:t>
              </a: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 follow-up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CE90E7C2-3D1C-D14D-894B-3A5A3AD36822}"/>
                </a:ext>
              </a:extLst>
            </p:cNvPr>
            <p:cNvSpPr/>
            <p:nvPr/>
          </p:nvSpPr>
          <p:spPr>
            <a:xfrm>
              <a:off x="9768589" y="5058804"/>
              <a:ext cx="1707698" cy="397267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en-GB" sz="11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 313 MFS events </a:t>
              </a: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observed</a:t>
              </a:r>
              <a:b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GB" sz="11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year </a:t>
              </a:r>
              <a:r>
                <a:rPr lang="en-GB" sz="1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 follow-up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282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34151-311F-515A-A3A1-20C3935ECFA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513" y="5067610"/>
            <a:ext cx="10963200" cy="889073"/>
          </a:xfrm>
        </p:spPr>
        <p:txBody>
          <a:bodyPr/>
          <a:lstStyle/>
          <a:p>
            <a:r>
              <a:rPr lang="en-US" dirty="0"/>
              <a:t>Radiotherapy toxicity was assessed using the RTOG scale – no significant differences were found between arms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A406D4-46F4-0311-1C0B-5A80C735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RADICALS-HD: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5B52-8CB8-4AF1-B92E-437A78546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47544E-237F-9B92-B70A-5D28049D29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9724288" cy="365125"/>
          </a:xfrm>
        </p:spPr>
        <p:txBody>
          <a:bodyPr/>
          <a:lstStyle/>
          <a:p>
            <a:r>
              <a:rPr lang="en-GB" sz="1200" dirty="0">
                <a:solidFill>
                  <a:schemeClr val="tx2"/>
                </a:solidFill>
              </a:rPr>
              <a:t>CI, confidence interval; HR, hazard ratio; HT, hormone therapy; LTHT, long term hormone therapy; MFS, metastasis-free survival; OS, overall survival; RT, radiotherapy; RTOG, </a:t>
            </a:r>
            <a:r>
              <a:rPr lang="en-GB" dirty="0">
                <a:solidFill>
                  <a:schemeClr val="tx2"/>
                </a:solidFill>
              </a:rPr>
              <a:t>Radiation Therapy Oncology Group; </a:t>
            </a:r>
            <a:r>
              <a:rPr lang="en-GB" sz="1200" dirty="0">
                <a:solidFill>
                  <a:schemeClr val="tx2"/>
                </a:solidFill>
              </a:rPr>
              <a:t>STHT, short term hormone therapy; yr, year</a:t>
            </a:r>
          </a:p>
          <a:p>
            <a:r>
              <a:rPr lang="en-GB" dirty="0">
                <a:solidFill>
                  <a:schemeClr val="tx2"/>
                </a:solidFill>
              </a:rPr>
              <a:t>Parker C, et al. </a:t>
            </a:r>
            <a:r>
              <a:rPr lang="en-US" b="0" i="0" dirty="0">
                <a:solidFill>
                  <a:schemeClr val="tx2"/>
                </a:solidFill>
                <a:effectLst/>
              </a:rPr>
              <a:t>Ann Oncol. 2022;33 (suppl_7):S808-S869 (ESMO 2022, oral presentation)</a:t>
            </a:r>
            <a:endParaRPr lang="en-GB" sz="1200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B32525-E1BB-BFA8-BDB7-0DB4AD810E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267676"/>
              </p:ext>
            </p:extLst>
          </p:nvPr>
        </p:nvGraphicFramePr>
        <p:xfrm>
          <a:off x="983432" y="1196752"/>
          <a:ext cx="4896545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620142364"/>
                    </a:ext>
                  </a:extLst>
                </a:gridCol>
                <a:gridCol w="1457418">
                  <a:extLst>
                    <a:ext uri="{9D8B030D-6E8A-4147-A177-3AD203B41FA5}">
                      <a16:colId xmlns:a16="http://schemas.microsoft.com/office/drawing/2014/main" val="4084792377"/>
                    </a:ext>
                  </a:extLst>
                </a:gridCol>
                <a:gridCol w="1134872">
                  <a:extLst>
                    <a:ext uri="{9D8B030D-6E8A-4147-A177-3AD203B41FA5}">
                      <a16:colId xmlns:a16="http://schemas.microsoft.com/office/drawing/2014/main" val="1750257400"/>
                    </a:ext>
                  </a:extLst>
                </a:gridCol>
              </a:tblGrid>
              <a:tr h="214761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VS SHORT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 alone</a:t>
                      </a:r>
                    </a:p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 + STHT</a:t>
                      </a:r>
                    </a:p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12714"/>
                  </a:ext>
                </a:extLst>
              </a:tr>
              <a:tr h="15442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51767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44176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CI), p-value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0.89 (0.69-1.14), p=0.35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1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056491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yr event free,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41681"/>
                  </a:ext>
                </a:extLst>
              </a:tr>
              <a:tr h="130391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salvage HT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56882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10094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CI), p-value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 (0.42-0.70), p&lt;0.0001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1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985738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yr event free,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34380"/>
                  </a:ext>
                </a:extLst>
              </a:tr>
              <a:tr h="130391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538799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096917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CI), p-value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0.88 (0.65-1.19), p=0.42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1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942364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yr event free,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8289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39ECAAB-94B7-4DE6-02FD-29FAE11A9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225763"/>
              </p:ext>
            </p:extLst>
          </p:nvPr>
        </p:nvGraphicFramePr>
        <p:xfrm>
          <a:off x="6243225" y="1196752"/>
          <a:ext cx="4896545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620142364"/>
                    </a:ext>
                  </a:extLst>
                </a:gridCol>
                <a:gridCol w="1457418">
                  <a:extLst>
                    <a:ext uri="{9D8B030D-6E8A-4147-A177-3AD203B41FA5}">
                      <a16:colId xmlns:a16="http://schemas.microsoft.com/office/drawing/2014/main" val="4084792377"/>
                    </a:ext>
                  </a:extLst>
                </a:gridCol>
                <a:gridCol w="1134872">
                  <a:extLst>
                    <a:ext uri="{9D8B030D-6E8A-4147-A177-3AD203B41FA5}">
                      <a16:colId xmlns:a16="http://schemas.microsoft.com/office/drawing/2014/main" val="1750257400"/>
                    </a:ext>
                  </a:extLst>
                </a:gridCol>
              </a:tblGrid>
              <a:tr h="214761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VS LONG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 + STHT</a:t>
                      </a:r>
                    </a:p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 + LTHT</a:t>
                      </a:r>
                    </a:p>
                    <a:p>
                      <a:pPr algn="ctr"/>
                      <a:r>
                        <a:rPr lang="en-GB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12714"/>
                  </a:ext>
                </a:extLst>
              </a:tr>
              <a:tr h="15442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51767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44176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CI), p-value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 (0.61-0.97), p=0.03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1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056491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yr event free,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41681"/>
                  </a:ext>
                </a:extLst>
              </a:tr>
              <a:tr h="130391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salvage HT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56882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10094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CI), p-value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0.73 (0.59-0.91), p=0.005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1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985738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yr event free,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34380"/>
                  </a:ext>
                </a:extLst>
              </a:tr>
              <a:tr h="130391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538799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096917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CI), p-value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0.88 (0.66-1.17), p=0.38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1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942364"/>
                  </a:ext>
                </a:extLst>
              </a:tr>
              <a:tr h="130391">
                <a:tc>
                  <a:txBody>
                    <a:bodyPr/>
                    <a:lstStyle/>
                    <a:p>
                      <a:pPr marL="457200" lvl="1" indent="-273050">
                        <a:tabLst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yr event free,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82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6541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34151-311F-515A-A3A1-20C3935ECF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In pts having post-operative RT after RP, 24 mo ADT vs 6 mo ADT improved both time to salvage ADT and MFS</a:t>
            </a:r>
          </a:p>
          <a:p>
            <a:pPr lvl="1"/>
            <a:r>
              <a:rPr lang="en-US" dirty="0"/>
              <a:t>In contrast, 6 mo ADT vs no ADT improved time to salvage ADT but did not improve MFS </a:t>
            </a:r>
          </a:p>
          <a:p>
            <a:r>
              <a:rPr lang="en-GB" dirty="0"/>
              <a:t>Overall survival was not improved (HR 0.88, 95% CI 0.66-1.17) with 6 </a:t>
            </a:r>
            <a:r>
              <a:rPr lang="en-GB" dirty="0" err="1"/>
              <a:t>mo</a:t>
            </a:r>
            <a:r>
              <a:rPr lang="en-GB" dirty="0"/>
              <a:t> ADT vs 24 </a:t>
            </a:r>
            <a:r>
              <a:rPr lang="en-GB" dirty="0" err="1"/>
              <a:t>mo</a:t>
            </a:r>
            <a:r>
              <a:rPr lang="en-GB" dirty="0"/>
              <a:t> ADT </a:t>
            </a:r>
          </a:p>
          <a:p>
            <a:r>
              <a:rPr lang="en-GB" dirty="0"/>
              <a:t>6 months of ADT versus no ADT improved time to salvage ADT but not MFS 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A406D4-46F4-0311-1C0B-5A80C735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RADICALS-HD: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5B52-8CB8-4AF1-B92E-437A78546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47544E-237F-9B92-B70A-5D28049D29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444368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ADT, androgen deprivation therapy; CI, confidence interval; HR, hazard ratio; MFS, metastasis-free survival; mo, months; PSA, prostate specific antigen;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RP, radical prostatectomy; RT, radiotherapy; pt, patients</a:t>
            </a:r>
          </a:p>
          <a:p>
            <a:r>
              <a:rPr lang="en-GB" dirty="0">
                <a:solidFill>
                  <a:schemeClr val="tx2"/>
                </a:solidFill>
              </a:rPr>
              <a:t>Parker C, et al. </a:t>
            </a:r>
            <a:r>
              <a:rPr lang="en-US" b="0" i="0" dirty="0">
                <a:solidFill>
                  <a:schemeClr val="tx2"/>
                </a:solidFill>
                <a:effectLst/>
              </a:rPr>
              <a:t>Ann Oncol. 2022;33 (suppl_7):S808-S869 (ESMO 2022, oral presentation)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665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5565</TotalTime>
  <Words>5363</Words>
  <Application>Microsoft Office PowerPoint</Application>
  <PresentationFormat>Widescreen</PresentationFormat>
  <Paragraphs>619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Aileron</vt:lpstr>
      <vt:lpstr>Arial</vt:lpstr>
      <vt:lpstr>Calibri</vt:lpstr>
      <vt:lpstr>Lucida Grande</vt:lpstr>
      <vt:lpstr>PT Sans Narrow</vt:lpstr>
      <vt:lpstr>Roboto</vt:lpstr>
      <vt:lpstr>Symbol</vt:lpstr>
      <vt:lpstr>System Font Regular</vt:lpstr>
      <vt:lpstr>Thème Office</vt:lpstr>
      <vt:lpstr>PowerPoint Presentation</vt:lpstr>
      <vt:lpstr>GU CONNECT    MEETING SUMMARY PROSTATE CANCER HIGHLIGHTS  FROM ESMO 2022   Prof. Neeraj Agarwal, MD Director, Genitourinary Oncology Program,  Huntsman Cancer Institute, University of Utah, USA  SEPTEMBER 2022</vt:lpstr>
      <vt:lpstr>Disclaimer and disclosures</vt:lpstr>
      <vt:lpstr>Practice-changing DATA ESMO 2022</vt:lpstr>
      <vt:lpstr>Duration of ADT with post-operative RT for prostate cancer: First results of the RADICALS-HD trial (ISRCTN40814031)</vt:lpstr>
      <vt:lpstr>RADICALS-HD: background and study design </vt:lpstr>
      <vt:lpstr>RADICALS-HD: patient characteristics</vt:lpstr>
      <vt:lpstr>RADICALS-HD: results</vt:lpstr>
      <vt:lpstr>RADICALS-HD: summary</vt:lpstr>
      <vt:lpstr>Duration of androgen suppression with post-operative radiotherapy (DADSPORT): A collaborative meta-analysis of aggregate data</vt:lpstr>
      <vt:lpstr>Dadsport: background and study design</vt:lpstr>
      <vt:lpstr>Dadsport: results</vt:lpstr>
      <vt:lpstr>Dadsport: summary</vt:lpstr>
      <vt:lpstr>Comparison of AAP or combination ENZ + AAP for mHSPC starting ADT: OS results of 2 randomised phase 3 trials from the STAMPEDE protocol</vt:lpstr>
      <vt:lpstr>stampede: background and study design</vt:lpstr>
      <vt:lpstr>stampede: results</vt:lpstr>
      <vt:lpstr>stampede: summary</vt:lpstr>
      <vt:lpstr>PRESTO: A phase 3, open-label study of androgen annihilation in patients with high-risk biochemically relapsed prostate cancer (AFT-19)</vt:lpstr>
      <vt:lpstr>presto: background and study design</vt:lpstr>
      <vt:lpstr>presto: results</vt:lpstr>
      <vt:lpstr>presto: summary</vt:lpstr>
      <vt:lpstr>Other noteworthy presentations ESMO 2022</vt:lpstr>
      <vt:lpstr>Biomarker analysis and updated results from the Phase 3 PROpel trial of abi and ola vs abi and pbo as 1L therapy for pts with mCRPC</vt:lpstr>
      <vt:lpstr>PROpel: background and study design</vt:lpstr>
      <vt:lpstr>PROpel: results</vt:lpstr>
      <vt:lpstr>PROpel: summary</vt:lpstr>
      <vt:lpstr>Quality of life and patient-relevant endpoints with darolutamide in the phase 3 ARASENS study</vt:lpstr>
      <vt:lpstr>arasens: background and study design</vt:lpstr>
      <vt:lpstr>arasens: results</vt:lpstr>
      <vt:lpstr>arasens: summary</vt:lpstr>
      <vt:lpstr>REACH GU CONNECT VIA  TWITTER, LINKEDIN, VIMEO &amp; EMAIL OR VISIT THE GROUP’S WEBSITE https://guconnect.cor2ed.com/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Samantha Brightwell</cp:lastModifiedBy>
  <cp:revision>281</cp:revision>
  <cp:lastPrinted>2017-02-15T09:54:46Z</cp:lastPrinted>
  <dcterms:created xsi:type="dcterms:W3CDTF">2016-10-14T09:38:18Z</dcterms:created>
  <dcterms:modified xsi:type="dcterms:W3CDTF">2022-09-22T20:37:49Z</dcterms:modified>
</cp:coreProperties>
</file>