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2147470780" r:id="rId2"/>
    <p:sldId id="12332" r:id="rId3"/>
    <p:sldId id="2147470785" r:id="rId4"/>
    <p:sldId id="399" r:id="rId5"/>
    <p:sldId id="2147470748" r:id="rId6"/>
    <p:sldId id="2147470754" r:id="rId7"/>
    <p:sldId id="2147470768" r:id="rId8"/>
    <p:sldId id="2147470769" r:id="rId9"/>
    <p:sldId id="2147470781" r:id="rId10"/>
    <p:sldId id="2147470782" r:id="rId11"/>
    <p:sldId id="2147470784" r:id="rId12"/>
    <p:sldId id="2147470783" r:id="rId13"/>
    <p:sldId id="2147470774" r:id="rId14"/>
    <p:sldId id="2147470775" r:id="rId15"/>
    <p:sldId id="2147470776" r:id="rId16"/>
    <p:sldId id="2147470777" r:id="rId17"/>
    <p:sldId id="2147470759" r:id="rId18"/>
    <p:sldId id="2147470760" r:id="rId19"/>
    <p:sldId id="2147470778" r:id="rId20"/>
    <p:sldId id="2147470771" r:id="rId21"/>
    <p:sldId id="2147470764" r:id="rId22"/>
    <p:sldId id="2147470765" r:id="rId23"/>
    <p:sldId id="2147470772" r:id="rId24"/>
    <p:sldId id="2147470773" r:id="rId25"/>
    <p:sldId id="278" r:id="rId26"/>
    <p:sldId id="280" r:id="rId27"/>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57" userDrawn="1">
          <p15:clr>
            <a:srgbClr val="A4A3A4"/>
          </p15:clr>
        </p15:guide>
        <p15:guide id="2" pos="4565" userDrawn="1">
          <p15:clr>
            <a:srgbClr val="A4A3A4"/>
          </p15:clr>
        </p15:guide>
        <p15:guide id="3" pos="5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D76ABB-30A8-FE08-8A54-B54208B01D95}" name="Donohue" initials="U" userId="Donohu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5EAE8"/>
    <a:srgbClr val="EAD1CE"/>
    <a:srgbClr val="E7F5E9"/>
    <a:srgbClr val="CBEBD0"/>
    <a:srgbClr val="2E7B8E"/>
    <a:srgbClr val="FFA402"/>
    <a:srgbClr val="03C750"/>
    <a:srgbClr val="C7573C"/>
    <a:srgbClr val="5D8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60" autoAdjust="0"/>
    <p:restoredTop sz="92825" autoAdjust="0"/>
  </p:normalViewPr>
  <p:slideViewPr>
    <p:cSldViewPr snapToObjects="1">
      <p:cViewPr varScale="1">
        <p:scale>
          <a:sx n="79" d="100"/>
          <a:sy n="79" d="100"/>
        </p:scale>
        <p:origin x="869" y="72"/>
      </p:cViewPr>
      <p:guideLst>
        <p:guide orient="horz" pos="3657"/>
        <p:guide pos="4565"/>
        <p:guide pos="51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65" d="100"/>
          <a:sy n="65" d="100"/>
        </p:scale>
        <p:origin x="3082" y="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9/20/2022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9/20/2022</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a:t>
            </a:fld>
            <a:endParaRPr lang="fr-FR"/>
          </a:p>
        </p:txBody>
      </p:sp>
    </p:spTree>
    <p:extLst>
      <p:ext uri="{BB962C8B-B14F-4D97-AF65-F5344CB8AC3E}">
        <p14:creationId xmlns:p14="http://schemas.microsoft.com/office/powerpoint/2010/main" val="1580797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10</a:t>
            </a:fld>
            <a:endParaRPr lang="fr-FR" dirty="0"/>
          </a:p>
        </p:txBody>
      </p:sp>
    </p:spTree>
    <p:extLst>
      <p:ext uri="{BB962C8B-B14F-4D97-AF65-F5344CB8AC3E}">
        <p14:creationId xmlns:p14="http://schemas.microsoft.com/office/powerpoint/2010/main" val="1317476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11</a:t>
            </a:fld>
            <a:endParaRPr lang="fr-FR"/>
          </a:p>
        </p:txBody>
      </p:sp>
    </p:spTree>
    <p:extLst>
      <p:ext uri="{BB962C8B-B14F-4D97-AF65-F5344CB8AC3E}">
        <p14:creationId xmlns:p14="http://schemas.microsoft.com/office/powerpoint/2010/main" val="2411333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12</a:t>
            </a:fld>
            <a:endParaRPr lang="fr-FR"/>
          </a:p>
        </p:txBody>
      </p:sp>
    </p:spTree>
    <p:extLst>
      <p:ext uri="{BB962C8B-B14F-4D97-AF65-F5344CB8AC3E}">
        <p14:creationId xmlns:p14="http://schemas.microsoft.com/office/powerpoint/2010/main" val="1468854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13</a:t>
            </a:fld>
            <a:endParaRPr lang="fr-FR"/>
          </a:p>
        </p:txBody>
      </p:sp>
    </p:spTree>
    <p:extLst>
      <p:ext uri="{BB962C8B-B14F-4D97-AF65-F5344CB8AC3E}">
        <p14:creationId xmlns:p14="http://schemas.microsoft.com/office/powerpoint/2010/main" val="1679586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14</a:t>
            </a:fld>
            <a:endParaRPr lang="fr-FR"/>
          </a:p>
        </p:txBody>
      </p:sp>
    </p:spTree>
    <p:extLst>
      <p:ext uri="{BB962C8B-B14F-4D97-AF65-F5344CB8AC3E}">
        <p14:creationId xmlns:p14="http://schemas.microsoft.com/office/powerpoint/2010/main" val="2210578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15</a:t>
            </a:fld>
            <a:endParaRPr lang="fr-FR"/>
          </a:p>
        </p:txBody>
      </p:sp>
    </p:spTree>
    <p:extLst>
      <p:ext uri="{BB962C8B-B14F-4D97-AF65-F5344CB8AC3E}">
        <p14:creationId xmlns:p14="http://schemas.microsoft.com/office/powerpoint/2010/main" val="2192114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16</a:t>
            </a:fld>
            <a:endParaRPr lang="fr-FR"/>
          </a:p>
        </p:txBody>
      </p:sp>
    </p:spTree>
    <p:extLst>
      <p:ext uri="{BB962C8B-B14F-4D97-AF65-F5344CB8AC3E}">
        <p14:creationId xmlns:p14="http://schemas.microsoft.com/office/powerpoint/2010/main" val="1816689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17</a:t>
            </a:fld>
            <a:endParaRPr lang="fr-FR"/>
          </a:p>
        </p:txBody>
      </p:sp>
    </p:spTree>
    <p:extLst>
      <p:ext uri="{BB962C8B-B14F-4D97-AF65-F5344CB8AC3E}">
        <p14:creationId xmlns:p14="http://schemas.microsoft.com/office/powerpoint/2010/main" val="3398190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18</a:t>
            </a:fld>
            <a:endParaRPr lang="fr-FR"/>
          </a:p>
        </p:txBody>
      </p:sp>
    </p:spTree>
    <p:extLst>
      <p:ext uri="{BB962C8B-B14F-4D97-AF65-F5344CB8AC3E}">
        <p14:creationId xmlns:p14="http://schemas.microsoft.com/office/powerpoint/2010/main" val="1076779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19</a:t>
            </a:fld>
            <a:endParaRPr lang="fr-FR"/>
          </a:p>
        </p:txBody>
      </p:sp>
    </p:spTree>
    <p:extLst>
      <p:ext uri="{BB962C8B-B14F-4D97-AF65-F5344CB8AC3E}">
        <p14:creationId xmlns:p14="http://schemas.microsoft.com/office/powerpoint/2010/main" val="2673420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defTabSz="471145">
              <a:defRPr/>
            </a:pPr>
            <a:endParaRPr lang="fr-FR">
              <a:solidFill>
                <a:prstClr val="black"/>
              </a:solidFill>
              <a:latin typeface="Calibri"/>
            </a:endParaRPr>
          </a:p>
        </p:txBody>
      </p:sp>
      <p:sp>
        <p:nvSpPr>
          <p:cNvPr id="5" name="Slide Number Placeholder 4"/>
          <p:cNvSpPr>
            <a:spLocks noGrp="1"/>
          </p:cNvSpPr>
          <p:nvPr>
            <p:ph type="sldNum" sz="quarter" idx="5"/>
          </p:nvPr>
        </p:nvSpPr>
        <p:spPr/>
        <p:txBody>
          <a:bodyPr/>
          <a:lstStyle/>
          <a:p>
            <a:pPr defTabSz="471145">
              <a:defRPr/>
            </a:pPr>
            <a:fld id="{3C53626E-BC0F-674C-9570-A9D62C09EB52}" type="slidenum">
              <a:rPr lang="fr-FR">
                <a:solidFill>
                  <a:prstClr val="black"/>
                </a:solidFill>
                <a:latin typeface="Calibri"/>
              </a:rPr>
              <a:pPr defTabSz="471145">
                <a:defRPr/>
              </a:pPr>
              <a:t>2</a:t>
            </a:fld>
            <a:endParaRPr lang="fr-FR">
              <a:solidFill>
                <a:prstClr val="black"/>
              </a:solidFill>
              <a:latin typeface="Calibri"/>
            </a:endParaRPr>
          </a:p>
        </p:txBody>
      </p:sp>
    </p:spTree>
    <p:extLst>
      <p:ext uri="{BB962C8B-B14F-4D97-AF65-F5344CB8AC3E}">
        <p14:creationId xmlns:p14="http://schemas.microsoft.com/office/powerpoint/2010/main" val="2208021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20</a:t>
            </a:fld>
            <a:endParaRPr lang="fr-FR"/>
          </a:p>
        </p:txBody>
      </p:sp>
    </p:spTree>
    <p:extLst>
      <p:ext uri="{BB962C8B-B14F-4D97-AF65-F5344CB8AC3E}">
        <p14:creationId xmlns:p14="http://schemas.microsoft.com/office/powerpoint/2010/main" val="2740428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21</a:t>
            </a:fld>
            <a:endParaRPr lang="fr-FR"/>
          </a:p>
        </p:txBody>
      </p:sp>
    </p:spTree>
    <p:extLst>
      <p:ext uri="{BB962C8B-B14F-4D97-AF65-F5344CB8AC3E}">
        <p14:creationId xmlns:p14="http://schemas.microsoft.com/office/powerpoint/2010/main" val="1010434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22</a:t>
            </a:fld>
            <a:endParaRPr lang="fr-FR"/>
          </a:p>
        </p:txBody>
      </p:sp>
    </p:spTree>
    <p:extLst>
      <p:ext uri="{BB962C8B-B14F-4D97-AF65-F5344CB8AC3E}">
        <p14:creationId xmlns:p14="http://schemas.microsoft.com/office/powerpoint/2010/main" val="3532161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23</a:t>
            </a:fld>
            <a:endParaRPr lang="fr-FR"/>
          </a:p>
        </p:txBody>
      </p:sp>
    </p:spTree>
    <p:extLst>
      <p:ext uri="{BB962C8B-B14F-4D97-AF65-F5344CB8AC3E}">
        <p14:creationId xmlns:p14="http://schemas.microsoft.com/office/powerpoint/2010/main" val="113756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24</a:t>
            </a:fld>
            <a:endParaRPr lang="fr-FR"/>
          </a:p>
        </p:txBody>
      </p:sp>
    </p:spTree>
    <p:extLst>
      <p:ext uri="{BB962C8B-B14F-4D97-AF65-F5344CB8AC3E}">
        <p14:creationId xmlns:p14="http://schemas.microsoft.com/office/powerpoint/2010/main" val="3332348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25</a:t>
            </a:fld>
            <a:endParaRPr lang="fr-FR"/>
          </a:p>
        </p:txBody>
      </p:sp>
    </p:spTree>
    <p:extLst>
      <p:ext uri="{BB962C8B-B14F-4D97-AF65-F5344CB8AC3E}">
        <p14:creationId xmlns:p14="http://schemas.microsoft.com/office/powerpoint/2010/main" val="1376353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26</a:t>
            </a:fld>
            <a:endParaRPr lang="fr-FR"/>
          </a:p>
        </p:txBody>
      </p:sp>
    </p:spTree>
    <p:extLst>
      <p:ext uri="{BB962C8B-B14F-4D97-AF65-F5344CB8AC3E}">
        <p14:creationId xmlns:p14="http://schemas.microsoft.com/office/powerpoint/2010/main" val="1999279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a:p>
        </p:txBody>
      </p:sp>
    </p:spTree>
    <p:extLst>
      <p:ext uri="{BB962C8B-B14F-4D97-AF65-F5344CB8AC3E}">
        <p14:creationId xmlns:p14="http://schemas.microsoft.com/office/powerpoint/2010/main" val="122466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4</a:t>
            </a:fld>
            <a:endParaRPr lang="fr-FR"/>
          </a:p>
        </p:txBody>
      </p:sp>
    </p:spTree>
    <p:extLst>
      <p:ext uri="{BB962C8B-B14F-4D97-AF65-F5344CB8AC3E}">
        <p14:creationId xmlns:p14="http://schemas.microsoft.com/office/powerpoint/2010/main" val="1581305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5</a:t>
            </a:fld>
            <a:endParaRPr lang="fr-FR"/>
          </a:p>
        </p:txBody>
      </p:sp>
    </p:spTree>
    <p:extLst>
      <p:ext uri="{BB962C8B-B14F-4D97-AF65-F5344CB8AC3E}">
        <p14:creationId xmlns:p14="http://schemas.microsoft.com/office/powerpoint/2010/main" val="1198692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6</a:t>
            </a:fld>
            <a:endParaRPr lang="fr-FR"/>
          </a:p>
        </p:txBody>
      </p:sp>
    </p:spTree>
    <p:extLst>
      <p:ext uri="{BB962C8B-B14F-4D97-AF65-F5344CB8AC3E}">
        <p14:creationId xmlns:p14="http://schemas.microsoft.com/office/powerpoint/2010/main" val="3036977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7</a:t>
            </a:fld>
            <a:endParaRPr lang="fr-FR"/>
          </a:p>
        </p:txBody>
      </p:sp>
    </p:spTree>
    <p:extLst>
      <p:ext uri="{BB962C8B-B14F-4D97-AF65-F5344CB8AC3E}">
        <p14:creationId xmlns:p14="http://schemas.microsoft.com/office/powerpoint/2010/main" val="222535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8</a:t>
            </a:fld>
            <a:endParaRPr lang="fr-FR"/>
          </a:p>
        </p:txBody>
      </p:sp>
    </p:spTree>
    <p:extLst>
      <p:ext uri="{BB962C8B-B14F-4D97-AF65-F5344CB8AC3E}">
        <p14:creationId xmlns:p14="http://schemas.microsoft.com/office/powerpoint/2010/main" val="538037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9</a:t>
            </a:fld>
            <a:endParaRPr lang="fr-FR" dirty="0"/>
          </a:p>
        </p:txBody>
      </p:sp>
    </p:spTree>
    <p:extLst>
      <p:ext uri="{BB962C8B-B14F-4D97-AF65-F5344CB8AC3E}">
        <p14:creationId xmlns:p14="http://schemas.microsoft.com/office/powerpoint/2010/main" val="3418547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mailto:antoine.lacombe@cor2ed.com" TargetMode="External"/><Relationship Id="rId13" Type="http://schemas.openxmlformats.org/officeDocument/2006/relationships/hyperlink" Target="https://twitter.com/giconnectinfo" TargetMode="External"/><Relationship Id="rId1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hyperlink" Target="mailto:froukje.sosef@cor2ed.com" TargetMode="External"/><Relationship Id="rId12" Type="http://schemas.openxmlformats.org/officeDocument/2006/relationships/image" Target="../media/image9.svg"/><Relationship Id="rId17" Type="http://schemas.openxmlformats.org/officeDocument/2006/relationships/hyperlink" Target="https://vimeo.com/channels/giconnect" TargetMode="External"/><Relationship Id="rId2" Type="http://schemas.openxmlformats.org/officeDocument/2006/relationships/image" Target="../media/image3.png"/><Relationship Id="rId16" Type="http://schemas.microsoft.com/office/2007/relationships/hdphoto" Target="../media/hdphoto1.wdp"/><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6.png"/><Relationship Id="rId5" Type="http://schemas.openxmlformats.org/officeDocument/2006/relationships/image" Target="../media/image6.svg"/><Relationship Id="rId15" Type="http://schemas.openxmlformats.org/officeDocument/2006/relationships/image" Target="../media/image8.png"/><Relationship Id="rId10" Type="http://schemas.openxmlformats.org/officeDocument/2006/relationships/hyperlink" Target="https://giconnect.cor2ed.com/" TargetMode="External"/><Relationship Id="rId19"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hyperlink" Target="https://www.linkedin.com/company/23701925" TargetMode="External"/><Relationship Id="rId1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2F46CCC-17EC-4546-A8C3-6123AC0F3E22}"/>
              </a:ext>
            </a:extLst>
          </p:cNvPr>
          <p:cNvPicPr>
            <a:picLocks noChangeAspect="1"/>
          </p:cNvPicPr>
          <p:nvPr userDrawn="1"/>
        </p:nvPicPr>
        <p:blipFill rotWithShape="1">
          <a:blip r:embed="rId2"/>
          <a:srcRect l="968" r="3227"/>
          <a:stretch/>
        </p:blipFill>
        <p:spPr>
          <a:xfrm>
            <a:off x="2876604" y="2098157"/>
            <a:ext cx="6315740" cy="2554473"/>
          </a:xfrm>
          <a:prstGeom prst="rect">
            <a:avLst/>
          </a:prstGeom>
        </p:spPr>
      </p:pic>
    </p:spTree>
  </p:cSld>
  <p:clrMapOvr>
    <a:masterClrMapping/>
  </p:clrMapOvr>
  <p:transition>
    <p:fade/>
  </p:transition>
  <p:extLst>
    <p:ext uri="{DCECCB84-F9BA-43D5-87BE-67443E8EF086}">
      <p15:sldGuideLst xmlns:p15="http://schemas.microsoft.com/office/powerpoint/2012/main">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9"/>
            <a:ext cx="5181600" cy="4472781"/>
          </a:xfrm>
          <a:prstGeom prst="rect">
            <a:avLst/>
          </a:prstGeom>
        </p:spPr>
        <p:txBody>
          <a:bodyPr>
            <a:normAutofit/>
          </a:bodyPr>
          <a:lstStyle>
            <a:lvl1pPr marL="0" indent="0">
              <a:buNone/>
              <a:defRPr sz="2800">
                <a:latin typeface="Arial" panose="020B0604020202020204" pitchFamily="34" charset="0"/>
                <a:cs typeface="Arial" panose="020B0604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xmlns="" id="{7C4DDB2A-D091-4603-B954-F1F7415B5854}"/>
              </a:ext>
            </a:extLst>
          </p:cNvPr>
          <p:cNvSpPr>
            <a:spLocks noGrp="1"/>
          </p:cNvSpPr>
          <p:nvPr>
            <p:ph sz="quarter" idx="17"/>
          </p:nvPr>
        </p:nvSpPr>
        <p:spPr>
          <a:xfrm>
            <a:off x="6161453" y="1412883"/>
            <a:ext cx="5186755" cy="4473125"/>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xmlns="" id="{466B5AD6-CE67-4BBC-9EB2-93460D1CB785}"/>
              </a:ext>
            </a:extLst>
          </p:cNvPr>
          <p:cNvSpPr>
            <a:spLocks noGrp="1"/>
          </p:cNvSpPr>
          <p:nvPr>
            <p:ph type="title"/>
          </p:nvPr>
        </p:nvSpPr>
        <p:spPr>
          <a:xfrm>
            <a:off x="619200" y="246572"/>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xmlns="" id="{0221FD13-185B-46DF-BA72-E12DA2E55F09}"/>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xmlns="" id="{F3E907F7-F049-3346-817C-4E380589F13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xmlns="" id="{3162B263-5EE9-4AEE-8654-DD3CA21ACE82}"/>
              </a:ext>
            </a:extLst>
          </p:cNvPr>
          <p:cNvSpPr>
            <a:spLocks noGrp="1"/>
          </p:cNvSpPr>
          <p:nvPr>
            <p:ph sz="quarter" idx="16"/>
          </p:nvPr>
        </p:nvSpPr>
        <p:spPr>
          <a:xfrm>
            <a:off x="620185" y="1412883"/>
            <a:ext cx="5186755" cy="4473125"/>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xmlns="" id="{E81C97C1-EB70-41CB-8E10-ED8420DF6B37}"/>
              </a:ext>
            </a:extLst>
          </p:cNvPr>
          <p:cNvSpPr>
            <a:spLocks noGrp="1"/>
          </p:cNvSpPr>
          <p:nvPr>
            <p:ph sz="quarter" idx="17"/>
          </p:nvPr>
        </p:nvSpPr>
        <p:spPr>
          <a:xfrm>
            <a:off x="6161453" y="1412883"/>
            <a:ext cx="5186755" cy="4473125"/>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xmlns="" id="{AD0C9F4F-B9B1-48AF-B0EA-B2DC04A96707}"/>
              </a:ext>
            </a:extLst>
          </p:cNvPr>
          <p:cNvSpPr>
            <a:spLocks noGrp="1"/>
          </p:cNvSpPr>
          <p:nvPr>
            <p:ph type="title"/>
          </p:nvPr>
        </p:nvSpPr>
        <p:spPr>
          <a:xfrm>
            <a:off x="619200" y="246572"/>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xmlns="" id="{D4634937-A53D-4397-98D3-B9CB083009B1}"/>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xmlns="" id="{EFC03B4B-02F2-074E-A87E-62D3ED95814E}"/>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xmlns="" id="{3162B263-5EE9-4AEE-8654-DD3CA21ACE82}"/>
              </a:ext>
            </a:extLst>
          </p:cNvPr>
          <p:cNvSpPr>
            <a:spLocks noGrp="1"/>
          </p:cNvSpPr>
          <p:nvPr>
            <p:ph sz="quarter" idx="16"/>
          </p:nvPr>
        </p:nvSpPr>
        <p:spPr>
          <a:xfrm>
            <a:off x="620185" y="2276872"/>
            <a:ext cx="5186755" cy="3609128"/>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xmlns="" id="{E81C97C1-EB70-41CB-8E10-ED8420DF6B37}"/>
              </a:ext>
            </a:extLst>
          </p:cNvPr>
          <p:cNvSpPr>
            <a:spLocks noGrp="1"/>
          </p:cNvSpPr>
          <p:nvPr>
            <p:ph sz="quarter" idx="17"/>
          </p:nvPr>
        </p:nvSpPr>
        <p:spPr>
          <a:xfrm>
            <a:off x="6161453" y="2276872"/>
            <a:ext cx="5186755" cy="3609128"/>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xmlns="" id="{AFEDB953-883A-4AA5-8CB4-3BCDFAC17C08}"/>
              </a:ext>
            </a:extLst>
          </p:cNvPr>
          <p:cNvSpPr>
            <a:spLocks noGrp="1"/>
          </p:cNvSpPr>
          <p:nvPr>
            <p:ph type="body" sz="quarter" idx="18" hasCustomPrompt="1"/>
          </p:nvPr>
        </p:nvSpPr>
        <p:spPr>
          <a:xfrm>
            <a:off x="6158425" y="1412776"/>
            <a:ext cx="5189793" cy="710664"/>
          </a:xfrm>
          <a:prstGeom prst="rect">
            <a:avLst/>
          </a:prstGeom>
        </p:spPr>
        <p:txBody>
          <a:bodyPr lIns="0" tIns="0" rIns="0" bIns="0"/>
          <a:lstStyle>
            <a:lvl1pPr marL="0" indent="0">
              <a:buNone/>
              <a:defRPr sz="2000" b="1"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xmlns="" id="{9BDE935D-F794-436A-87C3-56818AEA0041}"/>
              </a:ext>
            </a:extLst>
          </p:cNvPr>
          <p:cNvSpPr>
            <a:spLocks noGrp="1"/>
          </p:cNvSpPr>
          <p:nvPr>
            <p:ph type="body" sz="quarter" idx="19" hasCustomPrompt="1"/>
          </p:nvPr>
        </p:nvSpPr>
        <p:spPr>
          <a:xfrm>
            <a:off x="624427" y="1412776"/>
            <a:ext cx="5189793" cy="710664"/>
          </a:xfrm>
          <a:prstGeom prst="rect">
            <a:avLst/>
          </a:prstGeom>
        </p:spPr>
        <p:txBody>
          <a:bodyPr lIns="0" tIns="0" rIns="0" bIns="0"/>
          <a:lstStyle>
            <a:lvl1pPr marL="0" indent="0">
              <a:buNone/>
              <a:defRPr sz="2000" b="1"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xmlns="" id="{B6B0310D-A0F1-4B76-98F1-54EC3C47F0DB}"/>
              </a:ext>
            </a:extLst>
          </p:cNvPr>
          <p:cNvSpPr>
            <a:spLocks noGrp="1"/>
          </p:cNvSpPr>
          <p:nvPr>
            <p:ph type="title"/>
          </p:nvPr>
        </p:nvSpPr>
        <p:spPr>
          <a:xfrm>
            <a:off x="619200" y="246572"/>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xmlns="" id="{444C8659-EDDD-4772-9C1F-9B4636FE34C2}"/>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xmlns="" id="{8C1A9C60-DC10-AF42-A9B6-25F72CDE7950}"/>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sp>
        <p:nvSpPr>
          <p:cNvPr id="43" name="Titre 1">
            <a:extLst>
              <a:ext uri="{FF2B5EF4-FFF2-40B4-BE49-F238E27FC236}">
                <a16:creationId xmlns:a16="http://schemas.microsoft.com/office/drawing/2014/main" xmlns="" id="{147066D1-99D5-964B-9981-F417724AD6E9}"/>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74" name="Titre 1">
            <a:extLst>
              <a:ext uri="{FF2B5EF4-FFF2-40B4-BE49-F238E27FC236}">
                <a16:creationId xmlns:a16="http://schemas.microsoft.com/office/drawing/2014/main" xmlns="" id="{D5B8A9BD-E173-8D47-8766-9735B9B3D0D8}"/>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Arial" panose="020B0604020202020204" pitchFamily="34" charset="0"/>
                <a:ea typeface="Calibri" charset="0"/>
                <a:cs typeface="Arial" panose="020B0604020202020204" pitchFamily="34" charset="0"/>
              </a:rPr>
              <a:t>Dr.</a:t>
            </a:r>
            <a:r>
              <a:rPr lang="en-GB" sz="1400" b="1" noProof="0" dirty="0">
                <a:solidFill>
                  <a:schemeClr val="accent1"/>
                </a:solidFill>
                <a:latin typeface="Arial" panose="020B0604020202020204" pitchFamily="34" charset="0"/>
                <a:ea typeface="Calibri" charset="0"/>
                <a:cs typeface="Arial" panose="020B0604020202020204" pitchFamily="34" charset="0"/>
              </a:rPr>
              <a:t> Antoine Lacombe </a:t>
            </a:r>
            <a:r>
              <a:rPr lang="en-GB" sz="1100" b="1" noProof="0" dirty="0">
                <a:solidFill>
                  <a:schemeClr val="accent1"/>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75" name="Titre 1">
            <a:extLst>
              <a:ext uri="{FF2B5EF4-FFF2-40B4-BE49-F238E27FC236}">
                <a16:creationId xmlns:a16="http://schemas.microsoft.com/office/drawing/2014/main" xmlns="" id="{44828A62-380B-6D44-80C1-01497F2DAB24}"/>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76" name="Titre 1">
            <a:extLst>
              <a:ext uri="{FF2B5EF4-FFF2-40B4-BE49-F238E27FC236}">
                <a16:creationId xmlns:a16="http://schemas.microsoft.com/office/drawing/2014/main" xmlns="" id="{64114651-763C-9F4B-B10B-0EA9B095CF49}"/>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GI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Arial" panose="020B0604020202020204" pitchFamily="34" charset="0"/>
                <a:ea typeface="Calibri" charset="0"/>
                <a:cs typeface="Arial" panose="020B0604020202020204" pitchFamily="34" charset="0"/>
              </a:rPr>
              <a:t>Bodenackerstrasse</a:t>
            </a: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78" name="Titre 1">
            <a:extLst>
              <a:ext uri="{FF2B5EF4-FFF2-40B4-BE49-F238E27FC236}">
                <a16:creationId xmlns:a16="http://schemas.microsoft.com/office/drawing/2014/main" xmlns="" id="{3E54DEB6-0BD1-5B4B-A591-D5C43A6C1F69}"/>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Arial" panose="020B0604020202020204" pitchFamily="34" charset="0"/>
                <a:ea typeface="Calibri" charset="0"/>
                <a:cs typeface="Arial" panose="020B0604020202020204" pitchFamily="34" charset="0"/>
              </a:rPr>
              <a:t>Dr.</a:t>
            </a:r>
            <a:r>
              <a:rPr lang="en-GB" sz="1400" b="1" noProof="0" dirty="0">
                <a:solidFill>
                  <a:schemeClr val="accent1"/>
                </a:solidFill>
                <a:latin typeface="Arial" panose="020B0604020202020204" pitchFamily="34" charset="0"/>
                <a:ea typeface="Calibri" charset="0"/>
                <a:cs typeface="Arial" panose="020B0604020202020204" pitchFamily="34" charset="0"/>
              </a:rPr>
              <a:t> </a:t>
            </a:r>
            <a:r>
              <a:rPr lang="en-GB" sz="1400" b="1" noProof="0" dirty="0" err="1">
                <a:solidFill>
                  <a:schemeClr val="accent1"/>
                </a:solidFill>
                <a:latin typeface="Arial" panose="020B0604020202020204" pitchFamily="34" charset="0"/>
                <a:ea typeface="Calibri" charset="0"/>
                <a:cs typeface="Arial" panose="020B0604020202020204" pitchFamily="34" charset="0"/>
              </a:rPr>
              <a:t>Froukje</a:t>
            </a:r>
            <a:r>
              <a:rPr lang="en-GB" sz="1400" b="1" noProof="0" dirty="0">
                <a:solidFill>
                  <a:schemeClr val="accent1"/>
                </a:solidFill>
                <a:latin typeface="Arial" panose="020B0604020202020204" pitchFamily="34" charset="0"/>
                <a:ea typeface="Calibri" charset="0"/>
                <a:cs typeface="Arial" panose="020B0604020202020204" pitchFamily="34" charset="0"/>
              </a:rPr>
              <a:t> </a:t>
            </a:r>
            <a:r>
              <a:rPr lang="en-GB" sz="1400" b="1" noProof="0" dirty="0" err="1">
                <a:solidFill>
                  <a:schemeClr val="accent1"/>
                </a:solidFill>
                <a:latin typeface="Arial" panose="020B0604020202020204" pitchFamily="34" charset="0"/>
                <a:ea typeface="Calibri" charset="0"/>
                <a:cs typeface="Arial" panose="020B0604020202020204" pitchFamily="34" charset="0"/>
              </a:rPr>
              <a:t>Sosef</a:t>
            </a:r>
            <a:r>
              <a:rPr lang="en-GB" sz="1400" b="1" noProof="0" dirty="0">
                <a:solidFill>
                  <a:schemeClr val="accent1"/>
                </a:solidFill>
                <a:latin typeface="Arial" panose="020B0604020202020204" pitchFamily="34" charset="0"/>
                <a:ea typeface="Calibri" charset="0"/>
                <a:cs typeface="Arial" panose="020B0604020202020204" pitchFamily="34" charset="0"/>
              </a:rPr>
              <a:t> </a:t>
            </a:r>
            <a:r>
              <a:rPr lang="en-GB" sz="1100" b="1" noProof="0" dirty="0">
                <a:solidFill>
                  <a:schemeClr val="accent1"/>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79" name="Titre 1">
            <a:extLst>
              <a:ext uri="{FF2B5EF4-FFF2-40B4-BE49-F238E27FC236}">
                <a16:creationId xmlns:a16="http://schemas.microsoft.com/office/drawing/2014/main" xmlns="" id="{FEBCC298-7B0E-8541-B35A-36F6ECD7FA11}"/>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80" name="Group 79">
            <a:extLst>
              <a:ext uri="{FF2B5EF4-FFF2-40B4-BE49-F238E27FC236}">
                <a16:creationId xmlns:a16="http://schemas.microsoft.com/office/drawing/2014/main" xmlns="" id="{A25980D5-90F1-644A-B5F9-16A6164AF88A}"/>
              </a:ext>
            </a:extLst>
          </p:cNvPr>
          <p:cNvGrpSpPr/>
          <p:nvPr userDrawn="1"/>
        </p:nvGrpSpPr>
        <p:grpSpPr>
          <a:xfrm>
            <a:off x="418902" y="3063588"/>
            <a:ext cx="356400" cy="356400"/>
            <a:chOff x="761970" y="3386221"/>
            <a:chExt cx="356400" cy="356400"/>
          </a:xfrm>
        </p:grpSpPr>
        <p:sp>
          <p:nvSpPr>
            <p:cNvPr id="81" name="Oval 80">
              <a:extLst>
                <a:ext uri="{FF2B5EF4-FFF2-40B4-BE49-F238E27FC236}">
                  <a16:creationId xmlns:a16="http://schemas.microsoft.com/office/drawing/2014/main" xmlns="" id="{534A3078-61F9-504A-982F-8429D3B0195E}"/>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82" name="Graphic 81" descr="Speaker Phone">
              <a:extLst>
                <a:ext uri="{FF2B5EF4-FFF2-40B4-BE49-F238E27FC236}">
                  <a16:creationId xmlns:a16="http://schemas.microsoft.com/office/drawing/2014/main" xmlns="" id="{218E1533-FC43-7F43-9ECC-5215A6BCFD8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783725" y="3406712"/>
              <a:ext cx="310320" cy="310320"/>
            </a:xfrm>
            <a:prstGeom prst="rect">
              <a:avLst/>
            </a:prstGeom>
          </p:spPr>
        </p:pic>
      </p:grpSp>
      <p:sp>
        <p:nvSpPr>
          <p:cNvPr id="83" name="Oval 82">
            <a:extLst>
              <a:ext uri="{FF2B5EF4-FFF2-40B4-BE49-F238E27FC236}">
                <a16:creationId xmlns:a16="http://schemas.microsoft.com/office/drawing/2014/main" xmlns="" id="{33B91EDA-0314-E54C-B933-989E6FB76231}"/>
              </a:ext>
            </a:extLst>
          </p:cNvPr>
          <p:cNvSpPr/>
          <p:nvPr userDrawn="1"/>
        </p:nvSpPr>
        <p:spPr>
          <a:xfrm>
            <a:off x="417732" y="3496009"/>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84" name="Graphic 83" descr="Envelope">
            <a:extLst>
              <a:ext uri="{FF2B5EF4-FFF2-40B4-BE49-F238E27FC236}">
                <a16:creationId xmlns:a16="http://schemas.microsoft.com/office/drawing/2014/main" xmlns="" id="{01AA928C-AF8D-1646-A6F3-EF5995C3968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75066" y="3552712"/>
            <a:ext cx="239704" cy="239704"/>
          </a:xfrm>
          <a:prstGeom prst="rect">
            <a:avLst/>
          </a:prstGeom>
        </p:spPr>
      </p:pic>
      <p:grpSp>
        <p:nvGrpSpPr>
          <p:cNvPr id="85" name="Group 84">
            <a:extLst>
              <a:ext uri="{FF2B5EF4-FFF2-40B4-BE49-F238E27FC236}">
                <a16:creationId xmlns:a16="http://schemas.microsoft.com/office/drawing/2014/main" xmlns="" id="{D62D6A0C-D391-9444-BAE8-05898E458C58}"/>
              </a:ext>
            </a:extLst>
          </p:cNvPr>
          <p:cNvGrpSpPr/>
          <p:nvPr userDrawn="1"/>
        </p:nvGrpSpPr>
        <p:grpSpPr>
          <a:xfrm>
            <a:off x="423995" y="4414481"/>
            <a:ext cx="356400" cy="356400"/>
            <a:chOff x="761970" y="3386221"/>
            <a:chExt cx="356400" cy="356400"/>
          </a:xfrm>
        </p:grpSpPr>
        <p:sp>
          <p:nvSpPr>
            <p:cNvPr id="86" name="Oval 85">
              <a:extLst>
                <a:ext uri="{FF2B5EF4-FFF2-40B4-BE49-F238E27FC236}">
                  <a16:creationId xmlns:a16="http://schemas.microsoft.com/office/drawing/2014/main" xmlns="" id="{D51DE147-A5B6-2A4B-82C7-B7D56514D050}"/>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87" name="Graphic 86" descr="Speaker Phone">
              <a:extLst>
                <a:ext uri="{FF2B5EF4-FFF2-40B4-BE49-F238E27FC236}">
                  <a16:creationId xmlns:a16="http://schemas.microsoft.com/office/drawing/2014/main" xmlns="" id="{F8437A7F-6FE7-204F-A7BB-FB2B7D77ED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783725" y="3406712"/>
              <a:ext cx="310320" cy="310320"/>
            </a:xfrm>
            <a:prstGeom prst="rect">
              <a:avLst/>
            </a:prstGeom>
          </p:spPr>
        </p:pic>
      </p:grpSp>
      <p:sp>
        <p:nvSpPr>
          <p:cNvPr id="88" name="Oval 87">
            <a:extLst>
              <a:ext uri="{FF2B5EF4-FFF2-40B4-BE49-F238E27FC236}">
                <a16:creationId xmlns:a16="http://schemas.microsoft.com/office/drawing/2014/main" xmlns="" id="{02A35449-5ECA-CE4D-89C9-2A747ED49EF7}"/>
              </a:ext>
            </a:extLst>
          </p:cNvPr>
          <p:cNvSpPr/>
          <p:nvPr userDrawn="1"/>
        </p:nvSpPr>
        <p:spPr>
          <a:xfrm>
            <a:off x="422825" y="4846902"/>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89" name="Graphic 88" descr="Envelope">
            <a:extLst>
              <a:ext uri="{FF2B5EF4-FFF2-40B4-BE49-F238E27FC236}">
                <a16:creationId xmlns:a16="http://schemas.microsoft.com/office/drawing/2014/main" xmlns="" id="{1E46B590-9C0A-7B46-9B82-EA2643F89E8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82343" y="4902641"/>
            <a:ext cx="239704" cy="239704"/>
          </a:xfrm>
          <a:prstGeom prst="rect">
            <a:avLst/>
          </a:prstGeom>
        </p:spPr>
      </p:pic>
      <p:sp>
        <p:nvSpPr>
          <p:cNvPr id="90" name="Titre 1">
            <a:extLst>
              <a:ext uri="{FF2B5EF4-FFF2-40B4-BE49-F238E27FC236}">
                <a16:creationId xmlns:a16="http://schemas.microsoft.com/office/drawing/2014/main" xmlns="" id="{90227DFB-A463-DE43-9DBC-2FD83D3BAB9C}"/>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91" name="Titre 1">
            <a:extLst>
              <a:ext uri="{FF2B5EF4-FFF2-40B4-BE49-F238E27FC236}">
                <a16:creationId xmlns:a16="http://schemas.microsoft.com/office/drawing/2014/main" xmlns="" id="{4BA7582A-20B6-B244-9786-601737857F7F}"/>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93" name="Rounded Rectangle 92">
            <a:extLst>
              <a:ext uri="{FF2B5EF4-FFF2-40B4-BE49-F238E27FC236}">
                <a16:creationId xmlns:a16="http://schemas.microsoft.com/office/drawing/2014/main" xmlns="" id="{3127C4F4-60AD-914A-AB4F-8C7F59659433}"/>
              </a:ext>
            </a:extLst>
          </p:cNvPr>
          <p:cNvSpPr/>
          <p:nvPr userDrawn="1"/>
        </p:nvSpPr>
        <p:spPr>
          <a:xfrm>
            <a:off x="418160" y="5510895"/>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4" name="Rounded Rectangle 93">
            <a:extLst>
              <a:ext uri="{FF2B5EF4-FFF2-40B4-BE49-F238E27FC236}">
                <a16:creationId xmlns:a16="http://schemas.microsoft.com/office/drawing/2014/main" xmlns="" id="{8766C4F0-8314-A745-8990-2085C83F0EEF}"/>
              </a:ext>
            </a:extLst>
          </p:cNvPr>
          <p:cNvSpPr/>
          <p:nvPr userDrawn="1"/>
        </p:nvSpPr>
        <p:spPr>
          <a:xfrm>
            <a:off x="3400127" y="6036410"/>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5" name="Picture 2" descr="Free White Twitter Icon - Download White Twitter Icon">
            <a:extLst>
              <a:ext uri="{FF2B5EF4-FFF2-40B4-BE49-F238E27FC236}">
                <a16:creationId xmlns:a16="http://schemas.microsoft.com/office/drawing/2014/main" xmlns="" id="{9741FCF2-16F8-2E44-BF31-73DEB16641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442843" y="6086443"/>
            <a:ext cx="278977" cy="278977"/>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xmlns="" id="{2A498A7E-A6C1-174E-9FB2-6AD08ECADD77}"/>
              </a:ext>
            </a:extLst>
          </p:cNvPr>
          <p:cNvSpPr txBox="1"/>
          <p:nvPr userDrawn="1"/>
        </p:nvSpPr>
        <p:spPr>
          <a:xfrm>
            <a:off x="787049" y="5497848"/>
            <a:ext cx="2634939"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latin typeface="Arial" panose="020B0604020202020204" pitchFamily="34" charset="0"/>
                <a:ea typeface="Aileron" charset="0"/>
                <a:cs typeface="Arial" panose="020B0604020202020204" pitchFamily="34" charset="0"/>
              </a:rPr>
              <a:t>LinkedIn @GI CONNECT</a:t>
            </a:r>
          </a:p>
        </p:txBody>
      </p:sp>
      <p:sp>
        <p:nvSpPr>
          <p:cNvPr id="97" name="TextBox 96">
            <a:extLst>
              <a:ext uri="{FF2B5EF4-FFF2-40B4-BE49-F238E27FC236}">
                <a16:creationId xmlns:a16="http://schemas.microsoft.com/office/drawing/2014/main" xmlns="" id="{8E061EB8-04EA-2B41-AA75-7507ACCEB920}"/>
              </a:ext>
            </a:extLst>
          </p:cNvPr>
          <p:cNvSpPr txBox="1"/>
          <p:nvPr userDrawn="1"/>
        </p:nvSpPr>
        <p:spPr>
          <a:xfrm>
            <a:off x="3821101" y="5497848"/>
            <a:ext cx="2634939"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Vimeo @GI CONNECT</a:t>
            </a:r>
          </a:p>
        </p:txBody>
      </p:sp>
      <p:sp>
        <p:nvSpPr>
          <p:cNvPr id="98" name="Rectangle 97">
            <a:hlinkClick r:id="rId7"/>
            <a:extLst>
              <a:ext uri="{FF2B5EF4-FFF2-40B4-BE49-F238E27FC236}">
                <a16:creationId xmlns:a16="http://schemas.microsoft.com/office/drawing/2014/main" xmlns="" id="{517A18AF-8056-8547-91A1-98FD034FD520}"/>
              </a:ext>
            </a:extLst>
          </p:cNvPr>
          <p:cNvSpPr/>
          <p:nvPr userDrawn="1"/>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9" name="Rectangle 98">
            <a:hlinkClick r:id="rId8"/>
            <a:extLst>
              <a:ext uri="{FF2B5EF4-FFF2-40B4-BE49-F238E27FC236}">
                <a16:creationId xmlns:a16="http://schemas.microsoft.com/office/drawing/2014/main" xmlns="" id="{3A07D25D-6190-954A-8771-C4BC4FD6366A}"/>
              </a:ext>
            </a:extLst>
          </p:cNvPr>
          <p:cNvSpPr/>
          <p:nvPr userDrawn="1"/>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0" name="Rectangle 99">
            <a:hlinkClick r:id="rId9"/>
            <a:extLst>
              <a:ext uri="{FF2B5EF4-FFF2-40B4-BE49-F238E27FC236}">
                <a16:creationId xmlns:a16="http://schemas.microsoft.com/office/drawing/2014/main" xmlns="" id="{383B5C1B-6D21-1F47-8570-6CA156CDECDB}"/>
              </a:ext>
            </a:extLst>
          </p:cNvPr>
          <p:cNvSpPr/>
          <p:nvPr userDrawn="1"/>
        </p:nvSpPr>
        <p:spPr>
          <a:xfrm>
            <a:off x="403163" y="5500414"/>
            <a:ext cx="222462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1" name="Rounded Rectangle 100">
            <a:extLst>
              <a:ext uri="{FF2B5EF4-FFF2-40B4-BE49-F238E27FC236}">
                <a16:creationId xmlns:a16="http://schemas.microsoft.com/office/drawing/2014/main" xmlns="" id="{B3B8FB1A-20C7-5241-A37B-20B549BA46B8}"/>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xmlns="" id="{569AFCB0-C44C-964E-A570-5FE1305BFB46}"/>
              </a:ext>
            </a:extLst>
          </p:cNvPr>
          <p:cNvSpPr txBox="1"/>
          <p:nvPr userDrawn="1"/>
        </p:nvSpPr>
        <p:spPr>
          <a:xfrm>
            <a:off x="805458" y="6013567"/>
            <a:ext cx="2614050"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kern="1200" dirty="0">
                <a:solidFill>
                  <a:schemeClr val="tx2"/>
                </a:solidFill>
                <a:effectLst/>
                <a:latin typeface="Arial" panose="020B0604020202020204" pitchFamily="34" charset="0"/>
                <a:ea typeface="+mn-ea"/>
                <a:cs typeface="Arial" panose="020B0604020202020204" pitchFamily="34" charset="0"/>
              </a:rPr>
              <a:t>https://giconnect.cor2ed.com/</a:t>
            </a:r>
            <a:endParaRPr lang="en-GB" sz="1400" kern="1200" dirty="0">
              <a:solidFill>
                <a:schemeClr val="tx2"/>
              </a:solidFill>
              <a:effectLst/>
              <a:latin typeface="Arial" panose="020B0604020202020204" pitchFamily="34" charset="0"/>
              <a:ea typeface="+mn-ea"/>
              <a:cs typeface="Arial" panose="020B0604020202020204" pitchFamily="34" charset="0"/>
            </a:endParaRPr>
          </a:p>
        </p:txBody>
      </p:sp>
      <p:sp>
        <p:nvSpPr>
          <p:cNvPr id="103" name="Rectangle 102">
            <a:hlinkClick r:id="rId10"/>
            <a:extLst>
              <a:ext uri="{FF2B5EF4-FFF2-40B4-BE49-F238E27FC236}">
                <a16:creationId xmlns:a16="http://schemas.microsoft.com/office/drawing/2014/main" xmlns="" id="{FCED7DC8-4C79-9943-B102-D35A25B0222D}"/>
              </a:ext>
            </a:extLst>
          </p:cNvPr>
          <p:cNvSpPr/>
          <p:nvPr userDrawn="1"/>
        </p:nvSpPr>
        <p:spPr>
          <a:xfrm>
            <a:off x="391316" y="6007039"/>
            <a:ext cx="286463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04" name="Graphic 103" descr="World">
            <a:extLst>
              <a:ext uri="{FF2B5EF4-FFF2-40B4-BE49-F238E27FC236}">
                <a16:creationId xmlns:a16="http://schemas.microsoft.com/office/drawing/2014/main" xmlns="" id="{90423F17-1622-CF4B-B561-5C1DD916D615}"/>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447989" y="6070903"/>
            <a:ext cx="306593" cy="306593"/>
          </a:xfrm>
          <a:prstGeom prst="rect">
            <a:avLst/>
          </a:prstGeom>
        </p:spPr>
      </p:pic>
      <p:sp>
        <p:nvSpPr>
          <p:cNvPr id="105" name="TextBox 104">
            <a:extLst>
              <a:ext uri="{FF2B5EF4-FFF2-40B4-BE49-F238E27FC236}">
                <a16:creationId xmlns:a16="http://schemas.microsoft.com/office/drawing/2014/main" xmlns="" id="{A8951B32-3FCB-A840-A33C-3E2248EB9A6B}"/>
              </a:ext>
            </a:extLst>
          </p:cNvPr>
          <p:cNvSpPr txBox="1"/>
          <p:nvPr userDrawn="1"/>
        </p:nvSpPr>
        <p:spPr>
          <a:xfrm>
            <a:off x="3820914" y="6013567"/>
            <a:ext cx="2634939"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dirty="0" err="1">
                <a:solidFill>
                  <a:schemeClr val="tx2"/>
                </a:solidFill>
                <a:latin typeface="Arial" panose="020B0604020202020204" pitchFamily="34" charset="0"/>
                <a:ea typeface="Aileron" charset="0"/>
                <a:cs typeface="Arial" panose="020B0604020202020204" pitchFamily="34" charset="0"/>
              </a:rPr>
              <a:t>giconnectinfo</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106" name="Rectangle 105">
            <a:hlinkClick r:id="rId13"/>
            <a:extLst>
              <a:ext uri="{FF2B5EF4-FFF2-40B4-BE49-F238E27FC236}">
                <a16:creationId xmlns:a16="http://schemas.microsoft.com/office/drawing/2014/main" xmlns="" id="{830974DD-735E-454E-B71F-57B310A2D614}"/>
              </a:ext>
            </a:extLst>
          </p:cNvPr>
          <p:cNvSpPr/>
          <p:nvPr userDrawn="1"/>
        </p:nvSpPr>
        <p:spPr>
          <a:xfrm>
            <a:off x="3380402" y="6033097"/>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07" name="Picture 2" descr="Linkedin logo logo website icon - Popular Social Media Flat">
            <a:extLst>
              <a:ext uri="{FF2B5EF4-FFF2-40B4-BE49-F238E27FC236}">
                <a16:creationId xmlns:a16="http://schemas.microsoft.com/office/drawing/2014/main" xmlns="" id="{018D16C2-1610-3948-A133-70882A1504B5}"/>
              </a:ext>
            </a:extLst>
          </p:cNvPr>
          <p:cNvPicPr>
            <a:picLocks noChangeAspect="1" noChangeArrowheads="1"/>
          </p:cNvPicPr>
          <p:nvPr userDrawn="1"/>
        </p:nvPicPr>
        <p:blipFill>
          <a:blip r:embed="rId14">
            <a:biLevel thresh="25000"/>
            <a:extLst>
              <a:ext uri="{28A0092B-C50C-407E-A947-70E740481C1C}">
                <a14:useLocalDpi xmlns:a14="http://schemas.microsoft.com/office/drawing/2010/main" val="0"/>
              </a:ext>
            </a:extLst>
          </a:blip>
          <a:srcRect/>
          <a:stretch>
            <a:fillRect/>
          </a:stretch>
        </p:blipFill>
        <p:spPr bwMode="auto">
          <a:xfrm>
            <a:off x="341784" y="5424935"/>
            <a:ext cx="526472" cy="526472"/>
          </a:xfrm>
          <a:prstGeom prst="rect">
            <a:avLst/>
          </a:prstGeom>
          <a:noFill/>
          <a:extLst>
            <a:ext uri="{909E8E84-426E-40DD-AFC4-6F175D3DCCD1}">
              <a14:hiddenFill xmlns:a14="http://schemas.microsoft.com/office/drawing/2010/main">
                <a:solidFill>
                  <a:srgbClr val="FFFFFF"/>
                </a:solidFill>
              </a14:hiddenFill>
            </a:ext>
          </a:extLst>
        </p:spPr>
      </p:pic>
      <p:sp>
        <p:nvSpPr>
          <p:cNvPr id="108" name="Rounded Rectangle 107">
            <a:extLst>
              <a:ext uri="{FF2B5EF4-FFF2-40B4-BE49-F238E27FC236}">
                <a16:creationId xmlns:a16="http://schemas.microsoft.com/office/drawing/2014/main" xmlns="" id="{E25CCD45-8E19-5B4E-BB4C-293B04AEA8E7}"/>
              </a:ext>
            </a:extLst>
          </p:cNvPr>
          <p:cNvSpPr/>
          <p:nvPr userDrawn="1"/>
        </p:nvSpPr>
        <p:spPr>
          <a:xfrm>
            <a:off x="3404557" y="5510895"/>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09" name="Picture 4" descr="Vimeo Icon Logo - Free vector graphic on Pixabay">
            <a:extLst>
              <a:ext uri="{FF2B5EF4-FFF2-40B4-BE49-F238E27FC236}">
                <a16:creationId xmlns:a16="http://schemas.microsoft.com/office/drawing/2014/main" xmlns="" id="{F6C23F6D-124D-0F4A-901D-7ADF10A91D44}"/>
              </a:ext>
            </a:extLst>
          </p:cNvPr>
          <p:cNvPicPr>
            <a:picLocks noChangeAspect="1" noChangeArrowheads="1"/>
          </p:cNvPicPr>
          <p:nvPr userDrawn="1"/>
        </p:nvPicPr>
        <p:blipFill>
          <a:blip r:embed="rId15">
            <a:biLevel thresh="25000"/>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07723" y="5424935"/>
            <a:ext cx="563578" cy="563578"/>
          </a:xfrm>
          <a:prstGeom prst="rect">
            <a:avLst/>
          </a:prstGeom>
          <a:noFill/>
          <a:extLst>
            <a:ext uri="{909E8E84-426E-40DD-AFC4-6F175D3DCCD1}">
              <a14:hiddenFill xmlns:a14="http://schemas.microsoft.com/office/drawing/2010/main">
                <a:solidFill>
                  <a:srgbClr val="FFFFFF"/>
                </a:solidFill>
              </a14:hiddenFill>
            </a:ext>
          </a:extLst>
        </p:spPr>
      </p:pic>
      <p:sp>
        <p:nvSpPr>
          <p:cNvPr id="110" name="Rectangle 109">
            <a:hlinkClick r:id="rId17"/>
            <a:extLst>
              <a:ext uri="{FF2B5EF4-FFF2-40B4-BE49-F238E27FC236}">
                <a16:creationId xmlns:a16="http://schemas.microsoft.com/office/drawing/2014/main" xmlns="" id="{D74179F3-23FE-4145-BB78-E6D19A950974}"/>
              </a:ext>
            </a:extLst>
          </p:cNvPr>
          <p:cNvSpPr/>
          <p:nvPr userDrawn="1"/>
        </p:nvSpPr>
        <p:spPr>
          <a:xfrm>
            <a:off x="3360577" y="5507360"/>
            <a:ext cx="2061726"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42" name="Picture 41">
            <a:extLst>
              <a:ext uri="{FF2B5EF4-FFF2-40B4-BE49-F238E27FC236}">
                <a16:creationId xmlns:a16="http://schemas.microsoft.com/office/drawing/2014/main" xmlns="" id="{5DE721FD-EF5E-E948-A29C-3A0C3D73B1F7}"/>
              </a:ext>
            </a:extLst>
          </p:cNvPr>
          <p:cNvPicPr>
            <a:picLocks noChangeAspect="1"/>
          </p:cNvPicPr>
          <p:nvPr userDrawn="1"/>
        </p:nvPicPr>
        <p:blipFill>
          <a:blip r:embed="rId18"/>
          <a:stretch>
            <a:fillRect/>
          </a:stretch>
        </p:blipFill>
        <p:spPr>
          <a:xfrm>
            <a:off x="405448" y="673449"/>
            <a:ext cx="2268141" cy="878905"/>
          </a:xfrm>
          <a:prstGeom prst="rect">
            <a:avLst/>
          </a:prstGeom>
        </p:spPr>
      </p:pic>
      <p:pic>
        <p:nvPicPr>
          <p:cNvPr id="41" name="Picture 40">
            <a:extLst>
              <a:ext uri="{FF2B5EF4-FFF2-40B4-BE49-F238E27FC236}">
                <a16:creationId xmlns:a16="http://schemas.microsoft.com/office/drawing/2014/main" xmlns="" id="{12C14DB6-7268-684A-A610-F5BDFC788163}"/>
              </a:ext>
            </a:extLst>
          </p:cNvPr>
          <p:cNvPicPr>
            <a:picLocks noChangeAspect="1"/>
          </p:cNvPicPr>
          <p:nvPr userDrawn="1"/>
        </p:nvPicPr>
        <p:blipFill rotWithShape="1">
          <a:blip r:embed="rId19"/>
          <a:srcRect l="4378" t="16757" r="13110" b="10564"/>
          <a:stretch/>
        </p:blipFill>
        <p:spPr>
          <a:xfrm>
            <a:off x="6598102" y="0"/>
            <a:ext cx="5593898" cy="6365420"/>
          </a:xfrm>
          <a:prstGeom prst="rect">
            <a:avLst/>
          </a:prstGeom>
        </p:spPr>
      </p:pic>
    </p:spTree>
  </p:cSld>
  <p:clrMapOvr>
    <a:masterClrMapping/>
  </p:clrMapOvr>
  <p:transition>
    <p:fade/>
  </p:transition>
  <p:extLst>
    <p:ext uri="{DCECCB84-F9BA-43D5-87BE-67443E8EF086}">
      <p15:sldGuideLst xmlns:p15="http://schemas.microsoft.com/office/powerpoint/2012/main">
        <p15:guide id="1" pos="27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6989F61-B860-AA41-A8B9-6C82D4D458EF}"/>
              </a:ext>
            </a:extLst>
          </p:cNvPr>
          <p:cNvPicPr>
            <a:picLocks noChangeAspect="1"/>
          </p:cNvPicPr>
          <p:nvPr userDrawn="1"/>
        </p:nvPicPr>
        <p:blipFill>
          <a:blip r:embed="rId2"/>
          <a:stretch>
            <a:fillRect/>
          </a:stretch>
        </p:blipFill>
        <p:spPr>
          <a:xfrm>
            <a:off x="3500439" y="1772816"/>
            <a:ext cx="5191122" cy="3744416"/>
          </a:xfrm>
          <a:prstGeom prst="rect">
            <a:avLst/>
          </a:prstGeom>
        </p:spPr>
      </p:pic>
      <p:sp>
        <p:nvSpPr>
          <p:cNvPr id="8" name="Titre 1"/>
          <p:cNvSpPr>
            <a:spLocks noGrp="1"/>
          </p:cNvSpPr>
          <p:nvPr>
            <p:ph type="title" hasCustomPrompt="1"/>
          </p:nvPr>
        </p:nvSpPr>
        <p:spPr>
          <a:xfrm>
            <a:off x="609600" y="274641"/>
            <a:ext cx="10972800" cy="5821363"/>
          </a:xfrm>
          <a:prstGeom prst="rect">
            <a:avLst/>
          </a:prstGeom>
        </p:spPr>
        <p:txBody>
          <a:bodyPr anchor="ctr">
            <a:normAutofit/>
          </a:bodyPr>
          <a:lstStyle>
            <a:lvl1pPr algn="ctr">
              <a:defRPr sz="4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a:t>
            </a:r>
            <a:br>
              <a:rPr lang="en-GB" noProof="0" dirty="0"/>
            </a:br>
            <a:r>
              <a:rPr lang="en-GB" noProof="0" dirty="0"/>
              <a:t>the text</a:t>
            </a:r>
          </a:p>
        </p:txBody>
      </p:sp>
      <p:sp>
        <p:nvSpPr>
          <p:cNvPr id="4" name="Espace réservé du numéro de diapositive 6">
            <a:extLst>
              <a:ext uri="{FF2B5EF4-FFF2-40B4-BE49-F238E27FC236}">
                <a16:creationId xmlns:a16="http://schemas.microsoft.com/office/drawing/2014/main" xmlns="" id="{85DA814E-187E-4E86-9496-B67EBCAD23B3}"/>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4D83161B-39C5-AE43-83DB-C0B2FF0A3E8B}"/>
              </a:ext>
            </a:extLst>
          </p:cNvPr>
          <p:cNvPicPr>
            <a:picLocks noChangeAspect="1"/>
          </p:cNvPicPr>
          <p:nvPr userDrawn="1"/>
        </p:nvPicPr>
        <p:blipFill>
          <a:blip r:embed="rId2"/>
          <a:stretch>
            <a:fillRect/>
          </a:stretch>
        </p:blipFill>
        <p:spPr>
          <a:xfrm>
            <a:off x="3500439" y="1772816"/>
            <a:ext cx="5191122" cy="3744416"/>
          </a:xfrm>
          <a:prstGeom prst="rect">
            <a:avLst/>
          </a:prstGeom>
        </p:spPr>
      </p:pic>
      <p:sp>
        <p:nvSpPr>
          <p:cNvPr id="5" name="Titre 1"/>
          <p:cNvSpPr>
            <a:spLocks noGrp="1"/>
          </p:cNvSpPr>
          <p:nvPr>
            <p:ph type="title" hasCustomPrompt="1"/>
          </p:nvPr>
        </p:nvSpPr>
        <p:spPr>
          <a:xfrm>
            <a:off x="609600" y="274641"/>
            <a:ext cx="10972800" cy="4162475"/>
          </a:xfrm>
          <a:prstGeom prst="rect">
            <a:avLst/>
          </a:prstGeom>
        </p:spPr>
        <p:txBody>
          <a:bodyPr anchor="ctr">
            <a:normAutofit/>
          </a:bodyPr>
          <a:lstStyle>
            <a:lvl1pPr algn="ctr">
              <a:defRPr sz="400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41"/>
            <a:ext cx="10972800" cy="1655763"/>
          </a:xfrm>
          <a:prstGeom prst="rect">
            <a:avLst/>
          </a:prstGeom>
        </p:spPr>
        <p:txBody>
          <a:bodyPr>
            <a:normAutofit/>
          </a:bodyPr>
          <a:lstStyle>
            <a:lvl1pPr marL="0" indent="0" algn="ctr">
              <a:buNone/>
              <a:defRPr sz="3200">
                <a:solidFill>
                  <a:schemeClr val="accent1"/>
                </a:solidFill>
                <a:latin typeface="Arial" panose="020B0604020202020204" pitchFamily="34" charset="0"/>
                <a:cs typeface="Arial" panose="020B0604020202020204" pitchFamily="34" charset="0"/>
              </a:defRPr>
            </a:lvl1pPr>
          </a:lstStyle>
          <a:p>
            <a:endParaRPr lang="en-GB" dirty="0"/>
          </a:p>
        </p:txBody>
      </p:sp>
      <p:sp>
        <p:nvSpPr>
          <p:cNvPr id="7" name="Espace réservé du numéro de diapositive 6">
            <a:extLst>
              <a:ext uri="{FF2B5EF4-FFF2-40B4-BE49-F238E27FC236}">
                <a16:creationId xmlns:a16="http://schemas.microsoft.com/office/drawing/2014/main" xmlns="" id="{85DA814E-187E-4E86-9496-B67EBCAD23B3}"/>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41"/>
            <a:ext cx="10972800" cy="5821363"/>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xmlns="" id="{85DA814E-187E-4E86-9496-B67EBCAD23B3}"/>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41"/>
            <a:ext cx="10972800" cy="4162475"/>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41"/>
            <a:ext cx="10972800" cy="1655763"/>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xmlns="" id="{85DA814E-187E-4E86-9496-B67EBCAD23B3}"/>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xmlns="" id="{85DA814E-187E-4E86-9496-B67EBCAD23B3}"/>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xmlns="" id="{497F77D6-73F7-8447-83EB-B04DA7C1ADB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xmlns="" id="{F046E0A4-E965-4C18-8444-05C49D8DD6B9}"/>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xmlns="" id="{DE0BFF55-A527-48E6-AAD6-78DF86EF1158}"/>
              </a:ext>
            </a:extLst>
          </p:cNvPr>
          <p:cNvSpPr>
            <a:spLocks noGrp="1"/>
          </p:cNvSpPr>
          <p:nvPr>
            <p:ph type="title"/>
          </p:nvPr>
        </p:nvSpPr>
        <p:spPr>
          <a:xfrm>
            <a:off x="619200" y="246572"/>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Content Placeholder 5">
            <a:extLst>
              <a:ext uri="{FF2B5EF4-FFF2-40B4-BE49-F238E27FC236}">
                <a16:creationId xmlns:a16="http://schemas.microsoft.com/office/drawing/2014/main" xmlns="" id="{8F9640F8-1FD3-3541-875E-9076AB502E63}"/>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91"/>
            <a:ext cx="10972800" cy="702471"/>
          </a:xfrm>
          <a:prstGeom prst="rect">
            <a:avLst/>
          </a:prstGeom>
        </p:spPr>
        <p:txBody>
          <a:bodyPr wrap="square" lIns="0" tIns="0" rIns="0" bIns="0" anchor="t"/>
          <a:lstStyle>
            <a:lvl1pPr marL="0" indent="0" algn="l">
              <a:buNone/>
              <a:defRPr sz="2000" b="1" i="0"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xmlns="" id="{E7BED270-F252-40E9-B649-31059F163421}"/>
              </a:ext>
            </a:extLst>
          </p:cNvPr>
          <p:cNvSpPr>
            <a:spLocks noGrp="1"/>
          </p:cNvSpPr>
          <p:nvPr>
            <p:ph type="title"/>
          </p:nvPr>
        </p:nvSpPr>
        <p:spPr>
          <a:xfrm>
            <a:off x="619200" y="246572"/>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xmlns="" id="{2C97B588-8F7E-484F-9C45-CC6F089B2D56}"/>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xmlns="" id="{EE24256E-4036-AF47-887A-CFEBCB3FBA85}"/>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26" y="239349"/>
            <a:ext cx="8931169" cy="4465707"/>
          </a:xfrm>
          <a:prstGeom prst="rect">
            <a:avLst/>
          </a:prstGeom>
        </p:spPr>
        <p:txBody>
          <a:bodyPr>
            <a:normAutofit/>
          </a:bodyPr>
          <a:lstStyle>
            <a:lvl1pPr marL="0" indent="0">
              <a:buNone/>
              <a:defRPr sz="2800" baseline="0">
                <a:latin typeface="Arial" panose="020B0604020202020204" pitchFamily="34" charset="0"/>
                <a:ea typeface="Verdana" panose="020B0604030504040204" pitchFamily="34" charset="0"/>
                <a:cs typeface="Arial" panose="020B0604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83"/>
            <a:ext cx="8942784" cy="804863"/>
          </a:xfrm>
          <a:prstGeom prst="rect">
            <a:avLst/>
          </a:prstGeom>
        </p:spPr>
        <p:txBody>
          <a:bodyPr lIns="0" tIns="0" rIns="0" bIns="0">
            <a:normAutofit/>
          </a:bodyPr>
          <a:lstStyle>
            <a:lvl1pPr marL="0" indent="0" algn="l">
              <a:buNone/>
              <a:defRPr sz="1800" b="0" i="0" baseline="0">
                <a:solidFill>
                  <a:srgbClr val="5D8298"/>
                </a:solidFill>
                <a:latin typeface="Arial" panose="020B0604020202020204" pitchFamily="34" charset="0"/>
                <a:ea typeface="Verdana" panose="020B060403050404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xmlns="" id="{610BCDA3-369C-43C8-A135-679B9AC3D312}"/>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xmlns="" id="{07A7190E-5A24-CE44-B761-A40462BBBB85}"/>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72"/>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4" y="6356356"/>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10" name="Picture 9">
            <a:extLst>
              <a:ext uri="{FF2B5EF4-FFF2-40B4-BE49-F238E27FC236}">
                <a16:creationId xmlns:a16="http://schemas.microsoft.com/office/drawing/2014/main" xmlns="" id="{74D7BF63-BADC-964B-B1B0-E88A4BEAD925}"/>
              </a:ext>
            </a:extLst>
          </p:cNvPr>
          <p:cNvPicPr>
            <a:picLocks noChangeAspect="1"/>
          </p:cNvPicPr>
          <p:nvPr userDrawn="1"/>
        </p:nvPicPr>
        <p:blipFill>
          <a:blip r:embed="rId15"/>
          <a:stretch>
            <a:fillRect/>
          </a:stretch>
        </p:blipFill>
        <p:spPr>
          <a:xfrm>
            <a:off x="9944099" y="307093"/>
            <a:ext cx="1708859" cy="66218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Lst>
  <p:hf hdr="0" ftr="0" dt="0"/>
  <p:txStyles>
    <p:titleStyle>
      <a:lvl1pPr algn="l" defTabSz="457189" rtl="0" eaLnBrk="1" latinLnBrk="0" hangingPunct="1">
        <a:spcBef>
          <a:spcPct val="0"/>
        </a:spcBef>
        <a:buNone/>
        <a:defRPr sz="2800" b="1" i="0" kern="1200" cap="all" spc="100" baseline="0">
          <a:solidFill>
            <a:srgbClr val="5D8298"/>
          </a:solidFill>
          <a:latin typeface="Arial" panose="020B0604020202020204" pitchFamily="34" charset="0"/>
          <a:ea typeface="Verdana" panose="020B0604030504040204" pitchFamily="34" charset="0"/>
          <a:cs typeface="Arial" panose="020B0604020202020204" pitchFamily="34" charset="0"/>
        </a:defRPr>
      </a:lvl1pPr>
    </p:titleStyle>
    <p:bodyStyle>
      <a:lvl1pPr marL="287993" indent="-287993" algn="l" defTabSz="457189"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mn-ea"/>
          <a:cs typeface="Arial" panose="020B0604020202020204" pitchFamily="34" charset="0"/>
        </a:defRPr>
      </a:lvl1pPr>
      <a:lvl2pPr marL="575986" indent="-287993" algn="l" defTabSz="457189" rtl="0" eaLnBrk="1" latinLnBrk="0" hangingPunct="1">
        <a:spcBef>
          <a:spcPts val="600"/>
        </a:spcBef>
        <a:buClr>
          <a:schemeClr val="accent1"/>
        </a:buClr>
        <a:buFont typeface="Lucida Grande"/>
        <a:buChar char="–"/>
        <a:defRPr sz="1800" b="0" i="0" kern="1200">
          <a:solidFill>
            <a:srgbClr val="5D8298"/>
          </a:solidFill>
          <a:latin typeface="Arial" panose="020B0604020202020204" pitchFamily="34" charset="0"/>
          <a:ea typeface="+mn-ea"/>
          <a:cs typeface="Arial" panose="020B0604020202020204" pitchFamily="34" charset="0"/>
        </a:defRPr>
      </a:lvl2pPr>
      <a:lvl3pPr marL="863978" indent="-287993" algn="l" defTabSz="457189" rtl="0" eaLnBrk="1" latinLnBrk="0" hangingPunct="1">
        <a:spcBef>
          <a:spcPts val="40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3pPr>
      <a:lvl4pPr marL="1151971" indent="-287993" algn="l" defTabSz="457189"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4pPr>
      <a:lvl5pPr marL="1439964" indent="-287993" algn="l" defTabSz="457189"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1" userDrawn="1">
          <p15:clr>
            <a:srgbClr val="F26B43"/>
          </p15:clr>
        </p15:guide>
        <p15:guide id="2" pos="393" userDrawn="1">
          <p15:clr>
            <a:srgbClr val="F26B43"/>
          </p15:clr>
        </p15:guide>
        <p15:guide id="3" pos="7296" userDrawn="1">
          <p15:clr>
            <a:srgbClr val="F26B43"/>
          </p15:clr>
        </p15:guide>
        <p15:guide id="4" orient="horz" pos="21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hyperlink" Target="mailto:antoine.lacombe@cor2ed.com" TargetMode="External"/><Relationship Id="rId3" Type="http://schemas.openxmlformats.org/officeDocument/2006/relationships/hyperlink" Target="https://twitter.com/giconnectinfo" TargetMode="External"/><Relationship Id="rId7" Type="http://schemas.openxmlformats.org/officeDocument/2006/relationships/hyperlink" Target="https://giconnect.cor2ed.com/" TargetMode="External"/><Relationship Id="rId12"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vimeo.com/channels/giconnect" TargetMode="External"/><Relationship Id="rId11" Type="http://schemas.openxmlformats.org/officeDocument/2006/relationships/image" Target="../media/image12.png"/><Relationship Id="rId5" Type="http://schemas.openxmlformats.org/officeDocument/2006/relationships/hyperlink" Target="mailto:louise.handbury@cor2ed.com" TargetMode="External"/><Relationship Id="rId10" Type="http://schemas.openxmlformats.org/officeDocument/2006/relationships/image" Target="../media/image11.png"/><Relationship Id="rId4" Type="http://schemas.openxmlformats.org/officeDocument/2006/relationships/hyperlink" Target="https://www.linkedin.com/company/23701925" TargetMode="External"/><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75907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5F1A2E3-911C-4E12-831B-42FF626604DE}"/>
              </a:ext>
            </a:extLst>
          </p:cNvPr>
          <p:cNvSpPr>
            <a:spLocks noGrp="1"/>
          </p:cNvSpPr>
          <p:nvPr>
            <p:ph type="title"/>
          </p:nvPr>
        </p:nvSpPr>
        <p:spPr>
          <a:xfrm>
            <a:off x="619200" y="246572"/>
            <a:ext cx="9077200" cy="807285"/>
          </a:xfrm>
        </p:spPr>
        <p:txBody>
          <a:bodyPr/>
          <a:lstStyle/>
          <a:p>
            <a:r>
              <a:rPr lang="en-GB" sz="2800" dirty="0">
                <a:effectLst/>
                <a:latin typeface="Arial" panose="020B0604020202020204" pitchFamily="34" charset="0"/>
                <a:ea typeface="Times New Roman" panose="02020603050405020304" pitchFamily="18" charset="0"/>
              </a:rPr>
              <a:t>hipect4</a:t>
            </a:r>
            <a:r>
              <a:rPr lang="en-GB" dirty="0"/>
              <a:t>: background and </a:t>
            </a:r>
            <a:br>
              <a:rPr lang="en-GB" dirty="0"/>
            </a:br>
            <a:r>
              <a:rPr lang="en-GB" dirty="0"/>
              <a:t>study design</a:t>
            </a:r>
          </a:p>
        </p:txBody>
      </p:sp>
      <p:sp>
        <p:nvSpPr>
          <p:cNvPr id="5" name="Slide Number Placeholder 4">
            <a:extLst>
              <a:ext uri="{FF2B5EF4-FFF2-40B4-BE49-F238E27FC236}">
                <a16:creationId xmlns:a16="http://schemas.microsoft.com/office/drawing/2014/main" xmlns="" id="{92EF3EC2-6381-4222-8910-80A90730CD31}"/>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
        <p:nvSpPr>
          <p:cNvPr id="9" name="Content Placeholder 8">
            <a:extLst>
              <a:ext uri="{FF2B5EF4-FFF2-40B4-BE49-F238E27FC236}">
                <a16:creationId xmlns:a16="http://schemas.microsoft.com/office/drawing/2014/main" xmlns="" id="{69789941-5D24-AB4C-8B60-4480B8932309}"/>
              </a:ext>
            </a:extLst>
          </p:cNvPr>
          <p:cNvSpPr>
            <a:spLocks noGrp="1"/>
          </p:cNvSpPr>
          <p:nvPr>
            <p:ph sz="quarter" idx="15"/>
          </p:nvPr>
        </p:nvSpPr>
        <p:spPr>
          <a:xfrm>
            <a:off x="620183" y="6309320"/>
            <a:ext cx="9652281" cy="365125"/>
          </a:xfrm>
        </p:spPr>
        <p:txBody>
          <a:bodyPr/>
          <a:lstStyle/>
          <a:p>
            <a:pPr lvl="0">
              <a:buSzPts val="1000"/>
              <a:tabLst>
                <a:tab pos="457200" algn="l"/>
              </a:tabLst>
            </a:pPr>
            <a:r>
              <a:rPr lang="en-GB" sz="1200" dirty="0">
                <a:solidFill>
                  <a:schemeClr val="tx2"/>
                </a:solidFill>
              </a:rPr>
              <a:t>DFS, disease free survival; HIPEC, </a:t>
            </a:r>
            <a:r>
              <a:rPr lang="en-US" sz="1200" b="0" i="0" dirty="0">
                <a:solidFill>
                  <a:schemeClr val="tx2"/>
                </a:solidFill>
                <a:effectLst/>
              </a:rPr>
              <a:t>hyperthermic intraperitoneal chemotherapy; ITT, intent to treat; M0, non-metastatic; M1, metastatic; min, minute; MMC, mitomycin C; OS, overall survival; PP, per protocol  </a:t>
            </a:r>
          </a:p>
          <a:p>
            <a:pPr lvl="0">
              <a:buSzPts val="1000"/>
              <a:tabLst>
                <a:tab pos="457200" algn="l"/>
              </a:tabLst>
            </a:pPr>
            <a:r>
              <a:rPr lang="en-GB" sz="1200" dirty="0"/>
              <a:t>Arjona-Sanchez A, </a:t>
            </a:r>
            <a:r>
              <a:rPr lang="en-GB" sz="1200" dirty="0">
                <a:effectLst/>
                <a:ea typeface="Calibri" panose="020F0502020204030204" pitchFamily="34" charset="0"/>
              </a:rPr>
              <a:t>et al. </a:t>
            </a:r>
            <a:r>
              <a:rPr lang="en-GB" dirty="0">
                <a:ea typeface="Calibri" panose="020F0502020204030204" pitchFamily="34" charset="0"/>
              </a:rPr>
              <a:t>Ann Oncol. </a:t>
            </a:r>
            <a:r>
              <a:rPr lang="en-GB" sz="1200" dirty="0">
                <a:effectLst/>
                <a:ea typeface="Calibri" panose="020F0502020204030204" pitchFamily="34" charset="0"/>
              </a:rPr>
              <a:t>2022;33 (suppl_7): S136-S196 (ESMO 2022 presentation)</a:t>
            </a:r>
          </a:p>
        </p:txBody>
      </p:sp>
      <p:sp>
        <p:nvSpPr>
          <p:cNvPr id="10" name="Rounded Rectangle 32">
            <a:extLst>
              <a:ext uri="{FF2B5EF4-FFF2-40B4-BE49-F238E27FC236}">
                <a16:creationId xmlns:a16="http://schemas.microsoft.com/office/drawing/2014/main" xmlns="" id="{B660E0DF-3CA8-69DF-678D-16CEF9165399}"/>
              </a:ext>
            </a:extLst>
          </p:cNvPr>
          <p:cNvSpPr/>
          <p:nvPr/>
        </p:nvSpPr>
        <p:spPr>
          <a:xfrm>
            <a:off x="9680946" y="3573016"/>
            <a:ext cx="2065785" cy="2027499"/>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buClr>
                <a:schemeClr val="accent1"/>
              </a:buClr>
            </a:pPr>
            <a:r>
              <a:rPr lang="en-GB" sz="1200" b="1" u="sng" dirty="0">
                <a:solidFill>
                  <a:schemeClr val="accent1"/>
                </a:solidFill>
                <a:latin typeface="Arial" panose="020B0604020202020204" pitchFamily="34" charset="0"/>
                <a:cs typeface="Arial" panose="020B0604020202020204" pitchFamily="34" charset="0"/>
              </a:rPr>
              <a:t>Endpoints</a:t>
            </a:r>
          </a:p>
          <a:p>
            <a:pPr>
              <a:buClr>
                <a:schemeClr val="accent1"/>
              </a:buClr>
            </a:pPr>
            <a:r>
              <a:rPr lang="en-GB" sz="1200" b="1" dirty="0">
                <a:solidFill>
                  <a:schemeClr val="accent1"/>
                </a:solidFill>
                <a:latin typeface="Arial" panose="020B0604020202020204" pitchFamily="34" charset="0"/>
                <a:cs typeface="Arial" panose="020B0604020202020204" pitchFamily="34" charset="0"/>
              </a:rPr>
              <a:t>Primary</a:t>
            </a:r>
          </a:p>
          <a:p>
            <a:pPr>
              <a:buClr>
                <a:schemeClr val="accent1"/>
              </a:buClr>
            </a:pPr>
            <a:r>
              <a:rPr lang="en-GB" sz="1200" dirty="0">
                <a:solidFill>
                  <a:schemeClr val="tx1"/>
                </a:solidFill>
                <a:latin typeface="Arial" panose="020B0604020202020204" pitchFamily="34" charset="0"/>
                <a:cs typeface="Arial" panose="020B0604020202020204" pitchFamily="34" charset="0"/>
              </a:rPr>
              <a:t>Loco-regional control disease at 3 years</a:t>
            </a:r>
          </a:p>
          <a:p>
            <a:pPr>
              <a:buClr>
                <a:schemeClr val="accent1"/>
              </a:buClr>
            </a:pPr>
            <a:r>
              <a:rPr lang="en-GB" sz="1200" b="1" dirty="0">
                <a:solidFill>
                  <a:schemeClr val="accent1"/>
                </a:solidFill>
                <a:latin typeface="Arial" panose="020B0604020202020204" pitchFamily="34" charset="0"/>
                <a:cs typeface="Arial" panose="020B0604020202020204" pitchFamily="34" charset="0"/>
              </a:rPr>
              <a:t>Secondary</a:t>
            </a:r>
          </a:p>
          <a:p>
            <a:pPr marL="184150" indent="-184150">
              <a:buClr>
                <a:schemeClr val="accent1"/>
              </a:buClr>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Safety </a:t>
            </a:r>
          </a:p>
          <a:p>
            <a:pPr marL="184150" indent="-184150">
              <a:buClr>
                <a:schemeClr val="accent1"/>
              </a:buClr>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DFS</a:t>
            </a:r>
          </a:p>
          <a:p>
            <a:pPr marL="184150" indent="-184150">
              <a:buClr>
                <a:schemeClr val="accent1"/>
              </a:buClr>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OS</a:t>
            </a:r>
            <a:endParaRPr lang="en-GB" sz="1200" dirty="0">
              <a:solidFill>
                <a:schemeClr val="tx1"/>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xmlns="" id="{A09C7235-1601-4110-B808-BD18FA347F55}"/>
              </a:ext>
            </a:extLst>
          </p:cNvPr>
          <p:cNvSpPr>
            <a:spLocks noGrp="1"/>
          </p:cNvSpPr>
          <p:nvPr>
            <p:ph sz="quarter" idx="12"/>
          </p:nvPr>
        </p:nvSpPr>
        <p:spPr>
          <a:xfrm>
            <a:off x="629411" y="1201663"/>
            <a:ext cx="10963200" cy="1845176"/>
          </a:xfrm>
        </p:spPr>
        <p:txBody>
          <a:bodyPr/>
          <a:lstStyle/>
          <a:p>
            <a:r>
              <a:rPr lang="en-US" sz="1800" b="0" i="0" dirty="0">
                <a:solidFill>
                  <a:schemeClr val="tx2"/>
                </a:solidFill>
                <a:effectLst/>
              </a:rPr>
              <a:t>Peritoneal metastasis in locally advanced colon cancer is estimated around 25% at 3 years from surgical resection with a poor prognosis </a:t>
            </a:r>
          </a:p>
          <a:p>
            <a:r>
              <a:rPr lang="en-US" sz="1800" b="0" i="0" dirty="0">
                <a:solidFill>
                  <a:schemeClr val="tx2"/>
                </a:solidFill>
                <a:effectLst/>
              </a:rPr>
              <a:t>There is controversy about the results using prophylactic hyperthermic intraperitoneal chemotherapy (HIPEC) in this group of patients </a:t>
            </a:r>
          </a:p>
          <a:p>
            <a:r>
              <a:rPr lang="en-US" sz="1800" b="0" i="0" dirty="0">
                <a:solidFill>
                  <a:schemeClr val="tx2"/>
                </a:solidFill>
                <a:effectLst/>
              </a:rPr>
              <a:t>HIPECT4 is an </a:t>
            </a:r>
            <a:r>
              <a:rPr lang="en-US" sz="1800" dirty="0">
                <a:solidFill>
                  <a:schemeClr val="tx2"/>
                </a:solidFill>
              </a:rPr>
              <a:t>open label, randomised, phase 3, </a:t>
            </a:r>
            <a:r>
              <a:rPr lang="en-US" sz="1800" b="0" i="0" dirty="0">
                <a:solidFill>
                  <a:schemeClr val="tx2"/>
                </a:solidFill>
                <a:effectLst/>
              </a:rPr>
              <a:t>controlled trial to determine the efficacy and safety of adjuvant HIPEC in patients with locally advanced colon cancer.</a:t>
            </a:r>
            <a:endParaRPr lang="en-GB" sz="1800" dirty="0">
              <a:solidFill>
                <a:schemeClr val="tx2"/>
              </a:solidFill>
            </a:endParaRPr>
          </a:p>
        </p:txBody>
      </p:sp>
      <p:sp>
        <p:nvSpPr>
          <p:cNvPr id="11" name="Rounded Rectangle 10">
            <a:extLst>
              <a:ext uri="{FF2B5EF4-FFF2-40B4-BE49-F238E27FC236}">
                <a16:creationId xmlns:a16="http://schemas.microsoft.com/office/drawing/2014/main" xmlns="" id="{9B248573-D896-CC41-8AEB-9C2470F8C4FB}"/>
              </a:ext>
            </a:extLst>
          </p:cNvPr>
          <p:cNvSpPr/>
          <p:nvPr/>
        </p:nvSpPr>
        <p:spPr>
          <a:xfrm>
            <a:off x="549087" y="4609212"/>
            <a:ext cx="2015999" cy="1312669"/>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spcAft>
                <a:spcPts val="300"/>
              </a:spcAft>
              <a:buClr>
                <a:schemeClr val="accent1"/>
              </a:buClr>
            </a:pPr>
            <a:r>
              <a:rPr lang="en-GB" sz="1100" b="1" dirty="0">
                <a:solidFill>
                  <a:schemeClr val="accent1"/>
                </a:solidFill>
                <a:latin typeface="Arial" panose="020B0604020202020204" pitchFamily="34" charset="0"/>
                <a:cs typeface="Arial" panose="020B0604020202020204" pitchFamily="34" charset="0"/>
              </a:rPr>
              <a:t>Exclusion criteria:</a:t>
            </a:r>
          </a:p>
          <a:p>
            <a:pPr marL="136525" indent="-136525">
              <a:spcAft>
                <a:spcPts val="1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Urgent intervention</a:t>
            </a:r>
          </a:p>
          <a:p>
            <a:pPr marL="136525" indent="-136525">
              <a:spcAft>
                <a:spcPts val="1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&gt;75 years old</a:t>
            </a:r>
          </a:p>
          <a:p>
            <a:pPr marL="136525" indent="-136525">
              <a:spcAft>
                <a:spcPts val="1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M1</a:t>
            </a:r>
          </a:p>
          <a:p>
            <a:pPr marL="136525" indent="-136525">
              <a:spcAft>
                <a:spcPts val="1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Unresectability criteria</a:t>
            </a:r>
          </a:p>
          <a:p>
            <a:pPr marL="136525" indent="-136525">
              <a:spcAft>
                <a:spcPts val="1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Neoadjuvant therapy</a:t>
            </a:r>
          </a:p>
          <a:p>
            <a:pPr marL="136525" indent="-136525">
              <a:spcAft>
                <a:spcPts val="1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Heart renal or liver dysfunction</a:t>
            </a:r>
          </a:p>
        </p:txBody>
      </p:sp>
      <p:sp>
        <p:nvSpPr>
          <p:cNvPr id="14" name="TextBox 13">
            <a:extLst>
              <a:ext uri="{FF2B5EF4-FFF2-40B4-BE49-F238E27FC236}">
                <a16:creationId xmlns:a16="http://schemas.microsoft.com/office/drawing/2014/main" xmlns="" id="{D3C44AD8-ECD3-6F47-8090-8C0B2CD8F1E5}"/>
              </a:ext>
            </a:extLst>
          </p:cNvPr>
          <p:cNvSpPr txBox="1"/>
          <p:nvPr/>
        </p:nvSpPr>
        <p:spPr>
          <a:xfrm>
            <a:off x="5649626" y="3212976"/>
            <a:ext cx="1209480" cy="288147"/>
          </a:xfrm>
          <a:prstGeom prst="rect">
            <a:avLst/>
          </a:prstGeom>
          <a:noFill/>
        </p:spPr>
        <p:txBody>
          <a:bodyPr wrap="square" lIns="72000" tIns="36000" rIns="36000" bIns="36000" rtlCol="0">
            <a:spAutoFit/>
          </a:bodyPr>
          <a:lstStyle/>
          <a:p>
            <a:pPr algn="ctr"/>
            <a:r>
              <a:rPr lang="en-GB" sz="1400" b="1" dirty="0">
                <a:latin typeface="Arial" panose="020B0604020202020204" pitchFamily="34" charset="0"/>
                <a:ea typeface="Aileron" charset="0"/>
                <a:cs typeface="Arial" panose="020B0604020202020204" pitchFamily="34" charset="0"/>
              </a:rPr>
              <a:t>ITT</a:t>
            </a:r>
          </a:p>
        </p:txBody>
      </p:sp>
      <p:cxnSp>
        <p:nvCxnSpPr>
          <p:cNvPr id="23" name="Straight Connector 22">
            <a:extLst>
              <a:ext uri="{FF2B5EF4-FFF2-40B4-BE49-F238E27FC236}">
                <a16:creationId xmlns:a16="http://schemas.microsoft.com/office/drawing/2014/main" xmlns="" id="{F13E3B27-B2D9-6F41-9FB8-E608B8902622}"/>
              </a:ext>
            </a:extLst>
          </p:cNvPr>
          <p:cNvCxnSpPr>
            <a:cxnSpLocks/>
          </p:cNvCxnSpPr>
          <p:nvPr/>
        </p:nvCxnSpPr>
        <p:spPr>
          <a:xfrm>
            <a:off x="4651375" y="4238095"/>
            <a:ext cx="459468"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Rounded Rectangle 19">
            <a:extLst>
              <a:ext uri="{FF2B5EF4-FFF2-40B4-BE49-F238E27FC236}">
                <a16:creationId xmlns:a16="http://schemas.microsoft.com/office/drawing/2014/main" xmlns="" id="{48A9F3D8-D3E6-0244-801F-1257C68E0DA6}"/>
              </a:ext>
            </a:extLst>
          </p:cNvPr>
          <p:cNvSpPr/>
          <p:nvPr/>
        </p:nvSpPr>
        <p:spPr>
          <a:xfrm>
            <a:off x="2944824" y="3979371"/>
            <a:ext cx="1944215" cy="493200"/>
          </a:xfrm>
          <a:prstGeom prst="roundRect">
            <a:avLst>
              <a:gd name="adj" fmla="val 16894"/>
            </a:avLst>
          </a:prstGeom>
          <a:solidFill>
            <a:schemeClr val="tx2"/>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Randomisation</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N=184</a:t>
            </a:r>
            <a:endParaRPr lang="en-GB" sz="1000" dirty="0">
              <a:solidFill>
                <a:schemeClr val="bg1"/>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xmlns="" id="{DE3F69BA-B7A3-1347-80CB-441B1DE43884}"/>
              </a:ext>
            </a:extLst>
          </p:cNvPr>
          <p:cNvCxnSpPr>
            <a:cxnSpLocks/>
          </p:cNvCxnSpPr>
          <p:nvPr/>
        </p:nvCxnSpPr>
        <p:spPr>
          <a:xfrm flipV="1">
            <a:off x="5097501" y="3814772"/>
            <a:ext cx="0" cy="828219"/>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8" name="Rounded Rectangle 27">
            <a:extLst>
              <a:ext uri="{FF2B5EF4-FFF2-40B4-BE49-F238E27FC236}">
                <a16:creationId xmlns:a16="http://schemas.microsoft.com/office/drawing/2014/main" xmlns="" id="{DBBBE8C0-91A2-CC4D-873F-1175B6E7D591}"/>
              </a:ext>
            </a:extLst>
          </p:cNvPr>
          <p:cNvSpPr/>
          <p:nvPr/>
        </p:nvSpPr>
        <p:spPr>
          <a:xfrm>
            <a:off x="7590561" y="3574163"/>
            <a:ext cx="1944215" cy="493200"/>
          </a:xfrm>
          <a:prstGeom prst="roundRect">
            <a:avLst>
              <a:gd name="adj" fmla="val 16894"/>
            </a:avLst>
          </a:prstGeom>
          <a:solidFill>
            <a:schemeClr val="accent6"/>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Adjuvant systemic chemotherapy</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(N=65)</a:t>
            </a:r>
            <a:endParaRPr lang="en-GB" sz="1000" dirty="0">
              <a:solidFill>
                <a:schemeClr val="bg1"/>
              </a:solidFill>
              <a:latin typeface="Arial" panose="020B0604020202020204" pitchFamily="34" charset="0"/>
              <a:cs typeface="Arial" panose="020B0604020202020204" pitchFamily="34" charset="0"/>
            </a:endParaRPr>
          </a:p>
        </p:txBody>
      </p:sp>
      <p:sp>
        <p:nvSpPr>
          <p:cNvPr id="29" name="Rounded Rectangle 28">
            <a:extLst>
              <a:ext uri="{FF2B5EF4-FFF2-40B4-BE49-F238E27FC236}">
                <a16:creationId xmlns:a16="http://schemas.microsoft.com/office/drawing/2014/main" xmlns="" id="{9B494267-14EF-5848-B004-60F575764EAE}"/>
              </a:ext>
            </a:extLst>
          </p:cNvPr>
          <p:cNvSpPr/>
          <p:nvPr/>
        </p:nvSpPr>
        <p:spPr>
          <a:xfrm>
            <a:off x="7590561" y="4373116"/>
            <a:ext cx="1944215" cy="492047"/>
          </a:xfrm>
          <a:prstGeom prst="roundRect">
            <a:avLst>
              <a:gd name="adj" fmla="val 16894"/>
            </a:avLst>
          </a:prstGeom>
          <a:solidFill>
            <a:schemeClr val="accent6"/>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Adjuvant systemic chemotherapy</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(N=63)</a:t>
            </a:r>
            <a:endParaRPr lang="en-GB" sz="1000" dirty="0">
              <a:solidFill>
                <a:schemeClr val="bg1"/>
              </a:solidFill>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xmlns="" id="{1108B033-A729-9C4F-9097-AB3841AB1821}"/>
              </a:ext>
            </a:extLst>
          </p:cNvPr>
          <p:cNvCxnSpPr>
            <a:cxnSpLocks/>
          </p:cNvCxnSpPr>
          <p:nvPr/>
        </p:nvCxnSpPr>
        <p:spPr>
          <a:xfrm>
            <a:off x="5099050" y="3827391"/>
            <a:ext cx="176167"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xmlns="" id="{24900AF8-EB78-5946-8827-08ABEBA44CB7}"/>
              </a:ext>
            </a:extLst>
          </p:cNvPr>
          <p:cNvCxnSpPr>
            <a:cxnSpLocks/>
          </p:cNvCxnSpPr>
          <p:nvPr/>
        </p:nvCxnSpPr>
        <p:spPr>
          <a:xfrm>
            <a:off x="5099050" y="4630666"/>
            <a:ext cx="176167"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xmlns="" id="{2E8EBFE7-1851-8E4F-9EEE-BD7F8AF67676}"/>
              </a:ext>
            </a:extLst>
          </p:cNvPr>
          <p:cNvCxnSpPr>
            <a:cxnSpLocks/>
          </p:cNvCxnSpPr>
          <p:nvPr/>
        </p:nvCxnSpPr>
        <p:spPr>
          <a:xfrm>
            <a:off x="2482850" y="4238095"/>
            <a:ext cx="459468"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9" name="Rounded Rectangle 18">
            <a:extLst>
              <a:ext uri="{FF2B5EF4-FFF2-40B4-BE49-F238E27FC236}">
                <a16:creationId xmlns:a16="http://schemas.microsoft.com/office/drawing/2014/main" xmlns="" id="{B68B27E3-E25E-FC4D-9493-06FE352839B0}"/>
              </a:ext>
            </a:extLst>
          </p:cNvPr>
          <p:cNvSpPr/>
          <p:nvPr/>
        </p:nvSpPr>
        <p:spPr>
          <a:xfrm>
            <a:off x="549086" y="3996516"/>
            <a:ext cx="2015999" cy="493200"/>
          </a:xfrm>
          <a:prstGeom prst="roundRect">
            <a:avLst>
              <a:gd name="adj" fmla="val 16894"/>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000" b="1" dirty="0">
                <a:solidFill>
                  <a:schemeClr val="tx1"/>
                </a:solidFill>
                <a:latin typeface="Arial" panose="020B0604020202020204" pitchFamily="34" charset="0"/>
                <a:cs typeface="Arial" panose="020B0604020202020204" pitchFamily="34" charset="0"/>
              </a:rPr>
              <a:t>cT4N0-2M0 colon carcinoma</a:t>
            </a:r>
            <a:br>
              <a:rPr lang="en-GB" sz="1000" b="1" dirty="0">
                <a:solidFill>
                  <a:schemeClr val="tx1"/>
                </a:solidFill>
                <a:latin typeface="Arial" panose="020B0604020202020204" pitchFamily="34" charset="0"/>
                <a:cs typeface="Arial" panose="020B0604020202020204" pitchFamily="34" charset="0"/>
              </a:rPr>
            </a:br>
            <a:r>
              <a:rPr lang="en-GB" sz="1000" b="1" dirty="0">
                <a:solidFill>
                  <a:schemeClr val="tx1"/>
                </a:solidFill>
                <a:latin typeface="Arial" panose="020B0604020202020204" pitchFamily="34" charset="0"/>
                <a:cs typeface="Arial" panose="020B0604020202020204" pitchFamily="34" charset="0"/>
              </a:rPr>
              <a:t>(N=200)</a:t>
            </a:r>
            <a:endParaRPr lang="en-GB" sz="1000" dirty="0">
              <a:solidFill>
                <a:schemeClr val="tx1"/>
              </a:solidFill>
              <a:latin typeface="Arial" panose="020B060402020202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xmlns="" id="{4CBC63DD-BBFE-4145-A734-519C7EDB7CC9}"/>
              </a:ext>
            </a:extLst>
          </p:cNvPr>
          <p:cNvCxnSpPr>
            <a:cxnSpLocks/>
          </p:cNvCxnSpPr>
          <p:nvPr/>
        </p:nvCxnSpPr>
        <p:spPr>
          <a:xfrm>
            <a:off x="6679580" y="3827391"/>
            <a:ext cx="915091"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xmlns="" id="{EFC5C153-DCD6-EC41-9EF5-9267DAC070D7}"/>
              </a:ext>
            </a:extLst>
          </p:cNvPr>
          <p:cNvCxnSpPr>
            <a:cxnSpLocks/>
          </p:cNvCxnSpPr>
          <p:nvPr/>
        </p:nvCxnSpPr>
        <p:spPr>
          <a:xfrm>
            <a:off x="6779941" y="4630666"/>
            <a:ext cx="81473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1" name="Rounded Rectangle 20">
            <a:extLst>
              <a:ext uri="{FF2B5EF4-FFF2-40B4-BE49-F238E27FC236}">
                <a16:creationId xmlns:a16="http://schemas.microsoft.com/office/drawing/2014/main" xmlns="" id="{3D8790B1-D4A6-8642-821C-9030452606E9}"/>
              </a:ext>
            </a:extLst>
          </p:cNvPr>
          <p:cNvSpPr/>
          <p:nvPr/>
        </p:nvSpPr>
        <p:spPr>
          <a:xfrm>
            <a:off x="5282259" y="3574163"/>
            <a:ext cx="1944215" cy="493200"/>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Surgery</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N=95</a:t>
            </a:r>
            <a:endParaRPr lang="en-GB" sz="1000" dirty="0">
              <a:solidFill>
                <a:schemeClr val="bg1"/>
              </a:solidFill>
              <a:latin typeface="Arial" panose="020B0604020202020204" pitchFamily="34" charset="0"/>
              <a:cs typeface="Arial" panose="020B0604020202020204" pitchFamily="34" charset="0"/>
            </a:endParaRPr>
          </a:p>
        </p:txBody>
      </p:sp>
      <p:sp>
        <p:nvSpPr>
          <p:cNvPr id="22" name="Rounded Rectangle 21">
            <a:extLst>
              <a:ext uri="{FF2B5EF4-FFF2-40B4-BE49-F238E27FC236}">
                <a16:creationId xmlns:a16="http://schemas.microsoft.com/office/drawing/2014/main" xmlns="" id="{577B6378-A354-CE49-94AD-E6246EADA3ED}"/>
              </a:ext>
            </a:extLst>
          </p:cNvPr>
          <p:cNvSpPr/>
          <p:nvPr/>
        </p:nvSpPr>
        <p:spPr>
          <a:xfrm>
            <a:off x="5282259" y="4373116"/>
            <a:ext cx="1944215" cy="492047"/>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Surgery + HIPEC</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(MMC 30 mg/m</a:t>
            </a:r>
            <a:r>
              <a:rPr lang="en-GB" sz="1000" b="1" baseline="30000" dirty="0">
                <a:solidFill>
                  <a:schemeClr val="bg1"/>
                </a:solidFill>
                <a:latin typeface="Arial" panose="020B0604020202020204" pitchFamily="34" charset="0"/>
                <a:cs typeface="Arial" panose="020B0604020202020204" pitchFamily="34" charset="0"/>
              </a:rPr>
              <a:t>2</a:t>
            </a:r>
            <a:r>
              <a:rPr lang="en-GB" sz="1000" b="1" dirty="0">
                <a:solidFill>
                  <a:schemeClr val="bg1"/>
                </a:solidFill>
                <a:latin typeface="Arial" panose="020B0604020202020204" pitchFamily="34" charset="0"/>
                <a:cs typeface="Arial" panose="020B0604020202020204" pitchFamily="34" charset="0"/>
              </a:rPr>
              <a:t> 60 min)</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N=89</a:t>
            </a:r>
            <a:endParaRPr lang="en-GB" sz="1000" dirty="0">
              <a:solidFill>
                <a:schemeClr val="bg1"/>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xmlns="" id="{753BB019-CE0F-F04B-AEAF-60777A853FB6}"/>
              </a:ext>
            </a:extLst>
          </p:cNvPr>
          <p:cNvSpPr txBox="1"/>
          <p:nvPr/>
        </p:nvSpPr>
        <p:spPr>
          <a:xfrm>
            <a:off x="7946777" y="3212976"/>
            <a:ext cx="1209480" cy="288147"/>
          </a:xfrm>
          <a:prstGeom prst="rect">
            <a:avLst/>
          </a:prstGeom>
          <a:noFill/>
        </p:spPr>
        <p:txBody>
          <a:bodyPr wrap="square" lIns="72000" tIns="36000" rIns="36000" bIns="36000" rtlCol="0">
            <a:spAutoFit/>
          </a:bodyPr>
          <a:lstStyle/>
          <a:p>
            <a:pPr algn="ctr"/>
            <a:r>
              <a:rPr lang="en-GB" sz="1400" b="1" dirty="0">
                <a:latin typeface="Arial" panose="020B0604020202020204" pitchFamily="34" charset="0"/>
                <a:ea typeface="Aileron" charset="0"/>
                <a:cs typeface="Arial" panose="020B0604020202020204" pitchFamily="34" charset="0"/>
              </a:rPr>
              <a:t>PP</a:t>
            </a:r>
          </a:p>
        </p:txBody>
      </p:sp>
      <p:sp>
        <p:nvSpPr>
          <p:cNvPr id="43" name="Rounded Rectangle 42">
            <a:extLst>
              <a:ext uri="{FF2B5EF4-FFF2-40B4-BE49-F238E27FC236}">
                <a16:creationId xmlns:a16="http://schemas.microsoft.com/office/drawing/2014/main" xmlns="" id="{0C8BC8D4-BE16-1943-A66C-750FFA54B19E}"/>
              </a:ext>
            </a:extLst>
          </p:cNvPr>
          <p:cNvSpPr/>
          <p:nvPr/>
        </p:nvSpPr>
        <p:spPr>
          <a:xfrm>
            <a:off x="7590561" y="5285493"/>
            <a:ext cx="1944215" cy="315022"/>
          </a:xfrm>
          <a:prstGeom prst="roundRect">
            <a:avLst>
              <a:gd name="adj" fmla="val 16894"/>
            </a:avLst>
          </a:prstGeom>
          <a:solidFill>
            <a:schemeClr val="accent5">
              <a:lumMod val="50000"/>
            </a:schemeClr>
          </a:solidFill>
          <a:ln w="22225">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dirty="0">
                <a:solidFill>
                  <a:schemeClr val="bg1"/>
                </a:solidFill>
                <a:latin typeface="Arial" panose="020B0604020202020204" pitchFamily="34" charset="0"/>
                <a:cs typeface="Arial" panose="020B0604020202020204" pitchFamily="34" charset="0"/>
              </a:rPr>
              <a:t>Follow-up 36 months</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098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09C7235-1601-4110-B808-BD18FA347F55}"/>
              </a:ext>
            </a:extLst>
          </p:cNvPr>
          <p:cNvSpPr>
            <a:spLocks noGrp="1"/>
          </p:cNvSpPr>
          <p:nvPr>
            <p:ph sz="quarter" idx="12"/>
          </p:nvPr>
        </p:nvSpPr>
        <p:spPr>
          <a:xfrm>
            <a:off x="620184" y="1425600"/>
            <a:ext cx="10963200" cy="4163640"/>
          </a:xfrm>
        </p:spPr>
        <p:txBody>
          <a:bodyPr/>
          <a:lstStyle/>
          <a:p>
            <a:r>
              <a:rPr lang="en-US" b="0" i="0" dirty="0">
                <a:solidFill>
                  <a:schemeClr val="tx2"/>
                </a:solidFill>
                <a:effectLst/>
              </a:rPr>
              <a:t>184 patients were recruited and randomised (89 experimental vs 95 </a:t>
            </a:r>
            <a:r>
              <a:rPr lang="en-US" dirty="0">
                <a:solidFill>
                  <a:schemeClr val="tx2"/>
                </a:solidFill>
              </a:rPr>
              <a:t>control) between November 2015 and January 2021  </a:t>
            </a:r>
          </a:p>
          <a:p>
            <a:r>
              <a:rPr lang="en-US" b="0" i="0" dirty="0">
                <a:solidFill>
                  <a:schemeClr val="tx2"/>
                </a:solidFill>
                <a:effectLst/>
              </a:rPr>
              <a:t>Median follow-up of 36 (IQR 27-36) months </a:t>
            </a:r>
          </a:p>
          <a:p>
            <a:r>
              <a:rPr lang="en-US" b="0" i="0" dirty="0">
                <a:solidFill>
                  <a:schemeClr val="tx2"/>
                </a:solidFill>
                <a:effectLst/>
              </a:rPr>
              <a:t>Demographic, tumour features, surgical management and final pathology reports were similar between both groups </a:t>
            </a:r>
          </a:p>
          <a:p>
            <a:r>
              <a:rPr lang="en-US" b="0" i="0" dirty="0">
                <a:solidFill>
                  <a:schemeClr val="tx2"/>
                </a:solidFill>
                <a:effectLst/>
              </a:rPr>
              <a:t>The LC was improved in the experimental arm (35.3 ± 0.4 vs 33.2 ± 0.8 months) with a 3 years LC rate of 97% vs 87% (p=0.025) </a:t>
            </a:r>
          </a:p>
          <a:p>
            <a:r>
              <a:rPr lang="en-US" b="0" i="0" dirty="0">
                <a:solidFill>
                  <a:schemeClr val="tx2"/>
                </a:solidFill>
                <a:effectLst/>
              </a:rPr>
              <a:t>No differences were observed in DFS and OS </a:t>
            </a:r>
          </a:p>
          <a:p>
            <a:r>
              <a:rPr lang="en-US" b="0" i="0" dirty="0">
                <a:solidFill>
                  <a:schemeClr val="tx2"/>
                </a:solidFill>
                <a:effectLst/>
              </a:rPr>
              <a:t>The pT4 subgroup showed a clear benefit of LC in the HIPEC arm </a:t>
            </a:r>
          </a:p>
          <a:p>
            <a:r>
              <a:rPr lang="en-US" b="0" i="0" dirty="0">
                <a:solidFill>
                  <a:schemeClr val="tx2"/>
                </a:solidFill>
                <a:effectLst/>
              </a:rPr>
              <a:t>No differences in morbidity were observed between groups</a:t>
            </a:r>
            <a:endParaRPr lang="en-GB" dirty="0">
              <a:solidFill>
                <a:schemeClr val="tx2"/>
              </a:solidFill>
            </a:endParaRPr>
          </a:p>
        </p:txBody>
      </p:sp>
      <p:sp>
        <p:nvSpPr>
          <p:cNvPr id="3" name="Title 2">
            <a:extLst>
              <a:ext uri="{FF2B5EF4-FFF2-40B4-BE49-F238E27FC236}">
                <a16:creationId xmlns:a16="http://schemas.microsoft.com/office/drawing/2014/main" xmlns="" id="{75F1A2E3-911C-4E12-831B-42FF626604DE}"/>
              </a:ext>
            </a:extLst>
          </p:cNvPr>
          <p:cNvSpPr>
            <a:spLocks noGrp="1"/>
          </p:cNvSpPr>
          <p:nvPr>
            <p:ph type="title"/>
          </p:nvPr>
        </p:nvSpPr>
        <p:spPr>
          <a:xfrm>
            <a:off x="619200" y="246572"/>
            <a:ext cx="9077200" cy="807285"/>
          </a:xfrm>
        </p:spPr>
        <p:txBody>
          <a:bodyPr/>
          <a:lstStyle/>
          <a:p>
            <a:r>
              <a:rPr lang="en-GB" sz="2800" dirty="0">
                <a:effectLst/>
                <a:latin typeface="Arial" panose="020B0604020202020204" pitchFamily="34" charset="0"/>
                <a:ea typeface="Times New Roman" panose="02020603050405020304" pitchFamily="18" charset="0"/>
              </a:rPr>
              <a:t>hipect4</a:t>
            </a:r>
            <a:r>
              <a:rPr lang="en-GB" dirty="0"/>
              <a:t>: RESULTS</a:t>
            </a:r>
          </a:p>
        </p:txBody>
      </p:sp>
      <p:sp>
        <p:nvSpPr>
          <p:cNvPr id="5" name="Slide Number Placeholder 4">
            <a:extLst>
              <a:ext uri="{FF2B5EF4-FFF2-40B4-BE49-F238E27FC236}">
                <a16:creationId xmlns:a16="http://schemas.microsoft.com/office/drawing/2014/main" xmlns="" id="{92EF3EC2-6381-4222-8910-80A90730CD31}"/>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
        <p:nvSpPr>
          <p:cNvPr id="9" name="Content Placeholder 8">
            <a:extLst>
              <a:ext uri="{FF2B5EF4-FFF2-40B4-BE49-F238E27FC236}">
                <a16:creationId xmlns:a16="http://schemas.microsoft.com/office/drawing/2014/main" xmlns="" id="{69789941-5D24-AB4C-8B60-4480B8932309}"/>
              </a:ext>
            </a:extLst>
          </p:cNvPr>
          <p:cNvSpPr>
            <a:spLocks noGrp="1"/>
          </p:cNvSpPr>
          <p:nvPr>
            <p:ph sz="quarter" idx="15"/>
          </p:nvPr>
        </p:nvSpPr>
        <p:spPr>
          <a:xfrm>
            <a:off x="620183" y="6309320"/>
            <a:ext cx="10180339" cy="365125"/>
          </a:xfrm>
        </p:spPr>
        <p:txBody>
          <a:bodyPr/>
          <a:lstStyle/>
          <a:p>
            <a:pPr lvl="0">
              <a:buSzPts val="1000"/>
              <a:tabLst>
                <a:tab pos="457200" algn="l"/>
              </a:tabLst>
            </a:pPr>
            <a:r>
              <a:rPr lang="en-GB" sz="1200" dirty="0"/>
              <a:t>DFS, disease free survival; HIPEC, </a:t>
            </a:r>
            <a:r>
              <a:rPr lang="en-US" sz="1200" b="0" i="0" dirty="0">
                <a:solidFill>
                  <a:schemeClr val="tx2"/>
                </a:solidFill>
                <a:effectLst/>
              </a:rPr>
              <a:t>hyperthermic intraperitoneal chemotherapy; </a:t>
            </a:r>
            <a:r>
              <a:rPr lang="en-GB" sz="1200" dirty="0"/>
              <a:t>IQR, interquartile range; LC, loco-regional control; OS, overall survival</a:t>
            </a:r>
          </a:p>
          <a:p>
            <a:pPr lvl="0">
              <a:buSzPts val="1000"/>
              <a:tabLst>
                <a:tab pos="457200" algn="l"/>
              </a:tabLst>
            </a:pPr>
            <a:r>
              <a:rPr lang="en-GB" sz="1200" dirty="0"/>
              <a:t>Arjona-Sanchez A, </a:t>
            </a:r>
            <a:r>
              <a:rPr lang="en-GB" sz="1200" dirty="0">
                <a:effectLst/>
                <a:ea typeface="Calibri" panose="020F0502020204030204" pitchFamily="34" charset="0"/>
              </a:rPr>
              <a:t>et al. </a:t>
            </a:r>
            <a:r>
              <a:rPr lang="en-GB" dirty="0">
                <a:ea typeface="Calibri" panose="020F0502020204030204" pitchFamily="34" charset="0"/>
              </a:rPr>
              <a:t>Ann Oncol. </a:t>
            </a:r>
            <a:r>
              <a:rPr lang="en-GB" sz="1200" dirty="0">
                <a:effectLst/>
                <a:ea typeface="Calibri" panose="020F0502020204030204" pitchFamily="34" charset="0"/>
              </a:rPr>
              <a:t>2022;33 (suppl_7): S136-S196 (ESMO 2022 presentation)</a:t>
            </a:r>
          </a:p>
        </p:txBody>
      </p:sp>
    </p:spTree>
    <p:extLst>
      <p:ext uri="{BB962C8B-B14F-4D97-AF65-F5344CB8AC3E}">
        <p14:creationId xmlns:p14="http://schemas.microsoft.com/office/powerpoint/2010/main" val="24024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09C7235-1601-4110-B808-BD18FA347F55}"/>
              </a:ext>
            </a:extLst>
          </p:cNvPr>
          <p:cNvSpPr>
            <a:spLocks noGrp="1"/>
          </p:cNvSpPr>
          <p:nvPr>
            <p:ph sz="quarter" idx="12"/>
          </p:nvPr>
        </p:nvSpPr>
        <p:spPr>
          <a:xfrm>
            <a:off x="620184" y="1425600"/>
            <a:ext cx="10963200" cy="1139304"/>
          </a:xfrm>
        </p:spPr>
        <p:txBody>
          <a:bodyPr/>
          <a:lstStyle/>
          <a:p>
            <a:r>
              <a:rPr lang="en-US" b="0" i="0" dirty="0">
                <a:solidFill>
                  <a:schemeClr val="tx2"/>
                </a:solidFill>
                <a:effectLst/>
              </a:rPr>
              <a:t>The addition of hyperthermic intraperitoneal chemotherapy with mitomycin C to a complete surgical resection for locally advanced colon cancer improves the LC rate, without increasing morbidity</a:t>
            </a:r>
          </a:p>
          <a:p>
            <a:r>
              <a:rPr lang="en-US" b="0" i="0" dirty="0">
                <a:solidFill>
                  <a:schemeClr val="tx2"/>
                </a:solidFill>
                <a:effectLst/>
              </a:rPr>
              <a:t>This benefit is greatest in the subgroup of patients with pT4 colon cancer.</a:t>
            </a:r>
            <a:endParaRPr lang="en-GB" dirty="0">
              <a:solidFill>
                <a:schemeClr val="tx2"/>
              </a:solidFill>
            </a:endParaRPr>
          </a:p>
        </p:txBody>
      </p:sp>
      <p:sp>
        <p:nvSpPr>
          <p:cNvPr id="3" name="Title 2">
            <a:extLst>
              <a:ext uri="{FF2B5EF4-FFF2-40B4-BE49-F238E27FC236}">
                <a16:creationId xmlns:a16="http://schemas.microsoft.com/office/drawing/2014/main" xmlns="" id="{75F1A2E3-911C-4E12-831B-42FF626604DE}"/>
              </a:ext>
            </a:extLst>
          </p:cNvPr>
          <p:cNvSpPr>
            <a:spLocks noGrp="1"/>
          </p:cNvSpPr>
          <p:nvPr>
            <p:ph type="title"/>
          </p:nvPr>
        </p:nvSpPr>
        <p:spPr>
          <a:xfrm>
            <a:off x="619200" y="246572"/>
            <a:ext cx="9077200" cy="807285"/>
          </a:xfrm>
        </p:spPr>
        <p:txBody>
          <a:bodyPr/>
          <a:lstStyle/>
          <a:p>
            <a:r>
              <a:rPr lang="en-GB" sz="2800" dirty="0">
                <a:effectLst/>
                <a:latin typeface="Arial" panose="020B0604020202020204" pitchFamily="34" charset="0"/>
                <a:ea typeface="Times New Roman" panose="02020603050405020304" pitchFamily="18" charset="0"/>
              </a:rPr>
              <a:t>hipect4</a:t>
            </a:r>
            <a:r>
              <a:rPr lang="en-GB" dirty="0"/>
              <a:t>: SUMMARY</a:t>
            </a:r>
          </a:p>
        </p:txBody>
      </p:sp>
      <p:sp>
        <p:nvSpPr>
          <p:cNvPr id="5" name="Slide Number Placeholder 4">
            <a:extLst>
              <a:ext uri="{FF2B5EF4-FFF2-40B4-BE49-F238E27FC236}">
                <a16:creationId xmlns:a16="http://schemas.microsoft.com/office/drawing/2014/main" xmlns="" id="{92EF3EC2-6381-4222-8910-80A90730CD31}"/>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
        <p:nvSpPr>
          <p:cNvPr id="9" name="Content Placeholder 8">
            <a:extLst>
              <a:ext uri="{FF2B5EF4-FFF2-40B4-BE49-F238E27FC236}">
                <a16:creationId xmlns:a16="http://schemas.microsoft.com/office/drawing/2014/main" xmlns="" id="{69789941-5D24-AB4C-8B60-4480B8932309}"/>
              </a:ext>
            </a:extLst>
          </p:cNvPr>
          <p:cNvSpPr>
            <a:spLocks noGrp="1"/>
          </p:cNvSpPr>
          <p:nvPr>
            <p:ph sz="quarter" idx="15"/>
          </p:nvPr>
        </p:nvSpPr>
        <p:spPr>
          <a:xfrm>
            <a:off x="620183" y="6309320"/>
            <a:ext cx="10180339" cy="365125"/>
          </a:xfrm>
        </p:spPr>
        <p:txBody>
          <a:bodyPr/>
          <a:lstStyle/>
          <a:p>
            <a:pPr lvl="0">
              <a:buSzPts val="1000"/>
              <a:tabLst>
                <a:tab pos="457200" algn="l"/>
              </a:tabLst>
            </a:pPr>
            <a:r>
              <a:rPr lang="en-GB" sz="1200" dirty="0">
                <a:solidFill>
                  <a:schemeClr val="tx2"/>
                </a:solidFill>
              </a:rPr>
              <a:t>HIPEC, </a:t>
            </a:r>
            <a:r>
              <a:rPr lang="en-US" sz="1200" b="0" i="0" dirty="0">
                <a:solidFill>
                  <a:schemeClr val="tx2"/>
                </a:solidFill>
                <a:effectLst/>
              </a:rPr>
              <a:t>hyperthermic intraperitoneal chemotherapy; </a:t>
            </a:r>
            <a:r>
              <a:rPr lang="en-GB" sz="1200" dirty="0">
                <a:solidFill>
                  <a:schemeClr val="tx2"/>
                </a:solidFill>
              </a:rPr>
              <a:t>LC, loco-regional control</a:t>
            </a:r>
          </a:p>
          <a:p>
            <a:pPr lvl="0">
              <a:buSzPts val="1000"/>
              <a:tabLst>
                <a:tab pos="457200" algn="l"/>
              </a:tabLst>
            </a:pPr>
            <a:r>
              <a:rPr lang="en-GB" sz="1200" dirty="0"/>
              <a:t>Arjona-Sanchez A, </a:t>
            </a:r>
            <a:r>
              <a:rPr lang="en-GB" sz="1200" dirty="0">
                <a:effectLst/>
                <a:ea typeface="Calibri" panose="020F0502020204030204" pitchFamily="34" charset="0"/>
              </a:rPr>
              <a:t>et al. </a:t>
            </a:r>
            <a:r>
              <a:rPr lang="en-GB" dirty="0">
                <a:ea typeface="Calibri" panose="020F0502020204030204" pitchFamily="34" charset="0"/>
              </a:rPr>
              <a:t>Ann Oncol. </a:t>
            </a:r>
            <a:r>
              <a:rPr lang="en-GB" sz="1200" dirty="0">
                <a:effectLst/>
                <a:ea typeface="Calibri" panose="020F0502020204030204" pitchFamily="34" charset="0"/>
              </a:rPr>
              <a:t>2022;33 (suppl_7): S136-S196 (ESMO 2022 presentation)</a:t>
            </a:r>
          </a:p>
        </p:txBody>
      </p:sp>
      <p:sp>
        <p:nvSpPr>
          <p:cNvPr id="6" name="TextBox 5">
            <a:extLst>
              <a:ext uri="{FF2B5EF4-FFF2-40B4-BE49-F238E27FC236}">
                <a16:creationId xmlns:a16="http://schemas.microsoft.com/office/drawing/2014/main" xmlns="" id="{77F7EF6E-2929-0AE1-661F-7EA5FA31E0E1}"/>
              </a:ext>
            </a:extLst>
          </p:cNvPr>
          <p:cNvSpPr txBox="1"/>
          <p:nvPr/>
        </p:nvSpPr>
        <p:spPr>
          <a:xfrm>
            <a:off x="1391477" y="3554246"/>
            <a:ext cx="9409046" cy="2467042"/>
          </a:xfrm>
          <a:prstGeom prst="rect">
            <a:avLst/>
          </a:prstGeom>
          <a:solidFill>
            <a:schemeClr val="bg1"/>
          </a:solidFill>
          <a:ln w="28575">
            <a:solidFill>
              <a:schemeClr val="accent1"/>
            </a:solidFill>
          </a:ln>
        </p:spPr>
        <p:txBody>
          <a:bodyPr wrap="square" lIns="288000" tIns="108000" rIns="288000" bIns="108000" rtlCol="0" anchor="ctr" anchorCtr="0">
            <a:noAutofit/>
          </a:bodyPr>
          <a:lstStyle/>
          <a:p>
            <a:pPr>
              <a:spcBef>
                <a:spcPts val="600"/>
              </a:spcBef>
            </a:pPr>
            <a:r>
              <a:rPr lang="en-GB" sz="2000" b="1" u="sng"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GB" sz="2000" b="1" dirty="0">
                <a:solidFill>
                  <a:schemeClr val="tx2"/>
                </a:solidFill>
                <a:latin typeface="Arial" panose="020B0604020202020204" pitchFamily="34" charset="0"/>
                <a:ea typeface="Aileron" charset="0"/>
                <a:cs typeface="Arial" panose="020B0604020202020204" pitchFamily="34" charset="0"/>
              </a:rPr>
              <a:t>Need to see additional data before making any changes to clinical practice</a:t>
            </a:r>
          </a:p>
          <a:p>
            <a:pPr marL="342900" indent="-342900">
              <a:spcBef>
                <a:spcPts val="600"/>
              </a:spcBef>
              <a:buClr>
                <a:schemeClr val="accent1"/>
              </a:buClr>
              <a:buFont typeface="Arial" panose="020B0604020202020204" pitchFamily="34" charset="0"/>
              <a:buChar char="•"/>
            </a:pPr>
            <a:r>
              <a:rPr lang="en-GB" sz="2000" b="1" dirty="0">
                <a:solidFill>
                  <a:schemeClr val="tx2"/>
                </a:solidFill>
                <a:latin typeface="Arial" panose="020B0604020202020204" pitchFamily="34" charset="0"/>
                <a:ea typeface="Aileron" charset="0"/>
                <a:cs typeface="Arial" panose="020B0604020202020204" pitchFamily="34" charset="0"/>
              </a:rPr>
              <a:t>Challenges previous negative perceptions of HIPEC due to prior negative trials</a:t>
            </a:r>
          </a:p>
          <a:p>
            <a:pPr marL="342900" indent="-342900">
              <a:spcBef>
                <a:spcPts val="600"/>
              </a:spcBef>
              <a:buClr>
                <a:schemeClr val="accent1"/>
              </a:buClr>
              <a:buFont typeface="Arial" panose="020B0604020202020204" pitchFamily="34" charset="0"/>
              <a:buChar char="•"/>
            </a:pPr>
            <a:r>
              <a:rPr lang="en-GB" sz="2000" b="1" dirty="0">
                <a:solidFill>
                  <a:schemeClr val="tx2"/>
                </a:solidFill>
                <a:latin typeface="Arial" panose="020B0604020202020204" pitchFamily="34" charset="0"/>
                <a:ea typeface="Aileron" charset="0"/>
                <a:cs typeface="Arial" panose="020B0604020202020204" pitchFamily="34" charset="0"/>
              </a:rPr>
              <a:t>Need to understand which patients are likely to respond</a:t>
            </a:r>
          </a:p>
        </p:txBody>
      </p:sp>
    </p:spTree>
    <p:extLst>
      <p:ext uri="{BB962C8B-B14F-4D97-AF65-F5344CB8AC3E}">
        <p14:creationId xmlns:p14="http://schemas.microsoft.com/office/powerpoint/2010/main" val="319772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E1C903-EB03-4C5A-984B-750C2EB65CA1}"/>
              </a:ext>
            </a:extLst>
          </p:cNvPr>
          <p:cNvSpPr>
            <a:spLocks noGrp="1"/>
          </p:cNvSpPr>
          <p:nvPr>
            <p:ph type="title"/>
          </p:nvPr>
        </p:nvSpPr>
        <p:spPr/>
        <p:txBody>
          <a:bodyPr>
            <a:noAutofit/>
          </a:bodyPr>
          <a:lstStyle/>
          <a:p>
            <a:pPr>
              <a:spcAft>
                <a:spcPts val="750"/>
              </a:spcAft>
            </a:pPr>
            <a:r>
              <a:rPr lang="en-GB" dirty="0"/>
              <a:t>FRESCO-2: A global phase 3 multiregional clinical trial evaluating the efficacy and safety of </a:t>
            </a:r>
            <a:r>
              <a:rPr lang="en-GB" dirty="0" err="1"/>
              <a:t>fruquintinib</a:t>
            </a:r>
            <a:r>
              <a:rPr lang="en-GB" dirty="0"/>
              <a:t> in patients with refractory metastatic </a:t>
            </a:r>
            <a:r>
              <a:rPr lang="en-GB" dirty="0" err="1"/>
              <a:t>crc</a:t>
            </a:r>
            <a:endParaRPr lang="en-GB" dirty="0"/>
          </a:p>
        </p:txBody>
      </p:sp>
      <p:sp>
        <p:nvSpPr>
          <p:cNvPr id="3" name="Subtitle 2">
            <a:extLst>
              <a:ext uri="{FF2B5EF4-FFF2-40B4-BE49-F238E27FC236}">
                <a16:creationId xmlns:a16="http://schemas.microsoft.com/office/drawing/2014/main" xmlns="" id="{E08ACCF1-33A6-41A4-915C-64F86C0DDB3C}"/>
              </a:ext>
            </a:extLst>
          </p:cNvPr>
          <p:cNvSpPr>
            <a:spLocks noGrp="1"/>
          </p:cNvSpPr>
          <p:nvPr>
            <p:ph type="subTitle" idx="1"/>
          </p:nvPr>
        </p:nvSpPr>
        <p:spPr>
          <a:xfrm>
            <a:off x="609600" y="5301208"/>
            <a:ext cx="10972800" cy="875001"/>
          </a:xfrm>
        </p:spPr>
        <p:txBody>
          <a:bodyPr>
            <a:normAutofit/>
          </a:bodyPr>
          <a:lstStyle/>
          <a:p>
            <a:pPr marL="342900" lvl="0" indent="-342900">
              <a:buSzPts val="1000"/>
              <a:buFont typeface="Symbol" panose="05050102010706020507" pitchFamily="18" charset="2"/>
              <a:buChar char=""/>
              <a:tabLst>
                <a:tab pos="457200" algn="l"/>
              </a:tabLst>
            </a:pPr>
            <a:r>
              <a:rPr lang="en-GB" sz="2400" b="1" dirty="0" err="1">
                <a:effectLst/>
                <a:ea typeface="Calibri" panose="020F0502020204030204" pitchFamily="34" charset="0"/>
              </a:rPr>
              <a:t>Dasari</a:t>
            </a:r>
            <a:r>
              <a:rPr lang="en-GB" sz="2400" b="1" dirty="0">
                <a:effectLst/>
                <a:ea typeface="Calibri" panose="020F0502020204030204" pitchFamily="34" charset="0"/>
              </a:rPr>
              <a:t> NA, et al. ESMO 2022. Abstract #LBA25</a:t>
            </a:r>
          </a:p>
        </p:txBody>
      </p:sp>
      <p:sp>
        <p:nvSpPr>
          <p:cNvPr id="4" name="Slide Number Placeholder 3"/>
          <p:cNvSpPr>
            <a:spLocks noGrp="1"/>
          </p:cNvSpPr>
          <p:nvPr>
            <p:ph type="sldNum" sz="quarter" idx="4"/>
          </p:nvPr>
        </p:nvSpPr>
        <p:spPr/>
        <p:txBody>
          <a:bodyPr/>
          <a:lstStyle/>
          <a:p>
            <a:fld id="{FCE43C0F-8A7B-3A4B-9DB5-B3472E36E833}" type="slidenum">
              <a:rPr lang="en-GB" smtClean="0"/>
              <a:pPr/>
              <a:t>13</a:t>
            </a:fld>
            <a:endParaRPr lang="en-GB" dirty="0"/>
          </a:p>
        </p:txBody>
      </p:sp>
      <p:sp>
        <p:nvSpPr>
          <p:cNvPr id="6" name="TextBox 5">
            <a:extLst>
              <a:ext uri="{FF2B5EF4-FFF2-40B4-BE49-F238E27FC236}">
                <a16:creationId xmlns:a16="http://schemas.microsoft.com/office/drawing/2014/main" xmlns="" id="{43EA3206-72D7-11A9-A57E-2376E49923A1}"/>
              </a:ext>
            </a:extLst>
          </p:cNvPr>
          <p:cNvSpPr txBox="1"/>
          <p:nvPr/>
        </p:nvSpPr>
        <p:spPr>
          <a:xfrm>
            <a:off x="609600" y="6309320"/>
            <a:ext cx="1762021" cy="276999"/>
          </a:xfrm>
          <a:prstGeom prst="rect">
            <a:avLst/>
          </a:prstGeom>
          <a:noFill/>
        </p:spPr>
        <p:txBody>
          <a:bodyPr wrap="none" rtlCol="0">
            <a:spAutoFit/>
          </a:bodyPr>
          <a:lstStyle/>
          <a:p>
            <a:r>
              <a:rPr lang="en-GB" sz="1200" dirty="0">
                <a:solidFill>
                  <a:schemeClr val="bg1"/>
                </a:solidFill>
                <a:latin typeface="Arial" panose="020B0604020202020204" pitchFamily="34" charset="0"/>
                <a:ea typeface="Aileron" charset="0"/>
                <a:cs typeface="Arial" panose="020B0604020202020204" pitchFamily="34" charset="0"/>
              </a:rPr>
              <a:t>CRC, colorectal cancer</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204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xmlns="" id="{5A55B05B-F524-2D41-B712-F87D43275505}"/>
              </a:ext>
            </a:extLst>
          </p:cNvPr>
          <p:cNvCxnSpPr>
            <a:cxnSpLocks/>
          </p:cNvCxnSpPr>
          <p:nvPr/>
        </p:nvCxnSpPr>
        <p:spPr>
          <a:xfrm>
            <a:off x="4305165" y="4033778"/>
            <a:ext cx="288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 name="Content Placeholder 1">
            <a:extLst>
              <a:ext uri="{FF2B5EF4-FFF2-40B4-BE49-F238E27FC236}">
                <a16:creationId xmlns:a16="http://schemas.microsoft.com/office/drawing/2014/main" xmlns="" id="{A09C7235-1601-4110-B808-BD18FA347F55}"/>
              </a:ext>
            </a:extLst>
          </p:cNvPr>
          <p:cNvSpPr>
            <a:spLocks noGrp="1"/>
          </p:cNvSpPr>
          <p:nvPr>
            <p:ph sz="quarter" idx="12"/>
          </p:nvPr>
        </p:nvSpPr>
        <p:spPr>
          <a:xfrm>
            <a:off x="620184" y="1425600"/>
            <a:ext cx="10963200" cy="1499344"/>
          </a:xfrm>
        </p:spPr>
        <p:txBody>
          <a:bodyPr/>
          <a:lstStyle/>
          <a:p>
            <a:r>
              <a:rPr lang="en-US" sz="1800" dirty="0">
                <a:solidFill>
                  <a:schemeClr val="tx2"/>
                </a:solidFill>
              </a:rPr>
              <a:t>Effective treatment options are limited for patients (pts) with refractory metastatic colorectal cancer</a:t>
            </a:r>
          </a:p>
          <a:p>
            <a:r>
              <a:rPr lang="en-US" sz="1800" dirty="0" err="1">
                <a:solidFill>
                  <a:schemeClr val="tx2"/>
                </a:solidFill>
              </a:rPr>
              <a:t>Fruquintinib</a:t>
            </a:r>
            <a:r>
              <a:rPr lang="en-US" sz="1800" dirty="0">
                <a:solidFill>
                  <a:schemeClr val="tx2"/>
                </a:solidFill>
              </a:rPr>
              <a:t> is a highly selective and potent oral tyrosine kinase inhibitor or VGFR-1, -2 and -3 </a:t>
            </a:r>
            <a:r>
              <a:rPr lang="en-US" sz="1800" b="0" i="0" dirty="0">
                <a:solidFill>
                  <a:schemeClr val="tx2"/>
                </a:solidFill>
                <a:effectLst/>
              </a:rPr>
              <a:t>and was approved in China in the 3L+ mCRC setting based on results from the FRESCO trial </a:t>
            </a:r>
          </a:p>
          <a:p>
            <a:r>
              <a:rPr lang="en-US" sz="1800" b="0" i="0" dirty="0">
                <a:solidFill>
                  <a:schemeClr val="tx2"/>
                </a:solidFill>
                <a:effectLst/>
              </a:rPr>
              <a:t>FRESCO-2 evaluated </a:t>
            </a:r>
            <a:r>
              <a:rPr lang="en-US" sz="1800" b="0" i="0" dirty="0" err="1">
                <a:solidFill>
                  <a:schemeClr val="tx2"/>
                </a:solidFill>
                <a:effectLst/>
              </a:rPr>
              <a:t>fruquintinib</a:t>
            </a:r>
            <a:r>
              <a:rPr lang="en-US" sz="1800" b="0" i="0" dirty="0">
                <a:solidFill>
                  <a:schemeClr val="tx2"/>
                </a:solidFill>
                <a:effectLst/>
              </a:rPr>
              <a:t> in more heavily pre-treated pts reflecting current global practices</a:t>
            </a:r>
            <a:endParaRPr lang="en-GB" sz="1800" dirty="0">
              <a:solidFill>
                <a:schemeClr val="tx2"/>
              </a:solidFill>
            </a:endParaRPr>
          </a:p>
        </p:txBody>
      </p:sp>
      <p:sp>
        <p:nvSpPr>
          <p:cNvPr id="3" name="Title 2">
            <a:extLst>
              <a:ext uri="{FF2B5EF4-FFF2-40B4-BE49-F238E27FC236}">
                <a16:creationId xmlns:a16="http://schemas.microsoft.com/office/drawing/2014/main" xmlns="" id="{75F1A2E3-911C-4E12-831B-42FF626604DE}"/>
              </a:ext>
            </a:extLst>
          </p:cNvPr>
          <p:cNvSpPr>
            <a:spLocks noGrp="1"/>
          </p:cNvSpPr>
          <p:nvPr>
            <p:ph type="title"/>
          </p:nvPr>
        </p:nvSpPr>
        <p:spPr/>
        <p:txBody>
          <a:bodyPr/>
          <a:lstStyle/>
          <a:p>
            <a:r>
              <a:rPr lang="en-GB" sz="2800" dirty="0">
                <a:effectLst/>
                <a:latin typeface="Arial" panose="020B0604020202020204" pitchFamily="34" charset="0"/>
                <a:ea typeface="Times New Roman" panose="02020603050405020304" pitchFamily="18" charset="0"/>
              </a:rPr>
              <a:t>FRESCO-2</a:t>
            </a:r>
            <a:r>
              <a:rPr lang="en-GB" dirty="0"/>
              <a:t>: background and study design</a:t>
            </a:r>
          </a:p>
        </p:txBody>
      </p:sp>
      <p:sp>
        <p:nvSpPr>
          <p:cNvPr id="5" name="Slide Number Placeholder 4">
            <a:extLst>
              <a:ext uri="{FF2B5EF4-FFF2-40B4-BE49-F238E27FC236}">
                <a16:creationId xmlns:a16="http://schemas.microsoft.com/office/drawing/2014/main" xmlns="" id="{92EF3EC2-6381-4222-8910-80A90730CD31}"/>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
        <p:nvSpPr>
          <p:cNvPr id="9" name="Content Placeholder 8">
            <a:extLst>
              <a:ext uri="{FF2B5EF4-FFF2-40B4-BE49-F238E27FC236}">
                <a16:creationId xmlns:a16="http://schemas.microsoft.com/office/drawing/2014/main" xmlns="" id="{69789941-5D24-AB4C-8B60-4480B8932309}"/>
              </a:ext>
            </a:extLst>
          </p:cNvPr>
          <p:cNvSpPr>
            <a:spLocks noGrp="1"/>
          </p:cNvSpPr>
          <p:nvPr>
            <p:ph sz="quarter" idx="15"/>
          </p:nvPr>
        </p:nvSpPr>
        <p:spPr/>
        <p:txBody>
          <a:bodyPr/>
          <a:lstStyle/>
          <a:p>
            <a:pPr lvl="0">
              <a:buSzPts val="1000"/>
              <a:tabLst>
                <a:tab pos="457200" algn="l"/>
              </a:tabLst>
            </a:pPr>
            <a:r>
              <a:rPr lang="en-GB" sz="1200" dirty="0">
                <a:solidFill>
                  <a:schemeClr val="tx2"/>
                </a:solidFill>
                <a:effectLst/>
                <a:ea typeface="Calibri" panose="020F0502020204030204" pitchFamily="34" charset="0"/>
              </a:rPr>
              <a:t>3L, third line; BRAF, B-Raf; BSC, best supportive care; EFGR, endothelial growth factor; mCRC, metastatic prostate cancer; PO, orally; QD, once a day; RAS, </a:t>
            </a:r>
            <a:r>
              <a:rPr lang="en-GB" dirty="0">
                <a:solidFill>
                  <a:schemeClr val="tx2"/>
                </a:solidFill>
                <a:ea typeface="Calibri" panose="020F0502020204030204" pitchFamily="34" charset="0"/>
              </a:rPr>
              <a:t>rat sarcoma; R, randomisation; VEGFR, vascular endothelial growth factor receptor</a:t>
            </a:r>
            <a:r>
              <a:rPr lang="en-GB" sz="1200" dirty="0">
                <a:solidFill>
                  <a:schemeClr val="tx2"/>
                </a:solidFill>
                <a:effectLst/>
                <a:ea typeface="Calibri" panose="020F0502020204030204" pitchFamily="34" charset="0"/>
              </a:rPr>
              <a:t> </a:t>
            </a:r>
          </a:p>
          <a:p>
            <a:pPr lvl="0">
              <a:buSzPts val="1000"/>
              <a:tabLst>
                <a:tab pos="457200" algn="l"/>
              </a:tabLst>
            </a:pPr>
            <a:r>
              <a:rPr lang="en-GB" dirty="0" err="1">
                <a:effectLst/>
              </a:rPr>
              <a:t>Dasari</a:t>
            </a:r>
            <a:r>
              <a:rPr lang="en-GB" dirty="0">
                <a:effectLst/>
              </a:rPr>
              <a:t> NA, et al. Ann Oncol. 2022; 33 (suppl_7): S808-S869 (ESMO 2022 presentation)</a:t>
            </a:r>
            <a:endParaRPr lang="en-GB" dirty="0">
              <a:effectLst/>
              <a:ea typeface="Calibri" panose="020F0502020204030204" pitchFamily="34" charset="0"/>
            </a:endParaRPr>
          </a:p>
        </p:txBody>
      </p:sp>
      <p:sp>
        <p:nvSpPr>
          <p:cNvPr id="8" name="Rectangle: Rounded Corners 7">
            <a:extLst>
              <a:ext uri="{FF2B5EF4-FFF2-40B4-BE49-F238E27FC236}">
                <a16:creationId xmlns:a16="http://schemas.microsoft.com/office/drawing/2014/main" xmlns="" id="{81967FC4-4AF4-03A6-0263-DA5EC126B2F1}"/>
              </a:ext>
            </a:extLst>
          </p:cNvPr>
          <p:cNvSpPr/>
          <p:nvPr/>
        </p:nvSpPr>
        <p:spPr>
          <a:xfrm>
            <a:off x="8595067" y="3197500"/>
            <a:ext cx="2736304" cy="1725901"/>
          </a:xfrm>
          <a:prstGeom prst="roundRect">
            <a:avLst>
              <a:gd name="adj" fmla="val 6575"/>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b="1" dirty="0">
                <a:solidFill>
                  <a:schemeClr val="accent1"/>
                </a:solidFill>
                <a:latin typeface="Arial" panose="020B0604020202020204" pitchFamily="34" charset="0"/>
                <a:cs typeface="Arial" panose="020B0604020202020204" pitchFamily="34" charset="0"/>
              </a:rPr>
              <a:t>Primary Objective</a:t>
            </a:r>
          </a:p>
          <a:p>
            <a:pPr marL="285750" indent="-285750">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Overall survival</a:t>
            </a:r>
          </a:p>
          <a:p>
            <a:pPr>
              <a:spcBef>
                <a:spcPts val="200"/>
              </a:spcBef>
            </a:pPr>
            <a:r>
              <a:rPr lang="en-GB" sz="1400" b="1" dirty="0">
                <a:solidFill>
                  <a:schemeClr val="accent1"/>
                </a:solidFill>
                <a:latin typeface="Arial" panose="020B0604020202020204" pitchFamily="34" charset="0"/>
                <a:cs typeface="Arial" panose="020B0604020202020204" pitchFamily="34" charset="0"/>
              </a:rPr>
              <a:t>Secondary objectives</a:t>
            </a:r>
          </a:p>
          <a:p>
            <a:pPr marL="285750" indent="-285750">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Progression-free survival</a:t>
            </a:r>
          </a:p>
          <a:p>
            <a:pPr marL="285750" indent="-285750">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Objective response rate</a:t>
            </a:r>
          </a:p>
          <a:p>
            <a:pPr marL="285750" indent="-285750">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Disease control rate</a:t>
            </a:r>
          </a:p>
          <a:p>
            <a:pPr marL="285750" indent="-285750">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Safety</a:t>
            </a:r>
          </a:p>
        </p:txBody>
      </p:sp>
      <p:sp>
        <p:nvSpPr>
          <p:cNvPr id="12" name="Rounded Rectangle 11">
            <a:extLst>
              <a:ext uri="{FF2B5EF4-FFF2-40B4-BE49-F238E27FC236}">
                <a16:creationId xmlns:a16="http://schemas.microsoft.com/office/drawing/2014/main" xmlns="" id="{4C45E50E-F400-6645-B940-DE10F1FEF155}"/>
              </a:ext>
            </a:extLst>
          </p:cNvPr>
          <p:cNvSpPr/>
          <p:nvPr/>
        </p:nvSpPr>
        <p:spPr>
          <a:xfrm>
            <a:off x="916107" y="3140968"/>
            <a:ext cx="3456384" cy="1782433"/>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Patient eligibility</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Prior treatment with fluoropyrimidine-, oxaliplatin- and irinotecan-based chemotherapy, an anti-VEGF biological therapy and, if </a:t>
            </a:r>
            <a:r>
              <a:rPr lang="en-GB" sz="1100" i="1" dirty="0">
                <a:solidFill>
                  <a:schemeClr val="tx1"/>
                </a:solidFill>
                <a:latin typeface="Arial" panose="020B0604020202020204" pitchFamily="34" charset="0"/>
                <a:cs typeface="Arial" panose="020B0604020202020204" pitchFamily="34" charset="0"/>
              </a:rPr>
              <a:t>RAS</a:t>
            </a:r>
            <a:r>
              <a:rPr lang="en-GB" sz="1100" dirty="0">
                <a:solidFill>
                  <a:schemeClr val="tx1"/>
                </a:solidFill>
                <a:latin typeface="Arial" panose="020B0604020202020204" pitchFamily="34" charset="0"/>
                <a:cs typeface="Arial" panose="020B0604020202020204" pitchFamily="34" charset="0"/>
              </a:rPr>
              <a:t> wild type, an anti-EFGR therapy</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Progression on, or intolerance to, TAS-102 and/or regorafenib</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Prior treatment with an immune checkpoint inhibitor or BRAF inhibitor if indicated</a:t>
            </a:r>
          </a:p>
        </p:txBody>
      </p:sp>
      <p:sp>
        <p:nvSpPr>
          <p:cNvPr id="15" name="TextBox 14">
            <a:extLst>
              <a:ext uri="{FF2B5EF4-FFF2-40B4-BE49-F238E27FC236}">
                <a16:creationId xmlns:a16="http://schemas.microsoft.com/office/drawing/2014/main" xmlns="" id="{B8AA8746-5042-8A44-A5CD-F1B70032B35E}"/>
              </a:ext>
            </a:extLst>
          </p:cNvPr>
          <p:cNvSpPr txBox="1"/>
          <p:nvPr/>
        </p:nvSpPr>
        <p:spPr>
          <a:xfrm>
            <a:off x="4530149" y="4341041"/>
            <a:ext cx="690481" cy="245708"/>
          </a:xfrm>
          <a:prstGeom prst="rect">
            <a:avLst/>
          </a:prstGeom>
          <a:noFill/>
        </p:spPr>
        <p:txBody>
          <a:bodyPr wrap="square" lIns="72000" tIns="36000" rIns="36000" bIns="36000" rtlCol="0">
            <a:spAutoFit/>
          </a:bodyPr>
          <a:lstStyle/>
          <a:p>
            <a:pPr algn="ctr"/>
            <a:r>
              <a:rPr lang="en-GB" sz="1100" b="1" dirty="0">
                <a:latin typeface="Arial" panose="020B0604020202020204" pitchFamily="34" charset="0"/>
                <a:ea typeface="Aileron" charset="0"/>
                <a:cs typeface="Arial" panose="020B0604020202020204" pitchFamily="34" charset="0"/>
              </a:rPr>
              <a:t>N=687</a:t>
            </a:r>
            <a:endParaRPr lang="en-GB" sz="1100" dirty="0">
              <a:latin typeface="Arial" panose="020B0604020202020204" pitchFamily="34" charset="0"/>
              <a:ea typeface="Aileron" charset="0"/>
              <a:cs typeface="Arial" panose="020B0604020202020204" pitchFamily="34" charset="0"/>
            </a:endParaRPr>
          </a:p>
        </p:txBody>
      </p:sp>
      <p:sp>
        <p:nvSpPr>
          <p:cNvPr id="16" name="Rounded Rectangle 15">
            <a:extLst>
              <a:ext uri="{FF2B5EF4-FFF2-40B4-BE49-F238E27FC236}">
                <a16:creationId xmlns:a16="http://schemas.microsoft.com/office/drawing/2014/main" xmlns="" id="{B72E2B21-04D8-5E40-9B25-7F6916430D8D}"/>
              </a:ext>
            </a:extLst>
          </p:cNvPr>
          <p:cNvSpPr/>
          <p:nvPr/>
        </p:nvSpPr>
        <p:spPr>
          <a:xfrm>
            <a:off x="5439098" y="4203321"/>
            <a:ext cx="1849063" cy="720080"/>
          </a:xfrm>
          <a:prstGeom prst="roundRect">
            <a:avLst>
              <a:gd name="adj" fmla="val 16894"/>
            </a:avLst>
          </a:prstGeom>
          <a:solidFill>
            <a:schemeClr val="accent6"/>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Placebo </a:t>
            </a:r>
            <a:r>
              <a:rPr lang="en-GB" sz="1000" dirty="0">
                <a:solidFill>
                  <a:schemeClr val="bg1"/>
                </a:solidFill>
                <a:latin typeface="Arial" panose="020B0604020202020204" pitchFamily="34" charset="0"/>
                <a:cs typeface="Arial" panose="020B0604020202020204" pitchFamily="34" charset="0"/>
              </a:rPr>
              <a:t>5 mg PO, QD</a:t>
            </a:r>
            <a:r>
              <a:rPr lang="en-GB" sz="1000" baseline="30000" dirty="0">
                <a:solidFill>
                  <a:schemeClr val="bg1"/>
                </a:solidFill>
                <a:latin typeface="Arial" panose="020B0604020202020204" pitchFamily="34" charset="0"/>
                <a:cs typeface="Arial" panose="020B0604020202020204" pitchFamily="34" charset="0"/>
              </a:rPr>
              <a:t/>
            </a:r>
            <a:br>
              <a:rPr lang="en-GB" sz="1000" baseline="30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(3 weeks on, 1 week off)</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BSC</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(N=229)</a:t>
            </a:r>
          </a:p>
        </p:txBody>
      </p:sp>
      <p:cxnSp>
        <p:nvCxnSpPr>
          <p:cNvPr id="17" name="Straight Connector 16">
            <a:extLst>
              <a:ext uri="{FF2B5EF4-FFF2-40B4-BE49-F238E27FC236}">
                <a16:creationId xmlns:a16="http://schemas.microsoft.com/office/drawing/2014/main" xmlns="" id="{0E9304C5-446F-894E-BBFA-2266C2C51200}"/>
              </a:ext>
            </a:extLst>
          </p:cNvPr>
          <p:cNvCxnSpPr>
            <a:cxnSpLocks/>
          </p:cNvCxnSpPr>
          <p:nvPr/>
        </p:nvCxnSpPr>
        <p:spPr>
          <a:xfrm>
            <a:off x="5217751" y="3504460"/>
            <a:ext cx="21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DDCE3FD3-F728-FC46-A1EE-FB80017FB198}"/>
              </a:ext>
            </a:extLst>
          </p:cNvPr>
          <p:cNvCxnSpPr>
            <a:cxnSpLocks/>
          </p:cNvCxnSpPr>
          <p:nvPr/>
        </p:nvCxnSpPr>
        <p:spPr>
          <a:xfrm>
            <a:off x="4946515" y="4033778"/>
            <a:ext cx="28800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Oval 3">
            <a:extLst>
              <a:ext uri="{FF2B5EF4-FFF2-40B4-BE49-F238E27FC236}">
                <a16:creationId xmlns:a16="http://schemas.microsoft.com/office/drawing/2014/main" xmlns="" id="{D460A40B-27D1-8142-B88A-B55A68C47EBD}"/>
              </a:ext>
            </a:extLst>
          </p:cNvPr>
          <p:cNvSpPr/>
          <p:nvPr/>
        </p:nvSpPr>
        <p:spPr>
          <a:xfrm>
            <a:off x="4624069" y="3783583"/>
            <a:ext cx="502640" cy="50264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sz="1100" b="1" dirty="0">
                <a:latin typeface="Arial" panose="020B0604020202020204" pitchFamily="34" charset="0"/>
                <a:cs typeface="Arial" panose="020B0604020202020204" pitchFamily="34" charset="0"/>
              </a:rPr>
              <a:t>R</a:t>
            </a:r>
            <a:br>
              <a:rPr lang="en-GB" sz="1100" b="1" dirty="0">
                <a:latin typeface="Arial" panose="020B0604020202020204" pitchFamily="34" charset="0"/>
                <a:cs typeface="Arial" panose="020B0604020202020204" pitchFamily="34" charset="0"/>
              </a:rPr>
            </a:br>
            <a:r>
              <a:rPr lang="en-GB" sz="1100" b="1" dirty="0">
                <a:latin typeface="Arial" panose="020B0604020202020204" pitchFamily="34" charset="0"/>
                <a:cs typeface="Arial" panose="020B0604020202020204" pitchFamily="34" charset="0"/>
              </a:rPr>
              <a:t>2:1</a:t>
            </a:r>
          </a:p>
        </p:txBody>
      </p:sp>
      <p:cxnSp>
        <p:nvCxnSpPr>
          <p:cNvPr id="20" name="Straight Connector 19">
            <a:extLst>
              <a:ext uri="{FF2B5EF4-FFF2-40B4-BE49-F238E27FC236}">
                <a16:creationId xmlns:a16="http://schemas.microsoft.com/office/drawing/2014/main" xmlns="" id="{D3E37D40-603F-1B4C-A4C7-AA519C505E42}"/>
              </a:ext>
            </a:extLst>
          </p:cNvPr>
          <p:cNvCxnSpPr>
            <a:cxnSpLocks/>
          </p:cNvCxnSpPr>
          <p:nvPr/>
        </p:nvCxnSpPr>
        <p:spPr>
          <a:xfrm flipV="1">
            <a:off x="5231576" y="3501364"/>
            <a:ext cx="0" cy="10668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xmlns="" id="{8A856489-B9DC-514E-874A-02B21AF851CD}"/>
              </a:ext>
            </a:extLst>
          </p:cNvPr>
          <p:cNvCxnSpPr>
            <a:cxnSpLocks/>
          </p:cNvCxnSpPr>
          <p:nvPr/>
        </p:nvCxnSpPr>
        <p:spPr>
          <a:xfrm>
            <a:off x="5217751" y="4561735"/>
            <a:ext cx="21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xmlns="" id="{72E82D20-4F52-0D44-BFA8-368D5C82122B}"/>
              </a:ext>
            </a:extLst>
          </p:cNvPr>
          <p:cNvSpPr txBox="1"/>
          <p:nvPr/>
        </p:nvSpPr>
        <p:spPr>
          <a:xfrm>
            <a:off x="7295120" y="3677012"/>
            <a:ext cx="1209480" cy="749812"/>
          </a:xfrm>
          <a:prstGeom prst="rect">
            <a:avLst/>
          </a:prstGeom>
          <a:noFill/>
        </p:spPr>
        <p:txBody>
          <a:bodyPr wrap="square" lIns="72000" tIns="36000" rIns="36000" bIns="36000" rtlCol="0">
            <a:spAutoFit/>
          </a:bodyPr>
          <a:lstStyle/>
          <a:p>
            <a:pPr algn="ctr"/>
            <a:r>
              <a:rPr lang="en-GB" sz="1100" dirty="0">
                <a:latin typeface="Arial" panose="020B0604020202020204" pitchFamily="34" charset="0"/>
                <a:ea typeface="Aileron" charset="0"/>
                <a:cs typeface="Arial" panose="020B0604020202020204" pitchFamily="34" charset="0"/>
              </a:rPr>
              <a:t>Treatment until</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progression or</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unacceptable toxicity</a:t>
            </a:r>
          </a:p>
        </p:txBody>
      </p:sp>
      <p:grpSp>
        <p:nvGrpSpPr>
          <p:cNvPr id="29" name="Group 28">
            <a:extLst>
              <a:ext uri="{FF2B5EF4-FFF2-40B4-BE49-F238E27FC236}">
                <a16:creationId xmlns:a16="http://schemas.microsoft.com/office/drawing/2014/main" xmlns="" id="{C8180950-C050-C64B-A5CB-5EE9B62E226A}"/>
              </a:ext>
            </a:extLst>
          </p:cNvPr>
          <p:cNvGrpSpPr/>
          <p:nvPr/>
        </p:nvGrpSpPr>
        <p:grpSpPr>
          <a:xfrm>
            <a:off x="7264265" y="3491710"/>
            <a:ext cx="635595" cy="216000"/>
            <a:chOff x="6996635" y="3486021"/>
            <a:chExt cx="635595" cy="216000"/>
          </a:xfrm>
        </p:grpSpPr>
        <p:cxnSp>
          <p:nvCxnSpPr>
            <p:cNvPr id="25" name="Straight Connector 24">
              <a:extLst>
                <a:ext uri="{FF2B5EF4-FFF2-40B4-BE49-F238E27FC236}">
                  <a16:creationId xmlns:a16="http://schemas.microsoft.com/office/drawing/2014/main" xmlns="" id="{C0218194-623F-3648-B10F-983215A89B20}"/>
                </a:ext>
              </a:extLst>
            </p:cNvPr>
            <p:cNvCxnSpPr>
              <a:cxnSpLocks/>
            </p:cNvCxnSpPr>
            <p:nvPr/>
          </p:nvCxnSpPr>
          <p:spPr>
            <a:xfrm>
              <a:off x="6996635" y="3498771"/>
              <a:ext cx="629715"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xmlns="" id="{3F2DEE3B-41B3-3C46-B440-8E8B07028256}"/>
                </a:ext>
              </a:extLst>
            </p:cNvPr>
            <p:cNvCxnSpPr>
              <a:cxnSpLocks/>
            </p:cNvCxnSpPr>
            <p:nvPr/>
          </p:nvCxnSpPr>
          <p:spPr>
            <a:xfrm rot="5400000">
              <a:off x="7524230" y="3594021"/>
              <a:ext cx="21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13" name="Rounded Rectangle 12">
            <a:extLst>
              <a:ext uri="{FF2B5EF4-FFF2-40B4-BE49-F238E27FC236}">
                <a16:creationId xmlns:a16="http://schemas.microsoft.com/office/drawing/2014/main" xmlns="" id="{BFC64ED1-3C3F-A841-BF32-1676CEFD94FF}"/>
              </a:ext>
            </a:extLst>
          </p:cNvPr>
          <p:cNvSpPr/>
          <p:nvPr/>
        </p:nvSpPr>
        <p:spPr>
          <a:xfrm>
            <a:off x="5439098" y="3140968"/>
            <a:ext cx="1849063" cy="720080"/>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000" b="1" dirty="0" err="1">
                <a:solidFill>
                  <a:schemeClr val="bg1"/>
                </a:solidFill>
                <a:latin typeface="Arial" panose="020B0604020202020204" pitchFamily="34" charset="0"/>
                <a:cs typeface="Arial" panose="020B0604020202020204" pitchFamily="34" charset="0"/>
              </a:rPr>
              <a:t>Fruquintinib</a:t>
            </a:r>
            <a:r>
              <a:rPr lang="en-GB" sz="1000" b="1" dirty="0">
                <a:solidFill>
                  <a:schemeClr val="bg1"/>
                </a:solidFill>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5 mg PO, QD</a:t>
            </a:r>
            <a:r>
              <a:rPr lang="en-GB" sz="1000" baseline="30000" dirty="0">
                <a:solidFill>
                  <a:schemeClr val="bg1"/>
                </a:solidFill>
                <a:latin typeface="Arial" panose="020B0604020202020204" pitchFamily="34" charset="0"/>
                <a:cs typeface="Arial" panose="020B0604020202020204" pitchFamily="34" charset="0"/>
              </a:rPr>
              <a:t/>
            </a:r>
            <a:br>
              <a:rPr lang="en-GB" sz="1000" baseline="30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(3 weeks on, 1 week off)</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BSC</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(N=458)</a:t>
            </a:r>
          </a:p>
        </p:txBody>
      </p:sp>
      <p:grpSp>
        <p:nvGrpSpPr>
          <p:cNvPr id="30" name="Group 29">
            <a:extLst>
              <a:ext uri="{FF2B5EF4-FFF2-40B4-BE49-F238E27FC236}">
                <a16:creationId xmlns:a16="http://schemas.microsoft.com/office/drawing/2014/main" xmlns="" id="{56882471-603B-EC40-81BE-8362562D99F4}"/>
              </a:ext>
            </a:extLst>
          </p:cNvPr>
          <p:cNvGrpSpPr/>
          <p:nvPr/>
        </p:nvGrpSpPr>
        <p:grpSpPr>
          <a:xfrm flipV="1">
            <a:off x="7264265" y="4409285"/>
            <a:ext cx="635595" cy="216000"/>
            <a:chOff x="6996635" y="3486021"/>
            <a:chExt cx="635595" cy="216000"/>
          </a:xfrm>
        </p:grpSpPr>
        <p:cxnSp>
          <p:nvCxnSpPr>
            <p:cNvPr id="31" name="Straight Connector 30">
              <a:extLst>
                <a:ext uri="{FF2B5EF4-FFF2-40B4-BE49-F238E27FC236}">
                  <a16:creationId xmlns:a16="http://schemas.microsoft.com/office/drawing/2014/main" xmlns="" id="{824394F4-1809-6649-A0E7-E6F9205D6B24}"/>
                </a:ext>
              </a:extLst>
            </p:cNvPr>
            <p:cNvCxnSpPr>
              <a:cxnSpLocks/>
            </p:cNvCxnSpPr>
            <p:nvPr/>
          </p:nvCxnSpPr>
          <p:spPr>
            <a:xfrm>
              <a:off x="6996635" y="3498771"/>
              <a:ext cx="629715"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xmlns="" id="{403901EA-0E17-FD43-8D34-18F2A5214FA0}"/>
                </a:ext>
              </a:extLst>
            </p:cNvPr>
            <p:cNvCxnSpPr>
              <a:cxnSpLocks/>
            </p:cNvCxnSpPr>
            <p:nvPr/>
          </p:nvCxnSpPr>
          <p:spPr>
            <a:xfrm rot="5400000">
              <a:off x="7524230" y="3594021"/>
              <a:ext cx="21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33" name="TextBox 32">
            <a:extLst>
              <a:ext uri="{FF2B5EF4-FFF2-40B4-BE49-F238E27FC236}">
                <a16:creationId xmlns:a16="http://schemas.microsoft.com/office/drawing/2014/main" xmlns="" id="{4B3BFBE0-20F7-1948-941F-856868E6C6B1}"/>
              </a:ext>
            </a:extLst>
          </p:cNvPr>
          <p:cNvSpPr txBox="1"/>
          <p:nvPr/>
        </p:nvSpPr>
        <p:spPr>
          <a:xfrm>
            <a:off x="973242" y="5132830"/>
            <a:ext cx="10091309" cy="1154692"/>
          </a:xfrm>
          <a:prstGeom prst="rect">
            <a:avLst/>
          </a:prstGeom>
          <a:noFill/>
        </p:spPr>
        <p:txBody>
          <a:bodyPr wrap="square" lIns="72000" tIns="36000" rIns="36000" bIns="36000" rtlCol="0">
            <a:noAutofit/>
          </a:bodyPr>
          <a:lstStyle/>
          <a:p>
            <a:r>
              <a:rPr lang="en-GB" sz="1100" b="1" dirty="0">
                <a:solidFill>
                  <a:schemeClr val="accent1"/>
                </a:solidFill>
                <a:latin typeface="Arial" panose="020B0604020202020204" pitchFamily="34" charset="0"/>
                <a:ea typeface="Aileron" charset="0"/>
                <a:cs typeface="Arial" panose="020B0604020202020204" pitchFamily="34" charset="0"/>
              </a:rPr>
              <a:t>Stratification factors</a:t>
            </a:r>
          </a:p>
          <a:p>
            <a:pPr marL="171450" indent="-171450">
              <a:buClr>
                <a:schemeClr val="accent1"/>
              </a:buClr>
              <a:buFont typeface="Arial" panose="020B0604020202020204" pitchFamily="34" charset="0"/>
              <a:buChar char="•"/>
            </a:pPr>
            <a:r>
              <a:rPr lang="en-GB" sz="1100" dirty="0">
                <a:latin typeface="Arial" panose="020B0604020202020204" pitchFamily="34" charset="0"/>
                <a:ea typeface="Aileron" charset="0"/>
                <a:cs typeface="Arial" panose="020B0604020202020204" pitchFamily="34" charset="0"/>
              </a:rPr>
              <a:t>Prior therapy (TAS-102 vs regorafenib vs TAS-102 and regorafenib)</a:t>
            </a:r>
          </a:p>
          <a:p>
            <a:pPr marL="171450" indent="-171450">
              <a:buClr>
                <a:schemeClr val="accent1"/>
              </a:buClr>
              <a:buFont typeface="Arial" panose="020B0604020202020204" pitchFamily="34" charset="0"/>
              <a:buChar char="•"/>
            </a:pPr>
            <a:r>
              <a:rPr lang="en-GB" sz="1100" i="1" dirty="0">
                <a:latin typeface="Arial" panose="020B0604020202020204" pitchFamily="34" charset="0"/>
                <a:ea typeface="Aileron" charset="0"/>
                <a:cs typeface="Arial" panose="020B0604020202020204" pitchFamily="34" charset="0"/>
              </a:rPr>
              <a:t>RAS</a:t>
            </a:r>
            <a:r>
              <a:rPr lang="en-GB" sz="1100" dirty="0">
                <a:latin typeface="Arial" panose="020B0604020202020204" pitchFamily="34" charset="0"/>
                <a:ea typeface="Aileron" charset="0"/>
                <a:cs typeface="Arial" panose="020B0604020202020204" pitchFamily="34" charset="0"/>
              </a:rPr>
              <a:t> mutational status (wild-type vs mutant)</a:t>
            </a:r>
          </a:p>
          <a:p>
            <a:pPr marL="171450" indent="-171450">
              <a:buClr>
                <a:schemeClr val="accent1"/>
              </a:buClr>
              <a:buFont typeface="Arial" panose="020B0604020202020204" pitchFamily="34" charset="0"/>
              <a:buChar char="•"/>
            </a:pPr>
            <a:r>
              <a:rPr lang="en-GB" sz="1100" dirty="0">
                <a:latin typeface="Arial" panose="020B0604020202020204" pitchFamily="34" charset="0"/>
                <a:ea typeface="Aileron" charset="0"/>
                <a:cs typeface="Arial" panose="020B0604020202020204" pitchFamily="34" charset="0"/>
              </a:rPr>
              <a:t>Duration of metastatic disease (≤18 months vs &gt;18 months</a:t>
            </a:r>
          </a:p>
          <a:p>
            <a:pPr>
              <a:buClr>
                <a:schemeClr val="accent1"/>
              </a:buClr>
            </a:pPr>
            <a:r>
              <a:rPr lang="en-GB" sz="900" dirty="0">
                <a:latin typeface="Arial" panose="020B0604020202020204" pitchFamily="34" charset="0"/>
                <a:ea typeface="Aileron" charset="0"/>
                <a:cs typeface="Arial" panose="020B0604020202020204" pitchFamily="34" charset="0"/>
              </a:rPr>
              <a:t>Note: to ensure the patient population is reflective of clinical practice, the number of patients with prior regorafenib was limited to 344 patients (50%); TAS-102, </a:t>
            </a:r>
            <a:r>
              <a:rPr lang="en-US" sz="900" dirty="0">
                <a:latin typeface="Arial" panose="020B0604020202020204" pitchFamily="34" charset="0"/>
                <a:cs typeface="Arial" panose="020B0604020202020204" pitchFamily="34" charset="0"/>
              </a:rPr>
              <a:t>trifluridine and </a:t>
            </a:r>
            <a:r>
              <a:rPr lang="en-US" sz="900" dirty="0" err="1">
                <a:latin typeface="Arial" panose="020B0604020202020204" pitchFamily="34" charset="0"/>
                <a:cs typeface="Arial" panose="020B0604020202020204" pitchFamily="34" charset="0"/>
              </a:rPr>
              <a:t>tipiracil</a:t>
            </a:r>
            <a:r>
              <a:rPr lang="en-US" sz="900" dirty="0">
                <a:latin typeface="Arial" panose="020B0604020202020204" pitchFamily="34" charset="0"/>
                <a:cs typeface="Arial" panose="020B0604020202020204" pitchFamily="34" charset="0"/>
              </a:rPr>
              <a:t> hydrochloride</a:t>
            </a:r>
            <a:endParaRPr lang="en-GB"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344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09C7235-1601-4110-B808-BD18FA347F55}"/>
              </a:ext>
            </a:extLst>
          </p:cNvPr>
          <p:cNvSpPr>
            <a:spLocks noGrp="1"/>
          </p:cNvSpPr>
          <p:nvPr>
            <p:ph sz="quarter" idx="12"/>
          </p:nvPr>
        </p:nvSpPr>
        <p:spPr>
          <a:xfrm>
            <a:off x="695401" y="4565925"/>
            <a:ext cx="5131907" cy="560613"/>
          </a:xfrm>
        </p:spPr>
        <p:txBody>
          <a:bodyPr/>
          <a:lstStyle/>
          <a:p>
            <a:r>
              <a:rPr lang="en-GB" sz="1800" dirty="0">
                <a:solidFill>
                  <a:schemeClr val="tx2"/>
                </a:solidFill>
              </a:rPr>
              <a:t>M</a:t>
            </a:r>
            <a:r>
              <a:rPr lang="en-GB" sz="1800" b="0" i="0" dirty="0">
                <a:solidFill>
                  <a:schemeClr val="tx2"/>
                </a:solidFill>
                <a:effectLst/>
              </a:rPr>
              <a:t>edian duration of follow-up: </a:t>
            </a:r>
          </a:p>
          <a:p>
            <a:pPr lvl="1"/>
            <a:r>
              <a:rPr lang="en-GB" sz="1600" b="0" i="0" dirty="0">
                <a:solidFill>
                  <a:schemeClr val="tx2"/>
                </a:solidFill>
                <a:effectLst/>
              </a:rPr>
              <a:t>11.3 months </a:t>
            </a:r>
            <a:r>
              <a:rPr lang="en-GB" sz="1600" b="0" i="0" dirty="0" err="1">
                <a:solidFill>
                  <a:schemeClr val="tx2"/>
                </a:solidFill>
                <a:effectLst/>
              </a:rPr>
              <a:t>fruquintinib</a:t>
            </a:r>
            <a:r>
              <a:rPr lang="en-GB" sz="1600" b="0" i="0" dirty="0">
                <a:solidFill>
                  <a:schemeClr val="tx2"/>
                </a:solidFill>
                <a:effectLst/>
              </a:rPr>
              <a:t> vs 11.2 months placebo</a:t>
            </a:r>
          </a:p>
          <a:p>
            <a:r>
              <a:rPr lang="en-GB" sz="1800" dirty="0">
                <a:solidFill>
                  <a:schemeClr val="tx2"/>
                </a:solidFill>
              </a:rPr>
              <a:t>Patients were heavily pre-treated, with &gt; 70% having received &gt; 3 lines of prior therapy</a:t>
            </a:r>
          </a:p>
          <a:p>
            <a:pPr marL="287993" lvl="1" indent="0">
              <a:buNone/>
            </a:pPr>
            <a:r>
              <a:rPr lang="en-GB" sz="1600" b="0" i="0" dirty="0">
                <a:solidFill>
                  <a:schemeClr val="tx2"/>
                </a:solidFill>
                <a:effectLst/>
              </a:rPr>
              <a:t> </a:t>
            </a:r>
          </a:p>
        </p:txBody>
      </p:sp>
      <p:sp>
        <p:nvSpPr>
          <p:cNvPr id="3" name="Title 2">
            <a:extLst>
              <a:ext uri="{FF2B5EF4-FFF2-40B4-BE49-F238E27FC236}">
                <a16:creationId xmlns:a16="http://schemas.microsoft.com/office/drawing/2014/main" xmlns="" id="{75F1A2E3-911C-4E12-831B-42FF626604DE}"/>
              </a:ext>
            </a:extLst>
          </p:cNvPr>
          <p:cNvSpPr>
            <a:spLocks noGrp="1"/>
          </p:cNvSpPr>
          <p:nvPr>
            <p:ph type="title"/>
          </p:nvPr>
        </p:nvSpPr>
        <p:spPr/>
        <p:txBody>
          <a:bodyPr/>
          <a:lstStyle/>
          <a:p>
            <a:r>
              <a:rPr lang="en-GB" sz="2800" dirty="0">
                <a:effectLst/>
                <a:latin typeface="Arial" panose="020B0604020202020204" pitchFamily="34" charset="0"/>
                <a:ea typeface="Times New Roman" panose="02020603050405020304" pitchFamily="18" charset="0"/>
              </a:rPr>
              <a:t>FRESCO-2</a:t>
            </a:r>
            <a:r>
              <a:rPr lang="en-GB" dirty="0"/>
              <a:t>: results</a:t>
            </a:r>
          </a:p>
        </p:txBody>
      </p:sp>
      <p:sp>
        <p:nvSpPr>
          <p:cNvPr id="5" name="Slide Number Placeholder 4">
            <a:extLst>
              <a:ext uri="{FF2B5EF4-FFF2-40B4-BE49-F238E27FC236}">
                <a16:creationId xmlns:a16="http://schemas.microsoft.com/office/drawing/2014/main" xmlns="" id="{92EF3EC2-6381-4222-8910-80A90730CD31}"/>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
        <p:nvSpPr>
          <p:cNvPr id="9" name="Content Placeholder 8">
            <a:extLst>
              <a:ext uri="{FF2B5EF4-FFF2-40B4-BE49-F238E27FC236}">
                <a16:creationId xmlns:a16="http://schemas.microsoft.com/office/drawing/2014/main" xmlns="" id="{69789941-5D24-AB4C-8B60-4480B8932309}"/>
              </a:ext>
            </a:extLst>
          </p:cNvPr>
          <p:cNvSpPr>
            <a:spLocks noGrp="1"/>
          </p:cNvSpPr>
          <p:nvPr>
            <p:ph sz="quarter" idx="15"/>
          </p:nvPr>
        </p:nvSpPr>
        <p:spPr>
          <a:xfrm>
            <a:off x="620183" y="6309320"/>
            <a:ext cx="10180339" cy="365125"/>
          </a:xfrm>
        </p:spPr>
        <p:txBody>
          <a:bodyPr/>
          <a:lstStyle/>
          <a:p>
            <a:pPr lvl="0">
              <a:spcBef>
                <a:spcPts val="0"/>
              </a:spcBef>
              <a:spcAft>
                <a:spcPts val="300"/>
              </a:spcAft>
              <a:buSzPts val="1000"/>
              <a:tabLst>
                <a:tab pos="457200" algn="l"/>
              </a:tabLst>
            </a:pPr>
            <a:r>
              <a:rPr lang="en-GB" sz="1200" dirty="0">
                <a:effectLst/>
                <a:ea typeface="Calibri" panose="020F0502020204030204" pitchFamily="34" charset="0"/>
              </a:rPr>
              <a:t>CI, confidence interval; CR, complete response; HR, hazard ratio; </a:t>
            </a:r>
            <a:r>
              <a:rPr lang="en-GB" sz="1200" dirty="0" err="1">
                <a:effectLst/>
                <a:ea typeface="Calibri" panose="020F0502020204030204" pitchFamily="34" charset="0"/>
              </a:rPr>
              <a:t>mo</a:t>
            </a:r>
            <a:r>
              <a:rPr lang="en-GB" sz="1200" dirty="0">
                <a:effectLst/>
                <a:ea typeface="Calibri" panose="020F0502020204030204" pitchFamily="34" charset="0"/>
              </a:rPr>
              <a:t>, months; ORR, objective response rate; OS, overall survival; PFS, progression free survival; PR, partial response; SD, stable disease; </a:t>
            </a:r>
            <a:r>
              <a:rPr lang="en-GB" sz="1200" dirty="0">
                <a:solidFill>
                  <a:schemeClr val="tx2"/>
                </a:solidFill>
                <a:effectLst/>
                <a:ea typeface="Calibri" panose="020F0502020204030204" pitchFamily="34" charset="0"/>
              </a:rPr>
              <a:t>TEAE, treatment-emergent adverse event</a:t>
            </a:r>
          </a:p>
          <a:p>
            <a:pPr lvl="0">
              <a:spcBef>
                <a:spcPts val="0"/>
              </a:spcBef>
              <a:spcAft>
                <a:spcPts val="300"/>
              </a:spcAft>
              <a:buSzPts val="1000"/>
              <a:tabLst>
                <a:tab pos="457200" algn="l"/>
              </a:tabLst>
            </a:pPr>
            <a:r>
              <a:rPr lang="en-GB" dirty="0" err="1">
                <a:effectLst/>
              </a:rPr>
              <a:t>Dasari</a:t>
            </a:r>
            <a:r>
              <a:rPr lang="en-GB" dirty="0">
                <a:effectLst/>
              </a:rPr>
              <a:t> NA, et al. Ann Oncol. 2022; 33 (suppl_7): S808-S869 (ESMO 2022 presentation)</a:t>
            </a:r>
            <a:endParaRPr lang="en-GB" sz="1200" dirty="0">
              <a:effectLst/>
              <a:ea typeface="Calibri" panose="020F0502020204030204" pitchFamily="34" charset="0"/>
            </a:endParaRPr>
          </a:p>
        </p:txBody>
      </p:sp>
      <p:graphicFrame>
        <p:nvGraphicFramePr>
          <p:cNvPr id="10" name="Table 5">
            <a:extLst>
              <a:ext uri="{FF2B5EF4-FFF2-40B4-BE49-F238E27FC236}">
                <a16:creationId xmlns:a16="http://schemas.microsoft.com/office/drawing/2014/main" xmlns="" id="{59E2ADAC-FA4D-E112-3E2F-47D8B7823408}"/>
              </a:ext>
            </a:extLst>
          </p:cNvPr>
          <p:cNvGraphicFramePr>
            <a:graphicFrameLocks/>
          </p:cNvGraphicFramePr>
          <p:nvPr>
            <p:extLst>
              <p:ext uri="{D42A27DB-BD31-4B8C-83A1-F6EECF244321}">
                <p14:modId xmlns:p14="http://schemas.microsoft.com/office/powerpoint/2010/main" val="1982920260"/>
              </p:ext>
            </p:extLst>
          </p:nvPr>
        </p:nvGraphicFramePr>
        <p:xfrm>
          <a:off x="619200" y="1484784"/>
          <a:ext cx="4824536" cy="3046680"/>
        </p:xfrm>
        <a:graphic>
          <a:graphicData uri="http://schemas.openxmlformats.org/drawingml/2006/table">
            <a:tbl>
              <a:tblPr firstRow="1" bandRow="1">
                <a:tableStyleId>{5C22544A-7EE6-4342-B048-85BDC9FD1C3A}</a:tableStyleId>
              </a:tblPr>
              <a:tblGrid>
                <a:gridCol w="2477995">
                  <a:extLst>
                    <a:ext uri="{9D8B030D-6E8A-4147-A177-3AD203B41FA5}">
                      <a16:colId xmlns:a16="http://schemas.microsoft.com/office/drawing/2014/main" xmlns="" val="4084792377"/>
                    </a:ext>
                  </a:extLst>
                </a:gridCol>
                <a:gridCol w="1138538">
                  <a:extLst>
                    <a:ext uri="{9D8B030D-6E8A-4147-A177-3AD203B41FA5}">
                      <a16:colId xmlns:a16="http://schemas.microsoft.com/office/drawing/2014/main" xmlns="" val="1750257400"/>
                    </a:ext>
                  </a:extLst>
                </a:gridCol>
                <a:gridCol w="1208003">
                  <a:extLst>
                    <a:ext uri="{9D8B030D-6E8A-4147-A177-3AD203B41FA5}">
                      <a16:colId xmlns:a16="http://schemas.microsoft.com/office/drawing/2014/main" xmlns="" val="1764266844"/>
                    </a:ext>
                  </a:extLst>
                </a:gridCol>
              </a:tblGrid>
              <a:tr h="0">
                <a:tc>
                  <a:txBody>
                    <a:bodyPr/>
                    <a:lstStyle/>
                    <a:p>
                      <a:pPr algn="l"/>
                      <a:r>
                        <a:rPr lang="en-US" sz="1200" dirty="0">
                          <a:latin typeface="Arial" panose="020B0604020202020204" pitchFamily="34" charset="0"/>
                          <a:cs typeface="Arial" panose="020B0604020202020204" pitchFamily="34" charset="0"/>
                        </a:rPr>
                        <a:t>Category</a:t>
                      </a:r>
                      <a:endParaRPr lang="en-GB" sz="1200" dirty="0">
                        <a:latin typeface="Arial" panose="020B0604020202020204" pitchFamily="34" charset="0"/>
                        <a:cs typeface="Arial" panose="020B0604020202020204" pitchFamily="34" charset="0"/>
                      </a:endParaRPr>
                    </a:p>
                  </a:txBody>
                  <a:tcPr marL="55440" marR="55440" marT="28800" marB="28800"/>
                </a:tc>
                <a:tc>
                  <a:txBody>
                    <a:bodyPr/>
                    <a:lstStyle/>
                    <a:p>
                      <a:pPr algn="ctr"/>
                      <a:r>
                        <a:rPr lang="en-GB" sz="1100" dirty="0" err="1">
                          <a:latin typeface="Arial" panose="020B0604020202020204" pitchFamily="34" charset="0"/>
                          <a:cs typeface="Arial" panose="020B0604020202020204" pitchFamily="34" charset="0"/>
                        </a:rPr>
                        <a:t>Fruquintinib</a:t>
                      </a:r>
                      <a:endParaRPr lang="en-GB" sz="1100" dirty="0">
                        <a:latin typeface="Arial" panose="020B0604020202020204" pitchFamily="34" charset="0"/>
                        <a:cs typeface="Arial" panose="020B0604020202020204" pitchFamily="34" charset="0"/>
                      </a:endParaRPr>
                    </a:p>
                  </a:txBody>
                  <a:tcPr marL="55440" marR="55440" marT="28800" marB="28800"/>
                </a:tc>
                <a:tc>
                  <a:txBody>
                    <a:bodyPr/>
                    <a:lstStyle/>
                    <a:p>
                      <a:pPr algn="ctr"/>
                      <a:r>
                        <a:rPr lang="en-GB" sz="1100" dirty="0">
                          <a:latin typeface="Arial" panose="020B0604020202020204" pitchFamily="34" charset="0"/>
                          <a:cs typeface="Arial" panose="020B0604020202020204" pitchFamily="34" charset="0"/>
                        </a:rPr>
                        <a:t>Placebo</a:t>
                      </a:r>
                    </a:p>
                  </a:txBody>
                  <a:tcPr marL="55440" marR="55440" marT="28800" marB="28800"/>
                </a:tc>
                <a:extLst>
                  <a:ext uri="{0D108BD9-81ED-4DB2-BD59-A6C34878D82A}">
                    <a16:rowId xmlns:a16="http://schemas.microsoft.com/office/drawing/2014/main" xmlns="" val="3783712714"/>
                  </a:ext>
                </a:extLst>
              </a:tr>
              <a:tr h="148786">
                <a:tc gridSpan="3">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b="0" dirty="0">
                          <a:latin typeface="Arial" panose="020B0604020202020204" pitchFamily="34" charset="0"/>
                          <a:cs typeface="Arial" panose="020B0604020202020204" pitchFamily="34" charset="0"/>
                        </a:rPr>
                        <a:t>Overall survival</a:t>
                      </a:r>
                    </a:p>
                  </a:txBody>
                  <a:tcPr marL="55440" marR="55440" marT="28800" marB="28800"/>
                </a:tc>
                <a:tc hMerge="1">
                  <a:txBody>
                    <a:bodyPr/>
                    <a:lstStyle/>
                    <a:p>
                      <a:pPr algn="ctr"/>
                      <a:endParaRPr lang="en-GB" sz="1100" baseline="0" dirty="0">
                        <a:latin typeface="Arial" panose="020B0604020202020204" pitchFamily="34" charset="0"/>
                        <a:cs typeface="Arial" panose="020B0604020202020204" pitchFamily="34" charset="0"/>
                      </a:endParaRPr>
                    </a:p>
                  </a:txBody>
                  <a:tcPr marL="55440" marR="55440"/>
                </a:tc>
                <a:tc hMerge="1">
                  <a:txBody>
                    <a:bodyPr/>
                    <a:lstStyle/>
                    <a:p>
                      <a:pPr algn="ctr"/>
                      <a:endParaRPr lang="en-GB" sz="1100" baseline="0" dirty="0">
                        <a:latin typeface="Arial" panose="020B0604020202020204" pitchFamily="34" charset="0"/>
                        <a:cs typeface="Arial" panose="020B0604020202020204" pitchFamily="34" charset="0"/>
                      </a:endParaRPr>
                    </a:p>
                  </a:txBody>
                  <a:tcPr marL="55440" marR="55440"/>
                </a:tc>
                <a:extLst>
                  <a:ext uri="{0D108BD9-81ED-4DB2-BD59-A6C34878D82A}">
                    <a16:rowId xmlns:a16="http://schemas.microsoft.com/office/drawing/2014/main" xmlns="" val="2936544176"/>
                  </a:ext>
                </a:extLst>
              </a:tr>
              <a:tr h="148786">
                <a:tc>
                  <a:txBody>
                    <a:bodyPr/>
                    <a:lstStyle/>
                    <a:p>
                      <a:pPr lvl="1" algn="l"/>
                      <a:r>
                        <a:rPr lang="en-US" sz="1050" baseline="0" dirty="0">
                          <a:latin typeface="Arial" panose="020B0604020202020204" pitchFamily="34" charset="0"/>
                          <a:cs typeface="Arial" panose="020B0604020202020204" pitchFamily="34" charset="0"/>
                        </a:rPr>
                        <a:t>Events/patients n/N (%)</a:t>
                      </a:r>
                    </a:p>
                  </a:txBody>
                  <a:tcPr marL="55440" marR="55440" marT="28800" marB="28800"/>
                </a:tc>
                <a:tc>
                  <a:txBody>
                    <a:bodyPr/>
                    <a:lstStyle/>
                    <a:p>
                      <a:pPr algn="ctr"/>
                      <a:r>
                        <a:rPr lang="en-US" sz="1050" baseline="0" dirty="0">
                          <a:latin typeface="Arial" panose="020B0604020202020204" pitchFamily="34" charset="0"/>
                          <a:cs typeface="Arial" panose="020B0604020202020204" pitchFamily="34" charset="0"/>
                        </a:rPr>
                        <a:t>317/461 (68.8)</a:t>
                      </a:r>
                    </a:p>
                  </a:txBody>
                  <a:tcPr marL="55440" marR="55440" marT="28800" marB="28800"/>
                </a:tc>
                <a:tc>
                  <a:txBody>
                    <a:bodyPr/>
                    <a:lstStyle/>
                    <a:p>
                      <a:pPr algn="ctr"/>
                      <a:r>
                        <a:rPr lang="en-US" sz="1050" baseline="0" dirty="0">
                          <a:latin typeface="Arial" panose="020B0604020202020204" pitchFamily="34" charset="0"/>
                          <a:cs typeface="Arial" panose="020B0604020202020204" pitchFamily="34" charset="0"/>
                        </a:rPr>
                        <a:t>173/230 (75.2)</a:t>
                      </a:r>
                      <a:endParaRPr lang="en-GB" sz="1050" baseline="0" dirty="0">
                        <a:latin typeface="Arial" panose="020B0604020202020204" pitchFamily="34" charset="0"/>
                        <a:cs typeface="Arial" panose="020B0604020202020204" pitchFamily="34" charset="0"/>
                      </a:endParaRPr>
                    </a:p>
                  </a:txBody>
                  <a:tcPr marL="55440" marR="55440" marT="28800" marB="28800"/>
                </a:tc>
                <a:extLst>
                  <a:ext uri="{0D108BD9-81ED-4DB2-BD59-A6C34878D82A}">
                    <a16:rowId xmlns:a16="http://schemas.microsoft.com/office/drawing/2014/main" xmlns="" val="4186352831"/>
                  </a:ext>
                </a:extLst>
              </a:tr>
              <a:tr h="148786">
                <a:tc>
                  <a:txBody>
                    <a:bodyPr/>
                    <a:lstStyle/>
                    <a:p>
                      <a:pPr lvl="1" algn="l"/>
                      <a:r>
                        <a:rPr lang="en-US" sz="1050" baseline="0" dirty="0">
                          <a:latin typeface="Arial" panose="020B0604020202020204" pitchFamily="34" charset="0"/>
                          <a:cs typeface="Arial" panose="020B0604020202020204" pitchFamily="34" charset="0"/>
                        </a:rPr>
                        <a:t>Stratified p-value (log-rank)</a:t>
                      </a:r>
                      <a:endParaRPr lang="en-GB" sz="1050" baseline="0" dirty="0">
                        <a:latin typeface="Arial" panose="020B0604020202020204" pitchFamily="34" charset="0"/>
                        <a:cs typeface="Arial" panose="020B0604020202020204" pitchFamily="34" charset="0"/>
                      </a:endParaRPr>
                    </a:p>
                  </a:txBody>
                  <a:tcPr marL="55440" marR="55440" marT="28800" marB="28800"/>
                </a:tc>
                <a:tc gridSpan="2">
                  <a:txBody>
                    <a:bodyPr/>
                    <a:lstStyle/>
                    <a:p>
                      <a:pPr algn="ctr"/>
                      <a:r>
                        <a:rPr lang="en-US" sz="1050" baseline="0" dirty="0">
                          <a:latin typeface="Arial" panose="020B0604020202020204" pitchFamily="34" charset="0"/>
                          <a:cs typeface="Arial" panose="020B0604020202020204" pitchFamily="34" charset="0"/>
                        </a:rPr>
                        <a:t>P&lt;0.001</a:t>
                      </a:r>
                    </a:p>
                  </a:txBody>
                  <a:tcPr marL="55440" marR="55440" marT="28800" marB="28800"/>
                </a:tc>
                <a:tc hMerge="1">
                  <a:txBody>
                    <a:bodyPr/>
                    <a:lstStyle/>
                    <a:p>
                      <a:pPr algn="ctr"/>
                      <a:endParaRPr lang="en-GB" sz="1100" baseline="0" dirty="0">
                        <a:latin typeface="Arial" panose="020B0604020202020204" pitchFamily="34" charset="0"/>
                        <a:cs typeface="Arial" panose="020B0604020202020204" pitchFamily="34" charset="0"/>
                      </a:endParaRPr>
                    </a:p>
                  </a:txBody>
                  <a:tcPr marL="55440" marR="55440"/>
                </a:tc>
                <a:extLst>
                  <a:ext uri="{0D108BD9-81ED-4DB2-BD59-A6C34878D82A}">
                    <a16:rowId xmlns:a16="http://schemas.microsoft.com/office/drawing/2014/main" xmlns="" val="1987701166"/>
                  </a:ext>
                </a:extLst>
              </a:tr>
              <a:tr h="148786">
                <a:tc>
                  <a:txBody>
                    <a:bodyPr/>
                    <a:lstStyle/>
                    <a:p>
                      <a:pPr lvl="1" algn="l"/>
                      <a:r>
                        <a:rPr lang="en-US" sz="1050" baseline="0" dirty="0">
                          <a:latin typeface="Arial" panose="020B0604020202020204" pitchFamily="34" charset="0"/>
                          <a:cs typeface="Arial" panose="020B0604020202020204" pitchFamily="34" charset="0"/>
                        </a:rPr>
                        <a:t>Stratified HR (95% CI)</a:t>
                      </a:r>
                      <a:endParaRPr lang="en-GB" sz="1050" baseline="0" dirty="0">
                        <a:latin typeface="Arial" panose="020B0604020202020204" pitchFamily="34" charset="0"/>
                        <a:cs typeface="Arial" panose="020B0604020202020204" pitchFamily="34" charset="0"/>
                      </a:endParaRPr>
                    </a:p>
                  </a:txBody>
                  <a:tcPr marL="55440" marR="55440" marT="28800" marB="28800"/>
                </a:tc>
                <a:tc gridSpan="2">
                  <a:txBody>
                    <a:bodyPr/>
                    <a:lstStyle/>
                    <a:p>
                      <a:pPr algn="ctr"/>
                      <a:r>
                        <a:rPr lang="en-US" sz="1050" baseline="0" dirty="0">
                          <a:latin typeface="Arial" panose="020B0604020202020204" pitchFamily="34" charset="0"/>
                          <a:cs typeface="Arial" panose="020B0604020202020204" pitchFamily="34" charset="0"/>
                        </a:rPr>
                        <a:t>0.662 (0.549, 0.800)</a:t>
                      </a:r>
                    </a:p>
                  </a:txBody>
                  <a:tcPr marL="55440" marR="55440" marT="28800" marB="28800"/>
                </a:tc>
                <a:tc hMerge="1">
                  <a:txBody>
                    <a:bodyPr/>
                    <a:lstStyle/>
                    <a:p>
                      <a:pPr algn="ctr"/>
                      <a:endParaRPr lang="en-GB" sz="1100" baseline="0" dirty="0">
                        <a:latin typeface="Arial" panose="020B0604020202020204" pitchFamily="34" charset="0"/>
                        <a:cs typeface="Arial" panose="020B0604020202020204" pitchFamily="34" charset="0"/>
                      </a:endParaRPr>
                    </a:p>
                  </a:txBody>
                  <a:tcPr marL="55440" marR="55440"/>
                </a:tc>
                <a:extLst>
                  <a:ext uri="{0D108BD9-81ED-4DB2-BD59-A6C34878D82A}">
                    <a16:rowId xmlns:a16="http://schemas.microsoft.com/office/drawing/2014/main" xmlns="" val="550410087"/>
                  </a:ext>
                </a:extLst>
              </a:tr>
              <a:tr h="148786">
                <a:tc>
                  <a:txBody>
                    <a:bodyPr/>
                    <a:lstStyle/>
                    <a:p>
                      <a:pPr lvl="1" algn="l"/>
                      <a:r>
                        <a:rPr lang="en-US" sz="1050" baseline="0" dirty="0">
                          <a:latin typeface="Arial" panose="020B0604020202020204" pitchFamily="34" charset="0"/>
                          <a:cs typeface="Arial" panose="020B0604020202020204" pitchFamily="34" charset="0"/>
                        </a:rPr>
                        <a:t>Median (</a:t>
                      </a:r>
                      <a:r>
                        <a:rPr lang="en-US" sz="1050" baseline="0" dirty="0" err="1">
                          <a:latin typeface="Arial" panose="020B0604020202020204" pitchFamily="34" charset="0"/>
                          <a:cs typeface="Arial" panose="020B0604020202020204" pitchFamily="34" charset="0"/>
                        </a:rPr>
                        <a:t>mo</a:t>
                      </a:r>
                      <a:r>
                        <a:rPr lang="en-US" sz="1050" baseline="0" dirty="0">
                          <a:latin typeface="Arial" panose="020B0604020202020204" pitchFamily="34" charset="0"/>
                          <a:cs typeface="Arial" panose="020B0604020202020204" pitchFamily="34" charset="0"/>
                        </a:rPr>
                        <a:t>), (95% CI)</a:t>
                      </a:r>
                      <a:endParaRPr lang="en-GB" sz="1050" baseline="0" dirty="0">
                        <a:latin typeface="Arial" panose="020B0604020202020204" pitchFamily="34" charset="0"/>
                        <a:cs typeface="Arial" panose="020B0604020202020204" pitchFamily="34" charset="0"/>
                      </a:endParaRPr>
                    </a:p>
                  </a:txBody>
                  <a:tcPr marL="55440" marR="55440" marT="28800" marB="28800"/>
                </a:tc>
                <a:tc>
                  <a:txBody>
                    <a:bodyPr/>
                    <a:lstStyle/>
                    <a:p>
                      <a:pPr algn="ctr"/>
                      <a:r>
                        <a:rPr lang="en-US" sz="1050" baseline="0" dirty="0">
                          <a:latin typeface="Arial" panose="020B0604020202020204" pitchFamily="34" charset="0"/>
                          <a:cs typeface="Arial" panose="020B0604020202020204" pitchFamily="34" charset="0"/>
                        </a:rPr>
                        <a:t>7.4 (6.7, 8.2)</a:t>
                      </a:r>
                    </a:p>
                  </a:txBody>
                  <a:tcPr marL="55440" marR="55440" marT="28800" marB="28800"/>
                </a:tc>
                <a:tc>
                  <a:txBody>
                    <a:bodyPr/>
                    <a:lstStyle/>
                    <a:p>
                      <a:pPr algn="ctr"/>
                      <a:r>
                        <a:rPr lang="en-US" sz="1050" baseline="0" dirty="0">
                          <a:latin typeface="Arial" panose="020B0604020202020204" pitchFamily="34" charset="0"/>
                          <a:cs typeface="Arial" panose="020B0604020202020204" pitchFamily="34" charset="0"/>
                        </a:rPr>
                        <a:t>4.8 (4.0, 5.8)</a:t>
                      </a:r>
                      <a:endParaRPr lang="en-GB" sz="1050" baseline="0" dirty="0">
                        <a:latin typeface="Arial" panose="020B0604020202020204" pitchFamily="34" charset="0"/>
                        <a:cs typeface="Arial" panose="020B0604020202020204" pitchFamily="34" charset="0"/>
                      </a:endParaRPr>
                    </a:p>
                  </a:txBody>
                  <a:tcPr marL="55440" marR="55440" marT="28800" marB="28800"/>
                </a:tc>
                <a:extLst>
                  <a:ext uri="{0D108BD9-81ED-4DB2-BD59-A6C34878D82A}">
                    <a16:rowId xmlns:a16="http://schemas.microsoft.com/office/drawing/2014/main" xmlns="" val="809118160"/>
                  </a:ext>
                </a:extLst>
              </a:tr>
              <a:tr h="148786">
                <a:tc>
                  <a:txBody>
                    <a:bodyPr/>
                    <a:lstStyle/>
                    <a:p>
                      <a:pPr lvl="1" algn="l"/>
                      <a:r>
                        <a:rPr lang="en-US" sz="1050" baseline="0" dirty="0">
                          <a:latin typeface="Arial" panose="020B0604020202020204" pitchFamily="34" charset="0"/>
                          <a:cs typeface="Arial" panose="020B0604020202020204" pitchFamily="34" charset="0"/>
                        </a:rPr>
                        <a:t>Median OS difference (</a:t>
                      </a:r>
                      <a:r>
                        <a:rPr lang="en-US" sz="1050" baseline="0" dirty="0" err="1">
                          <a:latin typeface="Arial" panose="020B0604020202020204" pitchFamily="34" charset="0"/>
                          <a:cs typeface="Arial" panose="020B0604020202020204" pitchFamily="34" charset="0"/>
                        </a:rPr>
                        <a:t>mo</a:t>
                      </a:r>
                      <a:r>
                        <a:rPr lang="en-US" sz="1050" baseline="0" dirty="0">
                          <a:latin typeface="Arial" panose="020B0604020202020204" pitchFamily="34" charset="0"/>
                          <a:cs typeface="Arial" panose="020B0604020202020204" pitchFamily="34" charset="0"/>
                        </a:rPr>
                        <a:t>)</a:t>
                      </a:r>
                      <a:endParaRPr lang="en-GB" sz="1050" baseline="0" dirty="0">
                        <a:latin typeface="Arial" panose="020B0604020202020204" pitchFamily="34" charset="0"/>
                        <a:cs typeface="Arial" panose="020B0604020202020204" pitchFamily="34" charset="0"/>
                      </a:endParaRPr>
                    </a:p>
                  </a:txBody>
                  <a:tcPr marL="55440" marR="55440" marT="28800" marB="28800"/>
                </a:tc>
                <a:tc gridSpan="2">
                  <a:txBody>
                    <a:bodyPr/>
                    <a:lstStyle/>
                    <a:p>
                      <a:pPr algn="ctr"/>
                      <a:r>
                        <a:rPr lang="en-US" sz="1050" baseline="0" dirty="0">
                          <a:latin typeface="Arial" panose="020B0604020202020204" pitchFamily="34" charset="0"/>
                          <a:cs typeface="Arial" panose="020B0604020202020204" pitchFamily="34" charset="0"/>
                        </a:rPr>
                        <a:t>2.6</a:t>
                      </a:r>
                    </a:p>
                  </a:txBody>
                  <a:tcPr marL="55440" marR="55440" marT="28800" marB="28800"/>
                </a:tc>
                <a:tc hMerge="1">
                  <a:txBody>
                    <a:bodyPr/>
                    <a:lstStyle/>
                    <a:p>
                      <a:pPr algn="ctr"/>
                      <a:endParaRPr lang="en-GB" sz="1100" baseline="0" dirty="0">
                        <a:latin typeface="Arial" panose="020B0604020202020204" pitchFamily="34" charset="0"/>
                        <a:cs typeface="Arial" panose="020B0604020202020204" pitchFamily="34" charset="0"/>
                      </a:endParaRPr>
                    </a:p>
                  </a:txBody>
                  <a:tcPr marL="55440" marR="55440"/>
                </a:tc>
                <a:extLst>
                  <a:ext uri="{0D108BD9-81ED-4DB2-BD59-A6C34878D82A}">
                    <a16:rowId xmlns:a16="http://schemas.microsoft.com/office/drawing/2014/main" xmlns="" val="1938252212"/>
                  </a:ext>
                </a:extLst>
              </a:tr>
              <a:tr h="148786">
                <a:tc gridSpan="3">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b="0" dirty="0">
                          <a:latin typeface="Arial" panose="020B0604020202020204" pitchFamily="34" charset="0"/>
                          <a:cs typeface="Arial" panose="020B0604020202020204" pitchFamily="34" charset="0"/>
                        </a:rPr>
                        <a:t>Progression-free survival</a:t>
                      </a:r>
                    </a:p>
                  </a:txBody>
                  <a:tcPr marL="55440" marR="55440" marT="28800" marB="28800"/>
                </a:tc>
                <a:tc hMerge="1">
                  <a:txBody>
                    <a:bodyPr/>
                    <a:lstStyle/>
                    <a:p>
                      <a:pPr algn="ctr"/>
                      <a:endParaRPr lang="en-GB" sz="1100" baseline="0" dirty="0">
                        <a:latin typeface="Arial" panose="020B0604020202020204" pitchFamily="34" charset="0"/>
                        <a:cs typeface="Arial" panose="020B0604020202020204" pitchFamily="34" charset="0"/>
                      </a:endParaRPr>
                    </a:p>
                  </a:txBody>
                  <a:tcPr marL="55440" marR="55440"/>
                </a:tc>
                <a:tc hMerge="1">
                  <a:txBody>
                    <a:bodyPr/>
                    <a:lstStyle/>
                    <a:p>
                      <a:pPr algn="ctr"/>
                      <a:endParaRPr lang="en-GB" sz="1100" baseline="0" dirty="0">
                        <a:latin typeface="Arial" panose="020B0604020202020204" pitchFamily="34" charset="0"/>
                        <a:cs typeface="Arial" panose="020B0604020202020204" pitchFamily="34" charset="0"/>
                      </a:endParaRPr>
                    </a:p>
                  </a:txBody>
                  <a:tcPr marL="55440" marR="55440"/>
                </a:tc>
                <a:extLst>
                  <a:ext uri="{0D108BD9-81ED-4DB2-BD59-A6C34878D82A}">
                    <a16:rowId xmlns:a16="http://schemas.microsoft.com/office/drawing/2014/main" xmlns="" val="1127008017"/>
                  </a:ext>
                </a:extLst>
              </a:tr>
              <a:tr h="148786">
                <a:tc>
                  <a:txBody>
                    <a:bodyPr/>
                    <a:lstStyle/>
                    <a:p>
                      <a:pPr lvl="1" algn="l"/>
                      <a:r>
                        <a:rPr lang="en-US" sz="1050" baseline="0" dirty="0">
                          <a:latin typeface="Arial" panose="020B0604020202020204" pitchFamily="34" charset="0"/>
                          <a:cs typeface="Arial" panose="020B0604020202020204" pitchFamily="34" charset="0"/>
                        </a:rPr>
                        <a:t>Events/patients n/N (%)</a:t>
                      </a:r>
                    </a:p>
                  </a:txBody>
                  <a:tcPr marL="55440" marR="55440" marT="28800" marB="28800"/>
                </a:tc>
                <a:tc>
                  <a:txBody>
                    <a:bodyPr/>
                    <a:lstStyle/>
                    <a:p>
                      <a:pPr marL="0" algn="ctr" defTabSz="457189" rtl="0" eaLnBrk="1" latinLnBrk="0" hangingPunct="1"/>
                      <a:r>
                        <a:rPr lang="en-US" sz="1050" kern="1200" baseline="0" dirty="0">
                          <a:solidFill>
                            <a:schemeClr val="dk1"/>
                          </a:solidFill>
                          <a:latin typeface="Arial" panose="020B0604020202020204" pitchFamily="34" charset="0"/>
                          <a:ea typeface="+mn-ea"/>
                          <a:cs typeface="Arial" panose="020B0604020202020204" pitchFamily="34" charset="0"/>
                        </a:rPr>
                        <a:t>392/461 (85.0)</a:t>
                      </a:r>
                      <a:endParaRPr lang="en-GB" sz="1050" kern="1200" baseline="0" dirty="0">
                        <a:solidFill>
                          <a:schemeClr val="dk1"/>
                        </a:solidFill>
                        <a:latin typeface="Arial" panose="020B0604020202020204" pitchFamily="34" charset="0"/>
                        <a:ea typeface="+mn-ea"/>
                        <a:cs typeface="Arial" panose="020B0604020202020204" pitchFamily="34" charset="0"/>
                      </a:endParaRPr>
                    </a:p>
                  </a:txBody>
                  <a:tcPr marL="55440" marR="55440" marT="28800" marB="28800"/>
                </a:tc>
                <a:tc>
                  <a:txBody>
                    <a:bodyPr/>
                    <a:lstStyle/>
                    <a:p>
                      <a:pPr marL="0" algn="ctr" defTabSz="457189" rtl="0" eaLnBrk="1" latinLnBrk="0" hangingPunct="1"/>
                      <a:r>
                        <a:rPr lang="en-US" sz="1050" kern="1200" baseline="0" dirty="0">
                          <a:solidFill>
                            <a:schemeClr val="dk1"/>
                          </a:solidFill>
                          <a:latin typeface="Arial" panose="020B0604020202020204" pitchFamily="34" charset="0"/>
                          <a:ea typeface="+mn-ea"/>
                          <a:cs typeface="Arial" panose="020B0604020202020204" pitchFamily="34" charset="0"/>
                        </a:rPr>
                        <a:t>213/230 (92.6)</a:t>
                      </a:r>
                      <a:endParaRPr lang="en-GB" sz="1050" kern="1200" baseline="0" dirty="0">
                        <a:solidFill>
                          <a:schemeClr val="dk1"/>
                        </a:solidFill>
                        <a:latin typeface="Arial" panose="020B0604020202020204" pitchFamily="34" charset="0"/>
                        <a:ea typeface="+mn-ea"/>
                        <a:cs typeface="Arial" panose="020B0604020202020204" pitchFamily="34" charset="0"/>
                      </a:endParaRPr>
                    </a:p>
                  </a:txBody>
                  <a:tcPr marL="55440" marR="55440" marT="28800" marB="28800"/>
                </a:tc>
                <a:extLst>
                  <a:ext uri="{0D108BD9-81ED-4DB2-BD59-A6C34878D82A}">
                    <a16:rowId xmlns:a16="http://schemas.microsoft.com/office/drawing/2014/main" xmlns="" val="301369036"/>
                  </a:ext>
                </a:extLst>
              </a:tr>
              <a:tr h="148786">
                <a:tc>
                  <a:txBody>
                    <a:bodyPr/>
                    <a:lstStyle/>
                    <a:p>
                      <a:pPr lvl="1" algn="l"/>
                      <a:r>
                        <a:rPr lang="en-US" sz="1050" baseline="0" dirty="0">
                          <a:latin typeface="Arial" panose="020B0604020202020204" pitchFamily="34" charset="0"/>
                          <a:cs typeface="Arial" panose="020B0604020202020204" pitchFamily="34" charset="0"/>
                        </a:rPr>
                        <a:t>Stratified p-value (log-rank)</a:t>
                      </a:r>
                      <a:endParaRPr lang="en-GB" sz="1050" baseline="0" dirty="0">
                        <a:latin typeface="Arial" panose="020B0604020202020204" pitchFamily="34" charset="0"/>
                        <a:cs typeface="Arial" panose="020B0604020202020204" pitchFamily="34" charset="0"/>
                      </a:endParaRPr>
                    </a:p>
                  </a:txBody>
                  <a:tcPr marL="55440" marR="55440" marT="28800" marB="28800"/>
                </a:tc>
                <a:tc gridSpan="2">
                  <a:txBody>
                    <a:bodyPr/>
                    <a:lstStyle/>
                    <a:p>
                      <a:pPr marL="0" algn="ctr" defTabSz="457189" rtl="0" eaLnBrk="1" latinLnBrk="0" hangingPunct="1"/>
                      <a:r>
                        <a:rPr lang="en-US" sz="1050" kern="1200" baseline="0" dirty="0">
                          <a:solidFill>
                            <a:schemeClr val="dk1"/>
                          </a:solidFill>
                          <a:latin typeface="Arial" panose="020B0604020202020204" pitchFamily="34" charset="0"/>
                          <a:ea typeface="+mn-ea"/>
                          <a:cs typeface="Arial" panose="020B0604020202020204" pitchFamily="34" charset="0"/>
                        </a:rPr>
                        <a:t>&lt;0.001</a:t>
                      </a:r>
                      <a:endParaRPr lang="en-GB" sz="1050" kern="1200" baseline="0" dirty="0">
                        <a:solidFill>
                          <a:schemeClr val="dk1"/>
                        </a:solidFill>
                        <a:latin typeface="Arial" panose="020B0604020202020204" pitchFamily="34" charset="0"/>
                        <a:ea typeface="+mn-ea"/>
                        <a:cs typeface="Arial" panose="020B0604020202020204" pitchFamily="34" charset="0"/>
                      </a:endParaRPr>
                    </a:p>
                  </a:txBody>
                  <a:tcPr marL="55440" marR="55440" marT="28800" marB="28800"/>
                </a:tc>
                <a:tc hMerge="1">
                  <a:txBody>
                    <a:bodyPr/>
                    <a:lstStyle/>
                    <a:p>
                      <a:pPr algn="ctr"/>
                      <a:endParaRPr lang="en-GB" sz="1100" baseline="0" dirty="0">
                        <a:latin typeface="Arial" panose="020B0604020202020204" pitchFamily="34" charset="0"/>
                        <a:cs typeface="Arial" panose="020B0604020202020204" pitchFamily="34" charset="0"/>
                      </a:endParaRPr>
                    </a:p>
                  </a:txBody>
                  <a:tcPr marL="55440" marR="55440"/>
                </a:tc>
                <a:extLst>
                  <a:ext uri="{0D108BD9-81ED-4DB2-BD59-A6C34878D82A}">
                    <a16:rowId xmlns:a16="http://schemas.microsoft.com/office/drawing/2014/main" xmlns="" val="2309572458"/>
                  </a:ext>
                </a:extLst>
              </a:tr>
              <a:tr h="148786">
                <a:tc>
                  <a:txBody>
                    <a:bodyPr/>
                    <a:lstStyle/>
                    <a:p>
                      <a:pPr lvl="1" algn="l"/>
                      <a:r>
                        <a:rPr lang="en-US" sz="1050" baseline="0" dirty="0">
                          <a:latin typeface="Arial" panose="020B0604020202020204" pitchFamily="34" charset="0"/>
                          <a:cs typeface="Arial" panose="020B0604020202020204" pitchFamily="34" charset="0"/>
                        </a:rPr>
                        <a:t>Stratified HR (95% CI)</a:t>
                      </a:r>
                      <a:endParaRPr lang="en-GB" sz="1050" baseline="0" dirty="0">
                        <a:latin typeface="Arial" panose="020B0604020202020204" pitchFamily="34" charset="0"/>
                        <a:cs typeface="Arial" panose="020B0604020202020204" pitchFamily="34" charset="0"/>
                      </a:endParaRPr>
                    </a:p>
                  </a:txBody>
                  <a:tcPr marL="55440" marR="55440" marT="28800" marB="28800"/>
                </a:tc>
                <a:tc gridSpan="2">
                  <a:txBody>
                    <a:bodyPr/>
                    <a:lstStyle/>
                    <a:p>
                      <a:pPr marL="0" algn="ctr" defTabSz="457189" rtl="0" eaLnBrk="1" latinLnBrk="0" hangingPunct="1"/>
                      <a:r>
                        <a:rPr lang="en-US" sz="1050" kern="1200" baseline="0" dirty="0">
                          <a:solidFill>
                            <a:schemeClr val="dk1"/>
                          </a:solidFill>
                          <a:latin typeface="Arial" panose="020B0604020202020204" pitchFamily="34" charset="0"/>
                          <a:ea typeface="+mn-ea"/>
                          <a:cs typeface="Arial" panose="020B0604020202020204" pitchFamily="34" charset="0"/>
                        </a:rPr>
                        <a:t>0.321 (0.267, 0.386)</a:t>
                      </a:r>
                      <a:endParaRPr lang="en-GB" sz="1050" kern="1200" baseline="0" dirty="0">
                        <a:solidFill>
                          <a:schemeClr val="dk1"/>
                        </a:solidFill>
                        <a:latin typeface="Arial" panose="020B0604020202020204" pitchFamily="34" charset="0"/>
                        <a:ea typeface="+mn-ea"/>
                        <a:cs typeface="Arial" panose="020B0604020202020204" pitchFamily="34" charset="0"/>
                      </a:endParaRPr>
                    </a:p>
                  </a:txBody>
                  <a:tcPr marL="55440" marR="55440" marT="28800" marB="28800"/>
                </a:tc>
                <a:tc hMerge="1">
                  <a:txBody>
                    <a:bodyPr/>
                    <a:lstStyle/>
                    <a:p>
                      <a:pPr algn="ctr"/>
                      <a:endParaRPr lang="en-GB" sz="1100" baseline="0" dirty="0">
                        <a:latin typeface="Arial" panose="020B0604020202020204" pitchFamily="34" charset="0"/>
                        <a:cs typeface="Arial" panose="020B0604020202020204" pitchFamily="34" charset="0"/>
                      </a:endParaRPr>
                    </a:p>
                  </a:txBody>
                  <a:tcPr marL="55440" marR="55440"/>
                </a:tc>
                <a:extLst>
                  <a:ext uri="{0D108BD9-81ED-4DB2-BD59-A6C34878D82A}">
                    <a16:rowId xmlns:a16="http://schemas.microsoft.com/office/drawing/2014/main" xmlns="" val="1526571815"/>
                  </a:ext>
                </a:extLst>
              </a:tr>
              <a:tr h="148786">
                <a:tc>
                  <a:txBody>
                    <a:bodyPr/>
                    <a:lstStyle/>
                    <a:p>
                      <a:pPr lvl="1" algn="l"/>
                      <a:r>
                        <a:rPr lang="en-US" sz="1050" baseline="0" dirty="0">
                          <a:latin typeface="Arial" panose="020B0604020202020204" pitchFamily="34" charset="0"/>
                          <a:cs typeface="Arial" panose="020B0604020202020204" pitchFamily="34" charset="0"/>
                        </a:rPr>
                        <a:t>Median (</a:t>
                      </a:r>
                      <a:r>
                        <a:rPr lang="en-US" sz="1050" baseline="0" dirty="0" err="1">
                          <a:latin typeface="Arial" panose="020B0604020202020204" pitchFamily="34" charset="0"/>
                          <a:cs typeface="Arial" panose="020B0604020202020204" pitchFamily="34" charset="0"/>
                        </a:rPr>
                        <a:t>mo</a:t>
                      </a:r>
                      <a:r>
                        <a:rPr lang="en-US" sz="1050" baseline="0" dirty="0">
                          <a:latin typeface="Arial" panose="020B0604020202020204" pitchFamily="34" charset="0"/>
                          <a:cs typeface="Arial" panose="020B0604020202020204" pitchFamily="34" charset="0"/>
                        </a:rPr>
                        <a:t>), (95% CI)</a:t>
                      </a:r>
                      <a:endParaRPr lang="en-GB" sz="1050" baseline="0" dirty="0">
                        <a:latin typeface="Arial" panose="020B0604020202020204" pitchFamily="34" charset="0"/>
                        <a:cs typeface="Arial" panose="020B0604020202020204" pitchFamily="34" charset="0"/>
                      </a:endParaRPr>
                    </a:p>
                  </a:txBody>
                  <a:tcPr marL="55440" marR="55440" marT="28800" marB="28800"/>
                </a:tc>
                <a:tc>
                  <a:txBody>
                    <a:bodyPr/>
                    <a:lstStyle/>
                    <a:p>
                      <a:pPr marL="0" algn="ctr" defTabSz="457189" rtl="0" eaLnBrk="1" latinLnBrk="0" hangingPunct="1"/>
                      <a:r>
                        <a:rPr lang="en-US" sz="1050" kern="1200" baseline="0" dirty="0">
                          <a:solidFill>
                            <a:schemeClr val="dk1"/>
                          </a:solidFill>
                          <a:latin typeface="Arial" panose="020B0604020202020204" pitchFamily="34" charset="0"/>
                          <a:ea typeface="+mn-ea"/>
                          <a:cs typeface="Arial" panose="020B0604020202020204" pitchFamily="34" charset="0"/>
                        </a:rPr>
                        <a:t>3.7 (3.5, 3.8)</a:t>
                      </a:r>
                      <a:endParaRPr lang="en-GB" sz="1050" kern="1200" baseline="0" dirty="0">
                        <a:solidFill>
                          <a:schemeClr val="dk1"/>
                        </a:solidFill>
                        <a:latin typeface="Arial" panose="020B0604020202020204" pitchFamily="34" charset="0"/>
                        <a:ea typeface="+mn-ea"/>
                        <a:cs typeface="Arial" panose="020B0604020202020204" pitchFamily="34" charset="0"/>
                      </a:endParaRPr>
                    </a:p>
                  </a:txBody>
                  <a:tcPr marL="55440" marR="55440" marT="28800" marB="28800"/>
                </a:tc>
                <a:tc>
                  <a:txBody>
                    <a:bodyPr/>
                    <a:lstStyle/>
                    <a:p>
                      <a:pPr marL="0" algn="ctr" defTabSz="457189" rtl="0" eaLnBrk="1" latinLnBrk="0" hangingPunct="1"/>
                      <a:r>
                        <a:rPr lang="en-US" sz="1050" kern="1200" baseline="0" dirty="0">
                          <a:solidFill>
                            <a:schemeClr val="dk1"/>
                          </a:solidFill>
                          <a:latin typeface="Arial" panose="020B0604020202020204" pitchFamily="34" charset="0"/>
                          <a:ea typeface="+mn-ea"/>
                          <a:cs typeface="Arial" panose="020B0604020202020204" pitchFamily="34" charset="0"/>
                        </a:rPr>
                        <a:t>1.8 (1.8, 1.9)</a:t>
                      </a:r>
                      <a:endParaRPr lang="en-GB" sz="1050" kern="1200" baseline="0" dirty="0">
                        <a:solidFill>
                          <a:schemeClr val="dk1"/>
                        </a:solidFill>
                        <a:latin typeface="Arial" panose="020B0604020202020204" pitchFamily="34" charset="0"/>
                        <a:ea typeface="+mn-ea"/>
                        <a:cs typeface="Arial" panose="020B0604020202020204" pitchFamily="34" charset="0"/>
                      </a:endParaRPr>
                    </a:p>
                  </a:txBody>
                  <a:tcPr marL="55440" marR="55440" marT="28800" marB="28800"/>
                </a:tc>
                <a:extLst>
                  <a:ext uri="{0D108BD9-81ED-4DB2-BD59-A6C34878D82A}">
                    <a16:rowId xmlns:a16="http://schemas.microsoft.com/office/drawing/2014/main" xmlns="" val="605758150"/>
                  </a:ext>
                </a:extLst>
              </a:tr>
              <a:tr h="148786">
                <a:tc>
                  <a:txBody>
                    <a:bodyPr/>
                    <a:lstStyle/>
                    <a:p>
                      <a:pPr lvl="1" algn="l"/>
                      <a:r>
                        <a:rPr lang="en-US" sz="1050" baseline="0" dirty="0">
                          <a:latin typeface="Arial" panose="020B0604020202020204" pitchFamily="34" charset="0"/>
                          <a:cs typeface="Arial" panose="020B0604020202020204" pitchFamily="34" charset="0"/>
                        </a:rPr>
                        <a:t>Median PFS difference (</a:t>
                      </a:r>
                      <a:r>
                        <a:rPr lang="en-US" sz="1050" baseline="0" dirty="0" err="1">
                          <a:latin typeface="Arial" panose="020B0604020202020204" pitchFamily="34" charset="0"/>
                          <a:cs typeface="Arial" panose="020B0604020202020204" pitchFamily="34" charset="0"/>
                        </a:rPr>
                        <a:t>mo</a:t>
                      </a:r>
                      <a:r>
                        <a:rPr lang="en-US" sz="1050" baseline="0" dirty="0">
                          <a:latin typeface="Arial" panose="020B0604020202020204" pitchFamily="34" charset="0"/>
                          <a:cs typeface="Arial" panose="020B0604020202020204" pitchFamily="34" charset="0"/>
                        </a:rPr>
                        <a:t>)</a:t>
                      </a:r>
                      <a:endParaRPr lang="en-GB" sz="1050" baseline="0" dirty="0">
                        <a:latin typeface="Arial" panose="020B0604020202020204" pitchFamily="34" charset="0"/>
                        <a:cs typeface="Arial" panose="020B0604020202020204" pitchFamily="34" charset="0"/>
                      </a:endParaRPr>
                    </a:p>
                  </a:txBody>
                  <a:tcPr marL="55440" marR="55440" marT="28800" marB="28800"/>
                </a:tc>
                <a:tc gridSpan="2">
                  <a:txBody>
                    <a:bodyPr/>
                    <a:lstStyle/>
                    <a:p>
                      <a:pPr marL="0" algn="ctr" defTabSz="457189" rtl="0" eaLnBrk="1" latinLnBrk="0" hangingPunct="1"/>
                      <a:r>
                        <a:rPr lang="en-US" sz="1050" kern="1200" baseline="0" dirty="0">
                          <a:solidFill>
                            <a:schemeClr val="dk1"/>
                          </a:solidFill>
                          <a:latin typeface="Arial" panose="020B0604020202020204" pitchFamily="34" charset="0"/>
                          <a:ea typeface="+mn-ea"/>
                          <a:cs typeface="Arial" panose="020B0604020202020204" pitchFamily="34" charset="0"/>
                        </a:rPr>
                        <a:t>1.9</a:t>
                      </a:r>
                      <a:endParaRPr lang="en-GB" sz="1050" kern="1200" baseline="0" dirty="0">
                        <a:solidFill>
                          <a:schemeClr val="dk1"/>
                        </a:solidFill>
                        <a:latin typeface="Arial" panose="020B0604020202020204" pitchFamily="34" charset="0"/>
                        <a:ea typeface="+mn-ea"/>
                        <a:cs typeface="Arial" panose="020B0604020202020204" pitchFamily="34" charset="0"/>
                      </a:endParaRPr>
                    </a:p>
                  </a:txBody>
                  <a:tcPr marL="55440" marR="55440" marT="28800" marB="28800"/>
                </a:tc>
                <a:tc hMerge="1">
                  <a:txBody>
                    <a:bodyPr/>
                    <a:lstStyle/>
                    <a:p>
                      <a:pPr algn="ctr"/>
                      <a:endParaRPr lang="en-GB" sz="1100" baseline="0" dirty="0">
                        <a:latin typeface="Arial" panose="020B0604020202020204" pitchFamily="34" charset="0"/>
                        <a:cs typeface="Arial" panose="020B0604020202020204" pitchFamily="34" charset="0"/>
                      </a:endParaRPr>
                    </a:p>
                  </a:txBody>
                  <a:tcPr marL="55440" marR="55440"/>
                </a:tc>
                <a:extLst>
                  <a:ext uri="{0D108BD9-81ED-4DB2-BD59-A6C34878D82A}">
                    <a16:rowId xmlns:a16="http://schemas.microsoft.com/office/drawing/2014/main" xmlns="" val="4089761285"/>
                  </a:ext>
                </a:extLst>
              </a:tr>
              <a:tr h="148786">
                <a:tc gridSpan="3">
                  <a:txBody>
                    <a:bodyPr/>
                    <a:lstStyle/>
                    <a:p>
                      <a:pPr marL="455613" marR="0" lvl="1" indent="-446088" algn="l" defTabSz="457189" rtl="0" eaLnBrk="1" fontAlgn="auto" latinLnBrk="0" hangingPunct="1">
                        <a:lnSpc>
                          <a:spcPct val="100000"/>
                        </a:lnSpc>
                        <a:spcBef>
                          <a:spcPts val="0"/>
                        </a:spcBef>
                        <a:spcAft>
                          <a:spcPts val="0"/>
                        </a:spcAft>
                        <a:buClrTx/>
                        <a:buSzTx/>
                        <a:buFontTx/>
                        <a:buNone/>
                        <a:tabLst/>
                        <a:defRPr/>
                      </a:pPr>
                      <a:endParaRPr lang="en-GB" sz="900" dirty="0">
                        <a:solidFill>
                          <a:schemeClr val="tx1"/>
                        </a:solidFill>
                        <a:latin typeface="Arial" panose="020B0604020202020204" pitchFamily="34" charset="0"/>
                        <a:ea typeface="Aileron" charset="0"/>
                        <a:cs typeface="Arial" panose="020B0604020202020204" pitchFamily="34" charset="0"/>
                      </a:endParaRPr>
                    </a:p>
                  </a:txBody>
                  <a:tcPr marL="55440" marR="55440" marT="28800" marB="28800">
                    <a:noFill/>
                  </a:tcPr>
                </a:tc>
                <a:tc hMerge="1">
                  <a:txBody>
                    <a:bodyPr/>
                    <a:lstStyle/>
                    <a:p>
                      <a:pPr marL="0" algn="ctr" defTabSz="457189" rtl="0" eaLnBrk="1" latinLnBrk="0" hangingPunct="1"/>
                      <a:endParaRPr lang="en-GB" sz="1050" kern="1200" baseline="0" dirty="0">
                        <a:solidFill>
                          <a:schemeClr val="dk1"/>
                        </a:solidFill>
                        <a:latin typeface="Arial" panose="020B0604020202020204" pitchFamily="34" charset="0"/>
                        <a:ea typeface="+mn-ea"/>
                        <a:cs typeface="Arial" panose="020B0604020202020204" pitchFamily="34" charset="0"/>
                      </a:endParaRPr>
                    </a:p>
                  </a:txBody>
                  <a:tcPr marL="55440" marR="55440" marT="28800" marB="28800"/>
                </a:tc>
                <a:tc hMerge="1">
                  <a:txBody>
                    <a:bodyPr/>
                    <a:lstStyle/>
                    <a:p>
                      <a:endParaRPr lang="en-GB"/>
                    </a:p>
                  </a:txBody>
                  <a:tcPr/>
                </a:tc>
                <a:extLst>
                  <a:ext uri="{0D108BD9-81ED-4DB2-BD59-A6C34878D82A}">
                    <a16:rowId xmlns:a16="http://schemas.microsoft.com/office/drawing/2014/main" xmlns="" val="1427240614"/>
                  </a:ext>
                </a:extLst>
              </a:tr>
            </a:tbl>
          </a:graphicData>
        </a:graphic>
      </p:graphicFrame>
      <p:sp>
        <p:nvSpPr>
          <p:cNvPr id="13" name="TextBox 12">
            <a:extLst>
              <a:ext uri="{FF2B5EF4-FFF2-40B4-BE49-F238E27FC236}">
                <a16:creationId xmlns:a16="http://schemas.microsoft.com/office/drawing/2014/main" xmlns="" id="{275B4C27-A8BD-BCB3-D148-35F2468D3DEC}"/>
              </a:ext>
            </a:extLst>
          </p:cNvPr>
          <p:cNvSpPr txBox="1"/>
          <p:nvPr/>
        </p:nvSpPr>
        <p:spPr>
          <a:xfrm>
            <a:off x="5945736" y="972595"/>
            <a:ext cx="1199367" cy="400110"/>
          </a:xfrm>
          <a:prstGeom prst="rect">
            <a:avLst/>
          </a:prstGeom>
          <a:noFill/>
        </p:spPr>
        <p:txBody>
          <a:bodyPr wrap="none" rtlCol="0">
            <a:spAutoFit/>
          </a:bodyPr>
          <a:lstStyle/>
          <a:p>
            <a:r>
              <a:rPr lang="en-US" sz="2000" b="1" dirty="0">
                <a:solidFill>
                  <a:schemeClr val="accent2"/>
                </a:solidFill>
                <a:latin typeface="Arial" panose="020B0604020202020204" pitchFamily="34" charset="0"/>
                <a:ea typeface="Aileron" charset="0"/>
                <a:cs typeface="Arial" panose="020B0604020202020204" pitchFamily="34" charset="0"/>
              </a:rPr>
              <a:t>SAFETY</a:t>
            </a:r>
            <a:endParaRPr lang="en-GB" sz="2000" b="1" dirty="0">
              <a:solidFill>
                <a:schemeClr val="accent2"/>
              </a:solidFill>
              <a:latin typeface="Arial" panose="020B0604020202020204" pitchFamily="34" charset="0"/>
              <a:ea typeface="Aileron" charset="0"/>
              <a:cs typeface="Arial" panose="020B0604020202020204" pitchFamily="34" charset="0"/>
            </a:endParaRPr>
          </a:p>
        </p:txBody>
      </p:sp>
      <p:graphicFrame>
        <p:nvGraphicFramePr>
          <p:cNvPr id="4" name="Table 3">
            <a:extLst>
              <a:ext uri="{FF2B5EF4-FFF2-40B4-BE49-F238E27FC236}">
                <a16:creationId xmlns:a16="http://schemas.microsoft.com/office/drawing/2014/main" xmlns="" id="{0AB73308-D81C-D543-9685-BF69E9845B92}"/>
              </a:ext>
            </a:extLst>
          </p:cNvPr>
          <p:cNvGraphicFramePr>
            <a:graphicFrameLocks noGrp="1"/>
          </p:cNvGraphicFramePr>
          <p:nvPr>
            <p:extLst>
              <p:ext uri="{D42A27DB-BD31-4B8C-83A1-F6EECF244321}">
                <p14:modId xmlns:p14="http://schemas.microsoft.com/office/powerpoint/2010/main" val="2158298245"/>
              </p:ext>
            </p:extLst>
          </p:nvPr>
        </p:nvGraphicFramePr>
        <p:xfrm>
          <a:off x="5964130" y="1484784"/>
          <a:ext cx="5217709" cy="2979720"/>
        </p:xfrm>
        <a:graphic>
          <a:graphicData uri="http://schemas.openxmlformats.org/drawingml/2006/table">
            <a:tbl>
              <a:tblPr firstRow="1" bandRow="1">
                <a:tableStyleId>{5C22544A-7EE6-4342-B048-85BDC9FD1C3A}</a:tableStyleId>
              </a:tblPr>
              <a:tblGrid>
                <a:gridCol w="2827651">
                  <a:extLst>
                    <a:ext uri="{9D8B030D-6E8A-4147-A177-3AD203B41FA5}">
                      <a16:colId xmlns:a16="http://schemas.microsoft.com/office/drawing/2014/main" xmlns="" val="733287848"/>
                    </a:ext>
                  </a:extLst>
                </a:gridCol>
                <a:gridCol w="1195029">
                  <a:extLst>
                    <a:ext uri="{9D8B030D-6E8A-4147-A177-3AD203B41FA5}">
                      <a16:colId xmlns:a16="http://schemas.microsoft.com/office/drawing/2014/main" xmlns="" val="1411176584"/>
                    </a:ext>
                  </a:extLst>
                </a:gridCol>
                <a:gridCol w="1195029">
                  <a:extLst>
                    <a:ext uri="{9D8B030D-6E8A-4147-A177-3AD203B41FA5}">
                      <a16:colId xmlns:a16="http://schemas.microsoft.com/office/drawing/2014/main" xmlns="" val="2768809436"/>
                    </a:ext>
                  </a:extLst>
                </a:gridCol>
              </a:tblGrid>
              <a:tr h="0">
                <a:tc>
                  <a:txBody>
                    <a:bodyPr/>
                    <a:lstStyle/>
                    <a:p>
                      <a:r>
                        <a:rPr lang="en-GB" sz="1050" dirty="0">
                          <a:latin typeface="Arial" panose="020B0604020202020204" pitchFamily="34" charset="0"/>
                          <a:cs typeface="Arial" panose="020B0604020202020204" pitchFamily="34" charset="0"/>
                        </a:rPr>
                        <a:t>Category, n (%)</a:t>
                      </a:r>
                    </a:p>
                  </a:txBody>
                  <a:tcPr marT="64800" marB="64800"/>
                </a:tc>
                <a:tc>
                  <a:txBody>
                    <a:bodyPr/>
                    <a:lstStyle/>
                    <a:p>
                      <a:pPr algn="ctr"/>
                      <a:r>
                        <a:rPr lang="en-GB" sz="1050" dirty="0" err="1">
                          <a:latin typeface="Arial" panose="020B0604020202020204" pitchFamily="34" charset="0"/>
                          <a:cs typeface="Arial" panose="020B0604020202020204" pitchFamily="34" charset="0"/>
                        </a:rPr>
                        <a:t>Fruquintinib</a:t>
                      </a:r>
                      <a:r>
                        <a:rPr lang="en-GB" sz="1050" dirty="0">
                          <a:latin typeface="Arial" panose="020B0604020202020204" pitchFamily="34" charset="0"/>
                          <a:cs typeface="Arial" panose="020B0604020202020204" pitchFamily="34" charset="0"/>
                        </a:rPr>
                        <a:t/>
                      </a:r>
                      <a:br>
                        <a:rPr lang="en-GB" sz="1050" dirty="0">
                          <a:latin typeface="Arial" panose="020B0604020202020204" pitchFamily="34" charset="0"/>
                          <a:cs typeface="Arial" panose="020B0604020202020204" pitchFamily="34" charset="0"/>
                        </a:rPr>
                      </a:br>
                      <a:r>
                        <a:rPr lang="en-GB" sz="1050" dirty="0">
                          <a:latin typeface="Arial" panose="020B0604020202020204" pitchFamily="34" charset="0"/>
                          <a:cs typeface="Arial" panose="020B0604020202020204" pitchFamily="34" charset="0"/>
                        </a:rPr>
                        <a:t>(N=456)</a:t>
                      </a:r>
                    </a:p>
                  </a:txBody>
                  <a:tcPr marT="64800" marB="64800"/>
                </a:tc>
                <a:tc>
                  <a:txBody>
                    <a:bodyPr/>
                    <a:lstStyle/>
                    <a:p>
                      <a:pPr algn="ctr"/>
                      <a:r>
                        <a:rPr lang="en-GB" sz="1050" dirty="0">
                          <a:latin typeface="Arial" panose="020B0604020202020204" pitchFamily="34" charset="0"/>
                          <a:cs typeface="Arial" panose="020B0604020202020204" pitchFamily="34" charset="0"/>
                        </a:rPr>
                        <a:t>Placebo</a:t>
                      </a:r>
                      <a:br>
                        <a:rPr lang="en-GB" sz="1050" dirty="0">
                          <a:latin typeface="Arial" panose="020B0604020202020204" pitchFamily="34" charset="0"/>
                          <a:cs typeface="Arial" panose="020B0604020202020204" pitchFamily="34" charset="0"/>
                        </a:rPr>
                      </a:br>
                      <a:r>
                        <a:rPr lang="en-GB" sz="1050" dirty="0">
                          <a:latin typeface="Arial" panose="020B0604020202020204" pitchFamily="34" charset="0"/>
                          <a:cs typeface="Arial" panose="020B0604020202020204" pitchFamily="34" charset="0"/>
                        </a:rPr>
                        <a:t>(N=230)</a:t>
                      </a:r>
                    </a:p>
                  </a:txBody>
                  <a:tcPr marT="64800" marB="64800"/>
                </a:tc>
                <a:extLst>
                  <a:ext uri="{0D108BD9-81ED-4DB2-BD59-A6C34878D82A}">
                    <a16:rowId xmlns:a16="http://schemas.microsoft.com/office/drawing/2014/main" xmlns="" val="2090218473"/>
                  </a:ext>
                </a:extLst>
              </a:tr>
              <a:tr h="0">
                <a:tc>
                  <a:txBody>
                    <a:bodyPr/>
                    <a:lstStyle/>
                    <a:p>
                      <a:r>
                        <a:rPr lang="en-GB" sz="1050" b="1" dirty="0">
                          <a:latin typeface="Arial" panose="020B0604020202020204" pitchFamily="34" charset="0"/>
                          <a:cs typeface="Arial" panose="020B0604020202020204" pitchFamily="34" charset="0"/>
                        </a:rPr>
                        <a:t>Any TEAE</a:t>
                      </a:r>
                    </a:p>
                    <a:p>
                      <a:pPr marL="0" indent="184150">
                        <a:tabLst/>
                      </a:pPr>
                      <a:r>
                        <a:rPr lang="en-GB" sz="1050" dirty="0">
                          <a:latin typeface="Arial" panose="020B0604020202020204" pitchFamily="34" charset="0"/>
                          <a:cs typeface="Arial" panose="020B0604020202020204" pitchFamily="34" charset="0"/>
                        </a:rPr>
                        <a:t>Grade ≥3 </a:t>
                      </a:r>
                    </a:p>
                    <a:p>
                      <a:pPr marL="0" indent="184150">
                        <a:tabLst/>
                      </a:pPr>
                      <a:r>
                        <a:rPr lang="en-GB" sz="1050" dirty="0">
                          <a:latin typeface="Arial" panose="020B0604020202020204" pitchFamily="34" charset="0"/>
                          <a:cs typeface="Arial" panose="020B0604020202020204" pitchFamily="34" charset="0"/>
                        </a:rPr>
                        <a:t>Treatment-related Grade ≥3 </a:t>
                      </a:r>
                    </a:p>
                    <a:p>
                      <a:pPr marL="0" indent="184150">
                        <a:tabLst/>
                      </a:pPr>
                      <a:r>
                        <a:rPr lang="en-GB" sz="1050" dirty="0">
                          <a:latin typeface="Arial" panose="020B0604020202020204" pitchFamily="34" charset="0"/>
                          <a:cs typeface="Arial" panose="020B0604020202020204" pitchFamily="34" charset="0"/>
                        </a:rPr>
                        <a:t>Leading to death</a:t>
                      </a:r>
                    </a:p>
                  </a:txBody>
                  <a:tcPr marT="64800" marB="64800"/>
                </a:tc>
                <a:tc>
                  <a:txBody>
                    <a:bodyPr/>
                    <a:lstStyle/>
                    <a:p>
                      <a:pPr algn="ctr"/>
                      <a:r>
                        <a:rPr lang="en-GB" sz="1050" b="1" dirty="0">
                          <a:latin typeface="Arial" panose="020B0604020202020204" pitchFamily="34" charset="0"/>
                          <a:cs typeface="Arial" panose="020B0604020202020204" pitchFamily="34" charset="0"/>
                        </a:rPr>
                        <a:t>451 (98.9)</a:t>
                      </a:r>
                      <a:br>
                        <a:rPr lang="en-GB" sz="1050" b="1" dirty="0">
                          <a:latin typeface="Arial" panose="020B0604020202020204" pitchFamily="34" charset="0"/>
                          <a:cs typeface="Arial" panose="020B0604020202020204" pitchFamily="34" charset="0"/>
                        </a:rPr>
                      </a:br>
                      <a:r>
                        <a:rPr lang="en-GB" sz="1050" dirty="0">
                          <a:latin typeface="Arial" panose="020B0604020202020204" pitchFamily="34" charset="0"/>
                          <a:cs typeface="Arial" panose="020B0604020202020204" pitchFamily="34" charset="0"/>
                        </a:rPr>
                        <a:t>286 (62.7)</a:t>
                      </a:r>
                      <a:br>
                        <a:rPr lang="en-GB" sz="1050" dirty="0">
                          <a:latin typeface="Arial" panose="020B0604020202020204" pitchFamily="34" charset="0"/>
                          <a:cs typeface="Arial" panose="020B0604020202020204" pitchFamily="34" charset="0"/>
                        </a:rPr>
                      </a:br>
                      <a:r>
                        <a:rPr lang="en-GB" sz="1050" dirty="0">
                          <a:latin typeface="Arial" panose="020B0604020202020204" pitchFamily="34" charset="0"/>
                          <a:cs typeface="Arial" panose="020B0604020202020204" pitchFamily="34" charset="0"/>
                        </a:rPr>
                        <a:t>164 (36.0)</a:t>
                      </a:r>
                      <a:br>
                        <a:rPr lang="en-GB" sz="1050" dirty="0">
                          <a:latin typeface="Arial" panose="020B0604020202020204" pitchFamily="34" charset="0"/>
                          <a:cs typeface="Arial" panose="020B0604020202020204" pitchFamily="34" charset="0"/>
                        </a:rPr>
                      </a:br>
                      <a:r>
                        <a:rPr lang="en-GB" sz="1050" dirty="0">
                          <a:latin typeface="Arial" panose="020B0604020202020204" pitchFamily="34" charset="0"/>
                          <a:cs typeface="Arial" panose="020B0604020202020204" pitchFamily="34" charset="0"/>
                        </a:rPr>
                        <a:t>48 (10.5)</a:t>
                      </a:r>
                    </a:p>
                  </a:txBody>
                  <a:tcPr marT="64800" marB="6480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GB" sz="1050" b="1" dirty="0">
                          <a:latin typeface="Arial" panose="020B0604020202020204" pitchFamily="34" charset="0"/>
                          <a:cs typeface="Arial" panose="020B0604020202020204" pitchFamily="34" charset="0"/>
                        </a:rPr>
                        <a:t>213 (92.6)</a:t>
                      </a:r>
                      <a:br>
                        <a:rPr lang="en-GB" sz="1050" b="1" dirty="0">
                          <a:latin typeface="Arial" panose="020B0604020202020204" pitchFamily="34" charset="0"/>
                          <a:cs typeface="Arial" panose="020B0604020202020204" pitchFamily="34" charset="0"/>
                        </a:rPr>
                      </a:br>
                      <a:r>
                        <a:rPr lang="en-GB" sz="1050" dirty="0">
                          <a:latin typeface="Arial" panose="020B0604020202020204" pitchFamily="34" charset="0"/>
                          <a:cs typeface="Arial" panose="020B0604020202020204" pitchFamily="34" charset="0"/>
                        </a:rPr>
                        <a:t>116 (50.4)</a:t>
                      </a:r>
                      <a:br>
                        <a:rPr lang="en-GB" sz="1050" dirty="0">
                          <a:latin typeface="Arial" panose="020B0604020202020204" pitchFamily="34" charset="0"/>
                          <a:cs typeface="Arial" panose="020B0604020202020204" pitchFamily="34" charset="0"/>
                        </a:rPr>
                      </a:br>
                      <a:r>
                        <a:rPr lang="en-GB" sz="1050" dirty="0">
                          <a:latin typeface="Arial" panose="020B0604020202020204" pitchFamily="34" charset="0"/>
                          <a:cs typeface="Arial" panose="020B0604020202020204" pitchFamily="34" charset="0"/>
                        </a:rPr>
                        <a:t>26 (11.3)</a:t>
                      </a:r>
                      <a:br>
                        <a:rPr lang="en-GB" sz="1050" dirty="0">
                          <a:latin typeface="Arial" panose="020B0604020202020204" pitchFamily="34" charset="0"/>
                          <a:cs typeface="Arial" panose="020B0604020202020204" pitchFamily="34" charset="0"/>
                        </a:rPr>
                      </a:br>
                      <a:r>
                        <a:rPr lang="en-GB" sz="1050" dirty="0">
                          <a:latin typeface="Arial" panose="020B0604020202020204" pitchFamily="34" charset="0"/>
                          <a:cs typeface="Arial" panose="020B0604020202020204" pitchFamily="34" charset="0"/>
                        </a:rPr>
                        <a:t>45 (19.6)</a:t>
                      </a:r>
                    </a:p>
                  </a:txBody>
                  <a:tcPr marT="64800" marB="64800"/>
                </a:tc>
                <a:extLst>
                  <a:ext uri="{0D108BD9-81ED-4DB2-BD59-A6C34878D82A}">
                    <a16:rowId xmlns:a16="http://schemas.microsoft.com/office/drawing/2014/main" xmlns="" val="3951712160"/>
                  </a:ext>
                </a:extLst>
              </a:tr>
              <a:tr h="0">
                <a:tc>
                  <a:txBody>
                    <a:bodyPr/>
                    <a:lstStyle/>
                    <a:p>
                      <a:r>
                        <a:rPr lang="en-GB" sz="1050" b="1" dirty="0">
                          <a:latin typeface="Arial" panose="020B0604020202020204" pitchFamily="34" charset="0"/>
                          <a:cs typeface="Arial" panose="020B0604020202020204" pitchFamily="34" charset="0"/>
                        </a:rPr>
                        <a:t>Any serious TEAE</a:t>
                      </a:r>
                    </a:p>
                    <a:p>
                      <a:pPr marL="0" indent="184150">
                        <a:tabLst/>
                      </a:pPr>
                      <a:r>
                        <a:rPr lang="en-GB" sz="1050" dirty="0">
                          <a:latin typeface="Arial" panose="020B0604020202020204" pitchFamily="34" charset="0"/>
                          <a:cs typeface="Arial" panose="020B0604020202020204" pitchFamily="34" charset="0"/>
                        </a:rPr>
                        <a:t>Grade ≥3 </a:t>
                      </a:r>
                    </a:p>
                  </a:txBody>
                  <a:tcPr marT="64800" marB="64800"/>
                </a:tc>
                <a:tc>
                  <a:txBody>
                    <a:bodyPr/>
                    <a:lstStyle/>
                    <a:p>
                      <a:pPr algn="ctr"/>
                      <a:r>
                        <a:rPr lang="en-GB" sz="1050" b="1" dirty="0">
                          <a:latin typeface="Arial" panose="020B0604020202020204" pitchFamily="34" charset="0"/>
                          <a:cs typeface="Arial" panose="020B0604020202020204" pitchFamily="34" charset="0"/>
                        </a:rPr>
                        <a:t>171 (37.5)</a:t>
                      </a:r>
                      <a:br>
                        <a:rPr lang="en-GB" sz="1050" b="1" dirty="0">
                          <a:latin typeface="Arial" panose="020B0604020202020204" pitchFamily="34" charset="0"/>
                          <a:cs typeface="Arial" panose="020B0604020202020204" pitchFamily="34" charset="0"/>
                        </a:rPr>
                      </a:br>
                      <a:r>
                        <a:rPr lang="en-GB" sz="1050" dirty="0">
                          <a:latin typeface="Arial" panose="020B0604020202020204" pitchFamily="34" charset="0"/>
                          <a:cs typeface="Arial" panose="020B0604020202020204" pitchFamily="34" charset="0"/>
                        </a:rPr>
                        <a:t>162 (35.5)</a:t>
                      </a:r>
                    </a:p>
                  </a:txBody>
                  <a:tcPr marT="64800" marB="6480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GB" sz="1050" b="1" dirty="0">
                          <a:latin typeface="Arial" panose="020B0604020202020204" pitchFamily="34" charset="0"/>
                          <a:cs typeface="Arial" panose="020B0604020202020204" pitchFamily="34" charset="0"/>
                        </a:rPr>
                        <a:t>88 (38.3)</a:t>
                      </a:r>
                      <a:br>
                        <a:rPr lang="en-GB" sz="1050" b="1" dirty="0">
                          <a:latin typeface="Arial" panose="020B0604020202020204" pitchFamily="34" charset="0"/>
                          <a:cs typeface="Arial" panose="020B0604020202020204" pitchFamily="34" charset="0"/>
                        </a:rPr>
                      </a:br>
                      <a:r>
                        <a:rPr lang="en-GB" sz="1050" dirty="0">
                          <a:latin typeface="Arial" panose="020B0604020202020204" pitchFamily="34" charset="0"/>
                          <a:cs typeface="Arial" panose="020B0604020202020204" pitchFamily="34" charset="0"/>
                        </a:rPr>
                        <a:t>85 (37.0)</a:t>
                      </a:r>
                    </a:p>
                  </a:txBody>
                  <a:tcPr marT="64800" marB="64800"/>
                </a:tc>
                <a:extLst>
                  <a:ext uri="{0D108BD9-81ED-4DB2-BD59-A6C34878D82A}">
                    <a16:rowId xmlns:a16="http://schemas.microsoft.com/office/drawing/2014/main" xmlns="" val="4005471828"/>
                  </a:ext>
                </a:extLst>
              </a:tr>
              <a:tr h="0">
                <a:tc>
                  <a:txBody>
                    <a:bodyPr/>
                    <a:lstStyle/>
                    <a:p>
                      <a:r>
                        <a:rPr lang="en-GB" sz="1050" b="1" dirty="0">
                          <a:latin typeface="Arial" panose="020B0604020202020204" pitchFamily="34" charset="0"/>
                          <a:cs typeface="Arial" panose="020B0604020202020204" pitchFamily="34" charset="0"/>
                        </a:rPr>
                        <a:t>TEAEs leading to dose modifications</a:t>
                      </a:r>
                    </a:p>
                    <a:p>
                      <a:pPr marL="0" indent="184150">
                        <a:tabLst/>
                      </a:pPr>
                      <a:r>
                        <a:rPr lang="en-GB" sz="1050" dirty="0">
                          <a:latin typeface="Arial" panose="020B0604020202020204" pitchFamily="34" charset="0"/>
                          <a:cs typeface="Arial" panose="020B0604020202020204" pitchFamily="34" charset="0"/>
                        </a:rPr>
                        <a:t>Dose interruption</a:t>
                      </a:r>
                    </a:p>
                    <a:p>
                      <a:pPr marL="0" indent="184150">
                        <a:tabLst/>
                      </a:pPr>
                      <a:r>
                        <a:rPr lang="en-GB" sz="1050" dirty="0">
                          <a:latin typeface="Arial" panose="020B0604020202020204" pitchFamily="34" charset="0"/>
                          <a:cs typeface="Arial" panose="020B0604020202020204" pitchFamily="34" charset="0"/>
                        </a:rPr>
                        <a:t>Dose reduction</a:t>
                      </a:r>
                    </a:p>
                    <a:p>
                      <a:pPr marL="0" indent="184150">
                        <a:tabLst/>
                      </a:pPr>
                      <a:r>
                        <a:rPr lang="en-GB" sz="1050" dirty="0">
                          <a:latin typeface="Arial" panose="020B0604020202020204" pitchFamily="34" charset="0"/>
                          <a:cs typeface="Arial" panose="020B0604020202020204" pitchFamily="34" charset="0"/>
                        </a:rPr>
                        <a:t>Dose discontinuation</a:t>
                      </a:r>
                    </a:p>
                  </a:txBody>
                  <a:tcPr marT="64800" marB="64800"/>
                </a:tc>
                <a:tc>
                  <a:txBody>
                    <a:bodyPr/>
                    <a:lstStyle/>
                    <a:p>
                      <a:pPr algn="ctr"/>
                      <a:r>
                        <a:rPr lang="en-GB" sz="1050" dirty="0">
                          <a:latin typeface="Arial" panose="020B0604020202020204" pitchFamily="34" charset="0"/>
                          <a:cs typeface="Arial" panose="020B0604020202020204" pitchFamily="34" charset="0"/>
                        </a:rPr>
                        <a:t/>
                      </a:r>
                      <a:br>
                        <a:rPr lang="en-GB" sz="1050" dirty="0">
                          <a:latin typeface="Arial" panose="020B0604020202020204" pitchFamily="34" charset="0"/>
                          <a:cs typeface="Arial" panose="020B0604020202020204" pitchFamily="34" charset="0"/>
                        </a:rPr>
                      </a:br>
                      <a:r>
                        <a:rPr lang="en-GB" sz="1050" dirty="0">
                          <a:latin typeface="Arial" panose="020B0604020202020204" pitchFamily="34" charset="0"/>
                          <a:cs typeface="Arial" panose="020B0604020202020204" pitchFamily="34" charset="0"/>
                        </a:rPr>
                        <a:t>247 (54.2)</a:t>
                      </a:r>
                      <a:br>
                        <a:rPr lang="en-GB" sz="1050" dirty="0">
                          <a:latin typeface="Arial" panose="020B0604020202020204" pitchFamily="34" charset="0"/>
                          <a:cs typeface="Arial" panose="020B0604020202020204" pitchFamily="34" charset="0"/>
                        </a:rPr>
                      </a:br>
                      <a:r>
                        <a:rPr lang="en-GB" sz="1050" dirty="0">
                          <a:latin typeface="Arial" panose="020B0604020202020204" pitchFamily="34" charset="0"/>
                          <a:cs typeface="Arial" panose="020B0604020202020204" pitchFamily="34" charset="0"/>
                        </a:rPr>
                        <a:t>110 (24.1)</a:t>
                      </a:r>
                      <a:r>
                        <a:rPr lang="en-GB" sz="1050" baseline="30000" dirty="0">
                          <a:latin typeface="Arial" panose="020B0604020202020204" pitchFamily="34" charset="0"/>
                          <a:cs typeface="Arial" panose="020B0604020202020204" pitchFamily="34" charset="0"/>
                        </a:rPr>
                        <a:t>a</a:t>
                      </a:r>
                      <a:r>
                        <a:rPr lang="en-GB" sz="1050" dirty="0">
                          <a:latin typeface="Arial" panose="020B0604020202020204" pitchFamily="34" charset="0"/>
                          <a:cs typeface="Arial" panose="020B0604020202020204" pitchFamily="34" charset="0"/>
                        </a:rPr>
                        <a:t/>
                      </a:r>
                      <a:br>
                        <a:rPr lang="en-GB" sz="1050" dirty="0">
                          <a:latin typeface="Arial" panose="020B0604020202020204" pitchFamily="34" charset="0"/>
                          <a:cs typeface="Arial" panose="020B0604020202020204" pitchFamily="34" charset="0"/>
                        </a:rPr>
                      </a:br>
                      <a:r>
                        <a:rPr lang="en-GB" sz="1050" dirty="0">
                          <a:latin typeface="Arial" panose="020B0604020202020204" pitchFamily="34" charset="0"/>
                          <a:cs typeface="Arial" panose="020B0604020202020204" pitchFamily="34" charset="0"/>
                        </a:rPr>
                        <a:t>93 (20.4)</a:t>
                      </a:r>
                      <a:r>
                        <a:rPr lang="en-GB" sz="1050" baseline="30000" dirty="0">
                          <a:latin typeface="Arial" panose="020B0604020202020204" pitchFamily="34" charset="0"/>
                          <a:cs typeface="Arial" panose="020B0604020202020204" pitchFamily="34" charset="0"/>
                        </a:rPr>
                        <a:t>b</a:t>
                      </a:r>
                    </a:p>
                  </a:txBody>
                  <a:tcPr marT="64800" marB="6480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GB" sz="1050" dirty="0">
                          <a:latin typeface="Arial" panose="020B0604020202020204" pitchFamily="34" charset="0"/>
                          <a:cs typeface="Arial" panose="020B0604020202020204" pitchFamily="34" charset="0"/>
                        </a:rPr>
                        <a:t/>
                      </a:r>
                      <a:br>
                        <a:rPr lang="en-GB" sz="1050" dirty="0">
                          <a:latin typeface="Arial" panose="020B0604020202020204" pitchFamily="34" charset="0"/>
                          <a:cs typeface="Arial" panose="020B0604020202020204" pitchFamily="34" charset="0"/>
                        </a:rPr>
                      </a:br>
                      <a:r>
                        <a:rPr lang="en-GB" sz="1050" dirty="0">
                          <a:latin typeface="Arial" panose="020B0604020202020204" pitchFamily="34" charset="0"/>
                          <a:cs typeface="Arial" panose="020B0604020202020204" pitchFamily="34" charset="0"/>
                        </a:rPr>
                        <a:t>70 (30.4)</a:t>
                      </a:r>
                      <a:br>
                        <a:rPr lang="en-GB" sz="1050" dirty="0">
                          <a:latin typeface="Arial" panose="020B0604020202020204" pitchFamily="34" charset="0"/>
                          <a:cs typeface="Arial" panose="020B0604020202020204" pitchFamily="34" charset="0"/>
                        </a:rPr>
                      </a:br>
                      <a:r>
                        <a:rPr lang="en-GB" sz="1050" dirty="0">
                          <a:latin typeface="Arial" panose="020B0604020202020204" pitchFamily="34" charset="0"/>
                          <a:cs typeface="Arial" panose="020B0604020202020204" pitchFamily="34" charset="0"/>
                        </a:rPr>
                        <a:t>9 (3.9)</a:t>
                      </a:r>
                      <a:br>
                        <a:rPr lang="en-GB" sz="1050" dirty="0">
                          <a:latin typeface="Arial" panose="020B0604020202020204" pitchFamily="34" charset="0"/>
                          <a:cs typeface="Arial" panose="020B0604020202020204" pitchFamily="34" charset="0"/>
                        </a:rPr>
                      </a:br>
                      <a:r>
                        <a:rPr lang="en-GB" sz="1050" dirty="0">
                          <a:latin typeface="Arial" panose="020B0604020202020204" pitchFamily="34" charset="0"/>
                          <a:cs typeface="Arial" panose="020B0604020202020204" pitchFamily="34" charset="0"/>
                        </a:rPr>
                        <a:t>49 (21.3)</a:t>
                      </a:r>
                    </a:p>
                  </a:txBody>
                  <a:tcPr marT="64800" marB="64800"/>
                </a:tc>
                <a:extLst>
                  <a:ext uri="{0D108BD9-81ED-4DB2-BD59-A6C34878D82A}">
                    <a16:rowId xmlns:a16="http://schemas.microsoft.com/office/drawing/2014/main" xmlns="" val="633295849"/>
                  </a:ext>
                </a:extLst>
              </a:tr>
              <a:tr h="0">
                <a:tc gridSpan="3">
                  <a:txBody>
                    <a:bodyPr/>
                    <a:lstStyle/>
                    <a:p>
                      <a:pPr marL="0" indent="9525">
                        <a:tabLst/>
                      </a:pPr>
                      <a:r>
                        <a:rPr lang="en-GB" sz="900" baseline="30000" dirty="0">
                          <a:latin typeface="Arial" panose="020B0604020202020204" pitchFamily="34" charset="0"/>
                          <a:cs typeface="Arial" panose="020B0604020202020204" pitchFamily="34" charset="0"/>
                        </a:rPr>
                        <a:t>a </a:t>
                      </a:r>
                      <a:r>
                        <a:rPr lang="en-GB" sz="900" dirty="0">
                          <a:latin typeface="Arial" panose="020B0604020202020204" pitchFamily="34" charset="0"/>
                          <a:cs typeface="Arial" panose="020B0604020202020204" pitchFamily="34" charset="0"/>
                        </a:rPr>
                        <a:t>Most common TEAEs leading to dose reduction in </a:t>
                      </a:r>
                      <a:r>
                        <a:rPr lang="en-GB" sz="900" dirty="0" err="1">
                          <a:latin typeface="Arial" panose="020B0604020202020204" pitchFamily="34" charset="0"/>
                          <a:cs typeface="Arial" panose="020B0604020202020204" pitchFamily="34" charset="0"/>
                        </a:rPr>
                        <a:t>fruquintinib</a:t>
                      </a:r>
                      <a:r>
                        <a:rPr lang="en-GB" sz="900" dirty="0">
                          <a:latin typeface="Arial" panose="020B0604020202020204" pitchFamily="34" charset="0"/>
                          <a:cs typeface="Arial" panose="020B0604020202020204" pitchFamily="34" charset="0"/>
                        </a:rPr>
                        <a:t> arm: hand-foot syndrome (5.3%), hypertension (3.7%), and asthenia (3.5%)</a:t>
                      </a:r>
                    </a:p>
                    <a:p>
                      <a:pPr marL="0" indent="9525">
                        <a:tabLst/>
                      </a:pPr>
                      <a:r>
                        <a:rPr lang="en-GB" sz="900" baseline="30000" dirty="0">
                          <a:latin typeface="Arial" panose="020B0604020202020204" pitchFamily="34" charset="0"/>
                          <a:cs typeface="Arial" panose="020B0604020202020204" pitchFamily="34" charset="0"/>
                        </a:rPr>
                        <a:t>b </a:t>
                      </a:r>
                      <a:r>
                        <a:rPr lang="en-GB" sz="900" dirty="0">
                          <a:latin typeface="Arial" panose="020B0604020202020204" pitchFamily="34" charset="0"/>
                          <a:cs typeface="Arial" panose="020B0604020202020204" pitchFamily="34" charset="0"/>
                        </a:rPr>
                        <a:t>Most common TEAE leading to dose discontinuation in the </a:t>
                      </a:r>
                      <a:r>
                        <a:rPr lang="en-GB" sz="900" dirty="0" err="1">
                          <a:latin typeface="Arial" panose="020B0604020202020204" pitchFamily="34" charset="0"/>
                          <a:cs typeface="Arial" panose="020B0604020202020204" pitchFamily="34" charset="0"/>
                        </a:rPr>
                        <a:t>fruquintinib</a:t>
                      </a:r>
                      <a:r>
                        <a:rPr lang="en-GB" sz="900" dirty="0">
                          <a:latin typeface="Arial" panose="020B0604020202020204" pitchFamily="34" charset="0"/>
                          <a:cs typeface="Arial" panose="020B0604020202020204" pitchFamily="34" charset="0"/>
                        </a:rPr>
                        <a:t> arm: asthenia (1.5%)</a:t>
                      </a:r>
                    </a:p>
                  </a:txBody>
                  <a:tcPr marT="64800" marB="64800">
                    <a:noFill/>
                  </a:tcPr>
                </a:tc>
                <a:tc hMerge="1">
                  <a:txBody>
                    <a:bodyPr/>
                    <a:lstStyle/>
                    <a:p>
                      <a:pPr algn="ctr"/>
                      <a:endParaRPr lang="en-GB" sz="1050" baseline="30000" dirty="0">
                        <a:latin typeface="Arial" panose="020B0604020202020204" pitchFamily="34" charset="0"/>
                        <a:cs typeface="Arial" panose="020B0604020202020204" pitchFamily="34" charset="0"/>
                      </a:endParaRPr>
                    </a:p>
                  </a:txBody>
                  <a:tcPr/>
                </a:tc>
                <a:tc hMerge="1">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lang="en-GB" sz="10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35208096"/>
                  </a:ext>
                </a:extLst>
              </a:tr>
            </a:tbl>
          </a:graphicData>
        </a:graphic>
      </p:graphicFrame>
      <p:sp>
        <p:nvSpPr>
          <p:cNvPr id="7" name="TextBox 6">
            <a:extLst>
              <a:ext uri="{FF2B5EF4-FFF2-40B4-BE49-F238E27FC236}">
                <a16:creationId xmlns:a16="http://schemas.microsoft.com/office/drawing/2014/main" xmlns="" id="{E4B7BAA0-7736-3AB2-9155-DC2597B75059}"/>
              </a:ext>
            </a:extLst>
          </p:cNvPr>
          <p:cNvSpPr txBox="1"/>
          <p:nvPr/>
        </p:nvSpPr>
        <p:spPr>
          <a:xfrm>
            <a:off x="551384" y="972595"/>
            <a:ext cx="1470274" cy="400110"/>
          </a:xfrm>
          <a:prstGeom prst="rect">
            <a:avLst/>
          </a:prstGeom>
          <a:noFill/>
        </p:spPr>
        <p:txBody>
          <a:bodyPr wrap="none" rtlCol="0">
            <a:spAutoFit/>
          </a:bodyPr>
          <a:lstStyle/>
          <a:p>
            <a:r>
              <a:rPr lang="en-US" sz="2000" b="1" dirty="0">
                <a:solidFill>
                  <a:schemeClr val="accent2"/>
                </a:solidFill>
                <a:latin typeface="Arial" panose="020B0604020202020204" pitchFamily="34" charset="0"/>
                <a:ea typeface="Aileron" charset="0"/>
                <a:cs typeface="Arial" panose="020B0604020202020204" pitchFamily="34" charset="0"/>
              </a:rPr>
              <a:t>EFFICACY</a:t>
            </a:r>
            <a:endParaRPr lang="en-GB" sz="2000" b="1" dirty="0">
              <a:solidFill>
                <a:schemeClr val="accent2"/>
              </a:solidFill>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419612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09C7235-1601-4110-B808-BD18FA347F55}"/>
              </a:ext>
            </a:extLst>
          </p:cNvPr>
          <p:cNvSpPr>
            <a:spLocks noGrp="1"/>
          </p:cNvSpPr>
          <p:nvPr>
            <p:ph sz="quarter" idx="12"/>
          </p:nvPr>
        </p:nvSpPr>
        <p:spPr/>
        <p:txBody>
          <a:bodyPr/>
          <a:lstStyle/>
          <a:p>
            <a:r>
              <a:rPr lang="en-US" dirty="0" err="1"/>
              <a:t>Fruquintinib</a:t>
            </a:r>
            <a:r>
              <a:rPr lang="en-US" dirty="0"/>
              <a:t> had a significant and clinically meaningful improvement in OS and PFS in patients with refractory mCRC </a:t>
            </a:r>
          </a:p>
          <a:p>
            <a:r>
              <a:rPr lang="en-US" dirty="0" err="1"/>
              <a:t>Fruquintinib</a:t>
            </a:r>
            <a:r>
              <a:rPr lang="en-US" dirty="0"/>
              <a:t> was well tolerated, with a safety profile consistent with the established profile for monotherapy </a:t>
            </a:r>
          </a:p>
        </p:txBody>
      </p:sp>
      <p:sp>
        <p:nvSpPr>
          <p:cNvPr id="3" name="Title 2">
            <a:extLst>
              <a:ext uri="{FF2B5EF4-FFF2-40B4-BE49-F238E27FC236}">
                <a16:creationId xmlns:a16="http://schemas.microsoft.com/office/drawing/2014/main" xmlns="" id="{75F1A2E3-911C-4E12-831B-42FF626604DE}"/>
              </a:ext>
            </a:extLst>
          </p:cNvPr>
          <p:cNvSpPr>
            <a:spLocks noGrp="1"/>
          </p:cNvSpPr>
          <p:nvPr>
            <p:ph type="title"/>
          </p:nvPr>
        </p:nvSpPr>
        <p:spPr/>
        <p:txBody>
          <a:bodyPr/>
          <a:lstStyle/>
          <a:p>
            <a:r>
              <a:rPr lang="en-GB"/>
              <a:t>FRESCO-2: summary</a:t>
            </a:r>
            <a:endParaRPr lang="en-GB" dirty="0"/>
          </a:p>
        </p:txBody>
      </p:sp>
      <p:sp>
        <p:nvSpPr>
          <p:cNvPr id="5" name="Slide Number Placeholder 4">
            <a:extLst>
              <a:ext uri="{FF2B5EF4-FFF2-40B4-BE49-F238E27FC236}">
                <a16:creationId xmlns:a16="http://schemas.microsoft.com/office/drawing/2014/main" xmlns="" id="{92EF3EC2-6381-4222-8910-80A90730CD31}"/>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
        <p:nvSpPr>
          <p:cNvPr id="9" name="Content Placeholder 8">
            <a:extLst>
              <a:ext uri="{FF2B5EF4-FFF2-40B4-BE49-F238E27FC236}">
                <a16:creationId xmlns:a16="http://schemas.microsoft.com/office/drawing/2014/main" xmlns="" id="{69789941-5D24-AB4C-8B60-4480B8932309}"/>
              </a:ext>
            </a:extLst>
          </p:cNvPr>
          <p:cNvSpPr>
            <a:spLocks noGrp="1"/>
          </p:cNvSpPr>
          <p:nvPr>
            <p:ph sz="quarter" idx="15"/>
          </p:nvPr>
        </p:nvSpPr>
        <p:spPr/>
        <p:txBody>
          <a:bodyPr/>
          <a:lstStyle/>
          <a:p>
            <a:pPr lvl="0"/>
            <a:r>
              <a:rPr lang="en-GB" dirty="0"/>
              <a:t>mCRC, metastatic colorectal cancer; OS, overall survival; PFS, progression-free survival</a:t>
            </a:r>
          </a:p>
          <a:p>
            <a:pPr lvl="0"/>
            <a:r>
              <a:rPr lang="en-GB" dirty="0" err="1">
                <a:effectLst/>
              </a:rPr>
              <a:t>Dasari</a:t>
            </a:r>
            <a:r>
              <a:rPr lang="en-GB" dirty="0">
                <a:effectLst/>
              </a:rPr>
              <a:t> NA, et al. Ann Oncol. 2022; 33 (suppl_7): S808-S869 (ESMO 2022 presentation)</a:t>
            </a:r>
            <a:endParaRPr lang="en-GB" dirty="0"/>
          </a:p>
        </p:txBody>
      </p:sp>
      <p:sp>
        <p:nvSpPr>
          <p:cNvPr id="7" name="TextBox 6">
            <a:extLst>
              <a:ext uri="{FF2B5EF4-FFF2-40B4-BE49-F238E27FC236}">
                <a16:creationId xmlns:a16="http://schemas.microsoft.com/office/drawing/2014/main" xmlns="" id="{D8C166AE-3E4B-7E4F-B063-5B36EC91144A}"/>
              </a:ext>
            </a:extLst>
          </p:cNvPr>
          <p:cNvSpPr txBox="1"/>
          <p:nvPr/>
        </p:nvSpPr>
        <p:spPr>
          <a:xfrm>
            <a:off x="1391477" y="3554246"/>
            <a:ext cx="9409046" cy="1386922"/>
          </a:xfrm>
          <a:prstGeom prst="rect">
            <a:avLst/>
          </a:prstGeom>
          <a:solidFill>
            <a:schemeClr val="bg1"/>
          </a:solidFill>
          <a:ln w="28575">
            <a:solidFill>
              <a:schemeClr val="accent1"/>
            </a:solidFill>
          </a:ln>
        </p:spPr>
        <p:txBody>
          <a:bodyPr wrap="square" lIns="288000" tIns="108000" rIns="288000" bIns="108000" rtlCol="0" anchor="ctr" anchorCtr="0">
            <a:noAutofit/>
          </a:bodyPr>
          <a:lstStyle/>
          <a:p>
            <a:pPr>
              <a:spcBef>
                <a:spcPts val="600"/>
              </a:spcBef>
            </a:pPr>
            <a:r>
              <a:rPr lang="en-GB" sz="2000" b="1" u="sng"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US" sz="2000" b="1" dirty="0">
                <a:solidFill>
                  <a:schemeClr val="tx2"/>
                </a:solidFill>
                <a:latin typeface="Arial" panose="020B0604020202020204" pitchFamily="34" charset="0"/>
                <a:cs typeface="Arial" panose="020B0604020202020204" pitchFamily="34" charset="0"/>
              </a:rPr>
              <a:t>FRESCO-2 results are consistent with FRESCO and should support a new treatment option in refractory mCRC</a:t>
            </a:r>
            <a:endParaRPr lang="en-GB" sz="2000" b="1" u="sng" dirty="0">
              <a:solidFill>
                <a:schemeClr val="tx2"/>
              </a:solidFill>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335943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E1C903-EB03-4C5A-984B-750C2EB65CA1}"/>
              </a:ext>
            </a:extLst>
          </p:cNvPr>
          <p:cNvSpPr>
            <a:spLocks noGrp="1"/>
          </p:cNvSpPr>
          <p:nvPr>
            <p:ph type="title"/>
          </p:nvPr>
        </p:nvSpPr>
        <p:spPr/>
        <p:txBody>
          <a:bodyPr>
            <a:noAutofit/>
          </a:bodyPr>
          <a:lstStyle/>
          <a:p>
            <a:pPr>
              <a:spcAft>
                <a:spcPts val="750"/>
              </a:spcAft>
            </a:pPr>
            <a:r>
              <a:rPr lang="en-GB" sz="3600" cap="none" dirty="0"/>
              <a:t>KRYSTAL-1: </a:t>
            </a:r>
            <a:r>
              <a:rPr lang="en-GB" sz="3600" dirty="0"/>
              <a:t>Updated efficacy and </a:t>
            </a:r>
            <a:br>
              <a:rPr lang="en-GB" sz="3600" dirty="0"/>
            </a:br>
            <a:r>
              <a:rPr lang="en-GB" sz="3600" dirty="0"/>
              <a:t>safety of </a:t>
            </a:r>
            <a:r>
              <a:rPr lang="en-GB" dirty="0" err="1"/>
              <a:t>adagrasib</a:t>
            </a:r>
            <a:r>
              <a:rPr lang="en-GB" sz="3600" dirty="0"/>
              <a:t> (MRTX849) with </a:t>
            </a:r>
            <a:br>
              <a:rPr lang="en-GB" sz="3600" dirty="0"/>
            </a:br>
            <a:r>
              <a:rPr lang="en-GB" sz="3600" dirty="0"/>
              <a:t>or without cetuximab in patients </a:t>
            </a:r>
            <a:br>
              <a:rPr lang="en-GB" sz="3600" dirty="0"/>
            </a:br>
            <a:r>
              <a:rPr lang="en-GB" sz="3600" dirty="0"/>
              <a:t>with advanced CRC harbouring a KRASG12C mutation</a:t>
            </a:r>
          </a:p>
        </p:txBody>
      </p:sp>
      <p:sp>
        <p:nvSpPr>
          <p:cNvPr id="3" name="Subtitle 2">
            <a:extLst>
              <a:ext uri="{FF2B5EF4-FFF2-40B4-BE49-F238E27FC236}">
                <a16:creationId xmlns:a16="http://schemas.microsoft.com/office/drawing/2014/main" xmlns="" id="{E08ACCF1-33A6-41A4-915C-64F86C0DDB3C}"/>
              </a:ext>
            </a:extLst>
          </p:cNvPr>
          <p:cNvSpPr>
            <a:spLocks noGrp="1"/>
          </p:cNvSpPr>
          <p:nvPr>
            <p:ph type="subTitle" idx="1"/>
          </p:nvPr>
        </p:nvSpPr>
        <p:spPr>
          <a:xfrm>
            <a:off x="609600" y="5304702"/>
            <a:ext cx="10972800" cy="875001"/>
          </a:xfrm>
        </p:spPr>
        <p:txBody>
          <a:bodyPr>
            <a:normAutofit/>
          </a:bodyPr>
          <a:lstStyle/>
          <a:p>
            <a:pPr marL="342900" lvl="0" indent="-342900">
              <a:buSzPts val="1000"/>
              <a:buFont typeface="Symbol" panose="05050102010706020507" pitchFamily="18" charset="2"/>
              <a:buChar char=""/>
              <a:tabLst>
                <a:tab pos="457200" algn="l"/>
              </a:tabLst>
            </a:pPr>
            <a:r>
              <a:rPr lang="en-GB" sz="2400" b="1" dirty="0" err="1">
                <a:effectLst/>
                <a:ea typeface="Calibri" panose="020F0502020204030204" pitchFamily="34" charset="0"/>
              </a:rPr>
              <a:t>Klempner</a:t>
            </a:r>
            <a:r>
              <a:rPr lang="en-GB" sz="2400" b="1" dirty="0">
                <a:effectLst/>
                <a:ea typeface="Calibri" panose="020F0502020204030204" pitchFamily="34" charset="0"/>
              </a:rPr>
              <a:t> S, et al. ESMO 2022. Abstract #LBA24</a:t>
            </a:r>
          </a:p>
        </p:txBody>
      </p:sp>
      <p:sp>
        <p:nvSpPr>
          <p:cNvPr id="4" name="Slide Number Placeholder 3"/>
          <p:cNvSpPr>
            <a:spLocks noGrp="1"/>
          </p:cNvSpPr>
          <p:nvPr>
            <p:ph type="sldNum" sz="quarter" idx="4"/>
          </p:nvPr>
        </p:nvSpPr>
        <p:spPr/>
        <p:txBody>
          <a:bodyPr/>
          <a:lstStyle/>
          <a:p>
            <a:fld id="{FCE43C0F-8A7B-3A4B-9DB5-B3472E36E833}" type="slidenum">
              <a:rPr lang="en-GB" smtClean="0"/>
              <a:pPr/>
              <a:t>17</a:t>
            </a:fld>
            <a:endParaRPr lang="en-GB" dirty="0"/>
          </a:p>
        </p:txBody>
      </p:sp>
      <p:sp>
        <p:nvSpPr>
          <p:cNvPr id="6" name="TextBox 5">
            <a:extLst>
              <a:ext uri="{FF2B5EF4-FFF2-40B4-BE49-F238E27FC236}">
                <a16:creationId xmlns:a16="http://schemas.microsoft.com/office/drawing/2014/main" xmlns="" id="{43EA3206-72D7-11A9-A57E-2376E49923A1}"/>
              </a:ext>
            </a:extLst>
          </p:cNvPr>
          <p:cNvSpPr txBox="1"/>
          <p:nvPr/>
        </p:nvSpPr>
        <p:spPr>
          <a:xfrm>
            <a:off x="609600" y="6309320"/>
            <a:ext cx="3685624" cy="461665"/>
          </a:xfrm>
          <a:prstGeom prst="rect">
            <a:avLst/>
          </a:prstGeom>
          <a:noFill/>
        </p:spPr>
        <p:txBody>
          <a:bodyPr wrap="none" rtlCol="0">
            <a:spAutoFit/>
          </a:bodyPr>
          <a:lstStyle/>
          <a:p>
            <a:r>
              <a:rPr lang="en-GB" sz="1200" dirty="0">
                <a:solidFill>
                  <a:schemeClr val="bg1"/>
                </a:solidFill>
                <a:latin typeface="Arial" panose="020B0604020202020204" pitchFamily="34" charset="0"/>
                <a:ea typeface="Aileron" charset="0"/>
                <a:cs typeface="Arial" panose="020B0604020202020204" pitchFamily="34" charset="0"/>
              </a:rPr>
              <a:t>CRC, colorectal cancer; KRAS, Kirsten rat sarcoma</a:t>
            </a:r>
            <a:endParaRPr lang="en-GB" sz="1200" dirty="0">
              <a:solidFill>
                <a:schemeClr val="bg1"/>
              </a:solidFill>
              <a:latin typeface="Arial" panose="020B0604020202020204" pitchFamily="34" charset="0"/>
              <a:cs typeface="Arial" panose="020B0604020202020204" pitchFamily="34" charset="0"/>
            </a:endParaRPr>
          </a:p>
          <a:p>
            <a:r>
              <a:rPr lang="en-GB" sz="1200" dirty="0">
                <a:solidFill>
                  <a:schemeClr val="bg1"/>
                </a:solidFill>
                <a:latin typeface="Arial" panose="020B0604020202020204" pitchFamily="34" charset="0"/>
                <a:ea typeface="Aileron" charset="0"/>
                <a:cs typeface="Arial" panose="020B0604020202020204" pitchFamily="34" charset="0"/>
              </a:rPr>
              <a:t> </a:t>
            </a:r>
          </a:p>
        </p:txBody>
      </p:sp>
    </p:spTree>
    <p:extLst>
      <p:ext uri="{BB962C8B-B14F-4D97-AF65-F5344CB8AC3E}">
        <p14:creationId xmlns:p14="http://schemas.microsoft.com/office/powerpoint/2010/main" val="246143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09C7235-1601-4110-B808-BD18FA347F55}"/>
              </a:ext>
            </a:extLst>
          </p:cNvPr>
          <p:cNvSpPr>
            <a:spLocks noGrp="1"/>
          </p:cNvSpPr>
          <p:nvPr>
            <p:ph sz="quarter" idx="12"/>
          </p:nvPr>
        </p:nvSpPr>
        <p:spPr>
          <a:xfrm>
            <a:off x="620184" y="1124743"/>
            <a:ext cx="10963200" cy="2500903"/>
          </a:xfrm>
        </p:spPr>
        <p:txBody>
          <a:bodyPr/>
          <a:lstStyle/>
          <a:p>
            <a:r>
              <a:rPr lang="en-GB" dirty="0"/>
              <a:t>KRAS</a:t>
            </a:r>
            <a:r>
              <a:rPr lang="en-GB" baseline="30000" dirty="0"/>
              <a:t>G12C</a:t>
            </a:r>
            <a:r>
              <a:rPr lang="en-GB" dirty="0"/>
              <a:t> mutations are associated with poor prognosis compared with other mutations in patients with CRC and later-line treatment options are limited</a:t>
            </a:r>
          </a:p>
          <a:p>
            <a:r>
              <a:rPr lang="en-GB" dirty="0" err="1"/>
              <a:t>Adagrasib</a:t>
            </a:r>
            <a:r>
              <a:rPr lang="en-GB" dirty="0"/>
              <a:t> is a KRAS</a:t>
            </a:r>
            <a:r>
              <a:rPr lang="en-GB" baseline="30000" dirty="0"/>
              <a:t>G12C</a:t>
            </a:r>
            <a:r>
              <a:rPr lang="en-GB" dirty="0"/>
              <a:t> inhibitor and when combined with cetuximab to cause a </a:t>
            </a:r>
            <a:r>
              <a:rPr lang="en-US" dirty="0"/>
              <a:t>dual EGFR/KRAS</a:t>
            </a:r>
            <a:r>
              <a:rPr lang="en-US" baseline="30000" dirty="0"/>
              <a:t>G12C</a:t>
            </a:r>
            <a:r>
              <a:rPr lang="en-US" dirty="0"/>
              <a:t> blockade may enhance inhibition of KRAS-dependent </a:t>
            </a:r>
            <a:r>
              <a:rPr lang="en-US" dirty="0" err="1"/>
              <a:t>signalling</a:t>
            </a:r>
            <a:r>
              <a:rPr lang="en-US" dirty="0"/>
              <a:t> and overcome adaptive feedback</a:t>
            </a:r>
            <a:endParaRPr lang="en-GB" dirty="0"/>
          </a:p>
          <a:p>
            <a:r>
              <a:rPr lang="en-GB" dirty="0"/>
              <a:t>KRYSTAL-1 is a phase 1b/2 CRC cohort study </a:t>
            </a:r>
            <a:r>
              <a:rPr lang="en-US" dirty="0"/>
              <a:t>evaluating the safety and efficacy of </a:t>
            </a:r>
            <a:r>
              <a:rPr lang="en-US" dirty="0" err="1"/>
              <a:t>adagrasib</a:t>
            </a:r>
            <a:r>
              <a:rPr lang="en-US" dirty="0"/>
              <a:t> in patients with KRAS</a:t>
            </a:r>
            <a:r>
              <a:rPr lang="en-US" baseline="30000" dirty="0"/>
              <a:t>G12C</a:t>
            </a:r>
            <a:r>
              <a:rPr lang="en-US" dirty="0"/>
              <a:t>-mutated advanced solid </a:t>
            </a:r>
            <a:r>
              <a:rPr lang="en-US" dirty="0" err="1"/>
              <a:t>tumours</a:t>
            </a:r>
            <a:endParaRPr lang="en-GB" dirty="0"/>
          </a:p>
        </p:txBody>
      </p:sp>
      <p:sp>
        <p:nvSpPr>
          <p:cNvPr id="3" name="Title 2">
            <a:extLst>
              <a:ext uri="{FF2B5EF4-FFF2-40B4-BE49-F238E27FC236}">
                <a16:creationId xmlns:a16="http://schemas.microsoft.com/office/drawing/2014/main" xmlns="" id="{75F1A2E3-911C-4E12-831B-42FF626604DE}"/>
              </a:ext>
            </a:extLst>
          </p:cNvPr>
          <p:cNvSpPr>
            <a:spLocks noGrp="1"/>
          </p:cNvSpPr>
          <p:nvPr>
            <p:ph type="title"/>
          </p:nvPr>
        </p:nvSpPr>
        <p:spPr>
          <a:xfrm>
            <a:off x="619200" y="246572"/>
            <a:ext cx="9077200" cy="807285"/>
          </a:xfrm>
        </p:spPr>
        <p:txBody>
          <a:bodyPr/>
          <a:lstStyle/>
          <a:p>
            <a:r>
              <a:rPr lang="en-GB" sz="2800" dirty="0">
                <a:effectLst/>
                <a:latin typeface="Arial" panose="020B0604020202020204" pitchFamily="34" charset="0"/>
                <a:ea typeface="Times New Roman" panose="02020603050405020304" pitchFamily="18" charset="0"/>
              </a:rPr>
              <a:t>Krystal-1</a:t>
            </a:r>
            <a:r>
              <a:rPr lang="en-GB" dirty="0"/>
              <a:t>: background and </a:t>
            </a:r>
            <a:br>
              <a:rPr lang="en-GB" dirty="0"/>
            </a:br>
            <a:r>
              <a:rPr lang="en-GB" dirty="0"/>
              <a:t>study design</a:t>
            </a:r>
          </a:p>
        </p:txBody>
      </p:sp>
      <p:sp>
        <p:nvSpPr>
          <p:cNvPr id="5" name="Slide Number Placeholder 4">
            <a:extLst>
              <a:ext uri="{FF2B5EF4-FFF2-40B4-BE49-F238E27FC236}">
                <a16:creationId xmlns:a16="http://schemas.microsoft.com/office/drawing/2014/main" xmlns="" id="{92EF3EC2-6381-4222-8910-80A90730CD31}"/>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
        <p:nvSpPr>
          <p:cNvPr id="9" name="Content Placeholder 8">
            <a:extLst>
              <a:ext uri="{FF2B5EF4-FFF2-40B4-BE49-F238E27FC236}">
                <a16:creationId xmlns:a16="http://schemas.microsoft.com/office/drawing/2014/main" xmlns="" id="{69789941-5D24-AB4C-8B60-4480B8932309}"/>
              </a:ext>
            </a:extLst>
          </p:cNvPr>
          <p:cNvSpPr>
            <a:spLocks noGrp="1"/>
          </p:cNvSpPr>
          <p:nvPr>
            <p:ph sz="quarter" idx="15"/>
          </p:nvPr>
        </p:nvSpPr>
        <p:spPr>
          <a:xfrm>
            <a:off x="620183" y="6309320"/>
            <a:ext cx="10180339" cy="365125"/>
          </a:xfrm>
        </p:spPr>
        <p:txBody>
          <a:bodyPr/>
          <a:lstStyle/>
          <a:p>
            <a:pPr lvl="0">
              <a:spcBef>
                <a:spcPts val="0"/>
              </a:spcBef>
              <a:buSzPts val="1000"/>
              <a:tabLst>
                <a:tab pos="457200" algn="l"/>
              </a:tabLst>
            </a:pPr>
            <a:r>
              <a:rPr lang="en-GB" sz="1200" dirty="0">
                <a:ea typeface="Calibri" panose="020F0502020204030204" pitchFamily="34" charset="0"/>
              </a:rPr>
              <a:t>BD, twice a day; CRC, colorectal cancer; </a:t>
            </a:r>
            <a:r>
              <a:rPr lang="en-GB" sz="1200" dirty="0" err="1">
                <a:ea typeface="Calibri" panose="020F0502020204030204" pitchFamily="34" charset="0"/>
              </a:rPr>
              <a:t>ctDNA</a:t>
            </a:r>
            <a:r>
              <a:rPr lang="en-GB" sz="1200" dirty="0">
                <a:ea typeface="Calibri" panose="020F0502020204030204" pitchFamily="34" charset="0"/>
              </a:rPr>
              <a:t>, circulating tumour DNA; </a:t>
            </a:r>
            <a:r>
              <a:rPr lang="en-GB" sz="1200" dirty="0">
                <a:effectLst/>
                <a:ea typeface="Calibri" panose="020F0502020204030204" pitchFamily="34" charset="0"/>
              </a:rPr>
              <a:t>DCR, disease control rate; DOR, duration of response; </a:t>
            </a:r>
            <a:r>
              <a:rPr lang="en-GB" dirty="0">
                <a:ea typeface="Calibri" panose="020F0502020204030204" pitchFamily="34" charset="0"/>
              </a:rPr>
              <a:t>KRAS, Kirsten rat sarcoma; </a:t>
            </a:r>
            <a:r>
              <a:rPr lang="en-GB" sz="1200" dirty="0">
                <a:effectLst/>
                <a:ea typeface="Calibri" panose="020F0502020204030204" pitchFamily="34" charset="0"/>
              </a:rPr>
              <a:t>ORR, objective response rate; OS, overall survival; </a:t>
            </a:r>
            <a:r>
              <a:rPr lang="en-GB" sz="1200" dirty="0">
                <a:solidFill>
                  <a:schemeClr val="tx2"/>
                </a:solidFill>
                <a:effectLst/>
                <a:ea typeface="Calibri" panose="020F0502020204030204" pitchFamily="34" charset="0"/>
              </a:rPr>
              <a:t>Q2W, twice weekly; QW, once weekly; RECIST, Response Evaluation Criteria in Solid Tumours; RP2D, </a:t>
            </a:r>
            <a:r>
              <a:rPr lang="en-GB" sz="1200" dirty="0">
                <a:effectLst/>
                <a:ea typeface="Calibri" panose="020F0502020204030204" pitchFamily="34" charset="0"/>
              </a:rPr>
              <a:t>recommended phase 2 dose; PK, pharmacokinetics; PFS, progression-free survival</a:t>
            </a:r>
          </a:p>
          <a:p>
            <a:pPr lvl="0">
              <a:spcBef>
                <a:spcPts val="0"/>
              </a:spcBef>
              <a:buSzPts val="1000"/>
              <a:tabLst>
                <a:tab pos="457200" algn="l"/>
              </a:tabLst>
            </a:pPr>
            <a:r>
              <a:rPr lang="en-US" dirty="0" err="1">
                <a:effectLst/>
              </a:rPr>
              <a:t>Klempner</a:t>
            </a:r>
            <a:r>
              <a:rPr lang="en-US" dirty="0">
                <a:effectLst/>
              </a:rPr>
              <a:t> S, et al. Ann Oncol. 2022; 33 (suppl_7): S808-S869 (ESMO 2022, oral presentation)</a:t>
            </a:r>
            <a:endParaRPr lang="en-GB" dirty="0">
              <a:effectLst/>
              <a:ea typeface="Calibri" panose="020F0502020204030204" pitchFamily="34" charset="0"/>
            </a:endParaRPr>
          </a:p>
        </p:txBody>
      </p:sp>
      <p:grpSp>
        <p:nvGrpSpPr>
          <p:cNvPr id="4" name="Group 3">
            <a:extLst>
              <a:ext uri="{FF2B5EF4-FFF2-40B4-BE49-F238E27FC236}">
                <a16:creationId xmlns:a16="http://schemas.microsoft.com/office/drawing/2014/main" xmlns="" id="{793E8AA0-8C20-9410-F9D3-62D5D67A0D38}"/>
              </a:ext>
            </a:extLst>
          </p:cNvPr>
          <p:cNvGrpSpPr/>
          <p:nvPr/>
        </p:nvGrpSpPr>
        <p:grpSpPr>
          <a:xfrm>
            <a:off x="1909916" y="3652448"/>
            <a:ext cx="9442668" cy="2008800"/>
            <a:chOff x="1909916" y="3437867"/>
            <a:chExt cx="9442668" cy="2008800"/>
          </a:xfrm>
        </p:grpSpPr>
        <p:sp>
          <p:nvSpPr>
            <p:cNvPr id="13" name="Rounded Rectangle 12">
              <a:extLst>
                <a:ext uri="{FF2B5EF4-FFF2-40B4-BE49-F238E27FC236}">
                  <a16:creationId xmlns:a16="http://schemas.microsoft.com/office/drawing/2014/main" xmlns="" id="{F6C23E94-113E-1540-AA13-FA679DB6E49B}"/>
                </a:ext>
              </a:extLst>
            </p:cNvPr>
            <p:cNvSpPr/>
            <p:nvPr/>
          </p:nvSpPr>
          <p:spPr>
            <a:xfrm>
              <a:off x="1909916" y="3437867"/>
              <a:ext cx="2193453" cy="2007357"/>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Key eligibility criteria</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CRC with a KRAS</a:t>
              </a:r>
              <a:r>
                <a:rPr lang="en-GB" sz="1100" baseline="30000" dirty="0">
                  <a:solidFill>
                    <a:schemeClr val="tx1"/>
                  </a:solidFill>
                  <a:latin typeface="Arial" panose="020B0604020202020204" pitchFamily="34" charset="0"/>
                  <a:cs typeface="Arial" panose="020B0604020202020204" pitchFamily="34" charset="0"/>
                </a:rPr>
                <a:t>G12C</a:t>
              </a:r>
              <a:r>
                <a:rPr lang="en-GB" sz="1100" dirty="0">
                  <a:solidFill>
                    <a:schemeClr val="tx1"/>
                  </a:solidFill>
                  <a:latin typeface="Arial" panose="020B0604020202020204" pitchFamily="34" charset="0"/>
                  <a:cs typeface="Arial" panose="020B0604020202020204" pitchFamily="34" charset="0"/>
                </a:rPr>
                <a:t> </a:t>
              </a:r>
              <a:r>
                <a:rPr lang="en-GB" sz="1100" dirty="0" err="1">
                  <a:solidFill>
                    <a:schemeClr val="tx1"/>
                  </a:solidFill>
                  <a:latin typeface="Arial" panose="020B0604020202020204" pitchFamily="34" charset="0"/>
                  <a:cs typeface="Arial" panose="020B0604020202020204" pitchFamily="34" charset="0"/>
                </a:rPr>
                <a:t>mutation</a:t>
              </a:r>
              <a:r>
                <a:rPr lang="en-GB" sz="1100" baseline="30000" dirty="0" err="1">
                  <a:solidFill>
                    <a:schemeClr val="tx1"/>
                  </a:solidFill>
                  <a:latin typeface="Arial" panose="020B0604020202020204" pitchFamily="34" charset="0"/>
                  <a:cs typeface="Arial" panose="020B0604020202020204" pitchFamily="34" charset="0"/>
                </a:rPr>
                <a:t>a</a:t>
              </a:r>
              <a:endParaRPr lang="en-GB" sz="1100" baseline="30000" dirty="0">
                <a:solidFill>
                  <a:schemeClr val="tx1"/>
                </a:solidFill>
                <a:latin typeface="Arial" panose="020B0604020202020204" pitchFamily="34" charset="0"/>
                <a:cs typeface="Arial" panose="020B0604020202020204" pitchFamily="34" charset="0"/>
              </a:endParaRP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Unresectable or metastatic disease</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Prior systemic treatment for metastatic disease</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No available treatment with curative intent or available standard of care</a:t>
              </a:r>
            </a:p>
          </p:txBody>
        </p:sp>
        <p:sp>
          <p:nvSpPr>
            <p:cNvPr id="16" name="Rounded Rectangle 15">
              <a:extLst>
                <a:ext uri="{FF2B5EF4-FFF2-40B4-BE49-F238E27FC236}">
                  <a16:creationId xmlns:a16="http://schemas.microsoft.com/office/drawing/2014/main" xmlns="" id="{5B2E1BB9-1BAC-5143-9228-AF05DC2E8BCD}"/>
                </a:ext>
              </a:extLst>
            </p:cNvPr>
            <p:cNvSpPr/>
            <p:nvPr/>
          </p:nvSpPr>
          <p:spPr>
            <a:xfrm>
              <a:off x="4234401" y="4221926"/>
              <a:ext cx="1800200" cy="648000"/>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100" b="1" dirty="0" err="1">
                  <a:solidFill>
                    <a:schemeClr val="bg1"/>
                  </a:solidFill>
                  <a:latin typeface="Arial" panose="020B0604020202020204" pitchFamily="34" charset="0"/>
                  <a:cs typeface="Arial" panose="020B0604020202020204" pitchFamily="34" charset="0"/>
                </a:rPr>
                <a:t>Adagrasib</a:t>
              </a:r>
              <a:r>
                <a:rPr lang="en-GB" sz="1100" b="1" dirty="0">
                  <a:solidFill>
                    <a:schemeClr val="bg1"/>
                  </a:solidFill>
                  <a:latin typeface="Arial" panose="020B0604020202020204" pitchFamily="34" charset="0"/>
                  <a:cs typeface="Arial" panose="020B0604020202020204" pitchFamily="34" charset="0"/>
                </a:rPr>
                <a:t> 600 mg </a:t>
              </a:r>
              <a:r>
                <a:rPr lang="en-GB" sz="1100" b="1" dirty="0" err="1">
                  <a:solidFill>
                    <a:schemeClr val="bg1"/>
                  </a:solidFill>
                  <a:latin typeface="Arial" panose="020B0604020202020204" pitchFamily="34" charset="0"/>
                  <a:cs typeface="Arial" panose="020B0604020202020204" pitchFamily="34" charset="0"/>
                </a:rPr>
                <a:t>BID</a:t>
              </a:r>
              <a:r>
                <a:rPr lang="en-GB" sz="1100" b="1" baseline="30000" dirty="0" err="1">
                  <a:solidFill>
                    <a:schemeClr val="bg1"/>
                  </a:solidFill>
                  <a:latin typeface="Arial" panose="020B0604020202020204" pitchFamily="34" charset="0"/>
                  <a:cs typeface="Arial" panose="020B0604020202020204" pitchFamily="34" charset="0"/>
                </a:rPr>
                <a:t>b</a:t>
              </a:r>
              <a:r>
                <a:rPr lang="en-GB" sz="1100" b="1" baseline="30000" dirty="0">
                  <a:solidFill>
                    <a:schemeClr val="bg1"/>
                  </a:solidFill>
                  <a:latin typeface="Arial" panose="020B0604020202020204" pitchFamily="34" charset="0"/>
                  <a:cs typeface="Arial" panose="020B0604020202020204" pitchFamily="34" charset="0"/>
                </a:rPr>
                <a:t/>
              </a:r>
              <a:br>
                <a:rPr lang="en-GB" sz="1100" b="1" baseline="30000"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 </a:t>
              </a:r>
              <a:r>
                <a:rPr lang="en-GB" sz="1100" b="1" dirty="0" err="1">
                  <a:solidFill>
                    <a:schemeClr val="bg1"/>
                  </a:solidFill>
                  <a:latin typeface="Arial" panose="020B0604020202020204" pitchFamily="34" charset="0"/>
                  <a:cs typeface="Arial" panose="020B0604020202020204" pitchFamily="34" charset="0"/>
                </a:rPr>
                <a:t>cetuximab</a:t>
              </a:r>
              <a:r>
                <a:rPr lang="en-GB" sz="1100" b="1" baseline="30000" dirty="0" err="1">
                  <a:solidFill>
                    <a:schemeClr val="bg1"/>
                  </a:solidFill>
                  <a:latin typeface="Arial" panose="020B0604020202020204" pitchFamily="34" charset="0"/>
                  <a:cs typeface="Arial" panose="020B0604020202020204" pitchFamily="34" charset="0"/>
                </a:rPr>
                <a:t>c</a:t>
              </a:r>
              <a:r>
                <a:rPr lang="en-GB" sz="1100" b="1" dirty="0">
                  <a:solidFill>
                    <a:schemeClr val="bg1"/>
                  </a:solidFill>
                  <a:latin typeface="Arial" panose="020B0604020202020204" pitchFamily="34" charset="0"/>
                  <a:cs typeface="Arial" panose="020B0604020202020204" pitchFamily="34" charset="0"/>
                </a:rP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(n=32)</a:t>
              </a:r>
              <a:endParaRPr lang="en-GB" sz="1100" dirty="0">
                <a:solidFill>
                  <a:schemeClr val="bg1"/>
                </a:solidFill>
                <a:latin typeface="Arial" panose="020B0604020202020204" pitchFamily="34" charset="0"/>
                <a:cs typeface="Arial" panose="020B0604020202020204" pitchFamily="34" charset="0"/>
              </a:endParaRPr>
            </a:p>
          </p:txBody>
        </p:sp>
        <p:sp>
          <p:nvSpPr>
            <p:cNvPr id="18" name="Rounded Rectangle 17">
              <a:extLst>
                <a:ext uri="{FF2B5EF4-FFF2-40B4-BE49-F238E27FC236}">
                  <a16:creationId xmlns:a16="http://schemas.microsoft.com/office/drawing/2014/main" xmlns="" id="{572983C8-E470-D643-A0C8-D7F7057B7B94}"/>
                </a:ext>
              </a:extLst>
            </p:cNvPr>
            <p:cNvSpPr/>
            <p:nvPr/>
          </p:nvSpPr>
          <p:spPr>
            <a:xfrm>
              <a:off x="8096865" y="3437867"/>
              <a:ext cx="3255719" cy="2008800"/>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Study objectives</a:t>
              </a:r>
              <a:br>
                <a:rPr lang="en-GB" sz="1200" b="1" dirty="0">
                  <a:solidFill>
                    <a:schemeClr val="accent1"/>
                  </a:solidFill>
                  <a:latin typeface="Arial" panose="020B0604020202020204" pitchFamily="34" charset="0"/>
                  <a:cs typeface="Arial" panose="020B0604020202020204" pitchFamily="34" charset="0"/>
                </a:rPr>
              </a:br>
              <a:r>
                <a:rPr lang="en-GB" sz="1200" b="1" dirty="0">
                  <a:solidFill>
                    <a:schemeClr val="accent1"/>
                  </a:solidFill>
                  <a:latin typeface="Arial" panose="020B0604020202020204" pitchFamily="34" charset="0"/>
                  <a:cs typeface="Arial" panose="020B0604020202020204" pitchFamily="34" charset="0"/>
                </a:rPr>
                <a:t>Phase 1b</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Primary endpoints: safety, RP2D, PK</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Secondary endpoints: ORR </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(RECIST 1.1), DOR, PFS, OS</a:t>
              </a:r>
            </a:p>
            <a:p>
              <a:pPr algn="ctr">
                <a:spcBef>
                  <a:spcPts val="400"/>
                </a:spcBef>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Phase 2</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Primary endpoint: ORR </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(RECIST 1.1)</a:t>
              </a:r>
              <a:r>
                <a:rPr lang="en-GB" sz="1100" baseline="30000" dirty="0">
                  <a:solidFill>
                    <a:schemeClr val="tx1"/>
                  </a:solidFill>
                  <a:latin typeface="Arial" panose="020B0604020202020204" pitchFamily="34" charset="0"/>
                  <a:cs typeface="Arial" panose="020B0604020202020204" pitchFamily="34" charset="0"/>
                </a:rPr>
                <a:t>d</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Secondary endpoints: safety, DOR, PFS, OS</a:t>
              </a:r>
            </a:p>
          </p:txBody>
        </p:sp>
        <p:sp>
          <p:nvSpPr>
            <p:cNvPr id="19" name="Rounded Rectangle 18">
              <a:extLst>
                <a:ext uri="{FF2B5EF4-FFF2-40B4-BE49-F238E27FC236}">
                  <a16:creationId xmlns:a16="http://schemas.microsoft.com/office/drawing/2014/main" xmlns="" id="{44241AFA-9350-954E-BE35-9CD31189341B}"/>
                </a:ext>
              </a:extLst>
            </p:cNvPr>
            <p:cNvSpPr/>
            <p:nvPr/>
          </p:nvSpPr>
          <p:spPr>
            <a:xfrm>
              <a:off x="6165633" y="4221926"/>
              <a:ext cx="1800200" cy="648000"/>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100" b="1" dirty="0" err="1">
                  <a:solidFill>
                    <a:schemeClr val="bg1"/>
                  </a:solidFill>
                  <a:latin typeface="Arial" panose="020B0604020202020204" pitchFamily="34" charset="0"/>
                  <a:cs typeface="Arial" panose="020B0604020202020204" pitchFamily="34" charset="0"/>
                </a:rPr>
                <a:t>Adagrasib</a:t>
              </a:r>
              <a:r>
                <a:rPr lang="en-GB" sz="1100" b="1" dirty="0">
                  <a:solidFill>
                    <a:schemeClr val="bg1"/>
                  </a:solidFill>
                  <a:latin typeface="Arial" panose="020B0604020202020204" pitchFamily="34" charset="0"/>
                  <a:cs typeface="Arial" panose="020B0604020202020204" pitchFamily="34" charset="0"/>
                </a:rPr>
                <a:t> 600 mg </a:t>
              </a:r>
              <a:r>
                <a:rPr lang="en-GB" sz="1100" b="1" dirty="0" err="1">
                  <a:solidFill>
                    <a:schemeClr val="bg1"/>
                  </a:solidFill>
                  <a:latin typeface="Arial" panose="020B0604020202020204" pitchFamily="34" charset="0"/>
                  <a:cs typeface="Arial" panose="020B0604020202020204" pitchFamily="34" charset="0"/>
                </a:rPr>
                <a:t>BID</a:t>
              </a:r>
              <a:r>
                <a:rPr lang="en-GB" sz="1100" b="1" baseline="30000" dirty="0" err="1">
                  <a:solidFill>
                    <a:schemeClr val="bg1"/>
                  </a:solidFill>
                  <a:latin typeface="Arial" panose="020B0604020202020204" pitchFamily="34" charset="0"/>
                  <a:cs typeface="Arial" panose="020B0604020202020204" pitchFamily="34" charset="0"/>
                </a:rPr>
                <a:t>b</a:t>
              </a:r>
              <a:r>
                <a:rPr lang="en-GB" sz="1100" b="1" baseline="30000" dirty="0">
                  <a:solidFill>
                    <a:schemeClr val="bg1"/>
                  </a:solidFill>
                  <a:latin typeface="Arial" panose="020B0604020202020204" pitchFamily="34" charset="0"/>
                  <a:cs typeface="Arial" panose="020B0604020202020204" pitchFamily="34" charset="0"/>
                </a:rPr>
                <a:t/>
              </a:r>
              <a:br>
                <a:rPr lang="en-GB" sz="1100" b="1" baseline="30000"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(n=44)</a:t>
              </a:r>
              <a:endParaRPr lang="en-GB" sz="1100" dirty="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235E572E-C9DC-3C45-8DD1-E4DB3F702E5B}"/>
                </a:ext>
              </a:extLst>
            </p:cNvPr>
            <p:cNvSpPr txBox="1"/>
            <p:nvPr/>
          </p:nvSpPr>
          <p:spPr>
            <a:xfrm>
              <a:off x="4234401" y="3783868"/>
              <a:ext cx="1800000" cy="411257"/>
            </a:xfrm>
            <a:prstGeom prst="rect">
              <a:avLst/>
            </a:prstGeom>
            <a:noFill/>
          </p:spPr>
          <p:txBody>
            <a:bodyPr wrap="square" lIns="72000" tIns="36000" rIns="36000" bIns="36000" rtlCol="0">
              <a:spAutoFit/>
            </a:bodyPr>
            <a:lstStyle/>
            <a:p>
              <a:pPr algn="ctr"/>
              <a:r>
                <a:rPr lang="en-GB" sz="1100" b="1" dirty="0">
                  <a:latin typeface="Arial" panose="020B0604020202020204" pitchFamily="34" charset="0"/>
                  <a:ea typeface="Aileron" charset="0"/>
                  <a:cs typeface="Arial" panose="020B0604020202020204" pitchFamily="34" charset="0"/>
                </a:rPr>
                <a:t>Phase 1b</a:t>
              </a:r>
              <a:br>
                <a:rPr lang="en-GB" sz="1100" b="1"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CRC combination</a:t>
              </a:r>
            </a:p>
          </p:txBody>
        </p:sp>
        <p:sp>
          <p:nvSpPr>
            <p:cNvPr id="21" name="TextBox 20">
              <a:extLst>
                <a:ext uri="{FF2B5EF4-FFF2-40B4-BE49-F238E27FC236}">
                  <a16:creationId xmlns:a16="http://schemas.microsoft.com/office/drawing/2014/main" xmlns="" id="{DE97E8E6-82E6-524A-B809-DC6EA562D0F2}"/>
                </a:ext>
              </a:extLst>
            </p:cNvPr>
            <p:cNvSpPr txBox="1"/>
            <p:nvPr/>
          </p:nvSpPr>
          <p:spPr>
            <a:xfrm>
              <a:off x="6165833" y="3783868"/>
              <a:ext cx="1800000" cy="411257"/>
            </a:xfrm>
            <a:prstGeom prst="rect">
              <a:avLst/>
            </a:prstGeom>
            <a:noFill/>
          </p:spPr>
          <p:txBody>
            <a:bodyPr wrap="square" lIns="72000" tIns="36000" rIns="36000" bIns="36000" rtlCol="0">
              <a:spAutoFit/>
            </a:bodyPr>
            <a:lstStyle/>
            <a:p>
              <a:pPr algn="ctr"/>
              <a:r>
                <a:rPr lang="en-GB" sz="1100" b="1" dirty="0">
                  <a:latin typeface="Arial" panose="020B0604020202020204" pitchFamily="34" charset="0"/>
                  <a:ea typeface="Aileron" charset="0"/>
                  <a:cs typeface="Arial" panose="020B0604020202020204" pitchFamily="34" charset="0"/>
                </a:rPr>
                <a:t>Phase 2</a:t>
              </a:r>
              <a:br>
                <a:rPr lang="en-GB" sz="1100" b="1"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CRC monotherapy</a:t>
              </a:r>
            </a:p>
          </p:txBody>
        </p:sp>
      </p:grpSp>
      <p:sp>
        <p:nvSpPr>
          <p:cNvPr id="22" name="TextBox 21">
            <a:extLst>
              <a:ext uri="{FF2B5EF4-FFF2-40B4-BE49-F238E27FC236}">
                <a16:creationId xmlns:a16="http://schemas.microsoft.com/office/drawing/2014/main" xmlns="" id="{2B16BD3E-D8B5-2848-A769-B07A5E96C554}"/>
              </a:ext>
            </a:extLst>
          </p:cNvPr>
          <p:cNvSpPr txBox="1"/>
          <p:nvPr/>
        </p:nvSpPr>
        <p:spPr>
          <a:xfrm>
            <a:off x="1972275" y="5743594"/>
            <a:ext cx="9217024" cy="349702"/>
          </a:xfrm>
          <a:prstGeom prst="rect">
            <a:avLst/>
          </a:prstGeom>
          <a:noFill/>
        </p:spPr>
        <p:txBody>
          <a:bodyPr wrap="square" lIns="72000" tIns="36000" rIns="36000" bIns="36000" rtlCol="0">
            <a:spAutoFit/>
          </a:bodyPr>
          <a:lstStyle/>
          <a:p>
            <a:r>
              <a:rPr lang="en-GB" sz="900" baseline="30000" dirty="0">
                <a:latin typeface="Arial" panose="020B0604020202020204" pitchFamily="34" charset="0"/>
                <a:ea typeface="Aileron" charset="0"/>
                <a:cs typeface="Arial" panose="020B0604020202020204" pitchFamily="34" charset="0"/>
              </a:rPr>
              <a:t>a </a:t>
            </a:r>
            <a:r>
              <a:rPr lang="en-GB" sz="900" dirty="0">
                <a:latin typeface="Arial" panose="020B0604020202020204" pitchFamily="34" charset="0"/>
                <a:ea typeface="Aileron" charset="0"/>
                <a:cs typeface="Arial" panose="020B0604020202020204" pitchFamily="34" charset="0"/>
              </a:rPr>
              <a:t>KRAS</a:t>
            </a:r>
            <a:r>
              <a:rPr lang="en-GB" sz="900" baseline="30000" dirty="0">
                <a:latin typeface="Arial" panose="020B0604020202020204" pitchFamily="34" charset="0"/>
                <a:ea typeface="Aileron" charset="0"/>
                <a:cs typeface="Arial" panose="020B0604020202020204" pitchFamily="34" charset="0"/>
              </a:rPr>
              <a:t>G12C</a:t>
            </a:r>
            <a:r>
              <a:rPr lang="en-GB" sz="900" dirty="0">
                <a:latin typeface="Arial" panose="020B0604020202020204" pitchFamily="34" charset="0"/>
                <a:ea typeface="Aileron" charset="0"/>
                <a:cs typeface="Arial" panose="020B0604020202020204" pitchFamily="34" charset="0"/>
              </a:rPr>
              <a:t> mutation detected in tumour tissue and/or </a:t>
            </a:r>
            <a:r>
              <a:rPr lang="en-GB" sz="900" dirty="0" err="1">
                <a:latin typeface="Arial" panose="020B0604020202020204" pitchFamily="34" charset="0"/>
                <a:ea typeface="Aileron" charset="0"/>
                <a:cs typeface="Arial" panose="020B0604020202020204" pitchFamily="34" charset="0"/>
              </a:rPr>
              <a:t>ctDNA</a:t>
            </a:r>
            <a:r>
              <a:rPr lang="en-GB" sz="900" dirty="0">
                <a:latin typeface="Arial" panose="020B0604020202020204" pitchFamily="34" charset="0"/>
                <a:ea typeface="Aileron" charset="0"/>
                <a:cs typeface="Arial" panose="020B0604020202020204" pitchFamily="34" charset="0"/>
              </a:rPr>
              <a:t> per protocol. </a:t>
            </a:r>
            <a:r>
              <a:rPr lang="en-GB" sz="900" baseline="30000" dirty="0">
                <a:latin typeface="Arial" panose="020B0604020202020204" pitchFamily="34" charset="0"/>
                <a:ea typeface="Aileron" charset="0"/>
                <a:cs typeface="Arial" panose="020B0604020202020204" pitchFamily="34" charset="0"/>
              </a:rPr>
              <a:t>b </a:t>
            </a:r>
            <a:r>
              <a:rPr lang="en-GB" sz="900" dirty="0">
                <a:latin typeface="Arial" panose="020B0604020202020204" pitchFamily="34" charset="0"/>
                <a:ea typeface="Aileron" charset="0"/>
                <a:cs typeface="Arial" panose="020B0604020202020204" pitchFamily="34" charset="0"/>
              </a:rPr>
              <a:t>Capsule, fasted. </a:t>
            </a:r>
            <a:r>
              <a:rPr lang="en-GB" sz="900" baseline="30000" dirty="0">
                <a:latin typeface="Arial" panose="020B0604020202020204" pitchFamily="34" charset="0"/>
                <a:ea typeface="Aileron" charset="0"/>
                <a:cs typeface="Arial" panose="020B0604020202020204" pitchFamily="34" charset="0"/>
              </a:rPr>
              <a:t>c </a:t>
            </a:r>
            <a:r>
              <a:rPr lang="en-GB" sz="900" dirty="0">
                <a:latin typeface="Arial" panose="020B0604020202020204" pitchFamily="34" charset="0"/>
                <a:ea typeface="Aileron" charset="0"/>
                <a:cs typeface="Arial" panose="020B0604020202020204" pitchFamily="34" charset="0"/>
              </a:rPr>
              <a:t>Cetuximab dosing, 400 mg/m</a:t>
            </a:r>
            <a:r>
              <a:rPr lang="en-GB" sz="900" baseline="30000" dirty="0">
                <a:latin typeface="Arial" panose="020B0604020202020204" pitchFamily="34" charset="0"/>
                <a:ea typeface="Aileron" charset="0"/>
                <a:cs typeface="Arial" panose="020B0604020202020204" pitchFamily="34" charset="0"/>
              </a:rPr>
              <a:t>2</a:t>
            </a:r>
            <a:r>
              <a:rPr lang="en-GB" sz="900" dirty="0">
                <a:latin typeface="Arial" panose="020B0604020202020204" pitchFamily="34" charset="0"/>
                <a:ea typeface="Aileron" charset="0"/>
                <a:cs typeface="Arial" panose="020B0604020202020204" pitchFamily="34" charset="0"/>
              </a:rPr>
              <a:t> followed by 250 mg/m</a:t>
            </a:r>
            <a:r>
              <a:rPr lang="en-GB" sz="900" baseline="30000" dirty="0">
                <a:latin typeface="Arial" panose="020B0604020202020204" pitchFamily="34" charset="0"/>
                <a:ea typeface="Aileron" charset="0"/>
                <a:cs typeface="Arial" panose="020B0604020202020204" pitchFamily="34" charset="0"/>
              </a:rPr>
              <a:t>2</a:t>
            </a:r>
            <a:r>
              <a:rPr lang="en-GB" sz="900" dirty="0">
                <a:latin typeface="Arial" panose="020B0604020202020204" pitchFamily="34" charset="0"/>
                <a:ea typeface="Aileron" charset="0"/>
                <a:cs typeface="Arial" panose="020B0604020202020204" pitchFamily="34" charset="0"/>
              </a:rPr>
              <a:t> QW, or 500 mg/m</a:t>
            </a:r>
            <a:r>
              <a:rPr lang="en-GB" sz="900" baseline="30000" dirty="0">
                <a:latin typeface="Arial" panose="020B0604020202020204" pitchFamily="34" charset="0"/>
                <a:ea typeface="Aileron" charset="0"/>
                <a:cs typeface="Arial" panose="020B0604020202020204" pitchFamily="34" charset="0"/>
              </a:rPr>
              <a:t>2</a:t>
            </a:r>
            <a:r>
              <a:rPr lang="en-GB" sz="900" dirty="0">
                <a:latin typeface="Arial" panose="020B0604020202020204" pitchFamily="34" charset="0"/>
                <a:ea typeface="Aileron" charset="0"/>
                <a:cs typeface="Arial" panose="020B0604020202020204" pitchFamily="34" charset="0"/>
              </a:rPr>
              <a:t> Q2W. </a:t>
            </a:r>
            <a:br>
              <a:rPr lang="en-GB" sz="900" dirty="0">
                <a:latin typeface="Arial" panose="020B0604020202020204" pitchFamily="34" charset="0"/>
                <a:ea typeface="Aileron" charset="0"/>
                <a:cs typeface="Arial" panose="020B0604020202020204" pitchFamily="34" charset="0"/>
              </a:rPr>
            </a:br>
            <a:r>
              <a:rPr lang="en-GB" sz="900" baseline="30000" dirty="0">
                <a:latin typeface="Arial" panose="020B0604020202020204" pitchFamily="34" charset="0"/>
                <a:ea typeface="Aileron" charset="0"/>
                <a:cs typeface="Arial" panose="020B0604020202020204" pitchFamily="34" charset="0"/>
              </a:rPr>
              <a:t>d </a:t>
            </a:r>
            <a:r>
              <a:rPr lang="en-GB" sz="900" dirty="0">
                <a:latin typeface="Arial" panose="020B0604020202020204" pitchFamily="34" charset="0"/>
                <a:ea typeface="Aileron" charset="0"/>
                <a:cs typeface="Arial" panose="020B0604020202020204" pitchFamily="34" charset="0"/>
              </a:rPr>
              <a:t>Response was analysed in the clinically evaluable population with local radiology review. </a:t>
            </a:r>
          </a:p>
        </p:txBody>
      </p:sp>
    </p:spTree>
    <p:extLst>
      <p:ext uri="{BB962C8B-B14F-4D97-AF65-F5344CB8AC3E}">
        <p14:creationId xmlns:p14="http://schemas.microsoft.com/office/powerpoint/2010/main" val="328537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09C7235-1601-4110-B808-BD18FA347F55}"/>
              </a:ext>
            </a:extLst>
          </p:cNvPr>
          <p:cNvSpPr>
            <a:spLocks noGrp="1"/>
          </p:cNvSpPr>
          <p:nvPr>
            <p:ph sz="quarter" idx="12"/>
          </p:nvPr>
        </p:nvSpPr>
        <p:spPr>
          <a:xfrm>
            <a:off x="619200" y="5182862"/>
            <a:ext cx="10963200" cy="807285"/>
          </a:xfrm>
        </p:spPr>
        <p:txBody>
          <a:bodyPr/>
          <a:lstStyle/>
          <a:p>
            <a:r>
              <a:rPr lang="en-US" sz="1800" b="0" i="0" dirty="0">
                <a:solidFill>
                  <a:schemeClr val="tx2"/>
                </a:solidFill>
                <a:effectLst/>
              </a:rPr>
              <a:t>Grade 1 or 2 and 3 or 4 TRAEs occurred in 59% and 34% of pts, respectively, in the monotherapy cohort, and 84% and 16% of pts, respectively, in the combination cohort. No grade 5 TRAE occurred.</a:t>
            </a:r>
            <a:endParaRPr lang="en-GB" sz="1800" dirty="0">
              <a:solidFill>
                <a:schemeClr val="tx2"/>
              </a:solidFill>
            </a:endParaRPr>
          </a:p>
        </p:txBody>
      </p:sp>
      <p:sp>
        <p:nvSpPr>
          <p:cNvPr id="3" name="Title 2">
            <a:extLst>
              <a:ext uri="{FF2B5EF4-FFF2-40B4-BE49-F238E27FC236}">
                <a16:creationId xmlns:a16="http://schemas.microsoft.com/office/drawing/2014/main" xmlns="" id="{75F1A2E3-911C-4E12-831B-42FF626604DE}"/>
              </a:ext>
            </a:extLst>
          </p:cNvPr>
          <p:cNvSpPr>
            <a:spLocks noGrp="1"/>
          </p:cNvSpPr>
          <p:nvPr>
            <p:ph type="title"/>
          </p:nvPr>
        </p:nvSpPr>
        <p:spPr>
          <a:xfrm>
            <a:off x="619200" y="246572"/>
            <a:ext cx="8740800" cy="807285"/>
          </a:xfrm>
        </p:spPr>
        <p:txBody>
          <a:bodyPr/>
          <a:lstStyle/>
          <a:p>
            <a:r>
              <a:rPr lang="en-GB" sz="2800" dirty="0">
                <a:effectLst/>
                <a:latin typeface="Arial" panose="020B0604020202020204" pitchFamily="34" charset="0"/>
                <a:ea typeface="Times New Roman" panose="02020603050405020304" pitchFamily="18" charset="0"/>
              </a:rPr>
              <a:t>Krystal-1</a:t>
            </a:r>
            <a:r>
              <a:rPr lang="en-GB" dirty="0"/>
              <a:t>: results</a:t>
            </a:r>
          </a:p>
        </p:txBody>
      </p:sp>
      <p:sp>
        <p:nvSpPr>
          <p:cNvPr id="5" name="Slide Number Placeholder 4">
            <a:extLst>
              <a:ext uri="{FF2B5EF4-FFF2-40B4-BE49-F238E27FC236}">
                <a16:creationId xmlns:a16="http://schemas.microsoft.com/office/drawing/2014/main" xmlns="" id="{92EF3EC2-6381-4222-8910-80A90730CD31}"/>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
        <p:nvSpPr>
          <p:cNvPr id="9" name="Content Placeholder 8">
            <a:extLst>
              <a:ext uri="{FF2B5EF4-FFF2-40B4-BE49-F238E27FC236}">
                <a16:creationId xmlns:a16="http://schemas.microsoft.com/office/drawing/2014/main" xmlns="" id="{69789941-5D24-AB4C-8B60-4480B8932309}"/>
              </a:ext>
            </a:extLst>
          </p:cNvPr>
          <p:cNvSpPr>
            <a:spLocks noGrp="1"/>
          </p:cNvSpPr>
          <p:nvPr>
            <p:ph sz="quarter" idx="15"/>
          </p:nvPr>
        </p:nvSpPr>
        <p:spPr>
          <a:xfrm>
            <a:off x="620183" y="6309320"/>
            <a:ext cx="10180339" cy="365125"/>
          </a:xfrm>
        </p:spPr>
        <p:txBody>
          <a:bodyPr/>
          <a:lstStyle/>
          <a:p>
            <a:pPr lvl="0">
              <a:buSzPts val="1000"/>
              <a:tabLst>
                <a:tab pos="457200" algn="l"/>
              </a:tabLst>
            </a:pPr>
            <a:r>
              <a:rPr lang="en-GB" sz="1200" dirty="0">
                <a:effectLst/>
                <a:ea typeface="Calibri" panose="020F0502020204030204" pitchFamily="34" charset="0"/>
              </a:rPr>
              <a:t>CI, confidence interval; DCR, disease control rate; DOR, duration of response; ECOG PS, </a:t>
            </a:r>
            <a:r>
              <a:rPr lang="en-GB" dirty="0"/>
              <a:t>Eastern Cooperative Oncology Group performance status; </a:t>
            </a:r>
            <a:br>
              <a:rPr lang="en-GB" dirty="0"/>
            </a:br>
            <a:r>
              <a:rPr lang="en-GB" dirty="0"/>
              <a:t>NE, not estimable; ORR, objective response rate; OS, overall survival; PFS, progression-free survival; TRAE</a:t>
            </a:r>
            <a:r>
              <a:rPr lang="en-GB" sz="1200" dirty="0">
                <a:effectLst/>
                <a:ea typeface="Calibri" panose="020F0502020204030204" pitchFamily="34" charset="0"/>
              </a:rPr>
              <a:t>, treatment related adverse events; TTR, time to response</a:t>
            </a:r>
            <a:r>
              <a:rPr lang="en-US" dirty="0" err="1">
                <a:effectLst/>
              </a:rPr>
              <a:t>Klempner</a:t>
            </a:r>
            <a:r>
              <a:rPr lang="en-US" dirty="0">
                <a:effectLst/>
              </a:rPr>
              <a:t> S, et al. Ann Oncol. 2022; 33 (suppl_7): S808-S869 (ESMO 2022, oral presentation)</a:t>
            </a:r>
            <a:endParaRPr lang="en-GB" dirty="0">
              <a:effectLst/>
              <a:ea typeface="Calibri" panose="020F0502020204030204" pitchFamily="34" charset="0"/>
            </a:endParaRPr>
          </a:p>
        </p:txBody>
      </p:sp>
      <p:graphicFrame>
        <p:nvGraphicFramePr>
          <p:cNvPr id="4" name="Table 5">
            <a:extLst>
              <a:ext uri="{FF2B5EF4-FFF2-40B4-BE49-F238E27FC236}">
                <a16:creationId xmlns:a16="http://schemas.microsoft.com/office/drawing/2014/main" xmlns="" id="{5BF2FB0B-96EA-1373-58E8-2ACDC1976619}"/>
              </a:ext>
            </a:extLst>
          </p:cNvPr>
          <p:cNvGraphicFramePr>
            <a:graphicFrameLocks/>
          </p:cNvGraphicFramePr>
          <p:nvPr>
            <p:extLst>
              <p:ext uri="{D42A27DB-BD31-4B8C-83A1-F6EECF244321}">
                <p14:modId xmlns:p14="http://schemas.microsoft.com/office/powerpoint/2010/main" val="2048827080"/>
              </p:ext>
            </p:extLst>
          </p:nvPr>
        </p:nvGraphicFramePr>
        <p:xfrm>
          <a:off x="5735959" y="1628800"/>
          <a:ext cx="5760641" cy="2758304"/>
        </p:xfrm>
        <a:graphic>
          <a:graphicData uri="http://schemas.openxmlformats.org/drawingml/2006/table">
            <a:tbl>
              <a:tblPr firstRow="1" bandRow="1">
                <a:tableStyleId>{5C22544A-7EE6-4342-B048-85BDC9FD1C3A}</a:tableStyleId>
              </a:tblPr>
              <a:tblGrid>
                <a:gridCol w="2160241">
                  <a:extLst>
                    <a:ext uri="{9D8B030D-6E8A-4147-A177-3AD203B41FA5}">
                      <a16:colId xmlns:a16="http://schemas.microsoft.com/office/drawing/2014/main" xmlns="" val="2620142364"/>
                    </a:ext>
                  </a:extLst>
                </a:gridCol>
                <a:gridCol w="1656183">
                  <a:extLst>
                    <a:ext uri="{9D8B030D-6E8A-4147-A177-3AD203B41FA5}">
                      <a16:colId xmlns:a16="http://schemas.microsoft.com/office/drawing/2014/main" xmlns="" val="4084792377"/>
                    </a:ext>
                  </a:extLst>
                </a:gridCol>
                <a:gridCol w="1944217">
                  <a:extLst>
                    <a:ext uri="{9D8B030D-6E8A-4147-A177-3AD203B41FA5}">
                      <a16:colId xmlns:a16="http://schemas.microsoft.com/office/drawing/2014/main" xmlns="" val="1750257400"/>
                    </a:ext>
                  </a:extLst>
                </a:gridCol>
              </a:tblGrid>
              <a:tr h="342545">
                <a:tc>
                  <a:txBody>
                    <a:bodyPr/>
                    <a:lstStyle/>
                    <a:p>
                      <a:r>
                        <a:rPr lang="en-GB" sz="1200" dirty="0">
                          <a:latin typeface="Arial" panose="020B0604020202020204" pitchFamily="34" charset="0"/>
                          <a:cs typeface="Arial" panose="020B0604020202020204" pitchFamily="34" charset="0"/>
                        </a:rPr>
                        <a:t>Endpoint</a:t>
                      </a:r>
                    </a:p>
                  </a:txBody>
                  <a:tcPr marR="55440"/>
                </a:tc>
                <a:tc>
                  <a:txBody>
                    <a:bodyPr/>
                    <a:lstStyle/>
                    <a:p>
                      <a:pPr algn="ctr"/>
                      <a:r>
                        <a:rPr lang="en-GB" sz="1200" dirty="0" err="1">
                          <a:latin typeface="Arial" panose="020B0604020202020204" pitchFamily="34" charset="0"/>
                          <a:cs typeface="Arial" panose="020B0604020202020204" pitchFamily="34" charset="0"/>
                        </a:rPr>
                        <a:t>Adagrasib</a:t>
                      </a: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N=44</a:t>
                      </a:r>
                    </a:p>
                  </a:txBody>
                  <a:tcPr marL="55440" marR="55440"/>
                </a:tc>
                <a:tc>
                  <a:txBody>
                    <a:bodyPr/>
                    <a:lstStyle/>
                    <a:p>
                      <a:pPr algn="ctr"/>
                      <a:r>
                        <a:rPr lang="en-GB" sz="1200" dirty="0" err="1">
                          <a:latin typeface="Arial" panose="020B0604020202020204" pitchFamily="34" charset="0"/>
                          <a:cs typeface="Arial" panose="020B0604020202020204" pitchFamily="34" charset="0"/>
                        </a:rPr>
                        <a:t>Adagrasib</a:t>
                      </a:r>
                      <a:r>
                        <a:rPr lang="en-GB" sz="1200" dirty="0">
                          <a:latin typeface="Arial" panose="020B0604020202020204" pitchFamily="34" charset="0"/>
                          <a:cs typeface="Arial" panose="020B0604020202020204" pitchFamily="34" charset="0"/>
                        </a:rPr>
                        <a:t> + cetuximab</a:t>
                      </a:r>
                    </a:p>
                    <a:p>
                      <a:pPr algn="ctr"/>
                      <a:r>
                        <a:rPr lang="en-GB" sz="1200" dirty="0">
                          <a:latin typeface="Arial" panose="020B0604020202020204" pitchFamily="34" charset="0"/>
                          <a:cs typeface="Arial" panose="020B0604020202020204" pitchFamily="34" charset="0"/>
                        </a:rPr>
                        <a:t>N=32</a:t>
                      </a:r>
                    </a:p>
                  </a:txBody>
                  <a:tcPr marL="55440" marR="55440"/>
                </a:tc>
                <a:extLst>
                  <a:ext uri="{0D108BD9-81ED-4DB2-BD59-A6C34878D82A}">
                    <a16:rowId xmlns:a16="http://schemas.microsoft.com/office/drawing/2014/main" xmlns="" val="3783712714"/>
                  </a:ext>
                </a:extLst>
              </a:tr>
              <a:tr h="345298">
                <a:tc>
                  <a:txBody>
                    <a:bodyPr/>
                    <a:lstStyle/>
                    <a:p>
                      <a:r>
                        <a:rPr lang="en-GB" sz="1100" b="0" dirty="0">
                          <a:latin typeface="Arial" panose="020B0604020202020204" pitchFamily="34" charset="0"/>
                          <a:cs typeface="Arial" panose="020B0604020202020204" pitchFamily="34" charset="0"/>
                        </a:rPr>
                        <a:t>ORR, % (n/N)</a:t>
                      </a:r>
                    </a:p>
                  </a:txBody>
                  <a:tcPr/>
                </a:tc>
                <a:tc>
                  <a:txBody>
                    <a:bodyPr/>
                    <a:lstStyle/>
                    <a:p>
                      <a:pPr algn="ctr"/>
                      <a:r>
                        <a:rPr lang="en-GB" sz="1100" kern="1200" dirty="0">
                          <a:solidFill>
                            <a:schemeClr val="dk1"/>
                          </a:solidFill>
                          <a:latin typeface="Arial" panose="020B0604020202020204" pitchFamily="34" charset="0"/>
                          <a:ea typeface="+mn-ea"/>
                          <a:cs typeface="Arial" panose="020B0604020202020204" pitchFamily="34" charset="0"/>
                        </a:rPr>
                        <a:t>19% (8/43)</a:t>
                      </a:r>
                    </a:p>
                  </a:txBody>
                  <a:tcPr marL="55440" marR="55440"/>
                </a:tc>
                <a:tc>
                  <a:txBody>
                    <a:bodyPr/>
                    <a:lstStyle/>
                    <a:p>
                      <a:pPr marL="0" algn="ctr" defTabSz="457189" rtl="0" eaLnBrk="1" latinLnBrk="0" hangingPunct="1"/>
                      <a:r>
                        <a:rPr lang="en-GB" sz="1100" kern="1200" dirty="0">
                          <a:solidFill>
                            <a:schemeClr val="dk1"/>
                          </a:solidFill>
                          <a:latin typeface="Arial" panose="020B0604020202020204" pitchFamily="34" charset="0"/>
                          <a:ea typeface="+mn-ea"/>
                          <a:cs typeface="Arial" panose="020B0604020202020204" pitchFamily="34" charset="0"/>
                        </a:rPr>
                        <a:t>46% (13/28)</a:t>
                      </a:r>
                    </a:p>
                  </a:txBody>
                  <a:tcPr marL="55440" marR="55440"/>
                </a:tc>
                <a:extLst>
                  <a:ext uri="{0D108BD9-81ED-4DB2-BD59-A6C34878D82A}">
                    <a16:rowId xmlns:a16="http://schemas.microsoft.com/office/drawing/2014/main" xmlns="" val="2936544176"/>
                  </a:ext>
                </a:extLst>
              </a:tr>
              <a:tr h="337823">
                <a:tc>
                  <a:txBody>
                    <a:bodyPr/>
                    <a:lstStyle/>
                    <a:p>
                      <a:r>
                        <a:rPr lang="en-GB" sz="1100" b="0" dirty="0">
                          <a:latin typeface="Arial" panose="020B0604020202020204" pitchFamily="34" charset="0"/>
                          <a:cs typeface="Arial" panose="020B0604020202020204" pitchFamily="34" charset="0"/>
                        </a:rPr>
                        <a:t>DCR, % (n/N)</a:t>
                      </a:r>
                    </a:p>
                  </a:txBody>
                  <a:tcPr/>
                </a:tc>
                <a:tc>
                  <a:txBody>
                    <a:bodyPr/>
                    <a:lstStyle/>
                    <a:p>
                      <a:pPr algn="ctr"/>
                      <a:r>
                        <a:rPr lang="en-GB" sz="1100" dirty="0">
                          <a:latin typeface="Arial" panose="020B0604020202020204" pitchFamily="34" charset="0"/>
                          <a:cs typeface="Arial" panose="020B0604020202020204" pitchFamily="34" charset="0"/>
                        </a:rPr>
                        <a:t>86% (37/43)</a:t>
                      </a:r>
                    </a:p>
                  </a:txBody>
                  <a:tcPr marL="55440" marR="55440"/>
                </a:tc>
                <a:tc>
                  <a:txBody>
                    <a:bodyPr/>
                    <a:lstStyle/>
                    <a:p>
                      <a:pPr algn="ctr"/>
                      <a:r>
                        <a:rPr lang="en-GB" sz="1100" dirty="0">
                          <a:latin typeface="Arial" panose="020B0604020202020204" pitchFamily="34" charset="0"/>
                          <a:cs typeface="Arial" panose="020B0604020202020204" pitchFamily="34" charset="0"/>
                        </a:rPr>
                        <a:t>100% (28/28) </a:t>
                      </a:r>
                    </a:p>
                  </a:txBody>
                  <a:tcPr marL="55440" marR="55440"/>
                </a:tc>
                <a:extLst>
                  <a:ext uri="{0D108BD9-81ED-4DB2-BD59-A6C34878D82A}">
                    <a16:rowId xmlns:a16="http://schemas.microsoft.com/office/drawing/2014/main" xmlns="" val="4186352831"/>
                  </a:ext>
                </a:extLst>
              </a:tr>
              <a:tr h="337823">
                <a:tc>
                  <a:txBody>
                    <a:bodyPr/>
                    <a:lstStyle/>
                    <a:p>
                      <a:r>
                        <a:rPr lang="en-GB" sz="1100" b="0" dirty="0">
                          <a:latin typeface="Arial" panose="020B0604020202020204" pitchFamily="34" charset="0"/>
                          <a:cs typeface="Arial" panose="020B0604020202020204" pitchFamily="34" charset="0"/>
                        </a:rPr>
                        <a:t>Median PFS, months (95% CI)</a:t>
                      </a:r>
                    </a:p>
                  </a:txBody>
                  <a:tcPr/>
                </a:tc>
                <a:tc>
                  <a:txBody>
                    <a:bodyPr/>
                    <a:lstStyle/>
                    <a:p>
                      <a:pPr algn="ctr"/>
                      <a:r>
                        <a:rPr lang="en-GB" sz="1100" dirty="0">
                          <a:latin typeface="Arial" panose="020B0604020202020204" pitchFamily="34" charset="0"/>
                          <a:cs typeface="Arial" panose="020B0604020202020204" pitchFamily="34" charset="0"/>
                        </a:rPr>
                        <a:t>5.6 months </a:t>
                      </a:r>
                    </a:p>
                    <a:p>
                      <a:pPr algn="ctr"/>
                      <a:r>
                        <a:rPr lang="en-GB" sz="1100" dirty="0">
                          <a:latin typeface="Arial" panose="020B0604020202020204" pitchFamily="34" charset="0"/>
                          <a:cs typeface="Arial" panose="020B0604020202020204" pitchFamily="34" charset="0"/>
                        </a:rPr>
                        <a:t>(95% CI: 4.1-8.3)</a:t>
                      </a:r>
                    </a:p>
                  </a:txBody>
                  <a:tcPr marL="55440" marR="55440"/>
                </a:tc>
                <a:tc>
                  <a:txBody>
                    <a:bodyPr/>
                    <a:lstStyle/>
                    <a:p>
                      <a:pPr algn="ctr"/>
                      <a:r>
                        <a:rPr lang="en-GB" sz="1100" dirty="0">
                          <a:latin typeface="Arial" panose="020B0604020202020204" pitchFamily="34" charset="0"/>
                          <a:cs typeface="Arial" panose="020B0604020202020204" pitchFamily="34" charset="0"/>
                        </a:rPr>
                        <a:t>6.9 months</a:t>
                      </a:r>
                    </a:p>
                    <a:p>
                      <a:pPr algn="ctr"/>
                      <a:r>
                        <a:rPr lang="en-GB" sz="1100" dirty="0">
                          <a:latin typeface="Arial" panose="020B0604020202020204" pitchFamily="34" charset="0"/>
                          <a:cs typeface="Arial" panose="020B0604020202020204" pitchFamily="34" charset="0"/>
                        </a:rPr>
                        <a:t>(95% CI: 5.4-8.1)</a:t>
                      </a:r>
                    </a:p>
                  </a:txBody>
                  <a:tcPr marL="55440" marR="55440"/>
                </a:tc>
                <a:extLst>
                  <a:ext uri="{0D108BD9-81ED-4DB2-BD59-A6C34878D82A}">
                    <a16:rowId xmlns:a16="http://schemas.microsoft.com/office/drawing/2014/main" xmlns="" val="1600796206"/>
                  </a:ext>
                </a:extLst>
              </a:tr>
              <a:tr h="337823">
                <a:tc>
                  <a:txBody>
                    <a:bodyPr/>
                    <a:lstStyle/>
                    <a:p>
                      <a:r>
                        <a:rPr lang="en-GB" sz="1100" b="0" dirty="0">
                          <a:latin typeface="Arial" panose="020B0604020202020204" pitchFamily="34" charset="0"/>
                          <a:cs typeface="Arial" panose="020B0604020202020204" pitchFamily="34" charset="0"/>
                        </a:rPr>
                        <a:t>Median OS, months (95% CI)</a:t>
                      </a:r>
                    </a:p>
                  </a:txBody>
                  <a:tcPr/>
                </a:tc>
                <a:tc>
                  <a:txBody>
                    <a:bodyPr/>
                    <a:lstStyle/>
                    <a:p>
                      <a:pPr algn="ctr"/>
                      <a:r>
                        <a:rPr lang="en-GB" sz="1100" dirty="0">
                          <a:latin typeface="Arial" panose="020B0604020202020204" pitchFamily="34" charset="0"/>
                          <a:cs typeface="Arial" panose="020B0604020202020204" pitchFamily="34" charset="0"/>
                        </a:rPr>
                        <a:t>19.8 months</a:t>
                      </a:r>
                    </a:p>
                    <a:p>
                      <a:pPr algn="ctr"/>
                      <a:r>
                        <a:rPr lang="en-GB" sz="1100" dirty="0">
                          <a:latin typeface="Arial" panose="020B0604020202020204" pitchFamily="34" charset="0"/>
                          <a:cs typeface="Arial" panose="020B0604020202020204" pitchFamily="34" charset="0"/>
                        </a:rPr>
                        <a:t>(95% CI: 12.5-23.0)</a:t>
                      </a:r>
                    </a:p>
                  </a:txBody>
                  <a:tcPr marL="55440" marR="55440"/>
                </a:tc>
                <a:tc>
                  <a:txBody>
                    <a:bodyPr/>
                    <a:lstStyle/>
                    <a:p>
                      <a:pPr algn="ctr"/>
                      <a:r>
                        <a:rPr lang="en-GB" sz="1100" dirty="0">
                          <a:latin typeface="Arial" panose="020B0604020202020204" pitchFamily="34" charset="0"/>
                          <a:cs typeface="Arial" panose="020B0604020202020204" pitchFamily="34" charset="0"/>
                        </a:rPr>
                        <a:t>13.4 months</a:t>
                      </a:r>
                    </a:p>
                    <a:p>
                      <a:pPr algn="ctr"/>
                      <a:r>
                        <a:rPr lang="en-GB" sz="1100" dirty="0">
                          <a:latin typeface="Arial" panose="020B0604020202020204" pitchFamily="34" charset="0"/>
                          <a:cs typeface="Arial" panose="020B0604020202020204" pitchFamily="34" charset="0"/>
                        </a:rPr>
                        <a:t>(95% CI: 9.5-20.1)</a:t>
                      </a:r>
                    </a:p>
                  </a:txBody>
                  <a:tcPr marL="55440" marR="55440"/>
                </a:tc>
                <a:extLst>
                  <a:ext uri="{0D108BD9-81ED-4DB2-BD59-A6C34878D82A}">
                    <a16:rowId xmlns:a16="http://schemas.microsoft.com/office/drawing/2014/main" xmlns="" val="2805655405"/>
                  </a:ext>
                </a:extLst>
              </a:tr>
              <a:tr h="337823">
                <a:tc>
                  <a:txBody>
                    <a:bodyPr/>
                    <a:lstStyle/>
                    <a:p>
                      <a:r>
                        <a:rPr lang="en-GB" sz="1100" b="0" dirty="0">
                          <a:latin typeface="Arial" panose="020B0604020202020204" pitchFamily="34" charset="0"/>
                          <a:cs typeface="Arial" panose="020B0604020202020204" pitchFamily="34" charset="0"/>
                        </a:rPr>
                        <a:t>Median DOR, months (95% CI)</a:t>
                      </a:r>
                    </a:p>
                  </a:txBody>
                  <a:tcPr/>
                </a:tc>
                <a:tc>
                  <a:txBody>
                    <a:bodyPr/>
                    <a:lstStyle/>
                    <a:p>
                      <a:pPr algn="ctr"/>
                      <a:r>
                        <a:rPr lang="en-GB" sz="1100" dirty="0">
                          <a:latin typeface="Arial" panose="020B0604020202020204" pitchFamily="34" charset="0"/>
                          <a:cs typeface="Arial" panose="020B0604020202020204" pitchFamily="34" charset="0"/>
                        </a:rPr>
                        <a:t>4.3 months</a:t>
                      </a:r>
                    </a:p>
                    <a:p>
                      <a:pPr algn="ctr"/>
                      <a:r>
                        <a:rPr lang="en-GB" sz="1100" dirty="0">
                          <a:latin typeface="Arial" panose="020B0604020202020204" pitchFamily="34" charset="0"/>
                          <a:cs typeface="Arial" panose="020B0604020202020204" pitchFamily="34" charset="0"/>
                        </a:rPr>
                        <a:t>(95% CI: 2.3-8.3)</a:t>
                      </a:r>
                    </a:p>
                  </a:txBody>
                  <a:tcPr marL="55440" marR="55440"/>
                </a:tc>
                <a:tc>
                  <a:txBody>
                    <a:bodyPr/>
                    <a:lstStyle/>
                    <a:p>
                      <a:pPr algn="ctr"/>
                      <a:r>
                        <a:rPr lang="en-GB" sz="1100" dirty="0">
                          <a:latin typeface="Arial" panose="020B0604020202020204" pitchFamily="34" charset="0"/>
                          <a:cs typeface="Arial" panose="020B0604020202020204" pitchFamily="34" charset="0"/>
                        </a:rPr>
                        <a:t>7.6 months</a:t>
                      </a:r>
                    </a:p>
                    <a:p>
                      <a:pPr algn="ctr"/>
                      <a:r>
                        <a:rPr lang="en-GB" sz="1100" dirty="0">
                          <a:latin typeface="Arial" panose="020B0604020202020204" pitchFamily="34" charset="0"/>
                          <a:cs typeface="Arial" panose="020B0604020202020204" pitchFamily="34" charset="0"/>
                        </a:rPr>
                        <a:t>(95% CI: 5.7-NE)</a:t>
                      </a:r>
                    </a:p>
                  </a:txBody>
                  <a:tcPr marL="55440" marR="55440"/>
                </a:tc>
                <a:extLst>
                  <a:ext uri="{0D108BD9-81ED-4DB2-BD59-A6C34878D82A}">
                    <a16:rowId xmlns:a16="http://schemas.microsoft.com/office/drawing/2014/main" xmlns="" val="2026639651"/>
                  </a:ext>
                </a:extLst>
              </a:tr>
              <a:tr h="337823">
                <a:tc>
                  <a:txBody>
                    <a:bodyPr/>
                    <a:lstStyle/>
                    <a:p>
                      <a:r>
                        <a:rPr lang="en-GB" sz="1100" b="0" dirty="0">
                          <a:latin typeface="Arial" panose="020B0604020202020204" pitchFamily="34" charset="0"/>
                          <a:cs typeface="Arial" panose="020B0604020202020204" pitchFamily="34" charset="0"/>
                        </a:rPr>
                        <a:t>Median TTR, months (95% CI)</a:t>
                      </a:r>
                    </a:p>
                  </a:txBody>
                  <a:tcPr/>
                </a:tc>
                <a:tc>
                  <a:txBody>
                    <a:bodyPr/>
                    <a:lstStyle/>
                    <a:p>
                      <a:pPr algn="ctr"/>
                      <a:r>
                        <a:rPr lang="en-GB" sz="1100" dirty="0">
                          <a:latin typeface="Arial" panose="020B0604020202020204" pitchFamily="34" charset="0"/>
                          <a:cs typeface="Arial" panose="020B0604020202020204" pitchFamily="34" charset="0"/>
                        </a:rPr>
                        <a:t>1.5 months</a:t>
                      </a:r>
                    </a:p>
                  </a:txBody>
                  <a:tcPr marL="55440" marR="55440"/>
                </a:tc>
                <a:tc>
                  <a:txBody>
                    <a:bodyPr/>
                    <a:lstStyle/>
                    <a:p>
                      <a:pPr algn="ctr"/>
                      <a:r>
                        <a:rPr lang="en-GB" sz="1100" dirty="0">
                          <a:latin typeface="Arial" panose="020B0604020202020204" pitchFamily="34" charset="0"/>
                          <a:cs typeface="Arial" panose="020B0604020202020204" pitchFamily="34" charset="0"/>
                        </a:rPr>
                        <a:t>1.4 months</a:t>
                      </a:r>
                    </a:p>
                  </a:txBody>
                  <a:tcPr marL="55440" marR="55440"/>
                </a:tc>
                <a:extLst>
                  <a:ext uri="{0D108BD9-81ED-4DB2-BD59-A6C34878D82A}">
                    <a16:rowId xmlns:a16="http://schemas.microsoft.com/office/drawing/2014/main" xmlns="" val="69297442"/>
                  </a:ext>
                </a:extLst>
              </a:tr>
            </a:tbl>
          </a:graphicData>
        </a:graphic>
      </p:graphicFrame>
      <p:graphicFrame>
        <p:nvGraphicFramePr>
          <p:cNvPr id="7" name="Table 5">
            <a:extLst>
              <a:ext uri="{FF2B5EF4-FFF2-40B4-BE49-F238E27FC236}">
                <a16:creationId xmlns:a16="http://schemas.microsoft.com/office/drawing/2014/main" xmlns="" id="{35369453-74F6-9675-CA84-A05EC1B0C74D}"/>
              </a:ext>
            </a:extLst>
          </p:cNvPr>
          <p:cNvGraphicFramePr>
            <a:graphicFrameLocks/>
          </p:cNvGraphicFramePr>
          <p:nvPr>
            <p:extLst>
              <p:ext uri="{D42A27DB-BD31-4B8C-83A1-F6EECF244321}">
                <p14:modId xmlns:p14="http://schemas.microsoft.com/office/powerpoint/2010/main" val="102594073"/>
              </p:ext>
            </p:extLst>
          </p:nvPr>
        </p:nvGraphicFramePr>
        <p:xfrm>
          <a:off x="619200" y="1632264"/>
          <a:ext cx="4972744" cy="2789799"/>
        </p:xfrm>
        <a:graphic>
          <a:graphicData uri="http://schemas.openxmlformats.org/drawingml/2006/table">
            <a:tbl>
              <a:tblPr firstRow="1" bandRow="1">
                <a:tableStyleId>{5C22544A-7EE6-4342-B048-85BDC9FD1C3A}</a:tableStyleId>
              </a:tblPr>
              <a:tblGrid>
                <a:gridCol w="1881883">
                  <a:extLst>
                    <a:ext uri="{9D8B030D-6E8A-4147-A177-3AD203B41FA5}">
                      <a16:colId xmlns:a16="http://schemas.microsoft.com/office/drawing/2014/main" xmlns="" val="2620142364"/>
                    </a:ext>
                  </a:extLst>
                </a:gridCol>
                <a:gridCol w="1290661">
                  <a:extLst>
                    <a:ext uri="{9D8B030D-6E8A-4147-A177-3AD203B41FA5}">
                      <a16:colId xmlns:a16="http://schemas.microsoft.com/office/drawing/2014/main" xmlns="" val="4084792377"/>
                    </a:ext>
                  </a:extLst>
                </a:gridCol>
                <a:gridCol w="1800200">
                  <a:extLst>
                    <a:ext uri="{9D8B030D-6E8A-4147-A177-3AD203B41FA5}">
                      <a16:colId xmlns:a16="http://schemas.microsoft.com/office/drawing/2014/main" xmlns="" val="1750257400"/>
                    </a:ext>
                  </a:extLst>
                </a:gridCol>
              </a:tblGrid>
              <a:tr h="342545">
                <a:tc>
                  <a:txBody>
                    <a:bodyPr/>
                    <a:lstStyle/>
                    <a:p>
                      <a:endParaRPr lang="en-GB" sz="1200" dirty="0">
                        <a:latin typeface="Arial" panose="020B0604020202020204" pitchFamily="34" charset="0"/>
                        <a:cs typeface="Arial" panose="020B0604020202020204" pitchFamily="34" charset="0"/>
                      </a:endParaRPr>
                    </a:p>
                  </a:txBody>
                  <a:tcPr marL="55440" marR="55440"/>
                </a:tc>
                <a:tc>
                  <a:txBody>
                    <a:bodyPr/>
                    <a:lstStyle/>
                    <a:p>
                      <a:pPr algn="ctr"/>
                      <a:r>
                        <a:rPr lang="en-GB" sz="1200" dirty="0" err="1">
                          <a:latin typeface="Arial" panose="020B0604020202020204" pitchFamily="34" charset="0"/>
                          <a:cs typeface="Arial" panose="020B0604020202020204" pitchFamily="34" charset="0"/>
                        </a:rPr>
                        <a:t>Adagrasib</a:t>
                      </a: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N=44</a:t>
                      </a:r>
                    </a:p>
                  </a:txBody>
                  <a:tcPr marL="55440" marR="55440"/>
                </a:tc>
                <a:tc>
                  <a:txBody>
                    <a:bodyPr/>
                    <a:lstStyle/>
                    <a:p>
                      <a:pPr algn="ctr"/>
                      <a:r>
                        <a:rPr lang="en-GB" sz="1200" dirty="0" err="1">
                          <a:latin typeface="Arial" panose="020B0604020202020204" pitchFamily="34" charset="0"/>
                          <a:cs typeface="Arial" panose="020B0604020202020204" pitchFamily="34" charset="0"/>
                        </a:rPr>
                        <a:t>Adagrasib</a:t>
                      </a:r>
                      <a:r>
                        <a:rPr lang="en-GB" sz="1200" dirty="0">
                          <a:latin typeface="Arial" panose="020B0604020202020204" pitchFamily="34" charset="0"/>
                          <a:cs typeface="Arial" panose="020B0604020202020204" pitchFamily="34" charset="0"/>
                        </a:rPr>
                        <a:t> + cetuximab</a:t>
                      </a:r>
                    </a:p>
                    <a:p>
                      <a:pPr algn="ctr"/>
                      <a:r>
                        <a:rPr lang="en-GB" sz="1200" dirty="0">
                          <a:latin typeface="Arial" panose="020B0604020202020204" pitchFamily="34" charset="0"/>
                          <a:cs typeface="Arial" panose="020B0604020202020204" pitchFamily="34" charset="0"/>
                        </a:rPr>
                        <a:t>N=32</a:t>
                      </a:r>
                    </a:p>
                  </a:txBody>
                  <a:tcPr marL="55440" marR="55440"/>
                </a:tc>
                <a:extLst>
                  <a:ext uri="{0D108BD9-81ED-4DB2-BD59-A6C34878D82A}">
                    <a16:rowId xmlns:a16="http://schemas.microsoft.com/office/drawing/2014/main" xmlns="" val="3783712714"/>
                  </a:ext>
                </a:extLst>
              </a:tr>
              <a:tr h="317080">
                <a:tc>
                  <a:txBody>
                    <a:bodyPr/>
                    <a:lstStyle/>
                    <a:p>
                      <a:r>
                        <a:rPr lang="en-US" sz="1100" b="0" dirty="0">
                          <a:latin typeface="Arial" panose="020B0604020202020204" pitchFamily="34" charset="0"/>
                          <a:cs typeface="Arial" panose="020B0604020202020204" pitchFamily="34" charset="0"/>
                        </a:rPr>
                        <a:t>Median follow-up, months</a:t>
                      </a:r>
                      <a:endParaRPr lang="en-GB" sz="1100" b="0" dirty="0">
                        <a:latin typeface="Arial" panose="020B0604020202020204" pitchFamily="34" charset="0"/>
                        <a:cs typeface="Arial" panose="020B0604020202020204" pitchFamily="34" charset="0"/>
                      </a:endParaRPr>
                    </a:p>
                  </a:txBody>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20.1 months</a:t>
                      </a:r>
                      <a:endParaRPr lang="en-GB" sz="1100" kern="1200" dirty="0">
                        <a:solidFill>
                          <a:schemeClr val="dk1"/>
                        </a:solidFill>
                        <a:latin typeface="Arial" panose="020B0604020202020204" pitchFamily="34" charset="0"/>
                        <a:ea typeface="+mn-ea"/>
                        <a:cs typeface="Arial" panose="020B0604020202020204" pitchFamily="34" charset="0"/>
                      </a:endParaRPr>
                    </a:p>
                  </a:txBody>
                  <a:tcPr marL="55440" marR="55440"/>
                </a:tc>
                <a:tc>
                  <a:txBody>
                    <a:bodyPr/>
                    <a:lstStyle/>
                    <a:p>
                      <a:pPr marL="0" algn="ctr" defTabSz="457189" rtl="0" eaLnBrk="1" latinLnBrk="0" hangingPunct="1"/>
                      <a:r>
                        <a:rPr lang="en-US" sz="1100" kern="1200" dirty="0">
                          <a:solidFill>
                            <a:schemeClr val="dk1"/>
                          </a:solidFill>
                          <a:latin typeface="Arial" panose="020B0604020202020204" pitchFamily="34" charset="0"/>
                          <a:ea typeface="+mn-ea"/>
                          <a:cs typeface="Arial" panose="020B0604020202020204" pitchFamily="34" charset="0"/>
                        </a:rPr>
                        <a:t>17.5 months</a:t>
                      </a:r>
                      <a:endParaRPr lang="en-GB" sz="1100" kern="1200" dirty="0">
                        <a:solidFill>
                          <a:schemeClr val="dk1"/>
                        </a:solidFill>
                        <a:latin typeface="Arial" panose="020B0604020202020204" pitchFamily="34" charset="0"/>
                        <a:ea typeface="+mn-ea"/>
                        <a:cs typeface="Arial" panose="020B0604020202020204" pitchFamily="34" charset="0"/>
                      </a:endParaRPr>
                    </a:p>
                  </a:txBody>
                  <a:tcPr marL="55440" marR="55440"/>
                </a:tc>
                <a:extLst>
                  <a:ext uri="{0D108BD9-81ED-4DB2-BD59-A6C34878D82A}">
                    <a16:rowId xmlns:a16="http://schemas.microsoft.com/office/drawing/2014/main" xmlns="" val="1218954682"/>
                  </a:ext>
                </a:extLst>
              </a:tr>
              <a:tr h="316250">
                <a:tc>
                  <a:txBody>
                    <a:bodyPr/>
                    <a:lstStyle/>
                    <a:p>
                      <a:r>
                        <a:rPr lang="en-US" sz="1100" b="0" dirty="0">
                          <a:latin typeface="Arial" panose="020B0604020202020204" pitchFamily="34" charset="0"/>
                          <a:cs typeface="Arial" panose="020B0604020202020204" pitchFamily="34" charset="0"/>
                        </a:rPr>
                        <a:t>Median age, years</a:t>
                      </a:r>
                      <a:endParaRPr lang="en-GB" sz="1100" b="0" dirty="0">
                        <a:latin typeface="Arial" panose="020B0604020202020204" pitchFamily="34" charset="0"/>
                        <a:cs typeface="Arial" panose="020B0604020202020204" pitchFamily="34" charset="0"/>
                      </a:endParaRPr>
                    </a:p>
                  </a:txBody>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59</a:t>
                      </a:r>
                      <a:endParaRPr lang="en-GB" sz="1100" kern="1200" dirty="0">
                        <a:solidFill>
                          <a:schemeClr val="dk1"/>
                        </a:solidFill>
                        <a:latin typeface="Arial" panose="020B0604020202020204" pitchFamily="34" charset="0"/>
                        <a:ea typeface="+mn-ea"/>
                        <a:cs typeface="Arial" panose="020B0604020202020204" pitchFamily="34" charset="0"/>
                      </a:endParaRPr>
                    </a:p>
                  </a:txBody>
                  <a:tcPr marL="55440" marR="55440"/>
                </a:tc>
                <a:tc>
                  <a:txBody>
                    <a:bodyPr/>
                    <a:lstStyle/>
                    <a:p>
                      <a:pPr marL="0" algn="ctr" defTabSz="457189" rtl="0" eaLnBrk="1" latinLnBrk="0" hangingPunct="1"/>
                      <a:r>
                        <a:rPr lang="en-US" sz="1100" kern="1200" dirty="0">
                          <a:solidFill>
                            <a:schemeClr val="dk1"/>
                          </a:solidFill>
                          <a:latin typeface="Arial" panose="020B0604020202020204" pitchFamily="34" charset="0"/>
                          <a:ea typeface="+mn-ea"/>
                          <a:cs typeface="Arial" panose="020B0604020202020204" pitchFamily="34" charset="0"/>
                        </a:rPr>
                        <a:t>60</a:t>
                      </a:r>
                      <a:endParaRPr lang="en-GB" sz="1100" kern="1200" dirty="0">
                        <a:solidFill>
                          <a:schemeClr val="dk1"/>
                        </a:solidFill>
                        <a:latin typeface="Arial" panose="020B0604020202020204" pitchFamily="34" charset="0"/>
                        <a:ea typeface="+mn-ea"/>
                        <a:cs typeface="Arial" panose="020B0604020202020204" pitchFamily="34" charset="0"/>
                      </a:endParaRPr>
                    </a:p>
                  </a:txBody>
                  <a:tcPr marL="55440" marR="55440"/>
                </a:tc>
                <a:extLst>
                  <a:ext uri="{0D108BD9-81ED-4DB2-BD59-A6C34878D82A}">
                    <a16:rowId xmlns:a16="http://schemas.microsoft.com/office/drawing/2014/main" xmlns="" val="2936544176"/>
                  </a:ext>
                </a:extLst>
              </a:tr>
              <a:tr h="337823">
                <a:tc>
                  <a:txBody>
                    <a:bodyPr/>
                    <a:lstStyle/>
                    <a:p>
                      <a:r>
                        <a:rPr lang="en-US" sz="1100" b="0" dirty="0">
                          <a:latin typeface="Arial" panose="020B0604020202020204" pitchFamily="34" charset="0"/>
                          <a:cs typeface="Arial" panose="020B0604020202020204" pitchFamily="34" charset="0"/>
                        </a:rPr>
                        <a:t>Females, %</a:t>
                      </a:r>
                      <a:endParaRPr lang="en-GB" sz="1100" b="0" dirty="0">
                        <a:latin typeface="Arial" panose="020B0604020202020204" pitchFamily="34" charset="0"/>
                        <a:cs typeface="Arial" panose="020B0604020202020204" pitchFamily="34" charset="0"/>
                      </a:endParaRPr>
                    </a:p>
                  </a:txBody>
                  <a:tcPr/>
                </a:tc>
                <a:tc>
                  <a:txBody>
                    <a:bodyPr/>
                    <a:lstStyle/>
                    <a:p>
                      <a:pPr algn="ctr"/>
                      <a:r>
                        <a:rPr lang="en-US" sz="1100" dirty="0">
                          <a:latin typeface="Arial" panose="020B0604020202020204" pitchFamily="34" charset="0"/>
                          <a:cs typeface="Arial" panose="020B0604020202020204" pitchFamily="34" charset="0"/>
                        </a:rPr>
                        <a:t>50%</a:t>
                      </a:r>
                      <a:endParaRPr lang="en-GB" sz="1100" dirty="0">
                        <a:latin typeface="Arial" panose="020B0604020202020204" pitchFamily="34" charset="0"/>
                        <a:cs typeface="Arial" panose="020B0604020202020204" pitchFamily="34" charset="0"/>
                      </a:endParaRPr>
                    </a:p>
                  </a:txBody>
                  <a:tcPr marL="55440" marR="55440"/>
                </a:tc>
                <a:tc>
                  <a:txBody>
                    <a:bodyPr/>
                    <a:lstStyle/>
                    <a:p>
                      <a:pPr algn="ctr"/>
                      <a:r>
                        <a:rPr lang="en-US" sz="1100" dirty="0">
                          <a:latin typeface="Arial" panose="020B0604020202020204" pitchFamily="34" charset="0"/>
                          <a:cs typeface="Arial" panose="020B0604020202020204" pitchFamily="34" charset="0"/>
                        </a:rPr>
                        <a:t>53%</a:t>
                      </a:r>
                      <a:endParaRPr lang="en-GB" sz="1100" dirty="0">
                        <a:latin typeface="Arial" panose="020B0604020202020204" pitchFamily="34" charset="0"/>
                        <a:cs typeface="Arial" panose="020B0604020202020204" pitchFamily="34" charset="0"/>
                      </a:endParaRPr>
                    </a:p>
                  </a:txBody>
                  <a:tcPr marL="55440" marR="55440"/>
                </a:tc>
                <a:extLst>
                  <a:ext uri="{0D108BD9-81ED-4DB2-BD59-A6C34878D82A}">
                    <a16:rowId xmlns:a16="http://schemas.microsoft.com/office/drawing/2014/main" xmlns="" val="4186352831"/>
                  </a:ext>
                </a:extLst>
              </a:tr>
              <a:tr h="337823">
                <a:tc>
                  <a:txBody>
                    <a:bodyPr/>
                    <a:lstStyle/>
                    <a:p>
                      <a:r>
                        <a:rPr lang="en-US" sz="1100" b="0" dirty="0">
                          <a:latin typeface="Arial" panose="020B0604020202020204" pitchFamily="34" charset="0"/>
                          <a:cs typeface="Arial" panose="020B0604020202020204" pitchFamily="34" charset="0"/>
                        </a:rPr>
                        <a:t>Median prior lines of systemic therapy, n</a:t>
                      </a:r>
                      <a:endParaRPr lang="en-GB" sz="1100" b="0" dirty="0">
                        <a:latin typeface="Arial" panose="020B0604020202020204" pitchFamily="34" charset="0"/>
                        <a:cs typeface="Arial" panose="020B0604020202020204" pitchFamily="34" charset="0"/>
                      </a:endParaRPr>
                    </a:p>
                  </a:txBody>
                  <a:tcPr/>
                </a:tc>
                <a:tc>
                  <a:txBody>
                    <a:bodyPr/>
                    <a:lstStyle/>
                    <a:p>
                      <a:pPr algn="ctr"/>
                      <a:r>
                        <a:rPr lang="en-US" sz="1100" dirty="0">
                          <a:latin typeface="Arial" panose="020B0604020202020204" pitchFamily="34" charset="0"/>
                          <a:cs typeface="Arial" panose="020B0604020202020204" pitchFamily="34" charset="0"/>
                        </a:rPr>
                        <a:t>3</a:t>
                      </a:r>
                      <a:endParaRPr lang="en-GB" sz="1100" dirty="0">
                        <a:latin typeface="Arial" panose="020B0604020202020204" pitchFamily="34" charset="0"/>
                        <a:cs typeface="Arial" panose="020B0604020202020204" pitchFamily="34" charset="0"/>
                      </a:endParaRPr>
                    </a:p>
                  </a:txBody>
                  <a:tcPr marL="55440" marR="55440"/>
                </a:tc>
                <a:tc>
                  <a:txBody>
                    <a:bodyPr/>
                    <a:lstStyle/>
                    <a:p>
                      <a:pPr algn="ctr"/>
                      <a:r>
                        <a:rPr lang="en-US" sz="1100" dirty="0">
                          <a:latin typeface="Arial" panose="020B0604020202020204" pitchFamily="34" charset="0"/>
                          <a:cs typeface="Arial" panose="020B0604020202020204" pitchFamily="34" charset="0"/>
                        </a:rPr>
                        <a:t>3</a:t>
                      </a:r>
                      <a:endParaRPr lang="en-GB" sz="1100" dirty="0">
                        <a:latin typeface="Arial" panose="020B0604020202020204" pitchFamily="34" charset="0"/>
                        <a:cs typeface="Arial" panose="020B0604020202020204" pitchFamily="34" charset="0"/>
                      </a:endParaRPr>
                    </a:p>
                  </a:txBody>
                  <a:tcPr marL="55440" marR="55440"/>
                </a:tc>
                <a:extLst>
                  <a:ext uri="{0D108BD9-81ED-4DB2-BD59-A6C34878D82A}">
                    <a16:rowId xmlns:a16="http://schemas.microsoft.com/office/drawing/2014/main" xmlns="" val="1600796206"/>
                  </a:ext>
                </a:extLst>
              </a:tr>
              <a:tr h="243569">
                <a:tc>
                  <a:txBody>
                    <a:bodyPr/>
                    <a:lstStyle/>
                    <a:p>
                      <a:r>
                        <a:rPr lang="en-US" sz="1100" b="0" dirty="0">
                          <a:latin typeface="Arial" panose="020B0604020202020204" pitchFamily="34" charset="0"/>
                          <a:cs typeface="Arial" panose="020B0604020202020204" pitchFamily="34" charset="0"/>
                        </a:rPr>
                        <a:t>ECOG PS, %</a:t>
                      </a:r>
                      <a:endParaRPr lang="en-GB" sz="1100" b="0" dirty="0">
                        <a:latin typeface="Arial" panose="020B0604020202020204" pitchFamily="34" charset="0"/>
                        <a:cs typeface="Arial" panose="020B0604020202020204" pitchFamily="34" charset="0"/>
                      </a:endParaRPr>
                    </a:p>
                  </a:txBody>
                  <a:tcPr/>
                </a:tc>
                <a:tc>
                  <a:txBody>
                    <a:bodyPr/>
                    <a:lstStyle/>
                    <a:p>
                      <a:pPr algn="ctr"/>
                      <a:endParaRPr lang="en-GB" sz="1100" dirty="0">
                        <a:latin typeface="Arial" panose="020B0604020202020204" pitchFamily="34" charset="0"/>
                        <a:cs typeface="Arial" panose="020B0604020202020204" pitchFamily="34" charset="0"/>
                      </a:endParaRPr>
                    </a:p>
                  </a:txBody>
                  <a:tcPr marL="55440" marR="55440"/>
                </a:tc>
                <a:tc>
                  <a:txBody>
                    <a:bodyPr/>
                    <a:lstStyle/>
                    <a:p>
                      <a:pPr algn="ctr"/>
                      <a:endParaRPr lang="en-GB" sz="1100" dirty="0">
                        <a:latin typeface="Arial" panose="020B0604020202020204" pitchFamily="34" charset="0"/>
                        <a:cs typeface="Arial" panose="020B0604020202020204" pitchFamily="34" charset="0"/>
                      </a:endParaRPr>
                    </a:p>
                  </a:txBody>
                  <a:tcPr marL="55440" marR="55440"/>
                </a:tc>
                <a:extLst>
                  <a:ext uri="{0D108BD9-81ED-4DB2-BD59-A6C34878D82A}">
                    <a16:rowId xmlns:a16="http://schemas.microsoft.com/office/drawing/2014/main" xmlns="" val="2805655405"/>
                  </a:ext>
                </a:extLst>
              </a:tr>
              <a:tr h="337823">
                <a:tc>
                  <a:txBody>
                    <a:bodyPr/>
                    <a:lstStyle/>
                    <a:p>
                      <a:pPr lvl="2"/>
                      <a:r>
                        <a:rPr lang="en-US" sz="1100" b="0" dirty="0">
                          <a:latin typeface="Arial" panose="020B0604020202020204" pitchFamily="34" charset="0"/>
                          <a:cs typeface="Arial" panose="020B0604020202020204" pitchFamily="34" charset="0"/>
                        </a:rPr>
                        <a:t>0</a:t>
                      </a:r>
                      <a:endParaRPr lang="en-GB" sz="1100" b="0" dirty="0">
                        <a:latin typeface="Arial" panose="020B0604020202020204" pitchFamily="34" charset="0"/>
                        <a:cs typeface="Arial" panose="020B0604020202020204" pitchFamily="34" charset="0"/>
                      </a:endParaRPr>
                    </a:p>
                  </a:txBody>
                  <a:tcPr marL="55440" marR="55440"/>
                </a:tc>
                <a:tc>
                  <a:txBody>
                    <a:bodyPr/>
                    <a:lstStyle/>
                    <a:p>
                      <a:pPr algn="ctr"/>
                      <a:r>
                        <a:rPr lang="en-US" sz="1100" dirty="0">
                          <a:latin typeface="Arial" panose="020B0604020202020204" pitchFamily="34" charset="0"/>
                          <a:cs typeface="Arial" panose="020B0604020202020204" pitchFamily="34" charset="0"/>
                        </a:rPr>
                        <a:t>52%</a:t>
                      </a:r>
                      <a:endParaRPr lang="en-GB" sz="1100" dirty="0">
                        <a:latin typeface="Arial" panose="020B0604020202020204" pitchFamily="34" charset="0"/>
                        <a:cs typeface="Arial" panose="020B0604020202020204" pitchFamily="34" charset="0"/>
                      </a:endParaRPr>
                    </a:p>
                  </a:txBody>
                  <a:tcPr marL="55440" marR="55440"/>
                </a:tc>
                <a:tc>
                  <a:txBody>
                    <a:bodyPr/>
                    <a:lstStyle/>
                    <a:p>
                      <a:pPr algn="ctr"/>
                      <a:r>
                        <a:rPr lang="en-US" sz="1100" dirty="0">
                          <a:latin typeface="Arial" panose="020B0604020202020204" pitchFamily="34" charset="0"/>
                          <a:cs typeface="Arial" panose="020B0604020202020204" pitchFamily="34" charset="0"/>
                        </a:rPr>
                        <a:t>44%</a:t>
                      </a:r>
                      <a:endParaRPr lang="en-GB" sz="1100" dirty="0">
                        <a:latin typeface="Arial" panose="020B0604020202020204" pitchFamily="34" charset="0"/>
                        <a:cs typeface="Arial" panose="020B0604020202020204" pitchFamily="34" charset="0"/>
                      </a:endParaRPr>
                    </a:p>
                  </a:txBody>
                  <a:tcPr marL="55440" marR="55440"/>
                </a:tc>
                <a:extLst>
                  <a:ext uri="{0D108BD9-81ED-4DB2-BD59-A6C34878D82A}">
                    <a16:rowId xmlns:a16="http://schemas.microsoft.com/office/drawing/2014/main" xmlns="" val="2026639651"/>
                  </a:ext>
                </a:extLst>
              </a:tr>
              <a:tr h="337823">
                <a:tc>
                  <a:txBody>
                    <a:bodyPr/>
                    <a:lstStyle/>
                    <a:p>
                      <a:pPr lvl="2"/>
                      <a:r>
                        <a:rPr lang="en-US" sz="1100" b="0" dirty="0">
                          <a:latin typeface="Arial" panose="020B0604020202020204" pitchFamily="34" charset="0"/>
                          <a:cs typeface="Arial" panose="020B0604020202020204" pitchFamily="34" charset="0"/>
                        </a:rPr>
                        <a:t>1</a:t>
                      </a:r>
                      <a:endParaRPr lang="en-GB" sz="1100" b="0" dirty="0">
                        <a:latin typeface="Arial" panose="020B0604020202020204" pitchFamily="34" charset="0"/>
                        <a:cs typeface="Arial" panose="020B0604020202020204" pitchFamily="34" charset="0"/>
                      </a:endParaRPr>
                    </a:p>
                  </a:txBody>
                  <a:tcPr marL="55440" marR="55440"/>
                </a:tc>
                <a:tc>
                  <a:txBody>
                    <a:bodyPr/>
                    <a:lstStyle/>
                    <a:p>
                      <a:pPr algn="ctr"/>
                      <a:r>
                        <a:rPr lang="en-US" sz="1100" dirty="0">
                          <a:latin typeface="Arial" panose="020B0604020202020204" pitchFamily="34" charset="0"/>
                          <a:cs typeface="Arial" panose="020B0604020202020204" pitchFamily="34" charset="0"/>
                        </a:rPr>
                        <a:t>48%</a:t>
                      </a:r>
                      <a:endParaRPr lang="en-GB" sz="1100" dirty="0">
                        <a:latin typeface="Arial" panose="020B0604020202020204" pitchFamily="34" charset="0"/>
                        <a:cs typeface="Arial" panose="020B0604020202020204" pitchFamily="34" charset="0"/>
                      </a:endParaRPr>
                    </a:p>
                  </a:txBody>
                  <a:tcPr marL="55440" marR="55440"/>
                </a:tc>
                <a:tc>
                  <a:txBody>
                    <a:bodyPr/>
                    <a:lstStyle/>
                    <a:p>
                      <a:pPr algn="ctr"/>
                      <a:r>
                        <a:rPr lang="en-US" sz="1100" dirty="0">
                          <a:latin typeface="Arial" panose="020B0604020202020204" pitchFamily="34" charset="0"/>
                          <a:cs typeface="Arial" panose="020B0604020202020204" pitchFamily="34" charset="0"/>
                        </a:rPr>
                        <a:t>56%</a:t>
                      </a:r>
                      <a:endParaRPr lang="en-GB" sz="1100" dirty="0">
                        <a:latin typeface="Arial" panose="020B0604020202020204" pitchFamily="34" charset="0"/>
                        <a:cs typeface="Arial" panose="020B0604020202020204" pitchFamily="34" charset="0"/>
                      </a:endParaRPr>
                    </a:p>
                  </a:txBody>
                  <a:tcPr marL="55440" marR="55440"/>
                </a:tc>
                <a:extLst>
                  <a:ext uri="{0D108BD9-81ED-4DB2-BD59-A6C34878D82A}">
                    <a16:rowId xmlns:a16="http://schemas.microsoft.com/office/drawing/2014/main" xmlns="" val="69297442"/>
                  </a:ext>
                </a:extLst>
              </a:tr>
            </a:tbl>
          </a:graphicData>
        </a:graphic>
      </p:graphicFrame>
      <p:sp>
        <p:nvSpPr>
          <p:cNvPr id="8" name="TextBox 7">
            <a:extLst>
              <a:ext uri="{FF2B5EF4-FFF2-40B4-BE49-F238E27FC236}">
                <a16:creationId xmlns:a16="http://schemas.microsoft.com/office/drawing/2014/main" xmlns="" id="{F729C0F8-C2D5-6F36-0BDD-E7B46F1CEC4A}"/>
              </a:ext>
            </a:extLst>
          </p:cNvPr>
          <p:cNvSpPr txBox="1"/>
          <p:nvPr/>
        </p:nvSpPr>
        <p:spPr>
          <a:xfrm>
            <a:off x="619200" y="1135621"/>
            <a:ext cx="2139753" cy="400110"/>
          </a:xfrm>
          <a:prstGeom prst="rect">
            <a:avLst/>
          </a:prstGeom>
          <a:noFill/>
        </p:spPr>
        <p:txBody>
          <a:bodyPr wrap="none" lIns="0" rtlCol="0">
            <a:spAutoFit/>
          </a:bodyPr>
          <a:lstStyle/>
          <a:p>
            <a:r>
              <a:rPr lang="en-US" sz="2000" b="1" dirty="0">
                <a:solidFill>
                  <a:schemeClr val="accent2"/>
                </a:solidFill>
                <a:latin typeface="Arial" panose="020B0604020202020204" pitchFamily="34" charset="0"/>
                <a:ea typeface="Aileron" charset="0"/>
                <a:cs typeface="Arial" panose="020B0604020202020204" pitchFamily="34" charset="0"/>
              </a:rPr>
              <a:t>BASELINE DATA</a:t>
            </a:r>
            <a:endParaRPr lang="en-GB" sz="2000" b="1" dirty="0">
              <a:solidFill>
                <a:schemeClr val="accent2"/>
              </a:solidFill>
              <a:latin typeface="Arial" panose="020B0604020202020204" pitchFamily="34" charset="0"/>
              <a:ea typeface="Aileron" charset="0"/>
              <a:cs typeface="Arial" panose="020B0604020202020204" pitchFamily="34" charset="0"/>
            </a:endParaRPr>
          </a:p>
        </p:txBody>
      </p:sp>
      <p:sp>
        <p:nvSpPr>
          <p:cNvPr id="11" name="TextBox 10">
            <a:extLst>
              <a:ext uri="{FF2B5EF4-FFF2-40B4-BE49-F238E27FC236}">
                <a16:creationId xmlns:a16="http://schemas.microsoft.com/office/drawing/2014/main" xmlns="" id="{72940821-DB84-9A21-E41B-F5C56205FB68}"/>
              </a:ext>
            </a:extLst>
          </p:cNvPr>
          <p:cNvSpPr txBox="1"/>
          <p:nvPr/>
        </p:nvSpPr>
        <p:spPr>
          <a:xfrm>
            <a:off x="6281418" y="1120187"/>
            <a:ext cx="1377941" cy="400110"/>
          </a:xfrm>
          <a:prstGeom prst="rect">
            <a:avLst/>
          </a:prstGeom>
          <a:noFill/>
        </p:spPr>
        <p:txBody>
          <a:bodyPr wrap="none" lIns="0" rtlCol="0">
            <a:spAutoFit/>
          </a:bodyPr>
          <a:lstStyle/>
          <a:p>
            <a:r>
              <a:rPr lang="en-US" sz="2000" b="1" dirty="0">
                <a:solidFill>
                  <a:schemeClr val="accent2"/>
                </a:solidFill>
                <a:latin typeface="Arial" panose="020B0604020202020204" pitchFamily="34" charset="0"/>
                <a:ea typeface="Aileron" charset="0"/>
                <a:cs typeface="Arial" panose="020B0604020202020204" pitchFamily="34" charset="0"/>
              </a:rPr>
              <a:t>EFFICACY</a:t>
            </a:r>
            <a:endParaRPr lang="en-GB" sz="2000" b="1" dirty="0">
              <a:solidFill>
                <a:schemeClr val="accent2"/>
              </a:solidFill>
              <a:latin typeface="Arial" panose="020B0604020202020204" pitchFamily="34" charset="0"/>
              <a:ea typeface="Aileron" charset="0"/>
              <a:cs typeface="Arial" panose="020B0604020202020204" pitchFamily="34" charset="0"/>
            </a:endParaRPr>
          </a:p>
        </p:txBody>
      </p:sp>
      <p:sp>
        <p:nvSpPr>
          <p:cNvPr id="13" name="TextBox 12">
            <a:extLst>
              <a:ext uri="{FF2B5EF4-FFF2-40B4-BE49-F238E27FC236}">
                <a16:creationId xmlns:a16="http://schemas.microsoft.com/office/drawing/2014/main" xmlns="" id="{1C18FEC1-5660-ED59-2F3B-AB08D92A900D}"/>
              </a:ext>
            </a:extLst>
          </p:cNvPr>
          <p:cNvSpPr txBox="1"/>
          <p:nvPr/>
        </p:nvSpPr>
        <p:spPr>
          <a:xfrm>
            <a:off x="619200" y="4768609"/>
            <a:ext cx="1143386" cy="400110"/>
          </a:xfrm>
          <a:prstGeom prst="rect">
            <a:avLst/>
          </a:prstGeom>
          <a:noFill/>
        </p:spPr>
        <p:txBody>
          <a:bodyPr wrap="none" lIns="0" rtlCol="0">
            <a:spAutoFit/>
          </a:bodyPr>
          <a:lstStyle/>
          <a:p>
            <a:r>
              <a:rPr lang="en-US" sz="2000" b="1" dirty="0">
                <a:solidFill>
                  <a:schemeClr val="accent2"/>
                </a:solidFill>
                <a:latin typeface="Arial" panose="020B0604020202020204" pitchFamily="34" charset="0"/>
                <a:ea typeface="Aileron" charset="0"/>
                <a:cs typeface="Arial" panose="020B0604020202020204" pitchFamily="34" charset="0"/>
              </a:rPr>
              <a:t>SAFETY</a:t>
            </a:r>
            <a:endParaRPr lang="en-GB" sz="2000" b="1" dirty="0">
              <a:solidFill>
                <a:schemeClr val="accent2"/>
              </a:solidFill>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114341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FFDFC1-14C9-46EB-AAE1-4ED58FD77AA7}"/>
              </a:ext>
            </a:extLst>
          </p:cNvPr>
          <p:cNvSpPr>
            <a:spLocks noGrp="1"/>
          </p:cNvSpPr>
          <p:nvPr>
            <p:ph type="title"/>
          </p:nvPr>
        </p:nvSpPr>
        <p:spPr/>
        <p:txBody>
          <a:bodyPr>
            <a:normAutofit fontScale="90000"/>
          </a:bodyPr>
          <a:lstStyle/>
          <a:p>
            <a:r>
              <a:rPr lang="en-GB" sz="4400" dirty="0"/>
              <a:t>GI CONNECT </a:t>
            </a:r>
            <a:r>
              <a:rPr lang="en-GB" dirty="0"/>
              <a:t/>
            </a:r>
            <a:br>
              <a:rPr lang="en-GB" dirty="0"/>
            </a:br>
            <a:r>
              <a:rPr lang="en-GB" dirty="0"/>
              <a:t/>
            </a:r>
            <a:br>
              <a:rPr lang="en-GB" dirty="0"/>
            </a:br>
            <a:r>
              <a:rPr lang="en-US" sz="3600" dirty="0"/>
              <a:t>MEETING SUMMARY</a:t>
            </a:r>
            <a:br>
              <a:rPr lang="en-US" sz="3600" dirty="0"/>
            </a:br>
            <a:r>
              <a:rPr lang="en-US" sz="3600" dirty="0"/>
              <a:t>Lower </a:t>
            </a:r>
            <a:r>
              <a:rPr lang="en-US" sz="3600" dirty="0" err="1"/>
              <a:t>gi</a:t>
            </a:r>
            <a:r>
              <a:rPr lang="en-US" sz="3600" dirty="0"/>
              <a:t> cancer HIGHLIGHTS </a:t>
            </a:r>
            <a:br>
              <a:rPr lang="en-US" sz="3600" dirty="0"/>
            </a:br>
            <a:r>
              <a:rPr lang="en-US" sz="3600" dirty="0"/>
              <a:t>FROM ESMO 2022</a:t>
            </a:r>
            <a:r>
              <a:rPr lang="en-US" sz="3200" dirty="0"/>
              <a:t/>
            </a:r>
            <a:br>
              <a:rPr lang="en-US" sz="3200" dirty="0"/>
            </a:br>
            <a:r>
              <a:rPr lang="en-US" sz="3200" dirty="0"/>
              <a:t/>
            </a:r>
            <a:br>
              <a:rPr lang="en-US" sz="3200" dirty="0"/>
            </a:br>
            <a:r>
              <a:rPr lang="en-GB" sz="3600" cap="none" dirty="0" err="1"/>
              <a:t>Dr.</a:t>
            </a:r>
            <a:r>
              <a:rPr lang="en-GB" sz="3600" cap="none" dirty="0"/>
              <a:t> Jenny </a:t>
            </a:r>
            <a:r>
              <a:rPr lang="en-GB" sz="3600" cap="none" dirty="0" err="1"/>
              <a:t>Seligmann</a:t>
            </a:r>
            <a:r>
              <a:rPr lang="en-GB" sz="3600" cap="none" dirty="0"/>
              <a:t>, MBChB, MRCP, PhD</a:t>
            </a:r>
            <a:r>
              <a:rPr lang="en-GB" sz="3100" cap="none" dirty="0"/>
              <a:t/>
            </a:r>
            <a:br>
              <a:rPr lang="en-GB" sz="3100" cap="none" dirty="0"/>
            </a:br>
            <a:r>
              <a:rPr lang="en-GB" sz="2400" cap="none" dirty="0"/>
              <a:t>University of Leeds, Leeds, UK</a:t>
            </a:r>
            <a:br>
              <a:rPr lang="en-GB" sz="2400" cap="none" dirty="0"/>
            </a:br>
            <a:r>
              <a:rPr lang="en-GB" sz="2400" cap="none" dirty="0"/>
              <a:t/>
            </a:r>
            <a:br>
              <a:rPr lang="en-GB" sz="2400" cap="none" dirty="0"/>
            </a:br>
            <a:r>
              <a:rPr lang="en-GB" sz="1300" b="0" i="0" dirty="0">
                <a:effectLst/>
                <a:latin typeface="poppins-regular"/>
              </a:rPr>
              <a:t/>
            </a:r>
            <a:br>
              <a:rPr lang="en-GB" sz="1300" b="0" i="0" dirty="0">
                <a:effectLst/>
                <a:latin typeface="poppins-regular"/>
              </a:rPr>
            </a:br>
            <a:r>
              <a:rPr lang="en-GB" sz="3600" cap="none" dirty="0" err="1"/>
              <a:t>Dr.</a:t>
            </a:r>
            <a:r>
              <a:rPr lang="en-GB" sz="3600" cap="none" dirty="0"/>
              <a:t> Dominik Modest, MD</a:t>
            </a:r>
            <a:r>
              <a:rPr lang="en-GB" sz="1300" b="0" i="0" dirty="0">
                <a:effectLst/>
                <a:latin typeface="poppins-regular"/>
              </a:rPr>
              <a:t/>
            </a:r>
            <a:br>
              <a:rPr lang="en-GB" sz="1300" b="0" i="0" dirty="0">
                <a:effectLst/>
                <a:latin typeface="poppins-regular"/>
              </a:rPr>
            </a:br>
            <a:r>
              <a:rPr lang="en-GB" sz="2400" cap="none" dirty="0" err="1"/>
              <a:t>Charité</a:t>
            </a:r>
            <a:r>
              <a:rPr lang="en-GB" sz="2400" cap="none" dirty="0"/>
              <a:t> </a:t>
            </a:r>
            <a:r>
              <a:rPr lang="en-GB" sz="2400" cap="none" dirty="0" err="1"/>
              <a:t>Universitaetsmedizin</a:t>
            </a:r>
            <a:r>
              <a:rPr lang="en-GB" sz="2400" cap="none" dirty="0"/>
              <a:t>, Berlin, Germany</a:t>
            </a:r>
            <a:r>
              <a:rPr lang="en-GB" sz="3200" cap="none" dirty="0"/>
              <a:t/>
            </a:r>
            <a:br>
              <a:rPr lang="en-GB" sz="3200" cap="none" dirty="0"/>
            </a:br>
            <a:r>
              <a:rPr lang="en-GB" sz="1400" b="0" i="0" dirty="0">
                <a:effectLst/>
                <a:latin typeface="poppins-regular"/>
              </a:rPr>
              <a:t/>
            </a:r>
            <a:br>
              <a:rPr lang="en-GB" sz="1400" b="0" i="0" dirty="0">
                <a:effectLst/>
                <a:latin typeface="poppins-regular"/>
              </a:rPr>
            </a:br>
            <a:r>
              <a:rPr lang="en-GB" sz="2700" cap="none" dirty="0"/>
              <a:t>SEPTEMBER 2022</a:t>
            </a:r>
          </a:p>
        </p:txBody>
      </p:sp>
      <p:sp>
        <p:nvSpPr>
          <p:cNvPr id="5" name="Slide Number Placeholder 4">
            <a:extLst>
              <a:ext uri="{FF2B5EF4-FFF2-40B4-BE49-F238E27FC236}">
                <a16:creationId xmlns:a16="http://schemas.microsoft.com/office/drawing/2014/main" xmlns="" id="{7DE1A25A-CE70-1A4E-9535-E7C008038397}"/>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302372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09C7235-1601-4110-B808-BD18FA347F55}"/>
              </a:ext>
            </a:extLst>
          </p:cNvPr>
          <p:cNvSpPr>
            <a:spLocks noGrp="1"/>
          </p:cNvSpPr>
          <p:nvPr>
            <p:ph sz="quarter" idx="12"/>
          </p:nvPr>
        </p:nvSpPr>
        <p:spPr/>
        <p:txBody>
          <a:bodyPr/>
          <a:lstStyle/>
          <a:p>
            <a:r>
              <a:rPr lang="en-US"/>
              <a:t>Adagrasib is well tolerated as monotherapy and with cetuximab</a:t>
            </a:r>
          </a:p>
          <a:p>
            <a:r>
              <a:rPr lang="en-US"/>
              <a:t>Both mono- and combination therapies showed clinical activity in heavily pretreated pts with KRASG12C mutated CRC, with more sustained responses with the combination</a:t>
            </a:r>
          </a:p>
          <a:p>
            <a:r>
              <a:rPr lang="en-US"/>
              <a:t>Adagrasib + cetuximab is being investigated in 2L CRC in the Phase 3 KRYSTAL-10 trial (NCT04793958)</a:t>
            </a:r>
            <a:endParaRPr lang="en-GB" dirty="0"/>
          </a:p>
        </p:txBody>
      </p:sp>
      <p:sp>
        <p:nvSpPr>
          <p:cNvPr id="3" name="Title 2">
            <a:extLst>
              <a:ext uri="{FF2B5EF4-FFF2-40B4-BE49-F238E27FC236}">
                <a16:creationId xmlns:a16="http://schemas.microsoft.com/office/drawing/2014/main" xmlns="" id="{75F1A2E3-911C-4E12-831B-42FF626604DE}"/>
              </a:ext>
            </a:extLst>
          </p:cNvPr>
          <p:cNvSpPr>
            <a:spLocks noGrp="1"/>
          </p:cNvSpPr>
          <p:nvPr>
            <p:ph type="title"/>
          </p:nvPr>
        </p:nvSpPr>
        <p:spPr/>
        <p:txBody>
          <a:bodyPr/>
          <a:lstStyle/>
          <a:p>
            <a:r>
              <a:rPr lang="en-GB"/>
              <a:t>Krystal-1: summary</a:t>
            </a:r>
            <a:endParaRPr lang="en-GB" dirty="0"/>
          </a:p>
        </p:txBody>
      </p:sp>
      <p:sp>
        <p:nvSpPr>
          <p:cNvPr id="5" name="Slide Number Placeholder 4">
            <a:extLst>
              <a:ext uri="{FF2B5EF4-FFF2-40B4-BE49-F238E27FC236}">
                <a16:creationId xmlns:a16="http://schemas.microsoft.com/office/drawing/2014/main" xmlns="" id="{92EF3EC2-6381-4222-8910-80A90730CD31}"/>
              </a:ext>
            </a:extLst>
          </p:cNvPr>
          <p:cNvSpPr>
            <a:spLocks noGrp="1"/>
          </p:cNvSpPr>
          <p:nvPr>
            <p:ph type="sldNum" sz="quarter" idx="4"/>
          </p:nvPr>
        </p:nvSpPr>
        <p:spPr/>
        <p:txBody>
          <a:bodyPr/>
          <a:lstStyle/>
          <a:p>
            <a:fld id="{FCE43C0F-8A7B-3A4B-9DB5-B3472E36E833}" type="slidenum">
              <a:rPr lang="en-GB" smtClean="0"/>
              <a:pPr/>
              <a:t>20</a:t>
            </a:fld>
            <a:endParaRPr lang="en-GB" dirty="0"/>
          </a:p>
        </p:txBody>
      </p:sp>
      <p:sp>
        <p:nvSpPr>
          <p:cNvPr id="9" name="Content Placeholder 8">
            <a:extLst>
              <a:ext uri="{FF2B5EF4-FFF2-40B4-BE49-F238E27FC236}">
                <a16:creationId xmlns:a16="http://schemas.microsoft.com/office/drawing/2014/main" xmlns="" id="{69789941-5D24-AB4C-8B60-4480B8932309}"/>
              </a:ext>
            </a:extLst>
          </p:cNvPr>
          <p:cNvSpPr>
            <a:spLocks noGrp="1"/>
          </p:cNvSpPr>
          <p:nvPr>
            <p:ph sz="quarter" idx="15"/>
          </p:nvPr>
        </p:nvSpPr>
        <p:spPr/>
        <p:txBody>
          <a:bodyPr/>
          <a:lstStyle/>
          <a:p>
            <a:pPr lvl="0"/>
            <a:r>
              <a:rPr lang="en-GB" dirty="0"/>
              <a:t>2L, second line; KRAS, Kirsten rat sarcoma; (m)CRC, (metastatic) colorectal cancer</a:t>
            </a:r>
          </a:p>
          <a:p>
            <a:r>
              <a:rPr lang="en-US" dirty="0" err="1">
                <a:effectLst/>
              </a:rPr>
              <a:t>Klempner</a:t>
            </a:r>
            <a:r>
              <a:rPr lang="en-US" dirty="0">
                <a:effectLst/>
              </a:rPr>
              <a:t> S, et al. Ann Oncol. 2022; 33 (suppl_7): S808-S869 (ESMO 2022, oral presentation)</a:t>
            </a:r>
            <a:endParaRPr lang="en-GB" dirty="0">
              <a:effectLst/>
              <a:ea typeface="Calibri" panose="020F0502020204030204" pitchFamily="34" charset="0"/>
            </a:endParaRPr>
          </a:p>
        </p:txBody>
      </p:sp>
      <p:sp>
        <p:nvSpPr>
          <p:cNvPr id="16" name="TextBox 15">
            <a:extLst>
              <a:ext uri="{FF2B5EF4-FFF2-40B4-BE49-F238E27FC236}">
                <a16:creationId xmlns:a16="http://schemas.microsoft.com/office/drawing/2014/main" xmlns="" id="{3834C784-90DC-DA4E-BDFB-F565DECAAEE8}"/>
              </a:ext>
            </a:extLst>
          </p:cNvPr>
          <p:cNvSpPr txBox="1"/>
          <p:nvPr/>
        </p:nvSpPr>
        <p:spPr>
          <a:xfrm>
            <a:off x="1391477" y="3940629"/>
            <a:ext cx="9409046" cy="1504961"/>
          </a:xfrm>
          <a:prstGeom prst="rect">
            <a:avLst/>
          </a:prstGeom>
          <a:solidFill>
            <a:schemeClr val="bg1"/>
          </a:solidFill>
          <a:ln w="28575">
            <a:solidFill>
              <a:schemeClr val="accent1"/>
            </a:solidFill>
          </a:ln>
        </p:spPr>
        <p:txBody>
          <a:bodyPr wrap="square" lIns="288000" tIns="108000" rIns="288000" bIns="108000" rtlCol="0" anchor="ctr" anchorCtr="0">
            <a:noAutofit/>
          </a:bodyPr>
          <a:lstStyle/>
          <a:p>
            <a:pPr>
              <a:spcBef>
                <a:spcPts val="600"/>
              </a:spcBef>
            </a:pPr>
            <a:r>
              <a:rPr lang="en-GB" sz="2000" b="1" u="sng"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GB" sz="2000" b="1" dirty="0">
                <a:solidFill>
                  <a:schemeClr val="tx2"/>
                </a:solidFill>
                <a:latin typeface="Arial" panose="020B0604020202020204" pitchFamily="34" charset="0"/>
                <a:ea typeface="Aileron" charset="0"/>
                <a:cs typeface="Arial" panose="020B0604020202020204" pitchFamily="34" charset="0"/>
              </a:rPr>
              <a:t>The role of these treatment combinations in mCRC needs to be better defined in larger, randomised trials </a:t>
            </a:r>
          </a:p>
        </p:txBody>
      </p:sp>
    </p:spTree>
    <p:extLst>
      <p:ext uri="{BB962C8B-B14F-4D97-AF65-F5344CB8AC3E}">
        <p14:creationId xmlns:p14="http://schemas.microsoft.com/office/powerpoint/2010/main" val="116256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E1C903-EB03-4C5A-984B-750C2EB65CA1}"/>
              </a:ext>
            </a:extLst>
          </p:cNvPr>
          <p:cNvSpPr>
            <a:spLocks noGrp="1"/>
          </p:cNvSpPr>
          <p:nvPr>
            <p:ph type="title"/>
          </p:nvPr>
        </p:nvSpPr>
        <p:spPr/>
        <p:txBody>
          <a:bodyPr>
            <a:noAutofit/>
          </a:bodyPr>
          <a:lstStyle/>
          <a:p>
            <a:pPr>
              <a:spcAft>
                <a:spcPts val="750"/>
              </a:spcAft>
            </a:pPr>
            <a:r>
              <a:rPr lang="en-GB" dirty="0" err="1"/>
              <a:t>Sotorasib</a:t>
            </a:r>
            <a:r>
              <a:rPr lang="en-GB" dirty="0"/>
              <a:t> in combination with panitumumab in refractory KRAS G12C-mutated CRC: Safety and efficacy for phase 1b full expansion cohort </a:t>
            </a:r>
            <a:r>
              <a:rPr lang="en-GB" cap="none" dirty="0"/>
              <a:t>(</a:t>
            </a:r>
            <a:r>
              <a:rPr lang="en-GB" cap="none" dirty="0" err="1"/>
              <a:t>CodeBreaK</a:t>
            </a:r>
            <a:r>
              <a:rPr lang="en-GB" cap="none" dirty="0"/>
              <a:t> 101)</a:t>
            </a:r>
          </a:p>
        </p:txBody>
      </p:sp>
      <p:sp>
        <p:nvSpPr>
          <p:cNvPr id="3" name="Subtitle 2">
            <a:extLst>
              <a:ext uri="{FF2B5EF4-FFF2-40B4-BE49-F238E27FC236}">
                <a16:creationId xmlns:a16="http://schemas.microsoft.com/office/drawing/2014/main" xmlns="" id="{E08ACCF1-33A6-41A4-915C-64F86C0DDB3C}"/>
              </a:ext>
            </a:extLst>
          </p:cNvPr>
          <p:cNvSpPr>
            <a:spLocks noGrp="1"/>
          </p:cNvSpPr>
          <p:nvPr>
            <p:ph type="subTitle" idx="1"/>
          </p:nvPr>
        </p:nvSpPr>
        <p:spPr>
          <a:xfrm>
            <a:off x="609600" y="5301208"/>
            <a:ext cx="10972800" cy="875001"/>
          </a:xfrm>
        </p:spPr>
        <p:txBody>
          <a:bodyPr>
            <a:normAutofit/>
          </a:bodyPr>
          <a:lstStyle/>
          <a:p>
            <a:pPr marL="342900" lvl="0" indent="-342900">
              <a:buSzPts val="1000"/>
              <a:buFont typeface="Symbol" panose="05050102010706020507" pitchFamily="18" charset="2"/>
              <a:buChar char=""/>
              <a:tabLst>
                <a:tab pos="457200" algn="l"/>
              </a:tabLst>
            </a:pPr>
            <a:r>
              <a:rPr lang="en-GB" sz="2400" b="1" dirty="0" err="1">
                <a:effectLst/>
                <a:ea typeface="Calibri" panose="020F0502020204030204" pitchFamily="34" charset="0"/>
              </a:rPr>
              <a:t>Kuboki</a:t>
            </a:r>
            <a:r>
              <a:rPr lang="en-GB" sz="2400" b="1" dirty="0">
                <a:effectLst/>
                <a:ea typeface="Calibri" panose="020F0502020204030204" pitchFamily="34" charset="0"/>
              </a:rPr>
              <a:t> Y, et al. ESMO 2022. Abstract #315O</a:t>
            </a:r>
          </a:p>
        </p:txBody>
      </p:sp>
      <p:sp>
        <p:nvSpPr>
          <p:cNvPr id="4" name="Slide Number Placeholder 3"/>
          <p:cNvSpPr>
            <a:spLocks noGrp="1"/>
          </p:cNvSpPr>
          <p:nvPr>
            <p:ph type="sldNum" sz="quarter" idx="4"/>
          </p:nvPr>
        </p:nvSpPr>
        <p:spPr/>
        <p:txBody>
          <a:bodyPr/>
          <a:lstStyle/>
          <a:p>
            <a:fld id="{FCE43C0F-8A7B-3A4B-9DB5-B3472E36E833}" type="slidenum">
              <a:rPr lang="en-GB" smtClean="0"/>
              <a:pPr/>
              <a:t>21</a:t>
            </a:fld>
            <a:endParaRPr lang="en-GB" dirty="0"/>
          </a:p>
        </p:txBody>
      </p:sp>
      <p:sp>
        <p:nvSpPr>
          <p:cNvPr id="6" name="TextBox 5">
            <a:extLst>
              <a:ext uri="{FF2B5EF4-FFF2-40B4-BE49-F238E27FC236}">
                <a16:creationId xmlns:a16="http://schemas.microsoft.com/office/drawing/2014/main" xmlns="" id="{43EA3206-72D7-11A9-A57E-2376E49923A1}"/>
              </a:ext>
            </a:extLst>
          </p:cNvPr>
          <p:cNvSpPr txBox="1"/>
          <p:nvPr/>
        </p:nvSpPr>
        <p:spPr>
          <a:xfrm>
            <a:off x="609600" y="6309320"/>
            <a:ext cx="3685624" cy="276999"/>
          </a:xfrm>
          <a:prstGeom prst="rect">
            <a:avLst/>
          </a:prstGeom>
          <a:noFill/>
        </p:spPr>
        <p:txBody>
          <a:bodyPr wrap="none" rtlCol="0">
            <a:spAutoFit/>
          </a:bodyPr>
          <a:lstStyle/>
          <a:p>
            <a:r>
              <a:rPr lang="en-GB" sz="1200" dirty="0">
                <a:solidFill>
                  <a:schemeClr val="bg1"/>
                </a:solidFill>
                <a:latin typeface="Arial" panose="020B0604020202020204" pitchFamily="34" charset="0"/>
                <a:ea typeface="Aileron" charset="0"/>
                <a:cs typeface="Arial" panose="020B0604020202020204" pitchFamily="34" charset="0"/>
              </a:rPr>
              <a:t>CRC, colorectal cancer; KRAS, Kirsten rat sarcoma</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167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09C7235-1601-4110-B808-BD18FA347F55}"/>
              </a:ext>
            </a:extLst>
          </p:cNvPr>
          <p:cNvSpPr>
            <a:spLocks noGrp="1"/>
          </p:cNvSpPr>
          <p:nvPr>
            <p:ph sz="quarter" idx="12"/>
          </p:nvPr>
        </p:nvSpPr>
        <p:spPr>
          <a:xfrm>
            <a:off x="653863" y="1503238"/>
            <a:ext cx="10963200" cy="1571352"/>
          </a:xfrm>
        </p:spPr>
        <p:txBody>
          <a:bodyPr/>
          <a:lstStyle/>
          <a:p>
            <a:r>
              <a:rPr lang="en-US" sz="1800" b="0" i="0" dirty="0">
                <a:solidFill>
                  <a:schemeClr val="tx2"/>
                </a:solidFill>
                <a:effectLst/>
              </a:rPr>
              <a:t>Early data from the </a:t>
            </a:r>
            <a:r>
              <a:rPr lang="en-US" sz="1800" b="0" i="0" dirty="0" err="1">
                <a:solidFill>
                  <a:schemeClr val="tx2"/>
                </a:solidFill>
                <a:effectLst/>
              </a:rPr>
              <a:t>CodeBreaK</a:t>
            </a:r>
            <a:r>
              <a:rPr lang="en-US" sz="1800" b="0" i="0" dirty="0">
                <a:solidFill>
                  <a:schemeClr val="tx2"/>
                </a:solidFill>
                <a:effectLst/>
              </a:rPr>
              <a:t> 101 phase </a:t>
            </a:r>
            <a:r>
              <a:rPr lang="en-US" sz="1800" b="0" i="0" dirty="0" err="1">
                <a:solidFill>
                  <a:schemeClr val="tx2"/>
                </a:solidFill>
                <a:effectLst/>
              </a:rPr>
              <a:t>Ib</a:t>
            </a:r>
            <a:r>
              <a:rPr lang="en-US" sz="1800" b="0" i="0" dirty="0">
                <a:solidFill>
                  <a:schemeClr val="tx2"/>
                </a:solidFill>
                <a:effectLst/>
              </a:rPr>
              <a:t> dose exploration (n=8) and expansion (n=18) cohorts showed promising </a:t>
            </a:r>
            <a:r>
              <a:rPr lang="en-US" sz="1800" b="0" i="0" dirty="0" err="1">
                <a:solidFill>
                  <a:schemeClr val="tx2"/>
                </a:solidFill>
                <a:effectLst/>
              </a:rPr>
              <a:t>antitumour</a:t>
            </a:r>
            <a:r>
              <a:rPr lang="en-US" sz="1800" b="0" i="0" dirty="0">
                <a:solidFill>
                  <a:schemeClr val="tx2"/>
                </a:solidFill>
                <a:effectLst/>
              </a:rPr>
              <a:t> activity for the combination of </a:t>
            </a:r>
            <a:r>
              <a:rPr lang="en-US" sz="1800" b="0" i="0" dirty="0" err="1">
                <a:solidFill>
                  <a:schemeClr val="tx2"/>
                </a:solidFill>
                <a:effectLst/>
              </a:rPr>
              <a:t>sotorasib</a:t>
            </a:r>
            <a:r>
              <a:rPr lang="en-US" sz="1800" b="0" i="0" dirty="0">
                <a:solidFill>
                  <a:schemeClr val="tx2"/>
                </a:solidFill>
                <a:effectLst/>
              </a:rPr>
              <a:t> and panitumumab in </a:t>
            </a:r>
            <a:r>
              <a:rPr lang="en-US" sz="1800" b="0" i="0" dirty="0" err="1">
                <a:solidFill>
                  <a:schemeClr val="tx2"/>
                </a:solidFill>
                <a:effectLst/>
              </a:rPr>
              <a:t>chemorefractory</a:t>
            </a:r>
            <a:r>
              <a:rPr lang="en-US" sz="1800" b="0" i="0" dirty="0">
                <a:solidFill>
                  <a:schemeClr val="tx2"/>
                </a:solidFill>
                <a:effectLst/>
              </a:rPr>
              <a:t> </a:t>
            </a:r>
            <a:r>
              <a:rPr lang="en-US" sz="1800" dirty="0">
                <a:solidFill>
                  <a:schemeClr val="tx2"/>
                </a:solidFill>
              </a:rPr>
              <a:t>KRAS</a:t>
            </a:r>
            <a:r>
              <a:rPr lang="en-US" sz="1800" baseline="30000" dirty="0">
                <a:solidFill>
                  <a:schemeClr val="tx2"/>
                </a:solidFill>
              </a:rPr>
              <a:t>G12C</a:t>
            </a:r>
            <a:r>
              <a:rPr lang="en-US" sz="1800" b="0" i="0" dirty="0">
                <a:solidFill>
                  <a:schemeClr val="tx2"/>
                </a:solidFill>
                <a:effectLst/>
              </a:rPr>
              <a:t>-mutated mCRC</a:t>
            </a:r>
          </a:p>
          <a:p>
            <a:r>
              <a:rPr lang="en-US" sz="1800" b="0" i="0" dirty="0">
                <a:solidFill>
                  <a:schemeClr val="tx2"/>
                </a:solidFill>
                <a:effectLst/>
              </a:rPr>
              <a:t>Results from the fully enrolled dose expansion cohort of 40 pts with refractory mCRC are reported</a:t>
            </a:r>
            <a:endParaRPr lang="en-GB" sz="1800" dirty="0">
              <a:solidFill>
                <a:schemeClr val="tx2"/>
              </a:solidFill>
            </a:endParaRPr>
          </a:p>
        </p:txBody>
      </p:sp>
      <p:sp>
        <p:nvSpPr>
          <p:cNvPr id="3" name="Title 2">
            <a:extLst>
              <a:ext uri="{FF2B5EF4-FFF2-40B4-BE49-F238E27FC236}">
                <a16:creationId xmlns:a16="http://schemas.microsoft.com/office/drawing/2014/main" xmlns="" id="{75F1A2E3-911C-4E12-831B-42FF626604DE}"/>
              </a:ext>
            </a:extLst>
          </p:cNvPr>
          <p:cNvSpPr>
            <a:spLocks noGrp="1"/>
          </p:cNvSpPr>
          <p:nvPr>
            <p:ph type="title"/>
          </p:nvPr>
        </p:nvSpPr>
        <p:spPr/>
        <p:txBody>
          <a:bodyPr/>
          <a:lstStyle/>
          <a:p>
            <a:r>
              <a:rPr lang="en-GB" cap="none" dirty="0" err="1"/>
              <a:t>CodeBreaK</a:t>
            </a:r>
            <a:r>
              <a:rPr lang="en-GB" dirty="0"/>
              <a:t> 101: background and </a:t>
            </a:r>
            <a:br>
              <a:rPr lang="en-GB" dirty="0"/>
            </a:br>
            <a:r>
              <a:rPr lang="en-GB" dirty="0"/>
              <a:t>study design</a:t>
            </a:r>
          </a:p>
        </p:txBody>
      </p:sp>
      <p:sp>
        <p:nvSpPr>
          <p:cNvPr id="5" name="Slide Number Placeholder 4">
            <a:extLst>
              <a:ext uri="{FF2B5EF4-FFF2-40B4-BE49-F238E27FC236}">
                <a16:creationId xmlns:a16="http://schemas.microsoft.com/office/drawing/2014/main" xmlns="" id="{92EF3EC2-6381-4222-8910-80A90730CD31}"/>
              </a:ext>
            </a:extLst>
          </p:cNvPr>
          <p:cNvSpPr>
            <a:spLocks noGrp="1"/>
          </p:cNvSpPr>
          <p:nvPr>
            <p:ph type="sldNum" sz="quarter" idx="4"/>
          </p:nvPr>
        </p:nvSpPr>
        <p:spPr/>
        <p:txBody>
          <a:bodyPr/>
          <a:lstStyle/>
          <a:p>
            <a:fld id="{FCE43C0F-8A7B-3A4B-9DB5-B3472E36E833}" type="slidenum">
              <a:rPr lang="en-GB" smtClean="0"/>
              <a:pPr/>
              <a:t>22</a:t>
            </a:fld>
            <a:endParaRPr lang="en-GB" dirty="0"/>
          </a:p>
        </p:txBody>
      </p:sp>
      <p:sp>
        <p:nvSpPr>
          <p:cNvPr id="9" name="Content Placeholder 8">
            <a:extLst>
              <a:ext uri="{FF2B5EF4-FFF2-40B4-BE49-F238E27FC236}">
                <a16:creationId xmlns:a16="http://schemas.microsoft.com/office/drawing/2014/main" xmlns="" id="{69789941-5D24-AB4C-8B60-4480B8932309}"/>
              </a:ext>
            </a:extLst>
          </p:cNvPr>
          <p:cNvSpPr>
            <a:spLocks noGrp="1"/>
          </p:cNvSpPr>
          <p:nvPr>
            <p:ph sz="quarter" idx="15"/>
          </p:nvPr>
        </p:nvSpPr>
        <p:spPr>
          <a:xfrm>
            <a:off x="620183" y="6309320"/>
            <a:ext cx="10804409" cy="365125"/>
          </a:xfrm>
        </p:spPr>
        <p:txBody>
          <a:bodyPr/>
          <a:lstStyle/>
          <a:p>
            <a:pPr lvl="0">
              <a:lnSpc>
                <a:spcPct val="90000"/>
              </a:lnSpc>
              <a:spcBef>
                <a:spcPts val="0"/>
              </a:spcBef>
              <a:buSzPts val="1000"/>
              <a:tabLst>
                <a:tab pos="457200" algn="l"/>
              </a:tabLst>
            </a:pPr>
            <a:r>
              <a:rPr lang="en-GB" sz="1100" dirty="0">
                <a:ea typeface="Calibri" panose="020F0502020204030204" pitchFamily="34" charset="0"/>
              </a:rPr>
              <a:t>DCR, disease control rate; DOR, duration of response; IV; intravenous; KRAS, Kirsten rat sarcoma; mCRC, metastatic castration resistant prostate cancer; ORR, objective response rate; OS, overall survival; Q2w, every 2 weeks; PFS, progression-free survival; PK, pharmacokinetics; PO, orally; </a:t>
            </a:r>
            <a:r>
              <a:rPr lang="en-GB" sz="1100" dirty="0" err="1">
                <a:ea typeface="Calibri" panose="020F0502020204030204" pitchFamily="34" charset="0"/>
              </a:rPr>
              <a:t>pt</a:t>
            </a:r>
            <a:r>
              <a:rPr lang="en-GB" sz="1100" dirty="0">
                <a:ea typeface="Calibri" panose="020F0502020204030204" pitchFamily="34" charset="0"/>
              </a:rPr>
              <a:t>, patient; RECIST, Response Evaluation Criteria in Solid Tumours; </a:t>
            </a:r>
            <a:br>
              <a:rPr lang="en-GB" sz="1100" dirty="0">
                <a:ea typeface="Calibri" panose="020F0502020204030204" pitchFamily="34" charset="0"/>
              </a:rPr>
            </a:br>
            <a:r>
              <a:rPr lang="en-GB" sz="1100" dirty="0">
                <a:ea typeface="Calibri" panose="020F0502020204030204" pitchFamily="34" charset="0"/>
              </a:rPr>
              <a:t>TTR, time to response</a:t>
            </a:r>
          </a:p>
          <a:p>
            <a:pPr lvl="0">
              <a:lnSpc>
                <a:spcPct val="90000"/>
              </a:lnSpc>
              <a:spcBef>
                <a:spcPts val="0"/>
              </a:spcBef>
              <a:buSzPts val="1000"/>
              <a:tabLst>
                <a:tab pos="457200" algn="l"/>
              </a:tabLst>
            </a:pPr>
            <a:r>
              <a:rPr lang="en-US" sz="1100" dirty="0" err="1">
                <a:effectLst/>
              </a:rPr>
              <a:t>Kuboki</a:t>
            </a:r>
            <a:r>
              <a:rPr lang="en-US" sz="1100" dirty="0">
                <a:effectLst/>
              </a:rPr>
              <a:t> Y, et al. Ann Oncol. 2022; 33 (suppl_7): S136-S196 (ESMO 2022 oral presentation)</a:t>
            </a:r>
            <a:endParaRPr lang="en-GB" sz="1100" dirty="0">
              <a:effectLst/>
              <a:ea typeface="Calibri" panose="020F0502020204030204" pitchFamily="34" charset="0"/>
            </a:endParaRPr>
          </a:p>
        </p:txBody>
      </p:sp>
      <p:sp>
        <p:nvSpPr>
          <p:cNvPr id="17" name="TextBox 16">
            <a:extLst>
              <a:ext uri="{FF2B5EF4-FFF2-40B4-BE49-F238E27FC236}">
                <a16:creationId xmlns:a16="http://schemas.microsoft.com/office/drawing/2014/main" xmlns="" id="{D76811BD-622A-6A44-B9F9-72EAF0CC008C}"/>
              </a:ext>
            </a:extLst>
          </p:cNvPr>
          <p:cNvSpPr txBox="1"/>
          <p:nvPr/>
        </p:nvSpPr>
        <p:spPr>
          <a:xfrm>
            <a:off x="1536420" y="5815602"/>
            <a:ext cx="9217024" cy="349702"/>
          </a:xfrm>
          <a:prstGeom prst="rect">
            <a:avLst/>
          </a:prstGeom>
          <a:noFill/>
        </p:spPr>
        <p:txBody>
          <a:bodyPr wrap="square" lIns="0" tIns="36000" rIns="36000" bIns="36000" rtlCol="0">
            <a:spAutoFit/>
          </a:bodyPr>
          <a:lstStyle/>
          <a:p>
            <a:r>
              <a:rPr lang="en-GB" sz="900" baseline="30000" dirty="0">
                <a:latin typeface="Arial" panose="020B0604020202020204" pitchFamily="34" charset="0"/>
                <a:ea typeface="Aileron" charset="0"/>
                <a:cs typeface="Arial" panose="020B0604020202020204" pitchFamily="34" charset="0"/>
              </a:rPr>
              <a:t>a</a:t>
            </a:r>
            <a:r>
              <a:rPr lang="en-GB" sz="900" dirty="0">
                <a:latin typeface="Arial" panose="020B0604020202020204" pitchFamily="34" charset="0"/>
                <a:ea typeface="Aileron" charset="0"/>
                <a:cs typeface="Arial" panose="020B0604020202020204" pitchFamily="34" charset="0"/>
              </a:rPr>
              <a:t> NCT04185883; EudraCT 2020-004721-23. </a:t>
            </a:r>
            <a:r>
              <a:rPr lang="en-GB" sz="900" baseline="30000" dirty="0">
                <a:latin typeface="Arial" panose="020B0604020202020204" pitchFamily="34" charset="0"/>
                <a:ea typeface="Aileron" charset="0"/>
                <a:cs typeface="Arial" panose="020B0604020202020204" pitchFamily="34" charset="0"/>
              </a:rPr>
              <a:t>b </a:t>
            </a:r>
            <a:r>
              <a:rPr lang="en-GB" sz="900" dirty="0">
                <a:latin typeface="Arial" panose="020B0604020202020204" pitchFamily="34" charset="0"/>
                <a:ea typeface="Aileron" charset="0"/>
                <a:cs typeface="Arial" panose="020B0604020202020204" pitchFamily="34" charset="0"/>
              </a:rPr>
              <a:t>For patients with tumours known to be microsatellite instability high, prior checkpoint inhibitor therapy is required if clinically </a:t>
            </a:r>
          </a:p>
          <a:p>
            <a:r>
              <a:rPr lang="en-GB" sz="900" dirty="0">
                <a:latin typeface="Arial" panose="020B0604020202020204" pitchFamily="34" charset="0"/>
                <a:ea typeface="Aileron" charset="0"/>
                <a:cs typeface="Arial" panose="020B0604020202020204" pitchFamily="34" charset="0"/>
              </a:rPr>
              <a:t>appropriate and locally available for that indication. </a:t>
            </a:r>
            <a:r>
              <a:rPr lang="en-GB" sz="900" baseline="30000" dirty="0">
                <a:latin typeface="Arial" panose="020B0604020202020204" pitchFamily="34" charset="0"/>
                <a:ea typeface="Aileron" charset="0"/>
                <a:cs typeface="Arial" panose="020B0604020202020204" pitchFamily="34" charset="0"/>
              </a:rPr>
              <a:t>c </a:t>
            </a:r>
            <a:r>
              <a:rPr lang="en-GB" sz="900" dirty="0">
                <a:latin typeface="Arial" panose="020B0604020202020204" pitchFamily="34" charset="0"/>
                <a:ea typeface="Aileron" charset="0"/>
                <a:cs typeface="Arial" panose="020B0604020202020204" pitchFamily="34" charset="0"/>
              </a:rPr>
              <a:t>Dose exploration is completed</a:t>
            </a:r>
          </a:p>
        </p:txBody>
      </p:sp>
      <p:grpSp>
        <p:nvGrpSpPr>
          <p:cNvPr id="6" name="Group 5">
            <a:extLst>
              <a:ext uri="{FF2B5EF4-FFF2-40B4-BE49-F238E27FC236}">
                <a16:creationId xmlns:a16="http://schemas.microsoft.com/office/drawing/2014/main" xmlns="" id="{17297F9F-4A2E-75D2-32FB-4B1A2CFE9B51}"/>
              </a:ext>
            </a:extLst>
          </p:cNvPr>
          <p:cNvGrpSpPr/>
          <p:nvPr/>
        </p:nvGrpSpPr>
        <p:grpSpPr>
          <a:xfrm>
            <a:off x="1427563" y="3400506"/>
            <a:ext cx="8865807" cy="1900702"/>
            <a:chOff x="1427563" y="3232796"/>
            <a:chExt cx="8865807" cy="1900702"/>
          </a:xfrm>
        </p:grpSpPr>
        <p:sp>
          <p:nvSpPr>
            <p:cNvPr id="12" name="Rounded Rectangle 11">
              <a:extLst>
                <a:ext uri="{FF2B5EF4-FFF2-40B4-BE49-F238E27FC236}">
                  <a16:creationId xmlns:a16="http://schemas.microsoft.com/office/drawing/2014/main" xmlns="" id="{487E2209-E645-BF43-A9B0-797327106293}"/>
                </a:ext>
              </a:extLst>
            </p:cNvPr>
            <p:cNvSpPr/>
            <p:nvPr/>
          </p:nvSpPr>
          <p:spPr>
            <a:xfrm>
              <a:off x="1427563" y="3765498"/>
              <a:ext cx="3348000" cy="1368000"/>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100" b="1" dirty="0">
                  <a:solidFill>
                    <a:schemeClr val="accent1"/>
                  </a:solidFill>
                  <a:latin typeface="Arial" panose="020B0604020202020204" pitchFamily="34" charset="0"/>
                  <a:cs typeface="Arial" panose="020B0604020202020204" pitchFamily="34" charset="0"/>
                </a:rPr>
                <a:t>Key eligibility criteria (Part 2 Cohort A)</a:t>
              </a:r>
            </a:p>
            <a:p>
              <a:pPr marL="184150" indent="-184150">
                <a:spcAft>
                  <a:spcPts val="3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KRAS</a:t>
              </a:r>
              <a:r>
                <a:rPr lang="en-GB" sz="1000" baseline="30000" dirty="0">
                  <a:solidFill>
                    <a:schemeClr val="tx1"/>
                  </a:solidFill>
                  <a:latin typeface="Arial" panose="020B0604020202020204" pitchFamily="34" charset="0"/>
                  <a:cs typeface="Arial" panose="020B0604020202020204" pitchFamily="34" charset="0"/>
                </a:rPr>
                <a:t>G12C</a:t>
              </a:r>
              <a:r>
                <a:rPr lang="en-GB" sz="1000" dirty="0">
                  <a:solidFill>
                    <a:schemeClr val="tx1"/>
                  </a:solidFill>
                  <a:latin typeface="Arial" panose="020B0604020202020204" pitchFamily="34" charset="0"/>
                  <a:cs typeface="Arial" panose="020B0604020202020204" pitchFamily="34" charset="0"/>
                </a:rPr>
                <a:t>-mutated mCRC, identified through molecular testing</a:t>
              </a:r>
            </a:p>
            <a:p>
              <a:pPr marL="184150" indent="-184150">
                <a:spcAft>
                  <a:spcPts val="3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KRAS</a:t>
              </a:r>
              <a:r>
                <a:rPr lang="en-GB" sz="1000" baseline="30000" dirty="0">
                  <a:solidFill>
                    <a:schemeClr val="tx1"/>
                  </a:solidFill>
                  <a:latin typeface="Arial" panose="020B0604020202020204" pitchFamily="34" charset="0"/>
                  <a:cs typeface="Arial" panose="020B0604020202020204" pitchFamily="34" charset="0"/>
                </a:rPr>
                <a:t>G12C</a:t>
              </a:r>
              <a:r>
                <a:rPr lang="en-GB" sz="1000" dirty="0">
                  <a:solidFill>
                    <a:schemeClr val="tx1"/>
                  </a:solidFill>
                  <a:latin typeface="Arial" panose="020B0604020202020204" pitchFamily="34" charset="0"/>
                  <a:cs typeface="Arial" panose="020B0604020202020204" pitchFamily="34" charset="0"/>
                </a:rPr>
                <a:t> inhibitor-naïve</a:t>
              </a:r>
            </a:p>
            <a:p>
              <a:pPr marL="184150" indent="-184150">
                <a:spcAft>
                  <a:spcPts val="3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≥1 prior treatment for advanced </a:t>
              </a:r>
              <a:r>
                <a:rPr lang="en-GB" sz="1000" dirty="0" err="1">
                  <a:solidFill>
                    <a:schemeClr val="tx1"/>
                  </a:solidFill>
                  <a:latin typeface="Arial" panose="020B0604020202020204" pitchFamily="34" charset="0"/>
                  <a:cs typeface="Arial" panose="020B0604020202020204" pitchFamily="34" charset="0"/>
                </a:rPr>
                <a:t>disease</a:t>
              </a:r>
              <a:r>
                <a:rPr lang="en-GB" sz="1000" baseline="30000" dirty="0" err="1">
                  <a:solidFill>
                    <a:schemeClr val="tx1"/>
                  </a:solidFill>
                  <a:latin typeface="Arial" panose="020B0604020202020204" pitchFamily="34" charset="0"/>
                  <a:cs typeface="Arial" panose="020B0604020202020204" pitchFamily="34" charset="0"/>
                </a:rPr>
                <a:t>b</a:t>
              </a:r>
              <a:endParaRPr lang="en-GB" sz="1000" baseline="30000" dirty="0">
                <a:solidFill>
                  <a:schemeClr val="tx1"/>
                </a:solidFill>
                <a:latin typeface="Arial" panose="020B0604020202020204" pitchFamily="34" charset="0"/>
                <a:cs typeface="Arial" panose="020B0604020202020204" pitchFamily="34" charset="0"/>
              </a:endParaRPr>
            </a:p>
            <a:p>
              <a:pPr marL="184150" indent="-184150">
                <a:spcAft>
                  <a:spcPts val="3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Progressed on or after fluoropyrimidine, oxaliplatin, irinotecan, and an anti-angiogenic agent</a:t>
              </a:r>
            </a:p>
          </p:txBody>
        </p:sp>
        <p:cxnSp>
          <p:nvCxnSpPr>
            <p:cNvPr id="18" name="Straight Connector 17">
              <a:extLst>
                <a:ext uri="{FF2B5EF4-FFF2-40B4-BE49-F238E27FC236}">
                  <a16:creationId xmlns:a16="http://schemas.microsoft.com/office/drawing/2014/main" xmlns="" id="{32089435-3055-774F-A36F-FCAE2DBDE149}"/>
                </a:ext>
              </a:extLst>
            </p:cNvPr>
            <p:cNvCxnSpPr>
              <a:cxnSpLocks/>
            </p:cNvCxnSpPr>
            <p:nvPr/>
          </p:nvCxnSpPr>
          <p:spPr>
            <a:xfrm>
              <a:off x="4810421" y="3498771"/>
              <a:ext cx="288000" cy="0"/>
            </a:xfrm>
            <a:prstGeom prst="line">
              <a:avLst/>
            </a:prstGeom>
            <a:ln w="28575">
              <a:solidFill>
                <a:schemeClr val="accent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 name="Round Same Side Corner Rectangle 3">
              <a:extLst>
                <a:ext uri="{FF2B5EF4-FFF2-40B4-BE49-F238E27FC236}">
                  <a16:creationId xmlns:a16="http://schemas.microsoft.com/office/drawing/2014/main" xmlns="" id="{A1BF1DBC-163E-5D44-81AF-40EE60A914DF}"/>
                </a:ext>
              </a:extLst>
            </p:cNvPr>
            <p:cNvSpPr/>
            <p:nvPr/>
          </p:nvSpPr>
          <p:spPr>
            <a:xfrm>
              <a:off x="1427563" y="3232796"/>
              <a:ext cx="3348000" cy="468000"/>
            </a:xfrm>
            <a:prstGeom prst="round2Same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200" b="1" dirty="0">
                  <a:solidFill>
                    <a:schemeClr val="bg1"/>
                  </a:solidFill>
                  <a:latin typeface="Arial" panose="020B0604020202020204" pitchFamily="34" charset="0"/>
                  <a:cs typeface="Arial" panose="020B0604020202020204" pitchFamily="34" charset="0"/>
                </a:rPr>
                <a:t>Screening/enrolment</a:t>
              </a:r>
              <a:endParaRPr lang="en-GB" sz="1200" dirty="0">
                <a:solidFill>
                  <a:schemeClr val="bg1"/>
                </a:solidFill>
                <a:latin typeface="Arial" panose="020B0604020202020204" pitchFamily="34" charset="0"/>
                <a:cs typeface="Arial" panose="020B0604020202020204" pitchFamily="34" charset="0"/>
              </a:endParaRPr>
            </a:p>
          </p:txBody>
        </p:sp>
        <p:sp>
          <p:nvSpPr>
            <p:cNvPr id="20" name="Rounded Rectangle 19">
              <a:extLst>
                <a:ext uri="{FF2B5EF4-FFF2-40B4-BE49-F238E27FC236}">
                  <a16:creationId xmlns:a16="http://schemas.microsoft.com/office/drawing/2014/main" xmlns="" id="{3ED4CAEF-9E7C-B44B-AB8C-A15592BBFA9E}"/>
                </a:ext>
              </a:extLst>
            </p:cNvPr>
            <p:cNvSpPr/>
            <p:nvPr/>
          </p:nvSpPr>
          <p:spPr>
            <a:xfrm>
              <a:off x="5128710" y="3765498"/>
              <a:ext cx="1764000" cy="1368000"/>
            </a:xfrm>
            <a:prstGeom prst="roundRect">
              <a:avLst>
                <a:gd name="adj" fmla="val 6673"/>
              </a:avLst>
            </a:prstGeom>
            <a:solidFill>
              <a:schemeClr val="accent6">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spcAft>
                  <a:spcPts val="300"/>
                </a:spcAft>
                <a:buClr>
                  <a:schemeClr val="accent1"/>
                </a:buClr>
              </a:pPr>
              <a:r>
                <a:rPr lang="en-GB" sz="1100" b="1" dirty="0" err="1">
                  <a:solidFill>
                    <a:schemeClr val="tx1"/>
                  </a:solidFill>
                  <a:latin typeface="Arial" panose="020B0604020202020204" pitchFamily="34" charset="0"/>
                  <a:cs typeface="Arial" panose="020B0604020202020204" pitchFamily="34" charset="0"/>
                </a:rPr>
                <a:t>Sotorasib</a:t>
              </a:r>
              <a:r>
                <a:rPr lang="en-GB" sz="1100" b="1" dirty="0">
                  <a:solidFill>
                    <a:schemeClr val="tx1"/>
                  </a:solidFill>
                  <a:latin typeface="Arial" panose="020B0604020202020204" pitchFamily="34" charset="0"/>
                  <a:cs typeface="Arial" panose="020B0604020202020204" pitchFamily="34" charset="0"/>
                </a:rPr>
                <a:t> PO daily</a:t>
              </a:r>
              <a:br>
                <a:rPr lang="en-GB" sz="1100" b="1" dirty="0">
                  <a:solidFill>
                    <a:schemeClr val="tx1"/>
                  </a:solidFill>
                  <a:latin typeface="Arial" panose="020B0604020202020204" pitchFamily="34" charset="0"/>
                  <a:cs typeface="Arial" panose="020B0604020202020204" pitchFamily="34" charset="0"/>
                </a:rPr>
              </a:br>
              <a:r>
                <a:rPr lang="en-GB" sz="1100" b="1" dirty="0">
                  <a:solidFill>
                    <a:schemeClr val="tx1"/>
                  </a:solidFill>
                  <a:latin typeface="Arial" panose="020B0604020202020204" pitchFamily="34" charset="0"/>
                  <a:cs typeface="Arial" panose="020B0604020202020204" pitchFamily="34" charset="0"/>
                </a:rPr>
                <a:t>+</a:t>
              </a:r>
              <a:br>
                <a:rPr lang="en-GB" sz="1100" b="1" dirty="0">
                  <a:solidFill>
                    <a:schemeClr val="tx1"/>
                  </a:solidFill>
                  <a:latin typeface="Arial" panose="020B0604020202020204" pitchFamily="34" charset="0"/>
                  <a:cs typeface="Arial" panose="020B0604020202020204" pitchFamily="34" charset="0"/>
                </a:rPr>
              </a:br>
              <a:r>
                <a:rPr lang="en-GB" sz="1100" b="1" dirty="0">
                  <a:solidFill>
                    <a:schemeClr val="tx1"/>
                  </a:solidFill>
                  <a:latin typeface="Arial" panose="020B0604020202020204" pitchFamily="34" charset="0"/>
                  <a:cs typeface="Arial" panose="020B0604020202020204" pitchFamily="34" charset="0"/>
                </a:rPr>
                <a:t>Panitumumab 6 mg/kg</a:t>
              </a:r>
              <a:br>
                <a:rPr lang="en-GB" sz="1100" b="1" dirty="0">
                  <a:solidFill>
                    <a:schemeClr val="tx1"/>
                  </a:solidFill>
                  <a:latin typeface="Arial" panose="020B0604020202020204" pitchFamily="34" charset="0"/>
                  <a:cs typeface="Arial" panose="020B0604020202020204" pitchFamily="34" charset="0"/>
                </a:rPr>
              </a:br>
              <a:r>
                <a:rPr lang="en-GB" sz="1100" b="1" dirty="0">
                  <a:solidFill>
                    <a:schemeClr val="tx1"/>
                  </a:solidFill>
                  <a:latin typeface="Arial" panose="020B0604020202020204" pitchFamily="34" charset="0"/>
                  <a:cs typeface="Arial" panose="020B0604020202020204" pitchFamily="34" charset="0"/>
                </a:rPr>
                <a:t>IV Q2W</a:t>
              </a:r>
              <a:endParaRPr lang="en-GB" sz="1000" dirty="0">
                <a:solidFill>
                  <a:schemeClr val="tx1"/>
                </a:solidFill>
                <a:latin typeface="Arial" panose="020B0604020202020204" pitchFamily="34" charset="0"/>
                <a:cs typeface="Arial" panose="020B0604020202020204" pitchFamily="34" charset="0"/>
              </a:endParaRPr>
            </a:p>
          </p:txBody>
        </p:sp>
        <p:sp>
          <p:nvSpPr>
            <p:cNvPr id="21" name="Round Same Side Corner Rectangle 20">
              <a:extLst>
                <a:ext uri="{FF2B5EF4-FFF2-40B4-BE49-F238E27FC236}">
                  <a16:creationId xmlns:a16="http://schemas.microsoft.com/office/drawing/2014/main" xmlns="" id="{CAD3A56F-B069-C54B-BB06-7C578E2BE9B4}"/>
                </a:ext>
              </a:extLst>
            </p:cNvPr>
            <p:cNvSpPr/>
            <p:nvPr/>
          </p:nvSpPr>
          <p:spPr>
            <a:xfrm>
              <a:off x="5128710" y="3232796"/>
              <a:ext cx="1764000" cy="468000"/>
            </a:xfrm>
            <a:prstGeom prst="round2Same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200" b="1" dirty="0">
                  <a:solidFill>
                    <a:schemeClr val="bg1"/>
                  </a:solidFill>
                  <a:latin typeface="Arial" panose="020B0604020202020204" pitchFamily="34" charset="0"/>
                  <a:cs typeface="Arial" panose="020B0604020202020204" pitchFamily="34" charset="0"/>
                </a:rPr>
                <a:t>Part 1: Cohort A</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dose </a:t>
              </a:r>
              <a:r>
                <a:rPr lang="en-GB" sz="1200" b="1" dirty="0" err="1">
                  <a:solidFill>
                    <a:schemeClr val="bg1"/>
                  </a:solidFill>
                  <a:latin typeface="Arial" panose="020B0604020202020204" pitchFamily="34" charset="0"/>
                  <a:cs typeface="Arial" panose="020B0604020202020204" pitchFamily="34" charset="0"/>
                </a:rPr>
                <a:t>exploration</a:t>
              </a:r>
              <a:r>
                <a:rPr lang="en-GB" sz="1200" b="1" baseline="30000" dirty="0" err="1">
                  <a:solidFill>
                    <a:schemeClr val="bg1"/>
                  </a:solidFill>
                  <a:latin typeface="Arial" panose="020B0604020202020204" pitchFamily="34" charset="0"/>
                  <a:cs typeface="Arial" panose="020B0604020202020204" pitchFamily="34" charset="0"/>
                </a:rPr>
                <a:t>c</a:t>
              </a:r>
              <a:endParaRPr lang="en-GB" sz="1200" baseline="30000" dirty="0">
                <a:solidFill>
                  <a:schemeClr val="bg1"/>
                </a:solidFill>
                <a:latin typeface="Arial" panose="020B0604020202020204" pitchFamily="34" charset="0"/>
                <a:cs typeface="Arial" panose="020B0604020202020204" pitchFamily="34" charset="0"/>
              </a:endParaRPr>
            </a:p>
          </p:txBody>
        </p:sp>
        <p:sp>
          <p:nvSpPr>
            <p:cNvPr id="22" name="Rounded Rectangle 21">
              <a:extLst>
                <a:ext uri="{FF2B5EF4-FFF2-40B4-BE49-F238E27FC236}">
                  <a16:creationId xmlns:a16="http://schemas.microsoft.com/office/drawing/2014/main" xmlns="" id="{2FAFD9A9-1AC9-B145-86E6-A802D06A4836}"/>
                </a:ext>
              </a:extLst>
            </p:cNvPr>
            <p:cNvSpPr/>
            <p:nvPr/>
          </p:nvSpPr>
          <p:spPr>
            <a:xfrm>
              <a:off x="7250899" y="3765497"/>
              <a:ext cx="3042471" cy="1368000"/>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100" b="1" dirty="0" err="1">
                  <a:solidFill>
                    <a:schemeClr val="tx1"/>
                  </a:solidFill>
                  <a:latin typeface="Arial" panose="020B0604020202020204" pitchFamily="34" charset="0"/>
                  <a:cs typeface="Arial" panose="020B0604020202020204" pitchFamily="34" charset="0"/>
                </a:rPr>
                <a:t>Sotorasib</a:t>
              </a:r>
              <a:r>
                <a:rPr lang="en-GB" sz="1100" b="1" dirty="0">
                  <a:solidFill>
                    <a:schemeClr val="tx1"/>
                  </a:solidFill>
                  <a:latin typeface="Arial" panose="020B0604020202020204" pitchFamily="34" charset="0"/>
                  <a:cs typeface="Arial" panose="020B0604020202020204" pitchFamily="34" charset="0"/>
                </a:rPr>
                <a:t> 960 mg PO daily</a:t>
              </a:r>
              <a:br>
                <a:rPr lang="en-GB" sz="1100" b="1" dirty="0">
                  <a:solidFill>
                    <a:schemeClr val="tx1"/>
                  </a:solidFill>
                  <a:latin typeface="Arial" panose="020B0604020202020204" pitchFamily="34" charset="0"/>
                  <a:cs typeface="Arial" panose="020B0604020202020204" pitchFamily="34" charset="0"/>
                </a:rPr>
              </a:br>
              <a:r>
                <a:rPr lang="en-GB" sz="1100" b="1" dirty="0">
                  <a:solidFill>
                    <a:schemeClr val="tx1"/>
                  </a:solidFill>
                  <a:latin typeface="Arial" panose="020B0604020202020204" pitchFamily="34" charset="0"/>
                  <a:cs typeface="Arial" panose="020B0604020202020204" pitchFamily="34" charset="0"/>
                </a:rPr>
                <a:t>+</a:t>
              </a:r>
              <a:br>
                <a:rPr lang="en-GB" sz="1100" b="1" dirty="0">
                  <a:solidFill>
                    <a:schemeClr val="tx1"/>
                  </a:solidFill>
                  <a:latin typeface="Arial" panose="020B0604020202020204" pitchFamily="34" charset="0"/>
                  <a:cs typeface="Arial" panose="020B0604020202020204" pitchFamily="34" charset="0"/>
                </a:rPr>
              </a:br>
              <a:r>
                <a:rPr lang="en-GB" sz="1100" b="1" dirty="0">
                  <a:solidFill>
                    <a:schemeClr val="tx1"/>
                  </a:solidFill>
                  <a:latin typeface="Arial" panose="020B0604020202020204" pitchFamily="34" charset="0"/>
                  <a:cs typeface="Arial" panose="020B0604020202020204" pitchFamily="34" charset="0"/>
                </a:rPr>
                <a:t>Panitumumab 6 mg/kg IV Q2W</a:t>
              </a:r>
            </a:p>
            <a:p>
              <a:pPr algn="ctr">
                <a:spcBef>
                  <a:spcPts val="400"/>
                </a:spcBef>
                <a:spcAft>
                  <a:spcPts val="300"/>
                </a:spcAft>
                <a:buClr>
                  <a:schemeClr val="accent1"/>
                </a:buClr>
              </a:pPr>
              <a:r>
                <a:rPr lang="en-GB" sz="1000" dirty="0">
                  <a:solidFill>
                    <a:schemeClr val="tx1"/>
                  </a:solidFill>
                  <a:latin typeface="Arial" panose="020B0604020202020204" pitchFamily="34" charset="0"/>
                  <a:cs typeface="Arial" panose="020B0604020202020204" pitchFamily="34" charset="0"/>
                </a:rPr>
                <a:t>Treatment until disease progression,</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withdrawal of consent, or end of study</a:t>
              </a:r>
              <a:endParaRPr lang="en-GB" sz="1100" dirty="0">
                <a:solidFill>
                  <a:schemeClr val="tx1"/>
                </a:solidFill>
                <a:latin typeface="Arial" panose="020B0604020202020204" pitchFamily="34" charset="0"/>
                <a:cs typeface="Arial" panose="020B0604020202020204" pitchFamily="34" charset="0"/>
              </a:endParaRPr>
            </a:p>
          </p:txBody>
        </p:sp>
        <p:sp>
          <p:nvSpPr>
            <p:cNvPr id="23" name="Round Same Side Corner Rectangle 22">
              <a:extLst>
                <a:ext uri="{FF2B5EF4-FFF2-40B4-BE49-F238E27FC236}">
                  <a16:creationId xmlns:a16="http://schemas.microsoft.com/office/drawing/2014/main" xmlns="" id="{7EC5AF0A-199A-E64D-85EE-DD9669FB6857}"/>
                </a:ext>
              </a:extLst>
            </p:cNvPr>
            <p:cNvSpPr/>
            <p:nvPr/>
          </p:nvSpPr>
          <p:spPr>
            <a:xfrm>
              <a:off x="7250899" y="3232796"/>
              <a:ext cx="3041999" cy="468000"/>
            </a:xfrm>
            <a:prstGeom prst="round2Same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Part 2: Cohort A dose expansion</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(N=40)</a:t>
              </a:r>
              <a:endParaRPr lang="en-GB" sz="1200" dirty="0">
                <a:solidFill>
                  <a:schemeClr val="bg1"/>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xmlns="" id="{9A05E329-C209-4E43-A932-AAA6895B6F27}"/>
                </a:ext>
              </a:extLst>
            </p:cNvPr>
            <p:cNvCxnSpPr>
              <a:cxnSpLocks/>
            </p:cNvCxnSpPr>
            <p:nvPr/>
          </p:nvCxnSpPr>
          <p:spPr>
            <a:xfrm>
              <a:off x="6933135" y="3498771"/>
              <a:ext cx="288000" cy="0"/>
            </a:xfrm>
            <a:prstGeom prst="line">
              <a:avLst/>
            </a:prstGeom>
            <a:ln w="28575">
              <a:solidFill>
                <a:schemeClr val="accent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7" name="Rectangle 6">
            <a:extLst>
              <a:ext uri="{FF2B5EF4-FFF2-40B4-BE49-F238E27FC236}">
                <a16:creationId xmlns:a16="http://schemas.microsoft.com/office/drawing/2014/main" xmlns="" id="{D5901568-6273-0E42-BB70-C1198ECA15F7}"/>
              </a:ext>
            </a:extLst>
          </p:cNvPr>
          <p:cNvSpPr/>
          <p:nvPr/>
        </p:nvSpPr>
        <p:spPr>
          <a:xfrm>
            <a:off x="1427562" y="2852936"/>
            <a:ext cx="9564982" cy="523220"/>
          </a:xfrm>
          <a:prstGeom prst="rect">
            <a:avLst/>
          </a:prstGeom>
        </p:spPr>
        <p:txBody>
          <a:bodyPr wrap="square" lIns="0">
            <a:spAutoFit/>
          </a:bodyPr>
          <a:lstStyle/>
          <a:p>
            <a:pPr>
              <a:spcAft>
                <a:spcPts val="300"/>
              </a:spcAft>
              <a:buClr>
                <a:schemeClr val="accent1"/>
              </a:buClr>
            </a:pPr>
            <a:r>
              <a:rPr lang="en-GB" sz="1400" b="1" dirty="0">
                <a:solidFill>
                  <a:schemeClr val="accent1"/>
                </a:solidFill>
                <a:latin typeface="Arial" panose="020B0604020202020204" pitchFamily="34" charset="0"/>
                <a:cs typeface="Arial" panose="020B0604020202020204" pitchFamily="34" charset="0"/>
              </a:rPr>
              <a:t>Phase 1b, multicentre </a:t>
            </a:r>
            <a:r>
              <a:rPr lang="en-GB" sz="1400" b="1" dirty="0" err="1">
                <a:solidFill>
                  <a:schemeClr val="accent1"/>
                </a:solidFill>
                <a:latin typeface="Arial" panose="020B0604020202020204" pitchFamily="34" charset="0"/>
                <a:cs typeface="Arial" panose="020B0604020202020204" pitchFamily="34" charset="0"/>
              </a:rPr>
              <a:t>study</a:t>
            </a:r>
            <a:r>
              <a:rPr lang="en-GB" sz="1400" b="1" baseline="30000" dirty="0" err="1">
                <a:solidFill>
                  <a:schemeClr val="accent1"/>
                </a:solidFill>
                <a:latin typeface="Arial" panose="020B0604020202020204" pitchFamily="34" charset="0"/>
                <a:cs typeface="Arial" panose="020B0604020202020204" pitchFamily="34" charset="0"/>
              </a:rPr>
              <a:t>a</a:t>
            </a:r>
            <a:r>
              <a:rPr lang="en-GB" sz="1400" b="1" dirty="0">
                <a:solidFill>
                  <a:schemeClr val="accent1"/>
                </a:solidFill>
                <a:latin typeface="Arial" panose="020B0604020202020204" pitchFamily="34" charset="0"/>
                <a:cs typeface="Arial" panose="020B0604020202020204" pitchFamily="34" charset="0"/>
              </a:rPr>
              <a:t>: </a:t>
            </a:r>
            <a:r>
              <a:rPr lang="en-GB" sz="1400" b="1" dirty="0" err="1">
                <a:solidFill>
                  <a:schemeClr val="accent1"/>
                </a:solidFill>
                <a:latin typeface="Arial" panose="020B0604020202020204" pitchFamily="34" charset="0"/>
                <a:cs typeface="Arial" panose="020B0604020202020204" pitchFamily="34" charset="0"/>
              </a:rPr>
              <a:t>Sotorasib</a:t>
            </a:r>
            <a:r>
              <a:rPr lang="en-GB" sz="1400" b="1" dirty="0">
                <a:solidFill>
                  <a:schemeClr val="accent1"/>
                </a:solidFill>
                <a:latin typeface="Arial" panose="020B0604020202020204" pitchFamily="34" charset="0"/>
                <a:cs typeface="Arial" panose="020B0604020202020204" pitchFamily="34" charset="0"/>
              </a:rPr>
              <a:t> (KRASG12C inhibitor) + panitumumab (EGFR antibody) in </a:t>
            </a:r>
            <a:r>
              <a:rPr lang="en-GB" sz="1400" b="1" dirty="0" err="1">
                <a:solidFill>
                  <a:schemeClr val="accent1"/>
                </a:solidFill>
                <a:latin typeface="Arial" panose="020B0604020202020204" pitchFamily="34" charset="0"/>
                <a:cs typeface="Arial" panose="020B0604020202020204" pitchFamily="34" charset="0"/>
              </a:rPr>
              <a:t>chemorefractory</a:t>
            </a:r>
            <a:r>
              <a:rPr lang="en-GB" sz="1400" b="1" dirty="0">
                <a:solidFill>
                  <a:schemeClr val="accent1"/>
                </a:solidFill>
                <a:latin typeface="Arial" panose="020B0604020202020204" pitchFamily="34" charset="0"/>
                <a:cs typeface="Arial" panose="020B0604020202020204" pitchFamily="34" charset="0"/>
              </a:rPr>
              <a:t> KRAS</a:t>
            </a:r>
            <a:r>
              <a:rPr lang="en-GB" sz="1400" b="1" baseline="30000" dirty="0">
                <a:solidFill>
                  <a:schemeClr val="accent1"/>
                </a:solidFill>
                <a:latin typeface="Arial" panose="020B0604020202020204" pitchFamily="34" charset="0"/>
                <a:cs typeface="Arial" panose="020B0604020202020204" pitchFamily="34" charset="0"/>
              </a:rPr>
              <a:t>G12C</a:t>
            </a:r>
            <a:r>
              <a:rPr lang="en-GB" sz="1400" b="1" dirty="0">
                <a:solidFill>
                  <a:schemeClr val="accent1"/>
                </a:solidFill>
                <a:latin typeface="Arial" panose="020B0604020202020204" pitchFamily="34" charset="0"/>
                <a:cs typeface="Arial" panose="020B0604020202020204" pitchFamily="34" charset="0"/>
              </a:rPr>
              <a:t>-mutated mCRC</a:t>
            </a:r>
            <a:endParaRPr lang="en-GB" sz="1400" dirty="0">
              <a:solidFill>
                <a:schemeClr val="accent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xmlns="" id="{9D313CD5-4BE2-9A4C-BBCE-20D38600F8C8}"/>
              </a:ext>
            </a:extLst>
          </p:cNvPr>
          <p:cNvSpPr/>
          <p:nvPr/>
        </p:nvSpPr>
        <p:spPr>
          <a:xfrm>
            <a:off x="1536420" y="5374377"/>
            <a:ext cx="8496944" cy="430887"/>
          </a:xfrm>
          <a:prstGeom prst="rect">
            <a:avLst/>
          </a:prstGeom>
        </p:spPr>
        <p:txBody>
          <a:bodyPr wrap="square" lIns="0">
            <a:spAutoFit/>
          </a:bodyPr>
          <a:lstStyle/>
          <a:p>
            <a:pPr>
              <a:spcAft>
                <a:spcPts val="300"/>
              </a:spcAft>
              <a:buClr>
                <a:schemeClr val="accent1"/>
              </a:buClr>
            </a:pPr>
            <a:r>
              <a:rPr lang="en-GB" sz="1100" b="1" dirty="0">
                <a:solidFill>
                  <a:schemeClr val="accent1"/>
                </a:solidFill>
                <a:latin typeface="Arial" panose="020B0604020202020204" pitchFamily="34" charset="0"/>
                <a:cs typeface="Arial" panose="020B0604020202020204" pitchFamily="34" charset="0"/>
              </a:rPr>
              <a:t>Primary endpoint: </a:t>
            </a:r>
            <a:r>
              <a:rPr lang="en-GB" sz="1100" dirty="0">
                <a:latin typeface="Arial" panose="020B0604020202020204" pitchFamily="34" charset="0"/>
                <a:cs typeface="Arial" panose="020B0604020202020204" pitchFamily="34" charset="0"/>
              </a:rPr>
              <a:t>Safety/tolerability</a:t>
            </a:r>
            <a:br>
              <a:rPr lang="en-GB" sz="1100" dirty="0">
                <a:latin typeface="Arial" panose="020B0604020202020204" pitchFamily="34" charset="0"/>
                <a:cs typeface="Arial" panose="020B0604020202020204" pitchFamily="34" charset="0"/>
              </a:rPr>
            </a:br>
            <a:r>
              <a:rPr lang="en-GB" sz="1100" b="1" dirty="0">
                <a:solidFill>
                  <a:schemeClr val="accent1"/>
                </a:solidFill>
                <a:latin typeface="Arial" panose="020B0604020202020204" pitchFamily="34" charset="0"/>
                <a:cs typeface="Arial" panose="020B0604020202020204" pitchFamily="34" charset="0"/>
              </a:rPr>
              <a:t>Secondary endpoints: </a:t>
            </a:r>
            <a:r>
              <a:rPr lang="en-GB" sz="1100" b="1" dirty="0">
                <a:latin typeface="Arial" panose="020B0604020202020204" pitchFamily="34" charset="0"/>
                <a:cs typeface="Arial" panose="020B0604020202020204" pitchFamily="34" charset="0"/>
              </a:rPr>
              <a:t>Anti-tumour efficacy</a:t>
            </a:r>
            <a:r>
              <a:rPr lang="en-GB" sz="1100" dirty="0">
                <a:latin typeface="Arial" panose="020B0604020202020204" pitchFamily="34" charset="0"/>
                <a:cs typeface="Arial" panose="020B0604020202020204" pitchFamily="34" charset="0"/>
              </a:rPr>
              <a:t> (ORR, DCR, DOR, TTR, PFS per RECIST v1.1, and OS) </a:t>
            </a:r>
            <a:r>
              <a:rPr lang="en-GB" sz="1100" b="1" dirty="0">
                <a:latin typeface="Arial" panose="020B0604020202020204" pitchFamily="34" charset="0"/>
                <a:cs typeface="Arial" panose="020B0604020202020204" pitchFamily="34" charset="0"/>
              </a:rPr>
              <a:t>and PK</a:t>
            </a:r>
          </a:p>
        </p:txBody>
      </p:sp>
    </p:spTree>
    <p:extLst>
      <p:ext uri="{BB962C8B-B14F-4D97-AF65-F5344CB8AC3E}">
        <p14:creationId xmlns:p14="http://schemas.microsoft.com/office/powerpoint/2010/main" val="33945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09C7235-1601-4110-B808-BD18FA347F55}"/>
              </a:ext>
            </a:extLst>
          </p:cNvPr>
          <p:cNvSpPr>
            <a:spLocks noGrp="1"/>
          </p:cNvSpPr>
          <p:nvPr>
            <p:ph sz="quarter" idx="12"/>
          </p:nvPr>
        </p:nvSpPr>
        <p:spPr>
          <a:xfrm>
            <a:off x="606939" y="1138668"/>
            <a:ext cx="10963200" cy="1885704"/>
          </a:xfrm>
        </p:spPr>
        <p:txBody>
          <a:bodyPr/>
          <a:lstStyle/>
          <a:p>
            <a:r>
              <a:rPr lang="en-US" sz="1800" b="1" i="0" dirty="0">
                <a:solidFill>
                  <a:schemeClr val="accent2"/>
                </a:solidFill>
                <a:effectLst/>
              </a:rPr>
              <a:t>Baseline characteristics: </a:t>
            </a:r>
            <a:r>
              <a:rPr lang="en-US" sz="1800" b="0" i="0" dirty="0">
                <a:solidFill>
                  <a:schemeClr val="tx2"/>
                </a:solidFill>
                <a:effectLst/>
              </a:rPr>
              <a:t>75% female, median age 57.5 years, median prior lines of therapy was 2</a:t>
            </a:r>
          </a:p>
          <a:p>
            <a:r>
              <a:rPr lang="en-US" sz="1800" b="1" i="0" dirty="0">
                <a:solidFill>
                  <a:schemeClr val="accent2"/>
                </a:solidFill>
                <a:effectLst/>
              </a:rPr>
              <a:t>Safety findings </a:t>
            </a:r>
            <a:r>
              <a:rPr lang="en-US" sz="1800" b="0" i="0" dirty="0">
                <a:solidFill>
                  <a:schemeClr val="tx2"/>
                </a:solidFill>
                <a:effectLst/>
              </a:rPr>
              <a:t>were consistent with known profiles of the individual drugs. No TRAEs resulted in discontinuation of either drug</a:t>
            </a:r>
          </a:p>
          <a:p>
            <a:r>
              <a:rPr lang="en-US" sz="1800" b="0" i="0" dirty="0" err="1">
                <a:solidFill>
                  <a:schemeClr val="tx2"/>
                </a:solidFill>
                <a:effectLst/>
              </a:rPr>
              <a:t>Sotorasib</a:t>
            </a:r>
            <a:r>
              <a:rPr lang="en-US" sz="1800" b="0" i="0" dirty="0">
                <a:solidFill>
                  <a:schemeClr val="tx2"/>
                </a:solidFill>
                <a:effectLst/>
              </a:rPr>
              <a:t> PK exposures were consistent to those observed in monotherapy studies</a:t>
            </a:r>
          </a:p>
        </p:txBody>
      </p:sp>
      <p:sp>
        <p:nvSpPr>
          <p:cNvPr id="3" name="Title 2">
            <a:extLst>
              <a:ext uri="{FF2B5EF4-FFF2-40B4-BE49-F238E27FC236}">
                <a16:creationId xmlns:a16="http://schemas.microsoft.com/office/drawing/2014/main" xmlns="" id="{75F1A2E3-911C-4E12-831B-42FF626604DE}"/>
              </a:ext>
            </a:extLst>
          </p:cNvPr>
          <p:cNvSpPr>
            <a:spLocks noGrp="1"/>
          </p:cNvSpPr>
          <p:nvPr>
            <p:ph type="title"/>
          </p:nvPr>
        </p:nvSpPr>
        <p:spPr/>
        <p:txBody>
          <a:bodyPr/>
          <a:lstStyle/>
          <a:p>
            <a:r>
              <a:rPr lang="en-GB" cap="none" dirty="0" err="1"/>
              <a:t>CodeBreaK</a:t>
            </a:r>
            <a:r>
              <a:rPr lang="en-GB" dirty="0"/>
              <a:t> 101: results</a:t>
            </a:r>
          </a:p>
        </p:txBody>
      </p:sp>
      <p:sp>
        <p:nvSpPr>
          <p:cNvPr id="5" name="Slide Number Placeholder 4">
            <a:extLst>
              <a:ext uri="{FF2B5EF4-FFF2-40B4-BE49-F238E27FC236}">
                <a16:creationId xmlns:a16="http://schemas.microsoft.com/office/drawing/2014/main" xmlns="" id="{92EF3EC2-6381-4222-8910-80A90730CD31}"/>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
        <p:nvSpPr>
          <p:cNvPr id="9" name="Content Placeholder 8">
            <a:extLst>
              <a:ext uri="{FF2B5EF4-FFF2-40B4-BE49-F238E27FC236}">
                <a16:creationId xmlns:a16="http://schemas.microsoft.com/office/drawing/2014/main" xmlns="" id="{69789941-5D24-AB4C-8B60-4480B8932309}"/>
              </a:ext>
            </a:extLst>
          </p:cNvPr>
          <p:cNvSpPr>
            <a:spLocks noGrp="1"/>
          </p:cNvSpPr>
          <p:nvPr>
            <p:ph sz="quarter" idx="15"/>
          </p:nvPr>
        </p:nvSpPr>
        <p:spPr/>
        <p:txBody>
          <a:bodyPr/>
          <a:lstStyle/>
          <a:p>
            <a:pPr lvl="0">
              <a:buSzPts val="1000"/>
              <a:tabLst>
                <a:tab pos="457200" algn="l"/>
              </a:tabLst>
            </a:pPr>
            <a:r>
              <a:rPr lang="en-GB" sz="1200" dirty="0">
                <a:effectLst/>
                <a:ea typeface="Calibri" panose="020F0502020204030204" pitchFamily="34" charset="0"/>
              </a:rPr>
              <a:t>CI, confidence interval; DCR, disease control rate; ORR, objective response rate; PK, pharmacokinetics; TRAEs, treatment related adverse events</a:t>
            </a:r>
          </a:p>
          <a:p>
            <a:pPr lvl="0">
              <a:buSzPts val="1000"/>
              <a:tabLst>
                <a:tab pos="457200" algn="l"/>
              </a:tabLst>
            </a:pPr>
            <a:r>
              <a:rPr lang="en-US" sz="1200" dirty="0" err="1">
                <a:effectLst/>
              </a:rPr>
              <a:t>Kuboki</a:t>
            </a:r>
            <a:r>
              <a:rPr lang="en-US" sz="1200" dirty="0">
                <a:effectLst/>
              </a:rPr>
              <a:t> Y, et al. Ann Oncol. 2022; 33 (suppl_7): S136-S196 (ESMO 2022 oral presentation)</a:t>
            </a:r>
            <a:endParaRPr lang="en-GB" sz="1200" dirty="0">
              <a:effectLst/>
              <a:ea typeface="Calibri" panose="020F0502020204030204" pitchFamily="34" charset="0"/>
            </a:endParaRPr>
          </a:p>
        </p:txBody>
      </p:sp>
      <p:sp>
        <p:nvSpPr>
          <p:cNvPr id="13" name="TextBox 12">
            <a:extLst>
              <a:ext uri="{FF2B5EF4-FFF2-40B4-BE49-F238E27FC236}">
                <a16:creationId xmlns:a16="http://schemas.microsoft.com/office/drawing/2014/main" xmlns="" id="{DB1B7251-B5E5-C419-AF67-CF35F6B705B0}"/>
              </a:ext>
            </a:extLst>
          </p:cNvPr>
          <p:cNvSpPr txBox="1"/>
          <p:nvPr/>
        </p:nvSpPr>
        <p:spPr>
          <a:xfrm>
            <a:off x="5321937" y="2673594"/>
            <a:ext cx="1377941" cy="400110"/>
          </a:xfrm>
          <a:prstGeom prst="rect">
            <a:avLst/>
          </a:prstGeom>
          <a:noFill/>
        </p:spPr>
        <p:txBody>
          <a:bodyPr wrap="none" lIns="0" rtlCol="0">
            <a:spAutoFit/>
          </a:bodyPr>
          <a:lstStyle/>
          <a:p>
            <a:r>
              <a:rPr lang="en-US" sz="2000" b="1" dirty="0">
                <a:solidFill>
                  <a:schemeClr val="accent2"/>
                </a:solidFill>
                <a:latin typeface="Arial" panose="020B0604020202020204" pitchFamily="34" charset="0"/>
                <a:ea typeface="Aileron" charset="0"/>
                <a:cs typeface="Arial" panose="020B0604020202020204" pitchFamily="34" charset="0"/>
              </a:rPr>
              <a:t>EFFICACY</a:t>
            </a:r>
            <a:endParaRPr lang="en-GB" sz="2000" b="1" dirty="0">
              <a:solidFill>
                <a:schemeClr val="accent2"/>
              </a:solidFill>
              <a:latin typeface="Arial" panose="020B0604020202020204" pitchFamily="34" charset="0"/>
              <a:ea typeface="Aileron" charset="0"/>
              <a:cs typeface="Arial" panose="020B0604020202020204" pitchFamily="34" charset="0"/>
            </a:endParaRPr>
          </a:p>
        </p:txBody>
      </p:sp>
      <p:sp>
        <p:nvSpPr>
          <p:cNvPr id="15" name="TextBox 14">
            <a:extLst>
              <a:ext uri="{FF2B5EF4-FFF2-40B4-BE49-F238E27FC236}">
                <a16:creationId xmlns:a16="http://schemas.microsoft.com/office/drawing/2014/main" xmlns="" id="{3394BCC0-BA99-1C0B-C5E6-24A336A8073E}"/>
              </a:ext>
            </a:extLst>
          </p:cNvPr>
          <p:cNvSpPr txBox="1"/>
          <p:nvPr/>
        </p:nvSpPr>
        <p:spPr>
          <a:xfrm>
            <a:off x="619200" y="2673594"/>
            <a:ext cx="1143386" cy="400110"/>
          </a:xfrm>
          <a:prstGeom prst="rect">
            <a:avLst/>
          </a:prstGeom>
          <a:noFill/>
        </p:spPr>
        <p:txBody>
          <a:bodyPr wrap="none" lIns="0" rtlCol="0">
            <a:spAutoFit/>
          </a:bodyPr>
          <a:lstStyle/>
          <a:p>
            <a:r>
              <a:rPr lang="en-US" sz="2000" b="1" dirty="0">
                <a:solidFill>
                  <a:schemeClr val="accent2"/>
                </a:solidFill>
                <a:latin typeface="Arial" panose="020B0604020202020204" pitchFamily="34" charset="0"/>
                <a:ea typeface="Aileron" charset="0"/>
                <a:cs typeface="Arial" panose="020B0604020202020204" pitchFamily="34" charset="0"/>
              </a:rPr>
              <a:t>SAFETY</a:t>
            </a:r>
            <a:endParaRPr lang="en-GB" sz="2000" b="1" dirty="0">
              <a:solidFill>
                <a:schemeClr val="accent2"/>
              </a:solidFill>
              <a:latin typeface="Arial" panose="020B0604020202020204" pitchFamily="34" charset="0"/>
              <a:ea typeface="Aileron" charset="0"/>
              <a:cs typeface="Arial" panose="020B0604020202020204" pitchFamily="34" charset="0"/>
            </a:endParaRPr>
          </a:p>
        </p:txBody>
      </p:sp>
      <p:graphicFrame>
        <p:nvGraphicFramePr>
          <p:cNvPr id="16" name="Table 5">
            <a:extLst>
              <a:ext uri="{FF2B5EF4-FFF2-40B4-BE49-F238E27FC236}">
                <a16:creationId xmlns:a16="http://schemas.microsoft.com/office/drawing/2014/main" xmlns="" id="{A6C69899-C90A-C74D-8853-7FE06C8A0128}"/>
              </a:ext>
            </a:extLst>
          </p:cNvPr>
          <p:cNvGraphicFramePr>
            <a:graphicFrameLocks/>
          </p:cNvGraphicFramePr>
          <p:nvPr>
            <p:extLst>
              <p:ext uri="{D42A27DB-BD31-4B8C-83A1-F6EECF244321}">
                <p14:modId xmlns:p14="http://schemas.microsoft.com/office/powerpoint/2010/main" val="804664979"/>
              </p:ext>
            </p:extLst>
          </p:nvPr>
        </p:nvGraphicFramePr>
        <p:xfrm>
          <a:off x="619200" y="3035927"/>
          <a:ext cx="4396680" cy="3057210"/>
        </p:xfrm>
        <a:graphic>
          <a:graphicData uri="http://schemas.openxmlformats.org/drawingml/2006/table">
            <a:tbl>
              <a:tblPr firstRow="1" bandRow="1">
                <a:tableStyleId>{5C22544A-7EE6-4342-B048-85BDC9FD1C3A}</a:tableStyleId>
              </a:tblPr>
              <a:tblGrid>
                <a:gridCol w="3460576">
                  <a:extLst>
                    <a:ext uri="{9D8B030D-6E8A-4147-A177-3AD203B41FA5}">
                      <a16:colId xmlns:a16="http://schemas.microsoft.com/office/drawing/2014/main" xmlns="" val="4084792377"/>
                    </a:ext>
                  </a:extLst>
                </a:gridCol>
                <a:gridCol w="936104">
                  <a:extLst>
                    <a:ext uri="{9D8B030D-6E8A-4147-A177-3AD203B41FA5}">
                      <a16:colId xmlns:a16="http://schemas.microsoft.com/office/drawing/2014/main" xmlns="" val="3258042058"/>
                    </a:ext>
                  </a:extLst>
                </a:gridCol>
              </a:tblGrid>
              <a:tr h="157538">
                <a:tc>
                  <a:txBody>
                    <a:bodyPr/>
                    <a:lstStyle/>
                    <a:p>
                      <a:pPr algn="l">
                        <a:lnSpc>
                          <a:spcPct val="90000"/>
                        </a:lnSpc>
                      </a:pPr>
                      <a:r>
                        <a:rPr lang="en-US" sz="1200" dirty="0">
                          <a:latin typeface="Arial" panose="020B0604020202020204" pitchFamily="34" charset="0"/>
                          <a:cs typeface="Arial" panose="020B0604020202020204" pitchFamily="34" charset="0"/>
                        </a:rPr>
                        <a:t>TRAE</a:t>
                      </a:r>
                      <a:endParaRPr lang="en-GB" sz="1200" dirty="0">
                        <a:latin typeface="Arial" panose="020B0604020202020204" pitchFamily="34" charset="0"/>
                        <a:cs typeface="Arial" panose="020B0604020202020204" pitchFamily="34" charset="0"/>
                      </a:endParaRPr>
                    </a:p>
                  </a:txBody>
                  <a:tcPr marL="55440" marR="55440" marT="28800" marB="28800"/>
                </a:tc>
                <a:tc>
                  <a:txBody>
                    <a:bodyPr/>
                    <a:lstStyle/>
                    <a:p>
                      <a:pPr algn="ctr">
                        <a:lnSpc>
                          <a:spcPct val="90000"/>
                        </a:lnSpc>
                      </a:pPr>
                      <a:r>
                        <a:rPr lang="en-GB" sz="1100">
                          <a:latin typeface="Arial" panose="020B0604020202020204" pitchFamily="34" charset="0"/>
                          <a:cs typeface="Arial" panose="020B0604020202020204" pitchFamily="34" charset="0"/>
                        </a:rPr>
                        <a:t>N=40</a:t>
                      </a:r>
                      <a:br>
                        <a:rPr lang="en-GB" sz="1100">
                          <a:latin typeface="Arial" panose="020B0604020202020204" pitchFamily="34" charset="0"/>
                          <a:cs typeface="Arial" panose="020B0604020202020204" pitchFamily="34" charset="0"/>
                        </a:rPr>
                      </a:br>
                      <a:r>
                        <a:rPr lang="en-GB" sz="1100">
                          <a:latin typeface="Arial" panose="020B0604020202020204" pitchFamily="34" charset="0"/>
                          <a:cs typeface="Arial" panose="020B0604020202020204" pitchFamily="34" charset="0"/>
                        </a:rPr>
                        <a:t>n (%)</a:t>
                      </a:r>
                      <a:endParaRPr lang="en-GB" sz="1100" dirty="0">
                        <a:latin typeface="Arial" panose="020B0604020202020204" pitchFamily="34" charset="0"/>
                        <a:cs typeface="Arial" panose="020B0604020202020204" pitchFamily="34" charset="0"/>
                      </a:endParaRPr>
                    </a:p>
                  </a:txBody>
                  <a:tcPr marL="55440" marR="55440" marT="28800" marB="28800"/>
                </a:tc>
                <a:extLst>
                  <a:ext uri="{0D108BD9-81ED-4DB2-BD59-A6C34878D82A}">
                    <a16:rowId xmlns:a16="http://schemas.microsoft.com/office/drawing/2014/main" xmlns="" val="3783712714"/>
                  </a:ext>
                </a:extLst>
              </a:tr>
              <a:tr h="148786">
                <a:tc>
                  <a:txBody>
                    <a:bodyPr/>
                    <a:lstStyle/>
                    <a:p>
                      <a:pPr marL="0" marR="0" lvl="0" indent="0" algn="l" defTabSz="457189" rtl="0" eaLnBrk="1" fontAlgn="auto" latinLnBrk="0" hangingPunct="1">
                        <a:lnSpc>
                          <a:spcPct val="90000"/>
                        </a:lnSpc>
                        <a:spcBef>
                          <a:spcPts val="0"/>
                        </a:spcBef>
                        <a:spcAft>
                          <a:spcPts val="0"/>
                        </a:spcAft>
                        <a:buClrTx/>
                        <a:buSzTx/>
                        <a:buFontTx/>
                        <a:buNone/>
                        <a:tabLst/>
                        <a:defRPr/>
                      </a:pPr>
                      <a:r>
                        <a:rPr lang="en-GB" sz="1050" b="1" dirty="0">
                          <a:latin typeface="Arial" panose="020B0604020202020204" pitchFamily="34" charset="0"/>
                          <a:cs typeface="Arial" panose="020B0604020202020204" pitchFamily="34" charset="0"/>
                        </a:rPr>
                        <a:t>TRAE, any grade</a:t>
                      </a:r>
                    </a:p>
                  </a:txBody>
                  <a:tcPr marL="55440" marR="55440" marT="28800" marB="28800"/>
                </a:tc>
                <a:tc>
                  <a:txBody>
                    <a:bodyPr/>
                    <a:lstStyle/>
                    <a:p>
                      <a:pPr algn="ctr">
                        <a:lnSpc>
                          <a:spcPct val="90000"/>
                        </a:lnSpc>
                      </a:pPr>
                      <a:r>
                        <a:rPr lang="en-GB" sz="1100" baseline="0">
                          <a:latin typeface="Arial" panose="020B0604020202020204" pitchFamily="34" charset="0"/>
                          <a:cs typeface="Arial" panose="020B0604020202020204" pitchFamily="34" charset="0"/>
                        </a:rPr>
                        <a:t>37 (93)</a:t>
                      </a:r>
                      <a:endParaRPr lang="en-GB" sz="1100" baseline="0" dirty="0">
                        <a:latin typeface="Arial" panose="020B0604020202020204" pitchFamily="34" charset="0"/>
                        <a:cs typeface="Arial" panose="020B0604020202020204" pitchFamily="34" charset="0"/>
                      </a:endParaRPr>
                    </a:p>
                  </a:txBody>
                  <a:tcPr marL="55440" marR="55440" marT="28800" marB="28800"/>
                </a:tc>
                <a:extLst>
                  <a:ext uri="{0D108BD9-81ED-4DB2-BD59-A6C34878D82A}">
                    <a16:rowId xmlns:a16="http://schemas.microsoft.com/office/drawing/2014/main" xmlns="" val="2936544176"/>
                  </a:ext>
                </a:extLst>
              </a:tr>
              <a:tr h="148786">
                <a:tc>
                  <a:txBody>
                    <a:bodyPr/>
                    <a:lstStyle/>
                    <a:p>
                      <a:pPr marL="455613" lvl="1" indent="-228600" algn="l">
                        <a:lnSpc>
                          <a:spcPct val="90000"/>
                        </a:lnSpc>
                        <a:tabLst/>
                      </a:pPr>
                      <a:r>
                        <a:rPr lang="en-US" sz="1050" baseline="0" dirty="0">
                          <a:latin typeface="Arial" panose="020B0604020202020204" pitchFamily="34" charset="0"/>
                          <a:cs typeface="Arial" panose="020B0604020202020204" pitchFamily="34" charset="0"/>
                        </a:rPr>
                        <a:t>Attributed to </a:t>
                      </a:r>
                      <a:r>
                        <a:rPr lang="en-US" sz="1050" baseline="0" dirty="0" err="1">
                          <a:latin typeface="Arial" panose="020B0604020202020204" pitchFamily="34" charset="0"/>
                          <a:cs typeface="Arial" panose="020B0604020202020204" pitchFamily="34" charset="0"/>
                        </a:rPr>
                        <a:t>sotorasib</a:t>
                      </a:r>
                      <a:endParaRPr lang="en-US" sz="1050" baseline="0" dirty="0">
                        <a:latin typeface="Arial" panose="020B0604020202020204" pitchFamily="34" charset="0"/>
                        <a:cs typeface="Arial" panose="020B0604020202020204" pitchFamily="34" charset="0"/>
                      </a:endParaRPr>
                    </a:p>
                  </a:txBody>
                  <a:tcPr marL="55440" marR="55440" marT="28800" marB="28800"/>
                </a:tc>
                <a:tc>
                  <a:txBody>
                    <a:bodyPr/>
                    <a:lstStyle/>
                    <a:p>
                      <a:pPr algn="ctr">
                        <a:lnSpc>
                          <a:spcPct val="90000"/>
                        </a:lnSpc>
                      </a:pPr>
                      <a:r>
                        <a:rPr lang="en-US" sz="1050" baseline="0">
                          <a:latin typeface="Arial" panose="020B0604020202020204" pitchFamily="34" charset="0"/>
                          <a:cs typeface="Arial" panose="020B0604020202020204" pitchFamily="34" charset="0"/>
                        </a:rPr>
                        <a:t>26 (65)</a:t>
                      </a:r>
                      <a:endParaRPr lang="en-US" sz="1050" baseline="0" dirty="0">
                        <a:latin typeface="Arial" panose="020B0604020202020204" pitchFamily="34" charset="0"/>
                        <a:cs typeface="Arial" panose="020B0604020202020204" pitchFamily="34" charset="0"/>
                      </a:endParaRPr>
                    </a:p>
                  </a:txBody>
                  <a:tcPr marL="55440" marR="55440" marT="28800" marB="28800"/>
                </a:tc>
                <a:extLst>
                  <a:ext uri="{0D108BD9-81ED-4DB2-BD59-A6C34878D82A}">
                    <a16:rowId xmlns:a16="http://schemas.microsoft.com/office/drawing/2014/main" xmlns="" val="4186352831"/>
                  </a:ext>
                </a:extLst>
              </a:tr>
              <a:tr h="148786">
                <a:tc>
                  <a:txBody>
                    <a:bodyPr/>
                    <a:lstStyle/>
                    <a:p>
                      <a:pPr marL="455613" lvl="1" indent="-228600" algn="l">
                        <a:lnSpc>
                          <a:spcPct val="90000"/>
                        </a:lnSpc>
                        <a:tabLst/>
                      </a:pPr>
                      <a:r>
                        <a:rPr lang="en-US" sz="1050" baseline="0" dirty="0">
                          <a:latin typeface="Arial" panose="020B0604020202020204" pitchFamily="34" charset="0"/>
                          <a:cs typeface="Arial" panose="020B0604020202020204" pitchFamily="34" charset="0"/>
                        </a:rPr>
                        <a:t>Attributed to panitumumab</a:t>
                      </a:r>
                    </a:p>
                  </a:txBody>
                  <a:tcPr marL="55440" marR="55440" marT="28800" marB="28800"/>
                </a:tc>
                <a:tc>
                  <a:txBody>
                    <a:bodyPr/>
                    <a:lstStyle/>
                    <a:p>
                      <a:pPr algn="ctr">
                        <a:lnSpc>
                          <a:spcPct val="90000"/>
                        </a:lnSpc>
                      </a:pPr>
                      <a:r>
                        <a:rPr lang="en-US" sz="1050" baseline="0">
                          <a:latin typeface="Arial" panose="020B0604020202020204" pitchFamily="34" charset="0"/>
                          <a:cs typeface="Arial" panose="020B0604020202020204" pitchFamily="34" charset="0"/>
                        </a:rPr>
                        <a:t>37 (93)</a:t>
                      </a:r>
                      <a:endParaRPr lang="en-US" sz="1050" baseline="0" dirty="0">
                        <a:latin typeface="Arial" panose="020B0604020202020204" pitchFamily="34" charset="0"/>
                        <a:cs typeface="Arial" panose="020B0604020202020204" pitchFamily="34" charset="0"/>
                      </a:endParaRPr>
                    </a:p>
                  </a:txBody>
                  <a:tcPr marL="55440" marR="55440" marT="28800" marB="28800"/>
                </a:tc>
                <a:extLst>
                  <a:ext uri="{0D108BD9-81ED-4DB2-BD59-A6C34878D82A}">
                    <a16:rowId xmlns:a16="http://schemas.microsoft.com/office/drawing/2014/main" xmlns="" val="1987701166"/>
                  </a:ext>
                </a:extLst>
              </a:tr>
              <a:tr h="148786">
                <a:tc>
                  <a:txBody>
                    <a:bodyPr/>
                    <a:lstStyle/>
                    <a:p>
                      <a:pPr marL="3175" lvl="1" indent="0" algn="l">
                        <a:lnSpc>
                          <a:spcPct val="90000"/>
                        </a:lnSpc>
                        <a:tabLst/>
                      </a:pPr>
                      <a:r>
                        <a:rPr lang="en-US" sz="1050" b="1" baseline="0" dirty="0">
                          <a:latin typeface="Arial" panose="020B0604020202020204" pitchFamily="34" charset="0"/>
                          <a:cs typeface="Arial" panose="020B0604020202020204" pitchFamily="34" charset="0"/>
                        </a:rPr>
                        <a:t>Grade 3 </a:t>
                      </a:r>
                      <a:r>
                        <a:rPr lang="en-US" sz="1050" b="1" baseline="0" dirty="0" err="1">
                          <a:latin typeface="Arial" panose="020B0604020202020204" pitchFamily="34" charset="0"/>
                          <a:cs typeface="Arial" panose="020B0604020202020204" pitchFamily="34" charset="0"/>
                        </a:rPr>
                        <a:t>TRAE</a:t>
                      </a:r>
                      <a:r>
                        <a:rPr lang="en-US" sz="1050" b="1" baseline="30000" dirty="0" err="1">
                          <a:latin typeface="Arial" panose="020B0604020202020204" pitchFamily="34" charset="0"/>
                          <a:cs typeface="Arial" panose="020B0604020202020204" pitchFamily="34" charset="0"/>
                        </a:rPr>
                        <a:t>a</a:t>
                      </a:r>
                      <a:endParaRPr lang="en-GB" sz="1050" b="1" baseline="30000" dirty="0">
                        <a:latin typeface="Arial" panose="020B0604020202020204" pitchFamily="34" charset="0"/>
                        <a:cs typeface="Arial" panose="020B0604020202020204" pitchFamily="34" charset="0"/>
                      </a:endParaRPr>
                    </a:p>
                  </a:txBody>
                  <a:tcPr marL="55440" marR="55440" marT="28800" marB="28800"/>
                </a:tc>
                <a:tc>
                  <a:txBody>
                    <a:bodyPr/>
                    <a:lstStyle/>
                    <a:p>
                      <a:pPr algn="ctr">
                        <a:lnSpc>
                          <a:spcPct val="90000"/>
                        </a:lnSpc>
                      </a:pPr>
                      <a:r>
                        <a:rPr lang="en-US" sz="1050" baseline="0">
                          <a:latin typeface="Arial" panose="020B0604020202020204" pitchFamily="34" charset="0"/>
                          <a:cs typeface="Arial" panose="020B0604020202020204" pitchFamily="34" charset="0"/>
                        </a:rPr>
                        <a:t>9 (23)</a:t>
                      </a:r>
                      <a:endParaRPr lang="en-US" sz="1050" baseline="0" dirty="0">
                        <a:latin typeface="Arial" panose="020B0604020202020204" pitchFamily="34" charset="0"/>
                        <a:cs typeface="Arial" panose="020B0604020202020204" pitchFamily="34" charset="0"/>
                      </a:endParaRPr>
                    </a:p>
                  </a:txBody>
                  <a:tcPr marL="55440" marR="55440" marT="28800" marB="28800"/>
                </a:tc>
                <a:extLst>
                  <a:ext uri="{0D108BD9-81ED-4DB2-BD59-A6C34878D82A}">
                    <a16:rowId xmlns:a16="http://schemas.microsoft.com/office/drawing/2014/main" xmlns="" val="550410087"/>
                  </a:ext>
                </a:extLst>
              </a:tr>
              <a:tr h="148786">
                <a:tc>
                  <a:txBody>
                    <a:bodyPr/>
                    <a:lstStyle/>
                    <a:p>
                      <a:pPr marL="3175" lvl="1" indent="-3175" algn="l">
                        <a:lnSpc>
                          <a:spcPct val="90000"/>
                        </a:lnSpc>
                        <a:tabLst/>
                      </a:pPr>
                      <a:r>
                        <a:rPr lang="en-US" sz="1050" b="1" baseline="0" dirty="0">
                          <a:latin typeface="Arial" panose="020B0604020202020204" pitchFamily="34" charset="0"/>
                          <a:cs typeface="Arial" panose="020B0604020202020204" pitchFamily="34" charset="0"/>
                        </a:rPr>
                        <a:t>Grade 4 TRAE</a:t>
                      </a:r>
                      <a:endParaRPr lang="en-GB" sz="1050" b="1" baseline="0" dirty="0">
                        <a:latin typeface="Arial" panose="020B0604020202020204" pitchFamily="34" charset="0"/>
                        <a:cs typeface="Arial" panose="020B0604020202020204" pitchFamily="34" charset="0"/>
                      </a:endParaRPr>
                    </a:p>
                  </a:txBody>
                  <a:tcPr marL="55440" marR="55440" marT="28800" marB="28800"/>
                </a:tc>
                <a:tc>
                  <a:txBody>
                    <a:bodyPr/>
                    <a:lstStyle/>
                    <a:p>
                      <a:pPr algn="ctr">
                        <a:lnSpc>
                          <a:spcPct val="90000"/>
                        </a:lnSpc>
                      </a:pPr>
                      <a:r>
                        <a:rPr lang="en-US" sz="1050" baseline="0">
                          <a:latin typeface="Arial" panose="020B0604020202020204" pitchFamily="34" charset="0"/>
                          <a:cs typeface="Arial" panose="020B0604020202020204" pitchFamily="34" charset="0"/>
                        </a:rPr>
                        <a:t>0</a:t>
                      </a:r>
                      <a:endParaRPr lang="en-US" sz="1050" baseline="0" dirty="0">
                        <a:latin typeface="Arial" panose="020B0604020202020204" pitchFamily="34" charset="0"/>
                        <a:cs typeface="Arial" panose="020B0604020202020204" pitchFamily="34" charset="0"/>
                      </a:endParaRPr>
                    </a:p>
                  </a:txBody>
                  <a:tcPr marL="55440" marR="55440" marT="28800" marB="28800"/>
                </a:tc>
                <a:extLst>
                  <a:ext uri="{0D108BD9-81ED-4DB2-BD59-A6C34878D82A}">
                    <a16:rowId xmlns:a16="http://schemas.microsoft.com/office/drawing/2014/main" xmlns="" val="809118160"/>
                  </a:ext>
                </a:extLst>
              </a:tr>
              <a:tr h="148786">
                <a:tc>
                  <a:txBody>
                    <a:bodyPr/>
                    <a:lstStyle/>
                    <a:p>
                      <a:pPr marL="9525" lvl="1" indent="0" algn="l">
                        <a:lnSpc>
                          <a:spcPct val="90000"/>
                        </a:lnSpc>
                        <a:tabLst/>
                      </a:pPr>
                      <a:r>
                        <a:rPr lang="en-US" sz="1050" b="1" baseline="0" dirty="0">
                          <a:latin typeface="Arial" panose="020B0604020202020204" pitchFamily="34" charset="0"/>
                          <a:cs typeface="Arial" panose="020B0604020202020204" pitchFamily="34" charset="0"/>
                        </a:rPr>
                        <a:t>Fatal TRAE</a:t>
                      </a:r>
                      <a:endParaRPr lang="en-GB" sz="1050" b="1" baseline="0" dirty="0">
                        <a:latin typeface="Arial" panose="020B0604020202020204" pitchFamily="34" charset="0"/>
                        <a:cs typeface="Arial" panose="020B0604020202020204" pitchFamily="34" charset="0"/>
                      </a:endParaRPr>
                    </a:p>
                  </a:txBody>
                  <a:tcPr marL="55440" marR="55440" marT="28800" marB="28800"/>
                </a:tc>
                <a:tc>
                  <a:txBody>
                    <a:bodyPr/>
                    <a:lstStyle/>
                    <a:p>
                      <a:pPr algn="ctr">
                        <a:lnSpc>
                          <a:spcPct val="90000"/>
                        </a:lnSpc>
                      </a:pPr>
                      <a:r>
                        <a:rPr lang="en-US" sz="1050" baseline="0" dirty="0">
                          <a:latin typeface="Arial" panose="020B0604020202020204" pitchFamily="34" charset="0"/>
                          <a:cs typeface="Arial" panose="020B0604020202020204" pitchFamily="34" charset="0"/>
                        </a:rPr>
                        <a:t>0</a:t>
                      </a:r>
                    </a:p>
                  </a:txBody>
                  <a:tcPr marL="55440" marR="55440" marT="28800" marB="28800"/>
                </a:tc>
                <a:extLst>
                  <a:ext uri="{0D108BD9-81ED-4DB2-BD59-A6C34878D82A}">
                    <a16:rowId xmlns:a16="http://schemas.microsoft.com/office/drawing/2014/main" xmlns="" val="1938252212"/>
                  </a:ext>
                </a:extLst>
              </a:tr>
              <a:tr h="148786">
                <a:tc gridSpan="2">
                  <a:txBody>
                    <a:bodyPr/>
                    <a:lstStyle/>
                    <a:p>
                      <a:pPr marL="9525" lvl="1" indent="0" algn="l">
                        <a:lnSpc>
                          <a:spcPct val="90000"/>
                        </a:lnSpc>
                        <a:tabLst/>
                      </a:pPr>
                      <a:r>
                        <a:rPr lang="en-US" sz="1050" b="1" baseline="0" dirty="0">
                          <a:latin typeface="Arial" panose="020B0604020202020204" pitchFamily="34" charset="0"/>
                          <a:cs typeface="Arial" panose="020B0604020202020204" pitchFamily="34" charset="0"/>
                        </a:rPr>
                        <a:t>TRAE leading to dose </a:t>
                      </a:r>
                      <a:r>
                        <a:rPr lang="en-US" sz="1050" b="1" baseline="0" dirty="0" err="1">
                          <a:latin typeface="Arial" panose="020B0604020202020204" pitchFamily="34" charset="0"/>
                          <a:cs typeface="Arial" panose="020B0604020202020204" pitchFamily="34" charset="0"/>
                        </a:rPr>
                        <a:t>interuptions</a:t>
                      </a:r>
                      <a:r>
                        <a:rPr lang="en-US" sz="1050" b="1" baseline="0" dirty="0">
                          <a:latin typeface="Arial" panose="020B0604020202020204" pitchFamily="34" charset="0"/>
                          <a:cs typeface="Arial" panose="020B0604020202020204" pitchFamily="34" charset="0"/>
                        </a:rPr>
                        <a:t>/reductions</a:t>
                      </a:r>
                    </a:p>
                  </a:txBody>
                  <a:tcPr marL="55440" marR="55440" marT="28800" marB="28800"/>
                </a:tc>
                <a:tc hMerge="1">
                  <a:txBody>
                    <a:bodyPr/>
                    <a:lstStyle/>
                    <a:p>
                      <a:pPr marL="9525" lvl="1" indent="0" algn="l">
                        <a:tabLst/>
                      </a:pPr>
                      <a:endParaRPr lang="en-US" sz="1050" b="1" baseline="0" dirty="0">
                        <a:latin typeface="Arial" panose="020B0604020202020204" pitchFamily="34" charset="0"/>
                        <a:cs typeface="Arial" panose="020B0604020202020204" pitchFamily="34" charset="0"/>
                      </a:endParaRPr>
                    </a:p>
                  </a:txBody>
                  <a:tcPr marL="55440" marR="55440" marT="28800" marB="28800"/>
                </a:tc>
                <a:extLst>
                  <a:ext uri="{0D108BD9-81ED-4DB2-BD59-A6C34878D82A}">
                    <a16:rowId xmlns:a16="http://schemas.microsoft.com/office/drawing/2014/main" xmlns="" val="1127008017"/>
                  </a:ext>
                </a:extLst>
              </a:tr>
              <a:tr h="148786">
                <a:tc>
                  <a:txBody>
                    <a:bodyPr/>
                    <a:lstStyle/>
                    <a:p>
                      <a:pPr marL="455613" lvl="1" indent="-228600" algn="l">
                        <a:lnSpc>
                          <a:spcPct val="90000"/>
                        </a:lnSpc>
                        <a:tabLst/>
                      </a:pPr>
                      <a:r>
                        <a:rPr lang="en-US" sz="1050" baseline="0" dirty="0">
                          <a:latin typeface="Arial" panose="020B0604020202020204" pitchFamily="34" charset="0"/>
                          <a:cs typeface="Arial" panose="020B0604020202020204" pitchFamily="34" charset="0"/>
                        </a:rPr>
                        <a:t>Attributed to </a:t>
                      </a:r>
                      <a:r>
                        <a:rPr lang="en-US" sz="1050" baseline="0" dirty="0" err="1">
                          <a:latin typeface="Arial" panose="020B0604020202020204" pitchFamily="34" charset="0"/>
                          <a:cs typeface="Arial" panose="020B0604020202020204" pitchFamily="34" charset="0"/>
                        </a:rPr>
                        <a:t>sotorasib</a:t>
                      </a:r>
                      <a:endParaRPr lang="en-US" sz="1050" baseline="0" dirty="0">
                        <a:latin typeface="Arial" panose="020B0604020202020204" pitchFamily="34" charset="0"/>
                        <a:cs typeface="Arial" panose="020B0604020202020204" pitchFamily="34" charset="0"/>
                      </a:endParaRPr>
                    </a:p>
                  </a:txBody>
                  <a:tcPr marL="55440" marR="55440" marT="28800" marB="28800"/>
                </a:tc>
                <a:tc>
                  <a:txBody>
                    <a:bodyPr/>
                    <a:lstStyle/>
                    <a:p>
                      <a:pPr marL="0" algn="ctr" defTabSz="457189" rtl="0" eaLnBrk="1" latinLnBrk="0" hangingPunct="1">
                        <a:lnSpc>
                          <a:spcPct val="90000"/>
                        </a:lnSpc>
                      </a:pPr>
                      <a:r>
                        <a:rPr lang="en-US" sz="1050" kern="1200" baseline="0">
                          <a:solidFill>
                            <a:schemeClr val="dk1"/>
                          </a:solidFill>
                          <a:latin typeface="Arial" panose="020B0604020202020204" pitchFamily="34" charset="0"/>
                          <a:ea typeface="+mn-ea"/>
                          <a:cs typeface="Arial" panose="020B0604020202020204" pitchFamily="34" charset="0"/>
                        </a:rPr>
                        <a:t>6 (15)</a:t>
                      </a:r>
                      <a:endParaRPr lang="en-GB" sz="1050" kern="1200" baseline="0" dirty="0">
                        <a:solidFill>
                          <a:schemeClr val="dk1"/>
                        </a:solidFill>
                        <a:latin typeface="Arial" panose="020B0604020202020204" pitchFamily="34" charset="0"/>
                        <a:ea typeface="+mn-ea"/>
                        <a:cs typeface="Arial" panose="020B0604020202020204" pitchFamily="34" charset="0"/>
                      </a:endParaRPr>
                    </a:p>
                  </a:txBody>
                  <a:tcPr marL="55440" marR="55440" marT="28800" marB="28800"/>
                </a:tc>
                <a:extLst>
                  <a:ext uri="{0D108BD9-81ED-4DB2-BD59-A6C34878D82A}">
                    <a16:rowId xmlns:a16="http://schemas.microsoft.com/office/drawing/2014/main" xmlns="" val="301369036"/>
                  </a:ext>
                </a:extLst>
              </a:tr>
              <a:tr h="148786">
                <a:tc>
                  <a:txBody>
                    <a:bodyPr/>
                    <a:lstStyle/>
                    <a:p>
                      <a:pPr marL="455613" lvl="1" indent="-228600" algn="l">
                        <a:lnSpc>
                          <a:spcPct val="90000"/>
                        </a:lnSpc>
                        <a:tabLst/>
                      </a:pPr>
                      <a:r>
                        <a:rPr lang="en-US" sz="1050" baseline="0" dirty="0">
                          <a:latin typeface="Arial" panose="020B0604020202020204" pitchFamily="34" charset="0"/>
                          <a:cs typeface="Arial" panose="020B0604020202020204" pitchFamily="34" charset="0"/>
                        </a:rPr>
                        <a:t>Attributed to panitumumab</a:t>
                      </a:r>
                    </a:p>
                  </a:txBody>
                  <a:tcPr marL="55440" marR="55440" marT="28800" marB="28800"/>
                </a:tc>
                <a:tc>
                  <a:txBody>
                    <a:bodyPr/>
                    <a:lstStyle/>
                    <a:p>
                      <a:pPr marL="0" algn="ctr" defTabSz="457189" rtl="0" eaLnBrk="1" latinLnBrk="0" hangingPunct="1">
                        <a:lnSpc>
                          <a:spcPct val="90000"/>
                        </a:lnSpc>
                      </a:pPr>
                      <a:r>
                        <a:rPr lang="en-US" sz="1050" kern="1200" baseline="0">
                          <a:solidFill>
                            <a:schemeClr val="dk1"/>
                          </a:solidFill>
                          <a:latin typeface="Arial" panose="020B0604020202020204" pitchFamily="34" charset="0"/>
                          <a:ea typeface="+mn-ea"/>
                          <a:cs typeface="Arial" panose="020B0604020202020204" pitchFamily="34" charset="0"/>
                        </a:rPr>
                        <a:t>10 (25)</a:t>
                      </a:r>
                      <a:endParaRPr lang="en-GB" sz="1050" kern="1200" baseline="0" dirty="0">
                        <a:solidFill>
                          <a:schemeClr val="dk1"/>
                        </a:solidFill>
                        <a:latin typeface="Arial" panose="020B0604020202020204" pitchFamily="34" charset="0"/>
                        <a:ea typeface="+mn-ea"/>
                        <a:cs typeface="Arial" panose="020B0604020202020204" pitchFamily="34" charset="0"/>
                      </a:endParaRPr>
                    </a:p>
                  </a:txBody>
                  <a:tcPr marL="55440" marR="55440" marT="28800" marB="28800"/>
                </a:tc>
                <a:extLst>
                  <a:ext uri="{0D108BD9-81ED-4DB2-BD59-A6C34878D82A}">
                    <a16:rowId xmlns:a16="http://schemas.microsoft.com/office/drawing/2014/main" xmlns="" val="2309572458"/>
                  </a:ext>
                </a:extLst>
              </a:tr>
              <a:tr h="148786">
                <a:tc>
                  <a:txBody>
                    <a:bodyPr/>
                    <a:lstStyle/>
                    <a:p>
                      <a:pPr marL="9525" marR="0" lvl="1" indent="0" algn="l" defTabSz="457189" rtl="0" eaLnBrk="1" fontAlgn="auto" latinLnBrk="0" hangingPunct="1">
                        <a:lnSpc>
                          <a:spcPct val="90000"/>
                        </a:lnSpc>
                        <a:spcBef>
                          <a:spcPts val="0"/>
                        </a:spcBef>
                        <a:spcAft>
                          <a:spcPts val="0"/>
                        </a:spcAft>
                        <a:buClrTx/>
                        <a:buSzTx/>
                        <a:buFontTx/>
                        <a:buNone/>
                        <a:tabLst/>
                        <a:defRPr/>
                      </a:pPr>
                      <a:r>
                        <a:rPr lang="en-US" sz="1050" b="1" baseline="0" dirty="0">
                          <a:latin typeface="Arial" panose="020B0604020202020204" pitchFamily="34" charset="0"/>
                          <a:cs typeface="Arial" panose="020B0604020202020204" pitchFamily="34" charset="0"/>
                        </a:rPr>
                        <a:t>TRAE leading to discontinuation of either drug</a:t>
                      </a:r>
                    </a:p>
                  </a:txBody>
                  <a:tcPr marL="55440" marR="55440" marT="28800" marB="28800"/>
                </a:tc>
                <a:tc>
                  <a:txBody>
                    <a:bodyPr/>
                    <a:lstStyle/>
                    <a:p>
                      <a:pPr marL="0" algn="ctr" defTabSz="457189" rtl="0" eaLnBrk="1" latinLnBrk="0" hangingPunct="1">
                        <a:lnSpc>
                          <a:spcPct val="90000"/>
                        </a:lnSpc>
                      </a:pPr>
                      <a:r>
                        <a:rPr lang="en-US" sz="1050" kern="1200" baseline="0" dirty="0">
                          <a:solidFill>
                            <a:schemeClr val="dk1"/>
                          </a:solidFill>
                          <a:latin typeface="Arial" panose="020B0604020202020204" pitchFamily="34" charset="0"/>
                          <a:ea typeface="+mn-ea"/>
                          <a:cs typeface="Arial" panose="020B0604020202020204" pitchFamily="34" charset="0"/>
                        </a:rPr>
                        <a:t>0</a:t>
                      </a:r>
                      <a:endParaRPr lang="en-GB" sz="1050" kern="1200" baseline="0" dirty="0">
                        <a:solidFill>
                          <a:schemeClr val="dk1"/>
                        </a:solidFill>
                        <a:latin typeface="Arial" panose="020B0604020202020204" pitchFamily="34" charset="0"/>
                        <a:ea typeface="+mn-ea"/>
                        <a:cs typeface="Arial" panose="020B0604020202020204" pitchFamily="34" charset="0"/>
                      </a:endParaRPr>
                    </a:p>
                  </a:txBody>
                  <a:tcPr marL="55440" marR="55440" marT="28800" marB="28800"/>
                </a:tc>
                <a:extLst>
                  <a:ext uri="{0D108BD9-81ED-4DB2-BD59-A6C34878D82A}">
                    <a16:rowId xmlns:a16="http://schemas.microsoft.com/office/drawing/2014/main" xmlns="" val="1526571815"/>
                  </a:ext>
                </a:extLst>
              </a:tr>
              <a:tr h="148786">
                <a:tc gridSpan="2">
                  <a:txBody>
                    <a:bodyPr/>
                    <a:lstStyle/>
                    <a:p>
                      <a:pPr marL="9525" marR="0" lvl="1" indent="0" algn="l" defTabSz="457189" rtl="0" eaLnBrk="1" fontAlgn="auto" latinLnBrk="0" hangingPunct="1">
                        <a:lnSpc>
                          <a:spcPct val="90000"/>
                        </a:lnSpc>
                        <a:spcBef>
                          <a:spcPts val="0"/>
                        </a:spcBef>
                        <a:spcAft>
                          <a:spcPts val="0"/>
                        </a:spcAft>
                        <a:buClrTx/>
                        <a:buSzTx/>
                        <a:buFontTx/>
                        <a:buNone/>
                        <a:tabLst/>
                        <a:defRPr/>
                      </a:pPr>
                      <a:r>
                        <a:rPr lang="en-US" sz="900" b="0" baseline="0" dirty="0">
                          <a:latin typeface="Arial" panose="020B0604020202020204" pitchFamily="34" charset="0"/>
                          <a:cs typeface="Arial" panose="020B0604020202020204" pitchFamily="34" charset="0"/>
                        </a:rPr>
                        <a:t>Data cutoff: June 24, 2022.</a:t>
                      </a:r>
                      <a:br>
                        <a:rPr lang="en-US" sz="900" b="0" baseline="0" dirty="0">
                          <a:latin typeface="Arial" panose="020B0604020202020204" pitchFamily="34" charset="0"/>
                          <a:cs typeface="Arial" panose="020B0604020202020204" pitchFamily="34" charset="0"/>
                        </a:rPr>
                      </a:br>
                      <a:r>
                        <a:rPr lang="en-US" sz="900" b="0" baseline="30000" dirty="0" err="1">
                          <a:latin typeface="Arial" panose="020B0604020202020204" pitchFamily="34" charset="0"/>
                          <a:cs typeface="Arial" panose="020B0604020202020204" pitchFamily="34" charset="0"/>
                        </a:rPr>
                        <a:t>a</a:t>
                      </a:r>
                      <a:r>
                        <a:rPr lang="en-US" sz="900" b="0" baseline="0" dirty="0" err="1">
                          <a:latin typeface="Arial" panose="020B0604020202020204" pitchFamily="34" charset="0"/>
                          <a:cs typeface="Arial" panose="020B0604020202020204" pitchFamily="34" charset="0"/>
                        </a:rPr>
                        <a:t>Grade</a:t>
                      </a:r>
                      <a:r>
                        <a:rPr lang="en-US" sz="900" b="0" baseline="0" dirty="0">
                          <a:latin typeface="Arial" panose="020B0604020202020204" pitchFamily="34" charset="0"/>
                          <a:cs typeface="Arial" panose="020B0604020202020204" pitchFamily="34" charset="0"/>
                        </a:rPr>
                        <a:t> 3 TRAEs were rash (n=2, 5%), </a:t>
                      </a:r>
                      <a:r>
                        <a:rPr lang="en-US" sz="900" b="0" baseline="0" dirty="0" err="1">
                          <a:latin typeface="Arial" panose="020B0604020202020204" pitchFamily="34" charset="0"/>
                          <a:cs typeface="Arial" panose="020B0604020202020204" pitchFamily="34" charset="0"/>
                        </a:rPr>
                        <a:t>anaemia</a:t>
                      </a:r>
                      <a:r>
                        <a:rPr lang="en-US" sz="900" b="0" baseline="0" dirty="0">
                          <a:latin typeface="Arial" panose="020B0604020202020204" pitchFamily="34" charset="0"/>
                          <a:cs typeface="Arial" panose="020B0604020202020204" pitchFamily="34" charset="0"/>
                        </a:rPr>
                        <a:t>, fatigue, peripheral oedema, cellulitis, pustular rash, salmonellosis, skin infection, hypomagnesaemia, malignant neoplasm progression, pulmonary embolism, dermatitis acneiform, and pruritis (n=1 patient each, 3%)  </a:t>
                      </a:r>
                    </a:p>
                  </a:txBody>
                  <a:tcPr marL="55440" marR="55440" marT="28800" marB="28800">
                    <a:noFill/>
                  </a:tcPr>
                </a:tc>
                <a:tc hMerge="1">
                  <a:txBody>
                    <a:bodyPr/>
                    <a:lstStyle/>
                    <a:p>
                      <a:pPr marL="0" algn="ctr" defTabSz="457189" rtl="0" eaLnBrk="1" latinLnBrk="0" hangingPunct="1">
                        <a:lnSpc>
                          <a:spcPct val="90000"/>
                        </a:lnSpc>
                      </a:pPr>
                      <a:endParaRPr lang="en-GB" sz="1050" kern="1200" baseline="0" dirty="0">
                        <a:solidFill>
                          <a:schemeClr val="dk1"/>
                        </a:solidFill>
                        <a:latin typeface="Arial" panose="020B0604020202020204" pitchFamily="34" charset="0"/>
                        <a:ea typeface="+mn-ea"/>
                        <a:cs typeface="Arial" panose="020B0604020202020204" pitchFamily="34" charset="0"/>
                      </a:endParaRPr>
                    </a:p>
                  </a:txBody>
                  <a:tcPr marL="55440" marR="55440" marT="28800" marB="28800"/>
                </a:tc>
                <a:extLst>
                  <a:ext uri="{0D108BD9-81ED-4DB2-BD59-A6C34878D82A}">
                    <a16:rowId xmlns:a16="http://schemas.microsoft.com/office/drawing/2014/main" xmlns="" val="3496557770"/>
                  </a:ext>
                </a:extLst>
              </a:tr>
            </a:tbl>
          </a:graphicData>
        </a:graphic>
      </p:graphicFrame>
      <p:graphicFrame>
        <p:nvGraphicFramePr>
          <p:cNvPr id="18" name="Table 5">
            <a:extLst>
              <a:ext uri="{FF2B5EF4-FFF2-40B4-BE49-F238E27FC236}">
                <a16:creationId xmlns:a16="http://schemas.microsoft.com/office/drawing/2014/main" xmlns="" id="{070E98A1-C5AE-B14B-A502-FDC196340EEF}"/>
              </a:ext>
            </a:extLst>
          </p:cNvPr>
          <p:cNvGraphicFramePr>
            <a:graphicFrameLocks/>
          </p:cNvGraphicFramePr>
          <p:nvPr>
            <p:extLst>
              <p:ext uri="{D42A27DB-BD31-4B8C-83A1-F6EECF244321}">
                <p14:modId xmlns:p14="http://schemas.microsoft.com/office/powerpoint/2010/main" val="3878467069"/>
              </p:ext>
            </p:extLst>
          </p:nvPr>
        </p:nvGraphicFramePr>
        <p:xfrm>
          <a:off x="5321937" y="3035927"/>
          <a:ext cx="3855330" cy="2435904"/>
        </p:xfrm>
        <a:graphic>
          <a:graphicData uri="http://schemas.openxmlformats.org/drawingml/2006/table">
            <a:tbl>
              <a:tblPr firstRow="1" bandRow="1">
                <a:tableStyleId>{5C22544A-7EE6-4342-B048-85BDC9FD1C3A}</a:tableStyleId>
              </a:tblPr>
              <a:tblGrid>
                <a:gridCol w="2919226">
                  <a:extLst>
                    <a:ext uri="{9D8B030D-6E8A-4147-A177-3AD203B41FA5}">
                      <a16:colId xmlns:a16="http://schemas.microsoft.com/office/drawing/2014/main" xmlns="" val="4084792377"/>
                    </a:ext>
                  </a:extLst>
                </a:gridCol>
                <a:gridCol w="936104">
                  <a:extLst>
                    <a:ext uri="{9D8B030D-6E8A-4147-A177-3AD203B41FA5}">
                      <a16:colId xmlns:a16="http://schemas.microsoft.com/office/drawing/2014/main" xmlns="" val="3258042058"/>
                    </a:ext>
                  </a:extLst>
                </a:gridCol>
              </a:tblGrid>
              <a:tr h="157538">
                <a:tc>
                  <a:txBody>
                    <a:bodyPr/>
                    <a:lstStyle/>
                    <a:p>
                      <a:pPr algn="l">
                        <a:lnSpc>
                          <a:spcPct val="90000"/>
                        </a:lnSpc>
                      </a:pPr>
                      <a:r>
                        <a:rPr lang="en-US" sz="1200" dirty="0">
                          <a:latin typeface="Arial" panose="020B0604020202020204" pitchFamily="34" charset="0"/>
                          <a:cs typeface="Arial" panose="020B0604020202020204" pitchFamily="34" charset="0"/>
                        </a:rPr>
                        <a:t>Response by investigator assessment</a:t>
                      </a:r>
                      <a:endParaRPr lang="en-GB" sz="1200" dirty="0">
                        <a:latin typeface="Arial" panose="020B0604020202020204" pitchFamily="34" charset="0"/>
                        <a:cs typeface="Arial" panose="020B0604020202020204" pitchFamily="34" charset="0"/>
                      </a:endParaRPr>
                    </a:p>
                  </a:txBody>
                  <a:tcPr marL="55440" marR="55440" marT="28800" marB="28800"/>
                </a:tc>
                <a:tc>
                  <a:txBody>
                    <a:bodyPr/>
                    <a:lstStyle/>
                    <a:p>
                      <a:pPr algn="ctr">
                        <a:lnSpc>
                          <a:spcPct val="90000"/>
                        </a:lnSpc>
                      </a:pPr>
                      <a:r>
                        <a:rPr lang="en-GB" sz="1100" dirty="0">
                          <a:latin typeface="Arial" panose="020B0604020202020204" pitchFamily="34" charset="0"/>
                          <a:cs typeface="Arial" panose="020B0604020202020204" pitchFamily="34" charset="0"/>
                        </a:rPr>
                        <a:t>N=40</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n (%)</a:t>
                      </a:r>
                    </a:p>
                  </a:txBody>
                  <a:tcPr marL="55440" marR="55440" marT="28800" marB="28800"/>
                </a:tc>
                <a:extLst>
                  <a:ext uri="{0D108BD9-81ED-4DB2-BD59-A6C34878D82A}">
                    <a16:rowId xmlns:a16="http://schemas.microsoft.com/office/drawing/2014/main" xmlns="" val="3783712714"/>
                  </a:ext>
                </a:extLst>
              </a:tr>
              <a:tr h="148786">
                <a:tc>
                  <a:txBody>
                    <a:bodyPr/>
                    <a:lstStyle/>
                    <a:p>
                      <a:pPr marL="0" marR="0" lvl="0" indent="0" algn="l" defTabSz="457189" rtl="0" eaLnBrk="1" fontAlgn="auto" latinLnBrk="0" hangingPunct="1">
                        <a:lnSpc>
                          <a:spcPct val="90000"/>
                        </a:lnSpc>
                        <a:spcBef>
                          <a:spcPts val="0"/>
                        </a:spcBef>
                        <a:spcAft>
                          <a:spcPts val="0"/>
                        </a:spcAft>
                        <a:buClrTx/>
                        <a:buSzTx/>
                        <a:buFontTx/>
                        <a:buNone/>
                        <a:tabLst/>
                        <a:defRPr/>
                      </a:pPr>
                      <a:r>
                        <a:rPr lang="en-GB" sz="1050" b="1" dirty="0">
                          <a:latin typeface="Arial" panose="020B0604020202020204" pitchFamily="34" charset="0"/>
                          <a:cs typeface="Arial" panose="020B0604020202020204" pitchFamily="34" charset="0"/>
                        </a:rPr>
                        <a:t>ORR confirmed </a:t>
                      </a:r>
                    </a:p>
                    <a:p>
                      <a:pPr marL="0" marR="0" lvl="0" indent="184150" algn="l" defTabSz="457189" rtl="0" eaLnBrk="1" fontAlgn="auto" latinLnBrk="0" hangingPunct="1">
                        <a:lnSpc>
                          <a:spcPct val="90000"/>
                        </a:lnSpc>
                        <a:spcBef>
                          <a:spcPts val="0"/>
                        </a:spcBef>
                        <a:spcAft>
                          <a:spcPts val="0"/>
                        </a:spcAft>
                        <a:buClrTx/>
                        <a:buSzTx/>
                        <a:buFontTx/>
                        <a:buNone/>
                        <a:tabLst/>
                        <a:defRPr/>
                      </a:pPr>
                      <a:r>
                        <a:rPr lang="en-GB" sz="1050" b="0" dirty="0">
                          <a:latin typeface="Arial" panose="020B0604020202020204" pitchFamily="34" charset="0"/>
                          <a:cs typeface="Arial" panose="020B0604020202020204" pitchFamily="34" charset="0"/>
                        </a:rPr>
                        <a:t>(95% CI)</a:t>
                      </a:r>
                    </a:p>
                  </a:txBody>
                  <a:tcPr marL="55440" marR="55440" marT="28800" marB="28800"/>
                </a:tc>
                <a:tc>
                  <a:txBody>
                    <a:bodyPr/>
                    <a:lstStyle/>
                    <a:p>
                      <a:pPr algn="ctr">
                        <a:lnSpc>
                          <a:spcPct val="90000"/>
                        </a:lnSpc>
                      </a:pPr>
                      <a:r>
                        <a:rPr lang="en-GB" sz="1100" b="1" baseline="0" dirty="0">
                          <a:latin typeface="Arial" panose="020B0604020202020204" pitchFamily="34" charset="0"/>
                          <a:cs typeface="Arial" panose="020B0604020202020204" pitchFamily="34" charset="0"/>
                        </a:rPr>
                        <a:t>12 (30)</a:t>
                      </a:r>
                      <a:br>
                        <a:rPr lang="en-GB" sz="1100" b="1" baseline="0" dirty="0">
                          <a:latin typeface="Arial" panose="020B0604020202020204" pitchFamily="34" charset="0"/>
                          <a:cs typeface="Arial" panose="020B0604020202020204" pitchFamily="34" charset="0"/>
                        </a:rPr>
                      </a:br>
                      <a:r>
                        <a:rPr lang="en-GB" sz="1100" b="0" baseline="0" dirty="0">
                          <a:latin typeface="Arial" panose="020B0604020202020204" pitchFamily="34" charset="0"/>
                          <a:cs typeface="Arial" panose="020B0604020202020204" pitchFamily="34" charset="0"/>
                        </a:rPr>
                        <a:t>(16.6, 46.5)</a:t>
                      </a:r>
                      <a:endParaRPr lang="en-GB" sz="1100" b="1" baseline="0" dirty="0">
                        <a:latin typeface="Arial" panose="020B0604020202020204" pitchFamily="34" charset="0"/>
                        <a:cs typeface="Arial" panose="020B0604020202020204" pitchFamily="34" charset="0"/>
                      </a:endParaRPr>
                    </a:p>
                  </a:txBody>
                  <a:tcPr marL="55440" marR="55440" marT="28800" marB="28800"/>
                </a:tc>
                <a:extLst>
                  <a:ext uri="{0D108BD9-81ED-4DB2-BD59-A6C34878D82A}">
                    <a16:rowId xmlns:a16="http://schemas.microsoft.com/office/drawing/2014/main" xmlns="" val="2936544176"/>
                  </a:ext>
                </a:extLst>
              </a:tr>
              <a:tr h="148786">
                <a:tc>
                  <a:txBody>
                    <a:bodyPr/>
                    <a:lstStyle/>
                    <a:p>
                      <a:pPr marL="455613" lvl="1" indent="-228600" algn="l">
                        <a:lnSpc>
                          <a:spcPct val="90000"/>
                        </a:lnSpc>
                        <a:tabLst/>
                      </a:pPr>
                      <a:r>
                        <a:rPr lang="en-US" sz="1050" baseline="0" dirty="0">
                          <a:latin typeface="Arial" panose="020B0604020202020204" pitchFamily="34" charset="0"/>
                          <a:cs typeface="Arial" panose="020B0604020202020204" pitchFamily="34" charset="0"/>
                        </a:rPr>
                        <a:t>Complete response</a:t>
                      </a:r>
                    </a:p>
                  </a:txBody>
                  <a:tcPr marL="55440" marR="55440" marT="28800" marB="28800"/>
                </a:tc>
                <a:tc>
                  <a:txBody>
                    <a:bodyPr/>
                    <a:lstStyle/>
                    <a:p>
                      <a:pPr algn="ctr">
                        <a:lnSpc>
                          <a:spcPct val="90000"/>
                        </a:lnSpc>
                      </a:pPr>
                      <a:r>
                        <a:rPr lang="en-US" sz="1050" baseline="0" dirty="0">
                          <a:latin typeface="Arial" panose="020B0604020202020204" pitchFamily="34" charset="0"/>
                          <a:cs typeface="Arial" panose="020B0604020202020204" pitchFamily="34" charset="0"/>
                        </a:rPr>
                        <a:t>0</a:t>
                      </a:r>
                    </a:p>
                  </a:txBody>
                  <a:tcPr marL="55440" marR="55440" marT="28800" marB="28800"/>
                </a:tc>
                <a:extLst>
                  <a:ext uri="{0D108BD9-81ED-4DB2-BD59-A6C34878D82A}">
                    <a16:rowId xmlns:a16="http://schemas.microsoft.com/office/drawing/2014/main" xmlns="" val="4186352831"/>
                  </a:ext>
                </a:extLst>
              </a:tr>
              <a:tr h="148786">
                <a:tc>
                  <a:txBody>
                    <a:bodyPr/>
                    <a:lstStyle/>
                    <a:p>
                      <a:pPr marL="455613" lvl="1" indent="-228600" algn="l">
                        <a:lnSpc>
                          <a:spcPct val="90000"/>
                        </a:lnSpc>
                        <a:tabLst/>
                      </a:pPr>
                      <a:r>
                        <a:rPr lang="en-US" sz="1050" baseline="0" dirty="0">
                          <a:latin typeface="Arial" panose="020B0604020202020204" pitchFamily="34" charset="0"/>
                          <a:cs typeface="Arial" panose="020B0604020202020204" pitchFamily="34" charset="0"/>
                        </a:rPr>
                        <a:t>Partial response</a:t>
                      </a:r>
                    </a:p>
                  </a:txBody>
                  <a:tcPr marL="55440" marR="55440" marT="28800" marB="28800"/>
                </a:tc>
                <a:tc>
                  <a:txBody>
                    <a:bodyPr/>
                    <a:lstStyle/>
                    <a:p>
                      <a:pPr algn="ctr">
                        <a:lnSpc>
                          <a:spcPct val="90000"/>
                        </a:lnSpc>
                      </a:pPr>
                      <a:r>
                        <a:rPr lang="en-US" sz="1050" baseline="0" dirty="0">
                          <a:latin typeface="Arial" panose="020B0604020202020204" pitchFamily="34" charset="0"/>
                          <a:cs typeface="Arial" panose="020B0604020202020204" pitchFamily="34" charset="0"/>
                        </a:rPr>
                        <a:t>12 (30)</a:t>
                      </a:r>
                    </a:p>
                  </a:txBody>
                  <a:tcPr marL="55440" marR="55440" marT="28800" marB="28800"/>
                </a:tc>
                <a:extLst>
                  <a:ext uri="{0D108BD9-81ED-4DB2-BD59-A6C34878D82A}">
                    <a16:rowId xmlns:a16="http://schemas.microsoft.com/office/drawing/2014/main" xmlns="" val="1987701166"/>
                  </a:ext>
                </a:extLst>
              </a:tr>
              <a:tr h="148786">
                <a:tc>
                  <a:txBody>
                    <a:bodyPr/>
                    <a:lstStyle/>
                    <a:p>
                      <a:pPr marL="3175" lvl="1" indent="0" algn="l">
                        <a:lnSpc>
                          <a:spcPct val="90000"/>
                        </a:lnSpc>
                        <a:tabLst/>
                      </a:pPr>
                      <a:r>
                        <a:rPr lang="en-US" sz="1050" b="1" baseline="0" dirty="0">
                          <a:latin typeface="Arial" panose="020B0604020202020204" pitchFamily="34" charset="0"/>
                          <a:cs typeface="Arial" panose="020B0604020202020204" pitchFamily="34" charset="0"/>
                        </a:rPr>
                        <a:t>Stable </a:t>
                      </a:r>
                      <a:r>
                        <a:rPr lang="en-US" sz="1050" b="1" baseline="0" dirty="0" err="1">
                          <a:latin typeface="Arial" panose="020B0604020202020204" pitchFamily="34" charset="0"/>
                          <a:cs typeface="Arial" panose="020B0604020202020204" pitchFamily="34" charset="0"/>
                        </a:rPr>
                        <a:t>disease</a:t>
                      </a:r>
                      <a:r>
                        <a:rPr lang="en-US" sz="1050" b="1" strike="noStrike" baseline="30000" dirty="0" err="1">
                          <a:latin typeface="Arial" panose="020B0604020202020204" pitchFamily="34" charset="0"/>
                          <a:cs typeface="Arial" panose="020B0604020202020204" pitchFamily="34" charset="0"/>
                        </a:rPr>
                        <a:t>a</a:t>
                      </a:r>
                      <a:endParaRPr lang="en-GB" sz="1050" b="1" strike="noStrike" baseline="30000" dirty="0">
                        <a:latin typeface="Arial" panose="020B0604020202020204" pitchFamily="34" charset="0"/>
                        <a:cs typeface="Arial" panose="020B0604020202020204" pitchFamily="34" charset="0"/>
                      </a:endParaRPr>
                    </a:p>
                  </a:txBody>
                  <a:tcPr marL="55440" marR="55440" marT="28800" marB="28800"/>
                </a:tc>
                <a:tc>
                  <a:txBody>
                    <a:bodyPr/>
                    <a:lstStyle/>
                    <a:p>
                      <a:pPr algn="ctr">
                        <a:lnSpc>
                          <a:spcPct val="90000"/>
                        </a:lnSpc>
                      </a:pPr>
                      <a:r>
                        <a:rPr lang="en-US" sz="1050" baseline="0" dirty="0">
                          <a:latin typeface="Arial" panose="020B0604020202020204" pitchFamily="34" charset="0"/>
                          <a:cs typeface="Arial" panose="020B0604020202020204" pitchFamily="34" charset="0"/>
                        </a:rPr>
                        <a:t>25 (63)</a:t>
                      </a:r>
                    </a:p>
                  </a:txBody>
                  <a:tcPr marL="55440" marR="55440" marT="28800" marB="28800"/>
                </a:tc>
                <a:extLst>
                  <a:ext uri="{0D108BD9-81ED-4DB2-BD59-A6C34878D82A}">
                    <a16:rowId xmlns:a16="http://schemas.microsoft.com/office/drawing/2014/main" xmlns="" val="550410087"/>
                  </a:ext>
                </a:extLst>
              </a:tr>
              <a:tr h="148786">
                <a:tc>
                  <a:txBody>
                    <a:bodyPr/>
                    <a:lstStyle/>
                    <a:p>
                      <a:pPr marL="3175" lvl="1" indent="-3175" algn="l">
                        <a:lnSpc>
                          <a:spcPct val="90000"/>
                        </a:lnSpc>
                        <a:tabLst/>
                      </a:pPr>
                      <a:r>
                        <a:rPr lang="en-US" sz="1050" b="1" baseline="0" dirty="0">
                          <a:latin typeface="Arial" panose="020B0604020202020204" pitchFamily="34" charset="0"/>
                          <a:cs typeface="Arial" panose="020B0604020202020204" pitchFamily="34" charset="0"/>
                        </a:rPr>
                        <a:t>Progressive disease</a:t>
                      </a:r>
                      <a:endParaRPr lang="en-GB" sz="1050" b="1" baseline="0" dirty="0">
                        <a:latin typeface="Arial" panose="020B0604020202020204" pitchFamily="34" charset="0"/>
                        <a:cs typeface="Arial" panose="020B0604020202020204" pitchFamily="34" charset="0"/>
                      </a:endParaRPr>
                    </a:p>
                  </a:txBody>
                  <a:tcPr marL="55440" marR="55440" marT="28800" marB="28800"/>
                </a:tc>
                <a:tc>
                  <a:txBody>
                    <a:bodyPr/>
                    <a:lstStyle/>
                    <a:p>
                      <a:pPr algn="ctr">
                        <a:lnSpc>
                          <a:spcPct val="90000"/>
                        </a:lnSpc>
                      </a:pPr>
                      <a:r>
                        <a:rPr lang="en-US" sz="1050" baseline="0" dirty="0">
                          <a:latin typeface="Arial" panose="020B0604020202020204" pitchFamily="34" charset="0"/>
                          <a:cs typeface="Arial" panose="020B0604020202020204" pitchFamily="34" charset="0"/>
                        </a:rPr>
                        <a:t>3 (8)</a:t>
                      </a:r>
                    </a:p>
                  </a:txBody>
                  <a:tcPr marL="55440" marR="55440" marT="28800" marB="28800"/>
                </a:tc>
                <a:extLst>
                  <a:ext uri="{0D108BD9-81ED-4DB2-BD59-A6C34878D82A}">
                    <a16:rowId xmlns:a16="http://schemas.microsoft.com/office/drawing/2014/main" xmlns="" val="809118160"/>
                  </a:ext>
                </a:extLst>
              </a:tr>
              <a:tr h="148786">
                <a:tc>
                  <a:txBody>
                    <a:bodyPr/>
                    <a:lstStyle/>
                    <a:p>
                      <a:pPr marL="0" marR="0" lvl="0" indent="0" algn="l" defTabSz="457189" rtl="0" eaLnBrk="1" fontAlgn="auto" latinLnBrk="0" hangingPunct="1">
                        <a:lnSpc>
                          <a:spcPct val="90000"/>
                        </a:lnSpc>
                        <a:spcBef>
                          <a:spcPts val="0"/>
                        </a:spcBef>
                        <a:spcAft>
                          <a:spcPts val="0"/>
                        </a:spcAft>
                        <a:buClrTx/>
                        <a:buSzTx/>
                        <a:buFontTx/>
                        <a:buNone/>
                        <a:tabLst/>
                        <a:defRPr/>
                      </a:pPr>
                      <a:r>
                        <a:rPr lang="en-GB" sz="1050" b="1" dirty="0">
                          <a:latin typeface="Arial" panose="020B0604020202020204" pitchFamily="34" charset="0"/>
                          <a:cs typeface="Arial" panose="020B0604020202020204" pitchFamily="34" charset="0"/>
                        </a:rPr>
                        <a:t>DCR</a:t>
                      </a:r>
                    </a:p>
                    <a:p>
                      <a:pPr marL="0" marR="0" lvl="0" indent="184150" algn="l" defTabSz="457189" rtl="0" eaLnBrk="1" fontAlgn="auto" latinLnBrk="0" hangingPunct="1">
                        <a:lnSpc>
                          <a:spcPct val="90000"/>
                        </a:lnSpc>
                        <a:spcBef>
                          <a:spcPts val="0"/>
                        </a:spcBef>
                        <a:spcAft>
                          <a:spcPts val="0"/>
                        </a:spcAft>
                        <a:buClrTx/>
                        <a:buSzTx/>
                        <a:buFontTx/>
                        <a:buNone/>
                        <a:tabLst/>
                        <a:defRPr/>
                      </a:pPr>
                      <a:r>
                        <a:rPr lang="en-GB" sz="1050" b="0" dirty="0">
                          <a:latin typeface="Arial" panose="020B0604020202020204" pitchFamily="34" charset="0"/>
                          <a:cs typeface="Arial" panose="020B0604020202020204" pitchFamily="34" charset="0"/>
                        </a:rPr>
                        <a:t>(95% CI)</a:t>
                      </a:r>
                    </a:p>
                  </a:txBody>
                  <a:tcPr marL="55440" marR="55440" marT="28800" marB="28800"/>
                </a:tc>
                <a:tc>
                  <a:txBody>
                    <a:bodyPr/>
                    <a:lstStyle/>
                    <a:p>
                      <a:pPr algn="ctr">
                        <a:lnSpc>
                          <a:spcPct val="90000"/>
                        </a:lnSpc>
                      </a:pPr>
                      <a:r>
                        <a:rPr lang="en-GB" sz="1100" b="1" baseline="0" dirty="0">
                          <a:latin typeface="Arial" panose="020B0604020202020204" pitchFamily="34" charset="0"/>
                          <a:cs typeface="Arial" panose="020B0604020202020204" pitchFamily="34" charset="0"/>
                        </a:rPr>
                        <a:t>37 (93)</a:t>
                      </a:r>
                      <a:br>
                        <a:rPr lang="en-GB" sz="1100" b="1" baseline="0" dirty="0">
                          <a:latin typeface="Arial" panose="020B0604020202020204" pitchFamily="34" charset="0"/>
                          <a:cs typeface="Arial" panose="020B0604020202020204" pitchFamily="34" charset="0"/>
                        </a:rPr>
                      </a:br>
                      <a:r>
                        <a:rPr lang="en-GB" sz="1100" b="0" baseline="0" dirty="0">
                          <a:latin typeface="Arial" panose="020B0604020202020204" pitchFamily="34" charset="0"/>
                          <a:cs typeface="Arial" panose="020B0604020202020204" pitchFamily="34" charset="0"/>
                        </a:rPr>
                        <a:t>(79.6, 98.4)</a:t>
                      </a:r>
                      <a:endParaRPr lang="en-GB" sz="1100" b="1" baseline="0" dirty="0">
                        <a:latin typeface="Arial" panose="020B0604020202020204" pitchFamily="34" charset="0"/>
                        <a:cs typeface="Arial" panose="020B0604020202020204" pitchFamily="34" charset="0"/>
                      </a:endParaRPr>
                    </a:p>
                  </a:txBody>
                  <a:tcPr marL="55440" marR="55440" marT="28800" marB="28800"/>
                </a:tc>
                <a:extLst>
                  <a:ext uri="{0D108BD9-81ED-4DB2-BD59-A6C34878D82A}">
                    <a16:rowId xmlns:a16="http://schemas.microsoft.com/office/drawing/2014/main" xmlns="" val="1938252212"/>
                  </a:ext>
                </a:extLst>
              </a:tr>
              <a:tr h="148786">
                <a:tc gridSpan="2">
                  <a:txBody>
                    <a:bodyPr/>
                    <a:lstStyle/>
                    <a:p>
                      <a:pPr marL="0" marR="0" lvl="0" indent="9525" algn="l" defTabSz="457189" rtl="0" eaLnBrk="1" fontAlgn="auto" latinLnBrk="0" hangingPunct="1">
                        <a:lnSpc>
                          <a:spcPct val="90000"/>
                        </a:lnSpc>
                        <a:spcBef>
                          <a:spcPts val="0"/>
                        </a:spcBef>
                        <a:spcAft>
                          <a:spcPts val="0"/>
                        </a:spcAft>
                        <a:buClrTx/>
                        <a:buSzTx/>
                        <a:buFontTx/>
                        <a:buNone/>
                        <a:tabLst/>
                        <a:defRPr/>
                      </a:pPr>
                      <a:r>
                        <a:rPr lang="en-US" sz="900" b="0" baseline="0" dirty="0">
                          <a:latin typeface="Arial" panose="020B0604020202020204" pitchFamily="34" charset="0"/>
                          <a:cs typeface="Arial" panose="020B0604020202020204" pitchFamily="34" charset="0"/>
                        </a:rPr>
                        <a:t>Data cutoff: June 24, 2022.</a:t>
                      </a:r>
                      <a:br>
                        <a:rPr lang="en-US" sz="900" b="0" baseline="0" dirty="0">
                          <a:latin typeface="Arial" panose="020B0604020202020204" pitchFamily="34" charset="0"/>
                          <a:cs typeface="Arial" panose="020B0604020202020204" pitchFamily="34" charset="0"/>
                        </a:rPr>
                      </a:br>
                      <a:r>
                        <a:rPr lang="en-US" sz="900" b="0" baseline="30000" dirty="0" err="1">
                          <a:latin typeface="Arial" panose="020B0604020202020204" pitchFamily="34" charset="0"/>
                          <a:cs typeface="Arial" panose="020B0604020202020204" pitchFamily="34" charset="0"/>
                        </a:rPr>
                        <a:t>a</a:t>
                      </a:r>
                      <a:r>
                        <a:rPr lang="en-US" sz="900" b="0" baseline="0" dirty="0" err="1">
                          <a:latin typeface="Arial" panose="020B0604020202020204" pitchFamily="34" charset="0"/>
                          <a:cs typeface="Arial" panose="020B0604020202020204" pitchFamily="34" charset="0"/>
                        </a:rPr>
                        <a:t>Minimum</a:t>
                      </a:r>
                      <a:r>
                        <a:rPr lang="en-US" sz="900" b="0" baseline="0" dirty="0">
                          <a:latin typeface="Arial" panose="020B0604020202020204" pitchFamily="34" charset="0"/>
                          <a:cs typeface="Arial" panose="020B0604020202020204" pitchFamily="34" charset="0"/>
                        </a:rPr>
                        <a:t> requirement for stable disease was 5 weeks.</a:t>
                      </a:r>
                      <a:br>
                        <a:rPr lang="en-US" sz="900" b="0" baseline="0" dirty="0">
                          <a:latin typeface="Arial" panose="020B0604020202020204" pitchFamily="34" charset="0"/>
                          <a:cs typeface="Arial" panose="020B0604020202020204" pitchFamily="34" charset="0"/>
                        </a:rPr>
                      </a:br>
                      <a:r>
                        <a:rPr lang="en-US" sz="900" b="0" baseline="0" dirty="0">
                          <a:latin typeface="Arial" panose="020B0604020202020204" pitchFamily="34" charset="0"/>
                          <a:cs typeface="Arial" panose="020B0604020202020204" pitchFamily="34" charset="0"/>
                        </a:rPr>
                        <a:t>DCR, disease control rate; mCRC, metastatic colorectal cancer; </a:t>
                      </a:r>
                      <a:br>
                        <a:rPr lang="en-US" sz="900" b="0" baseline="0" dirty="0">
                          <a:latin typeface="Arial" panose="020B0604020202020204" pitchFamily="34" charset="0"/>
                          <a:cs typeface="Arial" panose="020B0604020202020204" pitchFamily="34" charset="0"/>
                        </a:rPr>
                      </a:br>
                      <a:r>
                        <a:rPr lang="en-US" sz="900" b="0" baseline="0" dirty="0">
                          <a:latin typeface="Arial" panose="020B0604020202020204" pitchFamily="34" charset="0"/>
                          <a:cs typeface="Arial" panose="020B0604020202020204" pitchFamily="34" charset="0"/>
                        </a:rPr>
                        <a:t>ORR, objective response rate</a:t>
                      </a:r>
                      <a:endParaRPr lang="en-GB" sz="900" b="0" dirty="0">
                        <a:latin typeface="Arial" panose="020B0604020202020204" pitchFamily="34" charset="0"/>
                        <a:cs typeface="Arial" panose="020B0604020202020204" pitchFamily="34" charset="0"/>
                      </a:endParaRPr>
                    </a:p>
                  </a:txBody>
                  <a:tcPr marL="55440" marR="55440" marT="28800" marB="28800">
                    <a:noFill/>
                  </a:tcPr>
                </a:tc>
                <a:tc hMerge="1">
                  <a:txBody>
                    <a:bodyPr/>
                    <a:lstStyle/>
                    <a:p>
                      <a:pPr algn="ctr">
                        <a:lnSpc>
                          <a:spcPct val="90000"/>
                        </a:lnSpc>
                      </a:pPr>
                      <a:endParaRPr lang="en-GB" sz="1100" b="1" baseline="0" dirty="0">
                        <a:latin typeface="Arial" panose="020B0604020202020204" pitchFamily="34" charset="0"/>
                        <a:cs typeface="Arial" panose="020B0604020202020204" pitchFamily="34" charset="0"/>
                      </a:endParaRPr>
                    </a:p>
                  </a:txBody>
                  <a:tcPr marL="55440" marR="55440" marT="28800" marB="28800"/>
                </a:tc>
                <a:extLst>
                  <a:ext uri="{0D108BD9-81ED-4DB2-BD59-A6C34878D82A}">
                    <a16:rowId xmlns:a16="http://schemas.microsoft.com/office/drawing/2014/main" xmlns="" val="504994688"/>
                  </a:ext>
                </a:extLst>
              </a:tr>
            </a:tbl>
          </a:graphicData>
        </a:graphic>
      </p:graphicFrame>
      <p:sp>
        <p:nvSpPr>
          <p:cNvPr id="20" name="TextBox 19">
            <a:extLst>
              <a:ext uri="{FF2B5EF4-FFF2-40B4-BE49-F238E27FC236}">
                <a16:creationId xmlns:a16="http://schemas.microsoft.com/office/drawing/2014/main" xmlns="" id="{20DB81BC-4E44-E640-B330-C0C0DCACECD7}"/>
              </a:ext>
            </a:extLst>
          </p:cNvPr>
          <p:cNvSpPr txBox="1"/>
          <p:nvPr/>
        </p:nvSpPr>
        <p:spPr>
          <a:xfrm>
            <a:off x="9993818" y="5110350"/>
            <a:ext cx="757479" cy="304699"/>
          </a:xfrm>
          <a:prstGeom prst="rect">
            <a:avLst/>
          </a:prstGeom>
          <a:noFill/>
        </p:spPr>
        <p:txBody>
          <a:bodyPr wrap="square" lIns="0" tIns="0" rIns="0" bIns="0" rtlCol="0">
            <a:spAutoFit/>
          </a:bodyPr>
          <a:lstStyle/>
          <a:p>
            <a:pPr algn="ctr">
              <a:lnSpc>
                <a:spcPct val="90000"/>
              </a:lnSpc>
            </a:pPr>
            <a:r>
              <a:rPr lang="en-GB" sz="1100" dirty="0">
                <a:latin typeface="Arial" panose="020B0604020202020204" pitchFamily="34" charset="0"/>
                <a:ea typeface="Aileron" charset="0"/>
                <a:cs typeface="Arial" panose="020B0604020202020204" pitchFamily="34" charset="0"/>
              </a:rPr>
              <a:t>Left</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(n=27)</a:t>
            </a:r>
          </a:p>
        </p:txBody>
      </p:sp>
      <p:sp>
        <p:nvSpPr>
          <p:cNvPr id="21" name="TextBox 20">
            <a:extLst>
              <a:ext uri="{FF2B5EF4-FFF2-40B4-BE49-F238E27FC236}">
                <a16:creationId xmlns:a16="http://schemas.microsoft.com/office/drawing/2014/main" xmlns="" id="{BDAAB840-0C9F-854D-BBE0-D6D81DD2D6E7}"/>
              </a:ext>
            </a:extLst>
          </p:cNvPr>
          <p:cNvSpPr txBox="1"/>
          <p:nvPr/>
        </p:nvSpPr>
        <p:spPr>
          <a:xfrm rot="16200000">
            <a:off x="9143372" y="4224525"/>
            <a:ext cx="757479" cy="152349"/>
          </a:xfrm>
          <a:prstGeom prst="rect">
            <a:avLst/>
          </a:prstGeom>
          <a:noFill/>
        </p:spPr>
        <p:txBody>
          <a:bodyPr wrap="square" lIns="0" tIns="0" rIns="0" bIns="0" rtlCol="0">
            <a:spAutoFit/>
          </a:bodyPr>
          <a:lstStyle/>
          <a:p>
            <a:pPr algn="ctr">
              <a:lnSpc>
                <a:spcPct val="90000"/>
              </a:lnSpc>
            </a:pPr>
            <a:r>
              <a:rPr lang="en-GB" sz="1100" b="1" dirty="0">
                <a:latin typeface="Arial" panose="020B0604020202020204" pitchFamily="34" charset="0"/>
                <a:ea typeface="Aileron" charset="0"/>
                <a:cs typeface="Arial" panose="020B0604020202020204" pitchFamily="34" charset="0"/>
              </a:rPr>
              <a:t>ORR (%)</a:t>
            </a:r>
          </a:p>
        </p:txBody>
      </p:sp>
      <p:sp>
        <p:nvSpPr>
          <p:cNvPr id="22" name="TextBox 21">
            <a:extLst>
              <a:ext uri="{FF2B5EF4-FFF2-40B4-BE49-F238E27FC236}">
                <a16:creationId xmlns:a16="http://schemas.microsoft.com/office/drawing/2014/main" xmlns="" id="{56451499-32EB-8046-A4A0-0A22912DEC77}"/>
              </a:ext>
            </a:extLst>
          </p:cNvPr>
          <p:cNvSpPr txBox="1"/>
          <p:nvPr/>
        </p:nvSpPr>
        <p:spPr>
          <a:xfrm>
            <a:off x="9582008" y="3033900"/>
            <a:ext cx="2150926" cy="304699"/>
          </a:xfrm>
          <a:prstGeom prst="rect">
            <a:avLst/>
          </a:prstGeom>
          <a:noFill/>
        </p:spPr>
        <p:txBody>
          <a:bodyPr wrap="square" lIns="0" tIns="0" rIns="0" bIns="0" rtlCol="0">
            <a:spAutoFit/>
          </a:bodyPr>
          <a:lstStyle/>
          <a:p>
            <a:pPr algn="ctr">
              <a:lnSpc>
                <a:spcPct val="90000"/>
              </a:lnSpc>
            </a:pPr>
            <a:r>
              <a:rPr lang="en-GB" sz="1100" b="1" dirty="0">
                <a:latin typeface="Arial" panose="020B0604020202020204" pitchFamily="34" charset="0"/>
                <a:ea typeface="Aileron" charset="0"/>
                <a:cs typeface="Arial" panose="020B0604020202020204" pitchFamily="34" charset="0"/>
              </a:rPr>
              <a:t>ORR subgroup analysis by primary tumour location</a:t>
            </a:r>
          </a:p>
        </p:txBody>
      </p:sp>
      <p:sp>
        <p:nvSpPr>
          <p:cNvPr id="23" name="TextBox 22">
            <a:extLst>
              <a:ext uri="{FF2B5EF4-FFF2-40B4-BE49-F238E27FC236}">
                <a16:creationId xmlns:a16="http://schemas.microsoft.com/office/drawing/2014/main" xmlns="" id="{C056F1D7-1538-EA4B-A701-C53BD07735BC}"/>
              </a:ext>
            </a:extLst>
          </p:cNvPr>
          <p:cNvSpPr txBox="1"/>
          <p:nvPr/>
        </p:nvSpPr>
        <p:spPr>
          <a:xfrm>
            <a:off x="10705018" y="5110350"/>
            <a:ext cx="757479" cy="304699"/>
          </a:xfrm>
          <a:prstGeom prst="rect">
            <a:avLst/>
          </a:prstGeom>
          <a:noFill/>
        </p:spPr>
        <p:txBody>
          <a:bodyPr wrap="square" lIns="0" tIns="0" rIns="0" bIns="0" rtlCol="0">
            <a:spAutoFit/>
          </a:bodyPr>
          <a:lstStyle/>
          <a:p>
            <a:pPr algn="ctr">
              <a:lnSpc>
                <a:spcPct val="90000"/>
              </a:lnSpc>
            </a:pPr>
            <a:r>
              <a:rPr lang="en-GB" sz="1100" dirty="0">
                <a:latin typeface="Arial" panose="020B0604020202020204" pitchFamily="34" charset="0"/>
                <a:ea typeface="Aileron" charset="0"/>
                <a:cs typeface="Arial" panose="020B0604020202020204" pitchFamily="34" charset="0"/>
              </a:rPr>
              <a:t>Right</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(n=13)</a:t>
            </a:r>
          </a:p>
        </p:txBody>
      </p:sp>
      <p:sp>
        <p:nvSpPr>
          <p:cNvPr id="24" name="TextBox 23">
            <a:extLst>
              <a:ext uri="{FF2B5EF4-FFF2-40B4-BE49-F238E27FC236}">
                <a16:creationId xmlns:a16="http://schemas.microsoft.com/office/drawing/2014/main" xmlns="" id="{16103700-024B-3A47-8A41-E0E54685735C}"/>
              </a:ext>
            </a:extLst>
          </p:cNvPr>
          <p:cNvSpPr txBox="1"/>
          <p:nvPr/>
        </p:nvSpPr>
        <p:spPr>
          <a:xfrm>
            <a:off x="9993818" y="3922900"/>
            <a:ext cx="757479" cy="152349"/>
          </a:xfrm>
          <a:prstGeom prst="rect">
            <a:avLst/>
          </a:prstGeom>
          <a:noFill/>
        </p:spPr>
        <p:txBody>
          <a:bodyPr wrap="square" lIns="0" tIns="0" rIns="0" bIns="0" rtlCol="0">
            <a:spAutoFit/>
          </a:bodyPr>
          <a:lstStyle/>
          <a:p>
            <a:pPr algn="ctr">
              <a:lnSpc>
                <a:spcPct val="90000"/>
              </a:lnSpc>
            </a:pPr>
            <a:r>
              <a:rPr lang="en-GB" sz="1100" dirty="0">
                <a:latin typeface="Arial" panose="020B0604020202020204" pitchFamily="34" charset="0"/>
                <a:ea typeface="Aileron" charset="0"/>
                <a:cs typeface="Arial" panose="020B0604020202020204" pitchFamily="34" charset="0"/>
              </a:rPr>
              <a:t>30%</a:t>
            </a:r>
          </a:p>
        </p:txBody>
      </p:sp>
      <p:sp>
        <p:nvSpPr>
          <p:cNvPr id="25" name="TextBox 24">
            <a:extLst>
              <a:ext uri="{FF2B5EF4-FFF2-40B4-BE49-F238E27FC236}">
                <a16:creationId xmlns:a16="http://schemas.microsoft.com/office/drawing/2014/main" xmlns="" id="{A92A4F58-3E46-B14B-B025-F650ABC23DEB}"/>
              </a:ext>
            </a:extLst>
          </p:cNvPr>
          <p:cNvSpPr txBox="1"/>
          <p:nvPr/>
        </p:nvSpPr>
        <p:spPr>
          <a:xfrm>
            <a:off x="10705018" y="3700650"/>
            <a:ext cx="757479" cy="152349"/>
          </a:xfrm>
          <a:prstGeom prst="rect">
            <a:avLst/>
          </a:prstGeom>
          <a:noFill/>
        </p:spPr>
        <p:txBody>
          <a:bodyPr wrap="square" lIns="0" tIns="0" rIns="0" bIns="0" rtlCol="0">
            <a:spAutoFit/>
          </a:bodyPr>
          <a:lstStyle/>
          <a:p>
            <a:pPr algn="ctr">
              <a:lnSpc>
                <a:spcPct val="90000"/>
              </a:lnSpc>
            </a:pPr>
            <a:r>
              <a:rPr lang="en-GB" sz="1100" dirty="0">
                <a:latin typeface="Arial" panose="020B0604020202020204" pitchFamily="34" charset="0"/>
                <a:ea typeface="Aileron" charset="0"/>
                <a:cs typeface="Arial" panose="020B0604020202020204" pitchFamily="34" charset="0"/>
              </a:rPr>
              <a:t>31%</a:t>
            </a:r>
          </a:p>
        </p:txBody>
      </p:sp>
      <p:sp>
        <p:nvSpPr>
          <p:cNvPr id="26" name="TextBox 25">
            <a:extLst>
              <a:ext uri="{FF2B5EF4-FFF2-40B4-BE49-F238E27FC236}">
                <a16:creationId xmlns:a16="http://schemas.microsoft.com/office/drawing/2014/main" xmlns="" id="{7E5446A3-EA30-7E4A-B424-29A752EFC524}"/>
              </a:ext>
            </a:extLst>
          </p:cNvPr>
          <p:cNvSpPr txBox="1"/>
          <p:nvPr/>
        </p:nvSpPr>
        <p:spPr>
          <a:xfrm>
            <a:off x="9597631" y="3465700"/>
            <a:ext cx="210691" cy="152349"/>
          </a:xfrm>
          <a:prstGeom prst="rect">
            <a:avLst/>
          </a:prstGeom>
          <a:noFill/>
        </p:spPr>
        <p:txBody>
          <a:bodyPr wrap="squar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80</a:t>
            </a:r>
          </a:p>
        </p:txBody>
      </p:sp>
      <p:cxnSp>
        <p:nvCxnSpPr>
          <p:cNvPr id="7" name="Straight Connector 6">
            <a:extLst>
              <a:ext uri="{FF2B5EF4-FFF2-40B4-BE49-F238E27FC236}">
                <a16:creationId xmlns:a16="http://schemas.microsoft.com/office/drawing/2014/main" xmlns="" id="{2A781845-93CF-B248-B18F-174231C80317}"/>
              </a:ext>
            </a:extLst>
          </p:cNvPr>
          <p:cNvCxnSpPr>
            <a:cxnSpLocks/>
          </p:cNvCxnSpPr>
          <p:nvPr/>
        </p:nvCxnSpPr>
        <p:spPr>
          <a:xfrm>
            <a:off x="9906074" y="3530600"/>
            <a:ext cx="0" cy="152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xmlns="" id="{73461CDE-8734-2940-8FDA-5AC0B53305A3}"/>
              </a:ext>
            </a:extLst>
          </p:cNvPr>
          <p:cNvCxnSpPr>
            <a:cxnSpLocks/>
          </p:cNvCxnSpPr>
          <p:nvPr/>
        </p:nvCxnSpPr>
        <p:spPr>
          <a:xfrm flipH="1">
            <a:off x="9855274" y="3536950"/>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xmlns="" id="{0D915E0A-DC83-3148-8849-E67975439114}"/>
              </a:ext>
            </a:extLst>
          </p:cNvPr>
          <p:cNvSpPr txBox="1"/>
          <p:nvPr/>
        </p:nvSpPr>
        <p:spPr>
          <a:xfrm>
            <a:off x="9597631" y="3849875"/>
            <a:ext cx="210691" cy="152349"/>
          </a:xfrm>
          <a:prstGeom prst="rect">
            <a:avLst/>
          </a:prstGeom>
          <a:noFill/>
        </p:spPr>
        <p:txBody>
          <a:bodyPr wrap="squar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60</a:t>
            </a:r>
          </a:p>
        </p:txBody>
      </p:sp>
      <p:cxnSp>
        <p:nvCxnSpPr>
          <p:cNvPr id="38" name="Straight Connector 37">
            <a:extLst>
              <a:ext uri="{FF2B5EF4-FFF2-40B4-BE49-F238E27FC236}">
                <a16:creationId xmlns:a16="http://schemas.microsoft.com/office/drawing/2014/main" xmlns="" id="{33A93F56-8C18-5342-B0AA-7D7F70167B5F}"/>
              </a:ext>
            </a:extLst>
          </p:cNvPr>
          <p:cNvCxnSpPr>
            <a:cxnSpLocks/>
          </p:cNvCxnSpPr>
          <p:nvPr/>
        </p:nvCxnSpPr>
        <p:spPr>
          <a:xfrm flipH="1">
            <a:off x="9855274" y="3921125"/>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xmlns="" id="{DEFEBE7C-CE2D-8A46-9181-2178BDE52584}"/>
              </a:ext>
            </a:extLst>
          </p:cNvPr>
          <p:cNvSpPr txBox="1"/>
          <p:nvPr/>
        </p:nvSpPr>
        <p:spPr>
          <a:xfrm>
            <a:off x="9597631" y="4227700"/>
            <a:ext cx="210691" cy="152349"/>
          </a:xfrm>
          <a:prstGeom prst="rect">
            <a:avLst/>
          </a:prstGeom>
          <a:noFill/>
        </p:spPr>
        <p:txBody>
          <a:bodyPr wrap="squar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40</a:t>
            </a:r>
          </a:p>
        </p:txBody>
      </p:sp>
      <p:cxnSp>
        <p:nvCxnSpPr>
          <p:cNvPr id="40" name="Straight Connector 39">
            <a:extLst>
              <a:ext uri="{FF2B5EF4-FFF2-40B4-BE49-F238E27FC236}">
                <a16:creationId xmlns:a16="http://schemas.microsoft.com/office/drawing/2014/main" xmlns="" id="{E21B0448-F42E-7141-AB2E-2363CCD0D453}"/>
              </a:ext>
            </a:extLst>
          </p:cNvPr>
          <p:cNvCxnSpPr>
            <a:cxnSpLocks/>
          </p:cNvCxnSpPr>
          <p:nvPr/>
        </p:nvCxnSpPr>
        <p:spPr>
          <a:xfrm flipH="1">
            <a:off x="9855274" y="4298950"/>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xmlns="" id="{BA61C529-6E13-9B4C-89E5-74388F34F4D6}"/>
              </a:ext>
            </a:extLst>
          </p:cNvPr>
          <p:cNvSpPr txBox="1"/>
          <p:nvPr/>
        </p:nvSpPr>
        <p:spPr>
          <a:xfrm>
            <a:off x="9597631" y="4611875"/>
            <a:ext cx="210691" cy="152349"/>
          </a:xfrm>
          <a:prstGeom prst="rect">
            <a:avLst/>
          </a:prstGeom>
          <a:noFill/>
        </p:spPr>
        <p:txBody>
          <a:bodyPr wrap="squar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20</a:t>
            </a:r>
          </a:p>
        </p:txBody>
      </p:sp>
      <p:cxnSp>
        <p:nvCxnSpPr>
          <p:cNvPr id="42" name="Straight Connector 41">
            <a:extLst>
              <a:ext uri="{FF2B5EF4-FFF2-40B4-BE49-F238E27FC236}">
                <a16:creationId xmlns:a16="http://schemas.microsoft.com/office/drawing/2014/main" xmlns="" id="{FB0C8D78-5F4A-8842-9019-B46C5237E6CF}"/>
              </a:ext>
            </a:extLst>
          </p:cNvPr>
          <p:cNvCxnSpPr>
            <a:cxnSpLocks/>
          </p:cNvCxnSpPr>
          <p:nvPr/>
        </p:nvCxnSpPr>
        <p:spPr>
          <a:xfrm flipH="1">
            <a:off x="9855274" y="4683125"/>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xmlns="" id="{84D700D0-98DF-8949-A97F-AFBC43A0B44D}"/>
              </a:ext>
            </a:extLst>
          </p:cNvPr>
          <p:cNvSpPr txBox="1"/>
          <p:nvPr/>
        </p:nvSpPr>
        <p:spPr>
          <a:xfrm>
            <a:off x="9597631" y="4986525"/>
            <a:ext cx="210691" cy="152349"/>
          </a:xfrm>
          <a:prstGeom prst="rect">
            <a:avLst/>
          </a:prstGeom>
          <a:noFill/>
        </p:spPr>
        <p:txBody>
          <a:bodyPr wrap="square" lIns="0" tIns="0" rIns="0" bIns="0" rtlCol="0">
            <a:spAutoFit/>
          </a:bodyPr>
          <a:lstStyle/>
          <a:p>
            <a:pPr algn="r">
              <a:lnSpc>
                <a:spcPct val="90000"/>
              </a:lnSpc>
            </a:pPr>
            <a:r>
              <a:rPr lang="en-GB" sz="1100" dirty="0">
                <a:latin typeface="Arial" panose="020B0604020202020204" pitchFamily="34" charset="0"/>
                <a:ea typeface="Aileron" charset="0"/>
                <a:cs typeface="Arial" panose="020B0604020202020204" pitchFamily="34" charset="0"/>
              </a:rPr>
              <a:t>0</a:t>
            </a:r>
          </a:p>
        </p:txBody>
      </p:sp>
      <p:sp>
        <p:nvSpPr>
          <p:cNvPr id="46" name="Rectangle 45">
            <a:extLst>
              <a:ext uri="{FF2B5EF4-FFF2-40B4-BE49-F238E27FC236}">
                <a16:creationId xmlns:a16="http://schemas.microsoft.com/office/drawing/2014/main" xmlns="" id="{E1CE951F-C343-AC4E-BBED-B36438DBF406}"/>
              </a:ext>
            </a:extLst>
          </p:cNvPr>
          <p:cNvSpPr/>
          <p:nvPr/>
        </p:nvSpPr>
        <p:spPr>
          <a:xfrm>
            <a:off x="10134370" y="4496635"/>
            <a:ext cx="476374" cy="5643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xmlns="" id="{CF6420ED-B004-9942-87E8-CD4DA708FDCE}"/>
              </a:ext>
            </a:extLst>
          </p:cNvPr>
          <p:cNvSpPr/>
          <p:nvPr/>
        </p:nvSpPr>
        <p:spPr>
          <a:xfrm>
            <a:off x="10861551" y="4457700"/>
            <a:ext cx="476374" cy="603250"/>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34" name="Group 33">
            <a:extLst>
              <a:ext uri="{FF2B5EF4-FFF2-40B4-BE49-F238E27FC236}">
                <a16:creationId xmlns:a16="http://schemas.microsoft.com/office/drawing/2014/main" xmlns="" id="{8786447B-56DD-2748-8C9E-15AD81A2FC3C}"/>
              </a:ext>
            </a:extLst>
          </p:cNvPr>
          <p:cNvGrpSpPr/>
          <p:nvPr/>
        </p:nvGrpSpPr>
        <p:grpSpPr>
          <a:xfrm>
            <a:off x="10324969" y="4102100"/>
            <a:ext cx="95176" cy="704850"/>
            <a:chOff x="10331524" y="4102100"/>
            <a:chExt cx="95176" cy="704850"/>
          </a:xfrm>
        </p:grpSpPr>
        <p:cxnSp>
          <p:nvCxnSpPr>
            <p:cNvPr id="29" name="Straight Connector 28">
              <a:extLst>
                <a:ext uri="{FF2B5EF4-FFF2-40B4-BE49-F238E27FC236}">
                  <a16:creationId xmlns:a16="http://schemas.microsoft.com/office/drawing/2014/main" xmlns="" id="{5B187358-7EA4-0A49-802B-AF94D54206FD}"/>
                </a:ext>
              </a:extLst>
            </p:cNvPr>
            <p:cNvCxnSpPr>
              <a:cxnSpLocks/>
            </p:cNvCxnSpPr>
            <p:nvPr/>
          </p:nvCxnSpPr>
          <p:spPr>
            <a:xfrm>
              <a:off x="10379112" y="4102100"/>
              <a:ext cx="0" cy="70485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xmlns="" id="{7A07E2C4-BE94-8846-9AEC-4ECBC2A420DF}"/>
                </a:ext>
              </a:extLst>
            </p:cNvPr>
            <p:cNvCxnSpPr>
              <a:cxnSpLocks/>
            </p:cNvCxnSpPr>
            <p:nvPr/>
          </p:nvCxnSpPr>
          <p:spPr>
            <a:xfrm flipH="1">
              <a:off x="10331524" y="4105275"/>
              <a:ext cx="9517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xmlns="" id="{0DD75713-1FDD-AE49-843C-7BAA3676FBD2}"/>
                </a:ext>
              </a:extLst>
            </p:cNvPr>
            <p:cNvCxnSpPr>
              <a:cxnSpLocks/>
            </p:cNvCxnSpPr>
            <p:nvPr/>
          </p:nvCxnSpPr>
          <p:spPr>
            <a:xfrm flipH="1">
              <a:off x="10331524" y="4803775"/>
              <a:ext cx="9517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8" name="Group 47">
            <a:extLst>
              <a:ext uri="{FF2B5EF4-FFF2-40B4-BE49-F238E27FC236}">
                <a16:creationId xmlns:a16="http://schemas.microsoft.com/office/drawing/2014/main" xmlns="" id="{BC417B7D-2A64-4B4D-AF01-C5B7E64F8EC0}"/>
              </a:ext>
            </a:extLst>
          </p:cNvPr>
          <p:cNvGrpSpPr/>
          <p:nvPr/>
        </p:nvGrpSpPr>
        <p:grpSpPr>
          <a:xfrm>
            <a:off x="11036169" y="3889375"/>
            <a:ext cx="95176" cy="1003300"/>
            <a:chOff x="10331524" y="4102100"/>
            <a:chExt cx="95176" cy="704850"/>
          </a:xfrm>
        </p:grpSpPr>
        <p:cxnSp>
          <p:nvCxnSpPr>
            <p:cNvPr id="49" name="Straight Connector 48">
              <a:extLst>
                <a:ext uri="{FF2B5EF4-FFF2-40B4-BE49-F238E27FC236}">
                  <a16:creationId xmlns:a16="http://schemas.microsoft.com/office/drawing/2014/main" xmlns="" id="{0A643348-2199-1B4D-A7CA-6551F7721B21}"/>
                </a:ext>
              </a:extLst>
            </p:cNvPr>
            <p:cNvCxnSpPr>
              <a:cxnSpLocks/>
            </p:cNvCxnSpPr>
            <p:nvPr/>
          </p:nvCxnSpPr>
          <p:spPr>
            <a:xfrm>
              <a:off x="10379112" y="4102100"/>
              <a:ext cx="0" cy="70485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xmlns="" id="{88ADD1D4-4DEB-BD4F-9B87-437B204697DA}"/>
                </a:ext>
              </a:extLst>
            </p:cNvPr>
            <p:cNvCxnSpPr>
              <a:cxnSpLocks/>
            </p:cNvCxnSpPr>
            <p:nvPr/>
          </p:nvCxnSpPr>
          <p:spPr>
            <a:xfrm flipH="1">
              <a:off x="10331524" y="4105275"/>
              <a:ext cx="9517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xmlns="" id="{E5C0690D-BAC0-E847-A79C-E21862A6AA5B}"/>
                </a:ext>
              </a:extLst>
            </p:cNvPr>
            <p:cNvCxnSpPr>
              <a:cxnSpLocks/>
            </p:cNvCxnSpPr>
            <p:nvPr/>
          </p:nvCxnSpPr>
          <p:spPr>
            <a:xfrm flipH="1">
              <a:off x="10331524" y="4803775"/>
              <a:ext cx="9517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4" name="Straight Connector 43">
            <a:extLst>
              <a:ext uri="{FF2B5EF4-FFF2-40B4-BE49-F238E27FC236}">
                <a16:creationId xmlns:a16="http://schemas.microsoft.com/office/drawing/2014/main" xmlns="" id="{9E11CA79-1078-B04A-A1BF-5F13795A2D5A}"/>
              </a:ext>
            </a:extLst>
          </p:cNvPr>
          <p:cNvCxnSpPr>
            <a:cxnSpLocks/>
          </p:cNvCxnSpPr>
          <p:nvPr/>
        </p:nvCxnSpPr>
        <p:spPr>
          <a:xfrm flipH="1">
            <a:off x="9855274" y="5057775"/>
            <a:ext cx="172077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314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09C7235-1601-4110-B808-BD18FA347F55}"/>
              </a:ext>
            </a:extLst>
          </p:cNvPr>
          <p:cNvSpPr>
            <a:spLocks noGrp="1"/>
          </p:cNvSpPr>
          <p:nvPr>
            <p:ph sz="quarter" idx="12"/>
          </p:nvPr>
        </p:nvSpPr>
        <p:spPr/>
        <p:txBody>
          <a:bodyPr/>
          <a:lstStyle/>
          <a:p>
            <a:r>
              <a:rPr lang="en-US" dirty="0"/>
              <a:t>Sotorasib plus panitumumab was safe and tolerable in these </a:t>
            </a:r>
            <a:r>
              <a:rPr lang="en-US" dirty="0" err="1"/>
              <a:t>chemorefractory</a:t>
            </a:r>
            <a:r>
              <a:rPr lang="en-US" dirty="0"/>
              <a:t> patients with KRASG12C-mutated mCRC</a:t>
            </a:r>
          </a:p>
          <a:p>
            <a:r>
              <a:rPr lang="en-US" dirty="0"/>
              <a:t>A 3-fold higher response rate (30% ORR) was observed than previously seen with sotorasib monotherapy, with no apparent difference based on tumour location</a:t>
            </a:r>
          </a:p>
        </p:txBody>
      </p:sp>
      <p:sp>
        <p:nvSpPr>
          <p:cNvPr id="3" name="Title 2">
            <a:extLst>
              <a:ext uri="{FF2B5EF4-FFF2-40B4-BE49-F238E27FC236}">
                <a16:creationId xmlns:a16="http://schemas.microsoft.com/office/drawing/2014/main" xmlns="" id="{75F1A2E3-911C-4E12-831B-42FF626604DE}"/>
              </a:ext>
            </a:extLst>
          </p:cNvPr>
          <p:cNvSpPr>
            <a:spLocks noGrp="1"/>
          </p:cNvSpPr>
          <p:nvPr>
            <p:ph type="title"/>
          </p:nvPr>
        </p:nvSpPr>
        <p:spPr/>
        <p:txBody>
          <a:bodyPr/>
          <a:lstStyle/>
          <a:p>
            <a:r>
              <a:rPr lang="en-GB" dirty="0" err="1"/>
              <a:t>C</a:t>
            </a:r>
            <a:r>
              <a:rPr lang="en-GB" cap="none" dirty="0" err="1"/>
              <a:t>ode</a:t>
            </a:r>
            <a:r>
              <a:rPr lang="en-GB" dirty="0" err="1"/>
              <a:t>B</a:t>
            </a:r>
            <a:r>
              <a:rPr lang="en-GB" cap="none" dirty="0" err="1"/>
              <a:t>reak</a:t>
            </a:r>
            <a:r>
              <a:rPr lang="en-GB" dirty="0"/>
              <a:t> 101: summary</a:t>
            </a:r>
          </a:p>
        </p:txBody>
      </p:sp>
      <p:sp>
        <p:nvSpPr>
          <p:cNvPr id="5" name="Slide Number Placeholder 4">
            <a:extLst>
              <a:ext uri="{FF2B5EF4-FFF2-40B4-BE49-F238E27FC236}">
                <a16:creationId xmlns:a16="http://schemas.microsoft.com/office/drawing/2014/main" xmlns="" id="{92EF3EC2-6381-4222-8910-80A90730CD31}"/>
              </a:ext>
            </a:extLst>
          </p:cNvPr>
          <p:cNvSpPr>
            <a:spLocks noGrp="1"/>
          </p:cNvSpPr>
          <p:nvPr>
            <p:ph type="sldNum" sz="quarter" idx="4"/>
          </p:nvPr>
        </p:nvSpPr>
        <p:spPr/>
        <p:txBody>
          <a:bodyPr/>
          <a:lstStyle/>
          <a:p>
            <a:fld id="{FCE43C0F-8A7B-3A4B-9DB5-B3472E36E833}" type="slidenum">
              <a:rPr lang="en-GB" smtClean="0"/>
              <a:pPr/>
              <a:t>24</a:t>
            </a:fld>
            <a:endParaRPr lang="en-GB" dirty="0"/>
          </a:p>
        </p:txBody>
      </p:sp>
      <p:sp>
        <p:nvSpPr>
          <p:cNvPr id="9" name="Content Placeholder 8">
            <a:extLst>
              <a:ext uri="{FF2B5EF4-FFF2-40B4-BE49-F238E27FC236}">
                <a16:creationId xmlns:a16="http://schemas.microsoft.com/office/drawing/2014/main" xmlns="" id="{69789941-5D24-AB4C-8B60-4480B8932309}"/>
              </a:ext>
            </a:extLst>
          </p:cNvPr>
          <p:cNvSpPr>
            <a:spLocks noGrp="1"/>
          </p:cNvSpPr>
          <p:nvPr>
            <p:ph sz="quarter" idx="15"/>
          </p:nvPr>
        </p:nvSpPr>
        <p:spPr/>
        <p:txBody>
          <a:bodyPr/>
          <a:lstStyle/>
          <a:p>
            <a:pPr lvl="0"/>
            <a:r>
              <a:rPr lang="en-GB" dirty="0"/>
              <a:t>KRAS, Kirsten rat sarcoma; mCRC, metastatic colorectal cancer; ORR, objective response rate; OS, overall survival; PFS, progression-free survival</a:t>
            </a:r>
          </a:p>
          <a:p>
            <a:pPr lvl="0"/>
            <a:r>
              <a:rPr lang="en-US" sz="1200" dirty="0" err="1">
                <a:effectLst/>
              </a:rPr>
              <a:t>Kuboki</a:t>
            </a:r>
            <a:r>
              <a:rPr lang="en-US" sz="1200" dirty="0">
                <a:effectLst/>
              </a:rPr>
              <a:t> Y, et al. Ann Oncol. 2022; 33 (suppl_7): S136-S196 (ESMO 2022 oral presentation)</a:t>
            </a:r>
            <a:endParaRPr lang="en-GB" dirty="0"/>
          </a:p>
        </p:txBody>
      </p:sp>
      <p:sp>
        <p:nvSpPr>
          <p:cNvPr id="11" name="TextBox 10">
            <a:extLst>
              <a:ext uri="{FF2B5EF4-FFF2-40B4-BE49-F238E27FC236}">
                <a16:creationId xmlns:a16="http://schemas.microsoft.com/office/drawing/2014/main" xmlns="" id="{AC4FE1D1-C8EC-1F45-8E69-9C20D90D5D5C}"/>
              </a:ext>
            </a:extLst>
          </p:cNvPr>
          <p:cNvSpPr txBox="1"/>
          <p:nvPr/>
        </p:nvSpPr>
        <p:spPr>
          <a:xfrm>
            <a:off x="1391477" y="3554246"/>
            <a:ext cx="9409046" cy="1964812"/>
          </a:xfrm>
          <a:prstGeom prst="rect">
            <a:avLst/>
          </a:prstGeom>
          <a:solidFill>
            <a:schemeClr val="bg1"/>
          </a:solidFill>
          <a:ln w="28575">
            <a:solidFill>
              <a:schemeClr val="accent1"/>
            </a:solidFill>
          </a:ln>
        </p:spPr>
        <p:txBody>
          <a:bodyPr wrap="square" lIns="288000" tIns="108000" rIns="288000" bIns="108000" rtlCol="0" anchor="ctr" anchorCtr="0">
            <a:noAutofit/>
          </a:bodyPr>
          <a:lstStyle/>
          <a:p>
            <a:pPr>
              <a:spcBef>
                <a:spcPts val="600"/>
              </a:spcBef>
            </a:pPr>
            <a:r>
              <a:rPr lang="en-GB" sz="2000" b="1" u="sng"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GB" sz="2000" b="1" dirty="0">
                <a:solidFill>
                  <a:schemeClr val="tx2"/>
                </a:solidFill>
                <a:latin typeface="Arial" panose="020B0604020202020204" pitchFamily="34" charset="0"/>
                <a:ea typeface="Aileron" charset="0"/>
                <a:cs typeface="Arial" panose="020B0604020202020204" pitchFamily="34" charset="0"/>
              </a:rPr>
              <a:t>The global phase 3 study, CodeBreaK300 (NCT05198934) will provide further data on the combination of </a:t>
            </a:r>
            <a:r>
              <a:rPr lang="en-GB" sz="2000" b="1" dirty="0" err="1">
                <a:solidFill>
                  <a:schemeClr val="tx2"/>
                </a:solidFill>
                <a:latin typeface="Arial" panose="020B0604020202020204" pitchFamily="34" charset="0"/>
                <a:ea typeface="Aileron" charset="0"/>
                <a:cs typeface="Arial" panose="020B0604020202020204" pitchFamily="34" charset="0"/>
              </a:rPr>
              <a:t>sotorasib</a:t>
            </a:r>
            <a:r>
              <a:rPr lang="en-GB" sz="2000" b="1" dirty="0">
                <a:solidFill>
                  <a:schemeClr val="tx2"/>
                </a:solidFill>
                <a:latin typeface="Arial" panose="020B0604020202020204" pitchFamily="34" charset="0"/>
                <a:ea typeface="Aileron" charset="0"/>
                <a:cs typeface="Arial" panose="020B0604020202020204" pitchFamily="34" charset="0"/>
              </a:rPr>
              <a:t> plus panitumumab vs standard of care in patients with </a:t>
            </a:r>
            <a:r>
              <a:rPr lang="en-US" sz="2000" b="1" dirty="0">
                <a:solidFill>
                  <a:schemeClr val="tx2"/>
                </a:solidFill>
                <a:latin typeface="Arial" panose="020B0604020202020204" pitchFamily="34" charset="0"/>
                <a:cs typeface="Arial" panose="020B0604020202020204" pitchFamily="34" charset="0"/>
              </a:rPr>
              <a:t>KRAS</a:t>
            </a:r>
            <a:r>
              <a:rPr lang="en-US" sz="2000" b="1" baseline="30000" dirty="0">
                <a:solidFill>
                  <a:schemeClr val="tx2"/>
                </a:solidFill>
                <a:latin typeface="Arial" panose="020B0604020202020204" pitchFamily="34" charset="0"/>
                <a:cs typeface="Arial" panose="020B0604020202020204" pitchFamily="34" charset="0"/>
              </a:rPr>
              <a:t>G12C</a:t>
            </a:r>
            <a:r>
              <a:rPr lang="en-US" sz="2000" b="1" dirty="0">
                <a:solidFill>
                  <a:schemeClr val="tx2"/>
                </a:solidFill>
                <a:latin typeface="Arial" panose="020B0604020202020204" pitchFamily="34" charset="0"/>
                <a:cs typeface="Arial" panose="020B0604020202020204" pitchFamily="34" charset="0"/>
              </a:rPr>
              <a:t>-mutated mCRC</a:t>
            </a:r>
            <a:endParaRPr lang="en-GB" sz="20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21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028586" y="5336165"/>
            <a:ext cx="1812997" cy="553998"/>
          </a:xfrm>
          <a:prstGeom prst="rect">
            <a:avLst/>
          </a:prstGeom>
          <a:noFill/>
        </p:spPr>
        <p:txBody>
          <a:bodyPr wrap="none" rtlCol="0">
            <a:spAutoFit/>
          </a:bodyPr>
          <a:lstStyle/>
          <a:p>
            <a:pPr algn="ctr"/>
            <a:r>
              <a:rPr lang="en-GB" sz="1400" dirty="0">
                <a:solidFill>
                  <a:schemeClr val="tx2"/>
                </a:solidFill>
                <a:latin typeface="Arial" panose="020B0604020202020204" pitchFamily="34" charset="0"/>
                <a:ea typeface="Aileron" charset="0"/>
                <a:cs typeface="Arial" panose="020B0604020202020204" pitchFamily="34" charset="0"/>
              </a:rPr>
              <a:t>Follow us on Twitter </a:t>
            </a:r>
            <a:r>
              <a:rPr lang="en-GB" sz="1600" dirty="0">
                <a:solidFill>
                  <a:schemeClr val="tx2"/>
                </a:solidFill>
                <a:latin typeface="Arial" panose="020B0604020202020204" pitchFamily="34" charset="0"/>
                <a:ea typeface="Aileron" charset="0"/>
                <a:cs typeface="Arial" panose="020B0604020202020204" pitchFamily="34" charset="0"/>
              </a:rPr>
              <a:t/>
            </a:r>
            <a:br>
              <a:rPr lang="en-GB" sz="1600" dirty="0">
                <a:solidFill>
                  <a:schemeClr val="tx2"/>
                </a:solidFill>
                <a:latin typeface="Arial" panose="020B0604020202020204" pitchFamily="34" charset="0"/>
                <a:ea typeface="Aileron" charset="0"/>
                <a:cs typeface="Arial" panose="020B0604020202020204" pitchFamily="34" charset="0"/>
              </a:rPr>
            </a:br>
            <a:r>
              <a:rPr lang="en-GB" sz="1600" b="1" u="sng" dirty="0">
                <a:solidFill>
                  <a:schemeClr val="accent1"/>
                </a:solidFill>
                <a:latin typeface="Arial" panose="020B0604020202020204" pitchFamily="34" charset="0"/>
                <a:ea typeface="Aileron" charset="0"/>
                <a:cs typeface="Arial" panose="020B0604020202020204" pitchFamily="34" charset="0"/>
                <a:hlinkClick r:id="rId3">
                  <a:extLst>
                    <a:ext uri="{A12FA001-AC4F-418D-AE19-62706E023703}">
                      <ahyp:hlinkClr xmlns:ahyp="http://schemas.microsoft.com/office/drawing/2018/hyperlinkcolor" xmlns="" val="tx"/>
                    </a:ext>
                  </a:extLst>
                </a:hlinkClick>
              </a:rPr>
              <a:t>@</a:t>
            </a:r>
            <a:r>
              <a:rPr lang="en-GB" sz="1600" b="1" u="sng" dirty="0" err="1">
                <a:solidFill>
                  <a:schemeClr val="accent1"/>
                </a:solidFill>
                <a:latin typeface="Arial" panose="020B0604020202020204" pitchFamily="34" charset="0"/>
                <a:ea typeface="Aileron" charset="0"/>
                <a:cs typeface="Arial" panose="020B0604020202020204" pitchFamily="34" charset="0"/>
                <a:hlinkClick r:id="rId3">
                  <a:extLst>
                    <a:ext uri="{A12FA001-AC4F-418D-AE19-62706E023703}">
                      <ahyp:hlinkClr xmlns:ahyp="http://schemas.microsoft.com/office/drawing/2018/hyperlinkcolor" xmlns="" val="tx"/>
                    </a:ext>
                  </a:extLst>
                </a:hlinkClick>
              </a:rPr>
              <a:t>giconnectinfo</a:t>
            </a:r>
            <a:endParaRPr lang="en-GB" sz="1600" b="1" u="sng" dirty="0">
              <a:solidFill>
                <a:schemeClr val="accent1"/>
              </a:solidFill>
              <a:latin typeface="Arial" panose="020B0604020202020204" pitchFamily="34" charset="0"/>
              <a:ea typeface="Aileron" charset="0"/>
              <a:cs typeface="Arial" panose="020B0604020202020204" pitchFamily="34" charset="0"/>
            </a:endParaRPr>
          </a:p>
        </p:txBody>
      </p:sp>
      <p:sp>
        <p:nvSpPr>
          <p:cNvPr id="17" name="TextBox 16"/>
          <p:cNvSpPr txBox="1"/>
          <p:nvPr/>
        </p:nvSpPr>
        <p:spPr>
          <a:xfrm>
            <a:off x="4011195" y="5336177"/>
            <a:ext cx="2084815" cy="701731"/>
          </a:xfrm>
          <a:prstGeom prst="rect">
            <a:avLst/>
          </a:prstGeom>
          <a:noFill/>
        </p:spPr>
        <p:txBody>
          <a:bodyPr wrap="square" rtlCol="0">
            <a:spAutoFit/>
          </a:bodyPr>
          <a:lstStyle/>
          <a:p>
            <a:pPr algn="ct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Follow the </a:t>
            </a:r>
            <a:r>
              <a:rPr lang="en-GB" sz="1600" dirty="0">
                <a:solidFill>
                  <a:schemeClr val="tx2"/>
                </a:solidFill>
                <a:latin typeface="Arial" panose="020B0604020202020204" pitchFamily="34" charset="0"/>
                <a:ea typeface="Aileron" charset="0"/>
                <a:cs typeface="Arial" panose="020B0604020202020204" pitchFamily="34" charset="0"/>
              </a:rPr>
              <a:t/>
            </a:r>
            <a:br>
              <a:rPr lang="en-GB" sz="1600" dirty="0">
                <a:solidFill>
                  <a:schemeClr val="tx2"/>
                </a:solidFill>
                <a:latin typeface="Arial" panose="020B0604020202020204" pitchFamily="34" charset="0"/>
                <a:ea typeface="Aileron" charset="0"/>
                <a:cs typeface="Arial" panose="020B0604020202020204" pitchFamily="34" charset="0"/>
              </a:rPr>
            </a:br>
            <a:r>
              <a:rPr lang="en-GB" sz="1600" b="1" u="sng" dirty="0">
                <a:solidFill>
                  <a:schemeClr val="accent1"/>
                </a:solidFill>
                <a:latin typeface="Arial" panose="020B0604020202020204" pitchFamily="34" charset="0"/>
                <a:ea typeface="Aileron" charset="0"/>
                <a:cs typeface="Arial" panose="020B0604020202020204" pitchFamily="34" charset="0"/>
                <a:hlinkClick r:id="rId4"/>
              </a:rPr>
              <a:t>GI CONNECT</a:t>
            </a:r>
            <a:r>
              <a:rPr lang="en-GB" sz="1600" b="1" dirty="0">
                <a:solidFill>
                  <a:schemeClr val="tx2"/>
                </a:solidFill>
                <a:latin typeface="Arial" panose="020B0604020202020204" pitchFamily="34" charset="0"/>
                <a:ea typeface="Aileron" charset="0"/>
                <a:cs typeface="Arial" panose="020B0604020202020204" pitchFamily="34" charset="0"/>
              </a:rPr>
              <a:t/>
            </a:r>
            <a:br>
              <a:rPr lang="en-GB" sz="1600" b="1" dirty="0">
                <a:solidFill>
                  <a:schemeClr val="tx2"/>
                </a:solidFill>
                <a:latin typeface="Arial" panose="020B0604020202020204" pitchFamily="34" charset="0"/>
                <a:ea typeface="Aileron" charset="0"/>
                <a:cs typeface="Arial" panose="020B0604020202020204" pitchFamily="34" charset="0"/>
              </a:rPr>
            </a:br>
            <a:r>
              <a:rPr lang="en-GB" sz="1400" dirty="0">
                <a:solidFill>
                  <a:schemeClr val="tx2"/>
                </a:solidFill>
                <a:latin typeface="Arial" panose="020B0604020202020204" pitchFamily="34" charset="0"/>
                <a:ea typeface="Aileron" charset="0"/>
                <a:cs typeface="Arial" panose="020B0604020202020204" pitchFamily="34" charset="0"/>
              </a:rPr>
              <a:t>group on LinkedIn</a:t>
            </a:r>
            <a:endParaRPr lang="en-GB" sz="1600" dirty="0">
              <a:solidFill>
                <a:schemeClr val="tx2"/>
              </a:solidFill>
              <a:latin typeface="Arial" panose="020B0604020202020204" pitchFamily="34" charset="0"/>
              <a:ea typeface="Aileron" charset="0"/>
              <a:cs typeface="Arial" panose="020B0604020202020204" pitchFamily="34" charset="0"/>
            </a:endParaRPr>
          </a:p>
        </p:txBody>
      </p:sp>
      <p:sp>
        <p:nvSpPr>
          <p:cNvPr id="18" name="TextBox 17"/>
          <p:cNvSpPr txBox="1"/>
          <p:nvPr/>
        </p:nvSpPr>
        <p:spPr>
          <a:xfrm>
            <a:off x="7788696" y="5336167"/>
            <a:ext cx="2843808" cy="729430"/>
          </a:xfrm>
          <a:prstGeom prst="rect">
            <a:avLst/>
          </a:prstGeom>
          <a:noFill/>
        </p:spPr>
        <p:txBody>
          <a:bodyPr wrap="square" rtlCol="0">
            <a:spAutoFit/>
          </a:bodyPr>
          <a:lstStyle/>
          <a:p>
            <a:pPr algn="ctr">
              <a:lnSpc>
                <a:spcPct val="90000"/>
              </a:lnSpc>
            </a:pPr>
            <a:r>
              <a:rPr lang="en-US" sz="1400" dirty="0">
                <a:solidFill>
                  <a:schemeClr val="tx2"/>
                </a:solidFill>
                <a:latin typeface="Arial" panose="020B0604020202020204" pitchFamily="34" charset="0"/>
                <a:cs typeface="Arial" panose="020B0604020202020204" pitchFamily="34" charset="0"/>
              </a:rPr>
              <a:t>Email</a:t>
            </a:r>
            <a:r>
              <a:rPr lang="en-US" sz="1600" dirty="0">
                <a:solidFill>
                  <a:schemeClr val="tx2"/>
                </a:solidFill>
                <a:latin typeface="Arial" panose="020B0604020202020204" pitchFamily="34" charset="0"/>
                <a:cs typeface="Arial" panose="020B0604020202020204" pitchFamily="34" charset="0"/>
              </a:rPr>
              <a:t/>
            </a:r>
            <a:br>
              <a:rPr lang="en-US" sz="1600" dirty="0">
                <a:solidFill>
                  <a:schemeClr val="tx2"/>
                </a:solidFill>
                <a:latin typeface="Arial" panose="020B0604020202020204" pitchFamily="34" charset="0"/>
                <a:cs typeface="Arial" panose="020B0604020202020204" pitchFamily="34" charset="0"/>
              </a:rPr>
            </a:br>
            <a:r>
              <a:rPr lang="en-US" sz="1600" b="1" dirty="0" err="1">
                <a:solidFill>
                  <a:schemeClr val="accent1"/>
                </a:solidFill>
                <a:latin typeface="Arial" panose="020B0604020202020204" pitchFamily="34" charset="0"/>
                <a:cs typeface="Arial" panose="020B0604020202020204" pitchFamily="34" charset="0"/>
                <a:hlinkClick r:id="rId5"/>
              </a:rPr>
              <a:t>louise.handbury</a:t>
            </a:r>
            <a:r>
              <a:rPr lang="en-US" sz="1600" b="1" dirty="0">
                <a:solidFill>
                  <a:schemeClr val="accent1"/>
                </a:solidFill>
                <a:latin typeface="Arial" panose="020B0604020202020204" pitchFamily="34" charset="0"/>
                <a:cs typeface="Arial" panose="020B0604020202020204" pitchFamily="34" charset="0"/>
                <a:hlinkClick r:id="rId5"/>
              </a:rPr>
              <a:t/>
            </a:r>
            <a:br>
              <a:rPr lang="en-US" sz="1600" b="1" dirty="0">
                <a:solidFill>
                  <a:schemeClr val="accent1"/>
                </a:solidFill>
                <a:latin typeface="Arial" panose="020B0604020202020204" pitchFamily="34" charset="0"/>
                <a:cs typeface="Arial" panose="020B0604020202020204" pitchFamily="34" charset="0"/>
                <a:hlinkClick r:id="rId5"/>
              </a:rPr>
            </a:br>
            <a:r>
              <a:rPr lang="en-US" sz="1600" b="1" dirty="0">
                <a:solidFill>
                  <a:schemeClr val="accent1"/>
                </a:solidFill>
                <a:latin typeface="Arial" panose="020B0604020202020204" pitchFamily="34" charset="0"/>
                <a:cs typeface="Arial" panose="020B0604020202020204" pitchFamily="34" charset="0"/>
                <a:hlinkClick r:id="rId5"/>
              </a:rPr>
              <a:t>@cor2ed.com</a:t>
            </a:r>
            <a:endParaRPr lang="en-GB" sz="1600" b="1" dirty="0">
              <a:solidFill>
                <a:schemeClr val="accent1"/>
              </a:solidFill>
              <a:latin typeface="Arial" panose="020B0604020202020204" pitchFamily="34" charset="0"/>
              <a:ea typeface="Aileron" charset="0"/>
              <a:cs typeface="Arial" panose="020B0604020202020204" pitchFamily="34" charset="0"/>
            </a:endParaRPr>
          </a:p>
        </p:txBody>
      </p:sp>
      <p:sp>
        <p:nvSpPr>
          <p:cNvPr id="19" name="TextBox 18"/>
          <p:cNvSpPr txBox="1"/>
          <p:nvPr/>
        </p:nvSpPr>
        <p:spPr>
          <a:xfrm>
            <a:off x="6099427" y="5336167"/>
            <a:ext cx="2084815" cy="729430"/>
          </a:xfrm>
          <a:prstGeom prst="rect">
            <a:avLst/>
          </a:prstGeom>
          <a:noFill/>
        </p:spPr>
        <p:txBody>
          <a:bodyPr wrap="square" rtlCol="0">
            <a:spAutoFit/>
          </a:bodyPr>
          <a:lstStyle/>
          <a:p>
            <a:pPr algn="ct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Watch us on the</a:t>
            </a:r>
            <a:br>
              <a:rPr lang="en-GB" sz="1400" dirty="0">
                <a:solidFill>
                  <a:schemeClr val="tx2"/>
                </a:solidFill>
                <a:latin typeface="Arial" panose="020B0604020202020204" pitchFamily="34" charset="0"/>
                <a:ea typeface="Aileron" charset="0"/>
                <a:cs typeface="Arial" panose="020B0604020202020204" pitchFamily="34" charset="0"/>
              </a:rPr>
            </a:br>
            <a:r>
              <a:rPr lang="en-GB" sz="1400" dirty="0">
                <a:solidFill>
                  <a:schemeClr val="tx2"/>
                </a:solidFill>
                <a:latin typeface="Arial" panose="020B0604020202020204" pitchFamily="34" charset="0"/>
                <a:ea typeface="Aileron" charset="0"/>
                <a:cs typeface="Arial" panose="020B0604020202020204" pitchFamily="34" charset="0"/>
              </a:rPr>
              <a:t>Vimeo Channe</a:t>
            </a:r>
            <a:r>
              <a:rPr lang="en-GB" sz="1600" dirty="0">
                <a:solidFill>
                  <a:schemeClr val="tx2"/>
                </a:solidFill>
                <a:latin typeface="Arial" panose="020B0604020202020204" pitchFamily="34" charset="0"/>
                <a:ea typeface="Aileron" charset="0"/>
                <a:cs typeface="Arial" panose="020B0604020202020204" pitchFamily="34" charset="0"/>
              </a:rPr>
              <a:t>l</a:t>
            </a:r>
            <a:br>
              <a:rPr lang="en-GB" sz="1600" dirty="0">
                <a:solidFill>
                  <a:schemeClr val="tx2"/>
                </a:solidFill>
                <a:latin typeface="Arial" panose="020B0604020202020204" pitchFamily="34" charset="0"/>
                <a:ea typeface="Aileron" charset="0"/>
                <a:cs typeface="Arial" panose="020B0604020202020204" pitchFamily="34" charset="0"/>
              </a:rPr>
            </a:br>
            <a:r>
              <a:rPr lang="en-GB" sz="1600" b="1" dirty="0">
                <a:solidFill>
                  <a:schemeClr val="accent1"/>
                </a:solidFill>
                <a:latin typeface="Arial" panose="020B0604020202020204" pitchFamily="34" charset="0"/>
                <a:ea typeface="Aileron" charset="0"/>
                <a:cs typeface="Arial" panose="020B0604020202020204" pitchFamily="34" charset="0"/>
                <a:hlinkClick r:id="rId6"/>
              </a:rPr>
              <a:t>GI CONNECT</a:t>
            </a:r>
            <a:endParaRPr lang="en-GB" sz="1600" b="1" dirty="0">
              <a:solidFill>
                <a:schemeClr val="accent1"/>
              </a:solidFill>
              <a:latin typeface="Arial" panose="020B0604020202020204" pitchFamily="34" charset="0"/>
              <a:ea typeface="Aileron" charset="0"/>
              <a:cs typeface="Arial" panose="020B0604020202020204" pitchFamily="34" charset="0"/>
            </a:endParaRPr>
          </a:p>
        </p:txBody>
      </p:sp>
      <p:sp>
        <p:nvSpPr>
          <p:cNvPr id="15" name="Title 8">
            <a:extLst>
              <a:ext uri="{FF2B5EF4-FFF2-40B4-BE49-F238E27FC236}">
                <a16:creationId xmlns:a16="http://schemas.microsoft.com/office/drawing/2014/main" xmlns="" id="{071CF435-729F-403B-B87A-421B2706800D}"/>
              </a:ext>
            </a:extLst>
          </p:cNvPr>
          <p:cNvSpPr>
            <a:spLocks noGrp="1"/>
          </p:cNvSpPr>
          <p:nvPr>
            <p:ph type="title"/>
          </p:nvPr>
        </p:nvSpPr>
        <p:spPr>
          <a:xfrm>
            <a:off x="1635656" y="274640"/>
            <a:ext cx="8924840" cy="3586411"/>
          </a:xfrm>
        </p:spPr>
        <p:txBody>
          <a:bodyPr>
            <a:normAutofit/>
          </a:bodyPr>
          <a:lstStyle/>
          <a:p>
            <a:pPr>
              <a:lnSpc>
                <a:spcPts val="3800"/>
              </a:lnSpc>
              <a:spcBef>
                <a:spcPts val="800"/>
              </a:spcBef>
            </a:pPr>
            <a:r>
              <a:rPr lang="en-US" sz="3600" cap="none" dirty="0">
                <a:solidFill>
                  <a:schemeClr val="tx2"/>
                </a:solidFill>
              </a:rPr>
              <a:t>REACH </a:t>
            </a:r>
            <a:r>
              <a:rPr lang="en-US" sz="3600" cap="none" dirty="0"/>
              <a:t>GI CONNECT </a:t>
            </a:r>
            <a:r>
              <a:rPr lang="en-US" sz="3600" cap="none" dirty="0">
                <a:solidFill>
                  <a:schemeClr val="tx2"/>
                </a:solidFill>
              </a:rPr>
              <a:t>VIA </a:t>
            </a:r>
            <a:br>
              <a:rPr lang="en-US" sz="3600" cap="none" dirty="0">
                <a:solidFill>
                  <a:schemeClr val="tx2"/>
                </a:solidFill>
              </a:rPr>
            </a:br>
            <a:r>
              <a:rPr lang="en-US" sz="3600" cap="none" spc="-51" dirty="0">
                <a:solidFill>
                  <a:schemeClr val="tx2"/>
                </a:solidFill>
              </a:rPr>
              <a:t>TWITTER, LINKEDIN, VIMEO &amp; EMAIL</a:t>
            </a:r>
            <a:r>
              <a:rPr lang="en-US" sz="3600" cap="none" dirty="0">
                <a:solidFill>
                  <a:schemeClr val="tx2"/>
                </a:solidFill>
              </a:rPr>
              <a:t/>
            </a:r>
            <a:br>
              <a:rPr lang="en-US" sz="3600" cap="none" dirty="0">
                <a:solidFill>
                  <a:schemeClr val="tx2"/>
                </a:solidFill>
              </a:rPr>
            </a:br>
            <a:r>
              <a:rPr lang="en-US" sz="3600" cap="none" dirty="0">
                <a:solidFill>
                  <a:schemeClr val="tx2"/>
                </a:solidFill>
              </a:rPr>
              <a:t>OR VISIT THE GROUP’S WEBSITE</a:t>
            </a:r>
            <a:br>
              <a:rPr lang="en-US" sz="3600" cap="none" dirty="0">
                <a:solidFill>
                  <a:schemeClr val="tx2"/>
                </a:solidFill>
              </a:rPr>
            </a:br>
            <a:r>
              <a:rPr lang="en-US" sz="3600" cap="none" dirty="0">
                <a:hlinkClick r:id="rId7"/>
              </a:rPr>
              <a:t>https://giconnect.cor2ed.com/</a:t>
            </a:r>
            <a:endParaRPr lang="en-US" sz="3600" cap="none" dirty="0"/>
          </a:p>
        </p:txBody>
      </p:sp>
      <p:pic>
        <p:nvPicPr>
          <p:cNvPr id="12" name="Picture 11">
            <a:hlinkClick r:id="rId8"/>
            <a:extLst>
              <a:ext uri="{FF2B5EF4-FFF2-40B4-BE49-F238E27FC236}">
                <a16:creationId xmlns:a16="http://schemas.microsoft.com/office/drawing/2014/main" xmlns="" id="{7F740B07-918F-4655-A49D-75D0BFCD5FB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471295" y="4005069"/>
            <a:ext cx="1405860" cy="1282427"/>
          </a:xfrm>
          <a:prstGeom prst="rect">
            <a:avLst/>
          </a:prstGeom>
        </p:spPr>
      </p:pic>
      <p:pic>
        <p:nvPicPr>
          <p:cNvPr id="13" name="Picture 12">
            <a:hlinkClick r:id="rId6"/>
            <a:extLst>
              <a:ext uri="{FF2B5EF4-FFF2-40B4-BE49-F238E27FC236}">
                <a16:creationId xmlns:a16="http://schemas.microsoft.com/office/drawing/2014/main" xmlns="" id="{C994F013-C302-47F4-9EB4-4B52A431EA5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312024" y="4005069"/>
            <a:ext cx="1656184" cy="1282427"/>
          </a:xfrm>
          <a:prstGeom prst="rect">
            <a:avLst/>
          </a:prstGeom>
        </p:spPr>
      </p:pic>
      <p:pic>
        <p:nvPicPr>
          <p:cNvPr id="14" name="Picture 13">
            <a:hlinkClick r:id="rId4"/>
            <a:extLst>
              <a:ext uri="{FF2B5EF4-FFF2-40B4-BE49-F238E27FC236}">
                <a16:creationId xmlns:a16="http://schemas.microsoft.com/office/drawing/2014/main" xmlns="" id="{9C8C6252-0511-42FC-81AE-E7E9EA09445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359883" y="4005069"/>
            <a:ext cx="1377292" cy="1282427"/>
          </a:xfrm>
          <a:prstGeom prst="rect">
            <a:avLst/>
          </a:prstGeom>
        </p:spPr>
      </p:pic>
      <p:pic>
        <p:nvPicPr>
          <p:cNvPr id="20" name="Picture 19">
            <a:hlinkClick r:id="rId3"/>
            <a:extLst>
              <a:ext uri="{FF2B5EF4-FFF2-40B4-BE49-F238E27FC236}">
                <a16:creationId xmlns:a16="http://schemas.microsoft.com/office/drawing/2014/main" xmlns="" id="{8A7CBC23-A2BC-439B-870D-2C306F7C796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335979" y="4005069"/>
            <a:ext cx="1377292" cy="1282427"/>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25</a:t>
            </a:fld>
            <a:endParaRPr lang="en-GB" dirty="0"/>
          </a:p>
        </p:txBody>
      </p:sp>
    </p:spTree>
    <p:extLst>
      <p:ext uri="{BB962C8B-B14F-4D97-AF65-F5344CB8AC3E}">
        <p14:creationId xmlns:p14="http://schemas.microsoft.com/office/powerpoint/2010/main" val="14684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0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a:xfrm>
            <a:off x="620184" y="1425600"/>
            <a:ext cx="11164448" cy="4528800"/>
          </a:xfrm>
        </p:spPr>
        <p:txBody>
          <a:bodyPr/>
          <a:lstStyle/>
          <a:p>
            <a:pPr marL="0" indent="0">
              <a:buNone/>
            </a:pPr>
            <a:r>
              <a:rPr lang="en-GB" sz="1800" b="1" noProof="0" dirty="0"/>
              <a:t>Please note: </a:t>
            </a:r>
            <a:r>
              <a:rPr lang="en-GB" sz="1800" noProof="0" dirty="0"/>
              <a:t>The views expressed within this presentation are the personal opinions of the author. </a:t>
            </a:r>
            <a:br>
              <a:rPr lang="en-GB" sz="1800" noProof="0" dirty="0"/>
            </a:br>
            <a:r>
              <a:rPr lang="en-GB" sz="1800" noProof="0" dirty="0"/>
              <a:t>They do not necessarily represent the views of the author’s academic institution, or the rest of the </a:t>
            </a:r>
            <a:br>
              <a:rPr lang="en-GB" sz="1800" noProof="0" dirty="0"/>
            </a:br>
            <a:r>
              <a:rPr lang="en-GB" sz="1800" noProof="0" dirty="0"/>
              <a:t>GI CONNECT group.</a:t>
            </a:r>
          </a:p>
          <a:p>
            <a:pPr marL="0" indent="0">
              <a:buNone/>
            </a:pPr>
            <a:r>
              <a:rPr lang="en-GB" sz="1800" noProof="0" dirty="0"/>
              <a:t>This content is supported by an Independent Educational Grant from Bayer.</a:t>
            </a:r>
          </a:p>
          <a:p>
            <a:r>
              <a:rPr lang="en-GB" sz="1800" b="1" dirty="0" err="1">
                <a:solidFill>
                  <a:schemeClr val="accent2"/>
                </a:solidFill>
              </a:rPr>
              <a:t>Dr.</a:t>
            </a:r>
            <a:r>
              <a:rPr lang="en-GB" sz="1800" b="1" dirty="0">
                <a:solidFill>
                  <a:schemeClr val="accent2"/>
                </a:solidFill>
              </a:rPr>
              <a:t> Jenny </a:t>
            </a:r>
            <a:r>
              <a:rPr lang="en-GB" sz="1800" b="1" dirty="0" err="1">
                <a:solidFill>
                  <a:schemeClr val="accent2"/>
                </a:solidFill>
              </a:rPr>
              <a:t>Seligmann</a:t>
            </a:r>
            <a:r>
              <a:rPr lang="en-GB" sz="1800" b="1" dirty="0">
                <a:solidFill>
                  <a:schemeClr val="accent2"/>
                </a:solidFill>
              </a:rPr>
              <a:t> </a:t>
            </a:r>
            <a:r>
              <a:rPr lang="en-US" sz="1800" dirty="0"/>
              <a:t>has </a:t>
            </a:r>
            <a:r>
              <a:rPr lang="en-GB" sz="1800" dirty="0"/>
              <a:t>has received financial support/sponsorship for research support, consultation, or speaker fees from the following companies:</a:t>
            </a:r>
          </a:p>
          <a:p>
            <a:pPr lvl="1"/>
            <a:r>
              <a:rPr lang="en-US" sz="1600" dirty="0" smtClean="0"/>
              <a:t>M</a:t>
            </a:r>
            <a:r>
              <a:rPr lang="en-GB" sz="1600" dirty="0" err="1" smtClean="0"/>
              <a:t>erck</a:t>
            </a:r>
            <a:r>
              <a:rPr lang="en-GB" sz="1600" dirty="0" smtClean="0"/>
              <a:t> </a:t>
            </a:r>
            <a:r>
              <a:rPr lang="en-GB" sz="1600" dirty="0"/>
              <a:t>Serono, Pierre Fabre, Roche</a:t>
            </a:r>
          </a:p>
          <a:p>
            <a:r>
              <a:rPr lang="en-GB" sz="1800" b="1" cap="none" dirty="0" err="1">
                <a:solidFill>
                  <a:schemeClr val="accent2"/>
                </a:solidFill>
              </a:rPr>
              <a:t>Dr.</a:t>
            </a:r>
            <a:r>
              <a:rPr lang="en-GB" sz="1800" b="1" cap="none" dirty="0">
                <a:solidFill>
                  <a:schemeClr val="accent2"/>
                </a:solidFill>
              </a:rPr>
              <a:t> Dominik Modest </a:t>
            </a:r>
            <a:r>
              <a:rPr lang="en-US" sz="1800" dirty="0"/>
              <a:t>has </a:t>
            </a:r>
            <a:r>
              <a:rPr lang="en-GB" sz="1800" dirty="0" err="1"/>
              <a:t>Dr.</a:t>
            </a:r>
            <a:r>
              <a:rPr lang="en-GB" sz="1800" dirty="0"/>
              <a:t> Dominik Modest has received financial support/sponsorship for research support, consultation, or speaker fees from the following companies:</a:t>
            </a:r>
          </a:p>
          <a:p>
            <a:pPr lvl="1"/>
            <a:r>
              <a:rPr lang="en-GB" sz="1600" dirty="0"/>
              <a:t>Amgen, Merck, </a:t>
            </a:r>
            <a:r>
              <a:rPr lang="en-GB" sz="1600" dirty="0" err="1"/>
              <a:t>Servier</a:t>
            </a:r>
            <a:r>
              <a:rPr lang="en-GB" sz="1600" dirty="0"/>
              <a:t>, Pierre Fabre, Sanofi, Lilly, </a:t>
            </a:r>
            <a:r>
              <a:rPr lang="en-GB" sz="1600" dirty="0" err="1"/>
              <a:t>Onkowissen</a:t>
            </a:r>
            <a:r>
              <a:rPr lang="en-GB" sz="1600" dirty="0"/>
              <a:t>, AstraZeneca, MSD, BMS, </a:t>
            </a:r>
            <a:r>
              <a:rPr lang="en-GB" sz="1600" dirty="0" err="1"/>
              <a:t>Seagen</a:t>
            </a:r>
            <a:r>
              <a:rPr lang="en-GB" sz="1600" dirty="0"/>
              <a:t> and </a:t>
            </a:r>
            <a:r>
              <a:rPr lang="en-GB" sz="1600" dirty="0" smtClean="0"/>
              <a:t>GSK</a:t>
            </a:r>
            <a:endParaRPr lang="en-GB" sz="1600" dirty="0"/>
          </a:p>
        </p:txBody>
      </p:sp>
      <p:sp>
        <p:nvSpPr>
          <p:cNvPr id="4" name="Title 3"/>
          <p:cNvSpPr>
            <a:spLocks noGrp="1"/>
          </p:cNvSpPr>
          <p:nvPr>
            <p:ph type="title"/>
          </p:nvPr>
        </p:nvSpPr>
        <p:spPr/>
        <p:txBody>
          <a:bodyPr/>
          <a:lstStyle/>
          <a:p>
            <a:r>
              <a:rPr lang="en-GB" noProof="0" dirty="0"/>
              <a:t>Disclaimer and disclosures</a:t>
            </a:r>
          </a:p>
        </p:txBody>
      </p:sp>
      <p:sp>
        <p:nvSpPr>
          <p:cNvPr id="3" name="Slide Number Placeholder 2">
            <a:extLst>
              <a:ext uri="{FF2B5EF4-FFF2-40B4-BE49-F238E27FC236}">
                <a16:creationId xmlns="" xmlns:a16="http://schemas.microsoft.com/office/drawing/2014/main" id="{E3AC9220-DFB3-EA48-92FF-137651382151}"/>
              </a:ext>
            </a:extLst>
          </p:cNvPr>
          <p:cNvSpPr>
            <a:spLocks noGrp="1"/>
          </p:cNvSpPr>
          <p:nvPr>
            <p:ph type="sldNum" sz="quarter" idx="4"/>
          </p:nvPr>
        </p:nvSpPr>
        <p:spPr/>
        <p:txBody>
          <a:bodyPr/>
          <a:lstStyle/>
          <a:p>
            <a:fld id="{FCE43C0F-8A7B-3A4B-9DB5-B3472E36E833}" type="slidenum">
              <a:rPr lang="en-GB" smtClean="0"/>
              <a:pPr/>
              <a:t>3</a:t>
            </a:fld>
            <a:endParaRPr lang="en-GB" dirty="0"/>
          </a:p>
        </p:txBody>
      </p:sp>
    </p:spTree>
    <p:extLst>
      <p:ext uri="{BB962C8B-B14F-4D97-AF65-F5344CB8AC3E}">
        <p14:creationId xmlns:p14="http://schemas.microsoft.com/office/powerpoint/2010/main" val="400825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F9315-B0BE-4475-B888-FE00BF1D806B}"/>
              </a:ext>
            </a:extLst>
          </p:cNvPr>
          <p:cNvSpPr>
            <a:spLocks noGrp="1"/>
          </p:cNvSpPr>
          <p:nvPr>
            <p:ph type="title"/>
          </p:nvPr>
        </p:nvSpPr>
        <p:spPr/>
        <p:txBody>
          <a:bodyPr/>
          <a:lstStyle/>
          <a:p>
            <a:r>
              <a:rPr lang="en-GB" dirty="0"/>
              <a:t>Practice-changing DATA</a:t>
            </a:r>
            <a:br>
              <a:rPr lang="en-GB" dirty="0"/>
            </a:br>
            <a:r>
              <a:rPr lang="en-GB" dirty="0"/>
              <a:t>ESMO 2022</a:t>
            </a:r>
          </a:p>
        </p:txBody>
      </p:sp>
      <p:sp>
        <p:nvSpPr>
          <p:cNvPr id="3" name="Slide Number Placeholder 2">
            <a:extLst>
              <a:ext uri="{FF2B5EF4-FFF2-40B4-BE49-F238E27FC236}">
                <a16:creationId xmlns:a16="http://schemas.microsoft.com/office/drawing/2014/main" xmlns="" id="{C1DCE7F2-E383-4D57-9E26-81A96E100C80}"/>
              </a:ext>
            </a:extLst>
          </p:cNvPr>
          <p:cNvSpPr>
            <a:spLocks noGrp="1"/>
          </p:cNvSpPr>
          <p:nvPr>
            <p:ph type="sldNum" sz="quarter" idx="4"/>
          </p:nvPr>
        </p:nvSpPr>
        <p:spPr/>
        <p:txBody>
          <a:bodyPr/>
          <a:lstStyle/>
          <a:p>
            <a:fld id="{FCE43C0F-8A7B-3A4B-9DB5-B3472E36E833}" type="slidenum">
              <a:rPr lang="en-GB" smtClean="0"/>
              <a:pPr/>
              <a:t>4</a:t>
            </a:fld>
            <a:endParaRPr lang="en-GB" dirty="0"/>
          </a:p>
        </p:txBody>
      </p:sp>
    </p:spTree>
    <p:extLst>
      <p:ext uri="{BB962C8B-B14F-4D97-AF65-F5344CB8AC3E}">
        <p14:creationId xmlns:p14="http://schemas.microsoft.com/office/powerpoint/2010/main" val="381467136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E1C903-EB03-4C5A-984B-750C2EB65CA1}"/>
              </a:ext>
            </a:extLst>
          </p:cNvPr>
          <p:cNvSpPr>
            <a:spLocks noGrp="1"/>
          </p:cNvSpPr>
          <p:nvPr>
            <p:ph type="title"/>
          </p:nvPr>
        </p:nvSpPr>
        <p:spPr/>
        <p:txBody>
          <a:bodyPr>
            <a:noAutofit/>
          </a:bodyPr>
          <a:lstStyle/>
          <a:p>
            <a:r>
              <a:rPr lang="en-US" dirty="0"/>
              <a:t>Neoadjuvant immune checkpoint inhibition in locally advanced </a:t>
            </a:r>
            <a:br>
              <a:rPr lang="en-US" dirty="0"/>
            </a:br>
            <a:r>
              <a:rPr lang="en-US" dirty="0"/>
              <a:t>MMR-deficient colon cancer: </a:t>
            </a:r>
            <a:br>
              <a:rPr lang="en-US" dirty="0"/>
            </a:br>
            <a:r>
              <a:rPr lang="en-US" dirty="0"/>
              <a:t>The NICHE-2 study</a:t>
            </a:r>
          </a:p>
        </p:txBody>
      </p:sp>
      <p:sp>
        <p:nvSpPr>
          <p:cNvPr id="3" name="Subtitle 2">
            <a:extLst>
              <a:ext uri="{FF2B5EF4-FFF2-40B4-BE49-F238E27FC236}">
                <a16:creationId xmlns:a16="http://schemas.microsoft.com/office/drawing/2014/main" xmlns="" id="{E08ACCF1-33A6-41A4-915C-64F86C0DDB3C}"/>
              </a:ext>
            </a:extLst>
          </p:cNvPr>
          <p:cNvSpPr>
            <a:spLocks noGrp="1"/>
          </p:cNvSpPr>
          <p:nvPr>
            <p:ph type="subTitle" idx="1"/>
          </p:nvPr>
        </p:nvSpPr>
        <p:spPr>
          <a:xfrm>
            <a:off x="609600" y="5301208"/>
            <a:ext cx="10972800" cy="875001"/>
          </a:xfrm>
        </p:spPr>
        <p:txBody>
          <a:bodyPr>
            <a:normAutofit/>
          </a:bodyPr>
          <a:lstStyle/>
          <a:p>
            <a:pPr marL="342900" lvl="0" indent="-342900">
              <a:buSzPts val="1000"/>
              <a:buFont typeface="Symbol" panose="05050102010706020507" pitchFamily="18" charset="2"/>
              <a:buChar char=""/>
              <a:tabLst>
                <a:tab pos="457200" algn="l"/>
              </a:tabLst>
            </a:pPr>
            <a:r>
              <a:rPr lang="en-GB" sz="2400" b="1" dirty="0">
                <a:effectLst/>
                <a:ea typeface="Calibri" panose="020F0502020204030204" pitchFamily="34" charset="0"/>
              </a:rPr>
              <a:t>Chalabi M, et al. ESMO 2022. Abstract #LBA7</a:t>
            </a:r>
          </a:p>
        </p:txBody>
      </p:sp>
      <p:sp>
        <p:nvSpPr>
          <p:cNvPr id="4" name="Slide Number Placeholder 3"/>
          <p:cNvSpPr>
            <a:spLocks noGrp="1"/>
          </p:cNvSpPr>
          <p:nvPr>
            <p:ph type="sldNum" sz="quarter" idx="4"/>
          </p:nvPr>
        </p:nvSpPr>
        <p:spPr/>
        <p:txBody>
          <a:bodyPr/>
          <a:lstStyle/>
          <a:p>
            <a:fld id="{FCE43C0F-8A7B-3A4B-9DB5-B3472E36E833}" type="slidenum">
              <a:rPr lang="en-GB" smtClean="0"/>
              <a:pPr/>
              <a:t>5</a:t>
            </a:fld>
            <a:endParaRPr lang="en-GB" dirty="0"/>
          </a:p>
        </p:txBody>
      </p:sp>
      <p:sp>
        <p:nvSpPr>
          <p:cNvPr id="6" name="TextBox 5">
            <a:extLst>
              <a:ext uri="{FF2B5EF4-FFF2-40B4-BE49-F238E27FC236}">
                <a16:creationId xmlns:a16="http://schemas.microsoft.com/office/drawing/2014/main" xmlns="" id="{734E13E4-D6F6-3066-9EBC-E4C4A2137ACB}"/>
              </a:ext>
            </a:extLst>
          </p:cNvPr>
          <p:cNvSpPr txBox="1"/>
          <p:nvPr/>
        </p:nvSpPr>
        <p:spPr>
          <a:xfrm>
            <a:off x="609600" y="6309320"/>
            <a:ext cx="1729961" cy="461665"/>
          </a:xfrm>
          <a:prstGeom prst="rect">
            <a:avLst/>
          </a:prstGeom>
          <a:noFill/>
        </p:spPr>
        <p:txBody>
          <a:bodyPr wrap="none" rtlCol="0">
            <a:spAutoFit/>
          </a:bodyPr>
          <a:lstStyle/>
          <a:p>
            <a:r>
              <a:rPr lang="en-GB" sz="1200" dirty="0">
                <a:solidFill>
                  <a:schemeClr val="bg1"/>
                </a:solidFill>
                <a:latin typeface="Arial" panose="020B0604020202020204" pitchFamily="34" charset="0"/>
                <a:ea typeface="Aileron" charset="0"/>
                <a:cs typeface="Arial" panose="020B0604020202020204" pitchFamily="34" charset="0"/>
              </a:rPr>
              <a:t>MMR, mismatch repair</a:t>
            </a:r>
            <a:endParaRPr lang="en-GB" sz="1200" dirty="0">
              <a:solidFill>
                <a:schemeClr val="bg1"/>
              </a:solidFill>
              <a:latin typeface="Arial" panose="020B0604020202020204" pitchFamily="34" charset="0"/>
              <a:cs typeface="Arial" panose="020B0604020202020204" pitchFamily="34" charset="0"/>
            </a:endParaRPr>
          </a:p>
          <a:p>
            <a:r>
              <a:rPr lang="en-GB" sz="1200" dirty="0">
                <a:solidFill>
                  <a:schemeClr val="bg1"/>
                </a:solidFill>
                <a:latin typeface="Arial" panose="020B0604020202020204" pitchFamily="34" charset="0"/>
                <a:ea typeface="Aileron" charset="0"/>
                <a:cs typeface="Arial" panose="020B0604020202020204" pitchFamily="34" charset="0"/>
              </a:rPr>
              <a:t> </a:t>
            </a:r>
          </a:p>
        </p:txBody>
      </p:sp>
    </p:spTree>
    <p:extLst>
      <p:ext uri="{BB962C8B-B14F-4D97-AF65-F5344CB8AC3E}">
        <p14:creationId xmlns:p14="http://schemas.microsoft.com/office/powerpoint/2010/main" val="139418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09C7235-1601-4110-B808-BD18FA347F55}"/>
              </a:ext>
            </a:extLst>
          </p:cNvPr>
          <p:cNvSpPr>
            <a:spLocks noGrp="1"/>
          </p:cNvSpPr>
          <p:nvPr>
            <p:ph sz="quarter" idx="12"/>
          </p:nvPr>
        </p:nvSpPr>
        <p:spPr>
          <a:xfrm>
            <a:off x="620184" y="1425600"/>
            <a:ext cx="10963200" cy="807285"/>
          </a:xfrm>
        </p:spPr>
        <p:txBody>
          <a:bodyPr/>
          <a:lstStyle/>
          <a:p>
            <a:r>
              <a:rPr lang="en-GB" dirty="0"/>
              <a:t>Approximately 10-15% of colon cancers are mismatch repair deficient (</a:t>
            </a:r>
            <a:r>
              <a:rPr lang="en-GB" dirty="0" err="1"/>
              <a:t>dMMR</a:t>
            </a:r>
            <a:r>
              <a:rPr lang="en-GB" dirty="0"/>
              <a:t>)</a:t>
            </a:r>
            <a:r>
              <a:rPr lang="en-GB" baseline="30000" dirty="0"/>
              <a:t>1,2</a:t>
            </a:r>
          </a:p>
          <a:p>
            <a:r>
              <a:rPr lang="en-GB" dirty="0"/>
              <a:t>There is a recurrence rate of 20-40% for stage III </a:t>
            </a:r>
            <a:r>
              <a:rPr lang="en-GB" dirty="0" err="1"/>
              <a:t>dMMR</a:t>
            </a:r>
            <a:r>
              <a:rPr lang="en-GB" dirty="0"/>
              <a:t> tumours despite standard of care chemotherapy</a:t>
            </a:r>
            <a:r>
              <a:rPr lang="en-GB" baseline="30000" dirty="0"/>
              <a:t>1,2</a:t>
            </a:r>
          </a:p>
          <a:p>
            <a:r>
              <a:rPr lang="en-GB" dirty="0"/>
              <a:t>The NICHE-1 study showed that immune checkpoint blockade is highly effective in </a:t>
            </a:r>
            <a:r>
              <a:rPr lang="en-GB" dirty="0" err="1"/>
              <a:t>dMMR</a:t>
            </a:r>
            <a:r>
              <a:rPr lang="en-GB" dirty="0"/>
              <a:t> colon cancer</a:t>
            </a:r>
          </a:p>
          <a:p>
            <a:r>
              <a:rPr lang="en-GB" dirty="0"/>
              <a:t>NICHE-2 was an investigator-initiated, non-randomised, multicentre study</a:t>
            </a:r>
          </a:p>
        </p:txBody>
      </p:sp>
      <p:sp>
        <p:nvSpPr>
          <p:cNvPr id="3" name="Title 2">
            <a:extLst>
              <a:ext uri="{FF2B5EF4-FFF2-40B4-BE49-F238E27FC236}">
                <a16:creationId xmlns:a16="http://schemas.microsoft.com/office/drawing/2014/main" xmlns="" id="{75F1A2E3-911C-4E12-831B-42FF626604DE}"/>
              </a:ext>
            </a:extLst>
          </p:cNvPr>
          <p:cNvSpPr>
            <a:spLocks noGrp="1"/>
          </p:cNvSpPr>
          <p:nvPr>
            <p:ph type="title"/>
          </p:nvPr>
        </p:nvSpPr>
        <p:spPr/>
        <p:txBody>
          <a:bodyPr/>
          <a:lstStyle/>
          <a:p>
            <a:r>
              <a:rPr lang="en-GB" sz="2800" dirty="0">
                <a:effectLst/>
                <a:latin typeface="Arial" panose="020B0604020202020204" pitchFamily="34" charset="0"/>
                <a:ea typeface="Times New Roman" panose="02020603050405020304" pitchFamily="18" charset="0"/>
              </a:rPr>
              <a:t>NICHE-2</a:t>
            </a:r>
            <a:r>
              <a:rPr lang="en-GB" dirty="0"/>
              <a:t>: background and study design</a:t>
            </a:r>
          </a:p>
        </p:txBody>
      </p:sp>
      <p:sp>
        <p:nvSpPr>
          <p:cNvPr id="5" name="Slide Number Placeholder 4">
            <a:extLst>
              <a:ext uri="{FF2B5EF4-FFF2-40B4-BE49-F238E27FC236}">
                <a16:creationId xmlns:a16="http://schemas.microsoft.com/office/drawing/2014/main" xmlns="" id="{92EF3EC2-6381-4222-8910-80A90730CD31}"/>
              </a:ext>
            </a:extLst>
          </p:cNvPr>
          <p:cNvSpPr>
            <a:spLocks noGrp="1"/>
          </p:cNvSpPr>
          <p:nvPr>
            <p:ph type="sldNum" sz="quarter" idx="4"/>
          </p:nvPr>
        </p:nvSpPr>
        <p:spPr/>
        <p:txBody>
          <a:bodyPr/>
          <a:lstStyle/>
          <a:p>
            <a:fld id="{FCE43C0F-8A7B-3A4B-9DB5-B3472E36E833}" type="slidenum">
              <a:rPr lang="en-GB" smtClean="0"/>
              <a:pPr/>
              <a:t>6</a:t>
            </a:fld>
            <a:endParaRPr lang="en-GB" dirty="0"/>
          </a:p>
        </p:txBody>
      </p:sp>
      <p:sp>
        <p:nvSpPr>
          <p:cNvPr id="9" name="Content Placeholder 8">
            <a:extLst>
              <a:ext uri="{FF2B5EF4-FFF2-40B4-BE49-F238E27FC236}">
                <a16:creationId xmlns:a16="http://schemas.microsoft.com/office/drawing/2014/main" xmlns="" id="{69789941-5D24-AB4C-8B60-4480B8932309}"/>
              </a:ext>
            </a:extLst>
          </p:cNvPr>
          <p:cNvSpPr>
            <a:spLocks noGrp="1"/>
          </p:cNvSpPr>
          <p:nvPr>
            <p:ph sz="quarter" idx="15"/>
          </p:nvPr>
        </p:nvSpPr>
        <p:spPr>
          <a:xfrm>
            <a:off x="620183" y="6356351"/>
            <a:ext cx="10571279" cy="365125"/>
          </a:xfrm>
        </p:spPr>
        <p:txBody>
          <a:bodyPr/>
          <a:lstStyle/>
          <a:p>
            <a:pPr lvl="0">
              <a:buSzPts val="1000"/>
              <a:tabLst>
                <a:tab pos="457200" algn="l"/>
              </a:tabLst>
            </a:pPr>
            <a:r>
              <a:rPr lang="en-GB" sz="1200" dirty="0" err="1">
                <a:effectLst/>
                <a:ea typeface="Calibri" panose="020F0502020204030204" pitchFamily="34" charset="0"/>
              </a:rPr>
              <a:t>ctDNA</a:t>
            </a:r>
            <a:r>
              <a:rPr lang="en-GB" sz="1200" dirty="0">
                <a:effectLst/>
                <a:ea typeface="Calibri" panose="020F0502020204030204" pitchFamily="34" charset="0"/>
              </a:rPr>
              <a:t>, circulating tumour DNA; PBMC, peripheral blood mononuclear cells; w, weeks</a:t>
            </a:r>
          </a:p>
          <a:p>
            <a:pPr lvl="0">
              <a:buSzPts val="1000"/>
              <a:tabLst>
                <a:tab pos="457200" algn="l"/>
              </a:tabLst>
            </a:pPr>
            <a:r>
              <a:rPr lang="en-GB" sz="1200" dirty="0">
                <a:effectLst/>
                <a:ea typeface="Calibri" panose="020F0502020204030204" pitchFamily="34" charset="0"/>
              </a:rPr>
              <a:t>1. Chalabi M, et al. Nat Med 2020, </a:t>
            </a:r>
            <a:r>
              <a:rPr lang="en-GB" dirty="0"/>
              <a:t>26(4):566-576; 2. Verschoor Y, et al. </a:t>
            </a:r>
            <a:r>
              <a:rPr lang="en-US" dirty="0"/>
              <a:t>J Clin Oncol 2022, 40: 3511-3511, 3. </a:t>
            </a:r>
            <a:r>
              <a:rPr lang="en-US" dirty="0">
                <a:effectLst/>
              </a:rPr>
              <a:t>Chalabi M, et al. Ann Oncol. 2022; 33 (suppl_7): S808-S869 (ESMO 2022, oral presentation)</a:t>
            </a:r>
            <a:endParaRPr lang="en-GB" dirty="0">
              <a:effectLst/>
              <a:ea typeface="Calibri" panose="020F0502020204030204" pitchFamily="34" charset="0"/>
            </a:endParaRPr>
          </a:p>
        </p:txBody>
      </p:sp>
      <p:sp>
        <p:nvSpPr>
          <p:cNvPr id="7" name="Rectangle: Rounded Corners 6">
            <a:extLst>
              <a:ext uri="{FF2B5EF4-FFF2-40B4-BE49-F238E27FC236}">
                <a16:creationId xmlns:a16="http://schemas.microsoft.com/office/drawing/2014/main" xmlns="" id="{16D2B508-1A78-2721-5ACF-5B57A19AE391}"/>
              </a:ext>
            </a:extLst>
          </p:cNvPr>
          <p:cNvSpPr/>
          <p:nvPr/>
        </p:nvSpPr>
        <p:spPr>
          <a:xfrm>
            <a:off x="7432539" y="4118006"/>
            <a:ext cx="4160342" cy="1725901"/>
          </a:xfrm>
          <a:prstGeom prst="roundRect">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Ins="0" rtlCol="0" anchor="ctr"/>
          <a:lstStyle/>
          <a:p>
            <a:r>
              <a:rPr lang="en-GB" sz="1400" b="1" dirty="0">
                <a:solidFill>
                  <a:schemeClr val="accent1"/>
                </a:solidFill>
                <a:latin typeface="Arial" panose="020B0604020202020204" pitchFamily="34" charset="0"/>
                <a:cs typeface="Arial" panose="020B0604020202020204" pitchFamily="34" charset="0"/>
              </a:rPr>
              <a:t>Primary Objectives</a:t>
            </a:r>
          </a:p>
          <a:p>
            <a:pPr marL="184150" indent="-184150">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Safety and feasibility</a:t>
            </a:r>
          </a:p>
          <a:p>
            <a:pPr marL="184150" indent="-184150">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3-year disease-free survival</a:t>
            </a:r>
          </a:p>
          <a:p>
            <a:r>
              <a:rPr lang="en-GB" sz="1400" b="1" dirty="0">
                <a:solidFill>
                  <a:schemeClr val="accent1"/>
                </a:solidFill>
                <a:latin typeface="Arial" panose="020B0604020202020204" pitchFamily="34" charset="0"/>
                <a:cs typeface="Arial" panose="020B0604020202020204" pitchFamily="34" charset="0"/>
              </a:rPr>
              <a:t>Secondary objectives</a:t>
            </a:r>
          </a:p>
          <a:p>
            <a:pPr marL="184150" indent="-184150">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Major and complete pathological response rate</a:t>
            </a:r>
          </a:p>
          <a:p>
            <a:pPr marL="184150" indent="-184150">
              <a:buClr>
                <a:schemeClr val="accent1"/>
              </a:buClr>
              <a:buFont typeface="Arial" panose="020B0604020202020204" pitchFamily="34" charset="0"/>
              <a:buChar char="•"/>
            </a:pPr>
            <a:r>
              <a:rPr lang="en-GB" sz="1400" dirty="0" err="1">
                <a:solidFill>
                  <a:schemeClr val="tx1"/>
                </a:solidFill>
                <a:latin typeface="Arial" panose="020B0604020202020204" pitchFamily="34" charset="0"/>
                <a:cs typeface="Arial" panose="020B0604020202020204" pitchFamily="34" charset="0"/>
              </a:rPr>
              <a:t>ctDNA</a:t>
            </a:r>
            <a:r>
              <a:rPr lang="en-GB" sz="1400" dirty="0">
                <a:solidFill>
                  <a:schemeClr val="tx1"/>
                </a:solidFill>
                <a:latin typeface="Arial" panose="020B0604020202020204" pitchFamily="34" charset="0"/>
                <a:cs typeface="Arial" panose="020B0604020202020204" pitchFamily="34" charset="0"/>
              </a:rPr>
              <a:t> dynamics</a:t>
            </a:r>
          </a:p>
          <a:p>
            <a:pPr marL="184150" indent="-184150">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Translational research</a:t>
            </a:r>
          </a:p>
        </p:txBody>
      </p:sp>
      <p:sp>
        <p:nvSpPr>
          <p:cNvPr id="12" name="Rounded Rectangle 11">
            <a:extLst>
              <a:ext uri="{FF2B5EF4-FFF2-40B4-BE49-F238E27FC236}">
                <a16:creationId xmlns:a16="http://schemas.microsoft.com/office/drawing/2014/main" xmlns="" id="{5AF3B101-D17F-E44F-BB98-71D13BEC488F}"/>
              </a:ext>
            </a:extLst>
          </p:cNvPr>
          <p:cNvSpPr/>
          <p:nvPr/>
        </p:nvSpPr>
        <p:spPr>
          <a:xfrm>
            <a:off x="3317434" y="4298558"/>
            <a:ext cx="1512000" cy="648000"/>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spcAft>
                <a:spcPts val="300"/>
              </a:spcAft>
              <a:buClr>
                <a:schemeClr val="accent1"/>
              </a:buClr>
            </a:pPr>
            <a:r>
              <a:rPr lang="en-GB" sz="1200" b="1" dirty="0">
                <a:solidFill>
                  <a:schemeClr val="bg1"/>
                </a:solidFill>
                <a:latin typeface="Arial" panose="020B0604020202020204" pitchFamily="34" charset="0"/>
                <a:cs typeface="Arial" panose="020B0604020202020204" pitchFamily="34" charset="0"/>
              </a:rPr>
              <a:t>Second cycle</a:t>
            </a:r>
            <a:br>
              <a:rPr lang="en-GB" sz="1200" b="1"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Nivolumab 3 mg/kg</a:t>
            </a:r>
          </a:p>
        </p:txBody>
      </p:sp>
      <p:sp>
        <p:nvSpPr>
          <p:cNvPr id="14" name="Rounded Rectangle 13">
            <a:extLst>
              <a:ext uri="{FF2B5EF4-FFF2-40B4-BE49-F238E27FC236}">
                <a16:creationId xmlns:a16="http://schemas.microsoft.com/office/drawing/2014/main" xmlns="" id="{FF850156-60F5-0E41-8204-2C1FDE20049A}"/>
              </a:ext>
            </a:extLst>
          </p:cNvPr>
          <p:cNvSpPr/>
          <p:nvPr/>
        </p:nvSpPr>
        <p:spPr>
          <a:xfrm>
            <a:off x="5298634" y="4298558"/>
            <a:ext cx="1512000" cy="648000"/>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spcAft>
                <a:spcPts val="300"/>
              </a:spcAft>
              <a:buClr>
                <a:schemeClr val="accent1"/>
              </a:buClr>
            </a:pPr>
            <a:r>
              <a:rPr lang="en-GB" sz="1200" b="1" dirty="0">
                <a:solidFill>
                  <a:schemeClr val="bg1"/>
                </a:solidFill>
                <a:latin typeface="Arial" panose="020B0604020202020204" pitchFamily="34" charset="0"/>
                <a:cs typeface="Arial" panose="020B0604020202020204" pitchFamily="34" charset="0"/>
              </a:rPr>
              <a:t>Surgery</a:t>
            </a:r>
            <a:endParaRPr lang="en-GB" sz="1200" dirty="0">
              <a:solidFill>
                <a:schemeClr val="bg1"/>
              </a:solidFill>
              <a:latin typeface="Arial" panose="020B0604020202020204" pitchFamily="34" charset="0"/>
              <a:cs typeface="Arial" panose="020B0604020202020204" pitchFamily="34" charset="0"/>
            </a:endParaRPr>
          </a:p>
        </p:txBody>
      </p:sp>
      <p:sp>
        <p:nvSpPr>
          <p:cNvPr id="15" name="Rounded Rectangle 14">
            <a:extLst>
              <a:ext uri="{FF2B5EF4-FFF2-40B4-BE49-F238E27FC236}">
                <a16:creationId xmlns:a16="http://schemas.microsoft.com/office/drawing/2014/main" xmlns="" id="{4A95E69B-FDAD-E046-9316-297C816D621F}"/>
              </a:ext>
            </a:extLst>
          </p:cNvPr>
          <p:cNvSpPr/>
          <p:nvPr/>
        </p:nvSpPr>
        <p:spPr>
          <a:xfrm>
            <a:off x="1336235" y="4298558"/>
            <a:ext cx="1512000" cy="648000"/>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spcAft>
                <a:spcPts val="300"/>
              </a:spcAft>
              <a:buClr>
                <a:schemeClr val="accent1"/>
              </a:buClr>
            </a:pPr>
            <a:r>
              <a:rPr lang="en-GB" sz="1200" b="1" dirty="0">
                <a:solidFill>
                  <a:schemeClr val="bg1"/>
                </a:solidFill>
                <a:latin typeface="Arial" panose="020B0604020202020204" pitchFamily="34" charset="0"/>
                <a:cs typeface="Arial" panose="020B0604020202020204" pitchFamily="34" charset="0"/>
              </a:rPr>
              <a:t>First cycle</a:t>
            </a:r>
            <a:br>
              <a:rPr lang="en-GB" sz="1200" b="1"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Nivolumab 3 mg/kg</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 ipilimumab 1 mg/kg</a:t>
            </a:r>
          </a:p>
        </p:txBody>
      </p:sp>
      <p:sp>
        <p:nvSpPr>
          <p:cNvPr id="16" name="Right Arrow 15">
            <a:extLst>
              <a:ext uri="{FF2B5EF4-FFF2-40B4-BE49-F238E27FC236}">
                <a16:creationId xmlns:a16="http://schemas.microsoft.com/office/drawing/2014/main" xmlns="" id="{B7C400FA-CAEA-6846-BCF9-5E9F27F5A8DC}"/>
              </a:ext>
            </a:extLst>
          </p:cNvPr>
          <p:cNvSpPr/>
          <p:nvPr/>
        </p:nvSpPr>
        <p:spPr>
          <a:xfrm>
            <a:off x="4898030" y="4432272"/>
            <a:ext cx="370047" cy="346557"/>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xmlns="" id="{ED6B29C4-43A8-B947-86D5-8B4ECA5F9D4B}"/>
              </a:ext>
            </a:extLst>
          </p:cNvPr>
          <p:cNvSpPr txBox="1"/>
          <p:nvPr/>
        </p:nvSpPr>
        <p:spPr>
          <a:xfrm>
            <a:off x="753914" y="5538718"/>
            <a:ext cx="1156373" cy="338554"/>
          </a:xfrm>
          <a:prstGeom prst="rect">
            <a:avLst/>
          </a:prstGeom>
          <a:noFill/>
        </p:spPr>
        <p:txBody>
          <a:bodyPr wrap="squar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Tissue, plasma +</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PBMC</a:t>
            </a:r>
          </a:p>
        </p:txBody>
      </p:sp>
      <p:sp>
        <p:nvSpPr>
          <p:cNvPr id="18" name="TextBox 17">
            <a:extLst>
              <a:ext uri="{FF2B5EF4-FFF2-40B4-BE49-F238E27FC236}">
                <a16:creationId xmlns:a16="http://schemas.microsoft.com/office/drawing/2014/main" xmlns="" id="{BD61F4FD-7AEC-864E-ACCB-CCD10D9F24C9}"/>
              </a:ext>
            </a:extLst>
          </p:cNvPr>
          <p:cNvSpPr txBox="1"/>
          <p:nvPr/>
        </p:nvSpPr>
        <p:spPr>
          <a:xfrm>
            <a:off x="2724228" y="5538718"/>
            <a:ext cx="1156373" cy="169277"/>
          </a:xfrm>
          <a:prstGeom prst="rect">
            <a:avLst/>
          </a:prstGeom>
          <a:noFill/>
        </p:spPr>
        <p:txBody>
          <a:bodyPr wrap="squar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Plasma + PBMC</a:t>
            </a:r>
          </a:p>
        </p:txBody>
      </p:sp>
      <p:sp>
        <p:nvSpPr>
          <p:cNvPr id="19" name="TextBox 18">
            <a:extLst>
              <a:ext uri="{FF2B5EF4-FFF2-40B4-BE49-F238E27FC236}">
                <a16:creationId xmlns:a16="http://schemas.microsoft.com/office/drawing/2014/main" xmlns="" id="{38F3208D-EA12-E34C-88BC-BEEEB81A5464}"/>
              </a:ext>
            </a:extLst>
          </p:cNvPr>
          <p:cNvSpPr txBox="1"/>
          <p:nvPr/>
        </p:nvSpPr>
        <p:spPr>
          <a:xfrm>
            <a:off x="4721757" y="5538718"/>
            <a:ext cx="1156373" cy="338554"/>
          </a:xfrm>
          <a:prstGeom prst="rect">
            <a:avLst/>
          </a:prstGeom>
          <a:noFill/>
        </p:spPr>
        <p:txBody>
          <a:bodyPr wrap="squar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Tissue, plasma +</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PBMC</a:t>
            </a:r>
          </a:p>
        </p:txBody>
      </p:sp>
      <p:grpSp>
        <p:nvGrpSpPr>
          <p:cNvPr id="21" name="Group 20">
            <a:extLst>
              <a:ext uri="{FF2B5EF4-FFF2-40B4-BE49-F238E27FC236}">
                <a16:creationId xmlns:a16="http://schemas.microsoft.com/office/drawing/2014/main" xmlns="" id="{EAE63243-0DBD-EE4F-B0D4-FCFC524BEB75}"/>
              </a:ext>
            </a:extLst>
          </p:cNvPr>
          <p:cNvGrpSpPr/>
          <p:nvPr/>
        </p:nvGrpSpPr>
        <p:grpSpPr>
          <a:xfrm>
            <a:off x="2906221" y="4432272"/>
            <a:ext cx="391542" cy="346557"/>
            <a:chOff x="2438744" y="4432272"/>
            <a:chExt cx="391542" cy="346557"/>
          </a:xfrm>
        </p:grpSpPr>
        <p:sp>
          <p:nvSpPr>
            <p:cNvPr id="8" name="Right Arrow 7">
              <a:extLst>
                <a:ext uri="{FF2B5EF4-FFF2-40B4-BE49-F238E27FC236}">
                  <a16:creationId xmlns:a16="http://schemas.microsoft.com/office/drawing/2014/main" xmlns="" id="{30444307-2C81-3E49-A272-FCE24DF2E8AA}"/>
                </a:ext>
              </a:extLst>
            </p:cNvPr>
            <p:cNvSpPr/>
            <p:nvPr/>
          </p:nvSpPr>
          <p:spPr>
            <a:xfrm>
              <a:off x="2460239" y="4432272"/>
              <a:ext cx="370047" cy="346557"/>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xmlns="" id="{4934FAF2-DF6E-3E49-8ABA-193FB2D30523}"/>
                </a:ext>
              </a:extLst>
            </p:cNvPr>
            <p:cNvSpPr txBox="1"/>
            <p:nvPr/>
          </p:nvSpPr>
          <p:spPr>
            <a:xfrm>
              <a:off x="2438744" y="4511136"/>
              <a:ext cx="346649" cy="169277"/>
            </a:xfrm>
            <a:prstGeom prst="rect">
              <a:avLst/>
            </a:prstGeom>
            <a:noFill/>
          </p:spPr>
          <p:txBody>
            <a:bodyPr wrap="square" lIns="0" tIns="0" rIns="0" bIns="0" rtlCol="0">
              <a:spAutoFit/>
            </a:bodyPr>
            <a:lstStyle/>
            <a:p>
              <a:pPr algn="ctr"/>
              <a:r>
                <a:rPr lang="en-GB" sz="1100" dirty="0">
                  <a:solidFill>
                    <a:schemeClr val="bg1"/>
                  </a:solidFill>
                  <a:latin typeface="Arial" panose="020B0604020202020204" pitchFamily="34" charset="0"/>
                  <a:ea typeface="Aileron" charset="0"/>
                  <a:cs typeface="Arial" panose="020B0604020202020204" pitchFamily="34" charset="0"/>
                </a:rPr>
                <a:t>2w</a:t>
              </a:r>
            </a:p>
          </p:txBody>
        </p:sp>
      </p:grpSp>
      <p:cxnSp>
        <p:nvCxnSpPr>
          <p:cNvPr id="23" name="Straight Connector 22">
            <a:extLst>
              <a:ext uri="{FF2B5EF4-FFF2-40B4-BE49-F238E27FC236}">
                <a16:creationId xmlns:a16="http://schemas.microsoft.com/office/drawing/2014/main" xmlns="" id="{A0182E10-4AC3-DB47-BBCD-017DF608D73A}"/>
              </a:ext>
            </a:extLst>
          </p:cNvPr>
          <p:cNvCxnSpPr>
            <a:cxnSpLocks/>
          </p:cNvCxnSpPr>
          <p:nvPr/>
        </p:nvCxnSpPr>
        <p:spPr>
          <a:xfrm rot="5400000">
            <a:off x="5172135" y="5398739"/>
            <a:ext cx="288000" cy="0"/>
          </a:xfrm>
          <a:prstGeom prst="line">
            <a:avLst/>
          </a:prstGeom>
          <a:ln w="2857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4" name="Right Arrow 23">
            <a:extLst>
              <a:ext uri="{FF2B5EF4-FFF2-40B4-BE49-F238E27FC236}">
                <a16:creationId xmlns:a16="http://schemas.microsoft.com/office/drawing/2014/main" xmlns="" id="{3BE867A1-197D-CA47-A72D-98913A3D3819}"/>
              </a:ext>
            </a:extLst>
          </p:cNvPr>
          <p:cNvSpPr/>
          <p:nvPr/>
        </p:nvSpPr>
        <p:spPr>
          <a:xfrm>
            <a:off x="1305677" y="5030986"/>
            <a:ext cx="5529943" cy="346557"/>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7" name="Straight Connector 26">
            <a:extLst>
              <a:ext uri="{FF2B5EF4-FFF2-40B4-BE49-F238E27FC236}">
                <a16:creationId xmlns:a16="http://schemas.microsoft.com/office/drawing/2014/main" xmlns="" id="{BEF3D295-C547-EA49-B9AB-C9017FB0CC9B}"/>
              </a:ext>
            </a:extLst>
          </p:cNvPr>
          <p:cNvCxnSpPr>
            <a:cxnSpLocks/>
          </p:cNvCxnSpPr>
          <p:nvPr/>
        </p:nvCxnSpPr>
        <p:spPr>
          <a:xfrm rot="5400000">
            <a:off x="3187306" y="5398739"/>
            <a:ext cx="288000" cy="0"/>
          </a:xfrm>
          <a:prstGeom prst="line">
            <a:avLst/>
          </a:prstGeom>
          <a:ln w="2857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xmlns="" id="{5A25227A-41F8-4142-96C6-3E165C1F38CE}"/>
              </a:ext>
            </a:extLst>
          </p:cNvPr>
          <p:cNvCxnSpPr>
            <a:cxnSpLocks/>
          </p:cNvCxnSpPr>
          <p:nvPr/>
        </p:nvCxnSpPr>
        <p:spPr>
          <a:xfrm rot="5400000">
            <a:off x="1175717" y="5398739"/>
            <a:ext cx="288000" cy="0"/>
          </a:xfrm>
          <a:prstGeom prst="line">
            <a:avLst/>
          </a:prstGeom>
          <a:ln w="2857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xmlns="" id="{EB7D3E73-65A3-814F-BEBB-EFDB2C8093D4}"/>
              </a:ext>
            </a:extLst>
          </p:cNvPr>
          <p:cNvCxnSpPr>
            <a:cxnSpLocks/>
          </p:cNvCxnSpPr>
          <p:nvPr/>
        </p:nvCxnSpPr>
        <p:spPr>
          <a:xfrm>
            <a:off x="6812921" y="5207000"/>
            <a:ext cx="0" cy="335739"/>
          </a:xfrm>
          <a:prstGeom prst="line">
            <a:avLst/>
          </a:prstGeom>
          <a:ln w="2857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xmlns="" id="{18A78286-1C45-FB48-B87E-D4602CCE18BE}"/>
              </a:ext>
            </a:extLst>
          </p:cNvPr>
          <p:cNvSpPr txBox="1"/>
          <p:nvPr/>
        </p:nvSpPr>
        <p:spPr>
          <a:xfrm>
            <a:off x="6262993" y="5538718"/>
            <a:ext cx="1156373" cy="338554"/>
          </a:xfrm>
          <a:prstGeom prst="rect">
            <a:avLst/>
          </a:prstGeom>
          <a:noFill/>
        </p:spPr>
        <p:txBody>
          <a:bodyPr wrap="squar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Plasma + PBMC</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(follow-up)</a:t>
            </a:r>
          </a:p>
        </p:txBody>
      </p:sp>
      <p:sp>
        <p:nvSpPr>
          <p:cNvPr id="32" name="TextBox 31">
            <a:extLst>
              <a:ext uri="{FF2B5EF4-FFF2-40B4-BE49-F238E27FC236}">
                <a16:creationId xmlns:a16="http://schemas.microsoft.com/office/drawing/2014/main" xmlns="" id="{B6DD3DFB-BA6B-9A42-8D9F-3CE561E763F7}"/>
              </a:ext>
            </a:extLst>
          </p:cNvPr>
          <p:cNvSpPr txBox="1"/>
          <p:nvPr/>
        </p:nvSpPr>
        <p:spPr>
          <a:xfrm>
            <a:off x="3508000" y="5114175"/>
            <a:ext cx="1156373" cy="169277"/>
          </a:xfrm>
          <a:prstGeom prst="rect">
            <a:avLst/>
          </a:prstGeom>
          <a:noFill/>
        </p:spPr>
        <p:txBody>
          <a:bodyPr wrap="square" lIns="0" tIns="0" rIns="0" bIns="0" rtlCol="0">
            <a:spAutoFit/>
          </a:bodyPr>
          <a:lstStyle/>
          <a:p>
            <a:pPr algn="ctr"/>
            <a:r>
              <a:rPr lang="en-GB" sz="1100" b="1" dirty="0">
                <a:solidFill>
                  <a:schemeClr val="bg1"/>
                </a:solidFill>
                <a:latin typeface="Arial" panose="020B0604020202020204" pitchFamily="34" charset="0"/>
                <a:ea typeface="Aileron" charset="0"/>
                <a:cs typeface="Arial" panose="020B0604020202020204" pitchFamily="34" charset="0"/>
              </a:rPr>
              <a:t>6 weeks</a:t>
            </a:r>
          </a:p>
        </p:txBody>
      </p:sp>
    </p:spTree>
    <p:extLst>
      <p:ext uri="{BB962C8B-B14F-4D97-AF65-F5344CB8AC3E}">
        <p14:creationId xmlns:p14="http://schemas.microsoft.com/office/powerpoint/2010/main" val="111037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09C7235-1601-4110-B808-BD18FA347F55}"/>
              </a:ext>
            </a:extLst>
          </p:cNvPr>
          <p:cNvSpPr>
            <a:spLocks noGrp="1"/>
          </p:cNvSpPr>
          <p:nvPr>
            <p:ph sz="quarter" idx="12"/>
          </p:nvPr>
        </p:nvSpPr>
        <p:spPr>
          <a:xfrm>
            <a:off x="620184" y="1425600"/>
            <a:ext cx="10963200" cy="923280"/>
          </a:xfrm>
        </p:spPr>
        <p:txBody>
          <a:bodyPr/>
          <a:lstStyle/>
          <a:p>
            <a:r>
              <a:rPr lang="en-US" dirty="0"/>
              <a:t>Grade 3-4 immune-related adverse events were observed in 4 (4%) patients. 98% of patients underwent timely surgery, meeting the safety primary endpoint </a:t>
            </a:r>
          </a:p>
          <a:p>
            <a:r>
              <a:rPr lang="en-US" dirty="0"/>
              <a:t>In the PP population (n=107), baseline radiologic assessment revealed 89% stage III, 77% high-risk stage III, and 64% T4 </a:t>
            </a:r>
            <a:r>
              <a:rPr lang="en-US" dirty="0" err="1"/>
              <a:t>tumours</a:t>
            </a:r>
            <a:r>
              <a:rPr lang="en-US" dirty="0"/>
              <a:t> </a:t>
            </a:r>
          </a:p>
          <a:p>
            <a:r>
              <a:rPr lang="en-GB" dirty="0"/>
              <a:t>95% of patients achieved a major pathological response; 67% a pathologic complete response</a:t>
            </a:r>
          </a:p>
          <a:p>
            <a:r>
              <a:rPr lang="en-GB" dirty="0"/>
              <a:t>With a median follow-up of 13.1 months (1.4-57.4), there have been no disease recurrences</a:t>
            </a:r>
          </a:p>
        </p:txBody>
      </p:sp>
      <p:sp>
        <p:nvSpPr>
          <p:cNvPr id="3" name="Title 2">
            <a:extLst>
              <a:ext uri="{FF2B5EF4-FFF2-40B4-BE49-F238E27FC236}">
                <a16:creationId xmlns:a16="http://schemas.microsoft.com/office/drawing/2014/main" xmlns="" id="{75F1A2E3-911C-4E12-831B-42FF626604DE}"/>
              </a:ext>
            </a:extLst>
          </p:cNvPr>
          <p:cNvSpPr>
            <a:spLocks noGrp="1"/>
          </p:cNvSpPr>
          <p:nvPr>
            <p:ph type="title"/>
          </p:nvPr>
        </p:nvSpPr>
        <p:spPr/>
        <p:txBody>
          <a:bodyPr/>
          <a:lstStyle/>
          <a:p>
            <a:r>
              <a:rPr lang="en-GB" sz="2800" dirty="0">
                <a:effectLst/>
                <a:latin typeface="Arial" panose="020B0604020202020204" pitchFamily="34" charset="0"/>
                <a:ea typeface="Times New Roman" panose="02020603050405020304" pitchFamily="18" charset="0"/>
              </a:rPr>
              <a:t>NICHE-2</a:t>
            </a:r>
            <a:r>
              <a:rPr lang="en-GB" dirty="0"/>
              <a:t>: results</a:t>
            </a:r>
          </a:p>
        </p:txBody>
      </p:sp>
      <p:sp>
        <p:nvSpPr>
          <p:cNvPr id="5" name="Slide Number Placeholder 4">
            <a:extLst>
              <a:ext uri="{FF2B5EF4-FFF2-40B4-BE49-F238E27FC236}">
                <a16:creationId xmlns:a16="http://schemas.microsoft.com/office/drawing/2014/main" xmlns="" id="{92EF3EC2-6381-4222-8910-80A90730CD31}"/>
              </a:ext>
            </a:extLst>
          </p:cNvPr>
          <p:cNvSpPr>
            <a:spLocks noGrp="1"/>
          </p:cNvSpPr>
          <p:nvPr>
            <p:ph type="sldNum" sz="quarter" idx="4"/>
          </p:nvPr>
        </p:nvSpPr>
        <p:spPr/>
        <p:txBody>
          <a:bodyPr/>
          <a:lstStyle/>
          <a:p>
            <a:fld id="{FCE43C0F-8A7B-3A4B-9DB5-B3472E36E833}" type="slidenum">
              <a:rPr lang="en-GB" smtClean="0"/>
              <a:pPr/>
              <a:t>7</a:t>
            </a:fld>
            <a:endParaRPr lang="en-GB" dirty="0"/>
          </a:p>
        </p:txBody>
      </p:sp>
      <p:sp>
        <p:nvSpPr>
          <p:cNvPr id="9" name="Content Placeholder 8">
            <a:extLst>
              <a:ext uri="{FF2B5EF4-FFF2-40B4-BE49-F238E27FC236}">
                <a16:creationId xmlns:a16="http://schemas.microsoft.com/office/drawing/2014/main" xmlns="" id="{69789941-5D24-AB4C-8B60-4480B8932309}"/>
              </a:ext>
            </a:extLst>
          </p:cNvPr>
          <p:cNvSpPr>
            <a:spLocks noGrp="1"/>
          </p:cNvSpPr>
          <p:nvPr>
            <p:ph sz="quarter" idx="15"/>
          </p:nvPr>
        </p:nvSpPr>
        <p:spPr/>
        <p:txBody>
          <a:bodyPr/>
          <a:lstStyle/>
          <a:p>
            <a:pPr lvl="0">
              <a:buSzPts val="1000"/>
              <a:tabLst>
                <a:tab pos="457200" algn="l"/>
              </a:tabLst>
            </a:pPr>
            <a:r>
              <a:rPr lang="en-GB" sz="1200" dirty="0">
                <a:effectLst/>
                <a:ea typeface="Calibri" panose="020F0502020204030204" pitchFamily="34" charset="0"/>
              </a:rPr>
              <a:t>PP, per protocol; RVT, residual viable tumour</a:t>
            </a:r>
          </a:p>
          <a:p>
            <a:pPr lvl="0">
              <a:buSzPts val="1000"/>
              <a:tabLst>
                <a:tab pos="457200" algn="l"/>
              </a:tabLst>
            </a:pPr>
            <a:r>
              <a:rPr lang="en-US" dirty="0">
                <a:effectLst/>
              </a:rPr>
              <a:t>Chalabi M, et al. Ann Oncol. 2022; 33 (suppl_7): S808-S869 (ESMO 2022, oral presentation)</a:t>
            </a:r>
            <a:endParaRPr lang="en-GB" sz="1200" dirty="0">
              <a:effectLst/>
              <a:ea typeface="Calibri" panose="020F0502020204030204" pitchFamily="34" charset="0"/>
            </a:endParaRPr>
          </a:p>
        </p:txBody>
      </p:sp>
      <p:graphicFrame>
        <p:nvGraphicFramePr>
          <p:cNvPr id="4" name="Table 3">
            <a:extLst>
              <a:ext uri="{FF2B5EF4-FFF2-40B4-BE49-F238E27FC236}">
                <a16:creationId xmlns:a16="http://schemas.microsoft.com/office/drawing/2014/main" xmlns="" id="{6843908A-9D7A-314D-B0D9-61E3CCAF1BEE}"/>
              </a:ext>
            </a:extLst>
          </p:cNvPr>
          <p:cNvGraphicFramePr>
            <a:graphicFrameLocks noGrp="1"/>
          </p:cNvGraphicFramePr>
          <p:nvPr>
            <p:extLst>
              <p:ext uri="{D42A27DB-BD31-4B8C-83A1-F6EECF244321}">
                <p14:modId xmlns:p14="http://schemas.microsoft.com/office/powerpoint/2010/main" val="3666121178"/>
              </p:ext>
            </p:extLst>
          </p:nvPr>
        </p:nvGraphicFramePr>
        <p:xfrm>
          <a:off x="2999656" y="3789040"/>
          <a:ext cx="6008214" cy="2255520"/>
        </p:xfrm>
        <a:graphic>
          <a:graphicData uri="http://schemas.openxmlformats.org/drawingml/2006/table">
            <a:tbl>
              <a:tblPr firstRow="1" bandRow="1">
                <a:tableStyleId>{5C22544A-7EE6-4342-B048-85BDC9FD1C3A}</a:tableStyleId>
              </a:tblPr>
              <a:tblGrid>
                <a:gridCol w="2002738">
                  <a:extLst>
                    <a:ext uri="{9D8B030D-6E8A-4147-A177-3AD203B41FA5}">
                      <a16:colId xmlns:a16="http://schemas.microsoft.com/office/drawing/2014/main" xmlns="" val="143381878"/>
                    </a:ext>
                  </a:extLst>
                </a:gridCol>
                <a:gridCol w="2002738">
                  <a:extLst>
                    <a:ext uri="{9D8B030D-6E8A-4147-A177-3AD203B41FA5}">
                      <a16:colId xmlns:a16="http://schemas.microsoft.com/office/drawing/2014/main" xmlns="" val="1483905361"/>
                    </a:ext>
                  </a:extLst>
                </a:gridCol>
                <a:gridCol w="2002738">
                  <a:extLst>
                    <a:ext uri="{9D8B030D-6E8A-4147-A177-3AD203B41FA5}">
                      <a16:colId xmlns:a16="http://schemas.microsoft.com/office/drawing/2014/main" xmlns="" val="2208500880"/>
                    </a:ext>
                  </a:extLst>
                </a:gridCol>
              </a:tblGrid>
              <a:tr h="525505">
                <a:tc gridSpan="2">
                  <a:txBody>
                    <a:bodyPr/>
                    <a:lstStyle/>
                    <a:p>
                      <a:r>
                        <a:rPr lang="en-GB" sz="1600" dirty="0">
                          <a:latin typeface="Arial" panose="020B0604020202020204" pitchFamily="34" charset="0"/>
                          <a:cs typeface="Arial" panose="020B0604020202020204" pitchFamily="34" charset="0"/>
                        </a:rPr>
                        <a:t>Pathologic response (RVT)</a:t>
                      </a:r>
                    </a:p>
                  </a:txBody>
                  <a:tcPr/>
                </a:tc>
                <a:tc hMerge="1">
                  <a:txBody>
                    <a:bodyPr/>
                    <a:lstStyle/>
                    <a:p>
                      <a:endParaRPr lang="en-GB" dirty="0"/>
                    </a:p>
                  </a:txBody>
                  <a:tcPr/>
                </a:tc>
                <a:tc>
                  <a:txBody>
                    <a:bodyPr/>
                    <a:lstStyle/>
                    <a:p>
                      <a:r>
                        <a:rPr lang="en-GB" sz="1600" dirty="0">
                          <a:latin typeface="Arial" panose="020B0604020202020204" pitchFamily="34" charset="0"/>
                          <a:cs typeface="Arial" panose="020B0604020202020204" pitchFamily="34" charset="0"/>
                        </a:rPr>
                        <a:t>Patients N=107</a:t>
                      </a:r>
                    </a:p>
                    <a:p>
                      <a:pPr algn="ctr"/>
                      <a:r>
                        <a:rPr lang="en-GB" sz="1600" dirty="0">
                          <a:latin typeface="Arial" panose="020B0604020202020204" pitchFamily="34" charset="0"/>
                          <a:cs typeface="Arial" panose="020B0604020202020204" pitchFamily="34" charset="0"/>
                        </a:rPr>
                        <a:t>n (%)</a:t>
                      </a:r>
                    </a:p>
                  </a:txBody>
                  <a:tcPr/>
                </a:tc>
                <a:extLst>
                  <a:ext uri="{0D108BD9-81ED-4DB2-BD59-A6C34878D82A}">
                    <a16:rowId xmlns:a16="http://schemas.microsoft.com/office/drawing/2014/main" xmlns="" val="4166444385"/>
                  </a:ext>
                </a:extLst>
              </a:tr>
              <a:tr h="304240">
                <a:tc>
                  <a:txBody>
                    <a:bodyPr/>
                    <a:lstStyle/>
                    <a:p>
                      <a:r>
                        <a:rPr lang="en-GB" sz="1600" b="1" dirty="0">
                          <a:latin typeface="Arial" panose="020B0604020202020204" pitchFamily="34" charset="0"/>
                          <a:cs typeface="Arial" panose="020B0604020202020204" pitchFamily="34" charset="0"/>
                        </a:rPr>
                        <a:t>Yes</a:t>
                      </a:r>
                    </a:p>
                  </a:txBody>
                  <a:tcPr/>
                </a:tc>
                <a:tc>
                  <a:txBody>
                    <a:bodyPr/>
                    <a:lstStyle/>
                    <a:p>
                      <a:r>
                        <a:rPr lang="en-GB" sz="1600" b="1" dirty="0">
                          <a:latin typeface="Arial" panose="020B0604020202020204" pitchFamily="34" charset="0"/>
                          <a:cs typeface="Arial" panose="020B0604020202020204" pitchFamily="34" charset="0"/>
                        </a:rPr>
                        <a:t>(≤50%)</a:t>
                      </a:r>
                    </a:p>
                  </a:txBody>
                  <a:tcPr/>
                </a:tc>
                <a:tc>
                  <a:txBody>
                    <a:bodyPr/>
                    <a:lstStyle/>
                    <a:p>
                      <a:r>
                        <a:rPr lang="en-GB" sz="1600" b="1" dirty="0">
                          <a:latin typeface="Arial" panose="020B0604020202020204" pitchFamily="34" charset="0"/>
                          <a:cs typeface="Arial" panose="020B0604020202020204" pitchFamily="34" charset="0"/>
                        </a:rPr>
                        <a:t>106 (99%)</a:t>
                      </a:r>
                    </a:p>
                  </a:txBody>
                  <a:tcPr/>
                </a:tc>
                <a:extLst>
                  <a:ext uri="{0D108BD9-81ED-4DB2-BD59-A6C34878D82A}">
                    <a16:rowId xmlns:a16="http://schemas.microsoft.com/office/drawing/2014/main" xmlns="" val="314949720"/>
                  </a:ext>
                </a:extLst>
              </a:tr>
              <a:tr h="304240">
                <a:tc>
                  <a:txBody>
                    <a:bodyPr/>
                    <a:lstStyle/>
                    <a:p>
                      <a:pPr marL="400050" indent="0">
                        <a:tabLst/>
                      </a:pPr>
                      <a:r>
                        <a:rPr lang="en-GB" sz="1600" dirty="0">
                          <a:latin typeface="Arial" panose="020B0604020202020204" pitchFamily="34" charset="0"/>
                          <a:cs typeface="Arial" panose="020B0604020202020204" pitchFamily="34" charset="0"/>
                        </a:rPr>
                        <a:t>Major</a:t>
                      </a:r>
                    </a:p>
                  </a:txBody>
                  <a:tcPr/>
                </a:tc>
                <a:tc>
                  <a:txBody>
                    <a:bodyPr/>
                    <a:lstStyle/>
                    <a:p>
                      <a:r>
                        <a:rPr lang="en-GB" sz="1600" dirty="0">
                          <a:latin typeface="Arial" panose="020B0604020202020204" pitchFamily="34" charset="0"/>
                          <a:cs typeface="Arial" panose="020B0604020202020204" pitchFamily="34" charset="0"/>
                        </a:rPr>
                        <a:t>(≤10%)</a:t>
                      </a:r>
                    </a:p>
                  </a:txBody>
                  <a:tcPr/>
                </a:tc>
                <a:tc>
                  <a:txBody>
                    <a:bodyPr/>
                    <a:lstStyle/>
                    <a:p>
                      <a:r>
                        <a:rPr lang="en-GB" sz="1600" b="1" dirty="0">
                          <a:latin typeface="Arial" panose="020B0604020202020204" pitchFamily="34" charset="0"/>
                          <a:cs typeface="Arial" panose="020B0604020202020204" pitchFamily="34" charset="0"/>
                        </a:rPr>
                        <a:t>102 (95%)</a:t>
                      </a:r>
                    </a:p>
                  </a:txBody>
                  <a:tcPr/>
                </a:tc>
                <a:extLst>
                  <a:ext uri="{0D108BD9-81ED-4DB2-BD59-A6C34878D82A}">
                    <a16:rowId xmlns:a16="http://schemas.microsoft.com/office/drawing/2014/main" xmlns="" val="2235020430"/>
                  </a:ext>
                </a:extLst>
              </a:tr>
              <a:tr h="304240">
                <a:tc>
                  <a:txBody>
                    <a:bodyPr/>
                    <a:lstStyle/>
                    <a:p>
                      <a:pPr marL="400050" indent="0">
                        <a:tabLst/>
                      </a:pPr>
                      <a:r>
                        <a:rPr lang="en-GB" sz="1600" dirty="0">
                          <a:latin typeface="Arial" panose="020B0604020202020204" pitchFamily="34" charset="0"/>
                          <a:cs typeface="Arial" panose="020B0604020202020204" pitchFamily="34" charset="0"/>
                        </a:rPr>
                        <a:t>Complete</a:t>
                      </a:r>
                    </a:p>
                  </a:txBody>
                  <a:tcPr/>
                </a:tc>
                <a:tc>
                  <a:txBody>
                    <a:bodyPr/>
                    <a:lstStyle/>
                    <a:p>
                      <a:r>
                        <a:rPr lang="en-GB" sz="1600" dirty="0">
                          <a:latin typeface="Arial" panose="020B0604020202020204" pitchFamily="34" charset="0"/>
                          <a:cs typeface="Arial" panose="020B0604020202020204" pitchFamily="34" charset="0"/>
                        </a:rPr>
                        <a:t>(0%)</a:t>
                      </a:r>
                    </a:p>
                  </a:txBody>
                  <a:tcPr/>
                </a:tc>
                <a:tc>
                  <a:txBody>
                    <a:bodyPr/>
                    <a:lstStyle/>
                    <a:p>
                      <a:r>
                        <a:rPr lang="en-GB" sz="1600" b="1" dirty="0">
                          <a:latin typeface="Arial" panose="020B0604020202020204" pitchFamily="34" charset="0"/>
                          <a:cs typeface="Arial" panose="020B0604020202020204" pitchFamily="34" charset="0"/>
                        </a:rPr>
                        <a:t>  72 (67%)</a:t>
                      </a:r>
                    </a:p>
                  </a:txBody>
                  <a:tcPr/>
                </a:tc>
                <a:extLst>
                  <a:ext uri="{0D108BD9-81ED-4DB2-BD59-A6C34878D82A}">
                    <a16:rowId xmlns:a16="http://schemas.microsoft.com/office/drawing/2014/main" xmlns="" val="480818354"/>
                  </a:ext>
                </a:extLst>
              </a:tr>
              <a:tr h="304240">
                <a:tc>
                  <a:txBody>
                    <a:bodyPr/>
                    <a:lstStyle/>
                    <a:p>
                      <a:pPr marL="400050" indent="0">
                        <a:tabLst/>
                      </a:pPr>
                      <a:r>
                        <a:rPr lang="en-GB" sz="1600" dirty="0">
                          <a:latin typeface="Arial" panose="020B0604020202020204" pitchFamily="34" charset="0"/>
                          <a:cs typeface="Arial" panose="020B0604020202020204" pitchFamily="34" charset="0"/>
                        </a:rPr>
                        <a:t>Partial</a:t>
                      </a:r>
                    </a:p>
                  </a:txBody>
                  <a:tcPr/>
                </a:tc>
                <a:tc>
                  <a:txBody>
                    <a:bodyPr/>
                    <a:lstStyle/>
                    <a:p>
                      <a:r>
                        <a:rPr lang="en-GB" sz="1600" dirty="0">
                          <a:latin typeface="Arial" panose="020B0604020202020204" pitchFamily="34" charset="0"/>
                          <a:cs typeface="Arial" panose="020B0604020202020204" pitchFamily="34" charset="0"/>
                        </a:rPr>
                        <a:t>(10%-50%)</a:t>
                      </a:r>
                    </a:p>
                  </a:txBody>
                  <a:tcPr/>
                </a:tc>
                <a:tc>
                  <a:txBody>
                    <a:bodyPr/>
                    <a:lstStyle/>
                    <a:p>
                      <a:r>
                        <a:rPr lang="en-GB" sz="1600" dirty="0">
                          <a:latin typeface="Arial" panose="020B0604020202020204" pitchFamily="34" charset="0"/>
                          <a:cs typeface="Arial" panose="020B0604020202020204" pitchFamily="34" charset="0"/>
                        </a:rPr>
                        <a:t>    4 (4%)</a:t>
                      </a:r>
                    </a:p>
                  </a:txBody>
                  <a:tcPr/>
                </a:tc>
                <a:extLst>
                  <a:ext uri="{0D108BD9-81ED-4DB2-BD59-A6C34878D82A}">
                    <a16:rowId xmlns:a16="http://schemas.microsoft.com/office/drawing/2014/main" xmlns="" val="3202997759"/>
                  </a:ext>
                </a:extLst>
              </a:tr>
              <a:tr h="304240">
                <a:tc>
                  <a:txBody>
                    <a:bodyPr/>
                    <a:lstStyle/>
                    <a:p>
                      <a:pPr marL="400050" indent="-390525">
                        <a:tabLst/>
                      </a:pPr>
                      <a:r>
                        <a:rPr lang="en-GB" sz="1600" b="1" dirty="0">
                          <a:latin typeface="Arial" panose="020B0604020202020204" pitchFamily="34" charset="0"/>
                          <a:cs typeface="Arial" panose="020B0604020202020204" pitchFamily="34" charset="0"/>
                        </a:rPr>
                        <a:t>No</a:t>
                      </a:r>
                    </a:p>
                  </a:txBody>
                  <a:tcPr/>
                </a:tc>
                <a:tc>
                  <a:txBody>
                    <a:bodyPr/>
                    <a:lstStyle/>
                    <a:p>
                      <a:r>
                        <a:rPr lang="en-GB" sz="1600" b="1" dirty="0">
                          <a:latin typeface="Arial" panose="020B0604020202020204" pitchFamily="34" charset="0"/>
                          <a:cs typeface="Arial" panose="020B0604020202020204" pitchFamily="34" charset="0"/>
                        </a:rPr>
                        <a:t>(≥50%)</a:t>
                      </a:r>
                    </a:p>
                  </a:txBody>
                  <a:tcPr/>
                </a:tc>
                <a:tc>
                  <a:txBody>
                    <a:bodyPr/>
                    <a:lstStyle/>
                    <a:p>
                      <a:r>
                        <a:rPr lang="en-GB" sz="1600" b="1" dirty="0">
                          <a:latin typeface="Arial" panose="020B0604020202020204" pitchFamily="34" charset="0"/>
                          <a:cs typeface="Arial" panose="020B0604020202020204" pitchFamily="34" charset="0"/>
                        </a:rPr>
                        <a:t>    1 (1%)</a:t>
                      </a:r>
                    </a:p>
                  </a:txBody>
                  <a:tcPr/>
                </a:tc>
                <a:extLst>
                  <a:ext uri="{0D108BD9-81ED-4DB2-BD59-A6C34878D82A}">
                    <a16:rowId xmlns:a16="http://schemas.microsoft.com/office/drawing/2014/main" xmlns="" val="223614899"/>
                  </a:ext>
                </a:extLst>
              </a:tr>
            </a:tbl>
          </a:graphicData>
        </a:graphic>
      </p:graphicFrame>
    </p:spTree>
    <p:extLst>
      <p:ext uri="{BB962C8B-B14F-4D97-AF65-F5344CB8AC3E}">
        <p14:creationId xmlns:p14="http://schemas.microsoft.com/office/powerpoint/2010/main" val="124552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09C7235-1601-4110-B808-BD18FA347F55}"/>
              </a:ext>
            </a:extLst>
          </p:cNvPr>
          <p:cNvSpPr>
            <a:spLocks noGrp="1"/>
          </p:cNvSpPr>
          <p:nvPr>
            <p:ph sz="quarter" idx="12"/>
          </p:nvPr>
        </p:nvSpPr>
        <p:spPr>
          <a:xfrm>
            <a:off x="620184" y="1425600"/>
            <a:ext cx="10963200" cy="1931392"/>
          </a:xfrm>
        </p:spPr>
        <p:txBody>
          <a:bodyPr/>
          <a:lstStyle/>
          <a:p>
            <a:r>
              <a:rPr lang="en-GB" dirty="0"/>
              <a:t>4 weeks of treatment resulted in 95% of patients with </a:t>
            </a:r>
            <a:r>
              <a:rPr lang="en-GB" dirty="0" err="1"/>
              <a:t>dMMR</a:t>
            </a:r>
            <a:r>
              <a:rPr lang="en-GB" dirty="0"/>
              <a:t> achieving a major pathological response, including 67% pathologic complete responses</a:t>
            </a:r>
          </a:p>
          <a:p>
            <a:r>
              <a:rPr lang="en-GB" dirty="0"/>
              <a:t>Treatment was well tolerated with only 4% of patients experiencing grade 3 or 4 immune-related adverse events</a:t>
            </a:r>
          </a:p>
          <a:p>
            <a:r>
              <a:rPr lang="en-GB" dirty="0"/>
              <a:t>No disease recurrences </a:t>
            </a:r>
            <a:r>
              <a:rPr lang="en-US" dirty="0"/>
              <a:t>after a median follow-up of 13.1 months</a:t>
            </a:r>
            <a:endParaRPr lang="en-GB" dirty="0"/>
          </a:p>
        </p:txBody>
      </p:sp>
      <p:sp>
        <p:nvSpPr>
          <p:cNvPr id="3" name="Title 2">
            <a:extLst>
              <a:ext uri="{FF2B5EF4-FFF2-40B4-BE49-F238E27FC236}">
                <a16:creationId xmlns:a16="http://schemas.microsoft.com/office/drawing/2014/main" xmlns="" id="{75F1A2E3-911C-4E12-831B-42FF626604DE}"/>
              </a:ext>
            </a:extLst>
          </p:cNvPr>
          <p:cNvSpPr>
            <a:spLocks noGrp="1"/>
          </p:cNvSpPr>
          <p:nvPr>
            <p:ph type="title"/>
          </p:nvPr>
        </p:nvSpPr>
        <p:spPr/>
        <p:txBody>
          <a:bodyPr/>
          <a:lstStyle/>
          <a:p>
            <a:r>
              <a:rPr lang="en-GB" sz="2800" dirty="0">
                <a:effectLst/>
                <a:latin typeface="Arial" panose="020B0604020202020204" pitchFamily="34" charset="0"/>
                <a:ea typeface="Times New Roman" panose="02020603050405020304" pitchFamily="18" charset="0"/>
              </a:rPr>
              <a:t>NICHE-2</a:t>
            </a:r>
            <a:r>
              <a:rPr lang="en-GB" dirty="0"/>
              <a:t>: summary</a:t>
            </a:r>
          </a:p>
        </p:txBody>
      </p:sp>
      <p:sp>
        <p:nvSpPr>
          <p:cNvPr id="5" name="Slide Number Placeholder 4">
            <a:extLst>
              <a:ext uri="{FF2B5EF4-FFF2-40B4-BE49-F238E27FC236}">
                <a16:creationId xmlns:a16="http://schemas.microsoft.com/office/drawing/2014/main" xmlns="" id="{92EF3EC2-6381-4222-8910-80A90730CD31}"/>
              </a:ext>
            </a:extLst>
          </p:cNvPr>
          <p:cNvSpPr>
            <a:spLocks noGrp="1"/>
          </p:cNvSpPr>
          <p:nvPr>
            <p:ph type="sldNum" sz="quarter" idx="4"/>
          </p:nvPr>
        </p:nvSpPr>
        <p:spPr/>
        <p:txBody>
          <a:bodyPr/>
          <a:lstStyle/>
          <a:p>
            <a:fld id="{FCE43C0F-8A7B-3A4B-9DB5-B3472E36E833}" type="slidenum">
              <a:rPr lang="en-GB" smtClean="0"/>
              <a:pPr/>
              <a:t>8</a:t>
            </a:fld>
            <a:endParaRPr lang="en-GB" dirty="0"/>
          </a:p>
        </p:txBody>
      </p:sp>
      <p:sp>
        <p:nvSpPr>
          <p:cNvPr id="9" name="Content Placeholder 8">
            <a:extLst>
              <a:ext uri="{FF2B5EF4-FFF2-40B4-BE49-F238E27FC236}">
                <a16:creationId xmlns:a16="http://schemas.microsoft.com/office/drawing/2014/main" xmlns="" id="{69789941-5D24-AB4C-8B60-4480B8932309}"/>
              </a:ext>
            </a:extLst>
          </p:cNvPr>
          <p:cNvSpPr>
            <a:spLocks noGrp="1"/>
          </p:cNvSpPr>
          <p:nvPr>
            <p:ph sz="quarter" idx="15"/>
          </p:nvPr>
        </p:nvSpPr>
        <p:spPr/>
        <p:txBody>
          <a:bodyPr/>
          <a:lstStyle/>
          <a:p>
            <a:pPr lvl="0">
              <a:buSzPts val="1000"/>
              <a:tabLst>
                <a:tab pos="457200" algn="l"/>
              </a:tabLst>
            </a:pPr>
            <a:r>
              <a:rPr lang="en-GB" sz="1200" dirty="0" err="1">
                <a:effectLst/>
                <a:ea typeface="Calibri" panose="020F0502020204030204" pitchFamily="34" charset="0"/>
              </a:rPr>
              <a:t>dMMR</a:t>
            </a:r>
            <a:r>
              <a:rPr lang="en-GB" sz="1200" dirty="0">
                <a:effectLst/>
                <a:ea typeface="Calibri" panose="020F0502020204030204" pitchFamily="34" charset="0"/>
              </a:rPr>
              <a:t>, mismatch repair deficient</a:t>
            </a:r>
          </a:p>
          <a:p>
            <a:pPr lvl="0">
              <a:buSzPts val="1000"/>
              <a:tabLst>
                <a:tab pos="457200" algn="l"/>
              </a:tabLst>
            </a:pPr>
            <a:r>
              <a:rPr lang="en-US" dirty="0">
                <a:effectLst/>
              </a:rPr>
              <a:t>Chalabi M, et al. Ann Oncol. 2022; 33 (suppl_7): S808-S869 (ESMO 2022, oral presentation)</a:t>
            </a:r>
            <a:endParaRPr lang="en-GB" sz="1200" dirty="0">
              <a:effectLst/>
              <a:ea typeface="Calibri" panose="020F0502020204030204" pitchFamily="34" charset="0"/>
            </a:endParaRPr>
          </a:p>
        </p:txBody>
      </p:sp>
      <p:sp>
        <p:nvSpPr>
          <p:cNvPr id="7" name="TextBox 6">
            <a:extLst>
              <a:ext uri="{FF2B5EF4-FFF2-40B4-BE49-F238E27FC236}">
                <a16:creationId xmlns:a16="http://schemas.microsoft.com/office/drawing/2014/main" xmlns="" id="{00AE8343-38E0-F640-8BAD-2949E25EED5B}"/>
              </a:ext>
            </a:extLst>
          </p:cNvPr>
          <p:cNvSpPr txBox="1"/>
          <p:nvPr/>
        </p:nvSpPr>
        <p:spPr>
          <a:xfrm>
            <a:off x="1391476" y="3554245"/>
            <a:ext cx="9409047" cy="1746963"/>
          </a:xfrm>
          <a:prstGeom prst="rect">
            <a:avLst/>
          </a:prstGeom>
          <a:solidFill>
            <a:schemeClr val="bg1"/>
          </a:solidFill>
          <a:ln w="28575">
            <a:solidFill>
              <a:schemeClr val="accent1"/>
            </a:solidFill>
          </a:ln>
        </p:spPr>
        <p:txBody>
          <a:bodyPr wrap="square" lIns="288000" tIns="108000" rIns="288000" bIns="108000" rtlCol="0" anchor="ctr" anchorCtr="0">
            <a:noAutofit/>
          </a:bodyPr>
          <a:lstStyle/>
          <a:p>
            <a:pPr>
              <a:spcBef>
                <a:spcPts val="600"/>
              </a:spcBef>
            </a:pPr>
            <a:r>
              <a:rPr lang="en-GB" sz="2000" b="1" u="sng"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US" sz="2000" b="1" dirty="0">
                <a:solidFill>
                  <a:schemeClr val="tx2"/>
                </a:solidFill>
                <a:latin typeface="Arial" panose="020B0604020202020204" pitchFamily="34" charset="0"/>
                <a:cs typeface="Arial" panose="020B0604020202020204" pitchFamily="34" charset="0"/>
              </a:rPr>
              <a:t>NICHE-2 results indicate that future treatment schedules for </a:t>
            </a:r>
            <a:r>
              <a:rPr lang="en-US" sz="2000" b="1" dirty="0" err="1">
                <a:solidFill>
                  <a:schemeClr val="tx2"/>
                </a:solidFill>
                <a:latin typeface="Arial" panose="020B0604020202020204" pitchFamily="34" charset="0"/>
                <a:cs typeface="Arial" panose="020B0604020202020204" pitchFamily="34" charset="0"/>
              </a:rPr>
              <a:t>dMMR</a:t>
            </a:r>
            <a:r>
              <a:rPr lang="en-US" sz="2000" b="1" dirty="0">
                <a:solidFill>
                  <a:schemeClr val="tx2"/>
                </a:solidFill>
                <a:latin typeface="Arial" panose="020B0604020202020204" pitchFamily="34" charset="0"/>
                <a:cs typeface="Arial" panose="020B0604020202020204" pitchFamily="34" charset="0"/>
              </a:rPr>
              <a:t> patients with early colon cancer, are likely to be with immunotherapy rather than chemotherapy</a:t>
            </a:r>
          </a:p>
        </p:txBody>
      </p:sp>
    </p:spTree>
    <p:extLst>
      <p:ext uri="{BB962C8B-B14F-4D97-AF65-F5344CB8AC3E}">
        <p14:creationId xmlns:p14="http://schemas.microsoft.com/office/powerpoint/2010/main" val="394439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E1C903-EB03-4C5A-984B-750C2EB65CA1}"/>
              </a:ext>
            </a:extLst>
          </p:cNvPr>
          <p:cNvSpPr>
            <a:spLocks noGrp="1"/>
          </p:cNvSpPr>
          <p:nvPr>
            <p:ph type="title"/>
          </p:nvPr>
        </p:nvSpPr>
        <p:spPr/>
        <p:txBody>
          <a:bodyPr>
            <a:noAutofit/>
          </a:bodyPr>
          <a:lstStyle/>
          <a:p>
            <a:pPr>
              <a:spcAft>
                <a:spcPts val="750"/>
              </a:spcAft>
            </a:pPr>
            <a:r>
              <a:rPr lang="en-US" dirty="0"/>
              <a:t>Adjuvant hyperthermic intraperitoneal chemotherapy in locally advanced colon cancer (HIPECT4): A randomized phase 3 study</a:t>
            </a:r>
            <a:endParaRPr lang="en-GB" dirty="0"/>
          </a:p>
        </p:txBody>
      </p:sp>
      <p:sp>
        <p:nvSpPr>
          <p:cNvPr id="3" name="Subtitle 2">
            <a:extLst>
              <a:ext uri="{FF2B5EF4-FFF2-40B4-BE49-F238E27FC236}">
                <a16:creationId xmlns:a16="http://schemas.microsoft.com/office/drawing/2014/main" xmlns="" id="{E08ACCF1-33A6-41A4-915C-64F86C0DDB3C}"/>
              </a:ext>
            </a:extLst>
          </p:cNvPr>
          <p:cNvSpPr>
            <a:spLocks noGrp="1"/>
          </p:cNvSpPr>
          <p:nvPr>
            <p:ph type="subTitle" idx="1"/>
          </p:nvPr>
        </p:nvSpPr>
        <p:spPr>
          <a:xfrm>
            <a:off x="609600" y="5301208"/>
            <a:ext cx="10972800" cy="875001"/>
          </a:xfrm>
        </p:spPr>
        <p:txBody>
          <a:bodyPr>
            <a:normAutofit/>
          </a:bodyPr>
          <a:lstStyle/>
          <a:p>
            <a:pPr marL="342900" lvl="0" indent="-342900">
              <a:buSzPts val="1000"/>
              <a:buFont typeface="Symbol" panose="05050102010706020507" pitchFamily="18" charset="2"/>
              <a:buChar char=""/>
              <a:tabLst>
                <a:tab pos="457200" algn="l"/>
              </a:tabLst>
            </a:pPr>
            <a:r>
              <a:rPr lang="en-GB" sz="2400" b="1" dirty="0"/>
              <a:t>Arjona-Sanchez A, </a:t>
            </a:r>
            <a:r>
              <a:rPr lang="en-GB" sz="2400" b="1" dirty="0">
                <a:effectLst/>
                <a:ea typeface="Calibri" panose="020F0502020204030204" pitchFamily="34" charset="0"/>
              </a:rPr>
              <a:t>et al. ESMO 2022. Abstract #314O</a:t>
            </a:r>
          </a:p>
        </p:txBody>
      </p:sp>
      <p:sp>
        <p:nvSpPr>
          <p:cNvPr id="4" name="Slide Number Placeholder 3"/>
          <p:cNvSpPr>
            <a:spLocks noGrp="1"/>
          </p:cNvSpPr>
          <p:nvPr>
            <p:ph type="sldNum" sz="quarter" idx="4"/>
          </p:nvPr>
        </p:nvSpPr>
        <p:spPr/>
        <p:txBody>
          <a:bodyPr/>
          <a:lstStyle/>
          <a:p>
            <a:fld id="{FCE43C0F-8A7B-3A4B-9DB5-B3472E36E833}" type="slidenum">
              <a:rPr lang="en-GB" smtClean="0"/>
              <a:pPr/>
              <a:t>9</a:t>
            </a:fld>
            <a:endParaRPr lang="en-GB" dirty="0"/>
          </a:p>
        </p:txBody>
      </p:sp>
    </p:spTree>
    <p:extLst>
      <p:ext uri="{BB962C8B-B14F-4D97-AF65-F5344CB8AC3E}">
        <p14:creationId xmlns:p14="http://schemas.microsoft.com/office/powerpoint/2010/main" val="97631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or2Ed - GI Connect">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4069</TotalTime>
  <Words>2982</Words>
  <Application>Microsoft Office PowerPoint</Application>
  <PresentationFormat>Widescreen</PresentationFormat>
  <Paragraphs>450</Paragraphs>
  <Slides>26</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Aileron</vt:lpstr>
      <vt:lpstr>Arial</vt:lpstr>
      <vt:lpstr>Calibri</vt:lpstr>
      <vt:lpstr>Lucida Grande</vt:lpstr>
      <vt:lpstr>poppins-regular</vt:lpstr>
      <vt:lpstr>PT Sans Narrow</vt:lpstr>
      <vt:lpstr>Symbol</vt:lpstr>
      <vt:lpstr>Times New Roman</vt:lpstr>
      <vt:lpstr>Verdana</vt:lpstr>
      <vt:lpstr>Thème Office</vt:lpstr>
      <vt:lpstr>PowerPoint Presentation</vt:lpstr>
      <vt:lpstr>GI CONNECT   MEETING SUMMARY Lower gi cancer HIGHLIGHTS  FROM ESMO 2022  Dr. Jenny Seligmann, MBChB, MRCP, PhD University of Leeds, Leeds, UK   Dr. Dominik Modest, MD Charité Universitaetsmedizin, Berlin, Germany  SEPTEMBER 2022</vt:lpstr>
      <vt:lpstr>Disclaimer and disclosures</vt:lpstr>
      <vt:lpstr>Practice-changing DATA ESMO 2022</vt:lpstr>
      <vt:lpstr>Neoadjuvant immune checkpoint inhibition in locally advanced  MMR-deficient colon cancer:  The NICHE-2 study</vt:lpstr>
      <vt:lpstr>NICHE-2: background and study design</vt:lpstr>
      <vt:lpstr>NICHE-2: results</vt:lpstr>
      <vt:lpstr>NICHE-2: summary</vt:lpstr>
      <vt:lpstr>Adjuvant hyperthermic intraperitoneal chemotherapy in locally advanced colon cancer (HIPECT4): A randomized phase 3 study</vt:lpstr>
      <vt:lpstr>hipect4: background and  study design</vt:lpstr>
      <vt:lpstr>hipect4: RESULTS</vt:lpstr>
      <vt:lpstr>hipect4: SUMMARY</vt:lpstr>
      <vt:lpstr>FRESCO-2: A global phase 3 multiregional clinical trial evaluating the efficacy and safety of fruquintinib in patients with refractory metastatic crc</vt:lpstr>
      <vt:lpstr>FRESCO-2: background and study design</vt:lpstr>
      <vt:lpstr>FRESCO-2: results</vt:lpstr>
      <vt:lpstr>FRESCO-2: summary</vt:lpstr>
      <vt:lpstr>KRYSTAL-1: Updated efficacy and  safety of adagrasib (MRTX849) with  or without cetuximab in patients  with advanced CRC harbouring a KRASG12C mutation</vt:lpstr>
      <vt:lpstr>Krystal-1: background and  study design</vt:lpstr>
      <vt:lpstr>Krystal-1: results</vt:lpstr>
      <vt:lpstr>Krystal-1: summary</vt:lpstr>
      <vt:lpstr>Sotorasib in combination with panitumumab in refractory KRAS G12C-mutated CRC: Safety and efficacy for phase 1b full expansion cohort (CodeBreaK 101)</vt:lpstr>
      <vt:lpstr>CodeBreaK 101: background and  study design</vt:lpstr>
      <vt:lpstr>CodeBreaK 101: results</vt:lpstr>
      <vt:lpstr>CodeBreak 101: summary</vt:lpstr>
      <vt:lpstr>REACH GI CONNECT VIA  TWITTER, LINKEDIN, VIMEO &amp; EMAIL OR VISIT THE GROUP’S WEBSITE https://giconnect.cor2ed.com/</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Microsoft account</cp:lastModifiedBy>
  <cp:revision>300</cp:revision>
  <cp:lastPrinted>2017-02-15T09:54:46Z</cp:lastPrinted>
  <dcterms:created xsi:type="dcterms:W3CDTF">2016-10-14T09:38:18Z</dcterms:created>
  <dcterms:modified xsi:type="dcterms:W3CDTF">2022-09-20T16:11:36Z</dcterms:modified>
</cp:coreProperties>
</file>